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handoutMasterIdLst>
    <p:handoutMasterId r:id="rId14"/>
  </p:handoutMasterIdLst>
  <p:sldIdLst>
    <p:sldId id="256" r:id="rId5"/>
    <p:sldId id="279" r:id="rId6"/>
    <p:sldId id="274" r:id="rId7"/>
    <p:sldId id="266" r:id="rId8"/>
    <p:sldId id="267" r:id="rId9"/>
    <p:sldId id="268" r:id="rId10"/>
    <p:sldId id="269" r:id="rId11"/>
    <p:sldId id="270" r:id="rId12"/>
  </p:sldIdLst>
  <p:sldSz cx="9144000" cy="6858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SON, Colette" initials="MC" lastIdx="1" clrIdx="0"/>
  <p:cmAuthor id="1" name="BROWN, Melissa" initials="BM" lastIdx="7" clrIdx="1"/>
  <p:cmAuthor id="2" name="PEARSON, Mark" initials="PM" lastIdx="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6E0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08" autoAdjust="0"/>
    <p:restoredTop sz="94830" autoAdjust="0"/>
  </p:normalViewPr>
  <p:slideViewPr>
    <p:cSldViewPr showGuides="1">
      <p:cViewPr>
        <p:scale>
          <a:sx n="75" d="100"/>
          <a:sy n="75" d="100"/>
        </p:scale>
        <p:origin x="-1800" y="-1350"/>
      </p:cViewPr>
      <p:guideLst>
        <p:guide orient="horz" pos="618"/>
        <p:guide orient="horz" pos="1842"/>
        <p:guide orient="horz" pos="3702"/>
        <p:guide orient="horz" pos="1026"/>
        <p:guide orient="horz" pos="210"/>
        <p:guide orient="horz" pos="754"/>
        <p:guide orient="horz" pos="3748"/>
        <p:guide pos="431"/>
        <p:guide pos="5329"/>
        <p:guide pos="2925"/>
        <p:guide pos="2835"/>
      </p:guideLst>
    </p:cSldViewPr>
  </p:slideViewPr>
  <p:notesTextViewPr>
    <p:cViewPr>
      <p:scale>
        <a:sx n="1" d="1"/>
        <a:sy n="1" d="1"/>
      </p:scale>
      <p:origin x="0" y="0"/>
    </p:cViewPr>
  </p:notesTextViewPr>
  <p:notesViewPr>
    <p:cSldViewPr showGuides="1">
      <p:cViewPr varScale="1">
        <p:scale>
          <a:sx n="66" d="100"/>
          <a:sy n="66" d="100"/>
        </p:scale>
        <p:origin x="-1146" y="-114"/>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20440" y="9446895"/>
            <a:ext cx="1114577" cy="497205"/>
          </a:xfrm>
          <a:prstGeom prst="rect">
            <a:avLst/>
          </a:prstGeom>
        </p:spPr>
        <p:txBody>
          <a:bodyPr vert="horz" lIns="91440" tIns="45720" rIns="91440" bIns="45720" rtlCol="0"/>
          <a:lstStyle>
            <a:lvl1pPr algn="r">
              <a:defRPr sz="1200"/>
            </a:lvl1pPr>
          </a:lstStyle>
          <a:p>
            <a:pPr algn="l"/>
            <a:fld id="{63D1F4A6-7DD5-42E4-9750-A8709F395147}" type="datetimeFigureOut">
              <a:rPr lang="en-GB" smtClean="0"/>
              <a:pPr algn="l"/>
              <a:t>13/08/2014</a:t>
            </a:fld>
            <a:endParaRPr lang="en-GB" dirty="0"/>
          </a:p>
        </p:txBody>
      </p:sp>
      <p:sp>
        <p:nvSpPr>
          <p:cNvPr id="4" name="Footer Placeholder 3"/>
          <p:cNvSpPr>
            <a:spLocks noGrp="1"/>
          </p:cNvSpPr>
          <p:nvPr>
            <p:ph type="ftr" sz="quarter" idx="2"/>
          </p:nvPr>
        </p:nvSpPr>
        <p:spPr>
          <a:xfrm>
            <a:off x="1258889" y="9446895"/>
            <a:ext cx="4859320" cy="497205"/>
          </a:xfrm>
          <a:prstGeom prst="rect">
            <a:avLst/>
          </a:prstGeom>
        </p:spPr>
        <p:txBody>
          <a:bodyPr vert="horz" lIns="91440" tIns="45720" rIns="91440" bIns="45720" rtlCol="0" anchor="t" anchorCtr="0"/>
          <a:lstStyle>
            <a:lvl1pPr algn="l">
              <a:defRPr sz="1200"/>
            </a:lvl1pPr>
          </a:lstStyle>
          <a:p>
            <a:endParaRPr lang="en-GB" dirty="0"/>
          </a:p>
        </p:txBody>
      </p:sp>
      <p:sp>
        <p:nvSpPr>
          <p:cNvPr id="5" name="Slide Number Placeholder 4"/>
          <p:cNvSpPr>
            <a:spLocks noGrp="1"/>
          </p:cNvSpPr>
          <p:nvPr>
            <p:ph type="sldNum" sz="quarter" idx="3"/>
          </p:nvPr>
        </p:nvSpPr>
        <p:spPr>
          <a:xfrm>
            <a:off x="6261125" y="9445169"/>
            <a:ext cx="542914" cy="497205"/>
          </a:xfrm>
          <a:prstGeom prst="rect">
            <a:avLst/>
          </a:prstGeom>
        </p:spPr>
        <p:txBody>
          <a:bodyPr vert="horz" lIns="91440" tIns="45720" rIns="91440" bIns="45720" rtlCol="0" anchor="t" anchorCtr="0"/>
          <a:lstStyle>
            <a:lvl1pPr algn="r">
              <a:defRPr sz="1200"/>
            </a:lvl1pPr>
          </a:lstStyle>
          <a:p>
            <a:fld id="{C5ABB7FA-2627-47C9-9258-FDF90D155C04}" type="slidenum">
              <a:rPr lang="en-GB" smtClean="0"/>
              <a:t>‹#›</a:t>
            </a:fld>
            <a:endParaRPr lang="en-GB"/>
          </a:p>
        </p:txBody>
      </p:sp>
      <p:sp>
        <p:nvSpPr>
          <p:cNvPr id="7" name="Header Placeholder 6"/>
          <p:cNvSpPr>
            <a:spLocks noGrp="1"/>
          </p:cNvSpPr>
          <p:nvPr>
            <p:ph type="hdr" sz="quarter"/>
          </p:nvPr>
        </p:nvSpPr>
        <p:spPr>
          <a:xfrm>
            <a:off x="1544900" y="195219"/>
            <a:ext cx="4716224" cy="548161"/>
          </a:xfrm>
          <a:prstGeom prst="rect">
            <a:avLst/>
          </a:prstGeom>
        </p:spPr>
        <p:txBody>
          <a:bodyPr vert="horz" lIns="91440" tIns="45720" rIns="91440" bIns="45720" rtlCol="0"/>
          <a:lstStyle>
            <a:lvl1pPr algn="l">
              <a:defRPr sz="1200"/>
            </a:lvl1pPr>
          </a:lstStyle>
          <a:p>
            <a:endParaRPr lang="en-GB" dirty="0"/>
          </a:p>
        </p:txBody>
      </p:sp>
      <p:pic>
        <p:nvPicPr>
          <p:cNvPr id="8" name="Picture 7" descr="Department for Education" title="Logo"/>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199" y="195220"/>
            <a:ext cx="857495" cy="55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95452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31800" y="273050"/>
            <a:ext cx="5872163" cy="44053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7405" y="4723449"/>
            <a:ext cx="5359346" cy="4474845"/>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Date Placeholder 2"/>
          <p:cNvSpPr>
            <a:spLocks noGrp="1"/>
          </p:cNvSpPr>
          <p:nvPr>
            <p:ph type="dt" sz="quarter" idx="1"/>
          </p:nvPr>
        </p:nvSpPr>
        <p:spPr>
          <a:xfrm>
            <a:off x="-20440" y="9446895"/>
            <a:ext cx="1114577" cy="497205"/>
          </a:xfrm>
          <a:prstGeom prst="rect">
            <a:avLst/>
          </a:prstGeom>
        </p:spPr>
        <p:txBody>
          <a:bodyPr vert="horz" lIns="91440" tIns="45720" rIns="91440" bIns="45720" rtlCol="0"/>
          <a:lstStyle>
            <a:lvl1pPr algn="r">
              <a:defRPr sz="1200"/>
            </a:lvl1pPr>
          </a:lstStyle>
          <a:p>
            <a:pPr algn="l"/>
            <a:fld id="{63D1F4A6-7DD5-42E4-9750-A8709F395147}" type="datetimeFigureOut">
              <a:rPr lang="en-GB" smtClean="0"/>
              <a:pPr algn="l"/>
              <a:t>13/08/2014</a:t>
            </a:fld>
            <a:endParaRPr lang="en-GB" dirty="0"/>
          </a:p>
        </p:txBody>
      </p:sp>
      <p:sp>
        <p:nvSpPr>
          <p:cNvPr id="9" name="Footer Placeholder 3"/>
          <p:cNvSpPr>
            <a:spLocks noGrp="1"/>
          </p:cNvSpPr>
          <p:nvPr>
            <p:ph type="ftr" sz="quarter" idx="4"/>
          </p:nvPr>
        </p:nvSpPr>
        <p:spPr>
          <a:xfrm>
            <a:off x="1258889" y="9446895"/>
            <a:ext cx="4859320" cy="497205"/>
          </a:xfrm>
          <a:prstGeom prst="rect">
            <a:avLst/>
          </a:prstGeom>
        </p:spPr>
        <p:txBody>
          <a:bodyPr vert="horz" lIns="91440" tIns="45720" rIns="91440" bIns="45720" rtlCol="0" anchor="t" anchorCtr="0"/>
          <a:lstStyle>
            <a:lvl1pPr algn="l">
              <a:defRPr sz="1200"/>
            </a:lvl1pPr>
          </a:lstStyle>
          <a:p>
            <a:endParaRPr lang="en-GB" dirty="0"/>
          </a:p>
        </p:txBody>
      </p:sp>
      <p:sp>
        <p:nvSpPr>
          <p:cNvPr id="10" name="Slide Number Placeholder 4"/>
          <p:cNvSpPr>
            <a:spLocks noGrp="1"/>
          </p:cNvSpPr>
          <p:nvPr>
            <p:ph type="sldNum" sz="quarter" idx="5"/>
          </p:nvPr>
        </p:nvSpPr>
        <p:spPr>
          <a:xfrm>
            <a:off x="6261125" y="9445169"/>
            <a:ext cx="542914" cy="497205"/>
          </a:xfrm>
          <a:prstGeom prst="rect">
            <a:avLst/>
          </a:prstGeom>
        </p:spPr>
        <p:txBody>
          <a:bodyPr vert="horz" lIns="91440" tIns="45720" rIns="91440" bIns="45720" rtlCol="0" anchor="t" anchorCtr="0"/>
          <a:lstStyle>
            <a:lvl1pPr algn="r">
              <a:defRPr sz="1200"/>
            </a:lvl1pPr>
          </a:lstStyle>
          <a:p>
            <a:fld id="{C5ABB7FA-2627-47C9-9258-FDF90D155C04}" type="slidenum">
              <a:rPr lang="en-GB" smtClean="0"/>
              <a:t>‹#›</a:t>
            </a:fld>
            <a:endParaRPr lang="en-GB"/>
          </a:p>
        </p:txBody>
      </p:sp>
    </p:spTree>
    <p:extLst>
      <p:ext uri="{BB962C8B-B14F-4D97-AF65-F5344CB8AC3E}">
        <p14:creationId xmlns:p14="http://schemas.microsoft.com/office/powerpoint/2010/main" val="675420162"/>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itchFamily="34" charset="0"/>
      <a:buChar char="•"/>
      <a:defRPr sz="1200" b="1" kern="1200">
        <a:solidFill>
          <a:schemeClr val="tx1"/>
        </a:solidFill>
        <a:latin typeface="+mn-lt"/>
        <a:ea typeface="+mn-ea"/>
        <a:cs typeface="+mn-cs"/>
      </a:defRPr>
    </a:lvl1pPr>
    <a:lvl2pPr marL="368300" indent="-171450" algn="l" defTabSz="914400" rtl="0" eaLnBrk="1" latinLnBrk="0" hangingPunct="1">
      <a:buFont typeface="Arial" pitchFamily="34" charset="0"/>
      <a:buChar char="•"/>
      <a:defRPr sz="1200" kern="1200">
        <a:solidFill>
          <a:schemeClr val="tx1"/>
        </a:solidFill>
        <a:latin typeface="+mn-lt"/>
        <a:ea typeface="+mn-ea"/>
        <a:cs typeface="+mn-cs"/>
      </a:defRPr>
    </a:lvl2pPr>
    <a:lvl3pPr marL="533400" indent="-171450" algn="l" defTabSz="914400" rtl="0" eaLnBrk="1" latinLnBrk="0" hangingPunct="1">
      <a:buFont typeface="Arial" pitchFamily="34" charset="0"/>
      <a:buChar char="•"/>
      <a:defRPr sz="1200" kern="1200">
        <a:solidFill>
          <a:schemeClr val="tx1"/>
        </a:solidFill>
        <a:latin typeface="+mn-lt"/>
        <a:ea typeface="+mn-ea"/>
        <a:cs typeface="+mn-cs"/>
      </a:defRPr>
    </a:lvl3pPr>
    <a:lvl4pPr marL="715963" indent="-171450" algn="l" defTabSz="914400" rtl="0" eaLnBrk="1" latinLnBrk="0" hangingPunct="1">
      <a:buFont typeface="Arial" pitchFamily="34" charset="0"/>
      <a:buChar char="•"/>
      <a:defRPr sz="1200" kern="1200">
        <a:solidFill>
          <a:schemeClr val="tx1"/>
        </a:solidFill>
        <a:latin typeface="+mn-lt"/>
        <a:ea typeface="+mn-ea"/>
        <a:cs typeface="+mn-cs"/>
      </a:defRPr>
    </a:lvl4pPr>
    <a:lvl5pPr marL="987425" indent="-174625" algn="l" defTabSz="987425" rtl="0" eaLnBrk="1" latinLnBrk="0" hangingPunct="1">
      <a:buFont typeface="Arial"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273050"/>
            <a:ext cx="5872163" cy="44053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5ABB7FA-2627-47C9-9258-FDF90D155C04}" type="slidenum">
              <a:rPr lang="en-GB" smtClean="0"/>
              <a:t>1</a:t>
            </a:fld>
            <a:endParaRPr lang="en-GB"/>
          </a:p>
        </p:txBody>
      </p:sp>
    </p:spTree>
    <p:extLst>
      <p:ext uri="{BB962C8B-B14F-4D97-AF65-F5344CB8AC3E}">
        <p14:creationId xmlns:p14="http://schemas.microsoft.com/office/powerpoint/2010/main" val="663206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273050"/>
            <a:ext cx="5872163" cy="44053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5ABB7FA-2627-47C9-9258-FDF90D155C04}" type="slidenum">
              <a:rPr lang="en-GB" smtClean="0"/>
              <a:t>2</a:t>
            </a:fld>
            <a:endParaRPr lang="en-GB"/>
          </a:p>
        </p:txBody>
      </p:sp>
    </p:spTree>
    <p:extLst>
      <p:ext uri="{BB962C8B-B14F-4D97-AF65-F5344CB8AC3E}">
        <p14:creationId xmlns:p14="http://schemas.microsoft.com/office/powerpoint/2010/main" val="3647398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273050"/>
            <a:ext cx="5872163" cy="44053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5ABB7FA-2627-47C9-9258-FDF90D155C04}" type="slidenum">
              <a:rPr lang="en-GB" smtClean="0"/>
              <a:t>3</a:t>
            </a:fld>
            <a:endParaRPr lang="en-GB"/>
          </a:p>
        </p:txBody>
      </p:sp>
    </p:spTree>
    <p:extLst>
      <p:ext uri="{BB962C8B-B14F-4D97-AF65-F5344CB8AC3E}">
        <p14:creationId xmlns:p14="http://schemas.microsoft.com/office/powerpoint/2010/main" val="3647398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273050"/>
            <a:ext cx="5872163" cy="44053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5ABB7FA-2627-47C9-9258-FDF90D155C04}" type="slidenum">
              <a:rPr lang="en-GB" smtClean="0"/>
              <a:t>4</a:t>
            </a:fld>
            <a:endParaRPr lang="en-GB"/>
          </a:p>
        </p:txBody>
      </p:sp>
    </p:spTree>
    <p:extLst>
      <p:ext uri="{BB962C8B-B14F-4D97-AF65-F5344CB8AC3E}">
        <p14:creationId xmlns:p14="http://schemas.microsoft.com/office/powerpoint/2010/main" val="3647398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273050"/>
            <a:ext cx="5872163" cy="44053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5ABB7FA-2627-47C9-9258-FDF90D155C04}" type="slidenum">
              <a:rPr lang="en-GB" smtClean="0"/>
              <a:t>5</a:t>
            </a:fld>
            <a:endParaRPr lang="en-GB"/>
          </a:p>
        </p:txBody>
      </p:sp>
    </p:spTree>
    <p:extLst>
      <p:ext uri="{BB962C8B-B14F-4D97-AF65-F5344CB8AC3E}">
        <p14:creationId xmlns:p14="http://schemas.microsoft.com/office/powerpoint/2010/main" val="3647398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273050"/>
            <a:ext cx="5872163" cy="44053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5ABB7FA-2627-47C9-9258-FDF90D155C04}" type="slidenum">
              <a:rPr lang="en-GB" smtClean="0"/>
              <a:t>6</a:t>
            </a:fld>
            <a:endParaRPr lang="en-GB"/>
          </a:p>
        </p:txBody>
      </p:sp>
    </p:spTree>
    <p:extLst>
      <p:ext uri="{BB962C8B-B14F-4D97-AF65-F5344CB8AC3E}">
        <p14:creationId xmlns:p14="http://schemas.microsoft.com/office/powerpoint/2010/main" val="3647398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273050"/>
            <a:ext cx="5872163" cy="44053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5ABB7FA-2627-47C9-9258-FDF90D155C04}" type="slidenum">
              <a:rPr lang="en-GB" smtClean="0"/>
              <a:t>7</a:t>
            </a:fld>
            <a:endParaRPr lang="en-GB"/>
          </a:p>
        </p:txBody>
      </p:sp>
    </p:spTree>
    <p:extLst>
      <p:ext uri="{BB962C8B-B14F-4D97-AF65-F5344CB8AC3E}">
        <p14:creationId xmlns:p14="http://schemas.microsoft.com/office/powerpoint/2010/main" val="3647398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273050"/>
            <a:ext cx="5872163" cy="44053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5ABB7FA-2627-47C9-9258-FDF90D155C04}" type="slidenum">
              <a:rPr lang="en-GB" smtClean="0"/>
              <a:t>8</a:t>
            </a:fld>
            <a:endParaRPr lang="en-GB"/>
          </a:p>
        </p:txBody>
      </p:sp>
    </p:spTree>
    <p:extLst>
      <p:ext uri="{BB962C8B-B14F-4D97-AF65-F5344CB8AC3E}">
        <p14:creationId xmlns:p14="http://schemas.microsoft.com/office/powerpoint/2010/main" val="3647398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81075"/>
            <a:ext cx="7772400" cy="1470025"/>
          </a:xfrm>
        </p:spPr>
        <p:txBody>
          <a:bodyPr>
            <a:noAutofit/>
          </a:bodyPr>
          <a:lstStyle>
            <a:lvl1pPr algn="l">
              <a:defRPr lang="en-GB" sz="5400" b="1" kern="1200" noProof="0" dirty="0" smtClean="0">
                <a:solidFill>
                  <a:srgbClr val="104F75"/>
                </a:solidFill>
                <a:latin typeface="+mj-lt"/>
                <a:ea typeface="+mn-ea"/>
                <a:cs typeface="+mn-cs"/>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683568" y="2924944"/>
            <a:ext cx="6400800" cy="1752600"/>
          </a:xfrm>
        </p:spPr>
        <p:txBody>
          <a:bodyPr>
            <a:noAutofit/>
          </a:bodyPr>
          <a:lstStyle>
            <a:lvl1pPr marL="0" indent="0" algn="l">
              <a:buNone/>
              <a:defRPr sz="2000" b="1">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12" name="Date Placeholder 3"/>
          <p:cNvSpPr>
            <a:spLocks noGrp="1"/>
          </p:cNvSpPr>
          <p:nvPr>
            <p:ph type="dt" sz="half" idx="2"/>
          </p:nvPr>
        </p:nvSpPr>
        <p:spPr>
          <a:xfrm>
            <a:off x="2123728" y="6334125"/>
            <a:ext cx="1224136" cy="365125"/>
          </a:xfrm>
          <a:prstGeom prst="rect">
            <a:avLst/>
          </a:prstGeom>
        </p:spPr>
        <p:txBody>
          <a:bodyPr/>
          <a:lstStyle>
            <a:lvl1pPr>
              <a:defRPr sz="1200">
                <a:solidFill>
                  <a:schemeClr val="tx1">
                    <a:lumMod val="50000"/>
                    <a:lumOff val="50000"/>
                  </a:schemeClr>
                </a:solidFill>
              </a:defRPr>
            </a:lvl1pPr>
          </a:lstStyle>
          <a:p>
            <a:fld id="{B5E69749-5551-4F5F-A3EA-C88943F21456}" type="datetimeFigureOut">
              <a:rPr lang="en-GB" smtClean="0"/>
              <a:pPr/>
              <a:t>13/08/2014</a:t>
            </a:fld>
            <a:endParaRPr lang="en-GB" dirty="0"/>
          </a:p>
        </p:txBody>
      </p:sp>
      <p:sp>
        <p:nvSpPr>
          <p:cNvPr id="13" name="Footer Placeholder 4"/>
          <p:cNvSpPr>
            <a:spLocks noGrp="1"/>
          </p:cNvSpPr>
          <p:nvPr>
            <p:ph type="ftr" sz="quarter" idx="3"/>
          </p:nvPr>
        </p:nvSpPr>
        <p:spPr>
          <a:xfrm>
            <a:off x="3419872" y="6334125"/>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lang="en-GB" dirty="0"/>
          </a:p>
        </p:txBody>
      </p:sp>
      <p:sp>
        <p:nvSpPr>
          <p:cNvPr id="14" name="Slide Number Placeholder 5"/>
          <p:cNvSpPr>
            <a:spLocks noGrp="1"/>
          </p:cNvSpPr>
          <p:nvPr>
            <p:ph type="sldNum" sz="quarter" idx="4"/>
          </p:nvPr>
        </p:nvSpPr>
        <p:spPr>
          <a:xfrm>
            <a:off x="7945388" y="6334125"/>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pPr/>
              <a:t>‹#›</a:t>
            </a:fld>
            <a:endParaRPr lang="en-GB" dirty="0"/>
          </a:p>
        </p:txBody>
      </p:sp>
    </p:spTree>
    <p:extLst>
      <p:ext uri="{BB962C8B-B14F-4D97-AF65-F5344CB8AC3E}">
        <p14:creationId xmlns:p14="http://schemas.microsoft.com/office/powerpoint/2010/main" val="287227375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2123728" y="6334125"/>
            <a:ext cx="1224136" cy="365125"/>
          </a:xfrm>
          <a:prstGeom prst="rect">
            <a:avLst/>
          </a:prstGeom>
        </p:spPr>
        <p:txBody>
          <a:bodyPr/>
          <a:lstStyle>
            <a:lvl1pPr>
              <a:defRPr sz="1200">
                <a:solidFill>
                  <a:schemeClr val="tx1">
                    <a:lumMod val="50000"/>
                    <a:lumOff val="50000"/>
                  </a:schemeClr>
                </a:solidFill>
              </a:defRPr>
            </a:lvl1pPr>
          </a:lstStyle>
          <a:p>
            <a:fld id="{B5E69749-5551-4F5F-A3EA-C88943F21456}" type="datetimeFigureOut">
              <a:rPr lang="en-GB" smtClean="0"/>
              <a:pPr/>
              <a:t>13/08/2014</a:t>
            </a:fld>
            <a:endParaRPr lang="en-GB" dirty="0"/>
          </a:p>
        </p:txBody>
      </p:sp>
      <p:sp>
        <p:nvSpPr>
          <p:cNvPr id="6" name="Footer Placeholder 4"/>
          <p:cNvSpPr>
            <a:spLocks noGrp="1"/>
          </p:cNvSpPr>
          <p:nvPr>
            <p:ph type="ftr" sz="quarter" idx="3"/>
          </p:nvPr>
        </p:nvSpPr>
        <p:spPr>
          <a:xfrm>
            <a:off x="3419872" y="6334125"/>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lang="en-GB" dirty="0"/>
          </a:p>
        </p:txBody>
      </p:sp>
      <p:sp>
        <p:nvSpPr>
          <p:cNvPr id="7" name="Slide Number Placeholder 5"/>
          <p:cNvSpPr>
            <a:spLocks noGrp="1"/>
          </p:cNvSpPr>
          <p:nvPr>
            <p:ph type="sldNum" sz="quarter" idx="4"/>
          </p:nvPr>
        </p:nvSpPr>
        <p:spPr>
          <a:xfrm>
            <a:off x="7945388" y="6334125"/>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pPr/>
              <a:t>‹#›</a:t>
            </a:fld>
            <a:endParaRPr lang="en-GB" dirty="0"/>
          </a:p>
        </p:txBody>
      </p:sp>
    </p:spTree>
    <p:extLst>
      <p:ext uri="{BB962C8B-B14F-4D97-AF65-F5344CB8AC3E}">
        <p14:creationId xmlns:p14="http://schemas.microsoft.com/office/powerpoint/2010/main" val="153667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2" y="335919"/>
            <a:ext cx="7775575" cy="645155"/>
          </a:xfrm>
        </p:spPr>
        <p:txBody>
          <a:bodyPr vert="horz" lIns="91440" tIns="45720" rIns="91440" bIns="45720" rtlCol="0" anchor="ctr">
            <a:noAutofit/>
          </a:bodyPr>
          <a:lstStyle>
            <a:lvl1pPr>
              <a:defRPr lang="en-GB" dirty="0"/>
            </a:lvl1pPr>
          </a:lstStyle>
          <a:p>
            <a:pPr lvl="0"/>
            <a:r>
              <a:rPr lang="en-US" dirty="0" smtClean="0"/>
              <a:t>Click to edit Master title style</a:t>
            </a:r>
            <a:endParaRPr lang="en-GB" dirty="0"/>
          </a:p>
        </p:txBody>
      </p:sp>
      <p:sp>
        <p:nvSpPr>
          <p:cNvPr id="3" name="Picture Placeholder 2"/>
          <p:cNvSpPr>
            <a:spLocks noGrp="1"/>
          </p:cNvSpPr>
          <p:nvPr>
            <p:ph type="pic" idx="1"/>
          </p:nvPr>
        </p:nvSpPr>
        <p:spPr>
          <a:xfrm>
            <a:off x="1872271" y="1187202"/>
            <a:ext cx="5256584" cy="4112369"/>
          </a:xfrm>
          <a:ln>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63688" y="5445571"/>
            <a:ext cx="5486400" cy="35969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Date Placeholder 3"/>
          <p:cNvSpPr>
            <a:spLocks noGrp="1"/>
          </p:cNvSpPr>
          <p:nvPr>
            <p:ph type="dt" sz="half" idx="10"/>
          </p:nvPr>
        </p:nvSpPr>
        <p:spPr>
          <a:xfrm>
            <a:off x="2123728" y="6334125"/>
            <a:ext cx="1224136" cy="365125"/>
          </a:xfrm>
          <a:prstGeom prst="rect">
            <a:avLst/>
          </a:prstGeom>
        </p:spPr>
        <p:txBody>
          <a:bodyPr/>
          <a:lstStyle>
            <a:lvl1pPr>
              <a:defRPr sz="1200">
                <a:solidFill>
                  <a:schemeClr val="tx1">
                    <a:lumMod val="50000"/>
                    <a:lumOff val="50000"/>
                  </a:schemeClr>
                </a:solidFill>
              </a:defRPr>
            </a:lvl1pPr>
          </a:lstStyle>
          <a:p>
            <a:fld id="{B5E69749-5551-4F5F-A3EA-C88943F21456}" type="datetimeFigureOut">
              <a:rPr lang="en-GB" smtClean="0"/>
              <a:pPr/>
              <a:t>13/08/2014</a:t>
            </a:fld>
            <a:endParaRPr lang="en-GB" dirty="0"/>
          </a:p>
        </p:txBody>
      </p:sp>
      <p:sp>
        <p:nvSpPr>
          <p:cNvPr id="9" name="Footer Placeholder 4"/>
          <p:cNvSpPr>
            <a:spLocks noGrp="1"/>
          </p:cNvSpPr>
          <p:nvPr>
            <p:ph type="ftr" sz="quarter" idx="3"/>
          </p:nvPr>
        </p:nvSpPr>
        <p:spPr>
          <a:xfrm>
            <a:off x="3419872" y="6334125"/>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lang="en-GB" dirty="0"/>
          </a:p>
        </p:txBody>
      </p:sp>
      <p:sp>
        <p:nvSpPr>
          <p:cNvPr id="10" name="Slide Number Placeholder 5"/>
          <p:cNvSpPr>
            <a:spLocks noGrp="1"/>
          </p:cNvSpPr>
          <p:nvPr>
            <p:ph type="sldNum" sz="quarter" idx="4"/>
          </p:nvPr>
        </p:nvSpPr>
        <p:spPr>
          <a:xfrm>
            <a:off x="7945388" y="6334125"/>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pPr/>
              <a:t>‹#›</a:t>
            </a:fld>
            <a:endParaRPr lang="en-GB" dirty="0"/>
          </a:p>
        </p:txBody>
      </p:sp>
    </p:spTree>
    <p:extLst>
      <p:ext uri="{BB962C8B-B14F-4D97-AF65-F5344CB8AC3E}">
        <p14:creationId xmlns:p14="http://schemas.microsoft.com/office/powerpoint/2010/main" val="3487876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p>
            <a:fld id="{B5E69749-5551-4F5F-A3EA-C88943F21456}" type="datetimeFigureOut">
              <a:rPr lang="en-GB" smtClean="0"/>
              <a:pPr/>
              <a:t>13/08/2014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DB98E5A-76C0-453E-B1E0-BC4AB04722D5}" type="slidenum">
              <a:rPr lang="en-GB" smtClean="0"/>
              <a:pPr/>
              <a:t>‹#›</a:t>
            </a:fld>
            <a:endParaRPr lang="en-GB" dirty="0"/>
          </a:p>
        </p:txBody>
      </p:sp>
    </p:spTree>
    <p:extLst>
      <p:ext uri="{BB962C8B-B14F-4D97-AF65-F5344CB8AC3E}">
        <p14:creationId xmlns:p14="http://schemas.microsoft.com/office/powerpoint/2010/main" val="1710375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3" y="333374"/>
            <a:ext cx="7775575" cy="647701"/>
          </a:xfrm>
        </p:spPr>
        <p:txBody>
          <a:bodyPr/>
          <a:lstStyle/>
          <a:p>
            <a:r>
              <a:rPr lang="en-US" smtClean="0"/>
              <a:t>Click to edit Master title style</a:t>
            </a:r>
            <a:endParaRPr lang="en-GB"/>
          </a:p>
        </p:txBody>
      </p:sp>
      <p:sp>
        <p:nvSpPr>
          <p:cNvPr id="3" name="Content Placeholder 2"/>
          <p:cNvSpPr>
            <a:spLocks noGrp="1"/>
          </p:cNvSpPr>
          <p:nvPr>
            <p:ph idx="1"/>
          </p:nvPr>
        </p:nvSpPr>
        <p:spPr>
          <a:xfrm>
            <a:off x="684212" y="1196976"/>
            <a:ext cx="7775575" cy="4679949"/>
          </a:xfrm>
        </p:spPr>
        <p:txBody>
          <a:bodyPr/>
          <a:lstStyle>
            <a:lvl1pPr marL="342900" marR="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lvl5pPr>
          </a:lstStyle>
          <a:p>
            <a:pPr marL="342900" marR="0" lvl="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1"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GB" sz="1600" b="0" i="0" u="none" strike="noStrike" kern="1200" cap="none" spc="0" normalizeH="0" baseline="0" noProof="0" dirty="0">
              <a:ln>
                <a:noFill/>
              </a:ln>
              <a:solidFill>
                <a:prstClr val="black"/>
              </a:solidFill>
              <a:effectLst/>
              <a:uLnTx/>
              <a:uFillTx/>
              <a:latin typeface="+mn-lt"/>
              <a:ea typeface="+mn-ea"/>
              <a:cs typeface="+mn-cs"/>
            </a:endParaRPr>
          </a:p>
        </p:txBody>
      </p:sp>
      <p:sp>
        <p:nvSpPr>
          <p:cNvPr id="7" name="Date Placeholder 3"/>
          <p:cNvSpPr>
            <a:spLocks noGrp="1"/>
          </p:cNvSpPr>
          <p:nvPr>
            <p:ph type="dt" sz="half" idx="2"/>
          </p:nvPr>
        </p:nvSpPr>
        <p:spPr>
          <a:xfrm>
            <a:off x="2123728" y="6334125"/>
            <a:ext cx="1224136" cy="365125"/>
          </a:xfrm>
          <a:prstGeom prst="rect">
            <a:avLst/>
          </a:prstGeom>
        </p:spPr>
        <p:txBody>
          <a:bodyPr/>
          <a:lstStyle>
            <a:lvl1pPr>
              <a:defRPr sz="1200">
                <a:solidFill>
                  <a:schemeClr val="tx1">
                    <a:lumMod val="50000"/>
                    <a:lumOff val="50000"/>
                  </a:schemeClr>
                </a:solidFill>
              </a:defRPr>
            </a:lvl1pPr>
          </a:lstStyle>
          <a:p>
            <a:fld id="{B5E69749-5551-4F5F-A3EA-C88943F21456}" type="datetimeFigureOut">
              <a:rPr lang="en-GB" smtClean="0"/>
              <a:pPr/>
              <a:t>13/08/2014</a:t>
            </a:fld>
            <a:endParaRPr lang="en-GB" dirty="0"/>
          </a:p>
        </p:txBody>
      </p:sp>
      <p:sp>
        <p:nvSpPr>
          <p:cNvPr id="8" name="Footer Placeholder 4"/>
          <p:cNvSpPr>
            <a:spLocks noGrp="1"/>
          </p:cNvSpPr>
          <p:nvPr>
            <p:ph type="ftr" sz="quarter" idx="3"/>
          </p:nvPr>
        </p:nvSpPr>
        <p:spPr>
          <a:xfrm>
            <a:off x="3419872" y="6334125"/>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lang="en-GB" dirty="0"/>
          </a:p>
        </p:txBody>
      </p:sp>
      <p:sp>
        <p:nvSpPr>
          <p:cNvPr id="9" name="Slide Number Placeholder 5"/>
          <p:cNvSpPr>
            <a:spLocks noGrp="1"/>
          </p:cNvSpPr>
          <p:nvPr>
            <p:ph type="sldNum" sz="quarter" idx="4"/>
          </p:nvPr>
        </p:nvSpPr>
        <p:spPr>
          <a:xfrm>
            <a:off x="7945388" y="6334125"/>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pPr/>
              <a:t>‹#›</a:t>
            </a:fld>
            <a:endParaRPr lang="en-GB" dirty="0"/>
          </a:p>
        </p:txBody>
      </p:sp>
    </p:spTree>
    <p:extLst>
      <p:ext uri="{BB962C8B-B14F-4D97-AF65-F5344CB8AC3E}">
        <p14:creationId xmlns:p14="http://schemas.microsoft.com/office/powerpoint/2010/main" val="201759662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8921" y="981075"/>
            <a:ext cx="7775575" cy="1253337"/>
          </a:xfrm>
        </p:spPr>
        <p:txBody>
          <a:bodyPr anchor="t"/>
          <a:lstStyle>
            <a:lvl1pPr algn="l">
              <a:defRPr sz="4000" b="1" cap="none" baseline="0"/>
            </a:lvl1pPr>
          </a:lstStyle>
          <a:p>
            <a:r>
              <a:rPr lang="en-US" dirty="0" smtClean="0"/>
              <a:t>Click to edit Master title style</a:t>
            </a:r>
            <a:endParaRPr lang="en-GB" dirty="0"/>
          </a:p>
        </p:txBody>
      </p:sp>
      <p:sp>
        <p:nvSpPr>
          <p:cNvPr id="3" name="Text Placeholder 2"/>
          <p:cNvSpPr>
            <a:spLocks noGrp="1"/>
          </p:cNvSpPr>
          <p:nvPr>
            <p:ph type="body" idx="1"/>
          </p:nvPr>
        </p:nvSpPr>
        <p:spPr>
          <a:xfrm>
            <a:off x="691109" y="2420888"/>
            <a:ext cx="7775575" cy="1500187"/>
          </a:xfrm>
        </p:spPr>
        <p:txBody>
          <a:bodyPr anchor="t" anchorCtr="0"/>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Date Placeholder 3"/>
          <p:cNvSpPr>
            <a:spLocks noGrp="1"/>
          </p:cNvSpPr>
          <p:nvPr>
            <p:ph type="dt" sz="half" idx="2"/>
          </p:nvPr>
        </p:nvSpPr>
        <p:spPr>
          <a:xfrm>
            <a:off x="2123728" y="6334125"/>
            <a:ext cx="1224136" cy="365125"/>
          </a:xfrm>
          <a:prstGeom prst="rect">
            <a:avLst/>
          </a:prstGeom>
        </p:spPr>
        <p:txBody>
          <a:bodyPr/>
          <a:lstStyle>
            <a:lvl1pPr>
              <a:defRPr sz="1200">
                <a:solidFill>
                  <a:schemeClr val="tx1">
                    <a:lumMod val="50000"/>
                    <a:lumOff val="50000"/>
                  </a:schemeClr>
                </a:solidFill>
              </a:defRPr>
            </a:lvl1pPr>
          </a:lstStyle>
          <a:p>
            <a:fld id="{B5E69749-5551-4F5F-A3EA-C88943F21456}" type="datetimeFigureOut">
              <a:rPr lang="en-GB" smtClean="0"/>
              <a:pPr/>
              <a:t>13/08/2014</a:t>
            </a:fld>
            <a:endParaRPr lang="en-GB" dirty="0"/>
          </a:p>
        </p:txBody>
      </p:sp>
      <p:sp>
        <p:nvSpPr>
          <p:cNvPr id="8" name="Footer Placeholder 4"/>
          <p:cNvSpPr>
            <a:spLocks noGrp="1"/>
          </p:cNvSpPr>
          <p:nvPr>
            <p:ph type="ftr" sz="quarter" idx="3"/>
          </p:nvPr>
        </p:nvSpPr>
        <p:spPr>
          <a:xfrm>
            <a:off x="3419872" y="6334125"/>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lang="en-GB" dirty="0"/>
          </a:p>
        </p:txBody>
      </p:sp>
      <p:sp>
        <p:nvSpPr>
          <p:cNvPr id="9" name="Slide Number Placeholder 5"/>
          <p:cNvSpPr>
            <a:spLocks noGrp="1"/>
          </p:cNvSpPr>
          <p:nvPr>
            <p:ph type="sldNum" sz="quarter" idx="4"/>
          </p:nvPr>
        </p:nvSpPr>
        <p:spPr>
          <a:xfrm>
            <a:off x="7945388" y="6334125"/>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pPr/>
              <a:t>‹#›</a:t>
            </a:fld>
            <a:endParaRPr lang="en-GB" dirty="0"/>
          </a:p>
        </p:txBody>
      </p:sp>
    </p:spTree>
    <p:extLst>
      <p:ext uri="{BB962C8B-B14F-4D97-AF65-F5344CB8AC3E}">
        <p14:creationId xmlns:p14="http://schemas.microsoft.com/office/powerpoint/2010/main" val="200329811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4212" y="1196975"/>
            <a:ext cx="3811587" cy="4679950"/>
          </a:xfrm>
        </p:spPr>
        <p:txBody>
          <a:bodyPr/>
          <a:lstStyle>
            <a:lvl1pPr marL="342900" marR="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1"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GB" sz="16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Content Placeholder 3"/>
          <p:cNvSpPr>
            <a:spLocks noGrp="1"/>
          </p:cNvSpPr>
          <p:nvPr>
            <p:ph sz="half" idx="2"/>
          </p:nvPr>
        </p:nvSpPr>
        <p:spPr>
          <a:xfrm>
            <a:off x="4648200" y="1196975"/>
            <a:ext cx="3811588" cy="4679950"/>
          </a:xfrm>
        </p:spPr>
        <p:txBody>
          <a:bodyPr/>
          <a:lstStyle>
            <a:lvl1pPr marL="342900" marR="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1"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GB" sz="1600" b="0" i="0" u="none" strike="noStrike" kern="1200" cap="none" spc="0" normalizeH="0" baseline="0" noProof="0" dirty="0">
              <a:ln>
                <a:noFill/>
              </a:ln>
              <a:solidFill>
                <a:prstClr val="black"/>
              </a:solidFill>
              <a:effectLst/>
              <a:uLnTx/>
              <a:uFillTx/>
              <a:latin typeface="+mn-lt"/>
              <a:ea typeface="+mn-ea"/>
              <a:cs typeface="+mn-cs"/>
            </a:endParaRPr>
          </a:p>
        </p:txBody>
      </p:sp>
      <p:sp>
        <p:nvSpPr>
          <p:cNvPr id="8" name="Date Placeholder 3"/>
          <p:cNvSpPr>
            <a:spLocks noGrp="1"/>
          </p:cNvSpPr>
          <p:nvPr>
            <p:ph type="dt" sz="half" idx="10"/>
          </p:nvPr>
        </p:nvSpPr>
        <p:spPr>
          <a:xfrm>
            <a:off x="2123728" y="6334125"/>
            <a:ext cx="1224136" cy="365125"/>
          </a:xfrm>
          <a:prstGeom prst="rect">
            <a:avLst/>
          </a:prstGeom>
        </p:spPr>
        <p:txBody>
          <a:bodyPr/>
          <a:lstStyle>
            <a:lvl1pPr>
              <a:defRPr sz="1200">
                <a:solidFill>
                  <a:schemeClr val="tx1">
                    <a:lumMod val="50000"/>
                    <a:lumOff val="50000"/>
                  </a:schemeClr>
                </a:solidFill>
              </a:defRPr>
            </a:lvl1pPr>
          </a:lstStyle>
          <a:p>
            <a:fld id="{B5E69749-5551-4F5F-A3EA-C88943F21456}" type="datetimeFigureOut">
              <a:rPr lang="en-GB" smtClean="0"/>
              <a:pPr/>
              <a:t>13/08/2014</a:t>
            </a:fld>
            <a:endParaRPr lang="en-GB" dirty="0"/>
          </a:p>
        </p:txBody>
      </p:sp>
      <p:sp>
        <p:nvSpPr>
          <p:cNvPr id="9" name="Footer Placeholder 4"/>
          <p:cNvSpPr>
            <a:spLocks noGrp="1"/>
          </p:cNvSpPr>
          <p:nvPr>
            <p:ph type="ftr" sz="quarter" idx="3"/>
          </p:nvPr>
        </p:nvSpPr>
        <p:spPr>
          <a:xfrm>
            <a:off x="3419872" y="6334125"/>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lang="en-GB" dirty="0"/>
          </a:p>
        </p:txBody>
      </p:sp>
      <p:sp>
        <p:nvSpPr>
          <p:cNvPr id="10" name="Slide Number Placeholder 5"/>
          <p:cNvSpPr>
            <a:spLocks noGrp="1"/>
          </p:cNvSpPr>
          <p:nvPr>
            <p:ph type="sldNum" sz="quarter" idx="4"/>
          </p:nvPr>
        </p:nvSpPr>
        <p:spPr>
          <a:xfrm>
            <a:off x="7945388" y="6334125"/>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pPr/>
              <a:t>‹#›</a:t>
            </a:fld>
            <a:endParaRPr lang="en-GB" dirty="0"/>
          </a:p>
        </p:txBody>
      </p:sp>
    </p:spTree>
    <p:extLst>
      <p:ext uri="{BB962C8B-B14F-4D97-AF65-F5344CB8AC3E}">
        <p14:creationId xmlns:p14="http://schemas.microsoft.com/office/powerpoint/2010/main" val="4204497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Emphasis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4213" y="1196975"/>
            <a:ext cx="3811587" cy="4679950"/>
          </a:xfrm>
        </p:spPr>
        <p:txBody>
          <a:bodyPr/>
          <a:lstStyle>
            <a:lvl1pPr marL="0" marR="0" indent="0" algn="l" defTabSz="914400" rtl="0" eaLnBrk="1" fontAlgn="auto" latinLnBrk="0" hangingPunct="1">
              <a:lnSpc>
                <a:spcPct val="120000"/>
              </a:lnSpc>
              <a:spcBef>
                <a:spcPts val="0"/>
              </a:spcBef>
              <a:spcAft>
                <a:spcPts val="600"/>
              </a:spcAft>
              <a:buClr>
                <a:srgbClr val="1F497D"/>
              </a:buClr>
              <a:buSzTx/>
              <a:buFontTx/>
              <a:buNone/>
              <a:tabLst/>
              <a:defRPr sz="2000"/>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1"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GB" sz="16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Content Placeholder 3"/>
          <p:cNvSpPr>
            <a:spLocks noGrp="1"/>
          </p:cNvSpPr>
          <p:nvPr>
            <p:ph sz="half" idx="2"/>
          </p:nvPr>
        </p:nvSpPr>
        <p:spPr>
          <a:xfrm>
            <a:off x="4648201" y="1339474"/>
            <a:ext cx="3811588" cy="830997"/>
          </a:xfrm>
          <a:solidFill>
            <a:srgbClr val="C6E0E4"/>
          </a:solidFill>
          <a:ln>
            <a:solidFill>
              <a:schemeClr val="tx2"/>
            </a:solidFill>
          </a:ln>
        </p:spPr>
        <p:txBody>
          <a:bodyPr vert="horz" lIns="108000" tIns="45720" rIns="91440" bIns="45720" rtlCol="0">
            <a:spAutoFit/>
          </a:bodyPr>
          <a:lstStyle>
            <a:lvl1pPr marL="0" marR="0" indent="0" algn="l" defTabSz="914400" rtl="0" eaLnBrk="1" fontAlgn="auto" latinLnBrk="0" hangingPunct="1">
              <a:lnSpc>
                <a:spcPct val="120000"/>
              </a:lnSpc>
              <a:spcBef>
                <a:spcPts val="0"/>
              </a:spcBef>
              <a:spcAft>
                <a:spcPts val="600"/>
              </a:spcAft>
              <a:buClr>
                <a:srgbClr val="1F497D"/>
              </a:buClr>
              <a:buSzTx/>
              <a:buFontTx/>
              <a:buNone/>
              <a:tabLst/>
              <a:defRPr lang="en-US" dirty="0" smtClean="0"/>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lvl5pPr>
          </a:lstStyle>
          <a:p>
            <a:pPr marL="342900" marR="0" lvl="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1"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p:txBody>
      </p:sp>
      <p:sp>
        <p:nvSpPr>
          <p:cNvPr id="8" name="Date Placeholder 3"/>
          <p:cNvSpPr>
            <a:spLocks noGrp="1"/>
          </p:cNvSpPr>
          <p:nvPr>
            <p:ph type="dt" sz="half" idx="10"/>
          </p:nvPr>
        </p:nvSpPr>
        <p:spPr>
          <a:xfrm>
            <a:off x="2123728" y="6334125"/>
            <a:ext cx="1224136" cy="365125"/>
          </a:xfrm>
          <a:prstGeom prst="rect">
            <a:avLst/>
          </a:prstGeom>
        </p:spPr>
        <p:txBody>
          <a:bodyPr/>
          <a:lstStyle>
            <a:lvl1pPr>
              <a:defRPr sz="1200">
                <a:solidFill>
                  <a:schemeClr val="tx1">
                    <a:lumMod val="50000"/>
                    <a:lumOff val="50000"/>
                  </a:schemeClr>
                </a:solidFill>
              </a:defRPr>
            </a:lvl1pPr>
          </a:lstStyle>
          <a:p>
            <a:fld id="{B5E69749-5551-4F5F-A3EA-C88943F21456}" type="datetimeFigureOut">
              <a:rPr lang="en-GB" smtClean="0"/>
              <a:pPr/>
              <a:t>13/08/2014</a:t>
            </a:fld>
            <a:endParaRPr lang="en-GB" dirty="0"/>
          </a:p>
        </p:txBody>
      </p:sp>
      <p:sp>
        <p:nvSpPr>
          <p:cNvPr id="9" name="Footer Placeholder 4"/>
          <p:cNvSpPr>
            <a:spLocks noGrp="1"/>
          </p:cNvSpPr>
          <p:nvPr>
            <p:ph type="ftr" sz="quarter" idx="3"/>
          </p:nvPr>
        </p:nvSpPr>
        <p:spPr>
          <a:xfrm>
            <a:off x="3419872" y="6334125"/>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lang="en-GB" dirty="0"/>
          </a:p>
        </p:txBody>
      </p:sp>
      <p:sp>
        <p:nvSpPr>
          <p:cNvPr id="10" name="Slide Number Placeholder 5"/>
          <p:cNvSpPr>
            <a:spLocks noGrp="1"/>
          </p:cNvSpPr>
          <p:nvPr>
            <p:ph type="sldNum" sz="quarter" idx="4"/>
          </p:nvPr>
        </p:nvSpPr>
        <p:spPr>
          <a:xfrm>
            <a:off x="7945388" y="6334125"/>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pPr/>
              <a:t>‹#›</a:t>
            </a:fld>
            <a:endParaRPr lang="en-GB" dirty="0"/>
          </a:p>
        </p:txBody>
      </p:sp>
    </p:spTree>
    <p:extLst>
      <p:ext uri="{BB962C8B-B14F-4D97-AF65-F5344CB8AC3E}">
        <p14:creationId xmlns:p14="http://schemas.microsoft.com/office/powerpoint/2010/main" val="2511808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84213" y="1196975"/>
            <a:ext cx="3813175" cy="648097"/>
          </a:xfrm>
          <a:solidFill>
            <a:srgbClr val="C6E0E4"/>
          </a:solidFill>
          <a:ln>
            <a:solidFill>
              <a:schemeClr val="tx2"/>
            </a:solidFill>
          </a:ln>
        </p:spPr>
        <p:txBody>
          <a:bodyPr vert="horz" lIns="91440" tIns="45720" rIns="91440" bIns="45720" rtlCol="0">
            <a:noAutofit/>
          </a:bodyPr>
          <a:lstStyle>
            <a:lvl1pPr>
              <a:defRPr lang="en-US" dirty="0" smtClean="0"/>
            </a:lvl1pPr>
          </a:lstStyle>
          <a:p>
            <a:pPr lvl="0"/>
            <a:r>
              <a:rPr lang="en-US" dirty="0" smtClean="0"/>
              <a:t>Click to edit Master text styles</a:t>
            </a:r>
          </a:p>
        </p:txBody>
      </p:sp>
      <p:sp>
        <p:nvSpPr>
          <p:cNvPr id="4" name="Content Placeholder 3"/>
          <p:cNvSpPr>
            <a:spLocks noGrp="1"/>
          </p:cNvSpPr>
          <p:nvPr>
            <p:ph sz="half" idx="2"/>
          </p:nvPr>
        </p:nvSpPr>
        <p:spPr>
          <a:xfrm>
            <a:off x="684213" y="1845072"/>
            <a:ext cx="3813175" cy="4031853"/>
          </a:xfrm>
          <a:ln>
            <a:solidFill>
              <a:schemeClr val="tx2"/>
            </a:solidFill>
          </a:ln>
        </p:spPr>
        <p:txBody>
          <a:bodyPr/>
          <a:lstStyle>
            <a:lvl1pPr>
              <a:defRPr sz="2000"/>
            </a:lvl1pPr>
            <a:lvl2pPr>
              <a:defRPr sz="20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6" y="1196975"/>
            <a:ext cx="3814763" cy="648097"/>
          </a:xfrm>
          <a:solidFill>
            <a:srgbClr val="C6E0E4"/>
          </a:solidFill>
          <a:ln>
            <a:solidFill>
              <a:schemeClr val="tx2"/>
            </a:solidFill>
          </a:ln>
        </p:spPr>
        <p:txBody>
          <a:bodyPr vert="horz" lIns="91440" tIns="45720" rIns="91440" bIns="45720" rtlCol="0">
            <a:noAutofit/>
          </a:bodyPr>
          <a:lstStyle>
            <a:lvl1pPr>
              <a:defRPr lang="en-US" dirty="0" smtClean="0"/>
            </a:lvl1pPr>
          </a:lstStyle>
          <a:p>
            <a:pPr lvl="0"/>
            <a:r>
              <a:rPr lang="en-US" dirty="0" smtClean="0"/>
              <a:t>Click to edit Master text styles</a:t>
            </a:r>
          </a:p>
        </p:txBody>
      </p:sp>
      <p:sp>
        <p:nvSpPr>
          <p:cNvPr id="6" name="Content Placeholder 5"/>
          <p:cNvSpPr>
            <a:spLocks noGrp="1"/>
          </p:cNvSpPr>
          <p:nvPr>
            <p:ph sz="quarter" idx="4"/>
          </p:nvPr>
        </p:nvSpPr>
        <p:spPr>
          <a:xfrm>
            <a:off x="4645026" y="1845072"/>
            <a:ext cx="3814763" cy="4031853"/>
          </a:xfrm>
          <a:ln>
            <a:solidFill>
              <a:schemeClr val="tx2"/>
            </a:solidFill>
          </a:ln>
        </p:spPr>
        <p:txBody>
          <a:bodyPr/>
          <a:lstStyle>
            <a:lvl1pPr>
              <a:defRPr sz="2000"/>
            </a:lvl1pPr>
            <a:lvl2pPr>
              <a:defRPr sz="20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Date Placeholder 3"/>
          <p:cNvSpPr>
            <a:spLocks noGrp="1"/>
          </p:cNvSpPr>
          <p:nvPr>
            <p:ph type="dt" sz="half" idx="10"/>
          </p:nvPr>
        </p:nvSpPr>
        <p:spPr>
          <a:xfrm>
            <a:off x="2123728" y="6334125"/>
            <a:ext cx="1224136" cy="365125"/>
          </a:xfrm>
          <a:prstGeom prst="rect">
            <a:avLst/>
          </a:prstGeom>
        </p:spPr>
        <p:txBody>
          <a:bodyPr/>
          <a:lstStyle>
            <a:lvl1pPr>
              <a:defRPr sz="1200">
                <a:solidFill>
                  <a:schemeClr val="tx1">
                    <a:lumMod val="50000"/>
                    <a:lumOff val="50000"/>
                  </a:schemeClr>
                </a:solidFill>
              </a:defRPr>
            </a:lvl1pPr>
          </a:lstStyle>
          <a:p>
            <a:fld id="{B5E69749-5551-4F5F-A3EA-C88943F21456}" type="datetimeFigureOut">
              <a:rPr lang="en-GB" smtClean="0"/>
              <a:pPr/>
              <a:t>13/08/2014</a:t>
            </a:fld>
            <a:endParaRPr lang="en-GB" dirty="0"/>
          </a:p>
        </p:txBody>
      </p:sp>
      <p:sp>
        <p:nvSpPr>
          <p:cNvPr id="11" name="Footer Placeholder 4"/>
          <p:cNvSpPr>
            <a:spLocks noGrp="1"/>
          </p:cNvSpPr>
          <p:nvPr>
            <p:ph type="ftr" sz="quarter" idx="11"/>
          </p:nvPr>
        </p:nvSpPr>
        <p:spPr>
          <a:xfrm>
            <a:off x="3419872" y="6334125"/>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lang="en-GB" dirty="0"/>
          </a:p>
        </p:txBody>
      </p:sp>
      <p:sp>
        <p:nvSpPr>
          <p:cNvPr id="12" name="Slide Number Placeholder 5"/>
          <p:cNvSpPr>
            <a:spLocks noGrp="1"/>
          </p:cNvSpPr>
          <p:nvPr>
            <p:ph type="sldNum" sz="quarter" idx="12"/>
          </p:nvPr>
        </p:nvSpPr>
        <p:spPr>
          <a:xfrm>
            <a:off x="7945388" y="6334125"/>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pPr/>
              <a:t>‹#›</a:t>
            </a:fld>
            <a:endParaRPr lang="en-GB" dirty="0"/>
          </a:p>
        </p:txBody>
      </p:sp>
    </p:spTree>
    <p:extLst>
      <p:ext uri="{BB962C8B-B14F-4D97-AF65-F5344CB8AC3E}">
        <p14:creationId xmlns:p14="http://schemas.microsoft.com/office/powerpoint/2010/main" val="822229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with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684212" y="1196975"/>
            <a:ext cx="3811587" cy="4752976"/>
          </a:xfrm>
        </p:spPr>
        <p:txBody>
          <a:bodyPr/>
          <a:lstStyle>
            <a:lvl1pPr marL="342900" marR="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1"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GB" sz="16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Content Placeholder 3"/>
          <p:cNvSpPr>
            <a:spLocks noGrp="1"/>
          </p:cNvSpPr>
          <p:nvPr>
            <p:ph sz="half" idx="2"/>
          </p:nvPr>
        </p:nvSpPr>
        <p:spPr>
          <a:xfrm>
            <a:off x="4648200" y="1196975"/>
            <a:ext cx="3811588" cy="4752976"/>
          </a:xfrm>
          <a:ln>
            <a:solidFill>
              <a:schemeClr val="tx2"/>
            </a:solidFill>
          </a:ln>
        </p:spPr>
        <p:txBody>
          <a:bodyPr/>
          <a:lstStyle>
            <a:lvl1pPr marL="342900" marR="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1"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GB" sz="1600" b="0" i="0" u="none" strike="noStrike" kern="1200" cap="none" spc="0" normalizeH="0" baseline="0" noProof="0" dirty="0">
              <a:ln>
                <a:noFill/>
              </a:ln>
              <a:solidFill>
                <a:prstClr val="black"/>
              </a:solidFill>
              <a:effectLst/>
              <a:uLnTx/>
              <a:uFillTx/>
              <a:latin typeface="+mn-lt"/>
              <a:ea typeface="+mn-ea"/>
              <a:cs typeface="+mn-cs"/>
            </a:endParaRPr>
          </a:p>
        </p:txBody>
      </p:sp>
      <p:sp>
        <p:nvSpPr>
          <p:cNvPr id="8" name="Date Placeholder 3"/>
          <p:cNvSpPr>
            <a:spLocks noGrp="1"/>
          </p:cNvSpPr>
          <p:nvPr>
            <p:ph type="dt" sz="half" idx="10"/>
          </p:nvPr>
        </p:nvSpPr>
        <p:spPr>
          <a:xfrm>
            <a:off x="2123728" y="6334125"/>
            <a:ext cx="1224136" cy="365125"/>
          </a:xfrm>
          <a:prstGeom prst="rect">
            <a:avLst/>
          </a:prstGeom>
        </p:spPr>
        <p:txBody>
          <a:bodyPr/>
          <a:lstStyle>
            <a:lvl1pPr>
              <a:defRPr sz="1200">
                <a:solidFill>
                  <a:schemeClr val="tx1">
                    <a:lumMod val="50000"/>
                    <a:lumOff val="50000"/>
                  </a:schemeClr>
                </a:solidFill>
              </a:defRPr>
            </a:lvl1pPr>
          </a:lstStyle>
          <a:p>
            <a:fld id="{B5E69749-5551-4F5F-A3EA-C88943F21456}" type="datetimeFigureOut">
              <a:rPr lang="en-GB" smtClean="0"/>
              <a:pPr/>
              <a:t>13/08/2014</a:t>
            </a:fld>
            <a:endParaRPr lang="en-GB" dirty="0"/>
          </a:p>
        </p:txBody>
      </p:sp>
      <p:sp>
        <p:nvSpPr>
          <p:cNvPr id="9" name="Footer Placeholder 4"/>
          <p:cNvSpPr>
            <a:spLocks noGrp="1"/>
          </p:cNvSpPr>
          <p:nvPr>
            <p:ph type="ftr" sz="quarter" idx="3"/>
          </p:nvPr>
        </p:nvSpPr>
        <p:spPr>
          <a:xfrm>
            <a:off x="3419872" y="6334125"/>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lang="en-GB" dirty="0"/>
          </a:p>
        </p:txBody>
      </p:sp>
      <p:sp>
        <p:nvSpPr>
          <p:cNvPr id="10" name="Slide Number Placeholder 5"/>
          <p:cNvSpPr>
            <a:spLocks noGrp="1"/>
          </p:cNvSpPr>
          <p:nvPr>
            <p:ph type="sldNum" sz="quarter" idx="4"/>
          </p:nvPr>
        </p:nvSpPr>
        <p:spPr>
          <a:xfrm>
            <a:off x="7945388" y="6334125"/>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pPr/>
              <a:t>‹#›</a:t>
            </a:fld>
            <a:endParaRPr lang="en-GB" dirty="0"/>
          </a:p>
        </p:txBody>
      </p:sp>
    </p:spTree>
    <p:extLst>
      <p:ext uri="{BB962C8B-B14F-4D97-AF65-F5344CB8AC3E}">
        <p14:creationId xmlns:p14="http://schemas.microsoft.com/office/powerpoint/2010/main" val="1796261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Date Placeholder 3"/>
          <p:cNvSpPr>
            <a:spLocks noGrp="1"/>
          </p:cNvSpPr>
          <p:nvPr>
            <p:ph type="dt" sz="half" idx="2"/>
          </p:nvPr>
        </p:nvSpPr>
        <p:spPr>
          <a:xfrm>
            <a:off x="2123728" y="6334125"/>
            <a:ext cx="1224136" cy="365125"/>
          </a:xfrm>
          <a:prstGeom prst="rect">
            <a:avLst/>
          </a:prstGeom>
        </p:spPr>
        <p:txBody>
          <a:bodyPr/>
          <a:lstStyle>
            <a:lvl1pPr>
              <a:defRPr sz="1200">
                <a:solidFill>
                  <a:schemeClr val="tx1">
                    <a:lumMod val="50000"/>
                    <a:lumOff val="50000"/>
                  </a:schemeClr>
                </a:solidFill>
              </a:defRPr>
            </a:lvl1pPr>
          </a:lstStyle>
          <a:p>
            <a:fld id="{B5E69749-5551-4F5F-A3EA-C88943F21456}" type="datetimeFigureOut">
              <a:rPr lang="en-GB" smtClean="0"/>
              <a:pPr/>
              <a:t>13/08/2014</a:t>
            </a:fld>
            <a:endParaRPr lang="en-GB" dirty="0"/>
          </a:p>
        </p:txBody>
      </p:sp>
      <p:sp>
        <p:nvSpPr>
          <p:cNvPr id="7" name="Footer Placeholder 4"/>
          <p:cNvSpPr>
            <a:spLocks noGrp="1"/>
          </p:cNvSpPr>
          <p:nvPr>
            <p:ph type="ftr" sz="quarter" idx="3"/>
          </p:nvPr>
        </p:nvSpPr>
        <p:spPr>
          <a:xfrm>
            <a:off x="3419872" y="6334125"/>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lang="en-GB" dirty="0"/>
          </a:p>
        </p:txBody>
      </p:sp>
      <p:sp>
        <p:nvSpPr>
          <p:cNvPr id="8" name="Slide Number Placeholder 5"/>
          <p:cNvSpPr>
            <a:spLocks noGrp="1"/>
          </p:cNvSpPr>
          <p:nvPr>
            <p:ph type="sldNum" sz="quarter" idx="4"/>
          </p:nvPr>
        </p:nvSpPr>
        <p:spPr>
          <a:xfrm>
            <a:off x="7945388" y="6334125"/>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pPr/>
              <a:t>‹#›</a:t>
            </a:fld>
            <a:endParaRPr lang="en-GB" dirty="0"/>
          </a:p>
        </p:txBody>
      </p:sp>
    </p:spTree>
    <p:extLst>
      <p:ext uri="{BB962C8B-B14F-4D97-AF65-F5344CB8AC3E}">
        <p14:creationId xmlns:p14="http://schemas.microsoft.com/office/powerpoint/2010/main" val="2476900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4213" y="332656"/>
            <a:ext cx="7775575" cy="648419"/>
          </a:xfrm>
          <a:prstGeom prst="rect">
            <a:avLst/>
          </a:prstGeom>
        </p:spPr>
        <p:txBody>
          <a:bodyPr vert="horz" lIns="91440" tIns="45720" rIns="91440" bIns="45720" rtlCol="0" anchor="ctr">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84212" y="1196976"/>
            <a:ext cx="7775575" cy="4679949"/>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3"/>
          <p:cNvSpPr>
            <a:spLocks noGrp="1"/>
          </p:cNvSpPr>
          <p:nvPr>
            <p:ph type="dt" sz="half" idx="2"/>
          </p:nvPr>
        </p:nvSpPr>
        <p:spPr>
          <a:xfrm>
            <a:off x="2123728" y="6334125"/>
            <a:ext cx="1224136" cy="365125"/>
          </a:xfrm>
          <a:prstGeom prst="rect">
            <a:avLst/>
          </a:prstGeom>
        </p:spPr>
        <p:txBody>
          <a:bodyPr/>
          <a:lstStyle>
            <a:lvl1pPr>
              <a:defRPr sz="1200">
                <a:solidFill>
                  <a:schemeClr val="tx1">
                    <a:lumMod val="50000"/>
                    <a:lumOff val="50000"/>
                  </a:schemeClr>
                </a:solidFill>
              </a:defRPr>
            </a:lvl1pPr>
          </a:lstStyle>
          <a:p>
            <a:fld id="{B5E69749-5551-4F5F-A3EA-C88943F21456}" type="datetimeFigureOut">
              <a:rPr lang="en-GB" smtClean="0"/>
              <a:pPr/>
              <a:t>13/08/2014</a:t>
            </a:fld>
            <a:endParaRPr lang="en-GB" dirty="0"/>
          </a:p>
        </p:txBody>
      </p:sp>
      <p:sp>
        <p:nvSpPr>
          <p:cNvPr id="8" name="Footer Placeholder 4"/>
          <p:cNvSpPr>
            <a:spLocks noGrp="1"/>
          </p:cNvSpPr>
          <p:nvPr>
            <p:ph type="ftr" sz="quarter" idx="3"/>
          </p:nvPr>
        </p:nvSpPr>
        <p:spPr>
          <a:xfrm>
            <a:off x="3419872" y="6334125"/>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lang="en-GB" dirty="0"/>
          </a:p>
        </p:txBody>
      </p:sp>
      <p:sp>
        <p:nvSpPr>
          <p:cNvPr id="9" name="Slide Number Placeholder 5"/>
          <p:cNvSpPr>
            <a:spLocks noGrp="1"/>
          </p:cNvSpPr>
          <p:nvPr>
            <p:ph type="sldNum" sz="quarter" idx="4"/>
          </p:nvPr>
        </p:nvSpPr>
        <p:spPr>
          <a:xfrm>
            <a:off x="7945388" y="6334125"/>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pPr/>
              <a:t>‹#›</a:t>
            </a:fld>
            <a:endParaRPr lang="en-GB" dirty="0"/>
          </a:p>
        </p:txBody>
      </p:sp>
      <p:pic>
        <p:nvPicPr>
          <p:cNvPr id="10" name="Picture 9" descr="Department for Education" title="Logo"/>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84213" y="5937814"/>
            <a:ext cx="1296194" cy="761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834683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8" r:id="rId6"/>
    <p:sldLayoutId id="2147483653" r:id="rId7"/>
    <p:sldLayoutId id="2147483659" r:id="rId8"/>
    <p:sldLayoutId id="2147483654" r:id="rId9"/>
    <p:sldLayoutId id="2147483655" r:id="rId10"/>
    <p:sldLayoutId id="2147483657" r:id="rId11"/>
  </p:sldLayoutIdLst>
  <p:txStyles>
    <p:titleStyle>
      <a:lvl1pPr algn="l" defTabSz="914400" rtl="0" eaLnBrk="1" latinLnBrk="0" hangingPunct="1">
        <a:spcBef>
          <a:spcPct val="0"/>
        </a:spcBef>
        <a:buNone/>
        <a:defRPr lang="en-GB" sz="3200" b="1" kern="1200" dirty="0">
          <a:solidFill>
            <a:srgbClr val="104F75"/>
          </a:solidFill>
          <a:latin typeface="+mj-lt"/>
          <a:ea typeface="+mj-ea"/>
          <a:cs typeface="+mj-cs"/>
        </a:defRPr>
      </a:lvl1pPr>
    </p:titleStyle>
    <p:bodyStyle>
      <a:lvl1pPr marL="342900" indent="-342900" algn="l" defTabSz="914400" rtl="0" eaLnBrk="1" latinLnBrk="0" hangingPunct="1">
        <a:lnSpc>
          <a:spcPct val="120000"/>
        </a:lnSpc>
        <a:spcBef>
          <a:spcPts val="0"/>
        </a:spcBef>
        <a:spcAft>
          <a:spcPts val="600"/>
        </a:spcAft>
        <a:buClr>
          <a:schemeClr val="tx2"/>
        </a:buClr>
        <a:buFont typeface="Wingdings" pitchFamily="2" charset="2"/>
        <a:buChar char="§"/>
        <a:defRPr sz="2000" b="1" kern="1200">
          <a:solidFill>
            <a:schemeClr val="tx1"/>
          </a:solidFill>
          <a:latin typeface="+mn-lt"/>
          <a:ea typeface="+mn-ea"/>
          <a:cs typeface="+mn-cs"/>
        </a:defRPr>
      </a:lvl1pPr>
      <a:lvl2pPr marL="742950" indent="-285750" algn="l" defTabSz="914400" rtl="0" eaLnBrk="1" latinLnBrk="0" hangingPunct="1">
        <a:lnSpc>
          <a:spcPct val="120000"/>
        </a:lnSpc>
        <a:spcBef>
          <a:spcPts val="0"/>
        </a:spcBef>
        <a:spcAft>
          <a:spcPts val="600"/>
        </a:spcAft>
        <a:buClr>
          <a:schemeClr val="tx2"/>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0"/>
        </a:spcBef>
        <a:spcAft>
          <a:spcPts val="600"/>
        </a:spcAft>
        <a:buClr>
          <a:schemeClr val="tx2"/>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0"/>
        </a:spcBef>
        <a:spcAft>
          <a:spcPts val="600"/>
        </a:spcAft>
        <a:buClr>
          <a:schemeClr val="tx2"/>
        </a:buClr>
        <a:buFont typeface="Wingdings"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0"/>
        </a:spcBef>
        <a:spcAft>
          <a:spcPts val="600"/>
        </a:spcAft>
        <a:buClr>
          <a:schemeClr val="tx2"/>
        </a:buClr>
        <a:buFont typeface="Wingdings"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rogrammeOffice.CSDS@education.gsi.gov.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9552" y="1556792"/>
            <a:ext cx="7772400" cy="864096"/>
          </a:xfrm>
        </p:spPr>
        <p:txBody>
          <a:bodyPr/>
          <a:lstStyle/>
          <a:p>
            <a:r>
              <a:rPr lang="en-GB" sz="3600" dirty="0" smtClean="0"/>
              <a:t>Adoption Leadership Board (ALB)</a:t>
            </a:r>
            <a:endParaRPr lang="en-GB" sz="4400" dirty="0"/>
          </a:p>
        </p:txBody>
      </p:sp>
      <p:sp>
        <p:nvSpPr>
          <p:cNvPr id="5" name="Subtitle 4"/>
          <p:cNvSpPr>
            <a:spLocks noGrp="1"/>
          </p:cNvSpPr>
          <p:nvPr>
            <p:ph type="subTitle" idx="1"/>
          </p:nvPr>
        </p:nvSpPr>
        <p:spPr>
          <a:xfrm>
            <a:off x="539552" y="2348880"/>
            <a:ext cx="7920880" cy="2376264"/>
          </a:xfrm>
        </p:spPr>
        <p:txBody>
          <a:bodyPr/>
          <a:lstStyle/>
          <a:p>
            <a:r>
              <a:rPr lang="en-GB" sz="2800" dirty="0" smtClean="0"/>
              <a:t>Headline Measures and Business Intelligence</a:t>
            </a:r>
          </a:p>
          <a:p>
            <a:endParaRPr lang="en-GB" dirty="0" smtClean="0">
              <a:latin typeface="+mn-lt"/>
            </a:endParaRPr>
          </a:p>
          <a:p>
            <a:r>
              <a:rPr lang="en-GB" dirty="0" smtClean="0">
                <a:latin typeface="+mn-lt"/>
              </a:rPr>
              <a:t>Quarter 4 2013-14 update</a:t>
            </a:r>
          </a:p>
        </p:txBody>
      </p:sp>
      <p:graphicFrame>
        <p:nvGraphicFramePr>
          <p:cNvPr id="6" name="Table 5"/>
          <p:cNvGraphicFramePr>
            <a:graphicFrameLocks noGrp="1"/>
          </p:cNvGraphicFramePr>
          <p:nvPr>
            <p:extLst>
              <p:ext uri="{D42A27DB-BD31-4B8C-83A1-F6EECF244321}">
                <p14:modId xmlns:p14="http://schemas.microsoft.com/office/powerpoint/2010/main" val="4114870321"/>
              </p:ext>
            </p:extLst>
          </p:nvPr>
        </p:nvGraphicFramePr>
        <p:xfrm>
          <a:off x="3851920" y="6453336"/>
          <a:ext cx="5328592" cy="288032"/>
        </p:xfrm>
        <a:graphic>
          <a:graphicData uri="http://schemas.openxmlformats.org/drawingml/2006/table">
            <a:tbl>
              <a:tblPr firstRow="1" bandRow="1">
                <a:tableStyleId>{5C22544A-7EE6-4342-B048-85BDC9FD1C3A}</a:tableStyleId>
              </a:tblPr>
              <a:tblGrid>
                <a:gridCol w="5328592"/>
              </a:tblGrid>
              <a:tr h="288032">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effectLst/>
                          <a:latin typeface="+mj-lt"/>
                          <a:ea typeface="+mn-ea"/>
                          <a:cs typeface="+mn-cs"/>
                        </a:rPr>
                        <a:t>Please send any queries to: </a:t>
                      </a:r>
                      <a:r>
                        <a:rPr lang="en-GB" sz="1200" b="0" i="0" u="none" strike="noStrike" kern="1200" baseline="0" dirty="0" smtClean="0">
                          <a:solidFill>
                            <a:schemeClr val="tx1"/>
                          </a:solidFill>
                          <a:effectLst/>
                          <a:latin typeface="+mj-lt"/>
                          <a:ea typeface="+mn-ea"/>
                          <a:cs typeface="+mn-cs"/>
                          <a:hlinkClick r:id="rId3"/>
                        </a:rPr>
                        <a:t>ProgrammeOffice.CSDS@education.gsi.gov.uk</a:t>
                      </a:r>
                      <a:endParaRPr lang="en-GB" sz="1200" b="0" i="0" u="none" strike="noStrike" kern="1200" baseline="0" dirty="0" smtClean="0">
                        <a:solidFill>
                          <a:schemeClr val="tx1"/>
                        </a:solidFill>
                        <a:effectLst/>
                        <a:latin typeface="+mj-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0781377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504" y="116632"/>
            <a:ext cx="7775575" cy="1253337"/>
          </a:xfrm>
        </p:spPr>
        <p:txBody>
          <a:bodyPr/>
          <a:lstStyle/>
          <a:p>
            <a:r>
              <a:rPr lang="en-GB" dirty="0" smtClean="0">
                <a:solidFill>
                  <a:schemeClr val="tx2"/>
                </a:solidFill>
              </a:rPr>
              <a:t>Data sources</a:t>
            </a:r>
            <a:endParaRPr lang="en-GB" dirty="0">
              <a:solidFill>
                <a:schemeClr val="tx2"/>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535368279"/>
              </p:ext>
            </p:extLst>
          </p:nvPr>
        </p:nvGraphicFramePr>
        <p:xfrm>
          <a:off x="107504" y="764704"/>
          <a:ext cx="8784976" cy="5412040"/>
        </p:xfrm>
        <a:graphic>
          <a:graphicData uri="http://schemas.openxmlformats.org/drawingml/2006/table">
            <a:tbl>
              <a:tblPr firstRow="1" bandRow="1">
                <a:tableStyleId>{5C22544A-7EE6-4342-B048-85BDC9FD1C3A}</a:tableStyleId>
              </a:tblPr>
              <a:tblGrid>
                <a:gridCol w="1080120"/>
                <a:gridCol w="7704856"/>
              </a:tblGrid>
              <a:tr h="576064">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b="1" kern="1200" baseline="0" dirty="0" smtClean="0">
                          <a:solidFill>
                            <a:schemeClr val="tx2"/>
                          </a:solidFill>
                          <a:effectLst/>
                          <a:latin typeface="+mn-lt"/>
                          <a:ea typeface="+mn-ea"/>
                          <a:cs typeface="+mn-cs"/>
                        </a:rPr>
                        <a:t>Figures relating to 2012-13 have been derived using the SSDA903 data (for children) and Ofsted data (for adopters).</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b="1" kern="1200" baseline="0" dirty="0" smtClean="0">
                          <a:solidFill>
                            <a:schemeClr val="tx2"/>
                          </a:solidFill>
                          <a:effectLst/>
                          <a:latin typeface="+mn-lt"/>
                          <a:ea typeface="+mn-ea"/>
                          <a:cs typeface="+mn-cs"/>
                        </a:rPr>
                        <a:t>Figures relating to 2013-14 have been derived using </a:t>
                      </a:r>
                      <a:r>
                        <a:rPr lang="en-GB" sz="1200" b="1" kern="1200" baseline="0" dirty="0" smtClean="0">
                          <a:solidFill>
                            <a:schemeClr val="tx2"/>
                          </a:solidFill>
                          <a:effectLst/>
                          <a:latin typeface="+mn-lt"/>
                          <a:ea typeface="+mn-ea"/>
                          <a:cs typeface="+mn-cs"/>
                        </a:rPr>
                        <a:t>quarterly </a:t>
                      </a:r>
                      <a:r>
                        <a:rPr lang="en-GB" sz="1200" b="1" kern="1200" baseline="0" dirty="0" smtClean="0">
                          <a:solidFill>
                            <a:schemeClr val="tx2"/>
                          </a:solidFill>
                          <a:effectLst/>
                          <a:latin typeface="+mn-lt"/>
                          <a:ea typeface="+mn-ea"/>
                          <a:cs typeface="+mn-cs"/>
                        </a:rPr>
                        <a:t>surveys of local authorities and voluntary adoption agencies.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accent1">
                            <a:lumMod val="60000"/>
                            <a:lumOff val="40000"/>
                          </a:schemeClr>
                        </a:solidFill>
                        <a:latin typeface="Arial Black" panose="020B0A04020102020204"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44815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accent1">
                              <a:lumMod val="60000"/>
                              <a:lumOff val="40000"/>
                            </a:schemeClr>
                          </a:solidFill>
                          <a:latin typeface="Arial Black" panose="020B0A04020102020204" pitchFamily="34" charset="0"/>
                        </a:rPr>
                        <a:t>Annual </a:t>
                      </a:r>
                    </a:p>
                    <a:p>
                      <a:pPr marL="0" marR="0" indent="0" algn="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accent1">
                              <a:lumMod val="60000"/>
                              <a:lumOff val="40000"/>
                            </a:schemeClr>
                          </a:solidFill>
                          <a:latin typeface="Arial Black" panose="020B0A04020102020204" pitchFamily="34" charset="0"/>
                        </a:rPr>
                        <a:t>SSDA903 data</a:t>
                      </a:r>
                    </a:p>
                    <a:p>
                      <a:pPr algn="r"/>
                      <a:endParaRPr lang="en-GB" sz="1200" dirty="0">
                        <a:solidFill>
                          <a:schemeClr val="accent1">
                            <a:lumMod val="60000"/>
                            <a:lumOff val="40000"/>
                          </a:schemeClr>
                        </a:solidFill>
                        <a:latin typeface="Arial Black" panose="020B0A04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b="0" kern="1200" baseline="0" dirty="0" smtClean="0">
                          <a:solidFill>
                            <a:schemeClr val="tx1"/>
                          </a:solidFill>
                          <a:effectLst/>
                          <a:latin typeface="+mn-lt"/>
                          <a:ea typeface="+mn-ea"/>
                          <a:cs typeface="+mn-cs"/>
                        </a:rPr>
                        <a:t>Local authorities provide data on their looked after children using the SSDA903 collection. Data are collected from </a:t>
                      </a:r>
                      <a:r>
                        <a:rPr lang="en-GB" sz="1200" b="0" i="0" kern="1200" baseline="0" dirty="0" smtClean="0">
                          <a:solidFill>
                            <a:schemeClr val="tx1"/>
                          </a:solidFill>
                          <a:effectLst/>
                          <a:latin typeface="+mn-lt"/>
                          <a:ea typeface="+mn-ea"/>
                          <a:cs typeface="+mn-cs"/>
                        </a:rPr>
                        <a:t>all</a:t>
                      </a:r>
                      <a:r>
                        <a:rPr lang="en-GB" sz="1200" b="0" kern="1200" baseline="0" dirty="0" smtClean="0">
                          <a:solidFill>
                            <a:schemeClr val="tx1"/>
                          </a:solidFill>
                          <a:effectLst/>
                          <a:latin typeface="+mn-lt"/>
                          <a:ea typeface="+mn-ea"/>
                          <a:cs typeface="+mn-cs"/>
                        </a:rPr>
                        <a:t> local authorities. The information is collected at child level and includes information about the child’s characteristics and their dates for each stage of the care process, including adoption. The data goes through thorough quality assurance and local authorities are able to update their historic data annually. We therefore view this as the most robust source of information on adoption. It is used to produce the Looked After Children statistical first release </a:t>
                      </a:r>
                      <a:r>
                        <a:rPr lang="en-GB" sz="1200" b="0" kern="1200" baseline="0" dirty="0" smtClean="0">
                          <a:solidFill>
                            <a:schemeClr val="tx1"/>
                          </a:solidFill>
                          <a:effectLst/>
                          <a:latin typeface="+mn-lt"/>
                          <a:ea typeface="+mn-ea"/>
                          <a:cs typeface="+mn-cs"/>
                        </a:rPr>
                        <a:t>(SFR) and </a:t>
                      </a:r>
                      <a:r>
                        <a:rPr lang="en-GB" sz="1200" b="0" kern="1200" baseline="0" dirty="0" smtClean="0">
                          <a:solidFill>
                            <a:schemeClr val="tx1"/>
                          </a:solidFill>
                          <a:effectLst/>
                          <a:latin typeface="+mn-lt"/>
                          <a:ea typeface="+mn-ea"/>
                          <a:cs typeface="+mn-cs"/>
                        </a:rPr>
                        <a:t>the Adoption Scorecards. The latest data covers the 2012-13 financial year. </a:t>
                      </a:r>
                      <a:r>
                        <a:rPr lang="en-GB" sz="1200" b="0" kern="1200" baseline="0" dirty="0" smtClean="0">
                          <a:solidFill>
                            <a:schemeClr val="tx1"/>
                          </a:solidFill>
                          <a:effectLst/>
                          <a:latin typeface="+mn-lt"/>
                          <a:ea typeface="+mn-ea"/>
                          <a:cs typeface="+mn-cs"/>
                        </a:rPr>
                        <a:t>Data for 2013-14 will be published in the SFR on 30 September 2014.</a:t>
                      </a:r>
                      <a:endParaRPr lang="en-GB" sz="600" kern="1200" dirty="0" smtClean="0">
                        <a:solidFill>
                          <a:schemeClr val="dk1"/>
                        </a:solidFill>
                        <a:effectLst/>
                        <a:latin typeface="+mj-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592288">
                <a:tc>
                  <a:txBody>
                    <a:bodyPr/>
                    <a:lstStyle/>
                    <a:p>
                      <a:pPr algn="r"/>
                      <a:endParaRPr lang="en-GB" sz="300" dirty="0" smtClean="0">
                        <a:solidFill>
                          <a:schemeClr val="accent1">
                            <a:lumMod val="60000"/>
                            <a:lumOff val="40000"/>
                          </a:schemeClr>
                        </a:solidFill>
                        <a:latin typeface="Arial Black" panose="020B0A04020102020204" pitchFamily="34" charset="0"/>
                      </a:endParaRPr>
                    </a:p>
                    <a:p>
                      <a:pPr algn="r"/>
                      <a:r>
                        <a:rPr lang="en-GB" sz="1200" dirty="0" smtClean="0">
                          <a:solidFill>
                            <a:schemeClr val="accent1">
                              <a:lumMod val="60000"/>
                              <a:lumOff val="40000"/>
                            </a:schemeClr>
                          </a:solidFill>
                          <a:latin typeface="Arial Black" panose="020B0A04020102020204" pitchFamily="34" charset="0"/>
                        </a:rPr>
                        <a:t>Quarterly</a:t>
                      </a:r>
                      <a:r>
                        <a:rPr lang="en-GB" sz="1200" baseline="0" dirty="0" smtClean="0">
                          <a:solidFill>
                            <a:schemeClr val="accent1">
                              <a:lumMod val="60000"/>
                              <a:lumOff val="40000"/>
                            </a:schemeClr>
                          </a:solidFill>
                          <a:latin typeface="Arial Black" panose="020B0A04020102020204" pitchFamily="34" charset="0"/>
                        </a:rPr>
                        <a:t> survey</a:t>
                      </a:r>
                      <a:endParaRPr lang="en-GB" sz="1200" dirty="0" smtClean="0">
                        <a:solidFill>
                          <a:schemeClr val="accent1">
                            <a:lumMod val="60000"/>
                            <a:lumOff val="40000"/>
                          </a:schemeClr>
                        </a:solidFill>
                        <a:latin typeface="Arial Black" panose="020B0A04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Bef>
                          <a:spcPts val="0"/>
                        </a:spcBef>
                        <a:spcAft>
                          <a:spcPts val="0"/>
                        </a:spcAft>
                      </a:pPr>
                      <a:endParaRPr lang="en-GB" sz="300" b="0" kern="1200" baseline="0" dirty="0" smtClean="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b="0" kern="1200" baseline="0" dirty="0" smtClean="0">
                          <a:solidFill>
                            <a:schemeClr val="tx1"/>
                          </a:solidFill>
                          <a:effectLst/>
                          <a:latin typeface="+mn-lt"/>
                          <a:ea typeface="+mn-ea"/>
                          <a:cs typeface="+mn-cs"/>
                        </a:rPr>
                        <a:t>This pack </a:t>
                      </a:r>
                      <a:r>
                        <a:rPr lang="en-GB" sz="1200" b="0" kern="1200" baseline="0" dirty="0" smtClean="0">
                          <a:solidFill>
                            <a:schemeClr val="tx1"/>
                          </a:solidFill>
                          <a:effectLst/>
                          <a:latin typeface="+mn-lt"/>
                          <a:ea typeface="+mn-ea"/>
                          <a:cs typeface="+mn-cs"/>
                        </a:rPr>
                        <a:t>includes </a:t>
                      </a:r>
                      <a:r>
                        <a:rPr lang="en-GB" sz="1200" b="0" kern="1200" baseline="0" dirty="0" smtClean="0">
                          <a:solidFill>
                            <a:schemeClr val="tx1"/>
                          </a:solidFill>
                          <a:effectLst/>
                          <a:latin typeface="+mn-lt"/>
                          <a:ea typeface="+mn-ea"/>
                          <a:cs typeface="+mn-cs"/>
                        </a:rPr>
                        <a:t>new quarterly data covering the final quarter of 2013-14. This is the first time we have been able to make estimates for 2013-14 based on actual full-year data.</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b="0" kern="1200" baseline="0" dirty="0" smtClean="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b="0" kern="1200" baseline="0" dirty="0" smtClean="0">
                          <a:solidFill>
                            <a:schemeClr val="tx1"/>
                          </a:solidFill>
                          <a:effectLst/>
                          <a:latin typeface="+mn-lt"/>
                          <a:ea typeface="+mn-ea"/>
                          <a:cs typeface="+mn-cs"/>
                        </a:rPr>
                        <a:t>This quarter’s collection marked the first time responsibility for </a:t>
                      </a:r>
                      <a:r>
                        <a:rPr lang="en-GB" sz="1200" b="0" kern="1200" baseline="0" dirty="0" smtClean="0">
                          <a:solidFill>
                            <a:schemeClr val="tx1"/>
                          </a:solidFill>
                          <a:effectLst/>
                          <a:latin typeface="+mn-lt"/>
                          <a:ea typeface="+mn-ea"/>
                          <a:cs typeface="+mn-cs"/>
                        </a:rPr>
                        <a:t>quarterly </a:t>
                      </a:r>
                      <a:r>
                        <a:rPr lang="en-GB" sz="1200" b="0" kern="1200" baseline="0" dirty="0" smtClean="0">
                          <a:solidFill>
                            <a:schemeClr val="tx1"/>
                          </a:solidFill>
                          <a:effectLst/>
                          <a:latin typeface="+mn-lt"/>
                          <a:ea typeface="+mn-ea"/>
                          <a:cs typeface="+mn-cs"/>
                        </a:rPr>
                        <a:t>surveys </a:t>
                      </a:r>
                      <a:r>
                        <a:rPr lang="en-GB" sz="1200" b="0" kern="1200" baseline="0" dirty="0" smtClean="0">
                          <a:solidFill>
                            <a:schemeClr val="tx1"/>
                          </a:solidFill>
                          <a:effectLst/>
                          <a:latin typeface="+mn-lt"/>
                          <a:ea typeface="+mn-ea"/>
                          <a:cs typeface="+mn-cs"/>
                        </a:rPr>
                        <a:t>moved </a:t>
                      </a:r>
                      <a:r>
                        <a:rPr lang="en-GB" sz="1200" b="0" kern="1200" baseline="0" dirty="0" smtClean="0">
                          <a:solidFill>
                            <a:schemeClr val="tx1"/>
                          </a:solidFill>
                          <a:effectLst/>
                          <a:latin typeface="+mn-lt"/>
                          <a:ea typeface="+mn-ea"/>
                          <a:cs typeface="+mn-cs"/>
                        </a:rPr>
                        <a:t>from DfE to the </a:t>
                      </a:r>
                      <a:r>
                        <a:rPr lang="en-GB" sz="1200" b="0" strike="noStrike" kern="1200" baseline="0" dirty="0" smtClean="0">
                          <a:solidFill>
                            <a:schemeClr val="tx1"/>
                          </a:solidFill>
                          <a:effectLst/>
                          <a:latin typeface="+mn-lt"/>
                          <a:ea typeface="+mn-ea"/>
                          <a:cs typeface="+mn-cs"/>
                        </a:rPr>
                        <a:t>ALB</a:t>
                      </a:r>
                      <a:r>
                        <a:rPr lang="en-GB" sz="1200" b="0" kern="1200" baseline="0" dirty="0" smtClean="0">
                          <a:solidFill>
                            <a:schemeClr val="tx1"/>
                          </a:solidFill>
                          <a:effectLst/>
                          <a:latin typeface="+mn-lt"/>
                          <a:ea typeface="+mn-ea"/>
                          <a:cs typeface="+mn-cs"/>
                        </a:rPr>
                        <a:t>. </a:t>
                      </a:r>
                      <a:r>
                        <a:rPr lang="en-GB" sz="1200" b="0" kern="1200" baseline="0" dirty="0" smtClean="0">
                          <a:solidFill>
                            <a:schemeClr val="tx1"/>
                          </a:solidFill>
                          <a:effectLst/>
                          <a:latin typeface="+mn-lt"/>
                          <a:ea typeface="+mn-ea"/>
                          <a:cs typeface="+mn-cs"/>
                        </a:rPr>
                        <a:t>The form sent to local authorities included new variables, the biggest change being that adopter data was requested at adopter level (previous collections asked for this aggregated to LA level). This was also the first time voluntary adoption agencies (VAAs) were asked for the same adopter information as LAs.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b="0" kern="1200" baseline="0" dirty="0" smtClean="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b="0" kern="1200" baseline="0" dirty="0" smtClean="0">
                          <a:solidFill>
                            <a:schemeClr val="tx1"/>
                          </a:solidFill>
                          <a:effectLst/>
                          <a:latin typeface="+mn-lt"/>
                          <a:ea typeface="+mn-ea"/>
                          <a:cs typeface="+mn-cs"/>
                        </a:rPr>
                        <a:t>The response rate is promising, with 119 LAs (79%) returning in quarter 4 2013-14, an improvement on quarter 3 (69%). </a:t>
                      </a:r>
                      <a:r>
                        <a:rPr lang="en-GB" sz="1200" i="0" kern="1200" dirty="0" smtClean="0">
                          <a:solidFill>
                            <a:schemeClr val="dk1"/>
                          </a:solidFill>
                          <a:effectLst/>
                          <a:latin typeface="+mn-lt"/>
                          <a:ea typeface="+mn-ea"/>
                          <a:cs typeface="+mn-cs"/>
                        </a:rPr>
                        <a:t>Estimates for 2013-14 are</a:t>
                      </a:r>
                      <a:r>
                        <a:rPr lang="en-GB" sz="1200" i="0" kern="1200" baseline="0" dirty="0" smtClean="0">
                          <a:solidFill>
                            <a:schemeClr val="dk1"/>
                          </a:solidFill>
                          <a:effectLst/>
                          <a:latin typeface="+mn-lt"/>
                          <a:ea typeface="+mn-ea"/>
                          <a:cs typeface="+mn-cs"/>
                        </a:rPr>
                        <a:t> based on </a:t>
                      </a:r>
                      <a:r>
                        <a:rPr lang="en-GB" sz="1200" i="0" kern="1200" dirty="0" smtClean="0">
                          <a:solidFill>
                            <a:schemeClr val="dk1"/>
                          </a:solidFill>
                          <a:effectLst/>
                          <a:latin typeface="+mn-lt"/>
                          <a:ea typeface="+mn-ea"/>
                          <a:cs typeface="+mn-cs"/>
                        </a:rPr>
                        <a:t>data</a:t>
                      </a:r>
                      <a:r>
                        <a:rPr lang="en-GB" sz="1200" i="0" kern="1200" baseline="0" dirty="0" smtClean="0">
                          <a:solidFill>
                            <a:schemeClr val="dk1"/>
                          </a:solidFill>
                          <a:effectLst/>
                          <a:latin typeface="+mn-lt"/>
                          <a:ea typeface="+mn-ea"/>
                          <a:cs typeface="+mn-cs"/>
                        </a:rPr>
                        <a:t> provided by LAs who returned in all four quarters of </a:t>
                      </a:r>
                      <a:r>
                        <a:rPr lang="en-GB" sz="1200" b="0" kern="1200" baseline="0" dirty="0" smtClean="0">
                          <a:solidFill>
                            <a:schemeClr val="tx1"/>
                          </a:solidFill>
                          <a:effectLst/>
                          <a:latin typeface="+mn-lt"/>
                          <a:ea typeface="+mn-ea"/>
                          <a:cs typeface="+mn-cs"/>
                        </a:rPr>
                        <a:t>the year. Therefore the latest analysis includes 53% of local authorities. The exception to this is the adopter timeliness information which was not collected in the same way in previous collections, and so in order to exploit the higher response rate we have included all LAs who returned in quarter 4 2013-14.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61704">
                <a:tc>
                  <a:txBody>
                    <a:bodyPr/>
                    <a:lstStyle/>
                    <a:p>
                      <a:pPr algn="r"/>
                      <a:endParaRPr lang="en-GB" sz="300" dirty="0" smtClean="0">
                        <a:solidFill>
                          <a:schemeClr val="accent1">
                            <a:lumMod val="60000"/>
                            <a:lumOff val="40000"/>
                          </a:schemeClr>
                        </a:solidFill>
                        <a:latin typeface="Arial Black" panose="020B0A04020102020204" pitchFamily="34" charset="0"/>
                      </a:endParaRPr>
                    </a:p>
                    <a:p>
                      <a:pPr algn="r"/>
                      <a:r>
                        <a:rPr lang="en-GB" sz="1200" dirty="0" smtClean="0">
                          <a:solidFill>
                            <a:schemeClr val="accent1">
                              <a:lumMod val="60000"/>
                              <a:lumOff val="40000"/>
                            </a:schemeClr>
                          </a:solidFill>
                          <a:latin typeface="Arial Black" panose="020B0A04020102020204" pitchFamily="34" charset="0"/>
                        </a:rPr>
                        <a:t>Ofsted data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Bef>
                          <a:spcPts val="0"/>
                        </a:spcBef>
                        <a:spcAft>
                          <a:spcPts val="0"/>
                        </a:spcAft>
                      </a:pPr>
                      <a:endParaRPr lang="en-GB" sz="300" kern="1200" dirty="0" smtClean="0">
                        <a:solidFill>
                          <a:schemeClr val="dk1"/>
                        </a:solidFill>
                        <a:effectLst/>
                        <a:latin typeface="+mj-lt"/>
                        <a:ea typeface="+mn-ea"/>
                        <a:cs typeface="+mn-cs"/>
                      </a:endParaRPr>
                    </a:p>
                    <a:p>
                      <a:pPr algn="just">
                        <a:spcBef>
                          <a:spcPts val="0"/>
                        </a:spcBef>
                        <a:spcAft>
                          <a:spcPts val="0"/>
                        </a:spcAft>
                      </a:pPr>
                      <a:r>
                        <a:rPr lang="en-GB" sz="1200" i="0" kern="1200" dirty="0" smtClean="0">
                          <a:solidFill>
                            <a:schemeClr val="dk1"/>
                          </a:solidFill>
                          <a:effectLst/>
                          <a:latin typeface="+mj-lt"/>
                          <a:ea typeface="+mn-ea"/>
                          <a:cs typeface="+mn-cs"/>
                        </a:rPr>
                        <a:t>Ofsted publish annual data on the recruitment</a:t>
                      </a:r>
                      <a:r>
                        <a:rPr lang="en-GB" sz="1200" i="0" kern="1200" baseline="0" dirty="0" smtClean="0">
                          <a:solidFill>
                            <a:schemeClr val="dk1"/>
                          </a:solidFill>
                          <a:effectLst/>
                          <a:latin typeface="+mj-lt"/>
                          <a:ea typeface="+mn-ea"/>
                          <a:cs typeface="+mn-cs"/>
                        </a:rPr>
                        <a:t> of adopters and the children placed with them. Data is collected on both local authority recruitment and voluntary adoption agency recruitment. We include information on adopter timeliness taken from this collection in this pack.</a:t>
                      </a:r>
                    </a:p>
                    <a:p>
                      <a:pPr algn="just">
                        <a:spcBef>
                          <a:spcPts val="0"/>
                        </a:spcBef>
                        <a:spcAft>
                          <a:spcPts val="0"/>
                        </a:spcAft>
                      </a:pPr>
                      <a:endParaRPr lang="en-GB" sz="300" kern="1200" baseline="0" dirty="0" smtClean="0">
                        <a:solidFill>
                          <a:schemeClr val="dk1"/>
                        </a:solidFill>
                        <a:effectLst/>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6113359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504" y="116632"/>
            <a:ext cx="7775575" cy="1253337"/>
          </a:xfrm>
        </p:spPr>
        <p:txBody>
          <a:bodyPr/>
          <a:lstStyle/>
          <a:p>
            <a:r>
              <a:rPr lang="en-GB" dirty="0" smtClean="0">
                <a:solidFill>
                  <a:schemeClr val="tx2"/>
                </a:solidFill>
              </a:rPr>
              <a:t>Latest data</a:t>
            </a:r>
            <a:endParaRPr lang="en-GB" dirty="0">
              <a:solidFill>
                <a:schemeClr val="tx2"/>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123937461"/>
              </p:ext>
            </p:extLst>
          </p:nvPr>
        </p:nvGraphicFramePr>
        <p:xfrm>
          <a:off x="107504" y="788001"/>
          <a:ext cx="8784976" cy="5593080"/>
        </p:xfrm>
        <a:graphic>
          <a:graphicData uri="http://schemas.openxmlformats.org/drawingml/2006/table">
            <a:tbl>
              <a:tblPr firstRow="1" bandRow="1">
                <a:tableStyleId>{5C22544A-7EE6-4342-B048-85BDC9FD1C3A}</a:tableStyleId>
              </a:tblPr>
              <a:tblGrid>
                <a:gridCol w="1584176"/>
                <a:gridCol w="7200800"/>
              </a:tblGrid>
              <a:tr h="273359">
                <a:tc gridSpan="2">
                  <a:txBody>
                    <a:bodyPr/>
                    <a:lstStyle/>
                    <a:p>
                      <a:pPr algn="l"/>
                      <a:r>
                        <a:rPr lang="en-GB" sz="1200" dirty="0" smtClean="0">
                          <a:solidFill>
                            <a:schemeClr val="tx2"/>
                          </a:solidFill>
                          <a:latin typeface="Arial" panose="020B0604020202020204" pitchFamily="34" charset="0"/>
                          <a:cs typeface="Arial" panose="020B0604020202020204" pitchFamily="34" charset="0"/>
                        </a:rPr>
                        <a:t>Key findings for the </a:t>
                      </a:r>
                      <a:r>
                        <a:rPr lang="en-GB" sz="1200" baseline="0" dirty="0" smtClean="0">
                          <a:solidFill>
                            <a:schemeClr val="tx2"/>
                          </a:solidFill>
                          <a:latin typeface="Arial" panose="020B0604020202020204" pitchFamily="34" charset="0"/>
                          <a:cs typeface="Arial" panose="020B0604020202020204" pitchFamily="34" charset="0"/>
                        </a:rPr>
                        <a:t>four headline measures are: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accent1">
                            <a:lumMod val="60000"/>
                            <a:lumOff val="40000"/>
                          </a:schemeClr>
                        </a:solidFill>
                        <a:latin typeface="Arial Black" panose="020B0A04020102020204"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0314">
                <a:tc>
                  <a:txBody>
                    <a:bodyPr/>
                    <a:lstStyle/>
                    <a:p>
                      <a:pPr algn="r"/>
                      <a:r>
                        <a:rPr lang="en-GB" sz="1100" dirty="0" smtClean="0">
                          <a:solidFill>
                            <a:schemeClr val="accent1">
                              <a:lumMod val="60000"/>
                              <a:lumOff val="40000"/>
                            </a:schemeClr>
                          </a:solidFill>
                          <a:latin typeface="Arial Black" panose="020B0A04020102020204" pitchFamily="34" charset="0"/>
                        </a:rPr>
                        <a:t>Children</a:t>
                      </a:r>
                      <a:r>
                        <a:rPr lang="en-GB" sz="1100" baseline="0" dirty="0" smtClean="0">
                          <a:solidFill>
                            <a:schemeClr val="accent1">
                              <a:lumMod val="60000"/>
                              <a:lumOff val="40000"/>
                            </a:schemeClr>
                          </a:solidFill>
                          <a:latin typeface="Arial Black" panose="020B0A04020102020204" pitchFamily="34" charset="0"/>
                        </a:rPr>
                        <a:t> waiting</a:t>
                      </a:r>
                      <a:endParaRPr lang="en-GB" sz="1100" dirty="0">
                        <a:solidFill>
                          <a:schemeClr val="accent1">
                            <a:lumMod val="60000"/>
                            <a:lumOff val="40000"/>
                          </a:schemeClr>
                        </a:solidFill>
                        <a:latin typeface="Arial Black" panose="020B0A04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100" kern="1200" baseline="0" dirty="0" smtClean="0">
                          <a:solidFill>
                            <a:schemeClr val="accent1">
                              <a:lumMod val="60000"/>
                              <a:lumOff val="40000"/>
                            </a:schemeClr>
                          </a:solidFill>
                          <a:latin typeface="Arial Black" panose="020B0A04020102020204" pitchFamily="34" charset="0"/>
                          <a:ea typeface="+mn-ea"/>
                          <a:cs typeface="+mn-cs"/>
                        </a:rPr>
                        <a:t>“The number of children with a placement order waiting to be placed”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373224">
                <a:tc>
                  <a:txBody>
                    <a:bodyPr/>
                    <a:lstStyle/>
                    <a:p>
                      <a:pPr algn="r"/>
                      <a:endParaRPr lang="en-GB" sz="1200" dirty="0">
                        <a:solidFill>
                          <a:schemeClr val="accent1">
                            <a:lumMod val="60000"/>
                            <a:lumOff val="40000"/>
                          </a:schemeClr>
                        </a:solidFill>
                        <a:latin typeface="Arial Black" panose="020B0A04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just" hangingPunct="0"/>
                      <a:r>
                        <a:rPr lang="en-GB" sz="1200" b="0" u="none" kern="1200" dirty="0" smtClean="0">
                          <a:solidFill>
                            <a:schemeClr val="tx1"/>
                          </a:solidFill>
                          <a:effectLst/>
                          <a:latin typeface="+mn-lt"/>
                          <a:ea typeface="+mn-ea"/>
                          <a:cs typeface="+mn-cs"/>
                        </a:rPr>
                        <a:t>The latest annual data shows that there were 6,000 children with a placement order waiting to be placed with an adoptive family as at 31 March 2013. Quarterly data suggests that there has</a:t>
                      </a:r>
                      <a:r>
                        <a:rPr lang="en-GB" sz="1200" b="0" u="none" kern="1200" baseline="0" dirty="0" smtClean="0">
                          <a:solidFill>
                            <a:schemeClr val="tx1"/>
                          </a:solidFill>
                          <a:effectLst/>
                          <a:latin typeface="+mn-lt"/>
                          <a:ea typeface="+mn-ea"/>
                          <a:cs typeface="+mn-cs"/>
                        </a:rPr>
                        <a:t> been a 24% </a:t>
                      </a:r>
                      <a:r>
                        <a:rPr lang="en-GB" sz="1200" b="0" u="none" kern="1200" dirty="0" smtClean="0">
                          <a:solidFill>
                            <a:schemeClr val="tx1"/>
                          </a:solidFill>
                          <a:effectLst/>
                          <a:latin typeface="+mn-lt"/>
                          <a:ea typeface="+mn-ea"/>
                          <a:cs typeface="+mn-cs"/>
                        </a:rPr>
                        <a:t>decrease to 4,550 at the end of 2013-14.</a:t>
                      </a:r>
                    </a:p>
                    <a:p>
                      <a:pPr lvl="0" algn="just" hangingPunct="0"/>
                      <a:endParaRPr lang="en-GB" sz="1200" b="0" u="none" kern="1200" dirty="0" smtClean="0">
                        <a:solidFill>
                          <a:schemeClr val="tx1"/>
                        </a:solidFill>
                        <a:effectLst/>
                        <a:latin typeface="+mn-lt"/>
                        <a:ea typeface="+mn-ea"/>
                        <a:cs typeface="+mn-cs"/>
                      </a:endParaRPr>
                    </a:p>
                    <a:p>
                      <a:pPr marL="0" marR="0" lvl="0" indent="0" algn="just" defTabSz="914400" rtl="0" eaLnBrk="1" fontAlgn="auto" latinLnBrk="0" hangingPunct="0">
                        <a:lnSpc>
                          <a:spcPct val="100000"/>
                        </a:lnSpc>
                        <a:spcBef>
                          <a:spcPts val="0"/>
                        </a:spcBef>
                        <a:spcAft>
                          <a:spcPts val="0"/>
                        </a:spcAft>
                        <a:buClrTx/>
                        <a:buSzTx/>
                        <a:buFontTx/>
                        <a:buNone/>
                        <a:tabLst/>
                        <a:defRPr/>
                      </a:pPr>
                      <a:r>
                        <a:rPr lang="en-GB" sz="1200" b="0" kern="1200" baseline="0" dirty="0" smtClean="0">
                          <a:solidFill>
                            <a:schemeClr val="tx1"/>
                          </a:solidFill>
                          <a:effectLst/>
                          <a:latin typeface="+mn-lt"/>
                          <a:ea typeface="+mn-ea"/>
                          <a:cs typeface="+mn-cs"/>
                        </a:rPr>
                        <a:t>T</a:t>
                      </a:r>
                      <a:r>
                        <a:rPr lang="en-GB" sz="1200" b="0" kern="1200" dirty="0" smtClean="0">
                          <a:solidFill>
                            <a:schemeClr val="tx1"/>
                          </a:solidFill>
                          <a:effectLst/>
                          <a:latin typeface="+mn-lt"/>
                          <a:ea typeface="+mn-ea"/>
                          <a:cs typeface="+mn-cs"/>
                        </a:rPr>
                        <a:t>he number of new placement orders granted has decreased since quarter 2 2013-14, falling</a:t>
                      </a:r>
                      <a:r>
                        <a:rPr lang="en-GB" sz="1200" b="0" kern="1200" baseline="0" dirty="0" smtClean="0">
                          <a:solidFill>
                            <a:schemeClr val="tx1"/>
                          </a:solidFill>
                          <a:effectLst/>
                          <a:latin typeface="+mn-lt"/>
                          <a:ea typeface="+mn-ea"/>
                          <a:cs typeface="+mn-cs"/>
                        </a:rPr>
                        <a:t> </a:t>
                      </a:r>
                      <a:r>
                        <a:rPr lang="en-GB" sz="1200" b="0" kern="1200" dirty="0" smtClean="0">
                          <a:solidFill>
                            <a:schemeClr val="tx1"/>
                          </a:solidFill>
                          <a:effectLst/>
                          <a:latin typeface="+mn-lt"/>
                          <a:ea typeface="+mn-ea"/>
                          <a:cs typeface="+mn-cs"/>
                        </a:rPr>
                        <a:t>by 46% (from 1,570 to 850) to quarter</a:t>
                      </a:r>
                      <a:r>
                        <a:rPr lang="en-GB" sz="1200" b="0" kern="1200" baseline="0" dirty="0" smtClean="0">
                          <a:solidFill>
                            <a:schemeClr val="tx1"/>
                          </a:solidFill>
                          <a:effectLst/>
                          <a:latin typeface="+mn-lt"/>
                          <a:ea typeface="+mn-ea"/>
                          <a:cs typeface="+mn-cs"/>
                        </a:rPr>
                        <a:t> 4. </a:t>
                      </a:r>
                      <a:r>
                        <a:rPr lang="en-GB" sz="1200" b="0" kern="1200" dirty="0" smtClean="0">
                          <a:solidFill>
                            <a:schemeClr val="tx1"/>
                          </a:solidFill>
                          <a:effectLst/>
                          <a:latin typeface="+mn-lt"/>
                          <a:ea typeface="+mn-ea"/>
                          <a:cs typeface="+mn-cs"/>
                        </a:rPr>
                        <a:t>The number of new decisions has also decreased since quarter 2, falling by 39% (from 1,800 to 1,100) to quarter 4.</a:t>
                      </a:r>
                      <a:r>
                        <a:rPr lang="en-GB" sz="1200" b="0" kern="1200" baseline="0" dirty="0" smtClean="0">
                          <a:solidFill>
                            <a:schemeClr val="tx1"/>
                          </a:solidFill>
                          <a:effectLst/>
                          <a:latin typeface="+mn-lt"/>
                          <a:ea typeface="+mn-ea"/>
                          <a:cs typeface="+mn-cs"/>
                        </a:rPr>
                        <a:t> </a:t>
                      </a:r>
                      <a:r>
                        <a:rPr lang="en-GB" sz="1200" b="0" kern="1200" dirty="0" smtClean="0">
                          <a:solidFill>
                            <a:schemeClr val="tx1"/>
                          </a:solidFill>
                          <a:effectLst/>
                          <a:latin typeface="+mn-lt"/>
                          <a:ea typeface="+mn-ea"/>
                          <a:cs typeface="+mn-cs"/>
                        </a:rPr>
                        <a:t> </a:t>
                      </a:r>
                      <a:endParaRPr lang="en-GB" sz="1200" b="1" u="none" kern="1200" dirty="0" smtClean="0">
                        <a:solidFill>
                          <a:schemeClr val="tx2"/>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300" b="0" u="none" kern="1200" dirty="0" smtClean="0">
                        <a:solidFill>
                          <a:schemeClr val="dk1"/>
                        </a:solidFill>
                        <a:effectLst/>
                        <a:latin typeface="+mj-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395884">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GB" sz="300" dirty="0" smtClean="0">
                        <a:solidFill>
                          <a:schemeClr val="accent1">
                            <a:lumMod val="60000"/>
                            <a:lumOff val="40000"/>
                          </a:schemeClr>
                        </a:solidFill>
                        <a:latin typeface="Arial Black" panose="020B0A04020102020204" pitchFamily="34" charset="0"/>
                      </a:endParaRPr>
                    </a:p>
                    <a:p>
                      <a:pPr marL="0" marR="0" indent="0" algn="r"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accent1">
                              <a:lumMod val="60000"/>
                              <a:lumOff val="40000"/>
                            </a:schemeClr>
                          </a:solidFill>
                          <a:latin typeface="Arial Black" panose="020B0A04020102020204" pitchFamily="34" charset="0"/>
                        </a:rPr>
                        <a:t>Adopter Gap</a:t>
                      </a:r>
                    </a:p>
                    <a:p>
                      <a:pPr algn="just">
                        <a:spcBef>
                          <a:spcPts val="0"/>
                        </a:spcBef>
                        <a:spcAft>
                          <a:spcPts val="0"/>
                        </a:spcAft>
                      </a:pPr>
                      <a:endParaRPr lang="en-GB" sz="1200" b="0" kern="1200" dirty="0" smtClean="0">
                        <a:solidFill>
                          <a:schemeClr val="accent1">
                            <a:lumMod val="60000"/>
                            <a:lumOff val="40000"/>
                          </a:schemeClr>
                        </a:solidFill>
                        <a:effectLst/>
                        <a:latin typeface="Arial Black" panose="020B0A04020102020204"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Bef>
                          <a:spcPts val="0"/>
                        </a:spcBef>
                        <a:spcAft>
                          <a:spcPts val="0"/>
                        </a:spcAft>
                      </a:pPr>
                      <a:endParaRPr lang="en-GB" sz="300" b="1" kern="1200" dirty="0" smtClean="0">
                        <a:solidFill>
                          <a:schemeClr val="accent1">
                            <a:lumMod val="60000"/>
                            <a:lumOff val="40000"/>
                          </a:schemeClr>
                        </a:solidFill>
                        <a:effectLst/>
                        <a:latin typeface="Arial Black" panose="020B0A04020102020204" pitchFamily="34" charset="0"/>
                        <a:ea typeface="+mn-ea"/>
                        <a:cs typeface="+mn-cs"/>
                      </a:endParaRPr>
                    </a:p>
                    <a:p>
                      <a:pPr algn="just">
                        <a:spcBef>
                          <a:spcPts val="0"/>
                        </a:spcBef>
                        <a:spcAft>
                          <a:spcPts val="0"/>
                        </a:spcAft>
                      </a:pPr>
                      <a:r>
                        <a:rPr lang="en-GB" sz="1100" b="1" kern="1200" dirty="0" smtClean="0">
                          <a:solidFill>
                            <a:schemeClr val="accent1">
                              <a:lumMod val="60000"/>
                              <a:lumOff val="40000"/>
                            </a:schemeClr>
                          </a:solidFill>
                          <a:effectLst/>
                          <a:latin typeface="Arial Black" panose="020B0A04020102020204" pitchFamily="34" charset="0"/>
                          <a:ea typeface="+mn-ea"/>
                          <a:cs typeface="+mn-cs"/>
                        </a:rPr>
                        <a:t>“The difference between the ‘number of adopters needed for children with a placement order waiting to be placed’ and the ‘number of adopters waiting to be matched”</a:t>
                      </a:r>
                      <a:endParaRPr lang="en-GB" sz="1100" b="0" kern="1200" dirty="0" smtClean="0">
                        <a:solidFill>
                          <a:schemeClr val="accent1">
                            <a:lumMod val="60000"/>
                            <a:lumOff val="40000"/>
                          </a:schemeClr>
                        </a:solidFill>
                        <a:effectLst/>
                        <a:latin typeface="Arial Black" panose="020B0A04020102020204"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08256">
                <a:tc>
                  <a:txBody>
                    <a:bodyPr/>
                    <a:lstStyle/>
                    <a:p>
                      <a:pPr algn="r"/>
                      <a:endParaRPr lang="en-GB" sz="1200" dirty="0" smtClean="0">
                        <a:solidFill>
                          <a:schemeClr val="accent1">
                            <a:lumMod val="60000"/>
                            <a:lumOff val="40000"/>
                          </a:schemeClr>
                        </a:solidFill>
                        <a:latin typeface="Arial Black" panose="020B0A04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Bef>
                          <a:spcPts val="0"/>
                        </a:spcBef>
                        <a:spcAft>
                          <a:spcPts val="0"/>
                        </a:spcAft>
                      </a:pPr>
                      <a:r>
                        <a:rPr lang="en-GB" sz="1200" b="0" kern="1200" baseline="0" dirty="0" smtClean="0">
                          <a:solidFill>
                            <a:schemeClr val="tx1"/>
                          </a:solidFill>
                          <a:effectLst/>
                          <a:latin typeface="+mn-lt"/>
                          <a:ea typeface="+mn-ea"/>
                          <a:cs typeface="+mn-cs"/>
                        </a:rPr>
                        <a:t>Our most recent estimate for the “adopter gap” suggests we need to approve 3,100 more adopters to close the </a:t>
                      </a:r>
                      <a:r>
                        <a:rPr lang="en-GB" sz="1200" b="0" kern="1200" dirty="0" smtClean="0">
                          <a:solidFill>
                            <a:schemeClr val="dk1"/>
                          </a:solidFill>
                          <a:effectLst/>
                          <a:latin typeface="+mn-lt"/>
                          <a:ea typeface="+mn-ea"/>
                          <a:cs typeface="+mn-cs"/>
                        </a:rPr>
                        <a:t>gap.</a:t>
                      </a:r>
                    </a:p>
                    <a:p>
                      <a:pPr algn="just">
                        <a:spcBef>
                          <a:spcPts val="0"/>
                        </a:spcBef>
                        <a:spcAft>
                          <a:spcPts val="0"/>
                        </a:spcAft>
                      </a:pPr>
                      <a:endParaRPr lang="en-GB" sz="300" b="0" kern="1200" dirty="0" smtClean="0">
                        <a:solidFill>
                          <a:schemeClr val="dk1"/>
                        </a:solidFill>
                        <a:effectLst/>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47428">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GB" sz="300" b="1" kern="1200" dirty="0" smtClean="0">
                        <a:solidFill>
                          <a:schemeClr val="accent1">
                            <a:lumMod val="60000"/>
                            <a:lumOff val="40000"/>
                          </a:schemeClr>
                        </a:solidFill>
                        <a:effectLst/>
                        <a:latin typeface="Arial Black" panose="020B0A04020102020204" pitchFamily="34" charset="0"/>
                        <a:ea typeface="+mn-ea"/>
                        <a:cs typeface="+mn-cs"/>
                      </a:endParaRPr>
                    </a:p>
                    <a:p>
                      <a:pPr algn="r"/>
                      <a:r>
                        <a:rPr lang="en-GB" sz="1100" baseline="0" dirty="0" smtClean="0">
                          <a:solidFill>
                            <a:schemeClr val="accent1">
                              <a:lumMod val="60000"/>
                              <a:lumOff val="40000"/>
                            </a:schemeClr>
                          </a:solidFill>
                          <a:latin typeface="Arial Black" panose="020B0A04020102020204" pitchFamily="34" charset="0"/>
                        </a:rPr>
                        <a:t>Child Timeliness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GB" sz="300" b="1" kern="1200" dirty="0" smtClean="0">
                        <a:solidFill>
                          <a:schemeClr val="accent1">
                            <a:lumMod val="60000"/>
                            <a:lumOff val="40000"/>
                          </a:schemeClr>
                        </a:solidFill>
                        <a:effectLst/>
                        <a:latin typeface="Arial Black" panose="020B0A04020102020204" pitchFamily="34" charset="0"/>
                        <a:ea typeface="+mn-ea"/>
                        <a:cs typeface="+mn-cs"/>
                      </a:endParaRPr>
                    </a:p>
                    <a:p>
                      <a:pPr marL="0" algn="just" defTabSz="914400" rtl="0" eaLnBrk="1" latinLnBrk="0" hangingPunct="1">
                        <a:spcBef>
                          <a:spcPts val="0"/>
                        </a:spcBef>
                        <a:spcAft>
                          <a:spcPts val="0"/>
                        </a:spcAft>
                      </a:pPr>
                      <a:r>
                        <a:rPr lang="en-GB" sz="1100" kern="1200" baseline="0" dirty="0" smtClean="0">
                          <a:solidFill>
                            <a:schemeClr val="accent1">
                              <a:lumMod val="60000"/>
                              <a:lumOff val="40000"/>
                            </a:schemeClr>
                          </a:solidFill>
                          <a:latin typeface="Arial Black" panose="020B0A04020102020204" pitchFamily="34" charset="0"/>
                          <a:ea typeface="+mn-ea"/>
                          <a:cs typeface="+mn-cs"/>
                        </a:rPr>
                        <a:t>“The average time between a child entering care and moving in with their adopted family”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56712">
                <a:tc>
                  <a:txBody>
                    <a:bodyPr/>
                    <a:lstStyle/>
                    <a:p>
                      <a:pPr algn="r"/>
                      <a:endParaRPr lang="en-GB" sz="1200" baseline="0" dirty="0" smtClean="0">
                        <a:solidFill>
                          <a:schemeClr val="accent1">
                            <a:lumMod val="60000"/>
                            <a:lumOff val="40000"/>
                          </a:schemeClr>
                        </a:solidFill>
                        <a:latin typeface="Arial Black" panose="020B0A04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1"/>
                          </a:solidFill>
                          <a:effectLst/>
                          <a:latin typeface="+mn-lt"/>
                          <a:ea typeface="+mn-ea"/>
                          <a:cs typeface="+mn-cs"/>
                        </a:rPr>
                        <a:t>The latest adoption scorecards show that child timeliness had not improved since the previous round. Quarterly data suggests there has</a:t>
                      </a:r>
                      <a:r>
                        <a:rPr lang="en-GB" sz="1200" b="0" kern="1200" baseline="0" dirty="0" smtClean="0">
                          <a:solidFill>
                            <a:schemeClr val="tx1"/>
                          </a:solidFill>
                          <a:effectLst/>
                          <a:latin typeface="+mn-lt"/>
                          <a:ea typeface="+mn-ea"/>
                          <a:cs typeface="+mn-cs"/>
                        </a:rPr>
                        <a:t> been an improvement in 2013-14 (down 12% from 658 days in 2012-13 to 581 days in 2013-14). </a:t>
                      </a:r>
                      <a:r>
                        <a:rPr lang="en-GB" sz="1200" b="0" kern="1200" dirty="0" smtClean="0">
                          <a:solidFill>
                            <a:schemeClr val="tx1"/>
                          </a:solidFill>
                          <a:effectLst/>
                          <a:latin typeface="+mn-lt"/>
                          <a:ea typeface="+mn-ea"/>
                          <a:cs typeface="+mn-cs"/>
                        </a:rPr>
                        <a:t>This is encouraging but is still 34 days above the threshold and the three-year average will be higher. </a:t>
                      </a:r>
                      <a:endParaRPr lang="en-GB" sz="1200" b="0" baseline="0" dirty="0" smtClean="0">
                        <a:solidFill>
                          <a:schemeClr val="tx1"/>
                        </a:solidFill>
                      </a:endParaRPr>
                    </a:p>
                    <a:p>
                      <a:pPr algn="just">
                        <a:spcBef>
                          <a:spcPts val="0"/>
                        </a:spcBef>
                        <a:spcAft>
                          <a:spcPts val="0"/>
                        </a:spcAft>
                      </a:pPr>
                      <a:endParaRPr lang="en-GB" sz="300" kern="1200" baseline="0" dirty="0" smtClean="0">
                        <a:solidFill>
                          <a:schemeClr val="dk1"/>
                        </a:solidFill>
                        <a:effectLst/>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383513">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GB" sz="300" b="1" kern="1200" dirty="0" smtClean="0">
                        <a:solidFill>
                          <a:schemeClr val="accent1">
                            <a:lumMod val="60000"/>
                            <a:lumOff val="40000"/>
                          </a:schemeClr>
                        </a:solidFill>
                        <a:effectLst/>
                        <a:latin typeface="Arial Black" panose="020B0A04020102020204" pitchFamily="34" charset="0"/>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accent1">
                              <a:lumMod val="60000"/>
                              <a:lumOff val="40000"/>
                            </a:schemeClr>
                          </a:solidFill>
                          <a:latin typeface="Arial Black" panose="020B0A04020102020204" pitchFamily="34" charset="0"/>
                        </a:rPr>
                        <a:t>Adopter timeliness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0">
                        <a:lnSpc>
                          <a:spcPct val="100000"/>
                        </a:lnSpc>
                        <a:spcBef>
                          <a:spcPts val="0"/>
                        </a:spcBef>
                        <a:spcAft>
                          <a:spcPts val="0"/>
                        </a:spcAft>
                        <a:buClrTx/>
                        <a:buSzTx/>
                        <a:buFontTx/>
                        <a:buNone/>
                        <a:tabLst/>
                        <a:defRPr/>
                      </a:pPr>
                      <a:endParaRPr lang="en-GB" sz="300" b="1" kern="1200" dirty="0" smtClean="0">
                        <a:solidFill>
                          <a:schemeClr val="accent1">
                            <a:lumMod val="60000"/>
                            <a:lumOff val="40000"/>
                          </a:schemeClr>
                        </a:solidFill>
                        <a:effectLst/>
                        <a:latin typeface="Arial Black" panose="020B0A04020102020204" pitchFamily="34" charset="0"/>
                        <a:ea typeface="+mn-ea"/>
                        <a:cs typeface="+mn-cs"/>
                      </a:endParaRPr>
                    </a:p>
                    <a:p>
                      <a:pPr lvl="0" algn="just" hangingPunct="0"/>
                      <a:r>
                        <a:rPr lang="en-GB" sz="1100" b="1" kern="1200" dirty="0" smtClean="0">
                          <a:solidFill>
                            <a:schemeClr val="accent1">
                              <a:lumMod val="60000"/>
                              <a:lumOff val="40000"/>
                            </a:schemeClr>
                          </a:solidFill>
                          <a:effectLst/>
                          <a:latin typeface="Arial Black" panose="020B0A04020102020204" pitchFamily="34" charset="0"/>
                          <a:ea typeface="+mn-ea"/>
                          <a:cs typeface="+mn-cs"/>
                        </a:rPr>
                        <a:t>“The average time between an adoption agency receiving an application from a potential adopter to a child moving in to their home to be adopted”</a:t>
                      </a:r>
                      <a:endParaRPr lang="en-GB" sz="1100" u="none" kern="1200" dirty="0" smtClean="0">
                        <a:solidFill>
                          <a:schemeClr val="accent1">
                            <a:lumMod val="60000"/>
                            <a:lumOff val="40000"/>
                          </a:schemeClr>
                        </a:solidFill>
                        <a:effectLst/>
                        <a:latin typeface="Arial Black" panose="020B0A04020102020204"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36527">
                <a:tc>
                  <a:txBody>
                    <a:bodyPr/>
                    <a:lstStyle/>
                    <a:p>
                      <a:pPr algn="r"/>
                      <a:endParaRPr lang="en-GB" sz="1200" dirty="0" smtClean="0">
                        <a:solidFill>
                          <a:schemeClr val="accent1">
                            <a:lumMod val="60000"/>
                            <a:lumOff val="40000"/>
                          </a:schemeClr>
                        </a:solidFill>
                        <a:latin typeface="Arial Black" panose="020B0A04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en-GB" sz="1200" b="0" i="0" u="none" strike="noStrike" kern="1200" dirty="0" smtClean="0">
                          <a:solidFill>
                            <a:schemeClr val="tx1"/>
                          </a:solidFill>
                          <a:effectLst/>
                          <a:latin typeface="+mn-lt"/>
                          <a:ea typeface="+mn-ea"/>
                          <a:cs typeface="+mn-cs"/>
                        </a:rPr>
                        <a:t>Latest quarterly data suggests adopter timeliness has</a:t>
                      </a:r>
                      <a:r>
                        <a:rPr lang="en-GB" sz="1200" b="0" i="0" u="none" strike="noStrike" kern="1200" baseline="0" dirty="0" smtClean="0">
                          <a:solidFill>
                            <a:schemeClr val="tx1"/>
                          </a:solidFill>
                          <a:effectLst/>
                          <a:latin typeface="+mn-lt"/>
                          <a:ea typeface="+mn-ea"/>
                          <a:cs typeface="+mn-cs"/>
                        </a:rPr>
                        <a:t> </a:t>
                      </a:r>
                      <a:r>
                        <a:rPr lang="en-GB" sz="1200" b="0" i="0" u="none" strike="noStrike" kern="1200" dirty="0" smtClean="0">
                          <a:solidFill>
                            <a:schemeClr val="tx1"/>
                          </a:solidFill>
                          <a:effectLst/>
                          <a:latin typeface="+mn-lt"/>
                          <a:ea typeface="+mn-ea"/>
                          <a:cs typeface="+mn-cs"/>
                        </a:rPr>
                        <a:t>improved since 2012-13: the proportion of applications approved within 6 months in quarter 4 2013-14 was 35%. This compares to 27% of</a:t>
                      </a:r>
                      <a:r>
                        <a:rPr lang="en-GB" sz="1200" b="0" i="0" u="none" strike="noStrike" kern="1200" baseline="0" dirty="0" smtClean="0">
                          <a:solidFill>
                            <a:schemeClr val="tx1"/>
                          </a:solidFill>
                          <a:effectLst/>
                          <a:latin typeface="+mn-lt"/>
                          <a:ea typeface="+mn-ea"/>
                          <a:cs typeface="+mn-cs"/>
                        </a:rPr>
                        <a:t> decisions being made within 6 months of applications in 2012-13. T</a:t>
                      </a:r>
                      <a:r>
                        <a:rPr lang="en-GB" sz="1200" b="0" i="0" u="none" strike="noStrike" kern="1200" dirty="0" smtClean="0">
                          <a:solidFill>
                            <a:schemeClr val="tx1"/>
                          </a:solidFill>
                          <a:effectLst/>
                          <a:latin typeface="+mn-lt"/>
                          <a:ea typeface="+mn-ea"/>
                          <a:cs typeface="+mn-cs"/>
                        </a:rPr>
                        <a:t>he proportion of approved adopters matched within 6 months of approval in quarter</a:t>
                      </a:r>
                      <a:r>
                        <a:rPr lang="en-GB" sz="1200" b="0" i="0" u="none" strike="noStrike" kern="1200" baseline="0" dirty="0" smtClean="0">
                          <a:solidFill>
                            <a:schemeClr val="tx1"/>
                          </a:solidFill>
                          <a:effectLst/>
                          <a:latin typeface="+mn-lt"/>
                          <a:ea typeface="+mn-ea"/>
                          <a:cs typeface="+mn-cs"/>
                        </a:rPr>
                        <a:t> 4 2013-14 was 78%, compared with 69% in 2012-13. Timeliness from application to approval has, however, been declining since quarter 2 2013-14.</a:t>
                      </a:r>
                      <a:endParaRPr lang="en-GB" sz="1200" b="0" i="0" u="none" strike="noStrike" kern="1200" dirty="0" smtClean="0">
                        <a:solidFill>
                          <a:schemeClr val="tx1"/>
                        </a:solidFill>
                        <a:effectLst/>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5516161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504" y="116632"/>
            <a:ext cx="7775575" cy="1253337"/>
          </a:xfrm>
        </p:spPr>
        <p:txBody>
          <a:bodyPr/>
          <a:lstStyle/>
          <a:p>
            <a:r>
              <a:rPr lang="en-GB" dirty="0" smtClean="0"/>
              <a:t>1. Children waiting</a:t>
            </a:r>
            <a:endParaRPr lang="en-GB" dirty="0"/>
          </a:p>
        </p:txBody>
      </p:sp>
      <p:graphicFrame>
        <p:nvGraphicFramePr>
          <p:cNvPr id="2" name="Table 1"/>
          <p:cNvGraphicFramePr>
            <a:graphicFrameLocks noGrp="1"/>
          </p:cNvGraphicFramePr>
          <p:nvPr>
            <p:extLst>
              <p:ext uri="{D42A27DB-BD31-4B8C-83A1-F6EECF244321}">
                <p14:modId xmlns:p14="http://schemas.microsoft.com/office/powerpoint/2010/main" val="1066083789"/>
              </p:ext>
            </p:extLst>
          </p:nvPr>
        </p:nvGraphicFramePr>
        <p:xfrm>
          <a:off x="107504" y="809540"/>
          <a:ext cx="8856984" cy="4962906"/>
        </p:xfrm>
        <a:graphic>
          <a:graphicData uri="http://schemas.openxmlformats.org/drawingml/2006/table">
            <a:tbl>
              <a:tblPr firstRow="1" bandRow="1">
                <a:tableStyleId>{5C22544A-7EE6-4342-B048-85BDC9FD1C3A}</a:tableStyleId>
              </a:tblPr>
              <a:tblGrid>
                <a:gridCol w="1451964"/>
                <a:gridCol w="7405020"/>
              </a:tblGrid>
              <a:tr h="1107292">
                <a:tc>
                  <a:txBody>
                    <a:bodyPr/>
                    <a:lstStyle/>
                    <a:p>
                      <a:pPr algn="r"/>
                      <a:r>
                        <a:rPr lang="en-GB" sz="1150" dirty="0" smtClean="0">
                          <a:solidFill>
                            <a:schemeClr val="accent1">
                              <a:lumMod val="60000"/>
                              <a:lumOff val="40000"/>
                            </a:schemeClr>
                          </a:solidFill>
                          <a:latin typeface="Arial Black" panose="020B0A04020102020204" pitchFamily="34" charset="0"/>
                        </a:rPr>
                        <a:t>Children waiting with a placement order</a:t>
                      </a:r>
                      <a:endParaRPr lang="en-GB" sz="1150" dirty="0">
                        <a:solidFill>
                          <a:schemeClr val="accent1">
                            <a:lumMod val="60000"/>
                            <a:lumOff val="40000"/>
                          </a:schemeClr>
                        </a:solidFill>
                        <a:latin typeface="Arial Black" panose="020B0A04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just" hangingPunct="0"/>
                      <a:r>
                        <a:rPr lang="en-GB" sz="1200" b="1" u="none" kern="1200" dirty="0" smtClean="0">
                          <a:solidFill>
                            <a:schemeClr val="tx2"/>
                          </a:solidFill>
                          <a:effectLst/>
                          <a:latin typeface="+mn-lt"/>
                          <a:ea typeface="+mn-ea"/>
                          <a:cs typeface="+mn-cs"/>
                        </a:rPr>
                        <a:t>The latest annual data shows that there were 6,000 children with a placement order waiting to be placed with an adoptive family as at 31 March 2013. Quarterly data suggests that there has</a:t>
                      </a:r>
                      <a:r>
                        <a:rPr lang="en-GB" sz="1200" b="1" u="none" kern="1200" baseline="0" dirty="0" smtClean="0">
                          <a:solidFill>
                            <a:schemeClr val="tx2"/>
                          </a:solidFill>
                          <a:effectLst/>
                          <a:latin typeface="+mn-lt"/>
                          <a:ea typeface="+mn-ea"/>
                          <a:cs typeface="+mn-cs"/>
                        </a:rPr>
                        <a:t> been a 24% </a:t>
                      </a:r>
                      <a:r>
                        <a:rPr lang="en-GB" sz="1200" b="1" u="none" kern="1200" dirty="0" smtClean="0">
                          <a:solidFill>
                            <a:schemeClr val="tx2"/>
                          </a:solidFill>
                          <a:effectLst/>
                          <a:latin typeface="+mn-lt"/>
                          <a:ea typeface="+mn-ea"/>
                          <a:cs typeface="+mn-cs"/>
                        </a:rPr>
                        <a:t>decrease to 4,550 at the end of 2013-14.</a:t>
                      </a:r>
                    </a:p>
                    <a:p>
                      <a:pPr lvl="0" algn="just" hangingPunct="0"/>
                      <a:endParaRPr lang="en-GB" sz="1200" b="0" u="none" kern="1200" dirty="0" smtClean="0">
                        <a:solidFill>
                          <a:schemeClr val="dk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b="0" kern="1200" baseline="0" dirty="0" smtClean="0">
                          <a:solidFill>
                            <a:schemeClr val="tx1"/>
                          </a:solidFill>
                          <a:effectLst/>
                          <a:latin typeface="+mn-lt"/>
                          <a:ea typeface="+mn-ea"/>
                          <a:cs typeface="+mn-cs"/>
                        </a:rPr>
                        <a:t>T</a:t>
                      </a:r>
                      <a:r>
                        <a:rPr lang="en-GB" sz="1200" b="0" kern="1200" dirty="0" smtClean="0">
                          <a:solidFill>
                            <a:schemeClr val="tx1"/>
                          </a:solidFill>
                          <a:effectLst/>
                          <a:latin typeface="+mn-lt"/>
                          <a:ea typeface="+mn-ea"/>
                          <a:cs typeface="+mn-cs"/>
                        </a:rPr>
                        <a:t>he number of new placement orders granted has decreased since quarter 2 2013-14, falling</a:t>
                      </a:r>
                      <a:r>
                        <a:rPr lang="en-GB" sz="1200" b="0" kern="1200" baseline="0" dirty="0" smtClean="0">
                          <a:solidFill>
                            <a:schemeClr val="tx1"/>
                          </a:solidFill>
                          <a:effectLst/>
                          <a:latin typeface="+mn-lt"/>
                          <a:ea typeface="+mn-ea"/>
                          <a:cs typeface="+mn-cs"/>
                        </a:rPr>
                        <a:t> </a:t>
                      </a:r>
                      <a:r>
                        <a:rPr lang="en-GB" sz="1200" b="0" kern="1200" dirty="0" smtClean="0">
                          <a:solidFill>
                            <a:schemeClr val="tx1"/>
                          </a:solidFill>
                          <a:effectLst/>
                          <a:latin typeface="+mn-lt"/>
                          <a:ea typeface="+mn-ea"/>
                          <a:cs typeface="+mn-cs"/>
                        </a:rPr>
                        <a:t>by 46% (from 1,570 to 850) to quarter</a:t>
                      </a:r>
                      <a:r>
                        <a:rPr lang="en-GB" sz="1200" b="0" kern="1200" baseline="0" dirty="0" smtClean="0">
                          <a:solidFill>
                            <a:schemeClr val="tx1"/>
                          </a:solidFill>
                          <a:effectLst/>
                          <a:latin typeface="+mn-lt"/>
                          <a:ea typeface="+mn-ea"/>
                          <a:cs typeface="+mn-cs"/>
                        </a:rPr>
                        <a:t> 4.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600" b="0" kern="1200" dirty="0" smtClean="0">
                        <a:solidFill>
                          <a:schemeClr val="tx1"/>
                        </a:solidFill>
                        <a:effectLst/>
                        <a:latin typeface="+mn-lt"/>
                        <a:ea typeface="+mn-ea"/>
                        <a:cs typeface="+mn-cs"/>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427226">
                <a:tc>
                  <a:txBody>
                    <a:bodyPr/>
                    <a:lstStyle/>
                    <a:p>
                      <a:pPr algn="r"/>
                      <a:endParaRPr lang="en-GB" sz="600" dirty="0" smtClean="0">
                        <a:solidFill>
                          <a:schemeClr val="accent1">
                            <a:lumMod val="60000"/>
                            <a:lumOff val="40000"/>
                          </a:schemeClr>
                        </a:solidFill>
                        <a:latin typeface="Arial Black" panose="020B0A04020102020204" pitchFamily="34" charset="0"/>
                      </a:endParaRPr>
                    </a:p>
                    <a:p>
                      <a:pPr algn="r"/>
                      <a:r>
                        <a:rPr lang="en-GB" sz="1150" dirty="0" smtClean="0">
                          <a:solidFill>
                            <a:schemeClr val="accent1">
                              <a:lumMod val="60000"/>
                              <a:lumOff val="40000"/>
                            </a:schemeClr>
                          </a:solidFill>
                          <a:latin typeface="Arial Black" panose="020B0A04020102020204" pitchFamily="34" charset="0"/>
                        </a:rPr>
                        <a:t>Children waiting with a decision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just" hangingPunct="0"/>
                      <a:endParaRPr lang="en-GB" sz="600" b="0" kern="1200" dirty="0" smtClean="0">
                        <a:solidFill>
                          <a:schemeClr val="tx1"/>
                        </a:solidFill>
                        <a:effectLst/>
                        <a:latin typeface="+mn-lt"/>
                        <a:ea typeface="+mn-ea"/>
                        <a:cs typeface="+mn-cs"/>
                      </a:endParaRPr>
                    </a:p>
                    <a:p>
                      <a:pPr lvl="0" algn="just" hangingPunct="0"/>
                      <a:r>
                        <a:rPr lang="en-GB" sz="1200" b="0" kern="1200" dirty="0" smtClean="0">
                          <a:solidFill>
                            <a:schemeClr val="tx1"/>
                          </a:solidFill>
                          <a:effectLst/>
                          <a:latin typeface="+mn-lt"/>
                          <a:ea typeface="+mn-ea"/>
                          <a:cs typeface="+mn-cs"/>
                        </a:rPr>
                        <a:t>Annual data shows that there were around 6,890 children with a decision that adoption was the best option who had not yet been placed with an adoptive family as at 31 March 2013. Quarterly data suggests</a:t>
                      </a:r>
                      <a:r>
                        <a:rPr lang="en-GB" sz="1200" b="0" kern="1200" baseline="0" dirty="0" smtClean="0">
                          <a:solidFill>
                            <a:schemeClr val="tx1"/>
                          </a:solidFill>
                          <a:effectLst/>
                          <a:latin typeface="+mn-lt"/>
                          <a:ea typeface="+mn-ea"/>
                          <a:cs typeface="+mn-cs"/>
                        </a:rPr>
                        <a:t> that there has been an 11% decrease to 6,160 by the end of 2013-14.</a:t>
                      </a:r>
                      <a:endParaRPr lang="en-GB" sz="1200" b="0" kern="1200" dirty="0" smtClean="0">
                        <a:solidFill>
                          <a:schemeClr val="tx1"/>
                        </a:solidFill>
                        <a:effectLst/>
                        <a:latin typeface="+mn-lt"/>
                        <a:ea typeface="+mn-ea"/>
                        <a:cs typeface="+mn-cs"/>
                      </a:endParaRPr>
                    </a:p>
                    <a:p>
                      <a:pPr lvl="0" algn="just" hangingPunct="0"/>
                      <a:endParaRPr lang="en-GB" sz="1200" b="0" kern="1200" dirty="0" smtClean="0">
                        <a:solidFill>
                          <a:schemeClr val="tx1"/>
                        </a:solidFill>
                        <a:effectLst/>
                        <a:latin typeface="+mn-lt"/>
                        <a:ea typeface="+mn-ea"/>
                        <a:cs typeface="+mn-cs"/>
                      </a:endParaRPr>
                    </a:p>
                    <a:p>
                      <a:pPr marL="0" marR="0" lvl="0" indent="0" algn="just" defTabSz="914400" rtl="0" eaLnBrk="1" fontAlgn="auto" latinLnBrk="0" hangingPunct="0">
                        <a:lnSpc>
                          <a:spcPct val="100000"/>
                        </a:lnSpc>
                        <a:spcBef>
                          <a:spcPts val="0"/>
                        </a:spcBef>
                        <a:spcAft>
                          <a:spcPts val="0"/>
                        </a:spcAft>
                        <a:buClrTx/>
                        <a:buSzTx/>
                        <a:buFontTx/>
                        <a:buNone/>
                        <a:tabLst/>
                        <a:defRPr/>
                      </a:pPr>
                      <a:r>
                        <a:rPr lang="en-GB" sz="1200" b="0" kern="1200" dirty="0" smtClean="0">
                          <a:solidFill>
                            <a:schemeClr val="tx1"/>
                          </a:solidFill>
                          <a:effectLst/>
                          <a:latin typeface="+mn-lt"/>
                          <a:ea typeface="+mn-ea"/>
                          <a:cs typeface="+mn-cs"/>
                        </a:rPr>
                        <a:t>The number of new decisions has decreased since quarter 2, falling by 39% (from 1,800 to 1,100) to quarter 4. However, having increased</a:t>
                      </a:r>
                      <a:r>
                        <a:rPr lang="en-GB" sz="1200" b="0" kern="1200" baseline="0" dirty="0" smtClean="0">
                          <a:solidFill>
                            <a:schemeClr val="tx1"/>
                          </a:solidFill>
                          <a:effectLst/>
                          <a:latin typeface="+mn-lt"/>
                          <a:ea typeface="+mn-ea"/>
                          <a:cs typeface="+mn-cs"/>
                        </a:rPr>
                        <a:t> during the first two quarters of the year, the total number of decisions in 2013-14 is still slightly higher than expected. </a:t>
                      </a:r>
                      <a:r>
                        <a:rPr lang="en-GB" sz="1200" b="0" kern="1200" dirty="0" smtClean="0">
                          <a:solidFill>
                            <a:schemeClr val="tx1"/>
                          </a:solidFill>
                          <a:effectLst/>
                          <a:latin typeface="+mn-lt"/>
                          <a:ea typeface="+mn-ea"/>
                          <a:cs typeface="+mn-cs"/>
                        </a:rPr>
                        <a:t> </a:t>
                      </a:r>
                    </a:p>
                    <a:p>
                      <a:pPr lvl="0" algn="just" hangingPunct="0"/>
                      <a:endParaRPr lang="en-GB" sz="1200" b="0" kern="1200" dirty="0" smtClean="0">
                        <a:solidFill>
                          <a:schemeClr val="tx1"/>
                        </a:solidFill>
                        <a:effectLst/>
                        <a:latin typeface="+mn-lt"/>
                        <a:ea typeface="+mn-ea"/>
                        <a:cs typeface="+mn-cs"/>
                      </a:endParaRPr>
                    </a:p>
                    <a:p>
                      <a:pPr lvl="0" algn="just" hangingPunct="0"/>
                      <a:r>
                        <a:rPr lang="en-GB" sz="1200" b="0" kern="1200" dirty="0" smtClean="0">
                          <a:solidFill>
                            <a:schemeClr val="tx1"/>
                          </a:solidFill>
                          <a:effectLst/>
                          <a:latin typeface="+mn-lt"/>
                          <a:ea typeface="+mn-ea"/>
                          <a:cs typeface="+mn-cs"/>
                        </a:rPr>
                        <a:t>Children with a decision who had not yet been placed by the end of March 2014 had on average entered care 22 months before (a decrease of 3 months from those waiting at the end of quarter 4 2012-13). This average is beyond the current threshold set in the adoption scorecards of 20 months. </a:t>
                      </a:r>
                    </a:p>
                    <a:p>
                      <a:pPr lvl="0" algn="just" hangingPunct="0"/>
                      <a:endParaRPr lang="en-GB" sz="400" b="0" kern="1200" dirty="0">
                        <a:solidFill>
                          <a:schemeClr val="tx1"/>
                        </a:solidFill>
                        <a:effectLst/>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427226">
                <a:tc>
                  <a:txBody>
                    <a:bodyPr/>
                    <a:lstStyle/>
                    <a:p>
                      <a:pPr algn="r"/>
                      <a:r>
                        <a:rPr lang="en-GB" sz="1150" dirty="0" smtClean="0">
                          <a:solidFill>
                            <a:schemeClr val="accent1">
                              <a:lumMod val="60000"/>
                              <a:lumOff val="40000"/>
                            </a:schemeClr>
                          </a:solidFill>
                          <a:latin typeface="Arial Black" panose="020B0A04020102020204" pitchFamily="34" charset="0"/>
                        </a:rPr>
                        <a:t>Waiting</a:t>
                      </a:r>
                      <a:r>
                        <a:rPr lang="en-GB" sz="1150" baseline="0" dirty="0" smtClean="0">
                          <a:solidFill>
                            <a:schemeClr val="accent1">
                              <a:lumMod val="60000"/>
                              <a:lumOff val="40000"/>
                            </a:schemeClr>
                          </a:solidFill>
                          <a:latin typeface="Arial Black" panose="020B0A04020102020204" pitchFamily="34" charset="0"/>
                        </a:rPr>
                        <a:t> times by characteristics</a:t>
                      </a:r>
                      <a:endParaRPr lang="en-GB" sz="1150" dirty="0" smtClean="0">
                        <a:solidFill>
                          <a:schemeClr val="accent1">
                            <a:lumMod val="60000"/>
                            <a:lumOff val="40000"/>
                          </a:schemeClr>
                        </a:solidFill>
                        <a:latin typeface="Arial Black" panose="020B0A04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just" hangingPunct="0"/>
                      <a:endParaRPr lang="en-GB" sz="400" b="0" kern="1200" dirty="0">
                        <a:solidFill>
                          <a:schemeClr val="tx1"/>
                        </a:solidFill>
                        <a:effectLst/>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 name="TextBox 2"/>
          <p:cNvSpPr txBox="1"/>
          <p:nvPr/>
        </p:nvSpPr>
        <p:spPr>
          <a:xfrm>
            <a:off x="4918331" y="56818"/>
            <a:ext cx="4046157" cy="707886"/>
          </a:xfrm>
          <a:prstGeom prst="rect">
            <a:avLst/>
          </a:prstGeom>
          <a:noFill/>
        </p:spPr>
        <p:txBody>
          <a:bodyPr wrap="square" rtlCol="0">
            <a:spAutoFit/>
          </a:bodyPr>
          <a:lstStyle/>
          <a:p>
            <a:pPr algn="just"/>
            <a:r>
              <a:rPr lang="en-GB" sz="800" dirty="0" smtClean="0"/>
              <a:t>Please note there is currently a comparability issue between the annual and quarterly data with regards to the children waiting with a placement order measure. The quarterly data excludes children with an ADM decision reversal. Comparing the 4,550 quarter 4 2013-14 figure with quarterly data from the same quarter in 2012-13 suggests the fall in children waiting with a placement order was 17%, not 24%.</a:t>
            </a:r>
            <a:endParaRPr lang="en-GB" sz="8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2" y="4437110"/>
            <a:ext cx="3472117" cy="226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23837" y="4437110"/>
            <a:ext cx="3473375" cy="226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17416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504" y="116633"/>
            <a:ext cx="8856984" cy="648072"/>
          </a:xfrm>
        </p:spPr>
        <p:txBody>
          <a:bodyPr/>
          <a:lstStyle/>
          <a:p>
            <a:r>
              <a:rPr lang="en-GB" sz="3600" dirty="0" smtClean="0"/>
              <a:t>2</a:t>
            </a:r>
            <a:r>
              <a:rPr lang="en-GB" sz="3600" dirty="0" smtClean="0">
                <a:solidFill>
                  <a:schemeClr val="tx2"/>
                </a:solidFill>
              </a:rPr>
              <a:t>. </a:t>
            </a:r>
            <a:r>
              <a:rPr lang="en-GB" sz="3600" dirty="0"/>
              <a:t>Adopter </a:t>
            </a:r>
            <a:r>
              <a:rPr lang="en-GB" sz="3600" dirty="0" smtClean="0"/>
              <a:t>Gap</a:t>
            </a:r>
            <a:endParaRPr lang="en-GB" sz="3600" dirty="0"/>
          </a:p>
        </p:txBody>
      </p:sp>
      <p:graphicFrame>
        <p:nvGraphicFramePr>
          <p:cNvPr id="10" name="Table 9"/>
          <p:cNvGraphicFramePr>
            <a:graphicFrameLocks noGrp="1"/>
          </p:cNvGraphicFramePr>
          <p:nvPr>
            <p:extLst>
              <p:ext uri="{D42A27DB-BD31-4B8C-83A1-F6EECF244321}">
                <p14:modId xmlns:p14="http://schemas.microsoft.com/office/powerpoint/2010/main" val="4123710797"/>
              </p:ext>
            </p:extLst>
          </p:nvPr>
        </p:nvGraphicFramePr>
        <p:xfrm>
          <a:off x="107504" y="1412776"/>
          <a:ext cx="4104457" cy="2286000"/>
        </p:xfrm>
        <a:graphic>
          <a:graphicData uri="http://schemas.openxmlformats.org/drawingml/2006/table">
            <a:tbl>
              <a:tblPr firstRow="1" bandRow="1">
                <a:tableStyleId>{5C22544A-7EE6-4342-B048-85BDC9FD1C3A}</a:tableStyleId>
              </a:tblPr>
              <a:tblGrid>
                <a:gridCol w="2584288"/>
                <a:gridCol w="760085"/>
                <a:gridCol w="760084"/>
              </a:tblGrid>
              <a:tr h="149159">
                <a:tc gridSpan="3">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200" b="0" dirty="0" smtClean="0">
                          <a:solidFill>
                            <a:schemeClr val="accent1">
                              <a:lumMod val="60000"/>
                              <a:lumOff val="40000"/>
                            </a:schemeClr>
                          </a:solidFill>
                          <a:latin typeface="Arial Black" panose="020B0A04020102020204" pitchFamily="34" charset="0"/>
                        </a:rPr>
                        <a:t>Adopter gap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r>
              <a:tr h="149159">
                <a:tc gridSpan="3">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200" b="0" baseline="0" dirty="0" smtClean="0">
                          <a:solidFill>
                            <a:schemeClr val="tx1"/>
                          </a:solidFill>
                        </a:rPr>
                        <a:t>The key components of the adopter gap are: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GB" sz="1200" b="0" dirty="0" smtClean="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GB" sz="1200" b="0" dirty="0" smtClean="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4915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GB" sz="1200" b="0" dirty="0" smtClean="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000" b="1" dirty="0" smtClean="0">
                          <a:solidFill>
                            <a:schemeClr val="bg1">
                              <a:lumMod val="65000"/>
                            </a:schemeClr>
                          </a:solidFill>
                          <a:latin typeface="Arial Black" panose="020B0A04020102020204" pitchFamily="34" charset="0"/>
                        </a:rPr>
                        <a:t>2011-12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000" b="1" dirty="0" smtClean="0">
                          <a:solidFill>
                            <a:schemeClr val="bg1">
                              <a:lumMod val="65000"/>
                            </a:schemeClr>
                          </a:solidFill>
                          <a:latin typeface="Arial Black" panose="020B0A04020102020204" pitchFamily="34" charset="0"/>
                        </a:rPr>
                        <a:t>2012-13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32586">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000" b="0" dirty="0" smtClean="0">
                          <a:solidFill>
                            <a:schemeClr val="bg1">
                              <a:lumMod val="75000"/>
                            </a:schemeClr>
                          </a:solidFill>
                          <a:latin typeface="+mn-lt"/>
                          <a:cs typeface="Calibri" panose="020F0502020204030204" pitchFamily="34" charset="0"/>
                        </a:rPr>
                        <a:t>VAA adopters not yet matched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000" b="0" dirty="0" smtClean="0">
                          <a:solidFill>
                            <a:schemeClr val="bg1">
                              <a:lumMod val="75000"/>
                            </a:schemeClr>
                          </a:solidFill>
                          <a:latin typeface="+mn-lt"/>
                          <a:cs typeface="Calibri" panose="020F0502020204030204" pitchFamily="34" charset="0"/>
                        </a:rPr>
                        <a:t>100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000" b="0" dirty="0" smtClean="0">
                          <a:solidFill>
                            <a:schemeClr val="bg1">
                              <a:lumMod val="75000"/>
                            </a:schemeClr>
                          </a:solidFill>
                          <a:latin typeface="+mn-lt"/>
                          <a:cs typeface="Calibri" panose="020F0502020204030204" pitchFamily="34" charset="0"/>
                        </a:rPr>
                        <a:t>200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32586">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000" b="0" dirty="0" smtClean="0">
                          <a:solidFill>
                            <a:schemeClr val="bg1">
                              <a:lumMod val="75000"/>
                            </a:schemeClr>
                          </a:solidFill>
                          <a:latin typeface="+mn-lt"/>
                          <a:cs typeface="Calibri" panose="020F0502020204030204" pitchFamily="34" charset="0"/>
                        </a:rPr>
                        <a:t>LA adopters not yet matched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000" b="0" dirty="0" smtClean="0">
                          <a:solidFill>
                            <a:schemeClr val="bg1">
                              <a:lumMod val="75000"/>
                            </a:schemeClr>
                          </a:solidFill>
                          <a:latin typeface="+mn-lt"/>
                          <a:cs typeface="Calibri" panose="020F0502020204030204" pitchFamily="34" charset="0"/>
                        </a:rPr>
                        <a:t>1,900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000" b="0" dirty="0" smtClean="0">
                          <a:solidFill>
                            <a:schemeClr val="bg1">
                              <a:lumMod val="75000"/>
                            </a:schemeClr>
                          </a:solidFill>
                          <a:latin typeface="+mn-lt"/>
                          <a:cs typeface="Calibri" panose="020F0502020204030204" pitchFamily="34" charset="0"/>
                        </a:rPr>
                        <a:t>1,600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32586">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000" b="0" dirty="0" smtClean="0">
                          <a:solidFill>
                            <a:schemeClr val="tx1"/>
                          </a:solidFill>
                          <a:latin typeface="+mn-lt"/>
                        </a:rPr>
                        <a:t>Total adopters</a:t>
                      </a:r>
                      <a:r>
                        <a:rPr lang="en-GB" sz="1000" b="0" baseline="0" dirty="0" smtClean="0">
                          <a:solidFill>
                            <a:schemeClr val="tx1"/>
                          </a:solidFill>
                          <a:latin typeface="+mn-lt"/>
                        </a:rPr>
                        <a:t> not yet matched</a:t>
                      </a:r>
                      <a:endParaRPr lang="en-GB" sz="1000" b="0" dirty="0" smtClean="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000" b="0" i="0" dirty="0" smtClean="0">
                          <a:solidFill>
                            <a:schemeClr val="tx1"/>
                          </a:solidFill>
                          <a:latin typeface="+mn-lt"/>
                        </a:rPr>
                        <a:t>2,100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000" b="0" i="0" dirty="0" smtClean="0">
                          <a:solidFill>
                            <a:schemeClr val="tx1"/>
                          </a:solidFill>
                          <a:latin typeface="+mn-lt"/>
                        </a:rPr>
                        <a:t>1,800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32586">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000" b="0" dirty="0" smtClean="0">
                          <a:solidFill>
                            <a:schemeClr val="bg1">
                              <a:lumMod val="75000"/>
                            </a:schemeClr>
                          </a:solidFill>
                          <a:latin typeface="+mn-lt"/>
                          <a:cs typeface="Calibri" panose="020F0502020204030204" pitchFamily="34" charset="0"/>
                        </a:rPr>
                        <a:t>Children not yet placed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000" b="0" dirty="0" smtClean="0">
                          <a:solidFill>
                            <a:schemeClr val="bg1">
                              <a:lumMod val="75000"/>
                            </a:schemeClr>
                          </a:solidFill>
                          <a:latin typeface="+mn-lt"/>
                          <a:cs typeface="Calibri" panose="020F0502020204030204" pitchFamily="34" charset="0"/>
                        </a:rPr>
                        <a:t>5,200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000" b="0" dirty="0" smtClean="0">
                          <a:solidFill>
                            <a:schemeClr val="bg1">
                              <a:lumMod val="75000"/>
                            </a:schemeClr>
                          </a:solidFill>
                          <a:latin typeface="+mn-lt"/>
                          <a:cs typeface="Calibri" panose="020F0502020204030204" pitchFamily="34" charset="0"/>
                        </a:rPr>
                        <a:t>6,000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45896">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000" b="0" dirty="0" smtClean="0">
                          <a:solidFill>
                            <a:schemeClr val="tx1"/>
                          </a:solidFill>
                          <a:latin typeface="+mn-lt"/>
                        </a:rPr>
                        <a:t>Number of adopters needed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000" b="0" dirty="0" smtClean="0">
                          <a:solidFill>
                            <a:schemeClr val="tx1"/>
                          </a:solidFill>
                          <a:latin typeface="+mn-lt"/>
                        </a:rPr>
                        <a:t>4,000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000" b="0" dirty="0" smtClean="0">
                          <a:solidFill>
                            <a:schemeClr val="tx1"/>
                          </a:solidFill>
                          <a:latin typeface="+mn-lt"/>
                        </a:rPr>
                        <a:t>4,900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1808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000" b="1" dirty="0" smtClean="0">
                          <a:solidFill>
                            <a:schemeClr val="bg1">
                              <a:lumMod val="75000"/>
                            </a:schemeClr>
                          </a:solidFill>
                          <a:latin typeface="Arial Black" panose="020B0A04020102020204" pitchFamily="34" charset="0"/>
                        </a:rPr>
                        <a:t>“Adopter gap”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000" b="1" dirty="0" smtClean="0">
                          <a:solidFill>
                            <a:schemeClr val="bg1">
                              <a:lumMod val="75000"/>
                            </a:schemeClr>
                          </a:solidFill>
                          <a:latin typeface="Arial Black" panose="020B0A04020102020204" pitchFamily="34" charset="0"/>
                        </a:rPr>
                        <a:t>2,000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000" b="1" dirty="0" smtClean="0">
                          <a:solidFill>
                            <a:schemeClr val="bg1">
                              <a:lumMod val="75000"/>
                            </a:schemeClr>
                          </a:solidFill>
                          <a:latin typeface="Arial Black" panose="020B0A04020102020204" pitchFamily="34" charset="0"/>
                        </a:rPr>
                        <a:t>3,100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4100"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145"/>
          <a:stretch/>
        </p:blipFill>
        <p:spPr bwMode="auto">
          <a:xfrm>
            <a:off x="1331640" y="3886547"/>
            <a:ext cx="2875258" cy="19800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Table 7"/>
          <p:cNvGraphicFramePr>
            <a:graphicFrameLocks noGrp="1"/>
          </p:cNvGraphicFramePr>
          <p:nvPr>
            <p:extLst>
              <p:ext uri="{D42A27DB-BD31-4B8C-83A1-F6EECF244321}">
                <p14:modId xmlns:p14="http://schemas.microsoft.com/office/powerpoint/2010/main" val="3409126660"/>
              </p:ext>
            </p:extLst>
          </p:nvPr>
        </p:nvGraphicFramePr>
        <p:xfrm>
          <a:off x="4355976" y="1412776"/>
          <a:ext cx="4608512" cy="1914128"/>
        </p:xfrm>
        <a:graphic>
          <a:graphicData uri="http://schemas.openxmlformats.org/drawingml/2006/table">
            <a:tbl>
              <a:tblPr firstRow="1" bandRow="1">
                <a:tableStyleId>{5C22544A-7EE6-4342-B048-85BDC9FD1C3A}</a:tableStyleId>
              </a:tblPr>
              <a:tblGrid>
                <a:gridCol w="1316717"/>
                <a:gridCol w="3291795"/>
              </a:tblGrid>
              <a:tr h="216024">
                <a:tc grid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100" b="0" dirty="0" smtClean="0">
                          <a:solidFill>
                            <a:schemeClr val="accent1">
                              <a:lumMod val="60000"/>
                              <a:lumOff val="40000"/>
                            </a:schemeClr>
                          </a:solidFill>
                          <a:latin typeface="Arial Black" panose="020B0A04020102020204" pitchFamily="34" charset="0"/>
                        </a:rPr>
                        <a:t>Adopter recruitment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r>
              <a:tr h="893048">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000" b="0" dirty="0" smtClean="0">
                          <a:solidFill>
                            <a:schemeClr val="bg1">
                              <a:lumMod val="75000"/>
                            </a:schemeClr>
                          </a:solidFill>
                          <a:latin typeface="Arial Black" panose="020B0A04020102020204" pitchFamily="34" charset="0"/>
                        </a:rPr>
                        <a:t>7,160 applications </a:t>
                      </a:r>
                    </a:p>
                    <a:p>
                      <a:pPr marL="0" marR="0" indent="0" algn="r" defTabSz="914400" rtl="0" eaLnBrk="1" fontAlgn="auto" latinLnBrk="0" hangingPunct="1">
                        <a:lnSpc>
                          <a:spcPct val="100000"/>
                        </a:lnSpc>
                        <a:spcBef>
                          <a:spcPts val="0"/>
                        </a:spcBef>
                        <a:spcAft>
                          <a:spcPts val="0"/>
                        </a:spcAft>
                        <a:buClrTx/>
                        <a:buSzTx/>
                        <a:buFontTx/>
                        <a:buNone/>
                        <a:tabLst/>
                        <a:defRPr/>
                      </a:pPr>
                      <a:r>
                        <a:rPr lang="en-GB" sz="1000" b="0" dirty="0" smtClean="0">
                          <a:solidFill>
                            <a:schemeClr val="bg1">
                              <a:lumMod val="75000"/>
                            </a:schemeClr>
                          </a:solidFill>
                          <a:latin typeface="Arial Black" panose="020B0A04020102020204" pitchFamily="34" charset="0"/>
                        </a:rPr>
                        <a:t>in 2013-14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100" b="0" dirty="0" smtClean="0">
                          <a:solidFill>
                            <a:schemeClr val="tx1"/>
                          </a:solidFill>
                        </a:rPr>
                        <a:t>6,590</a:t>
                      </a:r>
                      <a:r>
                        <a:rPr lang="en-GB" sz="1100" b="0" baseline="0" dirty="0" smtClean="0">
                          <a:solidFill>
                            <a:schemeClr val="tx1"/>
                          </a:solidFill>
                        </a:rPr>
                        <a:t> to LAs and </a:t>
                      </a:r>
                      <a:r>
                        <a:rPr lang="en-GB" sz="1100" b="0" dirty="0" smtClean="0">
                          <a:solidFill>
                            <a:schemeClr val="tx1"/>
                          </a:solidFill>
                        </a:rPr>
                        <a:t>570 to VAAs. </a:t>
                      </a:r>
                    </a:p>
                    <a:p>
                      <a:pPr marL="0" marR="0" indent="0" algn="just" defTabSz="914400" rtl="0" eaLnBrk="1" fontAlgn="auto" latinLnBrk="0" hangingPunct="1">
                        <a:lnSpc>
                          <a:spcPct val="100000"/>
                        </a:lnSpc>
                        <a:spcBef>
                          <a:spcPts val="600"/>
                        </a:spcBef>
                        <a:spcAft>
                          <a:spcPts val="0"/>
                        </a:spcAft>
                        <a:buClrTx/>
                        <a:buSzTx/>
                        <a:buFontTx/>
                        <a:buNone/>
                        <a:tabLst/>
                        <a:defRPr/>
                      </a:pPr>
                      <a:r>
                        <a:rPr lang="en-GB" sz="1100" b="0" dirty="0" smtClean="0">
                          <a:solidFill>
                            <a:schemeClr val="tx1"/>
                          </a:solidFill>
                        </a:rPr>
                        <a:t>Information is not available</a:t>
                      </a:r>
                      <a:r>
                        <a:rPr lang="en-GB" sz="1100" b="0" baseline="0" dirty="0" smtClean="0">
                          <a:solidFill>
                            <a:schemeClr val="tx1"/>
                          </a:solidFill>
                        </a:rPr>
                        <a:t> for VAAs for 2012-13, but applications to LAs increased by 51% compared to 2012-13 from 4,360.</a:t>
                      </a:r>
                      <a:endParaRPr lang="en-GB" sz="1100" b="0" dirty="0" smtClean="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41216">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000" b="0" dirty="0" smtClean="0">
                          <a:solidFill>
                            <a:schemeClr val="bg1">
                              <a:lumMod val="75000"/>
                            </a:schemeClr>
                          </a:solidFill>
                          <a:latin typeface="Arial Black" panose="020B0A04020102020204" pitchFamily="34" charset="0"/>
                        </a:rPr>
                        <a:t>5,450 </a:t>
                      </a:r>
                    </a:p>
                    <a:p>
                      <a:pPr marL="0" marR="0" indent="0" algn="r" defTabSz="914400" rtl="0" eaLnBrk="1" fontAlgn="auto" latinLnBrk="0" hangingPunct="1">
                        <a:lnSpc>
                          <a:spcPct val="100000"/>
                        </a:lnSpc>
                        <a:spcBef>
                          <a:spcPts val="0"/>
                        </a:spcBef>
                        <a:spcAft>
                          <a:spcPts val="0"/>
                        </a:spcAft>
                        <a:buClrTx/>
                        <a:buSzTx/>
                        <a:buFontTx/>
                        <a:buNone/>
                        <a:tabLst/>
                        <a:defRPr/>
                      </a:pPr>
                      <a:r>
                        <a:rPr lang="en-GB" sz="1000" b="0" dirty="0" smtClean="0">
                          <a:solidFill>
                            <a:schemeClr val="bg1">
                              <a:lumMod val="75000"/>
                            </a:schemeClr>
                          </a:solidFill>
                          <a:latin typeface="Arial Black" panose="020B0A04020102020204" pitchFamily="34" charset="0"/>
                        </a:rPr>
                        <a:t>approvals </a:t>
                      </a:r>
                    </a:p>
                    <a:p>
                      <a:pPr marL="0" marR="0" indent="0" algn="r" defTabSz="914400" rtl="0" eaLnBrk="1" fontAlgn="auto" latinLnBrk="0" hangingPunct="1">
                        <a:lnSpc>
                          <a:spcPct val="100000"/>
                        </a:lnSpc>
                        <a:spcBef>
                          <a:spcPts val="0"/>
                        </a:spcBef>
                        <a:spcAft>
                          <a:spcPts val="0"/>
                        </a:spcAft>
                        <a:buClrTx/>
                        <a:buSzTx/>
                        <a:buFontTx/>
                        <a:buNone/>
                        <a:tabLst/>
                        <a:defRPr/>
                      </a:pPr>
                      <a:r>
                        <a:rPr lang="en-GB" sz="1000" b="0" dirty="0" smtClean="0">
                          <a:solidFill>
                            <a:schemeClr val="bg1">
                              <a:lumMod val="75000"/>
                            </a:schemeClr>
                          </a:solidFill>
                          <a:latin typeface="Arial Black" panose="020B0A04020102020204" pitchFamily="34" charset="0"/>
                        </a:rPr>
                        <a:t>in 2013-14</a:t>
                      </a:r>
                    </a:p>
                    <a:p>
                      <a:pPr marL="0" marR="0" indent="0" algn="r" defTabSz="914400" rtl="0" eaLnBrk="1" fontAlgn="auto" latinLnBrk="0" hangingPunct="1">
                        <a:lnSpc>
                          <a:spcPct val="100000"/>
                        </a:lnSpc>
                        <a:spcBef>
                          <a:spcPts val="0"/>
                        </a:spcBef>
                        <a:spcAft>
                          <a:spcPts val="0"/>
                        </a:spcAft>
                        <a:buClrTx/>
                        <a:buSzTx/>
                        <a:buFontTx/>
                        <a:buNone/>
                        <a:tabLst/>
                        <a:defRPr/>
                      </a:pPr>
                      <a:endParaRPr lang="en-GB" sz="1000" b="0" dirty="0" smtClean="0">
                        <a:solidFill>
                          <a:schemeClr val="bg1">
                            <a:lumMod val="75000"/>
                          </a:schemeClr>
                        </a:solidFill>
                        <a:latin typeface="Arial Black" panose="020B0A04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100" b="0" dirty="0" smtClean="0">
                          <a:solidFill>
                            <a:schemeClr val="tx1"/>
                          </a:solidFill>
                        </a:rPr>
                        <a:t>This is an increase of 32% from</a:t>
                      </a:r>
                      <a:r>
                        <a:rPr lang="en-GB" sz="1100" b="0" baseline="0" dirty="0" smtClean="0">
                          <a:solidFill>
                            <a:schemeClr val="tx1"/>
                          </a:solidFill>
                        </a:rPr>
                        <a:t> 4,120 in 2012-13. LA approvals increased by 31% (3,490 to 4,570) and VAA approvals increased by 40% (620 to 880).</a:t>
                      </a:r>
                      <a:endParaRPr lang="en-GB" sz="1100" b="0" dirty="0" smtClean="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929511766"/>
              </p:ext>
            </p:extLst>
          </p:nvPr>
        </p:nvGraphicFramePr>
        <p:xfrm>
          <a:off x="4355976" y="3665058"/>
          <a:ext cx="4608512" cy="2254134"/>
        </p:xfrm>
        <a:graphic>
          <a:graphicData uri="http://schemas.openxmlformats.org/drawingml/2006/table">
            <a:tbl>
              <a:tblPr firstRow="1" bandRow="1">
                <a:tableStyleId>{5C22544A-7EE6-4342-B048-85BDC9FD1C3A}</a:tableStyleId>
              </a:tblPr>
              <a:tblGrid>
                <a:gridCol w="1296144"/>
                <a:gridCol w="3312368"/>
              </a:tblGrid>
              <a:tr h="265478">
                <a:tc grid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100" b="0" dirty="0" smtClean="0">
                          <a:solidFill>
                            <a:schemeClr val="accent1">
                              <a:lumMod val="60000"/>
                              <a:lumOff val="40000"/>
                            </a:schemeClr>
                          </a:solidFill>
                          <a:latin typeface="Arial Black" panose="020B0A04020102020204" pitchFamily="34" charset="0"/>
                        </a:rPr>
                        <a:t>New 2 Stage Process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r>
              <a:tr h="550095">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000" b="0" dirty="0" smtClean="0">
                          <a:solidFill>
                            <a:schemeClr val="bg1">
                              <a:lumMod val="75000"/>
                            </a:schemeClr>
                          </a:solidFill>
                          <a:latin typeface="Arial Black" panose="020B0A04020102020204" pitchFamily="34" charset="0"/>
                        </a:rPr>
                        <a:t>37% of approvals</a:t>
                      </a:r>
                    </a:p>
                    <a:p>
                      <a:pPr marL="0" marR="0" indent="0" algn="r" defTabSz="914400" rtl="0" eaLnBrk="1" fontAlgn="auto" latinLnBrk="0" hangingPunct="1">
                        <a:lnSpc>
                          <a:spcPct val="100000"/>
                        </a:lnSpc>
                        <a:spcBef>
                          <a:spcPts val="0"/>
                        </a:spcBef>
                        <a:spcAft>
                          <a:spcPts val="0"/>
                        </a:spcAft>
                        <a:buClrTx/>
                        <a:buSzTx/>
                        <a:buFontTx/>
                        <a:buNone/>
                        <a:tabLst/>
                        <a:defRPr/>
                      </a:pPr>
                      <a:endParaRPr lang="en-GB" sz="1000" b="0" dirty="0" smtClean="0">
                        <a:solidFill>
                          <a:schemeClr val="bg1">
                            <a:lumMod val="75000"/>
                          </a:schemeClr>
                        </a:solidFill>
                        <a:latin typeface="Arial Black" panose="020B0A04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100" b="0" dirty="0" smtClean="0">
                          <a:solidFill>
                            <a:schemeClr val="tx1"/>
                          </a:solidFill>
                        </a:rPr>
                        <a:t>in quarter 4</a:t>
                      </a:r>
                      <a:r>
                        <a:rPr lang="en-GB" sz="1100" b="0" baseline="0" dirty="0" smtClean="0">
                          <a:solidFill>
                            <a:schemeClr val="tx1"/>
                          </a:solidFill>
                        </a:rPr>
                        <a:t> 2013-14 were made using the new two stage process. (</a:t>
                      </a:r>
                      <a:r>
                        <a:rPr lang="en-GB" sz="1100" b="0" dirty="0" smtClean="0">
                          <a:solidFill>
                            <a:schemeClr val="tx1"/>
                          </a:solidFill>
                        </a:rPr>
                        <a:t>38% in LAs,</a:t>
                      </a:r>
                      <a:r>
                        <a:rPr lang="en-GB" sz="1100" b="0" baseline="0" dirty="0" smtClean="0">
                          <a:solidFill>
                            <a:schemeClr val="tx1"/>
                          </a:solidFill>
                        </a:rPr>
                        <a:t> 29</a:t>
                      </a:r>
                      <a:r>
                        <a:rPr lang="en-GB" sz="1100" b="0" dirty="0" smtClean="0">
                          <a:solidFill>
                            <a:schemeClr val="tx1"/>
                          </a:solidFill>
                        </a:rPr>
                        <a:t>% in VAAs).</a:t>
                      </a:r>
                      <a:endParaRPr lang="en-GB" sz="1100" b="0" baseline="0" dirty="0" smtClean="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76561">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000" b="0" dirty="0" smtClean="0">
                          <a:solidFill>
                            <a:schemeClr val="bg1">
                              <a:lumMod val="75000"/>
                            </a:schemeClr>
                          </a:solidFill>
                          <a:latin typeface="Arial Black" panose="020B0A04020102020204" pitchFamily="34" charset="0"/>
                        </a:rPr>
                        <a:t>The new process is quicker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100" b="0" baseline="0" dirty="0" smtClean="0">
                          <a:solidFill>
                            <a:schemeClr val="tx1"/>
                          </a:solidFill>
                        </a:rPr>
                        <a:t>Approvals via the new process were 10 weeks quicker than those approved via the old process in quarter 4 2013-14.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23916">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000" b="0" dirty="0" smtClean="0">
                          <a:solidFill>
                            <a:schemeClr val="bg1">
                              <a:lumMod val="75000"/>
                            </a:schemeClr>
                          </a:solidFill>
                          <a:latin typeface="Arial Black" panose="020B0A04020102020204" pitchFamily="34" charset="0"/>
                        </a:rPr>
                        <a:t>Stage 1</a:t>
                      </a:r>
                      <a:r>
                        <a:rPr lang="en-GB" sz="1000" b="0" baseline="0" dirty="0" smtClean="0">
                          <a:solidFill>
                            <a:schemeClr val="bg1">
                              <a:lumMod val="75000"/>
                            </a:schemeClr>
                          </a:solidFill>
                          <a:latin typeface="Arial Black" panose="020B0A04020102020204" pitchFamily="34" charset="0"/>
                        </a:rPr>
                        <a:t> takes </a:t>
                      </a:r>
                    </a:p>
                    <a:p>
                      <a:pPr marL="0" marR="0" indent="0" algn="r" defTabSz="914400" rtl="0" eaLnBrk="1" fontAlgn="auto" latinLnBrk="0" hangingPunct="1">
                        <a:lnSpc>
                          <a:spcPct val="100000"/>
                        </a:lnSpc>
                        <a:spcBef>
                          <a:spcPts val="0"/>
                        </a:spcBef>
                        <a:spcAft>
                          <a:spcPts val="0"/>
                        </a:spcAft>
                        <a:buClrTx/>
                        <a:buSzTx/>
                        <a:buFontTx/>
                        <a:buNone/>
                        <a:tabLst/>
                        <a:defRPr/>
                      </a:pPr>
                      <a:r>
                        <a:rPr lang="en-GB" sz="1000" b="0" baseline="0" dirty="0" smtClean="0">
                          <a:solidFill>
                            <a:schemeClr val="bg1">
                              <a:lumMod val="75000"/>
                            </a:schemeClr>
                          </a:solidFill>
                          <a:latin typeface="Arial Black" panose="020B0A04020102020204" pitchFamily="34" charset="0"/>
                        </a:rPr>
                        <a:t>9 weeks</a:t>
                      </a:r>
                    </a:p>
                    <a:p>
                      <a:pPr marL="0" marR="0" indent="0" algn="r" defTabSz="914400" rtl="0" eaLnBrk="1" fontAlgn="auto" latinLnBrk="0" hangingPunct="1">
                        <a:lnSpc>
                          <a:spcPct val="100000"/>
                        </a:lnSpc>
                        <a:spcBef>
                          <a:spcPts val="0"/>
                        </a:spcBef>
                        <a:spcAft>
                          <a:spcPts val="0"/>
                        </a:spcAft>
                        <a:buClrTx/>
                        <a:buSzTx/>
                        <a:buFontTx/>
                        <a:buNone/>
                        <a:tabLst/>
                        <a:defRPr/>
                      </a:pPr>
                      <a:endParaRPr lang="en-GB" sz="400" b="0" baseline="0" dirty="0" smtClean="0">
                        <a:solidFill>
                          <a:schemeClr val="bg1">
                            <a:lumMod val="75000"/>
                          </a:schemeClr>
                        </a:solidFill>
                        <a:latin typeface="Arial Black" panose="020B0A04020102020204" pitchFamily="34" charset="0"/>
                      </a:endParaRPr>
                    </a:p>
                    <a:p>
                      <a:pPr marL="0" marR="0" indent="0" algn="r" defTabSz="914400" rtl="0" eaLnBrk="1" fontAlgn="auto" latinLnBrk="0" hangingPunct="1">
                        <a:lnSpc>
                          <a:spcPct val="100000"/>
                        </a:lnSpc>
                        <a:spcBef>
                          <a:spcPts val="0"/>
                        </a:spcBef>
                        <a:spcAft>
                          <a:spcPts val="0"/>
                        </a:spcAft>
                        <a:buClrTx/>
                        <a:buSzTx/>
                        <a:buFontTx/>
                        <a:buNone/>
                        <a:tabLst/>
                        <a:defRPr/>
                      </a:pPr>
                      <a:r>
                        <a:rPr lang="en-GB" sz="1000" b="0" baseline="0" dirty="0" smtClean="0">
                          <a:solidFill>
                            <a:schemeClr val="bg1">
                              <a:lumMod val="75000"/>
                            </a:schemeClr>
                          </a:solidFill>
                          <a:latin typeface="Arial Black" panose="020B0A04020102020204" pitchFamily="34" charset="0"/>
                        </a:rPr>
                        <a:t>Stage 2 takes </a:t>
                      </a:r>
                    </a:p>
                    <a:p>
                      <a:pPr marL="0" marR="0" indent="0" algn="r" defTabSz="914400" rtl="0" eaLnBrk="1" fontAlgn="auto" latinLnBrk="0" hangingPunct="1">
                        <a:lnSpc>
                          <a:spcPct val="100000"/>
                        </a:lnSpc>
                        <a:spcBef>
                          <a:spcPts val="0"/>
                        </a:spcBef>
                        <a:spcAft>
                          <a:spcPts val="0"/>
                        </a:spcAft>
                        <a:buClrTx/>
                        <a:buSzTx/>
                        <a:buFontTx/>
                        <a:buNone/>
                        <a:tabLst/>
                        <a:defRPr/>
                      </a:pPr>
                      <a:r>
                        <a:rPr lang="en-GB" sz="1000" b="0" baseline="0" dirty="0" smtClean="0">
                          <a:solidFill>
                            <a:schemeClr val="bg1">
                              <a:lumMod val="75000"/>
                            </a:schemeClr>
                          </a:solidFill>
                          <a:latin typeface="Arial Black" panose="020B0A04020102020204" pitchFamily="34" charset="0"/>
                        </a:rPr>
                        <a:t>16 weeks</a:t>
                      </a:r>
                      <a:endParaRPr lang="en-GB" sz="1000" b="0" dirty="0" smtClean="0">
                        <a:solidFill>
                          <a:schemeClr val="bg1">
                            <a:lumMod val="75000"/>
                          </a:schemeClr>
                        </a:solidFill>
                        <a:latin typeface="Arial Black" panose="020B0A04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100" b="0" baseline="0" dirty="0" smtClean="0">
                          <a:solidFill>
                            <a:schemeClr val="tx1"/>
                          </a:solidFill>
                        </a:rPr>
                        <a:t>For adopters approved through the new process, the average time taken to complete stage 1 was 62 days (9 weeks) whilst stage 2 took 113 days (16 weeks).</a:t>
                      </a:r>
                      <a:endParaRPr lang="en-GB" sz="1100" b="0" dirty="0" smtClean="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667658300"/>
              </p:ext>
            </p:extLst>
          </p:nvPr>
        </p:nvGraphicFramePr>
        <p:xfrm>
          <a:off x="98716" y="692696"/>
          <a:ext cx="8865772" cy="640080"/>
        </p:xfrm>
        <a:graphic>
          <a:graphicData uri="http://schemas.openxmlformats.org/drawingml/2006/table">
            <a:tbl>
              <a:tblPr firstRow="1" bandRow="1">
                <a:tableStyleId>{5C22544A-7EE6-4342-B048-85BDC9FD1C3A}</a:tableStyleId>
              </a:tblPr>
              <a:tblGrid>
                <a:gridCol w="8865772"/>
              </a:tblGrid>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200" b="1" dirty="0" smtClean="0">
                          <a:solidFill>
                            <a:schemeClr val="tx2"/>
                          </a:solidFill>
                        </a:rPr>
                        <a:t>The “adopter</a:t>
                      </a:r>
                      <a:r>
                        <a:rPr lang="en-GB" sz="1200" b="1" baseline="0" dirty="0" smtClean="0">
                          <a:solidFill>
                            <a:schemeClr val="tx2"/>
                          </a:solidFill>
                        </a:rPr>
                        <a:t> gap” is measured by calculating the gap between the number of adopters needed for children with a placement order who have not yet been placed and the number of approved adopters not yet matched with children. We estimate that this was 3,100 at the end of 2012-13.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9656915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593" y="87431"/>
            <a:ext cx="7775575" cy="1253337"/>
          </a:xfrm>
          <a:ln>
            <a:noFill/>
          </a:ln>
        </p:spPr>
        <p:txBody>
          <a:bodyPr/>
          <a:lstStyle/>
          <a:p>
            <a:r>
              <a:rPr lang="en-GB" dirty="0" smtClean="0"/>
              <a:t>3. Child Timeliness</a:t>
            </a:r>
            <a:endParaRPr lang="en-GB" dirty="0"/>
          </a:p>
        </p:txBody>
      </p:sp>
      <p:graphicFrame>
        <p:nvGraphicFramePr>
          <p:cNvPr id="2" name="Table 1"/>
          <p:cNvGraphicFramePr>
            <a:graphicFrameLocks noGrp="1"/>
          </p:cNvGraphicFramePr>
          <p:nvPr>
            <p:extLst>
              <p:ext uri="{D42A27DB-BD31-4B8C-83A1-F6EECF244321}">
                <p14:modId xmlns:p14="http://schemas.microsoft.com/office/powerpoint/2010/main" val="3383254275"/>
              </p:ext>
            </p:extLst>
          </p:nvPr>
        </p:nvGraphicFramePr>
        <p:xfrm>
          <a:off x="107505" y="764704"/>
          <a:ext cx="8928991" cy="6078707"/>
        </p:xfrm>
        <a:graphic>
          <a:graphicData uri="http://schemas.openxmlformats.org/drawingml/2006/table">
            <a:tbl>
              <a:tblPr firstRow="1" bandRow="1">
                <a:tableStyleId>{5C22544A-7EE6-4342-B048-85BDC9FD1C3A}</a:tableStyleId>
              </a:tblPr>
              <a:tblGrid>
                <a:gridCol w="2906194"/>
                <a:gridCol w="2975117"/>
                <a:gridCol w="3047680"/>
              </a:tblGrid>
              <a:tr h="2016224">
                <a:tc gridSpan="3">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2"/>
                          </a:solidFill>
                          <a:effectLst/>
                          <a:latin typeface="+mn-lt"/>
                          <a:ea typeface="+mn-ea"/>
                          <a:cs typeface="+mn-cs"/>
                        </a:rPr>
                        <a:t>The latest adoption scorecards show that child timeliness had not improved since the previous round. Quarterly data suggests there has</a:t>
                      </a:r>
                      <a:r>
                        <a:rPr lang="en-GB" sz="1200" b="1" kern="1200" baseline="0" dirty="0" smtClean="0">
                          <a:solidFill>
                            <a:schemeClr val="tx2"/>
                          </a:solidFill>
                          <a:effectLst/>
                          <a:latin typeface="+mn-lt"/>
                          <a:ea typeface="+mn-ea"/>
                          <a:cs typeface="+mn-cs"/>
                        </a:rPr>
                        <a:t> been an improvement in 2013-14 (down 12% from 658 days in 2012-13 to 581 days in 2013-14).</a:t>
                      </a:r>
                      <a:endParaRPr lang="en-GB" sz="1200" b="0" baseline="0" dirty="0" smtClean="0">
                        <a:solidFill>
                          <a:schemeClr val="tx1"/>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GB" sz="1200" b="0" baseline="0" dirty="0" smtClean="0">
                        <a:solidFill>
                          <a:schemeClr val="tx1"/>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GB" sz="1200" b="0" baseline="0" dirty="0" smtClean="0">
                        <a:solidFill>
                          <a:schemeClr val="tx1"/>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GB" sz="1200" b="0" baseline="0" dirty="0" smtClean="0">
                        <a:solidFill>
                          <a:schemeClr val="tx1"/>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GB" sz="1200" b="0" baseline="0" dirty="0" smtClean="0">
                        <a:solidFill>
                          <a:schemeClr val="tx1"/>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GB" sz="1200" b="0" baseline="0" dirty="0" smtClean="0">
                        <a:solidFill>
                          <a:schemeClr val="tx1"/>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GB" sz="1200" b="0" baseline="0" dirty="0" smtClean="0">
                        <a:solidFill>
                          <a:schemeClr val="tx1"/>
                        </a:solidFill>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GB" sz="800" b="0" baseline="0" dirty="0" smtClean="0">
                        <a:solidFill>
                          <a:schemeClr val="tx1"/>
                        </a:solidFill>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GB" sz="800" b="0" i="1" baseline="0" dirty="0" smtClean="0">
                        <a:solidFill>
                          <a:schemeClr val="tx1"/>
                        </a:solidFill>
                      </a:endParaRPr>
                    </a:p>
                    <a:p>
                      <a:pPr marL="0" marR="0" indent="0" algn="r" defTabSz="914400" rtl="0" eaLnBrk="1" fontAlgn="auto" latinLnBrk="0" hangingPunct="1">
                        <a:lnSpc>
                          <a:spcPct val="100000"/>
                        </a:lnSpc>
                        <a:spcBef>
                          <a:spcPts val="0"/>
                        </a:spcBef>
                        <a:spcAft>
                          <a:spcPts val="0"/>
                        </a:spcAft>
                        <a:buClrTx/>
                        <a:buSzTx/>
                        <a:buFontTx/>
                        <a:buNone/>
                        <a:tabLst/>
                        <a:defRPr/>
                      </a:pPr>
                      <a:r>
                        <a:rPr lang="en-GB" sz="800" b="0" i="1" baseline="0" dirty="0" smtClean="0">
                          <a:solidFill>
                            <a:schemeClr val="tx1"/>
                          </a:solidFill>
                        </a:rPr>
                        <a:t>These times are derived from the 2012-13 annual data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just"/>
                      <a:endParaRPr lang="en-GB"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0624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solidFill>
                            <a:schemeClr val="accent1">
                              <a:lumMod val="60000"/>
                              <a:lumOff val="40000"/>
                            </a:schemeClr>
                          </a:solidFill>
                          <a:latin typeface="Arial Black" panose="020B0A04020102020204" pitchFamily="34" charset="0"/>
                        </a:rPr>
                        <a:t>Adoption</a:t>
                      </a:r>
                      <a:r>
                        <a:rPr lang="en-GB" sz="1200" b="0" baseline="0" dirty="0" smtClean="0">
                          <a:solidFill>
                            <a:schemeClr val="accent1">
                              <a:lumMod val="60000"/>
                              <a:lumOff val="40000"/>
                            </a:schemeClr>
                          </a:solidFill>
                          <a:latin typeface="Arial Black" panose="020B0A04020102020204" pitchFamily="34" charset="0"/>
                        </a:rPr>
                        <a:t> scorecard</a:t>
                      </a:r>
                      <a:endParaRPr lang="en-GB" sz="1200" b="0" dirty="0" smtClean="0">
                        <a:solidFill>
                          <a:schemeClr val="accent1">
                            <a:lumMod val="60000"/>
                            <a:lumOff val="40000"/>
                          </a:schemeClr>
                        </a:solidFill>
                        <a:latin typeface="Arial Black" panose="020B0A040201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GB" sz="1200" b="0" dirty="0" smtClean="0">
                        <a:solidFill>
                          <a:schemeClr val="tx1"/>
                        </a:solidFill>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GB" sz="1200" b="0" dirty="0" smtClean="0">
                          <a:solidFill>
                            <a:schemeClr val="tx1"/>
                          </a:solidFill>
                        </a:rPr>
                        <a:t>The latest round</a:t>
                      </a:r>
                      <a:r>
                        <a:rPr lang="en-GB" sz="1200" b="0" baseline="0" dirty="0" smtClean="0">
                          <a:solidFill>
                            <a:schemeClr val="tx1"/>
                          </a:solidFill>
                        </a:rPr>
                        <a:t> of scorecards, covering 2010-13, showed that: </a:t>
                      </a:r>
                    </a:p>
                    <a:p>
                      <a:pPr marL="0" marR="0" indent="0" algn="just" defTabSz="914400" rtl="0" eaLnBrk="1" fontAlgn="auto" latinLnBrk="0" hangingPunct="1">
                        <a:lnSpc>
                          <a:spcPct val="100000"/>
                        </a:lnSpc>
                        <a:spcBef>
                          <a:spcPts val="0"/>
                        </a:spcBef>
                        <a:spcAft>
                          <a:spcPts val="0"/>
                        </a:spcAft>
                        <a:buClrTx/>
                        <a:buSzTx/>
                        <a:buFontTx/>
                        <a:buNone/>
                        <a:tabLst/>
                        <a:defRPr/>
                      </a:pPr>
                      <a:endParaRPr lang="en-GB" sz="1200" b="0" baseline="0" dirty="0" smtClean="0">
                        <a:solidFill>
                          <a:schemeClr val="tx1"/>
                        </a:solidFill>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GB" sz="1200" b="0" baseline="0" dirty="0" smtClean="0">
                          <a:solidFill>
                            <a:schemeClr val="tx1"/>
                          </a:solidFill>
                        </a:rPr>
                        <a:t>The average time between a child entering care and moving in with its adoptive family (indicator A1) was 647 days (or 22 months). </a:t>
                      </a:r>
                    </a:p>
                    <a:p>
                      <a:pPr marL="0" marR="0" indent="0" algn="just" defTabSz="914400" rtl="0" eaLnBrk="1" fontAlgn="auto" latinLnBrk="0" hangingPunct="1">
                        <a:lnSpc>
                          <a:spcPct val="100000"/>
                        </a:lnSpc>
                        <a:spcBef>
                          <a:spcPts val="0"/>
                        </a:spcBef>
                        <a:spcAft>
                          <a:spcPts val="0"/>
                        </a:spcAft>
                        <a:buClrTx/>
                        <a:buSzTx/>
                        <a:buFontTx/>
                        <a:buNone/>
                        <a:tabLst/>
                        <a:defRPr/>
                      </a:pPr>
                      <a:endParaRPr lang="en-GB" sz="1200" b="0" baseline="0" dirty="0" smtClean="0">
                        <a:solidFill>
                          <a:schemeClr val="tx1"/>
                        </a:solidFill>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GB" sz="1200" b="0" baseline="0" dirty="0" smtClean="0">
                          <a:solidFill>
                            <a:schemeClr val="tx1"/>
                          </a:solidFill>
                        </a:rPr>
                        <a:t>The a</a:t>
                      </a:r>
                      <a:r>
                        <a:rPr lang="en-GB" sz="1200" b="0" dirty="0" smtClean="0">
                          <a:solidFill>
                            <a:schemeClr val="tx1"/>
                          </a:solidFill>
                        </a:rPr>
                        <a:t>verage time between a local authority receiving court authority to place a child and the local authority deciding on a match (indicator A2)</a:t>
                      </a:r>
                      <a:r>
                        <a:rPr lang="en-GB" sz="1200" b="0" baseline="0" dirty="0" smtClean="0">
                          <a:solidFill>
                            <a:schemeClr val="tx1"/>
                          </a:solidFill>
                        </a:rPr>
                        <a:t> was 210 days (or 7 months).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GB" sz="1200" b="0" baseline="0" dirty="0" smtClean="0">
                        <a:solidFill>
                          <a:schemeClr val="tx1"/>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GB" sz="1200" b="0" baseline="0" dirty="0" smtClean="0">
                        <a:solidFill>
                          <a:schemeClr val="tx1"/>
                        </a:solidFill>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GB" sz="1200" b="0" baseline="0" dirty="0" smtClean="0">
                          <a:solidFill>
                            <a:schemeClr val="tx1"/>
                          </a:solidFill>
                        </a:rPr>
                        <a:t>This was not an improvement on the 2009-12 scorecards and 65 local authorities missed both thresholds (20 months and 6 months respectively). </a:t>
                      </a:r>
                      <a:endParaRPr lang="en-GB" sz="1200" b="0" dirty="0" smtClean="0">
                        <a:solidFill>
                          <a:schemeClr val="tx1"/>
                        </a:solidFill>
                      </a:endParaRPr>
                    </a:p>
                    <a:p>
                      <a:pPr algn="just"/>
                      <a:endParaRPr lang="en-GB" sz="1200" b="0" dirty="0" smtClean="0">
                        <a:solidFill>
                          <a:schemeClr val="tx1"/>
                        </a:solidFill>
                      </a:endParaRPr>
                    </a:p>
                    <a:p>
                      <a:pPr algn="just"/>
                      <a:r>
                        <a:rPr lang="en-GB" sz="1200" b="0" dirty="0" smtClean="0">
                          <a:solidFill>
                            <a:schemeClr val="tx1"/>
                          </a:solidFill>
                        </a:rPr>
                        <a:t>55% of children waited less than</a:t>
                      </a:r>
                      <a:r>
                        <a:rPr lang="en-GB" sz="1200" b="0" baseline="0" dirty="0" smtClean="0">
                          <a:solidFill>
                            <a:schemeClr val="tx1"/>
                          </a:solidFill>
                        </a:rPr>
                        <a:t> </a:t>
                      </a:r>
                      <a:r>
                        <a:rPr lang="en-GB" sz="1200" b="0" dirty="0" smtClean="0">
                          <a:solidFill>
                            <a:schemeClr val="tx1"/>
                          </a:solidFill>
                        </a:rPr>
                        <a:t>20 months between</a:t>
                      </a:r>
                      <a:r>
                        <a:rPr lang="en-GB" sz="1200" b="0" baseline="0" dirty="0" smtClean="0">
                          <a:solidFill>
                            <a:schemeClr val="tx1"/>
                          </a:solidFill>
                        </a:rPr>
                        <a:t> </a:t>
                      </a:r>
                      <a:r>
                        <a:rPr lang="en-GB" sz="1200" b="0" dirty="0" smtClean="0">
                          <a:solidFill>
                            <a:schemeClr val="tx1"/>
                          </a:solidFill>
                        </a:rPr>
                        <a:t>entering</a:t>
                      </a:r>
                      <a:r>
                        <a:rPr lang="en-GB" sz="1200" b="0" baseline="0" dirty="0" smtClean="0">
                          <a:solidFill>
                            <a:schemeClr val="tx1"/>
                          </a:solidFill>
                        </a:rPr>
                        <a:t> care and moving in with their adoptive family (indicator A3).</a:t>
                      </a:r>
                      <a:endParaRPr lang="en-GB"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solidFill>
                            <a:schemeClr val="accent1">
                              <a:lumMod val="60000"/>
                              <a:lumOff val="40000"/>
                            </a:schemeClr>
                          </a:solidFill>
                          <a:latin typeface="Arial Black" panose="020B0A04020102020204" pitchFamily="34" charset="0"/>
                        </a:rPr>
                        <a:t>Quarterly data</a:t>
                      </a:r>
                    </a:p>
                    <a:p>
                      <a:endParaRPr lang="en-GB" sz="1200" b="0" dirty="0" smtClean="0">
                        <a:solidFill>
                          <a:schemeClr val="tx1"/>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dk1"/>
                          </a:solidFill>
                          <a:effectLst/>
                          <a:latin typeface="+mn-lt"/>
                          <a:ea typeface="+mn-ea"/>
                          <a:cs typeface="+mn-cs"/>
                        </a:rPr>
                        <a:t>Latest quarterly data suggests that timeliness is improving:</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b="0" kern="1200" baseline="0" dirty="0" smtClean="0">
                        <a:solidFill>
                          <a:schemeClr val="dk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b="0" kern="1200" baseline="0" dirty="0" smtClean="0">
                          <a:solidFill>
                            <a:schemeClr val="dk1"/>
                          </a:solidFill>
                          <a:effectLst/>
                          <a:latin typeface="+mn-lt"/>
                          <a:ea typeface="+mn-ea"/>
                          <a:cs typeface="+mn-cs"/>
                        </a:rPr>
                        <a:t>The chart below shows performance on indicator A1 in 2013-14</a:t>
                      </a:r>
                      <a:r>
                        <a:rPr lang="en-GB" sz="1200" b="0" kern="1200" baseline="0" dirty="0" smtClean="0">
                          <a:solidFill>
                            <a:schemeClr val="tx1"/>
                          </a:solidFill>
                          <a:effectLst/>
                          <a:latin typeface="+mn-lt"/>
                          <a:ea typeface="+mn-ea"/>
                          <a:cs typeface="+mn-cs"/>
                        </a:rPr>
                        <a:t>. </a:t>
                      </a:r>
                      <a:r>
                        <a:rPr lang="en-GB" sz="1200" b="0" kern="1200" dirty="0" smtClean="0">
                          <a:solidFill>
                            <a:schemeClr val="tx1"/>
                          </a:solidFill>
                          <a:effectLst/>
                          <a:latin typeface="+mn-lt"/>
                          <a:ea typeface="+mn-ea"/>
                          <a:cs typeface="+mn-cs"/>
                        </a:rPr>
                        <a:t>At </a:t>
                      </a:r>
                      <a:r>
                        <a:rPr lang="en-GB" sz="1200" b="0" u="none" kern="1200" dirty="0" smtClean="0">
                          <a:solidFill>
                            <a:schemeClr val="tx1"/>
                          </a:solidFill>
                          <a:effectLst/>
                          <a:latin typeface="+mn-lt"/>
                          <a:ea typeface="+mn-ea"/>
                          <a:cs typeface="+mn-cs"/>
                        </a:rPr>
                        <a:t>581 days this is closer to the 2011-14 threshold (547 days).</a:t>
                      </a:r>
                      <a:r>
                        <a:rPr lang="en-GB" sz="1200" b="0" kern="1200" dirty="0" smtClean="0">
                          <a:solidFill>
                            <a:schemeClr val="tx1"/>
                          </a:solidFill>
                          <a:effectLst/>
                          <a:latin typeface="+mn-lt"/>
                          <a:ea typeface="+mn-ea"/>
                          <a:cs typeface="+mn-cs"/>
                        </a:rPr>
                        <a:t> This is encouraging but this is still 34 days above the threshold and the three-year average will be higher. Combining</a:t>
                      </a:r>
                      <a:r>
                        <a:rPr lang="en-GB" sz="1200" b="0" kern="1200" baseline="0" dirty="0" smtClean="0">
                          <a:solidFill>
                            <a:schemeClr val="tx1"/>
                          </a:solidFill>
                          <a:effectLst/>
                          <a:latin typeface="+mn-lt"/>
                          <a:ea typeface="+mn-ea"/>
                          <a:cs typeface="+mn-cs"/>
                        </a:rPr>
                        <a:t> the quarterly and annual data suggests a 2011-14 three year average of 624 days.</a:t>
                      </a:r>
                      <a:r>
                        <a:rPr lang="en-GB" sz="1200" b="0" kern="1200" dirty="0" smtClean="0">
                          <a:solidFill>
                            <a:schemeClr val="tx1"/>
                          </a:solidFill>
                          <a:effectLst/>
                          <a:latin typeface="+mn-lt"/>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b="0" kern="1200" dirty="0" smtClean="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1"/>
                          </a:solidFill>
                          <a:effectLst/>
                          <a:latin typeface="+mn-lt"/>
                          <a:ea typeface="+mn-ea"/>
                          <a:cs typeface="+mn-cs"/>
                        </a:rPr>
                        <a:t>The timeliness of decisions and placements</a:t>
                      </a:r>
                      <a:r>
                        <a:rPr lang="en-GB" sz="1200" b="0" kern="1200" baseline="0" dirty="0" smtClean="0">
                          <a:solidFill>
                            <a:schemeClr val="tx1"/>
                          </a:solidFill>
                          <a:effectLst/>
                          <a:latin typeface="+mn-lt"/>
                          <a:ea typeface="+mn-ea"/>
                          <a:cs typeface="+mn-cs"/>
                        </a:rPr>
                        <a:t> have improved, there was a 14% improvement in the average time each took from entering care between 2012-13 and 2013-14.</a:t>
                      </a:r>
                      <a:endParaRPr lang="en-GB"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042" name="Group 1041"/>
          <p:cNvGrpSpPr/>
          <p:nvPr/>
        </p:nvGrpSpPr>
        <p:grpSpPr>
          <a:xfrm>
            <a:off x="217423" y="1337362"/>
            <a:ext cx="8675057" cy="1018672"/>
            <a:chOff x="251520" y="3162148"/>
            <a:chExt cx="8675057" cy="1241643"/>
          </a:xfrm>
        </p:grpSpPr>
        <p:sp>
          <p:nvSpPr>
            <p:cNvPr id="23" name="Left Brace 22"/>
            <p:cNvSpPr/>
            <p:nvPr/>
          </p:nvSpPr>
          <p:spPr bwMode="auto">
            <a:xfrm rot="16200000">
              <a:off x="7516973" y="3275357"/>
              <a:ext cx="180000" cy="1537774"/>
            </a:xfrm>
            <a:prstGeom prst="leftBrace">
              <a:avLst/>
            </a:prstGeom>
            <a:noFill/>
            <a:ln w="9525" cap="flat" cmpd="sng" algn="ctr">
              <a:solidFill>
                <a:schemeClr val="bg1">
                  <a:lumMod val="6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4" name="Left Brace 23"/>
            <p:cNvSpPr/>
            <p:nvPr/>
          </p:nvSpPr>
          <p:spPr bwMode="auto">
            <a:xfrm rot="16200000">
              <a:off x="5849091" y="3297863"/>
              <a:ext cx="170289" cy="1483037"/>
            </a:xfrm>
            <a:prstGeom prst="leftBrace">
              <a:avLst/>
            </a:prstGeom>
            <a:noFill/>
            <a:ln w="9525" cap="flat" cmpd="sng" algn="ctr">
              <a:solidFill>
                <a:schemeClr val="bg1">
                  <a:lumMod val="6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5" name="Left Brace 24"/>
            <p:cNvSpPr/>
            <p:nvPr/>
          </p:nvSpPr>
          <p:spPr bwMode="auto">
            <a:xfrm rot="16200000">
              <a:off x="3629609" y="2648733"/>
              <a:ext cx="179809" cy="2790828"/>
            </a:xfrm>
            <a:prstGeom prst="leftBrace">
              <a:avLst/>
            </a:prstGeom>
            <a:noFill/>
            <a:ln w="9525" cap="flat" cmpd="sng" algn="ctr">
              <a:solidFill>
                <a:schemeClr val="bg1">
                  <a:lumMod val="6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8" name="Left Brace 17"/>
            <p:cNvSpPr/>
            <p:nvPr/>
          </p:nvSpPr>
          <p:spPr bwMode="auto">
            <a:xfrm rot="16200000">
              <a:off x="1356374" y="3209428"/>
              <a:ext cx="180001" cy="1669629"/>
            </a:xfrm>
            <a:prstGeom prst="leftBrace">
              <a:avLst/>
            </a:prstGeom>
            <a:noFill/>
            <a:ln w="9525" cap="flat" cmpd="sng" algn="ctr">
              <a:solidFill>
                <a:schemeClr val="bg1">
                  <a:lumMod val="6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 name="Flowchart: Process 49"/>
            <p:cNvSpPr>
              <a:spLocks noChangeArrowheads="1"/>
            </p:cNvSpPr>
            <p:nvPr/>
          </p:nvSpPr>
          <p:spPr bwMode="auto">
            <a:xfrm>
              <a:off x="251520" y="3162150"/>
              <a:ext cx="1008112" cy="720079"/>
            </a:xfrm>
            <a:prstGeom prst="flowChartProcess">
              <a:avLst/>
            </a:prstGeom>
            <a:solidFill>
              <a:schemeClr val="bg1"/>
            </a:solidFill>
            <a:ln w="25400" algn="ctr">
              <a:solidFill>
                <a:schemeClr val="bg1">
                  <a:lumMod val="75000"/>
                </a:schemeClr>
              </a:solidFill>
              <a:miter lim="800000"/>
              <a:headEnd/>
              <a:tailEnd/>
            </a:ln>
          </p:spPr>
          <p:txBody>
            <a:bodyPr anchor="ctr" anchorCtr="0"/>
            <a:lstStyle/>
            <a:p>
              <a:pPr algn="ctr"/>
              <a:r>
                <a:rPr lang="en-GB" sz="1000" b="1" dirty="0" smtClean="0">
                  <a:latin typeface="+mj-lt"/>
                </a:rPr>
                <a:t>Child enters care</a:t>
              </a:r>
              <a:endParaRPr lang="en-GB" sz="1000" b="1" dirty="0">
                <a:latin typeface="+mj-lt"/>
              </a:endParaRPr>
            </a:p>
          </p:txBody>
        </p:sp>
        <p:sp>
          <p:nvSpPr>
            <p:cNvPr id="6" name="Flowchart: Process 47"/>
            <p:cNvSpPr>
              <a:spLocks noChangeArrowheads="1"/>
            </p:cNvSpPr>
            <p:nvPr/>
          </p:nvSpPr>
          <p:spPr bwMode="auto">
            <a:xfrm>
              <a:off x="3129491" y="3162148"/>
              <a:ext cx="1232959" cy="720081"/>
            </a:xfrm>
            <a:prstGeom prst="flowChartProcess">
              <a:avLst/>
            </a:prstGeom>
            <a:solidFill>
              <a:schemeClr val="bg1"/>
            </a:solidFill>
            <a:ln w="25400" algn="ctr">
              <a:solidFill>
                <a:schemeClr val="bg1">
                  <a:lumMod val="75000"/>
                </a:schemeClr>
              </a:solidFill>
              <a:miter lim="800000"/>
              <a:headEnd/>
              <a:tailEnd/>
            </a:ln>
          </p:spPr>
          <p:txBody>
            <a:bodyPr anchor="ctr"/>
            <a:lstStyle/>
            <a:p>
              <a:pPr algn="ctr"/>
              <a:r>
                <a:rPr lang="en-GB" sz="1000" dirty="0">
                  <a:latin typeface="+mj-lt"/>
                </a:rPr>
                <a:t>Court makes </a:t>
              </a:r>
              <a:r>
                <a:rPr lang="en-GB" sz="1000" b="1" dirty="0">
                  <a:latin typeface="+mj-lt"/>
                </a:rPr>
                <a:t>placement order </a:t>
              </a:r>
              <a:r>
                <a:rPr lang="en-GB" sz="1000" dirty="0" smtClean="0">
                  <a:latin typeface="+mj-lt"/>
                </a:rPr>
                <a:t>(i.e. gives LA authority to place)</a:t>
              </a:r>
              <a:endParaRPr lang="en-GB" sz="1000" dirty="0">
                <a:latin typeface="+mj-lt"/>
              </a:endParaRPr>
            </a:p>
          </p:txBody>
        </p:sp>
        <p:sp>
          <p:nvSpPr>
            <p:cNvPr id="7" name="Flowchart: Process 62"/>
            <p:cNvSpPr>
              <a:spLocks noChangeArrowheads="1"/>
            </p:cNvSpPr>
            <p:nvPr/>
          </p:nvSpPr>
          <p:spPr bwMode="auto">
            <a:xfrm>
              <a:off x="4644008" y="3162149"/>
              <a:ext cx="1152128" cy="720081"/>
            </a:xfrm>
            <a:prstGeom prst="flowChartProcess">
              <a:avLst/>
            </a:prstGeom>
            <a:solidFill>
              <a:schemeClr val="bg1"/>
            </a:solidFill>
            <a:ln w="25400" algn="ctr">
              <a:solidFill>
                <a:schemeClr val="bg1">
                  <a:lumMod val="75000"/>
                </a:schemeClr>
              </a:solidFill>
              <a:miter lim="800000"/>
              <a:headEnd/>
              <a:tailEnd/>
            </a:ln>
          </p:spPr>
          <p:txBody>
            <a:bodyPr anchor="ctr"/>
            <a:lstStyle/>
            <a:p>
              <a:pPr algn="ctr"/>
              <a:r>
                <a:rPr lang="en-GB" sz="1000" dirty="0" smtClean="0">
                  <a:latin typeface="+mj-lt"/>
                </a:rPr>
                <a:t>LA decides on a </a:t>
              </a:r>
              <a:r>
                <a:rPr lang="en-GB" sz="1000" b="1" dirty="0" smtClean="0">
                  <a:latin typeface="+mj-lt"/>
                </a:rPr>
                <a:t>match</a:t>
              </a:r>
              <a:r>
                <a:rPr lang="en-GB" sz="1000" dirty="0" smtClean="0">
                  <a:latin typeface="+mj-lt"/>
                </a:rPr>
                <a:t> between child and adopter</a:t>
              </a:r>
              <a:endParaRPr lang="en-GB" sz="1000" dirty="0">
                <a:latin typeface="+mj-lt"/>
              </a:endParaRPr>
            </a:p>
          </p:txBody>
        </p:sp>
        <p:sp>
          <p:nvSpPr>
            <p:cNvPr id="8" name="Flowchart: Process 62"/>
            <p:cNvSpPr>
              <a:spLocks noChangeArrowheads="1"/>
            </p:cNvSpPr>
            <p:nvPr/>
          </p:nvSpPr>
          <p:spPr bwMode="auto">
            <a:xfrm>
              <a:off x="6084168" y="3162149"/>
              <a:ext cx="1035547" cy="720081"/>
            </a:xfrm>
            <a:prstGeom prst="flowChartProcess">
              <a:avLst/>
            </a:prstGeom>
            <a:solidFill>
              <a:schemeClr val="bg1"/>
            </a:solidFill>
            <a:ln w="25400" algn="ctr">
              <a:solidFill>
                <a:schemeClr val="bg1">
                  <a:lumMod val="75000"/>
                </a:schemeClr>
              </a:solidFill>
              <a:miter lim="800000"/>
              <a:headEnd/>
              <a:tailEnd/>
            </a:ln>
          </p:spPr>
          <p:txBody>
            <a:bodyPr anchor="ctr"/>
            <a:lstStyle/>
            <a:p>
              <a:pPr algn="ctr"/>
              <a:r>
                <a:rPr lang="en-GB" sz="1000" dirty="0" smtClean="0">
                  <a:latin typeface="+mj-lt"/>
                </a:rPr>
                <a:t>Child is </a:t>
              </a:r>
              <a:r>
                <a:rPr lang="en-GB" sz="1000" b="1" dirty="0" smtClean="0">
                  <a:latin typeface="+mj-lt"/>
                </a:rPr>
                <a:t>placed</a:t>
              </a:r>
              <a:r>
                <a:rPr lang="en-GB" sz="1000" dirty="0" smtClean="0">
                  <a:latin typeface="+mj-lt"/>
                </a:rPr>
                <a:t> with adopter</a:t>
              </a:r>
              <a:endParaRPr lang="en-GB" sz="1000" dirty="0">
                <a:latin typeface="+mj-lt"/>
              </a:endParaRPr>
            </a:p>
          </p:txBody>
        </p:sp>
        <p:sp>
          <p:nvSpPr>
            <p:cNvPr id="9" name="Flowchart: Process 65"/>
            <p:cNvSpPr>
              <a:spLocks noChangeArrowheads="1"/>
            </p:cNvSpPr>
            <p:nvPr/>
          </p:nvSpPr>
          <p:spPr bwMode="auto">
            <a:xfrm>
              <a:off x="7413879" y="3162150"/>
              <a:ext cx="1512698" cy="720080"/>
            </a:xfrm>
            <a:prstGeom prst="flowChartProcess">
              <a:avLst/>
            </a:prstGeom>
            <a:solidFill>
              <a:schemeClr val="bg1"/>
            </a:solidFill>
            <a:ln w="25400" algn="ctr">
              <a:solidFill>
                <a:schemeClr val="bg1">
                  <a:lumMod val="75000"/>
                </a:schemeClr>
              </a:solidFill>
              <a:miter lim="800000"/>
              <a:headEnd/>
              <a:tailEnd/>
            </a:ln>
          </p:spPr>
          <p:txBody>
            <a:bodyPr anchor="ctr"/>
            <a:lstStyle/>
            <a:p>
              <a:pPr algn="ctr"/>
              <a:r>
                <a:rPr lang="en-GB" sz="1000" b="1" dirty="0">
                  <a:latin typeface="+mj-lt"/>
                </a:rPr>
                <a:t>Adoption Order </a:t>
              </a:r>
              <a:r>
                <a:rPr lang="en-GB" sz="1000" dirty="0">
                  <a:latin typeface="+mj-lt"/>
                </a:rPr>
                <a:t>Application made </a:t>
              </a:r>
              <a:r>
                <a:rPr lang="en-GB" sz="1000" dirty="0" smtClean="0">
                  <a:latin typeface="+mj-lt"/>
                </a:rPr>
                <a:t>and child is legally </a:t>
              </a:r>
              <a:r>
                <a:rPr lang="en-GB" sz="1000" b="1" dirty="0" smtClean="0">
                  <a:latin typeface="+mj-lt"/>
                </a:rPr>
                <a:t>adopted</a:t>
              </a:r>
              <a:r>
                <a:rPr lang="en-GB" sz="1000" dirty="0" smtClean="0">
                  <a:latin typeface="+mj-lt"/>
                </a:rPr>
                <a:t> (after hearing)</a:t>
              </a:r>
              <a:endParaRPr lang="en-GB" sz="1000" dirty="0">
                <a:latin typeface="+mj-lt"/>
              </a:endParaRPr>
            </a:p>
          </p:txBody>
        </p:sp>
        <p:cxnSp>
          <p:nvCxnSpPr>
            <p:cNvPr id="11" name="Straight Arrow Connector 66"/>
            <p:cNvCxnSpPr>
              <a:cxnSpLocks noChangeShapeType="1"/>
              <a:stCxn id="8" idx="3"/>
              <a:endCxn id="9" idx="1"/>
            </p:cNvCxnSpPr>
            <p:nvPr/>
          </p:nvCxnSpPr>
          <p:spPr bwMode="auto">
            <a:xfrm>
              <a:off x="7119715" y="3522190"/>
              <a:ext cx="294164" cy="0"/>
            </a:xfrm>
            <a:prstGeom prst="straightConnector1">
              <a:avLst/>
            </a:prstGeom>
            <a:noFill/>
            <a:ln w="19050" algn="ctr">
              <a:solidFill>
                <a:schemeClr val="bg1">
                  <a:lumMod val="75000"/>
                </a:schemeClr>
              </a:solidFill>
              <a:round/>
              <a:headEnd/>
              <a:tailEnd type="arrow" w="med" len="med"/>
            </a:ln>
            <a:extLst>
              <a:ext uri="{909E8E84-426E-40DD-AFC4-6F175D3DCCD1}">
                <a14:hiddenFill xmlns:a14="http://schemas.microsoft.com/office/drawing/2010/main">
                  <a:noFill/>
                </a14:hiddenFill>
              </a:ext>
            </a:extLst>
          </p:spPr>
        </p:cxnSp>
        <p:cxnSp>
          <p:nvCxnSpPr>
            <p:cNvPr id="12" name="Straight Arrow Connector 63"/>
            <p:cNvCxnSpPr>
              <a:cxnSpLocks noChangeShapeType="1"/>
              <a:stCxn id="7" idx="3"/>
              <a:endCxn id="8" idx="1"/>
            </p:cNvCxnSpPr>
            <p:nvPr/>
          </p:nvCxnSpPr>
          <p:spPr bwMode="auto">
            <a:xfrm>
              <a:off x="5796136" y="3522190"/>
              <a:ext cx="288032" cy="0"/>
            </a:xfrm>
            <a:prstGeom prst="straightConnector1">
              <a:avLst/>
            </a:prstGeom>
            <a:noFill/>
            <a:ln w="19050" algn="ctr">
              <a:solidFill>
                <a:schemeClr val="bg1">
                  <a:lumMod val="75000"/>
                </a:schemeClr>
              </a:solidFill>
              <a:round/>
              <a:headEnd/>
              <a:tailEnd type="arrow" w="med" len="med"/>
            </a:ln>
            <a:extLst>
              <a:ext uri="{909E8E84-426E-40DD-AFC4-6F175D3DCCD1}">
                <a14:hiddenFill xmlns:a14="http://schemas.microsoft.com/office/drawing/2010/main">
                  <a:noFill/>
                </a14:hiddenFill>
              </a:ext>
            </a:extLst>
          </p:spPr>
        </p:cxnSp>
        <p:cxnSp>
          <p:nvCxnSpPr>
            <p:cNvPr id="13" name="Straight Arrow Connector 63"/>
            <p:cNvCxnSpPr>
              <a:cxnSpLocks noChangeShapeType="1"/>
              <a:stCxn id="6" idx="3"/>
              <a:endCxn id="7" idx="1"/>
            </p:cNvCxnSpPr>
            <p:nvPr/>
          </p:nvCxnSpPr>
          <p:spPr bwMode="auto">
            <a:xfrm>
              <a:off x="4362450" y="3522190"/>
              <a:ext cx="281558" cy="0"/>
            </a:xfrm>
            <a:prstGeom prst="straightConnector1">
              <a:avLst/>
            </a:prstGeom>
            <a:noFill/>
            <a:ln w="19050" algn="ctr">
              <a:solidFill>
                <a:schemeClr val="bg1">
                  <a:lumMod val="75000"/>
                </a:schemeClr>
              </a:solidFill>
              <a:round/>
              <a:headEnd/>
              <a:tailEnd type="arrow" w="med" len="med"/>
            </a:ln>
            <a:extLst>
              <a:ext uri="{909E8E84-426E-40DD-AFC4-6F175D3DCCD1}">
                <a14:hiddenFill xmlns:a14="http://schemas.microsoft.com/office/drawing/2010/main">
                  <a:noFill/>
                </a14:hiddenFill>
              </a:ext>
            </a:extLst>
          </p:spPr>
        </p:cxnSp>
        <p:sp>
          <p:nvSpPr>
            <p:cNvPr id="14" name="Flowchart: Process 49"/>
            <p:cNvSpPr>
              <a:spLocks noChangeArrowheads="1"/>
            </p:cNvSpPr>
            <p:nvPr/>
          </p:nvSpPr>
          <p:spPr bwMode="auto">
            <a:xfrm>
              <a:off x="1547664" y="3162150"/>
              <a:ext cx="1296144" cy="720080"/>
            </a:xfrm>
            <a:prstGeom prst="flowChartProcess">
              <a:avLst/>
            </a:prstGeom>
            <a:solidFill>
              <a:schemeClr val="bg1"/>
            </a:solidFill>
            <a:ln w="25400" algn="ctr">
              <a:solidFill>
                <a:schemeClr val="bg1">
                  <a:lumMod val="75000"/>
                </a:schemeClr>
              </a:solidFill>
              <a:miter lim="800000"/>
              <a:headEnd/>
              <a:tailEnd/>
            </a:ln>
          </p:spPr>
          <p:txBody>
            <a:bodyPr anchor="ctr" anchorCtr="1"/>
            <a:lstStyle/>
            <a:p>
              <a:pPr algn="ctr"/>
              <a:r>
                <a:rPr lang="en-GB" sz="1000" b="1" dirty="0" smtClean="0">
                  <a:latin typeface="+mj-lt"/>
                </a:rPr>
                <a:t>ADM decision in LA </a:t>
              </a:r>
              <a:r>
                <a:rPr lang="en-GB" sz="1000" dirty="0" smtClean="0">
                  <a:latin typeface="+mj-lt"/>
                </a:rPr>
                <a:t>made for the child to be adopted</a:t>
              </a:r>
              <a:endParaRPr lang="en-GB" sz="1000" dirty="0">
                <a:latin typeface="+mj-lt"/>
              </a:endParaRPr>
            </a:p>
          </p:txBody>
        </p:sp>
        <p:cxnSp>
          <p:nvCxnSpPr>
            <p:cNvPr id="15" name="Straight Arrow Connector 63"/>
            <p:cNvCxnSpPr>
              <a:cxnSpLocks noChangeShapeType="1"/>
              <a:stCxn id="14" idx="3"/>
              <a:endCxn id="6" idx="1"/>
            </p:cNvCxnSpPr>
            <p:nvPr/>
          </p:nvCxnSpPr>
          <p:spPr bwMode="auto">
            <a:xfrm>
              <a:off x="2843808" y="3522190"/>
              <a:ext cx="285683" cy="0"/>
            </a:xfrm>
            <a:prstGeom prst="straightConnector1">
              <a:avLst/>
            </a:prstGeom>
            <a:noFill/>
            <a:ln w="19050" algn="ctr">
              <a:solidFill>
                <a:schemeClr val="bg1">
                  <a:lumMod val="75000"/>
                </a:schemeClr>
              </a:solidFill>
              <a:round/>
              <a:headEnd/>
              <a:tailEnd type="arrow" w="med" len="med"/>
            </a:ln>
            <a:extLst>
              <a:ext uri="{909E8E84-426E-40DD-AFC4-6F175D3DCCD1}">
                <a14:hiddenFill xmlns:a14="http://schemas.microsoft.com/office/drawing/2010/main">
                  <a:noFill/>
                </a14:hiddenFill>
              </a:ext>
            </a:extLst>
          </p:spPr>
        </p:cxnSp>
        <p:cxnSp>
          <p:nvCxnSpPr>
            <p:cNvPr id="16" name="Straight Arrow Connector 63"/>
            <p:cNvCxnSpPr>
              <a:cxnSpLocks noChangeShapeType="1"/>
              <a:stCxn id="5" idx="3"/>
              <a:endCxn id="14" idx="1"/>
            </p:cNvCxnSpPr>
            <p:nvPr/>
          </p:nvCxnSpPr>
          <p:spPr bwMode="auto">
            <a:xfrm>
              <a:off x="1259632" y="3522190"/>
              <a:ext cx="288032" cy="0"/>
            </a:xfrm>
            <a:prstGeom prst="straightConnector1">
              <a:avLst/>
            </a:prstGeom>
            <a:noFill/>
            <a:ln w="19050" algn="ctr">
              <a:solidFill>
                <a:schemeClr val="bg1">
                  <a:lumMod val="75000"/>
                </a:schemeClr>
              </a:solidFill>
              <a:round/>
              <a:headEnd/>
              <a:tailEnd type="arrow" w="med" len="med"/>
            </a:ln>
            <a:extLst>
              <a:ext uri="{909E8E84-426E-40DD-AFC4-6F175D3DCCD1}">
                <a14:hiddenFill xmlns:a14="http://schemas.microsoft.com/office/drawing/2010/main">
                  <a:noFill/>
                </a14:hiddenFill>
              </a:ext>
            </a:extLst>
          </p:spPr>
        </p:cxnSp>
        <p:sp>
          <p:nvSpPr>
            <p:cNvPr id="17" name="TextBox 68"/>
            <p:cNvSpPr txBox="1">
              <a:spLocks noChangeArrowheads="1"/>
            </p:cNvSpPr>
            <p:nvPr/>
          </p:nvSpPr>
          <p:spPr bwMode="auto">
            <a:xfrm>
              <a:off x="791749" y="3964993"/>
              <a:ext cx="1318176" cy="438798"/>
            </a:xfrm>
            <a:prstGeom prst="rect">
              <a:avLst/>
            </a:prstGeom>
            <a:solidFill>
              <a:schemeClr val="bg1"/>
            </a:solidFill>
            <a:ln w="9525">
              <a:solidFill>
                <a:schemeClr val="bg1">
                  <a:lumMod val="75000"/>
                </a:schemeClr>
              </a:solidFill>
              <a:miter lim="800000"/>
              <a:headEnd/>
              <a:tailEnd/>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GB" sz="1000" dirty="0">
                  <a:latin typeface="+mj-lt"/>
                </a:rPr>
                <a:t>Average time taken: </a:t>
              </a:r>
              <a:endParaRPr lang="en-GB" sz="1000" dirty="0" smtClean="0">
                <a:latin typeface="+mj-lt"/>
              </a:endParaRPr>
            </a:p>
            <a:p>
              <a:pPr algn="ctr" eaLnBrk="1" hangingPunct="1"/>
              <a:r>
                <a:rPr lang="en-GB" sz="1000" dirty="0" smtClean="0">
                  <a:solidFill>
                    <a:schemeClr val="accent1">
                      <a:lumMod val="60000"/>
                      <a:lumOff val="40000"/>
                    </a:schemeClr>
                  </a:solidFill>
                  <a:latin typeface="Arial Black" panose="020B0A04020102020204" pitchFamily="34" charset="0"/>
                </a:rPr>
                <a:t>11 </a:t>
              </a:r>
              <a:r>
                <a:rPr lang="en-GB" sz="1000" dirty="0">
                  <a:solidFill>
                    <a:schemeClr val="accent1">
                      <a:lumMod val="60000"/>
                      <a:lumOff val="40000"/>
                    </a:schemeClr>
                  </a:solidFill>
                  <a:latin typeface="Arial Black" panose="020B0A04020102020204" pitchFamily="34" charset="0"/>
                </a:rPr>
                <a:t>months</a:t>
              </a:r>
            </a:p>
          </p:txBody>
        </p:sp>
        <p:sp>
          <p:nvSpPr>
            <p:cNvPr id="21" name="TextBox 68"/>
            <p:cNvSpPr txBox="1">
              <a:spLocks noChangeArrowheads="1"/>
            </p:cNvSpPr>
            <p:nvPr/>
          </p:nvSpPr>
          <p:spPr bwMode="auto">
            <a:xfrm>
              <a:off x="5259006" y="3964908"/>
              <a:ext cx="1350458" cy="438798"/>
            </a:xfrm>
            <a:prstGeom prst="rect">
              <a:avLst/>
            </a:prstGeom>
            <a:solidFill>
              <a:schemeClr val="bg1"/>
            </a:solidFill>
            <a:ln w="9525">
              <a:solidFill>
                <a:schemeClr val="bg1">
                  <a:lumMod val="75000"/>
                </a:schemeClr>
              </a:solidFill>
              <a:miter lim="800000"/>
              <a:headEnd/>
              <a:tailEnd/>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GB" sz="1000" dirty="0">
                  <a:latin typeface="+mj-lt"/>
                </a:rPr>
                <a:t>Average time taken: </a:t>
              </a:r>
              <a:endParaRPr lang="en-GB" sz="1000" dirty="0" smtClean="0">
                <a:latin typeface="+mj-lt"/>
              </a:endParaRPr>
            </a:p>
            <a:p>
              <a:pPr algn="ctr" eaLnBrk="1" hangingPunct="1"/>
              <a:r>
                <a:rPr lang="en-GB" sz="1000" dirty="0" smtClean="0">
                  <a:solidFill>
                    <a:schemeClr val="accent1">
                      <a:lumMod val="60000"/>
                      <a:lumOff val="40000"/>
                    </a:schemeClr>
                  </a:solidFill>
                  <a:latin typeface="Arial Black" panose="020B0A04020102020204" pitchFamily="34" charset="0"/>
                </a:rPr>
                <a:t>1 month</a:t>
              </a:r>
              <a:endParaRPr lang="en-GB" sz="1000" dirty="0">
                <a:solidFill>
                  <a:schemeClr val="accent1">
                    <a:lumMod val="60000"/>
                    <a:lumOff val="40000"/>
                  </a:schemeClr>
                </a:solidFill>
                <a:latin typeface="Arial Black" panose="020B0A04020102020204" pitchFamily="34" charset="0"/>
              </a:endParaRPr>
            </a:p>
          </p:txBody>
        </p:sp>
        <p:sp>
          <p:nvSpPr>
            <p:cNvPr id="22" name="TextBox 68"/>
            <p:cNvSpPr txBox="1">
              <a:spLocks noChangeArrowheads="1"/>
            </p:cNvSpPr>
            <p:nvPr/>
          </p:nvSpPr>
          <p:spPr bwMode="auto">
            <a:xfrm>
              <a:off x="6946246" y="3964908"/>
              <a:ext cx="1321454" cy="438798"/>
            </a:xfrm>
            <a:prstGeom prst="rect">
              <a:avLst/>
            </a:prstGeom>
            <a:solidFill>
              <a:schemeClr val="bg1"/>
            </a:solidFill>
            <a:ln w="9525">
              <a:solidFill>
                <a:schemeClr val="bg1">
                  <a:lumMod val="75000"/>
                </a:schemeClr>
              </a:solidFill>
              <a:miter lim="800000"/>
              <a:headEnd/>
              <a:tailEnd/>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GB" sz="1000" dirty="0">
                  <a:latin typeface="+mj-lt"/>
                </a:rPr>
                <a:t>Average time taken: </a:t>
              </a:r>
              <a:endParaRPr lang="en-GB" sz="1000" dirty="0" smtClean="0">
                <a:latin typeface="+mj-lt"/>
              </a:endParaRPr>
            </a:p>
            <a:p>
              <a:pPr algn="ctr" eaLnBrk="1" hangingPunct="1"/>
              <a:r>
                <a:rPr lang="en-GB" sz="1000" dirty="0" smtClean="0">
                  <a:solidFill>
                    <a:schemeClr val="accent1">
                      <a:lumMod val="60000"/>
                      <a:lumOff val="40000"/>
                    </a:schemeClr>
                  </a:solidFill>
                  <a:latin typeface="Arial Black" panose="020B0A04020102020204" pitchFamily="34" charset="0"/>
                </a:rPr>
                <a:t>9 months</a:t>
              </a:r>
              <a:endParaRPr lang="en-GB" sz="1000" dirty="0">
                <a:solidFill>
                  <a:schemeClr val="accent1">
                    <a:lumMod val="60000"/>
                    <a:lumOff val="40000"/>
                  </a:schemeClr>
                </a:solidFill>
                <a:latin typeface="Arial Black" panose="020B0A04020102020204" pitchFamily="34" charset="0"/>
              </a:endParaRPr>
            </a:p>
          </p:txBody>
        </p:sp>
        <p:sp>
          <p:nvSpPr>
            <p:cNvPr id="30" name="TextBox 68"/>
            <p:cNvSpPr txBox="1">
              <a:spLocks noChangeArrowheads="1"/>
            </p:cNvSpPr>
            <p:nvPr/>
          </p:nvSpPr>
          <p:spPr bwMode="auto">
            <a:xfrm>
              <a:off x="3031343" y="3964909"/>
              <a:ext cx="1358730" cy="438798"/>
            </a:xfrm>
            <a:prstGeom prst="rect">
              <a:avLst/>
            </a:prstGeom>
            <a:solidFill>
              <a:schemeClr val="bg1"/>
            </a:solidFill>
            <a:ln w="9525">
              <a:solidFill>
                <a:schemeClr val="bg1">
                  <a:lumMod val="75000"/>
                </a:schemeClr>
              </a:solidFill>
              <a:miter lim="800000"/>
              <a:headEnd/>
              <a:tailEnd/>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GB" sz="1000" dirty="0">
                  <a:latin typeface="+mj-lt"/>
                </a:rPr>
                <a:t>Average time taken</a:t>
              </a:r>
              <a:r>
                <a:rPr lang="en-GB" sz="1000" dirty="0" smtClean="0">
                  <a:latin typeface="+mj-lt"/>
                </a:rPr>
                <a:t>: </a:t>
              </a:r>
            </a:p>
            <a:p>
              <a:pPr algn="ctr" eaLnBrk="1" hangingPunct="1"/>
              <a:r>
                <a:rPr lang="en-GB" sz="1000" dirty="0" smtClean="0">
                  <a:solidFill>
                    <a:schemeClr val="accent1">
                      <a:lumMod val="60000"/>
                      <a:lumOff val="40000"/>
                    </a:schemeClr>
                  </a:solidFill>
                  <a:latin typeface="Arial Black" panose="020B0A04020102020204" pitchFamily="34" charset="0"/>
                </a:rPr>
                <a:t>10 </a:t>
              </a:r>
              <a:r>
                <a:rPr lang="en-GB" sz="1000" dirty="0">
                  <a:solidFill>
                    <a:schemeClr val="accent1">
                      <a:lumMod val="60000"/>
                      <a:lumOff val="40000"/>
                    </a:schemeClr>
                  </a:solidFill>
                  <a:latin typeface="Arial Black" panose="020B0A04020102020204" pitchFamily="34" charset="0"/>
                </a:rPr>
                <a:t>months</a:t>
              </a:r>
            </a:p>
          </p:txBody>
        </p:sp>
      </p:gr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97246" y="4833980"/>
            <a:ext cx="3052825" cy="1995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70116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593" y="87431"/>
            <a:ext cx="7775575" cy="1253337"/>
          </a:xfrm>
          <a:ln>
            <a:noFill/>
          </a:ln>
        </p:spPr>
        <p:txBody>
          <a:bodyPr/>
          <a:lstStyle/>
          <a:p>
            <a:r>
              <a:rPr lang="en-GB" dirty="0" smtClean="0"/>
              <a:t>4. Adopter Timeliness</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3817107406"/>
              </p:ext>
            </p:extLst>
          </p:nvPr>
        </p:nvGraphicFramePr>
        <p:xfrm>
          <a:off x="179512" y="2204864"/>
          <a:ext cx="4032446" cy="3208020"/>
        </p:xfrm>
        <a:graphic>
          <a:graphicData uri="http://schemas.openxmlformats.org/drawingml/2006/table">
            <a:tbl>
              <a:tblPr>
                <a:tableStyleId>{5C22544A-7EE6-4342-B048-85BDC9FD1C3A}</a:tableStyleId>
              </a:tblPr>
              <a:tblGrid>
                <a:gridCol w="2103543"/>
                <a:gridCol w="617813"/>
                <a:gridCol w="634919"/>
                <a:gridCol w="676171"/>
              </a:tblGrid>
              <a:tr h="0">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200" b="0" i="0" u="none" strike="noStrike" dirty="0" smtClean="0">
                          <a:solidFill>
                            <a:schemeClr val="accent1">
                              <a:lumMod val="60000"/>
                              <a:lumOff val="40000"/>
                            </a:schemeClr>
                          </a:solidFill>
                          <a:effectLst/>
                          <a:latin typeface="Arial Black" panose="020B0A04020102020204" pitchFamily="34" charset="0"/>
                        </a:rPr>
                        <a:t>Ofsted data – 2012-13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fontAlgn="b"/>
                      <a:endParaRPr lang="en-GB" sz="1000" b="0" i="0" u="none" strike="noStrike" dirty="0">
                        <a:solidFill>
                          <a:schemeClr val="bg1">
                            <a:lumMod val="75000"/>
                          </a:schemeClr>
                        </a:solidFill>
                        <a:effectLst/>
                        <a:latin typeface="Arial Black" panose="020B0A040201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fontAlgn="b"/>
                      <a:endParaRPr lang="en-GB" sz="1000" b="0" i="0" u="none" strike="noStrike" dirty="0">
                        <a:solidFill>
                          <a:schemeClr val="bg1">
                            <a:lumMod val="75000"/>
                          </a:schemeClr>
                        </a:solidFill>
                        <a:effectLst/>
                        <a:latin typeface="Arial Black" panose="020B0A040201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fontAlgn="b"/>
                      <a:endParaRPr lang="en-GB" sz="1000" b="0" i="0" u="none" strike="noStrike" dirty="0">
                        <a:solidFill>
                          <a:schemeClr val="bg1">
                            <a:lumMod val="75000"/>
                          </a:schemeClr>
                        </a:solidFill>
                        <a:effectLst/>
                        <a:latin typeface="Arial Black" panose="020B0A040201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40259">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1000" u="none" strike="noStrike" dirty="0" smtClean="0">
                          <a:solidFill>
                            <a:schemeClr val="bg1">
                              <a:lumMod val="65000"/>
                            </a:schemeClr>
                          </a:solidFill>
                          <a:effectLst/>
                          <a:latin typeface="Arial Black" panose="020B0A04020102020204" pitchFamily="34" charset="0"/>
                        </a:rPr>
                        <a:t>Application to decision</a:t>
                      </a:r>
                      <a:endParaRPr lang="en-GB" sz="1000" b="0" i="0" u="none" strike="noStrike" dirty="0" smtClean="0">
                        <a:solidFill>
                          <a:schemeClr val="bg1">
                            <a:lumMod val="65000"/>
                          </a:schemeClr>
                        </a:solidFill>
                        <a:effectLst/>
                        <a:latin typeface="Arial Black" panose="020B0A040201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GB" sz="1000" b="0" i="0" u="none" strike="noStrike" dirty="0">
                        <a:solidFill>
                          <a:schemeClr val="bg1">
                            <a:lumMod val="75000"/>
                          </a:schemeClr>
                        </a:solidFill>
                        <a:effectLst/>
                        <a:latin typeface="Arial Black" panose="020B0A040201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GB" sz="1000" b="0" i="0" u="none" strike="noStrike" dirty="0">
                        <a:solidFill>
                          <a:schemeClr val="bg1">
                            <a:lumMod val="75000"/>
                          </a:schemeClr>
                        </a:solidFill>
                        <a:effectLst/>
                        <a:latin typeface="Arial Black" panose="020B0A040201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GB" sz="1000" b="0" i="0" u="none" strike="noStrike" dirty="0">
                        <a:solidFill>
                          <a:schemeClr val="bg1">
                            <a:lumMod val="75000"/>
                          </a:schemeClr>
                        </a:solidFill>
                        <a:effectLst/>
                        <a:latin typeface="Arial Black" panose="020B0A040201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40259">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GB" sz="1000" b="0" i="0" u="none" strike="noStrike" dirty="0" smtClean="0">
                        <a:solidFill>
                          <a:schemeClr val="bg1">
                            <a:lumMod val="65000"/>
                          </a:schemeClr>
                        </a:solidFill>
                        <a:effectLst/>
                        <a:latin typeface="Arial Black" panose="020B0A040201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dirty="0" smtClean="0">
                          <a:solidFill>
                            <a:schemeClr val="bg1">
                              <a:lumMod val="65000"/>
                            </a:schemeClr>
                          </a:solidFill>
                          <a:effectLst/>
                          <a:latin typeface="Arial Black" panose="020B0A04020102020204" pitchFamily="34" charset="0"/>
                        </a:rPr>
                        <a:t>LAs</a:t>
                      </a:r>
                      <a:endParaRPr lang="en-GB" sz="1000" b="0" i="0" u="none" strike="noStrike" dirty="0">
                        <a:solidFill>
                          <a:schemeClr val="bg1">
                            <a:lumMod val="65000"/>
                          </a:schemeClr>
                        </a:solidFill>
                        <a:effectLst/>
                        <a:latin typeface="Arial Black" panose="020B0A040201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dirty="0" smtClean="0">
                          <a:solidFill>
                            <a:schemeClr val="bg1">
                              <a:lumMod val="65000"/>
                            </a:schemeClr>
                          </a:solidFill>
                          <a:effectLst/>
                          <a:latin typeface="Arial Black" panose="020B0A04020102020204" pitchFamily="34" charset="0"/>
                        </a:rPr>
                        <a:t>VAAs</a:t>
                      </a:r>
                      <a:endParaRPr lang="en-GB" sz="1000" b="0" i="0" u="none" strike="noStrike" dirty="0">
                        <a:solidFill>
                          <a:schemeClr val="bg1">
                            <a:lumMod val="65000"/>
                          </a:schemeClr>
                        </a:solidFill>
                        <a:effectLst/>
                        <a:latin typeface="Arial Black" panose="020B0A040201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dirty="0" smtClean="0">
                          <a:solidFill>
                            <a:schemeClr val="bg1">
                              <a:lumMod val="65000"/>
                            </a:schemeClr>
                          </a:solidFill>
                          <a:effectLst/>
                          <a:latin typeface="Arial Black" panose="020B0A04020102020204" pitchFamily="34" charset="0"/>
                        </a:rPr>
                        <a:t>Total</a:t>
                      </a:r>
                      <a:endParaRPr lang="en-GB" sz="1000" b="0" i="0" u="none" strike="noStrike" dirty="0">
                        <a:solidFill>
                          <a:schemeClr val="bg1">
                            <a:lumMod val="65000"/>
                          </a:schemeClr>
                        </a:solidFill>
                        <a:effectLst/>
                        <a:latin typeface="Arial Black" panose="020B0A040201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40259">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GB" sz="1000" b="0" i="0" u="none" strike="noStrike" dirty="0" smtClean="0">
                          <a:solidFill>
                            <a:schemeClr val="bg1">
                              <a:lumMod val="65000"/>
                            </a:schemeClr>
                          </a:solidFill>
                          <a:effectLst/>
                          <a:latin typeface="Arial Black" panose="020B0A04020102020204" pitchFamily="34" charset="0"/>
                        </a:rPr>
                        <a:t>Total decisions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dirty="0" smtClean="0">
                          <a:solidFill>
                            <a:schemeClr val="bg1">
                              <a:lumMod val="65000"/>
                            </a:schemeClr>
                          </a:solidFill>
                          <a:effectLst/>
                          <a:latin typeface="Arial Black" panose="020B0A04020102020204" pitchFamily="34" charset="0"/>
                        </a:rPr>
                        <a:t>3,520</a:t>
                      </a:r>
                      <a:endParaRPr lang="en-GB" sz="1000" b="0" i="0" u="none" strike="noStrike" dirty="0">
                        <a:solidFill>
                          <a:schemeClr val="bg1">
                            <a:lumMod val="65000"/>
                          </a:schemeClr>
                        </a:solidFill>
                        <a:effectLst/>
                        <a:latin typeface="Arial Black" panose="020B0A040201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dirty="0" smtClean="0">
                          <a:solidFill>
                            <a:schemeClr val="bg1">
                              <a:lumMod val="65000"/>
                            </a:schemeClr>
                          </a:solidFill>
                          <a:effectLst/>
                          <a:latin typeface="Arial Black" panose="020B0A04020102020204" pitchFamily="34" charset="0"/>
                        </a:rPr>
                        <a:t>610</a:t>
                      </a:r>
                      <a:endParaRPr lang="en-GB" sz="1000" b="0" i="0" u="none" strike="noStrike" dirty="0">
                        <a:solidFill>
                          <a:schemeClr val="bg1">
                            <a:lumMod val="65000"/>
                          </a:schemeClr>
                        </a:solidFill>
                        <a:effectLst/>
                        <a:latin typeface="Arial Black" panose="020B0A040201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dirty="0" smtClean="0">
                          <a:solidFill>
                            <a:schemeClr val="bg1">
                              <a:lumMod val="65000"/>
                            </a:schemeClr>
                          </a:solidFill>
                          <a:effectLst/>
                          <a:latin typeface="Arial Black" panose="020B0A04020102020204" pitchFamily="34" charset="0"/>
                        </a:rPr>
                        <a:t>4,130</a:t>
                      </a:r>
                      <a:endParaRPr lang="en-GB" sz="1000" b="0" i="0" u="none" strike="noStrike" dirty="0">
                        <a:solidFill>
                          <a:schemeClr val="bg1">
                            <a:lumMod val="65000"/>
                          </a:schemeClr>
                        </a:solidFill>
                        <a:effectLst/>
                        <a:latin typeface="Arial Black" panose="020B0A040201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40259">
                <a:tc>
                  <a:txBody>
                    <a:bodyPr/>
                    <a:lstStyle/>
                    <a:p>
                      <a:pPr algn="r" fontAlgn="ctr"/>
                      <a:r>
                        <a:rPr lang="en-GB" sz="1000" u="none" strike="noStrike" dirty="0">
                          <a:solidFill>
                            <a:schemeClr val="bg1">
                              <a:lumMod val="65000"/>
                            </a:schemeClr>
                          </a:solidFill>
                          <a:effectLst/>
                          <a:latin typeface="+mj-lt"/>
                        </a:rPr>
                        <a:t>Less than 3 months </a:t>
                      </a:r>
                      <a:endParaRPr lang="en-GB" sz="1000" b="0" i="0" u="none" strike="noStrike" dirty="0">
                        <a:solidFill>
                          <a:schemeClr val="bg1">
                            <a:lumMod val="65000"/>
                          </a:schemeClr>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dirty="0">
                          <a:effectLst/>
                          <a:latin typeface="+mj-lt"/>
                        </a:rPr>
                        <a:t>6%</a:t>
                      </a:r>
                      <a:endParaRPr lang="en-GB" sz="10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dirty="0">
                          <a:effectLst/>
                          <a:latin typeface="+mj-lt"/>
                        </a:rPr>
                        <a:t>3%</a:t>
                      </a:r>
                      <a:endParaRPr lang="en-GB" sz="10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dirty="0">
                          <a:effectLst/>
                          <a:latin typeface="+mj-lt"/>
                        </a:rPr>
                        <a:t>5%</a:t>
                      </a:r>
                      <a:endParaRPr lang="en-GB" sz="10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40259">
                <a:tc>
                  <a:txBody>
                    <a:bodyPr/>
                    <a:lstStyle/>
                    <a:p>
                      <a:pPr algn="r" fontAlgn="ctr"/>
                      <a:r>
                        <a:rPr lang="en-GB" sz="1000" u="none" strike="noStrike" dirty="0" smtClean="0">
                          <a:solidFill>
                            <a:schemeClr val="bg1">
                              <a:lumMod val="65000"/>
                            </a:schemeClr>
                          </a:solidFill>
                          <a:effectLst/>
                          <a:latin typeface="+mj-lt"/>
                        </a:rPr>
                        <a:t>3 </a:t>
                      </a:r>
                      <a:r>
                        <a:rPr lang="en-GB" sz="1000" u="none" strike="noStrike" dirty="0">
                          <a:solidFill>
                            <a:schemeClr val="bg1">
                              <a:lumMod val="65000"/>
                            </a:schemeClr>
                          </a:solidFill>
                          <a:effectLst/>
                          <a:latin typeface="+mj-lt"/>
                        </a:rPr>
                        <a:t>months but less than 6 months</a:t>
                      </a:r>
                      <a:endParaRPr lang="en-GB" sz="1000" b="0" i="0" u="none" strike="noStrike" dirty="0">
                        <a:solidFill>
                          <a:schemeClr val="bg1">
                            <a:lumMod val="65000"/>
                          </a:schemeClr>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dirty="0">
                          <a:effectLst/>
                          <a:latin typeface="+mj-lt"/>
                        </a:rPr>
                        <a:t>24%</a:t>
                      </a:r>
                      <a:endParaRPr lang="en-GB" sz="10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dirty="0">
                          <a:effectLst/>
                          <a:latin typeface="+mj-lt"/>
                        </a:rPr>
                        <a:t>12%</a:t>
                      </a:r>
                      <a:endParaRPr lang="en-GB" sz="10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dirty="0">
                          <a:effectLst/>
                          <a:latin typeface="+mj-lt"/>
                        </a:rPr>
                        <a:t>22%</a:t>
                      </a:r>
                      <a:endParaRPr lang="en-GB" sz="10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40259">
                <a:tc>
                  <a:txBody>
                    <a:bodyPr/>
                    <a:lstStyle/>
                    <a:p>
                      <a:pPr algn="r" fontAlgn="ctr"/>
                      <a:r>
                        <a:rPr lang="en-GB" sz="1000" u="none" strike="noStrike" dirty="0" smtClean="0">
                          <a:solidFill>
                            <a:schemeClr val="bg1">
                              <a:lumMod val="65000"/>
                            </a:schemeClr>
                          </a:solidFill>
                          <a:effectLst/>
                          <a:latin typeface="+mj-lt"/>
                        </a:rPr>
                        <a:t>6 </a:t>
                      </a:r>
                      <a:r>
                        <a:rPr lang="en-GB" sz="1000" u="none" strike="noStrike" dirty="0">
                          <a:solidFill>
                            <a:schemeClr val="bg1">
                              <a:lumMod val="65000"/>
                            </a:schemeClr>
                          </a:solidFill>
                          <a:effectLst/>
                          <a:latin typeface="+mj-lt"/>
                        </a:rPr>
                        <a:t>months but less than 9 months</a:t>
                      </a:r>
                      <a:endParaRPr lang="en-GB" sz="1000" b="0" i="0" u="none" strike="noStrike" dirty="0">
                        <a:solidFill>
                          <a:schemeClr val="bg1">
                            <a:lumMod val="65000"/>
                          </a:schemeClr>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dirty="0">
                          <a:effectLst/>
                          <a:latin typeface="+mj-lt"/>
                        </a:rPr>
                        <a:t>38%</a:t>
                      </a:r>
                      <a:endParaRPr lang="en-GB" sz="10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dirty="0">
                          <a:effectLst/>
                          <a:latin typeface="+mj-lt"/>
                        </a:rPr>
                        <a:t>46%</a:t>
                      </a:r>
                      <a:endParaRPr lang="en-GB" sz="10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a:effectLst/>
                          <a:latin typeface="+mj-lt"/>
                        </a:rPr>
                        <a:t>39%</a:t>
                      </a:r>
                      <a:endParaRPr lang="en-GB" sz="1000" b="0" i="0" u="none" strike="noStrike">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40259">
                <a:tc>
                  <a:txBody>
                    <a:bodyPr/>
                    <a:lstStyle/>
                    <a:p>
                      <a:pPr algn="r" fontAlgn="ctr"/>
                      <a:r>
                        <a:rPr lang="en-GB" sz="1000" u="none" strike="noStrike" dirty="0" smtClean="0">
                          <a:solidFill>
                            <a:schemeClr val="bg1">
                              <a:lumMod val="65000"/>
                            </a:schemeClr>
                          </a:solidFill>
                          <a:effectLst/>
                          <a:latin typeface="+mj-lt"/>
                        </a:rPr>
                        <a:t>9 months but less than 12 months</a:t>
                      </a:r>
                      <a:endParaRPr lang="en-GB" sz="1000" b="0" i="0" u="none" strike="noStrike" dirty="0">
                        <a:solidFill>
                          <a:schemeClr val="bg1">
                            <a:lumMod val="65000"/>
                          </a:schemeClr>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dirty="0">
                          <a:effectLst/>
                          <a:latin typeface="+mj-lt"/>
                        </a:rPr>
                        <a:t>20%</a:t>
                      </a:r>
                      <a:endParaRPr lang="en-GB" sz="10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dirty="0">
                          <a:effectLst/>
                          <a:latin typeface="+mj-lt"/>
                        </a:rPr>
                        <a:t>22%</a:t>
                      </a:r>
                      <a:endParaRPr lang="en-GB" sz="10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dirty="0">
                          <a:effectLst/>
                          <a:latin typeface="+mj-lt"/>
                        </a:rPr>
                        <a:t>20%</a:t>
                      </a:r>
                      <a:endParaRPr lang="en-GB" sz="10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40259">
                <a:tc>
                  <a:txBody>
                    <a:bodyPr/>
                    <a:lstStyle/>
                    <a:p>
                      <a:pPr algn="r" fontAlgn="ctr"/>
                      <a:r>
                        <a:rPr lang="en-GB" sz="1000" u="none" strike="noStrike" dirty="0" smtClean="0">
                          <a:solidFill>
                            <a:schemeClr val="bg1">
                              <a:lumMod val="65000"/>
                            </a:schemeClr>
                          </a:solidFill>
                          <a:effectLst/>
                          <a:latin typeface="+mj-lt"/>
                        </a:rPr>
                        <a:t>12 months but less than 18 months</a:t>
                      </a:r>
                      <a:endParaRPr lang="en-GB" sz="1000" b="0" i="0" u="none" strike="noStrike" dirty="0">
                        <a:solidFill>
                          <a:schemeClr val="bg1">
                            <a:lumMod val="65000"/>
                          </a:schemeClr>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a:effectLst/>
                          <a:latin typeface="+mj-lt"/>
                        </a:rPr>
                        <a:t>10%</a:t>
                      </a:r>
                      <a:endParaRPr lang="en-GB" sz="1000" b="0" i="0" u="none" strike="noStrike">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dirty="0">
                          <a:effectLst/>
                          <a:latin typeface="+mj-lt"/>
                        </a:rPr>
                        <a:t>12%</a:t>
                      </a:r>
                      <a:endParaRPr lang="en-GB" sz="10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dirty="0">
                          <a:effectLst/>
                          <a:latin typeface="+mj-lt"/>
                        </a:rPr>
                        <a:t>10%</a:t>
                      </a:r>
                      <a:endParaRPr lang="en-GB" sz="10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40259">
                <a:tc>
                  <a:txBody>
                    <a:bodyPr/>
                    <a:lstStyle/>
                    <a:p>
                      <a:pPr algn="r" fontAlgn="ctr"/>
                      <a:r>
                        <a:rPr lang="en-GB" sz="1000" u="none" strike="noStrike" dirty="0">
                          <a:solidFill>
                            <a:schemeClr val="bg1">
                              <a:lumMod val="65000"/>
                            </a:schemeClr>
                          </a:solidFill>
                          <a:effectLst/>
                          <a:latin typeface="+mj-lt"/>
                        </a:rPr>
                        <a:t>18 months or more</a:t>
                      </a:r>
                      <a:endParaRPr lang="en-GB" sz="1000" b="0" i="0" u="none" strike="noStrike" dirty="0">
                        <a:solidFill>
                          <a:schemeClr val="bg1">
                            <a:lumMod val="65000"/>
                          </a:schemeClr>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dirty="0">
                          <a:effectLst/>
                          <a:latin typeface="+mj-lt"/>
                        </a:rPr>
                        <a:t>3%</a:t>
                      </a:r>
                      <a:endParaRPr lang="en-GB" sz="10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dirty="0">
                          <a:effectLst/>
                          <a:latin typeface="+mj-lt"/>
                        </a:rPr>
                        <a:t>4%</a:t>
                      </a:r>
                      <a:endParaRPr lang="en-GB" sz="10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dirty="0">
                          <a:effectLst/>
                          <a:latin typeface="+mj-lt"/>
                        </a:rPr>
                        <a:t>3%</a:t>
                      </a:r>
                      <a:endParaRPr lang="en-GB" sz="10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87456">
                <a:tc>
                  <a:txBody>
                    <a:bodyPr/>
                    <a:lstStyle/>
                    <a:p>
                      <a:pPr algn="l" fontAlgn="b"/>
                      <a:endParaRPr lang="en-GB" sz="600" b="0" i="0" u="none" strike="noStrike" dirty="0">
                        <a:solidFill>
                          <a:schemeClr val="bg1">
                            <a:lumMod val="65000"/>
                          </a:schemeClr>
                        </a:solidFill>
                        <a:effectLst/>
                        <a:latin typeface="Arial Black" panose="020B0A040201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GB" sz="600" b="0" i="0" u="none" strike="noStrike" dirty="0">
                        <a:solidFill>
                          <a:schemeClr val="bg1">
                            <a:lumMod val="75000"/>
                          </a:schemeClr>
                        </a:solidFill>
                        <a:effectLst/>
                        <a:latin typeface="Arial Black" panose="020B0A040201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GB" sz="600" b="0" i="0" u="none" strike="noStrike" dirty="0">
                        <a:solidFill>
                          <a:schemeClr val="bg1">
                            <a:lumMod val="75000"/>
                          </a:schemeClr>
                        </a:solidFill>
                        <a:effectLst/>
                        <a:latin typeface="Arial Black" panose="020B0A040201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GB" sz="600" b="0" i="0" u="none" strike="noStrike" dirty="0">
                        <a:solidFill>
                          <a:schemeClr val="bg1">
                            <a:lumMod val="75000"/>
                          </a:schemeClr>
                        </a:solidFill>
                        <a:effectLst/>
                        <a:latin typeface="Arial Black" panose="020B0A040201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40259">
                <a:tc>
                  <a:txBody>
                    <a:bodyPr/>
                    <a:lstStyle/>
                    <a:p>
                      <a:pPr algn="l" fontAlgn="b"/>
                      <a:r>
                        <a:rPr lang="en-GB" sz="1000" u="none" strike="noStrike" dirty="0" smtClean="0">
                          <a:solidFill>
                            <a:schemeClr val="bg1">
                              <a:lumMod val="65000"/>
                            </a:schemeClr>
                          </a:solidFill>
                          <a:effectLst/>
                          <a:latin typeface="Arial Black" panose="020B0A04020102020204" pitchFamily="34" charset="0"/>
                        </a:rPr>
                        <a:t>Approval to match</a:t>
                      </a:r>
                      <a:endParaRPr lang="en-GB" sz="1000" b="0" i="0" u="none" strike="noStrike" dirty="0">
                        <a:solidFill>
                          <a:schemeClr val="bg1">
                            <a:lumMod val="65000"/>
                          </a:schemeClr>
                        </a:solidFill>
                        <a:effectLst/>
                        <a:latin typeface="Arial Black" panose="020B0A040201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GB" sz="1000" b="0" i="0" u="none" strike="noStrike" dirty="0">
                        <a:solidFill>
                          <a:schemeClr val="bg1">
                            <a:lumMod val="75000"/>
                          </a:schemeClr>
                        </a:solidFill>
                        <a:effectLst/>
                        <a:latin typeface="Arial Black" panose="020B0A040201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GB" sz="1000" b="0" i="0" u="none" strike="noStrike" dirty="0">
                        <a:solidFill>
                          <a:schemeClr val="bg1">
                            <a:lumMod val="75000"/>
                          </a:schemeClr>
                        </a:solidFill>
                        <a:effectLst/>
                        <a:latin typeface="Arial Black" panose="020B0A040201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GB" sz="1000" b="0" i="0" u="none" strike="noStrike" dirty="0">
                        <a:solidFill>
                          <a:schemeClr val="bg1">
                            <a:lumMod val="75000"/>
                          </a:schemeClr>
                        </a:solidFill>
                        <a:effectLst/>
                        <a:latin typeface="Arial Black" panose="020B0A040201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40259">
                <a:tc>
                  <a:txBody>
                    <a:bodyPr/>
                    <a:lstStyle/>
                    <a:p>
                      <a:pPr algn="r" fontAlgn="ctr"/>
                      <a:endParaRPr lang="en-GB" sz="1000" b="0" i="0" u="none" strike="noStrike" dirty="0">
                        <a:solidFill>
                          <a:schemeClr val="bg1">
                            <a:lumMod val="65000"/>
                          </a:schemeClr>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dirty="0" smtClean="0">
                          <a:solidFill>
                            <a:schemeClr val="bg1">
                              <a:lumMod val="65000"/>
                            </a:schemeClr>
                          </a:solidFill>
                          <a:effectLst/>
                          <a:latin typeface="Arial Black" panose="020B0A04020102020204" pitchFamily="34" charset="0"/>
                        </a:rPr>
                        <a:t>LAs</a:t>
                      </a:r>
                      <a:endParaRPr lang="en-GB" sz="1000" b="0" i="0" u="none" strike="noStrike" dirty="0">
                        <a:solidFill>
                          <a:schemeClr val="bg1">
                            <a:lumMod val="65000"/>
                          </a:schemeClr>
                        </a:solidFill>
                        <a:effectLst/>
                        <a:latin typeface="Arial Black" panose="020B0A040201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dirty="0" smtClean="0">
                          <a:solidFill>
                            <a:schemeClr val="bg1">
                              <a:lumMod val="65000"/>
                            </a:schemeClr>
                          </a:solidFill>
                          <a:effectLst/>
                          <a:latin typeface="Arial Black" panose="020B0A04020102020204" pitchFamily="34" charset="0"/>
                        </a:rPr>
                        <a:t>VAAs</a:t>
                      </a:r>
                      <a:endParaRPr lang="en-GB" sz="1000" b="0" i="0" u="none" strike="noStrike" dirty="0">
                        <a:solidFill>
                          <a:schemeClr val="bg1">
                            <a:lumMod val="65000"/>
                          </a:schemeClr>
                        </a:solidFill>
                        <a:effectLst/>
                        <a:latin typeface="Arial Black" panose="020B0A040201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dirty="0" smtClean="0">
                          <a:solidFill>
                            <a:schemeClr val="bg1">
                              <a:lumMod val="65000"/>
                            </a:schemeClr>
                          </a:solidFill>
                          <a:effectLst/>
                          <a:latin typeface="Arial Black" panose="020B0A04020102020204" pitchFamily="34" charset="0"/>
                        </a:rPr>
                        <a:t>Total</a:t>
                      </a:r>
                      <a:endParaRPr lang="en-GB" sz="1000" b="0" i="0" u="none" strike="noStrike" dirty="0">
                        <a:solidFill>
                          <a:schemeClr val="bg1">
                            <a:lumMod val="65000"/>
                          </a:schemeClr>
                        </a:solidFill>
                        <a:effectLst/>
                        <a:latin typeface="Arial Black" panose="020B0A040201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40259">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GB" sz="1000" u="none" strike="noStrike" dirty="0" smtClean="0">
                          <a:solidFill>
                            <a:schemeClr val="bg1">
                              <a:lumMod val="65000"/>
                            </a:schemeClr>
                          </a:solidFill>
                          <a:effectLst/>
                          <a:latin typeface="Arial Black" panose="020B0A04020102020204" pitchFamily="34" charset="0"/>
                        </a:rPr>
                        <a:t>Total matches =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dirty="0" smtClean="0">
                          <a:solidFill>
                            <a:schemeClr val="bg1">
                              <a:lumMod val="65000"/>
                            </a:schemeClr>
                          </a:solidFill>
                          <a:effectLst/>
                          <a:latin typeface="Arial Black" panose="020B0A04020102020204" pitchFamily="34" charset="0"/>
                        </a:rPr>
                        <a:t>3,170</a:t>
                      </a:r>
                      <a:endParaRPr lang="en-GB" sz="1000" b="0" i="0" u="none" strike="noStrike" dirty="0">
                        <a:solidFill>
                          <a:schemeClr val="bg1">
                            <a:lumMod val="65000"/>
                          </a:schemeClr>
                        </a:solidFill>
                        <a:effectLst/>
                        <a:latin typeface="Arial Black" panose="020B0A040201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dirty="0">
                          <a:solidFill>
                            <a:schemeClr val="bg1">
                              <a:lumMod val="65000"/>
                            </a:schemeClr>
                          </a:solidFill>
                          <a:effectLst/>
                          <a:latin typeface="Arial Black" panose="020B0A04020102020204" pitchFamily="34" charset="0"/>
                        </a:rPr>
                        <a:t>520</a:t>
                      </a:r>
                      <a:endParaRPr lang="en-GB" sz="1000" b="0" i="0" u="none" strike="noStrike" dirty="0">
                        <a:solidFill>
                          <a:schemeClr val="bg1">
                            <a:lumMod val="65000"/>
                          </a:schemeClr>
                        </a:solidFill>
                        <a:effectLst/>
                        <a:latin typeface="Arial Black" panose="020B0A040201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dirty="0">
                          <a:solidFill>
                            <a:schemeClr val="bg1">
                              <a:lumMod val="65000"/>
                            </a:schemeClr>
                          </a:solidFill>
                          <a:effectLst/>
                          <a:latin typeface="Arial Black" panose="020B0A04020102020204" pitchFamily="34" charset="0"/>
                        </a:rPr>
                        <a:t>3,690</a:t>
                      </a:r>
                      <a:endParaRPr lang="en-GB" sz="1000" b="0" i="0" u="none" strike="noStrike" dirty="0">
                        <a:solidFill>
                          <a:schemeClr val="bg1">
                            <a:lumMod val="65000"/>
                          </a:schemeClr>
                        </a:solidFill>
                        <a:effectLst/>
                        <a:latin typeface="Arial Black" panose="020B0A040201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40259">
                <a:tc>
                  <a:txBody>
                    <a:bodyPr/>
                    <a:lstStyle/>
                    <a:p>
                      <a:pPr algn="r" fontAlgn="ctr"/>
                      <a:r>
                        <a:rPr lang="en-GB" sz="1000" u="none" strike="noStrike" dirty="0" smtClean="0">
                          <a:solidFill>
                            <a:schemeClr val="bg1">
                              <a:lumMod val="65000"/>
                            </a:schemeClr>
                          </a:solidFill>
                          <a:effectLst/>
                          <a:latin typeface="+mj-lt"/>
                        </a:rPr>
                        <a:t>Less </a:t>
                      </a:r>
                      <a:r>
                        <a:rPr lang="en-GB" sz="1000" u="none" strike="noStrike" dirty="0">
                          <a:solidFill>
                            <a:schemeClr val="bg1">
                              <a:lumMod val="65000"/>
                            </a:schemeClr>
                          </a:solidFill>
                          <a:effectLst/>
                          <a:latin typeface="+mj-lt"/>
                        </a:rPr>
                        <a:t>than 3 months </a:t>
                      </a:r>
                      <a:endParaRPr lang="en-GB" sz="1000" b="0" i="0" u="none" strike="noStrike" dirty="0">
                        <a:solidFill>
                          <a:schemeClr val="bg1">
                            <a:lumMod val="65000"/>
                          </a:schemeClr>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dirty="0">
                          <a:effectLst/>
                          <a:latin typeface="+mj-lt"/>
                        </a:rPr>
                        <a:t>42%</a:t>
                      </a:r>
                      <a:endParaRPr lang="en-GB" sz="10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dirty="0">
                          <a:effectLst/>
                          <a:latin typeface="+mj-lt"/>
                        </a:rPr>
                        <a:t>15%</a:t>
                      </a:r>
                      <a:endParaRPr lang="en-GB" sz="10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dirty="0">
                          <a:effectLst/>
                          <a:latin typeface="+mj-lt"/>
                        </a:rPr>
                        <a:t>38%</a:t>
                      </a:r>
                      <a:endParaRPr lang="en-GB" sz="10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40259">
                <a:tc>
                  <a:txBody>
                    <a:bodyPr/>
                    <a:lstStyle/>
                    <a:p>
                      <a:pPr algn="r" fontAlgn="ctr"/>
                      <a:r>
                        <a:rPr lang="en-GB" sz="1000" u="none" strike="noStrike" dirty="0" smtClean="0">
                          <a:solidFill>
                            <a:schemeClr val="bg1">
                              <a:lumMod val="65000"/>
                            </a:schemeClr>
                          </a:solidFill>
                          <a:effectLst/>
                          <a:latin typeface="+mj-lt"/>
                        </a:rPr>
                        <a:t>3 </a:t>
                      </a:r>
                      <a:r>
                        <a:rPr lang="en-GB" sz="1000" u="none" strike="noStrike" dirty="0">
                          <a:solidFill>
                            <a:schemeClr val="bg1">
                              <a:lumMod val="65000"/>
                            </a:schemeClr>
                          </a:solidFill>
                          <a:effectLst/>
                          <a:latin typeface="+mj-lt"/>
                        </a:rPr>
                        <a:t>months  but less than 6 months</a:t>
                      </a:r>
                      <a:endParaRPr lang="en-GB" sz="1000" b="0" i="0" u="none" strike="noStrike" dirty="0">
                        <a:solidFill>
                          <a:schemeClr val="bg1">
                            <a:lumMod val="65000"/>
                          </a:schemeClr>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dirty="0">
                          <a:effectLst/>
                          <a:latin typeface="+mj-lt"/>
                        </a:rPr>
                        <a:t>29%</a:t>
                      </a:r>
                      <a:endParaRPr lang="en-GB" sz="10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dirty="0">
                          <a:effectLst/>
                          <a:latin typeface="+mj-lt"/>
                        </a:rPr>
                        <a:t>40%</a:t>
                      </a:r>
                      <a:endParaRPr lang="en-GB" sz="10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dirty="0">
                          <a:effectLst/>
                          <a:latin typeface="+mj-lt"/>
                        </a:rPr>
                        <a:t>31%</a:t>
                      </a:r>
                      <a:endParaRPr lang="en-GB" sz="10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40259">
                <a:tc>
                  <a:txBody>
                    <a:bodyPr/>
                    <a:lstStyle/>
                    <a:p>
                      <a:pPr algn="r" fontAlgn="ctr"/>
                      <a:r>
                        <a:rPr lang="en-GB" sz="1000" u="none" strike="noStrike" dirty="0" smtClean="0">
                          <a:solidFill>
                            <a:schemeClr val="bg1">
                              <a:lumMod val="65000"/>
                            </a:schemeClr>
                          </a:solidFill>
                          <a:effectLst/>
                          <a:latin typeface="+mj-lt"/>
                        </a:rPr>
                        <a:t>6 </a:t>
                      </a:r>
                      <a:r>
                        <a:rPr lang="en-GB" sz="1000" u="none" strike="noStrike" dirty="0">
                          <a:solidFill>
                            <a:schemeClr val="bg1">
                              <a:lumMod val="65000"/>
                            </a:schemeClr>
                          </a:solidFill>
                          <a:effectLst/>
                          <a:latin typeface="+mj-lt"/>
                        </a:rPr>
                        <a:t>months but less than 9 months</a:t>
                      </a:r>
                      <a:endParaRPr lang="en-GB" sz="1000" b="0" i="0" u="none" strike="noStrike" dirty="0">
                        <a:solidFill>
                          <a:schemeClr val="bg1">
                            <a:lumMod val="65000"/>
                          </a:schemeClr>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a:effectLst/>
                          <a:latin typeface="+mj-lt"/>
                        </a:rPr>
                        <a:t>13%</a:t>
                      </a:r>
                      <a:endParaRPr lang="en-GB" sz="1000" b="0" i="0" u="none" strike="noStrike">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dirty="0">
                          <a:effectLst/>
                          <a:latin typeface="+mj-lt"/>
                        </a:rPr>
                        <a:t>23%</a:t>
                      </a:r>
                      <a:endParaRPr lang="en-GB" sz="10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dirty="0">
                          <a:effectLst/>
                          <a:latin typeface="+mj-lt"/>
                        </a:rPr>
                        <a:t>15%</a:t>
                      </a:r>
                      <a:endParaRPr lang="en-GB" sz="10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40259">
                <a:tc>
                  <a:txBody>
                    <a:bodyPr/>
                    <a:lstStyle/>
                    <a:p>
                      <a:pPr algn="r" fontAlgn="ctr"/>
                      <a:r>
                        <a:rPr lang="en-GB" sz="1000" u="none" strike="noStrike" dirty="0" smtClean="0">
                          <a:solidFill>
                            <a:schemeClr val="bg1">
                              <a:lumMod val="65000"/>
                            </a:schemeClr>
                          </a:solidFill>
                          <a:effectLst/>
                          <a:latin typeface="+mj-lt"/>
                        </a:rPr>
                        <a:t>9 </a:t>
                      </a:r>
                      <a:r>
                        <a:rPr lang="en-GB" sz="1000" u="none" strike="noStrike" dirty="0">
                          <a:solidFill>
                            <a:schemeClr val="bg1">
                              <a:lumMod val="65000"/>
                            </a:schemeClr>
                          </a:solidFill>
                          <a:effectLst/>
                          <a:latin typeface="+mj-lt"/>
                        </a:rPr>
                        <a:t>months but less than 12 months</a:t>
                      </a:r>
                      <a:endParaRPr lang="en-GB" sz="1000" b="0" i="0" u="none" strike="noStrike" dirty="0">
                        <a:solidFill>
                          <a:schemeClr val="bg1">
                            <a:lumMod val="65000"/>
                          </a:schemeClr>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dirty="0">
                          <a:effectLst/>
                          <a:latin typeface="+mj-lt"/>
                        </a:rPr>
                        <a:t>7%</a:t>
                      </a:r>
                      <a:endParaRPr lang="en-GB" sz="10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dirty="0">
                          <a:effectLst/>
                          <a:latin typeface="+mj-lt"/>
                        </a:rPr>
                        <a:t>12%</a:t>
                      </a:r>
                      <a:endParaRPr lang="en-GB" sz="10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dirty="0">
                          <a:effectLst/>
                          <a:latin typeface="+mj-lt"/>
                        </a:rPr>
                        <a:t>7%</a:t>
                      </a:r>
                      <a:endParaRPr lang="en-GB" sz="10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40259">
                <a:tc>
                  <a:txBody>
                    <a:bodyPr/>
                    <a:lstStyle/>
                    <a:p>
                      <a:pPr algn="r" fontAlgn="ctr"/>
                      <a:r>
                        <a:rPr lang="en-GB" sz="1000" u="none" strike="noStrike" dirty="0" smtClean="0">
                          <a:solidFill>
                            <a:schemeClr val="bg1">
                              <a:lumMod val="65000"/>
                            </a:schemeClr>
                          </a:solidFill>
                          <a:effectLst/>
                          <a:latin typeface="+mj-lt"/>
                        </a:rPr>
                        <a:t>12 </a:t>
                      </a:r>
                      <a:r>
                        <a:rPr lang="en-GB" sz="1000" u="none" strike="noStrike" dirty="0">
                          <a:solidFill>
                            <a:schemeClr val="bg1">
                              <a:lumMod val="65000"/>
                            </a:schemeClr>
                          </a:solidFill>
                          <a:effectLst/>
                          <a:latin typeface="+mj-lt"/>
                        </a:rPr>
                        <a:t>months but less than 18 months</a:t>
                      </a:r>
                      <a:endParaRPr lang="en-GB" sz="1000" b="0" i="0" u="none" strike="noStrike" dirty="0">
                        <a:solidFill>
                          <a:schemeClr val="bg1">
                            <a:lumMod val="65000"/>
                          </a:schemeClr>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a:effectLst/>
                          <a:latin typeface="+mj-lt"/>
                        </a:rPr>
                        <a:t>4%</a:t>
                      </a:r>
                      <a:endParaRPr lang="en-GB" sz="1000" b="0" i="0" u="none" strike="noStrike">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a:effectLst/>
                          <a:latin typeface="+mj-lt"/>
                        </a:rPr>
                        <a:t>6%</a:t>
                      </a:r>
                      <a:endParaRPr lang="en-GB" sz="1000" b="0" i="0" u="none" strike="noStrike">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dirty="0">
                          <a:effectLst/>
                          <a:latin typeface="+mj-lt"/>
                        </a:rPr>
                        <a:t>5%</a:t>
                      </a:r>
                      <a:endParaRPr lang="en-GB" sz="10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40259">
                <a:tc>
                  <a:txBody>
                    <a:bodyPr/>
                    <a:lstStyle/>
                    <a:p>
                      <a:pPr algn="r" fontAlgn="ctr"/>
                      <a:r>
                        <a:rPr lang="en-GB" sz="1000" u="none" strike="noStrike" dirty="0">
                          <a:solidFill>
                            <a:schemeClr val="bg1">
                              <a:lumMod val="65000"/>
                            </a:schemeClr>
                          </a:solidFill>
                          <a:effectLst/>
                          <a:latin typeface="+mj-lt"/>
                        </a:rPr>
                        <a:t>18 months or more</a:t>
                      </a:r>
                      <a:endParaRPr lang="en-GB" sz="1000" b="0" i="0" u="none" strike="noStrike" dirty="0">
                        <a:solidFill>
                          <a:schemeClr val="bg1">
                            <a:lumMod val="65000"/>
                          </a:schemeClr>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a:effectLst/>
                          <a:latin typeface="+mj-lt"/>
                        </a:rPr>
                        <a:t>4%</a:t>
                      </a:r>
                      <a:endParaRPr lang="en-GB" sz="1000" b="0" i="0" u="none" strike="noStrike">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dirty="0">
                          <a:effectLst/>
                          <a:latin typeface="+mj-lt"/>
                        </a:rPr>
                        <a:t>3%</a:t>
                      </a:r>
                      <a:endParaRPr lang="en-GB" sz="10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dirty="0">
                          <a:effectLst/>
                          <a:latin typeface="+mj-lt"/>
                        </a:rPr>
                        <a:t>4%</a:t>
                      </a:r>
                      <a:endParaRPr lang="en-GB" sz="10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173353768"/>
              </p:ext>
            </p:extLst>
          </p:nvPr>
        </p:nvGraphicFramePr>
        <p:xfrm>
          <a:off x="107504" y="764705"/>
          <a:ext cx="8856984" cy="1224135"/>
        </p:xfrm>
        <a:graphic>
          <a:graphicData uri="http://schemas.openxmlformats.org/drawingml/2006/table">
            <a:tbl>
              <a:tblPr firstRow="1" bandRow="1">
                <a:tableStyleId>{5C22544A-7EE6-4342-B048-85BDC9FD1C3A}</a:tableStyleId>
              </a:tblPr>
              <a:tblGrid>
                <a:gridCol w="8856984"/>
              </a:tblGrid>
              <a:tr h="1224135">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en-GB" sz="1200" b="1" i="0" u="none" strike="noStrike" kern="1200" dirty="0" smtClean="0">
                          <a:solidFill>
                            <a:schemeClr val="tx2"/>
                          </a:solidFill>
                          <a:effectLst/>
                          <a:latin typeface="+mj-lt"/>
                          <a:ea typeface="+mn-ea"/>
                          <a:cs typeface="+mn-cs"/>
                        </a:rPr>
                        <a:t>The latest quarterly data suggests adopter timeliness has</a:t>
                      </a:r>
                      <a:r>
                        <a:rPr lang="en-GB" sz="1200" b="1" i="0" u="none" strike="noStrike" kern="1200" baseline="0" dirty="0" smtClean="0">
                          <a:solidFill>
                            <a:schemeClr val="tx2"/>
                          </a:solidFill>
                          <a:effectLst/>
                          <a:latin typeface="+mj-lt"/>
                          <a:ea typeface="+mn-ea"/>
                          <a:cs typeface="+mn-cs"/>
                        </a:rPr>
                        <a:t> </a:t>
                      </a:r>
                      <a:r>
                        <a:rPr lang="en-GB" sz="1200" b="1" i="0" u="none" strike="noStrike" kern="1200" dirty="0" smtClean="0">
                          <a:solidFill>
                            <a:schemeClr val="tx2"/>
                          </a:solidFill>
                          <a:effectLst/>
                          <a:latin typeface="+mj-lt"/>
                          <a:ea typeface="+mn-ea"/>
                          <a:cs typeface="+mn-cs"/>
                        </a:rPr>
                        <a:t>improved since 2012-13. </a:t>
                      </a:r>
                    </a:p>
                    <a:p>
                      <a:pPr marL="0" marR="0" lvl="0" indent="0" algn="just" defTabSz="914400" rtl="0" eaLnBrk="1" fontAlgn="b" latinLnBrk="0" hangingPunct="1">
                        <a:lnSpc>
                          <a:spcPct val="100000"/>
                        </a:lnSpc>
                        <a:spcBef>
                          <a:spcPts val="0"/>
                        </a:spcBef>
                        <a:spcAft>
                          <a:spcPts val="0"/>
                        </a:spcAft>
                        <a:buClrTx/>
                        <a:buSzTx/>
                        <a:buFontTx/>
                        <a:buNone/>
                        <a:tabLst/>
                        <a:defRPr/>
                      </a:pPr>
                      <a:endParaRPr lang="en-GB" sz="1200" b="1" i="0" u="none" strike="noStrike" kern="1200" dirty="0" smtClean="0">
                        <a:solidFill>
                          <a:schemeClr val="tx2"/>
                        </a:solidFill>
                        <a:effectLst/>
                        <a:latin typeface="+mj-lt"/>
                        <a:ea typeface="+mn-ea"/>
                        <a:cs typeface="+mn-cs"/>
                      </a:endParaRPr>
                    </a:p>
                    <a:p>
                      <a:pPr marL="0" marR="0" lvl="0" indent="0" algn="just" defTabSz="914400" rtl="0" eaLnBrk="1" fontAlgn="b" latinLnBrk="0" hangingPunct="1">
                        <a:lnSpc>
                          <a:spcPct val="100000"/>
                        </a:lnSpc>
                        <a:spcBef>
                          <a:spcPts val="0"/>
                        </a:spcBef>
                        <a:spcAft>
                          <a:spcPts val="0"/>
                        </a:spcAft>
                        <a:buClrTx/>
                        <a:buSzTx/>
                        <a:buFontTx/>
                        <a:buNone/>
                        <a:tabLst/>
                        <a:defRPr/>
                      </a:pPr>
                      <a:r>
                        <a:rPr lang="en-GB" sz="1200" b="0" i="0" u="none" strike="noStrike" kern="1200" dirty="0" smtClean="0">
                          <a:solidFill>
                            <a:schemeClr val="tx1"/>
                          </a:solidFill>
                          <a:effectLst/>
                          <a:latin typeface="+mj-lt"/>
                          <a:ea typeface="+mn-ea"/>
                          <a:cs typeface="+mn-cs"/>
                        </a:rPr>
                        <a:t>The proportion of applications approved within 6 months in quarter 4 2013-14 was 35%. This compares to 27% of</a:t>
                      </a:r>
                      <a:r>
                        <a:rPr lang="en-GB" sz="1200" b="0" i="0" u="none" strike="noStrike" kern="1200" baseline="0" dirty="0" smtClean="0">
                          <a:solidFill>
                            <a:schemeClr val="tx1"/>
                          </a:solidFill>
                          <a:effectLst/>
                          <a:latin typeface="+mj-lt"/>
                          <a:ea typeface="+mn-ea"/>
                          <a:cs typeface="+mn-cs"/>
                        </a:rPr>
                        <a:t> decisions being made within 6 months of applications in 2012-13. </a:t>
                      </a:r>
                      <a:r>
                        <a:rPr lang="en-GB" sz="1200" b="0" i="0" u="none" strike="noStrike" kern="1200" baseline="0" dirty="0" smtClean="0">
                          <a:solidFill>
                            <a:schemeClr val="tx1"/>
                          </a:solidFill>
                          <a:effectLst/>
                          <a:latin typeface="+mn-lt"/>
                          <a:ea typeface="+mn-ea"/>
                          <a:cs typeface="+mn-cs"/>
                        </a:rPr>
                        <a:t>T</a:t>
                      </a:r>
                      <a:r>
                        <a:rPr lang="en-GB" sz="1200" b="0" i="0" u="none" strike="noStrike" kern="1200" dirty="0" smtClean="0">
                          <a:solidFill>
                            <a:schemeClr val="tx1"/>
                          </a:solidFill>
                          <a:effectLst/>
                          <a:latin typeface="+mn-lt"/>
                          <a:ea typeface="+mn-ea"/>
                          <a:cs typeface="+mn-cs"/>
                        </a:rPr>
                        <a:t>he proportion of adopters matched within 6 months of approval in quarter</a:t>
                      </a:r>
                      <a:r>
                        <a:rPr lang="en-GB" sz="1200" b="0" i="0" u="none" strike="noStrike" kern="1200" baseline="0" dirty="0" smtClean="0">
                          <a:solidFill>
                            <a:schemeClr val="tx1"/>
                          </a:solidFill>
                          <a:effectLst/>
                          <a:latin typeface="+mn-lt"/>
                          <a:ea typeface="+mn-ea"/>
                          <a:cs typeface="+mn-cs"/>
                        </a:rPr>
                        <a:t> 4 2013-14 was 78%, compared with 69% in 2012-13. Timeliness from application to approval has, however, been declining since quarter 2 2013-14.</a:t>
                      </a:r>
                      <a:endParaRPr lang="en-GB" sz="1200" b="0" i="0" u="none" strike="noStrike" kern="1200" dirty="0" smtClean="0">
                        <a:solidFill>
                          <a:schemeClr val="tx1"/>
                        </a:solidFill>
                        <a:effectLst/>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881829570"/>
              </p:ext>
            </p:extLst>
          </p:nvPr>
        </p:nvGraphicFramePr>
        <p:xfrm>
          <a:off x="4860034" y="2204864"/>
          <a:ext cx="4032446" cy="3208020"/>
        </p:xfrm>
        <a:graphic>
          <a:graphicData uri="http://schemas.openxmlformats.org/drawingml/2006/table">
            <a:tbl>
              <a:tblPr>
                <a:tableStyleId>{5C22544A-7EE6-4342-B048-85BDC9FD1C3A}</a:tableStyleId>
              </a:tblPr>
              <a:tblGrid>
                <a:gridCol w="2103543"/>
                <a:gridCol w="617813"/>
                <a:gridCol w="634919"/>
                <a:gridCol w="676171"/>
              </a:tblGrid>
              <a:tr h="192405">
                <a:tc gridSpan="4">
                  <a:txBody>
                    <a:bodyPr/>
                    <a:lstStyle/>
                    <a:p>
                      <a:pPr marL="0" marR="0" indent="0" algn="just" defTabSz="914400" rtl="0" eaLnBrk="1" fontAlgn="b" latinLnBrk="0" hangingPunct="1">
                        <a:lnSpc>
                          <a:spcPct val="100000"/>
                        </a:lnSpc>
                        <a:spcBef>
                          <a:spcPts val="0"/>
                        </a:spcBef>
                        <a:spcAft>
                          <a:spcPts val="0"/>
                        </a:spcAft>
                        <a:buClrTx/>
                        <a:buSzTx/>
                        <a:buFontTx/>
                        <a:buNone/>
                        <a:tabLst/>
                        <a:defRPr/>
                      </a:pPr>
                      <a:r>
                        <a:rPr lang="en-GB" sz="1200" b="0" i="0" u="none" strike="noStrike" dirty="0" smtClean="0">
                          <a:solidFill>
                            <a:schemeClr val="accent1">
                              <a:lumMod val="60000"/>
                              <a:lumOff val="40000"/>
                            </a:schemeClr>
                          </a:solidFill>
                          <a:effectLst/>
                          <a:latin typeface="Arial Black" panose="020B0A04020102020204" pitchFamily="34" charset="0"/>
                        </a:rPr>
                        <a:t>Quarterly data – 2013-14 Q4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fontAlgn="b"/>
                      <a:endParaRPr lang="en-GB" sz="1000" b="0" i="0" u="none" strike="noStrike" dirty="0">
                        <a:solidFill>
                          <a:schemeClr val="bg1">
                            <a:lumMod val="75000"/>
                          </a:schemeClr>
                        </a:solidFill>
                        <a:effectLst/>
                        <a:latin typeface="Arial Black" panose="020B0A040201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fontAlgn="b"/>
                      <a:endParaRPr lang="en-GB" sz="1000" b="0" i="0" u="none" strike="noStrike" dirty="0">
                        <a:solidFill>
                          <a:schemeClr val="bg1">
                            <a:lumMod val="75000"/>
                          </a:schemeClr>
                        </a:solidFill>
                        <a:effectLst/>
                        <a:latin typeface="Arial Black" panose="020B0A040201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fontAlgn="b"/>
                      <a:endParaRPr lang="en-GB" sz="1000" b="0" i="0" u="none" strike="noStrike" dirty="0">
                        <a:solidFill>
                          <a:schemeClr val="bg1">
                            <a:lumMod val="75000"/>
                          </a:schemeClr>
                        </a:solidFill>
                        <a:effectLst/>
                        <a:latin typeface="Arial Black" panose="020B0A040201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6071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1000" u="none" strike="noStrike" dirty="0" smtClean="0">
                          <a:solidFill>
                            <a:schemeClr val="bg1">
                              <a:lumMod val="65000"/>
                            </a:schemeClr>
                          </a:solidFill>
                          <a:effectLst/>
                          <a:latin typeface="Arial Black" panose="020B0A04020102020204" pitchFamily="34" charset="0"/>
                        </a:rPr>
                        <a:t>Application to approval</a:t>
                      </a:r>
                      <a:endParaRPr lang="en-GB" sz="1000" b="0" i="0" u="none" strike="noStrike" dirty="0" smtClean="0">
                        <a:solidFill>
                          <a:schemeClr val="bg1">
                            <a:lumMod val="65000"/>
                          </a:schemeClr>
                        </a:solidFill>
                        <a:effectLst/>
                        <a:latin typeface="Arial Black" panose="020B0A040201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GB" sz="1000" b="0" i="0" u="none" strike="noStrike" dirty="0">
                        <a:solidFill>
                          <a:schemeClr val="bg1">
                            <a:lumMod val="75000"/>
                          </a:schemeClr>
                        </a:solidFill>
                        <a:effectLst/>
                        <a:latin typeface="Arial Black" panose="020B0A040201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GB" sz="1000" b="0" i="0" u="none" strike="noStrike" dirty="0">
                        <a:solidFill>
                          <a:schemeClr val="bg1">
                            <a:lumMod val="75000"/>
                          </a:schemeClr>
                        </a:solidFill>
                        <a:effectLst/>
                        <a:latin typeface="Arial Black" panose="020B0A040201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GB" sz="1000" b="0" i="0" u="none" strike="noStrike" dirty="0">
                        <a:solidFill>
                          <a:schemeClr val="bg1">
                            <a:lumMod val="75000"/>
                          </a:schemeClr>
                        </a:solidFill>
                        <a:effectLst/>
                        <a:latin typeface="Arial Black" panose="020B0A040201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6127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GB" sz="1000" b="0" i="0" u="none" strike="noStrike" dirty="0" smtClean="0">
                        <a:solidFill>
                          <a:schemeClr val="bg1">
                            <a:lumMod val="65000"/>
                          </a:schemeClr>
                        </a:solidFill>
                        <a:effectLst/>
                        <a:latin typeface="Arial Black" panose="020B0A040201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dirty="0" smtClean="0">
                          <a:solidFill>
                            <a:schemeClr val="bg1">
                              <a:lumMod val="65000"/>
                            </a:schemeClr>
                          </a:solidFill>
                          <a:effectLst/>
                          <a:latin typeface="Arial Black" panose="020B0A04020102020204" pitchFamily="34" charset="0"/>
                        </a:rPr>
                        <a:t>LAs</a:t>
                      </a:r>
                      <a:endParaRPr lang="en-GB" sz="1000" b="0" i="0" u="none" strike="noStrike" dirty="0">
                        <a:solidFill>
                          <a:schemeClr val="bg1">
                            <a:lumMod val="65000"/>
                          </a:schemeClr>
                        </a:solidFill>
                        <a:effectLst/>
                        <a:latin typeface="Arial Black" panose="020B0A040201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dirty="0" smtClean="0">
                          <a:solidFill>
                            <a:schemeClr val="bg1">
                              <a:lumMod val="65000"/>
                            </a:schemeClr>
                          </a:solidFill>
                          <a:effectLst/>
                          <a:latin typeface="Arial Black" panose="020B0A04020102020204" pitchFamily="34" charset="0"/>
                        </a:rPr>
                        <a:t>VAAs</a:t>
                      </a:r>
                      <a:endParaRPr lang="en-GB" sz="1000" b="0" i="0" u="none" strike="noStrike" dirty="0">
                        <a:solidFill>
                          <a:schemeClr val="bg1">
                            <a:lumMod val="65000"/>
                          </a:schemeClr>
                        </a:solidFill>
                        <a:effectLst/>
                        <a:latin typeface="Arial Black" panose="020B0A040201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dirty="0" smtClean="0">
                          <a:solidFill>
                            <a:schemeClr val="bg1">
                              <a:lumMod val="65000"/>
                            </a:schemeClr>
                          </a:solidFill>
                          <a:effectLst/>
                          <a:latin typeface="Arial Black" panose="020B0A04020102020204" pitchFamily="34" charset="0"/>
                        </a:rPr>
                        <a:t>Total</a:t>
                      </a:r>
                      <a:endParaRPr lang="en-GB" sz="1000" b="0" i="0" u="none" strike="noStrike" dirty="0">
                        <a:solidFill>
                          <a:schemeClr val="bg1">
                            <a:lumMod val="65000"/>
                          </a:schemeClr>
                        </a:solidFill>
                        <a:effectLst/>
                        <a:latin typeface="Arial Black" panose="020B0A040201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61277">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GB" sz="1000" b="0" i="0" u="none" strike="noStrike" dirty="0" smtClean="0">
                          <a:solidFill>
                            <a:schemeClr val="bg1">
                              <a:lumMod val="65000"/>
                            </a:schemeClr>
                          </a:solidFill>
                          <a:effectLst/>
                          <a:latin typeface="Arial Black" panose="020B0A04020102020204" pitchFamily="34" charset="0"/>
                        </a:rPr>
                        <a:t>Total approval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GB" sz="1000" b="0" i="0" u="none" strike="noStrike">
                          <a:solidFill>
                            <a:srgbClr val="A6A6A6"/>
                          </a:solidFill>
                          <a:effectLst/>
                          <a:latin typeface="Arial Black"/>
                        </a:rPr>
                        <a:t>1,220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GB" sz="1000" b="0" i="0" u="none" strike="noStrike">
                          <a:solidFill>
                            <a:srgbClr val="A6A6A6"/>
                          </a:solidFill>
                          <a:effectLst/>
                          <a:latin typeface="Arial Black"/>
                        </a:rPr>
                        <a:t>170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GB" sz="1000" b="0" i="0" u="none" strike="noStrike">
                          <a:solidFill>
                            <a:srgbClr val="A6A6A6"/>
                          </a:solidFill>
                          <a:effectLst/>
                          <a:latin typeface="Arial Black"/>
                        </a:rPr>
                        <a:t>1,380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61277">
                <a:tc>
                  <a:txBody>
                    <a:bodyPr/>
                    <a:lstStyle/>
                    <a:p>
                      <a:pPr algn="r" fontAlgn="ctr"/>
                      <a:r>
                        <a:rPr lang="en-GB" sz="1000" u="none" strike="noStrike" dirty="0">
                          <a:solidFill>
                            <a:schemeClr val="bg1">
                              <a:lumMod val="65000"/>
                            </a:schemeClr>
                          </a:solidFill>
                          <a:effectLst/>
                          <a:latin typeface="+mj-lt"/>
                        </a:rPr>
                        <a:t>Less than 3 months </a:t>
                      </a:r>
                      <a:endParaRPr lang="en-GB" sz="1000" b="0" i="0" u="none" strike="noStrike" dirty="0">
                        <a:solidFill>
                          <a:schemeClr val="bg1">
                            <a:lumMod val="65000"/>
                          </a:schemeClr>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GB" sz="1000" b="0" i="0" u="none" strike="noStrike">
                          <a:solidFill>
                            <a:srgbClr val="000000"/>
                          </a:solidFill>
                          <a:effectLst/>
                          <a:latin typeface="Arial"/>
                        </a:rPr>
                        <a:t>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GB" sz="1000" b="0" i="0" u="none" strike="noStrike">
                          <a:solidFill>
                            <a:srgbClr val="000000"/>
                          </a:solidFill>
                          <a:effectLst/>
                          <a:latin typeface="Arial"/>
                        </a:rPr>
                        <a:t>7%</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GB" sz="1000" b="0" i="0" u="none" strike="noStrike">
                          <a:solidFill>
                            <a:srgbClr val="000000"/>
                          </a:solidFill>
                          <a:effectLst/>
                          <a:latin typeface="Arial"/>
                        </a:rPr>
                        <a:t>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61277">
                <a:tc>
                  <a:txBody>
                    <a:bodyPr/>
                    <a:lstStyle/>
                    <a:p>
                      <a:pPr algn="r" fontAlgn="ctr"/>
                      <a:r>
                        <a:rPr lang="en-GB" sz="1000" u="none" strike="noStrike" dirty="0" smtClean="0">
                          <a:solidFill>
                            <a:schemeClr val="bg1">
                              <a:lumMod val="65000"/>
                            </a:schemeClr>
                          </a:solidFill>
                          <a:effectLst/>
                          <a:latin typeface="+mj-lt"/>
                        </a:rPr>
                        <a:t>3 </a:t>
                      </a:r>
                      <a:r>
                        <a:rPr lang="en-GB" sz="1000" u="none" strike="noStrike" dirty="0">
                          <a:solidFill>
                            <a:schemeClr val="bg1">
                              <a:lumMod val="65000"/>
                            </a:schemeClr>
                          </a:solidFill>
                          <a:effectLst/>
                          <a:latin typeface="+mj-lt"/>
                        </a:rPr>
                        <a:t>months but less than 6 months</a:t>
                      </a:r>
                      <a:endParaRPr lang="en-GB" sz="1000" b="0" i="0" u="none" strike="noStrike" dirty="0">
                        <a:solidFill>
                          <a:schemeClr val="bg1">
                            <a:lumMod val="65000"/>
                          </a:schemeClr>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GB" sz="1000" b="0" i="0" u="none" strike="noStrike">
                          <a:solidFill>
                            <a:srgbClr val="000000"/>
                          </a:solidFill>
                          <a:effectLst/>
                          <a:latin typeface="Arial"/>
                        </a:rPr>
                        <a:t>32%</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GB" sz="1000" b="0" i="0" u="none" strike="noStrike">
                          <a:solidFill>
                            <a:srgbClr val="000000"/>
                          </a:solidFill>
                          <a:effectLst/>
                          <a:latin typeface="Arial"/>
                        </a:rPr>
                        <a:t>15%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GB" sz="1000" b="0" i="0" u="none" strike="noStrike">
                          <a:solidFill>
                            <a:srgbClr val="000000"/>
                          </a:solidFill>
                          <a:effectLst/>
                          <a:latin typeface="Arial"/>
                        </a:rPr>
                        <a:t>29%</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61277">
                <a:tc>
                  <a:txBody>
                    <a:bodyPr/>
                    <a:lstStyle/>
                    <a:p>
                      <a:pPr algn="r" fontAlgn="ctr"/>
                      <a:r>
                        <a:rPr lang="en-GB" sz="1000" u="none" strike="noStrike" dirty="0" smtClean="0">
                          <a:solidFill>
                            <a:schemeClr val="bg1">
                              <a:lumMod val="65000"/>
                            </a:schemeClr>
                          </a:solidFill>
                          <a:effectLst/>
                          <a:latin typeface="+mj-lt"/>
                        </a:rPr>
                        <a:t>6 </a:t>
                      </a:r>
                      <a:r>
                        <a:rPr lang="en-GB" sz="1000" u="none" strike="noStrike" dirty="0">
                          <a:solidFill>
                            <a:schemeClr val="bg1">
                              <a:lumMod val="65000"/>
                            </a:schemeClr>
                          </a:solidFill>
                          <a:effectLst/>
                          <a:latin typeface="+mj-lt"/>
                        </a:rPr>
                        <a:t>months but less than 9 months</a:t>
                      </a:r>
                      <a:endParaRPr lang="en-GB" sz="1000" b="0" i="0" u="none" strike="noStrike" dirty="0">
                        <a:solidFill>
                          <a:schemeClr val="bg1">
                            <a:lumMod val="65000"/>
                          </a:schemeClr>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GB" sz="1000" b="0" i="0" u="none" strike="noStrike">
                          <a:solidFill>
                            <a:srgbClr val="000000"/>
                          </a:solidFill>
                          <a:effectLst/>
                          <a:latin typeface="Arial"/>
                        </a:rPr>
                        <a:t>45%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GB" sz="1000" b="0" i="0" u="none" strike="noStrike">
                          <a:solidFill>
                            <a:srgbClr val="000000"/>
                          </a:solidFill>
                          <a:effectLst/>
                          <a:latin typeface="Arial"/>
                        </a:rPr>
                        <a:t>61%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GB" sz="1000" b="0" i="0" u="none" strike="noStrike">
                          <a:solidFill>
                            <a:srgbClr val="000000"/>
                          </a:solidFill>
                          <a:effectLst/>
                          <a:latin typeface="Arial"/>
                        </a:rPr>
                        <a:t>47%</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61277">
                <a:tc>
                  <a:txBody>
                    <a:bodyPr/>
                    <a:lstStyle/>
                    <a:p>
                      <a:pPr algn="r" fontAlgn="ctr"/>
                      <a:r>
                        <a:rPr lang="en-GB" sz="1000" u="none" strike="noStrike" dirty="0" smtClean="0">
                          <a:solidFill>
                            <a:schemeClr val="bg1">
                              <a:lumMod val="65000"/>
                            </a:schemeClr>
                          </a:solidFill>
                          <a:effectLst/>
                          <a:latin typeface="+mj-lt"/>
                        </a:rPr>
                        <a:t>9 months but less than 12 months</a:t>
                      </a:r>
                      <a:endParaRPr lang="en-GB" sz="1000" b="0" i="0" u="none" strike="noStrike" dirty="0">
                        <a:solidFill>
                          <a:schemeClr val="bg1">
                            <a:lumMod val="65000"/>
                          </a:schemeClr>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GB" sz="1000" b="0" i="0" u="none" strike="noStrike">
                          <a:solidFill>
                            <a:srgbClr val="000000"/>
                          </a:solidFill>
                          <a:effectLst/>
                          <a:latin typeface="Arial"/>
                        </a:rPr>
                        <a:t>11%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GB" sz="1000" b="0" i="0" u="none" strike="noStrike">
                          <a:solidFill>
                            <a:srgbClr val="000000"/>
                          </a:solidFill>
                          <a:effectLst/>
                          <a:latin typeface="Arial"/>
                        </a:rPr>
                        <a:t>11%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GB" sz="1000" b="0" i="0" u="none" strike="noStrike">
                          <a:solidFill>
                            <a:srgbClr val="000000"/>
                          </a:solidFill>
                          <a:effectLst/>
                          <a:latin typeface="Arial"/>
                        </a:rPr>
                        <a:t>11%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61277">
                <a:tc>
                  <a:txBody>
                    <a:bodyPr/>
                    <a:lstStyle/>
                    <a:p>
                      <a:pPr algn="r" fontAlgn="ctr"/>
                      <a:r>
                        <a:rPr lang="en-GB" sz="1000" u="none" strike="noStrike" dirty="0" smtClean="0">
                          <a:solidFill>
                            <a:schemeClr val="bg1">
                              <a:lumMod val="65000"/>
                            </a:schemeClr>
                          </a:solidFill>
                          <a:effectLst/>
                          <a:latin typeface="+mj-lt"/>
                        </a:rPr>
                        <a:t>12 months but less than 18 months</a:t>
                      </a:r>
                      <a:endParaRPr lang="en-GB" sz="1000" b="0" i="0" u="none" strike="noStrike" dirty="0">
                        <a:solidFill>
                          <a:schemeClr val="bg1">
                            <a:lumMod val="65000"/>
                          </a:schemeClr>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GB" sz="1000" b="0" i="0" u="none" strike="noStrike">
                          <a:solidFill>
                            <a:srgbClr val="000000"/>
                          </a:solidFill>
                          <a:effectLst/>
                          <a:latin typeface="Arial"/>
                        </a:rPr>
                        <a:t>6%</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GB" sz="1000" b="0" i="0" u="none" strike="noStrike">
                          <a:solidFill>
                            <a:srgbClr val="000000"/>
                          </a:solidFill>
                          <a:effectLst/>
                          <a:latin typeface="Arial"/>
                        </a:rPr>
                        <a:t>4%</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GB" sz="1000" b="0" i="0" u="none" strike="noStrike">
                          <a:solidFill>
                            <a:srgbClr val="000000"/>
                          </a:solidFill>
                          <a:effectLst/>
                          <a:latin typeface="Arial"/>
                        </a:rPr>
                        <a:t>6%</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4031">
                <a:tc>
                  <a:txBody>
                    <a:bodyPr/>
                    <a:lstStyle/>
                    <a:p>
                      <a:pPr algn="r" fontAlgn="ctr"/>
                      <a:r>
                        <a:rPr lang="en-GB" sz="1000" u="none" strike="noStrike" dirty="0">
                          <a:solidFill>
                            <a:schemeClr val="bg1">
                              <a:lumMod val="65000"/>
                            </a:schemeClr>
                          </a:solidFill>
                          <a:effectLst/>
                          <a:latin typeface="+mj-lt"/>
                        </a:rPr>
                        <a:t>18 months or more</a:t>
                      </a:r>
                      <a:endParaRPr lang="en-GB" sz="1000" b="0" i="0" u="none" strike="noStrike" dirty="0">
                        <a:solidFill>
                          <a:schemeClr val="bg1">
                            <a:lumMod val="65000"/>
                          </a:schemeClr>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GB" sz="1000" b="0" i="0" u="none" strike="noStrike">
                          <a:solidFill>
                            <a:srgbClr val="000000"/>
                          </a:solidFill>
                          <a:effectLst/>
                          <a:latin typeface="Arial"/>
                        </a:rPr>
                        <a:t>2%</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GB" sz="1000" b="0" i="0" u="none" strike="noStrike">
                          <a:solidFill>
                            <a:srgbClr val="000000"/>
                          </a:solidFill>
                          <a:effectLst/>
                          <a:latin typeface="Arial"/>
                        </a:rPr>
                        <a:t>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GB" sz="1000" b="0" i="0" u="none" strike="noStrike" dirty="0">
                          <a:solidFill>
                            <a:srgbClr val="000000"/>
                          </a:solidFill>
                          <a:effectLst/>
                          <a:latin typeface="Arial"/>
                        </a:rPr>
                        <a:t>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00561">
                <a:tc>
                  <a:txBody>
                    <a:bodyPr/>
                    <a:lstStyle/>
                    <a:p>
                      <a:pPr algn="l" fontAlgn="b"/>
                      <a:endParaRPr lang="en-GB" sz="600" b="0" i="0" u="none" strike="noStrike" dirty="0">
                        <a:solidFill>
                          <a:schemeClr val="bg1">
                            <a:lumMod val="65000"/>
                          </a:schemeClr>
                        </a:solidFill>
                        <a:effectLst/>
                        <a:latin typeface="Arial Black" panose="020B0A040201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GB" sz="600" b="0" i="0" u="none" strike="noStrike" dirty="0">
                        <a:solidFill>
                          <a:schemeClr val="bg1">
                            <a:lumMod val="75000"/>
                          </a:schemeClr>
                        </a:solidFill>
                        <a:effectLst/>
                        <a:latin typeface="Arial Black" panose="020B0A040201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GB" sz="600" b="0" i="0" u="none" strike="noStrike" dirty="0">
                        <a:solidFill>
                          <a:schemeClr val="bg1">
                            <a:lumMod val="75000"/>
                          </a:schemeClr>
                        </a:solidFill>
                        <a:effectLst/>
                        <a:latin typeface="Arial Black" panose="020B0A040201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GB" sz="600" b="0" i="0" u="none" strike="noStrike" dirty="0">
                        <a:solidFill>
                          <a:schemeClr val="bg1">
                            <a:lumMod val="75000"/>
                          </a:schemeClr>
                        </a:solidFill>
                        <a:effectLst/>
                        <a:latin typeface="Arial Black" panose="020B0A040201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61277">
                <a:tc>
                  <a:txBody>
                    <a:bodyPr/>
                    <a:lstStyle/>
                    <a:p>
                      <a:pPr algn="l" fontAlgn="b"/>
                      <a:r>
                        <a:rPr lang="en-GB" sz="1000" u="none" strike="noStrike" dirty="0" smtClean="0">
                          <a:solidFill>
                            <a:schemeClr val="bg1">
                              <a:lumMod val="65000"/>
                            </a:schemeClr>
                          </a:solidFill>
                          <a:effectLst/>
                          <a:latin typeface="Arial Black" panose="020B0A04020102020204" pitchFamily="34" charset="0"/>
                        </a:rPr>
                        <a:t>Approval to match</a:t>
                      </a:r>
                      <a:endParaRPr lang="en-GB" sz="1000" b="0" i="0" u="none" strike="noStrike" dirty="0">
                        <a:solidFill>
                          <a:schemeClr val="bg1">
                            <a:lumMod val="65000"/>
                          </a:schemeClr>
                        </a:solidFill>
                        <a:effectLst/>
                        <a:latin typeface="Arial Black" panose="020B0A040201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GB" sz="1000" b="0" i="0" u="none" strike="noStrike" dirty="0">
                        <a:solidFill>
                          <a:schemeClr val="bg1">
                            <a:lumMod val="75000"/>
                          </a:schemeClr>
                        </a:solidFill>
                        <a:effectLst/>
                        <a:latin typeface="Arial Black" panose="020B0A040201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GB" sz="1000" b="0" i="0" u="none" strike="noStrike" dirty="0">
                        <a:solidFill>
                          <a:schemeClr val="bg1">
                            <a:lumMod val="75000"/>
                          </a:schemeClr>
                        </a:solidFill>
                        <a:effectLst/>
                        <a:latin typeface="Arial Black" panose="020B0A040201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GB" sz="1000" b="0" i="0" u="none" strike="noStrike" dirty="0">
                        <a:solidFill>
                          <a:schemeClr val="bg1">
                            <a:lumMod val="75000"/>
                          </a:schemeClr>
                        </a:solidFill>
                        <a:effectLst/>
                        <a:latin typeface="Arial Black" panose="020B0A040201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61277">
                <a:tc>
                  <a:txBody>
                    <a:bodyPr/>
                    <a:lstStyle/>
                    <a:p>
                      <a:pPr algn="r" fontAlgn="ctr"/>
                      <a:endParaRPr lang="en-GB" sz="1000" b="0" i="0" u="none" strike="noStrike" dirty="0">
                        <a:solidFill>
                          <a:schemeClr val="bg1">
                            <a:lumMod val="65000"/>
                          </a:schemeClr>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dirty="0" smtClean="0">
                          <a:solidFill>
                            <a:schemeClr val="bg1">
                              <a:lumMod val="65000"/>
                            </a:schemeClr>
                          </a:solidFill>
                          <a:effectLst/>
                          <a:latin typeface="Arial Black" panose="020B0A04020102020204" pitchFamily="34" charset="0"/>
                        </a:rPr>
                        <a:t>LAs</a:t>
                      </a:r>
                      <a:endParaRPr lang="en-GB" sz="1000" b="0" i="0" u="none" strike="noStrike" dirty="0">
                        <a:solidFill>
                          <a:schemeClr val="bg1">
                            <a:lumMod val="65000"/>
                          </a:schemeClr>
                        </a:solidFill>
                        <a:effectLst/>
                        <a:latin typeface="Arial Black" panose="020B0A040201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dirty="0" smtClean="0">
                          <a:solidFill>
                            <a:schemeClr val="bg1">
                              <a:lumMod val="65000"/>
                            </a:schemeClr>
                          </a:solidFill>
                          <a:effectLst/>
                          <a:latin typeface="Arial Black" panose="020B0A04020102020204" pitchFamily="34" charset="0"/>
                        </a:rPr>
                        <a:t>VAAs</a:t>
                      </a:r>
                      <a:endParaRPr lang="en-GB" sz="1000" b="0" i="0" u="none" strike="noStrike" dirty="0">
                        <a:solidFill>
                          <a:schemeClr val="bg1">
                            <a:lumMod val="65000"/>
                          </a:schemeClr>
                        </a:solidFill>
                        <a:effectLst/>
                        <a:latin typeface="Arial Black" panose="020B0A040201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dirty="0" smtClean="0">
                          <a:solidFill>
                            <a:schemeClr val="bg1">
                              <a:lumMod val="65000"/>
                            </a:schemeClr>
                          </a:solidFill>
                          <a:effectLst/>
                          <a:latin typeface="Arial Black" panose="020B0A04020102020204" pitchFamily="34" charset="0"/>
                        </a:rPr>
                        <a:t>Total</a:t>
                      </a:r>
                      <a:endParaRPr lang="en-GB" sz="1000" b="0" i="0" u="none" strike="noStrike" dirty="0">
                        <a:solidFill>
                          <a:schemeClr val="bg1">
                            <a:lumMod val="65000"/>
                          </a:schemeClr>
                        </a:solidFill>
                        <a:effectLst/>
                        <a:latin typeface="Arial Black" panose="020B0A040201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61277">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GB" sz="1000" u="none" strike="noStrike" dirty="0" smtClean="0">
                          <a:solidFill>
                            <a:schemeClr val="bg1">
                              <a:lumMod val="65000"/>
                            </a:schemeClr>
                          </a:solidFill>
                          <a:effectLst/>
                          <a:latin typeface="Arial Black" panose="020B0A04020102020204" pitchFamily="34" charset="0"/>
                        </a:rPr>
                        <a:t>Total matches =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GB" sz="1000" b="0" i="0" u="none" strike="noStrike">
                          <a:solidFill>
                            <a:srgbClr val="A6A6A6"/>
                          </a:solidFill>
                          <a:effectLst/>
                          <a:latin typeface="Arial Black"/>
                        </a:rPr>
                        <a:t>780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GB" sz="1000" b="0" i="0" u="none" strike="noStrike">
                          <a:solidFill>
                            <a:srgbClr val="A6A6A6"/>
                          </a:solidFill>
                          <a:effectLst/>
                          <a:latin typeface="Arial Black"/>
                        </a:rPr>
                        <a:t>120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GB" sz="1000" b="0" i="0" u="none" strike="noStrike">
                          <a:solidFill>
                            <a:srgbClr val="A6A6A6"/>
                          </a:solidFill>
                          <a:effectLst/>
                          <a:latin typeface="Arial Black"/>
                        </a:rPr>
                        <a:t>900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61277">
                <a:tc>
                  <a:txBody>
                    <a:bodyPr/>
                    <a:lstStyle/>
                    <a:p>
                      <a:pPr algn="r" fontAlgn="ctr"/>
                      <a:r>
                        <a:rPr lang="en-GB" sz="1000" u="none" strike="noStrike" dirty="0" smtClean="0">
                          <a:solidFill>
                            <a:schemeClr val="bg1">
                              <a:lumMod val="65000"/>
                            </a:schemeClr>
                          </a:solidFill>
                          <a:effectLst/>
                          <a:latin typeface="+mj-lt"/>
                        </a:rPr>
                        <a:t>Less </a:t>
                      </a:r>
                      <a:r>
                        <a:rPr lang="en-GB" sz="1000" u="none" strike="noStrike" dirty="0">
                          <a:solidFill>
                            <a:schemeClr val="bg1">
                              <a:lumMod val="65000"/>
                            </a:schemeClr>
                          </a:solidFill>
                          <a:effectLst/>
                          <a:latin typeface="+mj-lt"/>
                        </a:rPr>
                        <a:t>than 3 months </a:t>
                      </a:r>
                      <a:endParaRPr lang="en-GB" sz="1000" b="0" i="0" u="none" strike="noStrike" dirty="0">
                        <a:solidFill>
                          <a:schemeClr val="bg1">
                            <a:lumMod val="65000"/>
                          </a:schemeClr>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GB" sz="1000" b="0" i="0" u="none" strike="noStrike">
                          <a:solidFill>
                            <a:srgbClr val="000000"/>
                          </a:solidFill>
                          <a:effectLst/>
                          <a:latin typeface="Arial"/>
                        </a:rPr>
                        <a:t>49%</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GB" sz="1000" b="0" i="0" u="none" strike="noStrike">
                          <a:solidFill>
                            <a:srgbClr val="000000"/>
                          </a:solidFill>
                          <a:effectLst/>
                          <a:latin typeface="Arial"/>
                        </a:rPr>
                        <a:t>20%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GB" sz="1000" b="0" i="0" u="none" strike="noStrike">
                          <a:solidFill>
                            <a:srgbClr val="000000"/>
                          </a:solidFill>
                          <a:effectLst/>
                          <a:latin typeface="Arial"/>
                        </a:rPr>
                        <a:t>45%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61277">
                <a:tc>
                  <a:txBody>
                    <a:bodyPr/>
                    <a:lstStyle/>
                    <a:p>
                      <a:pPr algn="r" fontAlgn="ctr"/>
                      <a:r>
                        <a:rPr lang="en-GB" sz="1000" u="none" strike="noStrike" dirty="0" smtClean="0">
                          <a:solidFill>
                            <a:schemeClr val="bg1">
                              <a:lumMod val="65000"/>
                            </a:schemeClr>
                          </a:solidFill>
                          <a:effectLst/>
                          <a:latin typeface="+mj-lt"/>
                        </a:rPr>
                        <a:t>3 </a:t>
                      </a:r>
                      <a:r>
                        <a:rPr lang="en-GB" sz="1000" u="none" strike="noStrike" dirty="0">
                          <a:solidFill>
                            <a:schemeClr val="bg1">
                              <a:lumMod val="65000"/>
                            </a:schemeClr>
                          </a:solidFill>
                          <a:effectLst/>
                          <a:latin typeface="+mj-lt"/>
                        </a:rPr>
                        <a:t>months  but less than 6 months</a:t>
                      </a:r>
                      <a:endParaRPr lang="en-GB" sz="1000" b="0" i="0" u="none" strike="noStrike" dirty="0">
                        <a:solidFill>
                          <a:schemeClr val="bg1">
                            <a:lumMod val="65000"/>
                          </a:schemeClr>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GB" sz="1000" b="0" i="0" u="none" strike="noStrike">
                          <a:solidFill>
                            <a:srgbClr val="000000"/>
                          </a:solidFill>
                          <a:effectLst/>
                          <a:latin typeface="Arial"/>
                        </a:rPr>
                        <a:t>30%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GB" sz="1000" b="0" i="0" u="none" strike="noStrike">
                          <a:solidFill>
                            <a:srgbClr val="000000"/>
                          </a:solidFill>
                          <a:effectLst/>
                          <a:latin typeface="Arial"/>
                        </a:rPr>
                        <a:t>53%</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GB" sz="1000" b="0" i="0" u="none" strike="noStrike">
                          <a:solidFill>
                            <a:srgbClr val="000000"/>
                          </a:solidFill>
                          <a:effectLst/>
                          <a:latin typeface="Arial"/>
                        </a:rPr>
                        <a:t>33%</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61277">
                <a:tc>
                  <a:txBody>
                    <a:bodyPr/>
                    <a:lstStyle/>
                    <a:p>
                      <a:pPr algn="r" fontAlgn="ctr"/>
                      <a:r>
                        <a:rPr lang="en-GB" sz="1000" u="none" strike="noStrike" dirty="0" smtClean="0">
                          <a:solidFill>
                            <a:schemeClr val="bg1">
                              <a:lumMod val="65000"/>
                            </a:schemeClr>
                          </a:solidFill>
                          <a:effectLst/>
                          <a:latin typeface="+mj-lt"/>
                        </a:rPr>
                        <a:t>6 </a:t>
                      </a:r>
                      <a:r>
                        <a:rPr lang="en-GB" sz="1000" u="none" strike="noStrike" dirty="0">
                          <a:solidFill>
                            <a:schemeClr val="bg1">
                              <a:lumMod val="65000"/>
                            </a:schemeClr>
                          </a:solidFill>
                          <a:effectLst/>
                          <a:latin typeface="+mj-lt"/>
                        </a:rPr>
                        <a:t>months but less than 9 months</a:t>
                      </a:r>
                      <a:endParaRPr lang="en-GB" sz="1000" b="0" i="0" u="none" strike="noStrike" dirty="0">
                        <a:solidFill>
                          <a:schemeClr val="bg1">
                            <a:lumMod val="65000"/>
                          </a:schemeClr>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GB" sz="1000" b="0" i="0" u="none" strike="noStrike">
                          <a:solidFill>
                            <a:srgbClr val="000000"/>
                          </a:solidFill>
                          <a:effectLst/>
                          <a:latin typeface="Arial"/>
                        </a:rPr>
                        <a:t>10%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GB" sz="1000" b="0" i="0" u="none" strike="noStrike">
                          <a:solidFill>
                            <a:srgbClr val="000000"/>
                          </a:solidFill>
                          <a:effectLst/>
                          <a:latin typeface="Arial"/>
                        </a:rPr>
                        <a:t>14%</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GB" sz="1000" b="0" i="0" u="none" strike="noStrike">
                          <a:solidFill>
                            <a:srgbClr val="000000"/>
                          </a:solidFill>
                          <a:effectLst/>
                          <a:latin typeface="Arial"/>
                        </a:rPr>
                        <a:t>11%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61277">
                <a:tc>
                  <a:txBody>
                    <a:bodyPr/>
                    <a:lstStyle/>
                    <a:p>
                      <a:pPr algn="r" fontAlgn="ctr"/>
                      <a:r>
                        <a:rPr lang="en-GB" sz="1000" u="none" strike="noStrike" dirty="0" smtClean="0">
                          <a:solidFill>
                            <a:schemeClr val="bg1">
                              <a:lumMod val="65000"/>
                            </a:schemeClr>
                          </a:solidFill>
                          <a:effectLst/>
                          <a:latin typeface="+mj-lt"/>
                        </a:rPr>
                        <a:t>9 </a:t>
                      </a:r>
                      <a:r>
                        <a:rPr lang="en-GB" sz="1000" u="none" strike="noStrike" dirty="0">
                          <a:solidFill>
                            <a:schemeClr val="bg1">
                              <a:lumMod val="65000"/>
                            </a:schemeClr>
                          </a:solidFill>
                          <a:effectLst/>
                          <a:latin typeface="+mj-lt"/>
                        </a:rPr>
                        <a:t>months but less than 12 months</a:t>
                      </a:r>
                      <a:endParaRPr lang="en-GB" sz="1000" b="0" i="0" u="none" strike="noStrike" dirty="0">
                        <a:solidFill>
                          <a:schemeClr val="bg1">
                            <a:lumMod val="65000"/>
                          </a:schemeClr>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GB" sz="1000" b="0" i="0" u="none" strike="noStrike">
                          <a:solidFill>
                            <a:srgbClr val="000000"/>
                          </a:solidFill>
                          <a:effectLst/>
                          <a:latin typeface="Arial"/>
                        </a:rPr>
                        <a:t>6%</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GB" sz="1000" b="0" i="0" u="none" strike="noStrike">
                          <a:solidFill>
                            <a:srgbClr val="000000"/>
                          </a:solidFill>
                          <a:effectLst/>
                          <a:latin typeface="Arial"/>
                        </a:rPr>
                        <a:t>6%</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GB" sz="1000" b="0" i="0" u="none" strike="noStrike">
                          <a:solidFill>
                            <a:srgbClr val="000000"/>
                          </a:solidFill>
                          <a:effectLst/>
                          <a:latin typeface="Arial"/>
                        </a:rPr>
                        <a:t>6%</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61277">
                <a:tc>
                  <a:txBody>
                    <a:bodyPr/>
                    <a:lstStyle/>
                    <a:p>
                      <a:pPr algn="r" fontAlgn="ctr"/>
                      <a:r>
                        <a:rPr lang="en-GB" sz="1000" u="none" strike="noStrike" dirty="0" smtClean="0">
                          <a:solidFill>
                            <a:schemeClr val="bg1">
                              <a:lumMod val="65000"/>
                            </a:schemeClr>
                          </a:solidFill>
                          <a:effectLst/>
                          <a:latin typeface="+mj-lt"/>
                        </a:rPr>
                        <a:t>12 </a:t>
                      </a:r>
                      <a:r>
                        <a:rPr lang="en-GB" sz="1000" u="none" strike="noStrike" dirty="0">
                          <a:solidFill>
                            <a:schemeClr val="bg1">
                              <a:lumMod val="65000"/>
                            </a:schemeClr>
                          </a:solidFill>
                          <a:effectLst/>
                          <a:latin typeface="+mj-lt"/>
                        </a:rPr>
                        <a:t>months but less than 18 months</a:t>
                      </a:r>
                      <a:endParaRPr lang="en-GB" sz="1000" b="0" i="0" u="none" strike="noStrike" dirty="0">
                        <a:solidFill>
                          <a:schemeClr val="bg1">
                            <a:lumMod val="65000"/>
                          </a:schemeClr>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GB" sz="1000" b="0" i="0" u="none" strike="noStrike">
                          <a:solidFill>
                            <a:srgbClr val="000000"/>
                          </a:solidFill>
                          <a:effectLst/>
                          <a:latin typeface="Arial"/>
                        </a:rPr>
                        <a:t>3%</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GB" sz="1000" b="0" i="0" u="none" strike="noStrike">
                          <a:solidFill>
                            <a:srgbClr val="000000"/>
                          </a:solidFill>
                          <a:effectLst/>
                          <a:latin typeface="Arial"/>
                        </a:rPr>
                        <a:t>3%</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GB" sz="1000" b="0" i="0" u="none" strike="noStrike">
                          <a:solidFill>
                            <a:srgbClr val="000000"/>
                          </a:solidFill>
                          <a:effectLst/>
                          <a:latin typeface="Arial"/>
                        </a:rPr>
                        <a:t>3%</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61277">
                <a:tc>
                  <a:txBody>
                    <a:bodyPr/>
                    <a:lstStyle/>
                    <a:p>
                      <a:pPr algn="r" fontAlgn="ctr"/>
                      <a:r>
                        <a:rPr lang="en-GB" sz="1000" u="none" strike="noStrike" dirty="0">
                          <a:solidFill>
                            <a:schemeClr val="bg1">
                              <a:lumMod val="65000"/>
                            </a:schemeClr>
                          </a:solidFill>
                          <a:effectLst/>
                          <a:latin typeface="+mj-lt"/>
                        </a:rPr>
                        <a:t>18 months or more</a:t>
                      </a:r>
                      <a:endParaRPr lang="en-GB" sz="1000" b="0" i="0" u="none" strike="noStrike" dirty="0">
                        <a:solidFill>
                          <a:schemeClr val="bg1">
                            <a:lumMod val="65000"/>
                          </a:schemeClr>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GB" sz="1000" b="0" i="0" u="none" strike="noStrike">
                          <a:solidFill>
                            <a:srgbClr val="000000"/>
                          </a:solidFill>
                          <a:effectLst/>
                          <a:latin typeface="Arial"/>
                        </a:rPr>
                        <a:t>2%</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GB" sz="1000" b="0" i="0" u="none" strike="noStrike">
                          <a:solidFill>
                            <a:srgbClr val="000000"/>
                          </a:solidFill>
                          <a:effectLst/>
                          <a:latin typeface="Arial"/>
                        </a:rPr>
                        <a:t>3%</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GB" sz="1000" b="0" i="0" u="none" strike="noStrike" dirty="0">
                          <a:solidFill>
                            <a:srgbClr val="000000"/>
                          </a:solidFill>
                          <a:effectLst/>
                          <a:latin typeface="Arial"/>
                        </a:rPr>
                        <a:t>2%</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555639132"/>
              </p:ext>
            </p:extLst>
          </p:nvPr>
        </p:nvGraphicFramePr>
        <p:xfrm>
          <a:off x="2123728" y="5733256"/>
          <a:ext cx="6840760" cy="457200"/>
        </p:xfrm>
        <a:graphic>
          <a:graphicData uri="http://schemas.openxmlformats.org/drawingml/2006/table">
            <a:tbl>
              <a:tblPr firstRow="1" bandRow="1">
                <a:tableStyleId>{5C22544A-7EE6-4342-B048-85BDC9FD1C3A}</a:tableStyleId>
              </a:tblPr>
              <a:tblGrid>
                <a:gridCol w="6840760"/>
              </a:tblGrid>
              <a:tr h="288032">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effectLst/>
                          <a:latin typeface="+mj-lt"/>
                          <a:ea typeface="+mn-ea"/>
                          <a:cs typeface="+mn-cs"/>
                        </a:rPr>
                        <a:t>The average number of days between application and approval in quarter 4 2013-14 in England was 222 days, whilst the average number of days from approval to match was 131 days.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3956102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692696"/>
            <a:ext cx="3614433" cy="2362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69593" y="87431"/>
            <a:ext cx="7775575" cy="1253337"/>
          </a:xfrm>
          <a:ln>
            <a:noFill/>
          </a:ln>
        </p:spPr>
        <p:txBody>
          <a:bodyPr/>
          <a:lstStyle/>
          <a:p>
            <a:r>
              <a:rPr lang="en-GB" dirty="0" smtClean="0"/>
              <a:t>Contextual information</a:t>
            </a:r>
            <a:endParaRPr lang="en-GB" dirty="0"/>
          </a:p>
        </p:txBody>
      </p:sp>
      <p:sp>
        <p:nvSpPr>
          <p:cNvPr id="2" name="Rectangle 1"/>
          <p:cNvSpPr/>
          <p:nvPr/>
        </p:nvSpPr>
        <p:spPr>
          <a:xfrm>
            <a:off x="827584" y="1484784"/>
            <a:ext cx="4464496" cy="1200329"/>
          </a:xfrm>
          <a:prstGeom prst="rect">
            <a:avLst/>
          </a:prstGeom>
          <a:ln>
            <a:noFill/>
          </a:ln>
        </p:spPr>
        <p:txBody>
          <a:bodyPr wrap="square">
            <a:spAutoFit/>
          </a:bodyPr>
          <a:lstStyle/>
          <a:p>
            <a:pPr algn="just"/>
            <a:r>
              <a:rPr lang="en-GB" sz="1200" dirty="0" smtClean="0">
                <a:solidFill>
                  <a:schemeClr val="accent1">
                    <a:lumMod val="60000"/>
                    <a:lumOff val="40000"/>
                  </a:schemeClr>
                </a:solidFill>
                <a:latin typeface="Arial Black" panose="020B0A04020102020204" pitchFamily="34" charset="0"/>
              </a:rPr>
              <a:t>3,980 </a:t>
            </a:r>
            <a:r>
              <a:rPr lang="en-GB" sz="1200" dirty="0">
                <a:solidFill>
                  <a:schemeClr val="accent1">
                    <a:lumMod val="60000"/>
                    <a:lumOff val="40000"/>
                  </a:schemeClr>
                </a:solidFill>
                <a:latin typeface="Arial Black" panose="020B0A04020102020204" pitchFamily="34" charset="0"/>
              </a:rPr>
              <a:t>children were adopted </a:t>
            </a:r>
            <a:r>
              <a:rPr lang="en-GB" sz="1200" dirty="0"/>
              <a:t>during </a:t>
            </a:r>
            <a:r>
              <a:rPr lang="en-GB" sz="1200" dirty="0" smtClean="0"/>
              <a:t>2012-13 </a:t>
            </a:r>
            <a:r>
              <a:rPr lang="en-GB" sz="1200" dirty="0"/>
              <a:t>- up 15% from </a:t>
            </a:r>
            <a:r>
              <a:rPr lang="en-GB" sz="1200" dirty="0" smtClean="0"/>
              <a:t>2011-12. This </a:t>
            </a:r>
            <a:r>
              <a:rPr lang="en-GB" sz="1200" dirty="0"/>
              <a:t>is the highest </a:t>
            </a:r>
            <a:r>
              <a:rPr lang="en-GB" sz="1200" dirty="0" smtClean="0"/>
              <a:t>number of </a:t>
            </a:r>
            <a:r>
              <a:rPr lang="en-GB" sz="1200" dirty="0"/>
              <a:t>adoptions since the current data collection began in </a:t>
            </a:r>
            <a:r>
              <a:rPr lang="en-GB" sz="1200" dirty="0" smtClean="0"/>
              <a:t>1992.</a:t>
            </a:r>
          </a:p>
          <a:p>
            <a:pPr algn="just"/>
            <a:endParaRPr lang="en-GB" sz="1200" dirty="0"/>
          </a:p>
          <a:p>
            <a:pPr algn="just"/>
            <a:r>
              <a:rPr lang="en-GB" sz="1200" dirty="0" smtClean="0"/>
              <a:t>Quarterly data suggests that 4,960 children were adopted in 2013-14, an increase of 25% on 2012-13.</a:t>
            </a:r>
            <a:r>
              <a:rPr lang="en-GB" sz="1200" dirty="0"/>
              <a:t> </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44371" y="1628800"/>
            <a:ext cx="2976101" cy="19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44372" y="4653136"/>
            <a:ext cx="2976100" cy="19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e 2"/>
          <p:cNvGraphicFramePr>
            <a:graphicFrameLocks noGrp="1"/>
          </p:cNvGraphicFramePr>
          <p:nvPr>
            <p:extLst>
              <p:ext uri="{D42A27DB-BD31-4B8C-83A1-F6EECF244321}">
                <p14:modId xmlns:p14="http://schemas.microsoft.com/office/powerpoint/2010/main" val="3206620004"/>
              </p:ext>
            </p:extLst>
          </p:nvPr>
        </p:nvGraphicFramePr>
        <p:xfrm>
          <a:off x="5436096" y="3717032"/>
          <a:ext cx="3456384" cy="864096"/>
        </p:xfrm>
        <a:graphic>
          <a:graphicData uri="http://schemas.openxmlformats.org/drawingml/2006/table">
            <a:tbl>
              <a:tblPr firstRow="1" bandRow="1">
                <a:tableStyleId>{5C22544A-7EE6-4342-B048-85BDC9FD1C3A}</a:tableStyleId>
              </a:tblPr>
              <a:tblGrid>
                <a:gridCol w="3456384"/>
              </a:tblGrid>
              <a:tr h="864096">
                <a:tc>
                  <a:txBody>
                    <a:bodyPr/>
                    <a:lstStyle/>
                    <a:p>
                      <a:pPr algn="just"/>
                      <a:r>
                        <a:rPr lang="en-GB" sz="1200" b="0" dirty="0" smtClean="0">
                          <a:solidFill>
                            <a:schemeClr val="tx1"/>
                          </a:solidFill>
                        </a:rPr>
                        <a:t>The majority of children placed for adoption were in care due to </a:t>
                      </a:r>
                      <a:r>
                        <a:rPr lang="en-GB" sz="1200" b="0" dirty="0" smtClean="0">
                          <a:solidFill>
                            <a:schemeClr val="accent1">
                              <a:lumMod val="60000"/>
                              <a:lumOff val="40000"/>
                            </a:schemeClr>
                          </a:solidFill>
                          <a:latin typeface="Arial Black" panose="020B0A04020102020204" pitchFamily="34" charset="0"/>
                        </a:rPr>
                        <a:t>abuse or</a:t>
                      </a:r>
                      <a:r>
                        <a:rPr lang="en-GB" sz="1200" b="0" baseline="0" dirty="0" smtClean="0">
                          <a:solidFill>
                            <a:schemeClr val="accent1">
                              <a:lumMod val="60000"/>
                              <a:lumOff val="40000"/>
                            </a:schemeClr>
                          </a:solidFill>
                          <a:latin typeface="Arial Black" panose="020B0A04020102020204" pitchFamily="34" charset="0"/>
                        </a:rPr>
                        <a:t> neglect </a:t>
                      </a:r>
                      <a:r>
                        <a:rPr lang="en-GB" sz="1200" b="0" dirty="0" smtClean="0">
                          <a:solidFill>
                            <a:schemeClr val="tx1"/>
                          </a:solidFill>
                        </a:rPr>
                        <a:t>(70%)</a:t>
                      </a:r>
                      <a:r>
                        <a:rPr lang="en-GB" sz="1200" b="0" baseline="0" dirty="0" smtClean="0">
                          <a:solidFill>
                            <a:schemeClr val="tx1"/>
                          </a:solidFill>
                        </a:rPr>
                        <a:t>. This was higher than all children looked after at 31 March 2013 (62%)</a:t>
                      </a:r>
                      <a:endParaRPr lang="en-GB"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288373514"/>
              </p:ext>
            </p:extLst>
          </p:nvPr>
        </p:nvGraphicFramePr>
        <p:xfrm>
          <a:off x="5436097" y="764704"/>
          <a:ext cx="3456383" cy="822960"/>
        </p:xfrm>
        <a:graphic>
          <a:graphicData uri="http://schemas.openxmlformats.org/drawingml/2006/table">
            <a:tbl>
              <a:tblPr firstRow="1" bandRow="1">
                <a:tableStyleId>{5C22544A-7EE6-4342-B048-85BDC9FD1C3A}</a:tableStyleId>
              </a:tblPr>
              <a:tblGrid>
                <a:gridCol w="3456383"/>
              </a:tblGrid>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200" b="0" baseline="0" dirty="0" smtClean="0">
                          <a:solidFill>
                            <a:schemeClr val="tx1"/>
                          </a:solidFill>
                        </a:rPr>
                        <a:t>There were </a:t>
                      </a:r>
                      <a:r>
                        <a:rPr lang="en-GB" sz="1200" b="0" baseline="0" dirty="0" smtClean="0">
                          <a:solidFill>
                            <a:schemeClr val="accent1">
                              <a:lumMod val="60000"/>
                              <a:lumOff val="40000"/>
                            </a:schemeClr>
                          </a:solidFill>
                          <a:latin typeface="Arial Black" panose="020B0A04020102020204" pitchFamily="34" charset="0"/>
                        </a:rPr>
                        <a:t>68,110 children looked after</a:t>
                      </a:r>
                      <a:r>
                        <a:rPr lang="en-GB" sz="1200" b="0" baseline="0" dirty="0" smtClean="0">
                          <a:solidFill>
                            <a:schemeClr val="accent1">
                              <a:lumMod val="60000"/>
                              <a:lumOff val="40000"/>
                            </a:schemeClr>
                          </a:solidFill>
                        </a:rPr>
                        <a:t> </a:t>
                      </a:r>
                      <a:r>
                        <a:rPr lang="en-GB" sz="1200" b="0" baseline="0" dirty="0" smtClean="0">
                          <a:solidFill>
                            <a:schemeClr val="tx1"/>
                          </a:solidFill>
                        </a:rPr>
                        <a:t>at 31 March 2013. 5% had been placed for adoption whilst t</a:t>
                      </a:r>
                      <a:r>
                        <a:rPr lang="en-GB" sz="1200" b="0" dirty="0" smtClean="0">
                          <a:solidFill>
                            <a:schemeClr val="tx1"/>
                          </a:solidFill>
                        </a:rPr>
                        <a:t>hree quarters were in foster placements.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423676172"/>
              </p:ext>
            </p:extLst>
          </p:nvPr>
        </p:nvGraphicFramePr>
        <p:xfrm>
          <a:off x="179512" y="3212976"/>
          <a:ext cx="4896544" cy="2785844"/>
        </p:xfrm>
        <a:graphic>
          <a:graphicData uri="http://schemas.openxmlformats.org/drawingml/2006/table">
            <a:tbl>
              <a:tblPr firstRow="1" bandRow="1">
                <a:tableStyleId>{5C22544A-7EE6-4342-B048-85BDC9FD1C3A}</a:tableStyleId>
              </a:tblPr>
              <a:tblGrid>
                <a:gridCol w="4384965"/>
                <a:gridCol w="511579"/>
              </a:tblGrid>
              <a:tr h="432048">
                <a:tc gridSpan="2">
                  <a:txBody>
                    <a:bodyPr/>
                    <a:lstStyle/>
                    <a:p>
                      <a:pPr algn="just">
                        <a:lnSpc>
                          <a:spcPct val="100000"/>
                        </a:lnSpc>
                      </a:pPr>
                      <a:r>
                        <a:rPr lang="en-GB" sz="1200" b="0" dirty="0" smtClean="0">
                          <a:solidFill>
                            <a:schemeClr val="tx1"/>
                          </a:solidFill>
                        </a:rPr>
                        <a:t>There were </a:t>
                      </a:r>
                      <a:r>
                        <a:rPr lang="en-GB" sz="1200" b="0" dirty="0" smtClean="0">
                          <a:solidFill>
                            <a:schemeClr val="accent1">
                              <a:lumMod val="60000"/>
                              <a:lumOff val="40000"/>
                            </a:schemeClr>
                          </a:solidFill>
                          <a:latin typeface="Arial Black" panose="020B0A04020102020204" pitchFamily="34" charset="0"/>
                        </a:rPr>
                        <a:t>4,560</a:t>
                      </a:r>
                      <a:r>
                        <a:rPr lang="en-GB" sz="1200" b="0" baseline="0" dirty="0" smtClean="0">
                          <a:solidFill>
                            <a:schemeClr val="accent1">
                              <a:lumMod val="60000"/>
                              <a:lumOff val="40000"/>
                            </a:schemeClr>
                          </a:solidFill>
                          <a:latin typeface="Arial Black" panose="020B0A04020102020204" pitchFamily="34" charset="0"/>
                        </a:rPr>
                        <a:t> children placed </a:t>
                      </a:r>
                      <a:r>
                        <a:rPr lang="en-GB" sz="1200" b="0" baseline="0" dirty="0" smtClean="0">
                          <a:solidFill>
                            <a:schemeClr val="tx1"/>
                          </a:solidFill>
                        </a:rPr>
                        <a:t>for adoption during 2012-13. Quarterly data suggests that the number of children placed during 2013-14 was 5,210, an increase of 14% on 2012-13.</a:t>
                      </a:r>
                    </a:p>
                    <a:p>
                      <a:pPr algn="just">
                        <a:lnSpc>
                          <a:spcPct val="100000"/>
                        </a:lnSpc>
                      </a:pPr>
                      <a:endParaRPr lang="en-GB" sz="1200" b="0" baseline="0" dirty="0" smtClean="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r>
              <a:tr h="144016">
                <a:tc gridSpan="2">
                  <a:txBody>
                    <a:bodyPr/>
                    <a:lstStyle/>
                    <a:p>
                      <a:pPr algn="just">
                        <a:lnSpc>
                          <a:spcPct val="100000"/>
                        </a:lnSpc>
                      </a:pPr>
                      <a:r>
                        <a:rPr lang="en-GB" sz="1200" b="0" baseline="0" dirty="0" smtClean="0">
                          <a:solidFill>
                            <a:schemeClr val="tx1"/>
                          </a:solidFill>
                        </a:rPr>
                        <a:t>There were </a:t>
                      </a:r>
                      <a:r>
                        <a:rPr lang="en-GB" sz="1200" b="0" baseline="0" dirty="0" smtClean="0">
                          <a:solidFill>
                            <a:schemeClr val="accent1">
                              <a:lumMod val="60000"/>
                              <a:lumOff val="40000"/>
                            </a:schemeClr>
                          </a:solidFill>
                          <a:latin typeface="Arial Black" panose="020B0A04020102020204" pitchFamily="34" charset="0"/>
                        </a:rPr>
                        <a:t>600 children adopted by their foster carers</a:t>
                      </a:r>
                      <a:r>
                        <a:rPr lang="en-GB" sz="1200" b="0" baseline="0" dirty="0" smtClean="0">
                          <a:solidFill>
                            <a:schemeClr val="tx1"/>
                          </a:solidFill>
                        </a:rPr>
                        <a:t> during 2012-13. </a:t>
                      </a:r>
                      <a:r>
                        <a:rPr lang="en-GB" sz="1200" b="0" kern="1200" baseline="0" dirty="0" smtClean="0">
                          <a:solidFill>
                            <a:schemeClr val="tx1"/>
                          </a:solidFill>
                          <a:latin typeface="+mn-lt"/>
                          <a:ea typeface="+mn-ea"/>
                          <a:cs typeface="+mn-cs"/>
                        </a:rPr>
                        <a:t>This was 15% of all </a:t>
                      </a:r>
                      <a:r>
                        <a:rPr lang="en-GB" sz="1200" b="0" baseline="0" dirty="0" smtClean="0">
                          <a:solidFill>
                            <a:schemeClr val="tx1"/>
                          </a:solidFill>
                        </a:rPr>
                        <a:t>adopted children.</a:t>
                      </a:r>
                    </a:p>
                    <a:p>
                      <a:pPr algn="just">
                        <a:lnSpc>
                          <a:spcPct val="100000"/>
                        </a:lnSpc>
                      </a:pPr>
                      <a:endParaRPr lang="en-GB" sz="1200" b="0" baseline="0" dirty="0" smtClean="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r>
              <a:tr h="553184">
                <a:tc gridSpan="2">
                  <a:txBody>
                    <a:bodyPr/>
                    <a:lstStyle/>
                    <a:p>
                      <a:pPr algn="just">
                        <a:lnSpc>
                          <a:spcPct val="100000"/>
                        </a:lnSpc>
                      </a:pPr>
                      <a:r>
                        <a:rPr lang="en-GB" sz="1200" b="0" baseline="0" dirty="0" smtClean="0">
                          <a:solidFill>
                            <a:schemeClr val="tx1"/>
                          </a:solidFill>
                        </a:rPr>
                        <a:t>There were </a:t>
                      </a:r>
                      <a:r>
                        <a:rPr lang="en-GB" sz="1200" b="0" baseline="0" dirty="0" smtClean="0">
                          <a:solidFill>
                            <a:schemeClr val="accent1">
                              <a:lumMod val="60000"/>
                              <a:lumOff val="40000"/>
                            </a:schemeClr>
                          </a:solidFill>
                          <a:latin typeface="Arial Black" panose="020B0A04020102020204" pitchFamily="34" charset="0"/>
                        </a:rPr>
                        <a:t>970 reversals </a:t>
                      </a:r>
                      <a:r>
                        <a:rPr lang="en-GB" sz="1200" b="0" baseline="0" dirty="0" smtClean="0">
                          <a:solidFill>
                            <a:schemeClr val="tx1"/>
                          </a:solidFill>
                        </a:rPr>
                        <a:t>of decisions to place a child for adoption during 2012-13. Reasons for these were: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r>
              <a:tr h="0">
                <a:tc>
                  <a:txBody>
                    <a:bodyPr/>
                    <a:lstStyle/>
                    <a:p>
                      <a:pPr algn="r" fontAlgn="b"/>
                      <a:r>
                        <a:rPr lang="en-GB" sz="1200" b="0" i="0" u="none" strike="noStrike" dirty="0">
                          <a:solidFill>
                            <a:schemeClr val="bg1">
                              <a:lumMod val="65000"/>
                            </a:schemeClr>
                          </a:solidFill>
                          <a:effectLst/>
                          <a:latin typeface="Arial"/>
                        </a:rPr>
                        <a:t>The child’s needs changed subsequent to the decision</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smtClean="0">
                          <a:effectLst/>
                          <a:latin typeface="Arial"/>
                        </a:rPr>
                        <a:t>27%</a:t>
                      </a:r>
                      <a:endParaRPr lang="en-GB" sz="1200" b="0" i="0" u="none" strike="noStrike" dirty="0">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29912">
                <a:tc>
                  <a:txBody>
                    <a:bodyPr/>
                    <a:lstStyle/>
                    <a:p>
                      <a:pPr algn="r" fontAlgn="b"/>
                      <a:r>
                        <a:rPr lang="en-GB" sz="1200" b="0" i="0" u="none" strike="noStrike" dirty="0">
                          <a:solidFill>
                            <a:schemeClr val="bg1">
                              <a:lumMod val="65000"/>
                            </a:schemeClr>
                          </a:solidFill>
                          <a:effectLst/>
                          <a:latin typeface="Arial"/>
                        </a:rPr>
                        <a:t>The Court did not make a placement order</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smtClean="0">
                          <a:effectLst/>
                          <a:latin typeface="Arial"/>
                        </a:rPr>
                        <a:t>10%</a:t>
                      </a:r>
                      <a:endParaRPr lang="en-GB" sz="1200" b="0" i="0" u="none" strike="noStrike" dirty="0">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7728">
                <a:tc>
                  <a:txBody>
                    <a:bodyPr/>
                    <a:lstStyle/>
                    <a:p>
                      <a:pPr algn="r" fontAlgn="b"/>
                      <a:r>
                        <a:rPr lang="en-GB" sz="1200" b="0" i="0" u="none" strike="noStrike" dirty="0">
                          <a:solidFill>
                            <a:schemeClr val="bg1">
                              <a:lumMod val="65000"/>
                            </a:schemeClr>
                          </a:solidFill>
                          <a:effectLst/>
                          <a:latin typeface="Arial"/>
                        </a:rPr>
                        <a:t>Prospective adopters </a:t>
                      </a:r>
                      <a:r>
                        <a:rPr lang="en-GB" sz="1200" b="0" i="0" u="none" strike="noStrike" dirty="0" smtClean="0">
                          <a:solidFill>
                            <a:schemeClr val="bg1">
                              <a:lumMod val="65000"/>
                            </a:schemeClr>
                          </a:solidFill>
                          <a:effectLst/>
                          <a:latin typeface="Arial"/>
                        </a:rPr>
                        <a:t>could not be </a:t>
                      </a:r>
                      <a:r>
                        <a:rPr lang="en-GB" sz="1200" b="0" i="0" u="none" strike="noStrike" dirty="0">
                          <a:solidFill>
                            <a:schemeClr val="bg1">
                              <a:lumMod val="65000"/>
                            </a:schemeClr>
                          </a:solidFill>
                          <a:effectLst/>
                          <a:latin typeface="Arial"/>
                        </a:rPr>
                        <a:t>found</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smtClean="0">
                          <a:effectLst/>
                          <a:latin typeface="Arial"/>
                        </a:rPr>
                        <a:t>37%</a:t>
                      </a:r>
                      <a:endParaRPr lang="en-GB" sz="1200" b="0" i="0" u="none" strike="noStrike" dirty="0">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7728">
                <a:tc>
                  <a:txBody>
                    <a:bodyPr/>
                    <a:lstStyle/>
                    <a:p>
                      <a:pPr algn="r" fontAlgn="b"/>
                      <a:r>
                        <a:rPr lang="en-GB" sz="1200" b="0" i="0" u="none" strike="noStrike" dirty="0" smtClean="0">
                          <a:solidFill>
                            <a:schemeClr val="bg1">
                              <a:lumMod val="65000"/>
                            </a:schemeClr>
                          </a:solidFill>
                          <a:effectLst/>
                          <a:latin typeface="Arial"/>
                        </a:rPr>
                        <a:t>“Any </a:t>
                      </a:r>
                      <a:r>
                        <a:rPr lang="en-GB" sz="1200" b="0" i="0" u="none" strike="noStrike" dirty="0">
                          <a:solidFill>
                            <a:schemeClr val="bg1">
                              <a:lumMod val="65000"/>
                            </a:schemeClr>
                          </a:solidFill>
                          <a:effectLst/>
                          <a:latin typeface="Arial"/>
                        </a:rPr>
                        <a:t>other </a:t>
                      </a:r>
                      <a:r>
                        <a:rPr lang="en-GB" sz="1200" b="0" i="0" u="none" strike="noStrike" dirty="0" smtClean="0">
                          <a:solidFill>
                            <a:schemeClr val="bg1">
                              <a:lumMod val="65000"/>
                            </a:schemeClr>
                          </a:solidFill>
                          <a:effectLst/>
                          <a:latin typeface="Arial"/>
                        </a:rPr>
                        <a:t>reason”</a:t>
                      </a:r>
                      <a:endParaRPr lang="en-GB" sz="1200" b="0" i="0" u="none" strike="noStrike" dirty="0">
                        <a:solidFill>
                          <a:schemeClr val="bg1">
                            <a:lumMod val="65000"/>
                          </a:schemeClr>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smtClean="0">
                          <a:effectLst/>
                          <a:latin typeface="Arial"/>
                        </a:rPr>
                        <a:t>26%</a:t>
                      </a:r>
                      <a:endParaRPr lang="en-GB" sz="1200" b="0" i="0" u="none" strike="noStrike" dirty="0">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9" name="Straight Connector 8"/>
          <p:cNvCxnSpPr/>
          <p:nvPr/>
        </p:nvCxnSpPr>
        <p:spPr>
          <a:xfrm>
            <a:off x="5292080" y="764704"/>
            <a:ext cx="0" cy="58324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27498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33E10230EB8E747A91CFB6ACD883CD5" ma:contentTypeVersion="1" ma:contentTypeDescription="Create a new document." ma:contentTypeScope="" ma:versionID="a0a95fc54e0ff8fd3e2f02ae163f922e">
  <xsd:schema xmlns:xsd="http://www.w3.org/2001/XMLSchema" xmlns:xs="http://www.w3.org/2001/XMLSchema" xmlns:p="http://schemas.microsoft.com/office/2006/metadata/properties" xmlns:ns1="http://schemas.microsoft.com/sharepoint/v3" targetNamespace="http://schemas.microsoft.com/office/2006/metadata/properties" ma:root="true" ma:fieldsID="6f9746fe128b0ca74698fd9d7c13d39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CC3408-5376-46CB-860E-D89420C318D4}">
  <ds:schemaRefs>
    <ds:schemaRef ds:uri="http://purl.org/dc/terms/"/>
    <ds:schemaRef ds:uri="http://www.w3.org/XML/1998/namespace"/>
    <ds:schemaRef ds:uri="http://schemas.microsoft.com/office/2006/metadata/properties"/>
    <ds:schemaRef ds:uri="http://schemas.microsoft.com/sharepoint/v3"/>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718918D8-6743-472F-9133-546308218B28}">
  <ds:schemaRefs>
    <ds:schemaRef ds:uri="http://schemas.microsoft.com/sharepoint/v3/contenttype/forms"/>
  </ds:schemaRefs>
</ds:datastoreItem>
</file>

<file path=customXml/itemProps3.xml><?xml version="1.0" encoding="utf-8"?>
<ds:datastoreItem xmlns:ds="http://schemas.openxmlformats.org/officeDocument/2006/customXml" ds:itemID="{9D9CA0A0-0AA7-425C-A421-AAC492668B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3862</TotalTime>
  <Words>2481</Words>
  <Application>Microsoft Office PowerPoint</Application>
  <PresentationFormat>On-screen Show (4:3)</PresentationFormat>
  <Paragraphs>308</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Adoption Leadership Board (ALB)</vt:lpstr>
      <vt:lpstr>Data sources</vt:lpstr>
      <vt:lpstr>Latest data</vt:lpstr>
      <vt:lpstr>1. Children waiting</vt:lpstr>
      <vt:lpstr>2. Adopter Gap</vt:lpstr>
      <vt:lpstr>3. Child Timeliness</vt:lpstr>
      <vt:lpstr>4. Adopter Timeliness</vt:lpstr>
      <vt:lpstr>Contextual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for Education</dc:title>
  <dc:creator>Publishing.TEAM@education.gsi.gov.uk</dc:creator>
  <cp:lastModifiedBy>PEARSON, Mark</cp:lastModifiedBy>
  <cp:revision>330</cp:revision>
  <cp:lastPrinted>2014-06-12T09:34:57Z</cp:lastPrinted>
  <dcterms:created xsi:type="dcterms:W3CDTF">2013-06-06T10:14:36Z</dcterms:created>
  <dcterms:modified xsi:type="dcterms:W3CDTF">2014-08-13T12:17:45Z</dcterms:modified>
  <cp:category>Master-Pres-v1.0</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0x010100633E10230EB8E747A91CFB6ACD883CD5</vt:lpwstr>
  </property>
</Properties>
</file>