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8" r:id="rId2"/>
    <p:sldId id="386" r:id="rId3"/>
    <p:sldId id="296" r:id="rId4"/>
    <p:sldId id="384" r:id="rId5"/>
    <p:sldId id="333" r:id="rId6"/>
    <p:sldId id="378" r:id="rId7"/>
    <p:sldId id="379" r:id="rId8"/>
    <p:sldId id="311" r:id="rId9"/>
    <p:sldId id="381" r:id="rId10"/>
    <p:sldId id="383" r:id="rId11"/>
    <p:sldId id="374" r:id="rId12"/>
    <p:sldId id="375" r:id="rId13"/>
    <p:sldId id="340" r:id="rId14"/>
    <p:sldId id="355" r:id="rId15"/>
    <p:sldId id="349" r:id="rId16"/>
    <p:sldId id="371" r:id="rId17"/>
    <p:sldId id="382" r:id="rId18"/>
    <p:sldId id="342" r:id="rId19"/>
    <p:sldId id="359" r:id="rId20"/>
    <p:sldId id="385" r:id="rId21"/>
    <p:sldId id="376" r:id="rId22"/>
    <p:sldId id="380" r:id="rId23"/>
  </p:sldIdLst>
  <p:sldSz cx="9144000" cy="6858000" type="screen4x3"/>
  <p:notesSz cx="6797675" cy="9874250"/>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initials="M" lastIdx="2" clrIdx="0"/>
  <p:cmAuthor id="1" name="RGarrett" initials="RG"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7836" autoAdjust="0"/>
  </p:normalViewPr>
  <p:slideViewPr>
    <p:cSldViewPr>
      <p:cViewPr>
        <p:scale>
          <a:sx n="60" d="100"/>
          <a:sy n="60" d="100"/>
        </p:scale>
        <p:origin x="-564" y="-318"/>
      </p:cViewPr>
      <p:guideLst>
        <p:guide orient="horz" pos="2160"/>
        <p:guide pos="2880"/>
      </p:guideLst>
    </p:cSldViewPr>
  </p:slideViewPr>
  <p:outlineViewPr>
    <p:cViewPr>
      <p:scale>
        <a:sx n="33" d="100"/>
        <a:sy n="33" d="100"/>
      </p:scale>
      <p:origin x="48" y="1275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50" y="840"/>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4050"/>
          </a:xfrm>
          <a:prstGeom prst="rect">
            <a:avLst/>
          </a:prstGeom>
        </p:spPr>
        <p:txBody>
          <a:bodyPr vert="horz" lIns="91440" tIns="45720" rIns="91440" bIns="45720" rtlCol="0"/>
          <a:lstStyle>
            <a:lvl1pPr algn="l">
              <a:defRPr sz="1200">
                <a:cs typeface="+mn-cs"/>
              </a:defRPr>
            </a:lvl1pPr>
          </a:lstStyle>
          <a:p>
            <a:pPr>
              <a:defRPr/>
            </a:pPr>
            <a:r>
              <a:rPr lang="en-GB" smtClean="0"/>
              <a:t>DRAFT VERSION - NOT TO BE CIRCULATED</a:t>
            </a:r>
            <a:endParaRPr lang="en-GB"/>
          </a:p>
        </p:txBody>
      </p:sp>
      <p:sp>
        <p:nvSpPr>
          <p:cNvPr id="3" name="Date Placeholder 2"/>
          <p:cNvSpPr>
            <a:spLocks noGrp="1"/>
          </p:cNvSpPr>
          <p:nvPr>
            <p:ph type="dt" sz="quarter" idx="1"/>
          </p:nvPr>
        </p:nvSpPr>
        <p:spPr>
          <a:xfrm>
            <a:off x="3850443" y="1"/>
            <a:ext cx="2945659" cy="494050"/>
          </a:xfrm>
          <a:prstGeom prst="rect">
            <a:avLst/>
          </a:prstGeom>
        </p:spPr>
        <p:txBody>
          <a:bodyPr vert="horz" lIns="91440" tIns="45720" rIns="91440" bIns="45720" rtlCol="0"/>
          <a:lstStyle>
            <a:lvl1pPr algn="r">
              <a:defRPr sz="1200">
                <a:cs typeface="+mn-cs"/>
              </a:defRPr>
            </a:lvl1pPr>
          </a:lstStyle>
          <a:p>
            <a:pPr>
              <a:defRPr/>
            </a:pPr>
            <a:fld id="{4981F414-CA88-4FF4-AAF7-AC624682E5BB}" type="datetimeFigureOut">
              <a:rPr lang="en-GB"/>
              <a:pPr>
                <a:defRPr/>
              </a:pPr>
              <a:t>16/04/2014</a:t>
            </a:fld>
            <a:endParaRPr lang="en-GB"/>
          </a:p>
        </p:txBody>
      </p:sp>
      <p:sp>
        <p:nvSpPr>
          <p:cNvPr id="4" name="Footer Placeholder 3"/>
          <p:cNvSpPr>
            <a:spLocks noGrp="1"/>
          </p:cNvSpPr>
          <p:nvPr>
            <p:ph type="ftr" sz="quarter" idx="2"/>
          </p:nvPr>
        </p:nvSpPr>
        <p:spPr>
          <a:xfrm>
            <a:off x="0" y="9378516"/>
            <a:ext cx="2945659" cy="49405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50443" y="9378516"/>
            <a:ext cx="2945659" cy="494050"/>
          </a:xfrm>
          <a:prstGeom prst="rect">
            <a:avLst/>
          </a:prstGeom>
        </p:spPr>
        <p:txBody>
          <a:bodyPr vert="horz" lIns="91440" tIns="45720" rIns="91440" bIns="45720" rtlCol="0" anchor="b"/>
          <a:lstStyle>
            <a:lvl1pPr algn="r">
              <a:defRPr sz="1200">
                <a:cs typeface="+mn-cs"/>
              </a:defRPr>
            </a:lvl1pPr>
          </a:lstStyle>
          <a:p>
            <a:pPr>
              <a:defRPr/>
            </a:pPr>
            <a:fld id="{2FB09AF9-775C-4878-A596-38C6CBA620B3}" type="slidenum">
              <a:rPr lang="en-GB"/>
              <a:pPr>
                <a:defRPr/>
              </a:pPr>
              <a:t>‹#›</a:t>
            </a:fld>
            <a:endParaRPr lang="en-GB"/>
          </a:p>
        </p:txBody>
      </p:sp>
    </p:spTree>
    <p:extLst>
      <p:ext uri="{BB962C8B-B14F-4D97-AF65-F5344CB8AC3E}">
        <p14:creationId xmlns:p14="http://schemas.microsoft.com/office/powerpoint/2010/main" val="195714450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4050"/>
          </a:xfrm>
          <a:prstGeom prst="rect">
            <a:avLst/>
          </a:prstGeom>
        </p:spPr>
        <p:txBody>
          <a:bodyPr vert="horz" lIns="91440" tIns="45720" rIns="91440" bIns="45720" rtlCol="0"/>
          <a:lstStyle>
            <a:lvl1pPr algn="l">
              <a:defRPr sz="1200">
                <a:cs typeface="+mn-cs"/>
              </a:defRPr>
            </a:lvl1pPr>
          </a:lstStyle>
          <a:p>
            <a:pPr>
              <a:defRPr/>
            </a:pPr>
            <a:r>
              <a:rPr lang="en-GB" smtClean="0"/>
              <a:t>DRAFT VERSION - NOT TO BE CIRCULATED</a:t>
            </a:r>
            <a:endParaRPr lang="en-GB"/>
          </a:p>
        </p:txBody>
      </p:sp>
      <p:sp>
        <p:nvSpPr>
          <p:cNvPr id="3" name="Date Placeholder 2"/>
          <p:cNvSpPr>
            <a:spLocks noGrp="1"/>
          </p:cNvSpPr>
          <p:nvPr>
            <p:ph type="dt" idx="1"/>
          </p:nvPr>
        </p:nvSpPr>
        <p:spPr>
          <a:xfrm>
            <a:off x="3850443" y="1"/>
            <a:ext cx="2945659" cy="494050"/>
          </a:xfrm>
          <a:prstGeom prst="rect">
            <a:avLst/>
          </a:prstGeom>
        </p:spPr>
        <p:txBody>
          <a:bodyPr vert="horz" lIns="91440" tIns="45720" rIns="91440" bIns="45720" rtlCol="0"/>
          <a:lstStyle>
            <a:lvl1pPr algn="r">
              <a:defRPr sz="1200">
                <a:cs typeface="+mn-cs"/>
              </a:defRPr>
            </a:lvl1pPr>
          </a:lstStyle>
          <a:p>
            <a:pPr>
              <a:defRPr/>
            </a:pPr>
            <a:fld id="{2A527DDF-1F42-4901-A544-205230AEBCCC}" type="datetimeFigureOut">
              <a:rPr lang="en-GB"/>
              <a:pPr>
                <a:defRPr/>
              </a:pPr>
              <a:t>16/04/2014</a:t>
            </a:fld>
            <a:endParaRPr lang="en-GB"/>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690945"/>
            <a:ext cx="5438140" cy="444307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516"/>
            <a:ext cx="2945659" cy="49405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50443" y="9378516"/>
            <a:ext cx="2945659" cy="494050"/>
          </a:xfrm>
          <a:prstGeom prst="rect">
            <a:avLst/>
          </a:prstGeom>
        </p:spPr>
        <p:txBody>
          <a:bodyPr vert="horz" lIns="91440" tIns="45720" rIns="91440" bIns="45720" rtlCol="0" anchor="b"/>
          <a:lstStyle>
            <a:lvl1pPr algn="r">
              <a:defRPr sz="1200">
                <a:cs typeface="+mn-cs"/>
              </a:defRPr>
            </a:lvl1pPr>
          </a:lstStyle>
          <a:p>
            <a:pPr>
              <a:defRPr/>
            </a:pPr>
            <a:fld id="{C016334D-393C-44BA-B4E5-951E6D4C60F4}" type="slidenum">
              <a:rPr lang="en-GB"/>
              <a:pPr>
                <a:defRPr/>
              </a:pPr>
              <a:t>‹#›</a:t>
            </a:fld>
            <a:endParaRPr lang="en-GB"/>
          </a:p>
        </p:txBody>
      </p:sp>
    </p:spTree>
    <p:extLst>
      <p:ext uri="{BB962C8B-B14F-4D97-AF65-F5344CB8AC3E}">
        <p14:creationId xmlns:p14="http://schemas.microsoft.com/office/powerpoint/2010/main" val="412343738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c4g.net/about-cc4g/"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e-skills.com/news-and-events/february-2012/fdm-sponsors-e-skills-uk-cc4g-clubs-across-the-uk/" TargetMode="External"/><Relationship Id="rId4" Type="http://schemas.openxmlformats.org/officeDocument/2006/relationships/hyperlink" Target="http://www.e-skills.com/education/sponser-a-school-computer-club/"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nvestorsinpeople.co.uk/MediaResearch/CaseStudy/Pages/CaseStudyDetails.aspx?CSID=5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ccskills.org.uk/Apprenticeships/CaseStudies/tabid/896/Default.asp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courses.creativeskillset.org/pick_the_tick/skillset_academy_network"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e-skills.com/ITMB"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bigambition.co.uk/"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courses.creativeskillset.org/pick_the_tick/what_is_the_tick"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creativeskillset.org/creativeskillset/press/features/article_3238_1.asp"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investorsinpeople.co.uk/MediaResearch/CaseStudy/Pages/CaseStudyDetails.aspx?CSID=287"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nvestorsinpeople.co.uk/MediaResearch/CaseStudy/Pages/CaseStudyDetails.aspx?CSID=62"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delni.gov.uk/index/publications/pubs-misc/iip-case-study-ntni.ht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Change title</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8AB993-420E-4B87-8A36-ED7DD5E4EC29}" type="slidenum">
              <a:rPr lang="en-GB" smtClean="0">
                <a:cs typeface="Arial" charset="0"/>
              </a:rPr>
              <a:pPr/>
              <a:t>1</a:t>
            </a:fld>
            <a:endParaRPr lang="en-GB" smtClean="0">
              <a:cs typeface="Arial" charset="0"/>
            </a:endParaRPr>
          </a:p>
        </p:txBody>
      </p:sp>
      <p:sp>
        <p:nvSpPr>
          <p:cNvPr id="5" name="Header Placeholder 4"/>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More than </a:t>
            </a:r>
            <a:r>
              <a:rPr lang="en-US" sz="1200" b="1" dirty="0" smtClean="0"/>
              <a:t>135,000 girls in 3,800 schools </a:t>
            </a:r>
            <a:r>
              <a:rPr lang="en-US" sz="1200" dirty="0" smtClean="0"/>
              <a:t>have experienced CC4G since 2005.</a:t>
            </a:r>
          </a:p>
          <a:p>
            <a:r>
              <a:rPr lang="en-US" sz="1200" dirty="0" smtClean="0"/>
              <a:t>Sources:</a:t>
            </a:r>
          </a:p>
          <a:p>
            <a:r>
              <a:rPr lang="en-GB" sz="1200" u="sng" kern="1200" dirty="0" smtClean="0">
                <a:solidFill>
                  <a:schemeClr val="tx1"/>
                </a:solidFill>
                <a:latin typeface="+mn-lt"/>
                <a:ea typeface="+mn-ea"/>
                <a:cs typeface="+mn-cs"/>
                <a:hlinkClick r:id="rId3"/>
              </a:rPr>
              <a:t>http://www.cc4g.net/about-cc4g/</a:t>
            </a:r>
            <a:endParaRPr lang="en-GB" sz="1200" kern="1200" dirty="0" smtClean="0">
              <a:solidFill>
                <a:schemeClr val="tx1"/>
              </a:solidFill>
              <a:latin typeface="+mn-lt"/>
              <a:ea typeface="+mn-ea"/>
              <a:cs typeface="+mn-cs"/>
            </a:endParaRPr>
          </a:p>
          <a:p>
            <a:r>
              <a:rPr lang="en-GB" sz="1200" u="sng" kern="1200" dirty="0" smtClean="0">
                <a:solidFill>
                  <a:schemeClr val="tx1"/>
                </a:solidFill>
                <a:latin typeface="+mn-lt"/>
                <a:ea typeface="+mn-ea"/>
                <a:cs typeface="+mn-cs"/>
                <a:hlinkClick r:id="rId4"/>
              </a:rPr>
              <a:t>http://www.e-skills.com/education/sponser-a-school-computer-club/</a:t>
            </a:r>
            <a:endParaRPr lang="en-GB" sz="1200" kern="1200" dirty="0" smtClean="0">
              <a:solidFill>
                <a:schemeClr val="tx1"/>
              </a:solidFill>
              <a:latin typeface="+mn-lt"/>
              <a:ea typeface="+mn-ea"/>
              <a:cs typeface="+mn-cs"/>
            </a:endParaRPr>
          </a:p>
          <a:p>
            <a:r>
              <a:rPr lang="en-GB" sz="1200" u="sng" kern="1200" dirty="0" smtClean="0">
                <a:solidFill>
                  <a:schemeClr val="tx1"/>
                </a:solidFill>
                <a:latin typeface="+mn-lt"/>
                <a:ea typeface="+mn-ea"/>
                <a:cs typeface="+mn-cs"/>
                <a:hlinkClick r:id="rId5"/>
              </a:rPr>
              <a:t>http://www.e-skills.com/news-and-events/february-2012/fdm-sponsors-e-skills-uk-cc4g-clubs-across-the-uk/</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12</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2</a:t>
            </a:r>
            <a:r>
              <a:rPr lang="en-GB" sz="1200" kern="1200" baseline="30000" dirty="0" smtClean="0">
                <a:solidFill>
                  <a:schemeClr val="tx1"/>
                </a:solidFill>
                <a:latin typeface="+mn-lt"/>
                <a:ea typeface="+mn-ea"/>
                <a:cs typeface="+mn-cs"/>
              </a:rPr>
              <a:t>nd</a:t>
            </a:r>
            <a:r>
              <a:rPr lang="en-GB" sz="1200" kern="1200" dirty="0" smtClean="0">
                <a:solidFill>
                  <a:schemeClr val="tx1"/>
                </a:solidFill>
                <a:latin typeface="+mn-lt"/>
                <a:ea typeface="+mn-ea"/>
                <a:cs typeface="+mn-cs"/>
              </a:rPr>
              <a:t> bullet </a:t>
            </a:r>
            <a:r>
              <a:rPr lang="en-GB" sz="1200" kern="1200" baseline="0" dirty="0" smtClean="0">
                <a:solidFill>
                  <a:schemeClr val="tx1"/>
                </a:solidFill>
                <a:latin typeface="+mn-lt"/>
                <a:ea typeface="+mn-ea"/>
                <a:cs typeface="+mn-cs"/>
              </a:rPr>
              <a:t> – ESS 2011 – 45 skills gaps per 1,000 employees in the digital and creative sector compared to the all sector average of 54.</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3</a:t>
            </a:r>
            <a:r>
              <a:rPr lang="en-GB" sz="1200" kern="1200" baseline="30000" dirty="0" smtClean="0">
                <a:solidFill>
                  <a:schemeClr val="tx1"/>
                </a:solidFill>
                <a:latin typeface="+mn-lt"/>
                <a:ea typeface="+mn-ea"/>
                <a:cs typeface="+mn-cs"/>
              </a:rPr>
              <a:t>rd</a:t>
            </a:r>
            <a:r>
              <a:rPr lang="en-GB" sz="1200" kern="1200" dirty="0" smtClean="0">
                <a:solidFill>
                  <a:schemeClr val="tx1"/>
                </a:solidFill>
                <a:latin typeface="+mn-lt"/>
                <a:ea typeface="+mn-ea"/>
                <a:cs typeface="+mn-cs"/>
              </a:rPr>
              <a:t> bullet – </a:t>
            </a:r>
            <a:r>
              <a:rPr lang="en-GB" sz="1200" kern="1200" baseline="0" dirty="0" smtClean="0">
                <a:solidFill>
                  <a:schemeClr val="tx1"/>
                </a:solidFill>
                <a:latin typeface="+mn-lt"/>
                <a:ea typeface="+mn-ea"/>
                <a:cs typeface="+mn-cs"/>
              </a:rPr>
              <a:t>taken from ESS 2011 </a:t>
            </a:r>
            <a:r>
              <a:rPr lang="en-GB" sz="1200" kern="1200" dirty="0" smtClean="0">
                <a:solidFill>
                  <a:schemeClr val="tx1"/>
                </a:solidFill>
                <a:latin typeface="+mn-lt"/>
                <a:ea typeface="+mn-ea"/>
                <a:cs typeface="+mn-cs"/>
              </a:rPr>
              <a:t>(bespoke sector definitions)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baseline="0" dirty="0" smtClean="0">
                <a:solidFill>
                  <a:schemeClr val="tx1"/>
                </a:solidFill>
                <a:latin typeface="+mn-lt"/>
                <a:ea typeface="+mn-ea"/>
                <a:cs typeface="+mn-cs"/>
              </a:rPr>
              <a:t>4</a:t>
            </a:r>
            <a:r>
              <a:rPr lang="en-GB" sz="1200" kern="1200" baseline="30000" dirty="0" smtClean="0">
                <a:solidFill>
                  <a:schemeClr val="tx1"/>
                </a:solidFill>
                <a:latin typeface="+mn-lt"/>
                <a:ea typeface="+mn-ea"/>
                <a:cs typeface="+mn-cs"/>
              </a:rPr>
              <a:t>th</a:t>
            </a:r>
            <a:r>
              <a:rPr lang="en-GB" sz="1200" kern="1200" baseline="0" dirty="0" smtClean="0">
                <a:solidFill>
                  <a:schemeClr val="tx1"/>
                </a:solidFill>
                <a:latin typeface="+mn-lt"/>
                <a:ea typeface="+mn-ea"/>
                <a:cs typeface="+mn-cs"/>
              </a:rPr>
              <a:t> bullet –taken from ESS 2011 </a:t>
            </a:r>
            <a:r>
              <a:rPr lang="en-GB" sz="1200" kern="1200" dirty="0" smtClean="0">
                <a:solidFill>
                  <a:schemeClr val="tx1"/>
                </a:solidFill>
                <a:latin typeface="+mn-lt"/>
                <a:ea typeface="+mn-ea"/>
                <a:cs typeface="+mn-cs"/>
              </a:rPr>
              <a:t>(bespoke sector definitions)</a:t>
            </a:r>
            <a:endParaRPr lang="en-GB" sz="1200"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5</a:t>
            </a:r>
            <a:r>
              <a:rPr lang="en-GB" sz="1200" kern="1200" baseline="30000" dirty="0" smtClean="0">
                <a:solidFill>
                  <a:schemeClr val="tx1"/>
                </a:solidFill>
                <a:latin typeface="+mn-lt"/>
                <a:ea typeface="+mn-ea"/>
                <a:cs typeface="+mn-cs"/>
              </a:rPr>
              <a:t>th</a:t>
            </a:r>
            <a:r>
              <a:rPr lang="en-GB" sz="1200" kern="1200" dirty="0" smtClean="0">
                <a:solidFill>
                  <a:schemeClr val="tx1"/>
                </a:solidFill>
                <a:latin typeface="+mn-lt"/>
                <a:ea typeface="+mn-ea"/>
                <a:cs typeface="+mn-cs"/>
              </a:rPr>
              <a:t> and 6</a:t>
            </a:r>
            <a:r>
              <a:rPr lang="en-GB" sz="1200" kern="1200" baseline="30000" dirty="0" smtClean="0">
                <a:solidFill>
                  <a:schemeClr val="tx1"/>
                </a:solidFill>
                <a:latin typeface="+mn-lt"/>
                <a:ea typeface="+mn-ea"/>
                <a:cs typeface="+mn-cs"/>
              </a:rPr>
              <a:t>th</a:t>
            </a:r>
            <a:r>
              <a:rPr lang="en-GB" sz="1200" kern="1200" dirty="0" smtClean="0">
                <a:solidFill>
                  <a:schemeClr val="tx1"/>
                </a:solidFill>
                <a:latin typeface="+mn-lt"/>
                <a:ea typeface="+mn-ea"/>
                <a:cs typeface="+mn-cs"/>
              </a:rPr>
              <a:t> bullets</a:t>
            </a:r>
            <a:r>
              <a:rPr lang="en-GB" sz="1200" kern="1200" baseline="0" dirty="0" smtClean="0">
                <a:solidFill>
                  <a:schemeClr val="tx1"/>
                </a:solidFill>
                <a:latin typeface="+mn-lt"/>
                <a:ea typeface="+mn-ea"/>
                <a:cs typeface="+mn-cs"/>
              </a:rPr>
              <a:t> - </a:t>
            </a:r>
            <a:r>
              <a:rPr lang="en-GB" sz="1200" kern="1200" dirty="0" smtClean="0">
                <a:solidFill>
                  <a:schemeClr val="tx1"/>
                </a:solidFill>
                <a:latin typeface="+mn-lt"/>
                <a:ea typeface="+mn-ea"/>
                <a:cs typeface="+mn-cs"/>
              </a:rPr>
              <a:t>ESS 2011, UKCES Value of Skills evidence report 22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eaLnBrk="1" hangingPunct="1">
              <a:defRPr/>
            </a:pPr>
            <a:r>
              <a:rPr lang="en-GB" dirty="0" smtClean="0"/>
              <a:t>7</a:t>
            </a:r>
            <a:r>
              <a:rPr lang="en-GB" baseline="30000" dirty="0" smtClean="0"/>
              <a:t>th</a:t>
            </a:r>
            <a:r>
              <a:rPr lang="en-GB" dirty="0" smtClean="0"/>
              <a:t> bullet (training</a:t>
            </a:r>
            <a:r>
              <a:rPr lang="en-GB" baseline="0" dirty="0" smtClean="0"/>
              <a:t> is falling ) - </a:t>
            </a:r>
            <a:r>
              <a:rPr lang="en-GB" dirty="0" smtClean="0"/>
              <a:t>UKCES Almanac LFS training data for e-skills UK, </a:t>
            </a:r>
            <a:r>
              <a:rPr lang="en-GB" dirty="0" err="1" smtClean="0"/>
              <a:t>Skillset</a:t>
            </a:r>
            <a:r>
              <a:rPr lang="en-GB" dirty="0" smtClean="0"/>
              <a:t> and CCS,</a:t>
            </a:r>
            <a:r>
              <a:rPr lang="en-GB" baseline="0" dirty="0" smtClean="0"/>
              <a:t> (international competition is rising) - </a:t>
            </a:r>
            <a:r>
              <a:rPr lang="en-GB" sz="1200" kern="1200" dirty="0" smtClean="0">
                <a:solidFill>
                  <a:schemeClr val="tx1"/>
                </a:solidFill>
                <a:latin typeface="+mn-lt"/>
                <a:ea typeface="+mn-ea"/>
                <a:cs typeface="+mn-cs"/>
              </a:rPr>
              <a:t>Economist Intelligence Unit data quoted in SSA for Digital Economy.</a:t>
            </a:r>
            <a:endParaRPr lang="en-GB" sz="1200" kern="1200" dirty="0" smtClean="0">
              <a:solidFill>
                <a:srgbClr val="FF0000"/>
              </a:solidFill>
              <a:latin typeface="+mn-lt"/>
              <a:ea typeface="+mn-ea"/>
              <a:cs typeface="+mn-cs"/>
            </a:endParaRPr>
          </a:p>
          <a:p>
            <a:pPr eaLnBrk="1" hangingPunct="1"/>
            <a:endParaRPr lang="en-US" dirty="0" smtClean="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u="sng" kern="1200" dirty="0" smtClean="0">
                <a:solidFill>
                  <a:schemeClr val="tx1"/>
                </a:solidFill>
                <a:latin typeface="+mn-lt"/>
                <a:ea typeface="+mn-ea"/>
                <a:cs typeface="+mn-cs"/>
                <a:hlinkClick r:id="rId3"/>
              </a:rPr>
              <a:t>http://www.investorsinpeople.co.uk/MediaResearch/CaseStudy/Pages/CaseStudyDetails.aspx?CSID=50</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14</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pPr marL="0" lvl="4" eaLnBrk="1" hangingPunct="1"/>
            <a:r>
              <a:rPr lang="en-GB" i="0" baseline="0" dirty="0" smtClean="0"/>
              <a:t>1</a:t>
            </a:r>
            <a:r>
              <a:rPr lang="en-GB" i="0" baseline="30000" dirty="0" smtClean="0"/>
              <a:t>st</a:t>
            </a:r>
            <a:r>
              <a:rPr lang="en-GB" i="0" baseline="0" dirty="0" smtClean="0"/>
              <a:t> bullet-</a:t>
            </a:r>
            <a:r>
              <a:rPr lang="en-GB" sz="1200" kern="1200" dirty="0" smtClean="0">
                <a:solidFill>
                  <a:schemeClr val="tx1"/>
                </a:solidFill>
                <a:latin typeface="+mn-lt"/>
                <a:ea typeface="+mn-ea"/>
                <a:cs typeface="+mn-cs"/>
              </a:rPr>
              <a:t> SSA for</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Digital Economy, e-skills UK, </a:t>
            </a:r>
            <a:r>
              <a:rPr lang="en-GB" sz="1200" kern="1200" dirty="0" err="1" smtClean="0">
                <a:solidFill>
                  <a:schemeClr val="tx1"/>
                </a:solidFill>
                <a:latin typeface="+mn-lt"/>
                <a:ea typeface="+mn-ea"/>
                <a:cs typeface="+mn-cs"/>
              </a:rPr>
              <a:t>Skillset</a:t>
            </a:r>
            <a:r>
              <a:rPr lang="en-GB" sz="1200" kern="1200" dirty="0" smtClean="0">
                <a:solidFill>
                  <a:schemeClr val="tx1"/>
                </a:solidFill>
                <a:latin typeface="+mn-lt"/>
                <a:ea typeface="+mn-ea"/>
                <a:cs typeface="+mn-cs"/>
              </a:rPr>
              <a:t> and CCS 2009  see: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http://www.e-skills.com/research/research-publications/ssa-for-the-digital-economy/) </a:t>
            </a:r>
            <a:endParaRPr lang="en-GB" i="0" baseline="0" dirty="0" smtClean="0"/>
          </a:p>
          <a:p>
            <a:pPr marL="0" lvl="4" eaLnBrk="1" hangingPunct="1"/>
            <a:r>
              <a:rPr lang="en-GB" i="0" baseline="0" dirty="0" smtClean="0"/>
              <a:t>1</a:t>
            </a:r>
            <a:r>
              <a:rPr lang="en-GB" i="0" baseline="30000" dirty="0" smtClean="0"/>
              <a:t>st</a:t>
            </a:r>
            <a:r>
              <a:rPr lang="en-GB" i="0" baseline="0" dirty="0" smtClean="0"/>
              <a:t> bullet, 2</a:t>
            </a:r>
            <a:r>
              <a:rPr lang="en-GB" i="0" baseline="30000" dirty="0" smtClean="0"/>
              <a:t>nd</a:t>
            </a:r>
            <a:r>
              <a:rPr lang="en-GB" i="0" baseline="0" dirty="0" smtClean="0"/>
              <a:t> sub-point - </a:t>
            </a:r>
            <a:r>
              <a:rPr lang="en-GB" i="0" dirty="0" smtClean="0"/>
              <a:t>Data from ESS 2011 showing 26% of training leading to nationally recognised qualification in the past</a:t>
            </a:r>
            <a:r>
              <a:rPr lang="en-GB" i="0" baseline="0" dirty="0" smtClean="0"/>
              <a:t> 12 months compared to 44% across all sectors.</a:t>
            </a:r>
          </a:p>
          <a:p>
            <a:pPr marL="0" lvl="4" eaLnBrk="1" hangingPunct="1"/>
            <a:endParaRPr lang="en-US" i="0" dirty="0" smtClean="0"/>
          </a:p>
          <a:p>
            <a:pPr marL="717550" lvl="4" eaLnBrk="1" hangingPunct="1"/>
            <a:endParaRPr lang="en-GB" dirty="0" smtClean="0"/>
          </a:p>
          <a:p>
            <a:pPr eaLnBrk="1" hangingPunct="1"/>
            <a:endParaRPr lang="en-GB" dirty="0" smtClean="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Launched in July 2010.</a:t>
            </a:r>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Apprentices are given all the training and support they need in order to complete work-relevant tasks, but are also expected </a:t>
            </a:r>
            <a:r>
              <a:rPr lang="en-US" sz="1200" b="1" dirty="0" smtClean="0"/>
              <a:t>to think for themselves</a:t>
            </a:r>
            <a:r>
              <a:rPr lang="en-US" sz="1200" dirty="0" smtClean="0"/>
              <a:t>, something that is a prerequisite upon entering the workplace. Their work is overseen by they staff who impart technical knowledge gained from years of experience, and teach </a:t>
            </a:r>
            <a:r>
              <a:rPr lang="en-US" sz="1200" b="1" dirty="0" smtClean="0"/>
              <a:t>tricks of the trade </a:t>
            </a:r>
            <a:r>
              <a:rPr lang="en-US" sz="1200" dirty="0" smtClean="0"/>
              <a:t>which can only be learned on-the-job.</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Source:</a:t>
            </a:r>
            <a:r>
              <a:rPr lang="en-US" sz="1200" baseline="0" dirty="0" smtClean="0"/>
              <a:t> </a:t>
            </a:r>
            <a:r>
              <a:rPr lang="en-GB" sz="1200" u="sng" kern="1200" dirty="0" smtClean="0">
                <a:solidFill>
                  <a:schemeClr val="tx1"/>
                </a:solidFill>
                <a:latin typeface="+mn-lt"/>
                <a:ea typeface="+mn-ea"/>
                <a:cs typeface="+mn-cs"/>
                <a:hlinkClick r:id="rId3"/>
              </a:rPr>
              <a:t>http://www.ccskills.org.uk/Apprenticeships/CaseStudies/tabid/896/Default.aspx</a:t>
            </a: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16</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Employer Owner</a:t>
            </a:r>
            <a:r>
              <a:rPr lang="en-GB" baseline="0" dirty="0" smtClean="0"/>
              <a:t>ship – see </a:t>
            </a:r>
            <a:r>
              <a:rPr lang="en-GB" dirty="0" smtClean="0"/>
              <a:t>http://www.ukces.org.uk/ourwork/employer-ownership</a:t>
            </a:r>
          </a:p>
          <a:p>
            <a:r>
              <a:rPr lang="en-GB" dirty="0" smtClean="0"/>
              <a:t>GIF – see http://www.ukces.org.uk/ourwork/investment</a:t>
            </a:r>
          </a:p>
          <a:p>
            <a:endParaRPr lang="en-GB"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17</a:t>
            </a:fld>
            <a:endParaRPr lang="en-GB" dirty="0"/>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Creative Skillet Academy Networks</a:t>
            </a:r>
          </a:p>
          <a:p>
            <a:r>
              <a:rPr lang="en-GB" dirty="0" smtClean="0">
                <a:hlinkClick r:id="rId3"/>
              </a:rPr>
              <a:t>http://courses.creativeskillset.org/pick_the_tick/skillset_academy_network</a:t>
            </a:r>
            <a:endParaRPr lang="en-GB" dirty="0" smtClean="0"/>
          </a:p>
          <a:p>
            <a:endParaRPr lang="en-GB" dirty="0" smtClean="0"/>
          </a:p>
          <a:p>
            <a:r>
              <a:rPr lang="en-GB" dirty="0" smtClean="0"/>
              <a:t>IT management for Business degree</a:t>
            </a:r>
          </a:p>
          <a:p>
            <a:r>
              <a:rPr lang="en-GB" dirty="0" smtClean="0">
                <a:hlinkClick r:id="rId4"/>
              </a:rPr>
              <a:t>http://www.e-skills.com/ITMB</a:t>
            </a:r>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18</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BigAmbition</a:t>
            </a:r>
            <a:endParaRPr lang="en-GB" dirty="0" smtClean="0"/>
          </a:p>
          <a:p>
            <a:r>
              <a:rPr lang="en-GB" dirty="0" smtClean="0">
                <a:hlinkClick r:id="rId3"/>
              </a:rPr>
              <a:t>http://www.bigambition.co.uk/</a:t>
            </a:r>
            <a:r>
              <a:rPr lang="en-GB" dirty="0" smtClean="0"/>
              <a:t> </a:t>
            </a:r>
          </a:p>
          <a:p>
            <a:endParaRPr lang="en-GB" dirty="0" smtClean="0"/>
          </a:p>
          <a:p>
            <a:r>
              <a:rPr lang="en-GB" dirty="0" smtClean="0"/>
              <a:t>Pick the Tick</a:t>
            </a:r>
          </a:p>
          <a:p>
            <a:r>
              <a:rPr lang="en-GB" dirty="0" smtClean="0">
                <a:hlinkClick r:id="rId4"/>
              </a:rPr>
              <a:t>http://courses.creativeskillset.org/pick_the_tick/what_is_the_tick</a:t>
            </a:r>
            <a:r>
              <a:rPr lang="en-GB" dirty="0" smtClean="0"/>
              <a:t> </a:t>
            </a:r>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19</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Skills Investment Fund</a:t>
            </a:r>
          </a:p>
          <a:p>
            <a:r>
              <a:rPr lang="en-GB" dirty="0" smtClean="0">
                <a:hlinkClick r:id="rId3"/>
              </a:rPr>
              <a:t>http://www.creativeskillset.org/creativeskillset/press/features/article_3238_1.asp</a:t>
            </a:r>
            <a:r>
              <a:rPr lang="en-GB" dirty="0" smtClean="0"/>
              <a:t> </a:t>
            </a:r>
            <a:endParaRPr lang="en-GB" dirty="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
        <p:nvSpPr>
          <p:cNvPr id="5" name="Slide Number Placeholder 4"/>
          <p:cNvSpPr>
            <a:spLocks noGrp="1"/>
          </p:cNvSpPr>
          <p:nvPr>
            <p:ph type="sldNum" sz="quarter" idx="11"/>
          </p:nvPr>
        </p:nvSpPr>
        <p:spPr/>
        <p:txBody>
          <a:bodyPr/>
          <a:lstStyle/>
          <a:p>
            <a:pPr>
              <a:defRPr/>
            </a:pPr>
            <a:fld id="{C016334D-393C-44BA-B4E5-951E6D4C60F4}" type="slidenum">
              <a:rPr lang="en-GB" smtClean="0"/>
              <a:pPr>
                <a:defRPr/>
              </a:pPr>
              <a:t>20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1</a:t>
            </a:r>
            <a:r>
              <a:rPr lang="en-GB" baseline="30000" dirty="0" smtClean="0"/>
              <a:t>st</a:t>
            </a:r>
            <a:r>
              <a:rPr lang="en-GB" dirty="0" smtClean="0"/>
              <a:t> bullet ,</a:t>
            </a:r>
            <a:r>
              <a:rPr lang="en-GB" baseline="0" dirty="0" smtClean="0"/>
              <a:t> 2</a:t>
            </a:r>
            <a:r>
              <a:rPr lang="en-GB" baseline="30000" dirty="0" smtClean="0"/>
              <a:t>nd</a:t>
            </a:r>
            <a:r>
              <a:rPr lang="en-GB" baseline="0" dirty="0" smtClean="0"/>
              <a:t> sub point – info on </a:t>
            </a:r>
            <a:r>
              <a:rPr lang="en-GB" baseline="0" dirty="0" err="1" smtClean="0"/>
              <a:t>Blueloop</a:t>
            </a:r>
            <a:r>
              <a:rPr lang="en-GB" baseline="0" dirty="0" smtClean="0"/>
              <a:t> taken from </a:t>
            </a:r>
            <a:r>
              <a:rPr lang="en-GB" sz="1200" u="sng" kern="1200" dirty="0" smtClean="0">
                <a:solidFill>
                  <a:schemeClr val="tx1"/>
                </a:solidFill>
                <a:latin typeface="+mn-lt"/>
                <a:ea typeface="+mn-ea"/>
                <a:cs typeface="+mn-cs"/>
                <a:hlinkClick r:id="rId3"/>
              </a:rPr>
              <a:t>http://www.investorsinpeople.co.uk/MediaResearch/CaseStudy/Pages/CaseStudyDetails.aspx?CSID=287</a:t>
            </a:r>
            <a:endParaRPr lang="en-GB" sz="1200" u="sng"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u="sng" kern="1200" dirty="0" smtClean="0">
              <a:solidFill>
                <a:schemeClr val="tx1"/>
              </a:solidFill>
              <a:latin typeface="+mn-lt"/>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200" u="none" kern="1200" baseline="0" dirty="0" smtClean="0">
                <a:solidFill>
                  <a:schemeClr val="tx1"/>
                </a:solidFill>
                <a:latin typeface="+mn-lt"/>
                <a:ea typeface="+mn-ea"/>
                <a:cs typeface="+mn-cs"/>
              </a:rPr>
              <a:t>2</a:t>
            </a:r>
            <a:r>
              <a:rPr lang="en-GB" sz="1200" u="none" kern="1200" baseline="30000" dirty="0" smtClean="0">
                <a:solidFill>
                  <a:schemeClr val="tx1"/>
                </a:solidFill>
                <a:latin typeface="+mn-lt"/>
                <a:ea typeface="+mn-ea"/>
                <a:cs typeface="+mn-cs"/>
              </a:rPr>
              <a:t>nd</a:t>
            </a:r>
            <a:r>
              <a:rPr lang="en-GB" sz="1200" u="none" kern="1200" dirty="0" smtClean="0">
                <a:solidFill>
                  <a:schemeClr val="tx1"/>
                </a:solidFill>
                <a:latin typeface="+mn-lt"/>
                <a:ea typeface="+mn-ea"/>
                <a:cs typeface="+mn-cs"/>
              </a:rPr>
              <a:t> bullet,</a:t>
            </a:r>
            <a:r>
              <a:rPr lang="en-GB" sz="1200" u="none" kern="1200" baseline="0" dirty="0" smtClean="0">
                <a:solidFill>
                  <a:schemeClr val="tx1"/>
                </a:solidFill>
                <a:latin typeface="+mn-lt"/>
                <a:ea typeface="+mn-ea"/>
                <a:cs typeface="+mn-cs"/>
              </a:rPr>
              <a:t> 2</a:t>
            </a:r>
            <a:r>
              <a:rPr lang="en-GB" sz="1200" u="none" kern="1200" baseline="30000" dirty="0" smtClean="0">
                <a:solidFill>
                  <a:schemeClr val="tx1"/>
                </a:solidFill>
                <a:latin typeface="+mn-lt"/>
                <a:ea typeface="+mn-ea"/>
                <a:cs typeface="+mn-cs"/>
              </a:rPr>
              <a:t>nd</a:t>
            </a:r>
            <a:r>
              <a:rPr lang="en-GB" sz="1200" u="none" kern="1200" baseline="0" dirty="0" smtClean="0">
                <a:solidFill>
                  <a:schemeClr val="tx1"/>
                </a:solidFill>
                <a:latin typeface="+mn-lt"/>
                <a:ea typeface="+mn-ea"/>
                <a:cs typeface="+mn-cs"/>
              </a:rPr>
              <a:t> sub point - </a:t>
            </a:r>
            <a:r>
              <a:rPr lang="en-US" dirty="0" smtClean="0"/>
              <a:t>Technology has the potential to lever productivity growth across the whole economy of £35 billion</a:t>
            </a:r>
            <a:r>
              <a:rPr lang="en-US" baseline="0" dirty="0" smtClean="0"/>
              <a:t> – taken from </a:t>
            </a:r>
            <a:r>
              <a:rPr lang="en-GB" kern="1200" dirty="0" smtClean="0">
                <a:solidFill>
                  <a:schemeClr val="tx1"/>
                </a:solidFill>
                <a:latin typeface="+mn-lt"/>
                <a:ea typeface="+mn-ea"/>
                <a:cs typeface="+mn-cs"/>
              </a:rPr>
              <a:t>latest SSA for ICT (e-skills UK).</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21</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baseline="0" dirty="0" smtClean="0"/>
              <a:t>The </a:t>
            </a:r>
            <a:r>
              <a:rPr lang="en-US" dirty="0" smtClean="0"/>
              <a:t>Digital and Creative sector comprises two broad sub-sectors defined (SIC 2007) as follows:</a:t>
            </a:r>
          </a:p>
          <a:p>
            <a:pPr eaLnBrk="1" hangingPunct="1"/>
            <a:endParaRPr lang="en-US" baseline="0" dirty="0" smtClean="0"/>
          </a:p>
          <a:p>
            <a:pPr marL="228600" indent="-228600" eaLnBrk="1" hangingPunct="1">
              <a:buFont typeface="+mj-lt"/>
              <a:buAutoNum type="arabicPeriod"/>
            </a:pPr>
            <a:r>
              <a:rPr lang="en-US" b="1" baseline="0" dirty="0" smtClean="0"/>
              <a:t>Digital sub sector </a:t>
            </a:r>
            <a:endParaRPr lang="en-US" b="1" dirty="0" smtClean="0"/>
          </a:p>
          <a:p>
            <a:pPr eaLnBrk="1" hangingPunct="1"/>
            <a:r>
              <a:rPr lang="en-US" baseline="0" dirty="0" smtClean="0"/>
              <a:t>Telecommunications</a:t>
            </a:r>
            <a:r>
              <a:rPr lang="en-US" dirty="0" smtClean="0"/>
              <a:t> (SIC 61)</a:t>
            </a:r>
          </a:p>
          <a:p>
            <a:pPr eaLnBrk="1" hangingPunct="1"/>
            <a:r>
              <a:rPr lang="en-GB" dirty="0" smtClean="0"/>
              <a:t>Computer programming, consultancy and related activities (SIC 62)</a:t>
            </a:r>
          </a:p>
          <a:p>
            <a:pPr eaLnBrk="1" hangingPunct="1"/>
            <a:r>
              <a:rPr lang="en-GB" baseline="0" dirty="0" smtClean="0"/>
              <a:t>Information service activities (SIC</a:t>
            </a:r>
            <a:r>
              <a:rPr lang="en-GB" dirty="0" smtClean="0"/>
              <a:t> 63)</a:t>
            </a:r>
          </a:p>
          <a:p>
            <a:pPr eaLnBrk="1" hangingPunct="1"/>
            <a:r>
              <a:rPr lang="en-GB" dirty="0" smtClean="0"/>
              <a:t>Repair of computers and other goods (SIC 95)</a:t>
            </a:r>
          </a:p>
          <a:p>
            <a:pPr eaLnBrk="1" hangingPunct="1"/>
            <a:endParaRPr lang="en-GB" baseline="0" dirty="0" smtClean="0"/>
          </a:p>
          <a:p>
            <a:pPr marL="228600" indent="-228600" eaLnBrk="1" hangingPunct="1"/>
            <a:r>
              <a:rPr lang="en-GB" b="1" dirty="0" smtClean="0"/>
              <a:t>2.	Creative media and entertainment</a:t>
            </a:r>
          </a:p>
          <a:p>
            <a:pPr eaLnBrk="1" hangingPunct="1"/>
            <a:r>
              <a:rPr lang="en-US" baseline="0" dirty="0" smtClean="0"/>
              <a:t>Publishing (SIC 58)</a:t>
            </a:r>
          </a:p>
          <a:p>
            <a:pPr eaLnBrk="1" hangingPunct="1"/>
            <a:r>
              <a:rPr lang="en-US" dirty="0" smtClean="0"/>
              <a:t>Motion pictures (SIC 59)</a:t>
            </a:r>
          </a:p>
          <a:p>
            <a:pPr eaLnBrk="1" hangingPunct="1"/>
            <a:r>
              <a:rPr lang="en-US" baseline="0" dirty="0" smtClean="0"/>
              <a:t>Programming</a:t>
            </a:r>
            <a:r>
              <a:rPr lang="en-US" dirty="0" smtClean="0"/>
              <a:t> and broadcasting (SIC 60)</a:t>
            </a:r>
          </a:p>
          <a:p>
            <a:pPr eaLnBrk="1" hangingPunct="1"/>
            <a:r>
              <a:rPr lang="en-US" baseline="0" dirty="0" smtClean="0"/>
              <a:t>Advertising and market research (SIC 73)</a:t>
            </a:r>
          </a:p>
          <a:p>
            <a:pPr eaLnBrk="1" hangingPunct="1"/>
            <a:r>
              <a:rPr lang="en-GB" dirty="0" smtClean="0"/>
              <a:t>Other professional scientific and technical activities (</a:t>
            </a:r>
            <a:r>
              <a:rPr lang="en-GB" dirty="0" err="1" smtClean="0"/>
              <a:t>nb</a:t>
            </a:r>
            <a:r>
              <a:rPr lang="en-GB" dirty="0" smtClean="0"/>
              <a:t>: includes design, photographic, translation) (SIC 74)</a:t>
            </a:r>
          </a:p>
          <a:p>
            <a:pPr eaLnBrk="1" hangingPunct="1"/>
            <a:r>
              <a:rPr lang="en-GB" dirty="0" smtClean="0"/>
              <a:t>Creative arts and entertainment (SIC 90)</a:t>
            </a:r>
          </a:p>
          <a:p>
            <a:pPr eaLnBrk="1" hangingPunct="1"/>
            <a:r>
              <a:rPr lang="en-GB" dirty="0" smtClean="0"/>
              <a:t>Libraries, archives, museums, etc (SIC 91)</a:t>
            </a:r>
            <a:endParaRPr lang="en-GB" dirty="0" smtClean="0">
              <a:solidFill>
                <a:schemeClr val="bg1"/>
              </a:solidFill>
            </a:endParaRPr>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4</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88BDF80-D7CA-4CF8-9141-1431F5DDC15D}" type="slidenum">
              <a:rPr lang="en-GB" smtClean="0"/>
              <a:pPr>
                <a:defRPr/>
              </a:pPr>
              <a:t>22</a:t>
            </a:fld>
            <a:endParaRPr lang="en-GB"/>
          </a:p>
        </p:txBody>
      </p:sp>
      <p:sp>
        <p:nvSpPr>
          <p:cNvPr id="5" name="Header Placeholder 4"/>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xfrm>
            <a:off x="679768" y="4689260"/>
            <a:ext cx="5438140" cy="4444761"/>
          </a:xfrm>
          <a:noFill/>
        </p:spPr>
        <p:txBody>
          <a:bodyPr wrap="square" numCol="1" anchor="t" anchorCtr="0" compatLnSpc="1">
            <a:prstTxWarp prst="textNoShape">
              <a:avLst/>
            </a:prstTxWarp>
          </a:bodyPr>
          <a:lstStyle/>
          <a:p>
            <a:pPr eaLnBrk="1" hangingPunct="1">
              <a:buFontTx/>
              <a:buNone/>
            </a:pPr>
            <a:r>
              <a:rPr lang="en-US" dirty="0" smtClean="0"/>
              <a:t>Sources:</a:t>
            </a:r>
          </a:p>
          <a:p>
            <a:r>
              <a:rPr lang="en-GB" sz="1200" kern="1200" dirty="0" smtClean="0">
                <a:solidFill>
                  <a:schemeClr val="tx1"/>
                </a:solidFill>
                <a:latin typeface="+mn-lt"/>
                <a:ea typeface="+mn-ea"/>
                <a:cs typeface="+mn-cs"/>
              </a:rPr>
              <a:t>1</a:t>
            </a:r>
            <a:r>
              <a:rPr lang="en-GB" sz="1200" kern="1200" baseline="30000" dirty="0" smtClean="0">
                <a:solidFill>
                  <a:schemeClr val="tx1"/>
                </a:solidFill>
                <a:latin typeface="+mn-lt"/>
                <a:ea typeface="+mn-ea"/>
                <a:cs typeface="+mn-cs"/>
              </a:rPr>
              <a:t>st</a:t>
            </a:r>
            <a:r>
              <a:rPr lang="en-GB" sz="1200" kern="1200" dirty="0" smtClean="0">
                <a:solidFill>
                  <a:schemeClr val="tx1"/>
                </a:solidFill>
                <a:latin typeface="+mn-lt"/>
                <a:ea typeface="+mn-ea"/>
                <a:cs typeface="+mn-cs"/>
              </a:rPr>
              <a:t> box (Working Futures 2010-2020</a:t>
            </a:r>
            <a:r>
              <a:rPr lang="en-GB" sz="1200" kern="1200" baseline="0" dirty="0" smtClean="0">
                <a:solidFill>
                  <a:schemeClr val="tx1"/>
                </a:solidFill>
                <a:latin typeface="+mn-lt"/>
                <a:ea typeface="+mn-ea"/>
                <a:cs typeface="+mn-cs"/>
              </a:rPr>
              <a:t>, see http://www.ukces.org.uk/publications/er41-working-futures-2010-2020</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1</a:t>
            </a:r>
            <a:r>
              <a:rPr lang="en-GB" sz="1200" kern="1200" baseline="30000" dirty="0" smtClean="0">
                <a:solidFill>
                  <a:schemeClr val="tx1"/>
                </a:solidFill>
                <a:latin typeface="+mn-lt"/>
                <a:ea typeface="+mn-ea"/>
                <a:cs typeface="+mn-cs"/>
              </a:rPr>
              <a:t>st</a:t>
            </a:r>
            <a:r>
              <a:rPr lang="en-GB" sz="1200" kern="1200" dirty="0" smtClean="0">
                <a:solidFill>
                  <a:schemeClr val="tx1"/>
                </a:solidFill>
                <a:latin typeface="+mn-lt"/>
                <a:ea typeface="+mn-ea"/>
                <a:cs typeface="+mn-cs"/>
              </a:rPr>
              <a:t> box </a:t>
            </a:r>
            <a:r>
              <a:rPr lang="en-GB" dirty="0" smtClean="0"/>
              <a:t>(</a:t>
            </a:r>
            <a:r>
              <a:rPr lang="en-GB" sz="1200" kern="1200" dirty="0" smtClean="0">
                <a:solidFill>
                  <a:schemeClr val="tx1"/>
                </a:solidFill>
                <a:latin typeface="+mn-lt"/>
                <a:ea typeface="+mn-ea"/>
                <a:cs typeface="+mn-cs"/>
              </a:rPr>
              <a:t>Economist Intelligence Unit data quoted in SSA for Digital Economy.</a:t>
            </a:r>
            <a:r>
              <a:rPr lang="en-GB" sz="1200" kern="1200" baseline="0" dirty="0" smtClean="0">
                <a:solidFill>
                  <a:schemeClr val="tx1"/>
                </a:solidFill>
                <a:latin typeface="+mn-lt"/>
                <a:ea typeface="+mn-ea"/>
                <a:cs typeface="+mn-cs"/>
              </a:rPr>
              <a:t>  See</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http://www.e-skills.com/research/research-publications/ssa-for-the-digital-economy/</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2</a:t>
            </a:r>
            <a:r>
              <a:rPr lang="en-GB" sz="1200" kern="1200" baseline="30000" dirty="0" smtClean="0">
                <a:solidFill>
                  <a:schemeClr val="tx1"/>
                </a:solidFill>
                <a:latin typeface="+mn-lt"/>
                <a:ea typeface="+mn-ea"/>
                <a:cs typeface="+mn-cs"/>
              </a:rPr>
              <a:t>nd</a:t>
            </a:r>
            <a:r>
              <a:rPr lang="en-GB" sz="1200" kern="1200" dirty="0" smtClean="0">
                <a:solidFill>
                  <a:schemeClr val="tx1"/>
                </a:solidFill>
                <a:latin typeface="+mn-lt"/>
                <a:ea typeface="+mn-ea"/>
                <a:cs typeface="+mn-cs"/>
              </a:rPr>
              <a:t> box – All information</a:t>
            </a:r>
            <a:r>
              <a:rPr lang="en-GB" sz="1200" kern="1200" baseline="0" dirty="0" smtClean="0">
                <a:solidFill>
                  <a:schemeClr val="tx1"/>
                </a:solidFill>
                <a:latin typeface="+mn-lt"/>
                <a:ea typeface="+mn-ea"/>
                <a:cs typeface="+mn-cs"/>
              </a:rPr>
              <a:t> taken from the forthcoming SSA’s </a:t>
            </a:r>
            <a:r>
              <a:rPr lang="en-GB" sz="1200" kern="1200" dirty="0" smtClean="0">
                <a:solidFill>
                  <a:schemeClr val="tx1"/>
                </a:solidFill>
                <a:latin typeface="+mn-lt"/>
                <a:ea typeface="+mn-ea"/>
                <a:cs typeface="+mn-cs"/>
              </a:rPr>
              <a:t>– SSA for Creative Media</a:t>
            </a:r>
            <a:r>
              <a:rPr lang="en-GB" sz="1200" kern="1200" baseline="0" dirty="0" smtClean="0">
                <a:solidFill>
                  <a:schemeClr val="tx1"/>
                </a:solidFill>
                <a:latin typeface="+mn-lt"/>
                <a:ea typeface="+mn-ea"/>
                <a:cs typeface="+mn-cs"/>
              </a:rPr>
              <a:t> and Entertainment and ICT (2012)</a:t>
            </a:r>
          </a:p>
          <a:p>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3</a:t>
            </a:r>
            <a:r>
              <a:rPr lang="en-GB" sz="1200" kern="1200" baseline="30000" dirty="0" smtClean="0">
                <a:solidFill>
                  <a:schemeClr val="tx1"/>
                </a:solidFill>
                <a:latin typeface="+mn-lt"/>
                <a:ea typeface="+mn-ea"/>
                <a:cs typeface="+mn-cs"/>
              </a:rPr>
              <a:t>rd</a:t>
            </a:r>
            <a:r>
              <a:rPr lang="en-GB" sz="1200" kern="1200" dirty="0" smtClean="0">
                <a:solidFill>
                  <a:schemeClr val="tx1"/>
                </a:solidFill>
                <a:latin typeface="+mn-lt"/>
                <a:ea typeface="+mn-ea"/>
                <a:cs typeface="+mn-cs"/>
              </a:rPr>
              <a:t> box – Data on training activity from ESS 2011 (forthcoming)  and UKCES Almanac</a:t>
            </a:r>
            <a:r>
              <a:rPr lang="en-GB" sz="1200" kern="1200" baseline="0" dirty="0" smtClean="0">
                <a:solidFill>
                  <a:schemeClr val="tx1"/>
                </a:solidFill>
                <a:latin typeface="+mn-lt"/>
                <a:ea typeface="+mn-ea"/>
                <a:cs typeface="+mn-cs"/>
              </a:rPr>
              <a:t> (see http://www.ukces.org.uk/publications/er26-skills-almanac-2010)</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eaLnBrk="1" hangingPunct="1">
              <a:buFontTx/>
              <a:buNone/>
            </a:pPr>
            <a:endParaRPr lang="en-US" dirty="0" smtClean="0"/>
          </a:p>
        </p:txBody>
      </p:sp>
      <p:sp>
        <p:nvSpPr>
          <p:cNvPr id="31748" name="Date Placeholder 3"/>
          <p:cNvSpPr txBox="1">
            <a:spLocks noGrp="1"/>
          </p:cNvSpPr>
          <p:nvPr/>
        </p:nvSpPr>
        <p:spPr bwMode="auto">
          <a:xfrm>
            <a:off x="3850443" y="1"/>
            <a:ext cx="2945659" cy="494050"/>
          </a:xfrm>
          <a:prstGeom prst="rect">
            <a:avLst/>
          </a:prstGeom>
          <a:noFill/>
          <a:ln w="9525">
            <a:noFill/>
            <a:miter lim="800000"/>
            <a:headEnd/>
            <a:tailEnd/>
          </a:ln>
        </p:spPr>
        <p:txBody>
          <a:bodyPr/>
          <a:lstStyle/>
          <a:p>
            <a:pPr algn="r"/>
            <a:r>
              <a:rPr lang="en-US" sz="1200"/>
              <a:t>D5 - Final</a:t>
            </a:r>
            <a:endParaRPr lang="en-GB" sz="1200"/>
          </a:p>
        </p:txBody>
      </p:sp>
      <p:sp>
        <p:nvSpPr>
          <p:cNvPr id="31749" name="Slide Number Placeholder 4"/>
          <p:cNvSpPr txBox="1">
            <a:spLocks noGrp="1"/>
          </p:cNvSpPr>
          <p:nvPr/>
        </p:nvSpPr>
        <p:spPr bwMode="auto">
          <a:xfrm>
            <a:off x="3850443" y="9378516"/>
            <a:ext cx="2945659" cy="494050"/>
          </a:xfrm>
          <a:prstGeom prst="rect">
            <a:avLst/>
          </a:prstGeom>
          <a:noFill/>
          <a:ln w="9525">
            <a:noFill/>
            <a:miter lim="800000"/>
            <a:headEnd/>
            <a:tailEnd/>
          </a:ln>
        </p:spPr>
        <p:txBody>
          <a:bodyPr anchor="b"/>
          <a:lstStyle/>
          <a:p>
            <a:pPr algn="r"/>
            <a:fld id="{00DE6A8D-681C-4BE9-8CA2-B34CAC9C7CC0}" type="slidenum">
              <a:rPr lang="en-GB" sz="1200"/>
              <a:pPr algn="r"/>
              <a:t>5</a:t>
            </a:fld>
            <a:endParaRPr lang="en-GB" sz="1200"/>
          </a:p>
        </p:txBody>
      </p:sp>
      <p:sp>
        <p:nvSpPr>
          <p:cNvPr id="6" name="Header Placeholder 5"/>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Sources: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kern="1200" dirty="0" smtClean="0">
                <a:solidFill>
                  <a:schemeClr val="tx1"/>
                </a:solidFill>
                <a:latin typeface="+mn-lt"/>
                <a:ea typeface="+mn-ea"/>
                <a:cs typeface="+mn-cs"/>
              </a:rPr>
              <a:t>1</a:t>
            </a:r>
            <a:r>
              <a:rPr lang="en-GB" sz="1000" kern="1200" baseline="30000" dirty="0" smtClean="0">
                <a:solidFill>
                  <a:schemeClr val="tx1"/>
                </a:solidFill>
                <a:latin typeface="+mn-lt"/>
                <a:ea typeface="+mn-ea"/>
                <a:cs typeface="+mn-cs"/>
              </a:rPr>
              <a:t>st</a:t>
            </a:r>
            <a:r>
              <a:rPr lang="en-GB" sz="1000" kern="1200" dirty="0" smtClean="0">
                <a:solidFill>
                  <a:schemeClr val="tx1"/>
                </a:solidFill>
                <a:latin typeface="+mn-lt"/>
                <a:ea typeface="+mn-ea"/>
                <a:cs typeface="+mn-cs"/>
              </a:rPr>
              <a:t> bullet (8%</a:t>
            </a:r>
            <a:r>
              <a:rPr lang="en-GB" sz="1000" kern="1200" baseline="0" dirty="0" smtClean="0">
                <a:solidFill>
                  <a:schemeClr val="tx1"/>
                </a:solidFill>
                <a:latin typeface="+mn-lt"/>
                <a:ea typeface="+mn-ea"/>
                <a:cs typeface="+mn-cs"/>
              </a:rPr>
              <a:t> of all output and 1.9 million jobs) </a:t>
            </a:r>
            <a:r>
              <a:rPr lang="en-GB" sz="1000" kern="1200" dirty="0" smtClean="0">
                <a:solidFill>
                  <a:schemeClr val="tx1"/>
                </a:solidFill>
                <a:latin typeface="+mn-lt"/>
                <a:ea typeface="+mn-ea"/>
                <a:cs typeface="+mn-cs"/>
              </a:rPr>
              <a:t>– Working Futures 2010-2020</a:t>
            </a:r>
            <a:r>
              <a:rPr lang="en-GB" sz="1000" kern="1200" baseline="0" dirty="0" smtClean="0">
                <a:solidFill>
                  <a:schemeClr val="tx1"/>
                </a:solidFill>
                <a:latin typeface="+mn-lt"/>
                <a:ea typeface="+mn-ea"/>
                <a:cs typeface="+mn-cs"/>
              </a:rPr>
              <a:t>, see http://www.ukces.org.uk/publications/er41-working-futures-2010-2020</a:t>
            </a:r>
            <a:endParaRPr lang="en-GB" sz="1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kern="1200" baseline="0" dirty="0" smtClean="0">
                <a:solidFill>
                  <a:schemeClr val="tx1"/>
                </a:solidFill>
                <a:latin typeface="+mn-lt"/>
                <a:ea typeface="+mn-ea"/>
                <a:cs typeface="+mn-cs"/>
              </a:rPr>
              <a:t>2</a:t>
            </a:r>
            <a:r>
              <a:rPr lang="en-GB" sz="1000" kern="1200" baseline="30000" dirty="0" smtClean="0">
                <a:solidFill>
                  <a:schemeClr val="tx1"/>
                </a:solidFill>
                <a:latin typeface="+mn-lt"/>
                <a:ea typeface="+mn-ea"/>
                <a:cs typeface="+mn-cs"/>
              </a:rPr>
              <a:t>nd</a:t>
            </a:r>
            <a:r>
              <a:rPr lang="en-GB" sz="1000" kern="1200" dirty="0" smtClean="0">
                <a:solidFill>
                  <a:schemeClr val="tx1"/>
                </a:solidFill>
                <a:latin typeface="+mn-lt"/>
                <a:ea typeface="+mn-ea"/>
                <a:cs typeface="+mn-cs"/>
              </a:rPr>
              <a:t> bullet (</a:t>
            </a:r>
            <a:r>
              <a:rPr kumimoji="0" lang="en-GB" sz="1000" b="0" i="0" u="none" strike="noStrike" kern="1200" cap="none" spc="0" normalizeH="0" noProof="0" dirty="0" smtClean="0">
                <a:ln>
                  <a:noFill/>
                </a:ln>
                <a:solidFill>
                  <a:schemeClr val="tx1"/>
                </a:solidFill>
                <a:effectLst/>
                <a:uLnTx/>
                <a:uFillTx/>
                <a:latin typeface="+mn-lt"/>
                <a:ea typeface="+mn-ea"/>
                <a:cs typeface="+mn-cs"/>
              </a:rPr>
              <a:t>ranked 3</a:t>
            </a:r>
            <a:r>
              <a:rPr kumimoji="0" lang="en-GB" sz="10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GB" sz="1000" b="0" i="0" u="none" strike="noStrike" kern="1200" cap="none" spc="0" normalizeH="0" noProof="0" dirty="0" smtClean="0">
                <a:ln>
                  <a:noFill/>
                </a:ln>
                <a:solidFill>
                  <a:schemeClr val="tx1"/>
                </a:solidFill>
                <a:effectLst/>
                <a:uLnTx/>
                <a:uFillTx/>
                <a:latin typeface="+mn-lt"/>
                <a:ea typeface="+mn-ea"/>
                <a:cs typeface="+mn-cs"/>
              </a:rPr>
              <a:t> in the world behind the US and South Korea) </a:t>
            </a:r>
            <a:r>
              <a:rPr lang="en-GB" sz="1000" kern="1200" dirty="0" smtClean="0">
                <a:solidFill>
                  <a:schemeClr val="tx1"/>
                </a:solidFill>
                <a:latin typeface="+mn-lt"/>
                <a:ea typeface="+mn-ea"/>
                <a:cs typeface="+mn-cs"/>
              </a:rPr>
              <a:t>– Economist Intelligence Unit, quoted in SSA for</a:t>
            </a:r>
            <a:r>
              <a:rPr lang="en-GB" sz="1000" kern="1200" baseline="0" dirty="0" smtClean="0">
                <a:solidFill>
                  <a:schemeClr val="tx1"/>
                </a:solidFill>
                <a:latin typeface="+mn-lt"/>
                <a:ea typeface="+mn-ea"/>
                <a:cs typeface="+mn-cs"/>
              </a:rPr>
              <a:t> </a:t>
            </a:r>
            <a:r>
              <a:rPr lang="en-GB" sz="1000" kern="1200" dirty="0" smtClean="0">
                <a:solidFill>
                  <a:schemeClr val="tx1"/>
                </a:solidFill>
                <a:latin typeface="+mn-lt"/>
                <a:ea typeface="+mn-ea"/>
                <a:cs typeface="+mn-cs"/>
              </a:rPr>
              <a:t>Digital Economy, e-skills UK, </a:t>
            </a:r>
            <a:r>
              <a:rPr lang="en-GB" sz="1000" kern="1200" dirty="0" err="1" smtClean="0">
                <a:solidFill>
                  <a:schemeClr val="tx1"/>
                </a:solidFill>
                <a:latin typeface="+mn-lt"/>
                <a:ea typeface="+mn-ea"/>
                <a:cs typeface="+mn-cs"/>
              </a:rPr>
              <a:t>Skillset</a:t>
            </a:r>
            <a:r>
              <a:rPr lang="en-GB" sz="1000" kern="1200" dirty="0" smtClean="0">
                <a:solidFill>
                  <a:schemeClr val="tx1"/>
                </a:solidFill>
                <a:latin typeface="+mn-lt"/>
                <a:ea typeface="+mn-ea"/>
                <a:cs typeface="+mn-cs"/>
              </a:rPr>
              <a:t> and CCS 2009  see:</a:t>
            </a:r>
            <a:r>
              <a:rPr lang="en-GB" sz="1000" kern="1200" baseline="0" dirty="0" smtClean="0">
                <a:solidFill>
                  <a:schemeClr val="tx1"/>
                </a:solidFill>
                <a:latin typeface="+mn-lt"/>
                <a:ea typeface="+mn-ea"/>
                <a:cs typeface="+mn-cs"/>
              </a:rPr>
              <a:t> </a:t>
            </a:r>
            <a:r>
              <a:rPr lang="en-GB" sz="1000" kern="1200" dirty="0" smtClean="0">
                <a:solidFill>
                  <a:schemeClr val="tx1"/>
                </a:solidFill>
                <a:latin typeface="+mn-lt"/>
                <a:ea typeface="+mn-ea"/>
                <a:cs typeface="+mn-cs"/>
              </a:rPr>
              <a:t>http://www.e-skills.com/research/research-publications/ssa-for-the-digital-economy/)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000" kern="1200" baseline="0" dirty="0" smtClean="0">
                <a:solidFill>
                  <a:schemeClr val="tx1"/>
                </a:solidFill>
                <a:latin typeface="+mn-lt"/>
                <a:ea typeface="+mn-ea"/>
                <a:cs typeface="+mn-cs"/>
              </a:rPr>
              <a:t>3</a:t>
            </a:r>
            <a:r>
              <a:rPr lang="en-GB" sz="1000" kern="1200" baseline="30000" dirty="0" smtClean="0">
                <a:solidFill>
                  <a:schemeClr val="tx1"/>
                </a:solidFill>
                <a:latin typeface="+mn-lt"/>
                <a:ea typeface="+mn-ea"/>
                <a:cs typeface="+mn-cs"/>
              </a:rPr>
              <a:t>rd</a:t>
            </a:r>
            <a:r>
              <a:rPr lang="en-GB" sz="1000" kern="1200" dirty="0" smtClean="0">
                <a:solidFill>
                  <a:schemeClr val="tx1"/>
                </a:solidFill>
                <a:latin typeface="+mn-lt"/>
                <a:ea typeface="+mn-ea"/>
                <a:cs typeface="+mn-cs"/>
              </a:rPr>
              <a:t> bullet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Productivity per person in the sub-</a:t>
            </a:r>
            <a:r>
              <a:rPr kumimoji="0" lang="en-GB" sz="1000" b="0" i="0" u="none" strike="noStrike" kern="1200" cap="none" spc="0" normalizeH="0" noProof="0" dirty="0" smtClean="0">
                <a:ln>
                  <a:noFill/>
                </a:ln>
                <a:solidFill>
                  <a:schemeClr val="tx1"/>
                </a:solidFill>
                <a:effectLst/>
                <a:uLnTx/>
                <a:uFillTx/>
                <a:latin typeface="+mn-lt"/>
                <a:ea typeface="+mn-ea"/>
                <a:cs typeface="+mn-cs"/>
              </a:rPr>
              <a:t>sector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is nearly three times the UK average) </a:t>
            </a:r>
            <a:r>
              <a:rPr lang="en-GB" sz="1000" kern="1200" dirty="0" smtClean="0">
                <a:solidFill>
                  <a:schemeClr val="tx1"/>
                </a:solidFill>
                <a:latin typeface="+mn-lt"/>
                <a:ea typeface="+mn-ea"/>
                <a:cs typeface="+mn-cs"/>
              </a:rPr>
              <a:t>– latest SSAs for ICT (e-skills UK) and Creative Media and Entertainment (Creative </a:t>
            </a:r>
            <a:r>
              <a:rPr lang="en-GB" sz="1000" kern="1200" dirty="0" err="1" smtClean="0">
                <a:solidFill>
                  <a:schemeClr val="tx1"/>
                </a:solidFill>
                <a:latin typeface="+mn-lt"/>
                <a:ea typeface="+mn-ea"/>
                <a:cs typeface="+mn-cs"/>
              </a:rPr>
              <a:t>Skillset</a:t>
            </a:r>
            <a:r>
              <a:rPr lang="en-GB" sz="1000" kern="1200" dirty="0" smtClean="0">
                <a:solidFill>
                  <a:schemeClr val="tx1"/>
                </a:solidFill>
                <a:latin typeface="+mn-lt"/>
                <a:ea typeface="+mn-ea"/>
                <a:cs typeface="+mn-cs"/>
              </a:rPr>
              <a:t> and CCS) forthcoming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0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000" kern="1200" baseline="0" dirty="0" smtClean="0">
                <a:solidFill>
                  <a:schemeClr val="tx1"/>
                </a:solidFill>
                <a:latin typeface="+mn-lt"/>
                <a:ea typeface="+mn-ea"/>
                <a:cs typeface="+mn-cs"/>
              </a:rPr>
              <a:t>4</a:t>
            </a:r>
            <a:r>
              <a:rPr lang="en-GB" sz="1000" kern="1200" baseline="30000" dirty="0" smtClean="0">
                <a:solidFill>
                  <a:schemeClr val="tx1"/>
                </a:solidFill>
                <a:latin typeface="+mn-lt"/>
                <a:ea typeface="+mn-ea"/>
                <a:cs typeface="+mn-cs"/>
              </a:rPr>
              <a:t>th</a:t>
            </a:r>
            <a:r>
              <a:rPr lang="en-GB" sz="1000" kern="1200" dirty="0" smtClean="0">
                <a:solidFill>
                  <a:schemeClr val="tx1"/>
                </a:solidFill>
                <a:latin typeface="+mn-lt"/>
                <a:ea typeface="+mn-ea"/>
                <a:cs typeface="+mn-cs"/>
              </a:rPr>
              <a:t> bullet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4%</a:t>
            </a:r>
            <a:r>
              <a:rPr kumimoji="0" lang="en-GB" sz="1000" b="0" i="0" u="none" strike="noStrike" kern="1200" cap="none" spc="0" normalizeH="0" noProof="0" dirty="0" smtClean="0">
                <a:ln>
                  <a:noFill/>
                </a:ln>
                <a:solidFill>
                  <a:schemeClr val="tx1"/>
                </a:solidFill>
                <a:effectLst/>
                <a:uLnTx/>
                <a:uFillTx/>
                <a:latin typeface="+mn-lt"/>
                <a:ea typeface="+mn-ea"/>
                <a:cs typeface="+mn-cs"/>
              </a:rPr>
              <a:t> of all UK </a:t>
            </a:r>
            <a:r>
              <a:rPr kumimoji="0" lang="en-GB" sz="1000" b="1" i="0" u="none" strike="noStrike" kern="1200" cap="none" spc="0" normalizeH="0" noProof="0" dirty="0" smtClean="0">
                <a:ln>
                  <a:noFill/>
                </a:ln>
                <a:solidFill>
                  <a:schemeClr val="tx1"/>
                </a:solidFill>
                <a:effectLst/>
                <a:uLnTx/>
                <a:uFillTx/>
                <a:latin typeface="+mn-lt"/>
                <a:ea typeface="+mn-ea"/>
                <a:cs typeface="+mn-cs"/>
              </a:rPr>
              <a:t>exports</a:t>
            </a:r>
            <a:r>
              <a:rPr kumimoji="0" lang="en-GB" sz="1000" b="0" i="0" u="none" strike="noStrike" kern="1200" cap="none" spc="0" normalizeH="0" noProof="0" dirty="0" smtClean="0">
                <a:ln>
                  <a:noFill/>
                </a:ln>
                <a:solidFill>
                  <a:schemeClr val="tx1"/>
                </a:solidFill>
                <a:effectLst/>
                <a:uLnTx/>
                <a:uFillTx/>
                <a:latin typeface="+mn-lt"/>
                <a:ea typeface="+mn-ea"/>
                <a:cs typeface="+mn-cs"/>
              </a:rPr>
              <a:t> come from the Creative sub-sector)</a:t>
            </a:r>
            <a:r>
              <a:rPr lang="en-GB" sz="1000" kern="1200" dirty="0" smtClean="0">
                <a:solidFill>
                  <a:schemeClr val="tx1"/>
                </a:solidFill>
                <a:latin typeface="+mn-lt"/>
                <a:ea typeface="+mn-ea"/>
                <a:cs typeface="+mn-cs"/>
              </a:rPr>
              <a:t> – SSA for Creative, </a:t>
            </a:r>
            <a:r>
              <a:rPr lang="en-GB" sz="1000" kern="1200" dirty="0" err="1" smtClean="0">
                <a:solidFill>
                  <a:schemeClr val="tx1"/>
                </a:solidFill>
                <a:latin typeface="+mn-lt"/>
                <a:ea typeface="+mn-ea"/>
                <a:cs typeface="+mn-cs"/>
              </a:rPr>
              <a:t>Skillset</a:t>
            </a:r>
            <a:r>
              <a:rPr lang="en-GB" sz="1000" kern="1200" dirty="0" smtClean="0">
                <a:solidFill>
                  <a:schemeClr val="tx1"/>
                </a:solidFill>
                <a:latin typeface="+mn-lt"/>
                <a:ea typeface="+mn-ea"/>
                <a:cs typeface="+mn-cs"/>
              </a:rPr>
              <a:t> and CCS 2011</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kern="1200" baseline="0" dirty="0" smtClean="0">
                <a:solidFill>
                  <a:schemeClr val="tx1"/>
                </a:solidFill>
                <a:latin typeface="+mn-lt"/>
                <a:ea typeface="+mn-ea"/>
                <a:cs typeface="+mn-cs"/>
              </a:rPr>
              <a:t>5</a:t>
            </a:r>
            <a:r>
              <a:rPr lang="en-GB" sz="1000" kern="1200" baseline="30000" dirty="0" smtClean="0">
                <a:solidFill>
                  <a:schemeClr val="tx1"/>
                </a:solidFill>
                <a:latin typeface="+mn-lt"/>
                <a:ea typeface="+mn-ea"/>
                <a:cs typeface="+mn-cs"/>
              </a:rPr>
              <a:t>th</a:t>
            </a:r>
            <a:r>
              <a:rPr lang="en-GB" sz="1000" kern="1200" dirty="0" smtClean="0">
                <a:solidFill>
                  <a:schemeClr val="tx1"/>
                </a:solidFill>
                <a:latin typeface="+mn-lt"/>
                <a:ea typeface="+mn-ea"/>
                <a:cs typeface="+mn-cs"/>
              </a:rPr>
              <a:t> bullet </a:t>
            </a:r>
            <a:r>
              <a:rPr lang="en-GB" sz="1000" b="0" kern="1200" dirty="0" smtClean="0">
                <a:solidFill>
                  <a:schemeClr val="tx1"/>
                </a:solidFill>
                <a:latin typeface="+mn-lt"/>
                <a:ea typeface="+mn-ea"/>
                <a:cs typeface="+mn-cs"/>
              </a:rPr>
              <a:t>(</a:t>
            </a:r>
            <a:r>
              <a:rPr lang="en-GB" sz="1000" b="0" baseline="0" dirty="0" smtClean="0">
                <a:latin typeface="+mn-lt"/>
                <a:cs typeface="+mn-cs"/>
              </a:rPr>
              <a:t>largest</a:t>
            </a:r>
            <a:r>
              <a:rPr lang="en-GB" sz="1000" b="0" dirty="0" smtClean="0">
                <a:latin typeface="+mn-lt"/>
                <a:cs typeface="+mn-cs"/>
              </a:rPr>
              <a:t> Creative industry in Europe )</a:t>
            </a:r>
            <a:r>
              <a:rPr lang="en-GB" sz="1000" b="0" kern="1200" dirty="0" smtClean="0">
                <a:solidFill>
                  <a:schemeClr val="tx1"/>
                </a:solidFill>
                <a:latin typeface="+mn-lt"/>
                <a:ea typeface="+mn-ea"/>
                <a:cs typeface="+mn-cs"/>
              </a:rPr>
              <a:t>– </a:t>
            </a:r>
            <a:r>
              <a:rPr lang="en-GB" sz="1000" kern="1200" dirty="0" smtClean="0">
                <a:solidFill>
                  <a:schemeClr val="tx1"/>
                </a:solidFill>
                <a:latin typeface="+mn-lt"/>
                <a:ea typeface="+mn-ea"/>
                <a:cs typeface="+mn-cs"/>
              </a:rPr>
              <a:t>SSA for Digital, e-skills UK, </a:t>
            </a:r>
            <a:r>
              <a:rPr lang="en-GB" sz="1000" kern="1200" dirty="0" err="1" smtClean="0">
                <a:solidFill>
                  <a:schemeClr val="tx1"/>
                </a:solidFill>
                <a:latin typeface="+mn-lt"/>
                <a:ea typeface="+mn-ea"/>
                <a:cs typeface="+mn-cs"/>
              </a:rPr>
              <a:t>Skillset</a:t>
            </a:r>
            <a:r>
              <a:rPr lang="en-GB" sz="1000" kern="1200" dirty="0" smtClean="0">
                <a:solidFill>
                  <a:schemeClr val="tx1"/>
                </a:solidFill>
                <a:latin typeface="+mn-lt"/>
                <a:ea typeface="+mn-ea"/>
                <a:cs typeface="+mn-cs"/>
              </a:rPr>
              <a:t> and CCS 2009</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000" kern="1200" baseline="0" dirty="0" smtClean="0">
                <a:solidFill>
                  <a:schemeClr val="tx1"/>
                </a:solidFill>
                <a:latin typeface="+mn-lt"/>
                <a:ea typeface="+mn-ea"/>
                <a:cs typeface="+mn-cs"/>
              </a:rPr>
              <a:t>6</a:t>
            </a:r>
            <a:r>
              <a:rPr lang="en-GB" sz="1000" kern="1200" baseline="30000" dirty="0" smtClean="0">
                <a:solidFill>
                  <a:schemeClr val="tx1"/>
                </a:solidFill>
                <a:latin typeface="+mn-lt"/>
                <a:ea typeface="+mn-ea"/>
                <a:cs typeface="+mn-cs"/>
              </a:rPr>
              <a:t>th</a:t>
            </a:r>
            <a:r>
              <a:rPr lang="en-GB" sz="1000" kern="1200" dirty="0" smtClean="0">
                <a:solidFill>
                  <a:schemeClr val="tx1"/>
                </a:solidFill>
                <a:latin typeface="+mn-lt"/>
                <a:ea typeface="+mn-ea"/>
                <a:cs typeface="+mn-cs"/>
              </a:rPr>
              <a:t> bullet – (High self-employment and very high skill</a:t>
            </a:r>
            <a:r>
              <a:rPr lang="en-GB" sz="1000" kern="1200" baseline="0" dirty="0" smtClean="0">
                <a:solidFill>
                  <a:schemeClr val="tx1"/>
                </a:solidFill>
                <a:latin typeface="+mn-lt"/>
                <a:ea typeface="+mn-ea"/>
                <a:cs typeface="+mn-cs"/>
              </a:rPr>
              <a:t> levels) </a:t>
            </a:r>
            <a:r>
              <a:rPr lang="en-GB" sz="1000" kern="1200" dirty="0" smtClean="0">
                <a:solidFill>
                  <a:schemeClr val="tx1"/>
                </a:solidFill>
                <a:latin typeface="+mn-lt"/>
                <a:ea typeface="+mn-ea"/>
                <a:cs typeface="+mn-cs"/>
              </a:rPr>
              <a:t>UKCES Almanac, Labour Force Survey data, Working Futures</a:t>
            </a:r>
          </a:p>
          <a:p>
            <a:endParaRPr lang="en-GB" sz="1000"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6</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7</a:t>
            </a:fld>
            <a:endParaRPr lang="en-GB"/>
          </a:p>
        </p:txBody>
      </p:sp>
      <p:sp>
        <p:nvSpPr>
          <p:cNvPr id="5" name="Header Placeholder 4"/>
          <p:cNvSpPr>
            <a:spLocks noGrp="1"/>
          </p:cNvSpPr>
          <p:nvPr>
            <p:ph type="hdr" sz="quarter" idx="11"/>
          </p:nvPr>
        </p:nvSpPr>
        <p:spPr/>
        <p:txBody>
          <a:bodyPr/>
          <a:lstStyle/>
          <a:p>
            <a:pPr>
              <a:defRPr/>
            </a:pPr>
            <a:r>
              <a:rPr lang="en-GB" smtClean="0"/>
              <a:t>DRAFT VERSION - NOT TO BE CIRCULATED</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smtClean="0"/>
              <a:t>Between 2003 and 2007 applications to computing and IT courses fell by over a quarter.  Despite beginning to increase recently numbers remain too low to meet demand.  This trend is in contrast to rising demand for and participation in higher education more generally which has seen applications rise by 29 per cent (UCAS, 2011).</a:t>
            </a:r>
            <a:endParaRPr lang="en-GB" sz="1200" b="1" kern="1200" baseline="0" dirty="0" smtClean="0">
              <a:solidFill>
                <a:schemeClr val="tx1"/>
              </a:solidFill>
              <a:latin typeface="+mn-lt"/>
              <a:ea typeface="+mn-ea"/>
              <a:cs typeface="+mn-cs"/>
            </a:endParaRPr>
          </a:p>
          <a:p>
            <a:pPr eaLnBrk="1" hangingPunct="1"/>
            <a:endParaRPr lang="en-GB" sz="1200" b="1" kern="1200" baseline="0" dirty="0" smtClean="0">
              <a:solidFill>
                <a:schemeClr val="tx1"/>
              </a:solidFill>
              <a:latin typeface="+mn-lt"/>
              <a:ea typeface="+mn-ea"/>
              <a:cs typeface="+mn-cs"/>
            </a:endParaRPr>
          </a:p>
          <a:p>
            <a:pPr eaLnBrk="1" hangingPunct="1"/>
            <a:r>
              <a:rPr lang="en-US" b="0" dirty="0" smtClean="0"/>
              <a:t>The Next Gen Skills campaign,</a:t>
            </a:r>
            <a:r>
              <a:rPr lang="en-US" b="0" baseline="0" dirty="0" smtClean="0"/>
              <a:t> more info available at: </a:t>
            </a:r>
          </a:p>
          <a:p>
            <a:pPr eaLnBrk="1" hangingPunct="1"/>
            <a:r>
              <a:rPr lang="en-US" b="0" dirty="0" smtClean="0"/>
              <a:t>http://ukie.org.uk/content/next-gen-skills-outlines-route-map-teaching-ict-and-computer-science-schools-0</a:t>
            </a:r>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The training programme included instructor-lead training, practical group work, workshops and exam preparation (amounting to 35 hours a week), plus on-job project-based activities and five hours a week ‘homework’. A range of soft skills training covered effective communication, team working and an understanding of the environment.</a:t>
            </a:r>
          </a:p>
          <a:p>
            <a:pPr eaLnBrk="1" hangingPunct="1"/>
            <a:endParaRPr lang="en-US" dirty="0" smtClean="0"/>
          </a:p>
          <a:p>
            <a:r>
              <a:rPr lang="en-GB" sz="1200" kern="1200" dirty="0" smtClean="0">
                <a:solidFill>
                  <a:schemeClr val="tx1"/>
                </a:solidFill>
                <a:latin typeface="+mn-lt"/>
                <a:ea typeface="+mn-ea"/>
                <a:cs typeface="+mn-cs"/>
              </a:rPr>
              <a:t>Allstate Northern Ireland (formerly known as Northbrook Technology)</a:t>
            </a:r>
          </a:p>
          <a:p>
            <a:r>
              <a:rPr lang="en-GB" sz="1200" u="sng" kern="1200" dirty="0" smtClean="0">
                <a:solidFill>
                  <a:schemeClr val="tx1"/>
                </a:solidFill>
                <a:latin typeface="+mn-lt"/>
                <a:ea typeface="+mn-ea"/>
                <a:cs typeface="+mn-cs"/>
                <a:hlinkClick r:id="rId3"/>
              </a:rPr>
              <a:t>http://www.investorsinpeople.co.uk/MediaResearch/CaseStudy/Pages/CaseStudyDetails.aspx?CSID=62</a:t>
            </a:r>
            <a:endParaRPr lang="en-GB" sz="1200" kern="1200" dirty="0" smtClean="0">
              <a:solidFill>
                <a:schemeClr val="tx1"/>
              </a:solidFill>
              <a:latin typeface="+mn-lt"/>
              <a:ea typeface="+mn-ea"/>
              <a:cs typeface="+mn-cs"/>
            </a:endParaRPr>
          </a:p>
          <a:p>
            <a:r>
              <a:rPr lang="en-GB" sz="1200" u="sng" kern="1200" dirty="0" smtClean="0">
                <a:solidFill>
                  <a:schemeClr val="tx1"/>
                </a:solidFill>
                <a:latin typeface="+mn-lt"/>
                <a:ea typeface="+mn-ea"/>
                <a:cs typeface="+mn-cs"/>
                <a:hlinkClick r:id="rId4"/>
              </a:rPr>
              <a:t>http://www.delni.gov.uk/index/publications/pubs-misc/iip-case-study-ntni.htm</a:t>
            </a:r>
            <a:endParaRPr lang="en-GB" sz="1200" kern="1200" dirty="0" smtClean="0">
              <a:solidFill>
                <a:schemeClr val="tx1"/>
              </a:solidFill>
              <a:latin typeface="+mn-lt"/>
              <a:ea typeface="+mn-ea"/>
              <a:cs typeface="+mn-cs"/>
            </a:endParaRPr>
          </a:p>
          <a:p>
            <a:pPr eaLnBrk="1" hangingPunct="1"/>
            <a:endParaRPr lang="en-US" dirty="0" smtClean="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r>
              <a:rPr lang="en-US" dirty="0" smtClean="0"/>
              <a:t>E</a:t>
            </a:r>
            <a:r>
              <a:rPr lang="en-GB" dirty="0" err="1" smtClean="0"/>
              <a:t>mployers</a:t>
            </a:r>
            <a:r>
              <a:rPr lang="en-GB" dirty="0" smtClean="0"/>
              <a:t> report that graduates often lack the job-specific skills and job-readiness that they are seeking. This is particularly acute for the broadcast engineering and visual effects sectors, and also for management and leadership skills, and the skills to develop multi-platform content and to derive value from content.</a:t>
            </a:r>
          </a:p>
          <a:p>
            <a:pPr eaLnBrk="1" hangingPunct="1"/>
            <a:endParaRPr lang="en-GB" dirty="0" smtClean="0"/>
          </a:p>
          <a:p>
            <a:pPr eaLnBrk="1" hangingPunct="1"/>
            <a:r>
              <a:rPr lang="en-US" dirty="0" smtClean="0"/>
              <a:t>There is scope for further engagement between HE and the Creative Media industries development as 81% of universities in England identified the creative industries as a target sector for external engagement.</a:t>
            </a:r>
            <a:endParaRPr lang="en-GB" dirty="0" smtClean="0"/>
          </a:p>
          <a:p>
            <a:pPr eaLnBrk="1" hangingPunct="1"/>
            <a:endParaRPr lang="en-US" dirty="0" smtClean="0"/>
          </a:p>
          <a:p>
            <a:pPr eaLnBrk="1" hangingPunct="1"/>
            <a:r>
              <a:rPr lang="en-US" dirty="0" smtClean="0"/>
              <a:t>Sources:</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1</a:t>
            </a:r>
            <a:r>
              <a:rPr lang="en-GB" sz="1200" kern="1200" baseline="30000" dirty="0" smtClean="0">
                <a:solidFill>
                  <a:schemeClr val="tx1"/>
                </a:solidFill>
                <a:latin typeface="+mn-lt"/>
                <a:ea typeface="+mn-ea"/>
                <a:cs typeface="+mn-cs"/>
              </a:rPr>
              <a:t>st</a:t>
            </a:r>
            <a:r>
              <a:rPr lang="en-GB" sz="1200" kern="1200" dirty="0" smtClean="0">
                <a:solidFill>
                  <a:schemeClr val="tx1"/>
                </a:solidFill>
                <a:latin typeface="+mn-lt"/>
                <a:ea typeface="+mn-ea"/>
                <a:cs typeface="+mn-cs"/>
              </a:rPr>
              <a:t> bullet (</a:t>
            </a:r>
            <a:r>
              <a:rPr lang="en-GB" sz="1200" dirty="0" smtClean="0"/>
              <a:t>need to </a:t>
            </a:r>
            <a:r>
              <a:rPr lang="en-GB" sz="1200" b="1" dirty="0" smtClean="0"/>
              <a:t>recruit at least 50,000 </a:t>
            </a:r>
            <a:r>
              <a:rPr lang="en-GB" sz="1200" dirty="0" smtClean="0"/>
              <a:t>people )</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 Working Futures 2010-2020,</a:t>
            </a:r>
            <a:r>
              <a:rPr lang="en-GB" sz="1200" kern="1200" baseline="0" dirty="0" smtClean="0">
                <a:solidFill>
                  <a:schemeClr val="tx1"/>
                </a:solidFill>
                <a:latin typeface="+mn-lt"/>
                <a:ea typeface="+mn-ea"/>
                <a:cs typeface="+mn-cs"/>
              </a:rPr>
              <a:t> see http://www.ukces.org.uk/publications/er41-working-futures-2010-2020</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2</a:t>
            </a:r>
            <a:r>
              <a:rPr lang="en-GB" sz="1200" kern="1200" baseline="30000" dirty="0" smtClean="0">
                <a:solidFill>
                  <a:schemeClr val="tx1"/>
                </a:solidFill>
                <a:latin typeface="+mn-lt"/>
                <a:ea typeface="+mn-ea"/>
                <a:cs typeface="+mn-cs"/>
              </a:rPr>
              <a:t>nd</a:t>
            </a:r>
            <a:r>
              <a:rPr lang="en-GB" sz="1200" kern="1200" dirty="0" smtClean="0">
                <a:solidFill>
                  <a:schemeClr val="tx1"/>
                </a:solidFill>
                <a:latin typeface="+mn-lt"/>
                <a:ea typeface="+mn-ea"/>
                <a:cs typeface="+mn-cs"/>
              </a:rPr>
              <a:t> bullet – number of courses taken from UKCES website article about </a:t>
            </a:r>
            <a:r>
              <a:rPr lang="en-GB" sz="1200" kern="1200" dirty="0" err="1" smtClean="0">
                <a:solidFill>
                  <a:schemeClr val="tx1"/>
                </a:solidFill>
                <a:latin typeface="+mn-lt"/>
                <a:ea typeface="+mn-ea"/>
                <a:cs typeface="+mn-cs"/>
              </a:rPr>
              <a:t>Skillset</a:t>
            </a:r>
            <a:r>
              <a:rPr lang="en-GB" sz="1200" kern="1200" dirty="0" smtClean="0">
                <a:solidFill>
                  <a:schemeClr val="tx1"/>
                </a:solidFill>
                <a:latin typeface="+mn-lt"/>
                <a:ea typeface="+mn-ea"/>
                <a:cs typeface="+mn-cs"/>
              </a:rPr>
              <a:t>, see http://www.ukces.org.uk/ourwork/investment/portfolio/gif1-skillset-creative-skillset-on-course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3</a:t>
            </a:r>
            <a:r>
              <a:rPr lang="en-GB" sz="1200" kern="1200" baseline="30000" dirty="0" smtClean="0">
                <a:solidFill>
                  <a:schemeClr val="tx1"/>
                </a:solidFill>
                <a:latin typeface="+mn-lt"/>
                <a:ea typeface="+mn-ea"/>
                <a:cs typeface="+mn-cs"/>
              </a:rPr>
              <a:t>rd</a:t>
            </a:r>
            <a:r>
              <a:rPr lang="en-GB" sz="1200" kern="1200" dirty="0" smtClean="0">
                <a:solidFill>
                  <a:schemeClr val="tx1"/>
                </a:solidFill>
                <a:latin typeface="+mn-lt"/>
                <a:ea typeface="+mn-ea"/>
                <a:cs typeface="+mn-cs"/>
              </a:rPr>
              <a:t> bullet </a:t>
            </a:r>
            <a:r>
              <a:rPr lang="en-GB" sz="1200" kern="1200" baseline="0" dirty="0" smtClean="0">
                <a:solidFill>
                  <a:schemeClr val="tx1"/>
                </a:solidFill>
                <a:latin typeface="+mn-lt"/>
                <a:ea typeface="+mn-ea"/>
                <a:cs typeface="+mn-cs"/>
              </a:rPr>
              <a:t> (lack of specialist skills) - </a:t>
            </a:r>
            <a:r>
              <a:rPr lang="en-GB" sz="1200" kern="1200" dirty="0" smtClean="0">
                <a:solidFill>
                  <a:schemeClr val="tx1"/>
                </a:solidFill>
                <a:latin typeface="+mn-lt"/>
                <a:ea typeface="+mn-ea"/>
                <a:cs typeface="+mn-cs"/>
              </a:rPr>
              <a:t>latest SSA for Creative,</a:t>
            </a:r>
            <a:r>
              <a:rPr lang="en-GB" sz="1200" kern="1200" baseline="0" dirty="0" smtClean="0">
                <a:solidFill>
                  <a:schemeClr val="tx1"/>
                </a:solidFill>
                <a:latin typeface="+mn-lt"/>
                <a:ea typeface="+mn-ea"/>
                <a:cs typeface="+mn-cs"/>
              </a:rPr>
              <a:t> Media and Entertainment and SSA for ICT (</a:t>
            </a:r>
            <a:r>
              <a:rPr lang="en-GB" sz="1200" kern="1200" dirty="0" smtClean="0">
                <a:solidFill>
                  <a:schemeClr val="tx1"/>
                </a:solidFill>
                <a:latin typeface="+mn-lt"/>
                <a:ea typeface="+mn-ea"/>
                <a:cs typeface="+mn-cs"/>
              </a:rPr>
              <a:t>forthcoming)</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Image taken from Creative </a:t>
            </a:r>
            <a:r>
              <a:rPr lang="en-GB" sz="1200" kern="1200" dirty="0" err="1" smtClean="0">
                <a:solidFill>
                  <a:schemeClr val="tx1"/>
                </a:solidFill>
                <a:latin typeface="+mn-lt"/>
                <a:ea typeface="+mn-ea"/>
                <a:cs typeface="+mn-cs"/>
              </a:rPr>
              <a:t>Skillset’s</a:t>
            </a:r>
            <a:r>
              <a:rPr lang="en-GB" sz="1200" kern="1200" dirty="0" smtClean="0">
                <a:solidFill>
                  <a:schemeClr val="tx1"/>
                </a:solidFill>
                <a:latin typeface="+mn-lt"/>
                <a:ea typeface="+mn-ea"/>
                <a:cs typeface="+mn-cs"/>
              </a:rPr>
              <a:t> website:  </a:t>
            </a:r>
            <a:endParaRPr lang="en-US" dirty="0" smtClean="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Women make up only </a:t>
            </a:r>
            <a:r>
              <a:rPr lang="en-GB" sz="1200" b="0" dirty="0" smtClean="0"/>
              <a:t>25 per cent of the digital workforce</a:t>
            </a:r>
            <a:r>
              <a:rPr lang="en-GB" sz="1200" b="0" baseline="0" dirty="0" smtClean="0"/>
              <a:t> - </a:t>
            </a:r>
            <a:r>
              <a:rPr lang="en-GB" sz="1200" i="0" dirty="0" smtClean="0"/>
              <a:t>Source: UK Labour Force Survey , 2010</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0" dirty="0" smtClean="0"/>
              <a:t>Woman + three</a:t>
            </a:r>
            <a:r>
              <a:rPr lang="en-GB" sz="1200" i="0" baseline="0" dirty="0" smtClean="0"/>
              <a:t> men image -</a:t>
            </a:r>
            <a:r>
              <a:rPr lang="en-GB" sz="1200" kern="1200" dirty="0" smtClean="0">
                <a:solidFill>
                  <a:schemeClr val="tx1"/>
                </a:solidFill>
                <a:latin typeface="+mn-lt"/>
                <a:ea typeface="+mn-ea"/>
                <a:cs typeface="+mn-cs"/>
              </a:rPr>
              <a:t> adapted from Clker.com</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0" kern="1200" dirty="0" smtClean="0">
                <a:solidFill>
                  <a:schemeClr val="tx1"/>
                </a:solidFill>
                <a:latin typeface="+mn-lt"/>
                <a:ea typeface="+mn-ea"/>
                <a:cs typeface="+mn-cs"/>
              </a:rPr>
              <a:t>Picture</a:t>
            </a:r>
            <a:r>
              <a:rPr lang="en-GB" sz="1200" i="0" kern="1200" baseline="0" dirty="0" smtClean="0">
                <a:solidFill>
                  <a:schemeClr val="tx1"/>
                </a:solidFill>
                <a:latin typeface="+mn-lt"/>
                <a:ea typeface="+mn-ea"/>
                <a:cs typeface="+mn-cs"/>
              </a:rPr>
              <a:t> at the computer – taken from e-skills website</a:t>
            </a:r>
            <a:endParaRPr lang="en-GB" sz="1200" i="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i="0" dirty="0" smtClean="0"/>
          </a:p>
          <a:p>
            <a:pPr eaLnBrk="1" hangingPunct="1"/>
            <a:endParaRPr lang="en-US" dirty="0" smtClean="0"/>
          </a:p>
        </p:txBody>
      </p:sp>
      <p:sp>
        <p:nvSpPr>
          <p:cNvPr id="4" name="Header Placeholder 3"/>
          <p:cNvSpPr>
            <a:spLocks noGrp="1"/>
          </p:cNvSpPr>
          <p:nvPr>
            <p:ph type="hdr" sz="quarter" idx="10"/>
          </p:nvPr>
        </p:nvSpPr>
        <p:spPr/>
        <p:txBody>
          <a:bodyPr/>
          <a:lstStyle/>
          <a:p>
            <a:pPr>
              <a:defRPr/>
            </a:pPr>
            <a:r>
              <a:rPr lang="en-GB" smtClean="0"/>
              <a:t>DRAFT VERSION - NOT TO BE CIRCULATED</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5EAB61B-9534-4983-AC37-05931DD84D58}"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71987A-A410-49B6-91B1-72BCC9CDDDEB}" type="slidenum">
              <a:rPr lang="en-GB"/>
              <a:pPr>
                <a:defRPr/>
              </a:pPr>
              <a:t>‹#›</a:t>
            </a:fld>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22EFE6-12BC-4CD2-9CEB-ED039E16123D}"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1B70E6-17C5-4E9B-A844-612C6D3D7A84}"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3050"/>
            <a:ext cx="4040188"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1"/>
            <a:ext cx="4040188"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1"/>
            <a:ext cx="4041775"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8" name="Date Placeholder 3"/>
          <p:cNvSpPr>
            <a:spLocks noGrp="1"/>
          </p:cNvSpPr>
          <p:nvPr>
            <p:ph type="dt" sz="half" idx="10"/>
          </p:nvPr>
        </p:nvSpPr>
        <p:spPr/>
        <p:txBody>
          <a:bodyPr/>
          <a:lstStyle>
            <a:lvl1pPr>
              <a:defRPr/>
            </a:lvl1pPr>
          </a:lstStyle>
          <a:p>
            <a:pPr>
              <a:defRPr/>
            </a:pPr>
            <a:endParaRPr lang="en-GB"/>
          </a:p>
        </p:txBody>
      </p:sp>
      <p:sp>
        <p:nvSpPr>
          <p:cNvPr id="9" name="Footer Placeholder 4"/>
          <p:cNvSpPr>
            <a:spLocks noGrp="1"/>
          </p:cNvSpPr>
          <p:nvPr>
            <p:ph type="ftr" sz="quarter" idx="11"/>
          </p:nvPr>
        </p:nvSpPr>
        <p:spPr/>
        <p:txBody>
          <a:bodyPr/>
          <a:lstStyle>
            <a:lvl1pPr>
              <a:defRPr/>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779157AB-15F2-43D8-BEAA-84AF5583DC58}" type="slidenum">
              <a:rPr lang="en-GB"/>
              <a:pPr>
                <a:defRPr/>
              </a:pPr>
              <a:t>‹#›</a:t>
            </a:fld>
            <a:endParaRPr lang="en-GB"/>
          </a:p>
        </p:txBody>
      </p:sp>
    </p:spTree>
  </p:cSld>
  <p:clrMapOvr>
    <a:masterClrMapping/>
  </p:clrMapOvr>
  <p:transition>
    <p:wipe dir="r"/>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25DB91-65B4-45B8-A075-7995E50F0A82}" type="slidenum">
              <a:rPr lang="en-GB"/>
              <a:pPr>
                <a:defRPr/>
              </a:pPr>
              <a:t>‹#›</a:t>
            </a:fld>
            <a:endParaRPr lang="en-GB"/>
          </a:p>
        </p:txBody>
      </p:sp>
    </p:spTree>
  </p:cSld>
  <p:clrMapOvr>
    <a:masterClrMapping/>
  </p:clrMapOvr>
  <p:transition>
    <p:wipe dir="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28736"/>
            <a:ext cx="5111750" cy="469742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title"/>
          </p:nvPr>
        </p:nvSpPr>
        <p:spPr bwMode="auto">
          <a:xfrm>
            <a:off x="467544" y="116632"/>
            <a:ext cx="6500858" cy="1138932"/>
          </a:xfrm>
          <a:prstGeom prst="rect">
            <a:avLst/>
          </a:prstGeom>
          <a:noFill/>
          <a:ln w="9525">
            <a:noFill/>
            <a:miter lim="800000"/>
            <a:headEnd/>
            <a:tailEnd/>
          </a:ln>
          <a:effectLst/>
        </p:spPr>
        <p:txBody>
          <a:bodyPr>
            <a:normAutofit/>
          </a:bodyPr>
          <a:lstStyle>
            <a:lvl1pPr algn="l">
              <a:defRPr sz="3600"/>
            </a:lvl1pPr>
          </a:lstStyle>
          <a:p>
            <a:pPr lvl="0"/>
            <a:r>
              <a:rPr lang="en-US" smtClean="0"/>
              <a:t>Click to edit Master title style</a:t>
            </a:r>
            <a:endParaRPr lang="en-GB" dirty="0" smtClean="0"/>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D71B420-8C79-4CD1-8940-BA0B5FBBCC98}" type="slidenum">
              <a:rPr lang="en-GB"/>
              <a:pPr>
                <a:defRPr/>
              </a:pPr>
              <a:t>‹#›</a:t>
            </a:fld>
            <a:endParaRPr lang="en-GB"/>
          </a:p>
        </p:txBody>
      </p:sp>
    </p:spTree>
  </p:cSld>
  <p:clrMapOvr>
    <a:masterClrMapping/>
  </p:clrMapOvr>
  <p:transition>
    <p:wipe dir="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16632"/>
            <a:ext cx="6357982" cy="1138932"/>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Tree>
  </p:cSld>
  <p:clrMapOvr>
    <a:masterClrMapping/>
  </p:clrMapOvr>
  <p:transition>
    <p:wipe dir="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1ABE85E-F3B7-4290-ACDA-ECDF9A33DE0C}" type="slidenum">
              <a:rPr lang="en-GB"/>
              <a:pPr>
                <a:defRPr/>
              </a:pPr>
              <a:t>‹#›</a:t>
            </a:fld>
            <a:endParaRPr lang="en-GB"/>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FC2DFE9-BAAA-4418-B697-4A7F5A1624F5}"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2A6102-42BC-45F0-927B-2393C6F2A507}"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EAFB31-12D4-4191-B166-246E59C6939D}"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48101E-62D8-4445-99B0-56EA94D28F36}"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1B18F39-FE73-46EB-A143-BFD3AA089BD8}"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43049"/>
            <a:ext cx="4040188" cy="7143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7429"/>
            <a:ext cx="4040188"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714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D382F41-3BB0-48FA-BA75-36DCD64F0BAE}"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DD364E7-A6F9-445E-AD16-71FB09D453DC}"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03C80EA-5D10-44F6-AE5F-0B1122380BFD}"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431130" cy="1152128"/>
          </a:xfrm>
        </p:spPr>
        <p:txBody>
          <a:bodyPr>
            <a:noAutofit/>
          </a:bodyPr>
          <a:lstStyle>
            <a:lvl1pPr algn="l">
              <a:defRPr sz="3600" b="0"/>
            </a:lvl1pPr>
          </a:lstStyle>
          <a:p>
            <a:r>
              <a:rPr lang="en-US" smtClean="0"/>
              <a:t>Click to edit Master title style</a:t>
            </a:r>
            <a:endParaRPr lang="en-GB" dirty="0"/>
          </a:p>
        </p:txBody>
      </p:sp>
      <p:sp>
        <p:nvSpPr>
          <p:cNvPr id="3" name="Picture Placeholder 2"/>
          <p:cNvSpPr>
            <a:spLocks noGrp="1"/>
          </p:cNvSpPr>
          <p:nvPr>
            <p:ph type="pic" idx="1"/>
          </p:nvPr>
        </p:nvSpPr>
        <p:spPr>
          <a:xfrm>
            <a:off x="1785918" y="1500174"/>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643578"/>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84DFE7E-3247-44A2-82A1-3AAD22A2473A}" type="datetimeFigureOut">
              <a:rPr lang="en-US"/>
              <a:pPr>
                <a:defRPr/>
              </a:pPr>
              <a:t>4/16/2014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AA28087-300A-480D-86E3-412F14B48C35}"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297476F-AEC1-417E-9431-9AF75198FEE1}"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C34738-8978-4841-9CBE-39C1A79FEB7F}"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6329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B694B2AF-1DB6-4198-BEAD-6B50262855CA}" type="slidenum">
              <a:rPr lang="en-GB"/>
              <a:pPr>
                <a:defRPr/>
              </a:pPr>
              <a:t>‹#›</a:t>
            </a:fld>
            <a:endParaRPr lang="en-GB"/>
          </a:p>
        </p:txBody>
      </p:sp>
      <p:pic>
        <p:nvPicPr>
          <p:cNvPr id="1031" name="Picture 6" descr="UKCESLogo.jpg"/>
          <p:cNvPicPr>
            <a:picLocks noChangeAspect="1"/>
          </p:cNvPicPr>
          <p:nvPr/>
        </p:nvPicPr>
        <p:blipFill>
          <a:blip r:embed="rId18" cstate="print"/>
          <a:srcRect/>
          <a:stretch>
            <a:fillRect/>
          </a:stretch>
        </p:blipFill>
        <p:spPr bwMode="auto">
          <a:xfrm>
            <a:off x="6948488" y="188913"/>
            <a:ext cx="2071687" cy="871537"/>
          </a:xfrm>
          <a:prstGeom prst="rect">
            <a:avLst/>
          </a:prstGeom>
          <a:noFill/>
          <a:ln w="9525">
            <a:noFill/>
            <a:miter lim="800000"/>
            <a:headEnd/>
            <a:tailEnd/>
          </a:ln>
        </p:spPr>
      </p:pic>
      <p:cxnSp>
        <p:nvCxnSpPr>
          <p:cNvPr id="9" name="Straight Connector 8"/>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1" r:id="rId1"/>
    <p:sldLayoutId id="2147483701" r:id="rId2"/>
    <p:sldLayoutId id="2147483712" r:id="rId3"/>
    <p:sldLayoutId id="2147483702" r:id="rId4"/>
    <p:sldLayoutId id="2147483703" r:id="rId5"/>
    <p:sldLayoutId id="2147483704" r:id="rId6"/>
    <p:sldLayoutId id="2147483705" r:id="rId7"/>
    <p:sldLayoutId id="2147483713" r:id="rId8"/>
    <p:sldLayoutId id="2147483714" r:id="rId9"/>
    <p:sldLayoutId id="2147483715" r:id="rId10"/>
    <p:sldLayoutId id="2147483706" r:id="rId11"/>
    <p:sldLayoutId id="2147483707" r:id="rId12"/>
    <p:sldLayoutId id="2147483708" r:id="rId13"/>
    <p:sldLayoutId id="2147483716" r:id="rId14"/>
    <p:sldLayoutId id="2147483709" r:id="rId15"/>
    <p:sldLayoutId id="2147483710" r:id="rId16"/>
  </p:sldLayoutIdLst>
  <p:transition>
    <p:wipe dir="r"/>
  </p:transition>
  <p:timing>
    <p:tnLst>
      <p:par>
        <p:cTn id="1" dur="indefinite" restart="never" nodeType="tmRoot"/>
      </p:par>
    </p:tnLst>
  </p:timing>
  <p:hf sldNum="0"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ickthetick.co.uk/"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achel.pinto@ukces.org.uk" TargetMode="External"/><Relationship Id="rId2" Type="http://schemas.openxmlformats.org/officeDocument/2006/relationships/hyperlink" Target="http://www.ukces.org.uk/ourwork/sector-skills-insigh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ukces.org.uk/ourwork/investmen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ukie.org.uk/content/next-gen-skills-outlines-route-map-teaching-ict-and-computer-science-schools-0" TargetMode="Externa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3568" y="2276872"/>
            <a:ext cx="7772400" cy="1470025"/>
          </a:xfrm>
        </p:spPr>
        <p:txBody>
          <a:bodyPr/>
          <a:lstStyle/>
          <a:p>
            <a:pPr eaLnBrk="1" hangingPunct="1"/>
            <a:r>
              <a:rPr lang="en-GB" b="1" dirty="0" smtClean="0"/>
              <a:t>Sector Skills Insights:</a:t>
            </a:r>
            <a:br>
              <a:rPr lang="en-GB" b="1" dirty="0" smtClean="0"/>
            </a:br>
            <a:r>
              <a:rPr lang="en-GB" b="1" dirty="0" smtClean="0">
                <a:solidFill>
                  <a:schemeClr val="accent1"/>
                </a:solidFill>
              </a:rPr>
              <a:t>Digital and Creative</a:t>
            </a:r>
            <a:endParaRPr lang="en-GB" sz="2200" b="1" dirty="0" smtClean="0">
              <a:solidFill>
                <a:schemeClr val="accent1"/>
              </a:solidFill>
            </a:endParaRPr>
          </a:p>
        </p:txBody>
      </p:sp>
      <p:sp>
        <p:nvSpPr>
          <p:cNvPr id="8195" name="Subtitle 2"/>
          <p:cNvSpPr>
            <a:spLocks noGrp="1"/>
          </p:cNvSpPr>
          <p:nvPr>
            <p:ph type="subTitle" idx="1"/>
          </p:nvPr>
        </p:nvSpPr>
        <p:spPr>
          <a:xfrm>
            <a:off x="1116013" y="4005263"/>
            <a:ext cx="7272337" cy="1198562"/>
          </a:xfrm>
        </p:spPr>
        <p:txBody>
          <a:bodyPr/>
          <a:lstStyle/>
          <a:p>
            <a:pPr eaLnBrk="1" hangingPunct="1">
              <a:lnSpc>
                <a:spcPct val="90000"/>
              </a:lnSpc>
              <a:spcBef>
                <a:spcPct val="0"/>
              </a:spcBef>
            </a:pPr>
            <a:endParaRPr lang="en-GB" sz="2600" b="1" dirty="0" smtClean="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Quality of creative graduates</a:t>
            </a:r>
            <a:endParaRPr lang="en-US" sz="3200" b="1" dirty="0" smtClean="0"/>
          </a:p>
        </p:txBody>
      </p:sp>
      <p:sp>
        <p:nvSpPr>
          <p:cNvPr id="16387" name="Rectangle 3"/>
          <p:cNvSpPr>
            <a:spLocks noGrp="1"/>
          </p:cNvSpPr>
          <p:nvPr>
            <p:ph type="body" sz="half" idx="1"/>
          </p:nvPr>
        </p:nvSpPr>
        <p:spPr>
          <a:xfrm>
            <a:off x="395536" y="1412776"/>
            <a:ext cx="8002588" cy="2333625"/>
          </a:xfrm>
        </p:spPr>
        <p:txBody>
          <a:bodyPr/>
          <a:lstStyle/>
          <a:p>
            <a:pPr eaLnBrk="1" hangingPunct="1">
              <a:spcBef>
                <a:spcPts val="1200"/>
              </a:spcBef>
            </a:pPr>
            <a:r>
              <a:rPr lang="en-GB" sz="1600" dirty="0" smtClean="0"/>
              <a:t>The creative sector needs to recruit at least 50,000 people qualified at degree level or above each year.</a:t>
            </a:r>
          </a:p>
          <a:p>
            <a:pPr eaLnBrk="1" hangingPunct="1">
              <a:spcBef>
                <a:spcPts val="1200"/>
              </a:spcBef>
            </a:pPr>
            <a:r>
              <a:rPr lang="en-GB" sz="1600" dirty="0" smtClean="0"/>
              <a:t>There is a good supply of graduates from the 18,000 creative and media courses on offer at UK HE institutions.</a:t>
            </a:r>
          </a:p>
          <a:p>
            <a:pPr eaLnBrk="1" hangingPunct="1">
              <a:spcBef>
                <a:spcPts val="1200"/>
              </a:spcBef>
            </a:pPr>
            <a:r>
              <a:rPr lang="en-GB" sz="1600" dirty="0" smtClean="0"/>
              <a:t>But </a:t>
            </a:r>
            <a:r>
              <a:rPr lang="en-US" sz="1600" dirty="0" smtClean="0"/>
              <a:t>too many courses are producing graduates without the specialist skills needed by employers</a:t>
            </a:r>
          </a:p>
          <a:p>
            <a:pPr eaLnBrk="1" hangingPunct="1">
              <a:spcBef>
                <a:spcPts val="1200"/>
              </a:spcBef>
            </a:pPr>
            <a:r>
              <a:rPr lang="en-US" sz="1600" dirty="0" smtClean="0"/>
              <a:t>Engagement between HE and the Creative Media industries is crucial, and there is scope for further engagement through:</a:t>
            </a:r>
            <a:endParaRPr lang="en-GB" sz="1600" dirty="0" smtClean="0"/>
          </a:p>
        </p:txBody>
      </p:sp>
      <p:sp>
        <p:nvSpPr>
          <p:cNvPr id="16388" name="Rectangle 4"/>
          <p:cNvSpPr>
            <a:spLocks/>
          </p:cNvSpPr>
          <p:nvPr/>
        </p:nvSpPr>
        <p:spPr bwMode="auto">
          <a:xfrm>
            <a:off x="0" y="3933056"/>
            <a:ext cx="6516216" cy="1224136"/>
          </a:xfrm>
          <a:prstGeom prst="rect">
            <a:avLst/>
          </a:prstGeom>
          <a:solidFill>
            <a:schemeClr val="bg1"/>
          </a:solidFill>
          <a:ln w="9525">
            <a:noFill/>
            <a:miter lim="800000"/>
            <a:headEnd/>
            <a:tailEnd/>
          </a:ln>
        </p:spPr>
        <p:txBody>
          <a:bodyPr/>
          <a:lstStyle/>
          <a:p>
            <a:pPr marL="742950" lvl="1" indent="-285750" algn="l">
              <a:spcBef>
                <a:spcPts val="1200"/>
              </a:spcBef>
              <a:buFontTx/>
              <a:buChar char="-"/>
            </a:pPr>
            <a:r>
              <a:rPr lang="en-US" sz="1600" dirty="0" smtClean="0"/>
              <a:t>the </a:t>
            </a:r>
            <a:r>
              <a:rPr lang="en-US" sz="1600" dirty="0"/>
              <a:t>development of talent and </a:t>
            </a:r>
            <a:r>
              <a:rPr lang="en-US" sz="1600" b="1" dirty="0" smtClean="0"/>
              <a:t>high-level skills</a:t>
            </a:r>
            <a:r>
              <a:rPr lang="en-US" sz="1600" dirty="0" smtClean="0"/>
              <a:t> </a:t>
            </a:r>
            <a:r>
              <a:rPr lang="en-US" sz="1600" dirty="0"/>
              <a:t>for the </a:t>
            </a:r>
            <a:r>
              <a:rPr lang="en-US" sz="1600" dirty="0" smtClean="0"/>
              <a:t>creative economy</a:t>
            </a:r>
            <a:endParaRPr lang="en-US" sz="1600" dirty="0"/>
          </a:p>
          <a:p>
            <a:pPr marL="742950" lvl="1" indent="-285750" algn="l">
              <a:spcBef>
                <a:spcPts val="1200"/>
              </a:spcBef>
              <a:buFontTx/>
              <a:buChar char="-"/>
            </a:pPr>
            <a:r>
              <a:rPr lang="en-US" sz="1600" dirty="0" smtClean="0"/>
              <a:t>activities </a:t>
            </a:r>
            <a:r>
              <a:rPr lang="en-US" sz="1600" dirty="0"/>
              <a:t>that enhance the </a:t>
            </a:r>
            <a:r>
              <a:rPr lang="en-US" sz="1600" b="1" dirty="0"/>
              <a:t>employability and enterprise</a:t>
            </a:r>
            <a:r>
              <a:rPr lang="en-US" sz="1600" dirty="0"/>
              <a:t> </a:t>
            </a:r>
            <a:r>
              <a:rPr lang="en-US" sz="1600" dirty="0" smtClean="0"/>
              <a:t>skills </a:t>
            </a:r>
            <a:r>
              <a:rPr lang="en-US" sz="1600" dirty="0"/>
              <a:t>of students and </a:t>
            </a:r>
            <a:r>
              <a:rPr lang="en-US" sz="1600" dirty="0" smtClean="0"/>
              <a:t>graduates</a:t>
            </a:r>
            <a:endParaRPr lang="en-US" sz="1600" dirty="0"/>
          </a:p>
        </p:txBody>
      </p:sp>
      <p:sp>
        <p:nvSpPr>
          <p:cNvPr id="6" name="Rectangle 5"/>
          <p:cNvSpPr/>
          <p:nvPr/>
        </p:nvSpPr>
        <p:spPr>
          <a:xfrm>
            <a:off x="467544" y="5877272"/>
            <a:ext cx="835292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bg1"/>
                </a:solidFill>
                <a:hlinkClick r:id="rId3"/>
              </a:rPr>
              <a:t>Creative </a:t>
            </a:r>
            <a:r>
              <a:rPr lang="en-US" sz="1400" b="1" dirty="0" err="1" smtClean="0">
                <a:solidFill>
                  <a:schemeClr val="bg1"/>
                </a:solidFill>
                <a:hlinkClick r:id="rId3"/>
              </a:rPr>
              <a:t>Skillset’s</a:t>
            </a:r>
            <a:r>
              <a:rPr lang="en-US" sz="1400" b="1" dirty="0" smtClean="0">
                <a:solidFill>
                  <a:schemeClr val="bg1"/>
                </a:solidFill>
                <a:hlinkClick r:id="rId3"/>
              </a:rPr>
              <a:t> Pick the Tick</a:t>
            </a:r>
            <a:r>
              <a:rPr lang="en-US" sz="1400" dirty="0" smtClean="0">
                <a:solidFill>
                  <a:schemeClr val="bg1"/>
                </a:solidFill>
                <a:hlinkClick r:id="rId3"/>
              </a:rPr>
              <a:t> </a:t>
            </a:r>
            <a:r>
              <a:rPr lang="en-US" sz="1400" dirty="0" smtClean="0">
                <a:solidFill>
                  <a:schemeClr val="bg1"/>
                </a:solidFill>
              </a:rPr>
              <a:t>is designed to be a simple indicator of the best graduates, so employers do not have to sift through hundreds of mediocre applicants to find the one who can hit the ground running, nor have to provide new employees with basic skills and knowledge they should already have learnt. </a:t>
            </a:r>
            <a:endParaRPr lang="en-GB" sz="1400" dirty="0"/>
          </a:p>
        </p:txBody>
      </p:sp>
      <p:sp>
        <p:nvSpPr>
          <p:cNvPr id="7" name="TextBox 6"/>
          <p:cNvSpPr txBox="1"/>
          <p:nvPr/>
        </p:nvSpPr>
        <p:spPr>
          <a:xfrm>
            <a:off x="467544" y="5013176"/>
            <a:ext cx="8280920" cy="1107996"/>
          </a:xfrm>
          <a:prstGeom prst="rect">
            <a:avLst/>
          </a:prstGeom>
          <a:noFill/>
        </p:spPr>
        <p:txBody>
          <a:bodyPr wrap="square" rtlCol="0">
            <a:spAutoFit/>
          </a:bodyPr>
          <a:lstStyle/>
          <a:p>
            <a:pPr marL="0" lvl="1" algn="l"/>
            <a:endParaRPr lang="en-US" sz="1600" dirty="0" smtClean="0"/>
          </a:p>
          <a:p>
            <a:pPr marL="0" lvl="1" algn="l">
              <a:buFontTx/>
              <a:buChar char="-"/>
            </a:pPr>
            <a:r>
              <a:rPr lang="en-US" sz="1600" dirty="0" smtClean="0"/>
              <a:t>    provision of tailored and high-quality </a:t>
            </a:r>
            <a:r>
              <a:rPr lang="en-US" sz="1600" b="1" dirty="0" smtClean="0"/>
              <a:t>continuing professional development </a:t>
            </a:r>
            <a:r>
              <a:rPr lang="en-US" sz="1600" dirty="0" smtClean="0"/>
              <a:t>(CPD)</a:t>
            </a:r>
          </a:p>
          <a:p>
            <a:pPr marL="0" lvl="1" algn="l"/>
            <a:r>
              <a:rPr lang="en-US" sz="1600" dirty="0" smtClean="0"/>
              <a:t>     to the creative industries</a:t>
            </a:r>
          </a:p>
          <a:p>
            <a:pPr algn="l"/>
            <a:endParaRPr lang="en-GB"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Gender imbalance</a:t>
            </a:r>
            <a:endParaRPr lang="en-US" sz="3200" b="1" dirty="0" smtClean="0"/>
          </a:p>
        </p:txBody>
      </p:sp>
      <p:sp>
        <p:nvSpPr>
          <p:cNvPr id="18435" name="Rectangle 3"/>
          <p:cNvSpPr>
            <a:spLocks noGrp="1"/>
          </p:cNvSpPr>
          <p:nvPr>
            <p:ph type="body" sz="half" idx="1"/>
          </p:nvPr>
        </p:nvSpPr>
        <p:spPr>
          <a:xfrm>
            <a:off x="4860032" y="1268760"/>
            <a:ext cx="4038600" cy="2996952"/>
          </a:xfrm>
        </p:spPr>
        <p:txBody>
          <a:bodyPr/>
          <a:lstStyle/>
          <a:p>
            <a:pPr marL="0" indent="0" eaLnBrk="1" hangingPunct="1">
              <a:spcBef>
                <a:spcPts val="1200"/>
              </a:spcBef>
              <a:buNone/>
            </a:pPr>
            <a:endParaRPr lang="en-GB" sz="1600" dirty="0" smtClean="0"/>
          </a:p>
          <a:p>
            <a:pPr marL="0" indent="0" eaLnBrk="1" hangingPunct="1">
              <a:spcBef>
                <a:spcPts val="1200"/>
              </a:spcBef>
              <a:buNone/>
            </a:pPr>
            <a:r>
              <a:rPr lang="en-GB" sz="1600" dirty="0" smtClean="0"/>
              <a:t>As a result, the digital and creative sector is missing out on </a:t>
            </a:r>
            <a:r>
              <a:rPr lang="en-US" sz="1600" dirty="0" smtClean="0"/>
              <a:t>significant proportion of the talent pool. Women are missing out on potentially rewarding careers.</a:t>
            </a:r>
          </a:p>
          <a:p>
            <a:pPr marL="0" indent="0" eaLnBrk="1" hangingPunct="1">
              <a:spcBef>
                <a:spcPts val="1200"/>
              </a:spcBef>
              <a:buNone/>
            </a:pPr>
            <a:r>
              <a:rPr lang="en-US" sz="1600" dirty="0" smtClean="0"/>
              <a:t>But this is not only at the entry level.  Sustaining the imbalance and keeping women in the sector is just as much of a challenge.</a:t>
            </a:r>
          </a:p>
          <a:p>
            <a:pPr eaLnBrk="1" hangingPunct="1">
              <a:lnSpc>
                <a:spcPct val="80000"/>
              </a:lnSpc>
              <a:buNone/>
            </a:pPr>
            <a:endParaRPr lang="en-US" sz="1800" dirty="0" smtClean="0"/>
          </a:p>
        </p:txBody>
      </p:sp>
      <p:sp>
        <p:nvSpPr>
          <p:cNvPr id="9" name="Content Placeholder 8"/>
          <p:cNvSpPr>
            <a:spLocks noGrp="1"/>
          </p:cNvSpPr>
          <p:nvPr>
            <p:ph sz="quarter" idx="2"/>
          </p:nvPr>
        </p:nvSpPr>
        <p:spPr>
          <a:xfrm>
            <a:off x="539552" y="4653136"/>
            <a:ext cx="4038600" cy="2204864"/>
          </a:xfrm>
        </p:spPr>
        <p:txBody>
          <a:bodyPr/>
          <a:lstStyle/>
          <a:p>
            <a:pPr marL="0" indent="0">
              <a:buNone/>
            </a:pPr>
            <a:r>
              <a:rPr lang="en-GB" sz="1600" dirty="0" smtClean="0"/>
              <a:t>There are also large gender imbalances in the music and design sectors on the creative side.</a:t>
            </a:r>
          </a:p>
          <a:p>
            <a:pPr marL="0" indent="0">
              <a:buNone/>
            </a:pPr>
            <a:endParaRPr lang="en-GB" sz="1600" dirty="0" smtClean="0"/>
          </a:p>
          <a:p>
            <a:pPr marL="0" indent="0">
              <a:buNone/>
            </a:pPr>
            <a:r>
              <a:rPr lang="en-US" sz="1600" i="1" dirty="0" smtClean="0"/>
              <a:t>The following case study on the </a:t>
            </a:r>
            <a:r>
              <a:rPr lang="en-US" sz="1600" i="1" dirty="0" smtClean="0">
                <a:hlinkClick r:id="rId3" action="ppaction://hlinksldjump"/>
              </a:rPr>
              <a:t>Computer Club 4 Girls </a:t>
            </a:r>
            <a:r>
              <a:rPr lang="en-US" sz="1600" i="1" dirty="0" smtClean="0"/>
              <a:t>illustrates where employer led action has been successful in increasing diversity….</a:t>
            </a:r>
          </a:p>
          <a:p>
            <a:pPr marL="0" indent="0">
              <a:buNone/>
            </a:pPr>
            <a:endParaRPr lang="en-GB" sz="1600" dirty="0" smtClean="0"/>
          </a:p>
          <a:p>
            <a:pPr marL="0" indent="0">
              <a:buNone/>
            </a:pPr>
            <a:endParaRPr lang="en-GB" sz="1600" dirty="0" smtClean="0"/>
          </a:p>
          <a:p>
            <a:pPr>
              <a:buNone/>
            </a:pPr>
            <a:endParaRPr lang="en-GB" dirty="0"/>
          </a:p>
        </p:txBody>
      </p:sp>
      <p:sp>
        <p:nvSpPr>
          <p:cNvPr id="11" name="TextBox 10"/>
          <p:cNvSpPr txBox="1"/>
          <p:nvPr/>
        </p:nvSpPr>
        <p:spPr>
          <a:xfrm>
            <a:off x="6156176" y="6488668"/>
            <a:ext cx="2987824" cy="369332"/>
          </a:xfrm>
          <a:prstGeom prst="rect">
            <a:avLst/>
          </a:prstGeom>
          <a:noFill/>
        </p:spPr>
        <p:txBody>
          <a:bodyPr wrap="square" rtlCol="0">
            <a:spAutoFit/>
          </a:bodyPr>
          <a:lstStyle/>
          <a:p>
            <a:r>
              <a:rPr lang="en-GB" dirty="0" smtClean="0">
                <a:hlinkClick r:id="rId4" action="ppaction://hlinksldjump"/>
              </a:rPr>
              <a:t>        Back to Storyboard</a:t>
            </a:r>
            <a:endParaRPr lang="en-GB" dirty="0"/>
          </a:p>
        </p:txBody>
      </p:sp>
      <p:pic>
        <p:nvPicPr>
          <p:cNvPr id="1028" name="Picture 4"/>
          <p:cNvPicPr>
            <a:picLocks noChangeAspect="1" noChangeArrowheads="1"/>
          </p:cNvPicPr>
          <p:nvPr/>
        </p:nvPicPr>
        <p:blipFill>
          <a:blip r:embed="rId5" cstate="print"/>
          <a:srcRect/>
          <a:stretch>
            <a:fillRect/>
          </a:stretch>
        </p:blipFill>
        <p:spPr bwMode="auto">
          <a:xfrm>
            <a:off x="683568" y="1484784"/>
            <a:ext cx="3962400" cy="2886075"/>
          </a:xfrm>
          <a:prstGeom prst="rect">
            <a:avLst/>
          </a:prstGeom>
          <a:noFill/>
          <a:ln w="9525">
            <a:noFill/>
            <a:miter lim="800000"/>
            <a:headEnd/>
            <a:tailEnd/>
          </a:ln>
        </p:spPr>
      </p:pic>
      <p:pic>
        <p:nvPicPr>
          <p:cNvPr id="8" name="Picture 7" descr="iStock_000005580773Small.jpg"/>
          <p:cNvPicPr>
            <a:picLocks noChangeAspect="1"/>
          </p:cNvPicPr>
          <p:nvPr/>
        </p:nvPicPr>
        <p:blipFill>
          <a:blip r:embed="rId6" cstate="print"/>
          <a:stretch>
            <a:fillRect/>
          </a:stretch>
        </p:blipFill>
        <p:spPr>
          <a:xfrm>
            <a:off x="5436096" y="4221088"/>
            <a:ext cx="2952328" cy="196243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p:txBody>
          <a:bodyPr/>
          <a:lstStyle/>
          <a:p>
            <a:pPr eaLnBrk="1" hangingPunct="1"/>
            <a:r>
              <a:rPr lang="en-GB" sz="3200" dirty="0" smtClean="0"/>
              <a:t>Case Study – Computer Clubs 4 Girls</a:t>
            </a:r>
            <a:endParaRPr lang="en-US" sz="3200" b="1" dirty="0" smtClean="0"/>
          </a:p>
        </p:txBody>
      </p:sp>
      <p:sp>
        <p:nvSpPr>
          <p:cNvPr id="19461" name="Rectangle 3"/>
          <p:cNvSpPr>
            <a:spLocks noGrp="1"/>
          </p:cNvSpPr>
          <p:nvPr>
            <p:ph type="body" idx="1"/>
          </p:nvPr>
        </p:nvSpPr>
        <p:spPr>
          <a:xfrm>
            <a:off x="179512" y="1268760"/>
            <a:ext cx="8784976" cy="5589240"/>
          </a:xfrm>
        </p:spPr>
        <p:txBody>
          <a:bodyPr/>
          <a:lstStyle/>
          <a:p>
            <a:pPr marL="0" indent="0" eaLnBrk="1" hangingPunct="1">
              <a:spcBef>
                <a:spcPts val="0"/>
              </a:spcBef>
              <a:buNone/>
            </a:pPr>
            <a:r>
              <a:rPr lang="en-GB" sz="1600" b="1" i="1" dirty="0" smtClean="0">
                <a:solidFill>
                  <a:schemeClr val="tx2"/>
                </a:solidFill>
              </a:rPr>
              <a:t>The Challenge</a:t>
            </a:r>
          </a:p>
          <a:p>
            <a:pPr marL="0" indent="0" eaLnBrk="1" hangingPunct="1">
              <a:spcBef>
                <a:spcPts val="0"/>
              </a:spcBef>
              <a:buNone/>
            </a:pPr>
            <a:r>
              <a:rPr lang="en-US" sz="1600" dirty="0" smtClean="0"/>
              <a:t>Females are heavily under-represented in the IT workforce. Only 10% of girls go on from school to study A-level computing. Girls are therefore missing out on exciting careers and organisations are not recruiting sufficiently from all possible sources of talent.</a:t>
            </a:r>
          </a:p>
          <a:p>
            <a:pPr marL="0" indent="0" eaLnBrk="1" hangingPunct="1">
              <a:spcBef>
                <a:spcPts val="0"/>
              </a:spcBef>
              <a:buNone/>
            </a:pPr>
            <a:endParaRPr lang="en-US" sz="1600" dirty="0" smtClean="0"/>
          </a:p>
          <a:p>
            <a:pPr marL="0" indent="0" eaLnBrk="1" hangingPunct="1">
              <a:spcBef>
                <a:spcPts val="0"/>
              </a:spcBef>
              <a:buNone/>
            </a:pPr>
            <a:r>
              <a:rPr lang="en-GB" sz="1600" b="1" i="1" dirty="0" smtClean="0">
                <a:solidFill>
                  <a:schemeClr val="tx2"/>
                </a:solidFill>
              </a:rPr>
              <a:t>The Approach</a:t>
            </a:r>
          </a:p>
          <a:p>
            <a:pPr marL="0" lvl="1" indent="0" eaLnBrk="1" hangingPunct="1">
              <a:spcBef>
                <a:spcPts val="0"/>
              </a:spcBef>
              <a:buNone/>
            </a:pPr>
            <a:r>
              <a:rPr lang="en-US" sz="1600" dirty="0" smtClean="0"/>
              <a:t>In order to inspire  girls to consider careers in IT, e-skills’  launched a </a:t>
            </a:r>
            <a:r>
              <a:rPr lang="en-US" sz="1600" b="1" dirty="0" smtClean="0"/>
              <a:t>Computer Clubs 4 Girls</a:t>
            </a:r>
            <a:r>
              <a:rPr lang="en-US" sz="1600" dirty="0" smtClean="0"/>
              <a:t> (CC4G) which is an after-school clubs for girls aged 10-14.  The scheme incorporates leading online resources and brings technology to life through projects of music and fashion to make it more engaging for the girls. </a:t>
            </a:r>
          </a:p>
          <a:p>
            <a:pPr marL="0" lvl="1" indent="0" eaLnBrk="1" hangingPunct="1">
              <a:spcBef>
                <a:spcPts val="0"/>
              </a:spcBef>
              <a:buNone/>
            </a:pPr>
            <a:endParaRPr lang="en-US" sz="1600" dirty="0" smtClean="0"/>
          </a:p>
          <a:p>
            <a:pPr marL="0" lvl="1" indent="0" eaLnBrk="1" hangingPunct="1">
              <a:spcBef>
                <a:spcPts val="0"/>
              </a:spcBef>
              <a:buNone/>
            </a:pPr>
            <a:endParaRPr lang="en-US" sz="1600" dirty="0" smtClean="0"/>
          </a:p>
          <a:p>
            <a:pPr marL="0" lvl="1" indent="0" eaLnBrk="1" hangingPunct="1">
              <a:spcBef>
                <a:spcPts val="0"/>
              </a:spcBef>
              <a:buNone/>
            </a:pPr>
            <a:r>
              <a:rPr lang="en-GB" sz="1600" b="1" i="1" dirty="0" smtClean="0">
                <a:solidFill>
                  <a:schemeClr val="tx2"/>
                </a:solidFill>
              </a:rPr>
              <a:t>The Benefits</a:t>
            </a:r>
          </a:p>
          <a:p>
            <a:pPr marL="0" lvl="1" indent="-355600" eaLnBrk="1" hangingPunct="1">
              <a:spcBef>
                <a:spcPts val="0"/>
              </a:spcBef>
              <a:buNone/>
            </a:pPr>
            <a:r>
              <a:rPr lang="en-US" sz="1600" dirty="0" smtClean="0"/>
              <a:t>Employers and individuals </a:t>
            </a:r>
            <a:r>
              <a:rPr lang="en-US" sz="1600" b="1" dirty="0" smtClean="0"/>
              <a:t>across the sector </a:t>
            </a:r>
            <a:r>
              <a:rPr lang="en-US" sz="1600" dirty="0" smtClean="0"/>
              <a:t>are supporting CC4G - for sponsorship of £500, a school can run an after-school online CC4G club for a year, and sponsors often support a local club and they can visit the school to encourage the girls in their work. </a:t>
            </a:r>
          </a:p>
          <a:p>
            <a:pPr marL="0" lvl="1" indent="0" eaLnBrk="1" hangingPunct="1">
              <a:spcBef>
                <a:spcPts val="0"/>
              </a:spcBef>
              <a:buNone/>
            </a:pPr>
            <a:endParaRPr lang="en-US" sz="1600" dirty="0" smtClean="0"/>
          </a:p>
          <a:p>
            <a:pPr eaLnBrk="1" hangingPunct="1">
              <a:spcBef>
                <a:spcPts val="1200"/>
              </a:spcBef>
            </a:pPr>
            <a:endParaRPr lang="en-US" sz="1600" dirty="0" smtClean="0">
              <a:solidFill>
                <a:schemeClr val="bg1"/>
              </a:solidFill>
            </a:endParaRPr>
          </a:p>
        </p:txBody>
      </p:sp>
      <p:sp>
        <p:nvSpPr>
          <p:cNvPr id="5" name="Rounded Rectangle 4"/>
          <p:cNvSpPr/>
          <p:nvPr/>
        </p:nvSpPr>
        <p:spPr>
          <a:xfrm>
            <a:off x="251520" y="5301208"/>
            <a:ext cx="8712968" cy="1196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1" indent="0" algn="l" eaLnBrk="1" hangingPunct="1">
              <a:spcBef>
                <a:spcPts val="1200"/>
              </a:spcBef>
              <a:buNone/>
            </a:pPr>
            <a:endParaRPr lang="en-US" sz="1600" dirty="0" smtClean="0"/>
          </a:p>
          <a:p>
            <a:pPr marL="177800" lvl="1" algn="l">
              <a:spcBef>
                <a:spcPts val="0"/>
              </a:spcBef>
            </a:pPr>
            <a:r>
              <a:rPr lang="en-US" sz="1600" b="1" dirty="0" smtClean="0"/>
              <a:t>“</a:t>
            </a:r>
            <a:r>
              <a:rPr lang="en-US" sz="1600" b="1" i="1" dirty="0" smtClean="0"/>
              <a:t>There are few careers more relevant, creative, varied and rewarding than IT – it touches everything – and Britain is good at it! We need to find the best talent and what makes that doubly difficult is not enough girls are exploring IT as a potential career. CC4G is a practical, fun, safe way for them to get them involved</a:t>
            </a:r>
            <a:r>
              <a:rPr lang="en-US" sz="1600" b="1" dirty="0" smtClean="0"/>
              <a:t>”   </a:t>
            </a:r>
          </a:p>
          <a:p>
            <a:pPr marL="177800" lvl="1" algn="l">
              <a:spcBef>
                <a:spcPts val="0"/>
              </a:spcBef>
            </a:pPr>
            <a:r>
              <a:rPr lang="en-US" sz="1600" dirty="0" smtClean="0"/>
              <a:t>Craig Wilson, HP Enterprise Services, Managing Director and VP, UK and Ireland</a:t>
            </a:r>
          </a:p>
          <a:p>
            <a:pPr marL="177800" lvl="1" indent="0" algn="l" eaLnBrk="1" hangingPunct="1">
              <a:spcBef>
                <a:spcPts val="0"/>
              </a:spcBef>
              <a:buNone/>
            </a:pPr>
            <a:endParaRPr lang="en-US" sz="1600" dirty="0" smtClean="0"/>
          </a:p>
        </p:txBody>
      </p:sp>
      <p:sp>
        <p:nvSpPr>
          <p:cNvPr id="10" name="TextBox 9"/>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
        <p:nvSpPr>
          <p:cNvPr id="11" name="Rounded Rectangle 10"/>
          <p:cNvSpPr/>
          <p:nvPr/>
        </p:nvSpPr>
        <p:spPr>
          <a:xfrm>
            <a:off x="3203848" y="3645024"/>
            <a:ext cx="54726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smtClean="0"/>
              <a:t>84%</a:t>
            </a:r>
            <a:r>
              <a:rPr lang="en-GB" dirty="0" smtClean="0"/>
              <a:t> of girls are more likely to consider further IT studies as a result of CC4G</a:t>
            </a:r>
            <a:endParaRPr lang="en-GB"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GB" sz="3200" smtClean="0"/>
              <a:t>The performance challenge</a:t>
            </a:r>
            <a:br>
              <a:rPr lang="en-GB" sz="3200" smtClean="0"/>
            </a:br>
            <a:r>
              <a:rPr lang="en-GB" sz="3200" b="1" smtClean="0"/>
              <a:t>Investment in workforce skills</a:t>
            </a:r>
            <a:endParaRPr lang="en-US" sz="3200" b="1" smtClean="0"/>
          </a:p>
        </p:txBody>
      </p:sp>
      <p:sp>
        <p:nvSpPr>
          <p:cNvPr id="20483" name="Rectangle 3"/>
          <p:cNvSpPr>
            <a:spLocks noGrp="1"/>
          </p:cNvSpPr>
          <p:nvPr>
            <p:ph type="body" idx="1"/>
          </p:nvPr>
        </p:nvSpPr>
        <p:spPr>
          <a:xfrm>
            <a:off x="251520" y="1412776"/>
            <a:ext cx="8640960" cy="5185047"/>
          </a:xfrm>
        </p:spPr>
        <p:txBody>
          <a:bodyPr/>
          <a:lstStyle/>
          <a:p>
            <a:pPr eaLnBrk="1" hangingPunct="1">
              <a:spcBef>
                <a:spcPts val="1200"/>
              </a:spcBef>
            </a:pPr>
            <a:r>
              <a:rPr lang="en-GB" sz="1600" dirty="0" smtClean="0"/>
              <a:t>Is there a</a:t>
            </a:r>
            <a:r>
              <a:rPr lang="en-GB" sz="1600" b="1" dirty="0" smtClean="0"/>
              <a:t> skills mismatch </a:t>
            </a:r>
            <a:r>
              <a:rPr lang="en-GB" sz="1600" dirty="0" smtClean="0"/>
              <a:t>in the Digital and Creative sector? </a:t>
            </a:r>
          </a:p>
          <a:p>
            <a:pPr eaLnBrk="1" hangingPunct="1">
              <a:spcBef>
                <a:spcPts val="1200"/>
              </a:spcBef>
            </a:pPr>
            <a:r>
              <a:rPr lang="en-GB" sz="1600" dirty="0" smtClean="0"/>
              <a:t>Relatively few employers report </a:t>
            </a:r>
            <a:r>
              <a:rPr lang="en-US" sz="1600" dirty="0" smtClean="0"/>
              <a:t>staff that are not fully proficient in their jobs. </a:t>
            </a:r>
          </a:p>
          <a:p>
            <a:pPr eaLnBrk="1" hangingPunct="1">
              <a:spcBef>
                <a:spcPts val="1200"/>
              </a:spcBef>
            </a:pPr>
            <a:r>
              <a:rPr lang="en-GB" sz="1600" dirty="0" smtClean="0"/>
              <a:t>But where they do exist, the most common skills gaps are among professional occupations in the digital sub-sector (27% compared to 9 per cent for the whole economy), and among sales and customer service occupations in the creative sub-sector (25% compared to 19% for the whole economy) .</a:t>
            </a:r>
            <a:endParaRPr lang="en-US" sz="1600" dirty="0" smtClean="0"/>
          </a:p>
          <a:p>
            <a:pPr eaLnBrk="1" hangingPunct="1">
              <a:spcBef>
                <a:spcPts val="1200"/>
              </a:spcBef>
            </a:pPr>
            <a:r>
              <a:rPr lang="en-GB" sz="1600" dirty="0" smtClean="0"/>
              <a:t>Where technology skills are lacking employers report it </a:t>
            </a:r>
            <a:r>
              <a:rPr lang="en-GB" sz="1600" b="1" dirty="0" smtClean="0"/>
              <a:t>impacts</a:t>
            </a:r>
            <a:r>
              <a:rPr lang="en-GB" sz="1600" dirty="0" smtClean="0"/>
              <a:t> on new product development (68% for digital employers, 51% for creative employers and 41% for the whole economy).</a:t>
            </a:r>
          </a:p>
          <a:p>
            <a:pPr eaLnBrk="1" hangingPunct="1">
              <a:spcBef>
                <a:spcPts val="1200"/>
              </a:spcBef>
            </a:pPr>
            <a:r>
              <a:rPr lang="en-GB" sz="1600" dirty="0" smtClean="0"/>
              <a:t>It also</a:t>
            </a:r>
            <a:r>
              <a:rPr lang="en-GB" sz="1600" b="1" dirty="0" smtClean="0"/>
              <a:t> impacts </a:t>
            </a:r>
            <a:r>
              <a:rPr lang="en-GB" sz="1600" dirty="0" smtClean="0"/>
              <a:t>meeting business requirements, in terms of outsourcing work (39% of digital employers, 31%of creative employers and 26% for the whole economy).</a:t>
            </a:r>
            <a:endParaRPr lang="en-US" sz="1600" dirty="0" smtClean="0"/>
          </a:p>
          <a:p>
            <a:pPr eaLnBrk="1" hangingPunct="1">
              <a:spcBef>
                <a:spcPts val="1200"/>
              </a:spcBef>
            </a:pPr>
            <a:r>
              <a:rPr lang="en-GB" sz="1600" dirty="0" smtClean="0"/>
              <a:t>There is also a need to </a:t>
            </a:r>
            <a:r>
              <a:rPr lang="en-GB" sz="1600" b="1" dirty="0" smtClean="0"/>
              <a:t>improve business and management skills</a:t>
            </a:r>
            <a:r>
              <a:rPr lang="en-GB" sz="1600" dirty="0" smtClean="0"/>
              <a:t>  - Management, planning and organisational skills are those most commonly identified as the ones that need improving and these are in demand across the economy</a:t>
            </a:r>
          </a:p>
          <a:p>
            <a:pPr eaLnBrk="1" hangingPunct="1">
              <a:spcBef>
                <a:spcPts val="1200"/>
              </a:spcBef>
            </a:pPr>
            <a:r>
              <a:rPr lang="en-US" sz="1600" dirty="0" smtClean="0"/>
              <a:t>However </a:t>
            </a:r>
            <a:r>
              <a:rPr lang="en-US" sz="1600" b="1" dirty="0" smtClean="0"/>
              <a:t>training levels are falling and international competition is rising</a:t>
            </a:r>
          </a:p>
          <a:p>
            <a:pPr marL="0" eaLnBrk="1" hangingPunct="1">
              <a:spcBef>
                <a:spcPts val="1200"/>
              </a:spcBef>
              <a:buNone/>
            </a:pPr>
            <a:r>
              <a:rPr lang="en-US" sz="1600" dirty="0" smtClean="0"/>
              <a:t>The following case study of the </a:t>
            </a:r>
            <a:r>
              <a:rPr lang="en-US" sz="1600" dirty="0" smtClean="0">
                <a:hlinkClick r:id="rId3" action="ppaction://hlinksldjump"/>
              </a:rPr>
              <a:t>Metro Newspaper </a:t>
            </a:r>
            <a:r>
              <a:rPr lang="en-US" sz="1600" dirty="0" smtClean="0"/>
              <a:t>illustrates the benefits of boosting management capabilities and of investing in staff.</a:t>
            </a:r>
            <a:endParaRPr lang="en-GB" sz="1600" dirty="0" smtClean="0"/>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4"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r>
              <a:rPr lang="en-GB" dirty="0" smtClean="0"/>
              <a:t>Case study – Metro</a:t>
            </a:r>
            <a:br>
              <a:rPr lang="en-GB" dirty="0" smtClean="0"/>
            </a:br>
            <a:r>
              <a:rPr lang="en-GB" dirty="0" smtClean="0"/>
              <a:t>CPD in the creative industry</a:t>
            </a:r>
            <a:endParaRPr lang="en-US" dirty="0" smtClean="0"/>
          </a:p>
        </p:txBody>
      </p:sp>
      <p:sp>
        <p:nvSpPr>
          <p:cNvPr id="17411" name="Text Box 3"/>
          <p:cNvSpPr txBox="1">
            <a:spLocks noChangeArrowheads="1"/>
          </p:cNvSpPr>
          <p:nvPr/>
        </p:nvSpPr>
        <p:spPr bwMode="auto">
          <a:xfrm>
            <a:off x="251520" y="1256467"/>
            <a:ext cx="8712968" cy="4662815"/>
          </a:xfrm>
          <a:prstGeom prst="rect">
            <a:avLst/>
          </a:prstGeom>
          <a:noFill/>
          <a:ln w="9525">
            <a:noFill/>
            <a:miter lim="800000"/>
            <a:headEnd/>
            <a:tailEnd/>
          </a:ln>
        </p:spPr>
        <p:txBody>
          <a:bodyPr wrap="square">
            <a:spAutoFit/>
          </a:bodyPr>
          <a:lstStyle/>
          <a:p>
            <a:pPr algn="l">
              <a:spcBef>
                <a:spcPts val="600"/>
              </a:spcBef>
            </a:pPr>
            <a:r>
              <a:rPr lang="en-GB" sz="1400" b="1" i="1" dirty="0" smtClean="0">
                <a:solidFill>
                  <a:schemeClr val="tx2"/>
                </a:solidFill>
              </a:rPr>
              <a:t>The Challenge</a:t>
            </a:r>
          </a:p>
          <a:p>
            <a:pPr algn="l">
              <a:spcBef>
                <a:spcPts val="600"/>
              </a:spcBef>
            </a:pPr>
            <a:r>
              <a:rPr lang="en-GB" sz="1400" dirty="0" smtClean="0"/>
              <a:t>Metro, </a:t>
            </a:r>
            <a:r>
              <a:rPr lang="en-US" sz="1400" dirty="0" smtClean="0"/>
              <a:t>a free, colour, weekday newspaper for London’s commuters, </a:t>
            </a:r>
            <a:r>
              <a:rPr lang="en-GB" sz="1400" dirty="0" smtClean="0"/>
              <a:t>was </a:t>
            </a:r>
            <a:r>
              <a:rPr lang="en-US" sz="1400" dirty="0"/>
              <a:t>launched in March </a:t>
            </a:r>
            <a:r>
              <a:rPr lang="en-US" sz="1400" dirty="0" smtClean="0"/>
              <a:t>1999.  </a:t>
            </a:r>
            <a:r>
              <a:rPr lang="en-US" sz="1400" dirty="0"/>
              <a:t>As a relatively new venture, it focused on its </a:t>
            </a:r>
            <a:r>
              <a:rPr lang="en-US" sz="1400" dirty="0" smtClean="0"/>
              <a:t>processes </a:t>
            </a:r>
            <a:r>
              <a:rPr lang="en-US" sz="1400" dirty="0"/>
              <a:t>rather than its </a:t>
            </a:r>
            <a:r>
              <a:rPr lang="en-US" sz="1400" dirty="0" smtClean="0"/>
              <a:t>people and as a result </a:t>
            </a:r>
            <a:r>
              <a:rPr lang="en-US" sz="1400" dirty="0"/>
              <a:t>had </a:t>
            </a:r>
            <a:r>
              <a:rPr lang="en-US" sz="1400" dirty="0" smtClean="0"/>
              <a:t>real trouble holding </a:t>
            </a:r>
            <a:r>
              <a:rPr lang="en-US" sz="1400" dirty="0"/>
              <a:t>on to its </a:t>
            </a:r>
            <a:r>
              <a:rPr lang="en-US" sz="1400" dirty="0" smtClean="0"/>
              <a:t>employees - </a:t>
            </a:r>
            <a:r>
              <a:rPr lang="en-US" sz="1400" b="1" dirty="0" smtClean="0"/>
              <a:t>high staff turnover rates and high recruitment costs </a:t>
            </a:r>
            <a:r>
              <a:rPr lang="en-US" sz="1400" dirty="0" smtClean="0"/>
              <a:t>became the norm. In 2001, only </a:t>
            </a:r>
            <a:r>
              <a:rPr lang="en-US" sz="1400" dirty="0"/>
              <a:t>a few years after its launch, employee </a:t>
            </a:r>
            <a:r>
              <a:rPr lang="en-US" sz="1400" dirty="0" smtClean="0"/>
              <a:t>turnover was </a:t>
            </a:r>
            <a:r>
              <a:rPr lang="en-US" sz="1400" dirty="0"/>
              <a:t>running at </a:t>
            </a:r>
            <a:r>
              <a:rPr lang="en-US" sz="1400" dirty="0" smtClean="0"/>
              <a:t>33%. Each </a:t>
            </a:r>
            <a:r>
              <a:rPr lang="en-US" sz="1400" dirty="0"/>
              <a:t>sales </a:t>
            </a:r>
            <a:r>
              <a:rPr lang="en-US" sz="1400" dirty="0" smtClean="0"/>
              <a:t>person that </a:t>
            </a:r>
            <a:r>
              <a:rPr lang="en-US" sz="1400" dirty="0"/>
              <a:t>left was costing Metro an estimated £91,000 in recruitment and training costs and lost sales</a:t>
            </a:r>
            <a:r>
              <a:rPr lang="en-GB" sz="1400" dirty="0"/>
              <a:t>. </a:t>
            </a:r>
            <a:endParaRPr lang="en-GB" sz="1400" dirty="0" smtClean="0"/>
          </a:p>
          <a:p>
            <a:pPr algn="l">
              <a:spcBef>
                <a:spcPts val="600"/>
              </a:spcBef>
            </a:pPr>
            <a:r>
              <a:rPr lang="en-GB" sz="1400" b="1" i="1" dirty="0" smtClean="0">
                <a:solidFill>
                  <a:schemeClr val="tx2"/>
                </a:solidFill>
              </a:rPr>
              <a:t>The Approach</a:t>
            </a:r>
          </a:p>
          <a:p>
            <a:pPr algn="l">
              <a:spcBef>
                <a:spcPts val="600"/>
              </a:spcBef>
            </a:pPr>
            <a:r>
              <a:rPr lang="en-GB" sz="1400" dirty="0" smtClean="0"/>
              <a:t>A </a:t>
            </a:r>
            <a:r>
              <a:rPr lang="en-GB" sz="1400" dirty="0"/>
              <a:t>new senior management team </a:t>
            </a:r>
            <a:r>
              <a:rPr lang="en-US" sz="1400" dirty="0" smtClean="0"/>
              <a:t>decided </a:t>
            </a:r>
            <a:r>
              <a:rPr lang="en-US" sz="1400" dirty="0"/>
              <a:t>a change in direction was needed </a:t>
            </a:r>
            <a:r>
              <a:rPr lang="en-US" sz="1400" dirty="0" smtClean="0"/>
              <a:t>urgently, not only to encourage </a:t>
            </a:r>
            <a:r>
              <a:rPr lang="en-US" sz="1400" dirty="0"/>
              <a:t>excellence and loyalty among its </a:t>
            </a:r>
            <a:r>
              <a:rPr lang="en-US" sz="1400" dirty="0" smtClean="0"/>
              <a:t>staff, but also </a:t>
            </a:r>
            <a:r>
              <a:rPr lang="en-GB" sz="1400" dirty="0" smtClean="0"/>
              <a:t>help achieve the </a:t>
            </a:r>
            <a:r>
              <a:rPr lang="en-GB" sz="1400" b="1" dirty="0" smtClean="0"/>
              <a:t>Investors </a:t>
            </a:r>
            <a:r>
              <a:rPr lang="en-GB" sz="1400" b="1" dirty="0"/>
              <a:t>in People Standard</a:t>
            </a:r>
            <a:r>
              <a:rPr lang="en-GB" sz="1400" dirty="0"/>
              <a:t>. </a:t>
            </a:r>
          </a:p>
          <a:p>
            <a:pPr algn="l">
              <a:spcBef>
                <a:spcPts val="600"/>
              </a:spcBef>
            </a:pPr>
            <a:r>
              <a:rPr lang="en-GB" sz="1400" dirty="0"/>
              <a:t>Following the initial </a:t>
            </a:r>
            <a:r>
              <a:rPr lang="en-GB" sz="1400" dirty="0" err="1"/>
              <a:t>IiP</a:t>
            </a:r>
            <a:r>
              <a:rPr lang="en-GB" sz="1400" dirty="0"/>
              <a:t> assessment, </a:t>
            </a:r>
            <a:r>
              <a:rPr lang="en-US" sz="1400" dirty="0"/>
              <a:t>Metro’s senior editorial team undertook a seven week ‘bite size’ training </a:t>
            </a:r>
            <a:r>
              <a:rPr lang="en-US" sz="1400" dirty="0" err="1"/>
              <a:t>programme</a:t>
            </a:r>
            <a:r>
              <a:rPr lang="en-US" sz="1400" dirty="0"/>
              <a:t> on how to avoid micro-management, to empower and also to develop their staff</a:t>
            </a:r>
            <a:r>
              <a:rPr lang="en-GB" sz="1400" dirty="0"/>
              <a:t>. </a:t>
            </a:r>
            <a:r>
              <a:rPr lang="en-GB" sz="1400" dirty="0" smtClean="0"/>
              <a:t>As well as </a:t>
            </a:r>
            <a:r>
              <a:rPr lang="en-GB" sz="1400" dirty="0"/>
              <a:t>a range of ongoing development initiatives, </a:t>
            </a:r>
            <a:r>
              <a:rPr lang="en-US" sz="1400" dirty="0" smtClean="0"/>
              <a:t>Metro </a:t>
            </a:r>
            <a:r>
              <a:rPr lang="en-US" sz="1400" dirty="0"/>
              <a:t>conducts regular measurement to assess progress and staff satisfaction. </a:t>
            </a:r>
            <a:endParaRPr lang="en-US" sz="1400" dirty="0" smtClean="0"/>
          </a:p>
          <a:p>
            <a:pPr algn="l">
              <a:spcBef>
                <a:spcPts val="600"/>
              </a:spcBef>
            </a:pPr>
            <a:r>
              <a:rPr lang="en-GB" sz="1400" b="1" i="1" dirty="0" smtClean="0">
                <a:solidFill>
                  <a:schemeClr val="tx2"/>
                </a:solidFill>
              </a:rPr>
              <a:t>The Benefits </a:t>
            </a:r>
          </a:p>
          <a:p>
            <a:pPr algn="l">
              <a:spcBef>
                <a:spcPts val="600"/>
              </a:spcBef>
              <a:buFont typeface="Arial" pitchFamily="34" charset="0"/>
              <a:buChar char="•"/>
            </a:pPr>
            <a:r>
              <a:rPr lang="en-GB" sz="1400" b="1" i="1" dirty="0" smtClean="0">
                <a:solidFill>
                  <a:schemeClr val="tx2"/>
                </a:solidFill>
              </a:rPr>
              <a:t>     </a:t>
            </a:r>
            <a:r>
              <a:rPr lang="en-GB" sz="1400" dirty="0" smtClean="0"/>
              <a:t> </a:t>
            </a:r>
            <a:r>
              <a:rPr lang="en-US" sz="1400" dirty="0"/>
              <a:t>20% year-on-year revenue growth in the face of a declining </a:t>
            </a:r>
            <a:r>
              <a:rPr lang="en-US" sz="1400" dirty="0" smtClean="0"/>
              <a:t>market</a:t>
            </a:r>
          </a:p>
          <a:p>
            <a:pPr algn="l">
              <a:spcBef>
                <a:spcPts val="600"/>
              </a:spcBef>
              <a:buFont typeface="Arial" pitchFamily="34" charset="0"/>
              <a:buChar char="•"/>
            </a:pPr>
            <a:r>
              <a:rPr lang="en-US" sz="1400" dirty="0" smtClean="0"/>
              <a:t>     </a:t>
            </a:r>
            <a:r>
              <a:rPr lang="en-GB" sz="1400" dirty="0" smtClean="0"/>
              <a:t> </a:t>
            </a:r>
            <a:r>
              <a:rPr lang="en-US" sz="1400" dirty="0"/>
              <a:t>91% of employees say they are proud to work for </a:t>
            </a:r>
            <a:r>
              <a:rPr lang="en-US" sz="1400" dirty="0" smtClean="0"/>
              <a:t>Metro</a:t>
            </a:r>
          </a:p>
          <a:p>
            <a:pPr algn="l">
              <a:spcBef>
                <a:spcPts val="600"/>
              </a:spcBef>
            </a:pPr>
            <a:endParaRPr lang="en-US" sz="1400" b="1" dirty="0" smtClean="0"/>
          </a:p>
          <a:p>
            <a:pPr algn="l">
              <a:spcBef>
                <a:spcPts val="600"/>
              </a:spcBef>
            </a:pPr>
            <a:endParaRPr lang="en-US" sz="1400" b="1" dirty="0" smtClean="0"/>
          </a:p>
        </p:txBody>
      </p:sp>
      <p:sp>
        <p:nvSpPr>
          <p:cNvPr id="5" name="Rounded Rectangle 4"/>
          <p:cNvSpPr/>
          <p:nvPr/>
        </p:nvSpPr>
        <p:spPr>
          <a:xfrm>
            <a:off x="6156176" y="4365104"/>
            <a:ext cx="273630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en-US" sz="1400" dirty="0" smtClean="0"/>
              <a:t>Employee attrition reduced by </a:t>
            </a:r>
            <a:r>
              <a:rPr lang="en-US" sz="2400" b="1" dirty="0" smtClean="0"/>
              <a:t>50% </a:t>
            </a:r>
            <a:r>
              <a:rPr lang="en-US" sz="1400" dirty="0" smtClean="0"/>
              <a:t>following the change in management.</a:t>
            </a:r>
          </a:p>
        </p:txBody>
      </p:sp>
      <p:sp>
        <p:nvSpPr>
          <p:cNvPr id="6" name="Rounded Rectangle 5"/>
          <p:cNvSpPr/>
          <p:nvPr/>
        </p:nvSpPr>
        <p:spPr>
          <a:xfrm>
            <a:off x="251520" y="5373216"/>
            <a:ext cx="8568952" cy="1196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en-US" sz="1400" b="1" dirty="0" smtClean="0"/>
              <a:t>“</a:t>
            </a:r>
            <a:r>
              <a:rPr lang="en-US" sz="1400" b="1" i="1" dirty="0" smtClean="0"/>
              <a:t>We invest heavily in our talent, because we know that excellent people will create excellent products. There is no substitute for developing people. It is in everyone’s interest and provides a real future for our people and our business. Get this right and you will achieve a positive impact on your bottom line</a:t>
            </a:r>
            <a:r>
              <a:rPr lang="en-US" sz="1400" b="1" dirty="0" smtClean="0"/>
              <a:t>”</a:t>
            </a:r>
            <a:r>
              <a:rPr lang="en-US" sz="1400" dirty="0" smtClean="0"/>
              <a:t> </a:t>
            </a:r>
          </a:p>
          <a:p>
            <a:pPr algn="l">
              <a:spcBef>
                <a:spcPts val="600"/>
              </a:spcBef>
            </a:pPr>
            <a:r>
              <a:rPr lang="en-US" sz="1400" dirty="0" smtClean="0"/>
              <a:t>Steve Auckland, Managing Director</a:t>
            </a:r>
            <a:endParaRPr lang="en-GB" sz="1400" dirty="0"/>
          </a:p>
        </p:txBody>
      </p:sp>
      <p:sp>
        <p:nvSpPr>
          <p:cNvPr id="7" name="TextBox 6"/>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The performance challenge</a:t>
            </a:r>
            <a:r>
              <a:rPr lang="en-GB" sz="2400" dirty="0" smtClean="0"/>
              <a:t/>
            </a:r>
            <a:br>
              <a:rPr lang="en-GB" sz="2400" dirty="0" smtClean="0"/>
            </a:br>
            <a:r>
              <a:rPr lang="en-GB" sz="2400" b="1" dirty="0" smtClean="0"/>
              <a:t>Building the workforce of tomorrow</a:t>
            </a:r>
            <a:endParaRPr lang="en-US" sz="2400" b="1" dirty="0" smtClean="0"/>
          </a:p>
        </p:txBody>
      </p:sp>
      <p:sp>
        <p:nvSpPr>
          <p:cNvPr id="21507" name="Rectangle 3"/>
          <p:cNvSpPr>
            <a:spLocks noGrp="1"/>
          </p:cNvSpPr>
          <p:nvPr>
            <p:ph type="body" idx="1"/>
          </p:nvPr>
        </p:nvSpPr>
        <p:spPr>
          <a:xfrm>
            <a:off x="457200" y="1600200"/>
            <a:ext cx="8229600" cy="5068888"/>
          </a:xfrm>
        </p:spPr>
        <p:txBody>
          <a:bodyPr/>
          <a:lstStyle/>
          <a:p>
            <a:pPr eaLnBrk="1" hangingPunct="1">
              <a:spcBef>
                <a:spcPts val="1200"/>
              </a:spcBef>
            </a:pPr>
            <a:r>
              <a:rPr lang="en-US" sz="1800" dirty="0" smtClean="0"/>
              <a:t>Much of the training undertaken in the Digital and Creative sector is done informally, but more can be done to strength this.</a:t>
            </a:r>
            <a:endParaRPr lang="en-US" sz="1800" b="1" dirty="0" smtClean="0"/>
          </a:p>
          <a:p>
            <a:pPr lvl="1" eaLnBrk="1" hangingPunct="1">
              <a:spcBef>
                <a:spcPts val="1200"/>
              </a:spcBef>
            </a:pPr>
            <a:r>
              <a:rPr lang="en-US" sz="1600" dirty="0" smtClean="0"/>
              <a:t>Training provision is fragmented and led by learner interest.</a:t>
            </a:r>
          </a:p>
          <a:p>
            <a:pPr lvl="1" eaLnBrk="1" hangingPunct="1">
              <a:spcBef>
                <a:spcPts val="1200"/>
              </a:spcBef>
            </a:pPr>
            <a:r>
              <a:rPr lang="en-US" sz="1600" dirty="0" smtClean="0"/>
              <a:t>Only 26% of digital and creative employers reported staff had been trained towards a nationally  </a:t>
            </a:r>
            <a:r>
              <a:rPr lang="en-US" sz="1600" dirty="0" err="1" smtClean="0"/>
              <a:t>recognised</a:t>
            </a:r>
            <a:r>
              <a:rPr lang="en-US" sz="1600" dirty="0" smtClean="0"/>
              <a:t>  qualification compared to 44% across all sectors.</a:t>
            </a:r>
          </a:p>
          <a:p>
            <a:pPr eaLnBrk="1" hangingPunct="1">
              <a:spcBef>
                <a:spcPts val="1200"/>
              </a:spcBef>
            </a:pPr>
            <a:r>
              <a:rPr lang="en-US" sz="1800" dirty="0" smtClean="0"/>
              <a:t>The sector could do more to </a:t>
            </a:r>
            <a:r>
              <a:rPr lang="en-US" sz="1800" b="1" dirty="0" smtClean="0"/>
              <a:t>grow the specific skills </a:t>
            </a:r>
            <a:r>
              <a:rPr lang="en-US" sz="1800" dirty="0" smtClean="0"/>
              <a:t>it needs through </a:t>
            </a:r>
            <a:r>
              <a:rPr lang="en-US" sz="1800" b="1" dirty="0" smtClean="0"/>
              <a:t>apprenticeships/internships</a:t>
            </a:r>
            <a:r>
              <a:rPr lang="en-US" sz="1800" dirty="0" smtClean="0"/>
              <a:t> and tackle some perennial problems: </a:t>
            </a:r>
          </a:p>
          <a:p>
            <a:pPr lvl="1" eaLnBrk="1" hangingPunct="1">
              <a:spcBef>
                <a:spcPts val="1200"/>
              </a:spcBef>
            </a:pPr>
            <a:r>
              <a:rPr lang="en-US" sz="1600" dirty="0" smtClean="0"/>
              <a:t>Creative employers often find job-specific skills lacking among graduates</a:t>
            </a:r>
          </a:p>
          <a:p>
            <a:pPr lvl="1" eaLnBrk="1" hangingPunct="1">
              <a:spcBef>
                <a:spcPts val="1200"/>
              </a:spcBef>
            </a:pPr>
            <a:r>
              <a:rPr lang="en-US" sz="1600" dirty="0" smtClean="0"/>
              <a:t>Entry routes to the creative sector are often </a:t>
            </a:r>
            <a:r>
              <a:rPr lang="en-US" sz="1600" dirty="0" err="1" smtClean="0"/>
              <a:t>characterised</a:t>
            </a:r>
            <a:r>
              <a:rPr lang="en-US" sz="1600" dirty="0" smtClean="0"/>
              <a:t> by knowing people in the industry and mean the sector doesn’t always access to the best talent </a:t>
            </a:r>
          </a:p>
          <a:p>
            <a:pPr lvl="1" eaLnBrk="1" hangingPunct="1">
              <a:spcBef>
                <a:spcPts val="1200"/>
              </a:spcBef>
            </a:pPr>
            <a:r>
              <a:rPr lang="en-US" sz="1600" dirty="0" smtClean="0"/>
              <a:t>Digital employers need to establish alternative entry channels such as Apprenticeships that create ‘home grown’ talent</a:t>
            </a:r>
          </a:p>
          <a:p>
            <a:pPr eaLnBrk="1" hangingPunct="1">
              <a:spcBef>
                <a:spcPts val="1200"/>
              </a:spcBef>
              <a:buNone/>
            </a:pPr>
            <a:endParaRPr lang="en-US" sz="1600" dirty="0" smtClean="0"/>
          </a:p>
          <a:p>
            <a:pPr eaLnBrk="1" hangingPunct="1">
              <a:spcBef>
                <a:spcPts val="0"/>
              </a:spcBef>
              <a:buNone/>
            </a:pPr>
            <a:r>
              <a:rPr lang="en-US" sz="1600" dirty="0" smtClean="0"/>
              <a:t>The following case study of </a:t>
            </a:r>
            <a:r>
              <a:rPr lang="en-US" sz="1600" dirty="0" smtClean="0">
                <a:hlinkClick r:id="rId3" action="ppaction://hlinksldjump"/>
              </a:rPr>
              <a:t>Cardiff Millennium Centre </a:t>
            </a:r>
            <a:r>
              <a:rPr lang="en-US" sz="1600" dirty="0" smtClean="0"/>
              <a:t>shows how this can be achieved.</a:t>
            </a:r>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4"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smtClean="0"/>
              <a:t>Case study</a:t>
            </a:r>
            <a:r>
              <a:rPr lang="en-GB" sz="2800" smtClean="0"/>
              <a:t> </a:t>
            </a:r>
            <a:r>
              <a:rPr lang="en-GB" sz="2400" smtClean="0"/>
              <a:t>– Wales Millennium Centre welcomes Creative Apprentices</a:t>
            </a:r>
            <a:endParaRPr lang="en-US" sz="2400" smtClean="0"/>
          </a:p>
        </p:txBody>
      </p:sp>
      <p:sp>
        <p:nvSpPr>
          <p:cNvPr id="22531" name="Text Box 3"/>
          <p:cNvSpPr txBox="1">
            <a:spLocks noChangeArrowheads="1"/>
          </p:cNvSpPr>
          <p:nvPr/>
        </p:nvSpPr>
        <p:spPr bwMode="auto">
          <a:xfrm>
            <a:off x="251520" y="1412776"/>
            <a:ext cx="8713341" cy="3216265"/>
          </a:xfrm>
          <a:prstGeom prst="rect">
            <a:avLst/>
          </a:prstGeom>
          <a:noFill/>
          <a:ln w="9525">
            <a:noFill/>
            <a:miter lim="800000"/>
            <a:headEnd/>
            <a:tailEnd/>
          </a:ln>
        </p:spPr>
        <p:txBody>
          <a:bodyPr wrap="square">
            <a:spAutoFit/>
          </a:bodyPr>
          <a:lstStyle/>
          <a:p>
            <a:pPr algn="just">
              <a:spcBef>
                <a:spcPct val="50000"/>
              </a:spcBef>
            </a:pPr>
            <a:r>
              <a:rPr lang="en-GB" sz="1400" b="1" i="1" dirty="0" smtClean="0">
                <a:solidFill>
                  <a:schemeClr val="tx2"/>
                </a:solidFill>
              </a:rPr>
              <a:t>The  Challenge</a:t>
            </a:r>
          </a:p>
          <a:p>
            <a:pPr algn="just">
              <a:spcBef>
                <a:spcPct val="50000"/>
              </a:spcBef>
            </a:pPr>
            <a:r>
              <a:rPr lang="en-GB" sz="1400" dirty="0" smtClean="0"/>
              <a:t>Wales Millennium Centre felt that they needed to take a forward looking approach to meet their growing skills requirements, and invest in the future of their workforce.</a:t>
            </a:r>
          </a:p>
          <a:p>
            <a:pPr algn="just">
              <a:spcBef>
                <a:spcPct val="50000"/>
              </a:spcBef>
            </a:pPr>
            <a:r>
              <a:rPr lang="en-GB" sz="1400" b="1" i="1" dirty="0" smtClean="0">
                <a:solidFill>
                  <a:schemeClr val="tx2"/>
                </a:solidFill>
              </a:rPr>
              <a:t>The Approach</a:t>
            </a:r>
          </a:p>
          <a:p>
            <a:pPr algn="just">
              <a:spcBef>
                <a:spcPct val="50000"/>
              </a:spcBef>
            </a:pPr>
            <a:r>
              <a:rPr lang="en-US" sz="1400" dirty="0" smtClean="0"/>
              <a:t>They decided the best approach was to launch </a:t>
            </a:r>
            <a:r>
              <a:rPr lang="en-US" sz="1400" b="1" dirty="0" smtClean="0"/>
              <a:t>Creative </a:t>
            </a:r>
            <a:r>
              <a:rPr lang="en-US" sz="1400" b="1" dirty="0"/>
              <a:t>Apprenticeships </a:t>
            </a:r>
            <a:r>
              <a:rPr lang="en-US" sz="1400" dirty="0" smtClean="0"/>
              <a:t>with </a:t>
            </a:r>
            <a:r>
              <a:rPr lang="en-US" sz="1400" dirty="0"/>
              <a:t>employers and FE Colleges in </a:t>
            </a:r>
            <a:r>
              <a:rPr lang="en-US" sz="1400" dirty="0" smtClean="0"/>
              <a:t>Wales. The aim is to </a:t>
            </a:r>
            <a:r>
              <a:rPr lang="en-US" sz="1400" dirty="0"/>
              <a:t>provide clear and accessible routes into </a:t>
            </a:r>
            <a:r>
              <a:rPr lang="en-US" sz="1400" dirty="0" smtClean="0"/>
              <a:t>sustainable creative </a:t>
            </a:r>
            <a:r>
              <a:rPr lang="en-US" sz="1400" dirty="0"/>
              <a:t>and cultural jobs through the use of vocational, rather than academic, qualifications</a:t>
            </a:r>
            <a:r>
              <a:rPr lang="en-GB" sz="1400" dirty="0" smtClean="0"/>
              <a:t>. It </a:t>
            </a:r>
            <a:r>
              <a:rPr lang="en-US" sz="1400" dirty="0" smtClean="0"/>
              <a:t>offers </a:t>
            </a:r>
            <a:r>
              <a:rPr lang="en-US" sz="1400" dirty="0"/>
              <a:t>training opportunities to both </a:t>
            </a:r>
            <a:r>
              <a:rPr lang="en-US" sz="1400" b="1" dirty="0"/>
              <a:t>new and existing personnel</a:t>
            </a:r>
            <a:r>
              <a:rPr lang="en-US" sz="1400" dirty="0"/>
              <a:t> looking to break into backstage, community arts and venue operation careers. </a:t>
            </a:r>
            <a:endParaRPr lang="en-GB" sz="1400" dirty="0"/>
          </a:p>
          <a:p>
            <a:pPr algn="just">
              <a:spcBef>
                <a:spcPct val="50000"/>
              </a:spcBef>
            </a:pPr>
            <a:r>
              <a:rPr lang="en-GB" sz="1400" b="1" i="1" dirty="0" smtClean="0">
                <a:solidFill>
                  <a:schemeClr val="tx2"/>
                </a:solidFill>
              </a:rPr>
              <a:t>The Benefits </a:t>
            </a:r>
          </a:p>
          <a:p>
            <a:pPr algn="just">
              <a:spcBef>
                <a:spcPct val="50000"/>
              </a:spcBef>
            </a:pPr>
            <a:r>
              <a:rPr lang="en-US" sz="1400" dirty="0" smtClean="0"/>
              <a:t>This suits both parties – the employer has a young, motivated and enthusiastic member of the team who is well-trained in the business, whilst the Apprentice leaves his or her period of education debt-free, well-skilled and confident to enter work. To date, they have five apprentices across multiple disciplines.</a:t>
            </a:r>
            <a:endParaRPr lang="en-GB" sz="1400" dirty="0" smtClean="0"/>
          </a:p>
        </p:txBody>
      </p:sp>
      <p:sp>
        <p:nvSpPr>
          <p:cNvPr id="6" name="Rounded Rectangle 5"/>
          <p:cNvSpPr/>
          <p:nvPr/>
        </p:nvSpPr>
        <p:spPr>
          <a:xfrm>
            <a:off x="251520" y="4797152"/>
            <a:ext cx="8568952"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ct val="50000"/>
              </a:spcBef>
            </a:pPr>
            <a:r>
              <a:rPr lang="en-US" sz="1400" b="1" dirty="0" smtClean="0"/>
              <a:t>“</a:t>
            </a:r>
            <a:r>
              <a:rPr lang="en-US" sz="1400" b="1" i="1" dirty="0" smtClean="0"/>
              <a:t>It’s been a great experience so far. The Apprentices have thrown themselves into the work and integrated themselves into the team very well. They bring freshness to the work environment; their enthusiasm is infectious. For me, personally, teaching someone else keeps your mind fresh</a:t>
            </a:r>
            <a:r>
              <a:rPr lang="en-US" sz="1400" b="1" dirty="0" smtClean="0"/>
              <a:t>.”  </a:t>
            </a:r>
            <a:r>
              <a:rPr lang="en-US" sz="1400" dirty="0" smtClean="0"/>
              <a:t>Diane Prentice, Deputy Technical Manager</a:t>
            </a:r>
          </a:p>
          <a:p>
            <a:pPr algn="l">
              <a:spcBef>
                <a:spcPct val="50000"/>
              </a:spcBef>
            </a:pPr>
            <a:r>
              <a:rPr lang="en-US" sz="1400" b="1" i="1" dirty="0" smtClean="0"/>
              <a:t>“It's quite a hard industry to get into, because it's often the case that you have to know someone. I don’t think I’d have had access to working across as many backstage disciplines if I’d have gone down the college-only route</a:t>
            </a:r>
            <a:r>
              <a:rPr lang="en-US" sz="1400" b="1" dirty="0" smtClean="0"/>
              <a:t>.” </a:t>
            </a:r>
            <a:r>
              <a:rPr lang="en-US" sz="1400" dirty="0" smtClean="0"/>
              <a:t> </a:t>
            </a:r>
            <a:r>
              <a:rPr lang="en-US" sz="1400" dirty="0" err="1" smtClean="0"/>
              <a:t>Karly</a:t>
            </a:r>
            <a:r>
              <a:rPr lang="en-US" sz="1400" dirty="0" smtClean="0"/>
              <a:t> Hill, Technical Apprentice</a:t>
            </a:r>
          </a:p>
        </p:txBody>
      </p:sp>
      <p:sp>
        <p:nvSpPr>
          <p:cNvPr id="7" name="TextBox 6"/>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7" name="Content Placeholder 2"/>
          <p:cNvSpPr>
            <a:spLocks noGrp="1"/>
          </p:cNvSpPr>
          <p:nvPr>
            <p:ph idx="1"/>
          </p:nvPr>
        </p:nvSpPr>
        <p:spPr>
          <a:xfrm>
            <a:off x="180000" y="1512000"/>
            <a:ext cx="8640000" cy="1124912"/>
          </a:xfrm>
        </p:spPr>
        <p:txBody>
          <a:bodyPr>
            <a:noAutofit/>
          </a:bodyPr>
          <a:lstStyle/>
          <a:p>
            <a:r>
              <a:rPr lang="en-GB" sz="1500" b="1" dirty="0" smtClean="0"/>
              <a:t>Across the sector, r</a:t>
            </a:r>
            <a:r>
              <a:rPr lang="en-GB" sz="1500" dirty="0" smtClean="0"/>
              <a:t>aising skills is key to raising performance, but while there </a:t>
            </a:r>
            <a:r>
              <a:rPr lang="en-GB" sz="1500" b="1" dirty="0" smtClean="0"/>
              <a:t>is no silver bullet, a mix of actions which push and pull in the same direction can help.</a:t>
            </a:r>
            <a:endParaRPr lang="en-GB" sz="1500" dirty="0" smtClean="0"/>
          </a:p>
          <a:p>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p:txBody>
      </p:sp>
      <p:sp>
        <p:nvSpPr>
          <p:cNvPr id="5" name="Slide Number Placeholder 4"/>
          <p:cNvSpPr>
            <a:spLocks noGrp="1"/>
          </p:cNvSpPr>
          <p:nvPr>
            <p:ph type="sldNum" sz="quarter" idx="12"/>
          </p:nvPr>
        </p:nvSpPr>
        <p:spPr/>
        <p:txBody>
          <a:bodyPr/>
          <a:lstStyle/>
          <a:p>
            <a:fld id="{234C2BFB-94E8-411C-AFA4-6699941CFF0C}" type="slidenum">
              <a:rPr lang="en-GB" smtClean="0"/>
              <a:pPr/>
              <a:t>17</a:t>
            </a:fld>
            <a:endParaRPr lang="en-GB" dirty="0"/>
          </a:p>
        </p:txBody>
      </p:sp>
      <p:sp>
        <p:nvSpPr>
          <p:cNvPr id="6" name="TextBox 5"/>
          <p:cNvSpPr txBox="1"/>
          <p:nvPr/>
        </p:nvSpPr>
        <p:spPr>
          <a:xfrm>
            <a:off x="251520" y="2708920"/>
            <a:ext cx="8568952" cy="390876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a:innerShdw blurRad="63500" dist="50800" dir="2700000">
              <a:prstClr val="black">
                <a:alpha val="50000"/>
              </a:prstClr>
            </a:innerShdw>
          </a:effectLst>
        </p:spPr>
        <p:txBody>
          <a:bodyPr wrap="square" rtlCol="0">
            <a:spAutoFit/>
          </a:bodyPr>
          <a:lstStyle/>
          <a:p>
            <a:pPr marL="341313" lvl="1" indent="-341313" algn="l"/>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lgn="l"/>
            <a:r>
              <a:rPr lang="en-GB" sz="1450" b="1" dirty="0" smtClean="0">
                <a:solidFill>
                  <a:schemeClr val="bg1"/>
                </a:solidFill>
              </a:rPr>
              <a:t>business</a:t>
            </a:r>
            <a:r>
              <a:rPr lang="en-GB" sz="1450" dirty="0" smtClean="0">
                <a:solidFill>
                  <a:schemeClr val="bg1"/>
                </a:solidFill>
              </a:rPr>
              <a:t> on behalf of the sector.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Employer Ownership pilots </a:t>
            </a:r>
            <a:r>
              <a:rPr lang="en-GB" sz="1450" dirty="0" smtClean="0">
                <a:solidFill>
                  <a:schemeClr val="bg1"/>
                </a:solidFill>
              </a:rPr>
              <a:t>offers all employers in England direct access to up to £250 million of public investment over the next two years to design and deliver their own training solutions.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723900" lvl="2" indent="-368300" algn="l">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723900" lvl="2" indent="-368300" algn="l">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 (see BAE Systems example)</a:t>
            </a:r>
          </a:p>
          <a:p>
            <a:pPr marL="723900" lvl="2" indent="-368300" algn="l">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723900" lvl="2" indent="-368300" algn="l">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lgn="l"/>
            <a:endParaRPr lang="en-GB" sz="1450" b="1" dirty="0" smtClean="0">
              <a:solidFill>
                <a:schemeClr val="bg1"/>
              </a:solidFill>
            </a:endParaRPr>
          </a:p>
          <a:p>
            <a:pPr marL="88900" lvl="2" algn="l"/>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endParaRPr lang="en-GB" sz="1450" dirty="0" smtClean="0">
              <a:solidFill>
                <a:schemeClr val="bg1"/>
              </a:solidFill>
            </a:endParaRPr>
          </a:p>
          <a:p>
            <a:pPr marL="723900" lvl="2" indent="-368300"/>
            <a:endParaRPr lang="en-GB" sz="16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p:cNvSpPr>
          <p:nvPr>
            <p:ph type="body" idx="1"/>
          </p:nvPr>
        </p:nvSpPr>
        <p:spPr>
          <a:xfrm>
            <a:off x="251520" y="1772816"/>
            <a:ext cx="8568952" cy="4752528"/>
          </a:xfrm>
        </p:spPr>
        <p:style>
          <a:lnRef idx="2">
            <a:schemeClr val="accent1">
              <a:shade val="50000"/>
            </a:schemeClr>
          </a:lnRef>
          <a:fillRef idx="1">
            <a:schemeClr val="accent1"/>
          </a:fillRef>
          <a:effectRef idx="0">
            <a:schemeClr val="accent1"/>
          </a:effectRef>
          <a:fontRef idx="minor">
            <a:schemeClr val="lt1"/>
          </a:fontRef>
        </p:style>
        <p:txBody>
          <a:bodyPr/>
          <a:lstStyle/>
          <a:p>
            <a:pPr marL="177800" indent="-177800" eaLnBrk="1" hangingPunct="1">
              <a:spcBef>
                <a:spcPts val="0"/>
              </a:spcBef>
              <a:buNone/>
            </a:pPr>
            <a:r>
              <a:rPr lang="en-US" sz="1600" b="1" dirty="0" smtClean="0"/>
              <a:t>Creative </a:t>
            </a:r>
            <a:r>
              <a:rPr lang="en-US" sz="1600" b="1" dirty="0" err="1" smtClean="0"/>
              <a:t>Skillset’s</a:t>
            </a:r>
            <a:r>
              <a:rPr lang="en-US" sz="1600" b="1" dirty="0" smtClean="0"/>
              <a:t> Media and Film Academy Networks </a:t>
            </a:r>
            <a:r>
              <a:rPr lang="en-US" sz="1600" dirty="0" smtClean="0"/>
              <a:t>enable education and industry to</a:t>
            </a:r>
          </a:p>
          <a:p>
            <a:pPr marL="177800" indent="-177800" eaLnBrk="1" hangingPunct="1">
              <a:spcBef>
                <a:spcPts val="0"/>
              </a:spcBef>
              <a:buNone/>
            </a:pPr>
            <a:r>
              <a:rPr lang="en-US" sz="1600" dirty="0" smtClean="0"/>
              <a:t>work together to produce the innovators and leaders of the future: </a:t>
            </a:r>
          </a:p>
          <a:p>
            <a:pPr marL="533400" indent="-266700" eaLnBrk="1" hangingPunct="1">
              <a:spcBef>
                <a:spcPts val="600"/>
              </a:spcBef>
            </a:pPr>
            <a:r>
              <a:rPr lang="en-US" sz="1400" dirty="0" smtClean="0"/>
              <a:t>The Academies form a network of colleges and universities across the UK which are </a:t>
            </a:r>
            <a:r>
              <a:rPr lang="en-US" sz="1400" dirty="0" err="1" smtClean="0"/>
              <a:t>centres</a:t>
            </a:r>
            <a:r>
              <a:rPr lang="en-US" sz="1400" dirty="0" smtClean="0"/>
              <a:t> of excellence in television and interactive media.</a:t>
            </a:r>
          </a:p>
          <a:p>
            <a:pPr marL="533400" indent="-266700" eaLnBrk="1" hangingPunct="1">
              <a:spcBef>
                <a:spcPts val="600"/>
              </a:spcBef>
            </a:pPr>
            <a:r>
              <a:rPr lang="en-US" sz="1400" dirty="0" smtClean="0"/>
              <a:t>The Film Academies comprise 3 institutions which the UK film industry has identified as those offering the highest quality of skills training for film. </a:t>
            </a:r>
          </a:p>
          <a:p>
            <a:pPr marL="533400" indent="-266700" eaLnBrk="1" hangingPunct="1">
              <a:spcBef>
                <a:spcPts val="600"/>
              </a:spcBef>
            </a:pPr>
            <a:r>
              <a:rPr lang="en-US" sz="1400" dirty="0" smtClean="0"/>
              <a:t>The Craft and Technical Skills Academy is working closely with the film industry to develop training that is relevant and most effective at responding to current skills needs</a:t>
            </a:r>
          </a:p>
          <a:p>
            <a:pPr marL="533400" indent="-266700" eaLnBrk="1" hangingPunct="1">
              <a:spcBef>
                <a:spcPts val="600"/>
              </a:spcBef>
            </a:pPr>
            <a:r>
              <a:rPr lang="en-US" sz="1400" dirty="0" smtClean="0"/>
              <a:t>Together, the aim of the Academy Network is to ensure the UK has the most talented workforce in the world for film, television and interactive media, both now and in the future.</a:t>
            </a:r>
          </a:p>
          <a:p>
            <a:pPr marL="533400" indent="-266700" eaLnBrk="1" hangingPunct="1">
              <a:spcBef>
                <a:spcPts val="600"/>
              </a:spcBef>
              <a:buNone/>
            </a:pPr>
            <a:endParaRPr lang="en-US" sz="1400" dirty="0" smtClean="0"/>
          </a:p>
          <a:p>
            <a:pPr marL="180000" indent="-266700" eaLnBrk="1" hangingPunct="1">
              <a:spcBef>
                <a:spcPts val="0"/>
              </a:spcBef>
              <a:buNone/>
            </a:pPr>
            <a:r>
              <a:rPr lang="en-US" sz="1600" b="1" dirty="0" smtClean="0"/>
              <a:t>The </a:t>
            </a:r>
            <a:r>
              <a:rPr lang="en-GB" sz="1600" b="1" dirty="0" smtClean="0"/>
              <a:t>Information Technology Management for Business </a:t>
            </a:r>
            <a:r>
              <a:rPr lang="en-GB" sz="1600" dirty="0" smtClean="0"/>
              <a:t>(</a:t>
            </a:r>
            <a:r>
              <a:rPr lang="en-US" sz="1600" b="1" dirty="0" smtClean="0"/>
              <a:t>ITMB) degree </a:t>
            </a:r>
            <a:r>
              <a:rPr lang="en-GB" sz="1600" dirty="0" smtClean="0"/>
              <a:t>was created by e</a:t>
            </a:r>
          </a:p>
          <a:p>
            <a:pPr marL="180000" indent="-266700" eaLnBrk="1" hangingPunct="1">
              <a:spcBef>
                <a:spcPts val="0"/>
              </a:spcBef>
              <a:buNone/>
            </a:pPr>
            <a:r>
              <a:rPr lang="en-GB" sz="1600" dirty="0" smtClean="0"/>
              <a:t>skills UK in collaboration with over 60 employers. It is specifically aimed to develop</a:t>
            </a:r>
          </a:p>
          <a:p>
            <a:pPr marL="180000" indent="-266700" eaLnBrk="1" hangingPunct="1">
              <a:spcBef>
                <a:spcPts val="0"/>
              </a:spcBef>
              <a:buNone/>
            </a:pPr>
            <a:r>
              <a:rPr lang="en-GB" sz="1600" dirty="0" smtClean="0"/>
              <a:t>graduates who have the variety of technical, business and interpersonal skills that </a:t>
            </a:r>
          </a:p>
          <a:p>
            <a:pPr marL="180000" indent="-266700" eaLnBrk="1" hangingPunct="1">
              <a:spcBef>
                <a:spcPts val="0"/>
              </a:spcBef>
              <a:buNone/>
            </a:pPr>
            <a:r>
              <a:rPr lang="en-GB" sz="1600" dirty="0" smtClean="0"/>
              <a:t>organisations need to compete globally.</a:t>
            </a:r>
          </a:p>
          <a:p>
            <a:pPr marL="180000" indent="-266700" eaLnBrk="1" hangingPunct="1">
              <a:spcBef>
                <a:spcPts val="0"/>
              </a:spcBef>
              <a:buNone/>
            </a:pPr>
            <a:endParaRPr lang="en-GB" sz="1400" dirty="0" smtClean="0"/>
          </a:p>
          <a:p>
            <a:pPr marL="180000" indent="-266700" eaLnBrk="1" hangingPunct="1">
              <a:spcBef>
                <a:spcPts val="0"/>
              </a:spcBef>
            </a:pPr>
            <a:r>
              <a:rPr lang="en-GB" sz="1400" dirty="0" smtClean="0"/>
              <a:t>Latest figures from e-skills UK show that 100% of (ITMB) students find employment, or go on to further   study, within 6 months of graduation.</a:t>
            </a:r>
          </a:p>
          <a:p>
            <a:pPr marL="180000" indent="-266700" eaLnBrk="1" hangingPunct="1">
              <a:spcBef>
                <a:spcPts val="0"/>
              </a:spcBef>
              <a:buNone/>
            </a:pPr>
            <a:endParaRPr lang="en-US" sz="1400" b="1" dirty="0" smtClean="0"/>
          </a:p>
          <a:p>
            <a:pPr marL="533400" indent="-266700" eaLnBrk="1" hangingPunct="1">
              <a:spcBef>
                <a:spcPts val="600"/>
              </a:spcBef>
              <a:buNone/>
            </a:pPr>
            <a:endParaRPr lang="en-US" sz="1400" dirty="0" smtClean="0"/>
          </a:p>
        </p:txBody>
      </p:sp>
      <p:sp>
        <p:nvSpPr>
          <p:cNvPr id="24582" name="Rectangle 2"/>
          <p:cNvSpPr>
            <a:spLocks noGrp="1"/>
          </p:cNvSpPr>
          <p:nvPr>
            <p:ph type="title"/>
          </p:nvPr>
        </p:nvSpPr>
        <p:spPr/>
        <p:txBody>
          <a:bodyPr/>
          <a:lstStyle/>
          <a:p>
            <a:pPr eaLnBrk="1" hangingPunct="1"/>
            <a:r>
              <a:rPr lang="en-GB" sz="3200" dirty="0" smtClean="0"/>
              <a:t>Growth through skills</a:t>
            </a:r>
            <a:br>
              <a:rPr lang="en-GB" sz="3200" dirty="0" smtClean="0"/>
            </a:br>
            <a:r>
              <a:rPr lang="en-GB" sz="3200" b="1" dirty="0" smtClean="0"/>
              <a:t>Securing future success</a:t>
            </a:r>
            <a:endParaRPr lang="en-US" sz="3200" b="1" dirty="0" smtClean="0"/>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
        <p:nvSpPr>
          <p:cNvPr id="5" name="Rectangle 4"/>
          <p:cNvSpPr/>
          <p:nvPr/>
        </p:nvSpPr>
        <p:spPr>
          <a:xfrm>
            <a:off x="179512" y="1340768"/>
            <a:ext cx="8568952" cy="369332"/>
          </a:xfrm>
          <a:prstGeom prst="rect">
            <a:avLst/>
          </a:prstGeom>
        </p:spPr>
        <p:txBody>
          <a:bodyPr wrap="square">
            <a:spAutoFit/>
          </a:bodyPr>
          <a:lstStyle/>
          <a:p>
            <a:pPr marL="0" indent="0" algn="l" eaLnBrk="1" hangingPunct="1">
              <a:spcBef>
                <a:spcPts val="1200"/>
              </a:spcBef>
              <a:buFont typeface="Arial" charset="0"/>
              <a:buNone/>
            </a:pPr>
            <a:r>
              <a:rPr lang="en-US" dirty="0" smtClean="0"/>
              <a:t>Encouraging </a:t>
            </a:r>
            <a:r>
              <a:rPr lang="en-US" b="1" dirty="0" smtClean="0"/>
              <a:t>strong links </a:t>
            </a:r>
            <a:r>
              <a:rPr lang="en-US" dirty="0" smtClean="0"/>
              <a:t>between employers and colleges/ universities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GB" sz="3200" smtClean="0"/>
              <a:t>Growth through skills</a:t>
            </a:r>
            <a:br>
              <a:rPr lang="en-GB" sz="3200" smtClean="0"/>
            </a:br>
            <a:r>
              <a:rPr lang="en-GB" sz="3200" b="1" smtClean="0"/>
              <a:t>Securing future success</a:t>
            </a:r>
          </a:p>
        </p:txBody>
      </p:sp>
      <p:sp>
        <p:nvSpPr>
          <p:cNvPr id="26627" name="Rectangle 3"/>
          <p:cNvSpPr>
            <a:spLocks noGrp="1"/>
          </p:cNvSpPr>
          <p:nvPr>
            <p:ph type="body" idx="1"/>
          </p:nvPr>
        </p:nvSpPr>
        <p:spPr>
          <a:xfrm>
            <a:off x="457200" y="1600200"/>
            <a:ext cx="8229600" cy="4565104"/>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lnSpc>
                <a:spcPct val="150000"/>
              </a:lnSpc>
              <a:spcBef>
                <a:spcPts val="1200"/>
              </a:spcBef>
              <a:buFont typeface="Arial" charset="0"/>
              <a:buNone/>
            </a:pPr>
            <a:r>
              <a:rPr lang="en-GB" sz="1800" dirty="0" smtClean="0"/>
              <a:t>The </a:t>
            </a:r>
            <a:r>
              <a:rPr lang="en-GB" sz="1800" b="1" dirty="0" smtClean="0"/>
              <a:t>talent pipeline</a:t>
            </a:r>
            <a:r>
              <a:rPr lang="en-GB" sz="1800" dirty="0" smtClean="0"/>
              <a:t> into the sector is being improved through:</a:t>
            </a:r>
          </a:p>
          <a:p>
            <a:pPr eaLnBrk="1" hangingPunct="1">
              <a:lnSpc>
                <a:spcPct val="150000"/>
              </a:lnSpc>
              <a:spcBef>
                <a:spcPts val="0"/>
              </a:spcBef>
            </a:pPr>
            <a:r>
              <a:rPr lang="en-GB" sz="1800" dirty="0" smtClean="0"/>
              <a:t> Better </a:t>
            </a:r>
            <a:r>
              <a:rPr lang="en-GB" sz="1800" b="1" dirty="0" smtClean="0"/>
              <a:t>information, advice and guidance</a:t>
            </a:r>
            <a:r>
              <a:rPr lang="en-GB" sz="1700" b="1" dirty="0" smtClean="0"/>
              <a:t>: </a:t>
            </a:r>
          </a:p>
          <a:p>
            <a:pPr indent="12700" eaLnBrk="1" hangingPunct="1">
              <a:lnSpc>
                <a:spcPct val="150000"/>
              </a:lnSpc>
              <a:spcBef>
                <a:spcPts val="0"/>
              </a:spcBef>
              <a:buNone/>
            </a:pPr>
            <a:r>
              <a:rPr lang="en-US" sz="1600" b="1" dirty="0" err="1" smtClean="0"/>
              <a:t>BigAmbition</a:t>
            </a:r>
            <a:r>
              <a:rPr lang="en-US" sz="1600" dirty="0" smtClean="0"/>
              <a:t> is a web-based resource funded through GIF and launched by e-skills where </a:t>
            </a:r>
            <a:r>
              <a:rPr lang="en-US" sz="1600" dirty="0" err="1" smtClean="0"/>
              <a:t>st</a:t>
            </a:r>
            <a:r>
              <a:rPr lang="en-GB" sz="1600" dirty="0" err="1" smtClean="0"/>
              <a:t>udents</a:t>
            </a:r>
            <a:r>
              <a:rPr lang="en-GB" sz="1600" dirty="0" smtClean="0"/>
              <a:t>, teachers and advisers can find out what it’s like to pursue a digital career find out about potential employers and learn about technology career trends</a:t>
            </a:r>
            <a:r>
              <a:rPr lang="en-GB" sz="1600" b="1" dirty="0" smtClean="0"/>
              <a:t>.</a:t>
            </a:r>
          </a:p>
          <a:p>
            <a:pPr eaLnBrk="1" hangingPunct="1">
              <a:lnSpc>
                <a:spcPct val="150000"/>
              </a:lnSpc>
              <a:spcBef>
                <a:spcPts val="0"/>
              </a:spcBef>
            </a:pPr>
            <a:r>
              <a:rPr lang="en-GB" sz="1800" b="1" dirty="0" smtClean="0"/>
              <a:t>A quality assurance framework </a:t>
            </a:r>
            <a:r>
              <a:rPr lang="en-GB" sz="1800" dirty="0" smtClean="0"/>
              <a:t>for HE courses: </a:t>
            </a:r>
          </a:p>
          <a:p>
            <a:pPr indent="12700" eaLnBrk="1" hangingPunct="1">
              <a:lnSpc>
                <a:spcPct val="150000"/>
              </a:lnSpc>
              <a:spcBef>
                <a:spcPts val="0"/>
              </a:spcBef>
              <a:buNone/>
            </a:pPr>
            <a:r>
              <a:rPr lang="en-GB" sz="1600" b="1" dirty="0" err="1" smtClean="0"/>
              <a:t>Skillset</a:t>
            </a:r>
            <a:r>
              <a:rPr lang="en-GB" sz="1600" b="1" dirty="0" smtClean="0"/>
              <a:t>,</a:t>
            </a:r>
            <a:r>
              <a:rPr lang="en-GB" sz="1600" dirty="0" smtClean="0"/>
              <a:t> also with investment from GIF, are establishing a quality assurance framework (Pick the Tick) to ensure that people choosing their degree study options benefit from clear signposting of the most industry-relevant degrees and provide employers with an effective mechanism to identify high quality job applicants</a:t>
            </a:r>
            <a:r>
              <a:rPr lang="en-GB" sz="1700" dirty="0" smtClean="0"/>
              <a:t>. </a:t>
            </a:r>
          </a:p>
          <a:p>
            <a:pPr indent="12700" eaLnBrk="1" hangingPunct="1">
              <a:lnSpc>
                <a:spcPct val="150000"/>
              </a:lnSpc>
              <a:spcBef>
                <a:spcPts val="0"/>
              </a:spcBef>
              <a:buNone/>
            </a:pPr>
            <a:endParaRPr lang="en-GB" sz="1700" dirty="0" smtClean="0"/>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47500" lnSpcReduction="20000"/>
          </a:bodyPr>
          <a:lstStyle/>
          <a:p>
            <a:pPr marL="180000" indent="0">
              <a:buNone/>
            </a:pPr>
            <a:r>
              <a:rPr lang="en-GB" dirty="0" smtClean="0"/>
              <a:t>The UK Commission is </a:t>
            </a:r>
            <a:r>
              <a:rPr lang="en-GB" b="1" dirty="0" smtClean="0"/>
              <a:t>working to transform the UK’s approach to investing in skills to help secure jobs and growth</a:t>
            </a:r>
            <a:r>
              <a:rPr lang="en-GB" dirty="0" smtClean="0"/>
              <a:t>.  Key to our ambition is the need to encourage </a:t>
            </a:r>
            <a:r>
              <a:rPr lang="en-GB" b="1" dirty="0" smtClean="0"/>
              <a:t>greater employer ownership of skills</a:t>
            </a:r>
            <a:r>
              <a:rPr lang="en-GB" dirty="0" smtClean="0"/>
              <a:t>, working to secure long term sustainable partnerships.</a:t>
            </a:r>
          </a:p>
          <a:p>
            <a:pPr marL="180000" indent="0">
              <a:buNone/>
            </a:pPr>
            <a:endParaRPr lang="en-GB" dirty="0" smtClean="0"/>
          </a:p>
          <a:p>
            <a:pPr marL="180000" indent="0">
              <a:buNone/>
            </a:pPr>
            <a:r>
              <a:rPr lang="en-GB" dirty="0" smtClean="0"/>
              <a:t>This slide pack and accompanying evidence report present the case for </a:t>
            </a:r>
            <a:r>
              <a:rPr lang="en-GB" b="1" dirty="0" smtClean="0"/>
              <a:t>more employers  in this sector to invest in the skills of their people</a:t>
            </a:r>
            <a:r>
              <a:rPr lang="en-GB"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dirty="0" smtClean="0"/>
          </a:p>
          <a:p>
            <a:pPr marL="180000" indent="0">
              <a:buNone/>
            </a:pPr>
            <a:r>
              <a:rPr lang="en-GB" dirty="0" smtClean="0"/>
              <a:t>There are several determinants of employers’ skills needs and training behaviour including firm size, strategy and location but it is by sector which the strongest variations appear.  Hence this work focuses on the </a:t>
            </a:r>
            <a:r>
              <a:rPr lang="en-GB" b="1" dirty="0" smtClean="0">
                <a:solidFill>
                  <a:srgbClr val="FF0000"/>
                </a:solidFill>
              </a:rPr>
              <a:t>Digital and Creative  </a:t>
            </a:r>
            <a:r>
              <a:rPr lang="en-GB" dirty="0" smtClean="0"/>
              <a:t>sector.  Slide packs and reports are also available for a number of other sectors from: </a:t>
            </a:r>
            <a:r>
              <a:rPr lang="en-GB" dirty="0" smtClean="0">
                <a:hlinkClick r:id="rId2"/>
              </a:rPr>
              <a:t>http://www.ukces.org.uk/ourwork/sector-skills-insights</a:t>
            </a:r>
            <a:r>
              <a:rPr lang="en-GB" dirty="0" smtClean="0"/>
              <a:t> . Each of the sectors are important to the economy in terms of employment, productivity or their future potential.</a:t>
            </a:r>
          </a:p>
          <a:p>
            <a:pPr marL="180000" indent="0">
              <a:buNone/>
            </a:pPr>
            <a:endParaRPr lang="en-GB" dirty="0" smtClean="0"/>
          </a:p>
          <a:p>
            <a:pPr marL="180000" indent="0">
              <a:buNone/>
            </a:pPr>
            <a:r>
              <a:rPr lang="en-GB" dirty="0" smtClean="0"/>
              <a:t>For </a:t>
            </a:r>
            <a:r>
              <a:rPr lang="en-GB" b="1" dirty="0" smtClean="0"/>
              <a:t>information </a:t>
            </a:r>
            <a:r>
              <a:rPr lang="en-GB" dirty="0" smtClean="0"/>
              <a:t>about this slide pack and accompanying report please contact:</a:t>
            </a:r>
          </a:p>
          <a:p>
            <a:pPr marL="180000" indent="0">
              <a:buNone/>
            </a:pPr>
            <a:r>
              <a:rPr lang="en-GB" dirty="0" smtClean="0"/>
              <a:t>Rachel Pinto (</a:t>
            </a:r>
            <a:r>
              <a:rPr lang="en-GB" dirty="0" smtClean="0">
                <a:solidFill>
                  <a:srgbClr val="FFC000"/>
                </a:solidFill>
                <a:hlinkClick r:id="rId3"/>
              </a:rPr>
              <a:t>rachel.pinto@ukces.org.uk</a:t>
            </a:r>
            <a:r>
              <a:rPr lang="en-GB" dirty="0" smtClean="0">
                <a:solidFill>
                  <a:srgbClr val="FFC000"/>
                </a:solidFill>
              </a:rPr>
              <a:t> </a:t>
            </a:r>
            <a:r>
              <a:rPr lang="en-GB" dirty="0" smtClean="0"/>
              <a:t>)</a:t>
            </a:r>
          </a:p>
          <a:p>
            <a:pPr marL="180000" indent="0">
              <a:buNone/>
            </a:pPr>
            <a:endParaRPr lang="en-GB" dirty="0" smtClean="0"/>
          </a:p>
          <a:p>
            <a:pPr marL="180000" indent="0">
              <a:buNone/>
            </a:pPr>
            <a:r>
              <a:rPr lang="en-GB" b="1" dirty="0" smtClean="0"/>
              <a:t>Source information </a:t>
            </a:r>
            <a:r>
              <a:rPr lang="en-GB" dirty="0" smtClean="0"/>
              <a:t>can be found in the notes section of each slide</a:t>
            </a:r>
          </a:p>
          <a:p>
            <a:pPr>
              <a:buNone/>
            </a:pPr>
            <a:endParaRPr lang="en-GB"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2780928"/>
            <a:ext cx="8208912"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000" dirty="0" smtClean="0">
                <a:solidFill>
                  <a:schemeClr val="bg1"/>
                </a:solidFill>
              </a:rPr>
              <a:t>The Creative </a:t>
            </a:r>
            <a:r>
              <a:rPr lang="en-GB" sz="2000" dirty="0" err="1" smtClean="0">
                <a:solidFill>
                  <a:schemeClr val="bg1"/>
                </a:solidFill>
              </a:rPr>
              <a:t>Skillset</a:t>
            </a:r>
            <a:r>
              <a:rPr lang="en-GB" sz="2000" dirty="0" smtClean="0">
                <a:solidFill>
                  <a:schemeClr val="bg1"/>
                </a:solidFill>
              </a:rPr>
              <a:t> Skills Investment Fund (SIF) is the training levy on productions filmed wholly or partly in the UK, and provides the industry with an innovative shared approach to investing in its own skills and talent. Money from SIF, which is calculated as a 0.5 per cent of the production budget up to a maximum contribution of £39,500, is used to fund new trainees coming into the industry in priority grades, and to provide specialist training for existing professionals. Thus the training ensures the skills of the current workforce are up to date with the latest technologies and changing roles within the industry.</a:t>
            </a:r>
            <a:endParaRPr lang="en-GB" sz="2000" dirty="0"/>
          </a:p>
        </p:txBody>
      </p:sp>
      <p:sp>
        <p:nvSpPr>
          <p:cNvPr id="7" name="Rectangle 6"/>
          <p:cNvSpPr/>
          <p:nvPr/>
        </p:nvSpPr>
        <p:spPr>
          <a:xfrm>
            <a:off x="323528" y="1628800"/>
            <a:ext cx="8424936" cy="707886"/>
          </a:xfrm>
          <a:prstGeom prst="rect">
            <a:avLst/>
          </a:prstGeom>
        </p:spPr>
        <p:txBody>
          <a:bodyPr wrap="square">
            <a:spAutoFit/>
          </a:bodyPr>
          <a:lstStyle/>
          <a:p>
            <a:pPr algn="l">
              <a:buFont typeface="Arial" charset="0"/>
              <a:buNone/>
            </a:pPr>
            <a:r>
              <a:rPr lang="en-GB" sz="2000" dirty="0" smtClean="0"/>
              <a:t>Encouraging small firms to </a:t>
            </a:r>
            <a:r>
              <a:rPr lang="en-GB" sz="2000" b="1" dirty="0" smtClean="0"/>
              <a:t>collaborate</a:t>
            </a:r>
            <a:r>
              <a:rPr lang="en-GB" sz="2000" dirty="0" smtClean="0"/>
              <a:t> and work together to pay for training</a:t>
            </a:r>
          </a:p>
        </p:txBody>
      </p:sp>
      <p:sp>
        <p:nvSpPr>
          <p:cNvPr id="8" name="Rectangle 2"/>
          <p:cNvSpPr>
            <a:spLocks noGrp="1"/>
          </p:cNvSpPr>
          <p:nvPr>
            <p:ph type="title"/>
          </p:nvPr>
        </p:nvSpPr>
        <p:spPr>
          <a:xfrm>
            <a:off x="468313" y="115888"/>
            <a:ext cx="6329362" cy="1143000"/>
          </a:xfrm>
        </p:spPr>
        <p:txBody>
          <a:bodyPr/>
          <a:lstStyle/>
          <a:p>
            <a:r>
              <a:rPr lang="en-GB" sz="3200" dirty="0" smtClean="0"/>
              <a:t>Growth through skills</a:t>
            </a:r>
            <a:br>
              <a:rPr lang="en-GB" sz="3200" dirty="0" smtClean="0"/>
            </a:br>
            <a:r>
              <a:rPr lang="en-GB" sz="3200" b="1" dirty="0" smtClean="0"/>
              <a:t>Securing future success</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dirty="0" smtClean="0"/>
              <a:t>Benefits to Business </a:t>
            </a:r>
          </a:p>
        </p:txBody>
      </p:sp>
      <p:sp>
        <p:nvSpPr>
          <p:cNvPr id="3" name="Content Placeholder 2"/>
          <p:cNvSpPr>
            <a:spLocks noGrp="1"/>
          </p:cNvSpPr>
          <p:nvPr>
            <p:ph idx="1"/>
          </p:nvPr>
        </p:nvSpPr>
        <p:spPr>
          <a:xfrm>
            <a:off x="457200" y="1600200"/>
            <a:ext cx="8229600" cy="4853136"/>
          </a:xfrm>
        </p:spPr>
        <p:txBody>
          <a:bodyPr/>
          <a:lstStyle/>
          <a:p>
            <a:pPr eaLnBrk="1" hangingPunct="1">
              <a:spcBef>
                <a:spcPts val="1200"/>
              </a:spcBef>
              <a:defRPr/>
            </a:pPr>
            <a:r>
              <a:rPr lang="en-US" sz="1700" dirty="0" smtClean="0"/>
              <a:t>Training investment leads </a:t>
            </a:r>
            <a:r>
              <a:rPr lang="en-US" sz="1700" b="1" dirty="0" smtClean="0"/>
              <a:t>to net benefits for the firm </a:t>
            </a:r>
            <a:r>
              <a:rPr lang="en-US" sz="1700" dirty="0" smtClean="0"/>
              <a:t>as it raises </a:t>
            </a:r>
            <a:r>
              <a:rPr lang="en-US" sz="1700" b="1" dirty="0" smtClean="0"/>
              <a:t>performance and firm survival rates:</a:t>
            </a:r>
          </a:p>
          <a:p>
            <a:pPr lvl="1" eaLnBrk="1" hangingPunct="1">
              <a:spcBef>
                <a:spcPts val="1200"/>
              </a:spcBef>
              <a:defRPr/>
            </a:pPr>
            <a:r>
              <a:rPr lang="en-GB" sz="1600" dirty="0" smtClean="0"/>
              <a:t>Theatre Royal Newcastle’s ticket sales increased by 5% following a training programme for box office staff.</a:t>
            </a:r>
          </a:p>
          <a:p>
            <a:pPr lvl="1" eaLnBrk="1" hangingPunct="1">
              <a:spcBef>
                <a:spcPts val="1200"/>
              </a:spcBef>
              <a:defRPr/>
            </a:pPr>
            <a:r>
              <a:rPr lang="en-GB" sz="1600" dirty="0" smtClean="0"/>
              <a:t>There was a turnover increase of </a:t>
            </a:r>
            <a:r>
              <a:rPr lang="en-GB" sz="1600" b="1" dirty="0" smtClean="0"/>
              <a:t>80% </a:t>
            </a:r>
            <a:r>
              <a:rPr lang="en-GB" sz="1600" dirty="0" smtClean="0"/>
              <a:t>at </a:t>
            </a:r>
            <a:r>
              <a:rPr lang="en-GB" sz="1600" dirty="0" err="1" smtClean="0"/>
              <a:t>Blueloop</a:t>
            </a:r>
            <a:r>
              <a:rPr lang="en-GB" sz="1600" dirty="0" smtClean="0"/>
              <a:t> Integrated Network Services after engaging with Investors in People which </a:t>
            </a:r>
            <a:r>
              <a:rPr lang="en-US" sz="1600" dirty="0" smtClean="0"/>
              <a:t>tightened and linked up systems and procedures so everyone understood their own role and the overall business direction.</a:t>
            </a:r>
          </a:p>
          <a:p>
            <a:pPr eaLnBrk="1" hangingPunct="1">
              <a:spcBef>
                <a:spcPts val="1200"/>
              </a:spcBef>
              <a:defRPr/>
            </a:pPr>
            <a:r>
              <a:rPr lang="en-US" sz="1700" dirty="0" smtClean="0"/>
              <a:t>Aside from the direct benefits to be had in the sector from investing in skills there are </a:t>
            </a:r>
            <a:r>
              <a:rPr lang="en-US" sz="1700" b="1" dirty="0" smtClean="0"/>
              <a:t>wider benefits:</a:t>
            </a:r>
          </a:p>
          <a:p>
            <a:pPr lvl="1" eaLnBrk="1" hangingPunct="1">
              <a:spcBef>
                <a:spcPts val="600"/>
              </a:spcBef>
              <a:defRPr/>
            </a:pPr>
            <a:r>
              <a:rPr lang="en-US" sz="1700" dirty="0" smtClean="0"/>
              <a:t>All individuals need to constantly increase their skills in IT to participate fully in society.</a:t>
            </a:r>
          </a:p>
          <a:p>
            <a:pPr lvl="1" eaLnBrk="1" hangingPunct="1">
              <a:spcBef>
                <a:spcPts val="600"/>
              </a:spcBef>
              <a:defRPr/>
            </a:pPr>
            <a:r>
              <a:rPr lang="en-US" sz="1700" dirty="0" smtClean="0"/>
              <a:t>Technology has the potential to lever productivity growth across the whole economy of £35 billion.</a:t>
            </a:r>
          </a:p>
          <a:p>
            <a:pPr eaLnBrk="1" hangingPunct="1">
              <a:defRPr/>
            </a:pPr>
            <a:endParaRPr lang="en-GB" dirty="0"/>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p:txBody>
          <a:bodyPr/>
          <a:lstStyle/>
          <a:p>
            <a:pPr eaLnBrk="1" hangingPunct="1"/>
            <a:r>
              <a:rPr lang="en-GB" smtClean="0"/>
              <a:t>Key messages</a:t>
            </a:r>
            <a:endParaRPr lang="en-US" smtClean="0"/>
          </a:p>
        </p:txBody>
      </p:sp>
      <p:sp>
        <p:nvSpPr>
          <p:cNvPr id="71682" name="Rectangle 3"/>
          <p:cNvSpPr>
            <a:spLocks noGrp="1"/>
          </p:cNvSpPr>
          <p:nvPr>
            <p:ph type="body" idx="1"/>
          </p:nvPr>
        </p:nvSpPr>
        <p:spPr>
          <a:xfrm>
            <a:off x="457200" y="1341438"/>
            <a:ext cx="8362950" cy="5516562"/>
          </a:xfrm>
        </p:spPr>
        <p:txBody>
          <a:bodyPr/>
          <a:lstStyle/>
          <a:p>
            <a:pPr eaLnBrk="1" hangingPunct="1"/>
            <a:r>
              <a:rPr lang="en-GB" sz="1800" dirty="0" smtClean="0"/>
              <a:t>The digital and creative sector is </a:t>
            </a:r>
            <a:r>
              <a:rPr lang="en-GB" sz="1800" b="1" dirty="0" smtClean="0"/>
              <a:t>highly successful</a:t>
            </a:r>
            <a:r>
              <a:rPr lang="en-GB" sz="1800" dirty="0" smtClean="0"/>
              <a:t>.  It makes a </a:t>
            </a:r>
            <a:r>
              <a:rPr lang="en-GB" sz="1800" b="1" dirty="0" smtClean="0"/>
              <a:t>significant contribution to the economy </a:t>
            </a:r>
            <a:r>
              <a:rPr lang="en-GB" sz="1800" dirty="0" smtClean="0"/>
              <a:t>and enjoys </a:t>
            </a:r>
            <a:r>
              <a:rPr lang="en-GB" sz="1800" b="1" dirty="0" smtClean="0"/>
              <a:t>World class status</a:t>
            </a:r>
            <a:r>
              <a:rPr lang="en-GB" sz="1800" dirty="0" smtClean="0"/>
              <a:t>, which needs to be sustained.  It is projected to </a:t>
            </a:r>
            <a:r>
              <a:rPr lang="en-GB" sz="1800" b="1" dirty="0" smtClean="0"/>
              <a:t>grow and evolve rapidly</a:t>
            </a:r>
            <a:r>
              <a:rPr lang="en-GB" sz="1800" dirty="0" smtClean="0"/>
              <a:t> over the next decade</a:t>
            </a:r>
          </a:p>
          <a:p>
            <a:pPr eaLnBrk="1" hangingPunct="1"/>
            <a:r>
              <a:rPr lang="en-GB" sz="1800" dirty="0" smtClean="0"/>
              <a:t>Partly because of this success several </a:t>
            </a:r>
            <a:r>
              <a:rPr lang="en-GB" sz="1800" b="1" dirty="0" smtClean="0"/>
              <a:t>challenges exist which threaten the sector’s performance</a:t>
            </a:r>
            <a:r>
              <a:rPr lang="en-GB" sz="1800" dirty="0" smtClean="0"/>
              <a:t>:</a:t>
            </a:r>
          </a:p>
          <a:p>
            <a:pPr lvl="1" eaLnBrk="1" hangingPunct="1"/>
            <a:r>
              <a:rPr lang="en-GB" sz="1800" dirty="0" smtClean="0"/>
              <a:t>the quantity of digital graduates</a:t>
            </a:r>
          </a:p>
          <a:p>
            <a:pPr lvl="1" eaLnBrk="1" hangingPunct="1"/>
            <a:r>
              <a:rPr lang="en-GB" sz="1800" dirty="0" smtClean="0"/>
              <a:t>the quality of creative graduates</a:t>
            </a:r>
          </a:p>
          <a:p>
            <a:pPr lvl="1" eaLnBrk="1" hangingPunct="1"/>
            <a:r>
              <a:rPr lang="en-GB" sz="1800" dirty="0" smtClean="0"/>
              <a:t>the gender balance and lack of financial investment in the workforce.  </a:t>
            </a:r>
          </a:p>
          <a:p>
            <a:pPr eaLnBrk="1" hangingPunct="1"/>
            <a:r>
              <a:rPr lang="en-GB" sz="1800" dirty="0" smtClean="0"/>
              <a:t>Examples exist of where these challenges are being tackled successfully through employer-led skills solutions. If the sector is to realise its potential this </a:t>
            </a:r>
            <a:r>
              <a:rPr lang="en-GB" sz="1800" b="1" dirty="0" smtClean="0"/>
              <a:t>action must be scaled-up </a:t>
            </a:r>
            <a:r>
              <a:rPr lang="en-GB" sz="1800" dirty="0" smtClean="0"/>
              <a:t>and </a:t>
            </a:r>
            <a:r>
              <a:rPr lang="en-GB" sz="1800" b="1" dirty="0" smtClean="0"/>
              <a:t>employers must play a greater role </a:t>
            </a:r>
            <a:r>
              <a:rPr lang="en-GB" sz="1800" dirty="0" smtClean="0"/>
              <a:t>in developing the skills they need </a:t>
            </a:r>
          </a:p>
          <a:p>
            <a:pPr eaLnBrk="1" hangingPunct="1"/>
            <a:r>
              <a:rPr lang="en-GB" sz="1800" dirty="0" smtClean="0"/>
              <a:t>The UK Commission is looking to work with employers to </a:t>
            </a:r>
            <a:r>
              <a:rPr lang="en-GB" sz="1800" b="1" dirty="0" smtClean="0"/>
              <a:t>transform the UK’s approach to investing in skills</a:t>
            </a:r>
            <a:r>
              <a:rPr lang="en-GB" sz="1800" dirty="0" smtClean="0"/>
              <a:t> of its people </a:t>
            </a:r>
            <a:r>
              <a:rPr lang="en-GB" sz="1800" b="1" dirty="0" smtClean="0"/>
              <a:t>to secure growth and prosperity</a:t>
            </a:r>
            <a:r>
              <a:rPr lang="en-GB" sz="1800" dirty="0" smtClean="0"/>
              <a:t>.  More information about the </a:t>
            </a:r>
            <a:r>
              <a:rPr lang="en-GB" sz="1800" b="1" dirty="0" smtClean="0"/>
              <a:t>UK Commission’s investment funds </a:t>
            </a:r>
            <a:r>
              <a:rPr lang="en-GB" sz="1800" dirty="0" smtClean="0"/>
              <a:t>is available </a:t>
            </a:r>
            <a:r>
              <a:rPr lang="en-GB" sz="1800" dirty="0" smtClean="0">
                <a:hlinkClick r:id="rId3"/>
              </a:rPr>
              <a:t>here</a:t>
            </a:r>
            <a:endParaRPr lang="en-GB" sz="1800" dirty="0" smtClean="0"/>
          </a:p>
          <a:p>
            <a:pPr eaLnBrk="1" hangingPunct="1">
              <a:lnSpc>
                <a:spcPct val="80000"/>
              </a:lnSpc>
            </a:pPr>
            <a:endParaRPr lang="en-US" sz="1600" dirty="0" smtClean="0"/>
          </a:p>
        </p:txBody>
      </p:sp>
      <p:sp>
        <p:nvSpPr>
          <p:cNvPr id="4" name="TextBox 3"/>
          <p:cNvSpPr txBox="1"/>
          <p:nvPr/>
        </p:nvSpPr>
        <p:spPr>
          <a:xfrm>
            <a:off x="6156176" y="6488668"/>
            <a:ext cx="2987824" cy="369332"/>
          </a:xfrm>
          <a:prstGeom prst="rect">
            <a:avLst/>
          </a:prstGeom>
          <a:noFill/>
        </p:spPr>
        <p:txBody>
          <a:bodyPr wrap="square" rtlCol="0">
            <a:spAutoFit/>
          </a:bodyPr>
          <a:lstStyle/>
          <a:p>
            <a:r>
              <a:rPr lang="en-GB" dirty="0" smtClean="0">
                <a:hlinkClick r:id="rId4"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GB" smtClean="0"/>
              <a:t>Storyboard</a:t>
            </a:r>
          </a:p>
        </p:txBody>
      </p:sp>
      <p:sp>
        <p:nvSpPr>
          <p:cNvPr id="9219" name="Rectangle 3"/>
          <p:cNvSpPr>
            <a:spLocks noChangeArrowheads="1"/>
          </p:cNvSpPr>
          <p:nvPr/>
        </p:nvSpPr>
        <p:spPr bwMode="auto">
          <a:xfrm>
            <a:off x="1096963" y="16287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20" name="Text Box 4"/>
          <p:cNvSpPr txBox="1">
            <a:spLocks noChangeArrowheads="1"/>
          </p:cNvSpPr>
          <p:nvPr/>
        </p:nvSpPr>
        <p:spPr bwMode="auto">
          <a:xfrm>
            <a:off x="1043608" y="1628800"/>
            <a:ext cx="2160587" cy="1077218"/>
          </a:xfrm>
          <a:prstGeom prst="rect">
            <a:avLst/>
          </a:prstGeom>
          <a:noFill/>
          <a:ln w="9525">
            <a:noFill/>
            <a:miter lim="800000"/>
            <a:headEnd/>
            <a:tailEnd/>
          </a:ln>
        </p:spPr>
        <p:txBody>
          <a:bodyPr>
            <a:spAutoFit/>
          </a:bodyPr>
          <a:lstStyle/>
          <a:p>
            <a:pPr>
              <a:spcBef>
                <a:spcPts val="0"/>
              </a:spcBef>
            </a:pPr>
            <a:r>
              <a:rPr lang="en-GB" sz="1600" dirty="0">
                <a:solidFill>
                  <a:schemeClr val="bg1"/>
                </a:solidFill>
              </a:rPr>
              <a:t>What </a:t>
            </a:r>
            <a:r>
              <a:rPr lang="en-GB" sz="1600" dirty="0" smtClean="0">
                <a:solidFill>
                  <a:schemeClr val="bg1"/>
                </a:solidFill>
              </a:rPr>
              <a:t> are key </a:t>
            </a:r>
          </a:p>
          <a:p>
            <a:pPr>
              <a:spcBef>
                <a:spcPts val="0"/>
              </a:spcBef>
            </a:pPr>
            <a:r>
              <a:rPr lang="en-GB" sz="1600" dirty="0" smtClean="0">
                <a:solidFill>
                  <a:schemeClr val="bg1"/>
                </a:solidFill>
              </a:rPr>
              <a:t>skills </a:t>
            </a:r>
            <a:r>
              <a:rPr lang="en-GB" sz="1600" dirty="0">
                <a:solidFill>
                  <a:schemeClr val="bg1"/>
                </a:solidFill>
              </a:rPr>
              <a:t>challenges </a:t>
            </a:r>
            <a:r>
              <a:rPr lang="en-GB" sz="1600" dirty="0" smtClean="0">
                <a:solidFill>
                  <a:schemeClr val="bg1"/>
                </a:solidFill>
              </a:rPr>
              <a:t> in the Digital and Creative sector?</a:t>
            </a:r>
            <a:endParaRPr lang="en-GB" sz="1600" dirty="0">
              <a:solidFill>
                <a:schemeClr val="bg1"/>
              </a:solidFill>
            </a:endParaRPr>
          </a:p>
        </p:txBody>
      </p:sp>
      <p:sp>
        <p:nvSpPr>
          <p:cNvPr id="9221" name="Line 5"/>
          <p:cNvSpPr>
            <a:spLocks noChangeShapeType="1"/>
          </p:cNvSpPr>
          <p:nvPr/>
        </p:nvSpPr>
        <p:spPr bwMode="auto">
          <a:xfrm>
            <a:off x="3113088" y="2205038"/>
            <a:ext cx="431800" cy="0"/>
          </a:xfrm>
          <a:prstGeom prst="line">
            <a:avLst/>
          </a:prstGeom>
          <a:noFill/>
          <a:ln w="19050">
            <a:solidFill>
              <a:schemeClr val="tx2"/>
            </a:solidFill>
            <a:round/>
            <a:headEnd/>
            <a:tailEnd type="arrow" w="med" len="med"/>
          </a:ln>
        </p:spPr>
        <p:txBody>
          <a:bodyPr/>
          <a:lstStyle/>
          <a:p>
            <a:endParaRPr lang="en-GB"/>
          </a:p>
        </p:txBody>
      </p:sp>
      <p:sp>
        <p:nvSpPr>
          <p:cNvPr id="9222" name="Rectangle 6"/>
          <p:cNvSpPr>
            <a:spLocks noChangeArrowheads="1"/>
          </p:cNvSpPr>
          <p:nvPr/>
        </p:nvSpPr>
        <p:spPr bwMode="auto">
          <a:xfrm>
            <a:off x="3563938" y="16287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23" name="Text Box 7"/>
          <p:cNvSpPr txBox="1">
            <a:spLocks noChangeArrowheads="1"/>
          </p:cNvSpPr>
          <p:nvPr/>
        </p:nvSpPr>
        <p:spPr bwMode="auto">
          <a:xfrm>
            <a:off x="3635896" y="1666875"/>
            <a:ext cx="1800200" cy="1323439"/>
          </a:xfrm>
          <a:prstGeom prst="rect">
            <a:avLst/>
          </a:prstGeom>
          <a:noFill/>
          <a:ln w="9525">
            <a:noFill/>
            <a:miter lim="800000"/>
            <a:headEnd/>
            <a:tailEnd/>
          </a:ln>
        </p:spPr>
        <p:txBody>
          <a:bodyPr wrap="square">
            <a:spAutoFit/>
          </a:bodyPr>
          <a:lstStyle/>
          <a:p>
            <a:pPr>
              <a:spcBef>
                <a:spcPct val="50000"/>
              </a:spcBef>
            </a:pPr>
            <a:r>
              <a:rPr lang="en-GB" sz="1600" dirty="0" smtClean="0">
                <a:solidFill>
                  <a:schemeClr val="bg1"/>
                </a:solidFill>
              </a:rPr>
              <a:t>The importance of Digital </a:t>
            </a:r>
            <a:r>
              <a:rPr lang="en-GB" sz="1600" dirty="0">
                <a:solidFill>
                  <a:schemeClr val="bg1"/>
                </a:solidFill>
              </a:rPr>
              <a:t>and Creative sector </a:t>
            </a:r>
            <a:r>
              <a:rPr lang="en-GB" sz="1600" dirty="0" smtClean="0">
                <a:solidFill>
                  <a:schemeClr val="bg1"/>
                </a:solidFill>
              </a:rPr>
              <a:t>today</a:t>
            </a:r>
            <a:r>
              <a:rPr lang="en-GB" sz="1600" dirty="0">
                <a:solidFill>
                  <a:schemeClr val="bg1"/>
                </a:solidFill>
              </a:rPr>
              <a:t/>
            </a:r>
            <a:br>
              <a:rPr lang="en-GB" sz="1600" dirty="0">
                <a:solidFill>
                  <a:schemeClr val="bg1"/>
                </a:solidFill>
              </a:rPr>
            </a:br>
            <a:endParaRPr lang="en-GB" sz="1600" dirty="0">
              <a:solidFill>
                <a:schemeClr val="bg1"/>
              </a:solidFill>
            </a:endParaRPr>
          </a:p>
        </p:txBody>
      </p:sp>
      <p:sp>
        <p:nvSpPr>
          <p:cNvPr id="9224" name="Line 8"/>
          <p:cNvSpPr>
            <a:spLocks noChangeShapeType="1"/>
          </p:cNvSpPr>
          <p:nvPr/>
        </p:nvSpPr>
        <p:spPr bwMode="auto">
          <a:xfrm>
            <a:off x="5580063" y="2205038"/>
            <a:ext cx="431800" cy="0"/>
          </a:xfrm>
          <a:prstGeom prst="line">
            <a:avLst/>
          </a:prstGeom>
          <a:noFill/>
          <a:ln w="19050">
            <a:solidFill>
              <a:schemeClr val="tx2"/>
            </a:solidFill>
            <a:round/>
            <a:headEnd/>
            <a:tailEnd type="arrow" w="med" len="med"/>
          </a:ln>
        </p:spPr>
        <p:txBody>
          <a:bodyPr/>
          <a:lstStyle/>
          <a:p>
            <a:endParaRPr lang="en-GB"/>
          </a:p>
        </p:txBody>
      </p:sp>
      <p:sp>
        <p:nvSpPr>
          <p:cNvPr id="9225" name="Rectangle 9"/>
          <p:cNvSpPr>
            <a:spLocks noChangeArrowheads="1"/>
          </p:cNvSpPr>
          <p:nvPr/>
        </p:nvSpPr>
        <p:spPr bwMode="auto">
          <a:xfrm>
            <a:off x="6011863" y="1628775"/>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27" name="Line 11"/>
          <p:cNvSpPr>
            <a:spLocks noChangeShapeType="1"/>
          </p:cNvSpPr>
          <p:nvPr/>
        </p:nvSpPr>
        <p:spPr bwMode="auto">
          <a:xfrm>
            <a:off x="2106613" y="3030538"/>
            <a:ext cx="4930775" cy="0"/>
          </a:xfrm>
          <a:prstGeom prst="line">
            <a:avLst/>
          </a:prstGeom>
          <a:noFill/>
          <a:ln w="19050">
            <a:solidFill>
              <a:schemeClr val="tx2"/>
            </a:solidFill>
            <a:round/>
            <a:headEnd/>
            <a:tailEnd/>
          </a:ln>
        </p:spPr>
        <p:txBody>
          <a:bodyPr/>
          <a:lstStyle/>
          <a:p>
            <a:endParaRPr lang="en-GB"/>
          </a:p>
        </p:txBody>
      </p:sp>
      <p:sp>
        <p:nvSpPr>
          <p:cNvPr id="9228" name="Line 12"/>
          <p:cNvSpPr>
            <a:spLocks noChangeShapeType="1"/>
          </p:cNvSpPr>
          <p:nvPr/>
        </p:nvSpPr>
        <p:spPr bwMode="auto">
          <a:xfrm rot="5400000">
            <a:off x="1991519" y="3137694"/>
            <a:ext cx="233362" cy="0"/>
          </a:xfrm>
          <a:prstGeom prst="line">
            <a:avLst/>
          </a:prstGeom>
          <a:noFill/>
          <a:ln w="19050">
            <a:solidFill>
              <a:schemeClr val="tx2"/>
            </a:solidFill>
            <a:round/>
            <a:headEnd/>
            <a:tailEnd type="arrow" w="med" len="med"/>
          </a:ln>
        </p:spPr>
        <p:txBody>
          <a:bodyPr/>
          <a:lstStyle/>
          <a:p>
            <a:endParaRPr lang="en-GB"/>
          </a:p>
        </p:txBody>
      </p:sp>
      <p:sp>
        <p:nvSpPr>
          <p:cNvPr id="9229" name="Line 13"/>
          <p:cNvSpPr>
            <a:spLocks noChangeShapeType="1"/>
          </p:cNvSpPr>
          <p:nvPr/>
        </p:nvSpPr>
        <p:spPr bwMode="auto">
          <a:xfrm rot="5400000">
            <a:off x="6909594" y="2918619"/>
            <a:ext cx="233362" cy="0"/>
          </a:xfrm>
          <a:prstGeom prst="line">
            <a:avLst/>
          </a:prstGeom>
          <a:noFill/>
          <a:ln w="19050">
            <a:solidFill>
              <a:schemeClr val="tx2"/>
            </a:solidFill>
            <a:round/>
            <a:headEnd/>
            <a:tailEnd/>
          </a:ln>
        </p:spPr>
        <p:txBody>
          <a:bodyPr/>
          <a:lstStyle/>
          <a:p>
            <a:endParaRPr lang="en-GB"/>
          </a:p>
        </p:txBody>
      </p:sp>
      <p:sp>
        <p:nvSpPr>
          <p:cNvPr id="9230" name="Rectangle 14"/>
          <p:cNvSpPr>
            <a:spLocks noChangeArrowheads="1"/>
          </p:cNvSpPr>
          <p:nvPr/>
        </p:nvSpPr>
        <p:spPr bwMode="auto">
          <a:xfrm>
            <a:off x="1096963" y="3255963"/>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31" name="Line 15"/>
          <p:cNvSpPr>
            <a:spLocks noChangeShapeType="1"/>
          </p:cNvSpPr>
          <p:nvPr/>
        </p:nvSpPr>
        <p:spPr bwMode="auto">
          <a:xfrm>
            <a:off x="3113088" y="3832225"/>
            <a:ext cx="431800" cy="0"/>
          </a:xfrm>
          <a:prstGeom prst="line">
            <a:avLst/>
          </a:prstGeom>
          <a:noFill/>
          <a:ln w="19050">
            <a:solidFill>
              <a:schemeClr val="tx2"/>
            </a:solidFill>
            <a:round/>
            <a:headEnd/>
            <a:tailEnd type="arrow" w="med" len="med"/>
          </a:ln>
        </p:spPr>
        <p:txBody>
          <a:bodyPr/>
          <a:lstStyle/>
          <a:p>
            <a:endParaRPr lang="en-GB"/>
          </a:p>
        </p:txBody>
      </p:sp>
      <p:sp>
        <p:nvSpPr>
          <p:cNvPr id="9232" name="Rectangle 16"/>
          <p:cNvSpPr>
            <a:spLocks noChangeArrowheads="1"/>
          </p:cNvSpPr>
          <p:nvPr/>
        </p:nvSpPr>
        <p:spPr bwMode="auto">
          <a:xfrm>
            <a:off x="3563938" y="3255963"/>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3" name="Line 17"/>
          <p:cNvSpPr>
            <a:spLocks noChangeShapeType="1"/>
          </p:cNvSpPr>
          <p:nvPr/>
        </p:nvSpPr>
        <p:spPr bwMode="auto">
          <a:xfrm>
            <a:off x="5580063" y="3832225"/>
            <a:ext cx="431800" cy="0"/>
          </a:xfrm>
          <a:prstGeom prst="line">
            <a:avLst/>
          </a:prstGeom>
          <a:noFill/>
          <a:ln w="19050">
            <a:solidFill>
              <a:schemeClr val="tx2"/>
            </a:solidFill>
            <a:round/>
            <a:headEnd/>
            <a:tailEnd type="arrow" w="med" len="med"/>
          </a:ln>
        </p:spPr>
        <p:txBody>
          <a:bodyPr/>
          <a:lstStyle/>
          <a:p>
            <a:endParaRPr lang="en-GB"/>
          </a:p>
        </p:txBody>
      </p:sp>
      <p:sp>
        <p:nvSpPr>
          <p:cNvPr id="9234" name="Rectangle 18"/>
          <p:cNvSpPr>
            <a:spLocks noChangeArrowheads="1"/>
          </p:cNvSpPr>
          <p:nvPr/>
        </p:nvSpPr>
        <p:spPr bwMode="auto">
          <a:xfrm>
            <a:off x="6011863" y="3255963"/>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5" name="Line 19"/>
          <p:cNvSpPr>
            <a:spLocks noChangeShapeType="1"/>
          </p:cNvSpPr>
          <p:nvPr/>
        </p:nvSpPr>
        <p:spPr bwMode="auto">
          <a:xfrm>
            <a:off x="2106613" y="4648200"/>
            <a:ext cx="4930775" cy="0"/>
          </a:xfrm>
          <a:prstGeom prst="line">
            <a:avLst/>
          </a:prstGeom>
          <a:noFill/>
          <a:ln w="19050">
            <a:solidFill>
              <a:schemeClr val="tx2"/>
            </a:solidFill>
            <a:round/>
            <a:headEnd/>
            <a:tailEnd/>
          </a:ln>
        </p:spPr>
        <p:txBody>
          <a:bodyPr/>
          <a:lstStyle/>
          <a:p>
            <a:endParaRPr lang="en-GB"/>
          </a:p>
        </p:txBody>
      </p:sp>
      <p:sp>
        <p:nvSpPr>
          <p:cNvPr id="9236" name="Line 20"/>
          <p:cNvSpPr>
            <a:spLocks noChangeShapeType="1"/>
          </p:cNvSpPr>
          <p:nvPr/>
        </p:nvSpPr>
        <p:spPr bwMode="auto">
          <a:xfrm rot="5400000">
            <a:off x="1991518" y="4755357"/>
            <a:ext cx="233363" cy="0"/>
          </a:xfrm>
          <a:prstGeom prst="line">
            <a:avLst/>
          </a:prstGeom>
          <a:noFill/>
          <a:ln w="19050">
            <a:solidFill>
              <a:schemeClr val="tx2"/>
            </a:solidFill>
            <a:round/>
            <a:headEnd/>
            <a:tailEnd type="arrow" w="med" len="med"/>
          </a:ln>
        </p:spPr>
        <p:txBody>
          <a:bodyPr/>
          <a:lstStyle/>
          <a:p>
            <a:endParaRPr lang="en-GB"/>
          </a:p>
        </p:txBody>
      </p:sp>
      <p:sp>
        <p:nvSpPr>
          <p:cNvPr id="9237" name="Line 21"/>
          <p:cNvSpPr>
            <a:spLocks noChangeShapeType="1"/>
          </p:cNvSpPr>
          <p:nvPr/>
        </p:nvSpPr>
        <p:spPr bwMode="auto">
          <a:xfrm rot="5400000">
            <a:off x="6909593" y="4526757"/>
            <a:ext cx="233363" cy="0"/>
          </a:xfrm>
          <a:prstGeom prst="line">
            <a:avLst/>
          </a:prstGeom>
          <a:noFill/>
          <a:ln w="19050">
            <a:solidFill>
              <a:schemeClr val="tx2"/>
            </a:solidFill>
            <a:round/>
            <a:headEnd/>
            <a:tailEnd/>
          </a:ln>
        </p:spPr>
        <p:txBody>
          <a:bodyPr/>
          <a:lstStyle/>
          <a:p>
            <a:endParaRPr lang="en-GB"/>
          </a:p>
        </p:txBody>
      </p:sp>
      <p:sp>
        <p:nvSpPr>
          <p:cNvPr id="9238" name="Rectangle 22"/>
          <p:cNvSpPr>
            <a:spLocks noChangeArrowheads="1"/>
          </p:cNvSpPr>
          <p:nvPr/>
        </p:nvSpPr>
        <p:spPr bwMode="auto">
          <a:xfrm>
            <a:off x="1096963" y="48926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9" name="Line 23"/>
          <p:cNvSpPr>
            <a:spLocks noChangeShapeType="1"/>
          </p:cNvSpPr>
          <p:nvPr/>
        </p:nvSpPr>
        <p:spPr bwMode="auto">
          <a:xfrm>
            <a:off x="3113088" y="5468938"/>
            <a:ext cx="431800" cy="0"/>
          </a:xfrm>
          <a:prstGeom prst="line">
            <a:avLst/>
          </a:prstGeom>
          <a:noFill/>
          <a:ln w="19050">
            <a:solidFill>
              <a:schemeClr val="tx2"/>
            </a:solidFill>
            <a:round/>
            <a:headEnd/>
            <a:tailEnd type="arrow" w="med" len="med"/>
          </a:ln>
        </p:spPr>
        <p:txBody>
          <a:bodyPr/>
          <a:lstStyle/>
          <a:p>
            <a:endParaRPr lang="en-GB"/>
          </a:p>
        </p:txBody>
      </p:sp>
      <p:sp>
        <p:nvSpPr>
          <p:cNvPr id="9240" name="Rectangle 24"/>
          <p:cNvSpPr>
            <a:spLocks noChangeArrowheads="1"/>
          </p:cNvSpPr>
          <p:nvPr/>
        </p:nvSpPr>
        <p:spPr bwMode="auto">
          <a:xfrm>
            <a:off x="3563938" y="4892675"/>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41" name="Text Box 28"/>
          <p:cNvSpPr txBox="1">
            <a:spLocks noChangeArrowheads="1"/>
          </p:cNvSpPr>
          <p:nvPr/>
        </p:nvSpPr>
        <p:spPr bwMode="auto">
          <a:xfrm>
            <a:off x="3492500" y="5300663"/>
            <a:ext cx="2159000" cy="336550"/>
          </a:xfrm>
          <a:prstGeom prst="rect">
            <a:avLst/>
          </a:prstGeom>
          <a:noFill/>
          <a:ln w="9525">
            <a:noFill/>
            <a:miter lim="800000"/>
            <a:headEnd/>
            <a:tailEnd/>
          </a:ln>
        </p:spPr>
        <p:txBody>
          <a:bodyPr>
            <a:spAutoFit/>
          </a:bodyPr>
          <a:lstStyle/>
          <a:p>
            <a:pPr>
              <a:spcBef>
                <a:spcPct val="50000"/>
              </a:spcBef>
            </a:pPr>
            <a:endParaRPr lang="en-GB" sz="1600" dirty="0">
              <a:solidFill>
                <a:schemeClr val="bg1"/>
              </a:solidFill>
            </a:endParaRPr>
          </a:p>
        </p:txBody>
      </p:sp>
      <p:sp>
        <p:nvSpPr>
          <p:cNvPr id="9242" name="Text Box 29"/>
          <p:cNvSpPr txBox="1">
            <a:spLocks noChangeArrowheads="1"/>
          </p:cNvSpPr>
          <p:nvPr/>
        </p:nvSpPr>
        <p:spPr bwMode="auto">
          <a:xfrm>
            <a:off x="3563888" y="4941169"/>
            <a:ext cx="2016125" cy="1323439"/>
          </a:xfrm>
          <a:prstGeom prst="rect">
            <a:avLst/>
          </a:prstGeom>
          <a:noFill/>
          <a:ln w="9525">
            <a:noFill/>
            <a:miter lim="800000"/>
            <a:headEnd/>
            <a:tailEnd/>
          </a:ln>
        </p:spPr>
        <p:txBody>
          <a:bodyPr wrap="square">
            <a:spAutoFit/>
          </a:bodyPr>
          <a:lstStyle/>
          <a:p>
            <a:pPr>
              <a:spcBef>
                <a:spcPct val="50000"/>
              </a:spcBef>
            </a:pPr>
            <a:r>
              <a:rPr lang="en-GB" sz="1600" dirty="0" smtClean="0">
                <a:solidFill>
                  <a:schemeClr val="bg1"/>
                </a:solidFill>
              </a:rPr>
              <a:t>Tackling these performance challenges: Growth through skills</a:t>
            </a:r>
            <a:br>
              <a:rPr lang="en-GB" sz="1600" dirty="0" smtClean="0">
                <a:solidFill>
                  <a:schemeClr val="bg1"/>
                </a:solidFill>
              </a:rPr>
            </a:br>
            <a:endParaRPr lang="en-GB" sz="1600" dirty="0">
              <a:solidFill>
                <a:schemeClr val="bg1"/>
              </a:solidFill>
            </a:endParaRPr>
          </a:p>
        </p:txBody>
      </p:sp>
      <p:sp>
        <p:nvSpPr>
          <p:cNvPr id="9243" name="Text Box 30"/>
          <p:cNvSpPr txBox="1">
            <a:spLocks noChangeArrowheads="1"/>
          </p:cNvSpPr>
          <p:nvPr/>
        </p:nvSpPr>
        <p:spPr bwMode="auto">
          <a:xfrm>
            <a:off x="5940152" y="3284984"/>
            <a:ext cx="2159000" cy="1077218"/>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(3) </a:t>
            </a:r>
            <a:r>
              <a:rPr lang="en-GB" sz="1600" dirty="0">
                <a:solidFill>
                  <a:schemeClr val="bg1"/>
                </a:solidFill>
              </a:rPr>
              <a:t/>
            </a:r>
            <a:br>
              <a:rPr lang="en-GB" sz="1600" dirty="0">
                <a:solidFill>
                  <a:schemeClr val="bg1"/>
                </a:solidFill>
              </a:rPr>
            </a:br>
            <a:r>
              <a:rPr lang="en-GB" sz="1600" dirty="0" smtClean="0">
                <a:solidFill>
                  <a:schemeClr val="bg1"/>
                </a:solidFill>
              </a:rPr>
              <a:t>Gender imbalance in the Digital sub sector</a:t>
            </a:r>
            <a:endParaRPr lang="en-GB" sz="1600" dirty="0">
              <a:solidFill>
                <a:schemeClr val="bg1"/>
              </a:solidFill>
            </a:endParaRPr>
          </a:p>
        </p:txBody>
      </p:sp>
      <p:sp>
        <p:nvSpPr>
          <p:cNvPr id="9244" name="Text Box 31"/>
          <p:cNvSpPr txBox="1">
            <a:spLocks noChangeArrowheads="1"/>
          </p:cNvSpPr>
          <p:nvPr/>
        </p:nvSpPr>
        <p:spPr bwMode="auto">
          <a:xfrm>
            <a:off x="1043608" y="4941168"/>
            <a:ext cx="2160588" cy="1069975"/>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(4) </a:t>
            </a:r>
            <a:r>
              <a:rPr lang="en-GB" sz="1600" dirty="0">
                <a:solidFill>
                  <a:schemeClr val="bg1"/>
                </a:solidFill>
              </a:rPr>
              <a:t/>
            </a:r>
            <a:br>
              <a:rPr lang="en-GB" sz="1600" dirty="0">
                <a:solidFill>
                  <a:schemeClr val="bg1"/>
                </a:solidFill>
              </a:rPr>
            </a:br>
            <a:r>
              <a:rPr lang="en-GB" sz="1600" dirty="0" smtClean="0">
                <a:solidFill>
                  <a:schemeClr val="bg1"/>
                </a:solidFill>
              </a:rPr>
              <a:t>Investment </a:t>
            </a:r>
            <a:r>
              <a:rPr lang="en-GB" sz="1600" dirty="0">
                <a:solidFill>
                  <a:schemeClr val="bg1"/>
                </a:solidFill>
              </a:rPr>
              <a:t>in workforce skills</a:t>
            </a:r>
          </a:p>
        </p:txBody>
      </p:sp>
      <p:sp>
        <p:nvSpPr>
          <p:cNvPr id="9245" name="Text Box 32"/>
          <p:cNvSpPr txBox="1">
            <a:spLocks noChangeArrowheads="1"/>
          </p:cNvSpPr>
          <p:nvPr/>
        </p:nvSpPr>
        <p:spPr bwMode="auto">
          <a:xfrm>
            <a:off x="3563888" y="3284984"/>
            <a:ext cx="2160587" cy="1069975"/>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(2) </a:t>
            </a:r>
            <a:r>
              <a:rPr lang="en-GB" sz="1600" dirty="0">
                <a:solidFill>
                  <a:schemeClr val="bg1"/>
                </a:solidFill>
              </a:rPr>
              <a:t/>
            </a:r>
            <a:br>
              <a:rPr lang="en-GB" sz="1600" dirty="0">
                <a:solidFill>
                  <a:schemeClr val="bg1"/>
                </a:solidFill>
              </a:rPr>
            </a:br>
            <a:r>
              <a:rPr lang="en-GB" sz="1600" dirty="0">
                <a:solidFill>
                  <a:schemeClr val="bg1"/>
                </a:solidFill>
              </a:rPr>
              <a:t>Quality of creative graduates</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5F6974E-C6F0-4A49-AF3D-D47678F649E8}" type="slidenum">
              <a:rPr lang="en-GB" sz="1200">
                <a:solidFill>
                  <a:schemeClr val="tx1">
                    <a:tint val="75000"/>
                  </a:schemeClr>
                </a:solidFill>
                <a:cs typeface="+mn-cs"/>
              </a:rPr>
              <a:pPr algn="r">
                <a:defRPr/>
              </a:pPr>
              <a:t>3</a:t>
            </a:fld>
            <a:endParaRPr lang="en-GB" sz="1200" dirty="0">
              <a:solidFill>
                <a:schemeClr val="tx1">
                  <a:tint val="75000"/>
                </a:schemeClr>
              </a:solidFill>
              <a:cs typeface="+mn-cs"/>
            </a:endParaRPr>
          </a:p>
        </p:txBody>
      </p:sp>
      <p:sp>
        <p:nvSpPr>
          <p:cNvPr id="32" name="Rectangle 24"/>
          <p:cNvSpPr>
            <a:spLocks noChangeArrowheads="1"/>
          </p:cNvSpPr>
          <p:nvPr/>
        </p:nvSpPr>
        <p:spPr bwMode="auto">
          <a:xfrm>
            <a:off x="5940152" y="4941168"/>
            <a:ext cx="2016125" cy="1152525"/>
          </a:xfrm>
          <a:prstGeom prst="rect">
            <a:avLst/>
          </a:prstGeom>
          <a:solidFill>
            <a:schemeClr val="accent1"/>
          </a:solidFill>
          <a:ln w="9525">
            <a:noFill/>
            <a:miter lim="800000"/>
            <a:headEnd/>
            <a:tailEnd/>
          </a:ln>
        </p:spPr>
        <p:txBody>
          <a:bodyPr wrap="none" anchor="ctr"/>
          <a:lstStyle/>
          <a:p>
            <a:r>
              <a:rPr lang="en-GB" sz="1600" dirty="0" smtClean="0">
                <a:solidFill>
                  <a:schemeClr val="bg1"/>
                </a:solidFill>
              </a:rPr>
              <a:t>Benefits </a:t>
            </a:r>
          </a:p>
          <a:p>
            <a:r>
              <a:rPr lang="en-GB" sz="1600" dirty="0" smtClean="0">
                <a:solidFill>
                  <a:schemeClr val="bg1"/>
                </a:solidFill>
              </a:rPr>
              <a:t>to business</a:t>
            </a:r>
          </a:p>
          <a:p>
            <a:endParaRPr lang="en-US" dirty="0"/>
          </a:p>
        </p:txBody>
      </p:sp>
      <p:sp>
        <p:nvSpPr>
          <p:cNvPr id="33" name="Line 23"/>
          <p:cNvSpPr>
            <a:spLocks noChangeShapeType="1"/>
          </p:cNvSpPr>
          <p:nvPr/>
        </p:nvSpPr>
        <p:spPr bwMode="auto">
          <a:xfrm>
            <a:off x="5508104" y="5517232"/>
            <a:ext cx="431800" cy="0"/>
          </a:xfrm>
          <a:prstGeom prst="line">
            <a:avLst/>
          </a:prstGeom>
          <a:noFill/>
          <a:ln w="19050">
            <a:solidFill>
              <a:schemeClr val="tx2"/>
            </a:solidFill>
            <a:round/>
            <a:headEnd/>
            <a:tailEnd type="arrow" w="med" len="med"/>
          </a:ln>
        </p:spPr>
        <p:txBody>
          <a:bodyPr/>
          <a:lstStyle/>
          <a:p>
            <a:endParaRPr lang="en-GB"/>
          </a:p>
        </p:txBody>
      </p:sp>
      <p:sp>
        <p:nvSpPr>
          <p:cNvPr id="34" name="Text Box 10"/>
          <p:cNvSpPr txBox="1">
            <a:spLocks noChangeArrowheads="1"/>
          </p:cNvSpPr>
          <p:nvPr/>
        </p:nvSpPr>
        <p:spPr bwMode="auto">
          <a:xfrm>
            <a:off x="1043608" y="3284984"/>
            <a:ext cx="2160588" cy="1069975"/>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(1) </a:t>
            </a:r>
            <a:r>
              <a:rPr lang="en-GB" sz="1600" dirty="0">
                <a:solidFill>
                  <a:schemeClr val="bg1"/>
                </a:solidFill>
              </a:rPr>
              <a:t/>
            </a:r>
            <a:br>
              <a:rPr lang="en-GB" sz="1600" dirty="0">
                <a:solidFill>
                  <a:schemeClr val="bg1"/>
                </a:solidFill>
              </a:rPr>
            </a:br>
            <a:r>
              <a:rPr lang="en-GB" sz="1600" dirty="0">
                <a:solidFill>
                  <a:schemeClr val="bg1"/>
                </a:solidFill>
              </a:rPr>
              <a:t>Quantity of digital </a:t>
            </a:r>
            <a:r>
              <a:rPr lang="en-GB" sz="1600" dirty="0" smtClean="0">
                <a:solidFill>
                  <a:schemeClr val="bg1"/>
                </a:solidFill>
              </a:rPr>
              <a:t>graduates</a:t>
            </a:r>
            <a:endParaRPr lang="en-GB" sz="1600" dirty="0">
              <a:solidFill>
                <a:schemeClr val="bg1"/>
              </a:solidFill>
            </a:endParaRPr>
          </a:p>
        </p:txBody>
      </p:sp>
      <p:sp>
        <p:nvSpPr>
          <p:cNvPr id="35" name="TextBox 34"/>
          <p:cNvSpPr txBox="1"/>
          <p:nvPr/>
        </p:nvSpPr>
        <p:spPr>
          <a:xfrm>
            <a:off x="6156176" y="1772816"/>
            <a:ext cx="1872208" cy="830997"/>
          </a:xfrm>
          <a:prstGeom prst="rect">
            <a:avLst/>
          </a:prstGeom>
          <a:noFill/>
        </p:spPr>
        <p:txBody>
          <a:bodyPr wrap="square" rtlCol="0">
            <a:spAutoFit/>
          </a:bodyPr>
          <a:lstStyle/>
          <a:p>
            <a:r>
              <a:rPr lang="en-GB" sz="1600" dirty="0" smtClean="0">
                <a:solidFill>
                  <a:schemeClr val="bg1"/>
                </a:solidFill>
              </a:rPr>
              <a:t>Imagine where the sector could be tomorrow</a:t>
            </a:r>
            <a:endParaRPr lang="en-GB" sz="1600"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75856" y="1700808"/>
            <a:ext cx="5616624" cy="4896544"/>
          </a:xfrm>
          <a:prstGeom prst="ellipse">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GB" b="1" dirty="0" smtClean="0">
                <a:solidFill>
                  <a:schemeClr val="tx1"/>
                </a:solidFill>
              </a:rPr>
              <a:t>The</a:t>
            </a:r>
            <a:r>
              <a:rPr lang="en-GB" dirty="0" smtClean="0">
                <a:solidFill>
                  <a:schemeClr val="tx1"/>
                </a:solidFill>
              </a:rPr>
              <a:t> </a:t>
            </a:r>
            <a:r>
              <a:rPr lang="en-GB" b="1" dirty="0" smtClean="0">
                <a:solidFill>
                  <a:schemeClr val="tx1"/>
                </a:solidFill>
              </a:rPr>
              <a:t>creative sub-sector</a:t>
            </a:r>
            <a:r>
              <a:rPr lang="en-GB" dirty="0" smtClean="0">
                <a:solidFill>
                  <a:schemeClr val="tx1"/>
                </a:solidFill>
              </a:rPr>
              <a:t> </a:t>
            </a:r>
          </a:p>
          <a:p>
            <a:pPr algn="r"/>
            <a:r>
              <a:rPr lang="en-GB" dirty="0" smtClean="0">
                <a:solidFill>
                  <a:schemeClr val="tx1"/>
                </a:solidFill>
              </a:rPr>
              <a:t>generates </a:t>
            </a:r>
          </a:p>
          <a:p>
            <a:pPr algn="r"/>
            <a:r>
              <a:rPr lang="en-GB" dirty="0" smtClean="0">
                <a:solidFill>
                  <a:schemeClr val="tx1"/>
                </a:solidFill>
              </a:rPr>
              <a:t>value from creative </a:t>
            </a:r>
          </a:p>
          <a:p>
            <a:pPr algn="r"/>
            <a:r>
              <a:rPr lang="en-GB" dirty="0" smtClean="0">
                <a:solidFill>
                  <a:schemeClr val="tx1"/>
                </a:solidFill>
              </a:rPr>
              <a:t>content, both </a:t>
            </a:r>
          </a:p>
          <a:p>
            <a:pPr algn="r"/>
            <a:r>
              <a:rPr lang="en-GB" dirty="0" smtClean="0">
                <a:solidFill>
                  <a:schemeClr val="tx1"/>
                </a:solidFill>
              </a:rPr>
              <a:t>digital and traditional,</a:t>
            </a:r>
          </a:p>
          <a:p>
            <a:pPr algn="r"/>
            <a:r>
              <a:rPr lang="en-GB" dirty="0" smtClean="0">
                <a:solidFill>
                  <a:schemeClr val="tx1"/>
                </a:solidFill>
              </a:rPr>
              <a:t> from television to </a:t>
            </a:r>
          </a:p>
          <a:p>
            <a:pPr algn="r"/>
            <a:r>
              <a:rPr lang="en-GB" dirty="0" smtClean="0">
                <a:solidFill>
                  <a:schemeClr val="tx1"/>
                </a:solidFill>
              </a:rPr>
              <a:t>film to publishing, </a:t>
            </a:r>
          </a:p>
          <a:p>
            <a:pPr algn="r"/>
            <a:r>
              <a:rPr lang="en-GB" dirty="0" smtClean="0">
                <a:solidFill>
                  <a:schemeClr val="tx1"/>
                </a:solidFill>
              </a:rPr>
              <a:t>and also covers </a:t>
            </a:r>
          </a:p>
          <a:p>
            <a:pPr algn="r"/>
            <a:r>
              <a:rPr lang="en-GB" dirty="0" smtClean="0">
                <a:solidFill>
                  <a:schemeClr val="tx1"/>
                </a:solidFill>
              </a:rPr>
              <a:t>advertising, </a:t>
            </a:r>
          </a:p>
          <a:p>
            <a:pPr algn="r"/>
            <a:r>
              <a:rPr lang="en-GB" dirty="0" smtClean="0">
                <a:solidFill>
                  <a:schemeClr val="tx1"/>
                </a:solidFill>
              </a:rPr>
              <a:t>design, photography,</a:t>
            </a:r>
          </a:p>
          <a:p>
            <a:pPr algn="r"/>
            <a:r>
              <a:rPr lang="en-GB" dirty="0" smtClean="0">
                <a:solidFill>
                  <a:schemeClr val="tx1"/>
                </a:solidFill>
              </a:rPr>
              <a:t> performing arts</a:t>
            </a:r>
          </a:p>
          <a:p>
            <a:pPr algn="r"/>
            <a:r>
              <a:rPr lang="en-GB" dirty="0" smtClean="0">
                <a:solidFill>
                  <a:schemeClr val="tx1"/>
                </a:solidFill>
              </a:rPr>
              <a:t> and cultural heritage</a:t>
            </a:r>
            <a:endParaRPr lang="en-US" dirty="0" smtClean="0">
              <a:solidFill>
                <a:schemeClr val="tx1"/>
              </a:solidFill>
            </a:endParaRPr>
          </a:p>
          <a:p>
            <a:pPr algn="ctr"/>
            <a:endParaRPr lang="en-GB" dirty="0"/>
          </a:p>
        </p:txBody>
      </p:sp>
      <p:sp>
        <p:nvSpPr>
          <p:cNvPr id="4" name="Oval 3"/>
          <p:cNvSpPr/>
          <p:nvPr/>
        </p:nvSpPr>
        <p:spPr>
          <a:xfrm>
            <a:off x="179512" y="1700808"/>
            <a:ext cx="5400600" cy="4896544"/>
          </a:xfrm>
          <a:prstGeom prst="ellipse">
            <a:avLst/>
          </a:prstGeom>
          <a:solidFill>
            <a:schemeClr val="tx2">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b="1" dirty="0" smtClean="0">
                <a:solidFill>
                  <a:schemeClr val="tx1"/>
                </a:solidFill>
              </a:rPr>
              <a:t>The Digital sub sector</a:t>
            </a:r>
          </a:p>
          <a:p>
            <a:pPr algn="just"/>
            <a:r>
              <a:rPr lang="en-GB" dirty="0" smtClean="0">
                <a:solidFill>
                  <a:schemeClr val="tx1"/>
                </a:solidFill>
              </a:rPr>
              <a:t>generates value from </a:t>
            </a:r>
          </a:p>
          <a:p>
            <a:pPr algn="just"/>
            <a:r>
              <a:rPr lang="en-GB" dirty="0" smtClean="0">
                <a:solidFill>
                  <a:schemeClr val="tx1"/>
                </a:solidFill>
              </a:rPr>
              <a:t>the systems, services,</a:t>
            </a:r>
          </a:p>
          <a:p>
            <a:pPr algn="just"/>
            <a:r>
              <a:rPr lang="en-GB" dirty="0" smtClean="0">
                <a:solidFill>
                  <a:schemeClr val="tx1"/>
                </a:solidFill>
              </a:rPr>
              <a:t> software and </a:t>
            </a:r>
          </a:p>
          <a:p>
            <a:pPr algn="just"/>
            <a:r>
              <a:rPr lang="en-GB" dirty="0" smtClean="0">
                <a:solidFill>
                  <a:schemeClr val="tx1"/>
                </a:solidFill>
              </a:rPr>
              <a:t>communications </a:t>
            </a:r>
          </a:p>
          <a:p>
            <a:pPr algn="just"/>
            <a:r>
              <a:rPr lang="en-GB" dirty="0" smtClean="0">
                <a:solidFill>
                  <a:schemeClr val="tx1"/>
                </a:solidFill>
              </a:rPr>
              <a:t>backbone on which</a:t>
            </a:r>
          </a:p>
          <a:p>
            <a:pPr algn="just"/>
            <a:r>
              <a:rPr lang="en-GB" dirty="0" smtClean="0">
                <a:solidFill>
                  <a:schemeClr val="tx1"/>
                </a:solidFill>
              </a:rPr>
              <a:t>everyone depends, </a:t>
            </a:r>
          </a:p>
          <a:p>
            <a:pPr algn="just"/>
            <a:r>
              <a:rPr lang="en-GB" dirty="0" smtClean="0">
                <a:solidFill>
                  <a:schemeClr val="tx1"/>
                </a:solidFill>
              </a:rPr>
              <a:t>and covers </a:t>
            </a:r>
          </a:p>
          <a:p>
            <a:pPr algn="just"/>
            <a:r>
              <a:rPr lang="en-GB" dirty="0" smtClean="0">
                <a:solidFill>
                  <a:schemeClr val="tx1"/>
                </a:solidFill>
              </a:rPr>
              <a:t>telecommunications, </a:t>
            </a:r>
          </a:p>
          <a:p>
            <a:pPr algn="just"/>
            <a:r>
              <a:rPr lang="en-GB" dirty="0" smtClean="0">
                <a:solidFill>
                  <a:schemeClr val="tx1"/>
                </a:solidFill>
              </a:rPr>
              <a:t>computer programming </a:t>
            </a:r>
          </a:p>
          <a:p>
            <a:pPr algn="just"/>
            <a:r>
              <a:rPr lang="en-GB" dirty="0" smtClean="0">
                <a:solidFill>
                  <a:schemeClr val="tx1"/>
                </a:solidFill>
              </a:rPr>
              <a:t>and information service</a:t>
            </a:r>
          </a:p>
          <a:p>
            <a:pPr algn="just"/>
            <a:r>
              <a:rPr lang="en-GB" dirty="0" smtClean="0">
                <a:solidFill>
                  <a:schemeClr val="tx1"/>
                </a:solidFill>
              </a:rPr>
              <a:t> activities</a:t>
            </a:r>
          </a:p>
          <a:p>
            <a:pPr algn="ctr"/>
            <a:endParaRPr lang="en-GB" dirty="0">
              <a:solidFill>
                <a:schemeClr val="tx1"/>
              </a:solidFill>
            </a:endParaRPr>
          </a:p>
        </p:txBody>
      </p:sp>
      <p:sp>
        <p:nvSpPr>
          <p:cNvPr id="6" name="TextBox 5"/>
          <p:cNvSpPr txBox="1"/>
          <p:nvPr/>
        </p:nvSpPr>
        <p:spPr>
          <a:xfrm>
            <a:off x="3419872" y="2420888"/>
            <a:ext cx="1944216" cy="3693319"/>
          </a:xfrm>
          <a:prstGeom prst="rect">
            <a:avLst/>
          </a:prstGeom>
          <a:noFill/>
        </p:spPr>
        <p:txBody>
          <a:bodyPr wrap="square" rtlCol="0">
            <a:spAutoFit/>
          </a:bodyPr>
          <a:lstStyle/>
          <a:p>
            <a:r>
              <a:rPr lang="en-GB" dirty="0" smtClean="0"/>
              <a:t> </a:t>
            </a:r>
            <a:r>
              <a:rPr lang="en-GB" i="1" dirty="0" smtClean="0"/>
              <a:t>Synergy </a:t>
            </a:r>
          </a:p>
          <a:p>
            <a:r>
              <a:rPr lang="en-GB" i="1" dirty="0" smtClean="0"/>
              <a:t>between the </a:t>
            </a:r>
          </a:p>
          <a:p>
            <a:r>
              <a:rPr lang="en-GB" i="1" dirty="0" smtClean="0"/>
              <a:t>two sub sectors:</a:t>
            </a:r>
            <a:endParaRPr lang="en-US" dirty="0" smtClean="0"/>
          </a:p>
          <a:p>
            <a:endParaRPr lang="en-US" dirty="0" smtClean="0"/>
          </a:p>
          <a:p>
            <a:r>
              <a:rPr lang="en-US" dirty="0" smtClean="0"/>
              <a:t>“</a:t>
            </a:r>
            <a:r>
              <a:rPr lang="en-US" b="1" i="1" dirty="0" err="1" smtClean="0"/>
              <a:t>Digitisation</a:t>
            </a:r>
            <a:r>
              <a:rPr lang="en-US" b="1" i="1" dirty="0" smtClean="0"/>
              <a:t> is making creative firms more technology-intensive</a:t>
            </a:r>
            <a:r>
              <a:rPr lang="en-US" dirty="0" smtClean="0"/>
              <a:t>” (NESTA)</a:t>
            </a:r>
            <a:endParaRPr lang="en-US" i="1" dirty="0" smtClean="0"/>
          </a:p>
          <a:p>
            <a:endParaRPr lang="en-GB" i="1" dirty="0" smtClean="0"/>
          </a:p>
          <a:p>
            <a:endParaRPr lang="en-GB" i="1" dirty="0" smtClean="0"/>
          </a:p>
          <a:p>
            <a:endParaRPr lang="en-GB" i="1" dirty="0"/>
          </a:p>
        </p:txBody>
      </p:sp>
      <p:sp>
        <p:nvSpPr>
          <p:cNvPr id="7" name="Rectangle 6"/>
          <p:cNvSpPr/>
          <p:nvPr/>
        </p:nvSpPr>
        <p:spPr>
          <a:xfrm>
            <a:off x="323528" y="404664"/>
            <a:ext cx="6552728" cy="523220"/>
          </a:xfrm>
          <a:prstGeom prst="rect">
            <a:avLst/>
          </a:prstGeom>
        </p:spPr>
        <p:txBody>
          <a:bodyPr wrap="square">
            <a:spAutoFit/>
          </a:bodyPr>
          <a:lstStyle/>
          <a:p>
            <a:r>
              <a:rPr lang="en-GB" sz="2800" dirty="0" smtClean="0">
                <a:latin typeface="+mn-lt"/>
              </a:rPr>
              <a:t>What is the digital and creative sector?</a:t>
            </a:r>
            <a:endParaRPr lang="en-GB" sz="2800" dirty="0">
              <a:latin typeface="+mn-lt"/>
            </a:endParaRPr>
          </a:p>
        </p:txBody>
      </p:sp>
      <p:sp>
        <p:nvSpPr>
          <p:cNvPr id="8" name="Rectangle 7"/>
          <p:cNvSpPr/>
          <p:nvPr/>
        </p:nvSpPr>
        <p:spPr>
          <a:xfrm>
            <a:off x="0" y="6488668"/>
            <a:ext cx="2146742" cy="369332"/>
          </a:xfrm>
          <a:prstGeom prst="rect">
            <a:avLst/>
          </a:prstGeom>
        </p:spPr>
        <p:txBody>
          <a:bodyPr wrap="none">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79388" y="0"/>
            <a:ext cx="6913562" cy="1143000"/>
          </a:xfrm>
        </p:spPr>
        <p:txBody>
          <a:bodyPr/>
          <a:lstStyle/>
          <a:p>
            <a:pPr eaLnBrk="1" hangingPunct="1"/>
            <a:r>
              <a:rPr lang="en-GB" sz="2800" dirty="0" smtClean="0"/>
              <a:t>What key skills challenges in the digital and creative sector?</a:t>
            </a:r>
          </a:p>
        </p:txBody>
      </p:sp>
      <p:sp>
        <p:nvSpPr>
          <p:cNvPr id="4" name="Slide Number Placeholder 3"/>
          <p:cNvSpPr txBox="1">
            <a:spLocks noGrp="1"/>
          </p:cNvSpPr>
          <p:nvPr/>
        </p:nvSpPr>
        <p:spPr>
          <a:xfrm>
            <a:off x="3124200" y="6356350"/>
            <a:ext cx="2895600" cy="365125"/>
          </a:xfrm>
          <a:prstGeom prst="rect">
            <a:avLst/>
          </a:prstGeom>
          <a:noFill/>
        </p:spPr>
        <p:txBody>
          <a:bodyPr anchor="ctr"/>
          <a:lstStyle/>
          <a:p>
            <a:pPr>
              <a:defRPr/>
            </a:pPr>
            <a:fld id="{D4EC86F6-9F8B-4174-B545-12625C83A341}" type="slidenum">
              <a:rPr lang="en-GB" sz="1200">
                <a:solidFill>
                  <a:schemeClr val="tx1">
                    <a:tint val="75000"/>
                  </a:schemeClr>
                </a:solidFill>
                <a:cs typeface="+mn-cs"/>
              </a:rPr>
              <a:pPr>
                <a:defRPr/>
              </a:pPr>
              <a:t>5</a:t>
            </a:fld>
            <a:endParaRPr lang="en-GB" sz="1200">
              <a:solidFill>
                <a:schemeClr val="tx1">
                  <a:tint val="75000"/>
                </a:schemeClr>
              </a:solidFill>
              <a:cs typeface="+mn-cs"/>
            </a:endParaRPr>
          </a:p>
        </p:txBody>
      </p:sp>
      <p:sp>
        <p:nvSpPr>
          <p:cNvPr id="10244" name="AutoShape 5"/>
          <p:cNvSpPr>
            <a:spLocks noChangeArrowheads="1"/>
          </p:cNvSpPr>
          <p:nvPr/>
        </p:nvSpPr>
        <p:spPr bwMode="auto">
          <a:xfrm>
            <a:off x="755576" y="3356992"/>
            <a:ext cx="7729538" cy="1440160"/>
          </a:xfrm>
          <a:prstGeom prst="roundRect">
            <a:avLst>
              <a:gd name="adj" fmla="val 16667"/>
            </a:avLst>
          </a:prstGeom>
          <a:solidFill>
            <a:schemeClr val="accent1"/>
          </a:solidFill>
          <a:ln w="6350">
            <a:solidFill>
              <a:schemeClr val="tx1"/>
            </a:solidFill>
            <a:round/>
            <a:headEnd/>
            <a:tailEnd/>
          </a:ln>
        </p:spPr>
        <p:txBody>
          <a:bodyPr anchor="ctr"/>
          <a:lstStyle/>
          <a:p>
            <a:pPr algn="l"/>
            <a:r>
              <a:rPr lang="en-GB" sz="1500" b="1" dirty="0">
                <a:solidFill>
                  <a:schemeClr val="bg1"/>
                </a:solidFill>
              </a:rPr>
              <a:t>Attracting talent is a key challenge. </a:t>
            </a:r>
            <a:endParaRPr lang="en-GB" sz="1500" b="1" dirty="0" smtClean="0">
              <a:solidFill>
                <a:schemeClr val="bg1"/>
              </a:solidFill>
            </a:endParaRPr>
          </a:p>
          <a:p>
            <a:pPr algn="l"/>
            <a:endParaRPr lang="en-GB" sz="1500" b="1" dirty="0" smtClean="0">
              <a:solidFill>
                <a:schemeClr val="bg1"/>
              </a:solidFill>
            </a:endParaRPr>
          </a:p>
          <a:p>
            <a:pPr algn="l"/>
            <a:r>
              <a:rPr lang="en-GB" sz="1500" dirty="0" smtClean="0">
                <a:solidFill>
                  <a:schemeClr val="bg1"/>
                </a:solidFill>
              </a:rPr>
              <a:t>Applications to computing/IT degree courses have nearly halved in the last decade. </a:t>
            </a:r>
          </a:p>
          <a:p>
            <a:pPr algn="l"/>
            <a:r>
              <a:rPr lang="en-GB" sz="1500" dirty="0" smtClean="0">
                <a:solidFill>
                  <a:schemeClr val="bg1"/>
                </a:solidFill>
              </a:rPr>
              <a:t>The digital sub-sector employs three times more men than women.</a:t>
            </a:r>
          </a:p>
          <a:p>
            <a:pPr algn="l"/>
            <a:r>
              <a:rPr lang="en-GB" sz="1500" dirty="0" smtClean="0">
                <a:solidFill>
                  <a:schemeClr val="bg1"/>
                </a:solidFill>
              </a:rPr>
              <a:t>The creative sub-sector has an oversupply of graduates but they often lack specialist skills. </a:t>
            </a:r>
            <a:endParaRPr lang="en-GB" sz="1500" dirty="0"/>
          </a:p>
        </p:txBody>
      </p:sp>
      <p:sp>
        <p:nvSpPr>
          <p:cNvPr id="10245" name="AutoShape 6"/>
          <p:cNvSpPr>
            <a:spLocks noChangeArrowheads="1"/>
          </p:cNvSpPr>
          <p:nvPr/>
        </p:nvSpPr>
        <p:spPr bwMode="auto">
          <a:xfrm>
            <a:off x="179512" y="1340769"/>
            <a:ext cx="7802562" cy="1944215"/>
          </a:xfrm>
          <a:prstGeom prst="roundRect">
            <a:avLst>
              <a:gd name="adj" fmla="val 16667"/>
            </a:avLst>
          </a:prstGeom>
          <a:solidFill>
            <a:schemeClr val="accent1"/>
          </a:solidFill>
          <a:ln w="6350">
            <a:solidFill>
              <a:schemeClr val="tx1"/>
            </a:solidFill>
            <a:round/>
            <a:headEnd/>
            <a:tailEnd/>
          </a:ln>
        </p:spPr>
        <p:txBody>
          <a:bodyPr anchor="ctr"/>
          <a:lstStyle/>
          <a:p>
            <a:pPr algn="l">
              <a:spcBef>
                <a:spcPts val="0"/>
              </a:spcBef>
            </a:pPr>
            <a:r>
              <a:rPr lang="en-GB" sz="1500" b="1" dirty="0" smtClean="0">
                <a:solidFill>
                  <a:schemeClr val="bg1"/>
                </a:solidFill>
              </a:rPr>
              <a:t>The </a:t>
            </a:r>
            <a:r>
              <a:rPr lang="en-GB" sz="1500" b="1" dirty="0">
                <a:solidFill>
                  <a:schemeClr val="bg1"/>
                </a:solidFill>
              </a:rPr>
              <a:t>sector is facing increasing global </a:t>
            </a:r>
            <a:r>
              <a:rPr lang="en-GB" sz="1500" b="1" dirty="0" smtClean="0">
                <a:solidFill>
                  <a:schemeClr val="bg1"/>
                </a:solidFill>
              </a:rPr>
              <a:t>competition</a:t>
            </a:r>
            <a:endParaRPr lang="en-GB" sz="1500" dirty="0" smtClean="0">
              <a:solidFill>
                <a:schemeClr val="bg1"/>
              </a:solidFill>
            </a:endParaRPr>
          </a:p>
          <a:p>
            <a:pPr algn="l">
              <a:spcBef>
                <a:spcPts val="0"/>
              </a:spcBef>
            </a:pPr>
            <a:r>
              <a:rPr lang="en-GB" sz="1500" dirty="0" smtClean="0">
                <a:solidFill>
                  <a:schemeClr val="bg1"/>
                </a:solidFill>
              </a:rPr>
              <a:t>The sector contributes </a:t>
            </a:r>
            <a:r>
              <a:rPr lang="en-GB" sz="1500" b="1" dirty="0" smtClean="0">
                <a:solidFill>
                  <a:schemeClr val="bg1"/>
                </a:solidFill>
              </a:rPr>
              <a:t>£92 billion to UK economy</a:t>
            </a:r>
            <a:r>
              <a:rPr lang="en-GB" sz="1500" dirty="0" smtClean="0">
                <a:solidFill>
                  <a:schemeClr val="bg1"/>
                </a:solidFill>
              </a:rPr>
              <a:t>, and employs nearly </a:t>
            </a:r>
            <a:r>
              <a:rPr lang="en-GB" sz="1500" b="1" dirty="0" smtClean="0">
                <a:solidFill>
                  <a:schemeClr val="bg1"/>
                </a:solidFill>
              </a:rPr>
              <a:t>two million people</a:t>
            </a:r>
            <a:r>
              <a:rPr lang="en-GB" sz="1500" dirty="0" smtClean="0">
                <a:solidFill>
                  <a:schemeClr val="bg1"/>
                </a:solidFill>
              </a:rPr>
              <a:t>.</a:t>
            </a:r>
          </a:p>
          <a:p>
            <a:pPr algn="l">
              <a:spcBef>
                <a:spcPts val="0"/>
              </a:spcBef>
            </a:pPr>
            <a:r>
              <a:rPr lang="en-GB" sz="1500" dirty="0" smtClean="0">
                <a:solidFill>
                  <a:schemeClr val="bg1"/>
                </a:solidFill>
              </a:rPr>
              <a:t>The UK is ranked 6</a:t>
            </a:r>
            <a:r>
              <a:rPr lang="en-GB" sz="1500" baseline="30000" dirty="0" smtClean="0">
                <a:solidFill>
                  <a:schemeClr val="bg1"/>
                </a:solidFill>
              </a:rPr>
              <a:t>th</a:t>
            </a:r>
            <a:r>
              <a:rPr lang="en-GB" sz="1500" dirty="0" smtClean="0">
                <a:solidFill>
                  <a:schemeClr val="bg1"/>
                </a:solidFill>
              </a:rPr>
              <a:t> in the world for its overall competitiveness in IT but  </a:t>
            </a:r>
            <a:r>
              <a:rPr lang="en-US" sz="1500" b="1" dirty="0" smtClean="0">
                <a:solidFill>
                  <a:schemeClr val="bg1"/>
                </a:solidFill>
              </a:rPr>
              <a:t>has declined</a:t>
            </a:r>
            <a:r>
              <a:rPr lang="en-US" sz="1500" dirty="0" smtClean="0">
                <a:solidFill>
                  <a:schemeClr val="bg1"/>
                </a:solidFill>
              </a:rPr>
              <a:t> </a:t>
            </a:r>
            <a:r>
              <a:rPr lang="en-US" sz="1500" b="1" dirty="0" smtClean="0">
                <a:solidFill>
                  <a:schemeClr val="bg1"/>
                </a:solidFill>
              </a:rPr>
              <a:t>from 3rd.   </a:t>
            </a:r>
            <a:r>
              <a:rPr lang="en-US" sz="1500" dirty="0" smtClean="0">
                <a:solidFill>
                  <a:schemeClr val="bg1"/>
                </a:solidFill>
              </a:rPr>
              <a:t>This drop is echoed in other areas of the sector.</a:t>
            </a:r>
          </a:p>
          <a:p>
            <a:pPr algn="l">
              <a:spcBef>
                <a:spcPts val="0"/>
              </a:spcBef>
            </a:pPr>
            <a:r>
              <a:rPr lang="en-US" sz="1500" dirty="0" smtClean="0">
                <a:solidFill>
                  <a:schemeClr val="bg1"/>
                </a:solidFill>
              </a:rPr>
              <a:t>International </a:t>
            </a:r>
            <a:r>
              <a:rPr lang="en-US" sz="1500" dirty="0">
                <a:solidFill>
                  <a:schemeClr val="bg1"/>
                </a:solidFill>
              </a:rPr>
              <a:t>competition </a:t>
            </a:r>
            <a:r>
              <a:rPr lang="en-US" sz="1500" dirty="0" smtClean="0">
                <a:solidFill>
                  <a:schemeClr val="bg1"/>
                </a:solidFill>
              </a:rPr>
              <a:t>in the creative sub sector is </a:t>
            </a:r>
            <a:r>
              <a:rPr lang="en-US" sz="1500" dirty="0">
                <a:solidFill>
                  <a:schemeClr val="bg1"/>
                </a:solidFill>
              </a:rPr>
              <a:t>being </a:t>
            </a:r>
            <a:r>
              <a:rPr lang="en-US" sz="1500" dirty="0" smtClean="0">
                <a:solidFill>
                  <a:schemeClr val="bg1"/>
                </a:solidFill>
              </a:rPr>
              <a:t>driven </a:t>
            </a:r>
            <a:r>
              <a:rPr lang="en-US" sz="1500" dirty="0">
                <a:solidFill>
                  <a:schemeClr val="bg1"/>
                </a:solidFill>
              </a:rPr>
              <a:t>by policies that are often more ambitious than those in the </a:t>
            </a:r>
            <a:r>
              <a:rPr lang="en-US" sz="1500" dirty="0" smtClean="0">
                <a:solidFill>
                  <a:schemeClr val="bg1"/>
                </a:solidFill>
              </a:rPr>
              <a:t>UK.</a:t>
            </a:r>
          </a:p>
        </p:txBody>
      </p:sp>
      <p:sp>
        <p:nvSpPr>
          <p:cNvPr id="10246" name="AutoShape 7"/>
          <p:cNvSpPr>
            <a:spLocks noChangeArrowheads="1"/>
          </p:cNvSpPr>
          <p:nvPr/>
        </p:nvSpPr>
        <p:spPr bwMode="auto">
          <a:xfrm>
            <a:off x="1259632" y="4941168"/>
            <a:ext cx="7704856" cy="1584176"/>
          </a:xfrm>
          <a:prstGeom prst="roundRect">
            <a:avLst>
              <a:gd name="adj" fmla="val 16667"/>
            </a:avLst>
          </a:prstGeom>
          <a:solidFill>
            <a:schemeClr val="accent1"/>
          </a:solidFill>
          <a:ln w="6350">
            <a:solidFill>
              <a:schemeClr val="tx1"/>
            </a:solidFill>
            <a:round/>
            <a:headEnd/>
            <a:tailEnd/>
          </a:ln>
        </p:spPr>
        <p:txBody>
          <a:bodyPr anchor="ctr"/>
          <a:lstStyle/>
          <a:p>
            <a:pPr algn="l">
              <a:spcBef>
                <a:spcPct val="20000"/>
              </a:spcBef>
            </a:pPr>
            <a:endParaRPr lang="en-GB" sz="1500" b="1" dirty="0" smtClean="0">
              <a:solidFill>
                <a:schemeClr val="bg1"/>
              </a:solidFill>
            </a:endParaRPr>
          </a:p>
          <a:p>
            <a:pPr algn="l">
              <a:spcBef>
                <a:spcPct val="20000"/>
              </a:spcBef>
            </a:pPr>
            <a:r>
              <a:rPr lang="en-GB" sz="1500" b="1" dirty="0" smtClean="0">
                <a:solidFill>
                  <a:schemeClr val="bg1"/>
                </a:solidFill>
              </a:rPr>
              <a:t>Not enough employers invest </a:t>
            </a:r>
            <a:r>
              <a:rPr lang="en-GB" sz="1500" b="1" dirty="0">
                <a:solidFill>
                  <a:schemeClr val="bg1"/>
                </a:solidFill>
              </a:rPr>
              <a:t>in the </a:t>
            </a:r>
            <a:r>
              <a:rPr lang="en-GB" sz="1500" b="1" dirty="0" smtClean="0">
                <a:solidFill>
                  <a:schemeClr val="bg1"/>
                </a:solidFill>
              </a:rPr>
              <a:t>workforce.</a:t>
            </a:r>
            <a:endParaRPr lang="en-GB" sz="1500" dirty="0" smtClean="0">
              <a:solidFill>
                <a:schemeClr val="bg1"/>
              </a:solidFill>
            </a:endParaRPr>
          </a:p>
          <a:p>
            <a:pPr algn="l">
              <a:spcBef>
                <a:spcPct val="20000"/>
              </a:spcBef>
            </a:pPr>
            <a:r>
              <a:rPr lang="en-GB" sz="1500" dirty="0" smtClean="0">
                <a:solidFill>
                  <a:schemeClr val="bg1"/>
                </a:solidFill>
              </a:rPr>
              <a:t>Half of employers train their staff, but the proportion that train has fallen in recent years. </a:t>
            </a:r>
          </a:p>
          <a:p>
            <a:pPr algn="l">
              <a:spcBef>
                <a:spcPct val="20000"/>
              </a:spcBef>
            </a:pPr>
            <a:r>
              <a:rPr lang="en-GB" sz="1500" dirty="0" smtClean="0">
                <a:solidFill>
                  <a:schemeClr val="bg1"/>
                </a:solidFill>
              </a:rPr>
              <a:t>Although much training is done informally, spend per employee in the sector is below average. </a:t>
            </a:r>
          </a:p>
          <a:p>
            <a:pPr algn="l">
              <a:spcBef>
                <a:spcPct val="20000"/>
              </a:spcBef>
            </a:pPr>
            <a:r>
              <a:rPr lang="en-GB" sz="1500" dirty="0" smtClean="0">
                <a:solidFill>
                  <a:schemeClr val="bg1"/>
                </a:solidFill>
              </a:rPr>
              <a:t>High self-employment in the sector makes training and development activity more difficult.  </a:t>
            </a:r>
            <a:endParaRPr lang="en-GB" sz="1500" dirty="0" smtClean="0"/>
          </a:p>
          <a:p>
            <a:pPr algn="l">
              <a:spcBef>
                <a:spcPct val="20000"/>
              </a:spcBef>
            </a:pPr>
            <a:endParaRPr lang="en-GB" sz="1500" dirty="0"/>
          </a:p>
        </p:txBody>
      </p:sp>
      <p:sp>
        <p:nvSpPr>
          <p:cNvPr id="10247" name="AutoShape 8"/>
          <p:cNvSpPr>
            <a:spLocks noChangeArrowheads="1"/>
          </p:cNvSpPr>
          <p:nvPr/>
        </p:nvSpPr>
        <p:spPr bwMode="auto">
          <a:xfrm>
            <a:off x="7164288" y="3068960"/>
            <a:ext cx="533376" cy="474340"/>
          </a:xfrm>
          <a:prstGeom prst="downArrow">
            <a:avLst>
              <a:gd name="adj1" fmla="val 50000"/>
              <a:gd name="adj2" fmla="val 25000"/>
            </a:avLst>
          </a:prstGeom>
          <a:solidFill>
            <a:srgbClr val="969696"/>
          </a:solidFill>
          <a:ln w="3175">
            <a:solidFill>
              <a:schemeClr val="tx1"/>
            </a:solidFill>
            <a:miter lim="800000"/>
            <a:headEnd/>
            <a:tailEnd/>
          </a:ln>
        </p:spPr>
        <p:txBody>
          <a:bodyPr wrap="none" anchor="ctr"/>
          <a:lstStyle/>
          <a:p>
            <a:endParaRPr lang="en-US"/>
          </a:p>
        </p:txBody>
      </p:sp>
      <p:sp>
        <p:nvSpPr>
          <p:cNvPr id="10248" name="AutoShape 13"/>
          <p:cNvSpPr>
            <a:spLocks noChangeArrowheads="1"/>
          </p:cNvSpPr>
          <p:nvPr/>
        </p:nvSpPr>
        <p:spPr bwMode="auto">
          <a:xfrm>
            <a:off x="7812360" y="4653136"/>
            <a:ext cx="506016" cy="456010"/>
          </a:xfrm>
          <a:prstGeom prst="downArrow">
            <a:avLst>
              <a:gd name="adj1" fmla="val 50000"/>
              <a:gd name="adj2" fmla="val 25000"/>
            </a:avLst>
          </a:prstGeom>
          <a:solidFill>
            <a:srgbClr val="969696"/>
          </a:solidFill>
          <a:ln w="3175">
            <a:solidFill>
              <a:schemeClr val="tx1"/>
            </a:solidFill>
            <a:miter lim="800000"/>
            <a:headEnd/>
            <a:tailEnd/>
          </a:ln>
        </p:spPr>
        <p:txBody>
          <a:bodyPr wrap="none" anchor="ctr"/>
          <a:lstStyle/>
          <a:p>
            <a:endParaRPr lang="en-US"/>
          </a:p>
        </p:txBody>
      </p:sp>
      <p:sp>
        <p:nvSpPr>
          <p:cNvPr id="9" name="TextBox 8"/>
          <p:cNvSpPr txBox="1"/>
          <p:nvPr/>
        </p:nvSpPr>
        <p:spPr>
          <a:xfrm>
            <a:off x="0" y="6211669"/>
            <a:ext cx="1584176" cy="646331"/>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Digital and Creative... </a:t>
            </a:r>
            <a:r>
              <a:rPr lang="en-GB" sz="2800" b="1" dirty="0" smtClean="0"/>
              <a:t>Matters</a:t>
            </a:r>
            <a:r>
              <a:rPr lang="en-GB" sz="2800" dirty="0" smtClean="0"/>
              <a:t/>
            </a:r>
            <a:br>
              <a:rPr lang="en-GB" sz="2800" dirty="0" smtClean="0"/>
            </a:br>
            <a:r>
              <a:rPr lang="en-GB" sz="2800" b="1" dirty="0" smtClean="0"/>
              <a:t>The sector TODAY</a:t>
            </a:r>
            <a:endParaRPr lang="en-GB" sz="2800" dirty="0"/>
          </a:p>
        </p:txBody>
      </p:sp>
      <p:sp>
        <p:nvSpPr>
          <p:cNvPr id="3" name="Content Placeholder 2"/>
          <p:cNvSpPr>
            <a:spLocks noGrp="1"/>
          </p:cNvSpPr>
          <p:nvPr>
            <p:ph idx="1"/>
          </p:nvPr>
        </p:nvSpPr>
        <p:spPr>
          <a:xfrm>
            <a:off x="395536" y="1412776"/>
            <a:ext cx="8533456" cy="1224136"/>
          </a:xfrm>
        </p:spPr>
        <p:txBody>
          <a:bodyPr/>
          <a:lstStyle/>
          <a:p>
            <a:endParaRPr lang="en-GB" sz="1600" dirty="0" smtClean="0"/>
          </a:p>
          <a:p>
            <a:r>
              <a:rPr lang="en-GB" sz="1600" dirty="0" smtClean="0"/>
              <a:t>The Digital and Creative sector is </a:t>
            </a:r>
            <a:r>
              <a:rPr lang="en-GB" sz="1600" b="1" dirty="0" smtClean="0"/>
              <a:t>fundamental to the success of the UK economy </a:t>
            </a:r>
            <a:r>
              <a:rPr lang="en-GB" sz="1600" dirty="0" smtClean="0"/>
              <a:t>– 8% of all output; 1.9m jobs and supports the competitiveness of other sectors.</a:t>
            </a:r>
          </a:p>
          <a:p>
            <a:pPr>
              <a:buNone/>
            </a:pPr>
            <a:endParaRPr lang="en-GB" sz="1600" dirty="0"/>
          </a:p>
        </p:txBody>
      </p:sp>
      <p:pic>
        <p:nvPicPr>
          <p:cNvPr id="5" name="Picture 2"/>
          <p:cNvPicPr>
            <a:picLocks noGrp="1" noChangeAspect="1" noChangeArrowheads="1"/>
          </p:cNvPicPr>
          <p:nvPr>
            <p:ph idx="1"/>
          </p:nvPr>
        </p:nvPicPr>
        <p:blipFill>
          <a:blip r:embed="rId3" cstate="print"/>
          <a:srcRect/>
          <a:stretch>
            <a:fillRect/>
          </a:stretch>
        </p:blipFill>
        <p:spPr bwMode="auto">
          <a:xfrm>
            <a:off x="467544" y="2636912"/>
            <a:ext cx="3058575" cy="3733875"/>
          </a:xfrm>
          <a:prstGeom prst="rect">
            <a:avLst/>
          </a:prstGeom>
          <a:noFill/>
          <a:ln w="9525">
            <a:noFill/>
            <a:miter lim="800000"/>
            <a:headEnd/>
            <a:tailEnd/>
          </a:ln>
        </p:spPr>
      </p:pic>
      <p:sp>
        <p:nvSpPr>
          <p:cNvPr id="6" name="Content Placeholder 2"/>
          <p:cNvSpPr txBox="1">
            <a:spLocks/>
          </p:cNvSpPr>
          <p:nvPr/>
        </p:nvSpPr>
        <p:spPr bwMode="auto">
          <a:xfrm>
            <a:off x="2771800" y="2564904"/>
            <a:ext cx="5580112"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strength</a:t>
            </a:r>
            <a:r>
              <a:rPr kumimoji="0" lang="en-GB" sz="1600" b="0" i="0" u="none" strike="noStrike" kern="1200" cap="none" spc="0" normalizeH="0" noProof="0" dirty="0" smtClean="0">
                <a:ln>
                  <a:noFill/>
                </a:ln>
                <a:solidFill>
                  <a:schemeClr val="tx1"/>
                </a:solidFill>
                <a:effectLst/>
                <a:uLnTx/>
                <a:uFillTx/>
                <a:latin typeface="+mn-lt"/>
                <a:ea typeface="+mn-ea"/>
                <a:cs typeface="+mn-cs"/>
              </a:rPr>
              <a:t> of the Digital sub-sector lies in its </a:t>
            </a:r>
            <a:r>
              <a:rPr kumimoji="0" lang="en-GB" sz="1600" b="1" i="0" u="none" strike="noStrike" kern="1200" cap="none" spc="0" normalizeH="0" noProof="0" dirty="0" smtClean="0">
                <a:ln>
                  <a:noFill/>
                </a:ln>
                <a:solidFill>
                  <a:schemeClr val="tx1"/>
                </a:solidFill>
                <a:effectLst/>
                <a:uLnTx/>
                <a:uFillTx/>
                <a:latin typeface="+mn-lt"/>
                <a:ea typeface="+mn-ea"/>
                <a:cs typeface="+mn-cs"/>
              </a:rPr>
              <a:t>workforce</a:t>
            </a:r>
            <a:r>
              <a:rPr kumimoji="0" lang="en-GB" sz="1600" b="0" i="0" u="none" strike="noStrike" kern="1200" cap="none" spc="0" normalizeH="0" noProof="0" dirty="0" smtClean="0">
                <a:ln>
                  <a:noFill/>
                </a:ln>
                <a:solidFill>
                  <a:schemeClr val="tx1"/>
                </a:solidFill>
                <a:effectLst/>
                <a:uLnTx/>
                <a:uFillTx/>
                <a:latin typeface="+mn-lt"/>
                <a:ea typeface="+mn-ea"/>
                <a:cs typeface="+mn-cs"/>
              </a:rPr>
              <a:t> - it is ranked 3</a:t>
            </a:r>
            <a:r>
              <a:rPr kumimoji="0" lang="en-GB" sz="16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GB" sz="1600" b="0" i="0" u="none" strike="noStrike" kern="1200" cap="none" spc="0" normalizeH="0" noProof="0" dirty="0" smtClean="0">
                <a:ln>
                  <a:noFill/>
                </a:ln>
                <a:solidFill>
                  <a:schemeClr val="tx1"/>
                </a:solidFill>
                <a:effectLst/>
                <a:uLnTx/>
                <a:uFillTx/>
                <a:latin typeface="+mn-lt"/>
                <a:ea typeface="+mn-ea"/>
                <a:cs typeface="+mn-cs"/>
              </a:rPr>
              <a:t> in the world behind the US and South Korea.</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Productivity per person in the digital</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sub-</a:t>
            </a:r>
            <a:r>
              <a:rPr kumimoji="0" lang="en-GB" sz="1600" b="0" i="0" u="none" strike="noStrike" kern="1200" cap="none" spc="0" normalizeH="0" noProof="0" dirty="0" smtClean="0">
                <a:ln>
                  <a:noFill/>
                </a:ln>
                <a:solidFill>
                  <a:schemeClr val="tx1"/>
                </a:solidFill>
                <a:effectLst/>
                <a:uLnTx/>
                <a:uFillTx/>
                <a:latin typeface="+mn-lt"/>
                <a:ea typeface="+mn-ea"/>
                <a:cs typeface="+mn-cs"/>
              </a:rPr>
              <a:t>sector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is </a:t>
            </a:r>
            <a:r>
              <a:rPr kumimoji="0" lang="en-GB" sz="1600" b="1" i="0" u="none" strike="noStrike" kern="1200" cap="none" spc="0" normalizeH="0" baseline="0" noProof="0" dirty="0" smtClean="0">
                <a:ln>
                  <a:noFill/>
                </a:ln>
                <a:solidFill>
                  <a:schemeClr val="tx1"/>
                </a:solidFill>
                <a:effectLst/>
                <a:uLnTx/>
                <a:uFillTx/>
                <a:latin typeface="+mn-lt"/>
                <a:ea typeface="+mn-ea"/>
                <a:cs typeface="+mn-cs"/>
              </a:rPr>
              <a:t>nearly three times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UK average.</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bwMode="auto">
          <a:xfrm>
            <a:off x="3563888" y="4437112"/>
            <a:ext cx="5580112" cy="15121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4%</a:t>
            </a:r>
            <a:r>
              <a:rPr kumimoji="0" lang="en-GB" sz="1600" b="0" i="0" u="none" strike="noStrike" kern="1200" cap="none" spc="0" normalizeH="0" noProof="0" dirty="0" smtClean="0">
                <a:ln>
                  <a:noFill/>
                </a:ln>
                <a:solidFill>
                  <a:schemeClr val="tx1"/>
                </a:solidFill>
                <a:effectLst/>
                <a:uLnTx/>
                <a:uFillTx/>
                <a:latin typeface="+mn-lt"/>
                <a:ea typeface="+mn-ea"/>
                <a:cs typeface="+mn-cs"/>
              </a:rPr>
              <a:t> of all UK </a:t>
            </a:r>
            <a:r>
              <a:rPr kumimoji="0" lang="en-GB" sz="1600" b="1" i="0" u="none" strike="noStrike" kern="1200" cap="none" spc="0" normalizeH="0" noProof="0" dirty="0" smtClean="0">
                <a:ln>
                  <a:noFill/>
                </a:ln>
                <a:solidFill>
                  <a:schemeClr val="tx1"/>
                </a:solidFill>
                <a:effectLst/>
                <a:uLnTx/>
                <a:uFillTx/>
                <a:latin typeface="+mn-lt"/>
                <a:ea typeface="+mn-ea"/>
                <a:cs typeface="+mn-cs"/>
              </a:rPr>
              <a:t>exports</a:t>
            </a:r>
            <a:r>
              <a:rPr kumimoji="0" lang="en-GB" sz="1600" b="0" i="0" u="none" strike="noStrike" kern="1200" cap="none" spc="0" normalizeH="0" noProof="0" dirty="0" smtClean="0">
                <a:ln>
                  <a:noFill/>
                </a:ln>
                <a:solidFill>
                  <a:schemeClr val="tx1"/>
                </a:solidFill>
                <a:effectLst/>
                <a:uLnTx/>
                <a:uFillTx/>
                <a:latin typeface="+mn-lt"/>
                <a:ea typeface="+mn-ea"/>
                <a:cs typeface="+mn-cs"/>
              </a:rPr>
              <a:t> come from the Creative sub-sector</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1600" baseline="0" dirty="0" smtClean="0">
                <a:latin typeface="+mn-lt"/>
                <a:cs typeface="+mn-cs"/>
              </a:rPr>
              <a:t>It is the </a:t>
            </a:r>
            <a:r>
              <a:rPr lang="en-GB" sz="1600" b="1" baseline="0" dirty="0" smtClean="0">
                <a:latin typeface="+mn-lt"/>
                <a:cs typeface="+mn-cs"/>
              </a:rPr>
              <a:t>largest</a:t>
            </a:r>
            <a:r>
              <a:rPr lang="en-GB" sz="1600" b="1" dirty="0" smtClean="0">
                <a:latin typeface="+mn-lt"/>
                <a:cs typeface="+mn-cs"/>
              </a:rPr>
              <a:t> Creative industry in Europe </a:t>
            </a:r>
            <a:r>
              <a:rPr lang="en-GB" sz="1600" dirty="0" smtClean="0">
                <a:latin typeface="+mn-lt"/>
                <a:cs typeface="+mn-cs"/>
              </a:rPr>
              <a:t>for publishing and for TV and radio content.  The UK is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3</a:t>
            </a:r>
            <a:r>
              <a:rPr kumimoji="0" lang="en-GB" sz="16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largest film market in the world</a:t>
            </a:r>
          </a:p>
        </p:txBody>
      </p:sp>
      <p:sp>
        <p:nvSpPr>
          <p:cNvPr id="8" name="Content Placeholder 2"/>
          <p:cNvSpPr txBox="1">
            <a:spLocks/>
          </p:cNvSpPr>
          <p:nvPr/>
        </p:nvSpPr>
        <p:spPr bwMode="auto">
          <a:xfrm>
            <a:off x="3203848" y="6137920"/>
            <a:ext cx="5580112"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1" i="0" u="none" strike="noStrike" kern="1200" cap="none" spc="0" normalizeH="0" baseline="0" noProof="0" dirty="0" smtClean="0">
                <a:ln>
                  <a:noFill/>
                </a:ln>
                <a:solidFill>
                  <a:schemeClr val="tx1"/>
                </a:solidFill>
                <a:effectLst/>
                <a:uLnTx/>
                <a:uFillTx/>
                <a:latin typeface="+mn-lt"/>
                <a:ea typeface="+mn-ea"/>
                <a:cs typeface="+mn-cs"/>
              </a:rPr>
              <a:t>High self-employment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and </a:t>
            </a:r>
            <a:r>
              <a:rPr kumimoji="0" lang="en-GB" sz="1600" b="1" i="0" u="none" strike="noStrike" kern="1200" cap="none" spc="0" normalizeH="0" baseline="0" noProof="0" dirty="0" smtClean="0">
                <a:ln>
                  <a:noFill/>
                </a:ln>
                <a:solidFill>
                  <a:schemeClr val="tx1"/>
                </a:solidFill>
                <a:effectLst/>
                <a:uLnTx/>
                <a:uFillTx/>
                <a:latin typeface="+mn-lt"/>
                <a:ea typeface="+mn-ea"/>
                <a:cs typeface="+mn-cs"/>
              </a:rPr>
              <a:t>very high skill levels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characterise the Digital and Creative sector</a:t>
            </a:r>
            <a:endParaRPr kumimoji="0" lang="en-GB" sz="1600" b="0" i="0" u="none" strike="noStrike" kern="1200" cap="none" spc="0" normalizeH="0" noProof="0" dirty="0" smtClean="0">
              <a:ln>
                <a:noFill/>
              </a:ln>
              <a:solidFill>
                <a:schemeClr val="tx1"/>
              </a:solidFill>
              <a:effectLst/>
              <a:uLnTx/>
              <a:uFillTx/>
              <a:latin typeface="+mn-lt"/>
              <a:ea typeface="+mn-ea"/>
              <a:cs typeface="+mn-cs"/>
            </a:endParaRPr>
          </a:p>
        </p:txBody>
      </p:sp>
      <p:sp>
        <p:nvSpPr>
          <p:cNvPr id="9" name="TextBox 8"/>
          <p:cNvSpPr txBox="1"/>
          <p:nvPr/>
        </p:nvSpPr>
        <p:spPr>
          <a:xfrm>
            <a:off x="0" y="6211669"/>
            <a:ext cx="1584176" cy="646331"/>
          </a:xfrm>
          <a:prstGeom prst="rect">
            <a:avLst/>
          </a:prstGeom>
          <a:noFill/>
        </p:spPr>
        <p:txBody>
          <a:bodyPr wrap="square" rtlCol="0">
            <a:spAutoFit/>
          </a:bodyPr>
          <a:lstStyle/>
          <a:p>
            <a:r>
              <a:rPr lang="en-GB" dirty="0" smtClean="0">
                <a:hlinkClick r:id="rId4"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6912768" cy="1143000"/>
          </a:xfrm>
        </p:spPr>
        <p:txBody>
          <a:bodyPr/>
          <a:lstStyle/>
          <a:p>
            <a:r>
              <a:rPr lang="en-GB" sz="2800" dirty="0" smtClean="0"/>
              <a:t>Digital and Creative matters: </a:t>
            </a:r>
            <a:br>
              <a:rPr lang="en-GB" sz="2800" dirty="0" smtClean="0"/>
            </a:br>
            <a:r>
              <a:rPr lang="en-GB" sz="2800" b="1" dirty="0" smtClean="0"/>
              <a:t>Imagine where it could be TOMORROW</a:t>
            </a:r>
            <a:endParaRPr lang="en-GB" sz="2800" dirty="0"/>
          </a:p>
        </p:txBody>
      </p:sp>
      <p:sp>
        <p:nvSpPr>
          <p:cNvPr id="3" name="Content Placeholder 2"/>
          <p:cNvSpPr>
            <a:spLocks noGrp="1"/>
          </p:cNvSpPr>
          <p:nvPr>
            <p:ph idx="1"/>
          </p:nvPr>
        </p:nvSpPr>
        <p:spPr>
          <a:xfrm>
            <a:off x="3851920" y="1628800"/>
            <a:ext cx="4834880" cy="2952328"/>
          </a:xfrm>
        </p:spPr>
        <p:txBody>
          <a:bodyPr/>
          <a:lstStyle/>
          <a:p>
            <a:r>
              <a:rPr lang="en-GB" sz="1600" dirty="0" smtClean="0"/>
              <a:t>The sector retains and builds on its </a:t>
            </a:r>
            <a:r>
              <a:rPr lang="en-GB" sz="1600" b="1" dirty="0" smtClean="0"/>
              <a:t>premier global status </a:t>
            </a:r>
            <a:r>
              <a:rPr lang="en-GB" sz="1600" dirty="0" smtClean="0"/>
              <a:t>to </a:t>
            </a:r>
            <a:r>
              <a:rPr lang="en-GB" sz="1600" b="1" dirty="0" smtClean="0"/>
              <a:t>create export-led growth </a:t>
            </a:r>
            <a:r>
              <a:rPr lang="en-GB" sz="1600" dirty="0" smtClean="0"/>
              <a:t>and </a:t>
            </a:r>
            <a:r>
              <a:rPr lang="en-GB" sz="1600" b="1" dirty="0" smtClean="0"/>
              <a:t>jobs </a:t>
            </a:r>
            <a:r>
              <a:rPr lang="en-GB" sz="1600" dirty="0" smtClean="0"/>
              <a:t>for the UK.</a:t>
            </a:r>
          </a:p>
          <a:p>
            <a:r>
              <a:rPr lang="en-GB" sz="1600" dirty="0" smtClean="0"/>
              <a:t>It rivals Financial Services in its importance to the economy.</a:t>
            </a:r>
          </a:p>
          <a:p>
            <a:r>
              <a:rPr lang="en-GB" sz="1600" dirty="0" smtClean="0"/>
              <a:t>It continues to </a:t>
            </a:r>
            <a:r>
              <a:rPr lang="en-GB" sz="1600" b="1" dirty="0" smtClean="0"/>
              <a:t>lead innovation</a:t>
            </a:r>
            <a:r>
              <a:rPr lang="en-GB" sz="1600" dirty="0" smtClean="0"/>
              <a:t>, creating </a:t>
            </a:r>
            <a:r>
              <a:rPr lang="en-GB" sz="1600" b="1" dirty="0" smtClean="0"/>
              <a:t>world-beating solutions</a:t>
            </a:r>
            <a:r>
              <a:rPr lang="en-GB" sz="1600" dirty="0" smtClean="0"/>
              <a:t> that </a:t>
            </a:r>
            <a:r>
              <a:rPr lang="en-GB" sz="1600" b="1" dirty="0" smtClean="0"/>
              <a:t>create new markets </a:t>
            </a:r>
            <a:r>
              <a:rPr lang="en-GB" sz="1600" dirty="0" smtClean="0"/>
              <a:t>and exploit existing ones.</a:t>
            </a:r>
          </a:p>
          <a:p>
            <a:r>
              <a:rPr lang="en-GB" sz="1600" dirty="0" smtClean="0"/>
              <a:t>The Digital and Creative sector is the </a:t>
            </a:r>
            <a:r>
              <a:rPr lang="en-GB" sz="1600" b="1" dirty="0" smtClean="0"/>
              <a:t>sector of choice </a:t>
            </a:r>
            <a:r>
              <a:rPr lang="en-GB" sz="1600" dirty="0" smtClean="0"/>
              <a:t>for skilled workers in the UK and attracts talent globally.</a:t>
            </a:r>
          </a:p>
          <a:p>
            <a:pPr>
              <a:buNone/>
            </a:pPr>
            <a:endParaRPr lang="en-GB" sz="1600" dirty="0"/>
          </a:p>
        </p:txBody>
      </p:sp>
      <p:sp>
        <p:nvSpPr>
          <p:cNvPr id="5" name="Content Placeholder 2"/>
          <p:cNvSpPr txBox="1">
            <a:spLocks/>
          </p:cNvSpPr>
          <p:nvPr/>
        </p:nvSpPr>
        <p:spPr bwMode="auto">
          <a:xfrm>
            <a:off x="539552" y="4941168"/>
            <a:ext cx="8363272" cy="12961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sector maintains its position to be a </a:t>
            </a:r>
            <a:r>
              <a:rPr kumimoji="0" lang="en-GB" sz="1600" b="1" i="0" u="none" strike="noStrike" kern="1200" cap="none" spc="0" normalizeH="0" noProof="0" dirty="0" smtClean="0">
                <a:ln>
                  <a:noFill/>
                </a:ln>
                <a:solidFill>
                  <a:schemeClr val="tx1"/>
                </a:solidFill>
                <a:effectLst/>
                <a:uLnTx/>
                <a:uFillTx/>
                <a:latin typeface="+mn-lt"/>
                <a:ea typeface="+mn-ea"/>
                <a:cs typeface="+mn-cs"/>
              </a:rPr>
              <a:t>source of competitive advantage</a:t>
            </a:r>
            <a:r>
              <a:rPr kumimoji="0" lang="en-GB" sz="1600" b="0" i="0" u="none" strike="noStrike" kern="1200" cap="none" spc="0" normalizeH="0" noProof="0" dirty="0" smtClean="0">
                <a:ln>
                  <a:noFill/>
                </a:ln>
                <a:solidFill>
                  <a:schemeClr val="tx1"/>
                </a:solidFill>
                <a:effectLst/>
                <a:uLnTx/>
                <a:uFillTx/>
                <a:latin typeface="+mn-lt"/>
                <a:ea typeface="+mn-ea"/>
                <a:cs typeface="+mn-cs"/>
              </a:rPr>
              <a:t> .</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1" i="0" u="none" strike="noStrike" kern="1200" cap="none" spc="0" normalizeH="0" baseline="0" noProof="0" dirty="0" smtClean="0">
                <a:ln>
                  <a:noFill/>
                </a:ln>
                <a:solidFill>
                  <a:schemeClr val="tx1"/>
                </a:solidFill>
                <a:effectLst/>
                <a:uLnTx/>
                <a:uFillTx/>
                <a:latin typeface="+mn-lt"/>
                <a:ea typeface="+mn-ea"/>
                <a:cs typeface="+mn-cs"/>
              </a:rPr>
              <a:t>Firms and individuals invest optimally</a:t>
            </a:r>
            <a:r>
              <a:rPr kumimoji="0" lang="en-GB" sz="1600" b="1" i="0" u="none" strike="noStrike" kern="1200" cap="none" spc="0" normalizeH="0" noProof="0" dirty="0" smtClean="0">
                <a:ln>
                  <a:noFill/>
                </a:ln>
                <a:solidFill>
                  <a:schemeClr val="tx1"/>
                </a:solidFill>
                <a:effectLst/>
                <a:uLnTx/>
                <a:uFillTx/>
                <a:latin typeface="+mn-lt"/>
                <a:ea typeface="+mn-ea"/>
                <a:cs typeface="+mn-cs"/>
              </a:rPr>
              <a:t> in their skills.</a:t>
            </a:r>
            <a:endParaRPr kumimoji="0" lang="en-GB"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600" b="1" i="0" u="none" strike="noStrike" kern="1200" cap="none" spc="0" normalizeH="0" baseline="0" noProof="0" dirty="0" smtClean="0">
                <a:ln>
                  <a:noFill/>
                </a:ln>
                <a:solidFill>
                  <a:schemeClr val="tx1"/>
                </a:solidFill>
                <a:effectLst/>
                <a:uLnTx/>
                <a:uFillTx/>
                <a:latin typeface="+mn-lt"/>
                <a:ea typeface="+mn-ea"/>
                <a:cs typeface="+mn-cs"/>
              </a:rPr>
              <a:t>Employers collaborate on,</a:t>
            </a:r>
            <a:r>
              <a:rPr kumimoji="0" lang="en-GB" sz="1600" b="1" i="0" u="none" strike="noStrike" kern="1200" cap="none" spc="0" normalizeH="0" noProof="0" dirty="0" smtClean="0">
                <a:ln>
                  <a:noFill/>
                </a:ln>
                <a:solidFill>
                  <a:schemeClr val="tx1"/>
                </a:solidFill>
                <a:effectLst/>
                <a:uLnTx/>
                <a:uFillTx/>
                <a:latin typeface="+mn-lt"/>
                <a:ea typeface="+mn-ea"/>
                <a:cs typeface="+mn-cs"/>
              </a:rPr>
              <a:t> lead and own skills solutions to the sector’s performances challenges in pursuit of mutual gain.</a:t>
            </a:r>
            <a:endParaRPr kumimoji="0" lang="en-GB"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0" y="6211669"/>
            <a:ext cx="1584176" cy="646331"/>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pic>
        <p:nvPicPr>
          <p:cNvPr id="7" name="Picture 2" descr="C:\Users\zbreuer\Pictures\advanced-manufacturing-pic2.jpg"/>
          <p:cNvPicPr>
            <a:picLocks noChangeAspect="1" noChangeArrowheads="1"/>
          </p:cNvPicPr>
          <p:nvPr/>
        </p:nvPicPr>
        <p:blipFill>
          <a:blip r:embed="rId4" cstate="print"/>
          <a:srcRect/>
          <a:stretch>
            <a:fillRect/>
          </a:stretch>
        </p:blipFill>
        <p:spPr bwMode="auto">
          <a:xfrm>
            <a:off x="539552" y="1484784"/>
            <a:ext cx="3405529" cy="3384376"/>
          </a:xfrm>
          <a:prstGeom prst="rect">
            <a:avLst/>
          </a:prstGeom>
          <a:noFill/>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251520" y="1628800"/>
            <a:ext cx="8697913" cy="4681538"/>
          </a:xfrm>
        </p:spPr>
        <p:txBody>
          <a:bodyPr/>
          <a:lstStyle/>
          <a:p>
            <a:pPr eaLnBrk="1" hangingPunct="1">
              <a:spcBef>
                <a:spcPts val="1200"/>
              </a:spcBef>
            </a:pPr>
            <a:r>
              <a:rPr lang="en-GB" sz="1600" dirty="0" smtClean="0"/>
              <a:t>The digital sub-sector needs to recruit at least 30,000 people qualified at degree level or above each year.</a:t>
            </a:r>
          </a:p>
          <a:p>
            <a:pPr eaLnBrk="1" hangingPunct="1">
              <a:spcBef>
                <a:spcPts val="1200"/>
              </a:spcBef>
            </a:pPr>
            <a:r>
              <a:rPr lang="en-GB" sz="1600" dirty="0" smtClean="0"/>
              <a:t>Currently, there are not enough appropriately skilled graduates</a:t>
            </a:r>
          </a:p>
          <a:p>
            <a:pPr eaLnBrk="1" hangingPunct="1">
              <a:spcBef>
                <a:spcPts val="1200"/>
              </a:spcBef>
            </a:pPr>
            <a:r>
              <a:rPr lang="en-GB" sz="1600" dirty="0" smtClean="0"/>
              <a:t>Employers need to think creatively about opening up alternative recruitment channels</a:t>
            </a:r>
            <a:r>
              <a:rPr lang="en-GB" sz="1600" b="1" dirty="0" smtClean="0"/>
              <a:t> </a:t>
            </a:r>
          </a:p>
          <a:p>
            <a:pPr lvl="1" eaLnBrk="1" hangingPunct="1">
              <a:spcBef>
                <a:spcPts val="1200"/>
              </a:spcBef>
            </a:pPr>
            <a:r>
              <a:rPr lang="en-GB" sz="1600" dirty="0" smtClean="0"/>
              <a:t>graduates from </a:t>
            </a:r>
            <a:r>
              <a:rPr lang="en-GB" sz="1600" b="1" dirty="0" smtClean="0"/>
              <a:t>non-IT courses </a:t>
            </a:r>
            <a:r>
              <a:rPr lang="en-GB" sz="1600" dirty="0" smtClean="0"/>
              <a:t>who can be trained</a:t>
            </a:r>
          </a:p>
          <a:p>
            <a:pPr lvl="1" eaLnBrk="1" hangingPunct="1">
              <a:spcBef>
                <a:spcPts val="1200"/>
              </a:spcBef>
            </a:pPr>
            <a:r>
              <a:rPr lang="en-GB" sz="1600" dirty="0" smtClean="0"/>
              <a:t>experienced workers in </a:t>
            </a:r>
            <a:r>
              <a:rPr lang="en-GB" sz="1600" b="1" dirty="0" smtClean="0"/>
              <a:t>other sectors </a:t>
            </a:r>
            <a:r>
              <a:rPr lang="en-GB" sz="1600" dirty="0" smtClean="0"/>
              <a:t>who can be retrained</a:t>
            </a:r>
          </a:p>
          <a:p>
            <a:pPr lvl="1" eaLnBrk="1" hangingPunct="1">
              <a:spcBef>
                <a:spcPts val="1200"/>
              </a:spcBef>
            </a:pPr>
            <a:r>
              <a:rPr lang="en-GB" sz="1600" b="1" dirty="0" smtClean="0"/>
              <a:t>re-entrants</a:t>
            </a:r>
            <a:r>
              <a:rPr lang="en-GB" sz="1600" dirty="0" smtClean="0"/>
              <a:t> to the labour market following career break, early retirement or unemployment</a:t>
            </a:r>
          </a:p>
          <a:p>
            <a:pPr marL="0" indent="0" eaLnBrk="1" hangingPunct="1">
              <a:spcBef>
                <a:spcPts val="1200"/>
              </a:spcBef>
              <a:buNone/>
            </a:pPr>
            <a:endParaRPr lang="en-GB" sz="1600" dirty="0" smtClean="0"/>
          </a:p>
          <a:p>
            <a:pPr marL="0" indent="0" eaLnBrk="1" hangingPunct="1">
              <a:spcBef>
                <a:spcPts val="1200"/>
              </a:spcBef>
              <a:buNone/>
            </a:pPr>
            <a:endParaRPr lang="en-GB" sz="1600" dirty="0" smtClean="0"/>
          </a:p>
        </p:txBody>
      </p:sp>
      <p:sp>
        <p:nvSpPr>
          <p:cNvPr id="14339"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Quantity of digital graduates</a:t>
            </a:r>
            <a:endParaRPr lang="en-US" sz="3200" b="1" dirty="0" smtClean="0"/>
          </a:p>
        </p:txBody>
      </p:sp>
      <p:sp>
        <p:nvSpPr>
          <p:cNvPr id="4" name="Rectangle 4"/>
          <p:cNvSpPr>
            <a:spLocks noChangeArrowheads="1"/>
          </p:cNvSpPr>
          <p:nvPr/>
        </p:nvSpPr>
        <p:spPr bwMode="auto">
          <a:xfrm>
            <a:off x="467544" y="5517232"/>
            <a:ext cx="8145463" cy="882650"/>
          </a:xfrm>
          <a:prstGeom prst="rect">
            <a:avLst/>
          </a:prstGeom>
          <a:solidFill>
            <a:schemeClr val="accent1"/>
          </a:solidFill>
          <a:ln w="9525" algn="ctr">
            <a:solidFill>
              <a:schemeClr val="tx1"/>
            </a:solidFill>
            <a:miter lim="800000"/>
            <a:headEnd/>
            <a:tailEnd/>
          </a:ln>
        </p:spPr>
        <p:txBody>
          <a:bodyPr anchor="ctr"/>
          <a:lstStyle/>
          <a:p>
            <a:pPr algn="l">
              <a:lnSpc>
                <a:spcPct val="80000"/>
              </a:lnSpc>
              <a:spcBef>
                <a:spcPct val="20000"/>
              </a:spcBef>
              <a:buFont typeface="Arial" charset="0"/>
              <a:buNone/>
            </a:pPr>
            <a:r>
              <a:rPr lang="en-GB" i="1" dirty="0" smtClean="0">
                <a:solidFill>
                  <a:schemeClr val="bg1"/>
                </a:solidFill>
              </a:rPr>
              <a:t>The following </a:t>
            </a:r>
            <a:r>
              <a:rPr lang="en-GB" i="1" dirty="0" smtClean="0">
                <a:solidFill>
                  <a:schemeClr val="bg1"/>
                </a:solidFill>
                <a:hlinkClick r:id="rId3" action="ppaction://hlinksldjump"/>
              </a:rPr>
              <a:t>case study of Allstate </a:t>
            </a:r>
            <a:r>
              <a:rPr lang="en-GB" i="1" dirty="0">
                <a:solidFill>
                  <a:schemeClr val="bg1"/>
                </a:solidFill>
                <a:hlinkClick r:id="rId3" action="ppaction://hlinksldjump"/>
              </a:rPr>
              <a:t>Northern Ireland </a:t>
            </a:r>
            <a:r>
              <a:rPr lang="en-GB" i="1" dirty="0" smtClean="0">
                <a:solidFill>
                  <a:schemeClr val="bg1"/>
                </a:solidFill>
              </a:rPr>
              <a:t>shows how alternative </a:t>
            </a:r>
            <a:r>
              <a:rPr lang="en-GB" i="1" dirty="0">
                <a:solidFill>
                  <a:schemeClr val="bg1"/>
                </a:solidFill>
              </a:rPr>
              <a:t>recruitment channels </a:t>
            </a:r>
            <a:r>
              <a:rPr lang="en-GB" i="1" dirty="0" smtClean="0">
                <a:solidFill>
                  <a:schemeClr val="bg1"/>
                </a:solidFill>
              </a:rPr>
              <a:t>were used successfully to create the </a:t>
            </a:r>
            <a:r>
              <a:rPr lang="en-GB" i="1" dirty="0">
                <a:solidFill>
                  <a:schemeClr val="bg1"/>
                </a:solidFill>
              </a:rPr>
              <a:t>next generation of mainframe engineers</a:t>
            </a:r>
            <a:endParaRPr lang="en-GB" dirty="0"/>
          </a:p>
        </p:txBody>
      </p:sp>
      <p:sp>
        <p:nvSpPr>
          <p:cNvPr id="5" name="TextBox 4"/>
          <p:cNvSpPr txBox="1"/>
          <p:nvPr/>
        </p:nvSpPr>
        <p:spPr>
          <a:xfrm>
            <a:off x="0" y="6488668"/>
            <a:ext cx="2699792" cy="369332"/>
          </a:xfrm>
          <a:prstGeom prst="rect">
            <a:avLst/>
          </a:prstGeom>
          <a:noFill/>
        </p:spPr>
        <p:txBody>
          <a:bodyPr wrap="square" rtlCol="0">
            <a:spAutoFit/>
          </a:bodyPr>
          <a:lstStyle/>
          <a:p>
            <a:r>
              <a:rPr lang="en-GB" dirty="0" smtClean="0">
                <a:hlinkClick r:id="rId4" action="ppaction://hlinksldjump"/>
              </a:rPr>
              <a:t>Back to Storyboard</a:t>
            </a:r>
            <a:endParaRPr lang="en-GB" dirty="0"/>
          </a:p>
        </p:txBody>
      </p:sp>
      <p:sp>
        <p:nvSpPr>
          <p:cNvPr id="6" name="Rectangle 5"/>
          <p:cNvSpPr/>
          <p:nvPr/>
        </p:nvSpPr>
        <p:spPr>
          <a:xfrm>
            <a:off x="395536" y="4509120"/>
            <a:ext cx="82809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bg1"/>
                </a:solidFill>
              </a:rPr>
              <a:t>The </a:t>
            </a:r>
            <a:r>
              <a:rPr lang="en-GB" i="1" dirty="0" smtClean="0">
                <a:solidFill>
                  <a:schemeClr val="bg1"/>
                </a:solidFill>
                <a:hlinkClick r:id="rId5"/>
              </a:rPr>
              <a:t>Next Gen Skills campaign </a:t>
            </a:r>
            <a:r>
              <a:rPr lang="en-GB" i="1" dirty="0" smtClean="0">
                <a:solidFill>
                  <a:schemeClr val="bg1"/>
                </a:solidFill>
              </a:rPr>
              <a:t>is calling Government to transform the way ICT is taught in primary schools to enable more young people to consider careers in computer science.</a:t>
            </a:r>
            <a:endParaRPr lang="en-GB" i="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68313" y="115888"/>
            <a:ext cx="6551612" cy="1143000"/>
          </a:xfrm>
        </p:spPr>
        <p:txBody>
          <a:bodyPr/>
          <a:lstStyle/>
          <a:p>
            <a:pPr eaLnBrk="1" hangingPunct="1"/>
            <a:r>
              <a:rPr lang="en-GB" sz="3200" dirty="0" smtClean="0"/>
              <a:t>Case study – </a:t>
            </a:r>
            <a:r>
              <a:rPr lang="en-GB" sz="2400" dirty="0" smtClean="0"/>
              <a:t>Allstate Northern Ireland: strategic solution to skills shortages</a:t>
            </a:r>
            <a:endParaRPr lang="en-US" sz="2400" dirty="0" smtClean="0"/>
          </a:p>
        </p:txBody>
      </p:sp>
      <p:sp>
        <p:nvSpPr>
          <p:cNvPr id="36866" name="Text Box 3"/>
          <p:cNvSpPr txBox="1">
            <a:spLocks noChangeArrowheads="1"/>
          </p:cNvSpPr>
          <p:nvPr/>
        </p:nvSpPr>
        <p:spPr bwMode="auto">
          <a:xfrm>
            <a:off x="251520" y="1340768"/>
            <a:ext cx="8892480" cy="5309146"/>
          </a:xfrm>
          <a:prstGeom prst="rect">
            <a:avLst/>
          </a:prstGeom>
          <a:noFill/>
          <a:ln w="9525">
            <a:noFill/>
            <a:miter lim="800000"/>
            <a:headEnd/>
            <a:tailEnd/>
          </a:ln>
        </p:spPr>
        <p:txBody>
          <a:bodyPr wrap="square">
            <a:spAutoFit/>
          </a:bodyPr>
          <a:lstStyle/>
          <a:p>
            <a:pPr algn="l">
              <a:spcBef>
                <a:spcPct val="50000"/>
              </a:spcBef>
            </a:pPr>
            <a:r>
              <a:rPr lang="en-GB" sz="1500" b="1" i="1" dirty="0" smtClean="0">
                <a:solidFill>
                  <a:schemeClr val="tx2"/>
                </a:solidFill>
              </a:rPr>
              <a:t>The Challenge</a:t>
            </a:r>
          </a:p>
          <a:p>
            <a:pPr algn="l">
              <a:spcBef>
                <a:spcPct val="50000"/>
              </a:spcBef>
            </a:pPr>
            <a:r>
              <a:rPr lang="en-GB" sz="1500" dirty="0" smtClean="0"/>
              <a:t>When </a:t>
            </a:r>
            <a:r>
              <a:rPr lang="en-GB" sz="1500" dirty="0"/>
              <a:t>Allstate Northern Ireland (formerly Northbrook Technology) opened in Northern Ireland as a start-up venture it faced a major problem in recruiting mainframe engineers from the small pool of experienced and qualified IT graduates. </a:t>
            </a:r>
            <a:endParaRPr lang="en-GB" sz="1500" dirty="0" smtClean="0"/>
          </a:p>
          <a:p>
            <a:pPr algn="l">
              <a:spcBef>
                <a:spcPct val="50000"/>
              </a:spcBef>
            </a:pPr>
            <a:r>
              <a:rPr lang="en-GB" sz="1500" b="1" i="1" dirty="0" smtClean="0">
                <a:solidFill>
                  <a:schemeClr val="tx2"/>
                </a:solidFill>
              </a:rPr>
              <a:t>The Approach</a:t>
            </a:r>
          </a:p>
          <a:p>
            <a:pPr algn="l">
              <a:spcBef>
                <a:spcPct val="50000"/>
              </a:spcBef>
            </a:pPr>
            <a:r>
              <a:rPr lang="en-GB" sz="1500" dirty="0" smtClean="0"/>
              <a:t>The </a:t>
            </a:r>
            <a:r>
              <a:rPr lang="en-GB" sz="1500" dirty="0"/>
              <a:t>company decided to recruit unemployed or under-employed non-IT graduates and train them as professionals in IT </a:t>
            </a:r>
            <a:r>
              <a:rPr lang="en-GB" sz="1500" dirty="0" smtClean="0"/>
              <a:t>skills. Recruits </a:t>
            </a:r>
            <a:r>
              <a:rPr lang="en-GB" sz="1500" dirty="0"/>
              <a:t>were carefully selected </a:t>
            </a:r>
            <a:r>
              <a:rPr lang="en-GB" sz="1500" dirty="0" smtClean="0"/>
              <a:t>to </a:t>
            </a:r>
            <a:r>
              <a:rPr lang="en-GB" sz="1500" dirty="0"/>
              <a:t>have  a strong aptitude and commitment despite lacking a technological background. </a:t>
            </a:r>
          </a:p>
          <a:p>
            <a:pPr algn="l">
              <a:spcBef>
                <a:spcPct val="50000"/>
              </a:spcBef>
            </a:pPr>
            <a:r>
              <a:rPr lang="en-GB" sz="1500" dirty="0"/>
              <a:t>A structured 16 week programme, </a:t>
            </a:r>
            <a:r>
              <a:rPr lang="en-GB" sz="1500" b="1" dirty="0"/>
              <a:t>Bridge to Employment</a:t>
            </a:r>
            <a:r>
              <a:rPr lang="en-GB" sz="1500" dirty="0"/>
              <a:t>, was based around three phases: </a:t>
            </a:r>
          </a:p>
          <a:p>
            <a:pPr lvl="1" algn="l">
              <a:spcBef>
                <a:spcPct val="50000"/>
              </a:spcBef>
              <a:buFontTx/>
              <a:buChar char="•"/>
            </a:pPr>
            <a:r>
              <a:rPr lang="en-GB" sz="1400" dirty="0"/>
              <a:t> </a:t>
            </a:r>
            <a:r>
              <a:rPr lang="en-GB" sz="1400" b="1" dirty="0"/>
              <a:t>Phase 1 </a:t>
            </a:r>
            <a:r>
              <a:rPr lang="en-GB" sz="1400" dirty="0"/>
              <a:t>provided foundation training and introduced the graduates to the fundamentals of IT</a:t>
            </a:r>
          </a:p>
          <a:p>
            <a:pPr lvl="1" algn="l">
              <a:spcBef>
                <a:spcPct val="50000"/>
              </a:spcBef>
              <a:buFontTx/>
              <a:buChar char="•"/>
            </a:pPr>
            <a:r>
              <a:rPr lang="en-GB" sz="1400" dirty="0"/>
              <a:t> </a:t>
            </a:r>
            <a:r>
              <a:rPr lang="en-GB" sz="1400" b="1" dirty="0"/>
              <a:t>Phase 2 </a:t>
            </a:r>
            <a:r>
              <a:rPr lang="en-GB" sz="1400" dirty="0"/>
              <a:t>focused on specific training in mainframe technologies</a:t>
            </a:r>
          </a:p>
          <a:p>
            <a:pPr lvl="1" algn="l">
              <a:spcBef>
                <a:spcPct val="50000"/>
              </a:spcBef>
              <a:buFontTx/>
              <a:buChar char="•"/>
            </a:pPr>
            <a:r>
              <a:rPr lang="en-GB" sz="1400" dirty="0"/>
              <a:t> </a:t>
            </a:r>
            <a:r>
              <a:rPr lang="en-GB" sz="1400" b="1" dirty="0"/>
              <a:t>Phase 3 </a:t>
            </a:r>
            <a:r>
              <a:rPr lang="en-GB" sz="1400" dirty="0"/>
              <a:t>a project placement to consolidate </a:t>
            </a:r>
            <a:r>
              <a:rPr lang="en-GB" sz="1400" dirty="0" smtClean="0"/>
              <a:t>learning  </a:t>
            </a:r>
          </a:p>
          <a:p>
            <a:pPr lvl="1" algn="l">
              <a:spcBef>
                <a:spcPct val="50000"/>
              </a:spcBef>
            </a:pPr>
            <a:endParaRPr lang="en-GB" sz="1400" dirty="0"/>
          </a:p>
          <a:p>
            <a:pPr algn="l">
              <a:spcBef>
                <a:spcPct val="50000"/>
              </a:spcBef>
            </a:pPr>
            <a:r>
              <a:rPr lang="en-GB" sz="1500" dirty="0" smtClean="0"/>
              <a:t>The </a:t>
            </a:r>
            <a:r>
              <a:rPr lang="en-GB" sz="1500" dirty="0"/>
              <a:t>programme ran 17 times over four years. Of the 430 people who joined, 402 successfully became mainframe Software Developers </a:t>
            </a:r>
            <a:r>
              <a:rPr lang="en-GB" sz="1500" dirty="0" smtClean="0"/>
              <a:t>at the company. </a:t>
            </a:r>
            <a:r>
              <a:rPr lang="en-GB" sz="1500" dirty="0"/>
              <a:t>Almost 90% were rated ‘very good’ or better and subsequently over 90% of those classified as ‘very good or higher’ gained promotion. </a:t>
            </a:r>
          </a:p>
          <a:p>
            <a:pPr algn="l">
              <a:spcBef>
                <a:spcPct val="50000"/>
              </a:spcBef>
            </a:pPr>
            <a:r>
              <a:rPr lang="en-GB" sz="1500" dirty="0"/>
              <a:t>The company has continued its investment in staff, being awarded </a:t>
            </a:r>
            <a:r>
              <a:rPr lang="en-GB" sz="1500" b="1" dirty="0" err="1"/>
              <a:t>IiP</a:t>
            </a:r>
            <a:r>
              <a:rPr lang="en-GB" sz="1500" b="1" dirty="0"/>
              <a:t> Gold Status </a:t>
            </a:r>
            <a:r>
              <a:rPr lang="en-GB" sz="1500" dirty="0"/>
              <a:t>in 2009, and winning two Talent Management awards the same year.</a:t>
            </a:r>
          </a:p>
        </p:txBody>
      </p:sp>
      <p:sp>
        <p:nvSpPr>
          <p:cNvPr id="4" name="TextBox 3"/>
          <p:cNvSpPr txBox="1"/>
          <p:nvPr/>
        </p:nvSpPr>
        <p:spPr>
          <a:xfrm>
            <a:off x="251520" y="4941168"/>
            <a:ext cx="4355976" cy="323165"/>
          </a:xfrm>
          <a:prstGeom prst="rect">
            <a:avLst/>
          </a:prstGeom>
          <a:noFill/>
        </p:spPr>
        <p:txBody>
          <a:bodyPr wrap="square" rtlCol="0">
            <a:spAutoFit/>
          </a:bodyPr>
          <a:lstStyle/>
          <a:p>
            <a:pPr algn="l"/>
            <a:r>
              <a:rPr lang="en-GB" sz="1500" b="1" i="1" dirty="0" smtClean="0">
                <a:solidFill>
                  <a:schemeClr val="tx2"/>
                </a:solidFill>
              </a:rPr>
              <a:t>The benefits</a:t>
            </a:r>
            <a:endParaRPr lang="en-GB" sz="1500" b="1" i="1" dirty="0">
              <a:solidFill>
                <a:schemeClr val="tx2"/>
              </a:solidFill>
            </a:endParaRPr>
          </a:p>
        </p:txBody>
      </p:sp>
      <p:sp>
        <p:nvSpPr>
          <p:cNvPr id="5" name="Rounded Rectangle 4"/>
          <p:cNvSpPr/>
          <p:nvPr/>
        </p:nvSpPr>
        <p:spPr>
          <a:xfrm>
            <a:off x="5940152" y="4293096"/>
            <a:ext cx="266429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Over a</a:t>
            </a:r>
            <a:r>
              <a:rPr lang="en-GB" sz="2000" b="1" dirty="0" smtClean="0"/>
              <a:t> third </a:t>
            </a:r>
            <a:r>
              <a:rPr lang="en-GB" sz="1400" dirty="0" smtClean="0"/>
              <a:t>of all technical staff have been recruited via the programme</a:t>
            </a:r>
            <a:endParaRPr lang="en-GB" sz="1400" dirty="0"/>
          </a:p>
        </p:txBody>
      </p:sp>
      <p:sp>
        <p:nvSpPr>
          <p:cNvPr id="6" name="TextBox 5"/>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Storyboard</a:t>
            </a:r>
            <a:endParaRPr lang="en-GB"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lank">
  <a:themeElements>
    <a:clrScheme name="Custom 1">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F79646"/>
      </a:hlink>
      <a:folHlink>
        <a:srgbClr val="92CDDC"/>
      </a:folHlink>
    </a:clrScheme>
    <a:fontScheme name="UKCommission">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15631</TotalTime>
  <Words>4872</Words>
  <Application>Microsoft Office PowerPoint</Application>
  <PresentationFormat>On-screen Show (4:3)</PresentationFormat>
  <Paragraphs>393</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Sector Skills Insights: Digital and Creative</vt:lpstr>
      <vt:lpstr>Introduction</vt:lpstr>
      <vt:lpstr>Storyboard</vt:lpstr>
      <vt:lpstr>PowerPoint Presentation</vt:lpstr>
      <vt:lpstr>What key skills challenges in the digital and creative sector?</vt:lpstr>
      <vt:lpstr>Digital and Creative... Matters The sector TODAY</vt:lpstr>
      <vt:lpstr>Digital and Creative matters:  Imagine where it could be TOMORROW</vt:lpstr>
      <vt:lpstr>The performance challenge Quantity of digital graduates</vt:lpstr>
      <vt:lpstr>Case study – Allstate Northern Ireland: strategic solution to skills shortages</vt:lpstr>
      <vt:lpstr>The performance challenge Quality of creative graduates</vt:lpstr>
      <vt:lpstr>The performance challenge Gender imbalance</vt:lpstr>
      <vt:lpstr>Case Study – Computer Clubs 4 Girls</vt:lpstr>
      <vt:lpstr>The performance challenge Investment in workforce skills</vt:lpstr>
      <vt:lpstr>Case study – Metro CPD in the creative industry</vt:lpstr>
      <vt:lpstr>The performance challenge Building the workforce of tomorrow</vt:lpstr>
      <vt:lpstr>Case study – Wales Millennium Centre welcomes Creative Apprentices</vt:lpstr>
      <vt:lpstr>Growth through skills Securing future success</vt:lpstr>
      <vt:lpstr>Growth through skills Securing future success</vt:lpstr>
      <vt:lpstr>Growth through skills Securing future success</vt:lpstr>
      <vt:lpstr>Growth through skills Securing future success</vt:lpstr>
      <vt:lpstr>Benefits to Business </vt:lpstr>
      <vt:lpstr>Key messages</vt:lpstr>
    </vt:vector>
  </TitlesOfParts>
  <Company>UK Commission for Employment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and Winning the Economic Argument for Skills</dc:title>
  <dc:creator>Carol Stanfield</dc:creator>
  <cp:lastModifiedBy>Daniel Stammers</cp:lastModifiedBy>
  <cp:revision>469</cp:revision>
  <dcterms:created xsi:type="dcterms:W3CDTF">2011-09-02T20:14:27Z</dcterms:created>
  <dcterms:modified xsi:type="dcterms:W3CDTF">2014-04-16T11:30:25Z</dcterms:modified>
</cp:coreProperties>
</file>