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Lst>
  <p:notesMasterIdLst>
    <p:notesMasterId r:id="rId24"/>
  </p:notesMasterIdLst>
  <p:sldIdLst>
    <p:sldId id="256" r:id="rId2"/>
    <p:sldId id="264" r:id="rId3"/>
    <p:sldId id="265" r:id="rId4"/>
    <p:sldId id="266" r:id="rId5"/>
    <p:sldId id="267" r:id="rId6"/>
    <p:sldId id="268" r:id="rId7"/>
    <p:sldId id="269" r:id="rId8"/>
    <p:sldId id="270" r:id="rId9"/>
    <p:sldId id="272" r:id="rId10"/>
    <p:sldId id="274" r:id="rId11"/>
    <p:sldId id="310" r:id="rId12"/>
    <p:sldId id="311" r:id="rId13"/>
    <p:sldId id="312" r:id="rId14"/>
    <p:sldId id="313" r:id="rId15"/>
    <p:sldId id="314" r:id="rId16"/>
    <p:sldId id="315" r:id="rId17"/>
    <p:sldId id="306" r:id="rId18"/>
    <p:sldId id="302" r:id="rId19"/>
    <p:sldId id="303" r:id="rId20"/>
    <p:sldId id="304" r:id="rId21"/>
    <p:sldId id="305" r:id="rId22"/>
    <p:sldId id="261" r:id="rId23"/>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94" autoAdjust="0"/>
  </p:normalViewPr>
  <p:slideViewPr>
    <p:cSldViewPr>
      <p:cViewPr>
        <p:scale>
          <a:sx n="90" d="100"/>
          <a:sy n="90" d="100"/>
        </p:scale>
        <p:origin x="-264" y="8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1751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Objective</a:t>
            </a:r>
            <a:r>
              <a:rPr lang="en-GB" baseline="0" dirty="0" smtClean="0"/>
              <a:t> 1 is supported by two deliverables.  </a:t>
            </a:r>
            <a:r>
              <a:rPr lang="en-GB" sz="1200" dirty="0" smtClean="0"/>
              <a:t>It encompasses analysis/insight and our core research products, including the  UK Commission’s Employer Skills Survey. </a:t>
            </a:r>
          </a:p>
          <a:p>
            <a:endParaRPr lang="en-GB" sz="1200" dirty="0" smtClean="0"/>
          </a:p>
          <a:p>
            <a:r>
              <a:rPr lang="en-GB" sz="1200" dirty="0" smtClean="0"/>
              <a:t>Our work under deliverable 1.1 includes:</a:t>
            </a:r>
          </a:p>
          <a:p>
            <a:endParaRPr lang="en-GB" sz="1200" b="0" i="0" u="none" strike="noStrike" kern="1200" baseline="0" dirty="0" smtClean="0">
              <a:solidFill>
                <a:schemeClr val="tx1"/>
              </a:solidFill>
              <a:latin typeface="Gill Sans" charset="0"/>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understanding what works in creating more opportunities for young people through work experience and apprenticeships, improving productivity and progression in work and creating pathways to higher level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using Commissioner leadership and industry networks to promote key messages and change policy and practice.</a:t>
            </a:r>
          </a:p>
          <a:p>
            <a:pPr marL="171450" indent="-171450">
              <a:buFont typeface="Arial" panose="020B0604020202020204" pitchFamily="34" charset="0"/>
              <a:buChar char="•"/>
            </a:pPr>
            <a:endParaRPr lang="en-GB" sz="1200" b="0" i="0" u="none" strike="noStrike" kern="1200" baseline="0" dirty="0" smtClean="0">
              <a:solidFill>
                <a:schemeClr val="tx1"/>
              </a:solidFill>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Our work under deliverable 1.2 includes:</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delivering core business intelligence across the UK which is recognised, and shapes future choice, policy and practice (including the UK Commission Employer Perspectives Survey and Employer Skills Survey; our sector insights; working futures series and Listening to Business)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delivering ‘LMI for All’ and related products which enhances wider access to intelligence and stimulates use in the market</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working with Local Enterprise Partnerships and wider partners to help ensure that labour market intelligence supports skills development</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working with strategic partnerships such as the Organisation for Economic Co-operation and Development, to extend the UKCES research portfolio and strengthen evidence based decision making concerning skills.</a:t>
            </a:r>
          </a:p>
          <a:p>
            <a:endParaRPr lang="en-GB" dirty="0"/>
          </a:p>
        </p:txBody>
      </p:sp>
    </p:spTree>
    <p:extLst>
      <p:ext uri="{BB962C8B-B14F-4D97-AF65-F5344CB8AC3E}">
        <p14:creationId xmlns:p14="http://schemas.microsoft.com/office/powerpoint/2010/main" val="60368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628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Objective</a:t>
            </a:r>
            <a:r>
              <a:rPr lang="en-GB" baseline="0" dirty="0" smtClean="0"/>
              <a:t> 2 is supported by three deliverables. </a:t>
            </a:r>
          </a:p>
          <a:p>
            <a:endParaRPr lang="en-GB"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Our work under deliverable 2.1 includes:</a:t>
            </a:r>
          </a:p>
          <a:p>
            <a:endParaRPr lang="en-GB" sz="1200" b="0" i="0" u="none" strike="noStrike" kern="1200" baseline="0" dirty="0" smtClean="0">
              <a:solidFill>
                <a:schemeClr val="tx1"/>
              </a:solidFill>
              <a:latin typeface="Gill Sans" charset="0"/>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managing the effective delivery of the Standards and Framework programme during 2014 – 2015, and plan for transition to the new technical function</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agreeing and trialling a new approach to developing Occupational Standards that are based on labour market requirements and participating in the feasibility study to explore linking the National Occupational Standards database with other external qualifications databases, including those of </a:t>
            </a:r>
            <a:r>
              <a:rPr lang="en-GB" sz="1200" b="0" i="0" u="none" strike="noStrike" kern="1200" baseline="0" dirty="0" err="1" smtClean="0">
                <a:solidFill>
                  <a:schemeClr val="tx1"/>
                </a:solidFill>
                <a:latin typeface="Gill Sans" charset="0"/>
                <a:ea typeface="+mn-ea"/>
                <a:cs typeface="+mn-cs"/>
              </a:rPr>
              <a:t>Ofqual</a:t>
            </a:r>
            <a:r>
              <a:rPr lang="en-GB" sz="1200" b="0" i="0" u="none" strike="noStrike" kern="1200" baseline="0" dirty="0" smtClean="0">
                <a:solidFill>
                  <a:schemeClr val="tx1"/>
                </a:solidFill>
                <a:latin typeface="Gill Sans" charset="0"/>
                <a:ea typeface="+mn-ea"/>
                <a:cs typeface="+mn-cs"/>
              </a:rPr>
              <a:t> and the SFA .</a:t>
            </a:r>
          </a:p>
          <a:p>
            <a:endParaRPr lang="en-GB" sz="1200" b="0" i="0" u="none" strike="noStrike" kern="1200" baseline="0" dirty="0" smtClean="0">
              <a:solidFill>
                <a:schemeClr val="tx1"/>
              </a:solidFill>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Our work under deliverable 2.2 includes:</a:t>
            </a:r>
          </a:p>
          <a:p>
            <a:endParaRPr lang="en-GB" sz="1200" b="0" i="0" u="none" strike="noStrike" kern="1200" baseline="0" dirty="0" smtClean="0">
              <a:solidFill>
                <a:schemeClr val="tx1"/>
              </a:solidFill>
              <a:latin typeface="Gill Sans" charset="0"/>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working with SFA/BIS on the completion of grant negotiations to establish industrial partnerships to drive growth through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working with industrial partnerships and networks to build their effectiveness, encourage successful collaboration and knowledge transfer and supporting the key policy areas of youth employment, progression in work and pathways to higher level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highlighting best practice through Commissioner-led promotional activity and make an early assessment of progress and what works.</a:t>
            </a:r>
          </a:p>
          <a:p>
            <a:pPr marL="171450" indent="-171450">
              <a:buFont typeface="Arial" panose="020B0604020202020204" pitchFamily="34" charset="0"/>
              <a:buChar char="•"/>
            </a:pPr>
            <a:endParaRPr lang="en-GB" sz="1200" b="0" i="0" u="none" strike="noStrike" kern="1200" baseline="0" dirty="0" smtClean="0">
              <a:solidFill>
                <a:schemeClr val="tx1"/>
              </a:solidFill>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Our work under deliverable 2.3 includes:</a:t>
            </a:r>
          </a:p>
          <a:p>
            <a:endParaRPr lang="en-GB" sz="1200" b="0" i="0" u="none" strike="noStrike" kern="1200" baseline="0" dirty="0" smtClean="0">
              <a:solidFill>
                <a:schemeClr val="tx1"/>
              </a:solidFill>
              <a:latin typeface="Gill Sans" charset="0"/>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managing the Employer Investment Fund (EIF) and Growth and Innovation Fund (GIF) projects to effective completion including financial reconciliations, reporting of outputs/outcome data, reviewing evaluation and project closure reports and developing compelling stories of impact. </a:t>
            </a:r>
          </a:p>
          <a:p>
            <a:endParaRPr lang="en-GB" dirty="0"/>
          </a:p>
        </p:txBody>
      </p:sp>
    </p:spTree>
    <p:extLst>
      <p:ext uri="{BB962C8B-B14F-4D97-AF65-F5344CB8AC3E}">
        <p14:creationId xmlns:p14="http://schemas.microsoft.com/office/powerpoint/2010/main" val="167068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50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Objective 3 is supported by one deliverable.</a:t>
            </a:r>
          </a:p>
          <a:p>
            <a:endParaRPr lang="en-GB" dirty="0" smtClean="0"/>
          </a:p>
          <a:p>
            <a:r>
              <a:rPr lang="en-GB" dirty="0" smtClean="0"/>
              <a:t>Our work under deliverable 3.1 includes: </a:t>
            </a:r>
          </a:p>
          <a:p>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establishing a UK-wide futures programme co-investing with collaborations of business and wider partners to research, prototype and scale genuinely innovative solutions to tackling market/system failures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issuing challenges over the year in relation to youth employment, progression and productivity in work and pathways to higher level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Gill Sans" charset="0"/>
                <a:ea typeface="+mn-ea"/>
                <a:cs typeface="+mn-cs"/>
              </a:rPr>
              <a:t>supporting effective knowledge transfer and continuous learning to identify what works and to stimulate changes in policy and practice.</a:t>
            </a:r>
          </a:p>
        </p:txBody>
      </p:sp>
    </p:spTree>
    <p:extLst>
      <p:ext uri="{BB962C8B-B14F-4D97-AF65-F5344CB8AC3E}">
        <p14:creationId xmlns:p14="http://schemas.microsoft.com/office/powerpoint/2010/main" val="247491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7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effectLst/>
                <a:latin typeface="Gill Sans" charset="0"/>
                <a:ea typeface="+mn-ea"/>
                <a:cs typeface="+mn-cs"/>
              </a:rPr>
              <a:t>We believe that it is the talents and skills of people that drive business competitiveness and economic growth. Our unique contribution and ability to create impact comes through the insights of Commissioners, our authoritative research and our approach of working with key industry sectors and wider networks of business leadership to galvanise action. </a:t>
            </a:r>
          </a:p>
          <a:p>
            <a:endParaRPr lang="en-GB" sz="1100"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D4B12232-8A54-4D11-8954-93298A2C731C}"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latin typeface="Gill Sans" charset="0"/>
              </a:rPr>
              <a:t>UKCES is a social partnership led by 30 Commissioners who are senior leaders of large and small enterprises, (including non-profits), further and higher education institutions from across the UK.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UKCES is funded by government as a UK non-departmental public body and Commissioners are appointed by government ministers.</a:t>
            </a:r>
          </a:p>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baseline="0" dirty="0" smtClean="0"/>
              <a:t>Our research is aimed at informing and shaping skills and employment policy, helping employers to make better and more informed decisions, and helping individuals to develop the skills they need to succeed.</a:t>
            </a:r>
          </a:p>
          <a:p>
            <a:endParaRPr lang="en-GB" baseline="0" dirty="0" smtClean="0"/>
          </a:p>
          <a:p>
            <a:r>
              <a:rPr lang="en-GB" baseline="0" dirty="0" smtClean="0"/>
              <a:t>Our employer survey data and future projections underpin our messages and help us inform policy. We draw on the expertise and knowledge of our Commissioners, who lead inquiries on specific topics or challenges.</a:t>
            </a:r>
          </a:p>
          <a:p>
            <a:endParaRPr lang="en-GB" dirty="0" smtClean="0"/>
          </a:p>
          <a:p>
            <a:r>
              <a:rPr lang="en-GB" dirty="0" smtClean="0"/>
              <a:t>Our research products are</a:t>
            </a:r>
            <a:r>
              <a:rPr lang="en-GB" baseline="0" dirty="0" smtClean="0"/>
              <a:t> aimed at Government and a wider audience of employers, researchers, individuals and academics. </a:t>
            </a:r>
          </a:p>
          <a:p>
            <a:endParaRPr lang="en-GB" baseline="0" dirty="0" smtClean="0"/>
          </a:p>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0DE97F6C-1941-4E6C-B329-2255B86D3CD2}"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KCES">
    <p:spTree>
      <p:nvGrpSpPr>
        <p:cNvPr id="1" name=""/>
        <p:cNvGrpSpPr/>
        <p:nvPr/>
      </p:nvGrpSpPr>
      <p:grpSpPr>
        <a:xfrm>
          <a:off x="0" y="0"/>
          <a:ext cx="0" cy="0"/>
          <a:chOff x="0" y="0"/>
          <a:chExt cx="0" cy="0"/>
        </a:xfrm>
      </p:grpSpPr>
      <p:sp>
        <p:nvSpPr>
          <p:cNvPr id="5" name="Rectangle 1"/>
          <p:cNvSpPr>
            <a:spLocks/>
          </p:cNvSpPr>
          <p:nvPr/>
        </p:nvSpPr>
        <p:spPr bwMode="auto">
          <a:xfrm>
            <a:off x="-12909" y="0"/>
            <a:ext cx="9169400" cy="5397500"/>
          </a:xfrm>
          <a:prstGeom prst="rect">
            <a:avLst/>
          </a:prstGeom>
          <a:solidFill>
            <a:schemeClr val="tx2"/>
          </a:solidFill>
          <a:ln>
            <a:noFill/>
          </a:ln>
          <a:extLst/>
        </p:spPr>
        <p:txBody>
          <a:bodyPr lIns="0" tIns="0" rIns="0" bIns="0"/>
          <a:lstStyle/>
          <a:p>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15" name="Text Placeholder 14"/>
          <p:cNvSpPr>
            <a:spLocks noGrp="1"/>
          </p:cNvSpPr>
          <p:nvPr>
            <p:ph type="body" sz="quarter" idx="12" hasCustomPrompt="1"/>
          </p:nvPr>
        </p:nvSpPr>
        <p:spPr>
          <a:xfrm>
            <a:off x="251520" y="4149080"/>
            <a:ext cx="7848550" cy="1104900"/>
          </a:xfrm>
          <a:prstGeom prst="rect">
            <a:avLst/>
          </a:prstGeom>
        </p:spPr>
        <p:txBody>
          <a:bodyPr/>
          <a:lstStyle>
            <a:lvl1pPr marL="0" indent="0">
              <a:buNone/>
              <a:defRPr sz="5400">
                <a:solidFill>
                  <a:schemeClr val="bg1"/>
                </a:solidFill>
                <a:latin typeface="NeueHaasGroteskDisp Std Blk"/>
              </a:defRPr>
            </a:lvl1pPr>
          </a:lstStyle>
          <a:p>
            <a:pPr lvl="0"/>
            <a:r>
              <a:rPr lang="en-US" dirty="0" smtClean="0"/>
              <a:t>Subtitle goes here</a:t>
            </a:r>
            <a:endParaRPr lang="en-GB" dirty="0"/>
          </a:p>
        </p:txBody>
      </p:sp>
      <p:sp>
        <p:nvSpPr>
          <p:cNvPr id="17" name="Text Placeholder 16"/>
          <p:cNvSpPr>
            <a:spLocks noGrp="1"/>
          </p:cNvSpPr>
          <p:nvPr>
            <p:ph type="body" sz="quarter" idx="13" hasCustomPrompt="1"/>
          </p:nvPr>
        </p:nvSpPr>
        <p:spPr>
          <a:xfrm>
            <a:off x="251520" y="1124744"/>
            <a:ext cx="7797105" cy="2591594"/>
          </a:xfrm>
          <a:prstGeom prst="rect">
            <a:avLst/>
          </a:prstGeom>
        </p:spPr>
        <p:txBody>
          <a:bodyPr/>
          <a:lstStyle>
            <a:lvl1pPr marL="0" indent="0">
              <a:buNone/>
              <a:defRPr sz="7200" baseline="0">
                <a:solidFill>
                  <a:schemeClr val="bg1"/>
                </a:solidFill>
                <a:latin typeface="NeueHaasGroteskDisp Std Blk"/>
              </a:defRPr>
            </a:lvl1pPr>
          </a:lstStyle>
          <a:p>
            <a:pPr lvl="0"/>
            <a:r>
              <a:rPr lang="en-GB" dirty="0" smtClean="0"/>
              <a:t>Title goes here</a:t>
            </a:r>
            <a:endParaRPr lang="en-GB" dirty="0"/>
          </a:p>
        </p:txBody>
      </p:sp>
      <p:pic>
        <p:nvPicPr>
          <p:cNvPr id="2050" name="Picture 2" descr="C:\Users\aniluanaigh\AppData\Local\Microsoft\Windows\Temporary Internet Files\Content.Outlook\HEW4DL5Q\UKCES logo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312" y="5838601"/>
            <a:ext cx="1368152" cy="6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73234"/>
      </p:ext>
    </p:extLst>
  </p:cSld>
  <p:clrMapOvr>
    <a:masterClrMapping/>
  </p:clrMapOvr>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3F3424BC-6C94-43B5-8E39-BE7F3E3A2AE4}" type="slidenum">
              <a:rPr lang="en-US" smtClean="0"/>
              <a:pPr>
                <a:defRPr/>
              </a:pPr>
              <a:t>‹#›</a:t>
            </a:fld>
            <a:endParaRPr lang="en-US"/>
          </a:p>
        </p:txBody>
      </p:sp>
    </p:spTree>
    <p:extLst>
      <p:ext uri="{BB962C8B-B14F-4D97-AF65-F5344CB8AC3E}">
        <p14:creationId xmlns:p14="http://schemas.microsoft.com/office/powerpoint/2010/main" val="153467327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ck Page">
    <p:spTree>
      <p:nvGrpSpPr>
        <p:cNvPr id="1" name=""/>
        <p:cNvGrpSpPr/>
        <p:nvPr/>
      </p:nvGrpSpPr>
      <p:grpSpPr>
        <a:xfrm>
          <a:off x="0" y="0"/>
          <a:ext cx="0" cy="0"/>
          <a:chOff x="0" y="0"/>
          <a:chExt cx="0" cy="0"/>
        </a:xfrm>
      </p:grpSpPr>
      <p:sp>
        <p:nvSpPr>
          <p:cNvPr id="5" name="Rectangle 1"/>
          <p:cNvSpPr>
            <a:spLocks/>
          </p:cNvSpPr>
          <p:nvPr/>
        </p:nvSpPr>
        <p:spPr bwMode="auto">
          <a:xfrm>
            <a:off x="-12909" y="0"/>
            <a:ext cx="9169400" cy="5397500"/>
          </a:xfrm>
          <a:prstGeom prst="rect">
            <a:avLst/>
          </a:prstGeom>
          <a:solidFill>
            <a:schemeClr val="tx2"/>
          </a:solidFill>
          <a:ln>
            <a:noFill/>
          </a:ln>
          <a:extLst/>
        </p:spPr>
        <p:txBody>
          <a:bodyPr lIns="0" tIns="0" rIns="0" bIns="0"/>
          <a:lstStyle/>
          <a:p>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4114800"/>
            <a:ext cx="7747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097213"/>
            <a:ext cx="71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2022475"/>
            <a:ext cx="317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 Placeholder 5"/>
          <p:cNvSpPr>
            <a:spLocks noGrp="1"/>
          </p:cNvSpPr>
          <p:nvPr>
            <p:ph type="body" sz="quarter" idx="12"/>
          </p:nvPr>
        </p:nvSpPr>
        <p:spPr>
          <a:xfrm>
            <a:off x="1907704" y="1988840"/>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3" name="Text Placeholder 5"/>
          <p:cNvSpPr>
            <a:spLocks noGrp="1"/>
          </p:cNvSpPr>
          <p:nvPr>
            <p:ph type="body" sz="quarter" idx="13"/>
          </p:nvPr>
        </p:nvSpPr>
        <p:spPr>
          <a:xfrm>
            <a:off x="1907704" y="3019673"/>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6" name="Text Placeholder 5"/>
          <p:cNvSpPr>
            <a:spLocks noGrp="1"/>
          </p:cNvSpPr>
          <p:nvPr>
            <p:ph type="body" sz="quarter" idx="14"/>
          </p:nvPr>
        </p:nvSpPr>
        <p:spPr>
          <a:xfrm>
            <a:off x="1907704" y="4050506"/>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3" name="Text Placeholder 2"/>
          <p:cNvSpPr>
            <a:spLocks noGrp="1"/>
          </p:cNvSpPr>
          <p:nvPr>
            <p:ph type="body" sz="quarter" idx="11" hasCustomPrompt="1"/>
          </p:nvPr>
        </p:nvSpPr>
        <p:spPr>
          <a:xfrm>
            <a:off x="323528" y="620688"/>
            <a:ext cx="7345362" cy="1008063"/>
          </a:xfrm>
          <a:prstGeom prst="rect">
            <a:avLst/>
          </a:prstGeom>
        </p:spPr>
        <p:txBody>
          <a:bodyPr/>
          <a:lstStyle>
            <a:lvl1pPr>
              <a:buNone/>
              <a:defRPr sz="3200">
                <a:solidFill>
                  <a:schemeClr val="bg1"/>
                </a:solidFill>
                <a:latin typeface="NeueHaasGroteskDisp Std Blk"/>
              </a:defRPr>
            </a:lvl1pPr>
          </a:lstStyle>
          <a:p>
            <a:pPr marL="0" indent="0" eaLnBrk="1" hangingPunct="1"/>
            <a:r>
              <a:rPr lang="en-US" sz="3300" dirty="0" smtClean="0">
                <a:latin typeface="NeueHaasGroteskDisp Std Blk" charset="0"/>
                <a:ea typeface="NeueHaasGroteskDisp Std Blk" charset="0"/>
                <a:cs typeface="NeueHaasGroteskDisp Std Blk" charset="0"/>
                <a:sym typeface="NeueHaasGroteskDisp Std Blk" charset="0"/>
              </a:rPr>
              <a:t>Last page should be used for contacts and social media. 33pt</a:t>
            </a:r>
            <a:endParaRPr lang="en-US" sz="3300" dirty="0" smtClean="0">
              <a:latin typeface="NeueHaasGroteskDisp Std Blk" charset="0"/>
              <a:ea typeface="ヒラギノ角ゴ ProN W6" charset="0"/>
              <a:cs typeface="ヒラギノ角ゴ ProN W6" charset="0"/>
              <a:sym typeface="NeueHaasGroteskDisp Std Blk" charset="0"/>
            </a:endParaRPr>
          </a:p>
        </p:txBody>
      </p:sp>
      <p:pic>
        <p:nvPicPr>
          <p:cNvPr id="17" name="Picture 2" descr="C:\Users\aniluanaigh\AppData\Local\Microsoft\Windows\Temporary Internet Files\Content.Outlook\HEW4DL5Q\UKCES logo 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5838600"/>
            <a:ext cx="1368152" cy="6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74162"/>
      </p:ext>
    </p:extLst>
  </p:cSld>
  <p:clrMapOvr>
    <a:masterClrMapping/>
  </p:clrMapOv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0193215-B0E7-4941-B7AE-3ACFD15F8789}" type="slidenum">
              <a:rPr lang="en-US"/>
              <a:pPr>
                <a:defRPr/>
              </a:pPr>
              <a:t>‹#›</a:t>
            </a:fld>
            <a:endParaRPr lang="en-US" dirty="0"/>
          </a:p>
        </p:txBody>
      </p:sp>
    </p:spTree>
    <p:extLst>
      <p:ext uri="{BB962C8B-B14F-4D97-AF65-F5344CB8AC3E}">
        <p14:creationId xmlns:p14="http://schemas.microsoft.com/office/powerpoint/2010/main" val="33672515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648" y="63153"/>
            <a:ext cx="7188696" cy="917575"/>
          </a:xfrm>
          <a:prstGeom prst="rect">
            <a:avLst/>
          </a:prstGeom>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65AE5921-CCC4-4220-A46E-750CFFFE23FB}" type="slidenum">
              <a:rPr lang="en-US"/>
              <a:pPr>
                <a:defRPr/>
              </a:pPr>
              <a:t>‹#›</a:t>
            </a:fld>
            <a:endParaRPr lang="en-US" dirty="0"/>
          </a:p>
        </p:txBody>
      </p:sp>
    </p:spTree>
    <p:extLst>
      <p:ext uri="{BB962C8B-B14F-4D97-AF65-F5344CB8AC3E}">
        <p14:creationId xmlns:p14="http://schemas.microsoft.com/office/powerpoint/2010/main" val="7621861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age + Imag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2195736" y="2204864"/>
            <a:ext cx="6696744" cy="4032448"/>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a:p>
            <a:pPr lvl="0"/>
            <a:endParaRPr lang="en-US" dirty="0" smtClean="0"/>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7" name="Picture Placeholder 6"/>
          <p:cNvSpPr>
            <a:spLocks noGrp="1"/>
          </p:cNvSpPr>
          <p:nvPr>
            <p:ph type="pic" sz="quarter" idx="11"/>
          </p:nvPr>
        </p:nvSpPr>
        <p:spPr>
          <a:xfrm>
            <a:off x="179388" y="1340768"/>
            <a:ext cx="1871662" cy="3816424"/>
          </a:xfrm>
          <a:prstGeom prst="rect">
            <a:avLst/>
          </a:prstGeom>
        </p:spPr>
        <p:txBody>
          <a:bodyPr/>
          <a:lstStyle/>
          <a:p>
            <a:r>
              <a:rPr lang="en-US" smtClean="0"/>
              <a:t>Click icon to add picture</a:t>
            </a:r>
            <a:endParaRPr lang="en-GB"/>
          </a:p>
        </p:txBody>
      </p:sp>
      <p:sp>
        <p:nvSpPr>
          <p:cNvPr id="9" name="Text Placeholder 8"/>
          <p:cNvSpPr>
            <a:spLocks noGrp="1"/>
          </p:cNvSpPr>
          <p:nvPr>
            <p:ph type="body" sz="quarter" idx="12" hasCustomPrompt="1"/>
          </p:nvPr>
        </p:nvSpPr>
        <p:spPr>
          <a:xfrm>
            <a:off x="179388" y="5157788"/>
            <a:ext cx="1871662"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smtClean="0"/>
              <a:t>Picture description goes here – standard font 13pt</a:t>
            </a:r>
          </a:p>
        </p:txBody>
      </p:sp>
      <p:sp>
        <p:nvSpPr>
          <p:cNvPr id="6" name="Text Placeholder 5"/>
          <p:cNvSpPr>
            <a:spLocks noGrp="1"/>
          </p:cNvSpPr>
          <p:nvPr>
            <p:ph type="body" sz="quarter" idx="13" hasCustomPrompt="1"/>
          </p:nvPr>
        </p:nvSpPr>
        <p:spPr>
          <a:xfrm>
            <a:off x="2195736" y="1341438"/>
            <a:ext cx="6697439" cy="719137"/>
          </a:xfrm>
          <a:prstGeom prst="rect">
            <a:avLst/>
          </a:prstGeom>
        </p:spPr>
        <p:txBody>
          <a:bodyPr/>
          <a:lstStyle>
            <a:lvl1pPr marL="0" indent="0" algn="l">
              <a:buNone/>
              <a:defRPr sz="2100" b="1">
                <a:latin typeface="NeueHaasGroteskDisp Std Blk"/>
              </a:defRPr>
            </a:lvl1pPr>
          </a:lstStyle>
          <a:p>
            <a:pPr algn="l"/>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US" sz="2100" dirty="0">
              <a:solidFill>
                <a:schemeClr val="tx1"/>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3319733658"/>
      </p:ext>
    </p:extLst>
  </p:cSld>
  <p:clrMapOvr>
    <a:masterClrMapping/>
  </p:clrMapOvr>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Pag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2195736" y="1340768"/>
            <a:ext cx="6696744" cy="4896544"/>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a:p>
            <a:pPr lvl="0"/>
            <a:endParaRPr lang="en-US" dirty="0" smtClean="0"/>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7" name="Picture Placeholder 6"/>
          <p:cNvSpPr>
            <a:spLocks noGrp="1"/>
          </p:cNvSpPr>
          <p:nvPr>
            <p:ph type="pic" sz="quarter" idx="11"/>
          </p:nvPr>
        </p:nvSpPr>
        <p:spPr>
          <a:xfrm>
            <a:off x="179388" y="1340768"/>
            <a:ext cx="1871662" cy="3816424"/>
          </a:xfrm>
          <a:prstGeom prst="rect">
            <a:avLst/>
          </a:prstGeom>
        </p:spPr>
        <p:txBody>
          <a:bodyPr/>
          <a:lstStyle/>
          <a:p>
            <a:r>
              <a:rPr lang="en-US" smtClean="0"/>
              <a:t>Click icon to add picture</a:t>
            </a:r>
            <a:endParaRPr lang="en-GB"/>
          </a:p>
        </p:txBody>
      </p:sp>
      <p:sp>
        <p:nvSpPr>
          <p:cNvPr id="9" name="Text Placeholder 8"/>
          <p:cNvSpPr>
            <a:spLocks noGrp="1"/>
          </p:cNvSpPr>
          <p:nvPr>
            <p:ph type="body" sz="quarter" idx="12" hasCustomPrompt="1"/>
          </p:nvPr>
        </p:nvSpPr>
        <p:spPr>
          <a:xfrm>
            <a:off x="179388" y="5157788"/>
            <a:ext cx="1871662"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smtClean="0"/>
              <a:t>Picture description goes here – standard font 13pt</a:t>
            </a:r>
          </a:p>
        </p:txBody>
      </p:sp>
    </p:spTree>
    <p:extLst>
      <p:ext uri="{BB962C8B-B14F-4D97-AF65-F5344CB8AC3E}">
        <p14:creationId xmlns:p14="http://schemas.microsoft.com/office/powerpoint/2010/main" val="86525335"/>
      </p:ext>
    </p:extLst>
  </p:cSld>
  <p:clrMapOvr>
    <a:masterClrMapping/>
  </p:clrMapOvr>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2276872"/>
            <a:ext cx="8712968" cy="4032448"/>
          </a:xfrm>
          <a:prstGeom prst="rect">
            <a:avLst/>
          </a:prstGeom>
        </p:spPr>
        <p:txBody>
          <a:bodyPr/>
          <a:lstStyle>
            <a:lvl1pPr marL="0" indent="0" eaLnBrk="1" hangingPunct="1">
              <a:buSzPct val="125000"/>
              <a:buFontTx/>
              <a:buNone/>
              <a:defRPr sz="2100" i="0" baseline="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6" name="Text Placeholder 5"/>
          <p:cNvSpPr>
            <a:spLocks noGrp="1"/>
          </p:cNvSpPr>
          <p:nvPr>
            <p:ph type="body" sz="quarter" idx="11" hasCustomPrompt="1"/>
          </p:nvPr>
        </p:nvSpPr>
        <p:spPr>
          <a:xfrm>
            <a:off x="179388" y="1340768"/>
            <a:ext cx="8713787" cy="864270"/>
          </a:xfrm>
          <a:prstGeom prst="rect">
            <a:avLst/>
          </a:prstGeom>
        </p:spPr>
        <p:txBody>
          <a:bodyPr/>
          <a:lstStyle>
            <a:lvl1pPr marL="0" indent="0">
              <a:buNone/>
              <a:defRPr sz="2100" b="1">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GB" dirty="0"/>
          </a:p>
        </p:txBody>
      </p:sp>
    </p:spTree>
    <p:extLst>
      <p:ext uri="{BB962C8B-B14F-4D97-AF65-F5344CB8AC3E}">
        <p14:creationId xmlns:p14="http://schemas.microsoft.com/office/powerpoint/2010/main" val="1628131455"/>
      </p:ext>
    </p:extLst>
  </p:cSld>
  <p:clrMapOvr>
    <a:masterClrMapping/>
  </p:clrMapOvr>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8712968" cy="4968552"/>
          </a:xfrm>
          <a:prstGeom prst="rect">
            <a:avLst/>
          </a:prstGeom>
        </p:spPr>
        <p:txBody>
          <a:bodyPr/>
          <a:lstStyle>
            <a:lvl1pPr marL="0" indent="0" eaLnBrk="1" hangingPunct="1">
              <a:buSzPct val="125000"/>
              <a:buFontTx/>
              <a:buNone/>
              <a:defRPr sz="2100" i="0" baseline="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Tree>
    <p:extLst>
      <p:ext uri="{BB962C8B-B14F-4D97-AF65-F5344CB8AC3E}">
        <p14:creationId xmlns:p14="http://schemas.microsoft.com/office/powerpoint/2010/main" val="1854476534"/>
      </p:ext>
    </p:extLst>
  </p:cSld>
  <p:clrMapOvr>
    <a:masterClrMapping/>
  </p:clrMapOvr>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Subtitle + C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2204864"/>
            <a:ext cx="8712968" cy="2952328"/>
          </a:xfrm>
          <a:prstGeom prst="rect">
            <a:avLst/>
          </a:prstGeom>
        </p:spPr>
        <p:txBody>
          <a:bodyPr/>
          <a:lstStyle>
            <a:lvl1pPr marL="0" indent="0" eaLnBrk="1" hangingPunct="1">
              <a:buSzPct val="125000"/>
              <a:buFontTx/>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6" name="Content Placeholder 5"/>
          <p:cNvSpPr>
            <a:spLocks noGrp="1"/>
          </p:cNvSpPr>
          <p:nvPr>
            <p:ph sz="quarter" idx="11" hasCustomPrompt="1"/>
          </p:nvPr>
        </p:nvSpPr>
        <p:spPr>
          <a:xfrm>
            <a:off x="179388" y="5300663"/>
            <a:ext cx="8713787" cy="1296987"/>
          </a:xfrm>
          <a:prstGeom prst="rect">
            <a:avLst/>
          </a:prstGeom>
          <a:ln w="12700">
            <a:solidFill>
              <a:schemeClr val="tx2"/>
            </a:solidFill>
          </a:ln>
        </p:spPr>
        <p:txBody>
          <a:bodyPr/>
          <a:lstStyle>
            <a:lvl1pPr marL="0" indent="0">
              <a:buNone/>
              <a:defRPr sz="2100" baseline="0">
                <a:solidFill>
                  <a:schemeClr val="tx2"/>
                </a:solidFill>
                <a:latin typeface="NeueHaasGroteskDisp Std Blk"/>
              </a:defRPr>
            </a:lvl1pPr>
          </a:lstStyle>
          <a:p>
            <a:pPr lvl="0"/>
            <a:r>
              <a:rPr lang="en-GB" dirty="0" smtClean="0"/>
              <a:t>Call to action in 21pt and same colour as title</a:t>
            </a:r>
            <a:endParaRPr lang="en-GB" dirty="0"/>
          </a:p>
        </p:txBody>
      </p:sp>
      <p:sp>
        <p:nvSpPr>
          <p:cNvPr id="7" name="Text Placeholder 6"/>
          <p:cNvSpPr>
            <a:spLocks noGrp="1"/>
          </p:cNvSpPr>
          <p:nvPr>
            <p:ph type="body" sz="quarter" idx="12" hasCustomPrompt="1"/>
          </p:nvPr>
        </p:nvSpPr>
        <p:spPr>
          <a:xfrm>
            <a:off x="179512" y="1340768"/>
            <a:ext cx="8713787" cy="792162"/>
          </a:xfrm>
          <a:prstGeom prst="rect">
            <a:avLst/>
          </a:prstGeom>
        </p:spPr>
        <p:txBody>
          <a:bodyPr/>
          <a:lstStyle>
            <a:lvl1pPr marL="0" marR="0" indent="0" algn="l" defTabSz="914400" rtl="0" eaLnBrk="1" fontAlgn="base" latinLnBrk="0" hangingPunct="1">
              <a:lnSpc>
                <a:spcPct val="100000"/>
              </a:lnSpc>
              <a:spcBef>
                <a:spcPts val="800"/>
              </a:spcBef>
              <a:spcAft>
                <a:spcPct val="0"/>
              </a:spcAft>
              <a:buClr>
                <a:srgbClr val="000000"/>
              </a:buClr>
              <a:buSzPct val="100000"/>
              <a:buFont typeface="Arial" charset="0"/>
              <a:buNone/>
              <a:tabLst/>
              <a:defRPr sz="2100" b="1">
                <a:latin typeface="NeueHaasGroteskDisp Std Blk"/>
              </a:defRPr>
            </a:lvl1pPr>
          </a:lstStyle>
          <a:p>
            <a:pPr marL="0" marR="0" lvl="0" indent="0" algn="l" defTabSz="914400" rtl="0" eaLnBrk="1" fontAlgn="base" latinLnBrk="0" hangingPunct="1">
              <a:lnSpc>
                <a:spcPct val="100000"/>
              </a:lnSpc>
              <a:spcBef>
                <a:spcPts val="800"/>
              </a:spcBef>
              <a:spcAft>
                <a:spcPct val="0"/>
              </a:spcAft>
              <a:buClr>
                <a:srgbClr val="000000"/>
              </a:buClr>
              <a:buSzPct val="100000"/>
              <a:buFont typeface="Arial" charset="0"/>
              <a:buNone/>
              <a:tabLst/>
              <a:defRPr/>
            </a:pPr>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GB" dirty="0" smtClean="0"/>
          </a:p>
        </p:txBody>
      </p:sp>
    </p:spTree>
    <p:extLst>
      <p:ext uri="{BB962C8B-B14F-4D97-AF65-F5344CB8AC3E}">
        <p14:creationId xmlns:p14="http://schemas.microsoft.com/office/powerpoint/2010/main" val="1287110532"/>
      </p:ext>
    </p:extLst>
  </p:cSld>
  <p:clrMapOvr>
    <a:masterClrMapping/>
  </p:clrMapOvr>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C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8712968" cy="3816424"/>
          </a:xfrm>
          <a:prstGeom prst="rect">
            <a:avLst/>
          </a:prstGeom>
        </p:spPr>
        <p:txBody>
          <a:bodyPr/>
          <a:lstStyle>
            <a:lvl1pPr marL="0" indent="0" eaLnBrk="1" hangingPunct="1">
              <a:buSzPct val="125000"/>
              <a:buFontTx/>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6" name="Content Placeholder 5"/>
          <p:cNvSpPr>
            <a:spLocks noGrp="1"/>
          </p:cNvSpPr>
          <p:nvPr>
            <p:ph sz="quarter" idx="11" hasCustomPrompt="1"/>
          </p:nvPr>
        </p:nvSpPr>
        <p:spPr>
          <a:xfrm>
            <a:off x="179388" y="5300663"/>
            <a:ext cx="8713787" cy="1296987"/>
          </a:xfrm>
          <a:prstGeom prst="rect">
            <a:avLst/>
          </a:prstGeom>
          <a:ln w="12700">
            <a:solidFill>
              <a:schemeClr val="tx2"/>
            </a:solidFill>
          </a:ln>
        </p:spPr>
        <p:txBody>
          <a:bodyPr/>
          <a:lstStyle>
            <a:lvl1pPr marL="0" indent="0">
              <a:buNone/>
              <a:defRPr sz="2100" baseline="0">
                <a:solidFill>
                  <a:schemeClr val="tx2"/>
                </a:solidFill>
                <a:latin typeface="NeueHaasGroteskDisp Std Blk"/>
              </a:defRPr>
            </a:lvl1pPr>
          </a:lstStyle>
          <a:p>
            <a:pPr lvl="0"/>
            <a:r>
              <a:rPr lang="en-GB" dirty="0" smtClean="0"/>
              <a:t>Call to action in 21pt and same colour as title</a:t>
            </a:r>
            <a:endParaRPr lang="en-GB" dirty="0"/>
          </a:p>
        </p:txBody>
      </p:sp>
    </p:spTree>
    <p:extLst>
      <p:ext uri="{BB962C8B-B14F-4D97-AF65-F5344CB8AC3E}">
        <p14:creationId xmlns:p14="http://schemas.microsoft.com/office/powerpoint/2010/main" val="1519884820"/>
      </p:ext>
    </p:extLst>
  </p:cSld>
  <p:clrMapOvr>
    <a:masterClrMapping/>
  </p:clrMapOvr>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4248472" cy="4968552"/>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7" name="Content Placeholder 2"/>
          <p:cNvSpPr>
            <a:spLocks noGrp="1"/>
          </p:cNvSpPr>
          <p:nvPr>
            <p:ph idx="12" hasCustomPrompt="1"/>
          </p:nvPr>
        </p:nvSpPr>
        <p:spPr>
          <a:xfrm>
            <a:off x="4644008" y="1340768"/>
            <a:ext cx="4248472" cy="4968552"/>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Tree>
    <p:extLst>
      <p:ext uri="{BB962C8B-B14F-4D97-AF65-F5344CB8AC3E}">
        <p14:creationId xmlns:p14="http://schemas.microsoft.com/office/powerpoint/2010/main" val="4128305830"/>
      </p:ext>
    </p:extLst>
  </p:cSld>
  <p:clrMapOvr>
    <a:masterClrMapping/>
  </p:clrMapOvr>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split +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988840"/>
            <a:ext cx="4248472" cy="4320480"/>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a:p>
        </p:txBody>
      </p:sp>
      <p:sp>
        <p:nvSpPr>
          <p:cNvPr id="7" name="Content Placeholder 2"/>
          <p:cNvSpPr>
            <a:spLocks noGrp="1"/>
          </p:cNvSpPr>
          <p:nvPr>
            <p:ph idx="12" hasCustomPrompt="1"/>
          </p:nvPr>
        </p:nvSpPr>
        <p:spPr>
          <a:xfrm>
            <a:off x="4644008" y="1988840"/>
            <a:ext cx="4248472" cy="4320480"/>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6" name="Text Placeholder 5"/>
          <p:cNvSpPr>
            <a:spLocks noGrp="1"/>
          </p:cNvSpPr>
          <p:nvPr>
            <p:ph type="body" sz="quarter" idx="13" hasCustomPrompt="1"/>
          </p:nvPr>
        </p:nvSpPr>
        <p:spPr>
          <a:xfrm>
            <a:off x="179388" y="1125538"/>
            <a:ext cx="4248150" cy="863600"/>
          </a:xfrm>
          <a:prstGeom prst="rect">
            <a:avLst/>
          </a:prstGeom>
        </p:spPr>
        <p:txBody>
          <a:bodyPr/>
          <a:lstStyle>
            <a:lvl1pPr marL="0" indent="0">
              <a:buNone/>
              <a:defRPr sz="2100" b="1">
                <a:solidFill>
                  <a:schemeClr val="tx2"/>
                </a:solidFill>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a:t>
            </a:r>
            <a:endParaRPr lang="en-GB" dirty="0"/>
          </a:p>
        </p:txBody>
      </p:sp>
      <p:sp>
        <p:nvSpPr>
          <p:cNvPr id="8" name="Text Placeholder 5"/>
          <p:cNvSpPr>
            <a:spLocks noGrp="1"/>
          </p:cNvSpPr>
          <p:nvPr>
            <p:ph type="body" sz="quarter" idx="14" hasCustomPrompt="1"/>
          </p:nvPr>
        </p:nvSpPr>
        <p:spPr>
          <a:xfrm>
            <a:off x="4644008" y="1124744"/>
            <a:ext cx="4248150" cy="863600"/>
          </a:xfrm>
          <a:prstGeom prst="rect">
            <a:avLst/>
          </a:prstGeom>
        </p:spPr>
        <p:txBody>
          <a:bodyPr/>
          <a:lstStyle>
            <a:lvl1pPr marL="0" indent="0">
              <a:buNone/>
              <a:defRPr sz="2100" b="1">
                <a:solidFill>
                  <a:schemeClr val="tx2"/>
                </a:solidFill>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a:t>
            </a:r>
            <a:endParaRPr lang="en-GB" dirty="0"/>
          </a:p>
        </p:txBody>
      </p:sp>
    </p:spTree>
    <p:extLst>
      <p:ext uri="{BB962C8B-B14F-4D97-AF65-F5344CB8AC3E}">
        <p14:creationId xmlns:p14="http://schemas.microsoft.com/office/powerpoint/2010/main" val="1286112156"/>
      </p:ext>
    </p:extLst>
  </p:cSld>
  <p:clrMapOvr>
    <a:masterClrMapping/>
  </p:clrMapOv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223D1A83-DC1D-43E7-A826-A080D0E0493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1" r:id="rId10"/>
    <p:sldLayoutId id="2147483763" r:id="rId11"/>
    <p:sldLayoutId id="2147483802" r:id="rId12"/>
    <p:sldLayoutId id="2147483804" r:id="rId13"/>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1"/>
          </a:solidFill>
          <a:latin typeface="+mj-lt"/>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1" fontAlgn="base" hangingPunct="1">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42950" indent="-285750" algn="l" rtl="0" eaLnBrk="1" fontAlgn="base" hangingPunct="1">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43000" indent="-228600" algn="l" rtl="0" eaLnBrk="1" fontAlgn="base" hangingPunct="1">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600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574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146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718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290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86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v.uk/government/publications/ukces-futures-programme-guidance-document-innovation"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r>
              <a:rPr lang="en-GB" sz="3600" dirty="0"/>
              <a:t>Information for </a:t>
            </a:r>
            <a:r>
              <a:rPr lang="en-GB" sz="3600" dirty="0" smtClean="0"/>
              <a:t>potential research suppliers</a:t>
            </a:r>
            <a:endParaRPr lang="en-GB" sz="3600" dirty="0"/>
          </a:p>
          <a:p>
            <a:r>
              <a:rPr lang="en-GB" sz="3600" dirty="0" smtClean="0"/>
              <a:t>July </a:t>
            </a:r>
            <a:r>
              <a:rPr lang="en-GB" sz="3600" dirty="0"/>
              <a:t>2014</a:t>
            </a:r>
          </a:p>
          <a:p>
            <a:endParaRPr lang="en-GB" dirty="0"/>
          </a:p>
        </p:txBody>
      </p:sp>
      <p:sp>
        <p:nvSpPr>
          <p:cNvPr id="11" name="Text Placeholder 10"/>
          <p:cNvSpPr>
            <a:spLocks noGrp="1"/>
          </p:cNvSpPr>
          <p:nvPr>
            <p:ph type="body" sz="quarter" idx="13"/>
          </p:nvPr>
        </p:nvSpPr>
        <p:spPr/>
        <p:txBody>
          <a:bodyPr/>
          <a:lstStyle/>
          <a:p>
            <a:r>
              <a:rPr lang="en-GB" sz="5400" dirty="0"/>
              <a:t>Working with </a:t>
            </a:r>
            <a:r>
              <a:rPr lang="en-GB" sz="5400" dirty="0" smtClean="0"/>
              <a:t>the UK </a:t>
            </a:r>
            <a:r>
              <a:rPr lang="en-GB" sz="5400" dirty="0"/>
              <a:t>Commission for Employment and Skills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E54F3D"/>
                </a:solidFill>
              </a:rPr>
              <a:t>Our </a:t>
            </a:r>
            <a:r>
              <a:rPr lang="en-GB" sz="3600" dirty="0" smtClean="0"/>
              <a:t>objectives</a:t>
            </a:r>
            <a:endParaRPr lang="en-GB" sz="3600" dirty="0">
              <a:solidFill>
                <a:srgbClr val="E54F3D"/>
              </a:solidFill>
            </a:endParaRPr>
          </a:p>
        </p:txBody>
      </p:sp>
      <p:sp>
        <p:nvSpPr>
          <p:cNvPr id="3" name="Content Placeholder 2"/>
          <p:cNvSpPr>
            <a:spLocks noGrp="1"/>
          </p:cNvSpPr>
          <p:nvPr>
            <p:ph idx="1"/>
          </p:nvPr>
        </p:nvSpPr>
        <p:spPr/>
        <p:txBody>
          <a:bodyPr/>
          <a:lstStyle/>
          <a:p>
            <a:pPr>
              <a:buSzPct val="100000"/>
            </a:pPr>
            <a:r>
              <a:rPr lang="en-GB" sz="2400" dirty="0" smtClean="0"/>
              <a:t>For 2014-17 we have four objectives:</a:t>
            </a:r>
          </a:p>
          <a:p>
            <a:pPr marL="457200" indent="-457200">
              <a:buSzPct val="100000"/>
              <a:buFont typeface="+mj-lt"/>
              <a:buAutoNum type="arabicPeriod"/>
            </a:pPr>
            <a:r>
              <a:rPr lang="en-GB" sz="2400" dirty="0" smtClean="0"/>
              <a:t>Lead </a:t>
            </a:r>
            <a:r>
              <a:rPr lang="en-GB" sz="2400" dirty="0"/>
              <a:t>the debate with industry to drive better outcomes for skills, jobs and </a:t>
            </a:r>
            <a:r>
              <a:rPr lang="en-GB" sz="2400" dirty="0" smtClean="0"/>
              <a:t>growth</a:t>
            </a:r>
          </a:p>
          <a:p>
            <a:pPr marL="457200" indent="-457200">
              <a:buSzPct val="100000"/>
              <a:buFont typeface="+mj-lt"/>
              <a:buAutoNum type="arabicPeriod"/>
            </a:pPr>
            <a:r>
              <a:rPr lang="en-GB" sz="2400" dirty="0" smtClean="0"/>
              <a:t>Work </a:t>
            </a:r>
            <a:r>
              <a:rPr lang="en-GB" sz="2400" dirty="0"/>
              <a:t>with industrial partnerships and wider networks to push forward employer ownership of skills</a:t>
            </a:r>
          </a:p>
          <a:p>
            <a:pPr marL="457200" indent="-457200">
              <a:buSzPct val="100000"/>
              <a:buFont typeface="+mj-lt"/>
              <a:buAutoNum type="arabicPeriod"/>
            </a:pPr>
            <a:r>
              <a:rPr lang="en-GB" sz="2400" dirty="0" smtClean="0"/>
              <a:t>Test </a:t>
            </a:r>
            <a:r>
              <a:rPr lang="en-GB" sz="2400" dirty="0"/>
              <a:t>out employer-led innovation to address persistent skills challenges</a:t>
            </a:r>
          </a:p>
          <a:p>
            <a:pPr marL="457200" indent="-457200">
              <a:buSzPct val="100000"/>
              <a:buFont typeface="+mj-lt"/>
              <a:buAutoNum type="arabicPeriod"/>
            </a:pPr>
            <a:r>
              <a:rPr lang="en-GB" sz="2400" dirty="0" smtClean="0"/>
              <a:t>Help </a:t>
            </a:r>
            <a:r>
              <a:rPr lang="en-GB" sz="2400" dirty="0"/>
              <a:t>businesses realise the potential of their people through Investors in </a:t>
            </a:r>
            <a:r>
              <a:rPr lang="en-GB" sz="2400" dirty="0" smtClean="0"/>
              <a:t>People</a:t>
            </a:r>
          </a:p>
          <a:p>
            <a:pPr marL="457200" indent="-457200">
              <a:buSzPct val="100000"/>
              <a:buFont typeface="+mj-lt"/>
              <a:buAutoNum type="arabicPeriod"/>
            </a:pPr>
            <a:endParaRPr lang="en-GB" sz="2400" dirty="0"/>
          </a:p>
          <a:p>
            <a:pPr>
              <a:buSzPct val="100000"/>
            </a:pPr>
            <a:r>
              <a:rPr lang="en-GB" sz="2400" dirty="0" smtClean="0"/>
              <a:t>Our research work supports objectives 1-3. Each objective is underpinned by detailed deliverables.</a:t>
            </a:r>
            <a:endParaRPr lang="en-GB" sz="2400" dirty="0"/>
          </a:p>
        </p:txBody>
      </p:sp>
    </p:spTree>
    <p:extLst>
      <p:ext uri="{BB962C8B-B14F-4D97-AF65-F5344CB8AC3E}">
        <p14:creationId xmlns:p14="http://schemas.microsoft.com/office/powerpoint/2010/main" val="26292738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1 - deliverables</a:t>
            </a:r>
            <a:endParaRPr lang="en-GB" dirty="0"/>
          </a:p>
        </p:txBody>
      </p:sp>
      <p:sp>
        <p:nvSpPr>
          <p:cNvPr id="3" name="Content Placeholder 2"/>
          <p:cNvSpPr>
            <a:spLocks noGrp="1"/>
          </p:cNvSpPr>
          <p:nvPr>
            <p:ph idx="1"/>
          </p:nvPr>
        </p:nvSpPr>
        <p:spPr/>
        <p:txBody>
          <a:bodyPr/>
          <a:lstStyle/>
          <a:p>
            <a:r>
              <a:rPr lang="en-GB" sz="2400" b="1" dirty="0"/>
              <a:t>Lead the debate with industry to drive better outcomes for skills, jobs and </a:t>
            </a:r>
            <a:r>
              <a:rPr lang="en-GB" sz="2400" b="1" dirty="0" smtClean="0"/>
              <a:t>growth.</a:t>
            </a:r>
          </a:p>
          <a:p>
            <a:endParaRPr lang="en-GB" sz="2400" b="1" dirty="0" smtClean="0"/>
          </a:p>
          <a:p>
            <a:pPr marL="342900" indent="-342900">
              <a:buFont typeface="Arial" panose="020B0604020202020204" pitchFamily="34" charset="0"/>
              <a:buChar char="•"/>
            </a:pPr>
            <a:r>
              <a:rPr lang="en-GB" sz="2400" dirty="0" smtClean="0"/>
              <a:t>1.1 </a:t>
            </a:r>
            <a:r>
              <a:rPr lang="en-GB" sz="2400" dirty="0"/>
              <a:t>In key policy areas of youth employment, progression in work and pathways to higher level skills, Commissioners will promote inspiring insights from our networks and </a:t>
            </a:r>
            <a:r>
              <a:rPr lang="en-GB" sz="2400" dirty="0" smtClean="0"/>
              <a:t>research</a:t>
            </a:r>
          </a:p>
          <a:p>
            <a:pPr marL="342900" indent="-342900">
              <a:buFont typeface="Arial" panose="020B0604020202020204" pitchFamily="34" charset="0"/>
              <a:buChar char="•"/>
            </a:pPr>
            <a:r>
              <a:rPr lang="en-GB" sz="2400" dirty="0" smtClean="0"/>
              <a:t>1.2 </a:t>
            </a:r>
            <a:r>
              <a:rPr lang="en-GB" sz="2400" dirty="0"/>
              <a:t>Produce and promote robust business intelligence to ensure that skills development supports choice, competitiveness and growth for local and industrial strategies</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11</a:t>
            </a:fld>
            <a:endParaRPr lang="en-US"/>
          </a:p>
        </p:txBody>
      </p:sp>
    </p:spTree>
    <p:extLst>
      <p:ext uri="{BB962C8B-B14F-4D97-AF65-F5344CB8AC3E}">
        <p14:creationId xmlns:p14="http://schemas.microsoft.com/office/powerpoint/2010/main" val="36462240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1 - research</a:t>
            </a:r>
            <a:endParaRPr lang="en-GB" dirty="0"/>
          </a:p>
        </p:txBody>
      </p:sp>
      <p:sp>
        <p:nvSpPr>
          <p:cNvPr id="3" name="Content Placeholder 2"/>
          <p:cNvSpPr>
            <a:spLocks noGrp="1"/>
          </p:cNvSpPr>
          <p:nvPr>
            <p:ph idx="1"/>
          </p:nvPr>
        </p:nvSpPr>
        <p:spPr/>
        <p:txBody>
          <a:bodyPr/>
          <a:lstStyle/>
          <a:p>
            <a:r>
              <a:rPr lang="en-GB" sz="2400" dirty="0" smtClean="0"/>
              <a:t>In </a:t>
            </a:r>
            <a:r>
              <a:rPr lang="en-GB" sz="2400" dirty="0"/>
              <a:t>this area we will be commissioning</a:t>
            </a:r>
            <a:r>
              <a:rPr lang="en-GB" sz="2400" dirty="0" smtClean="0"/>
              <a:t>:</a:t>
            </a:r>
            <a:endParaRPr lang="en-GB" sz="2400" dirty="0"/>
          </a:p>
          <a:p>
            <a:pPr marL="342900" lvl="0" indent="-342900">
              <a:buFont typeface="Arial" panose="020B0604020202020204" pitchFamily="34" charset="0"/>
              <a:buChar char="•"/>
            </a:pPr>
            <a:r>
              <a:rPr lang="en-GB" sz="2400" dirty="0"/>
              <a:t>Analysis to inform a skills audit </a:t>
            </a:r>
            <a:r>
              <a:rPr lang="en-GB" sz="2400" dirty="0">
                <a:solidFill>
                  <a:srgbClr val="FF0000"/>
                </a:solidFill>
              </a:rPr>
              <a:t>(</a:t>
            </a:r>
            <a:r>
              <a:rPr lang="en-GB" sz="2400" dirty="0" smtClean="0">
                <a:solidFill>
                  <a:srgbClr val="FF0000"/>
                </a:solidFill>
              </a:rPr>
              <a:t>July/August </a:t>
            </a:r>
            <a:r>
              <a:rPr lang="en-GB" sz="2400" dirty="0">
                <a:solidFill>
                  <a:srgbClr val="FF0000"/>
                </a:solidFill>
              </a:rPr>
              <a:t>2014)</a:t>
            </a:r>
          </a:p>
          <a:p>
            <a:pPr marL="342900" lvl="0" indent="-342900">
              <a:buFont typeface="Arial" panose="020B0604020202020204" pitchFamily="34" charset="0"/>
              <a:buChar char="•"/>
            </a:pPr>
            <a:r>
              <a:rPr lang="en-GB" sz="2400" dirty="0"/>
              <a:t>Analysis to support Commissioner Inquiries (timing and specification will depend upon the nature of the inquiry and </a:t>
            </a:r>
            <a:r>
              <a:rPr lang="en-GB" sz="2400" dirty="0" smtClean="0"/>
              <a:t>reporting dates)</a:t>
            </a:r>
            <a:endParaRPr lang="en-GB" sz="2400" dirty="0"/>
          </a:p>
          <a:p>
            <a:pPr marL="342900" lvl="0" indent="-342900">
              <a:buFont typeface="Arial" panose="020B0604020202020204" pitchFamily="34" charset="0"/>
              <a:buChar char="•"/>
            </a:pPr>
            <a:r>
              <a:rPr lang="en-GB" sz="2400" dirty="0" smtClean="0"/>
              <a:t>The UK Commission’s Employer Skills Survey </a:t>
            </a:r>
            <a:r>
              <a:rPr lang="en-GB" sz="2400" dirty="0"/>
              <a:t>2015 </a:t>
            </a:r>
            <a:r>
              <a:rPr lang="en-GB" sz="2400" dirty="0" smtClean="0"/>
              <a:t> </a:t>
            </a:r>
            <a:r>
              <a:rPr lang="en-GB" sz="2400" dirty="0" smtClean="0">
                <a:solidFill>
                  <a:srgbClr val="FF0000"/>
                </a:solidFill>
              </a:rPr>
              <a:t>(October 2014)  </a:t>
            </a:r>
            <a:endParaRPr lang="en-GB" sz="2400" dirty="0">
              <a:solidFill>
                <a:srgbClr val="FF0000"/>
              </a:solidFill>
            </a:endParaRPr>
          </a:p>
          <a:p>
            <a:pPr marL="342900" lvl="0" indent="-342900">
              <a:buFont typeface="Arial" panose="020B0604020202020204" pitchFamily="34" charset="0"/>
              <a:buChar char="•"/>
            </a:pPr>
            <a:r>
              <a:rPr lang="en-GB" sz="2400" dirty="0"/>
              <a:t>Supporting partnership activity (e.g. events with Local Enterprise Partnerships and FE Colleges to promote use of UKCES data, timing </a:t>
            </a:r>
            <a:r>
              <a:rPr lang="en-GB" sz="2400" dirty="0" err="1"/>
              <a:t>tbc</a:t>
            </a:r>
            <a:r>
              <a:rPr lang="en-GB" sz="2400" dirty="0" smtClean="0"/>
              <a:t>)</a:t>
            </a:r>
          </a:p>
          <a:p>
            <a:pPr marL="342900" lvl="0" indent="-342900">
              <a:buFont typeface="Arial" panose="020B0604020202020204" pitchFamily="34" charset="0"/>
              <a:buChar char="•"/>
            </a:pPr>
            <a:r>
              <a:rPr lang="en-GB" sz="2400" dirty="0" smtClean="0"/>
              <a:t>Procuring Research Associates to support a range of research activity </a:t>
            </a:r>
            <a:r>
              <a:rPr lang="en-GB" sz="2400" dirty="0" smtClean="0">
                <a:solidFill>
                  <a:srgbClr val="FF0000"/>
                </a:solidFill>
              </a:rPr>
              <a:t>(July 2014)</a:t>
            </a:r>
            <a:endParaRPr lang="en-GB" sz="2400" dirty="0">
              <a:solidFill>
                <a:srgbClr val="FF0000"/>
              </a:solidFill>
            </a:endParaRPr>
          </a:p>
          <a:p>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12</a:t>
            </a:fld>
            <a:endParaRPr lang="en-US"/>
          </a:p>
        </p:txBody>
      </p:sp>
    </p:spTree>
    <p:extLst>
      <p:ext uri="{BB962C8B-B14F-4D97-AF65-F5344CB8AC3E}">
        <p14:creationId xmlns:p14="http://schemas.microsoft.com/office/powerpoint/2010/main" val="30762260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2 </a:t>
            </a:r>
            <a:r>
              <a:rPr lang="en-GB" dirty="0"/>
              <a:t>- deliverables</a:t>
            </a:r>
          </a:p>
        </p:txBody>
      </p:sp>
      <p:sp>
        <p:nvSpPr>
          <p:cNvPr id="3" name="Content Placeholder 2"/>
          <p:cNvSpPr>
            <a:spLocks noGrp="1"/>
          </p:cNvSpPr>
          <p:nvPr>
            <p:ph idx="1"/>
          </p:nvPr>
        </p:nvSpPr>
        <p:spPr/>
        <p:txBody>
          <a:bodyPr/>
          <a:lstStyle/>
          <a:p>
            <a:r>
              <a:rPr lang="en-GB" sz="2400" b="1" dirty="0" smtClean="0"/>
              <a:t>Work </a:t>
            </a:r>
            <a:r>
              <a:rPr lang="en-GB" sz="2400" b="1" dirty="0"/>
              <a:t>with industrial partnerships and wider networks to push forward employer ownership of </a:t>
            </a:r>
            <a:r>
              <a:rPr lang="en-GB" sz="2400" b="1" dirty="0" smtClean="0"/>
              <a:t>skills</a:t>
            </a:r>
          </a:p>
          <a:p>
            <a:endParaRPr lang="en-GB" sz="2400" b="1" dirty="0" smtClean="0"/>
          </a:p>
          <a:p>
            <a:pPr marL="342900" indent="-342900">
              <a:buFont typeface="Arial" panose="020B0604020202020204" pitchFamily="34" charset="0"/>
              <a:buChar char="•"/>
            </a:pPr>
            <a:r>
              <a:rPr lang="en-GB" sz="2400" dirty="0" smtClean="0"/>
              <a:t>2.1 </a:t>
            </a:r>
            <a:r>
              <a:rPr lang="en-GB" sz="2400" dirty="0"/>
              <a:t>Establish and coordinate an industry led occupational standards programme that underpins Apprenticeships and vocational qualifications across the </a:t>
            </a:r>
            <a:r>
              <a:rPr lang="en-GB" sz="2400" dirty="0" smtClean="0"/>
              <a:t>UK</a:t>
            </a:r>
            <a:endParaRPr lang="en-GB" sz="2400" dirty="0"/>
          </a:p>
          <a:p>
            <a:pPr marL="342900" indent="-342900">
              <a:buFont typeface="Arial" panose="020B0604020202020204" pitchFamily="34" charset="0"/>
              <a:buChar char="•"/>
            </a:pPr>
            <a:r>
              <a:rPr lang="en-GB" sz="2400" dirty="0"/>
              <a:t>2.2. Work </a:t>
            </a:r>
            <a:r>
              <a:rPr lang="en-GB" sz="2400" dirty="0" smtClean="0"/>
              <a:t>with </a:t>
            </a:r>
            <a:r>
              <a:rPr lang="en-GB" sz="2400" dirty="0"/>
              <a:t>industrial partnerships and networks </a:t>
            </a:r>
            <a:r>
              <a:rPr lang="en-GB" sz="2400" dirty="0" smtClean="0"/>
              <a:t>to galvanise </a:t>
            </a:r>
            <a:r>
              <a:rPr lang="en-GB" sz="2400" dirty="0"/>
              <a:t>action on skills in line with national industrial strategies</a:t>
            </a:r>
          </a:p>
          <a:p>
            <a:pPr marL="342900" indent="-342900">
              <a:buFont typeface="Arial" panose="020B0604020202020204" pitchFamily="34" charset="0"/>
              <a:buChar char="•"/>
            </a:pPr>
            <a:r>
              <a:rPr lang="en-GB" sz="2400" dirty="0" smtClean="0"/>
              <a:t>2.3 </a:t>
            </a:r>
            <a:r>
              <a:rPr lang="en-GB" sz="2400" dirty="0"/>
              <a:t>Manage the performance and evaluate our existing employer investment programmes projects</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13</a:t>
            </a:fld>
            <a:endParaRPr lang="en-US"/>
          </a:p>
        </p:txBody>
      </p:sp>
    </p:spTree>
    <p:extLst>
      <p:ext uri="{BB962C8B-B14F-4D97-AF65-F5344CB8AC3E}">
        <p14:creationId xmlns:p14="http://schemas.microsoft.com/office/powerpoint/2010/main" val="30445898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2 - research</a:t>
            </a:r>
            <a:endParaRPr lang="en-GB" dirty="0"/>
          </a:p>
        </p:txBody>
      </p:sp>
      <p:sp>
        <p:nvSpPr>
          <p:cNvPr id="3" name="Content Placeholder 2"/>
          <p:cNvSpPr>
            <a:spLocks noGrp="1"/>
          </p:cNvSpPr>
          <p:nvPr>
            <p:ph idx="1"/>
          </p:nvPr>
        </p:nvSpPr>
        <p:spPr/>
        <p:txBody>
          <a:bodyPr/>
          <a:lstStyle/>
          <a:p>
            <a:r>
              <a:rPr lang="en-GB" sz="2400" dirty="0"/>
              <a:t>In this area we will be commissioning:</a:t>
            </a:r>
          </a:p>
          <a:p>
            <a:pPr marL="342900" indent="-342900">
              <a:buFont typeface="Arial" panose="020B0604020202020204" pitchFamily="34" charset="0"/>
              <a:buChar char="•"/>
            </a:pPr>
            <a:r>
              <a:rPr lang="en-GB" sz="2400" dirty="0" smtClean="0"/>
              <a:t>Sector insight work, including research to inform the development of occupational standards. This could include </a:t>
            </a:r>
            <a:r>
              <a:rPr lang="en-GB" sz="2400" kern="1200" dirty="0" smtClean="0">
                <a:latin typeface="Gill Sans" charset="0"/>
              </a:rPr>
              <a:t>labour </a:t>
            </a:r>
            <a:r>
              <a:rPr lang="en-GB" sz="2400" kern="1200" dirty="0">
                <a:latin typeface="Gill Sans" charset="0"/>
              </a:rPr>
              <a:t>market intelligence projects focusing on specific sector skill needs and occupational pathways in priority </a:t>
            </a:r>
            <a:r>
              <a:rPr lang="en-GB" sz="2400" kern="1200" dirty="0" smtClean="0">
                <a:latin typeface="Gill Sans" charset="0"/>
              </a:rPr>
              <a:t>sectors </a:t>
            </a:r>
            <a:r>
              <a:rPr lang="en-GB" sz="2400" kern="1200" dirty="0" smtClean="0">
                <a:solidFill>
                  <a:srgbClr val="FF0000"/>
                </a:solidFill>
                <a:latin typeface="Gill Sans" charset="0"/>
              </a:rPr>
              <a:t>(August 2014) </a:t>
            </a:r>
            <a:endParaRPr lang="en-GB" sz="2400" kern="1200" dirty="0">
              <a:solidFill>
                <a:srgbClr val="FF0000"/>
              </a:solidFill>
              <a:latin typeface="Gill Sans" charset="0"/>
            </a:endParaRPr>
          </a:p>
          <a:p>
            <a:pPr marL="342900" indent="-342900">
              <a:buFont typeface="Arial" panose="020B0604020202020204" pitchFamily="34" charset="0"/>
              <a:buChar char="•"/>
            </a:pPr>
            <a:r>
              <a:rPr lang="en-GB" sz="2400" dirty="0" smtClean="0"/>
              <a:t>Formative </a:t>
            </a:r>
            <a:r>
              <a:rPr lang="en-GB" sz="2400" dirty="0"/>
              <a:t>evaluation and impact measures </a:t>
            </a:r>
            <a:r>
              <a:rPr lang="en-GB" sz="2400" dirty="0" smtClean="0"/>
              <a:t>for new National Occupational Standards </a:t>
            </a:r>
            <a:r>
              <a:rPr lang="en-GB" sz="2400" dirty="0" smtClean="0">
                <a:solidFill>
                  <a:srgbClr val="FF0000"/>
                </a:solidFill>
              </a:rPr>
              <a:t>(Autumn 2014)</a:t>
            </a:r>
            <a:endParaRPr lang="en-GB" sz="2400" dirty="0" smtClean="0"/>
          </a:p>
          <a:p>
            <a:endParaRPr lang="en-GB" sz="2400" dirty="0"/>
          </a:p>
          <a:p>
            <a:r>
              <a:rPr lang="en-GB" sz="2400" dirty="0" smtClean="0"/>
              <a:t>We do not currently anticipate procuring additional work to support the evaluation of the EIF and GIF programmes  </a:t>
            </a:r>
            <a:r>
              <a:rPr lang="en-GB" sz="2400" dirty="0"/>
              <a:t> </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14</a:t>
            </a:fld>
            <a:endParaRPr lang="en-US"/>
          </a:p>
        </p:txBody>
      </p:sp>
    </p:spTree>
    <p:extLst>
      <p:ext uri="{BB962C8B-B14F-4D97-AF65-F5344CB8AC3E}">
        <p14:creationId xmlns:p14="http://schemas.microsoft.com/office/powerpoint/2010/main" val="42072147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3 </a:t>
            </a:r>
            <a:r>
              <a:rPr lang="en-GB" dirty="0"/>
              <a:t>- deliverables</a:t>
            </a:r>
          </a:p>
        </p:txBody>
      </p:sp>
      <p:sp>
        <p:nvSpPr>
          <p:cNvPr id="3" name="Content Placeholder 2"/>
          <p:cNvSpPr>
            <a:spLocks noGrp="1"/>
          </p:cNvSpPr>
          <p:nvPr>
            <p:ph idx="1"/>
          </p:nvPr>
        </p:nvSpPr>
        <p:spPr/>
        <p:txBody>
          <a:bodyPr/>
          <a:lstStyle/>
          <a:p>
            <a:r>
              <a:rPr lang="en-GB" sz="2400" b="1" dirty="0" smtClean="0"/>
              <a:t>Test </a:t>
            </a:r>
            <a:r>
              <a:rPr lang="en-GB" sz="2400" b="1" dirty="0"/>
              <a:t>out employer-led innovation to address persistent skills </a:t>
            </a:r>
            <a:r>
              <a:rPr lang="en-GB" sz="2400" b="1" dirty="0" smtClean="0"/>
              <a:t>challenges</a:t>
            </a:r>
          </a:p>
          <a:p>
            <a:endParaRPr lang="en-GB" sz="2400" b="1" dirty="0"/>
          </a:p>
          <a:p>
            <a:pPr marL="342900" indent="-342900">
              <a:buFont typeface="Arial" panose="020B0604020202020204" pitchFamily="34" charset="0"/>
              <a:buChar char="•"/>
            </a:pPr>
            <a:r>
              <a:rPr lang="en-GB" sz="2400" dirty="0"/>
              <a:t>3.1 Establish and pilot a UK Futures Programme which supports </a:t>
            </a:r>
            <a:r>
              <a:rPr lang="en-GB" sz="2400" dirty="0" smtClean="0"/>
              <a:t>projects </a:t>
            </a:r>
            <a:r>
              <a:rPr lang="en-GB" sz="2400" dirty="0"/>
              <a:t>against </a:t>
            </a:r>
            <a:r>
              <a:rPr lang="en-GB" sz="2400" dirty="0" smtClean="0"/>
              <a:t>skills </a:t>
            </a:r>
            <a:r>
              <a:rPr lang="en-GB" sz="2400" dirty="0"/>
              <a:t>challenge </a:t>
            </a:r>
            <a:r>
              <a:rPr lang="en-GB" sz="2400" dirty="0" smtClean="0"/>
              <a:t>rounds</a:t>
            </a:r>
          </a:p>
          <a:p>
            <a:pPr marL="342900" indent="-342900">
              <a:buFont typeface="Arial" panose="020B0604020202020204" pitchFamily="34" charset="0"/>
              <a:buChar char="•"/>
            </a:pPr>
            <a:endParaRPr lang="en-GB" sz="2400" dirty="0"/>
          </a:p>
          <a:p>
            <a:r>
              <a:rPr lang="en-GB" sz="2400" dirty="0" smtClean="0"/>
              <a:t>Existing </a:t>
            </a:r>
            <a:r>
              <a:rPr lang="en-GB" sz="2400" dirty="0"/>
              <a:t>competitions include off site construction; and leadership and management in supply chains.</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15</a:t>
            </a:fld>
            <a:endParaRPr lang="en-US"/>
          </a:p>
        </p:txBody>
      </p:sp>
    </p:spTree>
    <p:extLst>
      <p:ext uri="{BB962C8B-B14F-4D97-AF65-F5344CB8AC3E}">
        <p14:creationId xmlns:p14="http://schemas.microsoft.com/office/powerpoint/2010/main" val="672881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3 - research</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In this area </a:t>
            </a:r>
            <a:r>
              <a:rPr lang="en-GB" sz="2400" dirty="0" smtClean="0"/>
              <a:t>‘research’ may be a type of project we are looking to invest in (see guidance documents </a:t>
            </a:r>
            <a:r>
              <a:rPr lang="en-GB" sz="2400" dirty="0" smtClean="0">
                <a:hlinkClick r:id="rId2"/>
              </a:rPr>
              <a:t>here</a:t>
            </a:r>
            <a:r>
              <a:rPr lang="en-GB" sz="2400" dirty="0" smtClean="0"/>
              <a:t>) within our thematic competitions</a:t>
            </a:r>
          </a:p>
          <a:p>
            <a:pPr marL="342900" indent="-342900">
              <a:buFont typeface="Arial" panose="020B0604020202020204" pitchFamily="34" charset="0"/>
              <a:buChar char="•"/>
            </a:pPr>
            <a:r>
              <a:rPr lang="en-GB" sz="2400" dirty="0" smtClean="0"/>
              <a:t>Evaluation </a:t>
            </a:r>
            <a:r>
              <a:rPr lang="en-GB" sz="2400" dirty="0"/>
              <a:t>– we are undertaking a largely ‘developmental evaluation’ approach to the evaluation of Futures Programme and will be seeking Facilitators for Innovation Labs plus commissioning an evaluation of the Futures Programme as a whole </a:t>
            </a:r>
            <a:r>
              <a:rPr lang="en-GB" sz="2400" dirty="0">
                <a:solidFill>
                  <a:srgbClr val="FF0000"/>
                </a:solidFill>
              </a:rPr>
              <a:t>(</a:t>
            </a:r>
            <a:r>
              <a:rPr lang="en-GB" sz="2400" dirty="0" smtClean="0">
                <a:solidFill>
                  <a:srgbClr val="FF0000"/>
                </a:solidFill>
              </a:rPr>
              <a:t>July 2014). </a:t>
            </a:r>
            <a:endParaRPr lang="en-GB" sz="2400" dirty="0">
              <a:solidFill>
                <a:srgbClr val="FF0000"/>
              </a:solidFill>
            </a:endParaRPr>
          </a:p>
          <a:p>
            <a:endParaRPr lang="en-GB" sz="24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16</a:t>
            </a:fld>
            <a:endParaRPr lang="en-US"/>
          </a:p>
        </p:txBody>
      </p:sp>
    </p:spTree>
    <p:extLst>
      <p:ext uri="{BB962C8B-B14F-4D97-AF65-F5344CB8AC3E}">
        <p14:creationId xmlns:p14="http://schemas.microsoft.com/office/powerpoint/2010/main" val="28786635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rgbClr val="FF0000"/>
                </a:solidFill>
              </a:rPr>
              <a:t>Working with us</a:t>
            </a:r>
            <a:endParaRPr lang="en-GB" dirty="0">
              <a:solidFill>
                <a:srgbClr val="FF0000"/>
              </a:solidFill>
            </a:endParaRPr>
          </a:p>
        </p:txBody>
      </p:sp>
      <p:sp>
        <p:nvSpPr>
          <p:cNvPr id="6" name="Subtitle 5"/>
          <p:cNvSpPr>
            <a:spLocks noGrp="1"/>
          </p:cNvSpPr>
          <p:nvPr>
            <p:ph type="subTitle"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17</a:t>
            </a:fld>
            <a:endParaRPr lang="en-US"/>
          </a:p>
        </p:txBody>
      </p:sp>
    </p:spTree>
    <p:extLst>
      <p:ext uri="{BB962C8B-B14F-4D97-AF65-F5344CB8AC3E}">
        <p14:creationId xmlns:p14="http://schemas.microsoft.com/office/powerpoint/2010/main" val="35798123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What can you provide?</a:t>
            </a:r>
            <a:endParaRPr lang="en-GB" dirty="0">
              <a:solidFill>
                <a:srgbClr val="E54F3D"/>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W</a:t>
            </a:r>
            <a:r>
              <a:rPr lang="en-GB" sz="2400" dirty="0" smtClean="0"/>
              <a:t>e use external experts to:</a:t>
            </a:r>
          </a:p>
          <a:p>
            <a:pPr lvl="1"/>
            <a:r>
              <a:rPr lang="en-GB" sz="2400" dirty="0"/>
              <a:t>P</a:t>
            </a:r>
            <a:r>
              <a:rPr lang="en-GB" sz="2400" dirty="0" smtClean="0"/>
              <a:t>rovide additional support to the team</a:t>
            </a:r>
          </a:p>
          <a:p>
            <a:pPr lvl="1"/>
            <a:r>
              <a:rPr lang="en-GB" sz="2400" dirty="0" smtClean="0"/>
              <a:t>Provide external expertise</a:t>
            </a:r>
          </a:p>
          <a:p>
            <a:pPr lvl="1"/>
            <a:r>
              <a:rPr lang="en-GB" sz="2400" dirty="0" smtClean="0"/>
              <a:t>Provide challenge to our thinking</a:t>
            </a:r>
          </a:p>
          <a:p>
            <a:pPr marL="342900" indent="-342900">
              <a:buFont typeface="Arial" panose="020B0604020202020204" pitchFamily="34" charset="0"/>
              <a:buChar char="•"/>
            </a:pPr>
            <a:r>
              <a:rPr lang="en-GB" sz="2400" dirty="0" smtClean="0"/>
              <a:t>Short-term support on smaller pieces of work</a:t>
            </a:r>
          </a:p>
          <a:p>
            <a:pPr marL="342900" indent="-342900">
              <a:buFont typeface="Arial" panose="020B0604020202020204" pitchFamily="34" charset="0"/>
              <a:buChar char="•"/>
            </a:pPr>
            <a:r>
              <a:rPr lang="en-GB" sz="2400" dirty="0" smtClean="0"/>
              <a:t>High level, intellectually rigorous challenge and support</a:t>
            </a:r>
          </a:p>
          <a:p>
            <a:pPr marL="342900" indent="-342900">
              <a:buFont typeface="Arial" panose="020B0604020202020204" pitchFamily="34" charset="0"/>
              <a:buChar char="•"/>
            </a:pPr>
            <a:r>
              <a:rPr lang="en-GB" sz="2400" dirty="0" smtClean="0"/>
              <a:t>Links to latest research and emerging methodological approaches</a:t>
            </a:r>
          </a:p>
          <a:p>
            <a:endParaRPr lang="en-GB" sz="2400"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18</a:t>
            </a:fld>
            <a:endParaRPr lang="en-US" dirty="0"/>
          </a:p>
        </p:txBody>
      </p:sp>
    </p:spTree>
    <p:extLst>
      <p:ext uri="{BB962C8B-B14F-4D97-AF65-F5344CB8AC3E}">
        <p14:creationId xmlns:p14="http://schemas.microsoft.com/office/powerpoint/2010/main" val="26270191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What are we looking for?</a:t>
            </a:r>
            <a:endParaRPr lang="en-GB" dirty="0">
              <a:solidFill>
                <a:srgbClr val="E54F3D"/>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400" dirty="0" smtClean="0"/>
              <a:t>Technical expertise including data analysis and modelling</a:t>
            </a:r>
          </a:p>
          <a:p>
            <a:pPr marL="457200" indent="-457200">
              <a:buFont typeface="Arial" panose="020B0604020202020204" pitchFamily="34" charset="0"/>
              <a:buChar char="•"/>
            </a:pPr>
            <a:r>
              <a:rPr lang="en-GB" sz="2400" dirty="0" smtClean="0"/>
              <a:t>Understanding and experience of skills policy and how it relates to the wider economy</a:t>
            </a:r>
          </a:p>
          <a:p>
            <a:pPr marL="457200" indent="-457200">
              <a:buFont typeface="Arial" panose="020B0604020202020204" pitchFamily="34" charset="0"/>
              <a:buChar char="•"/>
            </a:pPr>
            <a:r>
              <a:rPr lang="en-GB" sz="2400" dirty="0" smtClean="0"/>
              <a:t>In-depth understanding of particular sectors or types of skills intervention</a:t>
            </a:r>
          </a:p>
          <a:p>
            <a:pPr marL="457200" indent="-457200">
              <a:buFont typeface="Arial" panose="020B0604020202020204" pitchFamily="34" charset="0"/>
              <a:buChar char="•"/>
            </a:pPr>
            <a:r>
              <a:rPr lang="en-GB" sz="2400" dirty="0" smtClean="0"/>
              <a:t>Ability to draw together evidence and present results to a range of audiences</a:t>
            </a:r>
          </a:p>
          <a:p>
            <a:pPr marL="457200" indent="-457200">
              <a:buFont typeface="Arial" panose="020B0604020202020204" pitchFamily="34" charset="0"/>
              <a:buChar char="•"/>
            </a:pPr>
            <a:r>
              <a:rPr lang="en-GB" sz="2400" dirty="0" smtClean="0"/>
              <a:t>Understanding of policy context and ways in which to shape it</a:t>
            </a:r>
          </a:p>
          <a:p>
            <a:pPr>
              <a:buNone/>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19</a:t>
            </a:fld>
            <a:endParaRPr lang="en-US" dirty="0"/>
          </a:p>
        </p:txBody>
      </p:sp>
    </p:spTree>
    <p:extLst>
      <p:ext uri="{BB962C8B-B14F-4D97-AF65-F5344CB8AC3E}">
        <p14:creationId xmlns:p14="http://schemas.microsoft.com/office/powerpoint/2010/main" val="38832123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What will you find out?</a:t>
            </a:r>
            <a:endParaRPr lang="en-GB" dirty="0">
              <a:solidFill>
                <a:srgbClr val="E54F3D"/>
              </a:solidFill>
            </a:endParaRPr>
          </a:p>
        </p:txBody>
      </p:sp>
      <p:sp>
        <p:nvSpPr>
          <p:cNvPr id="3" name="Content Placeholder 2"/>
          <p:cNvSpPr>
            <a:spLocks noGrp="1"/>
          </p:cNvSpPr>
          <p:nvPr>
            <p:ph idx="1"/>
          </p:nvPr>
        </p:nvSpPr>
        <p:spPr/>
        <p:txBody>
          <a:bodyPr/>
          <a:lstStyle/>
          <a:p>
            <a:r>
              <a:rPr lang="en-GB" sz="2400" dirty="0" smtClean="0"/>
              <a:t>This presentation provides information on:</a:t>
            </a:r>
          </a:p>
          <a:p>
            <a:pPr>
              <a:buNone/>
            </a:pPr>
            <a:endParaRPr lang="en-GB" sz="2400" dirty="0" smtClean="0"/>
          </a:p>
          <a:p>
            <a:pPr lvl="1"/>
            <a:r>
              <a:rPr lang="en-GB" sz="2400" dirty="0" smtClean="0"/>
              <a:t>What the Commission does</a:t>
            </a:r>
          </a:p>
          <a:p>
            <a:pPr lvl="1"/>
            <a:r>
              <a:rPr lang="en-GB" sz="2400" dirty="0" smtClean="0"/>
              <a:t>How we work</a:t>
            </a:r>
          </a:p>
          <a:p>
            <a:pPr lvl="1"/>
            <a:r>
              <a:rPr lang="en-GB" sz="2400" dirty="0" smtClean="0"/>
              <a:t>Our objectives and deliverables for 2014-15</a:t>
            </a:r>
          </a:p>
          <a:p>
            <a:pPr lvl="1"/>
            <a:r>
              <a:rPr lang="en-GB" sz="2400" dirty="0" smtClean="0"/>
              <a:t>What types of support you can provide</a:t>
            </a:r>
          </a:p>
          <a:p>
            <a:pPr lvl="2"/>
            <a:r>
              <a:rPr lang="en-GB" dirty="0" smtClean="0"/>
              <a:t>What you need to do</a:t>
            </a:r>
          </a:p>
          <a:p>
            <a:pPr lvl="2"/>
            <a:r>
              <a:rPr lang="en-GB" dirty="0" smtClean="0"/>
              <a:t>How you can best demonstrate your expertise when </a:t>
            </a:r>
            <a:r>
              <a:rPr lang="en-GB" dirty="0" smtClean="0"/>
              <a:t>bidding</a:t>
            </a:r>
          </a:p>
          <a:p>
            <a:pPr marL="914400" lvl="2" indent="0">
              <a:buNone/>
            </a:pPr>
            <a:endParaRPr lang="en-GB" dirty="0"/>
          </a:p>
          <a:p>
            <a:pPr indent="-228600"/>
            <a:endParaRPr lang="en-GB" sz="1700" i="1" dirty="0" smtClean="0"/>
          </a:p>
          <a:p>
            <a:pPr indent="-228600"/>
            <a:r>
              <a:rPr lang="en-GB" sz="1700" i="1" dirty="0" smtClean="0"/>
              <a:t>More detailed information is provided in the notes pages</a:t>
            </a:r>
            <a:endParaRPr lang="en-GB" sz="1700" i="1"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2</a:t>
            </a:fld>
            <a:endParaRPr lang="en-US" dirty="0"/>
          </a:p>
        </p:txBody>
      </p:sp>
    </p:spTree>
    <p:extLst>
      <p:ext uri="{BB962C8B-B14F-4D97-AF65-F5344CB8AC3E}">
        <p14:creationId xmlns:p14="http://schemas.microsoft.com/office/powerpoint/2010/main" val="27606547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How can you best demonstrate your expertise?</a:t>
            </a:r>
            <a:endParaRPr lang="en-GB" dirty="0">
              <a:solidFill>
                <a:srgbClr val="E54F3D"/>
              </a:solidFill>
            </a:endParaRPr>
          </a:p>
        </p:txBody>
      </p:sp>
      <p:sp>
        <p:nvSpPr>
          <p:cNvPr id="3" name="Content Placeholder 2"/>
          <p:cNvSpPr>
            <a:spLocks noGrp="1"/>
          </p:cNvSpPr>
          <p:nvPr>
            <p:ph idx="1"/>
          </p:nvPr>
        </p:nvSpPr>
        <p:spPr>
          <a:xfrm>
            <a:off x="179512" y="1700808"/>
            <a:ext cx="8712968" cy="4608512"/>
          </a:xfrm>
        </p:spPr>
        <p:txBody>
          <a:bodyPr/>
          <a:lstStyle/>
          <a:p>
            <a:pPr marL="457200" lvl="0" indent="-457200">
              <a:buFont typeface="Arial" panose="020B0604020202020204" pitchFamily="34" charset="0"/>
              <a:buChar char="•"/>
            </a:pPr>
            <a:r>
              <a:rPr lang="en-GB" sz="2400" dirty="0" smtClean="0"/>
              <a:t>Clear, succinct bids welcomed</a:t>
            </a:r>
          </a:p>
          <a:p>
            <a:pPr marL="457200" lvl="0" indent="-457200">
              <a:buFont typeface="Arial" panose="020B0604020202020204" pitchFamily="34" charset="0"/>
              <a:buChar char="•"/>
            </a:pPr>
            <a:r>
              <a:rPr lang="en-GB" sz="2400" dirty="0" smtClean="0"/>
              <a:t>Think about our wider remit and how this project supports our work</a:t>
            </a:r>
          </a:p>
          <a:p>
            <a:pPr marL="457200" lvl="0" indent="-457200">
              <a:buFont typeface="Arial" panose="020B0604020202020204" pitchFamily="34" charset="0"/>
              <a:buChar char="•"/>
            </a:pPr>
            <a:r>
              <a:rPr lang="en-GB" sz="2400" dirty="0" smtClean="0"/>
              <a:t>Consider collaborative bids where each party brings specific and demonstrable expertise</a:t>
            </a:r>
          </a:p>
          <a:p>
            <a:pPr marL="457200" lvl="0" indent="-457200">
              <a:buFont typeface="Arial" panose="020B0604020202020204" pitchFamily="34" charset="0"/>
              <a:buChar char="•"/>
            </a:pPr>
            <a:r>
              <a:rPr lang="en-GB" sz="2400" dirty="0" smtClean="0"/>
              <a:t>Think about the audiences for the work and how you can support dissemination</a:t>
            </a:r>
          </a:p>
          <a:p>
            <a:pPr marL="457200" indent="-457200">
              <a:buFont typeface="Arial" panose="020B0604020202020204" pitchFamily="34" charset="0"/>
              <a:buChar char="•"/>
            </a:pPr>
            <a:r>
              <a:rPr lang="en-GB" sz="2400" dirty="0" smtClean="0"/>
              <a:t>Bids need to demonstrate value for money - value for money does not necessarily mean the cheapest bid</a:t>
            </a:r>
          </a:p>
          <a:p>
            <a:pPr lvl="0"/>
            <a:endParaRPr lang="en-GB" sz="2800" dirty="0" smtClean="0"/>
          </a:p>
          <a:p>
            <a:pPr lvl="0"/>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20</a:t>
            </a:fld>
            <a:endParaRPr lang="en-US" dirty="0"/>
          </a:p>
        </p:txBody>
      </p:sp>
    </p:spTree>
    <p:extLst>
      <p:ext uri="{BB962C8B-B14F-4D97-AF65-F5344CB8AC3E}">
        <p14:creationId xmlns:p14="http://schemas.microsoft.com/office/powerpoint/2010/main" val="26028146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Tips for bidders</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sz="2400" dirty="0" smtClean="0"/>
              <a:t>Project methodology should be clearly linked to the aims and objectives set out in the ITT</a:t>
            </a:r>
          </a:p>
          <a:p>
            <a:pPr marL="342900" lvl="0" indent="-342900">
              <a:buFont typeface="Arial" panose="020B0604020202020204" pitchFamily="34" charset="0"/>
              <a:buChar char="•"/>
            </a:pPr>
            <a:r>
              <a:rPr lang="en-GB" sz="2400" dirty="0" smtClean="0"/>
              <a:t>Many bids fail because contractors have not read the ITT closely and considered weighting of the criteria</a:t>
            </a:r>
          </a:p>
          <a:p>
            <a:pPr marL="342900" lvl="0" indent="-342900">
              <a:buFont typeface="Arial" panose="020B0604020202020204" pitchFamily="34" charset="0"/>
              <a:buChar char="•"/>
            </a:pPr>
            <a:r>
              <a:rPr lang="en-GB" sz="2400" dirty="0" smtClean="0"/>
              <a:t>Previous experience of working together cannot be taken into account </a:t>
            </a:r>
          </a:p>
          <a:p>
            <a:pPr marL="342900" lvl="0" indent="-342900">
              <a:buFont typeface="Arial" panose="020B0604020202020204" pitchFamily="34" charset="0"/>
              <a:buChar char="•"/>
            </a:pPr>
            <a:r>
              <a:rPr lang="en-GB" sz="2400" dirty="0" smtClean="0"/>
              <a:t>All evidence to be taken into account must be explicitly stated in the tender document</a:t>
            </a:r>
          </a:p>
          <a:p>
            <a:pPr marL="342900" lvl="0" indent="-342900">
              <a:buFont typeface="Arial" panose="020B0604020202020204" pitchFamily="34" charset="0"/>
              <a:buChar char="•"/>
            </a:pPr>
            <a:endParaRPr lang="en-GB" sz="2400" dirty="0" smtClean="0"/>
          </a:p>
          <a:p>
            <a:endParaRPr lang="en-GB"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21</a:t>
            </a:fld>
            <a:endParaRPr lang="en-US" dirty="0"/>
          </a:p>
        </p:txBody>
      </p:sp>
    </p:spTree>
    <p:extLst>
      <p:ext uri="{BB962C8B-B14F-4D97-AF65-F5344CB8AC3E}">
        <p14:creationId xmlns:p14="http://schemas.microsoft.com/office/powerpoint/2010/main" val="29447403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23D1A83-DC1D-43E7-A826-A080D0E04935}" type="slidenum">
              <a:rPr lang="en-US" smtClean="0"/>
              <a:pPr>
                <a:defRPr/>
              </a:pPr>
              <a:t>22</a:t>
            </a:fld>
            <a:endParaRPr lang="en-US"/>
          </a:p>
        </p:txBody>
      </p:sp>
      <p:sp>
        <p:nvSpPr>
          <p:cNvPr id="3" name="Text Placeholder 2"/>
          <p:cNvSpPr>
            <a:spLocks noGrp="1"/>
          </p:cNvSpPr>
          <p:nvPr>
            <p:ph type="body" sz="quarter" idx="12"/>
          </p:nvPr>
        </p:nvSpPr>
        <p:spPr/>
        <p:txBody>
          <a:bodyPr/>
          <a:lstStyle/>
          <a:p>
            <a:r>
              <a:rPr lang="en-GB" dirty="0" smtClean="0"/>
              <a:t>01709 774 800</a:t>
            </a:r>
            <a:endParaRPr lang="en-GB" dirty="0"/>
          </a:p>
        </p:txBody>
      </p:sp>
      <p:sp>
        <p:nvSpPr>
          <p:cNvPr id="4" name="Text Placeholder 3"/>
          <p:cNvSpPr>
            <a:spLocks noGrp="1"/>
          </p:cNvSpPr>
          <p:nvPr>
            <p:ph type="body" sz="quarter" idx="13"/>
          </p:nvPr>
        </p:nvSpPr>
        <p:spPr/>
        <p:txBody>
          <a:bodyPr/>
          <a:lstStyle/>
          <a:p>
            <a:endParaRPr lang="en-GB" dirty="0" smtClean="0"/>
          </a:p>
          <a:p>
            <a:endParaRPr lang="en-GB" dirty="0"/>
          </a:p>
          <a:p>
            <a:r>
              <a:rPr lang="en-GB" dirty="0" smtClean="0"/>
              <a:t>info@ukces.org.uk </a:t>
            </a:r>
            <a:endParaRPr lang="en-GB" dirty="0"/>
          </a:p>
          <a:p>
            <a:endParaRPr lang="en-GB" dirty="0"/>
          </a:p>
          <a:p>
            <a:endParaRPr lang="en-GB" dirty="0"/>
          </a:p>
        </p:txBody>
      </p:sp>
      <p:sp>
        <p:nvSpPr>
          <p:cNvPr id="5" name="Text Placeholder 4"/>
          <p:cNvSpPr>
            <a:spLocks noGrp="1"/>
          </p:cNvSpPr>
          <p:nvPr>
            <p:ph type="body" sz="quarter" idx="14"/>
          </p:nvPr>
        </p:nvSpPr>
        <p:spPr/>
        <p:txBody>
          <a:bodyPr/>
          <a:lstStyle/>
          <a:p>
            <a:r>
              <a:rPr lang="en-GB" dirty="0"/>
              <a:t>https://twitter.com/ukces</a:t>
            </a:r>
          </a:p>
        </p:txBody>
      </p:sp>
      <p:sp>
        <p:nvSpPr>
          <p:cNvPr id="6" name="Text Placeholder 5"/>
          <p:cNvSpPr>
            <a:spLocks noGrp="1"/>
          </p:cNvSpPr>
          <p:nvPr>
            <p:ph type="body"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17920357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solidFill>
                  <a:srgbClr val="E54F3D"/>
                </a:solidFill>
              </a:rPr>
              <a:t>About the UK Commission: our remit and our ambition</a:t>
            </a:r>
            <a:endParaRPr lang="en-GB" dirty="0">
              <a:solidFill>
                <a:srgbClr val="E54F3D"/>
              </a:solidFill>
            </a:endParaRPr>
          </a:p>
        </p:txBody>
      </p:sp>
      <p:sp>
        <p:nvSpPr>
          <p:cNvPr id="3" name="Subtitle 2"/>
          <p:cNvSpPr>
            <a:spLocks noGrp="1"/>
          </p:cNvSpPr>
          <p:nvPr>
            <p:ph type="subTitle" idx="1"/>
          </p:nvPr>
        </p:nvSpPr>
        <p:spPr/>
        <p:txBody>
          <a:bodyPr>
            <a:normAutofit/>
          </a:bodyPr>
          <a:lstStyle/>
          <a:p>
            <a:r>
              <a:rPr lang="en-GB" dirty="0" smtClean="0"/>
              <a:t> </a:t>
            </a:r>
          </a:p>
        </p:txBody>
      </p:sp>
    </p:spTree>
    <p:extLst>
      <p:ext uri="{BB962C8B-B14F-4D97-AF65-F5344CB8AC3E}">
        <p14:creationId xmlns:p14="http://schemas.microsoft.com/office/powerpoint/2010/main" val="37758738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E54F3D"/>
                </a:solidFill>
              </a:rPr>
              <a:t>About the UK Commission for Employment and Skills (UKCES)                 </a:t>
            </a:r>
            <a:endParaRPr lang="en-GB" sz="2800" dirty="0">
              <a:solidFill>
                <a:srgbClr val="E54F3D"/>
              </a:solidFill>
            </a:endParaRPr>
          </a:p>
        </p:txBody>
      </p:sp>
      <p:sp>
        <p:nvSpPr>
          <p:cNvPr id="3" name="Content Placeholder 2"/>
          <p:cNvSpPr>
            <a:spLocks noGrp="1"/>
          </p:cNvSpPr>
          <p:nvPr>
            <p:ph idx="1"/>
          </p:nvPr>
        </p:nvSpPr>
        <p:spPr>
          <a:xfrm>
            <a:off x="179512" y="1124744"/>
            <a:ext cx="8712968" cy="5184576"/>
          </a:xfrm>
        </p:spPr>
        <p:txBody>
          <a:bodyPr>
            <a:noAutofit/>
          </a:bodyPr>
          <a:lstStyle/>
          <a:p>
            <a:pPr lvl="0"/>
            <a:endParaRPr lang="en-GB" sz="2400" kern="1200" dirty="0" smtClean="0">
              <a:latin typeface="Gill Sans" charset="0"/>
            </a:endParaRPr>
          </a:p>
          <a:p>
            <a:pPr lvl="0"/>
            <a:r>
              <a:rPr lang="en-GB" sz="2400" kern="1200" dirty="0" smtClean="0">
                <a:latin typeface="Gill Sans" charset="0"/>
              </a:rPr>
              <a:t>UKCES works </a:t>
            </a:r>
            <a:r>
              <a:rPr lang="en-GB" sz="2400" kern="1200" dirty="0">
                <a:latin typeface="Gill Sans" charset="0"/>
              </a:rPr>
              <a:t>with industry and government to help achieve better outcomes in how people get in and on in work and how businesses succeed through the skills and talents of their people. </a:t>
            </a:r>
          </a:p>
          <a:p>
            <a:endParaRPr lang="en-GB" sz="2400" kern="1200" dirty="0">
              <a:latin typeface="Gill Sans" charset="0"/>
            </a:endParaRPr>
          </a:p>
          <a:p>
            <a:r>
              <a:rPr lang="en-GB" sz="2400" dirty="0" smtClean="0"/>
              <a:t>Our </a:t>
            </a:r>
            <a:r>
              <a:rPr lang="en-GB" sz="2400" dirty="0"/>
              <a:t>priorities for 2014 to 2015 </a:t>
            </a:r>
            <a:r>
              <a:rPr lang="en-GB" sz="2400" dirty="0" smtClean="0"/>
              <a:t>are to:</a:t>
            </a:r>
            <a:endParaRPr lang="en-GB" sz="2400" dirty="0"/>
          </a:p>
          <a:p>
            <a:pPr marL="342900" indent="-342900">
              <a:buFont typeface="Arial" panose="020B0604020202020204" pitchFamily="34" charset="0"/>
              <a:buChar char="•"/>
            </a:pPr>
            <a:r>
              <a:rPr lang="en-GB" sz="2400" dirty="0"/>
              <a:t>c</a:t>
            </a:r>
            <a:r>
              <a:rPr lang="en-GB" sz="2400" dirty="0" smtClean="0"/>
              <a:t>reate </a:t>
            </a:r>
            <a:r>
              <a:rPr lang="en-GB" sz="2400" dirty="0"/>
              <a:t>more opportunities for all young people to get in and on in </a:t>
            </a:r>
            <a:r>
              <a:rPr lang="en-GB" sz="2400" dirty="0" smtClean="0"/>
              <a:t>work</a:t>
            </a:r>
          </a:p>
          <a:p>
            <a:pPr marL="342900" indent="-342900">
              <a:buFont typeface="Arial" panose="020B0604020202020204" pitchFamily="34" charset="0"/>
              <a:buChar char="•"/>
            </a:pPr>
            <a:r>
              <a:rPr lang="en-GB" sz="2400" dirty="0"/>
              <a:t>i</a:t>
            </a:r>
            <a:r>
              <a:rPr lang="en-GB" sz="2400" dirty="0" smtClean="0"/>
              <a:t>mprove </a:t>
            </a:r>
            <a:r>
              <a:rPr lang="en-GB" sz="2400" dirty="0"/>
              <a:t>the skills, productivity and progression of those in </a:t>
            </a:r>
            <a:r>
              <a:rPr lang="en-GB" sz="2400" dirty="0" smtClean="0"/>
              <a:t>work</a:t>
            </a:r>
          </a:p>
          <a:p>
            <a:pPr marL="342900" indent="-342900">
              <a:buFont typeface="Arial" panose="020B0604020202020204" pitchFamily="34" charset="0"/>
              <a:buChar char="•"/>
            </a:pPr>
            <a:r>
              <a:rPr lang="en-GB" sz="2400" dirty="0" smtClean="0"/>
              <a:t>build </a:t>
            </a:r>
            <a:r>
              <a:rPr lang="en-GB" sz="2400" dirty="0"/>
              <a:t>stronger vocational pathways into higher level skills and </a:t>
            </a:r>
            <a:r>
              <a:rPr lang="en-GB" sz="2400" dirty="0" smtClean="0"/>
              <a:t>jobs.</a:t>
            </a:r>
            <a:endParaRPr lang="en-GB" sz="2400" dirty="0"/>
          </a:p>
        </p:txBody>
      </p:sp>
      <p:sp>
        <p:nvSpPr>
          <p:cNvPr id="60" name="Title 1"/>
          <p:cNvSpPr txBox="1">
            <a:spLocks/>
          </p:cNvSpPr>
          <p:nvPr/>
        </p:nvSpPr>
        <p:spPr>
          <a:xfrm>
            <a:off x="251520" y="188640"/>
            <a:ext cx="6552728" cy="936104"/>
          </a:xfrm>
          <a:prstGeom prst="rect">
            <a:avLst/>
          </a:prstGeom>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Calibri" pitchFamily="34" charset="0"/>
                <a:ea typeface="+mj-ea"/>
                <a:cs typeface="+mj-cs"/>
              </a:rPr>
              <a:t/>
            </a:r>
            <a:br>
              <a:rPr kumimoji="0" lang="en-GB" sz="1200" b="1" i="0" u="none" strike="noStrike" kern="1200" cap="none" spc="0" normalizeH="0" baseline="0" noProof="0" dirty="0" smtClean="0">
                <a:ln>
                  <a:noFill/>
                </a:ln>
                <a:solidFill>
                  <a:srgbClr val="FF0000"/>
                </a:solidFill>
                <a:effectLst/>
                <a:uLnTx/>
                <a:uFillTx/>
                <a:latin typeface="Calibri" pitchFamily="34" charset="0"/>
                <a:ea typeface="+mj-ea"/>
                <a:cs typeface="+mj-cs"/>
              </a:rPr>
            </a:br>
            <a:endParaRPr kumimoji="0" lang="en-GB" sz="1200" b="1" i="1" u="none" strike="noStrike" kern="1200" cap="none" spc="0" normalizeH="0" baseline="0" noProof="0" dirty="0">
              <a:ln>
                <a:noFill/>
              </a:ln>
              <a:solidFill>
                <a:srgbClr val="FF0000"/>
              </a:solidFill>
              <a:effectLst/>
              <a:uLnTx/>
              <a:uFillTx/>
              <a:latin typeface="Calibri" pitchFamily="34" charset="0"/>
              <a:ea typeface="+mj-ea"/>
              <a:cs typeface="+mj-cs"/>
            </a:endParaRPr>
          </a:p>
        </p:txBody>
      </p:sp>
    </p:spTree>
    <p:extLst>
      <p:ext uri="{BB962C8B-B14F-4D97-AF65-F5344CB8AC3E}">
        <p14:creationId xmlns:p14="http://schemas.microsoft.com/office/powerpoint/2010/main" val="42008162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kern="1200" dirty="0" smtClean="0">
                <a:solidFill>
                  <a:srgbClr val="E54F3D"/>
                </a:solidFill>
                <a:latin typeface="Arial"/>
                <a:ea typeface="+mn-ea"/>
                <a:cs typeface="+mn-cs"/>
                <a:sym typeface="Helvetica" charset="0"/>
              </a:rPr>
              <a:t>Our Commissioners</a:t>
            </a:r>
            <a:endParaRPr lang="en-GB" sz="2800" kern="1200" dirty="0">
              <a:solidFill>
                <a:srgbClr val="E54F3D"/>
              </a:solidFill>
              <a:latin typeface="Arial"/>
              <a:ea typeface="+mn-ea"/>
              <a:cs typeface="+mn-cs"/>
              <a:sym typeface="Helvetica" charset="0"/>
            </a:endParaRPr>
          </a:p>
        </p:txBody>
      </p:sp>
      <p:sp>
        <p:nvSpPr>
          <p:cNvPr id="4" name="Slide Number Placeholder 3"/>
          <p:cNvSpPr>
            <a:spLocks noGrp="1"/>
          </p:cNvSpPr>
          <p:nvPr>
            <p:ph type="sldNum" sz="quarter" idx="10"/>
          </p:nvPr>
        </p:nvSpPr>
        <p:spPr/>
        <p:txBody>
          <a:bodyPr/>
          <a:lstStyle/>
          <a:p>
            <a:pPr>
              <a:defRPr/>
            </a:pPr>
            <a:fld id="{F8BAD16E-2F71-4C42-B9D7-0E46F3FD9944}" type="slidenum">
              <a:rPr lang="en-US" smtClean="0"/>
              <a:pPr>
                <a:defRPr/>
              </a:pPr>
              <a:t>5</a:t>
            </a:fld>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1" y="772284"/>
            <a:ext cx="8496944" cy="6053884"/>
          </a:xfrm>
        </p:spPr>
      </p:pic>
    </p:spTree>
    <p:extLst>
      <p:ext uri="{BB962C8B-B14F-4D97-AF65-F5344CB8AC3E}">
        <p14:creationId xmlns:p14="http://schemas.microsoft.com/office/powerpoint/2010/main" val="53304031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E54F3D"/>
                </a:solidFill>
              </a:rPr>
              <a:t>Research at the UK Commission</a:t>
            </a:r>
            <a:endParaRPr lang="en-GB" dirty="0">
              <a:solidFill>
                <a:srgbClr val="E54F3D"/>
              </a:solidFill>
            </a:endParaRPr>
          </a:p>
        </p:txBody>
      </p:sp>
      <p:sp>
        <p:nvSpPr>
          <p:cNvPr id="3" name="Subtitle 2"/>
          <p:cNvSpPr>
            <a:spLocks noGrp="1"/>
          </p:cNvSpPr>
          <p:nvPr>
            <p:ph type="subTitle" idx="1"/>
          </p:nvPr>
        </p:nvSpPr>
        <p:spPr>
          <a:xfrm>
            <a:off x="1371600" y="3886200"/>
            <a:ext cx="6400800" cy="2325914"/>
          </a:xfrm>
        </p:spPr>
        <p:txBody>
          <a:bodyPr>
            <a:normAutofit/>
          </a:bodyPr>
          <a:lstStyle/>
          <a:p>
            <a:r>
              <a:rPr lang="en-GB" dirty="0" smtClean="0"/>
              <a:t> </a:t>
            </a:r>
          </a:p>
        </p:txBody>
      </p:sp>
    </p:spTree>
    <p:extLst>
      <p:ext uri="{BB962C8B-B14F-4D97-AF65-F5344CB8AC3E}">
        <p14:creationId xmlns:p14="http://schemas.microsoft.com/office/powerpoint/2010/main" val="33108887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E54F3D"/>
                </a:solidFill>
              </a:rPr>
              <a:t>Our research</a:t>
            </a:r>
            <a:endParaRPr lang="en-GB" dirty="0">
              <a:solidFill>
                <a:srgbClr val="E54F3D"/>
              </a:solidFill>
            </a:endParaRPr>
          </a:p>
        </p:txBody>
      </p:sp>
      <p:sp>
        <p:nvSpPr>
          <p:cNvPr id="2" name="Content Placeholder 1"/>
          <p:cNvSpPr>
            <a:spLocks noGrp="1"/>
          </p:cNvSpPr>
          <p:nvPr>
            <p:ph idx="1"/>
          </p:nvPr>
        </p:nvSpPr>
        <p:spPr/>
        <p:txBody>
          <a:bodyPr/>
          <a:lstStyle/>
          <a:p>
            <a:endParaRPr lang="en-GB"/>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361" name="Object 1"/>
          <p:cNvGraphicFramePr>
            <a:graphicFrameLocks noChangeAspect="1"/>
          </p:cNvGraphicFramePr>
          <p:nvPr/>
        </p:nvGraphicFramePr>
        <p:xfrm>
          <a:off x="245811" y="1349829"/>
          <a:ext cx="8636931" cy="5271506"/>
        </p:xfrm>
        <a:graphic>
          <a:graphicData uri="http://schemas.openxmlformats.org/presentationml/2006/ole">
            <mc:AlternateContent xmlns:mc="http://schemas.openxmlformats.org/markup-compatibility/2006">
              <mc:Choice xmlns:v="urn:schemas-microsoft-com:vml" Requires="v">
                <p:oleObj spid="_x0000_s1063" name="Bitmap Image" r:id="rId4" imgW="7689246" imgH="4686706" progId="PBrush">
                  <p:embed/>
                </p:oleObj>
              </mc:Choice>
              <mc:Fallback>
                <p:oleObj name="Bitmap Image" r:id="rId4" imgW="7689246" imgH="468670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11" y="1349829"/>
                        <a:ext cx="8636931" cy="527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83891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Core principles</a:t>
            </a:r>
            <a:endParaRPr lang="en-GB" dirty="0">
              <a:solidFill>
                <a:srgbClr val="E54F3D"/>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400" dirty="0" smtClean="0"/>
              <a:t>Our research is </a:t>
            </a:r>
            <a:r>
              <a:rPr lang="en-GB" sz="2400" dirty="0"/>
              <a:t>h</a:t>
            </a:r>
            <a:r>
              <a:rPr lang="en-GB" sz="2400" dirty="0" smtClean="0"/>
              <a:t>igh quality, objective and robust</a:t>
            </a:r>
          </a:p>
          <a:p>
            <a:pPr marL="457200" indent="-457200">
              <a:buFont typeface="Arial" panose="020B0604020202020204" pitchFamily="34" charset="0"/>
              <a:buChar char="•"/>
            </a:pPr>
            <a:r>
              <a:rPr lang="en-GB" sz="2400" dirty="0" smtClean="0"/>
              <a:t>We are </a:t>
            </a:r>
            <a:r>
              <a:rPr lang="en-GB" sz="2400" b="1" dirty="0" smtClean="0"/>
              <a:t>Commissioner-led</a:t>
            </a:r>
            <a:r>
              <a:rPr lang="en-GB" sz="2400" dirty="0"/>
              <a:t> </a:t>
            </a:r>
            <a:r>
              <a:rPr lang="en-GB" sz="2400" dirty="0" smtClean="0"/>
              <a:t>and draw on leading-edge insights</a:t>
            </a:r>
          </a:p>
          <a:p>
            <a:pPr marL="457200" indent="-457200">
              <a:buFont typeface="Arial" panose="020B0604020202020204" pitchFamily="34" charset="0"/>
              <a:buChar char="•"/>
            </a:pPr>
            <a:r>
              <a:rPr lang="en-GB" sz="2400" dirty="0" smtClean="0"/>
              <a:t>We are </a:t>
            </a:r>
            <a:r>
              <a:rPr lang="en-GB" sz="2400" b="1" dirty="0"/>
              <a:t>o</a:t>
            </a:r>
            <a:r>
              <a:rPr lang="en-GB" sz="2400" b="1" dirty="0" smtClean="0"/>
              <a:t>utward focused</a:t>
            </a:r>
            <a:r>
              <a:rPr lang="en-GB" sz="2400" dirty="0" smtClean="0"/>
              <a:t>: our research is action-orientated</a:t>
            </a:r>
            <a:r>
              <a:rPr lang="en-GB" sz="2400" dirty="0"/>
              <a:t> </a:t>
            </a:r>
            <a:r>
              <a:rPr lang="en-GB" sz="2400" dirty="0" smtClean="0"/>
              <a:t>and informs our activities</a:t>
            </a:r>
          </a:p>
          <a:p>
            <a:pPr marL="457200" indent="-457200">
              <a:buFont typeface="Arial" panose="020B0604020202020204" pitchFamily="34" charset="0"/>
              <a:buChar char="•"/>
            </a:pPr>
            <a:r>
              <a:rPr lang="en-GB" sz="2400" dirty="0" smtClean="0"/>
              <a:t>We are interested in </a:t>
            </a:r>
            <a:r>
              <a:rPr lang="en-GB" sz="2400" b="1" dirty="0" smtClean="0"/>
              <a:t>policy innovation</a:t>
            </a:r>
            <a:r>
              <a:rPr lang="en-GB" sz="2400" dirty="0"/>
              <a:t> </a:t>
            </a:r>
            <a:r>
              <a:rPr lang="en-GB" sz="2400" dirty="0" smtClean="0"/>
              <a:t>based on</a:t>
            </a:r>
            <a:r>
              <a:rPr lang="en-GB" sz="2400" dirty="0"/>
              <a:t> </a:t>
            </a:r>
            <a:r>
              <a:rPr lang="en-GB" sz="2400" dirty="0" smtClean="0"/>
              <a:t>evaluative assessments of ‘what works’, including internationally </a:t>
            </a:r>
          </a:p>
          <a:p>
            <a:pPr marL="457200" indent="-457200">
              <a:buFont typeface="Arial" panose="020B0604020202020204" pitchFamily="34" charset="0"/>
              <a:buChar char="•"/>
            </a:pPr>
            <a:r>
              <a:rPr lang="en-GB" sz="2400" dirty="0" smtClean="0"/>
              <a:t>We are </a:t>
            </a:r>
            <a:r>
              <a:rPr lang="en-GB" sz="2400" b="1" dirty="0" smtClean="0"/>
              <a:t>apolitical</a:t>
            </a:r>
            <a:r>
              <a:rPr lang="en-GB" sz="2400" dirty="0"/>
              <a:t> </a:t>
            </a:r>
            <a:r>
              <a:rPr lang="en-GB" sz="2400" dirty="0" smtClean="0"/>
              <a:t>and our work considers the long term as well as immediate issues</a:t>
            </a:r>
            <a:endParaRPr lang="en-GB" sz="2400"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8</a:t>
            </a:fld>
            <a:endParaRPr lang="en-US" dirty="0"/>
          </a:p>
        </p:txBody>
      </p:sp>
    </p:spTree>
    <p:extLst>
      <p:ext uri="{BB962C8B-B14F-4D97-AF65-F5344CB8AC3E}">
        <p14:creationId xmlns:p14="http://schemas.microsoft.com/office/powerpoint/2010/main" val="39840245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E54F3D"/>
                </a:solidFill>
              </a:rPr>
              <a:t>How we work</a:t>
            </a:r>
            <a:endParaRPr lang="en-GB" dirty="0">
              <a:solidFill>
                <a:srgbClr val="E54F3D"/>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smtClean="0"/>
              <a:t>We use </a:t>
            </a:r>
            <a:r>
              <a:rPr lang="en-GB" sz="2400" b="1" dirty="0" smtClean="0"/>
              <a:t>in-house</a:t>
            </a:r>
            <a:r>
              <a:rPr lang="en-GB" sz="2400" dirty="0" smtClean="0"/>
              <a:t> expertise (members of the research and technical team) to design, manager and deliver programmes of work </a:t>
            </a:r>
          </a:p>
          <a:p>
            <a:pPr marL="342900" indent="-342900">
              <a:buFont typeface="Arial" panose="020B0604020202020204" pitchFamily="34" charset="0"/>
              <a:buChar char="•"/>
            </a:pPr>
            <a:r>
              <a:rPr lang="en-GB" sz="2400" dirty="0" smtClean="0"/>
              <a:t>We commission a wide range of </a:t>
            </a:r>
            <a:r>
              <a:rPr lang="en-GB" sz="2400" b="1" dirty="0" smtClean="0"/>
              <a:t>external suppliers </a:t>
            </a:r>
            <a:r>
              <a:rPr lang="en-GB" sz="2400" dirty="0" smtClean="0"/>
              <a:t>to deliver specific projects, ranging from fieldwork for the UK Commission’s Employer Skills Survey of over 80,000 employers to small-scale literature reviews</a:t>
            </a:r>
            <a:endParaRPr lang="en-GB" sz="2400" dirty="0"/>
          </a:p>
          <a:p>
            <a:pPr marL="342900" indent="-342900">
              <a:buFont typeface="Arial" panose="020B0604020202020204" pitchFamily="34" charset="0"/>
              <a:buChar char="•"/>
            </a:pPr>
            <a:r>
              <a:rPr lang="en-GB" sz="2400" dirty="0" smtClean="0"/>
              <a:t>We use a pool of </a:t>
            </a:r>
            <a:r>
              <a:rPr lang="en-GB" sz="2400" b="1" dirty="0" smtClean="0"/>
              <a:t>Associates</a:t>
            </a:r>
            <a:r>
              <a:rPr lang="en-GB" sz="2400" dirty="0" smtClean="0"/>
              <a:t> for targeted pieces of work</a:t>
            </a:r>
          </a:p>
          <a:p>
            <a:pPr marL="342900" indent="-342900">
              <a:buFont typeface="Arial" panose="020B0604020202020204" pitchFamily="34" charset="0"/>
              <a:buChar char="•"/>
            </a:pPr>
            <a:r>
              <a:rPr lang="en-GB" sz="2400" dirty="0" smtClean="0"/>
              <a:t>We work with </a:t>
            </a:r>
            <a:r>
              <a:rPr lang="en-GB" sz="2400" b="1" dirty="0" smtClean="0"/>
              <a:t>strategic partners</a:t>
            </a:r>
            <a:r>
              <a:rPr lang="en-GB" sz="2400" dirty="0" smtClean="0"/>
              <a:t> (such as the OECD</a:t>
            </a:r>
            <a:r>
              <a:rPr lang="en-GB" sz="2400" dirty="0"/>
              <a:t> </a:t>
            </a:r>
            <a:r>
              <a:rPr lang="en-GB" sz="2400" dirty="0" smtClean="0"/>
              <a:t>and ESRC) to gain policy insights.</a:t>
            </a:r>
          </a:p>
          <a:p>
            <a:pPr>
              <a:buNone/>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CB796A1-A069-4A2F-B01B-4D170F179187}" type="slidenum">
              <a:rPr lang="en-US" smtClean="0"/>
              <a:pPr>
                <a:defRPr/>
              </a:pPr>
              <a:t>9</a:t>
            </a:fld>
            <a:endParaRPr lang="en-US" dirty="0"/>
          </a:p>
        </p:txBody>
      </p:sp>
    </p:spTree>
    <p:extLst>
      <p:ext uri="{BB962C8B-B14F-4D97-AF65-F5344CB8AC3E}">
        <p14:creationId xmlns:p14="http://schemas.microsoft.com/office/powerpoint/2010/main" val="22869350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UKCES Research">
      <a:dk1>
        <a:sysClr val="windowText" lastClr="000000"/>
      </a:dk1>
      <a:lt1>
        <a:sysClr val="window" lastClr="FFFFFF"/>
      </a:lt1>
      <a:dk2>
        <a:srgbClr val="E8503E"/>
      </a:dk2>
      <a:lt2>
        <a:srgbClr val="CFC4C3"/>
      </a:lt2>
      <a:accent1>
        <a:srgbClr val="2B79BD"/>
      </a:accent1>
      <a:accent2>
        <a:srgbClr val="836DB0"/>
      </a:accent2>
      <a:accent3>
        <a:srgbClr val="E8503E"/>
      </a:accent3>
      <a:accent4>
        <a:srgbClr val="E31A52"/>
      </a:accent4>
      <a:accent5>
        <a:srgbClr val="12BFD6"/>
      </a:accent5>
      <a:accent6>
        <a:srgbClr val="233A75"/>
      </a:accent6>
      <a:hlink>
        <a:srgbClr val="0080FF"/>
      </a:hlink>
      <a:folHlink>
        <a:srgbClr val="5EAEFF"/>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637</TotalTime>
  <Pages>0</Pages>
  <Words>1797</Words>
  <Characters>0</Characters>
  <Application>Microsoft Office PowerPoint</Application>
  <PresentationFormat>On-screen Show (4:3)</PresentationFormat>
  <Lines>0</Lines>
  <Paragraphs>191</Paragraphs>
  <Slides>22</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Blank</vt:lpstr>
      <vt:lpstr>Bitmap Image</vt:lpstr>
      <vt:lpstr>PowerPoint Presentation</vt:lpstr>
      <vt:lpstr>What will you find out?</vt:lpstr>
      <vt:lpstr>About the UK Commission: our remit and our ambition</vt:lpstr>
      <vt:lpstr>About the UK Commission for Employment and Skills (UKCES)                 </vt:lpstr>
      <vt:lpstr>Our Commissioners</vt:lpstr>
      <vt:lpstr>Research at the UK Commission</vt:lpstr>
      <vt:lpstr>Our research</vt:lpstr>
      <vt:lpstr>Core principles</vt:lpstr>
      <vt:lpstr>How we work</vt:lpstr>
      <vt:lpstr>Our objectives</vt:lpstr>
      <vt:lpstr>Objective 1 - deliverables</vt:lpstr>
      <vt:lpstr>Objective 1 - research</vt:lpstr>
      <vt:lpstr>Objective 2 - deliverables</vt:lpstr>
      <vt:lpstr>Objective 2 - research</vt:lpstr>
      <vt:lpstr>Objective 3 - deliverables</vt:lpstr>
      <vt:lpstr>Objective 3 - research</vt:lpstr>
      <vt:lpstr>Working with us</vt:lpstr>
      <vt:lpstr>What can you provide?</vt:lpstr>
      <vt:lpstr>What are we looking for?</vt:lpstr>
      <vt:lpstr>How can you best demonstrate your expertise?</vt:lpstr>
      <vt:lpstr>Tips for bidders</vt:lpstr>
      <vt:lpstr>PowerPoint Presentation</vt:lpstr>
    </vt:vector>
  </TitlesOfParts>
  <Company>UK Commission for Employement and Skills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 Luanaigh</dc:creator>
  <cp:lastModifiedBy>Aoife Ni Luanaigh</cp:lastModifiedBy>
  <cp:revision>31</cp:revision>
  <dcterms:created xsi:type="dcterms:W3CDTF">2014-06-09T09:38:25Z</dcterms:created>
  <dcterms:modified xsi:type="dcterms:W3CDTF">2014-08-01T11:12:22Z</dcterms:modified>
</cp:coreProperties>
</file>