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8" r:id="rId2"/>
    <p:sldId id="401" r:id="rId3"/>
    <p:sldId id="296" r:id="rId4"/>
    <p:sldId id="387" r:id="rId5"/>
    <p:sldId id="388" r:id="rId6"/>
    <p:sldId id="378" r:id="rId7"/>
    <p:sldId id="390" r:id="rId8"/>
    <p:sldId id="391" r:id="rId9"/>
    <p:sldId id="379" r:id="rId10"/>
    <p:sldId id="311" r:id="rId11"/>
    <p:sldId id="398" r:id="rId12"/>
    <p:sldId id="381" r:id="rId13"/>
    <p:sldId id="392" r:id="rId14"/>
    <p:sldId id="374" r:id="rId15"/>
    <p:sldId id="375" r:id="rId16"/>
    <p:sldId id="396" r:id="rId17"/>
    <p:sldId id="397" r:id="rId18"/>
    <p:sldId id="340" r:id="rId19"/>
    <p:sldId id="400" r:id="rId20"/>
    <p:sldId id="349" r:id="rId21"/>
    <p:sldId id="394" r:id="rId22"/>
    <p:sldId id="342" r:id="rId23"/>
    <p:sldId id="382" r:id="rId24"/>
    <p:sldId id="393" r:id="rId25"/>
  </p:sldIdLst>
  <p:sldSz cx="9144000" cy="6858000" type="screen4x3"/>
  <p:notesSz cx="6797675" cy="9926638"/>
  <p:defaultTextStyle>
    <a:defPPr>
      <a:defRPr lang="en-GB"/>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t" initials="M" lastIdx="2" clrIdx="0"/>
  <p:cmAuthor id="1" name="RGarrett" initials="RG" lastIdx="22" clrIdx="1"/>
  <p:cmAuthor id="2"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2273" autoAdjust="0"/>
  </p:normalViewPr>
  <p:slideViewPr>
    <p:cSldViewPr>
      <p:cViewPr>
        <p:scale>
          <a:sx n="60" d="100"/>
          <a:sy n="60" d="100"/>
        </p:scale>
        <p:origin x="-564" y="-216"/>
      </p:cViewPr>
      <p:guideLst>
        <p:guide orient="horz" pos="2160"/>
        <p:guide pos="2880"/>
      </p:guideLst>
    </p:cSldViewPr>
  </p:slideViewPr>
  <p:outlineViewPr>
    <p:cViewPr>
      <p:scale>
        <a:sx n="33" d="100"/>
        <a:sy n="33" d="100"/>
      </p:scale>
      <p:origin x="48" y="1275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2064" y="93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ukcesfp02.ukces.local\workspace\Research%20Info\Individual%20research%20project%20info\Labour%20Market%20Analysis%20Support\Reports\Evidence%20reports\Construction\construction%20traine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barChart>
        <c:barDir val="bar"/>
        <c:grouping val="stacked"/>
        <c:varyColors val="0"/>
        <c:ser>
          <c:idx val="0"/>
          <c:order val="0"/>
          <c:tx>
            <c:strRef>
              <c:f>Sheet1!$B$1</c:f>
              <c:strCache>
                <c:ptCount val="1"/>
                <c:pt idx="0">
                  <c:v>Trainers</c:v>
                </c:pt>
              </c:strCache>
            </c:strRef>
          </c:tx>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Sheet1!$A$2:$A$3</c:f>
              <c:strCache>
                <c:ptCount val="2"/>
                <c:pt idx="0">
                  <c:v>Whole economy</c:v>
                </c:pt>
                <c:pt idx="1">
                  <c:v>Construction</c:v>
                </c:pt>
              </c:strCache>
            </c:strRef>
          </c:cat>
          <c:val>
            <c:numRef>
              <c:f>Sheet1!$B$2:$B$3</c:f>
              <c:numCache>
                <c:formatCode>General</c:formatCode>
                <c:ptCount val="2"/>
                <c:pt idx="0">
                  <c:v>59</c:v>
                </c:pt>
                <c:pt idx="1">
                  <c:v>53</c:v>
                </c:pt>
              </c:numCache>
            </c:numRef>
          </c:val>
        </c:ser>
        <c:ser>
          <c:idx val="1"/>
          <c:order val="1"/>
          <c:tx>
            <c:strRef>
              <c:f>Sheet1!$C$1</c:f>
              <c:strCache>
                <c:ptCount val="1"/>
                <c:pt idx="0">
                  <c:v>Non-trainers</c:v>
                </c:pt>
              </c:strCache>
            </c:strRef>
          </c:tx>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Sheet1!$A$2:$A$3</c:f>
              <c:strCache>
                <c:ptCount val="2"/>
                <c:pt idx="0">
                  <c:v>Whole economy</c:v>
                </c:pt>
                <c:pt idx="1">
                  <c:v>Construction</c:v>
                </c:pt>
              </c:strCache>
            </c:strRef>
          </c:cat>
          <c:val>
            <c:numRef>
              <c:f>Sheet1!$C$2:$C$3</c:f>
              <c:numCache>
                <c:formatCode>General</c:formatCode>
                <c:ptCount val="2"/>
                <c:pt idx="0">
                  <c:v>41</c:v>
                </c:pt>
                <c:pt idx="1">
                  <c:v>47</c:v>
                </c:pt>
              </c:numCache>
            </c:numRef>
          </c:val>
        </c:ser>
        <c:dLbls>
          <c:showLegendKey val="0"/>
          <c:showVal val="0"/>
          <c:showCatName val="0"/>
          <c:showSerName val="0"/>
          <c:showPercent val="0"/>
          <c:showBubbleSize val="0"/>
        </c:dLbls>
        <c:gapWidth val="150"/>
        <c:overlap val="100"/>
        <c:axId val="170232320"/>
        <c:axId val="46974656"/>
      </c:barChart>
      <c:catAx>
        <c:axId val="170232320"/>
        <c:scaling>
          <c:orientation val="minMax"/>
        </c:scaling>
        <c:delete val="0"/>
        <c:axPos val="l"/>
        <c:majorTickMark val="out"/>
        <c:minorTickMark val="none"/>
        <c:tickLblPos val="nextTo"/>
        <c:spPr>
          <a:ln>
            <a:noFill/>
          </a:ln>
        </c:spPr>
        <c:txPr>
          <a:bodyPr/>
          <a:lstStyle/>
          <a:p>
            <a:pPr>
              <a:defRPr sz="1200" b="1"/>
            </a:pPr>
            <a:endParaRPr lang="en-US"/>
          </a:p>
        </c:txPr>
        <c:crossAx val="46974656"/>
        <c:crosses val="autoZero"/>
        <c:auto val="1"/>
        <c:lblAlgn val="ctr"/>
        <c:lblOffset val="100"/>
        <c:noMultiLvlLbl val="0"/>
      </c:catAx>
      <c:valAx>
        <c:axId val="46974656"/>
        <c:scaling>
          <c:orientation val="minMax"/>
        </c:scaling>
        <c:delete val="1"/>
        <c:axPos val="b"/>
        <c:majorGridlines>
          <c:spPr>
            <a:ln>
              <a:solidFill>
                <a:schemeClr val="bg1"/>
              </a:solidFill>
            </a:ln>
          </c:spPr>
        </c:majorGridlines>
        <c:numFmt formatCode="General" sourceLinked="1"/>
        <c:majorTickMark val="out"/>
        <c:minorTickMark val="none"/>
        <c:tickLblPos val="none"/>
        <c:crossAx val="170232320"/>
        <c:crosses val="autoZero"/>
        <c:crossBetween val="between"/>
      </c:valAx>
      <c:spPr>
        <a:noFill/>
        <a:ln>
          <a:noFill/>
        </a:ln>
      </c:spPr>
    </c:plotArea>
    <c:legend>
      <c:legendPos val="t"/>
      <c:layout>
        <c:manualLayout>
          <c:xMode val="edge"/>
          <c:yMode val="edge"/>
          <c:x val="0.32470690221264936"/>
          <c:y val="0.19582815176329832"/>
          <c:w val="0.60118135968298081"/>
          <c:h val="0.16705052493438302"/>
        </c:manualLayout>
      </c:layout>
      <c:overlay val="0"/>
      <c:txPr>
        <a:bodyPr/>
        <a:lstStyle/>
        <a:p>
          <a:pPr>
            <a:defRPr sz="1200" b="1"/>
          </a:pPr>
          <a:endParaRPr lang="en-US"/>
        </a:p>
      </c:txPr>
    </c:legend>
    <c:plotVisOnly val="1"/>
    <c:dispBlanksAs val="gap"/>
    <c:showDLblsOverMax val="0"/>
  </c:chart>
  <c:spPr>
    <a:ln>
      <a:no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D7C9E3-0EA4-4ECF-9D60-4D331D5B9F5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D8391AAC-AA8E-4208-AE6E-8BFDDD90BED5}">
      <dgm:prSet phldrT="[Text]" custT="1"/>
      <dgm:spPr/>
      <dgm:t>
        <a:bodyPr/>
        <a:lstStyle/>
        <a:p>
          <a:r>
            <a:rPr lang="en-GB" sz="1400" dirty="0" smtClean="0"/>
            <a:t>The sector is highly cyclical – after every recession the sector tends to lay off skilled workers who then prove difficult to recruit during the recovery period.  This gives rise to skill shortages and wage inflation which, in turn, can inhibit recovery.   Cyclical effects are exacerbated by the high levels of self-employment in the sector.</a:t>
          </a:r>
          <a:endParaRPr lang="en-GB" sz="1400" dirty="0"/>
        </a:p>
      </dgm:t>
    </dgm:pt>
    <dgm:pt modelId="{C3DF1FF8-9406-45CD-A266-CFA40AEB0328}" type="parTrans" cxnId="{9A05E64E-2711-4FA6-9069-7582FC1D5F90}">
      <dgm:prSet/>
      <dgm:spPr/>
      <dgm:t>
        <a:bodyPr/>
        <a:lstStyle/>
        <a:p>
          <a:endParaRPr lang="en-GB"/>
        </a:p>
      </dgm:t>
    </dgm:pt>
    <dgm:pt modelId="{07F65341-D99F-47E9-A973-4570427DF648}" type="sibTrans" cxnId="{9A05E64E-2711-4FA6-9069-7582FC1D5F90}">
      <dgm:prSet/>
      <dgm:spPr/>
      <dgm:t>
        <a:bodyPr/>
        <a:lstStyle/>
        <a:p>
          <a:endParaRPr lang="en-GB" dirty="0"/>
        </a:p>
      </dgm:t>
    </dgm:pt>
    <dgm:pt modelId="{5A1253DD-7499-4A39-8C6F-D3BB131AEE6F}">
      <dgm:prSet phldrT="[Text]" custT="1"/>
      <dgm:spPr/>
      <dgm:t>
        <a:bodyPr/>
        <a:lstStyle/>
        <a:p>
          <a:r>
            <a:rPr lang="en-GB" sz="1400" dirty="0" smtClean="0"/>
            <a:t>A key challenge for the sector is to maintain its supply of skills, especially during periods of weak demand.  The signals to individuals are generally positive – that skills acquisition in construction skills is associated with relatively high rates of return.  The evidence suggests that employers recoup their training investments quite quickly once apprentices complete their training.  Investing in training is a win-win for employers and employees.</a:t>
          </a:r>
          <a:endParaRPr lang="en-GB" sz="1400" dirty="0"/>
        </a:p>
      </dgm:t>
    </dgm:pt>
    <dgm:pt modelId="{568DDF19-510E-4DFA-8F6B-993D83CE8E89}" type="parTrans" cxnId="{9FFC03AF-4181-48A8-83F3-FFE0CF0AD389}">
      <dgm:prSet/>
      <dgm:spPr/>
      <dgm:t>
        <a:bodyPr/>
        <a:lstStyle/>
        <a:p>
          <a:endParaRPr lang="en-GB"/>
        </a:p>
      </dgm:t>
    </dgm:pt>
    <dgm:pt modelId="{108E0C10-9FAD-4C55-9EC3-99BFF15E3309}" type="sibTrans" cxnId="{9FFC03AF-4181-48A8-83F3-FFE0CF0AD389}">
      <dgm:prSet/>
      <dgm:spPr/>
      <dgm:t>
        <a:bodyPr/>
        <a:lstStyle/>
        <a:p>
          <a:endParaRPr lang="en-GB" dirty="0"/>
        </a:p>
      </dgm:t>
    </dgm:pt>
    <dgm:pt modelId="{42DC7155-58EE-44B7-90E3-35D367DE2896}">
      <dgm:prSet phldrT="[Text]" custT="1"/>
      <dgm:spPr/>
      <dgm:t>
        <a:bodyPr/>
        <a:lstStyle/>
        <a:p>
          <a:r>
            <a:rPr lang="en-GB" sz="1400" dirty="0" smtClean="0"/>
            <a:t>Whilst the evidence should not be exaggerated, the age profile of the sector suggests that there are relatively fewer younger people in the workforce, and that the number of entry level training positions has declined following the recession.  The key challenge, therefore, is to even out the supply of, and demand for, construction skills - the importance of this should not be under-estimated given the significance of the construction sector to economic recovery.</a:t>
          </a:r>
          <a:endParaRPr lang="en-GB" sz="1400" dirty="0"/>
        </a:p>
      </dgm:t>
    </dgm:pt>
    <dgm:pt modelId="{0BD82335-0C73-4926-B0B8-33FF12F4BA6C}" type="parTrans" cxnId="{B4578BA4-D651-4846-B029-28430BC9BF7A}">
      <dgm:prSet/>
      <dgm:spPr/>
      <dgm:t>
        <a:bodyPr/>
        <a:lstStyle/>
        <a:p>
          <a:endParaRPr lang="en-GB"/>
        </a:p>
      </dgm:t>
    </dgm:pt>
    <dgm:pt modelId="{1B229C5A-224D-494E-A720-E41FEE27CBB1}" type="sibTrans" cxnId="{B4578BA4-D651-4846-B029-28430BC9BF7A}">
      <dgm:prSet/>
      <dgm:spPr/>
      <dgm:t>
        <a:bodyPr/>
        <a:lstStyle/>
        <a:p>
          <a:endParaRPr lang="en-GB"/>
        </a:p>
      </dgm:t>
    </dgm:pt>
    <dgm:pt modelId="{B1A9EE05-497D-4CB3-BA0B-7FDF31DE0AC6}" type="pres">
      <dgm:prSet presAssocID="{9BD7C9E3-0EA4-4ECF-9D60-4D331D5B9F59}" presName="outerComposite" presStyleCnt="0">
        <dgm:presLayoutVars>
          <dgm:chMax val="5"/>
          <dgm:dir/>
          <dgm:resizeHandles val="exact"/>
        </dgm:presLayoutVars>
      </dgm:prSet>
      <dgm:spPr/>
      <dgm:t>
        <a:bodyPr/>
        <a:lstStyle/>
        <a:p>
          <a:endParaRPr lang="en-GB"/>
        </a:p>
      </dgm:t>
    </dgm:pt>
    <dgm:pt modelId="{F3ED2AE1-A25B-4089-8BEF-E7ED7C66FB3C}" type="pres">
      <dgm:prSet presAssocID="{9BD7C9E3-0EA4-4ECF-9D60-4D331D5B9F59}" presName="dummyMaxCanvas" presStyleCnt="0">
        <dgm:presLayoutVars/>
      </dgm:prSet>
      <dgm:spPr/>
    </dgm:pt>
    <dgm:pt modelId="{3D8D29EC-D121-4359-A32C-A08182102C85}" type="pres">
      <dgm:prSet presAssocID="{9BD7C9E3-0EA4-4ECF-9D60-4D331D5B9F59}" presName="ThreeNodes_1" presStyleLbl="node1" presStyleIdx="0" presStyleCnt="3">
        <dgm:presLayoutVars>
          <dgm:bulletEnabled val="1"/>
        </dgm:presLayoutVars>
      </dgm:prSet>
      <dgm:spPr/>
      <dgm:t>
        <a:bodyPr/>
        <a:lstStyle/>
        <a:p>
          <a:endParaRPr lang="en-GB"/>
        </a:p>
      </dgm:t>
    </dgm:pt>
    <dgm:pt modelId="{AF18D383-7853-4E62-B1DE-130E57650C8D}" type="pres">
      <dgm:prSet presAssocID="{9BD7C9E3-0EA4-4ECF-9D60-4D331D5B9F59}" presName="ThreeNodes_2" presStyleLbl="node1" presStyleIdx="1" presStyleCnt="3" custScaleX="100881" custScaleY="107260" custLinFactNeighborX="-148" custLinFactNeighborY="-6806">
        <dgm:presLayoutVars>
          <dgm:bulletEnabled val="1"/>
        </dgm:presLayoutVars>
      </dgm:prSet>
      <dgm:spPr/>
      <dgm:t>
        <a:bodyPr/>
        <a:lstStyle/>
        <a:p>
          <a:endParaRPr lang="en-GB"/>
        </a:p>
      </dgm:t>
    </dgm:pt>
    <dgm:pt modelId="{C203DFBB-C032-4076-AD45-D6A33451B37B}" type="pres">
      <dgm:prSet presAssocID="{9BD7C9E3-0EA4-4ECF-9D60-4D331D5B9F59}" presName="ThreeNodes_3" presStyleLbl="node1" presStyleIdx="2" presStyleCnt="3" custScaleY="121277" custLinFactNeighborX="-1177" custLinFactNeighborY="-4363">
        <dgm:presLayoutVars>
          <dgm:bulletEnabled val="1"/>
        </dgm:presLayoutVars>
      </dgm:prSet>
      <dgm:spPr/>
      <dgm:t>
        <a:bodyPr/>
        <a:lstStyle/>
        <a:p>
          <a:endParaRPr lang="en-GB"/>
        </a:p>
      </dgm:t>
    </dgm:pt>
    <dgm:pt modelId="{E75B835A-1CF8-4076-897D-D59AA55D69AD}" type="pres">
      <dgm:prSet presAssocID="{9BD7C9E3-0EA4-4ECF-9D60-4D331D5B9F59}" presName="ThreeConn_1-2" presStyleLbl="fgAccFollowNode1" presStyleIdx="0" presStyleCnt="2">
        <dgm:presLayoutVars>
          <dgm:bulletEnabled val="1"/>
        </dgm:presLayoutVars>
      </dgm:prSet>
      <dgm:spPr/>
      <dgm:t>
        <a:bodyPr/>
        <a:lstStyle/>
        <a:p>
          <a:endParaRPr lang="en-GB"/>
        </a:p>
      </dgm:t>
    </dgm:pt>
    <dgm:pt modelId="{BC5E40E7-8E4F-4229-9C49-29DA73D5869D}" type="pres">
      <dgm:prSet presAssocID="{9BD7C9E3-0EA4-4ECF-9D60-4D331D5B9F59}" presName="ThreeConn_2-3" presStyleLbl="fgAccFollowNode1" presStyleIdx="1" presStyleCnt="2">
        <dgm:presLayoutVars>
          <dgm:bulletEnabled val="1"/>
        </dgm:presLayoutVars>
      </dgm:prSet>
      <dgm:spPr/>
      <dgm:t>
        <a:bodyPr/>
        <a:lstStyle/>
        <a:p>
          <a:endParaRPr lang="en-GB"/>
        </a:p>
      </dgm:t>
    </dgm:pt>
    <dgm:pt modelId="{CA27C7EE-8CB8-4F2F-B1ED-BA1806BE1852}" type="pres">
      <dgm:prSet presAssocID="{9BD7C9E3-0EA4-4ECF-9D60-4D331D5B9F59}" presName="ThreeNodes_1_text" presStyleLbl="node1" presStyleIdx="2" presStyleCnt="3">
        <dgm:presLayoutVars>
          <dgm:bulletEnabled val="1"/>
        </dgm:presLayoutVars>
      </dgm:prSet>
      <dgm:spPr/>
      <dgm:t>
        <a:bodyPr/>
        <a:lstStyle/>
        <a:p>
          <a:endParaRPr lang="en-GB"/>
        </a:p>
      </dgm:t>
    </dgm:pt>
    <dgm:pt modelId="{E1D17633-220F-4EE5-921E-EE050A5CFDF3}" type="pres">
      <dgm:prSet presAssocID="{9BD7C9E3-0EA4-4ECF-9D60-4D331D5B9F59}" presName="ThreeNodes_2_text" presStyleLbl="node1" presStyleIdx="2" presStyleCnt="3">
        <dgm:presLayoutVars>
          <dgm:bulletEnabled val="1"/>
        </dgm:presLayoutVars>
      </dgm:prSet>
      <dgm:spPr/>
      <dgm:t>
        <a:bodyPr/>
        <a:lstStyle/>
        <a:p>
          <a:endParaRPr lang="en-GB"/>
        </a:p>
      </dgm:t>
    </dgm:pt>
    <dgm:pt modelId="{EC1E58DF-D3A5-437A-86A5-EB1DED485CFB}" type="pres">
      <dgm:prSet presAssocID="{9BD7C9E3-0EA4-4ECF-9D60-4D331D5B9F59}" presName="ThreeNodes_3_text" presStyleLbl="node1" presStyleIdx="2" presStyleCnt="3">
        <dgm:presLayoutVars>
          <dgm:bulletEnabled val="1"/>
        </dgm:presLayoutVars>
      </dgm:prSet>
      <dgm:spPr/>
      <dgm:t>
        <a:bodyPr/>
        <a:lstStyle/>
        <a:p>
          <a:endParaRPr lang="en-GB"/>
        </a:p>
      </dgm:t>
    </dgm:pt>
  </dgm:ptLst>
  <dgm:cxnLst>
    <dgm:cxn modelId="{D3F6B77C-56E6-4B94-8BFE-34A3A52F0B8B}" type="presOf" srcId="{42DC7155-58EE-44B7-90E3-35D367DE2896}" destId="{EC1E58DF-D3A5-437A-86A5-EB1DED485CFB}" srcOrd="1" destOrd="0" presId="urn:microsoft.com/office/officeart/2005/8/layout/vProcess5"/>
    <dgm:cxn modelId="{DCE60B03-80C0-4FA4-A170-F47C6A0223DB}" type="presOf" srcId="{9BD7C9E3-0EA4-4ECF-9D60-4D331D5B9F59}" destId="{B1A9EE05-497D-4CB3-BA0B-7FDF31DE0AC6}" srcOrd="0" destOrd="0" presId="urn:microsoft.com/office/officeart/2005/8/layout/vProcess5"/>
    <dgm:cxn modelId="{BF2FDC12-C85F-4D57-9E22-175FC86D5AD2}" type="presOf" srcId="{42DC7155-58EE-44B7-90E3-35D367DE2896}" destId="{C203DFBB-C032-4076-AD45-D6A33451B37B}" srcOrd="0" destOrd="0" presId="urn:microsoft.com/office/officeart/2005/8/layout/vProcess5"/>
    <dgm:cxn modelId="{1490AF6F-D488-48A7-8AB1-C009B3F94F34}" type="presOf" srcId="{5A1253DD-7499-4A39-8C6F-D3BB131AEE6F}" destId="{AF18D383-7853-4E62-B1DE-130E57650C8D}" srcOrd="0" destOrd="0" presId="urn:microsoft.com/office/officeart/2005/8/layout/vProcess5"/>
    <dgm:cxn modelId="{B0F81853-0F3D-49F1-BD58-310555DB3F9B}" type="presOf" srcId="{D8391AAC-AA8E-4208-AE6E-8BFDDD90BED5}" destId="{3D8D29EC-D121-4359-A32C-A08182102C85}" srcOrd="0" destOrd="0" presId="urn:microsoft.com/office/officeart/2005/8/layout/vProcess5"/>
    <dgm:cxn modelId="{1B9194D9-C8F1-4115-809B-85478B15A0CE}" type="presOf" srcId="{D8391AAC-AA8E-4208-AE6E-8BFDDD90BED5}" destId="{CA27C7EE-8CB8-4F2F-B1ED-BA1806BE1852}" srcOrd="1" destOrd="0" presId="urn:microsoft.com/office/officeart/2005/8/layout/vProcess5"/>
    <dgm:cxn modelId="{7CD8EB18-99BD-48C9-A1B4-C20AFB068E1F}" type="presOf" srcId="{108E0C10-9FAD-4C55-9EC3-99BFF15E3309}" destId="{BC5E40E7-8E4F-4229-9C49-29DA73D5869D}" srcOrd="0" destOrd="0" presId="urn:microsoft.com/office/officeart/2005/8/layout/vProcess5"/>
    <dgm:cxn modelId="{A4BA646D-D8A9-42DE-9E44-EF202AEDF76D}" type="presOf" srcId="{07F65341-D99F-47E9-A973-4570427DF648}" destId="{E75B835A-1CF8-4076-897D-D59AA55D69AD}" srcOrd="0" destOrd="0" presId="urn:microsoft.com/office/officeart/2005/8/layout/vProcess5"/>
    <dgm:cxn modelId="{191E215D-A96A-4DC9-B3EC-5F716585FC1A}" type="presOf" srcId="{5A1253DD-7499-4A39-8C6F-D3BB131AEE6F}" destId="{E1D17633-220F-4EE5-921E-EE050A5CFDF3}" srcOrd="1" destOrd="0" presId="urn:microsoft.com/office/officeart/2005/8/layout/vProcess5"/>
    <dgm:cxn modelId="{9FFC03AF-4181-48A8-83F3-FFE0CF0AD389}" srcId="{9BD7C9E3-0EA4-4ECF-9D60-4D331D5B9F59}" destId="{5A1253DD-7499-4A39-8C6F-D3BB131AEE6F}" srcOrd="1" destOrd="0" parTransId="{568DDF19-510E-4DFA-8F6B-993D83CE8E89}" sibTransId="{108E0C10-9FAD-4C55-9EC3-99BFF15E3309}"/>
    <dgm:cxn modelId="{9A05E64E-2711-4FA6-9069-7582FC1D5F90}" srcId="{9BD7C9E3-0EA4-4ECF-9D60-4D331D5B9F59}" destId="{D8391AAC-AA8E-4208-AE6E-8BFDDD90BED5}" srcOrd="0" destOrd="0" parTransId="{C3DF1FF8-9406-45CD-A266-CFA40AEB0328}" sibTransId="{07F65341-D99F-47E9-A973-4570427DF648}"/>
    <dgm:cxn modelId="{B4578BA4-D651-4846-B029-28430BC9BF7A}" srcId="{9BD7C9E3-0EA4-4ECF-9D60-4D331D5B9F59}" destId="{42DC7155-58EE-44B7-90E3-35D367DE2896}" srcOrd="2" destOrd="0" parTransId="{0BD82335-0C73-4926-B0B8-33FF12F4BA6C}" sibTransId="{1B229C5A-224D-494E-A720-E41FEE27CBB1}"/>
    <dgm:cxn modelId="{728DB991-063F-4DFA-B50E-B3706930C838}" type="presParOf" srcId="{B1A9EE05-497D-4CB3-BA0B-7FDF31DE0AC6}" destId="{F3ED2AE1-A25B-4089-8BEF-E7ED7C66FB3C}" srcOrd="0" destOrd="0" presId="urn:microsoft.com/office/officeart/2005/8/layout/vProcess5"/>
    <dgm:cxn modelId="{467D052F-1EC0-4A26-B27F-5F8C52773566}" type="presParOf" srcId="{B1A9EE05-497D-4CB3-BA0B-7FDF31DE0AC6}" destId="{3D8D29EC-D121-4359-A32C-A08182102C85}" srcOrd="1" destOrd="0" presId="urn:microsoft.com/office/officeart/2005/8/layout/vProcess5"/>
    <dgm:cxn modelId="{26C68720-9CCD-4A56-81FF-15E4FC77D347}" type="presParOf" srcId="{B1A9EE05-497D-4CB3-BA0B-7FDF31DE0AC6}" destId="{AF18D383-7853-4E62-B1DE-130E57650C8D}" srcOrd="2" destOrd="0" presId="urn:microsoft.com/office/officeart/2005/8/layout/vProcess5"/>
    <dgm:cxn modelId="{A8A8BC51-5523-4553-97DD-110451C8DF3D}" type="presParOf" srcId="{B1A9EE05-497D-4CB3-BA0B-7FDF31DE0AC6}" destId="{C203DFBB-C032-4076-AD45-D6A33451B37B}" srcOrd="3" destOrd="0" presId="urn:microsoft.com/office/officeart/2005/8/layout/vProcess5"/>
    <dgm:cxn modelId="{41645B69-A308-4BC8-8ABA-5743541CEA9F}" type="presParOf" srcId="{B1A9EE05-497D-4CB3-BA0B-7FDF31DE0AC6}" destId="{E75B835A-1CF8-4076-897D-D59AA55D69AD}" srcOrd="4" destOrd="0" presId="urn:microsoft.com/office/officeart/2005/8/layout/vProcess5"/>
    <dgm:cxn modelId="{29072159-EB02-4E5F-84D9-A7D8782829D0}" type="presParOf" srcId="{B1A9EE05-497D-4CB3-BA0B-7FDF31DE0AC6}" destId="{BC5E40E7-8E4F-4229-9C49-29DA73D5869D}" srcOrd="5" destOrd="0" presId="urn:microsoft.com/office/officeart/2005/8/layout/vProcess5"/>
    <dgm:cxn modelId="{E8316E46-25E1-4DB2-B377-B63C164FF9EF}" type="presParOf" srcId="{B1A9EE05-497D-4CB3-BA0B-7FDF31DE0AC6}" destId="{CA27C7EE-8CB8-4F2F-B1ED-BA1806BE1852}" srcOrd="6" destOrd="0" presId="urn:microsoft.com/office/officeart/2005/8/layout/vProcess5"/>
    <dgm:cxn modelId="{37790140-1999-4981-8C43-0214CDDBF4F7}" type="presParOf" srcId="{B1A9EE05-497D-4CB3-BA0B-7FDF31DE0AC6}" destId="{E1D17633-220F-4EE5-921E-EE050A5CFDF3}" srcOrd="7" destOrd="0" presId="urn:microsoft.com/office/officeart/2005/8/layout/vProcess5"/>
    <dgm:cxn modelId="{07AA39C8-ED56-4B96-959A-1A9B46A6AAA7}" type="presParOf" srcId="{B1A9EE05-497D-4CB3-BA0B-7FDF31DE0AC6}" destId="{EC1E58DF-D3A5-437A-86A5-EB1DED485CFB}"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8D29EC-D121-4359-A32C-A08182102C85}">
      <dsp:nvSpPr>
        <dsp:cNvPr id="0" name=""/>
        <dsp:cNvSpPr/>
      </dsp:nvSpPr>
      <dsp:spPr>
        <a:xfrm>
          <a:off x="0" y="-79118"/>
          <a:ext cx="6995160" cy="148740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GB" sz="1400" kern="1200" dirty="0" smtClean="0"/>
            <a:t>The sector is highly cyclical – after every recession the sector tends to lay off skilled workers who then prove difficult to recruit during the recovery period.  This gives rise to skill shortages and wage inflation which, in turn, can inhibit recovery.   Cyclical effects are exacerbated by the high levels of self-employment in the sector.</a:t>
          </a:r>
          <a:endParaRPr lang="en-GB" sz="1400" kern="1200" dirty="0"/>
        </a:p>
      </dsp:txBody>
      <dsp:txXfrm>
        <a:off x="43565" y="-35553"/>
        <a:ext cx="5390134" cy="1400273"/>
      </dsp:txXfrm>
    </dsp:sp>
    <dsp:sp modelId="{AF18D383-7853-4E62-B1DE-130E57650C8D}">
      <dsp:nvSpPr>
        <dsp:cNvPr id="0" name=""/>
        <dsp:cNvSpPr/>
      </dsp:nvSpPr>
      <dsp:spPr>
        <a:xfrm>
          <a:off x="576053" y="1500959"/>
          <a:ext cx="7056787" cy="15953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GB" sz="1400" kern="1200" dirty="0" smtClean="0"/>
            <a:t>A key challenge for the sector is to maintain its supply of skills, especially during periods of weak demand.  The signals to individuals are generally positive – that skills acquisition in construction skills is associated with relatively high rates of return.  The evidence suggests that employers recoup their training investments quite quickly once apprentices complete their training.  Investing in training is a win-win for employers and employees.</a:t>
          </a:r>
          <a:endParaRPr lang="en-GB" sz="1400" kern="1200" dirty="0"/>
        </a:p>
      </dsp:txBody>
      <dsp:txXfrm>
        <a:off x="622780" y="1547686"/>
        <a:ext cx="5365345" cy="1501934"/>
      </dsp:txXfrm>
    </dsp:sp>
    <dsp:sp modelId="{C203DFBB-C032-4076-AD45-D6A33451B37B}">
      <dsp:nvSpPr>
        <dsp:cNvPr id="0" name=""/>
        <dsp:cNvSpPr/>
      </dsp:nvSpPr>
      <dsp:spPr>
        <a:xfrm>
          <a:off x="1152106" y="3168356"/>
          <a:ext cx="6995160" cy="180387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GB" sz="1400" kern="1200" dirty="0" smtClean="0"/>
            <a:t>Whilst the evidence should not be exaggerated, the age profile of the sector suggests that there are relatively fewer younger people in the workforce, and that the number of entry level training positions has declined following the recession.  The key challenge, therefore, is to even out the supply of, and demand for, construction skills - the importance of this should not be under-estimated given the significance of the construction sector to economic recovery.</a:t>
          </a:r>
          <a:endParaRPr lang="en-GB" sz="1400" kern="1200" dirty="0"/>
        </a:p>
      </dsp:txBody>
      <dsp:txXfrm>
        <a:off x="1204940" y="3221190"/>
        <a:ext cx="5305459" cy="1698210"/>
      </dsp:txXfrm>
    </dsp:sp>
    <dsp:sp modelId="{E75B835A-1CF8-4076-897D-D59AA55D69AD}">
      <dsp:nvSpPr>
        <dsp:cNvPr id="0" name=""/>
        <dsp:cNvSpPr/>
      </dsp:nvSpPr>
      <dsp:spPr>
        <a:xfrm>
          <a:off x="6028347" y="1048828"/>
          <a:ext cx="966812" cy="966812"/>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dirty="0"/>
        </a:p>
      </dsp:txBody>
      <dsp:txXfrm>
        <a:off x="6245880" y="1048828"/>
        <a:ext cx="531746" cy="727526"/>
      </dsp:txXfrm>
    </dsp:sp>
    <dsp:sp modelId="{BC5E40E7-8E4F-4229-9C49-29DA73D5869D}">
      <dsp:nvSpPr>
        <dsp:cNvPr id="0" name=""/>
        <dsp:cNvSpPr/>
      </dsp:nvSpPr>
      <dsp:spPr>
        <a:xfrm>
          <a:off x="6645567" y="2774216"/>
          <a:ext cx="966812" cy="966812"/>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dirty="0"/>
        </a:p>
      </dsp:txBody>
      <dsp:txXfrm>
        <a:off x="6863100" y="2774216"/>
        <a:ext cx="531746" cy="72752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671"/>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sz="quarter" idx="1"/>
          </p:nvPr>
        </p:nvSpPr>
        <p:spPr>
          <a:xfrm>
            <a:off x="3850444" y="1"/>
            <a:ext cx="2945659" cy="496671"/>
          </a:xfrm>
          <a:prstGeom prst="rect">
            <a:avLst/>
          </a:prstGeom>
        </p:spPr>
        <p:txBody>
          <a:bodyPr vert="horz" lIns="91440" tIns="45720" rIns="91440" bIns="45720" rtlCol="0"/>
          <a:lstStyle>
            <a:lvl1pPr algn="r">
              <a:defRPr sz="1200">
                <a:cs typeface="+mn-cs"/>
              </a:defRPr>
            </a:lvl1pPr>
          </a:lstStyle>
          <a:p>
            <a:pPr>
              <a:defRPr/>
            </a:pPr>
            <a:fld id="{4981F414-CA88-4FF4-AAF7-AC624682E5BB}" type="datetimeFigureOut">
              <a:rPr lang="en-GB"/>
              <a:pPr>
                <a:defRPr/>
              </a:pPr>
              <a:t>16/04/2014</a:t>
            </a:fld>
            <a:endParaRPr lang="en-GB"/>
          </a:p>
        </p:txBody>
      </p:sp>
      <p:sp>
        <p:nvSpPr>
          <p:cNvPr id="4" name="Footer Placeholder 3"/>
          <p:cNvSpPr>
            <a:spLocks noGrp="1"/>
          </p:cNvSpPr>
          <p:nvPr>
            <p:ph type="ftr" sz="quarter" idx="2"/>
          </p:nvPr>
        </p:nvSpPr>
        <p:spPr>
          <a:xfrm>
            <a:off x="1" y="9428274"/>
            <a:ext cx="2945659" cy="496671"/>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5" name="Slide Number Placeholder 4"/>
          <p:cNvSpPr>
            <a:spLocks noGrp="1"/>
          </p:cNvSpPr>
          <p:nvPr>
            <p:ph type="sldNum" sz="quarter" idx="3"/>
          </p:nvPr>
        </p:nvSpPr>
        <p:spPr>
          <a:xfrm>
            <a:off x="3850444" y="9428274"/>
            <a:ext cx="2945659" cy="496671"/>
          </a:xfrm>
          <a:prstGeom prst="rect">
            <a:avLst/>
          </a:prstGeom>
        </p:spPr>
        <p:txBody>
          <a:bodyPr vert="horz" lIns="91440" tIns="45720" rIns="91440" bIns="45720" rtlCol="0" anchor="b"/>
          <a:lstStyle>
            <a:lvl1pPr algn="r">
              <a:defRPr sz="1200">
                <a:cs typeface="+mn-cs"/>
              </a:defRPr>
            </a:lvl1pPr>
          </a:lstStyle>
          <a:p>
            <a:pPr>
              <a:defRPr/>
            </a:pPr>
            <a:fld id="{2FB09AF9-775C-4878-A596-38C6CBA620B3}" type="slidenum">
              <a:rPr lang="en-GB"/>
              <a:pPr>
                <a:defRPr/>
              </a:pPr>
              <a:t>‹#›</a:t>
            </a:fld>
            <a:endParaRPr lang="en-GB"/>
          </a:p>
        </p:txBody>
      </p:sp>
    </p:spTree>
    <p:extLst>
      <p:ext uri="{BB962C8B-B14F-4D97-AF65-F5344CB8AC3E}">
        <p14:creationId xmlns:p14="http://schemas.microsoft.com/office/powerpoint/2010/main" val="1237902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671"/>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idx="1"/>
          </p:nvPr>
        </p:nvSpPr>
        <p:spPr>
          <a:xfrm>
            <a:off x="3850444" y="1"/>
            <a:ext cx="2945659" cy="496671"/>
          </a:xfrm>
          <a:prstGeom prst="rect">
            <a:avLst/>
          </a:prstGeom>
        </p:spPr>
        <p:txBody>
          <a:bodyPr vert="horz" lIns="91440" tIns="45720" rIns="91440" bIns="45720" rtlCol="0"/>
          <a:lstStyle>
            <a:lvl1pPr algn="r">
              <a:defRPr sz="1200">
                <a:cs typeface="+mn-cs"/>
              </a:defRPr>
            </a:lvl1pPr>
          </a:lstStyle>
          <a:p>
            <a:pPr>
              <a:defRPr/>
            </a:pPr>
            <a:fld id="{2A527DDF-1F42-4901-A544-205230AEBCCC}" type="datetimeFigureOut">
              <a:rPr lang="en-GB"/>
              <a:pPr>
                <a:defRPr/>
              </a:pPr>
              <a:t>16/04/2014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833"/>
            <a:ext cx="5438140" cy="4466649"/>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1" y="9428274"/>
            <a:ext cx="2945659" cy="496671"/>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7" name="Slide Number Placeholder 6"/>
          <p:cNvSpPr>
            <a:spLocks noGrp="1"/>
          </p:cNvSpPr>
          <p:nvPr>
            <p:ph type="sldNum" sz="quarter" idx="5"/>
          </p:nvPr>
        </p:nvSpPr>
        <p:spPr>
          <a:xfrm>
            <a:off x="3850444" y="9428274"/>
            <a:ext cx="2945659" cy="496671"/>
          </a:xfrm>
          <a:prstGeom prst="rect">
            <a:avLst/>
          </a:prstGeom>
        </p:spPr>
        <p:txBody>
          <a:bodyPr vert="horz" lIns="91440" tIns="45720" rIns="91440" bIns="45720" rtlCol="0" anchor="b"/>
          <a:lstStyle>
            <a:lvl1pPr algn="r">
              <a:defRPr sz="1200">
                <a:cs typeface="+mn-cs"/>
              </a:defRPr>
            </a:lvl1pPr>
          </a:lstStyle>
          <a:p>
            <a:pPr>
              <a:defRPr/>
            </a:pPr>
            <a:fld id="{C016334D-393C-44BA-B4E5-951E6D4C60F4}" type="slidenum">
              <a:rPr lang="en-GB"/>
              <a:pPr>
                <a:defRPr/>
              </a:pPr>
              <a:t>‹#›</a:t>
            </a:fld>
            <a:endParaRPr lang="en-GB"/>
          </a:p>
        </p:txBody>
      </p:sp>
    </p:spTree>
    <p:extLst>
      <p:ext uri="{BB962C8B-B14F-4D97-AF65-F5344CB8AC3E}">
        <p14:creationId xmlns:p14="http://schemas.microsoft.com/office/powerpoint/2010/main" val="3854723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bitc.org.uk/resources/case_studies/afe2923.html"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cskills.org/"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cdn.hm-treasury.gov.uk/growth_implementation_update.pdf"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The three main sectors of the UK construction industry, as set out in the UK Standard Industrial Classifications 2007 (SIC2007) are:</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41 Construction of buildings</a:t>
            </a:r>
          </a:p>
          <a:p>
            <a:r>
              <a:rPr lang="en-GB" sz="1200" kern="1200" dirty="0" smtClean="0">
                <a:solidFill>
                  <a:schemeClr val="tx1"/>
                </a:solidFill>
                <a:latin typeface="+mn-lt"/>
                <a:ea typeface="+mn-ea"/>
                <a:cs typeface="+mn-cs"/>
              </a:rPr>
              <a:t>42 Civil engineering</a:t>
            </a:r>
          </a:p>
          <a:p>
            <a:r>
              <a:rPr lang="en-GB" sz="1200" kern="1200" dirty="0" smtClean="0">
                <a:solidFill>
                  <a:schemeClr val="tx1"/>
                </a:solidFill>
                <a:latin typeface="+mn-lt"/>
                <a:ea typeface="+mn-ea"/>
                <a:cs typeface="+mn-cs"/>
              </a:rPr>
              <a:t>43 Specialised construction activities</a:t>
            </a:r>
          </a:p>
          <a:p>
            <a:r>
              <a:rPr lang="en-GB" sz="1200" kern="1200" smtClean="0">
                <a:solidFill>
                  <a:schemeClr val="tx1"/>
                </a:solidFill>
                <a:latin typeface="+mn-lt"/>
                <a:ea typeface="+mn-ea"/>
                <a:cs typeface="+mn-cs"/>
              </a:rPr>
              <a:t>71 Architects</a:t>
            </a:r>
          </a:p>
          <a:p>
            <a:r>
              <a:rPr lang="en-US" sz="1200" kern="1200" smtClean="0">
                <a:solidFill>
                  <a:schemeClr val="tx1"/>
                </a:solidFill>
                <a:latin typeface="+mn-lt"/>
                <a:ea typeface="+mn-ea"/>
                <a:cs typeface="+mn-cs"/>
              </a:rPr>
              <a:t>Activity </a:t>
            </a:r>
            <a:r>
              <a:rPr lang="en-US" sz="1200" kern="1200" dirty="0" smtClean="0">
                <a:solidFill>
                  <a:schemeClr val="tx1"/>
                </a:solidFill>
                <a:latin typeface="+mn-lt"/>
                <a:ea typeface="+mn-ea"/>
                <a:cs typeface="+mn-cs"/>
              </a:rPr>
              <a:t>also varies within these broad sub-sectors, from small </a:t>
            </a:r>
            <a:r>
              <a:rPr lang="en-GB" sz="1200" kern="1200" dirty="0" smtClean="0">
                <a:solidFill>
                  <a:schemeClr val="tx1"/>
                </a:solidFill>
                <a:latin typeface="+mn-lt"/>
                <a:ea typeface="+mn-ea"/>
                <a:cs typeface="+mn-cs"/>
              </a:rPr>
              <a:t>companies – including sole traders – supplying specialist services to large, multi-national enterprises with responsibility for delivery large-scale projects.</a:t>
            </a:r>
          </a:p>
          <a:p>
            <a:endParaRPr lang="en-GB" sz="1200" kern="1200" dirty="0" smtClean="0">
              <a:solidFill>
                <a:schemeClr val="tx1"/>
              </a:solidFill>
              <a:latin typeface="+mn-lt"/>
              <a:ea typeface="+mn-ea"/>
              <a:cs typeface="+mn-cs"/>
            </a:endParaRPr>
          </a:p>
          <a:p>
            <a:endParaRPr lang="en-GB" sz="1200" kern="1200" dirty="0">
              <a:solidFill>
                <a:schemeClr val="tx1"/>
              </a:solidFill>
              <a:latin typeface="+mn-lt"/>
              <a:ea typeface="+mn-ea"/>
              <a:cs typeface="+mn-cs"/>
            </a:endParaRP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8AB993-420E-4B87-8A36-ED7DD5E4EC29}" type="slidenum">
              <a:rPr lang="en-GB" smtClean="0">
                <a:cs typeface="Arial" charset="0"/>
              </a:rPr>
              <a:pPr/>
              <a:t>1</a:t>
            </a:fld>
            <a:endParaRPr lang="en-GB"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r>
              <a:rPr lang="en-GB" dirty="0" smtClean="0"/>
              <a:t>INCLUDE source, permission, date</a:t>
            </a:r>
          </a:p>
          <a:p>
            <a:endParaRPr lang="en-GB" dirty="0" smtClean="0"/>
          </a:p>
          <a:p>
            <a:r>
              <a:rPr lang="en-GB" dirty="0" smtClean="0"/>
              <a:t>Source:</a:t>
            </a:r>
            <a:r>
              <a:rPr lang="en-GB" baseline="0" dirty="0" smtClean="0"/>
              <a:t> UKTI - http://www.ukti.gov.uk/uktihome/successStory/181340.html </a:t>
            </a:r>
          </a:p>
          <a:p>
            <a:endParaRPr lang="en-GB" baseline="0" dirty="0" smtClean="0"/>
          </a:p>
          <a:p>
            <a:r>
              <a:rPr lang="en-GB" baseline="0" dirty="0" smtClean="0"/>
              <a:t>To find out more about Passport to Export - http://www.ukti.gov.uk/export/howwehelp/passporttoexport.html </a:t>
            </a:r>
            <a:endParaRPr lang="en-GB" dirty="0" smtClean="0"/>
          </a:p>
          <a:p>
            <a:pPr eaLnBrk="1" hangingPunct="1"/>
            <a:endParaRPr lang="en-GB" dirty="0" smtClean="0"/>
          </a:p>
          <a:p>
            <a:pPr eaLnBrk="1" hangingPunct="1"/>
            <a:r>
              <a:rPr lang="en-GB" dirty="0" smtClean="0"/>
              <a:t>To find out more about </a:t>
            </a:r>
            <a:r>
              <a:rPr lang="en-GB" dirty="0" err="1" smtClean="0"/>
              <a:t>Modcell</a:t>
            </a:r>
            <a:r>
              <a:rPr lang="en-GB" dirty="0" smtClean="0"/>
              <a:t> - http://www.modcell.com/ </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r>
              <a:rPr lang="en-GB" sz="1200" i="1" kern="1200" dirty="0" smtClean="0">
                <a:solidFill>
                  <a:schemeClr val="tx1"/>
                </a:solidFill>
                <a:latin typeface="+mn-lt"/>
                <a:ea typeface="+mn-ea"/>
                <a:cs typeface="+mn-cs"/>
              </a:rPr>
              <a:t>Source:	http://www.stepnell.co.uk/ourcompany/people/training.aspx </a:t>
            </a:r>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Demand for skilled</a:t>
            </a:r>
            <a:r>
              <a:rPr lang="en-US" baseline="0" dirty="0" smtClean="0"/>
              <a:t> trade occupations, Working Futures 2010-2020, UK Commission 2011</a:t>
            </a:r>
          </a:p>
          <a:p>
            <a:pPr eaLnBrk="1" hangingPunct="1"/>
            <a:r>
              <a:rPr lang="en-US" baseline="0" dirty="0" smtClean="0"/>
              <a:t>Skills shortages and gaps, UK Commission ESS2011, UK Commission 2012</a:t>
            </a:r>
            <a:endParaRPr lang="en-US" dirty="0" smtClean="0"/>
          </a:p>
          <a:p>
            <a:pPr eaLnBrk="1" hangingPunct="1"/>
            <a:r>
              <a:rPr lang="en-US" dirty="0" smtClean="0"/>
              <a:t>Employer report of training requirements, </a:t>
            </a:r>
            <a:r>
              <a:rPr lang="en-US" baseline="0" dirty="0" smtClean="0"/>
              <a:t>UK Commission ESS2011, UK Commission 2012</a:t>
            </a:r>
            <a:endParaRPr lang="en-US" dirty="0" smtClean="0"/>
          </a:p>
          <a:p>
            <a:pPr eaLnBrk="1" hangingPunct="1"/>
            <a:r>
              <a:rPr lang="en-US" dirty="0" smtClean="0"/>
              <a:t>Self-employment,</a:t>
            </a:r>
            <a:r>
              <a:rPr lang="en-US" baseline="0" dirty="0" smtClean="0"/>
              <a:t> LFS 2010, ONS</a:t>
            </a:r>
            <a:endParaRPr lang="en-US" dirty="0" smtClean="0"/>
          </a:p>
          <a:p>
            <a:pPr eaLnBrk="1" hangingPunct="1"/>
            <a:r>
              <a:rPr lang="en-GB" sz="1200" kern="1200" dirty="0" smtClean="0">
                <a:solidFill>
                  <a:schemeClr val="tx1"/>
                </a:solidFill>
                <a:latin typeface="+mn-lt"/>
                <a:ea typeface="+mn-ea"/>
                <a:cs typeface="+mn-cs"/>
              </a:rPr>
              <a:t>A 2010 survey by </a:t>
            </a:r>
            <a:r>
              <a:rPr lang="en-GB" sz="1200" kern="1200" dirty="0" err="1" smtClean="0">
                <a:solidFill>
                  <a:schemeClr val="tx1"/>
                </a:solidFill>
                <a:latin typeface="+mn-lt"/>
                <a:ea typeface="+mn-ea"/>
                <a:cs typeface="+mn-cs"/>
              </a:rPr>
              <a:t>ConstructionSkills</a:t>
            </a:r>
            <a:r>
              <a:rPr lang="en-GB" sz="1200" kern="1200" dirty="0" smtClean="0">
                <a:solidFill>
                  <a:schemeClr val="tx1"/>
                </a:solidFill>
                <a:latin typeface="+mn-lt"/>
                <a:ea typeface="+mn-ea"/>
                <a:cs typeface="+mn-cs"/>
              </a:rPr>
              <a:t> found that employers generally believed that on-going training and skills development was lacking in the sector and that the training provided was not appropriate (</a:t>
            </a:r>
            <a:r>
              <a:rPr lang="en-GB" sz="1200" kern="1200" dirty="0" err="1" smtClean="0">
                <a:solidFill>
                  <a:schemeClr val="tx1"/>
                </a:solidFill>
                <a:latin typeface="+mn-lt"/>
                <a:ea typeface="+mn-ea"/>
                <a:cs typeface="+mn-cs"/>
              </a:rPr>
              <a:t>ConstructionSkills</a:t>
            </a:r>
            <a:r>
              <a:rPr lang="en-GB" sz="1200" kern="1200" dirty="0" smtClean="0">
                <a:solidFill>
                  <a:schemeClr val="tx1"/>
                </a:solidFill>
                <a:latin typeface="+mn-lt"/>
                <a:ea typeface="+mn-ea"/>
                <a:cs typeface="+mn-cs"/>
              </a:rPr>
              <a:t> Insight, 2010:17). </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i="0" dirty="0" smtClean="0"/>
              <a:t>Training and recruitment data from the UK Commission ESS 2011, UK Commission 2012</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i="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i="0" dirty="0" smtClean="0"/>
              <a:t>Employers</a:t>
            </a:r>
            <a:r>
              <a:rPr lang="en-GB" sz="1200" i="0" baseline="0" dirty="0" smtClean="0"/>
              <a:t> recouping costs, IER Net benefits of Apprenticeships 2008</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i="0"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i="0" baseline="0" dirty="0" smtClean="0"/>
              <a:t>Returns to individuals from L3 –</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Dickerson, A. and </a:t>
            </a:r>
            <a:r>
              <a:rPr lang="en-GB" sz="1200" kern="1200" dirty="0" err="1" smtClean="0">
                <a:solidFill>
                  <a:schemeClr val="tx1"/>
                </a:solidFill>
                <a:latin typeface="+mn-lt"/>
                <a:ea typeface="+mn-ea"/>
                <a:cs typeface="+mn-cs"/>
              </a:rPr>
              <a:t>Vignoles</a:t>
            </a:r>
            <a:r>
              <a:rPr lang="en-GB" sz="1200" kern="1200" dirty="0" smtClean="0">
                <a:solidFill>
                  <a:schemeClr val="tx1"/>
                </a:solidFill>
                <a:latin typeface="+mn-lt"/>
                <a:ea typeface="+mn-ea"/>
                <a:cs typeface="+mn-cs"/>
              </a:rPr>
              <a:t>, A. (2007) ‘The Distribution and Returns to Qualifications in the Sector Skills Councils’</a:t>
            </a:r>
            <a:r>
              <a:rPr lang="en-GB" sz="1200" i="1"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Sector Skills Development Agency Research Report 21.</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Jenkins, A., Greenwood, C. and </a:t>
            </a:r>
            <a:r>
              <a:rPr lang="en-GB" sz="1200" kern="1200" dirty="0" err="1" smtClean="0">
                <a:solidFill>
                  <a:schemeClr val="tx1"/>
                </a:solidFill>
                <a:latin typeface="+mn-lt"/>
                <a:ea typeface="+mn-ea"/>
                <a:cs typeface="+mn-cs"/>
              </a:rPr>
              <a:t>Vignoles</a:t>
            </a:r>
            <a:r>
              <a:rPr lang="en-GB" sz="1200" kern="1200" dirty="0" smtClean="0">
                <a:solidFill>
                  <a:schemeClr val="tx1"/>
                </a:solidFill>
                <a:latin typeface="+mn-lt"/>
                <a:ea typeface="+mn-ea"/>
                <a:cs typeface="+mn-cs"/>
              </a:rPr>
              <a:t>, A. (2007) ‘The Returns to Qualifications in England: Updating the Evidence Base on Level 2 and Level 3 Vocational Qualifications’. Centre for the Economics of Education Discussion Paper 89.</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mn-lt"/>
                <a:ea typeface="+mn-ea"/>
                <a:cs typeface="+mn-cs"/>
              </a:rPr>
              <a:t>Jenkins, A., Greenwood, C. and </a:t>
            </a:r>
            <a:r>
              <a:rPr lang="en-GB" sz="1200" kern="1200" dirty="0" err="1" smtClean="0">
                <a:solidFill>
                  <a:schemeClr val="tx1"/>
                </a:solidFill>
                <a:latin typeface="+mn-lt"/>
                <a:ea typeface="+mn-ea"/>
                <a:cs typeface="+mn-cs"/>
              </a:rPr>
              <a:t>Vignoles</a:t>
            </a:r>
            <a:r>
              <a:rPr lang="en-GB" sz="1200" kern="1200" dirty="0" smtClean="0">
                <a:solidFill>
                  <a:schemeClr val="tx1"/>
                </a:solidFill>
                <a:latin typeface="+mn-lt"/>
                <a:ea typeface="+mn-ea"/>
                <a:cs typeface="+mn-cs"/>
              </a:rPr>
              <a:t>, A. (2007) ‘The Returns to Qualifications in England: Updating the Evidence Base on Level 2 and Level 3 Vocational Qualifications’. Centre for the Economics of Education Discussion Paper 89.</a:t>
            </a:r>
          </a:p>
          <a:p>
            <a:r>
              <a:rPr lang="en-GB" sz="1200" kern="1200" dirty="0" smtClean="0">
                <a:solidFill>
                  <a:schemeClr val="tx1"/>
                </a:solidFill>
                <a:latin typeface="+mn-lt"/>
                <a:ea typeface="+mn-ea"/>
                <a:cs typeface="+mn-cs"/>
              </a:rPr>
              <a:t>McIntosh, S. (2006). ‘A Cost-Benefit Analysis of Apprenticeships and Other Vocational Qualifications’. </a:t>
            </a:r>
            <a:r>
              <a:rPr lang="en-GB" sz="1200" kern="1200" dirty="0" err="1" smtClean="0">
                <a:solidFill>
                  <a:schemeClr val="tx1"/>
                </a:solidFill>
                <a:latin typeface="+mn-lt"/>
                <a:ea typeface="+mn-ea"/>
                <a:cs typeface="+mn-cs"/>
              </a:rPr>
              <a:t>DfES</a:t>
            </a:r>
            <a:r>
              <a:rPr lang="en-GB" sz="1200" kern="1200" dirty="0" smtClean="0">
                <a:solidFill>
                  <a:schemeClr val="tx1"/>
                </a:solidFill>
                <a:latin typeface="+mn-lt"/>
                <a:ea typeface="+mn-ea"/>
                <a:cs typeface="+mn-cs"/>
              </a:rPr>
              <a:t> Research Report 834.</a:t>
            </a:r>
          </a:p>
          <a:p>
            <a:r>
              <a:rPr lang="en-GB" sz="1200" kern="1200" dirty="0" smtClean="0">
                <a:solidFill>
                  <a:schemeClr val="tx1"/>
                </a:solidFill>
                <a:latin typeface="+mn-lt"/>
                <a:ea typeface="+mn-ea"/>
                <a:cs typeface="+mn-cs"/>
              </a:rPr>
              <a:t>McIntosh, S. (2009). ‘The Economic Value of Intermediate Education and Vocational Qualifications’, UK Commission for Employment and Skills, Evidence Report 11.</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i="1" dirty="0" smtClean="0">
              <a:solidFill>
                <a:srgbClr val="FF0000"/>
              </a:solidFill>
            </a:endParaRPr>
          </a:p>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 http://www.buildingcareerstogether.co.uk/Graduates-and-apprentices/Apprenticeships-and-the-Academy/ </a:t>
            </a:r>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15</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eaLnBrk="1" hangingPunct="1"/>
            <a:r>
              <a:rPr lang="en-GB" sz="1000" dirty="0" smtClean="0"/>
              <a:t>Where employers engage in training, they are four times as likely to survive.  This is important in a sector with many small firms and business start-ups</a:t>
            </a:r>
          </a:p>
          <a:p>
            <a:pPr algn="just" eaLnBrk="1" hangingPunct="1"/>
            <a:r>
              <a:rPr lang="en-GB" sz="1000" dirty="0" smtClean="0"/>
              <a:t>And where employers invest in training, such as Apprenticeships, they can recoup their costs quite quickly, if they retain the worker after training</a:t>
            </a:r>
          </a:p>
          <a:p>
            <a:pPr algn="just" eaLnBrk="1" hangingPunct="1"/>
            <a:r>
              <a:rPr lang="en-GB" sz="1000" dirty="0" smtClean="0"/>
              <a:t>Training may also assist with labour retention</a:t>
            </a:r>
          </a:p>
          <a:p>
            <a:pPr>
              <a:buNone/>
            </a:pPr>
            <a:endParaRPr lang="en-GB" sz="1000" dirty="0" smtClean="0"/>
          </a:p>
          <a:p>
            <a:pPr>
              <a:buFont typeface="Arial" pitchFamily="34" charset="0"/>
              <a:buNone/>
            </a:pPr>
            <a:r>
              <a:rPr lang="en-GB" sz="1000" dirty="0" smtClean="0"/>
              <a:t>Training raises firm survival</a:t>
            </a:r>
            <a:r>
              <a:rPr lang="en-GB" sz="1000" baseline="0" dirty="0" smtClean="0"/>
              <a:t> rates.  A</a:t>
            </a:r>
            <a:r>
              <a:rPr lang="en-GB" sz="1000" dirty="0" smtClean="0"/>
              <a:t>nalysis of data drawn from the Workplace Employment Relations Survey (1998</a:t>
            </a:r>
            <a:r>
              <a:rPr lang="en-GB" sz="1000" baseline="0" dirty="0" smtClean="0"/>
              <a:t> Cross Section and 2004 Panel Survey) in Collier et al (2007) Training and establishment Survival.  SSDA Research Report 20.</a:t>
            </a:r>
          </a:p>
          <a:p>
            <a:pPr>
              <a:buFont typeface="Arial" pitchFamily="34" charset="0"/>
              <a:buNone/>
            </a:pPr>
            <a:endParaRPr lang="en-GB" sz="1000" baseline="0" dirty="0" smtClean="0"/>
          </a:p>
          <a:p>
            <a:pPr rtl="0" eaLnBrk="1" fontAlgn="t" latinLnBrk="0" hangingPunct="1"/>
            <a:r>
              <a:rPr lang="en-GB" sz="1200" b="1" i="0" u="none" strike="noStrike" kern="1200" dirty="0" smtClean="0">
                <a:solidFill>
                  <a:schemeClr val="tx1"/>
                </a:solidFill>
                <a:latin typeface="+mn-lt"/>
                <a:ea typeface="+mn-ea"/>
                <a:cs typeface="+mn-cs"/>
              </a:rPr>
              <a:t>Non-training firms in.... Are .... times more likely to close</a:t>
            </a:r>
          </a:p>
          <a:p>
            <a:pPr rtl="0" eaLnBrk="1" fontAlgn="t" latinLnBrk="0" hangingPunct="1"/>
            <a:r>
              <a:rPr lang="en-GB" sz="1200" b="0" i="0" u="none" strike="noStrike" kern="1200" dirty="0" smtClean="0">
                <a:solidFill>
                  <a:schemeClr val="tx1"/>
                </a:solidFill>
                <a:latin typeface="+mn-lt"/>
                <a:ea typeface="+mn-ea"/>
                <a:cs typeface="+mn-cs"/>
              </a:rPr>
              <a:t>Manufacturing                  2.5**</a:t>
            </a:r>
          </a:p>
          <a:p>
            <a:pPr rtl="0" eaLnBrk="1" fontAlgn="t" latinLnBrk="0" hangingPunct="1"/>
            <a:r>
              <a:rPr lang="en-GB" sz="1200" b="0" i="0" u="none" strike="noStrike" kern="1200" dirty="0" smtClean="0">
                <a:solidFill>
                  <a:schemeClr val="tx1"/>
                </a:solidFill>
                <a:latin typeface="+mn-lt"/>
                <a:ea typeface="+mn-ea"/>
                <a:cs typeface="+mn-cs"/>
              </a:rPr>
              <a:t>Construction                    4.2**</a:t>
            </a:r>
          </a:p>
          <a:p>
            <a:pPr rtl="0" eaLnBrk="1" fontAlgn="t" latinLnBrk="0" hangingPunct="1"/>
            <a:r>
              <a:rPr lang="en-GB" sz="1200" b="0" i="0" u="none" strike="noStrike" kern="1200" dirty="0" smtClean="0">
                <a:solidFill>
                  <a:schemeClr val="tx1"/>
                </a:solidFill>
                <a:latin typeface="+mn-lt"/>
                <a:ea typeface="+mn-ea"/>
                <a:cs typeface="+mn-cs"/>
              </a:rPr>
              <a:t>Retail/wholesale               2.4**</a:t>
            </a:r>
          </a:p>
          <a:p>
            <a:pPr rtl="0" eaLnBrk="1" fontAlgn="t" latinLnBrk="0" hangingPunct="1"/>
            <a:r>
              <a:rPr lang="en-GB" sz="1200" b="0" i="0" u="none" strike="noStrike" kern="1200" dirty="0" smtClean="0">
                <a:solidFill>
                  <a:schemeClr val="tx1"/>
                </a:solidFill>
                <a:latin typeface="+mn-lt"/>
                <a:ea typeface="+mn-ea"/>
                <a:cs typeface="+mn-cs"/>
              </a:rPr>
              <a:t>Hotel/restaurant               9.3**</a:t>
            </a:r>
          </a:p>
          <a:p>
            <a:pPr rtl="0" eaLnBrk="1" fontAlgn="t" latinLnBrk="0" hangingPunct="1"/>
            <a:r>
              <a:rPr lang="en-GB" sz="1200" b="0" i="0" u="none" strike="noStrike" kern="1200" dirty="0" smtClean="0">
                <a:solidFill>
                  <a:schemeClr val="tx1"/>
                </a:solidFill>
                <a:latin typeface="+mn-lt"/>
                <a:ea typeface="+mn-ea"/>
                <a:cs typeface="+mn-cs"/>
              </a:rPr>
              <a:t>Transport/</a:t>
            </a:r>
            <a:r>
              <a:rPr lang="en-GB" sz="1200" b="0" i="0" u="none" strike="noStrike" kern="1200" dirty="0" err="1" smtClean="0">
                <a:solidFill>
                  <a:schemeClr val="tx1"/>
                </a:solidFill>
                <a:latin typeface="+mn-lt"/>
                <a:ea typeface="+mn-ea"/>
                <a:cs typeface="+mn-cs"/>
              </a:rPr>
              <a:t>comms</a:t>
            </a:r>
            <a:r>
              <a:rPr lang="en-GB" sz="1200" b="0" i="0" u="none" strike="noStrike" kern="1200" dirty="0" smtClean="0">
                <a:solidFill>
                  <a:schemeClr val="tx1"/>
                </a:solidFill>
                <a:latin typeface="+mn-lt"/>
                <a:ea typeface="+mn-ea"/>
                <a:cs typeface="+mn-cs"/>
              </a:rPr>
              <a:t>             1.9</a:t>
            </a:r>
          </a:p>
          <a:p>
            <a:pPr rtl="0" eaLnBrk="1" fontAlgn="t" latinLnBrk="0" hangingPunct="1"/>
            <a:r>
              <a:rPr lang="en-GB" sz="1200" b="0" i="0" u="none" strike="noStrike" kern="1200" dirty="0" smtClean="0">
                <a:solidFill>
                  <a:schemeClr val="tx1"/>
                </a:solidFill>
                <a:latin typeface="+mn-lt"/>
                <a:ea typeface="+mn-ea"/>
                <a:cs typeface="+mn-cs"/>
              </a:rPr>
              <a:t>Other business services    0.6</a:t>
            </a:r>
          </a:p>
          <a:p>
            <a:pPr rtl="0" eaLnBrk="1" fontAlgn="t" latinLnBrk="0" hangingPunct="1"/>
            <a:r>
              <a:rPr lang="en-GB" sz="1200" b="0" i="0" u="none" strike="noStrike" kern="1200" dirty="0" smtClean="0">
                <a:solidFill>
                  <a:schemeClr val="tx1"/>
                </a:solidFill>
                <a:latin typeface="+mn-lt"/>
                <a:ea typeface="+mn-ea"/>
                <a:cs typeface="+mn-cs"/>
              </a:rPr>
              <a:t>Education                         0</a:t>
            </a:r>
          </a:p>
          <a:p>
            <a:pPr rtl="0" eaLnBrk="1" fontAlgn="t" latinLnBrk="0" hangingPunct="1"/>
            <a:r>
              <a:rPr lang="en-GB" sz="1200" b="0" i="0" u="none" strike="noStrike" kern="1200" dirty="0" smtClean="0">
                <a:solidFill>
                  <a:schemeClr val="tx1"/>
                </a:solidFill>
                <a:latin typeface="+mn-lt"/>
                <a:ea typeface="+mn-ea"/>
                <a:cs typeface="+mn-cs"/>
              </a:rPr>
              <a:t>Health                            1.2</a:t>
            </a:r>
          </a:p>
          <a:p>
            <a:pPr rtl="0" eaLnBrk="1" fontAlgn="t" latinLnBrk="0" hangingPunct="1"/>
            <a:r>
              <a:rPr lang="en-GB" sz="1200" b="0" i="0" u="none" strike="noStrike" kern="1200" dirty="0" smtClean="0">
                <a:solidFill>
                  <a:schemeClr val="tx1"/>
                </a:solidFill>
                <a:latin typeface="+mn-lt"/>
                <a:ea typeface="+mn-ea"/>
                <a:cs typeface="+mn-cs"/>
              </a:rPr>
              <a:t>Other community services 0.7</a:t>
            </a:r>
          </a:p>
          <a:p>
            <a:pPr rtl="0" eaLnBrk="1" fontAlgn="t" latinLnBrk="0" hangingPunct="1"/>
            <a:r>
              <a:rPr lang="en-GB" sz="1200" b="0" i="0" u="none" strike="noStrike" kern="1200" dirty="0" smtClean="0">
                <a:solidFill>
                  <a:schemeClr val="tx1"/>
                </a:solidFill>
                <a:latin typeface="+mn-lt"/>
                <a:ea typeface="+mn-ea"/>
                <a:cs typeface="+mn-cs"/>
              </a:rPr>
              <a:t>UK average                     2.5</a:t>
            </a:r>
          </a:p>
          <a:p>
            <a:pPr rtl="0" eaLnBrk="1" fontAlgn="t" latinLnBrk="0" hangingPunct="1"/>
            <a:endParaRPr lang="en-GB" sz="1200" b="0" i="0" u="none" strike="noStrike" kern="1200" dirty="0" smtClean="0">
              <a:solidFill>
                <a:schemeClr val="tx1"/>
              </a:solidFill>
              <a:latin typeface="+mn-lt"/>
              <a:ea typeface="+mn-ea"/>
              <a:cs typeface="+mn-cs"/>
            </a:endParaRPr>
          </a:p>
          <a:p>
            <a:pPr marL="0" marR="0" indent="0" algn="l" defTabSz="914400" rtl="0" eaLnBrk="1" fontAlgn="t" latinLnBrk="0" hangingPunct="1">
              <a:lnSpc>
                <a:spcPct val="100000"/>
              </a:lnSpc>
              <a:spcBef>
                <a:spcPts val="0"/>
              </a:spcBef>
              <a:spcAft>
                <a:spcPts val="0"/>
              </a:spcAft>
              <a:buClrTx/>
              <a:buSzTx/>
              <a:buFontTx/>
              <a:buNone/>
              <a:tabLst/>
              <a:defRPr/>
            </a:pPr>
            <a:r>
              <a:rPr lang="en-GB" sz="1200" i="1" dirty="0" smtClean="0"/>
              <a:t>** statistically significant at 5% or less; for the rest it is not statistically significant</a:t>
            </a:r>
          </a:p>
          <a:p>
            <a:pPr marL="0" marR="0" indent="0" algn="l" defTabSz="914400" rtl="0" eaLnBrk="1" fontAlgn="t" latinLnBrk="0" hangingPunct="1">
              <a:lnSpc>
                <a:spcPct val="100000"/>
              </a:lnSpc>
              <a:spcBef>
                <a:spcPts val="0"/>
              </a:spcBef>
              <a:spcAft>
                <a:spcPts val="0"/>
              </a:spcAft>
              <a:buClrTx/>
              <a:buSzTx/>
              <a:buFontTx/>
              <a:buNone/>
              <a:tabLst/>
              <a:defRPr/>
            </a:pPr>
            <a:endParaRPr lang="en-GB" i="1" dirty="0" smtClean="0"/>
          </a:p>
          <a:p>
            <a:pPr marL="0" marR="0" indent="0" algn="l" defTabSz="914400" rtl="0" eaLnBrk="1" fontAlgn="t" latinLnBrk="0" hangingPunct="1">
              <a:lnSpc>
                <a:spcPct val="100000"/>
              </a:lnSpc>
              <a:spcBef>
                <a:spcPts val="0"/>
              </a:spcBef>
              <a:spcAft>
                <a:spcPts val="0"/>
              </a:spcAft>
              <a:buClrTx/>
              <a:buSzTx/>
              <a:buFontTx/>
              <a:buNone/>
              <a:tabLst/>
              <a:defRPr/>
            </a:pPr>
            <a:endParaRPr lang="en-GB" sz="1200" i="1" dirty="0" smtClean="0"/>
          </a:p>
          <a:p>
            <a:pPr rtl="0" eaLnBrk="1" fontAlgn="t" latinLnBrk="0" hangingPunct="1"/>
            <a:endParaRPr lang="en-GB" sz="1200" b="0" i="0" u="none" strike="noStrike" kern="1200" dirty="0" smtClean="0">
              <a:solidFill>
                <a:schemeClr val="tx1"/>
              </a:solidFill>
              <a:latin typeface="+mn-lt"/>
              <a:ea typeface="+mn-ea"/>
              <a:cs typeface="+mn-cs"/>
            </a:endParaRPr>
          </a:p>
          <a:p>
            <a:pPr>
              <a:buFont typeface="Arial" pitchFamily="34" charset="0"/>
              <a:buNone/>
            </a:pPr>
            <a:endParaRPr lang="en-GB" sz="1000" baseline="0" dirty="0" smtClean="0"/>
          </a:p>
          <a:p>
            <a:pPr>
              <a:buFont typeface="Arial" pitchFamily="34" charset="0"/>
              <a:buNone/>
            </a:pPr>
            <a:endParaRPr lang="en-GB" sz="1000" baseline="0" dirty="0" smtClean="0"/>
          </a:p>
          <a:p>
            <a:pPr>
              <a:buFont typeface="Arial" pitchFamily="34" charset="0"/>
              <a:buNone/>
            </a:pPr>
            <a:endParaRPr lang="en-GB" sz="1000" dirty="0" smtClean="0"/>
          </a:p>
        </p:txBody>
      </p:sp>
      <p:sp>
        <p:nvSpPr>
          <p:cNvPr id="4" name="Slide Number Placeholder 3"/>
          <p:cNvSpPr>
            <a:spLocks noGrp="1"/>
          </p:cNvSpPr>
          <p:nvPr>
            <p:ph type="sldNum" sz="quarter" idx="10"/>
          </p:nvPr>
        </p:nvSpPr>
        <p:spPr/>
        <p:txBody>
          <a:bodyPr/>
          <a:lstStyle/>
          <a:p>
            <a:fld id="{FEF8900A-5A18-487A-A53C-870E43D805E5}" type="slidenum">
              <a:rPr lang="en-GB" smtClean="0"/>
              <a:pPr/>
              <a:t>16</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Skills mismatches, UK Commission ESS 2011, UK Commission 2012</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17</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sz="1200" kern="1200" dirty="0" smtClean="0">
                <a:solidFill>
                  <a:schemeClr val="tx1"/>
                </a:solidFill>
                <a:latin typeface="+mn-lt"/>
                <a:ea typeface="+mn-ea"/>
                <a:cs typeface="+mn-cs"/>
              </a:rPr>
              <a:t>Sources </a:t>
            </a:r>
            <a:endParaRPr lang="en-GB" sz="1200" kern="1200" dirty="0" smtClean="0">
              <a:solidFill>
                <a:srgbClr val="FF0000"/>
              </a:solidFill>
              <a:latin typeface="+mn-lt"/>
              <a:ea typeface="+mn-ea"/>
              <a:cs typeface="+mn-cs"/>
            </a:endParaRPr>
          </a:p>
          <a:p>
            <a:pPr eaLnBrk="1" hangingPunct="1"/>
            <a:endParaRPr lang="en-US" dirty="0" smtClean="0"/>
          </a:p>
          <a:p>
            <a:pPr eaLnBrk="1" hangingPunct="1"/>
            <a:r>
              <a:rPr lang="en-US" dirty="0" smtClean="0"/>
              <a:t>Skills </a:t>
            </a:r>
            <a:r>
              <a:rPr lang="en-US" dirty="0" err="1" smtClean="0"/>
              <a:t>Utilisation</a:t>
            </a:r>
            <a:r>
              <a:rPr lang="en-US" dirty="0" smtClean="0"/>
              <a:t>, UK Commission ESS 2011, UK Commission 2012.</a:t>
            </a:r>
          </a:p>
          <a:p>
            <a:pPr eaLnBrk="1" hangingPunct="1"/>
            <a:r>
              <a:rPr lang="en-US" dirty="0" smtClean="0"/>
              <a:t>People management and critical success</a:t>
            </a:r>
            <a:r>
              <a:rPr lang="en-US" baseline="0" dirty="0" smtClean="0"/>
              <a:t> factor, </a:t>
            </a:r>
            <a:r>
              <a:rPr lang="en-US" baseline="0" dirty="0" err="1" smtClean="0"/>
              <a:t>Kalatunga</a:t>
            </a:r>
            <a:r>
              <a:rPr lang="en-US" baseline="0" dirty="0" smtClean="0"/>
              <a:t> , 2009.</a:t>
            </a:r>
          </a:p>
          <a:p>
            <a:pPr eaLnBrk="1" hangingPunct="1"/>
            <a:r>
              <a:rPr lang="en-US" baseline="0" dirty="0" smtClean="0"/>
              <a:t>Diversity in the sector, SSA Construction, Business Services, Engineering and Planning, </a:t>
            </a:r>
            <a:r>
              <a:rPr lang="en-US" baseline="0" dirty="0" err="1" smtClean="0"/>
              <a:t>ConstructionSKills</a:t>
            </a:r>
            <a:r>
              <a:rPr lang="en-US" baseline="0" dirty="0" smtClean="0"/>
              <a:t>, 2012</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GB" dirty="0" smtClean="0"/>
              <a:t>Source – case study from BITC web site - </a:t>
            </a:r>
            <a:r>
              <a:rPr lang="en-GB" dirty="0" smtClean="0">
                <a:hlinkClick r:id="rId3"/>
              </a:rPr>
              <a:t>http://www.bitc.org.uk/resources/case_studies/afe2923.html</a:t>
            </a:r>
            <a:r>
              <a:rPr lang="en-GB" dirty="0" smtClean="0"/>
              <a:t> </a:t>
            </a:r>
          </a:p>
          <a:p>
            <a:endParaRPr lang="en-GB" dirty="0"/>
          </a:p>
          <a:p>
            <a:r>
              <a:rPr lang="en-GB" dirty="0" err="1"/>
              <a:t>Costain</a:t>
            </a:r>
            <a:r>
              <a:rPr lang="en-GB" dirty="0"/>
              <a:t> Group PLC has operated since 1865 as an engineering and construction company in the UK and internationally.  It has a proud history of major projects, including involvement in the Channel Tunnel, Thames Barrier, Cardiff Bay Barrage and the Trans-Iranian Railway.  </a:t>
            </a:r>
          </a:p>
          <a:p>
            <a:r>
              <a:rPr lang="en-GB" u="sng" dirty="0"/>
              <a:t>Description of the company’s approach </a:t>
            </a:r>
            <a:endParaRPr lang="en-GB" dirty="0"/>
          </a:p>
          <a:p>
            <a:r>
              <a:rPr lang="en-GB" dirty="0"/>
              <a:t>Talent and skills development is at the heart of </a:t>
            </a:r>
            <a:r>
              <a:rPr lang="en-GB" dirty="0" err="1"/>
              <a:t>Costain’s</a:t>
            </a:r>
            <a:r>
              <a:rPr lang="en-GB" dirty="0"/>
              <a:t> strategy.  Primarily, the business’s aim is to drive improved business performance by: </a:t>
            </a:r>
          </a:p>
          <a:p>
            <a:pPr lvl="0"/>
            <a:r>
              <a:rPr lang="en-GB" dirty="0"/>
              <a:t>Supporting staff in their individual job roles</a:t>
            </a:r>
          </a:p>
          <a:p>
            <a:pPr lvl="0"/>
            <a:r>
              <a:rPr lang="en-GB" dirty="0"/>
              <a:t>Developing the skills necessary for the future of the business </a:t>
            </a:r>
          </a:p>
          <a:p>
            <a:pPr lvl="0"/>
            <a:r>
              <a:rPr lang="en-GB" dirty="0"/>
              <a:t>Promoting individuals internally and encouraging effective succession planning </a:t>
            </a:r>
          </a:p>
          <a:p>
            <a:pPr lvl="0"/>
            <a:r>
              <a:rPr lang="en-GB" dirty="0"/>
              <a:t>Leading the National Skills Agenda in customers key sectors</a:t>
            </a:r>
          </a:p>
          <a:p>
            <a:r>
              <a:rPr lang="en-GB" dirty="0"/>
              <a:t> </a:t>
            </a:r>
          </a:p>
          <a:p>
            <a:r>
              <a:rPr lang="en-GB" dirty="0"/>
              <a:t>With these aims in mind, </a:t>
            </a:r>
            <a:r>
              <a:rPr lang="en-GB" dirty="0" err="1"/>
              <a:t>Costain</a:t>
            </a:r>
            <a:r>
              <a:rPr lang="en-GB" dirty="0"/>
              <a:t> runs several highly successful initiatives:</a:t>
            </a:r>
          </a:p>
          <a:p>
            <a:pPr lvl="0"/>
            <a:r>
              <a:rPr lang="en-GB" dirty="0"/>
              <a:t>A series of advanced high performance programmes that identify future leaders within the business and provide opportunities to develop their talents </a:t>
            </a:r>
          </a:p>
          <a:p>
            <a:pPr lvl="0"/>
            <a:r>
              <a:rPr lang="en-GB" dirty="0"/>
              <a:t>A structured, well-defined and highly regarded graduate training programme </a:t>
            </a:r>
          </a:p>
          <a:p>
            <a:pPr lvl="0"/>
            <a:r>
              <a:rPr lang="en-GB" dirty="0"/>
              <a:t>Providing access to nationally recognised qualifications e.g. NVQ Diploma’s , and supporting learners  through these qualifications </a:t>
            </a:r>
          </a:p>
          <a:p>
            <a:pPr lvl="0"/>
            <a:r>
              <a:rPr lang="en-GB" dirty="0"/>
              <a:t>An Apprenticeship centre where apprentices can develop their knowledge and skills through combining work experience and study. </a:t>
            </a:r>
          </a:p>
          <a:p>
            <a:pPr lvl="0"/>
            <a:r>
              <a:rPr lang="en-GB" dirty="0"/>
              <a:t>Identifying potential to progress for ALL staff through the performance and talent management cycle and using the information to support staff progression through focused talent and development programmes</a:t>
            </a:r>
          </a:p>
          <a:p>
            <a:r>
              <a:rPr lang="en-GB" dirty="0"/>
              <a:t>Members of the National Skills Academy for Rail, Nuclear and Construction </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19</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wrap="square" numCol="1" anchor="t" anchorCtr="0" compatLnSpc="1">
            <a:prstTxWarp prst="textNoShape">
              <a:avLst/>
            </a:prstTxWarp>
          </a:bodyPr>
          <a:lstStyle/>
          <a:p>
            <a:pPr marL="0" lvl="4" eaLnBrk="1" hangingPunct="1"/>
            <a:r>
              <a:rPr lang="en-GB" i="0" baseline="0" dirty="0" smtClean="0"/>
              <a:t>Sector outlook, Working Futures 2010-2020, UK Commission 2011</a:t>
            </a:r>
          </a:p>
          <a:p>
            <a:pPr marL="0" lvl="4" eaLnBrk="1" hangingPunct="1"/>
            <a:r>
              <a:rPr lang="en-GB" i="0" baseline="0" dirty="0" smtClean="0"/>
              <a:t>Skills mismatches and recruitment of young people, UK Commission ESS 2011, UK Commission 2012</a:t>
            </a:r>
          </a:p>
          <a:p>
            <a:pPr marL="0" lvl="4" eaLnBrk="1" hangingPunct="1"/>
            <a:r>
              <a:rPr lang="en-GB" i="0" baseline="0" dirty="0" smtClean="0"/>
              <a:t>Gender assessment, LFS 2010, ONS</a:t>
            </a:r>
          </a:p>
          <a:p>
            <a:pPr marL="0" lvl="4" eaLnBrk="1" hangingPunct="1"/>
            <a:endParaRPr lang="en-US" i="0" dirty="0" smtClean="0"/>
          </a:p>
          <a:p>
            <a:pPr marL="717550" lvl="4" eaLnBrk="1" hangingPunct="1"/>
            <a:endParaRPr lang="en-GB" dirty="0" smtClean="0"/>
          </a:p>
          <a:p>
            <a:pPr eaLnBrk="1" hangingPunct="1"/>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3</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mtClean="0"/>
              <a:t>Source - http://www.investorsinpeople.co.uk/Documents/Case%20Studies/IiP%20Case%20Study%20Beard%20REPRO%20H.pdf </a:t>
            </a:r>
            <a:endParaRPr lang="en-GB"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21</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Include references </a:t>
            </a:r>
          </a:p>
          <a:p>
            <a:endParaRPr lang="en-GB" b="1" dirty="0" smtClean="0"/>
          </a:p>
          <a:p>
            <a:r>
              <a:rPr lang="en-GB" b="1" dirty="0" err="1" smtClean="0"/>
              <a:t>ConstructionSkills</a:t>
            </a:r>
            <a:r>
              <a:rPr lang="en-GB" b="1" baseline="0" dirty="0" smtClean="0"/>
              <a:t> - </a:t>
            </a:r>
            <a:r>
              <a:rPr lang="en-GB" sz="1200" dirty="0" smtClean="0">
                <a:hlinkClick r:id="rId3"/>
              </a:rPr>
              <a:t>http://www.cskills.org/</a:t>
            </a:r>
            <a:r>
              <a:rPr lang="en-GB" sz="1200" dirty="0" smtClean="0"/>
              <a:t>  </a:t>
            </a:r>
            <a:endParaRPr lang="en-GB" b="1"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1" dirty="0" smtClean="0"/>
              <a:t>Growth Review - </a:t>
            </a:r>
            <a:r>
              <a:rPr lang="en-GB" sz="1200" u="sng" dirty="0" smtClean="0">
                <a:hlinkClick r:id="rId4"/>
              </a:rPr>
              <a:t>http://cdn.hm-treasury.gov.uk/growth_implementation_update.pdf</a:t>
            </a:r>
            <a:r>
              <a:rPr lang="en-GB" sz="1200" dirty="0" smtClean="0"/>
              <a:t> </a:t>
            </a:r>
          </a:p>
          <a:p>
            <a:endParaRPr lang="en-GB" b="1"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22</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r>
              <a:rPr lang="en-GB" dirty="0" smtClean="0"/>
              <a:t>Where appropriate include web address for more details</a:t>
            </a:r>
          </a:p>
          <a:p>
            <a:endParaRPr lang="en-GB" dirty="0" smtClean="0"/>
          </a:p>
          <a:p>
            <a:r>
              <a:rPr lang="en-GB" dirty="0" smtClean="0"/>
              <a:t>Employer Owner</a:t>
            </a:r>
            <a:r>
              <a:rPr lang="en-GB" baseline="0" dirty="0" smtClean="0"/>
              <a:t>ship – see </a:t>
            </a:r>
            <a:r>
              <a:rPr lang="en-GB" dirty="0" smtClean="0"/>
              <a:t>http://www.ukces.org.uk/ourwork/employer-ownership</a:t>
            </a:r>
          </a:p>
          <a:p>
            <a:r>
              <a:rPr lang="en-GB" dirty="0" smtClean="0"/>
              <a:t>GIF – see http://www.ukces.org.uk/ourwork/investment</a:t>
            </a:r>
          </a:p>
          <a:p>
            <a:endParaRPr lang="en-GB" dirty="0" smtClean="0"/>
          </a:p>
        </p:txBody>
      </p:sp>
      <p:sp>
        <p:nvSpPr>
          <p:cNvPr id="4" name="Slide Number Placeholder 3"/>
          <p:cNvSpPr>
            <a:spLocks noGrp="1"/>
          </p:cNvSpPr>
          <p:nvPr>
            <p:ph type="sldNum" sz="quarter" idx="10"/>
          </p:nvPr>
        </p:nvSpPr>
        <p:spPr/>
        <p:txBody>
          <a:bodyPr/>
          <a:lstStyle/>
          <a:p>
            <a:fld id="{62C24C75-32AE-436C-A474-A83AF625BB7B}" type="slidenum">
              <a:rPr lang="en-GB" smtClean="0"/>
              <a:pPr/>
              <a:t>23</a:t>
            </a:fld>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FF0000"/>
                </a:solidFill>
              </a:rPr>
              <a:t>It is easy to become too focused on the impact of the 2008/9 recession and the slow pace of recovery since then.  Clearly some construction companies have had a torrid time over the past few years.  But now is a time to invest in skills in order that the sector is well placed to meet the demand for construction which is likely to emerge as the recovery gathers pace.  The market for construction is an international one.  And construction labour is highly mobile.  Clearly there is a need to invest in skills now to avoid future skill shortages.  Migrant labour from abroad may be able to meet some of the additional future demand for construction but if construction markets are also buoyant across Europe then this source of labour may be attracted to these projects.  The message is clear that if the sector wants to build upon its substantial successes over the 2000s it needs to continue with its investments in skills at all levels of the workforce and ensure that the quality of skills is maintained through the contractor supply chain.</a:t>
            </a:r>
            <a:endParaRPr lang="en-GB"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44AC1B-5055-4E15-9AA7-2DAD5D9919EA}" type="slidenum">
              <a:rPr lang="en-GB" smtClean="0"/>
              <a:pPr/>
              <a:t>24</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dirty="0" smtClean="0"/>
              <a:t>UK Commission (2012) Evidence </a:t>
            </a:r>
            <a:r>
              <a:rPr lang="en-GB" smtClean="0"/>
              <a:t>Report 50, </a:t>
            </a:r>
            <a:r>
              <a:rPr lang="en-GB" dirty="0" smtClean="0"/>
              <a:t>Sector Skills Insights: </a:t>
            </a:r>
            <a:r>
              <a:rPr lang="en-GB" smtClean="0"/>
              <a:t>Construction http://www.ukces.org.uk/publications/er50-sector-skills-insights-construction </a:t>
            </a:r>
            <a:endParaRPr lang="en-GB" dirty="0"/>
          </a:p>
        </p:txBody>
      </p:sp>
      <p:sp>
        <p:nvSpPr>
          <p:cNvPr id="4" name="Slide Number Placeholder 3"/>
          <p:cNvSpPr>
            <a:spLocks noGrp="1"/>
          </p:cNvSpPr>
          <p:nvPr>
            <p:ph type="sldNum" sz="quarter" idx="10"/>
          </p:nvPr>
        </p:nvSpPr>
        <p:spPr/>
        <p:txBody>
          <a:bodyPr/>
          <a:lstStyle/>
          <a:p>
            <a:fld id="{62C24C75-32AE-436C-A474-A83AF625BB7B}"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FA89BB-1C9B-4EAF-8ADC-D30B6C987B1E}" type="slidenum">
              <a:rPr lang="en-GB" smtClean="0"/>
              <a:pPr/>
              <a:t>5</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000" dirty="0" smtClean="0"/>
              <a:t>Sources:</a:t>
            </a:r>
          </a:p>
          <a:p>
            <a:r>
              <a:rPr lang="en-GB" sz="1000" dirty="0" smtClean="0"/>
              <a:t>Sector</a:t>
            </a:r>
            <a:r>
              <a:rPr lang="en-GB" sz="1000" baseline="0" dirty="0" smtClean="0"/>
              <a:t> employment, LFS 2010, ONS</a:t>
            </a:r>
          </a:p>
          <a:p>
            <a:r>
              <a:rPr lang="en-GB" sz="1000" baseline="0" dirty="0" smtClean="0"/>
              <a:t>Sector output, Regional Accounts, ONS 2010</a:t>
            </a:r>
          </a:p>
          <a:p>
            <a:r>
              <a:rPr lang="en-GB" sz="1000" baseline="0" dirty="0" smtClean="0"/>
              <a:t>International comparison, </a:t>
            </a:r>
            <a:r>
              <a:rPr lang="en-GB" sz="1000" baseline="0" dirty="0" err="1" smtClean="0"/>
              <a:t>Eurostat</a:t>
            </a:r>
            <a:r>
              <a:rPr lang="en-GB" sz="1000" baseline="0" dirty="0" smtClean="0"/>
              <a:t>, 2011</a:t>
            </a:r>
          </a:p>
          <a:p>
            <a:endParaRPr lang="en-GB" sz="1000" baseline="0" dirty="0" smtClean="0"/>
          </a:p>
          <a:p>
            <a:r>
              <a:rPr lang="en-GB" sz="1000" baseline="0" dirty="0" smtClean="0"/>
              <a:t>Workforce skills, </a:t>
            </a:r>
            <a:r>
              <a:rPr lang="en-GB" sz="1000" i="1" baseline="0" dirty="0" smtClean="0">
                <a:solidFill>
                  <a:srgbClr val="FF0000"/>
                </a:solidFill>
              </a:rPr>
              <a:t>LFS, ONS 2010</a:t>
            </a:r>
          </a:p>
          <a:p>
            <a:r>
              <a:rPr lang="en-GB" sz="1000" baseline="0" dirty="0" smtClean="0"/>
              <a:t>Wages, Annual Survey of Hours and Earnings for 2010</a:t>
            </a:r>
          </a:p>
          <a:p>
            <a:r>
              <a:rPr lang="en-GB" sz="1000" baseline="0" dirty="0" smtClean="0"/>
              <a:t>Self-employment, Working futures database 2010-2020</a:t>
            </a:r>
          </a:p>
          <a:p>
            <a:endParaRPr lang="en-GB" sz="1000" baseline="0" dirty="0" smtClean="0"/>
          </a:p>
          <a:p>
            <a:r>
              <a:rPr lang="en-GB" sz="1000" baseline="0" dirty="0" smtClean="0"/>
              <a:t>Productivity per employee, Annual Business Inquiry, ONS, 2010</a:t>
            </a:r>
          </a:p>
          <a:p>
            <a:r>
              <a:rPr lang="en-GB" sz="1000" baseline="0" dirty="0" smtClean="0"/>
              <a:t>Productivity international comparisons, </a:t>
            </a:r>
            <a:r>
              <a:rPr lang="en-GB" sz="1000" i="1" baseline="0" dirty="0" err="1" smtClean="0">
                <a:solidFill>
                  <a:srgbClr val="FF0000"/>
                </a:solidFill>
              </a:rPr>
              <a:t>Eurostat</a:t>
            </a:r>
            <a:r>
              <a:rPr lang="en-GB" sz="1000" i="1" baseline="0" dirty="0" smtClean="0">
                <a:solidFill>
                  <a:srgbClr val="FF0000"/>
                </a:solidFill>
              </a:rPr>
              <a:t>, 2010 and for US  the SSA for CBSE&amp;P</a:t>
            </a:r>
          </a:p>
          <a:p>
            <a:r>
              <a:rPr lang="en-GB" sz="1000" baseline="0" dirty="0" smtClean="0"/>
              <a:t>Exports, UK balance of payments, The Pink Book, ONS 2011</a:t>
            </a:r>
          </a:p>
          <a:p>
            <a:r>
              <a:rPr lang="en-GB" sz="1000" baseline="0" dirty="0" smtClean="0"/>
              <a:t>Investment international comparison,  </a:t>
            </a:r>
            <a:r>
              <a:rPr lang="en-GB" sz="1000" baseline="0" dirty="0" err="1" smtClean="0"/>
              <a:t>Eurostat</a:t>
            </a:r>
            <a:r>
              <a:rPr lang="en-GB" sz="1000" baseline="0" dirty="0" smtClean="0"/>
              <a:t>, 2010</a:t>
            </a:r>
          </a:p>
          <a:p>
            <a:endParaRPr lang="en-GB" sz="1000" baseline="0" dirty="0" smtClean="0"/>
          </a:p>
          <a:p>
            <a:r>
              <a:rPr lang="en-GB" sz="1000" baseline="0" dirty="0" smtClean="0"/>
              <a:t>Global forecast, Global Construction 2020, Oxford Economics and Global Construction Perspectives, 2011</a:t>
            </a:r>
            <a:endParaRPr lang="en-GB" sz="1000" dirty="0" smtClean="0"/>
          </a:p>
          <a:p>
            <a:endParaRPr lang="en-GB" sz="1000"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a:buFont typeface="Arial" pitchFamily="34" charset="0"/>
              <a:buChar char="•"/>
            </a:pPr>
            <a:r>
              <a:rPr lang="en-GB" sz="1200" i="1" kern="1200" dirty="0" smtClean="0">
                <a:solidFill>
                  <a:schemeClr val="tx1"/>
                </a:solidFill>
                <a:latin typeface="+mn-lt"/>
                <a:ea typeface="+mn-ea"/>
                <a:cs typeface="+mn-cs"/>
              </a:rPr>
              <a:t>Sector employment</a:t>
            </a:r>
            <a:r>
              <a:rPr lang="en-GB" sz="1200" i="1" kern="1200" baseline="0" dirty="0" smtClean="0">
                <a:solidFill>
                  <a:schemeClr val="tx1"/>
                </a:solidFill>
                <a:latin typeface="+mn-lt"/>
                <a:ea typeface="+mn-ea"/>
                <a:cs typeface="+mn-cs"/>
              </a:rPr>
              <a:t> - </a:t>
            </a:r>
            <a:r>
              <a:rPr lang="en-GB" sz="1200" i="1" kern="1200" dirty="0" smtClean="0">
                <a:solidFill>
                  <a:schemeClr val="tx1"/>
                </a:solidFill>
                <a:latin typeface="+mn-lt"/>
                <a:ea typeface="+mn-ea"/>
                <a:cs typeface="+mn-cs"/>
              </a:rPr>
              <a:t>Source: Labour Force Survey 2010, Office National Statistics. For</a:t>
            </a:r>
            <a:r>
              <a:rPr lang="en-GB" sz="1200" i="1" kern="1200" baseline="0" dirty="0" smtClean="0">
                <a:solidFill>
                  <a:schemeClr val="tx1"/>
                </a:solidFill>
                <a:latin typeface="+mn-lt"/>
                <a:ea typeface="+mn-ea"/>
                <a:cs typeface="+mn-cs"/>
              </a:rPr>
              <a:t> the whole economy there was  actually an increase in employment numbers from 2009-2010 from 28,811,000 to 28,855,000</a:t>
            </a:r>
          </a:p>
          <a:p>
            <a:pPr>
              <a:buFont typeface="Arial" pitchFamily="34" charset="0"/>
              <a:buChar char="•"/>
            </a:pPr>
            <a:r>
              <a:rPr lang="en-GB" sz="1200" i="1" kern="1200" baseline="0" dirty="0" smtClean="0">
                <a:solidFill>
                  <a:schemeClr val="tx1"/>
                </a:solidFill>
                <a:latin typeface="+mn-lt"/>
                <a:ea typeface="+mn-ea"/>
                <a:cs typeface="+mn-cs"/>
              </a:rPr>
              <a:t>Self-employment  - </a:t>
            </a:r>
            <a:r>
              <a:rPr lang="en-GB" sz="1200" kern="1200" dirty="0" smtClean="0">
                <a:solidFill>
                  <a:schemeClr val="tx1"/>
                </a:solidFill>
                <a:latin typeface="+mn-lt"/>
                <a:ea typeface="+mn-ea"/>
                <a:cs typeface="+mn-cs"/>
              </a:rPr>
              <a:t>Labour Force Survey, 2010, further discussion in the SSA for Construction, Building</a:t>
            </a:r>
            <a:r>
              <a:rPr lang="en-GB" sz="1200" kern="1200" baseline="0" dirty="0" smtClean="0">
                <a:solidFill>
                  <a:schemeClr val="tx1"/>
                </a:solidFill>
                <a:latin typeface="+mn-lt"/>
                <a:ea typeface="+mn-ea"/>
                <a:cs typeface="+mn-cs"/>
              </a:rPr>
              <a:t> Services, Engineering and Planning</a:t>
            </a:r>
            <a:endParaRPr lang="en-GB" sz="1200" i="1" kern="1200" baseline="0" dirty="0" smtClean="0">
              <a:solidFill>
                <a:schemeClr val="tx1"/>
              </a:solidFill>
              <a:latin typeface="+mn-lt"/>
              <a:ea typeface="+mn-ea"/>
              <a:cs typeface="+mn-cs"/>
            </a:endParaRPr>
          </a:p>
          <a:p>
            <a:pPr>
              <a:buFont typeface="Arial" pitchFamily="34" charset="0"/>
              <a:buChar char="•"/>
            </a:pPr>
            <a:r>
              <a:rPr lang="en-GB" sz="1200" i="1" kern="1200" baseline="0" dirty="0" smtClean="0">
                <a:solidFill>
                  <a:schemeClr val="tx1"/>
                </a:solidFill>
                <a:latin typeface="+mn-lt"/>
                <a:ea typeface="+mn-ea"/>
                <a:cs typeface="+mn-cs"/>
              </a:rPr>
              <a:t>Apprenticeship  -  Statistical first release, ONS, (2010/11 figures provisional) </a:t>
            </a:r>
            <a:endParaRPr lang="en-GB" sz="1200" kern="1200" dirty="0" smtClean="0">
              <a:solidFill>
                <a:schemeClr val="tx1"/>
              </a:solidFill>
              <a:latin typeface="+mn-lt"/>
              <a:ea typeface="+mn-ea"/>
              <a:cs typeface="+mn-cs"/>
            </a:endParaRPr>
          </a:p>
          <a:p>
            <a:pPr eaLnBrk="1" fontAlgn="auto" hangingPunct="1">
              <a:spcBef>
                <a:spcPts val="0"/>
              </a:spcBef>
              <a:spcAft>
                <a:spcPts val="0"/>
              </a:spcAft>
              <a:buFont typeface="Arial" pitchFamily="34" charset="0"/>
              <a:buChar char="•"/>
              <a:defRPr/>
            </a:pPr>
            <a:r>
              <a:rPr lang="en-GB" dirty="0" smtClean="0"/>
              <a:t>Employment</a:t>
            </a:r>
            <a:r>
              <a:rPr lang="en-GB" baseline="0" dirty="0" smtClean="0"/>
              <a:t>, LFS 2010, ONS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smtClean="0"/>
              <a:t>Employment and output outlook,</a:t>
            </a:r>
            <a:r>
              <a:rPr lang="en-GB" baseline="0" dirty="0" smtClean="0"/>
              <a:t> Working Futures 2010-2020, UK Commission 2011</a:t>
            </a:r>
            <a:endParaRPr lang="en-GB" dirty="0" smtClean="0"/>
          </a:p>
          <a:p>
            <a:pPr eaLnBrk="1" fontAlgn="auto" hangingPunct="1">
              <a:spcBef>
                <a:spcPts val="0"/>
              </a:spcBef>
              <a:spcAft>
                <a:spcPts val="0"/>
              </a:spcAft>
              <a:buFont typeface="Arial" pitchFamily="34" charset="0"/>
              <a:buChar char="•"/>
              <a:defRPr/>
            </a:pPr>
            <a:endParaRPr lang="en-GB" dirty="0" smtClean="0"/>
          </a:p>
          <a:p>
            <a:pPr eaLnBrk="1" fontAlgn="auto" hangingPunct="1">
              <a:spcBef>
                <a:spcPts val="0"/>
              </a:spcBef>
              <a:spcAft>
                <a:spcPts val="0"/>
              </a:spcAft>
              <a:buFont typeface="Arial" pitchFamily="34" charset="0"/>
              <a:buNone/>
              <a:defRPr/>
            </a:pPr>
            <a:endParaRPr lang="en-GB" dirty="0" smtClean="0"/>
          </a:p>
          <a:p>
            <a:pPr eaLnBrk="1" fontAlgn="auto" hangingPunct="1">
              <a:spcBef>
                <a:spcPts val="0"/>
              </a:spcBef>
              <a:spcAft>
                <a:spcPts val="0"/>
              </a:spcAft>
              <a:buFont typeface="Arial" pitchFamily="34" charset="0"/>
              <a:buChar char="•"/>
              <a:defRPr/>
            </a:pPr>
            <a:r>
              <a:rPr lang="en-GB" dirty="0" smtClean="0"/>
              <a:t>The evidence suggests that employers have adopted more or less the same tactics as the last recession – laying off staff because of a shortage of work.  The important difference with previous recessions is that the recovery this time is expected to be more drawn out which may offset to some extent skill shortages which might otherwise arise.  But this will be dependent upon the extent to which construction – especially civil engineering and house building are used as catalysts to drive the recovery.</a:t>
            </a:r>
            <a:endParaRPr lang="en-GB" dirty="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163EFD-A9DD-40E4-9C77-EF2773178228}" type="slidenum">
              <a:rPr lang="en-GB" smtClean="0"/>
              <a:pPr/>
              <a:t>7</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These are the principal challenges which the sector will face over the medium term.  They all point towards skill needs being high and dynamic insofar as the skill content of jobs is likely to change.</a:t>
            </a:r>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64AB72-9455-45F3-A54B-DF72F2695191}" type="slidenum">
              <a:rPr lang="en-GB" smtClean="0"/>
              <a:pPr/>
              <a:t>8</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C016334D-393C-44BA-B4E5-951E6D4C60F4}" type="slidenum">
              <a:rPr lang="en-GB" smtClean="0"/>
              <a:pPr>
                <a:defRPr/>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a:p>
            <a:pPr eaLnBrk="1" hangingPunct="1"/>
            <a:r>
              <a:rPr lang="en-GB" dirty="0" smtClean="0"/>
              <a:t>Sources:</a:t>
            </a:r>
          </a:p>
          <a:p>
            <a:pPr eaLnBrk="1" hangingPunct="1"/>
            <a:endParaRPr lang="en-GB" dirty="0" smtClean="0"/>
          </a:p>
          <a:p>
            <a:pPr eaLnBrk="1" hangingPunct="1"/>
            <a:r>
              <a:rPr lang="en-GB" dirty="0" smtClean="0"/>
              <a:t>Small</a:t>
            </a:r>
            <a:r>
              <a:rPr lang="en-GB" baseline="0" dirty="0" smtClean="0"/>
              <a:t> Firms, survey of employers, Construction Skills 2011.</a:t>
            </a:r>
            <a:endParaRPr lang="en-GB" dirty="0" smtClean="0"/>
          </a:p>
          <a:p>
            <a:pPr eaLnBrk="1" hangingPunct="1"/>
            <a:r>
              <a:rPr lang="en-GB" dirty="0" smtClean="0"/>
              <a:t>Management skills – LFS, ONS 2010</a:t>
            </a:r>
          </a:p>
          <a:p>
            <a:pPr eaLnBrk="1" hangingPunct="1"/>
            <a:endParaRPr lang="en-GB" dirty="0" smtClean="0"/>
          </a:p>
          <a:p>
            <a:pPr eaLnBrk="1" hangingPunct="1"/>
            <a:r>
              <a:rPr lang="en-GB" dirty="0" smtClean="0"/>
              <a:t>Graduate</a:t>
            </a:r>
            <a:r>
              <a:rPr lang="en-GB" baseline="0" dirty="0" smtClean="0"/>
              <a:t> entry, Universities UK, 2007</a:t>
            </a:r>
          </a:p>
          <a:p>
            <a:pPr eaLnBrk="1" hangingPunct="1"/>
            <a:endParaRPr lang="en-GB" baseline="0" dirty="0" smtClean="0"/>
          </a:p>
          <a:p>
            <a:pPr eaLnBrk="1" hangingPunct="1"/>
            <a:r>
              <a:rPr lang="en-GB" baseline="0" dirty="0" smtClean="0"/>
              <a:t>Development of managerial staff, LFS, ONS 2010</a:t>
            </a:r>
          </a:p>
          <a:p>
            <a:pPr eaLnBrk="1" hangingPunct="1"/>
            <a:endParaRPr lang="en-GB" baseline="0" dirty="0" smtClean="0"/>
          </a:p>
          <a:p>
            <a:pPr eaLnBrk="1" hangingPunct="1"/>
            <a:r>
              <a:rPr lang="en-GB" baseline="0" dirty="0" smtClean="0"/>
              <a:t>Future demand for managerial and professional staff, Working Futures 2010-2020 (2011)</a:t>
            </a:r>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5EAB61B-9534-4983-AC37-05931DD84D58}" type="datetimeFigureOut">
              <a:rPr lang="en-US"/>
              <a:pPr>
                <a:defRPr/>
              </a:pPr>
              <a:t>4/16/2014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271987A-A410-49B6-91B1-72BCC9CDDDEB}" type="slidenum">
              <a:rPr lang="en-GB"/>
              <a:pPr>
                <a:defRPr/>
              </a:pPr>
              <a:t>‹#›</a:t>
            </a:fld>
            <a:endParaRPr lang="en-GB"/>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00174"/>
            <a:ext cx="2057400" cy="4625989"/>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1500174"/>
            <a:ext cx="6019800" cy="46259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422EFE6-12BC-4CD2-9CEB-ED039E16123D}" type="datetimeFigureOut">
              <a:rPr lang="en-US"/>
              <a:pPr>
                <a:defRPr/>
              </a:pPr>
              <a:t>4/16/2014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91B70E6-17C5-4E9B-A844-612C6D3D7A84}" type="slidenum">
              <a:rPr lang="en-GB"/>
              <a:pPr>
                <a:defRPr/>
              </a:pPr>
              <a:t>‹#›</a:t>
            </a:fld>
            <a:endParaRPr lang="en-GB"/>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43050"/>
            <a:ext cx="4040188" cy="642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5991"/>
            <a:ext cx="4040188" cy="38401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43050"/>
            <a:ext cx="4041775" cy="642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5991"/>
            <a:ext cx="4041775" cy="38401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title"/>
          </p:nvPr>
        </p:nvSpPr>
        <p:spPr bwMode="auto">
          <a:xfrm>
            <a:off x="467544" y="116632"/>
            <a:ext cx="6482780" cy="1152128"/>
          </a:xfrm>
          <a:prstGeom prst="rect">
            <a:avLst/>
          </a:prstGeom>
          <a:noFill/>
          <a:ln w="9525">
            <a:noFill/>
            <a:miter lim="800000"/>
            <a:headEnd/>
            <a:tailEnd/>
          </a:ln>
          <a:effectLst/>
        </p:spPr>
        <p:txBody>
          <a:bodyPr/>
          <a:lstStyle/>
          <a:p>
            <a:pPr lvl="0"/>
            <a:r>
              <a:rPr lang="en-US" smtClean="0"/>
              <a:t>Click to edit Master title style</a:t>
            </a:r>
            <a:endParaRPr lang="en-GB" dirty="0" smtClean="0"/>
          </a:p>
        </p:txBody>
      </p:sp>
      <p:sp>
        <p:nvSpPr>
          <p:cNvPr id="8" name="Date Placeholder 3"/>
          <p:cNvSpPr>
            <a:spLocks noGrp="1"/>
          </p:cNvSpPr>
          <p:nvPr>
            <p:ph type="dt" sz="half" idx="10"/>
          </p:nvPr>
        </p:nvSpPr>
        <p:spPr/>
        <p:txBody>
          <a:bodyPr/>
          <a:lstStyle>
            <a:lvl1pPr>
              <a:defRPr/>
            </a:lvl1pPr>
          </a:lstStyle>
          <a:p>
            <a:pPr>
              <a:defRPr/>
            </a:pPr>
            <a:endParaRPr lang="en-GB"/>
          </a:p>
        </p:txBody>
      </p:sp>
      <p:sp>
        <p:nvSpPr>
          <p:cNvPr id="9" name="Footer Placeholder 4"/>
          <p:cNvSpPr>
            <a:spLocks noGrp="1"/>
          </p:cNvSpPr>
          <p:nvPr>
            <p:ph type="ftr" sz="quarter" idx="11"/>
          </p:nvPr>
        </p:nvSpPr>
        <p:spPr/>
        <p:txBody>
          <a:bodyPr/>
          <a:lstStyle>
            <a:lvl1pPr>
              <a:defRPr/>
            </a:lvl1pPr>
          </a:lstStyle>
          <a:p>
            <a:pPr>
              <a:defRPr/>
            </a:pPr>
            <a:endParaRPr lang="en-GB"/>
          </a:p>
        </p:txBody>
      </p:sp>
      <p:sp>
        <p:nvSpPr>
          <p:cNvPr id="10" name="Slide Number Placeholder 5"/>
          <p:cNvSpPr>
            <a:spLocks noGrp="1"/>
          </p:cNvSpPr>
          <p:nvPr>
            <p:ph type="sldNum" sz="quarter" idx="12"/>
          </p:nvPr>
        </p:nvSpPr>
        <p:spPr/>
        <p:txBody>
          <a:bodyPr/>
          <a:lstStyle>
            <a:lvl1pPr>
              <a:defRPr/>
            </a:lvl1pPr>
          </a:lstStyle>
          <a:p>
            <a:pPr>
              <a:defRPr/>
            </a:pPr>
            <a:fld id="{779157AB-15F2-43D8-BEAA-84AF5583DC58}" type="slidenum">
              <a:rPr lang="en-GB"/>
              <a:pPr>
                <a:defRPr/>
              </a:pPr>
              <a:t>‹#›</a:t>
            </a:fld>
            <a:endParaRPr lang="en-GB"/>
          </a:p>
        </p:txBody>
      </p:sp>
    </p:spTree>
  </p:cSld>
  <p:clrMapOvr>
    <a:masterClrMapping/>
  </p:clrMapOvr>
  <p:transition>
    <p:wipe dir="r"/>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467544" y="116632"/>
            <a:ext cx="6482780" cy="1152128"/>
          </a:xfrm>
          <a:prstGeom prst="rect">
            <a:avLst/>
          </a:prstGeom>
          <a:noFill/>
          <a:ln w="9525">
            <a:noFill/>
            <a:miter lim="800000"/>
            <a:headEnd/>
            <a:tailEnd/>
          </a:ln>
          <a:effectLst/>
        </p:spPr>
        <p:txBody>
          <a:bodyPr/>
          <a:lstStyle/>
          <a:p>
            <a:pPr lvl="0"/>
            <a:r>
              <a:rPr lang="en-US" smtClean="0"/>
              <a:t>Click to edit Master title style</a:t>
            </a:r>
            <a:endParaRPr lang="en-GB" dirty="0" smtClean="0"/>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725DB91-65B4-45B8-A075-7995E50F0A82}" type="slidenum">
              <a:rPr lang="en-GB"/>
              <a:pPr>
                <a:defRPr/>
              </a:pPr>
              <a:t>‹#›</a:t>
            </a:fld>
            <a:endParaRPr lang="en-GB"/>
          </a:p>
        </p:txBody>
      </p:sp>
    </p:spTree>
  </p:cSld>
  <p:clrMapOvr>
    <a:masterClrMapping/>
  </p:clrMapOvr>
  <p:transition>
    <p:wipe dir="r"/>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28736"/>
            <a:ext cx="5111750" cy="4697427"/>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title"/>
          </p:nvPr>
        </p:nvSpPr>
        <p:spPr bwMode="auto">
          <a:xfrm>
            <a:off x="467544" y="116632"/>
            <a:ext cx="6500858" cy="1138932"/>
          </a:xfrm>
          <a:prstGeom prst="rect">
            <a:avLst/>
          </a:prstGeom>
          <a:noFill/>
          <a:ln w="9525">
            <a:noFill/>
            <a:miter lim="800000"/>
            <a:headEnd/>
            <a:tailEnd/>
          </a:ln>
          <a:effectLst/>
        </p:spPr>
        <p:txBody>
          <a:bodyPr>
            <a:normAutofit/>
          </a:bodyPr>
          <a:lstStyle>
            <a:lvl1pPr algn="l">
              <a:defRPr sz="3600"/>
            </a:lvl1pPr>
          </a:lstStyle>
          <a:p>
            <a:pPr lvl="0"/>
            <a:r>
              <a:rPr lang="en-US" smtClean="0"/>
              <a:t>Click to edit Master title style</a:t>
            </a:r>
            <a:endParaRPr lang="en-GB" dirty="0" smtClean="0"/>
          </a:p>
        </p:txBody>
      </p:sp>
      <p:sp>
        <p:nvSpPr>
          <p:cNvPr id="6" name="Date Placeholder 3"/>
          <p:cNvSpPr>
            <a:spLocks noGrp="1"/>
          </p:cNvSpPr>
          <p:nvPr>
            <p:ph type="dt" sz="half" idx="10"/>
          </p:nvPr>
        </p:nvSpPr>
        <p:spPr/>
        <p:txBody>
          <a:bodyPr/>
          <a:lstStyle>
            <a:lvl1pPr>
              <a:defRPr/>
            </a:lvl1pPr>
          </a:lstStyle>
          <a:p>
            <a:pPr>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BD71B420-8C79-4CD1-8940-BA0B5FBBCC98}" type="slidenum">
              <a:rPr lang="en-GB"/>
              <a:pPr>
                <a:defRPr/>
              </a:pPr>
              <a:t>‹#›</a:t>
            </a:fld>
            <a:endParaRPr lang="en-GB"/>
          </a:p>
        </p:txBody>
      </p:sp>
    </p:spTree>
  </p:cSld>
  <p:clrMapOvr>
    <a:masterClrMapping/>
  </p:clrMapOvr>
  <p:transition>
    <p:wipe dir="r"/>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title"/>
          </p:nvPr>
        </p:nvSpPr>
        <p:spPr bwMode="auto">
          <a:xfrm>
            <a:off x="467544" y="116632"/>
            <a:ext cx="6357982" cy="1138932"/>
          </a:xfrm>
          <a:prstGeom prst="rect">
            <a:avLst/>
          </a:prstGeom>
          <a:noFill/>
          <a:ln w="9525">
            <a:noFill/>
            <a:miter lim="800000"/>
            <a:headEnd/>
            <a:tailEnd/>
          </a:ln>
          <a:effectLst/>
        </p:spPr>
        <p:txBody>
          <a:bodyPr/>
          <a:lstStyle/>
          <a:p>
            <a:pPr lvl="0"/>
            <a:r>
              <a:rPr lang="en-US" smtClean="0"/>
              <a:t>Click to edit Master title style</a:t>
            </a:r>
            <a:endParaRPr lang="en-GB" dirty="0" smtClean="0"/>
          </a:p>
        </p:txBody>
      </p:sp>
    </p:spTree>
  </p:cSld>
  <p:clrMapOvr>
    <a:masterClrMapping/>
  </p:clrMapOvr>
  <p:transition>
    <p:wipe dir="r"/>
  </p:transition>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15888"/>
            <a:ext cx="6329362"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1ABE85E-F3B7-4290-ACDA-ECDF9A33DE0C}" type="slidenum">
              <a:rPr lang="en-GB"/>
              <a:pPr>
                <a:defRPr/>
              </a:pPr>
              <a:t>‹#›</a:t>
            </a:fld>
            <a:endParaRPr lang="en-GB"/>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15888"/>
            <a:ext cx="6329362"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3"/>
          <p:cNvSpPr>
            <a:spLocks noGrp="1"/>
          </p:cNvSpPr>
          <p:nvPr>
            <p:ph type="dt" sz="half" idx="10"/>
          </p:nvPr>
        </p:nvSpPr>
        <p:spPr/>
        <p:txBody>
          <a:bodyPr/>
          <a:lstStyle>
            <a:lvl1pPr>
              <a:defRPr/>
            </a:lvl1pPr>
          </a:lstStyle>
          <a:p>
            <a:pPr>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BFC2DFE9-BAAA-4418-B697-4A7F5A1624F5}" type="slidenum">
              <a:rPr lang="en-GB"/>
              <a:pPr>
                <a:defRPr/>
              </a:pPr>
              <a:t>‹#›</a:t>
            </a:fld>
            <a:endParaRPr lang="en-GB"/>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52A6102-42BC-45F0-927B-2393C6F2A507}" type="slidenum">
              <a:rPr lang="en-GB"/>
              <a:pPr>
                <a:defRPr/>
              </a:pPr>
              <a:t>‹#›</a:t>
            </a:fld>
            <a:endParaRPr lang="en-GB"/>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EAFB31-12D4-4191-B166-246E59C6939D}" type="datetimeFigureOut">
              <a:rPr lang="en-US"/>
              <a:pPr>
                <a:defRPr/>
              </a:pPr>
              <a:t>4/16/2014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748101E-62D8-4445-99B0-56EA94D28F36}" type="slidenum">
              <a:rPr lang="en-GB"/>
              <a:pPr>
                <a:defRPr/>
              </a:pPr>
              <a:t>‹#›</a:t>
            </a:fld>
            <a:endParaRPr lang="en-GB"/>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1B18F39-FE73-46EB-A143-BFD3AA089BD8}" type="slidenum">
              <a:rPr lang="en-GB"/>
              <a:pPr>
                <a:defRPr/>
              </a:pPr>
              <a:t>‹#›</a:t>
            </a:fld>
            <a:endParaRPr lang="en-GB"/>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43049"/>
            <a:ext cx="4040188" cy="71438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57429"/>
            <a:ext cx="4040188"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43050"/>
            <a:ext cx="4041775" cy="714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7429"/>
            <a:ext cx="4041775"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D382F41-3BB0-48FA-BA75-36DCD64F0BAE}" type="slidenum">
              <a:rPr lang="en-GB"/>
              <a:pPr>
                <a:defRPr/>
              </a:pPr>
              <a:t>‹#›</a:t>
            </a:fld>
            <a:endParaRPr lang="en-GB"/>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DD364E7-A6F9-445E-AD16-71FB09D453DC}" type="slidenum">
              <a:rPr lang="en-GB"/>
              <a:pPr>
                <a:defRPr/>
              </a:pPr>
              <a:t>‹#›</a:t>
            </a:fld>
            <a:endParaRPr lang="en-GB"/>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03C80EA-5D10-44F6-AE5F-0B1122380BFD}" type="slidenum">
              <a:rPr lang="en-GB"/>
              <a:pPr>
                <a:defRPr/>
              </a:pPr>
              <a:t>‹#›</a:t>
            </a:fld>
            <a:endParaRPr lang="en-GB"/>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6431130" cy="1152128"/>
          </a:xfrm>
        </p:spPr>
        <p:txBody>
          <a:bodyPr>
            <a:noAutofit/>
          </a:bodyPr>
          <a:lstStyle>
            <a:lvl1pPr algn="l">
              <a:defRPr sz="3600" b="0"/>
            </a:lvl1pPr>
          </a:lstStyle>
          <a:p>
            <a:r>
              <a:rPr lang="en-US" smtClean="0"/>
              <a:t>Click to edit Master title style</a:t>
            </a:r>
            <a:endParaRPr lang="en-GB" dirty="0"/>
          </a:p>
        </p:txBody>
      </p:sp>
      <p:sp>
        <p:nvSpPr>
          <p:cNvPr id="3" name="Picture Placeholder 2"/>
          <p:cNvSpPr>
            <a:spLocks noGrp="1"/>
          </p:cNvSpPr>
          <p:nvPr>
            <p:ph type="pic" idx="1"/>
          </p:nvPr>
        </p:nvSpPr>
        <p:spPr>
          <a:xfrm>
            <a:off x="1785918" y="1500174"/>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
        <p:nvSpPr>
          <p:cNvPr id="4" name="Text Placeholder 3"/>
          <p:cNvSpPr>
            <a:spLocks noGrp="1"/>
          </p:cNvSpPr>
          <p:nvPr>
            <p:ph type="body" sz="half" idx="2"/>
          </p:nvPr>
        </p:nvSpPr>
        <p:spPr>
          <a:xfrm>
            <a:off x="1792288" y="5643578"/>
            <a:ext cx="5486400" cy="6000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84DFE7E-3247-44A2-82A1-3AAD22A2473A}" type="datetimeFigureOut">
              <a:rPr lang="en-US"/>
              <a:pPr>
                <a:defRPr/>
              </a:pPr>
              <a:t>4/16/2014</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7AA28087-300A-480D-86E3-412F14B48C35}" type="slidenum">
              <a:rPr lang="en-GB"/>
              <a:pPr>
                <a:defRPr/>
              </a:pPr>
              <a:t>‹#›</a:t>
            </a:fld>
            <a:endParaRPr lang="en-GB"/>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297476F-AEC1-417E-9431-9AF75198FEE1}" type="datetimeFigureOut">
              <a:rPr lang="en-US"/>
              <a:pPr>
                <a:defRPr/>
              </a:pPr>
              <a:t>4/16/2014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BC34738-8978-4841-9CBE-39C1A79FEB7F}" type="slidenum">
              <a:rPr lang="en-GB"/>
              <a:pPr>
                <a:defRPr/>
              </a:pPr>
              <a:t>‹#›</a:t>
            </a:fld>
            <a:endParaRPr lang="en-GB"/>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115888"/>
            <a:ext cx="63293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B694B2AF-1DB6-4198-BEAD-6B50262855CA}" type="slidenum">
              <a:rPr lang="en-GB"/>
              <a:pPr>
                <a:defRPr/>
              </a:pPr>
              <a:t>‹#›</a:t>
            </a:fld>
            <a:endParaRPr lang="en-GB"/>
          </a:p>
        </p:txBody>
      </p:sp>
      <p:pic>
        <p:nvPicPr>
          <p:cNvPr id="1031" name="Picture 6" descr="UKCESLogo.jpg"/>
          <p:cNvPicPr>
            <a:picLocks noChangeAspect="1"/>
          </p:cNvPicPr>
          <p:nvPr/>
        </p:nvPicPr>
        <p:blipFill>
          <a:blip r:embed="rId18" cstate="print"/>
          <a:srcRect/>
          <a:stretch>
            <a:fillRect/>
          </a:stretch>
        </p:blipFill>
        <p:spPr bwMode="auto">
          <a:xfrm>
            <a:off x="6948488" y="188913"/>
            <a:ext cx="2071687" cy="871537"/>
          </a:xfrm>
          <a:prstGeom prst="rect">
            <a:avLst/>
          </a:prstGeom>
          <a:noFill/>
          <a:ln w="9525">
            <a:noFill/>
            <a:miter lim="800000"/>
            <a:headEnd/>
            <a:tailEnd/>
          </a:ln>
        </p:spPr>
      </p:pic>
      <p:cxnSp>
        <p:nvCxnSpPr>
          <p:cNvPr id="9" name="Straight Connector 8"/>
          <p:cNvCxnSpPr/>
          <p:nvPr/>
        </p:nvCxnSpPr>
        <p:spPr>
          <a:xfrm>
            <a:off x="0" y="1268413"/>
            <a:ext cx="9144000" cy="0"/>
          </a:xfrm>
          <a:prstGeom prst="line">
            <a:avLst/>
          </a:prstGeom>
          <a:ln w="63500">
            <a:solidFill>
              <a:srgbClr val="00C8AF"/>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11" r:id="rId1"/>
    <p:sldLayoutId id="2147483701" r:id="rId2"/>
    <p:sldLayoutId id="2147483712" r:id="rId3"/>
    <p:sldLayoutId id="2147483702" r:id="rId4"/>
    <p:sldLayoutId id="2147483703" r:id="rId5"/>
    <p:sldLayoutId id="2147483704" r:id="rId6"/>
    <p:sldLayoutId id="2147483705" r:id="rId7"/>
    <p:sldLayoutId id="2147483713" r:id="rId8"/>
    <p:sldLayoutId id="2147483714" r:id="rId9"/>
    <p:sldLayoutId id="2147483715" r:id="rId10"/>
    <p:sldLayoutId id="2147483706" r:id="rId11"/>
    <p:sldLayoutId id="2147483707" r:id="rId12"/>
    <p:sldLayoutId id="2147483708" r:id="rId13"/>
    <p:sldLayoutId id="2147483716" r:id="rId14"/>
    <p:sldLayoutId id="2147483709" r:id="rId15"/>
    <p:sldLayoutId id="2147483710" r:id="rId16"/>
  </p:sldLayoutIdLst>
  <p:transition>
    <p:wipe dir="r"/>
  </p:transition>
  <p:timing>
    <p:tnLst>
      <p:par>
        <p:cTn id="1" dur="indefinite" restart="never" nodeType="tmRoot"/>
      </p:par>
    </p:tnLst>
  </p:timing>
  <p:hf sldNum="0"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defRPr>
      </a:lvl2pPr>
      <a:lvl3pPr algn="l" rtl="0" eaLnBrk="0" fontAlgn="base" hangingPunct="0">
        <a:spcBef>
          <a:spcPct val="0"/>
        </a:spcBef>
        <a:spcAft>
          <a:spcPct val="0"/>
        </a:spcAft>
        <a:defRPr sz="3600">
          <a:solidFill>
            <a:schemeClr val="tx1"/>
          </a:solidFill>
          <a:latin typeface="Arial" charset="0"/>
        </a:defRPr>
      </a:lvl3pPr>
      <a:lvl4pPr algn="l" rtl="0" eaLnBrk="0" fontAlgn="base" hangingPunct="0">
        <a:spcBef>
          <a:spcPct val="0"/>
        </a:spcBef>
        <a:spcAft>
          <a:spcPct val="0"/>
        </a:spcAft>
        <a:defRPr sz="3600">
          <a:solidFill>
            <a:schemeClr val="tx1"/>
          </a:solidFill>
          <a:latin typeface="Arial" charset="0"/>
        </a:defRPr>
      </a:lvl4pPr>
      <a:lvl5pPr algn="l" rtl="0" eaLnBrk="0" fontAlgn="base" hangingPunct="0">
        <a:spcBef>
          <a:spcPct val="0"/>
        </a:spcBef>
        <a:spcAft>
          <a:spcPct val="0"/>
        </a:spcAft>
        <a:defRPr sz="3600">
          <a:solidFill>
            <a:schemeClr val="tx1"/>
          </a:solidFill>
          <a:latin typeface="Arial" charset="0"/>
        </a:defRPr>
      </a:lvl5pPr>
      <a:lvl6pPr marL="457200" algn="l" rtl="0" fontAlgn="base">
        <a:spcBef>
          <a:spcPct val="0"/>
        </a:spcBef>
        <a:spcAft>
          <a:spcPct val="0"/>
        </a:spcAft>
        <a:defRPr sz="3600">
          <a:solidFill>
            <a:schemeClr val="tx1"/>
          </a:solidFill>
          <a:latin typeface="Arial" charset="0"/>
        </a:defRPr>
      </a:lvl6pPr>
      <a:lvl7pPr marL="914400" algn="l" rtl="0" fontAlgn="base">
        <a:spcBef>
          <a:spcPct val="0"/>
        </a:spcBef>
        <a:spcAft>
          <a:spcPct val="0"/>
        </a:spcAft>
        <a:defRPr sz="3600">
          <a:solidFill>
            <a:schemeClr val="tx1"/>
          </a:solidFill>
          <a:latin typeface="Arial" charset="0"/>
        </a:defRPr>
      </a:lvl7pPr>
      <a:lvl8pPr marL="1371600" algn="l" rtl="0" fontAlgn="base">
        <a:spcBef>
          <a:spcPct val="0"/>
        </a:spcBef>
        <a:spcAft>
          <a:spcPct val="0"/>
        </a:spcAft>
        <a:defRPr sz="3600">
          <a:solidFill>
            <a:schemeClr val="tx1"/>
          </a:solidFill>
          <a:latin typeface="Arial" charset="0"/>
        </a:defRPr>
      </a:lvl8pPr>
      <a:lvl9pPr marL="1828800" algn="l" rtl="0" fontAlgn="base">
        <a:spcBef>
          <a:spcPct val="0"/>
        </a:spcBef>
        <a:spcAft>
          <a:spcPct val="0"/>
        </a:spcAft>
        <a:defRPr sz="36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3.xml"/><Relationship Id="rId1" Type="http://schemas.openxmlformats.org/officeDocument/2006/relationships/slideLayout" Target="../slideLayouts/slideLayout16.xml"/><Relationship Id="rId5" Type="http://schemas.openxmlformats.org/officeDocument/2006/relationships/chart" Target="../charts/chart1.xml"/><Relationship Id="rId4" Type="http://schemas.openxmlformats.org/officeDocument/2006/relationships/slide" Target="slide22.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zoey.breuer@ukces.org.uk" TargetMode="External"/><Relationship Id="rId2" Type="http://schemas.openxmlformats.org/officeDocument/2006/relationships/hyperlink" Target="http://www.ukces.org.u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ukces.org.uk/ourwork/investmen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4213" y="1989138"/>
            <a:ext cx="7772400" cy="1470025"/>
          </a:xfrm>
        </p:spPr>
        <p:txBody>
          <a:bodyPr/>
          <a:lstStyle/>
          <a:p>
            <a:pPr eaLnBrk="1" hangingPunct="1"/>
            <a:r>
              <a:rPr lang="en-GB" b="1" dirty="0" smtClean="0"/>
              <a:t>Sector Skills Insights: </a:t>
            </a:r>
            <a:r>
              <a:rPr lang="en-GB" b="1" dirty="0" smtClean="0">
                <a:solidFill>
                  <a:srgbClr val="00B050"/>
                </a:solidFill>
              </a:rPr>
              <a:t>Construction</a:t>
            </a:r>
            <a:endParaRPr lang="en-GB" sz="2200" b="1" dirty="0" smtClean="0">
              <a:solidFill>
                <a:srgbClr val="00B050"/>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p:cNvSpPr>
          <p:nvPr>
            <p:ph type="body" idx="1"/>
          </p:nvPr>
        </p:nvSpPr>
        <p:spPr>
          <a:xfrm>
            <a:off x="251520" y="1628800"/>
            <a:ext cx="8697913" cy="4681538"/>
          </a:xfrm>
        </p:spPr>
        <p:txBody>
          <a:bodyPr/>
          <a:lstStyle/>
          <a:p>
            <a:pPr marL="0" indent="0" eaLnBrk="1" hangingPunct="1">
              <a:spcBef>
                <a:spcPts val="1200"/>
              </a:spcBef>
              <a:buNone/>
            </a:pPr>
            <a:endParaRPr lang="en-GB" sz="1600" dirty="0" smtClean="0"/>
          </a:p>
          <a:p>
            <a:pPr marL="0" indent="0" eaLnBrk="1" hangingPunct="1">
              <a:spcBef>
                <a:spcPts val="1200"/>
              </a:spcBef>
              <a:buNone/>
            </a:pPr>
            <a:endParaRPr lang="en-GB" sz="1600" dirty="0" smtClean="0"/>
          </a:p>
        </p:txBody>
      </p:sp>
      <p:sp>
        <p:nvSpPr>
          <p:cNvPr id="14339" name="Rectangle 2"/>
          <p:cNvSpPr>
            <a:spLocks noGrp="1"/>
          </p:cNvSpPr>
          <p:nvPr>
            <p:ph type="title"/>
          </p:nvPr>
        </p:nvSpPr>
        <p:spPr/>
        <p:txBody>
          <a:bodyPr/>
          <a:lstStyle/>
          <a:p>
            <a:pPr eaLnBrk="1" hangingPunct="1"/>
            <a:r>
              <a:rPr lang="en-GB" sz="3200" dirty="0" smtClean="0"/>
              <a:t>The performance challenge</a:t>
            </a:r>
            <a:br>
              <a:rPr lang="en-GB" sz="3200" dirty="0" smtClean="0"/>
            </a:br>
            <a:r>
              <a:rPr lang="en-GB" sz="3200" b="1" dirty="0" smtClean="0"/>
              <a:t>Strategic management</a:t>
            </a:r>
            <a:endParaRPr lang="en-US" sz="3200" b="1" dirty="0" smtClean="0"/>
          </a:p>
        </p:txBody>
      </p:sp>
      <p:sp>
        <p:nvSpPr>
          <p:cNvPr id="6" name="Rounded Rectangle 5"/>
          <p:cNvSpPr/>
          <p:nvPr/>
        </p:nvSpPr>
        <p:spPr>
          <a:xfrm>
            <a:off x="2915816" y="5157192"/>
            <a:ext cx="2592288" cy="1584176"/>
          </a:xfrm>
          <a:prstGeom prst="roundRect">
            <a:avLst>
              <a:gd name="adj" fmla="val 139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auto">
              <a:spcBef>
                <a:spcPct val="20000"/>
              </a:spcBef>
              <a:spcAft>
                <a:spcPts val="0"/>
              </a:spcAft>
              <a:defRPr/>
            </a:pPr>
            <a:r>
              <a:rPr lang="en-GB" sz="1400" b="1" dirty="0" smtClean="0">
                <a:solidFill>
                  <a:schemeClr val="bg1"/>
                </a:solidFill>
              </a:rPr>
              <a:t>Management quality</a:t>
            </a:r>
            <a:r>
              <a:rPr lang="en-GB" sz="1400" dirty="0" smtClean="0">
                <a:solidFill>
                  <a:schemeClr val="bg1"/>
                </a:solidFill>
              </a:rPr>
              <a:t> in the construction sector has been </a:t>
            </a:r>
            <a:r>
              <a:rPr lang="en-GB" sz="1400" b="1" dirty="0" smtClean="0">
                <a:solidFill>
                  <a:schemeClr val="bg1"/>
                </a:solidFill>
              </a:rPr>
              <a:t>improving</a:t>
            </a:r>
            <a:r>
              <a:rPr lang="en-GB" sz="1400" dirty="0" smtClean="0">
                <a:solidFill>
                  <a:schemeClr val="bg1"/>
                </a:solidFill>
              </a:rPr>
              <a:t> -  in 2007, 14% of management had no qualifications whilst in 2010/11 just 7% had none</a:t>
            </a:r>
          </a:p>
        </p:txBody>
      </p:sp>
      <p:sp>
        <p:nvSpPr>
          <p:cNvPr id="7" name="Content Placeholder 2"/>
          <p:cNvSpPr txBox="1">
            <a:spLocks/>
          </p:cNvSpPr>
          <p:nvPr/>
        </p:nvSpPr>
        <p:spPr bwMode="auto">
          <a:xfrm>
            <a:off x="251520" y="1340768"/>
            <a:ext cx="8712968" cy="1584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GB" sz="1600" b="1" i="0" u="none" strike="noStrike" kern="1200" cap="none" spc="0" normalizeH="0" baseline="0" noProof="0" dirty="0" smtClean="0">
                <a:ln>
                  <a:noFill/>
                </a:ln>
                <a:solidFill>
                  <a:schemeClr val="tx1"/>
                </a:solidFill>
                <a:effectLst/>
                <a:uLnTx/>
                <a:uFillTx/>
                <a:latin typeface="+mn-lt"/>
                <a:ea typeface="+mn-ea"/>
                <a:cs typeface="+mn-cs"/>
              </a:rPr>
              <a:t>Strategic Challenges:</a:t>
            </a:r>
          </a:p>
          <a:p>
            <a:pPr marL="266700" indent="-266700" algn="l">
              <a:lnSpc>
                <a:spcPct val="80000"/>
              </a:lnSpc>
              <a:spcBef>
                <a:spcPts val="600"/>
              </a:spcBef>
              <a:buFont typeface="Arial" pitchFamily="34" charset="0"/>
              <a:buChar char="•"/>
            </a:pPr>
            <a:r>
              <a:rPr lang="en-GB" sz="1400" b="1" dirty="0" smtClean="0">
                <a:latin typeface="+mn-lt"/>
                <a:cs typeface="+mn-cs"/>
              </a:rPr>
              <a:t>Low carbon </a:t>
            </a:r>
            <a:r>
              <a:rPr lang="en-GB" sz="1400" b="1" dirty="0" smtClean="0"/>
              <a:t>skills </a:t>
            </a:r>
            <a:r>
              <a:rPr lang="en-GB" sz="1400" dirty="0" smtClean="0"/>
              <a:t>need to be embedded across the sector, the primary driver being the </a:t>
            </a:r>
            <a:r>
              <a:rPr lang="en-GB" sz="1400" b="1" dirty="0" smtClean="0"/>
              <a:t>Green Deal </a:t>
            </a:r>
            <a:r>
              <a:rPr lang="en-GB" sz="1400" dirty="0" smtClean="0"/>
              <a:t>but also the opportunity to compete globally - </a:t>
            </a:r>
            <a:r>
              <a:rPr lang="en-GB" sz="1400" b="1" u="sng" dirty="0" smtClean="0">
                <a:solidFill>
                  <a:schemeClr val="accent6"/>
                </a:solidFill>
                <a:hlinkClick r:id="rId3" action="ppaction://hlinksldjump"/>
              </a:rPr>
              <a:t>Case Study</a:t>
            </a:r>
            <a:endParaRPr lang="en-GB" sz="1400" dirty="0" smtClean="0"/>
          </a:p>
          <a:p>
            <a:pPr marL="266700" marR="0" lvl="0" indent="-2667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1400" b="1" i="0" u="none" strike="noStrike" kern="1200" cap="none" spc="0" normalizeH="0" baseline="0" noProof="0" dirty="0" smtClean="0">
                <a:ln>
                  <a:noFill/>
                </a:ln>
                <a:solidFill>
                  <a:schemeClr val="tx1"/>
                </a:solidFill>
                <a:effectLst/>
                <a:uLnTx/>
                <a:uFillTx/>
                <a:latin typeface="+mn-lt"/>
                <a:ea typeface="+mn-ea"/>
                <a:cs typeface="+mn-cs"/>
              </a:rPr>
              <a:t>Innovation</a:t>
            </a:r>
            <a:r>
              <a:rPr kumimoji="0" lang="en-GB" sz="1400" b="0" i="0" u="none" strike="noStrike" kern="1200" cap="none" spc="0" normalizeH="0" baseline="0" noProof="0" dirty="0" smtClean="0">
                <a:ln>
                  <a:noFill/>
                </a:ln>
                <a:solidFill>
                  <a:schemeClr val="tx1"/>
                </a:solidFill>
                <a:effectLst/>
                <a:uLnTx/>
                <a:uFillTx/>
                <a:latin typeface="+mn-lt"/>
                <a:ea typeface="+mn-ea"/>
                <a:cs typeface="+mn-cs"/>
              </a:rPr>
              <a:t> requires investments in R&amp;D and establishing effective R&amp;D partnerships</a:t>
            </a:r>
          </a:p>
          <a:p>
            <a:pPr marL="266700" marR="0" lvl="0" indent="-2667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1400" b="1" i="0" u="none" strike="noStrike" kern="1200" cap="none" spc="0" normalizeH="0" baseline="0" noProof="0" dirty="0" smtClean="0">
                <a:ln>
                  <a:noFill/>
                </a:ln>
                <a:solidFill>
                  <a:schemeClr val="tx1"/>
                </a:solidFill>
                <a:effectLst/>
                <a:uLnTx/>
                <a:uFillTx/>
                <a:latin typeface="+mn-lt"/>
                <a:ea typeface="+mn-ea"/>
                <a:cs typeface="+mn-cs"/>
              </a:rPr>
              <a:t>Technological change </a:t>
            </a:r>
            <a:r>
              <a:rPr kumimoji="0" lang="en-GB" sz="1400" b="0" i="0" u="none" strike="noStrike" kern="1200" cap="none" spc="0" normalizeH="0" baseline="0" noProof="0" dirty="0" smtClean="0">
                <a:ln>
                  <a:noFill/>
                </a:ln>
                <a:solidFill>
                  <a:schemeClr val="tx1"/>
                </a:solidFill>
                <a:effectLst/>
                <a:uLnTx/>
                <a:uFillTx/>
                <a:latin typeface="+mn-lt"/>
                <a:ea typeface="+mn-ea"/>
                <a:cs typeface="+mn-cs"/>
              </a:rPr>
              <a:t>has </a:t>
            </a:r>
            <a:r>
              <a:rPr kumimoji="0" lang="en-GB" sz="1400" b="1" i="0" u="none" strike="noStrike" kern="1200" cap="none" spc="0" normalizeH="0" baseline="0" noProof="0" dirty="0" smtClean="0">
                <a:ln>
                  <a:noFill/>
                </a:ln>
                <a:solidFill>
                  <a:schemeClr val="tx1"/>
                </a:solidFill>
                <a:effectLst/>
                <a:uLnTx/>
                <a:uFillTx/>
                <a:latin typeface="+mn-lt"/>
                <a:ea typeface="+mn-ea"/>
                <a:cs typeface="+mn-cs"/>
              </a:rPr>
              <a:t>implications for development</a:t>
            </a:r>
            <a:r>
              <a:rPr kumimoji="0" lang="en-GB" sz="1400" b="1" i="0" u="none" strike="noStrike" kern="1200" cap="none" spc="0" normalizeH="0" noProof="0" dirty="0" smtClean="0">
                <a:ln>
                  <a:noFill/>
                </a:ln>
                <a:solidFill>
                  <a:schemeClr val="tx1"/>
                </a:solidFill>
                <a:effectLst/>
                <a:uLnTx/>
                <a:uFillTx/>
                <a:latin typeface="+mn-lt"/>
                <a:ea typeface="+mn-ea"/>
                <a:cs typeface="+mn-cs"/>
              </a:rPr>
              <a:t> and management of</a:t>
            </a:r>
            <a:r>
              <a:rPr kumimoji="0" lang="en-GB" sz="1400" b="1" i="0" u="none" strike="noStrike" kern="1200" cap="none" spc="0" normalizeH="0" baseline="0" noProof="0" dirty="0" smtClean="0">
                <a:ln>
                  <a:noFill/>
                </a:ln>
                <a:solidFill>
                  <a:schemeClr val="tx1"/>
                </a:solidFill>
                <a:effectLst/>
                <a:uLnTx/>
                <a:uFillTx/>
                <a:latin typeface="+mn-lt"/>
                <a:ea typeface="+mn-ea"/>
                <a:cs typeface="+mn-cs"/>
              </a:rPr>
              <a:t> supply chains</a:t>
            </a:r>
          </a:p>
          <a:p>
            <a:pPr marL="266700" marR="0" lvl="0" indent="-2667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1400" b="0" i="0" u="none" strike="noStrike" kern="1200" cap="none" spc="0" normalizeH="0" baseline="0" noProof="0" dirty="0" smtClean="0">
                <a:ln>
                  <a:noFill/>
                </a:ln>
                <a:solidFill>
                  <a:schemeClr val="tx1"/>
                </a:solidFill>
                <a:effectLst/>
                <a:uLnTx/>
                <a:uFillTx/>
                <a:latin typeface="+mn-lt"/>
                <a:ea typeface="+mn-ea"/>
                <a:cs typeface="+mn-cs"/>
              </a:rPr>
              <a:t>Operating in an </a:t>
            </a:r>
            <a:r>
              <a:rPr kumimoji="0" lang="en-GB" sz="1400" b="1" i="0" u="none" strike="noStrike" kern="1200" cap="none" spc="0" normalizeH="0" baseline="0" noProof="0" dirty="0" smtClean="0">
                <a:ln>
                  <a:noFill/>
                </a:ln>
                <a:solidFill>
                  <a:schemeClr val="tx1"/>
                </a:solidFill>
                <a:effectLst/>
                <a:uLnTx/>
                <a:uFillTx/>
                <a:latin typeface="+mn-lt"/>
                <a:ea typeface="+mn-ea"/>
                <a:cs typeface="+mn-cs"/>
              </a:rPr>
              <a:t>international</a:t>
            </a:r>
            <a:r>
              <a:rPr kumimoji="0" lang="en-GB" sz="1400" b="0" i="0" u="none" strike="noStrike" kern="1200" cap="none" spc="0" normalizeH="0" baseline="0" noProof="0" dirty="0" smtClean="0">
                <a:ln>
                  <a:noFill/>
                </a:ln>
                <a:solidFill>
                  <a:schemeClr val="tx1"/>
                </a:solidFill>
                <a:effectLst/>
                <a:uLnTx/>
                <a:uFillTx/>
                <a:latin typeface="+mn-lt"/>
                <a:ea typeface="+mn-ea"/>
                <a:cs typeface="+mn-cs"/>
              </a:rPr>
              <a:t> market introduces</a:t>
            </a:r>
            <a:r>
              <a:rPr kumimoji="0" lang="en-GB" sz="1400" b="0" i="0" u="none" strike="noStrike" kern="1200" cap="none" spc="0" normalizeH="0" noProof="0" dirty="0" smtClean="0">
                <a:ln>
                  <a:noFill/>
                </a:ln>
                <a:solidFill>
                  <a:schemeClr val="tx1"/>
                </a:solidFill>
                <a:effectLst/>
                <a:uLnTx/>
                <a:uFillTx/>
                <a:latin typeface="+mn-lt"/>
                <a:ea typeface="+mn-ea"/>
                <a:cs typeface="+mn-cs"/>
              </a:rPr>
              <a:t> challenges to work across</a:t>
            </a:r>
            <a:r>
              <a:rPr kumimoji="0" lang="en-GB" sz="1400" b="0" i="0" u="none" strike="noStrike" kern="1200" cap="none" spc="0" normalizeH="0" baseline="0" noProof="0" dirty="0" smtClean="0">
                <a:ln>
                  <a:noFill/>
                </a:ln>
                <a:solidFill>
                  <a:schemeClr val="tx1"/>
                </a:solidFill>
                <a:effectLst/>
                <a:uLnTx/>
                <a:uFillTx/>
                <a:latin typeface="+mn-lt"/>
                <a:ea typeface="+mn-ea"/>
                <a:cs typeface="+mn-cs"/>
              </a:rPr>
              <a:t> different national territories</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3"/>
          <p:cNvSpPr txBox="1">
            <a:spLocks/>
          </p:cNvSpPr>
          <p:nvPr/>
        </p:nvSpPr>
        <p:spPr>
          <a:xfrm>
            <a:off x="179512" y="2924944"/>
            <a:ext cx="5976664" cy="216024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GB" sz="1600" b="1" i="0" u="none" strike="noStrike" kern="1200" cap="none" spc="0" normalizeH="0" baseline="0" noProof="0" dirty="0" smtClean="0">
                <a:ln>
                  <a:noFill/>
                </a:ln>
                <a:solidFill>
                  <a:schemeClr val="tx1"/>
                </a:solidFill>
                <a:effectLst/>
                <a:uLnTx/>
                <a:uFillTx/>
                <a:latin typeface="+mn-lt"/>
                <a:ea typeface="+mn-ea"/>
                <a:cs typeface="+mn-cs"/>
              </a:rPr>
              <a:t>Requires quality</a:t>
            </a:r>
            <a:r>
              <a:rPr kumimoji="0" lang="en-GB" sz="1600" b="1" i="0" u="none" strike="noStrike" kern="1200" cap="none" spc="0" normalizeH="0" noProof="0" dirty="0" smtClean="0">
                <a:ln>
                  <a:noFill/>
                </a:ln>
                <a:solidFill>
                  <a:schemeClr val="tx1"/>
                </a:solidFill>
                <a:effectLst/>
                <a:uLnTx/>
                <a:uFillTx/>
                <a:latin typeface="+mn-lt"/>
                <a:ea typeface="+mn-ea"/>
                <a:cs typeface="+mn-cs"/>
              </a:rPr>
              <a:t> and capacity of strategic management to </a:t>
            </a:r>
            <a:r>
              <a:rPr kumimoji="0" lang="en-GB" sz="1400" b="1" i="0" u="none" strike="noStrike" kern="1200" cap="none" spc="0" normalizeH="0" baseline="0" noProof="0" dirty="0" smtClean="0">
                <a:ln>
                  <a:noFill/>
                </a:ln>
                <a:solidFill>
                  <a:schemeClr val="tx1"/>
                </a:solidFill>
                <a:effectLst/>
                <a:uLnTx/>
                <a:uFillTx/>
                <a:latin typeface="+mn-lt"/>
                <a:ea typeface="+mn-ea"/>
                <a:cs typeface="+mn-cs"/>
              </a:rPr>
              <a:t>:</a:t>
            </a:r>
          </a:p>
          <a:p>
            <a:pPr marL="266700" marR="0" lvl="0" indent="-266700" algn="l" defTabSz="914400" rtl="0" eaLnBrk="0" fontAlgn="base" latinLnBrk="0" hangingPunct="0">
              <a:lnSpc>
                <a:spcPct val="100000"/>
              </a:lnSpc>
              <a:spcBef>
                <a:spcPct val="20000"/>
              </a:spcBef>
              <a:spcAft>
                <a:spcPct val="0"/>
              </a:spcAft>
              <a:buClrTx/>
              <a:buSzTx/>
              <a:buFont typeface="Arial" charset="0"/>
              <a:buChar char="•"/>
              <a:tabLst/>
              <a:defRPr/>
            </a:pPr>
            <a:r>
              <a:rPr lang="en-GB" sz="1400" dirty="0" smtClean="0">
                <a:latin typeface="+mn-lt"/>
                <a:cs typeface="+mn-cs"/>
              </a:rPr>
              <a:t>Make informed decisions on</a:t>
            </a:r>
            <a:r>
              <a:rPr kumimoji="0" lang="en-GB" sz="1400" b="0" i="0" u="none" strike="noStrike" kern="1200" cap="none" spc="0" normalizeH="0" baseline="0" noProof="0" dirty="0" smtClean="0">
                <a:ln>
                  <a:noFill/>
                </a:ln>
                <a:solidFill>
                  <a:schemeClr val="tx1"/>
                </a:solidFill>
                <a:effectLst/>
                <a:uLnTx/>
                <a:uFillTx/>
                <a:latin typeface="+mn-lt"/>
                <a:ea typeface="+mn-ea"/>
                <a:cs typeface="+mn-cs"/>
              </a:rPr>
              <a:t> investment in R&amp;D and new technologies</a:t>
            </a:r>
          </a:p>
          <a:p>
            <a:pPr marL="266700" marR="0" lvl="0" indent="-2667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1400" b="0" i="0" u="none" strike="noStrike" kern="1200" cap="none" spc="0" normalizeH="0" baseline="0" noProof="0" dirty="0" smtClean="0">
                <a:ln>
                  <a:noFill/>
                </a:ln>
                <a:solidFill>
                  <a:schemeClr val="tx1"/>
                </a:solidFill>
                <a:effectLst/>
                <a:uLnTx/>
                <a:uFillTx/>
                <a:latin typeface="+mn-lt"/>
                <a:ea typeface="+mn-ea"/>
                <a:cs typeface="+mn-cs"/>
              </a:rPr>
              <a:t>Develop strategic alliances to bring about effective R&amp;D (e.g. partnerships with higher education)</a:t>
            </a:r>
          </a:p>
          <a:p>
            <a:pPr marL="266700" marR="0" lvl="0" indent="-2667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1400" b="0" i="0" u="none" strike="noStrike" kern="1200" cap="none" spc="0" normalizeH="0" baseline="0" noProof="0" dirty="0" smtClean="0">
                <a:ln>
                  <a:noFill/>
                </a:ln>
                <a:solidFill>
                  <a:schemeClr val="tx1"/>
                </a:solidFill>
                <a:effectLst/>
                <a:uLnTx/>
                <a:uFillTx/>
                <a:latin typeface="+mn-lt"/>
                <a:ea typeface="+mn-ea"/>
                <a:cs typeface="+mn-cs"/>
              </a:rPr>
              <a:t>Develop </a:t>
            </a:r>
            <a:r>
              <a:rPr kumimoji="0" lang="en-GB" sz="1400" b="1" i="0" u="none" strike="noStrike" kern="1200" cap="none" spc="0" normalizeH="0" baseline="0" noProof="0" dirty="0" smtClean="0">
                <a:ln>
                  <a:noFill/>
                </a:ln>
                <a:solidFill>
                  <a:schemeClr val="tx1"/>
                </a:solidFill>
                <a:effectLst/>
                <a:uLnTx/>
                <a:uFillTx/>
                <a:latin typeface="+mn-lt"/>
                <a:ea typeface="+mn-ea"/>
                <a:cs typeface="+mn-cs"/>
              </a:rPr>
              <a:t>supply chain relationships </a:t>
            </a:r>
            <a:r>
              <a:rPr kumimoji="0" lang="en-GB" sz="1400" b="0" i="0" u="none" strike="noStrike" kern="1200" cap="none" spc="0" normalizeH="0" baseline="0" noProof="0" dirty="0" smtClean="0">
                <a:ln>
                  <a:noFill/>
                </a:ln>
                <a:solidFill>
                  <a:schemeClr val="tx1"/>
                </a:solidFill>
                <a:effectLst/>
                <a:uLnTx/>
                <a:uFillTx/>
                <a:latin typeface="+mn-lt"/>
                <a:ea typeface="+mn-ea"/>
                <a:cs typeface="+mn-cs"/>
              </a:rPr>
              <a:t>and manage the procurement process – including those across international boundaries</a:t>
            </a:r>
          </a:p>
          <a:p>
            <a:pPr marL="266700" indent="-266700" algn="l" eaLnBrk="0" hangingPunct="0">
              <a:spcBef>
                <a:spcPct val="20000"/>
              </a:spcBef>
              <a:buFont typeface="Arial" charset="0"/>
              <a:buChar char="•"/>
              <a:defRPr/>
            </a:pPr>
            <a:r>
              <a:rPr lang="en-GB" sz="1400" dirty="0" smtClean="0"/>
              <a:t>Capture export markets</a:t>
            </a: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266700" marR="0" lvl="0" indent="-2667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1400" b="0" i="0" u="none" strike="noStrike" kern="1200" cap="none" spc="0" normalizeH="0" baseline="0" noProof="0" dirty="0" smtClean="0">
                <a:ln>
                  <a:noFill/>
                </a:ln>
                <a:solidFill>
                  <a:schemeClr val="tx1"/>
                </a:solidFill>
                <a:effectLst/>
                <a:uLnTx/>
                <a:uFillTx/>
                <a:latin typeface="+mn-lt"/>
                <a:ea typeface="+mn-ea"/>
                <a:cs typeface="+mn-cs"/>
              </a:rPr>
              <a:t>Plan for and manage the resulting changes to human resources and skills</a:t>
            </a:r>
          </a:p>
        </p:txBody>
      </p:sp>
      <p:sp>
        <p:nvSpPr>
          <p:cNvPr id="11" name="Rounded Rectangle 10"/>
          <p:cNvSpPr/>
          <p:nvPr/>
        </p:nvSpPr>
        <p:spPr>
          <a:xfrm>
            <a:off x="251520" y="5157192"/>
            <a:ext cx="2520280" cy="1584176"/>
          </a:xfrm>
          <a:prstGeom prst="roundRect">
            <a:avLst>
              <a:gd name="adj" fmla="val 14606"/>
            </a:avLst>
          </a:prstGeom>
        </p:spPr>
        <p:style>
          <a:lnRef idx="2">
            <a:schemeClr val="accent1">
              <a:shade val="50000"/>
            </a:schemeClr>
          </a:lnRef>
          <a:fillRef idx="1">
            <a:schemeClr val="accent1"/>
          </a:fillRef>
          <a:effectRef idx="0">
            <a:schemeClr val="accent1"/>
          </a:effectRef>
          <a:fontRef idx="minor">
            <a:schemeClr val="lt1"/>
          </a:fontRef>
        </p:style>
        <p:txBody>
          <a:bodyPr tIns="0" bIns="72000" rtlCol="0" anchor="t" anchorCtr="0"/>
          <a:lstStyle/>
          <a:p>
            <a:pPr lvl="0" fontAlgn="auto">
              <a:spcBef>
                <a:spcPct val="20000"/>
              </a:spcBef>
              <a:spcAft>
                <a:spcPts val="0"/>
              </a:spcAft>
              <a:defRPr/>
            </a:pPr>
            <a:r>
              <a:rPr lang="en-GB" sz="1400" dirty="0" smtClean="0">
                <a:solidFill>
                  <a:schemeClr val="bg1"/>
                </a:solidFill>
              </a:rPr>
              <a:t>Employers continue to develop their managers with more than half providing training or development for managerial staff over the last year (2010/11)</a:t>
            </a:r>
          </a:p>
        </p:txBody>
      </p:sp>
      <p:sp>
        <p:nvSpPr>
          <p:cNvPr id="12" name="Rounded Rectangle 11"/>
          <p:cNvSpPr/>
          <p:nvPr/>
        </p:nvSpPr>
        <p:spPr>
          <a:xfrm>
            <a:off x="5724128" y="5373216"/>
            <a:ext cx="3240360" cy="1368152"/>
          </a:xfrm>
          <a:prstGeom prst="roundRect">
            <a:avLst>
              <a:gd name="adj" fmla="val 18668"/>
            </a:avLst>
          </a:prstGeom>
        </p:spPr>
        <p:style>
          <a:lnRef idx="2">
            <a:schemeClr val="accent1">
              <a:shade val="50000"/>
            </a:schemeClr>
          </a:lnRef>
          <a:fillRef idx="1">
            <a:schemeClr val="accent1"/>
          </a:fillRef>
          <a:effectRef idx="0">
            <a:schemeClr val="accent1"/>
          </a:effectRef>
          <a:fontRef idx="minor">
            <a:schemeClr val="lt1"/>
          </a:fontRef>
        </p:style>
        <p:txBody>
          <a:bodyPr tIns="0" bIns="72000" rtlCol="0" anchor="t" anchorCtr="0"/>
          <a:lstStyle/>
          <a:p>
            <a:pPr lvl="0" fontAlgn="auto">
              <a:spcBef>
                <a:spcPct val="20000"/>
              </a:spcBef>
              <a:spcAft>
                <a:spcPts val="0"/>
              </a:spcAft>
              <a:defRPr/>
            </a:pPr>
            <a:r>
              <a:rPr lang="en-GB" sz="1400" dirty="0" smtClean="0">
                <a:solidFill>
                  <a:schemeClr val="bg1"/>
                </a:solidFill>
              </a:rPr>
              <a:t>Much of the </a:t>
            </a:r>
            <a:r>
              <a:rPr lang="en-GB" dirty="0" smtClean="0">
                <a:solidFill>
                  <a:schemeClr val="bg1"/>
                </a:solidFill>
              </a:rPr>
              <a:t>future demand </a:t>
            </a:r>
            <a:r>
              <a:rPr lang="en-GB" sz="1400" dirty="0" smtClean="0">
                <a:solidFill>
                  <a:schemeClr val="bg1"/>
                </a:solidFill>
              </a:rPr>
              <a:t>will be for construction </a:t>
            </a:r>
            <a:r>
              <a:rPr lang="en-GB" sz="2000" dirty="0" smtClean="0">
                <a:solidFill>
                  <a:schemeClr val="bg1"/>
                </a:solidFill>
              </a:rPr>
              <a:t>managers and professionals, </a:t>
            </a:r>
            <a:r>
              <a:rPr lang="en-GB" sz="1400" dirty="0" smtClean="0">
                <a:solidFill>
                  <a:schemeClr val="bg1"/>
                </a:solidFill>
              </a:rPr>
              <a:t>especially new job openings.</a:t>
            </a:r>
          </a:p>
        </p:txBody>
      </p:sp>
      <p:sp>
        <p:nvSpPr>
          <p:cNvPr id="13" name="Rounded Rectangle 12"/>
          <p:cNvSpPr/>
          <p:nvPr/>
        </p:nvSpPr>
        <p:spPr>
          <a:xfrm>
            <a:off x="6156176" y="2852936"/>
            <a:ext cx="2808312" cy="2376264"/>
          </a:xfrm>
          <a:prstGeom prst="roundRect">
            <a:avLst>
              <a:gd name="adj" fmla="val 13538"/>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eaLnBrk="1" hangingPunct="1"/>
            <a:r>
              <a:rPr lang="en-GB" sz="1400" b="1" dirty="0" smtClean="0">
                <a:solidFill>
                  <a:schemeClr val="bg1"/>
                </a:solidFill>
              </a:rPr>
              <a:t>Small firms </a:t>
            </a:r>
            <a:r>
              <a:rPr lang="en-GB" sz="1400" dirty="0" smtClean="0">
                <a:solidFill>
                  <a:schemeClr val="bg1"/>
                </a:solidFill>
              </a:rPr>
              <a:t>have a key role in construction yet they are </a:t>
            </a:r>
            <a:r>
              <a:rPr lang="en-GB" sz="1400" b="1" dirty="0" smtClean="0">
                <a:solidFill>
                  <a:schemeClr val="bg1"/>
                </a:solidFill>
              </a:rPr>
              <a:t>reluctant to take on trainees </a:t>
            </a:r>
            <a:r>
              <a:rPr lang="en-GB" sz="1400" dirty="0" smtClean="0">
                <a:solidFill>
                  <a:schemeClr val="bg1"/>
                </a:solidFill>
              </a:rPr>
              <a:t>when output demand is uncertain.</a:t>
            </a:r>
          </a:p>
          <a:p>
            <a:r>
              <a:rPr lang="en-GB" sz="1400" b="1" dirty="0" smtClean="0">
                <a:solidFill>
                  <a:schemeClr val="bg1"/>
                </a:solidFill>
              </a:rPr>
              <a:t>Strategic  leadership </a:t>
            </a:r>
            <a:r>
              <a:rPr lang="en-GB" sz="1400" dirty="0" smtClean="0">
                <a:solidFill>
                  <a:schemeClr val="bg1"/>
                </a:solidFill>
              </a:rPr>
              <a:t>is needed to manage </a:t>
            </a:r>
            <a:r>
              <a:rPr lang="en-GB" sz="1400" b="1" dirty="0" smtClean="0">
                <a:solidFill>
                  <a:schemeClr val="bg1"/>
                </a:solidFill>
              </a:rPr>
              <a:t>supply chain skills </a:t>
            </a:r>
            <a:r>
              <a:rPr lang="en-GB" sz="1400" dirty="0" smtClean="0">
                <a:solidFill>
                  <a:schemeClr val="bg1"/>
                </a:solidFill>
              </a:rPr>
              <a:t>as well as the </a:t>
            </a:r>
            <a:r>
              <a:rPr lang="en-GB" sz="1400" b="1" dirty="0" smtClean="0">
                <a:solidFill>
                  <a:schemeClr val="bg1"/>
                </a:solidFill>
              </a:rPr>
              <a:t>pipeline of skills within firms – </a:t>
            </a:r>
            <a:r>
              <a:rPr lang="en-GB" sz="1400" b="1" dirty="0" smtClean="0">
                <a:solidFill>
                  <a:schemeClr val="bg1"/>
                </a:solidFill>
                <a:hlinkClick r:id="rId4" action="ppaction://hlinksldjump"/>
              </a:rPr>
              <a:t>case study </a:t>
            </a:r>
            <a:endParaRPr lang="en-GB" sz="1400" b="1" dirty="0" smtClean="0">
              <a:solidFill>
                <a:schemeClr val="bg1"/>
              </a:solidFill>
            </a:endParaRPr>
          </a:p>
          <a:p>
            <a:pPr algn="l" eaLnBrk="1" hangingPunct="1"/>
            <a:endParaRPr lang="en-US" sz="1400" dirty="0" smtClean="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a:xfrm>
            <a:off x="468313" y="115888"/>
            <a:ext cx="6551612" cy="1143000"/>
          </a:xfrm>
        </p:spPr>
        <p:txBody>
          <a:bodyPr/>
          <a:lstStyle/>
          <a:p>
            <a:pPr eaLnBrk="1" hangingPunct="1"/>
            <a:r>
              <a:rPr lang="en-GB" sz="3200" dirty="0" smtClean="0"/>
              <a:t>Case study – </a:t>
            </a:r>
            <a:r>
              <a:rPr lang="en-GB" sz="3200" dirty="0" err="1" smtClean="0"/>
              <a:t>ModCell</a:t>
            </a:r>
            <a:r>
              <a:rPr lang="en-GB" sz="3200" dirty="0" smtClean="0"/>
              <a:t/>
            </a:r>
            <a:br>
              <a:rPr lang="en-GB" sz="3200" dirty="0" smtClean="0"/>
            </a:br>
            <a:r>
              <a:rPr lang="en-GB" sz="1600" b="1" dirty="0" smtClean="0"/>
              <a:t>International markets </a:t>
            </a:r>
            <a:r>
              <a:rPr lang="en-GB" sz="3200" b="1" dirty="0" smtClean="0"/>
              <a:t>  </a:t>
            </a:r>
            <a:endParaRPr lang="en-US" sz="3200" b="1" dirty="0" smtClean="0"/>
          </a:p>
        </p:txBody>
      </p:sp>
      <p:sp>
        <p:nvSpPr>
          <p:cNvPr id="36866" name="Text Box 3"/>
          <p:cNvSpPr txBox="1">
            <a:spLocks noChangeArrowheads="1"/>
          </p:cNvSpPr>
          <p:nvPr/>
        </p:nvSpPr>
        <p:spPr bwMode="auto">
          <a:xfrm>
            <a:off x="251520" y="1340769"/>
            <a:ext cx="8568952" cy="2300630"/>
          </a:xfrm>
          <a:prstGeom prst="rect">
            <a:avLst/>
          </a:prstGeom>
          <a:noFill/>
          <a:ln w="9525">
            <a:noFill/>
            <a:miter lim="800000"/>
            <a:headEnd/>
            <a:tailEnd/>
          </a:ln>
        </p:spPr>
        <p:txBody>
          <a:bodyPr wrap="square">
            <a:spAutoFit/>
          </a:bodyPr>
          <a:lstStyle/>
          <a:p>
            <a:pPr algn="l">
              <a:spcBef>
                <a:spcPts val="0"/>
              </a:spcBef>
            </a:pPr>
            <a:r>
              <a:rPr lang="en-GB" sz="1600" b="1" i="1" dirty="0" smtClean="0">
                <a:solidFill>
                  <a:schemeClr val="tx2"/>
                </a:solidFill>
              </a:rPr>
              <a:t>The company</a:t>
            </a:r>
          </a:p>
          <a:p>
            <a:pPr marL="0" indent="0" algn="l" eaLnBrk="1" hangingPunct="1">
              <a:spcBef>
                <a:spcPct val="50000"/>
              </a:spcBef>
              <a:buFont typeface="Arial" pitchFamily="34" charset="0"/>
              <a:buNone/>
              <a:defRPr/>
            </a:pPr>
            <a:r>
              <a:rPr lang="en-GB" sz="1500" dirty="0" err="1" smtClean="0"/>
              <a:t>ModCell</a:t>
            </a:r>
            <a:r>
              <a:rPr lang="en-GB" sz="1500" dirty="0" smtClean="0"/>
              <a:t> specialises in modern methods of construction - in particular the production of straw bale, pre-fabricated panels, which allow for the construction of large scale, zero-carbon buildings. </a:t>
            </a:r>
          </a:p>
          <a:p>
            <a:pPr algn="l">
              <a:spcBef>
                <a:spcPct val="50000"/>
              </a:spcBef>
              <a:defRPr/>
            </a:pPr>
            <a:r>
              <a:rPr lang="en-GB" sz="1500" dirty="0" smtClean="0"/>
              <a:t>The timber frame panels are filled with locally sourced straw or hemp and are constructed off-site in ‘Flying Factories’, often in farmer’s barns close to the build projects. The panels provide better thermal insulation than their more traditional counterparts, resulting in up to 80 percent reduction of heating bills.</a:t>
            </a:r>
          </a:p>
          <a:p>
            <a:pPr algn="l">
              <a:spcBef>
                <a:spcPct val="50000"/>
              </a:spcBef>
            </a:pPr>
            <a:endParaRPr lang="en-GB" sz="1500" dirty="0" smtClean="0"/>
          </a:p>
        </p:txBody>
      </p:sp>
      <p:sp>
        <p:nvSpPr>
          <p:cNvPr id="9" name="TextBox 8"/>
          <p:cNvSpPr txBox="1"/>
          <p:nvPr/>
        </p:nvSpPr>
        <p:spPr>
          <a:xfrm>
            <a:off x="251520" y="3284984"/>
            <a:ext cx="4464496" cy="2300630"/>
          </a:xfrm>
          <a:prstGeom prst="rect">
            <a:avLst/>
          </a:prstGeom>
          <a:noFill/>
        </p:spPr>
        <p:txBody>
          <a:bodyPr wrap="square" rtlCol="0">
            <a:spAutoFit/>
          </a:bodyPr>
          <a:lstStyle/>
          <a:p>
            <a:pPr algn="l">
              <a:spcBef>
                <a:spcPts val="0"/>
              </a:spcBef>
            </a:pPr>
            <a:r>
              <a:rPr lang="en-GB" sz="1600" b="1" i="1" dirty="0" smtClean="0">
                <a:solidFill>
                  <a:schemeClr val="tx2"/>
                </a:solidFill>
              </a:rPr>
              <a:t>The ambition</a:t>
            </a:r>
          </a:p>
          <a:p>
            <a:pPr algn="l">
              <a:spcBef>
                <a:spcPct val="50000"/>
              </a:spcBef>
            </a:pPr>
            <a:r>
              <a:rPr lang="en-GB" sz="1500" dirty="0" smtClean="0"/>
              <a:t>With the green agenda becoming more prominent globally, and with </a:t>
            </a:r>
            <a:r>
              <a:rPr lang="en-GB" sz="1500" dirty="0" err="1" smtClean="0"/>
              <a:t>ModCell’s</a:t>
            </a:r>
            <a:r>
              <a:rPr lang="en-GB" sz="1500" dirty="0" smtClean="0"/>
              <a:t> development of a system designed for large-scale use, it was obvious that the company’s UK success could be emulated oversees. The US was identified as a key market and the company started to formulate plans to establish international licences for its modular design panels. </a:t>
            </a:r>
            <a:endParaRPr lang="en-GB" sz="1500" dirty="0"/>
          </a:p>
        </p:txBody>
      </p:sp>
      <p:sp>
        <p:nvSpPr>
          <p:cNvPr id="12" name="TextBox 11"/>
          <p:cNvSpPr txBox="1"/>
          <p:nvPr/>
        </p:nvSpPr>
        <p:spPr>
          <a:xfrm>
            <a:off x="251520" y="5517232"/>
            <a:ext cx="4464496" cy="1261884"/>
          </a:xfrm>
          <a:prstGeom prst="rect">
            <a:avLst/>
          </a:prstGeom>
          <a:noFill/>
        </p:spPr>
        <p:txBody>
          <a:bodyPr wrap="square" rtlCol="0">
            <a:spAutoFit/>
          </a:bodyPr>
          <a:lstStyle/>
          <a:p>
            <a:pPr algn="l"/>
            <a:r>
              <a:rPr lang="en-GB" sz="1600" b="1" i="1" dirty="0" smtClean="0">
                <a:solidFill>
                  <a:schemeClr val="tx2"/>
                </a:solidFill>
              </a:rPr>
              <a:t>The approach</a:t>
            </a:r>
          </a:p>
          <a:p>
            <a:pPr algn="l"/>
            <a:r>
              <a:rPr lang="en-GB" sz="1500" dirty="0" smtClean="0"/>
              <a:t>In 2010, </a:t>
            </a:r>
            <a:r>
              <a:rPr lang="en-GB" sz="1500" dirty="0" err="1" smtClean="0"/>
              <a:t>ModCell</a:t>
            </a:r>
            <a:r>
              <a:rPr lang="en-GB" sz="1500" dirty="0" smtClean="0"/>
              <a:t> engaged with the </a:t>
            </a:r>
            <a:r>
              <a:rPr lang="en-GB" sz="1500" b="1" i="1" dirty="0" smtClean="0"/>
              <a:t>Passport to Export </a:t>
            </a:r>
            <a:r>
              <a:rPr lang="en-GB" sz="1500" dirty="0" smtClean="0"/>
              <a:t>programme which includes a skills assessment and skills-based programme to tailor training, planning and support to company need.</a:t>
            </a:r>
          </a:p>
        </p:txBody>
      </p:sp>
      <p:pic>
        <p:nvPicPr>
          <p:cNvPr id="1026" name="Picture 2"/>
          <p:cNvPicPr>
            <a:picLocks noChangeAspect="1" noChangeArrowheads="1"/>
          </p:cNvPicPr>
          <p:nvPr/>
        </p:nvPicPr>
        <p:blipFill>
          <a:blip r:embed="rId3" cstate="print"/>
          <a:srcRect/>
          <a:stretch>
            <a:fillRect/>
          </a:stretch>
        </p:blipFill>
        <p:spPr bwMode="auto">
          <a:xfrm>
            <a:off x="4932040" y="4005064"/>
            <a:ext cx="3816424" cy="1728192"/>
          </a:xfrm>
          <a:prstGeom prst="rect">
            <a:avLst/>
          </a:prstGeom>
          <a:noFill/>
          <a:ln w="31750">
            <a:solidFill>
              <a:schemeClr val="tx2"/>
            </a:solidFill>
            <a:miter lim="800000"/>
            <a:headEnd/>
            <a:tailEnd/>
          </a:ln>
          <a:effectLst/>
        </p:spPr>
      </p:pic>
      <p:sp>
        <p:nvSpPr>
          <p:cNvPr id="11" name="Rounded Rectangle 10"/>
          <p:cNvSpPr/>
          <p:nvPr/>
        </p:nvSpPr>
        <p:spPr>
          <a:xfrm>
            <a:off x="4716016" y="5589240"/>
            <a:ext cx="4176464" cy="1268760"/>
          </a:xfrm>
          <a:prstGeom prst="roundRect">
            <a:avLst>
              <a:gd name="adj" fmla="val 101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In 2012, </a:t>
            </a:r>
            <a:r>
              <a:rPr lang="en-GB" dirty="0" err="1" smtClean="0"/>
              <a:t>ModCell</a:t>
            </a:r>
            <a:r>
              <a:rPr lang="en-GB" baseline="30000" dirty="0" smtClean="0"/>
              <a:t>®</a:t>
            </a:r>
            <a:r>
              <a:rPr lang="en-GB" dirty="0" smtClean="0"/>
              <a:t> was awarded the </a:t>
            </a:r>
            <a:r>
              <a:rPr lang="en-GB" dirty="0" err="1" smtClean="0"/>
              <a:t>Britweek</a:t>
            </a:r>
            <a:r>
              <a:rPr lang="en-GB" dirty="0" smtClean="0"/>
              <a:t> UKTI Design Innovation Award at a event celebrating British contributions to California.</a:t>
            </a:r>
            <a:endParaRPr lang="en-GB" dirty="0"/>
          </a:p>
        </p:txBody>
      </p:sp>
      <p:sp>
        <p:nvSpPr>
          <p:cNvPr id="5" name="Rounded Rectangle 4"/>
          <p:cNvSpPr/>
          <p:nvPr/>
        </p:nvSpPr>
        <p:spPr>
          <a:xfrm>
            <a:off x="4716016" y="3068960"/>
            <a:ext cx="4176464" cy="1296144"/>
          </a:xfrm>
          <a:prstGeom prst="roundRect">
            <a:avLst>
              <a:gd name="adj" fmla="val 49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After just three years of trading in the UK, Bristol-based green technology firm, </a:t>
            </a:r>
            <a:r>
              <a:rPr lang="en-GB" dirty="0" err="1" smtClean="0"/>
              <a:t>ModCell</a:t>
            </a:r>
            <a:r>
              <a:rPr lang="en-GB" dirty="0" smtClean="0"/>
              <a:t>, launched an office in San Francisco in 2011.</a:t>
            </a:r>
            <a:endParaRPr lang="en-GB"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a:xfrm>
            <a:off x="468313" y="115888"/>
            <a:ext cx="6551612" cy="1143000"/>
          </a:xfrm>
        </p:spPr>
        <p:txBody>
          <a:bodyPr/>
          <a:lstStyle/>
          <a:p>
            <a:pPr eaLnBrk="1" hangingPunct="1"/>
            <a:r>
              <a:rPr lang="en-GB" sz="3200" dirty="0" smtClean="0"/>
              <a:t>Case study – </a:t>
            </a:r>
            <a:r>
              <a:rPr lang="en-GB" sz="2400" dirty="0" err="1" smtClean="0"/>
              <a:t>Stepnell</a:t>
            </a:r>
            <a:r>
              <a:rPr lang="en-GB" sz="2400" dirty="0" smtClean="0"/>
              <a:t/>
            </a:r>
            <a:br>
              <a:rPr lang="en-GB" sz="2400" dirty="0" smtClean="0"/>
            </a:br>
            <a:r>
              <a:rPr lang="en-GB" sz="2000" dirty="0" smtClean="0"/>
              <a:t>Skills strategy for a supply chain </a:t>
            </a:r>
            <a:endParaRPr lang="en-US" sz="2000" dirty="0" smtClean="0"/>
          </a:p>
        </p:txBody>
      </p:sp>
      <p:sp>
        <p:nvSpPr>
          <p:cNvPr id="36866" name="Text Box 3"/>
          <p:cNvSpPr txBox="1">
            <a:spLocks noChangeArrowheads="1"/>
          </p:cNvSpPr>
          <p:nvPr/>
        </p:nvSpPr>
        <p:spPr bwMode="auto">
          <a:xfrm>
            <a:off x="179512" y="1340768"/>
            <a:ext cx="8964488" cy="2015936"/>
          </a:xfrm>
          <a:prstGeom prst="rect">
            <a:avLst/>
          </a:prstGeom>
          <a:noFill/>
          <a:ln w="9525">
            <a:noFill/>
            <a:miter lim="800000"/>
            <a:headEnd/>
            <a:tailEnd/>
          </a:ln>
        </p:spPr>
        <p:txBody>
          <a:bodyPr wrap="square">
            <a:spAutoFit/>
          </a:bodyPr>
          <a:lstStyle/>
          <a:p>
            <a:pPr algn="l"/>
            <a:r>
              <a:rPr lang="en-GB" sz="1500" b="1" dirty="0" smtClean="0"/>
              <a:t>Company</a:t>
            </a:r>
            <a:endParaRPr lang="en-GB" sz="1500" dirty="0" smtClean="0"/>
          </a:p>
          <a:p>
            <a:pPr algn="l"/>
            <a:r>
              <a:rPr lang="en-GB" sz="1500" dirty="0" err="1" smtClean="0"/>
              <a:t>Stepnell</a:t>
            </a:r>
            <a:r>
              <a:rPr lang="en-GB" sz="1500" dirty="0" smtClean="0"/>
              <a:t> Ltd, a family owned building and civil engineering contractor with a 140 year history. </a:t>
            </a:r>
            <a:r>
              <a:rPr lang="en-GB" sz="1500" dirty="0" err="1" smtClean="0"/>
              <a:t>Stepnell</a:t>
            </a:r>
            <a:r>
              <a:rPr lang="en-GB" sz="1500" dirty="0" smtClean="0"/>
              <a:t> Ltd, who place a great importance in employing trained, progressive and competent individuals has come together with </a:t>
            </a:r>
            <a:r>
              <a:rPr lang="en-GB" sz="1500" b="1" dirty="0" smtClean="0"/>
              <a:t>key West Midlands partners </a:t>
            </a:r>
            <a:r>
              <a:rPr lang="en-GB" sz="1500" dirty="0" smtClean="0"/>
              <a:t>to participate in this training initiative and create a model of best practice in terms of developing and delivering skills.</a:t>
            </a:r>
          </a:p>
          <a:p>
            <a:pPr algn="l">
              <a:spcBef>
                <a:spcPct val="50000"/>
              </a:spcBef>
            </a:pPr>
            <a:endParaRPr lang="en-GB" sz="1500" dirty="0" smtClean="0"/>
          </a:p>
          <a:p>
            <a:pPr algn="l">
              <a:spcBef>
                <a:spcPct val="50000"/>
              </a:spcBef>
            </a:pPr>
            <a:endParaRPr lang="en-GB" sz="1500" dirty="0" smtClean="0"/>
          </a:p>
        </p:txBody>
      </p:sp>
      <p:sp>
        <p:nvSpPr>
          <p:cNvPr id="9" name="TextBox 8"/>
          <p:cNvSpPr txBox="1"/>
          <p:nvPr/>
        </p:nvSpPr>
        <p:spPr>
          <a:xfrm>
            <a:off x="251520" y="2564904"/>
            <a:ext cx="4248472" cy="1938992"/>
          </a:xfrm>
          <a:prstGeom prst="rect">
            <a:avLst/>
          </a:prstGeom>
          <a:noFill/>
        </p:spPr>
        <p:txBody>
          <a:bodyPr wrap="square" rtlCol="0">
            <a:spAutoFit/>
          </a:bodyPr>
          <a:lstStyle/>
          <a:p>
            <a:pPr algn="l"/>
            <a:r>
              <a:rPr lang="en-GB" sz="1500" b="1" dirty="0" smtClean="0"/>
              <a:t>Approach</a:t>
            </a:r>
            <a:endParaRPr lang="en-GB" sz="1500" dirty="0" smtClean="0"/>
          </a:p>
          <a:p>
            <a:pPr algn="l"/>
            <a:r>
              <a:rPr lang="en-GB" sz="1500" dirty="0" err="1" smtClean="0"/>
              <a:t>Stepnell</a:t>
            </a:r>
            <a:r>
              <a:rPr lang="en-GB" sz="1500" dirty="0" smtClean="0"/>
              <a:t> is registered with </a:t>
            </a:r>
            <a:r>
              <a:rPr lang="en-GB" sz="1500" dirty="0" err="1" smtClean="0"/>
              <a:t>ConstructionSkills</a:t>
            </a:r>
            <a:r>
              <a:rPr lang="en-GB" sz="1500" dirty="0" smtClean="0"/>
              <a:t> and is working towards accreditation with Investors in People.  </a:t>
            </a:r>
          </a:p>
          <a:p>
            <a:pPr algn="l"/>
            <a:endParaRPr lang="en-GB" sz="1500" dirty="0" smtClean="0"/>
          </a:p>
          <a:p>
            <a:pPr algn="l"/>
            <a:r>
              <a:rPr lang="en-GB" sz="1500" dirty="0" smtClean="0"/>
              <a:t>The Minster College Training Initiative is the first ‘Mini Academy’ scheme of its kind to be run in the West Midlands and aims to:</a:t>
            </a:r>
            <a:endParaRPr lang="en-GB" sz="1500" dirty="0"/>
          </a:p>
        </p:txBody>
      </p:sp>
      <p:pic>
        <p:nvPicPr>
          <p:cNvPr id="8" name="Picture 7" descr="dreamstime_xs_23324602.jpg"/>
          <p:cNvPicPr>
            <a:picLocks noChangeAspect="1"/>
          </p:cNvPicPr>
          <p:nvPr/>
        </p:nvPicPr>
        <p:blipFill>
          <a:blip r:embed="rId3" cstate="print"/>
          <a:stretch>
            <a:fillRect/>
          </a:stretch>
        </p:blipFill>
        <p:spPr>
          <a:xfrm>
            <a:off x="2843808" y="4437112"/>
            <a:ext cx="3456385" cy="2420888"/>
          </a:xfrm>
          <a:prstGeom prst="rect">
            <a:avLst/>
          </a:prstGeom>
        </p:spPr>
      </p:pic>
      <p:sp>
        <p:nvSpPr>
          <p:cNvPr id="5" name="Rounded Rectangle 4"/>
          <p:cNvSpPr/>
          <p:nvPr/>
        </p:nvSpPr>
        <p:spPr>
          <a:xfrm>
            <a:off x="4716016" y="2564904"/>
            <a:ext cx="4171658" cy="1950294"/>
          </a:xfrm>
          <a:prstGeom prst="roundRect">
            <a:avLst>
              <a:gd name="adj" fmla="val 208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Part of The Minster College Training Initiative is to </a:t>
            </a:r>
            <a:r>
              <a:rPr lang="en-GB" sz="2000" b="1" dirty="0" smtClean="0"/>
              <a:t>help our entire supply chain</a:t>
            </a:r>
            <a:r>
              <a:rPr lang="en-GB" b="1" dirty="0" smtClean="0"/>
              <a:t>, </a:t>
            </a:r>
            <a:r>
              <a:rPr lang="en-GB" dirty="0" smtClean="0"/>
              <a:t>not just those involved with the Minster College Project, </a:t>
            </a:r>
            <a:r>
              <a:rPr lang="en-GB" sz="2000" b="1" dirty="0" smtClean="0"/>
              <a:t>identify training needs </a:t>
            </a:r>
            <a:r>
              <a:rPr lang="en-GB" dirty="0" smtClean="0"/>
              <a:t>and</a:t>
            </a:r>
            <a:r>
              <a:rPr lang="en-GB" sz="2000" dirty="0" smtClean="0"/>
              <a:t> </a:t>
            </a:r>
            <a:r>
              <a:rPr lang="en-GB" sz="2000" b="1" dirty="0" smtClean="0"/>
              <a:t>source that training.</a:t>
            </a:r>
          </a:p>
        </p:txBody>
      </p:sp>
      <p:sp>
        <p:nvSpPr>
          <p:cNvPr id="7" name="Rounded Rectangle 6"/>
          <p:cNvSpPr/>
          <p:nvPr/>
        </p:nvSpPr>
        <p:spPr>
          <a:xfrm>
            <a:off x="6300192" y="4581128"/>
            <a:ext cx="2592288" cy="2160240"/>
          </a:xfrm>
          <a:prstGeom prst="roundRect">
            <a:avLst>
              <a:gd name="adj" fmla="val 177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err="1" smtClean="0"/>
              <a:t>Stepnell</a:t>
            </a:r>
            <a:r>
              <a:rPr lang="en-GB" dirty="0" smtClean="0"/>
              <a:t> understands that </a:t>
            </a:r>
            <a:r>
              <a:rPr lang="en-GB" b="1" dirty="0" smtClean="0"/>
              <a:t>our </a:t>
            </a:r>
            <a:r>
              <a:rPr lang="en-GB" sz="2000" b="1" dirty="0" smtClean="0"/>
              <a:t>Supply Chain deliver our promises </a:t>
            </a:r>
            <a:r>
              <a:rPr lang="en-GB" dirty="0" smtClean="0"/>
              <a:t>and maintain our </a:t>
            </a:r>
            <a:r>
              <a:rPr lang="en-GB" sz="2000" b="1" dirty="0" smtClean="0"/>
              <a:t>reputation as "best in class". </a:t>
            </a:r>
          </a:p>
        </p:txBody>
      </p:sp>
      <p:sp>
        <p:nvSpPr>
          <p:cNvPr id="11" name="TextBox 10"/>
          <p:cNvSpPr txBox="1"/>
          <p:nvPr/>
        </p:nvSpPr>
        <p:spPr>
          <a:xfrm>
            <a:off x="251520" y="4437112"/>
            <a:ext cx="2808312" cy="2862322"/>
          </a:xfrm>
          <a:prstGeom prst="rect">
            <a:avLst/>
          </a:prstGeom>
          <a:noFill/>
        </p:spPr>
        <p:txBody>
          <a:bodyPr wrap="square" rtlCol="0">
            <a:spAutoFit/>
          </a:bodyPr>
          <a:lstStyle/>
          <a:p>
            <a:pPr marL="266700" lvl="0" indent="-266700" algn="l">
              <a:buFont typeface="Arial" pitchFamily="34" charset="0"/>
              <a:buChar char="•"/>
            </a:pPr>
            <a:r>
              <a:rPr lang="en-GB" sz="1500" dirty="0" smtClean="0"/>
              <a:t>have a </a:t>
            </a:r>
            <a:r>
              <a:rPr lang="en-GB" b="1" dirty="0" smtClean="0"/>
              <a:t>fully qualified Supply Chain </a:t>
            </a:r>
            <a:r>
              <a:rPr lang="en-GB" dirty="0" smtClean="0"/>
              <a:t>to </a:t>
            </a:r>
            <a:r>
              <a:rPr lang="en-GB" sz="1500" dirty="0" smtClean="0"/>
              <a:t>CSCS or equivalent standard </a:t>
            </a:r>
          </a:p>
          <a:p>
            <a:pPr marL="266700" lvl="0" indent="-266700" algn="l">
              <a:buFont typeface="Arial" pitchFamily="34" charset="0"/>
              <a:buChar char="•"/>
            </a:pPr>
            <a:endParaRPr lang="en-GB" sz="800" dirty="0" smtClean="0"/>
          </a:p>
          <a:p>
            <a:pPr marL="266700" lvl="0" indent="-266700" algn="l">
              <a:buFont typeface="Arial" pitchFamily="34" charset="0"/>
              <a:buChar char="•"/>
            </a:pPr>
            <a:r>
              <a:rPr lang="en-GB" sz="1500" dirty="0" smtClean="0"/>
              <a:t>provide </a:t>
            </a:r>
            <a:r>
              <a:rPr lang="en-GB" b="1" dirty="0" smtClean="0"/>
              <a:t>work experience </a:t>
            </a:r>
            <a:r>
              <a:rPr lang="en-GB" sz="1500" dirty="0" smtClean="0"/>
              <a:t>and other career related  opportunities to the</a:t>
            </a:r>
          </a:p>
          <a:p>
            <a:pPr marL="266700" lvl="0" indent="-266700" algn="l"/>
            <a:r>
              <a:rPr lang="en-GB" sz="1500" dirty="0" smtClean="0"/>
              <a:t>     Minster College students and the </a:t>
            </a:r>
            <a:r>
              <a:rPr lang="en-GB" sz="1500" b="1" dirty="0" smtClean="0"/>
              <a:t>wider community. </a:t>
            </a:r>
          </a:p>
          <a:p>
            <a:endParaRPr lang="en-GB"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en-GB" sz="3200" dirty="0" smtClean="0"/>
              <a:t>The performance challenge</a:t>
            </a:r>
            <a:br>
              <a:rPr lang="en-GB" sz="3200" dirty="0" smtClean="0"/>
            </a:br>
            <a:r>
              <a:rPr lang="en-GB" sz="3200" b="1" dirty="0" smtClean="0"/>
              <a:t>Investing in workforce skills</a:t>
            </a:r>
            <a:endParaRPr lang="en-US" sz="3200" b="1" dirty="0" smtClean="0"/>
          </a:p>
        </p:txBody>
      </p:sp>
      <p:sp>
        <p:nvSpPr>
          <p:cNvPr id="9" name="Content Placeholder 8"/>
          <p:cNvSpPr>
            <a:spLocks noGrp="1"/>
          </p:cNvSpPr>
          <p:nvPr>
            <p:ph sz="quarter" idx="2"/>
          </p:nvPr>
        </p:nvSpPr>
        <p:spPr>
          <a:xfrm>
            <a:off x="323528" y="3429000"/>
            <a:ext cx="8496944" cy="1728192"/>
          </a:xfrm>
        </p:spPr>
        <p:txBody>
          <a:bodyPr/>
          <a:lstStyle/>
          <a:p>
            <a:pPr marL="0" lvl="1" indent="0" eaLnBrk="1" hangingPunct="1">
              <a:buNone/>
            </a:pPr>
            <a:r>
              <a:rPr lang="en-GB" sz="1600" dirty="0" smtClean="0"/>
              <a:t>Typically the technical skills needs comprise the traditional skills associated with each sub-sector, BUT technology will bring:</a:t>
            </a:r>
          </a:p>
          <a:p>
            <a:pPr marL="812800" lvl="2" indent="-368300" eaLnBrk="1" hangingPunct="1">
              <a:buFont typeface="Courier New" pitchFamily="49" charset="0"/>
              <a:buChar char="o"/>
            </a:pPr>
            <a:r>
              <a:rPr lang="en-GB" sz="1600" b="1" dirty="0" smtClean="0"/>
              <a:t>changes in the production process </a:t>
            </a:r>
          </a:p>
          <a:p>
            <a:pPr marL="812800" lvl="2" indent="-368300" eaLnBrk="1" hangingPunct="1">
              <a:buFont typeface="Courier New" pitchFamily="49" charset="0"/>
              <a:buChar char="o"/>
            </a:pPr>
            <a:r>
              <a:rPr lang="en-GB" sz="1600" dirty="0" smtClean="0"/>
              <a:t>greater </a:t>
            </a:r>
            <a:r>
              <a:rPr lang="en-GB" sz="1600" b="1" dirty="0" smtClean="0"/>
              <a:t>complexity and sophistication in the design </a:t>
            </a:r>
            <a:r>
              <a:rPr lang="en-GB" sz="1600" dirty="0" smtClean="0"/>
              <a:t>of buildings</a:t>
            </a:r>
          </a:p>
          <a:p>
            <a:pPr marL="0" lvl="1" indent="0" eaLnBrk="1" hangingPunct="1">
              <a:buNone/>
            </a:pPr>
            <a:r>
              <a:rPr lang="en-GB" sz="1600" dirty="0" smtClean="0"/>
              <a:t>This will result in required on-site skills changing: e.g. piecing together ready-made components, ensuring sophisticated systems work, using new materials</a:t>
            </a:r>
          </a:p>
        </p:txBody>
      </p:sp>
      <p:sp>
        <p:nvSpPr>
          <p:cNvPr id="8" name="Rectangle 3"/>
          <p:cNvSpPr>
            <a:spLocks noGrp="1"/>
          </p:cNvSpPr>
          <p:nvPr>
            <p:ph type="body" sz="half" idx="1"/>
          </p:nvPr>
        </p:nvSpPr>
        <p:spPr>
          <a:xfrm>
            <a:off x="323528" y="1340768"/>
            <a:ext cx="8568952" cy="2088232"/>
          </a:xfrm>
          <a:solidFill>
            <a:schemeClr val="accent1"/>
          </a:solidFill>
        </p:spPr>
        <p:txBody>
          <a:bodyPr tIns="144000" bIns="108000"/>
          <a:lstStyle/>
          <a:p>
            <a:pPr marL="0" indent="0" eaLnBrk="1" hangingPunct="1">
              <a:spcBef>
                <a:spcPct val="0"/>
              </a:spcBef>
              <a:spcAft>
                <a:spcPts val="0"/>
              </a:spcAft>
              <a:buNone/>
            </a:pPr>
            <a:r>
              <a:rPr lang="en-GB" sz="1600" dirty="0" smtClean="0">
                <a:solidFill>
                  <a:schemeClr val="bg1"/>
                </a:solidFill>
              </a:rPr>
              <a:t>The sector has a </a:t>
            </a:r>
            <a:r>
              <a:rPr lang="en-GB" sz="1600" b="1" dirty="0" smtClean="0">
                <a:solidFill>
                  <a:schemeClr val="bg1"/>
                </a:solidFill>
              </a:rPr>
              <a:t>strong demand for skills at Level 3 and above</a:t>
            </a:r>
            <a:r>
              <a:rPr lang="en-GB" sz="1600" dirty="0" smtClean="0">
                <a:solidFill>
                  <a:schemeClr val="bg1"/>
                </a:solidFill>
              </a:rPr>
              <a:t>. Indeed, the share of workers with NQF 3 or above has increased whilst the share with NQF 2 or less has fallen. </a:t>
            </a:r>
          </a:p>
          <a:p>
            <a:pPr marL="0" indent="0" eaLnBrk="1" hangingPunct="1">
              <a:spcBef>
                <a:spcPct val="0"/>
              </a:spcBef>
              <a:spcAft>
                <a:spcPts val="0"/>
              </a:spcAft>
              <a:buNone/>
            </a:pPr>
            <a:endParaRPr lang="en-GB" sz="600" dirty="0" smtClean="0">
              <a:solidFill>
                <a:schemeClr val="bg1"/>
              </a:solidFill>
            </a:endParaRPr>
          </a:p>
          <a:p>
            <a:pPr marL="0" indent="0" eaLnBrk="1" hangingPunct="1">
              <a:spcBef>
                <a:spcPct val="0"/>
              </a:spcBef>
              <a:spcAft>
                <a:spcPts val="0"/>
              </a:spcAft>
              <a:buNone/>
            </a:pPr>
            <a:r>
              <a:rPr lang="en-GB" sz="1600" dirty="0" smtClean="0">
                <a:solidFill>
                  <a:schemeClr val="bg1"/>
                </a:solidFill>
              </a:rPr>
              <a:t>Only the share of </a:t>
            </a:r>
            <a:r>
              <a:rPr lang="en-GB" sz="1600" b="1" dirty="0" smtClean="0">
                <a:solidFill>
                  <a:schemeClr val="bg1"/>
                </a:solidFill>
              </a:rPr>
              <a:t>skills shortages and skills gaps for skilled-trade workers</a:t>
            </a:r>
            <a:r>
              <a:rPr lang="en-GB" sz="1600" dirty="0" smtClean="0">
                <a:solidFill>
                  <a:schemeClr val="bg1"/>
                </a:solidFill>
              </a:rPr>
              <a:t> are disproportionately high compared to the economy as a whole. The  share of skills shortages and skills gaps for all</a:t>
            </a:r>
            <a:r>
              <a:rPr lang="en-GB" sz="1600" b="1" dirty="0" smtClean="0">
                <a:solidFill>
                  <a:schemeClr val="bg1"/>
                </a:solidFill>
              </a:rPr>
              <a:t> </a:t>
            </a:r>
            <a:r>
              <a:rPr lang="en-GB" sz="1600" dirty="0" smtClean="0">
                <a:solidFill>
                  <a:schemeClr val="bg1"/>
                </a:solidFill>
              </a:rPr>
              <a:t>other occupations are closer to UK levels.</a:t>
            </a:r>
          </a:p>
          <a:p>
            <a:pPr marL="0" indent="0" eaLnBrk="1" hangingPunct="1">
              <a:spcBef>
                <a:spcPct val="0"/>
              </a:spcBef>
              <a:spcAft>
                <a:spcPts val="0"/>
              </a:spcAft>
              <a:buNone/>
            </a:pPr>
            <a:endParaRPr lang="en-GB" sz="600" dirty="0" smtClean="0">
              <a:solidFill>
                <a:schemeClr val="bg1"/>
              </a:solidFill>
            </a:endParaRPr>
          </a:p>
          <a:p>
            <a:pPr marL="0" lvl="1" indent="0" eaLnBrk="1" hangingPunct="1">
              <a:spcBef>
                <a:spcPct val="0"/>
              </a:spcBef>
              <a:spcAft>
                <a:spcPts val="0"/>
              </a:spcAft>
              <a:buNone/>
            </a:pPr>
            <a:r>
              <a:rPr lang="en-GB" sz="1600" dirty="0" smtClean="0">
                <a:solidFill>
                  <a:schemeClr val="bg1"/>
                </a:solidFill>
              </a:rPr>
              <a:t>Skilled trades, typically at Level 3, are the single biggest occupation in the sector and will continue to do so over the medium-term. </a:t>
            </a:r>
          </a:p>
          <a:p>
            <a:pPr marL="0" indent="0" eaLnBrk="1" hangingPunct="1">
              <a:spcBef>
                <a:spcPct val="0"/>
              </a:spcBef>
              <a:spcAft>
                <a:spcPts val="300"/>
              </a:spcAft>
              <a:buNone/>
            </a:pPr>
            <a:endParaRPr lang="en-GB" sz="1600" dirty="0" smtClean="0">
              <a:solidFill>
                <a:schemeClr val="bg1"/>
              </a:solidFill>
            </a:endParaRPr>
          </a:p>
          <a:p>
            <a:pPr marL="0" indent="0" eaLnBrk="1" hangingPunct="1">
              <a:spcBef>
                <a:spcPct val="0"/>
              </a:spcBef>
              <a:spcAft>
                <a:spcPts val="300"/>
              </a:spcAft>
              <a:buNone/>
            </a:pPr>
            <a:endParaRPr lang="en-GB" sz="600" dirty="0" smtClean="0">
              <a:solidFill>
                <a:schemeClr val="bg1"/>
              </a:solidFill>
            </a:endParaRPr>
          </a:p>
        </p:txBody>
      </p:sp>
      <p:sp>
        <p:nvSpPr>
          <p:cNvPr id="5" name="TextBox 4"/>
          <p:cNvSpPr txBox="1"/>
          <p:nvPr/>
        </p:nvSpPr>
        <p:spPr>
          <a:xfrm>
            <a:off x="323528" y="5085184"/>
            <a:ext cx="8568952" cy="1685077"/>
          </a:xfrm>
          <a:prstGeom prst="rect">
            <a:avLst/>
          </a:prstGeom>
          <a:solidFill>
            <a:schemeClr val="tx2"/>
          </a:solidFill>
        </p:spPr>
        <p:txBody>
          <a:bodyPr wrap="square" rtlCol="0">
            <a:spAutoFit/>
          </a:bodyPr>
          <a:lstStyle/>
          <a:p>
            <a:pPr algn="l">
              <a:spcAft>
                <a:spcPts val="300"/>
              </a:spcAft>
            </a:pPr>
            <a:r>
              <a:rPr lang="en-GB" sz="1600" dirty="0" smtClean="0">
                <a:solidFill>
                  <a:schemeClr val="bg1"/>
                </a:solidFill>
                <a:latin typeface="+mn-lt"/>
                <a:cs typeface="+mn-cs"/>
              </a:rPr>
              <a:t>But , it is also apparent that economic downturns constrain investments in skills in construction. </a:t>
            </a:r>
            <a:r>
              <a:rPr lang="en-GB" sz="1600" b="1" dirty="0" smtClean="0">
                <a:solidFill>
                  <a:schemeClr val="bg1"/>
                </a:solidFill>
                <a:latin typeface="+mn-lt"/>
                <a:cs typeface="+mn-cs"/>
              </a:rPr>
              <a:t>Could this be storing up problems for the future?</a:t>
            </a:r>
          </a:p>
          <a:p>
            <a:pPr marL="266700" indent="-266700" algn="l">
              <a:spcAft>
                <a:spcPts val="300"/>
              </a:spcAft>
              <a:buFont typeface="Arial" pitchFamily="34" charset="0"/>
              <a:buChar char="•"/>
            </a:pPr>
            <a:r>
              <a:rPr lang="en-GB" sz="1600" b="1" dirty="0" smtClean="0">
                <a:solidFill>
                  <a:schemeClr val="bg1"/>
                </a:solidFill>
                <a:latin typeface="+mn-lt"/>
                <a:cs typeface="+mn-cs"/>
              </a:rPr>
              <a:t>Nearly all employers indicated </a:t>
            </a:r>
            <a:r>
              <a:rPr lang="en-GB" sz="1600" dirty="0" smtClean="0">
                <a:solidFill>
                  <a:schemeClr val="bg1"/>
                </a:solidFill>
                <a:latin typeface="+mn-lt"/>
                <a:cs typeface="+mn-cs"/>
              </a:rPr>
              <a:t>that at least one employee will </a:t>
            </a:r>
            <a:r>
              <a:rPr lang="en-GB" sz="1600" b="1" dirty="0" smtClean="0">
                <a:solidFill>
                  <a:schemeClr val="bg1"/>
                </a:solidFill>
                <a:latin typeface="+mn-lt"/>
                <a:cs typeface="+mn-cs"/>
              </a:rPr>
              <a:t>require training </a:t>
            </a:r>
            <a:r>
              <a:rPr lang="en-GB" sz="1600" dirty="0" smtClean="0">
                <a:solidFill>
                  <a:schemeClr val="bg1"/>
                </a:solidFill>
                <a:latin typeface="+mn-lt"/>
                <a:cs typeface="+mn-cs"/>
              </a:rPr>
              <a:t>in the next 12 months</a:t>
            </a:r>
          </a:p>
          <a:p>
            <a:pPr marL="266700" indent="-266700" algn="l">
              <a:spcAft>
                <a:spcPts val="300"/>
              </a:spcAft>
              <a:buFont typeface="Arial" pitchFamily="34" charset="0"/>
              <a:buChar char="•"/>
            </a:pPr>
            <a:r>
              <a:rPr lang="en-GB" sz="1600" dirty="0" smtClean="0">
                <a:solidFill>
                  <a:schemeClr val="bg1"/>
                </a:solidFill>
                <a:latin typeface="+mn-lt"/>
                <a:cs typeface="+mn-cs"/>
              </a:rPr>
              <a:t>P</a:t>
            </a:r>
            <a:r>
              <a:rPr lang="en-GB" sz="1600" dirty="0" smtClean="0">
                <a:solidFill>
                  <a:schemeClr val="bg1"/>
                </a:solidFill>
              </a:rPr>
              <a:t>otentially, the </a:t>
            </a:r>
            <a:r>
              <a:rPr lang="en-GB" sz="1600" b="1" dirty="0" smtClean="0">
                <a:solidFill>
                  <a:schemeClr val="bg1"/>
                </a:solidFill>
              </a:rPr>
              <a:t>high levels of self-employment </a:t>
            </a:r>
            <a:r>
              <a:rPr lang="en-GB" sz="1600" dirty="0" smtClean="0">
                <a:solidFill>
                  <a:schemeClr val="bg1"/>
                </a:solidFill>
              </a:rPr>
              <a:t>constrains training activity</a:t>
            </a:r>
          </a:p>
          <a:p>
            <a:pPr marL="266700" indent="-266700" algn="l">
              <a:spcAft>
                <a:spcPts val="300"/>
              </a:spcAft>
              <a:buFont typeface="Arial" pitchFamily="34" charset="0"/>
              <a:buChar char="•"/>
            </a:pPr>
            <a:r>
              <a:rPr lang="en-GB" sz="1600" dirty="0" smtClean="0">
                <a:solidFill>
                  <a:schemeClr val="bg1"/>
                </a:solidFill>
              </a:rPr>
              <a:t>Employers report issues with the </a:t>
            </a:r>
            <a:r>
              <a:rPr lang="en-GB" sz="1600" b="1" dirty="0" smtClean="0">
                <a:solidFill>
                  <a:schemeClr val="bg1"/>
                </a:solidFill>
              </a:rPr>
              <a:t>relevance and appropriateness of training</a:t>
            </a:r>
            <a:endParaRPr lang="en-GB" sz="1600" b="1" dirty="0" smtClean="0">
              <a:solidFill>
                <a:schemeClr val="bg1"/>
              </a:solidFill>
              <a:latin typeface="+mn-lt"/>
              <a:cs typeface="+mn-cs"/>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en-GB" sz="3200" dirty="0" smtClean="0"/>
              <a:t>The performance challenge</a:t>
            </a:r>
            <a:br>
              <a:rPr lang="en-GB" sz="3200" dirty="0" smtClean="0"/>
            </a:br>
            <a:r>
              <a:rPr lang="en-GB" sz="3200" b="1" dirty="0" smtClean="0"/>
              <a:t>Investing in workforce skills</a:t>
            </a:r>
            <a:endParaRPr lang="en-US" sz="3200" b="1" dirty="0" smtClean="0"/>
          </a:p>
        </p:txBody>
      </p:sp>
      <p:sp>
        <p:nvSpPr>
          <p:cNvPr id="9" name="Content Placeholder 8"/>
          <p:cNvSpPr>
            <a:spLocks noGrp="1"/>
          </p:cNvSpPr>
          <p:nvPr>
            <p:ph sz="quarter" idx="2"/>
          </p:nvPr>
        </p:nvSpPr>
        <p:spPr>
          <a:xfrm>
            <a:off x="179512" y="1340768"/>
            <a:ext cx="8784976" cy="3384376"/>
          </a:xfrm>
        </p:spPr>
        <p:txBody>
          <a:bodyPr/>
          <a:lstStyle/>
          <a:p>
            <a:pPr marL="0" indent="0" eaLnBrk="1" hangingPunct="1">
              <a:spcBef>
                <a:spcPct val="0"/>
              </a:spcBef>
              <a:spcAft>
                <a:spcPts val="100"/>
              </a:spcAft>
              <a:buNone/>
            </a:pPr>
            <a:r>
              <a:rPr lang="en-GB" sz="1500" dirty="0" smtClean="0"/>
              <a:t>The evidence on training investments is mixed:</a:t>
            </a:r>
          </a:p>
          <a:p>
            <a:pPr marL="225425" indent="-225425" eaLnBrk="1" hangingPunct="1">
              <a:spcBef>
                <a:spcPct val="0"/>
              </a:spcBef>
              <a:spcAft>
                <a:spcPts val="100"/>
              </a:spcAft>
            </a:pPr>
            <a:r>
              <a:rPr lang="en-GB" sz="1500" dirty="0" smtClean="0"/>
              <a:t>In the past 12mths the percentage of employers </a:t>
            </a:r>
          </a:p>
          <a:p>
            <a:pPr marL="225425" indent="-225425" eaLnBrk="1" hangingPunct="1">
              <a:spcBef>
                <a:spcPct val="0"/>
              </a:spcBef>
              <a:spcAft>
                <a:spcPts val="100"/>
              </a:spcAft>
              <a:buNone/>
            </a:pPr>
            <a:r>
              <a:rPr lang="en-GB" sz="1500" dirty="0" smtClean="0"/>
              <a:t>    providing training is below average:</a:t>
            </a:r>
            <a:endParaRPr lang="en-GB" sz="1500" b="1" dirty="0" smtClean="0"/>
          </a:p>
          <a:p>
            <a:pPr marL="625475" lvl="1" indent="-225425" eaLnBrk="1" hangingPunct="1">
              <a:spcBef>
                <a:spcPct val="0"/>
              </a:spcBef>
              <a:spcAft>
                <a:spcPts val="100"/>
              </a:spcAft>
            </a:pPr>
            <a:r>
              <a:rPr lang="en-GB" sz="1500" dirty="0" smtClean="0"/>
              <a:t>But, regulation is a driver, </a:t>
            </a:r>
            <a:r>
              <a:rPr lang="en-GB" sz="1800" b="1" dirty="0" smtClean="0"/>
              <a:t>72% </a:t>
            </a:r>
            <a:r>
              <a:rPr lang="en-GB" sz="1500" dirty="0" smtClean="0"/>
              <a:t>of training </a:t>
            </a:r>
          </a:p>
          <a:p>
            <a:pPr marL="625475" lvl="1" indent="-3175" eaLnBrk="1" hangingPunct="1">
              <a:spcBef>
                <a:spcPct val="0"/>
              </a:spcBef>
              <a:spcAft>
                <a:spcPts val="100"/>
              </a:spcAft>
              <a:buNone/>
            </a:pPr>
            <a:r>
              <a:rPr lang="en-GB" sz="1500" dirty="0" smtClean="0"/>
              <a:t>employers provided H&amp;S /first aid training. </a:t>
            </a:r>
          </a:p>
          <a:p>
            <a:pPr marL="225425" indent="-225425" eaLnBrk="1" hangingPunct="1">
              <a:spcBef>
                <a:spcPct val="0"/>
              </a:spcBef>
              <a:spcAft>
                <a:spcPts val="300"/>
              </a:spcAft>
            </a:pPr>
            <a:r>
              <a:rPr lang="en-GB" sz="1500" dirty="0" smtClean="0"/>
              <a:t>Looking at who received training, in the past 12mths, </a:t>
            </a:r>
            <a:r>
              <a:rPr lang="en-GB" sz="1800" b="1" dirty="0" smtClean="0"/>
              <a:t>52%</a:t>
            </a:r>
            <a:r>
              <a:rPr lang="en-GB" sz="1500" dirty="0" smtClean="0"/>
              <a:t> of employees </a:t>
            </a:r>
            <a:r>
              <a:rPr lang="en-GB" sz="1500" b="1" dirty="0" smtClean="0"/>
              <a:t>did not receive training, </a:t>
            </a:r>
            <a:r>
              <a:rPr lang="en-GB" sz="1500" dirty="0" smtClean="0"/>
              <a:t>higher than the economy average.</a:t>
            </a:r>
          </a:p>
          <a:p>
            <a:pPr marL="225425" indent="-225425" eaLnBrk="1" hangingPunct="1">
              <a:spcBef>
                <a:spcPct val="0"/>
              </a:spcBef>
              <a:spcAft>
                <a:spcPts val="0"/>
              </a:spcAft>
            </a:pPr>
            <a:r>
              <a:rPr lang="en-GB" sz="1500" dirty="0" smtClean="0"/>
              <a:t>But where training is provided the indicators of quality are good:</a:t>
            </a:r>
          </a:p>
          <a:p>
            <a:pPr marL="625475" lvl="1" indent="-225425" eaLnBrk="1" hangingPunct="1">
              <a:spcBef>
                <a:spcPct val="0"/>
              </a:spcBef>
              <a:spcAft>
                <a:spcPts val="300"/>
              </a:spcAft>
            </a:pPr>
            <a:r>
              <a:rPr lang="en-GB" sz="1500" dirty="0" smtClean="0"/>
              <a:t>Of the employers who provided training </a:t>
            </a:r>
            <a:r>
              <a:rPr lang="en-GB" sz="1800" b="1" dirty="0" smtClean="0"/>
              <a:t>47% </a:t>
            </a:r>
            <a:r>
              <a:rPr lang="en-GB" sz="1500" b="1" dirty="0" smtClean="0"/>
              <a:t>train towards a qualification</a:t>
            </a:r>
            <a:r>
              <a:rPr lang="en-GB" sz="1500" dirty="0" smtClean="0"/>
              <a:t> (43% whole economy), and the </a:t>
            </a:r>
            <a:r>
              <a:rPr lang="en-GB" sz="1500" b="1" dirty="0" smtClean="0"/>
              <a:t>spend</a:t>
            </a:r>
            <a:r>
              <a:rPr lang="en-GB" sz="1500" dirty="0" smtClean="0"/>
              <a:t> per employee and per trainee is </a:t>
            </a:r>
            <a:r>
              <a:rPr lang="en-GB" sz="1500" b="1" dirty="0" smtClean="0"/>
              <a:t>higher than average.</a:t>
            </a:r>
          </a:p>
          <a:p>
            <a:pPr marL="625475" lvl="1" indent="-225425" eaLnBrk="1" hangingPunct="1">
              <a:spcBef>
                <a:spcPct val="0"/>
              </a:spcBef>
              <a:spcAft>
                <a:spcPts val="300"/>
              </a:spcAft>
            </a:pPr>
            <a:r>
              <a:rPr lang="en-GB" sz="1500" dirty="0" smtClean="0"/>
              <a:t>More construction employers </a:t>
            </a:r>
            <a:r>
              <a:rPr lang="en-GB" sz="1500" b="1" dirty="0" smtClean="0"/>
              <a:t>have, offer or plan to offer Apprenticeships than the whole economy average. </a:t>
            </a:r>
            <a:r>
              <a:rPr lang="en-GB" sz="1500" dirty="0" smtClean="0"/>
              <a:t>However, Apprenticeship starts have been shrinking.</a:t>
            </a:r>
          </a:p>
        </p:txBody>
      </p:sp>
      <p:sp>
        <p:nvSpPr>
          <p:cNvPr id="7" name="TextBox 6"/>
          <p:cNvSpPr txBox="1"/>
          <p:nvPr/>
        </p:nvSpPr>
        <p:spPr>
          <a:xfrm>
            <a:off x="179512" y="4437113"/>
            <a:ext cx="8784976" cy="2420888"/>
          </a:xfrm>
          <a:prstGeom prst="rect">
            <a:avLst/>
          </a:prstGeom>
          <a:solidFill>
            <a:schemeClr val="accent1"/>
          </a:solidFill>
        </p:spPr>
        <p:txBody>
          <a:bodyPr wrap="square" rtlCol="0">
            <a:spAutoFit/>
          </a:bodyPr>
          <a:lstStyle/>
          <a:p>
            <a:pPr algn="l">
              <a:spcAft>
                <a:spcPts val="200"/>
              </a:spcAft>
            </a:pPr>
            <a:r>
              <a:rPr lang="en-GB" sz="1550" b="1" dirty="0" smtClean="0">
                <a:solidFill>
                  <a:schemeClr val="bg1"/>
                </a:solidFill>
              </a:rPr>
              <a:t>But, where employers invest in skills they have strong messages about their benefits:</a:t>
            </a:r>
          </a:p>
          <a:p>
            <a:pPr marL="266700" indent="-266700" algn="l">
              <a:spcAft>
                <a:spcPts val="200"/>
              </a:spcAft>
              <a:buFont typeface="Arial" charset="0"/>
              <a:buChar char="•"/>
            </a:pPr>
            <a:r>
              <a:rPr lang="en-GB" sz="1550" dirty="0" smtClean="0">
                <a:solidFill>
                  <a:schemeClr val="bg1"/>
                </a:solidFill>
              </a:rPr>
              <a:t>National employers are proud of their skill development programmes, including</a:t>
            </a:r>
            <a:r>
              <a:rPr lang="en-GB" sz="1550" b="1" dirty="0" smtClean="0">
                <a:solidFill>
                  <a:schemeClr val="bg1"/>
                </a:solidFill>
              </a:rPr>
              <a:t> Apprenticeships</a:t>
            </a:r>
            <a:r>
              <a:rPr lang="en-GB" sz="1550" dirty="0" smtClean="0">
                <a:solidFill>
                  <a:schemeClr val="bg1"/>
                </a:solidFill>
              </a:rPr>
              <a:t> </a:t>
            </a:r>
            <a:r>
              <a:rPr lang="en-GB" sz="1550" b="1" dirty="0" smtClean="0">
                <a:solidFill>
                  <a:schemeClr val="bg1"/>
                </a:solidFill>
                <a:hlinkClick r:id="rId3" action="ppaction://hlinksldjump"/>
              </a:rPr>
              <a:t>[Case Study]</a:t>
            </a:r>
            <a:r>
              <a:rPr lang="en-GB" sz="1550" b="1" dirty="0" smtClean="0">
                <a:solidFill>
                  <a:schemeClr val="bg1"/>
                </a:solidFill>
              </a:rPr>
              <a:t> </a:t>
            </a:r>
            <a:r>
              <a:rPr lang="en-GB" sz="1550" dirty="0" smtClean="0">
                <a:solidFill>
                  <a:schemeClr val="bg1"/>
                </a:solidFill>
              </a:rPr>
              <a:t>and engagement with the </a:t>
            </a:r>
            <a:r>
              <a:rPr lang="en-GB" sz="1550" b="1" dirty="0" smtClean="0">
                <a:solidFill>
                  <a:schemeClr val="bg1"/>
                </a:solidFill>
              </a:rPr>
              <a:t>National Skills Academy </a:t>
            </a:r>
            <a:r>
              <a:rPr lang="en-GB" sz="1550" b="1" dirty="0" smtClean="0">
                <a:solidFill>
                  <a:schemeClr val="bg1"/>
                </a:solidFill>
                <a:hlinkClick r:id="rId4" action="ppaction://hlinksldjump"/>
              </a:rPr>
              <a:t>[Case Study]</a:t>
            </a:r>
            <a:endParaRPr lang="en-GB" sz="1550" b="1" dirty="0" smtClean="0">
              <a:solidFill>
                <a:schemeClr val="bg1"/>
              </a:solidFill>
            </a:endParaRPr>
          </a:p>
          <a:p>
            <a:pPr marL="266700" indent="-266700" algn="l">
              <a:spcAft>
                <a:spcPts val="200"/>
              </a:spcAft>
              <a:buFont typeface="Arial" charset="0"/>
              <a:buChar char="•"/>
            </a:pPr>
            <a:r>
              <a:rPr lang="en-GB" sz="1550" dirty="0" smtClean="0">
                <a:solidFill>
                  <a:schemeClr val="bg1"/>
                </a:solidFill>
              </a:rPr>
              <a:t>Where employers invest in Apprenticeships, the upfront costs may be high, but </a:t>
            </a:r>
            <a:r>
              <a:rPr lang="en-GB" sz="1550" b="1" dirty="0" smtClean="0">
                <a:solidFill>
                  <a:schemeClr val="bg1"/>
                </a:solidFill>
              </a:rPr>
              <a:t>employers can recoup these investments quickly </a:t>
            </a:r>
            <a:r>
              <a:rPr lang="en-GB" sz="1550" dirty="0" smtClean="0">
                <a:solidFill>
                  <a:schemeClr val="bg1"/>
                </a:solidFill>
              </a:rPr>
              <a:t>once the apprentices complete their training</a:t>
            </a:r>
          </a:p>
          <a:p>
            <a:pPr marL="266700" indent="-266700" algn="l">
              <a:spcAft>
                <a:spcPts val="200"/>
              </a:spcAft>
              <a:buFont typeface="Arial" charset="0"/>
              <a:buChar char="•"/>
            </a:pPr>
            <a:r>
              <a:rPr lang="en-GB" sz="1550" dirty="0" smtClean="0">
                <a:solidFill>
                  <a:schemeClr val="bg1"/>
                </a:solidFill>
              </a:rPr>
              <a:t>The signals to individuals are positive too with relatively </a:t>
            </a:r>
            <a:r>
              <a:rPr lang="en-GB" sz="1550" b="1" dirty="0" smtClean="0">
                <a:solidFill>
                  <a:schemeClr val="bg1"/>
                </a:solidFill>
              </a:rPr>
              <a:t>high returns to individuals who obtain Level 3 qualifications </a:t>
            </a:r>
            <a:r>
              <a:rPr lang="en-GB" sz="1550" dirty="0" smtClean="0">
                <a:solidFill>
                  <a:schemeClr val="bg1"/>
                </a:solidFill>
              </a:rPr>
              <a:t>in construction</a:t>
            </a:r>
          </a:p>
          <a:p>
            <a:pPr marL="266700" indent="-266700">
              <a:spcAft>
                <a:spcPts val="200"/>
              </a:spcAft>
            </a:pPr>
            <a:r>
              <a:rPr lang="en-GB" sz="1550" dirty="0" smtClean="0">
                <a:solidFill>
                  <a:schemeClr val="bg1"/>
                </a:solidFill>
              </a:rPr>
              <a:t>Apprenticeships are a </a:t>
            </a:r>
            <a:r>
              <a:rPr lang="en-GB" b="1" dirty="0" smtClean="0">
                <a:solidFill>
                  <a:schemeClr val="bg1"/>
                </a:solidFill>
              </a:rPr>
              <a:t>WIN-WIN</a:t>
            </a:r>
            <a:r>
              <a:rPr lang="en-GB" sz="1550" b="1" dirty="0" smtClean="0">
                <a:solidFill>
                  <a:schemeClr val="bg1"/>
                </a:solidFill>
              </a:rPr>
              <a:t> </a:t>
            </a:r>
            <a:r>
              <a:rPr lang="en-GB" sz="1550" dirty="0" smtClean="0">
                <a:solidFill>
                  <a:schemeClr val="bg1"/>
                </a:solidFill>
              </a:rPr>
              <a:t>for individuals and employers</a:t>
            </a:r>
            <a:endParaRPr lang="en-GB" sz="1550" dirty="0">
              <a:solidFill>
                <a:schemeClr val="bg1"/>
              </a:solidFill>
            </a:endParaRPr>
          </a:p>
        </p:txBody>
      </p:sp>
      <p:graphicFrame>
        <p:nvGraphicFramePr>
          <p:cNvPr id="5" name="Chart 4"/>
          <p:cNvGraphicFramePr/>
          <p:nvPr/>
        </p:nvGraphicFramePr>
        <p:xfrm>
          <a:off x="4932040" y="980728"/>
          <a:ext cx="4211960" cy="1800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p:cNvSpPr>
          <p:nvPr>
            <p:ph type="title"/>
          </p:nvPr>
        </p:nvSpPr>
        <p:spPr/>
        <p:txBody>
          <a:bodyPr/>
          <a:lstStyle/>
          <a:p>
            <a:pPr eaLnBrk="1" hangingPunct="1"/>
            <a:r>
              <a:rPr lang="en-GB" sz="2400" dirty="0" smtClean="0"/>
              <a:t/>
            </a:r>
            <a:br>
              <a:rPr lang="en-GB" sz="2400" dirty="0" smtClean="0"/>
            </a:br>
            <a:r>
              <a:rPr lang="en-GB" sz="2400" dirty="0" smtClean="0"/>
              <a:t>Case Study – </a:t>
            </a:r>
            <a:r>
              <a:rPr lang="en-GB" sz="2400" b="1" dirty="0" smtClean="0"/>
              <a:t>Barratt Developments Plc</a:t>
            </a:r>
            <a:br>
              <a:rPr lang="en-GB" sz="2400" b="1" dirty="0" smtClean="0"/>
            </a:br>
            <a:r>
              <a:rPr lang="en-GB" sz="2000" b="1" dirty="0" smtClean="0"/>
              <a:t>Investment in workforce skills</a:t>
            </a:r>
            <a:r>
              <a:rPr lang="en-GB" sz="3200" b="1" dirty="0" smtClean="0"/>
              <a:t/>
            </a:r>
            <a:br>
              <a:rPr lang="en-GB" sz="3200" b="1" dirty="0" smtClean="0"/>
            </a:br>
            <a:endParaRPr lang="en-US" sz="3200" b="1" dirty="0" smtClean="0"/>
          </a:p>
        </p:txBody>
      </p:sp>
      <p:sp>
        <p:nvSpPr>
          <p:cNvPr id="19461" name="Rectangle 3"/>
          <p:cNvSpPr>
            <a:spLocks noGrp="1"/>
          </p:cNvSpPr>
          <p:nvPr>
            <p:ph type="body" idx="1"/>
          </p:nvPr>
        </p:nvSpPr>
        <p:spPr>
          <a:xfrm>
            <a:off x="179512" y="1268760"/>
            <a:ext cx="6624736" cy="1440160"/>
          </a:xfrm>
        </p:spPr>
        <p:txBody>
          <a:bodyPr/>
          <a:lstStyle/>
          <a:p>
            <a:pPr marL="0" indent="0" eaLnBrk="1" hangingPunct="1">
              <a:spcBef>
                <a:spcPts val="0"/>
              </a:spcBef>
              <a:buNone/>
            </a:pPr>
            <a:r>
              <a:rPr lang="en-GB" sz="1600" b="1" i="1" dirty="0" smtClean="0">
                <a:solidFill>
                  <a:schemeClr val="tx2"/>
                </a:solidFill>
              </a:rPr>
              <a:t>The Company</a:t>
            </a:r>
          </a:p>
          <a:p>
            <a:pPr marL="0" indent="0" eaLnBrk="1" hangingPunct="1">
              <a:spcBef>
                <a:spcPts val="0"/>
              </a:spcBef>
              <a:buNone/>
            </a:pPr>
            <a:endParaRPr lang="en-GB" sz="800" b="1" i="1" dirty="0" smtClean="0">
              <a:solidFill>
                <a:schemeClr val="tx2"/>
              </a:solidFill>
            </a:endParaRPr>
          </a:p>
          <a:p>
            <a:pPr marL="0" indent="0" eaLnBrk="1" hangingPunct="1">
              <a:spcBef>
                <a:spcPts val="0"/>
              </a:spcBef>
              <a:buNone/>
            </a:pPr>
            <a:r>
              <a:rPr lang="en-GB" sz="1600" dirty="0" smtClean="0">
                <a:latin typeface="Arial" charset="0"/>
                <a:cs typeface="Arial" charset="0"/>
              </a:rPr>
              <a:t>Barratt Developments Plc is one of the nation’s largest </a:t>
            </a:r>
            <a:r>
              <a:rPr lang="en-GB" sz="1600" dirty="0" err="1" smtClean="0">
                <a:latin typeface="Arial" charset="0"/>
                <a:cs typeface="Arial" charset="0"/>
              </a:rPr>
              <a:t>housebuilders</a:t>
            </a:r>
            <a:r>
              <a:rPr lang="en-GB" sz="1600" dirty="0" smtClean="0">
                <a:latin typeface="Arial" charset="0"/>
                <a:cs typeface="Arial" charset="0"/>
              </a:rPr>
              <a:t> with more than 4,000 direct employees and 25 divisions throughout Britain.</a:t>
            </a:r>
          </a:p>
          <a:p>
            <a:pPr marL="0" indent="0" eaLnBrk="1" hangingPunct="1">
              <a:spcBef>
                <a:spcPts val="0"/>
              </a:spcBef>
              <a:buNone/>
            </a:pPr>
            <a:endParaRPr lang="en-GB" sz="800" dirty="0" smtClean="0">
              <a:latin typeface="Arial" charset="0"/>
              <a:cs typeface="Arial" charset="0"/>
            </a:endParaRPr>
          </a:p>
          <a:p>
            <a:pPr marL="0" indent="0" eaLnBrk="1" hangingPunct="1">
              <a:spcBef>
                <a:spcPts val="0"/>
              </a:spcBef>
              <a:buNone/>
            </a:pPr>
            <a:endParaRPr lang="en-GB" sz="1600" dirty="0" smtClean="0">
              <a:latin typeface="Arial" charset="0"/>
              <a:cs typeface="Arial" charset="0"/>
            </a:endParaRPr>
          </a:p>
          <a:p>
            <a:pPr marL="0" indent="0" eaLnBrk="1" hangingPunct="1">
              <a:spcBef>
                <a:spcPts val="0"/>
              </a:spcBef>
              <a:buNone/>
            </a:pPr>
            <a:endParaRPr lang="en-GB" sz="1600" b="1" i="1" dirty="0" smtClean="0">
              <a:solidFill>
                <a:schemeClr val="tx2"/>
              </a:solidFill>
            </a:endParaRPr>
          </a:p>
          <a:p>
            <a:pPr marL="0" indent="0" eaLnBrk="1" hangingPunct="1">
              <a:spcBef>
                <a:spcPts val="0"/>
              </a:spcBef>
              <a:buNone/>
            </a:pPr>
            <a:endParaRPr lang="en-GB" sz="1600" b="1" i="1" dirty="0" smtClean="0">
              <a:solidFill>
                <a:schemeClr val="tx2"/>
              </a:solidFill>
            </a:endParaRPr>
          </a:p>
          <a:p>
            <a:pPr marL="0" indent="0" eaLnBrk="1" hangingPunct="1">
              <a:spcBef>
                <a:spcPts val="0"/>
              </a:spcBef>
              <a:buNone/>
            </a:pPr>
            <a:endParaRPr lang="en-GB" sz="1600" b="1" i="1" dirty="0" smtClean="0">
              <a:solidFill>
                <a:schemeClr val="tx2"/>
              </a:solidFill>
            </a:endParaRPr>
          </a:p>
          <a:p>
            <a:pPr marL="0" indent="0" eaLnBrk="1" fontAlgn="auto" hangingPunct="1">
              <a:spcAft>
                <a:spcPts val="0"/>
              </a:spcAft>
              <a:buFont typeface="Arial" pitchFamily="34" charset="0"/>
              <a:buNone/>
              <a:defRPr/>
            </a:pPr>
            <a:endParaRPr lang="en-GB" sz="1600" dirty="0" smtClean="0"/>
          </a:p>
          <a:p>
            <a:pPr marL="0" indent="0" eaLnBrk="1" fontAlgn="auto" hangingPunct="1">
              <a:spcAft>
                <a:spcPts val="0"/>
              </a:spcAft>
              <a:buFont typeface="Arial" pitchFamily="34" charset="0"/>
              <a:buNone/>
              <a:defRPr/>
            </a:pPr>
            <a:endParaRPr lang="en-GB" sz="1600" dirty="0" smtClean="0"/>
          </a:p>
          <a:p>
            <a:pPr marL="0" indent="0" eaLnBrk="1" fontAlgn="auto" hangingPunct="1">
              <a:spcAft>
                <a:spcPts val="0"/>
              </a:spcAft>
              <a:buFont typeface="Arial" pitchFamily="34" charset="0"/>
              <a:buNone/>
              <a:defRPr/>
            </a:pPr>
            <a:endParaRPr lang="en-GB" sz="1600" dirty="0" smtClean="0"/>
          </a:p>
        </p:txBody>
      </p:sp>
      <p:sp>
        <p:nvSpPr>
          <p:cNvPr id="10" name="TextBox 9"/>
          <p:cNvSpPr txBox="1"/>
          <p:nvPr/>
        </p:nvSpPr>
        <p:spPr>
          <a:xfrm>
            <a:off x="6156176" y="6488668"/>
            <a:ext cx="2987824" cy="369332"/>
          </a:xfrm>
          <a:prstGeom prst="rect">
            <a:avLst/>
          </a:prstGeom>
          <a:noFill/>
        </p:spPr>
        <p:txBody>
          <a:bodyPr wrap="square" rtlCol="0">
            <a:spAutoFit/>
          </a:bodyPr>
          <a:lstStyle/>
          <a:p>
            <a:r>
              <a:rPr lang="en-GB" dirty="0" smtClean="0">
                <a:hlinkClick r:id="rId3" action="ppaction://hlinksldjump"/>
              </a:rPr>
              <a:t>Back to Challenge</a:t>
            </a:r>
            <a:endParaRPr lang="en-GB" dirty="0"/>
          </a:p>
        </p:txBody>
      </p:sp>
      <p:sp>
        <p:nvSpPr>
          <p:cNvPr id="11" name="Rounded Rectangle 10"/>
          <p:cNvSpPr/>
          <p:nvPr/>
        </p:nvSpPr>
        <p:spPr>
          <a:xfrm>
            <a:off x="6660232" y="5157192"/>
            <a:ext cx="2232248" cy="1368152"/>
          </a:xfrm>
          <a:prstGeom prst="roundRect">
            <a:avLst>
              <a:gd name="adj" fmla="val 193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Aft>
                <a:spcPts val="0"/>
              </a:spcAft>
              <a:defRPr/>
            </a:pPr>
            <a:endParaRPr lang="en-GB" sz="1600" dirty="0" smtClean="0"/>
          </a:p>
          <a:p>
            <a:pPr fontAlgn="auto">
              <a:spcAft>
                <a:spcPts val="0"/>
              </a:spcAft>
              <a:defRPr/>
            </a:pPr>
            <a:r>
              <a:rPr lang="en-GB" sz="1600" dirty="0" smtClean="0"/>
              <a:t>This training has resulted in </a:t>
            </a:r>
            <a:r>
              <a:rPr lang="en-GB" sz="2000" b="1" dirty="0" smtClean="0"/>
              <a:t>more efficient sites </a:t>
            </a:r>
            <a:r>
              <a:rPr lang="en-GB" sz="1600" dirty="0" smtClean="0"/>
              <a:t>with reduced abortive costs.</a:t>
            </a:r>
          </a:p>
          <a:p>
            <a:pPr marL="0" indent="0" eaLnBrk="1" fontAlgn="auto" hangingPunct="1">
              <a:spcAft>
                <a:spcPts val="0"/>
              </a:spcAft>
              <a:buFont typeface="Arial" pitchFamily="34" charset="0"/>
              <a:buNone/>
              <a:defRPr/>
            </a:pPr>
            <a:endParaRPr lang="en-GB" sz="1600" b="1" dirty="0" smtClean="0"/>
          </a:p>
        </p:txBody>
      </p:sp>
      <p:sp>
        <p:nvSpPr>
          <p:cNvPr id="7" name="Rounded Rectangle 6"/>
          <p:cNvSpPr/>
          <p:nvPr/>
        </p:nvSpPr>
        <p:spPr>
          <a:xfrm>
            <a:off x="6588224" y="1412776"/>
            <a:ext cx="2304256"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Aft>
                <a:spcPts val="0"/>
              </a:spcAft>
              <a:defRPr/>
            </a:pPr>
            <a:endParaRPr lang="en-GB" sz="1600" dirty="0" smtClean="0"/>
          </a:p>
          <a:p>
            <a:pPr fontAlgn="auto">
              <a:spcAft>
                <a:spcPts val="0"/>
              </a:spcAft>
              <a:defRPr/>
            </a:pPr>
            <a:r>
              <a:rPr lang="en-GB" sz="1600" dirty="0" smtClean="0"/>
              <a:t>Apprenticeship Awards – </a:t>
            </a:r>
            <a:r>
              <a:rPr lang="en-GB" sz="1600" b="1" dirty="0" smtClean="0"/>
              <a:t>Highly Commended </a:t>
            </a:r>
            <a:r>
              <a:rPr lang="en-GB" sz="2000" b="1" dirty="0" smtClean="0"/>
              <a:t>Large Employer of the Year 2011</a:t>
            </a:r>
            <a:endParaRPr lang="en-GB" sz="2000" dirty="0" smtClean="0"/>
          </a:p>
          <a:p>
            <a:pPr marL="0" indent="0" eaLnBrk="1" fontAlgn="auto" hangingPunct="1">
              <a:spcAft>
                <a:spcPts val="0"/>
              </a:spcAft>
              <a:buFont typeface="Arial" pitchFamily="34" charset="0"/>
              <a:buNone/>
              <a:defRPr/>
            </a:pPr>
            <a:endParaRPr lang="en-GB" sz="1600" b="1" dirty="0" smtClean="0"/>
          </a:p>
        </p:txBody>
      </p:sp>
      <p:sp>
        <p:nvSpPr>
          <p:cNvPr id="9" name="TextBox 8"/>
          <p:cNvSpPr txBox="1"/>
          <p:nvPr/>
        </p:nvSpPr>
        <p:spPr>
          <a:xfrm>
            <a:off x="179512" y="3501008"/>
            <a:ext cx="6480720" cy="3600986"/>
          </a:xfrm>
          <a:prstGeom prst="rect">
            <a:avLst/>
          </a:prstGeom>
          <a:noFill/>
        </p:spPr>
        <p:txBody>
          <a:bodyPr wrap="square" rtlCol="0">
            <a:spAutoFit/>
          </a:bodyPr>
          <a:lstStyle/>
          <a:p>
            <a:pPr marL="0" indent="0" algn="l" eaLnBrk="1" fontAlgn="auto" hangingPunct="1">
              <a:spcAft>
                <a:spcPts val="0"/>
              </a:spcAft>
              <a:buNone/>
              <a:defRPr/>
            </a:pPr>
            <a:r>
              <a:rPr lang="en-GB" sz="1600" b="1" i="1" dirty="0" smtClean="0">
                <a:solidFill>
                  <a:schemeClr val="tx2"/>
                </a:solidFill>
              </a:rPr>
              <a:t>The Benefits</a:t>
            </a:r>
            <a:endParaRPr lang="en-GB" sz="1600" dirty="0" smtClean="0"/>
          </a:p>
          <a:p>
            <a:pPr marL="0" indent="0" algn="l" eaLnBrk="1" fontAlgn="auto" hangingPunct="1">
              <a:spcAft>
                <a:spcPts val="0"/>
              </a:spcAft>
              <a:buFont typeface="Arial" pitchFamily="34" charset="0"/>
              <a:buNone/>
              <a:defRPr/>
            </a:pPr>
            <a:r>
              <a:rPr lang="en-GB" sz="1600" dirty="0" smtClean="0"/>
              <a:t>As a result, the company has experienced </a:t>
            </a:r>
            <a:r>
              <a:rPr lang="en-GB" sz="1600" b="1" dirty="0" smtClean="0"/>
              <a:t>recruitment and selection cost savings </a:t>
            </a:r>
            <a:r>
              <a:rPr lang="en-GB" sz="1600" dirty="0" smtClean="0"/>
              <a:t>and their apprentices regularly contribute to achieving NHBC Awards. Its programme shows a clear </a:t>
            </a:r>
            <a:r>
              <a:rPr lang="en-GB" sz="1600" b="1" dirty="0" smtClean="0"/>
              <a:t>progression pathway </a:t>
            </a:r>
            <a:r>
              <a:rPr lang="en-GB" sz="1600" dirty="0" smtClean="0"/>
              <a:t>with some of their </a:t>
            </a:r>
            <a:r>
              <a:rPr lang="en-GB" sz="1600" b="1" dirty="0" smtClean="0"/>
              <a:t>apprentices achieving Director status.</a:t>
            </a:r>
          </a:p>
          <a:p>
            <a:pPr marL="0" indent="0" algn="l" eaLnBrk="1" fontAlgn="auto" hangingPunct="1">
              <a:spcAft>
                <a:spcPts val="0"/>
              </a:spcAft>
              <a:buFont typeface="Arial" pitchFamily="34" charset="0"/>
              <a:buNone/>
              <a:defRPr/>
            </a:pPr>
            <a:endParaRPr lang="en-US" sz="1600" dirty="0" smtClean="0"/>
          </a:p>
          <a:p>
            <a:pPr marL="0" indent="0" algn="l" eaLnBrk="1" fontAlgn="auto" hangingPunct="1">
              <a:spcAft>
                <a:spcPts val="0"/>
              </a:spcAft>
              <a:buFont typeface="Arial" pitchFamily="34" charset="0"/>
              <a:buNone/>
              <a:defRPr/>
            </a:pPr>
            <a:r>
              <a:rPr lang="en-US" sz="1600" dirty="0" smtClean="0"/>
              <a:t>Academy training </a:t>
            </a:r>
            <a:r>
              <a:rPr lang="en-US" sz="1600" dirty="0" err="1" smtClean="0"/>
              <a:t>programmes</a:t>
            </a:r>
            <a:r>
              <a:rPr lang="en-US" sz="1600" dirty="0" smtClean="0"/>
              <a:t> have equipped </a:t>
            </a:r>
            <a:r>
              <a:rPr lang="en-US" sz="1600" b="1" dirty="0" smtClean="0"/>
              <a:t>managers to work with greater confidence </a:t>
            </a:r>
            <a:r>
              <a:rPr lang="en-US" sz="1600" dirty="0" smtClean="0"/>
              <a:t>and enabled them to </a:t>
            </a:r>
            <a:r>
              <a:rPr lang="en-US" sz="1600" b="1" dirty="0" smtClean="0"/>
              <a:t>deal with the unexpected situations </a:t>
            </a:r>
            <a:r>
              <a:rPr lang="en-US" sz="1600" dirty="0" smtClean="0"/>
              <a:t>that arise on site daily. Site managers have developed a </a:t>
            </a:r>
            <a:r>
              <a:rPr lang="en-GB" sz="1600" dirty="0" smtClean="0"/>
              <a:t>calmer approach, have become more aware of how they are perceived on site, and consider the broader pictures when making decisions, developed improved communication skills and are able to motivate the teams on site more effectively.  </a:t>
            </a:r>
          </a:p>
          <a:p>
            <a:endParaRPr lang="en-GB" sz="1600" dirty="0"/>
          </a:p>
        </p:txBody>
      </p:sp>
      <p:sp>
        <p:nvSpPr>
          <p:cNvPr id="8" name="TextBox 7"/>
          <p:cNvSpPr txBox="1"/>
          <p:nvPr/>
        </p:nvSpPr>
        <p:spPr>
          <a:xfrm>
            <a:off x="179512" y="2348880"/>
            <a:ext cx="6408712" cy="1354217"/>
          </a:xfrm>
          <a:prstGeom prst="rect">
            <a:avLst/>
          </a:prstGeom>
          <a:noFill/>
        </p:spPr>
        <p:txBody>
          <a:bodyPr wrap="square" rtlCol="0">
            <a:spAutoFit/>
          </a:bodyPr>
          <a:lstStyle/>
          <a:p>
            <a:pPr marL="0" indent="0" algn="l" eaLnBrk="1" hangingPunct="1">
              <a:spcBef>
                <a:spcPts val="0"/>
              </a:spcBef>
              <a:buNone/>
            </a:pPr>
            <a:r>
              <a:rPr lang="en-GB" sz="1600" b="1" i="1" dirty="0" smtClean="0">
                <a:solidFill>
                  <a:schemeClr val="tx2"/>
                </a:solidFill>
              </a:rPr>
              <a:t>The Approach</a:t>
            </a:r>
            <a:endParaRPr lang="en-GB" sz="1600" dirty="0" smtClean="0"/>
          </a:p>
          <a:p>
            <a:pPr marL="0" indent="0" algn="l" eaLnBrk="1" fontAlgn="auto" hangingPunct="1">
              <a:spcAft>
                <a:spcPts val="0"/>
              </a:spcAft>
              <a:buFont typeface="Arial" pitchFamily="34" charset="0"/>
              <a:buNone/>
              <a:defRPr/>
            </a:pPr>
            <a:r>
              <a:rPr lang="en-GB" sz="1600" dirty="0" smtClean="0"/>
              <a:t>In response to a shortage of skilled trades and the need for future talent, Barratt, together with </a:t>
            </a:r>
            <a:r>
              <a:rPr lang="en-GB" sz="1600" dirty="0" err="1" smtClean="0"/>
              <a:t>ConstructionSkills</a:t>
            </a:r>
            <a:r>
              <a:rPr lang="en-GB" sz="1600" dirty="0" smtClean="0"/>
              <a:t>, has invested in and developed ‘</a:t>
            </a:r>
            <a:r>
              <a:rPr lang="en-GB" sz="1600" b="1" dirty="0" smtClean="0"/>
              <a:t>The Barratt Academy.’ </a:t>
            </a:r>
          </a:p>
          <a:p>
            <a:endParaRPr lang="en-GB" dirty="0"/>
          </a:p>
        </p:txBody>
      </p:sp>
      <p:sp>
        <p:nvSpPr>
          <p:cNvPr id="12" name="TextBox 11"/>
          <p:cNvSpPr txBox="1"/>
          <p:nvPr/>
        </p:nvSpPr>
        <p:spPr>
          <a:xfrm>
            <a:off x="7308304" y="3789040"/>
            <a:ext cx="1296144" cy="369332"/>
          </a:xfrm>
          <a:prstGeom prst="rect">
            <a:avLst/>
          </a:prstGeom>
          <a:noFill/>
        </p:spPr>
        <p:txBody>
          <a:bodyPr wrap="square" rtlCol="0">
            <a:spAutoFit/>
          </a:bodyPr>
          <a:lstStyle/>
          <a:p>
            <a:r>
              <a:rPr lang="en-GB" b="1" dirty="0" smtClean="0"/>
              <a:t>HOUSES</a:t>
            </a:r>
            <a:endParaRPr lang="en-GB" b="1" dirty="0"/>
          </a:p>
        </p:txBody>
      </p:sp>
      <p:pic>
        <p:nvPicPr>
          <p:cNvPr id="13" name="Picture 12" descr="dreamstime_s_3921431.jpg"/>
          <p:cNvPicPr>
            <a:picLocks noChangeAspect="1"/>
          </p:cNvPicPr>
          <p:nvPr/>
        </p:nvPicPr>
        <p:blipFill>
          <a:blip r:embed="rId4" cstate="print"/>
          <a:stretch>
            <a:fillRect/>
          </a:stretch>
        </p:blipFill>
        <p:spPr>
          <a:xfrm>
            <a:off x="6660233" y="3068960"/>
            <a:ext cx="2232248" cy="1983119"/>
          </a:xfrm>
          <a:prstGeom prst="rect">
            <a:avLst/>
          </a:prstGeom>
          <a:ln w="28575">
            <a:solidFill>
              <a:schemeClr val="tx1"/>
            </a:solidFill>
          </a:ln>
        </p:spPr>
      </p:pic>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F</a:t>
            </a:r>
            <a:r>
              <a:rPr lang="en-GB" b="1" dirty="0" smtClean="0">
                <a:latin typeface="+mn-lt"/>
              </a:rPr>
              <a:t>irms in the UK that don’t invest in training....... </a:t>
            </a:r>
            <a:r>
              <a:rPr lang="en-GB" dirty="0" smtClean="0"/>
              <a:t/>
            </a:r>
            <a:br>
              <a:rPr lang="en-GB" dirty="0" smtClean="0"/>
            </a:br>
            <a:endParaRPr lang="en-GB" dirty="0"/>
          </a:p>
        </p:txBody>
      </p:sp>
      <p:grpSp>
        <p:nvGrpSpPr>
          <p:cNvPr id="3" name="Group 31"/>
          <p:cNvGrpSpPr/>
          <p:nvPr/>
        </p:nvGrpSpPr>
        <p:grpSpPr>
          <a:xfrm>
            <a:off x="179512" y="1340768"/>
            <a:ext cx="7920880" cy="5328592"/>
            <a:chOff x="911732" y="1563537"/>
            <a:chExt cx="7496344" cy="4639471"/>
          </a:xfrm>
        </p:grpSpPr>
        <p:sp>
          <p:nvSpPr>
            <p:cNvPr id="4" name="Oval 3"/>
            <p:cNvSpPr/>
            <p:nvPr/>
          </p:nvSpPr>
          <p:spPr>
            <a:xfrm>
              <a:off x="3792280" y="2386253"/>
              <a:ext cx="1512288" cy="1330684"/>
            </a:xfrm>
            <a:prstGeom prst="ellipse">
              <a:avLst/>
            </a:prstGeom>
            <a:solidFill>
              <a:schemeClr val="tx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solidFill>
                    <a:schemeClr val="bg1"/>
                  </a:solidFill>
                </a:rPr>
                <a:t>Are on average</a:t>
              </a:r>
            </a:p>
            <a:p>
              <a:pPr algn="ctr"/>
              <a:r>
                <a:rPr lang="en-GB" sz="1300" b="1" dirty="0" smtClean="0">
                  <a:solidFill>
                    <a:schemeClr val="bg1"/>
                  </a:solidFill>
                </a:rPr>
                <a:t>twice </a:t>
              </a:r>
            </a:p>
            <a:p>
              <a:pPr algn="ctr"/>
              <a:r>
                <a:rPr lang="en-GB" sz="1300" b="1" dirty="0" smtClean="0">
                  <a:solidFill>
                    <a:schemeClr val="bg1"/>
                  </a:solidFill>
                </a:rPr>
                <a:t>as likely to fail</a:t>
              </a:r>
              <a:endParaRPr lang="en-GB" sz="1300" b="1" dirty="0">
                <a:solidFill>
                  <a:schemeClr val="bg1"/>
                </a:solidFill>
              </a:endParaRPr>
            </a:p>
          </p:txBody>
        </p:sp>
        <p:sp>
          <p:nvSpPr>
            <p:cNvPr id="5" name="Oval 4"/>
            <p:cNvSpPr/>
            <p:nvPr/>
          </p:nvSpPr>
          <p:spPr>
            <a:xfrm>
              <a:off x="6168733" y="2825777"/>
              <a:ext cx="2239343" cy="2061559"/>
            </a:xfrm>
            <a:prstGeom prst="ellipse">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smtClean="0">
                <a:solidFill>
                  <a:schemeClr val="accent6">
                    <a:lumMod val="75000"/>
                  </a:schemeClr>
                </a:solidFill>
              </a:endParaRPr>
            </a:p>
            <a:p>
              <a:pPr algn="ctr"/>
              <a:r>
                <a:rPr lang="en-GB" b="1" dirty="0" smtClean="0">
                  <a:solidFill>
                    <a:schemeClr val="accent6">
                      <a:lumMod val="75000"/>
                    </a:schemeClr>
                  </a:solidFill>
                </a:rPr>
                <a:t>In the Construction sector are </a:t>
              </a:r>
              <a:r>
                <a:rPr lang="en-GB" sz="2400" b="1" dirty="0" smtClean="0">
                  <a:solidFill>
                    <a:schemeClr val="accent6">
                      <a:lumMod val="75000"/>
                    </a:schemeClr>
                  </a:solidFill>
                </a:rPr>
                <a:t>four times </a:t>
              </a:r>
              <a:r>
                <a:rPr lang="en-GB" b="1" dirty="0" smtClean="0">
                  <a:solidFill>
                    <a:schemeClr val="accent6">
                      <a:lumMod val="75000"/>
                    </a:schemeClr>
                  </a:solidFill>
                </a:rPr>
                <a:t>as likely to </a:t>
              </a:r>
              <a:r>
                <a:rPr lang="en-GB" sz="2400" b="1" dirty="0" smtClean="0">
                  <a:solidFill>
                    <a:schemeClr val="accent6">
                      <a:lumMod val="75000"/>
                    </a:schemeClr>
                  </a:solidFill>
                </a:rPr>
                <a:t>fail</a:t>
              </a:r>
            </a:p>
            <a:p>
              <a:pPr algn="ctr"/>
              <a:endParaRPr lang="en-GB" b="1" dirty="0">
                <a:solidFill>
                  <a:schemeClr val="accent6">
                    <a:lumMod val="75000"/>
                  </a:schemeClr>
                </a:solidFill>
                <a:latin typeface="Arial Rounded MT Bold" pitchFamily="34" charset="0"/>
              </a:endParaRPr>
            </a:p>
          </p:txBody>
        </p:sp>
        <p:sp>
          <p:nvSpPr>
            <p:cNvPr id="8" name="Oval 7"/>
            <p:cNvSpPr/>
            <p:nvPr/>
          </p:nvSpPr>
          <p:spPr>
            <a:xfrm>
              <a:off x="2095366" y="1563537"/>
              <a:ext cx="1552888" cy="1384917"/>
            </a:xfrm>
            <a:prstGeom prst="ellipse">
              <a:avLst/>
            </a:prstGeom>
            <a:solidFill>
              <a:schemeClr val="accent6">
                <a:lumMod val="75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bg1"/>
                  </a:solidFill>
                </a:rPr>
                <a:t>In the Transport &amp; </a:t>
              </a:r>
              <a:r>
                <a:rPr lang="en-GB" sz="1100" dirty="0" err="1" smtClean="0">
                  <a:solidFill>
                    <a:schemeClr val="bg1"/>
                  </a:solidFill>
                </a:rPr>
                <a:t>Comms</a:t>
              </a:r>
              <a:r>
                <a:rPr lang="en-GB" sz="1100" dirty="0" smtClean="0">
                  <a:solidFill>
                    <a:schemeClr val="bg1"/>
                  </a:solidFill>
                </a:rPr>
                <a:t> sector are</a:t>
              </a:r>
            </a:p>
            <a:p>
              <a:pPr algn="ctr"/>
              <a:r>
                <a:rPr lang="en-GB" sz="1100" dirty="0" smtClean="0">
                  <a:solidFill>
                    <a:schemeClr val="bg1"/>
                  </a:solidFill>
                </a:rPr>
                <a:t>twice as likely to fail</a:t>
              </a:r>
              <a:endParaRPr lang="en-GB" sz="1100" dirty="0">
                <a:solidFill>
                  <a:schemeClr val="bg1"/>
                </a:solidFill>
              </a:endParaRPr>
            </a:p>
          </p:txBody>
        </p:sp>
        <p:sp>
          <p:nvSpPr>
            <p:cNvPr id="10" name="Oval 9"/>
            <p:cNvSpPr/>
            <p:nvPr/>
          </p:nvSpPr>
          <p:spPr>
            <a:xfrm>
              <a:off x="5376582" y="1563537"/>
              <a:ext cx="1690043" cy="1399930"/>
            </a:xfrm>
            <a:prstGeom prst="ellipse">
              <a:avLst/>
            </a:prstGeom>
            <a:solidFill>
              <a:schemeClr val="accent6">
                <a:lumMod val="75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100" b="1" dirty="0" smtClean="0">
                  <a:solidFill>
                    <a:schemeClr val="bg1"/>
                  </a:solidFill>
                </a:rPr>
                <a:t>In the Manufacturing sector are</a:t>
              </a:r>
            </a:p>
            <a:p>
              <a:pPr algn="ctr"/>
              <a:r>
                <a:rPr lang="en-GB" sz="1100" b="1" dirty="0" smtClean="0">
                  <a:solidFill>
                    <a:schemeClr val="bg1"/>
                  </a:solidFill>
                </a:rPr>
                <a:t>twice as likely to fail</a:t>
              </a:r>
              <a:endParaRPr lang="en-GB" sz="1100" b="1" dirty="0">
                <a:solidFill>
                  <a:schemeClr val="bg1"/>
                </a:solidFill>
              </a:endParaRPr>
            </a:p>
          </p:txBody>
        </p:sp>
        <p:sp>
          <p:nvSpPr>
            <p:cNvPr id="12" name="Oval 11"/>
            <p:cNvSpPr/>
            <p:nvPr/>
          </p:nvSpPr>
          <p:spPr>
            <a:xfrm>
              <a:off x="4512417" y="4081561"/>
              <a:ext cx="1607302" cy="1359742"/>
            </a:xfrm>
            <a:prstGeom prst="ellipse">
              <a:avLst/>
            </a:prstGeom>
            <a:solidFill>
              <a:schemeClr val="accent6">
                <a:lumMod val="75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In the Retail &amp; Wholesale sector are twice as likely to fail</a:t>
              </a:r>
            </a:p>
            <a:p>
              <a:pPr algn="ctr"/>
              <a:endParaRPr lang="en-GB" sz="1100" dirty="0">
                <a:latin typeface="Arial Rounded MT Bold" pitchFamily="34" charset="0"/>
              </a:endParaRPr>
            </a:p>
          </p:txBody>
        </p:sp>
        <p:sp>
          <p:nvSpPr>
            <p:cNvPr id="14" name="Oval 13"/>
            <p:cNvSpPr/>
            <p:nvPr/>
          </p:nvSpPr>
          <p:spPr>
            <a:xfrm>
              <a:off x="911732" y="3139724"/>
              <a:ext cx="3235264" cy="3063284"/>
            </a:xfrm>
            <a:prstGeom prst="ellipse">
              <a:avLst/>
            </a:prstGeom>
            <a:solidFill>
              <a:schemeClr val="accent6">
                <a:lumMod val="75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In the Hotels &amp; Restaurant sector are</a:t>
              </a:r>
            </a:p>
            <a:p>
              <a:pPr algn="ctr"/>
              <a:r>
                <a:rPr lang="en-GB" sz="1100" dirty="0" smtClean="0"/>
                <a:t>nine times as likely to fail</a:t>
              </a:r>
              <a:endParaRPr lang="en-GB" sz="1100" dirty="0"/>
            </a:p>
          </p:txBody>
        </p:sp>
        <p:cxnSp>
          <p:nvCxnSpPr>
            <p:cNvPr id="17" name="Straight Connector 16"/>
            <p:cNvCxnSpPr/>
            <p:nvPr/>
          </p:nvCxnSpPr>
          <p:spPr>
            <a:xfrm rot="10800000" flipV="1">
              <a:off x="5160541" y="2574621"/>
              <a:ext cx="288055" cy="157901"/>
            </a:xfrm>
            <a:prstGeom prst="line">
              <a:avLst/>
            </a:prstGeom>
            <a:ln w="38100">
              <a:solidFill>
                <a:schemeClr val="tx2"/>
              </a:solidFill>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3432212" y="2700199"/>
              <a:ext cx="360069" cy="125578"/>
            </a:xfrm>
            <a:prstGeom prst="line">
              <a:avLst/>
            </a:prstGeom>
            <a:ln w="38100">
              <a:solidFill>
                <a:schemeClr val="tx2"/>
              </a:solidFill>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10800000">
              <a:off x="5160541" y="3265302"/>
              <a:ext cx="1080206" cy="251159"/>
            </a:xfrm>
            <a:prstGeom prst="line">
              <a:avLst/>
            </a:prstGeom>
            <a:ln w="38100">
              <a:solidFill>
                <a:schemeClr val="tx2"/>
              </a:solidFill>
            </a:ln>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rot="16200000" flipH="1">
              <a:off x="4657336" y="3785173"/>
              <a:ext cx="502314" cy="216041"/>
            </a:xfrm>
            <a:prstGeom prst="line">
              <a:avLst/>
            </a:prstGeom>
            <a:ln w="38100">
              <a:solidFill>
                <a:schemeClr val="tx2"/>
              </a:solidFill>
            </a:ln>
          </p:spPr>
          <p:style>
            <a:lnRef idx="1">
              <a:schemeClr val="dk1"/>
            </a:lnRef>
            <a:fillRef idx="0">
              <a:schemeClr val="dk1"/>
            </a:fillRef>
            <a:effectRef idx="0">
              <a:schemeClr val="dk1"/>
            </a:effectRef>
            <a:fontRef idx="minor">
              <a:schemeClr val="tx1"/>
            </a:fontRef>
          </p:style>
        </p:cxnSp>
        <p:cxnSp>
          <p:nvCxnSpPr>
            <p:cNvPr id="31" name="Straight Connector 30"/>
            <p:cNvCxnSpPr>
              <a:stCxn id="4" idx="3"/>
              <a:endCxn id="14" idx="7"/>
            </p:cNvCxnSpPr>
            <p:nvPr/>
          </p:nvCxnSpPr>
          <p:spPr>
            <a:xfrm rot="5400000">
              <a:off x="3810342" y="3384924"/>
              <a:ext cx="66269" cy="340547"/>
            </a:xfrm>
            <a:prstGeom prst="line">
              <a:avLst/>
            </a:prstGeom>
            <a:ln w="38100">
              <a:solidFill>
                <a:schemeClr val="tx2"/>
              </a:solidFill>
            </a:ln>
          </p:spPr>
          <p:style>
            <a:lnRef idx="1">
              <a:schemeClr val="dk1"/>
            </a:lnRef>
            <a:fillRef idx="0">
              <a:schemeClr val="dk1"/>
            </a:fillRef>
            <a:effectRef idx="0">
              <a:schemeClr val="dk1"/>
            </a:effectRef>
            <a:fontRef idx="minor">
              <a:schemeClr val="tx1"/>
            </a:fontRef>
          </p:style>
        </p:cxnSp>
      </p:grpSp>
      <p:sp>
        <p:nvSpPr>
          <p:cNvPr id="24" name="TextBox 23"/>
          <p:cNvSpPr txBox="1"/>
          <p:nvPr/>
        </p:nvSpPr>
        <p:spPr>
          <a:xfrm>
            <a:off x="6012160" y="5661248"/>
            <a:ext cx="2592288" cy="830997"/>
          </a:xfrm>
          <a:prstGeom prst="rect">
            <a:avLst/>
          </a:prstGeom>
          <a:solidFill>
            <a:schemeClr val="tx2"/>
          </a:solidFill>
          <a:effectLst/>
        </p:spPr>
        <p:txBody>
          <a:bodyPr wrap="square" rtlCol="0">
            <a:spAutoFit/>
          </a:bodyPr>
          <a:lstStyle/>
          <a:p>
            <a:r>
              <a:rPr lang="en-GB" sz="1600" b="1" dirty="0" smtClean="0">
                <a:solidFill>
                  <a:schemeClr val="bg1"/>
                </a:solidFill>
              </a:rPr>
              <a:t>Training raises firm survival and performance rates</a:t>
            </a:r>
            <a:endParaRPr lang="en-GB" sz="1400" b="1" dirty="0" smtClean="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reamstime_xs_8929316.jpg"/>
          <p:cNvPicPr>
            <a:picLocks noChangeAspect="1"/>
          </p:cNvPicPr>
          <p:nvPr/>
        </p:nvPicPr>
        <p:blipFill>
          <a:blip r:embed="rId3" cstate="print"/>
          <a:stretch>
            <a:fillRect/>
          </a:stretch>
        </p:blipFill>
        <p:spPr>
          <a:xfrm>
            <a:off x="5508104" y="1340768"/>
            <a:ext cx="3635896" cy="3240360"/>
          </a:xfrm>
          <a:prstGeom prst="rect">
            <a:avLst/>
          </a:prstGeom>
        </p:spPr>
      </p:pic>
      <p:sp>
        <p:nvSpPr>
          <p:cNvPr id="27650" name="Title 1"/>
          <p:cNvSpPr>
            <a:spLocks noGrp="1"/>
          </p:cNvSpPr>
          <p:nvPr>
            <p:ph type="title"/>
          </p:nvPr>
        </p:nvSpPr>
        <p:spPr/>
        <p:txBody>
          <a:bodyPr/>
          <a:lstStyle/>
          <a:p>
            <a:pPr eaLnBrk="1" hangingPunct="1"/>
            <a:r>
              <a:rPr lang="en-GB" dirty="0" smtClean="0"/>
              <a:t>Costs of skills mismatches </a:t>
            </a:r>
          </a:p>
        </p:txBody>
      </p:sp>
      <p:sp>
        <p:nvSpPr>
          <p:cNvPr id="3" name="Content Placeholder 2"/>
          <p:cNvSpPr>
            <a:spLocks noGrp="1"/>
          </p:cNvSpPr>
          <p:nvPr>
            <p:ph idx="1"/>
          </p:nvPr>
        </p:nvSpPr>
        <p:spPr>
          <a:xfrm>
            <a:off x="323528" y="1412776"/>
            <a:ext cx="5544616" cy="2160240"/>
          </a:xfrm>
        </p:spPr>
        <p:txBody>
          <a:bodyPr/>
          <a:lstStyle/>
          <a:p>
            <a:pPr marL="0" indent="0" eaLnBrk="1" hangingPunct="1">
              <a:spcBef>
                <a:spcPts val="400"/>
              </a:spcBef>
              <a:spcAft>
                <a:spcPts val="400"/>
              </a:spcAft>
              <a:buNone/>
            </a:pPr>
            <a:r>
              <a:rPr lang="en-GB" sz="2000" b="1" dirty="0" smtClean="0"/>
              <a:t>Despite the substantial investments in skills, skill mismatches continue to adversely affect the sector</a:t>
            </a:r>
          </a:p>
          <a:p>
            <a:pPr eaLnBrk="1" hangingPunct="1">
              <a:spcBef>
                <a:spcPts val="400"/>
              </a:spcBef>
              <a:spcAft>
                <a:spcPts val="400"/>
              </a:spcAft>
            </a:pPr>
            <a:r>
              <a:rPr lang="en-GB" sz="2400" b="1" dirty="0" smtClean="0"/>
              <a:t>Skills gaps among existing staff </a:t>
            </a:r>
            <a:r>
              <a:rPr lang="en-GB" sz="1800" dirty="0" smtClean="0"/>
              <a:t>are reported by employers to lead to </a:t>
            </a:r>
            <a:r>
              <a:rPr lang="en-GB" sz="1800" b="1" dirty="0" smtClean="0"/>
              <a:t>increased workload for other staff </a:t>
            </a:r>
            <a:r>
              <a:rPr lang="en-GB" sz="1800" dirty="0" smtClean="0"/>
              <a:t>(78%), increased operating costs  (45%), difficulties meeting quality standards (40%) and difficulties introducing new working practices (38%).</a:t>
            </a:r>
          </a:p>
        </p:txBody>
      </p:sp>
      <p:sp>
        <p:nvSpPr>
          <p:cNvPr id="5" name="TextBox 4"/>
          <p:cNvSpPr txBox="1"/>
          <p:nvPr/>
        </p:nvSpPr>
        <p:spPr>
          <a:xfrm>
            <a:off x="323528" y="4005064"/>
            <a:ext cx="8568952" cy="3277820"/>
          </a:xfrm>
          <a:prstGeom prst="rect">
            <a:avLst/>
          </a:prstGeom>
          <a:noFill/>
        </p:spPr>
        <p:txBody>
          <a:bodyPr wrap="square" rtlCol="0">
            <a:spAutoFit/>
          </a:bodyPr>
          <a:lstStyle/>
          <a:p>
            <a:pPr marL="355600" indent="-355600" algn="l" eaLnBrk="1" hangingPunct="1">
              <a:spcBef>
                <a:spcPts val="600"/>
              </a:spcBef>
              <a:spcAft>
                <a:spcPts val="600"/>
              </a:spcAft>
              <a:buFont typeface="Arial" pitchFamily="34" charset="0"/>
              <a:buChar char="•"/>
            </a:pPr>
            <a:endParaRPr lang="en-GB" sz="1000" dirty="0" smtClean="0"/>
          </a:p>
          <a:p>
            <a:pPr marL="355600" indent="-355600" algn="l" eaLnBrk="1" hangingPunct="1">
              <a:spcBef>
                <a:spcPts val="400"/>
              </a:spcBef>
              <a:spcAft>
                <a:spcPts val="600"/>
              </a:spcAft>
              <a:buFont typeface="Arial" pitchFamily="34" charset="0"/>
              <a:buChar char="•"/>
            </a:pPr>
            <a:r>
              <a:rPr lang="en-GB" sz="2400" b="1" dirty="0" smtClean="0"/>
              <a:t>Where employers experience hard-to-fill vacancies </a:t>
            </a:r>
            <a:r>
              <a:rPr lang="en-GB" dirty="0" smtClean="0"/>
              <a:t>the knock-on effects reported by employers in the sector include: </a:t>
            </a:r>
            <a:r>
              <a:rPr lang="en-GB" b="1" dirty="0" smtClean="0"/>
              <a:t>increased workload </a:t>
            </a:r>
            <a:r>
              <a:rPr lang="en-GB" dirty="0" smtClean="0"/>
              <a:t>for other staff (82%), </a:t>
            </a:r>
            <a:r>
              <a:rPr lang="en-GB" b="1" dirty="0" smtClean="0"/>
              <a:t>lose business to competitors </a:t>
            </a:r>
            <a:r>
              <a:rPr lang="en-GB" dirty="0" smtClean="0"/>
              <a:t>(50%), </a:t>
            </a:r>
            <a:r>
              <a:rPr lang="en-GB" b="1" dirty="0" smtClean="0"/>
              <a:t>increased operating costs </a:t>
            </a:r>
            <a:r>
              <a:rPr lang="en-GB" dirty="0" smtClean="0"/>
              <a:t>(50%), </a:t>
            </a:r>
            <a:r>
              <a:rPr lang="en-GB" b="1" dirty="0" smtClean="0"/>
              <a:t>delays in developing new products/services </a:t>
            </a:r>
            <a:r>
              <a:rPr lang="en-GB" dirty="0" smtClean="0"/>
              <a:t>(44%) and </a:t>
            </a:r>
            <a:r>
              <a:rPr lang="en-GB" b="1" dirty="0" smtClean="0"/>
              <a:t>have difficulties meeting customer service objectives</a:t>
            </a:r>
            <a:r>
              <a:rPr lang="en-GB" dirty="0" smtClean="0"/>
              <a:t> (42%) </a:t>
            </a:r>
          </a:p>
          <a:p>
            <a:pPr algn="l" eaLnBrk="1" hangingPunct="1">
              <a:spcBef>
                <a:spcPts val="400"/>
              </a:spcBef>
              <a:spcAft>
                <a:spcPts val="600"/>
              </a:spcAft>
            </a:pPr>
            <a:r>
              <a:rPr lang="en-GB" sz="2000" b="1" dirty="0" smtClean="0"/>
              <a:t>Though much is being done, more needs to be achieved to avoid the further damage to this important sector</a:t>
            </a:r>
          </a:p>
          <a:p>
            <a:pPr algn="l">
              <a:buFont typeface="Arial" pitchFamily="34" charset="0"/>
              <a:buChar char="•"/>
            </a:pPr>
            <a:endParaRPr lang="en-GB"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pPr eaLnBrk="1" hangingPunct="1"/>
            <a:r>
              <a:rPr lang="en-GB" sz="3200" dirty="0" smtClean="0"/>
              <a:t>The performance challenge</a:t>
            </a:r>
            <a:br>
              <a:rPr lang="en-GB" sz="3200" dirty="0" smtClean="0"/>
            </a:br>
            <a:r>
              <a:rPr lang="en-GB" sz="3200" b="1" dirty="0" smtClean="0"/>
              <a:t>People management</a:t>
            </a:r>
            <a:endParaRPr lang="en-US" sz="3200" b="1" dirty="0" smtClean="0"/>
          </a:p>
        </p:txBody>
      </p:sp>
      <p:sp>
        <p:nvSpPr>
          <p:cNvPr id="20483" name="Rectangle 3"/>
          <p:cNvSpPr>
            <a:spLocks noGrp="1"/>
          </p:cNvSpPr>
          <p:nvPr>
            <p:ph type="body" idx="1"/>
          </p:nvPr>
        </p:nvSpPr>
        <p:spPr>
          <a:xfrm>
            <a:off x="0" y="3933056"/>
            <a:ext cx="8748464" cy="792088"/>
          </a:xfrm>
        </p:spPr>
        <p:txBody>
          <a:bodyPr/>
          <a:lstStyle/>
          <a:p>
            <a:pPr marL="271463" indent="-153988" eaLnBrk="1" hangingPunct="1">
              <a:spcBef>
                <a:spcPts val="600"/>
              </a:spcBef>
            </a:pPr>
            <a:r>
              <a:rPr lang="en-GB" sz="1500" b="1" dirty="0" smtClean="0"/>
              <a:t>Skills utilisation matters. </a:t>
            </a:r>
            <a:r>
              <a:rPr lang="en-GB" sz="1500" dirty="0" smtClean="0"/>
              <a:t>Employees with </a:t>
            </a:r>
            <a:r>
              <a:rPr lang="en-GB" sz="1500" b="1" dirty="0" smtClean="0"/>
              <a:t>skills gaps is below average, </a:t>
            </a:r>
            <a:r>
              <a:rPr lang="en-GB" sz="1500" dirty="0" smtClean="0"/>
              <a:t>however, 42% of employers report </a:t>
            </a:r>
            <a:r>
              <a:rPr lang="en-GB" sz="1500" b="1" dirty="0" smtClean="0"/>
              <a:t>employees who are over-qualified or over-skilled for their role</a:t>
            </a:r>
            <a:r>
              <a:rPr lang="en-GB" sz="1500" dirty="0" smtClean="0"/>
              <a:t>, affecting 17% of the workforce.</a:t>
            </a:r>
          </a:p>
          <a:p>
            <a:pPr eaLnBrk="1" hangingPunct="1">
              <a:spcBef>
                <a:spcPts val="1200"/>
              </a:spcBef>
              <a:buNone/>
            </a:pPr>
            <a:r>
              <a:rPr lang="en-GB" sz="1600" b="1" dirty="0" smtClean="0"/>
              <a:t> </a:t>
            </a:r>
          </a:p>
          <a:p>
            <a:pPr eaLnBrk="1" hangingPunct="1">
              <a:spcBef>
                <a:spcPts val="1200"/>
              </a:spcBef>
            </a:pPr>
            <a:endParaRPr lang="en-GB" sz="1600" b="1" dirty="0" smtClean="0"/>
          </a:p>
          <a:p>
            <a:pPr eaLnBrk="1" hangingPunct="1">
              <a:spcBef>
                <a:spcPts val="1200"/>
              </a:spcBef>
            </a:pPr>
            <a:endParaRPr lang="en-GB" sz="1600" b="1" dirty="0" smtClean="0"/>
          </a:p>
          <a:p>
            <a:pPr eaLnBrk="1" hangingPunct="1">
              <a:spcBef>
                <a:spcPts val="1200"/>
              </a:spcBef>
            </a:pPr>
            <a:endParaRPr lang="en-GB" sz="1600" b="1" dirty="0" smtClean="0"/>
          </a:p>
        </p:txBody>
      </p:sp>
      <p:sp>
        <p:nvSpPr>
          <p:cNvPr id="4" name="Rounded Rectangle 3"/>
          <p:cNvSpPr/>
          <p:nvPr/>
        </p:nvSpPr>
        <p:spPr>
          <a:xfrm>
            <a:off x="251520" y="1340768"/>
            <a:ext cx="8640960" cy="2592288"/>
          </a:xfrm>
          <a:prstGeom prst="roundRect">
            <a:avLst>
              <a:gd name="adj" fmla="val 11278"/>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600" dirty="0" smtClean="0"/>
          </a:p>
          <a:p>
            <a:pPr algn="l"/>
            <a:r>
              <a:rPr lang="en-GB" sz="1600" dirty="0" smtClean="0"/>
              <a:t>The strong messages about the relatively high returns to employers and employees investing in skills is good news for the sector – but this can only be capitalised upon in the context of </a:t>
            </a:r>
            <a:r>
              <a:rPr lang="en-GB" sz="1600" b="1" dirty="0" smtClean="0"/>
              <a:t>good people management practices </a:t>
            </a:r>
            <a:r>
              <a:rPr lang="en-GB" sz="1600" dirty="0" smtClean="0"/>
              <a:t>to provide an attractive environment in which to work.</a:t>
            </a:r>
          </a:p>
          <a:p>
            <a:pPr algn="l"/>
            <a:r>
              <a:rPr lang="en-GB" sz="1600" dirty="0" smtClean="0"/>
              <a:t> </a:t>
            </a:r>
            <a:r>
              <a:rPr lang="en-GB" sz="1600" b="1" dirty="0" smtClean="0"/>
              <a:t>People managers are key to:</a:t>
            </a:r>
          </a:p>
          <a:p>
            <a:pPr marL="225425" indent="-225425" algn="l">
              <a:buFont typeface="Arial" pitchFamily="34" charset="0"/>
              <a:buChar char="•"/>
            </a:pPr>
            <a:r>
              <a:rPr lang="en-GB" sz="1600" dirty="0" smtClean="0"/>
              <a:t>Attracting a diverse range of talent</a:t>
            </a:r>
          </a:p>
          <a:p>
            <a:pPr marL="225425" indent="-225425" algn="l">
              <a:buFont typeface="Arial" pitchFamily="34" charset="0"/>
              <a:buChar char="•"/>
            </a:pPr>
            <a:r>
              <a:rPr lang="en-GB" sz="1600" dirty="0" smtClean="0"/>
              <a:t>Providing good working conditions (not just about compensating wages)</a:t>
            </a:r>
          </a:p>
          <a:p>
            <a:pPr marL="225425" indent="-225425" algn="l">
              <a:buFont typeface="Arial" pitchFamily="34" charset="0"/>
              <a:buChar char="•"/>
            </a:pPr>
            <a:r>
              <a:rPr lang="en-GB" sz="1600" dirty="0" smtClean="0"/>
              <a:t>Providing and supporting career paths</a:t>
            </a:r>
          </a:p>
          <a:p>
            <a:pPr marL="225425" indent="-225425" algn="l">
              <a:buFont typeface="Arial" pitchFamily="34" charset="0"/>
              <a:buChar char="•"/>
            </a:pPr>
            <a:r>
              <a:rPr lang="en-GB" sz="1600" dirty="0" smtClean="0"/>
              <a:t>Investment in skills development at both initial and continuing vocational education and training. </a:t>
            </a:r>
          </a:p>
          <a:p>
            <a:pPr algn="l"/>
            <a:endParaRPr lang="en-GB" sz="1600" dirty="0" smtClean="0"/>
          </a:p>
        </p:txBody>
      </p:sp>
      <p:sp>
        <p:nvSpPr>
          <p:cNvPr id="6" name="Rounded Rectangle 5"/>
          <p:cNvSpPr/>
          <p:nvPr/>
        </p:nvSpPr>
        <p:spPr>
          <a:xfrm>
            <a:off x="7380312" y="4581128"/>
            <a:ext cx="1584176" cy="208823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r>
              <a:rPr lang="en-GB" sz="1600" dirty="0" smtClean="0"/>
              <a:t>Construction companies have demonstrated this can be achieved </a:t>
            </a:r>
          </a:p>
          <a:p>
            <a:pPr eaLnBrk="1" hangingPunct="1"/>
            <a:r>
              <a:rPr lang="en-GB" sz="1400" b="1" dirty="0" smtClean="0">
                <a:hlinkClick r:id="rId3" action="ppaction://hlinksldjump"/>
              </a:rPr>
              <a:t>[Case Study]</a:t>
            </a:r>
            <a:endParaRPr lang="en-GB" sz="1400" b="1" dirty="0" smtClean="0"/>
          </a:p>
        </p:txBody>
      </p:sp>
      <p:sp>
        <p:nvSpPr>
          <p:cNvPr id="7" name="TextBox 6"/>
          <p:cNvSpPr txBox="1"/>
          <p:nvPr/>
        </p:nvSpPr>
        <p:spPr>
          <a:xfrm>
            <a:off x="107504" y="4725144"/>
            <a:ext cx="7272808" cy="2462213"/>
          </a:xfrm>
          <a:prstGeom prst="rect">
            <a:avLst/>
          </a:prstGeom>
          <a:noFill/>
        </p:spPr>
        <p:txBody>
          <a:bodyPr wrap="square" rtlCol="0">
            <a:spAutoFit/>
          </a:bodyPr>
          <a:lstStyle/>
          <a:p>
            <a:pPr marL="341313" indent="-341313" algn="l" eaLnBrk="1" hangingPunct="1">
              <a:spcBef>
                <a:spcPts val="600"/>
              </a:spcBef>
            </a:pPr>
            <a:r>
              <a:rPr lang="en-GB" sz="1600" b="1" dirty="0" smtClean="0"/>
              <a:t>Effective management can contribute to skill utilisation</a:t>
            </a:r>
            <a:endParaRPr lang="en-GB" sz="1600" dirty="0" smtClean="0">
              <a:latin typeface="+mn-lt"/>
              <a:cs typeface="+mn-cs"/>
            </a:endParaRPr>
          </a:p>
          <a:p>
            <a:pPr marL="174625" indent="-174625" algn="l" eaLnBrk="1" hangingPunct="1">
              <a:spcBef>
                <a:spcPts val="600"/>
              </a:spcBef>
              <a:buFont typeface="Arial" pitchFamily="34" charset="0"/>
              <a:buChar char="•"/>
            </a:pPr>
            <a:r>
              <a:rPr lang="en-GB" sz="1500" dirty="0" smtClean="0">
                <a:latin typeface="+mn-lt"/>
                <a:cs typeface="+mn-cs"/>
              </a:rPr>
              <a:t>Establishments with formal processes for </a:t>
            </a:r>
            <a:r>
              <a:rPr lang="en-GB" sz="1500" b="1" dirty="0" smtClean="0">
                <a:latin typeface="+mn-lt"/>
                <a:cs typeface="+mn-cs"/>
              </a:rPr>
              <a:t>identifying ‘high potential’ individuals </a:t>
            </a:r>
            <a:r>
              <a:rPr lang="en-GB" sz="1500" dirty="0" smtClean="0">
                <a:latin typeface="+mn-lt"/>
                <a:cs typeface="+mn-cs"/>
              </a:rPr>
              <a:t>is half that of the all economy average (7% compared with 14%)</a:t>
            </a:r>
          </a:p>
          <a:p>
            <a:pPr marL="174625" indent="-174625" algn="l" eaLnBrk="1" hangingPunct="1">
              <a:spcBef>
                <a:spcPts val="600"/>
              </a:spcBef>
              <a:buFont typeface="Arial" pitchFamily="34" charset="0"/>
              <a:buChar char="•"/>
            </a:pPr>
            <a:r>
              <a:rPr lang="en-GB" sz="1500" dirty="0" smtClean="0">
                <a:latin typeface="+mn-lt"/>
                <a:cs typeface="+mn-cs"/>
              </a:rPr>
              <a:t>However, on other indicators of high performance working  (variety, discretion and flexibility) the scores for construction are above the all economy average</a:t>
            </a:r>
          </a:p>
          <a:p>
            <a:pPr marL="174625" indent="-174625" algn="l" eaLnBrk="1" hangingPunct="1">
              <a:spcBef>
                <a:spcPts val="600"/>
              </a:spcBef>
              <a:buFont typeface="Arial" pitchFamily="34" charset="0"/>
              <a:buChar char="•"/>
            </a:pPr>
            <a:r>
              <a:rPr lang="en-GB" sz="1500" b="1" dirty="0" smtClean="0"/>
              <a:t>Effective resource and people management </a:t>
            </a:r>
            <a:r>
              <a:rPr lang="en-GB" sz="1500" dirty="0" smtClean="0"/>
              <a:t>have been found to be  </a:t>
            </a:r>
            <a:r>
              <a:rPr lang="en-GB" sz="1500" b="1" dirty="0" smtClean="0"/>
              <a:t>critical success factors </a:t>
            </a:r>
            <a:r>
              <a:rPr lang="en-GB" sz="1500" dirty="0" smtClean="0"/>
              <a:t>in collaborative research and development projects in construction.</a:t>
            </a:r>
            <a:endParaRPr lang="en-GB" sz="1500" dirty="0" smtClean="0">
              <a:latin typeface="+mn-lt"/>
              <a:cs typeface="+mn-cs"/>
            </a:endParaRPr>
          </a:p>
          <a:p>
            <a:endParaRPr lang="en-GB"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dreamstime_xs_15440403.jpg"/>
          <p:cNvPicPr>
            <a:picLocks noChangeAspect="1"/>
          </p:cNvPicPr>
          <p:nvPr/>
        </p:nvPicPr>
        <p:blipFill>
          <a:blip r:embed="rId3" cstate="print"/>
          <a:stretch>
            <a:fillRect/>
          </a:stretch>
        </p:blipFill>
        <p:spPr>
          <a:xfrm>
            <a:off x="6300192" y="1778408"/>
            <a:ext cx="2843808" cy="2622958"/>
          </a:xfrm>
          <a:prstGeom prst="rect">
            <a:avLst/>
          </a:prstGeom>
        </p:spPr>
      </p:pic>
      <p:sp>
        <p:nvSpPr>
          <p:cNvPr id="17410" name="Rectangle 2"/>
          <p:cNvSpPr>
            <a:spLocks noGrp="1"/>
          </p:cNvSpPr>
          <p:nvPr>
            <p:ph type="title"/>
          </p:nvPr>
        </p:nvSpPr>
        <p:spPr/>
        <p:txBody>
          <a:bodyPr/>
          <a:lstStyle/>
          <a:p>
            <a:pPr eaLnBrk="1" hangingPunct="1"/>
            <a:r>
              <a:rPr lang="en-GB" sz="2800" dirty="0" smtClean="0"/>
              <a:t>Case study – </a:t>
            </a:r>
            <a:r>
              <a:rPr lang="en-GB" sz="2800" dirty="0" err="1" smtClean="0"/>
              <a:t>Costain</a:t>
            </a:r>
            <a:r>
              <a:rPr lang="en-GB" sz="2800" dirty="0" smtClean="0"/>
              <a:t> Group PLC</a:t>
            </a:r>
            <a:br>
              <a:rPr lang="en-GB" sz="2800" dirty="0" smtClean="0"/>
            </a:br>
            <a:r>
              <a:rPr lang="en-GB" sz="1800" dirty="0" smtClean="0"/>
              <a:t>Nurturing talent to develop people and support progression</a:t>
            </a:r>
            <a:endParaRPr lang="en-US" sz="1800" dirty="0" smtClean="0"/>
          </a:p>
        </p:txBody>
      </p:sp>
      <p:sp>
        <p:nvSpPr>
          <p:cNvPr id="17411" name="Text Box 3"/>
          <p:cNvSpPr txBox="1">
            <a:spLocks noChangeArrowheads="1"/>
          </p:cNvSpPr>
          <p:nvPr/>
        </p:nvSpPr>
        <p:spPr bwMode="auto">
          <a:xfrm>
            <a:off x="179512" y="1256467"/>
            <a:ext cx="8784976" cy="3577903"/>
          </a:xfrm>
          <a:prstGeom prst="rect">
            <a:avLst/>
          </a:prstGeom>
          <a:noFill/>
          <a:ln w="9525">
            <a:noFill/>
            <a:miter lim="800000"/>
            <a:headEnd/>
            <a:tailEnd/>
          </a:ln>
        </p:spPr>
        <p:txBody>
          <a:bodyPr wrap="square">
            <a:spAutoFit/>
          </a:bodyPr>
          <a:lstStyle/>
          <a:p>
            <a:pPr algn="l">
              <a:spcBef>
                <a:spcPts val="600"/>
              </a:spcBef>
            </a:pPr>
            <a:r>
              <a:rPr lang="en-GB" sz="1400" b="1" i="1" dirty="0" smtClean="0">
                <a:solidFill>
                  <a:schemeClr val="tx2"/>
                </a:solidFill>
              </a:rPr>
              <a:t>The Company -   </a:t>
            </a:r>
            <a:r>
              <a:rPr lang="en-GB" sz="1400" dirty="0" err="1" smtClean="0"/>
              <a:t>Costain</a:t>
            </a:r>
            <a:r>
              <a:rPr lang="en-GB" sz="1400" dirty="0" smtClean="0"/>
              <a:t> is an international engineering and construction group focused on providing intelligent solutions to meet national need.</a:t>
            </a:r>
          </a:p>
          <a:p>
            <a:pPr algn="l">
              <a:spcBef>
                <a:spcPts val="300"/>
              </a:spcBef>
            </a:pPr>
            <a:r>
              <a:rPr lang="en-GB" sz="1400" b="1" i="1" dirty="0" smtClean="0">
                <a:solidFill>
                  <a:schemeClr val="tx2"/>
                </a:solidFill>
              </a:rPr>
              <a:t>The Approach – </a:t>
            </a:r>
            <a:r>
              <a:rPr lang="en-GB" sz="1400" dirty="0" err="1" smtClean="0"/>
              <a:t>Costain</a:t>
            </a:r>
            <a:r>
              <a:rPr lang="en-GB" sz="1400" dirty="0" smtClean="0"/>
              <a:t> seeks to develop skills and build awareness within the workforce, from managers to site operatives and runs several highly successful initiatives, including:</a:t>
            </a:r>
          </a:p>
          <a:p>
            <a:pPr lvl="0" indent="-226800" algn="l">
              <a:buFont typeface="Arial" pitchFamily="34" charset="0"/>
              <a:buChar char="•"/>
            </a:pPr>
            <a:r>
              <a:rPr lang="en-GB" sz="1400" dirty="0" smtClean="0"/>
              <a:t>programmes to </a:t>
            </a:r>
            <a:r>
              <a:rPr lang="en-GB" sz="1400" b="1" dirty="0" smtClean="0"/>
              <a:t>identify future leaders </a:t>
            </a:r>
            <a:r>
              <a:rPr lang="en-GB" sz="1400" dirty="0" smtClean="0"/>
              <a:t>and </a:t>
            </a:r>
            <a:r>
              <a:rPr lang="en-GB" sz="1400" b="1" dirty="0" smtClean="0"/>
              <a:t>develop their talents </a:t>
            </a:r>
          </a:p>
          <a:p>
            <a:pPr lvl="0" indent="-226800" algn="l">
              <a:buFont typeface="Arial" pitchFamily="34" charset="0"/>
              <a:buChar char="•"/>
            </a:pPr>
            <a:r>
              <a:rPr lang="en-GB" sz="1400" b="1" dirty="0" smtClean="0"/>
              <a:t>progress for ALL </a:t>
            </a:r>
            <a:r>
              <a:rPr lang="en-GB" sz="1400" dirty="0" smtClean="0"/>
              <a:t>staff using the performance and talent management cycle</a:t>
            </a:r>
          </a:p>
          <a:p>
            <a:pPr lvl="0" indent="-226800" algn="l">
              <a:buFont typeface="Arial" pitchFamily="34" charset="0"/>
              <a:buChar char="•"/>
            </a:pPr>
            <a:r>
              <a:rPr lang="en-GB" sz="1400" dirty="0" smtClean="0"/>
              <a:t>information to </a:t>
            </a:r>
            <a:r>
              <a:rPr lang="en-GB" sz="1400" b="1" dirty="0" smtClean="0"/>
              <a:t>support progression </a:t>
            </a:r>
            <a:r>
              <a:rPr lang="en-GB" sz="1400" dirty="0" smtClean="0"/>
              <a:t>through talent and development programmes.</a:t>
            </a:r>
          </a:p>
          <a:p>
            <a:pPr lvl="0" indent="-226800"/>
            <a:endParaRPr lang="en-GB" sz="1400" b="1" dirty="0" smtClean="0"/>
          </a:p>
          <a:p>
            <a:pPr lvl="0" indent="-226800"/>
            <a:endParaRPr lang="en-GB" sz="1400" b="1" dirty="0" smtClean="0"/>
          </a:p>
          <a:p>
            <a:pPr lvl="0" indent="-226800"/>
            <a:endParaRPr lang="en-GB" sz="1400" b="1" dirty="0" smtClean="0"/>
          </a:p>
          <a:p>
            <a:pPr lvl="0" indent="-226800" algn="l"/>
            <a:endParaRPr lang="en-GB" sz="1400" b="1" i="1" dirty="0" smtClean="0">
              <a:solidFill>
                <a:schemeClr val="tx2"/>
              </a:solidFill>
            </a:endParaRPr>
          </a:p>
          <a:p>
            <a:pPr lvl="0" indent="-226800" algn="l"/>
            <a:endParaRPr lang="en-GB" sz="600" b="1" i="1" dirty="0" smtClean="0">
              <a:solidFill>
                <a:schemeClr val="tx2"/>
              </a:solidFill>
            </a:endParaRPr>
          </a:p>
          <a:p>
            <a:pPr lvl="0" indent="-226800" algn="l"/>
            <a:r>
              <a:rPr lang="en-GB" sz="1400" b="1" i="1" dirty="0" smtClean="0">
                <a:solidFill>
                  <a:schemeClr val="tx2"/>
                </a:solidFill>
              </a:rPr>
              <a:t>The Benefits </a:t>
            </a:r>
          </a:p>
          <a:p>
            <a:pPr algn="l"/>
            <a:r>
              <a:rPr lang="en-GB" sz="1400" dirty="0" smtClean="0"/>
              <a:t>Creating an environment where skills development is genuinely valued has, in turn, led to </a:t>
            </a:r>
            <a:r>
              <a:rPr lang="en-GB" sz="1400" b="1" dirty="0" smtClean="0"/>
              <a:t>employees becoming increasingly proactive about their professional development</a:t>
            </a:r>
            <a:r>
              <a:rPr lang="en-GB" sz="1400" dirty="0" smtClean="0"/>
              <a:t>. Training has </a:t>
            </a:r>
            <a:r>
              <a:rPr lang="en-GB" sz="1400" b="1" dirty="0" smtClean="0"/>
              <a:t>improved employee satisfaction and engagement</a:t>
            </a:r>
            <a:r>
              <a:rPr lang="en-GB" sz="1400" dirty="0" smtClean="0"/>
              <a:t> as employees feel they can develop their career. </a:t>
            </a:r>
            <a:endParaRPr lang="en-US" sz="1400" b="1" dirty="0" smtClean="0"/>
          </a:p>
        </p:txBody>
      </p:sp>
      <p:sp>
        <p:nvSpPr>
          <p:cNvPr id="5" name="Rounded Rectangle 4"/>
          <p:cNvSpPr/>
          <p:nvPr/>
        </p:nvSpPr>
        <p:spPr>
          <a:xfrm>
            <a:off x="1691680" y="4653136"/>
            <a:ext cx="158417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dirty="0" smtClean="0"/>
              <a:t>Staff turnover in 2011 was only 7%</a:t>
            </a:r>
            <a:endParaRPr lang="en-GB" dirty="0">
              <a:solidFill>
                <a:srgbClr val="FF0000"/>
              </a:solidFill>
            </a:endParaRPr>
          </a:p>
        </p:txBody>
      </p:sp>
      <p:sp>
        <p:nvSpPr>
          <p:cNvPr id="6" name="Rounded Rectangle 5"/>
          <p:cNvSpPr/>
          <p:nvPr/>
        </p:nvSpPr>
        <p:spPr>
          <a:xfrm>
            <a:off x="251520" y="5949280"/>
            <a:ext cx="8640960" cy="9087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54000" tIns="0" rIns="54000" bIns="0" rtlCol="0" anchor="ctr"/>
          <a:lstStyle/>
          <a:p>
            <a:r>
              <a:rPr lang="en-GB" sz="1400" i="1" dirty="0" smtClean="0"/>
              <a:t>“This makes us an </a:t>
            </a:r>
            <a:r>
              <a:rPr lang="en-GB" sz="1400" b="1" i="1" dirty="0" smtClean="0"/>
              <a:t>attractive employer to join</a:t>
            </a:r>
            <a:r>
              <a:rPr lang="en-GB" sz="1400" i="1" dirty="0" smtClean="0"/>
              <a:t>, and </a:t>
            </a:r>
            <a:r>
              <a:rPr lang="en-GB" sz="1400" b="1" i="1" dirty="0" smtClean="0"/>
              <a:t>motivates our team </a:t>
            </a:r>
            <a:r>
              <a:rPr lang="en-GB" sz="1400" i="1" dirty="0" smtClean="0"/>
              <a:t>members to continue with us, as they feel they have a </a:t>
            </a:r>
            <a:r>
              <a:rPr lang="en-GB" sz="1400" b="1" i="1" dirty="0" smtClean="0"/>
              <a:t>clear career path</a:t>
            </a:r>
            <a:r>
              <a:rPr lang="en-GB" sz="1400" i="1" dirty="0" smtClean="0"/>
              <a:t>, and </a:t>
            </a:r>
            <a:r>
              <a:rPr lang="en-GB" sz="1400" b="1" i="1" dirty="0" smtClean="0"/>
              <a:t>opportunities for internal promotion</a:t>
            </a:r>
            <a:r>
              <a:rPr lang="en-GB" sz="1400" i="1" dirty="0" smtClean="0"/>
              <a:t>. Our senior managers act as </a:t>
            </a:r>
            <a:r>
              <a:rPr lang="en-GB" sz="1400" b="1" i="1" dirty="0" smtClean="0"/>
              <a:t>role models </a:t>
            </a:r>
            <a:r>
              <a:rPr lang="en-GB" sz="1400" i="1" dirty="0" smtClean="0"/>
              <a:t>for junior staff, especially the fact that two of the current Executive Board joined </a:t>
            </a:r>
            <a:r>
              <a:rPr lang="en-GB" sz="1400" i="1" dirty="0" err="1" smtClean="0"/>
              <a:t>Costain</a:t>
            </a:r>
            <a:r>
              <a:rPr lang="en-GB" sz="1400" i="1" dirty="0" smtClean="0"/>
              <a:t> as graduates, and have worked their </a:t>
            </a:r>
            <a:r>
              <a:rPr lang="en-GB" sz="1400" b="1" i="1" dirty="0" smtClean="0"/>
              <a:t>way to the top </a:t>
            </a:r>
            <a:r>
              <a:rPr lang="en-GB" sz="1400" i="1" dirty="0" smtClean="0"/>
              <a:t>of the company.”  (</a:t>
            </a:r>
            <a:r>
              <a:rPr lang="en-GB" sz="1400" i="1" dirty="0" err="1" smtClean="0"/>
              <a:t>Costain</a:t>
            </a:r>
            <a:r>
              <a:rPr lang="en-GB" sz="1400" i="1" dirty="0" smtClean="0"/>
              <a:t>)</a:t>
            </a:r>
            <a:endParaRPr lang="en-GB" sz="1400" dirty="0"/>
          </a:p>
        </p:txBody>
      </p:sp>
      <p:sp>
        <p:nvSpPr>
          <p:cNvPr id="7" name="Rounded Rectangle 6"/>
          <p:cNvSpPr/>
          <p:nvPr/>
        </p:nvSpPr>
        <p:spPr>
          <a:xfrm>
            <a:off x="5004048" y="4653136"/>
            <a:ext cx="172819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400" dirty="0" smtClean="0"/>
              <a:t>Better training contributed to a </a:t>
            </a:r>
            <a:r>
              <a:rPr lang="en-GB" dirty="0" smtClean="0"/>
              <a:t>35% reduction in accidents in 4 years (</a:t>
            </a:r>
            <a:r>
              <a:rPr lang="en-GB" sz="1400" dirty="0" smtClean="0"/>
              <a:t>08-’11)</a:t>
            </a:r>
            <a:endParaRPr lang="en-GB" sz="1400" dirty="0"/>
          </a:p>
        </p:txBody>
      </p:sp>
      <p:sp>
        <p:nvSpPr>
          <p:cNvPr id="8" name="Rounded Rectangle 7"/>
          <p:cNvSpPr/>
          <p:nvPr/>
        </p:nvSpPr>
        <p:spPr>
          <a:xfrm>
            <a:off x="6804248" y="4653136"/>
            <a:ext cx="208823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400" dirty="0" smtClean="0"/>
              <a:t>Overall, by 2010,the number of </a:t>
            </a:r>
            <a:r>
              <a:rPr lang="en-GB" dirty="0" smtClean="0">
                <a:solidFill>
                  <a:schemeClr val="bg1"/>
                </a:solidFill>
              </a:rPr>
              <a:t>people employed </a:t>
            </a:r>
            <a:r>
              <a:rPr lang="en-GB" sz="1400" dirty="0" smtClean="0">
                <a:solidFill>
                  <a:schemeClr val="bg1"/>
                </a:solidFill>
              </a:rPr>
              <a:t>from the local area increased from  </a:t>
            </a:r>
            <a:r>
              <a:rPr lang="en-GB" dirty="0" smtClean="0">
                <a:solidFill>
                  <a:schemeClr val="bg1"/>
                </a:solidFill>
              </a:rPr>
              <a:t>100 to 249</a:t>
            </a:r>
            <a:endParaRPr lang="en-GB" sz="1400" dirty="0">
              <a:solidFill>
                <a:schemeClr val="bg1"/>
              </a:solidFill>
            </a:endParaRPr>
          </a:p>
        </p:txBody>
      </p:sp>
      <p:sp>
        <p:nvSpPr>
          <p:cNvPr id="9" name="Rounded Rectangle 8"/>
          <p:cNvSpPr/>
          <p:nvPr/>
        </p:nvSpPr>
        <p:spPr>
          <a:xfrm>
            <a:off x="251520" y="4725144"/>
            <a:ext cx="1368152"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en-GB" sz="1400" b="1" dirty="0" smtClean="0">
                <a:solidFill>
                  <a:schemeClr val="bg1"/>
                </a:solidFill>
              </a:rPr>
              <a:t>Increase</a:t>
            </a:r>
            <a:r>
              <a:rPr lang="en-GB" b="1" dirty="0" smtClean="0">
                <a:solidFill>
                  <a:schemeClr val="bg1"/>
                </a:solidFill>
              </a:rPr>
              <a:t> </a:t>
            </a:r>
            <a:r>
              <a:rPr lang="en-GB" sz="1400" b="1" dirty="0" smtClean="0">
                <a:solidFill>
                  <a:schemeClr val="bg1"/>
                </a:solidFill>
              </a:rPr>
              <a:t>in internal </a:t>
            </a:r>
            <a:r>
              <a:rPr lang="en-GB" b="1" dirty="0" smtClean="0">
                <a:solidFill>
                  <a:schemeClr val="bg1"/>
                </a:solidFill>
              </a:rPr>
              <a:t>promotion</a:t>
            </a:r>
            <a:r>
              <a:rPr lang="en-GB" dirty="0" smtClean="0">
                <a:solidFill>
                  <a:schemeClr val="bg1"/>
                </a:solidFill>
              </a:rPr>
              <a:t> - 166 </a:t>
            </a:r>
            <a:r>
              <a:rPr lang="en-GB" sz="1400" dirty="0" smtClean="0">
                <a:solidFill>
                  <a:schemeClr val="bg1"/>
                </a:solidFill>
              </a:rPr>
              <a:t>in 2010 </a:t>
            </a:r>
            <a:endParaRPr lang="en-GB" sz="1400" dirty="0">
              <a:solidFill>
                <a:schemeClr val="bg1"/>
              </a:solidFill>
            </a:endParaRPr>
          </a:p>
        </p:txBody>
      </p:sp>
      <p:sp>
        <p:nvSpPr>
          <p:cNvPr id="10" name="Rounded Rectangle 9"/>
          <p:cNvSpPr/>
          <p:nvPr/>
        </p:nvSpPr>
        <p:spPr>
          <a:xfrm>
            <a:off x="3347864" y="4725144"/>
            <a:ext cx="1584176"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In 2011, staff </a:t>
            </a:r>
            <a:r>
              <a:rPr lang="en-GB" dirty="0" smtClean="0"/>
              <a:t>engagement </a:t>
            </a:r>
            <a:r>
              <a:rPr lang="en-GB" sz="1400" dirty="0" smtClean="0"/>
              <a:t>increased by </a:t>
            </a:r>
            <a:r>
              <a:rPr lang="en-GB" sz="2000" dirty="0" smtClean="0"/>
              <a:t>2%</a:t>
            </a:r>
            <a:endParaRPr lang="en-GB" sz="2000" dirty="0"/>
          </a:p>
        </p:txBody>
      </p:sp>
      <p:sp>
        <p:nvSpPr>
          <p:cNvPr id="11" name="Rounded Rectangle 10"/>
          <p:cNvSpPr/>
          <p:nvPr/>
        </p:nvSpPr>
        <p:spPr>
          <a:xfrm>
            <a:off x="251520" y="2852936"/>
            <a:ext cx="6192688" cy="936104"/>
          </a:xfrm>
          <a:prstGeom prst="roundRect">
            <a:avLst>
              <a:gd name="adj" fmla="val 14316"/>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lvl="0" indent="-226800"/>
            <a:endParaRPr lang="en-GB" sz="1350" dirty="0" smtClean="0"/>
          </a:p>
          <a:p>
            <a:pPr indent="-226800"/>
            <a:endParaRPr lang="en-GB" sz="1350" dirty="0" smtClean="0"/>
          </a:p>
          <a:p>
            <a:pPr indent="-226800"/>
            <a:r>
              <a:rPr lang="en-GB" sz="1350" dirty="0" err="1" smtClean="0"/>
              <a:t>Costain</a:t>
            </a:r>
            <a:r>
              <a:rPr lang="en-GB" sz="1350" dirty="0" smtClean="0"/>
              <a:t> actively </a:t>
            </a:r>
            <a:r>
              <a:rPr lang="en-GB" sz="1350" b="1" dirty="0" smtClean="0"/>
              <a:t>incentivises skills development , </a:t>
            </a:r>
            <a:r>
              <a:rPr lang="en-GB" sz="1350" dirty="0" smtClean="0"/>
              <a:t>for example the annual ‘</a:t>
            </a:r>
            <a:r>
              <a:rPr lang="en-GB" sz="1350" b="1" i="1" dirty="0" smtClean="0"/>
              <a:t>Celebrating Success’ awards to </a:t>
            </a:r>
            <a:r>
              <a:rPr lang="en-GB" sz="1350" b="1" dirty="0" smtClean="0"/>
              <a:t>reward staff </a:t>
            </a:r>
            <a:r>
              <a:rPr lang="en-GB" sz="1350" dirty="0" smtClean="0"/>
              <a:t>and a </a:t>
            </a:r>
            <a:r>
              <a:rPr lang="en-GB" sz="1350" b="1" dirty="0" smtClean="0"/>
              <a:t>financial reward scheme </a:t>
            </a:r>
            <a:r>
              <a:rPr lang="en-GB" sz="1350" dirty="0" smtClean="0"/>
              <a:t>for employees </a:t>
            </a:r>
            <a:r>
              <a:rPr lang="en-GB" sz="1350" b="1" dirty="0" smtClean="0"/>
              <a:t>achieving key milestones </a:t>
            </a:r>
            <a:r>
              <a:rPr lang="en-GB" sz="1350" dirty="0" smtClean="0"/>
              <a:t>within their careers. </a:t>
            </a:r>
          </a:p>
          <a:p>
            <a:pPr indent="-226800"/>
            <a:r>
              <a:rPr lang="en-GB" sz="1350" b="1" dirty="0" smtClean="0"/>
              <a:t>In 2011, 442 employees engaged in further study from NVQs to MBAs.</a:t>
            </a:r>
          </a:p>
          <a:p>
            <a:pPr lvl="0" indent="-226800"/>
            <a:endParaRPr lang="en-GB" sz="1400" dirty="0" smtClean="0"/>
          </a:p>
          <a:p>
            <a:pPr algn="ctr"/>
            <a:endParaRPr lang="en-GB" sz="14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179512" y="1268760"/>
            <a:ext cx="8964488" cy="5400600"/>
          </a:xfrm>
        </p:spPr>
        <p:txBody>
          <a:bodyPr/>
          <a:lstStyle/>
          <a:p>
            <a:pPr marL="180000" indent="0">
              <a:buNone/>
            </a:pPr>
            <a:r>
              <a:rPr lang="en-GB" sz="1600" dirty="0" smtClean="0"/>
              <a:t>The UK Commission is </a:t>
            </a:r>
            <a:r>
              <a:rPr lang="en-GB" sz="1600" b="1" dirty="0" smtClean="0"/>
              <a:t>working to transform the UK’s approach to investing in skills to help secure jobs and growth</a:t>
            </a:r>
            <a:r>
              <a:rPr lang="en-GB" sz="1600" dirty="0" smtClean="0"/>
              <a:t>.  Key to our ambition is the need to encourage </a:t>
            </a:r>
            <a:r>
              <a:rPr lang="en-GB" sz="1600" b="1" dirty="0" smtClean="0"/>
              <a:t>greater employer ownership of skills</a:t>
            </a:r>
            <a:r>
              <a:rPr lang="en-GB" sz="1600" dirty="0" smtClean="0"/>
              <a:t>, working to secure long term sustainable partnerships.</a:t>
            </a:r>
          </a:p>
          <a:p>
            <a:pPr marL="180000" indent="0">
              <a:buNone/>
            </a:pPr>
            <a:endParaRPr lang="en-GB" sz="1600" dirty="0" smtClean="0"/>
          </a:p>
          <a:p>
            <a:pPr marL="180000" indent="0">
              <a:buNone/>
            </a:pPr>
            <a:r>
              <a:rPr lang="en-GB" sz="1600" dirty="0" smtClean="0"/>
              <a:t>This slide pack and accompanying evidence report present the case for </a:t>
            </a:r>
            <a:r>
              <a:rPr lang="en-GB" sz="1600" b="1" dirty="0" smtClean="0"/>
              <a:t>more employers  in this sector to invest in the skills of their people</a:t>
            </a:r>
            <a:r>
              <a:rPr lang="en-GB" sz="1600" dirty="0" smtClean="0"/>
              <a:t>.  It does so by presenting real-life, skill-based business solutions that have been used by leading employers to tackle the performance challenges they face and by drawing on examples of the investments being made by the UK Commission through its investment funds.</a:t>
            </a:r>
          </a:p>
          <a:p>
            <a:pPr marL="180000" indent="0">
              <a:buNone/>
            </a:pPr>
            <a:endParaRPr lang="en-GB" sz="1600" dirty="0" smtClean="0"/>
          </a:p>
          <a:p>
            <a:pPr marL="180000" indent="0">
              <a:buNone/>
            </a:pPr>
            <a:r>
              <a:rPr lang="en-GB" sz="1600" dirty="0" smtClean="0"/>
              <a:t>There are several determinants of employers’ skills needs and training behaviour including firm size, strategy and location but it is by sector which the strongest variations appear.  Hence this work focuses on the </a:t>
            </a:r>
            <a:r>
              <a:rPr lang="en-GB" sz="1600" b="1" dirty="0" smtClean="0">
                <a:solidFill>
                  <a:srgbClr val="FF0000"/>
                </a:solidFill>
              </a:rPr>
              <a:t>Construction </a:t>
            </a:r>
            <a:r>
              <a:rPr lang="en-GB" sz="1600" dirty="0" smtClean="0"/>
              <a:t>sector.  Slide packs and reports are also available for a number of other sectors from: </a:t>
            </a:r>
            <a:r>
              <a:rPr lang="en-GB" sz="1600" dirty="0" smtClean="0">
                <a:hlinkClick r:id="rId2"/>
              </a:rPr>
              <a:t>www.ukces.org.uk</a:t>
            </a:r>
            <a:r>
              <a:rPr lang="en-GB" sz="1600" dirty="0" smtClean="0"/>
              <a:t> Each of the sectors are important to the economy in terms of employment, productivity or their future potential.</a:t>
            </a:r>
          </a:p>
          <a:p>
            <a:pPr marL="180000" indent="0">
              <a:buNone/>
            </a:pPr>
            <a:endParaRPr lang="en-GB" sz="1600" dirty="0" smtClean="0"/>
          </a:p>
          <a:p>
            <a:pPr marL="180000" indent="0">
              <a:buNone/>
            </a:pPr>
            <a:r>
              <a:rPr lang="en-GB" sz="1600" dirty="0" smtClean="0"/>
              <a:t>For </a:t>
            </a:r>
            <a:r>
              <a:rPr lang="en-GB" sz="1600" b="1" dirty="0" smtClean="0"/>
              <a:t>information </a:t>
            </a:r>
            <a:r>
              <a:rPr lang="en-GB" sz="1600" dirty="0" smtClean="0"/>
              <a:t>about this slide pack and accompanying report please contact:</a:t>
            </a:r>
          </a:p>
          <a:p>
            <a:pPr marL="180000" indent="0">
              <a:buNone/>
            </a:pPr>
            <a:r>
              <a:rPr lang="en-GB" sz="1600" dirty="0" smtClean="0"/>
              <a:t>Zoey Breuer (</a:t>
            </a:r>
            <a:r>
              <a:rPr lang="en-GB" sz="1600" dirty="0" smtClean="0">
                <a:hlinkClick r:id="rId3"/>
              </a:rPr>
              <a:t>zoey.breuer@ukces.org.uk</a:t>
            </a:r>
            <a:endParaRPr lang="en-GB" sz="1600" dirty="0" smtClean="0"/>
          </a:p>
          <a:p>
            <a:pPr marL="180000" indent="0">
              <a:buNone/>
            </a:pPr>
            <a:endParaRPr lang="en-GB" sz="1600" dirty="0" smtClean="0"/>
          </a:p>
          <a:p>
            <a:pPr marL="180000" indent="0">
              <a:buNone/>
            </a:pPr>
            <a:r>
              <a:rPr lang="en-GB" sz="1600" b="1" dirty="0" smtClean="0"/>
              <a:t>Source information </a:t>
            </a:r>
            <a:r>
              <a:rPr lang="en-GB" sz="1600" dirty="0" smtClean="0"/>
              <a:t>can be found in the notes section of each slide</a:t>
            </a:r>
          </a:p>
          <a:p>
            <a:pPr marL="180000" indent="0">
              <a:buNone/>
            </a:pPr>
            <a:endParaRPr lang="en-GB" sz="1800" dirty="0" smtClean="0"/>
          </a:p>
          <a:p>
            <a:pPr marL="180000" indent="0">
              <a:buNone/>
            </a:pPr>
            <a:endParaRPr lang="en-GB" sz="1600" dirty="0" smtClean="0"/>
          </a:p>
          <a:p>
            <a:pPr marL="180000" indent="0">
              <a:buNone/>
            </a:pPr>
            <a:endParaRPr lang="en-GB" sz="1600" dirty="0"/>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GB" sz="3200" dirty="0" smtClean="0"/>
              <a:t>The performance challenge</a:t>
            </a:r>
            <a:r>
              <a:rPr lang="en-GB" sz="2400" dirty="0" smtClean="0"/>
              <a:t/>
            </a:r>
            <a:br>
              <a:rPr lang="en-GB" sz="2400" dirty="0" smtClean="0"/>
            </a:br>
            <a:r>
              <a:rPr lang="en-GB" sz="2400" b="1" dirty="0" smtClean="0"/>
              <a:t>Attracting talent</a:t>
            </a:r>
            <a:endParaRPr lang="en-US" sz="2400" b="1" dirty="0" smtClean="0"/>
          </a:p>
        </p:txBody>
      </p:sp>
      <p:sp>
        <p:nvSpPr>
          <p:cNvPr id="21507" name="Rectangle 3"/>
          <p:cNvSpPr>
            <a:spLocks noGrp="1"/>
          </p:cNvSpPr>
          <p:nvPr>
            <p:ph type="body" idx="1"/>
          </p:nvPr>
        </p:nvSpPr>
        <p:spPr>
          <a:xfrm>
            <a:off x="251520" y="2420888"/>
            <a:ext cx="8568952" cy="1224136"/>
          </a:xfrm>
        </p:spPr>
        <p:txBody>
          <a:bodyPr/>
          <a:lstStyle/>
          <a:p>
            <a:pPr marL="0" lvl="1" indent="0" eaLnBrk="1" hangingPunct="1">
              <a:spcBef>
                <a:spcPts val="0"/>
              </a:spcBef>
              <a:spcAft>
                <a:spcPts val="0"/>
              </a:spcAft>
              <a:buNone/>
            </a:pPr>
            <a:r>
              <a:rPr lang="en-GB" sz="1600" b="1" dirty="0" smtClean="0"/>
              <a:t>Given the age structure of the sector, </a:t>
            </a:r>
            <a:r>
              <a:rPr lang="en-GB" sz="1600" dirty="0" smtClean="0"/>
              <a:t>it is not surprising that the majority of these prospective job openings are explained by the </a:t>
            </a:r>
            <a:r>
              <a:rPr lang="en-GB" sz="1600" b="1" dirty="0" smtClean="0"/>
              <a:t>turnover of older employees</a:t>
            </a:r>
          </a:p>
          <a:p>
            <a:pPr marL="266700" indent="-266700" eaLnBrk="1" hangingPunct="1">
              <a:spcBef>
                <a:spcPts val="0"/>
              </a:spcBef>
              <a:spcAft>
                <a:spcPts val="0"/>
              </a:spcAft>
            </a:pPr>
            <a:r>
              <a:rPr lang="en-GB" sz="1600" dirty="0" smtClean="0"/>
              <a:t>While the age structure is similar to the all economy average, 80% of construction workers are between 25-59 years and, as such, replacement demand is expected to be 38% of base employment .</a:t>
            </a:r>
            <a:endParaRPr lang="en-GB" sz="1600" b="1" dirty="0" smtClean="0"/>
          </a:p>
          <a:p>
            <a:pPr marL="0" indent="0" eaLnBrk="1" hangingPunct="1">
              <a:spcBef>
                <a:spcPts val="0"/>
              </a:spcBef>
              <a:spcAft>
                <a:spcPts val="0"/>
              </a:spcAft>
              <a:buNone/>
            </a:pPr>
            <a:endParaRPr lang="en-GB" sz="1600" dirty="0" smtClean="0"/>
          </a:p>
          <a:p>
            <a:pPr eaLnBrk="1" hangingPunct="1">
              <a:spcBef>
                <a:spcPts val="1200"/>
              </a:spcBef>
              <a:buNone/>
            </a:pPr>
            <a:endParaRPr lang="en-US" sz="1600" dirty="0" smtClean="0"/>
          </a:p>
          <a:p>
            <a:pPr lvl="1" eaLnBrk="1" hangingPunct="1">
              <a:spcBef>
                <a:spcPts val="1200"/>
              </a:spcBef>
              <a:buNone/>
            </a:pPr>
            <a:endParaRPr lang="en-GB" sz="1200" b="1" dirty="0" smtClean="0"/>
          </a:p>
          <a:p>
            <a:pPr lvl="1" eaLnBrk="1" hangingPunct="1">
              <a:spcBef>
                <a:spcPts val="1200"/>
              </a:spcBef>
            </a:pPr>
            <a:endParaRPr lang="en-GB" sz="1200" dirty="0" smtClean="0"/>
          </a:p>
          <a:p>
            <a:pPr lvl="1" eaLnBrk="1" hangingPunct="1">
              <a:spcBef>
                <a:spcPts val="1200"/>
              </a:spcBef>
            </a:pPr>
            <a:endParaRPr lang="en-US" sz="1200" dirty="0" smtClean="0"/>
          </a:p>
        </p:txBody>
      </p:sp>
      <p:sp>
        <p:nvSpPr>
          <p:cNvPr id="4" name="Rounded Rectangle 3"/>
          <p:cNvSpPr/>
          <p:nvPr/>
        </p:nvSpPr>
        <p:spPr>
          <a:xfrm>
            <a:off x="251520" y="6021288"/>
            <a:ext cx="8712968" cy="83671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eaLnBrk="1" hangingPunct="1"/>
            <a:r>
              <a:rPr lang="en-GB" sz="1600" dirty="0" smtClean="0"/>
              <a:t>There is a need to consider how the sector can become </a:t>
            </a:r>
            <a:r>
              <a:rPr lang="en-GB" sz="1600" b="1" dirty="0" smtClean="0"/>
              <a:t>a destination of choice </a:t>
            </a:r>
            <a:r>
              <a:rPr lang="en-GB" sz="1600" dirty="0" smtClean="0"/>
              <a:t>for a more </a:t>
            </a:r>
            <a:r>
              <a:rPr lang="en-GB" b="1" dirty="0" smtClean="0"/>
              <a:t>diverse</a:t>
            </a:r>
            <a:r>
              <a:rPr lang="en-GB" sz="1600" b="1" dirty="0" smtClean="0"/>
              <a:t> range of people </a:t>
            </a:r>
            <a:r>
              <a:rPr lang="en-GB" sz="1600" dirty="0" smtClean="0"/>
              <a:t>than currently  to </a:t>
            </a:r>
            <a:r>
              <a:rPr lang="en-GB" sz="1600" b="1" dirty="0" smtClean="0"/>
              <a:t>ensure  </a:t>
            </a:r>
            <a:r>
              <a:rPr lang="en-GB" b="1" dirty="0" smtClean="0"/>
              <a:t>choice and quality</a:t>
            </a:r>
            <a:r>
              <a:rPr lang="en-GB" sz="1600" b="1" dirty="0" smtClean="0"/>
              <a:t> of applicants </a:t>
            </a:r>
            <a:r>
              <a:rPr lang="en-GB" sz="1600" dirty="0" smtClean="0"/>
              <a:t>. Women, for instance, are under represented in the sector at 13%, especially in high skill roles</a:t>
            </a:r>
          </a:p>
        </p:txBody>
      </p:sp>
      <p:sp>
        <p:nvSpPr>
          <p:cNvPr id="5" name="Rounded Rectangle 4"/>
          <p:cNvSpPr/>
          <p:nvPr/>
        </p:nvSpPr>
        <p:spPr>
          <a:xfrm>
            <a:off x="251520" y="1340768"/>
            <a:ext cx="8712968" cy="100811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eaLnBrk="1" hangingPunct="1">
              <a:spcBef>
                <a:spcPts val="0"/>
              </a:spcBef>
              <a:spcAft>
                <a:spcPts val="0"/>
              </a:spcAft>
              <a:buNone/>
            </a:pPr>
            <a:r>
              <a:rPr lang="en-GB" sz="1600" b="1" dirty="0" smtClean="0"/>
              <a:t>The outlook for the sector is 1.3 million job openings </a:t>
            </a:r>
            <a:r>
              <a:rPr lang="en-GB" sz="1600" dirty="0" smtClean="0"/>
              <a:t>(2010-2020) </a:t>
            </a:r>
          </a:p>
          <a:p>
            <a:pPr marL="444500" lvl="1" indent="-355600" algn="l" eaLnBrk="1" hangingPunct="1">
              <a:spcBef>
                <a:spcPts val="0"/>
              </a:spcBef>
              <a:spcAft>
                <a:spcPts val="0"/>
              </a:spcAft>
              <a:buFont typeface="Arial" pitchFamily="34" charset="0"/>
              <a:buChar char="•"/>
            </a:pPr>
            <a:r>
              <a:rPr lang="en-GB" sz="1600" dirty="0" smtClean="0"/>
              <a:t>This includes a growth of 300K new jobs at </a:t>
            </a:r>
            <a:r>
              <a:rPr lang="en-GB" sz="1600" b="1" dirty="0" smtClean="0"/>
              <a:t>high and intermediate skill levels</a:t>
            </a:r>
            <a:r>
              <a:rPr lang="en-GB" sz="1600" dirty="0" smtClean="0"/>
              <a:t>.</a:t>
            </a:r>
          </a:p>
          <a:p>
            <a:pPr marL="444500" lvl="1" indent="-355600" algn="l" eaLnBrk="1" hangingPunct="1">
              <a:spcBef>
                <a:spcPts val="0"/>
              </a:spcBef>
              <a:spcAft>
                <a:spcPts val="0"/>
              </a:spcAft>
              <a:buFont typeface="Arial" pitchFamily="34" charset="0"/>
              <a:buChar char="•"/>
            </a:pPr>
            <a:r>
              <a:rPr lang="en-GB" sz="1600" b="1" dirty="0" smtClean="0"/>
              <a:t>Demand for intermediate skills, </a:t>
            </a:r>
            <a:r>
              <a:rPr lang="en-GB" sz="1600" dirty="0" smtClean="0"/>
              <a:t>particularly in skilled trade roles, is </a:t>
            </a:r>
            <a:r>
              <a:rPr lang="en-GB" sz="1600" b="1" dirty="0" smtClean="0"/>
              <a:t>expected to continue </a:t>
            </a:r>
            <a:r>
              <a:rPr lang="en-GB" sz="1600" dirty="0" smtClean="0"/>
              <a:t>in the medium term</a:t>
            </a:r>
          </a:p>
        </p:txBody>
      </p:sp>
      <p:sp>
        <p:nvSpPr>
          <p:cNvPr id="7" name="Rounded Rectangle 6"/>
          <p:cNvSpPr/>
          <p:nvPr/>
        </p:nvSpPr>
        <p:spPr>
          <a:xfrm>
            <a:off x="179512" y="4653136"/>
            <a:ext cx="8712968" cy="129614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lstStyle/>
          <a:p>
            <a:pPr marL="266700" indent="-266700" algn="l" eaLnBrk="1" hangingPunct="1">
              <a:spcBef>
                <a:spcPts val="0"/>
              </a:spcBef>
              <a:spcAft>
                <a:spcPts val="0"/>
              </a:spcAft>
            </a:pPr>
            <a:endParaRPr lang="en-GB" sz="1600" b="1" dirty="0" smtClean="0">
              <a:solidFill>
                <a:schemeClr val="tx1"/>
              </a:solidFill>
            </a:endParaRPr>
          </a:p>
          <a:p>
            <a:pPr marL="266700" indent="-266700" algn="l" eaLnBrk="1" hangingPunct="1">
              <a:spcBef>
                <a:spcPts val="0"/>
              </a:spcBef>
              <a:spcAft>
                <a:spcPts val="0"/>
              </a:spcAft>
            </a:pPr>
            <a:r>
              <a:rPr lang="en-GB" sz="1600" b="1" dirty="0" smtClean="0">
                <a:solidFill>
                  <a:schemeClr val="tx1"/>
                </a:solidFill>
              </a:rPr>
              <a:t>Vacancies </a:t>
            </a:r>
            <a:r>
              <a:rPr lang="en-GB" sz="1600" dirty="0" smtClean="0">
                <a:solidFill>
                  <a:schemeClr val="tx1"/>
                </a:solidFill>
              </a:rPr>
              <a:t>as a proportion of employees are the same as the economy average (2%).</a:t>
            </a:r>
          </a:p>
          <a:p>
            <a:pPr marL="533400" lvl="2" indent="-266700" algn="l" eaLnBrk="1" hangingPunct="1">
              <a:spcBef>
                <a:spcPts val="0"/>
              </a:spcBef>
              <a:spcAft>
                <a:spcPts val="0"/>
              </a:spcAft>
              <a:buFont typeface="Arial" pitchFamily="34" charset="0"/>
              <a:buChar char="•"/>
            </a:pPr>
            <a:r>
              <a:rPr lang="en-GB" sz="1600" dirty="0" smtClean="0">
                <a:solidFill>
                  <a:schemeClr val="tx1"/>
                </a:solidFill>
              </a:rPr>
              <a:t>However,  the share of these </a:t>
            </a:r>
            <a:r>
              <a:rPr lang="en-GB" sz="1600" b="1" dirty="0" smtClean="0">
                <a:solidFill>
                  <a:schemeClr val="tx1"/>
                </a:solidFill>
              </a:rPr>
              <a:t>vacancies which are hard to fill </a:t>
            </a:r>
            <a:r>
              <a:rPr lang="en-GB" sz="1600" dirty="0" smtClean="0">
                <a:solidFill>
                  <a:schemeClr val="tx1"/>
                </a:solidFill>
              </a:rPr>
              <a:t>is much higher for the construction sector, </a:t>
            </a:r>
            <a:r>
              <a:rPr lang="en-GB" sz="1600" b="1" dirty="0" smtClean="0">
                <a:solidFill>
                  <a:schemeClr val="tx1"/>
                </a:solidFill>
              </a:rPr>
              <a:t>40 % compared with the economy average of 23%</a:t>
            </a:r>
          </a:p>
          <a:p>
            <a:pPr marL="533400" lvl="2" indent="-266700" algn="l">
              <a:spcBef>
                <a:spcPts val="0"/>
              </a:spcBef>
              <a:spcAft>
                <a:spcPts val="0"/>
              </a:spcAft>
              <a:buFont typeface="Arial" pitchFamily="34" charset="0"/>
              <a:buChar char="•"/>
            </a:pPr>
            <a:r>
              <a:rPr lang="en-GB" sz="1600" b="1" dirty="0" smtClean="0">
                <a:solidFill>
                  <a:schemeClr val="tx1"/>
                </a:solidFill>
              </a:rPr>
              <a:t>Migrant labour has been an important source of labour supply which has offset skill shortages</a:t>
            </a:r>
            <a:r>
              <a:rPr lang="en-GB" sz="1600" dirty="0" smtClean="0">
                <a:solidFill>
                  <a:schemeClr val="tx1"/>
                </a:solidFill>
              </a:rPr>
              <a:t>, but this is a potentially unreliable source over the medium term.</a:t>
            </a:r>
          </a:p>
          <a:p>
            <a:pPr marL="533400" lvl="2" indent="-266700" algn="l" eaLnBrk="1" hangingPunct="1">
              <a:spcBef>
                <a:spcPts val="0"/>
              </a:spcBef>
              <a:spcAft>
                <a:spcPts val="0"/>
              </a:spcAft>
              <a:buFont typeface="Arial" pitchFamily="34" charset="0"/>
              <a:buChar char="•"/>
            </a:pPr>
            <a:endParaRPr lang="en-GB" sz="1600" b="1" dirty="0" smtClean="0">
              <a:solidFill>
                <a:schemeClr val="tx1"/>
              </a:solidFill>
            </a:endParaRPr>
          </a:p>
        </p:txBody>
      </p:sp>
      <p:sp>
        <p:nvSpPr>
          <p:cNvPr id="8" name="Rounded Rectangle 7"/>
          <p:cNvSpPr/>
          <p:nvPr/>
        </p:nvSpPr>
        <p:spPr>
          <a:xfrm>
            <a:off x="251520" y="3717032"/>
            <a:ext cx="871296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eaLnBrk="1" hangingPunct="1">
              <a:spcBef>
                <a:spcPts val="0"/>
              </a:spcBef>
              <a:spcAft>
                <a:spcPts val="0"/>
              </a:spcAft>
              <a:buNone/>
            </a:pPr>
            <a:r>
              <a:rPr lang="en-GB" sz="1600" b="1" dirty="0" smtClean="0"/>
              <a:t>The focus on the pipeline of skills, particularly younger workers, coming into the sector is therefore of growing importance – </a:t>
            </a:r>
            <a:r>
              <a:rPr lang="en-GB" sz="1600" b="1" dirty="0" smtClean="0">
                <a:hlinkClick r:id="" action="ppaction://noaction"/>
              </a:rPr>
              <a:t>case study. </a:t>
            </a:r>
            <a:endParaRPr lang="en-GB" sz="1600" b="1" dirty="0" smtClean="0"/>
          </a:p>
          <a:p>
            <a:pPr marL="622300" indent="-355600" eaLnBrk="1" hangingPunct="1">
              <a:spcBef>
                <a:spcPts val="0"/>
              </a:spcBef>
              <a:spcAft>
                <a:spcPts val="0"/>
              </a:spcAft>
            </a:pPr>
            <a:r>
              <a:rPr lang="en-GB" sz="1600" b="1" dirty="0" smtClean="0"/>
              <a:t>Recruitment of YP is below average 22% </a:t>
            </a:r>
            <a:r>
              <a:rPr lang="en-GB" sz="1600" dirty="0" smtClean="0"/>
              <a:t>(24% whole economy)</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dreamstime_xs_17156031.jpg"/>
          <p:cNvPicPr>
            <a:picLocks noChangeAspect="1"/>
          </p:cNvPicPr>
          <p:nvPr/>
        </p:nvPicPr>
        <p:blipFill>
          <a:blip r:embed="rId3" cstate="print"/>
          <a:stretch>
            <a:fillRect/>
          </a:stretch>
        </p:blipFill>
        <p:spPr>
          <a:xfrm>
            <a:off x="5652120" y="2924944"/>
            <a:ext cx="3168352" cy="1977970"/>
          </a:xfrm>
          <a:prstGeom prst="rect">
            <a:avLst/>
          </a:prstGeom>
        </p:spPr>
      </p:pic>
      <p:pic>
        <p:nvPicPr>
          <p:cNvPr id="7" name="Picture 6" descr="dreamstime_s_20675443.jpg"/>
          <p:cNvPicPr>
            <a:picLocks noChangeAspect="1"/>
          </p:cNvPicPr>
          <p:nvPr/>
        </p:nvPicPr>
        <p:blipFill>
          <a:blip r:embed="rId4" cstate="print"/>
          <a:stretch>
            <a:fillRect/>
          </a:stretch>
        </p:blipFill>
        <p:spPr>
          <a:xfrm rot="21017124">
            <a:off x="2803099" y="4413191"/>
            <a:ext cx="3089997" cy="1610062"/>
          </a:xfrm>
          <a:prstGeom prst="rect">
            <a:avLst/>
          </a:prstGeom>
        </p:spPr>
      </p:pic>
      <p:sp>
        <p:nvSpPr>
          <p:cNvPr id="22531" name="Text Box 3"/>
          <p:cNvSpPr txBox="1">
            <a:spLocks noChangeArrowheads="1"/>
          </p:cNvSpPr>
          <p:nvPr/>
        </p:nvSpPr>
        <p:spPr bwMode="auto">
          <a:xfrm>
            <a:off x="179512" y="1340769"/>
            <a:ext cx="8785349" cy="5586145"/>
          </a:xfrm>
          <a:prstGeom prst="rect">
            <a:avLst/>
          </a:prstGeom>
          <a:noFill/>
          <a:ln w="9525">
            <a:noFill/>
            <a:miter lim="800000"/>
            <a:headEnd/>
            <a:tailEnd/>
          </a:ln>
        </p:spPr>
        <p:txBody>
          <a:bodyPr wrap="square">
            <a:spAutoFit/>
          </a:bodyPr>
          <a:lstStyle/>
          <a:p>
            <a:pPr algn="just">
              <a:spcBef>
                <a:spcPct val="50000"/>
              </a:spcBef>
            </a:pPr>
            <a:r>
              <a:rPr lang="en-GB" sz="1400" b="1" i="1" dirty="0" smtClean="0">
                <a:solidFill>
                  <a:schemeClr val="tx2"/>
                </a:solidFill>
              </a:rPr>
              <a:t>The  Company</a:t>
            </a:r>
          </a:p>
          <a:p>
            <a:pPr indent="0" algn="l">
              <a:buFont typeface="Arial" charset="0"/>
              <a:buNone/>
              <a:defRPr/>
            </a:pPr>
            <a:r>
              <a:rPr lang="en-GB" sz="1400" dirty="0" smtClean="0"/>
              <a:t>Over the past ten years, Beard’s turnover has grown from £18m per annum to £46m per annum. In spite of the recession Beard is maintained a 20% return on shareholders’ capital. They achieved their growth with the same core management team, and only a small increase in staff.</a:t>
            </a:r>
          </a:p>
          <a:p>
            <a:pPr algn="just">
              <a:spcBef>
                <a:spcPct val="50000"/>
              </a:spcBef>
            </a:pPr>
            <a:r>
              <a:rPr lang="en-GB" sz="1400" b="1" i="1" dirty="0" smtClean="0">
                <a:solidFill>
                  <a:schemeClr val="tx2"/>
                </a:solidFill>
              </a:rPr>
              <a:t>The Approach</a:t>
            </a:r>
          </a:p>
          <a:p>
            <a:pPr indent="0" algn="l">
              <a:buFont typeface="Arial" charset="0"/>
              <a:buNone/>
              <a:defRPr/>
            </a:pPr>
            <a:r>
              <a:rPr lang="en-GB" sz="1400" dirty="0" smtClean="0"/>
              <a:t>Construction company Beard has used Investors in People for ten years to help them get a total view of the business and work on the most important areas. From originally taking three attempts to achieve the Standard, Beard excelled and achieved Investors in People Gold. Beard increased the range of training on offer, including management and customer care. </a:t>
            </a:r>
          </a:p>
          <a:p>
            <a:pPr indent="0" algn="l">
              <a:buFont typeface="Arial" charset="0"/>
              <a:buNone/>
              <a:defRPr/>
            </a:pPr>
            <a:endParaRPr lang="en-GB" sz="800" dirty="0" smtClean="0"/>
          </a:p>
          <a:p>
            <a:pPr indent="0" algn="l">
              <a:buFont typeface="Arial" charset="0"/>
              <a:buNone/>
              <a:defRPr/>
            </a:pPr>
            <a:endParaRPr lang="en-GB" sz="1400" dirty="0" smtClean="0"/>
          </a:p>
          <a:p>
            <a:pPr indent="0" algn="l">
              <a:buFont typeface="Arial" charset="0"/>
              <a:buNone/>
              <a:defRPr/>
            </a:pPr>
            <a:endParaRPr lang="en-GB" sz="1400" dirty="0" smtClean="0"/>
          </a:p>
          <a:p>
            <a:pPr indent="0" algn="l">
              <a:buFont typeface="Arial" charset="0"/>
              <a:buNone/>
              <a:defRPr/>
            </a:pPr>
            <a:endParaRPr lang="en-GB" sz="1400" dirty="0" smtClean="0"/>
          </a:p>
          <a:p>
            <a:pPr indent="0" algn="l">
              <a:buFont typeface="Arial" charset="0"/>
              <a:buNone/>
              <a:defRPr/>
            </a:pPr>
            <a:endParaRPr lang="en-GB" sz="1400" dirty="0" smtClean="0"/>
          </a:p>
          <a:p>
            <a:pPr indent="0" algn="l">
              <a:buFont typeface="Arial" charset="0"/>
              <a:buNone/>
              <a:defRPr/>
            </a:pPr>
            <a:endParaRPr lang="en-GB" sz="1400" dirty="0" smtClean="0"/>
          </a:p>
          <a:p>
            <a:pPr indent="0" algn="just">
              <a:spcBef>
                <a:spcPct val="50000"/>
              </a:spcBef>
              <a:buFont typeface="Arial" charset="0"/>
              <a:buNone/>
              <a:defRPr/>
            </a:pPr>
            <a:endParaRPr lang="en-GB" sz="1400" b="1" i="1" dirty="0" smtClean="0">
              <a:solidFill>
                <a:schemeClr val="tx2"/>
              </a:solidFill>
            </a:endParaRPr>
          </a:p>
          <a:p>
            <a:pPr indent="0" algn="just">
              <a:spcBef>
                <a:spcPct val="50000"/>
              </a:spcBef>
              <a:buFont typeface="Arial" charset="0"/>
              <a:buNone/>
              <a:defRPr/>
            </a:pPr>
            <a:endParaRPr lang="en-GB" sz="1400" b="1" i="1" dirty="0" smtClean="0">
              <a:solidFill>
                <a:schemeClr val="tx2"/>
              </a:solidFill>
            </a:endParaRPr>
          </a:p>
          <a:p>
            <a:pPr indent="0" algn="just">
              <a:spcBef>
                <a:spcPct val="50000"/>
              </a:spcBef>
              <a:buFont typeface="Arial" charset="0"/>
              <a:buNone/>
              <a:defRPr/>
            </a:pPr>
            <a:endParaRPr lang="en-GB" sz="1400" b="1" i="1" dirty="0" smtClean="0">
              <a:solidFill>
                <a:schemeClr val="tx2"/>
              </a:solidFill>
            </a:endParaRPr>
          </a:p>
          <a:p>
            <a:pPr indent="0" algn="just">
              <a:spcBef>
                <a:spcPct val="50000"/>
              </a:spcBef>
              <a:buFont typeface="Arial" charset="0"/>
              <a:buNone/>
              <a:defRPr/>
            </a:pPr>
            <a:endParaRPr lang="en-GB" sz="400" b="1" i="1" dirty="0" smtClean="0">
              <a:solidFill>
                <a:schemeClr val="tx2"/>
              </a:solidFill>
            </a:endParaRPr>
          </a:p>
          <a:p>
            <a:pPr indent="0" algn="just">
              <a:spcBef>
                <a:spcPct val="50000"/>
              </a:spcBef>
              <a:buFont typeface="Arial" charset="0"/>
              <a:buNone/>
              <a:defRPr/>
            </a:pPr>
            <a:r>
              <a:rPr lang="en-GB" sz="1400" b="1" i="1" dirty="0" smtClean="0">
                <a:solidFill>
                  <a:schemeClr val="tx2"/>
                </a:solidFill>
              </a:rPr>
              <a:t>The Benefits</a:t>
            </a:r>
          </a:p>
          <a:p>
            <a:pPr indent="0" algn="l">
              <a:buFont typeface="Arial" charset="0"/>
              <a:buNone/>
              <a:defRPr/>
            </a:pPr>
            <a:r>
              <a:rPr lang="en-GB" sz="1400" dirty="0" smtClean="0"/>
              <a:t>They believe that Investors in People has helped them to achieve a much higher discretionary effort from their people, which has contributed to their growth and improved their customer retention. Beard also believes that </a:t>
            </a:r>
            <a:r>
              <a:rPr lang="en-GB" sz="1400" dirty="0" err="1" smtClean="0"/>
              <a:t>IiP</a:t>
            </a:r>
            <a:r>
              <a:rPr lang="en-GB" sz="1400" dirty="0" smtClean="0"/>
              <a:t> and the practices this has instilled in the company has helped them withstand the changing conditions of the recession.</a:t>
            </a:r>
          </a:p>
        </p:txBody>
      </p:sp>
      <p:sp>
        <p:nvSpPr>
          <p:cNvPr id="22530" name="Rectangle 2"/>
          <p:cNvSpPr>
            <a:spLocks noGrp="1"/>
          </p:cNvSpPr>
          <p:nvPr>
            <p:ph type="title"/>
          </p:nvPr>
        </p:nvSpPr>
        <p:spPr/>
        <p:txBody>
          <a:bodyPr/>
          <a:lstStyle/>
          <a:p>
            <a:pPr eaLnBrk="1" hangingPunct="1"/>
            <a:r>
              <a:rPr lang="en-GB" sz="3200" dirty="0" smtClean="0"/>
              <a:t>Case study</a:t>
            </a:r>
            <a:r>
              <a:rPr lang="en-GB" sz="2800" dirty="0" smtClean="0"/>
              <a:t> </a:t>
            </a:r>
            <a:r>
              <a:rPr lang="en-GB" sz="2400" dirty="0" smtClean="0"/>
              <a:t>– </a:t>
            </a:r>
            <a:r>
              <a:rPr lang="en-GB" sz="2400" dirty="0" err="1" smtClean="0"/>
              <a:t>IiP</a:t>
            </a:r>
            <a:r>
              <a:rPr lang="en-GB" sz="2400" dirty="0" smtClean="0"/>
              <a:t> at Beard Construction</a:t>
            </a:r>
            <a:br>
              <a:rPr lang="en-GB" sz="2400" dirty="0" smtClean="0"/>
            </a:br>
            <a:r>
              <a:rPr lang="en-GB" sz="1800" b="1" dirty="0" smtClean="0"/>
              <a:t>Attracting talent, investing in skills and progression</a:t>
            </a:r>
            <a:endParaRPr lang="en-US" sz="1800" b="1" dirty="0" smtClean="0"/>
          </a:p>
        </p:txBody>
      </p:sp>
      <p:sp>
        <p:nvSpPr>
          <p:cNvPr id="6" name="Rounded Rectangle 5"/>
          <p:cNvSpPr/>
          <p:nvPr/>
        </p:nvSpPr>
        <p:spPr>
          <a:xfrm>
            <a:off x="5652120" y="4581128"/>
            <a:ext cx="3312368" cy="1296144"/>
          </a:xfrm>
          <a:prstGeom prst="roundRect">
            <a:avLst>
              <a:gd name="adj" fmla="val 15903"/>
            </a:avLst>
          </a:prstGeom>
        </p:spPr>
        <p:style>
          <a:lnRef idx="2">
            <a:schemeClr val="accent1">
              <a:shade val="50000"/>
            </a:schemeClr>
          </a:lnRef>
          <a:fillRef idx="1">
            <a:schemeClr val="accent1"/>
          </a:fillRef>
          <a:effectRef idx="0">
            <a:schemeClr val="accent1"/>
          </a:effectRef>
          <a:fontRef idx="minor">
            <a:schemeClr val="lt1"/>
          </a:fontRef>
        </p:style>
        <p:txBody>
          <a:bodyPr lIns="36000" tIns="180000" rIns="36000" bIns="72000" rtlCol="0" anchor="ctr"/>
          <a:lstStyle/>
          <a:p>
            <a:pPr algn="l">
              <a:spcBef>
                <a:spcPct val="50000"/>
              </a:spcBef>
            </a:pPr>
            <a:endParaRPr lang="en-GB" sz="1400" dirty="0" smtClean="0"/>
          </a:p>
          <a:p>
            <a:pPr>
              <a:spcBef>
                <a:spcPts val="200"/>
              </a:spcBef>
            </a:pPr>
            <a:r>
              <a:rPr lang="en-GB" sz="1400" dirty="0" smtClean="0"/>
              <a:t>“The expectation is that you’re going to remain with the company. And we’ve become a </a:t>
            </a:r>
            <a:r>
              <a:rPr lang="en-GB" b="1" dirty="0" smtClean="0"/>
              <a:t>magnet</a:t>
            </a:r>
            <a:r>
              <a:rPr lang="en-GB" sz="1400" b="1" dirty="0" smtClean="0"/>
              <a:t> </a:t>
            </a:r>
            <a:r>
              <a:rPr lang="en-GB" sz="1400" dirty="0" smtClean="0"/>
              <a:t>for</a:t>
            </a:r>
            <a:r>
              <a:rPr lang="en-GB" sz="1400" b="1" dirty="0" smtClean="0"/>
              <a:t> </a:t>
            </a:r>
            <a:r>
              <a:rPr lang="en-GB" b="1" dirty="0" smtClean="0"/>
              <a:t>good people.”</a:t>
            </a:r>
          </a:p>
          <a:p>
            <a:pPr algn="r">
              <a:spcBef>
                <a:spcPts val="0"/>
              </a:spcBef>
            </a:pPr>
            <a:r>
              <a:rPr lang="en-GB" sz="1200" dirty="0" smtClean="0"/>
              <a:t>Mark Beard</a:t>
            </a:r>
          </a:p>
          <a:p>
            <a:pPr algn="l">
              <a:spcBef>
                <a:spcPct val="50000"/>
              </a:spcBef>
            </a:pPr>
            <a:endParaRPr lang="en-US" sz="1400" dirty="0" smtClean="0"/>
          </a:p>
        </p:txBody>
      </p:sp>
      <p:sp>
        <p:nvSpPr>
          <p:cNvPr id="8" name="Rounded Rectangle 7"/>
          <p:cNvSpPr/>
          <p:nvPr/>
        </p:nvSpPr>
        <p:spPr>
          <a:xfrm>
            <a:off x="3203848" y="3429000"/>
            <a:ext cx="237626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50000"/>
              </a:spcBef>
            </a:pPr>
            <a:r>
              <a:rPr lang="en-GB" sz="1400" b="1" dirty="0" smtClean="0"/>
              <a:t>Staff turnover has fallen </a:t>
            </a:r>
            <a:r>
              <a:rPr lang="en-GB" sz="1400" dirty="0" smtClean="0"/>
              <a:t>from around </a:t>
            </a:r>
            <a:r>
              <a:rPr lang="en-GB" sz="2000" dirty="0" smtClean="0"/>
              <a:t>15% </a:t>
            </a:r>
            <a:r>
              <a:rPr lang="en-GB" sz="1400" dirty="0" smtClean="0"/>
              <a:t>to an average of </a:t>
            </a:r>
            <a:r>
              <a:rPr lang="en-GB" sz="2000" dirty="0" smtClean="0"/>
              <a:t>8%.</a:t>
            </a:r>
            <a:endParaRPr lang="en-US" sz="2000" dirty="0" smtClean="0"/>
          </a:p>
        </p:txBody>
      </p:sp>
      <p:sp>
        <p:nvSpPr>
          <p:cNvPr id="9" name="Rounded Rectangle 8"/>
          <p:cNvSpPr/>
          <p:nvPr/>
        </p:nvSpPr>
        <p:spPr>
          <a:xfrm>
            <a:off x="251520" y="3429000"/>
            <a:ext cx="2808312" cy="2304256"/>
          </a:xfrm>
          <a:prstGeom prst="roundRect">
            <a:avLst>
              <a:gd name="adj" fmla="val 8748"/>
            </a:avLst>
          </a:prstGeom>
        </p:spPr>
        <p:style>
          <a:lnRef idx="2">
            <a:schemeClr val="accent1">
              <a:shade val="50000"/>
            </a:schemeClr>
          </a:lnRef>
          <a:fillRef idx="1">
            <a:schemeClr val="accent1"/>
          </a:fillRef>
          <a:effectRef idx="0">
            <a:schemeClr val="accent1"/>
          </a:effectRef>
          <a:fontRef idx="minor">
            <a:schemeClr val="lt1"/>
          </a:fontRef>
        </p:style>
        <p:txBody>
          <a:bodyPr lIns="36000" tIns="288000" rIns="36000" rtlCol="0" anchor="ctr"/>
          <a:lstStyle/>
          <a:p>
            <a:pPr algn="l">
              <a:spcBef>
                <a:spcPct val="50000"/>
              </a:spcBef>
            </a:pPr>
            <a:endParaRPr lang="en-GB" sz="1400" dirty="0" smtClean="0"/>
          </a:p>
          <a:p>
            <a:pPr>
              <a:spcBef>
                <a:spcPct val="50000"/>
              </a:spcBef>
            </a:pPr>
            <a:r>
              <a:rPr lang="en-GB" sz="1400" dirty="0" smtClean="0"/>
              <a:t>“Our staff see that we’ve made an effort and that Beard is a </a:t>
            </a:r>
            <a:r>
              <a:rPr lang="en-GB" b="1" dirty="0" smtClean="0"/>
              <a:t>good place to work</a:t>
            </a:r>
            <a:r>
              <a:rPr lang="en-GB" dirty="0" smtClean="0"/>
              <a:t>. </a:t>
            </a:r>
            <a:r>
              <a:rPr lang="en-GB" sz="1400" dirty="0" smtClean="0"/>
              <a:t>So, for example, because they know project delivery is central to our success, they will work weekends and work late to make sure they deliver.”</a:t>
            </a:r>
          </a:p>
          <a:p>
            <a:pPr algn="r">
              <a:spcBef>
                <a:spcPts val="0"/>
              </a:spcBef>
            </a:pPr>
            <a:r>
              <a:rPr lang="en-GB" sz="1200" dirty="0" smtClean="0"/>
              <a:t>Mark Beard</a:t>
            </a:r>
          </a:p>
          <a:p>
            <a:pPr algn="l">
              <a:spcBef>
                <a:spcPct val="50000"/>
              </a:spcBef>
            </a:pPr>
            <a:endParaRPr lang="en-US" sz="2000" dirty="0" smtClean="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p:cNvSpPr>
          <p:nvPr>
            <p:ph type="body" idx="1"/>
          </p:nvPr>
        </p:nvSpPr>
        <p:spPr>
          <a:xfrm>
            <a:off x="251520" y="1484784"/>
            <a:ext cx="8568952" cy="5040560"/>
          </a:xfrm>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lnSpc>
                <a:spcPct val="150000"/>
              </a:lnSpc>
              <a:spcBef>
                <a:spcPts val="0"/>
              </a:spcBef>
              <a:spcAft>
                <a:spcPts val="0"/>
              </a:spcAft>
              <a:buNone/>
            </a:pPr>
            <a:r>
              <a:rPr lang="en-GB" sz="1450" b="1" dirty="0" smtClean="0"/>
              <a:t>The talent pipeline into the sector is being improved through:</a:t>
            </a:r>
          </a:p>
          <a:p>
            <a:pPr marL="252000" lvl="2" indent="-226800" eaLnBrk="1" fontAlgn="auto" hangingPunct="1">
              <a:spcBef>
                <a:spcPts val="0"/>
              </a:spcBef>
              <a:spcAft>
                <a:spcPts val="0"/>
              </a:spcAft>
              <a:buFont typeface="Arial" pitchFamily="34" charset="0"/>
              <a:buChar char="•"/>
              <a:defRPr/>
            </a:pPr>
            <a:r>
              <a:rPr lang="en-GB" sz="1450" dirty="0" smtClean="0"/>
              <a:t>A  </a:t>
            </a:r>
            <a:r>
              <a:rPr lang="en-GB" sz="1450" b="1" dirty="0" smtClean="0"/>
              <a:t>training levy </a:t>
            </a:r>
            <a:r>
              <a:rPr lang="en-GB" sz="1450" dirty="0" smtClean="0"/>
              <a:t>collected from employers which is returned to the industry through training grants</a:t>
            </a:r>
          </a:p>
          <a:p>
            <a:pPr marL="252000" lvl="2" indent="-226800" eaLnBrk="1" fontAlgn="auto" hangingPunct="1">
              <a:spcBef>
                <a:spcPts val="0"/>
              </a:spcBef>
              <a:spcAft>
                <a:spcPts val="0"/>
              </a:spcAft>
              <a:buFont typeface="Arial" pitchFamily="34" charset="0"/>
              <a:buChar char="•"/>
              <a:defRPr/>
            </a:pPr>
            <a:r>
              <a:rPr lang="en-GB" sz="1450" dirty="0" smtClean="0"/>
              <a:t>A </a:t>
            </a:r>
            <a:r>
              <a:rPr lang="en-GB" sz="1450" i="1" dirty="0" smtClean="0"/>
              <a:t>de facto </a:t>
            </a:r>
            <a:r>
              <a:rPr lang="en-GB" sz="1450" b="1" dirty="0" smtClean="0"/>
              <a:t>licence to practice </a:t>
            </a:r>
            <a:r>
              <a:rPr lang="en-GB" sz="1450" dirty="0" smtClean="0"/>
              <a:t>operates in many parts of the sector with respect to skills (</a:t>
            </a:r>
            <a:r>
              <a:rPr lang="en-GB" sz="1450" i="1" dirty="0" smtClean="0"/>
              <a:t>e.g.</a:t>
            </a:r>
            <a:r>
              <a:rPr lang="en-GB" sz="1450" dirty="0" smtClean="0"/>
              <a:t> the </a:t>
            </a:r>
            <a:r>
              <a:rPr lang="en-GB" sz="1450" dirty="0" err="1" smtClean="0"/>
              <a:t>ConstructionSkills</a:t>
            </a:r>
            <a:r>
              <a:rPr lang="en-GB" sz="1450" dirty="0" smtClean="0"/>
              <a:t> Card Schemes which many employers abide by)</a:t>
            </a:r>
          </a:p>
          <a:p>
            <a:pPr marL="252000" lvl="2" indent="-226800" eaLnBrk="1" fontAlgn="auto" hangingPunct="1">
              <a:spcBef>
                <a:spcPts val="0"/>
              </a:spcBef>
              <a:spcAft>
                <a:spcPts val="0"/>
              </a:spcAft>
              <a:buFont typeface="Arial" pitchFamily="34" charset="0"/>
              <a:buChar char="•"/>
              <a:defRPr/>
            </a:pPr>
            <a:r>
              <a:rPr lang="en-GB" sz="1450" dirty="0" err="1" smtClean="0"/>
              <a:t>ConstructionSkills</a:t>
            </a:r>
            <a:r>
              <a:rPr lang="en-GB" sz="1450" dirty="0" smtClean="0"/>
              <a:t> provides a number of products and services including:</a:t>
            </a:r>
          </a:p>
          <a:p>
            <a:pPr marL="533400" lvl="2" indent="-266700" eaLnBrk="1" fontAlgn="auto" hangingPunct="1">
              <a:spcBef>
                <a:spcPts val="0"/>
              </a:spcBef>
              <a:spcAft>
                <a:spcPts val="0"/>
              </a:spcAft>
              <a:buFont typeface="Arial" pitchFamily="34" charset="0"/>
              <a:buChar char="•"/>
              <a:defRPr/>
            </a:pPr>
            <a:r>
              <a:rPr lang="en-GB" sz="1450" dirty="0" smtClean="0"/>
              <a:t>The </a:t>
            </a:r>
            <a:r>
              <a:rPr lang="en-GB" sz="1450" b="1" dirty="0" smtClean="0"/>
              <a:t>National Construction College </a:t>
            </a:r>
            <a:r>
              <a:rPr lang="en-GB" sz="1450" dirty="0" smtClean="0"/>
              <a:t>- the largest construction college in Europe, providing quality and affordable training to 30,000 workers each year. </a:t>
            </a:r>
          </a:p>
          <a:p>
            <a:pPr marL="533400" lvl="2" indent="-266700" eaLnBrk="1" fontAlgn="auto" hangingPunct="1">
              <a:spcBef>
                <a:spcPts val="0"/>
              </a:spcBef>
              <a:spcAft>
                <a:spcPts val="0"/>
              </a:spcAft>
              <a:buFont typeface="Arial" pitchFamily="34" charset="0"/>
              <a:buChar char="•"/>
              <a:defRPr/>
            </a:pPr>
            <a:r>
              <a:rPr lang="en-GB" sz="1450" b="1" dirty="0" smtClean="0"/>
              <a:t>Supports apprentices </a:t>
            </a:r>
            <a:r>
              <a:rPr lang="en-GB" sz="1450" dirty="0" smtClean="0"/>
              <a:t>– matching them with an employer and training them at flagship colleges throughout the UK. Apprenticeship programmes had a 10% higher completion rate than the national average. Last year, 77% </a:t>
            </a:r>
            <a:r>
              <a:rPr lang="en-GB" sz="1450" dirty="0" err="1" smtClean="0"/>
              <a:t>ConstructionSkills</a:t>
            </a:r>
            <a:r>
              <a:rPr lang="en-GB" sz="1450" dirty="0" smtClean="0"/>
              <a:t> apprentices completed their framework. </a:t>
            </a:r>
          </a:p>
          <a:p>
            <a:pPr marL="533400" lvl="2" indent="-266700" eaLnBrk="1" fontAlgn="auto" hangingPunct="1">
              <a:spcBef>
                <a:spcPts val="0"/>
              </a:spcBef>
              <a:spcAft>
                <a:spcPts val="0"/>
              </a:spcAft>
              <a:buFont typeface="Arial" pitchFamily="34" charset="0"/>
              <a:buChar char="•"/>
              <a:defRPr/>
            </a:pPr>
            <a:r>
              <a:rPr lang="en-GB" sz="1450" dirty="0" smtClean="0"/>
              <a:t>Delivers the </a:t>
            </a:r>
            <a:r>
              <a:rPr lang="en-GB" sz="1450" b="1" dirty="0" smtClean="0"/>
              <a:t>National Skills Academy </a:t>
            </a:r>
            <a:r>
              <a:rPr lang="en-GB" sz="1450" dirty="0" smtClean="0"/>
              <a:t>which is a project-based training concept that is tailored to helping clients and contractors to get the right skills where they need them - on site.</a:t>
            </a:r>
          </a:p>
          <a:p>
            <a:pPr marL="271463" lvl="1" indent="-271463" eaLnBrk="1" fontAlgn="auto" hangingPunct="1">
              <a:spcBef>
                <a:spcPts val="0"/>
              </a:spcBef>
              <a:spcAft>
                <a:spcPts val="0"/>
              </a:spcAft>
              <a:buFont typeface="Arial" pitchFamily="34" charset="0"/>
              <a:buChar char="•"/>
              <a:defRPr/>
            </a:pPr>
            <a:r>
              <a:rPr lang="en-GB" sz="1400" dirty="0" smtClean="0"/>
              <a:t>BIS  case study research of the net benefits of Apprenticeship found the typical pay-back period for a level 2+3 Apprenticeship in construction was 2years and 3 months  (10 case studies), with the total indicative cost around 45K  but the net cost 23K (or 26 when accounting for dropout)</a:t>
            </a:r>
          </a:p>
          <a:p>
            <a:pPr marL="533400" lvl="2" indent="-266700" eaLnBrk="1" fontAlgn="auto" hangingPunct="1">
              <a:spcBef>
                <a:spcPts val="0"/>
              </a:spcBef>
              <a:spcAft>
                <a:spcPts val="0"/>
              </a:spcAft>
              <a:buFont typeface="Arial" pitchFamily="34" charset="0"/>
              <a:buChar char="•"/>
              <a:defRPr/>
            </a:pPr>
            <a:endParaRPr lang="en-GB" sz="1450" dirty="0" smtClean="0"/>
          </a:p>
          <a:p>
            <a:pPr marL="0" indent="-226800" eaLnBrk="1" hangingPunct="1">
              <a:spcBef>
                <a:spcPts val="0"/>
              </a:spcBef>
              <a:spcAft>
                <a:spcPts val="0"/>
              </a:spcAft>
            </a:pPr>
            <a:r>
              <a:rPr lang="en-GB" sz="1450" b="1" dirty="0" smtClean="0"/>
              <a:t>Growth Review implementation update –  to stimulate and enable growth</a:t>
            </a:r>
          </a:p>
          <a:p>
            <a:pPr marL="0" indent="-226800" eaLnBrk="1" hangingPunct="1">
              <a:spcBef>
                <a:spcPts val="0"/>
              </a:spcBef>
              <a:spcAft>
                <a:spcPts val="0"/>
              </a:spcAft>
              <a:buNone/>
            </a:pPr>
            <a:r>
              <a:rPr lang="en-GB" sz="1450" b="1" dirty="0" smtClean="0"/>
              <a:t>Measures include: s</a:t>
            </a:r>
            <a:r>
              <a:rPr lang="en-GB" sz="1450" dirty="0" smtClean="0"/>
              <a:t>upport for demand through tax rules, release of public sector land, reforms to public sector procurement and regulation requirements for zero carbon homes; and then wider measure such as publishing long-term plans </a:t>
            </a:r>
            <a:r>
              <a:rPr lang="en-GB" sz="1450" b="1" dirty="0" smtClean="0"/>
              <a:t>to help inform employer investment in skills. </a:t>
            </a:r>
          </a:p>
          <a:p>
            <a:pPr marL="0" indent="0" eaLnBrk="1" hangingPunct="1">
              <a:spcBef>
                <a:spcPts val="1200"/>
              </a:spcBef>
            </a:pPr>
            <a:endParaRPr lang="en-GB" sz="1450" dirty="0" smtClean="0"/>
          </a:p>
          <a:p>
            <a:pPr marL="0" indent="0" eaLnBrk="1" hangingPunct="1">
              <a:spcBef>
                <a:spcPts val="1200"/>
              </a:spcBef>
            </a:pPr>
            <a:endParaRPr lang="en-GB" sz="1800" b="1" dirty="0" smtClean="0"/>
          </a:p>
          <a:p>
            <a:pPr marL="0" indent="0" eaLnBrk="1" hangingPunct="1">
              <a:spcBef>
                <a:spcPts val="1200"/>
              </a:spcBef>
            </a:pPr>
            <a:endParaRPr lang="en-US" sz="1400" dirty="0" smtClean="0"/>
          </a:p>
          <a:p>
            <a:pPr marL="820738" lvl="1" eaLnBrk="1" hangingPunct="1">
              <a:buFont typeface="Arial" charset="0"/>
              <a:buNone/>
            </a:pPr>
            <a:endParaRPr lang="en-GB" sz="1200" dirty="0" smtClean="0"/>
          </a:p>
        </p:txBody>
      </p:sp>
      <p:sp>
        <p:nvSpPr>
          <p:cNvPr id="24582" name="Rectangle 2"/>
          <p:cNvSpPr>
            <a:spLocks noGrp="1"/>
          </p:cNvSpPr>
          <p:nvPr>
            <p:ph type="title"/>
          </p:nvPr>
        </p:nvSpPr>
        <p:spPr/>
        <p:txBody>
          <a:bodyPr/>
          <a:lstStyle/>
          <a:p>
            <a:pPr eaLnBrk="1" hangingPunct="1"/>
            <a:r>
              <a:rPr lang="en-GB" sz="3200" dirty="0" smtClean="0"/>
              <a:t>Growth through skills</a:t>
            </a:r>
            <a:br>
              <a:rPr lang="en-GB" sz="3200" dirty="0" smtClean="0"/>
            </a:br>
            <a:r>
              <a:rPr lang="en-GB" sz="3200" b="1" dirty="0" smtClean="0"/>
              <a:t>Securing future success</a:t>
            </a:r>
            <a:endParaRPr lang="en-US" sz="3200" b="1" dirty="0" smtClean="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329378" cy="1143000"/>
          </a:xfrm>
        </p:spPr>
        <p:txBody>
          <a:bodyPr>
            <a:normAutofit/>
          </a:bodyPr>
          <a:lstStyle/>
          <a:p>
            <a:r>
              <a:rPr lang="en-GB" sz="2400" dirty="0" smtClean="0"/>
              <a:t>Growth through skills</a:t>
            </a:r>
            <a:br>
              <a:rPr lang="en-GB" sz="2400" dirty="0" smtClean="0"/>
            </a:br>
            <a:r>
              <a:rPr lang="en-GB" sz="2400" b="1" dirty="0" smtClean="0"/>
              <a:t>Securing future success</a:t>
            </a:r>
            <a:endParaRPr lang="en-GB" sz="2400" dirty="0"/>
          </a:p>
        </p:txBody>
      </p:sp>
      <p:sp>
        <p:nvSpPr>
          <p:cNvPr id="7" name="Content Placeholder 2"/>
          <p:cNvSpPr>
            <a:spLocks noGrp="1"/>
          </p:cNvSpPr>
          <p:nvPr>
            <p:ph idx="1"/>
          </p:nvPr>
        </p:nvSpPr>
        <p:spPr>
          <a:xfrm>
            <a:off x="179512" y="1412776"/>
            <a:ext cx="8640000" cy="1124912"/>
          </a:xfrm>
        </p:spPr>
        <p:txBody>
          <a:bodyPr>
            <a:noAutofit/>
          </a:bodyPr>
          <a:lstStyle/>
          <a:p>
            <a:r>
              <a:rPr lang="en-GB" sz="1500" b="1" dirty="0" smtClean="0"/>
              <a:t>Across the sector, r</a:t>
            </a:r>
            <a:r>
              <a:rPr lang="en-GB" sz="1500" dirty="0" smtClean="0"/>
              <a:t>aising skills is key to raising performance, but while there </a:t>
            </a:r>
            <a:r>
              <a:rPr lang="en-GB" sz="1500" b="1" dirty="0" smtClean="0"/>
              <a:t>is no silver bullet, a mix of actions which push and pull in the same direction can help.</a:t>
            </a:r>
            <a:endParaRPr lang="en-GB" sz="1500" dirty="0" smtClean="0"/>
          </a:p>
          <a:p>
            <a:r>
              <a:rPr lang="en-GB" sz="1500" b="1" dirty="0" smtClean="0"/>
              <a:t>Employer leadership </a:t>
            </a:r>
            <a:r>
              <a:rPr lang="en-GB" sz="1500" dirty="0" smtClean="0"/>
              <a:t>in the development of solutions and then taking </a:t>
            </a:r>
            <a:r>
              <a:rPr lang="en-GB" sz="1500" b="1" dirty="0" smtClean="0"/>
              <a:t>ownership </a:t>
            </a:r>
            <a:r>
              <a:rPr lang="en-GB" sz="1500" dirty="0" smtClean="0"/>
              <a:t>of those solutions is fundamental to their success and sustainability. </a:t>
            </a:r>
          </a:p>
        </p:txBody>
      </p:sp>
      <p:sp>
        <p:nvSpPr>
          <p:cNvPr id="5" name="Slide Number Placeholder 4"/>
          <p:cNvSpPr>
            <a:spLocks noGrp="1"/>
          </p:cNvSpPr>
          <p:nvPr>
            <p:ph type="sldNum" sz="quarter" idx="12"/>
          </p:nvPr>
        </p:nvSpPr>
        <p:spPr/>
        <p:txBody>
          <a:bodyPr/>
          <a:lstStyle/>
          <a:p>
            <a:fld id="{234C2BFB-94E8-411C-AFA4-6699941CFF0C}" type="slidenum">
              <a:rPr lang="en-GB" smtClean="0"/>
              <a:pPr/>
              <a:t>23</a:t>
            </a:fld>
            <a:endParaRPr lang="en-GB" dirty="0"/>
          </a:p>
        </p:txBody>
      </p:sp>
      <p:sp>
        <p:nvSpPr>
          <p:cNvPr id="6" name="TextBox 5"/>
          <p:cNvSpPr txBox="1"/>
          <p:nvPr/>
        </p:nvSpPr>
        <p:spPr>
          <a:xfrm>
            <a:off x="251520" y="2492896"/>
            <a:ext cx="8640960" cy="4316566"/>
          </a:xfrm>
          <a:prstGeom prst="rect">
            <a:avLst/>
          </a:prstGeom>
          <a:solidFill>
            <a:schemeClr val="tx2"/>
          </a:solidFill>
          <a:effectLst/>
        </p:spPr>
        <p:txBody>
          <a:bodyPr wrap="square" rtlCol="0">
            <a:spAutoFit/>
          </a:bodyPr>
          <a:lstStyle/>
          <a:p>
            <a:pPr marL="341313" lvl="1" indent="-341313" algn="l"/>
            <a:r>
              <a:rPr lang="en-GB" sz="1450" dirty="0" smtClean="0">
                <a:solidFill>
                  <a:schemeClr val="bg1"/>
                </a:solidFill>
              </a:rPr>
              <a:t>Sources of investment are available to support the </a:t>
            </a:r>
            <a:r>
              <a:rPr lang="en-GB" sz="1450" b="1" dirty="0" smtClean="0">
                <a:solidFill>
                  <a:schemeClr val="bg1"/>
                </a:solidFill>
              </a:rPr>
              <a:t>implementation of solutions led by </a:t>
            </a:r>
          </a:p>
          <a:p>
            <a:pPr marL="341313" lvl="1" indent="-341313" algn="l"/>
            <a:r>
              <a:rPr lang="en-GB" sz="1450" b="1" dirty="0" smtClean="0">
                <a:solidFill>
                  <a:schemeClr val="bg1"/>
                </a:solidFill>
              </a:rPr>
              <a:t>business</a:t>
            </a:r>
            <a:r>
              <a:rPr lang="en-GB" sz="1450" dirty="0" smtClean="0">
                <a:solidFill>
                  <a:schemeClr val="bg1"/>
                </a:solidFill>
              </a:rPr>
              <a:t> on behalf of the sector. </a:t>
            </a:r>
          </a:p>
          <a:p>
            <a:pPr marL="341313" lvl="1" indent="-341313" algn="l">
              <a:buFont typeface="Arial" pitchFamily="34" charset="0"/>
              <a:buChar char="•"/>
            </a:pPr>
            <a:r>
              <a:rPr lang="en-GB" sz="1450" dirty="0" smtClean="0">
                <a:solidFill>
                  <a:schemeClr val="bg1"/>
                </a:solidFill>
              </a:rPr>
              <a:t>The </a:t>
            </a:r>
            <a:r>
              <a:rPr lang="en-GB" sz="1450" b="1" dirty="0" smtClean="0">
                <a:solidFill>
                  <a:schemeClr val="bg1"/>
                </a:solidFill>
              </a:rPr>
              <a:t>Employer Ownership pilots </a:t>
            </a:r>
            <a:r>
              <a:rPr lang="en-GB" sz="1450" dirty="0" smtClean="0">
                <a:solidFill>
                  <a:schemeClr val="bg1"/>
                </a:solidFill>
              </a:rPr>
              <a:t>offers all employers in England direct access to up to £250 million of public investment over the next two years to design and deliver their own training solutions. </a:t>
            </a:r>
          </a:p>
          <a:p>
            <a:pPr marL="341313" lvl="1" indent="-341313" algn="l">
              <a:buFont typeface="Arial" pitchFamily="34" charset="0"/>
              <a:buChar char="•"/>
            </a:pPr>
            <a:r>
              <a:rPr lang="en-GB" sz="1450" dirty="0" smtClean="0">
                <a:solidFill>
                  <a:schemeClr val="bg1"/>
                </a:solidFill>
              </a:rPr>
              <a:t>The </a:t>
            </a:r>
            <a:r>
              <a:rPr lang="en-GB" sz="1450" b="1" dirty="0" smtClean="0">
                <a:solidFill>
                  <a:schemeClr val="bg1"/>
                </a:solidFill>
              </a:rPr>
              <a:t>Growth and Innovation Fund </a:t>
            </a:r>
            <a:r>
              <a:rPr lang="en-GB" sz="1450" dirty="0" smtClean="0">
                <a:solidFill>
                  <a:schemeClr val="bg1"/>
                </a:solidFill>
              </a:rPr>
              <a:t>(£9 million invested so far, £29 million to invest in 2012-13) gives priority to solutions for the sector e.g.:</a:t>
            </a:r>
          </a:p>
          <a:p>
            <a:pPr marL="723900" lvl="2" indent="-368300" algn="l">
              <a:buFont typeface="Arial" pitchFamily="34" charset="0"/>
              <a:buChar char="•"/>
            </a:pPr>
            <a:r>
              <a:rPr lang="en-GB" sz="1450" dirty="0" smtClean="0">
                <a:solidFill>
                  <a:schemeClr val="bg1"/>
                </a:solidFill>
              </a:rPr>
              <a:t>Employer commitment and investment in </a:t>
            </a:r>
            <a:r>
              <a:rPr lang="en-GB" sz="1450" b="1" dirty="0" smtClean="0">
                <a:solidFill>
                  <a:schemeClr val="bg1"/>
                </a:solidFill>
              </a:rPr>
              <a:t>Apprenticeships</a:t>
            </a:r>
          </a:p>
          <a:p>
            <a:pPr marL="723900" lvl="2" indent="-368300" algn="l">
              <a:buFont typeface="Arial" pitchFamily="34" charset="0"/>
              <a:buChar char="•"/>
            </a:pPr>
            <a:r>
              <a:rPr lang="en-GB" sz="1450" dirty="0" smtClean="0">
                <a:solidFill>
                  <a:schemeClr val="bg1"/>
                </a:solidFill>
              </a:rPr>
              <a:t>Creation of </a:t>
            </a:r>
            <a:r>
              <a:rPr lang="en-GB" sz="1450" b="1" dirty="0" smtClean="0">
                <a:solidFill>
                  <a:schemeClr val="bg1"/>
                </a:solidFill>
              </a:rPr>
              <a:t>employer networks </a:t>
            </a:r>
            <a:r>
              <a:rPr lang="en-GB" sz="1450" dirty="0" smtClean="0">
                <a:solidFill>
                  <a:schemeClr val="bg1"/>
                </a:solidFill>
              </a:rPr>
              <a:t>to overcome skill problems</a:t>
            </a:r>
          </a:p>
          <a:p>
            <a:pPr marL="723900" lvl="2" indent="-368300" algn="l">
              <a:buFont typeface="Arial" pitchFamily="34" charset="0"/>
              <a:buChar char="•"/>
            </a:pPr>
            <a:r>
              <a:rPr lang="en-GB" sz="1450" dirty="0" smtClean="0">
                <a:solidFill>
                  <a:schemeClr val="bg1"/>
                </a:solidFill>
              </a:rPr>
              <a:t>Employer-backed proposals for other skills solutions such as: </a:t>
            </a:r>
            <a:r>
              <a:rPr lang="en-GB" sz="1450" b="1" dirty="0" smtClean="0">
                <a:solidFill>
                  <a:schemeClr val="bg1"/>
                </a:solidFill>
              </a:rPr>
              <a:t>management and leadership;</a:t>
            </a:r>
            <a:r>
              <a:rPr lang="en-GB" sz="1450" dirty="0" smtClean="0">
                <a:solidFill>
                  <a:schemeClr val="bg1"/>
                </a:solidFill>
              </a:rPr>
              <a:t> </a:t>
            </a:r>
            <a:r>
              <a:rPr lang="en-GB" sz="1450" b="1" dirty="0" smtClean="0">
                <a:solidFill>
                  <a:schemeClr val="bg1"/>
                </a:solidFill>
              </a:rPr>
              <a:t>professional standards;</a:t>
            </a:r>
            <a:r>
              <a:rPr lang="en-GB" sz="1450" dirty="0" smtClean="0">
                <a:solidFill>
                  <a:schemeClr val="bg1"/>
                </a:solidFill>
              </a:rPr>
              <a:t> </a:t>
            </a:r>
            <a:r>
              <a:rPr lang="en-GB" sz="1450" b="1" dirty="0" smtClean="0">
                <a:solidFill>
                  <a:schemeClr val="bg1"/>
                </a:solidFill>
              </a:rPr>
              <a:t>high performance work practices </a:t>
            </a:r>
            <a:r>
              <a:rPr lang="en-GB" sz="1450" dirty="0" smtClean="0">
                <a:solidFill>
                  <a:schemeClr val="bg1"/>
                </a:solidFill>
              </a:rPr>
              <a:t>incorporating people development (e.g. </a:t>
            </a:r>
            <a:r>
              <a:rPr lang="en-GB" sz="1450" b="1" dirty="0" smtClean="0">
                <a:solidFill>
                  <a:schemeClr val="bg1"/>
                </a:solidFill>
              </a:rPr>
              <a:t>Investors in People</a:t>
            </a:r>
            <a:r>
              <a:rPr lang="en-GB" sz="1450" dirty="0" smtClean="0">
                <a:solidFill>
                  <a:schemeClr val="bg1"/>
                </a:solidFill>
              </a:rPr>
              <a:t>).</a:t>
            </a:r>
          </a:p>
          <a:p>
            <a:pPr marL="723900" lvl="2" indent="-368300" algn="l">
              <a:buFont typeface="Arial" pitchFamily="34" charset="0"/>
              <a:buChar char="•"/>
            </a:pPr>
            <a:r>
              <a:rPr lang="en-GB" sz="1450" dirty="0" smtClean="0">
                <a:solidFill>
                  <a:schemeClr val="bg1"/>
                </a:solidFill>
              </a:rPr>
              <a:t>Information and business advice is also important as a solution.  </a:t>
            </a:r>
            <a:endParaRPr lang="en-GB" sz="1600" dirty="0" smtClean="0">
              <a:solidFill>
                <a:schemeClr val="bg1"/>
              </a:solidFill>
            </a:endParaRPr>
          </a:p>
          <a:p>
            <a:pPr marL="88900" lvl="2" algn="l"/>
            <a:endParaRPr lang="en-GB" sz="1450" b="1" dirty="0" smtClean="0">
              <a:solidFill>
                <a:schemeClr val="bg1"/>
              </a:solidFill>
            </a:endParaRPr>
          </a:p>
          <a:p>
            <a:pPr marL="88900" lvl="2" algn="l"/>
            <a:r>
              <a:rPr lang="en-GB" sz="1450" b="1" dirty="0" smtClean="0">
                <a:solidFill>
                  <a:schemeClr val="bg1"/>
                </a:solidFill>
              </a:rPr>
              <a:t>Ultimately this is trying to catalyse sustained investment in the development of the sector’s workforce led by employers which lies at the heart of an enterprising and dynamic nation.</a:t>
            </a:r>
          </a:p>
          <a:p>
            <a:pPr marL="88900" lvl="2" algn="l"/>
            <a:endParaRPr lang="en-GB" sz="1450" b="1" dirty="0" smtClean="0">
              <a:solidFill>
                <a:schemeClr val="bg1"/>
              </a:solidFill>
            </a:endParaRPr>
          </a:p>
          <a:p>
            <a:pPr marL="88900" lvl="2" algn="l"/>
            <a:r>
              <a:rPr lang="en-GB" sz="1400" b="1" dirty="0" smtClean="0">
                <a:solidFill>
                  <a:schemeClr val="bg1"/>
                </a:solidFill>
              </a:rPr>
              <a:t>Investors in People</a:t>
            </a:r>
            <a:r>
              <a:rPr lang="en-GB" sz="1400" dirty="0" smtClean="0">
                <a:solidFill>
                  <a:schemeClr val="bg1"/>
                </a:solidFill>
              </a:rPr>
              <a:t> provides a framework in which employers can develop workforce skills which has proven to be a success in construction.  The example of </a:t>
            </a:r>
            <a:r>
              <a:rPr lang="en-GB" sz="1400" b="1" dirty="0" smtClean="0">
                <a:solidFill>
                  <a:schemeClr val="bg1"/>
                </a:solidFill>
                <a:hlinkClick r:id="" action="ppaction://noaction"/>
              </a:rPr>
              <a:t>Beard Construction </a:t>
            </a:r>
            <a:r>
              <a:rPr lang="en-GB" sz="1400" dirty="0" smtClean="0">
                <a:solidFill>
                  <a:schemeClr val="bg1"/>
                </a:solidFill>
              </a:rPr>
              <a:t>illustrates the benefits of </a:t>
            </a:r>
            <a:r>
              <a:rPr lang="en-GB" sz="1400" dirty="0" err="1" smtClean="0">
                <a:solidFill>
                  <a:schemeClr val="bg1"/>
                </a:solidFill>
              </a:rPr>
              <a:t>IiP</a:t>
            </a:r>
            <a:r>
              <a:rPr lang="en-GB" sz="1400" dirty="0" smtClean="0">
                <a:solidFill>
                  <a:schemeClr val="bg1"/>
                </a:solidFill>
              </a:rPr>
              <a:t>.</a:t>
            </a:r>
            <a:endParaRPr lang="en-GB" sz="1600" dirty="0" smtClean="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GB" sz="2500" b="1" smtClean="0"/>
              <a:t>The Key Messages</a:t>
            </a:r>
            <a:endParaRPr lang="en-GB" sz="2500" smtClean="0"/>
          </a:p>
        </p:txBody>
      </p:sp>
      <p:sp>
        <p:nvSpPr>
          <p:cNvPr id="3" name="Content Placeholder 2"/>
          <p:cNvSpPr>
            <a:spLocks noGrp="1"/>
          </p:cNvSpPr>
          <p:nvPr>
            <p:ph idx="1"/>
          </p:nvPr>
        </p:nvSpPr>
        <p:spPr>
          <a:xfrm>
            <a:off x="323850" y="1341438"/>
            <a:ext cx="8569325" cy="5256212"/>
          </a:xfrm>
        </p:spPr>
        <p:txBody>
          <a:bodyPr lIns="36000" rIns="36000" rtlCol="0">
            <a:noAutofit/>
          </a:bodyPr>
          <a:lstStyle/>
          <a:p>
            <a:pPr>
              <a:lnSpc>
                <a:spcPts val="1700"/>
              </a:lnSpc>
              <a:spcBef>
                <a:spcPts val="0"/>
              </a:spcBef>
              <a:spcAft>
                <a:spcPts val="0"/>
              </a:spcAft>
              <a:defRPr/>
            </a:pPr>
            <a:r>
              <a:rPr lang="en-GB" sz="1600" dirty="0" smtClean="0"/>
              <a:t>The construction industry is </a:t>
            </a:r>
            <a:r>
              <a:rPr lang="en-GB" sz="1600" b="1" dirty="0" smtClean="0"/>
              <a:t>large in terms of employment and output,</a:t>
            </a:r>
            <a:r>
              <a:rPr lang="en-GB" sz="1600" dirty="0" smtClean="0"/>
              <a:t> and fulfils an important functional role in the development of the built environment and, more latterly, meeting the low carbon agenda. </a:t>
            </a:r>
          </a:p>
          <a:p>
            <a:pPr>
              <a:lnSpc>
                <a:spcPts val="1700"/>
              </a:lnSpc>
              <a:spcBef>
                <a:spcPts val="0"/>
              </a:spcBef>
              <a:spcAft>
                <a:spcPts val="0"/>
              </a:spcAft>
              <a:defRPr/>
            </a:pPr>
            <a:r>
              <a:rPr lang="en-GB" sz="1600" dirty="0" smtClean="0"/>
              <a:t>The sector will be </a:t>
            </a:r>
            <a:r>
              <a:rPr lang="en-GB" sz="1600" b="1" dirty="0" smtClean="0"/>
              <a:t>central to the UK’s recovery </a:t>
            </a:r>
            <a:r>
              <a:rPr lang="en-GB" sz="1600" dirty="0" smtClean="0"/>
              <a:t>from the 2008/9 recession through its role in bringing infrastructure projects to fruition.</a:t>
            </a:r>
          </a:p>
          <a:p>
            <a:pPr>
              <a:lnSpc>
                <a:spcPts val="1700"/>
              </a:lnSpc>
              <a:spcBef>
                <a:spcPts val="0"/>
              </a:spcBef>
              <a:spcAft>
                <a:spcPts val="0"/>
              </a:spcAft>
              <a:defRPr/>
            </a:pPr>
            <a:r>
              <a:rPr lang="en-GB" sz="1600" dirty="0" smtClean="0"/>
              <a:t>Challenges facing the sector include: the low carbon agenda; need to drive up productivity to retain and build on its share of UK and world markets; to lead on innovation and manage change; and meet regulatory standards. </a:t>
            </a:r>
          </a:p>
          <a:p>
            <a:pPr eaLnBrk="1" fontAlgn="auto" hangingPunct="1">
              <a:lnSpc>
                <a:spcPts val="1700"/>
              </a:lnSpc>
              <a:spcBef>
                <a:spcPts val="0"/>
              </a:spcBef>
              <a:spcAft>
                <a:spcPts val="0"/>
              </a:spcAft>
              <a:buFont typeface="Arial" pitchFamily="34" charset="0"/>
              <a:buChar char="•"/>
              <a:defRPr/>
            </a:pPr>
            <a:r>
              <a:rPr lang="en-GB" sz="1600" b="1" dirty="0" smtClean="0"/>
              <a:t>Technological </a:t>
            </a:r>
            <a:r>
              <a:rPr lang="en-GB" sz="1600" b="1" dirty="0"/>
              <a:t>change and </a:t>
            </a:r>
            <a:r>
              <a:rPr lang="en-GB" sz="1600" b="1" dirty="0" smtClean="0"/>
              <a:t>the green agenda will </a:t>
            </a:r>
            <a:r>
              <a:rPr lang="en-GB" sz="1600" b="1" dirty="0"/>
              <a:t>continue to impact on the skills needs</a:t>
            </a:r>
            <a:r>
              <a:rPr lang="en-GB" sz="1600" dirty="0"/>
              <a:t> in construction. Modern methods of construction and the implementation of low carbon systems and materials will require </a:t>
            </a:r>
            <a:r>
              <a:rPr lang="en-GB" sz="1600" b="1" dirty="0"/>
              <a:t>new skills and adaption and upgrading of </a:t>
            </a:r>
            <a:r>
              <a:rPr lang="en-GB" sz="1600" b="1" dirty="0" smtClean="0"/>
              <a:t>the skills</a:t>
            </a:r>
            <a:r>
              <a:rPr lang="en-GB" sz="1600" dirty="0" smtClean="0"/>
              <a:t> </a:t>
            </a:r>
            <a:r>
              <a:rPr lang="en-GB" sz="1600" dirty="0"/>
              <a:t>of people working in the sector. </a:t>
            </a:r>
            <a:endParaRPr lang="en-GB" sz="1600" dirty="0" smtClean="0"/>
          </a:p>
          <a:p>
            <a:pPr>
              <a:lnSpc>
                <a:spcPts val="1700"/>
              </a:lnSpc>
              <a:spcBef>
                <a:spcPts val="0"/>
              </a:spcBef>
              <a:spcAft>
                <a:spcPts val="0"/>
              </a:spcAft>
              <a:defRPr/>
            </a:pPr>
            <a:r>
              <a:rPr lang="en-GB" sz="1600" dirty="0" smtClean="0"/>
              <a:t>Skills can help the sector to step-up to these challenges, through: </a:t>
            </a:r>
          </a:p>
          <a:p>
            <a:pPr lvl="1">
              <a:lnSpc>
                <a:spcPts val="1700"/>
              </a:lnSpc>
              <a:spcBef>
                <a:spcPts val="0"/>
              </a:spcBef>
              <a:spcAft>
                <a:spcPts val="0"/>
              </a:spcAft>
              <a:defRPr/>
            </a:pPr>
            <a:r>
              <a:rPr lang="en-GB" sz="1600" b="1" dirty="0" smtClean="0"/>
              <a:t>investment in management skills</a:t>
            </a:r>
          </a:p>
          <a:p>
            <a:pPr lvl="1">
              <a:lnSpc>
                <a:spcPts val="1700"/>
              </a:lnSpc>
              <a:spcBef>
                <a:spcPts val="0"/>
              </a:spcBef>
              <a:spcAft>
                <a:spcPts val="0"/>
              </a:spcAft>
              <a:defRPr/>
            </a:pPr>
            <a:r>
              <a:rPr lang="en-GB" sz="1600" b="1" dirty="0" smtClean="0"/>
              <a:t>attracting and retaining talent</a:t>
            </a:r>
          </a:p>
          <a:p>
            <a:pPr lvl="1">
              <a:lnSpc>
                <a:spcPts val="1700"/>
              </a:lnSpc>
              <a:spcBef>
                <a:spcPts val="0"/>
              </a:spcBef>
              <a:spcAft>
                <a:spcPts val="0"/>
              </a:spcAft>
              <a:defRPr/>
            </a:pPr>
            <a:r>
              <a:rPr lang="en-GB" sz="1600" b="1" dirty="0" smtClean="0"/>
              <a:t>investing in workforce skills, </a:t>
            </a:r>
            <a:r>
              <a:rPr lang="en-GB" sz="1600" dirty="0" smtClean="0"/>
              <a:t>especially self-employed workers.</a:t>
            </a:r>
          </a:p>
          <a:p>
            <a:pPr>
              <a:lnSpc>
                <a:spcPts val="1700"/>
              </a:lnSpc>
              <a:spcBef>
                <a:spcPts val="0"/>
              </a:spcBef>
              <a:spcAft>
                <a:spcPts val="0"/>
              </a:spcAft>
              <a:buNone/>
              <a:defRPr/>
            </a:pPr>
            <a:r>
              <a:rPr lang="en-GB" sz="2000" dirty="0" smtClean="0"/>
              <a:t>	</a:t>
            </a:r>
            <a:r>
              <a:rPr lang="en-GB" sz="1600" b="1" dirty="0" smtClean="0"/>
              <a:t>Meeting these skills requirements will leave the UK construction sector well-placed to capitalise on the opportunities presented.</a:t>
            </a:r>
          </a:p>
          <a:p>
            <a:pPr eaLnBrk="1" fontAlgn="auto" hangingPunct="1">
              <a:lnSpc>
                <a:spcPts val="1700"/>
              </a:lnSpc>
              <a:spcBef>
                <a:spcPts val="0"/>
              </a:spcBef>
              <a:spcAft>
                <a:spcPts val="0"/>
              </a:spcAft>
              <a:buFont typeface="Arial" pitchFamily="34" charset="0"/>
              <a:buChar char="•"/>
              <a:defRPr/>
            </a:pPr>
            <a:r>
              <a:rPr lang="en-GB" sz="1600" dirty="0" smtClean="0"/>
              <a:t>To help with labour supply planning in construction, the Government is signalling upcoming infrastructure projects to provide a more stable environment in which employers might make investments in physical and human capital.</a:t>
            </a:r>
          </a:p>
          <a:p>
            <a:pPr eaLnBrk="1" hangingPunct="1">
              <a:lnSpc>
                <a:spcPts val="1700"/>
              </a:lnSpc>
              <a:spcBef>
                <a:spcPts val="0"/>
              </a:spcBef>
              <a:spcAft>
                <a:spcPts val="0"/>
              </a:spcAft>
            </a:pPr>
            <a:r>
              <a:rPr lang="en-GB" sz="1600" dirty="0" smtClean="0"/>
              <a:t>Work with employers to </a:t>
            </a:r>
            <a:r>
              <a:rPr lang="en-GB" sz="1600" b="1" dirty="0" smtClean="0"/>
              <a:t>transform the UK’s approach to investing in skills</a:t>
            </a:r>
            <a:r>
              <a:rPr lang="en-GB" sz="1600" dirty="0" smtClean="0"/>
              <a:t> of its people </a:t>
            </a:r>
            <a:r>
              <a:rPr lang="en-GB" sz="1600" b="1" dirty="0" smtClean="0"/>
              <a:t>to secure growth and prosperity</a:t>
            </a:r>
            <a:r>
              <a:rPr lang="en-GB" sz="1600" dirty="0" smtClean="0"/>
              <a:t>.  More information about the </a:t>
            </a:r>
            <a:r>
              <a:rPr lang="en-GB" sz="1600" b="1" dirty="0" smtClean="0"/>
              <a:t>UK Commission’s investment funds </a:t>
            </a:r>
            <a:r>
              <a:rPr lang="en-GB" sz="1600" dirty="0" smtClean="0"/>
              <a:t>is </a:t>
            </a:r>
            <a:r>
              <a:rPr lang="en-GB" sz="1600" smtClean="0"/>
              <a:t>available </a:t>
            </a:r>
            <a:r>
              <a:rPr lang="en-GB" sz="1600" b="1" smtClean="0">
                <a:hlinkClick r:id="rId3"/>
              </a:rPr>
              <a:t>here</a:t>
            </a:r>
            <a:r>
              <a:rPr lang="en-GB" sz="1600" b="1" smtClean="0"/>
              <a:t>.</a:t>
            </a:r>
            <a:endParaRPr lang="en-GB" sz="1600" b="1" dirty="0"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p:txBody>
          <a:bodyPr/>
          <a:lstStyle/>
          <a:p>
            <a:pPr eaLnBrk="1" hangingPunct="1"/>
            <a:r>
              <a:rPr lang="en-GB" smtClean="0"/>
              <a:t>Storyboard</a:t>
            </a:r>
          </a:p>
        </p:txBody>
      </p:sp>
      <p:sp>
        <p:nvSpPr>
          <p:cNvPr id="9219" name="Rectangle 3"/>
          <p:cNvSpPr>
            <a:spLocks noChangeArrowheads="1"/>
          </p:cNvSpPr>
          <p:nvPr/>
        </p:nvSpPr>
        <p:spPr bwMode="auto">
          <a:xfrm>
            <a:off x="1096963" y="1628775"/>
            <a:ext cx="2016125" cy="1152525"/>
          </a:xfrm>
          <a:prstGeom prst="rect">
            <a:avLst/>
          </a:prstGeom>
          <a:solidFill>
            <a:schemeClr val="accent1"/>
          </a:solidFill>
          <a:ln w="9525">
            <a:noFill/>
            <a:miter lim="800000"/>
            <a:headEnd/>
            <a:tailEnd/>
          </a:ln>
        </p:spPr>
        <p:txBody>
          <a:bodyPr wrap="none" anchor="ctr"/>
          <a:lstStyle/>
          <a:p>
            <a:endParaRPr lang="en-US"/>
          </a:p>
        </p:txBody>
      </p:sp>
      <p:sp>
        <p:nvSpPr>
          <p:cNvPr id="9220" name="Text Box 4"/>
          <p:cNvSpPr txBox="1">
            <a:spLocks noChangeArrowheads="1"/>
          </p:cNvSpPr>
          <p:nvPr/>
        </p:nvSpPr>
        <p:spPr bwMode="auto">
          <a:xfrm>
            <a:off x="1043608" y="1628800"/>
            <a:ext cx="2160587" cy="1077218"/>
          </a:xfrm>
          <a:prstGeom prst="rect">
            <a:avLst/>
          </a:prstGeom>
          <a:noFill/>
          <a:ln w="9525">
            <a:noFill/>
            <a:miter lim="800000"/>
            <a:headEnd/>
            <a:tailEnd/>
          </a:ln>
        </p:spPr>
        <p:txBody>
          <a:bodyPr>
            <a:spAutoFit/>
          </a:bodyPr>
          <a:lstStyle/>
          <a:p>
            <a:pPr>
              <a:spcBef>
                <a:spcPts val="0"/>
              </a:spcBef>
            </a:pPr>
            <a:r>
              <a:rPr lang="en-GB" sz="1600" dirty="0">
                <a:solidFill>
                  <a:schemeClr val="bg1"/>
                </a:solidFill>
              </a:rPr>
              <a:t>What </a:t>
            </a:r>
            <a:r>
              <a:rPr lang="en-GB" sz="1600" dirty="0" smtClean="0">
                <a:solidFill>
                  <a:schemeClr val="bg1"/>
                </a:solidFill>
              </a:rPr>
              <a:t> are key </a:t>
            </a:r>
          </a:p>
          <a:p>
            <a:pPr>
              <a:spcBef>
                <a:spcPts val="0"/>
              </a:spcBef>
            </a:pPr>
            <a:r>
              <a:rPr lang="en-GB" sz="1600" dirty="0" smtClean="0">
                <a:solidFill>
                  <a:schemeClr val="bg1"/>
                </a:solidFill>
              </a:rPr>
              <a:t>skills </a:t>
            </a:r>
            <a:r>
              <a:rPr lang="en-GB" sz="1600" dirty="0">
                <a:solidFill>
                  <a:schemeClr val="bg1"/>
                </a:solidFill>
              </a:rPr>
              <a:t>challenges </a:t>
            </a:r>
            <a:r>
              <a:rPr lang="en-GB" sz="1600" dirty="0" smtClean="0">
                <a:solidFill>
                  <a:schemeClr val="bg1"/>
                </a:solidFill>
              </a:rPr>
              <a:t> in the construction sector?</a:t>
            </a:r>
            <a:endParaRPr lang="en-GB" sz="1600" dirty="0">
              <a:solidFill>
                <a:schemeClr val="bg1"/>
              </a:solidFill>
            </a:endParaRPr>
          </a:p>
        </p:txBody>
      </p:sp>
      <p:sp>
        <p:nvSpPr>
          <p:cNvPr id="9221" name="Line 5"/>
          <p:cNvSpPr>
            <a:spLocks noChangeShapeType="1"/>
          </p:cNvSpPr>
          <p:nvPr/>
        </p:nvSpPr>
        <p:spPr bwMode="auto">
          <a:xfrm>
            <a:off x="3113088" y="2205038"/>
            <a:ext cx="431800" cy="0"/>
          </a:xfrm>
          <a:prstGeom prst="line">
            <a:avLst/>
          </a:prstGeom>
          <a:noFill/>
          <a:ln w="19050">
            <a:solidFill>
              <a:schemeClr val="tx2"/>
            </a:solidFill>
            <a:round/>
            <a:headEnd/>
            <a:tailEnd type="arrow" w="med" len="med"/>
          </a:ln>
        </p:spPr>
        <p:txBody>
          <a:bodyPr/>
          <a:lstStyle/>
          <a:p>
            <a:endParaRPr lang="en-GB"/>
          </a:p>
        </p:txBody>
      </p:sp>
      <p:sp>
        <p:nvSpPr>
          <p:cNvPr id="9222" name="Rectangle 6"/>
          <p:cNvSpPr>
            <a:spLocks noChangeArrowheads="1"/>
          </p:cNvSpPr>
          <p:nvPr/>
        </p:nvSpPr>
        <p:spPr bwMode="auto">
          <a:xfrm>
            <a:off x="3563938" y="1628775"/>
            <a:ext cx="2016125" cy="1152525"/>
          </a:xfrm>
          <a:prstGeom prst="rect">
            <a:avLst/>
          </a:prstGeom>
          <a:solidFill>
            <a:schemeClr val="accent1"/>
          </a:solidFill>
          <a:ln w="9525">
            <a:noFill/>
            <a:miter lim="800000"/>
            <a:headEnd/>
            <a:tailEnd/>
          </a:ln>
        </p:spPr>
        <p:txBody>
          <a:bodyPr wrap="none" anchor="ctr"/>
          <a:lstStyle/>
          <a:p>
            <a:endParaRPr lang="en-US"/>
          </a:p>
        </p:txBody>
      </p:sp>
      <p:sp>
        <p:nvSpPr>
          <p:cNvPr id="9223" name="Text Box 7"/>
          <p:cNvSpPr txBox="1">
            <a:spLocks noChangeArrowheads="1"/>
          </p:cNvSpPr>
          <p:nvPr/>
        </p:nvSpPr>
        <p:spPr bwMode="auto">
          <a:xfrm>
            <a:off x="3635896" y="1666875"/>
            <a:ext cx="1800200" cy="1077218"/>
          </a:xfrm>
          <a:prstGeom prst="rect">
            <a:avLst/>
          </a:prstGeom>
          <a:noFill/>
          <a:ln w="9525">
            <a:noFill/>
            <a:miter lim="800000"/>
            <a:headEnd/>
            <a:tailEnd/>
          </a:ln>
        </p:spPr>
        <p:txBody>
          <a:bodyPr wrap="square">
            <a:spAutoFit/>
          </a:bodyPr>
          <a:lstStyle/>
          <a:p>
            <a:pPr>
              <a:spcBef>
                <a:spcPct val="50000"/>
              </a:spcBef>
            </a:pPr>
            <a:r>
              <a:rPr lang="en-GB" sz="1600" dirty="0" smtClean="0">
                <a:solidFill>
                  <a:schemeClr val="bg1"/>
                </a:solidFill>
              </a:rPr>
              <a:t>The importance of construction sector today</a:t>
            </a:r>
            <a:r>
              <a:rPr lang="en-GB" sz="1600" dirty="0">
                <a:solidFill>
                  <a:schemeClr val="bg1"/>
                </a:solidFill>
              </a:rPr>
              <a:t/>
            </a:r>
            <a:br>
              <a:rPr lang="en-GB" sz="1600" dirty="0">
                <a:solidFill>
                  <a:schemeClr val="bg1"/>
                </a:solidFill>
              </a:rPr>
            </a:br>
            <a:endParaRPr lang="en-GB" sz="1600" dirty="0">
              <a:solidFill>
                <a:schemeClr val="bg1"/>
              </a:solidFill>
            </a:endParaRPr>
          </a:p>
        </p:txBody>
      </p:sp>
      <p:sp>
        <p:nvSpPr>
          <p:cNvPr id="9224" name="Line 8"/>
          <p:cNvSpPr>
            <a:spLocks noChangeShapeType="1"/>
          </p:cNvSpPr>
          <p:nvPr/>
        </p:nvSpPr>
        <p:spPr bwMode="auto">
          <a:xfrm>
            <a:off x="5580063" y="2205038"/>
            <a:ext cx="431800" cy="0"/>
          </a:xfrm>
          <a:prstGeom prst="line">
            <a:avLst/>
          </a:prstGeom>
          <a:noFill/>
          <a:ln w="19050">
            <a:solidFill>
              <a:schemeClr val="tx2"/>
            </a:solidFill>
            <a:round/>
            <a:headEnd/>
            <a:tailEnd type="arrow" w="med" len="med"/>
          </a:ln>
        </p:spPr>
        <p:txBody>
          <a:bodyPr/>
          <a:lstStyle/>
          <a:p>
            <a:endParaRPr lang="en-GB"/>
          </a:p>
        </p:txBody>
      </p:sp>
      <p:sp>
        <p:nvSpPr>
          <p:cNvPr id="9225" name="Rectangle 9"/>
          <p:cNvSpPr>
            <a:spLocks noChangeArrowheads="1"/>
          </p:cNvSpPr>
          <p:nvPr/>
        </p:nvSpPr>
        <p:spPr bwMode="auto">
          <a:xfrm>
            <a:off x="6011863" y="1628775"/>
            <a:ext cx="2016125" cy="1152525"/>
          </a:xfrm>
          <a:prstGeom prst="rect">
            <a:avLst/>
          </a:prstGeom>
          <a:solidFill>
            <a:schemeClr val="accent1"/>
          </a:solidFill>
          <a:ln w="9525">
            <a:noFill/>
            <a:miter lim="800000"/>
            <a:headEnd/>
            <a:tailEnd/>
          </a:ln>
        </p:spPr>
        <p:txBody>
          <a:bodyPr wrap="none" anchor="ctr"/>
          <a:lstStyle/>
          <a:p>
            <a:endParaRPr lang="en-US" dirty="0"/>
          </a:p>
        </p:txBody>
      </p:sp>
      <p:sp>
        <p:nvSpPr>
          <p:cNvPr id="9227" name="Line 11"/>
          <p:cNvSpPr>
            <a:spLocks noChangeShapeType="1"/>
          </p:cNvSpPr>
          <p:nvPr/>
        </p:nvSpPr>
        <p:spPr bwMode="auto">
          <a:xfrm>
            <a:off x="2106613" y="3030538"/>
            <a:ext cx="4930775" cy="0"/>
          </a:xfrm>
          <a:prstGeom prst="line">
            <a:avLst/>
          </a:prstGeom>
          <a:noFill/>
          <a:ln w="19050">
            <a:solidFill>
              <a:schemeClr val="tx2"/>
            </a:solidFill>
            <a:round/>
            <a:headEnd/>
            <a:tailEnd/>
          </a:ln>
        </p:spPr>
        <p:txBody>
          <a:bodyPr/>
          <a:lstStyle/>
          <a:p>
            <a:endParaRPr lang="en-GB"/>
          </a:p>
        </p:txBody>
      </p:sp>
      <p:sp>
        <p:nvSpPr>
          <p:cNvPr id="9228" name="Line 12"/>
          <p:cNvSpPr>
            <a:spLocks noChangeShapeType="1"/>
          </p:cNvSpPr>
          <p:nvPr/>
        </p:nvSpPr>
        <p:spPr bwMode="auto">
          <a:xfrm rot="5400000">
            <a:off x="1991519" y="3137694"/>
            <a:ext cx="233362" cy="0"/>
          </a:xfrm>
          <a:prstGeom prst="line">
            <a:avLst/>
          </a:prstGeom>
          <a:noFill/>
          <a:ln w="19050">
            <a:solidFill>
              <a:schemeClr val="tx2"/>
            </a:solidFill>
            <a:round/>
            <a:headEnd/>
            <a:tailEnd type="arrow" w="med" len="med"/>
          </a:ln>
        </p:spPr>
        <p:txBody>
          <a:bodyPr/>
          <a:lstStyle/>
          <a:p>
            <a:endParaRPr lang="en-GB"/>
          </a:p>
        </p:txBody>
      </p:sp>
      <p:sp>
        <p:nvSpPr>
          <p:cNvPr id="9229" name="Line 13"/>
          <p:cNvSpPr>
            <a:spLocks noChangeShapeType="1"/>
          </p:cNvSpPr>
          <p:nvPr/>
        </p:nvSpPr>
        <p:spPr bwMode="auto">
          <a:xfrm rot="5400000">
            <a:off x="6909594" y="2918619"/>
            <a:ext cx="233362" cy="0"/>
          </a:xfrm>
          <a:prstGeom prst="line">
            <a:avLst/>
          </a:prstGeom>
          <a:noFill/>
          <a:ln w="19050">
            <a:solidFill>
              <a:schemeClr val="tx2"/>
            </a:solidFill>
            <a:round/>
            <a:headEnd/>
            <a:tailEnd/>
          </a:ln>
        </p:spPr>
        <p:txBody>
          <a:bodyPr/>
          <a:lstStyle/>
          <a:p>
            <a:endParaRPr lang="en-GB"/>
          </a:p>
        </p:txBody>
      </p:sp>
      <p:sp>
        <p:nvSpPr>
          <p:cNvPr id="9230" name="Rectangle 14"/>
          <p:cNvSpPr>
            <a:spLocks noChangeArrowheads="1"/>
          </p:cNvSpPr>
          <p:nvPr/>
        </p:nvSpPr>
        <p:spPr bwMode="auto">
          <a:xfrm>
            <a:off x="1096963" y="3255963"/>
            <a:ext cx="2016125" cy="1152525"/>
          </a:xfrm>
          <a:prstGeom prst="rect">
            <a:avLst/>
          </a:prstGeom>
          <a:solidFill>
            <a:schemeClr val="accent1"/>
          </a:solidFill>
          <a:ln w="9525">
            <a:noFill/>
            <a:miter lim="800000"/>
            <a:headEnd/>
            <a:tailEnd/>
          </a:ln>
        </p:spPr>
        <p:txBody>
          <a:bodyPr wrap="none" anchor="ctr"/>
          <a:lstStyle/>
          <a:p>
            <a:endParaRPr lang="en-US" dirty="0"/>
          </a:p>
        </p:txBody>
      </p:sp>
      <p:sp>
        <p:nvSpPr>
          <p:cNvPr id="9231" name="Line 15"/>
          <p:cNvSpPr>
            <a:spLocks noChangeShapeType="1"/>
          </p:cNvSpPr>
          <p:nvPr/>
        </p:nvSpPr>
        <p:spPr bwMode="auto">
          <a:xfrm>
            <a:off x="3113088" y="3832225"/>
            <a:ext cx="431800" cy="0"/>
          </a:xfrm>
          <a:prstGeom prst="line">
            <a:avLst/>
          </a:prstGeom>
          <a:noFill/>
          <a:ln w="19050">
            <a:solidFill>
              <a:schemeClr val="tx2"/>
            </a:solidFill>
            <a:round/>
            <a:headEnd/>
            <a:tailEnd type="arrow" w="med" len="med"/>
          </a:ln>
        </p:spPr>
        <p:txBody>
          <a:bodyPr/>
          <a:lstStyle/>
          <a:p>
            <a:endParaRPr lang="en-GB"/>
          </a:p>
        </p:txBody>
      </p:sp>
      <p:sp>
        <p:nvSpPr>
          <p:cNvPr id="9232" name="Rectangle 16"/>
          <p:cNvSpPr>
            <a:spLocks noChangeArrowheads="1"/>
          </p:cNvSpPr>
          <p:nvPr/>
        </p:nvSpPr>
        <p:spPr bwMode="auto">
          <a:xfrm>
            <a:off x="3563938" y="3255963"/>
            <a:ext cx="2016125" cy="1152525"/>
          </a:xfrm>
          <a:prstGeom prst="rect">
            <a:avLst/>
          </a:prstGeom>
          <a:solidFill>
            <a:schemeClr val="accent1"/>
          </a:solidFill>
          <a:ln w="9525">
            <a:noFill/>
            <a:miter lim="800000"/>
            <a:headEnd/>
            <a:tailEnd/>
          </a:ln>
        </p:spPr>
        <p:txBody>
          <a:bodyPr wrap="none" anchor="ctr"/>
          <a:lstStyle/>
          <a:p>
            <a:endParaRPr lang="en-US"/>
          </a:p>
        </p:txBody>
      </p:sp>
      <p:sp>
        <p:nvSpPr>
          <p:cNvPr id="9233" name="Line 17"/>
          <p:cNvSpPr>
            <a:spLocks noChangeShapeType="1"/>
          </p:cNvSpPr>
          <p:nvPr/>
        </p:nvSpPr>
        <p:spPr bwMode="auto">
          <a:xfrm>
            <a:off x="5580063" y="3832225"/>
            <a:ext cx="431800" cy="0"/>
          </a:xfrm>
          <a:prstGeom prst="line">
            <a:avLst/>
          </a:prstGeom>
          <a:noFill/>
          <a:ln w="19050">
            <a:solidFill>
              <a:schemeClr val="tx2"/>
            </a:solidFill>
            <a:round/>
            <a:headEnd/>
            <a:tailEnd type="arrow" w="med" len="med"/>
          </a:ln>
        </p:spPr>
        <p:txBody>
          <a:bodyPr/>
          <a:lstStyle/>
          <a:p>
            <a:endParaRPr lang="en-GB"/>
          </a:p>
        </p:txBody>
      </p:sp>
      <p:sp>
        <p:nvSpPr>
          <p:cNvPr id="9234" name="Rectangle 18"/>
          <p:cNvSpPr>
            <a:spLocks noChangeArrowheads="1"/>
          </p:cNvSpPr>
          <p:nvPr/>
        </p:nvSpPr>
        <p:spPr bwMode="auto">
          <a:xfrm>
            <a:off x="6011863" y="3255963"/>
            <a:ext cx="2016125" cy="1152525"/>
          </a:xfrm>
          <a:prstGeom prst="rect">
            <a:avLst/>
          </a:prstGeom>
          <a:solidFill>
            <a:schemeClr val="accent1"/>
          </a:solidFill>
          <a:ln w="9525">
            <a:noFill/>
            <a:miter lim="800000"/>
            <a:headEnd/>
            <a:tailEnd/>
          </a:ln>
        </p:spPr>
        <p:txBody>
          <a:bodyPr wrap="none" anchor="ctr"/>
          <a:lstStyle/>
          <a:p>
            <a:endParaRPr lang="en-US"/>
          </a:p>
        </p:txBody>
      </p:sp>
      <p:sp>
        <p:nvSpPr>
          <p:cNvPr id="9235" name="Line 19"/>
          <p:cNvSpPr>
            <a:spLocks noChangeShapeType="1"/>
          </p:cNvSpPr>
          <p:nvPr/>
        </p:nvSpPr>
        <p:spPr bwMode="auto">
          <a:xfrm>
            <a:off x="2106613" y="4648200"/>
            <a:ext cx="4930775" cy="0"/>
          </a:xfrm>
          <a:prstGeom prst="line">
            <a:avLst/>
          </a:prstGeom>
          <a:noFill/>
          <a:ln w="19050">
            <a:solidFill>
              <a:schemeClr val="tx2"/>
            </a:solidFill>
            <a:round/>
            <a:headEnd/>
            <a:tailEnd/>
          </a:ln>
        </p:spPr>
        <p:txBody>
          <a:bodyPr/>
          <a:lstStyle/>
          <a:p>
            <a:endParaRPr lang="en-GB"/>
          </a:p>
        </p:txBody>
      </p:sp>
      <p:sp>
        <p:nvSpPr>
          <p:cNvPr id="9236" name="Line 20"/>
          <p:cNvSpPr>
            <a:spLocks noChangeShapeType="1"/>
          </p:cNvSpPr>
          <p:nvPr/>
        </p:nvSpPr>
        <p:spPr bwMode="auto">
          <a:xfrm rot="5400000">
            <a:off x="1991518" y="4755357"/>
            <a:ext cx="233363" cy="0"/>
          </a:xfrm>
          <a:prstGeom prst="line">
            <a:avLst/>
          </a:prstGeom>
          <a:noFill/>
          <a:ln w="19050">
            <a:solidFill>
              <a:schemeClr val="tx2"/>
            </a:solidFill>
            <a:round/>
            <a:headEnd/>
            <a:tailEnd type="arrow" w="med" len="med"/>
          </a:ln>
        </p:spPr>
        <p:txBody>
          <a:bodyPr/>
          <a:lstStyle/>
          <a:p>
            <a:endParaRPr lang="en-GB"/>
          </a:p>
        </p:txBody>
      </p:sp>
      <p:sp>
        <p:nvSpPr>
          <p:cNvPr id="9237" name="Line 21"/>
          <p:cNvSpPr>
            <a:spLocks noChangeShapeType="1"/>
          </p:cNvSpPr>
          <p:nvPr/>
        </p:nvSpPr>
        <p:spPr bwMode="auto">
          <a:xfrm rot="5400000">
            <a:off x="6909593" y="4526757"/>
            <a:ext cx="233363" cy="0"/>
          </a:xfrm>
          <a:prstGeom prst="line">
            <a:avLst/>
          </a:prstGeom>
          <a:noFill/>
          <a:ln w="19050">
            <a:solidFill>
              <a:schemeClr val="tx2"/>
            </a:solidFill>
            <a:round/>
            <a:headEnd/>
            <a:tailEnd/>
          </a:ln>
        </p:spPr>
        <p:txBody>
          <a:bodyPr/>
          <a:lstStyle/>
          <a:p>
            <a:endParaRPr lang="en-GB"/>
          </a:p>
        </p:txBody>
      </p:sp>
      <p:sp>
        <p:nvSpPr>
          <p:cNvPr id="9238" name="Rectangle 22"/>
          <p:cNvSpPr>
            <a:spLocks noChangeArrowheads="1"/>
          </p:cNvSpPr>
          <p:nvPr/>
        </p:nvSpPr>
        <p:spPr bwMode="auto">
          <a:xfrm>
            <a:off x="1096963" y="4892675"/>
            <a:ext cx="2016125" cy="1152525"/>
          </a:xfrm>
          <a:prstGeom prst="rect">
            <a:avLst/>
          </a:prstGeom>
          <a:solidFill>
            <a:schemeClr val="accent1"/>
          </a:solidFill>
          <a:ln w="9525">
            <a:noFill/>
            <a:miter lim="800000"/>
            <a:headEnd/>
            <a:tailEnd/>
          </a:ln>
        </p:spPr>
        <p:txBody>
          <a:bodyPr wrap="none" anchor="ctr"/>
          <a:lstStyle/>
          <a:p>
            <a:endParaRPr lang="en-US"/>
          </a:p>
        </p:txBody>
      </p:sp>
      <p:sp>
        <p:nvSpPr>
          <p:cNvPr id="9239" name="Line 23"/>
          <p:cNvSpPr>
            <a:spLocks noChangeShapeType="1"/>
          </p:cNvSpPr>
          <p:nvPr/>
        </p:nvSpPr>
        <p:spPr bwMode="auto">
          <a:xfrm>
            <a:off x="3113088" y="5468938"/>
            <a:ext cx="431800" cy="0"/>
          </a:xfrm>
          <a:prstGeom prst="line">
            <a:avLst/>
          </a:prstGeom>
          <a:noFill/>
          <a:ln w="19050">
            <a:solidFill>
              <a:schemeClr val="tx2"/>
            </a:solidFill>
            <a:round/>
            <a:headEnd/>
            <a:tailEnd type="arrow" w="med" len="med"/>
          </a:ln>
        </p:spPr>
        <p:txBody>
          <a:bodyPr/>
          <a:lstStyle/>
          <a:p>
            <a:endParaRPr lang="en-GB"/>
          </a:p>
        </p:txBody>
      </p:sp>
      <p:sp>
        <p:nvSpPr>
          <p:cNvPr id="9240" name="Rectangle 24"/>
          <p:cNvSpPr>
            <a:spLocks noChangeArrowheads="1"/>
          </p:cNvSpPr>
          <p:nvPr/>
        </p:nvSpPr>
        <p:spPr bwMode="auto">
          <a:xfrm>
            <a:off x="3563938" y="4892675"/>
            <a:ext cx="2016125" cy="1152525"/>
          </a:xfrm>
          <a:prstGeom prst="rect">
            <a:avLst/>
          </a:prstGeom>
          <a:solidFill>
            <a:schemeClr val="accent1"/>
          </a:solidFill>
          <a:ln w="9525">
            <a:noFill/>
            <a:miter lim="800000"/>
            <a:headEnd/>
            <a:tailEnd/>
          </a:ln>
        </p:spPr>
        <p:txBody>
          <a:bodyPr wrap="none" anchor="ctr"/>
          <a:lstStyle/>
          <a:p>
            <a:endParaRPr lang="en-US" dirty="0"/>
          </a:p>
        </p:txBody>
      </p:sp>
      <p:sp>
        <p:nvSpPr>
          <p:cNvPr id="9241" name="Text Box 28"/>
          <p:cNvSpPr txBox="1">
            <a:spLocks noChangeArrowheads="1"/>
          </p:cNvSpPr>
          <p:nvPr/>
        </p:nvSpPr>
        <p:spPr bwMode="auto">
          <a:xfrm>
            <a:off x="3492500" y="5300663"/>
            <a:ext cx="2159000" cy="336550"/>
          </a:xfrm>
          <a:prstGeom prst="rect">
            <a:avLst/>
          </a:prstGeom>
          <a:noFill/>
          <a:ln w="9525">
            <a:noFill/>
            <a:miter lim="800000"/>
            <a:headEnd/>
            <a:tailEnd/>
          </a:ln>
        </p:spPr>
        <p:txBody>
          <a:bodyPr>
            <a:spAutoFit/>
          </a:bodyPr>
          <a:lstStyle/>
          <a:p>
            <a:pPr>
              <a:spcBef>
                <a:spcPct val="50000"/>
              </a:spcBef>
            </a:pPr>
            <a:endParaRPr lang="en-GB" sz="1600" dirty="0">
              <a:solidFill>
                <a:schemeClr val="bg1"/>
              </a:solidFill>
            </a:endParaRPr>
          </a:p>
        </p:txBody>
      </p:sp>
      <p:sp>
        <p:nvSpPr>
          <p:cNvPr id="9242" name="Text Box 29"/>
          <p:cNvSpPr txBox="1">
            <a:spLocks noChangeArrowheads="1"/>
          </p:cNvSpPr>
          <p:nvPr/>
        </p:nvSpPr>
        <p:spPr bwMode="auto">
          <a:xfrm>
            <a:off x="3563888" y="4941169"/>
            <a:ext cx="2016125" cy="1323439"/>
          </a:xfrm>
          <a:prstGeom prst="rect">
            <a:avLst/>
          </a:prstGeom>
          <a:noFill/>
          <a:ln w="9525">
            <a:noFill/>
            <a:miter lim="800000"/>
            <a:headEnd/>
            <a:tailEnd/>
          </a:ln>
        </p:spPr>
        <p:txBody>
          <a:bodyPr wrap="square">
            <a:spAutoFit/>
          </a:bodyPr>
          <a:lstStyle/>
          <a:p>
            <a:pPr>
              <a:spcBef>
                <a:spcPct val="50000"/>
              </a:spcBef>
            </a:pPr>
            <a:r>
              <a:rPr lang="en-GB" sz="1600" dirty="0" smtClean="0">
                <a:solidFill>
                  <a:schemeClr val="bg1"/>
                </a:solidFill>
              </a:rPr>
              <a:t>Tackling these performance challenges: Growth through skills</a:t>
            </a:r>
            <a:br>
              <a:rPr lang="en-GB" sz="1600" dirty="0" smtClean="0">
                <a:solidFill>
                  <a:schemeClr val="bg1"/>
                </a:solidFill>
              </a:rPr>
            </a:br>
            <a:endParaRPr lang="en-GB" sz="1600" dirty="0">
              <a:solidFill>
                <a:schemeClr val="bg1"/>
              </a:solidFill>
            </a:endParaRPr>
          </a:p>
        </p:txBody>
      </p:sp>
      <p:sp>
        <p:nvSpPr>
          <p:cNvPr id="9243" name="Text Box 30"/>
          <p:cNvSpPr txBox="1">
            <a:spLocks noChangeArrowheads="1"/>
          </p:cNvSpPr>
          <p:nvPr/>
        </p:nvSpPr>
        <p:spPr bwMode="auto">
          <a:xfrm>
            <a:off x="5940152" y="3284984"/>
            <a:ext cx="2159000" cy="830997"/>
          </a:xfrm>
          <a:prstGeom prst="rect">
            <a:avLst/>
          </a:prstGeom>
          <a:noFill/>
          <a:ln w="9525">
            <a:noFill/>
            <a:miter lim="800000"/>
            <a:headEnd/>
            <a:tailEnd/>
          </a:ln>
        </p:spPr>
        <p:txBody>
          <a:bodyPr>
            <a:spAutoFit/>
          </a:bodyPr>
          <a:lstStyle/>
          <a:p>
            <a:pPr>
              <a:spcBef>
                <a:spcPct val="50000"/>
              </a:spcBef>
            </a:pPr>
            <a:r>
              <a:rPr lang="en-GB" sz="1600" dirty="0" smtClean="0">
                <a:solidFill>
                  <a:schemeClr val="bg1"/>
                </a:solidFill>
              </a:rPr>
              <a:t>Performance challenge (3) </a:t>
            </a:r>
            <a:r>
              <a:rPr lang="en-GB" sz="1600" dirty="0">
                <a:solidFill>
                  <a:schemeClr val="bg1"/>
                </a:solidFill>
              </a:rPr>
              <a:t/>
            </a:r>
            <a:br>
              <a:rPr lang="en-GB" sz="1600" dirty="0">
                <a:solidFill>
                  <a:schemeClr val="bg1"/>
                </a:solidFill>
              </a:rPr>
            </a:br>
            <a:r>
              <a:rPr lang="en-GB" sz="1600" dirty="0" smtClean="0">
                <a:solidFill>
                  <a:schemeClr val="bg1"/>
                </a:solidFill>
              </a:rPr>
              <a:t>People management</a:t>
            </a:r>
            <a:endParaRPr lang="en-GB" sz="1600" dirty="0">
              <a:solidFill>
                <a:schemeClr val="bg1"/>
              </a:solidFill>
            </a:endParaRPr>
          </a:p>
        </p:txBody>
      </p:sp>
      <p:sp>
        <p:nvSpPr>
          <p:cNvPr id="9244" name="Text Box 31"/>
          <p:cNvSpPr txBox="1">
            <a:spLocks noChangeArrowheads="1"/>
          </p:cNvSpPr>
          <p:nvPr/>
        </p:nvSpPr>
        <p:spPr bwMode="auto">
          <a:xfrm>
            <a:off x="1043608" y="4941168"/>
            <a:ext cx="2160588" cy="830997"/>
          </a:xfrm>
          <a:prstGeom prst="rect">
            <a:avLst/>
          </a:prstGeom>
          <a:noFill/>
          <a:ln w="9525">
            <a:noFill/>
            <a:miter lim="800000"/>
            <a:headEnd/>
            <a:tailEnd/>
          </a:ln>
        </p:spPr>
        <p:txBody>
          <a:bodyPr>
            <a:spAutoFit/>
          </a:bodyPr>
          <a:lstStyle/>
          <a:p>
            <a:pPr>
              <a:spcBef>
                <a:spcPct val="50000"/>
              </a:spcBef>
            </a:pPr>
            <a:r>
              <a:rPr lang="en-GB" sz="1600" dirty="0" smtClean="0">
                <a:solidFill>
                  <a:schemeClr val="bg1"/>
                </a:solidFill>
              </a:rPr>
              <a:t>Performance challenge (4) </a:t>
            </a:r>
            <a:r>
              <a:rPr lang="en-GB" sz="1600" dirty="0">
                <a:solidFill>
                  <a:schemeClr val="bg1"/>
                </a:solidFill>
              </a:rPr>
              <a:t/>
            </a:r>
            <a:br>
              <a:rPr lang="en-GB" sz="1600" dirty="0">
                <a:solidFill>
                  <a:schemeClr val="bg1"/>
                </a:solidFill>
              </a:rPr>
            </a:br>
            <a:r>
              <a:rPr lang="en-GB" sz="1600" dirty="0" smtClean="0">
                <a:solidFill>
                  <a:schemeClr val="bg1"/>
                </a:solidFill>
              </a:rPr>
              <a:t>Attracting talent</a:t>
            </a:r>
            <a:endParaRPr lang="en-GB" sz="1600" dirty="0">
              <a:solidFill>
                <a:schemeClr val="bg1"/>
              </a:solidFill>
            </a:endParaRPr>
          </a:p>
        </p:txBody>
      </p:sp>
      <p:sp>
        <p:nvSpPr>
          <p:cNvPr id="9245" name="Text Box 32"/>
          <p:cNvSpPr txBox="1">
            <a:spLocks noChangeArrowheads="1"/>
          </p:cNvSpPr>
          <p:nvPr/>
        </p:nvSpPr>
        <p:spPr bwMode="auto">
          <a:xfrm>
            <a:off x="3563889" y="3284984"/>
            <a:ext cx="2016224" cy="1077218"/>
          </a:xfrm>
          <a:prstGeom prst="rect">
            <a:avLst/>
          </a:prstGeom>
          <a:noFill/>
          <a:ln w="9525">
            <a:noFill/>
            <a:miter lim="800000"/>
            <a:headEnd/>
            <a:tailEnd/>
          </a:ln>
        </p:spPr>
        <p:txBody>
          <a:bodyPr wrap="square">
            <a:spAutoFit/>
          </a:bodyPr>
          <a:lstStyle/>
          <a:p>
            <a:pPr>
              <a:spcBef>
                <a:spcPct val="50000"/>
              </a:spcBef>
            </a:pPr>
            <a:r>
              <a:rPr lang="en-GB" sz="1600" dirty="0" smtClean="0">
                <a:solidFill>
                  <a:schemeClr val="bg1"/>
                </a:solidFill>
              </a:rPr>
              <a:t>Performance challenge (2) </a:t>
            </a:r>
            <a:r>
              <a:rPr lang="en-GB" sz="1600" dirty="0">
                <a:solidFill>
                  <a:schemeClr val="bg1"/>
                </a:solidFill>
              </a:rPr>
              <a:t/>
            </a:r>
            <a:br>
              <a:rPr lang="en-GB" sz="1600" dirty="0">
                <a:solidFill>
                  <a:schemeClr val="bg1"/>
                </a:solidFill>
              </a:rPr>
            </a:br>
            <a:r>
              <a:rPr lang="en-GB" sz="1600" dirty="0" smtClean="0">
                <a:solidFill>
                  <a:schemeClr val="bg1"/>
                </a:solidFill>
              </a:rPr>
              <a:t>Investing in workforce  skills</a:t>
            </a:r>
            <a:endParaRPr lang="en-GB" sz="1600" dirty="0">
              <a:solidFill>
                <a:schemeClr val="bg1"/>
              </a:solidFill>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75F6974E-C6F0-4A49-AF3D-D47678F649E8}" type="slidenum">
              <a:rPr lang="en-GB" sz="1200">
                <a:solidFill>
                  <a:schemeClr val="tx1">
                    <a:tint val="75000"/>
                  </a:schemeClr>
                </a:solidFill>
                <a:cs typeface="+mn-cs"/>
              </a:rPr>
              <a:pPr algn="r">
                <a:defRPr/>
              </a:pPr>
              <a:t>3</a:t>
            </a:fld>
            <a:endParaRPr lang="en-GB" sz="1200" dirty="0">
              <a:solidFill>
                <a:schemeClr val="tx1">
                  <a:tint val="75000"/>
                </a:schemeClr>
              </a:solidFill>
              <a:cs typeface="+mn-cs"/>
            </a:endParaRPr>
          </a:p>
        </p:txBody>
      </p:sp>
      <p:sp>
        <p:nvSpPr>
          <p:cNvPr id="32" name="Rectangle 24"/>
          <p:cNvSpPr>
            <a:spLocks noChangeArrowheads="1"/>
          </p:cNvSpPr>
          <p:nvPr/>
        </p:nvSpPr>
        <p:spPr bwMode="auto">
          <a:xfrm>
            <a:off x="5940152" y="4941168"/>
            <a:ext cx="2016125" cy="1152525"/>
          </a:xfrm>
          <a:prstGeom prst="rect">
            <a:avLst/>
          </a:prstGeom>
          <a:solidFill>
            <a:schemeClr val="accent1"/>
          </a:solidFill>
          <a:ln w="9525">
            <a:noFill/>
            <a:miter lim="800000"/>
            <a:headEnd/>
            <a:tailEnd/>
          </a:ln>
        </p:spPr>
        <p:txBody>
          <a:bodyPr wrap="none" anchor="ctr"/>
          <a:lstStyle/>
          <a:p>
            <a:r>
              <a:rPr lang="en-GB" sz="1600" dirty="0" smtClean="0">
                <a:solidFill>
                  <a:schemeClr val="bg1"/>
                </a:solidFill>
              </a:rPr>
              <a:t>Benefits </a:t>
            </a:r>
          </a:p>
          <a:p>
            <a:r>
              <a:rPr lang="en-GB" sz="1600" dirty="0" smtClean="0">
                <a:solidFill>
                  <a:schemeClr val="bg1"/>
                </a:solidFill>
              </a:rPr>
              <a:t>to business</a:t>
            </a:r>
          </a:p>
          <a:p>
            <a:endParaRPr lang="en-US" dirty="0"/>
          </a:p>
        </p:txBody>
      </p:sp>
      <p:sp>
        <p:nvSpPr>
          <p:cNvPr id="33" name="Line 23"/>
          <p:cNvSpPr>
            <a:spLocks noChangeShapeType="1"/>
          </p:cNvSpPr>
          <p:nvPr/>
        </p:nvSpPr>
        <p:spPr bwMode="auto">
          <a:xfrm>
            <a:off x="5508104" y="5517232"/>
            <a:ext cx="431800" cy="0"/>
          </a:xfrm>
          <a:prstGeom prst="line">
            <a:avLst/>
          </a:prstGeom>
          <a:noFill/>
          <a:ln w="19050">
            <a:solidFill>
              <a:schemeClr val="tx2"/>
            </a:solidFill>
            <a:round/>
            <a:headEnd/>
            <a:tailEnd type="arrow" w="med" len="med"/>
          </a:ln>
        </p:spPr>
        <p:txBody>
          <a:bodyPr/>
          <a:lstStyle/>
          <a:p>
            <a:endParaRPr lang="en-GB"/>
          </a:p>
        </p:txBody>
      </p:sp>
      <p:sp>
        <p:nvSpPr>
          <p:cNvPr id="34" name="Text Box 10"/>
          <p:cNvSpPr txBox="1">
            <a:spLocks noChangeArrowheads="1"/>
          </p:cNvSpPr>
          <p:nvPr/>
        </p:nvSpPr>
        <p:spPr bwMode="auto">
          <a:xfrm>
            <a:off x="1043608" y="3284984"/>
            <a:ext cx="2160588" cy="1077218"/>
          </a:xfrm>
          <a:prstGeom prst="rect">
            <a:avLst/>
          </a:prstGeom>
          <a:noFill/>
          <a:ln w="9525">
            <a:noFill/>
            <a:miter lim="800000"/>
            <a:headEnd/>
            <a:tailEnd/>
          </a:ln>
        </p:spPr>
        <p:txBody>
          <a:bodyPr>
            <a:spAutoFit/>
          </a:bodyPr>
          <a:lstStyle/>
          <a:p>
            <a:pPr>
              <a:spcBef>
                <a:spcPct val="50000"/>
              </a:spcBef>
            </a:pPr>
            <a:r>
              <a:rPr lang="en-GB" sz="1600" dirty="0" smtClean="0">
                <a:solidFill>
                  <a:schemeClr val="bg1"/>
                </a:solidFill>
              </a:rPr>
              <a:t>Performance challenge (1) </a:t>
            </a:r>
            <a:r>
              <a:rPr lang="en-GB" sz="1600" dirty="0">
                <a:solidFill>
                  <a:schemeClr val="bg1"/>
                </a:solidFill>
              </a:rPr>
              <a:t/>
            </a:r>
            <a:br>
              <a:rPr lang="en-GB" sz="1600" dirty="0">
                <a:solidFill>
                  <a:schemeClr val="bg1"/>
                </a:solidFill>
              </a:rPr>
            </a:br>
            <a:r>
              <a:rPr lang="en-GB" sz="1600" dirty="0" smtClean="0">
                <a:solidFill>
                  <a:schemeClr val="bg1"/>
                </a:solidFill>
              </a:rPr>
              <a:t>Strategic management</a:t>
            </a:r>
            <a:endParaRPr lang="en-GB" sz="1600" dirty="0">
              <a:solidFill>
                <a:schemeClr val="bg1"/>
              </a:solidFill>
            </a:endParaRPr>
          </a:p>
        </p:txBody>
      </p:sp>
      <p:sp>
        <p:nvSpPr>
          <p:cNvPr id="35" name="TextBox 34"/>
          <p:cNvSpPr txBox="1"/>
          <p:nvPr/>
        </p:nvSpPr>
        <p:spPr>
          <a:xfrm>
            <a:off x="6156176" y="1772816"/>
            <a:ext cx="1872208" cy="830997"/>
          </a:xfrm>
          <a:prstGeom prst="rect">
            <a:avLst/>
          </a:prstGeom>
          <a:noFill/>
        </p:spPr>
        <p:txBody>
          <a:bodyPr wrap="square" rtlCol="0">
            <a:spAutoFit/>
          </a:bodyPr>
          <a:lstStyle/>
          <a:p>
            <a:r>
              <a:rPr lang="en-GB" sz="1600" dirty="0" smtClean="0">
                <a:solidFill>
                  <a:schemeClr val="bg1"/>
                </a:solidFill>
              </a:rPr>
              <a:t>Imagine where the sector could be tomorrow</a:t>
            </a:r>
            <a:endParaRPr lang="en-GB" sz="1600"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00" y="115200"/>
            <a:ext cx="6545402" cy="1143000"/>
          </a:xfrm>
        </p:spPr>
        <p:txBody>
          <a:bodyPr>
            <a:normAutofit fontScale="90000"/>
          </a:bodyPr>
          <a:lstStyle/>
          <a:p>
            <a:r>
              <a:rPr lang="en-GB" sz="2400" dirty="0" smtClean="0"/>
              <a:t>What is the construction sector?</a:t>
            </a:r>
            <a:br>
              <a:rPr lang="en-GB" sz="2400" dirty="0" smtClean="0"/>
            </a:br>
            <a:r>
              <a:rPr lang="en-GB" sz="2400" dirty="0" smtClean="0"/>
              <a:t>SIC 41, 42, 43 and 71</a:t>
            </a:r>
            <a:r>
              <a:rPr lang="en-GB" sz="2400" b="1" dirty="0" smtClean="0"/>
              <a:t/>
            </a:r>
            <a:br>
              <a:rPr lang="en-GB" sz="2400" b="1" dirty="0" smtClean="0"/>
            </a:br>
            <a:endParaRPr lang="en-GB" sz="2400" dirty="0"/>
          </a:p>
        </p:txBody>
      </p:sp>
      <p:sp>
        <p:nvSpPr>
          <p:cNvPr id="7" name="Slide Number Placeholder 6"/>
          <p:cNvSpPr>
            <a:spLocks noGrp="1"/>
          </p:cNvSpPr>
          <p:nvPr>
            <p:ph type="sldNum" sz="quarter" idx="12"/>
          </p:nvPr>
        </p:nvSpPr>
        <p:spPr/>
        <p:txBody>
          <a:bodyPr/>
          <a:lstStyle/>
          <a:p>
            <a:fld id="{234C2BFB-94E8-411C-AFA4-6699941CFF0C}" type="slidenum">
              <a:rPr lang="en-GB" smtClean="0"/>
              <a:pPr/>
              <a:t>4</a:t>
            </a:fld>
            <a:endParaRPr lang="en-GB" dirty="0"/>
          </a:p>
        </p:txBody>
      </p:sp>
      <p:sp>
        <p:nvSpPr>
          <p:cNvPr id="6" name="TextBox 5"/>
          <p:cNvSpPr txBox="1"/>
          <p:nvPr/>
        </p:nvSpPr>
        <p:spPr>
          <a:xfrm>
            <a:off x="611560" y="1412776"/>
            <a:ext cx="7848872" cy="2308324"/>
          </a:xfrm>
          <a:prstGeom prst="rect">
            <a:avLst/>
          </a:prstGeom>
          <a:solidFill>
            <a:schemeClr val="accent1">
              <a:hueOff val="0"/>
              <a:satOff val="0"/>
              <a:lumOff val="0"/>
            </a:schemeClr>
          </a:solidFill>
        </p:spPr>
        <p:txBody>
          <a:bodyPr wrap="square" rtlCol="0">
            <a:spAutoFit/>
          </a:bodyPr>
          <a:lstStyle/>
          <a:p>
            <a:pPr marL="88900" lvl="0" indent="0" algn="l" defTabSz="1143000"/>
            <a:r>
              <a:rPr lang="en-GB" dirty="0" smtClean="0">
                <a:solidFill>
                  <a:schemeClr val="bg1"/>
                </a:solidFill>
              </a:rPr>
              <a:t>The sector covers a wide variety of activity, from building HS2 and skyscrapers, to housing estates and routine repair and maintenance:</a:t>
            </a:r>
          </a:p>
          <a:p>
            <a:pPr marL="2514600" lvl="0" indent="-355600" algn="l" defTabSz="1143000">
              <a:buFont typeface="Arial" pitchFamily="34" charset="0"/>
              <a:buChar char="•"/>
            </a:pPr>
            <a:r>
              <a:rPr lang="en-GB" dirty="0" smtClean="0">
                <a:solidFill>
                  <a:schemeClr val="bg1"/>
                </a:solidFill>
              </a:rPr>
              <a:t>Infrastructure</a:t>
            </a:r>
          </a:p>
          <a:p>
            <a:pPr marL="2514600" lvl="0" indent="-355600" algn="l" defTabSz="1143000">
              <a:buFont typeface="Arial" pitchFamily="34" charset="0"/>
              <a:buChar char="•"/>
            </a:pPr>
            <a:r>
              <a:rPr lang="en-GB" dirty="0" smtClean="0">
                <a:solidFill>
                  <a:schemeClr val="bg1"/>
                </a:solidFill>
              </a:rPr>
              <a:t>Housing</a:t>
            </a:r>
          </a:p>
          <a:p>
            <a:pPr marL="2514600" lvl="0" indent="-355600" algn="l" defTabSz="1143000">
              <a:buFont typeface="Arial" pitchFamily="34" charset="0"/>
              <a:buChar char="•"/>
            </a:pPr>
            <a:r>
              <a:rPr lang="en-GB" dirty="0" smtClean="0">
                <a:solidFill>
                  <a:schemeClr val="bg1"/>
                </a:solidFill>
              </a:rPr>
              <a:t>Commercial</a:t>
            </a:r>
          </a:p>
          <a:p>
            <a:pPr marL="2514600" lvl="0" indent="-355600" algn="l" defTabSz="1143000">
              <a:buFont typeface="Arial" pitchFamily="34" charset="0"/>
              <a:buChar char="•"/>
            </a:pPr>
            <a:r>
              <a:rPr lang="en-GB" dirty="0" smtClean="0">
                <a:solidFill>
                  <a:schemeClr val="bg1"/>
                </a:solidFill>
              </a:rPr>
              <a:t>Industrial</a:t>
            </a:r>
          </a:p>
          <a:p>
            <a:pPr marL="2514600" lvl="0" indent="-355600" algn="l" defTabSz="1143000">
              <a:buFont typeface="Arial" pitchFamily="34" charset="0"/>
              <a:buChar char="•"/>
            </a:pPr>
            <a:r>
              <a:rPr lang="en-GB" dirty="0" smtClean="0">
                <a:solidFill>
                  <a:schemeClr val="bg1"/>
                </a:solidFill>
              </a:rPr>
              <a:t>Repair and maintenance</a:t>
            </a:r>
          </a:p>
          <a:p>
            <a:pPr marL="2514600" indent="-2425700" algn="l" defTabSz="1143000"/>
            <a:r>
              <a:rPr lang="en-GB" dirty="0" smtClean="0">
                <a:solidFill>
                  <a:schemeClr val="bg1"/>
                </a:solidFill>
              </a:rPr>
              <a:t>The variety of activities gives rise to multifarious skill needs, including:</a:t>
            </a:r>
            <a:endParaRPr lang="en-GB" dirty="0"/>
          </a:p>
        </p:txBody>
      </p:sp>
      <p:sp>
        <p:nvSpPr>
          <p:cNvPr id="8" name="TextBox 7"/>
          <p:cNvSpPr txBox="1"/>
          <p:nvPr/>
        </p:nvSpPr>
        <p:spPr>
          <a:xfrm>
            <a:off x="611560" y="4293096"/>
            <a:ext cx="3168352" cy="2308324"/>
          </a:xfrm>
          <a:prstGeom prst="rect">
            <a:avLst/>
          </a:prstGeom>
          <a:solidFill>
            <a:schemeClr val="accent1">
              <a:hueOff val="0"/>
              <a:satOff val="0"/>
              <a:lumOff val="0"/>
            </a:schemeClr>
          </a:solidFill>
        </p:spPr>
        <p:txBody>
          <a:bodyPr wrap="square" rtlCol="0">
            <a:spAutoFit/>
          </a:bodyPr>
          <a:lstStyle/>
          <a:p>
            <a:pPr marL="88900" lvl="0" indent="0" algn="l"/>
            <a:r>
              <a:rPr lang="en-GB" dirty="0" smtClean="0">
                <a:solidFill>
                  <a:schemeClr val="bg1"/>
                </a:solidFill>
              </a:rPr>
              <a:t>Skilled trades in:</a:t>
            </a:r>
          </a:p>
          <a:p>
            <a:pPr marL="88900" lvl="0" indent="-226800" algn="l">
              <a:buFont typeface="Arial" pitchFamily="34" charset="0"/>
              <a:buChar char="•"/>
            </a:pPr>
            <a:r>
              <a:rPr lang="en-GB" dirty="0" smtClean="0">
                <a:solidFill>
                  <a:schemeClr val="bg1"/>
                </a:solidFill>
              </a:rPr>
              <a:t>Heating and ventilation</a:t>
            </a:r>
          </a:p>
          <a:p>
            <a:pPr marL="88900" lvl="0" indent="-226800" algn="l">
              <a:buFont typeface="Arial" pitchFamily="34" charset="0"/>
              <a:buChar char="•"/>
            </a:pPr>
            <a:r>
              <a:rPr lang="en-GB" dirty="0" smtClean="0">
                <a:solidFill>
                  <a:schemeClr val="bg1"/>
                </a:solidFill>
              </a:rPr>
              <a:t>Plumbing</a:t>
            </a:r>
          </a:p>
          <a:p>
            <a:pPr marL="88900" lvl="0" indent="-226800" algn="l">
              <a:buFont typeface="Arial" pitchFamily="34" charset="0"/>
              <a:buChar char="•"/>
            </a:pPr>
            <a:r>
              <a:rPr lang="en-GB" dirty="0" smtClean="0">
                <a:solidFill>
                  <a:schemeClr val="bg1"/>
                </a:solidFill>
              </a:rPr>
              <a:t>Electrical engineering</a:t>
            </a:r>
          </a:p>
          <a:p>
            <a:pPr marL="88900" lvl="0" indent="-226800" algn="l">
              <a:buFont typeface="Arial" pitchFamily="34" charset="0"/>
              <a:buChar char="•"/>
            </a:pPr>
            <a:r>
              <a:rPr lang="en-GB" dirty="0" smtClean="0">
                <a:solidFill>
                  <a:schemeClr val="bg1"/>
                </a:solidFill>
              </a:rPr>
              <a:t>Welding / metal workers</a:t>
            </a:r>
          </a:p>
          <a:p>
            <a:pPr marL="88900" lvl="0" indent="-226800" algn="l">
              <a:buFont typeface="Arial" pitchFamily="34" charset="0"/>
              <a:buChar char="•"/>
            </a:pPr>
            <a:r>
              <a:rPr lang="en-GB" dirty="0" smtClean="0">
                <a:solidFill>
                  <a:schemeClr val="bg1"/>
                </a:solidFill>
              </a:rPr>
              <a:t>Glaziers</a:t>
            </a:r>
          </a:p>
          <a:p>
            <a:pPr marL="88900" lvl="0" indent="-226800" algn="l">
              <a:buFont typeface="Arial" pitchFamily="34" charset="0"/>
              <a:buChar char="•"/>
            </a:pPr>
            <a:r>
              <a:rPr lang="en-GB" dirty="0" smtClean="0">
                <a:solidFill>
                  <a:schemeClr val="bg1"/>
                </a:solidFill>
              </a:rPr>
              <a:t>Bricklayers</a:t>
            </a:r>
          </a:p>
          <a:p>
            <a:pPr marL="88900" lvl="0" indent="-226800" algn="l">
              <a:buFont typeface="Arial" pitchFamily="34" charset="0"/>
              <a:buChar char="•"/>
            </a:pPr>
            <a:r>
              <a:rPr lang="en-GB" dirty="0" smtClean="0">
                <a:solidFill>
                  <a:schemeClr val="bg1"/>
                </a:solidFill>
              </a:rPr>
              <a:t>Carpenters</a:t>
            </a:r>
            <a:endParaRPr lang="en-GB" dirty="0">
              <a:solidFill>
                <a:schemeClr val="bg1"/>
              </a:solidFill>
            </a:endParaRPr>
          </a:p>
        </p:txBody>
      </p:sp>
      <p:sp>
        <p:nvSpPr>
          <p:cNvPr id="9" name="TextBox 8"/>
          <p:cNvSpPr txBox="1"/>
          <p:nvPr/>
        </p:nvSpPr>
        <p:spPr>
          <a:xfrm>
            <a:off x="5220072" y="4293096"/>
            <a:ext cx="3240360" cy="2308324"/>
          </a:xfrm>
          <a:prstGeom prst="rect">
            <a:avLst/>
          </a:prstGeom>
          <a:solidFill>
            <a:schemeClr val="accent1">
              <a:hueOff val="0"/>
              <a:satOff val="0"/>
              <a:lumOff val="0"/>
            </a:schemeClr>
          </a:solidFill>
        </p:spPr>
        <p:txBody>
          <a:bodyPr wrap="square" rtlCol="0">
            <a:spAutoFit/>
          </a:bodyPr>
          <a:lstStyle/>
          <a:p>
            <a:pPr marL="88900" lvl="0" indent="0" algn="l"/>
            <a:r>
              <a:rPr lang="en-GB" dirty="0" smtClean="0">
                <a:solidFill>
                  <a:schemeClr val="bg1"/>
                </a:solidFill>
              </a:rPr>
              <a:t>Professional and managerial skills related to:</a:t>
            </a:r>
          </a:p>
          <a:p>
            <a:pPr marL="88900" lvl="0" indent="-226800" algn="l">
              <a:buFont typeface="Arial" pitchFamily="34" charset="0"/>
              <a:buChar char="•"/>
            </a:pPr>
            <a:r>
              <a:rPr lang="en-GB" dirty="0" smtClean="0">
                <a:solidFill>
                  <a:schemeClr val="bg1"/>
                </a:solidFill>
              </a:rPr>
              <a:t>Civil engineering</a:t>
            </a:r>
          </a:p>
          <a:p>
            <a:pPr marL="88900" lvl="0" indent="-226800" algn="l">
              <a:buFont typeface="Arial" pitchFamily="34" charset="0"/>
              <a:buChar char="•"/>
            </a:pPr>
            <a:r>
              <a:rPr lang="en-GB" dirty="0" smtClean="0">
                <a:solidFill>
                  <a:schemeClr val="bg1"/>
                </a:solidFill>
              </a:rPr>
              <a:t>Structural engineering</a:t>
            </a:r>
          </a:p>
          <a:p>
            <a:pPr marL="88900" lvl="0" indent="-226800" algn="l">
              <a:buFont typeface="Arial" pitchFamily="34" charset="0"/>
              <a:buChar char="•"/>
            </a:pPr>
            <a:r>
              <a:rPr lang="en-GB" dirty="0" smtClean="0">
                <a:solidFill>
                  <a:schemeClr val="bg1"/>
                </a:solidFill>
              </a:rPr>
              <a:t>Construction management</a:t>
            </a:r>
          </a:p>
          <a:p>
            <a:pPr marL="88900" lvl="0" indent="-226800" algn="l">
              <a:buFont typeface="Arial" pitchFamily="34" charset="0"/>
              <a:buChar char="•"/>
            </a:pPr>
            <a:r>
              <a:rPr lang="en-GB" dirty="0" smtClean="0">
                <a:solidFill>
                  <a:schemeClr val="bg1"/>
                </a:solidFill>
              </a:rPr>
              <a:t>Surveying</a:t>
            </a:r>
          </a:p>
          <a:p>
            <a:pPr marL="88900" lvl="0" indent="-226800" algn="l">
              <a:buFont typeface="Arial" pitchFamily="34" charset="0"/>
              <a:buChar char="•"/>
            </a:pPr>
            <a:r>
              <a:rPr lang="en-GB" dirty="0" smtClean="0">
                <a:solidFill>
                  <a:schemeClr val="bg1"/>
                </a:solidFill>
              </a:rPr>
              <a:t>Financial planning</a:t>
            </a:r>
          </a:p>
          <a:p>
            <a:pPr marL="88900" lvl="0" indent="-226800" algn="l">
              <a:buFont typeface="Arial" pitchFamily="34" charset="0"/>
              <a:buChar char="•"/>
            </a:pPr>
            <a:r>
              <a:rPr lang="en-GB" dirty="0" smtClean="0">
                <a:solidFill>
                  <a:schemeClr val="bg1"/>
                </a:solidFill>
              </a:rPr>
              <a:t>Architecture </a:t>
            </a:r>
            <a:endParaRPr lang="en-GB" dirty="0"/>
          </a:p>
        </p:txBody>
      </p:sp>
      <p:sp>
        <p:nvSpPr>
          <p:cNvPr id="12" name="AutoShape 15"/>
          <p:cNvSpPr>
            <a:spLocks noChangeArrowheads="1"/>
          </p:cNvSpPr>
          <p:nvPr/>
        </p:nvSpPr>
        <p:spPr bwMode="auto">
          <a:xfrm>
            <a:off x="3779912" y="3717032"/>
            <a:ext cx="1440160" cy="935931"/>
          </a:xfrm>
          <a:custGeom>
            <a:avLst/>
            <a:gdLst>
              <a:gd name="T0" fmla="*/ 971550 w 21600"/>
              <a:gd name="T1" fmla="*/ 0 h 21600"/>
              <a:gd name="T2" fmla="*/ 0 w 21600"/>
              <a:gd name="T3" fmla="*/ 874283 h 21600"/>
              <a:gd name="T4" fmla="*/ 971550 w 21600"/>
              <a:gd name="T5" fmla="*/ 1049095 h 21600"/>
              <a:gd name="T6" fmla="*/ 1943100 w 21600"/>
              <a:gd name="T7" fmla="*/ 874283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accent1"/>
          </a:solidFill>
          <a:ln w="9525" algn="ctr">
            <a:solidFill>
              <a:schemeClr val="tx1"/>
            </a:solidFill>
            <a:miter lim="800000"/>
            <a:headEnd/>
            <a:tailEnd/>
          </a:ln>
        </p:spPr>
        <p:txBody>
          <a:bodyPr wrap="none" anchor="ctr"/>
          <a:lstStyle/>
          <a:p>
            <a:endParaRPr lang="en-GB"/>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400" b="1" smtClean="0"/>
              <a:t>What Key Skills Challenges are being Faced Overall</a:t>
            </a:r>
          </a:p>
        </p:txBody>
      </p:sp>
      <p:graphicFrame>
        <p:nvGraphicFramePr>
          <p:cNvPr id="8" name="Content Placeholder 7"/>
          <p:cNvGraphicFramePr>
            <a:graphicFrameLocks noGrp="1"/>
          </p:cNvGraphicFramePr>
          <p:nvPr>
            <p:ph idx="1"/>
          </p:nvPr>
        </p:nvGraphicFramePr>
        <p:xfrm>
          <a:off x="467544" y="1484784"/>
          <a:ext cx="8229600" cy="49580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Construction matters</a:t>
            </a:r>
            <a:r>
              <a:rPr lang="en-GB" sz="2800" dirty="0" smtClean="0"/>
              <a:t/>
            </a:r>
            <a:br>
              <a:rPr lang="en-GB" sz="2800" dirty="0" smtClean="0"/>
            </a:br>
            <a:r>
              <a:rPr lang="en-GB" sz="2800" b="1" dirty="0" smtClean="0"/>
              <a:t>The sector today</a:t>
            </a:r>
            <a:endParaRPr lang="en-GB" sz="2800" dirty="0"/>
          </a:p>
        </p:txBody>
      </p:sp>
      <p:sp>
        <p:nvSpPr>
          <p:cNvPr id="3" name="Content Placeholder 2"/>
          <p:cNvSpPr>
            <a:spLocks noGrp="1"/>
          </p:cNvSpPr>
          <p:nvPr>
            <p:ph idx="1"/>
          </p:nvPr>
        </p:nvSpPr>
        <p:spPr>
          <a:xfrm>
            <a:off x="107504" y="1412776"/>
            <a:ext cx="8856984" cy="648072"/>
          </a:xfrm>
        </p:spPr>
        <p:txBody>
          <a:bodyPr/>
          <a:lstStyle/>
          <a:p>
            <a:pPr marL="361950" lvl="1" indent="-226800" eaLnBrk="1" hangingPunct="1">
              <a:buFont typeface="Arial" charset="0"/>
              <a:buChar char="•"/>
            </a:pPr>
            <a:r>
              <a:rPr lang="en-GB" sz="1600" b="1" dirty="0" smtClean="0"/>
              <a:t>Third largest UK sector by employment, 2.9 million workers </a:t>
            </a:r>
            <a:r>
              <a:rPr lang="en-GB" sz="1600" dirty="0" smtClean="0"/>
              <a:t>(9% of UK workforce)</a:t>
            </a:r>
          </a:p>
          <a:p>
            <a:pPr marL="361950" lvl="1" indent="-226800" eaLnBrk="1" hangingPunct="1">
              <a:buFont typeface="Arial" charset="0"/>
              <a:buChar char="•"/>
            </a:pPr>
            <a:r>
              <a:rPr lang="en-GB" sz="1600" dirty="0" smtClean="0"/>
              <a:t>Value of </a:t>
            </a:r>
            <a:r>
              <a:rPr lang="en-GB" sz="1600" b="1" dirty="0" smtClean="0"/>
              <a:t>output 81 billion </a:t>
            </a:r>
            <a:r>
              <a:rPr lang="en-GB" sz="1600" dirty="0" smtClean="0"/>
              <a:t>in 2008 almost double the figure in 1999  (6% of UK GDP)</a:t>
            </a:r>
          </a:p>
        </p:txBody>
      </p:sp>
      <p:pic>
        <p:nvPicPr>
          <p:cNvPr id="5" name="Picture 2"/>
          <p:cNvPicPr>
            <a:picLocks noGrp="1" noChangeAspect="1" noChangeArrowheads="1"/>
          </p:cNvPicPr>
          <p:nvPr>
            <p:ph idx="1"/>
          </p:nvPr>
        </p:nvPicPr>
        <p:blipFill>
          <a:blip r:embed="rId3" cstate="print"/>
          <a:srcRect/>
          <a:stretch>
            <a:fillRect/>
          </a:stretch>
        </p:blipFill>
        <p:spPr bwMode="auto">
          <a:xfrm>
            <a:off x="179513" y="2708920"/>
            <a:ext cx="3024336" cy="3733875"/>
          </a:xfrm>
          <a:prstGeom prst="rect">
            <a:avLst/>
          </a:prstGeom>
          <a:noFill/>
          <a:ln w="9525">
            <a:noFill/>
            <a:miter lim="800000"/>
            <a:headEnd/>
            <a:tailEnd/>
          </a:ln>
        </p:spPr>
      </p:pic>
      <p:sp>
        <p:nvSpPr>
          <p:cNvPr id="6" name="Content Placeholder 2"/>
          <p:cNvSpPr txBox="1">
            <a:spLocks/>
          </p:cNvSpPr>
          <p:nvPr/>
        </p:nvSpPr>
        <p:spPr bwMode="auto">
          <a:xfrm>
            <a:off x="2051720" y="2060848"/>
            <a:ext cx="7092280" cy="12961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6700" indent="-226800" algn="l">
              <a:buFont typeface="Arial" pitchFamily="34" charset="0"/>
              <a:buChar char="•"/>
            </a:pPr>
            <a:r>
              <a:rPr lang="en-GB" sz="1600" b="1" dirty="0" smtClean="0"/>
              <a:t>One of the largest construction sectors in Europe </a:t>
            </a:r>
            <a:r>
              <a:rPr lang="en-GB" sz="1600" dirty="0" smtClean="0"/>
              <a:t>(by employment, enterprises, and gross value added)</a:t>
            </a:r>
          </a:p>
          <a:p>
            <a:pPr marL="266700" indent="-226800" algn="l" eaLnBrk="1" hangingPunct="1">
              <a:buFont typeface="Arial" pitchFamily="34" charset="0"/>
              <a:buChar char="•"/>
            </a:pPr>
            <a:r>
              <a:rPr lang="en-GB" sz="1600" dirty="0" smtClean="0"/>
              <a:t>Skills of the workforce and wages higher than national averages</a:t>
            </a:r>
          </a:p>
          <a:p>
            <a:pPr marL="266700" indent="-226800" algn="l" eaLnBrk="1" hangingPunct="1">
              <a:lnSpc>
                <a:spcPct val="110000"/>
              </a:lnSpc>
              <a:buFont typeface="Arial" pitchFamily="34" charset="0"/>
              <a:buChar char="•"/>
            </a:pPr>
            <a:r>
              <a:rPr lang="en-GB" sz="1600" dirty="0" smtClean="0"/>
              <a:t>Relatively high levels of </a:t>
            </a:r>
            <a:r>
              <a:rPr lang="en-GB" sz="1600" b="1" dirty="0" smtClean="0"/>
              <a:t>self-employment at 38% </a:t>
            </a:r>
            <a:r>
              <a:rPr lang="en-GB" sz="1600" dirty="0" smtClean="0"/>
              <a:t>and  accounts for </a:t>
            </a:r>
            <a:r>
              <a:rPr lang="en-GB" sz="1600" b="1" dirty="0" smtClean="0"/>
              <a:t>15% of business start-ups</a:t>
            </a:r>
            <a:r>
              <a:rPr lang="en-GB" sz="1600" dirty="0" smtClean="0"/>
              <a:t>. </a:t>
            </a:r>
          </a:p>
          <a:p>
            <a:pPr marL="266700" indent="-266700" algn="l" eaLnBrk="1" hangingPunct="1">
              <a:lnSpc>
                <a:spcPct val="110000"/>
              </a:lnSpc>
              <a:buFont typeface="Arial" pitchFamily="34" charset="0"/>
              <a:buChar char="•"/>
            </a:pPr>
            <a:endParaRPr lang="en-GB" sz="1600" dirty="0" smtClean="0"/>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en-GB" sz="1600" dirty="0" smtClean="0">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GB" sz="16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sz="16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GB"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bwMode="auto">
          <a:xfrm>
            <a:off x="3275856" y="3356992"/>
            <a:ext cx="5868144" cy="30963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6700" indent="-226800" algn="l" eaLnBrk="1" hangingPunct="1">
              <a:lnSpc>
                <a:spcPct val="110000"/>
              </a:lnSpc>
              <a:buFont typeface="Arial" pitchFamily="34" charset="0"/>
              <a:buChar char="•"/>
            </a:pPr>
            <a:r>
              <a:rPr lang="en-GB" sz="1600" b="1" dirty="0" smtClean="0"/>
              <a:t>Productivity has risen </a:t>
            </a:r>
            <a:r>
              <a:rPr lang="en-GB" sz="1600" dirty="0" smtClean="0"/>
              <a:t>by over one third between 2002-2009, £58,000 GVA per head (£37,000 whole economy)</a:t>
            </a:r>
          </a:p>
          <a:p>
            <a:pPr marL="266700" indent="-226800" algn="l">
              <a:lnSpc>
                <a:spcPct val="110000"/>
              </a:lnSpc>
              <a:buFont typeface="Arial" pitchFamily="34" charset="0"/>
              <a:buChar char="•"/>
            </a:pPr>
            <a:r>
              <a:rPr lang="en-GB" sz="1600" b="1" dirty="0" smtClean="0"/>
              <a:t>Productivity </a:t>
            </a:r>
            <a:r>
              <a:rPr lang="en-GB" sz="1600" b="1" i="1" dirty="0" smtClean="0"/>
              <a:t>per</a:t>
            </a:r>
            <a:r>
              <a:rPr lang="en-GB" sz="1600" b="1" dirty="0" smtClean="0"/>
              <a:t> employee is </a:t>
            </a:r>
            <a:r>
              <a:rPr lang="en-GB" sz="1600" dirty="0" smtClean="0"/>
              <a:t>higher than France and Germany but trails the US. Weaknesses in productivity are apparent in some sub-sectors e.g. engineering construction</a:t>
            </a:r>
          </a:p>
          <a:p>
            <a:pPr marL="266700" indent="-226800" algn="l">
              <a:lnSpc>
                <a:spcPct val="110000"/>
              </a:lnSpc>
              <a:buFont typeface="Arial" pitchFamily="34" charset="0"/>
              <a:buChar char="•"/>
            </a:pPr>
            <a:r>
              <a:rPr lang="en-GB" sz="1600" b="1" dirty="0" smtClean="0"/>
              <a:t>Investment </a:t>
            </a:r>
            <a:r>
              <a:rPr lang="en-GB" sz="1600" b="1" i="1" dirty="0" smtClean="0"/>
              <a:t>per</a:t>
            </a:r>
            <a:r>
              <a:rPr lang="en-GB" sz="1600" b="1" dirty="0" smtClean="0"/>
              <a:t> head </a:t>
            </a:r>
            <a:r>
              <a:rPr lang="en-GB" sz="1600" dirty="0" smtClean="0"/>
              <a:t>employed (£4,400) higher than European average</a:t>
            </a:r>
          </a:p>
          <a:p>
            <a:pPr marL="266700" indent="-226800" algn="l">
              <a:lnSpc>
                <a:spcPct val="110000"/>
              </a:lnSpc>
              <a:buFont typeface="Arial" pitchFamily="34" charset="0"/>
              <a:buChar char="•"/>
            </a:pPr>
            <a:r>
              <a:rPr lang="en-GB" sz="1600" dirty="0" smtClean="0"/>
              <a:t>UK companies have been successful in </a:t>
            </a:r>
            <a:r>
              <a:rPr lang="en-GB" sz="1600" b="1" dirty="0" smtClean="0"/>
              <a:t>capturing export markets </a:t>
            </a:r>
            <a:r>
              <a:rPr lang="en-GB" sz="1600" dirty="0" smtClean="0"/>
              <a:t>- export value £1.22 billion (2010)  - but  more services were imported than exported. There is potential to expand into export markets </a:t>
            </a:r>
            <a:r>
              <a:rPr lang="en-GB" sz="1600" dirty="0" smtClean="0">
                <a:hlinkClick r:id="rId4" action="ppaction://hlinksldjump"/>
              </a:rPr>
              <a:t>[Case Study]</a:t>
            </a:r>
            <a:endParaRPr lang="en-GB" sz="1600" dirty="0" smtClean="0"/>
          </a:p>
          <a:p>
            <a:pPr marL="266700" indent="-226800" algn="l">
              <a:lnSpc>
                <a:spcPct val="110000"/>
              </a:lnSpc>
              <a:buFont typeface="Arial" pitchFamily="34" charset="0"/>
              <a:buChar char="•"/>
            </a:pPr>
            <a:endParaRPr lang="en-GB" sz="1600" dirty="0" smtClean="0"/>
          </a:p>
          <a:p>
            <a:pPr marL="266700" indent="-266700" algn="l">
              <a:lnSpc>
                <a:spcPct val="110000"/>
              </a:lnSpc>
              <a:buFont typeface="Arial" pitchFamily="34" charset="0"/>
              <a:buChar char="•"/>
            </a:pPr>
            <a:endParaRPr lang="en-GB" sz="1600" dirty="0" smtClean="0"/>
          </a:p>
        </p:txBody>
      </p:sp>
      <p:sp>
        <p:nvSpPr>
          <p:cNvPr id="8" name="Content Placeholder 2"/>
          <p:cNvSpPr txBox="1">
            <a:spLocks/>
          </p:cNvSpPr>
          <p:nvPr/>
        </p:nvSpPr>
        <p:spPr bwMode="auto">
          <a:xfrm>
            <a:off x="179512" y="6453336"/>
            <a:ext cx="9108504" cy="4046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6700" indent="-226800" algn="l">
              <a:buFont typeface="Arial" pitchFamily="34" charset="0"/>
              <a:buChar char="•"/>
            </a:pPr>
            <a:endParaRPr lang="en-GB" sz="1600" b="1"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0825" y="115888"/>
            <a:ext cx="6546850" cy="1143000"/>
          </a:xfrm>
        </p:spPr>
        <p:txBody>
          <a:bodyPr/>
          <a:lstStyle/>
          <a:p>
            <a:pPr eaLnBrk="1" hangingPunct="1"/>
            <a:r>
              <a:rPr lang="en-GB" sz="2400" smtClean="0"/>
              <a:t>Construction Matters:</a:t>
            </a:r>
            <a:r>
              <a:rPr lang="en-GB" sz="2400" b="1" smtClean="0"/>
              <a:t/>
            </a:r>
            <a:br>
              <a:rPr lang="en-GB" sz="2400" b="1" smtClean="0"/>
            </a:br>
            <a:r>
              <a:rPr lang="en-GB" sz="2400" b="1" smtClean="0"/>
              <a:t>The Recession and Prospects for Recovery</a:t>
            </a:r>
            <a:endParaRPr lang="en-GB" sz="2400" smtClean="0"/>
          </a:p>
        </p:txBody>
      </p:sp>
      <p:sp>
        <p:nvSpPr>
          <p:cNvPr id="3" name="Content Placeholder 2"/>
          <p:cNvSpPr>
            <a:spLocks noGrp="1"/>
          </p:cNvSpPr>
          <p:nvPr>
            <p:ph sz="half" idx="1"/>
          </p:nvPr>
        </p:nvSpPr>
        <p:spPr>
          <a:xfrm>
            <a:off x="179388" y="1493838"/>
            <a:ext cx="4248150" cy="5103812"/>
          </a:xfrm>
        </p:spPr>
        <p:style>
          <a:lnRef idx="2">
            <a:schemeClr val="accent1">
              <a:shade val="50000"/>
            </a:schemeClr>
          </a:lnRef>
          <a:fillRef idx="1">
            <a:schemeClr val="accent1"/>
          </a:fillRef>
          <a:effectRef idx="0">
            <a:schemeClr val="accent1"/>
          </a:effectRef>
          <a:fontRef idx="minor">
            <a:schemeClr val="lt1"/>
          </a:fontRef>
        </p:style>
        <p:txBody>
          <a:bodyPr rtlCol="0">
            <a:noAutofit/>
          </a:bodyPr>
          <a:lstStyle/>
          <a:p>
            <a:pPr eaLnBrk="1" fontAlgn="auto" hangingPunct="1">
              <a:spcAft>
                <a:spcPts val="600"/>
              </a:spcAft>
              <a:buFont typeface="Arial" pitchFamily="34" charset="0"/>
              <a:buNone/>
              <a:defRPr/>
            </a:pPr>
            <a:r>
              <a:rPr lang="en-GB" sz="2000" b="1" dirty="0" smtClean="0"/>
              <a:t>The recession has hit the industry hard...</a:t>
            </a:r>
            <a:endParaRPr lang="en-GB" sz="1600" b="1" dirty="0" smtClean="0"/>
          </a:p>
          <a:p>
            <a:pPr marL="174625" indent="-174625" eaLnBrk="1" fontAlgn="auto" hangingPunct="1">
              <a:spcBef>
                <a:spcPts val="200"/>
              </a:spcBef>
              <a:spcAft>
                <a:spcPts val="200"/>
              </a:spcAft>
              <a:defRPr/>
            </a:pPr>
            <a:r>
              <a:rPr lang="en-GB" sz="1400" dirty="0" smtClean="0"/>
              <a:t>The sector peaked in 2009 at almost 2.9 million but fell by six per cent to just under 2.7 million in 2010. This fall was by far the largest in absolute and percentage terms across all sectors. </a:t>
            </a:r>
          </a:p>
          <a:p>
            <a:pPr marL="174625" indent="-174625" eaLnBrk="1" fontAlgn="auto" hangingPunct="1">
              <a:spcBef>
                <a:spcPts val="200"/>
              </a:spcBef>
              <a:spcAft>
                <a:spcPts val="200"/>
              </a:spcAft>
              <a:buFont typeface="Arial" pitchFamily="34" charset="0"/>
              <a:buChar char="•"/>
              <a:defRPr/>
            </a:pPr>
            <a:r>
              <a:rPr lang="en-GB" sz="1400" dirty="0" smtClean="0"/>
              <a:t>The sector’s reliance upon self-employment tends to make employment sensitive to the economic cycle</a:t>
            </a:r>
          </a:p>
          <a:p>
            <a:pPr marL="174625" indent="-174625" eaLnBrk="1" fontAlgn="auto" hangingPunct="1">
              <a:spcBef>
                <a:spcPts val="200"/>
              </a:spcBef>
              <a:spcAft>
                <a:spcPts val="200"/>
              </a:spcAft>
              <a:buFont typeface="Arial" pitchFamily="34" charset="0"/>
              <a:buChar char="•"/>
              <a:defRPr/>
            </a:pPr>
            <a:r>
              <a:rPr lang="en-GB" sz="1400" dirty="0" smtClean="0"/>
              <a:t>There is evidence that employers have tried to avoid laying off skilled workers in order to retain capacity (leaving them well-placed for recovery)</a:t>
            </a:r>
          </a:p>
          <a:p>
            <a:pPr marL="174625" indent="-174625" eaLnBrk="1" fontAlgn="auto" hangingPunct="1">
              <a:spcBef>
                <a:spcPts val="200"/>
              </a:spcBef>
              <a:spcAft>
                <a:spcPts val="200"/>
              </a:spcAft>
              <a:buFont typeface="Arial" pitchFamily="34" charset="0"/>
              <a:buChar char="•"/>
              <a:defRPr/>
            </a:pPr>
            <a:r>
              <a:rPr lang="en-GB" sz="1400" dirty="0" smtClean="0"/>
              <a:t>There has been a fall in training levels and a drop off in Apprenticeship starts and completions</a:t>
            </a:r>
          </a:p>
          <a:p>
            <a:pPr marL="174625" indent="-174625" eaLnBrk="1" fontAlgn="auto" hangingPunct="1">
              <a:spcBef>
                <a:spcPts val="200"/>
              </a:spcBef>
              <a:spcAft>
                <a:spcPts val="200"/>
              </a:spcAft>
              <a:buFont typeface="Arial" pitchFamily="34" charset="0"/>
              <a:buChar char="•"/>
              <a:defRPr/>
            </a:pPr>
            <a:r>
              <a:rPr lang="en-GB" sz="1400" dirty="0" smtClean="0"/>
              <a:t>Wages and profits have been squeezed due to:</a:t>
            </a:r>
          </a:p>
          <a:p>
            <a:pPr marL="574675" lvl="1" indent="-174625" eaLnBrk="1" fontAlgn="auto" hangingPunct="1">
              <a:spcBef>
                <a:spcPts val="200"/>
              </a:spcBef>
              <a:spcAft>
                <a:spcPts val="200"/>
              </a:spcAft>
              <a:buFont typeface="Arial" pitchFamily="34" charset="0"/>
              <a:buChar char="•"/>
              <a:defRPr/>
            </a:pPr>
            <a:r>
              <a:rPr lang="en-GB" sz="1400" dirty="0" smtClean="0"/>
              <a:t>competition between job applicants</a:t>
            </a:r>
          </a:p>
          <a:p>
            <a:pPr marL="574675" lvl="1" indent="-174625" eaLnBrk="1" fontAlgn="auto" hangingPunct="1">
              <a:spcBef>
                <a:spcPts val="200"/>
              </a:spcBef>
              <a:spcAft>
                <a:spcPts val="200"/>
              </a:spcAft>
              <a:buFont typeface="Arial" pitchFamily="34" charset="0"/>
              <a:buChar char="•"/>
              <a:defRPr/>
            </a:pPr>
            <a:r>
              <a:rPr lang="en-GB" sz="1400" dirty="0"/>
              <a:t>competition between </a:t>
            </a:r>
            <a:r>
              <a:rPr lang="en-GB" sz="1400" dirty="0" smtClean="0"/>
              <a:t>firms</a:t>
            </a:r>
          </a:p>
          <a:p>
            <a:pPr marL="574675" lvl="1" indent="-174625" eaLnBrk="1" fontAlgn="auto" hangingPunct="1">
              <a:spcBef>
                <a:spcPts val="200"/>
              </a:spcBef>
              <a:spcAft>
                <a:spcPts val="200"/>
              </a:spcAft>
              <a:buFont typeface="Arial" pitchFamily="34" charset="0"/>
              <a:buChar char="•"/>
              <a:defRPr/>
            </a:pPr>
            <a:r>
              <a:rPr lang="en-GB" sz="1400" dirty="0" smtClean="0"/>
              <a:t>price of materials</a:t>
            </a:r>
          </a:p>
          <a:p>
            <a:pPr marL="174625" indent="-174625" eaLnBrk="1" fontAlgn="auto" hangingPunct="1">
              <a:spcBef>
                <a:spcPts val="200"/>
              </a:spcBef>
              <a:spcAft>
                <a:spcPts val="200"/>
              </a:spcAft>
              <a:buFont typeface="Arial" pitchFamily="34" charset="0"/>
              <a:buChar char="•"/>
              <a:defRPr/>
            </a:pPr>
            <a:r>
              <a:rPr lang="en-GB" sz="1400" dirty="0"/>
              <a:t>In previous recessions skills have constrained the eventual recovery</a:t>
            </a:r>
          </a:p>
          <a:p>
            <a:pPr eaLnBrk="1" fontAlgn="auto" hangingPunct="1">
              <a:lnSpc>
                <a:spcPct val="110000"/>
              </a:lnSpc>
              <a:spcAft>
                <a:spcPts val="0"/>
              </a:spcAft>
              <a:buFont typeface="Arial" pitchFamily="34" charset="0"/>
              <a:buChar char="•"/>
              <a:defRPr/>
            </a:pPr>
            <a:endParaRPr lang="en-GB" sz="1600" dirty="0" smtClean="0"/>
          </a:p>
        </p:txBody>
      </p:sp>
      <p:sp>
        <p:nvSpPr>
          <p:cNvPr id="4" name="Content Placeholder 3"/>
          <p:cNvSpPr>
            <a:spLocks noGrp="1"/>
          </p:cNvSpPr>
          <p:nvPr>
            <p:ph sz="half" idx="2"/>
          </p:nvPr>
        </p:nvSpPr>
        <p:spPr>
          <a:xfrm>
            <a:off x="4644008" y="1484784"/>
            <a:ext cx="4283075" cy="5113337"/>
          </a:xfrm>
        </p:spPr>
        <p:style>
          <a:lnRef idx="2">
            <a:schemeClr val="accent1">
              <a:shade val="50000"/>
            </a:schemeClr>
          </a:lnRef>
          <a:fillRef idx="1">
            <a:schemeClr val="accent1"/>
          </a:fillRef>
          <a:effectRef idx="0">
            <a:schemeClr val="accent1"/>
          </a:effectRef>
          <a:fontRef idx="minor">
            <a:schemeClr val="lt1"/>
          </a:fontRef>
        </p:style>
        <p:txBody>
          <a:bodyPr rtlCol="0">
            <a:normAutofit lnSpcReduction="10000"/>
          </a:bodyPr>
          <a:lstStyle/>
          <a:p>
            <a:pPr marL="342900" lvl="1" indent="-342900" eaLnBrk="1" fontAlgn="auto" hangingPunct="1">
              <a:lnSpc>
                <a:spcPct val="120000"/>
              </a:lnSpc>
              <a:spcAft>
                <a:spcPts val="600"/>
              </a:spcAft>
              <a:buFont typeface="Arial" pitchFamily="34" charset="0"/>
              <a:buNone/>
              <a:defRPr/>
            </a:pPr>
            <a:r>
              <a:rPr lang="en-GB" sz="1900" b="1" dirty="0" smtClean="0"/>
              <a:t>... but the medium-term prospects are encouraging</a:t>
            </a:r>
          </a:p>
          <a:p>
            <a:pPr marL="0" indent="0">
              <a:buNone/>
              <a:defRPr/>
            </a:pPr>
            <a:r>
              <a:rPr lang="en-GB" sz="2000" b="1" dirty="0" smtClean="0"/>
              <a:t>Construction</a:t>
            </a:r>
            <a:r>
              <a:rPr lang="en-GB" sz="1400" dirty="0" smtClean="0"/>
              <a:t> is </a:t>
            </a:r>
            <a:r>
              <a:rPr lang="en-GB" sz="2000" b="1" dirty="0" smtClean="0"/>
              <a:t>central to policy initiatives </a:t>
            </a:r>
            <a:r>
              <a:rPr lang="en-GB" sz="1400" dirty="0" smtClean="0"/>
              <a:t>which are designed to bring about economic growth in the economy more generally (</a:t>
            </a:r>
            <a:r>
              <a:rPr lang="en-GB" sz="1400" i="1" dirty="0" smtClean="0"/>
              <a:t>e.g</a:t>
            </a:r>
            <a:r>
              <a:rPr lang="en-GB" sz="1400" dirty="0" smtClean="0"/>
              <a:t>. infrastructure projects)</a:t>
            </a:r>
          </a:p>
          <a:p>
            <a:pPr>
              <a:defRPr/>
            </a:pPr>
            <a:r>
              <a:rPr lang="en-GB" sz="1400" dirty="0" smtClean="0"/>
              <a:t>But the recovery is more drawn out this time...</a:t>
            </a:r>
            <a:endParaRPr lang="en-GB" sz="1400" dirty="0"/>
          </a:p>
          <a:p>
            <a:pPr lvl="1">
              <a:defRPr/>
            </a:pPr>
            <a:r>
              <a:rPr lang="en-GB" sz="1400" dirty="0" smtClean="0"/>
              <a:t>...and skill shortages could constrain future growth if training investments are not made now</a:t>
            </a:r>
          </a:p>
          <a:p>
            <a:pPr lvl="1">
              <a:defRPr/>
            </a:pPr>
            <a:r>
              <a:rPr lang="en-GB" sz="1400" dirty="0" smtClean="0"/>
              <a:t>Employment and output not expected to recover to pre-recession levels until after 2014 </a:t>
            </a:r>
            <a:r>
              <a:rPr lang="en-GB" sz="1400" dirty="0" smtClean="0">
                <a:hlinkClick r:id="" action="ppaction://noaction"/>
              </a:rPr>
              <a:t>[Chart]</a:t>
            </a:r>
            <a:endParaRPr lang="en-GB" sz="1400" dirty="0" smtClean="0"/>
          </a:p>
          <a:p>
            <a:pPr lvl="1">
              <a:defRPr/>
            </a:pPr>
            <a:r>
              <a:rPr lang="en-GB" sz="1400" dirty="0" smtClean="0"/>
              <a:t>In the recovery period, construction will need to rise to a number of performance challenges</a:t>
            </a:r>
          </a:p>
          <a:p>
            <a:pPr marL="0" indent="0">
              <a:buNone/>
            </a:pPr>
            <a:r>
              <a:rPr lang="en-GB" sz="1400" dirty="0" smtClean="0"/>
              <a:t>However, the </a:t>
            </a:r>
            <a:r>
              <a:rPr lang="en-GB" sz="2000" b="1" dirty="0" smtClean="0"/>
              <a:t>global market </a:t>
            </a:r>
            <a:r>
              <a:rPr lang="en-GB" sz="1400" dirty="0" smtClean="0"/>
              <a:t>is forecast to </a:t>
            </a:r>
            <a:r>
              <a:rPr lang="en-GB" sz="2000" b="1" dirty="0" smtClean="0"/>
              <a:t>grow</a:t>
            </a:r>
            <a:r>
              <a:rPr lang="en-GB" sz="1400" b="1" dirty="0" smtClean="0"/>
              <a:t> </a:t>
            </a:r>
            <a:r>
              <a:rPr lang="en-GB" sz="1400" dirty="0" smtClean="0"/>
              <a:t>from </a:t>
            </a:r>
            <a:r>
              <a:rPr lang="en-GB" sz="1400" b="1" dirty="0" smtClean="0"/>
              <a:t>4.5bn to </a:t>
            </a:r>
            <a:r>
              <a:rPr lang="en-GB" sz="2000" b="1" dirty="0" smtClean="0"/>
              <a:t>7.5 trillion by 2020</a:t>
            </a:r>
            <a:r>
              <a:rPr lang="en-GB" sz="1400" b="1" dirty="0" smtClean="0"/>
              <a:t>... and </a:t>
            </a:r>
            <a:r>
              <a:rPr lang="en-GB" sz="2000" b="1" dirty="0" smtClean="0"/>
              <a:t>UK Construction must be ready </a:t>
            </a:r>
            <a:r>
              <a:rPr lang="en-GB" sz="1400" b="1" dirty="0" smtClean="0"/>
              <a:t>to </a:t>
            </a:r>
            <a:r>
              <a:rPr lang="en-GB" sz="2000" b="1" dirty="0" smtClean="0"/>
              <a:t>capture its share...</a:t>
            </a:r>
          </a:p>
          <a:p>
            <a:pPr>
              <a:defRPr/>
            </a:pPr>
            <a:endParaRPr lang="en-GB" sz="1400" dirty="0" smtClean="0"/>
          </a:p>
          <a:p>
            <a:pPr>
              <a:defRPr/>
            </a:pPr>
            <a:endParaRPr lang="en-GB" sz="1600"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sz="2400" dirty="0" smtClean="0"/>
              <a:t>The Performance Challenge:</a:t>
            </a:r>
            <a:r>
              <a:rPr lang="en-GB" sz="2400" b="1" dirty="0" smtClean="0"/>
              <a:t/>
            </a:r>
            <a:br>
              <a:rPr lang="en-GB" sz="2400" b="1" dirty="0" smtClean="0"/>
            </a:br>
            <a:r>
              <a:rPr lang="en-GB" sz="2400" b="1" dirty="0" smtClean="0"/>
              <a:t>Challenges for Construction</a:t>
            </a:r>
          </a:p>
        </p:txBody>
      </p:sp>
      <p:grpSp>
        <p:nvGrpSpPr>
          <p:cNvPr id="2" name="Group 6"/>
          <p:cNvGrpSpPr>
            <a:grpSpLocks/>
          </p:cNvGrpSpPr>
          <p:nvPr/>
        </p:nvGrpSpPr>
        <p:grpSpPr bwMode="auto">
          <a:xfrm>
            <a:off x="179388" y="1341438"/>
            <a:ext cx="2066925" cy="2879725"/>
            <a:chOff x="42" y="161262"/>
            <a:chExt cx="2066060" cy="2881067"/>
          </a:xfrm>
        </p:grpSpPr>
        <p:sp>
          <p:nvSpPr>
            <p:cNvPr id="8" name="Rounded Rectangle 7"/>
            <p:cNvSpPr/>
            <p:nvPr/>
          </p:nvSpPr>
          <p:spPr>
            <a:xfrm>
              <a:off x="42" y="161262"/>
              <a:ext cx="2066060" cy="288106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p:nvPr/>
          </p:nvSpPr>
          <p:spPr>
            <a:xfrm>
              <a:off x="101599" y="262909"/>
              <a:ext cx="1862945" cy="2677772"/>
            </a:xfrm>
            <a:prstGeom prst="rect">
              <a:avLst/>
            </a:prstGeom>
          </p:spPr>
          <p:style>
            <a:lnRef idx="0">
              <a:scrgbClr r="0" g="0" b="0"/>
            </a:lnRef>
            <a:fillRef idx="0">
              <a:scrgbClr r="0" g="0" b="0"/>
            </a:fillRef>
            <a:effectRef idx="0">
              <a:scrgbClr r="0" g="0" b="0"/>
            </a:effectRef>
            <a:fontRef idx="minor">
              <a:schemeClr val="lt1"/>
            </a:fontRef>
          </p:style>
          <p:txBody>
            <a:bodyPr lIns="49530" tIns="49530" rIns="49530" bIns="49530" spcCol="1270"/>
            <a:lstStyle/>
            <a:p>
              <a:pPr algn="ctr" defTabSz="577850">
                <a:lnSpc>
                  <a:spcPct val="90000"/>
                </a:lnSpc>
                <a:spcAft>
                  <a:spcPts val="0"/>
                </a:spcAft>
                <a:defRPr/>
              </a:pPr>
              <a:r>
                <a:rPr lang="en-GB" b="1" dirty="0"/>
                <a:t>Sustainability</a:t>
              </a:r>
            </a:p>
            <a:p>
              <a:pPr algn="ctr" defTabSz="577850">
                <a:lnSpc>
                  <a:spcPct val="90000"/>
                </a:lnSpc>
                <a:spcAft>
                  <a:spcPts val="0"/>
                </a:spcAft>
                <a:defRPr/>
              </a:pPr>
              <a:endParaRPr lang="en-GB" sz="1300" b="1" dirty="0"/>
            </a:p>
            <a:p>
              <a:pPr algn="ctr" defTabSz="577850">
                <a:lnSpc>
                  <a:spcPct val="90000"/>
                </a:lnSpc>
                <a:spcAft>
                  <a:spcPts val="0"/>
                </a:spcAft>
                <a:defRPr/>
              </a:pPr>
              <a:r>
                <a:rPr lang="en-GB" sz="1400" dirty="0"/>
                <a:t>Different materials for new builds, retro-fitting, </a:t>
              </a:r>
              <a:r>
                <a:rPr lang="en-GB" sz="1400" i="1" dirty="0"/>
                <a:t>etc</a:t>
              </a:r>
              <a:r>
                <a:rPr lang="en-GB" sz="1400" dirty="0"/>
                <a:t>. require enhanced skills and new skills. Low energy requirements introduces increased need for specialist, technical and professional skills.</a:t>
              </a:r>
            </a:p>
          </p:txBody>
        </p:sp>
      </p:grpSp>
      <p:grpSp>
        <p:nvGrpSpPr>
          <p:cNvPr id="3" name="Group 9"/>
          <p:cNvGrpSpPr>
            <a:grpSpLocks/>
          </p:cNvGrpSpPr>
          <p:nvPr/>
        </p:nvGrpSpPr>
        <p:grpSpPr bwMode="auto">
          <a:xfrm>
            <a:off x="2374900" y="1341438"/>
            <a:ext cx="2246313" cy="2879725"/>
            <a:chOff x="-49602" y="161262"/>
            <a:chExt cx="2066060" cy="2881067"/>
          </a:xfrm>
        </p:grpSpPr>
        <p:sp>
          <p:nvSpPr>
            <p:cNvPr id="11" name="Rounded Rectangle 10"/>
            <p:cNvSpPr/>
            <p:nvPr/>
          </p:nvSpPr>
          <p:spPr>
            <a:xfrm>
              <a:off x="-49602" y="161262"/>
              <a:ext cx="2066060" cy="288106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ounded Rectangle 4"/>
            <p:cNvSpPr/>
            <p:nvPr/>
          </p:nvSpPr>
          <p:spPr>
            <a:xfrm>
              <a:off x="42" y="262909"/>
              <a:ext cx="1966772" cy="2677772"/>
            </a:xfrm>
            <a:prstGeom prst="rect">
              <a:avLst/>
            </a:prstGeom>
          </p:spPr>
          <p:style>
            <a:lnRef idx="0">
              <a:scrgbClr r="0" g="0" b="0"/>
            </a:lnRef>
            <a:fillRef idx="0">
              <a:scrgbClr r="0" g="0" b="0"/>
            </a:fillRef>
            <a:effectRef idx="0">
              <a:scrgbClr r="0" g="0" b="0"/>
            </a:effectRef>
            <a:fontRef idx="minor">
              <a:schemeClr val="lt1"/>
            </a:fontRef>
          </p:style>
          <p:txBody>
            <a:bodyPr lIns="49530" tIns="49530" rIns="49530" bIns="49530" spcCol="1270"/>
            <a:lstStyle/>
            <a:p>
              <a:pPr algn="ctr" defTabSz="577850">
                <a:lnSpc>
                  <a:spcPct val="90000"/>
                </a:lnSpc>
                <a:spcAft>
                  <a:spcPts val="0"/>
                </a:spcAft>
                <a:defRPr/>
              </a:pPr>
              <a:r>
                <a:rPr lang="en-GB" b="1" dirty="0"/>
                <a:t>Technological Change</a:t>
              </a:r>
            </a:p>
            <a:p>
              <a:pPr algn="ctr" defTabSz="577850">
                <a:lnSpc>
                  <a:spcPct val="90000"/>
                </a:lnSpc>
                <a:spcAft>
                  <a:spcPts val="0"/>
                </a:spcAft>
                <a:defRPr/>
              </a:pPr>
              <a:r>
                <a:rPr lang="en-GB" sz="1400" dirty="0"/>
                <a:t>Modern methods require </a:t>
              </a:r>
              <a:r>
                <a:rPr lang="en-GB" sz="1400" dirty="0" err="1"/>
                <a:t>upskilling</a:t>
              </a:r>
              <a:r>
                <a:rPr lang="en-GB" sz="1400" dirty="0"/>
                <a:t>, </a:t>
              </a:r>
              <a:r>
                <a:rPr lang="en-GB" sz="1400" dirty="0" err="1"/>
                <a:t>reskilling</a:t>
              </a:r>
              <a:r>
                <a:rPr lang="en-GB" sz="1400" dirty="0"/>
                <a:t> and multi-skilling. Use of more off-site construction brings about a </a:t>
              </a:r>
              <a:r>
                <a:rPr lang="en-GB" sz="1400" dirty="0" smtClean="0"/>
                <a:t>shift </a:t>
              </a:r>
              <a:r>
                <a:rPr lang="en-GB" sz="1400" dirty="0"/>
                <a:t>in the mix of skills required. Automated tools requires new skills and makes some redundant.</a:t>
              </a:r>
            </a:p>
          </p:txBody>
        </p:sp>
      </p:grpSp>
      <p:grpSp>
        <p:nvGrpSpPr>
          <p:cNvPr id="4" name="Group 12"/>
          <p:cNvGrpSpPr>
            <a:grpSpLocks/>
          </p:cNvGrpSpPr>
          <p:nvPr/>
        </p:nvGrpSpPr>
        <p:grpSpPr bwMode="auto">
          <a:xfrm>
            <a:off x="6970713" y="1341438"/>
            <a:ext cx="2065337" cy="2879725"/>
            <a:chOff x="42" y="161262"/>
            <a:chExt cx="2066060" cy="2881067"/>
          </a:xfrm>
        </p:grpSpPr>
        <p:sp>
          <p:nvSpPr>
            <p:cNvPr id="14" name="Rounded Rectangle 13"/>
            <p:cNvSpPr/>
            <p:nvPr/>
          </p:nvSpPr>
          <p:spPr>
            <a:xfrm>
              <a:off x="42" y="161262"/>
              <a:ext cx="2066060" cy="288106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p:nvPr/>
          </p:nvSpPr>
          <p:spPr>
            <a:xfrm>
              <a:off x="101678" y="262909"/>
              <a:ext cx="1862789" cy="2677772"/>
            </a:xfrm>
            <a:prstGeom prst="rect">
              <a:avLst/>
            </a:prstGeom>
          </p:spPr>
          <p:style>
            <a:lnRef idx="0">
              <a:scrgbClr r="0" g="0" b="0"/>
            </a:lnRef>
            <a:fillRef idx="0">
              <a:scrgbClr r="0" g="0" b="0"/>
            </a:fillRef>
            <a:effectRef idx="0">
              <a:scrgbClr r="0" g="0" b="0"/>
            </a:effectRef>
            <a:fontRef idx="minor">
              <a:schemeClr val="lt1"/>
            </a:fontRef>
          </p:style>
          <p:txBody>
            <a:bodyPr lIns="49530" tIns="49530" rIns="49530" bIns="49530" spcCol="1270"/>
            <a:lstStyle/>
            <a:p>
              <a:pPr algn="ctr" defTabSz="577850">
                <a:lnSpc>
                  <a:spcPct val="90000"/>
                </a:lnSpc>
                <a:spcAft>
                  <a:spcPts val="0"/>
                </a:spcAft>
                <a:defRPr/>
              </a:pPr>
              <a:r>
                <a:rPr lang="en-GB" b="1" dirty="0"/>
                <a:t>Globalisation</a:t>
              </a:r>
            </a:p>
            <a:p>
              <a:pPr algn="ctr" defTabSz="577850">
                <a:lnSpc>
                  <a:spcPct val="90000"/>
                </a:lnSpc>
                <a:spcAft>
                  <a:spcPts val="0"/>
                </a:spcAft>
                <a:defRPr/>
              </a:pPr>
              <a:endParaRPr lang="en-GB" sz="1300" b="1" dirty="0"/>
            </a:p>
            <a:p>
              <a:pPr algn="ctr" defTabSz="577850">
                <a:lnSpc>
                  <a:spcPct val="90000"/>
                </a:lnSpc>
                <a:spcAft>
                  <a:spcPts val="0"/>
                </a:spcAft>
                <a:defRPr/>
              </a:pPr>
              <a:r>
                <a:rPr lang="en-GB" sz="1400" dirty="0"/>
                <a:t>Increased international competition and in turn demand for higher skills. Globalisation has driven up supply of labour and skills.</a:t>
              </a:r>
            </a:p>
            <a:p>
              <a:pPr algn="ctr" defTabSz="577850">
                <a:lnSpc>
                  <a:spcPct val="90000"/>
                </a:lnSpc>
                <a:spcAft>
                  <a:spcPts val="0"/>
                </a:spcAft>
                <a:defRPr/>
              </a:pPr>
              <a:r>
                <a:rPr lang="en-GB" sz="1400" dirty="0"/>
                <a:t>Provides increased export market for goods and services.  </a:t>
              </a:r>
            </a:p>
          </p:txBody>
        </p:sp>
      </p:grpSp>
      <p:grpSp>
        <p:nvGrpSpPr>
          <p:cNvPr id="5" name="Group 18"/>
          <p:cNvGrpSpPr>
            <a:grpSpLocks/>
          </p:cNvGrpSpPr>
          <p:nvPr/>
        </p:nvGrpSpPr>
        <p:grpSpPr bwMode="auto">
          <a:xfrm>
            <a:off x="4716463" y="1341438"/>
            <a:ext cx="2065337" cy="2879725"/>
            <a:chOff x="42" y="161262"/>
            <a:chExt cx="2066060" cy="2881067"/>
          </a:xfrm>
        </p:grpSpPr>
        <p:sp>
          <p:nvSpPr>
            <p:cNvPr id="20" name="Rounded Rectangle 19"/>
            <p:cNvSpPr/>
            <p:nvPr/>
          </p:nvSpPr>
          <p:spPr>
            <a:xfrm>
              <a:off x="42" y="161262"/>
              <a:ext cx="2066060" cy="288106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ounded Rectangle 4"/>
            <p:cNvSpPr/>
            <p:nvPr/>
          </p:nvSpPr>
          <p:spPr>
            <a:xfrm>
              <a:off x="101678" y="262909"/>
              <a:ext cx="1862789" cy="2677772"/>
            </a:xfrm>
            <a:prstGeom prst="rect">
              <a:avLst/>
            </a:prstGeom>
          </p:spPr>
          <p:style>
            <a:lnRef idx="0">
              <a:scrgbClr r="0" g="0" b="0"/>
            </a:lnRef>
            <a:fillRef idx="0">
              <a:scrgbClr r="0" g="0" b="0"/>
            </a:fillRef>
            <a:effectRef idx="0">
              <a:scrgbClr r="0" g="0" b="0"/>
            </a:effectRef>
            <a:fontRef idx="minor">
              <a:schemeClr val="lt1"/>
            </a:fontRef>
          </p:style>
          <p:txBody>
            <a:bodyPr lIns="49530" tIns="49530" rIns="49530" bIns="49530" spcCol="1270"/>
            <a:lstStyle/>
            <a:p>
              <a:pPr algn="ctr" defTabSz="577850">
                <a:lnSpc>
                  <a:spcPct val="90000"/>
                </a:lnSpc>
                <a:spcAft>
                  <a:spcPts val="0"/>
                </a:spcAft>
                <a:defRPr/>
              </a:pPr>
              <a:r>
                <a:rPr lang="en-GB" b="1" dirty="0"/>
                <a:t>Demographic Change</a:t>
              </a:r>
            </a:p>
            <a:p>
              <a:pPr algn="ctr" defTabSz="577850">
                <a:lnSpc>
                  <a:spcPct val="90000"/>
                </a:lnSpc>
                <a:spcAft>
                  <a:spcPts val="0"/>
                </a:spcAft>
                <a:defRPr/>
              </a:pPr>
              <a:endParaRPr lang="en-GB" sz="1300" b="1" dirty="0"/>
            </a:p>
            <a:p>
              <a:pPr algn="ctr" defTabSz="577850">
                <a:lnSpc>
                  <a:spcPct val="90000"/>
                </a:lnSpc>
                <a:spcAft>
                  <a:spcPts val="0"/>
                </a:spcAft>
                <a:defRPr/>
              </a:pPr>
              <a:r>
                <a:rPr lang="en-GB" sz="1400" dirty="0"/>
                <a:t>Ageing workforce. Key skills can be lost through retirement. Young entrants need to be attracted to the industry.</a:t>
              </a:r>
            </a:p>
            <a:p>
              <a:pPr algn="ctr" defTabSz="577850">
                <a:lnSpc>
                  <a:spcPct val="90000"/>
                </a:lnSpc>
                <a:spcAft>
                  <a:spcPts val="0"/>
                </a:spcAft>
                <a:defRPr/>
              </a:pPr>
              <a:endParaRPr lang="en-GB" sz="1400" dirty="0"/>
            </a:p>
          </p:txBody>
        </p:sp>
      </p:grpSp>
      <p:grpSp>
        <p:nvGrpSpPr>
          <p:cNvPr id="6" name="Group 21"/>
          <p:cNvGrpSpPr>
            <a:grpSpLocks/>
          </p:cNvGrpSpPr>
          <p:nvPr/>
        </p:nvGrpSpPr>
        <p:grpSpPr bwMode="auto">
          <a:xfrm>
            <a:off x="395288" y="4724400"/>
            <a:ext cx="8569325" cy="1793875"/>
            <a:chOff x="0" y="3078338"/>
            <a:chExt cx="8568952" cy="2009034"/>
          </a:xfrm>
        </p:grpSpPr>
        <p:sp>
          <p:nvSpPr>
            <p:cNvPr id="23" name="Rounded Rectangle 22"/>
            <p:cNvSpPr/>
            <p:nvPr/>
          </p:nvSpPr>
          <p:spPr>
            <a:xfrm>
              <a:off x="0" y="3078338"/>
              <a:ext cx="8568952" cy="2009034"/>
            </a:xfrm>
            <a:prstGeom prst="roundRect">
              <a:avLst/>
            </a:prstGeom>
          </p:spPr>
          <p:style>
            <a:lnRef idx="0">
              <a:schemeClr val="accen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24" name="Rounded Rectangle 4"/>
            <p:cNvSpPr/>
            <p:nvPr/>
          </p:nvSpPr>
          <p:spPr>
            <a:xfrm>
              <a:off x="98421" y="3176123"/>
              <a:ext cx="8372111" cy="1813464"/>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83820" tIns="83820" rIns="83820" bIns="83820" spcCol="1270" anchor="ctr"/>
            <a:lstStyle/>
            <a:p>
              <a:pPr algn="ctr" defTabSz="977900">
                <a:lnSpc>
                  <a:spcPct val="90000"/>
                </a:lnSpc>
                <a:spcAft>
                  <a:spcPct val="35000"/>
                </a:spcAft>
                <a:defRPr/>
              </a:pPr>
              <a:r>
                <a:rPr lang="en-GB" b="1" dirty="0"/>
                <a:t>Investing in the workforce</a:t>
              </a:r>
            </a:p>
            <a:p>
              <a:pPr algn="ctr" defTabSz="977900">
                <a:lnSpc>
                  <a:spcPct val="90000"/>
                </a:lnSpc>
                <a:spcAft>
                  <a:spcPts val="0"/>
                </a:spcAft>
                <a:defRPr/>
              </a:pPr>
              <a:r>
                <a:rPr lang="en-GB" sz="1600" dirty="0"/>
                <a:t>All the challenges point towards a need for continued investment in skills at all levels and investment in new skills in response to technological </a:t>
              </a:r>
              <a:r>
                <a:rPr lang="en-GB" sz="1600" dirty="0" smtClean="0"/>
                <a:t>developments. Higher </a:t>
              </a:r>
              <a:r>
                <a:rPr lang="en-GB" sz="1600" dirty="0"/>
                <a:t>level skills </a:t>
              </a:r>
              <a:r>
                <a:rPr lang="en-GB" sz="1600" dirty="0" smtClean="0"/>
                <a:t>especially will be needed to </a:t>
              </a:r>
              <a:r>
                <a:rPr lang="en-GB" sz="1600" dirty="0"/>
                <a:t>meet the complexity </a:t>
              </a:r>
              <a:r>
                <a:rPr lang="en-GB" sz="1600" dirty="0" smtClean="0"/>
                <a:t>of the </a:t>
              </a:r>
              <a:r>
                <a:rPr lang="en-GB" sz="1600" dirty="0"/>
                <a:t>competitiveness challenge </a:t>
              </a:r>
              <a:endParaRPr lang="en-GB" sz="1600" dirty="0" smtClean="0"/>
            </a:p>
            <a:p>
              <a:pPr algn="ctr" defTabSz="977900">
                <a:lnSpc>
                  <a:spcPct val="90000"/>
                </a:lnSpc>
                <a:spcAft>
                  <a:spcPts val="0"/>
                </a:spcAft>
                <a:defRPr/>
              </a:pPr>
              <a:r>
                <a:rPr lang="en-GB" sz="1600" dirty="0" smtClean="0"/>
                <a:t>(</a:t>
              </a:r>
              <a:r>
                <a:rPr lang="en-GB" sz="1600" dirty="0"/>
                <a:t>skills + technology + globalisation</a:t>
              </a:r>
              <a:r>
                <a:rPr lang="en-GB" sz="2000" dirty="0"/>
                <a:t>). </a:t>
              </a:r>
            </a:p>
          </p:txBody>
        </p:sp>
      </p:grpSp>
      <p:sp>
        <p:nvSpPr>
          <p:cNvPr id="34" name="Down Arrow 33"/>
          <p:cNvSpPr/>
          <p:nvPr/>
        </p:nvSpPr>
        <p:spPr>
          <a:xfrm>
            <a:off x="1043608" y="4221088"/>
            <a:ext cx="484632" cy="504056"/>
          </a:xfrm>
          <a:prstGeom prst="downArrow">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a:p>
        </p:txBody>
      </p:sp>
      <p:sp>
        <p:nvSpPr>
          <p:cNvPr id="35" name="Down Arrow 34"/>
          <p:cNvSpPr/>
          <p:nvPr/>
        </p:nvSpPr>
        <p:spPr>
          <a:xfrm>
            <a:off x="7812360" y="4221088"/>
            <a:ext cx="484632" cy="504056"/>
          </a:xfrm>
          <a:prstGeom prst="downArrow">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a:p>
        </p:txBody>
      </p:sp>
      <p:sp>
        <p:nvSpPr>
          <p:cNvPr id="36" name="Down Arrow 35"/>
          <p:cNvSpPr/>
          <p:nvPr/>
        </p:nvSpPr>
        <p:spPr>
          <a:xfrm>
            <a:off x="5508104" y="4221088"/>
            <a:ext cx="484632" cy="504056"/>
          </a:xfrm>
          <a:prstGeom prst="downArrow">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a:p>
        </p:txBody>
      </p:sp>
      <p:sp>
        <p:nvSpPr>
          <p:cNvPr id="37" name="Down Arrow 36"/>
          <p:cNvSpPr/>
          <p:nvPr/>
        </p:nvSpPr>
        <p:spPr>
          <a:xfrm>
            <a:off x="3203848" y="4221088"/>
            <a:ext cx="484632" cy="504056"/>
          </a:xfrm>
          <a:prstGeom prst="downArrow">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6912768" cy="1143000"/>
          </a:xfrm>
        </p:spPr>
        <p:txBody>
          <a:bodyPr/>
          <a:lstStyle/>
          <a:p>
            <a:r>
              <a:rPr lang="en-GB" sz="2800" dirty="0" smtClean="0"/>
              <a:t>Construction matters: </a:t>
            </a:r>
            <a:br>
              <a:rPr lang="en-GB" sz="2800" dirty="0" smtClean="0"/>
            </a:br>
            <a:r>
              <a:rPr lang="en-GB" sz="2800" b="1" dirty="0" smtClean="0"/>
              <a:t>Imagine where it could be tomorrow</a:t>
            </a:r>
            <a:endParaRPr lang="en-GB" sz="2800" dirty="0"/>
          </a:p>
        </p:txBody>
      </p:sp>
      <p:sp>
        <p:nvSpPr>
          <p:cNvPr id="3" name="Content Placeholder 2"/>
          <p:cNvSpPr>
            <a:spLocks noGrp="1"/>
          </p:cNvSpPr>
          <p:nvPr>
            <p:ph idx="1"/>
          </p:nvPr>
        </p:nvSpPr>
        <p:spPr>
          <a:xfrm>
            <a:off x="3563888" y="1340768"/>
            <a:ext cx="5580112" cy="3816424"/>
          </a:xfrm>
        </p:spPr>
        <p:txBody>
          <a:bodyPr/>
          <a:lstStyle/>
          <a:p>
            <a:pPr marL="266700" indent="-266700"/>
            <a:r>
              <a:rPr lang="en-GB" sz="1600" dirty="0" smtClean="0">
                <a:latin typeface="Arial" charset="0"/>
                <a:cs typeface="Arial" charset="0"/>
              </a:rPr>
              <a:t>A world leader in the development and adoption of</a:t>
            </a:r>
            <a:r>
              <a:rPr lang="en-GB" sz="1600" b="1" dirty="0" smtClean="0">
                <a:latin typeface="Arial" charset="0"/>
                <a:cs typeface="Arial" charset="0"/>
              </a:rPr>
              <a:t> new technologies </a:t>
            </a:r>
            <a:r>
              <a:rPr lang="en-GB" sz="1600" dirty="0" smtClean="0">
                <a:latin typeface="Arial" charset="0"/>
                <a:cs typeface="Arial" charset="0"/>
              </a:rPr>
              <a:t>with relatively high levels of working in partnership with innovators in, for example, higher education</a:t>
            </a:r>
          </a:p>
          <a:p>
            <a:pPr marL="266700" indent="-266700"/>
            <a:r>
              <a:rPr lang="en-GB" sz="1600" dirty="0" smtClean="0">
                <a:latin typeface="Arial" charset="0"/>
                <a:cs typeface="Arial" charset="0"/>
              </a:rPr>
              <a:t>The sector which leads the way in the transition to a low carbon economy</a:t>
            </a:r>
          </a:p>
          <a:p>
            <a:pPr marL="266700" indent="-266700"/>
            <a:r>
              <a:rPr lang="en-GB" sz="1600" dirty="0" smtClean="0">
                <a:latin typeface="Arial" charset="0"/>
                <a:cs typeface="Arial" charset="0"/>
              </a:rPr>
              <a:t>A sector which has acquired strategic management skills to </a:t>
            </a:r>
            <a:r>
              <a:rPr lang="en-GB" sz="1600" b="1" dirty="0" smtClean="0">
                <a:latin typeface="Arial" charset="0"/>
                <a:cs typeface="Arial" charset="0"/>
              </a:rPr>
              <a:t>manage innovation, supply chain relationships, and entry into international markets</a:t>
            </a:r>
            <a:r>
              <a:rPr lang="en-GB" sz="1600" dirty="0" smtClean="0">
                <a:latin typeface="Arial" charset="0"/>
                <a:cs typeface="Arial" charset="0"/>
              </a:rPr>
              <a:t>, etc.</a:t>
            </a:r>
          </a:p>
          <a:p>
            <a:pPr marL="266700" indent="-266700"/>
            <a:r>
              <a:rPr lang="en-GB" sz="1600" dirty="0" smtClean="0">
                <a:latin typeface="Arial" charset="0"/>
                <a:cs typeface="Arial" charset="0"/>
              </a:rPr>
              <a:t>Starting from a strong base, the sector utilises </a:t>
            </a:r>
            <a:r>
              <a:rPr lang="en-GB" sz="1600" b="1" dirty="0" smtClean="0">
                <a:latin typeface="Arial" charset="0"/>
                <a:cs typeface="Arial" charset="0"/>
              </a:rPr>
              <a:t>high performance working</a:t>
            </a:r>
            <a:r>
              <a:rPr lang="en-GB" sz="1600" dirty="0" smtClean="0">
                <a:latin typeface="Arial" charset="0"/>
                <a:cs typeface="Arial" charset="0"/>
              </a:rPr>
              <a:t> to consolidate the sector’s position as one of the strongest in Europe</a:t>
            </a:r>
          </a:p>
          <a:p>
            <a:pPr marL="266700" indent="-266700"/>
            <a:r>
              <a:rPr lang="en-GB" sz="1600" dirty="0" smtClean="0">
                <a:latin typeface="Arial" charset="0"/>
                <a:cs typeface="Arial" charset="0"/>
              </a:rPr>
              <a:t>A sector which has developed the people management policies and practices which will </a:t>
            </a:r>
            <a:r>
              <a:rPr lang="en-GB" sz="1600" b="1" dirty="0" smtClean="0">
                <a:latin typeface="Arial" charset="0"/>
                <a:cs typeface="Arial" charset="0"/>
              </a:rPr>
              <a:t>attract and retain a wide pool of talented people</a:t>
            </a:r>
          </a:p>
        </p:txBody>
      </p:sp>
      <p:sp>
        <p:nvSpPr>
          <p:cNvPr id="5" name="Content Placeholder 2"/>
          <p:cNvSpPr txBox="1">
            <a:spLocks/>
          </p:cNvSpPr>
          <p:nvPr/>
        </p:nvSpPr>
        <p:spPr bwMode="auto">
          <a:xfrm>
            <a:off x="179512" y="5301208"/>
            <a:ext cx="8964488" cy="15567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55600" lvl="0" indent="-355600" algn="l">
              <a:buFont typeface="Arial" pitchFamily="34" charset="0"/>
              <a:buChar char="•"/>
              <a:defRPr/>
            </a:pPr>
            <a:r>
              <a:rPr lang="en-GB" sz="1600" dirty="0" smtClean="0"/>
              <a:t>Firms and individuals </a:t>
            </a:r>
            <a:r>
              <a:rPr lang="en-GB" sz="1600" b="1" dirty="0" smtClean="0"/>
              <a:t>invest optimally in their skills</a:t>
            </a:r>
          </a:p>
          <a:p>
            <a:pPr marL="355600" lvl="0" indent="-355600" algn="l">
              <a:buFont typeface="Arial" pitchFamily="34" charset="0"/>
              <a:buChar char="•"/>
            </a:pPr>
            <a:r>
              <a:rPr lang="en-GB" sz="1600" dirty="0" smtClean="0"/>
              <a:t>The sector recognises </a:t>
            </a:r>
            <a:r>
              <a:rPr lang="en-GB" sz="1600" b="1" dirty="0" smtClean="0"/>
              <a:t>talent as a source of competitive advantage. </a:t>
            </a:r>
            <a:r>
              <a:rPr lang="en-GB" sz="1600" dirty="0" smtClean="0"/>
              <a:t>The sector provides </a:t>
            </a:r>
            <a:r>
              <a:rPr lang="en-GB" sz="1600" b="1" dirty="0" smtClean="0"/>
              <a:t>clear career pathways</a:t>
            </a:r>
            <a:r>
              <a:rPr lang="en-GB" sz="1600" dirty="0" smtClean="0"/>
              <a:t> which allow people to develop their careers within it at all levels of the organisation</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en-GB" sz="1600" b="1" baseline="0" dirty="0" smtClean="0">
                <a:latin typeface="+mn-lt"/>
                <a:cs typeface="+mn-cs"/>
              </a:rPr>
              <a:t>Employers</a:t>
            </a:r>
            <a:r>
              <a:rPr lang="en-GB" sz="1600" b="1" dirty="0" smtClean="0">
                <a:latin typeface="+mn-lt"/>
                <a:cs typeface="+mn-cs"/>
              </a:rPr>
              <a:t> collaborate </a:t>
            </a:r>
            <a:r>
              <a:rPr lang="en-GB" sz="1600" dirty="0" smtClean="0">
                <a:latin typeface="+mn-lt"/>
                <a:cs typeface="+mn-cs"/>
              </a:rPr>
              <a:t>on, lead and own skills solutions to the sector’s performance challenges in pursuit of mutual gain</a:t>
            </a:r>
            <a:endParaRPr kumimoji="0" lang="en-GB" sz="160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sz="16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2" descr="C:\Users\zbreuer\Pictures\advanced-manufacturing-pic2.jpg"/>
          <p:cNvPicPr>
            <a:picLocks noChangeAspect="1" noChangeArrowheads="1"/>
          </p:cNvPicPr>
          <p:nvPr/>
        </p:nvPicPr>
        <p:blipFill>
          <a:blip r:embed="rId3" cstate="print"/>
          <a:srcRect/>
          <a:stretch>
            <a:fillRect/>
          </a:stretch>
        </p:blipFill>
        <p:spPr bwMode="auto">
          <a:xfrm>
            <a:off x="251521" y="1556792"/>
            <a:ext cx="3312368" cy="3291794"/>
          </a:xfrm>
          <a:prstGeom prst="rect">
            <a:avLst/>
          </a:prstGeom>
          <a:noFill/>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Blank">
  <a:themeElements>
    <a:clrScheme name="Custom 1">
      <a:dk1>
        <a:sysClr val="windowText" lastClr="000000"/>
      </a:dk1>
      <a:lt1>
        <a:sysClr val="window" lastClr="FFFFFF"/>
      </a:lt1>
      <a:dk2>
        <a:srgbClr val="1F8579"/>
      </a:dk2>
      <a:lt2>
        <a:srgbClr val="D8D8D8"/>
      </a:lt2>
      <a:accent1>
        <a:srgbClr val="1F8579"/>
      </a:accent1>
      <a:accent2>
        <a:srgbClr val="C0504D"/>
      </a:accent2>
      <a:accent3>
        <a:srgbClr val="92CDDC"/>
      </a:accent3>
      <a:accent4>
        <a:srgbClr val="7030A0"/>
      </a:accent4>
      <a:accent5>
        <a:srgbClr val="4BACC6"/>
      </a:accent5>
      <a:accent6>
        <a:srgbClr val="F79646"/>
      </a:accent6>
      <a:hlink>
        <a:srgbClr val="E36C09"/>
      </a:hlink>
      <a:folHlink>
        <a:srgbClr val="00B0F0"/>
      </a:folHlink>
    </a:clrScheme>
    <a:fontScheme name="UKCommission">
      <a:majorFont>
        <a:latin typeface="Arial"/>
        <a:ea typeface=""/>
        <a:cs typeface=""/>
      </a:majorFont>
      <a:minorFont>
        <a:latin typeface="Arial"/>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18019</TotalTime>
  <Words>6024</Words>
  <Application>Microsoft Office PowerPoint</Application>
  <PresentationFormat>On-screen Show (4:3)</PresentationFormat>
  <Paragraphs>491</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vt:lpstr>
      <vt:lpstr>Sector Skills Insights: Construction</vt:lpstr>
      <vt:lpstr>Introduction</vt:lpstr>
      <vt:lpstr>Storyboard</vt:lpstr>
      <vt:lpstr>What is the construction sector? SIC 41, 42, 43 and 71 </vt:lpstr>
      <vt:lpstr>What Key Skills Challenges are being Faced Overall</vt:lpstr>
      <vt:lpstr>Construction matters The sector today</vt:lpstr>
      <vt:lpstr>Construction Matters: The Recession and Prospects for Recovery</vt:lpstr>
      <vt:lpstr>The Performance Challenge: Challenges for Construction</vt:lpstr>
      <vt:lpstr>Construction matters:  Imagine where it could be tomorrow</vt:lpstr>
      <vt:lpstr>The performance challenge Strategic management</vt:lpstr>
      <vt:lpstr>Case study – ModCell International markets   </vt:lpstr>
      <vt:lpstr>Case study – Stepnell Skills strategy for a supply chain </vt:lpstr>
      <vt:lpstr>The performance challenge Investing in workforce skills</vt:lpstr>
      <vt:lpstr>The performance challenge Investing in workforce skills</vt:lpstr>
      <vt:lpstr> Case Study – Barratt Developments Plc Investment in workforce skills </vt:lpstr>
      <vt:lpstr> Firms in the UK that don’t invest in training.......  </vt:lpstr>
      <vt:lpstr>Costs of skills mismatches </vt:lpstr>
      <vt:lpstr>The performance challenge People management</vt:lpstr>
      <vt:lpstr>Case study – Costain Group PLC Nurturing talent to develop people and support progression</vt:lpstr>
      <vt:lpstr>The performance challenge Attracting talent</vt:lpstr>
      <vt:lpstr>Case study – IiP at Beard Construction Attracting talent, investing in skills and progression</vt:lpstr>
      <vt:lpstr>Growth through skills Securing future success</vt:lpstr>
      <vt:lpstr>Growth through skills Securing future success</vt:lpstr>
      <vt:lpstr>The Key Messages</vt:lpstr>
    </vt:vector>
  </TitlesOfParts>
  <Company>UK Commission for Employment and Skills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and Winning the Economic Argument for Skills</dc:title>
  <dc:creator>Carol Stanfield</dc:creator>
  <cp:lastModifiedBy>Daniel Stammers</cp:lastModifiedBy>
  <cp:revision>698</cp:revision>
  <dcterms:created xsi:type="dcterms:W3CDTF">2011-09-02T20:14:27Z</dcterms:created>
  <dcterms:modified xsi:type="dcterms:W3CDTF">2014-04-16T11:01:48Z</dcterms:modified>
</cp:coreProperties>
</file>