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charts/chart1.xml" ContentType="application/vnd.openxmlformats-officedocument.drawingml.chart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charts/chart2.xml" ContentType="application/vnd.openxmlformats-officedocument.drawingml.chart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charts/chart3.xml" ContentType="application/vnd.openxmlformats-officedocument.drawingml.chart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charts/chart4.xml" ContentType="application/vnd.openxmlformats-officedocument.drawingml.chart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charts/chart5.xml" ContentType="application/vnd.openxmlformats-officedocument.drawingml.chart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charts/chart6.xml" ContentType="application/vnd.openxmlformats-officedocument.drawingml.chart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charts/chart7.xml" ContentType="application/vnd.openxmlformats-officedocument.drawingml.chart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charts/chart8.xml" ContentType="application/vnd.openxmlformats-officedocument.drawingml.chart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charts/chart9.xml" ContentType="application/vnd.openxmlformats-officedocument.drawingml.chart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charts/chart10.xml" ContentType="application/vnd.openxmlformats-officedocument.drawingml.chart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charts/chart11.xml" ContentType="application/vnd.openxmlformats-officedocument.drawingml.chart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charts/chart12.xml" ContentType="application/vnd.openxmlformats-officedocument.drawingml.chart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charts/chart13.xml" ContentType="application/vnd.openxmlformats-officedocument.drawingml.chart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charts/chart14.xml" ContentType="application/vnd.openxmlformats-officedocument.drawingml.chart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charts/chart1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3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735763" cy="9866313"/>
  <p:custDataLst>
    <p:tags r:id="rId20"/>
  </p:custDataLst>
  <p:defaultTextStyle>
    <a:defPPr>
      <a:defRPr lang="da-DK"/>
    </a:defPPr>
    <a:lvl1pPr marL="0" algn="l" defTabSz="9840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92017" algn="l" defTabSz="9840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84033" algn="l" defTabSz="9840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76050" algn="l" defTabSz="9840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68068" algn="l" defTabSz="9840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60085" algn="l" defTabSz="9840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952102" algn="l" defTabSz="9840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444119" algn="l" defTabSz="9840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936135" algn="l" defTabSz="9840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346">
          <p15:clr>
            <a:srgbClr val="A4A3A4"/>
          </p15:clr>
        </p15:guide>
        <p15:guide id="4" orient="horz" pos="4020">
          <p15:clr>
            <a:srgbClr val="A4A3A4"/>
          </p15:clr>
        </p15:guide>
        <p15:guide id="5" orient="horz" pos="4201">
          <p15:clr>
            <a:srgbClr val="A4A3A4"/>
          </p15:clr>
        </p15:guide>
        <p15:guide id="6" orient="horz" pos="1071">
          <p15:clr>
            <a:srgbClr val="A4A3A4"/>
          </p15:clr>
        </p15:guide>
        <p15:guide id="7" orient="horz" pos="867">
          <p15:clr>
            <a:srgbClr val="A4A3A4"/>
          </p15:clr>
        </p15:guide>
        <p15:guide id="8" orient="horz" pos="640">
          <p15:clr>
            <a:srgbClr val="A4A3A4"/>
          </p15:clr>
        </p15:guide>
        <p15:guide id="9" orient="horz" pos="3521">
          <p15:clr>
            <a:srgbClr val="A4A3A4"/>
          </p15:clr>
        </p15:guide>
        <p15:guide id="10" orient="horz" pos="3884">
          <p15:clr>
            <a:srgbClr val="A4A3A4"/>
          </p15:clr>
        </p15:guide>
        <p15:guide id="11" orient="horz" pos="2478">
          <p15:clr>
            <a:srgbClr val="A4A3A4"/>
          </p15:clr>
        </p15:guide>
        <p15:guide id="12" pos="90">
          <p15:clr>
            <a:srgbClr val="A4A3A4"/>
          </p15:clr>
        </p15:guide>
        <p15:guide id="13" pos="5670">
          <p15:clr>
            <a:srgbClr val="A4A3A4"/>
          </p15:clr>
        </p15:guide>
        <p15:guide id="14" pos="839">
          <p15:clr>
            <a:srgbClr val="A4A3A4"/>
          </p15:clr>
        </p15:guide>
        <p15:guide id="15" pos="4309">
          <p15:clr>
            <a:srgbClr val="A4A3A4"/>
          </p15:clr>
        </p15:guide>
        <p15:guide id="16" pos="1451">
          <p15:clr>
            <a:srgbClr val="A4A3A4"/>
          </p15:clr>
        </p15:guide>
        <p15:guide id="17" pos="2925">
          <p15:clr>
            <a:srgbClr val="A4A3A4"/>
          </p15:clr>
        </p15:guide>
        <p15:guide id="18" pos="283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7CC6"/>
    <a:srgbClr val="53ACAF"/>
    <a:srgbClr val="EE2D27"/>
    <a:srgbClr val="6D6F71"/>
    <a:srgbClr val="A7A9AC"/>
    <a:srgbClr val="CFBCCF"/>
    <a:srgbClr val="885788"/>
    <a:srgbClr val="F2F5A4"/>
    <a:srgbClr val="DEE705"/>
    <a:srgbClr val="98C1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4" autoAdjust="0"/>
    <p:restoredTop sz="94649" autoAdjust="0"/>
  </p:normalViewPr>
  <p:slideViewPr>
    <p:cSldViewPr>
      <p:cViewPr>
        <p:scale>
          <a:sx n="106" d="100"/>
          <a:sy n="106" d="100"/>
        </p:scale>
        <p:origin x="-102" y="-162"/>
      </p:cViewPr>
      <p:guideLst>
        <p:guide orient="horz" pos="2160"/>
        <p:guide orient="horz" pos="346"/>
        <p:guide orient="horz" pos="4020"/>
        <p:guide orient="horz" pos="4201"/>
        <p:guide orient="horz" pos="1071"/>
        <p:guide orient="horz" pos="867"/>
        <p:guide orient="horz" pos="640"/>
        <p:guide orient="horz" pos="3521"/>
        <p:guide orient="horz" pos="3884"/>
        <p:guide orient="horz" pos="2478"/>
        <p:guide pos="2880"/>
        <p:guide pos="90"/>
        <p:guide pos="5670"/>
        <p:guide pos="839"/>
        <p:guide pos="4309"/>
        <p:guide pos="1451"/>
        <p:guide pos="2925"/>
        <p:guide pos="283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98" d="100"/>
        <a:sy n="198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-3354" y="-108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Base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mc="http://schemas.openxmlformats.org/markup-compatibility/2006" xmlns:c14="http://schemas.microsoft.com/office/drawing/2007/8/2/chart" xmlns:c15="http://schemas.microsoft.com/office/drawing/2012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Sheet1!$B$1:$G$1</c:f>
              <c:strCache>
                <c:ptCount val="6"/>
                <c:pt idx="0">
                  <c:v>Don't know</c:v>
                </c:pt>
                <c:pt idx="1">
                  <c:v>Strongly disagree</c:v>
                </c:pt>
                <c:pt idx="2">
                  <c:v>Tend to disagree</c:v>
                </c:pt>
                <c:pt idx="3">
                  <c:v>Neither agree nor disagree</c:v>
                </c:pt>
                <c:pt idx="4">
                  <c:v>Tend to agree</c:v>
                </c:pt>
                <c:pt idx="5">
                  <c:v>Strongly agree</c:v>
                </c:pt>
              </c:strCache>
            </c:strRef>
          </c:cat>
          <c:val>
            <c:numRef>
              <c:f>Sheet1!$B$2:$G$2</c:f>
              <c:numCache>
                <c:formatCode>0</c:formatCode>
                <c:ptCount val="6"/>
                <c:pt idx="0">
                  <c:v>4</c:v>
                </c:pt>
                <c:pt idx="1">
                  <c:v>1</c:v>
                </c:pt>
                <c:pt idx="2">
                  <c:v>14</c:v>
                </c:pt>
                <c:pt idx="3">
                  <c:v>18</c:v>
                </c:pt>
                <c:pt idx="4">
                  <c:v>41</c:v>
                </c:pt>
                <c:pt idx="5">
                  <c:v>22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4619264"/>
        <c:axId val="24622208"/>
      </c:barChart>
      <c:catAx>
        <c:axId val="24619264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extTo"/>
        <c:crossAx val="24622208"/>
        <c:crosses val="autoZero"/>
        <c:auto val="1"/>
        <c:lblAlgn val="ctr"/>
        <c:lblOffset val="100"/>
        <c:noMultiLvlLbl val="0"/>
      </c:catAx>
      <c:valAx>
        <c:axId val="24622208"/>
        <c:scaling>
          <c:orientation val="minMax"/>
          <c:max val="100"/>
        </c:scaling>
        <c:delete val="0"/>
        <c:axPos val="b"/>
        <c:majorGridlines/>
        <c:numFmt formatCode="0&quot;%&quot;" sourceLinked="0"/>
        <c:majorTickMark val="out"/>
        <c:minorTickMark val="none"/>
        <c:tickLblPos val="nextTo"/>
        <c:txPr>
          <a:bodyPr/>
          <a:lstStyle/>
          <a:p>
            <a:pPr>
              <a:defRPr sz="1000" b="1"/>
            </a:pPr>
            <a:endParaRPr lang="en-US"/>
          </a:p>
        </c:txPr>
        <c:crossAx val="246192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Base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mc="http://schemas.openxmlformats.org/markup-compatibility/2006" xmlns:c14="http://schemas.microsoft.com/office/drawing/2007/8/2/chart" xmlns:c15="http://schemas.microsoft.com/office/drawing/2012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Sheet1!$B$1:$G$1</c:f>
              <c:strCache>
                <c:ptCount val="6"/>
                <c:pt idx="0">
                  <c:v>Don't know</c:v>
                </c:pt>
                <c:pt idx="1">
                  <c:v>Strongly disagree</c:v>
                </c:pt>
                <c:pt idx="2">
                  <c:v>Tend to disagree</c:v>
                </c:pt>
                <c:pt idx="3">
                  <c:v>Neither agree nor disagree</c:v>
                </c:pt>
                <c:pt idx="4">
                  <c:v>Tend to agree</c:v>
                </c:pt>
                <c:pt idx="5">
                  <c:v>Strongly agree</c:v>
                </c:pt>
              </c:strCache>
            </c:strRef>
          </c:cat>
          <c:val>
            <c:numRef>
              <c:f>Sheet1!$B$2:$G$2</c:f>
              <c:numCache>
                <c:formatCode>0</c:formatCode>
                <c:ptCount val="6"/>
                <c:pt idx="0">
                  <c:v>20</c:v>
                </c:pt>
                <c:pt idx="1">
                  <c:v>21</c:v>
                </c:pt>
                <c:pt idx="2">
                  <c:v>17</c:v>
                </c:pt>
                <c:pt idx="3">
                  <c:v>21</c:v>
                </c:pt>
                <c:pt idx="4">
                  <c:v>14</c:v>
                </c:pt>
                <c:pt idx="5">
                  <c:v>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98984320"/>
        <c:axId val="98987008"/>
      </c:barChart>
      <c:catAx>
        <c:axId val="98984320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extTo"/>
        <c:crossAx val="98987008"/>
        <c:crosses val="autoZero"/>
        <c:auto val="1"/>
        <c:lblAlgn val="ctr"/>
        <c:lblOffset val="100"/>
        <c:noMultiLvlLbl val="0"/>
      </c:catAx>
      <c:valAx>
        <c:axId val="98987008"/>
        <c:scaling>
          <c:orientation val="minMax"/>
          <c:max val="100"/>
        </c:scaling>
        <c:delete val="0"/>
        <c:axPos val="b"/>
        <c:majorGridlines/>
        <c:numFmt formatCode="0&quot;%&quot;" sourceLinked="0"/>
        <c:majorTickMark val="out"/>
        <c:minorTickMark val="none"/>
        <c:tickLblPos val="nextTo"/>
        <c:txPr>
          <a:bodyPr/>
          <a:lstStyle/>
          <a:p>
            <a:pPr>
              <a:defRPr sz="1000" b="1"/>
            </a:pPr>
            <a:endParaRPr lang="en-US"/>
          </a:p>
        </c:txPr>
        <c:crossAx val="989843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Base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mc="http://schemas.openxmlformats.org/markup-compatibility/2006" xmlns:c14="http://schemas.microsoft.com/office/drawing/2007/8/2/chart" xmlns:c15="http://schemas.microsoft.com/office/drawing/2012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Sheet1!$B$1:$G$1</c:f>
              <c:strCache>
                <c:ptCount val="6"/>
                <c:pt idx="0">
                  <c:v>Not applicable - I don't work/ have never worked</c:v>
                </c:pt>
                <c:pt idx="1">
                  <c:v>Strongly disagree</c:v>
                </c:pt>
                <c:pt idx="2">
                  <c:v>Tend to disagree</c:v>
                </c:pt>
                <c:pt idx="3">
                  <c:v>Neither agree nor disagree</c:v>
                </c:pt>
                <c:pt idx="4">
                  <c:v>Tend to agree</c:v>
                </c:pt>
                <c:pt idx="5">
                  <c:v>Strongly agree</c:v>
                </c:pt>
              </c:strCache>
            </c:strRef>
          </c:cat>
          <c:val>
            <c:numRef>
              <c:f>Sheet1!$B$2:$G$2</c:f>
              <c:numCache>
                <c:formatCode>0</c:formatCode>
                <c:ptCount val="6"/>
                <c:pt idx="1">
                  <c:v>34</c:v>
                </c:pt>
                <c:pt idx="2">
                  <c:v>26</c:v>
                </c:pt>
                <c:pt idx="3">
                  <c:v>22</c:v>
                </c:pt>
                <c:pt idx="4">
                  <c:v>12</c:v>
                </c:pt>
                <c:pt idx="5">
                  <c:v>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99010816"/>
        <c:axId val="99042432"/>
      </c:barChart>
      <c:catAx>
        <c:axId val="99010816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extTo"/>
        <c:crossAx val="99042432"/>
        <c:crosses val="autoZero"/>
        <c:auto val="1"/>
        <c:lblAlgn val="ctr"/>
        <c:lblOffset val="100"/>
        <c:noMultiLvlLbl val="0"/>
      </c:catAx>
      <c:valAx>
        <c:axId val="99042432"/>
        <c:scaling>
          <c:orientation val="minMax"/>
          <c:max val="100"/>
        </c:scaling>
        <c:delete val="0"/>
        <c:axPos val="b"/>
        <c:majorGridlines/>
        <c:numFmt formatCode="0&quot;%&quot;" sourceLinked="0"/>
        <c:majorTickMark val="out"/>
        <c:minorTickMark val="none"/>
        <c:tickLblPos val="nextTo"/>
        <c:txPr>
          <a:bodyPr/>
          <a:lstStyle/>
          <a:p>
            <a:pPr>
              <a:defRPr sz="1000" b="1"/>
            </a:pPr>
            <a:endParaRPr lang="en-US"/>
          </a:p>
        </c:txPr>
        <c:crossAx val="990108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Base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mc="http://schemas.openxmlformats.org/markup-compatibility/2006" xmlns:c14="http://schemas.microsoft.com/office/drawing/2007/8/2/chart" xmlns:c15="http://schemas.microsoft.com/office/drawing/2012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Sheet1!$B$1:$G$1</c:f>
              <c:strCache>
                <c:ptCount val="6"/>
                <c:pt idx="0">
                  <c:v>Not applicable - I don't work/ have never worked</c:v>
                </c:pt>
                <c:pt idx="1">
                  <c:v>Strongly disagree</c:v>
                </c:pt>
                <c:pt idx="2">
                  <c:v>Tend to disagree</c:v>
                </c:pt>
                <c:pt idx="3">
                  <c:v>Neither agree nor disagree</c:v>
                </c:pt>
                <c:pt idx="4">
                  <c:v>Tend to agree</c:v>
                </c:pt>
                <c:pt idx="5">
                  <c:v>Strongly agree</c:v>
                </c:pt>
              </c:strCache>
            </c:strRef>
          </c:cat>
          <c:val>
            <c:numRef>
              <c:f>Sheet1!$B$2:$G$2</c:f>
              <c:numCache>
                <c:formatCode>0</c:formatCode>
                <c:ptCount val="6"/>
                <c:pt idx="1">
                  <c:v>50</c:v>
                </c:pt>
                <c:pt idx="2">
                  <c:v>22</c:v>
                </c:pt>
                <c:pt idx="3">
                  <c:v>15</c:v>
                </c:pt>
                <c:pt idx="4">
                  <c:v>8</c:v>
                </c:pt>
                <c:pt idx="5">
                  <c:v>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0188160"/>
        <c:axId val="100190848"/>
      </c:barChart>
      <c:catAx>
        <c:axId val="100188160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extTo"/>
        <c:crossAx val="100190848"/>
        <c:crosses val="autoZero"/>
        <c:auto val="1"/>
        <c:lblAlgn val="ctr"/>
        <c:lblOffset val="100"/>
        <c:noMultiLvlLbl val="0"/>
      </c:catAx>
      <c:valAx>
        <c:axId val="100190848"/>
        <c:scaling>
          <c:orientation val="minMax"/>
          <c:max val="100"/>
        </c:scaling>
        <c:delete val="0"/>
        <c:axPos val="b"/>
        <c:majorGridlines/>
        <c:numFmt formatCode="0&quot;%&quot;" sourceLinked="0"/>
        <c:majorTickMark val="out"/>
        <c:minorTickMark val="none"/>
        <c:tickLblPos val="nextTo"/>
        <c:txPr>
          <a:bodyPr/>
          <a:lstStyle/>
          <a:p>
            <a:pPr>
              <a:defRPr sz="1000" b="1"/>
            </a:pPr>
            <a:endParaRPr lang="en-US"/>
          </a:p>
        </c:txPr>
        <c:crossAx val="1001881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Base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mc="http://schemas.openxmlformats.org/markup-compatibility/2006" xmlns:c14="http://schemas.microsoft.com/office/drawing/2007/8/2/chart" xmlns:c15="http://schemas.microsoft.com/office/drawing/2012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Sheet1!$B$1:$G$1</c:f>
              <c:strCache>
                <c:ptCount val="6"/>
                <c:pt idx="0">
                  <c:v>Not applicable - I don't work/ have never worked</c:v>
                </c:pt>
                <c:pt idx="1">
                  <c:v>Strongly disagree</c:v>
                </c:pt>
                <c:pt idx="2">
                  <c:v>Tend to disagree</c:v>
                </c:pt>
                <c:pt idx="3">
                  <c:v>Neither agree nor disagree</c:v>
                </c:pt>
                <c:pt idx="4">
                  <c:v>Tend to agree</c:v>
                </c:pt>
                <c:pt idx="5">
                  <c:v>Strongly agree</c:v>
                </c:pt>
              </c:strCache>
            </c:strRef>
          </c:cat>
          <c:val>
            <c:numRef>
              <c:f>Sheet1!$B$2:$G$2</c:f>
              <c:numCache>
                <c:formatCode>0</c:formatCode>
                <c:ptCount val="6"/>
                <c:pt idx="1">
                  <c:v>47</c:v>
                </c:pt>
                <c:pt idx="2">
                  <c:v>23</c:v>
                </c:pt>
                <c:pt idx="3">
                  <c:v>15</c:v>
                </c:pt>
                <c:pt idx="4">
                  <c:v>9</c:v>
                </c:pt>
                <c:pt idx="5">
                  <c:v>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0222464"/>
        <c:axId val="100241792"/>
      </c:barChart>
      <c:catAx>
        <c:axId val="100222464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extTo"/>
        <c:crossAx val="100241792"/>
        <c:crosses val="autoZero"/>
        <c:auto val="1"/>
        <c:lblAlgn val="ctr"/>
        <c:lblOffset val="100"/>
        <c:noMultiLvlLbl val="0"/>
      </c:catAx>
      <c:valAx>
        <c:axId val="100241792"/>
        <c:scaling>
          <c:orientation val="minMax"/>
          <c:max val="100"/>
        </c:scaling>
        <c:delete val="0"/>
        <c:axPos val="b"/>
        <c:majorGridlines/>
        <c:numFmt formatCode="0&quot;%&quot;" sourceLinked="0"/>
        <c:majorTickMark val="out"/>
        <c:minorTickMark val="none"/>
        <c:tickLblPos val="nextTo"/>
        <c:txPr>
          <a:bodyPr/>
          <a:lstStyle/>
          <a:p>
            <a:pPr>
              <a:defRPr sz="1000" b="1"/>
            </a:pPr>
            <a:endParaRPr lang="en-US"/>
          </a:p>
        </c:txPr>
        <c:crossAx val="1002224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Base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mc="http://schemas.openxmlformats.org/markup-compatibility/2006" xmlns:c14="http://schemas.microsoft.com/office/drawing/2007/8/2/chart" xmlns:c15="http://schemas.microsoft.com/office/drawing/2012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Sheet1!$B$1:$G$1</c:f>
              <c:strCache>
                <c:ptCount val="6"/>
                <c:pt idx="0">
                  <c:v>Not applicable - I don't work/ have never worked</c:v>
                </c:pt>
                <c:pt idx="1">
                  <c:v>Strongly disagree</c:v>
                </c:pt>
                <c:pt idx="2">
                  <c:v>Tend to disagree</c:v>
                </c:pt>
                <c:pt idx="3">
                  <c:v>Neither agree nor disagree</c:v>
                </c:pt>
                <c:pt idx="4">
                  <c:v>Tend to agree</c:v>
                </c:pt>
                <c:pt idx="5">
                  <c:v>Strongly agree</c:v>
                </c:pt>
              </c:strCache>
            </c:strRef>
          </c:cat>
          <c:val>
            <c:numRef>
              <c:f>Sheet1!$B$2:$G$2</c:f>
              <c:numCache>
                <c:formatCode>0</c:formatCode>
                <c:ptCount val="6"/>
                <c:pt idx="1">
                  <c:v>19</c:v>
                </c:pt>
                <c:pt idx="2">
                  <c:v>22</c:v>
                </c:pt>
                <c:pt idx="3">
                  <c:v>33</c:v>
                </c:pt>
                <c:pt idx="4">
                  <c:v>17</c:v>
                </c:pt>
                <c:pt idx="5">
                  <c:v>9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0277248"/>
        <c:axId val="100341632"/>
      </c:barChart>
      <c:catAx>
        <c:axId val="100277248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extTo"/>
        <c:crossAx val="100341632"/>
        <c:crosses val="autoZero"/>
        <c:auto val="1"/>
        <c:lblAlgn val="ctr"/>
        <c:lblOffset val="100"/>
        <c:noMultiLvlLbl val="0"/>
      </c:catAx>
      <c:valAx>
        <c:axId val="100341632"/>
        <c:scaling>
          <c:orientation val="minMax"/>
          <c:max val="100"/>
        </c:scaling>
        <c:delete val="0"/>
        <c:axPos val="b"/>
        <c:majorGridlines/>
        <c:numFmt formatCode="0&quot;%&quot;" sourceLinked="0"/>
        <c:majorTickMark val="out"/>
        <c:minorTickMark val="none"/>
        <c:tickLblPos val="nextTo"/>
        <c:txPr>
          <a:bodyPr/>
          <a:lstStyle/>
          <a:p>
            <a:pPr>
              <a:defRPr sz="1000" b="1"/>
            </a:pPr>
            <a:endParaRPr lang="en-US"/>
          </a:p>
        </c:txPr>
        <c:crossAx val="1002772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Base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mc="http://schemas.openxmlformats.org/markup-compatibility/2006" xmlns:c14="http://schemas.microsoft.com/office/drawing/2007/8/2/chart" xmlns:c15="http://schemas.microsoft.com/office/drawing/2012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Sheet1!$B$1:$G$1</c:f>
              <c:strCache>
                <c:ptCount val="6"/>
                <c:pt idx="0">
                  <c:v>Not applicable - I don't work/ have never worked</c:v>
                </c:pt>
                <c:pt idx="1">
                  <c:v>Strongly disagree</c:v>
                </c:pt>
                <c:pt idx="2">
                  <c:v>Tend to disagree</c:v>
                </c:pt>
                <c:pt idx="3">
                  <c:v>Neither agree nor disagree</c:v>
                </c:pt>
                <c:pt idx="4">
                  <c:v>Tend to agree</c:v>
                </c:pt>
                <c:pt idx="5">
                  <c:v>Strongly agree</c:v>
                </c:pt>
              </c:strCache>
            </c:strRef>
          </c:cat>
          <c:val>
            <c:numRef>
              <c:f>Sheet1!$B$2:$G$2</c:f>
              <c:numCache>
                <c:formatCode>0</c:formatCode>
                <c:ptCount val="6"/>
                <c:pt idx="1">
                  <c:v>5</c:v>
                </c:pt>
                <c:pt idx="2">
                  <c:v>8</c:v>
                </c:pt>
                <c:pt idx="3">
                  <c:v>30</c:v>
                </c:pt>
                <c:pt idx="4">
                  <c:v>37</c:v>
                </c:pt>
                <c:pt idx="5">
                  <c:v>21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0389632"/>
        <c:axId val="100392320"/>
      </c:barChart>
      <c:catAx>
        <c:axId val="100389632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extTo"/>
        <c:crossAx val="100392320"/>
        <c:crosses val="autoZero"/>
        <c:auto val="1"/>
        <c:lblAlgn val="ctr"/>
        <c:lblOffset val="100"/>
        <c:noMultiLvlLbl val="0"/>
      </c:catAx>
      <c:valAx>
        <c:axId val="100392320"/>
        <c:scaling>
          <c:orientation val="minMax"/>
          <c:max val="100"/>
        </c:scaling>
        <c:delete val="0"/>
        <c:axPos val="b"/>
        <c:majorGridlines/>
        <c:numFmt formatCode="0&quot;%&quot;" sourceLinked="0"/>
        <c:majorTickMark val="out"/>
        <c:minorTickMark val="none"/>
        <c:tickLblPos val="nextTo"/>
        <c:txPr>
          <a:bodyPr/>
          <a:lstStyle/>
          <a:p>
            <a:pPr>
              <a:defRPr sz="1000" b="1"/>
            </a:pPr>
            <a:endParaRPr lang="en-US"/>
          </a:p>
        </c:txPr>
        <c:crossAx val="1003896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Base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mc="http://schemas.openxmlformats.org/markup-compatibility/2006" xmlns:c14="http://schemas.microsoft.com/office/drawing/2007/8/2/chart" xmlns:c15="http://schemas.microsoft.com/office/drawing/2012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Sheet1!$B$1:$G$1</c:f>
              <c:strCache>
                <c:ptCount val="6"/>
                <c:pt idx="0">
                  <c:v>Don't know</c:v>
                </c:pt>
                <c:pt idx="1">
                  <c:v>Strongly disagree</c:v>
                </c:pt>
                <c:pt idx="2">
                  <c:v>Tend to disagree</c:v>
                </c:pt>
                <c:pt idx="3">
                  <c:v>Neither agree nor disagree</c:v>
                </c:pt>
                <c:pt idx="4">
                  <c:v>Tend to agree</c:v>
                </c:pt>
                <c:pt idx="5">
                  <c:v>Strongly agree</c:v>
                </c:pt>
              </c:strCache>
            </c:strRef>
          </c:cat>
          <c:val>
            <c:numRef>
              <c:f>Sheet1!$B$2:$G$2</c:f>
              <c:numCache>
                <c:formatCode>0</c:formatCode>
                <c:ptCount val="6"/>
                <c:pt idx="0">
                  <c:v>5</c:v>
                </c:pt>
                <c:pt idx="1">
                  <c:v>3</c:v>
                </c:pt>
                <c:pt idx="2">
                  <c:v>14</c:v>
                </c:pt>
                <c:pt idx="3">
                  <c:v>20</c:v>
                </c:pt>
                <c:pt idx="4">
                  <c:v>39</c:v>
                </c:pt>
                <c:pt idx="5">
                  <c:v>19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4699264"/>
        <c:axId val="24701952"/>
      </c:barChart>
      <c:catAx>
        <c:axId val="24699264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extTo"/>
        <c:crossAx val="24701952"/>
        <c:crosses val="autoZero"/>
        <c:auto val="1"/>
        <c:lblAlgn val="ctr"/>
        <c:lblOffset val="100"/>
        <c:noMultiLvlLbl val="0"/>
      </c:catAx>
      <c:valAx>
        <c:axId val="24701952"/>
        <c:scaling>
          <c:orientation val="minMax"/>
          <c:max val="100"/>
        </c:scaling>
        <c:delete val="0"/>
        <c:axPos val="b"/>
        <c:majorGridlines/>
        <c:numFmt formatCode="0&quot;%&quot;" sourceLinked="0"/>
        <c:majorTickMark val="out"/>
        <c:minorTickMark val="none"/>
        <c:tickLblPos val="nextTo"/>
        <c:txPr>
          <a:bodyPr/>
          <a:lstStyle/>
          <a:p>
            <a:pPr>
              <a:defRPr sz="1000" b="1"/>
            </a:pPr>
            <a:endParaRPr lang="en-US"/>
          </a:p>
        </c:txPr>
        <c:crossAx val="246992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Base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mc="http://schemas.openxmlformats.org/markup-compatibility/2006" xmlns:c14="http://schemas.microsoft.com/office/drawing/2007/8/2/chart" xmlns:c15="http://schemas.microsoft.com/office/drawing/2012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Sheet1!$B$1:$G$1</c:f>
              <c:strCache>
                <c:ptCount val="6"/>
                <c:pt idx="0">
                  <c:v>Don't know</c:v>
                </c:pt>
                <c:pt idx="1">
                  <c:v>Strongly disagree</c:v>
                </c:pt>
                <c:pt idx="2">
                  <c:v>Tend to disagree</c:v>
                </c:pt>
                <c:pt idx="3">
                  <c:v>Neither agree nor disagree</c:v>
                </c:pt>
                <c:pt idx="4">
                  <c:v>Tend to agree</c:v>
                </c:pt>
                <c:pt idx="5">
                  <c:v>Strongly agree</c:v>
                </c:pt>
              </c:strCache>
            </c:strRef>
          </c:cat>
          <c:val>
            <c:numRef>
              <c:f>Sheet1!$B$2:$G$2</c:f>
              <c:numCache>
                <c:formatCode>0</c:formatCode>
                <c:ptCount val="6"/>
                <c:pt idx="0">
                  <c:v>5</c:v>
                </c:pt>
                <c:pt idx="1">
                  <c:v>2</c:v>
                </c:pt>
                <c:pt idx="2">
                  <c:v>11</c:v>
                </c:pt>
                <c:pt idx="3">
                  <c:v>21</c:v>
                </c:pt>
                <c:pt idx="4">
                  <c:v>40</c:v>
                </c:pt>
                <c:pt idx="5">
                  <c:v>21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6568960"/>
        <c:axId val="26621056"/>
      </c:barChart>
      <c:catAx>
        <c:axId val="26568960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extTo"/>
        <c:crossAx val="26621056"/>
        <c:crosses val="autoZero"/>
        <c:auto val="1"/>
        <c:lblAlgn val="ctr"/>
        <c:lblOffset val="100"/>
        <c:noMultiLvlLbl val="0"/>
      </c:catAx>
      <c:valAx>
        <c:axId val="26621056"/>
        <c:scaling>
          <c:orientation val="minMax"/>
          <c:max val="100"/>
        </c:scaling>
        <c:delete val="0"/>
        <c:axPos val="b"/>
        <c:majorGridlines/>
        <c:numFmt formatCode="0&quot;%&quot;" sourceLinked="0"/>
        <c:majorTickMark val="out"/>
        <c:minorTickMark val="none"/>
        <c:tickLblPos val="nextTo"/>
        <c:txPr>
          <a:bodyPr/>
          <a:lstStyle/>
          <a:p>
            <a:pPr>
              <a:defRPr sz="1000" b="1"/>
            </a:pPr>
            <a:endParaRPr lang="en-US"/>
          </a:p>
        </c:txPr>
        <c:crossAx val="265689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Base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mc="http://schemas.openxmlformats.org/markup-compatibility/2006" xmlns:c14="http://schemas.microsoft.com/office/drawing/2007/8/2/chart" xmlns:c15="http://schemas.microsoft.com/office/drawing/2012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Sheet1!$B$1:$G$1</c:f>
              <c:strCache>
                <c:ptCount val="6"/>
                <c:pt idx="0">
                  <c:v>Don't know</c:v>
                </c:pt>
                <c:pt idx="1">
                  <c:v>Strongly disagree</c:v>
                </c:pt>
                <c:pt idx="2">
                  <c:v>Tend to disagree</c:v>
                </c:pt>
                <c:pt idx="3">
                  <c:v>Neither agree nor disagree</c:v>
                </c:pt>
                <c:pt idx="4">
                  <c:v>Tend to agree</c:v>
                </c:pt>
                <c:pt idx="5">
                  <c:v>Strongly agree</c:v>
                </c:pt>
              </c:strCache>
            </c:strRef>
          </c:cat>
          <c:val>
            <c:numRef>
              <c:f>Sheet1!$B$2:$G$2</c:f>
              <c:numCache>
                <c:formatCode>0</c:formatCode>
                <c:ptCount val="6"/>
                <c:pt idx="0">
                  <c:v>5</c:v>
                </c:pt>
                <c:pt idx="1">
                  <c:v>2</c:v>
                </c:pt>
                <c:pt idx="2">
                  <c:v>13</c:v>
                </c:pt>
                <c:pt idx="3">
                  <c:v>23</c:v>
                </c:pt>
                <c:pt idx="4">
                  <c:v>38</c:v>
                </c:pt>
                <c:pt idx="5">
                  <c:v>18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6681728"/>
        <c:axId val="26684416"/>
      </c:barChart>
      <c:catAx>
        <c:axId val="26681728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extTo"/>
        <c:crossAx val="26684416"/>
        <c:crosses val="autoZero"/>
        <c:auto val="1"/>
        <c:lblAlgn val="ctr"/>
        <c:lblOffset val="100"/>
        <c:noMultiLvlLbl val="0"/>
      </c:catAx>
      <c:valAx>
        <c:axId val="26684416"/>
        <c:scaling>
          <c:orientation val="minMax"/>
          <c:max val="100"/>
        </c:scaling>
        <c:delete val="0"/>
        <c:axPos val="b"/>
        <c:majorGridlines/>
        <c:numFmt formatCode="0&quot;%&quot;" sourceLinked="0"/>
        <c:majorTickMark val="out"/>
        <c:minorTickMark val="none"/>
        <c:tickLblPos val="nextTo"/>
        <c:txPr>
          <a:bodyPr/>
          <a:lstStyle/>
          <a:p>
            <a:pPr>
              <a:defRPr sz="1000" b="1"/>
            </a:pPr>
            <a:endParaRPr lang="en-US"/>
          </a:p>
        </c:txPr>
        <c:crossAx val="266817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Base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mc="http://schemas.openxmlformats.org/markup-compatibility/2006" xmlns:c14="http://schemas.microsoft.com/office/drawing/2007/8/2/chart" xmlns:c15="http://schemas.microsoft.com/office/drawing/2012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Sheet1!$B$1:$G$1</c:f>
              <c:strCache>
                <c:ptCount val="6"/>
                <c:pt idx="0">
                  <c:v>Don't know</c:v>
                </c:pt>
                <c:pt idx="1">
                  <c:v>Strongly disagree</c:v>
                </c:pt>
                <c:pt idx="2">
                  <c:v>Tend to disagree</c:v>
                </c:pt>
                <c:pt idx="3">
                  <c:v>Neither agree nor disagree</c:v>
                </c:pt>
                <c:pt idx="4">
                  <c:v>Tend to agree</c:v>
                </c:pt>
                <c:pt idx="5">
                  <c:v>Strongly agree</c:v>
                </c:pt>
              </c:strCache>
            </c:strRef>
          </c:cat>
          <c:val>
            <c:numRef>
              <c:f>Sheet1!$B$2:$G$2</c:f>
              <c:numCache>
                <c:formatCode>0</c:formatCode>
                <c:ptCount val="6"/>
                <c:pt idx="0">
                  <c:v>6</c:v>
                </c:pt>
                <c:pt idx="1">
                  <c:v>7</c:v>
                </c:pt>
                <c:pt idx="2">
                  <c:v>36</c:v>
                </c:pt>
                <c:pt idx="3">
                  <c:v>22</c:v>
                </c:pt>
                <c:pt idx="4">
                  <c:v>22</c:v>
                </c:pt>
                <c:pt idx="5">
                  <c:v>7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6716416"/>
        <c:axId val="26731648"/>
      </c:barChart>
      <c:catAx>
        <c:axId val="26716416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extTo"/>
        <c:crossAx val="26731648"/>
        <c:crosses val="autoZero"/>
        <c:auto val="1"/>
        <c:lblAlgn val="ctr"/>
        <c:lblOffset val="100"/>
        <c:noMultiLvlLbl val="0"/>
      </c:catAx>
      <c:valAx>
        <c:axId val="26731648"/>
        <c:scaling>
          <c:orientation val="minMax"/>
          <c:max val="100"/>
        </c:scaling>
        <c:delete val="0"/>
        <c:axPos val="b"/>
        <c:majorGridlines/>
        <c:numFmt formatCode="0&quot;%&quot;" sourceLinked="0"/>
        <c:majorTickMark val="out"/>
        <c:minorTickMark val="none"/>
        <c:tickLblPos val="nextTo"/>
        <c:txPr>
          <a:bodyPr/>
          <a:lstStyle/>
          <a:p>
            <a:pPr>
              <a:defRPr sz="1000" b="1"/>
            </a:pPr>
            <a:endParaRPr lang="en-US"/>
          </a:p>
        </c:txPr>
        <c:crossAx val="267164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Base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mc="http://schemas.openxmlformats.org/markup-compatibility/2006" xmlns:c14="http://schemas.microsoft.com/office/drawing/2007/8/2/chart" xmlns:c15="http://schemas.microsoft.com/office/drawing/2012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Sheet1!$B$1:$G$1</c:f>
              <c:strCache>
                <c:ptCount val="6"/>
                <c:pt idx="0">
                  <c:v>Don't know</c:v>
                </c:pt>
                <c:pt idx="1">
                  <c:v>Strongly disagree</c:v>
                </c:pt>
                <c:pt idx="2">
                  <c:v>Tend to disagree</c:v>
                </c:pt>
                <c:pt idx="3">
                  <c:v>Neither agree nor disagree</c:v>
                </c:pt>
                <c:pt idx="4">
                  <c:v>Tend to agree</c:v>
                </c:pt>
                <c:pt idx="5">
                  <c:v>Strongly agree</c:v>
                </c:pt>
              </c:strCache>
            </c:strRef>
          </c:cat>
          <c:val>
            <c:numRef>
              <c:f>Sheet1!$B$2:$G$2</c:f>
              <c:numCache>
                <c:formatCode>0</c:formatCode>
                <c:ptCount val="6"/>
                <c:pt idx="0">
                  <c:v>5</c:v>
                </c:pt>
                <c:pt idx="1">
                  <c:v>8</c:v>
                </c:pt>
                <c:pt idx="2">
                  <c:v>44</c:v>
                </c:pt>
                <c:pt idx="3">
                  <c:v>19</c:v>
                </c:pt>
                <c:pt idx="4">
                  <c:v>18</c:v>
                </c:pt>
                <c:pt idx="5">
                  <c:v>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97743232"/>
        <c:axId val="97745920"/>
      </c:barChart>
      <c:catAx>
        <c:axId val="97743232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extTo"/>
        <c:crossAx val="97745920"/>
        <c:crosses val="autoZero"/>
        <c:auto val="1"/>
        <c:lblAlgn val="ctr"/>
        <c:lblOffset val="100"/>
        <c:noMultiLvlLbl val="0"/>
      </c:catAx>
      <c:valAx>
        <c:axId val="97745920"/>
        <c:scaling>
          <c:orientation val="minMax"/>
          <c:max val="100"/>
        </c:scaling>
        <c:delete val="0"/>
        <c:axPos val="b"/>
        <c:majorGridlines/>
        <c:numFmt formatCode="0&quot;%&quot;" sourceLinked="0"/>
        <c:majorTickMark val="out"/>
        <c:minorTickMark val="none"/>
        <c:tickLblPos val="nextTo"/>
        <c:txPr>
          <a:bodyPr/>
          <a:lstStyle/>
          <a:p>
            <a:pPr>
              <a:defRPr sz="1000" b="1"/>
            </a:pPr>
            <a:endParaRPr lang="en-US"/>
          </a:p>
        </c:txPr>
        <c:crossAx val="977432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Base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mc="http://schemas.openxmlformats.org/markup-compatibility/2006" xmlns:c14="http://schemas.microsoft.com/office/drawing/2007/8/2/chart" xmlns:c15="http://schemas.microsoft.com/office/drawing/2012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Sheet1!$B$1:$G$1</c:f>
              <c:strCache>
                <c:ptCount val="6"/>
                <c:pt idx="0">
                  <c:v>Don't know</c:v>
                </c:pt>
                <c:pt idx="1">
                  <c:v>Strongly disagree</c:v>
                </c:pt>
                <c:pt idx="2">
                  <c:v>Tend to disagree</c:v>
                </c:pt>
                <c:pt idx="3">
                  <c:v>Neither agree nor disagree</c:v>
                </c:pt>
                <c:pt idx="4">
                  <c:v>Tend to agree</c:v>
                </c:pt>
                <c:pt idx="5">
                  <c:v>Strongly agree</c:v>
                </c:pt>
              </c:strCache>
            </c:strRef>
          </c:cat>
          <c:val>
            <c:numRef>
              <c:f>Sheet1!$B$2:$G$2</c:f>
              <c:numCache>
                <c:formatCode>0</c:formatCode>
                <c:ptCount val="6"/>
                <c:pt idx="0">
                  <c:v>2</c:v>
                </c:pt>
                <c:pt idx="1">
                  <c:v>2</c:v>
                </c:pt>
                <c:pt idx="2">
                  <c:v>9</c:v>
                </c:pt>
                <c:pt idx="3">
                  <c:v>11</c:v>
                </c:pt>
                <c:pt idx="4">
                  <c:v>43</c:v>
                </c:pt>
                <c:pt idx="5">
                  <c:v>33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4463488"/>
        <c:axId val="74474624"/>
      </c:barChart>
      <c:catAx>
        <c:axId val="74463488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extTo"/>
        <c:crossAx val="74474624"/>
        <c:crosses val="autoZero"/>
        <c:auto val="1"/>
        <c:lblAlgn val="ctr"/>
        <c:lblOffset val="100"/>
        <c:noMultiLvlLbl val="0"/>
      </c:catAx>
      <c:valAx>
        <c:axId val="74474624"/>
        <c:scaling>
          <c:orientation val="minMax"/>
          <c:max val="100"/>
        </c:scaling>
        <c:delete val="0"/>
        <c:axPos val="b"/>
        <c:majorGridlines/>
        <c:numFmt formatCode="0&quot;%&quot;" sourceLinked="0"/>
        <c:majorTickMark val="out"/>
        <c:minorTickMark val="none"/>
        <c:tickLblPos val="nextTo"/>
        <c:txPr>
          <a:bodyPr/>
          <a:lstStyle/>
          <a:p>
            <a:pPr>
              <a:defRPr sz="1000" b="1"/>
            </a:pPr>
            <a:endParaRPr lang="en-US"/>
          </a:p>
        </c:txPr>
        <c:crossAx val="744634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Base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mc="http://schemas.openxmlformats.org/markup-compatibility/2006" xmlns:c14="http://schemas.microsoft.com/office/drawing/2007/8/2/chart" xmlns:c15="http://schemas.microsoft.com/office/drawing/2012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Sheet1!$B$1:$G$1</c:f>
              <c:strCache>
                <c:ptCount val="6"/>
                <c:pt idx="0">
                  <c:v>Don't know</c:v>
                </c:pt>
                <c:pt idx="1">
                  <c:v>Strongly disagree</c:v>
                </c:pt>
                <c:pt idx="2">
                  <c:v>Tend to disagree</c:v>
                </c:pt>
                <c:pt idx="3">
                  <c:v>Neither agree nor disagree</c:v>
                </c:pt>
                <c:pt idx="4">
                  <c:v>Tend to agree</c:v>
                </c:pt>
                <c:pt idx="5">
                  <c:v>Strongly agree</c:v>
                </c:pt>
              </c:strCache>
            </c:strRef>
          </c:cat>
          <c:val>
            <c:numRef>
              <c:f>Sheet1!$B$2:$G$2</c:f>
              <c:numCache>
                <c:formatCode>0</c:formatCode>
                <c:ptCount val="6"/>
                <c:pt idx="0">
                  <c:v>3</c:v>
                </c:pt>
                <c:pt idx="1">
                  <c:v>2</c:v>
                </c:pt>
                <c:pt idx="2">
                  <c:v>10</c:v>
                </c:pt>
                <c:pt idx="3">
                  <c:v>11</c:v>
                </c:pt>
                <c:pt idx="4">
                  <c:v>43</c:v>
                </c:pt>
                <c:pt idx="5">
                  <c:v>31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98750848"/>
        <c:axId val="98753536"/>
      </c:barChart>
      <c:catAx>
        <c:axId val="98750848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extTo"/>
        <c:crossAx val="98753536"/>
        <c:crosses val="autoZero"/>
        <c:auto val="1"/>
        <c:lblAlgn val="ctr"/>
        <c:lblOffset val="100"/>
        <c:noMultiLvlLbl val="0"/>
      </c:catAx>
      <c:valAx>
        <c:axId val="98753536"/>
        <c:scaling>
          <c:orientation val="minMax"/>
          <c:max val="100"/>
        </c:scaling>
        <c:delete val="0"/>
        <c:axPos val="b"/>
        <c:majorGridlines/>
        <c:numFmt formatCode="0&quot;%&quot;" sourceLinked="0"/>
        <c:majorTickMark val="out"/>
        <c:minorTickMark val="none"/>
        <c:tickLblPos val="nextTo"/>
        <c:txPr>
          <a:bodyPr/>
          <a:lstStyle/>
          <a:p>
            <a:pPr>
              <a:defRPr sz="1000" b="1"/>
            </a:pPr>
            <a:endParaRPr lang="en-US"/>
          </a:p>
        </c:txPr>
        <c:crossAx val="987508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Base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mc="http://schemas.openxmlformats.org/markup-compatibility/2006" xmlns:c14="http://schemas.microsoft.com/office/drawing/2007/8/2/chart" xmlns:c15="http://schemas.microsoft.com/office/drawing/2012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Sheet1!$B$1:$G$1</c:f>
              <c:strCache>
                <c:ptCount val="6"/>
                <c:pt idx="0">
                  <c:v>Don't know</c:v>
                </c:pt>
                <c:pt idx="1">
                  <c:v>Strongly disagree</c:v>
                </c:pt>
                <c:pt idx="2">
                  <c:v>Tend to disagree</c:v>
                </c:pt>
                <c:pt idx="3">
                  <c:v>Neither agree nor disagree</c:v>
                </c:pt>
                <c:pt idx="4">
                  <c:v>Tend to agree</c:v>
                </c:pt>
                <c:pt idx="5">
                  <c:v>Strongly agree</c:v>
                </c:pt>
              </c:strCache>
            </c:strRef>
          </c:cat>
          <c:val>
            <c:numRef>
              <c:f>Sheet1!$B$2:$G$2</c:f>
              <c:numCache>
                <c:formatCode>0</c:formatCode>
                <c:ptCount val="6"/>
                <c:pt idx="0">
                  <c:v>6</c:v>
                </c:pt>
                <c:pt idx="1">
                  <c:v>3</c:v>
                </c:pt>
                <c:pt idx="2">
                  <c:v>10</c:v>
                </c:pt>
                <c:pt idx="3">
                  <c:v>16</c:v>
                </c:pt>
                <c:pt idx="4">
                  <c:v>46</c:v>
                </c:pt>
                <c:pt idx="5">
                  <c:v>20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98846976"/>
        <c:axId val="98849920"/>
      </c:barChart>
      <c:catAx>
        <c:axId val="98846976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extTo"/>
        <c:crossAx val="98849920"/>
        <c:crosses val="autoZero"/>
        <c:auto val="1"/>
        <c:lblAlgn val="ctr"/>
        <c:lblOffset val="100"/>
        <c:noMultiLvlLbl val="0"/>
      </c:catAx>
      <c:valAx>
        <c:axId val="98849920"/>
        <c:scaling>
          <c:orientation val="minMax"/>
          <c:max val="100"/>
        </c:scaling>
        <c:delete val="0"/>
        <c:axPos val="b"/>
        <c:majorGridlines/>
        <c:numFmt formatCode="0&quot;%&quot;" sourceLinked="0"/>
        <c:majorTickMark val="out"/>
        <c:minorTickMark val="none"/>
        <c:tickLblPos val="nextTo"/>
        <c:txPr>
          <a:bodyPr/>
          <a:lstStyle/>
          <a:p>
            <a:pPr>
              <a:defRPr sz="1000" b="1"/>
            </a:pPr>
            <a:endParaRPr lang="en-US"/>
          </a:p>
        </c:txPr>
        <c:crossAx val="988469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7" y="1"/>
            <a:ext cx="2918830" cy="493316"/>
          </a:xfrm>
          <a:prstGeom prst="rect">
            <a:avLst/>
          </a:prstGeom>
        </p:spPr>
        <p:txBody>
          <a:bodyPr vert="horz" lIns="90707" tIns="45351" rIns="90707" bIns="45351" rtlCol="0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7" y="1"/>
            <a:ext cx="2918830" cy="493316"/>
          </a:xfrm>
          <a:prstGeom prst="rect">
            <a:avLst/>
          </a:prstGeom>
        </p:spPr>
        <p:txBody>
          <a:bodyPr vert="horz" lIns="90707" tIns="45351" rIns="90707" bIns="45351" rtlCol="0"/>
          <a:lstStyle>
            <a:lvl1pPr algn="r">
              <a:defRPr sz="1200"/>
            </a:lvl1pPr>
          </a:lstStyle>
          <a:p>
            <a:fld id="{7674AD0C-9412-42D7-83F2-2A92F1E00B73}" type="datetimeFigureOut">
              <a:rPr lang="da-DK" smtClean="0"/>
              <a:t>03-06-2014</a:t>
            </a:fld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7" y="9371290"/>
            <a:ext cx="2918830" cy="493316"/>
          </a:xfrm>
          <a:prstGeom prst="rect">
            <a:avLst/>
          </a:prstGeom>
        </p:spPr>
        <p:txBody>
          <a:bodyPr vert="horz" lIns="90707" tIns="45351" rIns="90707" bIns="45351" rtlCol="0" anchor="b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7" y="9371290"/>
            <a:ext cx="2918830" cy="493316"/>
          </a:xfrm>
          <a:prstGeom prst="rect">
            <a:avLst/>
          </a:prstGeom>
        </p:spPr>
        <p:txBody>
          <a:bodyPr vert="horz" lIns="90707" tIns="45351" rIns="90707" bIns="45351" rtlCol="0" anchor="b"/>
          <a:lstStyle>
            <a:lvl1pPr algn="r">
              <a:defRPr sz="1200"/>
            </a:lvl1pPr>
          </a:lstStyle>
          <a:p>
            <a:fld id="{5B7FD5CE-9DA3-4D88-894A-30AD044CDF20}" type="slidenum">
              <a:rPr lang="da-DK" smtClean="0"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339731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7" y="1"/>
            <a:ext cx="2918830" cy="493316"/>
          </a:xfrm>
          <a:prstGeom prst="rect">
            <a:avLst/>
          </a:prstGeom>
        </p:spPr>
        <p:txBody>
          <a:bodyPr vert="horz" lIns="90707" tIns="45351" rIns="90707" bIns="45351" rtlCol="0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7" y="1"/>
            <a:ext cx="2918830" cy="493316"/>
          </a:xfrm>
          <a:prstGeom prst="rect">
            <a:avLst/>
          </a:prstGeom>
        </p:spPr>
        <p:txBody>
          <a:bodyPr vert="horz" lIns="90707" tIns="45351" rIns="90707" bIns="45351" rtlCol="0"/>
          <a:lstStyle>
            <a:lvl1pPr algn="r">
              <a:defRPr sz="1200"/>
            </a:lvl1pPr>
          </a:lstStyle>
          <a:p>
            <a:fld id="{04CAA53E-E84C-44A5-BDDE-33746AB05C3E}" type="datetimeFigureOut">
              <a:rPr lang="da-DK" smtClean="0"/>
              <a:t>03-06-2014</a:t>
            </a:fld>
            <a:endParaRPr lang="da-DK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07" tIns="45351" rIns="90707" bIns="45351" rtlCol="0" anchor="ctr"/>
          <a:lstStyle/>
          <a:p>
            <a:endParaRPr lang="da-DK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501"/>
            <a:ext cx="5388610" cy="4439841"/>
          </a:xfrm>
          <a:prstGeom prst="rect">
            <a:avLst/>
          </a:prstGeom>
        </p:spPr>
        <p:txBody>
          <a:bodyPr vert="horz" lIns="90707" tIns="45351" rIns="90707" bIns="4535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7" y="9371290"/>
            <a:ext cx="2918830" cy="493316"/>
          </a:xfrm>
          <a:prstGeom prst="rect">
            <a:avLst/>
          </a:prstGeom>
        </p:spPr>
        <p:txBody>
          <a:bodyPr vert="horz" lIns="90707" tIns="45351" rIns="90707" bIns="45351" rtlCol="0" anchor="b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7" y="9371290"/>
            <a:ext cx="2918830" cy="493316"/>
          </a:xfrm>
          <a:prstGeom prst="rect">
            <a:avLst/>
          </a:prstGeom>
        </p:spPr>
        <p:txBody>
          <a:bodyPr vert="horz" lIns="90707" tIns="45351" rIns="90707" bIns="45351" rtlCol="0" anchor="b"/>
          <a:lstStyle>
            <a:lvl1pPr algn="r">
              <a:defRPr sz="1200"/>
            </a:lvl1pPr>
          </a:lstStyle>
          <a:p>
            <a:fld id="{E9CF39DF-D357-4462-9CF7-0DB22330BD4A}" type="slidenum">
              <a:rPr lang="da-DK" smtClean="0"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35902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8539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1pPr>
    <a:lvl2pPr marL="292699" algn="l" defTabSz="58539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2pPr>
    <a:lvl3pPr marL="585399" algn="l" defTabSz="58539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3pPr>
    <a:lvl4pPr marL="878098" algn="l" defTabSz="58539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4pPr>
    <a:lvl5pPr marL="1170798" algn="l" defTabSz="58539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5pPr>
    <a:lvl6pPr marL="1463497" algn="l" defTabSz="58539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756197" algn="l" defTabSz="58539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2048896" algn="l" defTabSz="58539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2341596" algn="l" defTabSz="58539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4" descr="http://annualreport2012.yougov.co.uk/assets/img/slider01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496" y="1519386"/>
            <a:ext cx="7921709" cy="3637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Placeholder 8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142740" y="5805264"/>
            <a:ext cx="7237572" cy="36004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1800" i="1" baseline="0">
                <a:solidFill>
                  <a:schemeClr val="tx1"/>
                </a:solidFill>
              </a:defRPr>
            </a:lvl1pPr>
            <a:lvl2pPr marL="492017" indent="0">
              <a:buNone/>
              <a:defRPr/>
            </a:lvl2pPr>
            <a:lvl3pPr marL="984033" indent="0">
              <a:buNone/>
              <a:defRPr/>
            </a:lvl3pPr>
            <a:lvl4pPr marL="1476050" indent="0">
              <a:buNone/>
              <a:defRPr/>
            </a:lvl4pPr>
            <a:lvl5pPr marL="1968068" indent="0">
              <a:buNone/>
              <a:defRPr/>
            </a:lvl5pPr>
          </a:lstStyle>
          <a:p>
            <a:pPr lvl="0"/>
            <a:r>
              <a:rPr lang="en-GB" noProof="0" dirty="0" smtClean="0"/>
              <a:t>Further information</a:t>
            </a:r>
          </a:p>
        </p:txBody>
      </p:sp>
      <p:sp>
        <p:nvSpPr>
          <p:cNvPr id="6" name="Title 5"/>
          <p:cNvSpPr>
            <a:spLocks noGrp="1"/>
          </p:cNvSpPr>
          <p:nvPr userDrawn="1">
            <p:ph type="title" hasCustomPrompt="1"/>
          </p:nvPr>
        </p:nvSpPr>
        <p:spPr>
          <a:xfrm>
            <a:off x="142875" y="5301208"/>
            <a:ext cx="7237437" cy="504056"/>
          </a:xfrm>
        </p:spPr>
        <p:txBody>
          <a:bodyPr>
            <a:noAutofit/>
          </a:bodyPr>
          <a:lstStyle>
            <a:lvl1pPr algn="l">
              <a:defRPr sz="3000" b="1" baseline="0">
                <a:solidFill>
                  <a:schemeClr val="accent1"/>
                </a:solidFill>
              </a:defRPr>
            </a:lvl1pPr>
          </a:lstStyle>
          <a:p>
            <a:r>
              <a:rPr lang="en-GB" noProof="0" dirty="0" smtClean="0"/>
              <a:t>Report title</a:t>
            </a:r>
            <a:endParaRPr lang="en-GB" noProof="0" dirty="0"/>
          </a:p>
        </p:txBody>
      </p:sp>
      <p:sp>
        <p:nvSpPr>
          <p:cNvPr id="7" name="Picture Placeholder 6"/>
          <p:cNvSpPr>
            <a:spLocks noGrp="1"/>
          </p:cNvSpPr>
          <p:nvPr userDrawn="1">
            <p:ph type="pic" sz="quarter" idx="11" hasCustomPrompt="1"/>
          </p:nvPr>
        </p:nvSpPr>
        <p:spPr>
          <a:xfrm>
            <a:off x="7380312" y="5300488"/>
            <a:ext cx="1620813" cy="864816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noProof="0" dirty="0" smtClean="0"/>
              <a:t>Insert client logo here</a:t>
            </a:r>
            <a:endParaRPr lang="en-US" noProof="0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0" y="-201"/>
            <a:ext cx="9144000" cy="2880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0" y="287831"/>
            <a:ext cx="9144000" cy="5855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6274800"/>
            <a:ext cx="9144000" cy="57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8053480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Full chart - Com box bottom_subtitle_question 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hart Placeholder 7"/>
          <p:cNvSpPr>
            <a:spLocks noGrp="1"/>
          </p:cNvSpPr>
          <p:nvPr>
            <p:ph type="chart" sz="quarter" idx="13"/>
          </p:nvPr>
        </p:nvSpPr>
        <p:spPr>
          <a:xfrm>
            <a:off x="142875" y="1700212"/>
            <a:ext cx="8858250" cy="3889375"/>
          </a:xfrm>
          <a:prstGeom prst="rect">
            <a:avLst/>
          </a:prstGeom>
        </p:spPr>
        <p:txBody>
          <a:bodyPr/>
          <a:lstStyle/>
          <a:p>
            <a:r>
              <a:rPr lang="en-US" noProof="0" smtClean="0"/>
              <a:t>Click icon to add chart</a:t>
            </a:r>
            <a:endParaRPr lang="en-GB" noProof="0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4" hasCustomPrompt="1"/>
          </p:nvPr>
        </p:nvSpPr>
        <p:spPr>
          <a:xfrm>
            <a:off x="142875" y="5589588"/>
            <a:ext cx="8858250" cy="576262"/>
          </a:xfrm>
          <a:prstGeom prst="rect">
            <a:avLst/>
          </a:prstGeom>
          <a:noFill/>
          <a:ln w="12700"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none"/>
        </p:style>
        <p:txBody>
          <a:bodyPr numCol="1" spcCol="180000">
            <a:normAutofit/>
          </a:bodyPr>
          <a:lstStyle>
            <a:lvl1pPr marL="0" indent="0">
              <a:buNone/>
              <a:defRPr sz="12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GB" noProof="0" dirty="0" smtClean="0"/>
              <a:t>Text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F5610C8-4100-4700-A695-ED7D190A45B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135053" y="1376363"/>
            <a:ext cx="8866072" cy="323850"/>
          </a:xfrm>
        </p:spPr>
        <p:txBody>
          <a:bodyPr anchor="t">
            <a:normAutofit/>
          </a:bodyPr>
          <a:lstStyle>
            <a:lvl1pPr marL="0" indent="0">
              <a:buNone/>
              <a:defRPr sz="1200" i="1"/>
            </a:lvl1pPr>
          </a:lstStyle>
          <a:p>
            <a:pPr lvl="0"/>
            <a:r>
              <a:rPr lang="en-US" dirty="0" smtClean="0"/>
              <a:t>Question Text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141352" y="1016323"/>
            <a:ext cx="8859773" cy="360040"/>
          </a:xfrm>
        </p:spPr>
        <p:txBody>
          <a:bodyPr anchor="ctr">
            <a:noAutofit/>
          </a:bodyPr>
          <a:lstStyle>
            <a:lvl1pPr marL="0" indent="0">
              <a:buNone/>
              <a:defRPr sz="18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Insert Subtitle Text Here</a:t>
            </a:r>
          </a:p>
        </p:txBody>
      </p:sp>
    </p:spTree>
    <p:extLst>
      <p:ext uri="{BB962C8B-B14F-4D97-AF65-F5344CB8AC3E}">
        <p14:creationId xmlns:p14="http://schemas.microsoft.com/office/powerpoint/2010/main" val="350989767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ull chart - Com box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hart Placeholder 7"/>
          <p:cNvSpPr>
            <a:spLocks noGrp="1"/>
          </p:cNvSpPr>
          <p:nvPr>
            <p:ph type="chart" sz="quarter" idx="13"/>
          </p:nvPr>
        </p:nvSpPr>
        <p:spPr>
          <a:xfrm>
            <a:off x="142875" y="1700213"/>
            <a:ext cx="8858250" cy="3889375"/>
          </a:xfrm>
          <a:prstGeom prst="rect">
            <a:avLst/>
          </a:prstGeom>
        </p:spPr>
        <p:txBody>
          <a:bodyPr/>
          <a:lstStyle/>
          <a:p>
            <a:r>
              <a:rPr lang="en-US" noProof="0" smtClean="0"/>
              <a:t>Click icon to add chart</a:t>
            </a:r>
            <a:endParaRPr lang="en-GB" noProof="0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F5610C8-4100-4700-A695-ED7D190A45B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Content Placeholder 11"/>
          <p:cNvSpPr>
            <a:spLocks noGrp="1"/>
          </p:cNvSpPr>
          <p:nvPr>
            <p:ph sz="quarter" idx="18" hasCustomPrompt="1"/>
          </p:nvPr>
        </p:nvSpPr>
        <p:spPr>
          <a:xfrm>
            <a:off x="142875" y="1016000"/>
            <a:ext cx="8858250" cy="684213"/>
          </a:xfrm>
          <a:prstGeom prst="rect">
            <a:avLst/>
          </a:prstGeom>
          <a:noFill/>
          <a:ln w="12700"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none"/>
        </p:style>
        <p:txBody>
          <a:bodyPr numCol="1" spcCol="180000">
            <a:normAutofit/>
          </a:bodyPr>
          <a:lstStyle>
            <a:lvl1pPr>
              <a:defRPr sz="12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GB" noProof="0" dirty="0" smtClean="0"/>
              <a:t>Text</a:t>
            </a:r>
          </a:p>
        </p:txBody>
      </p:sp>
      <p:sp>
        <p:nvSpPr>
          <p:cNvPr id="6" name="Content Placeholder 11"/>
          <p:cNvSpPr>
            <a:spLocks noGrp="1"/>
          </p:cNvSpPr>
          <p:nvPr>
            <p:ph sz="quarter" idx="14" hasCustomPrompt="1"/>
          </p:nvPr>
        </p:nvSpPr>
        <p:spPr>
          <a:xfrm>
            <a:off x="142875" y="5589588"/>
            <a:ext cx="8858250" cy="576262"/>
          </a:xfrm>
          <a:prstGeom prst="rect">
            <a:avLst/>
          </a:prstGeom>
          <a:noFill/>
          <a:ln w="12700"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none"/>
        </p:style>
        <p:txBody>
          <a:bodyPr numCol="1" spcCol="180000">
            <a:normAutofit/>
          </a:bodyPr>
          <a:lstStyle>
            <a:lvl1pPr marL="0" indent="0">
              <a:lnSpc>
                <a:spcPct val="100000"/>
              </a:lnSpc>
              <a:buNone/>
              <a:defRPr sz="12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GB" noProof="0" dirty="0" smtClean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17439679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top RH imag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F5610C8-4100-4700-A695-ED7D190A45B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Content Placeholder 11"/>
          <p:cNvSpPr>
            <a:spLocks noGrp="1"/>
          </p:cNvSpPr>
          <p:nvPr>
            <p:ph sz="quarter" idx="18" hasCustomPrompt="1"/>
          </p:nvPr>
        </p:nvSpPr>
        <p:spPr>
          <a:xfrm>
            <a:off x="142875" y="1016000"/>
            <a:ext cx="8858250" cy="684213"/>
          </a:xfrm>
          <a:prstGeom prst="rect">
            <a:avLst/>
          </a:prstGeom>
          <a:noFill/>
          <a:ln w="12700"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none"/>
        </p:style>
        <p:txBody>
          <a:bodyPr numCol="1" spcCol="180000">
            <a:normAutofit/>
          </a:bodyPr>
          <a:lstStyle>
            <a:lvl1pPr>
              <a:defRPr sz="12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GB" noProof="0" dirty="0" smtClean="0"/>
              <a:t>Text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6840538" y="1700213"/>
            <a:ext cx="2303462" cy="4465637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20"/>
          </p:nvPr>
        </p:nvSpPr>
        <p:spPr>
          <a:xfrm>
            <a:off x="142875" y="1700213"/>
            <a:ext cx="6697663" cy="4465637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302150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Full chart - Com box Top_subtitle_questio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hart Placeholder 7"/>
          <p:cNvSpPr>
            <a:spLocks noGrp="1"/>
          </p:cNvSpPr>
          <p:nvPr>
            <p:ph type="chart" sz="quarter" idx="13"/>
          </p:nvPr>
        </p:nvSpPr>
        <p:spPr>
          <a:xfrm>
            <a:off x="142875" y="2367862"/>
            <a:ext cx="8858250" cy="3221726"/>
          </a:xfrm>
          <a:prstGeom prst="rect">
            <a:avLst/>
          </a:prstGeom>
        </p:spPr>
        <p:txBody>
          <a:bodyPr/>
          <a:lstStyle/>
          <a:p>
            <a:r>
              <a:rPr lang="en-US" noProof="0" smtClean="0"/>
              <a:t>Click icon to add chart</a:t>
            </a:r>
            <a:endParaRPr lang="en-GB" noProof="0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F5610C8-4100-4700-A695-ED7D190A45B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Content Placeholder 11"/>
          <p:cNvSpPr>
            <a:spLocks noGrp="1"/>
          </p:cNvSpPr>
          <p:nvPr>
            <p:ph sz="quarter" idx="18" hasCustomPrompt="1"/>
          </p:nvPr>
        </p:nvSpPr>
        <p:spPr>
          <a:xfrm>
            <a:off x="144157" y="1706833"/>
            <a:ext cx="8856967" cy="642047"/>
          </a:xfrm>
          <a:prstGeom prst="rect">
            <a:avLst/>
          </a:prstGeom>
          <a:noFill/>
          <a:ln w="12700"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none"/>
        </p:style>
        <p:txBody>
          <a:bodyPr numCol="1" spcCol="180000">
            <a:normAutofit/>
          </a:bodyPr>
          <a:lstStyle>
            <a:lvl1pPr>
              <a:defRPr sz="12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GB" noProof="0" dirty="0" smtClean="0"/>
              <a:t>Text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142876" y="1376363"/>
            <a:ext cx="8858250" cy="323850"/>
          </a:xfrm>
        </p:spPr>
        <p:txBody>
          <a:bodyPr anchor="t">
            <a:normAutofit/>
          </a:bodyPr>
          <a:lstStyle>
            <a:lvl1pPr marL="0" indent="0">
              <a:buNone/>
              <a:defRPr sz="1200" i="1"/>
            </a:lvl1pPr>
          </a:lstStyle>
          <a:p>
            <a:pPr lvl="0"/>
            <a:r>
              <a:rPr lang="en-US" dirty="0" smtClean="0"/>
              <a:t>Question Text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132605" y="1016323"/>
            <a:ext cx="8868520" cy="360040"/>
          </a:xfrm>
        </p:spPr>
        <p:txBody>
          <a:bodyPr anchor="ctr">
            <a:noAutofit/>
          </a:bodyPr>
          <a:lstStyle>
            <a:lvl1pPr marL="0" indent="0">
              <a:buNone/>
              <a:defRPr sz="18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Insert Subtitle Text Here</a:t>
            </a:r>
          </a:p>
        </p:txBody>
      </p:sp>
      <p:sp>
        <p:nvSpPr>
          <p:cNvPr id="11" name="Content Placeholder 11"/>
          <p:cNvSpPr>
            <a:spLocks noGrp="1"/>
          </p:cNvSpPr>
          <p:nvPr>
            <p:ph sz="quarter" idx="14" hasCustomPrompt="1"/>
          </p:nvPr>
        </p:nvSpPr>
        <p:spPr>
          <a:xfrm>
            <a:off x="142875" y="5589588"/>
            <a:ext cx="8858250" cy="576262"/>
          </a:xfrm>
          <a:prstGeom prst="rect">
            <a:avLst/>
          </a:prstGeom>
          <a:noFill/>
          <a:ln w="12700"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none"/>
        </p:style>
        <p:txBody>
          <a:bodyPr numCol="1" spcCol="180000">
            <a:normAutofit/>
          </a:bodyPr>
          <a:lstStyle>
            <a:lvl1pPr marL="0" indent="0">
              <a:buNone/>
              <a:defRPr sz="12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GB" noProof="0" dirty="0" smtClean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138607764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_subtitle_question text_Chart left - Com box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hart Placeholder 7"/>
          <p:cNvSpPr>
            <a:spLocks noGrp="1"/>
          </p:cNvSpPr>
          <p:nvPr>
            <p:ph type="chart" sz="quarter" idx="13"/>
          </p:nvPr>
        </p:nvSpPr>
        <p:spPr>
          <a:xfrm>
            <a:off x="142875" y="1700213"/>
            <a:ext cx="6697663" cy="3889515"/>
          </a:xfrm>
          <a:prstGeom prst="rect">
            <a:avLst/>
          </a:prstGeom>
        </p:spPr>
        <p:txBody>
          <a:bodyPr/>
          <a:lstStyle/>
          <a:p>
            <a:r>
              <a:rPr lang="en-US" noProof="0" smtClean="0"/>
              <a:t>Click icon to add chart</a:t>
            </a:r>
            <a:endParaRPr lang="en-GB" noProof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F5610C8-4100-4700-A695-ED7D190A45B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8" hasCustomPrompt="1"/>
          </p:nvPr>
        </p:nvSpPr>
        <p:spPr>
          <a:xfrm>
            <a:off x="6840538" y="1699131"/>
            <a:ext cx="2160587" cy="3890457"/>
          </a:xfrm>
          <a:prstGeom prst="rect">
            <a:avLst/>
          </a:prstGeom>
          <a:noFill/>
          <a:ln w="12700"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none"/>
        </p:style>
        <p:txBody>
          <a:bodyPr numCol="1" spcCol="180000">
            <a:normAutofit/>
          </a:bodyPr>
          <a:lstStyle>
            <a:lvl1pPr>
              <a:defRPr sz="1200" baseline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GB" noProof="0" dirty="0" smtClean="0"/>
              <a:t>Text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142875" y="1376363"/>
            <a:ext cx="8858250" cy="323850"/>
          </a:xfrm>
        </p:spPr>
        <p:txBody>
          <a:bodyPr anchor="t">
            <a:normAutofit/>
          </a:bodyPr>
          <a:lstStyle>
            <a:lvl1pPr marL="0" indent="0">
              <a:buNone/>
              <a:defRPr sz="1200" i="1"/>
            </a:lvl1pPr>
          </a:lstStyle>
          <a:p>
            <a:pPr lvl="0"/>
            <a:r>
              <a:rPr lang="en-US" dirty="0" smtClean="0"/>
              <a:t>Question Text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145890" y="1016323"/>
            <a:ext cx="8855235" cy="360040"/>
          </a:xfrm>
        </p:spPr>
        <p:txBody>
          <a:bodyPr anchor="ctr">
            <a:noAutofit/>
          </a:bodyPr>
          <a:lstStyle>
            <a:lvl1pPr marL="0" indent="0">
              <a:buNone/>
              <a:defRPr sz="18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Insert Subtitle Text Here</a:t>
            </a:r>
          </a:p>
        </p:txBody>
      </p:sp>
      <p:sp>
        <p:nvSpPr>
          <p:cNvPr id="9" name="Content Placeholder 11"/>
          <p:cNvSpPr>
            <a:spLocks noGrp="1"/>
          </p:cNvSpPr>
          <p:nvPr>
            <p:ph sz="quarter" idx="14" hasCustomPrompt="1"/>
          </p:nvPr>
        </p:nvSpPr>
        <p:spPr>
          <a:xfrm>
            <a:off x="142875" y="5589588"/>
            <a:ext cx="8858250" cy="576262"/>
          </a:xfrm>
          <a:prstGeom prst="rect">
            <a:avLst/>
          </a:prstGeom>
          <a:noFill/>
          <a:ln w="12700"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none"/>
        </p:style>
        <p:txBody>
          <a:bodyPr numCol="1" spcCol="180000">
            <a:normAutofit/>
          </a:bodyPr>
          <a:lstStyle>
            <a:lvl1pPr marL="0" indent="0">
              <a:buNone/>
              <a:defRPr sz="12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GB" noProof="0" dirty="0" smtClean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42792500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 box left - Chart right_subtitle_questio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hart Placeholder 7"/>
          <p:cNvSpPr>
            <a:spLocks noGrp="1"/>
          </p:cNvSpPr>
          <p:nvPr>
            <p:ph type="chart" sz="quarter" idx="13"/>
          </p:nvPr>
        </p:nvSpPr>
        <p:spPr>
          <a:xfrm>
            <a:off x="2303463" y="1700212"/>
            <a:ext cx="6697662" cy="3889376"/>
          </a:xfrm>
          <a:prstGeom prst="rect">
            <a:avLst/>
          </a:prstGeom>
        </p:spPr>
        <p:txBody>
          <a:bodyPr/>
          <a:lstStyle/>
          <a:p>
            <a:r>
              <a:rPr lang="en-US" noProof="0" smtClean="0"/>
              <a:t>Click icon to add chart</a:t>
            </a:r>
            <a:endParaRPr lang="en-GB" noProof="0" dirty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F5610C8-4100-4700-A695-ED7D190A45B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8" hasCustomPrompt="1"/>
          </p:nvPr>
        </p:nvSpPr>
        <p:spPr>
          <a:xfrm>
            <a:off x="142875" y="1700213"/>
            <a:ext cx="2160587" cy="3889375"/>
          </a:xfrm>
          <a:prstGeom prst="rect">
            <a:avLst/>
          </a:prstGeom>
          <a:noFill/>
          <a:ln w="12700"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none"/>
        </p:style>
        <p:txBody>
          <a:bodyPr numCol="1" spcCol="180000">
            <a:normAutofit/>
          </a:bodyPr>
          <a:lstStyle>
            <a:lvl1pPr>
              <a:defRPr sz="12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GB" noProof="0" dirty="0" smtClean="0"/>
              <a:t>Text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142875" y="1376363"/>
            <a:ext cx="8858250" cy="323849"/>
          </a:xfrm>
        </p:spPr>
        <p:txBody>
          <a:bodyPr anchor="t">
            <a:normAutofit/>
          </a:bodyPr>
          <a:lstStyle>
            <a:lvl1pPr marL="0" indent="0">
              <a:buNone/>
              <a:defRPr sz="1200" i="1"/>
            </a:lvl1pPr>
          </a:lstStyle>
          <a:p>
            <a:pPr lvl="0"/>
            <a:r>
              <a:rPr lang="en-US" dirty="0" smtClean="0"/>
              <a:t>Question Text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142875" y="1015999"/>
            <a:ext cx="8858250" cy="360364"/>
          </a:xfrm>
        </p:spPr>
        <p:txBody>
          <a:bodyPr anchor="ctr">
            <a:noAutofit/>
          </a:bodyPr>
          <a:lstStyle>
            <a:lvl1pPr marL="0" indent="0">
              <a:buNone/>
              <a:defRPr sz="18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Insert Subtitle Text Here</a:t>
            </a:r>
          </a:p>
        </p:txBody>
      </p:sp>
      <p:sp>
        <p:nvSpPr>
          <p:cNvPr id="9" name="Content Placeholder 11"/>
          <p:cNvSpPr>
            <a:spLocks noGrp="1"/>
          </p:cNvSpPr>
          <p:nvPr>
            <p:ph sz="quarter" idx="14" hasCustomPrompt="1"/>
          </p:nvPr>
        </p:nvSpPr>
        <p:spPr>
          <a:xfrm>
            <a:off x="142875" y="5589588"/>
            <a:ext cx="8858250" cy="576262"/>
          </a:xfrm>
          <a:prstGeom prst="rect">
            <a:avLst/>
          </a:prstGeom>
          <a:noFill/>
          <a:ln w="12700"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none"/>
        </p:style>
        <p:txBody>
          <a:bodyPr numCol="1" spcCol="180000">
            <a:normAutofit/>
          </a:bodyPr>
          <a:lstStyle>
            <a:lvl1pPr marL="0" indent="0">
              <a:buNone/>
              <a:defRPr sz="12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GB" noProof="0" dirty="0" smtClean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228260971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eft - Chart right w com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hart Placeholder 7"/>
          <p:cNvSpPr>
            <a:spLocks noGrp="1"/>
          </p:cNvSpPr>
          <p:nvPr>
            <p:ph type="chart" sz="quarter" idx="13"/>
          </p:nvPr>
        </p:nvSpPr>
        <p:spPr>
          <a:xfrm>
            <a:off x="4571999" y="1700212"/>
            <a:ext cx="4429125" cy="3889375"/>
          </a:xfrm>
          <a:prstGeom prst="rect">
            <a:avLst/>
          </a:prstGeom>
        </p:spPr>
        <p:txBody>
          <a:bodyPr/>
          <a:lstStyle/>
          <a:p>
            <a:r>
              <a:rPr lang="en-US" noProof="0" smtClean="0"/>
              <a:t>Click icon to add chart</a:t>
            </a:r>
            <a:endParaRPr lang="en-GB" noProof="0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9"/>
          </p:nvPr>
        </p:nvSpPr>
        <p:spPr>
          <a:xfrm>
            <a:off x="142875" y="1700213"/>
            <a:ext cx="4429125" cy="4465636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8F5610C8-4100-4700-A695-ED7D190A45B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23" hasCustomPrompt="1"/>
          </p:nvPr>
        </p:nvSpPr>
        <p:spPr>
          <a:xfrm>
            <a:off x="4571999" y="5589588"/>
            <a:ext cx="4429125" cy="576262"/>
          </a:xfrm>
          <a:prstGeom prst="rect">
            <a:avLst/>
          </a:prstGeom>
          <a:noFill/>
          <a:ln w="12700"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none"/>
        </p:style>
        <p:txBody>
          <a:bodyPr numCol="1" spcCol="180000">
            <a:normAutofit/>
          </a:bodyPr>
          <a:lstStyle>
            <a:lvl1pPr marL="0" indent="0">
              <a:buNone/>
              <a:defRPr sz="1200" baseline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lvl="0"/>
            <a:r>
              <a:rPr lang="en-GB" noProof="0" dirty="0" smtClean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185823610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eft - Two Charts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hart Placeholder 7"/>
          <p:cNvSpPr>
            <a:spLocks noGrp="1"/>
          </p:cNvSpPr>
          <p:nvPr>
            <p:ph type="chart" sz="quarter" idx="13"/>
          </p:nvPr>
        </p:nvSpPr>
        <p:spPr>
          <a:xfrm>
            <a:off x="4571999" y="1700213"/>
            <a:ext cx="4429125" cy="1944830"/>
          </a:xfrm>
          <a:prstGeom prst="rect">
            <a:avLst/>
          </a:prstGeom>
        </p:spPr>
        <p:txBody>
          <a:bodyPr/>
          <a:lstStyle/>
          <a:p>
            <a:r>
              <a:rPr lang="en-US" noProof="0" smtClean="0"/>
              <a:t>Click icon to add chart</a:t>
            </a:r>
            <a:endParaRPr lang="en-GB" noProof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10" name="Chart Placeholder 7"/>
          <p:cNvSpPr>
            <a:spLocks noGrp="1"/>
          </p:cNvSpPr>
          <p:nvPr>
            <p:ph type="chart" sz="quarter" idx="19"/>
          </p:nvPr>
        </p:nvSpPr>
        <p:spPr>
          <a:xfrm>
            <a:off x="4571999" y="3646140"/>
            <a:ext cx="4429125" cy="1943448"/>
          </a:xfrm>
          <a:prstGeom prst="rect">
            <a:avLst/>
          </a:prstGeom>
        </p:spPr>
        <p:txBody>
          <a:bodyPr/>
          <a:lstStyle/>
          <a:p>
            <a:r>
              <a:rPr lang="en-US" noProof="0" smtClean="0"/>
              <a:t>Click icon to add chart</a:t>
            </a:r>
            <a:endParaRPr lang="en-GB" noProof="0"/>
          </a:p>
        </p:txBody>
      </p:sp>
      <p:sp>
        <p:nvSpPr>
          <p:cNvPr id="13" name="Text Placeholder 17"/>
          <p:cNvSpPr>
            <a:spLocks noGrp="1"/>
          </p:cNvSpPr>
          <p:nvPr>
            <p:ph type="body" sz="quarter" idx="23"/>
          </p:nvPr>
        </p:nvSpPr>
        <p:spPr>
          <a:xfrm>
            <a:off x="142875" y="1700213"/>
            <a:ext cx="4429125" cy="3889376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8F5610C8-4100-4700-A695-ED7D190A45B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Content Placeholder 11"/>
          <p:cNvSpPr>
            <a:spLocks noGrp="1"/>
          </p:cNvSpPr>
          <p:nvPr>
            <p:ph sz="quarter" idx="14" hasCustomPrompt="1"/>
          </p:nvPr>
        </p:nvSpPr>
        <p:spPr>
          <a:xfrm>
            <a:off x="142875" y="5589588"/>
            <a:ext cx="8858250" cy="576262"/>
          </a:xfrm>
          <a:prstGeom prst="rect">
            <a:avLst/>
          </a:prstGeom>
          <a:noFill/>
          <a:ln w="12700"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none"/>
        </p:style>
        <p:txBody>
          <a:bodyPr numCol="1" spcCol="180000">
            <a:normAutofit/>
          </a:bodyPr>
          <a:lstStyle>
            <a:lvl1pPr marL="0" indent="0">
              <a:buNone/>
              <a:defRPr sz="12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GB" noProof="0" dirty="0" smtClean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132270164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ull chart - Com box bottom and bobb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20" name="Rectangular Callout 19"/>
          <p:cNvSpPr/>
          <p:nvPr userDrawn="1"/>
        </p:nvSpPr>
        <p:spPr>
          <a:xfrm>
            <a:off x="141412" y="5589588"/>
            <a:ext cx="4359151" cy="583185"/>
          </a:xfrm>
          <a:prstGeom prst="wedgeRectCallou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sp>
        <p:nvSpPr>
          <p:cNvPr id="21" name="Rectangular Callout 20"/>
          <p:cNvSpPr/>
          <p:nvPr userDrawn="1"/>
        </p:nvSpPr>
        <p:spPr>
          <a:xfrm>
            <a:off x="4643438" y="5582665"/>
            <a:ext cx="4349000" cy="583185"/>
          </a:xfrm>
          <a:prstGeom prst="wedgeRectCallou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9"/>
          </p:nvPr>
        </p:nvSpPr>
        <p:spPr>
          <a:xfrm>
            <a:off x="142875" y="2744923"/>
            <a:ext cx="8858250" cy="2844317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8F5610C8-4100-4700-A695-ED7D190A45B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Content Placeholder 11"/>
          <p:cNvSpPr>
            <a:spLocks noGrp="1"/>
          </p:cNvSpPr>
          <p:nvPr>
            <p:ph sz="quarter" idx="23" hasCustomPrompt="1"/>
          </p:nvPr>
        </p:nvSpPr>
        <p:spPr>
          <a:xfrm>
            <a:off x="142875" y="1700213"/>
            <a:ext cx="8858250" cy="1044711"/>
          </a:xfrm>
          <a:prstGeom prst="rect">
            <a:avLst/>
          </a:prstGeom>
          <a:noFill/>
          <a:ln w="12700"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none"/>
        </p:style>
        <p:txBody>
          <a:bodyPr numCol="1" spcCol="180000">
            <a:normAutofit/>
          </a:bodyPr>
          <a:lstStyle>
            <a:lvl1pPr>
              <a:defRPr sz="12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GB" noProof="0" dirty="0" smtClean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241800087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left - Tex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hart Placeholder 7"/>
          <p:cNvSpPr>
            <a:spLocks noGrp="1"/>
          </p:cNvSpPr>
          <p:nvPr>
            <p:ph type="chart" sz="quarter" idx="13"/>
          </p:nvPr>
        </p:nvSpPr>
        <p:spPr>
          <a:xfrm>
            <a:off x="142875" y="1700212"/>
            <a:ext cx="4429125" cy="3889376"/>
          </a:xfrm>
          <a:prstGeom prst="rect">
            <a:avLst/>
          </a:prstGeom>
        </p:spPr>
        <p:txBody>
          <a:bodyPr/>
          <a:lstStyle/>
          <a:p>
            <a:r>
              <a:rPr lang="en-US" noProof="0" smtClean="0"/>
              <a:t>Click icon to add chart</a:t>
            </a:r>
            <a:endParaRPr lang="en-GB" noProof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9"/>
          </p:nvPr>
        </p:nvSpPr>
        <p:spPr>
          <a:xfrm>
            <a:off x="4572001" y="1700212"/>
            <a:ext cx="4429124" cy="4465637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8F5610C8-4100-4700-A695-ED7D190A45B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Content Placeholder 11"/>
          <p:cNvSpPr>
            <a:spLocks noGrp="1"/>
          </p:cNvSpPr>
          <p:nvPr>
            <p:ph sz="quarter" idx="23" hasCustomPrompt="1"/>
          </p:nvPr>
        </p:nvSpPr>
        <p:spPr>
          <a:xfrm>
            <a:off x="132212" y="5589588"/>
            <a:ext cx="4429125" cy="576262"/>
          </a:xfrm>
          <a:prstGeom prst="rect">
            <a:avLst/>
          </a:prstGeom>
          <a:noFill/>
          <a:ln w="12700"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none"/>
        </p:style>
        <p:txBody>
          <a:bodyPr numCol="1" spcCol="180000">
            <a:normAutofit/>
          </a:bodyPr>
          <a:lstStyle>
            <a:lvl1pPr marL="0" indent="0">
              <a:buNone/>
              <a:defRPr sz="1200" baseline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lvl="0"/>
            <a:r>
              <a:rPr lang="en-GB" noProof="0" dirty="0" smtClean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2827566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_devi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330"/>
          <a:stretch/>
        </p:blipFill>
        <p:spPr>
          <a:xfrm>
            <a:off x="0" y="4169951"/>
            <a:ext cx="9144000" cy="2103365"/>
          </a:xfrm>
          <a:prstGeom prst="rect">
            <a:avLst/>
          </a:prstGeom>
        </p:spPr>
      </p:pic>
      <p:sp>
        <p:nvSpPr>
          <p:cNvPr id="14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42740" y="3212976"/>
            <a:ext cx="8858250" cy="36004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1800" i="1" baseline="0">
                <a:solidFill>
                  <a:schemeClr val="tx1"/>
                </a:solidFill>
              </a:defRPr>
            </a:lvl1pPr>
            <a:lvl2pPr marL="492017" indent="0">
              <a:buNone/>
              <a:defRPr/>
            </a:lvl2pPr>
            <a:lvl3pPr marL="984033" indent="0">
              <a:buNone/>
              <a:defRPr/>
            </a:lvl3pPr>
            <a:lvl4pPr marL="1476050" indent="0">
              <a:buNone/>
              <a:defRPr/>
            </a:lvl4pPr>
            <a:lvl5pPr marL="1968068" indent="0">
              <a:buNone/>
              <a:defRPr/>
            </a:lvl5pPr>
          </a:lstStyle>
          <a:p>
            <a:pPr lvl="0"/>
            <a:r>
              <a:rPr lang="en-GB" noProof="0" dirty="0" smtClean="0"/>
              <a:t>Further information</a:t>
            </a:r>
          </a:p>
        </p:txBody>
      </p:sp>
      <p:sp>
        <p:nvSpPr>
          <p:cNvPr id="15" name="Title 5"/>
          <p:cNvSpPr>
            <a:spLocks noGrp="1"/>
          </p:cNvSpPr>
          <p:nvPr>
            <p:ph type="title" hasCustomPrompt="1"/>
          </p:nvPr>
        </p:nvSpPr>
        <p:spPr>
          <a:xfrm>
            <a:off x="142875" y="2708920"/>
            <a:ext cx="8858250" cy="504056"/>
          </a:xfrm>
        </p:spPr>
        <p:txBody>
          <a:bodyPr>
            <a:noAutofit/>
          </a:bodyPr>
          <a:lstStyle>
            <a:lvl1pPr algn="l">
              <a:defRPr sz="3000" b="1" baseline="0">
                <a:solidFill>
                  <a:schemeClr val="accent1"/>
                </a:solidFill>
              </a:defRPr>
            </a:lvl1pPr>
          </a:lstStyle>
          <a:p>
            <a:r>
              <a:rPr lang="en-GB" noProof="0" dirty="0" smtClean="0"/>
              <a:t>Section</a:t>
            </a:r>
            <a:endParaRPr lang="en-GB" noProof="0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0" y="-201"/>
            <a:ext cx="9144000" cy="2880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19" name="Rectangle 18"/>
          <p:cNvSpPr/>
          <p:nvPr userDrawn="1"/>
        </p:nvSpPr>
        <p:spPr>
          <a:xfrm>
            <a:off x="0" y="287831"/>
            <a:ext cx="9144000" cy="5855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52579" y="6398704"/>
            <a:ext cx="1186866" cy="395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 userDrawn="1"/>
        </p:nvSpPr>
        <p:spPr>
          <a:xfrm>
            <a:off x="0" y="6274800"/>
            <a:ext cx="9144000" cy="57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5819150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left - Char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hart Placeholder 7"/>
          <p:cNvSpPr>
            <a:spLocks noGrp="1"/>
          </p:cNvSpPr>
          <p:nvPr>
            <p:ph type="chart" sz="quarter" idx="13"/>
          </p:nvPr>
        </p:nvSpPr>
        <p:spPr>
          <a:xfrm>
            <a:off x="142875" y="1700213"/>
            <a:ext cx="4429125" cy="2233302"/>
          </a:xfrm>
          <a:prstGeom prst="rect">
            <a:avLst/>
          </a:prstGeom>
        </p:spPr>
        <p:txBody>
          <a:bodyPr/>
          <a:lstStyle/>
          <a:p>
            <a:r>
              <a:rPr lang="en-US" noProof="0" smtClean="0"/>
              <a:t>Click icon to add chart</a:t>
            </a:r>
            <a:endParaRPr lang="en-GB" noProof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10" name="Chart Placeholder 7"/>
          <p:cNvSpPr>
            <a:spLocks noGrp="1"/>
          </p:cNvSpPr>
          <p:nvPr>
            <p:ph type="chart" sz="quarter" idx="19"/>
          </p:nvPr>
        </p:nvSpPr>
        <p:spPr>
          <a:xfrm>
            <a:off x="4571999" y="1700212"/>
            <a:ext cx="4429125" cy="2233613"/>
          </a:xfrm>
          <a:prstGeom prst="rect">
            <a:avLst/>
          </a:prstGeom>
        </p:spPr>
        <p:txBody>
          <a:bodyPr/>
          <a:lstStyle/>
          <a:p>
            <a:r>
              <a:rPr lang="en-US" noProof="0" smtClean="0"/>
              <a:t>Click icon to add chart</a:t>
            </a:r>
            <a:endParaRPr lang="en-GB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8F5610C8-4100-4700-A695-ED7D190A45B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8" name="Content Placeholder 11"/>
          <p:cNvSpPr>
            <a:spLocks noGrp="1"/>
          </p:cNvSpPr>
          <p:nvPr>
            <p:ph sz="quarter" idx="18" hasCustomPrompt="1"/>
          </p:nvPr>
        </p:nvSpPr>
        <p:spPr>
          <a:xfrm>
            <a:off x="142875" y="3933825"/>
            <a:ext cx="4429125" cy="1655763"/>
          </a:xfrm>
          <a:prstGeom prst="rect">
            <a:avLst/>
          </a:prstGeom>
          <a:noFill/>
          <a:ln w="12700"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none"/>
        </p:style>
        <p:txBody>
          <a:bodyPr numCol="1" spcCol="180000">
            <a:normAutofit/>
          </a:bodyPr>
          <a:lstStyle>
            <a:lvl1pPr>
              <a:defRPr sz="12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GB" noProof="0" dirty="0" smtClean="0"/>
              <a:t>Text</a:t>
            </a:r>
          </a:p>
        </p:txBody>
      </p:sp>
      <p:sp>
        <p:nvSpPr>
          <p:cNvPr id="20" name="Content Placeholder 11"/>
          <p:cNvSpPr>
            <a:spLocks noGrp="1"/>
          </p:cNvSpPr>
          <p:nvPr>
            <p:ph sz="quarter" idx="24" hasCustomPrompt="1"/>
          </p:nvPr>
        </p:nvSpPr>
        <p:spPr>
          <a:xfrm>
            <a:off x="4571999" y="3933825"/>
            <a:ext cx="4429125" cy="1655763"/>
          </a:xfrm>
          <a:prstGeom prst="rect">
            <a:avLst/>
          </a:prstGeom>
          <a:noFill/>
          <a:ln w="12700"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none"/>
        </p:style>
        <p:txBody>
          <a:bodyPr vert="horz" lIns="91440" tIns="45720" rIns="91440" bIns="45720" numCol="1" spcCol="180000" rtlCol="0">
            <a:normAutofit/>
          </a:bodyPr>
          <a:lstStyle>
            <a:lvl1pPr>
              <a:defRPr lang="en-GB" noProof="0" dirty="0" smtClean="0">
                <a:latin typeface="+mn-lt"/>
              </a:defRPr>
            </a:lvl1pPr>
          </a:lstStyle>
          <a:p>
            <a:pPr lvl="0"/>
            <a:r>
              <a:rPr lang="en-GB" noProof="0" dirty="0" smtClean="0"/>
              <a:t>Text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25" hasCustomPrompt="1"/>
          </p:nvPr>
        </p:nvSpPr>
        <p:spPr>
          <a:xfrm>
            <a:off x="4571999" y="5589588"/>
            <a:ext cx="4429124" cy="576262"/>
          </a:xfrm>
          <a:prstGeom prst="rect">
            <a:avLst/>
          </a:prstGeom>
          <a:noFill/>
          <a:ln w="12700"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none"/>
        </p:style>
        <p:txBody>
          <a:bodyPr numCol="1" spcCol="180000">
            <a:normAutofit/>
          </a:bodyPr>
          <a:lstStyle>
            <a:lvl1pPr marL="0" indent="0">
              <a:buNone/>
              <a:defRPr sz="1200" baseline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lvl="0"/>
            <a:r>
              <a:rPr lang="en-GB" noProof="0" dirty="0" smtClean="0"/>
              <a:t>Text</a:t>
            </a:r>
          </a:p>
        </p:txBody>
      </p:sp>
      <p:sp>
        <p:nvSpPr>
          <p:cNvPr id="13" name="Content Placeholder 11"/>
          <p:cNvSpPr>
            <a:spLocks noGrp="1"/>
          </p:cNvSpPr>
          <p:nvPr>
            <p:ph sz="quarter" idx="26" hasCustomPrompt="1"/>
          </p:nvPr>
        </p:nvSpPr>
        <p:spPr>
          <a:xfrm>
            <a:off x="147184" y="5589588"/>
            <a:ext cx="4429124" cy="576262"/>
          </a:xfrm>
          <a:prstGeom prst="rect">
            <a:avLst/>
          </a:prstGeom>
          <a:noFill/>
          <a:ln w="12700"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none"/>
        </p:style>
        <p:txBody>
          <a:bodyPr numCol="1" spcCol="180000">
            <a:normAutofit/>
          </a:bodyPr>
          <a:lstStyle>
            <a:lvl1pPr marL="0" indent="0">
              <a:buNone/>
              <a:defRPr sz="1200" baseline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lvl="0"/>
            <a:r>
              <a:rPr lang="en-GB" noProof="0" dirty="0" smtClean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13602134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Chart left - Char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hart Placeholder 7"/>
          <p:cNvSpPr>
            <a:spLocks noGrp="1"/>
          </p:cNvSpPr>
          <p:nvPr>
            <p:ph type="chart" sz="quarter" idx="13"/>
          </p:nvPr>
        </p:nvSpPr>
        <p:spPr>
          <a:xfrm>
            <a:off x="142875" y="1700212"/>
            <a:ext cx="4429125" cy="3889377"/>
          </a:xfrm>
          <a:prstGeom prst="rect">
            <a:avLst/>
          </a:prstGeom>
        </p:spPr>
        <p:txBody>
          <a:bodyPr/>
          <a:lstStyle/>
          <a:p>
            <a:r>
              <a:rPr lang="en-US" noProof="0" smtClean="0"/>
              <a:t>Click icon to add chart</a:t>
            </a:r>
            <a:endParaRPr lang="en-GB" noProof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10" name="Chart Placeholder 7"/>
          <p:cNvSpPr>
            <a:spLocks noGrp="1"/>
          </p:cNvSpPr>
          <p:nvPr>
            <p:ph type="chart" sz="quarter" idx="19"/>
          </p:nvPr>
        </p:nvSpPr>
        <p:spPr>
          <a:xfrm>
            <a:off x="4571999" y="1700213"/>
            <a:ext cx="4429125" cy="3889376"/>
          </a:xfrm>
          <a:prstGeom prst="rect">
            <a:avLst/>
          </a:prstGeom>
        </p:spPr>
        <p:txBody>
          <a:bodyPr/>
          <a:lstStyle/>
          <a:p>
            <a:r>
              <a:rPr lang="en-US" noProof="0" smtClean="0"/>
              <a:t>Click icon to add chart</a:t>
            </a:r>
            <a:endParaRPr lang="en-GB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8F5610C8-4100-4700-A695-ED7D190A45B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Content Placeholder 11"/>
          <p:cNvSpPr>
            <a:spLocks noGrp="1"/>
          </p:cNvSpPr>
          <p:nvPr>
            <p:ph sz="quarter" idx="25" hasCustomPrompt="1"/>
          </p:nvPr>
        </p:nvSpPr>
        <p:spPr>
          <a:xfrm>
            <a:off x="4571999" y="5589588"/>
            <a:ext cx="4429124" cy="576262"/>
          </a:xfrm>
          <a:prstGeom prst="rect">
            <a:avLst/>
          </a:prstGeom>
          <a:noFill/>
          <a:ln w="12700"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none"/>
        </p:style>
        <p:txBody>
          <a:bodyPr numCol="1" spcCol="180000">
            <a:normAutofit/>
          </a:bodyPr>
          <a:lstStyle>
            <a:lvl1pPr marL="0" indent="0">
              <a:buNone/>
              <a:defRPr sz="1200" baseline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lvl="0"/>
            <a:r>
              <a:rPr lang="en-GB" noProof="0" dirty="0" smtClean="0"/>
              <a:t>Text</a:t>
            </a:r>
          </a:p>
        </p:txBody>
      </p:sp>
      <p:sp>
        <p:nvSpPr>
          <p:cNvPr id="11" name="Content Placeholder 11"/>
          <p:cNvSpPr>
            <a:spLocks noGrp="1"/>
          </p:cNvSpPr>
          <p:nvPr>
            <p:ph sz="quarter" idx="26" hasCustomPrompt="1"/>
          </p:nvPr>
        </p:nvSpPr>
        <p:spPr>
          <a:xfrm>
            <a:off x="147184" y="5589588"/>
            <a:ext cx="4429124" cy="576262"/>
          </a:xfrm>
          <a:prstGeom prst="rect">
            <a:avLst/>
          </a:prstGeom>
          <a:noFill/>
          <a:ln w="12700"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none"/>
        </p:style>
        <p:txBody>
          <a:bodyPr numCol="1" spcCol="180000">
            <a:normAutofit/>
          </a:bodyPr>
          <a:lstStyle>
            <a:lvl1pPr marL="0" indent="0">
              <a:buNone/>
              <a:defRPr sz="1200" baseline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lvl="0"/>
            <a:r>
              <a:rPr lang="en-GB" noProof="0" dirty="0" smtClean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58044433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eft - Tex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13" name="Text Placeholder 17"/>
          <p:cNvSpPr>
            <a:spLocks noGrp="1"/>
          </p:cNvSpPr>
          <p:nvPr>
            <p:ph type="body" sz="quarter" idx="19"/>
          </p:nvPr>
        </p:nvSpPr>
        <p:spPr>
          <a:xfrm>
            <a:off x="142875" y="1700212"/>
            <a:ext cx="4285109" cy="4465637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20" name="Text Placeholder 17"/>
          <p:cNvSpPr>
            <a:spLocks noGrp="1"/>
          </p:cNvSpPr>
          <p:nvPr>
            <p:ph type="body" sz="quarter" idx="26"/>
          </p:nvPr>
        </p:nvSpPr>
        <p:spPr>
          <a:xfrm>
            <a:off x="4572001" y="1700212"/>
            <a:ext cx="4429124" cy="4465638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29"/>
          </p:nvPr>
        </p:nvSpPr>
        <p:spPr/>
        <p:txBody>
          <a:bodyPr/>
          <a:lstStyle/>
          <a:p>
            <a:fld id="{8F5610C8-4100-4700-A695-ED7D190A45B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850838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ull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6" name="Table Placeholder 5"/>
          <p:cNvSpPr>
            <a:spLocks noGrp="1"/>
          </p:cNvSpPr>
          <p:nvPr>
            <p:ph type="tbl" sz="quarter" idx="17"/>
          </p:nvPr>
        </p:nvSpPr>
        <p:spPr>
          <a:xfrm>
            <a:off x="142875" y="1700212"/>
            <a:ext cx="8858250" cy="446563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table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8F5610C8-4100-4700-A695-ED7D190A45B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922878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ull table - Com box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6" name="Table Placeholder 5"/>
          <p:cNvSpPr>
            <a:spLocks noGrp="1"/>
          </p:cNvSpPr>
          <p:nvPr>
            <p:ph type="tbl" sz="quarter" idx="18"/>
          </p:nvPr>
        </p:nvSpPr>
        <p:spPr>
          <a:xfrm>
            <a:off x="142875" y="1700212"/>
            <a:ext cx="8858250" cy="38893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8F5610C8-4100-4700-A695-ED7D190A45B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22" hasCustomPrompt="1"/>
          </p:nvPr>
        </p:nvSpPr>
        <p:spPr>
          <a:xfrm>
            <a:off x="142875" y="5589588"/>
            <a:ext cx="8858250" cy="576262"/>
          </a:xfrm>
          <a:prstGeom prst="rect">
            <a:avLst/>
          </a:prstGeom>
          <a:noFill/>
          <a:ln w="12700"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none"/>
        </p:style>
        <p:txBody>
          <a:bodyPr numCol="1" spcCol="180000">
            <a:normAutofit/>
          </a:bodyPr>
          <a:lstStyle>
            <a:lvl1pPr marL="0" indent="0">
              <a:lnSpc>
                <a:spcPct val="100000"/>
              </a:lnSpc>
              <a:buNone/>
              <a:defRPr sz="1200" b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GB" noProof="0" dirty="0" smtClean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129878075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able left - Com box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Table Placeholder 2"/>
          <p:cNvSpPr>
            <a:spLocks noGrp="1"/>
          </p:cNvSpPr>
          <p:nvPr>
            <p:ph type="tbl" sz="quarter" idx="18"/>
          </p:nvPr>
        </p:nvSpPr>
        <p:spPr>
          <a:xfrm>
            <a:off x="142875" y="1700212"/>
            <a:ext cx="6697663" cy="446563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8F5610C8-4100-4700-A695-ED7D190A45B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22" hasCustomPrompt="1"/>
          </p:nvPr>
        </p:nvSpPr>
        <p:spPr>
          <a:xfrm>
            <a:off x="6840885" y="1700213"/>
            <a:ext cx="2160240" cy="4465637"/>
          </a:xfrm>
          <a:prstGeom prst="rect">
            <a:avLst/>
          </a:prstGeom>
          <a:noFill/>
          <a:ln w="12700"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none"/>
        </p:style>
        <p:txBody>
          <a:bodyPr numCol="1" spcCol="180000">
            <a:normAutofit/>
          </a:bodyPr>
          <a:lstStyle>
            <a:lvl1pPr>
              <a:defRPr sz="12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GB" noProof="0" dirty="0" smtClean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128095724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 box left - Tabl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6" name="Table Placeholder 5"/>
          <p:cNvSpPr>
            <a:spLocks noGrp="1"/>
          </p:cNvSpPr>
          <p:nvPr>
            <p:ph type="tbl" sz="quarter" idx="18"/>
          </p:nvPr>
        </p:nvSpPr>
        <p:spPr>
          <a:xfrm>
            <a:off x="2303463" y="1700212"/>
            <a:ext cx="6697662" cy="446563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8F5610C8-4100-4700-A695-ED7D190A45B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22" hasCustomPrompt="1"/>
          </p:nvPr>
        </p:nvSpPr>
        <p:spPr>
          <a:xfrm>
            <a:off x="142876" y="1700212"/>
            <a:ext cx="2160588" cy="4465638"/>
          </a:xfrm>
          <a:prstGeom prst="rect">
            <a:avLst/>
          </a:prstGeom>
          <a:noFill/>
          <a:ln w="12700"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none"/>
        </p:style>
        <p:txBody>
          <a:bodyPr numCol="1" spcCol="180000">
            <a:normAutofit/>
          </a:bodyPr>
          <a:lstStyle>
            <a:lvl1pPr>
              <a:defRPr sz="12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GB" noProof="0" dirty="0" smtClean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125471822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eft - Picture right w com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4572000" y="1700212"/>
            <a:ext cx="4429125" cy="3889376"/>
          </a:xfrm>
          <a:prstGeom prst="rect">
            <a:avLst/>
          </a:prstGeom>
        </p:spPr>
        <p:txBody>
          <a:bodyPr/>
          <a:lstStyle/>
          <a:p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3"/>
          </p:nvPr>
        </p:nvSpPr>
        <p:spPr>
          <a:xfrm>
            <a:off x="142875" y="1700212"/>
            <a:ext cx="4429125" cy="4465638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30"/>
          </p:nvPr>
        </p:nvSpPr>
        <p:spPr/>
        <p:txBody>
          <a:bodyPr/>
          <a:lstStyle/>
          <a:p>
            <a:fld id="{8F5610C8-4100-4700-A695-ED7D190A45B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31" hasCustomPrompt="1"/>
          </p:nvPr>
        </p:nvSpPr>
        <p:spPr>
          <a:xfrm>
            <a:off x="4571999" y="5589588"/>
            <a:ext cx="4429125" cy="576262"/>
          </a:xfrm>
          <a:prstGeom prst="rect">
            <a:avLst/>
          </a:prstGeom>
          <a:noFill/>
          <a:ln w="12700"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none"/>
        </p:style>
        <p:txBody>
          <a:bodyPr numCol="1" spcCol="180000">
            <a:normAutofit/>
          </a:bodyPr>
          <a:lstStyle>
            <a:lvl1pPr marL="0" indent="0">
              <a:buNone/>
              <a:defRPr sz="12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GB" noProof="0" dirty="0" smtClean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232450327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ull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142875" y="1700212"/>
            <a:ext cx="8858250" cy="4465637"/>
          </a:xfrm>
          <a:prstGeom prst="rect">
            <a:avLst/>
          </a:prstGeom>
        </p:spPr>
        <p:txBody>
          <a:bodyPr/>
          <a:lstStyle/>
          <a:p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8F5610C8-4100-4700-A695-ED7D190A45B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488405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Full picture with com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142875" y="1376362"/>
            <a:ext cx="8858250" cy="4213226"/>
          </a:xfrm>
          <a:prstGeom prst="rect">
            <a:avLst/>
          </a:prstGeom>
        </p:spPr>
        <p:txBody>
          <a:bodyPr/>
          <a:lstStyle/>
          <a:p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8F5610C8-4100-4700-A695-ED7D190A45B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Content Placeholder 11"/>
          <p:cNvSpPr>
            <a:spLocks noGrp="1"/>
          </p:cNvSpPr>
          <p:nvPr>
            <p:ph sz="quarter" idx="23" hasCustomPrompt="1"/>
          </p:nvPr>
        </p:nvSpPr>
        <p:spPr>
          <a:xfrm>
            <a:off x="142875" y="5589588"/>
            <a:ext cx="8858250" cy="576262"/>
          </a:xfrm>
          <a:prstGeom prst="rect">
            <a:avLst/>
          </a:prstGeom>
          <a:noFill/>
          <a:ln w="12700"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none"/>
        </p:style>
        <p:txBody>
          <a:bodyPr numCol="1" spcCol="180000">
            <a:normAutofit/>
          </a:bodyPr>
          <a:lstStyle>
            <a:lvl1pPr marL="0" indent="0">
              <a:buNone/>
              <a:defRPr sz="12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GB" noProof="0" dirty="0" smtClean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138165695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 lIns="90000"/>
          <a:lstStyle/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9"/>
          </p:nvPr>
        </p:nvSpPr>
        <p:spPr>
          <a:xfrm>
            <a:off x="142875" y="1700213"/>
            <a:ext cx="8858250" cy="4465638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8F5610C8-4100-4700-A695-ED7D190A45B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622326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eft - Pictur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4572000" y="1376362"/>
            <a:ext cx="4429125" cy="4789487"/>
          </a:xfrm>
          <a:prstGeom prst="rect">
            <a:avLst/>
          </a:prstGeom>
        </p:spPr>
        <p:txBody>
          <a:bodyPr/>
          <a:lstStyle/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14" name="Text Placeholder 6"/>
          <p:cNvSpPr>
            <a:spLocks noGrp="1"/>
          </p:cNvSpPr>
          <p:nvPr>
            <p:ph type="body" sz="quarter" idx="23"/>
          </p:nvPr>
        </p:nvSpPr>
        <p:spPr>
          <a:xfrm>
            <a:off x="142875" y="1376362"/>
            <a:ext cx="4429125" cy="4789487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8F5610C8-4100-4700-A695-ED7D190A45B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949222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icture s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142875" y="1376363"/>
            <a:ext cx="8858250" cy="4789487"/>
          </a:xfrm>
          <a:prstGeom prst="rect">
            <a:avLst/>
          </a:prstGeom>
        </p:spPr>
        <p:txBody>
          <a:bodyPr/>
          <a:lstStyle/>
          <a:p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8F5610C8-4100-4700-A695-ED7D190A45B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1746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ull text Subtitle Question Obje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 lIns="90000"/>
          <a:lstStyle/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8F5610C8-4100-4700-A695-ED7D190A45B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142875" y="1376363"/>
            <a:ext cx="8858250" cy="323850"/>
          </a:xfrm>
        </p:spPr>
        <p:txBody>
          <a:bodyPr anchor="t">
            <a:normAutofit/>
          </a:bodyPr>
          <a:lstStyle>
            <a:lvl1pPr marL="0" indent="0">
              <a:buNone/>
              <a:defRPr sz="1200" i="1"/>
            </a:lvl1pPr>
          </a:lstStyle>
          <a:p>
            <a:pPr lvl="0"/>
            <a:r>
              <a:rPr lang="en-US" dirty="0" smtClean="0"/>
              <a:t>Question Text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142875" y="1015999"/>
            <a:ext cx="8858250" cy="360363"/>
          </a:xfrm>
        </p:spPr>
        <p:txBody>
          <a:bodyPr anchor="ctr">
            <a:noAutofit/>
          </a:bodyPr>
          <a:lstStyle>
            <a:lvl1pPr marL="0" indent="0">
              <a:buNone/>
              <a:defRPr sz="18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Insert Subtitle Text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23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819993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text Subtitle Question tex LH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 lIns="90000"/>
          <a:lstStyle/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9"/>
          </p:nvPr>
        </p:nvSpPr>
        <p:spPr>
          <a:xfrm>
            <a:off x="2375755" y="1700213"/>
            <a:ext cx="6625369" cy="4465638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8F5610C8-4100-4700-A695-ED7D190A45B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142875" y="1376363"/>
            <a:ext cx="8858250" cy="323850"/>
          </a:xfrm>
        </p:spPr>
        <p:txBody>
          <a:bodyPr anchor="t">
            <a:normAutofit/>
          </a:bodyPr>
          <a:lstStyle>
            <a:lvl1pPr marL="0" indent="0">
              <a:buNone/>
              <a:defRPr sz="1200" i="1"/>
            </a:lvl1pPr>
          </a:lstStyle>
          <a:p>
            <a:pPr lvl="0"/>
            <a:r>
              <a:rPr lang="en-US" dirty="0" smtClean="0"/>
              <a:t>Question Text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142875" y="1015999"/>
            <a:ext cx="8858250" cy="360363"/>
          </a:xfrm>
        </p:spPr>
        <p:txBody>
          <a:bodyPr anchor="ctr">
            <a:noAutofit/>
          </a:bodyPr>
          <a:lstStyle>
            <a:lvl1pPr marL="0" indent="0">
              <a:buNone/>
              <a:defRPr sz="18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Insert Subtitle Text Here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23"/>
          </p:nvPr>
        </p:nvSpPr>
        <p:spPr>
          <a:xfrm>
            <a:off x="0" y="1700213"/>
            <a:ext cx="2376488" cy="4465637"/>
          </a:xfrm>
          <a:solidFill>
            <a:schemeClr val="bg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394302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ull text Subtitle Question text RH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 lIns="90000"/>
          <a:lstStyle/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9"/>
          </p:nvPr>
        </p:nvSpPr>
        <p:spPr>
          <a:xfrm>
            <a:off x="142875" y="1700213"/>
            <a:ext cx="6625369" cy="4465638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8F5610C8-4100-4700-A695-ED7D190A45B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142875" y="1376363"/>
            <a:ext cx="8858250" cy="323850"/>
          </a:xfrm>
        </p:spPr>
        <p:txBody>
          <a:bodyPr anchor="t">
            <a:normAutofit/>
          </a:bodyPr>
          <a:lstStyle>
            <a:lvl1pPr marL="0" indent="0">
              <a:buNone/>
              <a:defRPr sz="1200" i="1"/>
            </a:lvl1pPr>
          </a:lstStyle>
          <a:p>
            <a:pPr lvl="0"/>
            <a:r>
              <a:rPr lang="en-US" dirty="0" smtClean="0"/>
              <a:t>Question Text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142875" y="1015999"/>
            <a:ext cx="8858250" cy="360363"/>
          </a:xfrm>
        </p:spPr>
        <p:txBody>
          <a:bodyPr anchor="ctr">
            <a:noAutofit/>
          </a:bodyPr>
          <a:lstStyle>
            <a:lvl1pPr marL="0" indent="0">
              <a:buNone/>
              <a:defRPr sz="18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Insert Subtitle Text Here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23"/>
          </p:nvPr>
        </p:nvSpPr>
        <p:spPr>
          <a:xfrm>
            <a:off x="6767512" y="1700213"/>
            <a:ext cx="2376488" cy="4465637"/>
          </a:xfrm>
          <a:solidFill>
            <a:schemeClr val="bg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88717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text Subtitle Question Text Crow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 lIns="90000"/>
          <a:lstStyle/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9"/>
          </p:nvPr>
        </p:nvSpPr>
        <p:spPr>
          <a:xfrm>
            <a:off x="142875" y="1700213"/>
            <a:ext cx="7489465" cy="4465638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8F5610C8-4100-4700-A695-ED7D190A45B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142875" y="1376363"/>
            <a:ext cx="8858250" cy="323850"/>
          </a:xfrm>
        </p:spPr>
        <p:txBody>
          <a:bodyPr anchor="t">
            <a:normAutofit/>
          </a:bodyPr>
          <a:lstStyle>
            <a:lvl1pPr marL="0" indent="0">
              <a:buNone/>
              <a:defRPr sz="1200" i="1"/>
            </a:lvl1pPr>
          </a:lstStyle>
          <a:p>
            <a:pPr lvl="0"/>
            <a:r>
              <a:rPr lang="en-US" dirty="0" smtClean="0"/>
              <a:t>Question Text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142875" y="1015999"/>
            <a:ext cx="8858250" cy="360363"/>
          </a:xfrm>
        </p:spPr>
        <p:txBody>
          <a:bodyPr anchor="ctr">
            <a:noAutofit/>
          </a:bodyPr>
          <a:lstStyle>
            <a:lvl1pPr marL="0" indent="0">
              <a:buNone/>
              <a:defRPr sz="18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Insert Subtitle Text Here</a:t>
            </a:r>
          </a:p>
        </p:txBody>
      </p:sp>
      <p:pic>
        <p:nvPicPr>
          <p:cNvPr id="8" name="Picture Placeholder 2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5" t="293" r="-1" b="-88"/>
          <a:stretch/>
        </p:blipFill>
        <p:spPr>
          <a:xfrm flipH="1">
            <a:off x="8014507" y="1689281"/>
            <a:ext cx="1129493" cy="4471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60954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ull text Subtitle Question Text Conn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 lIns="90000"/>
          <a:lstStyle/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9"/>
          </p:nvPr>
        </p:nvSpPr>
        <p:spPr>
          <a:xfrm>
            <a:off x="142876" y="1700213"/>
            <a:ext cx="5201502" cy="4465638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8F5610C8-4100-4700-A695-ED7D190A45B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142875" y="1376363"/>
            <a:ext cx="8858250" cy="323850"/>
          </a:xfrm>
        </p:spPr>
        <p:txBody>
          <a:bodyPr anchor="t">
            <a:normAutofit/>
          </a:bodyPr>
          <a:lstStyle>
            <a:lvl1pPr marL="0" indent="0">
              <a:buNone/>
              <a:defRPr sz="1200" i="1"/>
            </a:lvl1pPr>
          </a:lstStyle>
          <a:p>
            <a:pPr lvl="0"/>
            <a:r>
              <a:rPr lang="en-US" dirty="0" smtClean="0"/>
              <a:t>Question Text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142875" y="1015999"/>
            <a:ext cx="8858250" cy="360363"/>
          </a:xfrm>
        </p:spPr>
        <p:txBody>
          <a:bodyPr anchor="ctr">
            <a:noAutofit/>
          </a:bodyPr>
          <a:lstStyle>
            <a:lvl1pPr marL="0" indent="0">
              <a:buNone/>
              <a:defRPr sz="18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Insert Subtitle Text Here</a:t>
            </a:r>
          </a:p>
        </p:txBody>
      </p:sp>
      <p:pic>
        <p:nvPicPr>
          <p:cNvPr id="10" name="Picture 9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4377" y="1716267"/>
            <a:ext cx="3799623" cy="379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197108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chart - Com box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hart Placeholder 7"/>
          <p:cNvSpPr>
            <a:spLocks noGrp="1"/>
          </p:cNvSpPr>
          <p:nvPr>
            <p:ph type="chart" sz="quarter" idx="13"/>
          </p:nvPr>
        </p:nvSpPr>
        <p:spPr>
          <a:xfrm>
            <a:off x="142875" y="1700212"/>
            <a:ext cx="8858250" cy="3889376"/>
          </a:xfrm>
          <a:prstGeom prst="rect">
            <a:avLst/>
          </a:prstGeom>
        </p:spPr>
        <p:txBody>
          <a:bodyPr/>
          <a:lstStyle/>
          <a:p>
            <a:r>
              <a:rPr lang="en-US" noProof="0" smtClean="0"/>
              <a:t>Click icon to add chart</a:t>
            </a:r>
            <a:endParaRPr lang="en-GB" noProof="0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4" hasCustomPrompt="1"/>
          </p:nvPr>
        </p:nvSpPr>
        <p:spPr>
          <a:xfrm>
            <a:off x="142875" y="5589588"/>
            <a:ext cx="8850339" cy="792161"/>
          </a:xfrm>
          <a:prstGeom prst="rect">
            <a:avLst/>
          </a:prstGeom>
          <a:noFill/>
          <a:ln w="12700"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none"/>
        </p:style>
        <p:txBody>
          <a:bodyPr numCol="1" spcCol="180000">
            <a:normAutofit/>
          </a:bodyPr>
          <a:lstStyle>
            <a:lvl1pPr marL="0" indent="0">
              <a:buNone/>
              <a:defRPr sz="12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GB" noProof="0" dirty="0" smtClean="0"/>
              <a:t>Text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F5610C8-4100-4700-A695-ED7D190A45B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54989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Placeholder 18"/>
          <p:cNvSpPr>
            <a:spLocks noGrp="1"/>
          </p:cNvSpPr>
          <p:nvPr>
            <p:ph type="title"/>
          </p:nvPr>
        </p:nvSpPr>
        <p:spPr>
          <a:xfrm>
            <a:off x="142875" y="549275"/>
            <a:ext cx="8858250" cy="466726"/>
          </a:xfrm>
          <a:prstGeom prst="rect">
            <a:avLst/>
          </a:prstGeom>
        </p:spPr>
        <p:txBody>
          <a:bodyPr vert="horz" lIns="90000" tIns="45720" rIns="91440" bIns="45720" rtlCol="0" anchor="ctr">
            <a:noAutofit/>
          </a:bodyPr>
          <a:lstStyle/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142875" y="1700213"/>
            <a:ext cx="8858250" cy="44656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42875" y="6354000"/>
            <a:ext cx="704332" cy="4727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0">
                <a:solidFill>
                  <a:schemeClr val="tx1"/>
                </a:solidFill>
                <a:latin typeface="+mj-lt"/>
              </a:defRPr>
            </a:lvl1pPr>
          </a:lstStyle>
          <a:p>
            <a:fld id="{8F5610C8-4100-4700-A695-ED7D190A45B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3" name="Rectangle 22"/>
          <p:cNvSpPr/>
          <p:nvPr/>
        </p:nvSpPr>
        <p:spPr>
          <a:xfrm>
            <a:off x="0" y="-201"/>
            <a:ext cx="9144000" cy="2880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6274800"/>
            <a:ext cx="9144000" cy="57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0" y="287831"/>
            <a:ext cx="9144000" cy="5855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52579" y="6398704"/>
            <a:ext cx="1186866" cy="395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2585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  <p:sldLayoutId id="2147483716" r:id="rId13"/>
    <p:sldLayoutId id="2147483717" r:id="rId14"/>
    <p:sldLayoutId id="2147483718" r:id="rId15"/>
    <p:sldLayoutId id="2147483719" r:id="rId16"/>
    <p:sldLayoutId id="2147483720" r:id="rId17"/>
    <p:sldLayoutId id="2147483721" r:id="rId18"/>
    <p:sldLayoutId id="2147483722" r:id="rId19"/>
    <p:sldLayoutId id="2147483723" r:id="rId20"/>
    <p:sldLayoutId id="2147483724" r:id="rId21"/>
    <p:sldLayoutId id="2147483725" r:id="rId22"/>
    <p:sldLayoutId id="2147483726" r:id="rId23"/>
    <p:sldLayoutId id="2147483727" r:id="rId24"/>
    <p:sldLayoutId id="2147483728" r:id="rId25"/>
    <p:sldLayoutId id="2147483729" r:id="rId26"/>
    <p:sldLayoutId id="2147483730" r:id="rId27"/>
    <p:sldLayoutId id="2147483731" r:id="rId28"/>
    <p:sldLayoutId id="2147483732" r:id="rId29"/>
    <p:sldLayoutId id="2147483733" r:id="rId30"/>
    <p:sldLayoutId id="2147483734" r:id="rId31"/>
  </p:sldLayoutIdLst>
  <p:transition>
    <p:fade/>
  </p:transition>
  <p:timing>
    <p:tnLst>
      <p:par>
        <p:cTn id="1" dur="indefinite" restart="never" nodeType="tmRoot"/>
      </p:par>
    </p:tnLst>
  </p:timing>
  <p:hf hdr="0"/>
  <p:txStyles>
    <p:titleStyle>
      <a:lvl1pPr algn="l" defTabSz="984033" rtl="0" eaLnBrk="1" latinLnBrk="0" hangingPunct="1">
        <a:spcBef>
          <a:spcPct val="0"/>
        </a:spcBef>
        <a:buNone/>
        <a:defRPr sz="2800" b="0" kern="1200">
          <a:solidFill>
            <a:schemeClr val="accent1"/>
          </a:solidFill>
          <a:latin typeface="+mj-lt"/>
          <a:ea typeface="+mj-ea"/>
          <a:cs typeface="Arial" pitchFamily="34" charset="0"/>
        </a:defRPr>
      </a:lvl1pPr>
    </p:titleStyle>
    <p:bodyStyle>
      <a:lvl1pPr marL="285750" indent="-285750" algn="l" defTabSz="984033" rtl="0" eaLnBrk="1" latinLnBrk="0" hangingPunct="1">
        <a:lnSpc>
          <a:spcPct val="100000"/>
        </a:lnSpc>
        <a:spcBef>
          <a:spcPts val="600"/>
        </a:spcBef>
        <a:buClr>
          <a:schemeClr val="tx1"/>
        </a:buClr>
        <a:buFont typeface="Arial" pitchFamily="34" charset="0"/>
        <a:buChar char="•"/>
        <a:defRPr sz="1200" b="0" kern="1200" baseline="0">
          <a:solidFill>
            <a:schemeClr val="tx1"/>
          </a:solidFill>
          <a:latin typeface="+mj-lt"/>
          <a:ea typeface="+mn-ea"/>
          <a:cs typeface="Arial" pitchFamily="34" charset="0"/>
        </a:defRPr>
      </a:lvl1pPr>
      <a:lvl2pPr marL="444500" indent="-269875" algn="l" defTabSz="984033" rtl="0" eaLnBrk="1" latinLnBrk="0" hangingPunct="1">
        <a:lnSpc>
          <a:spcPct val="100000"/>
        </a:lnSpc>
        <a:spcBef>
          <a:spcPts val="600"/>
        </a:spcBef>
        <a:buClr>
          <a:schemeClr val="tx1"/>
        </a:buClr>
        <a:buSzPct val="95000"/>
        <a:buFont typeface="Arial" pitchFamily="34" charset="0"/>
        <a:buChar char="•"/>
        <a:defRPr sz="1100" b="0" kern="1200">
          <a:solidFill>
            <a:schemeClr val="tx1"/>
          </a:solidFill>
          <a:latin typeface="+mj-lt"/>
          <a:ea typeface="+mn-ea"/>
          <a:cs typeface="Arial" pitchFamily="34" charset="0"/>
        </a:defRPr>
      </a:lvl2pPr>
      <a:lvl3pPr marL="714375" indent="-269875" algn="l" defTabSz="984033" rtl="0" eaLnBrk="1" latinLnBrk="0" hangingPunct="1">
        <a:lnSpc>
          <a:spcPct val="100000"/>
        </a:lnSpc>
        <a:spcBef>
          <a:spcPts val="600"/>
        </a:spcBef>
        <a:buClr>
          <a:schemeClr val="tx1"/>
        </a:buClr>
        <a:buSzPct val="105000"/>
        <a:buFont typeface="Arial" pitchFamily="34" charset="0"/>
        <a:buChar char="•"/>
        <a:defRPr sz="1050" b="0" i="1" kern="1200">
          <a:solidFill>
            <a:schemeClr val="tx1"/>
          </a:solidFill>
          <a:latin typeface="+mj-lt"/>
          <a:ea typeface="+mn-ea"/>
          <a:cs typeface="Arial" pitchFamily="34" charset="0"/>
        </a:defRPr>
      </a:lvl3pPr>
      <a:lvl4pPr marL="985838" indent="-285750" algn="l" defTabSz="984033" rtl="0" eaLnBrk="1" latinLnBrk="0" hangingPunct="1">
        <a:lnSpc>
          <a:spcPct val="100000"/>
        </a:lnSpc>
        <a:spcBef>
          <a:spcPts val="600"/>
        </a:spcBef>
        <a:buClr>
          <a:schemeClr val="tx1"/>
        </a:buClr>
        <a:buSzPct val="105000"/>
        <a:buFont typeface="Arial" pitchFamily="34" charset="0"/>
        <a:buChar char="•"/>
        <a:defRPr sz="1050" b="0" i="1" kern="1200">
          <a:solidFill>
            <a:schemeClr val="tx1"/>
          </a:solidFill>
          <a:latin typeface="+mj-lt"/>
          <a:ea typeface="+mn-ea"/>
          <a:cs typeface="Arial" pitchFamily="34" charset="0"/>
        </a:defRPr>
      </a:lvl4pPr>
      <a:lvl5pPr marL="1250950" indent="-285750" algn="l" defTabSz="984033" rtl="0" eaLnBrk="1" latinLnBrk="0" hangingPunct="1">
        <a:lnSpc>
          <a:spcPct val="100000"/>
        </a:lnSpc>
        <a:spcBef>
          <a:spcPts val="600"/>
        </a:spcBef>
        <a:buClr>
          <a:schemeClr val="tx1"/>
        </a:buClr>
        <a:buSzPct val="105000"/>
        <a:buFont typeface="Arial" pitchFamily="34" charset="0"/>
        <a:buChar char="•"/>
        <a:tabLst/>
        <a:defRPr sz="1050" b="0" i="1" kern="1200">
          <a:solidFill>
            <a:schemeClr val="tx1"/>
          </a:solidFill>
          <a:latin typeface="+mj-lt"/>
          <a:ea typeface="+mn-ea"/>
          <a:cs typeface="Arial" pitchFamily="34" charset="0"/>
        </a:defRPr>
      </a:lvl5pPr>
      <a:lvl6pPr marL="2706093" indent="-246008" algn="l" defTabSz="98403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198110" indent="-246008" algn="l" defTabSz="98403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690127" indent="-246008" algn="l" defTabSz="98403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182144" indent="-246008" algn="l" defTabSz="98403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8403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92017" algn="l" defTabSz="98403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84033" algn="l" defTabSz="98403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76050" algn="l" defTabSz="98403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68068" algn="l" defTabSz="98403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60085" algn="l" defTabSz="98403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52102" algn="l" defTabSz="98403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44119" algn="l" defTabSz="98403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36135" algn="l" defTabSz="98403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5" Type="http://schemas.openxmlformats.org/officeDocument/2006/relationships/chart" Target="../charts/chart9.xml"/><Relationship Id="rId4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5" Type="http://schemas.openxmlformats.org/officeDocument/2006/relationships/chart" Target="../charts/chart10.xml"/><Relationship Id="rId4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5" Type="http://schemas.openxmlformats.org/officeDocument/2006/relationships/chart" Target="../charts/chart11.xml"/><Relationship Id="rId4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5" Type="http://schemas.openxmlformats.org/officeDocument/2006/relationships/chart" Target="../charts/chart12.xml"/><Relationship Id="rId4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5" Type="http://schemas.openxmlformats.org/officeDocument/2006/relationships/chart" Target="../charts/chart13.xml"/><Relationship Id="rId4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5" Type="http://schemas.openxmlformats.org/officeDocument/2006/relationships/chart" Target="../charts/chart14.xml"/><Relationship Id="rId4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5" Type="http://schemas.openxmlformats.org/officeDocument/2006/relationships/chart" Target="../charts/chart15.xml"/><Relationship Id="rId4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chart" Target="../charts/chart2.xml"/><Relationship Id="rId4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chart" Target="../charts/chart3.xml"/><Relationship Id="rId4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chart" Target="../charts/chart4.xml"/><Relationship Id="rId4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5" Type="http://schemas.openxmlformats.org/officeDocument/2006/relationships/chart" Target="../charts/chart5.xml"/><Relationship Id="rId4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5" Type="http://schemas.openxmlformats.org/officeDocument/2006/relationships/chart" Target="../charts/chart6.xml"/><Relationship Id="rId4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5" Type="http://schemas.openxmlformats.org/officeDocument/2006/relationships/chart" Target="../charts/chart7.xml"/><Relationship Id="rId4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5" Type="http://schemas.openxmlformats.org/officeDocument/2006/relationships/chart" Target="../charts/chart8.xml"/><Relationship Id="rId4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On behalf of Department for Culture, Media and Sport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Ambition	</a:t>
            </a:r>
            <a:endParaRPr lang="en-GB" dirty="0"/>
          </a:p>
        </p:txBody>
      </p:sp>
      <p:pic>
        <p:nvPicPr>
          <p:cNvPr id="1026" name="Picture 2" descr="http://upload.wikimedia.org/wikipedia/en/thumb/c/cd/DCMS_logo.png/170px-DCMS_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4941168"/>
            <a:ext cx="1619250" cy="1181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520016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Sexism in the workplace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8F5610C8-4100-4700-A695-ED7D190A45BE}" type="slidenum">
              <a:rPr lang="en-GB" smtClean="0"/>
              <a:pPr/>
              <a:t>10</a:t>
            </a:fld>
            <a:endParaRPr lang="en-GB" dirty="0"/>
          </a:p>
        </p:txBody>
      </p:sp>
      <p:graphicFrame>
        <p:nvGraphicFramePr>
          <p:cNvPr id="10" name="Chart Placeholder 6"/>
          <p:cNvGraphicFramePr>
            <a:graphicFrameLocks noGrp="1"/>
          </p:cNvGraphicFramePr>
          <p:nvPr>
            <p:ph sz="quarter" idx="23"/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919885999"/>
              </p:ext>
            </p:extLst>
          </p:nvPr>
        </p:nvGraphicFramePr>
        <p:xfrm>
          <a:off x="3707903" y="1700213"/>
          <a:ext cx="5293221" cy="42850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" name="Text Placeholder 4"/>
          <p:cNvSpPr txBox="1">
            <a:spLocks noGrp="1"/>
          </p:cNvSpPr>
          <p:nvPr>
            <p:ph type="body" sz="quarter" idx="17"/>
            <p:custDataLst>
              <p:tags r:id="rId2"/>
            </p:custDataLst>
          </p:nvPr>
        </p:nvSpPr>
        <p:spPr>
          <a:xfrm>
            <a:off x="148183" y="1124744"/>
            <a:ext cx="8858250" cy="32385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84033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  <a:lvl2pPr marL="444500" indent="-269875" algn="l" defTabSz="984033" rtl="0" eaLnBrk="1" latinLnBrk="0" hangingPunct="1">
              <a:lnSpc>
                <a:spcPct val="150000"/>
              </a:lnSpc>
              <a:spcBef>
                <a:spcPct val="20000"/>
              </a:spcBef>
              <a:buClr>
                <a:srgbClr val="EE2D27"/>
              </a:buClr>
              <a:buSzPct val="95000"/>
              <a:buFont typeface="Arial" pitchFamily="34" charset="0"/>
              <a:buChar char="►"/>
              <a:defRPr sz="1400" b="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714375" indent="-269875" algn="l" defTabSz="984033" rtl="0" eaLnBrk="1" latinLnBrk="0" hangingPunct="1">
              <a:lnSpc>
                <a:spcPts val="1300"/>
              </a:lnSpc>
              <a:spcBef>
                <a:spcPct val="20000"/>
              </a:spcBef>
              <a:buClr>
                <a:srgbClr val="EE2D27"/>
              </a:buClr>
              <a:buSzPct val="105000"/>
              <a:buFont typeface="Arial" pitchFamily="34" charset="0"/>
              <a:buChar char="&gt;"/>
              <a:defRPr sz="1200" i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985838" indent="-285750" algn="l" defTabSz="984033" rtl="0" eaLnBrk="1" latinLnBrk="0" hangingPunct="1">
              <a:lnSpc>
                <a:spcPts val="1300"/>
              </a:lnSpc>
              <a:spcBef>
                <a:spcPct val="20000"/>
              </a:spcBef>
              <a:buClr>
                <a:srgbClr val="EE2D27"/>
              </a:buClr>
              <a:buSzPct val="105000"/>
              <a:buFont typeface="Arial" pitchFamily="34" charset="0"/>
              <a:buChar char="&gt;"/>
              <a:defRPr sz="1200" i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250950" indent="-285750" algn="l" defTabSz="984033" rtl="0" eaLnBrk="1" latinLnBrk="0" hangingPunct="1">
              <a:lnSpc>
                <a:spcPts val="1300"/>
              </a:lnSpc>
              <a:spcBef>
                <a:spcPct val="20000"/>
              </a:spcBef>
              <a:buClr>
                <a:srgbClr val="EE2D27"/>
              </a:buClr>
              <a:buSzPct val="105000"/>
              <a:buFont typeface="Arial" pitchFamily="34" charset="0"/>
              <a:buChar char="&gt;"/>
              <a:tabLst/>
              <a:defRPr sz="1200" b="0" i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706093" indent="-246008" algn="l" defTabSz="98403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98110" indent="-246008" algn="l" defTabSz="98403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90127" indent="-246008" algn="l" defTabSz="98403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82144" indent="-246008" algn="l" defTabSz="98403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b="0" i="1" dirty="0" smtClean="0"/>
              <a:t>Q - MDE_q4_1. And in general, to what extent do you agree or disagree with each of the following? (Please tick one option on each row) </a:t>
            </a:r>
            <a:r>
              <a:rPr lang="en-GB" sz="1400" b="0" i="1" dirty="0" smtClean="0">
                <a:solidFill>
                  <a:srgbClr val="117CC6"/>
                </a:solidFill>
              </a:rPr>
              <a:t>- Sexism (i.e. gender discrimination) is still a problem in many workplaces</a:t>
            </a:r>
            <a:endParaRPr lang="en-GB" sz="1400" b="0" i="1" dirty="0">
              <a:solidFill>
                <a:srgbClr val="117CC6"/>
              </a:solidFill>
            </a:endParaRPr>
          </a:p>
        </p:txBody>
      </p:sp>
      <p:sp>
        <p:nvSpPr>
          <p:cNvPr id="8" name="TextBox 7"/>
          <p:cNvSpPr txBox="1"/>
          <p:nvPr>
            <p:custDataLst>
              <p:tags r:id="rId3"/>
            </p:custDataLst>
          </p:nvPr>
        </p:nvSpPr>
        <p:spPr>
          <a:xfrm>
            <a:off x="0" y="6057292"/>
            <a:ext cx="91546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smtClean="0"/>
              <a:t>Base: All GB Adults ( 2352 ) </a:t>
            </a:r>
            <a:endParaRPr lang="en-GB" sz="800" b="1" dirty="0"/>
          </a:p>
        </p:txBody>
      </p:sp>
      <p:sp>
        <p:nvSpPr>
          <p:cNvPr id="4" name="Chart Placeholder 6AL0"/>
          <p:cNvSpPr txBox="1"/>
          <p:nvPr/>
        </p:nvSpPr>
        <p:spPr>
          <a:xfrm>
            <a:off x="508000" y="5029259"/>
            <a:ext cx="3164089" cy="637869"/>
          </a:xfrm>
          <a:prstGeom prst="rect">
            <a:avLst/>
          </a:prstGeom>
          <a:noFill/>
        </p:spPr>
        <p:txBody>
          <a:bodyPr vert="horz" wrap="square" rtlCol="0" anchor="ctr">
            <a:noAutofit/>
          </a:bodyPr>
          <a:lstStyle/>
          <a:p>
            <a:pPr marL="0" indent="0" algn="r">
              <a:buFont typeface="Arial" pitchFamily="34" charset="0"/>
              <a:buNone/>
            </a:pPr>
            <a:r>
              <a:rPr lang="en-GB" sz="1000" smtClean="0">
                <a:solidFill>
                  <a:schemeClr val="tx1"/>
                </a:solidFill>
                <a:latin typeface="Calibri" pitchFamily="34" charset="0"/>
              </a:rPr>
              <a:t>Don't know</a:t>
            </a:r>
            <a:endParaRPr lang="en-GB" sz="10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6" name="Chart Placeholder 6AL1"/>
          <p:cNvSpPr txBox="1"/>
          <p:nvPr/>
        </p:nvSpPr>
        <p:spPr>
          <a:xfrm>
            <a:off x="508000" y="4391390"/>
            <a:ext cx="3164089" cy="637869"/>
          </a:xfrm>
          <a:prstGeom prst="rect">
            <a:avLst/>
          </a:prstGeom>
          <a:noFill/>
        </p:spPr>
        <p:txBody>
          <a:bodyPr vert="horz" wrap="square" rtlCol="0" anchor="ctr">
            <a:noAutofit/>
          </a:bodyPr>
          <a:lstStyle/>
          <a:p>
            <a:pPr marL="0" indent="0" algn="r">
              <a:buFont typeface="Arial" pitchFamily="34" charset="0"/>
              <a:buNone/>
            </a:pPr>
            <a:r>
              <a:rPr lang="en-GB" sz="1000" smtClean="0">
                <a:solidFill>
                  <a:schemeClr val="tx1"/>
                </a:solidFill>
                <a:latin typeface="Calibri" pitchFamily="34" charset="0"/>
              </a:rPr>
              <a:t>Strongly disagree</a:t>
            </a:r>
            <a:endParaRPr lang="en-GB" sz="10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7" name="Chart Placeholder 6AL2"/>
          <p:cNvSpPr txBox="1"/>
          <p:nvPr/>
        </p:nvSpPr>
        <p:spPr>
          <a:xfrm>
            <a:off x="508000" y="3753521"/>
            <a:ext cx="3164089" cy="637869"/>
          </a:xfrm>
          <a:prstGeom prst="rect">
            <a:avLst/>
          </a:prstGeom>
          <a:noFill/>
        </p:spPr>
        <p:txBody>
          <a:bodyPr vert="horz" wrap="square" rtlCol="0" anchor="ctr">
            <a:noAutofit/>
          </a:bodyPr>
          <a:lstStyle/>
          <a:p>
            <a:pPr marL="0" indent="0" algn="r">
              <a:buFont typeface="Arial" pitchFamily="34" charset="0"/>
              <a:buNone/>
            </a:pPr>
            <a:r>
              <a:rPr lang="en-GB" sz="1000" smtClean="0">
                <a:solidFill>
                  <a:schemeClr val="tx1"/>
                </a:solidFill>
                <a:latin typeface="Calibri" pitchFamily="34" charset="0"/>
              </a:rPr>
              <a:t>Tend to disagree</a:t>
            </a:r>
            <a:endParaRPr lang="en-GB" sz="10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9" name="Chart Placeholder 6AL3"/>
          <p:cNvSpPr txBox="1"/>
          <p:nvPr/>
        </p:nvSpPr>
        <p:spPr>
          <a:xfrm>
            <a:off x="508000" y="3115651"/>
            <a:ext cx="3164089" cy="637869"/>
          </a:xfrm>
          <a:prstGeom prst="rect">
            <a:avLst/>
          </a:prstGeom>
          <a:noFill/>
        </p:spPr>
        <p:txBody>
          <a:bodyPr vert="horz" wrap="square" rtlCol="0" anchor="ctr">
            <a:noAutofit/>
          </a:bodyPr>
          <a:lstStyle/>
          <a:p>
            <a:pPr marL="0" indent="0" algn="r">
              <a:buFont typeface="Arial" pitchFamily="34" charset="0"/>
              <a:buNone/>
            </a:pPr>
            <a:r>
              <a:rPr lang="en-GB" sz="1000" smtClean="0">
                <a:solidFill>
                  <a:schemeClr val="tx1"/>
                </a:solidFill>
                <a:latin typeface="Calibri" pitchFamily="34" charset="0"/>
              </a:rPr>
              <a:t>Neither agree nor disagree</a:t>
            </a:r>
            <a:endParaRPr lang="en-GB" sz="10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2" name="Chart Placeholder 6AL4"/>
          <p:cNvSpPr txBox="1"/>
          <p:nvPr/>
        </p:nvSpPr>
        <p:spPr>
          <a:xfrm>
            <a:off x="508000" y="2477782"/>
            <a:ext cx="3164089" cy="637869"/>
          </a:xfrm>
          <a:prstGeom prst="rect">
            <a:avLst/>
          </a:prstGeom>
          <a:noFill/>
        </p:spPr>
        <p:txBody>
          <a:bodyPr vert="horz" wrap="square" rtlCol="0" anchor="ctr">
            <a:noAutofit/>
          </a:bodyPr>
          <a:lstStyle/>
          <a:p>
            <a:pPr marL="0" indent="0" algn="r">
              <a:buFont typeface="Arial" pitchFamily="34" charset="0"/>
              <a:buNone/>
            </a:pPr>
            <a:r>
              <a:rPr lang="en-GB" sz="1000" smtClean="0">
                <a:solidFill>
                  <a:schemeClr val="tx1"/>
                </a:solidFill>
                <a:latin typeface="Calibri" pitchFamily="34" charset="0"/>
              </a:rPr>
              <a:t>Tend to agree</a:t>
            </a:r>
            <a:endParaRPr lang="en-GB" sz="10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3" name="Chart Placeholder 6AL5"/>
          <p:cNvSpPr txBox="1"/>
          <p:nvPr/>
        </p:nvSpPr>
        <p:spPr>
          <a:xfrm>
            <a:off x="508000" y="1839913"/>
            <a:ext cx="3164089" cy="637869"/>
          </a:xfrm>
          <a:prstGeom prst="rect">
            <a:avLst/>
          </a:prstGeom>
          <a:noFill/>
        </p:spPr>
        <p:txBody>
          <a:bodyPr vert="horz" wrap="square" rtlCol="0" anchor="ctr">
            <a:noAutofit/>
          </a:bodyPr>
          <a:lstStyle/>
          <a:p>
            <a:pPr marL="0" indent="0" algn="r">
              <a:buFont typeface="Arial" pitchFamily="34" charset="0"/>
              <a:buNone/>
            </a:pPr>
            <a:r>
              <a:rPr lang="en-GB" sz="1000" smtClean="0">
                <a:solidFill>
                  <a:schemeClr val="tx1"/>
                </a:solidFill>
                <a:latin typeface="Calibri" pitchFamily="34" charset="0"/>
              </a:rPr>
              <a:t>Strongly agree</a:t>
            </a:r>
            <a:endParaRPr lang="en-GB" sz="10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8661816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Family friendly work patterns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8F5610C8-4100-4700-A695-ED7D190A45BE}" type="slidenum">
              <a:rPr lang="en-GB" smtClean="0"/>
              <a:pPr/>
              <a:t>11</a:t>
            </a:fld>
            <a:endParaRPr lang="en-GB" dirty="0"/>
          </a:p>
        </p:txBody>
      </p:sp>
      <p:graphicFrame>
        <p:nvGraphicFramePr>
          <p:cNvPr id="10" name="Chart Placeholder 6"/>
          <p:cNvGraphicFramePr>
            <a:graphicFrameLocks noGrp="1"/>
          </p:cNvGraphicFramePr>
          <p:nvPr>
            <p:ph sz="quarter" idx="23"/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088407599"/>
              </p:ext>
            </p:extLst>
          </p:nvPr>
        </p:nvGraphicFramePr>
        <p:xfrm>
          <a:off x="3707903" y="1700213"/>
          <a:ext cx="5293221" cy="42850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" name="Text Placeholder 4"/>
          <p:cNvSpPr txBox="1">
            <a:spLocks noGrp="1"/>
          </p:cNvSpPr>
          <p:nvPr>
            <p:ph type="body" sz="quarter" idx="17"/>
            <p:custDataLst>
              <p:tags r:id="rId2"/>
            </p:custDataLst>
          </p:nvPr>
        </p:nvSpPr>
        <p:spPr>
          <a:xfrm>
            <a:off x="148183" y="1124744"/>
            <a:ext cx="8858250" cy="32385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84033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  <a:lvl2pPr marL="444500" indent="-269875" algn="l" defTabSz="984033" rtl="0" eaLnBrk="1" latinLnBrk="0" hangingPunct="1">
              <a:lnSpc>
                <a:spcPct val="150000"/>
              </a:lnSpc>
              <a:spcBef>
                <a:spcPct val="20000"/>
              </a:spcBef>
              <a:buClr>
                <a:srgbClr val="EE2D27"/>
              </a:buClr>
              <a:buSzPct val="95000"/>
              <a:buFont typeface="Arial" pitchFamily="34" charset="0"/>
              <a:buChar char="►"/>
              <a:defRPr sz="1400" b="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714375" indent="-269875" algn="l" defTabSz="984033" rtl="0" eaLnBrk="1" latinLnBrk="0" hangingPunct="1">
              <a:lnSpc>
                <a:spcPts val="1300"/>
              </a:lnSpc>
              <a:spcBef>
                <a:spcPct val="20000"/>
              </a:spcBef>
              <a:buClr>
                <a:srgbClr val="EE2D27"/>
              </a:buClr>
              <a:buSzPct val="105000"/>
              <a:buFont typeface="Arial" pitchFamily="34" charset="0"/>
              <a:buChar char="&gt;"/>
              <a:defRPr sz="1200" i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985838" indent="-285750" algn="l" defTabSz="984033" rtl="0" eaLnBrk="1" latinLnBrk="0" hangingPunct="1">
              <a:lnSpc>
                <a:spcPts val="1300"/>
              </a:lnSpc>
              <a:spcBef>
                <a:spcPct val="20000"/>
              </a:spcBef>
              <a:buClr>
                <a:srgbClr val="EE2D27"/>
              </a:buClr>
              <a:buSzPct val="105000"/>
              <a:buFont typeface="Arial" pitchFamily="34" charset="0"/>
              <a:buChar char="&gt;"/>
              <a:defRPr sz="1200" i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250950" indent="-285750" algn="l" defTabSz="984033" rtl="0" eaLnBrk="1" latinLnBrk="0" hangingPunct="1">
              <a:lnSpc>
                <a:spcPts val="1300"/>
              </a:lnSpc>
              <a:spcBef>
                <a:spcPct val="20000"/>
              </a:spcBef>
              <a:buClr>
                <a:srgbClr val="EE2D27"/>
              </a:buClr>
              <a:buSzPct val="105000"/>
              <a:buFont typeface="Arial" pitchFamily="34" charset="0"/>
              <a:buChar char="&gt;"/>
              <a:tabLst/>
              <a:defRPr sz="1200" b="0" i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706093" indent="-246008" algn="l" defTabSz="98403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98110" indent="-246008" algn="l" defTabSz="98403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90127" indent="-246008" algn="l" defTabSz="98403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82144" indent="-246008" algn="l" defTabSz="98403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b="0" i="1" dirty="0" smtClean="0"/>
              <a:t>Q - MDE_q4_2. And in general, to what extent do you agree or disagree with each of the following? (Please tick one option on each row) </a:t>
            </a:r>
            <a:r>
              <a:rPr lang="en-GB" sz="1400" b="0" i="1" dirty="0" smtClean="0">
                <a:solidFill>
                  <a:srgbClr val="117CC6"/>
                </a:solidFill>
              </a:rPr>
              <a:t>- I/ someone I know has been told by their manger that a family friendly work pattern reduces the chance of promotion</a:t>
            </a:r>
            <a:endParaRPr lang="en-GB" sz="1400" b="0" i="1" dirty="0">
              <a:solidFill>
                <a:srgbClr val="117CC6"/>
              </a:solidFill>
            </a:endParaRPr>
          </a:p>
        </p:txBody>
      </p:sp>
      <p:sp>
        <p:nvSpPr>
          <p:cNvPr id="8" name="TextBox 7"/>
          <p:cNvSpPr txBox="1"/>
          <p:nvPr>
            <p:custDataLst>
              <p:tags r:id="rId3"/>
            </p:custDataLst>
          </p:nvPr>
        </p:nvSpPr>
        <p:spPr>
          <a:xfrm>
            <a:off x="0" y="6057292"/>
            <a:ext cx="91546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smtClean="0"/>
              <a:t>Base: All GB Adults ( 2352 ) </a:t>
            </a:r>
            <a:endParaRPr lang="en-GB" sz="800" b="1" dirty="0"/>
          </a:p>
        </p:txBody>
      </p:sp>
      <p:sp>
        <p:nvSpPr>
          <p:cNvPr id="4" name="Chart Placeholder 6AL0"/>
          <p:cNvSpPr txBox="1"/>
          <p:nvPr/>
        </p:nvSpPr>
        <p:spPr>
          <a:xfrm>
            <a:off x="508000" y="5029259"/>
            <a:ext cx="3164089" cy="637869"/>
          </a:xfrm>
          <a:prstGeom prst="rect">
            <a:avLst/>
          </a:prstGeom>
          <a:noFill/>
        </p:spPr>
        <p:txBody>
          <a:bodyPr vert="horz" wrap="square" rtlCol="0" anchor="ctr">
            <a:noAutofit/>
          </a:bodyPr>
          <a:lstStyle/>
          <a:p>
            <a:pPr marL="0" indent="0" algn="r">
              <a:buFont typeface="Arial" pitchFamily="34" charset="0"/>
              <a:buNone/>
            </a:pPr>
            <a:r>
              <a:rPr lang="en-GB" sz="1000" smtClean="0">
                <a:solidFill>
                  <a:schemeClr val="tx1"/>
                </a:solidFill>
                <a:latin typeface="Calibri" pitchFamily="34" charset="0"/>
              </a:rPr>
              <a:t>Don't know</a:t>
            </a:r>
            <a:endParaRPr lang="en-GB" sz="10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6" name="Chart Placeholder 6AL1"/>
          <p:cNvSpPr txBox="1"/>
          <p:nvPr/>
        </p:nvSpPr>
        <p:spPr>
          <a:xfrm>
            <a:off x="508000" y="4391390"/>
            <a:ext cx="3164089" cy="637869"/>
          </a:xfrm>
          <a:prstGeom prst="rect">
            <a:avLst/>
          </a:prstGeom>
          <a:noFill/>
        </p:spPr>
        <p:txBody>
          <a:bodyPr vert="horz" wrap="square" rtlCol="0" anchor="ctr">
            <a:noAutofit/>
          </a:bodyPr>
          <a:lstStyle/>
          <a:p>
            <a:pPr marL="0" indent="0" algn="r">
              <a:buFont typeface="Arial" pitchFamily="34" charset="0"/>
              <a:buNone/>
            </a:pPr>
            <a:r>
              <a:rPr lang="en-GB" sz="1000" smtClean="0">
                <a:solidFill>
                  <a:schemeClr val="tx1"/>
                </a:solidFill>
                <a:latin typeface="Calibri" pitchFamily="34" charset="0"/>
              </a:rPr>
              <a:t>Strongly disagree</a:t>
            </a:r>
            <a:endParaRPr lang="en-GB" sz="10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7" name="Chart Placeholder 6AL2"/>
          <p:cNvSpPr txBox="1"/>
          <p:nvPr/>
        </p:nvSpPr>
        <p:spPr>
          <a:xfrm>
            <a:off x="508000" y="3753521"/>
            <a:ext cx="3164089" cy="637869"/>
          </a:xfrm>
          <a:prstGeom prst="rect">
            <a:avLst/>
          </a:prstGeom>
          <a:noFill/>
        </p:spPr>
        <p:txBody>
          <a:bodyPr vert="horz" wrap="square" rtlCol="0" anchor="ctr">
            <a:noAutofit/>
          </a:bodyPr>
          <a:lstStyle/>
          <a:p>
            <a:pPr marL="0" indent="0" algn="r">
              <a:buFont typeface="Arial" pitchFamily="34" charset="0"/>
              <a:buNone/>
            </a:pPr>
            <a:r>
              <a:rPr lang="en-GB" sz="1000" smtClean="0">
                <a:solidFill>
                  <a:schemeClr val="tx1"/>
                </a:solidFill>
                <a:latin typeface="Calibri" pitchFamily="34" charset="0"/>
              </a:rPr>
              <a:t>Tend to disagree</a:t>
            </a:r>
            <a:endParaRPr lang="en-GB" sz="10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9" name="Chart Placeholder 6AL3"/>
          <p:cNvSpPr txBox="1"/>
          <p:nvPr/>
        </p:nvSpPr>
        <p:spPr>
          <a:xfrm>
            <a:off x="508000" y="3115651"/>
            <a:ext cx="3164089" cy="637869"/>
          </a:xfrm>
          <a:prstGeom prst="rect">
            <a:avLst/>
          </a:prstGeom>
          <a:noFill/>
        </p:spPr>
        <p:txBody>
          <a:bodyPr vert="horz" wrap="square" rtlCol="0" anchor="ctr">
            <a:noAutofit/>
          </a:bodyPr>
          <a:lstStyle/>
          <a:p>
            <a:pPr marL="0" indent="0" algn="r">
              <a:buFont typeface="Arial" pitchFamily="34" charset="0"/>
              <a:buNone/>
            </a:pPr>
            <a:r>
              <a:rPr lang="en-GB" sz="1000" smtClean="0">
                <a:solidFill>
                  <a:schemeClr val="tx1"/>
                </a:solidFill>
                <a:latin typeface="Calibri" pitchFamily="34" charset="0"/>
              </a:rPr>
              <a:t>Neither agree nor disagree</a:t>
            </a:r>
            <a:endParaRPr lang="en-GB" sz="10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2" name="Chart Placeholder 6AL4"/>
          <p:cNvSpPr txBox="1"/>
          <p:nvPr/>
        </p:nvSpPr>
        <p:spPr>
          <a:xfrm>
            <a:off x="508000" y="2477782"/>
            <a:ext cx="3164089" cy="637869"/>
          </a:xfrm>
          <a:prstGeom prst="rect">
            <a:avLst/>
          </a:prstGeom>
          <a:noFill/>
        </p:spPr>
        <p:txBody>
          <a:bodyPr vert="horz" wrap="square" rtlCol="0" anchor="ctr">
            <a:noAutofit/>
          </a:bodyPr>
          <a:lstStyle/>
          <a:p>
            <a:pPr marL="0" indent="0" algn="r">
              <a:buFont typeface="Arial" pitchFamily="34" charset="0"/>
              <a:buNone/>
            </a:pPr>
            <a:r>
              <a:rPr lang="en-GB" sz="1000" smtClean="0">
                <a:solidFill>
                  <a:schemeClr val="tx1"/>
                </a:solidFill>
                <a:latin typeface="Calibri" pitchFamily="34" charset="0"/>
              </a:rPr>
              <a:t>Tend to agree</a:t>
            </a:r>
            <a:endParaRPr lang="en-GB" sz="10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3" name="Chart Placeholder 6AL5"/>
          <p:cNvSpPr txBox="1"/>
          <p:nvPr/>
        </p:nvSpPr>
        <p:spPr>
          <a:xfrm>
            <a:off x="508000" y="1839913"/>
            <a:ext cx="3164089" cy="637869"/>
          </a:xfrm>
          <a:prstGeom prst="rect">
            <a:avLst/>
          </a:prstGeom>
          <a:noFill/>
        </p:spPr>
        <p:txBody>
          <a:bodyPr vert="horz" wrap="square" rtlCol="0" anchor="ctr">
            <a:noAutofit/>
          </a:bodyPr>
          <a:lstStyle/>
          <a:p>
            <a:pPr marL="0" indent="0" algn="r">
              <a:buFont typeface="Arial" pitchFamily="34" charset="0"/>
              <a:buNone/>
            </a:pPr>
            <a:r>
              <a:rPr lang="en-GB" sz="1000" dirty="0" smtClean="0">
                <a:solidFill>
                  <a:schemeClr val="tx1"/>
                </a:solidFill>
                <a:latin typeface="Calibri" pitchFamily="34" charset="0"/>
              </a:rPr>
              <a:t>Strongly agree</a:t>
            </a:r>
          </a:p>
        </p:txBody>
      </p:sp>
    </p:spTree>
    <p:extLst>
      <p:ext uri="{BB962C8B-B14F-4D97-AF65-F5344CB8AC3E}">
        <p14:creationId xmlns:p14="http://schemas.microsoft.com/office/powerpoint/2010/main" val="768661816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Sexism – current workplace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8F5610C8-4100-4700-A695-ED7D190A45BE}" type="slidenum">
              <a:rPr lang="en-GB" smtClean="0"/>
              <a:pPr/>
              <a:t>12</a:t>
            </a:fld>
            <a:endParaRPr lang="en-GB" dirty="0"/>
          </a:p>
        </p:txBody>
      </p:sp>
      <p:graphicFrame>
        <p:nvGraphicFramePr>
          <p:cNvPr id="10" name="Chart Placeholder 6"/>
          <p:cNvGraphicFramePr>
            <a:graphicFrameLocks noGrp="1"/>
          </p:cNvGraphicFramePr>
          <p:nvPr>
            <p:ph sz="quarter" idx="23"/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166373050"/>
              </p:ext>
            </p:extLst>
          </p:nvPr>
        </p:nvGraphicFramePr>
        <p:xfrm>
          <a:off x="3707903" y="1700213"/>
          <a:ext cx="5293221" cy="42850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" name="Text Placeholder 4"/>
          <p:cNvSpPr txBox="1">
            <a:spLocks noGrp="1"/>
          </p:cNvSpPr>
          <p:nvPr>
            <p:ph type="body" sz="quarter" idx="17"/>
            <p:custDataLst>
              <p:tags r:id="rId2"/>
            </p:custDataLst>
          </p:nvPr>
        </p:nvSpPr>
        <p:spPr>
          <a:xfrm>
            <a:off x="148183" y="1124744"/>
            <a:ext cx="8858250" cy="32385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84033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  <a:lvl2pPr marL="444500" indent="-269875" algn="l" defTabSz="984033" rtl="0" eaLnBrk="1" latinLnBrk="0" hangingPunct="1">
              <a:lnSpc>
                <a:spcPct val="150000"/>
              </a:lnSpc>
              <a:spcBef>
                <a:spcPct val="20000"/>
              </a:spcBef>
              <a:buClr>
                <a:srgbClr val="EE2D27"/>
              </a:buClr>
              <a:buSzPct val="95000"/>
              <a:buFont typeface="Arial" pitchFamily="34" charset="0"/>
              <a:buChar char="►"/>
              <a:defRPr sz="1400" b="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714375" indent="-269875" algn="l" defTabSz="984033" rtl="0" eaLnBrk="1" latinLnBrk="0" hangingPunct="1">
              <a:lnSpc>
                <a:spcPts val="1300"/>
              </a:lnSpc>
              <a:spcBef>
                <a:spcPct val="20000"/>
              </a:spcBef>
              <a:buClr>
                <a:srgbClr val="EE2D27"/>
              </a:buClr>
              <a:buSzPct val="105000"/>
              <a:buFont typeface="Arial" pitchFamily="34" charset="0"/>
              <a:buChar char="&gt;"/>
              <a:defRPr sz="1200" i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985838" indent="-285750" algn="l" defTabSz="984033" rtl="0" eaLnBrk="1" latinLnBrk="0" hangingPunct="1">
              <a:lnSpc>
                <a:spcPts val="1300"/>
              </a:lnSpc>
              <a:spcBef>
                <a:spcPct val="20000"/>
              </a:spcBef>
              <a:buClr>
                <a:srgbClr val="EE2D27"/>
              </a:buClr>
              <a:buSzPct val="105000"/>
              <a:buFont typeface="Arial" pitchFamily="34" charset="0"/>
              <a:buChar char="&gt;"/>
              <a:defRPr sz="1200" i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250950" indent="-285750" algn="l" defTabSz="984033" rtl="0" eaLnBrk="1" latinLnBrk="0" hangingPunct="1">
              <a:lnSpc>
                <a:spcPts val="1300"/>
              </a:lnSpc>
              <a:spcBef>
                <a:spcPct val="20000"/>
              </a:spcBef>
              <a:buClr>
                <a:srgbClr val="EE2D27"/>
              </a:buClr>
              <a:buSzPct val="105000"/>
              <a:buFont typeface="Arial" pitchFamily="34" charset="0"/>
              <a:buChar char="&gt;"/>
              <a:tabLst/>
              <a:defRPr sz="1200" b="0" i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706093" indent="-246008" algn="l" defTabSz="98403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98110" indent="-246008" algn="l" defTabSz="98403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90127" indent="-246008" algn="l" defTabSz="98403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82144" indent="-246008" algn="l" defTabSz="98403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b="0" i="1" dirty="0" smtClean="0"/>
              <a:t>Q - MDE_q4b_1. And in general, to what extent do you agree or disagree with each of the following? (Please tick one option on each row) </a:t>
            </a:r>
            <a:r>
              <a:rPr lang="en-GB" sz="1400" b="0" i="1" dirty="0" smtClean="0">
                <a:solidFill>
                  <a:srgbClr val="117CC6"/>
                </a:solidFill>
              </a:rPr>
              <a:t>- Sexism is a problem in my current and/ or previous workplace</a:t>
            </a:r>
            <a:endParaRPr lang="en-GB" sz="1400" b="0" i="1" dirty="0">
              <a:solidFill>
                <a:srgbClr val="117CC6"/>
              </a:solidFill>
            </a:endParaRPr>
          </a:p>
        </p:txBody>
      </p:sp>
      <p:sp>
        <p:nvSpPr>
          <p:cNvPr id="8" name="TextBox 7"/>
          <p:cNvSpPr txBox="1"/>
          <p:nvPr>
            <p:custDataLst>
              <p:tags r:id="rId3"/>
            </p:custDataLst>
          </p:nvPr>
        </p:nvSpPr>
        <p:spPr>
          <a:xfrm>
            <a:off x="0" y="6057292"/>
            <a:ext cx="91546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smtClean="0"/>
              <a:t>Base: All GB Adults ( 2312 ) </a:t>
            </a:r>
            <a:endParaRPr lang="en-GB" sz="800" b="1" dirty="0"/>
          </a:p>
        </p:txBody>
      </p:sp>
      <p:sp>
        <p:nvSpPr>
          <p:cNvPr id="6" name="Chart Placeholder 6AL1"/>
          <p:cNvSpPr txBox="1"/>
          <p:nvPr/>
        </p:nvSpPr>
        <p:spPr>
          <a:xfrm>
            <a:off x="508000" y="4391390"/>
            <a:ext cx="3164089" cy="637869"/>
          </a:xfrm>
          <a:prstGeom prst="rect">
            <a:avLst/>
          </a:prstGeom>
          <a:noFill/>
        </p:spPr>
        <p:txBody>
          <a:bodyPr vert="horz" wrap="square" rtlCol="0" anchor="ctr">
            <a:noAutofit/>
          </a:bodyPr>
          <a:lstStyle/>
          <a:p>
            <a:pPr marL="0" indent="0" algn="r">
              <a:buFont typeface="Arial" pitchFamily="34" charset="0"/>
              <a:buNone/>
            </a:pPr>
            <a:r>
              <a:rPr lang="en-GB" sz="1000" smtClean="0">
                <a:solidFill>
                  <a:schemeClr val="tx1"/>
                </a:solidFill>
                <a:latin typeface="Calibri" pitchFamily="34" charset="0"/>
              </a:rPr>
              <a:t>Strongly disagree</a:t>
            </a:r>
            <a:endParaRPr lang="en-GB" sz="10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7" name="Chart Placeholder 6AL2"/>
          <p:cNvSpPr txBox="1"/>
          <p:nvPr/>
        </p:nvSpPr>
        <p:spPr>
          <a:xfrm>
            <a:off x="508000" y="3753521"/>
            <a:ext cx="3164089" cy="637869"/>
          </a:xfrm>
          <a:prstGeom prst="rect">
            <a:avLst/>
          </a:prstGeom>
          <a:noFill/>
        </p:spPr>
        <p:txBody>
          <a:bodyPr vert="horz" wrap="square" rtlCol="0" anchor="ctr">
            <a:noAutofit/>
          </a:bodyPr>
          <a:lstStyle/>
          <a:p>
            <a:pPr marL="0" indent="0" algn="r">
              <a:buFont typeface="Arial" pitchFamily="34" charset="0"/>
              <a:buNone/>
            </a:pPr>
            <a:r>
              <a:rPr lang="en-GB" sz="1000" smtClean="0">
                <a:solidFill>
                  <a:schemeClr val="tx1"/>
                </a:solidFill>
                <a:latin typeface="Calibri" pitchFamily="34" charset="0"/>
              </a:rPr>
              <a:t>Tend to disagree</a:t>
            </a:r>
            <a:endParaRPr lang="en-GB" sz="10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9" name="Chart Placeholder 6AL3"/>
          <p:cNvSpPr txBox="1"/>
          <p:nvPr/>
        </p:nvSpPr>
        <p:spPr>
          <a:xfrm>
            <a:off x="508000" y="3115651"/>
            <a:ext cx="3164089" cy="637869"/>
          </a:xfrm>
          <a:prstGeom prst="rect">
            <a:avLst/>
          </a:prstGeom>
          <a:noFill/>
        </p:spPr>
        <p:txBody>
          <a:bodyPr vert="horz" wrap="square" rtlCol="0" anchor="ctr">
            <a:noAutofit/>
          </a:bodyPr>
          <a:lstStyle/>
          <a:p>
            <a:pPr marL="0" indent="0" algn="r">
              <a:buFont typeface="Arial" pitchFamily="34" charset="0"/>
              <a:buNone/>
            </a:pPr>
            <a:r>
              <a:rPr lang="en-GB" sz="1000" smtClean="0">
                <a:solidFill>
                  <a:schemeClr val="tx1"/>
                </a:solidFill>
                <a:latin typeface="Calibri" pitchFamily="34" charset="0"/>
              </a:rPr>
              <a:t>Neither agree nor disagree</a:t>
            </a:r>
            <a:endParaRPr lang="en-GB" sz="10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2" name="Chart Placeholder 6AL4"/>
          <p:cNvSpPr txBox="1"/>
          <p:nvPr/>
        </p:nvSpPr>
        <p:spPr>
          <a:xfrm>
            <a:off x="508000" y="2477782"/>
            <a:ext cx="3164089" cy="637869"/>
          </a:xfrm>
          <a:prstGeom prst="rect">
            <a:avLst/>
          </a:prstGeom>
          <a:noFill/>
        </p:spPr>
        <p:txBody>
          <a:bodyPr vert="horz" wrap="square" rtlCol="0" anchor="ctr">
            <a:noAutofit/>
          </a:bodyPr>
          <a:lstStyle/>
          <a:p>
            <a:pPr marL="0" indent="0" algn="r">
              <a:buFont typeface="Arial" pitchFamily="34" charset="0"/>
              <a:buNone/>
            </a:pPr>
            <a:r>
              <a:rPr lang="en-GB" sz="1000" smtClean="0">
                <a:solidFill>
                  <a:schemeClr val="tx1"/>
                </a:solidFill>
                <a:latin typeface="Calibri" pitchFamily="34" charset="0"/>
              </a:rPr>
              <a:t>Tend to agree</a:t>
            </a:r>
            <a:endParaRPr lang="en-GB" sz="10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3" name="Chart Placeholder 6AL5"/>
          <p:cNvSpPr txBox="1"/>
          <p:nvPr/>
        </p:nvSpPr>
        <p:spPr>
          <a:xfrm>
            <a:off x="508000" y="1839913"/>
            <a:ext cx="3164089" cy="637869"/>
          </a:xfrm>
          <a:prstGeom prst="rect">
            <a:avLst/>
          </a:prstGeom>
          <a:noFill/>
        </p:spPr>
        <p:txBody>
          <a:bodyPr vert="horz" wrap="square" rtlCol="0" anchor="ctr">
            <a:noAutofit/>
          </a:bodyPr>
          <a:lstStyle/>
          <a:p>
            <a:pPr marL="0" indent="0" algn="r">
              <a:buFont typeface="Arial" pitchFamily="34" charset="0"/>
              <a:buNone/>
            </a:pPr>
            <a:r>
              <a:rPr lang="en-GB" sz="1000" smtClean="0">
                <a:solidFill>
                  <a:schemeClr val="tx1"/>
                </a:solidFill>
                <a:latin typeface="Calibri" pitchFamily="34" charset="0"/>
              </a:rPr>
              <a:t>Strongly agree</a:t>
            </a:r>
            <a:endParaRPr lang="en-GB" sz="10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8661816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Sexism - boss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8F5610C8-4100-4700-A695-ED7D190A45BE}" type="slidenum">
              <a:rPr lang="en-GB" smtClean="0"/>
              <a:pPr/>
              <a:t>13</a:t>
            </a:fld>
            <a:endParaRPr lang="en-GB" dirty="0"/>
          </a:p>
        </p:txBody>
      </p:sp>
      <p:graphicFrame>
        <p:nvGraphicFramePr>
          <p:cNvPr id="10" name="Chart Placeholder 6"/>
          <p:cNvGraphicFramePr>
            <a:graphicFrameLocks noGrp="1"/>
          </p:cNvGraphicFramePr>
          <p:nvPr>
            <p:ph sz="quarter" idx="23"/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123891213"/>
              </p:ext>
            </p:extLst>
          </p:nvPr>
        </p:nvGraphicFramePr>
        <p:xfrm>
          <a:off x="3707903" y="1700213"/>
          <a:ext cx="5293221" cy="42850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" name="Text Placeholder 4"/>
          <p:cNvSpPr txBox="1">
            <a:spLocks noGrp="1"/>
          </p:cNvSpPr>
          <p:nvPr>
            <p:ph type="body" sz="quarter" idx="17"/>
            <p:custDataLst>
              <p:tags r:id="rId2"/>
            </p:custDataLst>
          </p:nvPr>
        </p:nvSpPr>
        <p:spPr>
          <a:xfrm>
            <a:off x="148183" y="1124744"/>
            <a:ext cx="8858250" cy="32385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84033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  <a:lvl2pPr marL="444500" indent="-269875" algn="l" defTabSz="984033" rtl="0" eaLnBrk="1" latinLnBrk="0" hangingPunct="1">
              <a:lnSpc>
                <a:spcPct val="150000"/>
              </a:lnSpc>
              <a:spcBef>
                <a:spcPct val="20000"/>
              </a:spcBef>
              <a:buClr>
                <a:srgbClr val="EE2D27"/>
              </a:buClr>
              <a:buSzPct val="95000"/>
              <a:buFont typeface="Arial" pitchFamily="34" charset="0"/>
              <a:buChar char="►"/>
              <a:defRPr sz="1400" b="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714375" indent="-269875" algn="l" defTabSz="984033" rtl="0" eaLnBrk="1" latinLnBrk="0" hangingPunct="1">
              <a:lnSpc>
                <a:spcPts val="1300"/>
              </a:lnSpc>
              <a:spcBef>
                <a:spcPct val="20000"/>
              </a:spcBef>
              <a:buClr>
                <a:srgbClr val="EE2D27"/>
              </a:buClr>
              <a:buSzPct val="105000"/>
              <a:buFont typeface="Arial" pitchFamily="34" charset="0"/>
              <a:buChar char="&gt;"/>
              <a:defRPr sz="1200" i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985838" indent="-285750" algn="l" defTabSz="984033" rtl="0" eaLnBrk="1" latinLnBrk="0" hangingPunct="1">
              <a:lnSpc>
                <a:spcPts val="1300"/>
              </a:lnSpc>
              <a:spcBef>
                <a:spcPct val="20000"/>
              </a:spcBef>
              <a:buClr>
                <a:srgbClr val="EE2D27"/>
              </a:buClr>
              <a:buSzPct val="105000"/>
              <a:buFont typeface="Arial" pitchFamily="34" charset="0"/>
              <a:buChar char="&gt;"/>
              <a:defRPr sz="1200" i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250950" indent="-285750" algn="l" defTabSz="984033" rtl="0" eaLnBrk="1" latinLnBrk="0" hangingPunct="1">
              <a:lnSpc>
                <a:spcPts val="1300"/>
              </a:lnSpc>
              <a:spcBef>
                <a:spcPct val="20000"/>
              </a:spcBef>
              <a:buClr>
                <a:srgbClr val="EE2D27"/>
              </a:buClr>
              <a:buSzPct val="105000"/>
              <a:buFont typeface="Arial" pitchFamily="34" charset="0"/>
              <a:buChar char="&gt;"/>
              <a:tabLst/>
              <a:defRPr sz="1200" b="0" i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706093" indent="-246008" algn="l" defTabSz="98403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98110" indent="-246008" algn="l" defTabSz="98403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90127" indent="-246008" algn="l" defTabSz="98403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82144" indent="-246008" algn="l" defTabSz="98403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b="0" i="1" dirty="0" smtClean="0"/>
              <a:t>Q - MDE_q4b_2. And in general, to what extent do you agree or disagree with each of the following? (Please tick one option on each row) </a:t>
            </a:r>
            <a:r>
              <a:rPr lang="en-GB" sz="1400" b="0" i="1" dirty="0" smtClean="0">
                <a:solidFill>
                  <a:srgbClr val="117CC6"/>
                </a:solidFill>
              </a:rPr>
              <a:t>- I have personally been the victim of sexism at work from my current/ previous boss</a:t>
            </a:r>
            <a:endParaRPr lang="en-GB" sz="1400" b="0" i="1" dirty="0">
              <a:solidFill>
                <a:srgbClr val="117CC6"/>
              </a:solidFill>
            </a:endParaRPr>
          </a:p>
        </p:txBody>
      </p:sp>
      <p:sp>
        <p:nvSpPr>
          <p:cNvPr id="8" name="TextBox 7"/>
          <p:cNvSpPr txBox="1"/>
          <p:nvPr>
            <p:custDataLst>
              <p:tags r:id="rId3"/>
            </p:custDataLst>
          </p:nvPr>
        </p:nvSpPr>
        <p:spPr>
          <a:xfrm>
            <a:off x="0" y="6057292"/>
            <a:ext cx="91546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smtClean="0"/>
              <a:t>Base: All GB Adults ( 2312 ) </a:t>
            </a:r>
            <a:endParaRPr lang="en-GB" sz="800" b="1" dirty="0"/>
          </a:p>
        </p:txBody>
      </p:sp>
      <p:sp>
        <p:nvSpPr>
          <p:cNvPr id="6" name="Chart Placeholder 6AL1"/>
          <p:cNvSpPr txBox="1"/>
          <p:nvPr/>
        </p:nvSpPr>
        <p:spPr>
          <a:xfrm>
            <a:off x="508000" y="4391390"/>
            <a:ext cx="3164089" cy="637869"/>
          </a:xfrm>
          <a:prstGeom prst="rect">
            <a:avLst/>
          </a:prstGeom>
          <a:noFill/>
        </p:spPr>
        <p:txBody>
          <a:bodyPr vert="horz" wrap="square" rtlCol="0" anchor="ctr">
            <a:noAutofit/>
          </a:bodyPr>
          <a:lstStyle/>
          <a:p>
            <a:pPr marL="0" indent="0" algn="r">
              <a:buFont typeface="Arial" pitchFamily="34" charset="0"/>
              <a:buNone/>
            </a:pPr>
            <a:r>
              <a:rPr lang="en-GB" sz="1000" smtClean="0">
                <a:solidFill>
                  <a:schemeClr val="tx1"/>
                </a:solidFill>
                <a:latin typeface="Calibri" pitchFamily="34" charset="0"/>
              </a:rPr>
              <a:t>Strongly disagree</a:t>
            </a:r>
            <a:endParaRPr lang="en-GB" sz="10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7" name="Chart Placeholder 6AL2"/>
          <p:cNvSpPr txBox="1"/>
          <p:nvPr/>
        </p:nvSpPr>
        <p:spPr>
          <a:xfrm>
            <a:off x="508000" y="3753521"/>
            <a:ext cx="3164089" cy="637869"/>
          </a:xfrm>
          <a:prstGeom prst="rect">
            <a:avLst/>
          </a:prstGeom>
          <a:noFill/>
        </p:spPr>
        <p:txBody>
          <a:bodyPr vert="horz" wrap="square" rtlCol="0" anchor="ctr">
            <a:noAutofit/>
          </a:bodyPr>
          <a:lstStyle/>
          <a:p>
            <a:pPr marL="0" indent="0" algn="r">
              <a:buFont typeface="Arial" pitchFamily="34" charset="0"/>
              <a:buNone/>
            </a:pPr>
            <a:r>
              <a:rPr lang="en-GB" sz="1000" smtClean="0">
                <a:solidFill>
                  <a:schemeClr val="tx1"/>
                </a:solidFill>
                <a:latin typeface="Calibri" pitchFamily="34" charset="0"/>
              </a:rPr>
              <a:t>Tend to disagree</a:t>
            </a:r>
            <a:endParaRPr lang="en-GB" sz="10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9" name="Chart Placeholder 6AL3"/>
          <p:cNvSpPr txBox="1"/>
          <p:nvPr/>
        </p:nvSpPr>
        <p:spPr>
          <a:xfrm>
            <a:off x="508000" y="3115651"/>
            <a:ext cx="3164089" cy="637869"/>
          </a:xfrm>
          <a:prstGeom prst="rect">
            <a:avLst/>
          </a:prstGeom>
          <a:noFill/>
        </p:spPr>
        <p:txBody>
          <a:bodyPr vert="horz" wrap="square" rtlCol="0" anchor="ctr">
            <a:noAutofit/>
          </a:bodyPr>
          <a:lstStyle/>
          <a:p>
            <a:pPr marL="0" indent="0" algn="r">
              <a:buFont typeface="Arial" pitchFamily="34" charset="0"/>
              <a:buNone/>
            </a:pPr>
            <a:r>
              <a:rPr lang="en-GB" sz="1000" smtClean="0">
                <a:solidFill>
                  <a:schemeClr val="tx1"/>
                </a:solidFill>
                <a:latin typeface="Calibri" pitchFamily="34" charset="0"/>
              </a:rPr>
              <a:t>Neither agree nor disagree</a:t>
            </a:r>
            <a:endParaRPr lang="en-GB" sz="10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2" name="Chart Placeholder 6AL4"/>
          <p:cNvSpPr txBox="1"/>
          <p:nvPr/>
        </p:nvSpPr>
        <p:spPr>
          <a:xfrm>
            <a:off x="508000" y="2477782"/>
            <a:ext cx="3164089" cy="637869"/>
          </a:xfrm>
          <a:prstGeom prst="rect">
            <a:avLst/>
          </a:prstGeom>
          <a:noFill/>
        </p:spPr>
        <p:txBody>
          <a:bodyPr vert="horz" wrap="square" rtlCol="0" anchor="ctr">
            <a:noAutofit/>
          </a:bodyPr>
          <a:lstStyle/>
          <a:p>
            <a:pPr marL="0" indent="0" algn="r">
              <a:buFont typeface="Arial" pitchFamily="34" charset="0"/>
              <a:buNone/>
            </a:pPr>
            <a:r>
              <a:rPr lang="en-GB" sz="1000" smtClean="0">
                <a:solidFill>
                  <a:schemeClr val="tx1"/>
                </a:solidFill>
                <a:latin typeface="Calibri" pitchFamily="34" charset="0"/>
              </a:rPr>
              <a:t>Tend to agree</a:t>
            </a:r>
            <a:endParaRPr lang="en-GB" sz="10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3" name="Chart Placeholder 6AL5"/>
          <p:cNvSpPr txBox="1"/>
          <p:nvPr/>
        </p:nvSpPr>
        <p:spPr>
          <a:xfrm>
            <a:off x="508000" y="1839913"/>
            <a:ext cx="3164089" cy="637869"/>
          </a:xfrm>
          <a:prstGeom prst="rect">
            <a:avLst/>
          </a:prstGeom>
          <a:noFill/>
        </p:spPr>
        <p:txBody>
          <a:bodyPr vert="horz" wrap="square" rtlCol="0" anchor="ctr">
            <a:noAutofit/>
          </a:bodyPr>
          <a:lstStyle/>
          <a:p>
            <a:pPr marL="0" indent="0" algn="r">
              <a:buFont typeface="Arial" pitchFamily="34" charset="0"/>
              <a:buNone/>
            </a:pPr>
            <a:r>
              <a:rPr lang="en-GB" sz="1000" smtClean="0">
                <a:solidFill>
                  <a:schemeClr val="tx1"/>
                </a:solidFill>
                <a:latin typeface="Calibri" pitchFamily="34" charset="0"/>
              </a:rPr>
              <a:t>Strongly agree</a:t>
            </a:r>
            <a:endParaRPr lang="en-GB" sz="10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8661816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Sexism - colleagues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8F5610C8-4100-4700-A695-ED7D190A45BE}" type="slidenum">
              <a:rPr lang="en-GB" smtClean="0"/>
              <a:pPr/>
              <a:t>14</a:t>
            </a:fld>
            <a:endParaRPr lang="en-GB" dirty="0"/>
          </a:p>
        </p:txBody>
      </p:sp>
      <p:graphicFrame>
        <p:nvGraphicFramePr>
          <p:cNvPr id="10" name="Chart Placeholder 6"/>
          <p:cNvGraphicFramePr>
            <a:graphicFrameLocks noGrp="1"/>
          </p:cNvGraphicFramePr>
          <p:nvPr>
            <p:ph sz="quarter" idx="23"/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75913070"/>
              </p:ext>
            </p:extLst>
          </p:nvPr>
        </p:nvGraphicFramePr>
        <p:xfrm>
          <a:off x="3707903" y="1700213"/>
          <a:ext cx="5293221" cy="42850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" name="Text Placeholder 4"/>
          <p:cNvSpPr txBox="1">
            <a:spLocks noGrp="1"/>
          </p:cNvSpPr>
          <p:nvPr>
            <p:ph type="body" sz="quarter" idx="17"/>
            <p:custDataLst>
              <p:tags r:id="rId2"/>
            </p:custDataLst>
          </p:nvPr>
        </p:nvSpPr>
        <p:spPr>
          <a:xfrm>
            <a:off x="148183" y="1124744"/>
            <a:ext cx="8858250" cy="32385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84033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  <a:lvl2pPr marL="444500" indent="-269875" algn="l" defTabSz="984033" rtl="0" eaLnBrk="1" latinLnBrk="0" hangingPunct="1">
              <a:lnSpc>
                <a:spcPct val="150000"/>
              </a:lnSpc>
              <a:spcBef>
                <a:spcPct val="20000"/>
              </a:spcBef>
              <a:buClr>
                <a:srgbClr val="EE2D27"/>
              </a:buClr>
              <a:buSzPct val="95000"/>
              <a:buFont typeface="Arial" pitchFamily="34" charset="0"/>
              <a:buChar char="►"/>
              <a:defRPr sz="1400" b="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714375" indent="-269875" algn="l" defTabSz="984033" rtl="0" eaLnBrk="1" latinLnBrk="0" hangingPunct="1">
              <a:lnSpc>
                <a:spcPts val="1300"/>
              </a:lnSpc>
              <a:spcBef>
                <a:spcPct val="20000"/>
              </a:spcBef>
              <a:buClr>
                <a:srgbClr val="EE2D27"/>
              </a:buClr>
              <a:buSzPct val="105000"/>
              <a:buFont typeface="Arial" pitchFamily="34" charset="0"/>
              <a:buChar char="&gt;"/>
              <a:defRPr sz="1200" i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985838" indent="-285750" algn="l" defTabSz="984033" rtl="0" eaLnBrk="1" latinLnBrk="0" hangingPunct="1">
              <a:lnSpc>
                <a:spcPts val="1300"/>
              </a:lnSpc>
              <a:spcBef>
                <a:spcPct val="20000"/>
              </a:spcBef>
              <a:buClr>
                <a:srgbClr val="EE2D27"/>
              </a:buClr>
              <a:buSzPct val="105000"/>
              <a:buFont typeface="Arial" pitchFamily="34" charset="0"/>
              <a:buChar char="&gt;"/>
              <a:defRPr sz="1200" i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250950" indent="-285750" algn="l" defTabSz="984033" rtl="0" eaLnBrk="1" latinLnBrk="0" hangingPunct="1">
              <a:lnSpc>
                <a:spcPts val="1300"/>
              </a:lnSpc>
              <a:spcBef>
                <a:spcPct val="20000"/>
              </a:spcBef>
              <a:buClr>
                <a:srgbClr val="EE2D27"/>
              </a:buClr>
              <a:buSzPct val="105000"/>
              <a:buFont typeface="Arial" pitchFamily="34" charset="0"/>
              <a:buChar char="&gt;"/>
              <a:tabLst/>
              <a:defRPr sz="1200" b="0" i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706093" indent="-246008" algn="l" defTabSz="98403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98110" indent="-246008" algn="l" defTabSz="98403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90127" indent="-246008" algn="l" defTabSz="98403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82144" indent="-246008" algn="l" defTabSz="98403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b="0" i="1" dirty="0" smtClean="0"/>
              <a:t>Q - MDE_q4b_3. And in general, to what extent do you agree or disagree with each of the following? (Please tick one option on each row) </a:t>
            </a:r>
            <a:r>
              <a:rPr lang="en-GB" sz="1400" b="0" i="1" dirty="0" smtClean="0">
                <a:solidFill>
                  <a:srgbClr val="117CC6"/>
                </a:solidFill>
              </a:rPr>
              <a:t>- I have personally been the victim of sexism from my current/ previous colleagues</a:t>
            </a:r>
          </a:p>
        </p:txBody>
      </p:sp>
      <p:sp>
        <p:nvSpPr>
          <p:cNvPr id="8" name="TextBox 7"/>
          <p:cNvSpPr txBox="1"/>
          <p:nvPr>
            <p:custDataLst>
              <p:tags r:id="rId3"/>
            </p:custDataLst>
          </p:nvPr>
        </p:nvSpPr>
        <p:spPr>
          <a:xfrm>
            <a:off x="0" y="6057292"/>
            <a:ext cx="91546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smtClean="0"/>
              <a:t>Base: All GB Adults ( 2312 ) </a:t>
            </a:r>
            <a:endParaRPr lang="en-GB" sz="800" b="1" dirty="0"/>
          </a:p>
        </p:txBody>
      </p:sp>
      <p:sp>
        <p:nvSpPr>
          <p:cNvPr id="6" name="Chart Placeholder 6AL1"/>
          <p:cNvSpPr txBox="1"/>
          <p:nvPr/>
        </p:nvSpPr>
        <p:spPr>
          <a:xfrm>
            <a:off x="508000" y="4391390"/>
            <a:ext cx="3164089" cy="637869"/>
          </a:xfrm>
          <a:prstGeom prst="rect">
            <a:avLst/>
          </a:prstGeom>
          <a:noFill/>
        </p:spPr>
        <p:txBody>
          <a:bodyPr vert="horz" wrap="square" rtlCol="0" anchor="ctr">
            <a:noAutofit/>
          </a:bodyPr>
          <a:lstStyle/>
          <a:p>
            <a:pPr marL="0" indent="0" algn="r">
              <a:buFont typeface="Arial" pitchFamily="34" charset="0"/>
              <a:buNone/>
            </a:pPr>
            <a:r>
              <a:rPr lang="en-GB" sz="1000" smtClean="0">
                <a:solidFill>
                  <a:schemeClr val="tx1"/>
                </a:solidFill>
                <a:latin typeface="Calibri" pitchFamily="34" charset="0"/>
              </a:rPr>
              <a:t>Strongly disagree</a:t>
            </a:r>
            <a:endParaRPr lang="en-GB" sz="10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7" name="Chart Placeholder 6AL2"/>
          <p:cNvSpPr txBox="1"/>
          <p:nvPr/>
        </p:nvSpPr>
        <p:spPr>
          <a:xfrm>
            <a:off x="508000" y="3753521"/>
            <a:ext cx="3164089" cy="637869"/>
          </a:xfrm>
          <a:prstGeom prst="rect">
            <a:avLst/>
          </a:prstGeom>
          <a:noFill/>
        </p:spPr>
        <p:txBody>
          <a:bodyPr vert="horz" wrap="square" rtlCol="0" anchor="ctr">
            <a:noAutofit/>
          </a:bodyPr>
          <a:lstStyle/>
          <a:p>
            <a:pPr marL="0" indent="0" algn="r">
              <a:buFont typeface="Arial" pitchFamily="34" charset="0"/>
              <a:buNone/>
            </a:pPr>
            <a:r>
              <a:rPr lang="en-GB" sz="1000" smtClean="0">
                <a:solidFill>
                  <a:schemeClr val="tx1"/>
                </a:solidFill>
                <a:latin typeface="Calibri" pitchFamily="34" charset="0"/>
              </a:rPr>
              <a:t>Tend to disagree</a:t>
            </a:r>
            <a:endParaRPr lang="en-GB" sz="10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9" name="Chart Placeholder 6AL3"/>
          <p:cNvSpPr txBox="1"/>
          <p:nvPr/>
        </p:nvSpPr>
        <p:spPr>
          <a:xfrm>
            <a:off x="508000" y="3115651"/>
            <a:ext cx="3164089" cy="637869"/>
          </a:xfrm>
          <a:prstGeom prst="rect">
            <a:avLst/>
          </a:prstGeom>
          <a:noFill/>
        </p:spPr>
        <p:txBody>
          <a:bodyPr vert="horz" wrap="square" rtlCol="0" anchor="ctr">
            <a:noAutofit/>
          </a:bodyPr>
          <a:lstStyle/>
          <a:p>
            <a:pPr marL="0" indent="0" algn="r">
              <a:buFont typeface="Arial" pitchFamily="34" charset="0"/>
              <a:buNone/>
            </a:pPr>
            <a:r>
              <a:rPr lang="en-GB" sz="1000" smtClean="0">
                <a:solidFill>
                  <a:schemeClr val="tx1"/>
                </a:solidFill>
                <a:latin typeface="Calibri" pitchFamily="34" charset="0"/>
              </a:rPr>
              <a:t>Neither agree nor disagree</a:t>
            </a:r>
            <a:endParaRPr lang="en-GB" sz="10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2" name="Chart Placeholder 6AL4"/>
          <p:cNvSpPr txBox="1"/>
          <p:nvPr/>
        </p:nvSpPr>
        <p:spPr>
          <a:xfrm>
            <a:off x="508000" y="2477782"/>
            <a:ext cx="3164089" cy="637869"/>
          </a:xfrm>
          <a:prstGeom prst="rect">
            <a:avLst/>
          </a:prstGeom>
          <a:noFill/>
        </p:spPr>
        <p:txBody>
          <a:bodyPr vert="horz" wrap="square" rtlCol="0" anchor="ctr">
            <a:noAutofit/>
          </a:bodyPr>
          <a:lstStyle/>
          <a:p>
            <a:pPr marL="0" indent="0" algn="r">
              <a:buFont typeface="Arial" pitchFamily="34" charset="0"/>
              <a:buNone/>
            </a:pPr>
            <a:r>
              <a:rPr lang="en-GB" sz="1000" smtClean="0">
                <a:solidFill>
                  <a:schemeClr val="tx1"/>
                </a:solidFill>
                <a:latin typeface="Calibri" pitchFamily="34" charset="0"/>
              </a:rPr>
              <a:t>Tend to agree</a:t>
            </a:r>
            <a:endParaRPr lang="en-GB" sz="10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3" name="Chart Placeholder 6AL5"/>
          <p:cNvSpPr txBox="1"/>
          <p:nvPr/>
        </p:nvSpPr>
        <p:spPr>
          <a:xfrm>
            <a:off x="508000" y="1839913"/>
            <a:ext cx="3164089" cy="637869"/>
          </a:xfrm>
          <a:prstGeom prst="rect">
            <a:avLst/>
          </a:prstGeom>
          <a:noFill/>
        </p:spPr>
        <p:txBody>
          <a:bodyPr vert="horz" wrap="square" rtlCol="0" anchor="ctr">
            <a:noAutofit/>
          </a:bodyPr>
          <a:lstStyle/>
          <a:p>
            <a:pPr marL="0" indent="0" algn="r">
              <a:buFont typeface="Arial" pitchFamily="34" charset="0"/>
              <a:buNone/>
            </a:pPr>
            <a:r>
              <a:rPr lang="en-GB" sz="1000" smtClean="0">
                <a:solidFill>
                  <a:schemeClr val="tx1"/>
                </a:solidFill>
                <a:latin typeface="Calibri" pitchFamily="34" charset="0"/>
              </a:rPr>
              <a:t>Strongly agree</a:t>
            </a:r>
            <a:endParaRPr lang="en-GB" sz="10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8661816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Flexible work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8F5610C8-4100-4700-A695-ED7D190A45BE}" type="slidenum">
              <a:rPr lang="en-GB" smtClean="0"/>
              <a:pPr/>
              <a:t>15</a:t>
            </a:fld>
            <a:endParaRPr lang="en-GB" dirty="0"/>
          </a:p>
        </p:txBody>
      </p:sp>
      <p:graphicFrame>
        <p:nvGraphicFramePr>
          <p:cNvPr id="10" name="Chart Placeholder 6"/>
          <p:cNvGraphicFramePr>
            <a:graphicFrameLocks noGrp="1"/>
          </p:cNvGraphicFramePr>
          <p:nvPr>
            <p:ph sz="quarter" idx="23"/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484375432"/>
              </p:ext>
            </p:extLst>
          </p:nvPr>
        </p:nvGraphicFramePr>
        <p:xfrm>
          <a:off x="3707903" y="1700213"/>
          <a:ext cx="5293221" cy="42850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" name="Text Placeholder 4"/>
          <p:cNvSpPr txBox="1">
            <a:spLocks noGrp="1"/>
          </p:cNvSpPr>
          <p:nvPr>
            <p:ph type="body" sz="quarter" idx="17"/>
            <p:custDataLst>
              <p:tags r:id="rId2"/>
            </p:custDataLst>
          </p:nvPr>
        </p:nvSpPr>
        <p:spPr>
          <a:xfrm>
            <a:off x="148183" y="1124744"/>
            <a:ext cx="8858250" cy="32385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84033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  <a:lvl2pPr marL="444500" indent="-269875" algn="l" defTabSz="984033" rtl="0" eaLnBrk="1" latinLnBrk="0" hangingPunct="1">
              <a:lnSpc>
                <a:spcPct val="150000"/>
              </a:lnSpc>
              <a:spcBef>
                <a:spcPct val="20000"/>
              </a:spcBef>
              <a:buClr>
                <a:srgbClr val="EE2D27"/>
              </a:buClr>
              <a:buSzPct val="95000"/>
              <a:buFont typeface="Arial" pitchFamily="34" charset="0"/>
              <a:buChar char="►"/>
              <a:defRPr sz="1400" b="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714375" indent="-269875" algn="l" defTabSz="984033" rtl="0" eaLnBrk="1" latinLnBrk="0" hangingPunct="1">
              <a:lnSpc>
                <a:spcPts val="1300"/>
              </a:lnSpc>
              <a:spcBef>
                <a:spcPct val="20000"/>
              </a:spcBef>
              <a:buClr>
                <a:srgbClr val="EE2D27"/>
              </a:buClr>
              <a:buSzPct val="105000"/>
              <a:buFont typeface="Arial" pitchFamily="34" charset="0"/>
              <a:buChar char="&gt;"/>
              <a:defRPr sz="1200" i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985838" indent="-285750" algn="l" defTabSz="984033" rtl="0" eaLnBrk="1" latinLnBrk="0" hangingPunct="1">
              <a:lnSpc>
                <a:spcPts val="1300"/>
              </a:lnSpc>
              <a:spcBef>
                <a:spcPct val="20000"/>
              </a:spcBef>
              <a:buClr>
                <a:srgbClr val="EE2D27"/>
              </a:buClr>
              <a:buSzPct val="105000"/>
              <a:buFont typeface="Arial" pitchFamily="34" charset="0"/>
              <a:buChar char="&gt;"/>
              <a:defRPr sz="1200" i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250950" indent="-285750" algn="l" defTabSz="984033" rtl="0" eaLnBrk="1" latinLnBrk="0" hangingPunct="1">
              <a:lnSpc>
                <a:spcPts val="1300"/>
              </a:lnSpc>
              <a:spcBef>
                <a:spcPct val="20000"/>
              </a:spcBef>
              <a:buClr>
                <a:srgbClr val="EE2D27"/>
              </a:buClr>
              <a:buSzPct val="105000"/>
              <a:buFont typeface="Arial" pitchFamily="34" charset="0"/>
              <a:buChar char="&gt;"/>
              <a:tabLst/>
              <a:defRPr sz="1200" b="0" i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706093" indent="-246008" algn="l" defTabSz="98403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98110" indent="-246008" algn="l" defTabSz="98403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90127" indent="-246008" algn="l" defTabSz="98403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82144" indent="-246008" algn="l" defTabSz="98403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b="0" i="1" dirty="0" smtClean="0"/>
              <a:t>Q - MDE_q4b_4. And in general, to what extent do you agree or disagree with each of the following? (Please tick one option on each row) </a:t>
            </a:r>
            <a:r>
              <a:rPr lang="en-GB" sz="1400" b="0" i="1" dirty="0" smtClean="0">
                <a:solidFill>
                  <a:srgbClr val="117CC6"/>
                </a:solidFill>
              </a:rPr>
              <a:t>- While flexible working can be requested in my current workplace, it is rarely given        </a:t>
            </a:r>
            <a:endParaRPr lang="en-GB" sz="1400" b="0" i="1" dirty="0">
              <a:solidFill>
                <a:srgbClr val="117CC6"/>
              </a:solidFill>
            </a:endParaRPr>
          </a:p>
        </p:txBody>
      </p:sp>
      <p:sp>
        <p:nvSpPr>
          <p:cNvPr id="8" name="TextBox 7"/>
          <p:cNvSpPr txBox="1"/>
          <p:nvPr>
            <p:custDataLst>
              <p:tags r:id="rId3"/>
            </p:custDataLst>
          </p:nvPr>
        </p:nvSpPr>
        <p:spPr>
          <a:xfrm>
            <a:off x="0" y="6057292"/>
            <a:ext cx="91546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 smtClean="0"/>
              <a:t>Base: All GB workers ( 1380 ) </a:t>
            </a:r>
            <a:endParaRPr lang="en-GB" sz="800" b="1" dirty="0"/>
          </a:p>
        </p:txBody>
      </p:sp>
      <p:sp>
        <p:nvSpPr>
          <p:cNvPr id="6" name="Chart Placeholder 6AL1"/>
          <p:cNvSpPr txBox="1"/>
          <p:nvPr/>
        </p:nvSpPr>
        <p:spPr>
          <a:xfrm>
            <a:off x="508000" y="4391390"/>
            <a:ext cx="3164089" cy="637869"/>
          </a:xfrm>
          <a:prstGeom prst="rect">
            <a:avLst/>
          </a:prstGeom>
          <a:noFill/>
        </p:spPr>
        <p:txBody>
          <a:bodyPr vert="horz" wrap="square" rtlCol="0" anchor="ctr">
            <a:noAutofit/>
          </a:bodyPr>
          <a:lstStyle/>
          <a:p>
            <a:pPr marL="0" indent="0" algn="r">
              <a:buFont typeface="Arial" pitchFamily="34" charset="0"/>
              <a:buNone/>
            </a:pPr>
            <a:r>
              <a:rPr lang="en-GB" sz="1000" smtClean="0">
                <a:solidFill>
                  <a:schemeClr val="tx1"/>
                </a:solidFill>
                <a:latin typeface="Calibri" pitchFamily="34" charset="0"/>
              </a:rPr>
              <a:t>Strongly disagree</a:t>
            </a:r>
            <a:endParaRPr lang="en-GB" sz="10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7" name="Chart Placeholder 6AL2"/>
          <p:cNvSpPr txBox="1"/>
          <p:nvPr/>
        </p:nvSpPr>
        <p:spPr>
          <a:xfrm>
            <a:off x="508000" y="3753521"/>
            <a:ext cx="3164089" cy="637869"/>
          </a:xfrm>
          <a:prstGeom prst="rect">
            <a:avLst/>
          </a:prstGeom>
          <a:noFill/>
        </p:spPr>
        <p:txBody>
          <a:bodyPr vert="horz" wrap="square" rtlCol="0" anchor="ctr">
            <a:noAutofit/>
          </a:bodyPr>
          <a:lstStyle/>
          <a:p>
            <a:pPr marL="0" indent="0" algn="r">
              <a:buFont typeface="Arial" pitchFamily="34" charset="0"/>
              <a:buNone/>
            </a:pPr>
            <a:r>
              <a:rPr lang="en-GB" sz="1000" smtClean="0">
                <a:solidFill>
                  <a:schemeClr val="tx1"/>
                </a:solidFill>
                <a:latin typeface="Calibri" pitchFamily="34" charset="0"/>
              </a:rPr>
              <a:t>Tend to disagree</a:t>
            </a:r>
            <a:endParaRPr lang="en-GB" sz="10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9" name="Chart Placeholder 6AL3"/>
          <p:cNvSpPr txBox="1"/>
          <p:nvPr/>
        </p:nvSpPr>
        <p:spPr>
          <a:xfrm>
            <a:off x="508000" y="3115651"/>
            <a:ext cx="3164089" cy="637869"/>
          </a:xfrm>
          <a:prstGeom prst="rect">
            <a:avLst/>
          </a:prstGeom>
          <a:noFill/>
        </p:spPr>
        <p:txBody>
          <a:bodyPr vert="horz" wrap="square" rtlCol="0" anchor="ctr">
            <a:noAutofit/>
          </a:bodyPr>
          <a:lstStyle/>
          <a:p>
            <a:pPr marL="0" indent="0" algn="r">
              <a:buFont typeface="Arial" pitchFamily="34" charset="0"/>
              <a:buNone/>
            </a:pPr>
            <a:r>
              <a:rPr lang="en-GB" sz="1000" smtClean="0">
                <a:solidFill>
                  <a:schemeClr val="tx1"/>
                </a:solidFill>
                <a:latin typeface="Calibri" pitchFamily="34" charset="0"/>
              </a:rPr>
              <a:t>Neither agree nor disagree</a:t>
            </a:r>
            <a:endParaRPr lang="en-GB" sz="10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2" name="Chart Placeholder 6AL4"/>
          <p:cNvSpPr txBox="1"/>
          <p:nvPr/>
        </p:nvSpPr>
        <p:spPr>
          <a:xfrm>
            <a:off x="508000" y="2477782"/>
            <a:ext cx="3164089" cy="637869"/>
          </a:xfrm>
          <a:prstGeom prst="rect">
            <a:avLst/>
          </a:prstGeom>
          <a:noFill/>
        </p:spPr>
        <p:txBody>
          <a:bodyPr vert="horz" wrap="square" rtlCol="0" anchor="ctr">
            <a:noAutofit/>
          </a:bodyPr>
          <a:lstStyle/>
          <a:p>
            <a:pPr marL="0" indent="0" algn="r">
              <a:buFont typeface="Arial" pitchFamily="34" charset="0"/>
              <a:buNone/>
            </a:pPr>
            <a:r>
              <a:rPr lang="en-GB" sz="1000" smtClean="0">
                <a:solidFill>
                  <a:schemeClr val="tx1"/>
                </a:solidFill>
                <a:latin typeface="Calibri" pitchFamily="34" charset="0"/>
              </a:rPr>
              <a:t>Tend to agree</a:t>
            </a:r>
            <a:endParaRPr lang="en-GB" sz="10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3" name="Chart Placeholder 6AL5"/>
          <p:cNvSpPr txBox="1"/>
          <p:nvPr/>
        </p:nvSpPr>
        <p:spPr>
          <a:xfrm>
            <a:off x="508000" y="1839913"/>
            <a:ext cx="3164089" cy="637869"/>
          </a:xfrm>
          <a:prstGeom prst="rect">
            <a:avLst/>
          </a:prstGeom>
          <a:noFill/>
        </p:spPr>
        <p:txBody>
          <a:bodyPr vert="horz" wrap="square" rtlCol="0" anchor="ctr">
            <a:noAutofit/>
          </a:bodyPr>
          <a:lstStyle/>
          <a:p>
            <a:pPr marL="0" indent="0" algn="r">
              <a:buFont typeface="Arial" pitchFamily="34" charset="0"/>
              <a:buNone/>
            </a:pPr>
            <a:r>
              <a:rPr lang="en-GB" sz="1000" smtClean="0">
                <a:solidFill>
                  <a:schemeClr val="tx1"/>
                </a:solidFill>
                <a:latin typeface="Calibri" pitchFamily="34" charset="0"/>
              </a:rPr>
              <a:t>Strongly agree</a:t>
            </a:r>
            <a:endParaRPr lang="en-GB" sz="10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8661816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Employer support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8F5610C8-4100-4700-A695-ED7D190A45BE}" type="slidenum">
              <a:rPr lang="en-GB" smtClean="0"/>
              <a:pPr/>
              <a:t>16</a:t>
            </a:fld>
            <a:endParaRPr lang="en-GB" dirty="0"/>
          </a:p>
        </p:txBody>
      </p:sp>
      <p:graphicFrame>
        <p:nvGraphicFramePr>
          <p:cNvPr id="10" name="Chart Placeholder 6"/>
          <p:cNvGraphicFramePr>
            <a:graphicFrameLocks noGrp="1"/>
          </p:cNvGraphicFramePr>
          <p:nvPr>
            <p:ph sz="quarter" idx="23"/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716577584"/>
              </p:ext>
            </p:extLst>
          </p:nvPr>
        </p:nvGraphicFramePr>
        <p:xfrm>
          <a:off x="3707903" y="1700213"/>
          <a:ext cx="5293221" cy="42850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" name="Text Placeholder 4"/>
          <p:cNvSpPr txBox="1">
            <a:spLocks noGrp="1"/>
          </p:cNvSpPr>
          <p:nvPr>
            <p:ph type="body" sz="quarter" idx="17"/>
            <p:custDataLst>
              <p:tags r:id="rId2"/>
            </p:custDataLst>
          </p:nvPr>
        </p:nvSpPr>
        <p:spPr>
          <a:xfrm>
            <a:off x="148183" y="1124744"/>
            <a:ext cx="8858250" cy="32385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84033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  <a:lvl2pPr marL="444500" indent="-269875" algn="l" defTabSz="984033" rtl="0" eaLnBrk="1" latinLnBrk="0" hangingPunct="1">
              <a:lnSpc>
                <a:spcPct val="150000"/>
              </a:lnSpc>
              <a:spcBef>
                <a:spcPct val="20000"/>
              </a:spcBef>
              <a:buClr>
                <a:srgbClr val="EE2D27"/>
              </a:buClr>
              <a:buSzPct val="95000"/>
              <a:buFont typeface="Arial" pitchFamily="34" charset="0"/>
              <a:buChar char="►"/>
              <a:defRPr sz="1400" b="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714375" indent="-269875" algn="l" defTabSz="984033" rtl="0" eaLnBrk="1" latinLnBrk="0" hangingPunct="1">
              <a:lnSpc>
                <a:spcPts val="1300"/>
              </a:lnSpc>
              <a:spcBef>
                <a:spcPct val="20000"/>
              </a:spcBef>
              <a:buClr>
                <a:srgbClr val="EE2D27"/>
              </a:buClr>
              <a:buSzPct val="105000"/>
              <a:buFont typeface="Arial" pitchFamily="34" charset="0"/>
              <a:buChar char="&gt;"/>
              <a:defRPr sz="1200" i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985838" indent="-285750" algn="l" defTabSz="984033" rtl="0" eaLnBrk="1" latinLnBrk="0" hangingPunct="1">
              <a:lnSpc>
                <a:spcPts val="1300"/>
              </a:lnSpc>
              <a:spcBef>
                <a:spcPct val="20000"/>
              </a:spcBef>
              <a:buClr>
                <a:srgbClr val="EE2D27"/>
              </a:buClr>
              <a:buSzPct val="105000"/>
              <a:buFont typeface="Arial" pitchFamily="34" charset="0"/>
              <a:buChar char="&gt;"/>
              <a:defRPr sz="1200" i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250950" indent="-285750" algn="l" defTabSz="984033" rtl="0" eaLnBrk="1" latinLnBrk="0" hangingPunct="1">
              <a:lnSpc>
                <a:spcPts val="1300"/>
              </a:lnSpc>
              <a:spcBef>
                <a:spcPct val="20000"/>
              </a:spcBef>
              <a:buClr>
                <a:srgbClr val="EE2D27"/>
              </a:buClr>
              <a:buSzPct val="105000"/>
              <a:buFont typeface="Arial" pitchFamily="34" charset="0"/>
              <a:buChar char="&gt;"/>
              <a:tabLst/>
              <a:defRPr sz="1200" b="0" i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706093" indent="-246008" algn="l" defTabSz="98403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98110" indent="-246008" algn="l" defTabSz="98403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90127" indent="-246008" algn="l" defTabSz="98403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82144" indent="-246008" algn="l" defTabSz="98403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b="0" i="1" dirty="0" smtClean="0"/>
              <a:t>Q - MDE_q4b_5. And in general, to what extent do you agree or disagree with each of the following? (Please tick one option on each row) </a:t>
            </a:r>
            <a:r>
              <a:rPr lang="en-GB" sz="1400" b="0" i="1" dirty="0" smtClean="0">
                <a:solidFill>
                  <a:srgbClr val="117CC6"/>
                </a:solidFill>
              </a:rPr>
              <a:t>- My current employer is supportive of working parents</a:t>
            </a:r>
            <a:endParaRPr lang="en-GB" sz="1400" b="0" i="1" dirty="0">
              <a:solidFill>
                <a:srgbClr val="117CC6"/>
              </a:solidFill>
            </a:endParaRPr>
          </a:p>
        </p:txBody>
      </p:sp>
      <p:sp>
        <p:nvSpPr>
          <p:cNvPr id="8" name="TextBox 7"/>
          <p:cNvSpPr txBox="1"/>
          <p:nvPr>
            <p:custDataLst>
              <p:tags r:id="rId3"/>
            </p:custDataLst>
          </p:nvPr>
        </p:nvSpPr>
        <p:spPr>
          <a:xfrm>
            <a:off x="0" y="6057292"/>
            <a:ext cx="91546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 smtClean="0"/>
              <a:t>Base: All GB workers ( 1380 ) </a:t>
            </a:r>
            <a:endParaRPr lang="en-GB" sz="800" b="1" dirty="0"/>
          </a:p>
        </p:txBody>
      </p:sp>
      <p:sp>
        <p:nvSpPr>
          <p:cNvPr id="6" name="Chart Placeholder 6AL1"/>
          <p:cNvSpPr txBox="1"/>
          <p:nvPr/>
        </p:nvSpPr>
        <p:spPr>
          <a:xfrm>
            <a:off x="508000" y="4391390"/>
            <a:ext cx="3164089" cy="637869"/>
          </a:xfrm>
          <a:prstGeom prst="rect">
            <a:avLst/>
          </a:prstGeom>
          <a:noFill/>
        </p:spPr>
        <p:txBody>
          <a:bodyPr vert="horz" wrap="square" rtlCol="0" anchor="ctr">
            <a:noAutofit/>
          </a:bodyPr>
          <a:lstStyle/>
          <a:p>
            <a:pPr marL="0" indent="0" algn="r">
              <a:buFont typeface="Arial" pitchFamily="34" charset="0"/>
              <a:buNone/>
            </a:pPr>
            <a:r>
              <a:rPr lang="en-GB" sz="1000" smtClean="0">
                <a:solidFill>
                  <a:schemeClr val="tx1"/>
                </a:solidFill>
                <a:latin typeface="Calibri" pitchFamily="34" charset="0"/>
              </a:rPr>
              <a:t>Strongly disagree</a:t>
            </a:r>
            <a:endParaRPr lang="en-GB" sz="10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7" name="Chart Placeholder 6AL2"/>
          <p:cNvSpPr txBox="1"/>
          <p:nvPr/>
        </p:nvSpPr>
        <p:spPr>
          <a:xfrm>
            <a:off x="508000" y="3753521"/>
            <a:ext cx="3164089" cy="637869"/>
          </a:xfrm>
          <a:prstGeom prst="rect">
            <a:avLst/>
          </a:prstGeom>
          <a:noFill/>
        </p:spPr>
        <p:txBody>
          <a:bodyPr vert="horz" wrap="square" rtlCol="0" anchor="ctr">
            <a:noAutofit/>
          </a:bodyPr>
          <a:lstStyle/>
          <a:p>
            <a:pPr marL="0" indent="0" algn="r">
              <a:buFont typeface="Arial" pitchFamily="34" charset="0"/>
              <a:buNone/>
            </a:pPr>
            <a:r>
              <a:rPr lang="en-GB" sz="1000" smtClean="0">
                <a:solidFill>
                  <a:schemeClr val="tx1"/>
                </a:solidFill>
                <a:latin typeface="Calibri" pitchFamily="34" charset="0"/>
              </a:rPr>
              <a:t>Tend to disagree</a:t>
            </a:r>
            <a:endParaRPr lang="en-GB" sz="10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9" name="Chart Placeholder 6AL3"/>
          <p:cNvSpPr txBox="1"/>
          <p:nvPr/>
        </p:nvSpPr>
        <p:spPr>
          <a:xfrm>
            <a:off x="508000" y="3115651"/>
            <a:ext cx="3164089" cy="637869"/>
          </a:xfrm>
          <a:prstGeom prst="rect">
            <a:avLst/>
          </a:prstGeom>
          <a:noFill/>
        </p:spPr>
        <p:txBody>
          <a:bodyPr vert="horz" wrap="square" rtlCol="0" anchor="ctr">
            <a:noAutofit/>
          </a:bodyPr>
          <a:lstStyle/>
          <a:p>
            <a:pPr marL="0" indent="0" algn="r">
              <a:buFont typeface="Arial" pitchFamily="34" charset="0"/>
              <a:buNone/>
            </a:pPr>
            <a:r>
              <a:rPr lang="en-GB" sz="1000" smtClean="0">
                <a:solidFill>
                  <a:schemeClr val="tx1"/>
                </a:solidFill>
                <a:latin typeface="Calibri" pitchFamily="34" charset="0"/>
              </a:rPr>
              <a:t>Neither agree nor disagree</a:t>
            </a:r>
            <a:endParaRPr lang="en-GB" sz="10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2" name="Chart Placeholder 6AL4"/>
          <p:cNvSpPr txBox="1"/>
          <p:nvPr/>
        </p:nvSpPr>
        <p:spPr>
          <a:xfrm>
            <a:off x="508000" y="2477782"/>
            <a:ext cx="3164089" cy="637869"/>
          </a:xfrm>
          <a:prstGeom prst="rect">
            <a:avLst/>
          </a:prstGeom>
          <a:noFill/>
        </p:spPr>
        <p:txBody>
          <a:bodyPr vert="horz" wrap="square" rtlCol="0" anchor="ctr">
            <a:noAutofit/>
          </a:bodyPr>
          <a:lstStyle/>
          <a:p>
            <a:pPr marL="0" indent="0" algn="r">
              <a:buFont typeface="Arial" pitchFamily="34" charset="0"/>
              <a:buNone/>
            </a:pPr>
            <a:r>
              <a:rPr lang="en-GB" sz="1000" smtClean="0">
                <a:solidFill>
                  <a:schemeClr val="tx1"/>
                </a:solidFill>
                <a:latin typeface="Calibri" pitchFamily="34" charset="0"/>
              </a:rPr>
              <a:t>Tend to agree</a:t>
            </a:r>
            <a:endParaRPr lang="en-GB" sz="10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3" name="Chart Placeholder 6AL5"/>
          <p:cNvSpPr txBox="1"/>
          <p:nvPr/>
        </p:nvSpPr>
        <p:spPr>
          <a:xfrm>
            <a:off x="508000" y="1839913"/>
            <a:ext cx="3164089" cy="637869"/>
          </a:xfrm>
          <a:prstGeom prst="rect">
            <a:avLst/>
          </a:prstGeom>
          <a:noFill/>
        </p:spPr>
        <p:txBody>
          <a:bodyPr vert="horz" wrap="square" rtlCol="0" anchor="ctr">
            <a:noAutofit/>
          </a:bodyPr>
          <a:lstStyle/>
          <a:p>
            <a:pPr marL="0" indent="0" algn="r">
              <a:buFont typeface="Arial" pitchFamily="34" charset="0"/>
              <a:buNone/>
            </a:pPr>
            <a:r>
              <a:rPr lang="en-GB" sz="1000" smtClean="0">
                <a:solidFill>
                  <a:schemeClr val="tx1"/>
                </a:solidFill>
                <a:latin typeface="Calibri" pitchFamily="34" charset="0"/>
              </a:rPr>
              <a:t>Strongly agree</a:t>
            </a:r>
            <a:endParaRPr lang="en-GB" sz="10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8661816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Ambition - men and women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8F5610C8-4100-4700-A695-ED7D190A45BE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148183" y="1340768"/>
            <a:ext cx="8858250" cy="360363"/>
          </a:xfrm>
        </p:spPr>
        <p:txBody>
          <a:bodyPr/>
          <a:lstStyle/>
          <a:p>
            <a:r>
              <a:rPr lang="en-GB" sz="1400" i="1" dirty="0"/>
              <a:t>Q - MDE_q1_1. </a:t>
            </a:r>
            <a:r>
              <a:rPr lang="en-GB" sz="1400" i="1" dirty="0" smtClean="0"/>
              <a:t>In </a:t>
            </a:r>
            <a:r>
              <a:rPr lang="en-GB" sz="1400" i="1" dirty="0"/>
              <a:t>general, to what extent do you agree or disagree with each of the following statements? (Please tick one option on each row) </a:t>
            </a:r>
            <a:r>
              <a:rPr lang="en-GB" sz="1400" i="1" dirty="0">
                <a:solidFill>
                  <a:srgbClr val="117CC6"/>
                </a:solidFill>
              </a:rPr>
              <a:t>- Men and women have the same amount of ambition in their working careers</a:t>
            </a:r>
          </a:p>
          <a:p>
            <a:endParaRPr lang="en-GB" sz="1400" dirty="0"/>
          </a:p>
        </p:txBody>
      </p:sp>
      <p:graphicFrame>
        <p:nvGraphicFramePr>
          <p:cNvPr id="10" name="Chart Placeholder 6"/>
          <p:cNvGraphicFramePr>
            <a:graphicFrameLocks noGrp="1"/>
          </p:cNvGraphicFramePr>
          <p:nvPr>
            <p:ph sz="quarter" idx="23"/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264491425"/>
              </p:ext>
            </p:extLst>
          </p:nvPr>
        </p:nvGraphicFramePr>
        <p:xfrm>
          <a:off x="3707903" y="1700213"/>
          <a:ext cx="5293221" cy="42850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Box 7"/>
          <p:cNvSpPr txBox="1"/>
          <p:nvPr>
            <p:custDataLst>
              <p:tags r:id="rId2"/>
            </p:custDataLst>
          </p:nvPr>
        </p:nvSpPr>
        <p:spPr>
          <a:xfrm>
            <a:off x="0" y="6057292"/>
            <a:ext cx="91546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smtClean="0"/>
              <a:t>Base: All GB Adults ( 2352 ) </a:t>
            </a:r>
            <a:endParaRPr lang="en-GB" sz="800" b="1" dirty="0"/>
          </a:p>
        </p:txBody>
      </p:sp>
      <p:sp>
        <p:nvSpPr>
          <p:cNvPr id="4" name="Chart Placeholder 6AL0"/>
          <p:cNvSpPr txBox="1"/>
          <p:nvPr/>
        </p:nvSpPr>
        <p:spPr>
          <a:xfrm>
            <a:off x="508000" y="5029259"/>
            <a:ext cx="3164089" cy="637869"/>
          </a:xfrm>
          <a:prstGeom prst="rect">
            <a:avLst/>
          </a:prstGeom>
          <a:noFill/>
        </p:spPr>
        <p:txBody>
          <a:bodyPr vert="horz" wrap="square" rtlCol="0" anchor="ctr">
            <a:noAutofit/>
          </a:bodyPr>
          <a:lstStyle/>
          <a:p>
            <a:pPr marL="0" indent="0" algn="r">
              <a:buFont typeface="Arial" pitchFamily="34" charset="0"/>
              <a:buNone/>
            </a:pPr>
            <a:r>
              <a:rPr lang="en-GB" sz="1000" smtClean="0">
                <a:solidFill>
                  <a:schemeClr val="tx1"/>
                </a:solidFill>
                <a:latin typeface="Calibri" pitchFamily="34" charset="0"/>
              </a:rPr>
              <a:t>Don't know</a:t>
            </a:r>
            <a:endParaRPr lang="en-GB" sz="10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6" name="Chart Placeholder 6AL1"/>
          <p:cNvSpPr txBox="1"/>
          <p:nvPr/>
        </p:nvSpPr>
        <p:spPr>
          <a:xfrm>
            <a:off x="508000" y="4391390"/>
            <a:ext cx="3164089" cy="637869"/>
          </a:xfrm>
          <a:prstGeom prst="rect">
            <a:avLst/>
          </a:prstGeom>
          <a:noFill/>
        </p:spPr>
        <p:txBody>
          <a:bodyPr vert="horz" wrap="square" rtlCol="0" anchor="ctr">
            <a:noAutofit/>
          </a:bodyPr>
          <a:lstStyle/>
          <a:p>
            <a:pPr marL="0" indent="0" algn="r">
              <a:buFont typeface="Arial" pitchFamily="34" charset="0"/>
              <a:buNone/>
            </a:pPr>
            <a:r>
              <a:rPr lang="en-GB" sz="1000" smtClean="0">
                <a:solidFill>
                  <a:schemeClr val="tx1"/>
                </a:solidFill>
                <a:latin typeface="Calibri" pitchFamily="34" charset="0"/>
              </a:rPr>
              <a:t>Strongly disagree</a:t>
            </a:r>
            <a:endParaRPr lang="en-GB" sz="10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7" name="Chart Placeholder 6AL2"/>
          <p:cNvSpPr txBox="1"/>
          <p:nvPr/>
        </p:nvSpPr>
        <p:spPr>
          <a:xfrm>
            <a:off x="508000" y="3753521"/>
            <a:ext cx="3164089" cy="637869"/>
          </a:xfrm>
          <a:prstGeom prst="rect">
            <a:avLst/>
          </a:prstGeom>
          <a:noFill/>
        </p:spPr>
        <p:txBody>
          <a:bodyPr vert="horz" wrap="square" rtlCol="0" anchor="ctr">
            <a:noAutofit/>
          </a:bodyPr>
          <a:lstStyle/>
          <a:p>
            <a:pPr marL="0" indent="0" algn="r">
              <a:buFont typeface="Arial" pitchFamily="34" charset="0"/>
              <a:buNone/>
            </a:pPr>
            <a:r>
              <a:rPr lang="en-GB" sz="1000" smtClean="0">
                <a:solidFill>
                  <a:schemeClr val="tx1"/>
                </a:solidFill>
                <a:latin typeface="Calibri" pitchFamily="34" charset="0"/>
              </a:rPr>
              <a:t>Tend to disagree</a:t>
            </a:r>
            <a:endParaRPr lang="en-GB" sz="10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9" name="Chart Placeholder 6AL3"/>
          <p:cNvSpPr txBox="1"/>
          <p:nvPr/>
        </p:nvSpPr>
        <p:spPr>
          <a:xfrm>
            <a:off x="508000" y="3115651"/>
            <a:ext cx="3164089" cy="637869"/>
          </a:xfrm>
          <a:prstGeom prst="rect">
            <a:avLst/>
          </a:prstGeom>
          <a:noFill/>
        </p:spPr>
        <p:txBody>
          <a:bodyPr vert="horz" wrap="square" rtlCol="0" anchor="ctr">
            <a:noAutofit/>
          </a:bodyPr>
          <a:lstStyle/>
          <a:p>
            <a:pPr marL="0" indent="0" algn="r">
              <a:buFont typeface="Arial" pitchFamily="34" charset="0"/>
              <a:buNone/>
            </a:pPr>
            <a:r>
              <a:rPr lang="en-GB" sz="1000" smtClean="0">
                <a:solidFill>
                  <a:schemeClr val="tx1"/>
                </a:solidFill>
                <a:latin typeface="Calibri" pitchFamily="34" charset="0"/>
              </a:rPr>
              <a:t>Neither agree nor disagree</a:t>
            </a:r>
            <a:endParaRPr lang="en-GB" sz="10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2" name="Chart Placeholder 6AL4"/>
          <p:cNvSpPr txBox="1"/>
          <p:nvPr/>
        </p:nvSpPr>
        <p:spPr>
          <a:xfrm>
            <a:off x="508000" y="2477782"/>
            <a:ext cx="3164089" cy="637869"/>
          </a:xfrm>
          <a:prstGeom prst="rect">
            <a:avLst/>
          </a:prstGeom>
          <a:noFill/>
        </p:spPr>
        <p:txBody>
          <a:bodyPr vert="horz" wrap="square" rtlCol="0" anchor="ctr">
            <a:noAutofit/>
          </a:bodyPr>
          <a:lstStyle/>
          <a:p>
            <a:pPr marL="0" indent="0" algn="r">
              <a:buFont typeface="Arial" pitchFamily="34" charset="0"/>
              <a:buNone/>
            </a:pPr>
            <a:r>
              <a:rPr lang="en-GB" sz="1000" smtClean="0">
                <a:solidFill>
                  <a:schemeClr val="tx1"/>
                </a:solidFill>
                <a:latin typeface="Calibri" pitchFamily="34" charset="0"/>
              </a:rPr>
              <a:t>Tend to agree</a:t>
            </a:r>
            <a:endParaRPr lang="en-GB" sz="10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3" name="Chart Placeholder 6AL5"/>
          <p:cNvSpPr txBox="1"/>
          <p:nvPr/>
        </p:nvSpPr>
        <p:spPr>
          <a:xfrm>
            <a:off x="508000" y="1839913"/>
            <a:ext cx="3164089" cy="637869"/>
          </a:xfrm>
          <a:prstGeom prst="rect">
            <a:avLst/>
          </a:prstGeom>
          <a:noFill/>
        </p:spPr>
        <p:txBody>
          <a:bodyPr vert="horz" wrap="square" rtlCol="0" anchor="ctr">
            <a:noAutofit/>
          </a:bodyPr>
          <a:lstStyle/>
          <a:p>
            <a:pPr marL="0" indent="0" algn="r">
              <a:buFont typeface="Arial" pitchFamily="34" charset="0"/>
              <a:buNone/>
            </a:pPr>
            <a:r>
              <a:rPr lang="en-GB" sz="1000" smtClean="0">
                <a:solidFill>
                  <a:schemeClr val="tx1"/>
                </a:solidFill>
                <a:latin typeface="Calibri" pitchFamily="34" charset="0"/>
              </a:rPr>
              <a:t>Strongly agree</a:t>
            </a:r>
            <a:endParaRPr lang="en-GB" sz="10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8661816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Ambition - children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8F5610C8-4100-4700-A695-ED7D190A45BE}" type="slidenum">
              <a:rPr lang="en-GB" smtClean="0"/>
              <a:pPr/>
              <a:t>3</a:t>
            </a:fld>
            <a:endParaRPr lang="en-GB" dirty="0"/>
          </a:p>
        </p:txBody>
      </p:sp>
      <p:graphicFrame>
        <p:nvGraphicFramePr>
          <p:cNvPr id="10" name="Chart Placeholder 6"/>
          <p:cNvGraphicFramePr>
            <a:graphicFrameLocks noGrp="1"/>
          </p:cNvGraphicFramePr>
          <p:nvPr>
            <p:ph sz="quarter" idx="23"/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288253042"/>
              </p:ext>
            </p:extLst>
          </p:nvPr>
        </p:nvGraphicFramePr>
        <p:xfrm>
          <a:off x="3707903" y="1700213"/>
          <a:ext cx="5293221" cy="42850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" name="Text Placeholder 4"/>
          <p:cNvSpPr txBox="1">
            <a:spLocks noGrp="1"/>
          </p:cNvSpPr>
          <p:nvPr>
            <p:ph type="body" sz="quarter" idx="17"/>
            <p:custDataLst>
              <p:tags r:id="rId2"/>
            </p:custDataLst>
          </p:nvPr>
        </p:nvSpPr>
        <p:spPr>
          <a:xfrm>
            <a:off x="148183" y="1124744"/>
            <a:ext cx="8858250" cy="32385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84033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  <a:lvl2pPr marL="444500" indent="-269875" algn="l" defTabSz="984033" rtl="0" eaLnBrk="1" latinLnBrk="0" hangingPunct="1">
              <a:lnSpc>
                <a:spcPct val="150000"/>
              </a:lnSpc>
              <a:spcBef>
                <a:spcPct val="20000"/>
              </a:spcBef>
              <a:buClr>
                <a:srgbClr val="EE2D27"/>
              </a:buClr>
              <a:buSzPct val="95000"/>
              <a:buFont typeface="Arial" pitchFamily="34" charset="0"/>
              <a:buChar char="►"/>
              <a:defRPr sz="1400" b="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714375" indent="-269875" algn="l" defTabSz="984033" rtl="0" eaLnBrk="1" latinLnBrk="0" hangingPunct="1">
              <a:lnSpc>
                <a:spcPts val="1300"/>
              </a:lnSpc>
              <a:spcBef>
                <a:spcPct val="20000"/>
              </a:spcBef>
              <a:buClr>
                <a:srgbClr val="EE2D27"/>
              </a:buClr>
              <a:buSzPct val="105000"/>
              <a:buFont typeface="Arial" pitchFamily="34" charset="0"/>
              <a:buChar char="&gt;"/>
              <a:defRPr sz="1200" i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985838" indent="-285750" algn="l" defTabSz="984033" rtl="0" eaLnBrk="1" latinLnBrk="0" hangingPunct="1">
              <a:lnSpc>
                <a:spcPts val="1300"/>
              </a:lnSpc>
              <a:spcBef>
                <a:spcPct val="20000"/>
              </a:spcBef>
              <a:buClr>
                <a:srgbClr val="EE2D27"/>
              </a:buClr>
              <a:buSzPct val="105000"/>
              <a:buFont typeface="Arial" pitchFamily="34" charset="0"/>
              <a:buChar char="&gt;"/>
              <a:defRPr sz="1200" i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250950" indent="-285750" algn="l" defTabSz="984033" rtl="0" eaLnBrk="1" latinLnBrk="0" hangingPunct="1">
              <a:lnSpc>
                <a:spcPts val="1300"/>
              </a:lnSpc>
              <a:spcBef>
                <a:spcPct val="20000"/>
              </a:spcBef>
              <a:buClr>
                <a:srgbClr val="EE2D27"/>
              </a:buClr>
              <a:buSzPct val="105000"/>
              <a:buFont typeface="Arial" pitchFamily="34" charset="0"/>
              <a:buChar char="&gt;"/>
              <a:tabLst/>
              <a:defRPr sz="1200" b="0" i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706093" indent="-246008" algn="l" defTabSz="98403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98110" indent="-246008" algn="l" defTabSz="98403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90127" indent="-246008" algn="l" defTabSz="98403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82144" indent="-246008" algn="l" defTabSz="98403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b="0" i="1" dirty="0" smtClean="0"/>
              <a:t>Q - MDE_q1_2. In general, to what extent do you agree or disagree with each of the following statements? (Please tick one option on each row) </a:t>
            </a:r>
            <a:r>
              <a:rPr lang="en-GB" sz="1400" b="0" i="1" dirty="0" smtClean="0">
                <a:solidFill>
                  <a:srgbClr val="117CC6"/>
                </a:solidFill>
              </a:rPr>
              <a:t>- Women who take time out of work to have children, have the same amount of ambition towards work as those who don’t</a:t>
            </a:r>
            <a:endParaRPr lang="en-GB" sz="1400" b="0" i="1" dirty="0">
              <a:solidFill>
                <a:srgbClr val="117CC6"/>
              </a:solidFill>
            </a:endParaRPr>
          </a:p>
        </p:txBody>
      </p:sp>
      <p:sp>
        <p:nvSpPr>
          <p:cNvPr id="8" name="TextBox 7"/>
          <p:cNvSpPr txBox="1"/>
          <p:nvPr>
            <p:custDataLst>
              <p:tags r:id="rId3"/>
            </p:custDataLst>
          </p:nvPr>
        </p:nvSpPr>
        <p:spPr>
          <a:xfrm>
            <a:off x="0" y="6057292"/>
            <a:ext cx="91546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smtClean="0"/>
              <a:t>Base: All GB Adults ( 2352 ) </a:t>
            </a:r>
            <a:endParaRPr lang="en-GB" sz="800" b="1" dirty="0"/>
          </a:p>
        </p:txBody>
      </p:sp>
      <p:sp>
        <p:nvSpPr>
          <p:cNvPr id="4" name="Chart Placeholder 6AL0"/>
          <p:cNvSpPr txBox="1"/>
          <p:nvPr/>
        </p:nvSpPr>
        <p:spPr>
          <a:xfrm>
            <a:off x="508000" y="5029259"/>
            <a:ext cx="3164089" cy="637869"/>
          </a:xfrm>
          <a:prstGeom prst="rect">
            <a:avLst/>
          </a:prstGeom>
          <a:noFill/>
        </p:spPr>
        <p:txBody>
          <a:bodyPr vert="horz" wrap="square" rtlCol="0" anchor="ctr">
            <a:noAutofit/>
          </a:bodyPr>
          <a:lstStyle/>
          <a:p>
            <a:pPr marL="0" indent="0" algn="r">
              <a:buFont typeface="Arial" pitchFamily="34" charset="0"/>
              <a:buNone/>
            </a:pPr>
            <a:r>
              <a:rPr lang="en-GB" sz="1000" smtClean="0">
                <a:solidFill>
                  <a:schemeClr val="tx1"/>
                </a:solidFill>
                <a:latin typeface="Calibri" pitchFamily="34" charset="0"/>
              </a:rPr>
              <a:t>Don't know</a:t>
            </a:r>
            <a:endParaRPr lang="en-GB" sz="10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6" name="Chart Placeholder 6AL1"/>
          <p:cNvSpPr txBox="1"/>
          <p:nvPr/>
        </p:nvSpPr>
        <p:spPr>
          <a:xfrm>
            <a:off x="508000" y="4391390"/>
            <a:ext cx="3164089" cy="637869"/>
          </a:xfrm>
          <a:prstGeom prst="rect">
            <a:avLst/>
          </a:prstGeom>
          <a:noFill/>
        </p:spPr>
        <p:txBody>
          <a:bodyPr vert="horz" wrap="square" rtlCol="0" anchor="ctr">
            <a:noAutofit/>
          </a:bodyPr>
          <a:lstStyle/>
          <a:p>
            <a:pPr marL="0" indent="0" algn="r">
              <a:buFont typeface="Arial" pitchFamily="34" charset="0"/>
              <a:buNone/>
            </a:pPr>
            <a:r>
              <a:rPr lang="en-GB" sz="1000" smtClean="0">
                <a:solidFill>
                  <a:schemeClr val="tx1"/>
                </a:solidFill>
                <a:latin typeface="Calibri" pitchFamily="34" charset="0"/>
              </a:rPr>
              <a:t>Strongly disagree</a:t>
            </a:r>
            <a:endParaRPr lang="en-GB" sz="10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7" name="Chart Placeholder 6AL2"/>
          <p:cNvSpPr txBox="1"/>
          <p:nvPr/>
        </p:nvSpPr>
        <p:spPr>
          <a:xfrm>
            <a:off x="508000" y="3753521"/>
            <a:ext cx="3164089" cy="637869"/>
          </a:xfrm>
          <a:prstGeom prst="rect">
            <a:avLst/>
          </a:prstGeom>
          <a:noFill/>
        </p:spPr>
        <p:txBody>
          <a:bodyPr vert="horz" wrap="square" rtlCol="0" anchor="ctr">
            <a:noAutofit/>
          </a:bodyPr>
          <a:lstStyle/>
          <a:p>
            <a:pPr marL="0" indent="0" algn="r">
              <a:buFont typeface="Arial" pitchFamily="34" charset="0"/>
              <a:buNone/>
            </a:pPr>
            <a:r>
              <a:rPr lang="en-GB" sz="1000" smtClean="0">
                <a:solidFill>
                  <a:schemeClr val="tx1"/>
                </a:solidFill>
                <a:latin typeface="Calibri" pitchFamily="34" charset="0"/>
              </a:rPr>
              <a:t>Tend to disagree</a:t>
            </a:r>
            <a:endParaRPr lang="en-GB" sz="10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9" name="Chart Placeholder 6AL3"/>
          <p:cNvSpPr txBox="1"/>
          <p:nvPr/>
        </p:nvSpPr>
        <p:spPr>
          <a:xfrm>
            <a:off x="508000" y="3115651"/>
            <a:ext cx="3164089" cy="637869"/>
          </a:xfrm>
          <a:prstGeom prst="rect">
            <a:avLst/>
          </a:prstGeom>
          <a:noFill/>
        </p:spPr>
        <p:txBody>
          <a:bodyPr vert="horz" wrap="square" rtlCol="0" anchor="ctr">
            <a:noAutofit/>
          </a:bodyPr>
          <a:lstStyle/>
          <a:p>
            <a:pPr marL="0" indent="0" algn="r">
              <a:buFont typeface="Arial" pitchFamily="34" charset="0"/>
              <a:buNone/>
            </a:pPr>
            <a:r>
              <a:rPr lang="en-GB" sz="1000" smtClean="0">
                <a:solidFill>
                  <a:schemeClr val="tx1"/>
                </a:solidFill>
                <a:latin typeface="Calibri" pitchFamily="34" charset="0"/>
              </a:rPr>
              <a:t>Neither agree nor disagree</a:t>
            </a:r>
            <a:endParaRPr lang="en-GB" sz="10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2" name="Chart Placeholder 6AL4"/>
          <p:cNvSpPr txBox="1"/>
          <p:nvPr/>
        </p:nvSpPr>
        <p:spPr>
          <a:xfrm>
            <a:off x="508000" y="2477782"/>
            <a:ext cx="3164089" cy="637869"/>
          </a:xfrm>
          <a:prstGeom prst="rect">
            <a:avLst/>
          </a:prstGeom>
          <a:noFill/>
        </p:spPr>
        <p:txBody>
          <a:bodyPr vert="horz" wrap="square" rtlCol="0" anchor="ctr">
            <a:noAutofit/>
          </a:bodyPr>
          <a:lstStyle/>
          <a:p>
            <a:pPr marL="0" indent="0" algn="r">
              <a:buFont typeface="Arial" pitchFamily="34" charset="0"/>
              <a:buNone/>
            </a:pPr>
            <a:r>
              <a:rPr lang="en-GB" sz="1000" smtClean="0">
                <a:solidFill>
                  <a:schemeClr val="tx1"/>
                </a:solidFill>
                <a:latin typeface="Calibri" pitchFamily="34" charset="0"/>
              </a:rPr>
              <a:t>Tend to agree</a:t>
            </a:r>
            <a:endParaRPr lang="en-GB" sz="10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3" name="Chart Placeholder 6AL5"/>
          <p:cNvSpPr txBox="1"/>
          <p:nvPr/>
        </p:nvSpPr>
        <p:spPr>
          <a:xfrm>
            <a:off x="508000" y="1839913"/>
            <a:ext cx="3164089" cy="637869"/>
          </a:xfrm>
          <a:prstGeom prst="rect">
            <a:avLst/>
          </a:prstGeom>
          <a:noFill/>
        </p:spPr>
        <p:txBody>
          <a:bodyPr vert="horz" wrap="square" rtlCol="0" anchor="ctr">
            <a:noAutofit/>
          </a:bodyPr>
          <a:lstStyle/>
          <a:p>
            <a:pPr marL="0" indent="0" algn="r">
              <a:buFont typeface="Arial" pitchFamily="34" charset="0"/>
              <a:buNone/>
            </a:pPr>
            <a:r>
              <a:rPr lang="en-GB" sz="1000" smtClean="0">
                <a:solidFill>
                  <a:schemeClr val="tx1"/>
                </a:solidFill>
                <a:latin typeface="Calibri" pitchFamily="34" charset="0"/>
              </a:rPr>
              <a:t>Strongly agree</a:t>
            </a:r>
            <a:endParaRPr lang="en-GB" sz="10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8661816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Flexibility - women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8F5610C8-4100-4700-A695-ED7D190A45BE}" type="slidenum">
              <a:rPr lang="en-GB" smtClean="0"/>
              <a:pPr/>
              <a:t>4</a:t>
            </a:fld>
            <a:endParaRPr lang="en-GB" dirty="0"/>
          </a:p>
        </p:txBody>
      </p:sp>
      <p:graphicFrame>
        <p:nvGraphicFramePr>
          <p:cNvPr id="10" name="Chart Placeholder 6"/>
          <p:cNvGraphicFramePr>
            <a:graphicFrameLocks noGrp="1"/>
          </p:cNvGraphicFramePr>
          <p:nvPr>
            <p:ph sz="quarter" idx="23"/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193639058"/>
              </p:ext>
            </p:extLst>
          </p:nvPr>
        </p:nvGraphicFramePr>
        <p:xfrm>
          <a:off x="3707903" y="1700213"/>
          <a:ext cx="5293221" cy="42850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" name="Text Placeholder 4"/>
          <p:cNvSpPr txBox="1">
            <a:spLocks noGrp="1"/>
          </p:cNvSpPr>
          <p:nvPr>
            <p:ph type="body" sz="quarter" idx="17"/>
            <p:custDataLst>
              <p:tags r:id="rId2"/>
            </p:custDataLst>
          </p:nvPr>
        </p:nvSpPr>
        <p:spPr>
          <a:xfrm>
            <a:off x="148183" y="1124744"/>
            <a:ext cx="8858250" cy="32385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84033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  <a:lvl2pPr marL="444500" indent="-269875" algn="l" defTabSz="984033" rtl="0" eaLnBrk="1" latinLnBrk="0" hangingPunct="1">
              <a:lnSpc>
                <a:spcPct val="150000"/>
              </a:lnSpc>
              <a:spcBef>
                <a:spcPct val="20000"/>
              </a:spcBef>
              <a:buClr>
                <a:srgbClr val="EE2D27"/>
              </a:buClr>
              <a:buSzPct val="95000"/>
              <a:buFont typeface="Arial" pitchFamily="34" charset="0"/>
              <a:buChar char="►"/>
              <a:defRPr sz="1400" b="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714375" indent="-269875" algn="l" defTabSz="984033" rtl="0" eaLnBrk="1" latinLnBrk="0" hangingPunct="1">
              <a:lnSpc>
                <a:spcPts val="1300"/>
              </a:lnSpc>
              <a:spcBef>
                <a:spcPct val="20000"/>
              </a:spcBef>
              <a:buClr>
                <a:srgbClr val="EE2D27"/>
              </a:buClr>
              <a:buSzPct val="105000"/>
              <a:buFont typeface="Arial" pitchFamily="34" charset="0"/>
              <a:buChar char="&gt;"/>
              <a:defRPr sz="1200" i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985838" indent="-285750" algn="l" defTabSz="984033" rtl="0" eaLnBrk="1" latinLnBrk="0" hangingPunct="1">
              <a:lnSpc>
                <a:spcPts val="1300"/>
              </a:lnSpc>
              <a:spcBef>
                <a:spcPct val="20000"/>
              </a:spcBef>
              <a:buClr>
                <a:srgbClr val="EE2D27"/>
              </a:buClr>
              <a:buSzPct val="105000"/>
              <a:buFont typeface="Arial" pitchFamily="34" charset="0"/>
              <a:buChar char="&gt;"/>
              <a:defRPr sz="1200" i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250950" indent="-285750" algn="l" defTabSz="984033" rtl="0" eaLnBrk="1" latinLnBrk="0" hangingPunct="1">
              <a:lnSpc>
                <a:spcPts val="1300"/>
              </a:lnSpc>
              <a:spcBef>
                <a:spcPct val="20000"/>
              </a:spcBef>
              <a:buClr>
                <a:srgbClr val="EE2D27"/>
              </a:buClr>
              <a:buSzPct val="105000"/>
              <a:buFont typeface="Arial" pitchFamily="34" charset="0"/>
              <a:buChar char="&gt;"/>
              <a:tabLst/>
              <a:defRPr sz="1200" b="0" i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706093" indent="-246008" algn="l" defTabSz="98403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98110" indent="-246008" algn="l" defTabSz="98403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90127" indent="-246008" algn="l" defTabSz="98403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82144" indent="-246008" algn="l" defTabSz="98403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b="0" i="1" dirty="0" smtClean="0"/>
              <a:t>Q - MDE_q1_3. In general, to what extent do you agree or disagree with each of the following statements? (Please tick one option on each row) </a:t>
            </a:r>
            <a:r>
              <a:rPr lang="en-GB" sz="1400" b="0" i="1" dirty="0" smtClean="0">
                <a:solidFill>
                  <a:srgbClr val="117CC6"/>
                </a:solidFill>
              </a:rPr>
              <a:t>- Women who work flexibly have the same amount of ambition towards work as those who don’t</a:t>
            </a:r>
            <a:endParaRPr lang="en-GB" sz="1400" b="0" i="1" dirty="0">
              <a:solidFill>
                <a:srgbClr val="117CC6"/>
              </a:solidFill>
            </a:endParaRPr>
          </a:p>
        </p:txBody>
      </p:sp>
      <p:sp>
        <p:nvSpPr>
          <p:cNvPr id="8" name="TextBox 7"/>
          <p:cNvSpPr txBox="1"/>
          <p:nvPr>
            <p:custDataLst>
              <p:tags r:id="rId3"/>
            </p:custDataLst>
          </p:nvPr>
        </p:nvSpPr>
        <p:spPr>
          <a:xfrm>
            <a:off x="0" y="6057292"/>
            <a:ext cx="91546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smtClean="0"/>
              <a:t>Base: All GB Adults ( 2352 ) </a:t>
            </a:r>
            <a:endParaRPr lang="en-GB" sz="800" b="1" dirty="0"/>
          </a:p>
        </p:txBody>
      </p:sp>
      <p:sp>
        <p:nvSpPr>
          <p:cNvPr id="4" name="Chart Placeholder 6AL0"/>
          <p:cNvSpPr txBox="1"/>
          <p:nvPr/>
        </p:nvSpPr>
        <p:spPr>
          <a:xfrm>
            <a:off x="508000" y="5029259"/>
            <a:ext cx="3164089" cy="637869"/>
          </a:xfrm>
          <a:prstGeom prst="rect">
            <a:avLst/>
          </a:prstGeom>
          <a:noFill/>
        </p:spPr>
        <p:txBody>
          <a:bodyPr vert="horz" wrap="square" rtlCol="0" anchor="ctr">
            <a:noAutofit/>
          </a:bodyPr>
          <a:lstStyle/>
          <a:p>
            <a:pPr marL="0" indent="0" algn="r">
              <a:buFont typeface="Arial" pitchFamily="34" charset="0"/>
              <a:buNone/>
            </a:pPr>
            <a:r>
              <a:rPr lang="en-GB" sz="1000" smtClean="0">
                <a:solidFill>
                  <a:schemeClr val="tx1"/>
                </a:solidFill>
                <a:latin typeface="Calibri" pitchFamily="34" charset="0"/>
              </a:rPr>
              <a:t>Don't know</a:t>
            </a:r>
            <a:endParaRPr lang="en-GB" sz="10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6" name="Chart Placeholder 6AL1"/>
          <p:cNvSpPr txBox="1"/>
          <p:nvPr/>
        </p:nvSpPr>
        <p:spPr>
          <a:xfrm>
            <a:off x="508000" y="4391390"/>
            <a:ext cx="3164089" cy="637869"/>
          </a:xfrm>
          <a:prstGeom prst="rect">
            <a:avLst/>
          </a:prstGeom>
          <a:noFill/>
        </p:spPr>
        <p:txBody>
          <a:bodyPr vert="horz" wrap="square" rtlCol="0" anchor="ctr">
            <a:noAutofit/>
          </a:bodyPr>
          <a:lstStyle/>
          <a:p>
            <a:pPr marL="0" indent="0" algn="r">
              <a:buFont typeface="Arial" pitchFamily="34" charset="0"/>
              <a:buNone/>
            </a:pPr>
            <a:r>
              <a:rPr lang="en-GB" sz="1000" smtClean="0">
                <a:solidFill>
                  <a:schemeClr val="tx1"/>
                </a:solidFill>
                <a:latin typeface="Calibri" pitchFamily="34" charset="0"/>
              </a:rPr>
              <a:t>Strongly disagree</a:t>
            </a:r>
            <a:endParaRPr lang="en-GB" sz="10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7" name="Chart Placeholder 6AL2"/>
          <p:cNvSpPr txBox="1"/>
          <p:nvPr/>
        </p:nvSpPr>
        <p:spPr>
          <a:xfrm>
            <a:off x="508000" y="3753521"/>
            <a:ext cx="3164089" cy="637869"/>
          </a:xfrm>
          <a:prstGeom prst="rect">
            <a:avLst/>
          </a:prstGeom>
          <a:noFill/>
        </p:spPr>
        <p:txBody>
          <a:bodyPr vert="horz" wrap="square" rtlCol="0" anchor="ctr">
            <a:noAutofit/>
          </a:bodyPr>
          <a:lstStyle/>
          <a:p>
            <a:pPr marL="0" indent="0" algn="r">
              <a:buFont typeface="Arial" pitchFamily="34" charset="0"/>
              <a:buNone/>
            </a:pPr>
            <a:r>
              <a:rPr lang="en-GB" sz="1000" smtClean="0">
                <a:solidFill>
                  <a:schemeClr val="tx1"/>
                </a:solidFill>
                <a:latin typeface="Calibri" pitchFamily="34" charset="0"/>
              </a:rPr>
              <a:t>Tend to disagree</a:t>
            </a:r>
            <a:endParaRPr lang="en-GB" sz="10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9" name="Chart Placeholder 6AL3"/>
          <p:cNvSpPr txBox="1"/>
          <p:nvPr/>
        </p:nvSpPr>
        <p:spPr>
          <a:xfrm>
            <a:off x="508000" y="3115651"/>
            <a:ext cx="3164089" cy="637869"/>
          </a:xfrm>
          <a:prstGeom prst="rect">
            <a:avLst/>
          </a:prstGeom>
          <a:noFill/>
        </p:spPr>
        <p:txBody>
          <a:bodyPr vert="horz" wrap="square" rtlCol="0" anchor="ctr">
            <a:noAutofit/>
          </a:bodyPr>
          <a:lstStyle/>
          <a:p>
            <a:pPr marL="0" indent="0" algn="r">
              <a:buFont typeface="Arial" pitchFamily="34" charset="0"/>
              <a:buNone/>
            </a:pPr>
            <a:r>
              <a:rPr lang="en-GB" sz="1000" smtClean="0">
                <a:solidFill>
                  <a:schemeClr val="tx1"/>
                </a:solidFill>
                <a:latin typeface="Calibri" pitchFamily="34" charset="0"/>
              </a:rPr>
              <a:t>Neither agree nor disagree</a:t>
            </a:r>
            <a:endParaRPr lang="en-GB" sz="10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2" name="Chart Placeholder 6AL4"/>
          <p:cNvSpPr txBox="1"/>
          <p:nvPr/>
        </p:nvSpPr>
        <p:spPr>
          <a:xfrm>
            <a:off x="508000" y="2477782"/>
            <a:ext cx="3164089" cy="637869"/>
          </a:xfrm>
          <a:prstGeom prst="rect">
            <a:avLst/>
          </a:prstGeom>
          <a:noFill/>
        </p:spPr>
        <p:txBody>
          <a:bodyPr vert="horz" wrap="square" rtlCol="0" anchor="ctr">
            <a:noAutofit/>
          </a:bodyPr>
          <a:lstStyle/>
          <a:p>
            <a:pPr marL="0" indent="0" algn="r">
              <a:buFont typeface="Arial" pitchFamily="34" charset="0"/>
              <a:buNone/>
            </a:pPr>
            <a:r>
              <a:rPr lang="en-GB" sz="1000" smtClean="0">
                <a:solidFill>
                  <a:schemeClr val="tx1"/>
                </a:solidFill>
                <a:latin typeface="Calibri" pitchFamily="34" charset="0"/>
              </a:rPr>
              <a:t>Tend to agree</a:t>
            </a:r>
            <a:endParaRPr lang="en-GB" sz="10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3" name="Chart Placeholder 6AL5"/>
          <p:cNvSpPr txBox="1"/>
          <p:nvPr/>
        </p:nvSpPr>
        <p:spPr>
          <a:xfrm>
            <a:off x="508000" y="1839913"/>
            <a:ext cx="3164089" cy="637869"/>
          </a:xfrm>
          <a:prstGeom prst="rect">
            <a:avLst/>
          </a:prstGeom>
          <a:noFill/>
        </p:spPr>
        <p:txBody>
          <a:bodyPr vert="horz" wrap="square" rtlCol="0" anchor="ctr">
            <a:noAutofit/>
          </a:bodyPr>
          <a:lstStyle/>
          <a:p>
            <a:pPr marL="0" indent="0" algn="r">
              <a:buFont typeface="Arial" pitchFamily="34" charset="0"/>
              <a:buNone/>
            </a:pPr>
            <a:r>
              <a:rPr lang="en-GB" sz="1000" smtClean="0">
                <a:solidFill>
                  <a:schemeClr val="tx1"/>
                </a:solidFill>
                <a:latin typeface="Calibri" pitchFamily="34" charset="0"/>
              </a:rPr>
              <a:t>Strongly agree</a:t>
            </a:r>
            <a:endParaRPr lang="en-GB" sz="10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8661816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Flexibility - men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8F5610C8-4100-4700-A695-ED7D190A45BE}" type="slidenum">
              <a:rPr lang="en-GB" smtClean="0"/>
              <a:pPr/>
              <a:t>5</a:t>
            </a:fld>
            <a:endParaRPr lang="en-GB" dirty="0"/>
          </a:p>
        </p:txBody>
      </p:sp>
      <p:graphicFrame>
        <p:nvGraphicFramePr>
          <p:cNvPr id="10" name="Chart Placeholder 6"/>
          <p:cNvGraphicFramePr>
            <a:graphicFrameLocks noGrp="1"/>
          </p:cNvGraphicFramePr>
          <p:nvPr>
            <p:ph sz="quarter" idx="23"/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787967866"/>
              </p:ext>
            </p:extLst>
          </p:nvPr>
        </p:nvGraphicFramePr>
        <p:xfrm>
          <a:off x="3707903" y="1700213"/>
          <a:ext cx="5293221" cy="42850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" name="Text Placeholder 4"/>
          <p:cNvSpPr txBox="1">
            <a:spLocks noGrp="1"/>
          </p:cNvSpPr>
          <p:nvPr>
            <p:ph type="body" sz="quarter" idx="17"/>
            <p:custDataLst>
              <p:tags r:id="rId2"/>
            </p:custDataLst>
          </p:nvPr>
        </p:nvSpPr>
        <p:spPr>
          <a:xfrm>
            <a:off x="148183" y="1124744"/>
            <a:ext cx="8858250" cy="32385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84033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  <a:lvl2pPr marL="444500" indent="-269875" algn="l" defTabSz="984033" rtl="0" eaLnBrk="1" latinLnBrk="0" hangingPunct="1">
              <a:lnSpc>
                <a:spcPct val="150000"/>
              </a:lnSpc>
              <a:spcBef>
                <a:spcPct val="20000"/>
              </a:spcBef>
              <a:buClr>
                <a:srgbClr val="EE2D27"/>
              </a:buClr>
              <a:buSzPct val="95000"/>
              <a:buFont typeface="Arial" pitchFamily="34" charset="0"/>
              <a:buChar char="►"/>
              <a:defRPr sz="1400" b="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714375" indent="-269875" algn="l" defTabSz="984033" rtl="0" eaLnBrk="1" latinLnBrk="0" hangingPunct="1">
              <a:lnSpc>
                <a:spcPts val="1300"/>
              </a:lnSpc>
              <a:spcBef>
                <a:spcPct val="20000"/>
              </a:spcBef>
              <a:buClr>
                <a:srgbClr val="EE2D27"/>
              </a:buClr>
              <a:buSzPct val="105000"/>
              <a:buFont typeface="Arial" pitchFamily="34" charset="0"/>
              <a:buChar char="&gt;"/>
              <a:defRPr sz="1200" i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985838" indent="-285750" algn="l" defTabSz="984033" rtl="0" eaLnBrk="1" latinLnBrk="0" hangingPunct="1">
              <a:lnSpc>
                <a:spcPts val="1300"/>
              </a:lnSpc>
              <a:spcBef>
                <a:spcPct val="20000"/>
              </a:spcBef>
              <a:buClr>
                <a:srgbClr val="EE2D27"/>
              </a:buClr>
              <a:buSzPct val="105000"/>
              <a:buFont typeface="Arial" pitchFamily="34" charset="0"/>
              <a:buChar char="&gt;"/>
              <a:defRPr sz="1200" i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250950" indent="-285750" algn="l" defTabSz="984033" rtl="0" eaLnBrk="1" latinLnBrk="0" hangingPunct="1">
              <a:lnSpc>
                <a:spcPts val="1300"/>
              </a:lnSpc>
              <a:spcBef>
                <a:spcPct val="20000"/>
              </a:spcBef>
              <a:buClr>
                <a:srgbClr val="EE2D27"/>
              </a:buClr>
              <a:buSzPct val="105000"/>
              <a:buFont typeface="Arial" pitchFamily="34" charset="0"/>
              <a:buChar char="&gt;"/>
              <a:tabLst/>
              <a:defRPr sz="1200" b="0" i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706093" indent="-246008" algn="l" defTabSz="98403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98110" indent="-246008" algn="l" defTabSz="98403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90127" indent="-246008" algn="l" defTabSz="98403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82144" indent="-246008" algn="l" defTabSz="98403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b="0" i="1" dirty="0" smtClean="0"/>
              <a:t>Q - MDE_q1_4. In general, to what extent do you agree or disagree with each of the following statements? (Please tick one option on each row) </a:t>
            </a:r>
            <a:r>
              <a:rPr lang="en-GB" sz="1400" b="0" i="1" dirty="0" smtClean="0">
                <a:solidFill>
                  <a:srgbClr val="117CC6"/>
                </a:solidFill>
              </a:rPr>
              <a:t>- Men who work flexibly have the same amount of ambition towards work as those who don’t</a:t>
            </a:r>
            <a:endParaRPr lang="en-GB" sz="1400" b="0" i="1" dirty="0">
              <a:solidFill>
                <a:srgbClr val="117CC6"/>
              </a:solidFill>
            </a:endParaRPr>
          </a:p>
        </p:txBody>
      </p:sp>
      <p:sp>
        <p:nvSpPr>
          <p:cNvPr id="8" name="TextBox 7"/>
          <p:cNvSpPr txBox="1"/>
          <p:nvPr>
            <p:custDataLst>
              <p:tags r:id="rId3"/>
            </p:custDataLst>
          </p:nvPr>
        </p:nvSpPr>
        <p:spPr>
          <a:xfrm>
            <a:off x="0" y="6057292"/>
            <a:ext cx="91546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smtClean="0"/>
              <a:t>Base: All GB Adults ( 2352 ) </a:t>
            </a:r>
            <a:endParaRPr lang="en-GB" sz="800" b="1" dirty="0"/>
          </a:p>
        </p:txBody>
      </p:sp>
      <p:sp>
        <p:nvSpPr>
          <p:cNvPr id="4" name="Chart Placeholder 6AL0"/>
          <p:cNvSpPr txBox="1"/>
          <p:nvPr/>
        </p:nvSpPr>
        <p:spPr>
          <a:xfrm>
            <a:off x="508000" y="5029259"/>
            <a:ext cx="3164089" cy="637869"/>
          </a:xfrm>
          <a:prstGeom prst="rect">
            <a:avLst/>
          </a:prstGeom>
          <a:noFill/>
        </p:spPr>
        <p:txBody>
          <a:bodyPr vert="horz" wrap="square" rtlCol="0" anchor="ctr">
            <a:noAutofit/>
          </a:bodyPr>
          <a:lstStyle/>
          <a:p>
            <a:pPr marL="0" indent="0" algn="r">
              <a:buFont typeface="Arial" pitchFamily="34" charset="0"/>
              <a:buNone/>
            </a:pPr>
            <a:r>
              <a:rPr lang="en-GB" sz="1000" smtClean="0">
                <a:solidFill>
                  <a:schemeClr val="tx1"/>
                </a:solidFill>
                <a:latin typeface="Calibri" pitchFamily="34" charset="0"/>
              </a:rPr>
              <a:t>Don't know</a:t>
            </a:r>
            <a:endParaRPr lang="en-GB" sz="10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6" name="Chart Placeholder 6AL1"/>
          <p:cNvSpPr txBox="1"/>
          <p:nvPr/>
        </p:nvSpPr>
        <p:spPr>
          <a:xfrm>
            <a:off x="508000" y="4391390"/>
            <a:ext cx="3164089" cy="637869"/>
          </a:xfrm>
          <a:prstGeom prst="rect">
            <a:avLst/>
          </a:prstGeom>
          <a:noFill/>
        </p:spPr>
        <p:txBody>
          <a:bodyPr vert="horz" wrap="square" rtlCol="0" anchor="ctr">
            <a:noAutofit/>
          </a:bodyPr>
          <a:lstStyle/>
          <a:p>
            <a:pPr marL="0" indent="0" algn="r">
              <a:buFont typeface="Arial" pitchFamily="34" charset="0"/>
              <a:buNone/>
            </a:pPr>
            <a:r>
              <a:rPr lang="en-GB" sz="1000" smtClean="0">
                <a:solidFill>
                  <a:schemeClr val="tx1"/>
                </a:solidFill>
                <a:latin typeface="Calibri" pitchFamily="34" charset="0"/>
              </a:rPr>
              <a:t>Strongly disagree</a:t>
            </a:r>
            <a:endParaRPr lang="en-GB" sz="10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7" name="Chart Placeholder 6AL2"/>
          <p:cNvSpPr txBox="1"/>
          <p:nvPr/>
        </p:nvSpPr>
        <p:spPr>
          <a:xfrm>
            <a:off x="508000" y="3753521"/>
            <a:ext cx="3164089" cy="637869"/>
          </a:xfrm>
          <a:prstGeom prst="rect">
            <a:avLst/>
          </a:prstGeom>
          <a:noFill/>
        </p:spPr>
        <p:txBody>
          <a:bodyPr vert="horz" wrap="square" rtlCol="0" anchor="ctr">
            <a:noAutofit/>
          </a:bodyPr>
          <a:lstStyle/>
          <a:p>
            <a:pPr marL="0" indent="0" algn="r">
              <a:buFont typeface="Arial" pitchFamily="34" charset="0"/>
              <a:buNone/>
            </a:pPr>
            <a:r>
              <a:rPr lang="en-GB" sz="1000" smtClean="0">
                <a:solidFill>
                  <a:schemeClr val="tx1"/>
                </a:solidFill>
                <a:latin typeface="Calibri" pitchFamily="34" charset="0"/>
              </a:rPr>
              <a:t>Tend to disagree</a:t>
            </a:r>
            <a:endParaRPr lang="en-GB" sz="10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9" name="Chart Placeholder 6AL3"/>
          <p:cNvSpPr txBox="1"/>
          <p:nvPr/>
        </p:nvSpPr>
        <p:spPr>
          <a:xfrm>
            <a:off x="508000" y="3115651"/>
            <a:ext cx="3164089" cy="637869"/>
          </a:xfrm>
          <a:prstGeom prst="rect">
            <a:avLst/>
          </a:prstGeom>
          <a:noFill/>
        </p:spPr>
        <p:txBody>
          <a:bodyPr vert="horz" wrap="square" rtlCol="0" anchor="ctr">
            <a:noAutofit/>
          </a:bodyPr>
          <a:lstStyle/>
          <a:p>
            <a:pPr marL="0" indent="0" algn="r">
              <a:buFont typeface="Arial" pitchFamily="34" charset="0"/>
              <a:buNone/>
            </a:pPr>
            <a:r>
              <a:rPr lang="en-GB" sz="1000" smtClean="0">
                <a:solidFill>
                  <a:schemeClr val="tx1"/>
                </a:solidFill>
                <a:latin typeface="Calibri" pitchFamily="34" charset="0"/>
              </a:rPr>
              <a:t>Neither agree nor disagree</a:t>
            </a:r>
            <a:endParaRPr lang="en-GB" sz="10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2" name="Chart Placeholder 6AL4"/>
          <p:cNvSpPr txBox="1"/>
          <p:nvPr/>
        </p:nvSpPr>
        <p:spPr>
          <a:xfrm>
            <a:off x="508000" y="2477782"/>
            <a:ext cx="3164089" cy="637869"/>
          </a:xfrm>
          <a:prstGeom prst="rect">
            <a:avLst/>
          </a:prstGeom>
          <a:noFill/>
        </p:spPr>
        <p:txBody>
          <a:bodyPr vert="horz" wrap="square" rtlCol="0" anchor="ctr">
            <a:noAutofit/>
          </a:bodyPr>
          <a:lstStyle/>
          <a:p>
            <a:pPr marL="0" indent="0" algn="r">
              <a:buFont typeface="Arial" pitchFamily="34" charset="0"/>
              <a:buNone/>
            </a:pPr>
            <a:r>
              <a:rPr lang="en-GB" sz="1000" smtClean="0">
                <a:solidFill>
                  <a:schemeClr val="tx1"/>
                </a:solidFill>
                <a:latin typeface="Calibri" pitchFamily="34" charset="0"/>
              </a:rPr>
              <a:t>Tend to agree</a:t>
            </a:r>
            <a:endParaRPr lang="en-GB" sz="10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3" name="Chart Placeholder 6AL5"/>
          <p:cNvSpPr txBox="1"/>
          <p:nvPr/>
        </p:nvSpPr>
        <p:spPr>
          <a:xfrm>
            <a:off x="508000" y="1839913"/>
            <a:ext cx="3164089" cy="637869"/>
          </a:xfrm>
          <a:prstGeom prst="rect">
            <a:avLst/>
          </a:prstGeom>
          <a:noFill/>
        </p:spPr>
        <p:txBody>
          <a:bodyPr vert="horz" wrap="square" rtlCol="0" anchor="ctr">
            <a:noAutofit/>
          </a:bodyPr>
          <a:lstStyle/>
          <a:p>
            <a:pPr marL="0" indent="0" algn="r">
              <a:buFont typeface="Arial" pitchFamily="34" charset="0"/>
              <a:buNone/>
            </a:pPr>
            <a:r>
              <a:rPr lang="en-GB" sz="1000" smtClean="0">
                <a:solidFill>
                  <a:schemeClr val="tx1"/>
                </a:solidFill>
                <a:latin typeface="Calibri" pitchFamily="34" charset="0"/>
              </a:rPr>
              <a:t>Strongly agree</a:t>
            </a:r>
            <a:endParaRPr lang="en-GB" sz="10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8661816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Flexible working - progression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8F5610C8-4100-4700-A695-ED7D190A45BE}" type="slidenum">
              <a:rPr lang="en-GB" smtClean="0"/>
              <a:pPr/>
              <a:t>6</a:t>
            </a:fld>
            <a:endParaRPr lang="en-GB" dirty="0"/>
          </a:p>
        </p:txBody>
      </p:sp>
      <p:graphicFrame>
        <p:nvGraphicFramePr>
          <p:cNvPr id="10" name="Chart Placeholder 6"/>
          <p:cNvGraphicFramePr>
            <a:graphicFrameLocks noGrp="1"/>
          </p:cNvGraphicFramePr>
          <p:nvPr>
            <p:ph sz="quarter" idx="23"/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805933325"/>
              </p:ext>
            </p:extLst>
          </p:nvPr>
        </p:nvGraphicFramePr>
        <p:xfrm>
          <a:off x="3707903" y="1700213"/>
          <a:ext cx="5293221" cy="42850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" name="Text Placeholder 4"/>
          <p:cNvSpPr txBox="1">
            <a:spLocks noGrp="1"/>
          </p:cNvSpPr>
          <p:nvPr>
            <p:ph type="body" sz="quarter" idx="17"/>
            <p:custDataLst>
              <p:tags r:id="rId2"/>
            </p:custDataLst>
          </p:nvPr>
        </p:nvSpPr>
        <p:spPr>
          <a:xfrm>
            <a:off x="148183" y="1124744"/>
            <a:ext cx="8858250" cy="32385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84033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  <a:lvl2pPr marL="444500" indent="-269875" algn="l" defTabSz="984033" rtl="0" eaLnBrk="1" latinLnBrk="0" hangingPunct="1">
              <a:lnSpc>
                <a:spcPct val="150000"/>
              </a:lnSpc>
              <a:spcBef>
                <a:spcPct val="20000"/>
              </a:spcBef>
              <a:buClr>
                <a:srgbClr val="EE2D27"/>
              </a:buClr>
              <a:buSzPct val="95000"/>
              <a:buFont typeface="Arial" pitchFamily="34" charset="0"/>
              <a:buChar char="►"/>
              <a:defRPr sz="1400" b="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714375" indent="-269875" algn="l" defTabSz="984033" rtl="0" eaLnBrk="1" latinLnBrk="0" hangingPunct="1">
              <a:lnSpc>
                <a:spcPts val="1300"/>
              </a:lnSpc>
              <a:spcBef>
                <a:spcPct val="20000"/>
              </a:spcBef>
              <a:buClr>
                <a:srgbClr val="EE2D27"/>
              </a:buClr>
              <a:buSzPct val="105000"/>
              <a:buFont typeface="Arial" pitchFamily="34" charset="0"/>
              <a:buChar char="&gt;"/>
              <a:defRPr sz="1200" i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985838" indent="-285750" algn="l" defTabSz="984033" rtl="0" eaLnBrk="1" latinLnBrk="0" hangingPunct="1">
              <a:lnSpc>
                <a:spcPts val="1300"/>
              </a:lnSpc>
              <a:spcBef>
                <a:spcPct val="20000"/>
              </a:spcBef>
              <a:buClr>
                <a:srgbClr val="EE2D27"/>
              </a:buClr>
              <a:buSzPct val="105000"/>
              <a:buFont typeface="Arial" pitchFamily="34" charset="0"/>
              <a:buChar char="&gt;"/>
              <a:defRPr sz="1200" i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250950" indent="-285750" algn="l" defTabSz="984033" rtl="0" eaLnBrk="1" latinLnBrk="0" hangingPunct="1">
              <a:lnSpc>
                <a:spcPts val="1300"/>
              </a:lnSpc>
              <a:spcBef>
                <a:spcPct val="20000"/>
              </a:spcBef>
              <a:buClr>
                <a:srgbClr val="EE2D27"/>
              </a:buClr>
              <a:buSzPct val="105000"/>
              <a:buFont typeface="Arial" pitchFamily="34" charset="0"/>
              <a:buChar char="&gt;"/>
              <a:tabLst/>
              <a:defRPr sz="1200" b="0" i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706093" indent="-246008" algn="l" defTabSz="98403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98110" indent="-246008" algn="l" defTabSz="98403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90127" indent="-246008" algn="l" defTabSz="98403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82144" indent="-246008" algn="l" defTabSz="98403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b="0" i="1" dirty="0" smtClean="0"/>
              <a:t>Q - MDE_q2_1. In general, to what extent do you agree or disagree with each of the following statements? (Please tick one option on each row) </a:t>
            </a:r>
            <a:r>
              <a:rPr lang="en-GB" sz="1400" b="0" i="1" dirty="0" smtClean="0">
                <a:solidFill>
                  <a:srgbClr val="117CC6"/>
                </a:solidFill>
              </a:rPr>
              <a:t>- People in flexible working arrangements have the same opportunities for career progression as those who don't</a:t>
            </a:r>
            <a:endParaRPr lang="en-GB" sz="1400" b="0" i="1" dirty="0">
              <a:solidFill>
                <a:srgbClr val="117CC6"/>
              </a:solidFill>
            </a:endParaRPr>
          </a:p>
        </p:txBody>
      </p:sp>
      <p:sp>
        <p:nvSpPr>
          <p:cNvPr id="8" name="TextBox 7"/>
          <p:cNvSpPr txBox="1"/>
          <p:nvPr>
            <p:custDataLst>
              <p:tags r:id="rId3"/>
            </p:custDataLst>
          </p:nvPr>
        </p:nvSpPr>
        <p:spPr>
          <a:xfrm>
            <a:off x="0" y="6057292"/>
            <a:ext cx="91546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smtClean="0"/>
              <a:t>Base: All GB Adults ( 2352 ) </a:t>
            </a:r>
            <a:endParaRPr lang="en-GB" sz="800" b="1" dirty="0"/>
          </a:p>
        </p:txBody>
      </p:sp>
      <p:sp>
        <p:nvSpPr>
          <p:cNvPr id="4" name="Chart Placeholder 6AL0"/>
          <p:cNvSpPr txBox="1"/>
          <p:nvPr/>
        </p:nvSpPr>
        <p:spPr>
          <a:xfrm>
            <a:off x="508000" y="5029259"/>
            <a:ext cx="3164089" cy="637869"/>
          </a:xfrm>
          <a:prstGeom prst="rect">
            <a:avLst/>
          </a:prstGeom>
          <a:noFill/>
        </p:spPr>
        <p:txBody>
          <a:bodyPr vert="horz" wrap="square" rtlCol="0" anchor="ctr">
            <a:noAutofit/>
          </a:bodyPr>
          <a:lstStyle/>
          <a:p>
            <a:pPr marL="0" indent="0" algn="r">
              <a:buFont typeface="Arial" pitchFamily="34" charset="0"/>
              <a:buNone/>
            </a:pPr>
            <a:r>
              <a:rPr lang="en-GB" sz="1000" smtClean="0">
                <a:solidFill>
                  <a:schemeClr val="tx1"/>
                </a:solidFill>
                <a:latin typeface="Calibri" pitchFamily="34" charset="0"/>
              </a:rPr>
              <a:t>Don't know</a:t>
            </a:r>
            <a:endParaRPr lang="en-GB" sz="10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6" name="Chart Placeholder 6AL1"/>
          <p:cNvSpPr txBox="1"/>
          <p:nvPr/>
        </p:nvSpPr>
        <p:spPr>
          <a:xfrm>
            <a:off x="508000" y="4391390"/>
            <a:ext cx="3164089" cy="637869"/>
          </a:xfrm>
          <a:prstGeom prst="rect">
            <a:avLst/>
          </a:prstGeom>
          <a:noFill/>
        </p:spPr>
        <p:txBody>
          <a:bodyPr vert="horz" wrap="square" rtlCol="0" anchor="ctr">
            <a:noAutofit/>
          </a:bodyPr>
          <a:lstStyle/>
          <a:p>
            <a:pPr marL="0" indent="0" algn="r">
              <a:buFont typeface="Arial" pitchFamily="34" charset="0"/>
              <a:buNone/>
            </a:pPr>
            <a:r>
              <a:rPr lang="en-GB" sz="1000" smtClean="0">
                <a:solidFill>
                  <a:schemeClr val="tx1"/>
                </a:solidFill>
                <a:latin typeface="Calibri" pitchFamily="34" charset="0"/>
              </a:rPr>
              <a:t>Strongly disagree</a:t>
            </a:r>
            <a:endParaRPr lang="en-GB" sz="10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7" name="Chart Placeholder 6AL2"/>
          <p:cNvSpPr txBox="1"/>
          <p:nvPr/>
        </p:nvSpPr>
        <p:spPr>
          <a:xfrm>
            <a:off x="508000" y="3753521"/>
            <a:ext cx="3164089" cy="637869"/>
          </a:xfrm>
          <a:prstGeom prst="rect">
            <a:avLst/>
          </a:prstGeom>
          <a:noFill/>
        </p:spPr>
        <p:txBody>
          <a:bodyPr vert="horz" wrap="square" rtlCol="0" anchor="ctr">
            <a:noAutofit/>
          </a:bodyPr>
          <a:lstStyle/>
          <a:p>
            <a:pPr marL="0" indent="0" algn="r">
              <a:buFont typeface="Arial" pitchFamily="34" charset="0"/>
              <a:buNone/>
            </a:pPr>
            <a:r>
              <a:rPr lang="en-GB" sz="1000" smtClean="0">
                <a:solidFill>
                  <a:schemeClr val="tx1"/>
                </a:solidFill>
                <a:latin typeface="Calibri" pitchFamily="34" charset="0"/>
              </a:rPr>
              <a:t>Tend to disagree</a:t>
            </a:r>
            <a:endParaRPr lang="en-GB" sz="10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9" name="Chart Placeholder 6AL3"/>
          <p:cNvSpPr txBox="1"/>
          <p:nvPr/>
        </p:nvSpPr>
        <p:spPr>
          <a:xfrm>
            <a:off x="508000" y="3115651"/>
            <a:ext cx="3164089" cy="637869"/>
          </a:xfrm>
          <a:prstGeom prst="rect">
            <a:avLst/>
          </a:prstGeom>
          <a:noFill/>
        </p:spPr>
        <p:txBody>
          <a:bodyPr vert="horz" wrap="square" rtlCol="0" anchor="ctr">
            <a:noAutofit/>
          </a:bodyPr>
          <a:lstStyle/>
          <a:p>
            <a:pPr marL="0" indent="0" algn="r">
              <a:buFont typeface="Arial" pitchFamily="34" charset="0"/>
              <a:buNone/>
            </a:pPr>
            <a:r>
              <a:rPr lang="en-GB" sz="1000" smtClean="0">
                <a:solidFill>
                  <a:schemeClr val="tx1"/>
                </a:solidFill>
                <a:latin typeface="Calibri" pitchFamily="34" charset="0"/>
              </a:rPr>
              <a:t>Neither agree nor disagree</a:t>
            </a:r>
            <a:endParaRPr lang="en-GB" sz="10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2" name="Chart Placeholder 6AL4"/>
          <p:cNvSpPr txBox="1"/>
          <p:nvPr/>
        </p:nvSpPr>
        <p:spPr>
          <a:xfrm>
            <a:off x="508000" y="2477782"/>
            <a:ext cx="3164089" cy="637869"/>
          </a:xfrm>
          <a:prstGeom prst="rect">
            <a:avLst/>
          </a:prstGeom>
          <a:noFill/>
        </p:spPr>
        <p:txBody>
          <a:bodyPr vert="horz" wrap="square" rtlCol="0" anchor="ctr">
            <a:noAutofit/>
          </a:bodyPr>
          <a:lstStyle/>
          <a:p>
            <a:pPr marL="0" indent="0" algn="r">
              <a:buFont typeface="Arial" pitchFamily="34" charset="0"/>
              <a:buNone/>
            </a:pPr>
            <a:r>
              <a:rPr lang="en-GB" sz="1000" smtClean="0">
                <a:solidFill>
                  <a:schemeClr val="tx1"/>
                </a:solidFill>
                <a:latin typeface="Calibri" pitchFamily="34" charset="0"/>
              </a:rPr>
              <a:t>Tend to agree</a:t>
            </a:r>
            <a:endParaRPr lang="en-GB" sz="10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3" name="Chart Placeholder 6AL5"/>
          <p:cNvSpPr txBox="1"/>
          <p:nvPr/>
        </p:nvSpPr>
        <p:spPr>
          <a:xfrm>
            <a:off x="508000" y="1839913"/>
            <a:ext cx="3164089" cy="637869"/>
          </a:xfrm>
          <a:prstGeom prst="rect">
            <a:avLst/>
          </a:prstGeom>
          <a:noFill/>
        </p:spPr>
        <p:txBody>
          <a:bodyPr vert="horz" wrap="square" rtlCol="0" anchor="ctr">
            <a:noAutofit/>
          </a:bodyPr>
          <a:lstStyle/>
          <a:p>
            <a:pPr marL="0" indent="0" algn="r">
              <a:buFont typeface="Arial" pitchFamily="34" charset="0"/>
              <a:buNone/>
            </a:pPr>
            <a:r>
              <a:rPr lang="en-GB" sz="1000" smtClean="0">
                <a:solidFill>
                  <a:schemeClr val="tx1"/>
                </a:solidFill>
                <a:latin typeface="Calibri" pitchFamily="34" charset="0"/>
              </a:rPr>
              <a:t>Strongly agree</a:t>
            </a:r>
            <a:endParaRPr lang="en-GB" sz="10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8661816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Career breaks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8F5610C8-4100-4700-A695-ED7D190A45BE}" type="slidenum">
              <a:rPr lang="en-GB" smtClean="0"/>
              <a:pPr/>
              <a:t>7</a:t>
            </a:fld>
            <a:endParaRPr lang="en-GB" dirty="0"/>
          </a:p>
        </p:txBody>
      </p:sp>
      <p:graphicFrame>
        <p:nvGraphicFramePr>
          <p:cNvPr id="10" name="Chart Placeholder 6"/>
          <p:cNvGraphicFramePr>
            <a:graphicFrameLocks noGrp="1"/>
          </p:cNvGraphicFramePr>
          <p:nvPr>
            <p:ph sz="quarter" idx="23"/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434623630"/>
              </p:ext>
            </p:extLst>
          </p:nvPr>
        </p:nvGraphicFramePr>
        <p:xfrm>
          <a:off x="3707903" y="1700213"/>
          <a:ext cx="5293221" cy="42850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" name="Text Placeholder 4"/>
          <p:cNvSpPr txBox="1">
            <a:spLocks noGrp="1"/>
          </p:cNvSpPr>
          <p:nvPr>
            <p:ph type="body" sz="quarter" idx="17"/>
            <p:custDataLst>
              <p:tags r:id="rId2"/>
            </p:custDataLst>
          </p:nvPr>
        </p:nvSpPr>
        <p:spPr>
          <a:xfrm>
            <a:off x="148183" y="1124744"/>
            <a:ext cx="8858250" cy="32385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84033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  <a:lvl2pPr marL="444500" indent="-269875" algn="l" defTabSz="984033" rtl="0" eaLnBrk="1" latinLnBrk="0" hangingPunct="1">
              <a:lnSpc>
                <a:spcPct val="150000"/>
              </a:lnSpc>
              <a:spcBef>
                <a:spcPct val="20000"/>
              </a:spcBef>
              <a:buClr>
                <a:srgbClr val="EE2D27"/>
              </a:buClr>
              <a:buSzPct val="95000"/>
              <a:buFont typeface="Arial" pitchFamily="34" charset="0"/>
              <a:buChar char="►"/>
              <a:defRPr sz="1400" b="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714375" indent="-269875" algn="l" defTabSz="984033" rtl="0" eaLnBrk="1" latinLnBrk="0" hangingPunct="1">
              <a:lnSpc>
                <a:spcPts val="1300"/>
              </a:lnSpc>
              <a:spcBef>
                <a:spcPct val="20000"/>
              </a:spcBef>
              <a:buClr>
                <a:srgbClr val="EE2D27"/>
              </a:buClr>
              <a:buSzPct val="105000"/>
              <a:buFont typeface="Arial" pitchFamily="34" charset="0"/>
              <a:buChar char="&gt;"/>
              <a:defRPr sz="1200" i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985838" indent="-285750" algn="l" defTabSz="984033" rtl="0" eaLnBrk="1" latinLnBrk="0" hangingPunct="1">
              <a:lnSpc>
                <a:spcPts val="1300"/>
              </a:lnSpc>
              <a:spcBef>
                <a:spcPct val="20000"/>
              </a:spcBef>
              <a:buClr>
                <a:srgbClr val="EE2D27"/>
              </a:buClr>
              <a:buSzPct val="105000"/>
              <a:buFont typeface="Arial" pitchFamily="34" charset="0"/>
              <a:buChar char="&gt;"/>
              <a:defRPr sz="1200" i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250950" indent="-285750" algn="l" defTabSz="984033" rtl="0" eaLnBrk="1" latinLnBrk="0" hangingPunct="1">
              <a:lnSpc>
                <a:spcPts val="1300"/>
              </a:lnSpc>
              <a:spcBef>
                <a:spcPct val="20000"/>
              </a:spcBef>
              <a:buClr>
                <a:srgbClr val="EE2D27"/>
              </a:buClr>
              <a:buSzPct val="105000"/>
              <a:buFont typeface="Arial" pitchFamily="34" charset="0"/>
              <a:buChar char="&gt;"/>
              <a:tabLst/>
              <a:defRPr sz="1200" b="0" i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706093" indent="-246008" algn="l" defTabSz="98403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98110" indent="-246008" algn="l" defTabSz="98403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90127" indent="-246008" algn="l" defTabSz="98403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82144" indent="-246008" algn="l" defTabSz="98403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b="0" i="1" dirty="0" smtClean="0"/>
              <a:t>Q - MDE_q2_2. In general, to what extent do you agree or disagree with each of the following statements? (Please tick one option on each row) </a:t>
            </a:r>
            <a:r>
              <a:rPr lang="en-GB" sz="1400" b="0" i="1" dirty="0" smtClean="0">
                <a:solidFill>
                  <a:srgbClr val="117CC6"/>
                </a:solidFill>
              </a:rPr>
              <a:t>- People who take career breaks and return to work have the same opportunities for career progression as those who work continuously</a:t>
            </a:r>
            <a:endParaRPr lang="en-GB" sz="1400" b="0" i="1" dirty="0">
              <a:solidFill>
                <a:srgbClr val="117CC6"/>
              </a:solidFill>
            </a:endParaRPr>
          </a:p>
        </p:txBody>
      </p:sp>
      <p:sp>
        <p:nvSpPr>
          <p:cNvPr id="8" name="TextBox 7"/>
          <p:cNvSpPr txBox="1"/>
          <p:nvPr>
            <p:custDataLst>
              <p:tags r:id="rId3"/>
            </p:custDataLst>
          </p:nvPr>
        </p:nvSpPr>
        <p:spPr>
          <a:xfrm>
            <a:off x="0" y="6057292"/>
            <a:ext cx="91546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smtClean="0"/>
              <a:t>Base: All GB Adults ( 2352 ) </a:t>
            </a:r>
            <a:endParaRPr lang="en-GB" sz="800" b="1" dirty="0"/>
          </a:p>
        </p:txBody>
      </p:sp>
      <p:sp>
        <p:nvSpPr>
          <p:cNvPr id="4" name="Chart Placeholder 6AL0"/>
          <p:cNvSpPr txBox="1"/>
          <p:nvPr/>
        </p:nvSpPr>
        <p:spPr>
          <a:xfrm>
            <a:off x="508000" y="5029259"/>
            <a:ext cx="3164089" cy="637869"/>
          </a:xfrm>
          <a:prstGeom prst="rect">
            <a:avLst/>
          </a:prstGeom>
          <a:noFill/>
        </p:spPr>
        <p:txBody>
          <a:bodyPr vert="horz" wrap="square" rtlCol="0" anchor="ctr">
            <a:noAutofit/>
          </a:bodyPr>
          <a:lstStyle/>
          <a:p>
            <a:pPr marL="0" indent="0" algn="r">
              <a:buFont typeface="Arial" pitchFamily="34" charset="0"/>
              <a:buNone/>
            </a:pPr>
            <a:r>
              <a:rPr lang="en-GB" sz="1000" smtClean="0">
                <a:solidFill>
                  <a:schemeClr val="tx1"/>
                </a:solidFill>
                <a:latin typeface="Calibri" pitchFamily="34" charset="0"/>
              </a:rPr>
              <a:t>Don't know</a:t>
            </a:r>
            <a:endParaRPr lang="en-GB" sz="10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6" name="Chart Placeholder 6AL1"/>
          <p:cNvSpPr txBox="1"/>
          <p:nvPr/>
        </p:nvSpPr>
        <p:spPr>
          <a:xfrm>
            <a:off x="508000" y="4391390"/>
            <a:ext cx="3164089" cy="637869"/>
          </a:xfrm>
          <a:prstGeom prst="rect">
            <a:avLst/>
          </a:prstGeom>
          <a:noFill/>
        </p:spPr>
        <p:txBody>
          <a:bodyPr vert="horz" wrap="square" rtlCol="0" anchor="ctr">
            <a:noAutofit/>
          </a:bodyPr>
          <a:lstStyle/>
          <a:p>
            <a:pPr marL="0" indent="0" algn="r">
              <a:buFont typeface="Arial" pitchFamily="34" charset="0"/>
              <a:buNone/>
            </a:pPr>
            <a:r>
              <a:rPr lang="en-GB" sz="1000" smtClean="0">
                <a:solidFill>
                  <a:schemeClr val="tx1"/>
                </a:solidFill>
                <a:latin typeface="Calibri" pitchFamily="34" charset="0"/>
              </a:rPr>
              <a:t>Strongly disagree</a:t>
            </a:r>
            <a:endParaRPr lang="en-GB" sz="10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7" name="Chart Placeholder 6AL2"/>
          <p:cNvSpPr txBox="1"/>
          <p:nvPr/>
        </p:nvSpPr>
        <p:spPr>
          <a:xfrm>
            <a:off x="508000" y="3753521"/>
            <a:ext cx="3164089" cy="637869"/>
          </a:xfrm>
          <a:prstGeom prst="rect">
            <a:avLst/>
          </a:prstGeom>
          <a:noFill/>
        </p:spPr>
        <p:txBody>
          <a:bodyPr vert="horz" wrap="square" rtlCol="0" anchor="ctr">
            <a:noAutofit/>
          </a:bodyPr>
          <a:lstStyle/>
          <a:p>
            <a:pPr marL="0" indent="0" algn="r">
              <a:buFont typeface="Arial" pitchFamily="34" charset="0"/>
              <a:buNone/>
            </a:pPr>
            <a:r>
              <a:rPr lang="en-GB" sz="1000" smtClean="0">
                <a:solidFill>
                  <a:schemeClr val="tx1"/>
                </a:solidFill>
                <a:latin typeface="Calibri" pitchFamily="34" charset="0"/>
              </a:rPr>
              <a:t>Tend to disagree</a:t>
            </a:r>
            <a:endParaRPr lang="en-GB" sz="10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9" name="Chart Placeholder 6AL3"/>
          <p:cNvSpPr txBox="1"/>
          <p:nvPr/>
        </p:nvSpPr>
        <p:spPr>
          <a:xfrm>
            <a:off x="508000" y="3115651"/>
            <a:ext cx="3164089" cy="637869"/>
          </a:xfrm>
          <a:prstGeom prst="rect">
            <a:avLst/>
          </a:prstGeom>
          <a:noFill/>
        </p:spPr>
        <p:txBody>
          <a:bodyPr vert="horz" wrap="square" rtlCol="0" anchor="ctr">
            <a:noAutofit/>
          </a:bodyPr>
          <a:lstStyle/>
          <a:p>
            <a:pPr marL="0" indent="0" algn="r">
              <a:buFont typeface="Arial" pitchFamily="34" charset="0"/>
              <a:buNone/>
            </a:pPr>
            <a:r>
              <a:rPr lang="en-GB" sz="1000" smtClean="0">
                <a:solidFill>
                  <a:schemeClr val="tx1"/>
                </a:solidFill>
                <a:latin typeface="Calibri" pitchFamily="34" charset="0"/>
              </a:rPr>
              <a:t>Neither agree nor disagree</a:t>
            </a:r>
            <a:endParaRPr lang="en-GB" sz="10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2" name="Chart Placeholder 6AL4"/>
          <p:cNvSpPr txBox="1"/>
          <p:nvPr/>
        </p:nvSpPr>
        <p:spPr>
          <a:xfrm>
            <a:off x="508000" y="2477782"/>
            <a:ext cx="3164089" cy="637869"/>
          </a:xfrm>
          <a:prstGeom prst="rect">
            <a:avLst/>
          </a:prstGeom>
          <a:noFill/>
        </p:spPr>
        <p:txBody>
          <a:bodyPr vert="horz" wrap="square" rtlCol="0" anchor="ctr">
            <a:noAutofit/>
          </a:bodyPr>
          <a:lstStyle/>
          <a:p>
            <a:pPr marL="0" indent="0" algn="r">
              <a:buFont typeface="Arial" pitchFamily="34" charset="0"/>
              <a:buNone/>
            </a:pPr>
            <a:r>
              <a:rPr lang="en-GB" sz="1000" smtClean="0">
                <a:solidFill>
                  <a:schemeClr val="tx1"/>
                </a:solidFill>
                <a:latin typeface="Calibri" pitchFamily="34" charset="0"/>
              </a:rPr>
              <a:t>Tend to agree</a:t>
            </a:r>
            <a:endParaRPr lang="en-GB" sz="10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3" name="Chart Placeholder 6AL5"/>
          <p:cNvSpPr txBox="1"/>
          <p:nvPr/>
        </p:nvSpPr>
        <p:spPr>
          <a:xfrm>
            <a:off x="508000" y="1839913"/>
            <a:ext cx="3164089" cy="637869"/>
          </a:xfrm>
          <a:prstGeom prst="rect">
            <a:avLst/>
          </a:prstGeom>
          <a:noFill/>
        </p:spPr>
        <p:txBody>
          <a:bodyPr vert="horz" wrap="square" rtlCol="0" anchor="ctr">
            <a:noAutofit/>
          </a:bodyPr>
          <a:lstStyle/>
          <a:p>
            <a:pPr marL="0" indent="0" algn="r">
              <a:buFont typeface="Arial" pitchFamily="34" charset="0"/>
              <a:buNone/>
            </a:pPr>
            <a:r>
              <a:rPr lang="en-GB" sz="1000" smtClean="0">
                <a:solidFill>
                  <a:schemeClr val="tx1"/>
                </a:solidFill>
                <a:latin typeface="Calibri" pitchFamily="34" charset="0"/>
              </a:rPr>
              <a:t>Strongly agree</a:t>
            </a:r>
            <a:endParaRPr lang="en-GB" sz="10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8661816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Part-time - capability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8F5610C8-4100-4700-A695-ED7D190A45BE}" type="slidenum">
              <a:rPr lang="en-GB" smtClean="0"/>
              <a:pPr/>
              <a:t>8</a:t>
            </a:fld>
            <a:endParaRPr lang="en-GB" dirty="0"/>
          </a:p>
        </p:txBody>
      </p:sp>
      <p:graphicFrame>
        <p:nvGraphicFramePr>
          <p:cNvPr id="10" name="Chart Placeholder 6"/>
          <p:cNvGraphicFramePr>
            <a:graphicFrameLocks noGrp="1"/>
          </p:cNvGraphicFramePr>
          <p:nvPr>
            <p:ph sz="quarter" idx="23"/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259039432"/>
              </p:ext>
            </p:extLst>
          </p:nvPr>
        </p:nvGraphicFramePr>
        <p:xfrm>
          <a:off x="3707903" y="1700213"/>
          <a:ext cx="5293221" cy="42850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" name="Text Placeholder 4"/>
          <p:cNvSpPr txBox="1">
            <a:spLocks noGrp="1"/>
          </p:cNvSpPr>
          <p:nvPr>
            <p:ph type="body" sz="quarter" idx="17"/>
            <p:custDataLst>
              <p:tags r:id="rId2"/>
            </p:custDataLst>
          </p:nvPr>
        </p:nvSpPr>
        <p:spPr>
          <a:xfrm>
            <a:off x="148183" y="1124744"/>
            <a:ext cx="8858250" cy="32385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84033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  <a:lvl2pPr marL="444500" indent="-269875" algn="l" defTabSz="984033" rtl="0" eaLnBrk="1" latinLnBrk="0" hangingPunct="1">
              <a:lnSpc>
                <a:spcPct val="150000"/>
              </a:lnSpc>
              <a:spcBef>
                <a:spcPct val="20000"/>
              </a:spcBef>
              <a:buClr>
                <a:srgbClr val="EE2D27"/>
              </a:buClr>
              <a:buSzPct val="95000"/>
              <a:buFont typeface="Arial" pitchFamily="34" charset="0"/>
              <a:buChar char="►"/>
              <a:defRPr sz="1400" b="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714375" indent="-269875" algn="l" defTabSz="984033" rtl="0" eaLnBrk="1" latinLnBrk="0" hangingPunct="1">
              <a:lnSpc>
                <a:spcPts val="1300"/>
              </a:lnSpc>
              <a:spcBef>
                <a:spcPct val="20000"/>
              </a:spcBef>
              <a:buClr>
                <a:srgbClr val="EE2D27"/>
              </a:buClr>
              <a:buSzPct val="105000"/>
              <a:buFont typeface="Arial" pitchFamily="34" charset="0"/>
              <a:buChar char="&gt;"/>
              <a:defRPr sz="1200" i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985838" indent="-285750" algn="l" defTabSz="984033" rtl="0" eaLnBrk="1" latinLnBrk="0" hangingPunct="1">
              <a:lnSpc>
                <a:spcPts val="1300"/>
              </a:lnSpc>
              <a:spcBef>
                <a:spcPct val="20000"/>
              </a:spcBef>
              <a:buClr>
                <a:srgbClr val="EE2D27"/>
              </a:buClr>
              <a:buSzPct val="105000"/>
              <a:buFont typeface="Arial" pitchFamily="34" charset="0"/>
              <a:buChar char="&gt;"/>
              <a:defRPr sz="1200" i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250950" indent="-285750" algn="l" defTabSz="984033" rtl="0" eaLnBrk="1" latinLnBrk="0" hangingPunct="1">
              <a:lnSpc>
                <a:spcPts val="1300"/>
              </a:lnSpc>
              <a:spcBef>
                <a:spcPct val="20000"/>
              </a:spcBef>
              <a:buClr>
                <a:srgbClr val="EE2D27"/>
              </a:buClr>
              <a:buSzPct val="105000"/>
              <a:buFont typeface="Arial" pitchFamily="34" charset="0"/>
              <a:buChar char="&gt;"/>
              <a:tabLst/>
              <a:defRPr sz="1200" b="0" i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706093" indent="-246008" algn="l" defTabSz="98403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98110" indent="-246008" algn="l" defTabSz="98403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90127" indent="-246008" algn="l" defTabSz="98403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82144" indent="-246008" algn="l" defTabSz="98403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b="0" i="1" dirty="0" smtClean="0"/>
              <a:t>Q - MDE_q3_1. In general, to what extent do you agree or disagree with each of the following? (Please tick one option on each row) </a:t>
            </a:r>
            <a:r>
              <a:rPr lang="en-GB" sz="1400" b="0" i="1" dirty="0" smtClean="0">
                <a:solidFill>
                  <a:srgbClr val="117CC6"/>
                </a:solidFill>
              </a:rPr>
              <a:t>- Part-time workers are as capable of delivering/ completing demanding pieces of work as full time workers are </a:t>
            </a:r>
            <a:endParaRPr lang="en-GB" sz="1400" b="0" i="1" dirty="0">
              <a:solidFill>
                <a:srgbClr val="117CC6"/>
              </a:solidFill>
            </a:endParaRPr>
          </a:p>
        </p:txBody>
      </p:sp>
      <p:sp>
        <p:nvSpPr>
          <p:cNvPr id="8" name="TextBox 7"/>
          <p:cNvSpPr txBox="1"/>
          <p:nvPr>
            <p:custDataLst>
              <p:tags r:id="rId3"/>
            </p:custDataLst>
          </p:nvPr>
        </p:nvSpPr>
        <p:spPr>
          <a:xfrm>
            <a:off x="0" y="6057292"/>
            <a:ext cx="91546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smtClean="0"/>
              <a:t>Base: All GB Adults ( 2352 ) </a:t>
            </a:r>
            <a:endParaRPr lang="en-GB" sz="800" b="1" dirty="0"/>
          </a:p>
        </p:txBody>
      </p:sp>
      <p:sp>
        <p:nvSpPr>
          <p:cNvPr id="4" name="Chart Placeholder 6AL0"/>
          <p:cNvSpPr txBox="1"/>
          <p:nvPr/>
        </p:nvSpPr>
        <p:spPr>
          <a:xfrm>
            <a:off x="508000" y="5029259"/>
            <a:ext cx="3164089" cy="637869"/>
          </a:xfrm>
          <a:prstGeom prst="rect">
            <a:avLst/>
          </a:prstGeom>
          <a:noFill/>
        </p:spPr>
        <p:txBody>
          <a:bodyPr vert="horz" wrap="square" rtlCol="0" anchor="ctr">
            <a:noAutofit/>
          </a:bodyPr>
          <a:lstStyle/>
          <a:p>
            <a:pPr marL="0" indent="0" algn="r">
              <a:buFont typeface="Arial" pitchFamily="34" charset="0"/>
              <a:buNone/>
            </a:pPr>
            <a:r>
              <a:rPr lang="en-GB" sz="1000" smtClean="0">
                <a:solidFill>
                  <a:schemeClr val="tx1"/>
                </a:solidFill>
                <a:latin typeface="Calibri" pitchFamily="34" charset="0"/>
              </a:rPr>
              <a:t>Don't know</a:t>
            </a:r>
            <a:endParaRPr lang="en-GB" sz="10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6" name="Chart Placeholder 6AL1"/>
          <p:cNvSpPr txBox="1"/>
          <p:nvPr/>
        </p:nvSpPr>
        <p:spPr>
          <a:xfrm>
            <a:off x="508000" y="4391390"/>
            <a:ext cx="3164089" cy="637869"/>
          </a:xfrm>
          <a:prstGeom prst="rect">
            <a:avLst/>
          </a:prstGeom>
          <a:noFill/>
        </p:spPr>
        <p:txBody>
          <a:bodyPr vert="horz" wrap="square" rtlCol="0" anchor="ctr">
            <a:noAutofit/>
          </a:bodyPr>
          <a:lstStyle/>
          <a:p>
            <a:pPr marL="0" indent="0" algn="r">
              <a:buFont typeface="Arial" pitchFamily="34" charset="0"/>
              <a:buNone/>
            </a:pPr>
            <a:r>
              <a:rPr lang="en-GB" sz="1000" smtClean="0">
                <a:solidFill>
                  <a:schemeClr val="tx1"/>
                </a:solidFill>
                <a:latin typeface="Calibri" pitchFamily="34" charset="0"/>
              </a:rPr>
              <a:t>Strongly disagree</a:t>
            </a:r>
            <a:endParaRPr lang="en-GB" sz="10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7" name="Chart Placeholder 6AL2"/>
          <p:cNvSpPr txBox="1"/>
          <p:nvPr/>
        </p:nvSpPr>
        <p:spPr>
          <a:xfrm>
            <a:off x="508000" y="3753521"/>
            <a:ext cx="3164089" cy="637869"/>
          </a:xfrm>
          <a:prstGeom prst="rect">
            <a:avLst/>
          </a:prstGeom>
          <a:noFill/>
        </p:spPr>
        <p:txBody>
          <a:bodyPr vert="horz" wrap="square" rtlCol="0" anchor="ctr">
            <a:noAutofit/>
          </a:bodyPr>
          <a:lstStyle/>
          <a:p>
            <a:pPr marL="0" indent="0" algn="r">
              <a:buFont typeface="Arial" pitchFamily="34" charset="0"/>
              <a:buNone/>
            </a:pPr>
            <a:r>
              <a:rPr lang="en-GB" sz="1000" smtClean="0">
                <a:solidFill>
                  <a:schemeClr val="tx1"/>
                </a:solidFill>
                <a:latin typeface="Calibri" pitchFamily="34" charset="0"/>
              </a:rPr>
              <a:t>Tend to disagree</a:t>
            </a:r>
            <a:endParaRPr lang="en-GB" sz="10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9" name="Chart Placeholder 6AL3"/>
          <p:cNvSpPr txBox="1"/>
          <p:nvPr/>
        </p:nvSpPr>
        <p:spPr>
          <a:xfrm>
            <a:off x="508000" y="3115651"/>
            <a:ext cx="3164089" cy="637869"/>
          </a:xfrm>
          <a:prstGeom prst="rect">
            <a:avLst/>
          </a:prstGeom>
          <a:noFill/>
        </p:spPr>
        <p:txBody>
          <a:bodyPr vert="horz" wrap="square" rtlCol="0" anchor="ctr">
            <a:noAutofit/>
          </a:bodyPr>
          <a:lstStyle/>
          <a:p>
            <a:pPr marL="0" indent="0" algn="r">
              <a:buFont typeface="Arial" pitchFamily="34" charset="0"/>
              <a:buNone/>
            </a:pPr>
            <a:r>
              <a:rPr lang="en-GB" sz="1000" smtClean="0">
                <a:solidFill>
                  <a:schemeClr val="tx1"/>
                </a:solidFill>
                <a:latin typeface="Calibri" pitchFamily="34" charset="0"/>
              </a:rPr>
              <a:t>Neither agree nor disagree</a:t>
            </a:r>
            <a:endParaRPr lang="en-GB" sz="10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2" name="Chart Placeholder 6AL4"/>
          <p:cNvSpPr txBox="1"/>
          <p:nvPr/>
        </p:nvSpPr>
        <p:spPr>
          <a:xfrm>
            <a:off x="508000" y="2477782"/>
            <a:ext cx="3164089" cy="637869"/>
          </a:xfrm>
          <a:prstGeom prst="rect">
            <a:avLst/>
          </a:prstGeom>
          <a:noFill/>
        </p:spPr>
        <p:txBody>
          <a:bodyPr vert="horz" wrap="square" rtlCol="0" anchor="ctr">
            <a:noAutofit/>
          </a:bodyPr>
          <a:lstStyle/>
          <a:p>
            <a:pPr marL="0" indent="0" algn="r">
              <a:buFont typeface="Arial" pitchFamily="34" charset="0"/>
              <a:buNone/>
            </a:pPr>
            <a:r>
              <a:rPr lang="en-GB" sz="1000" smtClean="0">
                <a:solidFill>
                  <a:schemeClr val="tx1"/>
                </a:solidFill>
                <a:latin typeface="Calibri" pitchFamily="34" charset="0"/>
              </a:rPr>
              <a:t>Tend to agree</a:t>
            </a:r>
            <a:endParaRPr lang="en-GB" sz="10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3" name="Chart Placeholder 6AL5"/>
          <p:cNvSpPr txBox="1"/>
          <p:nvPr/>
        </p:nvSpPr>
        <p:spPr>
          <a:xfrm>
            <a:off x="508000" y="1839913"/>
            <a:ext cx="3164089" cy="637869"/>
          </a:xfrm>
          <a:prstGeom prst="rect">
            <a:avLst/>
          </a:prstGeom>
          <a:noFill/>
        </p:spPr>
        <p:txBody>
          <a:bodyPr vert="horz" wrap="square" rtlCol="0" anchor="ctr">
            <a:noAutofit/>
          </a:bodyPr>
          <a:lstStyle/>
          <a:p>
            <a:pPr marL="0" indent="0" algn="r">
              <a:buFont typeface="Arial" pitchFamily="34" charset="0"/>
              <a:buNone/>
            </a:pPr>
            <a:r>
              <a:rPr lang="en-GB" sz="1000" smtClean="0">
                <a:solidFill>
                  <a:schemeClr val="tx1"/>
                </a:solidFill>
                <a:latin typeface="Calibri" pitchFamily="34" charset="0"/>
              </a:rPr>
              <a:t>Strongly agree</a:t>
            </a:r>
            <a:endParaRPr lang="en-GB" sz="10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8661816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Part-time - timescales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8F5610C8-4100-4700-A695-ED7D190A45BE}" type="slidenum">
              <a:rPr lang="en-GB" smtClean="0"/>
              <a:pPr/>
              <a:t>9</a:t>
            </a:fld>
            <a:endParaRPr lang="en-GB" dirty="0"/>
          </a:p>
        </p:txBody>
      </p:sp>
      <p:graphicFrame>
        <p:nvGraphicFramePr>
          <p:cNvPr id="10" name="Chart Placeholder 6"/>
          <p:cNvGraphicFramePr>
            <a:graphicFrameLocks noGrp="1"/>
          </p:cNvGraphicFramePr>
          <p:nvPr>
            <p:ph sz="quarter" idx="23"/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879878629"/>
              </p:ext>
            </p:extLst>
          </p:nvPr>
        </p:nvGraphicFramePr>
        <p:xfrm>
          <a:off x="3707903" y="1700213"/>
          <a:ext cx="5293221" cy="42850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" name="Text Placeholder 4"/>
          <p:cNvSpPr txBox="1">
            <a:spLocks noGrp="1"/>
          </p:cNvSpPr>
          <p:nvPr>
            <p:ph type="body" sz="quarter" idx="17"/>
            <p:custDataLst>
              <p:tags r:id="rId2"/>
            </p:custDataLst>
          </p:nvPr>
        </p:nvSpPr>
        <p:spPr>
          <a:xfrm>
            <a:off x="148183" y="1124744"/>
            <a:ext cx="8858250" cy="32385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84033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  <a:lvl2pPr marL="444500" indent="-269875" algn="l" defTabSz="984033" rtl="0" eaLnBrk="1" latinLnBrk="0" hangingPunct="1">
              <a:lnSpc>
                <a:spcPct val="150000"/>
              </a:lnSpc>
              <a:spcBef>
                <a:spcPct val="20000"/>
              </a:spcBef>
              <a:buClr>
                <a:srgbClr val="EE2D27"/>
              </a:buClr>
              <a:buSzPct val="95000"/>
              <a:buFont typeface="Arial" pitchFamily="34" charset="0"/>
              <a:buChar char="►"/>
              <a:defRPr sz="1400" b="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714375" indent="-269875" algn="l" defTabSz="984033" rtl="0" eaLnBrk="1" latinLnBrk="0" hangingPunct="1">
              <a:lnSpc>
                <a:spcPts val="1300"/>
              </a:lnSpc>
              <a:spcBef>
                <a:spcPct val="20000"/>
              </a:spcBef>
              <a:buClr>
                <a:srgbClr val="EE2D27"/>
              </a:buClr>
              <a:buSzPct val="105000"/>
              <a:buFont typeface="Arial" pitchFamily="34" charset="0"/>
              <a:buChar char="&gt;"/>
              <a:defRPr sz="1200" i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985838" indent="-285750" algn="l" defTabSz="984033" rtl="0" eaLnBrk="1" latinLnBrk="0" hangingPunct="1">
              <a:lnSpc>
                <a:spcPts val="1300"/>
              </a:lnSpc>
              <a:spcBef>
                <a:spcPct val="20000"/>
              </a:spcBef>
              <a:buClr>
                <a:srgbClr val="EE2D27"/>
              </a:buClr>
              <a:buSzPct val="105000"/>
              <a:buFont typeface="Arial" pitchFamily="34" charset="0"/>
              <a:buChar char="&gt;"/>
              <a:defRPr sz="1200" i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250950" indent="-285750" algn="l" defTabSz="984033" rtl="0" eaLnBrk="1" latinLnBrk="0" hangingPunct="1">
              <a:lnSpc>
                <a:spcPts val="1300"/>
              </a:lnSpc>
              <a:spcBef>
                <a:spcPct val="20000"/>
              </a:spcBef>
              <a:buClr>
                <a:srgbClr val="EE2D27"/>
              </a:buClr>
              <a:buSzPct val="105000"/>
              <a:buFont typeface="Arial" pitchFamily="34" charset="0"/>
              <a:buChar char="&gt;"/>
              <a:tabLst/>
              <a:defRPr sz="1200" b="0" i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706093" indent="-246008" algn="l" defTabSz="98403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98110" indent="-246008" algn="l" defTabSz="98403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90127" indent="-246008" algn="l" defTabSz="98403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82144" indent="-246008" algn="l" defTabSz="98403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b="0" i="1" dirty="0" smtClean="0"/>
              <a:t>Q - MDE_q3_2. In general, to what extent do you agree or disagree with each of the following? (Please tick one option on each row) </a:t>
            </a:r>
            <a:r>
              <a:rPr lang="en-GB" sz="1400" b="0" i="1" dirty="0" smtClean="0">
                <a:solidFill>
                  <a:srgbClr val="117CC6"/>
                </a:solidFill>
              </a:rPr>
              <a:t>- Part-time workers are as capable of delivering work to challenging timescales as full time workers are</a:t>
            </a:r>
            <a:endParaRPr lang="en-GB" sz="1400" b="0" i="1" dirty="0">
              <a:solidFill>
                <a:srgbClr val="117CC6"/>
              </a:solidFill>
            </a:endParaRPr>
          </a:p>
        </p:txBody>
      </p:sp>
      <p:sp>
        <p:nvSpPr>
          <p:cNvPr id="8" name="TextBox 7"/>
          <p:cNvSpPr txBox="1"/>
          <p:nvPr>
            <p:custDataLst>
              <p:tags r:id="rId3"/>
            </p:custDataLst>
          </p:nvPr>
        </p:nvSpPr>
        <p:spPr>
          <a:xfrm>
            <a:off x="0" y="6057292"/>
            <a:ext cx="91546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smtClean="0"/>
              <a:t>Base: All GB Adults ( 2352 ) </a:t>
            </a:r>
            <a:endParaRPr lang="en-GB" sz="800" b="1" dirty="0"/>
          </a:p>
        </p:txBody>
      </p:sp>
      <p:sp>
        <p:nvSpPr>
          <p:cNvPr id="4" name="Chart Placeholder 6AL0"/>
          <p:cNvSpPr txBox="1"/>
          <p:nvPr/>
        </p:nvSpPr>
        <p:spPr>
          <a:xfrm>
            <a:off x="508000" y="5029259"/>
            <a:ext cx="3164089" cy="637869"/>
          </a:xfrm>
          <a:prstGeom prst="rect">
            <a:avLst/>
          </a:prstGeom>
          <a:noFill/>
        </p:spPr>
        <p:txBody>
          <a:bodyPr vert="horz" wrap="square" rtlCol="0" anchor="ctr">
            <a:noAutofit/>
          </a:bodyPr>
          <a:lstStyle/>
          <a:p>
            <a:pPr marL="0" indent="0" algn="r">
              <a:buFont typeface="Arial" pitchFamily="34" charset="0"/>
              <a:buNone/>
            </a:pPr>
            <a:r>
              <a:rPr lang="en-GB" sz="1000" smtClean="0">
                <a:solidFill>
                  <a:schemeClr val="tx1"/>
                </a:solidFill>
                <a:latin typeface="Calibri" pitchFamily="34" charset="0"/>
              </a:rPr>
              <a:t>Don't know</a:t>
            </a:r>
            <a:endParaRPr lang="en-GB" sz="10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6" name="Chart Placeholder 6AL1"/>
          <p:cNvSpPr txBox="1"/>
          <p:nvPr/>
        </p:nvSpPr>
        <p:spPr>
          <a:xfrm>
            <a:off x="508000" y="4391390"/>
            <a:ext cx="3164089" cy="637869"/>
          </a:xfrm>
          <a:prstGeom prst="rect">
            <a:avLst/>
          </a:prstGeom>
          <a:noFill/>
        </p:spPr>
        <p:txBody>
          <a:bodyPr vert="horz" wrap="square" rtlCol="0" anchor="ctr">
            <a:noAutofit/>
          </a:bodyPr>
          <a:lstStyle/>
          <a:p>
            <a:pPr marL="0" indent="0" algn="r">
              <a:buFont typeface="Arial" pitchFamily="34" charset="0"/>
              <a:buNone/>
            </a:pPr>
            <a:r>
              <a:rPr lang="en-GB" sz="1000" smtClean="0">
                <a:solidFill>
                  <a:schemeClr val="tx1"/>
                </a:solidFill>
                <a:latin typeface="Calibri" pitchFamily="34" charset="0"/>
              </a:rPr>
              <a:t>Strongly disagree</a:t>
            </a:r>
            <a:endParaRPr lang="en-GB" sz="10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7" name="Chart Placeholder 6AL2"/>
          <p:cNvSpPr txBox="1"/>
          <p:nvPr/>
        </p:nvSpPr>
        <p:spPr>
          <a:xfrm>
            <a:off x="508000" y="3753521"/>
            <a:ext cx="3164089" cy="637869"/>
          </a:xfrm>
          <a:prstGeom prst="rect">
            <a:avLst/>
          </a:prstGeom>
          <a:noFill/>
        </p:spPr>
        <p:txBody>
          <a:bodyPr vert="horz" wrap="square" rtlCol="0" anchor="ctr">
            <a:noAutofit/>
          </a:bodyPr>
          <a:lstStyle/>
          <a:p>
            <a:pPr marL="0" indent="0" algn="r">
              <a:buFont typeface="Arial" pitchFamily="34" charset="0"/>
              <a:buNone/>
            </a:pPr>
            <a:r>
              <a:rPr lang="en-GB" sz="1000" smtClean="0">
                <a:solidFill>
                  <a:schemeClr val="tx1"/>
                </a:solidFill>
                <a:latin typeface="Calibri" pitchFamily="34" charset="0"/>
              </a:rPr>
              <a:t>Tend to disagree</a:t>
            </a:r>
            <a:endParaRPr lang="en-GB" sz="10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9" name="Chart Placeholder 6AL3"/>
          <p:cNvSpPr txBox="1"/>
          <p:nvPr/>
        </p:nvSpPr>
        <p:spPr>
          <a:xfrm>
            <a:off x="508000" y="3115651"/>
            <a:ext cx="3164089" cy="637869"/>
          </a:xfrm>
          <a:prstGeom prst="rect">
            <a:avLst/>
          </a:prstGeom>
          <a:noFill/>
        </p:spPr>
        <p:txBody>
          <a:bodyPr vert="horz" wrap="square" rtlCol="0" anchor="ctr">
            <a:noAutofit/>
          </a:bodyPr>
          <a:lstStyle/>
          <a:p>
            <a:pPr marL="0" indent="0" algn="r">
              <a:buFont typeface="Arial" pitchFamily="34" charset="0"/>
              <a:buNone/>
            </a:pPr>
            <a:r>
              <a:rPr lang="en-GB" sz="1000" smtClean="0">
                <a:solidFill>
                  <a:schemeClr val="tx1"/>
                </a:solidFill>
                <a:latin typeface="Calibri" pitchFamily="34" charset="0"/>
              </a:rPr>
              <a:t>Neither agree nor disagree</a:t>
            </a:r>
            <a:endParaRPr lang="en-GB" sz="10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2" name="Chart Placeholder 6AL4"/>
          <p:cNvSpPr txBox="1"/>
          <p:nvPr/>
        </p:nvSpPr>
        <p:spPr>
          <a:xfrm>
            <a:off x="508000" y="2477782"/>
            <a:ext cx="3164089" cy="637869"/>
          </a:xfrm>
          <a:prstGeom prst="rect">
            <a:avLst/>
          </a:prstGeom>
          <a:noFill/>
        </p:spPr>
        <p:txBody>
          <a:bodyPr vert="horz" wrap="square" rtlCol="0" anchor="ctr">
            <a:noAutofit/>
          </a:bodyPr>
          <a:lstStyle/>
          <a:p>
            <a:pPr marL="0" indent="0" algn="r">
              <a:buFont typeface="Arial" pitchFamily="34" charset="0"/>
              <a:buNone/>
            </a:pPr>
            <a:r>
              <a:rPr lang="en-GB" sz="1000" smtClean="0">
                <a:solidFill>
                  <a:schemeClr val="tx1"/>
                </a:solidFill>
                <a:latin typeface="Calibri" pitchFamily="34" charset="0"/>
              </a:rPr>
              <a:t>Tend to agree</a:t>
            </a:r>
            <a:endParaRPr lang="en-GB" sz="10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3" name="Chart Placeholder 6AL5"/>
          <p:cNvSpPr txBox="1"/>
          <p:nvPr/>
        </p:nvSpPr>
        <p:spPr>
          <a:xfrm>
            <a:off x="508000" y="1839913"/>
            <a:ext cx="3164089" cy="637869"/>
          </a:xfrm>
          <a:prstGeom prst="rect">
            <a:avLst/>
          </a:prstGeom>
          <a:noFill/>
        </p:spPr>
        <p:txBody>
          <a:bodyPr vert="horz" wrap="square" rtlCol="0" anchor="ctr">
            <a:noAutofit/>
          </a:bodyPr>
          <a:lstStyle/>
          <a:p>
            <a:pPr marL="0" indent="0" algn="r">
              <a:buFont typeface="Arial" pitchFamily="34" charset="0"/>
              <a:buNone/>
            </a:pPr>
            <a:r>
              <a:rPr lang="en-GB" sz="1000" smtClean="0">
                <a:solidFill>
                  <a:schemeClr val="tx1"/>
                </a:solidFill>
                <a:latin typeface="Calibri" pitchFamily="34" charset="0"/>
              </a:rPr>
              <a:t>Strongly agree</a:t>
            </a:r>
            <a:endParaRPr lang="en-GB" sz="10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8661816"/>
      </p:ext>
    </p:ext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TP://WWW.FORGETDATA.COM/SLIDES/4" val="&lt;?xml version=&quot;1.0&quot; encoding=&quot;utf-16&quot;?&gt;&lt;PresentationLink xmlns:i=&quot;http://www.w3.org/2001/XMLSchema-instance&quot; xmlns=&quot;http://www.forgetdata.com/Slides&quot;&gt;&lt;DataContext&gt;&lt;Connection xmlns:i=&quot;http://www.w3.org/2001/XMLSchema-instance&quot; xmlns=&quot;http://www.forgetdata.com/ReportingSuite&quot;&gt;&lt;ConnectionString&gt;Results for Department_Culture_Media_port (Ambition) 087 17.3.14 (Slides!).mtd&lt;/ConnectionString&gt;&lt;Name&gt;Connection1&lt;/Name&gt;&lt;Provider&gt;SPSS MTD File&lt;/Provider&gt;&lt;/Connection&gt;&lt;/DataContext&gt;&lt;Version&gt;4.2.0.0&lt;/Version&gt;&lt;/PresentationLink&gt;"/>
  <p:tag name="ISPRING_RESOURCE_PATHS_HASH_2" val="923151c8ab761ddc74acea6235c4a495defa3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TP://WWW.FORGETDATA.COM/SLIDES/4" val="&lt;?xml version=&quot;1.0&quot; encoding=&quot;utf-16&quot;?&gt;&lt;ShapeLink xmlns:i=&quot;http://www.w3.org/2001/XMLSchema-instance&quot; xmlns=&quot;http://www.forgetdata.com/Slides&quot;&gt;&lt;FillerProperties i:type=&quot;GenericChartFillerSettings&quot;&gt;&lt;AfterFillAction xmlns:d3p1=&quot;http://www.forgetdata.com/ReportingSuite&quot;&gt;&lt;d3p1:PackagedScript&gt;&lt;d3p1:CreatedBy&gt;FORGEAB1$&lt;/d3p1:CreatedBy&gt;&lt;d3p1:LastUpdated&gt;2014-03-17T11:40:00.2971115+00:00&lt;/d3p1:LastUpdated&gt;&lt;d3p1:Script&gt;aW1wb3J0IGRlY2tyIGFzIGRyDQpkci5HZW5lcmF0ZU92ZXJsYXlBeGlzTGFiZWxzKDEwKQ==&lt;/d3p1:Script&gt;&lt;/d3p1:PackagedScript&gt;&lt;/AfterFillAction&gt;&lt;CreateDataSeries&gt;true&lt;/CreateDataSeries&gt;&lt;DataItem&gt;0&lt;/DataItem&gt;&lt;HeaderLabelDepth&gt;1&lt;/HeaderLabelDepth&gt;&lt;IncludeColumnGroupHeadings&gt;false&lt;/IncludeColumnGroupHeadings&gt;&lt;IncludeRowGroupHeadings&gt;false&lt;/IncludeRowGroupHeadings&gt;&lt;RowLabelDepth&gt;1&lt;/RowLabelDepth&gt;&lt;TTestResultSettings&gt;&lt;HeadingPrefix&gt;&lt;/HeadingPrefix&gt;&lt;HeadingSuffix&gt;&lt;/HeadingSuffix&gt;&lt;ResultPrefix&gt;&lt;/ResultPrefix&gt;&lt;ResultSuffix&gt;&lt;/ResultSuffix&gt;&lt;/TTestResultSettings&gt;&lt;/FillerProperties&gt;&lt;Query xmlns:d2p1=&quot;http://www.forgetdata.com/ReportingSuite&quot;&gt;&lt;d2p1:ColumnCombinationSettings&gt;&lt;d2p1:IgnoredTypes xmlns:d4p1=&quot;http://schemas.microsoft.com/2003/10/Serialization/Arrays&quot;&gt;&lt;d4p1:string&gt;UnweightedBase&lt;/d4p1:string&gt;&lt;d4p1:string&gt;TableStatistic&lt;/d4p1:string&gt;&lt;d4p1:string&gt;SumWeightsSquared&lt;/d4p1:string&gt;&lt;d4p1:string&gt;SumN&lt;/d4p1:string&gt;&lt;d4p1:string&gt;SumX&lt;/d4p1:string&gt;&lt;d4p1:string&gt;SumXSquared&lt;/d4p1:string&gt;&lt;d4p1:string&gt;SumUnweightedN&lt;/d4p1:string&gt;&lt;d4p1:string&gt;StdDev&lt;/d4p1:string&gt;&lt;d4p1:string&gt;StdErr&lt;/d4p1:string&gt;&lt;d4p1:string&gt;SampleVar&lt;/d4p1:string&gt;&lt;d4p1:string&gt;Total&lt;/d4p1:string&gt;&lt;d4p1:string&gt;SubTotal&lt;/d4p1:string&gt;&lt;d4p1:string&gt;Text&lt;/d4p1:string&gt;&lt;d4p1:string&gt;NetDiffs&lt;/d4p1:string&gt;&lt;d4p1:string&gt;PairedPref&lt;/d4p1:string&gt;&lt;d4p1:string&gt;Profile&lt;/d4p1:string&gt;&lt;d4p1:string&gt;ProfileResult&lt;/d4p1:string&gt;&lt;d4p1:string&gt;TValue&lt;/d4p1:string&gt;&lt;d4p1:string&gt;TProb&lt;/d4p1:string&gt;&lt;/d2p1:IgnoredTypes&gt;&lt;d2p1:Reverse&gt;true&lt;/d2p1:Reverse&gt;&lt;/d2p1:ColumnCombinationSettings&gt;&lt;d2p1:Items&gt;&lt;d2p1:DataQueryItem&gt;&lt;d2p1:ColumnSelection&gt;/0&lt;/d2p1:ColumnSelection&gt;&lt;d2p1:ConnectionName&gt;Connection1&lt;/d2p1:ConnectionName&gt;&lt;d2p1:DataQueryType&gt;SelectCell&lt;/d2p1:DataQueryType&gt;&lt;d2p1:RowSelection&gt;/4&lt;/d2p1:RowSelection&gt;&lt;d2p1:TableName&gt;Department_Culture_Media_portAmbition_P_REGROUPED&lt;/d2p1:TableName&gt;&lt;/d2p1:DataQueryItem&gt;&lt;/d2p1:Items&gt;&lt;d2p1:RowCombinationSettings&gt;&lt;d2p1:IgnoredTypes xmlns:d4p1=&quot;http://schemas.microsoft.com/2003/10/Serialization/Arrays&quot;&gt;&lt;d4p1:string&gt;TableStatistic&lt;/d4p1:string&gt;&lt;d4p1:string&gt;SumWeightsSquared&lt;/d4p1:string&gt;&lt;d4p1:string&gt;SumN&lt;/d4p1:string&gt;&lt;d4p1:string&gt;SumX&lt;/d4p1:string&gt;&lt;d4p1:string&gt;SumXSquared&lt;/d4p1:string&gt;&lt;d4p1:string&gt;SumUnweightedN&lt;/d4p1:string&gt;&lt;d4p1:string&gt;StdErr&lt;/d4p1:string&gt;&lt;d4p1:string&gt;SampleVar&lt;/d4p1:string&gt;&lt;d4p1:string&gt;Total&lt;/d4p1:string&gt;&lt;d4p1:string&gt;SubTotal&lt;/d4p1:string&gt;&lt;d4p1:string&gt;Text&lt;/d4p1:string&gt;&lt;d4p1:string&gt;NetDiffs&lt;/d4p1:string&gt;&lt;d4p1:string&gt;PairedPref&lt;/d4p1:string&gt;&lt;d4p1:string&gt;Profile&lt;/d4p1:string&gt;&lt;d4p1:string&gt;ProfileResult&lt;/d4p1:string&gt;&lt;d4p1:string&gt;TValue&lt;/d4p1:string&gt;&lt;d4p1:string&gt;TProb&lt;/d4p1:string&gt;&lt;d4p1:string&gt;UnweightedBase&lt;/d4p1:string&gt;&lt;d4p1:string&gt;Base&lt;/d4p1:string&gt;&lt;d4p1:string&gt;StdDev&lt;/d4p1:string&gt;&lt;d4p1:string&gt;Mean&lt;/d4p1:string&gt;&lt;d4p1:string&gt;Combine&lt;/d4p1:string&gt;&lt;/d2p1:IgnoredTypes&gt;&lt;/d2p1:RowCombinationSettings&gt;&lt;d2p1:SwitchRowsAndColumns&gt;true&lt;/d2p1:SwitchRowsAndColumns&gt;&lt;d2p1:Transformation&gt;&lt;d2p1:PackagedScript&gt;&lt;d2p1:CreatedBy&gt;FORGEAB1$&lt;/d2p1:CreatedBy&gt;&lt;d2p1:LastUpdated&gt;2014-03-17T11:40:00.2971115+00:00&lt;/d2p1:LastUpdated&gt;&lt;d2p1:Script&gt;aW1wb3J0IGRlY2tyIGFzIGRyDQpyZWxvYWQoZHIpDQpkci5Sb3VuZENlbGxzKCk=&lt;/d2p1:Script&gt;&lt;/d2p1:PackagedScript&gt;&lt;/d2p1:Transformation&gt;&lt;/Query&gt;&lt;Version&gt;4.2.0.0&lt;/Version&gt;&lt;/ShapeLink&gt;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TP://WWW.FORGETDATA.COM/SLIDES/4" val="&lt;?xml version=&quot;1.0&quot; encoding=&quot;utf-16&quot;?&gt;&lt;ShapeLink xmlns:i=&quot;http://www.w3.org/2001/XMLSchema-instance&quot; xmlns=&quot;http://www.forgetdata.com/Slides&quot;&gt;&lt;FillerProperties i:type=&quot;GenericTableInformationFiller.TableInfoFillerSettings&quot;&gt;&lt;TextType&gt;TitleHeader&lt;/TextType&gt;&lt;/FillerProperties&gt;&lt;Query xmlns:d2p1=&quot;http://www.forgetdata.com/ReportingSuite&quot;&gt;&lt;d2p1:ColumnCombinationSettings /&gt;&lt;d2p1:Items&gt;&lt;d2p1:DataQueryItem&gt;&lt;d2p1:ColumnSelection&gt;/0&lt;/d2p1:ColumnSelection&gt;&lt;d2p1:ConnectionName&gt;Connection1&lt;/d2p1:ConnectionName&gt;&lt;d2p1:DataQueryType&gt;SelectCell&lt;/d2p1:DataQueryType&gt;&lt;d2p1:RowSelection&gt;/4&lt;/d2p1:RowSelection&gt;&lt;d2p1:TableName&gt;Department_Culture_Media_portAmbition_P_REGROUPED&lt;/d2p1:TableName&gt;&lt;/d2p1:DataQueryItem&gt;&lt;/d2p1:Items&gt;&lt;d2p1:RowCombinationSettings /&gt;&lt;d2p1:Transformation&gt;&lt;d2p1:PackagedScript&gt;&lt;d2p1:CreatedBy&gt;FORGEAB1$&lt;/d2p1:CreatedBy&gt;&lt;d2p1:LastUpdated&gt;2014-03-17T11:40:00.2971115+00:00&lt;/d2p1:LastUpdated&gt;&lt;d2p1:Script&gt;aW1wb3J0IGRlY2tyIGFzIGRyDQpyZWxvYWQoZHIpDQpNYXRyaXguSGVhZGVyLlRpdGxlID0gZHIuUXVlc3Rpb25MYWJlbCgiUm93Iik=&lt;/d2p1:Script&gt;&lt;/d2p1:PackagedScript&gt;&lt;/d2p1:Transformation&gt;&lt;/Query&gt;&lt;Version&gt;4.2.0.0&lt;/Version&gt;&lt;/ShapeLink&gt;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TP://WWW.FORGETDATA.COM/SLIDES/4" val="&lt;?xml version=&quot;1.0&quot; encoding=&quot;utf-16&quot;?&gt;&lt;ShapeLink xmlns:i=&quot;http://www.w3.org/2001/XMLSchema-instance&quot; xmlns=&quot;http://www.forgetdata.com/Slides&quot;&gt;&lt;FillerProperties i:type=&quot;GenericTableInformationFiller.TableInfoFillerSettings&quot;&gt;&lt;TextType&gt;LeftFooter&lt;/TextType&gt;&lt;/FillerProperties&gt;&lt;Query xmlns:d2p1=&quot;http://www.forgetdata.com/ReportingSuite&quot;&gt;&lt;d2p1:ColumnCombinationSettings /&gt;&lt;d2p1:Items&gt;&lt;d2p1:DataQueryItem&gt;&lt;d2p1:ColumnSelection&gt;/0&lt;/d2p1:ColumnSelection&gt;&lt;d2p1:ConnectionName&gt;Connection1&lt;/d2p1:ConnectionName&gt;&lt;d2p1:DataQueryType&gt;SelectCell&lt;/d2p1:DataQueryType&gt;&lt;d2p1:RowSelection&gt;/4&lt;/d2p1:RowSelection&gt;&lt;d2p1:TableName&gt;Department_Culture_Media_portAmbition_P_REGROUPED&lt;/d2p1:TableName&gt;&lt;/d2p1:DataQueryItem&gt;&lt;/d2p1:Items&gt;&lt;d2p1:RowCombinationSettings /&gt;&lt;d2p1:Transformation&gt;&lt;d2p1:PackagedScript&gt;&lt;d2p1:CreatedBy&gt;FORGEAB1$&lt;/d2p1:CreatedBy&gt;&lt;d2p1:LastUpdated&gt;2014-03-17T11:40:00.2971115+00:00&lt;/d2p1:LastUpdated&gt;&lt;d2p1:Script&gt;aW1wb3J0IG1vZGlmeV9jaGFydCBhcyBtYw0KcmVsb2FkKG1jKQ0KbWMuQ2hlY2tBbmRSZW1vdmVTaWcoKQ0KTWF0cml4LkZvb3Rlci5MZWZ0ID0gbWMuR2V0Rmlyc3RWYWx1ZU9mKCJCYXNlIik=&lt;/d2p1:Script&gt;&lt;/d2p1:PackagedScript&gt;&lt;/d2p1:Transformation&gt;&lt;/Query&gt;&lt;Version&gt;4.2.0.0&lt;/Version&gt;&lt;/ShapeLink&gt;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TP://WWW.FORGETDATA.COM/SLIDES/4" val="&lt;?xml version=&quot;1.0&quot; encoding=&quot;utf-16&quot;?&gt;&lt;ShapeLink xmlns:i=&quot;http://www.w3.org/2001/XMLSchema-instance&quot; xmlns=&quot;http://www.forgetdata.com/Slides&quot;&gt;&lt;FillerProperties i:type=&quot;GenericChartFillerSettings&quot;&gt;&lt;AfterFillAction xmlns:d3p1=&quot;http://www.forgetdata.com/ReportingSuite&quot;&gt;&lt;d3p1:PackagedScript&gt;&lt;d3p1:CreatedBy&gt;FORGEAB1$&lt;/d3p1:CreatedBy&gt;&lt;d3p1:LastUpdated&gt;2014-03-17T11:40:00.3752365+00:00&lt;/d3p1:LastUpdated&gt;&lt;d3p1:Script&gt;aW1wb3J0IGRlY2tyIGFzIGRyDQpkci5HZW5lcmF0ZU92ZXJsYXlBeGlzTGFiZWxzKDEwKQ==&lt;/d3p1:Script&gt;&lt;/d3p1:PackagedScript&gt;&lt;/AfterFillAction&gt;&lt;CreateDataSeries&gt;true&lt;/CreateDataSeries&gt;&lt;DataItem&gt;0&lt;/DataItem&gt;&lt;HeaderLabelDepth&gt;1&lt;/HeaderLabelDepth&gt;&lt;IncludeColumnGroupHeadings&gt;false&lt;/IncludeColumnGroupHeadings&gt;&lt;IncludeRowGroupHeadings&gt;false&lt;/IncludeRowGroupHeadings&gt;&lt;RowLabelDepth&gt;1&lt;/RowLabelDepth&gt;&lt;TTestResultSettings&gt;&lt;HeadingPrefix&gt;&lt;/HeadingPrefix&gt;&lt;HeadingSuffix&gt;&lt;/HeadingSuffix&gt;&lt;ResultPrefix&gt;&lt;/ResultPrefix&gt;&lt;ResultSuffix&gt;&lt;/ResultSuffix&gt;&lt;/TTestResultSettings&gt;&lt;/FillerProperties&gt;&lt;Query xmlns:d2p1=&quot;http://www.forgetdata.com/ReportingSuite&quot;&gt;&lt;d2p1:ColumnCombinationSettings&gt;&lt;d2p1:IgnoredTypes xmlns:d4p1=&quot;http://schemas.microsoft.com/2003/10/Serialization/Arrays&quot;&gt;&lt;d4p1:string&gt;UnweightedBase&lt;/d4p1:string&gt;&lt;d4p1:string&gt;TableStatistic&lt;/d4p1:string&gt;&lt;d4p1:string&gt;SumWeightsSquared&lt;/d4p1:string&gt;&lt;d4p1:string&gt;SumN&lt;/d4p1:string&gt;&lt;d4p1:string&gt;SumX&lt;/d4p1:string&gt;&lt;d4p1:string&gt;SumXSquared&lt;/d4p1:string&gt;&lt;d4p1:string&gt;SumUnweightedN&lt;/d4p1:string&gt;&lt;d4p1:string&gt;StdDev&lt;/d4p1:string&gt;&lt;d4p1:string&gt;StdErr&lt;/d4p1:string&gt;&lt;d4p1:string&gt;SampleVar&lt;/d4p1:string&gt;&lt;d4p1:string&gt;Total&lt;/d4p1:string&gt;&lt;d4p1:string&gt;SubTotal&lt;/d4p1:string&gt;&lt;d4p1:string&gt;Text&lt;/d4p1:string&gt;&lt;d4p1:string&gt;NetDiffs&lt;/d4p1:string&gt;&lt;d4p1:string&gt;PairedPref&lt;/d4p1:string&gt;&lt;d4p1:string&gt;Profile&lt;/d4p1:string&gt;&lt;d4p1:string&gt;ProfileResult&lt;/d4p1:string&gt;&lt;d4p1:string&gt;TValue&lt;/d4p1:string&gt;&lt;d4p1:string&gt;TProb&lt;/d4p1:string&gt;&lt;/d2p1:IgnoredTypes&gt;&lt;d2p1:Reverse&gt;true&lt;/d2p1:Reverse&gt;&lt;/d2p1:ColumnCombinationSettings&gt;&lt;d2p1:Items&gt;&lt;d2p1:DataQueryItem&gt;&lt;d2p1:ColumnSelection&gt;/0&lt;/d2p1:ColumnSelection&gt;&lt;d2p1:ConnectionName&gt;Connection1&lt;/d2p1:ConnectionName&gt;&lt;d2p1:DataQueryType&gt;SelectCell&lt;/d2p1:DataQueryType&gt;&lt;d2p1:RowSelection&gt;/5&lt;/d2p1:RowSelection&gt;&lt;d2p1:TableName&gt;Department_Culture_Media_portAmbition_P_REGROUPED&lt;/d2p1:TableName&gt;&lt;/d2p1:DataQueryItem&gt;&lt;/d2p1:Items&gt;&lt;d2p1:RowCombinationSettings&gt;&lt;d2p1:IgnoredTypes xmlns:d4p1=&quot;http://schemas.microsoft.com/2003/10/Serialization/Arrays&quot;&gt;&lt;d4p1:string&gt;TableStatistic&lt;/d4p1:string&gt;&lt;d4p1:string&gt;SumWeightsSquared&lt;/d4p1:string&gt;&lt;d4p1:string&gt;SumN&lt;/d4p1:string&gt;&lt;d4p1:string&gt;SumX&lt;/d4p1:string&gt;&lt;d4p1:string&gt;SumXSquared&lt;/d4p1:string&gt;&lt;d4p1:string&gt;SumUnweightedN&lt;/d4p1:string&gt;&lt;d4p1:string&gt;StdErr&lt;/d4p1:string&gt;&lt;d4p1:string&gt;SampleVar&lt;/d4p1:string&gt;&lt;d4p1:string&gt;Total&lt;/d4p1:string&gt;&lt;d4p1:string&gt;SubTotal&lt;/d4p1:string&gt;&lt;d4p1:string&gt;Text&lt;/d4p1:string&gt;&lt;d4p1:string&gt;NetDiffs&lt;/d4p1:string&gt;&lt;d4p1:string&gt;PairedPref&lt;/d4p1:string&gt;&lt;d4p1:string&gt;Profile&lt;/d4p1:string&gt;&lt;d4p1:string&gt;ProfileResult&lt;/d4p1:string&gt;&lt;d4p1:string&gt;TValue&lt;/d4p1:string&gt;&lt;d4p1:string&gt;TProb&lt;/d4p1:string&gt;&lt;d4p1:string&gt;UnweightedBase&lt;/d4p1:string&gt;&lt;d4p1:string&gt;Base&lt;/d4p1:string&gt;&lt;d4p1:string&gt;StdDev&lt;/d4p1:string&gt;&lt;d4p1:string&gt;Mean&lt;/d4p1:string&gt;&lt;d4p1:string&gt;Combine&lt;/d4p1:string&gt;&lt;/d2p1:IgnoredTypes&gt;&lt;/d2p1:RowCombinationSettings&gt;&lt;d2p1:SwitchRowsAndColumns&gt;true&lt;/d2p1:SwitchRowsAndColumns&gt;&lt;d2p1:Transformation&gt;&lt;d2p1:PackagedScript&gt;&lt;d2p1:CreatedBy&gt;FORGEAB1$&lt;/d2p1:CreatedBy&gt;&lt;d2p1:LastUpdated&gt;2014-03-17T11:40:00.3752365+00:00&lt;/d2p1:LastUpdated&gt;&lt;d2p1:Script&gt;aW1wb3J0IGRlY2tyIGFzIGRyDQpyZWxvYWQoZHIpDQpkci5Sb3VuZENlbGxzKCk=&lt;/d2p1:Script&gt;&lt;/d2p1:PackagedScript&gt;&lt;/d2p1:Transformation&gt;&lt;/Query&gt;&lt;Version&gt;4.2.0.0&lt;/Version&gt;&lt;/ShapeLink&gt;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TP://WWW.FORGETDATA.COM/SLIDES/4" val="&lt;?xml version=&quot;1.0&quot; encoding=&quot;utf-16&quot;?&gt;&lt;ShapeLink xmlns:i=&quot;http://www.w3.org/2001/XMLSchema-instance&quot; xmlns=&quot;http://www.forgetdata.com/Slides&quot;&gt;&lt;FillerProperties i:type=&quot;GenericTableInformationFiller.TableInfoFillerSettings&quot;&gt;&lt;TextType&gt;TitleHeader&lt;/TextType&gt;&lt;/FillerProperties&gt;&lt;Query xmlns:d2p1=&quot;http://www.forgetdata.com/ReportingSuite&quot;&gt;&lt;d2p1:ColumnCombinationSettings /&gt;&lt;d2p1:Items&gt;&lt;d2p1:DataQueryItem&gt;&lt;d2p1:ColumnSelection&gt;/0&lt;/d2p1:ColumnSelection&gt;&lt;d2p1:ConnectionName&gt;Connection1&lt;/d2p1:ConnectionName&gt;&lt;d2p1:DataQueryType&gt;SelectCell&lt;/d2p1:DataQueryType&gt;&lt;d2p1:RowSelection&gt;/5&lt;/d2p1:RowSelection&gt;&lt;d2p1:TableName&gt;Department_Culture_Media_portAmbition_P_REGROUPED&lt;/d2p1:TableName&gt;&lt;/d2p1:DataQueryItem&gt;&lt;/d2p1:Items&gt;&lt;d2p1:RowCombinationSettings /&gt;&lt;d2p1:Transformation&gt;&lt;d2p1:PackagedScript&gt;&lt;d2p1:CreatedBy&gt;FORGEAB1$&lt;/d2p1:CreatedBy&gt;&lt;d2p1:LastUpdated&gt;2014-03-17T11:40:00.3752365+00:00&lt;/d2p1:LastUpdated&gt;&lt;d2p1:Script&gt;aW1wb3J0IGRlY2tyIGFzIGRyDQpyZWxvYWQoZHIpDQpNYXRyaXguSGVhZGVyLlRpdGxlID0gZHIuUXVlc3Rpb25MYWJlbCgiUm93Iik=&lt;/d2p1:Script&gt;&lt;/d2p1:PackagedScript&gt;&lt;/d2p1:Transformation&gt;&lt;/Query&gt;&lt;Version&gt;4.2.0.0&lt;/Version&gt;&lt;/ShapeLink&gt;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TP://WWW.FORGETDATA.COM/SLIDES/4" val="&lt;?xml version=&quot;1.0&quot; encoding=&quot;utf-16&quot;?&gt;&lt;ShapeLink xmlns:i=&quot;http://www.w3.org/2001/XMLSchema-instance&quot; xmlns=&quot;http://www.forgetdata.com/Slides&quot;&gt;&lt;FillerProperties i:type=&quot;GenericTableInformationFiller.TableInfoFillerSettings&quot;&gt;&lt;TextType&gt;LeftFooter&lt;/TextType&gt;&lt;/FillerProperties&gt;&lt;Query xmlns:d2p1=&quot;http://www.forgetdata.com/ReportingSuite&quot;&gt;&lt;d2p1:ColumnCombinationSettings /&gt;&lt;d2p1:Items&gt;&lt;d2p1:DataQueryItem&gt;&lt;d2p1:ColumnSelection&gt;/0&lt;/d2p1:ColumnSelection&gt;&lt;d2p1:ConnectionName&gt;Connection1&lt;/d2p1:ConnectionName&gt;&lt;d2p1:DataQueryType&gt;SelectCell&lt;/d2p1:DataQueryType&gt;&lt;d2p1:RowSelection&gt;/5&lt;/d2p1:RowSelection&gt;&lt;d2p1:TableName&gt;Department_Culture_Media_portAmbition_P_REGROUPED&lt;/d2p1:TableName&gt;&lt;/d2p1:DataQueryItem&gt;&lt;/d2p1:Items&gt;&lt;d2p1:RowCombinationSettings /&gt;&lt;d2p1:Transformation&gt;&lt;d2p1:PackagedScript&gt;&lt;d2p1:CreatedBy&gt;FORGEAB1$&lt;/d2p1:CreatedBy&gt;&lt;d2p1:LastUpdated&gt;2014-03-17T11:40:00.3752365+00:00&lt;/d2p1:LastUpdated&gt;&lt;d2p1:Script&gt;aW1wb3J0IG1vZGlmeV9jaGFydCBhcyBtYw0KcmVsb2FkKG1jKQ0KbWMuQ2hlY2tBbmRSZW1vdmVTaWcoKQ0KTWF0cml4LkZvb3Rlci5MZWZ0ID0gbWMuR2V0Rmlyc3RWYWx1ZU9mKCJCYXNlIik=&lt;/d2p1:Script&gt;&lt;/d2p1:PackagedScript&gt;&lt;/d2p1:Transformation&gt;&lt;/Query&gt;&lt;Version&gt;4.2.0.0&lt;/Version&gt;&lt;/ShapeLink&gt;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TP://WWW.FORGETDATA.COM/SLIDES/4" val="&lt;?xml version=&quot;1.0&quot; encoding=&quot;utf-16&quot;?&gt;&lt;ShapeLink xmlns:i=&quot;http://www.w3.org/2001/XMLSchema-instance&quot; xmlns=&quot;http://www.forgetdata.com/Slides&quot;&gt;&lt;FillerProperties i:type=&quot;GenericChartFillerSettings&quot;&gt;&lt;AfterFillAction xmlns:d3p1=&quot;http://www.forgetdata.com/ReportingSuite&quot;&gt;&lt;d3p1:PackagedScript&gt;&lt;d3p1:CreatedBy&gt;FORGEAB1$&lt;/d3p1:CreatedBy&gt;&lt;d3p1:LastUpdated&gt;2014-03-17T11:40:00.4533615+00:00&lt;/d3p1:LastUpdated&gt;&lt;d3p1:Script&gt;aW1wb3J0IGRlY2tyIGFzIGRyDQpkci5HZW5lcmF0ZU92ZXJsYXlBeGlzTGFiZWxzKDEwKQ==&lt;/d3p1:Script&gt;&lt;/d3p1:PackagedScript&gt;&lt;/AfterFillAction&gt;&lt;CreateDataSeries&gt;true&lt;/CreateDataSeries&gt;&lt;DataItem&gt;0&lt;/DataItem&gt;&lt;HeaderLabelDepth&gt;1&lt;/HeaderLabelDepth&gt;&lt;IncludeColumnGroupHeadings&gt;false&lt;/IncludeColumnGroupHeadings&gt;&lt;IncludeRowGroupHeadings&gt;false&lt;/IncludeRowGroupHeadings&gt;&lt;RowLabelDepth&gt;1&lt;/RowLabelDepth&gt;&lt;TTestResultSettings&gt;&lt;HeadingPrefix&gt;&lt;/HeadingPrefix&gt;&lt;HeadingSuffix&gt;&lt;/HeadingSuffix&gt;&lt;ResultPrefix&gt;&lt;/ResultPrefix&gt;&lt;ResultSuffix&gt;&lt;/ResultSuffix&gt;&lt;/TTestResultSettings&gt;&lt;/FillerProperties&gt;&lt;Query xmlns:d2p1=&quot;http://www.forgetdata.com/ReportingSuite&quot;&gt;&lt;d2p1:ColumnCombinationSettings&gt;&lt;d2p1:IgnoredTypes xmlns:d4p1=&quot;http://schemas.microsoft.com/2003/10/Serialization/Arrays&quot;&gt;&lt;d4p1:string&gt;UnweightedBase&lt;/d4p1:string&gt;&lt;d4p1:string&gt;TableStatistic&lt;/d4p1:string&gt;&lt;d4p1:string&gt;SumWeightsSquared&lt;/d4p1:string&gt;&lt;d4p1:string&gt;SumN&lt;/d4p1:string&gt;&lt;d4p1:string&gt;SumX&lt;/d4p1:string&gt;&lt;d4p1:string&gt;SumXSquared&lt;/d4p1:string&gt;&lt;d4p1:string&gt;SumUnweightedN&lt;/d4p1:string&gt;&lt;d4p1:string&gt;StdDev&lt;/d4p1:string&gt;&lt;d4p1:string&gt;StdErr&lt;/d4p1:string&gt;&lt;d4p1:string&gt;SampleVar&lt;/d4p1:string&gt;&lt;d4p1:string&gt;Total&lt;/d4p1:string&gt;&lt;d4p1:string&gt;SubTotal&lt;/d4p1:string&gt;&lt;d4p1:string&gt;Text&lt;/d4p1:string&gt;&lt;d4p1:string&gt;NetDiffs&lt;/d4p1:string&gt;&lt;d4p1:string&gt;PairedPref&lt;/d4p1:string&gt;&lt;d4p1:string&gt;Profile&lt;/d4p1:string&gt;&lt;d4p1:string&gt;ProfileResult&lt;/d4p1:string&gt;&lt;d4p1:string&gt;TValue&lt;/d4p1:string&gt;&lt;d4p1:string&gt;TProb&lt;/d4p1:string&gt;&lt;/d2p1:IgnoredTypes&gt;&lt;d2p1:Reverse&gt;true&lt;/d2p1:Reverse&gt;&lt;/d2p1:ColumnCombinationSettings&gt;&lt;d2p1:Items&gt;&lt;d2p1:DataQueryItem&gt;&lt;d2p1:ColumnSelection&gt;/0&lt;/d2p1:ColumnSelection&gt;&lt;d2p1:ConnectionName&gt;Connection1&lt;/d2p1:ConnectionName&gt;&lt;d2p1:DataQueryType&gt;SelectCell&lt;/d2p1:DataQueryType&gt;&lt;d2p1:RowSelection&gt;/6&lt;/d2p1:RowSelection&gt;&lt;d2p1:TableName&gt;Department_Culture_Media_portAmbition_P_REGROUPED&lt;/d2p1:TableName&gt;&lt;/d2p1:DataQueryItem&gt;&lt;/d2p1:Items&gt;&lt;d2p1:RowCombinationSettings&gt;&lt;d2p1:IgnoredTypes xmlns:d4p1=&quot;http://schemas.microsoft.com/2003/10/Serialization/Arrays&quot;&gt;&lt;d4p1:string&gt;TableStatistic&lt;/d4p1:string&gt;&lt;d4p1:string&gt;SumWeightsSquared&lt;/d4p1:string&gt;&lt;d4p1:string&gt;SumN&lt;/d4p1:string&gt;&lt;d4p1:string&gt;SumX&lt;/d4p1:string&gt;&lt;d4p1:string&gt;SumXSquared&lt;/d4p1:string&gt;&lt;d4p1:string&gt;SumUnweightedN&lt;/d4p1:string&gt;&lt;d4p1:string&gt;StdErr&lt;/d4p1:string&gt;&lt;d4p1:string&gt;SampleVar&lt;/d4p1:string&gt;&lt;d4p1:string&gt;Total&lt;/d4p1:string&gt;&lt;d4p1:string&gt;SubTotal&lt;/d4p1:string&gt;&lt;d4p1:string&gt;Text&lt;/d4p1:string&gt;&lt;d4p1:string&gt;NetDiffs&lt;/d4p1:string&gt;&lt;d4p1:string&gt;PairedPref&lt;/d4p1:string&gt;&lt;d4p1:string&gt;Profile&lt;/d4p1:string&gt;&lt;d4p1:string&gt;ProfileResult&lt;/d4p1:string&gt;&lt;d4p1:string&gt;TValue&lt;/d4p1:string&gt;&lt;d4p1:string&gt;TProb&lt;/d4p1:string&gt;&lt;d4p1:string&gt;UnweightedBase&lt;/d4p1:string&gt;&lt;d4p1:string&gt;Base&lt;/d4p1:string&gt;&lt;d4p1:string&gt;StdDev&lt;/d4p1:string&gt;&lt;d4p1:string&gt;Mean&lt;/d4p1:string&gt;&lt;d4p1:string&gt;Combine&lt;/d4p1:string&gt;&lt;/d2p1:IgnoredTypes&gt;&lt;/d2p1:RowCombinationSettings&gt;&lt;d2p1:SwitchRowsAndColumns&gt;true&lt;/d2p1:SwitchRowsAndColumns&gt;&lt;d2p1:Transformation&gt;&lt;d2p1:PackagedScript&gt;&lt;d2p1:CreatedBy&gt;FORGEAB1$&lt;/d2p1:CreatedBy&gt;&lt;d2p1:LastUpdated&gt;2014-03-17T11:40:00.4533615+00:00&lt;/d2p1:LastUpdated&gt;&lt;d2p1:Script&gt;aW1wb3J0IGRlY2tyIGFzIGRyDQpyZWxvYWQoZHIpDQpkci5Sb3VuZENlbGxzKCk=&lt;/d2p1:Script&gt;&lt;/d2p1:PackagedScript&gt;&lt;/d2p1:Transformation&gt;&lt;/Query&gt;&lt;Version&gt;4.2.0.0&lt;/Version&gt;&lt;/ShapeLink&gt;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TP://WWW.FORGETDATA.COM/SLIDES/4" val="&lt;?xml version=&quot;1.0&quot; encoding=&quot;utf-16&quot;?&gt;&lt;ShapeLink xmlns:i=&quot;http://www.w3.org/2001/XMLSchema-instance&quot; xmlns=&quot;http://www.forgetdata.com/Slides&quot;&gt;&lt;FillerProperties i:type=&quot;GenericTableInformationFiller.TableInfoFillerSettings&quot;&gt;&lt;TextType&gt;TitleHeader&lt;/TextType&gt;&lt;/FillerProperties&gt;&lt;Query xmlns:d2p1=&quot;http://www.forgetdata.com/ReportingSuite&quot;&gt;&lt;d2p1:ColumnCombinationSettings /&gt;&lt;d2p1:Items&gt;&lt;d2p1:DataQueryItem&gt;&lt;d2p1:ColumnSelection&gt;/0&lt;/d2p1:ColumnSelection&gt;&lt;d2p1:ConnectionName&gt;Connection1&lt;/d2p1:ConnectionName&gt;&lt;d2p1:DataQueryType&gt;SelectCell&lt;/d2p1:DataQueryType&gt;&lt;d2p1:RowSelection&gt;/6&lt;/d2p1:RowSelection&gt;&lt;d2p1:TableName&gt;Department_Culture_Media_portAmbition_P_REGROUPED&lt;/d2p1:TableName&gt;&lt;/d2p1:DataQueryItem&gt;&lt;/d2p1:Items&gt;&lt;d2p1:RowCombinationSettings /&gt;&lt;d2p1:Transformation&gt;&lt;d2p1:PackagedScript&gt;&lt;d2p1:CreatedBy&gt;FORGEAB1$&lt;/d2p1:CreatedBy&gt;&lt;d2p1:LastUpdated&gt;2014-03-17T11:40:00.4533615+00:00&lt;/d2p1:LastUpdated&gt;&lt;d2p1:Script&gt;aW1wb3J0IGRlY2tyIGFzIGRyDQpyZWxvYWQoZHIpDQpNYXRyaXguSGVhZGVyLlRpdGxlID0gZHIuUXVlc3Rpb25MYWJlbCgiUm93Iik=&lt;/d2p1:Script&gt;&lt;/d2p1:PackagedScript&gt;&lt;/d2p1:Transformation&gt;&lt;/Query&gt;&lt;Version&gt;4.2.0.0&lt;/Version&gt;&lt;/ShapeLink&gt;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TP://WWW.FORGETDATA.COM/SLIDES/4" val="&lt;?xml version=&quot;1.0&quot; encoding=&quot;utf-16&quot;?&gt;&lt;ShapeLink xmlns:i=&quot;http://www.w3.org/2001/XMLSchema-instance&quot; xmlns=&quot;http://www.forgetdata.com/Slides&quot;&gt;&lt;FillerProperties i:type=&quot;GenericTableInformationFiller.TableInfoFillerSettings&quot;&gt;&lt;TextType&gt;LeftFooter&lt;/TextType&gt;&lt;/FillerProperties&gt;&lt;Query xmlns:d2p1=&quot;http://www.forgetdata.com/ReportingSuite&quot;&gt;&lt;d2p1:ColumnCombinationSettings /&gt;&lt;d2p1:Items&gt;&lt;d2p1:DataQueryItem&gt;&lt;d2p1:ColumnSelection&gt;/0&lt;/d2p1:ColumnSelection&gt;&lt;d2p1:ConnectionName&gt;Connection1&lt;/d2p1:ConnectionName&gt;&lt;d2p1:DataQueryType&gt;SelectCell&lt;/d2p1:DataQueryType&gt;&lt;d2p1:RowSelection&gt;/6&lt;/d2p1:RowSelection&gt;&lt;d2p1:TableName&gt;Department_Culture_Media_portAmbition_P_REGROUPED&lt;/d2p1:TableName&gt;&lt;/d2p1:DataQueryItem&gt;&lt;/d2p1:Items&gt;&lt;d2p1:RowCombinationSettings /&gt;&lt;d2p1:Transformation&gt;&lt;d2p1:PackagedScript&gt;&lt;d2p1:CreatedBy&gt;FORGEAB1$&lt;/d2p1:CreatedBy&gt;&lt;d2p1:LastUpdated&gt;2014-03-17T11:40:00.4533615+00:00&lt;/d2p1:LastUpdated&gt;&lt;d2p1:Script&gt;aW1wb3J0IG1vZGlmeV9jaGFydCBhcyBtYw0KcmVsb2FkKG1jKQ0KbWMuQ2hlY2tBbmRSZW1vdmVTaWcoKQ0KTWF0cml4LkZvb3Rlci5MZWZ0ID0gbWMuR2V0Rmlyc3RWYWx1ZU9mKCJCYXNlIik=&lt;/d2p1:Script&gt;&lt;/d2p1:PackagedScript&gt;&lt;/d2p1:Transformation&gt;&lt;/Query&gt;&lt;Version&gt;4.2.0.0&lt;/Version&gt;&lt;/ShapeLink&gt;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TP://WWW.FORGETDATA.COM/SLIDES/4" val="&lt;?xml version=&quot;1.0&quot; encoding=&quot;utf-16&quot;?&gt;&lt;ShapeLink xmlns:i=&quot;http://www.w3.org/2001/XMLSchema-instance&quot; xmlns=&quot;http://www.forgetdata.com/Slides&quot;&gt;&lt;FillerProperties i:type=&quot;GenericChartFillerSettings&quot;&gt;&lt;AfterFillAction xmlns:d3p1=&quot;http://www.forgetdata.com/ReportingSuite&quot;&gt;&lt;d3p1:PackagedScript&gt;&lt;d3p1:CreatedBy&gt;FORGEAB1$&lt;/d3p1:CreatedBy&gt;&lt;d3p1:LastUpdated&gt;2014-03-17T11:40:00.5002365+00:00&lt;/d3p1:LastUpdated&gt;&lt;d3p1:Script&gt;aW1wb3J0IGRlY2tyIGFzIGRyDQpkci5HZW5lcmF0ZU92ZXJsYXlBeGlzTGFiZWxzKDEwKQ==&lt;/d3p1:Script&gt;&lt;/d3p1:PackagedScript&gt;&lt;/AfterFillAction&gt;&lt;CreateDataSeries&gt;true&lt;/CreateDataSeries&gt;&lt;DataItem&gt;0&lt;/DataItem&gt;&lt;HeaderLabelDepth&gt;1&lt;/HeaderLabelDepth&gt;&lt;IncludeColumnGroupHeadings&gt;false&lt;/IncludeColumnGroupHeadings&gt;&lt;IncludeRowGroupHeadings&gt;false&lt;/IncludeRowGroupHeadings&gt;&lt;RowLabelDepth&gt;1&lt;/RowLabelDepth&gt;&lt;TTestResultSettings&gt;&lt;HeadingPrefix&gt;&lt;/HeadingPrefix&gt;&lt;HeadingSuffix&gt;&lt;/HeadingSuffix&gt;&lt;ResultPrefix&gt;&lt;/ResultPrefix&gt;&lt;ResultSuffix&gt;&lt;/ResultSuffix&gt;&lt;/TTestResultSettings&gt;&lt;/FillerProperties&gt;&lt;Query xmlns:d2p1=&quot;http://www.forgetdata.com/ReportingSuite&quot;&gt;&lt;d2p1:ColumnCombinationSettings&gt;&lt;d2p1:IgnoredTypes xmlns:d4p1=&quot;http://schemas.microsoft.com/2003/10/Serialization/Arrays&quot;&gt;&lt;d4p1:string&gt;UnweightedBase&lt;/d4p1:string&gt;&lt;d4p1:string&gt;TableStatistic&lt;/d4p1:string&gt;&lt;d4p1:string&gt;SumWeightsSquared&lt;/d4p1:string&gt;&lt;d4p1:string&gt;SumN&lt;/d4p1:string&gt;&lt;d4p1:string&gt;SumX&lt;/d4p1:string&gt;&lt;d4p1:string&gt;SumXSquared&lt;/d4p1:string&gt;&lt;d4p1:string&gt;SumUnweightedN&lt;/d4p1:string&gt;&lt;d4p1:string&gt;StdDev&lt;/d4p1:string&gt;&lt;d4p1:string&gt;StdErr&lt;/d4p1:string&gt;&lt;d4p1:string&gt;SampleVar&lt;/d4p1:string&gt;&lt;d4p1:string&gt;Total&lt;/d4p1:string&gt;&lt;d4p1:string&gt;SubTotal&lt;/d4p1:string&gt;&lt;d4p1:string&gt;Text&lt;/d4p1:string&gt;&lt;d4p1:string&gt;NetDiffs&lt;/d4p1:string&gt;&lt;d4p1:string&gt;PairedPref&lt;/d4p1:string&gt;&lt;d4p1:string&gt;Profile&lt;/d4p1:string&gt;&lt;d4p1:string&gt;ProfileResult&lt;/d4p1:string&gt;&lt;d4p1:string&gt;TValue&lt;/d4p1:string&gt;&lt;d4p1:string&gt;TProb&lt;/d4p1:string&gt;&lt;/d2p1:IgnoredTypes&gt;&lt;d2p1:Reverse&gt;true&lt;/d2p1:Reverse&gt;&lt;/d2p1:ColumnCombinationSettings&gt;&lt;d2p1:Items&gt;&lt;d2p1:DataQueryItem&gt;&lt;d2p1:ColumnSelection&gt;/0&lt;/d2p1:ColumnSelection&gt;&lt;d2p1:ConnectionName&gt;Connection1&lt;/d2p1:ConnectionName&gt;&lt;d2p1:DataQueryType&gt;SelectCell&lt;/d2p1:DataQueryType&gt;&lt;d2p1:RowSelection&gt;/7&lt;/d2p1:RowSelection&gt;&lt;d2p1:TableName&gt;Department_Culture_Media_portAmbition_P_REGROUPED&lt;/d2p1:TableName&gt;&lt;/d2p1:DataQueryItem&gt;&lt;/d2p1:Items&gt;&lt;d2p1:RowCombinationSettings&gt;&lt;d2p1:IgnoredTypes xmlns:d4p1=&quot;http://schemas.microsoft.com/2003/10/Serialization/Arrays&quot;&gt;&lt;d4p1:string&gt;TableStatistic&lt;/d4p1:string&gt;&lt;d4p1:string&gt;SumWeightsSquared&lt;/d4p1:string&gt;&lt;d4p1:string&gt;SumN&lt;/d4p1:string&gt;&lt;d4p1:string&gt;SumX&lt;/d4p1:string&gt;&lt;d4p1:string&gt;SumXSquared&lt;/d4p1:string&gt;&lt;d4p1:string&gt;SumUnweightedN&lt;/d4p1:string&gt;&lt;d4p1:string&gt;StdErr&lt;/d4p1:string&gt;&lt;d4p1:string&gt;SampleVar&lt;/d4p1:string&gt;&lt;d4p1:string&gt;Total&lt;/d4p1:string&gt;&lt;d4p1:string&gt;SubTotal&lt;/d4p1:string&gt;&lt;d4p1:string&gt;Text&lt;/d4p1:string&gt;&lt;d4p1:string&gt;NetDiffs&lt;/d4p1:string&gt;&lt;d4p1:string&gt;PairedPref&lt;/d4p1:string&gt;&lt;d4p1:string&gt;Profile&lt;/d4p1:string&gt;&lt;d4p1:string&gt;ProfileResult&lt;/d4p1:string&gt;&lt;d4p1:string&gt;TValue&lt;/d4p1:string&gt;&lt;d4p1:string&gt;TProb&lt;/d4p1:string&gt;&lt;d4p1:string&gt;UnweightedBase&lt;/d4p1:string&gt;&lt;d4p1:string&gt;Base&lt;/d4p1:string&gt;&lt;d4p1:string&gt;StdDev&lt;/d4p1:string&gt;&lt;d4p1:string&gt;Mean&lt;/d4p1:string&gt;&lt;d4p1:string&gt;Combine&lt;/d4p1:string&gt;&lt;/d2p1:IgnoredTypes&gt;&lt;/d2p1:RowCombinationSettings&gt;&lt;d2p1:SwitchRowsAndColumns&gt;true&lt;/d2p1:SwitchRowsAndColumns&gt;&lt;d2p1:Transformation&gt;&lt;d2p1:PackagedScript&gt;&lt;d2p1:CreatedBy&gt;FORGEAB1$&lt;/d2p1:CreatedBy&gt;&lt;d2p1:LastUpdated&gt;2014-03-17T11:40:00.5002365+00:00&lt;/d2p1:LastUpdated&gt;&lt;d2p1:Script&gt;aW1wb3J0IGRlY2tyIGFzIGRyDQpyZWxvYWQoZHIpDQpkci5Sb3VuZENlbGxzKCk=&lt;/d2p1:Script&gt;&lt;/d2p1:PackagedScript&gt;&lt;/d2p1:Transformation&gt;&lt;/Query&gt;&lt;Version&gt;4.2.0.0&lt;/Version&gt;&lt;/ShapeLink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TP://WWW.FORGETDATA.COM/SLIDES/4" val="&lt;?xml version=&quot;1.0&quot; encoding=&quot;utf-16&quot;?&gt;&lt;ShapeLink xmlns:i=&quot;http://www.w3.org/2001/XMLSchema-instance&quot; xmlns=&quot;http://www.forgetdata.com/Slides&quot;&gt;&lt;FillerProperties i:type=&quot;GenericChartFillerSettings&quot;&gt;&lt;AfterFillAction xmlns:d3p1=&quot;http://www.forgetdata.com/ReportingSuite&quot;&gt;&lt;d3p1:PackagedScript&gt;&lt;d3p1:CreatedBy&gt;FORGEAB1$&lt;/d3p1:CreatedBy&gt;&lt;d3p1:LastUpdated&gt;2014-03-17T11:40:00.1252365+00:00&lt;/d3p1:LastUpdated&gt;&lt;d3p1:Script&gt;aW1wb3J0IGRlY2tyIGFzIGRyDQpkci5HZW5lcmF0ZU92ZXJsYXlBeGlzTGFiZWxzKDEwKQ==&lt;/d3p1:Script&gt;&lt;/d3p1:PackagedScript&gt;&lt;/AfterFillAction&gt;&lt;CreateDataSeries&gt;true&lt;/CreateDataSeries&gt;&lt;DataItem&gt;0&lt;/DataItem&gt;&lt;HeaderLabelDepth&gt;1&lt;/HeaderLabelDepth&gt;&lt;IncludeColumnGroupHeadings&gt;false&lt;/IncludeColumnGroupHeadings&gt;&lt;IncludeRowGroupHeadings&gt;false&lt;/IncludeRowGroupHeadings&gt;&lt;RowLabelDepth&gt;1&lt;/RowLabelDepth&gt;&lt;TTestResultSettings&gt;&lt;HeadingPrefix&gt;&lt;/HeadingPrefix&gt;&lt;HeadingSuffix&gt;&lt;/HeadingSuffix&gt;&lt;ResultPrefix&gt;&lt;/ResultPrefix&gt;&lt;ResultSuffix&gt;&lt;/ResultSuffix&gt;&lt;/TTestResultSettings&gt;&lt;/FillerProperties&gt;&lt;Query xmlns:d2p1=&quot;http://www.forgetdata.com/ReportingSuite&quot;&gt;&lt;d2p1:ColumnCombinationSettings&gt;&lt;d2p1:IgnoredTypes xmlns:d4p1=&quot;http://schemas.microsoft.com/2003/10/Serialization/Arrays&quot;&gt;&lt;d4p1:string&gt;UnweightedBase&lt;/d4p1:string&gt;&lt;d4p1:string&gt;TableStatistic&lt;/d4p1:string&gt;&lt;d4p1:string&gt;SumWeightsSquared&lt;/d4p1:string&gt;&lt;d4p1:string&gt;SumN&lt;/d4p1:string&gt;&lt;d4p1:string&gt;SumX&lt;/d4p1:string&gt;&lt;d4p1:string&gt;SumXSquared&lt;/d4p1:string&gt;&lt;d4p1:string&gt;SumUnweightedN&lt;/d4p1:string&gt;&lt;d4p1:string&gt;StdDev&lt;/d4p1:string&gt;&lt;d4p1:string&gt;StdErr&lt;/d4p1:string&gt;&lt;d4p1:string&gt;SampleVar&lt;/d4p1:string&gt;&lt;d4p1:string&gt;Total&lt;/d4p1:string&gt;&lt;d4p1:string&gt;SubTotal&lt;/d4p1:string&gt;&lt;d4p1:string&gt;Text&lt;/d4p1:string&gt;&lt;d4p1:string&gt;NetDiffs&lt;/d4p1:string&gt;&lt;d4p1:string&gt;PairedPref&lt;/d4p1:string&gt;&lt;d4p1:string&gt;Profile&lt;/d4p1:string&gt;&lt;d4p1:string&gt;ProfileResult&lt;/d4p1:string&gt;&lt;d4p1:string&gt;TValue&lt;/d4p1:string&gt;&lt;d4p1:string&gt;TProb&lt;/d4p1:string&gt;&lt;/d2p1:IgnoredTypes&gt;&lt;d2p1:Reverse&gt;true&lt;/d2p1:Reverse&gt;&lt;/d2p1:ColumnCombinationSettings&gt;&lt;d2p1:Items&gt;&lt;d2p1:DataQueryItem&gt;&lt;d2p1:ColumnSelection&gt;/0&lt;/d2p1:ColumnSelection&gt;&lt;d2p1:ConnectionName&gt;Connection1&lt;/d2p1:ConnectionName&gt;&lt;d2p1:DataQueryType&gt;SelectCell&lt;/d2p1:DataQueryType&gt;&lt;d2p1:RowSelection&gt;/1&lt;/d2p1:RowSelection&gt;&lt;d2p1:TableName&gt;Department_Culture_Media_portAmbition_P_REGROUPED&lt;/d2p1:TableName&gt;&lt;/d2p1:DataQueryItem&gt;&lt;/d2p1:Items&gt;&lt;d2p1:RowCombinationSettings&gt;&lt;d2p1:IgnoredTypes xmlns:d4p1=&quot;http://schemas.microsoft.com/2003/10/Serialization/Arrays&quot;&gt;&lt;d4p1:string&gt;TableStatistic&lt;/d4p1:string&gt;&lt;d4p1:string&gt;SumWeightsSquared&lt;/d4p1:string&gt;&lt;d4p1:string&gt;SumN&lt;/d4p1:string&gt;&lt;d4p1:string&gt;SumX&lt;/d4p1:string&gt;&lt;d4p1:string&gt;SumXSquared&lt;/d4p1:string&gt;&lt;d4p1:string&gt;SumUnweightedN&lt;/d4p1:string&gt;&lt;d4p1:string&gt;StdErr&lt;/d4p1:string&gt;&lt;d4p1:string&gt;SampleVar&lt;/d4p1:string&gt;&lt;d4p1:string&gt;Total&lt;/d4p1:string&gt;&lt;d4p1:string&gt;SubTotal&lt;/d4p1:string&gt;&lt;d4p1:string&gt;Text&lt;/d4p1:string&gt;&lt;d4p1:string&gt;NetDiffs&lt;/d4p1:string&gt;&lt;d4p1:string&gt;PairedPref&lt;/d4p1:string&gt;&lt;d4p1:string&gt;Profile&lt;/d4p1:string&gt;&lt;d4p1:string&gt;ProfileResult&lt;/d4p1:string&gt;&lt;d4p1:string&gt;TValue&lt;/d4p1:string&gt;&lt;d4p1:string&gt;TProb&lt;/d4p1:string&gt;&lt;d4p1:string&gt;UnweightedBase&lt;/d4p1:string&gt;&lt;d4p1:string&gt;Base&lt;/d4p1:string&gt;&lt;d4p1:string&gt;StdDev&lt;/d4p1:string&gt;&lt;d4p1:string&gt;Mean&lt;/d4p1:string&gt;&lt;d4p1:string&gt;Combine&lt;/d4p1:string&gt;&lt;/d2p1:IgnoredTypes&gt;&lt;/d2p1:RowCombinationSettings&gt;&lt;d2p1:SwitchRowsAndColumns&gt;true&lt;/d2p1:SwitchRowsAndColumns&gt;&lt;d2p1:Transformation&gt;&lt;d2p1:PackagedScript&gt;&lt;d2p1:CreatedBy&gt;FORGEAB1$&lt;/d2p1:CreatedBy&gt;&lt;d2p1:LastUpdated&gt;2014-03-17T11:40:00.1252365+00:00&lt;/d2p1:LastUpdated&gt;&lt;d2p1:Script&gt;aW1wb3J0IGRlY2tyIGFzIGRyDQpyZWxvYWQoZHIpDQpkci5Sb3VuZENlbGxzKCk=&lt;/d2p1:Script&gt;&lt;/d2p1:PackagedScript&gt;&lt;/d2p1:Transformation&gt;&lt;/Query&gt;&lt;Version&gt;4.2.0.0&lt;/Version&gt;&lt;/ShapeLink&gt;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TP://WWW.FORGETDATA.COM/SLIDES/4" val="&lt;?xml version=&quot;1.0&quot; encoding=&quot;utf-16&quot;?&gt;&lt;ShapeLink xmlns:i=&quot;http://www.w3.org/2001/XMLSchema-instance&quot; xmlns=&quot;http://www.forgetdata.com/Slides&quot;&gt;&lt;FillerProperties i:type=&quot;GenericTableInformationFiller.TableInfoFillerSettings&quot;&gt;&lt;TextType&gt;TitleHeader&lt;/TextType&gt;&lt;/FillerProperties&gt;&lt;Query xmlns:d2p1=&quot;http://www.forgetdata.com/ReportingSuite&quot;&gt;&lt;d2p1:ColumnCombinationSettings /&gt;&lt;d2p1:Items&gt;&lt;d2p1:DataQueryItem&gt;&lt;d2p1:ColumnSelection&gt;/0&lt;/d2p1:ColumnSelection&gt;&lt;d2p1:ConnectionName&gt;Connection1&lt;/d2p1:ConnectionName&gt;&lt;d2p1:DataQueryType&gt;SelectCell&lt;/d2p1:DataQueryType&gt;&lt;d2p1:RowSelection&gt;/7&lt;/d2p1:RowSelection&gt;&lt;d2p1:TableName&gt;Department_Culture_Media_portAmbition_P_REGROUPED&lt;/d2p1:TableName&gt;&lt;/d2p1:DataQueryItem&gt;&lt;/d2p1:Items&gt;&lt;d2p1:RowCombinationSettings /&gt;&lt;d2p1:Transformation&gt;&lt;d2p1:PackagedScript&gt;&lt;d2p1:CreatedBy&gt;FORGEAB1$&lt;/d2p1:CreatedBy&gt;&lt;d2p1:LastUpdated&gt;2014-03-17T11:40:00.5002365+00:00&lt;/d2p1:LastUpdated&gt;&lt;d2p1:Script&gt;aW1wb3J0IGRlY2tyIGFzIGRyDQpyZWxvYWQoZHIpDQpNYXRyaXguSGVhZGVyLlRpdGxlID0gZHIuUXVlc3Rpb25MYWJlbCgiUm93Iik=&lt;/d2p1:Script&gt;&lt;/d2p1:PackagedScript&gt;&lt;/d2p1:Transformation&gt;&lt;/Query&gt;&lt;Version&gt;4.2.0.0&lt;/Version&gt;&lt;/ShapeLink&gt;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TP://WWW.FORGETDATA.COM/SLIDES/4" val="&lt;?xml version=&quot;1.0&quot; encoding=&quot;utf-16&quot;?&gt;&lt;ShapeLink xmlns:i=&quot;http://www.w3.org/2001/XMLSchema-instance&quot; xmlns=&quot;http://www.forgetdata.com/Slides&quot;&gt;&lt;FillerProperties i:type=&quot;GenericTableInformationFiller.TableInfoFillerSettings&quot;&gt;&lt;TextType&gt;LeftFooter&lt;/TextType&gt;&lt;/FillerProperties&gt;&lt;Query xmlns:d2p1=&quot;http://www.forgetdata.com/ReportingSuite&quot;&gt;&lt;d2p1:ColumnCombinationSettings /&gt;&lt;d2p1:Items&gt;&lt;d2p1:DataQueryItem&gt;&lt;d2p1:ColumnSelection&gt;/0&lt;/d2p1:ColumnSelection&gt;&lt;d2p1:ConnectionName&gt;Connection1&lt;/d2p1:ConnectionName&gt;&lt;d2p1:DataQueryType&gt;SelectCell&lt;/d2p1:DataQueryType&gt;&lt;d2p1:RowSelection&gt;/7&lt;/d2p1:RowSelection&gt;&lt;d2p1:TableName&gt;Department_Culture_Media_portAmbition_P_REGROUPED&lt;/d2p1:TableName&gt;&lt;/d2p1:DataQueryItem&gt;&lt;/d2p1:Items&gt;&lt;d2p1:RowCombinationSettings /&gt;&lt;d2p1:Transformation&gt;&lt;d2p1:PackagedScript&gt;&lt;d2p1:CreatedBy&gt;FORGEAB1$&lt;/d2p1:CreatedBy&gt;&lt;d2p1:LastUpdated&gt;2014-03-17T11:40:00.5002365+00:00&lt;/d2p1:LastUpdated&gt;&lt;d2p1:Script&gt;aW1wb3J0IG1vZGlmeV9jaGFydCBhcyBtYw0KcmVsb2FkKG1jKQ0KbWMuQ2hlY2tBbmRSZW1vdmVTaWcoKQ0KTWF0cml4LkZvb3Rlci5MZWZ0ID0gbWMuR2V0Rmlyc3RWYWx1ZU9mKCJCYXNlIik=&lt;/d2p1:Script&gt;&lt;/d2p1:PackagedScript&gt;&lt;/d2p1:Transformation&gt;&lt;/Query&gt;&lt;Version&gt;4.2.0.0&lt;/Version&gt;&lt;/ShapeLink&gt;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TP://WWW.FORGETDATA.COM/SLIDES/4" val="&lt;?xml version=&quot;1.0&quot; encoding=&quot;utf-16&quot;?&gt;&lt;ShapeLink xmlns:i=&quot;http://www.w3.org/2001/XMLSchema-instance&quot; xmlns=&quot;http://www.forgetdata.com/Slides&quot;&gt;&lt;FillerProperties i:type=&quot;GenericChartFillerSettings&quot;&gt;&lt;AfterFillAction xmlns:d3p1=&quot;http://www.forgetdata.com/ReportingSuite&quot;&gt;&lt;d3p1:PackagedScript&gt;&lt;d3p1:CreatedBy&gt;FORGEAB1$&lt;/d3p1:CreatedBy&gt;&lt;d3p1:LastUpdated&gt;2014-03-17T11:40:00.5314865+00:00&lt;/d3p1:LastUpdated&gt;&lt;d3p1:Script&gt;aW1wb3J0IGRlY2tyIGFzIGRyDQpkci5HZW5lcmF0ZU92ZXJsYXlBeGlzTGFiZWxzKDEwKQ==&lt;/d3p1:Script&gt;&lt;/d3p1:PackagedScript&gt;&lt;/AfterFillAction&gt;&lt;CreateDataSeries&gt;true&lt;/CreateDataSeries&gt;&lt;DataItem&gt;0&lt;/DataItem&gt;&lt;HeaderLabelDepth&gt;1&lt;/HeaderLabelDepth&gt;&lt;IncludeColumnGroupHeadings&gt;false&lt;/IncludeColumnGroupHeadings&gt;&lt;IncludeRowGroupHeadings&gt;false&lt;/IncludeRowGroupHeadings&gt;&lt;RowLabelDepth&gt;1&lt;/RowLabelDepth&gt;&lt;TTestResultSettings&gt;&lt;HeadingPrefix&gt;&lt;/HeadingPrefix&gt;&lt;HeadingSuffix&gt;&lt;/HeadingSuffix&gt;&lt;ResultPrefix&gt;&lt;/ResultPrefix&gt;&lt;ResultSuffix&gt;&lt;/ResultSuffix&gt;&lt;/TTestResultSettings&gt;&lt;/FillerProperties&gt;&lt;Query xmlns:d2p1=&quot;http://www.forgetdata.com/ReportingSuite&quot;&gt;&lt;d2p1:ColumnCombinationSettings&gt;&lt;d2p1:IgnoredTypes xmlns:d4p1=&quot;http://schemas.microsoft.com/2003/10/Serialization/Arrays&quot;&gt;&lt;d4p1:string&gt;UnweightedBase&lt;/d4p1:string&gt;&lt;d4p1:string&gt;TableStatistic&lt;/d4p1:string&gt;&lt;d4p1:string&gt;SumWeightsSquared&lt;/d4p1:string&gt;&lt;d4p1:string&gt;SumN&lt;/d4p1:string&gt;&lt;d4p1:string&gt;SumX&lt;/d4p1:string&gt;&lt;d4p1:string&gt;SumXSquared&lt;/d4p1:string&gt;&lt;d4p1:string&gt;SumUnweightedN&lt;/d4p1:string&gt;&lt;d4p1:string&gt;StdDev&lt;/d4p1:string&gt;&lt;d4p1:string&gt;StdErr&lt;/d4p1:string&gt;&lt;d4p1:string&gt;SampleVar&lt;/d4p1:string&gt;&lt;d4p1:string&gt;Total&lt;/d4p1:string&gt;&lt;d4p1:string&gt;SubTotal&lt;/d4p1:string&gt;&lt;d4p1:string&gt;Text&lt;/d4p1:string&gt;&lt;d4p1:string&gt;NetDiffs&lt;/d4p1:string&gt;&lt;d4p1:string&gt;PairedPref&lt;/d4p1:string&gt;&lt;d4p1:string&gt;Profile&lt;/d4p1:string&gt;&lt;d4p1:string&gt;ProfileResult&lt;/d4p1:string&gt;&lt;d4p1:string&gt;TValue&lt;/d4p1:string&gt;&lt;d4p1:string&gt;TProb&lt;/d4p1:string&gt;&lt;/d2p1:IgnoredTypes&gt;&lt;d2p1:Reverse&gt;true&lt;/d2p1:Reverse&gt;&lt;/d2p1:ColumnCombinationSettings&gt;&lt;d2p1:Items&gt;&lt;d2p1:DataQueryItem&gt;&lt;d2p1:ColumnSelection&gt;/0&lt;/d2p1:ColumnSelection&gt;&lt;d2p1:ConnectionName&gt;Connection1&lt;/d2p1:ConnectionName&gt;&lt;d2p1:DataQueryType&gt;SelectCell&lt;/d2p1:DataQueryType&gt;&lt;d2p1:RowSelection&gt;/8&lt;/d2p1:RowSelection&gt;&lt;d2p1:TableName&gt;Department_Culture_Media_portAmbition_P_REGROUPED&lt;/d2p1:TableName&gt;&lt;/d2p1:DataQueryItem&gt;&lt;/d2p1:Items&gt;&lt;d2p1:RowCombinationSettings&gt;&lt;d2p1:IgnoredTypes xmlns:d4p1=&quot;http://schemas.microsoft.com/2003/10/Serialization/Arrays&quot;&gt;&lt;d4p1:string&gt;TableStatistic&lt;/d4p1:string&gt;&lt;d4p1:string&gt;SumWeightsSquared&lt;/d4p1:string&gt;&lt;d4p1:string&gt;SumN&lt;/d4p1:string&gt;&lt;d4p1:string&gt;SumX&lt;/d4p1:string&gt;&lt;d4p1:string&gt;SumXSquared&lt;/d4p1:string&gt;&lt;d4p1:string&gt;SumUnweightedN&lt;/d4p1:string&gt;&lt;d4p1:string&gt;StdErr&lt;/d4p1:string&gt;&lt;d4p1:string&gt;SampleVar&lt;/d4p1:string&gt;&lt;d4p1:string&gt;Total&lt;/d4p1:string&gt;&lt;d4p1:string&gt;SubTotal&lt;/d4p1:string&gt;&lt;d4p1:string&gt;Text&lt;/d4p1:string&gt;&lt;d4p1:string&gt;NetDiffs&lt;/d4p1:string&gt;&lt;d4p1:string&gt;PairedPref&lt;/d4p1:string&gt;&lt;d4p1:string&gt;Profile&lt;/d4p1:string&gt;&lt;d4p1:string&gt;ProfileResult&lt;/d4p1:string&gt;&lt;d4p1:string&gt;TValue&lt;/d4p1:string&gt;&lt;d4p1:string&gt;TProb&lt;/d4p1:string&gt;&lt;d4p1:string&gt;UnweightedBase&lt;/d4p1:string&gt;&lt;d4p1:string&gt;Base&lt;/d4p1:string&gt;&lt;d4p1:string&gt;StdDev&lt;/d4p1:string&gt;&lt;d4p1:string&gt;Mean&lt;/d4p1:string&gt;&lt;d4p1:string&gt;Combine&lt;/d4p1:string&gt;&lt;/d2p1:IgnoredTypes&gt;&lt;/d2p1:RowCombinationSettings&gt;&lt;d2p1:SwitchRowsAndColumns&gt;true&lt;/d2p1:SwitchRowsAndColumns&gt;&lt;d2p1:Transformation&gt;&lt;d2p1:PackagedScript&gt;&lt;d2p1:CreatedBy&gt;FORGEAB1$&lt;/d2p1:CreatedBy&gt;&lt;d2p1:LastUpdated&gt;2014-03-17T11:40:00.5471115+00:00&lt;/d2p1:LastUpdated&gt;&lt;d2p1:Script&gt;aW1wb3J0IGRlY2tyIGFzIGRyDQpyZWxvYWQoZHIpDQpkci5Sb3VuZENlbGxzKCk=&lt;/d2p1:Script&gt;&lt;/d2p1:PackagedScript&gt;&lt;/d2p1:Transformation&gt;&lt;/Query&gt;&lt;Version&gt;4.2.0.0&lt;/Version&gt;&lt;/ShapeLink&gt;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TP://WWW.FORGETDATA.COM/SLIDES/4" val="&lt;?xml version=&quot;1.0&quot; encoding=&quot;utf-16&quot;?&gt;&lt;ShapeLink xmlns:i=&quot;http://www.w3.org/2001/XMLSchema-instance&quot; xmlns=&quot;http://www.forgetdata.com/Slides&quot;&gt;&lt;FillerProperties i:type=&quot;GenericTableInformationFiller.TableInfoFillerSettings&quot;&gt;&lt;TextType&gt;TitleHeader&lt;/TextType&gt;&lt;/FillerProperties&gt;&lt;Query xmlns:d2p1=&quot;http://www.forgetdata.com/ReportingSuite&quot;&gt;&lt;d2p1:ColumnCombinationSettings /&gt;&lt;d2p1:Items&gt;&lt;d2p1:DataQueryItem&gt;&lt;d2p1:ColumnSelection&gt;/0&lt;/d2p1:ColumnSelection&gt;&lt;d2p1:ConnectionName&gt;Connection1&lt;/d2p1:ConnectionName&gt;&lt;d2p1:DataQueryType&gt;SelectCell&lt;/d2p1:DataQueryType&gt;&lt;d2p1:RowSelection&gt;/8&lt;/d2p1:RowSelection&gt;&lt;d2p1:TableName&gt;Department_Culture_Media_portAmbition_P_REGROUPED&lt;/d2p1:TableName&gt;&lt;/d2p1:DataQueryItem&gt;&lt;/d2p1:Items&gt;&lt;d2p1:RowCombinationSettings /&gt;&lt;d2p1:Transformation&gt;&lt;d2p1:PackagedScript&gt;&lt;d2p1:CreatedBy&gt;FORGEAB1$&lt;/d2p1:CreatedBy&gt;&lt;d2p1:LastUpdated&gt;2014-03-17T11:40:00.5471115+00:00&lt;/d2p1:LastUpdated&gt;&lt;d2p1:Script&gt;aW1wb3J0IGRlY2tyIGFzIGRyDQpyZWxvYWQoZHIpDQpNYXRyaXguSGVhZGVyLlRpdGxlID0gZHIuUXVlc3Rpb25MYWJlbCgiUm93Iik=&lt;/d2p1:Script&gt;&lt;/d2p1:PackagedScript&gt;&lt;/d2p1:Transformation&gt;&lt;/Query&gt;&lt;Version&gt;4.2.0.0&lt;/Version&gt;&lt;/ShapeLink&gt;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TP://WWW.FORGETDATA.COM/SLIDES/4" val="&lt;?xml version=&quot;1.0&quot; encoding=&quot;utf-16&quot;?&gt;&lt;ShapeLink xmlns:i=&quot;http://www.w3.org/2001/XMLSchema-instance&quot; xmlns=&quot;http://www.forgetdata.com/Slides&quot;&gt;&lt;FillerProperties i:type=&quot;GenericTableInformationFiller.TableInfoFillerSettings&quot;&gt;&lt;TextType&gt;LeftFooter&lt;/TextType&gt;&lt;/FillerProperties&gt;&lt;Query xmlns:d2p1=&quot;http://www.forgetdata.com/ReportingSuite&quot;&gt;&lt;d2p1:ColumnCombinationSettings /&gt;&lt;d2p1:Items&gt;&lt;d2p1:DataQueryItem&gt;&lt;d2p1:ColumnSelection&gt;/0&lt;/d2p1:ColumnSelection&gt;&lt;d2p1:ConnectionName&gt;Connection1&lt;/d2p1:ConnectionName&gt;&lt;d2p1:DataQueryType&gt;SelectCell&lt;/d2p1:DataQueryType&gt;&lt;d2p1:RowSelection&gt;/8&lt;/d2p1:RowSelection&gt;&lt;d2p1:TableName&gt;Department_Culture_Media_portAmbition_P_REGROUPED&lt;/d2p1:TableName&gt;&lt;/d2p1:DataQueryItem&gt;&lt;/d2p1:Items&gt;&lt;d2p1:RowCombinationSettings /&gt;&lt;d2p1:Transformation&gt;&lt;d2p1:PackagedScript&gt;&lt;d2p1:CreatedBy&gt;FORGEAB1$&lt;/d2p1:CreatedBy&gt;&lt;d2p1:LastUpdated&gt;2014-03-17T11:40:00.5471115+00:00&lt;/d2p1:LastUpdated&gt;&lt;d2p1:Script&gt;aW1wb3J0IG1vZGlmeV9jaGFydCBhcyBtYw0KcmVsb2FkKG1jKQ0KbWMuQ2hlY2tBbmRSZW1vdmVTaWcoKQ0KTWF0cml4LkZvb3Rlci5MZWZ0ID0gbWMuR2V0Rmlyc3RWYWx1ZU9mKCJCYXNlIik=&lt;/d2p1:Script&gt;&lt;/d2p1:PackagedScript&gt;&lt;/d2p1:Transformation&gt;&lt;/Query&gt;&lt;Version&gt;4.2.0.0&lt;/Version&gt;&lt;/ShapeLink&gt;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TP://WWW.FORGETDATA.COM/SLIDES/4" val="&lt;?xml version=&quot;1.0&quot; encoding=&quot;utf-16&quot;?&gt;&lt;ShapeLink xmlns:i=&quot;http://www.w3.org/2001/XMLSchema-instance&quot; xmlns=&quot;http://www.forgetdata.com/Slides&quot;&gt;&lt;FillerProperties i:type=&quot;GenericChartFillerSettings&quot;&gt;&lt;AfterFillAction xmlns:d3p1=&quot;http://www.forgetdata.com/ReportingSuite&quot;&gt;&lt;d3p1:PackagedScript&gt;&lt;d3p1:CreatedBy&gt;FORGEAB1$&lt;/d3p1:CreatedBy&gt;&lt;d3p1:LastUpdated&gt;2014-03-17T11:40:00.5783615+00:00&lt;/d3p1:LastUpdated&gt;&lt;d3p1:Script&gt;aW1wb3J0IGRlY2tyIGFzIGRyDQpkci5HZW5lcmF0ZU92ZXJsYXlBeGlzTGFiZWxzKDEwKQ==&lt;/d3p1:Script&gt;&lt;/d3p1:PackagedScript&gt;&lt;/AfterFillAction&gt;&lt;CreateDataSeries&gt;true&lt;/CreateDataSeries&gt;&lt;DataItem&gt;0&lt;/DataItem&gt;&lt;HeaderLabelDepth&gt;1&lt;/HeaderLabelDepth&gt;&lt;IncludeColumnGroupHeadings&gt;false&lt;/IncludeColumnGroupHeadings&gt;&lt;IncludeRowGroupHeadings&gt;false&lt;/IncludeRowGroupHeadings&gt;&lt;RowLabelDepth&gt;1&lt;/RowLabelDepth&gt;&lt;TTestResultSettings&gt;&lt;HeadingPrefix&gt;&lt;/HeadingPrefix&gt;&lt;HeadingSuffix&gt;&lt;/HeadingSuffix&gt;&lt;ResultPrefix&gt;&lt;/ResultPrefix&gt;&lt;ResultSuffix&gt;&lt;/ResultSuffix&gt;&lt;/TTestResultSettings&gt;&lt;/FillerProperties&gt;&lt;Query xmlns:d2p1=&quot;http://www.forgetdata.com/ReportingSuite&quot;&gt;&lt;d2p1:ColumnCombinationSettings&gt;&lt;d2p1:IgnoredTypes xmlns:d4p1=&quot;http://schemas.microsoft.com/2003/10/Serialization/Arrays&quot;&gt;&lt;d4p1:string&gt;UnweightedBase&lt;/d4p1:string&gt;&lt;d4p1:string&gt;TableStatistic&lt;/d4p1:string&gt;&lt;d4p1:string&gt;SumWeightsSquared&lt;/d4p1:string&gt;&lt;d4p1:string&gt;SumN&lt;/d4p1:string&gt;&lt;d4p1:string&gt;SumX&lt;/d4p1:string&gt;&lt;d4p1:string&gt;SumXSquared&lt;/d4p1:string&gt;&lt;d4p1:string&gt;SumUnweightedN&lt;/d4p1:string&gt;&lt;d4p1:string&gt;StdDev&lt;/d4p1:string&gt;&lt;d4p1:string&gt;StdErr&lt;/d4p1:string&gt;&lt;d4p1:string&gt;SampleVar&lt;/d4p1:string&gt;&lt;d4p1:string&gt;Total&lt;/d4p1:string&gt;&lt;d4p1:string&gt;SubTotal&lt;/d4p1:string&gt;&lt;d4p1:string&gt;Text&lt;/d4p1:string&gt;&lt;d4p1:string&gt;NetDiffs&lt;/d4p1:string&gt;&lt;d4p1:string&gt;PairedPref&lt;/d4p1:string&gt;&lt;d4p1:string&gt;Profile&lt;/d4p1:string&gt;&lt;d4p1:string&gt;ProfileResult&lt;/d4p1:string&gt;&lt;d4p1:string&gt;TValue&lt;/d4p1:string&gt;&lt;d4p1:string&gt;TProb&lt;/d4p1:string&gt;&lt;/d2p1:IgnoredTypes&gt;&lt;d2p1:Reverse&gt;true&lt;/d2p1:Reverse&gt;&lt;/d2p1:ColumnCombinationSettings&gt;&lt;d2p1:Items&gt;&lt;d2p1:DataQueryItem&gt;&lt;d2p1:ColumnSelection&gt;/0&lt;/d2p1:ColumnSelection&gt;&lt;d2p1:ConnectionName&gt;Connection1&lt;/d2p1:ConnectionName&gt;&lt;d2p1:DataQueryType&gt;SelectCell&lt;/d2p1:DataQueryType&gt;&lt;d2p1:RowSelection&gt;/9&lt;/d2p1:RowSelection&gt;&lt;d2p1:TableName&gt;Department_Culture_Media_portAmbition_P_REGROUPED&lt;/d2p1:TableName&gt;&lt;/d2p1:DataQueryItem&gt;&lt;/d2p1:Items&gt;&lt;d2p1:RowCombinationSettings&gt;&lt;d2p1:IgnoredTypes xmlns:d4p1=&quot;http://schemas.microsoft.com/2003/10/Serialization/Arrays&quot;&gt;&lt;d4p1:string&gt;TableStatistic&lt;/d4p1:string&gt;&lt;d4p1:string&gt;SumWeightsSquared&lt;/d4p1:string&gt;&lt;d4p1:string&gt;SumN&lt;/d4p1:string&gt;&lt;d4p1:string&gt;SumX&lt;/d4p1:string&gt;&lt;d4p1:string&gt;SumXSquared&lt;/d4p1:string&gt;&lt;d4p1:string&gt;SumUnweightedN&lt;/d4p1:string&gt;&lt;d4p1:string&gt;StdErr&lt;/d4p1:string&gt;&lt;d4p1:string&gt;SampleVar&lt;/d4p1:string&gt;&lt;d4p1:string&gt;Total&lt;/d4p1:string&gt;&lt;d4p1:string&gt;SubTotal&lt;/d4p1:string&gt;&lt;d4p1:string&gt;Text&lt;/d4p1:string&gt;&lt;d4p1:string&gt;NetDiffs&lt;/d4p1:string&gt;&lt;d4p1:string&gt;PairedPref&lt;/d4p1:string&gt;&lt;d4p1:string&gt;Profile&lt;/d4p1:string&gt;&lt;d4p1:string&gt;ProfileResult&lt;/d4p1:string&gt;&lt;d4p1:string&gt;TValue&lt;/d4p1:string&gt;&lt;d4p1:string&gt;TProb&lt;/d4p1:string&gt;&lt;d4p1:string&gt;UnweightedBase&lt;/d4p1:string&gt;&lt;d4p1:string&gt;Base&lt;/d4p1:string&gt;&lt;d4p1:string&gt;StdDev&lt;/d4p1:string&gt;&lt;d4p1:string&gt;Mean&lt;/d4p1:string&gt;&lt;d4p1:string&gt;Combine&lt;/d4p1:string&gt;&lt;/d2p1:IgnoredTypes&gt;&lt;/d2p1:RowCombinationSettings&gt;&lt;d2p1:SwitchRowsAndColumns&gt;true&lt;/d2p1:SwitchRowsAndColumns&gt;&lt;d2p1:Transformation&gt;&lt;d2p1:PackagedScript&gt;&lt;d2p1:CreatedBy&gt;FORGEAB1$&lt;/d2p1:CreatedBy&gt;&lt;d2p1:LastUpdated&gt;2014-03-17T11:40:00.5783615+00:00&lt;/d2p1:LastUpdated&gt;&lt;d2p1:Script&gt;aW1wb3J0IGRlY2tyIGFzIGRyDQpyZWxvYWQoZHIpDQpkci5Sb3VuZENlbGxzKCk=&lt;/d2p1:Script&gt;&lt;/d2p1:PackagedScript&gt;&lt;/d2p1:Transformation&gt;&lt;/Query&gt;&lt;Version&gt;4.2.0.0&lt;/Version&gt;&lt;/ShapeLink&gt;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TP://WWW.FORGETDATA.COM/SLIDES/4" val="&lt;?xml version=&quot;1.0&quot; encoding=&quot;utf-16&quot;?&gt;&lt;ShapeLink xmlns:i=&quot;http://www.w3.org/2001/XMLSchema-instance&quot; xmlns=&quot;http://www.forgetdata.com/Slides&quot;&gt;&lt;FillerProperties i:type=&quot;GenericTableInformationFiller.TableInfoFillerSettings&quot;&gt;&lt;TextType&gt;TitleHeader&lt;/TextType&gt;&lt;/FillerProperties&gt;&lt;Query xmlns:d2p1=&quot;http://www.forgetdata.com/ReportingSuite&quot;&gt;&lt;d2p1:ColumnCombinationSettings /&gt;&lt;d2p1:Items&gt;&lt;d2p1:DataQueryItem&gt;&lt;d2p1:ColumnSelection&gt;/0&lt;/d2p1:ColumnSelection&gt;&lt;d2p1:ConnectionName&gt;Connection1&lt;/d2p1:ConnectionName&gt;&lt;d2p1:DataQueryType&gt;SelectCell&lt;/d2p1:DataQueryType&gt;&lt;d2p1:RowSelection&gt;/9&lt;/d2p1:RowSelection&gt;&lt;d2p1:TableName&gt;Department_Culture_Media_portAmbition_P_REGROUPED&lt;/d2p1:TableName&gt;&lt;/d2p1:DataQueryItem&gt;&lt;/d2p1:Items&gt;&lt;d2p1:RowCombinationSettings /&gt;&lt;d2p1:Transformation&gt;&lt;d2p1:PackagedScript&gt;&lt;d2p1:CreatedBy&gt;FORGEAB1$&lt;/d2p1:CreatedBy&gt;&lt;d2p1:LastUpdated&gt;2014-03-17T11:40:00.5783615+00:00&lt;/d2p1:LastUpdated&gt;&lt;d2p1:Script&gt;aW1wb3J0IGRlY2tyIGFzIGRyDQpyZWxvYWQoZHIpDQpNYXRyaXguSGVhZGVyLlRpdGxlID0gZHIuUXVlc3Rpb25MYWJlbCgiUm93Iik=&lt;/d2p1:Script&gt;&lt;/d2p1:PackagedScript&gt;&lt;/d2p1:Transformation&gt;&lt;/Query&gt;&lt;Version&gt;4.2.0.0&lt;/Version&gt;&lt;/ShapeLink&gt;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TP://WWW.FORGETDATA.COM/SLIDES/4" val="&lt;?xml version=&quot;1.0&quot; encoding=&quot;utf-16&quot;?&gt;&lt;ShapeLink xmlns:i=&quot;http://www.w3.org/2001/XMLSchema-instance&quot; xmlns=&quot;http://www.forgetdata.com/Slides&quot;&gt;&lt;FillerProperties i:type=&quot;GenericTableInformationFiller.TableInfoFillerSettings&quot;&gt;&lt;TextType&gt;LeftFooter&lt;/TextType&gt;&lt;/FillerProperties&gt;&lt;Query xmlns:d2p1=&quot;http://www.forgetdata.com/ReportingSuite&quot;&gt;&lt;d2p1:ColumnCombinationSettings /&gt;&lt;d2p1:Items&gt;&lt;d2p1:DataQueryItem&gt;&lt;d2p1:ColumnSelection&gt;/0&lt;/d2p1:ColumnSelection&gt;&lt;d2p1:ConnectionName&gt;Connection1&lt;/d2p1:ConnectionName&gt;&lt;d2p1:DataQueryType&gt;SelectCell&lt;/d2p1:DataQueryType&gt;&lt;d2p1:RowSelection&gt;/9&lt;/d2p1:RowSelection&gt;&lt;d2p1:TableName&gt;Department_Culture_Media_portAmbition_P_REGROUPED&lt;/d2p1:TableName&gt;&lt;/d2p1:DataQueryItem&gt;&lt;/d2p1:Items&gt;&lt;d2p1:RowCombinationSettings /&gt;&lt;d2p1:Transformation&gt;&lt;d2p1:PackagedScript&gt;&lt;d2p1:CreatedBy&gt;FORGEAB1$&lt;/d2p1:CreatedBy&gt;&lt;d2p1:LastUpdated&gt;2014-03-17T11:40:00.5783615+00:00&lt;/d2p1:LastUpdated&gt;&lt;d2p1:Script&gt;aW1wb3J0IG1vZGlmeV9jaGFydCBhcyBtYw0KcmVsb2FkKG1jKQ0KbWMuQ2hlY2tBbmRSZW1vdmVTaWcoKQ0KTWF0cml4LkZvb3Rlci5MZWZ0ID0gbWMuR2V0Rmlyc3RWYWx1ZU9mKCJCYXNlIik=&lt;/d2p1:Script&gt;&lt;/d2p1:PackagedScript&gt;&lt;/d2p1:Transformation&gt;&lt;/Query&gt;&lt;Version&gt;4.2.0.0&lt;/Version&gt;&lt;/ShapeLink&gt;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TP://WWW.FORGETDATA.COM/SLIDES/4" val="&lt;?xml version=&quot;1.0&quot; encoding=&quot;utf-16&quot;?&gt;&lt;ShapeLink xmlns:i=&quot;http://www.w3.org/2001/XMLSchema-instance&quot; xmlns=&quot;http://www.forgetdata.com/Slides&quot;&gt;&lt;FillerProperties i:type=&quot;GenericChartFillerSettings&quot;&gt;&lt;AfterFillAction xmlns:d3p1=&quot;http://www.forgetdata.com/ReportingSuite&quot;&gt;&lt;d3p1:PackagedScript&gt;&lt;d3p1:CreatedBy&gt;FORGEAB1$&lt;/d3p1:CreatedBy&gt;&lt;d3p1:LastUpdated&gt;2014-03-17T11:40:00.6408615+00:00&lt;/d3p1:LastUpdated&gt;&lt;d3p1:Script&gt;aW1wb3J0IGRlY2tyIGFzIGRyDQpkci5HZW5lcmF0ZU92ZXJsYXlBeGlzTGFiZWxzKDEwKQ==&lt;/d3p1:Script&gt;&lt;/d3p1:PackagedScript&gt;&lt;/AfterFillAction&gt;&lt;CreateDataSeries&gt;true&lt;/CreateDataSeries&gt;&lt;DataItem&gt;0&lt;/DataItem&gt;&lt;HeaderLabelDepth&gt;1&lt;/HeaderLabelDepth&gt;&lt;IncludeColumnGroupHeadings&gt;false&lt;/IncludeColumnGroupHeadings&gt;&lt;IncludeRowGroupHeadings&gt;false&lt;/IncludeRowGroupHeadings&gt;&lt;RowLabelDepth&gt;1&lt;/RowLabelDepth&gt;&lt;TTestResultSettings&gt;&lt;HeadingPrefix&gt;&lt;/HeadingPrefix&gt;&lt;HeadingSuffix&gt;&lt;/HeadingSuffix&gt;&lt;ResultPrefix&gt;&lt;/ResultPrefix&gt;&lt;ResultSuffix&gt;&lt;/ResultSuffix&gt;&lt;/TTestResultSettings&gt;&lt;/FillerProperties&gt;&lt;Query xmlns:d2p1=&quot;http://www.forgetdata.com/ReportingSuite&quot;&gt;&lt;d2p1:ColumnCombinationSettings&gt;&lt;d2p1:IgnoredTypes xmlns:d4p1=&quot;http://schemas.microsoft.com/2003/10/Serialization/Arrays&quot;&gt;&lt;d4p1:string&gt;UnweightedBase&lt;/d4p1:string&gt;&lt;d4p1:string&gt;TableStatistic&lt;/d4p1:string&gt;&lt;d4p1:string&gt;SumWeightsSquared&lt;/d4p1:string&gt;&lt;d4p1:string&gt;SumN&lt;/d4p1:string&gt;&lt;d4p1:string&gt;SumX&lt;/d4p1:string&gt;&lt;d4p1:string&gt;SumXSquared&lt;/d4p1:string&gt;&lt;d4p1:string&gt;SumUnweightedN&lt;/d4p1:string&gt;&lt;d4p1:string&gt;StdDev&lt;/d4p1:string&gt;&lt;d4p1:string&gt;StdErr&lt;/d4p1:string&gt;&lt;d4p1:string&gt;SampleVar&lt;/d4p1:string&gt;&lt;d4p1:string&gt;Total&lt;/d4p1:string&gt;&lt;d4p1:string&gt;SubTotal&lt;/d4p1:string&gt;&lt;d4p1:string&gt;Text&lt;/d4p1:string&gt;&lt;d4p1:string&gt;NetDiffs&lt;/d4p1:string&gt;&lt;d4p1:string&gt;PairedPref&lt;/d4p1:string&gt;&lt;d4p1:string&gt;Profile&lt;/d4p1:string&gt;&lt;d4p1:string&gt;ProfileResult&lt;/d4p1:string&gt;&lt;d4p1:string&gt;TValue&lt;/d4p1:string&gt;&lt;d4p1:string&gt;TProb&lt;/d4p1:string&gt;&lt;/d2p1:IgnoredTypes&gt;&lt;d2p1:Reverse&gt;true&lt;/d2p1:Reverse&gt;&lt;/d2p1:ColumnCombinationSettings&gt;&lt;d2p1:Items&gt;&lt;d2p1:DataQueryItem&gt;&lt;d2p1:ColumnSelection&gt;/0&lt;/d2p1:ColumnSelection&gt;&lt;d2p1:ConnectionName&gt;Connection1&lt;/d2p1:ConnectionName&gt;&lt;d2p1:DataQueryType&gt;SelectCell&lt;/d2p1:DataQueryType&gt;&lt;d2p1:RowSelection&gt;/10&lt;/d2p1:RowSelection&gt;&lt;d2p1:TableName&gt;Department_Culture_Media_portAmbition_P_REGROUPED&lt;/d2p1:TableName&gt;&lt;/d2p1:DataQueryItem&gt;&lt;/d2p1:Items&gt;&lt;d2p1:RowCombinationSettings&gt;&lt;d2p1:IgnoredTypes xmlns:d4p1=&quot;http://schemas.microsoft.com/2003/10/Serialization/Arrays&quot;&gt;&lt;d4p1:string&gt;TableStatistic&lt;/d4p1:string&gt;&lt;d4p1:string&gt;SumWeightsSquared&lt;/d4p1:string&gt;&lt;d4p1:string&gt;SumN&lt;/d4p1:string&gt;&lt;d4p1:string&gt;SumX&lt;/d4p1:string&gt;&lt;d4p1:string&gt;SumXSquared&lt;/d4p1:string&gt;&lt;d4p1:string&gt;SumUnweightedN&lt;/d4p1:string&gt;&lt;d4p1:string&gt;StdErr&lt;/d4p1:string&gt;&lt;d4p1:string&gt;SampleVar&lt;/d4p1:string&gt;&lt;d4p1:string&gt;Total&lt;/d4p1:string&gt;&lt;d4p1:string&gt;SubTotal&lt;/d4p1:string&gt;&lt;d4p1:string&gt;Text&lt;/d4p1:string&gt;&lt;d4p1:string&gt;NetDiffs&lt;/d4p1:string&gt;&lt;d4p1:string&gt;PairedPref&lt;/d4p1:string&gt;&lt;d4p1:string&gt;Profile&lt;/d4p1:string&gt;&lt;d4p1:string&gt;ProfileResult&lt;/d4p1:string&gt;&lt;d4p1:string&gt;TValue&lt;/d4p1:string&gt;&lt;d4p1:string&gt;TProb&lt;/d4p1:string&gt;&lt;d4p1:string&gt;UnweightedBase&lt;/d4p1:string&gt;&lt;d4p1:string&gt;Base&lt;/d4p1:string&gt;&lt;d4p1:string&gt;StdDev&lt;/d4p1:string&gt;&lt;d4p1:string&gt;Mean&lt;/d4p1:string&gt;&lt;d4p1:string&gt;Combine&lt;/d4p1:string&gt;&lt;/d2p1:IgnoredTypes&gt;&lt;/d2p1:RowCombinationSettings&gt;&lt;d2p1:SwitchRowsAndColumns&gt;true&lt;/d2p1:SwitchRowsAndColumns&gt;&lt;d2p1:Transformation&gt;&lt;d2p1:PackagedScript&gt;&lt;d2p1:CreatedBy&gt;FORGEAB1$&lt;/d2p1:CreatedBy&gt;&lt;d2p1:LastUpdated&gt;2014-03-17T11:40:00.6408615+00:00&lt;/d2p1:LastUpdated&gt;&lt;d2p1:Script&gt;aW1wb3J0IGRlY2tyIGFzIGRyDQpyZWxvYWQoZHIpDQpkci5Sb3VuZENlbGxzKCk=&lt;/d2p1:Script&gt;&lt;/d2p1:PackagedScript&gt;&lt;/d2p1:Transformation&gt;&lt;/Query&gt;&lt;Version&gt;4.2.0.0&lt;/Version&gt;&lt;/ShapeLink&gt;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TP://WWW.FORGETDATA.COM/SLIDES/4" val="&lt;?xml version=&quot;1.0&quot; encoding=&quot;utf-16&quot;?&gt;&lt;ShapeLink xmlns:i=&quot;http://www.w3.org/2001/XMLSchema-instance&quot; xmlns=&quot;http://www.forgetdata.com/Slides&quot;&gt;&lt;FillerProperties i:type=&quot;GenericTableInformationFiller.TableInfoFillerSettings&quot;&gt;&lt;TextType&gt;TitleHeader&lt;/TextType&gt;&lt;/FillerProperties&gt;&lt;Query xmlns:d2p1=&quot;http://www.forgetdata.com/ReportingSuite&quot;&gt;&lt;d2p1:ColumnCombinationSettings /&gt;&lt;d2p1:Items&gt;&lt;d2p1:DataQueryItem&gt;&lt;d2p1:ColumnSelection&gt;/0&lt;/d2p1:ColumnSelection&gt;&lt;d2p1:ConnectionName&gt;Connection1&lt;/d2p1:ConnectionName&gt;&lt;d2p1:DataQueryType&gt;SelectCell&lt;/d2p1:DataQueryType&gt;&lt;d2p1:RowSelection&gt;/10&lt;/d2p1:RowSelection&gt;&lt;d2p1:TableName&gt;Department_Culture_Media_portAmbition_P_REGROUPED&lt;/d2p1:TableName&gt;&lt;/d2p1:DataQueryItem&gt;&lt;/d2p1:Items&gt;&lt;d2p1:RowCombinationSettings /&gt;&lt;d2p1:Transformation&gt;&lt;d2p1:PackagedScript&gt;&lt;d2p1:CreatedBy&gt;FORGEAB1$&lt;/d2p1:CreatedBy&gt;&lt;d2p1:LastUpdated&gt;2014-03-17T11:40:00.6408615+00:00&lt;/d2p1:LastUpdated&gt;&lt;d2p1:Script&gt;aW1wb3J0IGRlY2tyIGFzIGRyDQpyZWxvYWQoZHIpDQpNYXRyaXguSGVhZGVyLlRpdGxlID0gZHIuUXVlc3Rpb25MYWJlbCgiUm93Iik=&lt;/d2p1:Script&gt;&lt;/d2p1:PackagedScript&gt;&lt;/d2p1:Transformation&gt;&lt;/Query&gt;&lt;Version&gt;4.2.0.0&lt;/Version&gt;&lt;/ShapeLink&gt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TP://WWW.FORGETDATA.COM/SLIDES/4" val="&lt;?xml version=&quot;1.0&quot; encoding=&quot;utf-16&quot;?&gt;&lt;ShapeLink xmlns:i=&quot;http://www.w3.org/2001/XMLSchema-instance&quot; xmlns=&quot;http://www.forgetdata.com/Slides&quot;&gt;&lt;FillerProperties i:type=&quot;GenericTableInformationFiller.TableInfoFillerSettings&quot;&gt;&lt;TextType&gt;LeftFooter&lt;/TextType&gt;&lt;/FillerProperties&gt;&lt;Query xmlns:d2p1=&quot;http://www.forgetdata.com/ReportingSuite&quot;&gt;&lt;d2p1:ColumnCombinationSettings /&gt;&lt;d2p1:Items&gt;&lt;d2p1:DataQueryItem&gt;&lt;d2p1:ColumnSelection&gt;/0&lt;/d2p1:ColumnSelection&gt;&lt;d2p1:ConnectionName&gt;Connection1&lt;/d2p1:ConnectionName&gt;&lt;d2p1:DataQueryType&gt;SelectCell&lt;/d2p1:DataQueryType&gt;&lt;d2p1:RowSelection&gt;/1&lt;/d2p1:RowSelection&gt;&lt;d2p1:TableName&gt;Department_Culture_Media_portAmbition_P_REGROUPED&lt;/d2p1:TableName&gt;&lt;/d2p1:DataQueryItem&gt;&lt;/d2p1:Items&gt;&lt;d2p1:RowCombinationSettings /&gt;&lt;d2p1:Transformation&gt;&lt;d2p1:PackagedScript&gt;&lt;d2p1:CreatedBy&gt;FORGEAB1$&lt;/d2p1:CreatedBy&gt;&lt;d2p1:LastUpdated&gt;2014-03-17T11:40:00.1252365+00:00&lt;/d2p1:LastUpdated&gt;&lt;d2p1:Script&gt;aW1wb3J0IG1vZGlmeV9jaGFydCBhcyBtYw0KcmVsb2FkKG1jKQ0KbWMuQ2hlY2tBbmRSZW1vdmVTaWcoKQ0KTWF0cml4LkZvb3Rlci5MZWZ0ID0gbWMuR2V0Rmlyc3RWYWx1ZU9mKCJCYXNlIik=&lt;/d2p1:Script&gt;&lt;/d2p1:PackagedScript&gt;&lt;/d2p1:Transformation&gt;&lt;/Query&gt;&lt;Version&gt;4.2.0.0&lt;/Version&gt;&lt;/ShapeLink&gt;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TP://WWW.FORGETDATA.COM/SLIDES/4" val="&lt;?xml version=&quot;1.0&quot; encoding=&quot;utf-16&quot;?&gt;&lt;ShapeLink xmlns:i=&quot;http://www.w3.org/2001/XMLSchema-instance&quot; xmlns=&quot;http://www.forgetdata.com/Slides&quot;&gt;&lt;FillerProperties i:type=&quot;GenericTableInformationFiller.TableInfoFillerSettings&quot;&gt;&lt;TextType&gt;LeftFooter&lt;/TextType&gt;&lt;/FillerProperties&gt;&lt;Query xmlns:d2p1=&quot;http://www.forgetdata.com/ReportingSuite&quot;&gt;&lt;d2p1:ColumnCombinationSettings /&gt;&lt;d2p1:Items&gt;&lt;d2p1:DataQueryItem&gt;&lt;d2p1:ColumnSelection&gt;/0&lt;/d2p1:ColumnSelection&gt;&lt;d2p1:ConnectionName&gt;Connection1&lt;/d2p1:ConnectionName&gt;&lt;d2p1:DataQueryType&gt;SelectCell&lt;/d2p1:DataQueryType&gt;&lt;d2p1:RowSelection&gt;/10&lt;/d2p1:RowSelection&gt;&lt;d2p1:TableName&gt;Department_Culture_Media_portAmbition_P_REGROUPED&lt;/d2p1:TableName&gt;&lt;/d2p1:DataQueryItem&gt;&lt;/d2p1:Items&gt;&lt;d2p1:RowCombinationSettings /&gt;&lt;d2p1:Transformation&gt;&lt;d2p1:PackagedScript&gt;&lt;d2p1:CreatedBy&gt;FORGEAB1$&lt;/d2p1:CreatedBy&gt;&lt;d2p1:LastUpdated&gt;2014-03-17T11:40:00.6408615+00:00&lt;/d2p1:LastUpdated&gt;&lt;d2p1:Script&gt;aW1wb3J0IG1vZGlmeV9jaGFydCBhcyBtYw0KcmVsb2FkKG1jKQ0KbWMuQ2hlY2tBbmRSZW1vdmVTaWcoKQ0KTWF0cml4LkZvb3Rlci5MZWZ0ID0gbWMuR2V0Rmlyc3RWYWx1ZU9mKCJCYXNlIik=&lt;/d2p1:Script&gt;&lt;/d2p1:PackagedScript&gt;&lt;/d2p1:Transformation&gt;&lt;/Query&gt;&lt;Version&gt;4.2.0.0&lt;/Version&gt;&lt;/ShapeLink&gt;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TP://WWW.FORGETDATA.COM/SLIDES/4" val="&lt;?xml version=&quot;1.0&quot; encoding=&quot;utf-16&quot;?&gt;&lt;ShapeLink xmlns:i=&quot;http://www.w3.org/2001/XMLSchema-instance&quot; xmlns=&quot;http://www.forgetdata.com/Slides&quot;&gt;&lt;FillerProperties i:type=&quot;GenericChartFillerSettings&quot;&gt;&lt;AfterFillAction xmlns:d3p1=&quot;http://www.forgetdata.com/ReportingSuite&quot;&gt;&lt;d3p1:PackagedScript&gt;&lt;d3p1:CreatedBy&gt;FORGEAB1$&lt;/d3p1:CreatedBy&gt;&lt;d3p1:LastUpdated&gt;2014-03-17T11:40:00.6877365+00:00&lt;/d3p1:LastUpdated&gt;&lt;d3p1:Script&gt;aW1wb3J0IGRlY2tyIGFzIGRyDQpkci5HZW5lcmF0ZU92ZXJsYXlBeGlzTGFiZWxzKDEwKQ==&lt;/d3p1:Script&gt;&lt;/d3p1:PackagedScript&gt;&lt;/AfterFillAction&gt;&lt;CreateDataSeries&gt;true&lt;/CreateDataSeries&gt;&lt;DataItem&gt;0&lt;/DataItem&gt;&lt;HeaderLabelDepth&gt;1&lt;/HeaderLabelDepth&gt;&lt;IncludeColumnGroupHeadings&gt;false&lt;/IncludeColumnGroupHeadings&gt;&lt;IncludeRowGroupHeadings&gt;false&lt;/IncludeRowGroupHeadings&gt;&lt;RowLabelDepth&gt;1&lt;/RowLabelDepth&gt;&lt;TTestResultSettings&gt;&lt;HeadingPrefix&gt;&lt;/HeadingPrefix&gt;&lt;HeadingSuffix&gt;&lt;/HeadingSuffix&gt;&lt;ResultPrefix&gt;&lt;/ResultPrefix&gt;&lt;ResultSuffix&gt;&lt;/ResultSuffix&gt;&lt;/TTestResultSettings&gt;&lt;/FillerProperties&gt;&lt;Query xmlns:d2p1=&quot;http://www.forgetdata.com/ReportingSuite&quot;&gt;&lt;d2p1:ColumnCombinationSettings&gt;&lt;d2p1:IgnoredTypes xmlns:d4p1=&quot;http://schemas.microsoft.com/2003/10/Serialization/Arrays&quot;&gt;&lt;d4p1:string&gt;UnweightedBase&lt;/d4p1:string&gt;&lt;d4p1:string&gt;TableStatistic&lt;/d4p1:string&gt;&lt;d4p1:string&gt;SumWeightsSquared&lt;/d4p1:string&gt;&lt;d4p1:string&gt;SumN&lt;/d4p1:string&gt;&lt;d4p1:string&gt;SumX&lt;/d4p1:string&gt;&lt;d4p1:string&gt;SumXSquared&lt;/d4p1:string&gt;&lt;d4p1:string&gt;SumUnweightedN&lt;/d4p1:string&gt;&lt;d4p1:string&gt;StdDev&lt;/d4p1:string&gt;&lt;d4p1:string&gt;StdErr&lt;/d4p1:string&gt;&lt;d4p1:string&gt;SampleVar&lt;/d4p1:string&gt;&lt;d4p1:string&gt;Total&lt;/d4p1:string&gt;&lt;d4p1:string&gt;SubTotal&lt;/d4p1:string&gt;&lt;d4p1:string&gt;Text&lt;/d4p1:string&gt;&lt;d4p1:string&gt;NetDiffs&lt;/d4p1:string&gt;&lt;d4p1:string&gt;PairedPref&lt;/d4p1:string&gt;&lt;d4p1:string&gt;Profile&lt;/d4p1:string&gt;&lt;d4p1:string&gt;ProfileResult&lt;/d4p1:string&gt;&lt;d4p1:string&gt;TValue&lt;/d4p1:string&gt;&lt;d4p1:string&gt;TProb&lt;/d4p1:string&gt;&lt;/d2p1:IgnoredTypes&gt;&lt;d2p1:Reverse&gt;true&lt;/d2p1:Reverse&gt;&lt;/d2p1:ColumnCombinationSettings&gt;&lt;d2p1:Items&gt;&lt;d2p1:DataQueryItem&gt;&lt;d2p1:ColumnSelection&gt;/0&lt;/d2p1:ColumnSelection&gt;&lt;d2p1:ConnectionName&gt;Connection1&lt;/d2p1:ConnectionName&gt;&lt;d2p1:DataQueryType&gt;SelectCell&lt;/d2p1:DataQueryType&gt;&lt;d2p1:RowSelection&gt;/11&lt;/d2p1:RowSelection&gt;&lt;d2p1:TableName&gt;Department_Culture_Media_portAmbition_P_REGROUPED&lt;/d2p1:TableName&gt;&lt;/d2p1:DataQueryItem&gt;&lt;/d2p1:Items&gt;&lt;d2p1:RowCombinationSettings&gt;&lt;d2p1:IgnoredTypes xmlns:d4p1=&quot;http://schemas.microsoft.com/2003/10/Serialization/Arrays&quot;&gt;&lt;d4p1:string&gt;TableStatistic&lt;/d4p1:string&gt;&lt;d4p1:string&gt;SumWeightsSquared&lt;/d4p1:string&gt;&lt;d4p1:string&gt;SumN&lt;/d4p1:string&gt;&lt;d4p1:string&gt;SumX&lt;/d4p1:string&gt;&lt;d4p1:string&gt;SumXSquared&lt;/d4p1:string&gt;&lt;d4p1:string&gt;SumUnweightedN&lt;/d4p1:string&gt;&lt;d4p1:string&gt;StdErr&lt;/d4p1:string&gt;&lt;d4p1:string&gt;SampleVar&lt;/d4p1:string&gt;&lt;d4p1:string&gt;Total&lt;/d4p1:string&gt;&lt;d4p1:string&gt;SubTotal&lt;/d4p1:string&gt;&lt;d4p1:string&gt;Text&lt;/d4p1:string&gt;&lt;d4p1:string&gt;NetDiffs&lt;/d4p1:string&gt;&lt;d4p1:string&gt;PairedPref&lt;/d4p1:string&gt;&lt;d4p1:string&gt;Profile&lt;/d4p1:string&gt;&lt;d4p1:string&gt;ProfileResult&lt;/d4p1:string&gt;&lt;d4p1:string&gt;TValue&lt;/d4p1:string&gt;&lt;d4p1:string&gt;TProb&lt;/d4p1:string&gt;&lt;d4p1:string&gt;UnweightedBase&lt;/d4p1:string&gt;&lt;d4p1:string&gt;Base&lt;/d4p1:string&gt;&lt;d4p1:string&gt;StdDev&lt;/d4p1:string&gt;&lt;d4p1:string&gt;Mean&lt;/d4p1:string&gt;&lt;d4p1:string&gt;Combine&lt;/d4p1:string&gt;&lt;/d2p1:IgnoredTypes&gt;&lt;/d2p1:RowCombinationSettings&gt;&lt;d2p1:SwitchRowsAndColumns&gt;true&lt;/d2p1:SwitchRowsAndColumns&gt;&lt;d2p1:Transformation&gt;&lt;d2p1:PackagedScript&gt;&lt;d2p1:CreatedBy&gt;FORGEAB1$&lt;/d2p1:CreatedBy&gt;&lt;d2p1:LastUpdated&gt;2014-03-17T11:40:00.6877365+00:00&lt;/d2p1:LastUpdated&gt;&lt;d2p1:Script&gt;aW1wb3J0IGRlY2tyIGFzIGRyDQpyZWxvYWQoZHIpDQpkci5Sb3VuZENlbGxzKCk=&lt;/d2p1:Script&gt;&lt;/d2p1:PackagedScript&gt;&lt;/d2p1:Transformation&gt;&lt;/Query&gt;&lt;Version&gt;4.2.0.0&lt;/Version&gt;&lt;/ShapeLink&gt;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TP://WWW.FORGETDATA.COM/SLIDES/4" val="&lt;?xml version=&quot;1.0&quot; encoding=&quot;utf-16&quot;?&gt;&lt;ShapeLink xmlns:i=&quot;http://www.w3.org/2001/XMLSchema-instance&quot; xmlns=&quot;http://www.forgetdata.com/Slides&quot;&gt;&lt;FillerProperties i:type=&quot;GenericTableInformationFiller.TableInfoFillerSettings&quot;&gt;&lt;TextType&gt;TitleHeader&lt;/TextType&gt;&lt;/FillerProperties&gt;&lt;Query xmlns:d2p1=&quot;http://www.forgetdata.com/ReportingSuite&quot;&gt;&lt;d2p1:ColumnCombinationSettings /&gt;&lt;d2p1:Items&gt;&lt;d2p1:DataQueryItem&gt;&lt;d2p1:ColumnSelection&gt;/0&lt;/d2p1:ColumnSelection&gt;&lt;d2p1:ConnectionName&gt;Connection1&lt;/d2p1:ConnectionName&gt;&lt;d2p1:DataQueryType&gt;SelectCell&lt;/d2p1:DataQueryType&gt;&lt;d2p1:RowSelection&gt;/11&lt;/d2p1:RowSelection&gt;&lt;d2p1:TableName&gt;Department_Culture_Media_portAmbition_P_REGROUPED&lt;/d2p1:TableName&gt;&lt;/d2p1:DataQueryItem&gt;&lt;/d2p1:Items&gt;&lt;d2p1:RowCombinationSettings /&gt;&lt;d2p1:Transformation&gt;&lt;d2p1:PackagedScript&gt;&lt;d2p1:CreatedBy&gt;FORGEAB1$&lt;/d2p1:CreatedBy&gt;&lt;d2p1:LastUpdated&gt;2014-03-17T11:40:00.6877365+00:00&lt;/d2p1:LastUpdated&gt;&lt;d2p1:Script&gt;aW1wb3J0IGRlY2tyIGFzIGRyDQpyZWxvYWQoZHIpDQpNYXRyaXguSGVhZGVyLlRpdGxlID0gZHIuUXVlc3Rpb25MYWJlbCgiUm93Iik=&lt;/d2p1:Script&gt;&lt;/d2p1:PackagedScript&gt;&lt;/d2p1:Transformation&gt;&lt;/Query&gt;&lt;Version&gt;4.2.0.0&lt;/Version&gt;&lt;/ShapeLink&gt;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TP://WWW.FORGETDATA.COM/SLIDES/4" val="&lt;?xml version=&quot;1.0&quot; encoding=&quot;utf-16&quot;?&gt;&lt;ShapeLink xmlns:i=&quot;http://www.w3.org/2001/XMLSchema-instance&quot; xmlns=&quot;http://www.forgetdata.com/Slides&quot;&gt;&lt;FillerProperties i:type=&quot;GenericTableInformationFiller.TableInfoFillerSettings&quot;&gt;&lt;TextType&gt;LeftFooter&lt;/TextType&gt;&lt;/FillerProperties&gt;&lt;Query xmlns:d2p1=&quot;http://www.forgetdata.com/ReportingSuite&quot;&gt;&lt;d2p1:ColumnCombinationSettings /&gt;&lt;d2p1:Items&gt;&lt;d2p1:DataQueryItem&gt;&lt;d2p1:ColumnSelection&gt;/0&lt;/d2p1:ColumnSelection&gt;&lt;d2p1:ConnectionName&gt;Connection1&lt;/d2p1:ConnectionName&gt;&lt;d2p1:DataQueryType&gt;SelectCell&lt;/d2p1:DataQueryType&gt;&lt;d2p1:RowSelection&gt;/11&lt;/d2p1:RowSelection&gt;&lt;d2p1:TableName&gt;Department_Culture_Media_portAmbition_P_REGROUPED&lt;/d2p1:TableName&gt;&lt;/d2p1:DataQueryItem&gt;&lt;/d2p1:Items&gt;&lt;d2p1:RowCombinationSettings /&gt;&lt;d2p1:Transformation&gt;&lt;d2p1:PackagedScript&gt;&lt;d2p1:CreatedBy&gt;FORGEAB1$&lt;/d2p1:CreatedBy&gt;&lt;d2p1:LastUpdated&gt;2014-03-17T11:40:00.6877365+00:00&lt;/d2p1:LastUpdated&gt;&lt;d2p1:Script&gt;aW1wb3J0IG1vZGlmeV9jaGFydCBhcyBtYw0KcmVsb2FkKG1jKQ0KbWMuQ2hlY2tBbmRSZW1vdmVTaWcoKQ0KTWF0cml4LkZvb3Rlci5MZWZ0ID0gbWMuR2V0Rmlyc3RWYWx1ZU9mKCJCYXNlIik=&lt;/d2p1:Script&gt;&lt;/d2p1:PackagedScript&gt;&lt;/d2p1:Transformation&gt;&lt;/Query&gt;&lt;Version&gt;4.2.0.0&lt;/Version&gt;&lt;/ShapeLink&gt;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TP://WWW.FORGETDATA.COM/SLIDES/4" val="&lt;?xml version=&quot;1.0&quot; encoding=&quot;utf-16&quot;?&gt;&lt;ShapeLink xmlns:i=&quot;http://www.w3.org/2001/XMLSchema-instance&quot; xmlns=&quot;http://www.forgetdata.com/Slides&quot;&gt;&lt;FillerProperties i:type=&quot;GenericChartFillerSettings&quot;&gt;&lt;AfterFillAction xmlns:d3p1=&quot;http://www.forgetdata.com/ReportingSuite&quot;&gt;&lt;d3p1:PackagedScript&gt;&lt;d3p1:CreatedBy&gt;FORGEAB1$&lt;/d3p1:CreatedBy&gt;&lt;d3p1:LastUpdated&gt;2014-03-17T11:40:00.7189865+00:00&lt;/d3p1:LastUpdated&gt;&lt;d3p1:Script&gt;aW1wb3J0IGRlY2tyIGFzIGRyDQpkci5HZW5lcmF0ZU92ZXJsYXlBeGlzTGFiZWxzKDEwKQ==&lt;/d3p1:Script&gt;&lt;/d3p1:PackagedScript&gt;&lt;/AfterFillAction&gt;&lt;CreateDataSeries&gt;true&lt;/CreateDataSeries&gt;&lt;DataItem&gt;0&lt;/DataItem&gt;&lt;HeaderLabelDepth&gt;1&lt;/HeaderLabelDepth&gt;&lt;IncludeColumnGroupHeadings&gt;false&lt;/IncludeColumnGroupHeadings&gt;&lt;IncludeRowGroupHeadings&gt;false&lt;/IncludeRowGroupHeadings&gt;&lt;RowLabelDepth&gt;1&lt;/RowLabelDepth&gt;&lt;TTestResultSettings&gt;&lt;HeadingPrefix&gt;&lt;/HeadingPrefix&gt;&lt;HeadingSuffix&gt;&lt;/HeadingSuffix&gt;&lt;ResultPrefix&gt;&lt;/ResultPrefix&gt;&lt;ResultSuffix&gt;&lt;/ResultSuffix&gt;&lt;/TTestResultSettings&gt;&lt;/FillerProperties&gt;&lt;Query xmlns:d2p1=&quot;http://www.forgetdata.com/ReportingSuite&quot;&gt;&lt;d2p1:ColumnCombinationSettings&gt;&lt;d2p1:IgnoredTypes xmlns:d4p1=&quot;http://schemas.microsoft.com/2003/10/Serialization/Arrays&quot;&gt;&lt;d4p1:string&gt;UnweightedBase&lt;/d4p1:string&gt;&lt;d4p1:string&gt;TableStatistic&lt;/d4p1:string&gt;&lt;d4p1:string&gt;SumWeightsSquared&lt;/d4p1:string&gt;&lt;d4p1:string&gt;SumN&lt;/d4p1:string&gt;&lt;d4p1:string&gt;SumX&lt;/d4p1:string&gt;&lt;d4p1:string&gt;SumXSquared&lt;/d4p1:string&gt;&lt;d4p1:string&gt;SumUnweightedN&lt;/d4p1:string&gt;&lt;d4p1:string&gt;StdDev&lt;/d4p1:string&gt;&lt;d4p1:string&gt;StdErr&lt;/d4p1:string&gt;&lt;d4p1:string&gt;SampleVar&lt;/d4p1:string&gt;&lt;d4p1:string&gt;Total&lt;/d4p1:string&gt;&lt;d4p1:string&gt;SubTotal&lt;/d4p1:string&gt;&lt;d4p1:string&gt;Text&lt;/d4p1:string&gt;&lt;d4p1:string&gt;NetDiffs&lt;/d4p1:string&gt;&lt;d4p1:string&gt;PairedPref&lt;/d4p1:string&gt;&lt;d4p1:string&gt;Profile&lt;/d4p1:string&gt;&lt;d4p1:string&gt;ProfileResult&lt;/d4p1:string&gt;&lt;d4p1:string&gt;TValue&lt;/d4p1:string&gt;&lt;d4p1:string&gt;TProb&lt;/d4p1:string&gt;&lt;/d2p1:IgnoredTypes&gt;&lt;d2p1:Reverse&gt;true&lt;/d2p1:Reverse&gt;&lt;/d2p1:ColumnCombinationSettings&gt;&lt;d2p1:Items&gt;&lt;d2p1:DataQueryItem&gt;&lt;d2p1:ColumnSelection&gt;/0&lt;/d2p1:ColumnSelection&gt;&lt;d2p1:ConnectionName&gt;Connection1&lt;/d2p1:ConnectionName&gt;&lt;d2p1:DataQueryType&gt;SelectCell&lt;/d2p1:DataQueryType&gt;&lt;d2p1:RowSelection&gt;/12&lt;/d2p1:RowSelection&gt;&lt;d2p1:TableName&gt;Department_Culture_Media_portAmbition_P_REGROUPED&lt;/d2p1:TableName&gt;&lt;/d2p1:DataQueryItem&gt;&lt;/d2p1:Items&gt;&lt;d2p1:RowCombinationSettings&gt;&lt;d2p1:IgnoredTypes xmlns:d4p1=&quot;http://schemas.microsoft.com/2003/10/Serialization/Arrays&quot;&gt;&lt;d4p1:string&gt;TableStatistic&lt;/d4p1:string&gt;&lt;d4p1:string&gt;SumWeightsSquared&lt;/d4p1:string&gt;&lt;d4p1:string&gt;SumN&lt;/d4p1:string&gt;&lt;d4p1:string&gt;SumX&lt;/d4p1:string&gt;&lt;d4p1:string&gt;SumXSquared&lt;/d4p1:string&gt;&lt;d4p1:string&gt;SumUnweightedN&lt;/d4p1:string&gt;&lt;d4p1:string&gt;StdErr&lt;/d4p1:string&gt;&lt;d4p1:string&gt;SampleVar&lt;/d4p1:string&gt;&lt;d4p1:string&gt;Total&lt;/d4p1:string&gt;&lt;d4p1:string&gt;SubTotal&lt;/d4p1:string&gt;&lt;d4p1:string&gt;Text&lt;/d4p1:string&gt;&lt;d4p1:string&gt;NetDiffs&lt;/d4p1:string&gt;&lt;d4p1:string&gt;PairedPref&lt;/d4p1:string&gt;&lt;d4p1:string&gt;Profile&lt;/d4p1:string&gt;&lt;d4p1:string&gt;ProfileResult&lt;/d4p1:string&gt;&lt;d4p1:string&gt;TValue&lt;/d4p1:string&gt;&lt;d4p1:string&gt;TProb&lt;/d4p1:string&gt;&lt;d4p1:string&gt;UnweightedBase&lt;/d4p1:string&gt;&lt;d4p1:string&gt;Base&lt;/d4p1:string&gt;&lt;d4p1:string&gt;StdDev&lt;/d4p1:string&gt;&lt;d4p1:string&gt;Mean&lt;/d4p1:string&gt;&lt;d4p1:string&gt;Combine&lt;/d4p1:string&gt;&lt;/d2p1:IgnoredTypes&gt;&lt;/d2p1:RowCombinationSettings&gt;&lt;d2p1:SwitchRowsAndColumns&gt;true&lt;/d2p1:SwitchRowsAndColumns&gt;&lt;d2p1:Transformation&gt;&lt;d2p1:PackagedScript&gt;&lt;d2p1:CreatedBy&gt;FORGEAB1$&lt;/d2p1:CreatedBy&gt;&lt;d2p1:LastUpdated&gt;2014-03-17T11:40:00.7189865+00:00&lt;/d2p1:LastUpdated&gt;&lt;d2p1:Script&gt;aW1wb3J0IGRlY2tyIGFzIGRyDQpyZWxvYWQoZHIpDQpkci5Sb3VuZENlbGxzKCk=&lt;/d2p1:Script&gt;&lt;/d2p1:PackagedScript&gt;&lt;/d2p1:Transformation&gt;&lt;/Query&gt;&lt;Version&gt;4.2.0.0&lt;/Version&gt;&lt;/ShapeLink&gt;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TP://WWW.FORGETDATA.COM/SLIDES/4" val="&lt;?xml version=&quot;1.0&quot; encoding=&quot;utf-16&quot;?&gt;&lt;ShapeLink xmlns:i=&quot;http://www.w3.org/2001/XMLSchema-instance&quot; xmlns=&quot;http://www.forgetdata.com/Slides&quot;&gt;&lt;FillerProperties i:type=&quot;GenericTableInformationFiller.TableInfoFillerSettings&quot;&gt;&lt;TextType&gt;TitleHeader&lt;/TextType&gt;&lt;/FillerProperties&gt;&lt;Query xmlns:d2p1=&quot;http://www.forgetdata.com/ReportingSuite&quot;&gt;&lt;d2p1:ColumnCombinationSettings /&gt;&lt;d2p1:Items&gt;&lt;d2p1:DataQueryItem&gt;&lt;d2p1:ColumnSelection&gt;/0&lt;/d2p1:ColumnSelection&gt;&lt;d2p1:ConnectionName&gt;Connection1&lt;/d2p1:ConnectionName&gt;&lt;d2p1:DataQueryType&gt;SelectCell&lt;/d2p1:DataQueryType&gt;&lt;d2p1:RowSelection&gt;/12&lt;/d2p1:RowSelection&gt;&lt;d2p1:TableName&gt;Department_Culture_Media_portAmbition_P_REGROUPED&lt;/d2p1:TableName&gt;&lt;/d2p1:DataQueryItem&gt;&lt;/d2p1:Items&gt;&lt;d2p1:RowCombinationSettings /&gt;&lt;d2p1:Transformation&gt;&lt;d2p1:PackagedScript&gt;&lt;d2p1:CreatedBy&gt;FORGEAB1$&lt;/d2p1:CreatedBy&gt;&lt;d2p1:LastUpdated&gt;2014-03-17T11:40:00.7189865+00:00&lt;/d2p1:LastUpdated&gt;&lt;d2p1:Script&gt;aW1wb3J0IGRlY2tyIGFzIGRyDQpyZWxvYWQoZHIpDQpNYXRyaXguSGVhZGVyLlRpdGxlID0gZHIuUXVlc3Rpb25MYWJlbCgiUm93Iik=&lt;/d2p1:Script&gt;&lt;/d2p1:PackagedScript&gt;&lt;/d2p1:Transformation&gt;&lt;/Query&gt;&lt;Version&gt;4.2.0.0&lt;/Version&gt;&lt;/ShapeLink&gt;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TP://WWW.FORGETDATA.COM/SLIDES/4" val="&lt;?xml version=&quot;1.0&quot; encoding=&quot;utf-16&quot;?&gt;&lt;ShapeLink xmlns:i=&quot;http://www.w3.org/2001/XMLSchema-instance&quot; xmlns=&quot;http://www.forgetdata.com/Slides&quot;&gt;&lt;FillerProperties i:type=&quot;GenericTableInformationFiller.TableInfoFillerSettings&quot;&gt;&lt;TextType&gt;LeftFooter&lt;/TextType&gt;&lt;/FillerProperties&gt;&lt;Query xmlns:d2p1=&quot;http://www.forgetdata.com/ReportingSuite&quot;&gt;&lt;d2p1:ColumnCombinationSettings /&gt;&lt;d2p1:Items&gt;&lt;d2p1:DataQueryItem&gt;&lt;d2p1:ColumnSelection&gt;/0&lt;/d2p1:ColumnSelection&gt;&lt;d2p1:ConnectionName&gt;Connection1&lt;/d2p1:ConnectionName&gt;&lt;d2p1:DataQueryType&gt;SelectCell&lt;/d2p1:DataQueryType&gt;&lt;d2p1:RowSelection&gt;/12&lt;/d2p1:RowSelection&gt;&lt;d2p1:TableName&gt;Department_Culture_Media_portAmbition_P_REGROUPED&lt;/d2p1:TableName&gt;&lt;/d2p1:DataQueryItem&gt;&lt;/d2p1:Items&gt;&lt;d2p1:RowCombinationSettings /&gt;&lt;d2p1:Transformation&gt;&lt;d2p1:PackagedScript&gt;&lt;d2p1:CreatedBy&gt;FORGEAB1$&lt;/d2p1:CreatedBy&gt;&lt;d2p1:LastUpdated&gt;2014-03-17T11:40:00.7189865+00:00&lt;/d2p1:LastUpdated&gt;&lt;d2p1:Script&gt;aW1wb3J0IG1vZGlmeV9jaGFydCBhcyBtYw0KcmVsb2FkKG1jKQ0KbWMuQ2hlY2tBbmRSZW1vdmVTaWcoKQ0KTWF0cml4LkZvb3Rlci5MZWZ0ID0gbWMuR2V0Rmlyc3RWYWx1ZU9mKCJCYXNlIik=&lt;/d2p1:Script&gt;&lt;/d2p1:PackagedScript&gt;&lt;/d2p1:Transformation&gt;&lt;/Query&gt;&lt;Version&gt;4.2.0.0&lt;/Version&gt;&lt;/ShapeLink&gt;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TP://WWW.FORGETDATA.COM/SLIDES/4" val="&lt;?xml version=&quot;1.0&quot; encoding=&quot;utf-16&quot;?&gt;&lt;ShapeLink xmlns:i=&quot;http://www.w3.org/2001/XMLSchema-instance&quot; xmlns=&quot;http://www.forgetdata.com/Slides&quot;&gt;&lt;FillerProperties i:type=&quot;GenericChartFillerSettings&quot;&gt;&lt;AfterFillAction xmlns:d3p1=&quot;http://www.forgetdata.com/ReportingSuite&quot;&gt;&lt;d3p1:PackagedScript&gt;&lt;d3p1:CreatedBy&gt;FORGEAB1$&lt;/d3p1:CreatedBy&gt;&lt;d3p1:LastUpdated&gt;2014-03-17T11:40:00.7814865+00:00&lt;/d3p1:LastUpdated&gt;&lt;d3p1:Script&gt;aW1wb3J0IGRlY2tyIGFzIGRyDQpkci5HZW5lcmF0ZU92ZXJsYXlBeGlzTGFiZWxzKDEwKQ==&lt;/d3p1:Script&gt;&lt;/d3p1:PackagedScript&gt;&lt;/AfterFillAction&gt;&lt;CreateDataSeries&gt;true&lt;/CreateDataSeries&gt;&lt;DataItem&gt;0&lt;/DataItem&gt;&lt;HeaderLabelDepth&gt;1&lt;/HeaderLabelDepth&gt;&lt;IncludeColumnGroupHeadings&gt;false&lt;/IncludeColumnGroupHeadings&gt;&lt;IncludeRowGroupHeadings&gt;false&lt;/IncludeRowGroupHeadings&gt;&lt;RowLabelDepth&gt;1&lt;/RowLabelDepth&gt;&lt;TTestResultSettings&gt;&lt;HeadingPrefix&gt;&lt;/HeadingPrefix&gt;&lt;HeadingSuffix&gt;&lt;/HeadingSuffix&gt;&lt;ResultPrefix&gt;&lt;/ResultPrefix&gt;&lt;ResultSuffix&gt;&lt;/ResultSuffix&gt;&lt;/TTestResultSettings&gt;&lt;/FillerProperties&gt;&lt;Query xmlns:d2p1=&quot;http://www.forgetdata.com/ReportingSuite&quot;&gt;&lt;d2p1:ColumnCombinationSettings&gt;&lt;d2p1:IgnoredTypes xmlns:d4p1=&quot;http://schemas.microsoft.com/2003/10/Serialization/Arrays&quot;&gt;&lt;d4p1:string&gt;UnweightedBase&lt;/d4p1:string&gt;&lt;d4p1:string&gt;TableStatistic&lt;/d4p1:string&gt;&lt;d4p1:string&gt;SumWeightsSquared&lt;/d4p1:string&gt;&lt;d4p1:string&gt;SumN&lt;/d4p1:string&gt;&lt;d4p1:string&gt;SumX&lt;/d4p1:string&gt;&lt;d4p1:string&gt;SumXSquared&lt;/d4p1:string&gt;&lt;d4p1:string&gt;SumUnweightedN&lt;/d4p1:string&gt;&lt;d4p1:string&gt;StdDev&lt;/d4p1:string&gt;&lt;d4p1:string&gt;StdErr&lt;/d4p1:string&gt;&lt;d4p1:string&gt;SampleVar&lt;/d4p1:string&gt;&lt;d4p1:string&gt;Total&lt;/d4p1:string&gt;&lt;d4p1:string&gt;SubTotal&lt;/d4p1:string&gt;&lt;d4p1:string&gt;Text&lt;/d4p1:string&gt;&lt;d4p1:string&gt;NetDiffs&lt;/d4p1:string&gt;&lt;d4p1:string&gt;PairedPref&lt;/d4p1:string&gt;&lt;d4p1:string&gt;Profile&lt;/d4p1:string&gt;&lt;d4p1:string&gt;ProfileResult&lt;/d4p1:string&gt;&lt;d4p1:string&gt;TValue&lt;/d4p1:string&gt;&lt;d4p1:string&gt;TProb&lt;/d4p1:string&gt;&lt;/d2p1:IgnoredTypes&gt;&lt;d2p1:Reverse&gt;true&lt;/d2p1:Reverse&gt;&lt;/d2p1:ColumnCombinationSettings&gt;&lt;d2p1:Items&gt;&lt;d2p1:DataQueryItem&gt;&lt;d2p1:ColumnSelection&gt;/0&lt;/d2p1:ColumnSelection&gt;&lt;d2p1:ConnectionName&gt;Connection1&lt;/d2p1:ConnectionName&gt;&lt;d2p1:DataQueryType&gt;SelectCell&lt;/d2p1:DataQueryType&gt;&lt;d2p1:RowSelection&gt;/13&lt;/d2p1:RowSelection&gt;&lt;d2p1:TableName&gt;Department_Culture_Media_portAmbition_P_REGROUPED&lt;/d2p1:TableName&gt;&lt;/d2p1:DataQueryItem&gt;&lt;/d2p1:Items&gt;&lt;d2p1:RowCombinationSettings&gt;&lt;d2p1:IgnoredTypes xmlns:d4p1=&quot;http://schemas.microsoft.com/2003/10/Serialization/Arrays&quot;&gt;&lt;d4p1:string&gt;TableStatistic&lt;/d4p1:string&gt;&lt;d4p1:string&gt;SumWeightsSquared&lt;/d4p1:string&gt;&lt;d4p1:string&gt;SumN&lt;/d4p1:string&gt;&lt;d4p1:string&gt;SumX&lt;/d4p1:string&gt;&lt;d4p1:string&gt;SumXSquared&lt;/d4p1:string&gt;&lt;d4p1:string&gt;SumUnweightedN&lt;/d4p1:string&gt;&lt;d4p1:string&gt;StdErr&lt;/d4p1:string&gt;&lt;d4p1:string&gt;SampleVar&lt;/d4p1:string&gt;&lt;d4p1:string&gt;Total&lt;/d4p1:string&gt;&lt;d4p1:string&gt;SubTotal&lt;/d4p1:string&gt;&lt;d4p1:string&gt;Text&lt;/d4p1:string&gt;&lt;d4p1:string&gt;NetDiffs&lt;/d4p1:string&gt;&lt;d4p1:string&gt;PairedPref&lt;/d4p1:string&gt;&lt;d4p1:string&gt;Profile&lt;/d4p1:string&gt;&lt;d4p1:string&gt;ProfileResult&lt;/d4p1:string&gt;&lt;d4p1:string&gt;TValue&lt;/d4p1:string&gt;&lt;d4p1:string&gt;TProb&lt;/d4p1:string&gt;&lt;d4p1:string&gt;UnweightedBase&lt;/d4p1:string&gt;&lt;d4p1:string&gt;Base&lt;/d4p1:string&gt;&lt;d4p1:string&gt;StdDev&lt;/d4p1:string&gt;&lt;d4p1:string&gt;Mean&lt;/d4p1:string&gt;&lt;d4p1:string&gt;Combine&lt;/d4p1:string&gt;&lt;/d2p1:IgnoredTypes&gt;&lt;/d2p1:RowCombinationSettings&gt;&lt;d2p1:SwitchRowsAndColumns&gt;true&lt;/d2p1:SwitchRowsAndColumns&gt;&lt;d2p1:Transformation&gt;&lt;d2p1:PackagedScript&gt;&lt;d2p1:CreatedBy&gt;FORGEAB1$&lt;/d2p1:CreatedBy&gt;&lt;d2p1:LastUpdated&gt;2014-03-17T11:40:00.7814865+00:00&lt;/d2p1:LastUpdated&gt;&lt;d2p1:Script&gt;aW1wb3J0IGRlY2tyIGFzIGRyDQpyZWxvYWQoZHIpDQpkci5Sb3VuZENlbGxzKCk=&lt;/d2p1:Script&gt;&lt;/d2p1:PackagedScript&gt;&lt;/d2p1:Transformation&gt;&lt;/Query&gt;&lt;Version&gt;4.2.0.0&lt;/Version&gt;&lt;/ShapeLink&gt;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TP://WWW.FORGETDATA.COM/SLIDES/4" val="&lt;?xml version=&quot;1.0&quot; encoding=&quot;utf-16&quot;?&gt;&lt;ShapeLink xmlns:i=&quot;http://www.w3.org/2001/XMLSchema-instance&quot; xmlns=&quot;http://www.forgetdata.com/Slides&quot;&gt;&lt;FillerProperties i:type=&quot;GenericTableInformationFiller.TableInfoFillerSettings&quot;&gt;&lt;TextType&gt;TitleHeader&lt;/TextType&gt;&lt;/FillerProperties&gt;&lt;Query xmlns:d2p1=&quot;http://www.forgetdata.com/ReportingSuite&quot;&gt;&lt;d2p1:ColumnCombinationSettings /&gt;&lt;d2p1:Items&gt;&lt;d2p1:DataQueryItem&gt;&lt;d2p1:ColumnSelection&gt;/0&lt;/d2p1:ColumnSelection&gt;&lt;d2p1:ConnectionName&gt;Connection1&lt;/d2p1:ConnectionName&gt;&lt;d2p1:DataQueryType&gt;SelectCell&lt;/d2p1:DataQueryType&gt;&lt;d2p1:RowSelection&gt;/13&lt;/d2p1:RowSelection&gt;&lt;d2p1:TableName&gt;Department_Culture_Media_portAmbition_P_REGROUPED&lt;/d2p1:TableName&gt;&lt;/d2p1:DataQueryItem&gt;&lt;/d2p1:Items&gt;&lt;d2p1:RowCombinationSettings /&gt;&lt;d2p1:Transformation&gt;&lt;d2p1:PackagedScript&gt;&lt;d2p1:CreatedBy&gt;FORGEAB1$&lt;/d2p1:CreatedBy&gt;&lt;d2p1:LastUpdated&gt;2014-03-17T11:40:00.7814865+00:00&lt;/d2p1:LastUpdated&gt;&lt;d2p1:Script&gt;aW1wb3J0IGRlY2tyIGFzIGRyDQpyZWxvYWQoZHIpDQpNYXRyaXguSGVhZGVyLlRpdGxlID0gZHIuUXVlc3Rpb25MYWJlbCgiUm93Iik=&lt;/d2p1:Script&gt;&lt;/d2p1:PackagedScript&gt;&lt;/d2p1:Transformation&gt;&lt;/Query&gt;&lt;Version&gt;4.2.0.0&lt;/Version&gt;&lt;/ShapeLink&gt;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TP://WWW.FORGETDATA.COM/SLIDES/4" val="&lt;?xml version=&quot;1.0&quot; encoding=&quot;utf-16&quot;?&gt;&lt;ShapeLink xmlns:i=&quot;http://www.w3.org/2001/XMLSchema-instance&quot; xmlns=&quot;http://www.forgetdata.com/Slides&quot;&gt;&lt;FillerProperties i:type=&quot;GenericTableInformationFiller.TableInfoFillerSettings&quot;&gt;&lt;TextType&gt;LeftFooter&lt;/TextType&gt;&lt;/FillerProperties&gt;&lt;Query xmlns:d2p1=&quot;http://www.forgetdata.com/ReportingSuite&quot;&gt;&lt;d2p1:ColumnCombinationSettings /&gt;&lt;d2p1:Items&gt;&lt;d2p1:DataQueryItem&gt;&lt;d2p1:ColumnSelection&gt;/0&lt;/d2p1:ColumnSelection&gt;&lt;d2p1:ConnectionName&gt;Connection1&lt;/d2p1:ConnectionName&gt;&lt;d2p1:DataQueryType&gt;SelectCell&lt;/d2p1:DataQueryType&gt;&lt;d2p1:RowSelection&gt;/13&lt;/d2p1:RowSelection&gt;&lt;d2p1:TableName&gt;Department_Culture_Media_portAmbition_P_REGROUPED&lt;/d2p1:TableName&gt;&lt;/d2p1:DataQueryItem&gt;&lt;/d2p1:Items&gt;&lt;d2p1:RowCombinationSettings /&gt;&lt;d2p1:Transformation&gt;&lt;d2p1:PackagedScript&gt;&lt;d2p1:CreatedBy&gt;FORGEAB1$&lt;/d2p1:CreatedBy&gt;&lt;d2p1:LastUpdated&gt;2014-03-17T11:40:00.7814865+00:00&lt;/d2p1:LastUpdated&gt;&lt;d2p1:Script&gt;aW1wb3J0IG1vZGlmeV9jaGFydCBhcyBtYw0KcmVsb2FkKG1jKQ0KbWMuQ2hlY2tBbmRSZW1vdmVTaWcoKQ0KTWF0cml4LkZvb3Rlci5MZWZ0ID0gbWMuR2V0Rmlyc3RWYWx1ZU9mKCJCYXNlIik=&lt;/d2p1:Script&gt;&lt;/d2p1:PackagedScript&gt;&lt;/d2p1:Transformation&gt;&lt;/Query&gt;&lt;Version&gt;4.2.0.0&lt;/Version&gt;&lt;/ShapeLink&gt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TP://WWW.FORGETDATA.COM/SLIDES/4" val="&lt;?xml version=&quot;1.0&quot; encoding=&quot;utf-16&quot;?&gt;&lt;ShapeLink xmlns:i=&quot;http://www.w3.org/2001/XMLSchema-instance&quot; xmlns=&quot;http://www.forgetdata.com/Slides&quot;&gt;&lt;FillerProperties i:type=&quot;GenericChartFillerSettings&quot;&gt;&lt;AfterFillAction xmlns:d3p1=&quot;http://www.forgetdata.com/ReportingSuite&quot;&gt;&lt;d3p1:PackagedScript&gt;&lt;d3p1:CreatedBy&gt;FORGEAB1$&lt;/d3p1:CreatedBy&gt;&lt;d3p1:LastUpdated&gt;2014-03-17T11:40:00.1877365+00:00&lt;/d3p1:LastUpdated&gt;&lt;d3p1:Script&gt;aW1wb3J0IGRlY2tyIGFzIGRyDQpkci5HZW5lcmF0ZU92ZXJsYXlBeGlzTGFiZWxzKDEwKQ==&lt;/d3p1:Script&gt;&lt;/d3p1:PackagedScript&gt;&lt;/AfterFillAction&gt;&lt;CreateDataSeries&gt;true&lt;/CreateDataSeries&gt;&lt;DataItem&gt;0&lt;/DataItem&gt;&lt;HeaderLabelDepth&gt;1&lt;/HeaderLabelDepth&gt;&lt;IncludeColumnGroupHeadings&gt;false&lt;/IncludeColumnGroupHeadings&gt;&lt;IncludeRowGroupHeadings&gt;false&lt;/IncludeRowGroupHeadings&gt;&lt;RowLabelDepth&gt;1&lt;/RowLabelDepth&gt;&lt;TTestResultSettings&gt;&lt;HeadingPrefix&gt;&lt;/HeadingPrefix&gt;&lt;HeadingSuffix&gt;&lt;/HeadingSuffix&gt;&lt;ResultPrefix&gt;&lt;/ResultPrefix&gt;&lt;ResultSuffix&gt;&lt;/ResultSuffix&gt;&lt;/TTestResultSettings&gt;&lt;/FillerProperties&gt;&lt;Query xmlns:d2p1=&quot;http://www.forgetdata.com/ReportingSuite&quot;&gt;&lt;d2p1:ColumnCombinationSettings&gt;&lt;d2p1:IgnoredTypes xmlns:d4p1=&quot;http://schemas.microsoft.com/2003/10/Serialization/Arrays&quot;&gt;&lt;d4p1:string&gt;UnweightedBase&lt;/d4p1:string&gt;&lt;d4p1:string&gt;TableStatistic&lt;/d4p1:string&gt;&lt;d4p1:string&gt;SumWeightsSquared&lt;/d4p1:string&gt;&lt;d4p1:string&gt;SumN&lt;/d4p1:string&gt;&lt;d4p1:string&gt;SumX&lt;/d4p1:string&gt;&lt;d4p1:string&gt;SumXSquared&lt;/d4p1:string&gt;&lt;d4p1:string&gt;SumUnweightedN&lt;/d4p1:string&gt;&lt;d4p1:string&gt;StdDev&lt;/d4p1:string&gt;&lt;d4p1:string&gt;StdErr&lt;/d4p1:string&gt;&lt;d4p1:string&gt;SampleVar&lt;/d4p1:string&gt;&lt;d4p1:string&gt;Total&lt;/d4p1:string&gt;&lt;d4p1:string&gt;SubTotal&lt;/d4p1:string&gt;&lt;d4p1:string&gt;Text&lt;/d4p1:string&gt;&lt;d4p1:string&gt;NetDiffs&lt;/d4p1:string&gt;&lt;d4p1:string&gt;PairedPref&lt;/d4p1:string&gt;&lt;d4p1:string&gt;Profile&lt;/d4p1:string&gt;&lt;d4p1:string&gt;ProfileResult&lt;/d4p1:string&gt;&lt;d4p1:string&gt;TValue&lt;/d4p1:string&gt;&lt;d4p1:string&gt;TProb&lt;/d4p1:string&gt;&lt;/d2p1:IgnoredTypes&gt;&lt;d2p1:Reverse&gt;true&lt;/d2p1:Reverse&gt;&lt;/d2p1:ColumnCombinationSettings&gt;&lt;d2p1:Items&gt;&lt;d2p1:DataQueryItem&gt;&lt;d2p1:ColumnSelection&gt;/0&lt;/d2p1:ColumnSelection&gt;&lt;d2p1:ConnectionName&gt;Connection1&lt;/d2p1:ConnectionName&gt;&lt;d2p1:DataQueryType&gt;SelectCell&lt;/d2p1:DataQueryType&gt;&lt;d2p1:RowSelection&gt;/2&lt;/d2p1:RowSelection&gt;&lt;d2p1:TableName&gt;Department_Culture_Media_portAmbition_P_REGROUPED&lt;/d2p1:TableName&gt;&lt;/d2p1:DataQueryItem&gt;&lt;/d2p1:Items&gt;&lt;d2p1:RowCombinationSettings&gt;&lt;d2p1:IgnoredTypes xmlns:d4p1=&quot;http://schemas.microsoft.com/2003/10/Serialization/Arrays&quot;&gt;&lt;d4p1:string&gt;TableStatistic&lt;/d4p1:string&gt;&lt;d4p1:string&gt;SumWeightsSquared&lt;/d4p1:string&gt;&lt;d4p1:string&gt;SumN&lt;/d4p1:string&gt;&lt;d4p1:string&gt;SumX&lt;/d4p1:string&gt;&lt;d4p1:string&gt;SumXSquared&lt;/d4p1:string&gt;&lt;d4p1:string&gt;SumUnweightedN&lt;/d4p1:string&gt;&lt;d4p1:string&gt;StdErr&lt;/d4p1:string&gt;&lt;d4p1:string&gt;SampleVar&lt;/d4p1:string&gt;&lt;d4p1:string&gt;Total&lt;/d4p1:string&gt;&lt;d4p1:string&gt;SubTotal&lt;/d4p1:string&gt;&lt;d4p1:string&gt;Text&lt;/d4p1:string&gt;&lt;d4p1:string&gt;NetDiffs&lt;/d4p1:string&gt;&lt;d4p1:string&gt;PairedPref&lt;/d4p1:string&gt;&lt;d4p1:string&gt;Profile&lt;/d4p1:string&gt;&lt;d4p1:string&gt;ProfileResult&lt;/d4p1:string&gt;&lt;d4p1:string&gt;TValue&lt;/d4p1:string&gt;&lt;d4p1:string&gt;TProb&lt;/d4p1:string&gt;&lt;d4p1:string&gt;UnweightedBase&lt;/d4p1:string&gt;&lt;d4p1:string&gt;Base&lt;/d4p1:string&gt;&lt;d4p1:string&gt;StdDev&lt;/d4p1:string&gt;&lt;d4p1:string&gt;Mean&lt;/d4p1:string&gt;&lt;d4p1:string&gt;Combine&lt;/d4p1:string&gt;&lt;/d2p1:IgnoredTypes&gt;&lt;/d2p1:RowCombinationSettings&gt;&lt;d2p1:SwitchRowsAndColumns&gt;true&lt;/d2p1:SwitchRowsAndColumns&gt;&lt;d2p1:Transformation&gt;&lt;d2p1:PackagedScript&gt;&lt;d2p1:CreatedBy&gt;FORGEAB1$&lt;/d2p1:CreatedBy&gt;&lt;d2p1:LastUpdated&gt;2014-03-17T11:40:00.1877365+00:00&lt;/d2p1:LastUpdated&gt;&lt;d2p1:Script&gt;aW1wb3J0IGRlY2tyIGFzIGRyDQpyZWxvYWQoZHIpDQpkci5Sb3VuZENlbGxzKCk=&lt;/d2p1:Script&gt;&lt;/d2p1:PackagedScript&gt;&lt;/d2p1:Transformation&gt;&lt;/Query&gt;&lt;Version&gt;4.2.0.0&lt;/Version&gt;&lt;/ShapeLink&gt;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TP://WWW.FORGETDATA.COM/SLIDES/4" val="&lt;?xml version=&quot;1.0&quot; encoding=&quot;utf-16&quot;?&gt;&lt;ShapeLink xmlns:i=&quot;http://www.w3.org/2001/XMLSchema-instance&quot; xmlns=&quot;http://www.forgetdata.com/Slides&quot;&gt;&lt;FillerProperties i:type=&quot;GenericChartFillerSettings&quot;&gt;&lt;AfterFillAction xmlns:d3p1=&quot;http://www.forgetdata.com/ReportingSuite&quot;&gt;&lt;d3p1:PackagedScript&gt;&lt;d3p1:CreatedBy&gt;FORGEAB1$&lt;/d3p1:CreatedBy&gt;&lt;d3p1:LastUpdated&gt;2014-03-17T11:40:00.8439865+00:00&lt;/d3p1:LastUpdated&gt;&lt;d3p1:Script&gt;aW1wb3J0IGRlY2tyIGFzIGRyDQpkci5HZW5lcmF0ZU92ZXJsYXlBeGlzTGFiZWxzKDEwKQ==&lt;/d3p1:Script&gt;&lt;/d3p1:PackagedScript&gt;&lt;/AfterFillAction&gt;&lt;CreateDataSeries&gt;true&lt;/CreateDataSeries&gt;&lt;DataItem&gt;0&lt;/DataItem&gt;&lt;HeaderLabelDepth&gt;1&lt;/HeaderLabelDepth&gt;&lt;IncludeColumnGroupHeadings&gt;false&lt;/IncludeColumnGroupHeadings&gt;&lt;IncludeRowGroupHeadings&gt;false&lt;/IncludeRowGroupHeadings&gt;&lt;RowLabelDepth&gt;1&lt;/RowLabelDepth&gt;&lt;TTestResultSettings&gt;&lt;HeadingPrefix&gt;&lt;/HeadingPrefix&gt;&lt;HeadingSuffix&gt;&lt;/HeadingSuffix&gt;&lt;ResultPrefix&gt;&lt;/ResultPrefix&gt;&lt;ResultSuffix&gt;&lt;/ResultSuffix&gt;&lt;/TTestResultSettings&gt;&lt;/FillerProperties&gt;&lt;Query xmlns:d2p1=&quot;http://www.forgetdata.com/ReportingSuite&quot;&gt;&lt;d2p1:ColumnCombinationSettings&gt;&lt;d2p1:IgnoredTypes xmlns:d4p1=&quot;http://schemas.microsoft.com/2003/10/Serialization/Arrays&quot;&gt;&lt;d4p1:string&gt;UnweightedBase&lt;/d4p1:string&gt;&lt;d4p1:string&gt;TableStatistic&lt;/d4p1:string&gt;&lt;d4p1:string&gt;SumWeightsSquared&lt;/d4p1:string&gt;&lt;d4p1:string&gt;SumN&lt;/d4p1:string&gt;&lt;d4p1:string&gt;SumX&lt;/d4p1:string&gt;&lt;d4p1:string&gt;SumXSquared&lt;/d4p1:string&gt;&lt;d4p1:string&gt;SumUnweightedN&lt;/d4p1:string&gt;&lt;d4p1:string&gt;StdDev&lt;/d4p1:string&gt;&lt;d4p1:string&gt;StdErr&lt;/d4p1:string&gt;&lt;d4p1:string&gt;SampleVar&lt;/d4p1:string&gt;&lt;d4p1:string&gt;Total&lt;/d4p1:string&gt;&lt;d4p1:string&gt;SubTotal&lt;/d4p1:string&gt;&lt;d4p1:string&gt;Text&lt;/d4p1:string&gt;&lt;d4p1:string&gt;NetDiffs&lt;/d4p1:string&gt;&lt;d4p1:string&gt;PairedPref&lt;/d4p1:string&gt;&lt;d4p1:string&gt;Profile&lt;/d4p1:string&gt;&lt;d4p1:string&gt;ProfileResult&lt;/d4p1:string&gt;&lt;d4p1:string&gt;TValue&lt;/d4p1:string&gt;&lt;d4p1:string&gt;TProb&lt;/d4p1:string&gt;&lt;/d2p1:IgnoredTypes&gt;&lt;d2p1:Reverse&gt;true&lt;/d2p1:Reverse&gt;&lt;/d2p1:ColumnCombinationSettings&gt;&lt;d2p1:Items&gt;&lt;d2p1:DataQueryItem&gt;&lt;d2p1:ColumnSelection&gt;/0&lt;/d2p1:ColumnSelection&gt;&lt;d2p1:ConnectionName&gt;Connection1&lt;/d2p1:ConnectionName&gt;&lt;d2p1:DataQueryType&gt;SelectCell&lt;/d2p1:DataQueryType&gt;&lt;d2p1:RowSelection&gt;/14&lt;/d2p1:RowSelection&gt;&lt;d2p1:TableName&gt;Department_Culture_Media_portAmbition_P_REGROUPED&lt;/d2p1:TableName&gt;&lt;/d2p1:DataQueryItem&gt;&lt;/d2p1:Items&gt;&lt;d2p1:RowCombinationSettings&gt;&lt;d2p1:IgnoredTypes xmlns:d4p1=&quot;http://schemas.microsoft.com/2003/10/Serialization/Arrays&quot;&gt;&lt;d4p1:string&gt;TableStatistic&lt;/d4p1:string&gt;&lt;d4p1:string&gt;SumWeightsSquared&lt;/d4p1:string&gt;&lt;d4p1:string&gt;SumN&lt;/d4p1:string&gt;&lt;d4p1:string&gt;SumX&lt;/d4p1:string&gt;&lt;d4p1:string&gt;SumXSquared&lt;/d4p1:string&gt;&lt;d4p1:string&gt;SumUnweightedN&lt;/d4p1:string&gt;&lt;d4p1:string&gt;StdErr&lt;/d4p1:string&gt;&lt;d4p1:string&gt;SampleVar&lt;/d4p1:string&gt;&lt;d4p1:string&gt;Total&lt;/d4p1:string&gt;&lt;d4p1:string&gt;SubTotal&lt;/d4p1:string&gt;&lt;d4p1:string&gt;Text&lt;/d4p1:string&gt;&lt;d4p1:string&gt;NetDiffs&lt;/d4p1:string&gt;&lt;d4p1:string&gt;PairedPref&lt;/d4p1:string&gt;&lt;d4p1:string&gt;Profile&lt;/d4p1:string&gt;&lt;d4p1:string&gt;ProfileResult&lt;/d4p1:string&gt;&lt;d4p1:string&gt;TValue&lt;/d4p1:string&gt;&lt;d4p1:string&gt;TProb&lt;/d4p1:string&gt;&lt;d4p1:string&gt;UnweightedBase&lt;/d4p1:string&gt;&lt;d4p1:string&gt;Base&lt;/d4p1:string&gt;&lt;d4p1:string&gt;StdDev&lt;/d4p1:string&gt;&lt;d4p1:string&gt;Mean&lt;/d4p1:string&gt;&lt;d4p1:string&gt;Combine&lt;/d4p1:string&gt;&lt;/d2p1:IgnoredTypes&gt;&lt;/d2p1:RowCombinationSettings&gt;&lt;d2p1:SwitchRowsAndColumns&gt;true&lt;/d2p1:SwitchRowsAndColumns&gt;&lt;d2p1:Transformation&gt;&lt;d2p1:PackagedScript&gt;&lt;d2p1:CreatedBy&gt;FORGEAB1$&lt;/d2p1:CreatedBy&gt;&lt;d2p1:LastUpdated&gt;2014-03-17T11:40:00.8439865+00:00&lt;/d2p1:LastUpdated&gt;&lt;d2p1:Script&gt;aW1wb3J0IGRlY2tyIGFzIGRyDQpyZWxvYWQoZHIpDQpkci5Sb3VuZENlbGxzKCk=&lt;/d2p1:Script&gt;&lt;/d2p1:PackagedScript&gt;&lt;/d2p1:Transformation&gt;&lt;/Query&gt;&lt;Version&gt;4.2.0.0&lt;/Version&gt;&lt;/ShapeLink&gt;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TP://WWW.FORGETDATA.COM/SLIDES/4" val="&lt;?xml version=&quot;1.0&quot; encoding=&quot;utf-16&quot;?&gt;&lt;ShapeLink xmlns:i=&quot;http://www.w3.org/2001/XMLSchema-instance&quot; xmlns=&quot;http://www.forgetdata.com/Slides&quot;&gt;&lt;FillerProperties i:type=&quot;GenericTableInformationFiller.TableInfoFillerSettings&quot;&gt;&lt;TextType&gt;TitleHeader&lt;/TextType&gt;&lt;/FillerProperties&gt;&lt;Query xmlns:d2p1=&quot;http://www.forgetdata.com/ReportingSuite&quot;&gt;&lt;d2p1:ColumnCombinationSettings /&gt;&lt;d2p1:Items&gt;&lt;d2p1:DataQueryItem&gt;&lt;d2p1:ColumnSelection&gt;/0&lt;/d2p1:ColumnSelection&gt;&lt;d2p1:ConnectionName&gt;Connection1&lt;/d2p1:ConnectionName&gt;&lt;d2p1:DataQueryType&gt;SelectCell&lt;/d2p1:DataQueryType&gt;&lt;d2p1:RowSelection&gt;/14&lt;/d2p1:RowSelection&gt;&lt;d2p1:TableName&gt;Department_Culture_Media_portAmbition_P_REGROUPED&lt;/d2p1:TableName&gt;&lt;/d2p1:DataQueryItem&gt;&lt;/d2p1:Items&gt;&lt;d2p1:RowCombinationSettings /&gt;&lt;d2p1:Transformation&gt;&lt;d2p1:PackagedScript&gt;&lt;d2p1:CreatedBy&gt;FORGEAB1$&lt;/d2p1:CreatedBy&gt;&lt;d2p1:LastUpdated&gt;2014-03-17T11:40:00.8439865+00:00&lt;/d2p1:LastUpdated&gt;&lt;d2p1:Script&gt;aW1wb3J0IGRlY2tyIGFzIGRyDQpyZWxvYWQoZHIpDQpNYXRyaXguSGVhZGVyLlRpdGxlID0gZHIuUXVlc3Rpb25MYWJlbCgiUm93Iik=&lt;/d2p1:Script&gt;&lt;/d2p1:PackagedScript&gt;&lt;/d2p1:Transformation&gt;&lt;/Query&gt;&lt;Version&gt;4.2.0.0&lt;/Version&gt;&lt;/ShapeLink&gt;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TP://WWW.FORGETDATA.COM/SLIDES/4" val="&lt;?xml version=&quot;1.0&quot; encoding=&quot;utf-16&quot;?&gt;&lt;ShapeLink xmlns:i=&quot;http://www.w3.org/2001/XMLSchema-instance&quot; xmlns=&quot;http://www.forgetdata.com/Slides&quot;&gt;&lt;FillerProperties i:type=&quot;GenericTableInformationFiller.TableInfoFillerSettings&quot;&gt;&lt;TextType&gt;LeftFooter&lt;/TextType&gt;&lt;/FillerProperties&gt;&lt;Query xmlns:d2p1=&quot;http://www.forgetdata.com/ReportingSuite&quot;&gt;&lt;d2p1:ColumnCombinationSettings /&gt;&lt;d2p1:Items&gt;&lt;d2p1:DataQueryItem&gt;&lt;d2p1:ColumnSelection&gt;/0&lt;/d2p1:ColumnSelection&gt;&lt;d2p1:ConnectionName&gt;Connection1&lt;/d2p1:ConnectionName&gt;&lt;d2p1:DataQueryType&gt;SelectCell&lt;/d2p1:DataQueryType&gt;&lt;d2p1:RowSelection&gt;/14&lt;/d2p1:RowSelection&gt;&lt;d2p1:TableName&gt;Department_Culture_Media_portAmbition_P_REGROUPED&lt;/d2p1:TableName&gt;&lt;/d2p1:DataQueryItem&gt;&lt;/d2p1:Items&gt;&lt;d2p1:RowCombinationSettings /&gt;&lt;d2p1:Transformation&gt;&lt;d2p1:PackagedScript&gt;&lt;d2p1:CreatedBy&gt;FORGEAB1$&lt;/d2p1:CreatedBy&gt;&lt;d2p1:LastUpdated&gt;2014-03-17T11:40:00.8439865+00:00&lt;/d2p1:LastUpdated&gt;&lt;d2p1:Script&gt;aW1wb3J0IG1vZGlmeV9jaGFydCBhcyBtYw0KcmVsb2FkKG1jKQ0KbWMuQ2hlY2tBbmRSZW1vdmVTaWcoKQ0KTWF0cml4LkZvb3Rlci5MZWZ0ID0gbWMuR2V0Rmlyc3RWYWx1ZU9mKCJCYXNlIik=&lt;/d2p1:Script&gt;&lt;/d2p1:PackagedScript&gt;&lt;/d2p1:Transformation&gt;&lt;/Query&gt;&lt;Version&gt;4.2.0.0&lt;/Version&gt;&lt;/ShapeLink&gt;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TP://WWW.FORGETDATA.COM/SLIDES/4" val="&lt;?xml version=&quot;1.0&quot; encoding=&quot;utf-16&quot;?&gt;&lt;ShapeLink xmlns:i=&quot;http://www.w3.org/2001/XMLSchema-instance&quot; xmlns=&quot;http://www.forgetdata.com/Slides&quot;&gt;&lt;FillerProperties i:type=&quot;GenericChartFillerSettings&quot;&gt;&lt;AfterFillAction xmlns:d3p1=&quot;http://www.forgetdata.com/ReportingSuite&quot;&gt;&lt;d3p1:PackagedScript&gt;&lt;d3p1:CreatedBy&gt;FORGEAB1$&lt;/d3p1:CreatedBy&gt;&lt;d3p1:LastUpdated&gt;2014-03-17T11:40:01.0158615+00:00&lt;/d3p1:LastUpdated&gt;&lt;d3p1:Script&gt;aW1wb3J0IGRlY2tyIGFzIGRyDQpkci5HZW5lcmF0ZU92ZXJsYXlBeGlzTGFiZWxzKDEwKQ==&lt;/d3p1:Script&gt;&lt;/d3p1:PackagedScript&gt;&lt;/AfterFillAction&gt;&lt;CreateDataSeries&gt;true&lt;/CreateDataSeries&gt;&lt;DataItem&gt;0&lt;/DataItem&gt;&lt;HeaderLabelDepth&gt;1&lt;/HeaderLabelDepth&gt;&lt;IncludeColumnGroupHeadings&gt;false&lt;/IncludeColumnGroupHeadings&gt;&lt;IncludeRowGroupHeadings&gt;false&lt;/IncludeRowGroupHeadings&gt;&lt;RowLabelDepth&gt;1&lt;/RowLabelDepth&gt;&lt;TTestResultSettings&gt;&lt;HeadingPrefix&gt;&lt;/HeadingPrefix&gt;&lt;HeadingSuffix&gt;&lt;/HeadingSuffix&gt;&lt;ResultPrefix&gt;&lt;/ResultPrefix&gt;&lt;ResultSuffix&gt;&lt;/ResultSuffix&gt;&lt;/TTestResultSettings&gt;&lt;/FillerProperties&gt;&lt;Query xmlns:d2p1=&quot;http://www.forgetdata.com/ReportingSuite&quot;&gt;&lt;d2p1:ColumnCombinationSettings&gt;&lt;d2p1:IgnoredTypes xmlns:d4p1=&quot;http://schemas.microsoft.com/2003/10/Serialization/Arrays&quot;&gt;&lt;d4p1:string&gt;UnweightedBase&lt;/d4p1:string&gt;&lt;d4p1:string&gt;TableStatistic&lt;/d4p1:string&gt;&lt;d4p1:string&gt;SumWeightsSquared&lt;/d4p1:string&gt;&lt;d4p1:string&gt;SumN&lt;/d4p1:string&gt;&lt;d4p1:string&gt;SumX&lt;/d4p1:string&gt;&lt;d4p1:string&gt;SumXSquared&lt;/d4p1:string&gt;&lt;d4p1:string&gt;SumUnweightedN&lt;/d4p1:string&gt;&lt;d4p1:string&gt;StdDev&lt;/d4p1:string&gt;&lt;d4p1:string&gt;StdErr&lt;/d4p1:string&gt;&lt;d4p1:string&gt;SampleVar&lt;/d4p1:string&gt;&lt;d4p1:string&gt;Total&lt;/d4p1:string&gt;&lt;d4p1:string&gt;SubTotal&lt;/d4p1:string&gt;&lt;d4p1:string&gt;Text&lt;/d4p1:string&gt;&lt;d4p1:string&gt;NetDiffs&lt;/d4p1:string&gt;&lt;d4p1:string&gt;PairedPref&lt;/d4p1:string&gt;&lt;d4p1:string&gt;Profile&lt;/d4p1:string&gt;&lt;d4p1:string&gt;ProfileResult&lt;/d4p1:string&gt;&lt;d4p1:string&gt;TValue&lt;/d4p1:string&gt;&lt;d4p1:string&gt;TProb&lt;/d4p1:string&gt;&lt;/d2p1:IgnoredTypes&gt;&lt;d2p1:Reverse&gt;true&lt;/d2p1:Reverse&gt;&lt;/d2p1:ColumnCombinationSettings&gt;&lt;d2p1:Items&gt;&lt;d2p1:DataQueryItem&gt;&lt;d2p1:ColumnSelection&gt;/0&lt;/d2p1:ColumnSelection&gt;&lt;d2p1:ConnectionName&gt;Connection1&lt;/d2p1:ConnectionName&gt;&lt;d2p1:DataQueryType&gt;SelectCell&lt;/d2p1:DataQueryType&gt;&lt;d2p1:RowSelection&gt;/15&lt;/d2p1:RowSelection&gt;&lt;d2p1:TableName&gt;Department_Culture_Media_portAmbition_P_REGROUPED&lt;/d2p1:TableName&gt;&lt;/d2p1:DataQueryItem&gt;&lt;/d2p1:Items&gt;&lt;d2p1:RowCombinationSettings&gt;&lt;d2p1:IgnoredTypes xmlns:d4p1=&quot;http://schemas.microsoft.com/2003/10/Serialization/Arrays&quot;&gt;&lt;d4p1:string&gt;TableStatistic&lt;/d4p1:string&gt;&lt;d4p1:string&gt;SumWeightsSquared&lt;/d4p1:string&gt;&lt;d4p1:string&gt;SumN&lt;/d4p1:string&gt;&lt;d4p1:string&gt;SumX&lt;/d4p1:string&gt;&lt;d4p1:string&gt;SumXSquared&lt;/d4p1:string&gt;&lt;d4p1:string&gt;SumUnweightedN&lt;/d4p1:string&gt;&lt;d4p1:string&gt;StdErr&lt;/d4p1:string&gt;&lt;d4p1:string&gt;SampleVar&lt;/d4p1:string&gt;&lt;d4p1:string&gt;Total&lt;/d4p1:string&gt;&lt;d4p1:string&gt;SubTotal&lt;/d4p1:string&gt;&lt;d4p1:string&gt;Text&lt;/d4p1:string&gt;&lt;d4p1:string&gt;NetDiffs&lt;/d4p1:string&gt;&lt;d4p1:string&gt;PairedPref&lt;/d4p1:string&gt;&lt;d4p1:string&gt;Profile&lt;/d4p1:string&gt;&lt;d4p1:string&gt;ProfileResult&lt;/d4p1:string&gt;&lt;d4p1:string&gt;TValue&lt;/d4p1:string&gt;&lt;d4p1:string&gt;TProb&lt;/d4p1:string&gt;&lt;d4p1:string&gt;UnweightedBase&lt;/d4p1:string&gt;&lt;d4p1:string&gt;Base&lt;/d4p1:string&gt;&lt;d4p1:string&gt;StdDev&lt;/d4p1:string&gt;&lt;d4p1:string&gt;Mean&lt;/d4p1:string&gt;&lt;d4p1:string&gt;Combine&lt;/d4p1:string&gt;&lt;/d2p1:IgnoredTypes&gt;&lt;/d2p1:RowCombinationSettings&gt;&lt;d2p1:SwitchRowsAndColumns&gt;true&lt;/d2p1:SwitchRowsAndColumns&gt;&lt;d2p1:Transformation&gt;&lt;d2p1:PackagedScript&gt;&lt;d2p1:CreatedBy&gt;FORGEAB1$&lt;/d2p1:CreatedBy&gt;&lt;d2p1:LastUpdated&gt;2014-03-17T11:40:01.0158615+00:00&lt;/d2p1:LastUpdated&gt;&lt;d2p1:Script&gt;aW1wb3J0IGRlY2tyIGFzIGRyDQpyZWxvYWQoZHIpDQpkci5Sb3VuZENlbGxzKCk=&lt;/d2p1:Script&gt;&lt;/d2p1:PackagedScript&gt;&lt;/d2p1:Transformation&gt;&lt;/Query&gt;&lt;Version&gt;4.2.0.0&lt;/Version&gt;&lt;/ShapeLink&gt;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TP://WWW.FORGETDATA.COM/SLIDES/4" val="&lt;?xml version=&quot;1.0&quot; encoding=&quot;utf-16&quot;?&gt;&lt;ShapeLink xmlns:i=&quot;http://www.w3.org/2001/XMLSchema-instance&quot; xmlns=&quot;http://www.forgetdata.com/Slides&quot;&gt;&lt;FillerProperties i:type=&quot;GenericTableInformationFiller.TableInfoFillerSettings&quot;&gt;&lt;TextType&gt;TitleHeader&lt;/TextType&gt;&lt;/FillerProperties&gt;&lt;Query xmlns:d2p1=&quot;http://www.forgetdata.com/ReportingSuite&quot;&gt;&lt;d2p1:ColumnCombinationSettings /&gt;&lt;d2p1:Items&gt;&lt;d2p1:DataQueryItem&gt;&lt;d2p1:ColumnSelection&gt;/0&lt;/d2p1:ColumnSelection&gt;&lt;d2p1:ConnectionName&gt;Connection1&lt;/d2p1:ConnectionName&gt;&lt;d2p1:DataQueryType&gt;SelectCell&lt;/d2p1:DataQueryType&gt;&lt;d2p1:RowSelection&gt;/15&lt;/d2p1:RowSelection&gt;&lt;d2p1:TableName&gt;Department_Culture_Media_portAmbition_P_REGROUPED&lt;/d2p1:TableName&gt;&lt;/d2p1:DataQueryItem&gt;&lt;/d2p1:Items&gt;&lt;d2p1:RowCombinationSettings /&gt;&lt;d2p1:Transformation&gt;&lt;d2p1:PackagedScript&gt;&lt;d2p1:CreatedBy&gt;FORGEAB1$&lt;/d2p1:CreatedBy&gt;&lt;d2p1:LastUpdated&gt;2014-03-17T11:40:01.0158615+00:00&lt;/d2p1:LastUpdated&gt;&lt;d2p1:Script&gt;aW1wb3J0IGRlY2tyIGFzIGRyDQpyZWxvYWQoZHIpDQpNYXRyaXguSGVhZGVyLlRpdGxlID0gZHIuUXVlc3Rpb25MYWJlbCgiUm93Iik=&lt;/d2p1:Script&gt;&lt;/d2p1:PackagedScript&gt;&lt;/d2p1:Transformation&gt;&lt;/Query&gt;&lt;Version&gt;4.2.0.0&lt;/Version&gt;&lt;/ShapeLink&gt;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TP://WWW.FORGETDATA.COM/SLIDES/4" val="&lt;?xml version=&quot;1.0&quot; encoding=&quot;utf-16&quot;?&gt;&lt;ShapeLink xmlns:i=&quot;http://www.w3.org/2001/XMLSchema-instance&quot; xmlns=&quot;http://www.forgetdata.com/Slides&quot;&gt;&lt;FillerProperties i:type=&quot;GenericTableInformationFiller.TableInfoFillerSettings&quot;&gt;&lt;TextType&gt;LeftFooter&lt;/TextType&gt;&lt;/FillerProperties&gt;&lt;Query xmlns:d2p1=&quot;http://www.forgetdata.com/ReportingSuite&quot;&gt;&lt;d2p1:ColumnCombinationSettings /&gt;&lt;d2p1:Items&gt;&lt;d2p1:DataQueryItem&gt;&lt;d2p1:ColumnSelection&gt;/0&lt;/d2p1:ColumnSelection&gt;&lt;d2p1:ConnectionName&gt;Connection1&lt;/d2p1:ConnectionName&gt;&lt;d2p1:DataQueryType&gt;SelectCell&lt;/d2p1:DataQueryType&gt;&lt;d2p1:RowSelection&gt;/15&lt;/d2p1:RowSelection&gt;&lt;d2p1:TableName&gt;Department_Culture_Media_portAmbition_P_REGROUPED&lt;/d2p1:TableName&gt;&lt;/d2p1:DataQueryItem&gt;&lt;/d2p1:Items&gt;&lt;d2p1:RowCombinationSettings /&gt;&lt;d2p1:Transformation&gt;&lt;d2p1:PackagedScript&gt;&lt;d2p1:CreatedBy&gt;FORGEAB1$&lt;/d2p1:CreatedBy&gt;&lt;d2p1:LastUpdated&gt;2014-03-17T11:40:01.0158615+00:00&lt;/d2p1:LastUpdated&gt;&lt;d2p1:Script&gt;aW1wb3J0IG1vZGlmeV9jaGFydCBhcyBtYw0KcmVsb2FkKG1jKQ0KbWMuQ2hlY2tBbmRSZW1vdmVTaWcoKQ0KTWF0cml4LkZvb3Rlci5MZWZ0ID0gbWMuR2V0Rmlyc3RWYWx1ZU9mKCJCYXNlIik=&lt;/d2p1:Script&gt;&lt;/d2p1:PackagedScript&gt;&lt;/d2p1:Transformation&gt;&lt;/Query&gt;&lt;Version&gt;4.2.0.0&lt;/Version&gt;&lt;/ShapeLink&gt;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TP://WWW.FORGETDATA.COM/SLIDES/4" val="&lt;?xml version=&quot;1.0&quot; encoding=&quot;utf-16&quot;?&gt;&lt;ShapeLink xmlns:i=&quot;http://www.w3.org/2001/XMLSchema-instance&quot; xmlns=&quot;http://www.forgetdata.com/Slides&quot;&gt;&lt;FillerProperties i:type=&quot;GenericTableInformationFiller.TableInfoFillerSettings&quot;&gt;&lt;TextType&gt;TitleHeader&lt;/TextType&gt;&lt;/FillerProperties&gt;&lt;Query xmlns:d2p1=&quot;http://www.forgetdata.com/ReportingSuite&quot;&gt;&lt;d2p1:ColumnCombinationSettings /&gt;&lt;d2p1:Items&gt;&lt;d2p1:DataQueryItem&gt;&lt;d2p1:ColumnSelection&gt;/0&lt;/d2p1:ColumnSelection&gt;&lt;d2p1:ConnectionName&gt;Connection1&lt;/d2p1:ConnectionName&gt;&lt;d2p1:DataQueryType&gt;SelectCell&lt;/d2p1:DataQueryType&gt;&lt;d2p1:RowSelection&gt;/2&lt;/d2p1:RowSelection&gt;&lt;d2p1:TableName&gt;Department_Culture_Media_portAmbition_P_REGROUPED&lt;/d2p1:TableName&gt;&lt;/d2p1:DataQueryItem&gt;&lt;/d2p1:Items&gt;&lt;d2p1:RowCombinationSettings /&gt;&lt;d2p1:Transformation&gt;&lt;d2p1:PackagedScript&gt;&lt;d2p1:CreatedBy&gt;FORGEAB1$&lt;/d2p1:CreatedBy&gt;&lt;d2p1:LastUpdated&gt;2014-03-17T11:40:00.1877365+00:00&lt;/d2p1:LastUpdated&gt;&lt;d2p1:Script&gt;aW1wb3J0IGRlY2tyIGFzIGRyDQpyZWxvYWQoZHIpDQpNYXRyaXguSGVhZGVyLlRpdGxlID0gZHIuUXVlc3Rpb25MYWJlbCgiUm93Iik=&lt;/d2p1:Script&gt;&lt;/d2p1:PackagedScript&gt;&lt;/d2p1:Transformation&gt;&lt;/Query&gt;&lt;Version&gt;4.2.0.0&lt;/Version&gt;&lt;/ShapeLink&gt;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TP://WWW.FORGETDATA.COM/SLIDES/4" val="&lt;?xml version=&quot;1.0&quot; encoding=&quot;utf-16&quot;?&gt;&lt;ShapeLink xmlns:i=&quot;http://www.w3.org/2001/XMLSchema-instance&quot; xmlns=&quot;http://www.forgetdata.com/Slides&quot;&gt;&lt;FillerProperties i:type=&quot;GenericTableInformationFiller.TableInfoFillerSettings&quot;&gt;&lt;TextType&gt;LeftFooter&lt;/TextType&gt;&lt;/FillerProperties&gt;&lt;Query xmlns:d2p1=&quot;http://www.forgetdata.com/ReportingSuite&quot;&gt;&lt;d2p1:ColumnCombinationSettings /&gt;&lt;d2p1:Items&gt;&lt;d2p1:DataQueryItem&gt;&lt;d2p1:ColumnSelection&gt;/0&lt;/d2p1:ColumnSelection&gt;&lt;d2p1:ConnectionName&gt;Connection1&lt;/d2p1:ConnectionName&gt;&lt;d2p1:DataQueryType&gt;SelectCell&lt;/d2p1:DataQueryType&gt;&lt;d2p1:RowSelection&gt;/2&lt;/d2p1:RowSelection&gt;&lt;d2p1:TableName&gt;Department_Culture_Media_portAmbition_P_REGROUPED&lt;/d2p1:TableName&gt;&lt;/d2p1:DataQueryItem&gt;&lt;/d2p1:Items&gt;&lt;d2p1:RowCombinationSettings /&gt;&lt;d2p1:Transformation&gt;&lt;d2p1:PackagedScript&gt;&lt;d2p1:CreatedBy&gt;FORGEAB1$&lt;/d2p1:CreatedBy&gt;&lt;d2p1:LastUpdated&gt;2014-03-17T11:40:00.1877365+00:00&lt;/d2p1:LastUpdated&gt;&lt;d2p1:Script&gt;aW1wb3J0IG1vZGlmeV9jaGFydCBhcyBtYw0KcmVsb2FkKG1jKQ0KbWMuQ2hlY2tBbmRSZW1vdmVTaWcoKQ0KTWF0cml4LkZvb3Rlci5MZWZ0ID0gbWMuR2V0Rmlyc3RWYWx1ZU9mKCJCYXNlIik=&lt;/d2p1:Script&gt;&lt;/d2p1:PackagedScript&gt;&lt;/d2p1:Transformation&gt;&lt;/Query&gt;&lt;Version&gt;4.2.0.0&lt;/Version&gt;&lt;/ShapeLink&gt;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TP://WWW.FORGETDATA.COM/SLIDES/4" val="&lt;?xml version=&quot;1.0&quot; encoding=&quot;utf-16&quot;?&gt;&lt;ShapeLink xmlns:i=&quot;http://www.w3.org/2001/XMLSchema-instance&quot; xmlns=&quot;http://www.forgetdata.com/Slides&quot;&gt;&lt;FillerProperties i:type=&quot;GenericChartFillerSettings&quot;&gt;&lt;AfterFillAction xmlns:d3p1=&quot;http://www.forgetdata.com/ReportingSuite&quot;&gt;&lt;d3p1:PackagedScript&gt;&lt;d3p1:CreatedBy&gt;FORGEAB1$&lt;/d3p1:CreatedBy&gt;&lt;d3p1:LastUpdated&gt;2014-03-17T11:40:00.2346115+00:00&lt;/d3p1:LastUpdated&gt;&lt;d3p1:Script&gt;aW1wb3J0IGRlY2tyIGFzIGRyDQpkci5HZW5lcmF0ZU92ZXJsYXlBeGlzTGFiZWxzKDEwKQ==&lt;/d3p1:Script&gt;&lt;/d3p1:PackagedScript&gt;&lt;/AfterFillAction&gt;&lt;CreateDataSeries&gt;true&lt;/CreateDataSeries&gt;&lt;DataItem&gt;0&lt;/DataItem&gt;&lt;HeaderLabelDepth&gt;1&lt;/HeaderLabelDepth&gt;&lt;IncludeColumnGroupHeadings&gt;false&lt;/IncludeColumnGroupHeadings&gt;&lt;IncludeRowGroupHeadings&gt;false&lt;/IncludeRowGroupHeadings&gt;&lt;RowLabelDepth&gt;1&lt;/RowLabelDepth&gt;&lt;TTestResultSettings&gt;&lt;HeadingPrefix&gt;&lt;/HeadingPrefix&gt;&lt;HeadingSuffix&gt;&lt;/HeadingSuffix&gt;&lt;ResultPrefix&gt;&lt;/ResultPrefix&gt;&lt;ResultSuffix&gt;&lt;/ResultSuffix&gt;&lt;/TTestResultSettings&gt;&lt;/FillerProperties&gt;&lt;Query xmlns:d2p1=&quot;http://www.forgetdata.com/ReportingSuite&quot;&gt;&lt;d2p1:ColumnCombinationSettings&gt;&lt;d2p1:IgnoredTypes xmlns:d4p1=&quot;http://schemas.microsoft.com/2003/10/Serialization/Arrays&quot;&gt;&lt;d4p1:string&gt;UnweightedBase&lt;/d4p1:string&gt;&lt;d4p1:string&gt;TableStatistic&lt;/d4p1:string&gt;&lt;d4p1:string&gt;SumWeightsSquared&lt;/d4p1:string&gt;&lt;d4p1:string&gt;SumN&lt;/d4p1:string&gt;&lt;d4p1:string&gt;SumX&lt;/d4p1:string&gt;&lt;d4p1:string&gt;SumXSquared&lt;/d4p1:string&gt;&lt;d4p1:string&gt;SumUnweightedN&lt;/d4p1:string&gt;&lt;d4p1:string&gt;StdDev&lt;/d4p1:string&gt;&lt;d4p1:string&gt;StdErr&lt;/d4p1:string&gt;&lt;d4p1:string&gt;SampleVar&lt;/d4p1:string&gt;&lt;d4p1:string&gt;Total&lt;/d4p1:string&gt;&lt;d4p1:string&gt;SubTotal&lt;/d4p1:string&gt;&lt;d4p1:string&gt;Text&lt;/d4p1:string&gt;&lt;d4p1:string&gt;NetDiffs&lt;/d4p1:string&gt;&lt;d4p1:string&gt;PairedPref&lt;/d4p1:string&gt;&lt;d4p1:string&gt;Profile&lt;/d4p1:string&gt;&lt;d4p1:string&gt;ProfileResult&lt;/d4p1:string&gt;&lt;d4p1:string&gt;TValue&lt;/d4p1:string&gt;&lt;d4p1:string&gt;TProb&lt;/d4p1:string&gt;&lt;/d2p1:IgnoredTypes&gt;&lt;d2p1:Reverse&gt;true&lt;/d2p1:Reverse&gt;&lt;/d2p1:ColumnCombinationSettings&gt;&lt;d2p1:Items&gt;&lt;d2p1:DataQueryItem&gt;&lt;d2p1:ColumnSelection&gt;/0&lt;/d2p1:ColumnSelection&gt;&lt;d2p1:ConnectionName&gt;Connection1&lt;/d2p1:ConnectionName&gt;&lt;d2p1:DataQueryType&gt;SelectCell&lt;/d2p1:DataQueryType&gt;&lt;d2p1:RowSelection&gt;/3&lt;/d2p1:RowSelection&gt;&lt;d2p1:TableName&gt;Department_Culture_Media_portAmbition_P_REGROUPED&lt;/d2p1:TableName&gt;&lt;/d2p1:DataQueryItem&gt;&lt;/d2p1:Items&gt;&lt;d2p1:RowCombinationSettings&gt;&lt;d2p1:IgnoredTypes xmlns:d4p1=&quot;http://schemas.microsoft.com/2003/10/Serialization/Arrays&quot;&gt;&lt;d4p1:string&gt;TableStatistic&lt;/d4p1:string&gt;&lt;d4p1:string&gt;SumWeightsSquared&lt;/d4p1:string&gt;&lt;d4p1:string&gt;SumN&lt;/d4p1:string&gt;&lt;d4p1:string&gt;SumX&lt;/d4p1:string&gt;&lt;d4p1:string&gt;SumXSquared&lt;/d4p1:string&gt;&lt;d4p1:string&gt;SumUnweightedN&lt;/d4p1:string&gt;&lt;d4p1:string&gt;StdErr&lt;/d4p1:string&gt;&lt;d4p1:string&gt;SampleVar&lt;/d4p1:string&gt;&lt;d4p1:string&gt;Total&lt;/d4p1:string&gt;&lt;d4p1:string&gt;SubTotal&lt;/d4p1:string&gt;&lt;d4p1:string&gt;Text&lt;/d4p1:string&gt;&lt;d4p1:string&gt;NetDiffs&lt;/d4p1:string&gt;&lt;d4p1:string&gt;PairedPref&lt;/d4p1:string&gt;&lt;d4p1:string&gt;Profile&lt;/d4p1:string&gt;&lt;d4p1:string&gt;ProfileResult&lt;/d4p1:string&gt;&lt;d4p1:string&gt;TValue&lt;/d4p1:string&gt;&lt;d4p1:string&gt;TProb&lt;/d4p1:string&gt;&lt;d4p1:string&gt;UnweightedBase&lt;/d4p1:string&gt;&lt;d4p1:string&gt;Base&lt;/d4p1:string&gt;&lt;d4p1:string&gt;StdDev&lt;/d4p1:string&gt;&lt;d4p1:string&gt;Mean&lt;/d4p1:string&gt;&lt;d4p1:string&gt;Combine&lt;/d4p1:string&gt;&lt;/d2p1:IgnoredTypes&gt;&lt;/d2p1:RowCombinationSettings&gt;&lt;d2p1:SwitchRowsAndColumns&gt;true&lt;/d2p1:SwitchRowsAndColumns&gt;&lt;d2p1:Transformation&gt;&lt;d2p1:PackagedScript&gt;&lt;d2p1:CreatedBy&gt;FORGEAB1$&lt;/d2p1:CreatedBy&gt;&lt;d2p1:LastUpdated&gt;2014-03-17T11:40:00.2346115+00:00&lt;/d2p1:LastUpdated&gt;&lt;d2p1:Script&gt;aW1wb3J0IGRlY2tyIGFzIGRyDQpyZWxvYWQoZHIpDQpkci5Sb3VuZENlbGxzKCk=&lt;/d2p1:Script&gt;&lt;/d2p1:PackagedScript&gt;&lt;/d2p1:Transformation&gt;&lt;/Query&gt;&lt;Version&gt;4.2.0.0&lt;/Version&gt;&lt;/ShapeLink&gt;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TP://WWW.FORGETDATA.COM/SLIDES/4" val="&lt;?xml version=&quot;1.0&quot; encoding=&quot;utf-16&quot;?&gt;&lt;ShapeLink xmlns:i=&quot;http://www.w3.org/2001/XMLSchema-instance&quot; xmlns=&quot;http://www.forgetdata.com/Slides&quot;&gt;&lt;FillerProperties i:type=&quot;GenericTableInformationFiller.TableInfoFillerSettings&quot;&gt;&lt;TextType&gt;TitleHeader&lt;/TextType&gt;&lt;/FillerProperties&gt;&lt;Query xmlns:d2p1=&quot;http://www.forgetdata.com/ReportingSuite&quot;&gt;&lt;d2p1:ColumnCombinationSettings /&gt;&lt;d2p1:Items&gt;&lt;d2p1:DataQueryItem&gt;&lt;d2p1:ColumnSelection&gt;/0&lt;/d2p1:ColumnSelection&gt;&lt;d2p1:ConnectionName&gt;Connection1&lt;/d2p1:ConnectionName&gt;&lt;d2p1:DataQueryType&gt;SelectCell&lt;/d2p1:DataQueryType&gt;&lt;d2p1:RowSelection&gt;/3&lt;/d2p1:RowSelection&gt;&lt;d2p1:TableName&gt;Department_Culture_Media_portAmbition_P_REGROUPED&lt;/d2p1:TableName&gt;&lt;/d2p1:DataQueryItem&gt;&lt;/d2p1:Items&gt;&lt;d2p1:RowCombinationSettings /&gt;&lt;d2p1:Transformation&gt;&lt;d2p1:PackagedScript&gt;&lt;d2p1:CreatedBy&gt;FORGEAB1$&lt;/d2p1:CreatedBy&gt;&lt;d2p1:LastUpdated&gt;2014-03-17T11:40:00.2346115+00:00&lt;/d2p1:LastUpdated&gt;&lt;d2p1:Script&gt;aW1wb3J0IGRlY2tyIGFzIGRyDQpyZWxvYWQoZHIpDQpNYXRyaXguSGVhZGVyLlRpdGxlID0gZHIuUXVlc3Rpb25MYWJlbCgiUm93Iik=&lt;/d2p1:Script&gt;&lt;/d2p1:PackagedScript&gt;&lt;/d2p1:Transformation&gt;&lt;/Query&gt;&lt;Version&gt;4.2.0.0&lt;/Version&gt;&lt;/ShapeLink&gt;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TP://WWW.FORGETDATA.COM/SLIDES/4" val="&lt;?xml version=&quot;1.0&quot; encoding=&quot;utf-16&quot;?&gt;&lt;ShapeLink xmlns:i=&quot;http://www.w3.org/2001/XMLSchema-instance&quot; xmlns=&quot;http://www.forgetdata.com/Slides&quot;&gt;&lt;FillerProperties i:type=&quot;GenericTableInformationFiller.TableInfoFillerSettings&quot;&gt;&lt;TextType&gt;LeftFooter&lt;/TextType&gt;&lt;/FillerProperties&gt;&lt;Query xmlns:d2p1=&quot;http://www.forgetdata.com/ReportingSuite&quot;&gt;&lt;d2p1:ColumnCombinationSettings /&gt;&lt;d2p1:Items&gt;&lt;d2p1:DataQueryItem&gt;&lt;d2p1:ColumnSelection&gt;/0&lt;/d2p1:ColumnSelection&gt;&lt;d2p1:ConnectionName&gt;Connection1&lt;/d2p1:ConnectionName&gt;&lt;d2p1:DataQueryType&gt;SelectCell&lt;/d2p1:DataQueryType&gt;&lt;d2p1:RowSelection&gt;/3&lt;/d2p1:RowSelection&gt;&lt;d2p1:TableName&gt;Department_Culture_Media_portAmbition_P_REGROUPED&lt;/d2p1:TableName&gt;&lt;/d2p1:DataQueryItem&gt;&lt;/d2p1:Items&gt;&lt;d2p1:RowCombinationSettings /&gt;&lt;d2p1:Transformation&gt;&lt;d2p1:PackagedScript&gt;&lt;d2p1:CreatedBy&gt;FORGEAB1$&lt;/d2p1:CreatedBy&gt;&lt;d2p1:LastUpdated&gt;2014-03-17T11:40:00.2346115+00:00&lt;/d2p1:LastUpdated&gt;&lt;d2p1:Script&gt;aW1wb3J0IG1vZGlmeV9jaGFydCBhcyBtYw0KcmVsb2FkKG1jKQ0KbWMuQ2hlY2tBbmRSZW1vdmVTaWcoKQ0KTWF0cml4LkZvb3Rlci5MZWZ0ID0gbWMuR2V0Rmlyc3RWYWx1ZU9mKCJCYXNlIik=&lt;/d2p1:Script&gt;&lt;/d2p1:PackagedScript&gt;&lt;/d2p1:Transformation&gt;&lt;/Query&gt;&lt;Version&gt;4.2.0.0&lt;/Version&gt;&lt;/ShapeLink&gt;"/>
</p:tagLst>
</file>

<file path=ppt/theme/theme1.xml><?xml version="1.0" encoding="utf-8"?>
<a:theme xmlns:a="http://schemas.openxmlformats.org/drawingml/2006/main" name="YouGovNew Template Standard Ratio V1.1">
  <a:themeElements>
    <a:clrScheme name="Custom 49">
      <a:dk1>
        <a:srgbClr val="6D6F71"/>
      </a:dk1>
      <a:lt1>
        <a:srgbClr val="FFFFFF"/>
      </a:lt1>
      <a:dk2>
        <a:srgbClr val="EE2D27"/>
      </a:dk2>
      <a:lt2>
        <a:srgbClr val="A7A9AC"/>
      </a:lt2>
      <a:accent1>
        <a:srgbClr val="93D023"/>
      </a:accent1>
      <a:accent2>
        <a:srgbClr val="53ACAF"/>
      </a:accent2>
      <a:accent3>
        <a:srgbClr val="D3975B"/>
      </a:accent3>
      <a:accent4>
        <a:srgbClr val="117CC6"/>
      </a:accent4>
      <a:accent5>
        <a:srgbClr val="DEE705"/>
      </a:accent5>
      <a:accent6>
        <a:srgbClr val="885788"/>
      </a:accent6>
      <a:hlink>
        <a:srgbClr val="DEE705"/>
      </a:hlink>
      <a:folHlink>
        <a:srgbClr val="885788"/>
      </a:folHlink>
    </a:clrScheme>
    <a:fontScheme name="YouGov new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12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marL="0" indent="0">
          <a:buFont typeface="Arial" pitchFamily="34" charset="0"/>
          <a:buNone/>
          <a:defRPr sz="1200" dirty="0" smtClean="0">
            <a:solidFill>
              <a:schemeClr val="tx1"/>
            </a:solidFill>
            <a:latin typeface="Calibri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Presentation1" id="{A1198A54-DE88-4B16-8FC9-04BE33E0ED99}" vid="{CEB9E68F-4A48-4247-A3E4-DEC6A6063A2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62</TotalTime>
  <Words>1142</Words>
  <Application>Microsoft Office PowerPoint</Application>
  <PresentationFormat>On-screen Show (4:3)</PresentationFormat>
  <Paragraphs>147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YouGovNew Template Standard Ratio V1.1</vt:lpstr>
      <vt:lpstr>Ambition </vt:lpstr>
      <vt:lpstr>Ambition - men and women</vt:lpstr>
      <vt:lpstr>Ambition - children</vt:lpstr>
      <vt:lpstr>Flexibility - women</vt:lpstr>
      <vt:lpstr>Flexibility - men</vt:lpstr>
      <vt:lpstr>Flexible working - progression</vt:lpstr>
      <vt:lpstr>Career breaks</vt:lpstr>
      <vt:lpstr>Part-time - capability</vt:lpstr>
      <vt:lpstr>Part-time - timescales</vt:lpstr>
      <vt:lpstr>Sexism in the workplace</vt:lpstr>
      <vt:lpstr>Family friendly work patterns</vt:lpstr>
      <vt:lpstr>Sexism – current workplace</vt:lpstr>
      <vt:lpstr>Sexism - boss</vt:lpstr>
      <vt:lpstr>Sexism - colleagues</vt:lpstr>
      <vt:lpstr>Flexible work</vt:lpstr>
      <vt:lpstr>Employer support</vt:lpstr>
    </vt:vector>
  </TitlesOfParts>
  <Company>YouGov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Majeed Sahebzadha</dc:creator>
  <cp:lastModifiedBy>CAMERON, Douglas</cp:lastModifiedBy>
  <cp:revision>7</cp:revision>
  <cp:lastPrinted>2013-06-04T13:26:00Z</cp:lastPrinted>
  <dcterms:created xsi:type="dcterms:W3CDTF">2014-01-29T10:38:24Z</dcterms:created>
  <dcterms:modified xsi:type="dcterms:W3CDTF">2014-06-03T08:18:10Z</dcterms:modified>
</cp:coreProperties>
</file>