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44" r:id="rId4"/>
  </p:sldMasterIdLst>
  <p:notesMasterIdLst>
    <p:notesMasterId r:id="rId24"/>
  </p:notesMasterIdLst>
  <p:handoutMasterIdLst>
    <p:handoutMasterId r:id="rId25"/>
  </p:handoutMasterIdLst>
  <p:sldIdLst>
    <p:sldId id="261" r:id="rId5"/>
    <p:sldId id="277" r:id="rId6"/>
    <p:sldId id="278" r:id="rId7"/>
    <p:sldId id="262" r:id="rId8"/>
    <p:sldId id="263" r:id="rId9"/>
    <p:sldId id="265" r:id="rId10"/>
    <p:sldId id="266" r:id="rId11"/>
    <p:sldId id="267" r:id="rId12"/>
    <p:sldId id="280" r:id="rId13"/>
    <p:sldId id="268" r:id="rId14"/>
    <p:sldId id="269" r:id="rId15"/>
    <p:sldId id="270" r:id="rId16"/>
    <p:sldId id="271" r:id="rId17"/>
    <p:sldId id="272" r:id="rId18"/>
    <p:sldId id="273" r:id="rId19"/>
    <p:sldId id="284" r:id="rId20"/>
    <p:sldId id="274" r:id="rId21"/>
    <p:sldId id="275" r:id="rId22"/>
    <p:sldId id="283" r:id="rId23"/>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5800" autoAdjust="0"/>
  </p:normalViewPr>
  <p:slideViewPr>
    <p:cSldViewPr>
      <p:cViewPr>
        <p:scale>
          <a:sx n="100" d="100"/>
          <a:sy n="100" d="100"/>
        </p:scale>
        <p:origin x="-2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4" d="100"/>
          <a:sy n="54" d="100"/>
        </p:scale>
        <p:origin x="-1770" y="-3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3800834523586E-2"/>
          <c:y val="6.0009010402307737E-2"/>
          <c:w val="0.91064166669208968"/>
          <c:h val="0.80285777685133508"/>
        </c:manualLayout>
      </c:layout>
      <c:pieChart>
        <c:varyColors val="1"/>
        <c:dLbls>
          <c:showLegendKey val="0"/>
          <c:showVal val="1"/>
          <c:showCatName val="0"/>
          <c:showSerName val="0"/>
          <c:showPercent val="0"/>
          <c:showBubbleSize val="0"/>
          <c:showLeaderLines val="1"/>
        </c:dLbls>
        <c:firstSliceAng val="112"/>
      </c:pieChart>
    </c:plotArea>
    <c:legend>
      <c:legendPos val="b"/>
      <c:layout>
        <c:manualLayout>
          <c:xMode val="edge"/>
          <c:yMode val="edge"/>
          <c:x val="3.0766269335498857E-2"/>
          <c:y val="0.88516170116477222"/>
          <c:w val="0.96500562865519379"/>
          <c:h val="0.11298188647856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443800834523586E-2"/>
          <c:y val="6.0009010402307737E-2"/>
          <c:w val="0.91064166669208968"/>
          <c:h val="0.80285777685133508"/>
        </c:manualLayout>
      </c:layout>
      <c:pieChart>
        <c:varyColors val="1"/>
        <c:ser>
          <c:idx val="0"/>
          <c:order val="0"/>
          <c:dLbls>
            <c:showLegendKey val="0"/>
            <c:showVal val="1"/>
            <c:showCatName val="0"/>
            <c:showSerName val="0"/>
            <c:showPercent val="1"/>
            <c:showBubbleSize val="0"/>
            <c:showLeaderLines val="1"/>
          </c:dLbls>
          <c:cat>
            <c:strRef>
              <c:f>Figure3b!$A$25:$A$28</c:f>
              <c:strCache>
                <c:ptCount val="4"/>
                <c:pt idx="0">
                  <c:v>Hepatitis C</c:v>
                </c:pt>
                <c:pt idx="1">
                  <c:v>HIV</c:v>
                </c:pt>
                <c:pt idx="2">
                  <c:v>Hepatitis B</c:v>
                </c:pt>
                <c:pt idx="3">
                  <c:v>Co-infections </c:v>
                </c:pt>
              </c:strCache>
            </c:strRef>
          </c:cat>
          <c:val>
            <c:numRef>
              <c:f>Figure3b!$C$25:$C$28</c:f>
              <c:numCache>
                <c:formatCode>General</c:formatCode>
                <c:ptCount val="4"/>
                <c:pt idx="0">
                  <c:v>2314</c:v>
                </c:pt>
                <c:pt idx="1">
                  <c:v>1270</c:v>
                </c:pt>
                <c:pt idx="2">
                  <c:v>402</c:v>
                </c:pt>
                <c:pt idx="3">
                  <c:v>310</c:v>
                </c:pt>
              </c:numCache>
            </c:numRef>
          </c:val>
        </c:ser>
        <c:dLbls>
          <c:showLegendKey val="0"/>
          <c:showVal val="1"/>
          <c:showCatName val="0"/>
          <c:showSerName val="0"/>
          <c:showPercent val="0"/>
          <c:showBubbleSize val="0"/>
          <c:showLeaderLines val="1"/>
        </c:dLbls>
        <c:firstSliceAng val="112"/>
      </c:pieChart>
    </c:plotArea>
    <c:legend>
      <c:legendPos val="b"/>
      <c:layout>
        <c:manualLayout>
          <c:xMode val="edge"/>
          <c:yMode val="edge"/>
          <c:x val="3.0766269335498857E-2"/>
          <c:y val="0.87635683247781182"/>
          <c:w val="0.96500562865519379"/>
          <c:h val="0.12178662432142988"/>
        </c:manualLayout>
      </c:layout>
      <c:overlay val="0"/>
      <c:txPr>
        <a:bodyPr/>
        <a:lstStyle/>
        <a:p>
          <a:pPr>
            <a:defRPr sz="14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85118638693652"/>
          <c:y val="0.205488223663672"/>
          <c:w val="0.55893945184632665"/>
          <c:h val="0.61114579440668204"/>
        </c:manualLayout>
      </c:layout>
      <c:pieChart>
        <c:varyColors val="1"/>
        <c:ser>
          <c:idx val="0"/>
          <c:order val="0"/>
          <c:dLbls>
            <c:dLbl>
              <c:idx val="1"/>
              <c:layout>
                <c:manualLayout>
                  <c:x val="-3.2280263396418998E-2"/>
                  <c:y val="-0.17500675430002727"/>
                </c:manualLayout>
              </c:layout>
              <c:showLegendKey val="0"/>
              <c:showVal val="1"/>
              <c:showCatName val="0"/>
              <c:showSerName val="0"/>
              <c:showPercent val="1"/>
              <c:showBubbleSize val="0"/>
            </c:dLbl>
            <c:showLegendKey val="0"/>
            <c:showVal val="1"/>
            <c:showCatName val="0"/>
            <c:showSerName val="0"/>
            <c:showPercent val="1"/>
            <c:showBubbleSize val="0"/>
            <c:showLeaderLines val="1"/>
          </c:dLbls>
          <c:cat>
            <c:strRef>
              <c:f>Figure3a!$A$3:$A$6</c:f>
              <c:strCache>
                <c:ptCount val="4"/>
                <c:pt idx="0">
                  <c:v>HIV &amp; HCV</c:v>
                </c:pt>
                <c:pt idx="1">
                  <c:v>HIV &amp; HBsAg</c:v>
                </c:pt>
                <c:pt idx="2">
                  <c:v>HCV &amp; HBsAg</c:v>
                </c:pt>
                <c:pt idx="3">
                  <c:v>HIV &amp; HCV &amp; HBsAg</c:v>
                </c:pt>
              </c:strCache>
            </c:strRef>
          </c:cat>
          <c:val>
            <c:numRef>
              <c:f>Figure3a!$B$3:$B$6</c:f>
              <c:numCache>
                <c:formatCode>0</c:formatCode>
                <c:ptCount val="4"/>
                <c:pt idx="0">
                  <c:v>122</c:v>
                </c:pt>
                <c:pt idx="1">
                  <c:v>58</c:v>
                </c:pt>
                <c:pt idx="2">
                  <c:v>102</c:v>
                </c:pt>
                <c:pt idx="3">
                  <c:v>28</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
          <c:y val="0.84118683782610015"/>
          <c:w val="1"/>
          <c:h val="0.15881316217389985"/>
        </c:manualLayout>
      </c:layout>
      <c:overlay val="0"/>
      <c:txPr>
        <a:bodyPr/>
        <a:lstStyle/>
        <a:p>
          <a:pPr>
            <a:defRPr sz="1200"/>
          </a:pPr>
          <a:endParaRPr lang="en-US"/>
        </a:p>
      </c:txPr>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76281123222582E-2"/>
          <c:y val="4.5189719974838422E-2"/>
          <c:w val="0.65380113144054253"/>
          <c:h val="0.76067689814635242"/>
        </c:manualLayout>
      </c:layout>
      <c:lineChart>
        <c:grouping val="standard"/>
        <c:varyColors val="0"/>
        <c:ser>
          <c:idx val="0"/>
          <c:order val="0"/>
          <c:tx>
            <c:strRef>
              <c:f>Figure6!$A$35</c:f>
              <c:strCache>
                <c:ptCount val="1"/>
                <c:pt idx="0">
                  <c:v>Nurses and healthcare assistants</c:v>
                </c:pt>
              </c:strCache>
            </c:strRef>
          </c:tx>
          <c:dPt>
            <c:idx val="5"/>
            <c:bubble3D val="0"/>
          </c:dPt>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Figure6!$E$35:$N$35</c:f>
              <c:numCache>
                <c:formatCode>0</c:formatCode>
                <c:ptCount val="10"/>
                <c:pt idx="0">
                  <c:v>41.55495978552279</c:v>
                </c:pt>
                <c:pt idx="1">
                  <c:v>45.974576271186443</c:v>
                </c:pt>
                <c:pt idx="2">
                  <c:v>44.421487603305785</c:v>
                </c:pt>
                <c:pt idx="3">
                  <c:v>40.37122969837587</c:v>
                </c:pt>
                <c:pt idx="4">
                  <c:v>41.716566866267463</c:v>
                </c:pt>
                <c:pt idx="5">
                  <c:v>39.445628997867807</c:v>
                </c:pt>
                <c:pt idx="6">
                  <c:v>39.204545454545453</c:v>
                </c:pt>
                <c:pt idx="7">
                  <c:v>38.077634011090574</c:v>
                </c:pt>
                <c:pt idx="8">
                  <c:v>41.869158878504678</c:v>
                </c:pt>
                <c:pt idx="9">
                  <c:v>39.112903225806448</c:v>
                </c:pt>
              </c:numCache>
            </c:numRef>
          </c:val>
          <c:smooth val="0"/>
        </c:ser>
        <c:ser>
          <c:idx val="1"/>
          <c:order val="1"/>
          <c:tx>
            <c:strRef>
              <c:f>Figure6!$A$36</c:f>
              <c:strCache>
                <c:ptCount val="1"/>
                <c:pt idx="0">
                  <c:v>Doctors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Figure6!$E$36:$N$36</c:f>
              <c:numCache>
                <c:formatCode>0</c:formatCode>
                <c:ptCount val="10"/>
                <c:pt idx="0">
                  <c:v>40.214477211796243</c:v>
                </c:pt>
                <c:pt idx="1">
                  <c:v>37.923728813559322</c:v>
                </c:pt>
                <c:pt idx="2">
                  <c:v>39.462809917355372</c:v>
                </c:pt>
                <c:pt idx="3">
                  <c:v>44.547563805104403</c:v>
                </c:pt>
                <c:pt idx="4">
                  <c:v>42.714570858283437</c:v>
                </c:pt>
                <c:pt idx="5">
                  <c:v>42.643923240938165</c:v>
                </c:pt>
                <c:pt idx="6">
                  <c:v>38.446969696969695</c:v>
                </c:pt>
                <c:pt idx="7">
                  <c:v>38.447319778188536</c:v>
                </c:pt>
                <c:pt idx="8">
                  <c:v>38.31775700934579</c:v>
                </c:pt>
                <c:pt idx="9">
                  <c:v>39.919354838709673</c:v>
                </c:pt>
              </c:numCache>
            </c:numRef>
          </c:val>
          <c:smooth val="0"/>
        </c:ser>
        <c:ser>
          <c:idx val="2"/>
          <c:order val="2"/>
          <c:tx>
            <c:strRef>
              <c:f>Figure6!$A$37</c:f>
              <c:strCache>
                <c:ptCount val="1"/>
                <c:pt idx="0">
                  <c:v>Midwives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Figure6!$E$37:$N$37</c:f>
              <c:numCache>
                <c:formatCode>0</c:formatCode>
                <c:ptCount val="10"/>
                <c:pt idx="0">
                  <c:v>3.2171581769436997</c:v>
                </c:pt>
                <c:pt idx="1">
                  <c:v>2.9661016949152543</c:v>
                </c:pt>
                <c:pt idx="2">
                  <c:v>2.8925619834710745</c:v>
                </c:pt>
                <c:pt idx="3">
                  <c:v>1.8561484918793503</c:v>
                </c:pt>
                <c:pt idx="4">
                  <c:v>2.7944111776447107</c:v>
                </c:pt>
                <c:pt idx="5">
                  <c:v>2.1321961620469083</c:v>
                </c:pt>
                <c:pt idx="6">
                  <c:v>3.2196969696969697</c:v>
                </c:pt>
                <c:pt idx="7">
                  <c:v>2.7726432532347505</c:v>
                </c:pt>
                <c:pt idx="8">
                  <c:v>4.4859813084112146</c:v>
                </c:pt>
                <c:pt idx="9">
                  <c:v>3.024193548387097</c:v>
                </c:pt>
              </c:numCache>
            </c:numRef>
          </c:val>
          <c:smooth val="0"/>
        </c:ser>
        <c:ser>
          <c:idx val="3"/>
          <c:order val="3"/>
          <c:tx>
            <c:strRef>
              <c:f>Figure6!$A$38</c:f>
              <c:strCache>
                <c:ptCount val="1"/>
                <c:pt idx="0">
                  <c:v>Dentists/dental nurses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Figure6!$E$38:$N$38</c:f>
              <c:numCache>
                <c:formatCode>0</c:formatCode>
                <c:ptCount val="10"/>
                <c:pt idx="0">
                  <c:v>4.2895442359249332</c:v>
                </c:pt>
                <c:pt idx="1">
                  <c:v>4.8728813559322033</c:v>
                </c:pt>
                <c:pt idx="2">
                  <c:v>4.7520661157024797</c:v>
                </c:pt>
                <c:pt idx="3">
                  <c:v>3.9443155452436192</c:v>
                </c:pt>
                <c:pt idx="4">
                  <c:v>2.19560878243513</c:v>
                </c:pt>
                <c:pt idx="5">
                  <c:v>4.6908315565031984</c:v>
                </c:pt>
                <c:pt idx="6">
                  <c:v>4.7348484848484844</c:v>
                </c:pt>
                <c:pt idx="7">
                  <c:v>7.208872458410351</c:v>
                </c:pt>
                <c:pt idx="8">
                  <c:v>6.1682242990654199</c:v>
                </c:pt>
                <c:pt idx="9">
                  <c:v>6.25</c:v>
                </c:pt>
              </c:numCache>
            </c:numRef>
          </c:val>
          <c:smooth val="0"/>
        </c:ser>
        <c:ser>
          <c:idx val="4"/>
          <c:order val="4"/>
          <c:tx>
            <c:strRef>
              <c:f>Figure6!$A$39</c:f>
              <c:strCache>
                <c:ptCount val="1"/>
                <c:pt idx="0">
                  <c:v>Professions allied to medicine</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Figure6!$E$39:$N$39</c:f>
              <c:numCache>
                <c:formatCode>0</c:formatCode>
                <c:ptCount val="10"/>
                <c:pt idx="0">
                  <c:v>8.0428954423592494</c:v>
                </c:pt>
                <c:pt idx="1">
                  <c:v>6.9915254237288131</c:v>
                </c:pt>
                <c:pt idx="2">
                  <c:v>7.0247933884297522</c:v>
                </c:pt>
                <c:pt idx="3">
                  <c:v>6.2645011600928076</c:v>
                </c:pt>
                <c:pt idx="4">
                  <c:v>6.7864271457085827</c:v>
                </c:pt>
                <c:pt idx="5">
                  <c:v>6.6098081023454158</c:v>
                </c:pt>
                <c:pt idx="6">
                  <c:v>9.2803030303030312</c:v>
                </c:pt>
                <c:pt idx="7">
                  <c:v>7.9482439926062849</c:v>
                </c:pt>
                <c:pt idx="8">
                  <c:v>7.2897196261682247</c:v>
                </c:pt>
                <c:pt idx="9">
                  <c:v>7.459677419354839</c:v>
                </c:pt>
              </c:numCache>
            </c:numRef>
          </c:val>
          <c:smooth val="0"/>
        </c:ser>
        <c:ser>
          <c:idx val="5"/>
          <c:order val="5"/>
          <c:tx>
            <c:strRef>
              <c:f>Figure6!$A$40</c:f>
              <c:strCache>
                <c:ptCount val="1"/>
                <c:pt idx="0">
                  <c:v>Ancillary staff</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Figure6!$E$40:$N$40</c:f>
              <c:numCache>
                <c:formatCode>0</c:formatCode>
                <c:ptCount val="10"/>
                <c:pt idx="0">
                  <c:v>1.3404825737265416</c:v>
                </c:pt>
                <c:pt idx="1">
                  <c:v>0.84745762711864403</c:v>
                </c:pt>
                <c:pt idx="2">
                  <c:v>1.0330578512396695</c:v>
                </c:pt>
                <c:pt idx="3">
                  <c:v>2.0881670533642689</c:v>
                </c:pt>
                <c:pt idx="4">
                  <c:v>2.19560878243513</c:v>
                </c:pt>
                <c:pt idx="5">
                  <c:v>1.4925373134328357</c:v>
                </c:pt>
                <c:pt idx="6">
                  <c:v>1.1363636363636365</c:v>
                </c:pt>
                <c:pt idx="7">
                  <c:v>2.2181146025878005</c:v>
                </c:pt>
                <c:pt idx="8">
                  <c:v>0.74766355140186924</c:v>
                </c:pt>
                <c:pt idx="9">
                  <c:v>1.2096774193548387</c:v>
                </c:pt>
              </c:numCache>
            </c:numRef>
          </c:val>
          <c:smooth val="0"/>
        </c:ser>
        <c:ser>
          <c:idx val="6"/>
          <c:order val="6"/>
          <c:tx>
            <c:strRef>
              <c:f>Figure6!$A$41</c:f>
              <c:strCache>
                <c:ptCount val="1"/>
                <c:pt idx="0">
                  <c:v>Unknown occupation</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Figure6!$E$41:$N$41</c:f>
              <c:numCache>
                <c:formatCode>0</c:formatCode>
                <c:ptCount val="10"/>
                <c:pt idx="0">
                  <c:v>1.3404825737265416</c:v>
                </c:pt>
                <c:pt idx="1">
                  <c:v>0.42372881355932202</c:v>
                </c:pt>
                <c:pt idx="2">
                  <c:v>0.41322314049586778</c:v>
                </c:pt>
                <c:pt idx="3">
                  <c:v>0.92807424593967514</c:v>
                </c:pt>
                <c:pt idx="4">
                  <c:v>1.5968063872255487</c:v>
                </c:pt>
                <c:pt idx="5">
                  <c:v>2.9850746268656714</c:v>
                </c:pt>
                <c:pt idx="6">
                  <c:v>3.9772727272727271</c:v>
                </c:pt>
                <c:pt idx="7">
                  <c:v>3.3271719038817005</c:v>
                </c:pt>
                <c:pt idx="8">
                  <c:v>1.1214953271028036</c:v>
                </c:pt>
                <c:pt idx="9">
                  <c:v>3.024193548387097</c:v>
                </c:pt>
              </c:numCache>
            </c:numRef>
          </c:val>
          <c:smooth val="0"/>
        </c:ser>
        <c:dLbls>
          <c:showLegendKey val="0"/>
          <c:showVal val="0"/>
          <c:showCatName val="0"/>
          <c:showSerName val="0"/>
          <c:showPercent val="0"/>
          <c:showBubbleSize val="0"/>
        </c:dLbls>
        <c:marker val="1"/>
        <c:smooth val="0"/>
        <c:axId val="135291648"/>
        <c:axId val="135293568"/>
      </c:lineChart>
      <c:catAx>
        <c:axId val="135291648"/>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Year of exposure</a:t>
                </a:r>
              </a:p>
            </c:rich>
          </c:tx>
          <c:layout>
            <c:manualLayout>
              <c:xMode val="edge"/>
              <c:yMode val="edge"/>
              <c:x val="0.36332433534776126"/>
              <c:y val="0.89462777945307659"/>
            </c:manualLayout>
          </c:layout>
          <c:overlay val="0"/>
        </c:title>
        <c:numFmt formatCode="General" sourceLinked="1"/>
        <c:majorTickMark val="out"/>
        <c:minorTickMark val="none"/>
        <c:tickLblPos val="nextTo"/>
        <c:txPr>
          <a:bodyPr rot="0" vert="horz"/>
          <a:lstStyle/>
          <a:p>
            <a:pPr>
              <a:defRPr/>
            </a:pPr>
            <a:endParaRPr lang="en-US"/>
          </a:p>
        </c:txPr>
        <c:crossAx val="135293568"/>
        <c:crosses val="autoZero"/>
        <c:auto val="1"/>
        <c:lblAlgn val="ctr"/>
        <c:lblOffset val="100"/>
        <c:tickLblSkip val="1"/>
        <c:tickMarkSkip val="1"/>
        <c:noMultiLvlLbl val="0"/>
      </c:catAx>
      <c:valAx>
        <c:axId val="135293568"/>
        <c:scaling>
          <c:orientation val="minMax"/>
          <c:max val="50"/>
        </c:scaling>
        <c:delete val="0"/>
        <c:axPos val="l"/>
        <c:title>
          <c:tx>
            <c:rich>
              <a:bodyPr/>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Percentage of exposures</a:t>
                </a:r>
              </a:p>
            </c:rich>
          </c:tx>
          <c:layout>
            <c:manualLayout>
              <c:xMode val="edge"/>
              <c:yMode val="edge"/>
              <c:x val="4.764195811709694E-3"/>
              <c:y val="0.12839059755129703"/>
            </c:manualLayout>
          </c:layout>
          <c:overlay val="0"/>
        </c:title>
        <c:numFmt formatCode="0" sourceLinked="1"/>
        <c:majorTickMark val="out"/>
        <c:minorTickMark val="none"/>
        <c:tickLblPos val="nextTo"/>
        <c:txPr>
          <a:bodyPr rot="0" vert="horz"/>
          <a:lstStyle/>
          <a:p>
            <a:pPr>
              <a:defRPr/>
            </a:pPr>
            <a:endParaRPr lang="en-US"/>
          </a:p>
        </c:txPr>
        <c:crossAx val="135291648"/>
        <c:crosses val="autoZero"/>
        <c:crossBetween val="between"/>
        <c:majorUnit val="10"/>
      </c:valAx>
    </c:plotArea>
    <c:legend>
      <c:legendPos val="r"/>
      <c:layout>
        <c:manualLayout>
          <c:xMode val="edge"/>
          <c:yMode val="edge"/>
          <c:x val="0.73625275288864755"/>
          <c:y val="2.6338582677165354E-2"/>
          <c:w val="0.25932264826992507"/>
          <c:h val="0.91537707724091211"/>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50957889794568"/>
          <c:y val="6.9396016674386288E-2"/>
          <c:w val="0.61029443066736211"/>
          <c:h val="0.63557483731019837"/>
        </c:manualLayout>
      </c:layout>
      <c:barChart>
        <c:barDir val="bar"/>
        <c:grouping val="stacked"/>
        <c:varyColors val="0"/>
        <c:ser>
          <c:idx val="0"/>
          <c:order val="0"/>
          <c:tx>
            <c:strRef>
              <c:f>Figure7!$B$39</c:f>
              <c:strCache>
                <c:ptCount val="1"/>
                <c:pt idx="0">
                  <c:v>Mucocutaneous</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Figure7!$B$40:$B$45</c:f>
              <c:numCache>
                <c:formatCode>0</c:formatCode>
                <c:ptCount val="6"/>
                <c:pt idx="0">
                  <c:v>21.739130434782609</c:v>
                </c:pt>
                <c:pt idx="1">
                  <c:v>33.050847457627121</c:v>
                </c:pt>
                <c:pt idx="2">
                  <c:v>6.8965517241379306</c:v>
                </c:pt>
                <c:pt idx="3">
                  <c:v>23.712948517940717</c:v>
                </c:pt>
                <c:pt idx="4">
                  <c:v>43.262411347517734</c:v>
                </c:pt>
                <c:pt idx="5">
                  <c:v>34.855403348554034</c:v>
                </c:pt>
              </c:numCache>
            </c:numRef>
          </c:val>
        </c:ser>
        <c:ser>
          <c:idx val="1"/>
          <c:order val="1"/>
          <c:tx>
            <c:strRef>
              <c:f>Figure7!$C$39</c:f>
              <c:strCache>
                <c:ptCount val="1"/>
                <c:pt idx="0">
                  <c:v>Percutaneous (Bite/scratch)</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Figure7!$C$40:$C$45</c:f>
              <c:numCache>
                <c:formatCode>0</c:formatCode>
                <c:ptCount val="6"/>
                <c:pt idx="0">
                  <c:v>18.840579710144929</c:v>
                </c:pt>
                <c:pt idx="1">
                  <c:v>2.5423728813559325</c:v>
                </c:pt>
                <c:pt idx="2">
                  <c:v>0</c:v>
                </c:pt>
                <c:pt idx="3">
                  <c:v>0.36401456058242326</c:v>
                </c:pt>
                <c:pt idx="4">
                  <c:v>2.1276595744680851</c:v>
                </c:pt>
                <c:pt idx="5">
                  <c:v>6.0375443937087772</c:v>
                </c:pt>
              </c:numCache>
            </c:numRef>
          </c:val>
        </c:ser>
        <c:ser>
          <c:idx val="2"/>
          <c:order val="2"/>
          <c:tx>
            <c:strRef>
              <c:f>Figure7!$D$39</c:f>
              <c:strCache>
                <c:ptCount val="1"/>
                <c:pt idx="0">
                  <c:v>Percutaneous (unknown needle/sharp)</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Figure7!$D$40:$D$45</c:f>
              <c:numCache>
                <c:formatCode>0</c:formatCode>
                <c:ptCount val="6"/>
                <c:pt idx="0">
                  <c:v>1.4492753623188406</c:v>
                </c:pt>
                <c:pt idx="1">
                  <c:v>2.8248587570621471</c:v>
                </c:pt>
                <c:pt idx="2">
                  <c:v>0.43103448275862066</c:v>
                </c:pt>
                <c:pt idx="3">
                  <c:v>1.9760790431617263</c:v>
                </c:pt>
                <c:pt idx="4">
                  <c:v>0.70921985815602839</c:v>
                </c:pt>
                <c:pt idx="5">
                  <c:v>1.2176560121765601</c:v>
                </c:pt>
              </c:numCache>
            </c:numRef>
          </c:val>
        </c:ser>
        <c:ser>
          <c:idx val="3"/>
          <c:order val="3"/>
          <c:tx>
            <c:strRef>
              <c:f>Figure7!$E$39</c:f>
              <c:strCache>
                <c:ptCount val="1"/>
                <c:pt idx="0">
                  <c:v>Percutaneous (Other sharp)</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Figure7!$E$40:$E$45</c:f>
              <c:numCache>
                <c:formatCode>0</c:formatCode>
                <c:ptCount val="6"/>
                <c:pt idx="0">
                  <c:v>11.594202898550725</c:v>
                </c:pt>
                <c:pt idx="1">
                  <c:v>9.8870056497175138</c:v>
                </c:pt>
                <c:pt idx="2">
                  <c:v>49.568965517241381</c:v>
                </c:pt>
                <c:pt idx="3">
                  <c:v>8.3723348933957364</c:v>
                </c:pt>
                <c:pt idx="4">
                  <c:v>2.1276595744680851</c:v>
                </c:pt>
                <c:pt idx="5">
                  <c:v>5.2765093860984269</c:v>
                </c:pt>
              </c:numCache>
            </c:numRef>
          </c:val>
        </c:ser>
        <c:ser>
          <c:idx val="4"/>
          <c:order val="4"/>
          <c:tx>
            <c:strRef>
              <c:f>Figure7!$F$39</c:f>
              <c:strCache>
                <c:ptCount val="1"/>
                <c:pt idx="0">
                  <c:v>Percutaneous (Solid needle)</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Figure7!$F$40:$F$45</c:f>
              <c:numCache>
                <c:formatCode>0</c:formatCode>
                <c:ptCount val="6"/>
                <c:pt idx="0">
                  <c:v>1.4492753623188406</c:v>
                </c:pt>
                <c:pt idx="1">
                  <c:v>7.0621468926553677</c:v>
                </c:pt>
                <c:pt idx="2">
                  <c:v>12.931034482758621</c:v>
                </c:pt>
                <c:pt idx="3">
                  <c:v>23.868954758190327</c:v>
                </c:pt>
                <c:pt idx="4">
                  <c:v>20.567375886524822</c:v>
                </c:pt>
                <c:pt idx="5">
                  <c:v>6.2404870624048705</c:v>
                </c:pt>
              </c:numCache>
            </c:numRef>
          </c:val>
        </c:ser>
        <c:ser>
          <c:idx val="5"/>
          <c:order val="5"/>
          <c:tx>
            <c:strRef>
              <c:f>Figure7!$G$39</c:f>
              <c:strCache>
                <c:ptCount val="1"/>
                <c:pt idx="0">
                  <c:v>Percutaneous (Hollowbore needle)</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Figure7!$G$40:$G$45</c:f>
              <c:numCache>
                <c:formatCode>0</c:formatCode>
                <c:ptCount val="6"/>
                <c:pt idx="0">
                  <c:v>44.927536231884055</c:v>
                </c:pt>
                <c:pt idx="1">
                  <c:v>44.632768361581924</c:v>
                </c:pt>
                <c:pt idx="2">
                  <c:v>30.172413793103448</c:v>
                </c:pt>
                <c:pt idx="3">
                  <c:v>41.705668226729067</c:v>
                </c:pt>
                <c:pt idx="4">
                  <c:v>31.205673758865249</c:v>
                </c:pt>
                <c:pt idx="5">
                  <c:v>46.372399797057327</c:v>
                </c:pt>
              </c:numCache>
            </c:numRef>
          </c:val>
        </c:ser>
        <c:dLbls>
          <c:showLegendKey val="0"/>
          <c:showVal val="0"/>
          <c:showCatName val="0"/>
          <c:showSerName val="0"/>
          <c:showPercent val="0"/>
          <c:showBubbleSize val="0"/>
        </c:dLbls>
        <c:gapWidth val="150"/>
        <c:overlap val="100"/>
        <c:axId val="36817152"/>
        <c:axId val="36823424"/>
      </c:barChart>
      <c:catAx>
        <c:axId val="36817152"/>
        <c:scaling>
          <c:orientation val="minMax"/>
        </c:scaling>
        <c:delete val="0"/>
        <c:axPos val="l"/>
        <c:title>
          <c:tx>
            <c:rich>
              <a:bodyPr rot="-5400000" vert="horz"/>
              <a:lstStyle/>
              <a:p>
                <a:pPr>
                  <a:defRPr/>
                </a:pPr>
                <a:r>
                  <a:rPr lang="en-GB"/>
                  <a:t>Occupational group</a:t>
                </a:r>
              </a:p>
            </c:rich>
          </c:tx>
          <c:layout>
            <c:manualLayout>
              <c:xMode val="edge"/>
              <c:yMode val="edge"/>
              <c:x val="6.8891095357948295E-3"/>
              <c:y val="0.25920642272657096"/>
            </c:manualLayout>
          </c:layout>
          <c:overlay val="0"/>
        </c:title>
        <c:numFmt formatCode="General" sourceLinked="1"/>
        <c:majorTickMark val="out"/>
        <c:minorTickMark val="none"/>
        <c:tickLblPos val="nextTo"/>
        <c:txPr>
          <a:bodyPr rot="0" vert="horz"/>
          <a:lstStyle/>
          <a:p>
            <a:pPr>
              <a:defRPr sz="1200"/>
            </a:pPr>
            <a:endParaRPr lang="en-US"/>
          </a:p>
        </c:txPr>
        <c:crossAx val="36823424"/>
        <c:crosses val="autoZero"/>
        <c:auto val="1"/>
        <c:lblAlgn val="ctr"/>
        <c:lblOffset val="100"/>
        <c:tickLblSkip val="1"/>
        <c:tickMarkSkip val="1"/>
        <c:noMultiLvlLbl val="0"/>
      </c:catAx>
      <c:valAx>
        <c:axId val="36823424"/>
        <c:scaling>
          <c:orientation val="minMax"/>
          <c:max val="100"/>
        </c:scaling>
        <c:delete val="0"/>
        <c:axPos val="b"/>
        <c:title>
          <c:tx>
            <c:rich>
              <a:bodyPr/>
              <a:lstStyle/>
              <a:p>
                <a:pPr>
                  <a:defRPr/>
                </a:pPr>
                <a:r>
                  <a:rPr lang="en-GB"/>
                  <a:t>Percentage of exposures</a:t>
                </a:r>
              </a:p>
            </c:rich>
          </c:tx>
          <c:layout>
            <c:manualLayout>
              <c:xMode val="edge"/>
              <c:yMode val="edge"/>
              <c:x val="0.5175480140628177"/>
              <c:y val="0.7642009344835371"/>
            </c:manualLayout>
          </c:layout>
          <c:overlay val="0"/>
        </c:title>
        <c:numFmt formatCode="0" sourceLinked="1"/>
        <c:majorTickMark val="out"/>
        <c:minorTickMark val="none"/>
        <c:tickLblPos val="nextTo"/>
        <c:txPr>
          <a:bodyPr rot="0" vert="horz"/>
          <a:lstStyle/>
          <a:p>
            <a:pPr>
              <a:defRPr/>
            </a:pPr>
            <a:endParaRPr lang="en-US"/>
          </a:p>
        </c:txPr>
        <c:crossAx val="36817152"/>
        <c:crosses val="autoZero"/>
        <c:crossBetween val="between"/>
        <c:majorUnit val="20"/>
      </c:valAx>
    </c:plotArea>
    <c:legend>
      <c:legendPos val="b"/>
      <c:layout>
        <c:manualLayout>
          <c:xMode val="edge"/>
          <c:yMode val="edge"/>
          <c:x val="0"/>
          <c:y val="0.84644961286972997"/>
          <c:w val="1"/>
          <c:h val="0.15355037614216555"/>
        </c:manualLayout>
      </c:layou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a:lstStyle/>
          <a:p>
            <a:endParaRPr lang="en-GB"/>
          </a:p>
        </c:rich>
      </c:tx>
      <c:layout/>
      <c:overlay val="1"/>
    </c:title>
    <c:autoTitleDeleted val="0"/>
    <c:plotArea>
      <c:layout>
        <c:manualLayout>
          <c:layoutTarget val="inner"/>
          <c:xMode val="edge"/>
          <c:yMode val="edge"/>
          <c:x val="9.8711754749972722E-2"/>
          <c:y val="3.8182800000000003E-2"/>
          <c:w val="0.6537614439236481"/>
          <c:h val="0.79161932741225816"/>
        </c:manualLayout>
      </c:layout>
      <c:lineChart>
        <c:grouping val="standard"/>
        <c:varyColors val="0"/>
        <c:ser>
          <c:idx val="0"/>
          <c:order val="0"/>
          <c:tx>
            <c:strRef>
              <c:f>Sheet1!$A$2</c:f>
              <c:strCache>
                <c:ptCount val="1"/>
                <c:pt idx="0">
                  <c:v>During procedure</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Sheet1!$B$2:$K$2</c:f>
              <c:numCache>
                <c:formatCode>General</c:formatCode>
                <c:ptCount val="10"/>
                <c:pt idx="0">
                  <c:v>66</c:v>
                </c:pt>
                <c:pt idx="1">
                  <c:v>62</c:v>
                </c:pt>
                <c:pt idx="2">
                  <c:v>67</c:v>
                </c:pt>
                <c:pt idx="3">
                  <c:v>65</c:v>
                </c:pt>
                <c:pt idx="4">
                  <c:v>62</c:v>
                </c:pt>
                <c:pt idx="5">
                  <c:v>64</c:v>
                </c:pt>
                <c:pt idx="6">
                  <c:v>68</c:v>
                </c:pt>
                <c:pt idx="7">
                  <c:v>71</c:v>
                </c:pt>
                <c:pt idx="8">
                  <c:v>67</c:v>
                </c:pt>
                <c:pt idx="9">
                  <c:v>63</c:v>
                </c:pt>
              </c:numCache>
            </c:numRef>
          </c:val>
          <c:smooth val="0"/>
        </c:ser>
        <c:ser>
          <c:idx val="1"/>
          <c:order val="1"/>
          <c:tx>
            <c:strRef>
              <c:f>Sheet1!$A$3</c:f>
              <c:strCache>
                <c:ptCount val="1"/>
                <c:pt idx="0">
                  <c:v>After procedure, before disposal       </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Sheet1!$B$3:$K$3</c:f>
              <c:numCache>
                <c:formatCode>General</c:formatCode>
                <c:ptCount val="10"/>
                <c:pt idx="0">
                  <c:v>20</c:v>
                </c:pt>
                <c:pt idx="1">
                  <c:v>18</c:v>
                </c:pt>
                <c:pt idx="2">
                  <c:v>14</c:v>
                </c:pt>
                <c:pt idx="3">
                  <c:v>18</c:v>
                </c:pt>
                <c:pt idx="4">
                  <c:v>20</c:v>
                </c:pt>
                <c:pt idx="5">
                  <c:v>18</c:v>
                </c:pt>
                <c:pt idx="6">
                  <c:v>14</c:v>
                </c:pt>
                <c:pt idx="7">
                  <c:v>15</c:v>
                </c:pt>
                <c:pt idx="8">
                  <c:v>18</c:v>
                </c:pt>
                <c:pt idx="9">
                  <c:v>27</c:v>
                </c:pt>
              </c:numCache>
            </c:numRef>
          </c:val>
          <c:smooth val="0"/>
        </c:ser>
        <c:ser>
          <c:idx val="2"/>
          <c:order val="2"/>
          <c:tx>
            <c:strRef>
              <c:f>Sheet1!$A$4</c:f>
              <c:strCache>
                <c:ptCount val="1"/>
                <c:pt idx="0">
                  <c:v>During or after disposal</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Sheet1!$B$4:$K$4</c:f>
              <c:numCache>
                <c:formatCode>General</c:formatCode>
                <c:ptCount val="10"/>
                <c:pt idx="0">
                  <c:v>14</c:v>
                </c:pt>
                <c:pt idx="1">
                  <c:v>19</c:v>
                </c:pt>
                <c:pt idx="2">
                  <c:v>20</c:v>
                </c:pt>
                <c:pt idx="3">
                  <c:v>17</c:v>
                </c:pt>
                <c:pt idx="4">
                  <c:v>17</c:v>
                </c:pt>
                <c:pt idx="5">
                  <c:v>18</c:v>
                </c:pt>
                <c:pt idx="6">
                  <c:v>19</c:v>
                </c:pt>
                <c:pt idx="7">
                  <c:v>15</c:v>
                </c:pt>
                <c:pt idx="8">
                  <c:v>15</c:v>
                </c:pt>
                <c:pt idx="9">
                  <c:v>10</c:v>
                </c:pt>
              </c:numCache>
            </c:numRef>
          </c:val>
          <c:smooth val="0"/>
        </c:ser>
        <c:dLbls>
          <c:showLegendKey val="0"/>
          <c:showVal val="0"/>
          <c:showCatName val="0"/>
          <c:showSerName val="0"/>
          <c:showPercent val="0"/>
          <c:showBubbleSize val="0"/>
        </c:dLbls>
        <c:marker val="1"/>
        <c:smooth val="0"/>
        <c:axId val="149047552"/>
        <c:axId val="149049728"/>
      </c:lineChart>
      <c:catAx>
        <c:axId val="149047552"/>
        <c:scaling>
          <c:orientation val="minMax"/>
        </c:scaling>
        <c:delete val="0"/>
        <c:axPos val="b"/>
        <c:title>
          <c:tx>
            <c:rich>
              <a:bodyPr rot="0"/>
              <a:lstStyle/>
              <a:p>
                <a:pPr>
                  <a:defRPr/>
                </a:pPr>
                <a:r>
                  <a:rPr lang="en-GB"/>
                  <a:t>Year of exposure</a:t>
                </a:r>
              </a:p>
            </c:rich>
          </c:tx>
          <c:layout/>
          <c:overlay val="1"/>
        </c:title>
        <c:numFmt formatCode="General" sourceLinked="1"/>
        <c:majorTickMark val="out"/>
        <c:minorTickMark val="none"/>
        <c:tickLblPos val="low"/>
        <c:txPr>
          <a:bodyPr rot="0"/>
          <a:lstStyle/>
          <a:p>
            <a:pPr>
              <a:defRPr/>
            </a:pPr>
            <a:endParaRPr lang="en-US"/>
          </a:p>
        </c:txPr>
        <c:crossAx val="149049728"/>
        <c:crosses val="autoZero"/>
        <c:auto val="1"/>
        <c:lblAlgn val="ctr"/>
        <c:lblOffset val="100"/>
        <c:noMultiLvlLbl val="1"/>
      </c:catAx>
      <c:valAx>
        <c:axId val="149049728"/>
        <c:scaling>
          <c:orientation val="minMax"/>
          <c:max val="80"/>
        </c:scaling>
        <c:delete val="0"/>
        <c:axPos val="l"/>
        <c:title>
          <c:tx>
            <c:rich>
              <a:bodyPr rot="-5400000"/>
              <a:lstStyle/>
              <a:p>
                <a:pPr>
                  <a:defRPr/>
                </a:pPr>
                <a:r>
                  <a:rPr lang="en-GB"/>
                  <a:t>Percentage of exposures</a:t>
                </a:r>
              </a:p>
            </c:rich>
          </c:tx>
          <c:layout>
            <c:manualLayout>
              <c:xMode val="edge"/>
              <c:yMode val="edge"/>
              <c:x val="4.3372761925174483E-3"/>
              <c:y val="0.12398176932122844"/>
            </c:manualLayout>
          </c:layout>
          <c:overlay val="1"/>
        </c:title>
        <c:numFmt formatCode="0" sourceLinked="0"/>
        <c:majorTickMark val="out"/>
        <c:minorTickMark val="none"/>
        <c:tickLblPos val="nextTo"/>
        <c:txPr>
          <a:bodyPr rot="0"/>
          <a:lstStyle/>
          <a:p>
            <a:pPr>
              <a:defRPr/>
            </a:pPr>
            <a:endParaRPr lang="en-US"/>
          </a:p>
        </c:txPr>
        <c:crossAx val="149047552"/>
        <c:crosses val="autoZero"/>
        <c:crossBetween val="between"/>
        <c:majorUnit val="20"/>
        <c:minorUnit val="10"/>
      </c:valAx>
    </c:plotArea>
    <c:legend>
      <c:legendPos val="r"/>
      <c:layout>
        <c:manualLayout>
          <c:xMode val="edge"/>
          <c:yMode val="edge"/>
          <c:x val="0.78326880582614922"/>
          <c:y val="0"/>
          <c:w val="0.20488435784640874"/>
          <c:h val="0.86818629166989836"/>
        </c:manualLayout>
      </c:layout>
      <c:overlay val="0"/>
    </c:legend>
    <c:plotVisOnly val="1"/>
    <c:dispBlanksAs val="gap"/>
    <c:showDLblsOverMax val="1"/>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287803770595533E-2"/>
          <c:y val="4.4362417781244258E-2"/>
          <c:w val="0.89184209000932269"/>
          <c:h val="0.58770794174796903"/>
        </c:manualLayout>
      </c:layout>
      <c:barChart>
        <c:barDir val="col"/>
        <c:grouping val="stacked"/>
        <c:varyColors val="0"/>
        <c:ser>
          <c:idx val="0"/>
          <c:order val="0"/>
          <c:tx>
            <c:strRef>
              <c:f>Figure8!$S$49</c:f>
              <c:strCache>
                <c:ptCount val="1"/>
                <c:pt idx="0">
                  <c:v>During procedure</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Figure8!$S$50:$S$55</c:f>
              <c:numCache>
                <c:formatCode>0</c:formatCode>
                <c:ptCount val="6"/>
                <c:pt idx="0">
                  <c:v>74.508426966292134</c:v>
                </c:pt>
                <c:pt idx="1">
                  <c:v>70</c:v>
                </c:pt>
                <c:pt idx="2">
                  <c:v>63.095238095238095</c:v>
                </c:pt>
                <c:pt idx="3">
                  <c:v>59.062715368711238</c:v>
                </c:pt>
                <c:pt idx="4">
                  <c:v>51.785714285714292</c:v>
                </c:pt>
                <c:pt idx="5">
                  <c:v>62.5</c:v>
                </c:pt>
              </c:numCache>
            </c:numRef>
          </c:val>
        </c:ser>
        <c:ser>
          <c:idx val="1"/>
          <c:order val="1"/>
          <c:tx>
            <c:strRef>
              <c:f>Figure8!$T$49</c:f>
              <c:strCache>
                <c:ptCount val="1"/>
                <c:pt idx="0">
                  <c:v>After procedure, before disposal</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Figure8!$T$50:$T$55</c:f>
              <c:numCache>
                <c:formatCode>0</c:formatCode>
                <c:ptCount val="6"/>
                <c:pt idx="0">
                  <c:v>14.536516853932586</c:v>
                </c:pt>
                <c:pt idx="1">
                  <c:v>10</c:v>
                </c:pt>
                <c:pt idx="2">
                  <c:v>16.269841269841269</c:v>
                </c:pt>
                <c:pt idx="3">
                  <c:v>19.848380427291524</c:v>
                </c:pt>
                <c:pt idx="4">
                  <c:v>39.285714285714285</c:v>
                </c:pt>
                <c:pt idx="5">
                  <c:v>17.857142857142858</c:v>
                </c:pt>
              </c:numCache>
            </c:numRef>
          </c:val>
        </c:ser>
        <c:ser>
          <c:idx val="2"/>
          <c:order val="2"/>
          <c:tx>
            <c:strRef>
              <c:f>Figure8!$U$49</c:f>
              <c:strCache>
                <c:ptCount val="1"/>
                <c:pt idx="0">
                  <c:v>During or after disposal</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Figure8!$U$50:$U$55</c:f>
              <c:numCache>
                <c:formatCode>0</c:formatCode>
                <c:ptCount val="6"/>
                <c:pt idx="0">
                  <c:v>10.955056179775282</c:v>
                </c:pt>
                <c:pt idx="1">
                  <c:v>20</c:v>
                </c:pt>
                <c:pt idx="2">
                  <c:v>20.634920634920633</c:v>
                </c:pt>
                <c:pt idx="3">
                  <c:v>21.088904203997245</c:v>
                </c:pt>
                <c:pt idx="4">
                  <c:v>8.9285714285714288</c:v>
                </c:pt>
                <c:pt idx="5">
                  <c:v>19.642857142857142</c:v>
                </c:pt>
              </c:numCache>
            </c:numRef>
          </c:val>
        </c:ser>
        <c:dLbls>
          <c:showLegendKey val="0"/>
          <c:showVal val="0"/>
          <c:showCatName val="0"/>
          <c:showSerName val="0"/>
          <c:showPercent val="0"/>
          <c:showBubbleSize val="0"/>
        </c:dLbls>
        <c:gapWidth val="150"/>
        <c:overlap val="100"/>
        <c:axId val="148805120"/>
        <c:axId val="148807040"/>
      </c:barChart>
      <c:catAx>
        <c:axId val="148805120"/>
        <c:scaling>
          <c:orientation val="minMax"/>
        </c:scaling>
        <c:delete val="0"/>
        <c:axPos val="b"/>
        <c:title>
          <c:tx>
            <c:rich>
              <a:bodyPr/>
              <a:lstStyle/>
              <a:p>
                <a:pPr>
                  <a:defRPr/>
                </a:pPr>
                <a:r>
                  <a:rPr lang="en-GB"/>
                  <a:t>Occupational Group</a:t>
                </a:r>
              </a:p>
            </c:rich>
          </c:tx>
          <c:layout>
            <c:manualLayout>
              <c:xMode val="edge"/>
              <c:yMode val="edge"/>
              <c:x val="0.43606519565458912"/>
              <c:y val="0.80912537495833792"/>
            </c:manualLayout>
          </c:layout>
          <c:overlay val="0"/>
        </c:title>
        <c:majorTickMark val="out"/>
        <c:minorTickMark val="none"/>
        <c:tickLblPos val="nextTo"/>
        <c:crossAx val="148807040"/>
        <c:crosses val="autoZero"/>
        <c:auto val="1"/>
        <c:lblAlgn val="ctr"/>
        <c:lblOffset val="100"/>
        <c:noMultiLvlLbl val="0"/>
      </c:catAx>
      <c:valAx>
        <c:axId val="148807040"/>
        <c:scaling>
          <c:orientation val="minMax"/>
          <c:max val="100"/>
        </c:scaling>
        <c:delete val="0"/>
        <c:axPos val="l"/>
        <c:title>
          <c:tx>
            <c:rich>
              <a:bodyPr rot="-5400000" vert="horz"/>
              <a:lstStyle/>
              <a:p>
                <a:pPr>
                  <a:defRPr/>
                </a:pPr>
                <a:r>
                  <a:rPr lang="en-US"/>
                  <a:t>Percentage of exposures</a:t>
                </a:r>
              </a:p>
            </c:rich>
          </c:tx>
          <c:layout/>
          <c:overlay val="0"/>
        </c:title>
        <c:numFmt formatCode="0" sourceLinked="1"/>
        <c:majorTickMark val="out"/>
        <c:minorTickMark val="none"/>
        <c:tickLblPos val="nextTo"/>
        <c:crossAx val="148805120"/>
        <c:crosses val="autoZero"/>
        <c:crossBetween val="between"/>
      </c:valAx>
    </c:plotArea>
    <c:legend>
      <c:legendPos val="b"/>
      <c:layout>
        <c:manualLayout>
          <c:xMode val="edge"/>
          <c:yMode val="edge"/>
          <c:x val="0.13180190123802668"/>
          <c:y val="0.87279858861835868"/>
          <c:w val="0.73332878472440255"/>
          <c:h val="6.9542219667900154E-2"/>
        </c:manualLayout>
      </c:layout>
      <c:overlay val="0"/>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D9449-4A63-4CCF-8390-C421FFA0FAD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E92DE676-3915-492F-A11D-4755B7C0AD08}">
      <dgm:prSet phldrT="[Text]" custT="1"/>
      <dgm:spPr>
        <a:xfrm>
          <a:off x="1525" y="1256188"/>
          <a:ext cx="1612264" cy="8061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smtClean="0">
              <a:solidFill>
                <a:sysClr val="window" lastClr="FFFFFF"/>
              </a:solidFill>
              <a:latin typeface="Arial" panose="020B0604020202020204" pitchFamily="34" charset="0"/>
              <a:ea typeface="+mn-ea"/>
              <a:cs typeface="Arial" panose="020B0604020202020204" pitchFamily="34" charset="0"/>
            </a:rPr>
            <a:t>Percutaneous injuries</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3396 </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(71%)</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ECD687DA-65AB-447D-B325-C00C2F550D7B}" type="parTrans" cxnId="{36B6F225-DFD8-4E01-B061-C6665A70591D}">
      <dgm:prSet/>
      <dgm:spPr/>
      <dgm:t>
        <a:bodyPr/>
        <a:lstStyle/>
        <a:p>
          <a:pPr algn="ctr"/>
          <a:endParaRPr lang="en-GB" sz="1400" b="0">
            <a:latin typeface="Arial" panose="020B0604020202020204" pitchFamily="34" charset="0"/>
            <a:cs typeface="Arial" panose="020B0604020202020204" pitchFamily="34" charset="0"/>
          </a:endParaRPr>
        </a:p>
      </dgm:t>
    </dgm:pt>
    <dgm:pt modelId="{6CD0CF44-1E07-42DB-B719-B7AE86DA9BB5}" type="sibTrans" cxnId="{36B6F225-DFD8-4E01-B061-C6665A70591D}">
      <dgm:prSet/>
      <dgm:spPr/>
      <dgm:t>
        <a:bodyPr/>
        <a:lstStyle/>
        <a:p>
          <a:pPr algn="ctr"/>
          <a:endParaRPr lang="en-GB" sz="1400" b="0">
            <a:latin typeface="Arial" panose="020B0604020202020204" pitchFamily="34" charset="0"/>
            <a:cs typeface="Arial" panose="020B0604020202020204" pitchFamily="34" charset="0"/>
          </a:endParaRPr>
        </a:p>
      </dgm:t>
    </dgm:pt>
    <dgm:pt modelId="{E70DE213-FB60-4B5F-B70F-CA7DEAE0B03A}">
      <dgm:prSet phldrT="[Text]" custT="1"/>
      <dgm:spPr>
        <a:xfrm>
          <a:off x="2258695" y="1256188"/>
          <a:ext cx="1612264" cy="806132"/>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smtClean="0">
              <a:solidFill>
                <a:sysClr val="window" lastClr="FFFFFF"/>
              </a:solidFill>
              <a:latin typeface="Arial" panose="020B0604020202020204" pitchFamily="34" charset="0"/>
              <a:ea typeface="+mn-ea"/>
              <a:cs typeface="Arial" panose="020B0604020202020204" pitchFamily="34" charset="0"/>
            </a:rPr>
            <a:t>Sharps</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3163</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(93%)</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899FA046-DF9D-4F2E-B903-03377211556C}" type="parTrans" cxnId="{66CA9322-3973-41B5-A37C-E28D7F82C5A8}">
      <dgm:prSet custT="1"/>
      <dgm:spPr>
        <a:xfrm>
          <a:off x="1613789" y="1637392"/>
          <a:ext cx="644905" cy="43725"/>
        </a:xfrm>
        <a:custGeom>
          <a:avLst/>
          <a:gdLst/>
          <a:ahLst/>
          <a:cxnLst/>
          <a:rect l="0" t="0" r="0" b="0"/>
          <a:pathLst>
            <a:path>
              <a:moveTo>
                <a:pt x="0" y="17753"/>
              </a:moveTo>
              <a:lnTo>
                <a:pt x="641349" y="17753"/>
              </a:lnTo>
            </a:path>
          </a:pathLst>
        </a:custGeom>
        <a:noFill/>
        <a:ln w="25400" cap="flat" cmpd="sng" algn="ctr">
          <a:solidFill>
            <a:srgbClr val="9BBB59">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C2F6446-2FEC-40ED-929F-4442D2D85805}" type="sibTrans" cxnId="{66CA9322-3973-41B5-A37C-E28D7F82C5A8}">
      <dgm:prSet/>
      <dgm:spPr/>
      <dgm:t>
        <a:bodyPr/>
        <a:lstStyle/>
        <a:p>
          <a:pPr algn="ctr"/>
          <a:endParaRPr lang="en-GB" sz="1400" b="0">
            <a:latin typeface="Arial" panose="020B0604020202020204" pitchFamily="34" charset="0"/>
            <a:cs typeface="Arial" panose="020B0604020202020204" pitchFamily="34" charset="0"/>
          </a:endParaRPr>
        </a:p>
      </dgm:t>
    </dgm:pt>
    <dgm:pt modelId="{7F4E796E-AB8D-4B16-8312-FF5F1D72B8F5}">
      <dgm:prSet phldrT="[Text]" custT="1"/>
      <dgm:spPr>
        <a:xfrm>
          <a:off x="4515865" y="329136"/>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err="1" smtClean="0">
              <a:solidFill>
                <a:sysClr val="window" lastClr="FFFFFF"/>
              </a:solidFill>
              <a:latin typeface="Arial" panose="020B0604020202020204" pitchFamily="34" charset="0"/>
              <a:ea typeface="+mn-ea"/>
              <a:cs typeface="Arial" panose="020B0604020202020204" pitchFamily="34" charset="0"/>
            </a:rPr>
            <a:t>Hollowbore</a:t>
          </a:r>
          <a:r>
            <a:rPr lang="en-GB" sz="1400" b="1" dirty="0" smtClean="0">
              <a:solidFill>
                <a:sysClr val="window" lastClr="FFFFFF"/>
              </a:solidFill>
              <a:latin typeface="Arial" panose="020B0604020202020204" pitchFamily="34" charset="0"/>
              <a:ea typeface="+mn-ea"/>
              <a:cs typeface="Arial" panose="020B0604020202020204" pitchFamily="34" charset="0"/>
            </a:rPr>
            <a:t> needles</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2058</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(65%)</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9BDBCD36-F85D-475F-A08D-441D024CEC87}" type="parTrans" cxnId="{0616EB67-D39F-4959-86A1-258BD54592F9}">
      <dgm:prSet custT="1"/>
      <dgm:spPr>
        <a:xfrm rot="18289469">
          <a:off x="3628760" y="1173866"/>
          <a:ext cx="1129304" cy="43725"/>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39A524F-1C7A-4F5B-B89D-0FA62BC3FC78}" type="sibTrans" cxnId="{0616EB67-D39F-4959-86A1-258BD54592F9}">
      <dgm:prSet/>
      <dgm:spPr/>
      <dgm:t>
        <a:bodyPr/>
        <a:lstStyle/>
        <a:p>
          <a:pPr algn="ctr"/>
          <a:endParaRPr lang="en-GB" sz="1400" b="0">
            <a:latin typeface="Arial" panose="020B0604020202020204" pitchFamily="34" charset="0"/>
            <a:cs typeface="Arial" panose="020B0604020202020204" pitchFamily="34" charset="0"/>
          </a:endParaRPr>
        </a:p>
      </dgm:t>
    </dgm:pt>
    <dgm:pt modelId="{ECDF2CB3-2567-4C10-93D2-BA2DCB7877BA}">
      <dgm:prSet phldrT="[Text]" custT="1"/>
      <dgm:spPr>
        <a:xfrm>
          <a:off x="4515865" y="1256188"/>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smtClean="0">
              <a:solidFill>
                <a:sysClr val="window" lastClr="FFFFFF"/>
              </a:solidFill>
              <a:latin typeface="Arial" panose="020B0604020202020204" pitchFamily="34" charset="0"/>
              <a:ea typeface="+mn-ea"/>
              <a:cs typeface="Arial" panose="020B0604020202020204" pitchFamily="34" charset="0"/>
            </a:rPr>
            <a:t>Solid needles</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678 </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(21%)</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3AF191F2-1F87-4D4B-BCF5-A299CF6EEB54}" type="parTrans" cxnId="{2BA665B0-185C-4D86-A3E0-22A9D3558F7A}">
      <dgm:prSet custT="1"/>
      <dgm:spPr>
        <a:xfrm>
          <a:off x="3870959" y="1637392"/>
          <a:ext cx="644905" cy="43725"/>
        </a:xfrm>
        <a:custGeom>
          <a:avLst/>
          <a:gdLst/>
          <a:ahLst/>
          <a:cxnLst/>
          <a:rect l="0" t="0" r="0" b="0"/>
          <a:pathLst>
            <a:path>
              <a:moveTo>
                <a:pt x="0" y="17753"/>
              </a:moveTo>
              <a:lnTo>
                <a:pt x="641349"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02BD245-7B26-494C-B7B6-915B036CF882}" type="sibTrans" cxnId="{2BA665B0-185C-4D86-A3E0-22A9D3558F7A}">
      <dgm:prSet/>
      <dgm:spPr/>
      <dgm:t>
        <a:bodyPr/>
        <a:lstStyle/>
        <a:p>
          <a:pPr algn="ctr"/>
          <a:endParaRPr lang="en-GB" sz="1400" b="0">
            <a:latin typeface="Arial" panose="020B0604020202020204" pitchFamily="34" charset="0"/>
            <a:cs typeface="Arial" panose="020B0604020202020204" pitchFamily="34" charset="0"/>
          </a:endParaRPr>
        </a:p>
      </dgm:t>
    </dgm:pt>
    <dgm:pt modelId="{96D5B2E8-A999-4CBD-BB8C-CF8C22799324}">
      <dgm:prSet custT="1"/>
      <dgm:spPr>
        <a:xfrm>
          <a:off x="1525" y="2183240"/>
          <a:ext cx="1612264" cy="8061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smtClean="0">
              <a:solidFill>
                <a:sysClr val="window" lastClr="FFFFFF"/>
              </a:solidFill>
              <a:latin typeface="Arial" panose="020B0604020202020204" pitchFamily="34" charset="0"/>
              <a:ea typeface="+mn-ea"/>
              <a:cs typeface="Arial" panose="020B0604020202020204" pitchFamily="34" charset="0"/>
            </a:rPr>
            <a:t>Mucocutaneous exposures</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1370</a:t>
          </a:r>
        </a:p>
        <a:p>
          <a:pPr algn="ctr"/>
          <a:r>
            <a:rPr lang="en-GB" sz="1400" b="0" dirty="0" smtClean="0">
              <a:solidFill>
                <a:sysClr val="window" lastClr="FFFFFF"/>
              </a:solidFill>
              <a:latin typeface="Arial" panose="020B0604020202020204" pitchFamily="34" charset="0"/>
              <a:ea typeface="+mn-ea"/>
              <a:cs typeface="Arial" panose="020B0604020202020204" pitchFamily="34" charset="0"/>
            </a:rPr>
            <a:t>(29%)</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0A541404-4FB8-46F4-9366-6F6AE8DF5086}" type="parTrans" cxnId="{7C60E2E7-80EA-42D0-8BB0-21E49C087037}">
      <dgm:prSet/>
      <dgm:spPr/>
      <dgm:t>
        <a:bodyPr/>
        <a:lstStyle/>
        <a:p>
          <a:pPr algn="ctr"/>
          <a:endParaRPr lang="en-GB" sz="1400" b="0">
            <a:latin typeface="Arial" panose="020B0604020202020204" pitchFamily="34" charset="0"/>
            <a:cs typeface="Arial" panose="020B0604020202020204" pitchFamily="34" charset="0"/>
          </a:endParaRPr>
        </a:p>
      </dgm:t>
    </dgm:pt>
    <dgm:pt modelId="{773D588B-F402-4F41-94DA-4119D4044111}" type="sibTrans" cxnId="{7C60E2E7-80EA-42D0-8BB0-21E49C087037}">
      <dgm:prSet/>
      <dgm:spPr/>
      <dgm:t>
        <a:bodyPr/>
        <a:lstStyle/>
        <a:p>
          <a:pPr algn="ctr"/>
          <a:endParaRPr lang="en-GB" sz="1400" b="0">
            <a:latin typeface="Arial" panose="020B0604020202020204" pitchFamily="34" charset="0"/>
            <a:cs typeface="Arial" panose="020B0604020202020204" pitchFamily="34" charset="0"/>
          </a:endParaRPr>
        </a:p>
      </dgm:t>
    </dgm:pt>
    <dgm:pt modelId="{6A5BA3A9-2DA7-4A3F-A8AE-58333C0999F9}">
      <dgm:prSet custT="1"/>
      <dgm:spPr>
        <a:xfrm>
          <a:off x="4515865" y="2183240"/>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smtClean="0">
              <a:solidFill>
                <a:sysClr val="window" lastClr="FFFFFF"/>
              </a:solidFill>
              <a:latin typeface="Arial" panose="020B0604020202020204" pitchFamily="34" charset="0"/>
              <a:ea typeface="+mn-ea"/>
              <a:cs typeface="Arial" panose="020B0604020202020204" pitchFamily="34" charset="0"/>
            </a:rPr>
            <a:t>Other sharps</a:t>
          </a:r>
        </a:p>
        <a:p>
          <a:pPr algn="ctr"/>
          <a:r>
            <a:rPr lang="en-GB" sz="1400" b="0" smtClean="0">
              <a:solidFill>
                <a:sysClr val="window" lastClr="FFFFFF"/>
              </a:solidFill>
              <a:latin typeface="Arial" panose="020B0604020202020204" pitchFamily="34" charset="0"/>
              <a:ea typeface="+mn-ea"/>
              <a:cs typeface="Arial" panose="020B0604020202020204" pitchFamily="34" charset="0"/>
            </a:rPr>
            <a:t>427</a:t>
          </a:r>
        </a:p>
        <a:p>
          <a:pPr algn="ctr"/>
          <a:r>
            <a:rPr lang="en-GB" sz="1400" b="0" smtClean="0">
              <a:solidFill>
                <a:sysClr val="window" lastClr="FFFFFF"/>
              </a:solidFill>
              <a:latin typeface="Arial" panose="020B0604020202020204" pitchFamily="34" charset="0"/>
              <a:ea typeface="+mn-ea"/>
              <a:cs typeface="Arial" panose="020B0604020202020204" pitchFamily="34" charset="0"/>
            </a:rPr>
            <a:t>(14%)</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2598D86B-0704-4415-A60D-631B194CBDA7}" type="parTrans" cxnId="{9755F56F-14EC-4C86-8646-E0E372F423DB}">
      <dgm:prSet custT="1"/>
      <dgm:spPr>
        <a:xfrm rot="3310531">
          <a:off x="3628760" y="2100918"/>
          <a:ext cx="1129304" cy="43725"/>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EE9A721-B6BB-41B9-A601-C1636E8E4E9F}" type="sibTrans" cxnId="{9755F56F-14EC-4C86-8646-E0E372F423DB}">
      <dgm:prSet/>
      <dgm:spPr/>
      <dgm:t>
        <a:bodyPr/>
        <a:lstStyle/>
        <a:p>
          <a:pPr algn="ctr"/>
          <a:endParaRPr lang="en-GB" sz="1400" b="0">
            <a:latin typeface="Arial" panose="020B0604020202020204" pitchFamily="34" charset="0"/>
            <a:cs typeface="Arial" panose="020B0604020202020204" pitchFamily="34" charset="0"/>
          </a:endParaRPr>
        </a:p>
      </dgm:t>
    </dgm:pt>
    <dgm:pt modelId="{D1794C11-0B9B-457E-AEBB-C39A73D88123}" type="pres">
      <dgm:prSet presAssocID="{D13D9449-4A63-4CCF-8390-C421FFA0FADE}" presName="diagram" presStyleCnt="0">
        <dgm:presLayoutVars>
          <dgm:chPref val="1"/>
          <dgm:dir/>
          <dgm:animOne val="branch"/>
          <dgm:animLvl val="lvl"/>
          <dgm:resizeHandles val="exact"/>
        </dgm:presLayoutVars>
      </dgm:prSet>
      <dgm:spPr/>
      <dgm:t>
        <a:bodyPr/>
        <a:lstStyle/>
        <a:p>
          <a:endParaRPr lang="en-GB"/>
        </a:p>
      </dgm:t>
    </dgm:pt>
    <dgm:pt modelId="{3ECCCFA1-6766-4091-A25B-8F313450924C}" type="pres">
      <dgm:prSet presAssocID="{E92DE676-3915-492F-A11D-4755B7C0AD08}" presName="root1" presStyleCnt="0"/>
      <dgm:spPr/>
      <dgm:t>
        <a:bodyPr/>
        <a:lstStyle/>
        <a:p>
          <a:endParaRPr lang="en-GB"/>
        </a:p>
      </dgm:t>
    </dgm:pt>
    <dgm:pt modelId="{F9B9ED24-704B-4AF8-A34A-F0C231F0C122}" type="pres">
      <dgm:prSet presAssocID="{E92DE676-3915-492F-A11D-4755B7C0AD08}" presName="LevelOneTextNode" presStyleLbl="node0" presStyleIdx="0" presStyleCnt="2">
        <dgm:presLayoutVars>
          <dgm:chPref val="3"/>
        </dgm:presLayoutVars>
      </dgm:prSet>
      <dgm:spPr>
        <a:prstGeom prst="rect">
          <a:avLst/>
        </a:prstGeom>
      </dgm:spPr>
      <dgm:t>
        <a:bodyPr/>
        <a:lstStyle/>
        <a:p>
          <a:endParaRPr lang="en-GB"/>
        </a:p>
      </dgm:t>
    </dgm:pt>
    <dgm:pt modelId="{D16CFE10-DBE8-46B6-B8F9-16F90A26B1EF}" type="pres">
      <dgm:prSet presAssocID="{E92DE676-3915-492F-A11D-4755B7C0AD08}" presName="level2hierChild" presStyleCnt="0"/>
      <dgm:spPr/>
      <dgm:t>
        <a:bodyPr/>
        <a:lstStyle/>
        <a:p>
          <a:endParaRPr lang="en-GB"/>
        </a:p>
      </dgm:t>
    </dgm:pt>
    <dgm:pt modelId="{181569D5-7A8A-49EB-9CA7-FC14DD3C47A1}" type="pres">
      <dgm:prSet presAssocID="{899FA046-DF9D-4F2E-B903-03377211556C}" presName="conn2-1" presStyleLbl="parChTrans1D2" presStyleIdx="0" presStyleCnt="1"/>
      <dgm:spPr>
        <a:custGeom>
          <a:avLst/>
          <a:gdLst/>
          <a:ahLst/>
          <a:cxnLst/>
          <a:rect l="0" t="0" r="0" b="0"/>
          <a:pathLst>
            <a:path>
              <a:moveTo>
                <a:pt x="0" y="17753"/>
              </a:moveTo>
              <a:lnTo>
                <a:pt x="641349" y="17753"/>
              </a:lnTo>
            </a:path>
          </a:pathLst>
        </a:custGeom>
      </dgm:spPr>
      <dgm:t>
        <a:bodyPr/>
        <a:lstStyle/>
        <a:p>
          <a:endParaRPr lang="en-GB"/>
        </a:p>
      </dgm:t>
    </dgm:pt>
    <dgm:pt modelId="{322C0B6F-667B-4510-AE21-E9D1CCD95ACC}" type="pres">
      <dgm:prSet presAssocID="{899FA046-DF9D-4F2E-B903-03377211556C}" presName="connTx" presStyleLbl="parChTrans1D2" presStyleIdx="0" presStyleCnt="1"/>
      <dgm:spPr/>
      <dgm:t>
        <a:bodyPr/>
        <a:lstStyle/>
        <a:p>
          <a:endParaRPr lang="en-GB"/>
        </a:p>
      </dgm:t>
    </dgm:pt>
    <dgm:pt modelId="{968FB761-F34B-432C-8F2A-F5F5E53F58AA}" type="pres">
      <dgm:prSet presAssocID="{E70DE213-FB60-4B5F-B70F-CA7DEAE0B03A}" presName="root2" presStyleCnt="0"/>
      <dgm:spPr/>
      <dgm:t>
        <a:bodyPr/>
        <a:lstStyle/>
        <a:p>
          <a:endParaRPr lang="en-GB"/>
        </a:p>
      </dgm:t>
    </dgm:pt>
    <dgm:pt modelId="{E070A594-A2FC-4F9F-8E57-871EA380B00F}" type="pres">
      <dgm:prSet presAssocID="{E70DE213-FB60-4B5F-B70F-CA7DEAE0B03A}" presName="LevelTwoTextNode" presStyleLbl="node2" presStyleIdx="0" presStyleCnt="1">
        <dgm:presLayoutVars>
          <dgm:chPref val="3"/>
        </dgm:presLayoutVars>
      </dgm:prSet>
      <dgm:spPr>
        <a:prstGeom prst="rect">
          <a:avLst/>
        </a:prstGeom>
      </dgm:spPr>
      <dgm:t>
        <a:bodyPr/>
        <a:lstStyle/>
        <a:p>
          <a:endParaRPr lang="en-GB"/>
        </a:p>
      </dgm:t>
    </dgm:pt>
    <dgm:pt modelId="{9DA9ADC6-B481-40BD-B402-631C4A2484E4}" type="pres">
      <dgm:prSet presAssocID="{E70DE213-FB60-4B5F-B70F-CA7DEAE0B03A}" presName="level3hierChild" presStyleCnt="0"/>
      <dgm:spPr/>
      <dgm:t>
        <a:bodyPr/>
        <a:lstStyle/>
        <a:p>
          <a:endParaRPr lang="en-GB"/>
        </a:p>
      </dgm:t>
    </dgm:pt>
    <dgm:pt modelId="{8AEB9B00-FA92-42D7-9FC8-FDEEB22BE099}" type="pres">
      <dgm:prSet presAssocID="{9BDBCD36-F85D-475F-A08D-441D024CEC87}" presName="conn2-1" presStyleLbl="parChTrans1D3" presStyleIdx="0" presStyleCnt="3"/>
      <dgm:spPr>
        <a:custGeom>
          <a:avLst/>
          <a:gdLst/>
          <a:ahLst/>
          <a:cxnLst/>
          <a:rect l="0" t="0" r="0" b="0"/>
          <a:pathLst>
            <a:path>
              <a:moveTo>
                <a:pt x="0" y="17753"/>
              </a:moveTo>
              <a:lnTo>
                <a:pt x="1123077" y="17753"/>
              </a:lnTo>
            </a:path>
          </a:pathLst>
        </a:custGeom>
      </dgm:spPr>
      <dgm:t>
        <a:bodyPr/>
        <a:lstStyle/>
        <a:p>
          <a:endParaRPr lang="en-GB"/>
        </a:p>
      </dgm:t>
    </dgm:pt>
    <dgm:pt modelId="{E60312FB-E7EF-438A-A252-BC682FEE04AF}" type="pres">
      <dgm:prSet presAssocID="{9BDBCD36-F85D-475F-A08D-441D024CEC87}" presName="connTx" presStyleLbl="parChTrans1D3" presStyleIdx="0" presStyleCnt="3"/>
      <dgm:spPr/>
      <dgm:t>
        <a:bodyPr/>
        <a:lstStyle/>
        <a:p>
          <a:endParaRPr lang="en-GB"/>
        </a:p>
      </dgm:t>
    </dgm:pt>
    <dgm:pt modelId="{90EB157A-63A2-4C9E-A554-DE25435D27F8}" type="pres">
      <dgm:prSet presAssocID="{7F4E796E-AB8D-4B16-8312-FF5F1D72B8F5}" presName="root2" presStyleCnt="0"/>
      <dgm:spPr/>
      <dgm:t>
        <a:bodyPr/>
        <a:lstStyle/>
        <a:p>
          <a:endParaRPr lang="en-GB"/>
        </a:p>
      </dgm:t>
    </dgm:pt>
    <dgm:pt modelId="{3A7EE3FB-20B7-4A69-BBF9-9475F11ECE0C}" type="pres">
      <dgm:prSet presAssocID="{7F4E796E-AB8D-4B16-8312-FF5F1D72B8F5}" presName="LevelTwoTextNode" presStyleLbl="node3" presStyleIdx="0" presStyleCnt="3">
        <dgm:presLayoutVars>
          <dgm:chPref val="3"/>
        </dgm:presLayoutVars>
      </dgm:prSet>
      <dgm:spPr>
        <a:prstGeom prst="rect">
          <a:avLst/>
        </a:prstGeom>
      </dgm:spPr>
      <dgm:t>
        <a:bodyPr/>
        <a:lstStyle/>
        <a:p>
          <a:endParaRPr lang="en-GB"/>
        </a:p>
      </dgm:t>
    </dgm:pt>
    <dgm:pt modelId="{6B6A9A9B-CEA2-423E-98C8-22BD7788C009}" type="pres">
      <dgm:prSet presAssocID="{7F4E796E-AB8D-4B16-8312-FF5F1D72B8F5}" presName="level3hierChild" presStyleCnt="0"/>
      <dgm:spPr/>
      <dgm:t>
        <a:bodyPr/>
        <a:lstStyle/>
        <a:p>
          <a:endParaRPr lang="en-GB"/>
        </a:p>
      </dgm:t>
    </dgm:pt>
    <dgm:pt modelId="{98D2353F-0A36-49F2-BDF0-2EABF9440239}" type="pres">
      <dgm:prSet presAssocID="{3AF191F2-1F87-4D4B-BCF5-A299CF6EEB54}" presName="conn2-1" presStyleLbl="parChTrans1D3" presStyleIdx="1" presStyleCnt="3"/>
      <dgm:spPr>
        <a:custGeom>
          <a:avLst/>
          <a:gdLst/>
          <a:ahLst/>
          <a:cxnLst/>
          <a:rect l="0" t="0" r="0" b="0"/>
          <a:pathLst>
            <a:path>
              <a:moveTo>
                <a:pt x="0" y="17753"/>
              </a:moveTo>
              <a:lnTo>
                <a:pt x="641349" y="17753"/>
              </a:lnTo>
            </a:path>
          </a:pathLst>
        </a:custGeom>
      </dgm:spPr>
      <dgm:t>
        <a:bodyPr/>
        <a:lstStyle/>
        <a:p>
          <a:endParaRPr lang="en-GB"/>
        </a:p>
      </dgm:t>
    </dgm:pt>
    <dgm:pt modelId="{CBCC8529-D3B1-42C4-A5F5-97E3E00F1BDE}" type="pres">
      <dgm:prSet presAssocID="{3AF191F2-1F87-4D4B-BCF5-A299CF6EEB54}" presName="connTx" presStyleLbl="parChTrans1D3" presStyleIdx="1" presStyleCnt="3"/>
      <dgm:spPr/>
      <dgm:t>
        <a:bodyPr/>
        <a:lstStyle/>
        <a:p>
          <a:endParaRPr lang="en-GB"/>
        </a:p>
      </dgm:t>
    </dgm:pt>
    <dgm:pt modelId="{60F3DD0E-4C42-4259-93E1-ACFE3EBDD2F1}" type="pres">
      <dgm:prSet presAssocID="{ECDF2CB3-2567-4C10-93D2-BA2DCB7877BA}" presName="root2" presStyleCnt="0"/>
      <dgm:spPr/>
      <dgm:t>
        <a:bodyPr/>
        <a:lstStyle/>
        <a:p>
          <a:endParaRPr lang="en-GB"/>
        </a:p>
      </dgm:t>
    </dgm:pt>
    <dgm:pt modelId="{18C41597-C7C5-468A-B4AD-6C519BFAB5D5}" type="pres">
      <dgm:prSet presAssocID="{ECDF2CB3-2567-4C10-93D2-BA2DCB7877BA}" presName="LevelTwoTextNode" presStyleLbl="node3" presStyleIdx="1" presStyleCnt="3">
        <dgm:presLayoutVars>
          <dgm:chPref val="3"/>
        </dgm:presLayoutVars>
      </dgm:prSet>
      <dgm:spPr>
        <a:prstGeom prst="rect">
          <a:avLst/>
        </a:prstGeom>
      </dgm:spPr>
      <dgm:t>
        <a:bodyPr/>
        <a:lstStyle/>
        <a:p>
          <a:endParaRPr lang="en-GB"/>
        </a:p>
      </dgm:t>
    </dgm:pt>
    <dgm:pt modelId="{930D5FF1-CA3D-4397-A890-3B768EB2D8B2}" type="pres">
      <dgm:prSet presAssocID="{ECDF2CB3-2567-4C10-93D2-BA2DCB7877BA}" presName="level3hierChild" presStyleCnt="0"/>
      <dgm:spPr/>
      <dgm:t>
        <a:bodyPr/>
        <a:lstStyle/>
        <a:p>
          <a:endParaRPr lang="en-GB"/>
        </a:p>
      </dgm:t>
    </dgm:pt>
    <dgm:pt modelId="{DBFD76E6-6DBB-483A-9E40-EE639BFF2129}" type="pres">
      <dgm:prSet presAssocID="{2598D86B-0704-4415-A60D-631B194CBDA7}" presName="conn2-1" presStyleLbl="parChTrans1D3" presStyleIdx="2" presStyleCnt="3"/>
      <dgm:spPr>
        <a:custGeom>
          <a:avLst/>
          <a:gdLst/>
          <a:ahLst/>
          <a:cxnLst/>
          <a:rect l="0" t="0" r="0" b="0"/>
          <a:pathLst>
            <a:path>
              <a:moveTo>
                <a:pt x="0" y="17753"/>
              </a:moveTo>
              <a:lnTo>
                <a:pt x="1123077" y="17753"/>
              </a:lnTo>
            </a:path>
          </a:pathLst>
        </a:custGeom>
      </dgm:spPr>
      <dgm:t>
        <a:bodyPr/>
        <a:lstStyle/>
        <a:p>
          <a:endParaRPr lang="en-GB"/>
        </a:p>
      </dgm:t>
    </dgm:pt>
    <dgm:pt modelId="{B0969053-27A5-4601-8AB0-2947859BC7F4}" type="pres">
      <dgm:prSet presAssocID="{2598D86B-0704-4415-A60D-631B194CBDA7}" presName="connTx" presStyleLbl="parChTrans1D3" presStyleIdx="2" presStyleCnt="3"/>
      <dgm:spPr/>
      <dgm:t>
        <a:bodyPr/>
        <a:lstStyle/>
        <a:p>
          <a:endParaRPr lang="en-GB"/>
        </a:p>
      </dgm:t>
    </dgm:pt>
    <dgm:pt modelId="{CEF11696-C16C-44D5-8840-ACE9E7646848}" type="pres">
      <dgm:prSet presAssocID="{6A5BA3A9-2DA7-4A3F-A8AE-58333C0999F9}" presName="root2" presStyleCnt="0"/>
      <dgm:spPr/>
      <dgm:t>
        <a:bodyPr/>
        <a:lstStyle/>
        <a:p>
          <a:endParaRPr lang="en-GB"/>
        </a:p>
      </dgm:t>
    </dgm:pt>
    <dgm:pt modelId="{C55C767F-9F42-4C43-A5D2-4EABDCB86BCB}" type="pres">
      <dgm:prSet presAssocID="{6A5BA3A9-2DA7-4A3F-A8AE-58333C0999F9}" presName="LevelTwoTextNode" presStyleLbl="node3" presStyleIdx="2" presStyleCnt="3">
        <dgm:presLayoutVars>
          <dgm:chPref val="3"/>
        </dgm:presLayoutVars>
      </dgm:prSet>
      <dgm:spPr>
        <a:prstGeom prst="rect">
          <a:avLst/>
        </a:prstGeom>
      </dgm:spPr>
      <dgm:t>
        <a:bodyPr/>
        <a:lstStyle/>
        <a:p>
          <a:endParaRPr lang="en-GB"/>
        </a:p>
      </dgm:t>
    </dgm:pt>
    <dgm:pt modelId="{C11C47D4-6ABE-4C4C-A706-C4D64C0ACB46}" type="pres">
      <dgm:prSet presAssocID="{6A5BA3A9-2DA7-4A3F-A8AE-58333C0999F9}" presName="level3hierChild" presStyleCnt="0"/>
      <dgm:spPr/>
      <dgm:t>
        <a:bodyPr/>
        <a:lstStyle/>
        <a:p>
          <a:endParaRPr lang="en-GB"/>
        </a:p>
      </dgm:t>
    </dgm:pt>
    <dgm:pt modelId="{150501D9-F5C4-40AA-9C07-E2BF77EB34B1}" type="pres">
      <dgm:prSet presAssocID="{96D5B2E8-A999-4CBD-BB8C-CF8C22799324}" presName="root1" presStyleCnt="0"/>
      <dgm:spPr/>
      <dgm:t>
        <a:bodyPr/>
        <a:lstStyle/>
        <a:p>
          <a:endParaRPr lang="en-GB"/>
        </a:p>
      </dgm:t>
    </dgm:pt>
    <dgm:pt modelId="{FF879628-B048-4776-BB34-4863697634D7}" type="pres">
      <dgm:prSet presAssocID="{96D5B2E8-A999-4CBD-BB8C-CF8C22799324}" presName="LevelOneTextNode" presStyleLbl="node0" presStyleIdx="1" presStyleCnt="2">
        <dgm:presLayoutVars>
          <dgm:chPref val="3"/>
        </dgm:presLayoutVars>
      </dgm:prSet>
      <dgm:spPr>
        <a:prstGeom prst="rect">
          <a:avLst/>
        </a:prstGeom>
      </dgm:spPr>
      <dgm:t>
        <a:bodyPr/>
        <a:lstStyle/>
        <a:p>
          <a:endParaRPr lang="en-GB"/>
        </a:p>
      </dgm:t>
    </dgm:pt>
    <dgm:pt modelId="{5DA878FE-0EFC-4DD4-B252-05D2591C0730}" type="pres">
      <dgm:prSet presAssocID="{96D5B2E8-A999-4CBD-BB8C-CF8C22799324}" presName="level2hierChild" presStyleCnt="0"/>
      <dgm:spPr/>
      <dgm:t>
        <a:bodyPr/>
        <a:lstStyle/>
        <a:p>
          <a:endParaRPr lang="en-GB"/>
        </a:p>
      </dgm:t>
    </dgm:pt>
  </dgm:ptLst>
  <dgm:cxnLst>
    <dgm:cxn modelId="{189EB9C2-02DB-498B-A066-1D09065650E3}" type="presOf" srcId="{899FA046-DF9D-4F2E-B903-03377211556C}" destId="{181569D5-7A8A-49EB-9CA7-FC14DD3C47A1}" srcOrd="0" destOrd="0" presId="urn:microsoft.com/office/officeart/2005/8/layout/hierarchy2"/>
    <dgm:cxn modelId="{7DA5825B-7724-4A53-9CB2-6984805BDEC3}" type="presOf" srcId="{2598D86B-0704-4415-A60D-631B194CBDA7}" destId="{B0969053-27A5-4601-8AB0-2947859BC7F4}" srcOrd="1" destOrd="0" presId="urn:microsoft.com/office/officeart/2005/8/layout/hierarchy2"/>
    <dgm:cxn modelId="{D3E3A8F8-0B46-4BD6-937B-821E9602A00E}" type="presOf" srcId="{E70DE213-FB60-4B5F-B70F-CA7DEAE0B03A}" destId="{E070A594-A2FC-4F9F-8E57-871EA380B00F}" srcOrd="0" destOrd="0" presId="urn:microsoft.com/office/officeart/2005/8/layout/hierarchy2"/>
    <dgm:cxn modelId="{1377465D-835B-4FCD-A0B6-D8FD867F3FA0}" type="presOf" srcId="{7F4E796E-AB8D-4B16-8312-FF5F1D72B8F5}" destId="{3A7EE3FB-20B7-4A69-BBF9-9475F11ECE0C}" srcOrd="0" destOrd="0" presId="urn:microsoft.com/office/officeart/2005/8/layout/hierarchy2"/>
    <dgm:cxn modelId="{19D07204-A5FE-423D-8CA6-9E210A92139E}" type="presOf" srcId="{E92DE676-3915-492F-A11D-4755B7C0AD08}" destId="{F9B9ED24-704B-4AF8-A34A-F0C231F0C122}" srcOrd="0" destOrd="0" presId="urn:microsoft.com/office/officeart/2005/8/layout/hierarchy2"/>
    <dgm:cxn modelId="{F5984D98-4FF3-4E17-A4F4-7CBF30E40F43}" type="presOf" srcId="{899FA046-DF9D-4F2E-B903-03377211556C}" destId="{322C0B6F-667B-4510-AE21-E9D1CCD95ACC}" srcOrd="1" destOrd="0" presId="urn:microsoft.com/office/officeart/2005/8/layout/hierarchy2"/>
    <dgm:cxn modelId="{66CA9322-3973-41B5-A37C-E28D7F82C5A8}" srcId="{E92DE676-3915-492F-A11D-4755B7C0AD08}" destId="{E70DE213-FB60-4B5F-B70F-CA7DEAE0B03A}" srcOrd="0" destOrd="0" parTransId="{899FA046-DF9D-4F2E-B903-03377211556C}" sibTransId="{6C2F6446-2FEC-40ED-929F-4442D2D85805}"/>
    <dgm:cxn modelId="{C85FEA17-2678-4C22-8F40-91DB99FF0692}" type="presOf" srcId="{9BDBCD36-F85D-475F-A08D-441D024CEC87}" destId="{E60312FB-E7EF-438A-A252-BC682FEE04AF}" srcOrd="1" destOrd="0" presId="urn:microsoft.com/office/officeart/2005/8/layout/hierarchy2"/>
    <dgm:cxn modelId="{7C60E2E7-80EA-42D0-8BB0-21E49C087037}" srcId="{D13D9449-4A63-4CCF-8390-C421FFA0FADE}" destId="{96D5B2E8-A999-4CBD-BB8C-CF8C22799324}" srcOrd="1" destOrd="0" parTransId="{0A541404-4FB8-46F4-9366-6F6AE8DF5086}" sibTransId="{773D588B-F402-4F41-94DA-4119D4044111}"/>
    <dgm:cxn modelId="{5BA9B6C6-2DB0-46DF-AEF6-AA9DBA19AE8C}" type="presOf" srcId="{6A5BA3A9-2DA7-4A3F-A8AE-58333C0999F9}" destId="{C55C767F-9F42-4C43-A5D2-4EABDCB86BCB}" srcOrd="0" destOrd="0" presId="urn:microsoft.com/office/officeart/2005/8/layout/hierarchy2"/>
    <dgm:cxn modelId="{0812059E-2633-4906-863E-2C04B4D6DB38}" type="presOf" srcId="{2598D86B-0704-4415-A60D-631B194CBDA7}" destId="{DBFD76E6-6DBB-483A-9E40-EE639BFF2129}" srcOrd="0" destOrd="0" presId="urn:microsoft.com/office/officeart/2005/8/layout/hierarchy2"/>
    <dgm:cxn modelId="{0616EB67-D39F-4959-86A1-258BD54592F9}" srcId="{E70DE213-FB60-4B5F-B70F-CA7DEAE0B03A}" destId="{7F4E796E-AB8D-4B16-8312-FF5F1D72B8F5}" srcOrd="0" destOrd="0" parTransId="{9BDBCD36-F85D-475F-A08D-441D024CEC87}" sibTransId="{C39A524F-1C7A-4F5B-B89D-0FA62BC3FC78}"/>
    <dgm:cxn modelId="{8083F552-12E7-4584-8EA5-8BADB5FAFBE3}" type="presOf" srcId="{96D5B2E8-A999-4CBD-BB8C-CF8C22799324}" destId="{FF879628-B048-4776-BB34-4863697634D7}" srcOrd="0" destOrd="0" presId="urn:microsoft.com/office/officeart/2005/8/layout/hierarchy2"/>
    <dgm:cxn modelId="{59EB5E95-729C-4EE1-8649-01F78DC30308}" type="presOf" srcId="{3AF191F2-1F87-4D4B-BCF5-A299CF6EEB54}" destId="{98D2353F-0A36-49F2-BDF0-2EABF9440239}" srcOrd="0" destOrd="0" presId="urn:microsoft.com/office/officeart/2005/8/layout/hierarchy2"/>
    <dgm:cxn modelId="{EEEC3E83-0D41-4774-939C-679619D3A0EF}" type="presOf" srcId="{ECDF2CB3-2567-4C10-93D2-BA2DCB7877BA}" destId="{18C41597-C7C5-468A-B4AD-6C519BFAB5D5}" srcOrd="0" destOrd="0" presId="urn:microsoft.com/office/officeart/2005/8/layout/hierarchy2"/>
    <dgm:cxn modelId="{2BA665B0-185C-4D86-A3E0-22A9D3558F7A}" srcId="{E70DE213-FB60-4B5F-B70F-CA7DEAE0B03A}" destId="{ECDF2CB3-2567-4C10-93D2-BA2DCB7877BA}" srcOrd="1" destOrd="0" parTransId="{3AF191F2-1F87-4D4B-BCF5-A299CF6EEB54}" sibTransId="{C02BD245-7B26-494C-B7B6-915B036CF882}"/>
    <dgm:cxn modelId="{57701516-45AB-4FDB-906D-A0F6603A338F}" type="presOf" srcId="{3AF191F2-1F87-4D4B-BCF5-A299CF6EEB54}" destId="{CBCC8529-D3B1-42C4-A5F5-97E3E00F1BDE}" srcOrd="1" destOrd="0" presId="urn:microsoft.com/office/officeart/2005/8/layout/hierarchy2"/>
    <dgm:cxn modelId="{9755F56F-14EC-4C86-8646-E0E372F423DB}" srcId="{E70DE213-FB60-4B5F-B70F-CA7DEAE0B03A}" destId="{6A5BA3A9-2DA7-4A3F-A8AE-58333C0999F9}" srcOrd="2" destOrd="0" parTransId="{2598D86B-0704-4415-A60D-631B194CBDA7}" sibTransId="{1EE9A721-B6BB-41B9-A601-C1636E8E4E9F}"/>
    <dgm:cxn modelId="{36B6F225-DFD8-4E01-B061-C6665A70591D}" srcId="{D13D9449-4A63-4CCF-8390-C421FFA0FADE}" destId="{E92DE676-3915-492F-A11D-4755B7C0AD08}" srcOrd="0" destOrd="0" parTransId="{ECD687DA-65AB-447D-B325-C00C2F550D7B}" sibTransId="{6CD0CF44-1E07-42DB-B719-B7AE86DA9BB5}"/>
    <dgm:cxn modelId="{52A3A47B-B254-4DA2-B810-F636C4BC1843}" type="presOf" srcId="{D13D9449-4A63-4CCF-8390-C421FFA0FADE}" destId="{D1794C11-0B9B-457E-AEBB-C39A73D88123}" srcOrd="0" destOrd="0" presId="urn:microsoft.com/office/officeart/2005/8/layout/hierarchy2"/>
    <dgm:cxn modelId="{C5F105C8-235C-4C67-B7E8-6BEFE569754D}" type="presOf" srcId="{9BDBCD36-F85D-475F-A08D-441D024CEC87}" destId="{8AEB9B00-FA92-42D7-9FC8-FDEEB22BE099}" srcOrd="0" destOrd="0" presId="urn:microsoft.com/office/officeart/2005/8/layout/hierarchy2"/>
    <dgm:cxn modelId="{61B6ED21-48CF-4B27-94DE-90EB76CF8BEE}" type="presParOf" srcId="{D1794C11-0B9B-457E-AEBB-C39A73D88123}" destId="{3ECCCFA1-6766-4091-A25B-8F313450924C}" srcOrd="0" destOrd="0" presId="urn:microsoft.com/office/officeart/2005/8/layout/hierarchy2"/>
    <dgm:cxn modelId="{8059AD7B-CEB6-44DE-81C9-7CB914B55E5E}" type="presParOf" srcId="{3ECCCFA1-6766-4091-A25B-8F313450924C}" destId="{F9B9ED24-704B-4AF8-A34A-F0C231F0C122}" srcOrd="0" destOrd="0" presId="urn:microsoft.com/office/officeart/2005/8/layout/hierarchy2"/>
    <dgm:cxn modelId="{58114E62-3094-4B69-85FA-A0F545D6B4B5}" type="presParOf" srcId="{3ECCCFA1-6766-4091-A25B-8F313450924C}" destId="{D16CFE10-DBE8-46B6-B8F9-16F90A26B1EF}" srcOrd="1" destOrd="0" presId="urn:microsoft.com/office/officeart/2005/8/layout/hierarchy2"/>
    <dgm:cxn modelId="{BC0E984B-3FE7-46D4-9F85-CB9B33B41B09}" type="presParOf" srcId="{D16CFE10-DBE8-46B6-B8F9-16F90A26B1EF}" destId="{181569D5-7A8A-49EB-9CA7-FC14DD3C47A1}" srcOrd="0" destOrd="0" presId="urn:microsoft.com/office/officeart/2005/8/layout/hierarchy2"/>
    <dgm:cxn modelId="{58BA4E89-ED52-4E22-A9D8-F3AD7305E74F}" type="presParOf" srcId="{181569D5-7A8A-49EB-9CA7-FC14DD3C47A1}" destId="{322C0B6F-667B-4510-AE21-E9D1CCD95ACC}" srcOrd="0" destOrd="0" presId="urn:microsoft.com/office/officeart/2005/8/layout/hierarchy2"/>
    <dgm:cxn modelId="{F453BD78-6A83-4D26-B2DD-B98C60D5282C}" type="presParOf" srcId="{D16CFE10-DBE8-46B6-B8F9-16F90A26B1EF}" destId="{968FB761-F34B-432C-8F2A-F5F5E53F58AA}" srcOrd="1" destOrd="0" presId="urn:microsoft.com/office/officeart/2005/8/layout/hierarchy2"/>
    <dgm:cxn modelId="{60E2DD3A-E53D-4B4E-844D-30BBD44F2209}" type="presParOf" srcId="{968FB761-F34B-432C-8F2A-F5F5E53F58AA}" destId="{E070A594-A2FC-4F9F-8E57-871EA380B00F}" srcOrd="0" destOrd="0" presId="urn:microsoft.com/office/officeart/2005/8/layout/hierarchy2"/>
    <dgm:cxn modelId="{F72F5A25-7A3A-4BDF-AA41-4D3E14273202}" type="presParOf" srcId="{968FB761-F34B-432C-8F2A-F5F5E53F58AA}" destId="{9DA9ADC6-B481-40BD-B402-631C4A2484E4}" srcOrd="1" destOrd="0" presId="urn:microsoft.com/office/officeart/2005/8/layout/hierarchy2"/>
    <dgm:cxn modelId="{CEFABE90-54EE-4291-B2E0-6E9F1D0D4F2F}" type="presParOf" srcId="{9DA9ADC6-B481-40BD-B402-631C4A2484E4}" destId="{8AEB9B00-FA92-42D7-9FC8-FDEEB22BE099}" srcOrd="0" destOrd="0" presId="urn:microsoft.com/office/officeart/2005/8/layout/hierarchy2"/>
    <dgm:cxn modelId="{AD319565-0448-4EA9-9D00-E51F7EDAA620}" type="presParOf" srcId="{8AEB9B00-FA92-42D7-9FC8-FDEEB22BE099}" destId="{E60312FB-E7EF-438A-A252-BC682FEE04AF}" srcOrd="0" destOrd="0" presId="urn:microsoft.com/office/officeart/2005/8/layout/hierarchy2"/>
    <dgm:cxn modelId="{587F1837-D45B-41D6-8AD9-D9E6D4A36439}" type="presParOf" srcId="{9DA9ADC6-B481-40BD-B402-631C4A2484E4}" destId="{90EB157A-63A2-4C9E-A554-DE25435D27F8}" srcOrd="1" destOrd="0" presId="urn:microsoft.com/office/officeart/2005/8/layout/hierarchy2"/>
    <dgm:cxn modelId="{F0E861CC-D5F7-4C8B-9E62-115C05905AF0}" type="presParOf" srcId="{90EB157A-63A2-4C9E-A554-DE25435D27F8}" destId="{3A7EE3FB-20B7-4A69-BBF9-9475F11ECE0C}" srcOrd="0" destOrd="0" presId="urn:microsoft.com/office/officeart/2005/8/layout/hierarchy2"/>
    <dgm:cxn modelId="{9F6936F9-2625-440B-9970-BFCB1E1D0FF9}" type="presParOf" srcId="{90EB157A-63A2-4C9E-A554-DE25435D27F8}" destId="{6B6A9A9B-CEA2-423E-98C8-22BD7788C009}" srcOrd="1" destOrd="0" presId="urn:microsoft.com/office/officeart/2005/8/layout/hierarchy2"/>
    <dgm:cxn modelId="{A14C2592-AAA0-4303-962D-10D29CFFA72C}" type="presParOf" srcId="{9DA9ADC6-B481-40BD-B402-631C4A2484E4}" destId="{98D2353F-0A36-49F2-BDF0-2EABF9440239}" srcOrd="2" destOrd="0" presId="urn:microsoft.com/office/officeart/2005/8/layout/hierarchy2"/>
    <dgm:cxn modelId="{23ABCF30-C0F5-4E55-B181-56C6B599EDC2}" type="presParOf" srcId="{98D2353F-0A36-49F2-BDF0-2EABF9440239}" destId="{CBCC8529-D3B1-42C4-A5F5-97E3E00F1BDE}" srcOrd="0" destOrd="0" presId="urn:microsoft.com/office/officeart/2005/8/layout/hierarchy2"/>
    <dgm:cxn modelId="{9E63EB9A-9C7A-4B9F-941C-F67158B7398E}" type="presParOf" srcId="{9DA9ADC6-B481-40BD-B402-631C4A2484E4}" destId="{60F3DD0E-4C42-4259-93E1-ACFE3EBDD2F1}" srcOrd="3" destOrd="0" presId="urn:microsoft.com/office/officeart/2005/8/layout/hierarchy2"/>
    <dgm:cxn modelId="{76B91ABB-551F-41B5-B554-9577D5D9D827}" type="presParOf" srcId="{60F3DD0E-4C42-4259-93E1-ACFE3EBDD2F1}" destId="{18C41597-C7C5-468A-B4AD-6C519BFAB5D5}" srcOrd="0" destOrd="0" presId="urn:microsoft.com/office/officeart/2005/8/layout/hierarchy2"/>
    <dgm:cxn modelId="{C185F36E-BC2E-4BC4-81AF-70DDF688DFDF}" type="presParOf" srcId="{60F3DD0E-4C42-4259-93E1-ACFE3EBDD2F1}" destId="{930D5FF1-CA3D-4397-A890-3B768EB2D8B2}" srcOrd="1" destOrd="0" presId="urn:microsoft.com/office/officeart/2005/8/layout/hierarchy2"/>
    <dgm:cxn modelId="{7DCCB0AD-0ED0-4158-A974-4083B67F5F4C}" type="presParOf" srcId="{9DA9ADC6-B481-40BD-B402-631C4A2484E4}" destId="{DBFD76E6-6DBB-483A-9E40-EE639BFF2129}" srcOrd="4" destOrd="0" presId="urn:microsoft.com/office/officeart/2005/8/layout/hierarchy2"/>
    <dgm:cxn modelId="{28935B3D-BD14-46F6-A0B2-453DED311219}" type="presParOf" srcId="{DBFD76E6-6DBB-483A-9E40-EE639BFF2129}" destId="{B0969053-27A5-4601-8AB0-2947859BC7F4}" srcOrd="0" destOrd="0" presId="urn:microsoft.com/office/officeart/2005/8/layout/hierarchy2"/>
    <dgm:cxn modelId="{A949BE15-4997-43CE-881A-D07916E6008B}" type="presParOf" srcId="{9DA9ADC6-B481-40BD-B402-631C4A2484E4}" destId="{CEF11696-C16C-44D5-8840-ACE9E7646848}" srcOrd="5" destOrd="0" presId="urn:microsoft.com/office/officeart/2005/8/layout/hierarchy2"/>
    <dgm:cxn modelId="{95B79FC0-9A3B-47BD-B361-B89CC9D462E4}" type="presParOf" srcId="{CEF11696-C16C-44D5-8840-ACE9E7646848}" destId="{C55C767F-9F42-4C43-A5D2-4EABDCB86BCB}" srcOrd="0" destOrd="0" presId="urn:microsoft.com/office/officeart/2005/8/layout/hierarchy2"/>
    <dgm:cxn modelId="{3D49329D-63A3-4F22-A6CA-1A5AD9DB9DE0}" type="presParOf" srcId="{CEF11696-C16C-44D5-8840-ACE9E7646848}" destId="{C11C47D4-6ABE-4C4C-A706-C4D64C0ACB46}" srcOrd="1" destOrd="0" presId="urn:microsoft.com/office/officeart/2005/8/layout/hierarchy2"/>
    <dgm:cxn modelId="{223EDAFA-EB17-49E6-BA84-38B30B23F102}" type="presParOf" srcId="{D1794C11-0B9B-457E-AEBB-C39A73D88123}" destId="{150501D9-F5C4-40AA-9C07-E2BF77EB34B1}" srcOrd="1" destOrd="0" presId="urn:microsoft.com/office/officeart/2005/8/layout/hierarchy2"/>
    <dgm:cxn modelId="{F68AA4D4-47DE-4A4C-8F0E-FF4496AB5B3C}" type="presParOf" srcId="{150501D9-F5C4-40AA-9C07-E2BF77EB34B1}" destId="{FF879628-B048-4776-BB34-4863697634D7}" srcOrd="0" destOrd="0" presId="urn:microsoft.com/office/officeart/2005/8/layout/hierarchy2"/>
    <dgm:cxn modelId="{B01EF4B8-73C0-4593-9CCB-B14E2AB27028}" type="presParOf" srcId="{150501D9-F5C4-40AA-9C07-E2BF77EB34B1}" destId="{5DA878FE-0EFC-4DD4-B252-05D2591C073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77B2E-741C-4E71-9384-27ED78C1BB0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GB"/>
        </a:p>
      </dgm:t>
    </dgm:pt>
    <dgm:pt modelId="{0F85D939-0521-4DBD-8F7D-4641749C7DB9}">
      <dgm:prSet phldrT="[Text]" custT="1"/>
      <dgm:spPr/>
      <dgm:t>
        <a:bodyPr/>
        <a:lstStyle/>
        <a:p>
          <a:r>
            <a:rPr lang="en-GB" sz="1400" b="1" dirty="0" smtClean="0"/>
            <a:t>13 </a:t>
          </a:r>
        </a:p>
        <a:p>
          <a:r>
            <a:rPr lang="en-GB" sz="1400" b="1" dirty="0" smtClean="0"/>
            <a:t>HCV seroconversions (2004-2013)</a:t>
          </a:r>
          <a:endParaRPr lang="en-GB" sz="1400" b="1" dirty="0"/>
        </a:p>
      </dgm:t>
    </dgm:pt>
    <dgm:pt modelId="{82447E77-AAB3-4E33-87DB-341E93B60862}" type="parTrans" cxnId="{BBFC55BE-C01A-4DD5-8255-E6DCC4546089}">
      <dgm:prSet/>
      <dgm:spPr/>
      <dgm:t>
        <a:bodyPr/>
        <a:lstStyle/>
        <a:p>
          <a:endParaRPr lang="en-GB" sz="1400" b="1"/>
        </a:p>
      </dgm:t>
    </dgm:pt>
    <dgm:pt modelId="{9B069256-9AE6-4907-B21E-0C24564A0FB4}" type="sibTrans" cxnId="{BBFC55BE-C01A-4DD5-8255-E6DCC4546089}">
      <dgm:prSet/>
      <dgm:spPr/>
      <dgm:t>
        <a:bodyPr/>
        <a:lstStyle/>
        <a:p>
          <a:endParaRPr lang="en-GB" sz="1400" b="1"/>
        </a:p>
      </dgm:t>
    </dgm:pt>
    <dgm:pt modelId="{CB72B14C-4A4D-4066-9A6E-6A74837AECD8}">
      <dgm:prSet phldrT="[Text]" custT="1"/>
      <dgm:spPr/>
      <dgm:t>
        <a:bodyPr/>
        <a:lstStyle/>
        <a:p>
          <a:r>
            <a:rPr lang="en-GB" sz="1400" b="1" dirty="0" smtClean="0"/>
            <a:t>9 </a:t>
          </a:r>
        </a:p>
        <a:p>
          <a:r>
            <a:rPr lang="en-GB" sz="1400" b="1" dirty="0" smtClean="0"/>
            <a:t>England, Wales, Northern Ireland</a:t>
          </a:r>
          <a:endParaRPr lang="en-GB" sz="1400" b="1" dirty="0"/>
        </a:p>
      </dgm:t>
    </dgm:pt>
    <dgm:pt modelId="{19C7B5F8-2145-4BB5-B45A-EB301064E700}" type="parTrans" cxnId="{77E8B855-E381-49BE-8ACB-4B34C9C7A4EF}">
      <dgm:prSet custT="1"/>
      <dgm:spPr/>
      <dgm:t>
        <a:bodyPr/>
        <a:lstStyle/>
        <a:p>
          <a:endParaRPr lang="en-GB" sz="1400" b="1"/>
        </a:p>
      </dgm:t>
    </dgm:pt>
    <dgm:pt modelId="{0DF5ED7E-2476-41F2-8B8C-725BBF6FA769}" type="sibTrans" cxnId="{77E8B855-E381-49BE-8ACB-4B34C9C7A4EF}">
      <dgm:prSet/>
      <dgm:spPr/>
      <dgm:t>
        <a:bodyPr/>
        <a:lstStyle/>
        <a:p>
          <a:endParaRPr lang="en-GB" sz="1400" b="1"/>
        </a:p>
      </dgm:t>
    </dgm:pt>
    <dgm:pt modelId="{47416CA5-EBF3-4917-8E79-2C3DBA8DEA2F}">
      <dgm:prSet phldrT="[Text]" custT="1"/>
      <dgm:spPr/>
      <dgm:t>
        <a:bodyPr/>
        <a:lstStyle/>
        <a:p>
          <a:r>
            <a:rPr lang="en-GB" sz="1400" b="1" dirty="0" smtClean="0"/>
            <a:t>8 </a:t>
          </a:r>
        </a:p>
        <a:p>
          <a:r>
            <a:rPr lang="en-GB" sz="1400" b="1" dirty="0" smtClean="0"/>
            <a:t>received viral therapy</a:t>
          </a:r>
          <a:endParaRPr lang="en-GB" sz="1400" b="1" dirty="0"/>
        </a:p>
      </dgm:t>
    </dgm:pt>
    <dgm:pt modelId="{FE0AC1F3-A448-4105-97A1-182799B20E88}" type="parTrans" cxnId="{998C460C-4216-4FFF-A1B5-9DB534EA6046}">
      <dgm:prSet custT="1"/>
      <dgm:spPr/>
      <dgm:t>
        <a:bodyPr/>
        <a:lstStyle/>
        <a:p>
          <a:endParaRPr lang="en-GB" sz="1400" b="1"/>
        </a:p>
      </dgm:t>
    </dgm:pt>
    <dgm:pt modelId="{DE11C12C-1F29-4C30-87FF-20B3CEE59D99}" type="sibTrans" cxnId="{998C460C-4216-4FFF-A1B5-9DB534EA6046}">
      <dgm:prSet/>
      <dgm:spPr/>
      <dgm:t>
        <a:bodyPr/>
        <a:lstStyle/>
        <a:p>
          <a:endParaRPr lang="en-GB" sz="1400" b="1"/>
        </a:p>
      </dgm:t>
    </dgm:pt>
    <dgm:pt modelId="{54D0D59C-3F8F-445E-B6F4-5120D2674B64}">
      <dgm:prSet phldrT="[Text]" custT="1"/>
      <dgm:spPr/>
      <dgm:t>
        <a:bodyPr/>
        <a:lstStyle/>
        <a:p>
          <a:r>
            <a:rPr lang="en-GB" sz="1400" b="1" dirty="0" smtClean="0"/>
            <a:t>1</a:t>
          </a:r>
        </a:p>
        <a:p>
          <a:r>
            <a:rPr lang="en-GB" sz="1400" b="1" dirty="0" smtClean="0"/>
            <a:t> lost to follow-up</a:t>
          </a:r>
          <a:endParaRPr lang="en-GB" sz="1400" b="1" dirty="0"/>
        </a:p>
      </dgm:t>
    </dgm:pt>
    <dgm:pt modelId="{FF665E23-B38E-4BB2-8F14-93BF2068CFC1}" type="parTrans" cxnId="{EDD2D704-9865-42B0-92D2-0BFD27CC9FF3}">
      <dgm:prSet custT="1"/>
      <dgm:spPr/>
      <dgm:t>
        <a:bodyPr/>
        <a:lstStyle/>
        <a:p>
          <a:endParaRPr lang="en-GB" sz="1400" b="1"/>
        </a:p>
      </dgm:t>
    </dgm:pt>
    <dgm:pt modelId="{D87B0BAC-C0A6-4855-BB75-6D959D9C05E5}" type="sibTrans" cxnId="{EDD2D704-9865-42B0-92D2-0BFD27CC9FF3}">
      <dgm:prSet/>
      <dgm:spPr/>
      <dgm:t>
        <a:bodyPr/>
        <a:lstStyle/>
        <a:p>
          <a:endParaRPr lang="en-GB" sz="1400" b="1"/>
        </a:p>
      </dgm:t>
    </dgm:pt>
    <dgm:pt modelId="{33DED372-FF51-4F08-BB92-6B6F3037C710}">
      <dgm:prSet phldrT="[Text]" custT="1"/>
      <dgm:spPr/>
      <dgm:t>
        <a:bodyPr/>
        <a:lstStyle/>
        <a:p>
          <a:r>
            <a:rPr lang="en-GB" sz="1400" b="1" dirty="0" smtClean="0"/>
            <a:t>4 </a:t>
          </a:r>
        </a:p>
        <a:p>
          <a:r>
            <a:rPr lang="en-GB" sz="1400" b="1" dirty="0" smtClean="0"/>
            <a:t>Scotland</a:t>
          </a:r>
          <a:endParaRPr lang="en-GB" sz="1400" b="1" dirty="0"/>
        </a:p>
      </dgm:t>
    </dgm:pt>
    <dgm:pt modelId="{E0D961AE-83B8-4BBF-B4C2-43A3B861D81A}" type="parTrans" cxnId="{6C42A69C-245B-4684-99AE-1923B556C56C}">
      <dgm:prSet custT="1"/>
      <dgm:spPr/>
      <dgm:t>
        <a:bodyPr/>
        <a:lstStyle/>
        <a:p>
          <a:endParaRPr lang="en-GB" sz="1400" b="1"/>
        </a:p>
      </dgm:t>
    </dgm:pt>
    <dgm:pt modelId="{446D086E-2F21-41BB-9D51-A4455FB7E3EB}" type="sibTrans" cxnId="{6C42A69C-245B-4684-99AE-1923B556C56C}">
      <dgm:prSet/>
      <dgm:spPr/>
      <dgm:t>
        <a:bodyPr/>
        <a:lstStyle/>
        <a:p>
          <a:endParaRPr lang="en-GB" sz="1400" b="1"/>
        </a:p>
      </dgm:t>
    </dgm:pt>
    <dgm:pt modelId="{C3D920DD-831E-4026-823F-02084EC8AC36}">
      <dgm:prSet custT="1"/>
      <dgm:spPr/>
      <dgm:t>
        <a:bodyPr/>
        <a:lstStyle/>
        <a:p>
          <a:r>
            <a:rPr lang="en-GB" sz="1400" b="1" dirty="0" smtClean="0"/>
            <a:t>7 </a:t>
          </a:r>
        </a:p>
        <a:p>
          <a:r>
            <a:rPr lang="en-GB" sz="1400" b="1" dirty="0" smtClean="0"/>
            <a:t>cleared the virus</a:t>
          </a:r>
          <a:endParaRPr lang="en-GB" sz="1400" b="1" dirty="0"/>
        </a:p>
      </dgm:t>
    </dgm:pt>
    <dgm:pt modelId="{897B7CEA-CA58-4D07-B9A5-EA40A4D3EAC0}" type="parTrans" cxnId="{072E85DB-8B48-446E-A1D9-4BB3B2FC0AAC}">
      <dgm:prSet custT="1"/>
      <dgm:spPr/>
      <dgm:t>
        <a:bodyPr/>
        <a:lstStyle/>
        <a:p>
          <a:endParaRPr lang="en-GB" sz="1400" b="1"/>
        </a:p>
      </dgm:t>
    </dgm:pt>
    <dgm:pt modelId="{049A5E21-544F-433F-AFAE-270D53175159}" type="sibTrans" cxnId="{072E85DB-8B48-446E-A1D9-4BB3B2FC0AAC}">
      <dgm:prSet/>
      <dgm:spPr/>
      <dgm:t>
        <a:bodyPr/>
        <a:lstStyle/>
        <a:p>
          <a:endParaRPr lang="en-GB" sz="1400" b="1"/>
        </a:p>
      </dgm:t>
    </dgm:pt>
    <dgm:pt modelId="{E35509E7-9737-439D-B8CD-6D0DB2C3C588}">
      <dgm:prSet custT="1"/>
      <dgm:spPr/>
      <dgm:t>
        <a:bodyPr/>
        <a:lstStyle/>
        <a:p>
          <a:r>
            <a:rPr lang="en-GB" sz="1400" b="1" dirty="0" smtClean="0"/>
            <a:t>1</a:t>
          </a:r>
        </a:p>
        <a:p>
          <a:r>
            <a:rPr lang="en-GB" sz="1400" b="1" dirty="0" smtClean="0"/>
            <a:t> viral status unknown</a:t>
          </a:r>
          <a:endParaRPr lang="en-GB" sz="1400" b="1" dirty="0"/>
        </a:p>
      </dgm:t>
    </dgm:pt>
    <dgm:pt modelId="{A8611956-D9A6-489E-A09E-A8302E0E5719}" type="parTrans" cxnId="{D7976ED5-62B9-4AEE-81CA-B6BE006C9E20}">
      <dgm:prSet custT="1"/>
      <dgm:spPr/>
      <dgm:t>
        <a:bodyPr/>
        <a:lstStyle/>
        <a:p>
          <a:endParaRPr lang="en-GB" sz="1400" b="1"/>
        </a:p>
      </dgm:t>
    </dgm:pt>
    <dgm:pt modelId="{C6B75F45-49A5-43ED-91C8-982B91ED9E70}" type="sibTrans" cxnId="{D7976ED5-62B9-4AEE-81CA-B6BE006C9E20}">
      <dgm:prSet/>
      <dgm:spPr/>
      <dgm:t>
        <a:bodyPr/>
        <a:lstStyle/>
        <a:p>
          <a:endParaRPr lang="en-GB" sz="1400" b="1"/>
        </a:p>
      </dgm:t>
    </dgm:pt>
    <dgm:pt modelId="{90FBE278-69CB-437A-B7C1-AFD62992842F}" type="pres">
      <dgm:prSet presAssocID="{E1377B2E-741C-4E71-9384-27ED78C1BB0F}" presName="diagram" presStyleCnt="0">
        <dgm:presLayoutVars>
          <dgm:chPref val="1"/>
          <dgm:dir/>
          <dgm:animOne val="branch"/>
          <dgm:animLvl val="lvl"/>
          <dgm:resizeHandles val="exact"/>
        </dgm:presLayoutVars>
      </dgm:prSet>
      <dgm:spPr/>
      <dgm:t>
        <a:bodyPr/>
        <a:lstStyle/>
        <a:p>
          <a:endParaRPr lang="en-GB"/>
        </a:p>
      </dgm:t>
    </dgm:pt>
    <dgm:pt modelId="{20A38CAD-62E8-427A-B489-93619975BF4F}" type="pres">
      <dgm:prSet presAssocID="{0F85D939-0521-4DBD-8F7D-4641749C7DB9}" presName="root1" presStyleCnt="0"/>
      <dgm:spPr/>
      <dgm:t>
        <a:bodyPr/>
        <a:lstStyle/>
        <a:p>
          <a:endParaRPr lang="en-GB"/>
        </a:p>
      </dgm:t>
    </dgm:pt>
    <dgm:pt modelId="{C25D8156-F6BD-4A42-AF30-23DCF2D93F7B}" type="pres">
      <dgm:prSet presAssocID="{0F85D939-0521-4DBD-8F7D-4641749C7DB9}" presName="LevelOneTextNode" presStyleLbl="node0" presStyleIdx="0" presStyleCnt="1" custScaleX="228327" custScaleY="343365">
        <dgm:presLayoutVars>
          <dgm:chPref val="3"/>
        </dgm:presLayoutVars>
      </dgm:prSet>
      <dgm:spPr>
        <a:prstGeom prst="rect">
          <a:avLst/>
        </a:prstGeom>
      </dgm:spPr>
      <dgm:t>
        <a:bodyPr/>
        <a:lstStyle/>
        <a:p>
          <a:endParaRPr lang="en-GB"/>
        </a:p>
      </dgm:t>
    </dgm:pt>
    <dgm:pt modelId="{48852850-A5FA-40D0-AFE9-2B74DA6980F3}" type="pres">
      <dgm:prSet presAssocID="{0F85D939-0521-4DBD-8F7D-4641749C7DB9}" presName="level2hierChild" presStyleCnt="0"/>
      <dgm:spPr/>
      <dgm:t>
        <a:bodyPr/>
        <a:lstStyle/>
        <a:p>
          <a:endParaRPr lang="en-GB"/>
        </a:p>
      </dgm:t>
    </dgm:pt>
    <dgm:pt modelId="{D57598A5-BA0F-457E-B71E-438E9CEA6EF1}" type="pres">
      <dgm:prSet presAssocID="{19C7B5F8-2145-4BB5-B45A-EB301064E700}" presName="conn2-1" presStyleLbl="parChTrans1D2" presStyleIdx="0" presStyleCnt="2" custScaleX="2000000" custScaleY="2000000"/>
      <dgm:spPr>
        <a:prstGeom prst="rect">
          <a:avLst/>
        </a:prstGeom>
      </dgm:spPr>
      <dgm:t>
        <a:bodyPr/>
        <a:lstStyle/>
        <a:p>
          <a:endParaRPr lang="en-GB"/>
        </a:p>
      </dgm:t>
    </dgm:pt>
    <dgm:pt modelId="{9773F613-89D6-4FC5-8C4B-17AFB71FF499}" type="pres">
      <dgm:prSet presAssocID="{19C7B5F8-2145-4BB5-B45A-EB301064E700}" presName="connTx" presStyleLbl="parChTrans1D2" presStyleIdx="0" presStyleCnt="2"/>
      <dgm:spPr/>
      <dgm:t>
        <a:bodyPr/>
        <a:lstStyle/>
        <a:p>
          <a:endParaRPr lang="en-GB"/>
        </a:p>
      </dgm:t>
    </dgm:pt>
    <dgm:pt modelId="{FAAF96DB-C885-4D1F-BA7E-B775BF273ACB}" type="pres">
      <dgm:prSet presAssocID="{CB72B14C-4A4D-4066-9A6E-6A74837AECD8}" presName="root2" presStyleCnt="0"/>
      <dgm:spPr/>
      <dgm:t>
        <a:bodyPr/>
        <a:lstStyle/>
        <a:p>
          <a:endParaRPr lang="en-GB"/>
        </a:p>
      </dgm:t>
    </dgm:pt>
    <dgm:pt modelId="{772D6873-8668-42BB-A801-1B95683448A3}" type="pres">
      <dgm:prSet presAssocID="{CB72B14C-4A4D-4066-9A6E-6A74837AECD8}" presName="LevelTwoTextNode" presStyleLbl="node2" presStyleIdx="0" presStyleCnt="2" custScaleX="228327" custScaleY="343365">
        <dgm:presLayoutVars>
          <dgm:chPref val="3"/>
        </dgm:presLayoutVars>
      </dgm:prSet>
      <dgm:spPr>
        <a:prstGeom prst="rect">
          <a:avLst/>
        </a:prstGeom>
      </dgm:spPr>
      <dgm:t>
        <a:bodyPr/>
        <a:lstStyle/>
        <a:p>
          <a:endParaRPr lang="en-GB"/>
        </a:p>
      </dgm:t>
    </dgm:pt>
    <dgm:pt modelId="{F5E7764D-E920-4754-9B2F-B6BF3B0FE676}" type="pres">
      <dgm:prSet presAssocID="{CB72B14C-4A4D-4066-9A6E-6A74837AECD8}" presName="level3hierChild" presStyleCnt="0"/>
      <dgm:spPr/>
      <dgm:t>
        <a:bodyPr/>
        <a:lstStyle/>
        <a:p>
          <a:endParaRPr lang="en-GB"/>
        </a:p>
      </dgm:t>
    </dgm:pt>
    <dgm:pt modelId="{A823AC5F-9339-4D1F-A18C-439B5AD2FCBB}" type="pres">
      <dgm:prSet presAssocID="{FE0AC1F3-A448-4105-97A1-182799B20E88}" presName="conn2-1" presStyleLbl="parChTrans1D3" presStyleIdx="0" presStyleCnt="2" custScaleX="2000000" custScaleY="2000000"/>
      <dgm:spPr>
        <a:prstGeom prst="rect">
          <a:avLst/>
        </a:prstGeom>
      </dgm:spPr>
      <dgm:t>
        <a:bodyPr/>
        <a:lstStyle/>
        <a:p>
          <a:endParaRPr lang="en-GB"/>
        </a:p>
      </dgm:t>
    </dgm:pt>
    <dgm:pt modelId="{D0AE6DD5-FA95-47C5-A73B-FBEF91461C8F}" type="pres">
      <dgm:prSet presAssocID="{FE0AC1F3-A448-4105-97A1-182799B20E88}" presName="connTx" presStyleLbl="parChTrans1D3" presStyleIdx="0" presStyleCnt="2"/>
      <dgm:spPr/>
      <dgm:t>
        <a:bodyPr/>
        <a:lstStyle/>
        <a:p>
          <a:endParaRPr lang="en-GB"/>
        </a:p>
      </dgm:t>
    </dgm:pt>
    <dgm:pt modelId="{E3C729CE-8DE2-4FBC-AAFF-49E45B3E458D}" type="pres">
      <dgm:prSet presAssocID="{47416CA5-EBF3-4917-8E79-2C3DBA8DEA2F}" presName="root2" presStyleCnt="0"/>
      <dgm:spPr/>
      <dgm:t>
        <a:bodyPr/>
        <a:lstStyle/>
        <a:p>
          <a:endParaRPr lang="en-GB"/>
        </a:p>
      </dgm:t>
    </dgm:pt>
    <dgm:pt modelId="{EE93EC21-82A1-4E14-BBFD-BDCCA78BD164}" type="pres">
      <dgm:prSet presAssocID="{47416CA5-EBF3-4917-8E79-2C3DBA8DEA2F}" presName="LevelTwoTextNode" presStyleLbl="node3" presStyleIdx="0" presStyleCnt="2" custScaleX="228327" custScaleY="343365">
        <dgm:presLayoutVars>
          <dgm:chPref val="3"/>
        </dgm:presLayoutVars>
      </dgm:prSet>
      <dgm:spPr>
        <a:prstGeom prst="rect">
          <a:avLst/>
        </a:prstGeom>
      </dgm:spPr>
      <dgm:t>
        <a:bodyPr/>
        <a:lstStyle/>
        <a:p>
          <a:endParaRPr lang="en-GB"/>
        </a:p>
      </dgm:t>
    </dgm:pt>
    <dgm:pt modelId="{65C2F7EF-5FEF-4467-9F8C-EFFA5C2C1E12}" type="pres">
      <dgm:prSet presAssocID="{47416CA5-EBF3-4917-8E79-2C3DBA8DEA2F}" presName="level3hierChild" presStyleCnt="0"/>
      <dgm:spPr/>
      <dgm:t>
        <a:bodyPr/>
        <a:lstStyle/>
        <a:p>
          <a:endParaRPr lang="en-GB"/>
        </a:p>
      </dgm:t>
    </dgm:pt>
    <dgm:pt modelId="{19E6DDBE-C429-44B7-8065-E1AC75F26A85}" type="pres">
      <dgm:prSet presAssocID="{897B7CEA-CA58-4D07-B9A5-EA40A4D3EAC0}" presName="conn2-1" presStyleLbl="parChTrans1D4" presStyleIdx="0" presStyleCnt="2" custScaleX="2000000" custScaleY="2000000"/>
      <dgm:spPr>
        <a:prstGeom prst="rect">
          <a:avLst/>
        </a:prstGeom>
      </dgm:spPr>
      <dgm:t>
        <a:bodyPr/>
        <a:lstStyle/>
        <a:p>
          <a:endParaRPr lang="en-GB"/>
        </a:p>
      </dgm:t>
    </dgm:pt>
    <dgm:pt modelId="{77503FA3-E696-464C-B6E4-8700EB897C8F}" type="pres">
      <dgm:prSet presAssocID="{897B7CEA-CA58-4D07-B9A5-EA40A4D3EAC0}" presName="connTx" presStyleLbl="parChTrans1D4" presStyleIdx="0" presStyleCnt="2"/>
      <dgm:spPr/>
      <dgm:t>
        <a:bodyPr/>
        <a:lstStyle/>
        <a:p>
          <a:endParaRPr lang="en-GB"/>
        </a:p>
      </dgm:t>
    </dgm:pt>
    <dgm:pt modelId="{F806E781-C595-4D75-8EE8-FBE75937A541}" type="pres">
      <dgm:prSet presAssocID="{C3D920DD-831E-4026-823F-02084EC8AC36}" presName="root2" presStyleCnt="0"/>
      <dgm:spPr/>
      <dgm:t>
        <a:bodyPr/>
        <a:lstStyle/>
        <a:p>
          <a:endParaRPr lang="en-GB"/>
        </a:p>
      </dgm:t>
    </dgm:pt>
    <dgm:pt modelId="{0937FADD-AD88-49A4-9D0B-DB4FF21EC322}" type="pres">
      <dgm:prSet presAssocID="{C3D920DD-831E-4026-823F-02084EC8AC36}" presName="LevelTwoTextNode" presStyleLbl="node4" presStyleIdx="0" presStyleCnt="2" custScaleX="228327" custScaleY="343365">
        <dgm:presLayoutVars>
          <dgm:chPref val="3"/>
        </dgm:presLayoutVars>
      </dgm:prSet>
      <dgm:spPr>
        <a:prstGeom prst="rect">
          <a:avLst/>
        </a:prstGeom>
      </dgm:spPr>
      <dgm:t>
        <a:bodyPr/>
        <a:lstStyle/>
        <a:p>
          <a:endParaRPr lang="en-GB"/>
        </a:p>
      </dgm:t>
    </dgm:pt>
    <dgm:pt modelId="{EDB5AFAB-6692-419C-B594-AEA87A9829CC}" type="pres">
      <dgm:prSet presAssocID="{C3D920DD-831E-4026-823F-02084EC8AC36}" presName="level3hierChild" presStyleCnt="0"/>
      <dgm:spPr/>
      <dgm:t>
        <a:bodyPr/>
        <a:lstStyle/>
        <a:p>
          <a:endParaRPr lang="en-GB"/>
        </a:p>
      </dgm:t>
    </dgm:pt>
    <dgm:pt modelId="{55D56EDE-C6FD-4370-AFA5-32B4C73FC2D2}" type="pres">
      <dgm:prSet presAssocID="{A8611956-D9A6-489E-A09E-A8302E0E5719}" presName="conn2-1" presStyleLbl="parChTrans1D4" presStyleIdx="1" presStyleCnt="2" custScaleX="2000000" custScaleY="2000000"/>
      <dgm:spPr>
        <a:prstGeom prst="rect">
          <a:avLst/>
        </a:prstGeom>
      </dgm:spPr>
      <dgm:t>
        <a:bodyPr/>
        <a:lstStyle/>
        <a:p>
          <a:endParaRPr lang="en-GB"/>
        </a:p>
      </dgm:t>
    </dgm:pt>
    <dgm:pt modelId="{5CF8316A-0BB5-46AD-AF0D-A1D39B58DE4B}" type="pres">
      <dgm:prSet presAssocID="{A8611956-D9A6-489E-A09E-A8302E0E5719}" presName="connTx" presStyleLbl="parChTrans1D4" presStyleIdx="1" presStyleCnt="2"/>
      <dgm:spPr/>
      <dgm:t>
        <a:bodyPr/>
        <a:lstStyle/>
        <a:p>
          <a:endParaRPr lang="en-GB"/>
        </a:p>
      </dgm:t>
    </dgm:pt>
    <dgm:pt modelId="{490F3AFB-6FEB-43B4-894F-578D7BADF8C6}" type="pres">
      <dgm:prSet presAssocID="{E35509E7-9737-439D-B8CD-6D0DB2C3C588}" presName="root2" presStyleCnt="0"/>
      <dgm:spPr/>
      <dgm:t>
        <a:bodyPr/>
        <a:lstStyle/>
        <a:p>
          <a:endParaRPr lang="en-GB"/>
        </a:p>
      </dgm:t>
    </dgm:pt>
    <dgm:pt modelId="{0C7E218A-2E65-43B4-9FFC-7E51AC855969}" type="pres">
      <dgm:prSet presAssocID="{E35509E7-9737-439D-B8CD-6D0DB2C3C588}" presName="LevelTwoTextNode" presStyleLbl="node4" presStyleIdx="1" presStyleCnt="2" custScaleX="228327" custScaleY="343365">
        <dgm:presLayoutVars>
          <dgm:chPref val="3"/>
        </dgm:presLayoutVars>
      </dgm:prSet>
      <dgm:spPr>
        <a:prstGeom prst="rect">
          <a:avLst/>
        </a:prstGeom>
      </dgm:spPr>
      <dgm:t>
        <a:bodyPr/>
        <a:lstStyle/>
        <a:p>
          <a:endParaRPr lang="en-GB"/>
        </a:p>
      </dgm:t>
    </dgm:pt>
    <dgm:pt modelId="{82114B60-2A64-42FD-B7CC-6E1E7CD3BF61}" type="pres">
      <dgm:prSet presAssocID="{E35509E7-9737-439D-B8CD-6D0DB2C3C588}" presName="level3hierChild" presStyleCnt="0"/>
      <dgm:spPr/>
      <dgm:t>
        <a:bodyPr/>
        <a:lstStyle/>
        <a:p>
          <a:endParaRPr lang="en-GB"/>
        </a:p>
      </dgm:t>
    </dgm:pt>
    <dgm:pt modelId="{D1479CB2-F505-4F2B-8368-1E0695B6DEC2}" type="pres">
      <dgm:prSet presAssocID="{FF665E23-B38E-4BB2-8F14-93BF2068CFC1}" presName="conn2-1" presStyleLbl="parChTrans1D3" presStyleIdx="1" presStyleCnt="2" custScaleX="2000000" custScaleY="2000000"/>
      <dgm:spPr>
        <a:prstGeom prst="rect">
          <a:avLst/>
        </a:prstGeom>
      </dgm:spPr>
      <dgm:t>
        <a:bodyPr/>
        <a:lstStyle/>
        <a:p>
          <a:endParaRPr lang="en-GB"/>
        </a:p>
      </dgm:t>
    </dgm:pt>
    <dgm:pt modelId="{A57D88B1-DB43-4FF8-8F95-7605BF217C34}" type="pres">
      <dgm:prSet presAssocID="{FF665E23-B38E-4BB2-8F14-93BF2068CFC1}" presName="connTx" presStyleLbl="parChTrans1D3" presStyleIdx="1" presStyleCnt="2"/>
      <dgm:spPr/>
      <dgm:t>
        <a:bodyPr/>
        <a:lstStyle/>
        <a:p>
          <a:endParaRPr lang="en-GB"/>
        </a:p>
      </dgm:t>
    </dgm:pt>
    <dgm:pt modelId="{0E87AF17-DEDA-4CA5-8B23-FA879E52812F}" type="pres">
      <dgm:prSet presAssocID="{54D0D59C-3F8F-445E-B6F4-5120D2674B64}" presName="root2" presStyleCnt="0"/>
      <dgm:spPr/>
      <dgm:t>
        <a:bodyPr/>
        <a:lstStyle/>
        <a:p>
          <a:endParaRPr lang="en-GB"/>
        </a:p>
      </dgm:t>
    </dgm:pt>
    <dgm:pt modelId="{F703F3F4-7982-478B-A820-4D18A4BA8D5C}" type="pres">
      <dgm:prSet presAssocID="{54D0D59C-3F8F-445E-B6F4-5120D2674B64}" presName="LevelTwoTextNode" presStyleLbl="node3" presStyleIdx="1" presStyleCnt="2" custScaleX="228327" custScaleY="343365">
        <dgm:presLayoutVars>
          <dgm:chPref val="3"/>
        </dgm:presLayoutVars>
      </dgm:prSet>
      <dgm:spPr>
        <a:prstGeom prst="rect">
          <a:avLst/>
        </a:prstGeom>
      </dgm:spPr>
      <dgm:t>
        <a:bodyPr/>
        <a:lstStyle/>
        <a:p>
          <a:endParaRPr lang="en-GB"/>
        </a:p>
      </dgm:t>
    </dgm:pt>
    <dgm:pt modelId="{1997939A-E9DA-48F0-B071-D924F48ADA77}" type="pres">
      <dgm:prSet presAssocID="{54D0D59C-3F8F-445E-B6F4-5120D2674B64}" presName="level3hierChild" presStyleCnt="0"/>
      <dgm:spPr/>
      <dgm:t>
        <a:bodyPr/>
        <a:lstStyle/>
        <a:p>
          <a:endParaRPr lang="en-GB"/>
        </a:p>
      </dgm:t>
    </dgm:pt>
    <dgm:pt modelId="{2DB183E2-BC82-47EB-AAC1-631331C99B11}" type="pres">
      <dgm:prSet presAssocID="{E0D961AE-83B8-4BBF-B4C2-43A3B861D81A}" presName="conn2-1" presStyleLbl="parChTrans1D2" presStyleIdx="1" presStyleCnt="2" custScaleX="2000000" custScaleY="2000000"/>
      <dgm:spPr>
        <a:prstGeom prst="rect">
          <a:avLst/>
        </a:prstGeom>
      </dgm:spPr>
      <dgm:t>
        <a:bodyPr/>
        <a:lstStyle/>
        <a:p>
          <a:endParaRPr lang="en-GB"/>
        </a:p>
      </dgm:t>
    </dgm:pt>
    <dgm:pt modelId="{262D98CF-1E45-431D-8E25-BB84FF2A197D}" type="pres">
      <dgm:prSet presAssocID="{E0D961AE-83B8-4BBF-B4C2-43A3B861D81A}" presName="connTx" presStyleLbl="parChTrans1D2" presStyleIdx="1" presStyleCnt="2"/>
      <dgm:spPr/>
      <dgm:t>
        <a:bodyPr/>
        <a:lstStyle/>
        <a:p>
          <a:endParaRPr lang="en-GB"/>
        </a:p>
      </dgm:t>
    </dgm:pt>
    <dgm:pt modelId="{83C32A99-C1C5-480C-84F8-D2FBDBA8E3CD}" type="pres">
      <dgm:prSet presAssocID="{33DED372-FF51-4F08-BB92-6B6F3037C710}" presName="root2" presStyleCnt="0"/>
      <dgm:spPr/>
      <dgm:t>
        <a:bodyPr/>
        <a:lstStyle/>
        <a:p>
          <a:endParaRPr lang="en-GB"/>
        </a:p>
      </dgm:t>
    </dgm:pt>
    <dgm:pt modelId="{CEE4055B-6B53-454D-836C-73BEF8D4C3B9}" type="pres">
      <dgm:prSet presAssocID="{33DED372-FF51-4F08-BB92-6B6F3037C710}" presName="LevelTwoTextNode" presStyleLbl="node2" presStyleIdx="1" presStyleCnt="2" custScaleX="228327" custScaleY="343365">
        <dgm:presLayoutVars>
          <dgm:chPref val="3"/>
        </dgm:presLayoutVars>
      </dgm:prSet>
      <dgm:spPr>
        <a:prstGeom prst="rect">
          <a:avLst/>
        </a:prstGeom>
      </dgm:spPr>
      <dgm:t>
        <a:bodyPr/>
        <a:lstStyle/>
        <a:p>
          <a:endParaRPr lang="en-GB"/>
        </a:p>
      </dgm:t>
    </dgm:pt>
    <dgm:pt modelId="{653DC797-A08D-4800-94EB-0E76E1991C25}" type="pres">
      <dgm:prSet presAssocID="{33DED372-FF51-4F08-BB92-6B6F3037C710}" presName="level3hierChild" presStyleCnt="0"/>
      <dgm:spPr/>
      <dgm:t>
        <a:bodyPr/>
        <a:lstStyle/>
        <a:p>
          <a:endParaRPr lang="en-GB"/>
        </a:p>
      </dgm:t>
    </dgm:pt>
  </dgm:ptLst>
  <dgm:cxnLst>
    <dgm:cxn modelId="{74E0C6BB-18E3-445E-83F6-B32DF38AF5BA}" type="presOf" srcId="{897B7CEA-CA58-4D07-B9A5-EA40A4D3EAC0}" destId="{19E6DDBE-C429-44B7-8065-E1AC75F26A85}" srcOrd="0" destOrd="0" presId="urn:microsoft.com/office/officeart/2005/8/layout/hierarchy2"/>
    <dgm:cxn modelId="{D835F30A-4C71-4F4A-BD28-3776C9B9887D}" type="presOf" srcId="{C3D920DD-831E-4026-823F-02084EC8AC36}" destId="{0937FADD-AD88-49A4-9D0B-DB4FF21EC322}" srcOrd="0" destOrd="0" presId="urn:microsoft.com/office/officeart/2005/8/layout/hierarchy2"/>
    <dgm:cxn modelId="{1CB6A526-E1A1-4D20-8F91-85CFCDA23897}" type="presOf" srcId="{FE0AC1F3-A448-4105-97A1-182799B20E88}" destId="{A823AC5F-9339-4D1F-A18C-439B5AD2FCBB}" srcOrd="0" destOrd="0" presId="urn:microsoft.com/office/officeart/2005/8/layout/hierarchy2"/>
    <dgm:cxn modelId="{6C42A69C-245B-4684-99AE-1923B556C56C}" srcId="{0F85D939-0521-4DBD-8F7D-4641749C7DB9}" destId="{33DED372-FF51-4F08-BB92-6B6F3037C710}" srcOrd="1" destOrd="0" parTransId="{E0D961AE-83B8-4BBF-B4C2-43A3B861D81A}" sibTransId="{446D086E-2F21-41BB-9D51-A4455FB7E3EB}"/>
    <dgm:cxn modelId="{AA6C377D-9548-4CAA-9835-315C56EB12AD}" type="presOf" srcId="{A8611956-D9A6-489E-A09E-A8302E0E5719}" destId="{5CF8316A-0BB5-46AD-AF0D-A1D39B58DE4B}" srcOrd="1" destOrd="0" presId="urn:microsoft.com/office/officeart/2005/8/layout/hierarchy2"/>
    <dgm:cxn modelId="{B7F88802-DBF6-4CAC-9103-30B18C486084}" type="presOf" srcId="{54D0D59C-3F8F-445E-B6F4-5120D2674B64}" destId="{F703F3F4-7982-478B-A820-4D18A4BA8D5C}" srcOrd="0" destOrd="0" presId="urn:microsoft.com/office/officeart/2005/8/layout/hierarchy2"/>
    <dgm:cxn modelId="{527075E8-46F0-431C-870F-FA87779DD84F}" type="presOf" srcId="{E0D961AE-83B8-4BBF-B4C2-43A3B861D81A}" destId="{262D98CF-1E45-431D-8E25-BB84FF2A197D}" srcOrd="1" destOrd="0" presId="urn:microsoft.com/office/officeart/2005/8/layout/hierarchy2"/>
    <dgm:cxn modelId="{B6E0557F-C356-4709-BBE9-7BD6B6221117}" type="presOf" srcId="{47416CA5-EBF3-4917-8E79-2C3DBA8DEA2F}" destId="{EE93EC21-82A1-4E14-BBFD-BDCCA78BD164}" srcOrd="0" destOrd="0" presId="urn:microsoft.com/office/officeart/2005/8/layout/hierarchy2"/>
    <dgm:cxn modelId="{B21ED84B-3D32-4CBF-A8B4-22459E582592}" type="presOf" srcId="{E1377B2E-741C-4E71-9384-27ED78C1BB0F}" destId="{90FBE278-69CB-437A-B7C1-AFD62992842F}" srcOrd="0" destOrd="0" presId="urn:microsoft.com/office/officeart/2005/8/layout/hierarchy2"/>
    <dgm:cxn modelId="{9AF529C0-A58E-4B34-9C6E-E3923821C266}" type="presOf" srcId="{CB72B14C-4A4D-4066-9A6E-6A74837AECD8}" destId="{772D6873-8668-42BB-A801-1B95683448A3}" srcOrd="0" destOrd="0" presId="urn:microsoft.com/office/officeart/2005/8/layout/hierarchy2"/>
    <dgm:cxn modelId="{9E427317-C27C-405F-A1AB-D4D05FF5DFA0}" type="presOf" srcId="{E0D961AE-83B8-4BBF-B4C2-43A3B861D81A}" destId="{2DB183E2-BC82-47EB-AAC1-631331C99B11}" srcOrd="0" destOrd="0" presId="urn:microsoft.com/office/officeart/2005/8/layout/hierarchy2"/>
    <dgm:cxn modelId="{072E85DB-8B48-446E-A1D9-4BB3B2FC0AAC}" srcId="{47416CA5-EBF3-4917-8E79-2C3DBA8DEA2F}" destId="{C3D920DD-831E-4026-823F-02084EC8AC36}" srcOrd="0" destOrd="0" parTransId="{897B7CEA-CA58-4D07-B9A5-EA40A4D3EAC0}" sibTransId="{049A5E21-544F-433F-AFAE-270D53175159}"/>
    <dgm:cxn modelId="{BBFC55BE-C01A-4DD5-8255-E6DCC4546089}" srcId="{E1377B2E-741C-4E71-9384-27ED78C1BB0F}" destId="{0F85D939-0521-4DBD-8F7D-4641749C7DB9}" srcOrd="0" destOrd="0" parTransId="{82447E77-AAB3-4E33-87DB-341E93B60862}" sibTransId="{9B069256-9AE6-4907-B21E-0C24564A0FB4}"/>
    <dgm:cxn modelId="{998C460C-4216-4FFF-A1B5-9DB534EA6046}" srcId="{CB72B14C-4A4D-4066-9A6E-6A74837AECD8}" destId="{47416CA5-EBF3-4917-8E79-2C3DBA8DEA2F}" srcOrd="0" destOrd="0" parTransId="{FE0AC1F3-A448-4105-97A1-182799B20E88}" sibTransId="{DE11C12C-1F29-4C30-87FF-20B3CEE59D99}"/>
    <dgm:cxn modelId="{FF8578D0-E960-4E79-B572-2B7826450A36}" type="presOf" srcId="{FF665E23-B38E-4BB2-8F14-93BF2068CFC1}" destId="{D1479CB2-F505-4F2B-8368-1E0695B6DEC2}" srcOrd="0" destOrd="0" presId="urn:microsoft.com/office/officeart/2005/8/layout/hierarchy2"/>
    <dgm:cxn modelId="{F4D10979-F5DE-4EC0-819F-C7C4A866B717}" type="presOf" srcId="{A8611956-D9A6-489E-A09E-A8302E0E5719}" destId="{55D56EDE-C6FD-4370-AFA5-32B4C73FC2D2}" srcOrd="0" destOrd="0" presId="urn:microsoft.com/office/officeart/2005/8/layout/hierarchy2"/>
    <dgm:cxn modelId="{56620687-5FE6-4826-BAF1-A1A95561EAA9}" type="presOf" srcId="{19C7B5F8-2145-4BB5-B45A-EB301064E700}" destId="{D57598A5-BA0F-457E-B71E-438E9CEA6EF1}" srcOrd="0" destOrd="0" presId="urn:microsoft.com/office/officeart/2005/8/layout/hierarchy2"/>
    <dgm:cxn modelId="{19680B9F-8F4E-4B78-9698-9AF695258BE4}" type="presOf" srcId="{E35509E7-9737-439D-B8CD-6D0DB2C3C588}" destId="{0C7E218A-2E65-43B4-9FFC-7E51AC855969}" srcOrd="0" destOrd="0" presId="urn:microsoft.com/office/officeart/2005/8/layout/hierarchy2"/>
    <dgm:cxn modelId="{5DA084C8-1C62-4EC6-8821-4A84E4F19B2B}" type="presOf" srcId="{0F85D939-0521-4DBD-8F7D-4641749C7DB9}" destId="{C25D8156-F6BD-4A42-AF30-23DCF2D93F7B}" srcOrd="0" destOrd="0" presId="urn:microsoft.com/office/officeart/2005/8/layout/hierarchy2"/>
    <dgm:cxn modelId="{77E8B855-E381-49BE-8ACB-4B34C9C7A4EF}" srcId="{0F85D939-0521-4DBD-8F7D-4641749C7DB9}" destId="{CB72B14C-4A4D-4066-9A6E-6A74837AECD8}" srcOrd="0" destOrd="0" parTransId="{19C7B5F8-2145-4BB5-B45A-EB301064E700}" sibTransId="{0DF5ED7E-2476-41F2-8B8C-725BBF6FA769}"/>
    <dgm:cxn modelId="{55378CE2-C1FD-410F-AD88-E06AE08FB924}" type="presOf" srcId="{FF665E23-B38E-4BB2-8F14-93BF2068CFC1}" destId="{A57D88B1-DB43-4FF8-8F95-7605BF217C34}" srcOrd="1" destOrd="0" presId="urn:microsoft.com/office/officeart/2005/8/layout/hierarchy2"/>
    <dgm:cxn modelId="{2DC95CA1-0DDF-444B-BC2C-102BDB9C417D}" type="presOf" srcId="{897B7CEA-CA58-4D07-B9A5-EA40A4D3EAC0}" destId="{77503FA3-E696-464C-B6E4-8700EB897C8F}" srcOrd="1" destOrd="0" presId="urn:microsoft.com/office/officeart/2005/8/layout/hierarchy2"/>
    <dgm:cxn modelId="{27E63BCA-3223-4381-8CD9-CFB495EEA217}" type="presOf" srcId="{FE0AC1F3-A448-4105-97A1-182799B20E88}" destId="{D0AE6DD5-FA95-47C5-A73B-FBEF91461C8F}" srcOrd="1" destOrd="0" presId="urn:microsoft.com/office/officeart/2005/8/layout/hierarchy2"/>
    <dgm:cxn modelId="{8420D2AB-99C9-4717-A39F-43096A4C125B}" type="presOf" srcId="{19C7B5F8-2145-4BB5-B45A-EB301064E700}" destId="{9773F613-89D6-4FC5-8C4B-17AFB71FF499}" srcOrd="1" destOrd="0" presId="urn:microsoft.com/office/officeart/2005/8/layout/hierarchy2"/>
    <dgm:cxn modelId="{EDD2D704-9865-42B0-92D2-0BFD27CC9FF3}" srcId="{CB72B14C-4A4D-4066-9A6E-6A74837AECD8}" destId="{54D0D59C-3F8F-445E-B6F4-5120D2674B64}" srcOrd="1" destOrd="0" parTransId="{FF665E23-B38E-4BB2-8F14-93BF2068CFC1}" sibTransId="{D87B0BAC-C0A6-4855-BB75-6D959D9C05E5}"/>
    <dgm:cxn modelId="{D7976ED5-62B9-4AEE-81CA-B6BE006C9E20}" srcId="{47416CA5-EBF3-4917-8E79-2C3DBA8DEA2F}" destId="{E35509E7-9737-439D-B8CD-6D0DB2C3C588}" srcOrd="1" destOrd="0" parTransId="{A8611956-D9A6-489E-A09E-A8302E0E5719}" sibTransId="{C6B75F45-49A5-43ED-91C8-982B91ED9E70}"/>
    <dgm:cxn modelId="{673A3A48-E436-461B-ABD2-04FD8BBFB509}" type="presOf" srcId="{33DED372-FF51-4F08-BB92-6B6F3037C710}" destId="{CEE4055B-6B53-454D-836C-73BEF8D4C3B9}" srcOrd="0" destOrd="0" presId="urn:microsoft.com/office/officeart/2005/8/layout/hierarchy2"/>
    <dgm:cxn modelId="{7FAB2940-A686-4C0B-97E2-52983FD9DE5A}" type="presParOf" srcId="{90FBE278-69CB-437A-B7C1-AFD62992842F}" destId="{20A38CAD-62E8-427A-B489-93619975BF4F}" srcOrd="0" destOrd="0" presId="urn:microsoft.com/office/officeart/2005/8/layout/hierarchy2"/>
    <dgm:cxn modelId="{861036F1-0CBC-4BE2-B9F1-9CB78D424D0A}" type="presParOf" srcId="{20A38CAD-62E8-427A-B489-93619975BF4F}" destId="{C25D8156-F6BD-4A42-AF30-23DCF2D93F7B}" srcOrd="0" destOrd="0" presId="urn:microsoft.com/office/officeart/2005/8/layout/hierarchy2"/>
    <dgm:cxn modelId="{F41919A1-867D-452F-862B-CAFCC7804106}" type="presParOf" srcId="{20A38CAD-62E8-427A-B489-93619975BF4F}" destId="{48852850-A5FA-40D0-AFE9-2B74DA6980F3}" srcOrd="1" destOrd="0" presId="urn:microsoft.com/office/officeart/2005/8/layout/hierarchy2"/>
    <dgm:cxn modelId="{0ED85E55-BB47-40A2-AFFA-B6CC68911571}" type="presParOf" srcId="{48852850-A5FA-40D0-AFE9-2B74DA6980F3}" destId="{D57598A5-BA0F-457E-B71E-438E9CEA6EF1}" srcOrd="0" destOrd="0" presId="urn:microsoft.com/office/officeart/2005/8/layout/hierarchy2"/>
    <dgm:cxn modelId="{D234DEEF-8F94-4BBD-9DCA-BAFAFBF514C3}" type="presParOf" srcId="{D57598A5-BA0F-457E-B71E-438E9CEA6EF1}" destId="{9773F613-89D6-4FC5-8C4B-17AFB71FF499}" srcOrd="0" destOrd="0" presId="urn:microsoft.com/office/officeart/2005/8/layout/hierarchy2"/>
    <dgm:cxn modelId="{990B3E78-AE5F-4BD1-A51A-680CB727BFEF}" type="presParOf" srcId="{48852850-A5FA-40D0-AFE9-2B74DA6980F3}" destId="{FAAF96DB-C885-4D1F-BA7E-B775BF273ACB}" srcOrd="1" destOrd="0" presId="urn:microsoft.com/office/officeart/2005/8/layout/hierarchy2"/>
    <dgm:cxn modelId="{E0FD69FA-1810-4E6F-B3A9-B2A5179E9AB4}" type="presParOf" srcId="{FAAF96DB-C885-4D1F-BA7E-B775BF273ACB}" destId="{772D6873-8668-42BB-A801-1B95683448A3}" srcOrd="0" destOrd="0" presId="urn:microsoft.com/office/officeart/2005/8/layout/hierarchy2"/>
    <dgm:cxn modelId="{FFBEAE7F-3C90-4719-A11B-A0CBD50B4451}" type="presParOf" srcId="{FAAF96DB-C885-4D1F-BA7E-B775BF273ACB}" destId="{F5E7764D-E920-4754-9B2F-B6BF3B0FE676}" srcOrd="1" destOrd="0" presId="urn:microsoft.com/office/officeart/2005/8/layout/hierarchy2"/>
    <dgm:cxn modelId="{C1587E41-50D8-4E1D-BFBA-4769C109969D}" type="presParOf" srcId="{F5E7764D-E920-4754-9B2F-B6BF3B0FE676}" destId="{A823AC5F-9339-4D1F-A18C-439B5AD2FCBB}" srcOrd="0" destOrd="0" presId="urn:microsoft.com/office/officeart/2005/8/layout/hierarchy2"/>
    <dgm:cxn modelId="{86205CBA-FC17-494B-B1D6-B80014B36F31}" type="presParOf" srcId="{A823AC5F-9339-4D1F-A18C-439B5AD2FCBB}" destId="{D0AE6DD5-FA95-47C5-A73B-FBEF91461C8F}" srcOrd="0" destOrd="0" presId="urn:microsoft.com/office/officeart/2005/8/layout/hierarchy2"/>
    <dgm:cxn modelId="{59B786D3-7DD4-4036-A7E8-0BA86986EB35}" type="presParOf" srcId="{F5E7764D-E920-4754-9B2F-B6BF3B0FE676}" destId="{E3C729CE-8DE2-4FBC-AAFF-49E45B3E458D}" srcOrd="1" destOrd="0" presId="urn:microsoft.com/office/officeart/2005/8/layout/hierarchy2"/>
    <dgm:cxn modelId="{9DE8FFA0-A29D-4192-A8A0-7E3C75012FA9}" type="presParOf" srcId="{E3C729CE-8DE2-4FBC-AAFF-49E45B3E458D}" destId="{EE93EC21-82A1-4E14-BBFD-BDCCA78BD164}" srcOrd="0" destOrd="0" presId="urn:microsoft.com/office/officeart/2005/8/layout/hierarchy2"/>
    <dgm:cxn modelId="{4C79C56A-74E7-4F9F-86ED-022713AE4301}" type="presParOf" srcId="{E3C729CE-8DE2-4FBC-AAFF-49E45B3E458D}" destId="{65C2F7EF-5FEF-4467-9F8C-EFFA5C2C1E12}" srcOrd="1" destOrd="0" presId="urn:microsoft.com/office/officeart/2005/8/layout/hierarchy2"/>
    <dgm:cxn modelId="{A0BE3AB5-C912-4D89-B762-16EE2BC712B6}" type="presParOf" srcId="{65C2F7EF-5FEF-4467-9F8C-EFFA5C2C1E12}" destId="{19E6DDBE-C429-44B7-8065-E1AC75F26A85}" srcOrd="0" destOrd="0" presId="urn:microsoft.com/office/officeart/2005/8/layout/hierarchy2"/>
    <dgm:cxn modelId="{675E1B50-F4B3-4EFD-AFA3-5607F9D3D7B9}" type="presParOf" srcId="{19E6DDBE-C429-44B7-8065-E1AC75F26A85}" destId="{77503FA3-E696-464C-B6E4-8700EB897C8F}" srcOrd="0" destOrd="0" presId="urn:microsoft.com/office/officeart/2005/8/layout/hierarchy2"/>
    <dgm:cxn modelId="{07FC7D6C-B8D2-4FA0-BCA2-BC8118D8B01D}" type="presParOf" srcId="{65C2F7EF-5FEF-4467-9F8C-EFFA5C2C1E12}" destId="{F806E781-C595-4D75-8EE8-FBE75937A541}" srcOrd="1" destOrd="0" presId="urn:microsoft.com/office/officeart/2005/8/layout/hierarchy2"/>
    <dgm:cxn modelId="{ED5E16C7-AAE0-4927-A67C-67911307D7CE}" type="presParOf" srcId="{F806E781-C595-4D75-8EE8-FBE75937A541}" destId="{0937FADD-AD88-49A4-9D0B-DB4FF21EC322}" srcOrd="0" destOrd="0" presId="urn:microsoft.com/office/officeart/2005/8/layout/hierarchy2"/>
    <dgm:cxn modelId="{9BFF55F8-A1E7-412F-B527-257869CDC5B1}" type="presParOf" srcId="{F806E781-C595-4D75-8EE8-FBE75937A541}" destId="{EDB5AFAB-6692-419C-B594-AEA87A9829CC}" srcOrd="1" destOrd="0" presId="urn:microsoft.com/office/officeart/2005/8/layout/hierarchy2"/>
    <dgm:cxn modelId="{35F257C9-AE97-4006-92F7-803279749636}" type="presParOf" srcId="{65C2F7EF-5FEF-4467-9F8C-EFFA5C2C1E12}" destId="{55D56EDE-C6FD-4370-AFA5-32B4C73FC2D2}" srcOrd="2" destOrd="0" presId="urn:microsoft.com/office/officeart/2005/8/layout/hierarchy2"/>
    <dgm:cxn modelId="{15A824C2-F3B5-4EF8-8D1C-DFE5AF3D06BA}" type="presParOf" srcId="{55D56EDE-C6FD-4370-AFA5-32B4C73FC2D2}" destId="{5CF8316A-0BB5-46AD-AF0D-A1D39B58DE4B}" srcOrd="0" destOrd="0" presId="urn:microsoft.com/office/officeart/2005/8/layout/hierarchy2"/>
    <dgm:cxn modelId="{67523B58-E926-45A9-8CC2-6E36FC99DDE9}" type="presParOf" srcId="{65C2F7EF-5FEF-4467-9F8C-EFFA5C2C1E12}" destId="{490F3AFB-6FEB-43B4-894F-578D7BADF8C6}" srcOrd="3" destOrd="0" presId="urn:microsoft.com/office/officeart/2005/8/layout/hierarchy2"/>
    <dgm:cxn modelId="{73481D99-01DA-49F9-B83E-65106E92EB5C}" type="presParOf" srcId="{490F3AFB-6FEB-43B4-894F-578D7BADF8C6}" destId="{0C7E218A-2E65-43B4-9FFC-7E51AC855969}" srcOrd="0" destOrd="0" presId="urn:microsoft.com/office/officeart/2005/8/layout/hierarchy2"/>
    <dgm:cxn modelId="{C57676CE-208D-4CE9-AFFD-59FCB41AE94A}" type="presParOf" srcId="{490F3AFB-6FEB-43B4-894F-578D7BADF8C6}" destId="{82114B60-2A64-42FD-B7CC-6E1E7CD3BF61}" srcOrd="1" destOrd="0" presId="urn:microsoft.com/office/officeart/2005/8/layout/hierarchy2"/>
    <dgm:cxn modelId="{0E92A623-4BAA-4CA4-9359-362ED0099BEC}" type="presParOf" srcId="{F5E7764D-E920-4754-9B2F-B6BF3B0FE676}" destId="{D1479CB2-F505-4F2B-8368-1E0695B6DEC2}" srcOrd="2" destOrd="0" presId="urn:microsoft.com/office/officeart/2005/8/layout/hierarchy2"/>
    <dgm:cxn modelId="{C6FC9475-9887-4CAC-AE6A-057D8AD6A172}" type="presParOf" srcId="{D1479CB2-F505-4F2B-8368-1E0695B6DEC2}" destId="{A57D88B1-DB43-4FF8-8F95-7605BF217C34}" srcOrd="0" destOrd="0" presId="urn:microsoft.com/office/officeart/2005/8/layout/hierarchy2"/>
    <dgm:cxn modelId="{93478C8F-A0E9-4A55-8CDB-633E1E96DE06}" type="presParOf" srcId="{F5E7764D-E920-4754-9B2F-B6BF3B0FE676}" destId="{0E87AF17-DEDA-4CA5-8B23-FA879E52812F}" srcOrd="3" destOrd="0" presId="urn:microsoft.com/office/officeart/2005/8/layout/hierarchy2"/>
    <dgm:cxn modelId="{7FFD1AA6-9E17-4EF6-8184-DE947FADC371}" type="presParOf" srcId="{0E87AF17-DEDA-4CA5-8B23-FA879E52812F}" destId="{F703F3F4-7982-478B-A820-4D18A4BA8D5C}" srcOrd="0" destOrd="0" presId="urn:microsoft.com/office/officeart/2005/8/layout/hierarchy2"/>
    <dgm:cxn modelId="{E950DD53-9519-4867-9EE3-342227FF39A2}" type="presParOf" srcId="{0E87AF17-DEDA-4CA5-8B23-FA879E52812F}" destId="{1997939A-E9DA-48F0-B071-D924F48ADA77}" srcOrd="1" destOrd="0" presId="urn:microsoft.com/office/officeart/2005/8/layout/hierarchy2"/>
    <dgm:cxn modelId="{FC6ACD18-31E3-4CBC-BA28-91A59D2397A1}" type="presParOf" srcId="{48852850-A5FA-40D0-AFE9-2B74DA6980F3}" destId="{2DB183E2-BC82-47EB-AAC1-631331C99B11}" srcOrd="2" destOrd="0" presId="urn:microsoft.com/office/officeart/2005/8/layout/hierarchy2"/>
    <dgm:cxn modelId="{D0C1BD21-E21B-4521-8463-4073F7ED6B7C}" type="presParOf" srcId="{2DB183E2-BC82-47EB-AAC1-631331C99B11}" destId="{262D98CF-1E45-431D-8E25-BB84FF2A197D}" srcOrd="0" destOrd="0" presId="urn:microsoft.com/office/officeart/2005/8/layout/hierarchy2"/>
    <dgm:cxn modelId="{C91ECB60-3E48-45E9-AC53-785E4E5990FB}" type="presParOf" srcId="{48852850-A5FA-40D0-AFE9-2B74DA6980F3}" destId="{83C32A99-C1C5-480C-84F8-D2FBDBA8E3CD}" srcOrd="3" destOrd="0" presId="urn:microsoft.com/office/officeart/2005/8/layout/hierarchy2"/>
    <dgm:cxn modelId="{D0BE89A6-C57F-46D6-A26A-BFB748A946AC}" type="presParOf" srcId="{83C32A99-C1C5-480C-84F8-D2FBDBA8E3CD}" destId="{CEE4055B-6B53-454D-836C-73BEF8D4C3B9}" srcOrd="0" destOrd="0" presId="urn:microsoft.com/office/officeart/2005/8/layout/hierarchy2"/>
    <dgm:cxn modelId="{2914E998-71E6-4315-9DB9-8D7749FB0CB2}" type="presParOf" srcId="{83C32A99-C1C5-480C-84F8-D2FBDBA8E3CD}" destId="{653DC797-A08D-4800-94EB-0E76E1991C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EE05A-E982-4773-9B4B-F6A3A66E573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GB"/>
        </a:p>
      </dgm:t>
    </dgm:pt>
    <dgm:pt modelId="{BF222909-2C7F-4457-A146-B5622EC16965}">
      <dgm:prSet phldrT="[Text]" custT="1"/>
      <dgm:spPr>
        <a:xfrm>
          <a:off x="30384" y="1839515"/>
          <a:ext cx="1260505" cy="574758"/>
        </a:xfrm>
      </dgm:spPr>
      <dgm:t>
        <a:bodyPr/>
        <a:lstStyle/>
        <a:p>
          <a:r>
            <a:rPr lang="en-GB" sz="1100" b="1" smtClean="0">
              <a:latin typeface="Arial" panose="020B0604020202020204" pitchFamily="34" charset="0"/>
              <a:ea typeface="+mn-ea"/>
              <a:cs typeface="Arial" panose="020B0604020202020204" pitchFamily="34" charset="0"/>
            </a:rPr>
            <a:t>Healthcare worker exposed to HIV infected source patient </a:t>
          </a:r>
        </a:p>
        <a:p>
          <a:r>
            <a:rPr lang="en-GB" sz="1100" b="1" smtClean="0">
              <a:latin typeface="Arial" panose="020B0604020202020204" pitchFamily="34" charset="0"/>
              <a:ea typeface="+mn-ea"/>
              <a:cs typeface="Arial" panose="020B0604020202020204" pitchFamily="34" charset="0"/>
            </a:rPr>
            <a:t>1478</a:t>
          </a:r>
          <a:endParaRPr lang="en-GB" sz="1100" b="1" dirty="0">
            <a:latin typeface="Arial" panose="020B0604020202020204" pitchFamily="34" charset="0"/>
            <a:ea typeface="+mn-ea"/>
            <a:cs typeface="Arial" panose="020B0604020202020204" pitchFamily="34" charset="0"/>
          </a:endParaRPr>
        </a:p>
      </dgm:t>
    </dgm:pt>
    <dgm:pt modelId="{72EEAE9B-14E5-444B-B518-F8E107E8AB18}" type="parTrans" cxnId="{1C52E632-997A-4137-80A7-FF93C1FD16A0}">
      <dgm:prSet/>
      <dgm:spPr/>
      <dgm:t>
        <a:bodyPr/>
        <a:lstStyle/>
        <a:p>
          <a:endParaRPr lang="en-GB" sz="1200" b="1">
            <a:latin typeface="Arial" panose="020B0604020202020204" pitchFamily="34" charset="0"/>
            <a:cs typeface="Arial" panose="020B0604020202020204" pitchFamily="34" charset="0"/>
          </a:endParaRPr>
        </a:p>
      </dgm:t>
    </dgm:pt>
    <dgm:pt modelId="{7E639B2D-BE51-4FC7-8AF4-A876D4FB25B2}" type="sibTrans" cxnId="{1C52E632-997A-4137-80A7-FF93C1FD16A0}">
      <dgm:prSet/>
      <dgm:spPr/>
      <dgm:t>
        <a:bodyPr/>
        <a:lstStyle/>
        <a:p>
          <a:endParaRPr lang="en-GB" sz="1200" b="1">
            <a:latin typeface="Arial" panose="020B0604020202020204" pitchFamily="34" charset="0"/>
            <a:cs typeface="Arial" panose="020B0604020202020204" pitchFamily="34" charset="0"/>
          </a:endParaRPr>
        </a:p>
      </dgm:t>
    </dgm:pt>
    <dgm:pt modelId="{A6EB31D7-6833-44DC-B899-1DECE65EEA5B}" type="asst">
      <dgm:prSet phldrT="[Text]" custT="1"/>
      <dgm:spPr>
        <a:xfrm>
          <a:off x="1553398" y="1008533"/>
          <a:ext cx="1260505" cy="735699"/>
        </a:xfrm>
      </dgm:spPr>
      <dgm:t>
        <a:bodyPr/>
        <a:lstStyle/>
        <a:p>
          <a:r>
            <a:rPr lang="en-GB" sz="1100" b="1" dirty="0" smtClean="0">
              <a:latin typeface="Arial" panose="020B0604020202020204" pitchFamily="34" charset="0"/>
              <a:ea typeface="+mn-ea"/>
              <a:cs typeface="Arial" panose="020B0604020202020204" pitchFamily="34" charset="0"/>
            </a:rPr>
            <a:t>Healthcare worker on PEP </a:t>
          </a:r>
        </a:p>
        <a:p>
          <a:r>
            <a:rPr lang="en-GB" sz="1100" b="1" dirty="0" smtClean="0">
              <a:latin typeface="Arial" panose="020B0604020202020204" pitchFamily="34" charset="0"/>
              <a:ea typeface="+mn-ea"/>
              <a:cs typeface="Arial" panose="020B0604020202020204" pitchFamily="34" charset="0"/>
            </a:rPr>
            <a:t>1135</a:t>
          </a:r>
        </a:p>
        <a:p>
          <a:r>
            <a:rPr lang="en-GB" sz="1100" b="1" dirty="0" smtClean="0">
              <a:latin typeface="Arial" panose="020B0604020202020204" pitchFamily="34" charset="0"/>
              <a:ea typeface="+mn-ea"/>
              <a:cs typeface="Arial" panose="020B0604020202020204" pitchFamily="34" charset="0"/>
            </a:rPr>
            <a:t>(77%)</a:t>
          </a:r>
          <a:endParaRPr lang="en-GB" sz="1100" b="1" dirty="0">
            <a:latin typeface="Arial" panose="020B0604020202020204" pitchFamily="34" charset="0"/>
            <a:ea typeface="+mn-ea"/>
            <a:cs typeface="Arial" panose="020B0604020202020204" pitchFamily="34" charset="0"/>
          </a:endParaRPr>
        </a:p>
      </dgm:t>
    </dgm:pt>
    <dgm:pt modelId="{0F134A91-2D48-4CF5-8109-4B959B0941D8}" type="parTrans" cxnId="{07DB55F9-8930-46A1-9080-290332223361}">
      <dgm:prSet custT="1"/>
      <dgm:spPr>
        <a:xfrm rot="17356711">
          <a:off x="1024595" y="1742605"/>
          <a:ext cx="795096"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76F10868-4E6A-40E5-BB1D-BA70092274B9}" type="sibTrans" cxnId="{07DB55F9-8930-46A1-9080-290332223361}">
      <dgm:prSet/>
      <dgm:spPr/>
      <dgm:t>
        <a:bodyPr/>
        <a:lstStyle/>
        <a:p>
          <a:endParaRPr lang="en-GB" sz="1200" b="1">
            <a:latin typeface="Arial" panose="020B0604020202020204" pitchFamily="34" charset="0"/>
            <a:cs typeface="Arial" panose="020B0604020202020204" pitchFamily="34" charset="0"/>
          </a:endParaRPr>
        </a:p>
      </dgm:t>
    </dgm:pt>
    <dgm:pt modelId="{C75C2115-FB84-4101-855C-27DD94E9B47E}" type="asst">
      <dgm:prSet custT="1"/>
      <dgm:spPr>
        <a:xfrm>
          <a:off x="1553398" y="1793453"/>
          <a:ext cx="1260505" cy="668713"/>
        </a:xfrm>
      </dgm:spPr>
      <dgm:t>
        <a:bodyPr/>
        <a:lstStyle/>
        <a:p>
          <a:r>
            <a:rPr lang="en-GB" sz="1100" b="1" dirty="0" smtClean="0">
              <a:latin typeface="Arial" panose="020B0604020202020204" pitchFamily="34" charset="0"/>
              <a:ea typeface="+mn-ea"/>
              <a:cs typeface="Arial" panose="020B0604020202020204" pitchFamily="34" charset="0"/>
            </a:rPr>
            <a:t>Healthcare worker not on PEP</a:t>
          </a:r>
        </a:p>
        <a:p>
          <a:r>
            <a:rPr lang="en-GB" sz="1100" b="1" dirty="0" smtClean="0">
              <a:latin typeface="Arial" panose="020B0604020202020204" pitchFamily="34" charset="0"/>
              <a:ea typeface="+mn-ea"/>
              <a:cs typeface="Arial" panose="020B0604020202020204" pitchFamily="34" charset="0"/>
            </a:rPr>
            <a:t>311</a:t>
          </a:r>
        </a:p>
        <a:p>
          <a:r>
            <a:rPr lang="en-GB" sz="1100" b="1" dirty="0" smtClean="0">
              <a:latin typeface="Arial" panose="020B0604020202020204" pitchFamily="34" charset="0"/>
              <a:ea typeface="+mn-ea"/>
              <a:cs typeface="Arial" panose="020B0604020202020204" pitchFamily="34" charset="0"/>
            </a:rPr>
            <a:t>(21%)</a:t>
          </a:r>
          <a:endParaRPr lang="en-GB" sz="1100" b="1" dirty="0">
            <a:latin typeface="Arial" panose="020B0604020202020204" pitchFamily="34" charset="0"/>
            <a:ea typeface="+mn-ea"/>
            <a:cs typeface="Arial" panose="020B0604020202020204" pitchFamily="34" charset="0"/>
          </a:endParaRPr>
        </a:p>
      </dgm:t>
    </dgm:pt>
    <dgm:pt modelId="{7817DA16-0EAA-415E-907A-6CAF7F83DED0}" type="parTrans" cxnId="{9771CD4B-50C9-40C9-9685-930A0B3FAB42}">
      <dgm:prSet custT="1"/>
      <dgm:spPr>
        <a:xfrm rot="11989">
          <a:off x="1290888" y="2118319"/>
          <a:ext cx="26251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38A03E62-ED92-40CA-8481-25F3A79623E5}" type="sibTrans" cxnId="{9771CD4B-50C9-40C9-9685-930A0B3FAB42}">
      <dgm:prSet/>
      <dgm:spPr/>
      <dgm:t>
        <a:bodyPr/>
        <a:lstStyle/>
        <a:p>
          <a:endParaRPr lang="en-GB" sz="1200" b="1">
            <a:latin typeface="Arial" panose="020B0604020202020204" pitchFamily="34" charset="0"/>
            <a:cs typeface="Arial" panose="020B0604020202020204" pitchFamily="34" charset="0"/>
          </a:endParaRPr>
        </a:p>
      </dgm:t>
    </dgm:pt>
    <dgm:pt modelId="{90645FD8-775C-4D56-B9C6-53EE017F0E6A}">
      <dgm:prSet custT="1"/>
      <dgm:spPr>
        <a:xfrm>
          <a:off x="3076413" y="18728"/>
          <a:ext cx="1867597" cy="872289"/>
        </a:xfrm>
      </dgm:spPr>
      <dgm:t>
        <a:bodyPr/>
        <a:lstStyle/>
        <a:p>
          <a:r>
            <a:rPr lang="en-GB" sz="1100" b="1" smtClean="0">
              <a:latin typeface="Arial" panose="020B0604020202020204" pitchFamily="34" charset="0"/>
              <a:ea typeface="+mn-ea"/>
              <a:cs typeface="Arial" panose="020B0604020202020204" pitchFamily="34" charset="0"/>
            </a:rPr>
            <a:t>PEP started ≤72 hrs</a:t>
          </a:r>
        </a:p>
        <a:p>
          <a:r>
            <a:rPr lang="en-GB" sz="1100" b="1" smtClean="0">
              <a:latin typeface="Arial" panose="020B0604020202020204" pitchFamily="34" charset="0"/>
              <a:ea typeface="+mn-ea"/>
              <a:cs typeface="Arial" panose="020B0604020202020204" pitchFamily="34" charset="0"/>
            </a:rPr>
            <a:t>580 </a:t>
          </a:r>
        </a:p>
        <a:p>
          <a:r>
            <a:rPr lang="en-GB" sz="1100" b="1" smtClean="0">
              <a:latin typeface="Arial" panose="020B0604020202020204" pitchFamily="34" charset="0"/>
              <a:ea typeface="+mn-ea"/>
              <a:cs typeface="Arial" panose="020B0604020202020204" pitchFamily="34" charset="0"/>
            </a:rPr>
            <a:t>(51%)</a:t>
          </a:r>
          <a:endParaRPr lang="en-GB" sz="1100" b="1" dirty="0">
            <a:latin typeface="Arial" panose="020B0604020202020204" pitchFamily="34" charset="0"/>
            <a:ea typeface="+mn-ea"/>
            <a:cs typeface="Arial" panose="020B0604020202020204" pitchFamily="34" charset="0"/>
          </a:endParaRPr>
        </a:p>
      </dgm:t>
    </dgm:pt>
    <dgm:pt modelId="{EADD1FCB-AC40-41DB-90EA-F6AE8765C456}" type="parTrans" cxnId="{AEBC10C5-EBDB-49CF-816A-293657410767}">
      <dgm:prSet custT="1"/>
      <dgm:spPr>
        <a:xfrm rot="17154036">
          <a:off x="2466073" y="906594"/>
          <a:ext cx="95817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D824B137-2285-4456-A81F-528340DF7CC6}" type="sibTrans" cxnId="{AEBC10C5-EBDB-49CF-816A-293657410767}">
      <dgm:prSet/>
      <dgm:spPr/>
      <dgm:t>
        <a:bodyPr/>
        <a:lstStyle/>
        <a:p>
          <a:endParaRPr lang="en-GB" sz="1200" b="1">
            <a:latin typeface="Arial" panose="020B0604020202020204" pitchFamily="34" charset="0"/>
            <a:cs typeface="Arial" panose="020B0604020202020204" pitchFamily="34" charset="0"/>
          </a:endParaRPr>
        </a:p>
      </dgm:t>
    </dgm:pt>
    <dgm:pt modelId="{9AD499FA-E6D2-4618-9ACE-65CE68BA726F}">
      <dgm:prSet custT="1"/>
      <dgm:spPr>
        <a:xfrm>
          <a:off x="3049946" y="942951"/>
          <a:ext cx="1918813" cy="872289"/>
        </a:xfrm>
      </dgm:spPr>
      <dgm:t>
        <a:bodyPr/>
        <a:lstStyle/>
        <a:p>
          <a:r>
            <a:rPr lang="en-GB" sz="1100" b="1" smtClean="0">
              <a:latin typeface="Arial" panose="020B0604020202020204" pitchFamily="34" charset="0"/>
              <a:ea typeface="+mn-ea"/>
              <a:cs typeface="Arial" panose="020B0604020202020204" pitchFamily="34" charset="0"/>
            </a:rPr>
            <a:t>PEP started after 72 hrs </a:t>
          </a:r>
        </a:p>
        <a:p>
          <a:r>
            <a:rPr lang="en-GB" sz="1100" b="1" smtClean="0">
              <a:latin typeface="Arial" panose="020B0604020202020204" pitchFamily="34" charset="0"/>
              <a:ea typeface="+mn-ea"/>
              <a:cs typeface="Arial" panose="020B0604020202020204" pitchFamily="34" charset="0"/>
            </a:rPr>
            <a:t>18</a:t>
          </a:r>
        </a:p>
        <a:p>
          <a:r>
            <a:rPr lang="en-GB" sz="1100" b="1" smtClean="0">
              <a:latin typeface="Arial" panose="020B0604020202020204" pitchFamily="34" charset="0"/>
              <a:ea typeface="+mn-ea"/>
              <a:cs typeface="Arial" panose="020B0604020202020204" pitchFamily="34" charset="0"/>
            </a:rPr>
            <a:t>(2%)</a:t>
          </a:r>
          <a:endParaRPr lang="en-GB" sz="1100" b="1" dirty="0">
            <a:latin typeface="Arial" panose="020B0604020202020204" pitchFamily="34" charset="0"/>
            <a:ea typeface="+mn-ea"/>
            <a:cs typeface="Arial" panose="020B0604020202020204" pitchFamily="34" charset="0"/>
          </a:endParaRPr>
        </a:p>
      </dgm:t>
    </dgm:pt>
    <dgm:pt modelId="{968E73DB-A8D3-4171-9ECC-08E9B748A96C}" type="parTrans" cxnId="{F03ACEEA-17B3-4618-928F-BA8671AD61A4}">
      <dgm:prSet custT="1"/>
      <dgm:spPr>
        <a:xfrm rot="39521">
          <a:off x="2813896" y="1368706"/>
          <a:ext cx="236057"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9C1D2852-0072-4D2A-944D-2DFFD9555088}" type="sibTrans" cxnId="{F03ACEEA-17B3-4618-928F-BA8671AD61A4}">
      <dgm:prSet/>
      <dgm:spPr/>
      <dgm:t>
        <a:bodyPr/>
        <a:lstStyle/>
        <a:p>
          <a:endParaRPr lang="en-GB" sz="1200" b="1">
            <a:latin typeface="Arial" panose="020B0604020202020204" pitchFamily="34" charset="0"/>
            <a:cs typeface="Arial" panose="020B0604020202020204" pitchFamily="34" charset="0"/>
          </a:endParaRPr>
        </a:p>
      </dgm:t>
    </dgm:pt>
    <dgm:pt modelId="{99B8606A-4A3A-4100-95C2-E1CB8C3B5D82}">
      <dgm:prSet custT="1"/>
      <dgm:spPr>
        <a:xfrm>
          <a:off x="5235114" y="1099806"/>
          <a:ext cx="1260505" cy="574758"/>
        </a:xfrm>
      </dgm:spPr>
      <dgm:t>
        <a:bodyPr/>
        <a:lstStyle/>
        <a:p>
          <a:r>
            <a:rPr lang="en-GB" sz="1100" b="1" smtClean="0">
              <a:latin typeface="Arial" panose="020B0604020202020204" pitchFamily="34" charset="0"/>
              <a:ea typeface="+mn-ea"/>
              <a:cs typeface="Arial" panose="020B0604020202020204" pitchFamily="34" charset="0"/>
            </a:rPr>
            <a:t>PEP discontinued </a:t>
          </a:r>
        </a:p>
        <a:p>
          <a:r>
            <a:rPr lang="en-GB" sz="1100" b="1" smtClean="0">
              <a:latin typeface="Arial" panose="020B0604020202020204" pitchFamily="34" charset="0"/>
              <a:ea typeface="+mn-ea"/>
              <a:cs typeface="Arial" panose="020B0604020202020204" pitchFamily="34" charset="0"/>
            </a:rPr>
            <a:t>306</a:t>
          </a:r>
        </a:p>
        <a:p>
          <a:r>
            <a:rPr lang="en-GB" sz="1100" b="1" smtClean="0">
              <a:latin typeface="Arial" panose="020B0604020202020204" pitchFamily="34" charset="0"/>
              <a:ea typeface="+mn-ea"/>
              <a:cs typeface="Arial" panose="020B0604020202020204" pitchFamily="34" charset="0"/>
            </a:rPr>
            <a:t>(27%)</a:t>
          </a:r>
          <a:endParaRPr lang="en-GB" sz="1100" b="1" dirty="0" smtClean="0">
            <a:latin typeface="Arial" panose="020B0604020202020204" pitchFamily="34" charset="0"/>
            <a:ea typeface="+mn-ea"/>
            <a:cs typeface="Arial" panose="020B0604020202020204" pitchFamily="34" charset="0"/>
          </a:endParaRPr>
        </a:p>
      </dgm:t>
    </dgm:pt>
    <dgm:pt modelId="{89B15F00-700C-4154-B04E-FE37182CF1E1}" type="parTrans" cxnId="{20748CC7-A696-4AF9-BE84-8DAD26A39784}">
      <dgm:prSet custT="1"/>
      <dgm:spPr>
        <a:xfrm rot="104364">
          <a:off x="4968698" y="1374108"/>
          <a:ext cx="266478" cy="18065"/>
        </a:xfrm>
      </dgm:spPr>
      <dgm:t>
        <a:bodyPr/>
        <a:lstStyle/>
        <a:p>
          <a:endParaRPr lang="en-GB" sz="1100" b="1" dirty="0">
            <a:solidFill>
              <a:schemeClr val="tx1"/>
            </a:solidFill>
            <a:latin typeface="Arial" panose="020B0604020202020204" pitchFamily="34" charset="0"/>
            <a:ea typeface="+mn-ea"/>
            <a:cs typeface="Arial" panose="020B0604020202020204" pitchFamily="34" charset="0"/>
          </a:endParaRPr>
        </a:p>
      </dgm:t>
    </dgm:pt>
    <dgm:pt modelId="{BD653C87-EE92-4CFE-9EB2-769ACC607532}" type="sibTrans" cxnId="{20748CC7-A696-4AF9-BE84-8DAD26A39784}">
      <dgm:prSet/>
      <dgm:spPr/>
      <dgm:t>
        <a:bodyPr/>
        <a:lstStyle/>
        <a:p>
          <a:endParaRPr lang="en-GB" sz="1200" b="1">
            <a:latin typeface="Arial" panose="020B0604020202020204" pitchFamily="34" charset="0"/>
            <a:cs typeface="Arial" panose="020B0604020202020204" pitchFamily="34" charset="0"/>
          </a:endParaRPr>
        </a:p>
      </dgm:t>
    </dgm:pt>
    <dgm:pt modelId="{B7897AE1-8AD9-43C8-BA00-0C1517B3BC17}">
      <dgm:prSet custT="1"/>
      <dgm:spPr>
        <a:xfrm>
          <a:off x="3076413" y="1861748"/>
          <a:ext cx="1867597" cy="872289"/>
        </a:xfrm>
      </dgm:spPr>
      <dgm:t>
        <a:bodyPr/>
        <a:lstStyle/>
        <a:p>
          <a:r>
            <a:rPr lang="en-GB" sz="1100" b="1" smtClean="0">
              <a:latin typeface="Arial" panose="020B0604020202020204" pitchFamily="34" charset="0"/>
              <a:ea typeface="+mn-ea"/>
              <a:cs typeface="Arial" panose="020B0604020202020204" pitchFamily="34" charset="0"/>
            </a:rPr>
            <a:t>Time of starting PEP not reported</a:t>
          </a:r>
        </a:p>
        <a:p>
          <a:r>
            <a:rPr lang="en-GB" sz="1100" b="1" smtClean="0">
              <a:latin typeface="Arial" panose="020B0604020202020204" pitchFamily="34" charset="0"/>
              <a:ea typeface="+mn-ea"/>
              <a:cs typeface="Arial" panose="020B0604020202020204" pitchFamily="34" charset="0"/>
            </a:rPr>
            <a:t>537</a:t>
          </a:r>
        </a:p>
        <a:p>
          <a:r>
            <a:rPr lang="en-GB" sz="1100" b="1" smtClean="0">
              <a:latin typeface="Arial" panose="020B0604020202020204" pitchFamily="34" charset="0"/>
              <a:ea typeface="+mn-ea"/>
              <a:cs typeface="Arial" panose="020B0604020202020204" pitchFamily="34" charset="0"/>
            </a:rPr>
            <a:t>(47%)</a:t>
          </a:r>
          <a:endParaRPr lang="en-GB" sz="1100" b="1" dirty="0">
            <a:latin typeface="Arial" panose="020B0604020202020204" pitchFamily="34" charset="0"/>
            <a:ea typeface="+mn-ea"/>
            <a:cs typeface="Arial" panose="020B0604020202020204" pitchFamily="34" charset="0"/>
          </a:endParaRPr>
        </a:p>
      </dgm:t>
    </dgm:pt>
    <dgm:pt modelId="{64954FB2-F404-4763-BA9D-B7E1E8136BFA}" type="sibTrans" cxnId="{B3501AD9-6403-47A4-A94B-BFFEEF82A187}">
      <dgm:prSet/>
      <dgm:spPr/>
      <dgm:t>
        <a:bodyPr/>
        <a:lstStyle/>
        <a:p>
          <a:endParaRPr lang="en-GB" sz="1200" b="1">
            <a:latin typeface="Arial" panose="020B0604020202020204" pitchFamily="34" charset="0"/>
            <a:cs typeface="Arial" panose="020B0604020202020204" pitchFamily="34" charset="0"/>
          </a:endParaRPr>
        </a:p>
      </dgm:t>
    </dgm:pt>
    <dgm:pt modelId="{C729F3F6-C271-4C34-89AD-EEFDBFBBA78F}" type="parTrans" cxnId="{B3501AD9-6403-47A4-A94B-BFFEEF82A187}">
      <dgm:prSet custT="1"/>
      <dgm:spPr>
        <a:xfrm rot="4445964">
          <a:off x="2466073" y="1828105"/>
          <a:ext cx="95817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6F4A8287-0E64-4CBA-9896-46B7D845D8EE}">
      <dgm:prSet custT="1"/>
      <dgm:spPr>
        <a:xfrm>
          <a:off x="1553398" y="2511387"/>
          <a:ext cx="1279930" cy="733868"/>
        </a:xfrm>
      </dgm:spPr>
      <dgm:t>
        <a:bodyPr/>
        <a:lstStyle/>
        <a:p>
          <a:r>
            <a:rPr lang="en-GB" sz="1100" b="1" smtClean="0">
              <a:latin typeface="Arial" panose="020B0604020202020204" pitchFamily="34" charset="0"/>
              <a:ea typeface="+mn-ea"/>
              <a:cs typeface="Arial" panose="020B0604020202020204" pitchFamily="34" charset="0"/>
            </a:rPr>
            <a:t>Use of PEP not reported</a:t>
          </a:r>
        </a:p>
        <a:p>
          <a:r>
            <a:rPr lang="en-GB" sz="1100" b="1" smtClean="0">
              <a:latin typeface="Arial" panose="020B0604020202020204" pitchFamily="34" charset="0"/>
              <a:ea typeface="+mn-ea"/>
              <a:cs typeface="Arial" panose="020B0604020202020204" pitchFamily="34" charset="0"/>
            </a:rPr>
            <a:t>32</a:t>
          </a:r>
        </a:p>
        <a:p>
          <a:r>
            <a:rPr lang="en-GB" sz="1100" b="1" smtClean="0">
              <a:latin typeface="Arial" panose="020B0604020202020204" pitchFamily="34" charset="0"/>
              <a:ea typeface="+mn-ea"/>
              <a:cs typeface="Arial" panose="020B0604020202020204" pitchFamily="34" charset="0"/>
            </a:rPr>
            <a:t>(2%) </a:t>
          </a:r>
          <a:endParaRPr lang="en-GB" sz="1100" b="1" dirty="0">
            <a:latin typeface="Arial" panose="020B0604020202020204" pitchFamily="34" charset="0"/>
            <a:ea typeface="+mn-ea"/>
            <a:cs typeface="Arial" panose="020B0604020202020204" pitchFamily="34" charset="0"/>
          </a:endParaRPr>
        </a:p>
      </dgm:t>
    </dgm:pt>
    <dgm:pt modelId="{C85C5FF5-2075-40A6-B6A6-4186120E7C4E}" type="sibTrans" cxnId="{6822FFA9-D2F6-4E0F-AD7F-A88E213AEEA4}">
      <dgm:prSet/>
      <dgm:spPr/>
      <dgm:t>
        <a:bodyPr/>
        <a:lstStyle/>
        <a:p>
          <a:endParaRPr lang="en-GB" sz="1200" b="1">
            <a:latin typeface="Arial" panose="020B0604020202020204" pitchFamily="34" charset="0"/>
            <a:cs typeface="Arial" panose="020B0604020202020204" pitchFamily="34" charset="0"/>
          </a:endParaRPr>
        </a:p>
      </dgm:t>
    </dgm:pt>
    <dgm:pt modelId="{A30F5F89-C7C0-4815-B5FE-45709CA9A96D}" type="parTrans" cxnId="{6822FFA9-D2F6-4E0F-AD7F-A88E213AEEA4}">
      <dgm:prSet custT="1"/>
      <dgm:spPr>
        <a:xfrm rot="4244594">
          <a:off x="1024163" y="2493575"/>
          <a:ext cx="795960" cy="18065"/>
        </a:xfrm>
      </dgm:spPr>
      <dgm:t>
        <a:bodyPr/>
        <a:lstStyle/>
        <a:p>
          <a:endParaRPr lang="en-GB" sz="1100" b="1">
            <a:ln>
              <a:solidFill>
                <a:sysClr val="windowText" lastClr="000000"/>
              </a:solidFill>
            </a:ln>
            <a:solidFill>
              <a:schemeClr val="tx1"/>
            </a:solidFill>
            <a:latin typeface="Arial" panose="020B0604020202020204" pitchFamily="34" charset="0"/>
            <a:ea typeface="+mn-ea"/>
            <a:cs typeface="Arial" panose="020B0604020202020204" pitchFamily="34" charset="0"/>
          </a:endParaRPr>
        </a:p>
      </dgm:t>
    </dgm:pt>
    <dgm:pt modelId="{B8196960-9CE9-41AC-A339-3296684B4BAE}" type="pres">
      <dgm:prSet presAssocID="{FAAEE05A-E982-4773-9B4B-F6A3A66E573C}" presName="diagram" presStyleCnt="0">
        <dgm:presLayoutVars>
          <dgm:chPref val="1"/>
          <dgm:dir/>
          <dgm:animOne val="branch"/>
          <dgm:animLvl val="lvl"/>
          <dgm:resizeHandles val="exact"/>
        </dgm:presLayoutVars>
      </dgm:prSet>
      <dgm:spPr/>
      <dgm:t>
        <a:bodyPr/>
        <a:lstStyle/>
        <a:p>
          <a:endParaRPr lang="en-GB"/>
        </a:p>
      </dgm:t>
    </dgm:pt>
    <dgm:pt modelId="{A0FE8ED5-19E3-4210-83AA-9462363BB731}" type="pres">
      <dgm:prSet presAssocID="{BF222909-2C7F-4457-A146-B5622EC16965}" presName="root1" presStyleCnt="0"/>
      <dgm:spPr/>
      <dgm:t>
        <a:bodyPr/>
        <a:lstStyle/>
        <a:p>
          <a:endParaRPr lang="en-GB"/>
        </a:p>
      </dgm:t>
    </dgm:pt>
    <dgm:pt modelId="{B584E243-0D32-4AD6-A96A-4C9E07083498}" type="pres">
      <dgm:prSet presAssocID="{BF222909-2C7F-4457-A146-B5622EC16965}" presName="LevelOneTextNode" presStyleLbl="node0" presStyleIdx="0" presStyleCnt="1" custScaleX="192070" custScaleY="294129" custLinFactNeighborX="4033" custLinFactNeighborY="-827">
        <dgm:presLayoutVars>
          <dgm:chPref val="3"/>
        </dgm:presLayoutVars>
      </dgm:prSet>
      <dgm:spPr>
        <a:prstGeom prst="rect">
          <a:avLst/>
        </a:prstGeom>
      </dgm:spPr>
      <dgm:t>
        <a:bodyPr/>
        <a:lstStyle/>
        <a:p>
          <a:endParaRPr lang="en-GB"/>
        </a:p>
      </dgm:t>
    </dgm:pt>
    <dgm:pt modelId="{DD43E820-E299-4491-9D54-2FD117E83D22}" type="pres">
      <dgm:prSet presAssocID="{BF222909-2C7F-4457-A146-B5622EC16965}" presName="level2hierChild" presStyleCnt="0"/>
      <dgm:spPr/>
      <dgm:t>
        <a:bodyPr/>
        <a:lstStyle/>
        <a:p>
          <a:endParaRPr lang="en-GB"/>
        </a:p>
      </dgm:t>
    </dgm:pt>
    <dgm:pt modelId="{A98ED8E8-C475-48E4-87A4-FBDBE3134C9C}" type="pres">
      <dgm:prSet presAssocID="{0F134A91-2D48-4CF5-8109-4B959B0941D8}" presName="conn2-1" presStyleLbl="parChTrans1D2" presStyleIdx="0" presStyleCnt="3"/>
      <dgm:spPr>
        <a:custGeom>
          <a:avLst/>
          <a:gdLst/>
          <a:ahLst/>
          <a:cxnLst/>
          <a:rect l="0" t="0" r="0" b="0"/>
          <a:pathLst>
            <a:path>
              <a:moveTo>
                <a:pt x="0" y="7814"/>
              </a:moveTo>
              <a:lnTo>
                <a:pt x="960800" y="7814"/>
              </a:lnTo>
            </a:path>
          </a:pathLst>
        </a:custGeom>
      </dgm:spPr>
      <dgm:t>
        <a:bodyPr/>
        <a:lstStyle/>
        <a:p>
          <a:endParaRPr lang="en-GB"/>
        </a:p>
      </dgm:t>
    </dgm:pt>
    <dgm:pt modelId="{A66EB6CC-F742-4E38-8343-7508108A34D0}" type="pres">
      <dgm:prSet presAssocID="{0F134A91-2D48-4CF5-8109-4B959B0941D8}" presName="connTx" presStyleLbl="parChTrans1D2" presStyleIdx="0" presStyleCnt="3"/>
      <dgm:spPr/>
      <dgm:t>
        <a:bodyPr/>
        <a:lstStyle/>
        <a:p>
          <a:endParaRPr lang="en-GB"/>
        </a:p>
      </dgm:t>
    </dgm:pt>
    <dgm:pt modelId="{B2AD441E-E183-4B4B-B909-93591CC9DDE2}" type="pres">
      <dgm:prSet presAssocID="{A6EB31D7-6833-44DC-B899-1DECE65EEA5B}" presName="root2" presStyleCnt="0"/>
      <dgm:spPr/>
      <dgm:t>
        <a:bodyPr/>
        <a:lstStyle/>
        <a:p>
          <a:endParaRPr lang="en-GB"/>
        </a:p>
      </dgm:t>
    </dgm:pt>
    <dgm:pt modelId="{443B4221-91D8-42A2-A56C-DF7350401887}" type="pres">
      <dgm:prSet presAssocID="{A6EB31D7-6833-44DC-B899-1DECE65EEA5B}" presName="LevelTwoTextNode" presStyleLbl="asst1" presStyleIdx="0" presStyleCnt="2" custScaleX="192070" custScaleY="224205" custLinFactNeighborX="4033" custLinFactNeighborY="-827">
        <dgm:presLayoutVars>
          <dgm:chPref val="3"/>
        </dgm:presLayoutVars>
      </dgm:prSet>
      <dgm:spPr>
        <a:prstGeom prst="rect">
          <a:avLst/>
        </a:prstGeom>
      </dgm:spPr>
      <dgm:t>
        <a:bodyPr/>
        <a:lstStyle/>
        <a:p>
          <a:endParaRPr lang="en-GB"/>
        </a:p>
      </dgm:t>
    </dgm:pt>
    <dgm:pt modelId="{71277361-8743-4F89-B13A-244E8D4C4081}" type="pres">
      <dgm:prSet presAssocID="{A6EB31D7-6833-44DC-B899-1DECE65EEA5B}" presName="level3hierChild" presStyleCnt="0"/>
      <dgm:spPr/>
      <dgm:t>
        <a:bodyPr/>
        <a:lstStyle/>
        <a:p>
          <a:endParaRPr lang="en-GB"/>
        </a:p>
      </dgm:t>
    </dgm:pt>
    <dgm:pt modelId="{C52382E9-B1D3-49C6-9EFD-B1F310CCC8EF}" type="pres">
      <dgm:prSet presAssocID="{EADD1FCB-AC40-41DB-90EA-F6AE8765C456}" presName="conn2-1" presStyleLbl="parChTrans1D3" presStyleIdx="0" presStyleCnt="3"/>
      <dgm:spPr>
        <a:custGeom>
          <a:avLst/>
          <a:gdLst/>
          <a:ahLst/>
          <a:cxnLst/>
          <a:rect l="0" t="0" r="0" b="0"/>
          <a:pathLst>
            <a:path>
              <a:moveTo>
                <a:pt x="0" y="7814"/>
              </a:moveTo>
              <a:lnTo>
                <a:pt x="960800" y="7814"/>
              </a:lnTo>
            </a:path>
          </a:pathLst>
        </a:custGeom>
      </dgm:spPr>
      <dgm:t>
        <a:bodyPr/>
        <a:lstStyle/>
        <a:p>
          <a:endParaRPr lang="en-GB"/>
        </a:p>
      </dgm:t>
    </dgm:pt>
    <dgm:pt modelId="{6761CAA6-45D4-4853-BD05-AEF89B84D9FA}" type="pres">
      <dgm:prSet presAssocID="{EADD1FCB-AC40-41DB-90EA-F6AE8765C456}" presName="connTx" presStyleLbl="parChTrans1D3" presStyleIdx="0" presStyleCnt="3"/>
      <dgm:spPr/>
      <dgm:t>
        <a:bodyPr/>
        <a:lstStyle/>
        <a:p>
          <a:endParaRPr lang="en-GB"/>
        </a:p>
      </dgm:t>
    </dgm:pt>
    <dgm:pt modelId="{2D597C14-75D4-4EE6-A6C0-3740BB9E8E36}" type="pres">
      <dgm:prSet presAssocID="{90645FD8-775C-4D56-B9C6-53EE017F0E6A}" presName="root2" presStyleCnt="0"/>
      <dgm:spPr/>
      <dgm:t>
        <a:bodyPr/>
        <a:lstStyle/>
        <a:p>
          <a:endParaRPr lang="en-GB"/>
        </a:p>
      </dgm:t>
    </dgm:pt>
    <dgm:pt modelId="{AEFDB097-F049-47C7-B335-81DF33FC9DE7}" type="pres">
      <dgm:prSet presAssocID="{90645FD8-775C-4D56-B9C6-53EE017F0E6A}" presName="LevelTwoTextNode" presStyleLbl="node3" presStyleIdx="0" presStyleCnt="3" custScaleX="284576" custScaleY="265831" custLinFactNeighborX="4033" custLinFactNeighborY="-827">
        <dgm:presLayoutVars>
          <dgm:chPref val="3"/>
        </dgm:presLayoutVars>
      </dgm:prSet>
      <dgm:spPr>
        <a:prstGeom prst="rect">
          <a:avLst/>
        </a:prstGeom>
      </dgm:spPr>
      <dgm:t>
        <a:bodyPr/>
        <a:lstStyle/>
        <a:p>
          <a:endParaRPr lang="en-GB"/>
        </a:p>
      </dgm:t>
    </dgm:pt>
    <dgm:pt modelId="{A82E8B64-2880-4901-A4BF-05C0A10BF87D}" type="pres">
      <dgm:prSet presAssocID="{90645FD8-775C-4D56-B9C6-53EE017F0E6A}" presName="level3hierChild" presStyleCnt="0"/>
      <dgm:spPr/>
      <dgm:t>
        <a:bodyPr/>
        <a:lstStyle/>
        <a:p>
          <a:endParaRPr lang="en-GB"/>
        </a:p>
      </dgm:t>
    </dgm:pt>
    <dgm:pt modelId="{377E6BE6-C471-49DF-9717-85E729C63845}" type="pres">
      <dgm:prSet presAssocID="{968E73DB-A8D3-4171-9ECC-08E9B748A96C}" presName="conn2-1" presStyleLbl="parChTrans1D3" presStyleIdx="1" presStyleCnt="3"/>
      <dgm:spPr>
        <a:custGeom>
          <a:avLst/>
          <a:gdLst/>
          <a:ahLst/>
          <a:cxnLst/>
          <a:rect l="0" t="0" r="0" b="0"/>
          <a:pathLst>
            <a:path>
              <a:moveTo>
                <a:pt x="0" y="7814"/>
              </a:moveTo>
              <a:lnTo>
                <a:pt x="335038" y="7814"/>
              </a:lnTo>
            </a:path>
          </a:pathLst>
        </a:custGeom>
      </dgm:spPr>
      <dgm:t>
        <a:bodyPr/>
        <a:lstStyle/>
        <a:p>
          <a:endParaRPr lang="en-GB"/>
        </a:p>
      </dgm:t>
    </dgm:pt>
    <dgm:pt modelId="{623EE782-BF5C-4CF0-AEBB-88810B59FF04}" type="pres">
      <dgm:prSet presAssocID="{968E73DB-A8D3-4171-9ECC-08E9B748A96C}" presName="connTx" presStyleLbl="parChTrans1D3" presStyleIdx="1" presStyleCnt="3"/>
      <dgm:spPr/>
      <dgm:t>
        <a:bodyPr/>
        <a:lstStyle/>
        <a:p>
          <a:endParaRPr lang="en-GB"/>
        </a:p>
      </dgm:t>
    </dgm:pt>
    <dgm:pt modelId="{161D53DF-54BA-4575-882D-D81D9E14E05E}" type="pres">
      <dgm:prSet presAssocID="{9AD499FA-E6D2-4618-9ACE-65CE68BA726F}" presName="root2" presStyleCnt="0"/>
      <dgm:spPr/>
      <dgm:t>
        <a:bodyPr/>
        <a:lstStyle/>
        <a:p>
          <a:endParaRPr lang="en-GB"/>
        </a:p>
      </dgm:t>
    </dgm:pt>
    <dgm:pt modelId="{18E21807-C428-4C8A-9655-153E4C11A66E}" type="pres">
      <dgm:prSet presAssocID="{9AD499FA-E6D2-4618-9ACE-65CE68BA726F}" presName="LevelTwoTextNode" presStyleLbl="node3" presStyleIdx="1" presStyleCnt="3" custScaleX="292380" custScaleY="265831">
        <dgm:presLayoutVars>
          <dgm:chPref val="3"/>
        </dgm:presLayoutVars>
      </dgm:prSet>
      <dgm:spPr>
        <a:prstGeom prst="rect">
          <a:avLst/>
        </a:prstGeom>
      </dgm:spPr>
      <dgm:t>
        <a:bodyPr/>
        <a:lstStyle/>
        <a:p>
          <a:endParaRPr lang="en-GB"/>
        </a:p>
      </dgm:t>
    </dgm:pt>
    <dgm:pt modelId="{D1578E76-8ED3-4B47-A769-0EDD37B987FE}" type="pres">
      <dgm:prSet presAssocID="{9AD499FA-E6D2-4618-9ACE-65CE68BA726F}" presName="level3hierChild" presStyleCnt="0"/>
      <dgm:spPr/>
      <dgm:t>
        <a:bodyPr/>
        <a:lstStyle/>
        <a:p>
          <a:endParaRPr lang="en-GB"/>
        </a:p>
      </dgm:t>
    </dgm:pt>
    <dgm:pt modelId="{507E4430-F252-43E4-BF23-B6D52E9EFE42}" type="pres">
      <dgm:prSet presAssocID="{89B15F00-700C-4154-B04E-FE37182CF1E1}" presName="conn2-1" presStyleLbl="parChTrans1D4" presStyleIdx="0" presStyleCnt="1"/>
      <dgm:spPr>
        <a:custGeom>
          <a:avLst/>
          <a:gdLst/>
          <a:ahLst/>
          <a:cxnLst/>
          <a:rect l="0" t="0" r="0" b="0"/>
          <a:pathLst>
            <a:path>
              <a:moveTo>
                <a:pt x="0" y="7814"/>
              </a:moveTo>
              <a:lnTo>
                <a:pt x="467572" y="7814"/>
              </a:lnTo>
            </a:path>
          </a:pathLst>
        </a:custGeom>
      </dgm:spPr>
      <dgm:t>
        <a:bodyPr/>
        <a:lstStyle/>
        <a:p>
          <a:endParaRPr lang="en-GB"/>
        </a:p>
      </dgm:t>
    </dgm:pt>
    <dgm:pt modelId="{7B85657F-092B-4B02-8126-08D20089F811}" type="pres">
      <dgm:prSet presAssocID="{89B15F00-700C-4154-B04E-FE37182CF1E1}" presName="connTx" presStyleLbl="parChTrans1D4" presStyleIdx="0" presStyleCnt="1"/>
      <dgm:spPr/>
      <dgm:t>
        <a:bodyPr/>
        <a:lstStyle/>
        <a:p>
          <a:endParaRPr lang="en-GB"/>
        </a:p>
      </dgm:t>
    </dgm:pt>
    <dgm:pt modelId="{2B23EBF7-E6C3-41D6-8B0C-1E12B1A10B08}" type="pres">
      <dgm:prSet presAssocID="{99B8606A-4A3A-4100-95C2-E1CB8C3B5D82}" presName="root2" presStyleCnt="0"/>
      <dgm:spPr/>
      <dgm:t>
        <a:bodyPr/>
        <a:lstStyle/>
        <a:p>
          <a:endParaRPr lang="en-GB"/>
        </a:p>
      </dgm:t>
    </dgm:pt>
    <dgm:pt modelId="{9F61E40B-7BC9-4C25-8C68-5049E6A2F99A}" type="pres">
      <dgm:prSet presAssocID="{99B8606A-4A3A-4100-95C2-E1CB8C3B5D82}" presName="LevelTwoTextNode" presStyleLbl="node4" presStyleIdx="0" presStyleCnt="1" custScaleX="192070" custScaleY="175158" custLinFactNeighborX="586" custLinFactNeighborY="2465">
        <dgm:presLayoutVars>
          <dgm:chPref val="3"/>
        </dgm:presLayoutVars>
      </dgm:prSet>
      <dgm:spPr>
        <a:prstGeom prst="rect">
          <a:avLst/>
        </a:prstGeom>
      </dgm:spPr>
      <dgm:t>
        <a:bodyPr/>
        <a:lstStyle/>
        <a:p>
          <a:endParaRPr lang="en-GB"/>
        </a:p>
      </dgm:t>
    </dgm:pt>
    <dgm:pt modelId="{A82CEFD1-7FCA-4323-BC21-4B240B0648E4}" type="pres">
      <dgm:prSet presAssocID="{99B8606A-4A3A-4100-95C2-E1CB8C3B5D82}" presName="level3hierChild" presStyleCnt="0"/>
      <dgm:spPr/>
      <dgm:t>
        <a:bodyPr/>
        <a:lstStyle/>
        <a:p>
          <a:endParaRPr lang="en-GB"/>
        </a:p>
      </dgm:t>
    </dgm:pt>
    <dgm:pt modelId="{270E1FAE-6BC3-4A91-ACD2-20898578FBC6}" type="pres">
      <dgm:prSet presAssocID="{C729F3F6-C271-4C34-89AD-EEFDBFBBA78F}" presName="conn2-1" presStyleLbl="parChTrans1D3" presStyleIdx="2" presStyleCnt="3"/>
      <dgm:spPr>
        <a:custGeom>
          <a:avLst/>
          <a:gdLst/>
          <a:ahLst/>
          <a:cxnLst/>
          <a:rect l="0" t="0" r="0" b="0"/>
          <a:pathLst>
            <a:path>
              <a:moveTo>
                <a:pt x="0" y="7814"/>
              </a:moveTo>
              <a:lnTo>
                <a:pt x="960800" y="7814"/>
              </a:lnTo>
            </a:path>
          </a:pathLst>
        </a:custGeom>
      </dgm:spPr>
      <dgm:t>
        <a:bodyPr/>
        <a:lstStyle/>
        <a:p>
          <a:endParaRPr lang="en-GB"/>
        </a:p>
      </dgm:t>
    </dgm:pt>
    <dgm:pt modelId="{77A67270-2C7B-4B16-90D4-1F70C9AE9A5B}" type="pres">
      <dgm:prSet presAssocID="{C729F3F6-C271-4C34-89AD-EEFDBFBBA78F}" presName="connTx" presStyleLbl="parChTrans1D3" presStyleIdx="2" presStyleCnt="3"/>
      <dgm:spPr/>
      <dgm:t>
        <a:bodyPr/>
        <a:lstStyle/>
        <a:p>
          <a:endParaRPr lang="en-GB"/>
        </a:p>
      </dgm:t>
    </dgm:pt>
    <dgm:pt modelId="{607C14C1-D9FA-4D1E-8430-3844D3AE5B17}" type="pres">
      <dgm:prSet presAssocID="{B7897AE1-8AD9-43C8-BA00-0C1517B3BC17}" presName="root2" presStyleCnt="0"/>
      <dgm:spPr/>
      <dgm:t>
        <a:bodyPr/>
        <a:lstStyle/>
        <a:p>
          <a:endParaRPr lang="en-GB"/>
        </a:p>
      </dgm:t>
    </dgm:pt>
    <dgm:pt modelId="{BF27E230-1FBE-4DB2-9983-A9EB94F7B733}" type="pres">
      <dgm:prSet presAssocID="{B7897AE1-8AD9-43C8-BA00-0C1517B3BC17}" presName="LevelTwoTextNode" presStyleLbl="node3" presStyleIdx="2" presStyleCnt="3" custScaleX="284576" custScaleY="265831" custLinFactNeighborX="4033" custLinFactNeighborY="-827">
        <dgm:presLayoutVars>
          <dgm:chPref val="3"/>
        </dgm:presLayoutVars>
      </dgm:prSet>
      <dgm:spPr>
        <a:prstGeom prst="rect">
          <a:avLst/>
        </a:prstGeom>
      </dgm:spPr>
      <dgm:t>
        <a:bodyPr/>
        <a:lstStyle/>
        <a:p>
          <a:endParaRPr lang="en-GB"/>
        </a:p>
      </dgm:t>
    </dgm:pt>
    <dgm:pt modelId="{A7887D9A-3351-4B72-8707-0236830AA553}" type="pres">
      <dgm:prSet presAssocID="{B7897AE1-8AD9-43C8-BA00-0C1517B3BC17}" presName="level3hierChild" presStyleCnt="0"/>
      <dgm:spPr/>
      <dgm:t>
        <a:bodyPr/>
        <a:lstStyle/>
        <a:p>
          <a:endParaRPr lang="en-GB"/>
        </a:p>
      </dgm:t>
    </dgm:pt>
    <dgm:pt modelId="{A2353825-F04E-40EC-9999-768257BE9C4D}" type="pres">
      <dgm:prSet presAssocID="{7817DA16-0EAA-415E-907A-6CAF7F83DED0}" presName="conn2-1" presStyleLbl="parChTrans1D2" presStyleIdx="1" presStyleCnt="3"/>
      <dgm:spPr>
        <a:custGeom>
          <a:avLst/>
          <a:gdLst/>
          <a:ahLst/>
          <a:cxnLst/>
          <a:rect l="0" t="0" r="0" b="0"/>
          <a:pathLst>
            <a:path>
              <a:moveTo>
                <a:pt x="0" y="7814"/>
              </a:moveTo>
              <a:lnTo>
                <a:pt x="372582" y="7814"/>
              </a:lnTo>
            </a:path>
          </a:pathLst>
        </a:custGeom>
      </dgm:spPr>
      <dgm:t>
        <a:bodyPr/>
        <a:lstStyle/>
        <a:p>
          <a:endParaRPr lang="en-GB"/>
        </a:p>
      </dgm:t>
    </dgm:pt>
    <dgm:pt modelId="{443DBCE2-5163-4D97-82F3-BE4A9FE2E81D}" type="pres">
      <dgm:prSet presAssocID="{7817DA16-0EAA-415E-907A-6CAF7F83DED0}" presName="connTx" presStyleLbl="parChTrans1D2" presStyleIdx="1" presStyleCnt="3"/>
      <dgm:spPr/>
      <dgm:t>
        <a:bodyPr/>
        <a:lstStyle/>
        <a:p>
          <a:endParaRPr lang="en-GB"/>
        </a:p>
      </dgm:t>
    </dgm:pt>
    <dgm:pt modelId="{8CBF8583-8C23-4F8D-8A39-3A71F682CD4B}" type="pres">
      <dgm:prSet presAssocID="{C75C2115-FB84-4101-855C-27DD94E9B47E}" presName="root2" presStyleCnt="0"/>
      <dgm:spPr/>
      <dgm:t>
        <a:bodyPr/>
        <a:lstStyle/>
        <a:p>
          <a:endParaRPr lang="en-GB"/>
        </a:p>
      </dgm:t>
    </dgm:pt>
    <dgm:pt modelId="{97747A16-1BF7-4595-BA33-1BF95D602933}" type="pres">
      <dgm:prSet presAssocID="{C75C2115-FB84-4101-855C-27DD94E9B47E}" presName="LevelTwoTextNode" presStyleLbl="asst1" presStyleIdx="1" presStyleCnt="2" custScaleX="192070" custScaleY="203791" custLinFactNeighborX="4033" custLinFactNeighborY="-827">
        <dgm:presLayoutVars>
          <dgm:chPref val="3"/>
        </dgm:presLayoutVars>
      </dgm:prSet>
      <dgm:spPr>
        <a:prstGeom prst="rect">
          <a:avLst/>
        </a:prstGeom>
      </dgm:spPr>
      <dgm:t>
        <a:bodyPr/>
        <a:lstStyle/>
        <a:p>
          <a:endParaRPr lang="en-GB"/>
        </a:p>
      </dgm:t>
    </dgm:pt>
    <dgm:pt modelId="{067D4F13-7858-4FAC-9973-136D093F2E05}" type="pres">
      <dgm:prSet presAssocID="{C75C2115-FB84-4101-855C-27DD94E9B47E}" presName="level3hierChild" presStyleCnt="0"/>
      <dgm:spPr/>
      <dgm:t>
        <a:bodyPr/>
        <a:lstStyle/>
        <a:p>
          <a:endParaRPr lang="en-GB"/>
        </a:p>
      </dgm:t>
    </dgm:pt>
    <dgm:pt modelId="{D7F00C9B-1968-49FE-8445-56D92F4DDF12}" type="pres">
      <dgm:prSet presAssocID="{A30F5F89-C7C0-4815-B5FE-45709CA9A96D}" presName="conn2-1" presStyleLbl="parChTrans1D2" presStyleIdx="2" presStyleCnt="3"/>
      <dgm:spPr>
        <a:custGeom>
          <a:avLst/>
          <a:gdLst/>
          <a:ahLst/>
          <a:cxnLst/>
          <a:rect l="0" t="0" r="0" b="0"/>
          <a:pathLst>
            <a:path>
              <a:moveTo>
                <a:pt x="0" y="7814"/>
              </a:moveTo>
              <a:lnTo>
                <a:pt x="960800" y="7814"/>
              </a:lnTo>
            </a:path>
          </a:pathLst>
        </a:custGeom>
      </dgm:spPr>
      <dgm:t>
        <a:bodyPr/>
        <a:lstStyle/>
        <a:p>
          <a:endParaRPr lang="en-GB"/>
        </a:p>
      </dgm:t>
    </dgm:pt>
    <dgm:pt modelId="{9B60EF77-25A8-4B15-BEAB-6D27780BECA8}" type="pres">
      <dgm:prSet presAssocID="{A30F5F89-C7C0-4815-B5FE-45709CA9A96D}" presName="connTx" presStyleLbl="parChTrans1D2" presStyleIdx="2" presStyleCnt="3"/>
      <dgm:spPr/>
      <dgm:t>
        <a:bodyPr/>
        <a:lstStyle/>
        <a:p>
          <a:endParaRPr lang="en-GB"/>
        </a:p>
      </dgm:t>
    </dgm:pt>
    <dgm:pt modelId="{7BCE4477-8600-4C3C-8388-66A9A7B0F43E}" type="pres">
      <dgm:prSet presAssocID="{6F4A8287-0E64-4CBA-9896-46B7D845D8EE}" presName="root2" presStyleCnt="0"/>
      <dgm:spPr/>
      <dgm:t>
        <a:bodyPr/>
        <a:lstStyle/>
        <a:p>
          <a:endParaRPr lang="en-GB"/>
        </a:p>
      </dgm:t>
    </dgm:pt>
    <dgm:pt modelId="{C6E3D82B-F172-4BBF-81BD-CA53982D3B6C}" type="pres">
      <dgm:prSet presAssocID="{6F4A8287-0E64-4CBA-9896-46B7D845D8EE}" presName="LevelTwoTextNode" presStyleLbl="node2" presStyleIdx="0" presStyleCnt="1" custScaleX="195030" custScaleY="223647" custLinFactNeighborX="4033" custLinFactNeighborY="-827">
        <dgm:presLayoutVars>
          <dgm:chPref val="3"/>
        </dgm:presLayoutVars>
      </dgm:prSet>
      <dgm:spPr>
        <a:prstGeom prst="rect">
          <a:avLst/>
        </a:prstGeom>
      </dgm:spPr>
      <dgm:t>
        <a:bodyPr/>
        <a:lstStyle/>
        <a:p>
          <a:endParaRPr lang="en-GB"/>
        </a:p>
      </dgm:t>
    </dgm:pt>
    <dgm:pt modelId="{65E763F9-33F8-48E7-B194-B29FD333AFA7}" type="pres">
      <dgm:prSet presAssocID="{6F4A8287-0E64-4CBA-9896-46B7D845D8EE}" presName="level3hierChild" presStyleCnt="0"/>
      <dgm:spPr/>
      <dgm:t>
        <a:bodyPr/>
        <a:lstStyle/>
        <a:p>
          <a:endParaRPr lang="en-GB"/>
        </a:p>
      </dgm:t>
    </dgm:pt>
  </dgm:ptLst>
  <dgm:cxnLst>
    <dgm:cxn modelId="{07DB55F9-8930-46A1-9080-290332223361}" srcId="{BF222909-2C7F-4457-A146-B5622EC16965}" destId="{A6EB31D7-6833-44DC-B899-1DECE65EEA5B}" srcOrd="0" destOrd="0" parTransId="{0F134A91-2D48-4CF5-8109-4B959B0941D8}" sibTransId="{76F10868-4E6A-40E5-BB1D-BA70092274B9}"/>
    <dgm:cxn modelId="{AEBC10C5-EBDB-49CF-816A-293657410767}" srcId="{A6EB31D7-6833-44DC-B899-1DECE65EEA5B}" destId="{90645FD8-775C-4D56-B9C6-53EE017F0E6A}" srcOrd="0" destOrd="0" parTransId="{EADD1FCB-AC40-41DB-90EA-F6AE8765C456}" sibTransId="{D824B137-2285-4456-A81F-528340DF7CC6}"/>
    <dgm:cxn modelId="{4C511DDC-D9C1-423C-955E-19012DEA8E41}" type="presOf" srcId="{9AD499FA-E6D2-4618-9ACE-65CE68BA726F}" destId="{18E21807-C428-4C8A-9655-153E4C11A66E}" srcOrd="0" destOrd="0" presId="urn:microsoft.com/office/officeart/2005/8/layout/hierarchy2"/>
    <dgm:cxn modelId="{1C52E632-997A-4137-80A7-FF93C1FD16A0}" srcId="{FAAEE05A-E982-4773-9B4B-F6A3A66E573C}" destId="{BF222909-2C7F-4457-A146-B5622EC16965}" srcOrd="0" destOrd="0" parTransId="{72EEAE9B-14E5-444B-B518-F8E107E8AB18}" sibTransId="{7E639B2D-BE51-4FC7-8AF4-A876D4FB25B2}"/>
    <dgm:cxn modelId="{50E5749B-E252-4C23-8AD6-573F459BB4EA}" type="presOf" srcId="{EADD1FCB-AC40-41DB-90EA-F6AE8765C456}" destId="{6761CAA6-45D4-4853-BD05-AEF89B84D9FA}" srcOrd="1" destOrd="0" presId="urn:microsoft.com/office/officeart/2005/8/layout/hierarchy2"/>
    <dgm:cxn modelId="{9771CD4B-50C9-40C9-9685-930A0B3FAB42}" srcId="{BF222909-2C7F-4457-A146-B5622EC16965}" destId="{C75C2115-FB84-4101-855C-27DD94E9B47E}" srcOrd="1" destOrd="0" parTransId="{7817DA16-0EAA-415E-907A-6CAF7F83DED0}" sibTransId="{38A03E62-ED92-40CA-8481-25F3A79623E5}"/>
    <dgm:cxn modelId="{3DF47EE1-F554-43EC-9744-399FA89AC805}" type="presOf" srcId="{BF222909-2C7F-4457-A146-B5622EC16965}" destId="{B584E243-0D32-4AD6-A96A-4C9E07083498}" srcOrd="0" destOrd="0" presId="urn:microsoft.com/office/officeart/2005/8/layout/hierarchy2"/>
    <dgm:cxn modelId="{2F98BF72-D11D-4332-8106-72CB7AB65C8F}" type="presOf" srcId="{FAAEE05A-E982-4773-9B4B-F6A3A66E573C}" destId="{B8196960-9CE9-41AC-A339-3296684B4BAE}" srcOrd="0" destOrd="0" presId="urn:microsoft.com/office/officeart/2005/8/layout/hierarchy2"/>
    <dgm:cxn modelId="{5DDF391E-A26A-439C-B40C-04908F0842A9}" type="presOf" srcId="{968E73DB-A8D3-4171-9ECC-08E9B748A96C}" destId="{623EE782-BF5C-4CF0-AEBB-88810B59FF04}" srcOrd="1" destOrd="0" presId="urn:microsoft.com/office/officeart/2005/8/layout/hierarchy2"/>
    <dgm:cxn modelId="{6625DFC2-340F-46DA-AD6C-39C5B6EC0DA7}" type="presOf" srcId="{89B15F00-700C-4154-B04E-FE37182CF1E1}" destId="{507E4430-F252-43E4-BF23-B6D52E9EFE42}" srcOrd="0" destOrd="0" presId="urn:microsoft.com/office/officeart/2005/8/layout/hierarchy2"/>
    <dgm:cxn modelId="{9916E4EE-7091-4643-85D0-1B0CF4A427F3}" type="presOf" srcId="{A30F5F89-C7C0-4815-B5FE-45709CA9A96D}" destId="{D7F00C9B-1968-49FE-8445-56D92F4DDF12}" srcOrd="0" destOrd="0" presId="urn:microsoft.com/office/officeart/2005/8/layout/hierarchy2"/>
    <dgm:cxn modelId="{20748CC7-A696-4AF9-BE84-8DAD26A39784}" srcId="{9AD499FA-E6D2-4618-9ACE-65CE68BA726F}" destId="{99B8606A-4A3A-4100-95C2-E1CB8C3B5D82}" srcOrd="0" destOrd="0" parTransId="{89B15F00-700C-4154-B04E-FE37182CF1E1}" sibTransId="{BD653C87-EE92-4CFE-9EB2-769ACC607532}"/>
    <dgm:cxn modelId="{0F271716-2418-4B9C-8165-260753B81D9B}" type="presOf" srcId="{89B15F00-700C-4154-B04E-FE37182CF1E1}" destId="{7B85657F-092B-4B02-8126-08D20089F811}" srcOrd="1" destOrd="0" presId="urn:microsoft.com/office/officeart/2005/8/layout/hierarchy2"/>
    <dgm:cxn modelId="{7E4EF2B5-C294-4935-B83C-EE29AEED3F61}" type="presOf" srcId="{C729F3F6-C271-4C34-89AD-EEFDBFBBA78F}" destId="{270E1FAE-6BC3-4A91-ACD2-20898578FBC6}" srcOrd="0" destOrd="0" presId="urn:microsoft.com/office/officeart/2005/8/layout/hierarchy2"/>
    <dgm:cxn modelId="{0EEFC07C-5A28-48FF-8B53-C5FF97CBEFED}" type="presOf" srcId="{0F134A91-2D48-4CF5-8109-4B959B0941D8}" destId="{A66EB6CC-F742-4E38-8343-7508108A34D0}" srcOrd="1" destOrd="0" presId="urn:microsoft.com/office/officeart/2005/8/layout/hierarchy2"/>
    <dgm:cxn modelId="{AC145E7A-03BD-482F-ADE4-002237C205ED}" type="presOf" srcId="{6F4A8287-0E64-4CBA-9896-46B7D845D8EE}" destId="{C6E3D82B-F172-4BBF-81BD-CA53982D3B6C}" srcOrd="0" destOrd="0" presId="urn:microsoft.com/office/officeart/2005/8/layout/hierarchy2"/>
    <dgm:cxn modelId="{9F0CB3DE-53C4-4F80-B67B-7605F572FFAE}" type="presOf" srcId="{7817DA16-0EAA-415E-907A-6CAF7F83DED0}" destId="{A2353825-F04E-40EC-9999-768257BE9C4D}" srcOrd="0" destOrd="0" presId="urn:microsoft.com/office/officeart/2005/8/layout/hierarchy2"/>
    <dgm:cxn modelId="{52AC42FA-00DE-49D2-90D6-D3BADE098819}" type="presOf" srcId="{EADD1FCB-AC40-41DB-90EA-F6AE8765C456}" destId="{C52382E9-B1D3-49C6-9EFD-B1F310CCC8EF}" srcOrd="0" destOrd="0" presId="urn:microsoft.com/office/officeart/2005/8/layout/hierarchy2"/>
    <dgm:cxn modelId="{6DE3AEE3-C5D0-4C13-A3E8-A639B23557E8}" type="presOf" srcId="{B7897AE1-8AD9-43C8-BA00-0C1517B3BC17}" destId="{BF27E230-1FBE-4DB2-9983-A9EB94F7B733}" srcOrd="0" destOrd="0" presId="urn:microsoft.com/office/officeart/2005/8/layout/hierarchy2"/>
    <dgm:cxn modelId="{5AE1C0CB-EB6B-48E9-A24B-6707746A4556}" type="presOf" srcId="{7817DA16-0EAA-415E-907A-6CAF7F83DED0}" destId="{443DBCE2-5163-4D97-82F3-BE4A9FE2E81D}" srcOrd="1" destOrd="0" presId="urn:microsoft.com/office/officeart/2005/8/layout/hierarchy2"/>
    <dgm:cxn modelId="{B60E62A2-8D94-4E4A-A518-673D37DD634D}" type="presOf" srcId="{A30F5F89-C7C0-4815-B5FE-45709CA9A96D}" destId="{9B60EF77-25A8-4B15-BEAB-6D27780BECA8}" srcOrd="1" destOrd="0" presId="urn:microsoft.com/office/officeart/2005/8/layout/hierarchy2"/>
    <dgm:cxn modelId="{13DDFBCF-F090-460B-81FC-B994996C5A7A}" type="presOf" srcId="{C75C2115-FB84-4101-855C-27DD94E9B47E}" destId="{97747A16-1BF7-4595-BA33-1BF95D602933}" srcOrd="0" destOrd="0" presId="urn:microsoft.com/office/officeart/2005/8/layout/hierarchy2"/>
    <dgm:cxn modelId="{B3501AD9-6403-47A4-A94B-BFFEEF82A187}" srcId="{A6EB31D7-6833-44DC-B899-1DECE65EEA5B}" destId="{B7897AE1-8AD9-43C8-BA00-0C1517B3BC17}" srcOrd="2" destOrd="0" parTransId="{C729F3F6-C271-4C34-89AD-EEFDBFBBA78F}" sibTransId="{64954FB2-F404-4763-BA9D-B7E1E8136BFA}"/>
    <dgm:cxn modelId="{6994A924-2B93-4A96-A3BA-363C150B85A2}" type="presOf" srcId="{99B8606A-4A3A-4100-95C2-E1CB8C3B5D82}" destId="{9F61E40B-7BC9-4C25-8C68-5049E6A2F99A}" srcOrd="0" destOrd="0" presId="urn:microsoft.com/office/officeart/2005/8/layout/hierarchy2"/>
    <dgm:cxn modelId="{6F550920-6439-46B3-951D-A4AD9785AD02}" type="presOf" srcId="{90645FD8-775C-4D56-B9C6-53EE017F0E6A}" destId="{AEFDB097-F049-47C7-B335-81DF33FC9DE7}" srcOrd="0" destOrd="0" presId="urn:microsoft.com/office/officeart/2005/8/layout/hierarchy2"/>
    <dgm:cxn modelId="{D4B34BF5-E3D5-4C97-AC32-B93E255E80E2}" type="presOf" srcId="{0F134A91-2D48-4CF5-8109-4B959B0941D8}" destId="{A98ED8E8-C475-48E4-87A4-FBDBE3134C9C}" srcOrd="0" destOrd="0" presId="urn:microsoft.com/office/officeart/2005/8/layout/hierarchy2"/>
    <dgm:cxn modelId="{C9D29E7F-0B72-42C3-89A6-1378F5AAC0F5}" type="presOf" srcId="{C729F3F6-C271-4C34-89AD-EEFDBFBBA78F}" destId="{77A67270-2C7B-4B16-90D4-1F70C9AE9A5B}" srcOrd="1" destOrd="0" presId="urn:microsoft.com/office/officeart/2005/8/layout/hierarchy2"/>
    <dgm:cxn modelId="{F03ACEEA-17B3-4618-928F-BA8671AD61A4}" srcId="{A6EB31D7-6833-44DC-B899-1DECE65EEA5B}" destId="{9AD499FA-E6D2-4618-9ACE-65CE68BA726F}" srcOrd="1" destOrd="0" parTransId="{968E73DB-A8D3-4171-9ECC-08E9B748A96C}" sibTransId="{9C1D2852-0072-4D2A-944D-2DFFD9555088}"/>
    <dgm:cxn modelId="{6822FFA9-D2F6-4E0F-AD7F-A88E213AEEA4}" srcId="{BF222909-2C7F-4457-A146-B5622EC16965}" destId="{6F4A8287-0E64-4CBA-9896-46B7D845D8EE}" srcOrd="2" destOrd="0" parTransId="{A30F5F89-C7C0-4815-B5FE-45709CA9A96D}" sibTransId="{C85C5FF5-2075-40A6-B6A6-4186120E7C4E}"/>
    <dgm:cxn modelId="{A81E43D8-EFC8-4359-B7FB-40E1B5F449AC}" type="presOf" srcId="{968E73DB-A8D3-4171-9ECC-08E9B748A96C}" destId="{377E6BE6-C471-49DF-9717-85E729C63845}" srcOrd="0" destOrd="0" presId="urn:microsoft.com/office/officeart/2005/8/layout/hierarchy2"/>
    <dgm:cxn modelId="{79E030A4-0C68-42EA-9D82-220C304B6750}" type="presOf" srcId="{A6EB31D7-6833-44DC-B899-1DECE65EEA5B}" destId="{443B4221-91D8-42A2-A56C-DF7350401887}" srcOrd="0" destOrd="0" presId="urn:microsoft.com/office/officeart/2005/8/layout/hierarchy2"/>
    <dgm:cxn modelId="{42E4B038-B6CC-40DC-BB10-74997A125125}" type="presParOf" srcId="{B8196960-9CE9-41AC-A339-3296684B4BAE}" destId="{A0FE8ED5-19E3-4210-83AA-9462363BB731}" srcOrd="0" destOrd="0" presId="urn:microsoft.com/office/officeart/2005/8/layout/hierarchy2"/>
    <dgm:cxn modelId="{96EB0A4F-915F-4536-9941-F288CB5AB276}" type="presParOf" srcId="{A0FE8ED5-19E3-4210-83AA-9462363BB731}" destId="{B584E243-0D32-4AD6-A96A-4C9E07083498}" srcOrd="0" destOrd="0" presId="urn:microsoft.com/office/officeart/2005/8/layout/hierarchy2"/>
    <dgm:cxn modelId="{D07DB9D4-A704-4071-B12F-C4A685109A6A}" type="presParOf" srcId="{A0FE8ED5-19E3-4210-83AA-9462363BB731}" destId="{DD43E820-E299-4491-9D54-2FD117E83D22}" srcOrd="1" destOrd="0" presId="urn:microsoft.com/office/officeart/2005/8/layout/hierarchy2"/>
    <dgm:cxn modelId="{14470B5F-BA5D-415C-B77D-7C6EC28C3B81}" type="presParOf" srcId="{DD43E820-E299-4491-9D54-2FD117E83D22}" destId="{A98ED8E8-C475-48E4-87A4-FBDBE3134C9C}" srcOrd="0" destOrd="0" presId="urn:microsoft.com/office/officeart/2005/8/layout/hierarchy2"/>
    <dgm:cxn modelId="{BEE9AA1A-10B7-4860-8AFB-96FB3B2A4F69}" type="presParOf" srcId="{A98ED8E8-C475-48E4-87A4-FBDBE3134C9C}" destId="{A66EB6CC-F742-4E38-8343-7508108A34D0}" srcOrd="0" destOrd="0" presId="urn:microsoft.com/office/officeart/2005/8/layout/hierarchy2"/>
    <dgm:cxn modelId="{F414BA10-9C6B-4BB4-A0CF-A8F033D178E4}" type="presParOf" srcId="{DD43E820-E299-4491-9D54-2FD117E83D22}" destId="{B2AD441E-E183-4B4B-B909-93591CC9DDE2}" srcOrd="1" destOrd="0" presId="urn:microsoft.com/office/officeart/2005/8/layout/hierarchy2"/>
    <dgm:cxn modelId="{DEDE9087-6A14-4BA0-8B45-90302298A53B}" type="presParOf" srcId="{B2AD441E-E183-4B4B-B909-93591CC9DDE2}" destId="{443B4221-91D8-42A2-A56C-DF7350401887}" srcOrd="0" destOrd="0" presId="urn:microsoft.com/office/officeart/2005/8/layout/hierarchy2"/>
    <dgm:cxn modelId="{13AB6CCC-18D2-427B-A045-801731FE4BC9}" type="presParOf" srcId="{B2AD441E-E183-4B4B-B909-93591CC9DDE2}" destId="{71277361-8743-4F89-B13A-244E8D4C4081}" srcOrd="1" destOrd="0" presId="urn:microsoft.com/office/officeart/2005/8/layout/hierarchy2"/>
    <dgm:cxn modelId="{6D7D1824-7B15-4ADA-A23E-E72B087BDF8B}" type="presParOf" srcId="{71277361-8743-4F89-B13A-244E8D4C4081}" destId="{C52382E9-B1D3-49C6-9EFD-B1F310CCC8EF}" srcOrd="0" destOrd="0" presId="urn:microsoft.com/office/officeart/2005/8/layout/hierarchy2"/>
    <dgm:cxn modelId="{A9031E39-F18B-4C04-8CC1-555BC7FCA390}" type="presParOf" srcId="{C52382E9-B1D3-49C6-9EFD-B1F310CCC8EF}" destId="{6761CAA6-45D4-4853-BD05-AEF89B84D9FA}" srcOrd="0" destOrd="0" presId="urn:microsoft.com/office/officeart/2005/8/layout/hierarchy2"/>
    <dgm:cxn modelId="{488FBA71-C0D3-49FB-A6BC-46FE048A99FC}" type="presParOf" srcId="{71277361-8743-4F89-B13A-244E8D4C4081}" destId="{2D597C14-75D4-4EE6-A6C0-3740BB9E8E36}" srcOrd="1" destOrd="0" presId="urn:microsoft.com/office/officeart/2005/8/layout/hierarchy2"/>
    <dgm:cxn modelId="{C5A82EE4-7FF8-4CAD-B77A-812B67F9082E}" type="presParOf" srcId="{2D597C14-75D4-4EE6-A6C0-3740BB9E8E36}" destId="{AEFDB097-F049-47C7-B335-81DF33FC9DE7}" srcOrd="0" destOrd="0" presId="urn:microsoft.com/office/officeart/2005/8/layout/hierarchy2"/>
    <dgm:cxn modelId="{7DCAADE0-B813-477A-B8F5-14F6101DDF62}" type="presParOf" srcId="{2D597C14-75D4-4EE6-A6C0-3740BB9E8E36}" destId="{A82E8B64-2880-4901-A4BF-05C0A10BF87D}" srcOrd="1" destOrd="0" presId="urn:microsoft.com/office/officeart/2005/8/layout/hierarchy2"/>
    <dgm:cxn modelId="{316ACA1A-36EB-4BC6-A6FD-C7E375C3DD06}" type="presParOf" srcId="{71277361-8743-4F89-B13A-244E8D4C4081}" destId="{377E6BE6-C471-49DF-9717-85E729C63845}" srcOrd="2" destOrd="0" presId="urn:microsoft.com/office/officeart/2005/8/layout/hierarchy2"/>
    <dgm:cxn modelId="{79EB280B-ACD6-49B8-8105-241210F44C86}" type="presParOf" srcId="{377E6BE6-C471-49DF-9717-85E729C63845}" destId="{623EE782-BF5C-4CF0-AEBB-88810B59FF04}" srcOrd="0" destOrd="0" presId="urn:microsoft.com/office/officeart/2005/8/layout/hierarchy2"/>
    <dgm:cxn modelId="{40940649-D518-41CA-9606-042D55BDD422}" type="presParOf" srcId="{71277361-8743-4F89-B13A-244E8D4C4081}" destId="{161D53DF-54BA-4575-882D-D81D9E14E05E}" srcOrd="3" destOrd="0" presId="urn:microsoft.com/office/officeart/2005/8/layout/hierarchy2"/>
    <dgm:cxn modelId="{DA1CCA03-B9AC-42AB-BCCB-D08D277481F0}" type="presParOf" srcId="{161D53DF-54BA-4575-882D-D81D9E14E05E}" destId="{18E21807-C428-4C8A-9655-153E4C11A66E}" srcOrd="0" destOrd="0" presId="urn:microsoft.com/office/officeart/2005/8/layout/hierarchy2"/>
    <dgm:cxn modelId="{FDCBA681-98ED-4AB2-B03F-A1AE392CC06C}" type="presParOf" srcId="{161D53DF-54BA-4575-882D-D81D9E14E05E}" destId="{D1578E76-8ED3-4B47-A769-0EDD37B987FE}" srcOrd="1" destOrd="0" presId="urn:microsoft.com/office/officeart/2005/8/layout/hierarchy2"/>
    <dgm:cxn modelId="{14E9BEB0-8C11-45AF-8F9E-7E08C1D8B783}" type="presParOf" srcId="{D1578E76-8ED3-4B47-A769-0EDD37B987FE}" destId="{507E4430-F252-43E4-BF23-B6D52E9EFE42}" srcOrd="0" destOrd="0" presId="urn:microsoft.com/office/officeart/2005/8/layout/hierarchy2"/>
    <dgm:cxn modelId="{37467E17-17EF-4B00-B918-46BE3FE3BB7C}" type="presParOf" srcId="{507E4430-F252-43E4-BF23-B6D52E9EFE42}" destId="{7B85657F-092B-4B02-8126-08D20089F811}" srcOrd="0" destOrd="0" presId="urn:microsoft.com/office/officeart/2005/8/layout/hierarchy2"/>
    <dgm:cxn modelId="{09DE4238-8A72-4CA3-8DE1-048499B5AA03}" type="presParOf" srcId="{D1578E76-8ED3-4B47-A769-0EDD37B987FE}" destId="{2B23EBF7-E6C3-41D6-8B0C-1E12B1A10B08}" srcOrd="1" destOrd="0" presId="urn:microsoft.com/office/officeart/2005/8/layout/hierarchy2"/>
    <dgm:cxn modelId="{33247FDC-FFB8-4539-915B-7923B990FBFC}" type="presParOf" srcId="{2B23EBF7-E6C3-41D6-8B0C-1E12B1A10B08}" destId="{9F61E40B-7BC9-4C25-8C68-5049E6A2F99A}" srcOrd="0" destOrd="0" presId="urn:microsoft.com/office/officeart/2005/8/layout/hierarchy2"/>
    <dgm:cxn modelId="{DE84428F-0726-468A-8386-5AAF2B6A2BD8}" type="presParOf" srcId="{2B23EBF7-E6C3-41D6-8B0C-1E12B1A10B08}" destId="{A82CEFD1-7FCA-4323-BC21-4B240B0648E4}" srcOrd="1" destOrd="0" presId="urn:microsoft.com/office/officeart/2005/8/layout/hierarchy2"/>
    <dgm:cxn modelId="{0AE1765A-240A-4D5A-9246-FDB5D154E916}" type="presParOf" srcId="{71277361-8743-4F89-B13A-244E8D4C4081}" destId="{270E1FAE-6BC3-4A91-ACD2-20898578FBC6}" srcOrd="4" destOrd="0" presId="urn:microsoft.com/office/officeart/2005/8/layout/hierarchy2"/>
    <dgm:cxn modelId="{83899DEA-E710-4D39-82C1-DBDF229C160D}" type="presParOf" srcId="{270E1FAE-6BC3-4A91-ACD2-20898578FBC6}" destId="{77A67270-2C7B-4B16-90D4-1F70C9AE9A5B}" srcOrd="0" destOrd="0" presId="urn:microsoft.com/office/officeart/2005/8/layout/hierarchy2"/>
    <dgm:cxn modelId="{8638A5B7-6450-48B3-8AA6-423B56B6169A}" type="presParOf" srcId="{71277361-8743-4F89-B13A-244E8D4C4081}" destId="{607C14C1-D9FA-4D1E-8430-3844D3AE5B17}" srcOrd="5" destOrd="0" presId="urn:microsoft.com/office/officeart/2005/8/layout/hierarchy2"/>
    <dgm:cxn modelId="{403E7F39-E1CB-46E3-9C1C-8C28953ED651}" type="presParOf" srcId="{607C14C1-D9FA-4D1E-8430-3844D3AE5B17}" destId="{BF27E230-1FBE-4DB2-9983-A9EB94F7B733}" srcOrd="0" destOrd="0" presId="urn:microsoft.com/office/officeart/2005/8/layout/hierarchy2"/>
    <dgm:cxn modelId="{9E04F8B5-947A-4B4F-AC94-E04806148228}" type="presParOf" srcId="{607C14C1-D9FA-4D1E-8430-3844D3AE5B17}" destId="{A7887D9A-3351-4B72-8707-0236830AA553}" srcOrd="1" destOrd="0" presId="urn:microsoft.com/office/officeart/2005/8/layout/hierarchy2"/>
    <dgm:cxn modelId="{A36477E6-5F88-4547-8258-233F21F1C643}" type="presParOf" srcId="{DD43E820-E299-4491-9D54-2FD117E83D22}" destId="{A2353825-F04E-40EC-9999-768257BE9C4D}" srcOrd="2" destOrd="0" presId="urn:microsoft.com/office/officeart/2005/8/layout/hierarchy2"/>
    <dgm:cxn modelId="{438C6A45-CEB5-43E9-B909-B9821D794871}" type="presParOf" srcId="{A2353825-F04E-40EC-9999-768257BE9C4D}" destId="{443DBCE2-5163-4D97-82F3-BE4A9FE2E81D}" srcOrd="0" destOrd="0" presId="urn:microsoft.com/office/officeart/2005/8/layout/hierarchy2"/>
    <dgm:cxn modelId="{7118CFAA-4620-428C-AFD4-D7C2E08309AE}" type="presParOf" srcId="{DD43E820-E299-4491-9D54-2FD117E83D22}" destId="{8CBF8583-8C23-4F8D-8A39-3A71F682CD4B}" srcOrd="3" destOrd="0" presId="urn:microsoft.com/office/officeart/2005/8/layout/hierarchy2"/>
    <dgm:cxn modelId="{FC6AEC64-9EB8-46C4-9632-221F40098E54}" type="presParOf" srcId="{8CBF8583-8C23-4F8D-8A39-3A71F682CD4B}" destId="{97747A16-1BF7-4595-BA33-1BF95D602933}" srcOrd="0" destOrd="0" presId="urn:microsoft.com/office/officeart/2005/8/layout/hierarchy2"/>
    <dgm:cxn modelId="{4C614877-33CF-4EBF-A653-7A824CA1540C}" type="presParOf" srcId="{8CBF8583-8C23-4F8D-8A39-3A71F682CD4B}" destId="{067D4F13-7858-4FAC-9973-136D093F2E05}" srcOrd="1" destOrd="0" presId="urn:microsoft.com/office/officeart/2005/8/layout/hierarchy2"/>
    <dgm:cxn modelId="{45CB7090-4557-4F29-B9D7-588FE90DEF3E}" type="presParOf" srcId="{DD43E820-E299-4491-9D54-2FD117E83D22}" destId="{D7F00C9B-1968-49FE-8445-56D92F4DDF12}" srcOrd="4" destOrd="0" presId="urn:microsoft.com/office/officeart/2005/8/layout/hierarchy2"/>
    <dgm:cxn modelId="{1B261598-9803-48AB-B78C-6B375F1525B4}" type="presParOf" srcId="{D7F00C9B-1968-49FE-8445-56D92F4DDF12}" destId="{9B60EF77-25A8-4B15-BEAB-6D27780BECA8}" srcOrd="0" destOrd="0" presId="urn:microsoft.com/office/officeart/2005/8/layout/hierarchy2"/>
    <dgm:cxn modelId="{115E1172-0763-4B69-984B-F1AC333A02C8}" type="presParOf" srcId="{DD43E820-E299-4491-9D54-2FD117E83D22}" destId="{7BCE4477-8600-4C3C-8388-66A9A7B0F43E}" srcOrd="5" destOrd="0" presId="urn:microsoft.com/office/officeart/2005/8/layout/hierarchy2"/>
    <dgm:cxn modelId="{8D4D574F-3625-4617-951A-2ED6034AB3DE}" type="presParOf" srcId="{7BCE4477-8600-4C3C-8388-66A9A7B0F43E}" destId="{C6E3D82B-F172-4BBF-81BD-CA53982D3B6C}" srcOrd="0" destOrd="0" presId="urn:microsoft.com/office/officeart/2005/8/layout/hierarchy2"/>
    <dgm:cxn modelId="{21D5D869-DF81-4558-9429-91C91FD5DEAD}" type="presParOf" srcId="{7BCE4477-8600-4C3C-8388-66A9A7B0F43E}" destId="{65E763F9-33F8-48E7-B194-B29FD333AF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ED24-704B-4AF8-A34A-F0C231F0C122}">
      <dsp:nvSpPr>
        <dsp:cNvPr id="0" name=""/>
        <dsp:cNvSpPr/>
      </dsp:nvSpPr>
      <dsp:spPr>
        <a:xfrm>
          <a:off x="6413" y="1404999"/>
          <a:ext cx="2156864" cy="10784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Arial" panose="020B0604020202020204" pitchFamily="34" charset="0"/>
              <a:ea typeface="+mn-ea"/>
              <a:cs typeface="Arial" panose="020B0604020202020204" pitchFamily="34" charset="0"/>
            </a:rPr>
            <a:t>Percutaneous injuries</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3396 </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(71%)</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413" y="1404999"/>
        <a:ext cx="2156864" cy="1078432"/>
      </dsp:txXfrm>
    </dsp:sp>
    <dsp:sp modelId="{181569D5-7A8A-49EB-9CA7-FC14DD3C47A1}">
      <dsp:nvSpPr>
        <dsp:cNvPr id="0" name=""/>
        <dsp:cNvSpPr/>
      </dsp:nvSpPr>
      <dsp:spPr>
        <a:xfrm>
          <a:off x="2163277" y="1919255"/>
          <a:ext cx="862745" cy="49921"/>
        </a:xfrm>
        <a:custGeom>
          <a:avLst/>
          <a:gdLst/>
          <a:ahLst/>
          <a:cxnLst/>
          <a:rect l="0" t="0" r="0" b="0"/>
          <a:pathLst>
            <a:path>
              <a:moveTo>
                <a:pt x="0" y="17753"/>
              </a:moveTo>
              <a:lnTo>
                <a:pt x="641349" y="1775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73082" y="1922647"/>
        <a:ext cx="0" cy="0"/>
      </dsp:txXfrm>
    </dsp:sp>
    <dsp:sp modelId="{E070A594-A2FC-4F9F-8E57-871EA380B00F}">
      <dsp:nvSpPr>
        <dsp:cNvPr id="0" name=""/>
        <dsp:cNvSpPr/>
      </dsp:nvSpPr>
      <dsp:spPr>
        <a:xfrm>
          <a:off x="3026023" y="1404999"/>
          <a:ext cx="2156864" cy="1078432"/>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Arial" panose="020B0604020202020204" pitchFamily="34" charset="0"/>
              <a:ea typeface="+mn-ea"/>
              <a:cs typeface="Arial" panose="020B0604020202020204" pitchFamily="34" charset="0"/>
            </a:rPr>
            <a:t>Sharps</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3163</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(93%)</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3026023" y="1404999"/>
        <a:ext cx="2156864" cy="1078432"/>
      </dsp:txXfrm>
    </dsp:sp>
    <dsp:sp modelId="{8AEB9B00-FA92-42D7-9FC8-FDEEB22BE099}">
      <dsp:nvSpPr>
        <dsp:cNvPr id="0" name=""/>
        <dsp:cNvSpPr/>
      </dsp:nvSpPr>
      <dsp:spPr>
        <a:xfrm rot="18289469">
          <a:off x="4858877" y="1299156"/>
          <a:ext cx="1510767" cy="49921"/>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61688" y="1333553"/>
        <a:ext cx="0" cy="0"/>
      </dsp:txXfrm>
    </dsp:sp>
    <dsp:sp modelId="{3A7EE3FB-20B7-4A69-BBF9-9475F11ECE0C}">
      <dsp:nvSpPr>
        <dsp:cNvPr id="0" name=""/>
        <dsp:cNvSpPr/>
      </dsp:nvSpPr>
      <dsp:spPr>
        <a:xfrm>
          <a:off x="6045634" y="164802"/>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err="1" smtClean="0">
              <a:solidFill>
                <a:sysClr val="window" lastClr="FFFFFF"/>
              </a:solidFill>
              <a:latin typeface="Arial" panose="020B0604020202020204" pitchFamily="34" charset="0"/>
              <a:ea typeface="+mn-ea"/>
              <a:cs typeface="Arial" panose="020B0604020202020204" pitchFamily="34" charset="0"/>
            </a:rPr>
            <a:t>Hollowbore</a:t>
          </a:r>
          <a:r>
            <a:rPr lang="en-GB" sz="1400" b="1" kern="1200" dirty="0" smtClean="0">
              <a:solidFill>
                <a:sysClr val="window" lastClr="FFFFFF"/>
              </a:solidFill>
              <a:latin typeface="Arial" panose="020B0604020202020204" pitchFamily="34" charset="0"/>
              <a:ea typeface="+mn-ea"/>
              <a:cs typeface="Arial" panose="020B0604020202020204" pitchFamily="34" charset="0"/>
            </a:rPr>
            <a:t> needles</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2058</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(65%)</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045634" y="164802"/>
        <a:ext cx="2156864" cy="1078432"/>
      </dsp:txXfrm>
    </dsp:sp>
    <dsp:sp modelId="{98D2353F-0A36-49F2-BDF0-2EABF9440239}">
      <dsp:nvSpPr>
        <dsp:cNvPr id="0" name=""/>
        <dsp:cNvSpPr/>
      </dsp:nvSpPr>
      <dsp:spPr>
        <a:xfrm>
          <a:off x="5182888" y="1919255"/>
          <a:ext cx="862745" cy="49921"/>
        </a:xfrm>
        <a:custGeom>
          <a:avLst/>
          <a:gdLst/>
          <a:ahLst/>
          <a:cxnLst/>
          <a:rect l="0" t="0" r="0" b="0"/>
          <a:pathLst>
            <a:path>
              <a:moveTo>
                <a:pt x="0" y="17753"/>
              </a:moveTo>
              <a:lnTo>
                <a:pt x="641349"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92692" y="1922647"/>
        <a:ext cx="0" cy="0"/>
      </dsp:txXfrm>
    </dsp:sp>
    <dsp:sp modelId="{18C41597-C7C5-468A-B4AD-6C519BFAB5D5}">
      <dsp:nvSpPr>
        <dsp:cNvPr id="0" name=""/>
        <dsp:cNvSpPr/>
      </dsp:nvSpPr>
      <dsp:spPr>
        <a:xfrm>
          <a:off x="6045634" y="1404999"/>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Arial" panose="020B0604020202020204" pitchFamily="34" charset="0"/>
              <a:ea typeface="+mn-ea"/>
              <a:cs typeface="Arial" panose="020B0604020202020204" pitchFamily="34" charset="0"/>
            </a:rPr>
            <a:t>Solid needles</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678 </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(21%)</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045634" y="1404999"/>
        <a:ext cx="2156864" cy="1078432"/>
      </dsp:txXfrm>
    </dsp:sp>
    <dsp:sp modelId="{DBFD76E6-6DBB-483A-9E40-EE639BFF2129}">
      <dsp:nvSpPr>
        <dsp:cNvPr id="0" name=""/>
        <dsp:cNvSpPr/>
      </dsp:nvSpPr>
      <dsp:spPr>
        <a:xfrm rot="3310531">
          <a:off x="4858877" y="2539353"/>
          <a:ext cx="1510767" cy="49921"/>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623697" y="2511741"/>
        <a:ext cx="0" cy="0"/>
      </dsp:txXfrm>
    </dsp:sp>
    <dsp:sp modelId="{C55C767F-9F42-4C43-A5D2-4EABDCB86BCB}">
      <dsp:nvSpPr>
        <dsp:cNvPr id="0" name=""/>
        <dsp:cNvSpPr/>
      </dsp:nvSpPr>
      <dsp:spPr>
        <a:xfrm>
          <a:off x="6045634" y="2645197"/>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Arial" panose="020B0604020202020204" pitchFamily="34" charset="0"/>
              <a:ea typeface="+mn-ea"/>
              <a:cs typeface="Arial" panose="020B0604020202020204" pitchFamily="34" charset="0"/>
            </a:rPr>
            <a:t>Other sharps</a:t>
          </a:r>
        </a:p>
        <a:p>
          <a:pPr lvl="0" algn="ctr" defTabSz="622300">
            <a:lnSpc>
              <a:spcPct val="90000"/>
            </a:lnSpc>
            <a:spcBef>
              <a:spcPct val="0"/>
            </a:spcBef>
            <a:spcAft>
              <a:spcPct val="35000"/>
            </a:spcAft>
          </a:pPr>
          <a:r>
            <a:rPr lang="en-GB" sz="1400" b="0" kern="1200" smtClean="0">
              <a:solidFill>
                <a:sysClr val="window" lastClr="FFFFFF"/>
              </a:solidFill>
              <a:latin typeface="Arial" panose="020B0604020202020204" pitchFamily="34" charset="0"/>
              <a:ea typeface="+mn-ea"/>
              <a:cs typeface="Arial" panose="020B0604020202020204" pitchFamily="34" charset="0"/>
            </a:rPr>
            <a:t>427</a:t>
          </a:r>
        </a:p>
        <a:p>
          <a:pPr lvl="0" algn="ctr" defTabSz="622300">
            <a:lnSpc>
              <a:spcPct val="90000"/>
            </a:lnSpc>
            <a:spcBef>
              <a:spcPct val="0"/>
            </a:spcBef>
            <a:spcAft>
              <a:spcPct val="35000"/>
            </a:spcAft>
          </a:pPr>
          <a:r>
            <a:rPr lang="en-GB" sz="1400" b="0" kern="1200" smtClean="0">
              <a:solidFill>
                <a:sysClr val="window" lastClr="FFFFFF"/>
              </a:solidFill>
              <a:latin typeface="Arial" panose="020B0604020202020204" pitchFamily="34" charset="0"/>
              <a:ea typeface="+mn-ea"/>
              <a:cs typeface="Arial" panose="020B0604020202020204" pitchFamily="34" charset="0"/>
            </a:rPr>
            <a:t>(14%)</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045634" y="2645197"/>
        <a:ext cx="2156864" cy="1078432"/>
      </dsp:txXfrm>
    </dsp:sp>
    <dsp:sp modelId="{FF879628-B048-4776-BB34-4863697634D7}">
      <dsp:nvSpPr>
        <dsp:cNvPr id="0" name=""/>
        <dsp:cNvSpPr/>
      </dsp:nvSpPr>
      <dsp:spPr>
        <a:xfrm>
          <a:off x="6413" y="2645197"/>
          <a:ext cx="2156864" cy="10784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ysClr val="window" lastClr="FFFFFF"/>
              </a:solidFill>
              <a:latin typeface="Arial" panose="020B0604020202020204" pitchFamily="34" charset="0"/>
              <a:ea typeface="+mn-ea"/>
              <a:cs typeface="Arial" panose="020B0604020202020204" pitchFamily="34" charset="0"/>
            </a:rPr>
            <a:t>Mucocutaneous exposures</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1370</a:t>
          </a:r>
        </a:p>
        <a:p>
          <a:pPr lvl="0" algn="ctr" defTabSz="622300">
            <a:lnSpc>
              <a:spcPct val="90000"/>
            </a:lnSpc>
            <a:spcBef>
              <a:spcPct val="0"/>
            </a:spcBef>
            <a:spcAft>
              <a:spcPct val="35000"/>
            </a:spcAft>
          </a:pPr>
          <a:r>
            <a:rPr lang="en-GB" sz="1400" b="0" kern="1200" dirty="0" smtClean="0">
              <a:solidFill>
                <a:sysClr val="window" lastClr="FFFFFF"/>
              </a:solidFill>
              <a:latin typeface="Arial" panose="020B0604020202020204" pitchFamily="34" charset="0"/>
              <a:ea typeface="+mn-ea"/>
              <a:cs typeface="Arial" panose="020B0604020202020204" pitchFamily="34" charset="0"/>
            </a:rPr>
            <a:t>(29%)</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413" y="2645197"/>
        <a:ext cx="2156864" cy="1078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D8156-F6BD-4A42-AF30-23DCF2D93F7B}">
      <dsp:nvSpPr>
        <dsp:cNvPr id="0" name=""/>
        <dsp:cNvSpPr/>
      </dsp:nvSpPr>
      <dsp:spPr>
        <a:xfrm>
          <a:off x="6676" y="2413110"/>
          <a:ext cx="1763213" cy="1325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13 </a:t>
          </a:r>
        </a:p>
        <a:p>
          <a:pPr lvl="0" algn="ctr" defTabSz="622300">
            <a:lnSpc>
              <a:spcPct val="90000"/>
            </a:lnSpc>
            <a:spcBef>
              <a:spcPct val="0"/>
            </a:spcBef>
            <a:spcAft>
              <a:spcPct val="35000"/>
            </a:spcAft>
          </a:pPr>
          <a:r>
            <a:rPr lang="en-GB" sz="1400" b="1" kern="1200" dirty="0" smtClean="0"/>
            <a:t>HCV seroconversions (2004-2013)</a:t>
          </a:r>
          <a:endParaRPr lang="en-GB" sz="1400" b="1" kern="1200" dirty="0"/>
        </a:p>
      </dsp:txBody>
      <dsp:txXfrm>
        <a:off x="6676" y="2413110"/>
        <a:ext cx="1763213" cy="1325787"/>
      </dsp:txXfrm>
    </dsp:sp>
    <dsp:sp modelId="{D57598A5-BA0F-457E-B71E-438E9CEA6EF1}">
      <dsp:nvSpPr>
        <dsp:cNvPr id="0" name=""/>
        <dsp:cNvSpPr/>
      </dsp:nvSpPr>
      <dsp:spPr>
        <a:xfrm rot="17643566">
          <a:off x="1545498" y="2722790"/>
          <a:ext cx="757676" cy="14575"/>
        </a:xfrm>
        <a:prstGeom prst="rect">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1545498" y="2351239"/>
        <a:ext cx="757676" cy="757676"/>
      </dsp:txXfrm>
    </dsp:sp>
    <dsp:sp modelId="{772D6873-8668-42BB-A801-1B95683448A3}">
      <dsp:nvSpPr>
        <dsp:cNvPr id="0" name=""/>
        <dsp:cNvSpPr/>
      </dsp:nvSpPr>
      <dsp:spPr>
        <a:xfrm>
          <a:off x="2078783" y="1721258"/>
          <a:ext cx="1763213" cy="13257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9 </a:t>
          </a:r>
        </a:p>
        <a:p>
          <a:pPr lvl="0" algn="ctr" defTabSz="622300">
            <a:lnSpc>
              <a:spcPct val="90000"/>
            </a:lnSpc>
            <a:spcBef>
              <a:spcPct val="0"/>
            </a:spcBef>
            <a:spcAft>
              <a:spcPct val="35000"/>
            </a:spcAft>
          </a:pPr>
          <a:r>
            <a:rPr lang="en-GB" sz="1400" b="1" kern="1200" dirty="0" smtClean="0"/>
            <a:t>England, Wales, Northern Ireland</a:t>
          </a:r>
          <a:endParaRPr lang="en-GB" sz="1400" b="1" kern="1200" dirty="0"/>
        </a:p>
      </dsp:txBody>
      <dsp:txXfrm>
        <a:off x="2078783" y="1721258"/>
        <a:ext cx="1763213" cy="1325787"/>
      </dsp:txXfrm>
    </dsp:sp>
    <dsp:sp modelId="{A823AC5F-9339-4D1F-A18C-439B5AD2FCBB}">
      <dsp:nvSpPr>
        <dsp:cNvPr id="0" name=""/>
        <dsp:cNvSpPr/>
      </dsp:nvSpPr>
      <dsp:spPr>
        <a:xfrm rot="17643566">
          <a:off x="3617605" y="2030938"/>
          <a:ext cx="757676" cy="14575"/>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3617605" y="1659387"/>
        <a:ext cx="757676" cy="757676"/>
      </dsp:txXfrm>
    </dsp:sp>
    <dsp:sp modelId="{EE93EC21-82A1-4E14-BBFD-BDCCA78BD164}">
      <dsp:nvSpPr>
        <dsp:cNvPr id="0" name=""/>
        <dsp:cNvSpPr/>
      </dsp:nvSpPr>
      <dsp:spPr>
        <a:xfrm>
          <a:off x="4150890" y="1029406"/>
          <a:ext cx="1763213" cy="13257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8 </a:t>
          </a:r>
        </a:p>
        <a:p>
          <a:pPr lvl="0" algn="ctr" defTabSz="622300">
            <a:lnSpc>
              <a:spcPct val="90000"/>
            </a:lnSpc>
            <a:spcBef>
              <a:spcPct val="0"/>
            </a:spcBef>
            <a:spcAft>
              <a:spcPct val="35000"/>
            </a:spcAft>
          </a:pPr>
          <a:r>
            <a:rPr lang="en-GB" sz="1400" b="1" kern="1200" dirty="0" smtClean="0"/>
            <a:t>received viral therapy</a:t>
          </a:r>
          <a:endParaRPr lang="en-GB" sz="1400" b="1" kern="1200" dirty="0"/>
        </a:p>
      </dsp:txBody>
      <dsp:txXfrm>
        <a:off x="4150890" y="1029406"/>
        <a:ext cx="1763213" cy="1325787"/>
      </dsp:txXfrm>
    </dsp:sp>
    <dsp:sp modelId="{19E6DDBE-C429-44B7-8065-E1AC75F26A85}">
      <dsp:nvSpPr>
        <dsp:cNvPr id="0" name=""/>
        <dsp:cNvSpPr/>
      </dsp:nvSpPr>
      <dsp:spPr>
        <a:xfrm rot="17643566">
          <a:off x="5689712" y="1339085"/>
          <a:ext cx="757676" cy="14575"/>
        </a:xfrm>
        <a:prstGeom prst="rect">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5689712" y="967535"/>
        <a:ext cx="757676" cy="757676"/>
      </dsp:txXfrm>
    </dsp:sp>
    <dsp:sp modelId="{0937FADD-AD88-49A4-9D0B-DB4FF21EC322}">
      <dsp:nvSpPr>
        <dsp:cNvPr id="0" name=""/>
        <dsp:cNvSpPr/>
      </dsp:nvSpPr>
      <dsp:spPr>
        <a:xfrm>
          <a:off x="6222997" y="337554"/>
          <a:ext cx="1763213" cy="13257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7 </a:t>
          </a:r>
        </a:p>
        <a:p>
          <a:pPr lvl="0" algn="ctr" defTabSz="622300">
            <a:lnSpc>
              <a:spcPct val="90000"/>
            </a:lnSpc>
            <a:spcBef>
              <a:spcPct val="0"/>
            </a:spcBef>
            <a:spcAft>
              <a:spcPct val="35000"/>
            </a:spcAft>
          </a:pPr>
          <a:r>
            <a:rPr lang="en-GB" sz="1400" b="1" kern="1200" dirty="0" smtClean="0"/>
            <a:t>cleared the virus</a:t>
          </a:r>
          <a:endParaRPr lang="en-GB" sz="1400" b="1" kern="1200" dirty="0"/>
        </a:p>
      </dsp:txBody>
      <dsp:txXfrm>
        <a:off x="6222997" y="337554"/>
        <a:ext cx="1763213" cy="1325787"/>
      </dsp:txXfrm>
    </dsp:sp>
    <dsp:sp modelId="{55D56EDE-C6FD-4370-AFA5-32B4C73FC2D2}">
      <dsp:nvSpPr>
        <dsp:cNvPr id="0" name=""/>
        <dsp:cNvSpPr/>
      </dsp:nvSpPr>
      <dsp:spPr>
        <a:xfrm rot="3956434">
          <a:off x="5689712" y="2030938"/>
          <a:ext cx="757676" cy="14575"/>
        </a:xfrm>
        <a:prstGeom prst="rect">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5689712" y="1659387"/>
        <a:ext cx="757676" cy="757676"/>
      </dsp:txXfrm>
    </dsp:sp>
    <dsp:sp modelId="{0C7E218A-2E65-43B4-9FFC-7E51AC855969}">
      <dsp:nvSpPr>
        <dsp:cNvPr id="0" name=""/>
        <dsp:cNvSpPr/>
      </dsp:nvSpPr>
      <dsp:spPr>
        <a:xfrm>
          <a:off x="6222997" y="1721258"/>
          <a:ext cx="1763213" cy="13257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1</a:t>
          </a:r>
        </a:p>
        <a:p>
          <a:pPr lvl="0" algn="ctr" defTabSz="622300">
            <a:lnSpc>
              <a:spcPct val="90000"/>
            </a:lnSpc>
            <a:spcBef>
              <a:spcPct val="0"/>
            </a:spcBef>
            <a:spcAft>
              <a:spcPct val="35000"/>
            </a:spcAft>
          </a:pPr>
          <a:r>
            <a:rPr lang="en-GB" sz="1400" b="1" kern="1200" dirty="0" smtClean="0"/>
            <a:t> viral status unknown</a:t>
          </a:r>
          <a:endParaRPr lang="en-GB" sz="1400" b="1" kern="1200" dirty="0"/>
        </a:p>
      </dsp:txBody>
      <dsp:txXfrm>
        <a:off x="6222997" y="1721258"/>
        <a:ext cx="1763213" cy="1325787"/>
      </dsp:txXfrm>
    </dsp:sp>
    <dsp:sp modelId="{D1479CB2-F505-4F2B-8368-1E0695B6DEC2}">
      <dsp:nvSpPr>
        <dsp:cNvPr id="0" name=""/>
        <dsp:cNvSpPr/>
      </dsp:nvSpPr>
      <dsp:spPr>
        <a:xfrm rot="3956434">
          <a:off x="3617605" y="2722790"/>
          <a:ext cx="757676" cy="14575"/>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3617605" y="2351239"/>
        <a:ext cx="757676" cy="757676"/>
      </dsp:txXfrm>
    </dsp:sp>
    <dsp:sp modelId="{F703F3F4-7982-478B-A820-4D18A4BA8D5C}">
      <dsp:nvSpPr>
        <dsp:cNvPr id="0" name=""/>
        <dsp:cNvSpPr/>
      </dsp:nvSpPr>
      <dsp:spPr>
        <a:xfrm>
          <a:off x="4150890" y="2413110"/>
          <a:ext cx="1763213" cy="13257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1</a:t>
          </a:r>
        </a:p>
        <a:p>
          <a:pPr lvl="0" algn="ctr" defTabSz="622300">
            <a:lnSpc>
              <a:spcPct val="90000"/>
            </a:lnSpc>
            <a:spcBef>
              <a:spcPct val="0"/>
            </a:spcBef>
            <a:spcAft>
              <a:spcPct val="35000"/>
            </a:spcAft>
          </a:pPr>
          <a:r>
            <a:rPr lang="en-GB" sz="1400" b="1" kern="1200" dirty="0" smtClean="0"/>
            <a:t> lost to follow-up</a:t>
          </a:r>
          <a:endParaRPr lang="en-GB" sz="1400" b="1" kern="1200" dirty="0"/>
        </a:p>
      </dsp:txBody>
      <dsp:txXfrm>
        <a:off x="4150890" y="2413110"/>
        <a:ext cx="1763213" cy="1325787"/>
      </dsp:txXfrm>
    </dsp:sp>
    <dsp:sp modelId="{2DB183E2-BC82-47EB-AAC1-631331C99B11}">
      <dsp:nvSpPr>
        <dsp:cNvPr id="0" name=""/>
        <dsp:cNvSpPr/>
      </dsp:nvSpPr>
      <dsp:spPr>
        <a:xfrm rot="3956434">
          <a:off x="1545498" y="3414642"/>
          <a:ext cx="757676" cy="14575"/>
        </a:xfrm>
        <a:prstGeom prst="rect">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b="1" kern="1200"/>
        </a:p>
      </dsp:txBody>
      <dsp:txXfrm>
        <a:off x="1545498" y="3043091"/>
        <a:ext cx="757676" cy="757676"/>
      </dsp:txXfrm>
    </dsp:sp>
    <dsp:sp modelId="{CEE4055B-6B53-454D-836C-73BEF8D4C3B9}">
      <dsp:nvSpPr>
        <dsp:cNvPr id="0" name=""/>
        <dsp:cNvSpPr/>
      </dsp:nvSpPr>
      <dsp:spPr>
        <a:xfrm>
          <a:off x="2078783" y="3104962"/>
          <a:ext cx="1763213" cy="13257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4 </a:t>
          </a:r>
        </a:p>
        <a:p>
          <a:pPr lvl="0" algn="ctr" defTabSz="622300">
            <a:lnSpc>
              <a:spcPct val="90000"/>
            </a:lnSpc>
            <a:spcBef>
              <a:spcPct val="0"/>
            </a:spcBef>
            <a:spcAft>
              <a:spcPct val="35000"/>
            </a:spcAft>
          </a:pPr>
          <a:r>
            <a:rPr lang="en-GB" sz="1400" b="1" kern="1200" dirty="0" smtClean="0"/>
            <a:t>Scotland</a:t>
          </a:r>
          <a:endParaRPr lang="en-GB" sz="1400" b="1" kern="1200" dirty="0"/>
        </a:p>
      </dsp:txBody>
      <dsp:txXfrm>
        <a:off x="2078783" y="3104962"/>
        <a:ext cx="1763213" cy="1325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4E243-0D32-4AD6-A96A-4C9E07083498}">
      <dsp:nvSpPr>
        <dsp:cNvPr id="0" name=""/>
        <dsp:cNvSpPr/>
      </dsp:nvSpPr>
      <dsp:spPr>
        <a:xfrm>
          <a:off x="36263" y="1972636"/>
          <a:ext cx="1364140" cy="1044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Healthcare worker exposed to HIV infected source patient </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1478</a:t>
          </a:r>
          <a:endParaRPr lang="en-GB" sz="1100" b="1" kern="1200" dirty="0">
            <a:latin typeface="Arial" panose="020B0604020202020204" pitchFamily="34" charset="0"/>
            <a:ea typeface="+mn-ea"/>
            <a:cs typeface="Arial" panose="020B0604020202020204" pitchFamily="34" charset="0"/>
          </a:endParaRPr>
        </a:p>
      </dsp:txBody>
      <dsp:txXfrm>
        <a:off x="36263" y="1972636"/>
        <a:ext cx="1364140" cy="1044497"/>
      </dsp:txXfrm>
    </dsp:sp>
    <dsp:sp modelId="{A98ED8E8-C475-48E4-87A4-FBDBE3134C9C}">
      <dsp:nvSpPr>
        <dsp:cNvPr id="0" name=""/>
        <dsp:cNvSpPr/>
      </dsp:nvSpPr>
      <dsp:spPr>
        <a:xfrm rot="17356711">
          <a:off x="1112215" y="2080632"/>
          <a:ext cx="860467" cy="16287"/>
        </a:xfrm>
        <a:custGeom>
          <a:avLst/>
          <a:gdLst/>
          <a:ahLst/>
          <a:cxnLst/>
          <a:rect l="0" t="0" r="0" b="0"/>
          <a:pathLst>
            <a:path>
              <a:moveTo>
                <a:pt x="0" y="7814"/>
              </a:moveTo>
              <a:lnTo>
                <a:pt x="960800"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1520937" y="2067264"/>
        <a:ext cx="43023" cy="43023"/>
      </dsp:txXfrm>
    </dsp:sp>
    <dsp:sp modelId="{443B4221-91D8-42A2-A56C-DF7350401887}">
      <dsp:nvSpPr>
        <dsp:cNvPr id="0" name=""/>
        <dsp:cNvSpPr/>
      </dsp:nvSpPr>
      <dsp:spPr>
        <a:xfrm>
          <a:off x="1684495" y="1284575"/>
          <a:ext cx="1364140" cy="7961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Healthcare worker on PEP </a:t>
          </a:r>
        </a:p>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1135</a:t>
          </a:r>
        </a:p>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(77%)</a:t>
          </a:r>
          <a:endParaRPr lang="en-GB" sz="1100" b="1" kern="1200" dirty="0">
            <a:latin typeface="Arial" panose="020B0604020202020204" pitchFamily="34" charset="0"/>
            <a:ea typeface="+mn-ea"/>
            <a:cs typeface="Arial" panose="020B0604020202020204" pitchFamily="34" charset="0"/>
          </a:endParaRPr>
        </a:p>
      </dsp:txBody>
      <dsp:txXfrm>
        <a:off x="1684495" y="1284575"/>
        <a:ext cx="1364140" cy="796186"/>
      </dsp:txXfrm>
    </dsp:sp>
    <dsp:sp modelId="{C52382E9-B1D3-49C6-9EFD-B1F310CCC8EF}">
      <dsp:nvSpPr>
        <dsp:cNvPr id="0" name=""/>
        <dsp:cNvSpPr/>
      </dsp:nvSpPr>
      <dsp:spPr>
        <a:xfrm rot="17154036">
          <a:off x="2672207" y="1175887"/>
          <a:ext cx="1036949" cy="16287"/>
        </a:xfrm>
        <a:custGeom>
          <a:avLst/>
          <a:gdLst/>
          <a:ahLst/>
          <a:cxnLst/>
          <a:rect l="0" t="0" r="0" b="0"/>
          <a:pathLst>
            <a:path>
              <a:moveTo>
                <a:pt x="0" y="7814"/>
              </a:moveTo>
              <a:lnTo>
                <a:pt x="960800"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4758" y="1158107"/>
        <a:ext cx="51847" cy="51847"/>
      </dsp:txXfrm>
    </dsp:sp>
    <dsp:sp modelId="{AEFDB097-F049-47C7-B335-81DF33FC9DE7}">
      <dsp:nvSpPr>
        <dsp:cNvPr id="0" name=""/>
        <dsp:cNvSpPr/>
      </dsp:nvSpPr>
      <dsp:spPr>
        <a:xfrm>
          <a:off x="3332728" y="213391"/>
          <a:ext cx="2021146"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PEP started ≤72 hrs</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580 </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(51%)</a:t>
          </a:r>
          <a:endParaRPr lang="en-GB" sz="1100" b="1" kern="1200" dirty="0">
            <a:latin typeface="Arial" panose="020B0604020202020204" pitchFamily="34" charset="0"/>
            <a:ea typeface="+mn-ea"/>
            <a:cs typeface="Arial" panose="020B0604020202020204" pitchFamily="34" charset="0"/>
          </a:endParaRPr>
        </a:p>
      </dsp:txBody>
      <dsp:txXfrm>
        <a:off x="3332728" y="213391"/>
        <a:ext cx="2021146" cy="944006"/>
      </dsp:txXfrm>
    </dsp:sp>
    <dsp:sp modelId="{377E6BE6-C471-49DF-9717-85E729C63845}">
      <dsp:nvSpPr>
        <dsp:cNvPr id="0" name=""/>
        <dsp:cNvSpPr/>
      </dsp:nvSpPr>
      <dsp:spPr>
        <a:xfrm rot="39521">
          <a:off x="3048627" y="1675993"/>
          <a:ext cx="255465" cy="16287"/>
        </a:xfrm>
        <a:custGeom>
          <a:avLst/>
          <a:gdLst/>
          <a:ahLst/>
          <a:cxnLst/>
          <a:rect l="0" t="0" r="0" b="0"/>
          <a:pathLst>
            <a:path>
              <a:moveTo>
                <a:pt x="0" y="7814"/>
              </a:moveTo>
              <a:lnTo>
                <a:pt x="335038"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9973" y="1677750"/>
        <a:ext cx="12773" cy="12773"/>
      </dsp:txXfrm>
    </dsp:sp>
    <dsp:sp modelId="{18E21807-C428-4C8A-9655-153E4C11A66E}">
      <dsp:nvSpPr>
        <dsp:cNvPr id="0" name=""/>
        <dsp:cNvSpPr/>
      </dsp:nvSpPr>
      <dsp:spPr>
        <a:xfrm>
          <a:off x="3304084" y="1213601"/>
          <a:ext cx="2076572"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PEP started after 72 hrs </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18</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(2%)</a:t>
          </a:r>
          <a:endParaRPr lang="en-GB" sz="1100" b="1" kern="1200" dirty="0">
            <a:latin typeface="Arial" panose="020B0604020202020204" pitchFamily="34" charset="0"/>
            <a:ea typeface="+mn-ea"/>
            <a:cs typeface="Arial" panose="020B0604020202020204" pitchFamily="34" charset="0"/>
          </a:endParaRPr>
        </a:p>
      </dsp:txBody>
      <dsp:txXfrm>
        <a:off x="3304084" y="1213601"/>
        <a:ext cx="2076572" cy="944006"/>
      </dsp:txXfrm>
    </dsp:sp>
    <dsp:sp modelId="{507E4430-F252-43E4-BF23-B6D52E9EFE42}">
      <dsp:nvSpPr>
        <dsp:cNvPr id="0" name=""/>
        <dsp:cNvSpPr/>
      </dsp:nvSpPr>
      <dsp:spPr>
        <a:xfrm rot="104364">
          <a:off x="5380590" y="1681838"/>
          <a:ext cx="288387" cy="16287"/>
        </a:xfrm>
        <a:custGeom>
          <a:avLst/>
          <a:gdLst/>
          <a:ahLst/>
          <a:cxnLst/>
          <a:rect l="0" t="0" r="0" b="0"/>
          <a:pathLst>
            <a:path>
              <a:moveTo>
                <a:pt x="0" y="7814"/>
              </a:moveTo>
              <a:lnTo>
                <a:pt x="467572" y="78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dirty="0">
            <a:solidFill>
              <a:schemeClr val="tx1"/>
            </a:solidFill>
            <a:latin typeface="Arial" panose="020B0604020202020204" pitchFamily="34" charset="0"/>
            <a:ea typeface="+mn-ea"/>
            <a:cs typeface="Arial" panose="020B0604020202020204" pitchFamily="34" charset="0"/>
          </a:endParaRPr>
        </a:p>
      </dsp:txBody>
      <dsp:txXfrm>
        <a:off x="5517574" y="1682772"/>
        <a:ext cx="14419" cy="14419"/>
      </dsp:txXfrm>
    </dsp:sp>
    <dsp:sp modelId="{9F61E40B-7BC9-4C25-8C68-5049E6A2F99A}">
      <dsp:nvSpPr>
        <dsp:cNvPr id="0" name=""/>
        <dsp:cNvSpPr/>
      </dsp:nvSpPr>
      <dsp:spPr>
        <a:xfrm>
          <a:off x="5668911" y="1383352"/>
          <a:ext cx="1364140" cy="6220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PEP discontinued </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306</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(27%)</a:t>
          </a:r>
          <a:endParaRPr lang="en-GB" sz="1100" b="1" kern="1200" dirty="0" smtClean="0">
            <a:latin typeface="Arial" panose="020B0604020202020204" pitchFamily="34" charset="0"/>
            <a:ea typeface="+mn-ea"/>
            <a:cs typeface="Arial" panose="020B0604020202020204" pitchFamily="34" charset="0"/>
          </a:endParaRPr>
        </a:p>
      </dsp:txBody>
      <dsp:txXfrm>
        <a:off x="5668911" y="1383352"/>
        <a:ext cx="1364140" cy="622012"/>
      </dsp:txXfrm>
    </dsp:sp>
    <dsp:sp modelId="{270E1FAE-6BC3-4A91-ACD2-20898578FBC6}">
      <dsp:nvSpPr>
        <dsp:cNvPr id="0" name=""/>
        <dsp:cNvSpPr/>
      </dsp:nvSpPr>
      <dsp:spPr>
        <a:xfrm rot="4445964">
          <a:off x="2672207" y="2173161"/>
          <a:ext cx="1036949" cy="16287"/>
        </a:xfrm>
        <a:custGeom>
          <a:avLst/>
          <a:gdLst/>
          <a:ahLst/>
          <a:cxnLst/>
          <a:rect l="0" t="0" r="0" b="0"/>
          <a:pathLst>
            <a:path>
              <a:moveTo>
                <a:pt x="0" y="7814"/>
              </a:moveTo>
              <a:lnTo>
                <a:pt x="960800"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4758" y="2155381"/>
        <a:ext cx="51847" cy="51847"/>
      </dsp:txXfrm>
    </dsp:sp>
    <dsp:sp modelId="{BF27E230-1FBE-4DB2-9983-A9EB94F7B733}">
      <dsp:nvSpPr>
        <dsp:cNvPr id="0" name=""/>
        <dsp:cNvSpPr/>
      </dsp:nvSpPr>
      <dsp:spPr>
        <a:xfrm>
          <a:off x="3332728" y="2207939"/>
          <a:ext cx="2021146"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Time of starting PEP not reported</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537</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(47%)</a:t>
          </a:r>
          <a:endParaRPr lang="en-GB" sz="1100" b="1" kern="1200" dirty="0">
            <a:latin typeface="Arial" panose="020B0604020202020204" pitchFamily="34" charset="0"/>
            <a:ea typeface="+mn-ea"/>
            <a:cs typeface="Arial" panose="020B0604020202020204" pitchFamily="34" charset="0"/>
          </a:endParaRPr>
        </a:p>
      </dsp:txBody>
      <dsp:txXfrm>
        <a:off x="3332728" y="2207939"/>
        <a:ext cx="2021146" cy="944006"/>
      </dsp:txXfrm>
    </dsp:sp>
    <dsp:sp modelId="{A2353825-F04E-40EC-9999-768257BE9C4D}">
      <dsp:nvSpPr>
        <dsp:cNvPr id="0" name=""/>
        <dsp:cNvSpPr/>
      </dsp:nvSpPr>
      <dsp:spPr>
        <a:xfrm rot="11989">
          <a:off x="1400402" y="2487236"/>
          <a:ext cx="284094" cy="16287"/>
        </a:xfrm>
        <a:custGeom>
          <a:avLst/>
          <a:gdLst/>
          <a:ahLst/>
          <a:cxnLst/>
          <a:rect l="0" t="0" r="0" b="0"/>
          <a:pathLst>
            <a:path>
              <a:moveTo>
                <a:pt x="0" y="7814"/>
              </a:moveTo>
              <a:lnTo>
                <a:pt x="372582"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1535347" y="2488277"/>
        <a:ext cx="14204" cy="14204"/>
      </dsp:txXfrm>
    </dsp:sp>
    <dsp:sp modelId="{97747A16-1BF7-4595-BA33-1BF95D602933}">
      <dsp:nvSpPr>
        <dsp:cNvPr id="0" name=""/>
        <dsp:cNvSpPr/>
      </dsp:nvSpPr>
      <dsp:spPr>
        <a:xfrm>
          <a:off x="1684495" y="2134028"/>
          <a:ext cx="1364140" cy="7236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Healthcare worker not on PEP</a:t>
          </a:r>
        </a:p>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311</a:t>
          </a:r>
        </a:p>
        <a:p>
          <a:pPr lvl="0" algn="ctr" defTabSz="488950">
            <a:lnSpc>
              <a:spcPct val="90000"/>
            </a:lnSpc>
            <a:spcBef>
              <a:spcPct val="0"/>
            </a:spcBef>
            <a:spcAft>
              <a:spcPct val="35000"/>
            </a:spcAft>
          </a:pPr>
          <a:r>
            <a:rPr lang="en-GB" sz="1100" b="1" kern="1200" dirty="0" smtClean="0">
              <a:latin typeface="Arial" panose="020B0604020202020204" pitchFamily="34" charset="0"/>
              <a:ea typeface="+mn-ea"/>
              <a:cs typeface="Arial" panose="020B0604020202020204" pitchFamily="34" charset="0"/>
            </a:rPr>
            <a:t>(21%)</a:t>
          </a:r>
          <a:endParaRPr lang="en-GB" sz="1100" b="1" kern="1200" dirty="0">
            <a:latin typeface="Arial" panose="020B0604020202020204" pitchFamily="34" charset="0"/>
            <a:ea typeface="+mn-ea"/>
            <a:cs typeface="Arial" panose="020B0604020202020204" pitchFamily="34" charset="0"/>
          </a:endParaRPr>
        </a:p>
      </dsp:txBody>
      <dsp:txXfrm>
        <a:off x="1684495" y="2134028"/>
        <a:ext cx="1364140" cy="723693"/>
      </dsp:txXfrm>
    </dsp:sp>
    <dsp:sp modelId="{D7F00C9B-1968-49FE-8445-56D92F4DDF12}">
      <dsp:nvSpPr>
        <dsp:cNvPr id="0" name=""/>
        <dsp:cNvSpPr/>
      </dsp:nvSpPr>
      <dsp:spPr>
        <a:xfrm rot="4244594">
          <a:off x="1111748" y="2893344"/>
          <a:ext cx="861402" cy="16287"/>
        </a:xfrm>
        <a:custGeom>
          <a:avLst/>
          <a:gdLst/>
          <a:ahLst/>
          <a:cxnLst/>
          <a:rect l="0" t="0" r="0" b="0"/>
          <a:pathLst>
            <a:path>
              <a:moveTo>
                <a:pt x="0" y="7814"/>
              </a:moveTo>
              <a:lnTo>
                <a:pt x="960800"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b="1" kern="1200">
            <a:ln>
              <a:solidFill>
                <a:sysClr val="windowText" lastClr="000000"/>
              </a:solidFill>
            </a:ln>
            <a:solidFill>
              <a:schemeClr val="tx1"/>
            </a:solidFill>
            <a:latin typeface="Arial" panose="020B0604020202020204" pitchFamily="34" charset="0"/>
            <a:ea typeface="+mn-ea"/>
            <a:cs typeface="Arial" panose="020B0604020202020204" pitchFamily="34" charset="0"/>
          </a:endParaRPr>
        </a:p>
      </dsp:txBody>
      <dsp:txXfrm>
        <a:off x="1520914" y="2879953"/>
        <a:ext cx="43070" cy="43070"/>
      </dsp:txXfrm>
    </dsp:sp>
    <dsp:sp modelId="{C6E3D82B-F172-4BBF-81BD-CA53982D3B6C}">
      <dsp:nvSpPr>
        <dsp:cNvPr id="0" name=""/>
        <dsp:cNvSpPr/>
      </dsp:nvSpPr>
      <dsp:spPr>
        <a:xfrm>
          <a:off x="1684495" y="2910989"/>
          <a:ext cx="1385162" cy="7942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Use of PEP not reported</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32</a:t>
          </a:r>
        </a:p>
        <a:p>
          <a:pPr lvl="0" algn="ctr" defTabSz="488950">
            <a:lnSpc>
              <a:spcPct val="90000"/>
            </a:lnSpc>
            <a:spcBef>
              <a:spcPct val="0"/>
            </a:spcBef>
            <a:spcAft>
              <a:spcPct val="35000"/>
            </a:spcAft>
          </a:pPr>
          <a:r>
            <a:rPr lang="en-GB" sz="1100" b="1" kern="1200" smtClean="0">
              <a:latin typeface="Arial" panose="020B0604020202020204" pitchFamily="34" charset="0"/>
              <a:ea typeface="+mn-ea"/>
              <a:cs typeface="Arial" panose="020B0604020202020204" pitchFamily="34" charset="0"/>
            </a:rPr>
            <a:t>(2%) </a:t>
          </a:r>
          <a:endParaRPr lang="en-GB" sz="1100" b="1" kern="1200" dirty="0">
            <a:latin typeface="Arial" panose="020B0604020202020204" pitchFamily="34" charset="0"/>
            <a:ea typeface="+mn-ea"/>
            <a:cs typeface="Arial" panose="020B0604020202020204" pitchFamily="34" charset="0"/>
          </a:endParaRPr>
        </a:p>
      </dsp:txBody>
      <dsp:txXfrm>
        <a:off x="1684495" y="2910989"/>
        <a:ext cx="1385162" cy="7942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0.86753</cdr:x>
      <cdr:y>0.26593</cdr:y>
    </cdr:from>
    <cdr:to>
      <cdr:x>0.91449</cdr:x>
      <cdr:y>0.31206</cdr:y>
    </cdr:to>
    <cdr:sp macro="" textlink="">
      <cdr:nvSpPr>
        <cdr:cNvPr id="189441" name="Text Box 1"/>
        <cdr:cNvSpPr txBox="1">
          <a:spLocks xmlns:a="http://schemas.openxmlformats.org/drawingml/2006/main" noChangeArrowheads="1"/>
        </cdr:cNvSpPr>
      </cdr:nvSpPr>
      <cdr:spPr bwMode="auto">
        <a:xfrm xmlns:a="http://schemas.openxmlformats.org/drawingml/2006/main">
          <a:off x="7283078" y="1072099"/>
          <a:ext cx="394073" cy="1854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0.91496</cdr:x>
      <cdr:y>0.08546</cdr:y>
    </cdr:from>
    <cdr:to>
      <cdr:x>1</cdr:x>
      <cdr:y>0.15588</cdr:y>
    </cdr:to>
    <cdr:sp macro="" textlink="">
      <cdr:nvSpPr>
        <cdr:cNvPr id="434177" name="Text Box 1"/>
        <cdr:cNvSpPr txBox="1">
          <a:spLocks xmlns:a="http://schemas.openxmlformats.org/drawingml/2006/main" noChangeArrowheads="1"/>
        </cdr:cNvSpPr>
      </cdr:nvSpPr>
      <cdr:spPr bwMode="auto">
        <a:xfrm xmlns:a="http://schemas.openxmlformats.org/drawingml/2006/main">
          <a:off x="5943600" y="276771"/>
          <a:ext cx="552450" cy="228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dirty="0">
              <a:solidFill>
                <a:srgbClr val="000000"/>
              </a:solidFill>
              <a:latin typeface="Arial"/>
              <a:cs typeface="Arial"/>
            </a:rPr>
            <a:t>n=1971</a:t>
          </a:r>
        </a:p>
      </cdr:txBody>
    </cdr:sp>
  </cdr:relSizeAnchor>
  <cdr:relSizeAnchor xmlns:cdr="http://schemas.openxmlformats.org/drawingml/2006/chartDrawing">
    <cdr:from>
      <cdr:x>0.91496</cdr:x>
      <cdr:y>0.19361</cdr:y>
    </cdr:from>
    <cdr:to>
      <cdr:x>1</cdr:x>
      <cdr:y>0.25</cdr:y>
    </cdr:to>
    <cdr:sp macro="" textlink="">
      <cdr:nvSpPr>
        <cdr:cNvPr id="434178" name="Text Box 2"/>
        <cdr:cNvSpPr txBox="1">
          <a:spLocks xmlns:a="http://schemas.openxmlformats.org/drawingml/2006/main" noChangeArrowheads="1"/>
        </cdr:cNvSpPr>
      </cdr:nvSpPr>
      <cdr:spPr bwMode="auto">
        <a:xfrm xmlns:a="http://schemas.openxmlformats.org/drawingml/2006/main">
          <a:off x="5943601" y="627020"/>
          <a:ext cx="552449" cy="1826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n=141</a:t>
          </a:r>
        </a:p>
      </cdr:txBody>
    </cdr:sp>
  </cdr:relSizeAnchor>
  <cdr:relSizeAnchor xmlns:cdr="http://schemas.openxmlformats.org/drawingml/2006/chartDrawing">
    <cdr:from>
      <cdr:x>0.91349</cdr:x>
      <cdr:y>0.30191</cdr:y>
    </cdr:from>
    <cdr:to>
      <cdr:x>1</cdr:x>
      <cdr:y>0.37647</cdr:y>
    </cdr:to>
    <cdr:sp macro="" textlink="">
      <cdr:nvSpPr>
        <cdr:cNvPr id="434179" name="Text Box 3"/>
        <cdr:cNvSpPr txBox="1">
          <a:spLocks xmlns:a="http://schemas.openxmlformats.org/drawingml/2006/main" noChangeArrowheads="1"/>
        </cdr:cNvSpPr>
      </cdr:nvSpPr>
      <cdr:spPr bwMode="auto">
        <a:xfrm xmlns:a="http://schemas.openxmlformats.org/drawingml/2006/main">
          <a:off x="5934075" y="977748"/>
          <a:ext cx="561975" cy="2414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n=1923</a:t>
          </a:r>
        </a:p>
      </cdr:txBody>
    </cdr:sp>
  </cdr:relSizeAnchor>
  <cdr:relSizeAnchor xmlns:cdr="http://schemas.openxmlformats.org/drawingml/2006/chartDrawing">
    <cdr:from>
      <cdr:x>0.91433</cdr:x>
      <cdr:y>0.40856</cdr:y>
    </cdr:from>
    <cdr:to>
      <cdr:x>0.99413</cdr:x>
      <cdr:y>0.46471</cdr:y>
    </cdr:to>
    <cdr:sp macro="" textlink="">
      <cdr:nvSpPr>
        <cdr:cNvPr id="434180" name="Text Box 4"/>
        <cdr:cNvSpPr txBox="1">
          <a:spLocks xmlns:a="http://schemas.openxmlformats.org/drawingml/2006/main" noChangeArrowheads="1"/>
        </cdr:cNvSpPr>
      </cdr:nvSpPr>
      <cdr:spPr bwMode="auto">
        <a:xfrm xmlns:a="http://schemas.openxmlformats.org/drawingml/2006/main">
          <a:off x="5939511" y="1323134"/>
          <a:ext cx="518439" cy="1818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n=232</a:t>
          </a:r>
        </a:p>
      </cdr:txBody>
    </cdr:sp>
  </cdr:relSizeAnchor>
  <cdr:relSizeAnchor xmlns:cdr="http://schemas.openxmlformats.org/drawingml/2006/chartDrawing">
    <cdr:from>
      <cdr:x>0.91349</cdr:x>
      <cdr:y>0.51107</cdr:y>
    </cdr:from>
    <cdr:to>
      <cdr:x>1</cdr:x>
      <cdr:y>0.57941</cdr:y>
    </cdr:to>
    <cdr:sp macro="" textlink="">
      <cdr:nvSpPr>
        <cdr:cNvPr id="434181" name="Text Box 5"/>
        <cdr:cNvSpPr txBox="1">
          <a:spLocks xmlns:a="http://schemas.openxmlformats.org/drawingml/2006/main" noChangeArrowheads="1"/>
        </cdr:cNvSpPr>
      </cdr:nvSpPr>
      <cdr:spPr bwMode="auto">
        <a:xfrm xmlns:a="http://schemas.openxmlformats.org/drawingml/2006/main">
          <a:off x="5934075" y="1655113"/>
          <a:ext cx="561975" cy="2213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n=354</a:t>
          </a:r>
        </a:p>
      </cdr:txBody>
    </cdr:sp>
  </cdr:relSizeAnchor>
  <cdr:relSizeAnchor xmlns:cdr="http://schemas.openxmlformats.org/drawingml/2006/chartDrawing">
    <cdr:from>
      <cdr:x>0.9158</cdr:x>
      <cdr:y>0.61357</cdr:y>
    </cdr:from>
    <cdr:to>
      <cdr:x>0.98631</cdr:x>
      <cdr:y>0.66567</cdr:y>
    </cdr:to>
    <cdr:sp macro="" textlink="">
      <cdr:nvSpPr>
        <cdr:cNvPr id="434182" name="Text Box 6"/>
        <cdr:cNvSpPr txBox="1">
          <a:spLocks xmlns:a="http://schemas.openxmlformats.org/drawingml/2006/main" noChangeArrowheads="1"/>
        </cdr:cNvSpPr>
      </cdr:nvSpPr>
      <cdr:spPr bwMode="auto">
        <a:xfrm xmlns:a="http://schemas.openxmlformats.org/drawingml/2006/main">
          <a:off x="5949064" y="1987060"/>
          <a:ext cx="458036" cy="1687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n=69</a:t>
          </a:r>
        </a:p>
      </cdr:txBody>
    </cdr:sp>
  </cdr:relSizeAnchor>
  <cdr:relSizeAnchor xmlns:cdr="http://schemas.openxmlformats.org/drawingml/2006/chartDrawing">
    <cdr:from>
      <cdr:x>0.29</cdr:x>
      <cdr:y>0.49205</cdr:y>
    </cdr:from>
    <cdr:to>
      <cdr:x>0.31968</cdr:x>
      <cdr:y>0.53338</cdr:y>
    </cdr:to>
    <cdr:sp macro="" textlink="">
      <cdr:nvSpPr>
        <cdr:cNvPr id="434183" name="Text Box 7"/>
        <cdr:cNvSpPr txBox="1">
          <a:spLocks xmlns:a="http://schemas.openxmlformats.org/drawingml/2006/main" noChangeArrowheads="1"/>
        </cdr:cNvSpPr>
      </cdr:nvSpPr>
      <cdr:spPr bwMode="auto">
        <a:xfrm xmlns:a="http://schemas.openxmlformats.org/drawingml/2006/main">
          <a:off x="1895465" y="1645361"/>
          <a:ext cx="193990" cy="1382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3</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0.16667</cdr:x>
      <cdr:y>0.83586</cdr:y>
    </cdr:from>
    <cdr:to>
      <cdr:x>0.19586</cdr:x>
      <cdr:y>0.87695</cdr:y>
    </cdr:to>
    <cdr:sp macro="" textlink="">
      <cdr:nvSpPr>
        <cdr:cNvPr id="434185" name="Text Box 9"/>
        <cdr:cNvSpPr txBox="1">
          <a:spLocks xmlns:a="http://schemas.openxmlformats.org/drawingml/2006/main" noChangeArrowheads="1"/>
        </cdr:cNvSpPr>
      </cdr:nvSpPr>
      <cdr:spPr bwMode="auto">
        <a:xfrm xmlns:a="http://schemas.openxmlformats.org/drawingml/2006/main">
          <a:off x="1440160" y="3300214"/>
          <a:ext cx="252230" cy="162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5</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0.28723</cdr:x>
      <cdr:y>0.59774</cdr:y>
    </cdr:from>
    <cdr:to>
      <cdr:x>0.31642</cdr:x>
      <cdr:y>0.63883</cdr:y>
    </cdr:to>
    <cdr:sp macro="" textlink="">
      <cdr:nvSpPr>
        <cdr:cNvPr id="434186" name="Text Box 10"/>
        <cdr:cNvSpPr txBox="1">
          <a:spLocks xmlns:a="http://schemas.openxmlformats.org/drawingml/2006/main" noChangeArrowheads="1"/>
        </cdr:cNvSpPr>
      </cdr:nvSpPr>
      <cdr:spPr bwMode="auto">
        <a:xfrm xmlns:a="http://schemas.openxmlformats.org/drawingml/2006/main">
          <a:off x="1877376" y="1998801"/>
          <a:ext cx="190788" cy="1374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4</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0.27126</cdr:x>
      <cdr:y>0.05882</cdr:y>
    </cdr:from>
    <cdr:to>
      <cdr:x>0.30094</cdr:x>
      <cdr:y>0.10015</cdr:y>
    </cdr:to>
    <cdr:sp macro="" textlink="">
      <cdr:nvSpPr>
        <cdr:cNvPr id="11" name="Text Box 7"/>
        <cdr:cNvSpPr txBox="1">
          <a:spLocks xmlns:a="http://schemas.openxmlformats.org/drawingml/2006/main" noChangeArrowheads="1"/>
        </cdr:cNvSpPr>
      </cdr:nvSpPr>
      <cdr:spPr bwMode="auto">
        <a:xfrm xmlns:a="http://schemas.openxmlformats.org/drawingml/2006/main">
          <a:off x="1771969" y="235759"/>
          <a:ext cx="193877" cy="165656"/>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0.28028</cdr:x>
      <cdr:y>0.06336</cdr:y>
    </cdr:from>
    <cdr:to>
      <cdr:x>0.30996</cdr:x>
      <cdr:y>0.10469</cdr:y>
    </cdr:to>
    <cdr:sp macro="" textlink="">
      <cdr:nvSpPr>
        <cdr:cNvPr id="12" name="Text Box 7"/>
        <cdr:cNvSpPr txBox="1">
          <a:spLocks xmlns:a="http://schemas.openxmlformats.org/drawingml/2006/main" noChangeArrowheads="1"/>
        </cdr:cNvSpPr>
      </cdr:nvSpPr>
      <cdr:spPr bwMode="auto">
        <a:xfrm xmlns:a="http://schemas.openxmlformats.org/drawingml/2006/main">
          <a:off x="1929301" y="254805"/>
          <a:ext cx="204299" cy="1662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lstStyle xmlns:a="http://schemas.openxmlformats.org/drawingml/2006/main"/>
        <a:p xmlns:a="http://schemas.openxmlformats.org/drawingml/2006/main">
          <a:r>
            <a:rPr lang="en-GB" sz="1000" baseline="30000" dirty="0">
              <a:latin typeface="Arial" panose="020B0604020202020204" pitchFamily="34" charset="0"/>
              <a:cs typeface="Arial" panose="020B0604020202020204" pitchFamily="34" charset="0"/>
            </a:rPr>
            <a:t>2</a:t>
          </a:r>
        </a:p>
      </cdr:txBody>
    </cdr:sp>
  </cdr:relSizeAnchor>
  <cdr:relSizeAnchor xmlns:cdr="http://schemas.openxmlformats.org/drawingml/2006/chartDrawing">
    <cdr:from>
      <cdr:x>0.56667</cdr:x>
      <cdr:y>0.83586</cdr:y>
    </cdr:from>
    <cdr:to>
      <cdr:x>0.59586</cdr:x>
      <cdr:y>0.87695</cdr:y>
    </cdr:to>
    <cdr:sp macro="" textlink="">
      <cdr:nvSpPr>
        <cdr:cNvPr id="14" name="Text Box 9"/>
        <cdr:cNvSpPr txBox="1">
          <a:spLocks xmlns:a="http://schemas.openxmlformats.org/drawingml/2006/main" noChangeArrowheads="1"/>
        </cdr:cNvSpPr>
      </cdr:nvSpPr>
      <cdr:spPr bwMode="auto">
        <a:xfrm xmlns:a="http://schemas.openxmlformats.org/drawingml/2006/main">
          <a:off x="4896544" y="3300214"/>
          <a:ext cx="252230" cy="162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lstStyle xmlns:a="http://schemas.openxmlformats.org/drawingml/2006/main"/>
        <a:p xmlns:a="http://schemas.openxmlformats.org/drawingml/2006/main">
          <a:r>
            <a:rPr lang="en-GB" sz="1000" baseline="30000">
              <a:latin typeface="Arial" panose="020B0604020202020204" pitchFamily="34" charset="0"/>
              <a:cs typeface="Arial" panose="020B0604020202020204" pitchFamily="34" charset="0"/>
            </a:rPr>
            <a:t>6</a:t>
          </a:r>
        </a:p>
      </cdr:txBody>
    </cdr:sp>
  </cdr:relSizeAnchor>
</c:userShapes>
</file>

<file path=ppt/drawings/drawing3.xml><?xml version="1.0" encoding="utf-8"?>
<c:userShapes xmlns:c="http://schemas.openxmlformats.org/drawingml/2006/chart">
  <cdr:relSizeAnchor xmlns:cdr="http://schemas.openxmlformats.org/drawingml/2006/chartDrawing">
    <cdr:from>
      <cdr:x>0.51304</cdr:x>
      <cdr:y>0.71429</cdr:y>
    </cdr:from>
    <cdr:to>
      <cdr:x>0.54226</cdr:x>
      <cdr:y>0.79648</cdr:y>
    </cdr:to>
    <cdr:sp macro="" textlink="">
      <cdr:nvSpPr>
        <cdr:cNvPr id="2" name="Text Box 2"/>
        <cdr:cNvSpPr txBox="1">
          <a:spLocks xmlns:a="http://schemas.openxmlformats.org/drawingml/2006/main" noChangeArrowheads="1"/>
        </cdr:cNvSpPr>
      </cdr:nvSpPr>
      <cdr:spPr bwMode="auto">
        <a:xfrm xmlns:a="http://schemas.openxmlformats.org/drawingml/2006/main">
          <a:off x="4248472" y="2520280"/>
          <a:ext cx="241969" cy="28999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spcBef>
              <a:spcPts val="500"/>
            </a:spcBef>
            <a:spcAft>
              <a:spcPts val="0"/>
            </a:spcAft>
          </a:pPr>
          <a:r>
            <a:rPr lang="en-US" sz="1400" baseline="30000" dirty="0">
              <a:solidFill>
                <a:srgbClr val="000000"/>
              </a:solidFill>
              <a:effectLst/>
              <a:uFill>
                <a:solidFill>
                  <a:srgbClr val="000000"/>
                </a:solidFill>
              </a:uFill>
              <a:latin typeface="Arial"/>
              <a:ea typeface="Arial Unicode MS"/>
            </a:rPr>
            <a:t>1</a:t>
          </a:r>
          <a:endParaRPr lang="en-GB" sz="2000" dirty="0">
            <a:solidFill>
              <a:srgbClr val="000000"/>
            </a:solidFill>
            <a:effectLst/>
            <a:uFill>
              <a:solidFill>
                <a:srgbClr val="000000"/>
              </a:solidFill>
            </a:uFill>
            <a:latin typeface="Times New Roman"/>
            <a:ea typeface="Arial Unicode MS"/>
          </a:endParaRPr>
        </a:p>
      </cdr:txBody>
    </cdr:sp>
  </cdr:relSizeAnchor>
  <cdr:relSizeAnchor xmlns:cdr="http://schemas.openxmlformats.org/drawingml/2006/chartDrawing">
    <cdr:from>
      <cdr:x>0.65217</cdr:x>
      <cdr:y>0.7551</cdr:y>
    </cdr:from>
    <cdr:to>
      <cdr:x>0.68139</cdr:x>
      <cdr:y>0.83729</cdr:y>
    </cdr:to>
    <cdr:sp macro="" textlink="">
      <cdr:nvSpPr>
        <cdr:cNvPr id="3" name="Text Box 2"/>
        <cdr:cNvSpPr txBox="1">
          <a:spLocks xmlns:a="http://schemas.openxmlformats.org/drawingml/2006/main" noChangeArrowheads="1"/>
        </cdr:cNvSpPr>
      </cdr:nvSpPr>
      <cdr:spPr bwMode="auto">
        <a:xfrm xmlns:a="http://schemas.openxmlformats.org/drawingml/2006/main">
          <a:off x="5400600" y="2664296"/>
          <a:ext cx="241968" cy="28999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spcBef>
              <a:spcPts val="500"/>
            </a:spcBef>
            <a:spcAft>
              <a:spcPts val="0"/>
            </a:spcAft>
          </a:pPr>
          <a:r>
            <a:rPr lang="en-US" sz="1400" baseline="30000" dirty="0">
              <a:solidFill>
                <a:srgbClr val="000000"/>
              </a:solidFill>
              <a:effectLst/>
              <a:uFill>
                <a:solidFill>
                  <a:srgbClr val="000000"/>
                </a:solidFill>
              </a:uFill>
              <a:latin typeface="Arial"/>
              <a:ea typeface="Arial Unicode MS"/>
            </a:rPr>
            <a:t>2</a:t>
          </a:r>
          <a:endParaRPr lang="en-GB" sz="1200" dirty="0">
            <a:solidFill>
              <a:srgbClr val="000000"/>
            </a:solidFill>
            <a:effectLst/>
            <a:uFill>
              <a:solidFill>
                <a:srgbClr val="000000"/>
              </a:solidFill>
            </a:uFill>
            <a:latin typeface="Times New Roman"/>
            <a:ea typeface="Arial Unicode M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C1A064E1-EBEF-4BC4-830F-C01700A7CFFF}" type="datetimeFigureOut">
              <a:rPr lang="en-GB" smtClean="0"/>
              <a:t>10/12/2014</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23FA2B72-1102-4B1D-8EC1-D3775CC1DD6D}" type="slidenum">
              <a:rPr lang="en-GB" smtClean="0"/>
              <a:t>‹#›</a:t>
            </a:fld>
            <a:endParaRPr lang="en-GB"/>
          </a:p>
        </p:txBody>
      </p:sp>
    </p:spTree>
    <p:extLst>
      <p:ext uri="{BB962C8B-B14F-4D97-AF65-F5344CB8AC3E}">
        <p14:creationId xmlns:p14="http://schemas.microsoft.com/office/powerpoint/2010/main" val="180417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12/10/2014</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bloodborne-viruses-eye-of-the-needl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This </a:t>
            </a:r>
            <a:r>
              <a:rPr lang="en-US" sz="1200" kern="1200" dirty="0" err="1" smtClean="0">
                <a:solidFill>
                  <a:schemeClr val="tx1"/>
                </a:solidFill>
                <a:effectLst/>
                <a:latin typeface="+mn-lt"/>
                <a:ea typeface="ヒラギノ角ゴ Pro W3" pitchFamily="84" charset="-128"/>
                <a:cs typeface="ヒラギノ角ゴ Pro W3" pitchFamily="84" charset="-128"/>
              </a:rPr>
              <a:t>slideset</a:t>
            </a:r>
            <a:r>
              <a:rPr lang="en-US" sz="1200" kern="1200" dirty="0" smtClean="0">
                <a:solidFill>
                  <a:schemeClr val="tx1"/>
                </a:solidFill>
                <a:effectLst/>
                <a:latin typeface="+mn-lt"/>
                <a:ea typeface="ヒラギノ角ゴ Pro W3" pitchFamily="84" charset="-128"/>
                <a:cs typeface="ヒラギノ角ゴ Pro W3" pitchFamily="84" charset="-128"/>
              </a:rPr>
              <a:t> highlights significant occupational exposures among healthcare workers in England, Wales and Northern Ireland during the past ten years, 2004 to 2013.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This </a:t>
            </a:r>
            <a:r>
              <a:rPr lang="en-US" sz="1200" kern="1200" dirty="0" err="1" smtClean="0">
                <a:solidFill>
                  <a:schemeClr val="tx1"/>
                </a:solidFill>
                <a:effectLst/>
                <a:latin typeface="+mn-lt"/>
                <a:ea typeface="ヒラギノ角ゴ Pro W3" pitchFamily="84" charset="-128"/>
                <a:cs typeface="ヒラギノ角ゴ Pro W3" pitchFamily="84" charset="-128"/>
              </a:rPr>
              <a:t>slideset</a:t>
            </a:r>
            <a:r>
              <a:rPr lang="en-US" sz="1200" kern="1200" dirty="0" smtClean="0">
                <a:solidFill>
                  <a:schemeClr val="tx1"/>
                </a:solidFill>
                <a:effectLst/>
                <a:latin typeface="+mn-lt"/>
                <a:ea typeface="ヒラギノ角ゴ Pro W3" pitchFamily="84" charset="-128"/>
                <a:cs typeface="ヒラギノ角ゴ Pro W3" pitchFamily="84" charset="-128"/>
              </a:rPr>
              <a:t> is accompanied by a report, an infographic summary and data tables. These outputs are available online. </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Accompanying documentation is available at - </a:t>
            </a:r>
            <a:r>
              <a:rPr lang="en-US" sz="1200" u="sng" kern="1200" dirty="0" smtClean="0">
                <a:solidFill>
                  <a:schemeClr val="tx1"/>
                </a:solidFill>
                <a:effectLst/>
                <a:latin typeface="+mn-lt"/>
                <a:ea typeface="ヒラギノ角ゴ Pro W3" pitchFamily="84" charset="-128"/>
                <a:cs typeface="ヒラギノ角ゴ Pro W3" pitchFamily="84" charset="-128"/>
                <a:hlinkClick r:id="rId3"/>
              </a:rPr>
              <a:t>https://www.gov.uk/government/publications/bloodborne-viruses-eye-of-the-needle</a:t>
            </a:r>
            <a:r>
              <a:rPr lang="en-US" sz="1200" kern="1200" dirty="0" smtClean="0">
                <a:solidFill>
                  <a:schemeClr val="tx1"/>
                </a:solidFill>
                <a:effectLst/>
                <a:latin typeface="+mn-lt"/>
                <a:ea typeface="ヒラギノ角ゴ Pro W3" pitchFamily="84" charset="-128"/>
                <a:cs typeface="ヒラギノ角ゴ Pro W3" pitchFamily="84" charset="-128"/>
              </a:rPr>
              <a:t>.</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86838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84" charset="-128"/>
                <a:cs typeface="ヒラギノ角ゴ Pro W3" pitchFamily="84" charset="-128"/>
              </a:rPr>
              <a:t>The recent EU Directive states that safe working conditions must be created for healthcare workers to help reduce the risk of sharps injury. Safe working conditions include providing safety devices and appropriate training to staff performing clinical procedures. Several factors may contribute to a significant occupational exposure; these are referred to as contributory factors. Contributory factors may be healthcare worker related (for example, non-compliance with standard precautions), equipment related (for example, faulty equipment) or procedure related (for example, emergency procedure).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Information about the use of safety devices and protective equipment was collected during the follow-up stage. This information is currently collected from 6 weeks after the date of injury. Completion of this variable is currently low. It is anticipated that as the use of safety devices becomes more widespread, reporting of safety device usage will increase. From this time, it will become possible to compare the risk of exposure among healthcare workers using protective equipment, safety devices and those using other devices.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19986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Across all occupational groups,</a:t>
            </a:r>
            <a:r>
              <a:rPr lang="en-GB" baseline="0" dirty="0" smtClean="0"/>
              <a:t> the majority of injuries occurred during a procedure.</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Among dental professionals, the figure was lower, with only 52% (87/168) </a:t>
            </a:r>
            <a:r>
              <a:rPr lang="en-GB" sz="1200" kern="1200" dirty="0" smtClean="0">
                <a:solidFill>
                  <a:schemeClr val="tx1"/>
                </a:solidFill>
                <a:effectLst/>
                <a:latin typeface="+mn-lt"/>
                <a:ea typeface="ヒラギノ角ゴ Pro W3" pitchFamily="84" charset="-128"/>
                <a:cs typeface="ヒラギノ角ゴ Pro W3" pitchFamily="84" charset="-128"/>
              </a:rPr>
              <a:t>of </a:t>
            </a:r>
            <a:r>
              <a:rPr lang="en-US" sz="1200" kern="1200" dirty="0" smtClean="0">
                <a:solidFill>
                  <a:schemeClr val="tx1"/>
                </a:solidFill>
                <a:effectLst/>
                <a:latin typeface="+mn-lt"/>
                <a:ea typeface="ヒラギノ角ゴ Pro W3" pitchFamily="84" charset="-128"/>
                <a:cs typeface="ヒラギノ角ゴ Pro W3" pitchFamily="84" charset="-128"/>
              </a:rPr>
              <a:t>injuries occurring during the procedure. Among dentists and dental nurses, 39% (66/168) of exposures occurred after the procedure but before disposal. </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222401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Based on data reported to the surveillance of significant occupational exposures system, the observed rates of BBV transmission following percutaneous injury are significantly lower than the published risk of transmission.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This disparity is likely due to a combination of:</a:t>
            </a:r>
          </a:p>
          <a:p>
            <a:pPr marL="171450" indent="-171450">
              <a:buFontTx/>
              <a:buChar char="-"/>
            </a:pPr>
            <a:r>
              <a:rPr lang="en-US" sz="1200" kern="1200" dirty="0" smtClean="0">
                <a:solidFill>
                  <a:schemeClr val="tx1"/>
                </a:solidFill>
                <a:effectLst/>
                <a:latin typeface="+mn-lt"/>
                <a:ea typeface="ヒラギノ角ゴ Pro W3" pitchFamily="84" charset="-128"/>
                <a:cs typeface="ヒラギノ角ゴ Pro W3" pitchFamily="84" charset="-128"/>
              </a:rPr>
              <a:t>the success of the HBV immunisation </a:t>
            </a:r>
            <a:r>
              <a:rPr lang="en-US" sz="1200" kern="1200" dirty="0" err="1" smtClean="0">
                <a:solidFill>
                  <a:schemeClr val="tx1"/>
                </a:solidFill>
                <a:effectLst/>
                <a:latin typeface="+mn-lt"/>
                <a:ea typeface="ヒラギノ角ゴ Pro W3" pitchFamily="84" charset="-128"/>
                <a:cs typeface="ヒラギノ角ゴ Pro W3" pitchFamily="84" charset="-128"/>
              </a:rPr>
              <a:t>programme</a:t>
            </a:r>
            <a:r>
              <a:rPr lang="en-US" sz="1200" kern="1200" dirty="0" smtClean="0">
                <a:solidFill>
                  <a:schemeClr val="tx1"/>
                </a:solidFill>
                <a:effectLst/>
                <a:latin typeface="+mn-lt"/>
                <a:ea typeface="ヒラギノ角ゴ Pro W3" pitchFamily="84" charset="-128"/>
                <a:cs typeface="ヒラギノ角ゴ Pro W3" pitchFamily="84" charset="-128"/>
              </a:rPr>
              <a:t> among healthcare workers </a:t>
            </a:r>
          </a:p>
          <a:p>
            <a:pPr marL="171450" indent="-171450">
              <a:buFontTx/>
              <a:buChar char="-"/>
            </a:pPr>
            <a:r>
              <a:rPr lang="en-US" sz="1200" kern="1200" dirty="0" smtClean="0">
                <a:solidFill>
                  <a:schemeClr val="tx1"/>
                </a:solidFill>
                <a:effectLst/>
                <a:latin typeface="+mn-lt"/>
                <a:ea typeface="ヒラギノ角ゴ Pro W3" pitchFamily="84" charset="-128"/>
                <a:cs typeface="ヒラギノ角ゴ Pro W3" pitchFamily="84" charset="-128"/>
              </a:rPr>
              <a:t>prevention and risk-reduction strategies implemented in the healthcare setting</a:t>
            </a:r>
          </a:p>
          <a:p>
            <a:pPr marL="171450" indent="-171450">
              <a:buFontTx/>
              <a:buChar char="-"/>
            </a:pPr>
            <a:r>
              <a:rPr lang="en-US" sz="1200" kern="1200" dirty="0" smtClean="0">
                <a:solidFill>
                  <a:schemeClr val="tx1"/>
                </a:solidFill>
                <a:effectLst/>
                <a:latin typeface="+mn-lt"/>
                <a:ea typeface="ヒラギノ角ゴ Pro W3" pitchFamily="84" charset="-128"/>
                <a:cs typeface="ヒラギノ角ゴ Pro W3" pitchFamily="84" charset="-128"/>
              </a:rPr>
              <a:t>effective clinical management of exposures</a:t>
            </a:r>
          </a:p>
          <a:p>
            <a:pPr marL="171450" indent="-171450">
              <a:buFontTx/>
              <a:buChar char="-"/>
            </a:pPr>
            <a:r>
              <a:rPr lang="en-US" sz="1200" kern="1200" dirty="0" smtClean="0">
                <a:solidFill>
                  <a:schemeClr val="tx1"/>
                </a:solidFill>
                <a:effectLst/>
                <a:latin typeface="+mn-lt"/>
                <a:ea typeface="ヒラギノ角ゴ Pro W3" pitchFamily="84" charset="-128"/>
                <a:cs typeface="ヒラギノ角ゴ Pro W3" pitchFamily="84" charset="-128"/>
              </a:rPr>
              <a:t>underreporting of exposures by healthcare workers and </a:t>
            </a:r>
            <a:r>
              <a:rPr lang="en-US" sz="1200" kern="1200" dirty="0" err="1" smtClean="0">
                <a:solidFill>
                  <a:schemeClr val="tx1"/>
                </a:solidFill>
                <a:effectLst/>
                <a:latin typeface="+mn-lt"/>
                <a:ea typeface="ヒラギノ角ゴ Pro W3" pitchFamily="84" charset="-128"/>
                <a:cs typeface="ヒラギノ角ゴ Pro W3" pitchFamily="84" charset="-128"/>
              </a:rPr>
              <a:t>organisations</a:t>
            </a:r>
            <a:r>
              <a:rPr lang="en-US" sz="1200" kern="1200" dirty="0" smtClean="0">
                <a:solidFill>
                  <a:schemeClr val="tx1"/>
                </a:solidFill>
                <a:effectLst/>
                <a:latin typeface="+mn-lt"/>
                <a:ea typeface="ヒラギノ角ゴ Pro W3" pitchFamily="84" charset="-128"/>
                <a:cs typeface="ヒラギノ角ゴ Pro W3" pitchFamily="84" charset="-128"/>
              </a:rPr>
              <a:t> may have led to the observed risk of seroconversion being underestimated</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Mucocutaneous exposures carry a lower risk of BBV infection than percutaneous injuries. The estimated risk of HIV transmission is one per 1,000 mucocutaneous exposures.</a:t>
            </a:r>
            <a:r>
              <a:rPr lang="en-US" sz="1200" kern="1200" baseline="0" dirty="0" smtClean="0">
                <a:solidFill>
                  <a:schemeClr val="tx1"/>
                </a:solidFill>
                <a:effectLst/>
                <a:latin typeface="+mn-lt"/>
                <a:ea typeface="ヒラギノ角ゴ Pro W3" pitchFamily="84" charset="-128"/>
                <a:cs typeface="ヒラギノ角ゴ Pro W3" pitchFamily="84" charset="-128"/>
              </a:rPr>
              <a:t> </a:t>
            </a:r>
            <a:r>
              <a:rPr lang="en-US" sz="1200" kern="1200" dirty="0" smtClean="0">
                <a:solidFill>
                  <a:schemeClr val="tx1"/>
                </a:solidFill>
                <a:effectLst/>
                <a:latin typeface="+mn-lt"/>
                <a:ea typeface="ヒラギノ角ゴ Pro W3" pitchFamily="84" charset="-128"/>
                <a:cs typeface="ヒラギノ角ゴ Pro W3" pitchFamily="84" charset="-128"/>
              </a:rPr>
              <a:t>The risk of BBV transmission from a human scratch or bite will vary according to the severity of the injury, the source patient</a:t>
            </a:r>
            <a:r>
              <a:rPr lang="fr-FR" sz="1200" kern="1200" dirty="0" smtClean="0">
                <a:solidFill>
                  <a:schemeClr val="tx1"/>
                </a:solidFill>
                <a:effectLst/>
                <a:latin typeface="+mn-lt"/>
                <a:ea typeface="ヒラギノ角ゴ Pro W3" pitchFamily="84" charset="-128"/>
                <a:cs typeface="ヒラギノ角ゴ Pro W3" pitchFamily="84" charset="-128"/>
              </a:rPr>
              <a:t>’</a:t>
            </a:r>
            <a:r>
              <a:rPr lang="en-US" sz="1200" kern="1200" dirty="0" smtClean="0">
                <a:solidFill>
                  <a:schemeClr val="tx1"/>
                </a:solidFill>
                <a:effectLst/>
                <a:latin typeface="+mn-lt"/>
                <a:ea typeface="ヒラギノ角ゴ Pro W3" pitchFamily="84" charset="-128"/>
                <a:cs typeface="ヒラギノ角ゴ Pro W3" pitchFamily="84" charset="-128"/>
              </a:rPr>
              <a:t>s oral hygiene and the disease stage in the source patient. </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88908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96% (300/313) of healthcare workers exposed to HBV, with reported immunisation status, were known responders to the HBV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To date, there have been no reports to the significant occupational exposures surveillance system of a healthcare worker acquiring HBV following an occupational exposure.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1302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The management of HCV exposures has previously been documented in the 2012  Eye of the Needle Report (9). In total, since 1997, 17 HCV seroconversions have been reported in England, Wales and Northern Ireland, with a further four reported in Scotland.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Between 2004 and 2013, nine occupationally related HCV seroconversions were reported among healthcare workers in England, Wales and Northern Ireland.</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291704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When healthcare workers experience a significant exposure to blood or body fluids from individuals known or thought to be infected with HIV, it is recommended that the healthcare worker starts HIV PEP within 72 hours of the exposure. Of healthcare workers exposed to HIV, 77% (1135/1478) started PEP.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Of healthcare workers starting PEP, and for whom information on time of starting PEP is reported,  97% (580/598) did so within 72 hours of exposure and 89% (535/598) started treatment within 24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The risk of HIV transmission to a healthcare worker following an occupational exposure is greatly reduced when a source patient achieves viral suppression through successful antiretroviral therapy.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296102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311111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263065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56026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6AD4DADD-DAEC-45A1-9CB1-8F0FD5930A7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39331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39331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ヒラギノ角ゴ Pro W3" pitchFamily="84" charset="-128"/>
                <a:cs typeface="ヒラギノ角ゴ Pro W3" pitchFamily="84" charset="-128"/>
              </a:rPr>
              <a:t>Since 1997, Public Health England (previously the Health Protection Agency) has received reports of healthcare workers sustaining significant occupational exposures in healthcare settings in England, Wales and Northern Ireland.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Reports are voluntarily submitted where healthcare workers have been exposed to blood or other high-risk body fluids.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Reports are classified as significant occupational exposures and qualify for inclusion in the surveillance system when the following conditions are satisfied:</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 1) incident </a:t>
            </a:r>
            <a:r>
              <a:rPr lang="en-GB" sz="1200" kern="1200" dirty="0" smtClean="0">
                <a:solidFill>
                  <a:schemeClr val="tx1"/>
                </a:solidFill>
                <a:effectLst/>
                <a:latin typeface="+mn-lt"/>
                <a:ea typeface="ヒラギノ角ゴ Pro W3" pitchFamily="84" charset="-128"/>
                <a:cs typeface="ヒラギノ角ゴ Pro W3" pitchFamily="84" charset="-128"/>
              </a:rPr>
              <a:t>involved a percutaneous injury (where the skin has been broken by a needle or other sharp object, or a human scratch or bite) and/or mucocutaneous exposure (where the mucous membranes (mouth, nose or eyes) or non-intact skin, have been contaminated)</a:t>
            </a:r>
          </a:p>
          <a:p>
            <a:r>
              <a:rPr lang="en-US" sz="1200" kern="1200" dirty="0" smtClean="0">
                <a:solidFill>
                  <a:schemeClr val="tx1"/>
                </a:solidFill>
                <a:effectLst/>
                <a:latin typeface="+mn-lt"/>
                <a:ea typeface="ヒラギノ角ゴ Pro W3" pitchFamily="84" charset="-128"/>
                <a:cs typeface="ヒラギノ角ゴ Pro W3" pitchFamily="84" charset="-128"/>
              </a:rPr>
              <a:t> 2) </a:t>
            </a:r>
            <a:r>
              <a:rPr lang="en-GB" sz="1200" kern="1200" dirty="0" smtClean="0">
                <a:solidFill>
                  <a:schemeClr val="tx1"/>
                </a:solidFill>
                <a:effectLst/>
                <a:latin typeface="+mn-lt"/>
                <a:ea typeface="ヒラギノ角ゴ Pro W3" pitchFamily="84" charset="-128"/>
                <a:cs typeface="ヒラギノ角ゴ Pro W3" pitchFamily="84" charset="-128"/>
              </a:rPr>
              <a:t>source patient was either known to be or thought to be hepatitis B surface antigen (</a:t>
            </a:r>
            <a:r>
              <a:rPr lang="en-GB" sz="1200" kern="1200" dirty="0" err="1" smtClean="0">
                <a:solidFill>
                  <a:schemeClr val="tx1"/>
                </a:solidFill>
                <a:effectLst/>
                <a:latin typeface="+mn-lt"/>
                <a:ea typeface="ヒラギノ角ゴ Pro W3" pitchFamily="84" charset="-128"/>
                <a:cs typeface="ヒラギノ角ゴ Pro W3" pitchFamily="84" charset="-128"/>
              </a:rPr>
              <a:t>HBsAg</a:t>
            </a:r>
            <a:r>
              <a:rPr lang="en-GB" sz="1200" kern="1200" dirty="0" smtClean="0">
                <a:solidFill>
                  <a:schemeClr val="tx1"/>
                </a:solidFill>
                <a:effectLst/>
                <a:latin typeface="+mn-lt"/>
                <a:ea typeface="ヒラギノ角ゴ Pro W3" pitchFamily="84" charset="-128"/>
                <a:cs typeface="ヒラギノ角ゴ Pro W3" pitchFamily="84" charset="-128"/>
              </a:rPr>
              <a:t>) (HBV), hepatitis C (HCV) (HCV antibody positive) and/or HIV positive (HIV antibody positive)</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The term ‘source patient’ refers to a patient who is known or thought to be infected with a </a:t>
            </a:r>
            <a:r>
              <a:rPr lang="en-US" sz="1200" kern="1200" dirty="0" err="1" smtClean="0">
                <a:solidFill>
                  <a:schemeClr val="tx1"/>
                </a:solidFill>
                <a:effectLst/>
                <a:latin typeface="+mn-lt"/>
                <a:ea typeface="ヒラギノ角ゴ Pro W3" pitchFamily="84" charset="-128"/>
                <a:cs typeface="ヒラギノ角ゴ Pro W3" pitchFamily="84" charset="-128"/>
              </a:rPr>
              <a:t>bloodborne</a:t>
            </a:r>
            <a:r>
              <a:rPr lang="en-US" sz="1200" kern="1200" dirty="0" smtClean="0">
                <a:solidFill>
                  <a:schemeClr val="tx1"/>
                </a:solidFill>
                <a:effectLst/>
                <a:latin typeface="+mn-lt"/>
                <a:ea typeface="ヒラギノ角ゴ Pro W3" pitchFamily="84" charset="-128"/>
                <a:cs typeface="ヒラギノ角ゴ Pro W3" pitchFamily="84" charset="-128"/>
              </a:rPr>
              <a:t> virus and who has been involved in an incident in which a healthcare worker has sustained an injury.</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Data is reported to 30 September 2014. The number of exposures may increase as further reports are received. Unless indicated otherwise, percentages and proportions are calculated on the basis of available data, therefore denominators change within the report.</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sz="1200" kern="1200" dirty="0" smtClean="0">
              <a:solidFill>
                <a:schemeClr val="tx1"/>
              </a:solidFill>
              <a:effectLst/>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6230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Since 1997, when the surveillance system was introduced, 6864  significant occupational exposures have been reported. Of these exposures, 70% (4830) were reported between 2004 and 2013. </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 </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Approximately one-third (34%, 1631) of the 4830 exposures reported between 2004 and 2013 were received from 36 healthcare sites in London.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Outside of London, the greatest number of reports was received from the West Midlands (559) and the South West of England (549).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In total, reports were received from 159 healthcare sites across England, Wales and Northern Ireland. </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25451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pitchFamily="84" charset="-128"/>
                <a:cs typeface="ヒラギノ角ゴ Pro W3" pitchFamily="84" charset="-128"/>
              </a:rPr>
              <a:t>54% (2314) involved a source patient known or thought to be HCV positive</a:t>
            </a:r>
          </a:p>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pitchFamily="84" charset="-128"/>
                <a:cs typeface="ヒラギノ角ゴ Pro W3" pitchFamily="84" charset="-128"/>
              </a:rPr>
              <a:t>30% (1270) involved an HIV positive source patient</a:t>
            </a:r>
          </a:p>
          <a:p>
            <a:pPr marL="171450" indent="-171450">
              <a:buFont typeface="Arial" panose="020B0604020202020204" pitchFamily="34" charset="0"/>
              <a:buChar char="•"/>
            </a:pPr>
            <a:r>
              <a:rPr lang="en-US" sz="1200" kern="1200" dirty="0" smtClean="0">
                <a:solidFill>
                  <a:schemeClr val="tx1"/>
                </a:solidFill>
                <a:effectLst/>
                <a:latin typeface="+mn-lt"/>
                <a:ea typeface="ヒラギノ角ゴ Pro W3" pitchFamily="84" charset="-128"/>
                <a:cs typeface="ヒラギノ角ゴ Pro W3" pitchFamily="84" charset="-128"/>
              </a:rPr>
              <a:t>9% (402) a HBV positive source patient</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7% (310) of healthcare workers were exposed to a source patient known to be co-infected with two or all three of the BBVs. HIV/HCV co-infection was the most commonly reported co-infection</a:t>
            </a:r>
            <a:r>
              <a:rPr lang="en-US" sz="1200" kern="1200" baseline="0" dirty="0" smtClean="0">
                <a:solidFill>
                  <a:schemeClr val="tx1"/>
                </a:solidFill>
                <a:effectLst/>
                <a:latin typeface="+mn-lt"/>
                <a:ea typeface="ヒラギノ角ゴ Pro W3" pitchFamily="84" charset="-128"/>
                <a:cs typeface="ヒラギノ角ゴ Pro W3" pitchFamily="84" charset="-128"/>
              </a:rPr>
              <a:t> among source patients.</a:t>
            </a:r>
            <a:endParaRPr lang="en-US" sz="1200" kern="1200" dirty="0" smtClean="0">
              <a:solidFill>
                <a:schemeClr val="tx1"/>
              </a:solidFill>
              <a:effectLst/>
              <a:latin typeface="+mn-lt"/>
              <a:ea typeface="ヒラギノ角ゴ Pro W3" pitchFamily="84" charset="-128"/>
              <a:cs typeface="ヒラギノ角ゴ Pro W3" pitchFamily="84" charset="-128"/>
            </a:endParaRPr>
          </a:p>
          <a:p>
            <a:endParaRPr lang="en-US" sz="1200" kern="1200" dirty="0" smtClean="0">
              <a:solidFill>
                <a:schemeClr val="tx1"/>
              </a:solidFill>
              <a:effectLst/>
              <a:latin typeface="+mn-lt"/>
              <a:ea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The annual number of exposures increased from 373 in 2004 to 496 in 2013.</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The largest</a:t>
            </a:r>
            <a:r>
              <a:rPr lang="en-US" sz="1200" kern="1200" baseline="0" dirty="0" smtClean="0">
                <a:solidFill>
                  <a:schemeClr val="tx1"/>
                </a:solidFill>
                <a:effectLst/>
                <a:latin typeface="+mn-lt"/>
                <a:ea typeface="ヒラギノ角ゴ Pro W3" pitchFamily="84" charset="-128"/>
                <a:cs typeface="ヒラギノ角ゴ Pro W3" pitchFamily="84" charset="-128"/>
              </a:rPr>
              <a:t> percentage increase was observed among HBV infected patients.</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The increase in exposures involving an HIV positive source patient coincides with a substantial increase in the number of people living with HIV in England, Wales and Northern Ireland. </a:t>
            </a:r>
            <a:endParaRPr lang="en-US" sz="1200" kern="1200" dirty="0" smtClean="0">
              <a:solidFill>
                <a:schemeClr val="tx1"/>
              </a:solidFill>
              <a:effectLst/>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318465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Among all occupational groups, percutaneous injuries were the most frequently reported exposure route.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The annual number of percutaneous injuries reported increased by 22% between 2004 and 2013, from 283 to 344. </a:t>
            </a:r>
          </a:p>
          <a:p>
            <a:endParaRPr lang="en-US" sz="120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Although numbers are smaller, the percentage increase in reported mucocutaneous exposures greatly exceeds the corresponding increase in reported percutaneous injuries. Over the ten year period, the annual number of mucocutaneous exposures increased by 61%, from 90 to 145.</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Between</a:t>
            </a:r>
            <a:r>
              <a:rPr lang="en-GB" baseline="0" dirty="0" smtClean="0"/>
              <a:t> 2004 and 2013, t</a:t>
            </a:r>
            <a:r>
              <a:rPr lang="en-GB" dirty="0" smtClean="0"/>
              <a:t>he majority</a:t>
            </a:r>
            <a:r>
              <a:rPr lang="en-GB" baseline="0" dirty="0" smtClean="0"/>
              <a:t> of injuries (41%) were sustained while working in a ward setting, however </a:t>
            </a:r>
            <a:r>
              <a:rPr lang="en-US" sz="1200" kern="1200" baseline="0" dirty="0" smtClean="0">
                <a:solidFill>
                  <a:schemeClr val="tx1"/>
                </a:solidFill>
                <a:effectLst/>
                <a:latin typeface="+mn-lt"/>
                <a:ea typeface="ヒラギノ角ゴ Pro W3" pitchFamily="84" charset="-128"/>
              </a:rPr>
              <a:t>t</a:t>
            </a:r>
            <a:r>
              <a:rPr lang="en-US" sz="1200" kern="1200" dirty="0" smtClean="0">
                <a:solidFill>
                  <a:schemeClr val="tx1"/>
                </a:solidFill>
                <a:effectLst/>
                <a:latin typeface="+mn-lt"/>
                <a:ea typeface="ヒラギノ角ゴ Pro W3" pitchFamily="84" charset="-128"/>
                <a:cs typeface="ヒラギノ角ゴ Pro W3" pitchFamily="84" charset="-128"/>
              </a:rPr>
              <a:t>he percentage of exposures occurring on wards declined from 46% (148/321) in 2004 to 37% (110/294) in 2013. Meanwhile, the percentage of injuries sustained in community settings (including GP</a:t>
            </a:r>
            <a:r>
              <a:rPr lang="en-GB" sz="1200" kern="1200" dirty="0" smtClean="0">
                <a:solidFill>
                  <a:schemeClr val="tx1"/>
                </a:solidFill>
                <a:effectLst/>
                <a:latin typeface="+mn-lt"/>
                <a:ea typeface="ヒラギノ角ゴ Pro W3" pitchFamily="84" charset="-128"/>
                <a:cs typeface="ヒラギノ角ゴ Pro W3" pitchFamily="84" charset="-128"/>
              </a:rPr>
              <a:t> surgeries, prisons and ambulances) </a:t>
            </a:r>
            <a:r>
              <a:rPr lang="en-US" sz="1200" kern="1200" dirty="0" smtClean="0">
                <a:solidFill>
                  <a:schemeClr val="tx1"/>
                </a:solidFill>
                <a:effectLst/>
                <a:latin typeface="+mn-lt"/>
                <a:ea typeface="ヒラギノ角ゴ Pro W3" pitchFamily="84" charset="-128"/>
                <a:cs typeface="ヒラギノ角ゴ Pro W3" pitchFamily="84" charset="-128"/>
              </a:rPr>
              <a:t>has declined from 7% (21/321) in 2004 to 3% (10/294) in 2013.</a:t>
            </a:r>
          </a:p>
          <a:p>
            <a:endParaRPr lang="en-US" sz="1200" kern="1200" dirty="0" smtClean="0">
              <a:solidFill>
                <a:schemeClr val="tx1"/>
              </a:solidFill>
              <a:effectLst/>
              <a:latin typeface="+mn-lt"/>
              <a:ea typeface="ヒラギノ角ゴ Pro W3" pitchFamily="84" charset="-128"/>
            </a:endParaRPr>
          </a:p>
          <a:p>
            <a:r>
              <a:rPr lang="en-US" sz="1200" b="0" kern="1200" dirty="0" smtClean="0">
                <a:solidFill>
                  <a:srgbClr val="FF0000"/>
                </a:solidFill>
                <a:effectLst/>
                <a:latin typeface="+mn-lt"/>
                <a:ea typeface="ヒラギノ角ゴ Pro W3" pitchFamily="84" charset="-128"/>
                <a:cs typeface="ヒラギノ角ゴ Pro W3" pitchFamily="84" charset="-128"/>
              </a:rPr>
              <a:t>38% of injuries</a:t>
            </a:r>
            <a:r>
              <a:rPr lang="en-US" sz="1200" b="0" kern="1200" baseline="0" dirty="0" smtClean="0">
                <a:solidFill>
                  <a:srgbClr val="FF0000"/>
                </a:solidFill>
                <a:effectLst/>
                <a:latin typeface="+mn-lt"/>
                <a:ea typeface="ヒラギノ角ゴ Pro W3" pitchFamily="84" charset="-128"/>
                <a:cs typeface="ヒラギノ角ゴ Pro W3" pitchFamily="84" charset="-128"/>
              </a:rPr>
              <a:t> occurring in ward settings led to </a:t>
            </a:r>
            <a:r>
              <a:rPr lang="en-US" sz="1200" b="0" kern="1200" dirty="0" smtClean="0">
                <a:solidFill>
                  <a:srgbClr val="FF0000"/>
                </a:solidFill>
                <a:effectLst/>
                <a:latin typeface="+mn-lt"/>
                <a:ea typeface="ヒラギノ角ゴ Pro W3" pitchFamily="84" charset="-128"/>
                <a:cs typeface="ヒラギノ角ゴ Pro W3" pitchFamily="84" charset="-128"/>
              </a:rPr>
              <a:t>percutaneous exposures and 42% (476</a:t>
            </a:r>
            <a:r>
              <a:rPr lang="en-US" sz="1200" b="0" kern="1200" smtClean="0">
                <a:solidFill>
                  <a:srgbClr val="FF0000"/>
                </a:solidFill>
                <a:effectLst/>
                <a:latin typeface="+mn-lt"/>
                <a:ea typeface="ヒラギノ角ゴ Pro W3" pitchFamily="84" charset="-128"/>
                <a:cs typeface="ヒラギノ角ゴ Pro W3" pitchFamily="84" charset="-128"/>
              </a:rPr>
              <a:t>) to </a:t>
            </a:r>
            <a:r>
              <a:rPr lang="en-US" sz="1200" b="0" kern="1200" dirty="0" smtClean="0">
                <a:solidFill>
                  <a:srgbClr val="FF0000"/>
                </a:solidFill>
                <a:effectLst/>
                <a:latin typeface="+mn-lt"/>
                <a:ea typeface="ヒラギノ角ゴ Pro W3" pitchFamily="84" charset="-128"/>
                <a:cs typeface="ヒラギノ角ゴ Pro W3" pitchFamily="84" charset="-128"/>
              </a:rPr>
              <a:t>mucocutaneous exposures. </a:t>
            </a:r>
            <a:endParaRPr lang="en-GB" sz="1200" b="0" kern="1200" dirty="0" smtClean="0">
              <a:solidFill>
                <a:srgbClr val="FF0000"/>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274953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All staff working in a healthcare or hospital environment and who provide clinical or domestic care are at risk of exposure to a BBV. Those performing exposure prone procedures are at an increased risk.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pPr algn="l"/>
            <a:r>
              <a:rPr lang="en-US" sz="1200" kern="1200" dirty="0" smtClean="0">
                <a:solidFill>
                  <a:schemeClr val="tx1"/>
                </a:solidFill>
                <a:effectLst/>
                <a:latin typeface="+mn-lt"/>
                <a:ea typeface="ヒラギノ角ゴ Pro W3" pitchFamily="84" charset="-128"/>
                <a:cs typeface="ヒラギノ角ゴ Pro W3" pitchFamily="84" charset="-128"/>
              </a:rPr>
              <a:t>42% of injuries reported were sustained</a:t>
            </a:r>
            <a:r>
              <a:rPr lang="en-US" sz="1200" kern="1200" baseline="0" dirty="0" smtClean="0">
                <a:solidFill>
                  <a:schemeClr val="tx1"/>
                </a:solidFill>
                <a:effectLst/>
                <a:latin typeface="+mn-lt"/>
                <a:ea typeface="ヒラギノ角ゴ Pro W3" pitchFamily="84" charset="-128"/>
                <a:cs typeface="ヒラギノ角ゴ Pro W3" pitchFamily="84" charset="-128"/>
              </a:rPr>
              <a:t> by nurses and healthcare assistants and 41%</a:t>
            </a:r>
            <a:r>
              <a:rPr lang="en-GB" sz="1200" kern="1200" dirty="0" smtClean="0">
                <a:solidFill>
                  <a:schemeClr val="tx1"/>
                </a:solidFill>
                <a:effectLst/>
                <a:latin typeface="+mn-lt"/>
                <a:ea typeface="ヒラギノ角ゴ Pro W3" pitchFamily="84" charset="-128"/>
                <a:cs typeface="ヒラギノ角ゴ Pro W3" pitchFamily="84" charset="-128"/>
              </a:rPr>
              <a:t> by doctors. There has been little change in the</a:t>
            </a:r>
            <a:r>
              <a:rPr lang="en-GB" sz="1200" kern="1200" baseline="0" dirty="0" smtClean="0">
                <a:solidFill>
                  <a:schemeClr val="tx1"/>
                </a:solidFill>
                <a:effectLst/>
                <a:latin typeface="+mn-lt"/>
                <a:ea typeface="ヒラギノ角ゴ Pro W3" pitchFamily="84" charset="-128"/>
                <a:cs typeface="ヒラギノ角ゴ Pro W3" pitchFamily="84" charset="-128"/>
              </a:rPr>
              <a:t> number of reported exposures over time.</a:t>
            </a:r>
          </a:p>
          <a:p>
            <a:pPr algn="l"/>
            <a:endParaRPr lang="en-GB" sz="1200" kern="1200" baseline="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Under typical circumstances, ancillary staff do not provide direct clinical care to individuals, yet between 2004 and 2013, 1.5% (69) of significant occupational exposures were reported by this group. </a:t>
            </a:r>
          </a:p>
          <a:p>
            <a:endParaRPr lang="en-US" sz="1200" kern="1200" dirty="0" smtClean="0">
              <a:solidFill>
                <a:schemeClr val="tx1"/>
              </a:solidFill>
              <a:effectLst/>
              <a:latin typeface="+mn-lt"/>
              <a:ea typeface="ヒラギノ角ゴ Pro W3" pitchFamily="84" charset="-128"/>
              <a:cs typeface="ヒラギノ角ゴ Pro W3" pitchFamily="84" charset="-128"/>
            </a:endParaRPr>
          </a:p>
          <a:p>
            <a:r>
              <a:rPr lang="en-US" sz="1200" kern="1200" dirty="0" smtClean="0">
                <a:solidFill>
                  <a:schemeClr val="tx1"/>
                </a:solidFill>
                <a:effectLst/>
                <a:latin typeface="+mn-lt"/>
                <a:ea typeface="ヒラギノ角ゴ Pro W3" pitchFamily="84" charset="-128"/>
                <a:cs typeface="ヒラギノ角ゴ Pro W3" pitchFamily="84" charset="-128"/>
              </a:rPr>
              <a:t>This evidence of ancillary staff experiencing significant occupational exposures highlights the need to provide safe working conditions for all staff working in healthcare settings.</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algn="l"/>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17304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84" charset="-128"/>
                <a:cs typeface="ヒラギノ角ゴ Pro W3" pitchFamily="84" charset="-128"/>
              </a:rPr>
              <a:t>Between 2004 and 2013, the percentage of percutaneous injuries involving a hollowbore needle remained unchanged among nurses and healthcare assistants (2004: 73%, 78/107; 2013: 74%, 84/113) and declined among doctors (2004: 61%, 75/122; 2013: 52%, 77/148). </a:t>
            </a:r>
          </a:p>
          <a:p>
            <a:endParaRPr lang="en-US" sz="1200" kern="1200" dirty="0" smtClean="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84" charset="-128"/>
                <a:cs typeface="ヒラギノ角ゴ Pro W3" pitchFamily="84" charset="-128"/>
              </a:rPr>
              <a:t>Mucocutaneous exposures accounted for 31% (47/154) of reports among nurses and healthcare assistants in 2004, increasing to 40% (75/188) in 2013. Among doctors, the percentage of reports attributable to mucocutaneous exposure increased from 19% (28/150) in 2004 to 23% (43/191) in 2013.</a:t>
            </a: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353430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Eye of the Needle 2014: United Kingdom Surveillance of Significant Occupational Exposures to Bloodborne Viruses in Healthcare Workers</a:t>
            </a:r>
            <a:r>
              <a:rPr lang="en-GB" dirty="0" smtClean="0"/>
              <a:t/>
            </a:r>
            <a:br>
              <a:rPr lang="en-GB" dirty="0" smtClean="0"/>
            </a:b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smtClean="0"/>
              <a:t>Eye of the Needle 2014: United Kingdom Surveillance of Significant Occupational Exposures to Bloodborne Viruses in Healthcare Workers</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Eye of the Needle: </a:t>
            </a:r>
            <a:br>
              <a:rPr lang="en-US" dirty="0" smtClean="0"/>
            </a:br>
            <a:r>
              <a:rPr lang="en-US" sz="2800" dirty="0" smtClean="0"/>
              <a:t>United </a:t>
            </a:r>
            <a:r>
              <a:rPr lang="en-US" sz="2800" dirty="0"/>
              <a:t>Kingdom Surveillance of Significant Occupational Exposures to </a:t>
            </a:r>
            <a:r>
              <a:rPr lang="en-US" sz="2800" dirty="0" err="1"/>
              <a:t>Bloodborne</a:t>
            </a:r>
            <a:r>
              <a:rPr lang="en-US" sz="2800" dirty="0"/>
              <a:t> Viruses in Healthcare Workers</a:t>
            </a:r>
            <a:r>
              <a:rPr lang="en-GB" dirty="0"/>
              <a:t/>
            </a:r>
            <a:br>
              <a:rPr lang="en-GB" dirty="0"/>
            </a:br>
            <a:r>
              <a:rPr lang="en-US" dirty="0"/>
              <a:t> </a:t>
            </a:r>
            <a:endParaRPr lang="en-GB" dirty="0"/>
          </a:p>
        </p:txBody>
      </p:sp>
      <p:sp>
        <p:nvSpPr>
          <p:cNvPr id="3" name="Subtitle 2"/>
          <p:cNvSpPr>
            <a:spLocks noGrp="1"/>
          </p:cNvSpPr>
          <p:nvPr>
            <p:ph type="subTitle" idx="1"/>
          </p:nvPr>
        </p:nvSpPr>
        <p:spPr>
          <a:xfrm>
            <a:off x="560928" y="5589240"/>
            <a:ext cx="7633648" cy="338336"/>
          </a:xfrm>
        </p:spPr>
        <p:txBody>
          <a:bodyPr/>
          <a:lstStyle/>
          <a:p>
            <a:r>
              <a:rPr lang="en-GB" smtClean="0"/>
              <a:t>December 2014</a:t>
            </a:r>
            <a:endParaRPr lang="en-GB" dirty="0"/>
          </a:p>
        </p:txBody>
      </p:sp>
      <p:sp>
        <p:nvSpPr>
          <p:cNvPr id="4" name="Subtitle 2"/>
          <p:cNvSpPr txBox="1">
            <a:spLocks/>
          </p:cNvSpPr>
          <p:nvPr/>
        </p:nvSpPr>
        <p:spPr bwMode="auto">
          <a:xfrm>
            <a:off x="560928" y="6021288"/>
            <a:ext cx="7633648" cy="338336"/>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rtl="0" eaLnBrk="0" fontAlgn="base" hangingPunct="0">
              <a:spcBef>
                <a:spcPts val="0"/>
              </a:spcBef>
              <a:spcAft>
                <a:spcPct val="0"/>
              </a:spcAft>
              <a:buFont typeface="Arial" pitchFamily="84" charset="0"/>
              <a:buNone/>
              <a:defRPr sz="2000" b="0" i="0" kern="1200" baseline="0">
                <a:solidFill>
                  <a:schemeClr val="bg1"/>
                </a:solidFill>
                <a:latin typeface="Arial" pitchFamily="34" charset="0"/>
                <a:ea typeface="ヒラギノ角ゴ Pro W3" pitchFamily="84" charset="-128"/>
                <a:cs typeface="ヒラギノ角ゴ Pro W3" pitchFamily="84" charset="-128"/>
              </a:defRPr>
            </a:lvl1pPr>
            <a:lvl2pPr marL="457200" indent="0" algn="ctr" rtl="0" eaLnBrk="0" fontAlgn="base" hangingPunct="0">
              <a:spcBef>
                <a:spcPts val="600"/>
              </a:spcBef>
              <a:spcAft>
                <a:spcPct val="0"/>
              </a:spcAft>
              <a:buNone/>
              <a:defRPr kern="1200" baseline="0">
                <a:solidFill>
                  <a:schemeClr val="tx1">
                    <a:tint val="75000"/>
                  </a:schemeClr>
                </a:solidFill>
                <a:latin typeface="Arial" pitchFamily="34" charset="0"/>
                <a:ea typeface="ヒラギノ角ゴ Pro W3" pitchFamily="84" charset="-128"/>
                <a:cs typeface="+mn-cs"/>
              </a:defRPr>
            </a:lvl2pPr>
            <a:lvl3pPr marL="914400" indent="0" algn="ctr" rtl="0" eaLnBrk="0" fontAlgn="base" hangingPunct="0">
              <a:spcBef>
                <a:spcPts val="600"/>
              </a:spcBef>
              <a:spcAft>
                <a:spcPct val="0"/>
              </a:spcAft>
              <a:buFont typeface="Arial" pitchFamily="84" charset="0"/>
              <a:buNone/>
              <a:defRPr kern="1200">
                <a:solidFill>
                  <a:schemeClr val="tx1">
                    <a:tint val="75000"/>
                  </a:schemeClr>
                </a:solidFill>
                <a:latin typeface="Arial" pitchFamily="34" charset="0"/>
                <a:ea typeface="ヒラギノ角ゴ Pro W3" pitchFamily="84" charset="-128"/>
                <a:cs typeface="+mn-cs"/>
              </a:defRPr>
            </a:lvl3pPr>
            <a:lvl4pPr marL="1371600" indent="0" algn="ctr" rtl="0" eaLnBrk="0" fontAlgn="base" hangingPunct="0">
              <a:spcBef>
                <a:spcPts val="600"/>
              </a:spcBef>
              <a:spcAft>
                <a:spcPct val="0"/>
              </a:spcAft>
              <a:buFont typeface="Arial" pitchFamily="34" charset="0"/>
              <a:buNone/>
              <a:defRPr sz="1600" kern="1200">
                <a:solidFill>
                  <a:schemeClr val="tx1">
                    <a:tint val="75000"/>
                  </a:schemeClr>
                </a:solidFill>
                <a:latin typeface="Arial" pitchFamily="34" charset="0"/>
                <a:ea typeface="ヒラギノ角ゴ Pro W3" pitchFamily="84" charset="-128"/>
                <a:cs typeface="+mn-cs"/>
              </a:defRPr>
            </a:lvl4pPr>
            <a:lvl5pPr marL="1828800" indent="0" algn="ctr" rtl="0" eaLnBrk="0" fontAlgn="base" hangingPunct="0">
              <a:spcBef>
                <a:spcPct val="20000"/>
              </a:spcBef>
              <a:spcAft>
                <a:spcPct val="0"/>
              </a:spcAft>
              <a:buFont typeface="Arial" pitchFamily="34" charset="0"/>
              <a:buNone/>
              <a:defRPr sz="1500" kern="1200">
                <a:solidFill>
                  <a:schemeClr val="tx1">
                    <a:tint val="75000"/>
                  </a:schemeClr>
                </a:solidFill>
                <a:latin typeface="Arial" pitchFamily="34" charset="0"/>
                <a:ea typeface="ヒラギノ角ゴ Pro W3" pitchFamily="84" charset="-128"/>
                <a:cs typeface="+mn-cs"/>
              </a:defRPr>
            </a:lvl5pPr>
            <a:lvl6pPr marL="2286000" indent="0" algn="ctr" defTabSz="914400" rtl="0" eaLnBrk="1" latinLnBrk="0" hangingPunct="1">
              <a:spcBef>
                <a:spcPct val="20000"/>
              </a:spcBef>
              <a:buFontTx/>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PHE publications gateway number: 2014357</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a:t>
            </a:r>
            <a:r>
              <a:rPr lang="en-US" dirty="0" smtClean="0"/>
              <a:t>procedure phase, </a:t>
            </a:r>
            <a:r>
              <a:rPr lang="en-US" dirty="0"/>
              <a:t>2004-2013 (n=3494)</a:t>
            </a:r>
          </a:p>
        </p:txBody>
      </p:sp>
      <p:sp>
        <p:nvSpPr>
          <p:cNvPr id="3" name="Content Placeholder 2"/>
          <p:cNvSpPr>
            <a:spLocks noGrp="1"/>
          </p:cNvSpPr>
          <p:nvPr>
            <p:ph idx="1"/>
          </p:nvPr>
        </p:nvSpPr>
        <p:spPr/>
        <p:txBody>
          <a:bodyPr/>
          <a:lstStyle/>
          <a:p>
            <a:endParaRPr lang="en-US" b="1" dirty="0"/>
          </a:p>
          <a:p>
            <a:endParaRPr lang="en-GB" b="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graphicFrame>
        <p:nvGraphicFramePr>
          <p:cNvPr id="6" name="officeArt object"/>
          <p:cNvGraphicFramePr/>
          <p:nvPr>
            <p:extLst>
              <p:ext uri="{D42A27DB-BD31-4B8C-83A1-F6EECF244321}">
                <p14:modId xmlns:p14="http://schemas.microsoft.com/office/powerpoint/2010/main" val="1602273982"/>
              </p:ext>
            </p:extLst>
          </p:nvPr>
        </p:nvGraphicFramePr>
        <p:xfrm>
          <a:off x="467544" y="2132856"/>
          <a:ext cx="8136904"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6" y="188640"/>
            <a:ext cx="8442492" cy="648072"/>
          </a:xfrm>
        </p:spPr>
        <p:txBody>
          <a:bodyPr>
            <a:normAutofit fontScale="90000"/>
          </a:bodyPr>
          <a:lstStyle/>
          <a:p>
            <a:r>
              <a:rPr lang="en-US" dirty="0"/>
              <a:t>Significant occupational exposures by </a:t>
            </a:r>
            <a:r>
              <a:rPr lang="en-US" dirty="0" smtClean="0"/>
              <a:t>procedure phase and  </a:t>
            </a:r>
            <a:r>
              <a:rPr lang="en-US" dirty="0"/>
              <a:t>occupational group, 2004-2013</a:t>
            </a:r>
            <a:endParaRPr lang="en-GB" i="1" dirty="0"/>
          </a:p>
        </p:txBody>
      </p:sp>
      <p:sp>
        <p:nvSpPr>
          <p:cNvPr id="3" name="Content Placeholder 2"/>
          <p:cNvSpPr>
            <a:spLocks noGrp="1"/>
          </p:cNvSpPr>
          <p:nvPr>
            <p:ph idx="1"/>
          </p:nvPr>
        </p:nvSpPr>
        <p:spPr>
          <a:xfrm>
            <a:off x="539552" y="1052736"/>
            <a:ext cx="8028000" cy="4739679"/>
          </a:xfrm>
        </p:spPr>
        <p:txBody>
          <a:bodyPr/>
          <a:lstStyle/>
          <a:p>
            <a:r>
              <a:rPr lang="en-US" sz="1200" dirty="0" smtClean="0"/>
              <a:t>		          </a:t>
            </a:r>
          </a:p>
          <a:p>
            <a:endParaRPr lang="en-US" sz="1200" dirty="0"/>
          </a:p>
          <a:p>
            <a:endParaRPr lang="en-US" sz="1200" dirty="0" smtClean="0"/>
          </a:p>
          <a:p>
            <a:r>
              <a:rPr lang="en-US" sz="1200" dirty="0" smtClean="0"/>
              <a:t>		     n=1424                  n=90                    n=252                  n=1451                 n=168                    n=56 </a:t>
            </a:r>
            <a:endParaRPr lang="en-GB" sz="1200" dirty="0" smtClean="0"/>
          </a:p>
          <a:p>
            <a:r>
              <a:rPr lang="en-US" sz="1200" dirty="0"/>
              <a:t> </a:t>
            </a:r>
            <a:r>
              <a:rPr lang="en-US" sz="1200" dirty="0" smtClean="0"/>
              <a:t> </a:t>
            </a:r>
            <a:endParaRPr lang="en-GB" sz="1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graphicFrame>
        <p:nvGraphicFramePr>
          <p:cNvPr id="6" name="Chart 5"/>
          <p:cNvGraphicFramePr/>
          <p:nvPr>
            <p:extLst>
              <p:ext uri="{D42A27DB-BD31-4B8C-83A1-F6EECF244321}">
                <p14:modId xmlns:p14="http://schemas.microsoft.com/office/powerpoint/2010/main" val="3759072486"/>
              </p:ext>
            </p:extLst>
          </p:nvPr>
        </p:nvGraphicFramePr>
        <p:xfrm>
          <a:off x="539552" y="2348880"/>
          <a:ext cx="828092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7504" y="5650215"/>
            <a:ext cx="8856984" cy="553998"/>
          </a:xfrm>
          <a:prstGeom prst="rect">
            <a:avLst/>
          </a:prstGeom>
        </p:spPr>
        <p:txBody>
          <a:bodyPr wrap="square">
            <a:spAutoFit/>
          </a:bodyPr>
          <a:lstStyle/>
          <a:p>
            <a:r>
              <a:rPr lang="en-US" sz="1000" baseline="30000" dirty="0"/>
              <a:t>1</a:t>
            </a:r>
            <a:r>
              <a:rPr lang="en-US" sz="1000" dirty="0"/>
              <a:t> Professions allied to medicine include paramedic or ambulance staff, phlebotomist, physiotherapist, mortuary technician, embalmer, operating department assistant, dialysis technician, laboratory worker, general technician and radiographer.</a:t>
            </a:r>
            <a:endParaRPr lang="en-GB" sz="1000" dirty="0"/>
          </a:p>
          <a:p>
            <a:r>
              <a:rPr lang="en-US" sz="1000" baseline="30000" dirty="0"/>
              <a:t>2</a:t>
            </a:r>
            <a:r>
              <a:rPr lang="en-US" sz="1000" dirty="0"/>
              <a:t> Nurses and healthcare assistants include nurses, midwives and healthcare assistants and auxiliary nurses. </a:t>
            </a:r>
            <a:endParaRPr lang="en-GB" sz="1000" dirty="0"/>
          </a:p>
        </p:txBody>
      </p:sp>
    </p:spTree>
    <p:extLst>
      <p:ext uri="{BB962C8B-B14F-4D97-AF65-F5344CB8AC3E}">
        <p14:creationId xmlns:p14="http://schemas.microsoft.com/office/powerpoint/2010/main" val="272879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Published and observed risk of </a:t>
            </a:r>
            <a:r>
              <a:rPr lang="en-US" dirty="0" err="1"/>
              <a:t>bloodborne</a:t>
            </a:r>
            <a:r>
              <a:rPr lang="en-US" dirty="0"/>
              <a:t> virus transmission among healthcare workers following a percutaneous injury</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sp>
        <p:nvSpPr>
          <p:cNvPr id="7" name="Rectangle 6"/>
          <p:cNvSpPr/>
          <p:nvPr/>
        </p:nvSpPr>
        <p:spPr>
          <a:xfrm>
            <a:off x="539552" y="6021288"/>
            <a:ext cx="7776864" cy="253916"/>
          </a:xfrm>
          <a:prstGeom prst="rect">
            <a:avLst/>
          </a:prstGeom>
        </p:spPr>
        <p:txBody>
          <a:bodyPr wrap="square">
            <a:spAutoFit/>
          </a:bodyPr>
          <a:lstStyle/>
          <a:p>
            <a:r>
              <a:rPr lang="en-GB" sz="1050" dirty="0"/>
              <a:t>1 This figure includes data from England, Wales and Northern Ireland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60768"/>
            <a:ext cx="7059200" cy="368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894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Healthcare worker hepatitis B </a:t>
            </a:r>
            <a:r>
              <a:rPr lang="en-US" dirty="0" err="1"/>
              <a:t>immunisation</a:t>
            </a:r>
            <a:r>
              <a:rPr lang="en-US" dirty="0"/>
              <a:t> status, 2009-2013</a:t>
            </a:r>
            <a:r>
              <a:rPr lang="en-US" baseline="30000" dirty="0"/>
              <a:t>1</a:t>
            </a:r>
            <a:r>
              <a:rPr lang="en-US" dirty="0"/>
              <a:t> (n=313)</a:t>
            </a: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sp>
        <p:nvSpPr>
          <p:cNvPr id="3" name="Rectangle 2"/>
          <p:cNvSpPr/>
          <p:nvPr/>
        </p:nvSpPr>
        <p:spPr>
          <a:xfrm>
            <a:off x="539552" y="5949280"/>
            <a:ext cx="4572000" cy="276999"/>
          </a:xfrm>
          <a:prstGeom prst="rect">
            <a:avLst/>
          </a:prstGeom>
        </p:spPr>
        <p:txBody>
          <a:bodyPr>
            <a:spAutoFit/>
          </a:bodyPr>
          <a:lstStyle/>
          <a:p>
            <a:pPr eaLnBrk="0" hangingPunct="0">
              <a:spcBef>
                <a:spcPct val="30000"/>
              </a:spcBef>
              <a:defRPr/>
            </a:pPr>
            <a:r>
              <a:rPr lang="en-US" sz="1200" baseline="30000" dirty="0"/>
              <a:t>1</a:t>
            </a:r>
            <a:r>
              <a:rPr lang="en-US" sz="1200" dirty="0"/>
              <a:t> These include reports of dual/triple-infected source patient.</a:t>
            </a:r>
            <a:endParaRPr lang="en-GB" sz="1200" dirty="0"/>
          </a:p>
        </p:txBody>
      </p:sp>
      <p:pic>
        <p:nvPicPr>
          <p:cNvPr id="2063" name="Picture 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700808"/>
            <a:ext cx="1152244" cy="392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033" y="3131386"/>
            <a:ext cx="517525" cy="166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131840" y="3056784"/>
            <a:ext cx="2238474" cy="276999"/>
          </a:xfrm>
          <a:prstGeom prst="rect">
            <a:avLst/>
          </a:prstGeom>
          <a:noFill/>
        </p:spPr>
        <p:txBody>
          <a:bodyPr wrap="square" rtlCol="0">
            <a:spAutoFit/>
          </a:bodyPr>
          <a:lstStyle/>
          <a:p>
            <a:r>
              <a:rPr lang="en-US" sz="1200" dirty="0"/>
              <a:t>Naturally acquired immunity</a:t>
            </a:r>
            <a:endParaRPr lang="en-GB" sz="1200" dirty="0"/>
          </a:p>
        </p:txBody>
      </p:sp>
      <p:sp>
        <p:nvSpPr>
          <p:cNvPr id="28" name="TextBox 27"/>
          <p:cNvSpPr txBox="1"/>
          <p:nvPr/>
        </p:nvSpPr>
        <p:spPr>
          <a:xfrm>
            <a:off x="3131840" y="3579914"/>
            <a:ext cx="2238474" cy="830997"/>
          </a:xfrm>
          <a:prstGeom prst="rect">
            <a:avLst/>
          </a:prstGeom>
          <a:noFill/>
        </p:spPr>
        <p:txBody>
          <a:bodyPr wrap="square" rtlCol="0">
            <a:spAutoFit/>
          </a:bodyPr>
          <a:lstStyle/>
          <a:p>
            <a:r>
              <a:rPr lang="en-US" sz="1200" dirty="0"/>
              <a:t>Known non-responder to HB vaccine (</a:t>
            </a:r>
            <a:r>
              <a:rPr lang="en-US" sz="1200" dirty="0" err="1"/>
              <a:t>antiHBs</a:t>
            </a:r>
            <a:r>
              <a:rPr lang="en-US" sz="1200" dirty="0"/>
              <a:t> &lt;10mIU/ml 2-4 months post-</a:t>
            </a:r>
            <a:r>
              <a:rPr lang="en-US" sz="1200" dirty="0" err="1"/>
              <a:t>immunisation</a:t>
            </a:r>
            <a:r>
              <a:rPr lang="en-US" sz="1200" dirty="0"/>
              <a:t>)</a:t>
            </a:r>
            <a:endParaRPr lang="en-GB" sz="1200" dirty="0"/>
          </a:p>
        </p:txBody>
      </p:sp>
      <p:sp>
        <p:nvSpPr>
          <p:cNvPr id="30" name="TextBox 29"/>
          <p:cNvSpPr txBox="1"/>
          <p:nvPr/>
        </p:nvSpPr>
        <p:spPr>
          <a:xfrm>
            <a:off x="3131840" y="4563311"/>
            <a:ext cx="2238474" cy="461665"/>
          </a:xfrm>
          <a:prstGeom prst="rect">
            <a:avLst/>
          </a:prstGeom>
          <a:noFill/>
        </p:spPr>
        <p:txBody>
          <a:bodyPr wrap="square" rtlCol="0">
            <a:spAutoFit/>
          </a:bodyPr>
          <a:lstStyle/>
          <a:p>
            <a:r>
              <a:rPr lang="en-US" sz="1200" dirty="0"/>
              <a:t>Known responder to HB vaccine (</a:t>
            </a:r>
            <a:r>
              <a:rPr lang="en-US" sz="1200" dirty="0" err="1"/>
              <a:t>antiHBs</a:t>
            </a:r>
            <a:r>
              <a:rPr lang="en-US" sz="1200" dirty="0"/>
              <a:t> &gt;10mIU/ml)</a:t>
            </a:r>
            <a:endParaRPr lang="en-GB" sz="1200" dirty="0"/>
          </a:p>
        </p:txBody>
      </p:sp>
      <p:sp>
        <p:nvSpPr>
          <p:cNvPr id="20" name="TextBox 19"/>
          <p:cNvSpPr txBox="1"/>
          <p:nvPr/>
        </p:nvSpPr>
        <p:spPr>
          <a:xfrm>
            <a:off x="1894736" y="2662024"/>
            <a:ext cx="720080" cy="400110"/>
          </a:xfrm>
          <a:prstGeom prst="rect">
            <a:avLst/>
          </a:prstGeom>
          <a:noFill/>
        </p:spPr>
        <p:txBody>
          <a:bodyPr wrap="square" rtlCol="0">
            <a:spAutoFit/>
          </a:bodyPr>
          <a:lstStyle/>
          <a:p>
            <a:r>
              <a:rPr lang="en-GB" sz="1000" b="1" dirty="0" smtClean="0"/>
              <a:t>% of Total</a:t>
            </a:r>
            <a:endParaRPr lang="en-GB" sz="1000" b="1" dirty="0"/>
          </a:p>
        </p:txBody>
      </p:sp>
    </p:spTree>
    <p:extLst>
      <p:ext uri="{BB962C8B-B14F-4D97-AF65-F5344CB8AC3E}">
        <p14:creationId xmlns:p14="http://schemas.microsoft.com/office/powerpoint/2010/main" val="57764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a:t>
            </a:r>
            <a:r>
              <a:rPr lang="en-US" dirty="0" smtClean="0"/>
              <a:t>HCV seroconversion outcomes(2004-2013)</a:t>
            </a:r>
            <a:r>
              <a:rPr lang="en-US" baseline="30000" dirty="0" smtClean="0"/>
              <a:t>1</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graphicFrame>
        <p:nvGraphicFramePr>
          <p:cNvPr id="8" name="Diagram 7"/>
          <p:cNvGraphicFramePr/>
          <p:nvPr>
            <p:extLst>
              <p:ext uri="{D42A27DB-BD31-4B8C-83A1-F6EECF244321}">
                <p14:modId xmlns:p14="http://schemas.microsoft.com/office/powerpoint/2010/main" val="3747810865"/>
              </p:ext>
            </p:extLst>
          </p:nvPr>
        </p:nvGraphicFramePr>
        <p:xfrm>
          <a:off x="395536" y="1397000"/>
          <a:ext cx="79928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67544" y="6055404"/>
            <a:ext cx="7776864" cy="253916"/>
          </a:xfrm>
          <a:prstGeom prst="rect">
            <a:avLst/>
          </a:prstGeom>
        </p:spPr>
        <p:txBody>
          <a:bodyPr wrap="square">
            <a:spAutoFit/>
          </a:bodyPr>
          <a:lstStyle/>
          <a:p>
            <a:r>
              <a:rPr lang="en-GB" sz="1050" dirty="0"/>
              <a:t>1 This figure includes data from England, Wales and Northern Ireland only.</a:t>
            </a:r>
          </a:p>
        </p:txBody>
      </p:sp>
    </p:spTree>
    <p:extLst>
      <p:ext uri="{BB962C8B-B14F-4D97-AF65-F5344CB8AC3E}">
        <p14:creationId xmlns:p14="http://schemas.microsoft.com/office/powerpoint/2010/main" val="105496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HIV clinical management (2004-2013)</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graphicFrame>
        <p:nvGraphicFramePr>
          <p:cNvPr id="7" name="Diagram 6"/>
          <p:cNvGraphicFramePr/>
          <p:nvPr>
            <p:extLst>
              <p:ext uri="{D42A27DB-BD31-4B8C-83A1-F6EECF244321}">
                <p14:modId xmlns:p14="http://schemas.microsoft.com/office/powerpoint/2010/main" val="2916075437"/>
              </p:ext>
            </p:extLst>
          </p:nvPr>
        </p:nvGraphicFramePr>
        <p:xfrm>
          <a:off x="1043608" y="1628800"/>
          <a:ext cx="7036509" cy="392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16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key findings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pic>
        <p:nvPicPr>
          <p:cNvPr id="6" name="Picture 2" descr="C:\Users\melvina.woodeowusu\AppData\Local\Microsoft\Windows\Temporary Internet Files\Content.Outlook\IOP3YIUF\EW infographic-02 (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83428" y="1268760"/>
            <a:ext cx="4428224" cy="475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08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a:t>
            </a:r>
            <a:r>
              <a:rPr lang="en-US" dirty="0" smtClean="0"/>
              <a:t>messages:</a:t>
            </a:r>
            <a:endParaRPr lang="en-GB" dirty="0"/>
          </a:p>
        </p:txBody>
      </p:sp>
      <p:sp>
        <p:nvSpPr>
          <p:cNvPr id="3" name="Content Placeholder 2"/>
          <p:cNvSpPr>
            <a:spLocks noGrp="1"/>
          </p:cNvSpPr>
          <p:nvPr>
            <p:ph idx="1"/>
          </p:nvPr>
        </p:nvSpPr>
        <p:spPr/>
        <p:txBody>
          <a:bodyPr>
            <a:normAutofit fontScale="55000" lnSpcReduction="20000"/>
          </a:bodyPr>
          <a:lstStyle/>
          <a:p>
            <a:pPr lvl="0">
              <a:lnSpc>
                <a:spcPct val="120000"/>
              </a:lnSpc>
              <a:buFont typeface="Arial" panose="020B0604020202020204" pitchFamily="34" charset="0"/>
              <a:buChar char="•"/>
            </a:pPr>
            <a:r>
              <a:rPr lang="en-US" sz="2600" dirty="0" smtClean="0"/>
              <a:t>healthcare </a:t>
            </a:r>
            <a:r>
              <a:rPr lang="en-US" sz="2600" dirty="0"/>
              <a:t>workers continue to be at risk of infections from BBVs as a result of occupational </a:t>
            </a:r>
            <a:r>
              <a:rPr lang="en-US" sz="2600" dirty="0" smtClean="0"/>
              <a:t>injuries</a:t>
            </a:r>
            <a:endParaRPr lang="en-GB" sz="2600" dirty="0"/>
          </a:p>
          <a:p>
            <a:pPr lvl="0">
              <a:lnSpc>
                <a:spcPct val="120000"/>
              </a:lnSpc>
              <a:buFont typeface="Arial" panose="020B0604020202020204" pitchFamily="34" charset="0"/>
              <a:buChar char="•"/>
            </a:pPr>
            <a:r>
              <a:rPr lang="en-US" sz="2600" dirty="0"/>
              <a:t>NHS Trusts and all employers in the healthcare setting </a:t>
            </a:r>
            <a:r>
              <a:rPr lang="en-US" sz="2600" dirty="0" smtClean="0"/>
              <a:t>ought to provide healthcare </a:t>
            </a:r>
            <a:r>
              <a:rPr lang="en-US" sz="2600" dirty="0"/>
              <a:t>workers with safety-engineered devices in line with the EU Sharps Directive (2010) and the Health and Safety Executive (Sharps Injuries in Healthcare) Regulations (2013) regarding safer </a:t>
            </a:r>
            <a:r>
              <a:rPr lang="en-US" sz="2600" dirty="0" smtClean="0"/>
              <a:t>working conditions; this </a:t>
            </a:r>
            <a:r>
              <a:rPr lang="en-US" sz="2600" dirty="0"/>
              <a:t>action represents a clear effort towards reducing preventable injuries among healthcare </a:t>
            </a:r>
            <a:r>
              <a:rPr lang="en-US" sz="2600" dirty="0" smtClean="0"/>
              <a:t>workers</a:t>
            </a:r>
            <a:endParaRPr lang="en-GB" sz="2600" dirty="0"/>
          </a:p>
          <a:p>
            <a:pPr lvl="0">
              <a:lnSpc>
                <a:spcPct val="120000"/>
              </a:lnSpc>
              <a:buFont typeface="Arial" panose="020B0604020202020204" pitchFamily="34" charset="0"/>
              <a:buChar char="•"/>
            </a:pPr>
            <a:r>
              <a:rPr lang="en-US" sz="2600" dirty="0"/>
              <a:t>prevention efforts concentrating on reducing injuries during procedures are likely to have the most significant impact on reducing occupational injuries and exposures across all occupational groups</a:t>
            </a:r>
            <a:r>
              <a:rPr lang="en-US" sz="2600" dirty="0" smtClean="0"/>
              <a:t>.</a:t>
            </a:r>
            <a:endParaRPr lang="en-US" sz="2600" dirty="0"/>
          </a:p>
          <a:p>
            <a:pPr lvl="0">
              <a:lnSpc>
                <a:spcPct val="120000"/>
              </a:lnSpc>
              <a:buFont typeface="Arial" panose="020B0604020202020204" pitchFamily="34" charset="0"/>
              <a:buChar char="•"/>
            </a:pPr>
            <a:r>
              <a:rPr lang="en-US" sz="2600" dirty="0"/>
              <a:t>HBV </a:t>
            </a:r>
            <a:r>
              <a:rPr lang="en-US" sz="2600" dirty="0" err="1"/>
              <a:t>immunisation</a:t>
            </a:r>
            <a:r>
              <a:rPr lang="en-US" sz="2600" dirty="0"/>
              <a:t> </a:t>
            </a:r>
            <a:r>
              <a:rPr lang="en-US" sz="2600" dirty="0" err="1"/>
              <a:t>programmes</a:t>
            </a:r>
            <a:r>
              <a:rPr lang="en-US" sz="2600" dirty="0"/>
              <a:t> across England, Wales and Northern Ireland are protecting healthcare workers from HBV </a:t>
            </a:r>
            <a:r>
              <a:rPr lang="en-US" sz="2600" dirty="0" smtClean="0"/>
              <a:t>infection</a:t>
            </a:r>
            <a:endParaRPr lang="en-GB" sz="2600" dirty="0"/>
          </a:p>
          <a:p>
            <a:pPr lvl="0">
              <a:lnSpc>
                <a:spcPct val="120000"/>
              </a:lnSpc>
              <a:buFont typeface="Arial" panose="020B0604020202020204" pitchFamily="34" charset="0"/>
              <a:buChar char="•"/>
            </a:pPr>
            <a:r>
              <a:rPr lang="en-US" sz="2600" dirty="0"/>
              <a:t>trusts must continue to follow guidelines for prescribing PEP where a healthcare worker is known to have been exposed to HIV </a:t>
            </a:r>
            <a:r>
              <a:rPr lang="en-US" sz="2600" dirty="0" smtClean="0"/>
              <a:t>infection</a:t>
            </a:r>
            <a:endParaRPr lang="en-GB" sz="2600" dirty="0"/>
          </a:p>
          <a:p>
            <a:pPr lvl="0">
              <a:lnSpc>
                <a:spcPct val="120000"/>
              </a:lnSpc>
              <a:buFont typeface="Arial" panose="020B0604020202020204" pitchFamily="34" charset="0"/>
              <a:buChar char="•"/>
            </a:pPr>
            <a:r>
              <a:rPr lang="en-US" sz="2600" dirty="0"/>
              <a:t>nine HCV </a:t>
            </a:r>
            <a:r>
              <a:rPr lang="en-US" sz="2600" dirty="0" err="1"/>
              <a:t>seroconversions</a:t>
            </a:r>
            <a:r>
              <a:rPr lang="en-US" sz="2600" dirty="0"/>
              <a:t> following occupational exposure were reported in England, Wales and Northern Ireland; eight of the nine healthcare workers received antiviral therapy of whom seven are known to have achieved viral clearance</a:t>
            </a:r>
            <a:endParaRPr lang="en-GB" sz="2600" dirty="0"/>
          </a:p>
          <a:p>
            <a:pPr lvl="0">
              <a:buFont typeface="Arial" panose="020B0604020202020204" pitchFamily="34" charset="0"/>
              <a:buChar char="•"/>
            </a:pPr>
            <a:endParaRPr lang="en-US" sz="1400" dirty="0" smtClean="0"/>
          </a:p>
          <a:p>
            <a:pPr lvl="0">
              <a:buFont typeface="Arial" panose="020B0604020202020204" pitchFamily="34" charset="0"/>
              <a:buChar char="•"/>
            </a:pPr>
            <a:endParaRPr lang="en-GB" sz="1400" dirty="0"/>
          </a:p>
          <a:p>
            <a:pPr>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spTree>
    <p:extLst>
      <p:ext uri="{BB962C8B-B14F-4D97-AF65-F5344CB8AC3E}">
        <p14:creationId xmlns:p14="http://schemas.microsoft.com/office/powerpoint/2010/main" val="182903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a:t>
            </a:r>
            <a:r>
              <a:rPr lang="en-GB" dirty="0"/>
              <a:t/>
            </a:r>
            <a:br>
              <a:rPr lang="en-GB" dirty="0"/>
            </a:br>
            <a:endParaRPr lang="en-GB" dirty="0"/>
          </a:p>
        </p:txBody>
      </p:sp>
      <p:sp>
        <p:nvSpPr>
          <p:cNvPr id="3" name="Content Placeholder 2"/>
          <p:cNvSpPr>
            <a:spLocks noGrp="1"/>
          </p:cNvSpPr>
          <p:nvPr>
            <p:ph idx="1"/>
          </p:nvPr>
        </p:nvSpPr>
        <p:spPr/>
        <p:txBody>
          <a:bodyPr/>
          <a:lstStyle/>
          <a:p>
            <a:r>
              <a:rPr lang="en-US" sz="1200" dirty="0"/>
              <a:t>	(1) 	HIV in the United Kingdom 2014 Report: data to end 2013. London: Public Health England; 2014 Nov. </a:t>
            </a:r>
            <a:endParaRPr lang="en-GB" sz="1200" dirty="0"/>
          </a:p>
          <a:p>
            <a:r>
              <a:rPr lang="en-US" sz="1200" dirty="0"/>
              <a:t>	(2) 	Sharps safety: RCN Guidance to support the implementation of </a:t>
            </a:r>
            <a:r>
              <a:rPr lang="en-US" sz="1200" i="1" dirty="0"/>
              <a:t>The Health and Safety (Sharp Instruments in Healthcare Regulations) 2013</a:t>
            </a:r>
            <a:r>
              <a:rPr lang="en-US" sz="1200" dirty="0"/>
              <a:t>. London: Royal College of Nursing; 2013. </a:t>
            </a:r>
            <a:endParaRPr lang="en-GB" sz="1200" dirty="0"/>
          </a:p>
          <a:p>
            <a:r>
              <a:rPr lang="en-US" sz="1200" dirty="0"/>
              <a:t>	(3) 	HIV Infected Health Care Workers: guidance on management and patient notification. London: Department of Health; 2007 Feb 8. </a:t>
            </a:r>
            <a:endParaRPr lang="en-GB" sz="1200" dirty="0"/>
          </a:p>
          <a:p>
            <a:r>
              <a:rPr lang="en-US" sz="1200" dirty="0"/>
              <a:t>	(4) 	Directive 2010/32/EU - prevention from sharp injuries in the hospital and healthcare sector.  European Agency for Safety and Health at Work; 2010. </a:t>
            </a:r>
            <a:endParaRPr lang="en-GB" sz="1200" dirty="0"/>
          </a:p>
          <a:p>
            <a:r>
              <a:rPr lang="en-US" sz="1200" dirty="0"/>
              <a:t>	(5) 	HIV Post-exposure prophylaxis: Guidance from the UK Chief Medical Officers' Expert Advisory Group on AIDS. London: Department of Health; 2008 Sep. </a:t>
            </a:r>
            <a:endParaRPr lang="en-GB" sz="1200" dirty="0"/>
          </a:p>
          <a:p>
            <a:r>
              <a:rPr lang="en-US" sz="1200" dirty="0"/>
              <a:t>	(6) 	The Green Book: Immunisation against infectious disease. London: The Stationery Office; 2006. </a:t>
            </a:r>
            <a:endParaRPr lang="en-GB" sz="1200" dirty="0"/>
          </a:p>
          <a:p>
            <a:r>
              <a:rPr lang="en-US" sz="1200" dirty="0"/>
              <a:t>	(7) 	</a:t>
            </a:r>
            <a:r>
              <a:rPr lang="en-US" sz="1200" dirty="0" err="1"/>
              <a:t>Yazdanpanah</a:t>
            </a:r>
            <a:r>
              <a:rPr lang="en-US" sz="1200" dirty="0"/>
              <a:t> Y, De CG, </a:t>
            </a:r>
            <a:r>
              <a:rPr lang="en-US" sz="1200" dirty="0" err="1"/>
              <a:t>Migueres</a:t>
            </a:r>
            <a:r>
              <a:rPr lang="en-US" sz="1200" dirty="0"/>
              <a:t> B, Lot F, </a:t>
            </a:r>
            <a:r>
              <a:rPr lang="en-US" sz="1200" dirty="0" err="1"/>
              <a:t>Campins</a:t>
            </a:r>
            <a:r>
              <a:rPr lang="en-US" sz="1200" dirty="0"/>
              <a:t> M, Colombo C, et al. Risk factors for hepatitis C virus transmission to health care workers after occupational exposure: a European case-control study. </a:t>
            </a:r>
            <a:r>
              <a:rPr lang="en-US" sz="1200" dirty="0" err="1"/>
              <a:t>Clin</a:t>
            </a:r>
            <a:r>
              <a:rPr lang="en-US" sz="1200" dirty="0"/>
              <a:t> Infect Dis 2005 Nov 15;41(10):1423-30.</a:t>
            </a:r>
            <a:endParaRPr lang="en-GB" sz="1200" dirty="0"/>
          </a:p>
          <a:p>
            <a:r>
              <a:rPr lang="en-US" sz="1200" dirty="0"/>
              <a:t>	(8) 	Eye of the Needle: United Kingdom surveillance of significant occupational exposures to </a:t>
            </a:r>
            <a:r>
              <a:rPr lang="en-US" sz="1200" dirty="0" err="1"/>
              <a:t>bloodborne</a:t>
            </a:r>
            <a:r>
              <a:rPr lang="en-US" sz="1200" dirty="0"/>
              <a:t> viruses in healthcare workers: December 2012. London: Health Protection Agency; 2012. </a:t>
            </a:r>
            <a:endParaRPr lang="en-GB" sz="1200" dirty="0"/>
          </a:p>
          <a:p>
            <a:r>
              <a:rPr lang="en-US" sz="1200" dirty="0"/>
              <a:t> 	(9) 	Health Protection Agency. Eye of the Needle United Kingdom surveillance of significant occupational exposures to </a:t>
            </a:r>
            <a:r>
              <a:rPr lang="en-US" sz="1200" dirty="0" err="1"/>
              <a:t>bloodborne</a:t>
            </a:r>
            <a:r>
              <a:rPr lang="en-US" sz="1200" dirty="0"/>
              <a:t> viruses in healthcare workers: December 2012.  Health Protection Agency; 2012. </a:t>
            </a:r>
            <a:endParaRPr lang="en-GB" sz="1200" dirty="0"/>
          </a:p>
          <a:p>
            <a:r>
              <a:rPr lang="en-US" sz="1200" dirty="0"/>
              <a:t> 	(10) 	Tomkins SE, Rice BD, Roy K, Cullen B, Ncube FM. Universal treatment success among healthcare workers diagnosed with occupationally acquired acute hepatitis-C. Journal of Hospital Infection.</a:t>
            </a:r>
            <a:endParaRPr lang="en-GB" sz="1200" dirty="0"/>
          </a:p>
          <a:p>
            <a:r>
              <a:rPr lang="en-US" sz="1200" dirty="0"/>
              <a:t> </a:t>
            </a:r>
            <a:endParaRPr lang="en-GB" sz="1200" dirty="0"/>
          </a:p>
          <a:p>
            <a:endParaRPr lang="en-GB" sz="1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spTree>
    <p:extLst>
      <p:ext uri="{BB962C8B-B14F-4D97-AF65-F5344CB8AC3E}">
        <p14:creationId xmlns:p14="http://schemas.microsoft.com/office/powerpoint/2010/main" val="54727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mtClean="0">
                <a:solidFill>
                  <a:schemeClr val="bg1"/>
                </a:solidFill>
              </a:rPr>
              <a:t>  </a:t>
            </a:r>
            <a:fld id="{8825A51F-75D9-4DBF-812B-282AB9687651}" type="slidenum">
              <a:rPr lang="en-US" altLang="en-US" smtClean="0">
                <a:solidFill>
                  <a:schemeClr val="bg1"/>
                </a:solidFill>
              </a:rPr>
              <a:pPr eaLnBrk="1" hangingPunct="1">
                <a:spcBef>
                  <a:spcPct val="0"/>
                </a:spcBef>
                <a:buFontTx/>
                <a:buNone/>
              </a:pPr>
              <a:t>19</a:t>
            </a:fld>
            <a:endParaRPr lang="en-US" altLang="en-US" smtClean="0">
              <a:solidFill>
                <a:schemeClr val="bg1"/>
              </a:solidFill>
            </a:endParaRPr>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sp>
        <p:nvSpPr>
          <p:cNvPr id="6" name="Title 1"/>
          <p:cNvSpPr txBox="1">
            <a:spLocks noGrp="1"/>
          </p:cNvSpPr>
          <p:nvPr>
            <p:ph type="title"/>
          </p:nvPr>
        </p:nvSpPr>
        <p:spPr>
          <a:xfrm>
            <a:off x="179512" y="404664"/>
            <a:ext cx="5832475" cy="936625"/>
          </a:xfrm>
        </p:spPr>
        <p:txBody>
          <a:bodyPr>
            <a:no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defRPr/>
            </a:pPr>
            <a:r>
              <a:rPr lang="en-GB" sz="3600" dirty="0" smtClean="0"/>
              <a:t>Acknowledgements</a:t>
            </a:r>
            <a:endParaRPr lang="en-GB" sz="3200" dirty="0"/>
          </a:p>
        </p:txBody>
      </p:sp>
      <p:sp>
        <p:nvSpPr>
          <p:cNvPr id="36869" name="Content Placeholder 2"/>
          <p:cNvSpPr>
            <a:spLocks noGrp="1"/>
          </p:cNvSpPr>
          <p:nvPr>
            <p:ph idx="1"/>
          </p:nvPr>
        </p:nvSpPr>
        <p:spPr>
          <a:xfrm>
            <a:off x="827088" y="1484313"/>
            <a:ext cx="7375525" cy="4419600"/>
          </a:xfrm>
        </p:spPr>
        <p:txBody>
          <a:bodyPr/>
          <a:lstStyle/>
          <a:p>
            <a:pPr algn="ctr"/>
            <a:r>
              <a:rPr lang="en-GB" altLang="en-US" dirty="0">
                <a:ea typeface="ヒラギノ角ゴ Pro W3"/>
                <a:cs typeface="ヒラギノ角ゴ Pro W3"/>
              </a:rPr>
              <a:t>We would like to thank all the nurses, clinicians, microbiologists, virologists, occupational health physicians and </a:t>
            </a:r>
            <a:r>
              <a:rPr lang="en-GB" altLang="en-US" dirty="0" err="1">
                <a:ea typeface="ヒラギノ角ゴ Pro W3"/>
                <a:cs typeface="ヒラギノ角ゴ Pro W3"/>
              </a:rPr>
              <a:t>genito</a:t>
            </a:r>
            <a:r>
              <a:rPr lang="en-GB" altLang="en-US" dirty="0">
                <a:ea typeface="ヒラギノ角ゴ Pro W3"/>
                <a:cs typeface="ヒラギノ角ゴ Pro W3"/>
              </a:rPr>
              <a:t>-urinary medicine practitioners who contribute to the surveillance of occupational exposures to </a:t>
            </a:r>
            <a:r>
              <a:rPr lang="en-GB" altLang="en-US" dirty="0" err="1">
                <a:ea typeface="ヒラギノ角ゴ Pro W3"/>
                <a:cs typeface="ヒラギノ角ゴ Pro W3"/>
              </a:rPr>
              <a:t>bloodborne</a:t>
            </a:r>
            <a:r>
              <a:rPr lang="en-GB" altLang="en-US" dirty="0">
                <a:ea typeface="ヒラギノ角ゴ Pro W3"/>
                <a:cs typeface="ヒラギノ角ゴ Pro W3"/>
              </a:rPr>
              <a:t> viruses in healthcare workers. </a:t>
            </a:r>
          </a:p>
          <a:p>
            <a:pPr algn="ctr"/>
            <a:endParaRPr lang="en-GB" altLang="en-US" dirty="0">
              <a:ea typeface="ヒラギノ角ゴ Pro W3"/>
              <a:cs typeface="ヒラギノ角ゴ Pro W3"/>
            </a:endParaRPr>
          </a:p>
          <a:p>
            <a:pPr algn="ctr"/>
            <a:r>
              <a:rPr lang="en-GB" altLang="en-US" dirty="0">
                <a:ea typeface="ヒラギノ角ゴ Pro W3"/>
                <a:cs typeface="ヒラギノ角ゴ Pro W3"/>
              </a:rPr>
              <a:t>We would also like to thank everyone who reviewed this report </a:t>
            </a:r>
            <a:r>
              <a:rPr lang="en-GB" altLang="en-US">
                <a:ea typeface="ヒラギノ角ゴ Pro W3"/>
                <a:cs typeface="ヒラギノ角ゴ Pro W3"/>
              </a:rPr>
              <a:t>and </a:t>
            </a:r>
            <a:r>
              <a:rPr lang="en-GB" altLang="en-US" smtClean="0">
                <a:ea typeface="ヒラギノ角ゴ Pro W3"/>
                <a:cs typeface="ヒラギノ角ゴ Pro W3"/>
              </a:rPr>
              <a:t>was </a:t>
            </a:r>
            <a:r>
              <a:rPr lang="en-GB" altLang="en-US" dirty="0">
                <a:ea typeface="ヒラギノ角ゴ Pro W3"/>
                <a:cs typeface="ヒラギノ角ゴ Pro W3"/>
              </a:rPr>
              <a:t>involved in the consultation process, as well as our colleagues in </a:t>
            </a:r>
            <a:r>
              <a:rPr lang="en-GB" altLang="en-US" dirty="0" smtClean="0">
                <a:ea typeface="ヒラギノ角ゴ Pro W3"/>
                <a:cs typeface="ヒラギノ角ゴ Pro W3"/>
              </a:rPr>
              <a:t>Health </a:t>
            </a:r>
            <a:r>
              <a:rPr lang="en-GB" altLang="en-US" dirty="0">
                <a:ea typeface="ヒラギノ角ゴ Pro W3"/>
                <a:cs typeface="ヒラギノ角ゴ Pro W3"/>
              </a:rPr>
              <a:t>Protection </a:t>
            </a:r>
            <a:r>
              <a:rPr lang="en-GB" altLang="en-US" dirty="0" smtClean="0">
                <a:ea typeface="ヒラギノ角ゴ Pro W3"/>
                <a:cs typeface="ヒラギノ角ゴ Pro W3"/>
              </a:rPr>
              <a:t>Scotland who </a:t>
            </a:r>
            <a:r>
              <a:rPr lang="en-GB" altLang="en-US" dirty="0">
                <a:ea typeface="ヒラギノ角ゴ Pro W3"/>
                <a:cs typeface="ヒラギノ角ゴ Pro W3"/>
              </a:rPr>
              <a:t>contributed additional data to the programme. </a:t>
            </a:r>
          </a:p>
          <a:p>
            <a:endParaRPr lang="en-GB" altLang="en-US" dirty="0" smtClean="0">
              <a:ea typeface="ヒラギノ角ゴ Pro W3"/>
              <a:cs typeface="ヒラギノ角ゴ Pro W3"/>
            </a:endParaRPr>
          </a:p>
        </p:txBody>
      </p:sp>
    </p:spTree>
    <p:extLst>
      <p:ext uri="{BB962C8B-B14F-4D97-AF65-F5344CB8AC3E}">
        <p14:creationId xmlns:p14="http://schemas.microsoft.com/office/powerpoint/2010/main" val="114152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 (</a:t>
            </a:r>
            <a:r>
              <a:rPr lang="en-GB" dirty="0" err="1" smtClean="0"/>
              <a:t>i</a:t>
            </a:r>
            <a:r>
              <a:rPr lang="en-GB" dirty="0" smtClean="0"/>
              <a:t>)</a:t>
            </a:r>
            <a:endParaRPr lang="en-GB" dirty="0"/>
          </a:p>
        </p:txBody>
      </p:sp>
      <p:sp>
        <p:nvSpPr>
          <p:cNvPr id="3" name="Content Placeholder 2"/>
          <p:cNvSpPr>
            <a:spLocks noGrp="1"/>
          </p:cNvSpPr>
          <p:nvPr>
            <p:ph idx="1"/>
          </p:nvPr>
        </p:nvSpPr>
        <p:spPr/>
        <p:txBody>
          <a:bodyPr/>
          <a:lstStyle/>
          <a:p>
            <a:pPr marL="0" marR="504190" indent="0">
              <a:lnSpc>
                <a:spcPts val="1600"/>
              </a:lnSpc>
              <a:spcAft>
                <a:spcPts val="1200"/>
              </a:spcAft>
              <a:buClr>
                <a:srgbClr val="98002E"/>
              </a:buClr>
            </a:pPr>
            <a:r>
              <a:rPr lang="en-US" dirty="0" smtClean="0">
                <a:solidFill>
                  <a:srgbClr val="000000"/>
                </a:solidFill>
                <a:uFill>
                  <a:solidFill>
                    <a:srgbClr val="000000"/>
                  </a:solidFill>
                </a:uFill>
                <a:latin typeface="Arial"/>
                <a:ea typeface="Arial"/>
                <a:cs typeface="Arial"/>
              </a:rPr>
              <a:t>Data </a:t>
            </a:r>
            <a:r>
              <a:rPr lang="en-US" dirty="0">
                <a:solidFill>
                  <a:srgbClr val="000000"/>
                </a:solidFill>
                <a:uFill>
                  <a:solidFill>
                    <a:srgbClr val="000000"/>
                  </a:solidFill>
                </a:uFill>
                <a:latin typeface="Arial"/>
                <a:ea typeface="Arial"/>
                <a:cs typeface="Arial"/>
              </a:rPr>
              <a:t>submitted to the significant occupational exposures surveillance system between 2004 and 2013 indicates that</a:t>
            </a:r>
            <a:r>
              <a:rPr lang="en-US" dirty="0" smtClean="0">
                <a:solidFill>
                  <a:srgbClr val="000000"/>
                </a:solidFill>
                <a:uFill>
                  <a:solidFill>
                    <a:srgbClr val="000000"/>
                  </a:solidFill>
                </a:uFill>
                <a:latin typeface="Arial"/>
                <a:ea typeface="Arial"/>
                <a:cs typeface="Arial"/>
              </a:rPr>
              <a:t>:</a:t>
            </a:r>
          </a:p>
          <a:p>
            <a:pPr marL="285750" marR="504190" lvl="0" indent="-285750">
              <a:lnSpc>
                <a:spcPts val="1600"/>
              </a:lnSpc>
              <a:spcAft>
                <a:spcPts val="1200"/>
              </a:spcAft>
              <a:buClr>
                <a:srgbClr val="98002E"/>
              </a:buClr>
              <a:buFont typeface="Arial" panose="020B0604020202020204" pitchFamily="34" charset="0"/>
              <a:buChar char="•"/>
            </a:pPr>
            <a:r>
              <a:rPr lang="en-US" dirty="0" smtClean="0">
                <a:solidFill>
                  <a:srgbClr val="000000"/>
                </a:solidFill>
                <a:uFill>
                  <a:solidFill>
                    <a:srgbClr val="000000"/>
                  </a:solidFill>
                </a:uFill>
                <a:latin typeface="Arial"/>
                <a:ea typeface="Arial"/>
                <a:cs typeface="Arial"/>
              </a:rPr>
              <a:t>4830 </a:t>
            </a:r>
            <a:r>
              <a:rPr lang="en-US" dirty="0">
                <a:solidFill>
                  <a:srgbClr val="000000"/>
                </a:solidFill>
                <a:uFill>
                  <a:solidFill>
                    <a:srgbClr val="000000"/>
                  </a:solidFill>
                </a:uFill>
                <a:latin typeface="Arial"/>
                <a:ea typeface="Arial"/>
                <a:cs typeface="Arial"/>
              </a:rPr>
              <a:t>significant occupational exposures to a </a:t>
            </a:r>
            <a:r>
              <a:rPr lang="en-US" dirty="0" smtClean="0">
                <a:solidFill>
                  <a:srgbClr val="000000"/>
                </a:solidFill>
                <a:uFill>
                  <a:solidFill>
                    <a:srgbClr val="000000"/>
                  </a:solidFill>
                </a:uFill>
                <a:latin typeface="Arial"/>
                <a:ea typeface="Arial"/>
                <a:cs typeface="Arial"/>
              </a:rPr>
              <a:t>bloodborne virus (BBV) </a:t>
            </a:r>
            <a:r>
              <a:rPr lang="en-US" dirty="0">
                <a:solidFill>
                  <a:srgbClr val="000000"/>
                </a:solidFill>
                <a:uFill>
                  <a:solidFill>
                    <a:srgbClr val="000000"/>
                  </a:solidFill>
                </a:uFill>
                <a:latin typeface="Arial"/>
                <a:ea typeface="Arial"/>
                <a:cs typeface="Arial"/>
              </a:rPr>
              <a:t>were reported among healthcare workers; the annual number of exposures increased from 373 in 2004 to 496 in </a:t>
            </a:r>
            <a:r>
              <a:rPr lang="en-US" dirty="0" smtClean="0">
                <a:solidFill>
                  <a:srgbClr val="000000"/>
                </a:solidFill>
                <a:uFill>
                  <a:solidFill>
                    <a:srgbClr val="000000"/>
                  </a:solidFill>
                </a:uFill>
                <a:latin typeface="Arial"/>
                <a:ea typeface="Arial"/>
                <a:cs typeface="Arial"/>
              </a:rPr>
              <a:t>2013</a:t>
            </a:r>
          </a:p>
          <a:p>
            <a:pPr marL="285750" marR="504190" lvl="0" indent="-285750">
              <a:lnSpc>
                <a:spcPts val="1600"/>
              </a:lnSpc>
              <a:spcAft>
                <a:spcPts val="1200"/>
              </a:spcAft>
              <a:buClr>
                <a:srgbClr val="98002E"/>
              </a:buClr>
              <a:buFont typeface="Arial" panose="020B0604020202020204" pitchFamily="34" charset="0"/>
              <a:buChar char="•"/>
            </a:pPr>
            <a:r>
              <a:rPr lang="en-US" dirty="0" smtClean="0">
                <a:solidFill>
                  <a:srgbClr val="000000"/>
                </a:solidFill>
                <a:uFill>
                  <a:solidFill>
                    <a:srgbClr val="000000"/>
                  </a:solidFill>
                </a:uFill>
                <a:latin typeface="Arial"/>
                <a:ea typeface="Arial"/>
                <a:cs typeface="Arial"/>
              </a:rPr>
              <a:t>of </a:t>
            </a:r>
            <a:r>
              <a:rPr lang="en-US" dirty="0">
                <a:solidFill>
                  <a:srgbClr val="000000"/>
                </a:solidFill>
                <a:uFill>
                  <a:solidFill>
                    <a:srgbClr val="000000"/>
                  </a:solidFill>
                </a:uFill>
                <a:latin typeface="Arial"/>
                <a:ea typeface="Arial"/>
                <a:cs typeface="Arial"/>
              </a:rPr>
              <a:t>healthcare workers reporting a significant occupational exposure, half were exposed to hepatitis C (HCV), a third to </a:t>
            </a:r>
            <a:r>
              <a:rPr lang="en-US" dirty="0" smtClean="0">
                <a:solidFill>
                  <a:srgbClr val="000000"/>
                </a:solidFill>
                <a:uFill>
                  <a:solidFill>
                    <a:srgbClr val="000000"/>
                  </a:solidFill>
                </a:uFill>
                <a:latin typeface="Arial"/>
                <a:ea typeface="Arial"/>
                <a:cs typeface="Arial"/>
              </a:rPr>
              <a:t>HIV </a:t>
            </a:r>
            <a:r>
              <a:rPr lang="en-US" dirty="0">
                <a:solidFill>
                  <a:srgbClr val="000000"/>
                </a:solidFill>
                <a:uFill>
                  <a:solidFill>
                    <a:srgbClr val="000000"/>
                  </a:solidFill>
                </a:uFill>
                <a:latin typeface="Arial"/>
                <a:ea typeface="Arial"/>
                <a:cs typeface="Arial"/>
              </a:rPr>
              <a:t>and one in ten to hepatitis B (HBV)</a:t>
            </a:r>
            <a:endParaRPr lang="en-GB" dirty="0">
              <a:solidFill>
                <a:srgbClr val="000000"/>
              </a:solidFill>
              <a:uFill>
                <a:solidFill>
                  <a:srgbClr val="000000"/>
                </a:solidFill>
              </a:uFill>
              <a:latin typeface="Arial"/>
              <a:ea typeface="Arial"/>
              <a:cs typeface="Arial"/>
            </a:endParaRP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rPr>
              <a:t>seven in ten (71%, 3396/4766) exposures involved a percutaneous needlestick injury, the majority of which were sharps injuries involving a hollowbore needle; the annual number of reported percutaneous injuries increased by 22% over the ten year period from 283 to 344 </a:t>
            </a:r>
            <a:r>
              <a:rPr lang="en-US" dirty="0" smtClean="0">
                <a:solidFill>
                  <a:srgbClr val="000000"/>
                </a:solidFill>
                <a:uFill>
                  <a:solidFill>
                    <a:srgbClr val="000000"/>
                  </a:solidFill>
                </a:uFill>
                <a:latin typeface="Arial"/>
                <a:ea typeface="Arial"/>
              </a:rPr>
              <a:t>whereas </a:t>
            </a:r>
            <a:r>
              <a:rPr lang="en-US" dirty="0">
                <a:solidFill>
                  <a:srgbClr val="000000"/>
                </a:solidFill>
                <a:uFill>
                  <a:solidFill>
                    <a:srgbClr val="000000"/>
                  </a:solidFill>
                </a:uFill>
                <a:latin typeface="Arial"/>
                <a:ea typeface="Arial"/>
              </a:rPr>
              <a:t>mucocutaneous injuries increased by 61</a:t>
            </a:r>
            <a:r>
              <a:rPr lang="en-US" dirty="0" smtClean="0">
                <a:solidFill>
                  <a:srgbClr val="000000"/>
                </a:solidFill>
                <a:uFill>
                  <a:solidFill>
                    <a:srgbClr val="000000"/>
                  </a:solidFill>
                </a:uFill>
                <a:latin typeface="Arial"/>
                <a:ea typeface="Arial"/>
              </a:rPr>
              <a:t>% </a:t>
            </a:r>
            <a:r>
              <a:rPr lang="en-US" dirty="0">
                <a:solidFill>
                  <a:srgbClr val="000000"/>
                </a:solidFill>
                <a:uFill>
                  <a:solidFill>
                    <a:srgbClr val="000000"/>
                  </a:solidFill>
                </a:uFill>
                <a:latin typeface="Arial"/>
                <a:ea typeface="Arial"/>
              </a:rPr>
              <a:t>from 90 to </a:t>
            </a:r>
            <a:r>
              <a:rPr lang="en-US" dirty="0" smtClean="0">
                <a:solidFill>
                  <a:srgbClr val="000000"/>
                </a:solidFill>
                <a:uFill>
                  <a:solidFill>
                    <a:srgbClr val="000000"/>
                  </a:solidFill>
                </a:uFill>
                <a:latin typeface="Arial"/>
                <a:ea typeface="Arial"/>
              </a:rPr>
              <a:t>145</a:t>
            </a:r>
            <a:endParaRPr lang="en-GB" dirty="0">
              <a:solidFill>
                <a:srgbClr val="000000"/>
              </a:solidFill>
              <a:uFill>
                <a:solidFill>
                  <a:srgbClr val="000000"/>
                </a:solidFill>
              </a:uFill>
              <a:latin typeface="Arial"/>
              <a:ea typeface="Arial"/>
            </a:endParaRP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rPr>
              <a:t>two-thirds (65%, 2490/3816) of exposures occurred in wards, theatres and A&amp;E; the annual number of exposures increased over time both in theatres and A&amp;E but declined in </a:t>
            </a:r>
            <a:r>
              <a:rPr lang="en-US" dirty="0" smtClean="0">
                <a:solidFill>
                  <a:srgbClr val="000000"/>
                </a:solidFill>
                <a:uFill>
                  <a:solidFill>
                    <a:srgbClr val="000000"/>
                  </a:solidFill>
                </a:uFill>
                <a:latin typeface="Arial"/>
                <a:ea typeface="Arial"/>
              </a:rPr>
              <a:t>wards</a:t>
            </a:r>
            <a:endParaRPr lang="en-GB" dirty="0">
              <a:solidFill>
                <a:srgbClr val="000000"/>
              </a:solidFill>
              <a:uFill>
                <a:solidFill>
                  <a:srgbClr val="000000"/>
                </a:solidFill>
              </a:uFill>
              <a:latin typeface="Arial"/>
              <a:ea typeface="Arial"/>
            </a:endParaRP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spTree>
    <p:extLst>
      <p:ext uri="{BB962C8B-B14F-4D97-AF65-F5344CB8AC3E}">
        <p14:creationId xmlns:p14="http://schemas.microsoft.com/office/powerpoint/2010/main" val="234987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 (ii)</a:t>
            </a:r>
            <a:endParaRPr lang="en-GB" dirty="0"/>
          </a:p>
        </p:txBody>
      </p:sp>
      <p:sp>
        <p:nvSpPr>
          <p:cNvPr id="3" name="Content Placeholder 2"/>
          <p:cNvSpPr>
            <a:spLocks noGrp="1"/>
          </p:cNvSpPr>
          <p:nvPr>
            <p:ph idx="1"/>
          </p:nvPr>
        </p:nvSpPr>
        <p:spPr/>
        <p:txBody>
          <a:bodyPr/>
          <a:lstStyle/>
          <a:p>
            <a:pPr marR="504190" lvl="0">
              <a:lnSpc>
                <a:spcPts val="1600"/>
              </a:lnSpc>
              <a:spcAft>
                <a:spcPts val="1200"/>
              </a:spcAft>
              <a:buClr>
                <a:srgbClr val="98002E"/>
              </a:buClr>
              <a:buFont typeface="Arial"/>
              <a:buChar char="•"/>
            </a:pPr>
            <a:r>
              <a:rPr lang="en-US" dirty="0" smtClean="0">
                <a:solidFill>
                  <a:srgbClr val="000000"/>
                </a:solidFill>
                <a:uFill>
                  <a:solidFill>
                    <a:srgbClr val="000000"/>
                  </a:solidFill>
                </a:uFill>
                <a:latin typeface="Arial"/>
                <a:ea typeface="Arial"/>
              </a:rPr>
              <a:t>four </a:t>
            </a:r>
            <a:r>
              <a:rPr lang="en-US" dirty="0">
                <a:solidFill>
                  <a:srgbClr val="000000"/>
                </a:solidFill>
                <a:uFill>
                  <a:solidFill>
                    <a:srgbClr val="000000"/>
                  </a:solidFill>
                </a:uFill>
                <a:latin typeface="Arial"/>
                <a:ea typeface="Arial"/>
              </a:rPr>
              <a:t>in five (81%, 3926/4830) injuries were sustained by doctors, nurses and healthcare assistants; among all occupational groups, two-thirds (65%, 2288/3494) of injuries occurred during a clinical procedure </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of healthcare workers exposed to HBV and for whom immunisation status was reported (data limited to 2009 to 2013), 96% (300/313) were known responders to the HBV vaccine; no HBV seroconversions have been reported</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occupational exposures to HIV are well managed; 97% (580/598) of healthcare workers exposed to HIV who started post-exposure prophylaxis (PEP) did so within 72 hours of exposure; 89% (535) started PEP within 24 hours; no HIV seroconversions have been reported</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nine HCV seroconversions following occupational exposure were reported in England, Wales and Northern Ireland; eight of the nine healthcare workers received antiviral therapy of whom seven are known to have achieved viral clearance</a:t>
            </a:r>
            <a:endParaRPr lang="en-GB" dirty="0">
              <a:solidFill>
                <a:srgbClr val="000000"/>
              </a:solidFill>
              <a:uFill>
                <a:solidFill>
                  <a:srgbClr val="000000"/>
                </a:solidFill>
              </a:uFill>
              <a:latin typeface="Arial"/>
              <a:ea typeface="Arial"/>
            </a:endParaRPr>
          </a:p>
          <a:p>
            <a:endParaRPr lang="en-GB" sz="1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a:t>
            </a:r>
            <a:r>
              <a:rPr lang="en-US" dirty="0" smtClean="0"/>
              <a:t>Workers</a:t>
            </a:r>
            <a:endParaRPr lang="en-US" dirty="0"/>
          </a:p>
        </p:txBody>
      </p:sp>
    </p:spTree>
    <p:extLst>
      <p:ext uri="{BB962C8B-B14F-4D97-AF65-F5344CB8AC3E}">
        <p14:creationId xmlns:p14="http://schemas.microsoft.com/office/powerpoint/2010/main" val="23288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 of the Significant Occupational Exposures Surveillance System</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5482728"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dgar wellington map.jpg"/>
          <p:cNvPicPr>
            <a:picLocks noGrp="1"/>
          </p:cNvPicPr>
          <p:nvPr>
            <p:ph idx="1"/>
          </p:nvPr>
        </p:nvPicPr>
        <p:blipFill rotWithShape="1">
          <a:blip r:embed="rId3" cstate="print">
            <a:extLst>
              <a:ext uri="{28A0092B-C50C-407E-A947-70E740481C1C}">
                <a14:useLocalDpi xmlns:a14="http://schemas.microsoft.com/office/drawing/2010/main" val="0"/>
              </a:ext>
            </a:extLst>
          </a:blip>
          <a:srcRect t="8498"/>
          <a:stretch/>
        </p:blipFill>
        <p:spPr>
          <a:xfrm>
            <a:off x="2386427" y="2132856"/>
            <a:ext cx="4633845" cy="3828618"/>
          </a:xfrm>
          <a:prstGeom prst="rect">
            <a:avLst/>
          </a:prstGeom>
        </p:spPr>
      </p:pic>
      <p:sp>
        <p:nvSpPr>
          <p:cNvPr id="2" name="Title 1"/>
          <p:cNvSpPr>
            <a:spLocks noGrp="1"/>
          </p:cNvSpPr>
          <p:nvPr>
            <p:ph type="title"/>
          </p:nvPr>
        </p:nvSpPr>
        <p:spPr/>
        <p:txBody>
          <a:bodyPr>
            <a:normAutofit fontScale="90000"/>
          </a:bodyPr>
          <a:lstStyle/>
          <a:p>
            <a:r>
              <a:rPr lang="en-US" dirty="0"/>
              <a:t>Number of reporting sites and initial reports of significant occupational exposures by geographical region, 2004-2013</a:t>
            </a:r>
            <a:r>
              <a:rPr lang="en-GB" i="1" dirty="0"/>
              <a:t/>
            </a:r>
            <a:br>
              <a:rPr lang="en-GB" i="1" dirty="0"/>
            </a:b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sp>
        <p:nvSpPr>
          <p:cNvPr id="3" name="Rectangle 2"/>
          <p:cNvSpPr/>
          <p:nvPr/>
        </p:nvSpPr>
        <p:spPr>
          <a:xfrm>
            <a:off x="0" y="5949280"/>
            <a:ext cx="8856984" cy="276999"/>
          </a:xfrm>
          <a:prstGeom prst="rect">
            <a:avLst/>
          </a:prstGeom>
        </p:spPr>
        <p:txBody>
          <a:bodyPr wrap="square">
            <a:spAutoFit/>
          </a:bodyPr>
          <a:lstStyle/>
          <a:p>
            <a:r>
              <a:rPr lang="en-GB" sz="1200" dirty="0"/>
              <a:t>1 Size of circle is proportional to number of reporting sites.</a:t>
            </a:r>
          </a:p>
        </p:txBody>
      </p:sp>
      <p:sp>
        <p:nvSpPr>
          <p:cNvPr id="7" name="TextBox 6"/>
          <p:cNvSpPr txBox="1"/>
          <p:nvPr/>
        </p:nvSpPr>
        <p:spPr>
          <a:xfrm>
            <a:off x="5966097" y="3645022"/>
            <a:ext cx="134813" cy="215444"/>
          </a:xfrm>
          <a:prstGeom prst="rect">
            <a:avLst/>
          </a:prstGeom>
          <a:noFill/>
        </p:spPr>
        <p:txBody>
          <a:bodyPr wrap="square" rtlCol="0">
            <a:spAutoFit/>
          </a:bodyPr>
          <a:lstStyle/>
          <a:p>
            <a:r>
              <a:rPr lang="en-GB" sz="1200" baseline="30000" dirty="0" smtClean="0"/>
              <a:t>1</a:t>
            </a:r>
            <a:endParaRPr lang="en-GB" sz="1200" baseline="30000" dirty="0"/>
          </a:p>
        </p:txBody>
      </p:sp>
    </p:spTree>
    <p:extLst>
      <p:ext uri="{BB962C8B-B14F-4D97-AF65-F5344CB8AC3E}">
        <p14:creationId xmlns:p14="http://schemas.microsoft.com/office/powerpoint/2010/main" val="354992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a:t>
            </a:r>
            <a:r>
              <a:rPr lang="en-US" dirty="0" err="1"/>
              <a:t>bloodborne</a:t>
            </a:r>
            <a:r>
              <a:rPr lang="en-US" dirty="0"/>
              <a:t> virus, 2004-2013 </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28587979"/>
              </p:ext>
            </p:extLst>
          </p:nvPr>
        </p:nvGraphicFramePr>
        <p:xfrm>
          <a:off x="-5869160" y="1454857"/>
          <a:ext cx="4158803" cy="409230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2"/>
          <p:cNvSpPr txBox="1">
            <a:spLocks noChangeArrowheads="1"/>
          </p:cNvSpPr>
          <p:nvPr/>
        </p:nvSpPr>
        <p:spPr bwMode="auto">
          <a:xfrm>
            <a:off x="2267744" y="1662114"/>
            <a:ext cx="1224136"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Bef>
                <a:spcPts val="500"/>
              </a:spcBef>
              <a:spcAft>
                <a:spcPts val="0"/>
              </a:spcAft>
            </a:pPr>
            <a:r>
              <a:rPr lang="en-US" sz="1800" b="1" dirty="0">
                <a:solidFill>
                  <a:srgbClr val="000000"/>
                </a:solidFill>
                <a:effectLst/>
                <a:uFill>
                  <a:solidFill>
                    <a:srgbClr val="000000"/>
                  </a:solidFill>
                </a:uFill>
                <a:latin typeface="Arial"/>
                <a:ea typeface="Arial Unicode MS"/>
              </a:rPr>
              <a:t>n=4296</a:t>
            </a:r>
            <a:endParaRPr lang="en-GB" sz="2800" b="1" dirty="0">
              <a:solidFill>
                <a:srgbClr val="000000"/>
              </a:solidFill>
              <a:effectLst/>
              <a:uFill>
                <a:solidFill>
                  <a:srgbClr val="000000"/>
                </a:solidFill>
              </a:uFill>
              <a:latin typeface="Times New Roman"/>
              <a:ea typeface="Arial Unicode MS"/>
            </a:endParaRPr>
          </a:p>
        </p:txBody>
      </p:sp>
      <p:sp>
        <p:nvSpPr>
          <p:cNvPr id="20" name="Text Box 2"/>
          <p:cNvSpPr txBox="1">
            <a:spLocks noChangeArrowheads="1"/>
          </p:cNvSpPr>
          <p:nvPr/>
        </p:nvSpPr>
        <p:spPr bwMode="auto">
          <a:xfrm>
            <a:off x="6904360" y="2380238"/>
            <a:ext cx="896620"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Bef>
                <a:spcPts val="500"/>
              </a:spcBef>
              <a:spcAft>
                <a:spcPts val="0"/>
              </a:spcAft>
            </a:pPr>
            <a:r>
              <a:rPr lang="en-US" sz="1800" b="1" dirty="0">
                <a:solidFill>
                  <a:srgbClr val="000000"/>
                </a:solidFill>
                <a:effectLst/>
                <a:uFill>
                  <a:solidFill>
                    <a:srgbClr val="000000"/>
                  </a:solidFill>
                </a:uFill>
                <a:latin typeface="Arial"/>
                <a:ea typeface="Arial Unicode MS"/>
              </a:rPr>
              <a:t>n=310</a:t>
            </a:r>
            <a:endParaRPr lang="en-GB" sz="2800" b="1" dirty="0">
              <a:solidFill>
                <a:srgbClr val="000000"/>
              </a:solidFill>
              <a:effectLst/>
              <a:uFill>
                <a:solidFill>
                  <a:srgbClr val="000000"/>
                </a:solidFill>
              </a:uFill>
              <a:latin typeface="Times New Roman"/>
              <a:ea typeface="Arial Unicode MS"/>
            </a:endParaRPr>
          </a:p>
        </p:txBody>
      </p:sp>
      <p:graphicFrame>
        <p:nvGraphicFramePr>
          <p:cNvPr id="25" name="Chart 24"/>
          <p:cNvGraphicFramePr/>
          <p:nvPr>
            <p:extLst>
              <p:ext uri="{D42A27DB-BD31-4B8C-83A1-F6EECF244321}">
                <p14:modId xmlns:p14="http://schemas.microsoft.com/office/powerpoint/2010/main" val="2391329864"/>
              </p:ext>
            </p:extLst>
          </p:nvPr>
        </p:nvGraphicFramePr>
        <p:xfrm>
          <a:off x="628808" y="2031446"/>
          <a:ext cx="3943192" cy="4061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extLst>
              <p:ext uri="{D42A27DB-BD31-4B8C-83A1-F6EECF244321}">
                <p14:modId xmlns:p14="http://schemas.microsoft.com/office/powerpoint/2010/main" val="1638332978"/>
              </p:ext>
            </p:extLst>
          </p:nvPr>
        </p:nvGraphicFramePr>
        <p:xfrm>
          <a:off x="5284180" y="2924944"/>
          <a:ext cx="3464284" cy="3168352"/>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flipV="1">
            <a:off x="4283968" y="3573016"/>
            <a:ext cx="280831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27113" y="4509120"/>
            <a:ext cx="2965167"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3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exposure type, 2004-2013</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sp>
        <p:nvSpPr>
          <p:cNvPr id="3" name="Rectangle 2"/>
          <p:cNvSpPr/>
          <p:nvPr/>
        </p:nvSpPr>
        <p:spPr>
          <a:xfrm>
            <a:off x="179512" y="5733256"/>
            <a:ext cx="8712968" cy="276999"/>
          </a:xfrm>
          <a:prstGeom prst="rect">
            <a:avLst/>
          </a:prstGeom>
        </p:spPr>
        <p:txBody>
          <a:bodyPr wrap="square">
            <a:spAutoFit/>
          </a:bodyPr>
          <a:lstStyle/>
          <a:p>
            <a:pPr eaLnBrk="0" hangingPunct="0">
              <a:spcBef>
                <a:spcPct val="30000"/>
              </a:spcBef>
              <a:defRPr/>
            </a:pPr>
            <a:r>
              <a:rPr lang="en-US" sz="1200" baseline="30000" dirty="0"/>
              <a:t>1</a:t>
            </a:r>
            <a:r>
              <a:rPr lang="en-US" sz="1200" dirty="0"/>
              <a:t> Figures apply to reports where type of exposure was reported; type of exposure was missing for 1.3% (64) of reports.</a:t>
            </a:r>
            <a:endParaRPr lang="en-GB" sz="1200" dirty="0"/>
          </a:p>
        </p:txBody>
      </p:sp>
      <p:graphicFrame>
        <p:nvGraphicFramePr>
          <p:cNvPr id="7" name="Diagram 6"/>
          <p:cNvGraphicFramePr/>
          <p:nvPr>
            <p:extLst>
              <p:ext uri="{D42A27DB-BD31-4B8C-83A1-F6EECF244321}">
                <p14:modId xmlns:p14="http://schemas.microsoft.com/office/powerpoint/2010/main" val="3963643472"/>
              </p:ext>
            </p:extLst>
          </p:nvPr>
        </p:nvGraphicFramePr>
        <p:xfrm>
          <a:off x="431540" y="1556792"/>
          <a:ext cx="820891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32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14" y="260648"/>
            <a:ext cx="8028000" cy="648072"/>
          </a:xfrm>
        </p:spPr>
        <p:txBody>
          <a:bodyPr>
            <a:normAutofit fontScale="90000"/>
          </a:bodyPr>
          <a:lstStyle/>
          <a:p>
            <a:r>
              <a:rPr lang="en-US" dirty="0"/>
              <a:t>Significant occupational exposures by occupational group, 2004-2013 </a:t>
            </a:r>
            <a:r>
              <a:rPr lang="en-GB" dirty="0"/>
              <a:t/>
            </a:r>
            <a:br>
              <a:rPr lang="en-GB" dirty="0"/>
            </a:br>
            <a:r>
              <a:rPr lang="en-US" dirty="0"/>
              <a:t>(n=4830)</a:t>
            </a:r>
            <a:r>
              <a:rPr lang="en-US" baseline="30000" dirty="0"/>
              <a:t> </a:t>
            </a:r>
            <a:r>
              <a:rPr lang="en-GB" baseline="30000" dirty="0"/>
              <a:t>1</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276272"/>
              </p:ext>
            </p:extLst>
          </p:nvPr>
        </p:nvGraphicFramePr>
        <p:xfrm>
          <a:off x="593626" y="1988840"/>
          <a:ext cx="8029575"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3999" y="4869160"/>
            <a:ext cx="9108831" cy="1384995"/>
          </a:xfrm>
          <a:prstGeom prst="rect">
            <a:avLst/>
          </a:prstGeom>
        </p:spPr>
        <p:txBody>
          <a:bodyPr wrap="square">
            <a:spAutoFit/>
          </a:bodyPr>
          <a:lstStyle/>
          <a:p>
            <a:r>
              <a:rPr lang="en-US" sz="1200" baseline="30000" dirty="0"/>
              <a:t>1</a:t>
            </a:r>
            <a:r>
              <a:rPr lang="en-US" sz="1200" dirty="0"/>
              <a:t>The number of reports received as a percentage of all reports by occupational group for that year. Incidents where occupational group is unknown have been included. Date of exposure up to 31 December 2013. The number may rise as further reports are received.</a:t>
            </a:r>
            <a:endParaRPr lang="en-GB" sz="1200" dirty="0"/>
          </a:p>
          <a:p>
            <a:r>
              <a:rPr lang="en-US" sz="1200" baseline="30000" dirty="0"/>
              <a:t>2</a:t>
            </a:r>
            <a:r>
              <a:rPr lang="en-US" sz="1200" dirty="0"/>
              <a:t> Nurses and healthcare assistants include nurses, midwives and healthcare assistants and auxiliary nurses. </a:t>
            </a:r>
            <a:endParaRPr lang="en-GB" sz="1200" dirty="0"/>
          </a:p>
          <a:p>
            <a:r>
              <a:rPr lang="en-US" sz="1200" baseline="30000" dirty="0"/>
              <a:t>3</a:t>
            </a:r>
            <a:r>
              <a:rPr lang="en-US" sz="1200" dirty="0"/>
              <a:t> Professions allied to medicine include paramedic or ambulance staff, phlebotomist, physiotherapist, mortuary technician, embalmer, operating department assistant, dialysis technician, laboratory worker, general technician and radiographer.</a:t>
            </a:r>
            <a:endParaRPr lang="en-GB" sz="1200" dirty="0"/>
          </a:p>
          <a:p>
            <a:r>
              <a:rPr lang="en-US" sz="1200" baseline="30000" dirty="0"/>
              <a:t>4</a:t>
            </a:r>
            <a:r>
              <a:rPr lang="en-US" sz="1200" dirty="0"/>
              <a:t> Ancillary staff include porters, security, domestic, housekeeping and clerical staff.</a:t>
            </a:r>
            <a:endParaRPr lang="en-GB" sz="1200" dirty="0"/>
          </a:p>
        </p:txBody>
      </p:sp>
    </p:spTree>
    <p:extLst>
      <p:ext uri="{BB962C8B-B14F-4D97-AF65-F5344CB8AC3E}">
        <p14:creationId xmlns:p14="http://schemas.microsoft.com/office/powerpoint/2010/main" val="1366743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648072"/>
          </a:xfrm>
        </p:spPr>
        <p:txBody>
          <a:bodyPr>
            <a:normAutofit fontScale="90000"/>
          </a:bodyPr>
          <a:lstStyle/>
          <a:p>
            <a:r>
              <a:rPr lang="en-US" dirty="0"/>
              <a:t>Significant occupational exposures by exposure type and occupational group, 2004-2013</a:t>
            </a:r>
            <a:r>
              <a:rPr lang="en-US" baseline="30000" dirty="0"/>
              <a:t>1</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endParaRPr lang="en-US" dirty="0" smtClean="0"/>
          </a:p>
          <a:p>
            <a:pPr>
              <a:defRPr/>
            </a:pPr>
            <a:r>
              <a:rPr lang="en-US" dirty="0" smtClean="0"/>
              <a:t>Eye </a:t>
            </a:r>
            <a:r>
              <a:rPr lang="en-US" dirty="0"/>
              <a:t>of the Needle 2014: United Kingdom Surveillance of Significant Occupational Exposures to Bloodborne Viruses in Healthcare Workers</a:t>
            </a:r>
            <a:r>
              <a:rPr lang="en-GB" dirty="0"/>
              <a:t/>
            </a:r>
            <a:br>
              <a:rPr lang="en-GB" dirty="0"/>
            </a:br>
            <a:endParaRPr lang="en-US" dirty="0"/>
          </a:p>
        </p:txBody>
      </p:sp>
      <p:sp>
        <p:nvSpPr>
          <p:cNvPr id="8" name="Rectangle 7"/>
          <p:cNvSpPr/>
          <p:nvPr/>
        </p:nvSpPr>
        <p:spPr>
          <a:xfrm>
            <a:off x="17087" y="5108991"/>
            <a:ext cx="9144000" cy="1200329"/>
          </a:xfrm>
          <a:prstGeom prst="rect">
            <a:avLst/>
          </a:prstGeom>
        </p:spPr>
        <p:txBody>
          <a:bodyPr wrap="square">
            <a:spAutoFit/>
          </a:bodyPr>
          <a:lstStyle/>
          <a:p>
            <a:r>
              <a:rPr lang="en-US" sz="900" baseline="30000" dirty="0" smtClean="0"/>
              <a:t>1</a:t>
            </a:r>
            <a:r>
              <a:rPr lang="en-US" sz="900" dirty="0" smtClean="0"/>
              <a:t> </a:t>
            </a:r>
            <a:r>
              <a:rPr lang="en-US" sz="900" dirty="0"/>
              <a:t>The number of reports received as a percentage of all reports by occupational group for that year; date of exposure up to 31 December 2013. The number may rise as further reports are received.</a:t>
            </a:r>
            <a:r>
              <a:rPr lang="en-GB" sz="900" dirty="0"/>
              <a:t> </a:t>
            </a:r>
            <a:r>
              <a:rPr lang="en-US" sz="900" baseline="30000" dirty="0"/>
              <a:t>2</a:t>
            </a:r>
            <a:r>
              <a:rPr lang="en-US" sz="900" dirty="0"/>
              <a:t> Nurses and healthcare assistants include nurses, midwives and healthcare assistants and auxiliary nurses. </a:t>
            </a:r>
            <a:endParaRPr lang="en-GB" sz="900" dirty="0"/>
          </a:p>
          <a:p>
            <a:r>
              <a:rPr lang="en-US" sz="900" baseline="30000" dirty="0"/>
              <a:t>3</a:t>
            </a:r>
            <a:r>
              <a:rPr lang="en-US" sz="900" dirty="0"/>
              <a:t> Professions allied to medicine include paramedic or ambulance staff, phlebotomist, physiotherapist, mortuary technician, embalmer, operating department assistant, dialysis technician, laboratory worker, general technician and radiographer.</a:t>
            </a:r>
            <a:endParaRPr lang="en-GB" sz="900" dirty="0"/>
          </a:p>
          <a:p>
            <a:r>
              <a:rPr lang="en-US" sz="900" baseline="30000" dirty="0"/>
              <a:t>4</a:t>
            </a:r>
            <a:r>
              <a:rPr lang="en-US" sz="900" dirty="0"/>
              <a:t> Ancillary staff include porters, security, domestic, housekeeping and clerical staff.</a:t>
            </a:r>
            <a:endParaRPr lang="en-GB" sz="900" dirty="0"/>
          </a:p>
          <a:p>
            <a:r>
              <a:rPr lang="en-US" sz="900" baseline="30000" dirty="0"/>
              <a:t>5</a:t>
            </a:r>
            <a:r>
              <a:rPr lang="en-US" sz="900" dirty="0"/>
              <a:t> Mucocutaneous includes </a:t>
            </a:r>
            <a:r>
              <a:rPr lang="en-GB" sz="900" dirty="0"/>
              <a:t>where the mucous membranes (mouth, nose or eyes) or non-intact skin </a:t>
            </a:r>
            <a:r>
              <a:rPr lang="en-US" sz="900" dirty="0"/>
              <a:t>(such as broken skin through cuts and abrasions or skin conditions</a:t>
            </a:r>
            <a:r>
              <a:rPr lang="en-US" sz="900" dirty="0" smtClean="0"/>
              <a:t>) becomes contaminated.</a:t>
            </a:r>
            <a:endParaRPr lang="en-GB" sz="900" dirty="0"/>
          </a:p>
          <a:p>
            <a:r>
              <a:rPr lang="en-US" sz="900" baseline="30000" dirty="0"/>
              <a:t>6</a:t>
            </a:r>
            <a:r>
              <a:rPr lang="en-US" sz="900" dirty="0"/>
              <a:t> Percutaneous includes where the skin has been broken by a needle or other sharp object, or a human scratch or bite. </a:t>
            </a:r>
            <a:endParaRPr lang="en-GB" sz="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8766225"/>
              </p:ext>
            </p:extLst>
          </p:nvPr>
        </p:nvGraphicFramePr>
        <p:xfrm>
          <a:off x="251520" y="1412776"/>
          <a:ext cx="8640960"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6179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2118</TotalTime>
  <Words>3021</Words>
  <Application>Microsoft Office PowerPoint</Application>
  <PresentationFormat>On-screen Show (4:3)</PresentationFormat>
  <Paragraphs>301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Eye of the Needle:  United Kingdom Surveillance of Significant Occupational Exposures to Bloodborne Viruses in Healthcare Workers  </vt:lpstr>
      <vt:lpstr>Key findings (i)</vt:lpstr>
      <vt:lpstr>Key findings (ii)</vt:lpstr>
      <vt:lpstr>Objectives of the Significant Occupational Exposures Surveillance System</vt:lpstr>
      <vt:lpstr>Number of reporting sites and initial reports of significant occupational exposures by geographical region, 2004-2013 </vt:lpstr>
      <vt:lpstr>Significant occupational exposures by bloodborne virus, 2004-2013 </vt:lpstr>
      <vt:lpstr>Significant occupational exposures by exposure type, 2004-20131</vt:lpstr>
      <vt:lpstr>Significant occupational exposures by occupational group, 2004-2013  (n=4830) 1</vt:lpstr>
      <vt:lpstr>Significant occupational exposures by exposure type and occupational group, 2004-20131</vt:lpstr>
      <vt:lpstr>Significant occupational exposures by procedure phase, 2004-2013 (n=3494)</vt:lpstr>
      <vt:lpstr>Significant occupational exposures by procedure phase and  occupational group, 2004-2013</vt:lpstr>
      <vt:lpstr>Published and observed risk of bloodborne virus transmission among healthcare workers following a percutaneous injury1</vt:lpstr>
      <vt:lpstr>Healthcare worker hepatitis B immunisation status, 2009-20131 (n=313)</vt:lpstr>
      <vt:lpstr>Overview of HCV seroconversion outcomes(2004-2013)1</vt:lpstr>
      <vt:lpstr>Overview of HIV clinical management (2004-2013)1</vt:lpstr>
      <vt:lpstr>Summary of key findings</vt:lpstr>
      <vt:lpstr>Key messages:</vt:lpstr>
      <vt:lpstr>References  </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Karen Watts</cp:lastModifiedBy>
  <cp:revision>204</cp:revision>
  <dcterms:created xsi:type="dcterms:W3CDTF">2012-10-10T09:02:29Z</dcterms:created>
  <dcterms:modified xsi:type="dcterms:W3CDTF">2014-12-10T12:11:24Z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