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5"/>
  </p:notesMasterIdLst>
  <p:handoutMasterIdLst>
    <p:handoutMasterId r:id="rId16"/>
  </p:handoutMasterIdLst>
  <p:sldIdLst>
    <p:sldId id="256" r:id="rId3"/>
    <p:sldId id="274" r:id="rId4"/>
    <p:sldId id="275" r:id="rId5"/>
    <p:sldId id="259" r:id="rId6"/>
    <p:sldId id="260" r:id="rId7"/>
    <p:sldId id="261" r:id="rId8"/>
    <p:sldId id="262" r:id="rId9"/>
    <p:sldId id="263" r:id="rId10"/>
    <p:sldId id="264" r:id="rId11"/>
    <p:sldId id="272" r:id="rId12"/>
    <p:sldId id="276" r:id="rId13"/>
    <p:sldId id="269" r:id="rId14"/>
  </p:sldIdLst>
  <p:sldSz cx="9144000" cy="6858000" type="screen4x3"/>
  <p:notesSz cx="6807200" cy="9906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700"/>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5620"/>
    <p:restoredTop sz="97268" autoAdjust="0"/>
  </p:normalViewPr>
  <p:slideViewPr>
    <p:cSldViewPr>
      <p:cViewPr>
        <p:scale>
          <a:sx n="80" d="100"/>
          <a:sy n="80" d="100"/>
        </p:scale>
        <p:origin x="-100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53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sz="quarter" idx="1"/>
          </p:nvPr>
        </p:nvSpPr>
        <p:spPr>
          <a:xfrm>
            <a:off x="3856038" y="0"/>
            <a:ext cx="2949575" cy="4953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FCB8E151-40C2-4115-8B0C-8F0931F47C04}" type="datetimeFigureOut">
              <a:rPr lang="en-GB"/>
              <a:pPr>
                <a:defRPr/>
              </a:pPr>
              <a:t>28/07/2014</a:t>
            </a:fld>
            <a:endParaRPr lang="en-GB" dirty="0"/>
          </a:p>
        </p:txBody>
      </p:sp>
      <p:sp>
        <p:nvSpPr>
          <p:cNvPr id="4" name="Footer Placeholder 3"/>
          <p:cNvSpPr>
            <a:spLocks noGrp="1"/>
          </p:cNvSpPr>
          <p:nvPr>
            <p:ph type="ftr" sz="quarter" idx="2"/>
          </p:nvPr>
        </p:nvSpPr>
        <p:spPr>
          <a:xfrm>
            <a:off x="0" y="9409113"/>
            <a:ext cx="2949575" cy="495300"/>
          </a:xfrm>
          <a:prstGeom prst="rect">
            <a:avLst/>
          </a:prstGeom>
        </p:spPr>
        <p:txBody>
          <a:bodyPr vert="horz" lIns="91440" tIns="45720" rIns="91440" bIns="45720" rtlCol="0" anchor="b"/>
          <a:lstStyle>
            <a:lvl1pPr algn="l" fontAlgn="auto">
              <a:spcBef>
                <a:spcPts val="0"/>
              </a:spcBef>
              <a:spcAft>
                <a:spcPts val="0"/>
              </a:spcAft>
              <a:defRPr sz="1200" smtClean="0">
                <a:latin typeface="+mn-lt"/>
              </a:defRPr>
            </a:lvl1pPr>
          </a:lstStyle>
          <a:p>
            <a:pPr>
              <a:defRPr/>
            </a:pPr>
            <a:r>
              <a:rPr lang="en-GB" smtClean="0"/>
              <a:t>UNCLASSIFIED</a:t>
            </a:r>
            <a:endParaRPr lang="en-GB"/>
          </a:p>
        </p:txBody>
      </p:sp>
      <p:sp>
        <p:nvSpPr>
          <p:cNvPr id="5" name="Slide Number Placeholder 4"/>
          <p:cNvSpPr>
            <a:spLocks noGrp="1"/>
          </p:cNvSpPr>
          <p:nvPr>
            <p:ph type="sldNum" sz="quarter" idx="3"/>
          </p:nvPr>
        </p:nvSpPr>
        <p:spPr>
          <a:xfrm>
            <a:off x="3856038" y="9409113"/>
            <a:ext cx="2949575" cy="4953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FAB745B6-9EFC-455D-97D1-073C1BDAD4B9}" type="slidenum">
              <a:rPr lang="en-GB"/>
              <a:pPr>
                <a:defRPr/>
              </a:pPr>
              <a:t>‹#›</a:t>
            </a:fld>
            <a:endParaRPr lang="en-GB" dirty="0"/>
          </a:p>
        </p:txBody>
      </p:sp>
    </p:spTree>
    <p:extLst>
      <p:ext uri="{BB962C8B-B14F-4D97-AF65-F5344CB8AC3E}">
        <p14:creationId xmlns:p14="http://schemas.microsoft.com/office/powerpoint/2010/main" val="40664835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53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56038" y="0"/>
            <a:ext cx="2949575" cy="4953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1307FC9A-365F-4148-9462-D6B739634946}" type="datetimeFigureOut">
              <a:rPr lang="en-GB"/>
              <a:pPr>
                <a:defRPr/>
              </a:pPr>
              <a:t>28/07/2014</a:t>
            </a:fld>
            <a:endParaRPr lang="en-GB" dirty="0"/>
          </a:p>
        </p:txBody>
      </p:sp>
      <p:sp>
        <p:nvSpPr>
          <p:cNvPr id="4" name="Slide Image Placeholder 3"/>
          <p:cNvSpPr>
            <a:spLocks noGrp="1" noRot="1" noChangeAspect="1"/>
          </p:cNvSpPr>
          <p:nvPr>
            <p:ph type="sldImg" idx="2"/>
          </p:nvPr>
        </p:nvSpPr>
        <p:spPr>
          <a:xfrm>
            <a:off x="927100" y="742950"/>
            <a:ext cx="4953000" cy="3714750"/>
          </a:xfrm>
          <a:prstGeom prst="rect">
            <a:avLst/>
          </a:prstGeom>
          <a:noFill/>
          <a:ln w="12700">
            <a:solidFill>
              <a:prstClr val="black"/>
            </a:solidFill>
          </a:ln>
        </p:spPr>
        <p:txBody>
          <a:bodyPr vert="horz" lIns="91440" tIns="45720" rIns="91440" bIns="45720" rtlCol="0" anchor="ctr"/>
          <a:lstStyle/>
          <a:p>
            <a:pPr lvl="0"/>
            <a:endParaRPr lang="en-GB" noProof="0" dirty="0" smtClean="0"/>
          </a:p>
        </p:txBody>
      </p:sp>
      <p:sp>
        <p:nvSpPr>
          <p:cNvPr id="5" name="Notes Placeholder 4"/>
          <p:cNvSpPr>
            <a:spLocks noGrp="1"/>
          </p:cNvSpPr>
          <p:nvPr>
            <p:ph type="body" sz="quarter" idx="3"/>
          </p:nvPr>
        </p:nvSpPr>
        <p:spPr>
          <a:xfrm>
            <a:off x="681038" y="4705350"/>
            <a:ext cx="5445125" cy="44577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9409113"/>
            <a:ext cx="2949575" cy="495300"/>
          </a:xfrm>
          <a:prstGeom prst="rect">
            <a:avLst/>
          </a:prstGeom>
        </p:spPr>
        <p:txBody>
          <a:bodyPr vert="horz" lIns="91440" tIns="45720" rIns="91440" bIns="45720" rtlCol="0" anchor="b"/>
          <a:lstStyle>
            <a:lvl1pPr algn="l" fontAlgn="auto">
              <a:spcBef>
                <a:spcPts val="0"/>
              </a:spcBef>
              <a:spcAft>
                <a:spcPts val="0"/>
              </a:spcAft>
              <a:defRPr sz="1200" smtClean="0">
                <a:latin typeface="+mn-lt"/>
              </a:defRPr>
            </a:lvl1pPr>
          </a:lstStyle>
          <a:p>
            <a:pPr>
              <a:defRPr/>
            </a:pPr>
            <a:r>
              <a:rPr lang="en-GB" smtClean="0"/>
              <a:t>UNCLASSIFIED</a:t>
            </a:r>
            <a:endParaRPr lang="en-GB"/>
          </a:p>
        </p:txBody>
      </p:sp>
      <p:sp>
        <p:nvSpPr>
          <p:cNvPr id="7" name="Slide Number Placeholder 6"/>
          <p:cNvSpPr>
            <a:spLocks noGrp="1"/>
          </p:cNvSpPr>
          <p:nvPr>
            <p:ph type="sldNum" sz="quarter" idx="5"/>
          </p:nvPr>
        </p:nvSpPr>
        <p:spPr>
          <a:xfrm>
            <a:off x="3856038" y="9409113"/>
            <a:ext cx="2949575" cy="4953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B9214039-6AE7-4532-922A-121B6942E532}" type="slidenum">
              <a:rPr lang="en-GB"/>
              <a:pPr>
                <a:defRPr/>
              </a:pPr>
              <a:t>‹#›</a:t>
            </a:fld>
            <a:endParaRPr lang="en-GB" dirty="0"/>
          </a:p>
        </p:txBody>
      </p:sp>
    </p:spTree>
    <p:extLst>
      <p:ext uri="{BB962C8B-B14F-4D97-AF65-F5344CB8AC3E}">
        <p14:creationId xmlns:p14="http://schemas.microsoft.com/office/powerpoint/2010/main" val="129006538"/>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27652" name="Footer Placeholder 3"/>
          <p:cNvSpPr>
            <a:spLocks noGrp="1"/>
          </p:cNvSpPr>
          <p:nvPr>
            <p:ph type="ftr" sz="quarter" idx="4"/>
          </p:nvPr>
        </p:nvSpPr>
        <p:spPr bwMode="auto">
          <a:xfrm>
            <a:off x="0" y="9409113"/>
            <a:ext cx="6807200" cy="495300"/>
          </a:xfrm>
          <a:ln>
            <a:miter lim="800000"/>
            <a:headEnd/>
            <a:tailEnd/>
          </a:ln>
        </p:spPr>
        <p:txBody>
          <a:bodyPr wrap="square" numCol="1" anchorCtr="0" compatLnSpc="1">
            <a:prstTxWarp prst="textNoShape">
              <a:avLst/>
            </a:prstTxWarp>
          </a:bodyPr>
          <a:lstStyle/>
          <a:p>
            <a:pPr algn="ctr" fontAlgn="base">
              <a:spcBef>
                <a:spcPct val="0"/>
              </a:spcBef>
              <a:spcAft>
                <a:spcPct val="0"/>
              </a:spcAft>
              <a:defRPr/>
            </a:pPr>
            <a:r>
              <a:rPr lang="en-GB" sz="1100">
                <a:solidFill>
                  <a:srgbClr val="000000"/>
                </a:solidFill>
              </a:rPr>
              <a:t>UNCLASSIFIED</a:t>
            </a:r>
          </a:p>
        </p:txBody>
      </p:sp>
      <p:sp>
        <p:nvSpPr>
          <p:cNvPr id="20485" name="Slide Number Placeholder 4"/>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A5CAA5E-2C5E-4D4B-97A5-869FF93C1163}" type="slidenum">
              <a:rPr lang="en-GB" smtClean="0"/>
              <a:pPr fontAlgn="base">
                <a:spcBef>
                  <a:spcPct val="0"/>
                </a:spcBef>
                <a:spcAft>
                  <a:spcPct val="0"/>
                </a:spcAft>
                <a:defRPr/>
              </a:pPr>
              <a:t>1</a:t>
            </a:fld>
            <a:endParaRPr lang="en-GB"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36868" name="Footer Placeholder 3"/>
          <p:cNvSpPr>
            <a:spLocks noGrp="1"/>
          </p:cNvSpPr>
          <p:nvPr>
            <p:ph type="ftr" sz="quarter" idx="4"/>
          </p:nvPr>
        </p:nvSpPr>
        <p:spPr bwMode="auto">
          <a:xfrm>
            <a:off x="0" y="9409113"/>
            <a:ext cx="6807200" cy="495300"/>
          </a:xfrm>
          <a:ln>
            <a:miter lim="800000"/>
            <a:headEnd/>
            <a:tailEnd/>
          </a:ln>
        </p:spPr>
        <p:txBody>
          <a:bodyPr wrap="square" numCol="1" anchorCtr="0" compatLnSpc="1">
            <a:prstTxWarp prst="textNoShape">
              <a:avLst/>
            </a:prstTxWarp>
          </a:bodyPr>
          <a:lstStyle/>
          <a:p>
            <a:pPr algn="ctr" fontAlgn="base">
              <a:spcBef>
                <a:spcPct val="0"/>
              </a:spcBef>
              <a:spcAft>
                <a:spcPct val="0"/>
              </a:spcAft>
              <a:defRPr/>
            </a:pPr>
            <a:r>
              <a:rPr lang="en-GB" sz="1100">
                <a:solidFill>
                  <a:srgbClr val="000000"/>
                </a:solidFill>
              </a:rPr>
              <a:t>UNCLASSIFIED</a:t>
            </a:r>
          </a:p>
        </p:txBody>
      </p:sp>
      <p:sp>
        <p:nvSpPr>
          <p:cNvPr id="5" name="Slide Number Placeholder 4"/>
          <p:cNvSpPr>
            <a:spLocks noGrp="1"/>
          </p:cNvSpPr>
          <p:nvPr>
            <p:ph type="sldNum" sz="quarter" idx="5"/>
          </p:nvPr>
        </p:nvSpPr>
        <p:spPr/>
        <p:txBody>
          <a:bodyPr/>
          <a:lstStyle/>
          <a:p>
            <a:pPr>
              <a:defRPr/>
            </a:pPr>
            <a:fld id="{6D4C61D9-6F24-459A-BB7B-5C12D6BD342D}" type="slidenum">
              <a:rPr lang="en-GB" smtClean="0"/>
              <a:pPr>
                <a:defRPr/>
              </a:pPr>
              <a:t>10</a:t>
            </a:fld>
            <a:endParaRPr lang="en-GB"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GB" smtClean="0"/>
          </a:p>
        </p:txBody>
      </p:sp>
      <p:sp>
        <p:nvSpPr>
          <p:cNvPr id="37892" name="Footer Placeholder 3"/>
          <p:cNvSpPr>
            <a:spLocks noGrp="1"/>
          </p:cNvSpPr>
          <p:nvPr>
            <p:ph type="ftr" sz="quarter" idx="4"/>
          </p:nvPr>
        </p:nvSpPr>
        <p:spPr bwMode="auto">
          <a:xfrm>
            <a:off x="0" y="9409113"/>
            <a:ext cx="6807200" cy="495300"/>
          </a:xfrm>
          <a:ln>
            <a:miter lim="800000"/>
            <a:headEnd/>
            <a:tailEnd/>
          </a:ln>
        </p:spPr>
        <p:txBody>
          <a:bodyPr wrap="square" numCol="1" anchorCtr="0" compatLnSpc="1">
            <a:prstTxWarp prst="textNoShape">
              <a:avLst/>
            </a:prstTxWarp>
          </a:bodyPr>
          <a:lstStyle/>
          <a:p>
            <a:pPr algn="ctr" fontAlgn="base">
              <a:spcBef>
                <a:spcPct val="0"/>
              </a:spcBef>
              <a:spcAft>
                <a:spcPct val="0"/>
              </a:spcAft>
              <a:defRPr/>
            </a:pPr>
            <a:r>
              <a:rPr lang="en-GB" sz="1100">
                <a:solidFill>
                  <a:srgbClr val="000000"/>
                </a:solidFill>
              </a:rPr>
              <a:t>UNCLASSIFIED</a:t>
            </a:r>
          </a:p>
        </p:txBody>
      </p:sp>
      <p:sp>
        <p:nvSpPr>
          <p:cNvPr id="5" name="Slide Number Placeholder 4"/>
          <p:cNvSpPr>
            <a:spLocks noGrp="1"/>
          </p:cNvSpPr>
          <p:nvPr>
            <p:ph type="sldNum" sz="quarter" idx="5"/>
          </p:nvPr>
        </p:nvSpPr>
        <p:spPr/>
        <p:txBody>
          <a:bodyPr/>
          <a:lstStyle/>
          <a:p>
            <a:pPr>
              <a:defRPr/>
            </a:pPr>
            <a:fld id="{C169CF69-D4FC-4A44-B20C-1865F0AA0E77}" type="slidenum">
              <a:rPr lang="en-GB" smtClean="0"/>
              <a:pPr>
                <a:defRPr/>
              </a:pPr>
              <a:t>11</a:t>
            </a:fld>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GB" smtClean="0"/>
          </a:p>
        </p:txBody>
      </p:sp>
      <p:sp>
        <p:nvSpPr>
          <p:cNvPr id="38916" name="Footer Placeholder 3"/>
          <p:cNvSpPr>
            <a:spLocks noGrp="1"/>
          </p:cNvSpPr>
          <p:nvPr>
            <p:ph type="ftr" sz="quarter" idx="4"/>
          </p:nvPr>
        </p:nvSpPr>
        <p:spPr bwMode="auto">
          <a:xfrm>
            <a:off x="0" y="9409113"/>
            <a:ext cx="6807200" cy="495300"/>
          </a:xfrm>
          <a:ln>
            <a:miter lim="800000"/>
            <a:headEnd/>
            <a:tailEnd/>
          </a:ln>
        </p:spPr>
        <p:txBody>
          <a:bodyPr wrap="square" numCol="1" anchorCtr="0" compatLnSpc="1">
            <a:prstTxWarp prst="textNoShape">
              <a:avLst/>
            </a:prstTxWarp>
          </a:bodyPr>
          <a:lstStyle/>
          <a:p>
            <a:pPr algn="ctr" fontAlgn="base">
              <a:spcBef>
                <a:spcPct val="0"/>
              </a:spcBef>
              <a:spcAft>
                <a:spcPct val="0"/>
              </a:spcAft>
              <a:defRPr/>
            </a:pPr>
            <a:r>
              <a:rPr lang="en-GB" sz="1100">
                <a:solidFill>
                  <a:srgbClr val="000000"/>
                </a:solidFill>
              </a:rPr>
              <a:t>UNCLASSIFIED</a:t>
            </a:r>
          </a:p>
        </p:txBody>
      </p:sp>
      <p:sp>
        <p:nvSpPr>
          <p:cNvPr id="5" name="Slide Number Placeholder 4"/>
          <p:cNvSpPr>
            <a:spLocks noGrp="1"/>
          </p:cNvSpPr>
          <p:nvPr>
            <p:ph type="sldNum" sz="quarter" idx="5"/>
          </p:nvPr>
        </p:nvSpPr>
        <p:spPr/>
        <p:txBody>
          <a:bodyPr/>
          <a:lstStyle/>
          <a:p>
            <a:pPr>
              <a:defRPr/>
            </a:pPr>
            <a:fld id="{101B6E6E-AA5C-4108-BCE5-4B3F29552C44}" type="slidenum">
              <a:rPr lang="en-GB" smtClean="0"/>
              <a:pPr>
                <a:defRPr/>
              </a:pPr>
              <a:t>12</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8676" name="Footer Placeholder 3"/>
          <p:cNvSpPr>
            <a:spLocks noGrp="1"/>
          </p:cNvSpPr>
          <p:nvPr>
            <p:ph type="ftr" sz="quarter" idx="4"/>
          </p:nvPr>
        </p:nvSpPr>
        <p:spPr bwMode="auto">
          <a:xfrm>
            <a:off x="0" y="9409113"/>
            <a:ext cx="6807200" cy="495300"/>
          </a:xfrm>
          <a:ln>
            <a:miter lim="800000"/>
            <a:headEnd/>
            <a:tailEnd/>
          </a:ln>
        </p:spPr>
        <p:txBody>
          <a:bodyPr wrap="square" numCol="1" anchorCtr="0" compatLnSpc="1">
            <a:prstTxWarp prst="textNoShape">
              <a:avLst/>
            </a:prstTxWarp>
          </a:bodyPr>
          <a:lstStyle/>
          <a:p>
            <a:pPr algn="ctr" fontAlgn="base">
              <a:spcBef>
                <a:spcPct val="0"/>
              </a:spcBef>
              <a:spcAft>
                <a:spcPct val="0"/>
              </a:spcAft>
              <a:defRPr/>
            </a:pPr>
            <a:r>
              <a:rPr lang="en-GB" sz="1100">
                <a:solidFill>
                  <a:srgbClr val="000000"/>
                </a:solidFill>
              </a:rPr>
              <a:t>UNCLASSIFIED</a:t>
            </a:r>
          </a:p>
        </p:txBody>
      </p:sp>
      <p:sp>
        <p:nvSpPr>
          <p:cNvPr id="5" name="Slide Number Placeholder 4"/>
          <p:cNvSpPr>
            <a:spLocks noGrp="1"/>
          </p:cNvSpPr>
          <p:nvPr>
            <p:ph type="sldNum" sz="quarter" idx="5"/>
          </p:nvPr>
        </p:nvSpPr>
        <p:spPr/>
        <p:txBody>
          <a:bodyPr/>
          <a:lstStyle/>
          <a:p>
            <a:pPr>
              <a:defRPr/>
            </a:pPr>
            <a:fld id="{789DE4E6-ADA7-460B-BA44-4D4CE1A3CEA2}" type="slidenum">
              <a:rPr lang="en-GB" smtClean="0"/>
              <a:pPr>
                <a:defRPr/>
              </a:pPr>
              <a:t>2</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9700" name="Footer Placeholder 3"/>
          <p:cNvSpPr>
            <a:spLocks noGrp="1"/>
          </p:cNvSpPr>
          <p:nvPr>
            <p:ph type="ftr" sz="quarter" idx="4"/>
          </p:nvPr>
        </p:nvSpPr>
        <p:spPr bwMode="auto">
          <a:xfrm>
            <a:off x="0" y="9409113"/>
            <a:ext cx="6807200" cy="495300"/>
          </a:xfrm>
          <a:ln>
            <a:miter lim="800000"/>
            <a:headEnd/>
            <a:tailEnd/>
          </a:ln>
        </p:spPr>
        <p:txBody>
          <a:bodyPr wrap="square" numCol="1" anchorCtr="0" compatLnSpc="1">
            <a:prstTxWarp prst="textNoShape">
              <a:avLst/>
            </a:prstTxWarp>
          </a:bodyPr>
          <a:lstStyle/>
          <a:p>
            <a:pPr algn="ctr" fontAlgn="base">
              <a:spcBef>
                <a:spcPct val="0"/>
              </a:spcBef>
              <a:spcAft>
                <a:spcPct val="0"/>
              </a:spcAft>
              <a:defRPr/>
            </a:pPr>
            <a:r>
              <a:rPr lang="en-GB" sz="1100">
                <a:solidFill>
                  <a:srgbClr val="000000"/>
                </a:solidFill>
              </a:rPr>
              <a:t>UNCLASSIFIED</a:t>
            </a:r>
          </a:p>
        </p:txBody>
      </p:sp>
      <p:sp>
        <p:nvSpPr>
          <p:cNvPr id="5" name="Slide Number Placeholder 4"/>
          <p:cNvSpPr>
            <a:spLocks noGrp="1"/>
          </p:cNvSpPr>
          <p:nvPr>
            <p:ph type="sldNum" sz="quarter" idx="5"/>
          </p:nvPr>
        </p:nvSpPr>
        <p:spPr/>
        <p:txBody>
          <a:bodyPr/>
          <a:lstStyle/>
          <a:p>
            <a:pPr>
              <a:defRPr/>
            </a:pPr>
            <a:fld id="{9A20B8FA-58A8-4FCF-930F-50658AEE625C}" type="slidenum">
              <a:rPr lang="en-GB" smtClean="0"/>
              <a:pPr>
                <a:defRPr/>
              </a:pPr>
              <a:t>3</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GB" smtClean="0"/>
          </a:p>
        </p:txBody>
      </p:sp>
      <p:sp>
        <p:nvSpPr>
          <p:cNvPr id="30724" name="Footer Placeholder 3"/>
          <p:cNvSpPr>
            <a:spLocks noGrp="1"/>
          </p:cNvSpPr>
          <p:nvPr>
            <p:ph type="ftr" sz="quarter" idx="4"/>
          </p:nvPr>
        </p:nvSpPr>
        <p:spPr bwMode="auto">
          <a:xfrm>
            <a:off x="0" y="9409113"/>
            <a:ext cx="6807200" cy="495300"/>
          </a:xfrm>
          <a:ln>
            <a:miter lim="800000"/>
            <a:headEnd/>
            <a:tailEnd/>
          </a:ln>
        </p:spPr>
        <p:txBody>
          <a:bodyPr wrap="square" numCol="1" anchorCtr="0" compatLnSpc="1">
            <a:prstTxWarp prst="textNoShape">
              <a:avLst/>
            </a:prstTxWarp>
          </a:bodyPr>
          <a:lstStyle/>
          <a:p>
            <a:pPr algn="ctr" fontAlgn="base">
              <a:spcBef>
                <a:spcPct val="0"/>
              </a:spcBef>
              <a:spcAft>
                <a:spcPct val="0"/>
              </a:spcAft>
              <a:defRPr/>
            </a:pPr>
            <a:r>
              <a:rPr lang="en-GB" sz="1100">
                <a:solidFill>
                  <a:srgbClr val="000000"/>
                </a:solidFill>
              </a:rPr>
              <a:t>UNCLASSIFIED</a:t>
            </a:r>
          </a:p>
        </p:txBody>
      </p:sp>
      <p:sp>
        <p:nvSpPr>
          <p:cNvPr id="5" name="Slide Number Placeholder 4"/>
          <p:cNvSpPr>
            <a:spLocks noGrp="1"/>
          </p:cNvSpPr>
          <p:nvPr>
            <p:ph type="sldNum" sz="quarter" idx="5"/>
          </p:nvPr>
        </p:nvSpPr>
        <p:spPr/>
        <p:txBody>
          <a:bodyPr/>
          <a:lstStyle/>
          <a:p>
            <a:pPr>
              <a:defRPr/>
            </a:pPr>
            <a:fld id="{2AC575A9-3014-4474-9A06-59D861E5B54F}" type="slidenum">
              <a:rPr lang="en-GB" smtClean="0"/>
              <a:pPr>
                <a:defRPr/>
              </a:pPr>
              <a:t>4</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GB" smtClean="0"/>
          </a:p>
        </p:txBody>
      </p:sp>
      <p:sp>
        <p:nvSpPr>
          <p:cNvPr id="31748" name="Footer Placeholder 3"/>
          <p:cNvSpPr>
            <a:spLocks noGrp="1"/>
          </p:cNvSpPr>
          <p:nvPr>
            <p:ph type="ftr" sz="quarter" idx="4"/>
          </p:nvPr>
        </p:nvSpPr>
        <p:spPr bwMode="auto">
          <a:xfrm>
            <a:off x="0" y="9409113"/>
            <a:ext cx="6807200" cy="495300"/>
          </a:xfrm>
          <a:ln>
            <a:miter lim="800000"/>
            <a:headEnd/>
            <a:tailEnd/>
          </a:ln>
        </p:spPr>
        <p:txBody>
          <a:bodyPr wrap="square" numCol="1" anchorCtr="0" compatLnSpc="1">
            <a:prstTxWarp prst="textNoShape">
              <a:avLst/>
            </a:prstTxWarp>
          </a:bodyPr>
          <a:lstStyle/>
          <a:p>
            <a:pPr algn="ctr" fontAlgn="base">
              <a:spcBef>
                <a:spcPct val="0"/>
              </a:spcBef>
              <a:spcAft>
                <a:spcPct val="0"/>
              </a:spcAft>
              <a:defRPr/>
            </a:pPr>
            <a:r>
              <a:rPr lang="en-GB" sz="1100">
                <a:solidFill>
                  <a:srgbClr val="000000"/>
                </a:solidFill>
              </a:rPr>
              <a:t>UNCLASSIFIED</a:t>
            </a:r>
          </a:p>
        </p:txBody>
      </p:sp>
      <p:sp>
        <p:nvSpPr>
          <p:cNvPr id="5" name="Slide Number Placeholder 4"/>
          <p:cNvSpPr>
            <a:spLocks noGrp="1"/>
          </p:cNvSpPr>
          <p:nvPr>
            <p:ph type="sldNum" sz="quarter" idx="5"/>
          </p:nvPr>
        </p:nvSpPr>
        <p:spPr/>
        <p:txBody>
          <a:bodyPr/>
          <a:lstStyle/>
          <a:p>
            <a:pPr>
              <a:defRPr/>
            </a:pPr>
            <a:fld id="{FA7BA6EE-CACA-45BE-8B69-D46D81AA6D8F}" type="slidenum">
              <a:rPr lang="en-GB" smtClean="0"/>
              <a:pPr>
                <a:defRPr/>
              </a:pPr>
              <a:t>5</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GB" smtClean="0"/>
          </a:p>
        </p:txBody>
      </p:sp>
      <p:sp>
        <p:nvSpPr>
          <p:cNvPr id="32772" name="Footer Placeholder 3"/>
          <p:cNvSpPr>
            <a:spLocks noGrp="1"/>
          </p:cNvSpPr>
          <p:nvPr>
            <p:ph type="ftr" sz="quarter" idx="4"/>
          </p:nvPr>
        </p:nvSpPr>
        <p:spPr bwMode="auto">
          <a:xfrm>
            <a:off x="0" y="9409113"/>
            <a:ext cx="6807200" cy="495300"/>
          </a:xfrm>
          <a:ln>
            <a:miter lim="800000"/>
            <a:headEnd/>
            <a:tailEnd/>
          </a:ln>
        </p:spPr>
        <p:txBody>
          <a:bodyPr wrap="square" numCol="1" anchorCtr="0" compatLnSpc="1">
            <a:prstTxWarp prst="textNoShape">
              <a:avLst/>
            </a:prstTxWarp>
          </a:bodyPr>
          <a:lstStyle/>
          <a:p>
            <a:pPr algn="ctr" fontAlgn="base">
              <a:spcBef>
                <a:spcPct val="0"/>
              </a:spcBef>
              <a:spcAft>
                <a:spcPct val="0"/>
              </a:spcAft>
              <a:defRPr/>
            </a:pPr>
            <a:r>
              <a:rPr lang="en-GB" sz="1100">
                <a:solidFill>
                  <a:srgbClr val="000000"/>
                </a:solidFill>
              </a:rPr>
              <a:t>UNCLASSIFIED</a:t>
            </a:r>
          </a:p>
        </p:txBody>
      </p:sp>
      <p:sp>
        <p:nvSpPr>
          <p:cNvPr id="5" name="Slide Number Placeholder 4"/>
          <p:cNvSpPr>
            <a:spLocks noGrp="1"/>
          </p:cNvSpPr>
          <p:nvPr>
            <p:ph type="sldNum" sz="quarter" idx="5"/>
          </p:nvPr>
        </p:nvSpPr>
        <p:spPr/>
        <p:txBody>
          <a:bodyPr/>
          <a:lstStyle/>
          <a:p>
            <a:pPr>
              <a:defRPr/>
            </a:pPr>
            <a:fld id="{3A61DE66-0732-44E1-8976-0FC51691C97D}" type="slidenum">
              <a:rPr lang="en-GB" smtClean="0"/>
              <a:pPr>
                <a:defRPr/>
              </a:pPr>
              <a:t>6</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GB" smtClean="0"/>
          </a:p>
        </p:txBody>
      </p:sp>
      <p:sp>
        <p:nvSpPr>
          <p:cNvPr id="33796" name="Footer Placeholder 3"/>
          <p:cNvSpPr>
            <a:spLocks noGrp="1"/>
          </p:cNvSpPr>
          <p:nvPr>
            <p:ph type="ftr" sz="quarter" idx="4"/>
          </p:nvPr>
        </p:nvSpPr>
        <p:spPr bwMode="auto">
          <a:xfrm>
            <a:off x="0" y="9409113"/>
            <a:ext cx="6807200" cy="495300"/>
          </a:xfrm>
          <a:ln>
            <a:miter lim="800000"/>
            <a:headEnd/>
            <a:tailEnd/>
          </a:ln>
        </p:spPr>
        <p:txBody>
          <a:bodyPr wrap="square" numCol="1" anchorCtr="0" compatLnSpc="1">
            <a:prstTxWarp prst="textNoShape">
              <a:avLst/>
            </a:prstTxWarp>
          </a:bodyPr>
          <a:lstStyle/>
          <a:p>
            <a:pPr algn="ctr" fontAlgn="base">
              <a:spcBef>
                <a:spcPct val="0"/>
              </a:spcBef>
              <a:spcAft>
                <a:spcPct val="0"/>
              </a:spcAft>
              <a:defRPr/>
            </a:pPr>
            <a:r>
              <a:rPr lang="en-GB" sz="1100">
                <a:solidFill>
                  <a:srgbClr val="000000"/>
                </a:solidFill>
              </a:rPr>
              <a:t>UNCLASSIFIED</a:t>
            </a:r>
          </a:p>
        </p:txBody>
      </p:sp>
      <p:sp>
        <p:nvSpPr>
          <p:cNvPr id="5" name="Slide Number Placeholder 4"/>
          <p:cNvSpPr>
            <a:spLocks noGrp="1"/>
          </p:cNvSpPr>
          <p:nvPr>
            <p:ph type="sldNum" sz="quarter" idx="5"/>
          </p:nvPr>
        </p:nvSpPr>
        <p:spPr/>
        <p:txBody>
          <a:bodyPr/>
          <a:lstStyle/>
          <a:p>
            <a:pPr>
              <a:defRPr/>
            </a:pPr>
            <a:fld id="{0940E86C-6136-4263-A156-AC1F69F5BDDA}" type="slidenum">
              <a:rPr lang="en-GB" smtClean="0"/>
              <a:pPr>
                <a:defRPr/>
              </a:pPr>
              <a:t>7</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GB" smtClean="0"/>
          </a:p>
        </p:txBody>
      </p:sp>
      <p:sp>
        <p:nvSpPr>
          <p:cNvPr id="34820" name="Footer Placeholder 3"/>
          <p:cNvSpPr>
            <a:spLocks noGrp="1"/>
          </p:cNvSpPr>
          <p:nvPr>
            <p:ph type="ftr" sz="quarter" idx="4"/>
          </p:nvPr>
        </p:nvSpPr>
        <p:spPr bwMode="auto">
          <a:xfrm>
            <a:off x="0" y="9409113"/>
            <a:ext cx="6807200" cy="495300"/>
          </a:xfrm>
          <a:ln>
            <a:miter lim="800000"/>
            <a:headEnd/>
            <a:tailEnd/>
          </a:ln>
        </p:spPr>
        <p:txBody>
          <a:bodyPr wrap="square" numCol="1" anchorCtr="0" compatLnSpc="1">
            <a:prstTxWarp prst="textNoShape">
              <a:avLst/>
            </a:prstTxWarp>
          </a:bodyPr>
          <a:lstStyle/>
          <a:p>
            <a:pPr algn="ctr" fontAlgn="base">
              <a:spcBef>
                <a:spcPct val="0"/>
              </a:spcBef>
              <a:spcAft>
                <a:spcPct val="0"/>
              </a:spcAft>
              <a:defRPr/>
            </a:pPr>
            <a:r>
              <a:rPr lang="en-GB" sz="1100">
                <a:solidFill>
                  <a:srgbClr val="000000"/>
                </a:solidFill>
              </a:rPr>
              <a:t>UNCLASSIFIED</a:t>
            </a:r>
          </a:p>
        </p:txBody>
      </p:sp>
      <p:sp>
        <p:nvSpPr>
          <p:cNvPr id="5" name="Slide Number Placeholder 4"/>
          <p:cNvSpPr>
            <a:spLocks noGrp="1"/>
          </p:cNvSpPr>
          <p:nvPr>
            <p:ph type="sldNum" sz="quarter" idx="5"/>
          </p:nvPr>
        </p:nvSpPr>
        <p:spPr/>
        <p:txBody>
          <a:bodyPr/>
          <a:lstStyle/>
          <a:p>
            <a:pPr>
              <a:defRPr/>
            </a:pPr>
            <a:fld id="{6E41A6B1-10B3-4C9A-A037-DCE36853969A}" type="slidenum">
              <a:rPr lang="en-GB" smtClean="0"/>
              <a:pPr>
                <a:defRPr/>
              </a:pPr>
              <a:t>8</a:t>
            </a:fld>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GB" smtClean="0"/>
          </a:p>
        </p:txBody>
      </p:sp>
      <p:sp>
        <p:nvSpPr>
          <p:cNvPr id="35844" name="Footer Placeholder 3"/>
          <p:cNvSpPr>
            <a:spLocks noGrp="1"/>
          </p:cNvSpPr>
          <p:nvPr>
            <p:ph type="ftr" sz="quarter" idx="4"/>
          </p:nvPr>
        </p:nvSpPr>
        <p:spPr bwMode="auto">
          <a:xfrm>
            <a:off x="0" y="9409113"/>
            <a:ext cx="6807200" cy="495300"/>
          </a:xfrm>
          <a:ln>
            <a:miter lim="800000"/>
            <a:headEnd/>
            <a:tailEnd/>
          </a:ln>
        </p:spPr>
        <p:txBody>
          <a:bodyPr wrap="square" numCol="1" anchorCtr="0" compatLnSpc="1">
            <a:prstTxWarp prst="textNoShape">
              <a:avLst/>
            </a:prstTxWarp>
          </a:bodyPr>
          <a:lstStyle/>
          <a:p>
            <a:pPr algn="ctr" fontAlgn="base">
              <a:spcBef>
                <a:spcPct val="0"/>
              </a:spcBef>
              <a:spcAft>
                <a:spcPct val="0"/>
              </a:spcAft>
              <a:defRPr/>
            </a:pPr>
            <a:r>
              <a:rPr lang="en-GB" sz="1100">
                <a:solidFill>
                  <a:srgbClr val="000000"/>
                </a:solidFill>
              </a:rPr>
              <a:t>UNCLASSIFIED</a:t>
            </a:r>
          </a:p>
        </p:txBody>
      </p:sp>
      <p:sp>
        <p:nvSpPr>
          <p:cNvPr id="5" name="Slide Number Placeholder 4"/>
          <p:cNvSpPr>
            <a:spLocks noGrp="1"/>
          </p:cNvSpPr>
          <p:nvPr>
            <p:ph type="sldNum" sz="quarter" idx="5"/>
          </p:nvPr>
        </p:nvSpPr>
        <p:spPr/>
        <p:txBody>
          <a:bodyPr/>
          <a:lstStyle/>
          <a:p>
            <a:pPr>
              <a:defRPr/>
            </a:pPr>
            <a:fld id="{ABB87F37-BE3D-4564-AA82-7B54DA2505F7}" type="slidenum">
              <a:rPr lang="en-GB" smtClean="0"/>
              <a:pPr>
                <a:defRPr/>
              </a:pPr>
              <a:t>9</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r>
              <a:rPr lang="en-GB"/>
              <a:t>UNCLASSIFIED</a:t>
            </a:r>
          </a:p>
        </p:txBody>
      </p:sp>
      <p:sp>
        <p:nvSpPr>
          <p:cNvPr id="6" name="Slide Number Placeholder 5"/>
          <p:cNvSpPr>
            <a:spLocks noGrp="1"/>
          </p:cNvSpPr>
          <p:nvPr>
            <p:ph type="sldNum" sz="quarter" idx="12"/>
          </p:nvPr>
        </p:nvSpPr>
        <p:spPr/>
        <p:txBody>
          <a:bodyPr/>
          <a:lstStyle>
            <a:lvl1pPr>
              <a:defRPr/>
            </a:lvl1pPr>
          </a:lstStyle>
          <a:p>
            <a:pPr>
              <a:defRPr/>
            </a:pPr>
            <a:fld id="{53DF3ED9-4CFC-47DD-842B-A39FB45F4B31}" type="slidenum">
              <a:rPr lang="en-GB"/>
              <a:pPr>
                <a:defRPr/>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r>
              <a:rPr lang="en-GB"/>
              <a:t>UNCLASSIFIED</a:t>
            </a:r>
          </a:p>
        </p:txBody>
      </p:sp>
      <p:sp>
        <p:nvSpPr>
          <p:cNvPr id="6" name="Slide Number Placeholder 5"/>
          <p:cNvSpPr>
            <a:spLocks noGrp="1"/>
          </p:cNvSpPr>
          <p:nvPr>
            <p:ph type="sldNum" sz="quarter" idx="12"/>
          </p:nvPr>
        </p:nvSpPr>
        <p:spPr/>
        <p:txBody>
          <a:bodyPr/>
          <a:lstStyle>
            <a:lvl1pPr>
              <a:defRPr/>
            </a:lvl1pPr>
          </a:lstStyle>
          <a:p>
            <a:pPr>
              <a:defRPr/>
            </a:pPr>
            <a:fld id="{4136D3FA-B3A8-4820-B780-C27E4583B546}" type="slidenum">
              <a:rPr lang="en-GB"/>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r>
              <a:rPr lang="en-GB"/>
              <a:t>UNCLASSIFIED</a:t>
            </a:r>
          </a:p>
        </p:txBody>
      </p:sp>
      <p:sp>
        <p:nvSpPr>
          <p:cNvPr id="6" name="Slide Number Placeholder 5"/>
          <p:cNvSpPr>
            <a:spLocks noGrp="1"/>
          </p:cNvSpPr>
          <p:nvPr>
            <p:ph type="sldNum" sz="quarter" idx="12"/>
          </p:nvPr>
        </p:nvSpPr>
        <p:spPr/>
        <p:txBody>
          <a:bodyPr/>
          <a:lstStyle>
            <a:lvl1pPr>
              <a:defRPr/>
            </a:lvl1pPr>
          </a:lstStyle>
          <a:p>
            <a:pPr>
              <a:defRPr/>
            </a:pPr>
            <a:fld id="{DEAEEA8A-EA0D-402D-B7E8-32CA2425C18A}" type="slidenum">
              <a:rPr lang="en-GB"/>
              <a:pPr>
                <a:defRPr/>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pic>
        <p:nvPicPr>
          <p:cNvPr id="3" name="Picture 3" descr="PaceSetter New"/>
          <p:cNvPicPr>
            <a:picLocks noChangeAspect="1"/>
          </p:cNvPicPr>
          <p:nvPr/>
        </p:nvPicPr>
        <p:blipFill>
          <a:blip r:embed="rId2" cstate="print"/>
          <a:srcRect/>
          <a:stretch>
            <a:fillRect/>
          </a:stretch>
        </p:blipFill>
        <p:spPr bwMode="auto">
          <a:xfrm>
            <a:off x="6723063" y="3857625"/>
            <a:ext cx="1620837" cy="1717675"/>
          </a:xfrm>
          <a:prstGeom prst="rect">
            <a:avLst/>
          </a:prstGeom>
          <a:noFill/>
          <a:ln w="9525">
            <a:noFill/>
            <a:miter lim="800000"/>
            <a:headEnd/>
            <a:tailEnd/>
          </a:ln>
        </p:spPr>
      </p:pic>
      <p:sp>
        <p:nvSpPr>
          <p:cNvPr id="4" name="TextBox 3"/>
          <p:cNvSpPr txBox="1"/>
          <p:nvPr userDrawn="1"/>
        </p:nvSpPr>
        <p:spPr>
          <a:xfrm>
            <a:off x="6729413" y="6046788"/>
            <a:ext cx="1733550" cy="246062"/>
          </a:xfrm>
          <a:prstGeom prst="rect">
            <a:avLst/>
          </a:prstGeom>
          <a:noFill/>
        </p:spPr>
        <p:txBody>
          <a:bodyPr>
            <a:spAutoFit/>
          </a:bodyPr>
          <a:lstStyle/>
          <a:p>
            <a:pPr algn="ctr">
              <a:defRPr/>
            </a:pPr>
            <a:r>
              <a:rPr lang="en-GB" sz="1000" dirty="0"/>
              <a:t>PaceSetter in HMRC</a:t>
            </a:r>
          </a:p>
        </p:txBody>
      </p:sp>
      <p:sp>
        <p:nvSpPr>
          <p:cNvPr id="6" name="Rectangle 2"/>
          <p:cNvSpPr txBox="1">
            <a:spLocks noGrp="1"/>
          </p:cNvSpPr>
          <p:nvPr>
            <p:ph type="title"/>
          </p:nvPr>
        </p:nvSpPr>
        <p:spPr>
          <a:xfrm>
            <a:off x="417515" y="1746247"/>
            <a:ext cx="5008561" cy="2717797"/>
          </a:xfrm>
        </p:spPr>
        <p:txBody>
          <a:bodyPr/>
          <a:lstStyle>
            <a:lvl1pPr>
              <a:defRPr lang="en-GB" sz="2800" b="1">
                <a:solidFill>
                  <a:srgbClr val="17375E"/>
                </a:solidFill>
              </a:defRPr>
            </a:lvl1pPr>
          </a:lstStyle>
          <a:p>
            <a:pPr lvl="0"/>
            <a:r>
              <a:rPr lang="en-GB"/>
              <a:t>Click to edit Master title style</a:t>
            </a:r>
            <a:br>
              <a:rPr lang="en-GB"/>
            </a:br>
            <a:r>
              <a:rPr lang="en-GB"/>
              <a:t/>
            </a:r>
            <a:br>
              <a:rPr lang="en-GB"/>
            </a:br>
            <a:r>
              <a:rPr lang="en-GB"/>
              <a:t/>
            </a:r>
            <a:br>
              <a:rPr lang="en-GB"/>
            </a:br>
            <a:endParaRPr lang="en-GB"/>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5536" y="476672"/>
            <a:ext cx="4477521" cy="451105"/>
          </a:xfrm>
          <a:prstGeom prst="rect">
            <a:avLst/>
          </a:prstGeom>
        </p:spPr>
      </p:pic>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Text Placeholder 4"/>
          <p:cNvSpPr txBox="1">
            <a:spLocks noChangeArrowheads="1"/>
          </p:cNvSpPr>
          <p:nvPr userDrawn="1"/>
        </p:nvSpPr>
        <p:spPr bwMode="auto">
          <a:xfrm>
            <a:off x="539750" y="1571625"/>
            <a:ext cx="8424863" cy="4429125"/>
          </a:xfrm>
          <a:prstGeom prst="rect">
            <a:avLst/>
          </a:prstGeom>
          <a:noFill/>
          <a:ln w="9525">
            <a:noFill/>
            <a:miter lim="800000"/>
            <a:headEnd/>
            <a:tailEnd/>
          </a:ln>
        </p:spPr>
        <p:txBody>
          <a:bodyPr/>
          <a:lstStyle/>
          <a:p>
            <a:pPr marL="185738" indent="-185738" defTabSz="898525" fontAlgn="auto" hangingPunct="0">
              <a:spcBef>
                <a:spcPts val="800"/>
              </a:spcBef>
              <a:spcAft>
                <a:spcPts val="0"/>
              </a:spcAft>
              <a:defRPr/>
            </a:pPr>
            <a:endParaRPr lang="en-GB" sz="1200" dirty="0">
              <a:solidFill>
                <a:srgbClr val="000000"/>
              </a:solidFill>
              <a:latin typeface="+mn-lt"/>
            </a:endParaRPr>
          </a:p>
        </p:txBody>
      </p:sp>
      <p:sp>
        <p:nvSpPr>
          <p:cNvPr id="4" name="Freeform 5"/>
          <p:cNvSpPr>
            <a:spLocks/>
          </p:cNvSpPr>
          <p:nvPr userDrawn="1"/>
        </p:nvSpPr>
        <p:spPr bwMode="auto">
          <a:xfrm>
            <a:off x="488950" y="195263"/>
            <a:ext cx="8166100" cy="571500"/>
          </a:xfrm>
          <a:custGeom>
            <a:avLst/>
            <a:gdLst>
              <a:gd name="T0" fmla="*/ 2147483647 w 684"/>
              <a:gd name="T1" fmla="*/ 0 h 42"/>
              <a:gd name="T2" fmla="*/ 0 w 684"/>
              <a:gd name="T3" fmla="*/ 2147483647 h 42"/>
              <a:gd name="T4" fmla="*/ 0 w 684"/>
              <a:gd name="T5" fmla="*/ 2147483647 h 42"/>
              <a:gd name="T6" fmla="*/ 2147483647 w 684"/>
              <a:gd name="T7" fmla="*/ 2147483647 h 42"/>
              <a:gd name="T8" fmla="*/ 2147483647 w 684"/>
              <a:gd name="T9" fmla="*/ 2147483647 h 42"/>
              <a:gd name="T10" fmla="*/ 2147483647 w 684"/>
              <a:gd name="T11" fmla="*/ 2147483647 h 42"/>
              <a:gd name="T12" fmla="*/ 2147483647 w 684"/>
              <a:gd name="T13" fmla="*/ 2147483647 h 42"/>
              <a:gd name="T14" fmla="*/ 2147483647 w 684"/>
              <a:gd name="T15" fmla="*/ 0 h 42"/>
              <a:gd name="T16" fmla="*/ 2147483647 w 684"/>
              <a:gd name="T17" fmla="*/ 0 h 4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84"/>
              <a:gd name="T28" fmla="*/ 0 h 42"/>
              <a:gd name="T29" fmla="*/ 684 w 684"/>
              <a:gd name="T30" fmla="*/ 42 h 4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84" h="42">
                <a:moveTo>
                  <a:pt x="21" y="0"/>
                </a:moveTo>
                <a:cubicBezTo>
                  <a:pt x="9" y="0"/>
                  <a:pt x="0" y="9"/>
                  <a:pt x="0" y="20"/>
                </a:cubicBezTo>
                <a:lnTo>
                  <a:pt x="0" y="22"/>
                </a:lnTo>
                <a:cubicBezTo>
                  <a:pt x="0" y="33"/>
                  <a:pt x="9" y="42"/>
                  <a:pt x="21" y="42"/>
                </a:cubicBezTo>
                <a:lnTo>
                  <a:pt x="664" y="42"/>
                </a:lnTo>
                <a:cubicBezTo>
                  <a:pt x="675" y="42"/>
                  <a:pt x="684" y="33"/>
                  <a:pt x="684" y="22"/>
                </a:cubicBezTo>
                <a:lnTo>
                  <a:pt x="684" y="20"/>
                </a:lnTo>
                <a:cubicBezTo>
                  <a:pt x="684" y="9"/>
                  <a:pt x="675" y="0"/>
                  <a:pt x="664" y="0"/>
                </a:cubicBezTo>
                <a:lnTo>
                  <a:pt x="21" y="0"/>
                </a:lnTo>
                <a:close/>
              </a:path>
            </a:pathLst>
          </a:custGeom>
          <a:solidFill>
            <a:srgbClr val="0070C0"/>
          </a:solidFill>
          <a:ln w="19050" cap="flat" cmpd="sng">
            <a:solidFill>
              <a:srgbClr val="0070C0"/>
            </a:solidFill>
            <a:prstDash val="solid"/>
            <a:round/>
            <a:headEnd/>
            <a:tailEnd/>
          </a:ln>
        </p:spPr>
        <p:txBody>
          <a:bodyPr/>
          <a:lstStyle/>
          <a:p>
            <a:pPr fontAlgn="auto">
              <a:spcBef>
                <a:spcPts val="0"/>
              </a:spcBef>
              <a:spcAft>
                <a:spcPts val="0"/>
              </a:spcAft>
              <a:defRPr/>
            </a:pPr>
            <a:endParaRPr lang="en-GB" b="1" dirty="0">
              <a:solidFill>
                <a:schemeClr val="bg1"/>
              </a:solidFill>
              <a:latin typeface="Arial" pitchFamily="34" charset="0"/>
              <a:cs typeface="Arial" pitchFamily="34" charset="0"/>
            </a:endParaRPr>
          </a:p>
        </p:txBody>
      </p:sp>
      <p:sp>
        <p:nvSpPr>
          <p:cNvPr id="5" name="TextBox 4"/>
          <p:cNvSpPr txBox="1"/>
          <p:nvPr userDrawn="1"/>
        </p:nvSpPr>
        <p:spPr>
          <a:xfrm>
            <a:off x="6710363" y="6386513"/>
            <a:ext cx="2433637" cy="246062"/>
          </a:xfrm>
          <a:prstGeom prst="rect">
            <a:avLst/>
          </a:prstGeom>
          <a:noFill/>
        </p:spPr>
        <p:txBody>
          <a:bodyPr>
            <a:spAutoFit/>
          </a:bodyPr>
          <a:lstStyle/>
          <a:p>
            <a:pPr algn="ctr" eaLnBrk="0" hangingPunct="0">
              <a:defRPr/>
            </a:pPr>
            <a:r>
              <a:rPr lang="en-GB" sz="1000" dirty="0">
                <a:solidFill>
                  <a:schemeClr val="tx1">
                    <a:lumMod val="40000"/>
                    <a:lumOff val="60000"/>
                  </a:schemeClr>
                </a:solidFill>
              </a:rPr>
              <a:t>KPI Pack</a:t>
            </a:r>
          </a:p>
        </p:txBody>
      </p:sp>
      <p:sp>
        <p:nvSpPr>
          <p:cNvPr id="8" name="Title Placeholder 8"/>
          <p:cNvSpPr txBox="1">
            <a:spLocks noGrp="1"/>
          </p:cNvSpPr>
          <p:nvPr>
            <p:ph type="title"/>
          </p:nvPr>
        </p:nvSpPr>
        <p:spPr>
          <a:xfrm>
            <a:off x="661989" y="242892"/>
            <a:ext cx="7804147" cy="434970"/>
          </a:xfrm>
        </p:spPr>
        <p:txBody>
          <a:bodyPr/>
          <a:lstStyle>
            <a:lvl1pPr>
              <a:defRPr sz="1400">
                <a:solidFill>
                  <a:srgbClr val="FFFFFF"/>
                </a:solidFill>
              </a:defRPr>
            </a:lvl1pPr>
          </a:lstStyle>
          <a:p>
            <a:pPr lvl="0"/>
            <a:r>
              <a:rPr lang="en-US" dirty="0"/>
              <a:t>Click to edit Master title style</a:t>
            </a:r>
            <a:endParaRPr lang="en-GB" dirty="0"/>
          </a:p>
        </p:txBody>
      </p:sp>
      <p:sp>
        <p:nvSpPr>
          <p:cNvPr id="6" name="Footer Placeholder 13"/>
          <p:cNvSpPr>
            <a:spLocks noGrp="1"/>
          </p:cNvSpPr>
          <p:nvPr>
            <p:ph type="ftr" sz="quarter" idx="10"/>
          </p:nvPr>
        </p:nvSpPr>
        <p:spPr>
          <a:xfrm>
            <a:off x="3175000" y="6350000"/>
            <a:ext cx="2540000" cy="254000"/>
          </a:xfrm>
        </p:spPr>
        <p:txBody>
          <a:bodyPr/>
          <a:lstStyle>
            <a:lvl1pPr>
              <a:defRPr>
                <a:latin typeface="Arial" pitchFamily="34" charset="0"/>
                <a:cs typeface="Arial" pitchFamily="34" charset="0"/>
              </a:defRPr>
            </a:lvl1pPr>
          </a:lstStyle>
          <a:p>
            <a:pPr>
              <a:defRPr/>
            </a:pPr>
            <a:r>
              <a:rPr lang="en-GB"/>
              <a:t>UNCLASSIFIED</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r>
              <a:rPr lang="en-GB"/>
              <a:t>UNCLASSIFIED</a:t>
            </a:r>
          </a:p>
        </p:txBody>
      </p:sp>
      <p:sp>
        <p:nvSpPr>
          <p:cNvPr id="6" name="Slide Number Placeholder 5"/>
          <p:cNvSpPr>
            <a:spLocks noGrp="1"/>
          </p:cNvSpPr>
          <p:nvPr>
            <p:ph type="sldNum" sz="quarter" idx="12"/>
          </p:nvPr>
        </p:nvSpPr>
        <p:spPr/>
        <p:txBody>
          <a:bodyPr/>
          <a:lstStyle>
            <a:lvl1pPr>
              <a:defRPr/>
            </a:lvl1pPr>
          </a:lstStyle>
          <a:p>
            <a:pPr>
              <a:defRPr/>
            </a:pPr>
            <a:fld id="{8882192E-C8D0-49FA-A4F6-019CDBFB48E0}"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r>
              <a:rPr lang="en-GB"/>
              <a:t>UNCLASSIFIED</a:t>
            </a:r>
          </a:p>
        </p:txBody>
      </p:sp>
      <p:sp>
        <p:nvSpPr>
          <p:cNvPr id="6" name="Slide Number Placeholder 5"/>
          <p:cNvSpPr>
            <a:spLocks noGrp="1"/>
          </p:cNvSpPr>
          <p:nvPr>
            <p:ph type="sldNum" sz="quarter" idx="12"/>
          </p:nvPr>
        </p:nvSpPr>
        <p:spPr/>
        <p:txBody>
          <a:bodyPr/>
          <a:lstStyle>
            <a:lvl1pPr>
              <a:defRPr/>
            </a:lvl1pPr>
          </a:lstStyle>
          <a:p>
            <a:pPr>
              <a:defRPr/>
            </a:pPr>
            <a:fld id="{A8076D3C-90F0-4F9A-8C5F-43079E2B48FD}" type="slidenum">
              <a:rPr lang="en-GB"/>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r>
              <a:rPr lang="en-GB"/>
              <a:t>UNCLASSIFIED</a:t>
            </a:r>
          </a:p>
        </p:txBody>
      </p:sp>
      <p:sp>
        <p:nvSpPr>
          <p:cNvPr id="7" name="Slide Number Placeholder 5"/>
          <p:cNvSpPr>
            <a:spLocks noGrp="1"/>
          </p:cNvSpPr>
          <p:nvPr>
            <p:ph type="sldNum" sz="quarter" idx="12"/>
          </p:nvPr>
        </p:nvSpPr>
        <p:spPr/>
        <p:txBody>
          <a:bodyPr/>
          <a:lstStyle>
            <a:lvl1pPr>
              <a:defRPr/>
            </a:lvl1pPr>
          </a:lstStyle>
          <a:p>
            <a:pPr>
              <a:defRPr/>
            </a:pPr>
            <a:fld id="{86EF383B-ED9D-4191-8B6C-855C5EDB89B3}" type="slidenum">
              <a:rPr lang="en-GB"/>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endParaRPr lang="en-GB"/>
          </a:p>
        </p:txBody>
      </p:sp>
      <p:sp>
        <p:nvSpPr>
          <p:cNvPr id="8" name="Footer Placeholder 4"/>
          <p:cNvSpPr>
            <a:spLocks noGrp="1"/>
          </p:cNvSpPr>
          <p:nvPr>
            <p:ph type="ftr" sz="quarter" idx="11"/>
          </p:nvPr>
        </p:nvSpPr>
        <p:spPr/>
        <p:txBody>
          <a:bodyPr/>
          <a:lstStyle>
            <a:lvl1pPr>
              <a:defRPr/>
            </a:lvl1pPr>
          </a:lstStyle>
          <a:p>
            <a:pPr>
              <a:defRPr/>
            </a:pPr>
            <a:r>
              <a:rPr lang="en-GB"/>
              <a:t>UNCLASSIFIED</a:t>
            </a:r>
          </a:p>
        </p:txBody>
      </p:sp>
      <p:sp>
        <p:nvSpPr>
          <p:cNvPr id="9" name="Slide Number Placeholder 5"/>
          <p:cNvSpPr>
            <a:spLocks noGrp="1"/>
          </p:cNvSpPr>
          <p:nvPr>
            <p:ph type="sldNum" sz="quarter" idx="12"/>
          </p:nvPr>
        </p:nvSpPr>
        <p:spPr/>
        <p:txBody>
          <a:bodyPr/>
          <a:lstStyle>
            <a:lvl1pPr>
              <a:defRPr/>
            </a:lvl1pPr>
          </a:lstStyle>
          <a:p>
            <a:pPr>
              <a:defRPr/>
            </a:pPr>
            <a:fld id="{5D9AE934-4FEE-45EF-8BCD-7117431762F1}" type="slidenum">
              <a:rPr lang="en-GB"/>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endParaRPr lang="en-GB"/>
          </a:p>
        </p:txBody>
      </p:sp>
      <p:sp>
        <p:nvSpPr>
          <p:cNvPr id="4" name="Footer Placeholder 4"/>
          <p:cNvSpPr>
            <a:spLocks noGrp="1"/>
          </p:cNvSpPr>
          <p:nvPr>
            <p:ph type="ftr" sz="quarter" idx="11"/>
          </p:nvPr>
        </p:nvSpPr>
        <p:spPr/>
        <p:txBody>
          <a:bodyPr/>
          <a:lstStyle>
            <a:lvl1pPr>
              <a:defRPr/>
            </a:lvl1pPr>
          </a:lstStyle>
          <a:p>
            <a:pPr>
              <a:defRPr/>
            </a:pPr>
            <a:r>
              <a:rPr lang="en-GB"/>
              <a:t>UNCLASSIFIED</a:t>
            </a:r>
          </a:p>
        </p:txBody>
      </p:sp>
      <p:sp>
        <p:nvSpPr>
          <p:cNvPr id="5" name="Slide Number Placeholder 5"/>
          <p:cNvSpPr>
            <a:spLocks noGrp="1"/>
          </p:cNvSpPr>
          <p:nvPr>
            <p:ph type="sldNum" sz="quarter" idx="12"/>
          </p:nvPr>
        </p:nvSpPr>
        <p:spPr/>
        <p:txBody>
          <a:bodyPr/>
          <a:lstStyle>
            <a:lvl1pPr>
              <a:defRPr/>
            </a:lvl1pPr>
          </a:lstStyle>
          <a:p>
            <a:pPr>
              <a:defRPr/>
            </a:pPr>
            <a:fld id="{470560DA-A14C-44E8-8622-2E6E5315039C}" type="slidenum">
              <a:rPr lang="en-GB"/>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GB"/>
          </a:p>
        </p:txBody>
      </p:sp>
      <p:sp>
        <p:nvSpPr>
          <p:cNvPr id="3" name="Footer Placeholder 4"/>
          <p:cNvSpPr>
            <a:spLocks noGrp="1"/>
          </p:cNvSpPr>
          <p:nvPr>
            <p:ph type="ftr" sz="quarter" idx="11"/>
          </p:nvPr>
        </p:nvSpPr>
        <p:spPr/>
        <p:txBody>
          <a:bodyPr/>
          <a:lstStyle>
            <a:lvl1pPr>
              <a:defRPr/>
            </a:lvl1pPr>
          </a:lstStyle>
          <a:p>
            <a:pPr>
              <a:defRPr/>
            </a:pPr>
            <a:r>
              <a:rPr lang="en-GB"/>
              <a:t>UNCLASSIFIED</a:t>
            </a:r>
          </a:p>
        </p:txBody>
      </p:sp>
      <p:sp>
        <p:nvSpPr>
          <p:cNvPr id="4" name="Slide Number Placeholder 5"/>
          <p:cNvSpPr>
            <a:spLocks noGrp="1"/>
          </p:cNvSpPr>
          <p:nvPr>
            <p:ph type="sldNum" sz="quarter" idx="12"/>
          </p:nvPr>
        </p:nvSpPr>
        <p:spPr/>
        <p:txBody>
          <a:bodyPr/>
          <a:lstStyle>
            <a:lvl1pPr>
              <a:defRPr/>
            </a:lvl1pPr>
          </a:lstStyle>
          <a:p>
            <a:pPr>
              <a:defRPr/>
            </a:pPr>
            <a:fld id="{D60168B3-9404-4579-84ED-7DC3592BA402}" type="slidenum">
              <a:rPr lang="en-GB"/>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r>
              <a:rPr lang="en-GB"/>
              <a:t>UNCLASSIFIED</a:t>
            </a:r>
          </a:p>
        </p:txBody>
      </p:sp>
      <p:sp>
        <p:nvSpPr>
          <p:cNvPr id="7" name="Slide Number Placeholder 5"/>
          <p:cNvSpPr>
            <a:spLocks noGrp="1"/>
          </p:cNvSpPr>
          <p:nvPr>
            <p:ph type="sldNum" sz="quarter" idx="12"/>
          </p:nvPr>
        </p:nvSpPr>
        <p:spPr/>
        <p:txBody>
          <a:bodyPr/>
          <a:lstStyle>
            <a:lvl1pPr>
              <a:defRPr/>
            </a:lvl1pPr>
          </a:lstStyle>
          <a:p>
            <a:pPr>
              <a:defRPr/>
            </a:pPr>
            <a:fld id="{96B4C1C9-37A7-4DFC-8C28-DE3D2F16D939}" type="slidenum">
              <a:rPr lang="en-GB"/>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r>
              <a:rPr lang="en-GB"/>
              <a:t>UNCLASSIFIED</a:t>
            </a:r>
          </a:p>
        </p:txBody>
      </p:sp>
      <p:sp>
        <p:nvSpPr>
          <p:cNvPr id="7" name="Slide Number Placeholder 5"/>
          <p:cNvSpPr>
            <a:spLocks noGrp="1"/>
          </p:cNvSpPr>
          <p:nvPr>
            <p:ph type="sldNum" sz="quarter" idx="12"/>
          </p:nvPr>
        </p:nvSpPr>
        <p:spPr/>
        <p:txBody>
          <a:bodyPr/>
          <a:lstStyle>
            <a:lvl1pPr>
              <a:defRPr/>
            </a:lvl1pPr>
          </a:lstStyle>
          <a:p>
            <a:pPr>
              <a:defRPr/>
            </a:pPr>
            <a:fld id="{9AB2B5E4-5AB5-4ECC-9BB4-FCA479921683}" type="slidenum">
              <a:rPr lang="en-GB"/>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r>
              <a:rPr lang="en-GB" smtClean="0"/>
              <a:t>UNCLASSIFIED</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31933709-27BF-48AE-BCF1-1F54FB99701C}"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4080" r:id="rId1"/>
    <p:sldLayoutId id="2147484081" r:id="rId2"/>
    <p:sldLayoutId id="2147484082" r:id="rId3"/>
    <p:sldLayoutId id="2147484083" r:id="rId4"/>
    <p:sldLayoutId id="2147484084" r:id="rId5"/>
    <p:sldLayoutId id="2147484085" r:id="rId6"/>
    <p:sldLayoutId id="2147484086" r:id="rId7"/>
    <p:sldLayoutId id="2147484087" r:id="rId8"/>
    <p:sldLayoutId id="2147484088" r:id="rId9"/>
    <p:sldLayoutId id="2147484089" r:id="rId10"/>
    <p:sldLayoutId id="2147484090" r:id="rId11"/>
    <p:sldLayoutId id="2147484091" r:id="rId12"/>
    <p:sldLayoutId id="2147484092" r:id="rId13"/>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3.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4"/>
          <p:cNvSpPr>
            <a:spLocks noGrp="1"/>
          </p:cNvSpPr>
          <p:nvPr>
            <p:ph type="title"/>
          </p:nvPr>
        </p:nvSpPr>
        <p:spPr>
          <a:xfrm>
            <a:off x="520700" y="1746250"/>
            <a:ext cx="4586288" cy="2717800"/>
          </a:xfrm>
        </p:spPr>
        <p:txBody>
          <a:bodyPr/>
          <a:lstStyle/>
          <a:p>
            <a:pPr algn="l" eaLnBrk="1" hangingPunct="1"/>
            <a:r>
              <a:rPr dirty="0" smtClean="0">
                <a:solidFill>
                  <a:srgbClr val="000000"/>
                </a:solidFill>
                <a:latin typeface="Arial" charset="0"/>
              </a:rPr>
              <a:t>Key Performance Indicators</a:t>
            </a:r>
            <a:br>
              <a:rPr dirty="0" smtClean="0">
                <a:solidFill>
                  <a:srgbClr val="000000"/>
                </a:solidFill>
                <a:latin typeface="Arial" charset="0"/>
              </a:rPr>
            </a:br>
            <a:r>
              <a:rPr dirty="0" smtClean="0">
                <a:solidFill>
                  <a:srgbClr val="000000"/>
                </a:solidFill>
                <a:latin typeface="Arial" charset="0"/>
                <a:cs typeface="Arial" charset="0"/>
              </a:rPr>
              <a:t>V4.0</a:t>
            </a:r>
            <a:endParaRPr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61988" y="242888"/>
            <a:ext cx="7804150" cy="434975"/>
          </a:xfrm>
        </p:spPr>
        <p:txBody>
          <a:bodyPr/>
          <a:lstStyle/>
          <a:p>
            <a:pPr algn="l" eaLnBrk="1" hangingPunct="1"/>
            <a:r>
              <a:rPr lang="en-GB" sz="1800" b="1" smtClean="0">
                <a:solidFill>
                  <a:schemeClr val="bg1"/>
                </a:solidFill>
                <a:latin typeface="Arial" charset="0"/>
                <a:cs typeface="Arial" charset="0"/>
              </a:rPr>
              <a:t>3. Departmental Costs</a:t>
            </a:r>
            <a:endParaRPr lang="en-GB" sz="1800" smtClean="0"/>
          </a:p>
        </p:txBody>
      </p:sp>
      <p:sp>
        <p:nvSpPr>
          <p:cNvPr id="24579" name="Content Placeholder 4"/>
          <p:cNvSpPr txBox="1">
            <a:spLocks/>
          </p:cNvSpPr>
          <p:nvPr/>
        </p:nvSpPr>
        <p:spPr bwMode="auto">
          <a:xfrm>
            <a:off x="514350" y="3429000"/>
            <a:ext cx="3384550" cy="720725"/>
          </a:xfrm>
          <a:prstGeom prst="rect">
            <a:avLst/>
          </a:prstGeom>
          <a:noFill/>
          <a:ln w="9525">
            <a:noFill/>
            <a:miter lim="800000"/>
            <a:headEnd/>
            <a:tailEnd/>
          </a:ln>
        </p:spPr>
        <p:txBody>
          <a:bodyPr/>
          <a:lstStyle/>
          <a:p>
            <a:pPr marL="342900" lvl="1" indent="-342900">
              <a:spcBef>
                <a:spcPct val="20000"/>
              </a:spcBef>
              <a:buFont typeface="Calibri" pitchFamily="34" charset="0"/>
              <a:buAutoNum type="arabicPeriod" startAt="6"/>
            </a:pPr>
            <a:r>
              <a:rPr lang="en-GB" sz="1200">
                <a:cs typeface="Arial" charset="0"/>
              </a:rPr>
              <a:t>For legal, consultancy and other costs enter your planned and actual.</a:t>
            </a:r>
          </a:p>
        </p:txBody>
      </p:sp>
      <p:sp>
        <p:nvSpPr>
          <p:cNvPr id="24580" name="Freeform 5"/>
          <p:cNvSpPr>
            <a:spLocks/>
          </p:cNvSpPr>
          <p:nvPr/>
        </p:nvSpPr>
        <p:spPr bwMode="auto">
          <a:xfrm>
            <a:off x="488950" y="4152900"/>
            <a:ext cx="8166100" cy="360363"/>
          </a:xfrm>
          <a:custGeom>
            <a:avLst/>
            <a:gdLst>
              <a:gd name="T0" fmla="*/ 2147483647 w 684"/>
              <a:gd name="T1" fmla="*/ 0 h 42"/>
              <a:gd name="T2" fmla="*/ 0 w 684"/>
              <a:gd name="T3" fmla="*/ 2147483647 h 42"/>
              <a:gd name="T4" fmla="*/ 0 w 684"/>
              <a:gd name="T5" fmla="*/ 2147483647 h 42"/>
              <a:gd name="T6" fmla="*/ 2147483647 w 684"/>
              <a:gd name="T7" fmla="*/ 2147483647 h 42"/>
              <a:gd name="T8" fmla="*/ 2147483647 w 684"/>
              <a:gd name="T9" fmla="*/ 2147483647 h 42"/>
              <a:gd name="T10" fmla="*/ 2147483647 w 684"/>
              <a:gd name="T11" fmla="*/ 2147483647 h 42"/>
              <a:gd name="T12" fmla="*/ 2147483647 w 684"/>
              <a:gd name="T13" fmla="*/ 2147483647 h 42"/>
              <a:gd name="T14" fmla="*/ 2147483647 w 684"/>
              <a:gd name="T15" fmla="*/ 0 h 42"/>
              <a:gd name="T16" fmla="*/ 2147483647 w 684"/>
              <a:gd name="T17" fmla="*/ 0 h 4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84"/>
              <a:gd name="T28" fmla="*/ 0 h 42"/>
              <a:gd name="T29" fmla="*/ 684 w 684"/>
              <a:gd name="T30" fmla="*/ 42 h 4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84" h="42">
                <a:moveTo>
                  <a:pt x="21" y="0"/>
                </a:moveTo>
                <a:cubicBezTo>
                  <a:pt x="9" y="0"/>
                  <a:pt x="0" y="9"/>
                  <a:pt x="0" y="20"/>
                </a:cubicBezTo>
                <a:lnTo>
                  <a:pt x="0" y="22"/>
                </a:lnTo>
                <a:cubicBezTo>
                  <a:pt x="0" y="33"/>
                  <a:pt x="9" y="42"/>
                  <a:pt x="21" y="42"/>
                </a:cubicBezTo>
                <a:lnTo>
                  <a:pt x="664" y="42"/>
                </a:lnTo>
                <a:cubicBezTo>
                  <a:pt x="675" y="42"/>
                  <a:pt x="684" y="33"/>
                  <a:pt x="684" y="22"/>
                </a:cubicBezTo>
                <a:lnTo>
                  <a:pt x="684" y="20"/>
                </a:lnTo>
                <a:cubicBezTo>
                  <a:pt x="684" y="9"/>
                  <a:pt x="675" y="0"/>
                  <a:pt x="664" y="0"/>
                </a:cubicBezTo>
                <a:lnTo>
                  <a:pt x="21" y="0"/>
                </a:lnTo>
                <a:close/>
              </a:path>
            </a:pathLst>
          </a:custGeom>
          <a:solidFill>
            <a:srgbClr val="0070C0"/>
          </a:solidFill>
          <a:ln w="19050">
            <a:solidFill>
              <a:srgbClr val="0070C0"/>
            </a:solidFill>
            <a:round/>
            <a:headEnd/>
            <a:tailEnd/>
          </a:ln>
        </p:spPr>
        <p:txBody>
          <a:bodyPr/>
          <a:lstStyle/>
          <a:p>
            <a:pPr eaLnBrk="0" hangingPunct="0"/>
            <a:r>
              <a:rPr lang="en-GB" sz="1600" b="1">
                <a:solidFill>
                  <a:schemeClr val="bg1"/>
                </a:solidFill>
                <a:cs typeface="Arial" charset="0"/>
              </a:rPr>
              <a:t>3.3 Comparison</a:t>
            </a:r>
          </a:p>
        </p:txBody>
      </p:sp>
      <p:sp>
        <p:nvSpPr>
          <p:cNvPr id="24581" name="Content Placeholder 4"/>
          <p:cNvSpPr txBox="1">
            <a:spLocks/>
          </p:cNvSpPr>
          <p:nvPr/>
        </p:nvSpPr>
        <p:spPr bwMode="auto">
          <a:xfrm>
            <a:off x="458788" y="4592638"/>
            <a:ext cx="8432800" cy="1925637"/>
          </a:xfrm>
          <a:prstGeom prst="rect">
            <a:avLst/>
          </a:prstGeom>
          <a:noFill/>
          <a:ln w="9525">
            <a:noFill/>
            <a:miter lim="800000"/>
            <a:headEnd/>
            <a:tailEnd/>
          </a:ln>
        </p:spPr>
        <p:txBody>
          <a:bodyPr/>
          <a:lstStyle/>
          <a:p>
            <a:pPr marL="342900" indent="-342900">
              <a:spcBef>
                <a:spcPct val="20000"/>
              </a:spcBef>
              <a:buFont typeface="Arial" charset="0"/>
              <a:buChar char="•"/>
            </a:pPr>
            <a:r>
              <a:rPr lang="en-GB" sz="1200">
                <a:cs typeface="Arial" charset="0"/>
              </a:rPr>
              <a:t>The cost baseline should be your budget for the project:</a:t>
            </a:r>
          </a:p>
          <a:p>
            <a:pPr marL="800100" lvl="1" indent="-342900">
              <a:spcBef>
                <a:spcPct val="20000"/>
              </a:spcBef>
              <a:buFont typeface="Arial" charset="0"/>
              <a:buChar char="•"/>
            </a:pPr>
            <a:r>
              <a:rPr lang="en-GB" sz="1200">
                <a:cs typeface="Arial" charset="0"/>
              </a:rPr>
              <a:t>Staff costs – this may be articulated in the form of headcount resource allocated to the procurement.</a:t>
            </a:r>
          </a:p>
          <a:p>
            <a:pPr marL="800100" lvl="1" indent="-342900">
              <a:spcBef>
                <a:spcPct val="20000"/>
              </a:spcBef>
              <a:buFont typeface="Arial" charset="0"/>
              <a:buChar char="•"/>
            </a:pPr>
            <a:r>
              <a:rPr lang="en-GB" sz="1200">
                <a:cs typeface="Arial" charset="0"/>
              </a:rPr>
              <a:t>Legal costs budget</a:t>
            </a:r>
          </a:p>
          <a:p>
            <a:pPr marL="800100" lvl="1" indent="-342900">
              <a:spcBef>
                <a:spcPct val="20000"/>
              </a:spcBef>
              <a:buFont typeface="Arial" charset="0"/>
              <a:buChar char="•"/>
            </a:pPr>
            <a:r>
              <a:rPr lang="en-GB" sz="1200">
                <a:cs typeface="Arial" charset="0"/>
              </a:rPr>
              <a:t>Consultancy budget</a:t>
            </a:r>
          </a:p>
          <a:p>
            <a:pPr marL="800100" lvl="1" indent="-342900">
              <a:spcBef>
                <a:spcPct val="20000"/>
              </a:spcBef>
              <a:buFont typeface="Arial" charset="0"/>
              <a:buChar char="•"/>
            </a:pPr>
            <a:r>
              <a:rPr lang="en-GB" sz="1200">
                <a:cs typeface="Arial" charset="0"/>
              </a:rPr>
              <a:t>Venue hire</a:t>
            </a:r>
          </a:p>
          <a:p>
            <a:pPr marL="800100" lvl="1" indent="-342900">
              <a:spcBef>
                <a:spcPct val="20000"/>
              </a:spcBef>
              <a:buFont typeface="Arial" charset="0"/>
              <a:buChar char="•"/>
            </a:pPr>
            <a:r>
              <a:rPr lang="en-GB" sz="1200">
                <a:cs typeface="Arial" charset="0"/>
              </a:rPr>
              <a:t>T&amp;S</a:t>
            </a:r>
          </a:p>
          <a:p>
            <a:pPr marL="800100" lvl="1" indent="-342900">
              <a:spcBef>
                <a:spcPct val="20000"/>
              </a:spcBef>
              <a:buFont typeface="Arial" charset="0"/>
              <a:buChar char="•"/>
            </a:pPr>
            <a:endParaRPr lang="en-GB" sz="1200">
              <a:cs typeface="Arial" charset="0"/>
            </a:endParaRPr>
          </a:p>
          <a:p>
            <a:pPr marL="342900" indent="-342900">
              <a:spcBef>
                <a:spcPct val="20000"/>
              </a:spcBef>
              <a:buFont typeface="Arial" charset="0"/>
              <a:buChar char="•"/>
            </a:pPr>
            <a:r>
              <a:rPr lang="en-GB" sz="1200">
                <a:cs typeface="Arial" charset="0"/>
              </a:rPr>
              <a:t>This will enable you to identify actual cost versus budget at the end of the procurement exercise – see summary table above (7). </a:t>
            </a:r>
          </a:p>
        </p:txBody>
      </p:sp>
      <p:sp>
        <p:nvSpPr>
          <p:cNvPr id="9" name="Footer Placeholder 8"/>
          <p:cNvSpPr>
            <a:spLocks noGrp="1"/>
          </p:cNvSpPr>
          <p:nvPr>
            <p:ph type="ftr" sz="quarter" idx="10"/>
          </p:nvPr>
        </p:nvSpPr>
        <p:spPr/>
        <p:txBody>
          <a:bodyPr/>
          <a:lstStyle/>
          <a:p>
            <a:pPr>
              <a:defRPr/>
            </a:pPr>
            <a:r>
              <a:rPr lang="en-GB"/>
              <a:t>UNCLASSIFIED</a:t>
            </a:r>
          </a:p>
        </p:txBody>
      </p:sp>
      <p:pic>
        <p:nvPicPr>
          <p:cNvPr id="24583" name="Picture 9"/>
          <p:cNvPicPr>
            <a:picLocks noChangeAspect="1" noChangeArrowheads="1"/>
          </p:cNvPicPr>
          <p:nvPr/>
        </p:nvPicPr>
        <p:blipFill>
          <a:blip r:embed="rId3" cstate="print"/>
          <a:srcRect/>
          <a:stretch>
            <a:fillRect/>
          </a:stretch>
        </p:blipFill>
        <p:spPr bwMode="auto">
          <a:xfrm>
            <a:off x="684213" y="908050"/>
            <a:ext cx="3024187" cy="2413000"/>
          </a:xfrm>
          <a:prstGeom prst="rect">
            <a:avLst/>
          </a:prstGeom>
          <a:noFill/>
          <a:ln w="38100" cap="sq">
            <a:solidFill>
              <a:srgbClr val="0070C0"/>
            </a:solidFill>
            <a:miter lim="800000"/>
            <a:headEnd/>
            <a:tailEnd/>
          </a:ln>
        </p:spPr>
      </p:pic>
      <p:pic>
        <p:nvPicPr>
          <p:cNvPr id="24584" name="Picture 10"/>
          <p:cNvPicPr>
            <a:picLocks noChangeAspect="1" noChangeArrowheads="1"/>
          </p:cNvPicPr>
          <p:nvPr/>
        </p:nvPicPr>
        <p:blipFill>
          <a:blip r:embed="rId4" cstate="print"/>
          <a:srcRect/>
          <a:stretch>
            <a:fillRect/>
          </a:stretch>
        </p:blipFill>
        <p:spPr bwMode="auto">
          <a:xfrm>
            <a:off x="4356100" y="981075"/>
            <a:ext cx="4191000" cy="1171575"/>
          </a:xfrm>
          <a:prstGeom prst="rect">
            <a:avLst/>
          </a:prstGeom>
          <a:noFill/>
          <a:ln w="38100" cap="sq">
            <a:solidFill>
              <a:srgbClr val="0070C0"/>
            </a:solidFill>
            <a:miter lim="800000"/>
            <a:headEnd/>
            <a:tailEnd/>
          </a:ln>
        </p:spPr>
      </p:pic>
      <p:sp>
        <p:nvSpPr>
          <p:cNvPr id="12" name="Isosceles Triangle 11"/>
          <p:cNvSpPr/>
          <p:nvPr/>
        </p:nvSpPr>
        <p:spPr>
          <a:xfrm>
            <a:off x="2627313" y="1125538"/>
            <a:ext cx="431800" cy="358775"/>
          </a:xfrm>
          <a:prstGeom prst="triangle">
            <a:avLst/>
          </a:prstGeom>
          <a:solidFill>
            <a:srgbClr val="FFD700"/>
          </a:solidFill>
          <a:ln>
            <a:solidFill>
              <a:srgbClr val="FFD7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dirty="0">
                <a:latin typeface="Arial" pitchFamily="34" charset="0"/>
                <a:cs typeface="Arial" pitchFamily="34" charset="0"/>
              </a:rPr>
              <a:t>6</a:t>
            </a:r>
          </a:p>
        </p:txBody>
      </p:sp>
      <p:sp>
        <p:nvSpPr>
          <p:cNvPr id="13" name="Isosceles Triangle 12"/>
          <p:cNvSpPr/>
          <p:nvPr/>
        </p:nvSpPr>
        <p:spPr>
          <a:xfrm>
            <a:off x="2627313" y="1844675"/>
            <a:ext cx="431800" cy="360363"/>
          </a:xfrm>
          <a:prstGeom prst="triangle">
            <a:avLst/>
          </a:prstGeom>
          <a:solidFill>
            <a:srgbClr val="FFD700"/>
          </a:solidFill>
          <a:ln>
            <a:solidFill>
              <a:srgbClr val="FFD7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dirty="0">
                <a:latin typeface="Arial" pitchFamily="34" charset="0"/>
                <a:cs typeface="Arial" pitchFamily="34" charset="0"/>
              </a:rPr>
              <a:t>6</a:t>
            </a:r>
          </a:p>
        </p:txBody>
      </p:sp>
      <p:sp>
        <p:nvSpPr>
          <p:cNvPr id="14" name="Isosceles Triangle 13"/>
          <p:cNvSpPr/>
          <p:nvPr/>
        </p:nvSpPr>
        <p:spPr>
          <a:xfrm>
            <a:off x="2700338" y="2708275"/>
            <a:ext cx="431800" cy="360363"/>
          </a:xfrm>
          <a:prstGeom prst="triangle">
            <a:avLst/>
          </a:prstGeom>
          <a:solidFill>
            <a:srgbClr val="FFD700"/>
          </a:solidFill>
          <a:ln>
            <a:solidFill>
              <a:srgbClr val="FFD7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dirty="0">
                <a:latin typeface="Arial" pitchFamily="34" charset="0"/>
                <a:cs typeface="Arial" pitchFamily="34" charset="0"/>
              </a:rPr>
              <a:t>6</a:t>
            </a:r>
          </a:p>
        </p:txBody>
      </p:sp>
      <p:sp>
        <p:nvSpPr>
          <p:cNvPr id="24588" name="Content Placeholder 4"/>
          <p:cNvSpPr txBox="1">
            <a:spLocks/>
          </p:cNvSpPr>
          <p:nvPr/>
        </p:nvSpPr>
        <p:spPr bwMode="auto">
          <a:xfrm>
            <a:off x="4349750" y="3429000"/>
            <a:ext cx="3384550" cy="720725"/>
          </a:xfrm>
          <a:prstGeom prst="rect">
            <a:avLst/>
          </a:prstGeom>
          <a:noFill/>
          <a:ln w="9525">
            <a:noFill/>
            <a:miter lim="800000"/>
            <a:headEnd/>
            <a:tailEnd/>
          </a:ln>
        </p:spPr>
        <p:txBody>
          <a:bodyPr/>
          <a:lstStyle/>
          <a:p>
            <a:pPr marL="342900" lvl="1" indent="-342900">
              <a:spcBef>
                <a:spcPct val="20000"/>
              </a:spcBef>
              <a:buFont typeface="Calibri" pitchFamily="34" charset="0"/>
              <a:buAutoNum type="arabicPeriod" startAt="7"/>
            </a:pPr>
            <a:r>
              <a:rPr lang="en-GB" sz="1200">
                <a:cs typeface="Arial" charset="0"/>
              </a:rPr>
              <a:t>The summary table will then give you planned and actual totals for</a:t>
            </a:r>
          </a:p>
          <a:p>
            <a:pPr marL="342900" lvl="1" indent="-342900">
              <a:spcBef>
                <a:spcPct val="20000"/>
              </a:spcBef>
            </a:pPr>
            <a:r>
              <a:rPr lang="en-GB" sz="1200">
                <a:cs typeface="Arial" charset="0"/>
              </a:rPr>
              <a:t>	your departmental costs.</a:t>
            </a:r>
          </a:p>
        </p:txBody>
      </p:sp>
      <p:sp>
        <p:nvSpPr>
          <p:cNvPr id="16" name="Isosceles Triangle 15"/>
          <p:cNvSpPr/>
          <p:nvPr/>
        </p:nvSpPr>
        <p:spPr>
          <a:xfrm>
            <a:off x="7164388" y="1484313"/>
            <a:ext cx="431800" cy="360362"/>
          </a:xfrm>
          <a:prstGeom prst="triangle">
            <a:avLst/>
          </a:prstGeom>
          <a:solidFill>
            <a:srgbClr val="FFD700"/>
          </a:solidFill>
          <a:ln>
            <a:solidFill>
              <a:srgbClr val="FFD7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dirty="0">
                <a:latin typeface="Arial" pitchFamily="34" charset="0"/>
                <a:cs typeface="Arial" pitchFamily="34" charset="0"/>
              </a:rPr>
              <a:t>7</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661988" y="242888"/>
            <a:ext cx="7804150" cy="434975"/>
          </a:xfrm>
        </p:spPr>
        <p:txBody>
          <a:bodyPr/>
          <a:lstStyle/>
          <a:p>
            <a:pPr algn="l" eaLnBrk="1" hangingPunct="1"/>
            <a:r>
              <a:rPr lang="en-GB" sz="1800" b="1" smtClean="0">
                <a:solidFill>
                  <a:schemeClr val="bg1"/>
                </a:solidFill>
                <a:latin typeface="Arial" charset="0"/>
                <a:cs typeface="Arial" charset="0"/>
              </a:rPr>
              <a:t>4. Supplier Bid Costs</a:t>
            </a:r>
          </a:p>
        </p:txBody>
      </p:sp>
      <p:sp>
        <p:nvSpPr>
          <p:cNvPr id="25603" name="Freeform 5"/>
          <p:cNvSpPr>
            <a:spLocks/>
          </p:cNvSpPr>
          <p:nvPr/>
        </p:nvSpPr>
        <p:spPr bwMode="auto">
          <a:xfrm>
            <a:off x="488950" y="904875"/>
            <a:ext cx="8166100" cy="360363"/>
          </a:xfrm>
          <a:custGeom>
            <a:avLst/>
            <a:gdLst>
              <a:gd name="T0" fmla="*/ 2147483647 w 684"/>
              <a:gd name="T1" fmla="*/ 0 h 42"/>
              <a:gd name="T2" fmla="*/ 0 w 684"/>
              <a:gd name="T3" fmla="*/ 2147483647 h 42"/>
              <a:gd name="T4" fmla="*/ 0 w 684"/>
              <a:gd name="T5" fmla="*/ 2147483647 h 42"/>
              <a:gd name="T6" fmla="*/ 2147483647 w 684"/>
              <a:gd name="T7" fmla="*/ 2147483647 h 42"/>
              <a:gd name="T8" fmla="*/ 2147483647 w 684"/>
              <a:gd name="T9" fmla="*/ 2147483647 h 42"/>
              <a:gd name="T10" fmla="*/ 2147483647 w 684"/>
              <a:gd name="T11" fmla="*/ 2147483647 h 42"/>
              <a:gd name="T12" fmla="*/ 2147483647 w 684"/>
              <a:gd name="T13" fmla="*/ 2147483647 h 42"/>
              <a:gd name="T14" fmla="*/ 2147483647 w 684"/>
              <a:gd name="T15" fmla="*/ 0 h 42"/>
              <a:gd name="T16" fmla="*/ 2147483647 w 684"/>
              <a:gd name="T17" fmla="*/ 0 h 4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84"/>
              <a:gd name="T28" fmla="*/ 0 h 42"/>
              <a:gd name="T29" fmla="*/ 684 w 684"/>
              <a:gd name="T30" fmla="*/ 42 h 4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84" h="42">
                <a:moveTo>
                  <a:pt x="21" y="0"/>
                </a:moveTo>
                <a:cubicBezTo>
                  <a:pt x="9" y="0"/>
                  <a:pt x="0" y="9"/>
                  <a:pt x="0" y="20"/>
                </a:cubicBezTo>
                <a:lnTo>
                  <a:pt x="0" y="22"/>
                </a:lnTo>
                <a:cubicBezTo>
                  <a:pt x="0" y="33"/>
                  <a:pt x="9" y="42"/>
                  <a:pt x="21" y="42"/>
                </a:cubicBezTo>
                <a:lnTo>
                  <a:pt x="664" y="42"/>
                </a:lnTo>
                <a:cubicBezTo>
                  <a:pt x="675" y="42"/>
                  <a:pt x="684" y="33"/>
                  <a:pt x="684" y="22"/>
                </a:cubicBezTo>
                <a:lnTo>
                  <a:pt x="684" y="20"/>
                </a:lnTo>
                <a:cubicBezTo>
                  <a:pt x="684" y="9"/>
                  <a:pt x="675" y="0"/>
                  <a:pt x="664" y="0"/>
                </a:cubicBezTo>
                <a:lnTo>
                  <a:pt x="21" y="0"/>
                </a:lnTo>
                <a:close/>
              </a:path>
            </a:pathLst>
          </a:custGeom>
          <a:solidFill>
            <a:srgbClr val="0070C0"/>
          </a:solidFill>
          <a:ln w="19050">
            <a:solidFill>
              <a:srgbClr val="0070C0"/>
            </a:solidFill>
            <a:round/>
            <a:headEnd/>
            <a:tailEnd/>
          </a:ln>
        </p:spPr>
        <p:txBody>
          <a:bodyPr/>
          <a:lstStyle/>
          <a:p>
            <a:pPr eaLnBrk="0" hangingPunct="0"/>
            <a:r>
              <a:rPr lang="en-GB" sz="1600" b="1">
                <a:solidFill>
                  <a:schemeClr val="bg1"/>
                </a:solidFill>
                <a:cs typeface="Arial" charset="0"/>
              </a:rPr>
              <a:t>4.1 Definition</a:t>
            </a:r>
          </a:p>
        </p:txBody>
      </p:sp>
      <p:sp>
        <p:nvSpPr>
          <p:cNvPr id="25604" name="Content Placeholder 4"/>
          <p:cNvSpPr txBox="1">
            <a:spLocks/>
          </p:cNvSpPr>
          <p:nvPr/>
        </p:nvSpPr>
        <p:spPr bwMode="auto">
          <a:xfrm>
            <a:off x="488950" y="1349375"/>
            <a:ext cx="8432800" cy="1925638"/>
          </a:xfrm>
          <a:prstGeom prst="rect">
            <a:avLst/>
          </a:prstGeom>
          <a:noFill/>
          <a:ln w="9525">
            <a:noFill/>
            <a:miter lim="800000"/>
            <a:headEnd/>
            <a:tailEnd/>
          </a:ln>
        </p:spPr>
        <p:txBody>
          <a:bodyPr/>
          <a:lstStyle/>
          <a:p>
            <a:pPr marL="342900" indent="-342900">
              <a:spcBef>
                <a:spcPct val="20000"/>
              </a:spcBef>
              <a:buFontTx/>
              <a:buChar char="•"/>
            </a:pPr>
            <a:endParaRPr lang="en-GB" sz="1200">
              <a:cs typeface="Arial" charset="0"/>
            </a:endParaRPr>
          </a:p>
        </p:txBody>
      </p:sp>
      <p:cxnSp>
        <p:nvCxnSpPr>
          <p:cNvPr id="9" name="Straight Connector 8"/>
          <p:cNvCxnSpPr/>
          <p:nvPr/>
        </p:nvCxnSpPr>
        <p:spPr>
          <a:xfrm rot="5400000">
            <a:off x="2612231" y="4215607"/>
            <a:ext cx="217487"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4360069" y="4215607"/>
            <a:ext cx="217487"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6119019" y="4215607"/>
            <a:ext cx="217487"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Content Placeholder 4"/>
          <p:cNvSpPr txBox="1">
            <a:spLocks/>
          </p:cNvSpPr>
          <p:nvPr/>
        </p:nvSpPr>
        <p:spPr bwMode="auto">
          <a:xfrm>
            <a:off x="468313" y="1319213"/>
            <a:ext cx="8575675" cy="1925637"/>
          </a:xfrm>
          <a:prstGeom prst="rect">
            <a:avLst/>
          </a:prstGeom>
          <a:noFill/>
          <a:ln w="9525">
            <a:noFill/>
            <a:miter lim="800000"/>
            <a:headEnd/>
            <a:tailEnd/>
          </a:ln>
        </p:spPr>
        <p:txBody>
          <a:bodyPr/>
          <a:lstStyle/>
          <a:p>
            <a:pPr marL="342900" indent="-342900">
              <a:spcBef>
                <a:spcPct val="20000"/>
              </a:spcBef>
              <a:defRPr/>
            </a:pPr>
            <a:r>
              <a:rPr lang="en-GB" sz="1200" b="1" dirty="0"/>
              <a:t>What is it?</a:t>
            </a:r>
          </a:p>
          <a:p>
            <a:pPr marL="342900" indent="-342900">
              <a:spcBef>
                <a:spcPct val="20000"/>
              </a:spcBef>
              <a:buFont typeface="Arial" charset="0"/>
              <a:buChar char="•"/>
              <a:defRPr/>
            </a:pPr>
            <a:r>
              <a:rPr lang="en-GB" sz="1200" dirty="0"/>
              <a:t>Supplier bid costs are the costs incurred by suppliers to develop a bid and to participate in the procurement process.</a:t>
            </a:r>
          </a:p>
          <a:p>
            <a:pPr marL="342900" indent="-342900">
              <a:spcBef>
                <a:spcPct val="20000"/>
              </a:spcBef>
              <a:buFont typeface="Arial" charset="0"/>
              <a:buChar char="•"/>
              <a:defRPr/>
            </a:pPr>
            <a:r>
              <a:rPr lang="en-GB" sz="1200" dirty="0"/>
              <a:t>Suppliers should be asked to articulate their bid costs as:</a:t>
            </a:r>
          </a:p>
          <a:p>
            <a:pPr marL="800100" lvl="1" indent="-342900">
              <a:spcBef>
                <a:spcPct val="20000"/>
              </a:spcBef>
              <a:buFont typeface="Arial" charset="0"/>
              <a:buChar char="•"/>
              <a:defRPr/>
            </a:pPr>
            <a:r>
              <a:rPr lang="en-GB" sz="1200" dirty="0"/>
              <a:t>The total cost of participating in the procurement exercise.</a:t>
            </a:r>
          </a:p>
          <a:p>
            <a:pPr marL="176213" indent="-176213">
              <a:spcBef>
                <a:spcPct val="20000"/>
              </a:spcBef>
              <a:buClr>
                <a:srgbClr val="0070C0"/>
              </a:buClr>
              <a:defRPr/>
            </a:pPr>
            <a:r>
              <a:rPr lang="en-GB" sz="1200" b="1" dirty="0"/>
              <a:t>Why measure it?</a:t>
            </a:r>
          </a:p>
          <a:p>
            <a:pPr marL="176213" indent="-176213">
              <a:spcBef>
                <a:spcPct val="20000"/>
              </a:spcBef>
              <a:buFont typeface="Arial" pitchFamily="34" charset="0"/>
              <a:buChar char="•"/>
              <a:defRPr/>
            </a:pPr>
            <a:r>
              <a:rPr lang="en-GB" sz="1200" dirty="0"/>
              <a:t>Suppliers have articulated that the current process takes too long and is too costly therefore you may wish to capture feedback at the end of the process to understand whether suppliers have realised a benefit from the implementation of the lean sourcing standard solution and to collect anecdotal evidence of progress in changing the way the government does business.</a:t>
            </a:r>
            <a:endParaRPr lang="en-GB" sz="1200" dirty="0">
              <a:cs typeface="Arial" charset="0"/>
            </a:endParaRPr>
          </a:p>
        </p:txBody>
      </p:sp>
      <p:sp>
        <p:nvSpPr>
          <p:cNvPr id="25609" name="Freeform 5"/>
          <p:cNvSpPr>
            <a:spLocks/>
          </p:cNvSpPr>
          <p:nvPr/>
        </p:nvSpPr>
        <p:spPr bwMode="auto">
          <a:xfrm>
            <a:off x="539750" y="3217863"/>
            <a:ext cx="8166100" cy="360362"/>
          </a:xfrm>
          <a:custGeom>
            <a:avLst/>
            <a:gdLst>
              <a:gd name="T0" fmla="*/ 2147483647 w 684"/>
              <a:gd name="T1" fmla="*/ 0 h 42"/>
              <a:gd name="T2" fmla="*/ 0 w 684"/>
              <a:gd name="T3" fmla="*/ 2147483647 h 42"/>
              <a:gd name="T4" fmla="*/ 0 w 684"/>
              <a:gd name="T5" fmla="*/ 2147483647 h 42"/>
              <a:gd name="T6" fmla="*/ 2147483647 w 684"/>
              <a:gd name="T7" fmla="*/ 2147483647 h 42"/>
              <a:gd name="T8" fmla="*/ 2147483647 w 684"/>
              <a:gd name="T9" fmla="*/ 2147483647 h 42"/>
              <a:gd name="T10" fmla="*/ 2147483647 w 684"/>
              <a:gd name="T11" fmla="*/ 2147483647 h 42"/>
              <a:gd name="T12" fmla="*/ 2147483647 w 684"/>
              <a:gd name="T13" fmla="*/ 2147483647 h 42"/>
              <a:gd name="T14" fmla="*/ 2147483647 w 684"/>
              <a:gd name="T15" fmla="*/ 0 h 42"/>
              <a:gd name="T16" fmla="*/ 2147483647 w 684"/>
              <a:gd name="T17" fmla="*/ 0 h 4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84"/>
              <a:gd name="T28" fmla="*/ 0 h 42"/>
              <a:gd name="T29" fmla="*/ 684 w 684"/>
              <a:gd name="T30" fmla="*/ 42 h 4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84" h="42">
                <a:moveTo>
                  <a:pt x="21" y="0"/>
                </a:moveTo>
                <a:cubicBezTo>
                  <a:pt x="9" y="0"/>
                  <a:pt x="0" y="9"/>
                  <a:pt x="0" y="20"/>
                </a:cubicBezTo>
                <a:lnTo>
                  <a:pt x="0" y="22"/>
                </a:lnTo>
                <a:cubicBezTo>
                  <a:pt x="0" y="33"/>
                  <a:pt x="9" y="42"/>
                  <a:pt x="21" y="42"/>
                </a:cubicBezTo>
                <a:lnTo>
                  <a:pt x="664" y="42"/>
                </a:lnTo>
                <a:cubicBezTo>
                  <a:pt x="675" y="42"/>
                  <a:pt x="684" y="33"/>
                  <a:pt x="684" y="22"/>
                </a:cubicBezTo>
                <a:lnTo>
                  <a:pt x="684" y="20"/>
                </a:lnTo>
                <a:cubicBezTo>
                  <a:pt x="684" y="9"/>
                  <a:pt x="675" y="0"/>
                  <a:pt x="664" y="0"/>
                </a:cubicBezTo>
                <a:lnTo>
                  <a:pt x="21" y="0"/>
                </a:lnTo>
                <a:close/>
              </a:path>
            </a:pathLst>
          </a:custGeom>
          <a:solidFill>
            <a:srgbClr val="0070C0"/>
          </a:solidFill>
          <a:ln w="19050">
            <a:solidFill>
              <a:srgbClr val="0070C0"/>
            </a:solidFill>
            <a:round/>
            <a:headEnd/>
            <a:tailEnd/>
          </a:ln>
        </p:spPr>
        <p:txBody>
          <a:bodyPr/>
          <a:lstStyle/>
          <a:p>
            <a:pPr eaLnBrk="0" hangingPunct="0"/>
            <a:r>
              <a:rPr lang="en-GB" sz="1600" b="1">
                <a:solidFill>
                  <a:schemeClr val="bg1"/>
                </a:solidFill>
                <a:cs typeface="Arial" charset="0"/>
              </a:rPr>
              <a:t>4.2 Measurement &amp; Capture</a:t>
            </a:r>
          </a:p>
        </p:txBody>
      </p:sp>
      <p:sp>
        <p:nvSpPr>
          <p:cNvPr id="25610" name="Content Placeholder 4"/>
          <p:cNvSpPr txBox="1">
            <a:spLocks/>
          </p:cNvSpPr>
          <p:nvPr/>
        </p:nvSpPr>
        <p:spPr bwMode="auto">
          <a:xfrm>
            <a:off x="468313" y="3578225"/>
            <a:ext cx="8574087" cy="1925638"/>
          </a:xfrm>
          <a:prstGeom prst="rect">
            <a:avLst/>
          </a:prstGeom>
          <a:noFill/>
          <a:ln w="9525">
            <a:noFill/>
            <a:miter lim="800000"/>
            <a:headEnd/>
            <a:tailEnd/>
          </a:ln>
        </p:spPr>
        <p:txBody>
          <a:bodyPr/>
          <a:lstStyle/>
          <a:p>
            <a:pPr marL="342900" indent="-342900">
              <a:spcBef>
                <a:spcPct val="20000"/>
              </a:spcBef>
              <a:buFont typeface="Arial" charset="0"/>
              <a:buChar char="•"/>
            </a:pPr>
            <a:r>
              <a:rPr lang="en-GB" sz="1200"/>
              <a:t>You should indicate to suppliers your intention of capturing feedback from them on the cost of participating in the procurement.</a:t>
            </a:r>
          </a:p>
          <a:p>
            <a:pPr marL="342900" indent="-342900">
              <a:spcBef>
                <a:spcPct val="20000"/>
              </a:spcBef>
              <a:buFont typeface="Arial" charset="0"/>
              <a:buChar char="•"/>
            </a:pPr>
            <a:r>
              <a:rPr lang="en-GB" sz="1200">
                <a:cs typeface="Arial" charset="0"/>
              </a:rPr>
              <a:t>As suppliers are deselected or deselect themselves and you conduct a feedback debrief session ask them to write to you and identify the following:</a:t>
            </a:r>
          </a:p>
          <a:p>
            <a:pPr marL="800100" lvl="1" indent="-342900">
              <a:spcBef>
                <a:spcPct val="20000"/>
              </a:spcBef>
              <a:buFont typeface="Arial" charset="0"/>
              <a:buChar char="•"/>
            </a:pPr>
            <a:r>
              <a:rPr lang="en-GB" sz="1200">
                <a:cs typeface="Arial" charset="0"/>
              </a:rPr>
              <a:t>Cost of participating in this specific exercise</a:t>
            </a:r>
          </a:p>
          <a:p>
            <a:pPr marL="800100" lvl="1" indent="-342900">
              <a:spcBef>
                <a:spcPct val="20000"/>
              </a:spcBef>
              <a:buFont typeface="Arial" charset="0"/>
              <a:buChar char="•"/>
            </a:pPr>
            <a:r>
              <a:rPr lang="en-GB" sz="1200">
                <a:cs typeface="Arial" charset="0"/>
              </a:rPr>
              <a:t>Either average cost of bidding for similar government contracts or the cost of bidding for a specific similar government contract</a:t>
            </a:r>
          </a:p>
          <a:p>
            <a:pPr marL="800100" lvl="1" indent="-342900">
              <a:spcBef>
                <a:spcPct val="20000"/>
              </a:spcBef>
              <a:buFont typeface="Arial" charset="0"/>
              <a:buChar char="•"/>
            </a:pPr>
            <a:r>
              <a:rPr lang="en-GB" sz="1200">
                <a:cs typeface="Arial" charset="0"/>
              </a:rPr>
              <a:t>Either average cost of bidding for similar private sector contracts or the cost of bidding for a specific similar private sector contract</a:t>
            </a:r>
          </a:p>
          <a:p>
            <a:pPr marL="342900" indent="-342900">
              <a:spcBef>
                <a:spcPct val="20000"/>
              </a:spcBef>
              <a:buFont typeface="Arial" charset="0"/>
              <a:buChar char="•"/>
            </a:pPr>
            <a:r>
              <a:rPr lang="en-GB" sz="1200">
                <a:cs typeface="Arial" charset="0"/>
              </a:rPr>
              <a:t>In practice there is no way you can verify this data therefore you should view it as useful indication rather than a robust data source.</a:t>
            </a:r>
          </a:p>
        </p:txBody>
      </p:sp>
      <p:sp>
        <p:nvSpPr>
          <p:cNvPr id="14" name="Footer Placeholder 13"/>
          <p:cNvSpPr>
            <a:spLocks noGrp="1"/>
          </p:cNvSpPr>
          <p:nvPr>
            <p:ph type="ftr" sz="quarter" idx="10"/>
          </p:nvPr>
        </p:nvSpPr>
        <p:spPr/>
        <p:txBody>
          <a:bodyPr/>
          <a:lstStyle/>
          <a:p>
            <a:pPr>
              <a:defRPr/>
            </a:pPr>
            <a:r>
              <a:rPr lang="en-GB"/>
              <a:t>UNCLASSIFIED</a:t>
            </a:r>
          </a:p>
        </p:txBody>
      </p:sp>
      <p:sp>
        <p:nvSpPr>
          <p:cNvPr id="25612" name="Freeform 5"/>
          <p:cNvSpPr>
            <a:spLocks/>
          </p:cNvSpPr>
          <p:nvPr/>
        </p:nvSpPr>
        <p:spPr bwMode="auto">
          <a:xfrm>
            <a:off x="588963" y="5834063"/>
            <a:ext cx="8166100" cy="360362"/>
          </a:xfrm>
          <a:custGeom>
            <a:avLst/>
            <a:gdLst>
              <a:gd name="T0" fmla="*/ 2147483647 w 684"/>
              <a:gd name="T1" fmla="*/ 0 h 42"/>
              <a:gd name="T2" fmla="*/ 0 w 684"/>
              <a:gd name="T3" fmla="*/ 2147483647 h 42"/>
              <a:gd name="T4" fmla="*/ 0 w 684"/>
              <a:gd name="T5" fmla="*/ 2147483647 h 42"/>
              <a:gd name="T6" fmla="*/ 2147483647 w 684"/>
              <a:gd name="T7" fmla="*/ 2147483647 h 42"/>
              <a:gd name="T8" fmla="*/ 2147483647 w 684"/>
              <a:gd name="T9" fmla="*/ 2147483647 h 42"/>
              <a:gd name="T10" fmla="*/ 2147483647 w 684"/>
              <a:gd name="T11" fmla="*/ 2147483647 h 42"/>
              <a:gd name="T12" fmla="*/ 2147483647 w 684"/>
              <a:gd name="T13" fmla="*/ 2147483647 h 42"/>
              <a:gd name="T14" fmla="*/ 2147483647 w 684"/>
              <a:gd name="T15" fmla="*/ 0 h 42"/>
              <a:gd name="T16" fmla="*/ 2147483647 w 684"/>
              <a:gd name="T17" fmla="*/ 0 h 4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84"/>
              <a:gd name="T28" fmla="*/ 0 h 42"/>
              <a:gd name="T29" fmla="*/ 684 w 684"/>
              <a:gd name="T30" fmla="*/ 42 h 4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84" h="42">
                <a:moveTo>
                  <a:pt x="21" y="0"/>
                </a:moveTo>
                <a:cubicBezTo>
                  <a:pt x="9" y="0"/>
                  <a:pt x="0" y="9"/>
                  <a:pt x="0" y="20"/>
                </a:cubicBezTo>
                <a:lnTo>
                  <a:pt x="0" y="22"/>
                </a:lnTo>
                <a:cubicBezTo>
                  <a:pt x="0" y="33"/>
                  <a:pt x="9" y="42"/>
                  <a:pt x="21" y="42"/>
                </a:cubicBezTo>
                <a:lnTo>
                  <a:pt x="664" y="42"/>
                </a:lnTo>
                <a:cubicBezTo>
                  <a:pt x="675" y="42"/>
                  <a:pt x="684" y="33"/>
                  <a:pt x="684" y="22"/>
                </a:cubicBezTo>
                <a:lnTo>
                  <a:pt x="684" y="20"/>
                </a:lnTo>
                <a:cubicBezTo>
                  <a:pt x="684" y="9"/>
                  <a:pt x="675" y="0"/>
                  <a:pt x="664" y="0"/>
                </a:cubicBezTo>
                <a:lnTo>
                  <a:pt x="21" y="0"/>
                </a:lnTo>
                <a:close/>
              </a:path>
            </a:pathLst>
          </a:custGeom>
          <a:solidFill>
            <a:srgbClr val="0070C0"/>
          </a:solidFill>
          <a:ln w="19050">
            <a:solidFill>
              <a:srgbClr val="0070C0"/>
            </a:solidFill>
            <a:round/>
            <a:headEnd/>
            <a:tailEnd/>
          </a:ln>
        </p:spPr>
        <p:txBody>
          <a:bodyPr/>
          <a:lstStyle/>
          <a:p>
            <a:pPr eaLnBrk="0" hangingPunct="0"/>
            <a:r>
              <a:rPr lang="en-GB" sz="1600" b="1">
                <a:solidFill>
                  <a:schemeClr val="bg1"/>
                </a:solidFill>
                <a:cs typeface="Arial" charset="0"/>
              </a:rPr>
              <a:t>4.3 Comparison</a:t>
            </a:r>
          </a:p>
        </p:txBody>
      </p:sp>
      <p:sp>
        <p:nvSpPr>
          <p:cNvPr id="25613" name="Content Placeholder 4"/>
          <p:cNvSpPr txBox="1">
            <a:spLocks/>
          </p:cNvSpPr>
          <p:nvPr/>
        </p:nvSpPr>
        <p:spPr bwMode="auto">
          <a:xfrm>
            <a:off x="700088" y="6186488"/>
            <a:ext cx="8432800" cy="504825"/>
          </a:xfrm>
          <a:prstGeom prst="rect">
            <a:avLst/>
          </a:prstGeom>
          <a:noFill/>
          <a:ln w="9525">
            <a:noFill/>
            <a:miter lim="800000"/>
            <a:headEnd/>
            <a:tailEnd/>
          </a:ln>
        </p:spPr>
        <p:txBody>
          <a:bodyPr/>
          <a:lstStyle/>
          <a:p>
            <a:pPr marL="342900" indent="-342900">
              <a:spcBef>
                <a:spcPct val="20000"/>
              </a:spcBef>
              <a:buFont typeface="Arial" charset="0"/>
              <a:buChar char="•"/>
            </a:pPr>
            <a:r>
              <a:rPr lang="en-GB" sz="1200">
                <a:cs typeface="Arial" charset="0"/>
              </a:rPr>
              <a:t>There is no robust baseline data on supplier bid costs and therefore you should ask suppliers to provide a comparison.</a:t>
            </a:r>
          </a:p>
          <a:p>
            <a:pPr marL="342900" indent="-342900">
              <a:spcBef>
                <a:spcPct val="20000"/>
              </a:spcBef>
            </a:pPr>
            <a:endParaRPr lang="en-GB" sz="1200">
              <a:cs typeface="Arial"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61988" y="242888"/>
            <a:ext cx="7804150" cy="434975"/>
          </a:xfrm>
        </p:spPr>
        <p:txBody>
          <a:bodyPr/>
          <a:lstStyle/>
          <a:p>
            <a:pPr algn="l" eaLnBrk="1" hangingPunct="1"/>
            <a:r>
              <a:rPr lang="en-GB" sz="1800" b="1" smtClean="0">
                <a:solidFill>
                  <a:schemeClr val="bg1"/>
                </a:solidFill>
                <a:latin typeface="Arial" charset="0"/>
                <a:cs typeface="Arial" charset="0"/>
              </a:rPr>
              <a:t>5. Resource Capability</a:t>
            </a:r>
          </a:p>
        </p:txBody>
      </p:sp>
      <p:sp>
        <p:nvSpPr>
          <p:cNvPr id="26627" name="Freeform 5"/>
          <p:cNvSpPr>
            <a:spLocks/>
          </p:cNvSpPr>
          <p:nvPr/>
        </p:nvSpPr>
        <p:spPr bwMode="auto">
          <a:xfrm>
            <a:off x="488950" y="976313"/>
            <a:ext cx="8166100" cy="360362"/>
          </a:xfrm>
          <a:custGeom>
            <a:avLst/>
            <a:gdLst>
              <a:gd name="T0" fmla="*/ 2147483647 w 684"/>
              <a:gd name="T1" fmla="*/ 0 h 42"/>
              <a:gd name="T2" fmla="*/ 0 w 684"/>
              <a:gd name="T3" fmla="*/ 2147483647 h 42"/>
              <a:gd name="T4" fmla="*/ 0 w 684"/>
              <a:gd name="T5" fmla="*/ 2147483647 h 42"/>
              <a:gd name="T6" fmla="*/ 2147483647 w 684"/>
              <a:gd name="T7" fmla="*/ 2147483647 h 42"/>
              <a:gd name="T8" fmla="*/ 2147483647 w 684"/>
              <a:gd name="T9" fmla="*/ 2147483647 h 42"/>
              <a:gd name="T10" fmla="*/ 2147483647 w 684"/>
              <a:gd name="T11" fmla="*/ 2147483647 h 42"/>
              <a:gd name="T12" fmla="*/ 2147483647 w 684"/>
              <a:gd name="T13" fmla="*/ 2147483647 h 42"/>
              <a:gd name="T14" fmla="*/ 2147483647 w 684"/>
              <a:gd name="T15" fmla="*/ 0 h 42"/>
              <a:gd name="T16" fmla="*/ 2147483647 w 684"/>
              <a:gd name="T17" fmla="*/ 0 h 4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84"/>
              <a:gd name="T28" fmla="*/ 0 h 42"/>
              <a:gd name="T29" fmla="*/ 684 w 684"/>
              <a:gd name="T30" fmla="*/ 42 h 4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84" h="42">
                <a:moveTo>
                  <a:pt x="21" y="0"/>
                </a:moveTo>
                <a:cubicBezTo>
                  <a:pt x="9" y="0"/>
                  <a:pt x="0" y="9"/>
                  <a:pt x="0" y="20"/>
                </a:cubicBezTo>
                <a:lnTo>
                  <a:pt x="0" y="22"/>
                </a:lnTo>
                <a:cubicBezTo>
                  <a:pt x="0" y="33"/>
                  <a:pt x="9" y="42"/>
                  <a:pt x="21" y="42"/>
                </a:cubicBezTo>
                <a:lnTo>
                  <a:pt x="664" y="42"/>
                </a:lnTo>
                <a:cubicBezTo>
                  <a:pt x="675" y="42"/>
                  <a:pt x="684" y="33"/>
                  <a:pt x="684" y="22"/>
                </a:cubicBezTo>
                <a:lnTo>
                  <a:pt x="684" y="20"/>
                </a:lnTo>
                <a:cubicBezTo>
                  <a:pt x="684" y="9"/>
                  <a:pt x="675" y="0"/>
                  <a:pt x="664" y="0"/>
                </a:cubicBezTo>
                <a:lnTo>
                  <a:pt x="21" y="0"/>
                </a:lnTo>
                <a:close/>
              </a:path>
            </a:pathLst>
          </a:custGeom>
          <a:solidFill>
            <a:srgbClr val="0070C0"/>
          </a:solidFill>
          <a:ln w="19050">
            <a:solidFill>
              <a:srgbClr val="0070C0"/>
            </a:solidFill>
            <a:round/>
            <a:headEnd/>
            <a:tailEnd/>
          </a:ln>
        </p:spPr>
        <p:txBody>
          <a:bodyPr/>
          <a:lstStyle/>
          <a:p>
            <a:pPr eaLnBrk="0" hangingPunct="0"/>
            <a:r>
              <a:rPr lang="en-GB" sz="1600" b="1">
                <a:solidFill>
                  <a:schemeClr val="bg1"/>
                </a:solidFill>
                <a:cs typeface="Arial" charset="0"/>
              </a:rPr>
              <a:t>5.1 Definition</a:t>
            </a:r>
          </a:p>
        </p:txBody>
      </p:sp>
      <p:sp>
        <p:nvSpPr>
          <p:cNvPr id="26628" name="Content Placeholder 4"/>
          <p:cNvSpPr txBox="1">
            <a:spLocks/>
          </p:cNvSpPr>
          <p:nvPr/>
        </p:nvSpPr>
        <p:spPr bwMode="auto">
          <a:xfrm>
            <a:off x="488950" y="1431925"/>
            <a:ext cx="8432800" cy="1781175"/>
          </a:xfrm>
          <a:prstGeom prst="rect">
            <a:avLst/>
          </a:prstGeom>
          <a:noFill/>
          <a:ln w="9525">
            <a:noFill/>
            <a:miter lim="800000"/>
            <a:headEnd/>
            <a:tailEnd/>
          </a:ln>
        </p:spPr>
        <p:txBody>
          <a:bodyPr/>
          <a:lstStyle/>
          <a:p>
            <a:pPr marL="176213" indent="-176213">
              <a:spcBef>
                <a:spcPct val="20000"/>
              </a:spcBef>
              <a:buClr>
                <a:srgbClr val="FF0000"/>
              </a:buClr>
            </a:pPr>
            <a:r>
              <a:rPr lang="en-GB" sz="1200" b="1"/>
              <a:t>What is it?</a:t>
            </a:r>
          </a:p>
          <a:p>
            <a:pPr marL="268288" lvl="1" indent="-176213">
              <a:spcBef>
                <a:spcPct val="20000"/>
              </a:spcBef>
              <a:buFont typeface="Arial" charset="0"/>
              <a:buChar char="•"/>
            </a:pPr>
            <a:r>
              <a:rPr lang="en-GB" sz="1200"/>
              <a:t>Resource capability is the measure of whether your team has the required skills and expertise to run the procurement.</a:t>
            </a:r>
          </a:p>
          <a:p>
            <a:pPr marL="176213" indent="-176213">
              <a:spcBef>
                <a:spcPct val="20000"/>
              </a:spcBef>
              <a:buClr>
                <a:srgbClr val="0070C0"/>
              </a:buClr>
            </a:pPr>
            <a:r>
              <a:rPr lang="en-GB" sz="1200" b="1"/>
              <a:t>Why measure it?</a:t>
            </a:r>
          </a:p>
          <a:p>
            <a:pPr marL="268288" lvl="1" indent="-176213">
              <a:spcBef>
                <a:spcPct val="20000"/>
              </a:spcBef>
              <a:buFont typeface="Arial" charset="0"/>
              <a:buChar char="•"/>
            </a:pPr>
            <a:r>
              <a:rPr lang="en-GB" sz="1200"/>
              <a:t>A key aspect of the lean sourcing standard solution is mobilisation – being able to get the right skills and capability in the right numbers to manage the procurement process. This also requires departments to reduce reliance on external consultants.</a:t>
            </a:r>
          </a:p>
          <a:p>
            <a:pPr marL="268288" lvl="1" indent="-176213">
              <a:spcBef>
                <a:spcPct val="20000"/>
              </a:spcBef>
              <a:buFont typeface="Arial" charset="0"/>
              <a:buChar char="•"/>
            </a:pPr>
            <a:r>
              <a:rPr lang="en-GB" sz="1200">
                <a:cs typeface="Arial" charset="0"/>
              </a:rPr>
              <a:t>You will be able to identify whether you had the necessary skills and expertise and if not, to a) identify what impact this had on the turnaround times and costs and b) use this as evidence for additional resources for future procurements.</a:t>
            </a:r>
          </a:p>
          <a:p>
            <a:pPr marL="268288" lvl="1" indent="-176213">
              <a:spcBef>
                <a:spcPct val="20000"/>
              </a:spcBef>
            </a:pPr>
            <a:endParaRPr lang="en-GB" sz="1200"/>
          </a:p>
        </p:txBody>
      </p:sp>
      <p:cxnSp>
        <p:nvCxnSpPr>
          <p:cNvPr id="9" name="Straight Connector 8"/>
          <p:cNvCxnSpPr/>
          <p:nvPr/>
        </p:nvCxnSpPr>
        <p:spPr>
          <a:xfrm rot="5400000">
            <a:off x="2612231" y="4215607"/>
            <a:ext cx="217487"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4360069" y="4215607"/>
            <a:ext cx="217487"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6119019" y="4215607"/>
            <a:ext cx="217487"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26632" name="Freeform 5"/>
          <p:cNvSpPr>
            <a:spLocks/>
          </p:cNvSpPr>
          <p:nvPr/>
        </p:nvSpPr>
        <p:spPr bwMode="auto">
          <a:xfrm>
            <a:off x="539750" y="3176588"/>
            <a:ext cx="8166100" cy="360362"/>
          </a:xfrm>
          <a:custGeom>
            <a:avLst/>
            <a:gdLst>
              <a:gd name="T0" fmla="*/ 2147483647 w 684"/>
              <a:gd name="T1" fmla="*/ 0 h 42"/>
              <a:gd name="T2" fmla="*/ 0 w 684"/>
              <a:gd name="T3" fmla="*/ 2147483647 h 42"/>
              <a:gd name="T4" fmla="*/ 0 w 684"/>
              <a:gd name="T5" fmla="*/ 2147483647 h 42"/>
              <a:gd name="T6" fmla="*/ 2147483647 w 684"/>
              <a:gd name="T7" fmla="*/ 2147483647 h 42"/>
              <a:gd name="T8" fmla="*/ 2147483647 w 684"/>
              <a:gd name="T9" fmla="*/ 2147483647 h 42"/>
              <a:gd name="T10" fmla="*/ 2147483647 w 684"/>
              <a:gd name="T11" fmla="*/ 2147483647 h 42"/>
              <a:gd name="T12" fmla="*/ 2147483647 w 684"/>
              <a:gd name="T13" fmla="*/ 2147483647 h 42"/>
              <a:gd name="T14" fmla="*/ 2147483647 w 684"/>
              <a:gd name="T15" fmla="*/ 0 h 42"/>
              <a:gd name="T16" fmla="*/ 2147483647 w 684"/>
              <a:gd name="T17" fmla="*/ 0 h 4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84"/>
              <a:gd name="T28" fmla="*/ 0 h 42"/>
              <a:gd name="T29" fmla="*/ 684 w 684"/>
              <a:gd name="T30" fmla="*/ 42 h 4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84" h="42">
                <a:moveTo>
                  <a:pt x="21" y="0"/>
                </a:moveTo>
                <a:cubicBezTo>
                  <a:pt x="9" y="0"/>
                  <a:pt x="0" y="9"/>
                  <a:pt x="0" y="20"/>
                </a:cubicBezTo>
                <a:lnTo>
                  <a:pt x="0" y="22"/>
                </a:lnTo>
                <a:cubicBezTo>
                  <a:pt x="0" y="33"/>
                  <a:pt x="9" y="42"/>
                  <a:pt x="21" y="42"/>
                </a:cubicBezTo>
                <a:lnTo>
                  <a:pt x="664" y="42"/>
                </a:lnTo>
                <a:cubicBezTo>
                  <a:pt x="675" y="42"/>
                  <a:pt x="684" y="33"/>
                  <a:pt x="684" y="22"/>
                </a:cubicBezTo>
                <a:lnTo>
                  <a:pt x="684" y="20"/>
                </a:lnTo>
                <a:cubicBezTo>
                  <a:pt x="684" y="9"/>
                  <a:pt x="675" y="0"/>
                  <a:pt x="664" y="0"/>
                </a:cubicBezTo>
                <a:lnTo>
                  <a:pt x="21" y="0"/>
                </a:lnTo>
                <a:close/>
              </a:path>
            </a:pathLst>
          </a:custGeom>
          <a:solidFill>
            <a:srgbClr val="0070C0"/>
          </a:solidFill>
          <a:ln w="19050">
            <a:solidFill>
              <a:srgbClr val="0070C0"/>
            </a:solidFill>
            <a:round/>
            <a:headEnd/>
            <a:tailEnd/>
          </a:ln>
        </p:spPr>
        <p:txBody>
          <a:bodyPr/>
          <a:lstStyle/>
          <a:p>
            <a:pPr eaLnBrk="0" hangingPunct="0"/>
            <a:r>
              <a:rPr lang="en-GB" sz="1600" b="1">
                <a:solidFill>
                  <a:schemeClr val="bg1"/>
                </a:solidFill>
                <a:cs typeface="Arial" charset="0"/>
              </a:rPr>
              <a:t>5.2 Measurement &amp; Capture</a:t>
            </a:r>
          </a:p>
        </p:txBody>
      </p:sp>
      <p:sp>
        <p:nvSpPr>
          <p:cNvPr id="26633" name="Content Placeholder 4"/>
          <p:cNvSpPr txBox="1">
            <a:spLocks/>
          </p:cNvSpPr>
          <p:nvPr/>
        </p:nvSpPr>
        <p:spPr bwMode="auto">
          <a:xfrm>
            <a:off x="3276600" y="3586163"/>
            <a:ext cx="5543550" cy="2501900"/>
          </a:xfrm>
          <a:prstGeom prst="rect">
            <a:avLst/>
          </a:prstGeom>
          <a:noFill/>
          <a:ln w="9525">
            <a:noFill/>
            <a:miter lim="800000"/>
            <a:headEnd/>
            <a:tailEnd/>
          </a:ln>
        </p:spPr>
        <p:txBody>
          <a:bodyPr/>
          <a:lstStyle/>
          <a:p>
            <a:pPr marL="176213" indent="-176213">
              <a:spcBef>
                <a:spcPct val="20000"/>
              </a:spcBef>
              <a:buFont typeface="Arial" charset="0"/>
              <a:buChar char="•"/>
            </a:pPr>
            <a:r>
              <a:rPr lang="en-GB" sz="1200"/>
              <a:t>Use the skills matrix in the standard document library. </a:t>
            </a:r>
          </a:p>
          <a:p>
            <a:pPr marL="176213" indent="-176213">
              <a:spcBef>
                <a:spcPct val="20000"/>
              </a:spcBef>
              <a:buFont typeface="Arial" charset="0"/>
              <a:buChar char="•"/>
            </a:pPr>
            <a:r>
              <a:rPr lang="en-GB" sz="1200"/>
              <a:t>Refer to the Performance Hub visual management pack section 3.3 which details how to use the skills matrix to identify skills and capability required versus skills and capability available.</a:t>
            </a:r>
          </a:p>
          <a:p>
            <a:pPr marL="176213" indent="-176213">
              <a:spcBef>
                <a:spcPct val="20000"/>
              </a:spcBef>
              <a:buFont typeface="Arial" charset="0"/>
              <a:buChar char="•"/>
            </a:pPr>
            <a:r>
              <a:rPr lang="en-GB" sz="1200"/>
              <a:t>In addition refer to SOP 2.3 Complete team skills assurance.</a:t>
            </a:r>
          </a:p>
          <a:p>
            <a:pPr marL="176213" indent="-176213">
              <a:spcBef>
                <a:spcPct val="20000"/>
              </a:spcBef>
              <a:buFont typeface="Arial" charset="0"/>
              <a:buChar char="•"/>
            </a:pPr>
            <a:r>
              <a:rPr lang="en-GB" sz="1200"/>
              <a:t>Refer to Departmental Costs KPI to track the use of external resources – planned versus actual.</a:t>
            </a:r>
          </a:p>
          <a:p>
            <a:pPr marL="176213" indent="-176213">
              <a:spcBef>
                <a:spcPct val="20000"/>
              </a:spcBef>
              <a:buFont typeface="Arial" charset="0"/>
              <a:buChar char="•"/>
            </a:pPr>
            <a:r>
              <a:rPr lang="en-GB" sz="1200"/>
              <a:t>Unplanned use of external resources – in particular consultants may indicate capability shortfalls within the team that need to be addressed.</a:t>
            </a:r>
          </a:p>
        </p:txBody>
      </p:sp>
      <p:sp>
        <p:nvSpPr>
          <p:cNvPr id="26634" name="Freeform 5"/>
          <p:cNvSpPr>
            <a:spLocks/>
          </p:cNvSpPr>
          <p:nvPr/>
        </p:nvSpPr>
        <p:spPr bwMode="auto">
          <a:xfrm>
            <a:off x="468313" y="5759450"/>
            <a:ext cx="8166100" cy="360363"/>
          </a:xfrm>
          <a:custGeom>
            <a:avLst/>
            <a:gdLst>
              <a:gd name="T0" fmla="*/ 2147483647 w 684"/>
              <a:gd name="T1" fmla="*/ 0 h 42"/>
              <a:gd name="T2" fmla="*/ 0 w 684"/>
              <a:gd name="T3" fmla="*/ 2147483647 h 42"/>
              <a:gd name="T4" fmla="*/ 0 w 684"/>
              <a:gd name="T5" fmla="*/ 2147483647 h 42"/>
              <a:gd name="T6" fmla="*/ 2147483647 w 684"/>
              <a:gd name="T7" fmla="*/ 2147483647 h 42"/>
              <a:gd name="T8" fmla="*/ 2147483647 w 684"/>
              <a:gd name="T9" fmla="*/ 2147483647 h 42"/>
              <a:gd name="T10" fmla="*/ 2147483647 w 684"/>
              <a:gd name="T11" fmla="*/ 2147483647 h 42"/>
              <a:gd name="T12" fmla="*/ 2147483647 w 684"/>
              <a:gd name="T13" fmla="*/ 2147483647 h 42"/>
              <a:gd name="T14" fmla="*/ 2147483647 w 684"/>
              <a:gd name="T15" fmla="*/ 0 h 42"/>
              <a:gd name="T16" fmla="*/ 2147483647 w 684"/>
              <a:gd name="T17" fmla="*/ 0 h 4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84"/>
              <a:gd name="T28" fmla="*/ 0 h 42"/>
              <a:gd name="T29" fmla="*/ 684 w 684"/>
              <a:gd name="T30" fmla="*/ 42 h 4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84" h="42">
                <a:moveTo>
                  <a:pt x="21" y="0"/>
                </a:moveTo>
                <a:cubicBezTo>
                  <a:pt x="9" y="0"/>
                  <a:pt x="0" y="9"/>
                  <a:pt x="0" y="20"/>
                </a:cubicBezTo>
                <a:lnTo>
                  <a:pt x="0" y="22"/>
                </a:lnTo>
                <a:cubicBezTo>
                  <a:pt x="0" y="33"/>
                  <a:pt x="9" y="42"/>
                  <a:pt x="21" y="42"/>
                </a:cubicBezTo>
                <a:lnTo>
                  <a:pt x="664" y="42"/>
                </a:lnTo>
                <a:cubicBezTo>
                  <a:pt x="675" y="42"/>
                  <a:pt x="684" y="33"/>
                  <a:pt x="684" y="22"/>
                </a:cubicBezTo>
                <a:lnTo>
                  <a:pt x="684" y="20"/>
                </a:lnTo>
                <a:cubicBezTo>
                  <a:pt x="684" y="9"/>
                  <a:pt x="675" y="0"/>
                  <a:pt x="664" y="0"/>
                </a:cubicBezTo>
                <a:lnTo>
                  <a:pt x="21" y="0"/>
                </a:lnTo>
                <a:close/>
              </a:path>
            </a:pathLst>
          </a:custGeom>
          <a:solidFill>
            <a:srgbClr val="0070C0"/>
          </a:solidFill>
          <a:ln w="19050">
            <a:solidFill>
              <a:srgbClr val="0070C0"/>
            </a:solidFill>
            <a:round/>
            <a:headEnd/>
            <a:tailEnd/>
          </a:ln>
        </p:spPr>
        <p:txBody>
          <a:bodyPr/>
          <a:lstStyle/>
          <a:p>
            <a:pPr eaLnBrk="0" hangingPunct="0"/>
            <a:r>
              <a:rPr lang="en-GB" sz="1600" b="1">
                <a:solidFill>
                  <a:schemeClr val="bg1"/>
                </a:solidFill>
                <a:cs typeface="Arial" charset="0"/>
              </a:rPr>
              <a:t>5.3 Comparison</a:t>
            </a:r>
          </a:p>
        </p:txBody>
      </p:sp>
      <p:sp>
        <p:nvSpPr>
          <p:cNvPr id="13" name="Footer Placeholder 12"/>
          <p:cNvSpPr>
            <a:spLocks noGrp="1"/>
          </p:cNvSpPr>
          <p:nvPr>
            <p:ph type="ftr" sz="quarter" idx="10"/>
          </p:nvPr>
        </p:nvSpPr>
        <p:spPr/>
        <p:txBody>
          <a:bodyPr/>
          <a:lstStyle/>
          <a:p>
            <a:pPr>
              <a:defRPr/>
            </a:pPr>
            <a:r>
              <a:rPr lang="en-GB"/>
              <a:t>UNCLASSIFIED</a:t>
            </a:r>
          </a:p>
        </p:txBody>
      </p:sp>
      <p:pic>
        <p:nvPicPr>
          <p:cNvPr id="26636" name="Picture 13"/>
          <p:cNvPicPr>
            <a:picLocks noChangeAspect="1" noChangeArrowheads="1"/>
          </p:cNvPicPr>
          <p:nvPr/>
        </p:nvPicPr>
        <p:blipFill>
          <a:blip r:embed="rId3" cstate="print"/>
          <a:srcRect/>
          <a:stretch>
            <a:fillRect/>
          </a:stretch>
        </p:blipFill>
        <p:spPr bwMode="auto">
          <a:xfrm>
            <a:off x="611188" y="3681413"/>
            <a:ext cx="2574925" cy="1930400"/>
          </a:xfrm>
          <a:prstGeom prst="rect">
            <a:avLst/>
          </a:prstGeom>
          <a:noFill/>
          <a:ln w="38100" cap="sq">
            <a:solidFill>
              <a:srgbClr val="0070C0"/>
            </a:solidFill>
            <a:miter lim="800000"/>
            <a:headEnd/>
            <a:tailEnd/>
          </a:ln>
        </p:spPr>
      </p:pic>
      <p:sp>
        <p:nvSpPr>
          <p:cNvPr id="26637" name="Rectangle 13"/>
          <p:cNvSpPr>
            <a:spLocks noChangeArrowheads="1"/>
          </p:cNvSpPr>
          <p:nvPr/>
        </p:nvSpPr>
        <p:spPr bwMode="auto">
          <a:xfrm>
            <a:off x="515938" y="6142038"/>
            <a:ext cx="8064500" cy="276225"/>
          </a:xfrm>
          <a:prstGeom prst="rect">
            <a:avLst/>
          </a:prstGeom>
          <a:noFill/>
          <a:ln w="9525">
            <a:noFill/>
            <a:miter lim="800000"/>
            <a:headEnd/>
            <a:tailEnd/>
          </a:ln>
        </p:spPr>
        <p:txBody>
          <a:bodyPr>
            <a:spAutoFit/>
          </a:bodyPr>
          <a:lstStyle/>
          <a:p>
            <a:pPr marL="268288" lvl="1" indent="-176213">
              <a:spcBef>
                <a:spcPct val="20000"/>
              </a:spcBef>
              <a:buFont typeface="Arial" charset="0"/>
              <a:buChar char="•"/>
            </a:pPr>
            <a:r>
              <a:rPr lang="en-GB" sz="1200">
                <a:cs typeface="Arial" charset="0"/>
              </a:rPr>
              <a:t>You will be able to compare the skills and expertise you needed to the skills and expertise you were allocated.</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title"/>
          </p:nvPr>
        </p:nvSpPr>
        <p:spPr>
          <a:xfrm>
            <a:off x="661988" y="242888"/>
            <a:ext cx="7804150" cy="434975"/>
          </a:xfrm>
        </p:spPr>
        <p:txBody>
          <a:bodyPr/>
          <a:lstStyle/>
          <a:p>
            <a:pPr algn="l" eaLnBrk="1" hangingPunct="1"/>
            <a:r>
              <a:rPr lang="en-GB" sz="1800" b="1" smtClean="0">
                <a:latin typeface="Arial" charset="0"/>
                <a:cs typeface="Arial" charset="0"/>
              </a:rPr>
              <a:t>Content</a:t>
            </a:r>
            <a:endParaRPr lang="en-GB" sz="1800" smtClean="0">
              <a:latin typeface="Arial" charset="0"/>
              <a:cs typeface="Arial" charset="0"/>
            </a:endParaRPr>
          </a:p>
        </p:txBody>
      </p:sp>
      <p:sp>
        <p:nvSpPr>
          <p:cNvPr id="16387" name="Content Placeholder 1"/>
          <p:cNvSpPr txBox="1">
            <a:spLocks/>
          </p:cNvSpPr>
          <p:nvPr/>
        </p:nvSpPr>
        <p:spPr bwMode="auto">
          <a:xfrm>
            <a:off x="655638" y="946150"/>
            <a:ext cx="3556000" cy="4872038"/>
          </a:xfrm>
          <a:prstGeom prst="rect">
            <a:avLst/>
          </a:prstGeom>
          <a:noFill/>
          <a:ln w="9525">
            <a:noFill/>
            <a:miter lim="800000"/>
            <a:headEnd/>
            <a:tailEnd/>
          </a:ln>
        </p:spPr>
        <p:txBody>
          <a:bodyPr/>
          <a:lstStyle/>
          <a:p>
            <a:pPr marL="230188" indent="-230188">
              <a:lnSpc>
                <a:spcPts val="2100"/>
              </a:lnSpc>
              <a:buFontTx/>
              <a:buAutoNum type="arabicPeriod"/>
            </a:pPr>
            <a:r>
              <a:rPr lang="en-GB" sz="1100" b="1">
                <a:cs typeface="Arial" charset="0"/>
              </a:rPr>
              <a:t>Introduction</a:t>
            </a:r>
          </a:p>
          <a:p>
            <a:pPr marL="230188" indent="-230188">
              <a:lnSpc>
                <a:spcPts val="2100"/>
              </a:lnSpc>
            </a:pPr>
            <a:r>
              <a:rPr lang="en-GB" sz="1100">
                <a:cs typeface="Arial" charset="0"/>
              </a:rPr>
              <a:t>	</a:t>
            </a:r>
            <a:r>
              <a:rPr lang="en-GB" sz="1100"/>
              <a:t>1.1	Background/Overview</a:t>
            </a:r>
          </a:p>
          <a:p>
            <a:pPr marL="230188" indent="-230188">
              <a:lnSpc>
                <a:spcPts val="2100"/>
              </a:lnSpc>
            </a:pPr>
            <a:r>
              <a:rPr lang="en-GB" sz="1100"/>
              <a:t>	1.2	Purpose, Objectives and Deliverables</a:t>
            </a:r>
          </a:p>
          <a:p>
            <a:pPr marL="230188" indent="-230188">
              <a:lnSpc>
                <a:spcPts val="2100"/>
              </a:lnSpc>
            </a:pPr>
            <a:endParaRPr lang="en-GB" sz="1100"/>
          </a:p>
          <a:p>
            <a:pPr marL="230188" indent="-230188">
              <a:lnSpc>
                <a:spcPts val="2100"/>
              </a:lnSpc>
              <a:buFont typeface="Calibri" pitchFamily="34" charset="0"/>
              <a:buAutoNum type="arabicPeriod" startAt="2"/>
            </a:pPr>
            <a:r>
              <a:rPr lang="en-GB" sz="1100" b="1"/>
              <a:t>Procurement Turnaround Times</a:t>
            </a:r>
            <a:endParaRPr lang="en-GB" sz="1100"/>
          </a:p>
          <a:p>
            <a:pPr marL="230188" indent="-230188">
              <a:lnSpc>
                <a:spcPts val="2100"/>
              </a:lnSpc>
            </a:pPr>
            <a:r>
              <a:rPr lang="en-GB" sz="1100" b="1"/>
              <a:t>	</a:t>
            </a:r>
            <a:r>
              <a:rPr lang="en-GB" sz="1100"/>
              <a:t>2.1	Definition</a:t>
            </a:r>
          </a:p>
          <a:p>
            <a:pPr marL="230188" indent="-230188">
              <a:lnSpc>
                <a:spcPts val="2100"/>
              </a:lnSpc>
            </a:pPr>
            <a:r>
              <a:rPr lang="en-GB" sz="1100"/>
              <a:t>	2.2	Measurement &amp; Capture</a:t>
            </a:r>
          </a:p>
          <a:p>
            <a:pPr marL="230188" indent="-230188">
              <a:lnSpc>
                <a:spcPts val="2100"/>
              </a:lnSpc>
            </a:pPr>
            <a:r>
              <a:rPr lang="en-GB" sz="1100"/>
              <a:t>	2.3	Comparison</a:t>
            </a:r>
          </a:p>
          <a:p>
            <a:pPr marL="230188" indent="-230188">
              <a:lnSpc>
                <a:spcPts val="2100"/>
              </a:lnSpc>
            </a:pPr>
            <a:endParaRPr lang="en-GB" sz="1100"/>
          </a:p>
          <a:p>
            <a:pPr marL="230188" indent="-230188">
              <a:lnSpc>
                <a:spcPts val="2100"/>
              </a:lnSpc>
              <a:buFont typeface="Calibri" pitchFamily="34" charset="0"/>
              <a:buAutoNum type="arabicPeriod" startAt="3"/>
            </a:pPr>
            <a:r>
              <a:rPr lang="en-GB" sz="1100" b="1"/>
              <a:t>Departmental Costs</a:t>
            </a:r>
          </a:p>
          <a:p>
            <a:pPr marL="230188" indent="-230188">
              <a:lnSpc>
                <a:spcPts val="2100"/>
              </a:lnSpc>
            </a:pPr>
            <a:r>
              <a:rPr lang="en-GB" sz="1100" b="1"/>
              <a:t>	</a:t>
            </a:r>
            <a:r>
              <a:rPr lang="en-GB" sz="1100"/>
              <a:t>3.1	Definition</a:t>
            </a:r>
          </a:p>
          <a:p>
            <a:pPr marL="230188" indent="-230188">
              <a:lnSpc>
                <a:spcPts val="2100"/>
              </a:lnSpc>
            </a:pPr>
            <a:r>
              <a:rPr lang="en-GB" sz="1100"/>
              <a:t>	3.2	Measurement &amp; Capture</a:t>
            </a:r>
          </a:p>
          <a:p>
            <a:pPr marL="230188" indent="-230188">
              <a:lnSpc>
                <a:spcPts val="2100"/>
              </a:lnSpc>
            </a:pPr>
            <a:r>
              <a:rPr lang="en-GB" sz="1100"/>
              <a:t>	3.3	Comparison</a:t>
            </a:r>
          </a:p>
          <a:p>
            <a:pPr marL="230188" indent="-230188">
              <a:lnSpc>
                <a:spcPts val="2100"/>
              </a:lnSpc>
            </a:pPr>
            <a:endParaRPr lang="en-GB" sz="1100"/>
          </a:p>
          <a:p>
            <a:pPr marL="230188" indent="-230188">
              <a:lnSpc>
                <a:spcPts val="2100"/>
              </a:lnSpc>
              <a:buFont typeface="Calibri" pitchFamily="34" charset="0"/>
              <a:buAutoNum type="arabicPeriod" startAt="4"/>
            </a:pPr>
            <a:r>
              <a:rPr lang="en-GB" sz="1100" b="1"/>
              <a:t>Supplier Bid Costs</a:t>
            </a:r>
          </a:p>
          <a:p>
            <a:pPr marL="230188" indent="-230188">
              <a:lnSpc>
                <a:spcPts val="2100"/>
              </a:lnSpc>
            </a:pPr>
            <a:r>
              <a:rPr lang="en-GB" sz="1100" b="1"/>
              <a:t>	</a:t>
            </a:r>
            <a:r>
              <a:rPr lang="en-GB" sz="1100"/>
              <a:t>4.1	Definition</a:t>
            </a:r>
          </a:p>
          <a:p>
            <a:pPr marL="230188" indent="-230188">
              <a:lnSpc>
                <a:spcPts val="2100"/>
              </a:lnSpc>
            </a:pPr>
            <a:r>
              <a:rPr lang="en-GB" sz="1100"/>
              <a:t>	4.2	Measurement &amp; Capture</a:t>
            </a:r>
          </a:p>
          <a:p>
            <a:pPr marL="230188" indent="-230188">
              <a:lnSpc>
                <a:spcPts val="2100"/>
              </a:lnSpc>
            </a:pPr>
            <a:r>
              <a:rPr lang="en-GB" sz="1100"/>
              <a:t>	4.3	Comparison</a:t>
            </a:r>
          </a:p>
          <a:p>
            <a:pPr marL="230188" indent="-230188">
              <a:lnSpc>
                <a:spcPts val="2100"/>
              </a:lnSpc>
            </a:pPr>
            <a:endParaRPr lang="en-GB" sz="1100"/>
          </a:p>
          <a:p>
            <a:pPr marL="230188" indent="-230188">
              <a:lnSpc>
                <a:spcPts val="2100"/>
              </a:lnSpc>
            </a:pPr>
            <a:endParaRPr lang="en-GB" sz="1100" b="1"/>
          </a:p>
          <a:p>
            <a:pPr marL="230188" lvl="2" indent="-230188">
              <a:lnSpc>
                <a:spcPts val="2100"/>
              </a:lnSpc>
            </a:pPr>
            <a:endParaRPr lang="en-GB" sz="1100">
              <a:cs typeface="Arial" charset="0"/>
            </a:endParaRPr>
          </a:p>
        </p:txBody>
      </p:sp>
      <p:sp>
        <p:nvSpPr>
          <p:cNvPr id="16388" name="Content Placeholder 2"/>
          <p:cNvSpPr txBox="1">
            <a:spLocks/>
          </p:cNvSpPr>
          <p:nvPr/>
        </p:nvSpPr>
        <p:spPr bwMode="auto">
          <a:xfrm>
            <a:off x="4746625" y="946150"/>
            <a:ext cx="4140200" cy="5029200"/>
          </a:xfrm>
          <a:prstGeom prst="rect">
            <a:avLst/>
          </a:prstGeom>
          <a:noFill/>
          <a:ln w="9525">
            <a:noFill/>
            <a:miter lim="800000"/>
            <a:headEnd/>
            <a:tailEnd/>
          </a:ln>
        </p:spPr>
        <p:txBody>
          <a:bodyPr/>
          <a:lstStyle/>
          <a:p>
            <a:pPr>
              <a:spcBef>
                <a:spcPct val="20000"/>
              </a:spcBef>
            </a:pPr>
            <a:endParaRPr lang="en-GB" sz="1100">
              <a:cs typeface="Arial" charset="0"/>
            </a:endParaRPr>
          </a:p>
        </p:txBody>
      </p:sp>
      <p:sp>
        <p:nvSpPr>
          <p:cNvPr id="6" name="Footer Placeholder 5"/>
          <p:cNvSpPr>
            <a:spLocks noGrp="1"/>
          </p:cNvSpPr>
          <p:nvPr>
            <p:ph type="ftr" sz="quarter" idx="10"/>
          </p:nvPr>
        </p:nvSpPr>
        <p:spPr/>
        <p:txBody>
          <a:bodyPr/>
          <a:lstStyle/>
          <a:p>
            <a:pPr>
              <a:defRPr/>
            </a:pPr>
            <a:r>
              <a:rPr lang="en-GB"/>
              <a:t>UNCLASSIFIED</a:t>
            </a:r>
          </a:p>
        </p:txBody>
      </p:sp>
      <p:sp>
        <p:nvSpPr>
          <p:cNvPr id="16390" name="Content Placeholder 1"/>
          <p:cNvSpPr txBox="1">
            <a:spLocks/>
          </p:cNvSpPr>
          <p:nvPr/>
        </p:nvSpPr>
        <p:spPr bwMode="auto">
          <a:xfrm>
            <a:off x="4833938" y="955675"/>
            <a:ext cx="3556000" cy="4872038"/>
          </a:xfrm>
          <a:prstGeom prst="rect">
            <a:avLst/>
          </a:prstGeom>
          <a:noFill/>
          <a:ln w="9525">
            <a:noFill/>
            <a:miter lim="800000"/>
            <a:headEnd/>
            <a:tailEnd/>
          </a:ln>
        </p:spPr>
        <p:txBody>
          <a:bodyPr/>
          <a:lstStyle/>
          <a:p>
            <a:pPr marL="230188" indent="-230188">
              <a:lnSpc>
                <a:spcPts val="2100"/>
              </a:lnSpc>
              <a:buFont typeface="Calibri" pitchFamily="34" charset="0"/>
              <a:buAutoNum type="arabicPeriod" startAt="5"/>
            </a:pPr>
            <a:r>
              <a:rPr lang="en-GB" sz="1100" b="1"/>
              <a:t>Resource Capability</a:t>
            </a:r>
          </a:p>
          <a:p>
            <a:pPr marL="230188" indent="-230188">
              <a:lnSpc>
                <a:spcPts val="2100"/>
              </a:lnSpc>
            </a:pPr>
            <a:r>
              <a:rPr lang="en-GB" sz="1100" b="1"/>
              <a:t>	</a:t>
            </a:r>
            <a:r>
              <a:rPr lang="en-GB" sz="1100"/>
              <a:t>5.1	Definition</a:t>
            </a:r>
          </a:p>
          <a:p>
            <a:pPr marL="230188" indent="-230188">
              <a:lnSpc>
                <a:spcPts val="2100"/>
              </a:lnSpc>
            </a:pPr>
            <a:r>
              <a:rPr lang="en-GB" sz="1100"/>
              <a:t>	5.2	Measurement &amp; Capture</a:t>
            </a:r>
          </a:p>
          <a:p>
            <a:pPr marL="230188" indent="-230188">
              <a:lnSpc>
                <a:spcPts val="2100"/>
              </a:lnSpc>
            </a:pPr>
            <a:r>
              <a:rPr lang="en-GB" sz="1100"/>
              <a:t>	5.3	Comparison</a:t>
            </a:r>
          </a:p>
          <a:p>
            <a:pPr marL="230188" indent="-230188">
              <a:lnSpc>
                <a:spcPts val="2100"/>
              </a:lnSpc>
            </a:pPr>
            <a:endParaRPr lang="en-GB" sz="1100"/>
          </a:p>
          <a:p>
            <a:pPr marL="230188" indent="-230188">
              <a:lnSpc>
                <a:spcPts val="2100"/>
              </a:lnSpc>
            </a:pPr>
            <a:endParaRPr lang="en-GB" sz="1100" b="1"/>
          </a:p>
          <a:p>
            <a:pPr marL="230188" lvl="2" indent="-230188">
              <a:lnSpc>
                <a:spcPts val="2100"/>
              </a:lnSpc>
            </a:pPr>
            <a:endParaRPr lang="en-GB" sz="1100">
              <a:cs typeface="Arial"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61988" y="242888"/>
            <a:ext cx="7804150" cy="434975"/>
          </a:xfrm>
        </p:spPr>
        <p:txBody>
          <a:bodyPr/>
          <a:lstStyle/>
          <a:p>
            <a:pPr algn="l"/>
            <a:r>
              <a:rPr lang="en-GB" sz="1800" b="1" smtClean="0">
                <a:latin typeface="Arial" charset="0"/>
                <a:cs typeface="Arial" charset="0"/>
              </a:rPr>
              <a:t>1.1 Background/Overview</a:t>
            </a:r>
          </a:p>
        </p:txBody>
      </p:sp>
      <p:sp>
        <p:nvSpPr>
          <p:cNvPr id="17411" name="Content Placeholder 1"/>
          <p:cNvSpPr txBox="1">
            <a:spLocks/>
          </p:cNvSpPr>
          <p:nvPr/>
        </p:nvSpPr>
        <p:spPr bwMode="auto">
          <a:xfrm>
            <a:off x="251520" y="828675"/>
            <a:ext cx="8640960" cy="5075238"/>
          </a:xfrm>
          <a:prstGeom prst="rect">
            <a:avLst/>
          </a:prstGeom>
          <a:noFill/>
          <a:ln w="9525">
            <a:noFill/>
            <a:miter lim="800000"/>
            <a:headEnd/>
            <a:tailEnd/>
          </a:ln>
        </p:spPr>
        <p:txBody>
          <a:bodyPr/>
          <a:lstStyle/>
          <a:p>
            <a:r>
              <a:rPr lang="en-GB" sz="1400" u="sng" dirty="0">
                <a:cs typeface="Arial" charset="0"/>
              </a:rPr>
              <a:t>Context</a:t>
            </a:r>
          </a:p>
          <a:p>
            <a:r>
              <a:rPr lang="en-GB" sz="1400" dirty="0"/>
              <a:t>On the 21 November 2011 the Minister for the Cabinet Office announced that Government </a:t>
            </a:r>
            <a:r>
              <a:rPr lang="en-GB" sz="1400" dirty="0" smtClean="0"/>
              <a:t>would - Make </a:t>
            </a:r>
            <a:r>
              <a:rPr lang="en-GB" sz="1400" dirty="0"/>
              <a:t>it 40 per cent faster to do business with Government and that from January 2012 all but the most complex procurement processes will be completed within 120 days.</a:t>
            </a:r>
            <a:endParaRPr lang="en-GB" sz="1400" dirty="0">
              <a:cs typeface="Arial" charset="0"/>
            </a:endParaRPr>
          </a:p>
          <a:p>
            <a:endParaRPr lang="en-GB" sz="1400" dirty="0">
              <a:cs typeface="Arial" charset="0"/>
            </a:endParaRPr>
          </a:p>
          <a:p>
            <a:r>
              <a:rPr lang="en-GB" sz="1400" u="sng" dirty="0">
                <a:cs typeface="Arial" charset="0"/>
              </a:rPr>
              <a:t>Key Performance Indicators</a:t>
            </a:r>
          </a:p>
          <a:p>
            <a:r>
              <a:rPr lang="en-GB" sz="1400" dirty="0">
                <a:cs typeface="Arial" charset="0"/>
              </a:rPr>
              <a:t>This KPI pack is intended to give you guidance on four specific KPIs – procurement turnaround times, departmental costs, supplier bid costs and resource capability.</a:t>
            </a:r>
          </a:p>
          <a:p>
            <a:endParaRPr lang="en-GB" sz="1400" dirty="0">
              <a:cs typeface="Arial" charset="0"/>
            </a:endParaRPr>
          </a:p>
          <a:p>
            <a:r>
              <a:rPr lang="en-GB" sz="1400" u="sng" dirty="0">
                <a:cs typeface="Arial" charset="0"/>
              </a:rPr>
              <a:t>Why use this pack?</a:t>
            </a:r>
          </a:p>
          <a:p>
            <a:r>
              <a:rPr lang="en-GB" sz="1400" dirty="0">
                <a:cs typeface="Arial" charset="0"/>
              </a:rPr>
              <a:t>These KPIs are relevant to understanding the impact of the application of lean on the procurement process, contributing to continuous improvement of the lean sourcing process and demonstrating progress in changing the way the government does business.</a:t>
            </a:r>
          </a:p>
          <a:p>
            <a:endParaRPr lang="en-GB" sz="800" dirty="0">
              <a:cs typeface="Arial" charset="0"/>
            </a:endParaRPr>
          </a:p>
          <a:p>
            <a:r>
              <a:rPr lang="en-GB" sz="1400" dirty="0" smtClean="0">
                <a:cs typeface="Arial" charset="0"/>
              </a:rPr>
              <a:t>Procurement turnaround times for all above OJEU procurements are being monitored by Cabinet Office through extracting data published by central government departments and their arms length bodies in Contract Award Notices via the Tenders Electronic daily system. This data is used to measure the progress being made by all departments in the application of LEAN sourcing. </a:t>
            </a:r>
          </a:p>
          <a:p>
            <a:endParaRPr lang="en-GB" sz="1400" dirty="0">
              <a:cs typeface="Arial" charset="0"/>
            </a:endParaRPr>
          </a:p>
          <a:p>
            <a:r>
              <a:rPr lang="en-GB" sz="1400" dirty="0" smtClean="0">
                <a:cs typeface="Arial" charset="0"/>
              </a:rPr>
              <a:t>These KPIs are also useful for departmental </a:t>
            </a:r>
            <a:r>
              <a:rPr lang="en-GB" sz="1400" dirty="0" smtClean="0"/>
              <a:t>performance </a:t>
            </a:r>
            <a:r>
              <a:rPr lang="en-GB" sz="1400" dirty="0"/>
              <a:t>measurement and </a:t>
            </a:r>
            <a:r>
              <a:rPr lang="en-GB" sz="1400" dirty="0" smtClean="0"/>
              <a:t>reporting processes and can be used to support continuous improvement in resource planning and utilisation.</a:t>
            </a:r>
            <a:endParaRPr lang="en-GB" sz="1400" dirty="0"/>
          </a:p>
          <a:p>
            <a:endParaRPr lang="en-GB" sz="800" dirty="0">
              <a:cs typeface="Arial" charset="0"/>
            </a:endParaRPr>
          </a:p>
          <a:p>
            <a:r>
              <a:rPr lang="en-GB" sz="1400" dirty="0"/>
              <a:t>When using this pack you should apply your professional judgement to decide whether the KPI Calculator can usefully be deployed and/or customised to meet your needs</a:t>
            </a:r>
            <a:r>
              <a:rPr lang="en-GB" sz="1400" dirty="0" smtClean="0"/>
              <a:t>.</a:t>
            </a:r>
          </a:p>
          <a:p>
            <a:endParaRPr lang="en-GB" sz="800" u="sng" dirty="0">
              <a:cs typeface="Arial" charset="0"/>
            </a:endParaRPr>
          </a:p>
          <a:p>
            <a:r>
              <a:rPr lang="en-GB" sz="1400" u="sng" dirty="0">
                <a:cs typeface="Arial" charset="0"/>
              </a:rPr>
              <a:t>Related Documents</a:t>
            </a:r>
          </a:p>
          <a:p>
            <a:r>
              <a:rPr lang="en-GB" sz="1400" dirty="0">
                <a:cs typeface="Arial" charset="0"/>
              </a:rPr>
              <a:t>Visual Management Project Performance Hub Guidance</a:t>
            </a:r>
          </a:p>
          <a:p>
            <a:r>
              <a:rPr lang="en-GB" sz="1400" dirty="0">
                <a:cs typeface="Arial" charset="0"/>
              </a:rPr>
              <a:t>SOP 2.2 Create a project performance hub </a:t>
            </a:r>
          </a:p>
          <a:p>
            <a:r>
              <a:rPr lang="en-GB" sz="1400" dirty="0">
                <a:cs typeface="Arial" charset="0"/>
              </a:rPr>
              <a:t>KPI Calculator</a:t>
            </a:r>
          </a:p>
          <a:p>
            <a:pPr>
              <a:spcBef>
                <a:spcPct val="20000"/>
              </a:spcBef>
            </a:pPr>
            <a:endParaRPr lang="en-GB" sz="1400" dirty="0">
              <a:cs typeface="Arial" charset="0"/>
            </a:endParaRPr>
          </a:p>
        </p:txBody>
      </p:sp>
      <p:sp>
        <p:nvSpPr>
          <p:cNvPr id="5" name="Footer Placeholder 4"/>
          <p:cNvSpPr>
            <a:spLocks noGrp="1"/>
          </p:cNvSpPr>
          <p:nvPr>
            <p:ph type="ftr" sz="quarter" idx="10"/>
          </p:nvPr>
        </p:nvSpPr>
        <p:spPr/>
        <p:txBody>
          <a:bodyPr/>
          <a:lstStyle/>
          <a:p>
            <a:pPr>
              <a:defRPr/>
            </a:pPr>
            <a:r>
              <a:rPr lang="en-GB" dirty="0"/>
              <a:t>UNCLASSIFIED</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61988" y="242888"/>
            <a:ext cx="7804150" cy="434975"/>
          </a:xfrm>
        </p:spPr>
        <p:txBody>
          <a:bodyPr/>
          <a:lstStyle/>
          <a:p>
            <a:pPr algn="l" eaLnBrk="1" hangingPunct="1"/>
            <a:r>
              <a:rPr lang="en-GB" sz="1800" b="1" smtClean="0">
                <a:latin typeface="Arial" charset="0"/>
                <a:cs typeface="Arial" charset="0"/>
              </a:rPr>
              <a:t>1.2 Purpose, Objectives &amp; Deliverables</a:t>
            </a:r>
          </a:p>
        </p:txBody>
      </p:sp>
      <p:sp>
        <p:nvSpPr>
          <p:cNvPr id="18435" name="Freeform 5"/>
          <p:cNvSpPr>
            <a:spLocks/>
          </p:cNvSpPr>
          <p:nvPr/>
        </p:nvSpPr>
        <p:spPr bwMode="auto">
          <a:xfrm>
            <a:off x="488950" y="976313"/>
            <a:ext cx="8166100" cy="360362"/>
          </a:xfrm>
          <a:custGeom>
            <a:avLst/>
            <a:gdLst>
              <a:gd name="T0" fmla="*/ 2147483647 w 684"/>
              <a:gd name="T1" fmla="*/ 0 h 42"/>
              <a:gd name="T2" fmla="*/ 0 w 684"/>
              <a:gd name="T3" fmla="*/ 2147483647 h 42"/>
              <a:gd name="T4" fmla="*/ 0 w 684"/>
              <a:gd name="T5" fmla="*/ 2147483647 h 42"/>
              <a:gd name="T6" fmla="*/ 2147483647 w 684"/>
              <a:gd name="T7" fmla="*/ 2147483647 h 42"/>
              <a:gd name="T8" fmla="*/ 2147483647 w 684"/>
              <a:gd name="T9" fmla="*/ 2147483647 h 42"/>
              <a:gd name="T10" fmla="*/ 2147483647 w 684"/>
              <a:gd name="T11" fmla="*/ 2147483647 h 42"/>
              <a:gd name="T12" fmla="*/ 2147483647 w 684"/>
              <a:gd name="T13" fmla="*/ 2147483647 h 42"/>
              <a:gd name="T14" fmla="*/ 2147483647 w 684"/>
              <a:gd name="T15" fmla="*/ 0 h 42"/>
              <a:gd name="T16" fmla="*/ 2147483647 w 684"/>
              <a:gd name="T17" fmla="*/ 0 h 4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84"/>
              <a:gd name="T28" fmla="*/ 0 h 42"/>
              <a:gd name="T29" fmla="*/ 684 w 684"/>
              <a:gd name="T30" fmla="*/ 42 h 4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84" h="42">
                <a:moveTo>
                  <a:pt x="21" y="0"/>
                </a:moveTo>
                <a:cubicBezTo>
                  <a:pt x="9" y="0"/>
                  <a:pt x="0" y="9"/>
                  <a:pt x="0" y="20"/>
                </a:cubicBezTo>
                <a:lnTo>
                  <a:pt x="0" y="22"/>
                </a:lnTo>
                <a:cubicBezTo>
                  <a:pt x="0" y="33"/>
                  <a:pt x="9" y="42"/>
                  <a:pt x="21" y="42"/>
                </a:cubicBezTo>
                <a:lnTo>
                  <a:pt x="664" y="42"/>
                </a:lnTo>
                <a:cubicBezTo>
                  <a:pt x="675" y="42"/>
                  <a:pt x="684" y="33"/>
                  <a:pt x="684" y="22"/>
                </a:cubicBezTo>
                <a:lnTo>
                  <a:pt x="684" y="20"/>
                </a:lnTo>
                <a:cubicBezTo>
                  <a:pt x="684" y="9"/>
                  <a:pt x="675" y="0"/>
                  <a:pt x="664" y="0"/>
                </a:cubicBezTo>
                <a:lnTo>
                  <a:pt x="21" y="0"/>
                </a:lnTo>
                <a:close/>
              </a:path>
            </a:pathLst>
          </a:custGeom>
          <a:solidFill>
            <a:srgbClr val="0070C0"/>
          </a:solidFill>
          <a:ln w="19050">
            <a:solidFill>
              <a:srgbClr val="0070C0"/>
            </a:solidFill>
            <a:round/>
            <a:headEnd/>
            <a:tailEnd/>
          </a:ln>
        </p:spPr>
        <p:txBody>
          <a:bodyPr/>
          <a:lstStyle/>
          <a:p>
            <a:pPr eaLnBrk="0" hangingPunct="0"/>
            <a:r>
              <a:rPr lang="en-GB" sz="1600" b="1">
                <a:solidFill>
                  <a:schemeClr val="bg1"/>
                </a:solidFill>
                <a:cs typeface="Arial" charset="0"/>
              </a:rPr>
              <a:t>Purpose</a:t>
            </a:r>
          </a:p>
        </p:txBody>
      </p:sp>
      <p:sp>
        <p:nvSpPr>
          <p:cNvPr id="18436" name="Content Placeholder 4"/>
          <p:cNvSpPr txBox="1">
            <a:spLocks/>
          </p:cNvSpPr>
          <p:nvPr/>
        </p:nvSpPr>
        <p:spPr bwMode="auto">
          <a:xfrm>
            <a:off x="430213" y="1431925"/>
            <a:ext cx="8432800" cy="1400175"/>
          </a:xfrm>
          <a:prstGeom prst="rect">
            <a:avLst/>
          </a:prstGeom>
          <a:noFill/>
          <a:ln w="9525">
            <a:noFill/>
            <a:miter lim="800000"/>
            <a:headEnd/>
            <a:tailEnd/>
          </a:ln>
        </p:spPr>
        <p:txBody>
          <a:bodyPr/>
          <a:lstStyle/>
          <a:p>
            <a:pPr marL="342900" indent="-342900">
              <a:spcBef>
                <a:spcPct val="20000"/>
              </a:spcBef>
              <a:buFontTx/>
              <a:buChar char="•"/>
            </a:pPr>
            <a:r>
              <a:rPr lang="en-GB" sz="1200">
                <a:cs typeface="Arial" charset="0"/>
              </a:rPr>
              <a:t>To measure the impact of applying the Lean Sourcing standard solution on:</a:t>
            </a:r>
          </a:p>
          <a:p>
            <a:pPr marL="800100" lvl="1" indent="-342900">
              <a:spcBef>
                <a:spcPct val="20000"/>
              </a:spcBef>
              <a:buFontTx/>
              <a:buChar char="•"/>
            </a:pPr>
            <a:r>
              <a:rPr lang="en-GB" sz="1200">
                <a:cs typeface="Arial" charset="0"/>
              </a:rPr>
              <a:t>Procurement turnaround times</a:t>
            </a:r>
          </a:p>
          <a:p>
            <a:pPr marL="800100" lvl="1" indent="-342900">
              <a:spcBef>
                <a:spcPct val="20000"/>
              </a:spcBef>
              <a:buFontTx/>
              <a:buChar char="•"/>
            </a:pPr>
            <a:r>
              <a:rPr lang="en-GB" sz="1200">
                <a:cs typeface="Arial" charset="0"/>
              </a:rPr>
              <a:t>Departmental costs</a:t>
            </a:r>
          </a:p>
          <a:p>
            <a:pPr marL="800100" lvl="1" indent="-342900">
              <a:spcBef>
                <a:spcPct val="20000"/>
              </a:spcBef>
              <a:buFontTx/>
              <a:buChar char="•"/>
            </a:pPr>
            <a:r>
              <a:rPr lang="en-GB" sz="1200">
                <a:cs typeface="Arial" charset="0"/>
              </a:rPr>
              <a:t>Supplier bid costs</a:t>
            </a:r>
          </a:p>
          <a:p>
            <a:pPr marL="800100" lvl="1" indent="-342900">
              <a:spcBef>
                <a:spcPct val="20000"/>
              </a:spcBef>
              <a:buFontTx/>
              <a:buChar char="•"/>
            </a:pPr>
            <a:r>
              <a:rPr lang="en-GB" sz="1200">
                <a:cs typeface="Arial" charset="0"/>
              </a:rPr>
              <a:t>Resource capability</a:t>
            </a:r>
          </a:p>
          <a:p>
            <a:pPr marL="800100" lvl="1" indent="-342900">
              <a:spcBef>
                <a:spcPct val="20000"/>
              </a:spcBef>
            </a:pPr>
            <a:endParaRPr lang="en-GB" sz="1200">
              <a:cs typeface="Arial" charset="0"/>
            </a:endParaRPr>
          </a:p>
        </p:txBody>
      </p:sp>
      <p:sp>
        <p:nvSpPr>
          <p:cNvPr id="18437" name="Freeform 5"/>
          <p:cNvSpPr>
            <a:spLocks/>
          </p:cNvSpPr>
          <p:nvPr/>
        </p:nvSpPr>
        <p:spPr bwMode="auto">
          <a:xfrm>
            <a:off x="468313" y="2603500"/>
            <a:ext cx="8166100" cy="360363"/>
          </a:xfrm>
          <a:custGeom>
            <a:avLst/>
            <a:gdLst>
              <a:gd name="T0" fmla="*/ 2147483647 w 684"/>
              <a:gd name="T1" fmla="*/ 0 h 42"/>
              <a:gd name="T2" fmla="*/ 0 w 684"/>
              <a:gd name="T3" fmla="*/ 2147483647 h 42"/>
              <a:gd name="T4" fmla="*/ 0 w 684"/>
              <a:gd name="T5" fmla="*/ 2147483647 h 42"/>
              <a:gd name="T6" fmla="*/ 2147483647 w 684"/>
              <a:gd name="T7" fmla="*/ 2147483647 h 42"/>
              <a:gd name="T8" fmla="*/ 2147483647 w 684"/>
              <a:gd name="T9" fmla="*/ 2147483647 h 42"/>
              <a:gd name="T10" fmla="*/ 2147483647 w 684"/>
              <a:gd name="T11" fmla="*/ 2147483647 h 42"/>
              <a:gd name="T12" fmla="*/ 2147483647 w 684"/>
              <a:gd name="T13" fmla="*/ 2147483647 h 42"/>
              <a:gd name="T14" fmla="*/ 2147483647 w 684"/>
              <a:gd name="T15" fmla="*/ 0 h 42"/>
              <a:gd name="T16" fmla="*/ 2147483647 w 684"/>
              <a:gd name="T17" fmla="*/ 0 h 4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84"/>
              <a:gd name="T28" fmla="*/ 0 h 42"/>
              <a:gd name="T29" fmla="*/ 684 w 684"/>
              <a:gd name="T30" fmla="*/ 42 h 4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84" h="42">
                <a:moveTo>
                  <a:pt x="21" y="0"/>
                </a:moveTo>
                <a:cubicBezTo>
                  <a:pt x="9" y="0"/>
                  <a:pt x="0" y="9"/>
                  <a:pt x="0" y="20"/>
                </a:cubicBezTo>
                <a:lnTo>
                  <a:pt x="0" y="22"/>
                </a:lnTo>
                <a:cubicBezTo>
                  <a:pt x="0" y="33"/>
                  <a:pt x="9" y="42"/>
                  <a:pt x="21" y="42"/>
                </a:cubicBezTo>
                <a:lnTo>
                  <a:pt x="664" y="42"/>
                </a:lnTo>
                <a:cubicBezTo>
                  <a:pt x="675" y="42"/>
                  <a:pt x="684" y="33"/>
                  <a:pt x="684" y="22"/>
                </a:cubicBezTo>
                <a:lnTo>
                  <a:pt x="684" y="20"/>
                </a:lnTo>
                <a:cubicBezTo>
                  <a:pt x="684" y="9"/>
                  <a:pt x="675" y="0"/>
                  <a:pt x="664" y="0"/>
                </a:cubicBezTo>
                <a:lnTo>
                  <a:pt x="21" y="0"/>
                </a:lnTo>
                <a:close/>
              </a:path>
            </a:pathLst>
          </a:custGeom>
          <a:solidFill>
            <a:srgbClr val="0070C0"/>
          </a:solidFill>
          <a:ln w="19050">
            <a:solidFill>
              <a:srgbClr val="0070C0"/>
            </a:solidFill>
            <a:round/>
            <a:headEnd/>
            <a:tailEnd/>
          </a:ln>
        </p:spPr>
        <p:txBody>
          <a:bodyPr/>
          <a:lstStyle/>
          <a:p>
            <a:pPr eaLnBrk="0" hangingPunct="0"/>
            <a:r>
              <a:rPr lang="en-GB" sz="1600" b="1">
                <a:solidFill>
                  <a:schemeClr val="bg1"/>
                </a:solidFill>
                <a:cs typeface="Arial" charset="0"/>
              </a:rPr>
              <a:t>Objectives</a:t>
            </a:r>
          </a:p>
        </p:txBody>
      </p:sp>
      <p:sp>
        <p:nvSpPr>
          <p:cNvPr id="18438" name="Content Placeholder 4"/>
          <p:cNvSpPr txBox="1">
            <a:spLocks/>
          </p:cNvSpPr>
          <p:nvPr/>
        </p:nvSpPr>
        <p:spPr bwMode="auto">
          <a:xfrm>
            <a:off x="481013" y="3052763"/>
            <a:ext cx="8432800" cy="863600"/>
          </a:xfrm>
          <a:prstGeom prst="rect">
            <a:avLst/>
          </a:prstGeom>
          <a:noFill/>
          <a:ln w="9525">
            <a:noFill/>
            <a:miter lim="800000"/>
            <a:headEnd/>
            <a:tailEnd/>
          </a:ln>
        </p:spPr>
        <p:txBody>
          <a:bodyPr/>
          <a:lstStyle/>
          <a:p>
            <a:pPr marL="342900" indent="-342900">
              <a:spcBef>
                <a:spcPct val="20000"/>
              </a:spcBef>
              <a:buFontTx/>
              <a:buChar char="•"/>
            </a:pPr>
            <a:r>
              <a:rPr lang="en-GB" sz="1200">
                <a:cs typeface="Arial" charset="0"/>
              </a:rPr>
              <a:t>To understand the impact of the application of lean on the procurement process</a:t>
            </a:r>
          </a:p>
          <a:p>
            <a:pPr marL="342900" indent="-342900">
              <a:spcBef>
                <a:spcPct val="20000"/>
              </a:spcBef>
              <a:buFontTx/>
              <a:buChar char="•"/>
            </a:pPr>
            <a:r>
              <a:rPr lang="en-GB" sz="1200">
                <a:cs typeface="Arial" charset="0"/>
              </a:rPr>
              <a:t>To contribute to continuous improvement of the lean sourcing process</a:t>
            </a:r>
          </a:p>
          <a:p>
            <a:pPr marL="342900" indent="-342900">
              <a:spcBef>
                <a:spcPct val="20000"/>
              </a:spcBef>
              <a:buFontTx/>
              <a:buChar char="•"/>
            </a:pPr>
            <a:r>
              <a:rPr lang="en-GB" sz="1200">
                <a:cs typeface="Arial" charset="0"/>
              </a:rPr>
              <a:t>To demonstrate progress in changing the way the government does business</a:t>
            </a:r>
          </a:p>
          <a:p>
            <a:pPr marL="800100" lvl="1" indent="-342900">
              <a:spcBef>
                <a:spcPct val="20000"/>
              </a:spcBef>
            </a:pPr>
            <a:endParaRPr lang="en-GB" sz="1200">
              <a:cs typeface="Arial" charset="0"/>
            </a:endParaRPr>
          </a:p>
        </p:txBody>
      </p:sp>
      <p:sp>
        <p:nvSpPr>
          <p:cNvPr id="18439" name="Freeform 5"/>
          <p:cNvSpPr>
            <a:spLocks/>
          </p:cNvSpPr>
          <p:nvPr/>
        </p:nvSpPr>
        <p:spPr bwMode="auto">
          <a:xfrm>
            <a:off x="488950" y="3827463"/>
            <a:ext cx="8166100" cy="358775"/>
          </a:xfrm>
          <a:custGeom>
            <a:avLst/>
            <a:gdLst>
              <a:gd name="T0" fmla="*/ 2147483647 w 684"/>
              <a:gd name="T1" fmla="*/ 0 h 42"/>
              <a:gd name="T2" fmla="*/ 0 w 684"/>
              <a:gd name="T3" fmla="*/ 2147483647 h 42"/>
              <a:gd name="T4" fmla="*/ 0 w 684"/>
              <a:gd name="T5" fmla="*/ 2147483647 h 42"/>
              <a:gd name="T6" fmla="*/ 2147483647 w 684"/>
              <a:gd name="T7" fmla="*/ 2147483647 h 42"/>
              <a:gd name="T8" fmla="*/ 2147483647 w 684"/>
              <a:gd name="T9" fmla="*/ 2147483647 h 42"/>
              <a:gd name="T10" fmla="*/ 2147483647 w 684"/>
              <a:gd name="T11" fmla="*/ 2147483647 h 42"/>
              <a:gd name="T12" fmla="*/ 2147483647 w 684"/>
              <a:gd name="T13" fmla="*/ 2147483647 h 42"/>
              <a:gd name="T14" fmla="*/ 2147483647 w 684"/>
              <a:gd name="T15" fmla="*/ 0 h 42"/>
              <a:gd name="T16" fmla="*/ 2147483647 w 684"/>
              <a:gd name="T17" fmla="*/ 0 h 4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84"/>
              <a:gd name="T28" fmla="*/ 0 h 42"/>
              <a:gd name="T29" fmla="*/ 684 w 684"/>
              <a:gd name="T30" fmla="*/ 42 h 4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84" h="42">
                <a:moveTo>
                  <a:pt x="21" y="0"/>
                </a:moveTo>
                <a:cubicBezTo>
                  <a:pt x="9" y="0"/>
                  <a:pt x="0" y="9"/>
                  <a:pt x="0" y="20"/>
                </a:cubicBezTo>
                <a:lnTo>
                  <a:pt x="0" y="22"/>
                </a:lnTo>
                <a:cubicBezTo>
                  <a:pt x="0" y="33"/>
                  <a:pt x="9" y="42"/>
                  <a:pt x="21" y="42"/>
                </a:cubicBezTo>
                <a:lnTo>
                  <a:pt x="664" y="42"/>
                </a:lnTo>
                <a:cubicBezTo>
                  <a:pt x="675" y="42"/>
                  <a:pt x="684" y="33"/>
                  <a:pt x="684" y="22"/>
                </a:cubicBezTo>
                <a:lnTo>
                  <a:pt x="684" y="20"/>
                </a:lnTo>
                <a:cubicBezTo>
                  <a:pt x="684" y="9"/>
                  <a:pt x="675" y="0"/>
                  <a:pt x="664" y="0"/>
                </a:cubicBezTo>
                <a:lnTo>
                  <a:pt x="21" y="0"/>
                </a:lnTo>
                <a:close/>
              </a:path>
            </a:pathLst>
          </a:custGeom>
          <a:solidFill>
            <a:srgbClr val="0070C0"/>
          </a:solidFill>
          <a:ln w="19050">
            <a:solidFill>
              <a:srgbClr val="0070C0"/>
            </a:solidFill>
            <a:round/>
            <a:headEnd/>
            <a:tailEnd/>
          </a:ln>
        </p:spPr>
        <p:txBody>
          <a:bodyPr/>
          <a:lstStyle/>
          <a:p>
            <a:pPr eaLnBrk="0" hangingPunct="0"/>
            <a:r>
              <a:rPr lang="en-GB" sz="1600" b="1">
                <a:solidFill>
                  <a:schemeClr val="bg1"/>
                </a:solidFill>
                <a:cs typeface="Arial" charset="0"/>
              </a:rPr>
              <a:t>Deliverables</a:t>
            </a:r>
          </a:p>
        </p:txBody>
      </p:sp>
      <p:sp>
        <p:nvSpPr>
          <p:cNvPr id="18440" name="Content Placeholder 4"/>
          <p:cNvSpPr txBox="1">
            <a:spLocks/>
          </p:cNvSpPr>
          <p:nvPr/>
        </p:nvSpPr>
        <p:spPr bwMode="auto">
          <a:xfrm>
            <a:off x="479425" y="4294188"/>
            <a:ext cx="8432800" cy="1300162"/>
          </a:xfrm>
          <a:prstGeom prst="rect">
            <a:avLst/>
          </a:prstGeom>
          <a:noFill/>
          <a:ln w="9525">
            <a:noFill/>
            <a:miter lim="800000"/>
            <a:headEnd/>
            <a:tailEnd/>
          </a:ln>
        </p:spPr>
        <p:txBody>
          <a:bodyPr/>
          <a:lstStyle/>
          <a:p>
            <a:pPr marL="342900" indent="-342900">
              <a:spcBef>
                <a:spcPct val="20000"/>
              </a:spcBef>
              <a:buFontTx/>
              <a:buChar char="•"/>
            </a:pPr>
            <a:r>
              <a:rPr lang="en-GB" sz="1200" dirty="0">
                <a:cs typeface="Arial" charset="0"/>
              </a:rPr>
              <a:t>Data describing:</a:t>
            </a:r>
          </a:p>
          <a:p>
            <a:pPr marL="342900" indent="-342900">
              <a:spcBef>
                <a:spcPct val="20000"/>
              </a:spcBef>
              <a:buFont typeface="Calibri" pitchFamily="34" charset="0"/>
              <a:buAutoNum type="arabicPeriod"/>
            </a:pPr>
            <a:r>
              <a:rPr lang="en-GB" sz="1200" dirty="0">
                <a:cs typeface="Arial" charset="0"/>
              </a:rPr>
              <a:t>The number of working days from the publication of a contract notice to the contract award </a:t>
            </a:r>
            <a:r>
              <a:rPr lang="en-GB" sz="1200" dirty="0" smtClean="0">
                <a:cs typeface="Arial" charset="0"/>
              </a:rPr>
              <a:t>decision date </a:t>
            </a:r>
            <a:r>
              <a:rPr lang="en-GB" sz="1200" dirty="0">
                <a:cs typeface="Arial" charset="0"/>
              </a:rPr>
              <a:t>to enable you to demonstrate a reduction in turnaround times and/or the impact of external factors (e.g. approvals) on your turnaround times.</a:t>
            </a:r>
          </a:p>
          <a:p>
            <a:pPr marL="342900" indent="-342900">
              <a:spcBef>
                <a:spcPct val="20000"/>
              </a:spcBef>
              <a:buFont typeface="Calibri" pitchFamily="34" charset="0"/>
              <a:buAutoNum type="arabicPeriod"/>
            </a:pPr>
            <a:r>
              <a:rPr lang="en-GB" sz="1200" dirty="0">
                <a:cs typeface="Arial" charset="0"/>
              </a:rPr>
              <a:t>The cost to the department of running the procurement based on the above timescale broken down by staff costs, consultancy costs, internal legal costs, </a:t>
            </a:r>
            <a:r>
              <a:rPr lang="en-GB" sz="1200" dirty="0" err="1">
                <a:cs typeface="Arial" charset="0"/>
              </a:rPr>
              <a:t>Tsol</a:t>
            </a:r>
            <a:r>
              <a:rPr lang="en-GB" sz="1200" dirty="0">
                <a:cs typeface="Arial" charset="0"/>
              </a:rPr>
              <a:t> costs, external legal costs and other costs to help you ensure resources are deployed effectively.</a:t>
            </a:r>
          </a:p>
          <a:p>
            <a:pPr marL="342900" indent="-342900">
              <a:spcBef>
                <a:spcPct val="20000"/>
              </a:spcBef>
              <a:buFont typeface="Calibri" pitchFamily="34" charset="0"/>
              <a:buAutoNum type="arabicPeriod"/>
            </a:pPr>
            <a:r>
              <a:rPr lang="en-GB" sz="1200" dirty="0"/>
              <a:t>Supplier bid costs to enable you to demonstrate progress in </a:t>
            </a:r>
            <a:r>
              <a:rPr lang="en-GB" sz="1200" dirty="0">
                <a:cs typeface="Arial" charset="0"/>
              </a:rPr>
              <a:t>changing the way the government does business.</a:t>
            </a:r>
            <a:endParaRPr lang="en-GB" sz="1200" dirty="0"/>
          </a:p>
          <a:p>
            <a:pPr marL="342900" indent="-342900">
              <a:spcBef>
                <a:spcPct val="20000"/>
              </a:spcBef>
              <a:buFont typeface="Calibri" pitchFamily="34" charset="0"/>
              <a:buAutoNum type="arabicPeriod"/>
            </a:pPr>
            <a:r>
              <a:rPr lang="en-GB" sz="1200" dirty="0"/>
              <a:t>Whether your team has the required skills and expertise to run the procurement</a:t>
            </a:r>
            <a:r>
              <a:rPr lang="en-GB" sz="1200" dirty="0">
                <a:cs typeface="Arial" charset="0"/>
              </a:rPr>
              <a:t> and if not, to identify what impact this had on the turnaround times and costs and to use this as evidence for additional resources for future procurements.</a:t>
            </a:r>
          </a:p>
          <a:p>
            <a:pPr marL="800100" lvl="1" indent="-342900">
              <a:spcBef>
                <a:spcPct val="20000"/>
              </a:spcBef>
            </a:pPr>
            <a:endParaRPr lang="en-GB" sz="1200" i="1" dirty="0">
              <a:cs typeface="Arial" charset="0"/>
            </a:endParaRPr>
          </a:p>
        </p:txBody>
      </p:sp>
      <p:sp>
        <p:nvSpPr>
          <p:cNvPr id="10" name="Footer Placeholder 9"/>
          <p:cNvSpPr>
            <a:spLocks noGrp="1"/>
          </p:cNvSpPr>
          <p:nvPr>
            <p:ph type="ftr" sz="quarter" idx="10"/>
          </p:nvPr>
        </p:nvSpPr>
        <p:spPr/>
        <p:txBody>
          <a:bodyPr/>
          <a:lstStyle/>
          <a:p>
            <a:pPr>
              <a:defRPr/>
            </a:pPr>
            <a:r>
              <a:rPr lang="en-GB"/>
              <a:t>UNCLASSIFIED</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61988" y="242888"/>
            <a:ext cx="7804150" cy="434975"/>
          </a:xfrm>
        </p:spPr>
        <p:txBody>
          <a:bodyPr/>
          <a:lstStyle/>
          <a:p>
            <a:pPr algn="l" eaLnBrk="1" hangingPunct="1"/>
            <a:r>
              <a:rPr lang="en-GB" sz="1800" b="1" smtClean="0">
                <a:solidFill>
                  <a:schemeClr val="bg1"/>
                </a:solidFill>
                <a:latin typeface="Arial" charset="0"/>
                <a:cs typeface="Arial" charset="0"/>
              </a:rPr>
              <a:t>2. Procurement Turnaround Times</a:t>
            </a:r>
          </a:p>
        </p:txBody>
      </p:sp>
      <p:sp>
        <p:nvSpPr>
          <p:cNvPr id="19459" name="Freeform 5"/>
          <p:cNvSpPr>
            <a:spLocks/>
          </p:cNvSpPr>
          <p:nvPr/>
        </p:nvSpPr>
        <p:spPr bwMode="auto">
          <a:xfrm>
            <a:off x="488950" y="976313"/>
            <a:ext cx="8166100" cy="360362"/>
          </a:xfrm>
          <a:custGeom>
            <a:avLst/>
            <a:gdLst>
              <a:gd name="T0" fmla="*/ 2147483647 w 684"/>
              <a:gd name="T1" fmla="*/ 0 h 42"/>
              <a:gd name="T2" fmla="*/ 0 w 684"/>
              <a:gd name="T3" fmla="*/ 2147483647 h 42"/>
              <a:gd name="T4" fmla="*/ 0 w 684"/>
              <a:gd name="T5" fmla="*/ 2147483647 h 42"/>
              <a:gd name="T6" fmla="*/ 2147483647 w 684"/>
              <a:gd name="T7" fmla="*/ 2147483647 h 42"/>
              <a:gd name="T8" fmla="*/ 2147483647 w 684"/>
              <a:gd name="T9" fmla="*/ 2147483647 h 42"/>
              <a:gd name="T10" fmla="*/ 2147483647 w 684"/>
              <a:gd name="T11" fmla="*/ 2147483647 h 42"/>
              <a:gd name="T12" fmla="*/ 2147483647 w 684"/>
              <a:gd name="T13" fmla="*/ 2147483647 h 42"/>
              <a:gd name="T14" fmla="*/ 2147483647 w 684"/>
              <a:gd name="T15" fmla="*/ 0 h 42"/>
              <a:gd name="T16" fmla="*/ 2147483647 w 684"/>
              <a:gd name="T17" fmla="*/ 0 h 4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84"/>
              <a:gd name="T28" fmla="*/ 0 h 42"/>
              <a:gd name="T29" fmla="*/ 684 w 684"/>
              <a:gd name="T30" fmla="*/ 42 h 4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84" h="42">
                <a:moveTo>
                  <a:pt x="21" y="0"/>
                </a:moveTo>
                <a:cubicBezTo>
                  <a:pt x="9" y="0"/>
                  <a:pt x="0" y="9"/>
                  <a:pt x="0" y="20"/>
                </a:cubicBezTo>
                <a:lnTo>
                  <a:pt x="0" y="22"/>
                </a:lnTo>
                <a:cubicBezTo>
                  <a:pt x="0" y="33"/>
                  <a:pt x="9" y="42"/>
                  <a:pt x="21" y="42"/>
                </a:cubicBezTo>
                <a:lnTo>
                  <a:pt x="664" y="42"/>
                </a:lnTo>
                <a:cubicBezTo>
                  <a:pt x="675" y="42"/>
                  <a:pt x="684" y="33"/>
                  <a:pt x="684" y="22"/>
                </a:cubicBezTo>
                <a:lnTo>
                  <a:pt x="684" y="20"/>
                </a:lnTo>
                <a:cubicBezTo>
                  <a:pt x="684" y="9"/>
                  <a:pt x="675" y="0"/>
                  <a:pt x="664" y="0"/>
                </a:cubicBezTo>
                <a:lnTo>
                  <a:pt x="21" y="0"/>
                </a:lnTo>
                <a:close/>
              </a:path>
            </a:pathLst>
          </a:custGeom>
          <a:solidFill>
            <a:srgbClr val="0070C0"/>
          </a:solidFill>
          <a:ln w="19050">
            <a:solidFill>
              <a:srgbClr val="0070C0"/>
            </a:solidFill>
            <a:round/>
            <a:headEnd/>
            <a:tailEnd/>
          </a:ln>
        </p:spPr>
        <p:txBody>
          <a:bodyPr/>
          <a:lstStyle/>
          <a:p>
            <a:pPr eaLnBrk="0" hangingPunct="0"/>
            <a:r>
              <a:rPr lang="en-GB" sz="1600" b="1">
                <a:solidFill>
                  <a:schemeClr val="bg1"/>
                </a:solidFill>
                <a:cs typeface="Arial" charset="0"/>
              </a:rPr>
              <a:t>2.1 Definition</a:t>
            </a:r>
          </a:p>
        </p:txBody>
      </p:sp>
      <p:sp>
        <p:nvSpPr>
          <p:cNvPr id="19460" name="Content Placeholder 4"/>
          <p:cNvSpPr txBox="1">
            <a:spLocks/>
          </p:cNvSpPr>
          <p:nvPr/>
        </p:nvSpPr>
        <p:spPr bwMode="auto">
          <a:xfrm>
            <a:off x="488950" y="1431925"/>
            <a:ext cx="8115300" cy="1709738"/>
          </a:xfrm>
          <a:prstGeom prst="rect">
            <a:avLst/>
          </a:prstGeom>
          <a:noFill/>
          <a:ln w="9525">
            <a:noFill/>
            <a:miter lim="800000"/>
            <a:headEnd/>
            <a:tailEnd/>
          </a:ln>
        </p:spPr>
        <p:txBody>
          <a:bodyPr/>
          <a:lstStyle/>
          <a:p>
            <a:pPr marL="342900" indent="-342900">
              <a:spcBef>
                <a:spcPct val="20000"/>
              </a:spcBef>
              <a:defRPr/>
            </a:pPr>
            <a:r>
              <a:rPr lang="en-GB" sz="1200" b="1" dirty="0">
                <a:cs typeface="Arial" charset="0"/>
              </a:rPr>
              <a:t>What is it?</a:t>
            </a:r>
          </a:p>
          <a:p>
            <a:pPr marL="342900" indent="-342900">
              <a:spcBef>
                <a:spcPct val="20000"/>
              </a:spcBef>
              <a:buFontTx/>
              <a:buChar char="•"/>
              <a:defRPr/>
            </a:pPr>
            <a:r>
              <a:rPr lang="en-GB" sz="1200" dirty="0">
                <a:cs typeface="Arial" charset="0"/>
              </a:rPr>
              <a:t>The total number of consecutive working days from a defined start date to a defined end date including the following breakdown as a minimum:</a:t>
            </a:r>
          </a:p>
          <a:p>
            <a:pPr marL="800100" lvl="1" indent="-342900">
              <a:spcBef>
                <a:spcPct val="20000"/>
              </a:spcBef>
              <a:buFontTx/>
              <a:buChar char="•"/>
              <a:defRPr/>
            </a:pPr>
            <a:r>
              <a:rPr lang="en-GB" sz="1200" dirty="0">
                <a:cs typeface="Arial" charset="0"/>
              </a:rPr>
              <a:t>Working days from contract notice publication date to contract award decision date (source Tenders Electronic Daily)</a:t>
            </a:r>
          </a:p>
          <a:p>
            <a:pPr marL="342900" indent="-342900">
              <a:spcBef>
                <a:spcPct val="20000"/>
              </a:spcBef>
              <a:defRPr/>
            </a:pPr>
            <a:endParaRPr lang="en-GB" sz="1200" dirty="0">
              <a:cs typeface="Arial" charset="0"/>
            </a:endParaRPr>
          </a:p>
          <a:p>
            <a:pPr marL="342900" indent="-342900">
              <a:spcBef>
                <a:spcPct val="20000"/>
              </a:spcBef>
              <a:buFontTx/>
              <a:buChar char="•"/>
              <a:defRPr/>
            </a:pPr>
            <a:r>
              <a:rPr lang="en-GB" sz="1200" dirty="0">
                <a:cs typeface="Arial" charset="0"/>
              </a:rPr>
              <a:t>Note: the Minister for the Cabinet Office's target of 120 days for all but the most complex procurement processes is from contract notice publication to contract award decision date however the scope of the lean sourcing process is wider and to understand the impact of, for example, approval processes like the moratorium, internal approvals, analysing business needs, tender evaluation and so on you might want to consider tracking from a defined start date like, strategic outline business case approval or publication of a PIN through to formal contract signature.</a:t>
            </a:r>
          </a:p>
          <a:p>
            <a:pPr marL="342900" indent="-342900">
              <a:spcBef>
                <a:spcPct val="20000"/>
              </a:spcBef>
              <a:defRPr/>
            </a:pPr>
            <a:endParaRPr lang="en-GB" sz="1200" dirty="0">
              <a:cs typeface="Arial" charset="0"/>
            </a:endParaRPr>
          </a:p>
          <a:p>
            <a:pPr marL="342900" indent="-342900">
              <a:spcBef>
                <a:spcPct val="20000"/>
              </a:spcBef>
              <a:defRPr/>
            </a:pPr>
            <a:r>
              <a:rPr lang="en-GB" sz="1200" b="1" dirty="0">
                <a:cs typeface="Arial" charset="0"/>
              </a:rPr>
              <a:t>Why measure it?</a:t>
            </a:r>
          </a:p>
          <a:p>
            <a:pPr marL="342900" lvl="1" indent="-342900">
              <a:spcBef>
                <a:spcPct val="20000"/>
              </a:spcBef>
              <a:buFont typeface="Arial" charset="0"/>
              <a:buChar char="•"/>
              <a:defRPr/>
            </a:pPr>
            <a:r>
              <a:rPr lang="en-GB" sz="1200" dirty="0"/>
              <a:t>Departments and suppliers have articulated that the current process takes too long and is too costly. The lean sourcing process has been designed to streamline the process and maximise value added activity thus reducing the timescales.</a:t>
            </a:r>
          </a:p>
        </p:txBody>
      </p:sp>
      <p:sp>
        <p:nvSpPr>
          <p:cNvPr id="16" name="Footer Placeholder 15"/>
          <p:cNvSpPr>
            <a:spLocks noGrp="1"/>
          </p:cNvSpPr>
          <p:nvPr>
            <p:ph type="ftr" sz="quarter" idx="10"/>
          </p:nvPr>
        </p:nvSpPr>
        <p:spPr/>
        <p:txBody>
          <a:bodyPr/>
          <a:lstStyle/>
          <a:p>
            <a:pPr>
              <a:defRPr/>
            </a:pPr>
            <a:r>
              <a:rPr lang="en-GB"/>
              <a:t>UNCLASSIFIED</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61988" y="242888"/>
            <a:ext cx="7804150" cy="434975"/>
          </a:xfrm>
        </p:spPr>
        <p:txBody>
          <a:bodyPr/>
          <a:lstStyle/>
          <a:p>
            <a:pPr algn="l" eaLnBrk="1" hangingPunct="1"/>
            <a:r>
              <a:rPr lang="en-GB" sz="1800" b="1" smtClean="0">
                <a:solidFill>
                  <a:schemeClr val="bg1"/>
                </a:solidFill>
                <a:latin typeface="Arial" charset="0"/>
                <a:cs typeface="Arial" charset="0"/>
              </a:rPr>
              <a:t>2. Procurement Turnaround Times</a:t>
            </a:r>
            <a:endParaRPr lang="en-GB" sz="1800" smtClean="0"/>
          </a:p>
        </p:txBody>
      </p:sp>
      <p:sp>
        <p:nvSpPr>
          <p:cNvPr id="20483" name="Freeform 5"/>
          <p:cNvSpPr>
            <a:spLocks/>
          </p:cNvSpPr>
          <p:nvPr/>
        </p:nvSpPr>
        <p:spPr bwMode="auto">
          <a:xfrm>
            <a:off x="447675" y="1001713"/>
            <a:ext cx="8166100" cy="360362"/>
          </a:xfrm>
          <a:custGeom>
            <a:avLst/>
            <a:gdLst>
              <a:gd name="T0" fmla="*/ 2147483647 w 684"/>
              <a:gd name="T1" fmla="*/ 0 h 42"/>
              <a:gd name="T2" fmla="*/ 0 w 684"/>
              <a:gd name="T3" fmla="*/ 2147483647 h 42"/>
              <a:gd name="T4" fmla="*/ 0 w 684"/>
              <a:gd name="T5" fmla="*/ 2147483647 h 42"/>
              <a:gd name="T6" fmla="*/ 2147483647 w 684"/>
              <a:gd name="T7" fmla="*/ 2147483647 h 42"/>
              <a:gd name="T8" fmla="*/ 2147483647 w 684"/>
              <a:gd name="T9" fmla="*/ 2147483647 h 42"/>
              <a:gd name="T10" fmla="*/ 2147483647 w 684"/>
              <a:gd name="T11" fmla="*/ 2147483647 h 42"/>
              <a:gd name="T12" fmla="*/ 2147483647 w 684"/>
              <a:gd name="T13" fmla="*/ 2147483647 h 42"/>
              <a:gd name="T14" fmla="*/ 2147483647 w 684"/>
              <a:gd name="T15" fmla="*/ 0 h 42"/>
              <a:gd name="T16" fmla="*/ 2147483647 w 684"/>
              <a:gd name="T17" fmla="*/ 0 h 4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84"/>
              <a:gd name="T28" fmla="*/ 0 h 42"/>
              <a:gd name="T29" fmla="*/ 684 w 684"/>
              <a:gd name="T30" fmla="*/ 42 h 4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84" h="42">
                <a:moveTo>
                  <a:pt x="21" y="0"/>
                </a:moveTo>
                <a:cubicBezTo>
                  <a:pt x="9" y="0"/>
                  <a:pt x="0" y="9"/>
                  <a:pt x="0" y="20"/>
                </a:cubicBezTo>
                <a:lnTo>
                  <a:pt x="0" y="22"/>
                </a:lnTo>
                <a:cubicBezTo>
                  <a:pt x="0" y="33"/>
                  <a:pt x="9" y="42"/>
                  <a:pt x="21" y="42"/>
                </a:cubicBezTo>
                <a:lnTo>
                  <a:pt x="664" y="42"/>
                </a:lnTo>
                <a:cubicBezTo>
                  <a:pt x="675" y="42"/>
                  <a:pt x="684" y="33"/>
                  <a:pt x="684" y="22"/>
                </a:cubicBezTo>
                <a:lnTo>
                  <a:pt x="684" y="20"/>
                </a:lnTo>
                <a:cubicBezTo>
                  <a:pt x="684" y="9"/>
                  <a:pt x="675" y="0"/>
                  <a:pt x="664" y="0"/>
                </a:cubicBezTo>
                <a:lnTo>
                  <a:pt x="21" y="0"/>
                </a:lnTo>
                <a:close/>
              </a:path>
            </a:pathLst>
          </a:custGeom>
          <a:solidFill>
            <a:srgbClr val="0070C0"/>
          </a:solidFill>
          <a:ln w="19050">
            <a:solidFill>
              <a:srgbClr val="0070C0"/>
            </a:solidFill>
            <a:round/>
            <a:headEnd/>
            <a:tailEnd/>
          </a:ln>
        </p:spPr>
        <p:txBody>
          <a:bodyPr/>
          <a:lstStyle/>
          <a:p>
            <a:pPr eaLnBrk="0" hangingPunct="0"/>
            <a:r>
              <a:rPr lang="en-GB" sz="1600" b="1">
                <a:solidFill>
                  <a:schemeClr val="bg1"/>
                </a:solidFill>
                <a:cs typeface="Arial" charset="0"/>
              </a:rPr>
              <a:t>2.2 Measurement &amp; Capture</a:t>
            </a:r>
          </a:p>
        </p:txBody>
      </p:sp>
      <p:sp>
        <p:nvSpPr>
          <p:cNvPr id="20484" name="Content Placeholder 4"/>
          <p:cNvSpPr txBox="1">
            <a:spLocks/>
          </p:cNvSpPr>
          <p:nvPr/>
        </p:nvSpPr>
        <p:spPr bwMode="auto">
          <a:xfrm>
            <a:off x="479425" y="4225925"/>
            <a:ext cx="8053388" cy="1925638"/>
          </a:xfrm>
          <a:prstGeom prst="rect">
            <a:avLst/>
          </a:prstGeom>
          <a:noFill/>
          <a:ln w="9525">
            <a:noFill/>
            <a:miter lim="800000"/>
            <a:headEnd/>
            <a:tailEnd/>
          </a:ln>
        </p:spPr>
        <p:txBody>
          <a:bodyPr/>
          <a:lstStyle/>
          <a:p>
            <a:pPr marL="342900" indent="-342900">
              <a:spcBef>
                <a:spcPct val="20000"/>
              </a:spcBef>
              <a:buFont typeface="Arial" charset="0"/>
              <a:buChar char="•"/>
            </a:pPr>
            <a:r>
              <a:rPr lang="en-GB" sz="1200">
                <a:cs typeface="Arial" charset="0"/>
              </a:rPr>
              <a:t>The source of data for this KPI is likely to be your project plan.</a:t>
            </a:r>
          </a:p>
          <a:p>
            <a:pPr marL="342900" indent="-342900">
              <a:spcBef>
                <a:spcPct val="20000"/>
              </a:spcBef>
              <a:buFont typeface="Arial" charset="0"/>
              <a:buChar char="•"/>
            </a:pPr>
            <a:r>
              <a:rPr lang="en-GB" sz="1200">
                <a:cs typeface="Arial" charset="0"/>
              </a:rPr>
              <a:t>A KPI calculator has been developed for use if required.</a:t>
            </a:r>
          </a:p>
          <a:p>
            <a:pPr marL="342900" indent="-342900">
              <a:spcBef>
                <a:spcPct val="20000"/>
              </a:spcBef>
            </a:pPr>
            <a:endParaRPr lang="en-GB" sz="1200">
              <a:cs typeface="Arial" charset="0"/>
            </a:endParaRPr>
          </a:p>
          <a:p>
            <a:pPr marL="342900" indent="-342900">
              <a:spcBef>
                <a:spcPct val="20000"/>
              </a:spcBef>
            </a:pPr>
            <a:r>
              <a:rPr lang="en-GB" sz="1400" b="1" u="sng">
                <a:cs typeface="Arial" charset="0"/>
              </a:rPr>
              <a:t>How to use the KPI calculator</a:t>
            </a:r>
          </a:p>
          <a:p>
            <a:pPr marL="342900" indent="-342900">
              <a:spcBef>
                <a:spcPct val="20000"/>
              </a:spcBef>
            </a:pPr>
            <a:r>
              <a:rPr lang="en-GB" sz="1200">
                <a:cs typeface="Arial" charset="0"/>
              </a:rPr>
              <a:t>White cells indicate input cells and grey cells indicate cells that will auto calculate.</a:t>
            </a:r>
          </a:p>
          <a:p>
            <a:pPr marL="342900" indent="-342900">
              <a:spcBef>
                <a:spcPct val="20000"/>
              </a:spcBef>
              <a:buFont typeface="Calibri" pitchFamily="34" charset="0"/>
              <a:buAutoNum type="arabicPeriod"/>
            </a:pPr>
            <a:r>
              <a:rPr lang="en-GB" sz="1200">
                <a:cs typeface="Arial" charset="0"/>
              </a:rPr>
              <a:t>Use your baseline project plan to complete planned dates and the final plan to complete actual dates.</a:t>
            </a:r>
          </a:p>
          <a:p>
            <a:pPr marL="342900" indent="-342900">
              <a:spcBef>
                <a:spcPct val="20000"/>
              </a:spcBef>
            </a:pPr>
            <a:r>
              <a:rPr lang="en-GB" sz="1200">
                <a:cs typeface="Arial" charset="0"/>
              </a:rPr>
              <a:t>	Enter as many of the planned and actual dates as possible.</a:t>
            </a:r>
          </a:p>
          <a:p>
            <a:pPr marL="342900" indent="-342900">
              <a:spcBef>
                <a:spcPct val="20000"/>
              </a:spcBef>
              <a:buFont typeface="Calibri" pitchFamily="34" charset="0"/>
              <a:buAutoNum type="arabicPeriod" startAt="2"/>
            </a:pPr>
            <a:r>
              <a:rPr lang="en-GB" sz="1200">
                <a:cs typeface="Arial" charset="0"/>
              </a:rPr>
              <a:t>The summary table will give you your procurement turnaround times in working days.</a:t>
            </a:r>
          </a:p>
          <a:p>
            <a:pPr marL="800100" lvl="1" indent="-342900">
              <a:spcBef>
                <a:spcPct val="20000"/>
              </a:spcBef>
              <a:buFont typeface="Arial" charset="0"/>
              <a:buChar char="•"/>
            </a:pPr>
            <a:endParaRPr lang="en-GB" sz="1200">
              <a:cs typeface="Arial" charset="0"/>
            </a:endParaRPr>
          </a:p>
        </p:txBody>
      </p:sp>
      <p:sp>
        <p:nvSpPr>
          <p:cNvPr id="20485" name="Content Placeholder 4"/>
          <p:cNvSpPr txBox="1">
            <a:spLocks/>
          </p:cNvSpPr>
          <p:nvPr/>
        </p:nvSpPr>
        <p:spPr bwMode="auto">
          <a:xfrm>
            <a:off x="395288" y="908050"/>
            <a:ext cx="8432800" cy="1152525"/>
          </a:xfrm>
          <a:prstGeom prst="rect">
            <a:avLst/>
          </a:prstGeom>
          <a:noFill/>
          <a:ln w="9525">
            <a:noFill/>
            <a:miter lim="800000"/>
            <a:headEnd/>
            <a:tailEnd/>
          </a:ln>
        </p:spPr>
        <p:txBody>
          <a:bodyPr/>
          <a:lstStyle/>
          <a:p>
            <a:pPr marL="342900" indent="-342900">
              <a:spcBef>
                <a:spcPct val="20000"/>
              </a:spcBef>
              <a:buFont typeface="Arial" charset="0"/>
              <a:buChar char="•"/>
            </a:pPr>
            <a:endParaRPr lang="en-GB" sz="1200" b="1">
              <a:cs typeface="Arial" charset="0"/>
            </a:endParaRPr>
          </a:p>
        </p:txBody>
      </p:sp>
      <p:sp>
        <p:nvSpPr>
          <p:cNvPr id="18" name="Footer Placeholder 17"/>
          <p:cNvSpPr>
            <a:spLocks noGrp="1"/>
          </p:cNvSpPr>
          <p:nvPr>
            <p:ph type="ftr" sz="quarter" idx="10"/>
          </p:nvPr>
        </p:nvSpPr>
        <p:spPr/>
        <p:txBody>
          <a:bodyPr/>
          <a:lstStyle/>
          <a:p>
            <a:pPr>
              <a:defRPr/>
            </a:pPr>
            <a:r>
              <a:rPr lang="en-GB"/>
              <a:t>UNCLASSIFIED</a:t>
            </a:r>
          </a:p>
        </p:txBody>
      </p:sp>
      <p:pic>
        <p:nvPicPr>
          <p:cNvPr id="20487" name="Picture 19"/>
          <p:cNvPicPr>
            <a:picLocks noChangeAspect="1" noChangeArrowheads="1"/>
          </p:cNvPicPr>
          <p:nvPr/>
        </p:nvPicPr>
        <p:blipFill>
          <a:blip r:embed="rId3" cstate="print"/>
          <a:srcRect/>
          <a:stretch>
            <a:fillRect/>
          </a:stretch>
        </p:blipFill>
        <p:spPr bwMode="auto">
          <a:xfrm>
            <a:off x="611188" y="1520825"/>
            <a:ext cx="7921625" cy="2447925"/>
          </a:xfrm>
          <a:prstGeom prst="rect">
            <a:avLst/>
          </a:prstGeom>
          <a:noFill/>
          <a:ln w="38100" cap="sq">
            <a:solidFill>
              <a:srgbClr val="0070C0"/>
            </a:solidFill>
            <a:miter lim="800000"/>
            <a:headEnd/>
            <a:tailEnd/>
          </a:ln>
        </p:spPr>
      </p:pic>
      <p:sp>
        <p:nvSpPr>
          <p:cNvPr id="51" name="Isosceles Triangle 50"/>
          <p:cNvSpPr/>
          <p:nvPr/>
        </p:nvSpPr>
        <p:spPr>
          <a:xfrm>
            <a:off x="1079500" y="2133600"/>
            <a:ext cx="431800" cy="358775"/>
          </a:xfrm>
          <a:prstGeom prst="triangle">
            <a:avLst/>
          </a:prstGeom>
          <a:solidFill>
            <a:srgbClr val="FFD700"/>
          </a:solidFill>
          <a:ln>
            <a:solidFill>
              <a:srgbClr val="FFD7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dirty="0">
                <a:latin typeface="Arial" pitchFamily="34" charset="0"/>
                <a:cs typeface="Arial" pitchFamily="34" charset="0"/>
              </a:rPr>
              <a:t>1</a:t>
            </a:r>
          </a:p>
        </p:txBody>
      </p:sp>
      <p:sp>
        <p:nvSpPr>
          <p:cNvPr id="52" name="Isosceles Triangle 51"/>
          <p:cNvSpPr/>
          <p:nvPr/>
        </p:nvSpPr>
        <p:spPr>
          <a:xfrm>
            <a:off x="971550" y="2505075"/>
            <a:ext cx="431800" cy="360363"/>
          </a:xfrm>
          <a:prstGeom prst="triangle">
            <a:avLst/>
          </a:prstGeom>
          <a:solidFill>
            <a:srgbClr val="FFD700"/>
          </a:solidFill>
          <a:ln>
            <a:solidFill>
              <a:srgbClr val="FFD7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dirty="0">
                <a:latin typeface="Arial" pitchFamily="34" charset="0"/>
                <a:cs typeface="Arial" pitchFamily="34" charset="0"/>
              </a:rPr>
              <a:t>1</a:t>
            </a:r>
          </a:p>
        </p:txBody>
      </p:sp>
      <p:sp>
        <p:nvSpPr>
          <p:cNvPr id="53" name="Isosceles Triangle 52"/>
          <p:cNvSpPr/>
          <p:nvPr/>
        </p:nvSpPr>
        <p:spPr>
          <a:xfrm>
            <a:off x="2268538" y="3429000"/>
            <a:ext cx="431800" cy="360363"/>
          </a:xfrm>
          <a:prstGeom prst="triangle">
            <a:avLst/>
          </a:prstGeom>
          <a:solidFill>
            <a:srgbClr val="FFD700"/>
          </a:solidFill>
          <a:ln>
            <a:solidFill>
              <a:srgbClr val="FFD7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dirty="0">
                <a:latin typeface="Arial" pitchFamily="34" charset="0"/>
                <a:cs typeface="Arial" pitchFamily="34" charset="0"/>
              </a:rPr>
              <a:t>2</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61988" y="242888"/>
            <a:ext cx="7804150" cy="434975"/>
          </a:xfrm>
        </p:spPr>
        <p:txBody>
          <a:bodyPr/>
          <a:lstStyle/>
          <a:p>
            <a:pPr algn="l" eaLnBrk="1" hangingPunct="1"/>
            <a:r>
              <a:rPr lang="en-GB" sz="1800" b="1" smtClean="0">
                <a:solidFill>
                  <a:schemeClr val="bg1"/>
                </a:solidFill>
                <a:latin typeface="Arial" charset="0"/>
                <a:cs typeface="Arial" charset="0"/>
              </a:rPr>
              <a:t>2. Procurement Turnaround Times</a:t>
            </a:r>
            <a:endParaRPr lang="en-GB" sz="1800" smtClean="0"/>
          </a:p>
        </p:txBody>
      </p:sp>
      <p:sp>
        <p:nvSpPr>
          <p:cNvPr id="21507" name="Freeform 5"/>
          <p:cNvSpPr>
            <a:spLocks/>
          </p:cNvSpPr>
          <p:nvPr/>
        </p:nvSpPr>
        <p:spPr bwMode="auto">
          <a:xfrm>
            <a:off x="488950" y="976313"/>
            <a:ext cx="8166100" cy="360362"/>
          </a:xfrm>
          <a:custGeom>
            <a:avLst/>
            <a:gdLst>
              <a:gd name="T0" fmla="*/ 2147483647 w 684"/>
              <a:gd name="T1" fmla="*/ 0 h 42"/>
              <a:gd name="T2" fmla="*/ 0 w 684"/>
              <a:gd name="T3" fmla="*/ 2147483647 h 42"/>
              <a:gd name="T4" fmla="*/ 0 w 684"/>
              <a:gd name="T5" fmla="*/ 2147483647 h 42"/>
              <a:gd name="T6" fmla="*/ 2147483647 w 684"/>
              <a:gd name="T7" fmla="*/ 2147483647 h 42"/>
              <a:gd name="T8" fmla="*/ 2147483647 w 684"/>
              <a:gd name="T9" fmla="*/ 2147483647 h 42"/>
              <a:gd name="T10" fmla="*/ 2147483647 w 684"/>
              <a:gd name="T11" fmla="*/ 2147483647 h 42"/>
              <a:gd name="T12" fmla="*/ 2147483647 w 684"/>
              <a:gd name="T13" fmla="*/ 2147483647 h 42"/>
              <a:gd name="T14" fmla="*/ 2147483647 w 684"/>
              <a:gd name="T15" fmla="*/ 0 h 42"/>
              <a:gd name="T16" fmla="*/ 2147483647 w 684"/>
              <a:gd name="T17" fmla="*/ 0 h 4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84"/>
              <a:gd name="T28" fmla="*/ 0 h 42"/>
              <a:gd name="T29" fmla="*/ 684 w 684"/>
              <a:gd name="T30" fmla="*/ 42 h 4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84" h="42">
                <a:moveTo>
                  <a:pt x="21" y="0"/>
                </a:moveTo>
                <a:cubicBezTo>
                  <a:pt x="9" y="0"/>
                  <a:pt x="0" y="9"/>
                  <a:pt x="0" y="20"/>
                </a:cubicBezTo>
                <a:lnTo>
                  <a:pt x="0" y="22"/>
                </a:lnTo>
                <a:cubicBezTo>
                  <a:pt x="0" y="33"/>
                  <a:pt x="9" y="42"/>
                  <a:pt x="21" y="42"/>
                </a:cubicBezTo>
                <a:lnTo>
                  <a:pt x="664" y="42"/>
                </a:lnTo>
                <a:cubicBezTo>
                  <a:pt x="675" y="42"/>
                  <a:pt x="684" y="33"/>
                  <a:pt x="684" y="22"/>
                </a:cubicBezTo>
                <a:lnTo>
                  <a:pt x="684" y="20"/>
                </a:lnTo>
                <a:cubicBezTo>
                  <a:pt x="684" y="9"/>
                  <a:pt x="675" y="0"/>
                  <a:pt x="664" y="0"/>
                </a:cubicBezTo>
                <a:lnTo>
                  <a:pt x="21" y="0"/>
                </a:lnTo>
                <a:close/>
              </a:path>
            </a:pathLst>
          </a:custGeom>
          <a:solidFill>
            <a:srgbClr val="0070C0"/>
          </a:solidFill>
          <a:ln w="19050">
            <a:solidFill>
              <a:srgbClr val="0070C0"/>
            </a:solidFill>
            <a:round/>
            <a:headEnd/>
            <a:tailEnd/>
          </a:ln>
        </p:spPr>
        <p:txBody>
          <a:bodyPr/>
          <a:lstStyle/>
          <a:p>
            <a:pPr eaLnBrk="0" hangingPunct="0"/>
            <a:r>
              <a:rPr lang="en-GB" sz="1600" b="1">
                <a:solidFill>
                  <a:schemeClr val="bg1"/>
                </a:solidFill>
                <a:cs typeface="Arial" charset="0"/>
              </a:rPr>
              <a:t>2.3 Comparison</a:t>
            </a:r>
          </a:p>
        </p:txBody>
      </p:sp>
      <p:sp>
        <p:nvSpPr>
          <p:cNvPr id="21508" name="Content Placeholder 4"/>
          <p:cNvSpPr txBox="1">
            <a:spLocks/>
          </p:cNvSpPr>
          <p:nvPr/>
        </p:nvSpPr>
        <p:spPr bwMode="auto">
          <a:xfrm>
            <a:off x="488950" y="1431925"/>
            <a:ext cx="8432800" cy="3868738"/>
          </a:xfrm>
          <a:prstGeom prst="rect">
            <a:avLst/>
          </a:prstGeom>
          <a:noFill/>
          <a:ln w="9525">
            <a:noFill/>
            <a:miter lim="800000"/>
            <a:headEnd/>
            <a:tailEnd/>
          </a:ln>
        </p:spPr>
        <p:txBody>
          <a:bodyPr/>
          <a:lstStyle/>
          <a:p>
            <a:pPr>
              <a:spcBef>
                <a:spcPct val="20000"/>
              </a:spcBef>
              <a:defRPr/>
            </a:pPr>
            <a:r>
              <a:rPr lang="en-GB" sz="1200" dirty="0">
                <a:cs typeface="Arial" charset="0"/>
              </a:rPr>
              <a:t>You can compare the data  you have captured for procurement turnaround times to a number of sources:</a:t>
            </a:r>
          </a:p>
          <a:p>
            <a:pPr marL="0" lvl="1">
              <a:spcBef>
                <a:spcPct val="20000"/>
              </a:spcBef>
              <a:defRPr/>
            </a:pPr>
            <a:endParaRPr lang="en-GB" sz="1200" dirty="0">
              <a:cs typeface="Arial" charset="0"/>
            </a:endParaRPr>
          </a:p>
          <a:p>
            <a:pPr marL="228600" lvl="1" indent="-228600">
              <a:spcBef>
                <a:spcPct val="20000"/>
              </a:spcBef>
              <a:buFont typeface="+mj-lt"/>
              <a:buAutoNum type="arabicPeriod"/>
              <a:defRPr/>
            </a:pPr>
            <a:r>
              <a:rPr lang="en-GB" sz="1200" dirty="0">
                <a:cs typeface="Arial" charset="0"/>
              </a:rPr>
              <a:t>The ambition for completion of all but the most complex procurements in 120 working days.</a:t>
            </a:r>
          </a:p>
          <a:p>
            <a:pPr marL="0" lvl="1">
              <a:spcBef>
                <a:spcPct val="20000"/>
              </a:spcBef>
              <a:defRPr/>
            </a:pPr>
            <a:endParaRPr lang="en-GB" sz="1200" dirty="0">
              <a:cs typeface="Arial" charset="0"/>
            </a:endParaRPr>
          </a:p>
          <a:p>
            <a:pPr marL="228600" lvl="1" indent="-228600">
              <a:spcBef>
                <a:spcPct val="20000"/>
              </a:spcBef>
              <a:buFont typeface="+mj-lt"/>
              <a:buAutoNum type="arabicPeriod" startAt="2"/>
              <a:defRPr/>
            </a:pPr>
            <a:r>
              <a:rPr lang="en-GB" sz="1200" dirty="0">
                <a:cs typeface="Arial" charset="0"/>
              </a:rPr>
              <a:t>Current average baseline performance in 2011 derived from a survey of Tenders Electronic Daily based on the following criteria:</a:t>
            </a:r>
          </a:p>
          <a:p>
            <a:pPr marL="230400" lvl="2" indent="-230400">
              <a:spcBef>
                <a:spcPct val="20000"/>
              </a:spcBef>
              <a:buFont typeface="Arial" pitchFamily="34" charset="0"/>
              <a:buChar char="•"/>
              <a:defRPr/>
            </a:pPr>
            <a:r>
              <a:rPr lang="en-GB" sz="1200" dirty="0">
                <a:cs typeface="Arial" charset="0"/>
              </a:rPr>
              <a:t>UK Central Government (including agencies)</a:t>
            </a:r>
          </a:p>
          <a:p>
            <a:pPr marL="230400" lvl="2" indent="-230400">
              <a:spcBef>
                <a:spcPct val="20000"/>
              </a:spcBef>
              <a:buFont typeface="Arial" pitchFamily="34" charset="0"/>
              <a:buChar char="•"/>
              <a:defRPr/>
            </a:pPr>
            <a:r>
              <a:rPr lang="en-GB" sz="1200" dirty="0">
                <a:cs typeface="Arial" charset="0"/>
              </a:rPr>
              <a:t>Contracts awarded between 01/01/2011 &amp; </a:t>
            </a:r>
            <a:r>
              <a:rPr lang="en-GB" sz="1200" dirty="0" smtClean="0">
                <a:cs typeface="Arial" charset="0"/>
              </a:rPr>
              <a:t>31/12/2011</a:t>
            </a:r>
            <a:endParaRPr lang="en-GB" sz="1200" dirty="0">
              <a:cs typeface="Arial" charset="0"/>
            </a:endParaRPr>
          </a:p>
          <a:p>
            <a:pPr marL="230400" lvl="2" indent="-230400">
              <a:spcBef>
                <a:spcPct val="20000"/>
              </a:spcBef>
              <a:buFont typeface="Arial" pitchFamily="34" charset="0"/>
              <a:buChar char="•"/>
              <a:defRPr/>
            </a:pPr>
            <a:r>
              <a:rPr lang="en-GB" sz="1200" dirty="0">
                <a:cs typeface="Arial" charset="0"/>
              </a:rPr>
              <a:t>Average time taken in working days from publication of contract notice to contract award decision date per procedure </a:t>
            </a:r>
          </a:p>
          <a:p>
            <a:pPr marL="230400" lvl="2">
              <a:spcBef>
                <a:spcPct val="20000"/>
              </a:spcBef>
              <a:defRPr/>
            </a:pPr>
            <a:r>
              <a:rPr lang="en-GB" sz="1200" dirty="0">
                <a:cs typeface="Arial" charset="0"/>
              </a:rPr>
              <a:t>Competitive dialogue		</a:t>
            </a:r>
            <a:r>
              <a:rPr lang="en-GB" sz="1200" dirty="0" smtClean="0">
                <a:cs typeface="Arial" charset="0"/>
              </a:rPr>
              <a:t>504 </a:t>
            </a:r>
            <a:r>
              <a:rPr lang="en-GB" sz="1200" dirty="0">
                <a:cs typeface="Arial" charset="0"/>
              </a:rPr>
              <a:t>days</a:t>
            </a:r>
          </a:p>
          <a:p>
            <a:pPr marL="230400" lvl="2">
              <a:spcBef>
                <a:spcPct val="20000"/>
              </a:spcBef>
              <a:defRPr/>
            </a:pPr>
            <a:r>
              <a:rPr lang="en-GB" sz="1200" dirty="0">
                <a:cs typeface="Arial" charset="0"/>
              </a:rPr>
              <a:t>Restricted		202 days</a:t>
            </a:r>
          </a:p>
          <a:p>
            <a:pPr marL="230400" lvl="2">
              <a:spcBef>
                <a:spcPct val="20000"/>
              </a:spcBef>
              <a:defRPr/>
            </a:pPr>
            <a:r>
              <a:rPr lang="en-GB" sz="1200" dirty="0">
                <a:cs typeface="Arial" charset="0"/>
              </a:rPr>
              <a:t>Open 			</a:t>
            </a:r>
            <a:r>
              <a:rPr lang="en-GB" sz="1200" dirty="0" smtClean="0">
                <a:cs typeface="Arial" charset="0"/>
              </a:rPr>
              <a:t>85 </a:t>
            </a:r>
            <a:r>
              <a:rPr lang="en-GB" sz="1200" dirty="0">
                <a:cs typeface="Arial" charset="0"/>
              </a:rPr>
              <a:t>days</a:t>
            </a:r>
          </a:p>
          <a:p>
            <a:pPr marL="0" lvl="1">
              <a:spcBef>
                <a:spcPct val="20000"/>
              </a:spcBef>
              <a:defRPr/>
            </a:pPr>
            <a:endParaRPr lang="en-GB" sz="1200" dirty="0">
              <a:cs typeface="Arial" charset="0"/>
            </a:endParaRPr>
          </a:p>
          <a:p>
            <a:pPr marL="228600" lvl="1" indent="-228600">
              <a:spcBef>
                <a:spcPct val="20000"/>
              </a:spcBef>
              <a:buFont typeface="+mj-lt"/>
              <a:buAutoNum type="arabicPeriod" startAt="3"/>
              <a:defRPr/>
            </a:pPr>
            <a:r>
              <a:rPr lang="en-GB" sz="1200" dirty="0">
                <a:cs typeface="Arial" charset="0"/>
              </a:rPr>
              <a:t>An average of your own departmental projects over a specific time period, for example  average time taken per procedure from publication of contract notice to contract award decision for procurements run during 2011.</a:t>
            </a:r>
          </a:p>
          <a:p>
            <a:pPr marL="0" lvl="1">
              <a:spcBef>
                <a:spcPct val="20000"/>
              </a:spcBef>
              <a:defRPr/>
            </a:pPr>
            <a:endParaRPr lang="en-GB" sz="1200" dirty="0">
              <a:cs typeface="Arial" charset="0"/>
            </a:endParaRPr>
          </a:p>
          <a:p>
            <a:pPr marL="228600" lvl="1" indent="-228600">
              <a:spcBef>
                <a:spcPct val="20000"/>
              </a:spcBef>
              <a:buFont typeface="+mj-lt"/>
              <a:buAutoNum type="arabicPeriod" startAt="4"/>
              <a:defRPr/>
            </a:pPr>
            <a:r>
              <a:rPr lang="en-GB" sz="1200" dirty="0">
                <a:cs typeface="Arial" charset="0"/>
              </a:rPr>
              <a:t>A “baseline project” i.e. comparison to a similar project that you have run previously where you have not used the lean sourcing standard solution.</a:t>
            </a:r>
          </a:p>
        </p:txBody>
      </p:sp>
      <p:sp>
        <p:nvSpPr>
          <p:cNvPr id="6" name="Footer Placeholder 5"/>
          <p:cNvSpPr>
            <a:spLocks noGrp="1"/>
          </p:cNvSpPr>
          <p:nvPr>
            <p:ph type="ftr" sz="quarter" idx="10"/>
          </p:nvPr>
        </p:nvSpPr>
        <p:spPr/>
        <p:txBody>
          <a:bodyPr/>
          <a:lstStyle/>
          <a:p>
            <a:pPr>
              <a:defRPr/>
            </a:pPr>
            <a:r>
              <a:rPr lang="en-GB"/>
              <a:t>UNCLASSIFIED</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61988" y="242888"/>
            <a:ext cx="7804150" cy="434975"/>
          </a:xfrm>
        </p:spPr>
        <p:txBody>
          <a:bodyPr/>
          <a:lstStyle/>
          <a:p>
            <a:pPr algn="l" eaLnBrk="1" hangingPunct="1"/>
            <a:r>
              <a:rPr lang="en-GB" sz="1800" b="1" smtClean="0">
                <a:solidFill>
                  <a:schemeClr val="bg1"/>
                </a:solidFill>
                <a:latin typeface="Arial" charset="0"/>
                <a:cs typeface="Arial" charset="0"/>
              </a:rPr>
              <a:t>3. Departmental Costs</a:t>
            </a:r>
          </a:p>
        </p:txBody>
      </p:sp>
      <p:sp>
        <p:nvSpPr>
          <p:cNvPr id="22531" name="Freeform 5"/>
          <p:cNvSpPr>
            <a:spLocks/>
          </p:cNvSpPr>
          <p:nvPr/>
        </p:nvSpPr>
        <p:spPr bwMode="auto">
          <a:xfrm>
            <a:off x="488950" y="976313"/>
            <a:ext cx="8166100" cy="360362"/>
          </a:xfrm>
          <a:custGeom>
            <a:avLst/>
            <a:gdLst>
              <a:gd name="T0" fmla="*/ 2147483647 w 684"/>
              <a:gd name="T1" fmla="*/ 0 h 42"/>
              <a:gd name="T2" fmla="*/ 0 w 684"/>
              <a:gd name="T3" fmla="*/ 2147483647 h 42"/>
              <a:gd name="T4" fmla="*/ 0 w 684"/>
              <a:gd name="T5" fmla="*/ 2147483647 h 42"/>
              <a:gd name="T6" fmla="*/ 2147483647 w 684"/>
              <a:gd name="T7" fmla="*/ 2147483647 h 42"/>
              <a:gd name="T8" fmla="*/ 2147483647 w 684"/>
              <a:gd name="T9" fmla="*/ 2147483647 h 42"/>
              <a:gd name="T10" fmla="*/ 2147483647 w 684"/>
              <a:gd name="T11" fmla="*/ 2147483647 h 42"/>
              <a:gd name="T12" fmla="*/ 2147483647 w 684"/>
              <a:gd name="T13" fmla="*/ 2147483647 h 42"/>
              <a:gd name="T14" fmla="*/ 2147483647 w 684"/>
              <a:gd name="T15" fmla="*/ 0 h 42"/>
              <a:gd name="T16" fmla="*/ 2147483647 w 684"/>
              <a:gd name="T17" fmla="*/ 0 h 4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84"/>
              <a:gd name="T28" fmla="*/ 0 h 42"/>
              <a:gd name="T29" fmla="*/ 684 w 684"/>
              <a:gd name="T30" fmla="*/ 42 h 4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84" h="42">
                <a:moveTo>
                  <a:pt x="21" y="0"/>
                </a:moveTo>
                <a:cubicBezTo>
                  <a:pt x="9" y="0"/>
                  <a:pt x="0" y="9"/>
                  <a:pt x="0" y="20"/>
                </a:cubicBezTo>
                <a:lnTo>
                  <a:pt x="0" y="22"/>
                </a:lnTo>
                <a:cubicBezTo>
                  <a:pt x="0" y="33"/>
                  <a:pt x="9" y="42"/>
                  <a:pt x="21" y="42"/>
                </a:cubicBezTo>
                <a:lnTo>
                  <a:pt x="664" y="42"/>
                </a:lnTo>
                <a:cubicBezTo>
                  <a:pt x="675" y="42"/>
                  <a:pt x="684" y="33"/>
                  <a:pt x="684" y="22"/>
                </a:cubicBezTo>
                <a:lnTo>
                  <a:pt x="684" y="20"/>
                </a:lnTo>
                <a:cubicBezTo>
                  <a:pt x="684" y="9"/>
                  <a:pt x="675" y="0"/>
                  <a:pt x="664" y="0"/>
                </a:cubicBezTo>
                <a:lnTo>
                  <a:pt x="21" y="0"/>
                </a:lnTo>
                <a:close/>
              </a:path>
            </a:pathLst>
          </a:custGeom>
          <a:solidFill>
            <a:srgbClr val="0070C0"/>
          </a:solidFill>
          <a:ln w="19050">
            <a:solidFill>
              <a:srgbClr val="0070C0"/>
            </a:solidFill>
            <a:round/>
            <a:headEnd/>
            <a:tailEnd/>
          </a:ln>
        </p:spPr>
        <p:txBody>
          <a:bodyPr/>
          <a:lstStyle/>
          <a:p>
            <a:pPr eaLnBrk="0" hangingPunct="0"/>
            <a:r>
              <a:rPr lang="en-GB" sz="1600" b="1">
                <a:solidFill>
                  <a:schemeClr val="bg1"/>
                </a:solidFill>
                <a:cs typeface="Arial" charset="0"/>
              </a:rPr>
              <a:t>3.1 Definition</a:t>
            </a:r>
          </a:p>
        </p:txBody>
      </p:sp>
      <p:sp>
        <p:nvSpPr>
          <p:cNvPr id="22532" name="Content Placeholder 4"/>
          <p:cNvSpPr txBox="1">
            <a:spLocks/>
          </p:cNvSpPr>
          <p:nvPr/>
        </p:nvSpPr>
        <p:spPr bwMode="auto">
          <a:xfrm>
            <a:off x="488950" y="1431925"/>
            <a:ext cx="8432800" cy="4518025"/>
          </a:xfrm>
          <a:prstGeom prst="rect">
            <a:avLst/>
          </a:prstGeom>
          <a:noFill/>
          <a:ln w="9525">
            <a:noFill/>
            <a:miter lim="800000"/>
            <a:headEnd/>
            <a:tailEnd/>
          </a:ln>
        </p:spPr>
        <p:txBody>
          <a:bodyPr/>
          <a:lstStyle/>
          <a:p>
            <a:pPr marL="342900" indent="-342900">
              <a:spcBef>
                <a:spcPct val="20000"/>
              </a:spcBef>
            </a:pPr>
            <a:r>
              <a:rPr lang="en-GB" sz="1200" b="1">
                <a:cs typeface="Arial" charset="0"/>
              </a:rPr>
              <a:t>What is it?</a:t>
            </a:r>
          </a:p>
          <a:p>
            <a:pPr marL="342900" indent="-342900">
              <a:spcBef>
                <a:spcPct val="20000"/>
              </a:spcBef>
              <a:buFontTx/>
              <a:buChar char="•"/>
            </a:pPr>
            <a:r>
              <a:rPr lang="en-GB" sz="1200">
                <a:cs typeface="Arial" charset="0"/>
              </a:rPr>
              <a:t>The total cost of staff deployed on the procurement during a defined timescale. This should include:</a:t>
            </a:r>
          </a:p>
          <a:p>
            <a:pPr marL="800100" lvl="1" indent="-342900">
              <a:spcBef>
                <a:spcPct val="20000"/>
              </a:spcBef>
              <a:buFontTx/>
              <a:buChar char="•"/>
            </a:pPr>
            <a:r>
              <a:rPr lang="en-GB" sz="1200">
                <a:cs typeface="Arial" charset="0"/>
              </a:rPr>
              <a:t>Commercial staff</a:t>
            </a:r>
          </a:p>
          <a:p>
            <a:pPr marL="800100" lvl="1" indent="-342900">
              <a:spcBef>
                <a:spcPct val="20000"/>
              </a:spcBef>
              <a:buFontTx/>
              <a:buChar char="•"/>
            </a:pPr>
            <a:r>
              <a:rPr lang="en-GB" sz="1200">
                <a:cs typeface="Arial" charset="0"/>
              </a:rPr>
              <a:t>Programme management staff</a:t>
            </a:r>
          </a:p>
          <a:p>
            <a:pPr marL="800100" lvl="1" indent="-342900">
              <a:spcBef>
                <a:spcPct val="20000"/>
              </a:spcBef>
              <a:buFontTx/>
              <a:buChar char="•"/>
            </a:pPr>
            <a:r>
              <a:rPr lang="en-GB" sz="1200">
                <a:cs typeface="Arial" charset="0"/>
              </a:rPr>
              <a:t>Subject matter experts used for evaluation, requirement drafting etc</a:t>
            </a:r>
          </a:p>
          <a:p>
            <a:pPr marL="800100" lvl="1" indent="-342900">
              <a:spcBef>
                <a:spcPct val="20000"/>
              </a:spcBef>
              <a:buFontTx/>
              <a:buChar char="•"/>
            </a:pPr>
            <a:r>
              <a:rPr lang="en-GB" sz="1200">
                <a:cs typeface="Arial" charset="0"/>
              </a:rPr>
              <a:t>Admin staff</a:t>
            </a:r>
          </a:p>
          <a:p>
            <a:pPr marL="342900" indent="-342900">
              <a:spcBef>
                <a:spcPct val="20000"/>
              </a:spcBef>
              <a:buFontTx/>
              <a:buChar char="•"/>
            </a:pPr>
            <a:r>
              <a:rPr lang="en-GB" sz="1200">
                <a:cs typeface="Arial" charset="0"/>
              </a:rPr>
              <a:t>Staff costs should be calculated using annual capitation rates and daily rates (annual capitation / number of working days) .</a:t>
            </a:r>
          </a:p>
          <a:p>
            <a:pPr marL="342900" indent="-342900">
              <a:spcBef>
                <a:spcPct val="20000"/>
              </a:spcBef>
            </a:pPr>
            <a:endParaRPr lang="en-GB" sz="1200">
              <a:cs typeface="Arial" charset="0"/>
            </a:endParaRPr>
          </a:p>
          <a:p>
            <a:pPr marL="342900" indent="-342900">
              <a:spcBef>
                <a:spcPct val="20000"/>
              </a:spcBef>
              <a:buFontTx/>
              <a:buChar char="•"/>
            </a:pPr>
            <a:r>
              <a:rPr lang="en-GB" sz="1200">
                <a:cs typeface="Arial" charset="0"/>
              </a:rPr>
              <a:t>The total cost of legal advice for the procurement project, this should include:</a:t>
            </a:r>
          </a:p>
          <a:p>
            <a:pPr marL="800100" lvl="1" indent="-342900">
              <a:spcBef>
                <a:spcPct val="20000"/>
              </a:spcBef>
              <a:buFontTx/>
              <a:buChar char="•"/>
            </a:pPr>
            <a:r>
              <a:rPr lang="en-GB" sz="1200">
                <a:cs typeface="Arial" charset="0"/>
              </a:rPr>
              <a:t>In house legal costs</a:t>
            </a:r>
          </a:p>
          <a:p>
            <a:pPr marL="800100" lvl="1" indent="-342900">
              <a:spcBef>
                <a:spcPct val="20000"/>
              </a:spcBef>
              <a:buFontTx/>
              <a:buChar char="•"/>
            </a:pPr>
            <a:r>
              <a:rPr lang="en-GB" sz="1200">
                <a:cs typeface="Arial" charset="0"/>
              </a:rPr>
              <a:t>Tsol legal costs</a:t>
            </a:r>
          </a:p>
          <a:p>
            <a:pPr marL="800100" lvl="1" indent="-342900">
              <a:spcBef>
                <a:spcPct val="20000"/>
              </a:spcBef>
              <a:buFontTx/>
              <a:buChar char="•"/>
            </a:pPr>
            <a:r>
              <a:rPr lang="en-GB" sz="1200">
                <a:cs typeface="Arial" charset="0"/>
              </a:rPr>
              <a:t>External legal costs</a:t>
            </a:r>
          </a:p>
          <a:p>
            <a:pPr marL="342900" indent="-342900">
              <a:spcBef>
                <a:spcPct val="20000"/>
              </a:spcBef>
            </a:pPr>
            <a:endParaRPr lang="en-GB" sz="1200">
              <a:cs typeface="Arial" charset="0"/>
            </a:endParaRPr>
          </a:p>
          <a:p>
            <a:pPr marL="342900" indent="-342900">
              <a:spcBef>
                <a:spcPct val="20000"/>
              </a:spcBef>
              <a:buFont typeface="Arial" charset="0"/>
              <a:buChar char="•"/>
            </a:pPr>
            <a:r>
              <a:rPr lang="en-GB" sz="1200">
                <a:cs typeface="Arial" charset="0"/>
              </a:rPr>
              <a:t>The total cost of external consultancy for the procurement project, this should include:</a:t>
            </a:r>
          </a:p>
          <a:p>
            <a:pPr marL="800100" lvl="1" indent="-342900">
              <a:spcBef>
                <a:spcPct val="20000"/>
              </a:spcBef>
              <a:buFont typeface="Arial" charset="0"/>
              <a:buChar char="•"/>
            </a:pPr>
            <a:r>
              <a:rPr lang="en-GB" sz="1200">
                <a:cs typeface="Arial" charset="0"/>
              </a:rPr>
              <a:t>Consultancy</a:t>
            </a:r>
          </a:p>
          <a:p>
            <a:pPr marL="800100" lvl="1" indent="-342900">
              <a:spcBef>
                <a:spcPct val="20000"/>
              </a:spcBef>
              <a:buFont typeface="Arial" charset="0"/>
              <a:buChar char="•"/>
            </a:pPr>
            <a:r>
              <a:rPr lang="en-GB" sz="1200">
                <a:cs typeface="Arial" charset="0"/>
              </a:rPr>
              <a:t>Interim – staff substitution</a:t>
            </a:r>
          </a:p>
          <a:p>
            <a:pPr marL="800100" lvl="1" indent="-342900">
              <a:spcBef>
                <a:spcPct val="20000"/>
              </a:spcBef>
              <a:buFont typeface="Arial" charset="0"/>
              <a:buChar char="•"/>
            </a:pPr>
            <a:r>
              <a:rPr lang="en-GB" sz="1200">
                <a:cs typeface="Arial" charset="0"/>
              </a:rPr>
              <a:t>Temporary staff (e.g. used to back fill subject matter experts)</a:t>
            </a:r>
          </a:p>
          <a:p>
            <a:pPr marL="800100" lvl="1" indent="-342900">
              <a:spcBef>
                <a:spcPct val="20000"/>
              </a:spcBef>
              <a:buFont typeface="Arial" charset="0"/>
              <a:buChar char="•"/>
            </a:pPr>
            <a:endParaRPr lang="en-GB" sz="1200">
              <a:cs typeface="Arial" charset="0"/>
            </a:endParaRPr>
          </a:p>
          <a:p>
            <a:pPr marL="342900" indent="-342900">
              <a:spcBef>
                <a:spcPct val="20000"/>
              </a:spcBef>
              <a:buFont typeface="Arial" charset="0"/>
              <a:buChar char="•"/>
            </a:pPr>
            <a:r>
              <a:rPr lang="en-GB" sz="1200">
                <a:cs typeface="Arial" charset="0"/>
              </a:rPr>
              <a:t>Other costs associated with running the procurement including:</a:t>
            </a:r>
          </a:p>
          <a:p>
            <a:pPr marL="800100" lvl="1" indent="-342900">
              <a:spcBef>
                <a:spcPct val="20000"/>
              </a:spcBef>
              <a:buFont typeface="Arial" charset="0"/>
              <a:buChar char="•"/>
            </a:pPr>
            <a:r>
              <a:rPr lang="en-GB" sz="1200">
                <a:cs typeface="Arial" charset="0"/>
              </a:rPr>
              <a:t>Venue costs for boot camps</a:t>
            </a:r>
          </a:p>
          <a:p>
            <a:pPr marL="800100" lvl="1" indent="-342900">
              <a:spcBef>
                <a:spcPct val="20000"/>
              </a:spcBef>
              <a:buFont typeface="Arial" charset="0"/>
              <a:buChar char="•"/>
            </a:pPr>
            <a:r>
              <a:rPr lang="en-GB" sz="1200">
                <a:cs typeface="Arial" charset="0"/>
              </a:rPr>
              <a:t>T&amp;S</a:t>
            </a:r>
          </a:p>
          <a:p>
            <a:pPr marL="800100" lvl="1" indent="-342900">
              <a:spcBef>
                <a:spcPct val="20000"/>
              </a:spcBef>
            </a:pPr>
            <a:endParaRPr lang="en-GB" sz="1200">
              <a:cs typeface="Arial" charset="0"/>
            </a:endParaRPr>
          </a:p>
        </p:txBody>
      </p:sp>
      <p:cxnSp>
        <p:nvCxnSpPr>
          <p:cNvPr id="11" name="Straight Connector 10"/>
          <p:cNvCxnSpPr/>
          <p:nvPr/>
        </p:nvCxnSpPr>
        <p:spPr>
          <a:xfrm rot="5400000">
            <a:off x="4360069" y="4215607"/>
            <a:ext cx="217487"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6119019" y="4215607"/>
            <a:ext cx="217487"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Footer Placeholder 7"/>
          <p:cNvSpPr>
            <a:spLocks noGrp="1"/>
          </p:cNvSpPr>
          <p:nvPr>
            <p:ph type="ftr" sz="quarter" idx="10"/>
          </p:nvPr>
        </p:nvSpPr>
        <p:spPr/>
        <p:txBody>
          <a:bodyPr/>
          <a:lstStyle/>
          <a:p>
            <a:pPr>
              <a:defRPr/>
            </a:pPr>
            <a:r>
              <a:rPr lang="en-GB"/>
              <a:t>UNCLASSIFIED</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661988" y="242888"/>
            <a:ext cx="7804150" cy="434975"/>
          </a:xfrm>
        </p:spPr>
        <p:txBody>
          <a:bodyPr/>
          <a:lstStyle/>
          <a:p>
            <a:pPr algn="l" eaLnBrk="1" hangingPunct="1"/>
            <a:r>
              <a:rPr lang="en-GB" sz="1800" b="1" smtClean="0">
                <a:solidFill>
                  <a:schemeClr val="bg1"/>
                </a:solidFill>
                <a:latin typeface="Arial" charset="0"/>
                <a:cs typeface="Arial" charset="0"/>
              </a:rPr>
              <a:t>3. Departmental Costs</a:t>
            </a:r>
            <a:endParaRPr lang="en-GB" sz="1800" smtClean="0"/>
          </a:p>
        </p:txBody>
      </p:sp>
      <p:sp>
        <p:nvSpPr>
          <p:cNvPr id="23555" name="Freeform 5"/>
          <p:cNvSpPr>
            <a:spLocks/>
          </p:cNvSpPr>
          <p:nvPr/>
        </p:nvSpPr>
        <p:spPr bwMode="auto">
          <a:xfrm>
            <a:off x="539750" y="1665288"/>
            <a:ext cx="8166100" cy="360362"/>
          </a:xfrm>
          <a:custGeom>
            <a:avLst/>
            <a:gdLst>
              <a:gd name="T0" fmla="*/ 2147483647 w 684"/>
              <a:gd name="T1" fmla="*/ 0 h 42"/>
              <a:gd name="T2" fmla="*/ 0 w 684"/>
              <a:gd name="T3" fmla="*/ 2147483647 h 42"/>
              <a:gd name="T4" fmla="*/ 0 w 684"/>
              <a:gd name="T5" fmla="*/ 2147483647 h 42"/>
              <a:gd name="T6" fmla="*/ 2147483647 w 684"/>
              <a:gd name="T7" fmla="*/ 2147483647 h 42"/>
              <a:gd name="T8" fmla="*/ 2147483647 w 684"/>
              <a:gd name="T9" fmla="*/ 2147483647 h 42"/>
              <a:gd name="T10" fmla="*/ 2147483647 w 684"/>
              <a:gd name="T11" fmla="*/ 2147483647 h 42"/>
              <a:gd name="T12" fmla="*/ 2147483647 w 684"/>
              <a:gd name="T13" fmla="*/ 2147483647 h 42"/>
              <a:gd name="T14" fmla="*/ 2147483647 w 684"/>
              <a:gd name="T15" fmla="*/ 0 h 42"/>
              <a:gd name="T16" fmla="*/ 2147483647 w 684"/>
              <a:gd name="T17" fmla="*/ 0 h 4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84"/>
              <a:gd name="T28" fmla="*/ 0 h 42"/>
              <a:gd name="T29" fmla="*/ 684 w 684"/>
              <a:gd name="T30" fmla="*/ 42 h 4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84" h="42">
                <a:moveTo>
                  <a:pt x="21" y="0"/>
                </a:moveTo>
                <a:cubicBezTo>
                  <a:pt x="9" y="0"/>
                  <a:pt x="0" y="9"/>
                  <a:pt x="0" y="20"/>
                </a:cubicBezTo>
                <a:lnTo>
                  <a:pt x="0" y="22"/>
                </a:lnTo>
                <a:cubicBezTo>
                  <a:pt x="0" y="33"/>
                  <a:pt x="9" y="42"/>
                  <a:pt x="21" y="42"/>
                </a:cubicBezTo>
                <a:lnTo>
                  <a:pt x="664" y="42"/>
                </a:lnTo>
                <a:cubicBezTo>
                  <a:pt x="675" y="42"/>
                  <a:pt x="684" y="33"/>
                  <a:pt x="684" y="22"/>
                </a:cubicBezTo>
                <a:lnTo>
                  <a:pt x="684" y="20"/>
                </a:lnTo>
                <a:cubicBezTo>
                  <a:pt x="684" y="9"/>
                  <a:pt x="675" y="0"/>
                  <a:pt x="664" y="0"/>
                </a:cubicBezTo>
                <a:lnTo>
                  <a:pt x="21" y="0"/>
                </a:lnTo>
                <a:close/>
              </a:path>
            </a:pathLst>
          </a:custGeom>
          <a:solidFill>
            <a:srgbClr val="0070C0"/>
          </a:solidFill>
          <a:ln w="19050">
            <a:solidFill>
              <a:srgbClr val="0070C0"/>
            </a:solidFill>
            <a:round/>
            <a:headEnd/>
            <a:tailEnd/>
          </a:ln>
        </p:spPr>
        <p:txBody>
          <a:bodyPr/>
          <a:lstStyle/>
          <a:p>
            <a:pPr eaLnBrk="0" hangingPunct="0"/>
            <a:r>
              <a:rPr lang="en-GB" sz="1600" b="1">
                <a:solidFill>
                  <a:schemeClr val="bg1"/>
                </a:solidFill>
                <a:cs typeface="Arial" charset="0"/>
              </a:rPr>
              <a:t>3.2 Measurement &amp; Capture</a:t>
            </a:r>
          </a:p>
        </p:txBody>
      </p:sp>
      <p:sp>
        <p:nvSpPr>
          <p:cNvPr id="23556" name="Content Placeholder 4"/>
          <p:cNvSpPr txBox="1">
            <a:spLocks/>
          </p:cNvSpPr>
          <p:nvPr/>
        </p:nvSpPr>
        <p:spPr bwMode="auto">
          <a:xfrm>
            <a:off x="468313" y="3951288"/>
            <a:ext cx="8432800" cy="846137"/>
          </a:xfrm>
          <a:prstGeom prst="rect">
            <a:avLst/>
          </a:prstGeom>
          <a:noFill/>
          <a:ln w="9525">
            <a:noFill/>
            <a:miter lim="800000"/>
            <a:headEnd/>
            <a:tailEnd/>
          </a:ln>
        </p:spPr>
        <p:txBody>
          <a:bodyPr/>
          <a:lstStyle/>
          <a:p>
            <a:pPr marL="342900" indent="-342900">
              <a:spcBef>
                <a:spcPct val="20000"/>
              </a:spcBef>
            </a:pPr>
            <a:endParaRPr lang="en-GB" sz="1200">
              <a:cs typeface="Arial" charset="0"/>
            </a:endParaRPr>
          </a:p>
          <a:p>
            <a:pPr marL="342900" indent="-342900">
              <a:spcBef>
                <a:spcPct val="20000"/>
              </a:spcBef>
              <a:buFont typeface="Arial" charset="0"/>
              <a:buChar char="•"/>
            </a:pPr>
            <a:r>
              <a:rPr lang="en-GB" sz="1200">
                <a:cs typeface="Arial" charset="0"/>
              </a:rPr>
              <a:t>The sources of data for this KPI are likely to be your resource plan and business case.</a:t>
            </a:r>
          </a:p>
          <a:p>
            <a:pPr marL="342900" indent="-342900">
              <a:spcBef>
                <a:spcPct val="20000"/>
              </a:spcBef>
              <a:buFont typeface="Arial" charset="0"/>
              <a:buChar char="•"/>
            </a:pPr>
            <a:r>
              <a:rPr lang="en-GB" sz="1200">
                <a:cs typeface="Arial" charset="0"/>
              </a:rPr>
              <a:t>A KPI calculator has been developed for use if required.</a:t>
            </a:r>
          </a:p>
          <a:p>
            <a:pPr marL="342900" indent="-342900">
              <a:spcBef>
                <a:spcPct val="20000"/>
              </a:spcBef>
            </a:pPr>
            <a:endParaRPr lang="en-GB" sz="1200">
              <a:cs typeface="Arial" charset="0"/>
            </a:endParaRPr>
          </a:p>
          <a:p>
            <a:pPr marL="342900" indent="-342900">
              <a:spcBef>
                <a:spcPct val="20000"/>
              </a:spcBef>
            </a:pPr>
            <a:endParaRPr lang="en-GB" sz="1200">
              <a:cs typeface="Arial" charset="0"/>
            </a:endParaRPr>
          </a:p>
        </p:txBody>
      </p:sp>
      <p:sp>
        <p:nvSpPr>
          <p:cNvPr id="23557" name="Content Placeholder 4"/>
          <p:cNvSpPr txBox="1">
            <a:spLocks/>
          </p:cNvSpPr>
          <p:nvPr/>
        </p:nvSpPr>
        <p:spPr bwMode="auto">
          <a:xfrm>
            <a:off x="466725" y="911225"/>
            <a:ext cx="8432800" cy="1149350"/>
          </a:xfrm>
          <a:prstGeom prst="rect">
            <a:avLst/>
          </a:prstGeom>
          <a:noFill/>
          <a:ln w="9525">
            <a:noFill/>
            <a:miter lim="800000"/>
            <a:headEnd/>
            <a:tailEnd/>
          </a:ln>
        </p:spPr>
        <p:txBody>
          <a:bodyPr/>
          <a:lstStyle/>
          <a:p>
            <a:pPr marL="342900" lvl="1" indent="-342900">
              <a:spcBef>
                <a:spcPct val="20000"/>
              </a:spcBef>
            </a:pPr>
            <a:r>
              <a:rPr lang="en-GB" sz="1200" b="1">
                <a:cs typeface="Arial" charset="0"/>
              </a:rPr>
              <a:t>Why measure it?</a:t>
            </a:r>
          </a:p>
          <a:p>
            <a:pPr marL="342900" lvl="1" indent="-342900">
              <a:spcBef>
                <a:spcPct val="20000"/>
              </a:spcBef>
              <a:buFont typeface="Arial" charset="0"/>
              <a:buChar char="•"/>
            </a:pPr>
            <a:r>
              <a:rPr lang="en-GB" sz="1200">
                <a:cs typeface="Arial" charset="0"/>
              </a:rPr>
              <a:t>To provide internal and external assurance that  the lean sourcing process costs less to run than existing practices and that internal and external resources are deployed effectively.</a:t>
            </a:r>
          </a:p>
          <a:p>
            <a:pPr marL="342900" indent="-342900">
              <a:spcBef>
                <a:spcPct val="20000"/>
              </a:spcBef>
              <a:buFont typeface="Arial" charset="0"/>
              <a:buChar char="•"/>
            </a:pPr>
            <a:endParaRPr lang="en-GB" sz="1200">
              <a:cs typeface="Arial" charset="0"/>
            </a:endParaRPr>
          </a:p>
        </p:txBody>
      </p:sp>
      <p:sp>
        <p:nvSpPr>
          <p:cNvPr id="20" name="Footer Placeholder 19"/>
          <p:cNvSpPr>
            <a:spLocks noGrp="1"/>
          </p:cNvSpPr>
          <p:nvPr>
            <p:ph type="ftr" sz="quarter" idx="10"/>
          </p:nvPr>
        </p:nvSpPr>
        <p:spPr/>
        <p:txBody>
          <a:bodyPr/>
          <a:lstStyle/>
          <a:p>
            <a:pPr>
              <a:defRPr/>
            </a:pPr>
            <a:r>
              <a:rPr lang="en-GB"/>
              <a:t>UNCLASSIFIED</a:t>
            </a:r>
          </a:p>
        </p:txBody>
      </p:sp>
      <p:pic>
        <p:nvPicPr>
          <p:cNvPr id="23559" name="Picture 20"/>
          <p:cNvPicPr>
            <a:picLocks noChangeAspect="1" noChangeArrowheads="1"/>
          </p:cNvPicPr>
          <p:nvPr/>
        </p:nvPicPr>
        <p:blipFill>
          <a:blip r:embed="rId3" cstate="print"/>
          <a:srcRect/>
          <a:stretch>
            <a:fillRect/>
          </a:stretch>
        </p:blipFill>
        <p:spPr bwMode="auto">
          <a:xfrm>
            <a:off x="708025" y="2155825"/>
            <a:ext cx="7848600" cy="1873250"/>
          </a:xfrm>
          <a:prstGeom prst="rect">
            <a:avLst/>
          </a:prstGeom>
          <a:noFill/>
          <a:ln w="38100" cap="sq">
            <a:solidFill>
              <a:srgbClr val="0070C0"/>
            </a:solidFill>
            <a:miter lim="800000"/>
            <a:headEnd/>
            <a:tailEnd/>
          </a:ln>
        </p:spPr>
      </p:pic>
      <p:sp>
        <p:nvSpPr>
          <p:cNvPr id="23" name="Rectangle 22"/>
          <p:cNvSpPr/>
          <p:nvPr/>
        </p:nvSpPr>
        <p:spPr>
          <a:xfrm>
            <a:off x="539750" y="4702175"/>
            <a:ext cx="4248150" cy="1895475"/>
          </a:xfrm>
          <a:prstGeom prst="rect">
            <a:avLst/>
          </a:prstGeom>
        </p:spPr>
        <p:txBody>
          <a:bodyPr>
            <a:spAutoFit/>
          </a:bodyPr>
          <a:lstStyle/>
          <a:p>
            <a:pPr marL="342900" indent="-342900">
              <a:spcBef>
                <a:spcPct val="20000"/>
              </a:spcBef>
              <a:defRPr/>
            </a:pPr>
            <a:r>
              <a:rPr lang="en-GB" sz="1400" b="1" u="sng" dirty="0">
                <a:cs typeface="Arial" charset="0"/>
              </a:rPr>
              <a:t>How to use the KPI calculator</a:t>
            </a:r>
          </a:p>
          <a:p>
            <a:pPr>
              <a:spcBef>
                <a:spcPct val="20000"/>
              </a:spcBef>
              <a:defRPr/>
            </a:pPr>
            <a:r>
              <a:rPr lang="en-GB" sz="1200" dirty="0">
                <a:cs typeface="Arial" charset="0"/>
              </a:rPr>
              <a:t>White cells indicate input cells and grey cells indicate cells that will auto calculate.</a:t>
            </a:r>
          </a:p>
          <a:p>
            <a:pPr marL="228600" indent="-228600">
              <a:spcBef>
                <a:spcPct val="20000"/>
              </a:spcBef>
              <a:buFont typeface="+mj-lt"/>
              <a:buAutoNum type="arabicPeriod"/>
              <a:defRPr/>
            </a:pPr>
            <a:r>
              <a:rPr lang="en-GB" sz="1200" dirty="0">
                <a:cs typeface="Arial" charset="0"/>
              </a:rPr>
              <a:t>For staff costs insert team members (either by name or anonymous reference number), grades (e.g. SCS, Grade 7) and an annual capitation rate (source: finance).</a:t>
            </a:r>
          </a:p>
          <a:p>
            <a:pPr marL="228600" indent="-228600">
              <a:spcBef>
                <a:spcPct val="20000"/>
              </a:spcBef>
              <a:buFont typeface="+mj-lt"/>
              <a:buAutoNum type="arabicPeriod"/>
              <a:defRPr/>
            </a:pPr>
            <a:r>
              <a:rPr lang="en-GB" sz="1200" dirty="0">
                <a:cs typeface="Arial" charset="0"/>
              </a:rPr>
              <a:t>The calculator will identify a “daily rate” based on the number of working days in the year (e.g. 251 for 2011, 252 for 2012, 253 for 2013).</a:t>
            </a:r>
          </a:p>
        </p:txBody>
      </p:sp>
      <p:sp>
        <p:nvSpPr>
          <p:cNvPr id="23561" name="Rectangle 26"/>
          <p:cNvSpPr>
            <a:spLocks noChangeArrowheads="1"/>
          </p:cNvSpPr>
          <p:nvPr/>
        </p:nvSpPr>
        <p:spPr bwMode="auto">
          <a:xfrm>
            <a:off x="4718050" y="4965700"/>
            <a:ext cx="4248150" cy="1643063"/>
          </a:xfrm>
          <a:prstGeom prst="rect">
            <a:avLst/>
          </a:prstGeom>
          <a:noFill/>
          <a:ln w="9525">
            <a:noFill/>
            <a:miter lim="800000"/>
            <a:headEnd/>
            <a:tailEnd/>
          </a:ln>
        </p:spPr>
        <p:txBody>
          <a:bodyPr>
            <a:spAutoFit/>
          </a:bodyPr>
          <a:lstStyle/>
          <a:p>
            <a:pPr marL="228600" indent="-228600">
              <a:spcBef>
                <a:spcPct val="20000"/>
              </a:spcBef>
              <a:buFont typeface="Calibri" pitchFamily="34" charset="0"/>
              <a:buAutoNum type="arabicPeriod" startAt="3"/>
            </a:pPr>
            <a:r>
              <a:rPr lang="en-GB" sz="1200">
                <a:cs typeface="Arial" charset="0"/>
              </a:rPr>
              <a:t>Enter the planned number of working days for the team member. So if they are full time enter 251, or allocated to the team 50% would be 125.5, or evaluating for four weeks would be 20 and so on.</a:t>
            </a:r>
          </a:p>
          <a:p>
            <a:pPr marL="228600" indent="-228600">
              <a:spcBef>
                <a:spcPct val="20000"/>
              </a:spcBef>
              <a:buFont typeface="Calibri" pitchFamily="34" charset="0"/>
              <a:buAutoNum type="arabicPeriod" startAt="4"/>
            </a:pPr>
            <a:r>
              <a:rPr lang="en-GB" sz="1200">
                <a:cs typeface="Arial" charset="0"/>
              </a:rPr>
              <a:t>This will give you a cost per team member and a total cost.</a:t>
            </a:r>
          </a:p>
          <a:p>
            <a:pPr marL="228600" indent="-228600">
              <a:spcBef>
                <a:spcPct val="20000"/>
              </a:spcBef>
              <a:buFont typeface="Calibri" pitchFamily="34" charset="0"/>
              <a:buAutoNum type="arabicPeriod" startAt="5"/>
            </a:pPr>
            <a:r>
              <a:rPr lang="en-GB" sz="1200">
                <a:cs typeface="Arial" charset="0"/>
              </a:rPr>
              <a:t>Do the same for actual days worked by the team member.</a:t>
            </a:r>
          </a:p>
        </p:txBody>
      </p:sp>
      <p:sp>
        <p:nvSpPr>
          <p:cNvPr id="28" name="Isosceles Triangle 27"/>
          <p:cNvSpPr/>
          <p:nvPr/>
        </p:nvSpPr>
        <p:spPr>
          <a:xfrm>
            <a:off x="900113" y="2565400"/>
            <a:ext cx="431800" cy="358775"/>
          </a:xfrm>
          <a:prstGeom prst="triangle">
            <a:avLst/>
          </a:prstGeom>
          <a:solidFill>
            <a:srgbClr val="FFD700"/>
          </a:solidFill>
          <a:ln>
            <a:solidFill>
              <a:srgbClr val="FFD7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dirty="0">
                <a:latin typeface="Arial" pitchFamily="34" charset="0"/>
                <a:cs typeface="Arial" pitchFamily="34" charset="0"/>
              </a:rPr>
              <a:t>1</a:t>
            </a:r>
          </a:p>
        </p:txBody>
      </p:sp>
      <p:sp>
        <p:nvSpPr>
          <p:cNvPr id="30" name="Isosceles Triangle 29"/>
          <p:cNvSpPr/>
          <p:nvPr/>
        </p:nvSpPr>
        <p:spPr>
          <a:xfrm>
            <a:off x="2268538" y="2565400"/>
            <a:ext cx="431800" cy="358775"/>
          </a:xfrm>
          <a:prstGeom prst="triangle">
            <a:avLst/>
          </a:prstGeom>
          <a:solidFill>
            <a:srgbClr val="FFD700"/>
          </a:solidFill>
          <a:ln>
            <a:solidFill>
              <a:srgbClr val="FFD7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dirty="0">
                <a:latin typeface="Arial" pitchFamily="34" charset="0"/>
                <a:cs typeface="Arial" pitchFamily="34" charset="0"/>
              </a:rPr>
              <a:t>1</a:t>
            </a:r>
          </a:p>
        </p:txBody>
      </p:sp>
      <p:sp>
        <p:nvSpPr>
          <p:cNvPr id="31" name="Isosceles Triangle 30"/>
          <p:cNvSpPr/>
          <p:nvPr/>
        </p:nvSpPr>
        <p:spPr>
          <a:xfrm>
            <a:off x="3492500" y="2565400"/>
            <a:ext cx="431800" cy="358775"/>
          </a:xfrm>
          <a:prstGeom prst="triangle">
            <a:avLst/>
          </a:prstGeom>
          <a:solidFill>
            <a:srgbClr val="FFD700"/>
          </a:solidFill>
          <a:ln>
            <a:solidFill>
              <a:srgbClr val="FFD7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dirty="0">
                <a:latin typeface="Arial" pitchFamily="34" charset="0"/>
                <a:cs typeface="Arial" pitchFamily="34" charset="0"/>
              </a:rPr>
              <a:t>1</a:t>
            </a:r>
          </a:p>
        </p:txBody>
      </p:sp>
      <p:sp>
        <p:nvSpPr>
          <p:cNvPr id="32" name="Isosceles Triangle 31"/>
          <p:cNvSpPr/>
          <p:nvPr/>
        </p:nvSpPr>
        <p:spPr>
          <a:xfrm>
            <a:off x="4500563" y="2565400"/>
            <a:ext cx="431800" cy="358775"/>
          </a:xfrm>
          <a:prstGeom prst="triangle">
            <a:avLst/>
          </a:prstGeom>
          <a:solidFill>
            <a:srgbClr val="FFD700"/>
          </a:solidFill>
          <a:ln>
            <a:solidFill>
              <a:srgbClr val="FFD7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dirty="0">
                <a:latin typeface="Arial" pitchFamily="34" charset="0"/>
                <a:cs typeface="Arial" pitchFamily="34" charset="0"/>
              </a:rPr>
              <a:t>2</a:t>
            </a:r>
          </a:p>
        </p:txBody>
      </p:sp>
      <p:sp>
        <p:nvSpPr>
          <p:cNvPr id="33" name="Isosceles Triangle 32"/>
          <p:cNvSpPr/>
          <p:nvPr/>
        </p:nvSpPr>
        <p:spPr>
          <a:xfrm>
            <a:off x="5292725" y="2636838"/>
            <a:ext cx="431800" cy="360362"/>
          </a:xfrm>
          <a:prstGeom prst="triangle">
            <a:avLst/>
          </a:prstGeom>
          <a:solidFill>
            <a:srgbClr val="FFD700"/>
          </a:solidFill>
          <a:ln>
            <a:solidFill>
              <a:srgbClr val="FFD7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dirty="0">
                <a:latin typeface="Arial" pitchFamily="34" charset="0"/>
                <a:cs typeface="Arial" pitchFamily="34" charset="0"/>
              </a:rPr>
              <a:t>3</a:t>
            </a:r>
          </a:p>
        </p:txBody>
      </p:sp>
      <p:sp>
        <p:nvSpPr>
          <p:cNvPr id="34" name="Isosceles Triangle 33"/>
          <p:cNvSpPr/>
          <p:nvPr/>
        </p:nvSpPr>
        <p:spPr>
          <a:xfrm>
            <a:off x="6011863" y="2565400"/>
            <a:ext cx="431800" cy="358775"/>
          </a:xfrm>
          <a:prstGeom prst="triangle">
            <a:avLst/>
          </a:prstGeom>
          <a:solidFill>
            <a:srgbClr val="FFD700"/>
          </a:solidFill>
          <a:ln>
            <a:solidFill>
              <a:srgbClr val="FFD7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dirty="0">
                <a:latin typeface="Arial" pitchFamily="34" charset="0"/>
                <a:cs typeface="Arial" pitchFamily="34" charset="0"/>
              </a:rPr>
              <a:t>4</a:t>
            </a:r>
          </a:p>
        </p:txBody>
      </p:sp>
      <p:sp>
        <p:nvSpPr>
          <p:cNvPr id="35" name="Isosceles Triangle 34"/>
          <p:cNvSpPr/>
          <p:nvPr/>
        </p:nvSpPr>
        <p:spPr>
          <a:xfrm>
            <a:off x="6084888" y="3644900"/>
            <a:ext cx="431800" cy="360363"/>
          </a:xfrm>
          <a:prstGeom prst="triangle">
            <a:avLst/>
          </a:prstGeom>
          <a:solidFill>
            <a:srgbClr val="FFD700"/>
          </a:solidFill>
          <a:ln>
            <a:solidFill>
              <a:srgbClr val="FFD7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dirty="0">
                <a:latin typeface="Arial" pitchFamily="34" charset="0"/>
                <a:cs typeface="Arial" pitchFamily="34" charset="0"/>
              </a:rPr>
              <a:t>4</a:t>
            </a:r>
          </a:p>
        </p:txBody>
      </p:sp>
      <p:sp>
        <p:nvSpPr>
          <p:cNvPr id="36" name="Isosceles Triangle 35"/>
          <p:cNvSpPr/>
          <p:nvPr/>
        </p:nvSpPr>
        <p:spPr>
          <a:xfrm>
            <a:off x="7019925" y="2997200"/>
            <a:ext cx="431800" cy="360363"/>
          </a:xfrm>
          <a:prstGeom prst="triangle">
            <a:avLst/>
          </a:prstGeom>
          <a:solidFill>
            <a:srgbClr val="FFD700"/>
          </a:solidFill>
          <a:ln>
            <a:solidFill>
              <a:srgbClr val="FFD7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dirty="0">
                <a:latin typeface="Arial" pitchFamily="34" charset="0"/>
                <a:cs typeface="Arial" pitchFamily="34" charset="0"/>
              </a:rPr>
              <a:t>5</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label version="1.0">
  <element uid="id_unclassified"/>
  <element uid="id_newpolicy" value=""/>
</label>
</file>

<file path=customXml/itemProps1.xml><?xml version="1.0" encoding="utf-8"?>
<ds:datastoreItem xmlns:ds="http://schemas.openxmlformats.org/officeDocument/2006/customXml" ds:itemID="{B221B949-CA67-4330-B97E-1D8C18F469C6}">
  <ds:schemaRefs/>
</ds:datastoreItem>
</file>

<file path=docProps/app.xml><?xml version="1.0" encoding="utf-8"?>
<Properties xmlns="http://schemas.openxmlformats.org/officeDocument/2006/extended-properties" xmlns:vt="http://schemas.openxmlformats.org/officeDocument/2006/docPropsVTypes">
  <TotalTime>2351</TotalTime>
  <Words>1853</Words>
  <Application>Microsoft Office PowerPoint</Application>
  <PresentationFormat>On-screen Show (4:3)</PresentationFormat>
  <Paragraphs>232</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Key Performance Indicators V4.0</vt:lpstr>
      <vt:lpstr>Content</vt:lpstr>
      <vt:lpstr>1.1 Background/Overview</vt:lpstr>
      <vt:lpstr>1.2 Purpose, Objectives &amp; Deliverables</vt:lpstr>
      <vt:lpstr>2. Procurement Turnaround Times</vt:lpstr>
      <vt:lpstr>2. Procurement Turnaround Times</vt:lpstr>
      <vt:lpstr>2. Procurement Turnaround Times</vt:lpstr>
      <vt:lpstr>3. Departmental Costs</vt:lpstr>
      <vt:lpstr>3. Departmental Costs</vt:lpstr>
      <vt:lpstr>3. Departmental Costs</vt:lpstr>
      <vt:lpstr>4. Supplier Bid Costs</vt:lpstr>
      <vt:lpstr>5. Resource Capability</vt:lpstr>
    </vt:vector>
  </TitlesOfParts>
  <Company>Flex</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Alex Holden</dc:creator>
  <cp:lastModifiedBy>wardp</cp:lastModifiedBy>
  <cp:revision>207</cp:revision>
  <dcterms:created xsi:type="dcterms:W3CDTF">2011-09-08T11:37:51Z</dcterms:created>
  <dcterms:modified xsi:type="dcterms:W3CDTF">2014-07-28T12:08:45Z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bjDocumentSecurityLabel">
    <vt:lpwstr>UNCLASSIFIED</vt:lpwstr>
  </property>
  <property fmtid="{D5CDD505-2E9C-101B-9397-08002B2CF9AE}" pid="3" name="Document Security Label">
    <vt:lpwstr>UNCLASSIFIED</vt:lpwstr>
  </property>
  <property fmtid="{D5CDD505-2E9C-101B-9397-08002B2CF9AE}" pid="4" name="bjDocumentSecurityXML">
    <vt:lpwstr>&lt;label version="1.0"&gt;&lt;element uid="id_unclassified"/&gt;&lt;element uid="id_newpolicy" value=""/&gt;&lt;/label&gt;</vt:lpwstr>
  </property>
  <property fmtid="{D5CDD505-2E9C-101B-9397-08002B2CF9AE}" pid="5" name="bjDocumentSecurityPolicyProp">
    <vt:lpwstr>UK</vt:lpwstr>
  </property>
  <property fmtid="{D5CDD505-2E9C-101B-9397-08002B2CF9AE}" pid="6" name="bjDocumentSecurityPolicyPropID">
    <vt:lpwstr>id_newpolicy</vt:lpwstr>
  </property>
  <property fmtid="{D5CDD505-2E9C-101B-9397-08002B2CF9AE}" pid="7" name="bjDocumentSecurityProp1">
    <vt:lpwstr>UNCLASSIFIED</vt:lpwstr>
  </property>
  <property fmtid="{D5CDD505-2E9C-101B-9397-08002B2CF9AE}" pid="8" name="bjSecLabelProp1ID">
    <vt:lpwstr>id_unclassified</vt:lpwstr>
  </property>
  <property fmtid="{D5CDD505-2E9C-101B-9397-08002B2CF9AE}" pid="9" name="bjDocumentSecurityProp2">
    <vt:lpwstr/>
  </property>
  <property fmtid="{D5CDD505-2E9C-101B-9397-08002B2CF9AE}" pid="10" name="bjSecLabelProp2ID">
    <vt:lpwstr/>
  </property>
  <property fmtid="{D5CDD505-2E9C-101B-9397-08002B2CF9AE}" pid="11" name="bjDocumentSecurityProp3">
    <vt:lpwstr/>
  </property>
  <property fmtid="{D5CDD505-2E9C-101B-9397-08002B2CF9AE}" pid="12" name="bjSecLabelProp3ID">
    <vt:lpwstr/>
  </property>
  <property fmtid="{D5CDD505-2E9C-101B-9397-08002B2CF9AE}" pid="13" name="eGMS.protectiveMarking">
    <vt:lpwstr/>
  </property>
  <property fmtid="{D5CDD505-2E9C-101B-9397-08002B2CF9AE}" pid="14" name="docIndexRef">
    <vt:lpwstr>9729d457-e183-40f2-84e0-8cb804fc3fed</vt:lpwstr>
  </property>
</Properties>
</file>