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401" r:id="rId2"/>
    <p:sldId id="392" r:id="rId3"/>
    <p:sldId id="388" r:id="rId4"/>
    <p:sldId id="320" r:id="rId5"/>
    <p:sldId id="389" r:id="rId6"/>
    <p:sldId id="378" r:id="rId7"/>
    <p:sldId id="394" r:id="rId8"/>
    <p:sldId id="379" r:id="rId9"/>
    <p:sldId id="393" r:id="rId10"/>
    <p:sldId id="311" r:id="rId11"/>
    <p:sldId id="381" r:id="rId12"/>
    <p:sldId id="383" r:id="rId13"/>
    <p:sldId id="391" r:id="rId14"/>
    <p:sldId id="395" r:id="rId15"/>
    <p:sldId id="397" r:id="rId16"/>
    <p:sldId id="399" r:id="rId17"/>
    <p:sldId id="400" r:id="rId18"/>
    <p:sldId id="382" r:id="rId19"/>
    <p:sldId id="398" r:id="rId20"/>
    <p:sldId id="386" r:id="rId21"/>
    <p:sldId id="380" r:id="rId22"/>
  </p:sldIdLst>
  <p:sldSz cx="9144000" cy="6858000" type="screen4x3"/>
  <p:notesSz cx="6797675"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initials="M" lastIdx="2" clrIdx="0"/>
  <p:cmAuthor id="1" name="RGarrett" initials="RG" lastIdx="22" clrIdx="1"/>
  <p:cmAuthor id="2" name="Aoife Ni Luanaigh" initials="AN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6019" autoAdjust="0"/>
  </p:normalViewPr>
  <p:slideViewPr>
    <p:cSldViewPr>
      <p:cViewPr>
        <p:scale>
          <a:sx n="60" d="100"/>
          <a:sy n="60" d="100"/>
        </p:scale>
        <p:origin x="-564" y="-72"/>
      </p:cViewPr>
      <p:guideLst>
        <p:guide orient="horz" pos="2160"/>
        <p:guide pos="2880"/>
      </p:guideLst>
    </p:cSldViewPr>
  </p:slideViewPr>
  <p:outlineViewPr>
    <p:cViewPr>
      <p:scale>
        <a:sx n="33" d="100"/>
        <a:sy n="33" d="100"/>
      </p:scale>
      <p:origin x="48" y="1275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064" y="93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https://workingfutures.ukces.org.uk/UK/SsaUK.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'[SsaUK.xlsm]Figure 7.2'!$AN$76</c:f>
          <c:strCache>
            <c:ptCount val="1"/>
            <c:pt idx="0">
              <c:v>Qualification profile, 2000 - 2020, _x000d_Energy production and utilities</c:v>
            </c:pt>
          </c:strCache>
        </c:strRef>
      </c:tx>
      <c:overlay val="1"/>
      <c:txPr>
        <a:bodyPr/>
        <a:lstStyle/>
        <a:p>
          <a:pPr>
            <a:defRPr sz="1200">
              <a:latin typeface="Arial" pitchFamily="34" charset="0"/>
              <a:cs typeface="Arial" pitchFamily="34" charset="0"/>
            </a:defRPr>
          </a:pPr>
          <a:endParaRPr lang="en-US"/>
        </a:p>
      </c:txPr>
    </c:title>
    <c:autoTitleDeleted val="0"/>
    <c:plotArea>
      <c:layout>
        <c:manualLayout>
          <c:layoutTarget val="inner"/>
          <c:xMode val="edge"/>
          <c:yMode val="edge"/>
          <c:x val="0.15098663803388221"/>
          <c:y val="0.15890037442002888"/>
          <c:w val="0.61842553771689346"/>
          <c:h val="0.71372367553583782"/>
        </c:manualLayout>
      </c:layout>
      <c:lineChart>
        <c:grouping val="standard"/>
        <c:varyColors val="0"/>
        <c:ser>
          <c:idx val="0"/>
          <c:order val="0"/>
          <c:tx>
            <c:strRef>
              <c:f>'[SsaUK.xlsm]Figure 7.2'!$AM$18</c:f>
              <c:strCache>
                <c:ptCount val="1"/>
                <c:pt idx="0">
                  <c:v>QCF 7-8</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7.2'!$AX$78:$BR$78</c:f>
              <c:numCache>
                <c:formatCode>General</c:formatCode>
                <c:ptCount val="21"/>
                <c:pt idx="0">
                  <c:v>14688.157706050257</c:v>
                </c:pt>
                <c:pt idx="1">
                  <c:v>15867.308184046466</c:v>
                </c:pt>
                <c:pt idx="2">
                  <c:v>12487.269285059832</c:v>
                </c:pt>
                <c:pt idx="3">
                  <c:v>14278.53895236967</c:v>
                </c:pt>
                <c:pt idx="4">
                  <c:v>9492.2727780573314</c:v>
                </c:pt>
                <c:pt idx="5">
                  <c:v>12119.210276670246</c:v>
                </c:pt>
                <c:pt idx="6">
                  <c:v>21562.046037669908</c:v>
                </c:pt>
                <c:pt idx="7">
                  <c:v>21096.893343485612</c:v>
                </c:pt>
                <c:pt idx="8">
                  <c:v>22627.604180433991</c:v>
                </c:pt>
                <c:pt idx="9">
                  <c:v>18655.049612427116</c:v>
                </c:pt>
                <c:pt idx="10">
                  <c:v>24297.090682730865</c:v>
                </c:pt>
                <c:pt idx="11">
                  <c:v>26690.575148749558</c:v>
                </c:pt>
                <c:pt idx="12">
                  <c:v>28620.060063161305</c:v>
                </c:pt>
                <c:pt idx="13">
                  <c:v>30363.376274052847</c:v>
                </c:pt>
                <c:pt idx="14">
                  <c:v>32134.984593930905</c:v>
                </c:pt>
                <c:pt idx="15">
                  <c:v>34033.441520219785</c:v>
                </c:pt>
                <c:pt idx="16">
                  <c:v>35520.779202298363</c:v>
                </c:pt>
                <c:pt idx="17">
                  <c:v>36799.640436839436</c:v>
                </c:pt>
                <c:pt idx="18">
                  <c:v>38193.799871864692</c:v>
                </c:pt>
                <c:pt idx="19">
                  <c:v>39726.188304600546</c:v>
                </c:pt>
                <c:pt idx="20">
                  <c:v>40774.098372926048</c:v>
                </c:pt>
              </c:numCache>
            </c:numRef>
          </c:val>
          <c:smooth val="0"/>
        </c:ser>
        <c:ser>
          <c:idx val="1"/>
          <c:order val="1"/>
          <c:tx>
            <c:strRef>
              <c:f>'[SsaUK.xlsm]Figure 7.2'!$AM$19</c:f>
              <c:strCache>
                <c:ptCount val="1"/>
                <c:pt idx="0">
                  <c:v>QCF 4-6</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7.2'!$AX$79:$BR$79</c:f>
              <c:numCache>
                <c:formatCode>General</c:formatCode>
                <c:ptCount val="21"/>
                <c:pt idx="0">
                  <c:v>76935.719864537357</c:v>
                </c:pt>
                <c:pt idx="1">
                  <c:v>76630.810161736255</c:v>
                </c:pt>
                <c:pt idx="2">
                  <c:v>71003.207907082193</c:v>
                </c:pt>
                <c:pt idx="3">
                  <c:v>77935.191993855187</c:v>
                </c:pt>
                <c:pt idx="4">
                  <c:v>71793.529774070528</c:v>
                </c:pt>
                <c:pt idx="5">
                  <c:v>62089.133063623194</c:v>
                </c:pt>
                <c:pt idx="6">
                  <c:v>61296.971041962985</c:v>
                </c:pt>
                <c:pt idx="7">
                  <c:v>72195.457021916838</c:v>
                </c:pt>
                <c:pt idx="8">
                  <c:v>68882.470284591007</c:v>
                </c:pt>
                <c:pt idx="9">
                  <c:v>76133.145069374354</c:v>
                </c:pt>
                <c:pt idx="10">
                  <c:v>75926.935887877349</c:v>
                </c:pt>
                <c:pt idx="11">
                  <c:v>80088.764007720718</c:v>
                </c:pt>
                <c:pt idx="12">
                  <c:v>81755.89392180118</c:v>
                </c:pt>
                <c:pt idx="13">
                  <c:v>82440.518605000238</c:v>
                </c:pt>
                <c:pt idx="14">
                  <c:v>82796.497619189002</c:v>
                </c:pt>
                <c:pt idx="15">
                  <c:v>83589.310201766508</c:v>
                </c:pt>
                <c:pt idx="16">
                  <c:v>83374.323392236722</c:v>
                </c:pt>
                <c:pt idx="17">
                  <c:v>82926.875839650325</c:v>
                </c:pt>
                <c:pt idx="18">
                  <c:v>82926.952664557713</c:v>
                </c:pt>
                <c:pt idx="19">
                  <c:v>83225.878217230318</c:v>
                </c:pt>
                <c:pt idx="20">
                  <c:v>82565.664440713357</c:v>
                </c:pt>
              </c:numCache>
            </c:numRef>
          </c:val>
          <c:smooth val="0"/>
        </c:ser>
        <c:ser>
          <c:idx val="2"/>
          <c:order val="2"/>
          <c:tx>
            <c:strRef>
              <c:f>'[SsaUK.xlsm]Figure 7.2'!$AM$20</c:f>
              <c:strCache>
                <c:ptCount val="1"/>
                <c:pt idx="0">
                  <c:v>QCF 3</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7.2'!$AX$80:$BR$80</c:f>
              <c:numCache>
                <c:formatCode>General</c:formatCode>
                <c:ptCount val="21"/>
                <c:pt idx="0">
                  <c:v>74895.674922216029</c:v>
                </c:pt>
                <c:pt idx="1">
                  <c:v>84955.255114897387</c:v>
                </c:pt>
                <c:pt idx="2">
                  <c:v>77023.768822039478</c:v>
                </c:pt>
                <c:pt idx="3">
                  <c:v>58524.543717964254</c:v>
                </c:pt>
                <c:pt idx="4">
                  <c:v>61616.388338817698</c:v>
                </c:pt>
                <c:pt idx="5">
                  <c:v>65066.318467336576</c:v>
                </c:pt>
                <c:pt idx="6">
                  <c:v>75933.303011351541</c:v>
                </c:pt>
                <c:pt idx="7">
                  <c:v>64386.851830737593</c:v>
                </c:pt>
                <c:pt idx="8">
                  <c:v>62608.028859595099</c:v>
                </c:pt>
                <c:pt idx="9">
                  <c:v>66544.53513485282</c:v>
                </c:pt>
                <c:pt idx="10">
                  <c:v>69160.585072486865</c:v>
                </c:pt>
                <c:pt idx="11">
                  <c:v>70831.282092432346</c:v>
                </c:pt>
                <c:pt idx="12">
                  <c:v>69993.032130581065</c:v>
                </c:pt>
                <c:pt idx="13">
                  <c:v>68454.88767498247</c:v>
                </c:pt>
                <c:pt idx="14">
                  <c:v>66375.273977431396</c:v>
                </c:pt>
                <c:pt idx="15">
                  <c:v>64606.720108616639</c:v>
                </c:pt>
                <c:pt idx="16">
                  <c:v>62372.307093361756</c:v>
                </c:pt>
                <c:pt idx="17">
                  <c:v>60070.523402677005</c:v>
                </c:pt>
                <c:pt idx="18">
                  <c:v>58127.241270691986</c:v>
                </c:pt>
                <c:pt idx="19">
                  <c:v>56119.746369530199</c:v>
                </c:pt>
                <c:pt idx="20">
                  <c:v>53757.40714770183</c:v>
                </c:pt>
              </c:numCache>
            </c:numRef>
          </c:val>
          <c:smooth val="0"/>
        </c:ser>
        <c:ser>
          <c:idx val="3"/>
          <c:order val="3"/>
          <c:tx>
            <c:strRef>
              <c:f>'[SsaUK.xlsm]Figure 7.2'!$AM$21</c:f>
              <c:strCache>
                <c:ptCount val="1"/>
                <c:pt idx="0">
                  <c:v>QCF 2</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7.2'!$AX$81:$BR$81</c:f>
              <c:numCache>
                <c:formatCode>General</c:formatCode>
                <c:ptCount val="21"/>
                <c:pt idx="0">
                  <c:v>64854.237214924302</c:v>
                </c:pt>
                <c:pt idx="1">
                  <c:v>61735.57278921597</c:v>
                </c:pt>
                <c:pt idx="2">
                  <c:v>72155.109808848138</c:v>
                </c:pt>
                <c:pt idx="3">
                  <c:v>62674.137648897529</c:v>
                </c:pt>
                <c:pt idx="4">
                  <c:v>60767.745652102538</c:v>
                </c:pt>
                <c:pt idx="5">
                  <c:v>55716.153207248608</c:v>
                </c:pt>
                <c:pt idx="6">
                  <c:v>55065.886943335201</c:v>
                </c:pt>
                <c:pt idx="7">
                  <c:v>55225.3208091173</c:v>
                </c:pt>
                <c:pt idx="8">
                  <c:v>66661.89478507101</c:v>
                </c:pt>
                <c:pt idx="9">
                  <c:v>65968.494877405348</c:v>
                </c:pt>
                <c:pt idx="10">
                  <c:v>61458.663172428533</c:v>
                </c:pt>
                <c:pt idx="11">
                  <c:v>62370.480894461012</c:v>
                </c:pt>
                <c:pt idx="12">
                  <c:v>62382.796282398042</c:v>
                </c:pt>
                <c:pt idx="13">
                  <c:v>61940.420427053556</c:v>
                </c:pt>
                <c:pt idx="14">
                  <c:v>61338.458925922292</c:v>
                </c:pt>
                <c:pt idx="15">
                  <c:v>60976.404144131076</c:v>
                </c:pt>
                <c:pt idx="16">
                  <c:v>60572.937188148666</c:v>
                </c:pt>
                <c:pt idx="17">
                  <c:v>60178.357192787356</c:v>
                </c:pt>
                <c:pt idx="18">
                  <c:v>60054.042058944346</c:v>
                </c:pt>
                <c:pt idx="19">
                  <c:v>59564.774830284623</c:v>
                </c:pt>
                <c:pt idx="20">
                  <c:v>59124.20287846584</c:v>
                </c:pt>
              </c:numCache>
            </c:numRef>
          </c:val>
          <c:smooth val="0"/>
        </c:ser>
        <c:ser>
          <c:idx val="4"/>
          <c:order val="4"/>
          <c:tx>
            <c:strRef>
              <c:f>'[SsaUK.xlsm]Figure 7.2'!$AM$22</c:f>
              <c:strCache>
                <c:ptCount val="1"/>
                <c:pt idx="0">
                  <c:v>QCF 1</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7.2'!$AX$82:$BR$82</c:f>
              <c:numCache>
                <c:formatCode>General</c:formatCode>
                <c:ptCount val="21"/>
                <c:pt idx="0">
                  <c:v>51607.818590555493</c:v>
                </c:pt>
                <c:pt idx="1">
                  <c:v>53028.089077496727</c:v>
                </c:pt>
                <c:pt idx="2">
                  <c:v>50465.009212176621</c:v>
                </c:pt>
                <c:pt idx="3">
                  <c:v>53727.428368201137</c:v>
                </c:pt>
                <c:pt idx="4">
                  <c:v>45832.98985621141</c:v>
                </c:pt>
                <c:pt idx="5">
                  <c:v>53949.968165619954</c:v>
                </c:pt>
                <c:pt idx="6">
                  <c:v>42078.006550788494</c:v>
                </c:pt>
                <c:pt idx="7">
                  <c:v>53963.250472323671</c:v>
                </c:pt>
                <c:pt idx="8">
                  <c:v>60376.974718944213</c:v>
                </c:pt>
                <c:pt idx="9">
                  <c:v>46151.53740528685</c:v>
                </c:pt>
                <c:pt idx="10">
                  <c:v>51068.833318414043</c:v>
                </c:pt>
                <c:pt idx="11">
                  <c:v>52517.660155177284</c:v>
                </c:pt>
                <c:pt idx="12">
                  <c:v>53380.822218662193</c:v>
                </c:pt>
                <c:pt idx="13">
                  <c:v>53952.826197076509</c:v>
                </c:pt>
                <c:pt idx="14">
                  <c:v>54182.27904974702</c:v>
                </c:pt>
                <c:pt idx="15">
                  <c:v>54484.604501427493</c:v>
                </c:pt>
                <c:pt idx="16">
                  <c:v>54839.411630287199</c:v>
                </c:pt>
                <c:pt idx="17">
                  <c:v>55131.55545571055</c:v>
                </c:pt>
                <c:pt idx="18">
                  <c:v>55586.072583603986</c:v>
                </c:pt>
                <c:pt idx="19">
                  <c:v>55708.073803470215</c:v>
                </c:pt>
                <c:pt idx="20">
                  <c:v>55792.96320614314</c:v>
                </c:pt>
              </c:numCache>
            </c:numRef>
          </c:val>
          <c:smooth val="0"/>
        </c:ser>
        <c:ser>
          <c:idx val="5"/>
          <c:order val="5"/>
          <c:tx>
            <c:strRef>
              <c:f>'[SsaUK.xlsm]Figure 7.2'!$AM$23</c:f>
              <c:strCache>
                <c:ptCount val="1"/>
                <c:pt idx="0">
                  <c:v>No Qual</c:v>
                </c:pt>
              </c:strCache>
            </c:strRef>
          </c:tx>
          <c:marker>
            <c:symbol val="none"/>
          </c:marker>
          <c:cat>
            <c:numRef>
              <c:f>'[SsaUK.xlsm]Figure 7.2'!$AX$17:$BR$17</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'[SsaUK.xlsm]Figure 7.2'!$AX$83:$BR$83</c:f>
              <c:numCache>
                <c:formatCode>General</c:formatCode>
                <c:ptCount val="21"/>
                <c:pt idx="0">
                  <c:v>47146.391700925182</c:v>
                </c:pt>
                <c:pt idx="1">
                  <c:v>50310.964671702495</c:v>
                </c:pt>
                <c:pt idx="2">
                  <c:v>45107.634964092715</c:v>
                </c:pt>
                <c:pt idx="3">
                  <c:v>36728.159317847712</c:v>
                </c:pt>
                <c:pt idx="4">
                  <c:v>41549.073600295334</c:v>
                </c:pt>
                <c:pt idx="5">
                  <c:v>37336.216818439338</c:v>
                </c:pt>
                <c:pt idx="6">
                  <c:v>38220.786413845162</c:v>
                </c:pt>
                <c:pt idx="7">
                  <c:v>35736.226521526944</c:v>
                </c:pt>
                <c:pt idx="8">
                  <c:v>35714.027170051639</c:v>
                </c:pt>
                <c:pt idx="9">
                  <c:v>32925.237899766005</c:v>
                </c:pt>
                <c:pt idx="10">
                  <c:v>32613.891864744648</c:v>
                </c:pt>
                <c:pt idx="11">
                  <c:v>32764.237699999219</c:v>
                </c:pt>
                <c:pt idx="12">
                  <c:v>32938.395382277195</c:v>
                </c:pt>
                <c:pt idx="13">
                  <c:v>33050.970820322866</c:v>
                </c:pt>
                <c:pt idx="14">
                  <c:v>32883.505832624593</c:v>
                </c:pt>
                <c:pt idx="15">
                  <c:v>32666.519522427592</c:v>
                </c:pt>
                <c:pt idx="16">
                  <c:v>32719.24149215591</c:v>
                </c:pt>
                <c:pt idx="17">
                  <c:v>32890.047670989414</c:v>
                </c:pt>
                <c:pt idx="18">
                  <c:v>32959.891548870073</c:v>
                </c:pt>
                <c:pt idx="19">
                  <c:v>33630.338473213204</c:v>
                </c:pt>
                <c:pt idx="20">
                  <c:v>34589.663952952054</c:v>
                </c:pt>
              </c:numCache>
            </c:numRef>
          </c:val>
          <c:smooth val="0"/>
        </c:ser>
        <c:dLbls>
          <c:showLegendKey val="0"/>
          <c:showVal val="0"/>
          <c:showCatName val="0"/>
          <c:showSerName val="0"/>
          <c:showPercent val="0"/>
          <c:showBubbleSize val="0"/>
        </c:dLbls>
        <c:marker val="1"/>
        <c:smooth val="0"/>
        <c:axId val="184572928"/>
        <c:axId val="46972928"/>
      </c:lineChart>
      <c:catAx>
        <c:axId val="184572928"/>
        <c:scaling>
          <c:orientation val="minMax"/>
        </c:scaling>
        <c:delete val="0"/>
        <c:axPos val="b"/>
        <c:numFmt formatCode="General" sourceLinked="1"/>
        <c:majorTickMark val="out"/>
        <c:minorTickMark val="none"/>
        <c:tickLblPos val="nextTo"/>
        <c:crossAx val="46972928"/>
        <c:crosses val="autoZero"/>
        <c:auto val="1"/>
        <c:lblAlgn val="ctr"/>
        <c:lblOffset val="100"/>
        <c:tickLblSkip val="5"/>
        <c:tickMarkSkip val="5"/>
        <c:noMultiLvlLbl val="0"/>
      </c:catAx>
      <c:valAx>
        <c:axId val="46972928"/>
        <c:scaling>
          <c:orientation val="minMax"/>
        </c:scaling>
        <c:delete val="0"/>
        <c:axPos val="l"/>
        <c:majorGridlines/>
        <c:numFmt formatCode="#,##0" sourceLinked="0"/>
        <c:majorTickMark val="out"/>
        <c:minorTickMark val="none"/>
        <c:tickLblPos val="nextTo"/>
        <c:crossAx val="184572928"/>
        <c:crosses val="autoZero"/>
        <c:crossBetween val="between"/>
      </c:valAx>
    </c:plotArea>
    <c:legend>
      <c:legendPos val="r"/>
      <c:overlay val="0"/>
    </c:legend>
    <c:plotVisOnly val="1"/>
    <c:dispBlanksAs val="gap"/>
    <c:showDLblsOverMax val="0"/>
  </c:chart>
  <c:spPr>
    <a:solidFill>
      <a:schemeClr val="bg1"/>
    </a:solidFill>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671"/>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sz="quarter" idx="1"/>
          </p:nvPr>
        </p:nvSpPr>
        <p:spPr>
          <a:xfrm>
            <a:off x="3850444" y="1"/>
            <a:ext cx="2945659" cy="496671"/>
          </a:xfrm>
          <a:prstGeom prst="rect">
            <a:avLst/>
          </a:prstGeom>
        </p:spPr>
        <p:txBody>
          <a:bodyPr vert="horz" lIns="91440" tIns="45720" rIns="91440" bIns="45720" rtlCol="0"/>
          <a:lstStyle>
            <a:lvl1pPr algn="r">
              <a:defRPr sz="1200">
                <a:cs typeface="+mn-cs"/>
              </a:defRPr>
            </a:lvl1pPr>
          </a:lstStyle>
          <a:p>
            <a:pPr>
              <a:defRPr/>
            </a:pPr>
            <a:fld id="{4981F414-CA88-4FF4-AAF7-AC624682E5BB}" type="datetimeFigureOut">
              <a:rPr lang="en-GB"/>
              <a:pPr>
                <a:defRPr/>
              </a:pPr>
              <a:t>15/04/2014</a:t>
            </a:fld>
            <a:endParaRPr lang="en-GB"/>
          </a:p>
        </p:txBody>
      </p:sp>
      <p:sp>
        <p:nvSpPr>
          <p:cNvPr id="4" name="Footer Placeholder 3"/>
          <p:cNvSpPr>
            <a:spLocks noGrp="1"/>
          </p:cNvSpPr>
          <p:nvPr>
            <p:ph type="ftr" sz="quarter" idx="2"/>
          </p:nvPr>
        </p:nvSpPr>
        <p:spPr>
          <a:xfrm>
            <a:off x="1" y="9428274"/>
            <a:ext cx="2945659" cy="496671"/>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50444" y="9428274"/>
            <a:ext cx="2945659" cy="496671"/>
          </a:xfrm>
          <a:prstGeom prst="rect">
            <a:avLst/>
          </a:prstGeom>
        </p:spPr>
        <p:txBody>
          <a:bodyPr vert="horz" lIns="91440" tIns="45720" rIns="91440" bIns="45720" rtlCol="0" anchor="b"/>
          <a:lstStyle>
            <a:lvl1pPr algn="r">
              <a:defRPr sz="1200">
                <a:cs typeface="+mn-cs"/>
              </a:defRPr>
            </a:lvl1pPr>
          </a:lstStyle>
          <a:p>
            <a:pPr>
              <a:defRPr/>
            </a:pPr>
            <a:fld id="{2FB09AF9-775C-4878-A596-38C6CBA620B3}" type="slidenum">
              <a:rPr lang="en-GB"/>
              <a:pPr>
                <a:defRPr/>
              </a:pPr>
              <a:t>‹#›</a:t>
            </a:fld>
            <a:endParaRPr lang="en-GB"/>
          </a:p>
        </p:txBody>
      </p:sp>
    </p:spTree>
    <p:extLst>
      <p:ext uri="{BB962C8B-B14F-4D97-AF65-F5344CB8AC3E}">
        <p14:creationId xmlns:p14="http://schemas.microsoft.com/office/powerpoint/2010/main" val="62793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671"/>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50444" y="1"/>
            <a:ext cx="2945659" cy="496671"/>
          </a:xfrm>
          <a:prstGeom prst="rect">
            <a:avLst/>
          </a:prstGeom>
        </p:spPr>
        <p:txBody>
          <a:bodyPr vert="horz" lIns="91440" tIns="45720" rIns="91440" bIns="45720" rtlCol="0"/>
          <a:lstStyle>
            <a:lvl1pPr algn="r">
              <a:defRPr sz="1200">
                <a:cs typeface="+mn-cs"/>
              </a:defRPr>
            </a:lvl1pPr>
          </a:lstStyle>
          <a:p>
            <a:pPr>
              <a:defRPr/>
            </a:pPr>
            <a:fld id="{2A527DDF-1F42-4901-A544-205230AEBCCC}" type="datetimeFigureOut">
              <a:rPr lang="en-GB"/>
              <a:pPr>
                <a:defRPr/>
              </a:pPr>
              <a:t>15/04/2014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833"/>
            <a:ext cx="5438140" cy="4466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1" y="9428274"/>
            <a:ext cx="2945659" cy="496671"/>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50444" y="9428274"/>
            <a:ext cx="2945659" cy="496671"/>
          </a:xfrm>
          <a:prstGeom prst="rect">
            <a:avLst/>
          </a:prstGeom>
        </p:spPr>
        <p:txBody>
          <a:bodyPr vert="horz" lIns="91440" tIns="45720" rIns="91440" bIns="45720" rtlCol="0" anchor="b"/>
          <a:lstStyle>
            <a:lvl1pPr algn="r">
              <a:defRPr sz="1200">
                <a:cs typeface="+mn-cs"/>
              </a:defRPr>
            </a:lvl1pPr>
          </a:lstStyle>
          <a:p>
            <a:pPr>
              <a:defRPr/>
            </a:pPr>
            <a:fld id="{C016334D-393C-44BA-B4E5-951E6D4C60F4}" type="slidenum">
              <a:rPr lang="en-GB"/>
              <a:pPr>
                <a:defRPr/>
              </a:pPr>
              <a:t>‹#›</a:t>
            </a:fld>
            <a:endParaRPr lang="en-GB"/>
          </a:p>
        </p:txBody>
      </p:sp>
    </p:spTree>
    <p:extLst>
      <p:ext uri="{BB962C8B-B14F-4D97-AF65-F5344CB8AC3E}">
        <p14:creationId xmlns:p14="http://schemas.microsoft.com/office/powerpoint/2010/main" val="2850458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ukces.org.uk/publications/employer-skills-survey-2011"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esds.ac.uk/findingData/lfsTitles.asp"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wea.com/media/news/articles/pr20111213.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esds.ac.uk/findingData/lfsTitles.asp"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uskills.co.uk/about-us/talent-ban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almanac.ukces.org.uk/default.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ukces.org.uk/publications/employer-skills-survey-2011"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theukrc.org/about-us/our-projects/apprenticeship/partners/british-ga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almanac.ukces.org.uk/default.asp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almanac.ukces.org.uk/default.aspx"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tats.oecd.or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almanac.ukces.org.uk/default.aspx"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esds.ac.uk/findingData/lfsTitles.asp"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sds.ac.uk/findingData/lfsTitles.asp"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hesa.ac.uk/index.php?option=com_content&amp;task=view&amp;id=1936&amp;Itemid=16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kern="1200" dirty="0" smtClean="0">
                <a:solidFill>
                  <a:schemeClr val="tx1"/>
                </a:solidFill>
                <a:latin typeface="+mn-lt"/>
                <a:ea typeface="+mn-ea"/>
                <a:cs typeface="+mn-cs"/>
              </a:rPr>
              <a:t>In terms of the Standard Industrial Classification (SIC) the following codes have been used here to define the </a:t>
            </a:r>
            <a:r>
              <a:rPr lang="en-GB" sz="1200" kern="1200" smtClean="0">
                <a:solidFill>
                  <a:schemeClr val="tx1"/>
                </a:solidFill>
                <a:latin typeface="+mn-lt"/>
                <a:ea typeface="+mn-ea"/>
                <a:cs typeface="+mn-cs"/>
              </a:rPr>
              <a:t>Energy Sector</a:t>
            </a:r>
            <a:r>
              <a:rPr lang="en-GB" sz="1200" kern="1200" baseline="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05         Mining of coal and lignite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06         Extraction of crude petroleum and natural gas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07         Mining natural ores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08         Other mining and quarrying</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09         Mining support activities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35         Electricity, gas, steam and air conditioning supply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36         Water collection treatment and supply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37         Sewerage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38         Waste collection, treatment and disposal</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39         Remediation activities and other waste management services</a:t>
            </a:r>
            <a:endParaRPr lang="en-GB" sz="1200" kern="1200" dirty="0" smtClean="0">
              <a:solidFill>
                <a:schemeClr val="tx1"/>
              </a:solidFill>
              <a:latin typeface="+mn-lt"/>
              <a:ea typeface="+mn-ea"/>
              <a:cs typeface="+mn-cs"/>
            </a:endParaRPr>
          </a:p>
          <a:p>
            <a:pPr eaLnBrk="1" hangingPunct="1">
              <a:spcBef>
                <a:spcPct val="0"/>
              </a:spcBef>
            </a:pPr>
            <a:endParaRPr lang="en-GB"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8AB993-420E-4B87-8A36-ED7DD5E4EC29}" type="slidenum">
              <a:rPr lang="en-GB" smtClean="0">
                <a:cs typeface="Arial" charset="0"/>
              </a:rPr>
              <a:pPr/>
              <a:t>1</a:t>
            </a:fld>
            <a:endParaRPr lang="en-GB"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r>
              <a:rPr lang="en-GB" sz="1200" kern="1200" dirty="0" smtClean="0">
                <a:solidFill>
                  <a:schemeClr val="tx1"/>
                </a:solidFill>
                <a:latin typeface="+mn-lt"/>
                <a:ea typeface="+mn-ea"/>
                <a:cs typeface="+mn-cs"/>
              </a:rPr>
              <a:t>Regulation and technology are important influences on the demand for employment and skills in the energy and utilities sector. They support a shift to a low carbon economy, by encouraging the efficiency of energy production and the use of renewable and low carbon sources of energy.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Wilson and </a:t>
            </a:r>
            <a:r>
              <a:rPr lang="en-GB" sz="1200" kern="1200" dirty="0" err="1" smtClean="0">
                <a:solidFill>
                  <a:schemeClr val="tx1"/>
                </a:solidFill>
                <a:latin typeface="+mn-lt"/>
                <a:ea typeface="+mn-ea"/>
                <a:cs typeface="+mn-cs"/>
              </a:rPr>
              <a:t>Homenidou</a:t>
            </a:r>
            <a:r>
              <a:rPr lang="en-GB" sz="1200" kern="1200" dirty="0" smtClean="0">
                <a:solidFill>
                  <a:schemeClr val="tx1"/>
                </a:solidFill>
                <a:latin typeface="+mn-lt"/>
                <a:ea typeface="+mn-ea"/>
                <a:cs typeface="+mn-cs"/>
              </a:rPr>
              <a:t> (2011) </a:t>
            </a:r>
            <a:r>
              <a:rPr lang="x-none" sz="1200" i="1" kern="1200" smtClean="0">
                <a:solidFill>
                  <a:schemeClr val="tx1"/>
                </a:solidFill>
                <a:latin typeface="+mn-lt"/>
                <a:ea typeface="+mn-ea"/>
                <a:cs typeface="+mn-cs"/>
              </a:rPr>
              <a:t>Working Futures 2010-2020</a:t>
            </a:r>
            <a:r>
              <a:rPr lang="x-none" sz="1200" kern="1200" smtClean="0">
                <a:solidFill>
                  <a:schemeClr val="tx1"/>
                </a:solidFill>
                <a:latin typeface="+mn-lt"/>
                <a:ea typeface="+mn-ea"/>
                <a:cs typeface="+mn-cs"/>
              </a:rPr>
              <a:t>, Evidence Report 41</a:t>
            </a:r>
            <a:r>
              <a:rPr lang="en-GB" sz="1200" i="1" kern="1200" dirty="0" smtClean="0">
                <a:solidFill>
                  <a:schemeClr val="tx1"/>
                </a:solidFill>
                <a:latin typeface="+mn-lt"/>
                <a:ea typeface="+mn-ea"/>
                <a:cs typeface="+mn-cs"/>
              </a:rPr>
              <a:t>,</a:t>
            </a:r>
            <a:r>
              <a:rPr lang="en-GB" sz="1200" i="1" kern="1200" baseline="0" dirty="0" smtClean="0">
                <a:solidFill>
                  <a:schemeClr val="tx1"/>
                </a:solidFill>
                <a:latin typeface="+mn-lt"/>
                <a:ea typeface="+mn-ea"/>
                <a:cs typeface="+mn-cs"/>
              </a:rPr>
              <a:t> </a:t>
            </a:r>
            <a:r>
              <a:rPr lang="x-none" sz="1200" kern="1200" smtClean="0">
                <a:solidFill>
                  <a:schemeClr val="tx1"/>
                </a:solidFill>
                <a:latin typeface="+mn-lt"/>
                <a:ea typeface="+mn-ea"/>
                <a:cs typeface="+mn-cs"/>
              </a:rPr>
              <a:t>UK Commission for Employment and Skills</a:t>
            </a:r>
            <a:r>
              <a:rPr lang="en-GB" sz="1200" kern="1200" dirty="0" smtClean="0">
                <a:solidFill>
                  <a:schemeClr val="tx1"/>
                </a:solidFill>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 Predicts </a:t>
            </a:r>
            <a:r>
              <a:rPr lang="en-GB" sz="1200" kern="1200" dirty="0" err="1" smtClean="0">
                <a:solidFill>
                  <a:schemeClr val="tx1"/>
                </a:solidFill>
                <a:latin typeface="+mn-lt"/>
                <a:ea typeface="+mn-ea"/>
                <a:cs typeface="+mn-cs"/>
              </a:rPr>
              <a:t>sectoral</a:t>
            </a:r>
            <a:r>
              <a:rPr lang="en-GB" sz="1200" kern="1200" dirty="0" smtClean="0">
                <a:solidFill>
                  <a:schemeClr val="tx1"/>
                </a:solidFill>
                <a:latin typeface="+mn-lt"/>
                <a:ea typeface="+mn-ea"/>
                <a:cs typeface="+mn-cs"/>
              </a:rPr>
              <a:t> growth in employment of around four per cent between 2010 and 2020</a:t>
            </a:r>
            <a:r>
              <a:rPr lang="en-GB" sz="1200" kern="1200" baseline="0" dirty="0" smtClean="0">
                <a:solidFill>
                  <a:schemeClr val="tx1"/>
                </a:solidFill>
                <a:latin typeface="+mn-lt"/>
                <a:ea typeface="+mn-ea"/>
                <a:cs typeface="+mn-cs"/>
              </a:rPr>
              <a:t> (similar to the figure for the whole economy of 3.7%) </a:t>
            </a:r>
            <a:r>
              <a:rPr lang="en-GB" sz="1200" kern="1200" dirty="0" smtClean="0">
                <a:solidFill>
                  <a:schemeClr val="tx1"/>
                </a:solidFill>
                <a:latin typeface="+mn-lt"/>
                <a:ea typeface="+mn-ea"/>
                <a:cs typeface="+mn-cs"/>
              </a:rPr>
              <a:t>with the strongest growth among managers, professionals and associate professionals. </a:t>
            </a:r>
          </a:p>
          <a:p>
            <a:pPr>
              <a:buFont typeface="Arial" pitchFamily="34" charset="0"/>
              <a:buChar char="•"/>
            </a:pPr>
            <a:r>
              <a:rPr lang="en-GB" sz="1200" kern="1200" dirty="0" smtClean="0">
                <a:solidFill>
                  <a:schemeClr val="tx1"/>
                </a:solidFill>
                <a:latin typeface="+mn-lt"/>
                <a:ea typeface="+mn-ea"/>
                <a:cs typeface="+mn-cs"/>
              </a:rPr>
              <a:t> Training in the sector is more likely than average to be induction or health and safety related:  51% of sector employers that train report that more than half of training is induction or health and safety related, compared to 28 per cent of employers across the whole economy </a:t>
            </a: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Davies, B., Gore, K., Shury, J., Vivian, D. and Winterbotham, M. (2012) </a:t>
            </a:r>
            <a:r>
              <a:rPr lang="x-none" sz="1200" i="1" kern="1200" smtClean="0">
                <a:solidFill>
                  <a:schemeClr val="tx1"/>
                </a:solidFill>
                <a:latin typeface="+mn-lt"/>
                <a:ea typeface="+mn-ea"/>
                <a:cs typeface="+mn-cs"/>
              </a:rPr>
              <a:t>UK Commission’s Employer Skills Survey 2011: UK Results</a:t>
            </a:r>
            <a:r>
              <a:rPr lang="x-none" sz="1200" kern="1200" smtClean="0">
                <a:solidFill>
                  <a:schemeClr val="tx1"/>
                </a:solidFill>
                <a:latin typeface="+mn-lt"/>
                <a:ea typeface="+mn-ea"/>
                <a:cs typeface="+mn-cs"/>
              </a:rPr>
              <a:t>.  Evidence Report 45.</a:t>
            </a:r>
            <a:r>
              <a:rPr lang="en-GB" sz="1200" kern="1200" baseline="0" dirty="0" smtClean="0">
                <a:solidFill>
                  <a:schemeClr val="tx1"/>
                </a:solidFill>
                <a:latin typeface="+mn-lt"/>
                <a:ea typeface="+mn-ea"/>
                <a:cs typeface="+mn-cs"/>
              </a:rPr>
              <a:t> </a:t>
            </a:r>
            <a:r>
              <a:rPr lang="x-none" sz="1200" u="sng" kern="1200" smtClean="0">
                <a:solidFill>
                  <a:schemeClr val="tx1"/>
                </a:solidFill>
                <a:latin typeface="+mn-lt"/>
                <a:ea typeface="+mn-ea"/>
                <a:cs typeface="+mn-cs"/>
                <a:hlinkClick r:id="rId3"/>
              </a:rPr>
              <a:t>http://www.ukces.org.uk/publications/employer-skills-survey-2011</a:t>
            </a:r>
            <a:r>
              <a:rPr lang="x-none" sz="1200" kern="120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a:buFont typeface="Arial" pitchFamily="34" charset="0"/>
              <a:buChar char="•"/>
            </a:pPr>
            <a:endParaRPr lang="en-GB" sz="1200" kern="1200" dirty="0" smtClean="0">
              <a:solidFill>
                <a:schemeClr val="tx1"/>
              </a:solidFill>
              <a:latin typeface="+mn-lt"/>
              <a:ea typeface="+mn-ea"/>
              <a:cs typeface="+mn-cs"/>
            </a:endParaRPr>
          </a:p>
          <a:p>
            <a:pPr>
              <a:buFont typeface="Arial" pitchFamily="34" charset="0"/>
              <a:buChar char="•"/>
            </a:pPr>
            <a:r>
              <a:rPr lang="en-GB" sz="1200" b="0" dirty="0" smtClean="0"/>
              <a:t> One in six sector employers report skills gaps compared to a UK average of one in thirteen. </a:t>
            </a:r>
          </a:p>
          <a:p>
            <a:pPr>
              <a:buFont typeface="Arial" pitchFamily="34" charset="0"/>
              <a:buChar char="•"/>
            </a:pPr>
            <a:r>
              <a:rPr lang="en-GB" sz="1200" b="0" baseline="0" dirty="0" smtClean="0"/>
              <a:t> In the energy sector, </a:t>
            </a:r>
            <a:r>
              <a:rPr lang="en-GB" sz="1200" b="0" dirty="0" smtClean="0"/>
              <a:t>53% of employers</a:t>
            </a:r>
            <a:r>
              <a:rPr lang="en-GB" sz="1200" b="0" baseline="0" dirty="0" smtClean="0"/>
              <a:t> reporting skills gaps </a:t>
            </a:r>
            <a:r>
              <a:rPr lang="en-GB" sz="1200" b="0" dirty="0" smtClean="0"/>
              <a:t>mention problem solving skills and 43% customer handling,</a:t>
            </a:r>
            <a:r>
              <a:rPr lang="en-GB" sz="1200" b="0" baseline="0" dirty="0" smtClean="0"/>
              <a:t> compared to 35% and 38% across all sectors respectively.</a:t>
            </a:r>
            <a:endParaRPr lang="en-GB" sz="1200" b="0" dirty="0" smtClean="0"/>
          </a:p>
          <a:p>
            <a:pPr>
              <a:buFont typeface="Arial" pitchFamily="34" charset="0"/>
              <a:buChar char="•"/>
            </a:pPr>
            <a:r>
              <a:rPr lang="en-GB" sz="1200" b="0" dirty="0" smtClean="0"/>
              <a:t> Sector employers can’t fill one in eight of their vacancies, which means increased workload for staff, higher costs and lower quality.  However this is lower than the all-economy average</a:t>
            </a:r>
            <a:r>
              <a:rPr lang="en-GB" sz="1200" b="0" baseline="0" dirty="0" smtClean="0"/>
              <a:t> of one in five.</a:t>
            </a:r>
            <a:endParaRPr lang="en-GB" sz="1200" b="0" dirty="0" smtClean="0"/>
          </a:p>
          <a:p>
            <a:pPr>
              <a:buFont typeface="Arial" pitchFamily="34" charset="0"/>
              <a:buChar char="•"/>
            </a:pPr>
            <a:r>
              <a:rPr lang="en-GB" sz="1200" b="0" dirty="0" smtClean="0"/>
              <a:t> The sector is heavily reliant on foreign labour to fill a number of skilled engineering roles</a:t>
            </a:r>
            <a:r>
              <a:rPr lang="en-GB" sz="1200" b="0" baseline="0" dirty="0" smtClean="0"/>
              <a:t> identified on the MAC shortage list (</a:t>
            </a:r>
            <a:r>
              <a:rPr lang="en-GB" sz="1200" b="0" kern="1200" dirty="0" smtClean="0">
                <a:solidFill>
                  <a:schemeClr val="tx1"/>
                </a:solidFill>
                <a:latin typeface="+mn-lt"/>
                <a:ea typeface="+mn-ea"/>
                <a:cs typeface="+mn-cs"/>
              </a:rPr>
              <a:t>Home Office (2011) </a:t>
            </a:r>
            <a:r>
              <a:rPr lang="en-GB" sz="1200" b="0" i="1" kern="1200" dirty="0" smtClean="0">
                <a:solidFill>
                  <a:schemeClr val="tx1"/>
                </a:solidFill>
                <a:latin typeface="+mn-lt"/>
                <a:ea typeface="+mn-ea"/>
                <a:cs typeface="+mn-cs"/>
              </a:rPr>
              <a:t>Tier 2 Shortage Occupation List)</a:t>
            </a:r>
          </a:p>
          <a:p>
            <a:pPr>
              <a:buFont typeface="Arial" pitchFamily="34" charset="0"/>
              <a:buChar char="•"/>
            </a:pPr>
            <a:r>
              <a:rPr lang="en-GB" sz="1200" b="0" i="1" kern="1200" baseline="0" dirty="0" smtClean="0">
                <a:solidFill>
                  <a:schemeClr val="tx1"/>
                </a:solidFill>
                <a:latin typeface="+mn-lt"/>
                <a:ea typeface="+mn-ea"/>
                <a:cs typeface="+mn-cs"/>
              </a:rPr>
              <a:t> </a:t>
            </a:r>
            <a:r>
              <a:rPr lang="en-GB" sz="1200" kern="1200" baseline="0" dirty="0" smtClean="0">
                <a:solidFill>
                  <a:schemeClr val="tx1"/>
                </a:solidFill>
                <a:latin typeface="+mn-lt"/>
                <a:ea typeface="+mn-ea"/>
                <a:cs typeface="+mn-cs"/>
              </a:rPr>
              <a:t>Most establishments (59 %) had provided off- or on-the-job training for at least one of their staff members in the previous 12 months. For Energy, gas and water supply, the figure is 68 %; and for mining and quarrying 75%.</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sz="1200" kern="1200" baseline="0" dirty="0" smtClean="0">
                <a:solidFill>
                  <a:schemeClr val="tx1"/>
                </a:solidFill>
                <a:latin typeface="+mn-lt"/>
                <a:ea typeface="+mn-ea"/>
                <a:cs typeface="+mn-cs"/>
              </a:rPr>
              <a:t> UK employers spent £1,775 per employee on training and £3,275 per person trained. For Energy, gas and water supply, the figures are </a:t>
            </a:r>
            <a:r>
              <a:rPr lang="en-GB" sz="1200" b="0" kern="1200" dirty="0" smtClean="0">
                <a:solidFill>
                  <a:schemeClr val="tx1"/>
                </a:solidFill>
                <a:latin typeface="+mn-lt"/>
                <a:ea typeface="+mn-ea"/>
                <a:cs typeface="+mn-cs"/>
              </a:rPr>
              <a:t>£1,150 and £2,125, and for</a:t>
            </a:r>
            <a:r>
              <a:rPr lang="en-GB" sz="1200" b="0" kern="1200" baseline="0" dirty="0" smtClean="0">
                <a:solidFill>
                  <a:schemeClr val="tx1"/>
                </a:solidFill>
                <a:latin typeface="+mn-lt"/>
                <a:ea typeface="+mn-ea"/>
                <a:cs typeface="+mn-cs"/>
              </a:rPr>
              <a:t> </a:t>
            </a:r>
            <a:r>
              <a:rPr lang="en-GB" sz="1200" b="0" kern="1200" dirty="0" smtClean="0">
                <a:solidFill>
                  <a:schemeClr val="tx1"/>
                </a:solidFill>
                <a:latin typeface="+mn-lt"/>
                <a:ea typeface="+mn-ea"/>
                <a:cs typeface="+mn-cs"/>
              </a:rPr>
              <a:t>Mining and quarrying £1,425 and £3,025.</a:t>
            </a:r>
          </a:p>
          <a:p>
            <a:endParaRPr lang="en-GB" sz="1200" b="1" kern="1200" dirty="0" smtClean="0">
              <a:solidFill>
                <a:schemeClr val="tx1"/>
              </a:solidFill>
              <a:latin typeface="+mn-lt"/>
              <a:ea typeface="+mn-ea"/>
              <a:cs typeface="+mn-cs"/>
            </a:endParaRPr>
          </a:p>
          <a:p>
            <a:endParaRPr lang="en-GB" sz="1200" b="1" kern="1200" dirty="0" smtClean="0">
              <a:solidFill>
                <a:schemeClr val="tx1"/>
              </a:solidFill>
              <a:latin typeface="+mn-lt"/>
              <a:ea typeface="+mn-ea"/>
              <a:cs typeface="+mn-cs"/>
            </a:endParaRPr>
          </a:p>
          <a:p>
            <a:pPr>
              <a:buFont typeface="Arial" pitchFamily="34" charset="0"/>
              <a:buChar char="•"/>
            </a:pPr>
            <a:endParaRPr lang="en-GB" sz="1200" kern="1200" baseline="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ONS</a:t>
            </a:r>
            <a:r>
              <a:rPr lang="x-none" sz="1200" kern="1200" smtClean="0">
                <a:solidFill>
                  <a:schemeClr val="tx1"/>
                </a:solidFill>
                <a:latin typeface="+mn-lt"/>
                <a:ea typeface="+mn-ea"/>
                <a:cs typeface="+mn-cs"/>
              </a:rPr>
              <a:t> (2010) Labour Force Survey microdata. </a:t>
            </a:r>
            <a:r>
              <a:rPr lang="x-none" sz="1200" u="sng" kern="1200" smtClean="0">
                <a:solidFill>
                  <a:schemeClr val="tx1"/>
                </a:solidFill>
                <a:latin typeface="+mn-lt"/>
                <a:ea typeface="+mn-ea"/>
                <a:cs typeface="+mn-cs"/>
                <a:hlinkClick r:id="rId4"/>
              </a:rPr>
              <a:t>http://www.esds.ac.uk/findingData/lfsTitles.asp</a:t>
            </a:r>
            <a:endParaRPr lang="en-GB" sz="1200" kern="1200" dirty="0" smtClean="0">
              <a:solidFill>
                <a:schemeClr val="tx1"/>
              </a:solidFill>
              <a:latin typeface="+mn-lt"/>
              <a:ea typeface="+mn-ea"/>
              <a:cs typeface="+mn-cs"/>
            </a:endParaRPr>
          </a:p>
          <a:p>
            <a:pPr>
              <a:buFont typeface="Arial" pitchFamily="34" charset="0"/>
              <a:buChar char="•"/>
            </a:pPr>
            <a:endParaRPr lang="en-GB" sz="1200" kern="1200" baseline="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One third (34 per cent) of all professionals working in the sector were in receipt of training over the past 13 weeks, compared to an average of 40 per cent for professionals across all sectors. </a:t>
            </a:r>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GB" dirty="0" smtClean="0"/>
              <a:t>Sources:</a:t>
            </a:r>
            <a:r>
              <a:rPr lang="en-GB" baseline="0" dirty="0" smtClean="0"/>
              <a:t> </a:t>
            </a:r>
          </a:p>
          <a:p>
            <a:endParaRPr lang="en-GB" baseline="0" dirty="0" smtClean="0"/>
          </a:p>
          <a:p>
            <a:r>
              <a:rPr lang="en-GB" dirty="0" smtClean="0"/>
              <a:t>http://www.ukces.org.uk/ourwork/investment</a:t>
            </a: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RenewableUK (2011) </a:t>
            </a:r>
            <a:r>
              <a:rPr lang="x-none" sz="1200" i="1" kern="1200" smtClean="0">
                <a:solidFill>
                  <a:schemeClr val="tx1"/>
                </a:solidFill>
                <a:latin typeface="+mn-lt"/>
                <a:ea typeface="+mn-ea"/>
                <a:cs typeface="+mn-cs"/>
              </a:rPr>
              <a:t>Wind creates Jobs Bonanza</a:t>
            </a:r>
            <a:r>
              <a:rPr lang="x-none" sz="1200" kern="1200" smtClean="0">
                <a:solidFill>
                  <a:schemeClr val="tx1"/>
                </a:solidFill>
                <a:latin typeface="+mn-lt"/>
                <a:ea typeface="+mn-ea"/>
                <a:cs typeface="+mn-cs"/>
              </a:rPr>
              <a:t>, news report December 2011</a:t>
            </a:r>
            <a:r>
              <a:rPr lang="en-GB" sz="1200" kern="1200" dirty="0" smtClean="0">
                <a:solidFill>
                  <a:schemeClr val="tx1"/>
                </a:solidFill>
                <a:latin typeface="+mn-lt"/>
                <a:ea typeface="+mn-ea"/>
                <a:cs typeface="+mn-cs"/>
              </a:rPr>
              <a:t>.</a:t>
            </a:r>
            <a:r>
              <a:rPr lang="x-none" sz="1200" kern="1200" smtClean="0">
                <a:solidFill>
                  <a:schemeClr val="tx1"/>
                </a:solidFill>
                <a:latin typeface="+mn-lt"/>
                <a:ea typeface="+mn-ea"/>
                <a:cs typeface="+mn-cs"/>
              </a:rPr>
              <a:t/>
            </a:r>
            <a:br>
              <a:rPr lang="x-none" sz="1200" kern="1200" smtClean="0">
                <a:solidFill>
                  <a:schemeClr val="tx1"/>
                </a:solidFill>
                <a:latin typeface="+mn-lt"/>
                <a:ea typeface="+mn-ea"/>
                <a:cs typeface="+mn-cs"/>
              </a:rPr>
            </a:br>
            <a:r>
              <a:rPr lang="x-none" sz="1200" u="sng" kern="1200" smtClean="0">
                <a:solidFill>
                  <a:schemeClr val="tx1"/>
                </a:solidFill>
                <a:latin typeface="+mn-lt"/>
                <a:ea typeface="+mn-ea"/>
                <a:cs typeface="+mn-cs"/>
                <a:hlinkClick r:id="rId3"/>
              </a:rPr>
              <a:t>http://www.bwea.com/media/news/articles/pr20111213.html</a:t>
            </a:r>
            <a:endParaRPr lang="en-GB" sz="1200" kern="1200" dirty="0" smtClean="0">
              <a:solidFill>
                <a:schemeClr val="tx1"/>
              </a:solidFill>
              <a:latin typeface="+mn-lt"/>
              <a:ea typeface="+mn-ea"/>
              <a:cs typeface="+mn-cs"/>
            </a:endParaRPr>
          </a:p>
          <a:p>
            <a:endParaRPr lang="en-GB" baseline="0" dirty="0" err="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Wilson and </a:t>
            </a:r>
            <a:r>
              <a:rPr lang="en-GB" sz="1200" kern="1200" dirty="0" err="1" smtClean="0">
                <a:solidFill>
                  <a:schemeClr val="tx1"/>
                </a:solidFill>
                <a:latin typeface="+mn-lt"/>
                <a:ea typeface="+mn-ea"/>
                <a:cs typeface="+mn-cs"/>
              </a:rPr>
              <a:t>Homenidou</a:t>
            </a:r>
            <a:r>
              <a:rPr lang="en-GB" sz="1200" kern="1200" dirty="0" smtClean="0">
                <a:solidFill>
                  <a:schemeClr val="tx1"/>
                </a:solidFill>
                <a:latin typeface="+mn-lt"/>
                <a:ea typeface="+mn-ea"/>
                <a:cs typeface="+mn-cs"/>
              </a:rPr>
              <a:t> (2011) </a:t>
            </a:r>
            <a:r>
              <a:rPr lang="x-none" sz="1200" i="1" kern="1200" smtClean="0">
                <a:solidFill>
                  <a:schemeClr val="tx1"/>
                </a:solidFill>
                <a:latin typeface="+mn-lt"/>
                <a:ea typeface="+mn-ea"/>
                <a:cs typeface="+mn-cs"/>
              </a:rPr>
              <a:t>Working Futures 2010-2020</a:t>
            </a:r>
            <a:r>
              <a:rPr lang="x-none" sz="1200" kern="1200" smtClean="0">
                <a:solidFill>
                  <a:schemeClr val="tx1"/>
                </a:solidFill>
                <a:latin typeface="+mn-lt"/>
                <a:ea typeface="+mn-ea"/>
                <a:cs typeface="+mn-cs"/>
              </a:rPr>
              <a:t>, Evidence Report 41</a:t>
            </a:r>
            <a:r>
              <a:rPr lang="en-GB" sz="1200" i="1" kern="1200" dirty="0" smtClean="0">
                <a:solidFill>
                  <a:schemeClr val="tx1"/>
                </a:solidFill>
                <a:latin typeface="+mn-lt"/>
                <a:ea typeface="+mn-ea"/>
                <a:cs typeface="+mn-cs"/>
              </a:rPr>
              <a:t>,</a:t>
            </a:r>
            <a:r>
              <a:rPr lang="en-GB" sz="1200" i="1" kern="1200" baseline="0" dirty="0" smtClean="0">
                <a:solidFill>
                  <a:schemeClr val="tx1"/>
                </a:solidFill>
                <a:latin typeface="+mn-lt"/>
                <a:ea typeface="+mn-ea"/>
                <a:cs typeface="+mn-cs"/>
              </a:rPr>
              <a:t> </a:t>
            </a:r>
            <a:r>
              <a:rPr lang="x-none" sz="1200" kern="1200" smtClean="0">
                <a:solidFill>
                  <a:schemeClr val="tx1"/>
                </a:solidFill>
                <a:latin typeface="+mn-lt"/>
                <a:ea typeface="+mn-ea"/>
                <a:cs typeface="+mn-cs"/>
              </a:rPr>
              <a:t>UK Commission for Employment and Skills</a:t>
            </a:r>
            <a:r>
              <a:rPr lang="en-GB" sz="1200" kern="1200" dirty="0" smtClean="0">
                <a:solidFill>
                  <a:schemeClr val="tx1"/>
                </a:solidFill>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 Predicts </a:t>
            </a:r>
            <a:r>
              <a:rPr lang="en-GB" sz="1200" kern="1200" dirty="0" err="1" smtClean="0">
                <a:solidFill>
                  <a:schemeClr val="tx1"/>
                </a:solidFill>
                <a:latin typeface="+mn-lt"/>
                <a:ea typeface="+mn-ea"/>
                <a:cs typeface="+mn-cs"/>
              </a:rPr>
              <a:t>sectoral</a:t>
            </a:r>
            <a:r>
              <a:rPr lang="en-GB" sz="1200" kern="1200" dirty="0" smtClean="0">
                <a:solidFill>
                  <a:schemeClr val="tx1"/>
                </a:solidFill>
                <a:latin typeface="+mn-lt"/>
                <a:ea typeface="+mn-ea"/>
                <a:cs typeface="+mn-cs"/>
              </a:rPr>
              <a:t> growth in employment of around four per cent between 2010 and 2020</a:t>
            </a:r>
            <a:r>
              <a:rPr lang="en-GB" sz="1200" kern="1200" baseline="0" dirty="0" smtClean="0">
                <a:solidFill>
                  <a:schemeClr val="tx1"/>
                </a:solidFill>
                <a:latin typeface="+mn-lt"/>
                <a:ea typeface="+mn-ea"/>
                <a:cs typeface="+mn-cs"/>
              </a:rPr>
              <a:t> (similar to the figure for the whole economy of 3.7%) </a:t>
            </a:r>
            <a:r>
              <a:rPr lang="en-GB" sz="1200" kern="1200" dirty="0" smtClean="0">
                <a:solidFill>
                  <a:schemeClr val="tx1"/>
                </a:solidFill>
                <a:latin typeface="+mn-lt"/>
                <a:ea typeface="+mn-ea"/>
                <a:cs typeface="+mn-cs"/>
              </a:rPr>
              <a:t>with the strongest growth among managers, professionals and associate professionals. </a:t>
            </a:r>
          </a:p>
          <a:p>
            <a:pPr>
              <a:buFont typeface="Arial" pitchFamily="34" charset="0"/>
              <a:buChar char="•"/>
            </a:pPr>
            <a:r>
              <a:rPr lang="en-GB" sz="1200" kern="1200" dirty="0" smtClean="0">
                <a:solidFill>
                  <a:schemeClr val="tx1"/>
                </a:solidFill>
                <a:latin typeface="+mn-lt"/>
                <a:ea typeface="+mn-ea"/>
                <a:cs typeface="+mn-cs"/>
              </a:rPr>
              <a:t>Provides details of qualification</a:t>
            </a:r>
            <a:r>
              <a:rPr lang="en-GB" sz="1200" kern="1200" baseline="0" dirty="0" smtClean="0">
                <a:solidFill>
                  <a:schemeClr val="tx1"/>
                </a:solidFill>
                <a:latin typeface="+mn-lt"/>
                <a:ea typeface="+mn-ea"/>
                <a:cs typeface="+mn-cs"/>
              </a:rPr>
              <a:t> profile. </a:t>
            </a:r>
            <a:r>
              <a:rPr lang="en-GB" sz="1200" kern="1200" dirty="0" smtClean="0">
                <a:solidFill>
                  <a:schemeClr val="tx1"/>
                </a:solidFill>
                <a:latin typeface="+mn-lt"/>
                <a:ea typeface="+mn-ea"/>
                <a:cs typeface="+mn-cs"/>
              </a:rPr>
              <a:t>The percentage of people with the equivalent of a university degree (Level 4 qualification) in the sector will increase from 15 per cent in 2000 to 28 per cent in 2020 (compared to 21 per cent and 27 per cent for the whole economy respectively).  </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The percentage of workers with mid-level qualifications in the sector will remain relatively unchanged. </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The share of people without any qualifications in sector will be 14 per cent, compared to six per cent for the economy as a whole. </a:t>
            </a:r>
          </a:p>
          <a:p>
            <a:pPr>
              <a:buFont typeface="Arial" pitchFamily="34" charset="0"/>
              <a:buChar char="•"/>
            </a:pPr>
            <a:endParaRPr lang="en-GB" sz="1200" kern="1200" dirty="0" smtClean="0">
              <a:solidFill>
                <a:schemeClr val="tx1"/>
              </a:solidFill>
              <a:latin typeface="+mn-lt"/>
              <a:ea typeface="+mn-ea"/>
              <a:cs typeface="+mn-cs"/>
            </a:endParaRPr>
          </a:p>
          <a:p>
            <a:pPr eaLnBrk="1" hangingPunct="1"/>
            <a:endParaRPr lang="en-US" baseline="0" dirty="0" smtClean="0"/>
          </a:p>
          <a:p>
            <a:pPr eaLnBrk="1" hangingPunct="1"/>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ONS</a:t>
            </a:r>
            <a:r>
              <a:rPr lang="x-none" sz="1200" kern="1200" smtClean="0">
                <a:solidFill>
                  <a:schemeClr val="tx1"/>
                </a:solidFill>
                <a:latin typeface="+mn-lt"/>
                <a:ea typeface="+mn-ea"/>
                <a:cs typeface="+mn-cs"/>
              </a:rPr>
              <a:t> (2010) Labour Force Survey microdata. </a:t>
            </a:r>
            <a:r>
              <a:rPr lang="x-none" sz="1200" u="sng" kern="1200" smtClean="0">
                <a:solidFill>
                  <a:schemeClr val="tx1"/>
                </a:solidFill>
                <a:latin typeface="+mn-lt"/>
                <a:ea typeface="+mn-ea"/>
                <a:cs typeface="+mn-cs"/>
                <a:hlinkClick r:id="rId3"/>
              </a:rPr>
              <a:t>http://www.esds.ac.uk/findingData/lfsTitles.asp</a:t>
            </a: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pPr marL="0" marR="0" lvl="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200" dirty="0" smtClean="0"/>
              <a:t>There are higher shares of older workers (aged 50 or more)  with higher qualifications (Level 3 and above) than for the rest of the economy. For example, 16 per cent of sector employees with Level 4+ qualifications are aged 50-60, compared to 10 per cent for the economy as a whole. </a:t>
            </a:r>
            <a:r>
              <a:rPr lang="en-GB" dirty="0" smtClean="0"/>
              <a:t>See</a:t>
            </a:r>
            <a:r>
              <a:rPr lang="en-GB" baseline="0" dirty="0" smtClean="0"/>
              <a:t> the accompanying evidence report: Sector Skills Insights: Energy for more information.</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pPr eaLnBrk="1" hangingPunct="1"/>
            <a:endParaRPr lang="en-US"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Sources: interviews with EU Skills staff members, GIF bid and EU Skills website.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Energy &amp; Utility Skills (201</a:t>
            </a:r>
            <a:r>
              <a:rPr lang="en-GB" sz="1200" kern="1200" dirty="0" smtClean="0">
                <a:solidFill>
                  <a:schemeClr val="tx1"/>
                </a:solidFill>
                <a:latin typeface="+mn-lt"/>
                <a:ea typeface="+mn-ea"/>
                <a:cs typeface="+mn-cs"/>
              </a:rPr>
              <a:t>2) Think Talent Bank. Available: </a:t>
            </a:r>
            <a:r>
              <a:rPr lang="en-GB" sz="1200" u="sng" kern="1200" dirty="0" smtClean="0">
                <a:solidFill>
                  <a:schemeClr val="tx1"/>
                </a:solidFill>
                <a:latin typeface="+mn-lt"/>
                <a:ea typeface="+mn-ea"/>
                <a:cs typeface="+mn-cs"/>
                <a:hlinkClick r:id="rId3"/>
              </a:rPr>
              <a:t>http://www.euskills.co.uk/about-us/talent-bank/</a:t>
            </a: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GIF: http://www.ukces.org.uk/ourwork/investment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UKCES (2011) </a:t>
            </a:r>
            <a:r>
              <a:rPr lang="x-none" sz="1200" i="1" kern="1200" smtClean="0">
                <a:solidFill>
                  <a:schemeClr val="tx1"/>
                </a:solidFill>
                <a:latin typeface="+mn-lt"/>
                <a:ea typeface="+mn-ea"/>
                <a:cs typeface="+mn-cs"/>
              </a:rPr>
              <a:t>UK Employment and Skills Almanac Online</a:t>
            </a:r>
            <a:r>
              <a:rPr lang="en-GB" sz="1200" i="1" kern="1200" dirty="0" smtClean="0">
                <a:solidFill>
                  <a:schemeClr val="tx1"/>
                </a:solidFill>
                <a:latin typeface="+mn-lt"/>
                <a:ea typeface="+mn-ea"/>
                <a:cs typeface="+mn-cs"/>
              </a:rPr>
              <a:t>. </a:t>
            </a:r>
            <a:r>
              <a:rPr lang="x-none" sz="1200" kern="1200" smtClean="0">
                <a:solidFill>
                  <a:schemeClr val="tx1"/>
                </a:solidFill>
                <a:latin typeface="+mn-lt"/>
                <a:ea typeface="+mn-ea"/>
                <a:cs typeface="+mn-cs"/>
              </a:rPr>
              <a:t>Available: </a:t>
            </a:r>
            <a:r>
              <a:rPr lang="x-none" sz="1200" u="sng" kern="1200" smtClean="0">
                <a:solidFill>
                  <a:schemeClr val="tx1"/>
                </a:solidFill>
                <a:latin typeface="+mn-lt"/>
                <a:ea typeface="+mn-ea"/>
                <a:cs typeface="+mn-cs"/>
                <a:hlinkClick r:id="rId3"/>
              </a:rPr>
              <a:t>http://almanac.ukces.org.uk/default.aspx</a:t>
            </a:r>
            <a:r>
              <a:rPr lang="x-none" sz="1200" kern="120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endParaRPr lang="en-GB" b="0" dirty="0" smtClean="0">
              <a:latin typeface="+mn-lt"/>
            </a:endParaRPr>
          </a:p>
          <a:p>
            <a:endParaRPr lang="en-GB" b="0" dirty="0" smtClean="0">
              <a:latin typeface="+mn-lt"/>
            </a:endParaRPr>
          </a:p>
          <a:p>
            <a:r>
              <a:rPr lang="en-GB" sz="1200" b="0" baseline="0" dirty="0" smtClean="0">
                <a:solidFill>
                  <a:srgbClr val="000000"/>
                </a:solidFill>
                <a:latin typeface="+mn-lt"/>
              </a:rPr>
              <a:t>	Managers/Senior Officials   Professional occupations    Associate Professional and Technical  		</a:t>
            </a:r>
          </a:p>
          <a:p>
            <a:r>
              <a:rPr lang="en-GB" sz="1200" b="0" baseline="0" dirty="0" smtClean="0">
                <a:solidFill>
                  <a:srgbClr val="000000"/>
                </a:solidFill>
                <a:latin typeface="+mn-lt"/>
              </a:rPr>
              <a:t>	all economy	sector	all economy	sector	all economy	sector	</a:t>
            </a:r>
          </a:p>
          <a:p>
            <a:r>
              <a:rPr lang="en-GB" sz="1200" b="0" baseline="0" dirty="0" smtClean="0">
                <a:solidFill>
                  <a:srgbClr val="000000"/>
                </a:solidFill>
                <a:latin typeface="+mn-lt"/>
              </a:rPr>
              <a:t>NQF 5	10.2	11.55	35.42	21.14	10.19	4.84	</a:t>
            </a:r>
          </a:p>
          <a:p>
            <a:r>
              <a:rPr lang="en-GB" sz="1200" b="0" baseline="0" dirty="0" smtClean="0">
                <a:solidFill>
                  <a:srgbClr val="000000"/>
                </a:solidFill>
                <a:latin typeface="+mn-lt"/>
              </a:rPr>
              <a:t>NQF 4	39.22	54.33	49.71	44.88	48.02	43.66	</a:t>
            </a:r>
          </a:p>
          <a:p>
            <a:r>
              <a:rPr lang="en-GB" sz="1200" b="0" baseline="0" dirty="0" smtClean="0">
                <a:solidFill>
                  <a:srgbClr val="000000"/>
                </a:solidFill>
                <a:latin typeface="+mn-lt"/>
              </a:rPr>
              <a:t>NQF 3	17.41	14.05	7.15	22.22	16.32	22.73	</a:t>
            </a:r>
          </a:p>
          <a:p>
            <a:r>
              <a:rPr lang="en-GB" sz="1200" b="0" baseline="0" dirty="0" smtClean="0">
                <a:solidFill>
                  <a:srgbClr val="000000"/>
                </a:solidFill>
                <a:latin typeface="+mn-lt"/>
              </a:rPr>
              <a:t>NQF 2	17.3	8.99	3.97	3.30	15.25	18.58	</a:t>
            </a:r>
          </a:p>
          <a:p>
            <a:r>
              <a:rPr lang="en-GB" sz="1200" b="0" baseline="0" dirty="0" smtClean="0">
                <a:solidFill>
                  <a:srgbClr val="000000"/>
                </a:solidFill>
                <a:latin typeface="+mn-lt"/>
              </a:rPr>
              <a:t>NQF 1	11.44	9.47	2.74	6.46	7.94	5.62	</a:t>
            </a:r>
          </a:p>
          <a:p>
            <a:r>
              <a:rPr lang="en-GB" sz="1200" b="0" baseline="0" dirty="0" smtClean="0">
                <a:solidFill>
                  <a:srgbClr val="000000"/>
                </a:solidFill>
                <a:latin typeface="+mn-lt"/>
              </a:rPr>
              <a:t>None	4.42	1.60	1	2.00	2.29	4.57	</a:t>
            </a:r>
          </a:p>
          <a:p>
            <a:pPr algn="l">
              <a:lnSpc>
                <a:spcPct val="110000"/>
              </a:lnSpc>
            </a:pPr>
            <a:endParaRPr lang="en-GB" sz="1200" dirty="0" smtClean="0"/>
          </a:p>
          <a:p>
            <a:pPr algn="l">
              <a:lnSpc>
                <a:spcPct val="110000"/>
              </a:lnSpc>
            </a:pPr>
            <a:endParaRPr lang="en-GB" sz="1200" dirty="0" smtClean="0"/>
          </a:p>
          <a:p>
            <a:pPr algn="l">
              <a:lnSpc>
                <a:spcPct val="110000"/>
              </a:lnSpc>
            </a:pPr>
            <a:endParaRPr lang="en-GB" sz="1200" dirty="0" smtClean="0"/>
          </a:p>
          <a:p>
            <a:pPr algn="l">
              <a:lnSpc>
                <a:spcPct val="110000"/>
              </a:lnSpc>
              <a:buFont typeface="Arial" pitchFamily="34" charset="0"/>
              <a:buChar char="•"/>
            </a:pPr>
            <a:r>
              <a:rPr lang="en-GB" sz="1200" dirty="0" smtClean="0"/>
              <a:t>High Performance Working practices can help improve management and productivity. See</a:t>
            </a:r>
            <a:r>
              <a:rPr lang="en-GB" sz="1200" baseline="0" dirty="0" smtClean="0"/>
              <a:t> </a:t>
            </a:r>
            <a:r>
              <a:rPr lang="en-GB" sz="1200" dirty="0" smtClean="0"/>
              <a:t>http://www.ukces.org.uk/ourwork/skills-utilisation</a:t>
            </a:r>
          </a:p>
          <a:p>
            <a:pPr algn="l">
              <a:lnSpc>
                <a:spcPct val="110000"/>
              </a:lnSpc>
              <a:buFont typeface="Arial" pitchFamily="34" charset="0"/>
              <a:buChar char="•"/>
            </a:pPr>
            <a:r>
              <a:rPr lang="en-GB" sz="1200" dirty="0" smtClean="0"/>
              <a:t>Analysis of UKCESS 11 shows 37% of electricity, gas and water supply employers adopt at least 10 HPW practices (compared to 30% across the whole economy). </a:t>
            </a: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Davies, B., Gore, K., Shury, J., Vivian, D. and Winterbotham, M. (2012) </a:t>
            </a:r>
            <a:r>
              <a:rPr lang="x-none" sz="1200" i="1" kern="1200" smtClean="0">
                <a:solidFill>
                  <a:schemeClr val="tx1"/>
                </a:solidFill>
                <a:latin typeface="+mn-lt"/>
                <a:ea typeface="+mn-ea"/>
                <a:cs typeface="+mn-cs"/>
              </a:rPr>
              <a:t>UK Commission’s Employer Skills Survey 2011: UK Results</a:t>
            </a:r>
            <a:r>
              <a:rPr lang="x-none" sz="1200" kern="1200" smtClean="0">
                <a:solidFill>
                  <a:schemeClr val="tx1"/>
                </a:solidFill>
                <a:latin typeface="+mn-lt"/>
                <a:ea typeface="+mn-ea"/>
                <a:cs typeface="+mn-cs"/>
              </a:rPr>
              <a:t>.  Evidence Report 45.</a:t>
            </a:r>
            <a:r>
              <a:rPr lang="en-GB" sz="1200" kern="1200" baseline="0" dirty="0" smtClean="0">
                <a:solidFill>
                  <a:schemeClr val="tx1"/>
                </a:solidFill>
                <a:latin typeface="+mn-lt"/>
                <a:ea typeface="+mn-ea"/>
                <a:cs typeface="+mn-cs"/>
              </a:rPr>
              <a:t> </a:t>
            </a:r>
            <a:r>
              <a:rPr lang="x-none" sz="1200" u="sng" kern="1200" smtClean="0">
                <a:solidFill>
                  <a:schemeClr val="tx1"/>
                </a:solidFill>
                <a:latin typeface="+mn-lt"/>
                <a:ea typeface="+mn-ea"/>
                <a:cs typeface="+mn-cs"/>
                <a:hlinkClick r:id="rId4"/>
              </a:rPr>
              <a:t>http://www.ukces.org.uk/publications/employer-skills-survey-2011</a:t>
            </a:r>
            <a:r>
              <a:rPr lang="x-none" sz="1200" kern="120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algn="l">
              <a:lnSpc>
                <a:spcPct val="110000"/>
              </a:lnSpc>
            </a:pPr>
            <a:endParaRPr lang="en-GB" sz="1200" dirty="0" smtClean="0"/>
          </a:p>
          <a:p>
            <a:pPr algn="l">
              <a:lnSpc>
                <a:spcPct val="110000"/>
              </a:lnSpc>
              <a:buFont typeface="Arial" pitchFamily="34" charset="0"/>
              <a:buChar char="•"/>
            </a:pPr>
            <a:r>
              <a:rPr lang="en-GB" sz="1200" dirty="0" smtClean="0"/>
              <a:t>Of the establishments that provide training, </a:t>
            </a:r>
            <a:r>
              <a:rPr lang="en-GB" sz="1200" dirty="0" smtClean="0">
                <a:solidFill>
                  <a:schemeClr val="tx2">
                    <a:lumMod val="75000"/>
                  </a:schemeClr>
                </a:solidFill>
              </a:rPr>
              <a:t>only 35% provide management training and 40% provide supervisory training. </a:t>
            </a:r>
            <a:r>
              <a:rPr lang="en-GB" sz="1200" dirty="0" smtClean="0">
                <a:solidFill>
                  <a:schemeClr val="tx1"/>
                </a:solidFill>
              </a:rPr>
              <a:t>The UK averages are 34% and 32% respectively.</a:t>
            </a:r>
            <a:endParaRPr lang="en-GB" sz="1200" dirty="0" smtClean="0">
              <a:solidFill>
                <a:schemeClr val="tx2">
                  <a:lumMod val="75000"/>
                </a:schemeClr>
              </a:solidFill>
            </a:endParaRPr>
          </a:p>
          <a:p>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Sources:</a:t>
            </a:r>
          </a:p>
          <a:p>
            <a:endParaRPr lang="en-GB" dirty="0" smtClean="0"/>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Williams, C. and  Hanson, W (2011) </a:t>
            </a:r>
            <a:r>
              <a:rPr lang="x-none" sz="1200" i="1" kern="1200" smtClean="0">
                <a:solidFill>
                  <a:schemeClr val="tx1"/>
                </a:solidFill>
                <a:latin typeface="+mn-lt"/>
                <a:ea typeface="+mn-ea"/>
                <a:cs typeface="+mn-cs"/>
              </a:rPr>
              <a:t>Higher Apprenticeships and Professional Bodies</a:t>
            </a:r>
            <a:r>
              <a:rPr lang="x-none" sz="1200" kern="1200" smtClean="0">
                <a:solidFill>
                  <a:schemeClr val="tx1"/>
                </a:solidFill>
                <a:latin typeface="+mn-lt"/>
                <a:ea typeface="+mn-ea"/>
                <a:cs typeface="+mn-cs"/>
              </a:rPr>
              <a:t>. </a:t>
            </a:r>
            <a:r>
              <a:rPr lang="en-GB" sz="1200" kern="1200" dirty="0" smtClean="0">
                <a:solidFill>
                  <a:schemeClr val="tx1"/>
                </a:solidFill>
                <a:latin typeface="+mn-lt"/>
                <a:ea typeface="+mn-ea"/>
                <a:cs typeface="+mn-cs"/>
              </a:rPr>
              <a:t>A report for the National Apprenticeship Service. Bristol: PARN. </a:t>
            </a:r>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UKRC (2012) ‘</a:t>
            </a:r>
            <a:r>
              <a:rPr lang="en-GB" sz="1200" i="1" kern="1200" dirty="0" smtClean="0">
                <a:solidFill>
                  <a:schemeClr val="tx1"/>
                </a:solidFill>
                <a:latin typeface="+mn-lt"/>
                <a:ea typeface="+mn-ea"/>
                <a:cs typeface="+mn-cs"/>
              </a:rPr>
              <a:t>Our projects: British Gas’</a:t>
            </a:r>
            <a:r>
              <a:rPr lang="en-GB" sz="1200" kern="1200" dirty="0" smtClean="0">
                <a:solidFill>
                  <a:schemeClr val="tx1"/>
                </a:solidFill>
                <a:latin typeface="+mn-lt"/>
                <a:ea typeface="+mn-ea"/>
                <a:cs typeface="+mn-cs"/>
              </a:rPr>
              <a:t> webpage. Available: </a:t>
            </a:r>
            <a:r>
              <a:rPr lang="en-GB" sz="1200" u="sng" kern="1200" dirty="0" smtClean="0">
                <a:solidFill>
                  <a:schemeClr val="tx1"/>
                </a:solidFill>
                <a:latin typeface="+mn-lt"/>
                <a:ea typeface="+mn-ea"/>
                <a:cs typeface="+mn-cs"/>
                <a:hlinkClick r:id="rId3"/>
              </a:rPr>
              <a:t>http://www.theukrc.org/about-us/our-projects/apprenticeship/partners/british-gas</a:t>
            </a:r>
            <a:r>
              <a:rPr lang="en-GB" sz="1200" kern="1200" dirty="0" smtClean="0">
                <a:solidFill>
                  <a:schemeClr val="tx1"/>
                </a:solidFill>
                <a:latin typeface="+mn-lt"/>
                <a:ea typeface="+mn-ea"/>
                <a:cs typeface="+mn-cs"/>
              </a:rPr>
              <a:t> </a:t>
            </a:r>
          </a:p>
          <a:p>
            <a:endParaRPr lang="en-GB" dirty="0" smtClean="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Further</a:t>
            </a:r>
            <a:r>
              <a:rPr lang="en-GB" baseline="0" dirty="0" smtClean="0"/>
              <a:t> discussion of the challenge and solutions can be found in the accompanying evidence report: Sector Skills Insights: Energy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t>The MAC Shortage Occupation List (</a:t>
            </a:r>
            <a:r>
              <a:rPr lang="x-none" sz="1200" kern="1200" smtClean="0">
                <a:solidFill>
                  <a:schemeClr val="tx1"/>
                </a:solidFill>
                <a:latin typeface="+mn-lt"/>
                <a:ea typeface="+mn-ea"/>
                <a:cs typeface="+mn-cs"/>
              </a:rPr>
              <a:t>Home Office (2011) </a:t>
            </a:r>
            <a:r>
              <a:rPr lang="x-none" sz="1200" i="1" kern="1200" smtClean="0">
                <a:solidFill>
                  <a:schemeClr val="tx1"/>
                </a:solidFill>
                <a:latin typeface="+mn-lt"/>
                <a:ea typeface="+mn-ea"/>
                <a:cs typeface="+mn-cs"/>
              </a:rPr>
              <a:t>Tier 2 Shortage Occupation Lis</a:t>
            </a:r>
            <a:r>
              <a:rPr lang="en-GB" sz="1200" i="1" kern="1200" dirty="0" smtClean="0">
                <a:solidFill>
                  <a:schemeClr val="tx1"/>
                </a:solidFill>
                <a:latin typeface="+mn-lt"/>
                <a:ea typeface="+mn-ea"/>
                <a:cs typeface="+mn-cs"/>
              </a:rPr>
              <a:t>t</a:t>
            </a:r>
            <a:r>
              <a:rPr lang="en-GB" sz="1200" dirty="0" smtClean="0"/>
              <a:t>) available at http://www.ukba.homeoffice.gov.uk/sitecontent/documents/workingintheuk/shortageoccupationlistnov11.pdf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UKCES (2011</a:t>
            </a:r>
            <a:r>
              <a:rPr lang="en-GB" sz="1200" kern="1200" dirty="0" smtClean="0">
                <a:solidFill>
                  <a:schemeClr val="tx1"/>
                </a:solidFill>
                <a:latin typeface="+mn-lt"/>
                <a:ea typeface="+mn-ea"/>
                <a:cs typeface="+mn-cs"/>
              </a:rPr>
              <a:t>b</a:t>
            </a:r>
            <a:r>
              <a:rPr lang="x-none" sz="1200" kern="1200" smtClean="0">
                <a:solidFill>
                  <a:schemeClr val="tx1"/>
                </a:solidFill>
                <a:latin typeface="+mn-lt"/>
                <a:ea typeface="+mn-ea"/>
                <a:cs typeface="+mn-cs"/>
              </a:rPr>
              <a:t>) </a:t>
            </a:r>
            <a:r>
              <a:rPr lang="x-none" sz="1200" i="1" kern="1200" smtClean="0">
                <a:solidFill>
                  <a:schemeClr val="tx1"/>
                </a:solidFill>
                <a:latin typeface="+mn-lt"/>
                <a:ea typeface="+mn-ea"/>
                <a:cs typeface="+mn-cs"/>
              </a:rPr>
              <a:t>Supply of and demand for high level STEM skills</a:t>
            </a:r>
            <a:r>
              <a:rPr lang="x-none" sz="1200" kern="1200" smtClean="0">
                <a:solidFill>
                  <a:schemeClr val="tx1"/>
                </a:solidFill>
                <a:latin typeface="+mn-lt"/>
                <a:ea typeface="+mn-ea"/>
                <a:cs typeface="+mn-cs"/>
              </a:rPr>
              <a:t>, Briefing Paper. </a:t>
            </a:r>
            <a:endParaRPr lang="en-GB" sz="1200" kern="1200" dirty="0" smtClean="0">
              <a:solidFill>
                <a:schemeClr val="tx1"/>
              </a:solidFill>
              <a:latin typeface="+mn-lt"/>
              <a:ea typeface="+mn-ea"/>
              <a:cs typeface="+mn-cs"/>
            </a:endParaRPr>
          </a:p>
          <a:p>
            <a:pPr marL="342900" lvl="2" indent="-342900">
              <a:buFont typeface="Arial" pitchFamily="34" charset="0"/>
              <a:buChar char="•"/>
            </a:pPr>
            <a:r>
              <a:rPr lang="en-GB" sz="1600" dirty="0" smtClean="0">
                <a:solidFill>
                  <a:schemeClr val="bg1"/>
                </a:solidFill>
              </a:rPr>
              <a:t>Over 40 per cent of</a:t>
            </a:r>
            <a:r>
              <a:rPr lang="en-GB" sz="1600" baseline="0" dirty="0" smtClean="0">
                <a:solidFill>
                  <a:schemeClr val="bg1"/>
                </a:solidFill>
              </a:rPr>
              <a:t> </a:t>
            </a:r>
            <a:r>
              <a:rPr lang="en-GB" sz="1600" dirty="0" smtClean="0">
                <a:solidFill>
                  <a:schemeClr val="bg1"/>
                </a:solidFill>
              </a:rPr>
              <a:t>STEM graduates work in non-STEM occupations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Sources</a:t>
            </a:r>
            <a:r>
              <a:rPr lang="en-GB" b="0" dirty="0" smtClean="0"/>
              <a:t>: </a:t>
            </a:r>
          </a:p>
          <a:p>
            <a:endParaRPr lang="en-GB" b="0" dirty="0" smtClean="0"/>
          </a:p>
          <a:p>
            <a:r>
              <a:rPr lang="en-GB" b="0" dirty="0" smtClean="0"/>
              <a:t>Offshore</a:t>
            </a:r>
            <a:r>
              <a:rPr lang="en-GB" b="0" baseline="0" dirty="0" smtClean="0"/>
              <a:t> Valuation Group (2010)</a:t>
            </a:r>
            <a:r>
              <a:rPr lang="en-GB" sz="1200" b="0" kern="1200" baseline="0" dirty="0" smtClean="0">
                <a:solidFill>
                  <a:schemeClr val="tx1"/>
                </a:solidFill>
                <a:latin typeface="+mn-lt"/>
                <a:ea typeface="+mn-ea"/>
                <a:cs typeface="+mn-cs"/>
              </a:rPr>
              <a:t>  The offshore valuation: a valuation of the UK’s offshore renewable energy resource</a:t>
            </a:r>
          </a:p>
          <a:p>
            <a:endParaRPr lang="en-GB" sz="1200" b="0" kern="1200" baseline="0" dirty="0" smtClean="0">
              <a:solidFill>
                <a:schemeClr val="tx1"/>
              </a:solidFill>
              <a:latin typeface="+mn-lt"/>
              <a:ea typeface="+mn-ea"/>
              <a:cs typeface="+mn-cs"/>
            </a:endParaRPr>
          </a:p>
          <a:p>
            <a:pPr>
              <a:buFont typeface="Arial" pitchFamily="34" charset="0"/>
              <a:buChar char="•"/>
            </a:pPr>
            <a:r>
              <a:rPr lang="en-GB" b="0" dirty="0" smtClean="0"/>
              <a:t>http://offshorevaluation.org/</a:t>
            </a:r>
          </a:p>
          <a:p>
            <a:endParaRPr lang="en-GB"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Offshore Wind Cost Reduction Task Force (2012)  Offshore Wind Cost Reduction Task Force Report </a:t>
            </a:r>
            <a:endParaRPr lang="en-GB" b="0" dirty="0" smtClean="0"/>
          </a:p>
          <a:p>
            <a:endParaRPr lang="en-GB" b="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dirty="0" smtClean="0"/>
              <a:t>http://www.bwea.com/pdf/publications/Offshore_Task_Force_Report.pdf</a:t>
            </a:r>
          </a:p>
          <a:p>
            <a:pPr>
              <a:buFont typeface="Arial" pitchFamily="34" charset="0"/>
              <a:buChar char="•"/>
            </a:pPr>
            <a:endParaRPr lang="en-GB" b="0" dirty="0" smtClean="0"/>
          </a:p>
          <a:p>
            <a:pPr>
              <a:buFont typeface="Arial" pitchFamily="34" charset="0"/>
              <a:buChar char="•"/>
            </a:pPr>
            <a:endParaRPr lang="en-GB" b="0" dirty="0" smtClean="0"/>
          </a:p>
          <a:p>
            <a:endParaRPr lang="en-GB" b="0" dirty="0" smtClean="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Employer Owner</a:t>
            </a:r>
            <a:r>
              <a:rPr lang="en-GB" baseline="0" dirty="0" smtClean="0"/>
              <a:t>ship – see </a:t>
            </a:r>
            <a:r>
              <a:rPr lang="en-GB" dirty="0" smtClean="0"/>
              <a:t>http://www.ukces.org.uk/ourwork/employer-ownership</a:t>
            </a:r>
          </a:p>
          <a:p>
            <a:r>
              <a:rPr lang="en-GB" dirty="0" smtClean="0"/>
              <a:t>GIF – see http://www.ukces.org.uk/ourwork/investment</a:t>
            </a:r>
          </a:p>
          <a:p>
            <a:endParaRPr lang="en-GB"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Sources:</a:t>
            </a:r>
          </a:p>
          <a:p>
            <a:endParaRPr lang="en-GB" sz="1200" dirty="0" smtClean="0"/>
          </a:p>
          <a:p>
            <a:pPr eaLnBrk="0" hangingPunct="0">
              <a:spcBef>
                <a:spcPts val="0"/>
              </a:spcBef>
              <a:buFont typeface="Arial" charset="0"/>
              <a:buNone/>
            </a:pPr>
            <a:r>
              <a:rPr lang="en-GB" sz="1200" dirty="0" smtClean="0">
                <a:solidFill>
                  <a:schemeClr val="bg1"/>
                </a:solidFill>
              </a:rPr>
              <a:t>Energy &amp; Utility Skills (EU Skills) Foundation Degree Forward </a:t>
            </a:r>
          </a:p>
          <a:p>
            <a:r>
              <a:rPr lang="en-GB" sz="1200" dirty="0" smtClean="0"/>
              <a:t>http://www.euskills.co.uk/low-carbon/foundation-degrees/types-of-foundation-degrees/</a:t>
            </a:r>
          </a:p>
          <a:p>
            <a:endParaRPr lang="en-GB" sz="1200" dirty="0" smtClean="0"/>
          </a:p>
          <a:p>
            <a:r>
              <a:rPr lang="en-GB" sz="1200" dirty="0" smtClean="0">
                <a:solidFill>
                  <a:schemeClr val="tx2"/>
                </a:solidFill>
              </a:rPr>
              <a:t>STEM Ambassadors Go4SET details</a:t>
            </a:r>
            <a:endParaRPr lang="en-GB" sz="1200" dirty="0" smtClean="0"/>
          </a:p>
          <a:p>
            <a:r>
              <a:rPr lang="en-GB" sz="1200" dirty="0" smtClean="0"/>
              <a:t>http://www.nuclear.nsacademy.co.uk/case-study-front-page/stem-ambassadors-go4set</a:t>
            </a:r>
          </a:p>
          <a:p>
            <a:endParaRPr lang="en-GB" sz="1200" dirty="0" smtClean="0"/>
          </a:p>
          <a:p>
            <a:r>
              <a:rPr lang="en-GB" sz="1200" dirty="0" smtClean="0"/>
              <a:t>Employer networks</a:t>
            </a:r>
          </a:p>
          <a:p>
            <a:r>
              <a:rPr lang="en-GB" sz="1200" dirty="0" smtClean="0"/>
              <a:t>http://www.ukces.org.uk/ourwork/investment</a:t>
            </a:r>
          </a:p>
          <a:p>
            <a:endParaRPr lang="en-GB" sz="1200"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None/>
            </a:pPr>
            <a:endParaRPr lang="en-GB" sz="1000" dirty="0" smtClean="0"/>
          </a:p>
          <a:p>
            <a:pPr>
              <a:buFont typeface="Arial" pitchFamily="34" charset="0"/>
              <a:buNone/>
            </a:pPr>
            <a:r>
              <a:rPr lang="en-GB" sz="1000" dirty="0" smtClean="0"/>
              <a:t>Training raises firm survival</a:t>
            </a:r>
            <a:r>
              <a:rPr lang="en-GB" sz="1000" baseline="0" dirty="0" smtClean="0"/>
              <a:t> rates.  A</a:t>
            </a:r>
            <a:r>
              <a:rPr lang="en-GB" sz="1000" dirty="0" smtClean="0"/>
              <a:t>nalysis of data drawn from the Workplace Employment Relations Survey (1998</a:t>
            </a:r>
            <a:r>
              <a:rPr lang="en-GB" sz="1000" baseline="0" dirty="0" smtClean="0"/>
              <a:t> Cross Section and 2004 Panel Survey) in Collier et al (2007) Training and establishment Survival.  SSDA Research Report 20.</a:t>
            </a:r>
          </a:p>
          <a:p>
            <a:pPr>
              <a:buFont typeface="Arial" pitchFamily="34" charset="0"/>
              <a:buNone/>
            </a:pPr>
            <a:endParaRPr lang="en-GB" sz="1000" dirty="0" smtClean="0"/>
          </a:p>
          <a:p>
            <a:pPr>
              <a:buFont typeface="Arial" pitchFamily="34" charset="0"/>
              <a:buNone/>
            </a:pPr>
            <a:endParaRPr lang="en-GB" sz="1000" baseline="0" dirty="0" smtClean="0"/>
          </a:p>
          <a:p>
            <a:pPr rtl="0" eaLnBrk="1" fontAlgn="t" latinLnBrk="0" hangingPunct="1"/>
            <a:r>
              <a:rPr lang="en-GB" sz="1200" b="1" i="0" u="none" strike="noStrike" kern="1200" dirty="0" smtClean="0">
                <a:solidFill>
                  <a:schemeClr val="tx1"/>
                </a:solidFill>
                <a:latin typeface="+mn-lt"/>
                <a:ea typeface="+mn-ea"/>
                <a:cs typeface="+mn-cs"/>
              </a:rPr>
              <a:t>Non-training firms in.... Are .... times more likely to close</a:t>
            </a:r>
          </a:p>
          <a:p>
            <a:pPr rtl="0" eaLnBrk="1" fontAlgn="t" latinLnBrk="0" hangingPunct="1"/>
            <a:r>
              <a:rPr lang="en-GB" sz="1200" b="0" i="0" u="none" strike="noStrike" kern="1200" dirty="0" smtClean="0">
                <a:solidFill>
                  <a:schemeClr val="tx1"/>
                </a:solidFill>
                <a:latin typeface="+mn-lt"/>
                <a:ea typeface="+mn-ea"/>
                <a:cs typeface="+mn-cs"/>
              </a:rPr>
              <a:t>Manufacturing                  2.5**</a:t>
            </a:r>
          </a:p>
          <a:p>
            <a:pPr rtl="0" eaLnBrk="1" fontAlgn="t" latinLnBrk="0" hangingPunct="1"/>
            <a:r>
              <a:rPr lang="en-GB" sz="1200" b="0" i="0" u="none" strike="noStrike" kern="1200" dirty="0" smtClean="0">
                <a:solidFill>
                  <a:schemeClr val="tx1"/>
                </a:solidFill>
                <a:latin typeface="+mn-lt"/>
                <a:ea typeface="+mn-ea"/>
                <a:cs typeface="+mn-cs"/>
              </a:rPr>
              <a:t>Construction                    4.2**</a:t>
            </a:r>
          </a:p>
          <a:p>
            <a:pPr rtl="0" eaLnBrk="1" fontAlgn="t" latinLnBrk="0" hangingPunct="1"/>
            <a:r>
              <a:rPr lang="en-GB" sz="1200" b="0" i="0" u="none" strike="noStrike" kern="1200" dirty="0" smtClean="0">
                <a:solidFill>
                  <a:schemeClr val="tx1"/>
                </a:solidFill>
                <a:latin typeface="+mn-lt"/>
                <a:ea typeface="+mn-ea"/>
                <a:cs typeface="+mn-cs"/>
              </a:rPr>
              <a:t>Retail/wholesale               2.4**</a:t>
            </a:r>
          </a:p>
          <a:p>
            <a:pPr rtl="0" eaLnBrk="1" fontAlgn="t" latinLnBrk="0" hangingPunct="1"/>
            <a:r>
              <a:rPr lang="en-GB" sz="1200" b="0" i="0" u="none" strike="noStrike" kern="1200" dirty="0" smtClean="0">
                <a:solidFill>
                  <a:schemeClr val="tx1"/>
                </a:solidFill>
                <a:latin typeface="+mn-lt"/>
                <a:ea typeface="+mn-ea"/>
                <a:cs typeface="+mn-cs"/>
              </a:rPr>
              <a:t>Hotel/restaurant               9.3**</a:t>
            </a:r>
          </a:p>
          <a:p>
            <a:pPr rtl="0" eaLnBrk="1" fontAlgn="t" latinLnBrk="0" hangingPunct="1"/>
            <a:r>
              <a:rPr lang="en-GB" sz="1200" b="0" i="0" u="none" strike="noStrike" kern="1200" dirty="0" smtClean="0">
                <a:solidFill>
                  <a:schemeClr val="tx1"/>
                </a:solidFill>
                <a:latin typeface="+mn-lt"/>
                <a:ea typeface="+mn-ea"/>
                <a:cs typeface="+mn-cs"/>
              </a:rPr>
              <a:t>Transport/</a:t>
            </a:r>
            <a:r>
              <a:rPr lang="en-GB" sz="1200" b="0" i="0" u="none" strike="noStrike" kern="1200" dirty="0" err="1" smtClean="0">
                <a:solidFill>
                  <a:schemeClr val="tx1"/>
                </a:solidFill>
                <a:latin typeface="+mn-lt"/>
                <a:ea typeface="+mn-ea"/>
                <a:cs typeface="+mn-cs"/>
              </a:rPr>
              <a:t>comms</a:t>
            </a:r>
            <a:r>
              <a:rPr lang="en-GB" sz="1200" b="0" i="0" u="none" strike="noStrike" kern="1200" dirty="0" smtClean="0">
                <a:solidFill>
                  <a:schemeClr val="tx1"/>
                </a:solidFill>
                <a:latin typeface="+mn-lt"/>
                <a:ea typeface="+mn-ea"/>
                <a:cs typeface="+mn-cs"/>
              </a:rPr>
              <a:t>             1.9</a:t>
            </a:r>
          </a:p>
          <a:p>
            <a:pPr rtl="0" eaLnBrk="1" fontAlgn="t" latinLnBrk="0" hangingPunct="1"/>
            <a:r>
              <a:rPr lang="en-GB" sz="1200" b="0" i="0" u="none" strike="noStrike" kern="1200" dirty="0" smtClean="0">
                <a:solidFill>
                  <a:schemeClr val="tx1"/>
                </a:solidFill>
                <a:latin typeface="+mn-lt"/>
                <a:ea typeface="+mn-ea"/>
                <a:cs typeface="+mn-cs"/>
              </a:rPr>
              <a:t>Other business services    0.6</a:t>
            </a:r>
          </a:p>
          <a:p>
            <a:pPr rtl="0" eaLnBrk="1" fontAlgn="t" latinLnBrk="0" hangingPunct="1"/>
            <a:r>
              <a:rPr lang="en-GB" sz="1200" b="0" i="0" u="none" strike="noStrike" kern="1200" dirty="0" smtClean="0">
                <a:solidFill>
                  <a:schemeClr val="tx1"/>
                </a:solidFill>
                <a:latin typeface="+mn-lt"/>
                <a:ea typeface="+mn-ea"/>
                <a:cs typeface="+mn-cs"/>
              </a:rPr>
              <a:t>Education                         0</a:t>
            </a:r>
          </a:p>
          <a:p>
            <a:pPr rtl="0" eaLnBrk="1" fontAlgn="t" latinLnBrk="0" hangingPunct="1"/>
            <a:r>
              <a:rPr lang="en-GB" sz="1200" b="0" i="0" u="none" strike="noStrike" kern="1200" dirty="0" smtClean="0">
                <a:solidFill>
                  <a:schemeClr val="tx1"/>
                </a:solidFill>
                <a:latin typeface="+mn-lt"/>
                <a:ea typeface="+mn-ea"/>
                <a:cs typeface="+mn-cs"/>
              </a:rPr>
              <a:t>Health                            1.2</a:t>
            </a:r>
          </a:p>
          <a:p>
            <a:pPr rtl="0" eaLnBrk="1" fontAlgn="t" latinLnBrk="0" hangingPunct="1"/>
            <a:r>
              <a:rPr lang="en-GB" sz="1200" b="0" i="0" u="none" strike="noStrike" kern="1200" dirty="0" smtClean="0">
                <a:solidFill>
                  <a:schemeClr val="tx1"/>
                </a:solidFill>
                <a:latin typeface="+mn-lt"/>
                <a:ea typeface="+mn-ea"/>
                <a:cs typeface="+mn-cs"/>
              </a:rPr>
              <a:t>Other community services 0.7</a:t>
            </a:r>
          </a:p>
          <a:p>
            <a:pPr rtl="0" eaLnBrk="1" fontAlgn="t" latinLnBrk="0" hangingPunct="1"/>
            <a:r>
              <a:rPr lang="en-GB" sz="1200" b="0" i="0" u="none" strike="noStrike" kern="1200" dirty="0" smtClean="0">
                <a:solidFill>
                  <a:schemeClr val="tx1"/>
                </a:solidFill>
                <a:latin typeface="+mn-lt"/>
                <a:ea typeface="+mn-ea"/>
                <a:cs typeface="+mn-cs"/>
              </a:rPr>
              <a:t>UK average                     2.5</a:t>
            </a:r>
          </a:p>
          <a:p>
            <a:pPr rtl="0" eaLnBrk="1" fontAlgn="t" latinLnBrk="0" hangingPunct="1"/>
            <a:endParaRPr lang="en-GB" sz="1200" b="0" i="0" u="none" strike="noStrike" kern="1200" dirty="0" smtClean="0">
              <a:solidFill>
                <a:schemeClr val="tx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GB" sz="1200" i="1" dirty="0" smtClean="0"/>
              <a:t>** statistically significant at 5% or less; for the rest it is not statistically significant</a:t>
            </a:r>
          </a:p>
          <a:p>
            <a:pPr marL="0" marR="0" indent="0" algn="l" defTabSz="914400" rtl="0" eaLnBrk="1" fontAlgn="t" latinLnBrk="0" hangingPunct="1">
              <a:lnSpc>
                <a:spcPct val="100000"/>
              </a:lnSpc>
              <a:spcBef>
                <a:spcPts val="0"/>
              </a:spcBef>
              <a:spcAft>
                <a:spcPts val="0"/>
              </a:spcAft>
              <a:buClrTx/>
              <a:buSzTx/>
              <a:buFontTx/>
              <a:buNone/>
              <a:tabLst/>
              <a:defRPr/>
            </a:pPr>
            <a:endParaRPr lang="en-GB" i="1" dirty="0" smtClean="0"/>
          </a:p>
          <a:p>
            <a:pPr fontAlgn="t">
              <a:defRPr/>
            </a:pPr>
            <a:r>
              <a:rPr lang="en-GB" dirty="0" smtClean="0"/>
              <a:t>Skills bring benefits – UK Commission, 2010, Value of Skills </a:t>
            </a:r>
          </a:p>
          <a:p>
            <a:pPr marL="0" marR="0" indent="0" algn="l" defTabSz="914400" rtl="0" eaLnBrk="1" fontAlgn="t" latinLnBrk="0" hangingPunct="1">
              <a:lnSpc>
                <a:spcPct val="100000"/>
              </a:lnSpc>
              <a:spcBef>
                <a:spcPts val="0"/>
              </a:spcBef>
              <a:spcAft>
                <a:spcPts val="0"/>
              </a:spcAft>
              <a:buClrTx/>
              <a:buSzTx/>
              <a:buFontTx/>
              <a:buNone/>
              <a:tabLst/>
              <a:defRPr/>
            </a:pPr>
            <a:endParaRPr lang="en-GB" sz="1200" i="1" dirty="0" smtClean="0"/>
          </a:p>
          <a:p>
            <a:pPr rtl="0" eaLnBrk="1" fontAlgn="t" latinLnBrk="0" hangingPunct="1"/>
            <a:endParaRPr lang="en-GB" sz="1200" b="0" i="0" u="none" strike="noStrike" kern="1200" dirty="0" smtClean="0">
              <a:solidFill>
                <a:schemeClr val="tx1"/>
              </a:solidFill>
              <a:latin typeface="+mn-lt"/>
              <a:ea typeface="+mn-ea"/>
              <a:cs typeface="+mn-cs"/>
            </a:endParaRPr>
          </a:p>
          <a:p>
            <a:pPr>
              <a:buFont typeface="Arial" pitchFamily="34" charset="0"/>
              <a:buNone/>
            </a:pPr>
            <a:endParaRPr lang="en-GB" sz="1000" baseline="0" dirty="0" smtClean="0"/>
          </a:p>
          <a:p>
            <a:pPr>
              <a:buFont typeface="Arial" pitchFamily="34" charset="0"/>
              <a:buNone/>
            </a:pPr>
            <a:endParaRPr lang="en-GB" sz="1000" baseline="0" dirty="0" smtClean="0"/>
          </a:p>
          <a:p>
            <a:pPr>
              <a:buFont typeface="Arial" pitchFamily="34" charset="0"/>
              <a:buNone/>
            </a:pPr>
            <a:endParaRPr lang="en-GB" sz="1000" dirty="0" smtClean="0"/>
          </a:p>
        </p:txBody>
      </p:sp>
      <p:sp>
        <p:nvSpPr>
          <p:cNvPr id="4" name="Slide Number Placeholder 3"/>
          <p:cNvSpPr>
            <a:spLocks noGrp="1"/>
          </p:cNvSpPr>
          <p:nvPr>
            <p:ph type="sldNum" sz="quarter" idx="10"/>
          </p:nvPr>
        </p:nvSpPr>
        <p:spPr/>
        <p:txBody>
          <a:bodyPr/>
          <a:lstStyle/>
          <a:p>
            <a:fld id="{FEF8900A-5A18-487A-A53C-870E43D805E5}"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88BDF80-D7CA-4CF8-9141-1431F5DDC15D}" type="slidenum">
              <a:rPr lang="en-GB" smtClean="0"/>
              <a:pPr>
                <a:defRPr/>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baseline="0" dirty="0" smtClean="0"/>
          </a:p>
          <a:p>
            <a:pPr eaLnBrk="1" hangingPunct="1"/>
            <a:r>
              <a:rPr lang="en-US" baseline="0" dirty="0" smtClean="0"/>
              <a:t>The sector covers the following SIC codes:</a:t>
            </a:r>
          </a:p>
          <a:p>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Mining and oil and gas extraction </a:t>
            </a:r>
            <a:r>
              <a:rPr lang="en-GB" sz="1200" kern="1200" dirty="0" smtClean="0">
                <a:solidFill>
                  <a:schemeClr val="tx1"/>
                </a:solidFill>
                <a:latin typeface="+mn-lt"/>
                <a:ea typeface="+mn-ea"/>
                <a:cs typeface="+mn-cs"/>
              </a:rPr>
              <a:t>(SIC07 05-09): Mining (of coal), quarrying and the extraction of oil and natural gas</a:t>
            </a:r>
          </a:p>
          <a:p>
            <a:r>
              <a:rPr lang="en-GB" sz="1200" b="1" kern="1200" dirty="0" smtClean="0">
                <a:solidFill>
                  <a:schemeClr val="tx1"/>
                </a:solidFill>
                <a:latin typeface="+mn-lt"/>
                <a:ea typeface="+mn-ea"/>
                <a:cs typeface="+mn-cs"/>
              </a:rPr>
              <a:t>Recycling/Materials recovery </a:t>
            </a:r>
            <a:r>
              <a:rPr lang="en-GB" sz="1200" kern="1200" dirty="0" smtClean="0">
                <a:solidFill>
                  <a:schemeClr val="tx1"/>
                </a:solidFill>
                <a:latin typeface="+mn-lt"/>
                <a:ea typeface="+mn-ea"/>
                <a:cs typeface="+mn-cs"/>
              </a:rPr>
              <a:t>(SIC07 38 and 39): recycling and materials recovery </a:t>
            </a:r>
          </a:p>
          <a:p>
            <a:r>
              <a:rPr lang="en-GB" sz="1200" b="1" kern="1200" dirty="0" smtClean="0">
                <a:solidFill>
                  <a:schemeClr val="tx1"/>
                </a:solidFill>
                <a:latin typeface="+mn-lt"/>
                <a:ea typeface="+mn-ea"/>
                <a:cs typeface="+mn-cs"/>
              </a:rPr>
              <a:t>Electricity and utilities </a:t>
            </a:r>
            <a:r>
              <a:rPr lang="en-GB" sz="1200" kern="1200" dirty="0" smtClean="0">
                <a:solidFill>
                  <a:schemeClr val="tx1"/>
                </a:solidFill>
                <a:latin typeface="+mn-lt"/>
                <a:ea typeface="+mn-ea"/>
                <a:cs typeface="+mn-cs"/>
              </a:rPr>
              <a:t>(SIC07 35-37): large scale providers for electricity and other utilities</a:t>
            </a:r>
          </a:p>
          <a:p>
            <a:pPr eaLnBrk="1" hangingPunct="1"/>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Employment figures are for</a:t>
            </a:r>
            <a:r>
              <a:rPr lang="en-GB" sz="1200" kern="1200" baseline="0" dirty="0" smtClean="0">
                <a:solidFill>
                  <a:schemeClr val="tx1"/>
                </a:solidFill>
                <a:latin typeface="+mn-lt"/>
                <a:ea typeface="+mn-ea"/>
                <a:cs typeface="+mn-cs"/>
              </a:rPr>
              <a:t> 2010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mn-lt"/>
                <a:ea typeface="+mn-ea"/>
                <a:cs typeface="+mn-cs"/>
              </a:rPr>
              <a:t>Source: </a:t>
            </a:r>
            <a:r>
              <a:rPr lang="x-none" sz="1200" kern="1200" smtClean="0">
                <a:solidFill>
                  <a:schemeClr val="tx1"/>
                </a:solidFill>
                <a:latin typeface="+mn-lt"/>
                <a:ea typeface="+mn-ea"/>
                <a:cs typeface="+mn-cs"/>
              </a:rPr>
              <a:t>UKCES (2011)</a:t>
            </a:r>
            <a:r>
              <a:rPr lang="en-GB" sz="1200" kern="1200" dirty="0" smtClean="0">
                <a:solidFill>
                  <a:schemeClr val="tx1"/>
                </a:solidFill>
                <a:latin typeface="+mn-lt"/>
                <a:ea typeface="+mn-ea"/>
                <a:cs typeface="+mn-cs"/>
              </a:rPr>
              <a:t>:</a:t>
            </a:r>
            <a:r>
              <a:rPr lang="x-none" sz="1200" kern="1200" smtClean="0">
                <a:solidFill>
                  <a:schemeClr val="tx1"/>
                </a:solidFill>
                <a:latin typeface="+mn-lt"/>
                <a:ea typeface="+mn-ea"/>
                <a:cs typeface="+mn-cs"/>
              </a:rPr>
              <a:t> </a:t>
            </a:r>
            <a:r>
              <a:rPr lang="x-none" sz="1200" i="1" kern="1200" smtClean="0">
                <a:solidFill>
                  <a:schemeClr val="tx1"/>
                </a:solidFill>
                <a:latin typeface="+mn-lt"/>
                <a:ea typeface="+mn-ea"/>
                <a:cs typeface="+mn-cs"/>
              </a:rPr>
              <a:t>UK Employment and Skills Almanac Online</a:t>
            </a:r>
            <a:r>
              <a:rPr lang="en-GB" sz="1200" i="1" kern="1200" dirty="0" smtClean="0">
                <a:solidFill>
                  <a:schemeClr val="tx1"/>
                </a:solidFill>
                <a:latin typeface="+mn-lt"/>
                <a:ea typeface="+mn-ea"/>
                <a:cs typeface="+mn-cs"/>
              </a:rPr>
              <a:t>. </a:t>
            </a:r>
            <a:r>
              <a:rPr lang="x-none" sz="1200" kern="1200" smtClean="0">
                <a:solidFill>
                  <a:schemeClr val="tx1"/>
                </a:solidFill>
                <a:latin typeface="+mn-lt"/>
                <a:ea typeface="+mn-ea"/>
                <a:cs typeface="+mn-cs"/>
              </a:rPr>
              <a:t>Available:</a:t>
            </a:r>
            <a:r>
              <a:rPr lang="en-GB" sz="1200" kern="1200" baseline="0" dirty="0" smtClean="0">
                <a:solidFill>
                  <a:schemeClr val="tx1"/>
                </a:solidFill>
                <a:latin typeface="+mn-lt"/>
                <a:ea typeface="+mn-ea"/>
                <a:cs typeface="+mn-cs"/>
              </a:rPr>
              <a:t> </a:t>
            </a:r>
            <a:r>
              <a:rPr lang="en-GB" sz="1200" u="sng" kern="1200" dirty="0" smtClean="0">
                <a:solidFill>
                  <a:schemeClr val="tx1"/>
                </a:solidFill>
                <a:latin typeface="+mn-lt"/>
                <a:ea typeface="+mn-ea"/>
                <a:cs typeface="+mn-cs"/>
                <a:hlinkClick r:id="rId3"/>
              </a:rPr>
              <a:t>http://almanac.ukces.org.uk/default.aspx</a:t>
            </a:r>
            <a:r>
              <a:rPr lang="en-GB" sz="1200" kern="1200" dirty="0" smtClean="0">
                <a:solidFill>
                  <a:schemeClr val="tx1"/>
                </a:solidFill>
                <a:latin typeface="+mn-lt"/>
                <a:ea typeface="+mn-ea"/>
                <a:cs typeface="+mn-cs"/>
              </a:rPr>
              <a:t> </a:t>
            </a:r>
          </a:p>
          <a:p>
            <a:endParaRPr lang="en-GB" sz="1200" kern="1200" dirty="0" smtClean="0">
              <a:solidFill>
                <a:schemeClr val="tx1"/>
              </a:solidFill>
              <a:latin typeface="+mn-lt"/>
              <a:ea typeface="+mn-ea"/>
              <a:cs typeface="+mn-cs"/>
            </a:endParaRP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Further</a:t>
            </a:r>
            <a:r>
              <a:rPr lang="en-GB" baseline="0" dirty="0" smtClean="0"/>
              <a:t> discussion of the challenges can be found in the accompanying evidence report: Sector Skills Insights: Energy</a:t>
            </a:r>
            <a:endParaRPr lang="en-GB" dirty="0" smtClean="0"/>
          </a:p>
          <a:p>
            <a:pPr>
              <a:buFontTx/>
              <a:buChar char="•"/>
            </a:pPr>
            <a:endParaRPr lang="en-US" dirty="0" smtClean="0"/>
          </a:p>
        </p:txBody>
      </p:sp>
      <p:sp>
        <p:nvSpPr>
          <p:cNvPr id="58372" name="Date Placeholder 3"/>
          <p:cNvSpPr txBox="1">
            <a:spLocks noGrp="1"/>
          </p:cNvSpPr>
          <p:nvPr/>
        </p:nvSpPr>
        <p:spPr bwMode="auto">
          <a:xfrm>
            <a:off x="3851098" y="0"/>
            <a:ext cx="2944958" cy="496888"/>
          </a:xfrm>
          <a:prstGeom prst="rect">
            <a:avLst/>
          </a:prstGeom>
          <a:noFill/>
          <a:ln w="9525">
            <a:noFill/>
            <a:miter lim="800000"/>
            <a:headEnd/>
            <a:tailEnd/>
          </a:ln>
        </p:spPr>
        <p:txBody>
          <a:bodyPr/>
          <a:lstStyle/>
          <a:p>
            <a:pPr algn="r"/>
            <a:r>
              <a:rPr lang="en-US" sz="1200">
                <a:solidFill>
                  <a:schemeClr val="tx1"/>
                </a:solidFill>
              </a:rPr>
              <a:t>D5 - Final</a:t>
            </a:r>
            <a:endParaRPr lang="en-GB" sz="1200">
              <a:solidFill>
                <a:schemeClr val="tx1"/>
              </a:solidFill>
            </a:endParaRPr>
          </a:p>
        </p:txBody>
      </p:sp>
      <p:sp>
        <p:nvSpPr>
          <p:cNvPr id="58373" name="Slide Number Placeholder 4"/>
          <p:cNvSpPr txBox="1">
            <a:spLocks noGrp="1"/>
          </p:cNvSpPr>
          <p:nvPr/>
        </p:nvSpPr>
        <p:spPr bwMode="auto">
          <a:xfrm>
            <a:off x="3851098" y="9428164"/>
            <a:ext cx="2944958" cy="496887"/>
          </a:xfrm>
          <a:prstGeom prst="rect">
            <a:avLst/>
          </a:prstGeom>
          <a:noFill/>
          <a:ln w="9525">
            <a:noFill/>
            <a:miter lim="800000"/>
            <a:headEnd/>
            <a:tailEnd/>
          </a:ln>
        </p:spPr>
        <p:txBody>
          <a:bodyPr anchor="b"/>
          <a:lstStyle/>
          <a:p>
            <a:pPr algn="r"/>
            <a:fld id="{0760C8AF-77AB-49D1-AB25-F1A3409B9938}" type="slidenum">
              <a:rPr lang="en-GB" sz="1200">
                <a:solidFill>
                  <a:schemeClr val="tx1"/>
                </a:solidFill>
              </a:rPr>
              <a:pPr algn="r"/>
              <a:t>5</a:t>
            </a:fld>
            <a:endParaRPr lang="en-GB" sz="120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Sources:</a:t>
            </a:r>
          </a:p>
          <a:p>
            <a:endParaRPr lang="en-GB" sz="1000" dirty="0" smtClean="0"/>
          </a:p>
          <a:p>
            <a:r>
              <a:rPr lang="x-none" sz="1000" kern="1200" smtClean="0">
                <a:solidFill>
                  <a:schemeClr val="tx1"/>
                </a:solidFill>
                <a:latin typeface="+mn-lt"/>
                <a:ea typeface="+mn-ea"/>
                <a:cs typeface="+mn-cs"/>
              </a:rPr>
              <a:t>UKCES (2011) </a:t>
            </a:r>
            <a:r>
              <a:rPr lang="x-none" sz="1000" i="1" kern="1200" smtClean="0">
                <a:solidFill>
                  <a:schemeClr val="tx1"/>
                </a:solidFill>
                <a:latin typeface="+mn-lt"/>
                <a:ea typeface="+mn-ea"/>
                <a:cs typeface="+mn-cs"/>
              </a:rPr>
              <a:t>UK Employment and Skills Almanac Online</a:t>
            </a:r>
            <a:r>
              <a:rPr lang="en-GB" sz="1000" i="1" kern="1200" dirty="0" smtClean="0">
                <a:solidFill>
                  <a:schemeClr val="tx1"/>
                </a:solidFill>
                <a:latin typeface="+mn-lt"/>
                <a:ea typeface="+mn-ea"/>
                <a:cs typeface="+mn-cs"/>
              </a:rPr>
              <a:t>. </a:t>
            </a:r>
            <a:r>
              <a:rPr lang="x-none" sz="1000" kern="1200" smtClean="0">
                <a:solidFill>
                  <a:schemeClr val="tx1"/>
                </a:solidFill>
                <a:latin typeface="+mn-lt"/>
                <a:ea typeface="+mn-ea"/>
                <a:cs typeface="+mn-cs"/>
              </a:rPr>
              <a:t>Available: </a:t>
            </a:r>
            <a:r>
              <a:rPr lang="x-none" sz="1000" u="sng" kern="1200" smtClean="0">
                <a:solidFill>
                  <a:schemeClr val="tx1"/>
                </a:solidFill>
                <a:latin typeface="+mn-lt"/>
                <a:ea typeface="+mn-ea"/>
                <a:cs typeface="+mn-cs"/>
                <a:hlinkClick r:id="rId3"/>
              </a:rPr>
              <a:t>http://almanac.ukces.org.uk/default.aspx</a:t>
            </a:r>
            <a:r>
              <a:rPr lang="x-none" sz="1000" kern="1200" smtClean="0">
                <a:solidFill>
                  <a:schemeClr val="tx1"/>
                </a:solidFill>
                <a:latin typeface="+mn-lt"/>
                <a:ea typeface="+mn-ea"/>
                <a:cs typeface="+mn-cs"/>
              </a:rPr>
              <a:t> </a:t>
            </a:r>
            <a:endParaRPr lang="en-GB" sz="1000" kern="1200" dirty="0" smtClean="0">
              <a:solidFill>
                <a:schemeClr val="tx1"/>
              </a:solidFill>
              <a:latin typeface="+mn-lt"/>
              <a:ea typeface="+mn-ea"/>
              <a:cs typeface="+mn-cs"/>
            </a:endParaRPr>
          </a:p>
          <a:p>
            <a:r>
              <a:rPr lang="en-GB" sz="1000" dirty="0" smtClean="0"/>
              <a:t>	</a:t>
            </a:r>
          </a:p>
          <a:p>
            <a:pPr>
              <a:buFont typeface="Arial" pitchFamily="34" charset="0"/>
              <a:buChar char="•"/>
            </a:pPr>
            <a:r>
              <a:rPr lang="en-GB" sz="1000" baseline="0" dirty="0" smtClean="0"/>
              <a:t> </a:t>
            </a:r>
            <a:r>
              <a:rPr lang="en-GB" sz="1000" dirty="0" smtClean="0"/>
              <a:t>3.8%</a:t>
            </a:r>
            <a:r>
              <a:rPr lang="en-GB" sz="1000" baseline="0" dirty="0" smtClean="0"/>
              <a:t> GVA contribution </a:t>
            </a:r>
          </a:p>
          <a:p>
            <a:pPr>
              <a:buFont typeface="Arial" pitchFamily="34" charset="0"/>
              <a:buChar char="•"/>
            </a:pPr>
            <a:r>
              <a:rPr lang="en-GB" sz="1000" baseline="0" dirty="0" smtClean="0"/>
              <a:t> 1.1% employment</a:t>
            </a:r>
          </a:p>
          <a:p>
            <a:pPr>
              <a:buFont typeface="Arial" pitchFamily="34" charset="0"/>
              <a:buChar char="•"/>
            </a:pPr>
            <a:r>
              <a:rPr lang="en-GB" sz="1000" kern="1200" baseline="0" dirty="0" smtClean="0">
                <a:solidFill>
                  <a:schemeClr val="tx1"/>
                </a:solidFill>
                <a:latin typeface="+mn-lt"/>
                <a:ea typeface="+mn-ea"/>
                <a:cs typeface="+mn-cs"/>
              </a:rPr>
              <a:t> GVA per employee (£2006 equivalent)</a:t>
            </a:r>
            <a:endParaRPr lang="en-GB" sz="1200" kern="1200" dirty="0" smtClean="0">
              <a:solidFill>
                <a:schemeClr val="tx1"/>
              </a:solidFill>
              <a:latin typeface="+mn-lt"/>
              <a:ea typeface="+mn-ea"/>
              <a:cs typeface="+mn-cs"/>
            </a:endParaRPr>
          </a:p>
          <a:p>
            <a:endParaRPr lang="en-GB" sz="1000" dirty="0" smtClean="0"/>
          </a:p>
          <a:p>
            <a:endParaRPr lang="en-GB" sz="1000" dirty="0" smtClean="0"/>
          </a:p>
          <a:p>
            <a:r>
              <a:rPr lang="en-GB" sz="1000" baseline="0" dirty="0" smtClean="0"/>
              <a:t>UKCES (2012) Sector Skills Insights: Energy</a:t>
            </a:r>
          </a:p>
          <a:p>
            <a:endParaRPr lang="en-GB" sz="1000" dirty="0" smtClean="0"/>
          </a:p>
          <a:p>
            <a:pPr eaLnBrk="1" hangingPunct="1">
              <a:buFont typeface="Arial" pitchFamily="34" charset="0"/>
              <a:buChar char="•"/>
            </a:pPr>
            <a:r>
              <a:rPr lang="en-GB" sz="1000" dirty="0" smtClean="0"/>
              <a:t> Sector</a:t>
            </a:r>
            <a:r>
              <a:rPr lang="en-GB" sz="1000" baseline="0" dirty="0" smtClean="0"/>
              <a:t> description</a:t>
            </a:r>
          </a:p>
          <a:p>
            <a:pPr eaLnBrk="1" hangingPunct="1"/>
            <a:endParaRPr lang="en-GB" sz="1000" baseline="0" dirty="0" smtClean="0"/>
          </a:p>
          <a:p>
            <a:pPr eaLnBrk="1" hangingPunct="1"/>
            <a:endParaRPr lang="en-GB" sz="1000" baseline="0" dirty="0" smtClean="0"/>
          </a:p>
          <a:p>
            <a:pPr eaLnBrk="1" hangingPunct="1"/>
            <a:endParaRPr lang="en-GB"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ONS (</a:t>
            </a:r>
            <a:r>
              <a:rPr lang="en-GB" sz="1200" kern="1200" dirty="0" smtClean="0">
                <a:solidFill>
                  <a:schemeClr val="tx1"/>
                </a:solidFill>
                <a:latin typeface="+mn-lt"/>
                <a:ea typeface="+mn-ea"/>
                <a:cs typeface="+mn-cs"/>
              </a:rPr>
              <a:t>2012</a:t>
            </a:r>
            <a:r>
              <a:rPr lang="x-none" sz="1200" kern="1200" smtClean="0">
                <a:solidFill>
                  <a:schemeClr val="tx1"/>
                </a:solidFill>
                <a:latin typeface="+mn-lt"/>
                <a:ea typeface="+mn-ea"/>
                <a:cs typeface="+mn-cs"/>
              </a:rPr>
              <a:t>) Index of Production</a:t>
            </a:r>
            <a:r>
              <a:rPr lang="en-GB" sz="1200" kern="1200" dirty="0" smtClean="0">
                <a:solidFill>
                  <a:schemeClr val="tx1"/>
                </a:solidFill>
                <a:latin typeface="+mn-lt"/>
                <a:ea typeface="+mn-ea"/>
                <a:cs typeface="+mn-cs"/>
              </a:rPr>
              <a:t> dataset</a:t>
            </a:r>
            <a:r>
              <a:rPr lang="x-none" sz="1200" kern="1200" smtClean="0">
                <a:solidFill>
                  <a:schemeClr val="tx1"/>
                </a:solidFill>
                <a:latin typeface="+mn-lt"/>
                <a:ea typeface="+mn-ea"/>
                <a:cs typeface="+mn-cs"/>
              </a:rPr>
              <a:t>. </a:t>
            </a:r>
            <a:r>
              <a:rPr lang="x-none" sz="1200" u="sng" kern="1200" smtClean="0">
                <a:solidFill>
                  <a:schemeClr val="tx1"/>
                </a:solidFill>
                <a:latin typeface="+mn-lt"/>
                <a:ea typeface="+mn-ea"/>
                <a:cs typeface="+mn-cs"/>
              </a:rPr>
              <a:t>http://www.ons.gov.uk/ons/rel/iop/index-of-production/may-2012/tsd-iop-may-2012.html</a:t>
            </a:r>
            <a:r>
              <a:rPr lang="x-none" sz="1200" kern="1200" smtClean="0">
                <a:solidFill>
                  <a:schemeClr val="tx1"/>
                </a:solidFill>
                <a:latin typeface="+mn-lt"/>
                <a:ea typeface="+mn-ea"/>
                <a:cs typeface="+mn-cs"/>
              </a:rPr>
              <a:t> </a:t>
            </a:r>
            <a:r>
              <a:rPr lang="en-GB" sz="1200" kern="1200" baseline="0" dirty="0" smtClean="0">
                <a:solidFill>
                  <a:schemeClr val="tx1"/>
                </a:solidFill>
                <a:latin typeface="+mn-lt"/>
                <a:ea typeface="+mn-ea"/>
                <a:cs typeface="+mn-cs"/>
              </a:rPr>
              <a:t> and </a:t>
            </a:r>
            <a:r>
              <a:rPr lang="x-none" sz="1200" kern="1200" smtClean="0">
                <a:solidFill>
                  <a:schemeClr val="tx1"/>
                </a:solidFill>
                <a:latin typeface="+mn-lt"/>
                <a:ea typeface="+mn-ea"/>
                <a:cs typeface="+mn-cs"/>
              </a:rPr>
              <a:t>OECD (2011) </a:t>
            </a:r>
            <a:r>
              <a:rPr lang="x-none" sz="1200" i="0" kern="1200" smtClean="0">
                <a:solidFill>
                  <a:schemeClr val="tx1"/>
                </a:solidFill>
                <a:latin typeface="+mn-lt"/>
                <a:ea typeface="+mn-ea"/>
                <a:cs typeface="+mn-cs"/>
              </a:rPr>
              <a:t>Productivity by </a:t>
            </a:r>
            <a:r>
              <a:rPr lang="x-none" sz="1200" i="0" u="none" kern="1200" smtClean="0">
                <a:solidFill>
                  <a:schemeClr val="tx1"/>
                </a:solidFill>
                <a:latin typeface="+mn-lt"/>
                <a:ea typeface="+mn-ea"/>
                <a:cs typeface="+mn-cs"/>
              </a:rPr>
              <a:t>Industry</a:t>
            </a:r>
            <a:r>
              <a:rPr lang="en-GB" sz="1200" i="0" u="none" kern="1200" dirty="0" smtClean="0">
                <a:solidFill>
                  <a:schemeClr val="tx1"/>
                </a:solidFill>
                <a:latin typeface="+mn-lt"/>
                <a:ea typeface="+mn-ea"/>
                <a:cs typeface="+mn-cs"/>
              </a:rPr>
              <a:t>.</a:t>
            </a:r>
            <a:r>
              <a:rPr lang="en-GB" sz="1200" i="0" u="none" kern="1200" baseline="0" dirty="0" smtClean="0">
                <a:solidFill>
                  <a:schemeClr val="tx1"/>
                </a:solidFill>
                <a:latin typeface="+mn-lt"/>
                <a:ea typeface="+mn-ea"/>
                <a:cs typeface="+mn-cs"/>
              </a:rPr>
              <a:t> </a:t>
            </a:r>
            <a:r>
              <a:rPr lang="x-none" sz="1200" u="sng" kern="1200" smtClean="0">
                <a:solidFill>
                  <a:schemeClr val="tx1"/>
                </a:solidFill>
                <a:latin typeface="+mn-lt"/>
                <a:ea typeface="+mn-ea"/>
                <a:cs typeface="+mn-cs"/>
                <a:hlinkClick r:id="rId4"/>
              </a:rPr>
              <a:t>http://stats.oecd.org</a:t>
            </a:r>
            <a:endParaRPr lang="en-GB" sz="1200" u="sng"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Sector annual productivity growth was over nine per cent (for 1990-2000)</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but less than one per cent between 2000 and 2008/9, and below the sector growth rate in France, Germany and Italy</a:t>
            </a:r>
            <a:endParaRPr lang="en-GB" sz="1200" b="1" i="1" kern="1200" dirty="0" smtClean="0">
              <a:solidFill>
                <a:schemeClr val="tx1"/>
              </a:solidFill>
              <a:latin typeface="+mn-lt"/>
              <a:ea typeface="+mn-ea"/>
              <a:cs typeface="+mn-cs"/>
            </a:endParaRPr>
          </a:p>
          <a:p>
            <a:pPr eaLnBrk="1" hangingPunct="1">
              <a:buFont typeface="Arial" pitchFamily="34" charset="0"/>
              <a:buChar char="•"/>
            </a:pPr>
            <a:endParaRPr lang="en-GB" sz="1000" baseline="0" dirty="0" smtClean="0"/>
          </a:p>
          <a:p>
            <a:endParaRPr lang="en-GB" sz="1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Wilson and </a:t>
            </a:r>
            <a:r>
              <a:rPr lang="en-GB" sz="1200" kern="1200" dirty="0" err="1" smtClean="0">
                <a:solidFill>
                  <a:schemeClr val="tx1"/>
                </a:solidFill>
                <a:latin typeface="+mn-lt"/>
                <a:ea typeface="+mn-ea"/>
                <a:cs typeface="+mn-cs"/>
              </a:rPr>
              <a:t>Homenidou</a:t>
            </a:r>
            <a:r>
              <a:rPr lang="en-GB" sz="1200" kern="1200" dirty="0" smtClean="0">
                <a:solidFill>
                  <a:schemeClr val="tx1"/>
                </a:solidFill>
                <a:latin typeface="+mn-lt"/>
                <a:ea typeface="+mn-ea"/>
                <a:cs typeface="+mn-cs"/>
              </a:rPr>
              <a:t> (2011) </a:t>
            </a:r>
            <a:r>
              <a:rPr lang="x-none" sz="1200" i="1" kern="1200" smtClean="0">
                <a:solidFill>
                  <a:schemeClr val="tx1"/>
                </a:solidFill>
                <a:latin typeface="+mn-lt"/>
                <a:ea typeface="+mn-ea"/>
                <a:cs typeface="+mn-cs"/>
              </a:rPr>
              <a:t>Working Futures 2010-2020</a:t>
            </a:r>
            <a:r>
              <a:rPr lang="x-none" sz="1200" kern="1200" smtClean="0">
                <a:solidFill>
                  <a:schemeClr val="tx1"/>
                </a:solidFill>
                <a:latin typeface="+mn-lt"/>
                <a:ea typeface="+mn-ea"/>
                <a:cs typeface="+mn-cs"/>
              </a:rPr>
              <a:t>, Evidence Report 41</a:t>
            </a:r>
            <a:r>
              <a:rPr lang="en-GB" sz="1200" i="1" kern="1200" dirty="0" smtClean="0">
                <a:solidFill>
                  <a:schemeClr val="tx1"/>
                </a:solidFill>
                <a:latin typeface="+mn-lt"/>
                <a:ea typeface="+mn-ea"/>
                <a:cs typeface="+mn-cs"/>
              </a:rPr>
              <a:t>,</a:t>
            </a:r>
            <a:r>
              <a:rPr lang="en-GB" sz="1200" i="1" kern="1200" baseline="0" dirty="0" smtClean="0">
                <a:solidFill>
                  <a:schemeClr val="tx1"/>
                </a:solidFill>
                <a:latin typeface="+mn-lt"/>
                <a:ea typeface="+mn-ea"/>
                <a:cs typeface="+mn-cs"/>
              </a:rPr>
              <a:t> </a:t>
            </a:r>
            <a:r>
              <a:rPr lang="x-none" sz="1200" kern="1200" smtClean="0">
                <a:solidFill>
                  <a:schemeClr val="tx1"/>
                </a:solidFill>
                <a:latin typeface="+mn-lt"/>
                <a:ea typeface="+mn-ea"/>
                <a:cs typeface="+mn-cs"/>
              </a:rPr>
              <a:t>UK Commission for Employment and Skills</a:t>
            </a:r>
            <a:r>
              <a:rPr lang="en-GB" sz="1200" kern="1200" dirty="0" smtClean="0">
                <a:solidFill>
                  <a:schemeClr val="tx1"/>
                </a:solidFill>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Impact</a:t>
            </a:r>
            <a:r>
              <a:rPr lang="en-GB" sz="1200" kern="1200" baseline="0" dirty="0" smtClean="0">
                <a:solidFill>
                  <a:schemeClr val="tx1"/>
                </a:solidFill>
                <a:latin typeface="+mn-lt"/>
                <a:ea typeface="+mn-ea"/>
                <a:cs typeface="+mn-cs"/>
              </a:rPr>
              <a:t> of recession</a:t>
            </a:r>
            <a:endParaRPr lang="en-GB" sz="1000"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Sources:</a:t>
            </a:r>
          </a:p>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Wilson and </a:t>
            </a:r>
            <a:r>
              <a:rPr lang="en-GB" sz="1200" kern="1200" dirty="0" err="1" smtClean="0">
                <a:solidFill>
                  <a:schemeClr val="tx1"/>
                </a:solidFill>
                <a:latin typeface="+mn-lt"/>
                <a:ea typeface="+mn-ea"/>
                <a:cs typeface="+mn-cs"/>
              </a:rPr>
              <a:t>Homenidou</a:t>
            </a:r>
            <a:r>
              <a:rPr lang="en-GB" sz="1200" kern="1200" dirty="0" smtClean="0">
                <a:solidFill>
                  <a:schemeClr val="tx1"/>
                </a:solidFill>
                <a:latin typeface="+mn-lt"/>
                <a:ea typeface="+mn-ea"/>
                <a:cs typeface="+mn-cs"/>
              </a:rPr>
              <a:t> (2011) </a:t>
            </a:r>
            <a:r>
              <a:rPr lang="x-none" sz="1200" i="1" kern="1200" smtClean="0">
                <a:solidFill>
                  <a:schemeClr val="tx1"/>
                </a:solidFill>
                <a:latin typeface="+mn-lt"/>
                <a:ea typeface="+mn-ea"/>
                <a:cs typeface="+mn-cs"/>
              </a:rPr>
              <a:t>Working Futures 2010-2020</a:t>
            </a:r>
            <a:r>
              <a:rPr lang="x-none" sz="1200" kern="1200" smtClean="0">
                <a:solidFill>
                  <a:schemeClr val="tx1"/>
                </a:solidFill>
                <a:latin typeface="+mn-lt"/>
                <a:ea typeface="+mn-ea"/>
                <a:cs typeface="+mn-cs"/>
              </a:rPr>
              <a:t>, Evidence Report 41</a:t>
            </a:r>
            <a:r>
              <a:rPr lang="en-GB" sz="1200" i="1" kern="1200" dirty="0" smtClean="0">
                <a:solidFill>
                  <a:schemeClr val="tx1"/>
                </a:solidFill>
                <a:latin typeface="+mn-lt"/>
                <a:ea typeface="+mn-ea"/>
                <a:cs typeface="+mn-cs"/>
              </a:rPr>
              <a:t>,</a:t>
            </a:r>
            <a:r>
              <a:rPr lang="en-GB" sz="1200" i="1" kern="1200" baseline="0" dirty="0" smtClean="0">
                <a:solidFill>
                  <a:schemeClr val="tx1"/>
                </a:solidFill>
                <a:latin typeface="+mn-lt"/>
                <a:ea typeface="+mn-ea"/>
                <a:cs typeface="+mn-cs"/>
              </a:rPr>
              <a:t> </a:t>
            </a:r>
            <a:r>
              <a:rPr lang="x-none" sz="1200" kern="1200" smtClean="0">
                <a:solidFill>
                  <a:schemeClr val="tx1"/>
                </a:solidFill>
                <a:latin typeface="+mn-lt"/>
                <a:ea typeface="+mn-ea"/>
                <a:cs typeface="+mn-cs"/>
              </a:rPr>
              <a:t>UK Commission for Employment and Skills</a:t>
            </a:r>
            <a:r>
              <a:rPr lang="en-GB" sz="1200" kern="1200" dirty="0" smtClean="0">
                <a:solidFill>
                  <a:schemeClr val="tx1"/>
                </a:solidFill>
                <a:latin typeface="+mn-lt"/>
                <a:ea typeface="+mn-ea"/>
                <a:cs typeface="+mn-cs"/>
              </a:rPr>
              <a:t>.</a:t>
            </a:r>
          </a:p>
          <a:p>
            <a:endParaRPr lang="en-GB" dirty="0" smtClean="0">
              <a:solidFill>
                <a:schemeClr val="tx1"/>
              </a:solidFill>
            </a:endParaRPr>
          </a:p>
          <a:p>
            <a:pPr>
              <a:buFont typeface="Arial" pitchFamily="34" charset="0"/>
              <a:buChar char="•"/>
            </a:pPr>
            <a:r>
              <a:rPr lang="en-GB" dirty="0" smtClean="0">
                <a:solidFill>
                  <a:schemeClr val="tx1"/>
                </a:solidFill>
              </a:rPr>
              <a:t> 17%</a:t>
            </a:r>
            <a:r>
              <a:rPr lang="en-GB" baseline="0" dirty="0" smtClean="0">
                <a:solidFill>
                  <a:schemeClr val="tx1"/>
                </a:solidFill>
              </a:rPr>
              <a:t> of sector employment in is Scotland compared to 8% for all sectors.</a:t>
            </a:r>
            <a:r>
              <a:rPr lang="en-GB" sz="1200" kern="1200" dirty="0" smtClean="0">
                <a:solidFill>
                  <a:schemeClr val="tx1"/>
                </a:solidFill>
                <a:latin typeface="+mn-lt"/>
                <a:ea typeface="+mn-ea"/>
                <a:cs typeface="+mn-cs"/>
              </a:rPr>
              <a:t> </a:t>
            </a:r>
          </a:p>
          <a:p>
            <a:pPr>
              <a:buFont typeface="Arial" pitchFamily="34" charset="0"/>
              <a:buChar char="•"/>
            </a:pPr>
            <a:r>
              <a:rPr lang="en-GB" sz="1200" kern="1200" dirty="0" smtClean="0">
                <a:solidFill>
                  <a:schemeClr val="tx1"/>
                </a:solidFill>
                <a:latin typeface="+mn-lt"/>
                <a:ea typeface="+mn-ea"/>
                <a:cs typeface="+mn-cs"/>
              </a:rPr>
              <a:t> Total sector employment is just under 315,000. Of this employment, 75.6 per cent (or 237,800 workers) is based in England; 17 per cent in Scotland; five per cent in Wales; and three per cent in Northern Ireland. Equivalent shares for all sectors are 85 per cent for England; eight per cent for Scotland; four per cent for Wales; and three per cent for Northern Ireland </a:t>
            </a:r>
            <a:endParaRPr lang="en-GB" baseline="0" dirty="0" smtClean="0">
              <a:solidFill>
                <a:schemeClr val="tx1"/>
              </a:solidFill>
            </a:endParaRPr>
          </a:p>
          <a:p>
            <a:endParaRPr lang="en-GB" baseline="0"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UKCES (2010) </a:t>
            </a:r>
            <a:r>
              <a:rPr lang="x-none" sz="1200" i="1" kern="1200" smtClean="0">
                <a:solidFill>
                  <a:schemeClr val="tx1"/>
                </a:solidFill>
                <a:latin typeface="+mn-lt"/>
                <a:ea typeface="+mn-ea"/>
                <a:cs typeface="+mn-cs"/>
              </a:rPr>
              <a:t>Skills for Jobs: Today and Tomorrow, </a:t>
            </a:r>
            <a:r>
              <a:rPr lang="x-none" sz="1200" kern="1200" smtClean="0">
                <a:solidFill>
                  <a:schemeClr val="tx1"/>
                </a:solidFill>
                <a:latin typeface="+mn-lt"/>
                <a:ea typeface="+mn-ea"/>
                <a:cs typeface="+mn-cs"/>
              </a:rPr>
              <a:t>The National Strategic Skills Audit for England 2010</a:t>
            </a:r>
            <a:r>
              <a:rPr lang="en-GB" sz="1200" kern="1200" dirty="0" smtClean="0">
                <a:solidFill>
                  <a:schemeClr val="tx1"/>
                </a:solidFill>
                <a:latin typeface="+mn-lt"/>
                <a:ea typeface="+mn-ea"/>
                <a:cs typeface="+mn-cs"/>
              </a:rPr>
              <a:t>.</a:t>
            </a:r>
          </a:p>
          <a:p>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The sector has the second highest export share of all UK sectors (47 per cent of the sector’s GDP) and the second highest import share (71 per cent), after manufacturing (53 per cent and 73 per cent respectively) </a:t>
            </a:r>
            <a:endParaRPr lang="en-GB" baseline="0" dirty="0" smtClean="0">
              <a:solidFill>
                <a:schemeClr val="tx1"/>
              </a:solidFill>
            </a:endParaRPr>
          </a:p>
          <a:p>
            <a:pPr>
              <a:buFont typeface="Arial" pitchFamily="34" charset="0"/>
              <a:buChar char="•"/>
            </a:pPr>
            <a:endParaRPr lang="en-GB" baseline="0" dirty="0" smtClean="0">
              <a:solidFill>
                <a:schemeClr val="tx1"/>
              </a:solidFill>
            </a:endParaRPr>
          </a:p>
          <a:p>
            <a:endParaRPr lang="en-GB" baseline="0" dirty="0" smtClean="0">
              <a:solidFill>
                <a:schemeClr val="tx1"/>
              </a:solidFill>
            </a:endParaRPr>
          </a:p>
          <a:p>
            <a:endParaRPr lang="en-GB" baseline="0"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UKCES (2011) </a:t>
            </a:r>
            <a:r>
              <a:rPr lang="x-none" sz="1200" i="1" kern="1200" smtClean="0">
                <a:solidFill>
                  <a:schemeClr val="tx1"/>
                </a:solidFill>
                <a:latin typeface="+mn-lt"/>
                <a:ea typeface="+mn-ea"/>
                <a:cs typeface="+mn-cs"/>
              </a:rPr>
              <a:t>UK Employment and Skills Almanac Online</a:t>
            </a:r>
            <a:r>
              <a:rPr lang="en-GB" sz="1200" i="1" kern="1200" dirty="0" smtClean="0">
                <a:solidFill>
                  <a:schemeClr val="tx1"/>
                </a:solidFill>
                <a:latin typeface="+mn-lt"/>
                <a:ea typeface="+mn-ea"/>
                <a:cs typeface="+mn-cs"/>
              </a:rPr>
              <a:t>. </a:t>
            </a:r>
            <a:r>
              <a:rPr lang="x-none" sz="1200" kern="1200" smtClean="0">
                <a:solidFill>
                  <a:schemeClr val="tx1"/>
                </a:solidFill>
                <a:latin typeface="+mn-lt"/>
                <a:ea typeface="+mn-ea"/>
                <a:cs typeface="+mn-cs"/>
              </a:rPr>
              <a:t>Available: </a:t>
            </a:r>
            <a:r>
              <a:rPr lang="x-none" sz="1200" u="sng" kern="1200" smtClean="0">
                <a:solidFill>
                  <a:schemeClr val="tx1"/>
                </a:solidFill>
                <a:latin typeface="+mn-lt"/>
                <a:ea typeface="+mn-ea"/>
                <a:cs typeface="+mn-cs"/>
                <a:hlinkClick r:id="rId3"/>
              </a:rPr>
              <a:t>http://almanac.ukces.org.uk/default.aspx</a:t>
            </a:r>
            <a:r>
              <a:rPr lang="x-none" sz="1200" kern="120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a:buFont typeface="Arial" pitchFamily="34" charset="0"/>
              <a:buChar char="•"/>
            </a:pPr>
            <a:endParaRPr lang="en-GB" baseline="0" dirty="0" smtClean="0">
              <a:solidFill>
                <a:schemeClr val="tx1"/>
              </a:solidFill>
            </a:endParaRPr>
          </a:p>
          <a:p>
            <a:pPr>
              <a:buFont typeface="Arial" pitchFamily="34" charset="0"/>
              <a:buChar cha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GVA per employee is twice as high as in the financial</a:t>
            </a:r>
            <a:r>
              <a:rPr kumimoji="0" lang="en-GB" sz="1200" b="0" i="0" u="none" strike="noStrike" kern="1200" cap="none" spc="0" normalizeH="0" noProof="0" dirty="0" smtClean="0">
                <a:ln>
                  <a:noFill/>
                </a:ln>
                <a:solidFill>
                  <a:schemeClr val="tx1"/>
                </a:solidFill>
                <a:effectLst/>
                <a:uLnTx/>
                <a:uFillTx/>
                <a:latin typeface="+mn-lt"/>
                <a:ea typeface="+mn-ea"/>
                <a:cs typeface="+mn-cs"/>
              </a:rPr>
              <a:t> services</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 s</a:t>
            </a:r>
            <a:r>
              <a:rPr kumimoji="0" lang="en-GB" sz="1200" b="0" i="0" u="none" strike="noStrike" kern="1200" cap="none" spc="0" normalizeH="0" noProof="0" dirty="0" smtClean="0">
                <a:ln>
                  <a:noFill/>
                </a:ln>
                <a:solidFill>
                  <a:schemeClr val="tx1"/>
                </a:solidFill>
                <a:effectLst/>
                <a:uLnTx/>
                <a:uFillTx/>
                <a:latin typeface="+mn-lt"/>
                <a:ea typeface="+mn-ea"/>
                <a:cs typeface="+mn-cs"/>
              </a:rPr>
              <a:t>ector. In 2009,</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 GVA per employee was £137k in the sector (£2006) compared to £79k for the banking/finance/insurance sector.</a:t>
            </a:r>
            <a:endParaRPr kumimoji="0" lang="en-GB" sz="1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GB" sz="1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None/>
              <a:tabLst/>
              <a:defRPr/>
            </a:pPr>
            <a:r>
              <a:rPr lang="en-GB" sz="1200" kern="1200" dirty="0" smtClean="0">
                <a:solidFill>
                  <a:schemeClr val="tx1"/>
                </a:solidFill>
                <a:latin typeface="+mn-lt"/>
                <a:ea typeface="+mn-ea"/>
                <a:cs typeface="+mn-cs"/>
              </a:rPr>
              <a:t>ONS</a:t>
            </a:r>
            <a:r>
              <a:rPr lang="x-none" sz="1200" kern="1200" smtClean="0">
                <a:solidFill>
                  <a:schemeClr val="tx1"/>
                </a:solidFill>
                <a:latin typeface="+mn-lt"/>
                <a:ea typeface="+mn-ea"/>
                <a:cs typeface="+mn-cs"/>
              </a:rPr>
              <a:t> (2010) Labour Force Survey microdata</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r>
              <a:rPr lang="x-none" sz="1200" u="sng" kern="1200" smtClean="0">
                <a:solidFill>
                  <a:schemeClr val="tx1"/>
                </a:solidFill>
                <a:latin typeface="+mn-lt"/>
                <a:ea typeface="+mn-ea"/>
                <a:cs typeface="+mn-cs"/>
                <a:hlinkClick r:id="rId4"/>
              </a:rPr>
              <a:t>http://www.esds.ac.uk/findingData/lfsTitles.asp</a:t>
            </a:r>
            <a:endParaRPr lang="en-GB" sz="1200" kern="1200" dirty="0" smtClean="0">
              <a:solidFill>
                <a:schemeClr val="tx1"/>
              </a:solidFill>
              <a:latin typeface="+mn-lt"/>
              <a:ea typeface="+mn-ea"/>
              <a:cs typeface="+mn-cs"/>
            </a:endParaRPr>
          </a:p>
          <a:p>
            <a:pPr marL="342900" marR="0" lvl="0" indent="-34290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GB" sz="1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0" fontAlgn="base" latinLnBrk="0" hangingPunct="0">
              <a:lnSpc>
                <a:spcPct val="100000"/>
              </a:lnSpc>
              <a:spcBef>
                <a:spcPct val="20000"/>
              </a:spcBef>
              <a:spcAft>
                <a:spcPct val="0"/>
              </a:spcAft>
              <a:buClrTx/>
              <a:buSzTx/>
              <a:buFont typeface="Arial" pitchFamily="34" charset="0"/>
              <a:buChar char="•"/>
              <a:tabLst/>
              <a:defRPr/>
            </a:pPr>
            <a:r>
              <a:rPr lang="en-GB" sz="1200" kern="1200" dirty="0" smtClean="0">
                <a:solidFill>
                  <a:schemeClr val="tx1"/>
                </a:solidFill>
                <a:latin typeface="+mn-lt"/>
                <a:ea typeface="+mn-ea"/>
                <a:cs typeface="+mn-cs"/>
              </a:rPr>
              <a:t>Half the sector workforce is 45 or older, compared to 41 per cent across all sectors. The share of workers aged 45-59 (37 per cent) is five percentage points higher than the UK average (32 per cent). The share of employees aged 60-64 is eight per cent in the sector, compared to six per cent on average</a:t>
            </a:r>
            <a:endParaRPr kumimoji="0" lang="en-GB" sz="1200" b="0" i="0" u="none" strike="noStrike" kern="1200" cap="none" spc="0" normalizeH="0" baseline="0" noProof="0" dirty="0" smtClean="0">
              <a:ln>
                <a:noFill/>
              </a:ln>
              <a:solidFill>
                <a:schemeClr val="tx1"/>
              </a:solidFill>
              <a:effectLst/>
              <a:uLnTx/>
              <a:uFillTx/>
              <a:latin typeface="+mn-lt"/>
              <a:ea typeface="+mn-ea"/>
              <a:cs typeface="+mn-cs"/>
            </a:endParaRPr>
          </a:p>
          <a:p>
            <a:endParaRPr lang="en-GB" sz="1200" dirty="0" smtClean="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In 2009 the UK was the largest exporter of small wind turbines in the world (</a:t>
            </a:r>
            <a:r>
              <a:rPr kumimoji="0" lang="en-GB" sz="1200" b="0" i="0" u="none" strike="noStrike" kern="1200" cap="none" spc="0" normalizeH="0" baseline="0" noProof="0" dirty="0" err="1" smtClean="0">
                <a:ln>
                  <a:noFill/>
                </a:ln>
                <a:solidFill>
                  <a:schemeClr val="tx1"/>
                </a:solidFill>
                <a:effectLst/>
                <a:uLnTx/>
                <a:uFillTx/>
                <a:latin typeface="+mn-lt"/>
                <a:ea typeface="+mn-ea"/>
                <a:cs typeface="+mn-cs"/>
              </a:rPr>
              <a:t>RenewableUK</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 2011)</a:t>
            </a:r>
          </a:p>
          <a:p>
            <a:endParaRPr lang="en-GB"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eaLnBrk="1" hangingPunct="1">
              <a:lnSpc>
                <a:spcPct val="110000"/>
              </a:lnSpc>
              <a:buNone/>
            </a:pPr>
            <a:r>
              <a:rPr lang="en-GB" sz="1800" b="1" baseline="0" dirty="0" smtClean="0">
                <a:solidFill>
                  <a:srgbClr val="FF0000"/>
                </a:solidFill>
              </a:rPr>
              <a:t>The sector needs more </a:t>
            </a:r>
            <a:r>
              <a:rPr lang="en-GB" sz="1800" b="1" dirty="0" smtClean="0">
                <a:solidFill>
                  <a:srgbClr val="FF0000"/>
                </a:solidFill>
              </a:rPr>
              <a:t>skilled and qualified employees</a:t>
            </a:r>
          </a:p>
          <a:p>
            <a:pPr eaLnBrk="1" hangingPunct="1">
              <a:lnSpc>
                <a:spcPct val="110000"/>
              </a:lnSpc>
            </a:pPr>
            <a:endParaRPr lang="en-GB" sz="1400" b="1" dirty="0" smtClean="0"/>
          </a:p>
          <a:p>
            <a:pPr eaLnBrk="1" hangingPunct="1">
              <a:lnSpc>
                <a:spcPct val="110000"/>
              </a:lnSpc>
            </a:pPr>
            <a:endParaRPr lang="en-GB" sz="1200" kern="1200" dirty="0" smtClean="0">
              <a:solidFill>
                <a:schemeClr val="tx1"/>
              </a:solidFill>
              <a:latin typeface="+mn-lt"/>
              <a:ea typeface="+mn-ea"/>
              <a:cs typeface="+mn-cs"/>
            </a:endParaRPr>
          </a:p>
          <a:p>
            <a:pPr marL="0" marR="0" lvl="0" indent="0" algn="l" defTabSz="914400" rtl="0" eaLnBrk="1" fontAlgn="base" latinLnBrk="0" hangingPunct="1">
              <a:lnSpc>
                <a:spcPct val="11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ONS</a:t>
            </a:r>
            <a:r>
              <a:rPr lang="x-none" sz="1200" kern="1200" smtClean="0">
                <a:solidFill>
                  <a:schemeClr val="tx1"/>
                </a:solidFill>
                <a:latin typeface="+mn-lt"/>
                <a:ea typeface="+mn-ea"/>
                <a:cs typeface="+mn-cs"/>
              </a:rPr>
              <a:t> (2010) Labour Force Survey microdata</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r>
              <a:rPr lang="x-none" sz="1200" u="sng" kern="1200" smtClean="0">
                <a:solidFill>
                  <a:schemeClr val="tx1"/>
                </a:solidFill>
                <a:latin typeface="+mn-lt"/>
                <a:ea typeface="+mn-ea"/>
                <a:cs typeface="+mn-cs"/>
                <a:hlinkClick r:id="rId3"/>
              </a:rPr>
              <a:t>http://www.esds.ac.uk/findingData/lfsTitles.asp</a:t>
            </a:r>
            <a:endParaRPr lang="en-GB" sz="1200" kern="1200" dirty="0" smtClean="0">
              <a:solidFill>
                <a:schemeClr val="tx1"/>
              </a:solidFill>
              <a:latin typeface="+mn-lt"/>
              <a:ea typeface="+mn-ea"/>
              <a:cs typeface="+mn-cs"/>
            </a:endParaRPr>
          </a:p>
          <a:p>
            <a:pPr eaLnBrk="1" hangingPunct="1">
              <a:lnSpc>
                <a:spcPct val="110000"/>
              </a:lnSpc>
            </a:pPr>
            <a:endParaRPr lang="en-GB" sz="1200" kern="1200" dirty="0" smtClean="0">
              <a:solidFill>
                <a:schemeClr val="tx1"/>
              </a:solidFill>
              <a:latin typeface="+mn-lt"/>
              <a:ea typeface="+mn-ea"/>
              <a:cs typeface="+mn-cs"/>
            </a:endParaRPr>
          </a:p>
          <a:p>
            <a:pPr eaLnBrk="1" hangingPunct="1">
              <a:lnSpc>
                <a:spcPct val="110000"/>
              </a:lnSpc>
              <a:buFont typeface="Arial" pitchFamily="34" charset="0"/>
              <a:buChar char="•"/>
            </a:pPr>
            <a:r>
              <a:rPr lang="en-GB" sz="1200" kern="1200" dirty="0" smtClean="0">
                <a:solidFill>
                  <a:schemeClr val="tx1"/>
                </a:solidFill>
                <a:latin typeface="+mn-lt"/>
                <a:ea typeface="+mn-ea"/>
                <a:cs typeface="+mn-cs"/>
              </a:rPr>
              <a:t> Half the sector workforce is 45 or older, compared to 41 per cent across all sectors. The share of workers aged 45-59 (37 per cent) is five percentage points higher than the UK average (32 per cent). </a:t>
            </a:r>
          </a:p>
          <a:p>
            <a:pPr eaLnBrk="1" hangingPunct="1">
              <a:lnSpc>
                <a:spcPct val="110000"/>
              </a:lnSpc>
              <a:buFont typeface="Arial" pitchFamily="34" charset="0"/>
              <a:buChar char="•"/>
            </a:pPr>
            <a:r>
              <a:rPr lang="en-GB" sz="1200" kern="1200" dirty="0" smtClean="0">
                <a:solidFill>
                  <a:schemeClr val="tx1"/>
                </a:solidFill>
                <a:latin typeface="+mn-lt"/>
                <a:ea typeface="+mn-ea"/>
                <a:cs typeface="+mn-cs"/>
              </a:rPr>
              <a:t> The share of employees aged 60-64 is eight per cent in the sector, compared to six per cent on average</a:t>
            </a:r>
          </a:p>
          <a:p>
            <a:pPr marL="0" marR="0" indent="0" algn="l" defTabSz="914400" rtl="0" eaLnBrk="1" fontAlgn="base" latinLnBrk="0" hangingPunct="1">
              <a:lnSpc>
                <a:spcPct val="110000"/>
              </a:lnSpc>
              <a:spcBef>
                <a:spcPct val="30000"/>
              </a:spcBef>
              <a:spcAft>
                <a:spcPct val="0"/>
              </a:spcAft>
              <a:buClrTx/>
              <a:buSzTx/>
              <a:buFontTx/>
              <a:buNone/>
              <a:tabLst/>
              <a:defRPr/>
            </a:pPr>
            <a:endParaRPr lang="en-GB" sz="1400" dirty="0" smtClean="0"/>
          </a:p>
          <a:p>
            <a:pPr marL="0" marR="0" indent="0" algn="l" defTabSz="914400" rtl="0" eaLnBrk="1" fontAlgn="base" latinLnBrk="0" hangingPunct="1">
              <a:lnSpc>
                <a:spcPct val="110000"/>
              </a:lnSpc>
              <a:spcBef>
                <a:spcPct val="30000"/>
              </a:spcBef>
              <a:spcAft>
                <a:spcPct val="0"/>
              </a:spcAft>
              <a:buClrTx/>
              <a:buSzTx/>
              <a:buFontTx/>
              <a:buNone/>
              <a:tabLst/>
              <a:defRPr/>
            </a:pPr>
            <a:endParaRPr lang="en-GB" sz="1400" dirty="0" smtClean="0"/>
          </a:p>
          <a:p>
            <a:pPr marL="0" marR="0" indent="0" algn="l" defTabSz="914400" rtl="0" eaLnBrk="1" fontAlgn="base" latinLnBrk="0" hangingPunct="1">
              <a:lnSpc>
                <a:spcPct val="11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HESA (Higher Education Statistical Agency) (2011)</a:t>
            </a:r>
            <a:r>
              <a:rPr lang="en-GB" sz="1200" b="1" i="1" kern="1200" dirty="0" smtClean="0">
                <a:solidFill>
                  <a:schemeClr val="tx1"/>
                </a:solidFill>
                <a:latin typeface="+mn-lt"/>
                <a:ea typeface="+mn-ea"/>
                <a:cs typeface="+mn-cs"/>
              </a:rPr>
              <a:t> </a:t>
            </a:r>
            <a:r>
              <a:rPr lang="x-none" sz="1200" b="0" i="0" kern="1200" smtClean="0">
                <a:solidFill>
                  <a:schemeClr val="tx1"/>
                </a:solidFill>
                <a:latin typeface="+mn-lt"/>
                <a:ea typeface="+mn-ea"/>
                <a:cs typeface="+mn-cs"/>
              </a:rPr>
              <a:t>Statistical First Release</a:t>
            </a:r>
            <a:r>
              <a:rPr lang="en-GB" sz="1200" b="0" i="0" kern="1200" dirty="0" smtClean="0">
                <a:solidFill>
                  <a:schemeClr val="tx1"/>
                </a:solidFill>
                <a:latin typeface="+mn-lt"/>
                <a:ea typeface="+mn-ea"/>
                <a:cs typeface="+mn-cs"/>
              </a:rPr>
              <a:t>.</a:t>
            </a:r>
            <a:r>
              <a:rPr lang="x-none" sz="1200" b="0" i="0" kern="1200" smtClean="0">
                <a:solidFill>
                  <a:schemeClr val="tx1"/>
                </a:solidFill>
                <a:latin typeface="+mn-lt"/>
                <a:ea typeface="+mn-ea"/>
                <a:cs typeface="+mn-cs"/>
              </a:rPr>
              <a:t> Available: </a:t>
            </a:r>
            <a:r>
              <a:rPr lang="en-GB" sz="1200" u="sng" kern="1200" dirty="0" smtClean="0">
                <a:solidFill>
                  <a:schemeClr val="tx1"/>
                </a:solidFill>
                <a:latin typeface="+mn-lt"/>
                <a:ea typeface="+mn-ea"/>
                <a:cs typeface="+mn-cs"/>
                <a:hlinkClick r:id="rId4"/>
              </a:rPr>
              <a:t>http://www.hesa.ac.uk/index.php?option=com_content&amp;task=view&amp;id=1936&amp;Itemid=161</a:t>
            </a:r>
            <a:r>
              <a:rPr lang="x-none" sz="1200" b="0" i="0" kern="1200" smtClean="0">
                <a:solidFill>
                  <a:schemeClr val="tx1"/>
                </a:solidFill>
                <a:latin typeface="+mn-lt"/>
                <a:ea typeface="+mn-ea"/>
                <a:cs typeface="+mn-cs"/>
              </a:rPr>
              <a:t>. </a:t>
            </a:r>
            <a:endParaRPr lang="en-GB" sz="1400" dirty="0" smtClean="0"/>
          </a:p>
          <a:p>
            <a:pPr marL="0" marR="0" indent="0" algn="l" defTabSz="914400" rtl="0" eaLnBrk="1" fontAlgn="base" latinLnBrk="0" hangingPunct="1">
              <a:lnSpc>
                <a:spcPct val="110000"/>
              </a:lnSpc>
              <a:spcBef>
                <a:spcPct val="30000"/>
              </a:spcBef>
              <a:spcAft>
                <a:spcPct val="0"/>
              </a:spcAft>
              <a:buClrTx/>
              <a:buSzTx/>
              <a:buFontTx/>
              <a:buNone/>
              <a:tabLst/>
              <a:defRPr/>
            </a:pPr>
            <a:endParaRPr lang="en-GB" sz="1400" dirty="0" smtClean="0"/>
          </a:p>
          <a:p>
            <a:pPr>
              <a:buFont typeface="Arial" pitchFamily="34" charset="0"/>
              <a:buChar char="•"/>
            </a:pPr>
            <a:r>
              <a:rPr lang="en-GB" sz="1200" kern="1200" dirty="0" smtClean="0">
                <a:solidFill>
                  <a:schemeClr val="tx1"/>
                </a:solidFill>
                <a:latin typeface="+mn-lt"/>
                <a:ea typeface="+mn-ea"/>
                <a:cs typeface="+mn-cs"/>
              </a:rPr>
              <a:t> The number of STEM students (those studying medicine &amp; dentistry, subjects allied to medicine without nursing, biological sciences, veterinary science, agriculture &amp; related subjects, physical sciences, mathematical sciences, computer science, engineering &amp; technology, architecture, building &amp; planning) increased between 2002/03 and 2009/10 by 14 per cent, to a total of 840,620.</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x-none" sz="1200" kern="1200" smtClean="0">
                <a:solidFill>
                  <a:schemeClr val="tx1"/>
                </a:solidFill>
                <a:latin typeface="+mn-lt"/>
                <a:ea typeface="+mn-ea"/>
                <a:cs typeface="+mn-cs"/>
              </a:rPr>
              <a:t>Cogent (2010) </a:t>
            </a:r>
            <a:r>
              <a:rPr lang="x-none" sz="1200" i="1" kern="1200" smtClean="0">
                <a:solidFill>
                  <a:schemeClr val="tx1"/>
                </a:solidFill>
                <a:latin typeface="+mn-lt"/>
                <a:ea typeface="+mn-ea"/>
                <a:cs typeface="+mn-cs"/>
              </a:rPr>
              <a:t>Sector Skills Assessment 2010</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 Student</a:t>
            </a:r>
            <a:r>
              <a:rPr lang="en-GB" sz="1200" kern="1200" baseline="0" dirty="0" smtClean="0">
                <a:solidFill>
                  <a:schemeClr val="tx1"/>
                </a:solidFill>
                <a:latin typeface="+mn-lt"/>
                <a:ea typeface="+mn-ea"/>
                <a:cs typeface="+mn-cs"/>
              </a:rPr>
              <a:t> numbers in </a:t>
            </a:r>
            <a:r>
              <a:rPr lang="en-GB" sz="1200" kern="1200" dirty="0" smtClean="0">
                <a:solidFill>
                  <a:schemeClr val="tx1"/>
                </a:solidFill>
                <a:latin typeface="+mn-lt"/>
                <a:ea typeface="+mn-ea"/>
                <a:cs typeface="+mn-cs"/>
              </a:rPr>
              <a:t>STEM subjects of particular relevance to energy and utilities, such as engineering and electrical engineering declined by 12 per cent since 2002/03. </a:t>
            </a:r>
          </a:p>
          <a:p>
            <a:pPr>
              <a:buFont typeface="Arial" pitchFamily="34" charset="0"/>
              <a:buChar char="•"/>
            </a:pPr>
            <a:endParaRPr lang="en-GB" sz="1200" kern="1200" dirty="0" smtClean="0">
              <a:solidFill>
                <a:schemeClr val="tx1"/>
              </a:solidFill>
              <a:latin typeface="+mn-lt"/>
              <a:ea typeface="+mn-ea"/>
              <a:cs typeface="+mn-cs"/>
            </a:endParaRPr>
          </a:p>
          <a:p>
            <a:pPr>
              <a:buFont typeface="Arial" pitchFamily="34" charset="0"/>
              <a:buChar char="•"/>
            </a:pP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x-none" sz="1200" kern="1200" smtClean="0">
                <a:solidFill>
                  <a:schemeClr val="tx1"/>
                </a:solidFill>
                <a:latin typeface="+mn-lt"/>
                <a:ea typeface="+mn-ea"/>
                <a:cs typeface="+mn-cs"/>
              </a:rPr>
              <a:t>UKCES (2011) </a:t>
            </a:r>
            <a:r>
              <a:rPr lang="x-none" sz="1200" i="1" kern="1200" smtClean="0">
                <a:solidFill>
                  <a:schemeClr val="tx1"/>
                </a:solidFill>
                <a:latin typeface="+mn-lt"/>
                <a:ea typeface="+mn-ea"/>
                <a:cs typeface="+mn-cs"/>
              </a:rPr>
              <a:t>Supply of and demand for high level STEM skills</a:t>
            </a:r>
            <a:r>
              <a:rPr lang="x-none" sz="1200" kern="1200" smtClean="0">
                <a:solidFill>
                  <a:schemeClr val="tx1"/>
                </a:solidFill>
                <a:latin typeface="+mn-lt"/>
                <a:ea typeface="+mn-ea"/>
                <a:cs typeface="+mn-cs"/>
              </a:rPr>
              <a:t>, Briefing Paper. </a:t>
            </a:r>
            <a:endParaRPr lang="en-GB" sz="1200" kern="1200" dirty="0" smtClean="0">
              <a:solidFill>
                <a:schemeClr val="tx1"/>
              </a:solidFill>
              <a:latin typeface="+mn-lt"/>
              <a:ea typeface="+mn-ea"/>
              <a:cs typeface="+mn-cs"/>
            </a:endParaRPr>
          </a:p>
          <a:p>
            <a:pPr>
              <a:buFont typeface="Arial" pitchFamily="34" charset="0"/>
              <a:buChar char="•"/>
            </a:pPr>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 Over 40 per cent STEM graduates work in non-STEM occupations, indicating the extent of the leakage in the high level skills supply line to STEM-related sectors.</a:t>
            </a:r>
          </a:p>
          <a:p>
            <a:pPr marL="0" marR="0" indent="0" algn="l" defTabSz="914400" rtl="0" eaLnBrk="1" fontAlgn="base" latinLnBrk="0" hangingPunct="1">
              <a:lnSpc>
                <a:spcPct val="110000"/>
              </a:lnSpc>
              <a:spcBef>
                <a:spcPct val="30000"/>
              </a:spcBef>
              <a:spcAft>
                <a:spcPct val="0"/>
              </a:spcAft>
              <a:buClrTx/>
              <a:buSzTx/>
              <a:buFontTx/>
              <a:buNone/>
              <a:tabLst/>
              <a:defRPr/>
            </a:pPr>
            <a:endParaRPr lang="en-GB" sz="1400" dirty="0" smtClean="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5EAB61B-9534-4983-AC37-05931DD84D58}" type="datetimeFigureOut">
              <a:rPr lang="en-US"/>
              <a:pPr>
                <a:defRPr/>
              </a:pPr>
              <a:t>4/15/2014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71987A-A410-49B6-91B1-72BCC9CDDDEB}" type="slidenum">
              <a:rPr lang="en-GB"/>
              <a:pPr>
                <a:defRPr/>
              </a:pPr>
              <a:t>‹#›</a:t>
            </a:fld>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22EFE6-12BC-4CD2-9CEB-ED039E16123D}" type="datetimeFigureOut">
              <a:rPr lang="en-US"/>
              <a:pPr>
                <a:defRPr/>
              </a:pPr>
              <a:t>4/15/2014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1B70E6-17C5-4E9B-A844-612C6D3D7A84}"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3050"/>
            <a:ext cx="4040188"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1"/>
            <a:ext cx="4040188"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1"/>
            <a:ext cx="4041775"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8" name="Date Placeholder 3"/>
          <p:cNvSpPr>
            <a:spLocks noGrp="1"/>
          </p:cNvSpPr>
          <p:nvPr>
            <p:ph type="dt" sz="half" idx="10"/>
          </p:nvPr>
        </p:nvSpPr>
        <p:spPr/>
        <p:txBody>
          <a:bodyPr/>
          <a:lstStyle>
            <a:lvl1pPr>
              <a:defRPr/>
            </a:lvl1pPr>
          </a:lstStyle>
          <a:p>
            <a:pPr>
              <a:defRPr/>
            </a:pPr>
            <a:endParaRPr lang="en-GB"/>
          </a:p>
        </p:txBody>
      </p:sp>
      <p:sp>
        <p:nvSpPr>
          <p:cNvPr id="9" name="Footer Placeholder 4"/>
          <p:cNvSpPr>
            <a:spLocks noGrp="1"/>
          </p:cNvSpPr>
          <p:nvPr>
            <p:ph type="ftr" sz="quarter" idx="11"/>
          </p:nvPr>
        </p:nvSpPr>
        <p:spPr/>
        <p:txBody>
          <a:bodyPr/>
          <a:lstStyle>
            <a:lvl1pPr>
              <a:defRPr/>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779157AB-15F2-43D8-BEAA-84AF5583DC58}" type="slidenum">
              <a:rPr lang="en-GB"/>
              <a:pPr>
                <a:defRPr/>
              </a:pPr>
              <a:t>‹#›</a:t>
            </a:fld>
            <a:endParaRPr lang="en-GB"/>
          </a:p>
        </p:txBody>
      </p:sp>
    </p:spTree>
  </p:cSld>
  <p:clrMapOvr>
    <a:masterClrMapping/>
  </p:clrMapOvr>
  <p:transition>
    <p:wipe dir="r"/>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25DB91-65B4-45B8-A075-7995E50F0A82}" type="slidenum">
              <a:rPr lang="en-GB"/>
              <a:pPr>
                <a:defRPr/>
              </a:pPr>
              <a:t>‹#›</a:t>
            </a:fld>
            <a:endParaRPr lang="en-GB"/>
          </a:p>
        </p:txBody>
      </p:sp>
    </p:spTree>
  </p:cSld>
  <p:clrMapOvr>
    <a:masterClrMapping/>
  </p:clrMapOvr>
  <p:transition>
    <p:wipe dir="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28736"/>
            <a:ext cx="5111750" cy="469742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title"/>
          </p:nvPr>
        </p:nvSpPr>
        <p:spPr bwMode="auto">
          <a:xfrm>
            <a:off x="467544" y="116632"/>
            <a:ext cx="6500858" cy="1138932"/>
          </a:xfrm>
          <a:prstGeom prst="rect">
            <a:avLst/>
          </a:prstGeom>
          <a:noFill/>
          <a:ln w="9525">
            <a:noFill/>
            <a:miter lim="800000"/>
            <a:headEnd/>
            <a:tailEnd/>
          </a:ln>
          <a:effectLst/>
        </p:spPr>
        <p:txBody>
          <a:bodyPr>
            <a:normAutofit/>
          </a:bodyPr>
          <a:lstStyle>
            <a:lvl1pPr algn="l">
              <a:defRPr sz="3600"/>
            </a:lvl1pPr>
          </a:lstStyle>
          <a:p>
            <a:pPr lvl="0"/>
            <a:r>
              <a:rPr lang="en-US" smtClean="0"/>
              <a:t>Click to edit Master title style</a:t>
            </a:r>
            <a:endParaRPr lang="en-GB" dirty="0" smtClean="0"/>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D71B420-8C79-4CD1-8940-BA0B5FBBCC98}" type="slidenum">
              <a:rPr lang="en-GB"/>
              <a:pPr>
                <a:defRPr/>
              </a:pPr>
              <a:t>‹#›</a:t>
            </a:fld>
            <a:endParaRPr lang="en-GB"/>
          </a:p>
        </p:txBody>
      </p:sp>
    </p:spTree>
  </p:cSld>
  <p:clrMapOvr>
    <a:masterClrMapping/>
  </p:clrMapOvr>
  <p:transition>
    <p:wipe dir="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16632"/>
            <a:ext cx="6357982" cy="1138932"/>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Tree>
  </p:cSld>
  <p:clrMapOvr>
    <a:masterClrMapping/>
  </p:clrMapOvr>
  <p:transition>
    <p:wipe dir="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1ABE85E-F3B7-4290-ACDA-ECDF9A33DE0C}" type="slidenum">
              <a:rPr lang="en-GB"/>
              <a:pPr>
                <a:defRPr/>
              </a:pPr>
              <a:t>‹#›</a:t>
            </a:fld>
            <a:endParaRPr lang="en-GB"/>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FC2DFE9-BAAA-4418-B697-4A7F5A1624F5}"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2A6102-42BC-45F0-927B-2393C6F2A507}"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EAFB31-12D4-4191-B166-246E59C6939D}" type="datetimeFigureOut">
              <a:rPr lang="en-US"/>
              <a:pPr>
                <a:defRPr/>
              </a:pPr>
              <a:t>4/15/2014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48101E-62D8-4445-99B0-56EA94D28F36}"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1B18F39-FE73-46EB-A143-BFD3AA089BD8}"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43049"/>
            <a:ext cx="4040188" cy="7143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7429"/>
            <a:ext cx="4040188"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714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D382F41-3BB0-48FA-BA75-36DCD64F0BAE}"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DD364E7-A6F9-445E-AD16-71FB09D453DC}"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03C80EA-5D10-44F6-AE5F-0B1122380BFD}"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431130" cy="1152128"/>
          </a:xfrm>
        </p:spPr>
        <p:txBody>
          <a:bodyPr>
            <a:noAutofit/>
          </a:bodyPr>
          <a:lstStyle>
            <a:lvl1pPr algn="l">
              <a:defRPr sz="3600" b="0"/>
            </a:lvl1pPr>
          </a:lstStyle>
          <a:p>
            <a:r>
              <a:rPr lang="en-US" smtClean="0"/>
              <a:t>Click to edit Master title style</a:t>
            </a:r>
            <a:endParaRPr lang="en-GB" dirty="0"/>
          </a:p>
        </p:txBody>
      </p:sp>
      <p:sp>
        <p:nvSpPr>
          <p:cNvPr id="3" name="Picture Placeholder 2"/>
          <p:cNvSpPr>
            <a:spLocks noGrp="1"/>
          </p:cNvSpPr>
          <p:nvPr>
            <p:ph type="pic" idx="1"/>
          </p:nvPr>
        </p:nvSpPr>
        <p:spPr>
          <a:xfrm>
            <a:off x="1785918" y="1500174"/>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643578"/>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84DFE7E-3247-44A2-82A1-3AAD22A2473A}" type="datetimeFigureOut">
              <a:rPr lang="en-US"/>
              <a:pPr>
                <a:defRPr/>
              </a:pPr>
              <a:t>4/15/2014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AA28087-300A-480D-86E3-412F14B48C35}"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297476F-AEC1-417E-9431-9AF75198FEE1}" type="datetimeFigureOut">
              <a:rPr lang="en-US"/>
              <a:pPr>
                <a:defRPr/>
              </a:pPr>
              <a:t>4/15/2014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C34738-8978-4841-9CBE-39C1A79FEB7F}"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6329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B694B2AF-1DB6-4198-BEAD-6B50262855CA}" type="slidenum">
              <a:rPr lang="en-GB"/>
              <a:pPr>
                <a:defRPr/>
              </a:pPr>
              <a:t>‹#›</a:t>
            </a:fld>
            <a:endParaRPr lang="en-GB"/>
          </a:p>
        </p:txBody>
      </p:sp>
      <p:pic>
        <p:nvPicPr>
          <p:cNvPr id="1031" name="Picture 6" descr="UKCESLogo.jpg"/>
          <p:cNvPicPr>
            <a:picLocks noChangeAspect="1"/>
          </p:cNvPicPr>
          <p:nvPr/>
        </p:nvPicPr>
        <p:blipFill>
          <a:blip r:embed="rId18" cstate="print"/>
          <a:srcRect/>
          <a:stretch>
            <a:fillRect/>
          </a:stretch>
        </p:blipFill>
        <p:spPr bwMode="auto">
          <a:xfrm>
            <a:off x="6948488" y="188913"/>
            <a:ext cx="2071687" cy="871537"/>
          </a:xfrm>
          <a:prstGeom prst="rect">
            <a:avLst/>
          </a:prstGeom>
          <a:noFill/>
          <a:ln w="9525">
            <a:noFill/>
            <a:miter lim="800000"/>
            <a:headEnd/>
            <a:tailEnd/>
          </a:ln>
        </p:spPr>
      </p:pic>
      <p:cxnSp>
        <p:nvCxnSpPr>
          <p:cNvPr id="9" name="Straight Connector 8"/>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1" r:id="rId1"/>
    <p:sldLayoutId id="2147483701" r:id="rId2"/>
    <p:sldLayoutId id="2147483712" r:id="rId3"/>
    <p:sldLayoutId id="2147483702" r:id="rId4"/>
    <p:sldLayoutId id="2147483703" r:id="rId5"/>
    <p:sldLayoutId id="2147483704" r:id="rId6"/>
    <p:sldLayoutId id="2147483705" r:id="rId7"/>
    <p:sldLayoutId id="2147483713" r:id="rId8"/>
    <p:sldLayoutId id="2147483714" r:id="rId9"/>
    <p:sldLayoutId id="2147483715" r:id="rId10"/>
    <p:sldLayoutId id="2147483706" r:id="rId11"/>
    <p:sldLayoutId id="2147483707" r:id="rId12"/>
    <p:sldLayoutId id="2147483708" r:id="rId13"/>
    <p:sldLayoutId id="2147483716" r:id="rId14"/>
    <p:sldLayoutId id="2147483709" r:id="rId15"/>
    <p:sldLayoutId id="2147483710" r:id="rId16"/>
  </p:sldLayoutIdLst>
  <p:transition>
    <p:wipe dir="r"/>
  </p:transition>
  <p:timing>
    <p:tnLst>
      <p:par>
        <p:cTn id="1" dur="indefinite" restart="never" nodeType="tmRoot"/>
      </p:par>
    </p:tnLst>
  </p:timing>
  <p:hf sldNum="0"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ukces.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ukces.org.uk/ourwork/investmen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4213" y="1989138"/>
            <a:ext cx="7772400" cy="1470025"/>
          </a:xfrm>
        </p:spPr>
        <p:txBody>
          <a:bodyPr/>
          <a:lstStyle/>
          <a:p>
            <a:pPr eaLnBrk="1" hangingPunct="1">
              <a:spcBef>
                <a:spcPts val="1200"/>
              </a:spcBef>
              <a:spcAft>
                <a:spcPts val="1200"/>
              </a:spcAft>
            </a:pPr>
            <a:r>
              <a:rPr lang="en-GB" sz="4400" b="1" dirty="0" smtClean="0"/>
              <a:t>Sector Skills Insights: </a:t>
            </a:r>
            <a:r>
              <a:rPr lang="en-GB" sz="4400" b="1" dirty="0" smtClean="0">
                <a:solidFill>
                  <a:srgbClr val="00B050"/>
                </a:solidFill>
              </a:rPr>
              <a:t>Energy</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8312" y="115888"/>
            <a:ext cx="6623967" cy="1143000"/>
          </a:xfrm>
        </p:spPr>
        <p:txBody>
          <a:bodyPr/>
          <a:lstStyle/>
          <a:p>
            <a:pPr eaLnBrk="1" hangingPunct="1"/>
            <a:r>
              <a:rPr lang="en-GB" sz="3200" dirty="0" smtClean="0"/>
              <a:t>The performance challenge</a:t>
            </a:r>
            <a:br>
              <a:rPr lang="en-GB" sz="3200" dirty="0" smtClean="0"/>
            </a:br>
            <a:r>
              <a:rPr lang="en-GB" sz="3200" b="1" dirty="0" smtClean="0"/>
              <a:t>Meeting the skills needs of today</a:t>
            </a:r>
            <a:endParaRPr lang="en-US" sz="3200" b="1" dirty="0" smtClean="0"/>
          </a:p>
        </p:txBody>
      </p:sp>
      <p:sp>
        <p:nvSpPr>
          <p:cNvPr id="14338" name="Rectangle 3"/>
          <p:cNvSpPr>
            <a:spLocks noGrp="1"/>
          </p:cNvSpPr>
          <p:nvPr>
            <p:ph idx="1"/>
          </p:nvPr>
        </p:nvSpPr>
        <p:spPr>
          <a:xfrm>
            <a:off x="0" y="1484784"/>
            <a:ext cx="6516216" cy="4453955"/>
          </a:xfrm>
        </p:spPr>
        <p:txBody>
          <a:bodyPr/>
          <a:lstStyle/>
          <a:p>
            <a:pPr eaLnBrk="1" hangingPunct="1">
              <a:lnSpc>
                <a:spcPct val="110000"/>
              </a:lnSpc>
              <a:buNone/>
            </a:pPr>
            <a:r>
              <a:rPr lang="en-GB" sz="1600" b="1" dirty="0" smtClean="0">
                <a:solidFill>
                  <a:srgbClr val="FF0000"/>
                </a:solidFill>
              </a:rPr>
              <a:t>	</a:t>
            </a:r>
            <a:r>
              <a:rPr lang="en-GB" sz="1600" b="1" dirty="0" smtClean="0">
                <a:solidFill>
                  <a:schemeClr val="tx2">
                    <a:lumMod val="75000"/>
                  </a:schemeClr>
                </a:solidFill>
              </a:rPr>
              <a:t>The sector needs appropriately skilled and qualified employees. </a:t>
            </a:r>
            <a:r>
              <a:rPr lang="en-GB" sz="1600" dirty="0" smtClean="0"/>
              <a:t>Sector employment is expected to grow by at least 4% by 2020, with the strongest growth among managers, professionals and associate professionals.</a:t>
            </a:r>
          </a:p>
          <a:p>
            <a:pPr eaLnBrk="1" hangingPunct="1">
              <a:lnSpc>
                <a:spcPct val="110000"/>
              </a:lnSpc>
              <a:buNone/>
            </a:pPr>
            <a:endParaRPr lang="en-GB" sz="400" dirty="0" smtClean="0"/>
          </a:p>
          <a:p>
            <a:pPr eaLnBrk="1" hangingPunct="1">
              <a:lnSpc>
                <a:spcPct val="110000"/>
              </a:lnSpc>
              <a:buNone/>
            </a:pPr>
            <a:r>
              <a:rPr lang="en-GB" sz="1600" b="1" dirty="0" smtClean="0"/>
              <a:t>	One in six sector employers report skills gaps</a:t>
            </a:r>
            <a:r>
              <a:rPr lang="en-GB" sz="1600" dirty="0" smtClean="0"/>
              <a:t>  (53% of these mention problem solving skills and 43% customer handling) . </a:t>
            </a:r>
            <a:r>
              <a:rPr lang="en-GB" sz="1600" b="1" dirty="0" smtClean="0"/>
              <a:t>Sector employers can’t fill one in eight of their vacancies</a:t>
            </a:r>
            <a:r>
              <a:rPr lang="en-GB" sz="1600" dirty="0" smtClean="0"/>
              <a:t>, which means increased workload for staff, higher costs and lower quality. </a:t>
            </a:r>
          </a:p>
          <a:p>
            <a:pPr eaLnBrk="1" hangingPunct="1">
              <a:lnSpc>
                <a:spcPct val="110000"/>
              </a:lnSpc>
              <a:buNone/>
            </a:pPr>
            <a:r>
              <a:rPr lang="en-GB" sz="1600" dirty="0" smtClean="0"/>
              <a:t>	The sector is heavily reliant on </a:t>
            </a:r>
            <a:r>
              <a:rPr lang="en-GB" sz="1600" b="1" dirty="0" smtClean="0"/>
              <a:t>foreign labour </a:t>
            </a:r>
            <a:r>
              <a:rPr lang="en-GB" sz="1600" dirty="0" smtClean="0"/>
              <a:t>to fill a number of skilled engineering roles</a:t>
            </a:r>
          </a:p>
          <a:p>
            <a:pPr eaLnBrk="1" hangingPunct="1">
              <a:lnSpc>
                <a:spcPct val="110000"/>
              </a:lnSpc>
              <a:buNone/>
            </a:pPr>
            <a:endParaRPr lang="en-GB" sz="1600" b="1" dirty="0" smtClean="0"/>
          </a:p>
          <a:p>
            <a:pPr eaLnBrk="1" hangingPunct="1">
              <a:lnSpc>
                <a:spcPct val="110000"/>
              </a:lnSpc>
              <a:buNone/>
            </a:pPr>
            <a:r>
              <a:rPr lang="en-GB" sz="1600" b="1" dirty="0" smtClean="0"/>
              <a:t>	</a:t>
            </a:r>
            <a:endParaRPr lang="en-GB" sz="1600" dirty="0" smtClean="0"/>
          </a:p>
          <a:p>
            <a:pPr>
              <a:lnSpc>
                <a:spcPct val="80000"/>
              </a:lnSpc>
              <a:spcAft>
                <a:spcPct val="20000"/>
              </a:spcAft>
              <a:buFont typeface="Arial" pitchFamily="34" charset="0"/>
              <a:buChar char="•"/>
            </a:pPr>
            <a:endParaRPr lang="en-GB" sz="1600" dirty="0" smtClean="0"/>
          </a:p>
          <a:p>
            <a:pPr>
              <a:lnSpc>
                <a:spcPct val="80000"/>
              </a:lnSpc>
              <a:spcAft>
                <a:spcPct val="20000"/>
              </a:spcAft>
              <a:buFont typeface="Arial" pitchFamily="34" charset="0"/>
              <a:buChar char="•"/>
            </a:pPr>
            <a:endParaRPr lang="en-GB" sz="1600" dirty="0" smtClean="0"/>
          </a:p>
          <a:p>
            <a:endParaRPr lang="en-GB" dirty="0"/>
          </a:p>
        </p:txBody>
      </p:sp>
      <p:sp>
        <p:nvSpPr>
          <p:cNvPr id="4" name="Rectangle 4"/>
          <p:cNvSpPr>
            <a:spLocks noChangeArrowheads="1"/>
          </p:cNvSpPr>
          <p:nvPr/>
        </p:nvSpPr>
        <p:spPr bwMode="auto">
          <a:xfrm>
            <a:off x="323528" y="6021288"/>
            <a:ext cx="8352928" cy="648072"/>
          </a:xfrm>
          <a:prstGeom prst="rect">
            <a:avLst/>
          </a:prstGeom>
          <a:solidFill>
            <a:schemeClr val="accent1"/>
          </a:solidFill>
          <a:ln w="9525" algn="ctr">
            <a:solidFill>
              <a:schemeClr val="tx1"/>
            </a:solidFill>
            <a:miter lim="800000"/>
            <a:headEnd/>
            <a:tailEnd/>
          </a:ln>
        </p:spPr>
        <p:txBody>
          <a:bodyPr anchor="ctr"/>
          <a:lstStyle/>
          <a:p>
            <a:pPr algn="l">
              <a:lnSpc>
                <a:spcPct val="80000"/>
              </a:lnSpc>
              <a:spcBef>
                <a:spcPct val="20000"/>
              </a:spcBef>
              <a:buFont typeface="Arial" charset="0"/>
              <a:buNone/>
            </a:pPr>
            <a:endParaRPr lang="en-GB" dirty="0" smtClean="0">
              <a:solidFill>
                <a:schemeClr val="bg1"/>
              </a:solidFill>
            </a:endParaRPr>
          </a:p>
          <a:p>
            <a:pPr>
              <a:lnSpc>
                <a:spcPct val="80000"/>
              </a:lnSpc>
              <a:spcBef>
                <a:spcPct val="20000"/>
              </a:spcBef>
              <a:buFont typeface="Arial" charset="0"/>
              <a:buNone/>
            </a:pPr>
            <a:r>
              <a:rPr lang="en-GB" sz="1600" dirty="0" smtClean="0">
                <a:solidFill>
                  <a:schemeClr val="bg1"/>
                </a:solidFill>
              </a:rPr>
              <a:t>The following </a:t>
            </a:r>
            <a:r>
              <a:rPr lang="en-GB" sz="1600" dirty="0" err="1" smtClean="0">
                <a:solidFill>
                  <a:schemeClr val="bg1"/>
                </a:solidFill>
              </a:rPr>
              <a:t>Renewables</a:t>
            </a:r>
            <a:r>
              <a:rPr lang="en-GB" sz="1600" dirty="0" smtClean="0">
                <a:solidFill>
                  <a:schemeClr val="bg1"/>
                </a:solidFill>
              </a:rPr>
              <a:t> Training Network case study shows how employers are working together to increase sector-specific training and skills levels</a:t>
            </a:r>
            <a:endParaRPr lang="en-GB" sz="1600" dirty="0" smtClean="0"/>
          </a:p>
          <a:p>
            <a:pPr algn="l">
              <a:lnSpc>
                <a:spcPct val="80000"/>
              </a:lnSpc>
              <a:spcBef>
                <a:spcPct val="20000"/>
              </a:spcBef>
              <a:buFont typeface="Arial" charset="0"/>
              <a:buNone/>
            </a:pPr>
            <a:endParaRPr lang="en-GB" b="1" u="sng" dirty="0">
              <a:solidFill>
                <a:schemeClr val="accent6"/>
              </a:solidFill>
            </a:endParaRPr>
          </a:p>
        </p:txBody>
      </p:sp>
      <p:sp>
        <p:nvSpPr>
          <p:cNvPr id="6" name="Rounded Rectangle 5"/>
          <p:cNvSpPr/>
          <p:nvPr/>
        </p:nvSpPr>
        <p:spPr>
          <a:xfrm rot="1142111">
            <a:off x="6758178" y="2268486"/>
            <a:ext cx="194421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Aft>
                <a:spcPct val="20000"/>
              </a:spcAft>
            </a:pPr>
            <a:r>
              <a:rPr lang="en-GB" b="1" dirty="0" smtClean="0"/>
              <a:t>One in six </a:t>
            </a:r>
            <a:r>
              <a:rPr lang="en-GB" dirty="0" smtClean="0"/>
              <a:t>sector employers report  skills gaps</a:t>
            </a:r>
            <a:endParaRPr lang="en-GB" dirty="0"/>
          </a:p>
        </p:txBody>
      </p:sp>
      <p:sp>
        <p:nvSpPr>
          <p:cNvPr id="7" name="Rectangle 6"/>
          <p:cNvSpPr/>
          <p:nvPr/>
        </p:nvSpPr>
        <p:spPr>
          <a:xfrm>
            <a:off x="395536" y="1484784"/>
            <a:ext cx="6192688" cy="1027974"/>
          </a:xfrm>
          <a:prstGeom prst="rect">
            <a:avLst/>
          </a:prstGeom>
        </p:spPr>
        <p:txBody>
          <a:bodyPr wrap="square">
            <a:spAutoFit/>
          </a:bodyPr>
          <a:lstStyle/>
          <a:p>
            <a:pPr lvl="1" algn="l">
              <a:lnSpc>
                <a:spcPct val="80000"/>
              </a:lnSpc>
              <a:spcAft>
                <a:spcPct val="20000"/>
              </a:spcAft>
              <a:buFont typeface="Arial" pitchFamily="34" charset="0"/>
              <a:buChar char="•"/>
            </a:pPr>
            <a:endParaRPr lang="en-GB" sz="1600" dirty="0" smtClean="0"/>
          </a:p>
          <a:p>
            <a:pPr>
              <a:lnSpc>
                <a:spcPct val="80000"/>
              </a:lnSpc>
              <a:spcAft>
                <a:spcPct val="20000"/>
              </a:spcAft>
            </a:pPr>
            <a:endParaRPr lang="en-GB" sz="1600" dirty="0" smtClean="0"/>
          </a:p>
          <a:p>
            <a:pPr>
              <a:lnSpc>
                <a:spcPct val="80000"/>
              </a:lnSpc>
              <a:spcAft>
                <a:spcPct val="20000"/>
              </a:spcAft>
            </a:pPr>
            <a:endParaRPr lang="en-GB" sz="1600" dirty="0" smtClean="0"/>
          </a:p>
          <a:p>
            <a:pPr>
              <a:lnSpc>
                <a:spcPct val="80000"/>
              </a:lnSpc>
              <a:spcAft>
                <a:spcPct val="20000"/>
              </a:spcAft>
            </a:pPr>
            <a:endParaRPr lang="en-GB" sz="1600" dirty="0" smtClean="0"/>
          </a:p>
        </p:txBody>
      </p:sp>
      <p:sp>
        <p:nvSpPr>
          <p:cNvPr id="9" name="TextBox 8"/>
          <p:cNvSpPr txBox="1"/>
          <p:nvPr/>
        </p:nvSpPr>
        <p:spPr>
          <a:xfrm>
            <a:off x="251520" y="4869160"/>
            <a:ext cx="8640961" cy="1077218"/>
          </a:xfrm>
          <a:prstGeom prst="rect">
            <a:avLst/>
          </a:prstGeom>
          <a:noFill/>
        </p:spPr>
        <p:txBody>
          <a:bodyPr wrap="square" rtlCol="0">
            <a:spAutoFit/>
          </a:bodyPr>
          <a:lstStyle/>
          <a:p>
            <a:pPr algn="l"/>
            <a:r>
              <a:rPr lang="en-GB" sz="1600" dirty="0" smtClean="0"/>
              <a:t>Training activity is relatively high across the sector, but much of this is induction or health and safety- related. Average spending is </a:t>
            </a:r>
            <a:r>
              <a:rPr lang="en-GB" sz="1600" b="1" dirty="0" smtClean="0"/>
              <a:t>relatively low </a:t>
            </a:r>
            <a:r>
              <a:rPr lang="en-GB" sz="1600" dirty="0" smtClean="0"/>
              <a:t>and the proportion of professional and technical staff being trained is low too. </a:t>
            </a:r>
            <a:r>
              <a:rPr lang="en-GB" sz="1600" b="1" dirty="0" smtClean="0"/>
              <a:t>Only 45% of employers train all levels of staff, and </a:t>
            </a:r>
            <a:r>
              <a:rPr lang="en-GB" sz="1600" dirty="0" smtClean="0"/>
              <a:t>50% of sector employers want to provide more training.</a:t>
            </a:r>
            <a:endParaRPr lang="en-GB" sz="16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251520" y="115888"/>
            <a:ext cx="6768405" cy="1143000"/>
          </a:xfrm>
        </p:spPr>
        <p:txBody>
          <a:bodyPr/>
          <a:lstStyle/>
          <a:p>
            <a:pPr eaLnBrk="1" hangingPunct="1"/>
            <a:r>
              <a:rPr lang="en-GB" sz="3200" dirty="0" smtClean="0"/>
              <a:t>Case study: </a:t>
            </a:r>
            <a:r>
              <a:rPr lang="en-GB" sz="3200" b="1" dirty="0" err="1" smtClean="0"/>
              <a:t>Renewables</a:t>
            </a:r>
            <a:r>
              <a:rPr lang="en-GB" sz="3200" b="1" dirty="0" smtClean="0"/>
              <a:t> Training Network</a:t>
            </a:r>
            <a:endParaRPr lang="en-US" sz="3200" b="1" dirty="0" smtClean="0"/>
          </a:p>
        </p:txBody>
      </p:sp>
      <p:sp>
        <p:nvSpPr>
          <p:cNvPr id="36866" name="Text Box 3"/>
          <p:cNvSpPr txBox="1">
            <a:spLocks noChangeArrowheads="1"/>
          </p:cNvSpPr>
          <p:nvPr/>
        </p:nvSpPr>
        <p:spPr bwMode="auto">
          <a:xfrm>
            <a:off x="251520" y="2996952"/>
            <a:ext cx="8568952" cy="4644348"/>
          </a:xfrm>
          <a:prstGeom prst="rect">
            <a:avLst/>
          </a:prstGeom>
          <a:noFill/>
          <a:ln w="9525">
            <a:noFill/>
            <a:miter lim="800000"/>
            <a:headEnd/>
            <a:tailEnd/>
          </a:ln>
        </p:spPr>
        <p:txBody>
          <a:bodyPr wrap="square">
            <a:spAutoFit/>
          </a:bodyPr>
          <a:lstStyle/>
          <a:p>
            <a:pPr algn="l">
              <a:spcBef>
                <a:spcPts val="0"/>
              </a:spcBef>
            </a:pPr>
            <a:endParaRPr lang="en-US" sz="1600" dirty="0" smtClean="0"/>
          </a:p>
          <a:p>
            <a:pPr algn="l">
              <a:spcBef>
                <a:spcPts val="0"/>
              </a:spcBef>
            </a:pPr>
            <a:r>
              <a:rPr lang="en-US" sz="1500" b="1" i="1" dirty="0" smtClean="0">
                <a:solidFill>
                  <a:schemeClr val="tx2"/>
                </a:solidFill>
              </a:rPr>
              <a:t>The approach</a:t>
            </a:r>
          </a:p>
          <a:p>
            <a:pPr algn="l">
              <a:spcBef>
                <a:spcPts val="0"/>
              </a:spcBef>
            </a:pPr>
            <a:r>
              <a:rPr lang="en-US" sz="1600" dirty="0" smtClean="0"/>
              <a:t>Meeting this challenge means </a:t>
            </a:r>
            <a:r>
              <a:rPr lang="en-US" sz="1600" dirty="0" err="1" smtClean="0"/>
              <a:t>upskilling</a:t>
            </a:r>
            <a:r>
              <a:rPr lang="en-US" sz="1600" dirty="0" smtClean="0"/>
              <a:t> the current workforce and providing opportunities for new entrants: apprentices, graduates and experienced people  interested in retraining. </a:t>
            </a:r>
          </a:p>
          <a:p>
            <a:pPr algn="l">
              <a:spcBef>
                <a:spcPts val="0"/>
              </a:spcBef>
            </a:pPr>
            <a:endParaRPr lang="en-US" sz="1600" dirty="0" smtClean="0"/>
          </a:p>
          <a:p>
            <a:pPr algn="l"/>
            <a:r>
              <a:rPr lang="en-US" sz="1600" dirty="0" err="1" smtClean="0"/>
              <a:t>RenewableUK</a:t>
            </a:r>
            <a:r>
              <a:rPr lang="en-US" sz="1600" dirty="0" smtClean="0"/>
              <a:t>, the wind, wave and tidal energy trade association, has established a </a:t>
            </a:r>
            <a:r>
              <a:rPr lang="en-US" sz="1600" dirty="0" err="1" smtClean="0"/>
              <a:t>Renewables</a:t>
            </a:r>
            <a:r>
              <a:rPr lang="en-US" sz="1600" dirty="0" smtClean="0"/>
              <a:t> Training Network. The network will support highly skilled, experienced workers (such as engineers) wishing to work in renewable energy industries. The network is sponsored by 14 businesses, including </a:t>
            </a:r>
            <a:r>
              <a:rPr lang="en-GB" sz="1600" dirty="0" smtClean="0"/>
              <a:t>E.ON Climate &amp; </a:t>
            </a:r>
            <a:r>
              <a:rPr lang="en-GB" sz="1600" dirty="0" err="1" smtClean="0"/>
              <a:t>Renewables</a:t>
            </a:r>
            <a:r>
              <a:rPr lang="en-GB" sz="1600" dirty="0" smtClean="0"/>
              <a:t>, PPI Engineering Ltd, Siemens, and </a:t>
            </a:r>
            <a:r>
              <a:rPr lang="en-GB" sz="1600" dirty="0" err="1" smtClean="0"/>
              <a:t>ScottishPower</a:t>
            </a:r>
            <a:r>
              <a:rPr lang="en-GB" sz="1600" dirty="0" smtClean="0"/>
              <a:t> </a:t>
            </a:r>
            <a:r>
              <a:rPr lang="en-GB" sz="1600" dirty="0" err="1" smtClean="0"/>
              <a:t>Renewables</a:t>
            </a:r>
            <a:r>
              <a:rPr lang="en-GB" sz="1600" dirty="0" smtClean="0"/>
              <a:t>.</a:t>
            </a:r>
            <a:endParaRPr lang="en-US" sz="1600" dirty="0" smtClean="0"/>
          </a:p>
          <a:p>
            <a:pPr algn="l">
              <a:spcBef>
                <a:spcPts val="0"/>
              </a:spcBef>
            </a:pPr>
            <a:endParaRPr lang="en-US" sz="1600" b="1" i="1" dirty="0" smtClean="0">
              <a:solidFill>
                <a:schemeClr val="tx2"/>
              </a:solidFill>
            </a:endParaRPr>
          </a:p>
          <a:p>
            <a:pPr algn="l">
              <a:spcBef>
                <a:spcPts val="0"/>
              </a:spcBef>
            </a:pPr>
            <a:r>
              <a:rPr lang="en-US" sz="1500" b="1" i="1" dirty="0" smtClean="0">
                <a:solidFill>
                  <a:schemeClr val="tx2"/>
                </a:solidFill>
              </a:rPr>
              <a:t>The benefits</a:t>
            </a:r>
          </a:p>
          <a:p>
            <a:pPr algn="l">
              <a:spcBef>
                <a:spcPts val="0"/>
              </a:spcBef>
            </a:pPr>
            <a:r>
              <a:rPr lang="en-US" sz="1600" dirty="0" smtClean="0"/>
              <a:t>The network offers </a:t>
            </a:r>
            <a:r>
              <a:rPr lang="en-US" sz="1600" dirty="0" smtClean="0">
                <a:solidFill>
                  <a:schemeClr val="tx2"/>
                </a:solidFill>
              </a:rPr>
              <a:t>new and innovative </a:t>
            </a:r>
            <a:r>
              <a:rPr lang="en-US" sz="1600" dirty="0" smtClean="0"/>
              <a:t>forms of training provision. It allows SMEs to work together to purchase training and so bring down costs. The Network aims to deliver training to 12,000 new entrants by 2016 and provide CPD training to 1,450 employees.</a:t>
            </a:r>
          </a:p>
          <a:p>
            <a:pPr marL="0" indent="12700" algn="l">
              <a:lnSpc>
                <a:spcPct val="80000"/>
              </a:lnSpc>
              <a:buFont typeface="Arial" charset="0"/>
              <a:buNone/>
            </a:pPr>
            <a:r>
              <a:rPr lang="en-US" sz="1600" dirty="0" smtClean="0"/>
              <a:t> </a:t>
            </a:r>
            <a:endParaRPr lang="en-GB" sz="1500" dirty="0" smtClean="0"/>
          </a:p>
          <a:p>
            <a:pPr algn="l">
              <a:spcBef>
                <a:spcPct val="50000"/>
              </a:spcBef>
            </a:pPr>
            <a:endParaRPr lang="en-GB" sz="1500" dirty="0" smtClean="0"/>
          </a:p>
          <a:p>
            <a:pPr algn="l">
              <a:spcBef>
                <a:spcPct val="50000"/>
              </a:spcBef>
            </a:pPr>
            <a:endParaRPr lang="en-GB" sz="1500" dirty="0" smtClean="0"/>
          </a:p>
        </p:txBody>
      </p:sp>
      <p:sp>
        <p:nvSpPr>
          <p:cNvPr id="10" name="TextBox 9"/>
          <p:cNvSpPr txBox="1"/>
          <p:nvPr/>
        </p:nvSpPr>
        <p:spPr>
          <a:xfrm>
            <a:off x="251520" y="1412776"/>
            <a:ext cx="6048672" cy="1815882"/>
          </a:xfrm>
          <a:prstGeom prst="rect">
            <a:avLst/>
          </a:prstGeom>
          <a:noFill/>
        </p:spPr>
        <p:txBody>
          <a:bodyPr wrap="square" rtlCol="0">
            <a:spAutoFit/>
          </a:bodyPr>
          <a:lstStyle/>
          <a:p>
            <a:pPr algn="l">
              <a:spcBef>
                <a:spcPts val="0"/>
              </a:spcBef>
            </a:pPr>
            <a:r>
              <a:rPr lang="en-US" sz="1600" b="1" i="1" dirty="0" smtClean="0">
                <a:solidFill>
                  <a:schemeClr val="tx2"/>
                </a:solidFill>
              </a:rPr>
              <a:t>The challenge</a:t>
            </a:r>
          </a:p>
          <a:p>
            <a:pPr algn="l">
              <a:spcBef>
                <a:spcPts val="0"/>
              </a:spcBef>
            </a:pPr>
            <a:r>
              <a:rPr lang="en-US" sz="1600" dirty="0" smtClean="0"/>
              <a:t>The renewable energy sector is experiencing rapid growth. However, it does not have enough people with the right skills to take advantage of the opportunities offered by the shift towards </a:t>
            </a:r>
          </a:p>
          <a:p>
            <a:pPr algn="l">
              <a:spcBef>
                <a:spcPts val="0"/>
              </a:spcBef>
            </a:pPr>
            <a:r>
              <a:rPr lang="en-US" sz="1600" dirty="0" smtClean="0"/>
              <a:t>a low carbon economy. Employers report a shortage of suitable recruits and lack of quality-assured pathways for </a:t>
            </a:r>
            <a:r>
              <a:rPr lang="en-US" sz="1600" dirty="0" err="1" smtClean="0"/>
              <a:t>renewables</a:t>
            </a:r>
            <a:r>
              <a:rPr lang="en-US" sz="1600" dirty="0" smtClean="0"/>
              <a:t> specialists.</a:t>
            </a:r>
          </a:p>
        </p:txBody>
      </p:sp>
      <p:pic>
        <p:nvPicPr>
          <p:cNvPr id="11" name="Picture 10" descr="http://www.renewableuk.com/images/logo/renewable-uk-logo.gif"/>
          <p:cNvPicPr/>
          <p:nvPr/>
        </p:nvPicPr>
        <p:blipFill>
          <a:blip r:embed="rId3" cstate="print"/>
          <a:srcRect/>
          <a:stretch>
            <a:fillRect/>
          </a:stretch>
        </p:blipFill>
        <p:spPr bwMode="auto">
          <a:xfrm>
            <a:off x="6300192" y="1988840"/>
            <a:ext cx="2476500" cy="9144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0" y="332656"/>
            <a:ext cx="7164288" cy="926232"/>
          </a:xfrm>
        </p:spPr>
        <p:txBody>
          <a:bodyPr/>
          <a:lstStyle/>
          <a:p>
            <a:pPr eaLnBrk="1" hangingPunct="1"/>
            <a:r>
              <a:rPr lang="en-GB" sz="2800" dirty="0" smtClean="0"/>
              <a:t>The performance challenge:</a:t>
            </a:r>
            <a:r>
              <a:rPr lang="en-GB" sz="2800" b="1" dirty="0" smtClean="0"/>
              <a:t> Meeting demand for higher skills in the long-term </a:t>
            </a:r>
            <a:r>
              <a:rPr lang="en-GB" sz="3200" dirty="0" smtClean="0"/>
              <a:t/>
            </a:r>
            <a:br>
              <a:rPr lang="en-GB" sz="3200" dirty="0" smtClean="0"/>
            </a:br>
            <a:endParaRPr lang="en-US" sz="3200" b="1" dirty="0" smtClean="0"/>
          </a:p>
        </p:txBody>
      </p:sp>
      <p:sp>
        <p:nvSpPr>
          <p:cNvPr id="16387" name="Rectangle 3"/>
          <p:cNvSpPr>
            <a:spLocks noGrp="1"/>
          </p:cNvSpPr>
          <p:nvPr>
            <p:ph type="body" sz="half" idx="1"/>
          </p:nvPr>
        </p:nvSpPr>
        <p:spPr>
          <a:xfrm>
            <a:off x="-252536" y="1412776"/>
            <a:ext cx="9217024" cy="2477641"/>
          </a:xfrm>
        </p:spPr>
        <p:txBody>
          <a:bodyPr/>
          <a:lstStyle/>
          <a:p>
            <a:pPr marL="342900" lvl="1" indent="-342900">
              <a:spcAft>
                <a:spcPct val="20000"/>
              </a:spcAft>
              <a:buNone/>
            </a:pPr>
            <a:r>
              <a:rPr lang="en-GB" sz="1600" dirty="0" smtClean="0"/>
              <a:t>	Employment demand is set to increase further in the </a:t>
            </a:r>
            <a:r>
              <a:rPr lang="en-GB" sz="1600" b="1" dirty="0" smtClean="0"/>
              <a:t>long-term</a:t>
            </a:r>
            <a:r>
              <a:rPr lang="en-GB" sz="1600" dirty="0" smtClean="0"/>
              <a:t> as the sector develops, because of: long-term changes in consumption linked to rising prices for fossil fuels; likely international demand changes (</a:t>
            </a:r>
            <a:r>
              <a:rPr lang="en-GB" sz="1600" dirty="0" err="1" smtClean="0"/>
              <a:t>eg</a:t>
            </a:r>
            <a:r>
              <a:rPr lang="en-GB" sz="1600" dirty="0" smtClean="0"/>
              <a:t> through export of power from </a:t>
            </a:r>
            <a:r>
              <a:rPr lang="en-GB" sz="1600" dirty="0" err="1" smtClean="0"/>
              <a:t>renewables</a:t>
            </a:r>
            <a:r>
              <a:rPr lang="en-GB" sz="1600" dirty="0" smtClean="0"/>
              <a:t>); and increased pressure for more recycling and recovery of energy from waste materials.</a:t>
            </a:r>
          </a:p>
          <a:p>
            <a:pPr>
              <a:spcBef>
                <a:spcPts val="0"/>
              </a:spcBef>
              <a:spcAft>
                <a:spcPts val="0"/>
              </a:spcAft>
              <a:buNone/>
            </a:pPr>
            <a:r>
              <a:rPr lang="en-GB" sz="1600" dirty="0" smtClean="0"/>
              <a:t>	There will be substantial </a:t>
            </a:r>
            <a:r>
              <a:rPr lang="en-GB" sz="1600" b="1" dirty="0" smtClean="0"/>
              <a:t>demand</a:t>
            </a:r>
            <a:r>
              <a:rPr lang="en-GB" sz="1600" dirty="0" smtClean="0"/>
              <a:t> for labour and new skills as </a:t>
            </a:r>
            <a:r>
              <a:rPr lang="en-GB" sz="1600" b="1" dirty="0" smtClean="0"/>
              <a:t>workers retire</a:t>
            </a:r>
            <a:r>
              <a:rPr lang="en-GB" sz="1600" dirty="0" smtClean="0"/>
              <a:t> (the sector has a higher proportion of workers aged 50-60 </a:t>
            </a:r>
          </a:p>
          <a:p>
            <a:pPr>
              <a:spcBef>
                <a:spcPts val="0"/>
              </a:spcBef>
              <a:spcAft>
                <a:spcPts val="0"/>
              </a:spcAft>
              <a:buNone/>
            </a:pPr>
            <a:r>
              <a:rPr lang="en-GB" sz="1600" dirty="0" smtClean="0"/>
              <a:t>	than average. </a:t>
            </a:r>
          </a:p>
          <a:p>
            <a:pPr>
              <a:spcAft>
                <a:spcPct val="20000"/>
              </a:spcAft>
              <a:buNone/>
            </a:pPr>
            <a:endParaRPr lang="en-GB" sz="1600" dirty="0" smtClean="0"/>
          </a:p>
        </p:txBody>
      </p:sp>
      <p:sp>
        <p:nvSpPr>
          <p:cNvPr id="8" name="TextBox 7"/>
          <p:cNvSpPr txBox="1"/>
          <p:nvPr/>
        </p:nvSpPr>
        <p:spPr>
          <a:xfrm>
            <a:off x="251520" y="2996952"/>
            <a:ext cx="4032448" cy="627864"/>
          </a:xfrm>
          <a:prstGeom prst="rect">
            <a:avLst/>
          </a:prstGeom>
          <a:noFill/>
        </p:spPr>
        <p:txBody>
          <a:bodyPr wrap="square" rtlCol="0">
            <a:spAutoFit/>
          </a:bodyPr>
          <a:lstStyle/>
          <a:p>
            <a:pPr marL="342900" lvl="1" indent="-342900" algn="l">
              <a:spcAft>
                <a:spcPct val="20000"/>
              </a:spcAft>
              <a:buNone/>
            </a:pPr>
            <a:r>
              <a:rPr lang="en-GB" sz="1400" dirty="0" smtClean="0"/>
              <a:t>	</a:t>
            </a:r>
          </a:p>
          <a:p>
            <a:endParaRPr lang="en-GB" dirty="0"/>
          </a:p>
        </p:txBody>
      </p:sp>
      <p:sp>
        <p:nvSpPr>
          <p:cNvPr id="11" name="Content Placeholder 3"/>
          <p:cNvSpPr txBox="1">
            <a:spLocks/>
          </p:cNvSpPr>
          <p:nvPr/>
        </p:nvSpPr>
        <p:spPr bwMode="auto">
          <a:xfrm>
            <a:off x="611560" y="5949280"/>
            <a:ext cx="7776864" cy="692696"/>
          </a:xfrm>
          <a:prstGeom prst="roundRect">
            <a:avLst>
              <a:gd name="adj" fmla="val 14826"/>
            </a:avLst>
          </a:prstGeom>
          <a:solidFill>
            <a:schemeClr val="tx2"/>
          </a:solidFill>
          <a:ln w="9525" cap="flat" cmpd="sng" algn="ctr">
            <a:solidFill>
              <a:schemeClr val="accent1"/>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r>
              <a:rPr lang="en-GB" sz="1600" dirty="0" smtClean="0">
                <a:solidFill>
                  <a:schemeClr val="bg1"/>
                </a:solidFill>
              </a:rPr>
              <a:t>Employers need to work together to develop  the qualification levels of younger workers, who will be the workforce of the future</a:t>
            </a:r>
            <a:endParaRPr lang="en-GB" sz="1600" dirty="0">
              <a:solidFill>
                <a:schemeClr val="bg1"/>
              </a:solidFill>
            </a:endParaRPr>
          </a:p>
        </p:txBody>
      </p:sp>
      <p:graphicFrame>
        <p:nvGraphicFramePr>
          <p:cNvPr id="15" name="Chart 14"/>
          <p:cNvGraphicFramePr/>
          <p:nvPr/>
        </p:nvGraphicFramePr>
        <p:xfrm>
          <a:off x="4427984" y="2852936"/>
          <a:ext cx="4320480"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79512" y="3284984"/>
            <a:ext cx="4427984" cy="2554545"/>
          </a:xfrm>
          <a:prstGeom prst="rect">
            <a:avLst/>
          </a:prstGeom>
          <a:noFill/>
        </p:spPr>
        <p:txBody>
          <a:bodyPr wrap="square" rtlCol="0">
            <a:spAutoFit/>
          </a:bodyPr>
          <a:lstStyle/>
          <a:p>
            <a:pPr algn="l"/>
            <a:r>
              <a:rPr lang="en-GB" sz="1600" dirty="0" smtClean="0"/>
              <a:t>The qualification profile of the sector’s workforce is improving but is below average.</a:t>
            </a:r>
          </a:p>
          <a:p>
            <a:pPr algn="l"/>
            <a:endParaRPr lang="en-GB" sz="1600" dirty="0" smtClean="0"/>
          </a:p>
          <a:p>
            <a:pPr algn="l"/>
            <a:r>
              <a:rPr lang="en-GB" sz="1600" dirty="0" smtClean="0"/>
              <a:t>There are higher shares of older workers (aged 50 or more)  with higher qualifications (Level 3 and above) than for the rest of the economy. For example, 16 per cent of sector employees with Level 4+ qualifications are aged 50-60, compared to 10 per cent for the economy as a whole.</a:t>
            </a:r>
            <a:endParaRPr lang="en-GB" sz="16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468312" y="115888"/>
            <a:ext cx="6623967" cy="1143000"/>
          </a:xfrm>
        </p:spPr>
        <p:txBody>
          <a:bodyPr/>
          <a:lstStyle/>
          <a:p>
            <a:r>
              <a:rPr lang="en-GB" sz="3200" dirty="0" smtClean="0"/>
              <a:t>Case Study: </a:t>
            </a:r>
            <a:r>
              <a:rPr lang="en-GB" sz="3200" b="1" dirty="0" smtClean="0"/>
              <a:t>EU Talent Bank - investment in skills for the future</a:t>
            </a:r>
          </a:p>
        </p:txBody>
      </p:sp>
      <p:sp>
        <p:nvSpPr>
          <p:cNvPr id="81923" name="Rectangle 3"/>
          <p:cNvSpPr>
            <a:spLocks noGrp="1"/>
          </p:cNvSpPr>
          <p:nvPr>
            <p:ph type="body" idx="1"/>
          </p:nvPr>
        </p:nvSpPr>
        <p:spPr>
          <a:xfrm>
            <a:off x="395536" y="1412776"/>
            <a:ext cx="8229600" cy="3816424"/>
          </a:xfrm>
        </p:spPr>
        <p:txBody>
          <a:bodyPr/>
          <a:lstStyle/>
          <a:p>
            <a:pPr>
              <a:buNone/>
            </a:pPr>
            <a:r>
              <a:rPr lang="en-US" sz="1600" b="1" i="1" dirty="0" smtClean="0">
                <a:solidFill>
                  <a:schemeClr val="tx2"/>
                </a:solidFill>
              </a:rPr>
              <a:t>The challenge</a:t>
            </a:r>
          </a:p>
          <a:p>
            <a:pPr>
              <a:spcBef>
                <a:spcPts val="0"/>
              </a:spcBef>
              <a:buNone/>
            </a:pPr>
            <a:r>
              <a:rPr lang="en-US" sz="1600" dirty="0" smtClean="0"/>
              <a:t>The sector has an ageing workforce and </a:t>
            </a:r>
            <a:r>
              <a:rPr lang="en-GB" sz="1600" dirty="0" smtClean="0"/>
              <a:t>needs to recruit and train over 30,000 staff by</a:t>
            </a:r>
          </a:p>
          <a:p>
            <a:pPr>
              <a:spcBef>
                <a:spcPts val="0"/>
              </a:spcBef>
              <a:buNone/>
            </a:pPr>
            <a:r>
              <a:rPr lang="en-GB" sz="1600" dirty="0" smtClean="0"/>
              <a:t>2016. </a:t>
            </a:r>
            <a:r>
              <a:rPr lang="en-US" sz="1600" dirty="0" smtClean="0"/>
              <a:t>In addition, younger workers in the sector are less highly qualified than those close</a:t>
            </a:r>
          </a:p>
          <a:p>
            <a:pPr>
              <a:spcBef>
                <a:spcPts val="0"/>
              </a:spcBef>
              <a:buNone/>
            </a:pPr>
            <a:r>
              <a:rPr lang="en-US" sz="1600" dirty="0" smtClean="0"/>
              <a:t>to retirement. This could result in a loss of skills.</a:t>
            </a:r>
          </a:p>
          <a:p>
            <a:pPr>
              <a:spcBef>
                <a:spcPts val="0"/>
              </a:spcBef>
              <a:buNone/>
            </a:pPr>
            <a:endParaRPr lang="en-US" sz="1600" dirty="0" smtClean="0"/>
          </a:p>
          <a:p>
            <a:pPr>
              <a:spcBef>
                <a:spcPts val="0"/>
              </a:spcBef>
              <a:buNone/>
            </a:pPr>
            <a:r>
              <a:rPr lang="en-US" sz="1600" b="1" i="1" dirty="0" smtClean="0">
                <a:solidFill>
                  <a:schemeClr val="tx2"/>
                </a:solidFill>
              </a:rPr>
              <a:t>The approach</a:t>
            </a:r>
          </a:p>
          <a:p>
            <a:pPr>
              <a:spcBef>
                <a:spcPts val="0"/>
              </a:spcBef>
              <a:buNone/>
            </a:pPr>
            <a:r>
              <a:rPr lang="en-US" sz="1600" dirty="0" smtClean="0"/>
              <a:t>Talent Bank is an employer-led initiative which links education and skills providers,</a:t>
            </a:r>
          </a:p>
          <a:p>
            <a:pPr>
              <a:spcBef>
                <a:spcPts val="0"/>
              </a:spcBef>
              <a:buNone/>
            </a:pPr>
            <a:r>
              <a:rPr lang="en-US" sz="1600" dirty="0" smtClean="0"/>
              <a:t>funding agencies and other stakeholders to deliver skills that match employers’ needs.</a:t>
            </a:r>
          </a:p>
          <a:p>
            <a:pPr>
              <a:spcBef>
                <a:spcPts val="0"/>
              </a:spcBef>
              <a:buNone/>
            </a:pPr>
            <a:r>
              <a:rPr lang="en-US" sz="1600" dirty="0" smtClean="0"/>
              <a:t>Talent Bank supports sector employers by:</a:t>
            </a:r>
          </a:p>
          <a:p>
            <a:pPr marL="355600" indent="-355600"/>
            <a:r>
              <a:rPr lang="en-US" sz="1600" dirty="0" smtClean="0"/>
              <a:t>Pooling demand for and managing training  provision on behalf of employer groups</a:t>
            </a:r>
            <a:endParaRPr lang="en-GB" sz="1600" dirty="0" smtClean="0"/>
          </a:p>
          <a:p>
            <a:pPr marL="355600" indent="-355600"/>
            <a:r>
              <a:rPr lang="en-US" sz="1600" dirty="0" smtClean="0"/>
              <a:t>Providing a </a:t>
            </a:r>
            <a:r>
              <a:rPr lang="en-US" sz="1600" dirty="0" err="1" smtClean="0"/>
              <a:t>centralised</a:t>
            </a:r>
            <a:r>
              <a:rPr lang="en-US" sz="1600" dirty="0" smtClean="0"/>
              <a:t> recruitment and matching service for groups of trainees </a:t>
            </a:r>
            <a:endParaRPr lang="en-GB" sz="1600" dirty="0" smtClean="0"/>
          </a:p>
          <a:p>
            <a:pPr marL="355600" indent="-355600"/>
            <a:r>
              <a:rPr lang="en-US" sz="1600" dirty="0" smtClean="0"/>
              <a:t>Directly employing  Apprentices and other trainees</a:t>
            </a:r>
            <a:endParaRPr lang="en-GB" sz="1600" dirty="0" smtClean="0"/>
          </a:p>
          <a:p>
            <a:pPr marL="355600" indent="-355600"/>
            <a:r>
              <a:rPr lang="en-US" sz="1600" dirty="0" smtClean="0"/>
              <a:t>Providing cross industry placements and opportunities to support trainees and existing staff at all levels to gain the work experience required to support learning</a:t>
            </a:r>
            <a:endParaRPr lang="en-GB" sz="1600" dirty="0" smtClean="0"/>
          </a:p>
          <a:p>
            <a:pPr marL="0" indent="0">
              <a:spcAft>
                <a:spcPct val="10000"/>
              </a:spcAft>
              <a:buNone/>
            </a:pPr>
            <a:endParaRPr lang="en-US" sz="1600" b="1" i="1" dirty="0" smtClean="0">
              <a:solidFill>
                <a:schemeClr val="tx2"/>
              </a:solidFill>
            </a:endParaRPr>
          </a:p>
        </p:txBody>
      </p:sp>
      <p:sp>
        <p:nvSpPr>
          <p:cNvPr id="81924" name="Rectangle 4"/>
          <p:cNvSpPr>
            <a:spLocks/>
          </p:cNvSpPr>
          <p:nvPr/>
        </p:nvSpPr>
        <p:spPr bwMode="auto">
          <a:xfrm>
            <a:off x="457200" y="3736975"/>
            <a:ext cx="8229600" cy="1655763"/>
          </a:xfrm>
          <a:prstGeom prst="rect">
            <a:avLst/>
          </a:prstGeom>
          <a:noFill/>
          <a:ln w="9525">
            <a:noFill/>
            <a:miter lim="800000"/>
            <a:headEnd/>
            <a:tailEnd/>
          </a:ln>
        </p:spPr>
        <p:txBody>
          <a:bodyPr/>
          <a:lstStyle/>
          <a:p>
            <a:pPr marL="812800" lvl="1" indent="-355600" eaLnBrk="0" hangingPunct="0">
              <a:spcBef>
                <a:spcPct val="20000"/>
              </a:spcBef>
              <a:buFont typeface="Arial" charset="0"/>
              <a:buChar char="•"/>
            </a:pPr>
            <a:endParaRPr lang="en-GB" dirty="0">
              <a:solidFill>
                <a:schemeClr val="tx1"/>
              </a:solidFill>
            </a:endParaRPr>
          </a:p>
        </p:txBody>
      </p:sp>
      <p:sp>
        <p:nvSpPr>
          <p:cNvPr id="81925" name="Rectangle 5"/>
          <p:cNvSpPr>
            <a:spLocks/>
          </p:cNvSpPr>
          <p:nvPr/>
        </p:nvSpPr>
        <p:spPr bwMode="auto">
          <a:xfrm>
            <a:off x="323528" y="5445224"/>
            <a:ext cx="3600400" cy="892175"/>
          </a:xfrm>
          <a:prstGeom prst="rect">
            <a:avLst/>
          </a:prstGeom>
          <a:noFill/>
          <a:ln w="9525">
            <a:noFill/>
            <a:miter lim="800000"/>
            <a:headEnd/>
            <a:tailEnd/>
          </a:ln>
        </p:spPr>
        <p:txBody>
          <a:bodyPr/>
          <a:lstStyle/>
          <a:p>
            <a:pPr eaLnBrk="0" hangingPunct="0">
              <a:spcBef>
                <a:spcPct val="20000"/>
              </a:spcBef>
              <a:buFont typeface="Arial" charset="0"/>
              <a:buNone/>
            </a:pPr>
            <a:endParaRPr lang="en-GB" dirty="0">
              <a:solidFill>
                <a:schemeClr val="tx1"/>
              </a:solidFill>
            </a:endParaRPr>
          </a:p>
        </p:txBody>
      </p:sp>
      <p:sp>
        <p:nvSpPr>
          <p:cNvPr id="7" name="TextBox 6"/>
          <p:cNvSpPr txBox="1"/>
          <p:nvPr/>
        </p:nvSpPr>
        <p:spPr>
          <a:xfrm>
            <a:off x="323528" y="5208318"/>
            <a:ext cx="5112568" cy="1649682"/>
          </a:xfrm>
          <a:prstGeom prst="rect">
            <a:avLst/>
          </a:prstGeom>
          <a:noFill/>
        </p:spPr>
        <p:txBody>
          <a:bodyPr wrap="square" rtlCol="0">
            <a:spAutoFit/>
          </a:bodyPr>
          <a:lstStyle/>
          <a:p>
            <a:pPr marL="0" indent="0" algn="l">
              <a:spcAft>
                <a:spcPct val="10000"/>
              </a:spcAft>
              <a:buNone/>
            </a:pPr>
            <a:r>
              <a:rPr lang="en-US" sz="1600" b="1" i="1" dirty="0" smtClean="0">
                <a:solidFill>
                  <a:schemeClr val="tx2"/>
                </a:solidFill>
              </a:rPr>
              <a:t>The benefits</a:t>
            </a:r>
          </a:p>
          <a:p>
            <a:pPr marL="0" indent="0" algn="l">
              <a:spcAft>
                <a:spcPct val="10000"/>
              </a:spcAft>
              <a:buNone/>
            </a:pPr>
            <a:r>
              <a:rPr lang="en-US" sz="1600" dirty="0" smtClean="0"/>
              <a:t>Talent Bank will create a sustainable solution to the recruitment and training needs of the sector.  By 2014, it will support 400 new Apprenticeship places and the training of 400 highly skilled technicians   </a:t>
            </a:r>
            <a:endParaRPr lang="en-GB" sz="1600" dirty="0" smtClean="0"/>
          </a:p>
          <a:p>
            <a:endParaRPr lang="en-GB" dirty="0"/>
          </a:p>
        </p:txBody>
      </p:sp>
      <p:pic>
        <p:nvPicPr>
          <p:cNvPr id="8" name="Picture 7" descr="Think Talent Bank logo"/>
          <p:cNvPicPr/>
          <p:nvPr/>
        </p:nvPicPr>
        <p:blipFill>
          <a:blip r:embed="rId3" cstate="print"/>
          <a:srcRect/>
          <a:stretch>
            <a:fillRect/>
          </a:stretch>
        </p:blipFill>
        <p:spPr bwMode="auto">
          <a:xfrm>
            <a:off x="5508104" y="5085184"/>
            <a:ext cx="3152775" cy="15716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6632"/>
            <a:ext cx="6696256" cy="1143000"/>
          </a:xfrm>
        </p:spPr>
        <p:txBody>
          <a:bodyPr>
            <a:noAutofit/>
          </a:bodyPr>
          <a:lstStyle/>
          <a:p>
            <a:r>
              <a:rPr lang="en-GB" sz="2800" dirty="0" smtClean="0"/>
              <a:t>The performance challenge: </a:t>
            </a:r>
            <a:r>
              <a:rPr lang="en-GB" sz="2800" b="1" dirty="0" smtClean="0"/>
              <a:t>Developing the managers of the future</a:t>
            </a:r>
            <a:endParaRPr lang="en-GB" sz="2800" b="1" dirty="0"/>
          </a:p>
        </p:txBody>
      </p:sp>
      <p:sp>
        <p:nvSpPr>
          <p:cNvPr id="3" name="Content Placeholder 2"/>
          <p:cNvSpPr>
            <a:spLocks noGrp="1"/>
          </p:cNvSpPr>
          <p:nvPr>
            <p:ph idx="1"/>
          </p:nvPr>
        </p:nvSpPr>
        <p:spPr>
          <a:xfrm>
            <a:off x="251520" y="1512001"/>
            <a:ext cx="8640960" cy="646331"/>
          </a:xfr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fontAlgn="base">
              <a:spcBef>
                <a:spcPct val="0"/>
              </a:spcBef>
              <a:spcAft>
                <a:spcPct val="0"/>
              </a:spcAft>
              <a:buNone/>
            </a:pPr>
            <a:r>
              <a:rPr lang="en-GB" sz="1800" b="1" dirty="0" smtClean="0">
                <a:solidFill>
                  <a:schemeClr val="bg1"/>
                </a:solidFill>
              </a:rPr>
              <a:t>Improving management quality has a significant impact on</a:t>
            </a:r>
          </a:p>
          <a:p>
            <a:pPr algn="ctr" fontAlgn="base">
              <a:spcBef>
                <a:spcPct val="0"/>
              </a:spcBef>
              <a:spcAft>
                <a:spcPct val="0"/>
              </a:spcAft>
              <a:buNone/>
            </a:pPr>
            <a:r>
              <a:rPr lang="en-GB" sz="1800" b="1" dirty="0" smtClean="0">
                <a:solidFill>
                  <a:schemeClr val="bg1"/>
                </a:solidFill>
              </a:rPr>
              <a:t> firm productivity and output</a:t>
            </a:r>
          </a:p>
        </p:txBody>
      </p:sp>
      <p:sp>
        <p:nvSpPr>
          <p:cNvPr id="7" name="TextBox 6"/>
          <p:cNvSpPr txBox="1"/>
          <p:nvPr/>
        </p:nvSpPr>
        <p:spPr>
          <a:xfrm>
            <a:off x="251520" y="2348880"/>
            <a:ext cx="8640960" cy="4509120"/>
          </a:xfrm>
          <a:prstGeom prst="rect">
            <a:avLst/>
          </a:prstGeom>
          <a:solidFill>
            <a:schemeClr val="bg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l" eaLnBrk="1" hangingPunct="1">
              <a:lnSpc>
                <a:spcPct val="110000"/>
              </a:lnSpc>
            </a:pPr>
            <a:endParaRPr lang="en-GB" sz="1400" dirty="0" smtClean="0"/>
          </a:p>
          <a:p>
            <a:pPr algn="l" eaLnBrk="1" hangingPunct="1">
              <a:lnSpc>
                <a:spcPct val="110000"/>
              </a:lnSpc>
            </a:pPr>
            <a:endParaRPr lang="en-GB" sz="1400" dirty="0" smtClean="0"/>
          </a:p>
          <a:p>
            <a:pPr algn="l" eaLnBrk="1" hangingPunct="1">
              <a:lnSpc>
                <a:spcPct val="110000"/>
              </a:lnSpc>
            </a:pPr>
            <a:r>
              <a:rPr lang="en-GB" sz="1400" dirty="0" smtClean="0"/>
              <a:t>Technology and innovation hold the key to unlock a strong future for the sector, and an edge for companies in a globally competitive market. </a:t>
            </a:r>
            <a:r>
              <a:rPr lang="en-GB" sz="1400" b="1" dirty="0" smtClean="0">
                <a:solidFill>
                  <a:srgbClr val="FF0000"/>
                </a:solidFill>
              </a:rPr>
              <a:t> </a:t>
            </a:r>
            <a:r>
              <a:rPr lang="en-GB" sz="1400" dirty="0" smtClean="0"/>
              <a:t>Investment in research and development will be essential for the sector to take advantage of the shift towards a low carbon economy.</a:t>
            </a:r>
          </a:p>
          <a:p>
            <a:pPr algn="l">
              <a:lnSpc>
                <a:spcPct val="110000"/>
              </a:lnSpc>
            </a:pPr>
            <a:r>
              <a:rPr lang="en-GB" sz="1400" dirty="0" smtClean="0"/>
              <a:t>Successful firms will also be prepared to embrace change and have the skills ready to act on opportunities for growth. </a:t>
            </a:r>
            <a:r>
              <a:rPr lang="en-GB" sz="1400" dirty="0" smtClean="0">
                <a:solidFill>
                  <a:schemeClr val="tx2"/>
                </a:solidFill>
              </a:rPr>
              <a:t>Achieving all of the above will require improved </a:t>
            </a:r>
            <a:r>
              <a:rPr lang="en-GB" sz="1400" b="1" dirty="0" smtClean="0">
                <a:solidFill>
                  <a:schemeClr val="tx2"/>
                </a:solidFill>
              </a:rPr>
              <a:t>strategic management skills.</a:t>
            </a:r>
            <a:endParaRPr lang="en-GB" sz="1400" dirty="0" smtClean="0">
              <a:solidFill>
                <a:schemeClr val="tx2"/>
              </a:solidFill>
            </a:endParaRPr>
          </a:p>
          <a:p>
            <a:pPr algn="l">
              <a:lnSpc>
                <a:spcPct val="110000"/>
              </a:lnSpc>
            </a:pPr>
            <a:endParaRPr lang="en-GB" sz="1400" dirty="0" smtClean="0"/>
          </a:p>
          <a:p>
            <a:pPr algn="l">
              <a:lnSpc>
                <a:spcPct val="110000"/>
              </a:lnSpc>
            </a:pPr>
            <a:r>
              <a:rPr lang="en-GB" sz="1400" dirty="0" smtClean="0"/>
              <a:t>But </a:t>
            </a:r>
            <a:r>
              <a:rPr lang="en-GB" sz="1400" dirty="0" smtClean="0">
                <a:solidFill>
                  <a:schemeClr val="tx2">
                    <a:lumMod val="75000"/>
                  </a:schemeClr>
                </a:solidFill>
              </a:rPr>
              <a:t>49% of sector managers and professionals are not qualified to Level 4 </a:t>
            </a:r>
            <a:r>
              <a:rPr lang="en-GB" sz="1400" dirty="0" smtClean="0"/>
              <a:t>- i.e. degree and above (compared to 39% for the whole economy). Professionals and associate professionals have lower average qualifications than those in other sectors.</a:t>
            </a:r>
          </a:p>
          <a:p>
            <a:pPr algn="l">
              <a:lnSpc>
                <a:spcPct val="110000"/>
              </a:lnSpc>
            </a:pPr>
            <a:endParaRPr lang="en-GB" sz="1400" dirty="0" smtClean="0"/>
          </a:p>
          <a:p>
            <a:pPr algn="l">
              <a:lnSpc>
                <a:spcPct val="110000"/>
              </a:lnSpc>
            </a:pPr>
            <a:r>
              <a:rPr lang="en-GB" sz="1400" dirty="0" smtClean="0"/>
              <a:t>High Performance Working practices can help improve management and productivity. 37% of electricity, gas and water supply employers adopt at least 10 HPW practices (compared to 30% across the whole economy). Of the establishments that provide training, </a:t>
            </a:r>
            <a:r>
              <a:rPr lang="en-GB" sz="1400" dirty="0" smtClean="0">
                <a:solidFill>
                  <a:schemeClr val="tx2">
                    <a:lumMod val="75000"/>
                  </a:schemeClr>
                </a:solidFill>
              </a:rPr>
              <a:t>only 35% provide management training and 40% provide supervisory training. </a:t>
            </a:r>
            <a:r>
              <a:rPr lang="en-GB" sz="1400" dirty="0" smtClean="0">
                <a:solidFill>
                  <a:schemeClr val="tx1"/>
                </a:solidFill>
              </a:rPr>
              <a:t>While this is higher than the UK average (34% and 32% respectively), it is still insufficient to meet the scale of the challenges</a:t>
            </a:r>
            <a:r>
              <a:rPr lang="en-GB" sz="1400" dirty="0" smtClean="0">
                <a:solidFill>
                  <a:schemeClr val="tx2">
                    <a:lumMod val="75000"/>
                  </a:schemeClr>
                </a:solidFill>
              </a:rPr>
              <a:t>.</a:t>
            </a:r>
          </a:p>
          <a:p>
            <a:pPr algn="l">
              <a:lnSpc>
                <a:spcPct val="110000"/>
              </a:lnSpc>
            </a:pPr>
            <a:endParaRPr lang="en-GB" sz="1600" dirty="0" smtClean="0">
              <a:solidFill>
                <a:schemeClr val="tx2">
                  <a:lumMod val="75000"/>
                </a:schemeClr>
              </a:solidFill>
            </a:endParaRPr>
          </a:p>
          <a:p>
            <a:pPr>
              <a:lnSpc>
                <a:spcPct val="110000"/>
              </a:lnSpc>
            </a:pPr>
            <a:r>
              <a:rPr lang="en-GB" b="1" dirty="0" smtClean="0">
                <a:solidFill>
                  <a:schemeClr val="tx2">
                    <a:lumMod val="75000"/>
                  </a:schemeClr>
                </a:solidFill>
              </a:rPr>
              <a:t>Employers need to commit to developing management skills </a:t>
            </a:r>
          </a:p>
          <a:p>
            <a:pPr>
              <a:lnSpc>
                <a:spcPct val="110000"/>
              </a:lnSpc>
            </a:pPr>
            <a:r>
              <a:rPr lang="en-GB" b="1" dirty="0" smtClean="0">
                <a:solidFill>
                  <a:schemeClr val="tx2">
                    <a:lumMod val="75000"/>
                  </a:schemeClr>
                </a:solidFill>
              </a:rPr>
              <a:t>within their workforces</a:t>
            </a:r>
            <a:endParaRPr lang="en-GB" dirty="0" smtClean="0">
              <a:solidFill>
                <a:schemeClr val="tx2">
                  <a:lumMod val="75000"/>
                </a:schemeClr>
              </a:solidFill>
            </a:endParaRPr>
          </a:p>
          <a:p>
            <a:pPr algn="l">
              <a:lnSpc>
                <a:spcPct val="110000"/>
              </a:lnSpc>
            </a:pPr>
            <a:endParaRPr lang="en-GB" sz="1600" dirty="0" smtClean="0"/>
          </a:p>
          <a:p>
            <a:pPr algn="l" eaLnBrk="1" hangingPunct="1">
              <a:lnSpc>
                <a:spcPct val="110000"/>
              </a:lnSpc>
              <a:buNone/>
            </a:pPr>
            <a:endParaRPr lang="en-GB" sz="1600" i="1" dirty="0" smtClean="0"/>
          </a:p>
        </p:txBody>
      </p:sp>
      <p:sp>
        <p:nvSpPr>
          <p:cNvPr id="9" name="Slide Number Placeholder 8"/>
          <p:cNvSpPr>
            <a:spLocks noGrp="1"/>
          </p:cNvSpPr>
          <p:nvPr>
            <p:ph type="sldNum" sz="quarter" idx="12"/>
          </p:nvPr>
        </p:nvSpPr>
        <p:spPr/>
        <p:txBody>
          <a:bodyPr/>
          <a:lstStyle/>
          <a:p>
            <a:fld id="{234C2BFB-94E8-411C-AFA4-6699941CFF0C}" type="slidenum">
              <a:rPr lang="en-GB" smtClean="0"/>
              <a:pPr/>
              <a:t>14</a:t>
            </a:fld>
            <a:endParaRPr lang="en-GB"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0"/>
            <a:ext cx="6329362" cy="1143000"/>
          </a:xfrm>
        </p:spPr>
        <p:txBody>
          <a:bodyPr/>
          <a:lstStyle/>
          <a:p>
            <a:r>
              <a:rPr lang="en-GB" sz="3200" dirty="0" smtClean="0"/>
              <a:t>Case study: </a:t>
            </a:r>
            <a:r>
              <a:rPr lang="en-GB" sz="3200" b="1" dirty="0" smtClean="0"/>
              <a:t>Developing the managers of the future</a:t>
            </a:r>
            <a:endParaRPr lang="en-GB" sz="3200" b="1" dirty="0"/>
          </a:p>
        </p:txBody>
      </p:sp>
      <p:sp>
        <p:nvSpPr>
          <p:cNvPr id="6" name="Content Placeholder 5"/>
          <p:cNvSpPr>
            <a:spLocks noGrp="1"/>
          </p:cNvSpPr>
          <p:nvPr>
            <p:ph idx="1"/>
          </p:nvPr>
        </p:nvSpPr>
        <p:spPr>
          <a:xfrm>
            <a:off x="0" y="1412776"/>
            <a:ext cx="9144000" cy="6326163"/>
          </a:xfrm>
        </p:spPr>
        <p:txBody>
          <a:bodyPr/>
          <a:lstStyle/>
          <a:p>
            <a:pPr>
              <a:buNone/>
            </a:pPr>
            <a:r>
              <a:rPr lang="en-GB" sz="1600" b="1" i="1" dirty="0" smtClean="0">
                <a:solidFill>
                  <a:schemeClr val="tx2"/>
                </a:solidFill>
              </a:rPr>
              <a:t>	The problem</a:t>
            </a:r>
          </a:p>
          <a:p>
            <a:pPr>
              <a:buNone/>
            </a:pPr>
            <a:r>
              <a:rPr lang="en-GB" sz="1600" dirty="0" smtClean="0"/>
              <a:t>	British Gas currently employs over 8,000 engineers and needs to recruit around 600 engineers each year. In the past, the firm found it difficult to recruit ‘enough top-quality engineers to meet demand’. </a:t>
            </a:r>
          </a:p>
          <a:p>
            <a:pPr>
              <a:buNone/>
            </a:pPr>
            <a:endParaRPr lang="en-GB" sz="1600" dirty="0" smtClean="0"/>
          </a:p>
          <a:p>
            <a:pPr>
              <a:buNone/>
            </a:pPr>
            <a:r>
              <a:rPr lang="en-GB" sz="1600" b="1" i="1" dirty="0" smtClean="0">
                <a:solidFill>
                  <a:schemeClr val="tx2"/>
                </a:solidFill>
              </a:rPr>
              <a:t>	The approach</a:t>
            </a:r>
          </a:p>
          <a:p>
            <a:pPr>
              <a:buNone/>
            </a:pPr>
            <a:r>
              <a:rPr lang="en-GB" sz="1600" dirty="0" smtClean="0"/>
              <a:t>	British Gas set up an Energy Academy, based across six sites,  to train gas engineers. It has also invested in a strong apprenticeship programme, recruiting 500 Apprentices per year. The programme covers technical skills as well as wider work skills, such as customer service, team-working and problem-solving.</a:t>
            </a:r>
          </a:p>
          <a:p>
            <a:pPr>
              <a:buNone/>
            </a:pPr>
            <a:endParaRPr lang="en-GB" sz="1600" dirty="0" smtClean="0"/>
          </a:p>
          <a:p>
            <a:pPr>
              <a:buNone/>
            </a:pPr>
            <a:r>
              <a:rPr lang="en-GB" sz="1600" dirty="0" smtClean="0"/>
              <a:t>	New recruits are seen as the potential managers of the future: two thirds of the engineers required at British Gas each year come through the Apprenticeship programme.</a:t>
            </a:r>
          </a:p>
          <a:p>
            <a:endParaRPr lang="en-GB" sz="1600" dirty="0" smtClean="0"/>
          </a:p>
          <a:p>
            <a:pPr>
              <a:buNone/>
            </a:pPr>
            <a:r>
              <a:rPr lang="en-GB" sz="1600" b="1" i="1" dirty="0" smtClean="0">
                <a:solidFill>
                  <a:schemeClr val="tx2"/>
                </a:solidFill>
              </a:rPr>
              <a:t>	The benefits</a:t>
            </a:r>
          </a:p>
          <a:p>
            <a:pPr>
              <a:buNone/>
            </a:pPr>
            <a:r>
              <a:rPr lang="en-GB" sz="1600" dirty="0" smtClean="0"/>
              <a:t>	The programme helps to ensure a steady supply of well-trained employees who are committed to the company and keen to develop their careers. Over 80% of British Gas Services’ Gas Servicing and Installation Managers started as apprentices, and over 90 per cent of apprentices recruited in the past five years are still with the company.</a:t>
            </a:r>
          </a:p>
          <a:p>
            <a:pPr>
              <a:buNone/>
            </a:pPr>
            <a:r>
              <a:rPr lang="en-GB" sz="1600" dirty="0" smtClean="0"/>
              <a:t>	</a:t>
            </a:r>
            <a:endParaRPr lang="en-GB" sz="1600" i="1" dirty="0" smtClean="0"/>
          </a:p>
          <a:p>
            <a:endParaRPr lang="en-GB" sz="1600"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performance challenge: </a:t>
            </a:r>
            <a:r>
              <a:rPr lang="en-GB" b="1" dirty="0" smtClean="0"/>
              <a:t>competition for talent</a:t>
            </a:r>
            <a:endParaRPr lang="en-GB" b="1" dirty="0"/>
          </a:p>
        </p:txBody>
      </p:sp>
      <p:sp>
        <p:nvSpPr>
          <p:cNvPr id="3" name="Content Placeholder 2"/>
          <p:cNvSpPr>
            <a:spLocks noGrp="1"/>
          </p:cNvSpPr>
          <p:nvPr>
            <p:ph idx="1"/>
          </p:nvPr>
        </p:nvSpPr>
        <p:spPr>
          <a:xfrm>
            <a:off x="0" y="1412776"/>
            <a:ext cx="8892480" cy="792089"/>
          </a:xfrm>
        </p:spPr>
        <p:txBody>
          <a:bodyPr/>
          <a:lstStyle/>
          <a:p>
            <a:pPr marL="342900" lvl="2" indent="-342900">
              <a:buNone/>
            </a:pPr>
            <a:r>
              <a:rPr lang="en-GB" sz="1400" dirty="0" smtClean="0"/>
              <a:t>	</a:t>
            </a:r>
            <a:r>
              <a:rPr lang="en-GB" sz="1600" dirty="0" smtClean="0"/>
              <a:t>The sector faces global competition for workers with the right skills, as well as domestic competition from other sectors with similar skills needs. Energy is also a globally traded commodity, and so the UK needs to compete with other energy producers to sustain exports.</a:t>
            </a:r>
          </a:p>
          <a:p>
            <a:pPr marL="342900" lvl="2" indent="-342900">
              <a:buNone/>
            </a:pPr>
            <a:endParaRPr lang="en-GB" sz="1600" dirty="0" smtClean="0"/>
          </a:p>
          <a:p>
            <a:pPr marL="342900" lvl="2" indent="-342900">
              <a:buNone/>
            </a:pPr>
            <a:endParaRPr lang="en-GB" sz="1600" dirty="0" smtClean="0"/>
          </a:p>
          <a:p>
            <a:pPr marL="342900" lvl="2" indent="-342900">
              <a:buNone/>
            </a:pPr>
            <a:r>
              <a:rPr lang="en-GB" sz="1600" dirty="0" smtClean="0"/>
              <a:t>	</a:t>
            </a:r>
          </a:p>
          <a:p>
            <a:pPr marL="342900" lvl="2" indent="-342900">
              <a:buNone/>
            </a:pPr>
            <a:endParaRPr lang="en-GB" sz="1600" dirty="0" smtClean="0"/>
          </a:p>
          <a:p>
            <a:pPr marL="342900" lvl="2" indent="-342900">
              <a:buNone/>
            </a:pPr>
            <a:endParaRPr lang="en-GB" sz="1600" dirty="0" smtClean="0"/>
          </a:p>
          <a:p>
            <a:pPr marL="342900" lvl="2" indent="-342900">
              <a:buNone/>
            </a:pPr>
            <a:r>
              <a:rPr lang="en-GB" sz="1600" dirty="0" smtClean="0"/>
              <a:t>	Global competition means that UK graduates can find jobs abroad. Immigration of highly-skilled workers will continue in order to achieve the full potential of growth of the sector, but it cannot be the sole source of workers as we need to </a:t>
            </a:r>
            <a:r>
              <a:rPr lang="en-GB" sz="1600" dirty="0" smtClean="0">
                <a:solidFill>
                  <a:srgbClr val="FF0000"/>
                </a:solidFill>
              </a:rPr>
              <a:t>ensure security of labour supply. </a:t>
            </a:r>
            <a:endParaRPr lang="en-GB" sz="1600" dirty="0" smtClean="0"/>
          </a:p>
          <a:p>
            <a:pPr marL="342900" lvl="2" indent="-342900">
              <a:buNone/>
            </a:pPr>
            <a:endParaRPr lang="en-GB" sz="1600" dirty="0" smtClean="0"/>
          </a:p>
          <a:p>
            <a:pPr marL="342900" lvl="2" indent="-342900">
              <a:buNone/>
            </a:pPr>
            <a:r>
              <a:rPr lang="en-GB" sz="1600" dirty="0" smtClean="0"/>
              <a:t>	</a:t>
            </a:r>
            <a:endParaRPr lang="en-GB" sz="1400" dirty="0" smtClean="0"/>
          </a:p>
        </p:txBody>
      </p:sp>
      <p:sp>
        <p:nvSpPr>
          <p:cNvPr id="4" name="Rounded Rectangle 3"/>
          <p:cNvSpPr/>
          <p:nvPr/>
        </p:nvSpPr>
        <p:spPr bwMode="auto">
          <a:xfrm>
            <a:off x="6804248" y="2348880"/>
            <a:ext cx="2088232" cy="1224136"/>
          </a:xfrm>
          <a:prstGeom prst="roundRect">
            <a:avLst/>
          </a:prstGeom>
          <a:solidFill>
            <a:schemeClr val="accent1"/>
          </a:solidFill>
          <a:ln w="9525">
            <a:noFill/>
            <a:miter lim="800000"/>
            <a:headEnd/>
            <a:tailEnd/>
          </a:ln>
        </p:spPr>
        <p:txBody>
          <a:bodyPr wrap="none" rtlCol="0" anchor="ctr"/>
          <a:lstStyle/>
          <a:p>
            <a:pPr marL="342900" lvl="2" indent="-342900">
              <a:buNone/>
            </a:pPr>
            <a:r>
              <a:rPr lang="en-GB" sz="1600" dirty="0" smtClean="0">
                <a:solidFill>
                  <a:schemeClr val="bg1"/>
                </a:solidFill>
              </a:rPr>
              <a:t>Over 40 per cent of</a:t>
            </a:r>
          </a:p>
          <a:p>
            <a:pPr marL="342900" lvl="2" indent="-342900">
              <a:buNone/>
            </a:pPr>
            <a:r>
              <a:rPr lang="en-GB" sz="1600" dirty="0" smtClean="0">
                <a:solidFill>
                  <a:schemeClr val="bg1"/>
                </a:solidFill>
              </a:rPr>
              <a:t>STEM graduates </a:t>
            </a:r>
          </a:p>
          <a:p>
            <a:pPr marL="342900" lvl="2" indent="-342900">
              <a:buNone/>
            </a:pPr>
            <a:r>
              <a:rPr lang="en-GB" sz="1600" dirty="0" smtClean="0">
                <a:solidFill>
                  <a:schemeClr val="bg1"/>
                </a:solidFill>
              </a:rPr>
              <a:t>work in non-STEM </a:t>
            </a:r>
          </a:p>
          <a:p>
            <a:pPr marL="342900" lvl="2" indent="-342900">
              <a:buNone/>
            </a:pPr>
            <a:r>
              <a:rPr lang="en-GB" sz="1600" dirty="0" smtClean="0">
                <a:solidFill>
                  <a:schemeClr val="bg1"/>
                </a:solidFill>
              </a:rPr>
              <a:t>occupations</a:t>
            </a:r>
          </a:p>
        </p:txBody>
      </p:sp>
      <p:sp>
        <p:nvSpPr>
          <p:cNvPr id="5" name="TextBox 4"/>
          <p:cNvSpPr txBox="1"/>
          <p:nvPr/>
        </p:nvSpPr>
        <p:spPr>
          <a:xfrm>
            <a:off x="323528" y="2276872"/>
            <a:ext cx="5976664" cy="1323439"/>
          </a:xfrm>
          <a:prstGeom prst="rect">
            <a:avLst/>
          </a:prstGeom>
          <a:noFill/>
        </p:spPr>
        <p:txBody>
          <a:bodyPr wrap="square" rtlCol="0">
            <a:spAutoFit/>
          </a:bodyPr>
          <a:lstStyle/>
          <a:p>
            <a:pPr algn="l"/>
            <a:r>
              <a:rPr lang="en-GB" sz="1600" dirty="0" smtClean="0"/>
              <a:t>Labour demand already exceeds supply and demand for skilled workers will increase on the way to the low CO2 economy. In 2009, 23 sector-related engineering occupations were added to the MAC Shortage Occupation List to allow companies to draw on labour supply from outside the EU.</a:t>
            </a:r>
            <a:endParaRPr lang="en-GB" sz="1600" dirty="0"/>
          </a:p>
        </p:txBody>
      </p:sp>
      <p:sp>
        <p:nvSpPr>
          <p:cNvPr id="6" name="Rounded Rectangle 5"/>
          <p:cNvSpPr/>
          <p:nvPr/>
        </p:nvSpPr>
        <p:spPr bwMode="auto">
          <a:xfrm>
            <a:off x="0" y="4653136"/>
            <a:ext cx="9144000" cy="2204864"/>
          </a:xfrm>
          <a:prstGeom prst="roundRect">
            <a:avLst/>
          </a:prstGeom>
          <a:solidFill>
            <a:schemeClr val="accent1"/>
          </a:solidFill>
          <a:ln w="9525">
            <a:noFill/>
            <a:miter lim="800000"/>
            <a:headEnd/>
            <a:tailEnd/>
          </a:ln>
        </p:spPr>
        <p:txBody>
          <a:bodyPr wrap="none" rtlCol="0" anchor="ctr"/>
          <a:lstStyle/>
          <a:p>
            <a:pPr marL="342900" lvl="2" indent="-342900">
              <a:buNone/>
            </a:pPr>
            <a:r>
              <a:rPr lang="en-GB" sz="1600" dirty="0" smtClean="0">
                <a:solidFill>
                  <a:schemeClr val="bg1"/>
                </a:solidFill>
              </a:rPr>
              <a:t>	</a:t>
            </a:r>
            <a:r>
              <a:rPr lang="en-GB" sz="1600" b="1" dirty="0" smtClean="0">
                <a:solidFill>
                  <a:schemeClr val="bg1"/>
                </a:solidFill>
              </a:rPr>
              <a:t>The sector needs to achieve a steady supply of a domestic professional and associate </a:t>
            </a:r>
          </a:p>
          <a:p>
            <a:pPr marL="342900" lvl="2" indent="-342900">
              <a:buNone/>
            </a:pPr>
            <a:r>
              <a:rPr lang="en-GB" sz="1600" b="1" dirty="0" smtClean="0">
                <a:solidFill>
                  <a:schemeClr val="bg1"/>
                </a:solidFill>
              </a:rPr>
              <a:t>professional workforce by: </a:t>
            </a: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a:p>
            <a:pPr marL="342900" lvl="2" indent="-342900">
              <a:buNone/>
            </a:pPr>
            <a:endParaRPr lang="en-GB" sz="1600" b="1" dirty="0" smtClean="0">
              <a:solidFill>
                <a:schemeClr val="bg1"/>
              </a:solidFill>
            </a:endParaRPr>
          </a:p>
        </p:txBody>
      </p:sp>
      <p:sp>
        <p:nvSpPr>
          <p:cNvPr id="7" name="Rounded Rectangle 6"/>
          <p:cNvSpPr/>
          <p:nvPr/>
        </p:nvSpPr>
        <p:spPr bwMode="auto">
          <a:xfrm rot="757643">
            <a:off x="156945" y="5199199"/>
            <a:ext cx="2515475" cy="1399414"/>
          </a:xfrm>
          <a:prstGeom prst="roundRect">
            <a:avLst/>
          </a:prstGeom>
          <a:solidFill>
            <a:schemeClr val="bg1"/>
          </a:solidFill>
          <a:ln w="9525">
            <a:solidFill>
              <a:schemeClr val="tx1"/>
            </a:solidFill>
            <a:miter lim="800000"/>
            <a:headEnd/>
            <a:tailEnd/>
          </a:ln>
        </p:spPr>
        <p:txBody>
          <a:bodyPr wrap="none" rtlCol="0" anchor="ctr"/>
          <a:lstStyle/>
          <a:p>
            <a:pPr marL="342900" lvl="2" indent="-342900"/>
            <a:r>
              <a:rPr lang="en-GB" sz="1400" dirty="0" smtClean="0">
                <a:solidFill>
                  <a:schemeClr val="tx2"/>
                </a:solidFill>
              </a:rPr>
              <a:t>Increasing student numbers </a:t>
            </a:r>
          </a:p>
          <a:p>
            <a:pPr marL="342900" lvl="2" indent="-342900"/>
            <a:r>
              <a:rPr lang="en-GB" sz="1400" dirty="0" smtClean="0">
                <a:solidFill>
                  <a:schemeClr val="tx2"/>
                </a:solidFill>
              </a:rPr>
              <a:t>in </a:t>
            </a:r>
            <a:r>
              <a:rPr lang="en-GB" sz="1400" dirty="0" smtClean="0">
                <a:solidFill>
                  <a:srgbClr val="FF0000"/>
                </a:solidFill>
              </a:rPr>
              <a:t>engineering-related </a:t>
            </a:r>
          </a:p>
          <a:p>
            <a:pPr marL="342900" lvl="2" indent="-342900"/>
            <a:r>
              <a:rPr lang="en-GB" sz="1400" dirty="0" smtClean="0">
                <a:solidFill>
                  <a:srgbClr val="FF0000"/>
                </a:solidFill>
              </a:rPr>
              <a:t>subjects  </a:t>
            </a:r>
            <a:r>
              <a:rPr lang="en-GB" sz="1400" dirty="0" smtClean="0">
                <a:solidFill>
                  <a:schemeClr val="tx2"/>
                </a:solidFill>
              </a:rPr>
              <a:t>AND making </a:t>
            </a:r>
          </a:p>
          <a:p>
            <a:pPr marL="342900" lvl="2" indent="-342900"/>
            <a:r>
              <a:rPr lang="en-GB" sz="1400" dirty="0" smtClean="0">
                <a:solidFill>
                  <a:schemeClr val="tx2"/>
                </a:solidFill>
              </a:rPr>
              <a:t>the sector a graduate </a:t>
            </a:r>
          </a:p>
          <a:p>
            <a:pPr marL="342900" lvl="2" indent="-342900"/>
            <a:r>
              <a:rPr lang="en-GB" sz="1400" dirty="0" smtClean="0">
                <a:solidFill>
                  <a:schemeClr val="tx2"/>
                </a:solidFill>
              </a:rPr>
              <a:t>destination of choice</a:t>
            </a:r>
          </a:p>
        </p:txBody>
      </p:sp>
      <p:sp>
        <p:nvSpPr>
          <p:cNvPr id="11" name="Rounded Rectangle 10"/>
          <p:cNvSpPr/>
          <p:nvPr/>
        </p:nvSpPr>
        <p:spPr bwMode="auto">
          <a:xfrm>
            <a:off x="4345932" y="5485532"/>
            <a:ext cx="2142935" cy="1312973"/>
          </a:xfrm>
          <a:prstGeom prst="roundRect">
            <a:avLst/>
          </a:prstGeom>
          <a:solidFill>
            <a:schemeClr val="bg1"/>
          </a:solidFill>
          <a:ln w="9525">
            <a:solidFill>
              <a:schemeClr val="tx1"/>
            </a:solidFill>
            <a:miter lim="800000"/>
            <a:headEnd/>
            <a:tailEnd/>
          </a:ln>
        </p:spPr>
        <p:txBody>
          <a:bodyPr wrap="none" rtlCol="0" anchor="ctr"/>
          <a:lstStyle/>
          <a:p>
            <a:pPr marL="342900" lvl="2" indent="-342900"/>
            <a:r>
              <a:rPr lang="en-GB" sz="1400" dirty="0" smtClean="0">
                <a:solidFill>
                  <a:schemeClr val="tx2"/>
                </a:solidFill>
              </a:rPr>
              <a:t>Encouraging existing </a:t>
            </a:r>
          </a:p>
          <a:p>
            <a:pPr marL="342900" lvl="2" indent="-342900"/>
            <a:r>
              <a:rPr lang="en-GB" sz="1400" dirty="0" smtClean="0">
                <a:solidFill>
                  <a:schemeClr val="tx2"/>
                </a:solidFill>
              </a:rPr>
              <a:t>employees to act as </a:t>
            </a:r>
          </a:p>
          <a:p>
            <a:pPr marL="342900" lvl="2" indent="-342900"/>
            <a:r>
              <a:rPr lang="en-GB" sz="1400" dirty="0" smtClean="0">
                <a:solidFill>
                  <a:schemeClr val="tx2"/>
                </a:solidFill>
              </a:rPr>
              <a:t>ambassadors for </a:t>
            </a:r>
          </a:p>
          <a:p>
            <a:pPr marL="342900" lvl="2" indent="-342900"/>
            <a:r>
              <a:rPr lang="en-GB" sz="1400" dirty="0" smtClean="0">
                <a:solidFill>
                  <a:schemeClr val="tx2"/>
                </a:solidFill>
              </a:rPr>
              <a:t>the sector</a:t>
            </a:r>
          </a:p>
        </p:txBody>
      </p:sp>
      <p:sp>
        <p:nvSpPr>
          <p:cNvPr id="10" name="Rounded Rectangle 9"/>
          <p:cNvSpPr/>
          <p:nvPr/>
        </p:nvSpPr>
        <p:spPr bwMode="auto">
          <a:xfrm rot="20098544">
            <a:off x="2530172" y="5549780"/>
            <a:ext cx="1831282" cy="966253"/>
          </a:xfrm>
          <a:prstGeom prst="roundRect">
            <a:avLst/>
          </a:prstGeom>
          <a:solidFill>
            <a:schemeClr val="bg1"/>
          </a:solidFill>
          <a:ln w="9525">
            <a:solidFill>
              <a:schemeClr val="tx1"/>
            </a:solidFill>
            <a:miter lim="800000"/>
            <a:headEnd/>
            <a:tailEnd/>
          </a:ln>
        </p:spPr>
        <p:txBody>
          <a:bodyPr wrap="none" rtlCol="0" anchor="ctr"/>
          <a:lstStyle/>
          <a:p>
            <a:pPr marL="342900" lvl="2" indent="-342900"/>
            <a:r>
              <a:rPr lang="en-GB" sz="1400" dirty="0" smtClean="0">
                <a:solidFill>
                  <a:schemeClr val="tx2"/>
                </a:solidFill>
              </a:rPr>
              <a:t>Improving careers </a:t>
            </a:r>
          </a:p>
          <a:p>
            <a:pPr marL="342900" lvl="2" indent="-342900"/>
            <a:r>
              <a:rPr lang="en-GB" sz="1400" dirty="0" smtClean="0">
                <a:solidFill>
                  <a:schemeClr val="tx2"/>
                </a:solidFill>
              </a:rPr>
              <a:t>information, advice </a:t>
            </a:r>
          </a:p>
          <a:p>
            <a:pPr marL="342900" lvl="2" indent="-342900"/>
            <a:r>
              <a:rPr lang="en-GB" sz="1400" dirty="0" smtClean="0">
                <a:solidFill>
                  <a:schemeClr val="tx2"/>
                </a:solidFill>
              </a:rPr>
              <a:t>and guidance</a:t>
            </a:r>
          </a:p>
        </p:txBody>
      </p:sp>
      <p:sp>
        <p:nvSpPr>
          <p:cNvPr id="8" name="Rounded Rectangle 7"/>
          <p:cNvSpPr/>
          <p:nvPr/>
        </p:nvSpPr>
        <p:spPr bwMode="auto">
          <a:xfrm rot="20099258">
            <a:off x="6486269" y="5231138"/>
            <a:ext cx="1863587" cy="1293542"/>
          </a:xfrm>
          <a:prstGeom prst="roundRect">
            <a:avLst/>
          </a:prstGeom>
          <a:solidFill>
            <a:schemeClr val="bg1"/>
          </a:solidFill>
          <a:ln w="9525">
            <a:solidFill>
              <a:schemeClr val="tx1"/>
            </a:solidFill>
            <a:miter lim="800000"/>
            <a:headEnd/>
            <a:tailEnd/>
          </a:ln>
        </p:spPr>
        <p:txBody>
          <a:bodyPr wrap="none" rtlCol="0" anchor="ctr"/>
          <a:lstStyle/>
          <a:p>
            <a:pPr marL="342900" lvl="2" indent="-342900"/>
            <a:r>
              <a:rPr lang="en-GB" sz="1400" dirty="0" smtClean="0">
                <a:solidFill>
                  <a:schemeClr val="tx2"/>
                </a:solidFill>
              </a:rPr>
              <a:t>Improving vocational </a:t>
            </a:r>
          </a:p>
          <a:p>
            <a:pPr marL="342900" lvl="2" indent="-342900"/>
            <a:r>
              <a:rPr lang="en-GB" sz="1400" dirty="0" smtClean="0">
                <a:solidFill>
                  <a:schemeClr val="tx2"/>
                </a:solidFill>
              </a:rPr>
              <a:t>training for both new </a:t>
            </a:r>
          </a:p>
          <a:p>
            <a:pPr marL="342900" lvl="2" indent="-342900"/>
            <a:r>
              <a:rPr lang="en-GB" sz="1400" dirty="0" smtClean="0">
                <a:solidFill>
                  <a:schemeClr val="tx2"/>
                </a:solidFill>
              </a:rPr>
              <a:t>recruits and </a:t>
            </a:r>
          </a:p>
          <a:p>
            <a:pPr marL="342900" lvl="2" indent="-342900"/>
            <a:r>
              <a:rPr lang="en-GB" sz="1400" dirty="0" smtClean="0">
                <a:solidFill>
                  <a:schemeClr val="tx2"/>
                </a:solidFill>
              </a:rPr>
              <a:t>existing employees</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competition for talent</a:t>
            </a:r>
            <a:endParaRPr lang="en-GB" dirty="0"/>
          </a:p>
        </p:txBody>
      </p:sp>
      <p:sp>
        <p:nvSpPr>
          <p:cNvPr id="3" name="Content Placeholder 2"/>
          <p:cNvSpPr>
            <a:spLocks noGrp="1"/>
          </p:cNvSpPr>
          <p:nvPr>
            <p:ph idx="1"/>
          </p:nvPr>
        </p:nvSpPr>
        <p:spPr>
          <a:xfrm>
            <a:off x="0" y="1340768"/>
            <a:ext cx="9144000" cy="4785395"/>
          </a:xfrm>
        </p:spPr>
        <p:txBody>
          <a:bodyPr/>
          <a:lstStyle/>
          <a:p>
            <a:pPr>
              <a:buNone/>
            </a:pPr>
            <a:r>
              <a:rPr lang="en-GB" sz="1400" dirty="0" smtClean="0"/>
              <a:t>	</a:t>
            </a:r>
            <a:r>
              <a:rPr lang="en-GB" sz="1600" b="1" i="1" dirty="0" smtClean="0">
                <a:solidFill>
                  <a:schemeClr val="tx2"/>
                </a:solidFill>
              </a:rPr>
              <a:t>The problem</a:t>
            </a:r>
          </a:p>
          <a:p>
            <a:pPr>
              <a:buNone/>
            </a:pPr>
            <a:r>
              <a:rPr lang="en-GB" sz="1600" dirty="0" smtClean="0"/>
              <a:t>	The UK is a global leader in offshore wind energy, but supply chain bottlenecks are limiting capacity to expand rapidly. There are few producers of offshore wind turbines, and UK producers are increasingly facing competition from countries such as Germany, Denmark and China.</a:t>
            </a:r>
          </a:p>
          <a:p>
            <a:pPr>
              <a:buNone/>
            </a:pPr>
            <a:endParaRPr lang="en-GB" sz="1600" dirty="0" smtClean="0"/>
          </a:p>
          <a:p>
            <a:pPr>
              <a:buNone/>
            </a:pPr>
            <a:r>
              <a:rPr lang="en-GB" sz="1600" dirty="0" smtClean="0"/>
              <a:t>	</a:t>
            </a:r>
            <a:r>
              <a:rPr lang="en-GB" sz="1600" b="1" i="1" dirty="0" smtClean="0">
                <a:solidFill>
                  <a:schemeClr val="tx2"/>
                </a:solidFill>
              </a:rPr>
              <a:t>The Approach</a:t>
            </a:r>
          </a:p>
          <a:p>
            <a:pPr>
              <a:buNone/>
            </a:pPr>
            <a:r>
              <a:rPr lang="en-GB" sz="1600" dirty="0" smtClean="0"/>
              <a:t>	Sector bodies and employers are working together in networks to identify how best to ensure the UK’s competitive advantage in offshore wind can be exploited. This includes both developing new technologies, and exporting the electricity produced. The Offshore Wind Cost Reduction Task Force has recommended: developing  a strategic supply chain risk register by Autumn 2012; setting up a Common Knowledge Forum to share experiences; and focused Government support and engagement with companies that could enter the sector.</a:t>
            </a:r>
          </a:p>
          <a:p>
            <a:pPr>
              <a:buNone/>
            </a:pPr>
            <a:endParaRPr lang="en-GB" sz="1600" dirty="0" smtClean="0"/>
          </a:p>
          <a:p>
            <a:pPr>
              <a:buNone/>
            </a:pPr>
            <a:r>
              <a:rPr lang="en-GB" sz="1600" dirty="0" smtClean="0"/>
              <a:t>	</a:t>
            </a:r>
            <a:r>
              <a:rPr lang="en-GB" sz="1600" b="1" i="1" dirty="0" smtClean="0">
                <a:solidFill>
                  <a:schemeClr val="tx2"/>
                </a:solidFill>
              </a:rPr>
              <a:t>The potential benefits</a:t>
            </a:r>
          </a:p>
          <a:p>
            <a:pPr>
              <a:buNone/>
            </a:pPr>
            <a:r>
              <a:rPr lang="en-GB" sz="1600" dirty="0" smtClean="0"/>
              <a:t>	The Offshore valuation group has identified that using one third of the UK's wind, wave and tidal resource could:</a:t>
            </a:r>
          </a:p>
          <a:p>
            <a:r>
              <a:rPr lang="en-GB" sz="1600" dirty="0" smtClean="0"/>
              <a:t>match North Sea oil and gas production)</a:t>
            </a:r>
          </a:p>
          <a:p>
            <a:r>
              <a:rPr lang="en-GB" sz="1600" dirty="0" smtClean="0"/>
              <a:t>provide CO2 reductions of 1.1 billion tonnes by 2050</a:t>
            </a:r>
          </a:p>
          <a:p>
            <a:r>
              <a:rPr lang="en-GB" sz="1600" dirty="0" smtClean="0"/>
              <a:t>create 145,000 new jobs in the UK.</a:t>
            </a:r>
          </a:p>
          <a:p>
            <a:endParaRPr lang="en-GB" sz="1400" dirty="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7" name="Content Placeholder 2"/>
          <p:cNvSpPr>
            <a:spLocks noGrp="1"/>
          </p:cNvSpPr>
          <p:nvPr>
            <p:ph idx="1"/>
          </p:nvPr>
        </p:nvSpPr>
        <p:spPr>
          <a:xfrm>
            <a:off x="180000" y="1512000"/>
            <a:ext cx="8640000" cy="1124912"/>
          </a:xfrm>
        </p:spPr>
        <p:txBody>
          <a:bodyPr>
            <a:noAutofit/>
          </a:bodyPr>
          <a:lstStyle/>
          <a:p>
            <a:r>
              <a:rPr lang="en-GB" sz="1500" b="1" dirty="0" smtClean="0"/>
              <a:t>Across the sector, r</a:t>
            </a:r>
            <a:r>
              <a:rPr lang="en-GB" sz="1500" dirty="0" smtClean="0"/>
              <a:t>aising skills is key to raising performance, but while there </a:t>
            </a:r>
            <a:r>
              <a:rPr lang="en-GB" sz="1500" b="1" dirty="0" smtClean="0"/>
              <a:t>is no silver bullet, a mix of actions which push and pull in the same direction can help.</a:t>
            </a:r>
            <a:endParaRPr lang="en-GB" sz="1500" dirty="0" smtClean="0"/>
          </a:p>
          <a:p>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a:p>
            <a:endParaRPr lang="en-GB" sz="1500" dirty="0" smtClean="0"/>
          </a:p>
          <a:p>
            <a:endParaRPr lang="en-GB" sz="1500" dirty="0" smtClean="0"/>
          </a:p>
          <a:p>
            <a:endParaRPr lang="en-GB" sz="1500" dirty="0" smtClean="0"/>
          </a:p>
        </p:txBody>
      </p:sp>
      <p:sp>
        <p:nvSpPr>
          <p:cNvPr id="5" name="Slide Number Placeholder 4"/>
          <p:cNvSpPr>
            <a:spLocks noGrp="1"/>
          </p:cNvSpPr>
          <p:nvPr>
            <p:ph type="sldNum" sz="quarter" idx="12"/>
          </p:nvPr>
        </p:nvSpPr>
        <p:spPr/>
        <p:txBody>
          <a:bodyPr/>
          <a:lstStyle/>
          <a:p>
            <a:fld id="{234C2BFB-94E8-411C-AFA4-6699941CFF0C}" type="slidenum">
              <a:rPr lang="en-GB" smtClean="0"/>
              <a:pPr/>
              <a:t>18</a:t>
            </a:fld>
            <a:endParaRPr lang="en-GB" dirty="0"/>
          </a:p>
        </p:txBody>
      </p:sp>
      <p:sp>
        <p:nvSpPr>
          <p:cNvPr id="6" name="TextBox 5"/>
          <p:cNvSpPr txBox="1"/>
          <p:nvPr/>
        </p:nvSpPr>
        <p:spPr>
          <a:xfrm>
            <a:off x="251520" y="2708920"/>
            <a:ext cx="8568952" cy="3908762"/>
          </a:xfrm>
          <a:prstGeom prst="rect">
            <a:avLst/>
          </a:prstGeom>
          <a:solidFill>
            <a:schemeClr val="tx2"/>
          </a:solidFill>
          <a:effectLst/>
        </p:spPr>
        <p:txBody>
          <a:bodyPr wrap="square" rtlCol="0">
            <a:spAutoFit/>
          </a:bodyPr>
          <a:lstStyle/>
          <a:p>
            <a:pPr marL="341313" lvl="1" indent="-341313" algn="l"/>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lgn="l"/>
            <a:r>
              <a:rPr lang="en-GB" sz="1450" b="1" dirty="0" smtClean="0">
                <a:solidFill>
                  <a:schemeClr val="bg1"/>
                </a:solidFill>
              </a:rPr>
              <a:t>business</a:t>
            </a:r>
            <a:r>
              <a:rPr lang="en-GB" sz="1450" dirty="0" smtClean="0">
                <a:solidFill>
                  <a:schemeClr val="bg1"/>
                </a:solidFill>
              </a:rPr>
              <a:t> on behalf of the sector.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Employer Ownership pilot </a:t>
            </a:r>
            <a:r>
              <a:rPr lang="en-GB" sz="1450" dirty="0" smtClean="0">
                <a:solidFill>
                  <a:schemeClr val="bg1"/>
                </a:solidFill>
              </a:rPr>
              <a:t>offers all employers in England direct access to up to £250 million of public investment over the next two years to design and deliver their own training solutions.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723900" lvl="2" indent="-368300" algn="l">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723900" lvl="2" indent="-368300" algn="l">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 </a:t>
            </a:r>
          </a:p>
          <a:p>
            <a:pPr marL="723900" lvl="2" indent="-368300" algn="l">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723900" lvl="2" indent="-368300" algn="l">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lgn="l"/>
            <a:endParaRPr lang="en-GB" sz="1450" b="1" dirty="0" smtClean="0">
              <a:solidFill>
                <a:schemeClr val="bg1"/>
              </a:solidFill>
            </a:endParaRPr>
          </a:p>
          <a:p>
            <a:pPr marL="88900" lvl="2" algn="l"/>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endParaRPr lang="en-GB" sz="1450" dirty="0" smtClean="0">
              <a:solidFill>
                <a:schemeClr val="bg1"/>
              </a:solidFill>
            </a:endParaRPr>
          </a:p>
          <a:p>
            <a:pPr marL="723900" lvl="2" indent="-368300"/>
            <a:endParaRPr lang="en-GB" sz="16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8" name="Slide Number Placeholder 7"/>
          <p:cNvSpPr>
            <a:spLocks noGrp="1"/>
          </p:cNvSpPr>
          <p:nvPr>
            <p:ph type="sldNum" sz="quarter" idx="12"/>
          </p:nvPr>
        </p:nvSpPr>
        <p:spPr/>
        <p:txBody>
          <a:bodyPr/>
          <a:lstStyle/>
          <a:p>
            <a:fld id="{234C2BFB-94E8-411C-AFA4-6699941CFF0C}" type="slidenum">
              <a:rPr lang="en-GB" smtClean="0"/>
              <a:pPr/>
              <a:t>19</a:t>
            </a:fld>
            <a:endParaRPr lang="en-GB" dirty="0"/>
          </a:p>
        </p:txBody>
      </p:sp>
      <p:sp>
        <p:nvSpPr>
          <p:cNvPr id="6" name="Rounded Rectangle 5"/>
          <p:cNvSpPr/>
          <p:nvPr/>
        </p:nvSpPr>
        <p:spPr bwMode="auto">
          <a:xfrm>
            <a:off x="179512" y="2996952"/>
            <a:ext cx="8712968" cy="1728192"/>
          </a:xfrm>
          <a:prstGeom prst="roundRect">
            <a:avLst/>
          </a:prstGeom>
          <a:solidFill>
            <a:schemeClr val="bg1"/>
          </a:solidFill>
          <a:ln w="9525">
            <a:solidFill>
              <a:schemeClr val="accent1"/>
            </a:solidFill>
            <a:miter lim="800000"/>
            <a:headEnd/>
            <a:tailEnd/>
          </a:ln>
        </p:spPr>
        <p:txBody>
          <a:bodyPr wrap="none" rtlCol="0" anchor="ctr"/>
          <a:lstStyle/>
          <a:p>
            <a:pPr marL="0" indent="12700">
              <a:lnSpc>
                <a:spcPct val="80000"/>
              </a:lnSpc>
              <a:buNone/>
            </a:pPr>
            <a:r>
              <a:rPr lang="en-GB" sz="1600" dirty="0" smtClean="0">
                <a:solidFill>
                  <a:schemeClr val="tx2"/>
                </a:solidFill>
              </a:rPr>
              <a:t>The STEM Ambassadors Go4SET scheme aims to raise student awareness of the </a:t>
            </a:r>
          </a:p>
          <a:p>
            <a:pPr marL="0" indent="12700">
              <a:lnSpc>
                <a:spcPct val="80000"/>
              </a:lnSpc>
              <a:buNone/>
            </a:pPr>
            <a:r>
              <a:rPr lang="en-GB" sz="1600" dirty="0" smtClean="0">
                <a:solidFill>
                  <a:schemeClr val="tx2"/>
                </a:solidFill>
              </a:rPr>
              <a:t>benefits of working  in science-based industries. Sector employees work with a school </a:t>
            </a:r>
          </a:p>
          <a:p>
            <a:pPr marL="0" indent="12700">
              <a:lnSpc>
                <a:spcPct val="80000"/>
              </a:lnSpc>
              <a:buNone/>
            </a:pPr>
            <a:r>
              <a:rPr lang="en-GB" sz="1600" dirty="0" smtClean="0">
                <a:solidFill>
                  <a:schemeClr val="tx2"/>
                </a:solidFill>
              </a:rPr>
              <a:t>over a three month period to share their experiences and encourage 11 to 14 year old </a:t>
            </a:r>
          </a:p>
          <a:p>
            <a:pPr marL="0" indent="12700">
              <a:lnSpc>
                <a:spcPct val="80000"/>
              </a:lnSpc>
              <a:buNone/>
            </a:pPr>
            <a:r>
              <a:rPr lang="en-GB" sz="1600" dirty="0" smtClean="0">
                <a:solidFill>
                  <a:schemeClr val="tx2"/>
                </a:solidFill>
              </a:rPr>
              <a:t>students to follow STEM careers.</a:t>
            </a:r>
          </a:p>
          <a:p>
            <a:pPr marL="0" indent="12700">
              <a:lnSpc>
                <a:spcPct val="80000"/>
              </a:lnSpc>
              <a:buNone/>
            </a:pPr>
            <a:endParaRPr lang="en-GB" sz="1600" dirty="0" smtClean="0">
              <a:solidFill>
                <a:schemeClr val="tx2"/>
              </a:solidFill>
            </a:endParaRPr>
          </a:p>
          <a:p>
            <a:pPr marL="0" indent="12700">
              <a:lnSpc>
                <a:spcPct val="80000"/>
              </a:lnSpc>
              <a:buFont typeface="Arial" charset="0"/>
              <a:buNone/>
            </a:pPr>
            <a:r>
              <a:rPr lang="en-GB" sz="1600" dirty="0" smtClean="0">
                <a:solidFill>
                  <a:schemeClr val="tx2"/>
                </a:solidFill>
              </a:rPr>
              <a:t>EDT and NSA for Nuclear supported a project involving a school carbon footprint project </a:t>
            </a:r>
          </a:p>
          <a:p>
            <a:pPr marL="0" indent="12700">
              <a:lnSpc>
                <a:spcPct val="80000"/>
              </a:lnSpc>
              <a:buFont typeface="Arial" charset="0"/>
              <a:buNone/>
            </a:pPr>
            <a:r>
              <a:rPr lang="en-GB" sz="1600" dirty="0" smtClean="0">
                <a:solidFill>
                  <a:schemeClr val="tx2"/>
                </a:solidFill>
              </a:rPr>
              <a:t>for over 50 students,  and a site visit to  Dungeness B control room simulator.</a:t>
            </a:r>
            <a:endParaRPr lang="en-GB" sz="1600" b="1" dirty="0" smtClean="0">
              <a:solidFill>
                <a:schemeClr val="tx2"/>
              </a:solidFill>
            </a:endParaRPr>
          </a:p>
        </p:txBody>
      </p:sp>
      <p:sp>
        <p:nvSpPr>
          <p:cNvPr id="10" name="Rounded Rectangle 9"/>
          <p:cNvSpPr/>
          <p:nvPr/>
        </p:nvSpPr>
        <p:spPr bwMode="auto">
          <a:xfrm>
            <a:off x="179512" y="1412776"/>
            <a:ext cx="8712968" cy="1368152"/>
          </a:xfrm>
          <a:prstGeom prst="roundRect">
            <a:avLst/>
          </a:prstGeom>
          <a:solidFill>
            <a:schemeClr val="accent1"/>
          </a:solidFill>
          <a:ln w="9525">
            <a:noFill/>
            <a:miter lim="800000"/>
            <a:headEnd/>
            <a:tailEnd/>
          </a:ln>
        </p:spPr>
        <p:txBody>
          <a:bodyPr wrap="none" rtlCol="0" anchor="ctr"/>
          <a:lstStyle/>
          <a:p>
            <a:pPr eaLnBrk="0" hangingPunct="0">
              <a:spcBef>
                <a:spcPts val="0"/>
              </a:spcBef>
              <a:buFont typeface="Arial" charset="0"/>
              <a:buNone/>
            </a:pPr>
            <a:r>
              <a:rPr lang="en-GB" sz="1600" dirty="0" smtClean="0">
                <a:solidFill>
                  <a:schemeClr val="bg1"/>
                </a:solidFill>
              </a:rPr>
              <a:t>Energy &amp; Utility Skills (EU Skills) has worked in partnership with Foundation Degree Forward </a:t>
            </a:r>
          </a:p>
          <a:p>
            <a:pPr eaLnBrk="0" hangingPunct="0">
              <a:spcBef>
                <a:spcPts val="0"/>
              </a:spcBef>
              <a:buFont typeface="Arial" charset="0"/>
              <a:buNone/>
            </a:pPr>
            <a:r>
              <a:rPr lang="en-GB" sz="1600" dirty="0" smtClean="0">
                <a:solidFill>
                  <a:schemeClr val="bg1"/>
                </a:solidFill>
              </a:rPr>
              <a:t>(</a:t>
            </a:r>
            <a:r>
              <a:rPr lang="en-GB" sz="1600" dirty="0" err="1" smtClean="0">
                <a:solidFill>
                  <a:schemeClr val="bg1"/>
                </a:solidFill>
              </a:rPr>
              <a:t>fdf</a:t>
            </a:r>
            <a:r>
              <a:rPr lang="en-GB" sz="1600" dirty="0" smtClean="0">
                <a:solidFill>
                  <a:schemeClr val="bg1"/>
                </a:solidFill>
              </a:rPr>
              <a:t>) to develop a Foundation Degree in Electrical Power Engineering, covering generation, </a:t>
            </a:r>
          </a:p>
          <a:p>
            <a:pPr eaLnBrk="0" hangingPunct="0">
              <a:spcBef>
                <a:spcPts val="0"/>
              </a:spcBef>
              <a:buFont typeface="Arial" charset="0"/>
              <a:buNone/>
            </a:pPr>
            <a:r>
              <a:rPr lang="en-GB" sz="1600" dirty="0" smtClean="0">
                <a:solidFill>
                  <a:schemeClr val="bg1"/>
                </a:solidFill>
              </a:rPr>
              <a:t>transmission, distribution and </a:t>
            </a:r>
            <a:r>
              <a:rPr lang="en-GB" sz="1600" dirty="0" err="1" smtClean="0">
                <a:solidFill>
                  <a:schemeClr val="bg1"/>
                </a:solidFill>
              </a:rPr>
              <a:t>renewables</a:t>
            </a:r>
            <a:r>
              <a:rPr lang="en-GB" sz="1600" dirty="0" smtClean="0">
                <a:solidFill>
                  <a:schemeClr val="bg1"/>
                </a:solidFill>
              </a:rPr>
              <a:t>. Other Foundation degrees cover everything from </a:t>
            </a:r>
          </a:p>
          <a:p>
            <a:pPr eaLnBrk="0" hangingPunct="0">
              <a:spcBef>
                <a:spcPts val="0"/>
              </a:spcBef>
              <a:buFont typeface="Arial" charset="0"/>
              <a:buNone/>
            </a:pPr>
            <a:r>
              <a:rPr lang="en-GB" sz="1600" dirty="0" smtClean="0">
                <a:solidFill>
                  <a:schemeClr val="bg1"/>
                </a:solidFill>
              </a:rPr>
              <a:t>sub-sea engineering to waste management</a:t>
            </a:r>
          </a:p>
        </p:txBody>
      </p:sp>
      <p:sp>
        <p:nvSpPr>
          <p:cNvPr id="11" name="Rounded Rectangle 10"/>
          <p:cNvSpPr/>
          <p:nvPr/>
        </p:nvSpPr>
        <p:spPr bwMode="auto">
          <a:xfrm>
            <a:off x="179512" y="4869160"/>
            <a:ext cx="8712968" cy="1800200"/>
          </a:xfrm>
          <a:prstGeom prst="roundRect">
            <a:avLst/>
          </a:prstGeom>
          <a:solidFill>
            <a:schemeClr val="accent1"/>
          </a:solidFill>
          <a:ln w="9525">
            <a:noFill/>
            <a:miter lim="800000"/>
            <a:headEnd/>
            <a:tailEnd/>
          </a:ln>
        </p:spPr>
        <p:txBody>
          <a:bodyPr wrap="none" rtlCol="0" anchor="ctr"/>
          <a:lstStyle/>
          <a:p>
            <a:pPr algn="l"/>
            <a:endParaRPr lang="en-GB" sz="1600" dirty="0" smtClean="0">
              <a:solidFill>
                <a:schemeClr val="bg1"/>
              </a:solidFill>
            </a:endParaRPr>
          </a:p>
          <a:p>
            <a:pPr algn="l"/>
            <a:r>
              <a:rPr lang="en-GB" sz="1600" dirty="0" smtClean="0">
                <a:solidFill>
                  <a:schemeClr val="bg1"/>
                </a:solidFill>
              </a:rPr>
              <a:t>The green energy sector is relatively new, growing rapidly, and firms are in competition with </a:t>
            </a:r>
          </a:p>
          <a:p>
            <a:pPr algn="l"/>
            <a:r>
              <a:rPr lang="en-GB" sz="1600" dirty="0" smtClean="0">
                <a:solidFill>
                  <a:schemeClr val="bg1"/>
                </a:solidFill>
              </a:rPr>
              <a:t>each other. More and better </a:t>
            </a:r>
            <a:r>
              <a:rPr lang="en-GB" sz="1600" b="1" dirty="0" smtClean="0">
                <a:solidFill>
                  <a:schemeClr val="bg1"/>
                </a:solidFill>
              </a:rPr>
              <a:t>employer networks </a:t>
            </a:r>
            <a:r>
              <a:rPr lang="en-GB" sz="1600" dirty="0" smtClean="0">
                <a:solidFill>
                  <a:schemeClr val="bg1"/>
                </a:solidFill>
              </a:rPr>
              <a:t>provide increased social capital, reducing </a:t>
            </a:r>
          </a:p>
          <a:p>
            <a:pPr algn="l"/>
            <a:r>
              <a:rPr lang="en-GB" sz="1600" dirty="0" smtClean="0">
                <a:solidFill>
                  <a:schemeClr val="bg1"/>
                </a:solidFill>
              </a:rPr>
              <a:t>staff poaching , reduce training transaction costs and help raise sector transferable skills </a:t>
            </a:r>
          </a:p>
          <a:p>
            <a:pPr algn="l"/>
            <a:r>
              <a:rPr lang="en-GB" sz="1600" dirty="0" smtClean="0">
                <a:solidFill>
                  <a:schemeClr val="bg1"/>
                </a:solidFill>
              </a:rPr>
              <a:t>levels through collectively identified training. There is potential for much more collaboration.</a:t>
            </a:r>
          </a:p>
          <a:p>
            <a:pPr algn="l"/>
            <a:endParaRPr lang="en-GB" sz="1600" dirty="0" smtClean="0">
              <a:solidFill>
                <a:schemeClr val="bg1"/>
              </a:solidFill>
            </a:endParaRPr>
          </a:p>
          <a:p>
            <a:pPr algn="r"/>
            <a:r>
              <a:rPr lang="en-GB" sz="1600" dirty="0" smtClean="0">
                <a:solidFill>
                  <a:schemeClr val="bg1"/>
                </a:solidFill>
              </a:rPr>
              <a:t>Employers collaborate in </a:t>
            </a:r>
            <a:r>
              <a:rPr lang="en-GB" sz="1600" b="1" dirty="0" smtClean="0">
                <a:solidFill>
                  <a:schemeClr val="bg1"/>
                </a:solidFill>
              </a:rPr>
              <a:t>National Skills Academies </a:t>
            </a:r>
            <a:r>
              <a:rPr lang="en-GB" sz="1600" dirty="0" smtClean="0">
                <a:solidFill>
                  <a:schemeClr val="bg1"/>
                </a:solidFill>
              </a:rPr>
              <a:t>to increase skills investment</a:t>
            </a:r>
          </a:p>
          <a:p>
            <a:pPr algn="r"/>
            <a:r>
              <a:rPr lang="en-GB" sz="1600" dirty="0" smtClean="0">
                <a:solidFill>
                  <a:schemeClr val="bg1"/>
                </a:solidFill>
              </a:rPr>
              <a:t> and develop </a:t>
            </a:r>
            <a:r>
              <a:rPr lang="en-GB" sz="1600" b="1" dirty="0" smtClean="0">
                <a:solidFill>
                  <a:schemeClr val="bg1"/>
                </a:solidFill>
              </a:rPr>
              <a:t>modular and flexible qualifications</a:t>
            </a:r>
            <a:r>
              <a:rPr lang="en-GB" sz="1600" dirty="0" smtClean="0">
                <a:solidFill>
                  <a:schemeClr val="bg1"/>
                </a:solidFill>
              </a:rPr>
              <a:t> using industry-wide standards.</a:t>
            </a:r>
          </a:p>
          <a:p>
            <a:pPr algn="r"/>
            <a:endParaRPr lang="en-GB" sz="1600" dirty="0" smtClean="0">
              <a:solidFill>
                <a:schemeClr val="bg1"/>
              </a:solidFill>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79512" y="1268760"/>
            <a:ext cx="8964488" cy="5400600"/>
          </a:xfrm>
        </p:spPr>
        <p:txBody>
          <a:bodyPr/>
          <a:lstStyle/>
          <a:p>
            <a:pPr marL="180000" indent="0">
              <a:buNone/>
            </a:pPr>
            <a:r>
              <a:rPr lang="en-GB" sz="1600" dirty="0" smtClean="0"/>
              <a:t>The UK Commission is </a:t>
            </a:r>
            <a:r>
              <a:rPr lang="en-GB" sz="1600" b="1" dirty="0" smtClean="0"/>
              <a:t>working to transform the UK’s approach to investing in skills to help secure jobs and growth</a:t>
            </a:r>
            <a:r>
              <a:rPr lang="en-GB" sz="1600" dirty="0" smtClean="0"/>
              <a:t>.  Key to our ambition is the need to encourage </a:t>
            </a:r>
            <a:r>
              <a:rPr lang="en-GB" sz="1600" b="1" dirty="0" smtClean="0"/>
              <a:t>greater employer ownership of skills</a:t>
            </a:r>
            <a:r>
              <a:rPr lang="en-GB" sz="1600" dirty="0" smtClean="0"/>
              <a:t>, working to secure long term sustainable partnerships.</a:t>
            </a:r>
          </a:p>
          <a:p>
            <a:pPr marL="180000" indent="0">
              <a:buNone/>
            </a:pPr>
            <a:endParaRPr lang="en-GB" sz="1600" dirty="0" smtClean="0"/>
          </a:p>
          <a:p>
            <a:pPr marL="180000" indent="0">
              <a:buNone/>
            </a:pPr>
            <a:r>
              <a:rPr lang="en-GB" sz="1600" dirty="0" smtClean="0"/>
              <a:t>This slide pack and accompanying evidence report present the case for </a:t>
            </a:r>
            <a:r>
              <a:rPr lang="en-GB" sz="1600" b="1" dirty="0" smtClean="0"/>
              <a:t>more employers  in this sector to invest in the skills of their people</a:t>
            </a:r>
            <a:r>
              <a:rPr lang="en-GB" sz="1600"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sz="1600" dirty="0" smtClean="0"/>
          </a:p>
          <a:p>
            <a:pPr marL="180000" indent="0">
              <a:buNone/>
            </a:pPr>
            <a:r>
              <a:rPr lang="en-GB" sz="1600" dirty="0" smtClean="0"/>
              <a:t>There are several determinants of employers’ skills needs and training behaviour including firm size, strategy and location but it is by sector which the strongest variations appear.  Hence this work focuses on the </a:t>
            </a:r>
            <a:r>
              <a:rPr lang="en-GB" sz="1600" b="1" dirty="0" smtClean="0"/>
              <a:t>Energy, mining and utilities</a:t>
            </a:r>
            <a:r>
              <a:rPr lang="en-GB" sz="1600" dirty="0" smtClean="0"/>
              <a:t> sector.  Slide packs and reports are also available for a number of other sectors from: </a:t>
            </a:r>
            <a:r>
              <a:rPr lang="en-GB" sz="1600" dirty="0" smtClean="0">
                <a:hlinkClick r:id="rId3"/>
              </a:rPr>
              <a:t>www.ukces.org.uk</a:t>
            </a:r>
            <a:r>
              <a:rPr lang="en-GB" sz="1600" dirty="0" smtClean="0"/>
              <a:t>. Each of the sectors are important to the economy in terms of employment, productivity or their future potential.</a:t>
            </a:r>
          </a:p>
          <a:p>
            <a:pPr marL="180000" indent="0">
              <a:buNone/>
            </a:pPr>
            <a:endParaRPr lang="en-GB" sz="1600" dirty="0" smtClean="0"/>
          </a:p>
          <a:p>
            <a:pPr marL="180000" indent="0">
              <a:buNone/>
            </a:pPr>
            <a:r>
              <a:rPr lang="en-GB" sz="1600" dirty="0" smtClean="0"/>
              <a:t>For </a:t>
            </a:r>
            <a:r>
              <a:rPr lang="en-GB" sz="1600" b="1" dirty="0" smtClean="0"/>
              <a:t>information </a:t>
            </a:r>
            <a:r>
              <a:rPr lang="en-GB" sz="1600" dirty="0" smtClean="0"/>
              <a:t>about this slide pack and accompanying report please contact: info@ukces.org.uk/01709 774 800</a:t>
            </a:r>
          </a:p>
          <a:p>
            <a:pPr marL="180000" indent="0">
              <a:buNone/>
            </a:pPr>
            <a:endParaRPr lang="en-GB" sz="1600" dirty="0" smtClean="0"/>
          </a:p>
          <a:p>
            <a:pPr marL="180000" indent="0">
              <a:buNone/>
            </a:pPr>
            <a:r>
              <a:rPr lang="en-GB" sz="1600" b="1" dirty="0" smtClean="0"/>
              <a:t>Source information </a:t>
            </a:r>
            <a:r>
              <a:rPr lang="en-GB" sz="1600" dirty="0" smtClean="0"/>
              <a:t>can be found in the notes section of each slide</a:t>
            </a:r>
          </a:p>
          <a:p>
            <a:pPr marL="180000" indent="0">
              <a:buNone/>
            </a:pPr>
            <a:endParaRPr lang="en-GB" sz="1800" dirty="0" smtClean="0"/>
          </a:p>
          <a:p>
            <a:pPr marL="180000" indent="0">
              <a:buNone/>
            </a:pPr>
            <a:endParaRPr lang="en-GB" sz="1600" dirty="0" smtClean="0"/>
          </a:p>
          <a:p>
            <a:pPr marL="180000" indent="0">
              <a:buNone/>
            </a:pPr>
            <a:endParaRPr lang="en-GB" sz="1600"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F</a:t>
            </a:r>
            <a:r>
              <a:rPr lang="en-GB" b="1" dirty="0" smtClean="0">
                <a:latin typeface="+mn-lt"/>
              </a:rPr>
              <a:t>irms in the UK that don’t invest in training....... </a:t>
            </a:r>
            <a:r>
              <a:rPr lang="en-GB" dirty="0" smtClean="0"/>
              <a:t/>
            </a:r>
            <a:br>
              <a:rPr lang="en-GB" dirty="0" smtClean="0"/>
            </a:br>
            <a:endParaRPr lang="en-GB" dirty="0"/>
          </a:p>
        </p:txBody>
      </p:sp>
      <p:grpSp>
        <p:nvGrpSpPr>
          <p:cNvPr id="3" name="Group 31"/>
          <p:cNvGrpSpPr/>
          <p:nvPr/>
        </p:nvGrpSpPr>
        <p:grpSpPr>
          <a:xfrm>
            <a:off x="179512" y="1340768"/>
            <a:ext cx="7910779" cy="5328592"/>
            <a:chOff x="911732" y="1563537"/>
            <a:chExt cx="7486784" cy="4639471"/>
          </a:xfrm>
        </p:grpSpPr>
        <p:sp>
          <p:nvSpPr>
            <p:cNvPr id="4" name="Oval 3"/>
            <p:cNvSpPr/>
            <p:nvPr/>
          </p:nvSpPr>
          <p:spPr>
            <a:xfrm>
              <a:off x="3792280" y="2386253"/>
              <a:ext cx="1512288" cy="1330684"/>
            </a:xfrm>
            <a:prstGeom prst="ellipse">
              <a:avLst/>
            </a:prstGeom>
            <a:solidFill>
              <a:schemeClr val="tx2"/>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Are on average</a:t>
              </a:r>
            </a:p>
            <a:p>
              <a:pPr algn="ctr"/>
              <a:r>
                <a:rPr lang="en-GB" sz="1600" b="1" dirty="0" smtClean="0">
                  <a:solidFill>
                    <a:schemeClr val="bg1"/>
                  </a:solidFill>
                </a:rPr>
                <a:t>twice </a:t>
              </a:r>
            </a:p>
            <a:p>
              <a:pPr algn="ctr"/>
              <a:r>
                <a:rPr lang="en-GB" sz="1600" b="1" dirty="0" smtClean="0">
                  <a:solidFill>
                    <a:schemeClr val="bg1"/>
                  </a:solidFill>
                </a:rPr>
                <a:t>as likely to fail</a:t>
              </a:r>
              <a:endParaRPr lang="en-GB" sz="1600" b="1" dirty="0">
                <a:solidFill>
                  <a:schemeClr val="bg1"/>
                </a:solidFill>
              </a:endParaRPr>
            </a:p>
          </p:txBody>
        </p:sp>
        <p:sp>
          <p:nvSpPr>
            <p:cNvPr id="5" name="Oval 4"/>
            <p:cNvSpPr/>
            <p:nvPr/>
          </p:nvSpPr>
          <p:spPr>
            <a:xfrm>
              <a:off x="6159173" y="2942839"/>
              <a:ext cx="2239343" cy="2061559"/>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smtClean="0">
                <a:solidFill>
                  <a:schemeClr val="bg1"/>
                </a:solidFill>
              </a:endParaRPr>
            </a:p>
            <a:p>
              <a:pPr algn="ctr"/>
              <a:r>
                <a:rPr lang="en-GB" sz="1400" dirty="0" smtClean="0">
                  <a:solidFill>
                    <a:schemeClr val="bg1"/>
                  </a:solidFill>
                </a:rPr>
                <a:t>In the Construction  sector are four times as likely to fail</a:t>
              </a:r>
            </a:p>
            <a:p>
              <a:pPr algn="ctr"/>
              <a:endParaRPr lang="en-GB" sz="1100" dirty="0">
                <a:solidFill>
                  <a:schemeClr val="bg1"/>
                </a:solidFill>
                <a:latin typeface="Arial Rounded MT Bold" pitchFamily="34" charset="0"/>
              </a:endParaRPr>
            </a:p>
          </p:txBody>
        </p:sp>
        <p:sp>
          <p:nvSpPr>
            <p:cNvPr id="8" name="Oval 7"/>
            <p:cNvSpPr/>
            <p:nvPr/>
          </p:nvSpPr>
          <p:spPr>
            <a:xfrm>
              <a:off x="2095366" y="1563537"/>
              <a:ext cx="1552888" cy="1384917"/>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In the Transport &amp; </a:t>
              </a:r>
              <a:r>
                <a:rPr lang="en-GB" sz="1400" dirty="0" err="1" smtClean="0">
                  <a:solidFill>
                    <a:schemeClr val="bg1"/>
                  </a:solidFill>
                </a:rPr>
                <a:t>Comms</a:t>
              </a:r>
              <a:r>
                <a:rPr lang="en-GB" sz="1400" dirty="0" smtClean="0">
                  <a:solidFill>
                    <a:schemeClr val="bg1"/>
                  </a:solidFill>
                </a:rPr>
                <a:t> sector are</a:t>
              </a:r>
            </a:p>
            <a:p>
              <a:pPr algn="ctr"/>
              <a:r>
                <a:rPr lang="en-GB" sz="1400" dirty="0" smtClean="0">
                  <a:solidFill>
                    <a:schemeClr val="bg1"/>
                  </a:solidFill>
                </a:rPr>
                <a:t>twice as likely to fail</a:t>
              </a:r>
              <a:endParaRPr lang="en-GB" sz="1400" dirty="0">
                <a:solidFill>
                  <a:schemeClr val="bg1"/>
                </a:solidFill>
              </a:endParaRPr>
            </a:p>
          </p:txBody>
        </p:sp>
        <p:sp>
          <p:nvSpPr>
            <p:cNvPr id="10" name="Oval 9"/>
            <p:cNvSpPr/>
            <p:nvPr/>
          </p:nvSpPr>
          <p:spPr>
            <a:xfrm>
              <a:off x="5376581" y="1563537"/>
              <a:ext cx="1736671" cy="1399930"/>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400" dirty="0" smtClean="0">
                  <a:solidFill>
                    <a:schemeClr val="bg1"/>
                  </a:solidFill>
                </a:rPr>
                <a:t>In the Manufacturing sector are</a:t>
              </a:r>
            </a:p>
            <a:p>
              <a:pPr algn="ctr"/>
              <a:r>
                <a:rPr lang="en-GB" sz="1400" dirty="0" smtClean="0">
                  <a:solidFill>
                    <a:schemeClr val="bg1"/>
                  </a:solidFill>
                </a:rPr>
                <a:t>twice as likely to fail</a:t>
              </a:r>
              <a:endParaRPr lang="en-GB" sz="1400" dirty="0">
                <a:solidFill>
                  <a:schemeClr val="bg1"/>
                </a:solidFill>
              </a:endParaRPr>
            </a:p>
          </p:txBody>
        </p:sp>
        <p:sp>
          <p:nvSpPr>
            <p:cNvPr id="12" name="Oval 11"/>
            <p:cNvSpPr/>
            <p:nvPr/>
          </p:nvSpPr>
          <p:spPr>
            <a:xfrm>
              <a:off x="4512417" y="4081561"/>
              <a:ext cx="1607302" cy="1359742"/>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In the Retail &amp; Wholesale sector are twice as likely to fail</a:t>
              </a:r>
            </a:p>
            <a:p>
              <a:pPr algn="ctr"/>
              <a:endParaRPr lang="en-GB" sz="1100" dirty="0">
                <a:latin typeface="Arial Rounded MT Bold" pitchFamily="34" charset="0"/>
              </a:endParaRPr>
            </a:p>
          </p:txBody>
        </p:sp>
        <p:sp>
          <p:nvSpPr>
            <p:cNvPr id="14" name="Oval 13"/>
            <p:cNvSpPr/>
            <p:nvPr/>
          </p:nvSpPr>
          <p:spPr>
            <a:xfrm>
              <a:off x="911732" y="3139724"/>
              <a:ext cx="3235264" cy="3063284"/>
            </a:xfrm>
            <a:prstGeom prst="ellipse">
              <a:avLst/>
            </a:prstGeom>
            <a:solidFill>
              <a:schemeClr val="accent6">
                <a:lumMod val="75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 the Hotels &amp; Restaurant sector are</a:t>
              </a:r>
            </a:p>
            <a:p>
              <a:pPr algn="ctr"/>
              <a:r>
                <a:rPr lang="en-GB" dirty="0" smtClean="0"/>
                <a:t>nine times as likely to fail</a:t>
              </a:r>
              <a:endParaRPr lang="en-GB" dirty="0"/>
            </a:p>
          </p:txBody>
        </p:sp>
        <p:cxnSp>
          <p:nvCxnSpPr>
            <p:cNvPr id="17" name="Straight Connector 16"/>
            <p:cNvCxnSpPr/>
            <p:nvPr/>
          </p:nvCxnSpPr>
          <p:spPr>
            <a:xfrm rot="10800000" flipV="1">
              <a:off x="5160541" y="2574621"/>
              <a:ext cx="288055" cy="15790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3432212" y="2700199"/>
              <a:ext cx="360069" cy="125578"/>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5160541" y="3265302"/>
              <a:ext cx="1080206" cy="251159"/>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rot="16200000" flipH="1">
              <a:off x="4657336" y="3785173"/>
              <a:ext cx="502314" cy="216041"/>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1" name="Straight Connector 30"/>
            <p:cNvCxnSpPr>
              <a:stCxn id="4" idx="3"/>
              <a:endCxn id="14" idx="7"/>
            </p:cNvCxnSpPr>
            <p:nvPr/>
          </p:nvCxnSpPr>
          <p:spPr>
            <a:xfrm rot="5400000">
              <a:off x="3810342" y="3384924"/>
              <a:ext cx="66269" cy="340547"/>
            </a:xfrm>
            <a:prstGeom prst="line">
              <a:avLst/>
            </a:prstGeom>
            <a:ln w="381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sp>
        <p:nvSpPr>
          <p:cNvPr id="24" name="TextBox 23"/>
          <p:cNvSpPr txBox="1"/>
          <p:nvPr/>
        </p:nvSpPr>
        <p:spPr>
          <a:xfrm>
            <a:off x="6156176" y="5733256"/>
            <a:ext cx="2592288" cy="830997"/>
          </a:xfrm>
          <a:prstGeom prst="rect">
            <a:avLst/>
          </a:prstGeom>
          <a:solidFill>
            <a:schemeClr val="tx2"/>
          </a:solidFill>
          <a:effectLst/>
        </p:spPr>
        <p:txBody>
          <a:bodyPr wrap="square" rtlCol="0">
            <a:spAutoFit/>
          </a:bodyPr>
          <a:lstStyle/>
          <a:p>
            <a:r>
              <a:rPr lang="en-GB" sz="1600" b="1" dirty="0" smtClean="0">
                <a:solidFill>
                  <a:schemeClr val="bg1"/>
                </a:solidFill>
              </a:rPr>
              <a:t>Training raises firm survival and performance rates</a:t>
            </a:r>
            <a:endParaRPr lang="en-GB" sz="1400" b="1"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p:txBody>
          <a:bodyPr/>
          <a:lstStyle/>
          <a:p>
            <a:pPr eaLnBrk="1" hangingPunct="1"/>
            <a:r>
              <a:rPr lang="en-GB" smtClean="0"/>
              <a:t>Key messages</a:t>
            </a:r>
            <a:endParaRPr lang="en-US" smtClean="0"/>
          </a:p>
        </p:txBody>
      </p:sp>
      <p:sp>
        <p:nvSpPr>
          <p:cNvPr id="71682" name="Rectangle 3"/>
          <p:cNvSpPr>
            <a:spLocks noGrp="1"/>
          </p:cNvSpPr>
          <p:nvPr>
            <p:ph type="body" idx="1"/>
          </p:nvPr>
        </p:nvSpPr>
        <p:spPr>
          <a:xfrm>
            <a:off x="251520" y="1341438"/>
            <a:ext cx="8892480" cy="5516562"/>
          </a:xfrm>
        </p:spPr>
        <p:txBody>
          <a:bodyPr/>
          <a:lstStyle/>
          <a:p>
            <a:pPr eaLnBrk="1" hangingPunct="1"/>
            <a:r>
              <a:rPr lang="en-GB" sz="1800" dirty="0" smtClean="0"/>
              <a:t>The sector is </a:t>
            </a:r>
            <a:r>
              <a:rPr lang="en-GB" sz="1800" b="1" dirty="0" smtClean="0"/>
              <a:t>highly productive </a:t>
            </a:r>
            <a:r>
              <a:rPr lang="en-GB" sz="1800" dirty="0" smtClean="0"/>
              <a:t>and is crucial to powering the whole economy</a:t>
            </a:r>
          </a:p>
          <a:p>
            <a:r>
              <a:rPr lang="en-GB" sz="1800" dirty="0" smtClean="0"/>
              <a:t>The sector is at </a:t>
            </a:r>
            <a:r>
              <a:rPr lang="en-GB" sz="1800" b="1" dirty="0" smtClean="0"/>
              <a:t>risk of not achieving its full growth potential</a:t>
            </a:r>
            <a:r>
              <a:rPr lang="en-GB" sz="1800" dirty="0" smtClean="0"/>
              <a:t> because of skills shortages:</a:t>
            </a:r>
          </a:p>
          <a:p>
            <a:pPr lvl="1"/>
            <a:r>
              <a:rPr lang="en-GB" sz="1600" dirty="0" smtClean="0"/>
              <a:t>Skills are already seriously limiting growth</a:t>
            </a:r>
          </a:p>
          <a:p>
            <a:pPr lvl="1"/>
            <a:r>
              <a:rPr lang="en-GB" sz="1600" dirty="0" smtClean="0"/>
              <a:t>Businesses rely on immigration to provide a skilled workforce</a:t>
            </a:r>
          </a:p>
          <a:p>
            <a:pPr lvl="1"/>
            <a:r>
              <a:rPr lang="en-GB" sz="1600" dirty="0" smtClean="0"/>
              <a:t>A generation of professionals and technicians will retire by 2020 and global demand for skills will increase</a:t>
            </a:r>
          </a:p>
          <a:p>
            <a:r>
              <a:rPr lang="en-GB" sz="1800" dirty="0" smtClean="0"/>
              <a:t>Lower CO2 emissions </a:t>
            </a:r>
            <a:r>
              <a:rPr lang="en-GB" sz="1800" b="1" dirty="0" smtClean="0"/>
              <a:t>create excellent opportunities for growth</a:t>
            </a:r>
            <a:r>
              <a:rPr lang="en-GB" sz="1800" dirty="0" smtClean="0"/>
              <a:t> and innovation</a:t>
            </a:r>
          </a:p>
          <a:p>
            <a:r>
              <a:rPr lang="en-GB" sz="1800" b="1" dirty="0" smtClean="0"/>
              <a:t>Skills investments are vital</a:t>
            </a:r>
            <a:r>
              <a:rPr lang="en-GB" sz="1800" dirty="0" smtClean="0"/>
              <a:t>: more HE graduates are needed in sector-relevant subjects; and associate-professional skills supporting new technologies (mainly in electrical power generation, transmission and distribution)</a:t>
            </a:r>
          </a:p>
          <a:p>
            <a:r>
              <a:rPr lang="en-GB" sz="1800" dirty="0" smtClean="0"/>
              <a:t>We need to make the sector more attractive by showcasing the range of opportunities it offers. </a:t>
            </a:r>
            <a:r>
              <a:rPr lang="en-GB" sz="1800" b="1" dirty="0" smtClean="0"/>
              <a:t>Employers need to play a key role.</a:t>
            </a:r>
          </a:p>
          <a:p>
            <a:pPr eaLnBrk="1" hangingPunct="1"/>
            <a:r>
              <a:rPr lang="en-GB" sz="1800" dirty="0" smtClean="0"/>
              <a:t>The UK Commission is looking to work with employers to </a:t>
            </a:r>
            <a:r>
              <a:rPr lang="en-GB" sz="1800" b="1" dirty="0" smtClean="0"/>
              <a:t>transform the UK’s approach to investing in skills</a:t>
            </a:r>
            <a:r>
              <a:rPr lang="en-GB" sz="1800" dirty="0" smtClean="0"/>
              <a:t> of its people </a:t>
            </a:r>
            <a:r>
              <a:rPr lang="en-GB" sz="1800" b="1" dirty="0" smtClean="0"/>
              <a:t>to secure growth and prosperity</a:t>
            </a:r>
            <a:r>
              <a:rPr lang="en-GB" sz="1800" dirty="0" smtClean="0"/>
              <a:t>. More information about the </a:t>
            </a:r>
            <a:r>
              <a:rPr lang="en-GB" sz="1800" b="1" dirty="0" smtClean="0"/>
              <a:t>UK Commission’s investment funds </a:t>
            </a:r>
            <a:r>
              <a:rPr lang="en-GB" sz="1800" dirty="0" smtClean="0"/>
              <a:t>is available </a:t>
            </a:r>
            <a:r>
              <a:rPr lang="en-GB" sz="1800" dirty="0" smtClean="0">
                <a:hlinkClick r:id="rId3"/>
              </a:rPr>
              <a:t>here</a:t>
            </a:r>
            <a:endParaRPr lang="en-GB" sz="1800" dirty="0" smtClean="0"/>
          </a:p>
          <a:p>
            <a:pPr eaLnBrk="1" hangingPunct="1">
              <a:lnSpc>
                <a:spcPct val="80000"/>
              </a:lnSpc>
            </a:pPr>
            <a:endParaRPr lang="en-US" sz="1600"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115888"/>
            <a:ext cx="4535487" cy="1143000"/>
          </a:xfrm>
        </p:spPr>
        <p:txBody>
          <a:bodyPr/>
          <a:lstStyle/>
          <a:p>
            <a:pPr eaLnBrk="1" hangingPunct="1"/>
            <a:r>
              <a:rPr lang="en-GB" smtClean="0"/>
              <a:t>Storyboard</a:t>
            </a:r>
          </a:p>
        </p:txBody>
      </p:sp>
      <p:sp>
        <p:nvSpPr>
          <p:cNvPr id="9219" name="Rectangle 5"/>
          <p:cNvSpPr>
            <a:spLocks noChangeArrowheads="1"/>
          </p:cNvSpPr>
          <p:nvPr/>
        </p:nvSpPr>
        <p:spPr bwMode="auto">
          <a:xfrm>
            <a:off x="1096963" y="1628775"/>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20" name="Text Box 6"/>
          <p:cNvSpPr txBox="1">
            <a:spLocks noChangeArrowheads="1"/>
          </p:cNvSpPr>
          <p:nvPr/>
        </p:nvSpPr>
        <p:spPr bwMode="auto">
          <a:xfrm>
            <a:off x="1042988" y="1628800"/>
            <a:ext cx="2160587" cy="1077218"/>
          </a:xfrm>
          <a:prstGeom prst="rect">
            <a:avLst/>
          </a:prstGeom>
          <a:noFill/>
          <a:ln w="9525">
            <a:noFill/>
            <a:miter lim="800000"/>
            <a:headEnd/>
            <a:tailEnd/>
          </a:ln>
        </p:spPr>
        <p:txBody>
          <a:bodyPr wrap="square">
            <a:spAutoFit/>
          </a:bodyPr>
          <a:lstStyle/>
          <a:p>
            <a:pPr algn="ctr">
              <a:spcBef>
                <a:spcPct val="50000"/>
              </a:spcBef>
            </a:pPr>
            <a:r>
              <a:rPr lang="en-GB" sz="1600" dirty="0" smtClean="0">
                <a:solidFill>
                  <a:schemeClr val="bg1"/>
                </a:solidFill>
              </a:rPr>
              <a:t>What are the </a:t>
            </a:r>
            <a:r>
              <a:rPr lang="en-GB" sz="1600" dirty="0">
                <a:solidFill>
                  <a:schemeClr val="bg1"/>
                </a:solidFill>
              </a:rPr>
              <a:t>key skills challenges </a:t>
            </a:r>
            <a:r>
              <a:rPr lang="en-GB" sz="1600" dirty="0" smtClean="0">
                <a:solidFill>
                  <a:schemeClr val="bg1"/>
                </a:solidFill>
              </a:rPr>
              <a:t>in the mining, energy and utilities sector?</a:t>
            </a:r>
            <a:endParaRPr lang="en-GB" sz="1600" dirty="0">
              <a:solidFill>
                <a:schemeClr val="bg1"/>
              </a:solidFill>
            </a:endParaRPr>
          </a:p>
        </p:txBody>
      </p:sp>
      <p:sp>
        <p:nvSpPr>
          <p:cNvPr id="9221" name="Line 7"/>
          <p:cNvSpPr>
            <a:spLocks noChangeShapeType="1"/>
          </p:cNvSpPr>
          <p:nvPr/>
        </p:nvSpPr>
        <p:spPr bwMode="auto">
          <a:xfrm>
            <a:off x="3113088" y="2205038"/>
            <a:ext cx="431800" cy="0"/>
          </a:xfrm>
          <a:prstGeom prst="line">
            <a:avLst/>
          </a:prstGeom>
          <a:noFill/>
          <a:ln w="19050">
            <a:solidFill>
              <a:schemeClr val="tx2"/>
            </a:solidFill>
            <a:round/>
            <a:headEnd/>
            <a:tailEnd type="arrow" w="med" len="med"/>
          </a:ln>
        </p:spPr>
        <p:txBody>
          <a:bodyPr/>
          <a:lstStyle/>
          <a:p>
            <a:endParaRPr lang="en-GB"/>
          </a:p>
        </p:txBody>
      </p:sp>
      <p:sp>
        <p:nvSpPr>
          <p:cNvPr id="9222" name="Rectangle 8"/>
          <p:cNvSpPr>
            <a:spLocks noChangeArrowheads="1"/>
          </p:cNvSpPr>
          <p:nvPr/>
        </p:nvSpPr>
        <p:spPr bwMode="auto">
          <a:xfrm>
            <a:off x="3563938" y="1628775"/>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24" name="Line 10"/>
          <p:cNvSpPr>
            <a:spLocks noChangeShapeType="1"/>
          </p:cNvSpPr>
          <p:nvPr/>
        </p:nvSpPr>
        <p:spPr bwMode="auto">
          <a:xfrm>
            <a:off x="5580063" y="2205038"/>
            <a:ext cx="431800" cy="0"/>
          </a:xfrm>
          <a:prstGeom prst="line">
            <a:avLst/>
          </a:prstGeom>
          <a:noFill/>
          <a:ln w="19050">
            <a:solidFill>
              <a:schemeClr val="tx2"/>
            </a:solidFill>
            <a:round/>
            <a:headEnd/>
            <a:tailEnd type="arrow" w="med" len="med"/>
          </a:ln>
        </p:spPr>
        <p:txBody>
          <a:bodyPr/>
          <a:lstStyle/>
          <a:p>
            <a:endParaRPr lang="en-GB"/>
          </a:p>
        </p:txBody>
      </p:sp>
      <p:sp>
        <p:nvSpPr>
          <p:cNvPr id="9225" name="Rectangle 11"/>
          <p:cNvSpPr>
            <a:spLocks noChangeArrowheads="1"/>
          </p:cNvSpPr>
          <p:nvPr/>
        </p:nvSpPr>
        <p:spPr bwMode="auto">
          <a:xfrm>
            <a:off x="6011863" y="1628775"/>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27" name="Line 16"/>
          <p:cNvSpPr>
            <a:spLocks noChangeShapeType="1"/>
          </p:cNvSpPr>
          <p:nvPr/>
        </p:nvSpPr>
        <p:spPr bwMode="auto">
          <a:xfrm>
            <a:off x="2106613" y="3030538"/>
            <a:ext cx="4930775" cy="0"/>
          </a:xfrm>
          <a:prstGeom prst="line">
            <a:avLst/>
          </a:prstGeom>
          <a:noFill/>
          <a:ln w="19050">
            <a:solidFill>
              <a:schemeClr val="tx2"/>
            </a:solidFill>
            <a:round/>
            <a:headEnd/>
            <a:tailEnd/>
          </a:ln>
        </p:spPr>
        <p:txBody>
          <a:bodyPr/>
          <a:lstStyle/>
          <a:p>
            <a:endParaRPr lang="en-GB"/>
          </a:p>
        </p:txBody>
      </p:sp>
      <p:sp>
        <p:nvSpPr>
          <p:cNvPr id="9228" name="Line 17"/>
          <p:cNvSpPr>
            <a:spLocks noChangeShapeType="1"/>
          </p:cNvSpPr>
          <p:nvPr/>
        </p:nvSpPr>
        <p:spPr bwMode="auto">
          <a:xfrm rot="5400000">
            <a:off x="1991519" y="3137694"/>
            <a:ext cx="233362" cy="0"/>
          </a:xfrm>
          <a:prstGeom prst="line">
            <a:avLst/>
          </a:prstGeom>
          <a:noFill/>
          <a:ln w="19050">
            <a:solidFill>
              <a:schemeClr val="tx2"/>
            </a:solidFill>
            <a:round/>
            <a:headEnd/>
            <a:tailEnd type="arrow" w="med" len="med"/>
          </a:ln>
        </p:spPr>
        <p:txBody>
          <a:bodyPr/>
          <a:lstStyle/>
          <a:p>
            <a:endParaRPr lang="en-GB"/>
          </a:p>
        </p:txBody>
      </p:sp>
      <p:sp>
        <p:nvSpPr>
          <p:cNvPr id="9229" name="Line 18"/>
          <p:cNvSpPr>
            <a:spLocks noChangeShapeType="1"/>
          </p:cNvSpPr>
          <p:nvPr/>
        </p:nvSpPr>
        <p:spPr bwMode="auto">
          <a:xfrm rot="5400000">
            <a:off x="6909594" y="2918619"/>
            <a:ext cx="233362" cy="0"/>
          </a:xfrm>
          <a:prstGeom prst="line">
            <a:avLst/>
          </a:prstGeom>
          <a:noFill/>
          <a:ln w="19050">
            <a:solidFill>
              <a:schemeClr val="tx2"/>
            </a:solidFill>
            <a:round/>
            <a:headEnd/>
            <a:tailEnd/>
          </a:ln>
        </p:spPr>
        <p:txBody>
          <a:bodyPr/>
          <a:lstStyle/>
          <a:p>
            <a:endParaRPr lang="en-GB"/>
          </a:p>
        </p:txBody>
      </p:sp>
      <p:sp>
        <p:nvSpPr>
          <p:cNvPr id="9230" name="Rectangle 21"/>
          <p:cNvSpPr>
            <a:spLocks noChangeArrowheads="1"/>
          </p:cNvSpPr>
          <p:nvPr/>
        </p:nvSpPr>
        <p:spPr bwMode="auto">
          <a:xfrm>
            <a:off x="1096963" y="3255963"/>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31" name="Line 23"/>
          <p:cNvSpPr>
            <a:spLocks noChangeShapeType="1"/>
          </p:cNvSpPr>
          <p:nvPr/>
        </p:nvSpPr>
        <p:spPr bwMode="auto">
          <a:xfrm>
            <a:off x="3113088" y="3832225"/>
            <a:ext cx="431800" cy="0"/>
          </a:xfrm>
          <a:prstGeom prst="line">
            <a:avLst/>
          </a:prstGeom>
          <a:noFill/>
          <a:ln w="19050">
            <a:solidFill>
              <a:schemeClr val="tx2"/>
            </a:solidFill>
            <a:round/>
            <a:headEnd/>
            <a:tailEnd type="arrow" w="med" len="med"/>
          </a:ln>
        </p:spPr>
        <p:txBody>
          <a:bodyPr/>
          <a:lstStyle/>
          <a:p>
            <a:endParaRPr lang="en-GB"/>
          </a:p>
        </p:txBody>
      </p:sp>
      <p:sp>
        <p:nvSpPr>
          <p:cNvPr id="9232" name="Rectangle 24"/>
          <p:cNvSpPr>
            <a:spLocks noChangeArrowheads="1"/>
          </p:cNvSpPr>
          <p:nvPr/>
        </p:nvSpPr>
        <p:spPr bwMode="auto">
          <a:xfrm>
            <a:off x="3563938" y="3255963"/>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33" name="Line 26"/>
          <p:cNvSpPr>
            <a:spLocks noChangeShapeType="1"/>
          </p:cNvSpPr>
          <p:nvPr/>
        </p:nvSpPr>
        <p:spPr bwMode="auto">
          <a:xfrm>
            <a:off x="5580063" y="3832225"/>
            <a:ext cx="431800" cy="0"/>
          </a:xfrm>
          <a:prstGeom prst="line">
            <a:avLst/>
          </a:prstGeom>
          <a:noFill/>
          <a:ln w="19050">
            <a:solidFill>
              <a:schemeClr val="tx2"/>
            </a:solidFill>
            <a:round/>
            <a:headEnd/>
            <a:tailEnd type="arrow" w="med" len="med"/>
          </a:ln>
        </p:spPr>
        <p:txBody>
          <a:bodyPr/>
          <a:lstStyle/>
          <a:p>
            <a:endParaRPr lang="en-GB"/>
          </a:p>
        </p:txBody>
      </p:sp>
      <p:sp>
        <p:nvSpPr>
          <p:cNvPr id="9234" name="Rectangle 27"/>
          <p:cNvSpPr>
            <a:spLocks noChangeArrowheads="1"/>
          </p:cNvSpPr>
          <p:nvPr/>
        </p:nvSpPr>
        <p:spPr bwMode="auto">
          <a:xfrm>
            <a:off x="6011863" y="3255963"/>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9235" name="Line 29"/>
          <p:cNvSpPr>
            <a:spLocks noChangeShapeType="1"/>
          </p:cNvSpPr>
          <p:nvPr/>
        </p:nvSpPr>
        <p:spPr bwMode="auto">
          <a:xfrm>
            <a:off x="2106613" y="4648200"/>
            <a:ext cx="4930775" cy="0"/>
          </a:xfrm>
          <a:prstGeom prst="line">
            <a:avLst/>
          </a:prstGeom>
          <a:noFill/>
          <a:ln w="19050">
            <a:solidFill>
              <a:schemeClr val="tx2"/>
            </a:solidFill>
            <a:round/>
            <a:headEnd/>
            <a:tailEnd/>
          </a:ln>
        </p:spPr>
        <p:txBody>
          <a:bodyPr/>
          <a:lstStyle/>
          <a:p>
            <a:endParaRPr lang="en-GB"/>
          </a:p>
        </p:txBody>
      </p:sp>
      <p:sp>
        <p:nvSpPr>
          <p:cNvPr id="9236" name="Line 30"/>
          <p:cNvSpPr>
            <a:spLocks noChangeShapeType="1"/>
          </p:cNvSpPr>
          <p:nvPr/>
        </p:nvSpPr>
        <p:spPr bwMode="auto">
          <a:xfrm rot="5400000">
            <a:off x="1991518" y="4755357"/>
            <a:ext cx="233363" cy="0"/>
          </a:xfrm>
          <a:prstGeom prst="line">
            <a:avLst/>
          </a:prstGeom>
          <a:noFill/>
          <a:ln w="19050">
            <a:solidFill>
              <a:schemeClr val="tx2"/>
            </a:solidFill>
            <a:round/>
            <a:headEnd/>
            <a:tailEnd type="arrow" w="med" len="med"/>
          </a:ln>
        </p:spPr>
        <p:txBody>
          <a:bodyPr/>
          <a:lstStyle/>
          <a:p>
            <a:endParaRPr lang="en-GB"/>
          </a:p>
        </p:txBody>
      </p:sp>
      <p:sp>
        <p:nvSpPr>
          <p:cNvPr id="9237" name="Line 31"/>
          <p:cNvSpPr>
            <a:spLocks noChangeShapeType="1"/>
          </p:cNvSpPr>
          <p:nvPr/>
        </p:nvSpPr>
        <p:spPr bwMode="auto">
          <a:xfrm rot="5400000">
            <a:off x="6909593" y="4526757"/>
            <a:ext cx="233363" cy="0"/>
          </a:xfrm>
          <a:prstGeom prst="line">
            <a:avLst/>
          </a:prstGeom>
          <a:noFill/>
          <a:ln w="19050">
            <a:solidFill>
              <a:schemeClr val="tx2"/>
            </a:solidFill>
            <a:round/>
            <a:headEnd/>
            <a:tailEnd/>
          </a:ln>
        </p:spPr>
        <p:txBody>
          <a:bodyPr/>
          <a:lstStyle/>
          <a:p>
            <a:endParaRPr lang="en-GB"/>
          </a:p>
        </p:txBody>
      </p:sp>
      <p:sp>
        <p:nvSpPr>
          <p:cNvPr id="9238" name="Rectangle 37"/>
          <p:cNvSpPr>
            <a:spLocks noChangeArrowheads="1"/>
          </p:cNvSpPr>
          <p:nvPr/>
        </p:nvSpPr>
        <p:spPr bwMode="auto">
          <a:xfrm>
            <a:off x="1096963" y="4892675"/>
            <a:ext cx="2016125" cy="1152525"/>
          </a:xfrm>
          <a:prstGeom prst="rect">
            <a:avLst/>
          </a:prstGeom>
          <a:solidFill>
            <a:schemeClr val="accent1"/>
          </a:solidFill>
          <a:ln w="9525">
            <a:noFill/>
            <a:miter lim="800000"/>
            <a:headEnd/>
            <a:tailEnd/>
          </a:ln>
        </p:spPr>
        <p:txBody>
          <a:bodyPr wrap="none" anchor="ctr"/>
          <a:lstStyle/>
          <a:p>
            <a:r>
              <a:rPr lang="en-GB" sz="1600" dirty="0" smtClean="0">
                <a:solidFill>
                  <a:schemeClr val="bg1"/>
                </a:solidFill>
              </a:rPr>
              <a:t>Performance </a:t>
            </a:r>
          </a:p>
          <a:p>
            <a:r>
              <a:rPr lang="en-GB" sz="1600" dirty="0" smtClean="0">
                <a:solidFill>
                  <a:schemeClr val="bg1"/>
                </a:solidFill>
              </a:rPr>
              <a:t>challenge: </a:t>
            </a:r>
          </a:p>
          <a:p>
            <a:r>
              <a:rPr lang="en-GB" sz="1600" dirty="0" smtClean="0">
                <a:solidFill>
                  <a:schemeClr val="bg1"/>
                </a:solidFill>
              </a:rPr>
              <a:t>competition </a:t>
            </a:r>
          </a:p>
          <a:p>
            <a:r>
              <a:rPr lang="en-GB" sz="1600" dirty="0" smtClean="0">
                <a:solidFill>
                  <a:schemeClr val="bg1"/>
                </a:solidFill>
              </a:rPr>
              <a:t>for talent</a:t>
            </a:r>
            <a:endParaRPr lang="en-GB" sz="1600" dirty="0">
              <a:solidFill>
                <a:schemeClr val="bg1"/>
              </a:solidFill>
            </a:endParaRPr>
          </a:p>
        </p:txBody>
      </p:sp>
      <p:sp>
        <p:nvSpPr>
          <p:cNvPr id="9239" name="Line 39"/>
          <p:cNvSpPr>
            <a:spLocks noChangeShapeType="1"/>
          </p:cNvSpPr>
          <p:nvPr/>
        </p:nvSpPr>
        <p:spPr bwMode="auto">
          <a:xfrm>
            <a:off x="3113088" y="5468938"/>
            <a:ext cx="431800" cy="0"/>
          </a:xfrm>
          <a:prstGeom prst="line">
            <a:avLst/>
          </a:prstGeom>
          <a:noFill/>
          <a:ln w="19050">
            <a:solidFill>
              <a:schemeClr val="tx2"/>
            </a:solidFill>
            <a:round/>
            <a:headEnd/>
            <a:tailEnd type="arrow" w="med" len="med"/>
          </a:ln>
        </p:spPr>
        <p:txBody>
          <a:bodyPr/>
          <a:lstStyle/>
          <a:p>
            <a:endParaRPr lang="en-GB"/>
          </a:p>
        </p:txBody>
      </p:sp>
      <p:sp>
        <p:nvSpPr>
          <p:cNvPr id="9240" name="Rectangle 40"/>
          <p:cNvSpPr>
            <a:spLocks noChangeArrowheads="1"/>
          </p:cNvSpPr>
          <p:nvPr/>
        </p:nvSpPr>
        <p:spPr bwMode="auto">
          <a:xfrm>
            <a:off x="3563938" y="4892675"/>
            <a:ext cx="2016125" cy="1152525"/>
          </a:xfrm>
          <a:prstGeom prst="rect">
            <a:avLst/>
          </a:prstGeom>
          <a:solidFill>
            <a:schemeClr val="accent1"/>
          </a:solidFill>
          <a:ln w="9525">
            <a:noFill/>
            <a:miter lim="800000"/>
            <a:headEnd/>
            <a:tailEnd/>
          </a:ln>
        </p:spPr>
        <p:txBody>
          <a:bodyPr wrap="none" anchor="ctr"/>
          <a:lstStyle/>
          <a:p>
            <a:endParaRPr lang="en-US" sz="1800" dirty="0">
              <a:solidFill>
                <a:schemeClr val="tx1"/>
              </a:solidFill>
            </a:endParaRPr>
          </a:p>
        </p:txBody>
      </p:sp>
      <p:sp>
        <p:nvSpPr>
          <p:cNvPr id="9245" name="Text Box 46"/>
          <p:cNvSpPr txBox="1">
            <a:spLocks noChangeArrowheads="1"/>
          </p:cNvSpPr>
          <p:nvPr/>
        </p:nvSpPr>
        <p:spPr bwMode="auto">
          <a:xfrm>
            <a:off x="3563888" y="4930775"/>
            <a:ext cx="2088232" cy="1077218"/>
          </a:xfrm>
          <a:prstGeom prst="rect">
            <a:avLst/>
          </a:prstGeom>
          <a:noFill/>
          <a:ln w="9525">
            <a:noFill/>
            <a:miter lim="800000"/>
            <a:headEnd/>
            <a:tailEnd/>
          </a:ln>
        </p:spPr>
        <p:txBody>
          <a:bodyPr wrap="square">
            <a:spAutoFit/>
          </a:bodyPr>
          <a:lstStyle/>
          <a:p>
            <a:pPr algn="ctr">
              <a:spcBef>
                <a:spcPct val="50000"/>
              </a:spcBef>
            </a:pPr>
            <a:r>
              <a:rPr lang="en-GB" sz="1600" dirty="0" smtClean="0">
                <a:solidFill>
                  <a:schemeClr val="bg1"/>
                </a:solidFill>
              </a:rPr>
              <a:t>Tackling these performance challenges: growth through skills</a:t>
            </a:r>
            <a:endParaRPr lang="en-GB" sz="1600" dirty="0"/>
          </a:p>
        </p:txBody>
      </p:sp>
      <p:sp>
        <p:nvSpPr>
          <p:cNvPr id="9247" name="Text Box 48"/>
          <p:cNvSpPr txBox="1">
            <a:spLocks noChangeArrowheads="1"/>
          </p:cNvSpPr>
          <p:nvPr/>
        </p:nvSpPr>
        <p:spPr bwMode="auto">
          <a:xfrm>
            <a:off x="5940152" y="3284985"/>
            <a:ext cx="2160861" cy="1046440"/>
          </a:xfrm>
          <a:prstGeom prst="rect">
            <a:avLst/>
          </a:prstGeom>
          <a:noFill/>
          <a:ln w="9525">
            <a:noFill/>
            <a:miter lim="800000"/>
            <a:headEnd/>
            <a:tailEnd/>
          </a:ln>
        </p:spPr>
        <p:txBody>
          <a:bodyPr wrap="square">
            <a:spAutoFit/>
          </a:bodyPr>
          <a:lstStyle/>
          <a:p>
            <a:pPr algn="ctr"/>
            <a:r>
              <a:rPr lang="en-GB" sz="1600" dirty="0">
                <a:solidFill>
                  <a:schemeClr val="bg1"/>
                </a:solidFill>
              </a:rPr>
              <a:t>Performance challenge:</a:t>
            </a:r>
          </a:p>
          <a:p>
            <a:pPr algn="ctr"/>
            <a:r>
              <a:rPr lang="en-GB" sz="1500" dirty="0" smtClean="0">
                <a:solidFill>
                  <a:schemeClr val="bg1"/>
                </a:solidFill>
              </a:rPr>
              <a:t>developing  the managers of the future</a:t>
            </a:r>
            <a:endParaRPr lang="en-GB" sz="1500" dirty="0">
              <a:solidFill>
                <a:schemeClr val="bg1"/>
              </a:solidFill>
            </a:endParaRPr>
          </a:p>
        </p:txBody>
      </p:sp>
      <p:sp>
        <p:nvSpPr>
          <p:cNvPr id="9248" name="Text Box 50"/>
          <p:cNvSpPr txBox="1">
            <a:spLocks noChangeArrowheads="1"/>
          </p:cNvSpPr>
          <p:nvPr/>
        </p:nvSpPr>
        <p:spPr bwMode="auto">
          <a:xfrm>
            <a:off x="3527425" y="3284985"/>
            <a:ext cx="2087563" cy="1077218"/>
          </a:xfrm>
          <a:prstGeom prst="rect">
            <a:avLst/>
          </a:prstGeom>
          <a:noFill/>
          <a:ln w="9525">
            <a:noFill/>
            <a:miter lim="800000"/>
            <a:headEnd/>
            <a:tailEnd/>
          </a:ln>
        </p:spPr>
        <p:txBody>
          <a:bodyPr wrap="square">
            <a:spAutoFit/>
          </a:bodyPr>
          <a:lstStyle/>
          <a:p>
            <a:pPr algn="ctr">
              <a:spcBef>
                <a:spcPct val="50000"/>
              </a:spcBef>
            </a:pPr>
            <a:r>
              <a:rPr lang="en-GB" sz="1600" dirty="0">
                <a:solidFill>
                  <a:schemeClr val="bg1"/>
                </a:solidFill>
              </a:rPr>
              <a:t>Performance challenge: </a:t>
            </a:r>
            <a:br>
              <a:rPr lang="en-GB" sz="1600" dirty="0">
                <a:solidFill>
                  <a:schemeClr val="bg1"/>
                </a:solidFill>
              </a:rPr>
            </a:br>
            <a:r>
              <a:rPr lang="en-GB" sz="1600" dirty="0" smtClean="0">
                <a:solidFill>
                  <a:schemeClr val="bg1"/>
                </a:solidFill>
              </a:rPr>
              <a:t>meeting demand for higher skills</a:t>
            </a:r>
            <a:endParaRPr lang="en-GB" sz="1600" dirty="0">
              <a:solidFill>
                <a:schemeClr val="bg1"/>
              </a:solidFil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16B16614-E281-4C7F-A086-C02E822473AC}" type="slidenum">
              <a:rPr lang="en-GB" sz="1200">
                <a:solidFill>
                  <a:schemeClr val="tx1">
                    <a:tint val="75000"/>
                  </a:schemeClr>
                </a:solidFill>
              </a:rPr>
              <a:pPr algn="r">
                <a:defRPr/>
              </a:pPr>
              <a:t>3</a:t>
            </a:fld>
            <a:endParaRPr lang="en-GB" sz="1200" dirty="0">
              <a:solidFill>
                <a:schemeClr val="tx1">
                  <a:tint val="75000"/>
                </a:schemeClr>
              </a:solidFill>
            </a:endParaRPr>
          </a:p>
        </p:txBody>
      </p:sp>
      <p:sp>
        <p:nvSpPr>
          <p:cNvPr id="9251" name="Text Box 12"/>
          <p:cNvSpPr txBox="1">
            <a:spLocks noChangeArrowheads="1"/>
          </p:cNvSpPr>
          <p:nvPr/>
        </p:nvSpPr>
        <p:spPr bwMode="auto">
          <a:xfrm>
            <a:off x="1027113" y="3212977"/>
            <a:ext cx="2160587" cy="1077218"/>
          </a:xfrm>
          <a:prstGeom prst="rect">
            <a:avLst/>
          </a:prstGeom>
          <a:noFill/>
          <a:ln w="9525">
            <a:noFill/>
            <a:miter lim="800000"/>
            <a:headEnd/>
            <a:tailEnd/>
          </a:ln>
        </p:spPr>
        <p:txBody>
          <a:bodyPr wrap="square">
            <a:spAutoFit/>
          </a:bodyPr>
          <a:lstStyle/>
          <a:p>
            <a:pPr algn="ctr">
              <a:spcBef>
                <a:spcPct val="50000"/>
              </a:spcBef>
            </a:pPr>
            <a:r>
              <a:rPr lang="en-GB" sz="1600" dirty="0">
                <a:solidFill>
                  <a:schemeClr val="bg1"/>
                </a:solidFill>
              </a:rPr>
              <a:t>Performance challenge:</a:t>
            </a:r>
            <a:br>
              <a:rPr lang="en-GB" sz="1600" dirty="0">
                <a:solidFill>
                  <a:schemeClr val="bg1"/>
                </a:solidFill>
              </a:rPr>
            </a:br>
            <a:r>
              <a:rPr lang="en-GB" sz="1600" dirty="0" smtClean="0">
                <a:solidFill>
                  <a:schemeClr val="bg1"/>
                </a:solidFill>
              </a:rPr>
              <a:t>meeting the skills needs of today</a:t>
            </a:r>
            <a:endParaRPr lang="en-GB" sz="1600" dirty="0">
              <a:solidFill>
                <a:schemeClr val="bg1"/>
              </a:solidFill>
            </a:endParaRPr>
          </a:p>
        </p:txBody>
      </p:sp>
      <p:sp>
        <p:nvSpPr>
          <p:cNvPr id="9252" name="Text Box 9"/>
          <p:cNvSpPr txBox="1">
            <a:spLocks noChangeArrowheads="1"/>
          </p:cNvSpPr>
          <p:nvPr/>
        </p:nvSpPr>
        <p:spPr bwMode="auto">
          <a:xfrm>
            <a:off x="5867400" y="1700808"/>
            <a:ext cx="2305050" cy="830997"/>
          </a:xfrm>
          <a:prstGeom prst="rect">
            <a:avLst/>
          </a:prstGeom>
          <a:noFill/>
          <a:ln w="9525">
            <a:noFill/>
            <a:miter lim="800000"/>
            <a:headEnd/>
            <a:tailEnd/>
          </a:ln>
        </p:spPr>
        <p:txBody>
          <a:bodyPr wrap="square">
            <a:spAutoFit/>
          </a:bodyPr>
          <a:lstStyle/>
          <a:p>
            <a:pPr algn="ctr"/>
            <a:r>
              <a:rPr lang="en-GB" sz="1600" dirty="0" smtClean="0">
                <a:solidFill>
                  <a:schemeClr val="bg1"/>
                </a:solidFill>
              </a:rPr>
              <a:t>Mining, </a:t>
            </a:r>
            <a:r>
              <a:rPr lang="en-GB" sz="1600" dirty="0">
                <a:solidFill>
                  <a:schemeClr val="bg1"/>
                </a:solidFill>
              </a:rPr>
              <a:t>energy and utilities </a:t>
            </a:r>
            <a:r>
              <a:rPr lang="en-GB" sz="1600" dirty="0" smtClean="0">
                <a:solidFill>
                  <a:schemeClr val="bg1"/>
                </a:solidFill>
              </a:rPr>
              <a:t>matter:</a:t>
            </a:r>
            <a:endParaRPr lang="en-GB" sz="1600" dirty="0">
              <a:solidFill>
                <a:schemeClr val="bg1"/>
              </a:solidFill>
            </a:endParaRPr>
          </a:p>
          <a:p>
            <a:pPr algn="ctr"/>
            <a:r>
              <a:rPr lang="en-GB" sz="1600" dirty="0">
                <a:solidFill>
                  <a:schemeClr val="bg1"/>
                </a:solidFill>
              </a:rPr>
              <a:t>the sector </a:t>
            </a:r>
            <a:r>
              <a:rPr lang="en-GB" sz="1600" dirty="0" smtClean="0">
                <a:solidFill>
                  <a:schemeClr val="bg1"/>
                </a:solidFill>
              </a:rPr>
              <a:t>tomorrow</a:t>
            </a:r>
            <a:endParaRPr lang="en-GB" sz="1600" dirty="0">
              <a:solidFill>
                <a:schemeClr val="bg1"/>
              </a:solidFill>
            </a:endParaRPr>
          </a:p>
        </p:txBody>
      </p:sp>
      <p:sp>
        <p:nvSpPr>
          <p:cNvPr id="9253" name="Text Box 9"/>
          <p:cNvSpPr txBox="1">
            <a:spLocks noChangeArrowheads="1"/>
          </p:cNvSpPr>
          <p:nvPr/>
        </p:nvSpPr>
        <p:spPr bwMode="auto">
          <a:xfrm>
            <a:off x="3403600" y="1700808"/>
            <a:ext cx="2305050" cy="1077218"/>
          </a:xfrm>
          <a:prstGeom prst="rect">
            <a:avLst/>
          </a:prstGeom>
          <a:noFill/>
          <a:ln w="9525">
            <a:noFill/>
            <a:miter lim="800000"/>
            <a:headEnd/>
            <a:tailEnd/>
          </a:ln>
        </p:spPr>
        <p:txBody>
          <a:bodyPr wrap="square">
            <a:spAutoFit/>
          </a:bodyPr>
          <a:lstStyle/>
          <a:p>
            <a:pPr algn="ctr">
              <a:spcBef>
                <a:spcPct val="50000"/>
              </a:spcBef>
            </a:pPr>
            <a:r>
              <a:rPr lang="en-GB" sz="1600" dirty="0" smtClean="0">
                <a:solidFill>
                  <a:schemeClr val="bg1"/>
                </a:solidFill>
              </a:rPr>
              <a:t>Mining, </a:t>
            </a:r>
            <a:r>
              <a:rPr lang="en-GB" sz="1600" dirty="0">
                <a:solidFill>
                  <a:schemeClr val="bg1"/>
                </a:solidFill>
              </a:rPr>
              <a:t>energy and utilities matter:</a:t>
            </a:r>
            <a:br>
              <a:rPr lang="en-GB" sz="1600" dirty="0">
                <a:solidFill>
                  <a:schemeClr val="bg1"/>
                </a:solidFill>
              </a:rPr>
            </a:br>
            <a:r>
              <a:rPr lang="en-GB" sz="1600" dirty="0" smtClean="0">
                <a:solidFill>
                  <a:schemeClr val="bg1"/>
                </a:solidFill>
              </a:rPr>
              <a:t>the importance of the </a:t>
            </a:r>
            <a:r>
              <a:rPr lang="en-GB" sz="1600" dirty="0">
                <a:solidFill>
                  <a:schemeClr val="bg1"/>
                </a:solidFill>
              </a:rPr>
              <a:t>sector today</a:t>
            </a:r>
          </a:p>
        </p:txBody>
      </p:sp>
      <p:sp>
        <p:nvSpPr>
          <p:cNvPr id="31" name="Rectangle 40"/>
          <p:cNvSpPr>
            <a:spLocks noChangeArrowheads="1"/>
          </p:cNvSpPr>
          <p:nvPr/>
        </p:nvSpPr>
        <p:spPr bwMode="auto">
          <a:xfrm>
            <a:off x="6012160" y="4869160"/>
            <a:ext cx="2016125" cy="1152525"/>
          </a:xfrm>
          <a:prstGeom prst="rect">
            <a:avLst/>
          </a:prstGeom>
          <a:solidFill>
            <a:schemeClr val="accent1"/>
          </a:solidFill>
          <a:ln w="9525">
            <a:noFill/>
            <a:miter lim="800000"/>
            <a:headEnd/>
            <a:tailEnd/>
          </a:ln>
        </p:spPr>
        <p:txBody>
          <a:bodyPr wrap="none" anchor="ctr"/>
          <a:lstStyle/>
          <a:p>
            <a:endParaRPr lang="en-US" sz="1800">
              <a:solidFill>
                <a:schemeClr val="tx1"/>
              </a:solidFill>
            </a:endParaRPr>
          </a:p>
        </p:txBody>
      </p:sp>
      <p:sp>
        <p:nvSpPr>
          <p:cNvPr id="32" name="Text Box 45"/>
          <p:cNvSpPr txBox="1">
            <a:spLocks noChangeArrowheads="1"/>
          </p:cNvSpPr>
          <p:nvPr/>
        </p:nvSpPr>
        <p:spPr bwMode="auto">
          <a:xfrm>
            <a:off x="6156176" y="5157788"/>
            <a:ext cx="1944216" cy="584775"/>
          </a:xfrm>
          <a:prstGeom prst="rect">
            <a:avLst/>
          </a:prstGeom>
          <a:noFill/>
          <a:ln w="9525">
            <a:noFill/>
            <a:miter lim="800000"/>
            <a:headEnd/>
            <a:tailEnd/>
          </a:ln>
        </p:spPr>
        <p:txBody>
          <a:bodyPr wrap="square">
            <a:spAutoFit/>
          </a:bodyPr>
          <a:lstStyle/>
          <a:p>
            <a:pPr algn="ctr">
              <a:spcBef>
                <a:spcPct val="50000"/>
              </a:spcBef>
            </a:pPr>
            <a:r>
              <a:rPr lang="en-GB" sz="1600" dirty="0">
                <a:solidFill>
                  <a:schemeClr val="bg1"/>
                </a:solidFill>
              </a:rPr>
              <a:t>Benefits to business</a:t>
            </a:r>
          </a:p>
        </p:txBody>
      </p:sp>
      <p:sp>
        <p:nvSpPr>
          <p:cNvPr id="33" name="Line 39"/>
          <p:cNvSpPr>
            <a:spLocks noChangeShapeType="1"/>
          </p:cNvSpPr>
          <p:nvPr/>
        </p:nvSpPr>
        <p:spPr bwMode="auto">
          <a:xfrm>
            <a:off x="5580112" y="5445224"/>
            <a:ext cx="431800" cy="0"/>
          </a:xfrm>
          <a:prstGeom prst="line">
            <a:avLst/>
          </a:prstGeom>
          <a:noFill/>
          <a:ln w="19050">
            <a:solidFill>
              <a:schemeClr val="tx2"/>
            </a:solidFill>
            <a:round/>
            <a:headEnd/>
            <a:tailEnd type="arrow" w="med" len="med"/>
          </a:ln>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8"/>
          <p:cNvSpPr>
            <a:spLocks noChangeArrowheads="1"/>
          </p:cNvSpPr>
          <p:nvPr/>
        </p:nvSpPr>
        <p:spPr bwMode="auto">
          <a:xfrm>
            <a:off x="1403648" y="5633864"/>
            <a:ext cx="6552728" cy="1224136"/>
          </a:xfrm>
          <a:prstGeom prst="rect">
            <a:avLst/>
          </a:prstGeom>
          <a:solidFill>
            <a:schemeClr val="accent1"/>
          </a:solidFill>
          <a:ln w="9525">
            <a:noFill/>
            <a:miter lim="800000"/>
            <a:headEnd/>
            <a:tailEnd/>
          </a:ln>
        </p:spPr>
        <p:txBody>
          <a:bodyPr wrap="none" anchor="ctr"/>
          <a:lstStyle/>
          <a:p>
            <a:endParaRPr lang="en-US"/>
          </a:p>
        </p:txBody>
      </p:sp>
      <p:sp>
        <p:nvSpPr>
          <p:cNvPr id="11267" name="Rectangle 17"/>
          <p:cNvSpPr>
            <a:spLocks noChangeArrowheads="1"/>
          </p:cNvSpPr>
          <p:nvPr/>
        </p:nvSpPr>
        <p:spPr bwMode="auto">
          <a:xfrm>
            <a:off x="5868144" y="3861048"/>
            <a:ext cx="3096344" cy="1512168"/>
          </a:xfrm>
          <a:prstGeom prst="rect">
            <a:avLst/>
          </a:prstGeom>
          <a:solidFill>
            <a:schemeClr val="accent1"/>
          </a:solidFill>
          <a:ln w="9525">
            <a:noFill/>
            <a:miter lim="800000"/>
            <a:headEnd/>
            <a:tailEnd/>
          </a:ln>
        </p:spPr>
        <p:txBody>
          <a:bodyPr wrap="none" anchor="ctr"/>
          <a:lstStyle/>
          <a:p>
            <a:endParaRPr lang="en-US"/>
          </a:p>
        </p:txBody>
      </p:sp>
      <p:sp>
        <p:nvSpPr>
          <p:cNvPr id="11268" name="Rectangle 16"/>
          <p:cNvSpPr>
            <a:spLocks noChangeArrowheads="1"/>
          </p:cNvSpPr>
          <p:nvPr/>
        </p:nvSpPr>
        <p:spPr bwMode="auto">
          <a:xfrm>
            <a:off x="251520" y="3933056"/>
            <a:ext cx="3168079" cy="1440160"/>
          </a:xfrm>
          <a:prstGeom prst="rect">
            <a:avLst/>
          </a:prstGeom>
          <a:solidFill>
            <a:schemeClr val="accent1"/>
          </a:solidFill>
          <a:ln w="9525">
            <a:noFill/>
            <a:miter lim="800000"/>
            <a:headEnd/>
            <a:tailEnd/>
          </a:ln>
        </p:spPr>
        <p:txBody>
          <a:bodyPr wrap="none" anchor="ctr"/>
          <a:lstStyle/>
          <a:p>
            <a:endParaRPr lang="en-US" dirty="0"/>
          </a:p>
        </p:txBody>
      </p:sp>
      <p:sp>
        <p:nvSpPr>
          <p:cNvPr id="11269" name="Rectangle 2"/>
          <p:cNvSpPr>
            <a:spLocks noGrp="1"/>
          </p:cNvSpPr>
          <p:nvPr>
            <p:ph type="title"/>
          </p:nvPr>
        </p:nvSpPr>
        <p:spPr/>
        <p:txBody>
          <a:bodyPr/>
          <a:lstStyle/>
          <a:p>
            <a:r>
              <a:rPr lang="en-GB" sz="2800" dirty="0" smtClean="0"/>
              <a:t>What is the mining, energy and utilities sector?</a:t>
            </a:r>
            <a:br>
              <a:rPr lang="en-GB" sz="2800" dirty="0" smtClean="0"/>
            </a:br>
            <a:endParaRPr lang="en-US" sz="2800" b="1" dirty="0" smtClean="0"/>
          </a:p>
        </p:txBody>
      </p:sp>
      <p:sp>
        <p:nvSpPr>
          <p:cNvPr id="11270" name="Text Box 8"/>
          <p:cNvSpPr txBox="1">
            <a:spLocks noChangeArrowheads="1"/>
          </p:cNvSpPr>
          <p:nvPr/>
        </p:nvSpPr>
        <p:spPr bwMode="auto">
          <a:xfrm>
            <a:off x="1331640" y="5661248"/>
            <a:ext cx="6408712" cy="1169551"/>
          </a:xfrm>
          <a:prstGeom prst="rect">
            <a:avLst/>
          </a:prstGeom>
          <a:noFill/>
          <a:ln w="9525">
            <a:noFill/>
            <a:miter lim="800000"/>
            <a:headEnd/>
            <a:tailEnd/>
          </a:ln>
        </p:spPr>
        <p:txBody>
          <a:bodyPr wrap="square">
            <a:spAutoFit/>
          </a:bodyPr>
          <a:lstStyle/>
          <a:p>
            <a:pPr>
              <a:spcBef>
                <a:spcPct val="50000"/>
              </a:spcBef>
            </a:pPr>
            <a:r>
              <a:rPr lang="en-GB" sz="1400" b="1" dirty="0" smtClean="0">
                <a:solidFill>
                  <a:schemeClr val="bg1"/>
                </a:solidFill>
              </a:rPr>
              <a:t>Recycling and materials recovery </a:t>
            </a:r>
          </a:p>
          <a:p>
            <a:pPr>
              <a:spcBef>
                <a:spcPct val="50000"/>
              </a:spcBef>
            </a:pPr>
            <a:r>
              <a:rPr lang="en-GB" sz="1400" dirty="0" smtClean="0">
                <a:solidFill>
                  <a:schemeClr val="bg1"/>
                </a:solidFill>
              </a:rPr>
              <a:t>developed from contractor services for local authority-run waste collection</a:t>
            </a:r>
          </a:p>
          <a:p>
            <a:pPr>
              <a:spcBef>
                <a:spcPct val="50000"/>
              </a:spcBef>
            </a:pPr>
            <a:r>
              <a:rPr lang="en-GB" sz="1400" dirty="0" smtClean="0">
                <a:solidFill>
                  <a:schemeClr val="bg1"/>
                </a:solidFill>
              </a:rPr>
              <a:t>23,000 people</a:t>
            </a:r>
            <a:r>
              <a:rPr lang="en-US" sz="1400" dirty="0" smtClean="0">
                <a:solidFill>
                  <a:schemeClr val="bg1"/>
                </a:solidFill>
              </a:rPr>
              <a:t> employed </a:t>
            </a:r>
            <a:r>
              <a:rPr lang="en-GB" sz="1400" dirty="0" smtClean="0">
                <a:solidFill>
                  <a:schemeClr val="bg1"/>
                </a:solidFill>
              </a:rPr>
              <a:t>mainly by SMEs providing specialised services in materials recovery</a:t>
            </a:r>
          </a:p>
        </p:txBody>
      </p:sp>
      <p:sp>
        <p:nvSpPr>
          <p:cNvPr id="11271" name="Text Box 9"/>
          <p:cNvSpPr txBox="1">
            <a:spLocks noChangeArrowheads="1"/>
          </p:cNvSpPr>
          <p:nvPr/>
        </p:nvSpPr>
        <p:spPr bwMode="auto">
          <a:xfrm>
            <a:off x="6012160" y="3933056"/>
            <a:ext cx="2952328" cy="1692771"/>
          </a:xfrm>
          <a:prstGeom prst="rect">
            <a:avLst/>
          </a:prstGeom>
          <a:noFill/>
          <a:ln w="9525">
            <a:noFill/>
            <a:miter lim="800000"/>
            <a:headEnd/>
            <a:tailEnd/>
          </a:ln>
        </p:spPr>
        <p:txBody>
          <a:bodyPr wrap="square">
            <a:spAutoFit/>
          </a:bodyPr>
          <a:lstStyle/>
          <a:p>
            <a:pPr>
              <a:spcBef>
                <a:spcPct val="50000"/>
              </a:spcBef>
            </a:pPr>
            <a:r>
              <a:rPr lang="en-GB" sz="1400" b="1" dirty="0" smtClean="0">
                <a:solidFill>
                  <a:schemeClr val="bg1"/>
                </a:solidFill>
              </a:rPr>
              <a:t>Mining and oil and gas extraction </a:t>
            </a:r>
          </a:p>
          <a:p>
            <a:pPr>
              <a:spcBef>
                <a:spcPct val="50000"/>
              </a:spcBef>
            </a:pPr>
            <a:r>
              <a:rPr lang="en-GB" sz="1400" dirty="0" smtClean="0">
                <a:solidFill>
                  <a:schemeClr val="bg1"/>
                </a:solidFill>
              </a:rPr>
              <a:t>employs more than 100,000 people - half in high-technology support industries for mining</a:t>
            </a:r>
          </a:p>
          <a:p>
            <a:pPr>
              <a:spcBef>
                <a:spcPct val="50000"/>
              </a:spcBef>
            </a:pPr>
            <a:endParaRPr lang="en-US" b="1" dirty="0">
              <a:solidFill>
                <a:schemeClr val="bg1"/>
              </a:solidFill>
            </a:endParaRPr>
          </a:p>
        </p:txBody>
      </p:sp>
      <p:sp>
        <p:nvSpPr>
          <p:cNvPr id="11272" name="Text Box 11"/>
          <p:cNvSpPr txBox="1">
            <a:spLocks noChangeArrowheads="1"/>
          </p:cNvSpPr>
          <p:nvPr/>
        </p:nvSpPr>
        <p:spPr bwMode="auto">
          <a:xfrm>
            <a:off x="251520" y="4005064"/>
            <a:ext cx="3131840" cy="1708160"/>
          </a:xfrm>
          <a:prstGeom prst="rect">
            <a:avLst/>
          </a:prstGeom>
          <a:noFill/>
          <a:ln w="9525">
            <a:noFill/>
            <a:miter lim="800000"/>
            <a:headEnd/>
            <a:tailEnd/>
          </a:ln>
        </p:spPr>
        <p:txBody>
          <a:bodyPr wrap="square">
            <a:spAutoFit/>
          </a:bodyPr>
          <a:lstStyle/>
          <a:p>
            <a:pPr>
              <a:spcBef>
                <a:spcPct val="50000"/>
              </a:spcBef>
            </a:pPr>
            <a:r>
              <a:rPr lang="en-US" sz="1400" b="1" dirty="0" smtClean="0">
                <a:solidFill>
                  <a:schemeClr val="bg1"/>
                </a:solidFill>
              </a:rPr>
              <a:t>Electricity and Utilities </a:t>
            </a:r>
          </a:p>
          <a:p>
            <a:pPr>
              <a:spcBef>
                <a:spcPct val="50000"/>
              </a:spcBef>
            </a:pPr>
            <a:r>
              <a:rPr lang="en-GB" sz="1400" dirty="0" smtClean="0">
                <a:solidFill>
                  <a:schemeClr val="bg1"/>
                </a:solidFill>
              </a:rPr>
              <a:t>mainly large scale providers for electricity and other utilities</a:t>
            </a:r>
          </a:p>
          <a:p>
            <a:pPr>
              <a:spcBef>
                <a:spcPct val="50000"/>
              </a:spcBef>
            </a:pPr>
            <a:r>
              <a:rPr lang="en-GB" sz="1400" dirty="0" smtClean="0">
                <a:solidFill>
                  <a:schemeClr val="bg1"/>
                </a:solidFill>
              </a:rPr>
              <a:t>this part of the sector employs 200,000 people</a:t>
            </a:r>
          </a:p>
          <a:p>
            <a:pPr>
              <a:spcBef>
                <a:spcPct val="50000"/>
              </a:spcBef>
            </a:pPr>
            <a:endParaRPr lang="en-US" sz="1400" b="1" dirty="0">
              <a:solidFill>
                <a:schemeClr val="bg1"/>
              </a:solidFill>
            </a:endParaRPr>
          </a:p>
        </p:txBody>
      </p:sp>
      <p:sp>
        <p:nvSpPr>
          <p:cNvPr id="12" name="Rounded Rectangle 11"/>
          <p:cNvSpPr/>
          <p:nvPr/>
        </p:nvSpPr>
        <p:spPr>
          <a:xfrm>
            <a:off x="3851920" y="1484784"/>
            <a:ext cx="1584176" cy="13228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lumMod val="75000"/>
                  </a:schemeClr>
                </a:solidFill>
              </a:rPr>
              <a:t>generation of electricity from fossil, nuclear and renewable sources</a:t>
            </a:r>
            <a:endParaRPr lang="en-GB" sz="1400" dirty="0"/>
          </a:p>
        </p:txBody>
      </p:sp>
      <p:sp>
        <p:nvSpPr>
          <p:cNvPr id="14" name="Rounded Rectangle 13"/>
          <p:cNvSpPr/>
          <p:nvPr/>
        </p:nvSpPr>
        <p:spPr>
          <a:xfrm>
            <a:off x="5580112" y="1484784"/>
            <a:ext cx="1584176" cy="13228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lumMod val="75000"/>
                  </a:schemeClr>
                </a:solidFill>
              </a:rPr>
              <a:t>transmission and distribution of electricity, gas and water</a:t>
            </a:r>
            <a:endParaRPr lang="en-GB" sz="1400" dirty="0"/>
          </a:p>
        </p:txBody>
      </p:sp>
      <p:sp>
        <p:nvSpPr>
          <p:cNvPr id="15" name="Rounded Rectangle 14"/>
          <p:cNvSpPr/>
          <p:nvPr/>
        </p:nvSpPr>
        <p:spPr>
          <a:xfrm>
            <a:off x="7308304" y="1484784"/>
            <a:ext cx="1584176" cy="13228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lumMod val="75000"/>
                  </a:schemeClr>
                </a:solidFill>
              </a:rPr>
              <a:t> collection, treatment and disposal of waste</a:t>
            </a:r>
            <a:endParaRPr lang="en-GB" sz="1400" dirty="0"/>
          </a:p>
        </p:txBody>
      </p:sp>
      <p:sp>
        <p:nvSpPr>
          <p:cNvPr id="16" name="Rounded Rectangle 15"/>
          <p:cNvSpPr/>
          <p:nvPr/>
        </p:nvSpPr>
        <p:spPr>
          <a:xfrm>
            <a:off x="2051720" y="1484784"/>
            <a:ext cx="1584176" cy="13681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lumMod val="75000"/>
                  </a:schemeClr>
                </a:solidFill>
              </a:rPr>
              <a:t>mining and quarrying of coal, lignite and natural ores</a:t>
            </a:r>
            <a:endParaRPr lang="en-GB" sz="1400" dirty="0"/>
          </a:p>
        </p:txBody>
      </p:sp>
      <p:sp>
        <p:nvSpPr>
          <p:cNvPr id="17" name="Rounded Rectangle 16"/>
          <p:cNvSpPr/>
          <p:nvPr/>
        </p:nvSpPr>
        <p:spPr>
          <a:xfrm>
            <a:off x="251520" y="1484784"/>
            <a:ext cx="1584176" cy="13681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2">
                    <a:lumMod val="75000"/>
                  </a:schemeClr>
                </a:solidFill>
              </a:rPr>
              <a:t>extraction of petroleum and natural gas</a:t>
            </a:r>
            <a:endParaRPr lang="en-GB" sz="1400" dirty="0"/>
          </a:p>
        </p:txBody>
      </p:sp>
      <p:sp>
        <p:nvSpPr>
          <p:cNvPr id="19" name="Oval 18"/>
          <p:cNvSpPr/>
          <p:nvPr/>
        </p:nvSpPr>
        <p:spPr>
          <a:xfrm>
            <a:off x="3923928" y="3789040"/>
            <a:ext cx="144016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3995936" y="4221088"/>
            <a:ext cx="1296144" cy="646331"/>
          </a:xfrm>
          <a:prstGeom prst="rect">
            <a:avLst/>
          </a:prstGeom>
          <a:noFill/>
        </p:spPr>
        <p:txBody>
          <a:bodyPr wrap="square" rtlCol="0">
            <a:spAutoFit/>
          </a:bodyPr>
          <a:lstStyle/>
          <a:p>
            <a:r>
              <a:rPr lang="en-GB" b="1" dirty="0" smtClean="0">
                <a:solidFill>
                  <a:schemeClr val="bg1"/>
                </a:solidFill>
              </a:rPr>
              <a:t>main sub-sectors</a:t>
            </a:r>
            <a:endParaRPr lang="en-GB" b="1" dirty="0">
              <a:solidFill>
                <a:schemeClr val="bg1"/>
              </a:solidFill>
            </a:endParaRPr>
          </a:p>
        </p:txBody>
      </p:sp>
      <p:cxnSp>
        <p:nvCxnSpPr>
          <p:cNvPr id="23" name="Straight Connector 22"/>
          <p:cNvCxnSpPr/>
          <p:nvPr/>
        </p:nvCxnSpPr>
        <p:spPr>
          <a:xfrm rot="10800000">
            <a:off x="0" y="3212976"/>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7" name="Right Arrow 26"/>
          <p:cNvSpPr/>
          <p:nvPr/>
        </p:nvSpPr>
        <p:spPr bwMode="auto">
          <a:xfrm>
            <a:off x="5508104" y="4437112"/>
            <a:ext cx="288032" cy="360040"/>
          </a:xfrm>
          <a:prstGeom prst="rightArrow">
            <a:avLst/>
          </a:prstGeom>
          <a:solidFill>
            <a:schemeClr val="accent1"/>
          </a:solidFill>
          <a:ln w="9525">
            <a:noFill/>
            <a:miter lim="800000"/>
            <a:headEnd/>
            <a:tailEnd/>
          </a:ln>
        </p:spPr>
        <p:txBody>
          <a:bodyPr wrap="none" rtlCol="0" anchor="ctr"/>
          <a:lstStyle/>
          <a:p>
            <a:pPr algn="ctr"/>
            <a:endParaRPr lang="en-GB"/>
          </a:p>
        </p:txBody>
      </p:sp>
      <p:sp>
        <p:nvSpPr>
          <p:cNvPr id="28" name="Right Arrow 27"/>
          <p:cNvSpPr/>
          <p:nvPr/>
        </p:nvSpPr>
        <p:spPr bwMode="auto">
          <a:xfrm flipH="1">
            <a:off x="3491880" y="4437112"/>
            <a:ext cx="288032" cy="360040"/>
          </a:xfrm>
          <a:prstGeom prst="rightArrow">
            <a:avLst/>
          </a:prstGeom>
          <a:solidFill>
            <a:schemeClr val="accent1"/>
          </a:solidFill>
          <a:ln w="9525">
            <a:noFill/>
            <a:miter lim="800000"/>
            <a:headEnd/>
            <a:tailEnd/>
          </a:ln>
        </p:spPr>
        <p:txBody>
          <a:bodyPr wrap="none" rtlCol="0" anchor="ctr"/>
          <a:lstStyle/>
          <a:p>
            <a:pPr algn="ctr"/>
            <a:endParaRPr lang="en-GB"/>
          </a:p>
        </p:txBody>
      </p:sp>
      <p:sp>
        <p:nvSpPr>
          <p:cNvPr id="29" name="Right Arrow 28"/>
          <p:cNvSpPr/>
          <p:nvPr/>
        </p:nvSpPr>
        <p:spPr bwMode="auto">
          <a:xfrm rot="5400000">
            <a:off x="4572000" y="5301208"/>
            <a:ext cx="288032" cy="288032"/>
          </a:xfrm>
          <a:prstGeom prst="rightArrow">
            <a:avLst/>
          </a:prstGeom>
          <a:solidFill>
            <a:schemeClr val="accent1"/>
          </a:solidFill>
          <a:ln w="9525">
            <a:noFill/>
            <a:miter lim="800000"/>
            <a:headEnd/>
            <a:tailEnd/>
          </a:ln>
        </p:spPr>
        <p:txBody>
          <a:bodyPr wrap="none" rtlCol="0" anchor="ctr"/>
          <a:lstStyle/>
          <a:p>
            <a:pPr algn="ctr"/>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179388" y="332656"/>
            <a:ext cx="6913562" cy="648072"/>
          </a:xfrm>
        </p:spPr>
        <p:txBody>
          <a:bodyPr/>
          <a:lstStyle/>
          <a:p>
            <a:r>
              <a:rPr lang="en-GB" sz="2800" dirty="0" smtClean="0"/>
              <a:t>What are the key skills challenges in the mining, energy and utilities sector?</a:t>
            </a:r>
          </a:p>
        </p:txBody>
      </p:sp>
      <p:sp>
        <p:nvSpPr>
          <p:cNvPr id="4" name="Slide Number Placeholder 3"/>
          <p:cNvSpPr txBox="1">
            <a:spLocks noGrp="1"/>
          </p:cNvSpPr>
          <p:nvPr/>
        </p:nvSpPr>
        <p:spPr>
          <a:xfrm>
            <a:off x="3124200" y="6356350"/>
            <a:ext cx="2895600" cy="365125"/>
          </a:xfrm>
          <a:prstGeom prst="rect">
            <a:avLst/>
          </a:prstGeom>
          <a:noFill/>
        </p:spPr>
        <p:txBody>
          <a:bodyPr anchor="ctr"/>
          <a:lstStyle/>
          <a:p>
            <a:pPr algn="ctr">
              <a:defRPr/>
            </a:pPr>
            <a:fld id="{D79CA578-8201-4B8B-9F66-B5039EDEC9A7}" type="slidenum">
              <a:rPr lang="en-GB" sz="1200">
                <a:solidFill>
                  <a:schemeClr val="tx1">
                    <a:tint val="75000"/>
                  </a:schemeClr>
                </a:solidFill>
              </a:rPr>
              <a:pPr algn="ctr">
                <a:defRPr/>
              </a:pPr>
              <a:t>5</a:t>
            </a:fld>
            <a:endParaRPr lang="en-GB" sz="1200">
              <a:solidFill>
                <a:schemeClr val="tx1">
                  <a:tint val="75000"/>
                </a:schemeClr>
              </a:solidFill>
            </a:endParaRPr>
          </a:p>
        </p:txBody>
      </p:sp>
      <p:sp>
        <p:nvSpPr>
          <p:cNvPr id="57353" name="AutoShape 9"/>
          <p:cNvSpPr>
            <a:spLocks noChangeArrowheads="1"/>
          </p:cNvSpPr>
          <p:nvPr/>
        </p:nvSpPr>
        <p:spPr bwMode="auto">
          <a:xfrm>
            <a:off x="1043608" y="3933056"/>
            <a:ext cx="7704856" cy="1161529"/>
          </a:xfrm>
          <a:prstGeom prst="roundRect">
            <a:avLst>
              <a:gd name="adj" fmla="val 16667"/>
            </a:avLst>
          </a:prstGeom>
          <a:solidFill>
            <a:schemeClr val="accent1"/>
          </a:solidFill>
          <a:ln w="9525">
            <a:solidFill>
              <a:schemeClr val="tx1"/>
            </a:solidFill>
            <a:round/>
            <a:headEnd/>
            <a:tailEnd/>
          </a:ln>
          <a:effectLst/>
        </p:spPr>
        <p:txBody>
          <a:bodyPr anchor="ctr"/>
          <a:lstStyle/>
          <a:p>
            <a:r>
              <a:rPr lang="en-GB" sz="1600" dirty="0" smtClean="0">
                <a:solidFill>
                  <a:schemeClr val="bg1"/>
                </a:solidFill>
              </a:rPr>
              <a:t>Sector </a:t>
            </a:r>
            <a:r>
              <a:rPr lang="en-GB" sz="1600" b="1" dirty="0" smtClean="0">
                <a:solidFill>
                  <a:schemeClr val="bg1"/>
                </a:solidFill>
              </a:rPr>
              <a:t>productivity is high but has slipped </a:t>
            </a:r>
            <a:r>
              <a:rPr lang="en-GB" sz="1600" dirty="0" smtClean="0">
                <a:solidFill>
                  <a:schemeClr val="bg1"/>
                </a:solidFill>
              </a:rPr>
              <a:t>in recent years. Growth could be severely limited by the </a:t>
            </a:r>
            <a:r>
              <a:rPr lang="en-GB" sz="1600" b="1" dirty="0" smtClean="0">
                <a:solidFill>
                  <a:schemeClr val="bg1"/>
                </a:solidFill>
              </a:rPr>
              <a:t>lack of high level skills </a:t>
            </a:r>
            <a:r>
              <a:rPr lang="en-GB" sz="1600" dirty="0" smtClean="0">
                <a:solidFill>
                  <a:schemeClr val="bg1"/>
                </a:solidFill>
              </a:rPr>
              <a:t>and</a:t>
            </a:r>
            <a:r>
              <a:rPr lang="en-GB" sz="1600" b="1" dirty="0" smtClean="0">
                <a:solidFill>
                  <a:schemeClr val="bg1"/>
                </a:solidFill>
              </a:rPr>
              <a:t> </a:t>
            </a:r>
            <a:r>
              <a:rPr lang="en-GB" sz="1600" dirty="0" smtClean="0">
                <a:solidFill>
                  <a:schemeClr val="bg1"/>
                </a:solidFill>
              </a:rPr>
              <a:t>the ability to innovate and commercialise technological developments.</a:t>
            </a:r>
            <a:endParaRPr lang="en-GB" sz="1600" dirty="0">
              <a:solidFill>
                <a:schemeClr val="bg1"/>
              </a:solidFill>
            </a:endParaRPr>
          </a:p>
        </p:txBody>
      </p:sp>
      <p:sp>
        <p:nvSpPr>
          <p:cNvPr id="57356" name="AutoShape 12"/>
          <p:cNvSpPr>
            <a:spLocks noChangeArrowheads="1"/>
          </p:cNvSpPr>
          <p:nvPr/>
        </p:nvSpPr>
        <p:spPr bwMode="auto">
          <a:xfrm>
            <a:off x="467544" y="2564904"/>
            <a:ext cx="7802562" cy="1235397"/>
          </a:xfrm>
          <a:prstGeom prst="roundRect">
            <a:avLst>
              <a:gd name="adj" fmla="val 16667"/>
            </a:avLst>
          </a:prstGeom>
          <a:solidFill>
            <a:schemeClr val="accent1"/>
          </a:solidFill>
          <a:ln w="9525">
            <a:solidFill>
              <a:schemeClr val="tx1"/>
            </a:solidFill>
            <a:round/>
            <a:headEnd/>
            <a:tailEnd/>
          </a:ln>
          <a:effectLst/>
        </p:spPr>
        <p:txBody>
          <a:bodyPr anchor="ctr"/>
          <a:lstStyle/>
          <a:p>
            <a:r>
              <a:rPr lang="en-GB" sz="1600" dirty="0">
                <a:solidFill>
                  <a:schemeClr val="bg1"/>
                </a:solidFill>
              </a:rPr>
              <a:t>An </a:t>
            </a:r>
            <a:r>
              <a:rPr lang="en-GB" sz="1600" b="1" dirty="0">
                <a:solidFill>
                  <a:schemeClr val="bg1"/>
                </a:solidFill>
              </a:rPr>
              <a:t>extensive modernisation </a:t>
            </a:r>
            <a:r>
              <a:rPr lang="en-GB" sz="1600" b="1" dirty="0" smtClean="0">
                <a:solidFill>
                  <a:schemeClr val="bg1"/>
                </a:solidFill>
              </a:rPr>
              <a:t>programme.</a:t>
            </a:r>
            <a:r>
              <a:rPr lang="en-GB" sz="1600" dirty="0" smtClean="0">
                <a:solidFill>
                  <a:schemeClr val="bg1"/>
                </a:solidFill>
              </a:rPr>
              <a:t> </a:t>
            </a:r>
            <a:r>
              <a:rPr lang="en-GB" sz="1600" dirty="0">
                <a:solidFill>
                  <a:schemeClr val="bg1"/>
                </a:solidFill>
              </a:rPr>
              <a:t>C</a:t>
            </a:r>
            <a:r>
              <a:rPr lang="en-GB" sz="1600" dirty="0" smtClean="0">
                <a:solidFill>
                  <a:schemeClr val="bg1"/>
                </a:solidFill>
              </a:rPr>
              <a:t>ontinued </a:t>
            </a:r>
            <a:r>
              <a:rPr lang="en-GB" sz="1600" dirty="0">
                <a:solidFill>
                  <a:schemeClr val="bg1"/>
                </a:solidFill>
              </a:rPr>
              <a:t>expansion of renewable energy generation and extension of </a:t>
            </a:r>
            <a:r>
              <a:rPr lang="en-GB" sz="1600" dirty="0" smtClean="0">
                <a:solidFill>
                  <a:schemeClr val="bg1"/>
                </a:solidFill>
              </a:rPr>
              <a:t>renewable energy infrastructure is </a:t>
            </a:r>
            <a:r>
              <a:rPr lang="en-GB" sz="1600" dirty="0">
                <a:solidFill>
                  <a:schemeClr val="bg1"/>
                </a:solidFill>
              </a:rPr>
              <a:t>required to meet agreed low carbon targets and replace out-dated capacity. </a:t>
            </a:r>
            <a:r>
              <a:rPr lang="en-GB" sz="1600" dirty="0" smtClean="0">
                <a:solidFill>
                  <a:schemeClr val="bg1"/>
                </a:solidFill>
              </a:rPr>
              <a:t>There </a:t>
            </a:r>
            <a:r>
              <a:rPr lang="en-GB" sz="1600" dirty="0">
                <a:solidFill>
                  <a:schemeClr val="bg1"/>
                </a:solidFill>
              </a:rPr>
              <a:t>is</a:t>
            </a:r>
            <a:r>
              <a:rPr lang="en-GB" sz="1600" b="1" dirty="0">
                <a:solidFill>
                  <a:schemeClr val="bg1"/>
                </a:solidFill>
              </a:rPr>
              <a:t> significant potential</a:t>
            </a:r>
            <a:r>
              <a:rPr lang="en-GB" sz="1600" dirty="0">
                <a:solidFill>
                  <a:schemeClr val="bg1"/>
                </a:solidFill>
              </a:rPr>
              <a:t> for the </a:t>
            </a:r>
            <a:r>
              <a:rPr lang="en-GB" sz="1600" dirty="0" smtClean="0">
                <a:solidFill>
                  <a:schemeClr val="bg1"/>
                </a:solidFill>
              </a:rPr>
              <a:t>renewable energy market </a:t>
            </a:r>
            <a:r>
              <a:rPr lang="en-GB" sz="1600" dirty="0">
                <a:solidFill>
                  <a:schemeClr val="bg1"/>
                </a:solidFill>
              </a:rPr>
              <a:t>to </a:t>
            </a:r>
            <a:r>
              <a:rPr lang="en-GB" sz="1600" dirty="0" smtClean="0">
                <a:solidFill>
                  <a:schemeClr val="bg1"/>
                </a:solidFill>
              </a:rPr>
              <a:t>expand. </a:t>
            </a:r>
            <a:endParaRPr lang="en-GB" sz="1600" dirty="0">
              <a:solidFill>
                <a:schemeClr val="bg1"/>
              </a:solidFill>
            </a:endParaRPr>
          </a:p>
        </p:txBody>
      </p:sp>
      <p:sp>
        <p:nvSpPr>
          <p:cNvPr id="57358" name="AutoShape 14"/>
          <p:cNvSpPr>
            <a:spLocks noChangeArrowheads="1"/>
          </p:cNvSpPr>
          <p:nvPr/>
        </p:nvSpPr>
        <p:spPr bwMode="auto">
          <a:xfrm>
            <a:off x="1295525" y="5229200"/>
            <a:ext cx="7848475" cy="1438871"/>
          </a:xfrm>
          <a:prstGeom prst="roundRect">
            <a:avLst>
              <a:gd name="adj" fmla="val 16667"/>
            </a:avLst>
          </a:prstGeom>
          <a:solidFill>
            <a:schemeClr val="accent1"/>
          </a:solidFill>
          <a:ln w="9525">
            <a:solidFill>
              <a:schemeClr val="tx1"/>
            </a:solidFill>
            <a:round/>
            <a:headEnd/>
            <a:tailEnd/>
          </a:ln>
          <a:effectLst/>
        </p:spPr>
        <p:txBody>
          <a:bodyPr anchor="ctr"/>
          <a:lstStyle/>
          <a:p>
            <a:r>
              <a:rPr lang="en-GB" sz="1600" dirty="0" smtClean="0">
                <a:solidFill>
                  <a:schemeClr val="bg1"/>
                </a:solidFill>
              </a:rPr>
              <a:t>There are </a:t>
            </a:r>
            <a:r>
              <a:rPr lang="en-GB" sz="1600" b="1" dirty="0" smtClean="0">
                <a:solidFill>
                  <a:schemeClr val="bg1"/>
                </a:solidFill>
              </a:rPr>
              <a:t>pockets of skill shortages</a:t>
            </a:r>
            <a:r>
              <a:rPr lang="en-GB" sz="1600" dirty="0" smtClean="0">
                <a:solidFill>
                  <a:schemeClr val="bg1"/>
                </a:solidFill>
              </a:rPr>
              <a:t> for essential professions  and increasing global demand for such skills. </a:t>
            </a:r>
          </a:p>
          <a:p>
            <a:r>
              <a:rPr lang="en-GB" sz="1600" b="1" dirty="0" smtClean="0">
                <a:solidFill>
                  <a:schemeClr val="bg1"/>
                </a:solidFill>
              </a:rPr>
              <a:t>Engineering graduates and technicians are in high demand</a:t>
            </a:r>
            <a:r>
              <a:rPr lang="en-GB" sz="1600" dirty="0" smtClean="0">
                <a:solidFill>
                  <a:schemeClr val="bg1"/>
                </a:solidFill>
              </a:rPr>
              <a:t> from other sectors.</a:t>
            </a:r>
          </a:p>
          <a:p>
            <a:r>
              <a:rPr lang="en-GB" sz="1600" b="1" dirty="0" smtClean="0">
                <a:solidFill>
                  <a:schemeClr val="bg1"/>
                </a:solidFill>
              </a:rPr>
              <a:t>Replacement of retirees </a:t>
            </a:r>
            <a:r>
              <a:rPr lang="en-GB" sz="1600" dirty="0" smtClean="0">
                <a:solidFill>
                  <a:schemeClr val="bg1"/>
                </a:solidFill>
              </a:rPr>
              <a:t>affects the sector more than the rest of the UK economy  as the proportion of older workers is higher than average.</a:t>
            </a:r>
          </a:p>
        </p:txBody>
      </p:sp>
      <p:sp>
        <p:nvSpPr>
          <p:cNvPr id="9" name="AutoShape 12"/>
          <p:cNvSpPr>
            <a:spLocks noChangeArrowheads="1"/>
          </p:cNvSpPr>
          <p:nvPr/>
        </p:nvSpPr>
        <p:spPr bwMode="auto">
          <a:xfrm>
            <a:off x="0" y="1340769"/>
            <a:ext cx="7596336" cy="1080120"/>
          </a:xfrm>
          <a:prstGeom prst="roundRect">
            <a:avLst>
              <a:gd name="adj" fmla="val 16667"/>
            </a:avLst>
          </a:prstGeom>
          <a:solidFill>
            <a:schemeClr val="accent1"/>
          </a:solidFill>
          <a:ln w="9525">
            <a:solidFill>
              <a:schemeClr val="tx1"/>
            </a:solidFill>
            <a:round/>
            <a:headEnd/>
            <a:tailEnd/>
          </a:ln>
          <a:effectLst/>
        </p:spPr>
        <p:txBody>
          <a:bodyPr anchor="ctr"/>
          <a:lstStyle/>
          <a:p>
            <a:endParaRPr lang="en-GB" sz="1600" dirty="0" smtClean="0">
              <a:solidFill>
                <a:schemeClr val="bg1"/>
              </a:solidFill>
            </a:endParaRPr>
          </a:p>
          <a:p>
            <a:r>
              <a:rPr lang="x-none" sz="1600" smtClean="0">
                <a:solidFill>
                  <a:schemeClr val="bg1"/>
                </a:solidFill>
              </a:rPr>
              <a:t>The </a:t>
            </a:r>
            <a:r>
              <a:rPr lang="en-GB" sz="1600" dirty="0" smtClean="0">
                <a:solidFill>
                  <a:schemeClr val="bg1"/>
                </a:solidFill>
              </a:rPr>
              <a:t>growing energy </a:t>
            </a:r>
            <a:r>
              <a:rPr lang="x-none" sz="1600" smtClean="0">
                <a:solidFill>
                  <a:schemeClr val="bg1"/>
                </a:solidFill>
              </a:rPr>
              <a:t>sector </a:t>
            </a:r>
            <a:r>
              <a:rPr lang="en-GB" sz="1600" dirty="0" smtClean="0">
                <a:solidFill>
                  <a:schemeClr val="bg1"/>
                </a:solidFill>
              </a:rPr>
              <a:t>is essential in </a:t>
            </a:r>
            <a:r>
              <a:rPr lang="x-none" sz="1600" smtClean="0">
                <a:solidFill>
                  <a:schemeClr val="bg1"/>
                </a:solidFill>
              </a:rPr>
              <a:t>fuel</a:t>
            </a:r>
            <a:r>
              <a:rPr lang="en-GB" sz="1600" dirty="0" smtClean="0">
                <a:solidFill>
                  <a:schemeClr val="bg1"/>
                </a:solidFill>
              </a:rPr>
              <a:t>ling</a:t>
            </a:r>
            <a:r>
              <a:rPr lang="x-none" sz="1600" smtClean="0">
                <a:solidFill>
                  <a:schemeClr val="bg1"/>
                </a:solidFill>
              </a:rPr>
              <a:t> and maintain</a:t>
            </a:r>
            <a:r>
              <a:rPr lang="en-GB" sz="1600" dirty="0" err="1" smtClean="0">
                <a:solidFill>
                  <a:schemeClr val="bg1"/>
                </a:solidFill>
              </a:rPr>
              <a:t>ing</a:t>
            </a:r>
            <a:r>
              <a:rPr lang="x-none" sz="1600" smtClean="0">
                <a:solidFill>
                  <a:schemeClr val="bg1"/>
                </a:solidFill>
              </a:rPr>
              <a:t> </a:t>
            </a:r>
            <a:r>
              <a:rPr lang="en-GB" sz="1600" dirty="0" smtClean="0">
                <a:solidFill>
                  <a:schemeClr val="bg1"/>
                </a:solidFill>
              </a:rPr>
              <a:t>our </a:t>
            </a:r>
            <a:r>
              <a:rPr lang="x-none" sz="1600" smtClean="0">
                <a:solidFill>
                  <a:schemeClr val="bg1"/>
                </a:solidFill>
              </a:rPr>
              <a:t>economy.  A diverse and secure sector is strategically vital for the</a:t>
            </a:r>
            <a:r>
              <a:rPr lang="en-GB" sz="1600" dirty="0" smtClean="0">
                <a:solidFill>
                  <a:schemeClr val="bg1"/>
                </a:solidFill>
              </a:rPr>
              <a:t> UK</a:t>
            </a:r>
            <a:r>
              <a:rPr lang="x-none" sz="1600" smtClean="0">
                <a:solidFill>
                  <a:schemeClr val="bg1"/>
                </a:solidFill>
              </a:rPr>
              <a:t>. </a:t>
            </a:r>
            <a:r>
              <a:rPr lang="en-GB" sz="1600" dirty="0" smtClean="0">
                <a:solidFill>
                  <a:schemeClr val="bg1"/>
                </a:solidFill>
              </a:rPr>
              <a:t>Legislation is driving a shift towards a low-carbon sector, and d</a:t>
            </a:r>
            <a:r>
              <a:rPr lang="x-none" sz="1600" smtClean="0">
                <a:solidFill>
                  <a:schemeClr val="bg1"/>
                </a:solidFill>
              </a:rPr>
              <a:t>emand for energy </a:t>
            </a:r>
            <a:r>
              <a:rPr lang="en-GB" sz="1600" dirty="0" smtClean="0">
                <a:solidFill>
                  <a:schemeClr val="bg1"/>
                </a:solidFill>
              </a:rPr>
              <a:t>is increasing</a:t>
            </a:r>
            <a:r>
              <a:rPr lang="x-none" sz="1600" smtClean="0">
                <a:solidFill>
                  <a:schemeClr val="bg1"/>
                </a:solidFill>
              </a:rPr>
              <a:t>, with implications for sector skills.</a:t>
            </a:r>
            <a:r>
              <a:rPr lang="en-GB" sz="1600" dirty="0" smtClean="0">
                <a:solidFill>
                  <a:schemeClr val="bg1"/>
                </a:solidFill>
              </a:rPr>
              <a:t> </a:t>
            </a:r>
          </a:p>
          <a:p>
            <a:r>
              <a:rPr lang="en-GB" sz="1600" dirty="0" smtClean="0">
                <a:solidFill>
                  <a:schemeClr val="bg1"/>
                </a:solidFill>
              </a:rPr>
              <a:t>. </a:t>
            </a:r>
            <a:endParaRPr lang="en-GB" sz="1600" dirty="0">
              <a:solidFill>
                <a:schemeClr val="bg1"/>
              </a:solidFill>
            </a:endParaRPr>
          </a:p>
        </p:txBody>
      </p:sp>
      <p:sp>
        <p:nvSpPr>
          <p:cNvPr id="57367" name="AutoShape 23"/>
          <p:cNvSpPr>
            <a:spLocks noChangeArrowheads="1"/>
          </p:cNvSpPr>
          <p:nvPr/>
        </p:nvSpPr>
        <p:spPr bwMode="auto">
          <a:xfrm>
            <a:off x="6876256" y="2276872"/>
            <a:ext cx="432048" cy="360040"/>
          </a:xfrm>
          <a:prstGeom prst="downArrow">
            <a:avLst>
              <a:gd name="adj1" fmla="val 50000"/>
              <a:gd name="adj2" fmla="val 25000"/>
            </a:avLst>
          </a:prstGeom>
          <a:solidFill>
            <a:schemeClr val="bg2"/>
          </a:solidFill>
          <a:ln w="3175">
            <a:solidFill>
              <a:schemeClr val="bg2"/>
            </a:solidFill>
            <a:miter lim="800000"/>
            <a:headEnd/>
            <a:tailEnd/>
          </a:ln>
          <a:effectLst/>
        </p:spPr>
        <p:txBody>
          <a:bodyPr wrap="none" anchor="ctr"/>
          <a:lstStyle/>
          <a:p>
            <a:endParaRPr lang="en-GB"/>
          </a:p>
        </p:txBody>
      </p:sp>
      <p:sp>
        <p:nvSpPr>
          <p:cNvPr id="11" name="AutoShape 23"/>
          <p:cNvSpPr>
            <a:spLocks noChangeArrowheads="1"/>
          </p:cNvSpPr>
          <p:nvPr/>
        </p:nvSpPr>
        <p:spPr bwMode="auto">
          <a:xfrm>
            <a:off x="8100392" y="5013176"/>
            <a:ext cx="432048" cy="360040"/>
          </a:xfrm>
          <a:prstGeom prst="downArrow">
            <a:avLst>
              <a:gd name="adj1" fmla="val 50000"/>
              <a:gd name="adj2" fmla="val 25000"/>
            </a:avLst>
          </a:prstGeom>
          <a:solidFill>
            <a:schemeClr val="bg2"/>
          </a:solidFill>
          <a:ln w="3175">
            <a:solidFill>
              <a:schemeClr val="bg2"/>
            </a:solidFill>
            <a:miter lim="800000"/>
            <a:headEnd/>
            <a:tailEnd/>
          </a:ln>
          <a:effectLst/>
        </p:spPr>
        <p:txBody>
          <a:bodyPr wrap="none" anchor="ctr"/>
          <a:lstStyle/>
          <a:p>
            <a:endParaRPr lang="en-GB"/>
          </a:p>
        </p:txBody>
      </p:sp>
      <p:sp>
        <p:nvSpPr>
          <p:cNvPr id="12" name="AutoShape 23"/>
          <p:cNvSpPr>
            <a:spLocks noChangeArrowheads="1"/>
          </p:cNvSpPr>
          <p:nvPr/>
        </p:nvSpPr>
        <p:spPr bwMode="auto">
          <a:xfrm>
            <a:off x="7452320" y="3645024"/>
            <a:ext cx="432048" cy="360040"/>
          </a:xfrm>
          <a:prstGeom prst="downArrow">
            <a:avLst>
              <a:gd name="adj1" fmla="val 50000"/>
              <a:gd name="adj2" fmla="val 25000"/>
            </a:avLst>
          </a:prstGeom>
          <a:solidFill>
            <a:schemeClr val="bg2"/>
          </a:solidFill>
          <a:ln w="3175">
            <a:solidFill>
              <a:schemeClr val="bg2"/>
            </a:solidFill>
            <a:miter lim="800000"/>
            <a:headEnd/>
            <a:tailEnd/>
          </a:ln>
          <a:effectLst/>
        </p:spPr>
        <p:txBody>
          <a:bodyPr wrap="none" anchor="ct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Mining, energy and utilities matter:</a:t>
            </a:r>
            <a:br>
              <a:rPr lang="en-GB" sz="2800" b="1" dirty="0" smtClean="0"/>
            </a:br>
            <a:r>
              <a:rPr lang="en-GB" sz="2800" b="1" dirty="0" smtClean="0"/>
              <a:t>The sector today</a:t>
            </a:r>
            <a:endParaRPr lang="en-GB" sz="2800" b="1" dirty="0"/>
          </a:p>
        </p:txBody>
      </p:sp>
      <p:sp>
        <p:nvSpPr>
          <p:cNvPr id="3" name="Content Placeholder 2"/>
          <p:cNvSpPr>
            <a:spLocks noGrp="1"/>
          </p:cNvSpPr>
          <p:nvPr>
            <p:ph idx="1"/>
          </p:nvPr>
        </p:nvSpPr>
        <p:spPr>
          <a:xfrm>
            <a:off x="323528" y="1124744"/>
            <a:ext cx="8533456" cy="5112568"/>
          </a:xfrm>
        </p:spPr>
        <p:txBody>
          <a:bodyPr/>
          <a:lstStyle/>
          <a:p>
            <a:endParaRPr lang="en-GB" sz="1600" dirty="0" smtClean="0"/>
          </a:p>
          <a:p>
            <a:pPr lvl="0">
              <a:lnSpc>
                <a:spcPct val="90000"/>
              </a:lnSpc>
            </a:pPr>
            <a:r>
              <a:rPr lang="en-GB" sz="1600" dirty="0" smtClean="0"/>
              <a:t>Energy powers the UK economy, and a strong, secure and diverse sector is strategically vital for the UK. It contributes 3.8% to GVA with only 1.1% of employment</a:t>
            </a:r>
          </a:p>
          <a:p>
            <a:pPr>
              <a:lnSpc>
                <a:spcPct val="90000"/>
              </a:lnSpc>
            </a:pPr>
            <a:r>
              <a:rPr lang="en-GB" sz="1600" dirty="0" smtClean="0"/>
              <a:t>The sector is world-leading in technology and productivity  and at the forefront of the development of a low carbon economy</a:t>
            </a:r>
          </a:p>
          <a:p>
            <a:endParaRPr lang="en-GB" sz="1400" dirty="0" smtClean="0"/>
          </a:p>
          <a:p>
            <a:pPr>
              <a:buNone/>
            </a:pPr>
            <a:endParaRPr lang="en-GB" sz="1400" dirty="0"/>
          </a:p>
        </p:txBody>
      </p:sp>
      <p:pic>
        <p:nvPicPr>
          <p:cNvPr id="5" name="Picture 2"/>
          <p:cNvPicPr>
            <a:picLocks noGrp="1" noChangeAspect="1" noChangeArrowheads="1"/>
          </p:cNvPicPr>
          <p:nvPr>
            <p:ph idx="1"/>
          </p:nvPr>
        </p:nvPicPr>
        <p:blipFill>
          <a:blip r:embed="rId3" cstate="print"/>
          <a:srcRect/>
          <a:stretch>
            <a:fillRect/>
          </a:stretch>
        </p:blipFill>
        <p:spPr bwMode="auto">
          <a:xfrm>
            <a:off x="467544" y="2636912"/>
            <a:ext cx="3058575" cy="3733875"/>
          </a:xfrm>
          <a:prstGeom prst="rect">
            <a:avLst/>
          </a:prstGeom>
          <a:noFill/>
          <a:ln w="9525">
            <a:noFill/>
            <a:miter lim="800000"/>
            <a:headEnd/>
            <a:tailEnd/>
          </a:ln>
        </p:spPr>
      </p:pic>
      <p:sp>
        <p:nvSpPr>
          <p:cNvPr id="7" name="Content Placeholder 2"/>
          <p:cNvSpPr txBox="1">
            <a:spLocks/>
          </p:cNvSpPr>
          <p:nvPr/>
        </p:nvSpPr>
        <p:spPr bwMode="auto">
          <a:xfrm>
            <a:off x="3563888" y="2564904"/>
            <a:ext cx="558011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defRPr/>
            </a:pPr>
            <a:r>
              <a:rPr lang="en-GB" sz="1600" dirty="0" smtClean="0"/>
              <a:t>The sector includes:</a:t>
            </a:r>
          </a:p>
          <a:p>
            <a:pPr marL="342900" lvl="0" indent="-342900" algn="l" eaLnBrk="0" hangingPunct="0">
              <a:spcBef>
                <a:spcPct val="20000"/>
              </a:spcBef>
              <a:buFont typeface="Courier New" pitchFamily="49" charset="0"/>
              <a:buChar char="o"/>
              <a:defRPr/>
            </a:pPr>
            <a:r>
              <a:rPr lang="en-GB" sz="1600" dirty="0" smtClean="0"/>
              <a:t>significant mining and extraction operations (with falling overall employment)</a:t>
            </a:r>
          </a:p>
          <a:p>
            <a:pPr marL="342900" lvl="0" indent="-342900" algn="l" eaLnBrk="0" hangingPunct="0">
              <a:spcBef>
                <a:spcPct val="20000"/>
              </a:spcBef>
              <a:buFont typeface="Courier New" pitchFamily="49" charset="0"/>
              <a:buChar char="o"/>
              <a:defRPr/>
            </a:pPr>
            <a:r>
              <a:rPr lang="en-GB" sz="1600" dirty="0" smtClean="0"/>
              <a:t>growing and continuously up-skilling high-tech firms</a:t>
            </a:r>
          </a:p>
          <a:p>
            <a:pPr marL="342900" lvl="0" indent="-342900" algn="l" eaLnBrk="0" hangingPunct="0">
              <a:spcBef>
                <a:spcPct val="20000"/>
              </a:spcBef>
              <a:buFont typeface="Courier New" pitchFamily="49" charset="0"/>
              <a:buChar char="o"/>
              <a:defRPr/>
            </a:pPr>
            <a:r>
              <a:rPr lang="en-GB" sz="1600" dirty="0" smtClean="0"/>
              <a:t>technology-driven large-scale utilities and recycling/materials recovery firms </a:t>
            </a:r>
          </a:p>
          <a:p>
            <a:pPr marL="342900" lvl="0" indent="-342900" algn="l" eaLnBrk="0" hangingPunct="0">
              <a:spcBef>
                <a:spcPct val="20000"/>
              </a:spcBef>
              <a:buFont typeface="Courier New" pitchFamily="49" charset="0"/>
              <a:buChar char="o"/>
              <a:defRPr/>
            </a:pPr>
            <a:r>
              <a:rPr lang="en-GB" sz="1600" dirty="0" smtClean="0"/>
              <a:t>growing number of specialised service contractors and SMEs</a:t>
            </a:r>
            <a:endParaRPr lang="en-GB" sz="1600" dirty="0" smtClean="0">
              <a:latin typeface="+mn-lt"/>
              <a:cs typeface="+mn-cs"/>
            </a:endParaRPr>
          </a:p>
          <a:p>
            <a:pPr marL="342900" indent="-342900" algn="l" eaLnBrk="0" hangingPunct="0">
              <a:spcBef>
                <a:spcPct val="20000"/>
              </a:spcBef>
              <a:buFont typeface="Arial" charset="0"/>
              <a:buChar char="•"/>
              <a:defRPr/>
            </a:pPr>
            <a:endParaRPr lang="en-GB" sz="1600" dirty="0" smtClean="0">
              <a:latin typeface="+mn-lt"/>
              <a:cs typeface="+mn-cs"/>
            </a:endParaRPr>
          </a:p>
          <a:p>
            <a:pPr marL="342900" indent="-342900" algn="l" eaLnBrk="0" hangingPunct="0">
              <a:spcBef>
                <a:spcPct val="20000"/>
              </a:spcBef>
              <a:buFont typeface="Arial" charset="0"/>
              <a:buChar char="•"/>
              <a:defRPr/>
            </a:pPr>
            <a:r>
              <a:rPr lang="en-GB" sz="1600" dirty="0" smtClean="0"/>
              <a:t>GVA per employee was £137,000 per year in 2009</a:t>
            </a:r>
            <a:r>
              <a:rPr lang="en-GB" sz="1600" dirty="0" smtClean="0">
                <a:latin typeface="+mn-lt"/>
                <a:cs typeface="+mn-cs"/>
              </a:rPr>
              <a:t> – the highest productivity of any sector. </a:t>
            </a:r>
            <a:r>
              <a:rPr lang="en-GB" sz="1600" dirty="0" smtClean="0"/>
              <a:t>Productivity has grown faster than in most OECD countries and other UK production industries (since 1990), but growth has slowed</a:t>
            </a:r>
            <a:endParaRPr lang="en-GB" sz="1600" dirty="0" smtClean="0">
              <a:latin typeface="+mn-lt"/>
              <a:cs typeface="+mn-cs"/>
            </a:endParaRPr>
          </a:p>
          <a:p>
            <a:pPr marL="342900" lvl="0" indent="-342900" algn="l" eaLnBrk="0" hangingPunct="0">
              <a:spcBef>
                <a:spcPct val="20000"/>
              </a:spcBef>
              <a:buFont typeface="Arial" charset="0"/>
              <a:buChar char="•"/>
              <a:defRPr/>
            </a:pPr>
            <a:r>
              <a:rPr lang="en-GB" sz="1600" dirty="0" smtClean="0">
                <a:latin typeface="+mn-lt"/>
                <a:cs typeface="+mn-cs"/>
              </a:rPr>
              <a:t>The sector was also relatively unhurt by the recession</a:t>
            </a:r>
          </a:p>
          <a:p>
            <a:pPr marL="342900" lvl="0" indent="-342900" algn="l" eaLnBrk="0" hangingPunct="0">
              <a:spcBef>
                <a:spcPct val="20000"/>
              </a:spcBef>
              <a:buFont typeface="Arial" charset="0"/>
              <a:buChar char="•"/>
              <a:defRPr/>
            </a:pPr>
            <a:endParaRPr lang="en-GB" sz="160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sector today</a:t>
            </a:r>
            <a:endParaRPr lang="en-GB" dirty="0"/>
          </a:p>
        </p:txBody>
      </p:sp>
      <p:sp>
        <p:nvSpPr>
          <p:cNvPr id="4" name="Content Placeholder 3"/>
          <p:cNvSpPr>
            <a:spLocks noGrp="1"/>
          </p:cNvSpPr>
          <p:nvPr>
            <p:ph idx="1"/>
          </p:nvPr>
        </p:nvSpPr>
        <p:spPr>
          <a:xfrm rot="20079141">
            <a:off x="451032" y="1852940"/>
            <a:ext cx="2386608" cy="1468759"/>
          </a:xfrm>
          <a:prstGeom prst="roundRect">
            <a:avLst>
              <a:gd name="adj" fmla="val 14826"/>
            </a:avLst>
          </a:prstGeom>
          <a:solidFill>
            <a:schemeClr val="tx2"/>
          </a:solidFill>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en-GB" sz="1600" dirty="0" smtClean="0">
                <a:solidFill>
                  <a:schemeClr val="bg1"/>
                </a:solidFill>
              </a:rPr>
              <a:t>17% of sector employment is in </a:t>
            </a:r>
            <a:r>
              <a:rPr lang="en-GB" sz="1600" b="1" dirty="0" smtClean="0">
                <a:solidFill>
                  <a:schemeClr val="bg1"/>
                </a:solidFill>
              </a:rPr>
              <a:t>Scotland </a:t>
            </a:r>
            <a:r>
              <a:rPr lang="en-GB" sz="1600" dirty="0" smtClean="0">
                <a:solidFill>
                  <a:schemeClr val="bg1"/>
                </a:solidFill>
              </a:rPr>
              <a:t>(compared to  8% across all sectors</a:t>
            </a:r>
            <a:r>
              <a:rPr lang="en-GB" sz="1400" dirty="0" smtClean="0">
                <a:solidFill>
                  <a:schemeClr val="bg1"/>
                </a:solidFill>
              </a:rPr>
              <a:t>)</a:t>
            </a:r>
          </a:p>
        </p:txBody>
      </p:sp>
      <p:sp>
        <p:nvSpPr>
          <p:cNvPr id="5" name="Content Placeholder 3"/>
          <p:cNvSpPr txBox="1">
            <a:spLocks/>
          </p:cNvSpPr>
          <p:nvPr/>
        </p:nvSpPr>
        <p:spPr bwMode="auto">
          <a:xfrm>
            <a:off x="3059832" y="2996952"/>
            <a:ext cx="3096344" cy="1728192"/>
          </a:xfrm>
          <a:prstGeom prst="roundRect">
            <a:avLst>
              <a:gd name="adj" fmla="val 14826"/>
            </a:avLst>
          </a:prstGeom>
          <a:solidFill>
            <a:schemeClr val="tx2"/>
          </a:solidFill>
          <a:ln w="9525" cap="flat" cmpd="sng" algn="ctr">
            <a:solidFill>
              <a:schemeClr val="accent1"/>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r>
              <a:rPr lang="en-GB" sz="1600" dirty="0" smtClean="0">
                <a:solidFill>
                  <a:schemeClr val="bg1"/>
                </a:solidFill>
              </a:rPr>
              <a:t>The sector workforce is </a:t>
            </a:r>
            <a:r>
              <a:rPr lang="en-GB" sz="1600" b="1" dirty="0" smtClean="0">
                <a:solidFill>
                  <a:schemeClr val="bg1"/>
                </a:solidFill>
              </a:rPr>
              <a:t>highly experienced</a:t>
            </a:r>
            <a:r>
              <a:rPr lang="en-GB" sz="1600" dirty="0" smtClean="0">
                <a:solidFill>
                  <a:schemeClr val="bg1"/>
                </a:solidFill>
              </a:rPr>
              <a:t>: half the  workforce is 45 or over (UK average is 41%) and 8% is aged 60-64 (UK average 6%).</a:t>
            </a:r>
          </a:p>
          <a:p>
            <a:r>
              <a:rPr lang="en-GB" sz="1400" dirty="0" smtClean="0"/>
              <a:t> </a:t>
            </a:r>
            <a:endParaRPr lang="en-GB" sz="1400" dirty="0"/>
          </a:p>
        </p:txBody>
      </p:sp>
      <p:sp>
        <p:nvSpPr>
          <p:cNvPr id="6" name="Content Placeholder 3"/>
          <p:cNvSpPr txBox="1">
            <a:spLocks/>
          </p:cNvSpPr>
          <p:nvPr/>
        </p:nvSpPr>
        <p:spPr bwMode="auto">
          <a:xfrm rot="21101098">
            <a:off x="5868144" y="4653136"/>
            <a:ext cx="2880320" cy="1540767"/>
          </a:xfrm>
          <a:prstGeom prst="roundRect">
            <a:avLst>
              <a:gd name="adj" fmla="val 14826"/>
            </a:avLst>
          </a:prstGeom>
          <a:solidFill>
            <a:schemeClr val="tx2"/>
          </a:solidFill>
          <a:ln w="9525" cap="flat" cmpd="sng" algn="ctr">
            <a:solidFill>
              <a:schemeClr val="accent1"/>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tabLst/>
              <a:defRPr/>
            </a:pPr>
            <a:r>
              <a:rPr kumimoji="0" lang="en-GB" sz="1600" b="0" i="0" u="none" strike="noStrike" kern="1200" cap="none" spc="0" normalizeH="0" baseline="0" noProof="0" dirty="0" smtClean="0">
                <a:ln>
                  <a:noFill/>
                </a:ln>
                <a:solidFill>
                  <a:schemeClr val="bg1"/>
                </a:solidFill>
                <a:effectLst/>
                <a:uLnTx/>
                <a:uFillTx/>
                <a:latin typeface="+mn-lt"/>
                <a:ea typeface="+mn-ea"/>
                <a:cs typeface="+mn-cs"/>
              </a:rPr>
              <a:t>In 2009 the UK was the </a:t>
            </a:r>
            <a:r>
              <a:rPr kumimoji="0" lang="en-GB" sz="1600" b="1" i="0" u="none" strike="noStrike" kern="1200" cap="none" spc="0" normalizeH="0" baseline="0" noProof="0" dirty="0" smtClean="0">
                <a:ln>
                  <a:noFill/>
                </a:ln>
                <a:solidFill>
                  <a:schemeClr val="bg1"/>
                </a:solidFill>
                <a:effectLst/>
                <a:uLnTx/>
                <a:uFillTx/>
                <a:latin typeface="+mn-lt"/>
                <a:ea typeface="+mn-ea"/>
                <a:cs typeface="+mn-cs"/>
              </a:rPr>
              <a:t>largest exporter of small wind turbines </a:t>
            </a:r>
            <a:r>
              <a:rPr kumimoji="0" lang="en-GB" sz="1600" b="0" i="0" u="none" strike="noStrike" kern="1200" cap="none" spc="0" normalizeH="0" baseline="0" noProof="0" dirty="0" smtClean="0">
                <a:ln>
                  <a:noFill/>
                </a:ln>
                <a:solidFill>
                  <a:schemeClr val="bg1"/>
                </a:solidFill>
                <a:effectLst/>
                <a:uLnTx/>
                <a:uFillTx/>
                <a:latin typeface="+mn-lt"/>
                <a:ea typeface="+mn-ea"/>
                <a:cs typeface="+mn-cs"/>
              </a:rPr>
              <a:t>in the world</a:t>
            </a:r>
          </a:p>
        </p:txBody>
      </p:sp>
      <p:sp>
        <p:nvSpPr>
          <p:cNvPr id="7" name="Content Placeholder 3"/>
          <p:cNvSpPr txBox="1">
            <a:spLocks/>
          </p:cNvSpPr>
          <p:nvPr/>
        </p:nvSpPr>
        <p:spPr bwMode="auto">
          <a:xfrm rot="1045783">
            <a:off x="200921" y="4595119"/>
            <a:ext cx="3178696" cy="1828799"/>
          </a:xfrm>
          <a:prstGeom prst="roundRect">
            <a:avLst>
              <a:gd name="adj" fmla="val 14826"/>
            </a:avLst>
          </a:prstGeom>
          <a:solidFill>
            <a:schemeClr val="tx2"/>
          </a:solidFill>
          <a:ln w="9525" cap="flat" cmpd="sng" algn="ctr">
            <a:solidFill>
              <a:schemeClr val="accent1"/>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342900" lvl="0" indent="-342900" eaLnBrk="0" hangingPunct="0">
              <a:spcBef>
                <a:spcPct val="20000"/>
              </a:spcBef>
            </a:pPr>
            <a:r>
              <a:rPr kumimoji="0" lang="en-GB" sz="1400" b="0" i="0" u="none" strike="noStrike" kern="1200" cap="none" spc="0" normalizeH="0" baseline="0" noProof="0" dirty="0" smtClean="0">
                <a:ln>
                  <a:noFill/>
                </a:ln>
                <a:solidFill>
                  <a:schemeClr val="bg1"/>
                </a:solidFill>
                <a:effectLst/>
                <a:uLnTx/>
                <a:uFillTx/>
                <a:latin typeface="+mn-lt"/>
                <a:ea typeface="+mn-ea"/>
                <a:cs typeface="+mn-cs"/>
              </a:rPr>
              <a:t> </a:t>
            </a:r>
            <a:r>
              <a:rPr lang="en-GB" sz="1600" dirty="0" smtClean="0">
                <a:solidFill>
                  <a:schemeClr val="bg1"/>
                </a:solidFill>
              </a:rPr>
              <a:t>The sector has the second </a:t>
            </a:r>
            <a:r>
              <a:rPr lang="en-GB" sz="1600" b="1" dirty="0" smtClean="0">
                <a:solidFill>
                  <a:schemeClr val="bg1"/>
                </a:solidFill>
              </a:rPr>
              <a:t>highest import and export </a:t>
            </a:r>
            <a:r>
              <a:rPr lang="en-GB" sz="1600" dirty="0" smtClean="0">
                <a:solidFill>
                  <a:schemeClr val="bg1"/>
                </a:solidFill>
              </a:rPr>
              <a:t>shares of all UK sectors (71% and 47% of sector GDP respectively)</a:t>
            </a:r>
            <a:endParaRPr kumimoji="0" lang="en-GB" sz="16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8" name="Content Placeholder 3"/>
          <p:cNvSpPr txBox="1">
            <a:spLocks/>
          </p:cNvSpPr>
          <p:nvPr/>
        </p:nvSpPr>
        <p:spPr bwMode="auto">
          <a:xfrm rot="1338175">
            <a:off x="6181384" y="1740777"/>
            <a:ext cx="2376200" cy="1360222"/>
          </a:xfrm>
          <a:prstGeom prst="roundRect">
            <a:avLst>
              <a:gd name="adj" fmla="val 14826"/>
            </a:avLst>
          </a:prstGeom>
          <a:solidFill>
            <a:schemeClr val="tx2"/>
          </a:solidFill>
          <a:ln w="9525" cap="flat" cmpd="sng" algn="ctr">
            <a:solidFill>
              <a:schemeClr val="accent1"/>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342900" marR="0" lvl="0" indent="-342900" defTabSz="914400" rtl="0" eaLnBrk="0" fontAlgn="base" latinLnBrk="0" hangingPunct="0">
              <a:lnSpc>
                <a:spcPct val="100000"/>
              </a:lnSpc>
              <a:spcBef>
                <a:spcPct val="20000"/>
              </a:spcBef>
              <a:spcAft>
                <a:spcPct val="0"/>
              </a:spcAft>
              <a:buClrTx/>
              <a:buSzTx/>
              <a:tabLst/>
              <a:defRPr/>
            </a:pPr>
            <a:r>
              <a:rPr kumimoji="0" lang="en-GB" sz="1600" b="0" i="0" u="none" strike="noStrike" kern="1200" cap="none" spc="0" normalizeH="0" baseline="0" noProof="0" dirty="0" smtClean="0">
                <a:ln>
                  <a:noFill/>
                </a:ln>
                <a:solidFill>
                  <a:schemeClr val="bg1"/>
                </a:solidFill>
                <a:effectLst/>
                <a:uLnTx/>
                <a:uFillTx/>
                <a:latin typeface="+mn-lt"/>
                <a:ea typeface="+mn-ea"/>
                <a:cs typeface="+mn-cs"/>
              </a:rPr>
              <a:t>GVA per employee is</a:t>
            </a:r>
          </a:p>
          <a:p>
            <a:pPr marL="342900" marR="0" lvl="0" indent="-342900" defTabSz="914400" rtl="0" eaLnBrk="0" fontAlgn="base" latinLnBrk="0" hangingPunct="0">
              <a:lnSpc>
                <a:spcPct val="100000"/>
              </a:lnSpc>
              <a:spcBef>
                <a:spcPct val="20000"/>
              </a:spcBef>
              <a:spcAft>
                <a:spcPct val="0"/>
              </a:spcAft>
              <a:buClrTx/>
              <a:buSzTx/>
              <a:tabLst/>
              <a:defRPr/>
            </a:pPr>
            <a:r>
              <a:rPr kumimoji="0" lang="en-GB" sz="1600" b="1" i="0" u="none" strike="noStrike" kern="1200" cap="none" spc="0" normalizeH="0" baseline="0" noProof="0" dirty="0" smtClean="0">
                <a:ln>
                  <a:noFill/>
                </a:ln>
                <a:solidFill>
                  <a:schemeClr val="bg1"/>
                </a:solidFill>
                <a:effectLst/>
                <a:uLnTx/>
                <a:uFillTx/>
                <a:latin typeface="+mn-lt"/>
                <a:ea typeface="+mn-ea"/>
                <a:cs typeface="+mn-cs"/>
              </a:rPr>
              <a:t>twice as high </a:t>
            </a:r>
            <a:r>
              <a:rPr kumimoji="0" lang="en-GB" sz="1600" b="0" i="0" u="none" strike="noStrike" kern="1200" cap="none" spc="0" normalizeH="0" baseline="0" noProof="0" dirty="0" smtClean="0">
                <a:ln>
                  <a:noFill/>
                </a:ln>
                <a:solidFill>
                  <a:schemeClr val="bg1"/>
                </a:solidFill>
                <a:effectLst/>
                <a:uLnTx/>
                <a:uFillTx/>
                <a:latin typeface="+mn-lt"/>
                <a:ea typeface="+mn-ea"/>
                <a:cs typeface="+mn-cs"/>
              </a:rPr>
              <a:t>as in</a:t>
            </a:r>
          </a:p>
          <a:p>
            <a:pPr marL="342900" marR="0" lvl="0" indent="-342900" defTabSz="914400" rtl="0" eaLnBrk="0" fontAlgn="base" latinLnBrk="0" hangingPunct="0">
              <a:lnSpc>
                <a:spcPct val="100000"/>
              </a:lnSpc>
              <a:spcBef>
                <a:spcPct val="20000"/>
              </a:spcBef>
              <a:spcAft>
                <a:spcPct val="0"/>
              </a:spcAft>
              <a:buClrTx/>
              <a:buSzTx/>
              <a:tabLst/>
              <a:defRPr/>
            </a:pPr>
            <a:r>
              <a:rPr kumimoji="0" lang="en-GB" sz="1600" b="0" i="0" u="none" strike="noStrike" kern="1200" cap="none" spc="0" normalizeH="0" baseline="0" noProof="0" dirty="0" smtClean="0">
                <a:ln>
                  <a:noFill/>
                </a:ln>
                <a:solidFill>
                  <a:schemeClr val="bg1"/>
                </a:solidFill>
                <a:effectLst/>
                <a:uLnTx/>
                <a:uFillTx/>
                <a:latin typeface="+mn-lt"/>
                <a:ea typeface="+mn-ea"/>
                <a:cs typeface="+mn-cs"/>
              </a:rPr>
              <a:t>the financial</a:t>
            </a:r>
            <a:r>
              <a:rPr kumimoji="0" lang="en-GB" sz="1600" b="0" i="0" u="none" strike="noStrike" kern="1200" cap="none" spc="0" normalizeH="0" noProof="0" dirty="0" smtClean="0">
                <a:ln>
                  <a:noFill/>
                </a:ln>
                <a:solidFill>
                  <a:schemeClr val="bg1"/>
                </a:solidFill>
                <a:effectLst/>
                <a:uLnTx/>
                <a:uFillTx/>
                <a:latin typeface="+mn-lt"/>
                <a:ea typeface="+mn-ea"/>
                <a:cs typeface="+mn-cs"/>
              </a:rPr>
              <a:t> services</a:t>
            </a:r>
          </a:p>
          <a:p>
            <a:pPr marL="342900" marR="0" lvl="0" indent="-342900" defTabSz="914400" rtl="0" eaLnBrk="0" fontAlgn="base" latinLnBrk="0" hangingPunct="0">
              <a:lnSpc>
                <a:spcPct val="100000"/>
              </a:lnSpc>
              <a:spcBef>
                <a:spcPct val="20000"/>
              </a:spcBef>
              <a:spcAft>
                <a:spcPct val="0"/>
              </a:spcAft>
              <a:buClrTx/>
              <a:buSzTx/>
              <a:tabLst/>
              <a:defRPr/>
            </a:pPr>
            <a:r>
              <a:rPr kumimoji="0" lang="en-GB" sz="1600" b="0" i="0" u="none" strike="noStrike" kern="1200" cap="none" spc="0" normalizeH="0" noProof="0" dirty="0" smtClean="0">
                <a:ln>
                  <a:noFill/>
                </a:ln>
                <a:solidFill>
                  <a:schemeClr val="bg1"/>
                </a:solidFill>
                <a:effectLst/>
                <a:uLnTx/>
                <a:uFillTx/>
                <a:latin typeface="+mn-lt"/>
                <a:ea typeface="+mn-ea"/>
                <a:cs typeface="+mn-cs"/>
              </a:rPr>
              <a:t>sector</a:t>
            </a:r>
            <a:endParaRPr kumimoji="0" lang="en-GB" sz="16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6912768" cy="1143000"/>
          </a:xfrm>
        </p:spPr>
        <p:txBody>
          <a:bodyPr/>
          <a:lstStyle/>
          <a:p>
            <a:r>
              <a:rPr lang="en-GB" sz="2800" dirty="0" smtClean="0"/>
              <a:t>Mining, energy and utilities matter: </a:t>
            </a:r>
            <a:br>
              <a:rPr lang="en-GB" sz="2800" dirty="0" smtClean="0"/>
            </a:br>
            <a:r>
              <a:rPr lang="en-GB" sz="2800" b="1" dirty="0" smtClean="0"/>
              <a:t>Imagine where it could be tomorrow</a:t>
            </a:r>
            <a:endParaRPr lang="en-GB" sz="2800" dirty="0"/>
          </a:p>
        </p:txBody>
      </p:sp>
      <p:sp>
        <p:nvSpPr>
          <p:cNvPr id="3" name="Content Placeholder 2"/>
          <p:cNvSpPr>
            <a:spLocks noGrp="1"/>
          </p:cNvSpPr>
          <p:nvPr>
            <p:ph idx="1"/>
          </p:nvPr>
        </p:nvSpPr>
        <p:spPr>
          <a:xfrm>
            <a:off x="3275856" y="1412776"/>
            <a:ext cx="5688632" cy="3816424"/>
          </a:xfrm>
        </p:spPr>
        <p:txBody>
          <a:bodyPr/>
          <a:lstStyle/>
          <a:p>
            <a:r>
              <a:rPr lang="en-GB" sz="1600" dirty="0" smtClean="0"/>
              <a:t>The sector is </a:t>
            </a:r>
            <a:r>
              <a:rPr lang="en-GB" sz="1600" b="1" dirty="0" smtClean="0"/>
              <a:t>world leading </a:t>
            </a:r>
            <a:r>
              <a:rPr lang="en-GB" sz="1600" dirty="0" smtClean="0"/>
              <a:t>and drives the shift towards a low carbon economy</a:t>
            </a:r>
          </a:p>
          <a:p>
            <a:r>
              <a:rPr lang="en-GB" sz="1600" dirty="0" smtClean="0"/>
              <a:t>The sector </a:t>
            </a:r>
            <a:r>
              <a:rPr lang="en-GB" sz="1600" b="1" dirty="0" smtClean="0"/>
              <a:t>attracts, refreshes and retains talent by</a:t>
            </a:r>
            <a:r>
              <a:rPr lang="en-GB" sz="1600" dirty="0" smtClean="0"/>
              <a:t> developing skills supply routes and increasing investment  in workforce development</a:t>
            </a:r>
          </a:p>
          <a:p>
            <a:pPr>
              <a:spcAft>
                <a:spcPct val="10000"/>
              </a:spcAft>
            </a:pPr>
            <a:r>
              <a:rPr lang="en-GB" sz="1600" dirty="0" smtClean="0"/>
              <a:t>It grows </a:t>
            </a:r>
            <a:r>
              <a:rPr lang="en-GB" sz="1600" b="1" dirty="0" smtClean="0"/>
              <a:t>dynamically </a:t>
            </a:r>
            <a:r>
              <a:rPr lang="en-GB" sz="1600" dirty="0" smtClean="0"/>
              <a:t>as global demand for energy, water and raw materials rise and CO</a:t>
            </a:r>
            <a:r>
              <a:rPr lang="en-GB" sz="1600" baseline="30000" dirty="0" smtClean="0"/>
              <a:t>2 </a:t>
            </a:r>
            <a:r>
              <a:rPr lang="en-GB" sz="1600" dirty="0" smtClean="0"/>
              <a:t>emissions fall.</a:t>
            </a:r>
          </a:p>
          <a:p>
            <a:pPr>
              <a:spcAft>
                <a:spcPct val="10000"/>
              </a:spcAft>
            </a:pPr>
            <a:r>
              <a:rPr lang="en-GB" sz="1600" dirty="0" smtClean="0"/>
              <a:t>It is </a:t>
            </a:r>
            <a:r>
              <a:rPr lang="en-GB" sz="1600" b="1" dirty="0" smtClean="0"/>
              <a:t>sustainable, </a:t>
            </a:r>
            <a:r>
              <a:rPr lang="en-GB" sz="1600" dirty="0" smtClean="0"/>
              <a:t>with efficient energy production and diverse sources of energy</a:t>
            </a:r>
          </a:p>
          <a:p>
            <a:pPr>
              <a:spcAft>
                <a:spcPct val="10000"/>
              </a:spcAft>
            </a:pPr>
            <a:r>
              <a:rPr lang="en-GB" sz="1600" dirty="0" smtClean="0"/>
              <a:t>It is </a:t>
            </a:r>
            <a:r>
              <a:rPr lang="en-GB" sz="1600" b="1" dirty="0" smtClean="0"/>
              <a:t>world leading in </a:t>
            </a:r>
            <a:r>
              <a:rPr lang="en-GB" sz="1600" dirty="0" smtClean="0"/>
              <a:t>renewable energy generation: off-shore wind, carbon capture and storage, tidal/wave energy </a:t>
            </a:r>
          </a:p>
        </p:txBody>
      </p:sp>
      <p:sp>
        <p:nvSpPr>
          <p:cNvPr id="5" name="Content Placeholder 2"/>
          <p:cNvSpPr txBox="1">
            <a:spLocks/>
          </p:cNvSpPr>
          <p:nvPr/>
        </p:nvSpPr>
        <p:spPr bwMode="auto">
          <a:xfrm>
            <a:off x="251520" y="4725144"/>
            <a:ext cx="8712968" cy="19442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Font typeface="Arial" charset="0"/>
              <a:buChar char="•"/>
              <a:defRPr/>
            </a:pPr>
            <a:r>
              <a:rPr lang="en-GB" sz="1600" dirty="0" smtClean="0">
                <a:latin typeface="+mn-lt"/>
                <a:cs typeface="+mn-cs"/>
              </a:rPr>
              <a:t>It i</a:t>
            </a:r>
            <a:r>
              <a:rPr lang="en-GB" sz="1600" b="1" dirty="0" smtClean="0">
                <a:latin typeface="+mn-lt"/>
                <a:cs typeface="+mn-cs"/>
              </a:rPr>
              <a:t>nnovates</a:t>
            </a:r>
            <a:r>
              <a:rPr lang="en-GB" sz="1600" dirty="0" smtClean="0">
                <a:latin typeface="+mn-lt"/>
                <a:cs typeface="+mn-cs"/>
              </a:rPr>
              <a:t>: materials recovery processes  and energy distribution systems are more efficient</a:t>
            </a:r>
          </a:p>
          <a:p>
            <a:pPr marL="342900" indent="-342900" algn="l" eaLnBrk="0" hangingPunct="0">
              <a:spcBef>
                <a:spcPct val="20000"/>
              </a:spcBef>
              <a:buFont typeface="Arial" charset="0"/>
              <a:buChar char="•"/>
              <a:defRPr/>
            </a:pPr>
            <a:r>
              <a:rPr lang="en-GB" sz="1600" dirty="0" smtClean="0"/>
              <a:t>The sector recognises </a:t>
            </a:r>
            <a:r>
              <a:rPr lang="en-GB" sz="1600" b="1" dirty="0" smtClean="0"/>
              <a:t>people</a:t>
            </a:r>
            <a:r>
              <a:rPr lang="en-GB" sz="1600" dirty="0" smtClean="0"/>
              <a:t> as a source of competitive advantage </a:t>
            </a:r>
            <a:endParaRPr lang="en-GB" sz="1600" dirty="0" smtClean="0">
              <a:latin typeface="+mn-lt"/>
              <a:cs typeface="+mn-cs"/>
            </a:endParaRPr>
          </a:p>
          <a:p>
            <a:pPr marL="342900" lvl="0" indent="-342900" algn="l" eaLnBrk="0" hangingPunct="0">
              <a:spcBef>
                <a:spcPct val="20000"/>
              </a:spcBef>
              <a:buFont typeface="Arial" charset="0"/>
              <a:buChar char="•"/>
              <a:defRPr/>
            </a:pPr>
            <a:r>
              <a:rPr lang="en-GB" sz="1600" dirty="0" smtClean="0">
                <a:latin typeface="+mn-lt"/>
                <a:cs typeface="+mn-cs"/>
              </a:rPr>
              <a:t>Firms invest optimally in their </a:t>
            </a:r>
            <a:r>
              <a:rPr lang="en-GB" sz="1600" b="1" dirty="0" smtClean="0">
                <a:latin typeface="+mn-lt"/>
                <a:cs typeface="+mn-cs"/>
              </a:rPr>
              <a:t>management and technical </a:t>
            </a:r>
            <a:r>
              <a:rPr lang="en-GB" sz="1600" dirty="0" smtClean="0">
                <a:latin typeface="+mn-lt"/>
                <a:cs typeface="+mn-cs"/>
              </a:rPr>
              <a:t>skills</a:t>
            </a:r>
          </a:p>
          <a:p>
            <a:pPr marL="342900" lvl="0" indent="-342900" algn="l" eaLnBrk="0" hangingPunct="0">
              <a:spcBef>
                <a:spcPct val="20000"/>
              </a:spcBef>
              <a:buFont typeface="Arial" charset="0"/>
              <a:buChar char="•"/>
              <a:defRPr/>
            </a:pPr>
            <a:r>
              <a:rPr lang="en-GB" sz="1600" dirty="0" smtClean="0">
                <a:latin typeface="+mn-lt"/>
                <a:cs typeface="+mn-cs"/>
              </a:rPr>
              <a:t>The highest talent around the world is </a:t>
            </a:r>
            <a:r>
              <a:rPr lang="en-GB" sz="1600" b="1" dirty="0" smtClean="0">
                <a:latin typeface="+mn-lt"/>
                <a:cs typeface="+mn-cs"/>
              </a:rPr>
              <a:t>attracted to the UK </a:t>
            </a:r>
            <a:r>
              <a:rPr lang="en-GB" sz="1600" dirty="0" smtClean="0">
                <a:latin typeface="+mn-lt"/>
                <a:cs typeface="+mn-cs"/>
              </a:rPr>
              <a:t>to work in the sector</a:t>
            </a:r>
          </a:p>
          <a:p>
            <a:pPr marL="342900" lvl="0" indent="-342900" algn="l" eaLnBrk="0" hangingPunct="0">
              <a:spcBef>
                <a:spcPct val="20000"/>
              </a:spcBef>
              <a:buFont typeface="Arial" charset="0"/>
              <a:buChar char="•"/>
              <a:defRPr/>
            </a:pPr>
            <a:r>
              <a:rPr lang="en-GB" sz="1600" b="1" dirty="0" smtClean="0">
                <a:latin typeface="+mn-lt"/>
                <a:cs typeface="+mn-cs"/>
              </a:rPr>
              <a:t>Employers </a:t>
            </a:r>
            <a:r>
              <a:rPr lang="en-GB" sz="1600" dirty="0" smtClean="0">
                <a:latin typeface="+mn-lt"/>
                <a:cs typeface="+mn-cs"/>
              </a:rPr>
              <a:t>collaborate on and lead the development of solutions to the sector’s problems and strengthen UK supply chains</a:t>
            </a:r>
          </a:p>
          <a:p>
            <a:pPr marL="342900" lvl="0" indent="-342900" algn="l" eaLnBrk="0" hangingPunct="0">
              <a:spcBef>
                <a:spcPct val="20000"/>
              </a:spcBef>
              <a:buFont typeface="Arial" charset="0"/>
              <a:buChar char="•"/>
              <a:defRPr/>
            </a:pPr>
            <a:endParaRPr lang="en-GB" sz="160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descr="C:\Users\zbreuer\Pictures\advanced-manufacturing-pic2.jpg"/>
          <p:cNvPicPr>
            <a:picLocks noChangeAspect="1" noChangeArrowheads="1"/>
          </p:cNvPicPr>
          <p:nvPr/>
        </p:nvPicPr>
        <p:blipFill>
          <a:blip r:embed="rId3" cstate="print"/>
          <a:srcRect/>
          <a:stretch>
            <a:fillRect/>
          </a:stretch>
        </p:blipFill>
        <p:spPr bwMode="auto">
          <a:xfrm>
            <a:off x="251520" y="1484784"/>
            <a:ext cx="2970781" cy="2952328"/>
          </a:xfrm>
          <a:prstGeom prst="rect">
            <a:avLst/>
          </a:prstGeom>
          <a:noFill/>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395288" y="4941168"/>
            <a:ext cx="8569325" cy="1649115"/>
          </a:xfrm>
          <a:prstGeom prst="round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 name="Title 1"/>
          <p:cNvSpPr>
            <a:spLocks noGrp="1"/>
          </p:cNvSpPr>
          <p:nvPr>
            <p:ph type="title"/>
          </p:nvPr>
        </p:nvSpPr>
        <p:spPr/>
        <p:txBody>
          <a:bodyPr/>
          <a:lstStyle/>
          <a:p>
            <a:r>
              <a:rPr lang="en-GB" dirty="0" smtClean="0"/>
              <a:t>Performance challenges for the sector</a:t>
            </a:r>
            <a:endParaRPr lang="en-GB" dirty="0"/>
          </a:p>
        </p:txBody>
      </p:sp>
      <p:sp>
        <p:nvSpPr>
          <p:cNvPr id="3" name="Content Placeholder 2"/>
          <p:cNvSpPr>
            <a:spLocks noGrp="1"/>
          </p:cNvSpPr>
          <p:nvPr>
            <p:ph idx="1"/>
          </p:nvPr>
        </p:nvSpPr>
        <p:spPr>
          <a:xfrm>
            <a:off x="0" y="1340768"/>
            <a:ext cx="9144000" cy="4741987"/>
          </a:xfrm>
        </p:spPr>
        <p:txBody>
          <a:bodyPr/>
          <a:lstStyle/>
          <a:p>
            <a:pPr algn="ctr">
              <a:buNone/>
            </a:pPr>
            <a:r>
              <a:rPr lang="en-GB" sz="1600" dirty="0" smtClean="0">
                <a:solidFill>
                  <a:schemeClr val="tx2"/>
                </a:solidFill>
              </a:rPr>
              <a:t>	</a:t>
            </a:r>
            <a:r>
              <a:rPr lang="x-none" sz="1600" smtClean="0">
                <a:solidFill>
                  <a:schemeClr val="tx2"/>
                </a:solidFill>
              </a:rPr>
              <a:t>The </a:t>
            </a:r>
            <a:r>
              <a:rPr lang="en-GB" sz="1600" dirty="0" smtClean="0">
                <a:solidFill>
                  <a:schemeClr val="tx2"/>
                </a:solidFill>
              </a:rPr>
              <a:t>energy </a:t>
            </a:r>
            <a:r>
              <a:rPr lang="x-none" sz="1600" smtClean="0">
                <a:solidFill>
                  <a:schemeClr val="tx2"/>
                </a:solidFill>
              </a:rPr>
              <a:t>sector </a:t>
            </a:r>
            <a:r>
              <a:rPr lang="en-GB" sz="1600" dirty="0" smtClean="0">
                <a:solidFill>
                  <a:schemeClr val="tx2"/>
                </a:solidFill>
              </a:rPr>
              <a:t>is essential in </a:t>
            </a:r>
            <a:r>
              <a:rPr lang="x-none" sz="1600" smtClean="0">
                <a:solidFill>
                  <a:schemeClr val="tx2"/>
                </a:solidFill>
              </a:rPr>
              <a:t>fuel</a:t>
            </a:r>
            <a:r>
              <a:rPr lang="en-GB" sz="1600" dirty="0" smtClean="0">
                <a:solidFill>
                  <a:schemeClr val="tx2"/>
                </a:solidFill>
              </a:rPr>
              <a:t>ling</a:t>
            </a:r>
            <a:r>
              <a:rPr lang="x-none" sz="1600" smtClean="0">
                <a:solidFill>
                  <a:schemeClr val="tx2"/>
                </a:solidFill>
              </a:rPr>
              <a:t> and </a:t>
            </a:r>
            <a:r>
              <a:rPr lang="en-GB" sz="1600" dirty="0" smtClean="0">
                <a:solidFill>
                  <a:schemeClr val="tx2"/>
                </a:solidFill>
              </a:rPr>
              <a:t>maintaining our </a:t>
            </a:r>
            <a:r>
              <a:rPr lang="x-none" sz="1600" smtClean="0">
                <a:solidFill>
                  <a:schemeClr val="tx2"/>
                </a:solidFill>
              </a:rPr>
              <a:t>economy</a:t>
            </a:r>
            <a:r>
              <a:rPr lang="en-GB" sz="1600" dirty="0" smtClean="0">
                <a:solidFill>
                  <a:schemeClr val="tx2"/>
                </a:solidFill>
              </a:rPr>
              <a:t>, and a</a:t>
            </a:r>
            <a:r>
              <a:rPr lang="x-none" sz="1600" smtClean="0">
                <a:solidFill>
                  <a:schemeClr val="tx2"/>
                </a:solidFill>
              </a:rPr>
              <a:t> diverse and secure sector is strategically vital for the</a:t>
            </a:r>
            <a:r>
              <a:rPr lang="en-GB" sz="1600" dirty="0" smtClean="0">
                <a:solidFill>
                  <a:schemeClr val="tx2"/>
                </a:solidFill>
              </a:rPr>
              <a:t> UK</a:t>
            </a:r>
            <a:r>
              <a:rPr lang="x-none" sz="1600" smtClean="0">
                <a:solidFill>
                  <a:schemeClr val="tx2"/>
                </a:solidFill>
              </a:rPr>
              <a:t>. </a:t>
            </a:r>
            <a:r>
              <a:rPr lang="en-GB" sz="1600" dirty="0" smtClean="0">
                <a:solidFill>
                  <a:schemeClr val="tx2"/>
                </a:solidFill>
              </a:rPr>
              <a:t> </a:t>
            </a:r>
          </a:p>
          <a:p>
            <a:pPr algn="ctr">
              <a:buNone/>
            </a:pPr>
            <a:r>
              <a:rPr lang="en-GB" sz="1600" dirty="0" smtClean="0">
                <a:solidFill>
                  <a:schemeClr val="tx2"/>
                </a:solidFill>
              </a:rPr>
              <a:t>The sector is facing change through: growth of energy from renewable sources; renewal of current energy production facilities; and long-term increase in the demand for electricity. We need identify and solve the key performance challenges to take advantage of these opportunities.</a:t>
            </a:r>
          </a:p>
          <a:p>
            <a:pPr algn="ctr">
              <a:buNone/>
            </a:pPr>
            <a:endParaRPr lang="en-GB" sz="1800" dirty="0" smtClean="0">
              <a:solidFill>
                <a:schemeClr val="tx2">
                  <a:lumMod val="75000"/>
                </a:schemeClr>
              </a:solidFill>
            </a:endParaRPr>
          </a:p>
          <a:p>
            <a:endParaRPr lang="en-GB" sz="1600" dirty="0" smtClean="0"/>
          </a:p>
          <a:p>
            <a:pPr>
              <a:buNone/>
            </a:pPr>
            <a:endParaRPr lang="en-GB" dirty="0" smtClean="0"/>
          </a:p>
        </p:txBody>
      </p:sp>
      <p:grpSp>
        <p:nvGrpSpPr>
          <p:cNvPr id="4" name="Group 6"/>
          <p:cNvGrpSpPr>
            <a:grpSpLocks/>
          </p:cNvGrpSpPr>
          <p:nvPr/>
        </p:nvGrpSpPr>
        <p:grpSpPr bwMode="auto">
          <a:xfrm>
            <a:off x="251521" y="2780928"/>
            <a:ext cx="2160240" cy="1584176"/>
            <a:chOff x="935878" y="6357097"/>
            <a:chExt cx="2066060" cy="2966013"/>
          </a:xfrm>
        </p:grpSpPr>
        <p:sp>
          <p:nvSpPr>
            <p:cNvPr id="5" name="Rounded Rectangle 4"/>
            <p:cNvSpPr/>
            <p:nvPr/>
          </p:nvSpPr>
          <p:spPr>
            <a:xfrm>
              <a:off x="935878" y="6357097"/>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1007856" y="6896372"/>
              <a:ext cx="1862945" cy="2426738"/>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defTabSz="577850">
                <a:lnSpc>
                  <a:spcPct val="90000"/>
                </a:lnSpc>
                <a:spcAft>
                  <a:spcPts val="0"/>
                </a:spcAft>
                <a:defRPr/>
              </a:pPr>
              <a:r>
                <a:rPr lang="en-GB" b="1" dirty="0" smtClean="0"/>
                <a:t>Meeting the skills needs of today</a:t>
              </a:r>
            </a:p>
            <a:p>
              <a:pPr algn="ctr" defTabSz="577850">
                <a:lnSpc>
                  <a:spcPct val="90000"/>
                </a:lnSpc>
                <a:spcAft>
                  <a:spcPts val="0"/>
                </a:spcAft>
                <a:defRPr/>
              </a:pPr>
              <a:endParaRPr lang="en-GB" b="1" dirty="0"/>
            </a:p>
            <a:p>
              <a:pPr algn="ctr" defTabSz="577850">
                <a:lnSpc>
                  <a:spcPct val="90000"/>
                </a:lnSpc>
                <a:spcAft>
                  <a:spcPts val="0"/>
                </a:spcAft>
                <a:defRPr/>
              </a:pPr>
              <a:endParaRPr lang="en-GB" sz="1300" b="1" dirty="0"/>
            </a:p>
          </p:txBody>
        </p:sp>
      </p:grpSp>
      <p:grpSp>
        <p:nvGrpSpPr>
          <p:cNvPr id="7" name="Group 6"/>
          <p:cNvGrpSpPr>
            <a:grpSpLocks/>
          </p:cNvGrpSpPr>
          <p:nvPr/>
        </p:nvGrpSpPr>
        <p:grpSpPr bwMode="auto">
          <a:xfrm>
            <a:off x="2483768" y="2780928"/>
            <a:ext cx="2138933" cy="1551173"/>
            <a:chOff x="-1340883" y="-2079568"/>
            <a:chExt cx="2066060" cy="2955382"/>
          </a:xfrm>
        </p:grpSpPr>
        <p:sp>
          <p:nvSpPr>
            <p:cNvPr id="8" name="Rounded Rectangle 7"/>
            <p:cNvSpPr/>
            <p:nvPr/>
          </p:nvSpPr>
          <p:spPr>
            <a:xfrm>
              <a:off x="-1340883" y="-2079568"/>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1201774" y="-1667987"/>
              <a:ext cx="1862945" cy="2543801"/>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r>
                <a:rPr lang="en-GB" b="1" dirty="0" smtClean="0"/>
                <a:t>Meeting demand for higher skills in the long-term</a:t>
              </a:r>
              <a:endParaRPr lang="en-GB" dirty="0" smtClean="0"/>
            </a:p>
            <a:p>
              <a:pPr algn="ctr" defTabSz="577850">
                <a:lnSpc>
                  <a:spcPct val="90000"/>
                </a:lnSpc>
                <a:spcAft>
                  <a:spcPts val="0"/>
                </a:spcAft>
                <a:defRPr/>
              </a:pPr>
              <a:endParaRPr lang="en-GB" sz="1300" b="1" dirty="0"/>
            </a:p>
          </p:txBody>
        </p:sp>
      </p:grpSp>
      <p:grpSp>
        <p:nvGrpSpPr>
          <p:cNvPr id="10" name="Group 6"/>
          <p:cNvGrpSpPr>
            <a:grpSpLocks/>
          </p:cNvGrpSpPr>
          <p:nvPr/>
        </p:nvGrpSpPr>
        <p:grpSpPr bwMode="auto">
          <a:xfrm>
            <a:off x="6948263" y="2780928"/>
            <a:ext cx="2016226" cy="1512168"/>
            <a:chOff x="5599414" y="5977989"/>
            <a:chExt cx="1994818" cy="3521586"/>
          </a:xfrm>
        </p:grpSpPr>
        <p:sp>
          <p:nvSpPr>
            <p:cNvPr id="11" name="Rounded Rectangle 10"/>
            <p:cNvSpPr/>
            <p:nvPr/>
          </p:nvSpPr>
          <p:spPr>
            <a:xfrm>
              <a:off x="5599414" y="5977989"/>
              <a:ext cx="1994818" cy="352158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p:nvPr/>
          </p:nvSpPr>
          <p:spPr>
            <a:xfrm>
              <a:off x="5813145" y="6481073"/>
              <a:ext cx="1685339" cy="2850808"/>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algn="ctr" defTabSz="577850">
                <a:lnSpc>
                  <a:spcPct val="90000"/>
                </a:lnSpc>
                <a:spcAft>
                  <a:spcPts val="0"/>
                </a:spcAft>
                <a:defRPr/>
              </a:pPr>
              <a:r>
                <a:rPr lang="en-GB" b="1" dirty="0" smtClean="0"/>
                <a:t>Meeting global challenges and opportunities</a:t>
              </a:r>
              <a:endParaRPr lang="en-GB" b="1" dirty="0"/>
            </a:p>
          </p:txBody>
        </p:sp>
      </p:grpSp>
      <p:sp>
        <p:nvSpPr>
          <p:cNvPr id="15" name="Rounded Rectangle 4"/>
          <p:cNvSpPr/>
          <p:nvPr/>
        </p:nvSpPr>
        <p:spPr bwMode="auto">
          <a:xfrm>
            <a:off x="493713" y="4811713"/>
            <a:ext cx="8372475" cy="1619250"/>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83820" tIns="83820" rIns="83820" bIns="83820" spcCol="1270" anchor="ctr"/>
          <a:lstStyle/>
          <a:p>
            <a:pPr algn="ctr" defTabSz="977900">
              <a:lnSpc>
                <a:spcPct val="90000"/>
              </a:lnSpc>
              <a:spcAft>
                <a:spcPct val="35000"/>
              </a:spcAft>
              <a:defRPr/>
            </a:pPr>
            <a:r>
              <a:rPr lang="en-GB" b="1" dirty="0"/>
              <a:t>Investing in the </a:t>
            </a:r>
            <a:r>
              <a:rPr lang="en-GB" b="1" dirty="0" smtClean="0"/>
              <a:t>workforce and promoting the sector to new entrants</a:t>
            </a:r>
            <a:endParaRPr lang="en-GB" b="1" dirty="0"/>
          </a:p>
          <a:p>
            <a:pPr algn="ctr" defTabSz="977900">
              <a:lnSpc>
                <a:spcPct val="90000"/>
              </a:lnSpc>
              <a:spcAft>
                <a:spcPct val="35000"/>
              </a:spcAft>
              <a:defRPr/>
            </a:pPr>
            <a:r>
              <a:rPr lang="en-GB" sz="1600" dirty="0" smtClean="0"/>
              <a:t>The sector needs continued </a:t>
            </a:r>
            <a:r>
              <a:rPr lang="en-GB" sz="1600" dirty="0"/>
              <a:t>investment in skills at all </a:t>
            </a:r>
            <a:r>
              <a:rPr lang="en-GB" sz="1600" dirty="0" smtClean="0"/>
              <a:t>levels; investment </a:t>
            </a:r>
            <a:r>
              <a:rPr lang="en-GB" sz="1600" dirty="0"/>
              <a:t>in new skills in response to technological </a:t>
            </a:r>
            <a:r>
              <a:rPr lang="en-GB" sz="1600" dirty="0" smtClean="0"/>
              <a:t>developments; higher </a:t>
            </a:r>
            <a:r>
              <a:rPr lang="en-GB" sz="1600" dirty="0"/>
              <a:t>level skills to </a:t>
            </a:r>
            <a:r>
              <a:rPr lang="en-GB" sz="1600" dirty="0" smtClean="0"/>
              <a:t>remain globally competitive; effective management to capitalise on new opportunities;  and to raise its attractiveness to new entrants including those retraining.</a:t>
            </a:r>
            <a:endParaRPr lang="en-GB" sz="2000" dirty="0"/>
          </a:p>
        </p:txBody>
      </p:sp>
      <p:sp>
        <p:nvSpPr>
          <p:cNvPr id="16" name="Down Arrow 15"/>
          <p:cNvSpPr/>
          <p:nvPr/>
        </p:nvSpPr>
        <p:spPr>
          <a:xfrm>
            <a:off x="1187624" y="4365104"/>
            <a:ext cx="432048" cy="432048"/>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17" name="Down Arrow 16"/>
          <p:cNvSpPr/>
          <p:nvPr/>
        </p:nvSpPr>
        <p:spPr>
          <a:xfrm>
            <a:off x="3347864" y="4365104"/>
            <a:ext cx="432048" cy="432048"/>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18" name="Down Arrow 17"/>
          <p:cNvSpPr/>
          <p:nvPr/>
        </p:nvSpPr>
        <p:spPr>
          <a:xfrm>
            <a:off x="5724128" y="4365104"/>
            <a:ext cx="432048" cy="432048"/>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19" name="Rounded Rectangle 18"/>
          <p:cNvSpPr/>
          <p:nvPr/>
        </p:nvSpPr>
        <p:spPr bwMode="auto">
          <a:xfrm>
            <a:off x="4716016" y="2780928"/>
            <a:ext cx="2138933" cy="151216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b="1" dirty="0" smtClean="0"/>
          </a:p>
        </p:txBody>
      </p:sp>
      <p:sp>
        <p:nvSpPr>
          <p:cNvPr id="20" name="Down Arrow 19"/>
          <p:cNvSpPr/>
          <p:nvPr/>
        </p:nvSpPr>
        <p:spPr>
          <a:xfrm>
            <a:off x="7884368" y="4365104"/>
            <a:ext cx="432048" cy="432048"/>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21" name="TextBox 20"/>
          <p:cNvSpPr txBox="1"/>
          <p:nvPr/>
        </p:nvSpPr>
        <p:spPr>
          <a:xfrm>
            <a:off x="4860032" y="3068960"/>
            <a:ext cx="2016224" cy="1200329"/>
          </a:xfrm>
          <a:prstGeom prst="rect">
            <a:avLst/>
          </a:prstGeom>
          <a:noFill/>
        </p:spPr>
        <p:txBody>
          <a:bodyPr wrap="square" rtlCol="0">
            <a:spAutoFit/>
          </a:bodyPr>
          <a:lstStyle/>
          <a:p>
            <a:r>
              <a:rPr lang="en-GB" b="1" dirty="0" smtClean="0">
                <a:solidFill>
                  <a:schemeClr val="bg1"/>
                </a:solidFill>
              </a:rPr>
              <a:t>Developing the managers of the future</a:t>
            </a:r>
          </a:p>
          <a:p>
            <a:endParaRPr lang="en-GB" dirty="0"/>
          </a:p>
        </p:txBody>
      </p:sp>
    </p:spTree>
  </p:cSld>
  <p:clrMapOvr>
    <a:masterClrMapping/>
  </p:clrMapOvr>
  <p:transition>
    <p:wipe dir="r"/>
  </p:transition>
</p:sld>
</file>

<file path=ppt/theme/theme1.xml><?xml version="1.0" encoding="utf-8"?>
<a:theme xmlns:a="http://schemas.openxmlformats.org/drawingml/2006/main" name="Blank">
  <a:themeElements>
    <a:clrScheme name="Custom 1">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E36C09"/>
      </a:hlink>
      <a:folHlink>
        <a:srgbClr val="00B0F0"/>
      </a:folHlink>
    </a:clrScheme>
    <a:fontScheme name="UKCommission">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noFill/>
          <a:miter lim="800000"/>
          <a:headEnd/>
          <a:tailEnd/>
        </a:ln>
      </a:spPr>
      <a:bodyPr wrap="none" anchor="ctr"/>
      <a:lstStyle>
        <a:defPPr>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16698</TotalTime>
  <Words>4591</Words>
  <Application>Microsoft Office PowerPoint</Application>
  <PresentationFormat>On-screen Show (4:3)</PresentationFormat>
  <Paragraphs>521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vt:lpstr>
      <vt:lpstr>Sector Skills Insights: Energy</vt:lpstr>
      <vt:lpstr>Introduction</vt:lpstr>
      <vt:lpstr>Storyboard</vt:lpstr>
      <vt:lpstr>What is the mining, energy and utilities sector? </vt:lpstr>
      <vt:lpstr>What are the key skills challenges in the mining, energy and utilities sector?</vt:lpstr>
      <vt:lpstr>Mining, energy and utilities matter: The sector today</vt:lpstr>
      <vt:lpstr>The sector today</vt:lpstr>
      <vt:lpstr>Mining, energy and utilities matter:  Imagine where it could be tomorrow</vt:lpstr>
      <vt:lpstr>Performance challenges for the sector</vt:lpstr>
      <vt:lpstr>The performance challenge Meeting the skills needs of today</vt:lpstr>
      <vt:lpstr>Case study: Renewables Training Network</vt:lpstr>
      <vt:lpstr>The performance challenge: Meeting demand for higher skills in the long-term  </vt:lpstr>
      <vt:lpstr>Case Study: EU Talent Bank - investment in skills for the future</vt:lpstr>
      <vt:lpstr>The performance challenge: Developing the managers of the future</vt:lpstr>
      <vt:lpstr>Case study: Developing the managers of the future</vt:lpstr>
      <vt:lpstr>The performance challenge: competition for talent</vt:lpstr>
      <vt:lpstr>Case study: competition for talent</vt:lpstr>
      <vt:lpstr>Growth through skills Securing future success</vt:lpstr>
      <vt:lpstr>Growth through skills Securing future success</vt:lpstr>
      <vt:lpstr> Firms in the UK that don’t invest in training.......  </vt:lpstr>
      <vt:lpstr>Key messages</vt:lpstr>
    </vt:vector>
  </TitlesOfParts>
  <Company>UK Commission for Employment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and Winning the Economic Argument for Skills</dc:title>
  <dc:creator>Carol Stanfield</dc:creator>
  <cp:lastModifiedBy>Daniel Stammers</cp:lastModifiedBy>
  <cp:revision>570</cp:revision>
  <dcterms:created xsi:type="dcterms:W3CDTF">2011-09-02T20:14:27Z</dcterms:created>
  <dcterms:modified xsi:type="dcterms:W3CDTF">2014-04-15T16:47:19Z</dcterms:modified>
</cp:coreProperties>
</file>