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Lst>
  <p:notesMasterIdLst>
    <p:notesMasterId r:id="rId26"/>
  </p:notesMasterIdLst>
  <p:handoutMasterIdLst>
    <p:handoutMasterId r:id="rId27"/>
  </p:handoutMasterIdLst>
  <p:sldIdLst>
    <p:sldId id="256" r:id="rId2"/>
    <p:sldId id="514" r:id="rId3"/>
    <p:sldId id="485" r:id="rId4"/>
    <p:sldId id="488" r:id="rId5"/>
    <p:sldId id="505" r:id="rId6"/>
    <p:sldId id="507" r:id="rId7"/>
    <p:sldId id="512" r:id="rId8"/>
    <p:sldId id="506" r:id="rId9"/>
    <p:sldId id="508" r:id="rId10"/>
    <p:sldId id="498" r:id="rId11"/>
    <p:sldId id="440" r:id="rId12"/>
    <p:sldId id="497" r:id="rId13"/>
    <p:sldId id="442" r:id="rId14"/>
    <p:sldId id="482" r:id="rId15"/>
    <p:sldId id="491" r:id="rId16"/>
    <p:sldId id="443" r:id="rId17"/>
    <p:sldId id="513" r:id="rId18"/>
    <p:sldId id="494" r:id="rId19"/>
    <p:sldId id="470" r:id="rId20"/>
    <p:sldId id="503" r:id="rId21"/>
    <p:sldId id="502" r:id="rId22"/>
    <p:sldId id="511" r:id="rId23"/>
    <p:sldId id="476" r:id="rId24"/>
    <p:sldId id="510" r:id="rId25"/>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Garrett" initials="RG" lastIdx="19" clrIdx="0"/>
  <p:cmAuthor id="1" name="Caroline Perkins" initials="CP" lastIdx="6" clrIdx="1"/>
  <p:cmAuthor id="2" name="Zoey Breuer" initials="ZB" lastIdx="1" clrIdx="2"/>
  <p:cmAuthor id="3" name="Author" initials="A" lastIdx="4" clrIdx="3"/>
  <p:cmAuthor id="4" name="Alex Curling" initials="AC" lastIdx="46" clrIdx="4"/>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5718" autoAdjust="0"/>
    <p:restoredTop sz="36515" autoAdjust="0"/>
  </p:normalViewPr>
  <p:slideViewPr>
    <p:cSldViewPr>
      <p:cViewPr>
        <p:scale>
          <a:sx n="60" d="100"/>
          <a:sy n="60" d="100"/>
        </p:scale>
        <p:origin x="-56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62"/>
    </p:cViewPr>
  </p:sorterViewPr>
  <p:notesViewPr>
    <p:cSldViewPr>
      <p:cViewPr>
        <p:scale>
          <a:sx n="100" d="100"/>
          <a:sy n="100" d="100"/>
        </p:scale>
        <p:origin x="-1190" y="2851"/>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ukcesfp02.ukces.local\workspace\Research%20Info\Individual%20research%20project%20info\Labour%20Market%20Analysis%20Support\Reports\Evidence%20reports\Adv%20Man\manufacturing%20trainer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barChart>
        <c:barDir val="bar"/>
        <c:grouping val="stacked"/>
        <c:varyColors val="0"/>
        <c:ser>
          <c:idx val="0"/>
          <c:order val="0"/>
          <c:tx>
            <c:strRef>
              <c:f>Sheet1!$B$1</c:f>
              <c:strCache>
                <c:ptCount val="1"/>
                <c:pt idx="0">
                  <c:v>Trainers</c:v>
                </c:pt>
              </c:strCache>
            </c:strRef>
          </c:tx>
          <c:invertIfNegative val="0"/>
          <c:dLbls>
            <c:txPr>
              <a:bodyPr/>
              <a:lstStyle/>
              <a:p>
                <a:pPr>
                  <a:defRPr sz="1200" b="1">
                    <a:solidFill>
                      <a:schemeClr val="bg1"/>
                    </a:solidFill>
                  </a:defRPr>
                </a:pPr>
                <a:endParaRPr lang="en-US"/>
              </a:p>
            </c:txPr>
            <c:showLegendKey val="0"/>
            <c:showVal val="1"/>
            <c:showCatName val="0"/>
            <c:showSerName val="0"/>
            <c:showPercent val="0"/>
            <c:showBubbleSize val="0"/>
            <c:showLeaderLines val="0"/>
          </c:dLbls>
          <c:cat>
            <c:strRef>
              <c:f>Sheet1!$A$2:$A$3</c:f>
              <c:strCache>
                <c:ptCount val="2"/>
                <c:pt idx="0">
                  <c:v>Whole economy</c:v>
                </c:pt>
                <c:pt idx="1">
                  <c:v>Manufacturing </c:v>
                </c:pt>
              </c:strCache>
            </c:strRef>
          </c:cat>
          <c:val>
            <c:numRef>
              <c:f>Sheet1!$B$2:$B$3</c:f>
              <c:numCache>
                <c:formatCode>General</c:formatCode>
                <c:ptCount val="2"/>
                <c:pt idx="0">
                  <c:v>59</c:v>
                </c:pt>
                <c:pt idx="1">
                  <c:v>57</c:v>
                </c:pt>
              </c:numCache>
            </c:numRef>
          </c:val>
        </c:ser>
        <c:ser>
          <c:idx val="1"/>
          <c:order val="1"/>
          <c:tx>
            <c:strRef>
              <c:f>Sheet1!$C$1</c:f>
              <c:strCache>
                <c:ptCount val="1"/>
                <c:pt idx="0">
                  <c:v>Non-trainers</c:v>
                </c:pt>
              </c:strCache>
            </c:strRef>
          </c:tx>
          <c:invertIfNegative val="0"/>
          <c:dLbls>
            <c:txPr>
              <a:bodyPr/>
              <a:lstStyle/>
              <a:p>
                <a:pPr>
                  <a:defRPr sz="1200" b="1">
                    <a:solidFill>
                      <a:schemeClr val="bg1"/>
                    </a:solidFill>
                  </a:defRPr>
                </a:pPr>
                <a:endParaRPr lang="en-US"/>
              </a:p>
            </c:txPr>
            <c:showLegendKey val="0"/>
            <c:showVal val="1"/>
            <c:showCatName val="0"/>
            <c:showSerName val="0"/>
            <c:showPercent val="0"/>
            <c:showBubbleSize val="0"/>
            <c:showLeaderLines val="0"/>
          </c:dLbls>
          <c:cat>
            <c:strRef>
              <c:f>Sheet1!$A$2:$A$3</c:f>
              <c:strCache>
                <c:ptCount val="2"/>
                <c:pt idx="0">
                  <c:v>Whole economy</c:v>
                </c:pt>
                <c:pt idx="1">
                  <c:v>Manufacturing </c:v>
                </c:pt>
              </c:strCache>
            </c:strRef>
          </c:cat>
          <c:val>
            <c:numRef>
              <c:f>Sheet1!$C$2:$C$3</c:f>
              <c:numCache>
                <c:formatCode>General</c:formatCode>
                <c:ptCount val="2"/>
                <c:pt idx="0">
                  <c:v>41</c:v>
                </c:pt>
                <c:pt idx="1">
                  <c:v>43</c:v>
                </c:pt>
              </c:numCache>
            </c:numRef>
          </c:val>
        </c:ser>
        <c:dLbls>
          <c:showLegendKey val="0"/>
          <c:showVal val="0"/>
          <c:showCatName val="0"/>
          <c:showSerName val="0"/>
          <c:showPercent val="0"/>
          <c:showBubbleSize val="0"/>
        </c:dLbls>
        <c:gapWidth val="150"/>
        <c:overlap val="100"/>
        <c:axId val="182561280"/>
        <c:axId val="46972928"/>
      </c:barChart>
      <c:catAx>
        <c:axId val="182561280"/>
        <c:scaling>
          <c:orientation val="minMax"/>
        </c:scaling>
        <c:delete val="0"/>
        <c:axPos val="l"/>
        <c:majorTickMark val="out"/>
        <c:minorTickMark val="none"/>
        <c:tickLblPos val="nextTo"/>
        <c:spPr>
          <a:ln>
            <a:noFill/>
          </a:ln>
        </c:spPr>
        <c:txPr>
          <a:bodyPr/>
          <a:lstStyle/>
          <a:p>
            <a:pPr>
              <a:defRPr sz="1200" b="1"/>
            </a:pPr>
            <a:endParaRPr lang="en-US"/>
          </a:p>
        </c:txPr>
        <c:crossAx val="46972928"/>
        <c:crosses val="autoZero"/>
        <c:auto val="1"/>
        <c:lblAlgn val="ctr"/>
        <c:lblOffset val="100"/>
        <c:noMultiLvlLbl val="0"/>
      </c:catAx>
      <c:valAx>
        <c:axId val="46972928"/>
        <c:scaling>
          <c:orientation val="minMax"/>
        </c:scaling>
        <c:delete val="1"/>
        <c:axPos val="b"/>
        <c:majorGridlines>
          <c:spPr>
            <a:ln>
              <a:solidFill>
                <a:schemeClr val="bg1"/>
              </a:solidFill>
            </a:ln>
          </c:spPr>
        </c:majorGridlines>
        <c:numFmt formatCode="General" sourceLinked="1"/>
        <c:majorTickMark val="out"/>
        <c:minorTickMark val="none"/>
        <c:tickLblPos val="none"/>
        <c:crossAx val="182561280"/>
        <c:crosses val="autoZero"/>
        <c:crossBetween val="between"/>
      </c:valAx>
      <c:spPr>
        <a:noFill/>
        <a:ln>
          <a:noFill/>
        </a:ln>
      </c:spPr>
    </c:plotArea>
    <c:legend>
      <c:legendPos val="t"/>
      <c:layout>
        <c:manualLayout>
          <c:xMode val="edge"/>
          <c:yMode val="edge"/>
          <c:x val="0.32142235768352789"/>
          <c:y val="0.51709069362663418"/>
          <c:w val="0.65775265012482909"/>
          <c:h val="0.1670505249343831"/>
        </c:manualLayout>
      </c:layout>
      <c:overlay val="0"/>
      <c:txPr>
        <a:bodyPr/>
        <a:lstStyle/>
        <a:p>
          <a:pPr>
            <a:defRPr sz="1200" b="1"/>
          </a:pPr>
          <a:endParaRPr lang="en-US"/>
        </a:p>
      </c:txPr>
    </c:legend>
    <c:plotVisOnly val="1"/>
    <c:dispBlanksAs val="gap"/>
    <c:showDLblsOverMax val="0"/>
  </c:chart>
  <c:spPr>
    <a:ln>
      <a:noFill/>
    </a:ln>
  </c:sp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D50667-4EA1-4031-9C0B-FDC38B61A899}"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GB"/>
        </a:p>
      </dgm:t>
    </dgm:pt>
    <dgm:pt modelId="{394729A3-4F63-4597-A298-75803AC98BD9}">
      <dgm:prSet phldrT="[Text]" custT="1"/>
      <dgm:spPr/>
      <dgm:t>
        <a:bodyPr/>
        <a:lstStyle/>
        <a:p>
          <a:pPr>
            <a:lnSpc>
              <a:spcPct val="100000"/>
            </a:lnSpc>
            <a:spcBef>
              <a:spcPts val="600"/>
            </a:spcBef>
            <a:spcAft>
              <a:spcPts val="600"/>
            </a:spcAft>
          </a:pPr>
          <a:r>
            <a:rPr lang="en-GB" sz="1500" dirty="0" smtClean="0"/>
            <a:t>What key skills challenges are being faced?</a:t>
          </a:r>
        </a:p>
      </dgm:t>
    </dgm:pt>
    <dgm:pt modelId="{34DB9CE8-C3FE-46DC-B1EB-E85C6CAF6467}" type="parTrans" cxnId="{06C52CAD-CCFC-44AC-80A6-86FA81E23CE0}">
      <dgm:prSet/>
      <dgm:spPr/>
      <dgm:t>
        <a:bodyPr/>
        <a:lstStyle/>
        <a:p>
          <a:endParaRPr lang="en-GB"/>
        </a:p>
      </dgm:t>
    </dgm:pt>
    <dgm:pt modelId="{D7505B46-434F-4558-A5AE-C37E362363B0}" type="sibTrans" cxnId="{06C52CAD-CCFC-44AC-80A6-86FA81E23CE0}">
      <dgm:prSet/>
      <dgm:spPr/>
      <dgm:t>
        <a:bodyPr/>
        <a:lstStyle/>
        <a:p>
          <a:endParaRPr lang="en-GB" dirty="0"/>
        </a:p>
      </dgm:t>
    </dgm:pt>
    <dgm:pt modelId="{9AEA21D3-4B73-4503-B79F-4330EB8A690D}">
      <dgm:prSet phldrT="[Text]" custT="1"/>
      <dgm:spPr/>
      <dgm:t>
        <a:bodyPr/>
        <a:lstStyle/>
        <a:p>
          <a:pPr marL="0" marR="0" indent="0" defTabSz="914400" eaLnBrk="1" fontAlgn="auto" latinLnBrk="0" hangingPunct="1">
            <a:lnSpc>
              <a:spcPct val="100000"/>
            </a:lnSpc>
            <a:spcBef>
              <a:spcPts val="600"/>
            </a:spcBef>
            <a:spcAft>
              <a:spcPts val="600"/>
            </a:spcAft>
            <a:buClrTx/>
            <a:buSzTx/>
            <a:buFontTx/>
            <a:buNone/>
            <a:tabLst/>
            <a:defRPr/>
          </a:pPr>
          <a:r>
            <a:rPr lang="en-GB" sz="1500" dirty="0" smtClean="0"/>
            <a:t>What is the current position of the sector?</a:t>
          </a:r>
        </a:p>
        <a:p>
          <a:pPr marL="0" indent="0" defTabSz="914400">
            <a:lnSpc>
              <a:spcPct val="100000"/>
            </a:lnSpc>
            <a:spcBef>
              <a:spcPts val="600"/>
            </a:spcBef>
            <a:spcAft>
              <a:spcPts val="600"/>
            </a:spcAft>
            <a:buNone/>
          </a:pPr>
          <a:r>
            <a:rPr lang="en-GB" sz="1500" dirty="0" smtClean="0"/>
            <a:t>What would success look like? </a:t>
          </a:r>
        </a:p>
      </dgm:t>
    </dgm:pt>
    <dgm:pt modelId="{9DC7460C-1AAA-42B0-A504-6CFBCD94BEB0}" type="parTrans" cxnId="{7247C46A-0C8B-4413-B1EC-6A6DF510115D}">
      <dgm:prSet/>
      <dgm:spPr/>
      <dgm:t>
        <a:bodyPr/>
        <a:lstStyle/>
        <a:p>
          <a:endParaRPr lang="en-GB"/>
        </a:p>
      </dgm:t>
    </dgm:pt>
    <dgm:pt modelId="{60B83A51-9BA6-4F65-97D1-F416555CF3C5}" type="sibTrans" cxnId="{7247C46A-0C8B-4413-B1EC-6A6DF510115D}">
      <dgm:prSet/>
      <dgm:spPr/>
      <dgm:t>
        <a:bodyPr/>
        <a:lstStyle/>
        <a:p>
          <a:endParaRPr lang="en-GB" dirty="0"/>
        </a:p>
      </dgm:t>
    </dgm:pt>
    <dgm:pt modelId="{4B44A224-B481-4D72-B994-483CACDEF4D4}">
      <dgm:prSet phldrT="[Text]" custT="1"/>
      <dgm:spPr/>
      <dgm:t>
        <a:bodyPr/>
        <a:lstStyle/>
        <a:p>
          <a:pPr marL="0" indent="0">
            <a:lnSpc>
              <a:spcPct val="100000"/>
            </a:lnSpc>
            <a:spcBef>
              <a:spcPts val="600"/>
            </a:spcBef>
            <a:spcAft>
              <a:spcPts val="600"/>
            </a:spcAft>
          </a:pPr>
          <a:r>
            <a:rPr lang="en-GB" sz="1400" dirty="0" smtClean="0"/>
            <a:t>Performance challenge:</a:t>
          </a:r>
          <a:br>
            <a:rPr lang="en-GB" sz="1400" dirty="0" smtClean="0"/>
          </a:br>
          <a:r>
            <a:rPr lang="en-GB" sz="1400" b="1" dirty="0" smtClean="0"/>
            <a:t>PRODUCTIVITY</a:t>
          </a:r>
        </a:p>
        <a:p>
          <a:pPr marL="0" indent="0">
            <a:lnSpc>
              <a:spcPct val="100000"/>
            </a:lnSpc>
            <a:spcBef>
              <a:spcPts val="600"/>
            </a:spcBef>
            <a:spcAft>
              <a:spcPts val="600"/>
            </a:spcAft>
          </a:pPr>
          <a:r>
            <a:rPr lang="en-GB" sz="1400" dirty="0" smtClean="0"/>
            <a:t>Supported by innovation, effective management and good skills utilisation</a:t>
          </a:r>
          <a:endParaRPr lang="en-GB" sz="1400" dirty="0"/>
        </a:p>
      </dgm:t>
    </dgm:pt>
    <dgm:pt modelId="{2F2D9551-B1D5-41B4-953D-A591502B4080}" type="parTrans" cxnId="{546F88D5-E3B7-4A60-BD6A-F7BF9D9147AC}">
      <dgm:prSet/>
      <dgm:spPr/>
      <dgm:t>
        <a:bodyPr/>
        <a:lstStyle/>
        <a:p>
          <a:endParaRPr lang="en-GB"/>
        </a:p>
      </dgm:t>
    </dgm:pt>
    <dgm:pt modelId="{15FA014A-DDB8-448E-A6D8-67531A84CDA7}" type="sibTrans" cxnId="{546F88D5-E3B7-4A60-BD6A-F7BF9D9147AC}">
      <dgm:prSet/>
      <dgm:spPr/>
      <dgm:t>
        <a:bodyPr/>
        <a:lstStyle/>
        <a:p>
          <a:endParaRPr lang="en-GB" dirty="0"/>
        </a:p>
      </dgm:t>
    </dgm:pt>
    <dgm:pt modelId="{8619A6A6-9208-438A-83C1-33354BBC093E}">
      <dgm:prSet phldrT="[Text]" custT="1"/>
      <dgm:spPr/>
      <dgm:t>
        <a:bodyPr/>
        <a:lstStyle/>
        <a:p>
          <a:pPr marL="0" indent="0">
            <a:lnSpc>
              <a:spcPct val="100000"/>
            </a:lnSpc>
            <a:spcBef>
              <a:spcPts val="600"/>
            </a:spcBef>
            <a:spcAft>
              <a:spcPts val="600"/>
            </a:spcAft>
          </a:pPr>
          <a:r>
            <a:rPr lang="en-GB" sz="1400" dirty="0" smtClean="0"/>
            <a:t>Performance challenge: </a:t>
          </a:r>
          <a:br>
            <a:rPr lang="en-GB" sz="1400" dirty="0" smtClean="0"/>
          </a:br>
          <a:r>
            <a:rPr lang="en-GB" sz="1400" b="1" dirty="0" smtClean="0"/>
            <a:t>ATTRACTING TALENT</a:t>
          </a:r>
        </a:p>
        <a:p>
          <a:pPr marL="0" indent="0">
            <a:lnSpc>
              <a:spcPct val="100000"/>
            </a:lnSpc>
            <a:spcBef>
              <a:spcPts val="600"/>
            </a:spcBef>
            <a:spcAft>
              <a:spcPts val="600"/>
            </a:spcAft>
          </a:pPr>
          <a:r>
            <a:rPr lang="en-GB" sz="1400" dirty="0" smtClean="0"/>
            <a:t>To meet current, and future, demand for technical and management skills</a:t>
          </a:r>
          <a:endParaRPr lang="en-GB" sz="1400" dirty="0"/>
        </a:p>
      </dgm:t>
    </dgm:pt>
    <dgm:pt modelId="{2A484557-EFDE-49F3-A67C-AC342F3608CA}" type="parTrans" cxnId="{BE8F830A-4796-4792-A108-526746B1B71B}">
      <dgm:prSet/>
      <dgm:spPr/>
      <dgm:t>
        <a:bodyPr/>
        <a:lstStyle/>
        <a:p>
          <a:endParaRPr lang="en-GB"/>
        </a:p>
      </dgm:t>
    </dgm:pt>
    <dgm:pt modelId="{7EBD6C90-06E5-446B-A0EE-70AD16A5EB3E}" type="sibTrans" cxnId="{BE8F830A-4796-4792-A108-526746B1B71B}">
      <dgm:prSet/>
      <dgm:spPr/>
      <dgm:t>
        <a:bodyPr/>
        <a:lstStyle/>
        <a:p>
          <a:endParaRPr lang="en-GB" dirty="0"/>
        </a:p>
      </dgm:t>
    </dgm:pt>
    <dgm:pt modelId="{3FA947F6-C5B9-4617-B877-E15ECEB6D460}">
      <dgm:prSet phldrT="[Text]" custT="1"/>
      <dgm:spPr/>
      <dgm:t>
        <a:bodyPr/>
        <a:lstStyle/>
        <a:p>
          <a:pPr marL="0" indent="0">
            <a:lnSpc>
              <a:spcPct val="100000"/>
            </a:lnSpc>
            <a:spcBef>
              <a:spcPts val="600"/>
            </a:spcBef>
            <a:spcAft>
              <a:spcPts val="600"/>
            </a:spcAft>
          </a:pPr>
          <a:r>
            <a:rPr lang="en-GB" sz="1400" dirty="0" smtClean="0"/>
            <a:t>Performance challenge:</a:t>
          </a:r>
          <a:br>
            <a:rPr lang="en-GB" sz="1400" dirty="0" smtClean="0"/>
          </a:br>
          <a:r>
            <a:rPr lang="en-GB" sz="1400" b="1" dirty="0" smtClean="0"/>
            <a:t>INVESTMENT IN WORKFORCE SKILLS</a:t>
          </a:r>
        </a:p>
        <a:p>
          <a:pPr marL="0" indent="0">
            <a:lnSpc>
              <a:spcPct val="100000"/>
            </a:lnSpc>
            <a:spcBef>
              <a:spcPts val="600"/>
            </a:spcBef>
            <a:spcAft>
              <a:spcPts val="600"/>
            </a:spcAft>
          </a:pPr>
          <a:r>
            <a:rPr lang="en-GB" sz="1400" dirty="0" smtClean="0"/>
            <a:t>To support productivity,  retention and flexibility of the workforce</a:t>
          </a:r>
          <a:endParaRPr lang="en-GB" sz="1400" dirty="0"/>
        </a:p>
      </dgm:t>
    </dgm:pt>
    <dgm:pt modelId="{EE6BB237-DA6E-4C29-85CC-FE6AC38004D7}" type="parTrans" cxnId="{28E49678-CEB6-4126-BEF9-6A98AACBD330}">
      <dgm:prSet/>
      <dgm:spPr/>
      <dgm:t>
        <a:bodyPr/>
        <a:lstStyle/>
        <a:p>
          <a:endParaRPr lang="en-GB"/>
        </a:p>
      </dgm:t>
    </dgm:pt>
    <dgm:pt modelId="{9AE7CE55-5862-4E04-8243-91B1EB57B9EC}" type="sibTrans" cxnId="{28E49678-CEB6-4126-BEF9-6A98AACBD330}">
      <dgm:prSet/>
      <dgm:spPr/>
      <dgm:t>
        <a:bodyPr/>
        <a:lstStyle/>
        <a:p>
          <a:endParaRPr lang="en-GB" dirty="0"/>
        </a:p>
      </dgm:t>
    </dgm:pt>
    <dgm:pt modelId="{9406A5E2-FB76-4AF7-A72B-2C0091C91E56}">
      <dgm:prSet phldrT="[Text]" custT="1"/>
      <dgm:spPr/>
      <dgm:t>
        <a:bodyPr/>
        <a:lstStyle/>
        <a:p>
          <a:pPr>
            <a:lnSpc>
              <a:spcPct val="100000"/>
            </a:lnSpc>
            <a:spcBef>
              <a:spcPts val="600"/>
            </a:spcBef>
            <a:spcAft>
              <a:spcPts val="600"/>
            </a:spcAft>
          </a:pPr>
          <a:r>
            <a:rPr lang="en-GB" sz="1500" dirty="0" smtClean="0"/>
            <a:t>Growth through skills:</a:t>
          </a:r>
          <a:br>
            <a:rPr lang="en-GB" sz="1500" dirty="0" smtClean="0"/>
          </a:br>
          <a:r>
            <a:rPr lang="en-GB" sz="1500" dirty="0" smtClean="0"/>
            <a:t>How can skills help secure </a:t>
          </a:r>
          <a:r>
            <a:rPr lang="en-GB" sz="1500" b="0" dirty="0" smtClean="0"/>
            <a:t>future success?</a:t>
          </a:r>
          <a:endParaRPr lang="en-GB" sz="1500" b="0" dirty="0"/>
        </a:p>
      </dgm:t>
    </dgm:pt>
    <dgm:pt modelId="{98EECD6F-C35A-4220-A128-AAACF59FB4AD}" type="parTrans" cxnId="{82D46A40-76E3-4260-AA47-327E8A6A7744}">
      <dgm:prSet/>
      <dgm:spPr/>
      <dgm:t>
        <a:bodyPr/>
        <a:lstStyle/>
        <a:p>
          <a:endParaRPr lang="en-GB"/>
        </a:p>
      </dgm:t>
    </dgm:pt>
    <dgm:pt modelId="{3345C6F0-FAA5-477F-AF29-4ED3A5D9DB19}" type="sibTrans" cxnId="{82D46A40-76E3-4260-AA47-327E8A6A7744}">
      <dgm:prSet/>
      <dgm:spPr/>
      <dgm:t>
        <a:bodyPr/>
        <a:lstStyle/>
        <a:p>
          <a:endParaRPr lang="en-GB" dirty="0"/>
        </a:p>
      </dgm:t>
    </dgm:pt>
    <dgm:pt modelId="{674044A5-6A30-4269-A8B7-ADBB177B4F5A}">
      <dgm:prSet phldrT="[Text]" custT="1"/>
      <dgm:spPr/>
      <dgm:t>
        <a:bodyPr/>
        <a:lstStyle/>
        <a:p>
          <a:pPr>
            <a:lnSpc>
              <a:spcPct val="100000"/>
            </a:lnSpc>
            <a:spcBef>
              <a:spcPts val="600"/>
            </a:spcBef>
            <a:spcAft>
              <a:spcPts val="600"/>
            </a:spcAft>
          </a:pPr>
          <a:r>
            <a:rPr lang="en-GB" sz="1500" dirty="0" smtClean="0"/>
            <a:t>What are the benefits to business?</a:t>
          </a:r>
          <a:endParaRPr lang="en-GB" sz="1500" dirty="0"/>
        </a:p>
      </dgm:t>
    </dgm:pt>
    <dgm:pt modelId="{78790C2F-B1DB-460D-9832-646F171526B1}" type="parTrans" cxnId="{75AC5AF9-F95E-4547-BE15-8ED63A1C48A0}">
      <dgm:prSet/>
      <dgm:spPr/>
      <dgm:t>
        <a:bodyPr/>
        <a:lstStyle/>
        <a:p>
          <a:endParaRPr lang="en-GB"/>
        </a:p>
      </dgm:t>
    </dgm:pt>
    <dgm:pt modelId="{E4B17018-1570-420A-85DC-60E6AA6D806C}" type="sibTrans" cxnId="{75AC5AF9-F95E-4547-BE15-8ED63A1C48A0}">
      <dgm:prSet/>
      <dgm:spPr/>
      <dgm:t>
        <a:bodyPr/>
        <a:lstStyle/>
        <a:p>
          <a:endParaRPr lang="en-GB"/>
        </a:p>
      </dgm:t>
    </dgm:pt>
    <dgm:pt modelId="{D4256C9B-41ED-4115-BA9B-3057B9E96CA7}">
      <dgm:prSet phldrT="[Text]" custT="1"/>
      <dgm:spPr/>
      <dgm:t>
        <a:bodyPr/>
        <a:lstStyle/>
        <a:p>
          <a:pPr>
            <a:lnSpc>
              <a:spcPct val="100000"/>
            </a:lnSpc>
            <a:spcBef>
              <a:spcPts val="600"/>
            </a:spcBef>
            <a:spcAft>
              <a:spcPts val="600"/>
            </a:spcAft>
          </a:pPr>
          <a:r>
            <a:rPr lang="en-GB" sz="1400" dirty="0" smtClean="0"/>
            <a:t>Performance challenge:</a:t>
          </a:r>
          <a:br>
            <a:rPr lang="en-GB" sz="1400" dirty="0" smtClean="0"/>
          </a:br>
          <a:r>
            <a:rPr lang="en-GB" sz="1400" b="1" dirty="0" smtClean="0">
              <a:solidFill>
                <a:schemeClr val="bg1"/>
              </a:solidFill>
            </a:rPr>
            <a:t>MANAGEMENT QUALITY</a:t>
          </a:r>
          <a:endParaRPr lang="en-GB" sz="1400" dirty="0" smtClean="0">
            <a:solidFill>
              <a:schemeClr val="bg1"/>
            </a:solidFill>
          </a:endParaRPr>
        </a:p>
        <a:p>
          <a:pPr>
            <a:lnSpc>
              <a:spcPct val="100000"/>
            </a:lnSpc>
            <a:spcBef>
              <a:spcPts val="600"/>
            </a:spcBef>
            <a:spcAft>
              <a:spcPts val="600"/>
            </a:spcAft>
          </a:pPr>
          <a:r>
            <a:rPr lang="en-GB" sz="1400" dirty="0" smtClean="0"/>
            <a:t>To manage and drive change, productivity and skill development</a:t>
          </a:r>
          <a:endParaRPr lang="en-GB" sz="1400" dirty="0"/>
        </a:p>
      </dgm:t>
    </dgm:pt>
    <dgm:pt modelId="{7F278023-C6B8-483D-BEDA-5D7AA72F71F1}" type="parTrans" cxnId="{E558C334-F009-42B5-9BF3-217F1D4D7206}">
      <dgm:prSet/>
      <dgm:spPr/>
      <dgm:t>
        <a:bodyPr/>
        <a:lstStyle/>
        <a:p>
          <a:endParaRPr lang="en-GB"/>
        </a:p>
      </dgm:t>
    </dgm:pt>
    <dgm:pt modelId="{1FE0333B-EF16-406A-BBCF-B3EBB015E125}" type="sibTrans" cxnId="{E558C334-F009-42B5-9BF3-217F1D4D7206}">
      <dgm:prSet/>
      <dgm:spPr/>
      <dgm:t>
        <a:bodyPr/>
        <a:lstStyle/>
        <a:p>
          <a:endParaRPr lang="en-GB" dirty="0"/>
        </a:p>
      </dgm:t>
    </dgm:pt>
    <dgm:pt modelId="{1CE53D89-9B42-4AF0-86A8-9C8A79593280}" type="pres">
      <dgm:prSet presAssocID="{99D50667-4EA1-4031-9C0B-FDC38B61A899}" presName="Name0" presStyleCnt="0">
        <dgm:presLayoutVars>
          <dgm:dir/>
          <dgm:resizeHandles val="exact"/>
        </dgm:presLayoutVars>
      </dgm:prSet>
      <dgm:spPr/>
      <dgm:t>
        <a:bodyPr/>
        <a:lstStyle/>
        <a:p>
          <a:endParaRPr lang="en-GB"/>
        </a:p>
      </dgm:t>
    </dgm:pt>
    <dgm:pt modelId="{621108B7-F30D-4103-9441-E88656B55DAC}" type="pres">
      <dgm:prSet presAssocID="{394729A3-4F63-4597-A298-75803AC98BD9}" presName="node" presStyleLbl="node1" presStyleIdx="0" presStyleCnt="8" custScaleX="132966" custScaleY="160638">
        <dgm:presLayoutVars>
          <dgm:bulletEnabled val="1"/>
        </dgm:presLayoutVars>
      </dgm:prSet>
      <dgm:spPr/>
      <dgm:t>
        <a:bodyPr/>
        <a:lstStyle/>
        <a:p>
          <a:endParaRPr lang="en-GB"/>
        </a:p>
      </dgm:t>
    </dgm:pt>
    <dgm:pt modelId="{FA812694-96D9-4549-9DC3-A6905E9D03D9}" type="pres">
      <dgm:prSet presAssocID="{D7505B46-434F-4558-A5AE-C37E362363B0}" presName="sibTrans" presStyleLbl="sibTrans1D1" presStyleIdx="0" presStyleCnt="7"/>
      <dgm:spPr/>
      <dgm:t>
        <a:bodyPr/>
        <a:lstStyle/>
        <a:p>
          <a:endParaRPr lang="en-GB"/>
        </a:p>
      </dgm:t>
    </dgm:pt>
    <dgm:pt modelId="{CF33816D-793B-46D8-B92E-26C2198EDBAE}" type="pres">
      <dgm:prSet presAssocID="{D7505B46-434F-4558-A5AE-C37E362363B0}" presName="connectorText" presStyleLbl="sibTrans1D1" presStyleIdx="0" presStyleCnt="7"/>
      <dgm:spPr/>
      <dgm:t>
        <a:bodyPr/>
        <a:lstStyle/>
        <a:p>
          <a:endParaRPr lang="en-GB"/>
        </a:p>
      </dgm:t>
    </dgm:pt>
    <dgm:pt modelId="{07F5B299-E949-489E-8B37-3A189348D005}" type="pres">
      <dgm:prSet presAssocID="{9AEA21D3-4B73-4503-B79F-4330EB8A690D}" presName="node" presStyleLbl="node1" presStyleIdx="1" presStyleCnt="8" custScaleX="141748" custScaleY="156062">
        <dgm:presLayoutVars>
          <dgm:bulletEnabled val="1"/>
        </dgm:presLayoutVars>
      </dgm:prSet>
      <dgm:spPr/>
      <dgm:t>
        <a:bodyPr/>
        <a:lstStyle/>
        <a:p>
          <a:endParaRPr lang="en-GB"/>
        </a:p>
      </dgm:t>
    </dgm:pt>
    <dgm:pt modelId="{F279CEA1-2836-4985-A84B-8897181229F8}" type="pres">
      <dgm:prSet presAssocID="{60B83A51-9BA6-4F65-97D1-F416555CF3C5}" presName="sibTrans" presStyleLbl="sibTrans1D1" presStyleIdx="1" presStyleCnt="7"/>
      <dgm:spPr/>
      <dgm:t>
        <a:bodyPr/>
        <a:lstStyle/>
        <a:p>
          <a:endParaRPr lang="en-GB"/>
        </a:p>
      </dgm:t>
    </dgm:pt>
    <dgm:pt modelId="{031E21F5-4CCB-4C49-AE25-D4CEDAAE4909}" type="pres">
      <dgm:prSet presAssocID="{60B83A51-9BA6-4F65-97D1-F416555CF3C5}" presName="connectorText" presStyleLbl="sibTrans1D1" presStyleIdx="1" presStyleCnt="7"/>
      <dgm:spPr/>
      <dgm:t>
        <a:bodyPr/>
        <a:lstStyle/>
        <a:p>
          <a:endParaRPr lang="en-GB"/>
        </a:p>
      </dgm:t>
    </dgm:pt>
    <dgm:pt modelId="{953505D3-1A7A-4334-9562-95F954E1A01F}" type="pres">
      <dgm:prSet presAssocID="{4B44A224-B481-4D72-B994-483CACDEF4D4}" presName="node" presStyleLbl="node1" presStyleIdx="2" presStyleCnt="8" custScaleX="135975" custScaleY="154218">
        <dgm:presLayoutVars>
          <dgm:bulletEnabled val="1"/>
        </dgm:presLayoutVars>
      </dgm:prSet>
      <dgm:spPr/>
      <dgm:t>
        <a:bodyPr/>
        <a:lstStyle/>
        <a:p>
          <a:endParaRPr lang="en-GB"/>
        </a:p>
      </dgm:t>
    </dgm:pt>
    <dgm:pt modelId="{83E272CD-8FC6-4148-8178-7ABC73A1239F}" type="pres">
      <dgm:prSet presAssocID="{15FA014A-DDB8-448E-A6D8-67531A84CDA7}" presName="sibTrans" presStyleLbl="sibTrans1D1" presStyleIdx="2" presStyleCnt="7"/>
      <dgm:spPr/>
      <dgm:t>
        <a:bodyPr/>
        <a:lstStyle/>
        <a:p>
          <a:endParaRPr lang="en-GB"/>
        </a:p>
      </dgm:t>
    </dgm:pt>
    <dgm:pt modelId="{D68915EE-247E-40B0-93C5-BEF2394EE6C6}" type="pres">
      <dgm:prSet presAssocID="{15FA014A-DDB8-448E-A6D8-67531A84CDA7}" presName="connectorText" presStyleLbl="sibTrans1D1" presStyleIdx="2" presStyleCnt="7"/>
      <dgm:spPr/>
      <dgm:t>
        <a:bodyPr/>
        <a:lstStyle/>
        <a:p>
          <a:endParaRPr lang="en-GB"/>
        </a:p>
      </dgm:t>
    </dgm:pt>
    <dgm:pt modelId="{FD3BC1DB-6B8C-4165-A860-288DC27A125C}" type="pres">
      <dgm:prSet presAssocID="{D4256C9B-41ED-4115-BA9B-3057B9E96CA7}" presName="node" presStyleLbl="node1" presStyleIdx="3" presStyleCnt="8" custScaleX="133905" custScaleY="156388" custLinFactNeighborX="-209" custLinFactNeighborY="-3308">
        <dgm:presLayoutVars>
          <dgm:bulletEnabled val="1"/>
        </dgm:presLayoutVars>
      </dgm:prSet>
      <dgm:spPr/>
      <dgm:t>
        <a:bodyPr/>
        <a:lstStyle/>
        <a:p>
          <a:endParaRPr lang="en-GB"/>
        </a:p>
      </dgm:t>
    </dgm:pt>
    <dgm:pt modelId="{9EAFD595-987A-489C-8796-4797079E87DF}" type="pres">
      <dgm:prSet presAssocID="{1FE0333B-EF16-406A-BBCF-B3EBB015E125}" presName="sibTrans" presStyleLbl="sibTrans1D1" presStyleIdx="3" presStyleCnt="7"/>
      <dgm:spPr/>
      <dgm:t>
        <a:bodyPr/>
        <a:lstStyle/>
        <a:p>
          <a:endParaRPr lang="en-GB"/>
        </a:p>
      </dgm:t>
    </dgm:pt>
    <dgm:pt modelId="{AA2B968C-A39F-45D7-BE49-1F93BBB12A66}" type="pres">
      <dgm:prSet presAssocID="{1FE0333B-EF16-406A-BBCF-B3EBB015E125}" presName="connectorText" presStyleLbl="sibTrans1D1" presStyleIdx="3" presStyleCnt="7"/>
      <dgm:spPr/>
      <dgm:t>
        <a:bodyPr/>
        <a:lstStyle/>
        <a:p>
          <a:endParaRPr lang="en-GB"/>
        </a:p>
      </dgm:t>
    </dgm:pt>
    <dgm:pt modelId="{3910C7F7-C364-4CD1-BA16-706D0912A889}" type="pres">
      <dgm:prSet presAssocID="{8619A6A6-9208-438A-83C1-33354BBC093E}" presName="node" presStyleLbl="node1" presStyleIdx="4" presStyleCnt="8" custScaleX="142725" custScaleY="157417" custLinFactNeighborX="-392" custLinFactNeighborY="-4297">
        <dgm:presLayoutVars>
          <dgm:bulletEnabled val="1"/>
        </dgm:presLayoutVars>
      </dgm:prSet>
      <dgm:spPr/>
      <dgm:t>
        <a:bodyPr/>
        <a:lstStyle/>
        <a:p>
          <a:endParaRPr lang="en-GB"/>
        </a:p>
      </dgm:t>
    </dgm:pt>
    <dgm:pt modelId="{77EC4097-371B-4362-B2E6-890744D6E235}" type="pres">
      <dgm:prSet presAssocID="{7EBD6C90-06E5-446B-A0EE-70AD16A5EB3E}" presName="sibTrans" presStyleLbl="sibTrans1D1" presStyleIdx="4" presStyleCnt="7"/>
      <dgm:spPr/>
      <dgm:t>
        <a:bodyPr/>
        <a:lstStyle/>
        <a:p>
          <a:endParaRPr lang="en-GB"/>
        </a:p>
      </dgm:t>
    </dgm:pt>
    <dgm:pt modelId="{8C25ED1E-E6D1-4A10-89FA-2000CD4ACA43}" type="pres">
      <dgm:prSet presAssocID="{7EBD6C90-06E5-446B-A0EE-70AD16A5EB3E}" presName="connectorText" presStyleLbl="sibTrans1D1" presStyleIdx="4" presStyleCnt="7"/>
      <dgm:spPr/>
      <dgm:t>
        <a:bodyPr/>
        <a:lstStyle/>
        <a:p>
          <a:endParaRPr lang="en-GB"/>
        </a:p>
      </dgm:t>
    </dgm:pt>
    <dgm:pt modelId="{8D3C6297-3976-4857-9E81-51C037E70200}" type="pres">
      <dgm:prSet presAssocID="{3FA947F6-C5B9-4617-B877-E15ECEB6D460}" presName="node" presStyleLbl="node1" presStyleIdx="5" presStyleCnt="8" custScaleX="135429" custScaleY="154483" custLinFactNeighborX="-543" custLinFactNeighborY="-4260">
        <dgm:presLayoutVars>
          <dgm:bulletEnabled val="1"/>
        </dgm:presLayoutVars>
      </dgm:prSet>
      <dgm:spPr/>
      <dgm:t>
        <a:bodyPr/>
        <a:lstStyle/>
        <a:p>
          <a:endParaRPr lang="en-GB"/>
        </a:p>
      </dgm:t>
    </dgm:pt>
    <dgm:pt modelId="{535E850D-B5E8-45F8-897A-0F63C2EEA817}" type="pres">
      <dgm:prSet presAssocID="{9AE7CE55-5862-4E04-8243-91B1EB57B9EC}" presName="sibTrans" presStyleLbl="sibTrans1D1" presStyleIdx="5" presStyleCnt="7"/>
      <dgm:spPr/>
      <dgm:t>
        <a:bodyPr/>
        <a:lstStyle/>
        <a:p>
          <a:endParaRPr lang="en-GB"/>
        </a:p>
      </dgm:t>
    </dgm:pt>
    <dgm:pt modelId="{CA982FB3-0DA7-4E7C-975F-F2307E29289C}" type="pres">
      <dgm:prSet presAssocID="{9AE7CE55-5862-4E04-8243-91B1EB57B9EC}" presName="connectorText" presStyleLbl="sibTrans1D1" presStyleIdx="5" presStyleCnt="7"/>
      <dgm:spPr/>
      <dgm:t>
        <a:bodyPr/>
        <a:lstStyle/>
        <a:p>
          <a:endParaRPr lang="en-GB"/>
        </a:p>
      </dgm:t>
    </dgm:pt>
    <dgm:pt modelId="{110F3E00-4346-4598-A2DD-57410010B6D1}" type="pres">
      <dgm:prSet presAssocID="{9406A5E2-FB76-4AF7-A72B-2C0091C91E56}" presName="node" presStyleLbl="node1" presStyleIdx="6" presStyleCnt="8" custScaleX="130219" custScaleY="129255">
        <dgm:presLayoutVars>
          <dgm:bulletEnabled val="1"/>
        </dgm:presLayoutVars>
      </dgm:prSet>
      <dgm:spPr/>
      <dgm:t>
        <a:bodyPr/>
        <a:lstStyle/>
        <a:p>
          <a:endParaRPr lang="en-GB"/>
        </a:p>
      </dgm:t>
    </dgm:pt>
    <dgm:pt modelId="{DF7A8D94-AEEB-449C-9069-56D8558B86A2}" type="pres">
      <dgm:prSet presAssocID="{3345C6F0-FAA5-477F-AF29-4ED3A5D9DB19}" presName="sibTrans" presStyleLbl="sibTrans1D1" presStyleIdx="6" presStyleCnt="7"/>
      <dgm:spPr/>
      <dgm:t>
        <a:bodyPr/>
        <a:lstStyle/>
        <a:p>
          <a:endParaRPr lang="en-GB"/>
        </a:p>
      </dgm:t>
    </dgm:pt>
    <dgm:pt modelId="{F624D752-B979-460C-823C-78DBA001C505}" type="pres">
      <dgm:prSet presAssocID="{3345C6F0-FAA5-477F-AF29-4ED3A5D9DB19}" presName="connectorText" presStyleLbl="sibTrans1D1" presStyleIdx="6" presStyleCnt="7"/>
      <dgm:spPr/>
      <dgm:t>
        <a:bodyPr/>
        <a:lstStyle/>
        <a:p>
          <a:endParaRPr lang="en-GB"/>
        </a:p>
      </dgm:t>
    </dgm:pt>
    <dgm:pt modelId="{83B41C5A-491C-486C-96D2-9088822CB506}" type="pres">
      <dgm:prSet presAssocID="{674044A5-6A30-4269-A8B7-ADBB177B4F5A}" presName="node" presStyleLbl="node1" presStyleIdx="7" presStyleCnt="8" custScaleX="136833" custScaleY="128676" custLinFactNeighborX="1710" custLinFactNeighborY="1535">
        <dgm:presLayoutVars>
          <dgm:bulletEnabled val="1"/>
        </dgm:presLayoutVars>
      </dgm:prSet>
      <dgm:spPr/>
      <dgm:t>
        <a:bodyPr/>
        <a:lstStyle/>
        <a:p>
          <a:endParaRPr lang="en-GB"/>
        </a:p>
      </dgm:t>
    </dgm:pt>
  </dgm:ptLst>
  <dgm:cxnLst>
    <dgm:cxn modelId="{3869DD8E-AC06-4301-A70D-501E98B2F1E2}" type="presOf" srcId="{9AEA21D3-4B73-4503-B79F-4330EB8A690D}" destId="{07F5B299-E949-489E-8B37-3A189348D005}" srcOrd="0" destOrd="0" presId="urn:microsoft.com/office/officeart/2005/8/layout/bProcess3"/>
    <dgm:cxn modelId="{A884AC4B-3CB9-4550-9FC4-3EB5858B8C90}" type="presOf" srcId="{60B83A51-9BA6-4F65-97D1-F416555CF3C5}" destId="{F279CEA1-2836-4985-A84B-8897181229F8}" srcOrd="0" destOrd="0" presId="urn:microsoft.com/office/officeart/2005/8/layout/bProcess3"/>
    <dgm:cxn modelId="{83F5EC7E-F650-4A59-A095-59CBA2728357}" type="presOf" srcId="{7EBD6C90-06E5-446B-A0EE-70AD16A5EB3E}" destId="{77EC4097-371B-4362-B2E6-890744D6E235}" srcOrd="0" destOrd="0" presId="urn:microsoft.com/office/officeart/2005/8/layout/bProcess3"/>
    <dgm:cxn modelId="{107C3223-0DB2-444D-8786-BE02050A4284}" type="presOf" srcId="{8619A6A6-9208-438A-83C1-33354BBC093E}" destId="{3910C7F7-C364-4CD1-BA16-706D0912A889}" srcOrd="0" destOrd="0" presId="urn:microsoft.com/office/officeart/2005/8/layout/bProcess3"/>
    <dgm:cxn modelId="{8C09AA62-A1A0-497B-BFF1-121671CD0BB5}" type="presOf" srcId="{3FA947F6-C5B9-4617-B877-E15ECEB6D460}" destId="{8D3C6297-3976-4857-9E81-51C037E70200}" srcOrd="0" destOrd="0" presId="urn:microsoft.com/office/officeart/2005/8/layout/bProcess3"/>
    <dgm:cxn modelId="{F2B61971-E1B7-45CB-81CD-A4A7D4CA3868}" type="presOf" srcId="{1FE0333B-EF16-406A-BBCF-B3EBB015E125}" destId="{AA2B968C-A39F-45D7-BE49-1F93BBB12A66}" srcOrd="1" destOrd="0" presId="urn:microsoft.com/office/officeart/2005/8/layout/bProcess3"/>
    <dgm:cxn modelId="{EC84F563-D511-4BEC-AC36-9787CF4E5FCF}" type="presOf" srcId="{3345C6F0-FAA5-477F-AF29-4ED3A5D9DB19}" destId="{DF7A8D94-AEEB-449C-9069-56D8558B86A2}" srcOrd="0" destOrd="0" presId="urn:microsoft.com/office/officeart/2005/8/layout/bProcess3"/>
    <dgm:cxn modelId="{17DEA121-F31A-4C90-9AD9-5298F13DC4ED}" type="presOf" srcId="{9406A5E2-FB76-4AF7-A72B-2C0091C91E56}" destId="{110F3E00-4346-4598-A2DD-57410010B6D1}" srcOrd="0" destOrd="0" presId="urn:microsoft.com/office/officeart/2005/8/layout/bProcess3"/>
    <dgm:cxn modelId="{82D46A40-76E3-4260-AA47-327E8A6A7744}" srcId="{99D50667-4EA1-4031-9C0B-FDC38B61A899}" destId="{9406A5E2-FB76-4AF7-A72B-2C0091C91E56}" srcOrd="6" destOrd="0" parTransId="{98EECD6F-C35A-4220-A128-AAACF59FB4AD}" sibTransId="{3345C6F0-FAA5-477F-AF29-4ED3A5D9DB19}"/>
    <dgm:cxn modelId="{72C46195-8D51-4ED8-96C8-09E14E0468F1}" type="presOf" srcId="{9AE7CE55-5862-4E04-8243-91B1EB57B9EC}" destId="{535E850D-B5E8-45F8-897A-0F63C2EEA817}" srcOrd="0" destOrd="0" presId="urn:microsoft.com/office/officeart/2005/8/layout/bProcess3"/>
    <dgm:cxn modelId="{7A23C22F-B3DB-4232-B301-8A700C99A697}" type="presOf" srcId="{4B44A224-B481-4D72-B994-483CACDEF4D4}" destId="{953505D3-1A7A-4334-9562-95F954E1A01F}" srcOrd="0" destOrd="0" presId="urn:microsoft.com/office/officeart/2005/8/layout/bProcess3"/>
    <dgm:cxn modelId="{760C070C-34C9-435E-92D5-BB2D5B97396F}" type="presOf" srcId="{9AE7CE55-5862-4E04-8243-91B1EB57B9EC}" destId="{CA982FB3-0DA7-4E7C-975F-F2307E29289C}" srcOrd="1" destOrd="0" presId="urn:microsoft.com/office/officeart/2005/8/layout/bProcess3"/>
    <dgm:cxn modelId="{06C52CAD-CCFC-44AC-80A6-86FA81E23CE0}" srcId="{99D50667-4EA1-4031-9C0B-FDC38B61A899}" destId="{394729A3-4F63-4597-A298-75803AC98BD9}" srcOrd="0" destOrd="0" parTransId="{34DB9CE8-C3FE-46DC-B1EB-E85C6CAF6467}" sibTransId="{D7505B46-434F-4558-A5AE-C37E362363B0}"/>
    <dgm:cxn modelId="{4E803050-6D73-4A4C-A0D3-1E51D0E7B9EB}" type="presOf" srcId="{D7505B46-434F-4558-A5AE-C37E362363B0}" destId="{CF33816D-793B-46D8-B92E-26C2198EDBAE}" srcOrd="1" destOrd="0" presId="urn:microsoft.com/office/officeart/2005/8/layout/bProcess3"/>
    <dgm:cxn modelId="{7247C46A-0C8B-4413-B1EC-6A6DF510115D}" srcId="{99D50667-4EA1-4031-9C0B-FDC38B61A899}" destId="{9AEA21D3-4B73-4503-B79F-4330EB8A690D}" srcOrd="1" destOrd="0" parTransId="{9DC7460C-1AAA-42B0-A504-6CFBCD94BEB0}" sibTransId="{60B83A51-9BA6-4F65-97D1-F416555CF3C5}"/>
    <dgm:cxn modelId="{7FC2F2D0-D170-4774-A9B1-3CFBF32BE2A5}" type="presOf" srcId="{3345C6F0-FAA5-477F-AF29-4ED3A5D9DB19}" destId="{F624D752-B979-460C-823C-78DBA001C505}" srcOrd="1" destOrd="0" presId="urn:microsoft.com/office/officeart/2005/8/layout/bProcess3"/>
    <dgm:cxn modelId="{F471D5A6-A5D8-435B-BE8B-4035A28B32CB}" type="presOf" srcId="{394729A3-4F63-4597-A298-75803AC98BD9}" destId="{621108B7-F30D-4103-9441-E88656B55DAC}" srcOrd="0" destOrd="0" presId="urn:microsoft.com/office/officeart/2005/8/layout/bProcess3"/>
    <dgm:cxn modelId="{850B1693-FD31-471C-8E10-55700D86F84A}" type="presOf" srcId="{15FA014A-DDB8-448E-A6D8-67531A84CDA7}" destId="{D68915EE-247E-40B0-93C5-BEF2394EE6C6}" srcOrd="1" destOrd="0" presId="urn:microsoft.com/office/officeart/2005/8/layout/bProcess3"/>
    <dgm:cxn modelId="{E558C334-F009-42B5-9BF3-217F1D4D7206}" srcId="{99D50667-4EA1-4031-9C0B-FDC38B61A899}" destId="{D4256C9B-41ED-4115-BA9B-3057B9E96CA7}" srcOrd="3" destOrd="0" parTransId="{7F278023-C6B8-483D-BEDA-5D7AA72F71F1}" sibTransId="{1FE0333B-EF16-406A-BBCF-B3EBB015E125}"/>
    <dgm:cxn modelId="{08AB8C06-0CB8-488A-8A66-C01AF1F70B67}" type="presOf" srcId="{674044A5-6A30-4269-A8B7-ADBB177B4F5A}" destId="{83B41C5A-491C-486C-96D2-9088822CB506}" srcOrd="0" destOrd="0" presId="urn:microsoft.com/office/officeart/2005/8/layout/bProcess3"/>
    <dgm:cxn modelId="{BE8E605B-14BF-4B4B-BFC9-0CBE90617C8F}" type="presOf" srcId="{60B83A51-9BA6-4F65-97D1-F416555CF3C5}" destId="{031E21F5-4CCB-4C49-AE25-D4CEDAAE4909}" srcOrd="1" destOrd="0" presId="urn:microsoft.com/office/officeart/2005/8/layout/bProcess3"/>
    <dgm:cxn modelId="{546F88D5-E3B7-4A60-BD6A-F7BF9D9147AC}" srcId="{99D50667-4EA1-4031-9C0B-FDC38B61A899}" destId="{4B44A224-B481-4D72-B994-483CACDEF4D4}" srcOrd="2" destOrd="0" parTransId="{2F2D9551-B1D5-41B4-953D-A591502B4080}" sibTransId="{15FA014A-DDB8-448E-A6D8-67531A84CDA7}"/>
    <dgm:cxn modelId="{D644008D-A3CB-40A2-A22E-EC546BD236B8}" type="presOf" srcId="{D4256C9B-41ED-4115-BA9B-3057B9E96CA7}" destId="{FD3BC1DB-6B8C-4165-A860-288DC27A125C}" srcOrd="0" destOrd="0" presId="urn:microsoft.com/office/officeart/2005/8/layout/bProcess3"/>
    <dgm:cxn modelId="{81380D93-C233-4706-8FF9-68F1EB6DCEBB}" type="presOf" srcId="{1FE0333B-EF16-406A-BBCF-B3EBB015E125}" destId="{9EAFD595-987A-489C-8796-4797079E87DF}" srcOrd="0" destOrd="0" presId="urn:microsoft.com/office/officeart/2005/8/layout/bProcess3"/>
    <dgm:cxn modelId="{BE8F830A-4796-4792-A108-526746B1B71B}" srcId="{99D50667-4EA1-4031-9C0B-FDC38B61A899}" destId="{8619A6A6-9208-438A-83C1-33354BBC093E}" srcOrd="4" destOrd="0" parTransId="{2A484557-EFDE-49F3-A67C-AC342F3608CA}" sibTransId="{7EBD6C90-06E5-446B-A0EE-70AD16A5EB3E}"/>
    <dgm:cxn modelId="{193DFA17-4E9F-47DA-B27E-C41718E1E335}" type="presOf" srcId="{7EBD6C90-06E5-446B-A0EE-70AD16A5EB3E}" destId="{8C25ED1E-E6D1-4A10-89FA-2000CD4ACA43}" srcOrd="1" destOrd="0" presId="urn:microsoft.com/office/officeart/2005/8/layout/bProcess3"/>
    <dgm:cxn modelId="{66A0DB06-69E9-4BDE-BB2E-B947283B7331}" type="presOf" srcId="{15FA014A-DDB8-448E-A6D8-67531A84CDA7}" destId="{83E272CD-8FC6-4148-8178-7ABC73A1239F}" srcOrd="0" destOrd="0" presId="urn:microsoft.com/office/officeart/2005/8/layout/bProcess3"/>
    <dgm:cxn modelId="{E4D07B14-1CA5-46D7-BC4D-8D470F4556C1}" type="presOf" srcId="{99D50667-4EA1-4031-9C0B-FDC38B61A899}" destId="{1CE53D89-9B42-4AF0-86A8-9C8A79593280}" srcOrd="0" destOrd="0" presId="urn:microsoft.com/office/officeart/2005/8/layout/bProcess3"/>
    <dgm:cxn modelId="{28E49678-CEB6-4126-BEF9-6A98AACBD330}" srcId="{99D50667-4EA1-4031-9C0B-FDC38B61A899}" destId="{3FA947F6-C5B9-4617-B877-E15ECEB6D460}" srcOrd="5" destOrd="0" parTransId="{EE6BB237-DA6E-4C29-85CC-FE6AC38004D7}" sibTransId="{9AE7CE55-5862-4E04-8243-91B1EB57B9EC}"/>
    <dgm:cxn modelId="{75AC5AF9-F95E-4547-BE15-8ED63A1C48A0}" srcId="{99D50667-4EA1-4031-9C0B-FDC38B61A899}" destId="{674044A5-6A30-4269-A8B7-ADBB177B4F5A}" srcOrd="7" destOrd="0" parTransId="{78790C2F-B1DB-460D-9832-646F171526B1}" sibTransId="{E4B17018-1570-420A-85DC-60E6AA6D806C}"/>
    <dgm:cxn modelId="{E9105F1B-91D0-437A-AF4E-569B510A893A}" type="presOf" srcId="{D7505B46-434F-4558-A5AE-C37E362363B0}" destId="{FA812694-96D9-4549-9DC3-A6905E9D03D9}" srcOrd="0" destOrd="0" presId="urn:microsoft.com/office/officeart/2005/8/layout/bProcess3"/>
    <dgm:cxn modelId="{7238BBEF-1411-4233-97CA-5F516A1286C8}" type="presParOf" srcId="{1CE53D89-9B42-4AF0-86A8-9C8A79593280}" destId="{621108B7-F30D-4103-9441-E88656B55DAC}" srcOrd="0" destOrd="0" presId="urn:microsoft.com/office/officeart/2005/8/layout/bProcess3"/>
    <dgm:cxn modelId="{5567911D-F458-4118-AA35-698B1011EB11}" type="presParOf" srcId="{1CE53D89-9B42-4AF0-86A8-9C8A79593280}" destId="{FA812694-96D9-4549-9DC3-A6905E9D03D9}" srcOrd="1" destOrd="0" presId="urn:microsoft.com/office/officeart/2005/8/layout/bProcess3"/>
    <dgm:cxn modelId="{D0E71C9C-62C6-4CA2-A2A2-D098C6D5CA10}" type="presParOf" srcId="{FA812694-96D9-4549-9DC3-A6905E9D03D9}" destId="{CF33816D-793B-46D8-B92E-26C2198EDBAE}" srcOrd="0" destOrd="0" presId="urn:microsoft.com/office/officeart/2005/8/layout/bProcess3"/>
    <dgm:cxn modelId="{BDA3508A-DC9C-45EA-914E-508852925190}" type="presParOf" srcId="{1CE53D89-9B42-4AF0-86A8-9C8A79593280}" destId="{07F5B299-E949-489E-8B37-3A189348D005}" srcOrd="2" destOrd="0" presId="urn:microsoft.com/office/officeart/2005/8/layout/bProcess3"/>
    <dgm:cxn modelId="{5A23AAF0-93BC-4020-A74A-B1FEF4678912}" type="presParOf" srcId="{1CE53D89-9B42-4AF0-86A8-9C8A79593280}" destId="{F279CEA1-2836-4985-A84B-8897181229F8}" srcOrd="3" destOrd="0" presId="urn:microsoft.com/office/officeart/2005/8/layout/bProcess3"/>
    <dgm:cxn modelId="{1D6C5F3F-5C2D-445B-A0CD-8019409C91A8}" type="presParOf" srcId="{F279CEA1-2836-4985-A84B-8897181229F8}" destId="{031E21F5-4CCB-4C49-AE25-D4CEDAAE4909}" srcOrd="0" destOrd="0" presId="urn:microsoft.com/office/officeart/2005/8/layout/bProcess3"/>
    <dgm:cxn modelId="{542FB33B-C299-4816-B8B8-A49B189E953F}" type="presParOf" srcId="{1CE53D89-9B42-4AF0-86A8-9C8A79593280}" destId="{953505D3-1A7A-4334-9562-95F954E1A01F}" srcOrd="4" destOrd="0" presId="urn:microsoft.com/office/officeart/2005/8/layout/bProcess3"/>
    <dgm:cxn modelId="{75173CB8-23CD-46E0-832B-C24B19195E7A}" type="presParOf" srcId="{1CE53D89-9B42-4AF0-86A8-9C8A79593280}" destId="{83E272CD-8FC6-4148-8178-7ABC73A1239F}" srcOrd="5" destOrd="0" presId="urn:microsoft.com/office/officeart/2005/8/layout/bProcess3"/>
    <dgm:cxn modelId="{81159DFE-771D-4D75-9372-9878FB61BD6A}" type="presParOf" srcId="{83E272CD-8FC6-4148-8178-7ABC73A1239F}" destId="{D68915EE-247E-40B0-93C5-BEF2394EE6C6}" srcOrd="0" destOrd="0" presId="urn:microsoft.com/office/officeart/2005/8/layout/bProcess3"/>
    <dgm:cxn modelId="{4CA1A4A4-A7DB-4C3D-9182-B9520FC8BECE}" type="presParOf" srcId="{1CE53D89-9B42-4AF0-86A8-9C8A79593280}" destId="{FD3BC1DB-6B8C-4165-A860-288DC27A125C}" srcOrd="6" destOrd="0" presId="urn:microsoft.com/office/officeart/2005/8/layout/bProcess3"/>
    <dgm:cxn modelId="{42291DF6-CAFC-435A-9896-D45CA867002F}" type="presParOf" srcId="{1CE53D89-9B42-4AF0-86A8-9C8A79593280}" destId="{9EAFD595-987A-489C-8796-4797079E87DF}" srcOrd="7" destOrd="0" presId="urn:microsoft.com/office/officeart/2005/8/layout/bProcess3"/>
    <dgm:cxn modelId="{0637D724-E599-408C-AC38-C119B14DD1CD}" type="presParOf" srcId="{9EAFD595-987A-489C-8796-4797079E87DF}" destId="{AA2B968C-A39F-45D7-BE49-1F93BBB12A66}" srcOrd="0" destOrd="0" presId="urn:microsoft.com/office/officeart/2005/8/layout/bProcess3"/>
    <dgm:cxn modelId="{33148F01-089B-4021-9659-FB83258E0DC0}" type="presParOf" srcId="{1CE53D89-9B42-4AF0-86A8-9C8A79593280}" destId="{3910C7F7-C364-4CD1-BA16-706D0912A889}" srcOrd="8" destOrd="0" presId="urn:microsoft.com/office/officeart/2005/8/layout/bProcess3"/>
    <dgm:cxn modelId="{D965A29B-F44F-447D-9FE3-2A0FFBC397A4}" type="presParOf" srcId="{1CE53D89-9B42-4AF0-86A8-9C8A79593280}" destId="{77EC4097-371B-4362-B2E6-890744D6E235}" srcOrd="9" destOrd="0" presId="urn:microsoft.com/office/officeart/2005/8/layout/bProcess3"/>
    <dgm:cxn modelId="{13AF15D2-AE67-4190-B1C9-AE3FE3E14424}" type="presParOf" srcId="{77EC4097-371B-4362-B2E6-890744D6E235}" destId="{8C25ED1E-E6D1-4A10-89FA-2000CD4ACA43}" srcOrd="0" destOrd="0" presId="urn:microsoft.com/office/officeart/2005/8/layout/bProcess3"/>
    <dgm:cxn modelId="{49E1BF3B-81C4-4682-8A9F-832517705C64}" type="presParOf" srcId="{1CE53D89-9B42-4AF0-86A8-9C8A79593280}" destId="{8D3C6297-3976-4857-9E81-51C037E70200}" srcOrd="10" destOrd="0" presId="urn:microsoft.com/office/officeart/2005/8/layout/bProcess3"/>
    <dgm:cxn modelId="{43AF6ABB-337B-4DA1-A72E-F03925F9BE20}" type="presParOf" srcId="{1CE53D89-9B42-4AF0-86A8-9C8A79593280}" destId="{535E850D-B5E8-45F8-897A-0F63C2EEA817}" srcOrd="11" destOrd="0" presId="urn:microsoft.com/office/officeart/2005/8/layout/bProcess3"/>
    <dgm:cxn modelId="{E7363967-7051-44AF-8129-2C8B427A47E1}" type="presParOf" srcId="{535E850D-B5E8-45F8-897A-0F63C2EEA817}" destId="{CA982FB3-0DA7-4E7C-975F-F2307E29289C}" srcOrd="0" destOrd="0" presId="urn:microsoft.com/office/officeart/2005/8/layout/bProcess3"/>
    <dgm:cxn modelId="{44442590-7478-4FC2-BE9F-D01A54915B53}" type="presParOf" srcId="{1CE53D89-9B42-4AF0-86A8-9C8A79593280}" destId="{110F3E00-4346-4598-A2DD-57410010B6D1}" srcOrd="12" destOrd="0" presId="urn:microsoft.com/office/officeart/2005/8/layout/bProcess3"/>
    <dgm:cxn modelId="{79587D61-3E31-4ED3-92FE-1D376B45F6B8}" type="presParOf" srcId="{1CE53D89-9B42-4AF0-86A8-9C8A79593280}" destId="{DF7A8D94-AEEB-449C-9069-56D8558B86A2}" srcOrd="13" destOrd="0" presId="urn:microsoft.com/office/officeart/2005/8/layout/bProcess3"/>
    <dgm:cxn modelId="{EEAEE789-D3AD-4A90-B311-E70FDE9A8049}" type="presParOf" srcId="{DF7A8D94-AEEB-449C-9069-56D8558B86A2}" destId="{F624D752-B979-460C-823C-78DBA001C505}" srcOrd="0" destOrd="0" presId="urn:microsoft.com/office/officeart/2005/8/layout/bProcess3"/>
    <dgm:cxn modelId="{38EEE442-D2D3-41C0-BE65-A4503DFA8EE7}" type="presParOf" srcId="{1CE53D89-9B42-4AF0-86A8-9C8A79593280}" destId="{83B41C5A-491C-486C-96D2-9088822CB506}" srcOrd="14"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F24442-9ED1-4F98-A3E9-80DEEE696342}"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GB"/>
        </a:p>
      </dgm:t>
    </dgm:pt>
    <dgm:pt modelId="{6F6FBA26-AA1D-4534-B7CA-211A21198A6B}">
      <dgm:prSet custT="1"/>
      <dgm:spPr/>
      <dgm:t>
        <a:bodyPr rIns="0"/>
        <a:lstStyle/>
        <a:p>
          <a:pPr defTabSz="901700">
            <a:tabLst/>
          </a:pPr>
          <a:r>
            <a:rPr lang="en-GB" sz="1450" dirty="0" smtClean="0"/>
            <a:t>As international competition intensifies so does the pressure on </a:t>
          </a:r>
          <a:r>
            <a:rPr lang="en-GB" sz="1450" b="1" dirty="0" smtClean="0"/>
            <a:t>businesses to perform. Productivity </a:t>
          </a:r>
          <a:r>
            <a:rPr lang="en-GB" sz="1450" dirty="0" smtClean="0"/>
            <a:t>of the sector is growing but not as strongly as our major competitors</a:t>
          </a:r>
          <a:r>
            <a:rPr lang="en-GB" sz="1450" b="1" dirty="0" smtClean="0"/>
            <a:t>. </a:t>
          </a:r>
        </a:p>
        <a:p>
          <a:pPr defTabSz="666750">
            <a:tabLst/>
          </a:pPr>
          <a:r>
            <a:rPr lang="en-GB" sz="1450" b="0" dirty="0" smtClean="0"/>
            <a:t>Businesses need to </a:t>
          </a:r>
          <a:r>
            <a:rPr lang="en-GB" sz="1450" b="1" dirty="0" smtClean="0"/>
            <a:t>move up the value chain,</a:t>
          </a:r>
          <a:r>
            <a:rPr lang="en-GB" sz="1450" b="0" dirty="0" smtClean="0"/>
            <a:t> meet </a:t>
          </a:r>
          <a:r>
            <a:rPr lang="en-GB" sz="1450" b="1" dirty="0" smtClean="0"/>
            <a:t>more sophisticated consumer demand, and provide w</a:t>
          </a:r>
          <a:r>
            <a:rPr lang="en-GB" sz="1450" b="0" dirty="0" smtClean="0"/>
            <a:t>hole business solutions.</a:t>
          </a:r>
          <a:endParaRPr lang="en-GB" sz="1450" dirty="0" smtClean="0"/>
        </a:p>
        <a:p>
          <a:pPr defTabSz="666750">
            <a:tabLst/>
          </a:pPr>
          <a:r>
            <a:rPr lang="en-GB" sz="1450" dirty="0" smtClean="0"/>
            <a:t>Success relies on </a:t>
          </a:r>
          <a:r>
            <a:rPr lang="en-GB" sz="1450" b="1" dirty="0" smtClean="0"/>
            <a:t>the capability of our managers </a:t>
          </a:r>
          <a:r>
            <a:rPr lang="en-GB" sz="1450" dirty="0" smtClean="0"/>
            <a:t>to develop a culture of continuous improvement, to innovate, keep ahead of developments, and utilise employee skills more effectively .</a:t>
          </a:r>
        </a:p>
      </dgm:t>
    </dgm:pt>
    <dgm:pt modelId="{0113A3D3-73DE-4146-9BD2-67EB26B81014}" type="parTrans" cxnId="{7095A5C8-161F-4559-8EEF-1C0ECBB6D7C2}">
      <dgm:prSet/>
      <dgm:spPr/>
      <dgm:t>
        <a:bodyPr/>
        <a:lstStyle/>
        <a:p>
          <a:endParaRPr lang="en-GB"/>
        </a:p>
      </dgm:t>
    </dgm:pt>
    <dgm:pt modelId="{58F3FC8E-A8DD-413D-A6E8-23293E18A7E1}" type="sibTrans" cxnId="{7095A5C8-161F-4559-8EEF-1C0ECBB6D7C2}">
      <dgm:prSet/>
      <dgm:spPr/>
      <dgm:t>
        <a:bodyPr/>
        <a:lstStyle/>
        <a:p>
          <a:endParaRPr lang="en-GB" dirty="0"/>
        </a:p>
      </dgm:t>
    </dgm:pt>
    <dgm:pt modelId="{BB989039-73E6-4B11-8626-BF545B824DD1}">
      <dgm:prSet custT="1"/>
      <dgm:spPr/>
      <dgm:t>
        <a:bodyPr/>
        <a:lstStyle/>
        <a:p>
          <a:r>
            <a:rPr lang="en-GB" sz="1450" b="0" dirty="0" smtClean="0"/>
            <a:t>Advanced manufacturing requires </a:t>
          </a:r>
          <a:r>
            <a:rPr lang="en-GB" sz="1450" b="1" dirty="0" smtClean="0"/>
            <a:t>highly specialised skills</a:t>
          </a:r>
          <a:r>
            <a:rPr lang="en-GB" sz="1450" b="0" dirty="0" smtClean="0"/>
            <a:t>, which take time and significant resources to develop. </a:t>
          </a:r>
        </a:p>
        <a:p>
          <a:r>
            <a:rPr lang="en-GB" sz="1450" b="0" dirty="0" smtClean="0"/>
            <a:t>Employers face strong</a:t>
          </a:r>
          <a:r>
            <a:rPr lang="en-GB" sz="1450" b="1" dirty="0" smtClean="0"/>
            <a:t> competition </a:t>
          </a:r>
          <a:r>
            <a:rPr lang="en-GB" sz="1450" b="0" dirty="0" smtClean="0"/>
            <a:t>from other sectors to </a:t>
          </a:r>
          <a:r>
            <a:rPr lang="en-GB" sz="1450" b="1" dirty="0" smtClean="0"/>
            <a:t>attract and keep the best talent</a:t>
          </a:r>
          <a:r>
            <a:rPr lang="en-GB" sz="1450" b="0" dirty="0" smtClean="0"/>
            <a:t> and there is a </a:t>
          </a:r>
          <a:r>
            <a:rPr lang="en-GB" sz="1450" b="1" dirty="0" smtClean="0"/>
            <a:t>lack of alignment in the skills </a:t>
          </a:r>
          <a:r>
            <a:rPr lang="en-GB" sz="1450" b="0" dirty="0" smtClean="0"/>
            <a:t>supplied and those needed by employers.</a:t>
          </a:r>
        </a:p>
      </dgm:t>
    </dgm:pt>
    <dgm:pt modelId="{6D269B3A-04A3-4F3A-A37C-671C89A6CC5B}" type="parTrans" cxnId="{A4C2194C-3737-4B5A-9DD9-DB6CB84E8DCD}">
      <dgm:prSet/>
      <dgm:spPr/>
      <dgm:t>
        <a:bodyPr/>
        <a:lstStyle/>
        <a:p>
          <a:endParaRPr lang="en-GB"/>
        </a:p>
      </dgm:t>
    </dgm:pt>
    <dgm:pt modelId="{584F9BAE-50EE-4CE0-9F67-1A8E3BB0E1C6}" type="sibTrans" cxnId="{A4C2194C-3737-4B5A-9DD9-DB6CB84E8DCD}">
      <dgm:prSet/>
      <dgm:spPr/>
      <dgm:t>
        <a:bodyPr/>
        <a:lstStyle/>
        <a:p>
          <a:endParaRPr lang="en-GB" dirty="0"/>
        </a:p>
      </dgm:t>
    </dgm:pt>
    <dgm:pt modelId="{6714DFFB-986E-4A9D-A90E-5CF30DF16519}">
      <dgm:prSet custT="1"/>
      <dgm:spPr/>
      <dgm:t>
        <a:bodyPr/>
        <a:lstStyle/>
        <a:p>
          <a:r>
            <a:rPr lang="en-GB" sz="1450" b="1" dirty="0" smtClean="0"/>
            <a:t>Investing in the workforce.  </a:t>
          </a:r>
          <a:r>
            <a:rPr lang="en-GB" sz="1450" b="0" dirty="0" smtClean="0"/>
            <a:t>The majority of employers do train their staff but this only </a:t>
          </a:r>
          <a:r>
            <a:rPr lang="en-GB" sz="1450" b="1" dirty="0" smtClean="0"/>
            <a:t>reaches a minority of the workforce</a:t>
          </a:r>
          <a:r>
            <a:rPr lang="en-GB" sz="1450" b="0" dirty="0" smtClean="0"/>
            <a:t>.  Spend per employee, and per trainee, in the sector is lower than average.  </a:t>
          </a:r>
        </a:p>
        <a:p>
          <a:r>
            <a:rPr lang="en-GB" sz="1450" b="0" dirty="0" smtClean="0"/>
            <a:t>Whilst the majority of employers are happy with their levels of investment, </a:t>
          </a:r>
          <a:r>
            <a:rPr lang="en-GB" sz="1450" b="1" dirty="0" smtClean="0"/>
            <a:t>two-fifths would like to provide more</a:t>
          </a:r>
          <a:r>
            <a:rPr lang="en-GB" sz="1450" b="0" dirty="0" smtClean="0"/>
            <a:t>. </a:t>
          </a:r>
        </a:p>
        <a:p>
          <a:r>
            <a:rPr lang="en-GB" sz="1450" b="0" dirty="0" smtClean="0"/>
            <a:t>Poor perceptions of vocational qualifications amongst two-fifths of employers is clearly an issue. But other barriers to training include cost, time and staff willingness.</a:t>
          </a:r>
        </a:p>
      </dgm:t>
    </dgm:pt>
    <dgm:pt modelId="{E641D67B-9582-4998-9026-573503607C24}" type="parTrans" cxnId="{C3D8DE5F-BF80-43EE-8536-5D4A1F5267E2}">
      <dgm:prSet/>
      <dgm:spPr/>
      <dgm:t>
        <a:bodyPr/>
        <a:lstStyle/>
        <a:p>
          <a:endParaRPr lang="en-GB"/>
        </a:p>
      </dgm:t>
    </dgm:pt>
    <dgm:pt modelId="{7B20E743-EC0B-4526-BBA5-724CF192CEBA}" type="sibTrans" cxnId="{C3D8DE5F-BF80-43EE-8536-5D4A1F5267E2}">
      <dgm:prSet/>
      <dgm:spPr/>
      <dgm:t>
        <a:bodyPr/>
        <a:lstStyle/>
        <a:p>
          <a:endParaRPr lang="en-GB"/>
        </a:p>
      </dgm:t>
    </dgm:pt>
    <dgm:pt modelId="{DBBBEC5A-352A-4631-B502-46055C7B7078}" type="pres">
      <dgm:prSet presAssocID="{5DF24442-9ED1-4F98-A3E9-80DEEE696342}" presName="outerComposite" presStyleCnt="0">
        <dgm:presLayoutVars>
          <dgm:chMax val="5"/>
          <dgm:dir/>
          <dgm:resizeHandles val="exact"/>
        </dgm:presLayoutVars>
      </dgm:prSet>
      <dgm:spPr/>
      <dgm:t>
        <a:bodyPr/>
        <a:lstStyle/>
        <a:p>
          <a:endParaRPr lang="en-GB"/>
        </a:p>
      </dgm:t>
    </dgm:pt>
    <dgm:pt modelId="{74D7F35A-CFA7-4CED-97FD-A2496AEFD296}" type="pres">
      <dgm:prSet presAssocID="{5DF24442-9ED1-4F98-A3E9-80DEEE696342}" presName="dummyMaxCanvas" presStyleCnt="0">
        <dgm:presLayoutVars/>
      </dgm:prSet>
      <dgm:spPr/>
    </dgm:pt>
    <dgm:pt modelId="{F7A26EFC-FA88-41CA-B976-0384644A09F2}" type="pres">
      <dgm:prSet presAssocID="{5DF24442-9ED1-4F98-A3E9-80DEEE696342}" presName="ThreeNodes_1" presStyleLbl="node1" presStyleIdx="0" presStyleCnt="3" custScaleX="108265" custScaleY="117042" custLinFactNeighborX="3668" custLinFactNeighborY="7596">
        <dgm:presLayoutVars>
          <dgm:bulletEnabled val="1"/>
        </dgm:presLayoutVars>
      </dgm:prSet>
      <dgm:spPr/>
      <dgm:t>
        <a:bodyPr/>
        <a:lstStyle/>
        <a:p>
          <a:endParaRPr lang="en-GB"/>
        </a:p>
      </dgm:t>
    </dgm:pt>
    <dgm:pt modelId="{C2782D83-2E5B-4085-8C40-DFBBF6E3DFA1}" type="pres">
      <dgm:prSet presAssocID="{5DF24442-9ED1-4F98-A3E9-80DEEE696342}" presName="ThreeNodes_2" presStyleLbl="node1" presStyleIdx="1" presStyleCnt="3" custScaleX="109972" custScaleY="97485" custLinFactNeighborX="-3" custLinFactNeighborY="1417">
        <dgm:presLayoutVars>
          <dgm:bulletEnabled val="1"/>
        </dgm:presLayoutVars>
      </dgm:prSet>
      <dgm:spPr/>
      <dgm:t>
        <a:bodyPr/>
        <a:lstStyle/>
        <a:p>
          <a:endParaRPr lang="en-GB"/>
        </a:p>
      </dgm:t>
    </dgm:pt>
    <dgm:pt modelId="{C9CC7470-0384-42FA-835C-C3F89BCA6051}" type="pres">
      <dgm:prSet presAssocID="{5DF24442-9ED1-4F98-A3E9-80DEEE696342}" presName="ThreeNodes_3" presStyleLbl="node1" presStyleIdx="2" presStyleCnt="3" custScaleX="110657" custScaleY="117677" custLinFactNeighborX="-3531" custLinFactNeighborY="-6099">
        <dgm:presLayoutVars>
          <dgm:bulletEnabled val="1"/>
        </dgm:presLayoutVars>
      </dgm:prSet>
      <dgm:spPr/>
      <dgm:t>
        <a:bodyPr/>
        <a:lstStyle/>
        <a:p>
          <a:endParaRPr lang="en-GB"/>
        </a:p>
      </dgm:t>
    </dgm:pt>
    <dgm:pt modelId="{7BBEF202-A5F1-4CDA-9C09-5CE407B5BF4D}" type="pres">
      <dgm:prSet presAssocID="{5DF24442-9ED1-4F98-A3E9-80DEEE696342}" presName="ThreeConn_1-2" presStyleLbl="fgAccFollowNode1" presStyleIdx="0" presStyleCnt="2" custLinFactNeighborX="45195" custLinFactNeighborY="6164">
        <dgm:presLayoutVars>
          <dgm:bulletEnabled val="1"/>
        </dgm:presLayoutVars>
      </dgm:prSet>
      <dgm:spPr/>
      <dgm:t>
        <a:bodyPr/>
        <a:lstStyle/>
        <a:p>
          <a:endParaRPr lang="en-GB"/>
        </a:p>
      </dgm:t>
    </dgm:pt>
    <dgm:pt modelId="{797B4C0E-8F36-4B55-BD3F-874EB7BFF533}" type="pres">
      <dgm:prSet presAssocID="{5DF24442-9ED1-4F98-A3E9-80DEEE696342}" presName="ThreeConn_2-3" presStyleLbl="fgAccFollowNode1" presStyleIdx="1" presStyleCnt="2" custLinFactNeighborX="23600" custLinFactNeighborY="-17749">
        <dgm:presLayoutVars>
          <dgm:bulletEnabled val="1"/>
        </dgm:presLayoutVars>
      </dgm:prSet>
      <dgm:spPr/>
      <dgm:t>
        <a:bodyPr/>
        <a:lstStyle/>
        <a:p>
          <a:endParaRPr lang="en-GB"/>
        </a:p>
      </dgm:t>
    </dgm:pt>
    <dgm:pt modelId="{C7EFBE20-B38D-4889-93E4-B505A5EC80E8}" type="pres">
      <dgm:prSet presAssocID="{5DF24442-9ED1-4F98-A3E9-80DEEE696342}" presName="ThreeNodes_1_text" presStyleLbl="node1" presStyleIdx="2" presStyleCnt="3">
        <dgm:presLayoutVars>
          <dgm:bulletEnabled val="1"/>
        </dgm:presLayoutVars>
      </dgm:prSet>
      <dgm:spPr/>
      <dgm:t>
        <a:bodyPr/>
        <a:lstStyle/>
        <a:p>
          <a:endParaRPr lang="en-GB"/>
        </a:p>
      </dgm:t>
    </dgm:pt>
    <dgm:pt modelId="{748DECDC-9573-4381-8349-6746C7203487}" type="pres">
      <dgm:prSet presAssocID="{5DF24442-9ED1-4F98-A3E9-80DEEE696342}" presName="ThreeNodes_2_text" presStyleLbl="node1" presStyleIdx="2" presStyleCnt="3">
        <dgm:presLayoutVars>
          <dgm:bulletEnabled val="1"/>
        </dgm:presLayoutVars>
      </dgm:prSet>
      <dgm:spPr/>
      <dgm:t>
        <a:bodyPr/>
        <a:lstStyle/>
        <a:p>
          <a:endParaRPr lang="en-GB"/>
        </a:p>
      </dgm:t>
    </dgm:pt>
    <dgm:pt modelId="{92ECFB8F-C6C4-4C9D-AB53-E850E128F69D}" type="pres">
      <dgm:prSet presAssocID="{5DF24442-9ED1-4F98-A3E9-80DEEE696342}" presName="ThreeNodes_3_text" presStyleLbl="node1" presStyleIdx="2" presStyleCnt="3">
        <dgm:presLayoutVars>
          <dgm:bulletEnabled val="1"/>
        </dgm:presLayoutVars>
      </dgm:prSet>
      <dgm:spPr/>
      <dgm:t>
        <a:bodyPr/>
        <a:lstStyle/>
        <a:p>
          <a:endParaRPr lang="en-GB"/>
        </a:p>
      </dgm:t>
    </dgm:pt>
  </dgm:ptLst>
  <dgm:cxnLst>
    <dgm:cxn modelId="{7095A5C8-161F-4559-8EEF-1C0ECBB6D7C2}" srcId="{5DF24442-9ED1-4F98-A3E9-80DEEE696342}" destId="{6F6FBA26-AA1D-4534-B7CA-211A21198A6B}" srcOrd="0" destOrd="0" parTransId="{0113A3D3-73DE-4146-9BD2-67EB26B81014}" sibTransId="{58F3FC8E-A8DD-413D-A6E8-23293E18A7E1}"/>
    <dgm:cxn modelId="{BA255EF3-2494-4394-ADE4-C719AC15474F}" type="presOf" srcId="{6F6FBA26-AA1D-4534-B7CA-211A21198A6B}" destId="{C7EFBE20-B38D-4889-93E4-B505A5EC80E8}" srcOrd="1" destOrd="0" presId="urn:microsoft.com/office/officeart/2005/8/layout/vProcess5"/>
    <dgm:cxn modelId="{A4C2194C-3737-4B5A-9DD9-DB6CB84E8DCD}" srcId="{5DF24442-9ED1-4F98-A3E9-80DEEE696342}" destId="{BB989039-73E6-4B11-8626-BF545B824DD1}" srcOrd="1" destOrd="0" parTransId="{6D269B3A-04A3-4F3A-A37C-671C89A6CC5B}" sibTransId="{584F9BAE-50EE-4CE0-9F67-1A8E3BB0E1C6}"/>
    <dgm:cxn modelId="{1D7D1074-6800-4BC4-85C4-4361564A437F}" type="presOf" srcId="{584F9BAE-50EE-4CE0-9F67-1A8E3BB0E1C6}" destId="{797B4C0E-8F36-4B55-BD3F-874EB7BFF533}" srcOrd="0" destOrd="0" presId="urn:microsoft.com/office/officeart/2005/8/layout/vProcess5"/>
    <dgm:cxn modelId="{8E69F998-C312-4832-8002-E348A7F47898}" type="presOf" srcId="{BB989039-73E6-4B11-8626-BF545B824DD1}" destId="{C2782D83-2E5B-4085-8C40-DFBBF6E3DFA1}" srcOrd="0" destOrd="0" presId="urn:microsoft.com/office/officeart/2005/8/layout/vProcess5"/>
    <dgm:cxn modelId="{44180D6E-EA81-4938-B8E1-AE525E745F04}" type="presOf" srcId="{6F6FBA26-AA1D-4534-B7CA-211A21198A6B}" destId="{F7A26EFC-FA88-41CA-B976-0384644A09F2}" srcOrd="0" destOrd="0" presId="urn:microsoft.com/office/officeart/2005/8/layout/vProcess5"/>
    <dgm:cxn modelId="{8304A795-1B9C-41A6-9178-268C6A7A83DC}" type="presOf" srcId="{58F3FC8E-A8DD-413D-A6E8-23293E18A7E1}" destId="{7BBEF202-A5F1-4CDA-9C09-5CE407B5BF4D}" srcOrd="0" destOrd="0" presId="urn:microsoft.com/office/officeart/2005/8/layout/vProcess5"/>
    <dgm:cxn modelId="{C3D8DE5F-BF80-43EE-8536-5D4A1F5267E2}" srcId="{5DF24442-9ED1-4F98-A3E9-80DEEE696342}" destId="{6714DFFB-986E-4A9D-A90E-5CF30DF16519}" srcOrd="2" destOrd="0" parTransId="{E641D67B-9582-4998-9026-573503607C24}" sibTransId="{7B20E743-EC0B-4526-BBA5-724CF192CEBA}"/>
    <dgm:cxn modelId="{4555C8AC-F3FC-4F44-9D18-E21DEE1817DF}" type="presOf" srcId="{BB989039-73E6-4B11-8626-BF545B824DD1}" destId="{748DECDC-9573-4381-8349-6746C7203487}" srcOrd="1" destOrd="0" presId="urn:microsoft.com/office/officeart/2005/8/layout/vProcess5"/>
    <dgm:cxn modelId="{AAB46695-2E43-48B2-8EA7-8B3EE110FA48}" type="presOf" srcId="{5DF24442-9ED1-4F98-A3E9-80DEEE696342}" destId="{DBBBEC5A-352A-4631-B502-46055C7B7078}" srcOrd="0" destOrd="0" presId="urn:microsoft.com/office/officeart/2005/8/layout/vProcess5"/>
    <dgm:cxn modelId="{8DA7A3B6-BE1B-4AED-9DD8-CE6CE0487F16}" type="presOf" srcId="{6714DFFB-986E-4A9D-A90E-5CF30DF16519}" destId="{C9CC7470-0384-42FA-835C-C3F89BCA6051}" srcOrd="0" destOrd="0" presId="urn:microsoft.com/office/officeart/2005/8/layout/vProcess5"/>
    <dgm:cxn modelId="{5443B373-B273-45D7-B27C-0E81C7F425C7}" type="presOf" srcId="{6714DFFB-986E-4A9D-A90E-5CF30DF16519}" destId="{92ECFB8F-C6C4-4C9D-AB53-E850E128F69D}" srcOrd="1" destOrd="0" presId="urn:microsoft.com/office/officeart/2005/8/layout/vProcess5"/>
    <dgm:cxn modelId="{5CAE52AE-CDE0-4A62-9062-9D396D667937}" type="presParOf" srcId="{DBBBEC5A-352A-4631-B502-46055C7B7078}" destId="{74D7F35A-CFA7-4CED-97FD-A2496AEFD296}" srcOrd="0" destOrd="0" presId="urn:microsoft.com/office/officeart/2005/8/layout/vProcess5"/>
    <dgm:cxn modelId="{A3C70B41-3357-402F-99A8-7B8D9324D0D2}" type="presParOf" srcId="{DBBBEC5A-352A-4631-B502-46055C7B7078}" destId="{F7A26EFC-FA88-41CA-B976-0384644A09F2}" srcOrd="1" destOrd="0" presId="urn:microsoft.com/office/officeart/2005/8/layout/vProcess5"/>
    <dgm:cxn modelId="{8B25068D-9D1E-4F93-AE79-A032C1FE0FFF}" type="presParOf" srcId="{DBBBEC5A-352A-4631-B502-46055C7B7078}" destId="{C2782D83-2E5B-4085-8C40-DFBBF6E3DFA1}" srcOrd="2" destOrd="0" presId="urn:microsoft.com/office/officeart/2005/8/layout/vProcess5"/>
    <dgm:cxn modelId="{09BBABAF-A42E-46D0-BD25-246B076256C7}" type="presParOf" srcId="{DBBBEC5A-352A-4631-B502-46055C7B7078}" destId="{C9CC7470-0384-42FA-835C-C3F89BCA6051}" srcOrd="3" destOrd="0" presId="urn:microsoft.com/office/officeart/2005/8/layout/vProcess5"/>
    <dgm:cxn modelId="{381AD695-D9C6-40C4-95CD-BEADAE47F60F}" type="presParOf" srcId="{DBBBEC5A-352A-4631-B502-46055C7B7078}" destId="{7BBEF202-A5F1-4CDA-9C09-5CE407B5BF4D}" srcOrd="4" destOrd="0" presId="urn:microsoft.com/office/officeart/2005/8/layout/vProcess5"/>
    <dgm:cxn modelId="{39AC5A4F-5695-4099-B98B-17F6FA97D19B}" type="presParOf" srcId="{DBBBEC5A-352A-4631-B502-46055C7B7078}" destId="{797B4C0E-8F36-4B55-BD3F-874EB7BFF533}" srcOrd="5" destOrd="0" presId="urn:microsoft.com/office/officeart/2005/8/layout/vProcess5"/>
    <dgm:cxn modelId="{9BF88194-823F-4705-A30B-B04B4044D54A}" type="presParOf" srcId="{DBBBEC5A-352A-4631-B502-46055C7B7078}" destId="{C7EFBE20-B38D-4889-93E4-B505A5EC80E8}" srcOrd="6" destOrd="0" presId="urn:microsoft.com/office/officeart/2005/8/layout/vProcess5"/>
    <dgm:cxn modelId="{6748F6D4-CB0F-442F-8B26-D2B1A510A214}" type="presParOf" srcId="{DBBBEC5A-352A-4631-B502-46055C7B7078}" destId="{748DECDC-9573-4381-8349-6746C7203487}" srcOrd="7" destOrd="0" presId="urn:microsoft.com/office/officeart/2005/8/layout/vProcess5"/>
    <dgm:cxn modelId="{760872FA-D9AB-4D71-A152-2A652C2E18C8}" type="presParOf" srcId="{DBBBEC5A-352A-4631-B502-46055C7B7078}" destId="{92ECFB8F-C6C4-4C9D-AB53-E850E128F69D}"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935A8F9-F32B-472C-A9F7-89E68B021F90}"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GB"/>
        </a:p>
      </dgm:t>
    </dgm:pt>
    <dgm:pt modelId="{49D33CF8-DCFF-41B0-985D-31076E097FDC}">
      <dgm:prSet phldrT="[Text]" custT="1"/>
      <dgm:spPr/>
      <dgm:t>
        <a:bodyPr/>
        <a:lstStyle/>
        <a:p>
          <a:r>
            <a:rPr lang="en-GB" sz="1800" dirty="0" smtClean="0"/>
            <a:t>Traditional Manufacturing</a:t>
          </a:r>
          <a:endParaRPr lang="en-GB" sz="1800" dirty="0"/>
        </a:p>
      </dgm:t>
    </dgm:pt>
    <dgm:pt modelId="{A14A82AD-CF5A-4731-A164-2E687A6C187F}" type="parTrans" cxnId="{00F85A83-D9E5-4248-B75F-E4FAF8509B62}">
      <dgm:prSet/>
      <dgm:spPr/>
      <dgm:t>
        <a:bodyPr/>
        <a:lstStyle/>
        <a:p>
          <a:endParaRPr lang="en-GB"/>
        </a:p>
      </dgm:t>
    </dgm:pt>
    <dgm:pt modelId="{B02DC076-8FE0-4E0D-934F-9F3574E78252}" type="sibTrans" cxnId="{00F85A83-D9E5-4248-B75F-E4FAF8509B62}">
      <dgm:prSet/>
      <dgm:spPr/>
      <dgm:t>
        <a:bodyPr/>
        <a:lstStyle/>
        <a:p>
          <a:endParaRPr lang="en-GB" dirty="0"/>
        </a:p>
      </dgm:t>
    </dgm:pt>
    <dgm:pt modelId="{E1FD6BBA-72AA-4368-978D-F6F4260256AA}">
      <dgm:prSet phldrT="[Text]" custT="1"/>
      <dgm:spPr/>
      <dgm:t>
        <a:bodyPr/>
        <a:lstStyle/>
        <a:p>
          <a:r>
            <a:rPr lang="en-GB" sz="1800" dirty="0" smtClean="0"/>
            <a:t>Advanced Manufacturing</a:t>
          </a:r>
          <a:endParaRPr lang="en-GB" sz="1800" dirty="0"/>
        </a:p>
      </dgm:t>
    </dgm:pt>
    <dgm:pt modelId="{E925C805-5E0F-4477-83EE-D6F1DA8BBA43}" type="parTrans" cxnId="{6FF5A3DC-26CE-4692-AC6C-22AC1004E2C0}">
      <dgm:prSet/>
      <dgm:spPr/>
      <dgm:t>
        <a:bodyPr/>
        <a:lstStyle/>
        <a:p>
          <a:endParaRPr lang="en-GB"/>
        </a:p>
      </dgm:t>
    </dgm:pt>
    <dgm:pt modelId="{E048AF15-9FC0-4F85-9AB2-AA9C19E4A030}" type="sibTrans" cxnId="{6FF5A3DC-26CE-4692-AC6C-22AC1004E2C0}">
      <dgm:prSet/>
      <dgm:spPr/>
      <dgm:t>
        <a:bodyPr/>
        <a:lstStyle/>
        <a:p>
          <a:endParaRPr lang="en-GB" dirty="0"/>
        </a:p>
      </dgm:t>
    </dgm:pt>
    <dgm:pt modelId="{4C89514D-55E4-4559-AA36-12E4CC2EB0CD}">
      <dgm:prSet phldrT="[Text]" custT="1"/>
      <dgm:spPr/>
      <dgm:t>
        <a:bodyPr/>
        <a:lstStyle/>
        <a:p>
          <a:r>
            <a:rPr lang="en-GB" sz="1800" dirty="0" smtClean="0"/>
            <a:t>Existing high performers</a:t>
          </a:r>
          <a:endParaRPr lang="en-GB" sz="1800" dirty="0"/>
        </a:p>
      </dgm:t>
    </dgm:pt>
    <dgm:pt modelId="{F92ECDAC-C4A2-4918-B575-1574A9E62963}" type="parTrans" cxnId="{091191F3-12ED-4646-96D2-B8C8627E01EC}">
      <dgm:prSet/>
      <dgm:spPr/>
      <dgm:t>
        <a:bodyPr/>
        <a:lstStyle/>
        <a:p>
          <a:endParaRPr lang="en-GB"/>
        </a:p>
      </dgm:t>
    </dgm:pt>
    <dgm:pt modelId="{598C1718-F7BC-4058-A32F-F1F3040EA285}" type="sibTrans" cxnId="{091191F3-12ED-4646-96D2-B8C8627E01EC}">
      <dgm:prSet/>
      <dgm:spPr/>
      <dgm:t>
        <a:bodyPr/>
        <a:lstStyle/>
        <a:p>
          <a:endParaRPr lang="en-GB" dirty="0"/>
        </a:p>
      </dgm:t>
    </dgm:pt>
    <dgm:pt modelId="{635496DA-4F03-4593-8DB9-F6978EC7A101}">
      <dgm:prSet phldrT="[Text]" custT="1"/>
      <dgm:spPr/>
      <dgm:t>
        <a:bodyPr/>
        <a:lstStyle/>
        <a:p>
          <a:r>
            <a:rPr lang="en-GB" sz="1500" dirty="0" smtClean="0"/>
            <a:t>Iron &amp; steel production, shipbuilding, textiles, printing, food processing</a:t>
          </a:r>
          <a:endParaRPr lang="en-GB" sz="1500" dirty="0"/>
        </a:p>
      </dgm:t>
    </dgm:pt>
    <dgm:pt modelId="{208E9587-D227-4872-9275-C5AD5FFD435F}" type="parTrans" cxnId="{91702336-B555-4CD2-97D5-293B93841E40}">
      <dgm:prSet/>
      <dgm:spPr/>
      <dgm:t>
        <a:bodyPr/>
        <a:lstStyle/>
        <a:p>
          <a:endParaRPr lang="en-GB"/>
        </a:p>
      </dgm:t>
    </dgm:pt>
    <dgm:pt modelId="{16359473-E012-4202-B74F-D3E741FADF47}" type="sibTrans" cxnId="{91702336-B555-4CD2-97D5-293B93841E40}">
      <dgm:prSet/>
      <dgm:spPr/>
      <dgm:t>
        <a:bodyPr/>
        <a:lstStyle/>
        <a:p>
          <a:endParaRPr lang="en-GB"/>
        </a:p>
      </dgm:t>
    </dgm:pt>
    <dgm:pt modelId="{AB18DE4F-6625-4C32-9DBD-02774A9BD0A7}">
      <dgm:prSet phldrT="[Text]" custT="1"/>
      <dgm:spPr/>
      <dgm:t>
        <a:bodyPr/>
        <a:lstStyle/>
        <a:p>
          <a:r>
            <a:rPr lang="en-GB" sz="1500" dirty="0" smtClean="0"/>
            <a:t>The use of design and scientific knowledge to create innovative and technologically complex solutions of high value</a:t>
          </a:r>
          <a:endParaRPr lang="en-GB" sz="1500" dirty="0"/>
        </a:p>
      </dgm:t>
    </dgm:pt>
    <dgm:pt modelId="{34DD46F9-E48F-4093-A62A-932F0CD455B6}" type="parTrans" cxnId="{F71161C1-77FF-4CF3-945C-CD3B08130448}">
      <dgm:prSet/>
      <dgm:spPr/>
      <dgm:t>
        <a:bodyPr/>
        <a:lstStyle/>
        <a:p>
          <a:endParaRPr lang="en-GB"/>
        </a:p>
      </dgm:t>
    </dgm:pt>
    <dgm:pt modelId="{09A53D44-6F3F-4688-9FEC-5C07141DA3E7}" type="sibTrans" cxnId="{F71161C1-77FF-4CF3-945C-CD3B08130448}">
      <dgm:prSet/>
      <dgm:spPr/>
      <dgm:t>
        <a:bodyPr/>
        <a:lstStyle/>
        <a:p>
          <a:endParaRPr lang="en-GB"/>
        </a:p>
      </dgm:t>
    </dgm:pt>
    <dgm:pt modelId="{FB4FB680-2E96-403B-BE0E-1F56607B94C6}">
      <dgm:prSet phldrT="[Text]" custT="1"/>
      <dgm:spPr/>
      <dgm:t>
        <a:bodyPr/>
        <a:lstStyle/>
        <a:p>
          <a:r>
            <a:rPr lang="en-GB" sz="1800" dirty="0" smtClean="0"/>
            <a:t>Opportunities to exploit in the future </a:t>
          </a:r>
          <a:endParaRPr lang="en-GB" sz="1800" dirty="0"/>
        </a:p>
      </dgm:t>
    </dgm:pt>
    <dgm:pt modelId="{C8622595-9CC4-42B6-BD0E-E738A56543E0}" type="parTrans" cxnId="{B538F6BC-400B-4E3C-8E47-028133AE6EDE}">
      <dgm:prSet/>
      <dgm:spPr/>
      <dgm:t>
        <a:bodyPr/>
        <a:lstStyle/>
        <a:p>
          <a:endParaRPr lang="en-GB"/>
        </a:p>
      </dgm:t>
    </dgm:pt>
    <dgm:pt modelId="{3CB74F6B-A2A8-4305-9954-4F14F247E8B8}" type="sibTrans" cxnId="{B538F6BC-400B-4E3C-8E47-028133AE6EDE}">
      <dgm:prSet/>
      <dgm:spPr/>
      <dgm:t>
        <a:bodyPr/>
        <a:lstStyle/>
        <a:p>
          <a:endParaRPr lang="en-GB"/>
        </a:p>
      </dgm:t>
    </dgm:pt>
    <dgm:pt modelId="{C74C8B42-EB4E-477F-B76C-5A44887FA0EB}">
      <dgm:prSet phldrT="[Text]" custT="1"/>
      <dgm:spPr/>
      <dgm:t>
        <a:bodyPr/>
        <a:lstStyle/>
        <a:p>
          <a:r>
            <a:rPr lang="en-GB" sz="1500" b="1" dirty="0" smtClean="0"/>
            <a:t>High productivity and international trade </a:t>
          </a:r>
          <a:r>
            <a:rPr lang="en-GB" sz="1500" dirty="0" smtClean="0"/>
            <a:t>(R&amp;D; computer, electronic and optical products</a:t>
          </a:r>
          <a:endParaRPr lang="en-GB" sz="1500" dirty="0"/>
        </a:p>
      </dgm:t>
    </dgm:pt>
    <dgm:pt modelId="{AC99A525-93B3-4655-AC4E-8CD9A0EE1B39}" type="parTrans" cxnId="{2C17FEA8-D66F-4413-9A0A-C84B61A4BCB8}">
      <dgm:prSet/>
      <dgm:spPr/>
      <dgm:t>
        <a:bodyPr/>
        <a:lstStyle/>
        <a:p>
          <a:endParaRPr lang="en-GB"/>
        </a:p>
      </dgm:t>
    </dgm:pt>
    <dgm:pt modelId="{C862363A-04DA-47FF-8C73-5786C208FA7E}" type="sibTrans" cxnId="{2C17FEA8-D66F-4413-9A0A-C84B61A4BCB8}">
      <dgm:prSet/>
      <dgm:spPr/>
      <dgm:t>
        <a:bodyPr/>
        <a:lstStyle/>
        <a:p>
          <a:endParaRPr lang="en-GB"/>
        </a:p>
      </dgm:t>
    </dgm:pt>
    <dgm:pt modelId="{AA5BE953-901D-401D-9012-B9305BEDDDA5}">
      <dgm:prSet phldrT="[Text]" custT="1"/>
      <dgm:spPr/>
      <dgm:t>
        <a:bodyPr/>
        <a:lstStyle/>
        <a:p>
          <a:r>
            <a:rPr lang="en-GB" sz="1500" dirty="0" smtClean="0"/>
            <a:t>Aerospace, plastic &amp; silicon electronics, biotechnology, composites, nanotechnology, low carbon technologies</a:t>
          </a:r>
          <a:endParaRPr lang="en-GB" sz="1500" dirty="0"/>
        </a:p>
      </dgm:t>
    </dgm:pt>
    <dgm:pt modelId="{F5043E2F-0833-4A33-B550-7FB28030E1E7}" type="parTrans" cxnId="{EE145038-2E20-405F-907D-577192C5AF1D}">
      <dgm:prSet/>
      <dgm:spPr/>
      <dgm:t>
        <a:bodyPr/>
        <a:lstStyle/>
        <a:p>
          <a:endParaRPr lang="en-GB"/>
        </a:p>
      </dgm:t>
    </dgm:pt>
    <dgm:pt modelId="{417C8EEC-D36B-45D3-8715-BCA26ACB5CE4}" type="sibTrans" cxnId="{EE145038-2E20-405F-907D-577192C5AF1D}">
      <dgm:prSet/>
      <dgm:spPr/>
      <dgm:t>
        <a:bodyPr/>
        <a:lstStyle/>
        <a:p>
          <a:endParaRPr lang="en-GB"/>
        </a:p>
      </dgm:t>
    </dgm:pt>
    <dgm:pt modelId="{C31FC943-8280-47E7-87FF-A691EA4B3114}">
      <dgm:prSet phldrT="[Text]" custT="1"/>
      <dgm:spPr/>
      <dgm:t>
        <a:bodyPr/>
        <a:lstStyle/>
        <a:p>
          <a:r>
            <a:rPr lang="en-GB" sz="1500" b="1" dirty="0" smtClean="0"/>
            <a:t>High patent intensity </a:t>
          </a:r>
          <a:r>
            <a:rPr lang="en-GB" sz="1500" dirty="0" smtClean="0"/>
            <a:t>(pharmaceuticals; biotech; measurement control; chemical engineering; polymers</a:t>
          </a:r>
          <a:endParaRPr lang="en-GB" sz="1500" dirty="0"/>
        </a:p>
      </dgm:t>
    </dgm:pt>
    <dgm:pt modelId="{B058725D-4712-404B-B256-024D42ED79EF}" type="parTrans" cxnId="{334921DE-8EA3-44C0-8A76-AE6BA8A0FF05}">
      <dgm:prSet/>
      <dgm:spPr/>
      <dgm:t>
        <a:bodyPr/>
        <a:lstStyle/>
        <a:p>
          <a:endParaRPr lang="en-GB"/>
        </a:p>
      </dgm:t>
    </dgm:pt>
    <dgm:pt modelId="{6DDBC701-7A7F-4379-9AF0-EA54D9BA95AE}" type="sibTrans" cxnId="{334921DE-8EA3-44C0-8A76-AE6BA8A0FF05}">
      <dgm:prSet/>
      <dgm:spPr/>
      <dgm:t>
        <a:bodyPr/>
        <a:lstStyle/>
        <a:p>
          <a:endParaRPr lang="en-GB"/>
        </a:p>
      </dgm:t>
    </dgm:pt>
    <dgm:pt modelId="{05788C32-8E19-496F-818C-A97221CF2AE3}">
      <dgm:prSet phldrT="[Text]" custT="1"/>
      <dgm:spPr/>
      <dgm:t>
        <a:bodyPr/>
        <a:lstStyle/>
        <a:p>
          <a:r>
            <a:rPr lang="en-GB" sz="1500" b="1" dirty="0" smtClean="0"/>
            <a:t>High R&amp;D investment </a:t>
          </a:r>
          <a:r>
            <a:rPr lang="en-GB" sz="1500" dirty="0" smtClean="0"/>
            <a:t>(pharmaceutics; biotech; aircraft and space; radio, TV and communications equipment</a:t>
          </a:r>
          <a:endParaRPr lang="en-GB" sz="1500" dirty="0"/>
        </a:p>
      </dgm:t>
    </dgm:pt>
    <dgm:pt modelId="{E072C65A-423C-45E5-A224-B8D9ABDEB29F}" type="parTrans" cxnId="{10716C82-138C-41B4-80BD-B1DF5BAC3566}">
      <dgm:prSet/>
      <dgm:spPr/>
      <dgm:t>
        <a:bodyPr/>
        <a:lstStyle/>
        <a:p>
          <a:endParaRPr lang="en-GB"/>
        </a:p>
      </dgm:t>
    </dgm:pt>
    <dgm:pt modelId="{CC3A02D3-9E81-4F35-B5E4-04AA14749D33}" type="sibTrans" cxnId="{10716C82-138C-41B4-80BD-B1DF5BAC3566}">
      <dgm:prSet/>
      <dgm:spPr/>
      <dgm:t>
        <a:bodyPr/>
        <a:lstStyle/>
        <a:p>
          <a:endParaRPr lang="en-GB"/>
        </a:p>
      </dgm:t>
    </dgm:pt>
    <dgm:pt modelId="{EB908D00-2700-45D3-BD97-F312EAA195D3}" type="pres">
      <dgm:prSet presAssocID="{A935A8F9-F32B-472C-A9F7-89E68B021F90}" presName="outerComposite" presStyleCnt="0">
        <dgm:presLayoutVars>
          <dgm:chMax val="5"/>
          <dgm:dir/>
          <dgm:resizeHandles val="exact"/>
        </dgm:presLayoutVars>
      </dgm:prSet>
      <dgm:spPr/>
      <dgm:t>
        <a:bodyPr/>
        <a:lstStyle/>
        <a:p>
          <a:endParaRPr lang="en-GB"/>
        </a:p>
      </dgm:t>
    </dgm:pt>
    <dgm:pt modelId="{6CC3311D-CEA5-4BBD-8B44-9997CED2C4AB}" type="pres">
      <dgm:prSet presAssocID="{A935A8F9-F32B-472C-A9F7-89E68B021F90}" presName="dummyMaxCanvas" presStyleCnt="0">
        <dgm:presLayoutVars/>
      </dgm:prSet>
      <dgm:spPr/>
    </dgm:pt>
    <dgm:pt modelId="{8AE81B00-B101-4126-97D5-582F53C6A63A}" type="pres">
      <dgm:prSet presAssocID="{A935A8F9-F32B-472C-A9F7-89E68B021F90}" presName="FourNodes_1" presStyleLbl="node1" presStyleIdx="0" presStyleCnt="4" custScaleY="85001" custLinFactNeighborX="-7" custLinFactNeighborY="-22306">
        <dgm:presLayoutVars>
          <dgm:bulletEnabled val="1"/>
        </dgm:presLayoutVars>
      </dgm:prSet>
      <dgm:spPr/>
      <dgm:t>
        <a:bodyPr/>
        <a:lstStyle/>
        <a:p>
          <a:endParaRPr lang="en-GB"/>
        </a:p>
      </dgm:t>
    </dgm:pt>
    <dgm:pt modelId="{C9FEC236-CA3E-463C-A37D-18DC6472F041}" type="pres">
      <dgm:prSet presAssocID="{A935A8F9-F32B-472C-A9F7-89E68B021F90}" presName="FourNodes_2" presStyleLbl="node1" presStyleIdx="1" presStyleCnt="4" custScaleY="80332" custLinFactNeighborX="-49" custLinFactNeighborY="-23902">
        <dgm:presLayoutVars>
          <dgm:bulletEnabled val="1"/>
        </dgm:presLayoutVars>
      </dgm:prSet>
      <dgm:spPr/>
      <dgm:t>
        <a:bodyPr/>
        <a:lstStyle/>
        <a:p>
          <a:endParaRPr lang="en-GB"/>
        </a:p>
      </dgm:t>
    </dgm:pt>
    <dgm:pt modelId="{F42FC9E7-BF13-4D43-AA8E-B434C34345AE}" type="pres">
      <dgm:prSet presAssocID="{A935A8F9-F32B-472C-A9F7-89E68B021F90}" presName="FourNodes_3" presStyleLbl="node1" presStyleIdx="2" presStyleCnt="4" custScaleY="158274" custLinFactNeighborX="35" custLinFactNeighborY="-6708">
        <dgm:presLayoutVars>
          <dgm:bulletEnabled val="1"/>
        </dgm:presLayoutVars>
      </dgm:prSet>
      <dgm:spPr/>
      <dgm:t>
        <a:bodyPr/>
        <a:lstStyle/>
        <a:p>
          <a:endParaRPr lang="en-GB"/>
        </a:p>
      </dgm:t>
    </dgm:pt>
    <dgm:pt modelId="{0CBFA165-7726-4BAC-8E2E-4E3DEB7426D4}" type="pres">
      <dgm:prSet presAssocID="{A935A8F9-F32B-472C-A9F7-89E68B021F90}" presName="FourNodes_4" presStyleLbl="node1" presStyleIdx="3" presStyleCnt="4" custScaleY="79053" custLinFactNeighborX="-7" custLinFactNeighborY="14347">
        <dgm:presLayoutVars>
          <dgm:bulletEnabled val="1"/>
        </dgm:presLayoutVars>
      </dgm:prSet>
      <dgm:spPr/>
      <dgm:t>
        <a:bodyPr/>
        <a:lstStyle/>
        <a:p>
          <a:endParaRPr lang="en-GB"/>
        </a:p>
      </dgm:t>
    </dgm:pt>
    <dgm:pt modelId="{7B0BA8EE-7408-44AA-BE2F-16E2C9F34343}" type="pres">
      <dgm:prSet presAssocID="{A935A8F9-F32B-472C-A9F7-89E68B021F90}" presName="FourConn_1-2" presStyleLbl="fgAccFollowNode1" presStyleIdx="0" presStyleCnt="3" custLinFactNeighborX="-15018" custLinFactNeighborY="-35238">
        <dgm:presLayoutVars>
          <dgm:bulletEnabled val="1"/>
        </dgm:presLayoutVars>
      </dgm:prSet>
      <dgm:spPr/>
      <dgm:t>
        <a:bodyPr/>
        <a:lstStyle/>
        <a:p>
          <a:endParaRPr lang="en-GB"/>
        </a:p>
      </dgm:t>
    </dgm:pt>
    <dgm:pt modelId="{B4BCC7CE-AE79-49E3-A794-2B1696AD9047}" type="pres">
      <dgm:prSet presAssocID="{A935A8F9-F32B-472C-A9F7-89E68B021F90}" presName="FourConn_2-3" presStyleLbl="fgAccFollowNode1" presStyleIdx="1" presStyleCnt="3" custLinFactNeighborX="-24981" custLinFactNeighborY="-58410">
        <dgm:presLayoutVars>
          <dgm:bulletEnabled val="1"/>
        </dgm:presLayoutVars>
      </dgm:prSet>
      <dgm:spPr/>
      <dgm:t>
        <a:bodyPr/>
        <a:lstStyle/>
        <a:p>
          <a:endParaRPr lang="en-GB"/>
        </a:p>
      </dgm:t>
    </dgm:pt>
    <dgm:pt modelId="{34F2B97E-0DC2-450F-A0E2-931933982F68}" type="pres">
      <dgm:prSet presAssocID="{A935A8F9-F32B-472C-A9F7-89E68B021F90}" presName="FourConn_3-4" presStyleLbl="fgAccFollowNode1" presStyleIdx="2" presStyleCnt="3" custLinFactNeighborX="318" custLinFactNeighborY="18417">
        <dgm:presLayoutVars>
          <dgm:bulletEnabled val="1"/>
        </dgm:presLayoutVars>
      </dgm:prSet>
      <dgm:spPr/>
      <dgm:t>
        <a:bodyPr/>
        <a:lstStyle/>
        <a:p>
          <a:endParaRPr lang="en-GB"/>
        </a:p>
      </dgm:t>
    </dgm:pt>
    <dgm:pt modelId="{26A1F4AE-C6AB-440A-914F-955DEC4F8534}" type="pres">
      <dgm:prSet presAssocID="{A935A8F9-F32B-472C-A9F7-89E68B021F90}" presName="FourNodes_1_text" presStyleLbl="node1" presStyleIdx="3" presStyleCnt="4">
        <dgm:presLayoutVars>
          <dgm:bulletEnabled val="1"/>
        </dgm:presLayoutVars>
      </dgm:prSet>
      <dgm:spPr/>
      <dgm:t>
        <a:bodyPr/>
        <a:lstStyle/>
        <a:p>
          <a:endParaRPr lang="en-GB"/>
        </a:p>
      </dgm:t>
    </dgm:pt>
    <dgm:pt modelId="{29E6E523-3F41-4B1C-9A57-402A5583B289}" type="pres">
      <dgm:prSet presAssocID="{A935A8F9-F32B-472C-A9F7-89E68B021F90}" presName="FourNodes_2_text" presStyleLbl="node1" presStyleIdx="3" presStyleCnt="4">
        <dgm:presLayoutVars>
          <dgm:bulletEnabled val="1"/>
        </dgm:presLayoutVars>
      </dgm:prSet>
      <dgm:spPr/>
      <dgm:t>
        <a:bodyPr/>
        <a:lstStyle/>
        <a:p>
          <a:endParaRPr lang="en-GB"/>
        </a:p>
      </dgm:t>
    </dgm:pt>
    <dgm:pt modelId="{2AF209B4-D363-4B33-B25E-2A6845DBF2C9}" type="pres">
      <dgm:prSet presAssocID="{A935A8F9-F32B-472C-A9F7-89E68B021F90}" presName="FourNodes_3_text" presStyleLbl="node1" presStyleIdx="3" presStyleCnt="4">
        <dgm:presLayoutVars>
          <dgm:bulletEnabled val="1"/>
        </dgm:presLayoutVars>
      </dgm:prSet>
      <dgm:spPr/>
      <dgm:t>
        <a:bodyPr/>
        <a:lstStyle/>
        <a:p>
          <a:endParaRPr lang="en-GB"/>
        </a:p>
      </dgm:t>
    </dgm:pt>
    <dgm:pt modelId="{450410FD-B1B5-4470-8437-B8F6A57C9DBD}" type="pres">
      <dgm:prSet presAssocID="{A935A8F9-F32B-472C-A9F7-89E68B021F90}" presName="FourNodes_4_text" presStyleLbl="node1" presStyleIdx="3" presStyleCnt="4">
        <dgm:presLayoutVars>
          <dgm:bulletEnabled val="1"/>
        </dgm:presLayoutVars>
      </dgm:prSet>
      <dgm:spPr/>
      <dgm:t>
        <a:bodyPr/>
        <a:lstStyle/>
        <a:p>
          <a:endParaRPr lang="en-GB"/>
        </a:p>
      </dgm:t>
    </dgm:pt>
  </dgm:ptLst>
  <dgm:cxnLst>
    <dgm:cxn modelId="{091191F3-12ED-4646-96D2-B8C8627E01EC}" srcId="{A935A8F9-F32B-472C-A9F7-89E68B021F90}" destId="{4C89514D-55E4-4559-AA36-12E4CC2EB0CD}" srcOrd="2" destOrd="0" parTransId="{F92ECDAC-C4A2-4918-B575-1574A9E62963}" sibTransId="{598C1718-F7BC-4058-A32F-F1F3040EA285}"/>
    <dgm:cxn modelId="{493F5CEA-E07A-45DB-BDEA-11B731B172B2}" type="presOf" srcId="{E048AF15-9FC0-4F85-9AB2-AA9C19E4A030}" destId="{B4BCC7CE-AE79-49E3-A794-2B1696AD9047}" srcOrd="0" destOrd="0" presId="urn:microsoft.com/office/officeart/2005/8/layout/vProcess5"/>
    <dgm:cxn modelId="{097BE7A1-F23D-4753-9C44-9A434AE8D584}" type="presOf" srcId="{4C89514D-55E4-4559-AA36-12E4CC2EB0CD}" destId="{2AF209B4-D363-4B33-B25E-2A6845DBF2C9}" srcOrd="1" destOrd="0" presId="urn:microsoft.com/office/officeart/2005/8/layout/vProcess5"/>
    <dgm:cxn modelId="{E202F4B6-BBD8-4A3D-9C7D-7A8D553ACC3D}" type="presOf" srcId="{AB18DE4F-6625-4C32-9DBD-02774A9BD0A7}" destId="{29E6E523-3F41-4B1C-9A57-402A5583B289}" srcOrd="1" destOrd="1" presId="urn:microsoft.com/office/officeart/2005/8/layout/vProcess5"/>
    <dgm:cxn modelId="{10716C82-138C-41B4-80BD-B1DF5BAC3566}" srcId="{4C89514D-55E4-4559-AA36-12E4CC2EB0CD}" destId="{05788C32-8E19-496F-818C-A97221CF2AE3}" srcOrd="2" destOrd="0" parTransId="{E072C65A-423C-45E5-A224-B8D9ABDEB29F}" sibTransId="{CC3A02D3-9E81-4F35-B5E4-04AA14749D33}"/>
    <dgm:cxn modelId="{D9423429-56BC-41E2-A595-EABFE7292A9F}" type="presOf" srcId="{C74C8B42-EB4E-477F-B76C-5A44887FA0EB}" destId="{2AF209B4-D363-4B33-B25E-2A6845DBF2C9}" srcOrd="1" destOrd="1" presId="urn:microsoft.com/office/officeart/2005/8/layout/vProcess5"/>
    <dgm:cxn modelId="{EE145038-2E20-405F-907D-577192C5AF1D}" srcId="{FB4FB680-2E96-403B-BE0E-1F56607B94C6}" destId="{AA5BE953-901D-401D-9012-B9305BEDDDA5}" srcOrd="0" destOrd="0" parTransId="{F5043E2F-0833-4A33-B550-7FB28030E1E7}" sibTransId="{417C8EEC-D36B-45D3-8715-BCA26ACB5CE4}"/>
    <dgm:cxn modelId="{0973701A-D912-46E7-96C4-18175239E089}" type="presOf" srcId="{49D33CF8-DCFF-41B0-985D-31076E097FDC}" destId="{8AE81B00-B101-4126-97D5-582F53C6A63A}" srcOrd="0" destOrd="0" presId="urn:microsoft.com/office/officeart/2005/8/layout/vProcess5"/>
    <dgm:cxn modelId="{0BEF34C4-1D28-4EB2-8C97-1D2FEB88B293}" type="presOf" srcId="{C31FC943-8280-47E7-87FF-A691EA4B3114}" destId="{2AF209B4-D363-4B33-B25E-2A6845DBF2C9}" srcOrd="1" destOrd="2" presId="urn:microsoft.com/office/officeart/2005/8/layout/vProcess5"/>
    <dgm:cxn modelId="{4152A3DD-60B1-4A71-B8CF-5E8D6E39CE8B}" type="presOf" srcId="{C74C8B42-EB4E-477F-B76C-5A44887FA0EB}" destId="{F42FC9E7-BF13-4D43-AA8E-B434C34345AE}" srcOrd="0" destOrd="1" presId="urn:microsoft.com/office/officeart/2005/8/layout/vProcess5"/>
    <dgm:cxn modelId="{91702336-B555-4CD2-97D5-293B93841E40}" srcId="{49D33CF8-DCFF-41B0-985D-31076E097FDC}" destId="{635496DA-4F03-4593-8DB9-F6978EC7A101}" srcOrd="0" destOrd="0" parTransId="{208E9587-D227-4872-9275-C5AD5FFD435F}" sibTransId="{16359473-E012-4202-B74F-D3E741FADF47}"/>
    <dgm:cxn modelId="{D2D3207C-138A-4E65-A2A4-61B58274340F}" type="presOf" srcId="{AB18DE4F-6625-4C32-9DBD-02774A9BD0A7}" destId="{C9FEC236-CA3E-463C-A37D-18DC6472F041}" srcOrd="0" destOrd="1" presId="urn:microsoft.com/office/officeart/2005/8/layout/vProcess5"/>
    <dgm:cxn modelId="{6A5EE121-CDC5-4285-9363-819FA574F363}" type="presOf" srcId="{49D33CF8-DCFF-41B0-985D-31076E097FDC}" destId="{26A1F4AE-C6AB-440A-914F-955DEC4F8534}" srcOrd="1" destOrd="0" presId="urn:microsoft.com/office/officeart/2005/8/layout/vProcess5"/>
    <dgm:cxn modelId="{334921DE-8EA3-44C0-8A76-AE6BA8A0FF05}" srcId="{4C89514D-55E4-4559-AA36-12E4CC2EB0CD}" destId="{C31FC943-8280-47E7-87FF-A691EA4B3114}" srcOrd="1" destOrd="0" parTransId="{B058725D-4712-404B-B256-024D42ED79EF}" sibTransId="{6DDBC701-7A7F-4379-9AF0-EA54D9BA95AE}"/>
    <dgm:cxn modelId="{EC50235A-DDA5-401F-9033-5A000ABDF59C}" type="presOf" srcId="{FB4FB680-2E96-403B-BE0E-1F56607B94C6}" destId="{450410FD-B1B5-4470-8437-B8F6A57C9DBD}" srcOrd="1" destOrd="0" presId="urn:microsoft.com/office/officeart/2005/8/layout/vProcess5"/>
    <dgm:cxn modelId="{E7860675-F7E1-43E5-878B-D59ECBEB2180}" type="presOf" srcId="{AA5BE953-901D-401D-9012-B9305BEDDDA5}" destId="{450410FD-B1B5-4470-8437-B8F6A57C9DBD}" srcOrd="1" destOrd="1" presId="urn:microsoft.com/office/officeart/2005/8/layout/vProcess5"/>
    <dgm:cxn modelId="{A417178B-BE66-4F0B-ACD3-9113A35F1730}" type="presOf" srcId="{05788C32-8E19-496F-818C-A97221CF2AE3}" destId="{2AF209B4-D363-4B33-B25E-2A6845DBF2C9}" srcOrd="1" destOrd="3" presId="urn:microsoft.com/office/officeart/2005/8/layout/vProcess5"/>
    <dgm:cxn modelId="{B538F6BC-400B-4E3C-8E47-028133AE6EDE}" srcId="{A935A8F9-F32B-472C-A9F7-89E68B021F90}" destId="{FB4FB680-2E96-403B-BE0E-1F56607B94C6}" srcOrd="3" destOrd="0" parTransId="{C8622595-9CC4-42B6-BD0E-E738A56543E0}" sibTransId="{3CB74F6B-A2A8-4305-9954-4F14F247E8B8}"/>
    <dgm:cxn modelId="{93A216EA-B48A-4A07-AAF3-947131124CB4}" type="presOf" srcId="{4C89514D-55E4-4559-AA36-12E4CC2EB0CD}" destId="{F42FC9E7-BF13-4D43-AA8E-B434C34345AE}" srcOrd="0" destOrd="0" presId="urn:microsoft.com/office/officeart/2005/8/layout/vProcess5"/>
    <dgm:cxn modelId="{8F7EFDFF-DCCB-4B19-91AC-D3C46171FAC9}" type="presOf" srcId="{598C1718-F7BC-4058-A32F-F1F3040EA285}" destId="{34F2B97E-0DC2-450F-A0E2-931933982F68}" srcOrd="0" destOrd="0" presId="urn:microsoft.com/office/officeart/2005/8/layout/vProcess5"/>
    <dgm:cxn modelId="{54E6A271-984A-44D4-A7AF-E87A4A7C50CB}" type="presOf" srcId="{E1FD6BBA-72AA-4368-978D-F6F4260256AA}" destId="{C9FEC236-CA3E-463C-A37D-18DC6472F041}" srcOrd="0" destOrd="0" presId="urn:microsoft.com/office/officeart/2005/8/layout/vProcess5"/>
    <dgm:cxn modelId="{2C17FEA8-D66F-4413-9A0A-C84B61A4BCB8}" srcId="{4C89514D-55E4-4559-AA36-12E4CC2EB0CD}" destId="{C74C8B42-EB4E-477F-B76C-5A44887FA0EB}" srcOrd="0" destOrd="0" parTransId="{AC99A525-93B3-4655-AC4E-8CD9A0EE1B39}" sibTransId="{C862363A-04DA-47FF-8C73-5786C208FA7E}"/>
    <dgm:cxn modelId="{00F85A83-D9E5-4248-B75F-E4FAF8509B62}" srcId="{A935A8F9-F32B-472C-A9F7-89E68B021F90}" destId="{49D33CF8-DCFF-41B0-985D-31076E097FDC}" srcOrd="0" destOrd="0" parTransId="{A14A82AD-CF5A-4731-A164-2E687A6C187F}" sibTransId="{B02DC076-8FE0-4E0D-934F-9F3574E78252}"/>
    <dgm:cxn modelId="{50F18D31-C956-45B7-BA95-7697FE4FE2FE}" type="presOf" srcId="{AA5BE953-901D-401D-9012-B9305BEDDDA5}" destId="{0CBFA165-7726-4BAC-8E2E-4E3DEB7426D4}" srcOrd="0" destOrd="1" presId="urn:microsoft.com/office/officeart/2005/8/layout/vProcess5"/>
    <dgm:cxn modelId="{F71161C1-77FF-4CF3-945C-CD3B08130448}" srcId="{E1FD6BBA-72AA-4368-978D-F6F4260256AA}" destId="{AB18DE4F-6625-4C32-9DBD-02774A9BD0A7}" srcOrd="0" destOrd="0" parTransId="{34DD46F9-E48F-4093-A62A-932F0CD455B6}" sibTransId="{09A53D44-6F3F-4688-9FEC-5C07141DA3E7}"/>
    <dgm:cxn modelId="{1A3A5590-B6F0-4680-8541-011E791C99FD}" type="presOf" srcId="{FB4FB680-2E96-403B-BE0E-1F56607B94C6}" destId="{0CBFA165-7726-4BAC-8E2E-4E3DEB7426D4}" srcOrd="0" destOrd="0" presId="urn:microsoft.com/office/officeart/2005/8/layout/vProcess5"/>
    <dgm:cxn modelId="{777714AD-2B4A-4AC3-8FB9-837D36A82260}" type="presOf" srcId="{E1FD6BBA-72AA-4368-978D-F6F4260256AA}" destId="{29E6E523-3F41-4B1C-9A57-402A5583B289}" srcOrd="1" destOrd="0" presId="urn:microsoft.com/office/officeart/2005/8/layout/vProcess5"/>
    <dgm:cxn modelId="{9ED9B4DE-6DBB-4DA9-AB5F-435A6D0301D9}" type="presOf" srcId="{A935A8F9-F32B-472C-A9F7-89E68B021F90}" destId="{EB908D00-2700-45D3-BD97-F312EAA195D3}" srcOrd="0" destOrd="0" presId="urn:microsoft.com/office/officeart/2005/8/layout/vProcess5"/>
    <dgm:cxn modelId="{4D1278B7-8302-4C6B-82B2-B121D5455B32}" type="presOf" srcId="{05788C32-8E19-496F-818C-A97221CF2AE3}" destId="{F42FC9E7-BF13-4D43-AA8E-B434C34345AE}" srcOrd="0" destOrd="3" presId="urn:microsoft.com/office/officeart/2005/8/layout/vProcess5"/>
    <dgm:cxn modelId="{4BA25797-F511-4D78-96F1-9B19B4A0F43E}" type="presOf" srcId="{635496DA-4F03-4593-8DB9-F6978EC7A101}" destId="{8AE81B00-B101-4126-97D5-582F53C6A63A}" srcOrd="0" destOrd="1" presId="urn:microsoft.com/office/officeart/2005/8/layout/vProcess5"/>
    <dgm:cxn modelId="{4DA13466-7490-425E-BE1E-4D85C269931B}" type="presOf" srcId="{C31FC943-8280-47E7-87FF-A691EA4B3114}" destId="{F42FC9E7-BF13-4D43-AA8E-B434C34345AE}" srcOrd="0" destOrd="2" presId="urn:microsoft.com/office/officeart/2005/8/layout/vProcess5"/>
    <dgm:cxn modelId="{6FF5A3DC-26CE-4692-AC6C-22AC1004E2C0}" srcId="{A935A8F9-F32B-472C-A9F7-89E68B021F90}" destId="{E1FD6BBA-72AA-4368-978D-F6F4260256AA}" srcOrd="1" destOrd="0" parTransId="{E925C805-5E0F-4477-83EE-D6F1DA8BBA43}" sibTransId="{E048AF15-9FC0-4F85-9AB2-AA9C19E4A030}"/>
    <dgm:cxn modelId="{E6298E5F-2DAC-4100-8D75-8F335ABA0425}" type="presOf" srcId="{635496DA-4F03-4593-8DB9-F6978EC7A101}" destId="{26A1F4AE-C6AB-440A-914F-955DEC4F8534}" srcOrd="1" destOrd="1" presId="urn:microsoft.com/office/officeart/2005/8/layout/vProcess5"/>
    <dgm:cxn modelId="{9D6A7DB9-B5CD-4767-BBAF-EF597C75A1D2}" type="presOf" srcId="{B02DC076-8FE0-4E0D-934F-9F3574E78252}" destId="{7B0BA8EE-7408-44AA-BE2F-16E2C9F34343}" srcOrd="0" destOrd="0" presId="urn:microsoft.com/office/officeart/2005/8/layout/vProcess5"/>
    <dgm:cxn modelId="{7433F848-BE81-48CC-A743-3DB5B6422B75}" type="presParOf" srcId="{EB908D00-2700-45D3-BD97-F312EAA195D3}" destId="{6CC3311D-CEA5-4BBD-8B44-9997CED2C4AB}" srcOrd="0" destOrd="0" presId="urn:microsoft.com/office/officeart/2005/8/layout/vProcess5"/>
    <dgm:cxn modelId="{33275A4C-8210-4D46-952C-236C19F871DF}" type="presParOf" srcId="{EB908D00-2700-45D3-BD97-F312EAA195D3}" destId="{8AE81B00-B101-4126-97D5-582F53C6A63A}" srcOrd="1" destOrd="0" presId="urn:microsoft.com/office/officeart/2005/8/layout/vProcess5"/>
    <dgm:cxn modelId="{06FBC40E-2418-4D3E-A9E4-D7D864AEB1DD}" type="presParOf" srcId="{EB908D00-2700-45D3-BD97-F312EAA195D3}" destId="{C9FEC236-CA3E-463C-A37D-18DC6472F041}" srcOrd="2" destOrd="0" presId="urn:microsoft.com/office/officeart/2005/8/layout/vProcess5"/>
    <dgm:cxn modelId="{A3E47662-C8B5-4025-8B4B-B68AA722D47A}" type="presParOf" srcId="{EB908D00-2700-45D3-BD97-F312EAA195D3}" destId="{F42FC9E7-BF13-4D43-AA8E-B434C34345AE}" srcOrd="3" destOrd="0" presId="urn:microsoft.com/office/officeart/2005/8/layout/vProcess5"/>
    <dgm:cxn modelId="{7F0ACDD2-92D9-4DE8-A36F-7A4A4EA96CF0}" type="presParOf" srcId="{EB908D00-2700-45D3-BD97-F312EAA195D3}" destId="{0CBFA165-7726-4BAC-8E2E-4E3DEB7426D4}" srcOrd="4" destOrd="0" presId="urn:microsoft.com/office/officeart/2005/8/layout/vProcess5"/>
    <dgm:cxn modelId="{373C19BF-17BB-4EF7-B5B0-B0F4862A4816}" type="presParOf" srcId="{EB908D00-2700-45D3-BD97-F312EAA195D3}" destId="{7B0BA8EE-7408-44AA-BE2F-16E2C9F34343}" srcOrd="5" destOrd="0" presId="urn:microsoft.com/office/officeart/2005/8/layout/vProcess5"/>
    <dgm:cxn modelId="{FB44F47E-D685-49AA-8788-21BED0CE2FF2}" type="presParOf" srcId="{EB908D00-2700-45D3-BD97-F312EAA195D3}" destId="{B4BCC7CE-AE79-49E3-A794-2B1696AD9047}" srcOrd="6" destOrd="0" presId="urn:microsoft.com/office/officeart/2005/8/layout/vProcess5"/>
    <dgm:cxn modelId="{4FABDE4B-4B65-4A2B-9902-314B74EBAA91}" type="presParOf" srcId="{EB908D00-2700-45D3-BD97-F312EAA195D3}" destId="{34F2B97E-0DC2-450F-A0E2-931933982F68}" srcOrd="7" destOrd="0" presId="urn:microsoft.com/office/officeart/2005/8/layout/vProcess5"/>
    <dgm:cxn modelId="{6EF19379-D82D-4F05-BB02-6D4BBDBA9178}" type="presParOf" srcId="{EB908D00-2700-45D3-BD97-F312EAA195D3}" destId="{26A1F4AE-C6AB-440A-914F-955DEC4F8534}" srcOrd="8" destOrd="0" presId="urn:microsoft.com/office/officeart/2005/8/layout/vProcess5"/>
    <dgm:cxn modelId="{A2528F2E-6270-4A48-BD18-F2E49CF69A4E}" type="presParOf" srcId="{EB908D00-2700-45D3-BD97-F312EAA195D3}" destId="{29E6E523-3F41-4B1C-9A57-402A5583B289}" srcOrd="9" destOrd="0" presId="urn:microsoft.com/office/officeart/2005/8/layout/vProcess5"/>
    <dgm:cxn modelId="{72813623-7E9A-49AF-B0FC-EDAE5561CBF0}" type="presParOf" srcId="{EB908D00-2700-45D3-BD97-F312EAA195D3}" destId="{2AF209B4-D363-4B33-B25E-2A6845DBF2C9}" srcOrd="10" destOrd="0" presId="urn:microsoft.com/office/officeart/2005/8/layout/vProcess5"/>
    <dgm:cxn modelId="{3E29211B-8E59-4F8F-B43B-67913A495133}" type="presParOf" srcId="{EB908D00-2700-45D3-BD97-F312EAA195D3}" destId="{450410FD-B1B5-4470-8437-B8F6A57C9DBD}"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812694-96D9-4549-9DC3-A6905E9D03D9}">
      <dsp:nvSpPr>
        <dsp:cNvPr id="0" name=""/>
        <dsp:cNvSpPr/>
      </dsp:nvSpPr>
      <dsp:spPr>
        <a:xfrm>
          <a:off x="2758821" y="723764"/>
          <a:ext cx="334248" cy="91440"/>
        </a:xfrm>
        <a:custGeom>
          <a:avLst/>
          <a:gdLst/>
          <a:ahLst/>
          <a:cxnLst/>
          <a:rect l="0" t="0" r="0" b="0"/>
          <a:pathLst>
            <a:path>
              <a:moveTo>
                <a:pt x="0" y="45720"/>
              </a:moveTo>
              <a:lnTo>
                <a:pt x="334248"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dirty="0"/>
        </a:p>
      </dsp:txBody>
      <dsp:txXfrm>
        <a:off x="2916824" y="767658"/>
        <a:ext cx="18242" cy="3652"/>
      </dsp:txXfrm>
    </dsp:sp>
    <dsp:sp modelId="{621108B7-F30D-4103-9441-E88656B55DAC}">
      <dsp:nvSpPr>
        <dsp:cNvPr id="0" name=""/>
        <dsp:cNvSpPr/>
      </dsp:nvSpPr>
      <dsp:spPr>
        <a:xfrm>
          <a:off x="651381" y="5024"/>
          <a:ext cx="2109239" cy="152891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100000"/>
            </a:lnSpc>
            <a:spcBef>
              <a:spcPct val="0"/>
            </a:spcBef>
            <a:spcAft>
              <a:spcPts val="600"/>
            </a:spcAft>
          </a:pPr>
          <a:r>
            <a:rPr lang="en-GB" sz="1500" kern="1200" dirty="0" smtClean="0"/>
            <a:t>What key skills challenges are being faced?</a:t>
          </a:r>
        </a:p>
      </dsp:txBody>
      <dsp:txXfrm>
        <a:off x="651381" y="5024"/>
        <a:ext cx="2109239" cy="1528919"/>
      </dsp:txXfrm>
    </dsp:sp>
    <dsp:sp modelId="{F279CEA1-2836-4985-A84B-8897181229F8}">
      <dsp:nvSpPr>
        <dsp:cNvPr id="0" name=""/>
        <dsp:cNvSpPr/>
      </dsp:nvSpPr>
      <dsp:spPr>
        <a:xfrm>
          <a:off x="5372217" y="723764"/>
          <a:ext cx="334248" cy="91440"/>
        </a:xfrm>
        <a:custGeom>
          <a:avLst/>
          <a:gdLst/>
          <a:ahLst/>
          <a:cxnLst/>
          <a:rect l="0" t="0" r="0" b="0"/>
          <a:pathLst>
            <a:path>
              <a:moveTo>
                <a:pt x="0" y="45720"/>
              </a:moveTo>
              <a:lnTo>
                <a:pt x="334248"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dirty="0"/>
        </a:p>
      </dsp:txBody>
      <dsp:txXfrm>
        <a:off x="5530221" y="767658"/>
        <a:ext cx="18242" cy="3652"/>
      </dsp:txXfrm>
    </dsp:sp>
    <dsp:sp modelId="{07F5B299-E949-489E-8B37-3A189348D005}">
      <dsp:nvSpPr>
        <dsp:cNvPr id="0" name=""/>
        <dsp:cNvSpPr/>
      </dsp:nvSpPr>
      <dsp:spPr>
        <a:xfrm>
          <a:off x="3125469" y="26800"/>
          <a:ext cx="2248547" cy="148536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marR="0" lvl="0" indent="0" algn="ctr" defTabSz="914400" eaLnBrk="1" fontAlgn="auto" latinLnBrk="0" hangingPunct="1">
            <a:lnSpc>
              <a:spcPct val="100000"/>
            </a:lnSpc>
            <a:spcBef>
              <a:spcPct val="0"/>
            </a:spcBef>
            <a:spcAft>
              <a:spcPts val="600"/>
            </a:spcAft>
            <a:buClrTx/>
            <a:buSzTx/>
            <a:buFontTx/>
            <a:buNone/>
            <a:tabLst/>
            <a:defRPr/>
          </a:pPr>
          <a:r>
            <a:rPr lang="en-GB" sz="1500" kern="1200" dirty="0" smtClean="0"/>
            <a:t>What is the current position of the sector?</a:t>
          </a:r>
        </a:p>
        <a:p>
          <a:pPr marL="0" lvl="0" indent="0" algn="ctr" defTabSz="914400">
            <a:lnSpc>
              <a:spcPct val="100000"/>
            </a:lnSpc>
            <a:spcBef>
              <a:spcPct val="0"/>
            </a:spcBef>
            <a:spcAft>
              <a:spcPts val="600"/>
            </a:spcAft>
            <a:buNone/>
          </a:pPr>
          <a:r>
            <a:rPr lang="en-GB" sz="1500" kern="1200" dirty="0" smtClean="0"/>
            <a:t>What would success look like? </a:t>
          </a:r>
        </a:p>
      </dsp:txBody>
      <dsp:txXfrm>
        <a:off x="3125469" y="26800"/>
        <a:ext cx="2248547" cy="1485366"/>
      </dsp:txXfrm>
    </dsp:sp>
    <dsp:sp modelId="{83E272CD-8FC6-4148-8178-7ABC73A1239F}">
      <dsp:nvSpPr>
        <dsp:cNvPr id="0" name=""/>
        <dsp:cNvSpPr/>
      </dsp:nvSpPr>
      <dsp:spPr>
        <a:xfrm>
          <a:off x="1710133" y="1501591"/>
          <a:ext cx="5107218" cy="338213"/>
        </a:xfrm>
        <a:custGeom>
          <a:avLst/>
          <a:gdLst/>
          <a:ahLst/>
          <a:cxnLst/>
          <a:rect l="0" t="0" r="0" b="0"/>
          <a:pathLst>
            <a:path>
              <a:moveTo>
                <a:pt x="5107218" y="0"/>
              </a:moveTo>
              <a:lnTo>
                <a:pt x="5107218" y="186206"/>
              </a:lnTo>
              <a:lnTo>
                <a:pt x="0" y="186206"/>
              </a:lnTo>
              <a:lnTo>
                <a:pt x="0" y="338213"/>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dirty="0"/>
        </a:p>
      </dsp:txBody>
      <dsp:txXfrm>
        <a:off x="4135730" y="1668872"/>
        <a:ext cx="256025" cy="3652"/>
      </dsp:txXfrm>
    </dsp:sp>
    <dsp:sp modelId="{953505D3-1A7A-4334-9562-95F954E1A01F}">
      <dsp:nvSpPr>
        <dsp:cNvPr id="0" name=""/>
        <dsp:cNvSpPr/>
      </dsp:nvSpPr>
      <dsp:spPr>
        <a:xfrm>
          <a:off x="5738866" y="35576"/>
          <a:ext cx="2156970" cy="146781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100000"/>
            </a:lnSpc>
            <a:spcBef>
              <a:spcPct val="0"/>
            </a:spcBef>
            <a:spcAft>
              <a:spcPts val="600"/>
            </a:spcAft>
          </a:pPr>
          <a:r>
            <a:rPr lang="en-GB" sz="1400" kern="1200" dirty="0" smtClean="0"/>
            <a:t>Performance challenge:</a:t>
          </a:r>
          <a:br>
            <a:rPr lang="en-GB" sz="1400" kern="1200" dirty="0" smtClean="0"/>
          </a:br>
          <a:r>
            <a:rPr lang="en-GB" sz="1400" b="1" kern="1200" dirty="0" smtClean="0"/>
            <a:t>PRODUCTIVITY</a:t>
          </a:r>
        </a:p>
        <a:p>
          <a:pPr marL="0" lvl="0" indent="0" algn="ctr" defTabSz="622300">
            <a:lnSpc>
              <a:spcPct val="100000"/>
            </a:lnSpc>
            <a:spcBef>
              <a:spcPct val="0"/>
            </a:spcBef>
            <a:spcAft>
              <a:spcPts val="600"/>
            </a:spcAft>
          </a:pPr>
          <a:r>
            <a:rPr lang="en-GB" sz="1400" kern="1200" dirty="0" smtClean="0"/>
            <a:t>Supported by innovation, effective management and good skills utilisation</a:t>
          </a:r>
          <a:endParaRPr lang="en-GB" sz="1400" kern="1200" dirty="0"/>
        </a:p>
      </dsp:txBody>
      <dsp:txXfrm>
        <a:off x="5738866" y="35576"/>
        <a:ext cx="2156970" cy="1467815"/>
      </dsp:txXfrm>
    </dsp:sp>
    <dsp:sp modelId="{9EAFD595-987A-489C-8796-4797079E87DF}">
      <dsp:nvSpPr>
        <dsp:cNvPr id="0" name=""/>
        <dsp:cNvSpPr/>
      </dsp:nvSpPr>
      <dsp:spPr>
        <a:xfrm>
          <a:off x="2770401" y="2561306"/>
          <a:ext cx="331345" cy="91440"/>
        </a:xfrm>
        <a:custGeom>
          <a:avLst/>
          <a:gdLst/>
          <a:ahLst/>
          <a:cxnLst/>
          <a:rect l="0" t="0" r="0" b="0"/>
          <a:pathLst>
            <a:path>
              <a:moveTo>
                <a:pt x="0" y="55133"/>
              </a:moveTo>
              <a:lnTo>
                <a:pt x="182772" y="55133"/>
              </a:lnTo>
              <a:lnTo>
                <a:pt x="182772" y="45720"/>
              </a:lnTo>
              <a:lnTo>
                <a:pt x="331345"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dirty="0"/>
        </a:p>
      </dsp:txBody>
      <dsp:txXfrm>
        <a:off x="2927022" y="2605200"/>
        <a:ext cx="18103" cy="3652"/>
      </dsp:txXfrm>
    </dsp:sp>
    <dsp:sp modelId="{FD3BC1DB-6B8C-4165-A860-288DC27A125C}">
      <dsp:nvSpPr>
        <dsp:cNvPr id="0" name=""/>
        <dsp:cNvSpPr/>
      </dsp:nvSpPr>
      <dsp:spPr>
        <a:xfrm>
          <a:off x="648066" y="1872204"/>
          <a:ext cx="2124134" cy="148846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100000"/>
            </a:lnSpc>
            <a:spcBef>
              <a:spcPct val="0"/>
            </a:spcBef>
            <a:spcAft>
              <a:spcPts val="600"/>
            </a:spcAft>
          </a:pPr>
          <a:r>
            <a:rPr lang="en-GB" sz="1400" kern="1200" dirty="0" smtClean="0"/>
            <a:t>Performance challenge:</a:t>
          </a:r>
          <a:br>
            <a:rPr lang="en-GB" sz="1400" kern="1200" dirty="0" smtClean="0"/>
          </a:br>
          <a:r>
            <a:rPr lang="en-GB" sz="1400" b="1" kern="1200" dirty="0" smtClean="0">
              <a:solidFill>
                <a:schemeClr val="bg1"/>
              </a:solidFill>
            </a:rPr>
            <a:t>MANAGEMENT QUALITY</a:t>
          </a:r>
          <a:endParaRPr lang="en-GB" sz="1400" kern="1200" dirty="0" smtClean="0">
            <a:solidFill>
              <a:schemeClr val="bg1"/>
            </a:solidFill>
          </a:endParaRPr>
        </a:p>
        <a:p>
          <a:pPr lvl="0" algn="ctr" defTabSz="622300">
            <a:lnSpc>
              <a:spcPct val="100000"/>
            </a:lnSpc>
            <a:spcBef>
              <a:spcPct val="0"/>
            </a:spcBef>
            <a:spcAft>
              <a:spcPts val="600"/>
            </a:spcAft>
          </a:pPr>
          <a:r>
            <a:rPr lang="en-GB" sz="1400" kern="1200" dirty="0" smtClean="0"/>
            <a:t>To manage and drive change, productivity and skill development</a:t>
          </a:r>
          <a:endParaRPr lang="en-GB" sz="1400" kern="1200" dirty="0"/>
        </a:p>
      </dsp:txBody>
      <dsp:txXfrm>
        <a:off x="648066" y="1872204"/>
        <a:ext cx="2124134" cy="1488469"/>
      </dsp:txXfrm>
    </dsp:sp>
    <dsp:sp modelId="{77EC4097-371B-4362-B2E6-890744D6E235}">
      <dsp:nvSpPr>
        <dsp:cNvPr id="0" name=""/>
        <dsp:cNvSpPr/>
      </dsp:nvSpPr>
      <dsp:spPr>
        <a:xfrm>
          <a:off x="5396393" y="2561306"/>
          <a:ext cx="331853" cy="91440"/>
        </a:xfrm>
        <a:custGeom>
          <a:avLst/>
          <a:gdLst/>
          <a:ahLst/>
          <a:cxnLst/>
          <a:rect l="0" t="0" r="0" b="0"/>
          <a:pathLst>
            <a:path>
              <a:moveTo>
                <a:pt x="0" y="45720"/>
              </a:moveTo>
              <a:lnTo>
                <a:pt x="183026" y="45720"/>
              </a:lnTo>
              <a:lnTo>
                <a:pt x="183026" y="46072"/>
              </a:lnTo>
              <a:lnTo>
                <a:pt x="331853" y="46072"/>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dirty="0"/>
        </a:p>
      </dsp:txBody>
      <dsp:txXfrm>
        <a:off x="5553258" y="2605200"/>
        <a:ext cx="18122" cy="3652"/>
      </dsp:txXfrm>
    </dsp:sp>
    <dsp:sp modelId="{3910C7F7-C364-4CD1-BA16-706D0912A889}">
      <dsp:nvSpPr>
        <dsp:cNvPr id="0" name=""/>
        <dsp:cNvSpPr/>
      </dsp:nvSpPr>
      <dsp:spPr>
        <a:xfrm>
          <a:off x="3134147" y="1857894"/>
          <a:ext cx="2264046" cy="149826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100000"/>
            </a:lnSpc>
            <a:spcBef>
              <a:spcPct val="0"/>
            </a:spcBef>
            <a:spcAft>
              <a:spcPts val="600"/>
            </a:spcAft>
          </a:pPr>
          <a:r>
            <a:rPr lang="en-GB" sz="1400" kern="1200" dirty="0" smtClean="0"/>
            <a:t>Performance challenge: </a:t>
          </a:r>
          <a:br>
            <a:rPr lang="en-GB" sz="1400" kern="1200" dirty="0" smtClean="0"/>
          </a:br>
          <a:r>
            <a:rPr lang="en-GB" sz="1400" b="1" kern="1200" dirty="0" smtClean="0"/>
            <a:t>ATTRACTING TALENT</a:t>
          </a:r>
        </a:p>
        <a:p>
          <a:pPr marL="0" lvl="0" indent="0" algn="ctr" defTabSz="622300">
            <a:lnSpc>
              <a:spcPct val="100000"/>
            </a:lnSpc>
            <a:spcBef>
              <a:spcPct val="0"/>
            </a:spcBef>
            <a:spcAft>
              <a:spcPts val="600"/>
            </a:spcAft>
          </a:pPr>
          <a:r>
            <a:rPr lang="en-GB" sz="1400" kern="1200" dirty="0" smtClean="0"/>
            <a:t>To meet current, and future, demand for technical and management skills</a:t>
          </a:r>
          <a:endParaRPr lang="en-GB" sz="1400" kern="1200" dirty="0"/>
        </a:p>
      </dsp:txBody>
      <dsp:txXfrm>
        <a:off x="3134147" y="1857894"/>
        <a:ext cx="2264046" cy="1498263"/>
      </dsp:txXfrm>
    </dsp:sp>
    <dsp:sp modelId="{535E850D-B5E8-45F8-897A-0F63C2EEA817}">
      <dsp:nvSpPr>
        <dsp:cNvPr id="0" name=""/>
        <dsp:cNvSpPr/>
      </dsp:nvSpPr>
      <dsp:spPr>
        <a:xfrm>
          <a:off x="1684213" y="3340747"/>
          <a:ext cx="5150587" cy="388757"/>
        </a:xfrm>
        <a:custGeom>
          <a:avLst/>
          <a:gdLst/>
          <a:ahLst/>
          <a:cxnLst/>
          <a:rect l="0" t="0" r="0" b="0"/>
          <a:pathLst>
            <a:path>
              <a:moveTo>
                <a:pt x="5150587" y="0"/>
              </a:moveTo>
              <a:lnTo>
                <a:pt x="5150587" y="211478"/>
              </a:lnTo>
              <a:lnTo>
                <a:pt x="0" y="211478"/>
              </a:lnTo>
              <a:lnTo>
                <a:pt x="0" y="388757"/>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dirty="0"/>
        </a:p>
      </dsp:txBody>
      <dsp:txXfrm>
        <a:off x="4130316" y="3533300"/>
        <a:ext cx="258381" cy="3652"/>
      </dsp:txXfrm>
    </dsp:sp>
    <dsp:sp modelId="{8D3C6297-3976-4857-9E81-51C037E70200}">
      <dsp:nvSpPr>
        <dsp:cNvPr id="0" name=""/>
        <dsp:cNvSpPr/>
      </dsp:nvSpPr>
      <dsp:spPr>
        <a:xfrm>
          <a:off x="5760646" y="1872209"/>
          <a:ext cx="2148309" cy="147033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100000"/>
            </a:lnSpc>
            <a:spcBef>
              <a:spcPct val="0"/>
            </a:spcBef>
            <a:spcAft>
              <a:spcPts val="600"/>
            </a:spcAft>
          </a:pPr>
          <a:r>
            <a:rPr lang="en-GB" sz="1400" kern="1200" dirty="0" smtClean="0"/>
            <a:t>Performance challenge:</a:t>
          </a:r>
          <a:br>
            <a:rPr lang="en-GB" sz="1400" kern="1200" dirty="0" smtClean="0"/>
          </a:br>
          <a:r>
            <a:rPr lang="en-GB" sz="1400" b="1" kern="1200" dirty="0" smtClean="0"/>
            <a:t>INVESTMENT IN WORKFORCE SKILLS</a:t>
          </a:r>
        </a:p>
        <a:p>
          <a:pPr marL="0" lvl="0" indent="0" algn="ctr" defTabSz="622300">
            <a:lnSpc>
              <a:spcPct val="100000"/>
            </a:lnSpc>
            <a:spcBef>
              <a:spcPct val="0"/>
            </a:spcBef>
            <a:spcAft>
              <a:spcPts val="600"/>
            </a:spcAft>
          </a:pPr>
          <a:r>
            <a:rPr lang="en-GB" sz="1400" kern="1200" dirty="0" smtClean="0"/>
            <a:t>To support productivity,  retention and flexibility of the workforce</a:t>
          </a:r>
          <a:endParaRPr lang="en-GB" sz="1400" kern="1200" dirty="0"/>
        </a:p>
      </dsp:txBody>
      <dsp:txXfrm>
        <a:off x="5760646" y="1872209"/>
        <a:ext cx="2148309" cy="1470337"/>
      </dsp:txXfrm>
    </dsp:sp>
    <dsp:sp modelId="{DF7A8D94-AEEB-449C-9069-56D8558B86A2}">
      <dsp:nvSpPr>
        <dsp:cNvPr id="0" name=""/>
        <dsp:cNvSpPr/>
      </dsp:nvSpPr>
      <dsp:spPr>
        <a:xfrm>
          <a:off x="2715245" y="4331296"/>
          <a:ext cx="361374" cy="91440"/>
        </a:xfrm>
        <a:custGeom>
          <a:avLst/>
          <a:gdLst/>
          <a:ahLst/>
          <a:cxnLst/>
          <a:rect l="0" t="0" r="0" b="0"/>
          <a:pathLst>
            <a:path>
              <a:moveTo>
                <a:pt x="0" y="45720"/>
              </a:moveTo>
              <a:lnTo>
                <a:pt x="197787" y="45720"/>
              </a:lnTo>
              <a:lnTo>
                <a:pt x="197787" y="53499"/>
              </a:lnTo>
              <a:lnTo>
                <a:pt x="361374" y="53499"/>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dirty="0"/>
        </a:p>
      </dsp:txBody>
      <dsp:txXfrm>
        <a:off x="2886131" y="4375190"/>
        <a:ext cx="19602" cy="3652"/>
      </dsp:txXfrm>
    </dsp:sp>
    <dsp:sp modelId="{110F3E00-4346-4598-A2DD-57410010B6D1}">
      <dsp:nvSpPr>
        <dsp:cNvPr id="0" name=""/>
        <dsp:cNvSpPr/>
      </dsp:nvSpPr>
      <dsp:spPr>
        <a:xfrm>
          <a:off x="651381" y="3761905"/>
          <a:ext cx="2065663" cy="123022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100000"/>
            </a:lnSpc>
            <a:spcBef>
              <a:spcPct val="0"/>
            </a:spcBef>
            <a:spcAft>
              <a:spcPts val="600"/>
            </a:spcAft>
          </a:pPr>
          <a:r>
            <a:rPr lang="en-GB" sz="1500" kern="1200" dirty="0" smtClean="0"/>
            <a:t>Growth through skills:</a:t>
          </a:r>
          <a:br>
            <a:rPr lang="en-GB" sz="1500" kern="1200" dirty="0" smtClean="0"/>
          </a:br>
          <a:r>
            <a:rPr lang="en-GB" sz="1500" kern="1200" dirty="0" smtClean="0"/>
            <a:t>How can skills help secure </a:t>
          </a:r>
          <a:r>
            <a:rPr lang="en-GB" sz="1500" b="0" kern="1200" dirty="0" smtClean="0"/>
            <a:t>future success?</a:t>
          </a:r>
          <a:endParaRPr lang="en-GB" sz="1500" b="0" kern="1200" dirty="0"/>
        </a:p>
      </dsp:txBody>
      <dsp:txXfrm>
        <a:off x="651381" y="3761905"/>
        <a:ext cx="2065663" cy="1230222"/>
      </dsp:txXfrm>
    </dsp:sp>
    <dsp:sp modelId="{83B41C5A-491C-486C-96D2-9088822CB506}">
      <dsp:nvSpPr>
        <dsp:cNvPr id="0" name=""/>
        <dsp:cNvSpPr/>
      </dsp:nvSpPr>
      <dsp:spPr>
        <a:xfrm>
          <a:off x="3109020" y="3772439"/>
          <a:ext cx="2170581" cy="122471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100000"/>
            </a:lnSpc>
            <a:spcBef>
              <a:spcPct val="0"/>
            </a:spcBef>
            <a:spcAft>
              <a:spcPts val="600"/>
            </a:spcAft>
          </a:pPr>
          <a:r>
            <a:rPr lang="en-GB" sz="1500" kern="1200" dirty="0" smtClean="0"/>
            <a:t>What are the benefits to business?</a:t>
          </a:r>
          <a:endParaRPr lang="en-GB" sz="1500" kern="1200" dirty="0"/>
        </a:p>
      </dsp:txBody>
      <dsp:txXfrm>
        <a:off x="3109020" y="3772439"/>
        <a:ext cx="2170581" cy="12247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A26EFC-FA88-41CA-B976-0384644A09F2}">
      <dsp:nvSpPr>
        <dsp:cNvPr id="0" name=""/>
        <dsp:cNvSpPr/>
      </dsp:nvSpPr>
      <dsp:spPr>
        <a:xfrm>
          <a:off x="-78680" y="-17090"/>
          <a:ext cx="8017239" cy="184572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0" bIns="57150" numCol="1" spcCol="1270" anchor="ctr" anchorCtr="0">
          <a:noAutofit/>
        </a:bodyPr>
        <a:lstStyle/>
        <a:p>
          <a:pPr lvl="0" algn="l" defTabSz="901700">
            <a:lnSpc>
              <a:spcPct val="90000"/>
            </a:lnSpc>
            <a:spcBef>
              <a:spcPct val="0"/>
            </a:spcBef>
            <a:spcAft>
              <a:spcPct val="35000"/>
            </a:spcAft>
            <a:tabLst/>
          </a:pPr>
          <a:r>
            <a:rPr lang="en-GB" sz="1450" kern="1200" dirty="0" smtClean="0"/>
            <a:t>As international competition intensifies so does the pressure on </a:t>
          </a:r>
          <a:r>
            <a:rPr lang="en-GB" sz="1450" b="1" kern="1200" dirty="0" smtClean="0"/>
            <a:t>businesses to perform. Productivity </a:t>
          </a:r>
          <a:r>
            <a:rPr lang="en-GB" sz="1450" kern="1200" dirty="0" smtClean="0"/>
            <a:t>of the sector is growing but not as strongly as our major competitors</a:t>
          </a:r>
          <a:r>
            <a:rPr lang="en-GB" sz="1450" b="1" kern="1200" dirty="0" smtClean="0"/>
            <a:t>. </a:t>
          </a:r>
        </a:p>
        <a:p>
          <a:pPr lvl="0" algn="l" defTabSz="666750">
            <a:lnSpc>
              <a:spcPct val="90000"/>
            </a:lnSpc>
            <a:spcBef>
              <a:spcPct val="0"/>
            </a:spcBef>
            <a:spcAft>
              <a:spcPct val="35000"/>
            </a:spcAft>
            <a:tabLst/>
          </a:pPr>
          <a:r>
            <a:rPr lang="en-GB" sz="1450" b="0" kern="1200" dirty="0" smtClean="0"/>
            <a:t>Businesses need to </a:t>
          </a:r>
          <a:r>
            <a:rPr lang="en-GB" sz="1450" b="1" kern="1200" dirty="0" smtClean="0"/>
            <a:t>move up the value chain,</a:t>
          </a:r>
          <a:r>
            <a:rPr lang="en-GB" sz="1450" b="0" kern="1200" dirty="0" smtClean="0"/>
            <a:t> meet </a:t>
          </a:r>
          <a:r>
            <a:rPr lang="en-GB" sz="1450" b="1" kern="1200" dirty="0" smtClean="0"/>
            <a:t>more sophisticated consumer demand, and provide w</a:t>
          </a:r>
          <a:r>
            <a:rPr lang="en-GB" sz="1450" b="0" kern="1200" dirty="0" smtClean="0"/>
            <a:t>hole business solutions.</a:t>
          </a:r>
          <a:endParaRPr lang="en-GB" sz="1450" kern="1200" dirty="0" smtClean="0"/>
        </a:p>
        <a:p>
          <a:pPr lvl="0" algn="l" defTabSz="666750">
            <a:lnSpc>
              <a:spcPct val="90000"/>
            </a:lnSpc>
            <a:spcBef>
              <a:spcPct val="0"/>
            </a:spcBef>
            <a:spcAft>
              <a:spcPct val="35000"/>
            </a:spcAft>
            <a:tabLst/>
          </a:pPr>
          <a:r>
            <a:rPr lang="en-GB" sz="1450" kern="1200" dirty="0" smtClean="0"/>
            <a:t>Success relies on </a:t>
          </a:r>
          <a:r>
            <a:rPr lang="en-GB" sz="1450" b="1" kern="1200" dirty="0" smtClean="0"/>
            <a:t>the capability of our managers </a:t>
          </a:r>
          <a:r>
            <a:rPr lang="en-GB" sz="1450" kern="1200" dirty="0" smtClean="0"/>
            <a:t>to develop a culture of continuous improvement, to innovate, keep ahead of developments, and utilise employee skills more effectively .</a:t>
          </a:r>
        </a:p>
      </dsp:txBody>
      <dsp:txXfrm>
        <a:off x="-24621" y="36969"/>
        <a:ext cx="6166809" cy="1737605"/>
      </dsp:txXfrm>
    </dsp:sp>
    <dsp:sp modelId="{C2782D83-2E5B-4085-8C40-DFBBF6E3DFA1}">
      <dsp:nvSpPr>
        <dsp:cNvPr id="0" name=""/>
        <dsp:cNvSpPr/>
      </dsp:nvSpPr>
      <dsp:spPr>
        <a:xfrm>
          <a:off x="239671" y="1879477"/>
          <a:ext cx="8143646" cy="153731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44525">
            <a:lnSpc>
              <a:spcPct val="90000"/>
            </a:lnSpc>
            <a:spcBef>
              <a:spcPct val="0"/>
            </a:spcBef>
            <a:spcAft>
              <a:spcPct val="35000"/>
            </a:spcAft>
          </a:pPr>
          <a:r>
            <a:rPr lang="en-GB" sz="1450" b="0" kern="1200" dirty="0" smtClean="0"/>
            <a:t>Advanced manufacturing requires </a:t>
          </a:r>
          <a:r>
            <a:rPr lang="en-GB" sz="1450" b="1" kern="1200" dirty="0" smtClean="0"/>
            <a:t>highly specialised skills</a:t>
          </a:r>
          <a:r>
            <a:rPr lang="en-GB" sz="1450" b="0" kern="1200" dirty="0" smtClean="0"/>
            <a:t>, which take time and significant resources to develop. </a:t>
          </a:r>
        </a:p>
        <a:p>
          <a:pPr lvl="0" algn="l" defTabSz="644525">
            <a:lnSpc>
              <a:spcPct val="90000"/>
            </a:lnSpc>
            <a:spcBef>
              <a:spcPct val="0"/>
            </a:spcBef>
            <a:spcAft>
              <a:spcPct val="35000"/>
            </a:spcAft>
          </a:pPr>
          <a:r>
            <a:rPr lang="en-GB" sz="1450" b="0" kern="1200" dirty="0" smtClean="0"/>
            <a:t>Employers face strong</a:t>
          </a:r>
          <a:r>
            <a:rPr lang="en-GB" sz="1450" b="1" kern="1200" dirty="0" smtClean="0"/>
            <a:t> competition </a:t>
          </a:r>
          <a:r>
            <a:rPr lang="en-GB" sz="1450" b="0" kern="1200" dirty="0" smtClean="0"/>
            <a:t>from other sectors to </a:t>
          </a:r>
          <a:r>
            <a:rPr lang="en-GB" sz="1450" b="1" kern="1200" dirty="0" smtClean="0"/>
            <a:t>attract and keep the best talent</a:t>
          </a:r>
          <a:r>
            <a:rPr lang="en-GB" sz="1450" b="0" kern="1200" dirty="0" smtClean="0"/>
            <a:t> and there is a </a:t>
          </a:r>
          <a:r>
            <a:rPr lang="en-GB" sz="1450" b="1" kern="1200" dirty="0" smtClean="0"/>
            <a:t>lack of alignment in the skills </a:t>
          </a:r>
          <a:r>
            <a:rPr lang="en-GB" sz="1450" b="0" kern="1200" dirty="0" smtClean="0"/>
            <a:t>supplied and those needed by employers.</a:t>
          </a:r>
        </a:p>
      </dsp:txBody>
      <dsp:txXfrm>
        <a:off x="284697" y="1924503"/>
        <a:ext cx="6207787" cy="1447262"/>
      </dsp:txXfrm>
    </dsp:sp>
    <dsp:sp modelId="{C9CC7470-0384-42FA-835C-C3F89BCA6051}">
      <dsp:nvSpPr>
        <dsp:cNvPr id="0" name=""/>
        <dsp:cNvSpPr/>
      </dsp:nvSpPr>
      <dsp:spPr>
        <a:xfrm>
          <a:off x="606453" y="3441544"/>
          <a:ext cx="8194372" cy="185573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44525">
            <a:lnSpc>
              <a:spcPct val="90000"/>
            </a:lnSpc>
            <a:spcBef>
              <a:spcPct val="0"/>
            </a:spcBef>
            <a:spcAft>
              <a:spcPct val="35000"/>
            </a:spcAft>
          </a:pPr>
          <a:r>
            <a:rPr lang="en-GB" sz="1450" b="1" kern="1200" dirty="0" smtClean="0"/>
            <a:t>Investing in the workforce.  </a:t>
          </a:r>
          <a:r>
            <a:rPr lang="en-GB" sz="1450" b="0" kern="1200" dirty="0" smtClean="0"/>
            <a:t>The majority of employers do train their staff but this only </a:t>
          </a:r>
          <a:r>
            <a:rPr lang="en-GB" sz="1450" b="1" kern="1200" dirty="0" smtClean="0"/>
            <a:t>reaches a minority of the workforce</a:t>
          </a:r>
          <a:r>
            <a:rPr lang="en-GB" sz="1450" b="0" kern="1200" dirty="0" smtClean="0"/>
            <a:t>.  Spend per employee, and per trainee, in the sector is lower than average.  </a:t>
          </a:r>
        </a:p>
        <a:p>
          <a:pPr lvl="0" algn="l" defTabSz="644525">
            <a:lnSpc>
              <a:spcPct val="90000"/>
            </a:lnSpc>
            <a:spcBef>
              <a:spcPct val="0"/>
            </a:spcBef>
            <a:spcAft>
              <a:spcPct val="35000"/>
            </a:spcAft>
          </a:pPr>
          <a:r>
            <a:rPr lang="en-GB" sz="1450" b="0" kern="1200" dirty="0" smtClean="0"/>
            <a:t>Whilst the majority of employers are happy with their levels of investment, </a:t>
          </a:r>
          <a:r>
            <a:rPr lang="en-GB" sz="1450" b="1" kern="1200" dirty="0" smtClean="0"/>
            <a:t>two-fifths would like to provide more</a:t>
          </a:r>
          <a:r>
            <a:rPr lang="en-GB" sz="1450" b="0" kern="1200" dirty="0" smtClean="0"/>
            <a:t>. </a:t>
          </a:r>
        </a:p>
        <a:p>
          <a:pPr lvl="0" algn="l" defTabSz="644525">
            <a:lnSpc>
              <a:spcPct val="90000"/>
            </a:lnSpc>
            <a:spcBef>
              <a:spcPct val="0"/>
            </a:spcBef>
            <a:spcAft>
              <a:spcPct val="35000"/>
            </a:spcAft>
          </a:pPr>
          <a:r>
            <a:rPr lang="en-GB" sz="1450" b="0" kern="1200" dirty="0" smtClean="0"/>
            <a:t>Poor perceptions of vocational qualifications amongst two-fifths of employers is clearly an issue. But other barriers to training include cost, time and staff willingness.</a:t>
          </a:r>
        </a:p>
      </dsp:txBody>
      <dsp:txXfrm>
        <a:off x="660806" y="3495897"/>
        <a:ext cx="6228361" cy="1747031"/>
      </dsp:txXfrm>
    </dsp:sp>
    <dsp:sp modelId="{7BBEF202-A5F1-4CDA-9C09-5CE407B5BF4D}">
      <dsp:nvSpPr>
        <dsp:cNvPr id="0" name=""/>
        <dsp:cNvSpPr/>
      </dsp:nvSpPr>
      <dsp:spPr>
        <a:xfrm>
          <a:off x="6799147" y="1256552"/>
          <a:ext cx="1025033" cy="1025033"/>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GB" sz="3600" kern="1200" dirty="0"/>
        </a:p>
      </dsp:txBody>
      <dsp:txXfrm>
        <a:off x="7029779" y="1256552"/>
        <a:ext cx="563769" cy="771337"/>
      </dsp:txXfrm>
    </dsp:sp>
    <dsp:sp modelId="{797B4C0E-8F36-4B55-BD3F-874EB7BFF533}">
      <dsp:nvSpPr>
        <dsp:cNvPr id="0" name=""/>
        <dsp:cNvSpPr/>
      </dsp:nvSpPr>
      <dsp:spPr>
        <a:xfrm>
          <a:off x="7231191" y="2840727"/>
          <a:ext cx="1025033" cy="1025033"/>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GB" sz="3600" kern="1200" dirty="0"/>
        </a:p>
      </dsp:txBody>
      <dsp:txXfrm>
        <a:off x="7461823" y="2840727"/>
        <a:ext cx="563769" cy="7713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E81B00-B101-4126-97D5-582F53C6A63A}">
      <dsp:nvSpPr>
        <dsp:cNvPr id="0" name=""/>
        <dsp:cNvSpPr/>
      </dsp:nvSpPr>
      <dsp:spPr>
        <a:xfrm>
          <a:off x="0" y="0"/>
          <a:ext cx="6912768" cy="98299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GB" sz="1800" kern="1200" dirty="0" smtClean="0"/>
            <a:t>Traditional Manufacturing</a:t>
          </a:r>
          <a:endParaRPr lang="en-GB" sz="1800" kern="1200" dirty="0"/>
        </a:p>
        <a:p>
          <a:pPr marL="114300" lvl="1" indent="-114300" algn="l" defTabSz="666750">
            <a:lnSpc>
              <a:spcPct val="90000"/>
            </a:lnSpc>
            <a:spcBef>
              <a:spcPct val="0"/>
            </a:spcBef>
            <a:spcAft>
              <a:spcPct val="15000"/>
            </a:spcAft>
            <a:buChar char="••"/>
          </a:pPr>
          <a:r>
            <a:rPr lang="en-GB" sz="1500" kern="1200" dirty="0" smtClean="0"/>
            <a:t>Iron &amp; steel production, shipbuilding, textiles, printing, food processing</a:t>
          </a:r>
          <a:endParaRPr lang="en-GB" sz="1500" kern="1200" dirty="0"/>
        </a:p>
      </dsp:txBody>
      <dsp:txXfrm>
        <a:off x="28791" y="28791"/>
        <a:ext cx="5577310" cy="925410"/>
      </dsp:txXfrm>
    </dsp:sp>
    <dsp:sp modelId="{C9FEC236-CA3E-463C-A37D-18DC6472F041}">
      <dsp:nvSpPr>
        <dsp:cNvPr id="0" name=""/>
        <dsp:cNvSpPr/>
      </dsp:nvSpPr>
      <dsp:spPr>
        <a:xfrm>
          <a:off x="575557" y="1204022"/>
          <a:ext cx="6912768" cy="92899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GB" sz="1800" kern="1200" dirty="0" smtClean="0"/>
            <a:t>Advanced Manufacturing</a:t>
          </a:r>
          <a:endParaRPr lang="en-GB" sz="1800" kern="1200" dirty="0"/>
        </a:p>
        <a:p>
          <a:pPr marL="114300" lvl="1" indent="-114300" algn="l" defTabSz="666750">
            <a:lnSpc>
              <a:spcPct val="90000"/>
            </a:lnSpc>
            <a:spcBef>
              <a:spcPct val="0"/>
            </a:spcBef>
            <a:spcAft>
              <a:spcPct val="15000"/>
            </a:spcAft>
            <a:buChar char="••"/>
          </a:pPr>
          <a:r>
            <a:rPr lang="en-GB" sz="1500" kern="1200" dirty="0" smtClean="0"/>
            <a:t>The use of design and scientific knowledge to create innovative and technologically complex solutions of high value</a:t>
          </a:r>
          <a:endParaRPr lang="en-GB" sz="1500" kern="1200" dirty="0"/>
        </a:p>
      </dsp:txBody>
      <dsp:txXfrm>
        <a:off x="602766" y="1231231"/>
        <a:ext cx="5527714" cy="874580"/>
      </dsp:txXfrm>
    </dsp:sp>
    <dsp:sp modelId="{F42FC9E7-BF13-4D43-AA8E-B434C34345AE}">
      <dsp:nvSpPr>
        <dsp:cNvPr id="0" name=""/>
        <dsp:cNvSpPr/>
      </dsp:nvSpPr>
      <dsp:spPr>
        <a:xfrm>
          <a:off x="1151667" y="2318894"/>
          <a:ext cx="6912768" cy="183035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GB" sz="1800" kern="1200" dirty="0" smtClean="0"/>
            <a:t>Existing high performers</a:t>
          </a:r>
          <a:endParaRPr lang="en-GB" sz="1800" kern="1200" dirty="0"/>
        </a:p>
        <a:p>
          <a:pPr marL="114300" lvl="1" indent="-114300" algn="l" defTabSz="666750">
            <a:lnSpc>
              <a:spcPct val="90000"/>
            </a:lnSpc>
            <a:spcBef>
              <a:spcPct val="0"/>
            </a:spcBef>
            <a:spcAft>
              <a:spcPct val="15000"/>
            </a:spcAft>
            <a:buChar char="••"/>
          </a:pPr>
          <a:r>
            <a:rPr lang="en-GB" sz="1500" b="1" kern="1200" dirty="0" smtClean="0"/>
            <a:t>High productivity and international trade </a:t>
          </a:r>
          <a:r>
            <a:rPr lang="en-GB" sz="1500" kern="1200" dirty="0" smtClean="0"/>
            <a:t>(R&amp;D; computer, electronic and optical products</a:t>
          </a:r>
          <a:endParaRPr lang="en-GB" sz="1500" kern="1200" dirty="0"/>
        </a:p>
        <a:p>
          <a:pPr marL="114300" lvl="1" indent="-114300" algn="l" defTabSz="666750">
            <a:lnSpc>
              <a:spcPct val="90000"/>
            </a:lnSpc>
            <a:spcBef>
              <a:spcPct val="0"/>
            </a:spcBef>
            <a:spcAft>
              <a:spcPct val="15000"/>
            </a:spcAft>
            <a:buChar char="••"/>
          </a:pPr>
          <a:r>
            <a:rPr lang="en-GB" sz="1500" b="1" kern="1200" dirty="0" smtClean="0"/>
            <a:t>High patent intensity </a:t>
          </a:r>
          <a:r>
            <a:rPr lang="en-GB" sz="1500" kern="1200" dirty="0" smtClean="0"/>
            <a:t>(pharmaceuticals; biotech; measurement control; chemical engineering; polymers</a:t>
          </a:r>
          <a:endParaRPr lang="en-GB" sz="1500" kern="1200" dirty="0"/>
        </a:p>
        <a:p>
          <a:pPr marL="114300" lvl="1" indent="-114300" algn="l" defTabSz="666750">
            <a:lnSpc>
              <a:spcPct val="90000"/>
            </a:lnSpc>
            <a:spcBef>
              <a:spcPct val="0"/>
            </a:spcBef>
            <a:spcAft>
              <a:spcPct val="15000"/>
            </a:spcAft>
            <a:buChar char="••"/>
          </a:pPr>
          <a:r>
            <a:rPr lang="en-GB" sz="1500" b="1" kern="1200" dirty="0" smtClean="0"/>
            <a:t>High R&amp;D investment </a:t>
          </a:r>
          <a:r>
            <a:rPr lang="en-GB" sz="1500" kern="1200" dirty="0" smtClean="0"/>
            <a:t>(pharmaceutics; biotech; aircraft and space; radio, TV and communications equipment</a:t>
          </a:r>
          <a:endParaRPr lang="en-GB" sz="1500" kern="1200" dirty="0"/>
        </a:p>
      </dsp:txBody>
      <dsp:txXfrm>
        <a:off x="1205276" y="2372503"/>
        <a:ext cx="5483555" cy="1723139"/>
      </dsp:txXfrm>
    </dsp:sp>
    <dsp:sp modelId="{0CBFA165-7726-4BAC-8E2E-4E3DEB7426D4}">
      <dsp:nvSpPr>
        <dsp:cNvPr id="0" name=""/>
        <dsp:cNvSpPr/>
      </dsp:nvSpPr>
      <dsp:spPr>
        <a:xfrm>
          <a:off x="1727708" y="4342376"/>
          <a:ext cx="6912768" cy="91420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GB" sz="1800" kern="1200" dirty="0" smtClean="0"/>
            <a:t>Opportunities to exploit in the future </a:t>
          </a:r>
          <a:endParaRPr lang="en-GB" sz="1800" kern="1200" dirty="0"/>
        </a:p>
        <a:p>
          <a:pPr marL="114300" lvl="1" indent="-114300" algn="l" defTabSz="666750">
            <a:lnSpc>
              <a:spcPct val="90000"/>
            </a:lnSpc>
            <a:spcBef>
              <a:spcPct val="0"/>
            </a:spcBef>
            <a:spcAft>
              <a:spcPct val="15000"/>
            </a:spcAft>
            <a:buChar char="••"/>
          </a:pPr>
          <a:r>
            <a:rPr lang="en-GB" sz="1500" kern="1200" dirty="0" smtClean="0"/>
            <a:t>Aerospace, plastic &amp; silicon electronics, biotechnology, composites, nanotechnology, low carbon technologies</a:t>
          </a:r>
          <a:endParaRPr lang="en-GB" sz="1500" kern="1200" dirty="0"/>
        </a:p>
      </dsp:txBody>
      <dsp:txXfrm>
        <a:off x="1754484" y="4369152"/>
        <a:ext cx="5528580" cy="860655"/>
      </dsp:txXfrm>
    </dsp:sp>
    <dsp:sp modelId="{7B0BA8EE-7408-44AA-BE2F-16E2C9F34343}">
      <dsp:nvSpPr>
        <dsp:cNvPr id="0" name=""/>
        <dsp:cNvSpPr/>
      </dsp:nvSpPr>
      <dsp:spPr>
        <a:xfrm>
          <a:off x="6048187" y="620853"/>
          <a:ext cx="751691" cy="751691"/>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GB" sz="3600" kern="1200" dirty="0"/>
        </a:p>
      </dsp:txBody>
      <dsp:txXfrm>
        <a:off x="6217317" y="620853"/>
        <a:ext cx="413431" cy="565647"/>
      </dsp:txXfrm>
    </dsp:sp>
    <dsp:sp modelId="{B4BCC7CE-AE79-49E3-A794-2B1696AD9047}">
      <dsp:nvSpPr>
        <dsp:cNvPr id="0" name=""/>
        <dsp:cNvSpPr/>
      </dsp:nvSpPr>
      <dsp:spPr>
        <a:xfrm>
          <a:off x="6552240" y="1813383"/>
          <a:ext cx="751691" cy="751691"/>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GB" sz="3600" kern="1200" dirty="0"/>
        </a:p>
      </dsp:txBody>
      <dsp:txXfrm>
        <a:off x="6721370" y="1813383"/>
        <a:ext cx="413431" cy="565647"/>
      </dsp:txXfrm>
    </dsp:sp>
    <dsp:sp modelId="{34F2B97E-0DC2-450F-A0E2-931933982F68}">
      <dsp:nvSpPr>
        <dsp:cNvPr id="0" name=""/>
        <dsp:cNvSpPr/>
      </dsp:nvSpPr>
      <dsp:spPr>
        <a:xfrm>
          <a:off x="7312714" y="3757597"/>
          <a:ext cx="751691" cy="751691"/>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GB" sz="3600" kern="1200" dirty="0"/>
        </a:p>
      </dsp:txBody>
      <dsp:txXfrm>
        <a:off x="7481844" y="3757597"/>
        <a:ext cx="413431" cy="565647"/>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4"/>
            <a:ext cx="2946400"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4"/>
            <a:ext cx="2946400" cy="496332"/>
          </a:xfrm>
          <a:prstGeom prst="rect">
            <a:avLst/>
          </a:prstGeom>
        </p:spPr>
        <p:txBody>
          <a:bodyPr vert="horz" lIns="91440" tIns="45720" rIns="91440" bIns="45720" rtlCol="0"/>
          <a:lstStyle>
            <a:lvl1pPr algn="r">
              <a:defRPr sz="1200"/>
            </a:lvl1pPr>
          </a:lstStyle>
          <a:p>
            <a:fld id="{981E66BC-E731-48B6-B296-2AACC3FEF15C}" type="datetimeFigureOut">
              <a:rPr lang="en-GB" smtClean="0"/>
              <a:pPr/>
              <a:t>16/04/2014</a:t>
            </a:fld>
            <a:endParaRPr lang="en-GB" dirty="0"/>
          </a:p>
        </p:txBody>
      </p:sp>
      <p:sp>
        <p:nvSpPr>
          <p:cNvPr id="4" name="Footer Placeholder 3"/>
          <p:cNvSpPr>
            <a:spLocks noGrp="1"/>
          </p:cNvSpPr>
          <p:nvPr>
            <p:ph type="ftr" sz="quarter" idx="2"/>
          </p:nvPr>
        </p:nvSpPr>
        <p:spPr>
          <a:xfrm>
            <a:off x="4" y="9428714"/>
            <a:ext cx="2946400" cy="496332"/>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714"/>
            <a:ext cx="2946400" cy="496332"/>
          </a:xfrm>
          <a:prstGeom prst="rect">
            <a:avLst/>
          </a:prstGeom>
        </p:spPr>
        <p:txBody>
          <a:bodyPr vert="horz" lIns="91440" tIns="45720" rIns="91440" bIns="45720" rtlCol="0" anchor="b"/>
          <a:lstStyle>
            <a:lvl1pPr algn="r">
              <a:defRPr sz="1200"/>
            </a:lvl1pPr>
          </a:lstStyle>
          <a:p>
            <a:fld id="{3B96CDCB-014D-43F5-805F-976F3DA28F2C}" type="slidenum">
              <a:rPr lang="en-GB" smtClean="0"/>
              <a:pPr/>
              <a:t>‹#›</a:t>
            </a:fld>
            <a:endParaRPr lang="en-GB" dirty="0"/>
          </a:p>
        </p:txBody>
      </p:sp>
    </p:spTree>
    <p:extLst>
      <p:ext uri="{BB962C8B-B14F-4D97-AF65-F5344CB8AC3E}">
        <p14:creationId xmlns:p14="http://schemas.microsoft.com/office/powerpoint/2010/main" val="35739205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4"/>
            <a:ext cx="2945659" cy="496332"/>
          </a:xfrm>
          <a:prstGeom prst="rect">
            <a:avLst/>
          </a:prstGeom>
        </p:spPr>
        <p:txBody>
          <a:bodyPr vert="horz" lIns="91440" tIns="45720" rIns="91440" bIns="45720" rtlCol="0"/>
          <a:lstStyle>
            <a:lvl1pPr algn="r">
              <a:defRPr sz="1200"/>
            </a:lvl1pPr>
          </a:lstStyle>
          <a:p>
            <a:fld id="{2CA7F103-3FAF-4251-B614-9C7DBF74E3BC}" type="datetimeFigureOut">
              <a:rPr lang="en-GB" smtClean="0"/>
              <a:pPr/>
              <a:t>16/04/2014</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2C24C75-32AE-436C-A474-A83AF625BB7B}" type="slidenum">
              <a:rPr lang="en-GB" smtClean="0"/>
              <a:pPr/>
              <a:t>‹#›</a:t>
            </a:fld>
            <a:endParaRPr lang="en-GB" dirty="0"/>
          </a:p>
        </p:txBody>
      </p:sp>
    </p:spTree>
    <p:extLst>
      <p:ext uri="{BB962C8B-B14F-4D97-AF65-F5344CB8AC3E}">
        <p14:creationId xmlns:p14="http://schemas.microsoft.com/office/powerpoint/2010/main" val="2937141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semta.org.uk/pdf/Case%20Study%20GO%20Springs%200410.pdf"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apprenticeships.org.uk/"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jcbacademy.com/index.phtml?d=106977"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semta.org.uk/pdf/JLR%20Halewood%20Case%20Study_.pdf"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www.i-dg.co.uk/" TargetMode="External"/><Relationship Id="rId2" Type="http://schemas.openxmlformats.org/officeDocument/2006/relationships/slide" Target="../slides/slide23.xml"/><Relationship Id="rId1" Type="http://schemas.openxmlformats.org/officeDocument/2006/relationships/notesMaster" Target="../notesMasters/notesMaster1.xml"/><Relationship Id="rId5" Type="http://schemas.openxmlformats.org/officeDocument/2006/relationships/hyperlink" Target="http://www.delni.gov.uk/sam_mouldings_case_study_-_new_template_aug_09.pdf" TargetMode="External"/><Relationship Id="rId4" Type="http://schemas.openxmlformats.org/officeDocument/2006/relationships/hyperlink" Target="http://www.i-dg.co.uk/idgiip/wp-content/uploads/2010/09/Case-study-AAF-Power-Industrial-Ltd-FINAL.pdf" TargetMode="Externa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ebarchive.nationalarchives.gov.uk/20110205101400/http:/www.mas.bis.gov.uk/west-midlands/case-studies/AE%20Oscroft.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dirty="0" smtClean="0"/>
              <a:t>The broad definition of  Advanced Manufacturing used in these slides is</a:t>
            </a:r>
          </a:p>
          <a:p>
            <a:r>
              <a:rPr lang="en-GB" dirty="0" smtClean="0"/>
              <a:t>SIC 10 – Manufacture of food products</a:t>
            </a:r>
          </a:p>
          <a:p>
            <a:r>
              <a:rPr lang="en-GB" dirty="0" smtClean="0"/>
              <a:t>SIC 11 - Manufacture of beverages</a:t>
            </a:r>
          </a:p>
          <a:p>
            <a:r>
              <a:rPr lang="en-GB" dirty="0" smtClean="0"/>
              <a:t>SIC12 – Manufacture of tobacco products</a:t>
            </a:r>
          </a:p>
          <a:p>
            <a:r>
              <a:rPr lang="en-GB" dirty="0" smtClean="0"/>
              <a:t>SIC13 – Manufacture of textiles</a:t>
            </a:r>
          </a:p>
          <a:p>
            <a:r>
              <a:rPr lang="en-GB" dirty="0" smtClean="0"/>
              <a:t>SIC 14 – Manufacture of wearing apparel</a:t>
            </a:r>
          </a:p>
          <a:p>
            <a:r>
              <a:rPr lang="en-GB" dirty="0" smtClean="0"/>
              <a:t>SIC 15 – Manufacture of leather and related goods</a:t>
            </a:r>
          </a:p>
          <a:p>
            <a:r>
              <a:rPr lang="en-GB" dirty="0" smtClean="0"/>
              <a:t>SIC16 – Manufacture of wood and products</a:t>
            </a:r>
          </a:p>
          <a:p>
            <a:r>
              <a:rPr lang="en-GB" dirty="0" smtClean="0"/>
              <a:t>SIC17 – Manufacture of paper and paper products</a:t>
            </a:r>
          </a:p>
          <a:p>
            <a:r>
              <a:rPr lang="en-GB" dirty="0" smtClean="0"/>
              <a:t>SIC18 – Printing and reproduction of recorded media</a:t>
            </a:r>
          </a:p>
          <a:p>
            <a:r>
              <a:rPr lang="en-GB" dirty="0" smtClean="0"/>
              <a:t>SIC19 – Manufacture of coke and refined petroleum products</a:t>
            </a:r>
          </a:p>
          <a:p>
            <a:r>
              <a:rPr lang="en-GB" dirty="0" smtClean="0"/>
              <a:t>SIC20 – Manufacture of chemicals and chemical products</a:t>
            </a:r>
          </a:p>
          <a:p>
            <a:r>
              <a:rPr lang="en-GB" dirty="0" smtClean="0"/>
              <a:t>SIC21 – Manufacture of basic pharmaceutical products</a:t>
            </a:r>
          </a:p>
          <a:p>
            <a:r>
              <a:rPr lang="en-GB" dirty="0" smtClean="0"/>
              <a:t>SIC22 – Manufacture of rubber and plastic products</a:t>
            </a:r>
          </a:p>
          <a:p>
            <a:r>
              <a:rPr lang="en-GB" dirty="0" smtClean="0"/>
              <a:t>SIC23 – Manufacture of other non-metallic products</a:t>
            </a:r>
          </a:p>
          <a:p>
            <a:r>
              <a:rPr lang="en-GB" dirty="0" smtClean="0"/>
              <a:t>SIC24 – Manufacture of basic metals</a:t>
            </a:r>
          </a:p>
          <a:p>
            <a:r>
              <a:rPr lang="en-GB" dirty="0" smtClean="0"/>
              <a:t>SIC25 – Manufacture of fabricated metal products</a:t>
            </a:r>
          </a:p>
          <a:p>
            <a:r>
              <a:rPr lang="en-GB" dirty="0" smtClean="0"/>
              <a:t>SIC26 - Manufacture of computer, electronic and optical products</a:t>
            </a:r>
          </a:p>
          <a:p>
            <a:r>
              <a:rPr lang="en-GB" dirty="0" smtClean="0"/>
              <a:t>SIC27 – Manufacture of electrical equipment</a:t>
            </a:r>
          </a:p>
          <a:p>
            <a:r>
              <a:rPr lang="en-GB" dirty="0" smtClean="0"/>
              <a:t>SIC28 – Manufacture of machinery and equipment   </a:t>
            </a:r>
          </a:p>
          <a:p>
            <a:r>
              <a:rPr lang="en-GB" dirty="0" smtClean="0"/>
              <a:t>SIC 29 Manufacture of motor vehicles</a:t>
            </a:r>
          </a:p>
          <a:p>
            <a:r>
              <a:rPr lang="en-GB" dirty="0" smtClean="0"/>
              <a:t>SIC30 – Manufacture of other transport equipment</a:t>
            </a:r>
          </a:p>
          <a:p>
            <a:r>
              <a:rPr lang="en-GB" dirty="0" smtClean="0"/>
              <a:t>SIC31 - Manufacture of furniture</a:t>
            </a:r>
          </a:p>
          <a:p>
            <a:r>
              <a:rPr lang="en-GB" dirty="0" smtClean="0"/>
              <a:t>SIC32 - Other manufacture</a:t>
            </a:r>
          </a:p>
          <a:p>
            <a:r>
              <a:rPr lang="en-GB" dirty="0" smtClean="0"/>
              <a:t>SIC33 – Repair and installation of machinery and equipment</a:t>
            </a:r>
          </a:p>
          <a:p>
            <a:r>
              <a:rPr lang="en-GB" dirty="0" smtClean="0"/>
              <a:t>SIC72 – Scientific research and development</a:t>
            </a:r>
          </a:p>
          <a:p>
            <a:endParaRPr lang="en-GB" dirty="0" smtClean="0"/>
          </a:p>
        </p:txBody>
      </p:sp>
      <p:sp>
        <p:nvSpPr>
          <p:cNvPr id="4" name="Slide Number Placeholder 3"/>
          <p:cNvSpPr>
            <a:spLocks noGrp="1"/>
          </p:cNvSpPr>
          <p:nvPr>
            <p:ph type="sldNum" sz="quarter" idx="10"/>
          </p:nvPr>
        </p:nvSpPr>
        <p:spPr/>
        <p:txBody>
          <a:bodyPr/>
          <a:lstStyle/>
          <a:p>
            <a:fld id="{62C24C75-32AE-436C-A474-A83AF625BB7B}" type="slidenum">
              <a:rPr lang="en-GB" smtClean="0"/>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i="1" baseline="0" dirty="0" smtClean="0"/>
              <a:t>Source: McKinsey (2010)  From Austerity to Prosperity: Seven Priorities for the Long Term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i="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Based</a:t>
            </a:r>
            <a:r>
              <a:rPr lang="en-GB" baseline="0" dirty="0" smtClean="0"/>
              <a:t> on research undertaken by McKinsey, the Centre for Economic Performance and the London School of Economics examining the relationship between management quality and firm performance. Interviews with 6,000 manufacturing companies in 19 countries focusing on 3 areas 1) operations management, 2) performance management and 3) talent management </a:t>
            </a:r>
          </a:p>
          <a:p>
            <a:endParaRPr lang="en-GB" baseline="0" dirty="0" smtClean="0"/>
          </a:p>
          <a:p>
            <a:r>
              <a:rPr lang="en-GB" dirty="0" smtClean="0"/>
              <a:t>Self-assessed management quality has almost no link with actual firm performance or the management ‘scores’ that the researchers calculated.</a:t>
            </a:r>
          </a:p>
          <a:p>
            <a:endParaRPr lang="en-GB" dirty="0" smtClean="0"/>
          </a:p>
          <a:p>
            <a:r>
              <a:rPr lang="en-GB" dirty="0" smtClean="0"/>
              <a:t>Manufacturing and business services accounted for over 50% of UK knowledge investment, with retailing / hotels / restaurants close behind. Together they contributed 80% of the improvement in UK market sector productivity (Total factor productivity  - TFP). Cited in BIS plan for Growth 2011</a:t>
            </a:r>
          </a:p>
          <a:p>
            <a:endParaRPr lang="en-GB"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dirty="0" smtClean="0"/>
              <a:t>The manufacturing sector is below average on all four indicators of High Performance Working: identifying ‘high potential’ individuals, extent employees have variety in their work, task discretion and access to flexible working </a:t>
            </a:r>
            <a:r>
              <a:rPr lang="en-GB" i="1" dirty="0" smtClean="0"/>
              <a:t>(</a:t>
            </a:r>
            <a:r>
              <a:rPr lang="en-GB" sz="1200" kern="1200" dirty="0" smtClean="0">
                <a:solidFill>
                  <a:schemeClr val="tx1"/>
                </a:solidFill>
                <a:latin typeface="+mn-lt"/>
                <a:ea typeface="+mn-ea"/>
                <a:cs typeface="+mn-cs"/>
              </a:rPr>
              <a:t>UK Commission (2012) Evidence Report 45, </a:t>
            </a:r>
            <a:r>
              <a:rPr lang="en-GB" sz="1200" i="1" kern="1200" dirty="0" smtClean="0">
                <a:solidFill>
                  <a:schemeClr val="tx1"/>
                </a:solidFill>
                <a:latin typeface="+mn-lt"/>
                <a:ea typeface="+mn-ea"/>
                <a:cs typeface="+mn-cs"/>
              </a:rPr>
              <a:t>UK Commission’s Employer Skills Survey 2011,</a:t>
            </a:r>
            <a:r>
              <a:rPr lang="en-GB" sz="1200" kern="1200" dirty="0" smtClean="0">
                <a:solidFill>
                  <a:schemeClr val="tx1"/>
                </a:solidFill>
                <a:latin typeface="+mn-lt"/>
                <a:ea typeface="+mn-ea"/>
                <a:cs typeface="+mn-cs"/>
              </a:rPr>
              <a:t> UK Commission for Employment and Skills, Wath-upon-</a:t>
            </a:r>
            <a:r>
              <a:rPr lang="en-GB" sz="1200" kern="1200" dirty="0" err="1" smtClean="0">
                <a:solidFill>
                  <a:schemeClr val="tx1"/>
                </a:solidFill>
                <a:latin typeface="+mn-lt"/>
                <a:ea typeface="+mn-ea"/>
                <a:cs typeface="+mn-cs"/>
              </a:rPr>
              <a:t>Dearne</a:t>
            </a:r>
            <a:r>
              <a:rPr lang="en-GB" sz="1200" kern="1200" dirty="0" smtClean="0">
                <a:solidFill>
                  <a:schemeClr val="tx1"/>
                </a:solidFill>
                <a:latin typeface="+mn-lt"/>
                <a:ea typeface="+mn-ea"/>
                <a:cs typeface="+mn-cs"/>
              </a:rPr>
              <a:t>, </a:t>
            </a:r>
            <a:r>
              <a:rPr lang="en-GB" i="1" dirty="0" smtClean="0"/>
              <a:t>and SSA Advanced Manufacturing , forthcoming)</a:t>
            </a:r>
          </a:p>
          <a:p>
            <a:endParaRPr lang="en-GB" dirty="0" smtClean="0"/>
          </a:p>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62C24C75-32AE-436C-A474-A83AF625BB7B}" type="slidenum">
              <a:rPr lang="en-GB" smtClean="0"/>
              <a:pPr/>
              <a:t>11</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Source: </a:t>
            </a:r>
            <a:r>
              <a:rPr lang="en-GB" dirty="0" err="1" smtClean="0"/>
              <a:t>Semta</a:t>
            </a:r>
            <a:r>
              <a:rPr lang="en-GB" dirty="0" smtClean="0"/>
              <a:t> Sector Skills Council - </a:t>
            </a:r>
            <a:r>
              <a:rPr lang="en-GB" dirty="0" smtClean="0">
                <a:hlinkClick r:id="rId3"/>
              </a:rPr>
              <a:t>http://www.semta.org.uk/pdf/Case%20Study%20GO%20Springs%200410.pdf</a:t>
            </a:r>
            <a:r>
              <a:rPr lang="en-GB" dirty="0" smtClean="0"/>
              <a:t> </a:t>
            </a:r>
            <a:endParaRPr lang="en-GB" dirty="0"/>
          </a:p>
        </p:txBody>
      </p:sp>
      <p:sp>
        <p:nvSpPr>
          <p:cNvPr id="4" name="Slide Number Placeholder 3"/>
          <p:cNvSpPr>
            <a:spLocks noGrp="1"/>
          </p:cNvSpPr>
          <p:nvPr>
            <p:ph type="sldNum" sz="quarter" idx="10"/>
          </p:nvPr>
        </p:nvSpPr>
        <p:spPr/>
        <p:txBody>
          <a:bodyPr/>
          <a:lstStyle/>
          <a:p>
            <a:fld id="{62C24C75-32AE-436C-A474-A83AF625BB7B}" type="slidenum">
              <a:rPr lang="en-GB" smtClean="0"/>
              <a:pPr/>
              <a:t>12</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b="1" dirty="0" smtClean="0"/>
              <a:t>Attractiveness</a:t>
            </a:r>
          </a:p>
          <a:p>
            <a:pPr>
              <a:buFont typeface="Arial" pitchFamily="34" charset="0"/>
              <a:buChar char="•"/>
              <a:defRPr/>
            </a:pPr>
            <a:r>
              <a:rPr lang="en-GB" dirty="0" smtClean="0"/>
              <a:t>Only 25% of engineering graduates enter the manufacturing industry </a:t>
            </a:r>
            <a:r>
              <a:rPr lang="en-GB" i="1" dirty="0" smtClean="0"/>
              <a:t>(source: HESA, 2008, cited by SEMTA, 2010)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i="1" dirty="0" smtClean="0"/>
              <a:t>Only 40% of STEM graduates are NOT in STEM roles – UK Commission</a:t>
            </a:r>
            <a:r>
              <a:rPr lang="en-GB" i="1" baseline="0" dirty="0" smtClean="0"/>
              <a:t> (2011)</a:t>
            </a:r>
            <a:r>
              <a:rPr lang="en-GB" i="1" dirty="0" smtClean="0"/>
              <a:t> The supply of</a:t>
            </a:r>
            <a:r>
              <a:rPr lang="en-GB" i="1" baseline="0" dirty="0" smtClean="0"/>
              <a:t> and demand for high-level STEM skills, </a:t>
            </a:r>
            <a:r>
              <a:rPr lang="en-GB" sz="1200" kern="1200" dirty="0" smtClean="0">
                <a:solidFill>
                  <a:schemeClr val="tx1"/>
                </a:solidFill>
                <a:latin typeface="+mn-lt"/>
                <a:ea typeface="+mn-ea"/>
                <a:cs typeface="+mn-cs"/>
              </a:rPr>
              <a:t>UK Commission (2012) Evidence Report 45, </a:t>
            </a:r>
            <a:r>
              <a:rPr lang="en-GB" sz="1200" i="1" kern="1200" dirty="0" smtClean="0">
                <a:solidFill>
                  <a:schemeClr val="tx1"/>
                </a:solidFill>
                <a:latin typeface="+mn-lt"/>
                <a:ea typeface="+mn-ea"/>
                <a:cs typeface="+mn-cs"/>
              </a:rPr>
              <a:t>UK Commission’s Employer Skills Survey 2011,</a:t>
            </a:r>
            <a:r>
              <a:rPr lang="en-GB" sz="1200" kern="1200" dirty="0" smtClean="0">
                <a:solidFill>
                  <a:schemeClr val="tx1"/>
                </a:solidFill>
                <a:latin typeface="+mn-lt"/>
                <a:ea typeface="+mn-ea"/>
                <a:cs typeface="+mn-cs"/>
              </a:rPr>
              <a:t> UK Commission for Employment and Skills, Wath-upon-</a:t>
            </a:r>
            <a:r>
              <a:rPr lang="en-GB" sz="1200" kern="1200" dirty="0" err="1" smtClean="0">
                <a:solidFill>
                  <a:schemeClr val="tx1"/>
                </a:solidFill>
                <a:latin typeface="+mn-lt"/>
                <a:ea typeface="+mn-ea"/>
                <a:cs typeface="+mn-cs"/>
              </a:rPr>
              <a:t>Dearne</a:t>
            </a:r>
            <a:endParaRPr lang="en-GB" sz="1200" kern="1200" dirty="0" smtClean="0">
              <a:solidFill>
                <a:schemeClr val="tx1"/>
              </a:solidFill>
              <a:latin typeface="+mn-lt"/>
              <a:ea typeface="+mn-ea"/>
              <a:cs typeface="+mn-cs"/>
            </a:endParaRPr>
          </a:p>
          <a:p>
            <a:pPr>
              <a:buFont typeface="Arial" pitchFamily="34" charset="0"/>
              <a:buChar char="•"/>
              <a:defRPr/>
            </a:pPr>
            <a:endParaRPr lang="en-GB" i="1"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b="1" dirty="0" smtClean="0"/>
              <a:t>Recruitment difficulties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dirty="0" smtClean="0"/>
              <a:t>For 24% of manufacturing vacancies - the reason given for the difficulty filling the position is a low number of applicants with the required skills, work experience or qualifications.  </a:t>
            </a:r>
            <a:r>
              <a:rPr lang="en-GB" i="1" dirty="0" smtClean="0"/>
              <a:t>(higher than whole economy average of 16%) (Section source: </a:t>
            </a:r>
            <a:r>
              <a:rPr lang="en-GB" sz="1200" kern="1200" dirty="0" smtClean="0">
                <a:solidFill>
                  <a:schemeClr val="tx1"/>
                </a:solidFill>
                <a:latin typeface="+mn-lt"/>
                <a:ea typeface="+mn-ea"/>
                <a:cs typeface="+mn-cs"/>
              </a:rPr>
              <a:t>UK Commission (2012) Evidence Report 45, </a:t>
            </a:r>
            <a:r>
              <a:rPr lang="en-GB" sz="1200" i="1" kern="1200" dirty="0" smtClean="0">
                <a:solidFill>
                  <a:schemeClr val="tx1"/>
                </a:solidFill>
                <a:latin typeface="+mn-lt"/>
                <a:ea typeface="+mn-ea"/>
                <a:cs typeface="+mn-cs"/>
              </a:rPr>
              <a:t>UK Commission’s Employer Skills Survey 2011,</a:t>
            </a:r>
            <a:r>
              <a:rPr lang="en-GB" sz="1200" kern="1200" dirty="0" smtClean="0">
                <a:solidFill>
                  <a:schemeClr val="tx1"/>
                </a:solidFill>
                <a:latin typeface="+mn-lt"/>
                <a:ea typeface="+mn-ea"/>
                <a:cs typeface="+mn-cs"/>
              </a:rPr>
              <a:t> UK Commission for Employment and Skills, Wath-upon-</a:t>
            </a:r>
            <a:r>
              <a:rPr lang="en-GB" sz="1200" kern="1200" dirty="0" err="1" smtClean="0">
                <a:solidFill>
                  <a:schemeClr val="tx1"/>
                </a:solidFill>
                <a:latin typeface="+mn-lt"/>
                <a:ea typeface="+mn-ea"/>
                <a:cs typeface="+mn-cs"/>
              </a:rPr>
              <a:t>Dearne</a:t>
            </a:r>
            <a:r>
              <a:rPr lang="en-GB" i="1" dirty="0" smtClean="0"/>
              <a:t>)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GB"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b="1" dirty="0" smtClean="0"/>
              <a:t>Required skills</a:t>
            </a:r>
          </a:p>
          <a:p>
            <a:r>
              <a:rPr lang="en-GB" dirty="0" smtClean="0"/>
              <a:t>Total employment in the manufacturing sector is projected to fall by 170,000 (7 per cent) between 2010 and 2020.  </a:t>
            </a:r>
          </a:p>
          <a:p>
            <a:r>
              <a:rPr lang="en-GB" dirty="0" smtClean="0"/>
              <a:t>Job losses in skilled manual and semi-skilled operative roles totalling more than 220,000 will be the main contributor to the overall contraction in employment.  </a:t>
            </a:r>
          </a:p>
          <a:p>
            <a:r>
              <a:rPr lang="en-GB" dirty="0" smtClean="0"/>
              <a:t>At the same time there is expected to be an expansion in higher level management, professional and associate professional jobs of around 80,000 in total.</a:t>
            </a:r>
          </a:p>
          <a:p>
            <a:r>
              <a:rPr lang="en-GB" dirty="0" smtClean="0"/>
              <a:t>Despite this fall in the number of jobs there will still be a substantial number of job openings in the sector between 2010-2020, of around 800,000.  This is due to replacement demand i.e. the need to replace workers who leave employment through retirement or other reasons.</a:t>
            </a:r>
          </a:p>
          <a:p>
            <a:r>
              <a:rPr lang="en-GB" dirty="0" smtClean="0"/>
              <a:t>Even in the skilled and semi-skilled manual roles where job losses are expected to be most acute it is projected that there will be a total of more than 200,000 job openings.</a:t>
            </a:r>
          </a:p>
          <a:p>
            <a:pPr>
              <a:buFont typeface="Arial" pitchFamily="34" charset="0"/>
              <a:buChar char="•"/>
              <a:defRPr/>
            </a:pPr>
            <a:r>
              <a:rPr lang="en-GB" dirty="0" smtClean="0"/>
              <a:t>11 per cent INCREASE managers, directors and senior officers, 14 per cent increase in professional and associate and technical jobs counterbalanced by 16 per cent LOSS of skilled trade occupations and 23 per cent process and machine operatives. (Working Futures 2010-2020, 2011)</a:t>
            </a:r>
            <a:endParaRPr lang="en-GB" sz="1200" i="1" dirty="0" smtClean="0"/>
          </a:p>
          <a:p>
            <a:endParaRPr lang="en-GB" sz="1200" i="1" dirty="0" smtClean="0"/>
          </a:p>
          <a:p>
            <a:pPr>
              <a:buFont typeface="Arial" pitchFamily="34" charset="0"/>
              <a:buChar char="•"/>
            </a:pPr>
            <a:r>
              <a:rPr lang="en-GB" sz="1200" dirty="0" smtClean="0"/>
              <a:t>57% of senior executives lack confidence in their ability to access high skilled employees in the future </a:t>
            </a:r>
            <a:r>
              <a:rPr lang="en-GB" sz="1200" i="1" dirty="0" smtClean="0"/>
              <a:t>(source: </a:t>
            </a:r>
            <a:r>
              <a:rPr lang="en-GB" sz="1200" i="1" baseline="0" dirty="0" smtClean="0"/>
              <a:t>Austerity to Prosperity, McKinsey, 2010</a:t>
            </a:r>
            <a:r>
              <a:rPr lang="en-GB" sz="1200" i="1" dirty="0" smtClean="0"/>
              <a:t> ) </a:t>
            </a:r>
          </a:p>
          <a:p>
            <a:pPr>
              <a:buFont typeface="Arial" pitchFamily="34" charset="0"/>
              <a:buChar char="•"/>
            </a:pPr>
            <a:endParaRPr lang="en-GB" i="1" dirty="0" smtClean="0"/>
          </a:p>
          <a:p>
            <a:pPr>
              <a:buFont typeface="Arial" pitchFamily="34" charset="0"/>
              <a:buChar char="•"/>
            </a:pPr>
            <a:r>
              <a:rPr lang="en-GB" sz="1200" i="1" dirty="0" smtClean="0"/>
              <a:t>Gender profile of the sector, Labour Force Survey 2010</a:t>
            </a:r>
          </a:p>
          <a:p>
            <a:pPr>
              <a:buFont typeface="Arial" pitchFamily="34" charset="0"/>
              <a:buChar char="•"/>
            </a:pPr>
            <a:endParaRPr lang="en-GB" sz="1200" i="1" dirty="0" smtClean="0"/>
          </a:p>
          <a:p>
            <a:pPr>
              <a:buFont typeface="Arial" pitchFamily="34" charset="0"/>
              <a:buChar char="•"/>
              <a:defRPr/>
            </a:pPr>
            <a:r>
              <a:rPr lang="en-GB" dirty="0" smtClean="0">
                <a:hlinkClick r:id="rId3"/>
              </a:rPr>
              <a:t>The Higher Apprenticeship Fund</a:t>
            </a:r>
            <a:r>
              <a:rPr lang="en-GB" dirty="0" smtClean="0"/>
              <a:t> is a £25 million programme of targeted support to extend the range of Higher Level Apprenticeship frameworks available and support the capacity and capability of the delivery infrastructure.</a:t>
            </a:r>
            <a:endParaRPr lang="en-GB" sz="1200" i="1" dirty="0" smtClean="0">
              <a:solidFill>
                <a:schemeClr val="accent4">
                  <a:lumMod val="60000"/>
                  <a:lumOff val="40000"/>
                </a:schemeClr>
              </a:solidFill>
            </a:endParaRPr>
          </a:p>
          <a:p>
            <a:endParaRPr lang="en-GB" dirty="0"/>
          </a:p>
        </p:txBody>
      </p:sp>
      <p:sp>
        <p:nvSpPr>
          <p:cNvPr id="4" name="Slide Number Placeholder 3"/>
          <p:cNvSpPr>
            <a:spLocks noGrp="1"/>
          </p:cNvSpPr>
          <p:nvPr>
            <p:ph type="sldNum" sz="quarter" idx="10"/>
          </p:nvPr>
        </p:nvSpPr>
        <p:spPr/>
        <p:txBody>
          <a:bodyPr/>
          <a:lstStyle/>
          <a:p>
            <a:fld id="{62C24C75-32AE-436C-A474-A83AF625BB7B}" type="slidenum">
              <a:rPr lang="en-GB" smtClean="0"/>
              <a:pPr/>
              <a:t>13</a:t>
            </a:fld>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Source:</a:t>
            </a:r>
            <a:r>
              <a:rPr lang="en-GB" baseline="0" dirty="0" smtClean="0"/>
              <a:t> UK Commission using information from BAE Systems</a:t>
            </a:r>
            <a:endParaRPr lang="en-GB" dirty="0"/>
          </a:p>
        </p:txBody>
      </p:sp>
      <p:sp>
        <p:nvSpPr>
          <p:cNvPr id="4" name="Slide Number Placeholder 3"/>
          <p:cNvSpPr>
            <a:spLocks noGrp="1"/>
          </p:cNvSpPr>
          <p:nvPr>
            <p:ph type="sldNum" sz="quarter" idx="10"/>
          </p:nvPr>
        </p:nvSpPr>
        <p:spPr/>
        <p:txBody>
          <a:bodyPr/>
          <a:lstStyle/>
          <a:p>
            <a:fld id="{62C24C75-32AE-436C-A474-A83AF625BB7B}" type="slidenum">
              <a:rPr lang="en-GB" smtClean="0"/>
              <a:pPr/>
              <a:t>14</a:t>
            </a:fld>
            <a:endParaRPr lang="en-GB"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Source:</a:t>
            </a:r>
            <a:r>
              <a:rPr lang="en-GB" baseline="0" dirty="0" smtClean="0"/>
              <a:t> JCB website and JCB Academy website</a:t>
            </a:r>
            <a:r>
              <a:rPr lang="en-GB" dirty="0" smtClean="0"/>
              <a:t>. </a:t>
            </a:r>
            <a:r>
              <a:rPr lang="en-GB" dirty="0" smtClean="0">
                <a:hlinkClick r:id="rId3"/>
              </a:rPr>
              <a:t>http://www.jcbacademy.com/index.phtml?d=106977</a:t>
            </a:r>
            <a:r>
              <a:rPr lang="en-GB" dirty="0" smtClean="0"/>
              <a:t> </a:t>
            </a:r>
            <a:endParaRPr lang="en-GB" dirty="0"/>
          </a:p>
        </p:txBody>
      </p:sp>
      <p:sp>
        <p:nvSpPr>
          <p:cNvPr id="4" name="Slide Number Placeholder 3"/>
          <p:cNvSpPr>
            <a:spLocks noGrp="1"/>
          </p:cNvSpPr>
          <p:nvPr>
            <p:ph type="sldNum" sz="quarter" idx="10"/>
          </p:nvPr>
        </p:nvSpPr>
        <p:spPr/>
        <p:txBody>
          <a:bodyPr/>
          <a:lstStyle/>
          <a:p>
            <a:fld id="{62C24C75-32AE-436C-A474-A83AF625BB7B}" type="slidenum">
              <a:rPr lang="en-GB" smtClean="0"/>
              <a:pPr/>
              <a:t>15</a:t>
            </a:fld>
            <a:endParaRPr lang="en-GB"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36600"/>
            <a:ext cx="4962525" cy="3722688"/>
          </a:xfrm>
        </p:spPr>
      </p:sp>
      <p:sp>
        <p:nvSpPr>
          <p:cNvPr id="3" name="Notes Placeholder 2"/>
          <p:cNvSpPr>
            <a:spLocks noGrp="1"/>
          </p:cNvSpPr>
          <p:nvPr>
            <p:ph type="body" idx="1"/>
          </p:nvPr>
        </p:nvSpPr>
        <p:spPr/>
        <p:txBody>
          <a:bodyPr>
            <a:normAutofit fontScale="92500" lnSpcReduction="20000"/>
          </a:bodyPr>
          <a:lstStyle/>
          <a:p>
            <a:r>
              <a:rPr lang="en-GB" sz="1200" b="1" dirty="0" smtClean="0"/>
              <a:t>Skills Mismatch</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16% of employers have skills gaps </a:t>
            </a:r>
            <a:r>
              <a:rPr lang="en-GB" sz="1200" i="1" dirty="0" smtClean="0"/>
              <a:t>(source:</a:t>
            </a:r>
            <a:r>
              <a:rPr lang="en-GB" sz="1200" i="1" baseline="0" dirty="0" smtClean="0"/>
              <a:t> </a:t>
            </a:r>
            <a:r>
              <a:rPr lang="en-GB" sz="1200" kern="1200" dirty="0" smtClean="0">
                <a:solidFill>
                  <a:schemeClr val="tx1"/>
                </a:solidFill>
                <a:latin typeface="+mn-lt"/>
                <a:ea typeface="+mn-ea"/>
                <a:cs typeface="+mn-cs"/>
              </a:rPr>
              <a:t>UK Commission (2012) Evidence Report 45, </a:t>
            </a:r>
            <a:r>
              <a:rPr lang="en-GB" sz="1200" i="1" kern="1200" dirty="0" smtClean="0">
                <a:solidFill>
                  <a:schemeClr val="tx1"/>
                </a:solidFill>
                <a:latin typeface="+mn-lt"/>
                <a:ea typeface="+mn-ea"/>
                <a:cs typeface="+mn-cs"/>
              </a:rPr>
              <a:t>UK Commission’s Employer Skills Survey 2011,</a:t>
            </a:r>
            <a:r>
              <a:rPr lang="en-GB" sz="1200" kern="1200" dirty="0" smtClean="0">
                <a:solidFill>
                  <a:schemeClr val="tx1"/>
                </a:solidFill>
                <a:latin typeface="+mn-lt"/>
                <a:ea typeface="+mn-ea"/>
                <a:cs typeface="+mn-cs"/>
              </a:rPr>
              <a:t> UK Commission for Employment and Skills, Wath-upon-</a:t>
            </a:r>
            <a:r>
              <a:rPr lang="en-GB" sz="1200" kern="1200" dirty="0" err="1" smtClean="0">
                <a:solidFill>
                  <a:schemeClr val="tx1"/>
                </a:solidFill>
                <a:latin typeface="+mn-lt"/>
                <a:ea typeface="+mn-ea"/>
                <a:cs typeface="+mn-cs"/>
              </a:rPr>
              <a:t>Dearne</a:t>
            </a:r>
            <a:r>
              <a:rPr lang="en-GB" sz="1200" kern="1200" dirty="0" smtClean="0">
                <a:solidFill>
                  <a:schemeClr val="tx1"/>
                </a:solidFill>
                <a:latin typeface="+mn-lt"/>
                <a:ea typeface="+mn-ea"/>
                <a:cs typeface="+mn-cs"/>
              </a:rPr>
              <a:t>)</a:t>
            </a:r>
            <a:r>
              <a:rPr lang="en-GB" sz="1200" i="1" dirty="0" smtClean="0"/>
              <a:t>,</a:t>
            </a:r>
            <a:r>
              <a:rPr lang="en-GB" sz="1200" i="1" baseline="0" dirty="0" smtClean="0"/>
              <a:t> compared to average of 13% across whole economy) affecting 6% of employees compared to 5% across all sectors. </a:t>
            </a:r>
          </a:p>
          <a:p>
            <a:endParaRPr lang="en-GB" sz="1200" i="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 most recent employers skills survey (</a:t>
            </a:r>
            <a:r>
              <a:rPr lang="en-GB" sz="1200" kern="1200" dirty="0" smtClean="0">
                <a:solidFill>
                  <a:schemeClr val="tx1"/>
                </a:solidFill>
                <a:latin typeface="+mn-lt"/>
                <a:ea typeface="+mn-ea"/>
                <a:cs typeface="+mn-cs"/>
              </a:rPr>
              <a:t>UK Commission (2012) Evidence Report 45, </a:t>
            </a:r>
            <a:r>
              <a:rPr lang="en-GB" sz="1200" i="1" kern="1200" dirty="0" smtClean="0">
                <a:solidFill>
                  <a:schemeClr val="tx1"/>
                </a:solidFill>
                <a:latin typeface="+mn-lt"/>
                <a:ea typeface="+mn-ea"/>
                <a:cs typeface="+mn-cs"/>
              </a:rPr>
              <a:t>UK Commission’s Employer Skills Survey 2011,</a:t>
            </a:r>
            <a:r>
              <a:rPr lang="en-GB" sz="1200" kern="1200" dirty="0" smtClean="0">
                <a:solidFill>
                  <a:schemeClr val="tx1"/>
                </a:solidFill>
                <a:latin typeface="+mn-lt"/>
                <a:ea typeface="+mn-ea"/>
                <a:cs typeface="+mn-cs"/>
              </a:rPr>
              <a:t> UK Commission for Employment and Skills, Wath-upon-</a:t>
            </a:r>
            <a:r>
              <a:rPr lang="en-GB" sz="1200" kern="1200" dirty="0" err="1" smtClean="0">
                <a:solidFill>
                  <a:schemeClr val="tx1"/>
                </a:solidFill>
                <a:latin typeface="+mn-lt"/>
                <a:ea typeface="+mn-ea"/>
                <a:cs typeface="+mn-cs"/>
              </a:rPr>
              <a:t>Dearne</a:t>
            </a:r>
            <a:r>
              <a:rPr lang="en-GB" dirty="0" smtClean="0"/>
              <a:t>) noted that where establishments across the economy were reporting such skills gaps over 80 per cent of them reported impact on functional efficiency and increased workload for other staff. Given the importance of SMEs to the manufacturing sector it should also be noted that across the economy, SMEs are more likely to struggle to fill vacancies than larger firms.</a:t>
            </a:r>
            <a:endParaRPr lang="en-GB" dirty="0" smtClean="0">
              <a:solidFill>
                <a:schemeClr val="accent4">
                  <a:lumMod val="60000"/>
                  <a:lumOff val="40000"/>
                </a:schemeClr>
              </a:solidFill>
            </a:endParaRPr>
          </a:p>
          <a:p>
            <a:endParaRPr lang="en-GB" sz="1200" i="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By far and away the main reason given by establishments for not training was that all staff were already proficient (64 per cent). Having no money to train (10 per cent) or it not being a priority (nine per cent) were the next most common reasons. Source, </a:t>
            </a:r>
            <a:r>
              <a:rPr lang="en-GB" sz="1200" kern="1200" dirty="0" smtClean="0">
                <a:solidFill>
                  <a:schemeClr val="tx1"/>
                </a:solidFill>
                <a:latin typeface="+mn-lt"/>
                <a:ea typeface="+mn-ea"/>
                <a:cs typeface="+mn-cs"/>
              </a:rPr>
              <a:t>UK Commission (2012) Evidence Report 45, </a:t>
            </a:r>
            <a:r>
              <a:rPr lang="en-GB" sz="1200" i="1" kern="1200" dirty="0" smtClean="0">
                <a:solidFill>
                  <a:schemeClr val="tx1"/>
                </a:solidFill>
                <a:latin typeface="+mn-lt"/>
                <a:ea typeface="+mn-ea"/>
                <a:cs typeface="+mn-cs"/>
              </a:rPr>
              <a:t>UK Commission’s Employer Skills Survey 2011,</a:t>
            </a:r>
            <a:r>
              <a:rPr lang="en-GB" sz="1200" kern="1200" dirty="0" smtClean="0">
                <a:solidFill>
                  <a:schemeClr val="tx1"/>
                </a:solidFill>
                <a:latin typeface="+mn-lt"/>
                <a:ea typeface="+mn-ea"/>
                <a:cs typeface="+mn-cs"/>
              </a:rPr>
              <a:t> UK Commission for Employment and Skills, Wath-upon-</a:t>
            </a:r>
            <a:r>
              <a:rPr lang="en-GB" sz="1200" kern="1200" dirty="0" err="1" smtClean="0">
                <a:solidFill>
                  <a:schemeClr val="tx1"/>
                </a:solidFill>
                <a:latin typeface="+mn-lt"/>
                <a:ea typeface="+mn-ea"/>
                <a:cs typeface="+mn-cs"/>
              </a:rPr>
              <a:t>Dearne</a:t>
            </a:r>
            <a:r>
              <a:rPr lang="en-GB" dirty="0" smtClean="0"/>
              <a:t>)</a:t>
            </a:r>
          </a:p>
          <a:p>
            <a:endParaRPr lang="en-GB" dirty="0" smtClean="0"/>
          </a:p>
          <a:p>
            <a:pPr lvl="0">
              <a:defRPr/>
            </a:pPr>
            <a:r>
              <a:rPr lang="en-GB" b="1" dirty="0" smtClean="0"/>
              <a:t>Box</a:t>
            </a:r>
          </a:p>
          <a:p>
            <a:pPr lvl="0">
              <a:defRPr/>
            </a:pPr>
            <a:r>
              <a:rPr lang="en-GB" dirty="0" smtClean="0"/>
              <a:t>Research shows that manufacturing firms operating below full capacity and reporting skills gaps are half as productive as other firms (Harris et al (2006) based on analysis of the Employers’ Skills Survey for 2001.</a:t>
            </a:r>
          </a:p>
          <a:p>
            <a:endParaRPr lang="en-GB" dirty="0" smtClean="0"/>
          </a:p>
          <a:p>
            <a:r>
              <a:rPr lang="en-GB" b="1" dirty="0" smtClean="0"/>
              <a:t>Learning and development 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mn-lt"/>
              </a:rPr>
              <a:t>Learning and development activity - </a:t>
            </a:r>
            <a:r>
              <a:rPr lang="en-GB" dirty="0" smtClean="0"/>
              <a:t>(</a:t>
            </a:r>
            <a:r>
              <a:rPr lang="en-GB" sz="1200" kern="1200" dirty="0" smtClean="0">
                <a:solidFill>
                  <a:schemeClr val="tx1"/>
                </a:solidFill>
                <a:latin typeface="+mn-lt"/>
                <a:ea typeface="+mn-ea"/>
                <a:cs typeface="+mn-cs"/>
              </a:rPr>
              <a:t>UK Commission (2012) Evidence Report 45, </a:t>
            </a:r>
            <a:r>
              <a:rPr lang="en-GB" sz="1200" i="1" kern="1200" dirty="0" smtClean="0">
                <a:solidFill>
                  <a:schemeClr val="tx1"/>
                </a:solidFill>
                <a:latin typeface="+mn-lt"/>
                <a:ea typeface="+mn-ea"/>
                <a:cs typeface="+mn-cs"/>
              </a:rPr>
              <a:t>UK Commission’s Employer Skills Survey 2011,</a:t>
            </a:r>
            <a:r>
              <a:rPr lang="en-GB" sz="1200" kern="1200" dirty="0" smtClean="0">
                <a:solidFill>
                  <a:schemeClr val="tx1"/>
                </a:solidFill>
                <a:latin typeface="+mn-lt"/>
                <a:ea typeface="+mn-ea"/>
                <a:cs typeface="+mn-cs"/>
              </a:rPr>
              <a:t> UK Commission for Employment and Skills, Wath-upon-</a:t>
            </a:r>
            <a:r>
              <a:rPr lang="en-GB" sz="1200" kern="1200" dirty="0" err="1" smtClean="0">
                <a:solidFill>
                  <a:schemeClr val="tx1"/>
                </a:solidFill>
                <a:latin typeface="+mn-lt"/>
                <a:ea typeface="+mn-ea"/>
                <a:cs typeface="+mn-cs"/>
              </a:rPr>
              <a:t>Dearne</a:t>
            </a:r>
            <a:r>
              <a:rPr lang="en-GB" dirty="0" smtClean="0"/>
              <a:t>) </a:t>
            </a:r>
          </a:p>
          <a:p>
            <a:pPr lvl="0">
              <a:defRPr/>
            </a:pPr>
            <a:endParaRPr lang="en-GB" sz="1200" dirty="0" smtClean="0">
              <a:latin typeface="+mn-lt"/>
            </a:endParaRPr>
          </a:p>
          <a:p>
            <a:pPr>
              <a:defRPr/>
            </a:pPr>
            <a:r>
              <a:rPr lang="en-GB" dirty="0" smtClean="0"/>
              <a:t>Spend - Please note that in this instance – Manufacturing - indicates that a  slightly narrower definition has been used for the figure for spend on training refers which refers to SIC 10-33 only and not SIC 72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latin typeface="+mn-lt"/>
            </a:endParaRPr>
          </a:p>
          <a:p>
            <a:endParaRPr lang="en-GB" dirty="0" smtClean="0">
              <a:solidFill>
                <a:schemeClr val="accent4">
                  <a:lumMod val="60000"/>
                  <a:lumOff val="40000"/>
                </a:schemeClr>
              </a:solidFill>
            </a:endParaRPr>
          </a:p>
          <a:p>
            <a:endParaRPr lang="en-GB" dirty="0" smtClean="0">
              <a:solidFill>
                <a:schemeClr val="accent4">
                  <a:lumMod val="60000"/>
                  <a:lumOff val="40000"/>
                </a:schemeClr>
              </a:solidFill>
            </a:endParaRPr>
          </a:p>
          <a:p>
            <a:r>
              <a:rPr lang="en-GB"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p:txBody>
      </p:sp>
      <p:sp>
        <p:nvSpPr>
          <p:cNvPr id="4" name="Slide Number Placeholder 3"/>
          <p:cNvSpPr>
            <a:spLocks noGrp="1"/>
          </p:cNvSpPr>
          <p:nvPr>
            <p:ph type="sldNum" sz="quarter" idx="10"/>
          </p:nvPr>
        </p:nvSpPr>
        <p:spPr/>
        <p:txBody>
          <a:bodyPr/>
          <a:lstStyle/>
          <a:p>
            <a:fld id="{62C24C75-32AE-436C-A474-A83AF625BB7B}" type="slidenum">
              <a:rPr lang="en-GB" smtClean="0"/>
              <a:pPr/>
              <a:t>16</a:t>
            </a:fld>
            <a:endParaRPr lang="en-GB"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Source:</a:t>
            </a:r>
            <a:r>
              <a:rPr lang="en-GB" sz="1200" kern="1200" baseline="0" dirty="0" smtClean="0">
                <a:solidFill>
                  <a:schemeClr val="tx1"/>
                </a:solidFill>
                <a:latin typeface="+mn-lt"/>
                <a:ea typeface="+mn-ea"/>
                <a:cs typeface="+mn-cs"/>
              </a:rPr>
              <a:t> BITC case study, with updated information direct from Marshalls. Original case study can </a:t>
            </a:r>
            <a:r>
              <a:rPr lang="en-GB" sz="1200" kern="1200" baseline="0" smtClean="0">
                <a:solidFill>
                  <a:schemeClr val="tx1"/>
                </a:solidFill>
                <a:latin typeface="+mn-lt"/>
                <a:ea typeface="+mn-ea"/>
                <a:cs typeface="+mn-cs"/>
              </a:rPr>
              <a:t>be found here - http://www.bitc.org.uk/resources/case_studies/marshalls_plc_blue.html </a:t>
            </a:r>
            <a:endParaRPr lang="en-GB"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C016334D-393C-44BA-B4E5-951E6D4C60F4}" type="slidenum">
              <a:rPr lang="en-GB" smtClean="0"/>
              <a:pPr>
                <a:defRPr/>
              </a:pPr>
              <a:t>17</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Source:</a:t>
            </a:r>
            <a:r>
              <a:rPr lang="en-GB" baseline="0" dirty="0" smtClean="0"/>
              <a:t> </a:t>
            </a:r>
            <a:r>
              <a:rPr lang="en-GB" baseline="0" dirty="0" err="1" smtClean="0"/>
              <a:t>Semta</a:t>
            </a:r>
            <a:r>
              <a:rPr lang="en-GB" baseline="0" dirty="0" smtClean="0"/>
              <a:t> Sector Skills </a:t>
            </a:r>
            <a:r>
              <a:rPr lang="en-GB" dirty="0" smtClean="0"/>
              <a:t>Council - </a:t>
            </a:r>
            <a:r>
              <a:rPr lang="en-GB" dirty="0" smtClean="0">
                <a:hlinkClick r:id="rId3"/>
              </a:rPr>
              <a:t>http://www.semta.org.uk/pdf/JLR%20Halewood%20Case%20Study_.pdf</a:t>
            </a:r>
            <a:r>
              <a:rPr lang="en-GB" dirty="0" smtClean="0"/>
              <a:t> </a:t>
            </a:r>
            <a:endParaRPr lang="en-GB" dirty="0"/>
          </a:p>
        </p:txBody>
      </p:sp>
      <p:sp>
        <p:nvSpPr>
          <p:cNvPr id="4" name="Slide Number Placeholder 3"/>
          <p:cNvSpPr>
            <a:spLocks noGrp="1"/>
          </p:cNvSpPr>
          <p:nvPr>
            <p:ph type="sldNum" sz="quarter" idx="10"/>
          </p:nvPr>
        </p:nvSpPr>
        <p:spPr/>
        <p:txBody>
          <a:bodyPr/>
          <a:lstStyle/>
          <a:p>
            <a:fld id="{62C24C75-32AE-436C-A474-A83AF625BB7B}" type="slidenum">
              <a:rPr lang="en-GB" smtClean="0"/>
              <a:pPr/>
              <a:t>18</a:t>
            </a:fld>
            <a:endParaRPr lang="en-GB"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 typeface="Arial" pitchFamily="34" charset="0"/>
              <a:buChar char="•"/>
            </a:pPr>
            <a:r>
              <a:rPr lang="en-GB" dirty="0" smtClean="0"/>
              <a:t>In the advanced manufacturing sub-sector the pace of change is so rapid, or the skills so specific to a new technical development, that the supply-side often has to run fast in order to keep pace with developments on the demand side. This suggests that employers at the cutting-edge may need to look internally, or within their knowledge networks to develop the skills they require.  The investment funds are  one way of helping to catalyse this kind of activity. (accompanying evidence report)</a:t>
            </a:r>
            <a:endParaRPr lang="en-GB" dirty="0"/>
          </a:p>
        </p:txBody>
      </p:sp>
      <p:sp>
        <p:nvSpPr>
          <p:cNvPr id="4" name="Slide Number Placeholder 3"/>
          <p:cNvSpPr>
            <a:spLocks noGrp="1"/>
          </p:cNvSpPr>
          <p:nvPr>
            <p:ph type="sldNum" sz="quarter" idx="10"/>
          </p:nvPr>
        </p:nvSpPr>
        <p:spPr/>
        <p:txBody>
          <a:bodyPr/>
          <a:lstStyle/>
          <a:p>
            <a:fld id="{62C24C75-32AE-436C-A474-A83AF625BB7B}" type="slidenum">
              <a:rPr lang="en-GB" smtClean="0"/>
              <a:pPr/>
              <a:t>19</a:t>
            </a:fld>
            <a:endParaRPr lang="en-GB"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Government Support Programmes – more details available in BIS, Plan for Growth: Implementation Update (March 2012)</a:t>
            </a:r>
            <a:endParaRPr lang="en-GB" dirty="0"/>
          </a:p>
        </p:txBody>
      </p:sp>
      <p:sp>
        <p:nvSpPr>
          <p:cNvPr id="4" name="Slide Number Placeholder 3"/>
          <p:cNvSpPr>
            <a:spLocks noGrp="1"/>
          </p:cNvSpPr>
          <p:nvPr>
            <p:ph type="sldNum" sz="quarter" idx="10"/>
          </p:nvPr>
        </p:nvSpPr>
        <p:spPr/>
        <p:txBody>
          <a:bodyPr/>
          <a:lstStyle/>
          <a:p>
            <a:fld id="{62C24C75-32AE-436C-A474-A83AF625BB7B}" type="slidenum">
              <a:rPr lang="en-GB" smtClean="0"/>
              <a:pPr/>
              <a:t>20</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2C24C75-32AE-436C-A474-A83AF625BB7B}" type="slidenum">
              <a:rPr lang="en-GB" smtClean="0"/>
              <a:pPr/>
              <a:t>3</a:t>
            </a:fld>
            <a:endParaRPr lang="en-GB"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2C24C75-32AE-436C-A474-A83AF625BB7B}" type="slidenum">
              <a:rPr lang="en-GB" smtClean="0"/>
              <a:pPr/>
              <a:t>21</a:t>
            </a:fld>
            <a:endParaRPr lang="en-GB"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None/>
            </a:pPr>
            <a:endParaRPr lang="en-GB" sz="1000" dirty="0" smtClean="0"/>
          </a:p>
          <a:p>
            <a:pPr>
              <a:buFont typeface="Arial" pitchFamily="34" charset="0"/>
              <a:buNone/>
            </a:pPr>
            <a:r>
              <a:rPr lang="en-GB" sz="1000" dirty="0" smtClean="0"/>
              <a:t>Training raises firm survival</a:t>
            </a:r>
            <a:r>
              <a:rPr lang="en-GB" sz="1000" baseline="0" dirty="0" smtClean="0"/>
              <a:t> rates.  A</a:t>
            </a:r>
            <a:r>
              <a:rPr lang="en-GB" sz="1000" dirty="0" smtClean="0"/>
              <a:t>nalysis of data drawn from the Workplace Employment Relations Survey (1998</a:t>
            </a:r>
            <a:r>
              <a:rPr lang="en-GB" sz="1000" baseline="0" dirty="0" smtClean="0"/>
              <a:t> Cross Section and 2004 Panel Survey) in Collier et al (2007) Training and establishment Survival.  SSDA Research Report 20.</a:t>
            </a:r>
          </a:p>
          <a:p>
            <a:pPr>
              <a:buFont typeface="Arial" pitchFamily="34" charset="0"/>
              <a:buNone/>
            </a:pPr>
            <a:endParaRPr lang="en-GB" sz="1000" baseline="0" dirty="0" smtClean="0"/>
          </a:p>
          <a:p>
            <a:pPr rtl="0" eaLnBrk="1" fontAlgn="t" latinLnBrk="0" hangingPunct="1"/>
            <a:r>
              <a:rPr lang="en-GB" sz="1200" b="1" i="0" u="none" strike="noStrike" kern="1200" dirty="0" smtClean="0">
                <a:solidFill>
                  <a:schemeClr val="tx1"/>
                </a:solidFill>
                <a:latin typeface="+mn-lt"/>
                <a:ea typeface="+mn-ea"/>
                <a:cs typeface="+mn-cs"/>
              </a:rPr>
              <a:t>Non-training firms in.... Are .... times more likely to close</a:t>
            </a:r>
          </a:p>
          <a:p>
            <a:pPr rtl="0" eaLnBrk="1" fontAlgn="t" latinLnBrk="0" hangingPunct="1"/>
            <a:r>
              <a:rPr lang="en-GB" sz="1200" b="0" i="0" u="none" strike="noStrike" kern="1200" dirty="0" smtClean="0">
                <a:solidFill>
                  <a:schemeClr val="tx1"/>
                </a:solidFill>
                <a:latin typeface="+mn-lt"/>
                <a:ea typeface="+mn-ea"/>
                <a:cs typeface="+mn-cs"/>
              </a:rPr>
              <a:t>Manufacturing                  2.5**</a:t>
            </a:r>
          </a:p>
          <a:p>
            <a:pPr rtl="0" eaLnBrk="1" fontAlgn="t" latinLnBrk="0" hangingPunct="1"/>
            <a:r>
              <a:rPr lang="en-GB" sz="1200" b="0" i="0" u="none" strike="noStrike" kern="1200" dirty="0" smtClean="0">
                <a:solidFill>
                  <a:schemeClr val="tx1"/>
                </a:solidFill>
                <a:latin typeface="+mn-lt"/>
                <a:ea typeface="+mn-ea"/>
                <a:cs typeface="+mn-cs"/>
              </a:rPr>
              <a:t>Construction                    4.2**</a:t>
            </a:r>
          </a:p>
          <a:p>
            <a:pPr rtl="0" eaLnBrk="1" fontAlgn="t" latinLnBrk="0" hangingPunct="1"/>
            <a:r>
              <a:rPr lang="en-GB" sz="1200" b="0" i="0" u="none" strike="noStrike" kern="1200" dirty="0" smtClean="0">
                <a:solidFill>
                  <a:schemeClr val="tx1"/>
                </a:solidFill>
                <a:latin typeface="+mn-lt"/>
                <a:ea typeface="+mn-ea"/>
                <a:cs typeface="+mn-cs"/>
              </a:rPr>
              <a:t>Retail/wholesale               2.4**</a:t>
            </a:r>
          </a:p>
          <a:p>
            <a:pPr rtl="0" eaLnBrk="1" fontAlgn="t" latinLnBrk="0" hangingPunct="1"/>
            <a:r>
              <a:rPr lang="en-GB" sz="1200" b="0" i="0" u="none" strike="noStrike" kern="1200" dirty="0" smtClean="0">
                <a:solidFill>
                  <a:schemeClr val="tx1"/>
                </a:solidFill>
                <a:latin typeface="+mn-lt"/>
                <a:ea typeface="+mn-ea"/>
                <a:cs typeface="+mn-cs"/>
              </a:rPr>
              <a:t>Hotel/restaurant               9.3**</a:t>
            </a:r>
          </a:p>
          <a:p>
            <a:pPr rtl="0" eaLnBrk="1" fontAlgn="t" latinLnBrk="0" hangingPunct="1"/>
            <a:r>
              <a:rPr lang="en-GB" sz="1200" b="0" i="0" u="none" strike="noStrike" kern="1200" dirty="0" smtClean="0">
                <a:solidFill>
                  <a:schemeClr val="tx1"/>
                </a:solidFill>
                <a:latin typeface="+mn-lt"/>
                <a:ea typeface="+mn-ea"/>
                <a:cs typeface="+mn-cs"/>
              </a:rPr>
              <a:t>Transport/</a:t>
            </a:r>
            <a:r>
              <a:rPr lang="en-GB" sz="1200" b="0" i="0" u="none" strike="noStrike" kern="1200" dirty="0" err="1" smtClean="0">
                <a:solidFill>
                  <a:schemeClr val="tx1"/>
                </a:solidFill>
                <a:latin typeface="+mn-lt"/>
                <a:ea typeface="+mn-ea"/>
                <a:cs typeface="+mn-cs"/>
              </a:rPr>
              <a:t>comms</a:t>
            </a:r>
            <a:r>
              <a:rPr lang="en-GB" sz="1200" b="0" i="0" u="none" strike="noStrike" kern="1200" dirty="0" smtClean="0">
                <a:solidFill>
                  <a:schemeClr val="tx1"/>
                </a:solidFill>
                <a:latin typeface="+mn-lt"/>
                <a:ea typeface="+mn-ea"/>
                <a:cs typeface="+mn-cs"/>
              </a:rPr>
              <a:t>             1.9</a:t>
            </a:r>
          </a:p>
          <a:p>
            <a:pPr rtl="0" eaLnBrk="1" fontAlgn="t" latinLnBrk="0" hangingPunct="1"/>
            <a:r>
              <a:rPr lang="en-GB" sz="1200" b="0" i="0" u="none" strike="noStrike" kern="1200" dirty="0" smtClean="0">
                <a:solidFill>
                  <a:schemeClr val="tx1"/>
                </a:solidFill>
                <a:latin typeface="+mn-lt"/>
                <a:ea typeface="+mn-ea"/>
                <a:cs typeface="+mn-cs"/>
              </a:rPr>
              <a:t>Other business services    0.6</a:t>
            </a:r>
          </a:p>
          <a:p>
            <a:pPr rtl="0" eaLnBrk="1" fontAlgn="t" latinLnBrk="0" hangingPunct="1"/>
            <a:r>
              <a:rPr lang="en-GB" sz="1200" b="0" i="0" u="none" strike="noStrike" kern="1200" dirty="0" smtClean="0">
                <a:solidFill>
                  <a:schemeClr val="tx1"/>
                </a:solidFill>
                <a:latin typeface="+mn-lt"/>
                <a:ea typeface="+mn-ea"/>
                <a:cs typeface="+mn-cs"/>
              </a:rPr>
              <a:t>Education                         0</a:t>
            </a:r>
          </a:p>
          <a:p>
            <a:pPr rtl="0" eaLnBrk="1" fontAlgn="t" latinLnBrk="0" hangingPunct="1"/>
            <a:r>
              <a:rPr lang="en-GB" sz="1200" b="0" i="0" u="none" strike="noStrike" kern="1200" dirty="0" smtClean="0">
                <a:solidFill>
                  <a:schemeClr val="tx1"/>
                </a:solidFill>
                <a:latin typeface="+mn-lt"/>
                <a:ea typeface="+mn-ea"/>
                <a:cs typeface="+mn-cs"/>
              </a:rPr>
              <a:t>Health                            1.2</a:t>
            </a:r>
          </a:p>
          <a:p>
            <a:pPr rtl="0" eaLnBrk="1" fontAlgn="t" latinLnBrk="0" hangingPunct="1"/>
            <a:r>
              <a:rPr lang="en-GB" sz="1200" b="0" i="0" u="none" strike="noStrike" kern="1200" dirty="0" smtClean="0">
                <a:solidFill>
                  <a:schemeClr val="tx1"/>
                </a:solidFill>
                <a:latin typeface="+mn-lt"/>
                <a:ea typeface="+mn-ea"/>
                <a:cs typeface="+mn-cs"/>
              </a:rPr>
              <a:t>Other community services 0.7</a:t>
            </a:r>
          </a:p>
          <a:p>
            <a:pPr rtl="0" eaLnBrk="1" fontAlgn="t" latinLnBrk="0" hangingPunct="1"/>
            <a:r>
              <a:rPr lang="en-GB" sz="1200" b="0" i="0" u="none" strike="noStrike" kern="1200" dirty="0" smtClean="0">
                <a:solidFill>
                  <a:schemeClr val="tx1"/>
                </a:solidFill>
                <a:latin typeface="+mn-lt"/>
                <a:ea typeface="+mn-ea"/>
                <a:cs typeface="+mn-cs"/>
              </a:rPr>
              <a:t>UK average                     2.5</a:t>
            </a:r>
          </a:p>
          <a:p>
            <a:pPr rtl="0" eaLnBrk="1" fontAlgn="t" latinLnBrk="0" hangingPunct="1"/>
            <a:endParaRPr lang="en-GB" sz="1200" b="0" i="0" u="none" strike="noStrike" kern="1200" dirty="0" smtClean="0">
              <a:solidFill>
                <a:schemeClr val="tx1"/>
              </a:solidFill>
              <a:latin typeface="+mn-lt"/>
              <a:ea typeface="+mn-ea"/>
              <a:cs typeface="+mn-cs"/>
            </a:endParaRPr>
          </a:p>
          <a:p>
            <a:pPr marL="0" marR="0" indent="0" algn="l" defTabSz="914400" rtl="0" eaLnBrk="1" fontAlgn="t" latinLnBrk="0" hangingPunct="1">
              <a:lnSpc>
                <a:spcPct val="100000"/>
              </a:lnSpc>
              <a:spcBef>
                <a:spcPts val="0"/>
              </a:spcBef>
              <a:spcAft>
                <a:spcPts val="0"/>
              </a:spcAft>
              <a:buClrTx/>
              <a:buSzTx/>
              <a:buFontTx/>
              <a:buNone/>
              <a:tabLst/>
              <a:defRPr/>
            </a:pPr>
            <a:r>
              <a:rPr lang="en-GB" sz="1200" i="1" dirty="0" smtClean="0"/>
              <a:t>** statistically significant at 5% or less; for the rest it is not statistically significant</a:t>
            </a:r>
          </a:p>
          <a:p>
            <a:pPr marL="0" marR="0" indent="0" algn="l" defTabSz="914400" rtl="0" eaLnBrk="1" fontAlgn="t" latinLnBrk="0" hangingPunct="1">
              <a:lnSpc>
                <a:spcPct val="100000"/>
              </a:lnSpc>
              <a:spcBef>
                <a:spcPts val="0"/>
              </a:spcBef>
              <a:spcAft>
                <a:spcPts val="0"/>
              </a:spcAft>
              <a:buClrTx/>
              <a:buSzTx/>
              <a:buFontTx/>
              <a:buNone/>
              <a:tabLst/>
              <a:defRPr/>
            </a:pPr>
            <a:endParaRPr lang="en-GB" i="1" dirty="0" smtClean="0"/>
          </a:p>
          <a:p>
            <a:pPr fontAlgn="t">
              <a:defRPr/>
            </a:pPr>
            <a:r>
              <a:rPr lang="en-GB" dirty="0" smtClean="0"/>
              <a:t>Manufacturing businesses require very different skill sets to optimise business performance for different product market strategies and at different stages of their product life cycle maturity.  Businesses need to have the breadth and depth, and mix of skills to be versatile and able to adapt to these changing needs. (accompanying evidence report)</a:t>
            </a:r>
          </a:p>
          <a:p>
            <a:pPr marL="0" marR="0" indent="0" algn="l" defTabSz="914400" rtl="0" eaLnBrk="1" fontAlgn="t" latinLnBrk="0" hangingPunct="1">
              <a:lnSpc>
                <a:spcPct val="100000"/>
              </a:lnSpc>
              <a:spcBef>
                <a:spcPts val="0"/>
              </a:spcBef>
              <a:spcAft>
                <a:spcPts val="0"/>
              </a:spcAft>
              <a:buClrTx/>
              <a:buSzTx/>
              <a:buFontTx/>
              <a:buNone/>
              <a:tabLst/>
              <a:defRPr/>
            </a:pPr>
            <a:endParaRPr lang="en-GB" i="1" dirty="0" smtClean="0"/>
          </a:p>
          <a:p>
            <a:pPr fontAlgn="t">
              <a:defRPr/>
            </a:pPr>
            <a:r>
              <a:rPr lang="en-GB" dirty="0" smtClean="0"/>
              <a:t>Skills bring benefits – UK Commission, 2010, Value of Skills </a:t>
            </a:r>
          </a:p>
          <a:p>
            <a:pPr marL="0" marR="0" indent="0" algn="l" defTabSz="914400" rtl="0" eaLnBrk="1" fontAlgn="t" latinLnBrk="0" hangingPunct="1">
              <a:lnSpc>
                <a:spcPct val="100000"/>
              </a:lnSpc>
              <a:spcBef>
                <a:spcPts val="0"/>
              </a:spcBef>
              <a:spcAft>
                <a:spcPts val="0"/>
              </a:spcAft>
              <a:buClrTx/>
              <a:buSzTx/>
              <a:buFontTx/>
              <a:buNone/>
              <a:tabLst/>
              <a:defRPr/>
            </a:pPr>
            <a:endParaRPr lang="en-GB" sz="1200" i="1" dirty="0" smtClean="0"/>
          </a:p>
          <a:p>
            <a:pPr rtl="0" eaLnBrk="1" fontAlgn="t" latinLnBrk="0" hangingPunct="1"/>
            <a:endParaRPr lang="en-GB" sz="1200" b="0" i="0" u="none" strike="noStrike" kern="1200" dirty="0" smtClean="0">
              <a:solidFill>
                <a:schemeClr val="tx1"/>
              </a:solidFill>
              <a:latin typeface="+mn-lt"/>
              <a:ea typeface="+mn-ea"/>
              <a:cs typeface="+mn-cs"/>
            </a:endParaRPr>
          </a:p>
          <a:p>
            <a:pPr>
              <a:buFont typeface="Arial" pitchFamily="34" charset="0"/>
              <a:buNone/>
            </a:pPr>
            <a:endParaRPr lang="en-GB" sz="1000" baseline="0" dirty="0" smtClean="0"/>
          </a:p>
          <a:p>
            <a:pPr>
              <a:buFont typeface="Arial" pitchFamily="34" charset="0"/>
              <a:buNone/>
            </a:pPr>
            <a:endParaRPr lang="en-GB" sz="1000" baseline="0" dirty="0" smtClean="0"/>
          </a:p>
          <a:p>
            <a:pPr>
              <a:buFont typeface="Arial" pitchFamily="34" charset="0"/>
              <a:buNone/>
            </a:pPr>
            <a:endParaRPr lang="en-GB" sz="1000" dirty="0" smtClean="0"/>
          </a:p>
        </p:txBody>
      </p:sp>
      <p:sp>
        <p:nvSpPr>
          <p:cNvPr id="4" name="Slide Number Placeholder 3"/>
          <p:cNvSpPr>
            <a:spLocks noGrp="1"/>
          </p:cNvSpPr>
          <p:nvPr>
            <p:ph type="sldNum" sz="quarter" idx="10"/>
          </p:nvPr>
        </p:nvSpPr>
        <p:spPr/>
        <p:txBody>
          <a:bodyPr/>
          <a:lstStyle/>
          <a:p>
            <a:fld id="{FEF8900A-5A18-487A-A53C-870E43D805E5}" type="slidenum">
              <a:rPr lang="en-GB" smtClean="0"/>
              <a:pPr/>
              <a:t>22</a:t>
            </a:fld>
            <a:endParaRPr lang="en-GB"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buFont typeface="Arial" pitchFamily="34" charset="0"/>
              <a:buNone/>
            </a:pPr>
            <a:r>
              <a:rPr lang="en-GB" sz="1200" dirty="0" smtClean="0"/>
              <a:t>Skills deficiencies</a:t>
            </a:r>
          </a:p>
          <a:p>
            <a:pPr algn="just">
              <a:buFont typeface="Arial" pitchFamily="34" charset="0"/>
              <a:buChar char="•"/>
            </a:pPr>
            <a:r>
              <a:rPr lang="en-GB" sz="1200" dirty="0" smtClean="0"/>
              <a:t>Source: Griffith (1999), using the ARD dataset which is establishment level data collected under the Annual Census of Production including all production establishments located in the UK with 100+ employees, and a stratified sample of smaller ones.</a:t>
            </a:r>
          </a:p>
          <a:p>
            <a:pPr algn="just">
              <a:buNone/>
            </a:pPr>
            <a:endParaRPr lang="en-GB" sz="1200" dirty="0" smtClean="0"/>
          </a:p>
          <a:p>
            <a:pPr algn="just">
              <a:buFont typeface="Arial" pitchFamily="34" charset="0"/>
              <a:buChar char="•"/>
            </a:pPr>
            <a:r>
              <a:rPr lang="en-GB" sz="1200" dirty="0" smtClean="0"/>
              <a:t>Source: Harris et al (2006), analysis combining Annual Respondents Database with the Employers’ Skills Survey for 2001.</a:t>
            </a:r>
          </a:p>
          <a:p>
            <a:pPr algn="just"/>
            <a:endParaRPr lang="en-GB" sz="1200" dirty="0" smtClean="0"/>
          </a:p>
          <a:p>
            <a:pPr algn="just">
              <a:buFont typeface="Arial" pitchFamily="34" charset="0"/>
              <a:buNone/>
            </a:pPr>
            <a:r>
              <a:rPr lang="en-GB" dirty="0" smtClean="0"/>
              <a:t>Training boosts</a:t>
            </a:r>
            <a:r>
              <a:rPr lang="en-GB" baseline="0" dirty="0" smtClean="0"/>
              <a:t> employee satisfaction and retention</a:t>
            </a:r>
            <a:endParaRPr lang="en-GB" dirty="0" smtClean="0"/>
          </a:p>
          <a:p>
            <a:pPr algn="just">
              <a:buFont typeface="Arial" pitchFamily="34" charset="0"/>
              <a:buChar char="•"/>
            </a:pPr>
            <a:r>
              <a:rPr lang="en-GB" dirty="0" smtClean="0"/>
              <a:t>Source: IDG web site </a:t>
            </a:r>
            <a:r>
              <a:rPr lang="en-GB" dirty="0" smtClean="0">
                <a:hlinkClick r:id="rId3"/>
              </a:rPr>
              <a:t>www.i-dg.co.uk</a:t>
            </a:r>
            <a:r>
              <a:rPr lang="en-GB" dirty="0" smtClean="0"/>
              <a:t> - case studies of Investors in People in the north of England, AAF (Power &amp; Industrial) Ltd - </a:t>
            </a:r>
            <a:r>
              <a:rPr lang="en-GB" dirty="0" smtClean="0">
                <a:hlinkClick r:id="rId4"/>
              </a:rPr>
              <a:t>http://www.i-dg.co.uk/idgiip/wp-content/uploads/2010/09/Case-study-AAF-Power-Industrial-Ltd-FINAL.pdf</a:t>
            </a:r>
            <a:r>
              <a:rPr lang="en-GB" dirty="0" smtClean="0"/>
              <a:t> </a:t>
            </a:r>
          </a:p>
          <a:p>
            <a:pPr algn="just">
              <a:buFont typeface="Arial" pitchFamily="34" charset="0"/>
              <a:buChar char="•"/>
            </a:pPr>
            <a:endParaRPr lang="en-GB" dirty="0" smtClean="0"/>
          </a:p>
          <a:p>
            <a:pPr algn="just">
              <a:buFont typeface="Arial" pitchFamily="34" charset="0"/>
              <a:buChar char="•"/>
            </a:pPr>
            <a:r>
              <a:rPr lang="en-GB" dirty="0" smtClean="0"/>
              <a:t>Source: Investors in People Case Studies: SAM Mouldings, DELNI, 2009 - </a:t>
            </a:r>
            <a:r>
              <a:rPr lang="en-GB" dirty="0" smtClean="0">
                <a:hlinkClick r:id="rId5"/>
              </a:rPr>
              <a:t>http://www.delni.gov.uk/sam_mouldings_case_study_-_new_template_aug_09.pdf</a:t>
            </a:r>
            <a:r>
              <a:rPr lang="en-GB" dirty="0" smtClean="0"/>
              <a:t> </a:t>
            </a:r>
          </a:p>
          <a:p>
            <a:endParaRPr lang="en-GB" dirty="0"/>
          </a:p>
        </p:txBody>
      </p:sp>
      <p:sp>
        <p:nvSpPr>
          <p:cNvPr id="4" name="Slide Number Placeholder 3"/>
          <p:cNvSpPr>
            <a:spLocks noGrp="1"/>
          </p:cNvSpPr>
          <p:nvPr>
            <p:ph type="sldNum" sz="quarter" idx="10"/>
          </p:nvPr>
        </p:nvSpPr>
        <p:spPr/>
        <p:txBody>
          <a:bodyPr/>
          <a:lstStyle/>
          <a:p>
            <a:fld id="{62C24C75-32AE-436C-A474-A83AF625BB7B}" type="slidenum">
              <a:rPr lang="en-GB" smtClean="0"/>
              <a:pPr/>
              <a:t>23</a:t>
            </a:fld>
            <a:endParaRPr lang="en-GB"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2C24C75-32AE-436C-A474-A83AF625BB7B}" type="slidenum">
              <a:rPr lang="en-GB" smtClean="0"/>
              <a:pPr/>
              <a:t>24</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pPr marL="0" marR="0" lvl="0" indent="0" algn="l" defTabSz="914400" rtl="0" eaLnBrk="1" fontAlgn="base" latinLnBrk="0" hangingPunct="1">
              <a:lnSpc>
                <a:spcPct val="100000"/>
              </a:lnSpc>
              <a:spcBef>
                <a:spcPct val="30000"/>
              </a:spcBef>
              <a:spcAft>
                <a:spcPct val="0"/>
              </a:spcAft>
              <a:buClrTx/>
              <a:buSzTx/>
              <a:buFontTx/>
              <a:buChar char="•"/>
              <a:tabLst/>
              <a:defRPr/>
            </a:pPr>
            <a:r>
              <a:rPr lang="en-GB" dirty="0" smtClean="0"/>
              <a:t>Further</a:t>
            </a:r>
            <a:r>
              <a:rPr lang="en-GB" baseline="0" dirty="0" smtClean="0"/>
              <a:t> discussion can be found in the accompanying evidence report: Sector Skills Insights: Manufacturing</a:t>
            </a:r>
            <a:endParaRPr lang="en-GB" dirty="0" smtClean="0"/>
          </a:p>
        </p:txBody>
      </p:sp>
      <p:sp>
        <p:nvSpPr>
          <p:cNvPr id="28676" name="Date Placeholder 3"/>
          <p:cNvSpPr>
            <a:spLocks noGrp="1"/>
          </p:cNvSpPr>
          <p:nvPr>
            <p:ph type="dt" sz="quarter" idx="1"/>
          </p:nvPr>
        </p:nvSpPr>
        <p:spPr>
          <a:noFill/>
        </p:spPr>
        <p:txBody>
          <a:bodyPr/>
          <a:lstStyle/>
          <a:p>
            <a:r>
              <a:rPr lang="en-US" dirty="0"/>
              <a:t>D5 - Final</a:t>
            </a:r>
            <a:endParaRPr lang="en-GB" dirty="0"/>
          </a:p>
        </p:txBody>
      </p:sp>
      <p:sp>
        <p:nvSpPr>
          <p:cNvPr id="28677" name="Slide Number Placeholder 4"/>
          <p:cNvSpPr>
            <a:spLocks noGrp="1"/>
          </p:cNvSpPr>
          <p:nvPr>
            <p:ph type="sldNum" sz="quarter" idx="5"/>
          </p:nvPr>
        </p:nvSpPr>
        <p:spPr>
          <a:noFill/>
        </p:spPr>
        <p:txBody>
          <a:bodyPr/>
          <a:lstStyle/>
          <a:p>
            <a:fld id="{2496DAE2-9209-4167-8086-DBF333A91EBE}" type="slidenum">
              <a:rPr lang="en-GB" smtClean="0"/>
              <a:pPr/>
              <a:t>4</a:t>
            </a:fld>
            <a:endParaRPr lang="en-GB"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dirty="0" smtClean="0"/>
              <a:t>Existing</a:t>
            </a:r>
            <a:r>
              <a:rPr lang="en-GB" baseline="0" dirty="0" smtClean="0"/>
              <a:t> high performers – Dept of Business Innovation and Skills (2011) Economic Growth. Economics Paper 9:</a:t>
            </a:r>
          </a:p>
          <a:p>
            <a:endParaRPr lang="en-GB" baseline="0" dirty="0" smtClean="0"/>
          </a:p>
          <a:p>
            <a:r>
              <a:rPr lang="en-GB" baseline="0" dirty="0" smtClean="0"/>
              <a:t>Opportunities to exploit in the future – SSC Cluster report (2010) Advanced Manufacturing.  Government Office for Science (2010) Technology and Innovation Futures: UK Growth Opportunities for the 2020s</a:t>
            </a:r>
            <a:endParaRPr lang="en-GB" dirty="0" smtClean="0"/>
          </a:p>
          <a:p>
            <a:endParaRPr lang="en-GB" dirty="0" smtClean="0"/>
          </a:p>
          <a:p>
            <a:pPr>
              <a:buNone/>
            </a:pPr>
            <a:r>
              <a:rPr lang="en-GB" dirty="0" smtClean="0"/>
              <a:t>Advanced manufacturing can be characterised by:</a:t>
            </a:r>
          </a:p>
          <a:p>
            <a:pPr lvl="0" indent="-252000">
              <a:buFont typeface="Arial" pitchFamily="34" charset="0"/>
              <a:buChar char="•"/>
            </a:pPr>
            <a:r>
              <a:rPr lang="en-GB" dirty="0" smtClean="0"/>
              <a:t>intensive use of capital and knowledge </a:t>
            </a:r>
          </a:p>
          <a:p>
            <a:pPr lvl="0" indent="-252000">
              <a:buFont typeface="Arial" pitchFamily="34" charset="0"/>
              <a:buChar char="•"/>
            </a:pPr>
            <a:r>
              <a:rPr lang="en-GB" dirty="0" smtClean="0"/>
              <a:t>long term investment decisions to develop processes and buy equipment</a:t>
            </a:r>
          </a:p>
          <a:p>
            <a:pPr lvl="0" indent="-252000">
              <a:buFont typeface="Arial" pitchFamily="34" charset="0"/>
              <a:buChar char="•"/>
            </a:pPr>
            <a:r>
              <a:rPr lang="en-GB" dirty="0" smtClean="0"/>
              <a:t>high levels of technology utilisation and R&amp;D and investments (training, improvements to business process) to support innovation; </a:t>
            </a:r>
          </a:p>
          <a:p>
            <a:pPr lvl="0" indent="-252000">
              <a:buFont typeface="Arial" pitchFamily="34" charset="0"/>
              <a:buChar char="•"/>
            </a:pPr>
            <a:r>
              <a:rPr lang="en-GB" dirty="0" smtClean="0"/>
              <a:t>a flexible workforce with strong specialist skills in the areas of science, technology, engineering and mathematics and design</a:t>
            </a:r>
          </a:p>
          <a:p>
            <a:pPr lvl="0" indent="-252000">
              <a:buFont typeface="Arial" pitchFamily="34" charset="0"/>
              <a:buChar char="•"/>
            </a:pPr>
            <a:r>
              <a:rPr lang="en-GB" dirty="0" smtClean="0"/>
              <a:t>competing in international and domestic markets.</a:t>
            </a:r>
          </a:p>
          <a:p>
            <a:r>
              <a:rPr lang="en-GB" dirty="0" smtClean="0"/>
              <a:t>BIS, Growth Review</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smtClean="0">
                <a:solidFill>
                  <a:schemeClr val="tx1"/>
                </a:solidFill>
                <a:latin typeface="+mn-lt"/>
                <a:ea typeface="+mn-ea"/>
                <a:cs typeface="+mn-cs"/>
              </a:rPr>
              <a:t>BIS </a:t>
            </a:r>
            <a:r>
              <a:rPr lang="en-GB" sz="1200" kern="1200" dirty="0" smtClean="0">
                <a:solidFill>
                  <a:schemeClr val="tx1"/>
                </a:solidFill>
                <a:latin typeface="+mn-lt"/>
                <a:ea typeface="+mn-ea"/>
                <a:cs typeface="+mn-cs"/>
              </a:rPr>
              <a:t>(2010d) </a:t>
            </a:r>
            <a:r>
              <a:rPr lang="en-GB" sz="1200" i="1" kern="1200" dirty="0" smtClean="0">
                <a:solidFill>
                  <a:schemeClr val="tx1"/>
                </a:solidFill>
                <a:latin typeface="+mn-lt"/>
                <a:ea typeface="+mn-ea"/>
                <a:cs typeface="+mn-cs"/>
              </a:rPr>
              <a:t>The path to strong, sustainable and balanced growth, </a:t>
            </a:r>
            <a:r>
              <a:rPr lang="en-GB" sz="1200" kern="1200" dirty="0" smtClean="0">
                <a:solidFill>
                  <a:schemeClr val="tx1"/>
                </a:solidFill>
                <a:latin typeface="+mn-lt"/>
                <a:ea typeface="+mn-ea"/>
                <a:cs typeface="+mn-cs"/>
              </a:rPr>
              <a:t>BIS / HM Treasury</a:t>
            </a:r>
            <a:r>
              <a:rPr lang="en-GB" sz="1200" kern="1200" smtClean="0">
                <a:solidFill>
                  <a:schemeClr val="tx1"/>
                </a:solidFill>
                <a:latin typeface="+mn-lt"/>
                <a:ea typeface="+mn-ea"/>
                <a:cs typeface="+mn-cs"/>
              </a:rPr>
              <a:t>, London</a:t>
            </a:r>
            <a:endParaRPr lang="en-GB" baseline="0" dirty="0" smtClean="0"/>
          </a:p>
          <a:p>
            <a:r>
              <a:rPr lang="en-GB" sz="1200" kern="1200" dirty="0" smtClean="0">
                <a:solidFill>
                  <a:schemeClr val="tx1"/>
                </a:solidFill>
                <a:latin typeface="+mn-lt"/>
                <a:ea typeface="+mn-ea"/>
                <a:cs typeface="+mn-cs"/>
              </a:rPr>
              <a:t>The Government’s review (BIS, 2010) highlights areas of advanced manufacturing where there is a strong skills and research base to build upon and have the potential for ‘strong competitive advantage’: these include aerospace, defence, bio-pharmaceuticals, microelectronics and chemicals and low carbon vehicle technologies.</a:t>
            </a:r>
            <a:endParaRPr lang="en-GB" dirty="0"/>
          </a:p>
        </p:txBody>
      </p:sp>
      <p:sp>
        <p:nvSpPr>
          <p:cNvPr id="4" name="Slide Number Placeholder 3"/>
          <p:cNvSpPr>
            <a:spLocks noGrp="1"/>
          </p:cNvSpPr>
          <p:nvPr>
            <p:ph type="sldNum" sz="quarter" idx="10"/>
          </p:nvPr>
        </p:nvSpPr>
        <p:spPr/>
        <p:txBody>
          <a:bodyPr/>
          <a:lstStyle/>
          <a:p>
            <a:fld id="{62C24C75-32AE-436C-A474-A83AF625BB7B}" type="slidenum">
              <a:rPr lang="en-GB" smtClean="0"/>
              <a:pPr/>
              <a:t>5</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154"/>
            <a:ext cx="5438140" cy="4640653"/>
          </a:xfrm>
        </p:spPr>
        <p:txBody>
          <a:bodyPr>
            <a:noAutofit/>
          </a:bodyPr>
          <a:lstStyle/>
          <a:p>
            <a:pPr lvl="0"/>
            <a:r>
              <a:rPr lang="en-GB" sz="1000" b="1" i="1" dirty="0" smtClean="0"/>
              <a:t>Importance of sector </a:t>
            </a:r>
          </a:p>
          <a:p>
            <a:r>
              <a:rPr lang="en-GB" sz="1000" dirty="0" smtClean="0"/>
              <a:t>Second largest sector (in term of GVA) </a:t>
            </a:r>
            <a:r>
              <a:rPr lang="en-GB" sz="1000" i="1" dirty="0" smtClean="0"/>
              <a:t>Source: Regional Accounts, ONS, 2010. </a:t>
            </a:r>
          </a:p>
          <a:p>
            <a:r>
              <a:rPr lang="en-GB" sz="1000" dirty="0" smtClean="0"/>
              <a:t>Generated £150 billion in 2008 (12% of UK GVA) </a:t>
            </a:r>
            <a:r>
              <a:rPr lang="en-GB" sz="1000" i="1" dirty="0" smtClean="0"/>
              <a:t>(source: ONS, cited in The Plan for Growth, BIS, 2011)</a:t>
            </a:r>
          </a:p>
          <a:p>
            <a:r>
              <a:rPr lang="en-GB" sz="1000" dirty="0" smtClean="0"/>
              <a:t>Share of Workers.  Employs 2,970,000</a:t>
            </a:r>
            <a:r>
              <a:rPr lang="en-GB" sz="1000" i="1" dirty="0" smtClean="0"/>
              <a:t>(source: Labour Force Survey, 2010, ONS)</a:t>
            </a:r>
          </a:p>
          <a:p>
            <a:r>
              <a:rPr lang="en-GB" sz="1000" dirty="0" smtClean="0"/>
              <a:t>Across 145,000 establishments (IDBR - 2010, ONS)</a:t>
            </a:r>
          </a:p>
          <a:p>
            <a:r>
              <a:rPr lang="en-GB" sz="1000" dirty="0" smtClean="0"/>
              <a:t>65% of firms have less than 50 employees (LFS, 2010) 57%</a:t>
            </a:r>
            <a:r>
              <a:rPr lang="en-GB" sz="1000" baseline="0" dirty="0" smtClean="0"/>
              <a:t> of workforce are in SMEs &lt;250 (BIS </a:t>
            </a:r>
            <a:r>
              <a:rPr lang="en-GB" sz="1000" baseline="0" smtClean="0"/>
              <a:t>population estimates http://www.bis.gov.uk/assets/biscore/statistics/docs/b/bpe_2011_stats_release.pdf )</a:t>
            </a:r>
            <a:endParaRPr lang="en-GB" sz="1000" b="1" dirty="0" smtClean="0"/>
          </a:p>
          <a:p>
            <a:pPr lvl="0">
              <a:defRPr/>
            </a:pPr>
            <a:r>
              <a:rPr lang="en-GB" sz="1000" b="1" dirty="0" smtClean="0"/>
              <a:t>Innovation</a:t>
            </a:r>
          </a:p>
          <a:p>
            <a:pPr lvl="0">
              <a:buFont typeface="Arial" pitchFamily="34" charset="0"/>
              <a:buChar char="•"/>
              <a:defRPr/>
            </a:pPr>
            <a:r>
              <a:rPr lang="en-GB" sz="1000" dirty="0" smtClean="0"/>
              <a:t>70% of firms engaged in innovation, 75% of the UK spend on R&amp;D was in manufacturing, BIS, Innovation survey, 2009</a:t>
            </a:r>
          </a:p>
          <a:p>
            <a:pPr>
              <a:buFont typeface="Arial" pitchFamily="34" charset="0"/>
              <a:buChar char="•"/>
            </a:pPr>
            <a:r>
              <a:rPr lang="en-GB" sz="1000" dirty="0" smtClean="0"/>
              <a:t>Large number of related markets forecast to emerge over next 10 years, including significant opportunity created by shift to clean-energy </a:t>
            </a:r>
            <a:r>
              <a:rPr lang="en-GB" sz="1000" i="1" dirty="0" smtClean="0"/>
              <a:t>(source: Pew Charitable Trust, 2010 &amp; Government Office for Science, 2010).</a:t>
            </a:r>
          </a:p>
          <a:p>
            <a:pPr lvl="0">
              <a:defRPr/>
            </a:pPr>
            <a:r>
              <a:rPr lang="en-GB" sz="1000" b="1" dirty="0" smtClean="0"/>
              <a:t>Productivity</a:t>
            </a:r>
          </a:p>
          <a:p>
            <a:pPr lvl="0">
              <a:buFont typeface="Arial" pitchFamily="34" charset="0"/>
              <a:buChar char="•"/>
              <a:defRPr/>
            </a:pPr>
            <a:r>
              <a:rPr lang="en-GB" sz="1000" dirty="0" smtClean="0"/>
              <a:t>Above average GVA per worker. Productivity is rising  - Manufacturing GVA per worker has from 39Kin 2002 to 49k in 2009 -risen – an increase of 34% - Source: Annual Business Inquiry (ABI) / Business Register and Employment Survey (BRES) and Annual Business Survey, ONS, 2010. </a:t>
            </a:r>
          </a:p>
          <a:p>
            <a:pPr marL="0" lvl="1">
              <a:buFont typeface="Arial" pitchFamily="34" charset="0"/>
              <a:buChar char="•"/>
              <a:defRPr/>
            </a:pPr>
            <a:r>
              <a:rPr lang="en-GB" sz="1000" dirty="0" smtClean="0"/>
              <a:t>Manufacturing drove 25% of growth in productivity between 1995-2007 (</a:t>
            </a:r>
            <a:r>
              <a:rPr lang="en-GB" sz="1000" dirty="0" err="1" smtClean="0"/>
              <a:t>Mckinsey</a:t>
            </a:r>
            <a:r>
              <a:rPr lang="en-GB" sz="1000" dirty="0" smtClean="0"/>
              <a:t>, 2010, From Austerity to Prosperity)</a:t>
            </a:r>
          </a:p>
          <a:p>
            <a:pPr lvl="0">
              <a:buFont typeface="Arial" pitchFamily="34" charset="0"/>
              <a:buChar char="•"/>
            </a:pPr>
            <a:r>
              <a:rPr lang="en-GB" sz="1000" dirty="0" smtClean="0"/>
              <a:t>UK manufacturers generate between 15% and 20% of their revenue from services.  </a:t>
            </a:r>
            <a:r>
              <a:rPr lang="en-GB" sz="1000" i="1" dirty="0" smtClean="0"/>
              <a:t>(source: EEF (2009) Manufacturing Advantage – How manufacturers are focussing strategically in an uncertain world, cited in More  </a:t>
            </a:r>
            <a:r>
              <a:rPr lang="en-GB" sz="1000" dirty="0" smtClean="0"/>
              <a:t>Survey by EEF/BDO. Quoted in BIS (2010) </a:t>
            </a:r>
            <a:r>
              <a:rPr lang="en-GB" sz="1000" i="1" dirty="0" smtClean="0"/>
              <a:t>Manufacturing in the UK: an economic analysis of the sector</a:t>
            </a:r>
          </a:p>
          <a:p>
            <a:r>
              <a:rPr lang="en-GB" sz="1000" b="1" i="1" dirty="0" smtClean="0"/>
              <a:t>Exports</a:t>
            </a:r>
          </a:p>
          <a:p>
            <a:r>
              <a:rPr lang="en-GB" sz="1000" dirty="0" smtClean="0"/>
              <a:t>Manu-services contribute around 2% of the UK’s GDP (</a:t>
            </a:r>
            <a:r>
              <a:rPr lang="en-GB" sz="1000" i="1" dirty="0" smtClean="0"/>
              <a:t>Based on 2009 figures for GDP at current market prices. Source: ONS Blue Book)</a:t>
            </a:r>
            <a:endParaRPr lang="en-GB" sz="1000" b="1" i="1" dirty="0" smtClean="0"/>
          </a:p>
          <a:p>
            <a:r>
              <a:rPr lang="en-GB" sz="1000" i="1" dirty="0" smtClean="0"/>
              <a:t>Over half of all UK exports  in 2009  Exports - </a:t>
            </a:r>
            <a:r>
              <a:rPr lang="en-GB" sz="1000" dirty="0" smtClean="0"/>
              <a:t>BIS (2009) </a:t>
            </a:r>
            <a:r>
              <a:rPr lang="en-GB" sz="1000" i="1" dirty="0" smtClean="0"/>
              <a:t>Advanced Manufacturing, Building Britain’s Future, </a:t>
            </a:r>
            <a:r>
              <a:rPr lang="en-GB" sz="1000" dirty="0" smtClean="0"/>
              <a:t>BIS, London</a:t>
            </a:r>
          </a:p>
          <a:p>
            <a:pPr>
              <a:buFont typeface="Arial" pitchFamily="34" charset="0"/>
              <a:buChar char="•"/>
            </a:pPr>
            <a:r>
              <a:rPr lang="en-GB" sz="1000" dirty="0" smtClean="0"/>
              <a:t>Exports of manufactured products reached nearly £230bn in 2010.  ONS 2011.</a:t>
            </a:r>
          </a:p>
          <a:p>
            <a:pPr>
              <a:buFont typeface="Arial" pitchFamily="34" charset="0"/>
              <a:buChar char="•"/>
            </a:pPr>
            <a:r>
              <a:rPr lang="en-GB" sz="1000" dirty="0" smtClean="0"/>
              <a:t>Exports of manufacturing good expected to have grown by 9% in 2011 (Working Futures, 2010-2020)</a:t>
            </a:r>
          </a:p>
          <a:p>
            <a:r>
              <a:rPr lang="en-GB" sz="1000" b="1" dirty="0" smtClean="0"/>
              <a:t>Government has emphasised the importance of manufacturing in The Plan for Growth (2010)</a:t>
            </a:r>
          </a:p>
          <a:p>
            <a:pPr lvl="0">
              <a:buFont typeface="Arial" pitchFamily="34" charset="0"/>
              <a:buChar char="•"/>
            </a:pPr>
            <a:endParaRPr lang="en-GB" sz="1000" i="1" dirty="0" smtClean="0"/>
          </a:p>
          <a:p>
            <a:endParaRPr lang="en-GB" sz="1000" kern="1200" baseline="0" dirty="0" smtClean="0">
              <a:solidFill>
                <a:schemeClr val="tx1"/>
              </a:solidFill>
              <a:latin typeface="+mn-lt"/>
              <a:ea typeface="+mn-ea"/>
              <a:cs typeface="+mn-cs"/>
            </a:endParaRPr>
          </a:p>
          <a:p>
            <a:r>
              <a:rPr lang="en-GB" sz="1000" kern="1200" baseline="0" dirty="0" smtClean="0">
                <a:solidFill>
                  <a:schemeClr val="tx1"/>
                </a:solidFill>
                <a:latin typeface="+mn-lt"/>
                <a:ea typeface="+mn-ea"/>
                <a:cs typeface="+mn-cs"/>
              </a:rPr>
              <a:t> </a:t>
            </a:r>
            <a:endParaRPr lang="en-GB" sz="1000" dirty="0"/>
          </a:p>
        </p:txBody>
      </p:sp>
      <p:sp>
        <p:nvSpPr>
          <p:cNvPr id="4" name="Slide Number Placeholder 3"/>
          <p:cNvSpPr>
            <a:spLocks noGrp="1"/>
          </p:cNvSpPr>
          <p:nvPr>
            <p:ph type="sldNum" sz="quarter" idx="10"/>
          </p:nvPr>
        </p:nvSpPr>
        <p:spPr/>
        <p:txBody>
          <a:bodyPr/>
          <a:lstStyle/>
          <a:p>
            <a:fld id="{62C24C75-32AE-436C-A474-A83AF625BB7B}" type="slidenum">
              <a:rPr lang="en-GB" smtClean="0"/>
              <a:pPr/>
              <a:t>6</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Examples taken from the accompanying evidence report. </a:t>
            </a:r>
            <a:endParaRPr lang="en-GB" dirty="0"/>
          </a:p>
        </p:txBody>
      </p:sp>
      <p:sp>
        <p:nvSpPr>
          <p:cNvPr id="4" name="Slide Number Placeholder 3"/>
          <p:cNvSpPr>
            <a:spLocks noGrp="1"/>
          </p:cNvSpPr>
          <p:nvPr>
            <p:ph type="sldNum" sz="quarter" idx="10"/>
          </p:nvPr>
        </p:nvSpPr>
        <p:spPr/>
        <p:txBody>
          <a:bodyPr/>
          <a:lstStyle/>
          <a:p>
            <a:fld id="{62C24C75-32AE-436C-A474-A83AF625BB7B}" type="slidenum">
              <a:rPr lang="en-GB" smtClean="0"/>
              <a:pPr/>
              <a:t>7</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2C24C75-32AE-436C-A474-A83AF625BB7B}" type="slidenum">
              <a:rPr lang="en-GB" smtClean="0"/>
              <a:pPr/>
              <a:t>8</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b="1" dirty="0" smtClean="0"/>
              <a:t>Productivity</a:t>
            </a:r>
          </a:p>
          <a:p>
            <a:pPr lvl="0">
              <a:buFont typeface="Arial" pitchFamily="34" charset="0"/>
              <a:buChar char="•"/>
            </a:pPr>
            <a:r>
              <a:rPr lang="en-GB" sz="1000" dirty="0" smtClean="0"/>
              <a:t>The UK is 10</a:t>
            </a:r>
            <a:r>
              <a:rPr lang="en-GB" sz="1000" baseline="30000" dirty="0" smtClean="0"/>
              <a:t>th</a:t>
            </a:r>
            <a:r>
              <a:rPr lang="en-GB" sz="1000" dirty="0" smtClean="0"/>
              <a:t> in the Global Competitiveness Index 2011-12 (World Economic Forum, 2011)</a:t>
            </a:r>
          </a:p>
          <a:p>
            <a:pPr lvl="0">
              <a:buFont typeface="Arial" pitchFamily="34" charset="0"/>
              <a:buChar char="•"/>
            </a:pPr>
            <a:r>
              <a:rPr lang="en-GB" sz="1000" dirty="0" smtClean="0"/>
              <a:t>China and India are increasing their share of world manufacturing and manufacturing in these countries is becoming more sophisticated and knowledge-based (McKinsey,</a:t>
            </a:r>
            <a:r>
              <a:rPr lang="en-GB" sz="1000" baseline="0" dirty="0" smtClean="0"/>
              <a:t> </a:t>
            </a:r>
            <a:r>
              <a:rPr lang="en-GB" sz="1000" dirty="0" smtClean="0"/>
              <a:t>2010)</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smtClean="0"/>
              <a:t>Manufacturing labour productivity is 20% behind that of the US </a:t>
            </a:r>
            <a:r>
              <a:rPr lang="en-GB" sz="1000" i="1" dirty="0" smtClean="0"/>
              <a:t>(McKinsey, 2010, From Austerity to</a:t>
            </a:r>
            <a:r>
              <a:rPr lang="en-GB" sz="1000" i="1" baseline="0" dirty="0" smtClean="0"/>
              <a:t> Prosperity and BIS Plan for Growth</a:t>
            </a:r>
            <a:r>
              <a:rPr lang="en-GB" sz="1000" i="1" dirty="0" smtClean="0"/>
              <a:t> (note: overall labour</a:t>
            </a:r>
            <a:r>
              <a:rPr lang="en-GB" sz="1000" i="1" baseline="0" dirty="0" smtClean="0"/>
              <a:t> productivity is 17% behind that of the US)</a:t>
            </a:r>
            <a:endParaRPr lang="en-GB" sz="1000" dirty="0" smtClean="0"/>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smtClean="0"/>
              <a:t>Productivity of UK Manufacturing stands below many other EU competitors (measured using indicator GVA per employee / labour unit . Although Productivity growth in UK Manufacturing between 2000-2009 stands at 31% (measured using indicator GVA per employee / labour unit) this is below the OECD average – the UK needs to do more to keep up and even more to compete Source: OECD Productivity Database (2011), cited in SSA Advanced Manufacturing (forthcoming)</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b="1" i="1" baseline="0" dirty="0" smtClean="0"/>
              <a:t>UK </a:t>
            </a:r>
            <a:r>
              <a:rPr lang="en-GB" sz="1000" b="1" i="1" baseline="0" dirty="0" err="1" smtClean="0"/>
              <a:t>vs</a:t>
            </a:r>
            <a:r>
              <a:rPr lang="en-GB" sz="1000" b="1" i="1" baseline="0" dirty="0" smtClean="0"/>
              <a:t> </a:t>
            </a:r>
            <a:r>
              <a:rPr lang="en-GB" sz="1000" b="1" i="1" dirty="0" smtClean="0"/>
              <a:t>non- UK owned</a:t>
            </a:r>
          </a:p>
          <a:p>
            <a:pPr>
              <a:buFont typeface="Arial" pitchFamily="34" charset="0"/>
              <a:buChar char="•"/>
              <a:defRPr/>
            </a:pPr>
            <a:r>
              <a:rPr lang="en-GB" sz="1000" dirty="0" smtClean="0"/>
              <a:t>Multi-national manufacturing companies perform better </a:t>
            </a:r>
            <a:r>
              <a:rPr lang="en-GB" sz="1000" i="1" dirty="0" smtClean="0"/>
              <a:t>(Source: London School of Economics, Centre for Economic Performance and McKinsey, cited in From Austerity to Prosperity, McKinsey, 2010) </a:t>
            </a:r>
            <a:endParaRPr lang="en-GB" sz="1000" b="1" i="1" baseline="0" dirty="0" smtClean="0"/>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smtClean="0"/>
              <a:t>UK owned manufacturing firms are only two-thirds as productive as some of their foreign-owned counterparts in the UK (Harris and Robinson (2001) Foreign Ownership and Productivity in the UK . Estimates for UK Manufacturing Using</a:t>
            </a:r>
            <a:r>
              <a:rPr lang="en-GB" sz="1000" baseline="0" dirty="0" smtClean="0"/>
              <a:t> the ARD.  Review of Industrial Organization </a:t>
            </a:r>
            <a:r>
              <a:rPr lang="en-GB" sz="1000" baseline="0" dirty="0" err="1" smtClean="0"/>
              <a:t>Vol</a:t>
            </a:r>
            <a:r>
              <a:rPr lang="en-GB" sz="1000" baseline="0" dirty="0" smtClean="0"/>
              <a:t> 22 (3) 207-223.</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b="1" dirty="0" smtClean="0"/>
              <a:t>Management and skills utilisation</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smtClean="0"/>
              <a:t>Extensive research shows that the main reason for the </a:t>
            </a:r>
            <a:r>
              <a:rPr lang="en-GB" sz="1000" b="1" dirty="0" smtClean="0"/>
              <a:t>productivity gap </a:t>
            </a:r>
            <a:r>
              <a:rPr lang="en-GB" sz="1000" dirty="0" smtClean="0"/>
              <a:t>is the quality of </a:t>
            </a:r>
            <a:r>
              <a:rPr lang="en-GB" sz="1000" b="1" dirty="0" smtClean="0"/>
              <a:t>management practices </a:t>
            </a:r>
            <a:r>
              <a:rPr lang="en-GB" sz="1000" i="1" dirty="0" smtClean="0"/>
              <a:t>(Source:</a:t>
            </a:r>
            <a:r>
              <a:rPr lang="en-GB" sz="1000" i="1" baseline="0" dirty="0" smtClean="0"/>
              <a:t> </a:t>
            </a:r>
            <a:r>
              <a:rPr lang="en-GB" sz="1000" i="1" dirty="0" smtClean="0"/>
              <a:t>London School of Economics, Centre for Economic Performance and McKinsey,</a:t>
            </a:r>
            <a:r>
              <a:rPr lang="en-GB" sz="1000" i="1" baseline="0" dirty="0" smtClean="0"/>
              <a:t> cited in From Austerity to Prosperity, McKinsey, 2010)  -</a:t>
            </a:r>
            <a:endParaRPr lang="en-GB" sz="1000" b="1" dirty="0" smtClean="0"/>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i="1" baseline="0" dirty="0" smtClean="0"/>
              <a:t>Management capability  and workforce skills are key drivers of growth. (McKinsey, 2010, From Austerity to Prosperity) </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smtClean="0"/>
              <a:t>Greatest share of export market (65% of total UK manufacturing exports are high and medium-high tech manufacturing exports) </a:t>
            </a:r>
            <a:r>
              <a:rPr lang="en-GB" sz="1000" i="1" dirty="0" smtClean="0"/>
              <a:t>(source: OECD STAN Bilateral Trade Data, cited in Manufacturing in the UK: Supplementary analysis, Economics Paper no. 10B, BIS, 2010) </a:t>
            </a:r>
          </a:p>
          <a:p>
            <a:pPr lvl="0">
              <a:buFont typeface="Arial" pitchFamily="34" charset="0"/>
              <a:buChar char="•"/>
              <a:defRPr/>
            </a:pPr>
            <a:r>
              <a:rPr lang="en-GB" sz="1000" i="1" dirty="0" smtClean="0"/>
              <a:t>Manufacturing has a higher than average score for level of product market strategy </a:t>
            </a:r>
            <a:r>
              <a:rPr lang="en-GB" sz="1000" b="1" i="1" dirty="0" smtClean="0"/>
              <a:t>(Source: UKCES (forthcoming) UK Employer Skills Survey 2011)</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GB" sz="1000" i="1" dirty="0" smtClean="0"/>
          </a:p>
          <a:p>
            <a:pPr lvl="0">
              <a:buFont typeface="Arial" pitchFamily="34" charset="0"/>
              <a:buChar char="•"/>
            </a:pPr>
            <a:endParaRPr lang="en-GB" sz="1000" dirty="0" smtClean="0"/>
          </a:p>
          <a:p>
            <a:endParaRPr lang="en-GB" sz="1000" dirty="0"/>
          </a:p>
        </p:txBody>
      </p:sp>
      <p:sp>
        <p:nvSpPr>
          <p:cNvPr id="4" name="Slide Number Placeholder 3"/>
          <p:cNvSpPr>
            <a:spLocks noGrp="1"/>
          </p:cNvSpPr>
          <p:nvPr>
            <p:ph type="sldNum" sz="quarter" idx="10"/>
          </p:nvPr>
        </p:nvSpPr>
        <p:spPr/>
        <p:txBody>
          <a:bodyPr/>
          <a:lstStyle/>
          <a:p>
            <a:fld id="{62C24C75-32AE-436C-A474-A83AF625BB7B}" type="slidenum">
              <a:rPr lang="en-GB" smtClean="0"/>
              <a:pPr/>
              <a:t>9</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Source:</a:t>
            </a:r>
            <a:r>
              <a:rPr lang="en-GB" baseline="0" dirty="0" smtClean="0"/>
              <a:t> Manufacturing Advisory Service / Advantage West </a:t>
            </a:r>
            <a:r>
              <a:rPr lang="en-GB" dirty="0" smtClean="0"/>
              <a:t>Midlands - </a:t>
            </a:r>
            <a:r>
              <a:rPr lang="en-GB" dirty="0" smtClean="0">
                <a:hlinkClick r:id="rId3"/>
              </a:rPr>
              <a:t>http://webarchive.nationalarchives.gov.uk/20110205101400/http://www.mas.bis.gov.uk/west-midlands/case-studies/AE%20Oscroft.pdf</a:t>
            </a:r>
            <a:r>
              <a:rPr lang="en-GB" dirty="0" smtClean="0"/>
              <a:t> </a:t>
            </a:r>
            <a:endParaRPr lang="en-GB" dirty="0"/>
          </a:p>
        </p:txBody>
      </p:sp>
      <p:sp>
        <p:nvSpPr>
          <p:cNvPr id="4" name="Slide Number Placeholder 3"/>
          <p:cNvSpPr>
            <a:spLocks noGrp="1"/>
          </p:cNvSpPr>
          <p:nvPr>
            <p:ph type="sldNum" sz="quarter" idx="10"/>
          </p:nvPr>
        </p:nvSpPr>
        <p:spPr/>
        <p:txBody>
          <a:bodyPr/>
          <a:lstStyle/>
          <a:p>
            <a:fld id="{62C24C75-32AE-436C-A474-A83AF625BB7B}" type="slidenum">
              <a:rPr lang="en-GB" smtClean="0"/>
              <a:pPr/>
              <a:t>10</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6D62F6D-0289-4C2A-B7A5-2F11B3E2680B}" type="datetime1">
              <a:rPr lang="en-US" smtClean="0"/>
              <a:pPr/>
              <a:t>4/16/2014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07BC01F-925B-4622-A7D2-1769C0BF793B}" type="slidenum">
              <a:rPr lang="en-GB" smtClean="0"/>
              <a:pPr/>
              <a:t>‹#›</a:t>
            </a:fld>
            <a:endParaRPr lang="en-GB" dirty="0"/>
          </a:p>
        </p:txBody>
      </p:sp>
    </p:spTree>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229DB5-3C47-4F7A-9FCE-22F893F9F45A}" type="datetime1">
              <a:rPr lang="en-US" smtClean="0"/>
              <a:pPr/>
              <a:t>4/16/2014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07BC01F-925B-4622-A7D2-1769C0BF793B}" type="slidenum">
              <a:rPr lang="en-GB" smtClean="0"/>
              <a:pPr/>
              <a:t>‹#›</a:t>
            </a:fld>
            <a:endParaRPr lang="en-GB" dirty="0"/>
          </a:p>
        </p:txBody>
      </p:sp>
    </p:spTree>
  </p:cSld>
  <p:clrMapOvr>
    <a:masterClrMapping/>
  </p:clrMapOvr>
  <p:transition>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00174"/>
            <a:ext cx="2057400" cy="4625989"/>
          </a:xfrm>
        </p:spPr>
        <p:txBody>
          <a:bodyPr vert="eaVert"/>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457200" y="1500174"/>
            <a:ext cx="6019800" cy="46259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849E4F9-9654-4835-BB70-6142DE023D20}" type="datetime1">
              <a:rPr lang="en-US" smtClean="0"/>
              <a:pPr/>
              <a:t>4/16/2014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07BC01F-925B-4622-A7D2-1769C0BF793B}" type="slidenum">
              <a:rPr lang="en-GB" smtClean="0"/>
              <a:pPr/>
              <a:t>‹#›</a:t>
            </a:fld>
            <a:endParaRPr lang="en-GB" dirty="0"/>
          </a:p>
        </p:txBody>
      </p:sp>
    </p:spTree>
  </p:cSld>
  <p:clrMapOvr>
    <a:masterClrMapping/>
  </p:clrMapOvr>
  <p:transition>
    <p:wipe dir="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43050"/>
            <a:ext cx="4040188" cy="64294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85991"/>
            <a:ext cx="4040188" cy="384017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643050"/>
            <a:ext cx="4041775" cy="64294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85991"/>
            <a:ext cx="4041775" cy="384017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2"/>
          <p:cNvSpPr>
            <a:spLocks noGrp="1" noChangeArrowheads="1"/>
          </p:cNvSpPr>
          <p:nvPr>
            <p:ph type="title"/>
          </p:nvPr>
        </p:nvSpPr>
        <p:spPr bwMode="auto">
          <a:xfrm>
            <a:off x="467544" y="188640"/>
            <a:ext cx="6482780" cy="11521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dirty="0" smtClean="0"/>
          </a:p>
        </p:txBody>
      </p:sp>
      <p:sp>
        <p:nvSpPr>
          <p:cNvPr id="8" name="Date Placeholder 7"/>
          <p:cNvSpPr>
            <a:spLocks noGrp="1"/>
          </p:cNvSpPr>
          <p:nvPr>
            <p:ph type="dt" sz="half" idx="10"/>
          </p:nvPr>
        </p:nvSpPr>
        <p:spPr/>
        <p:txBody>
          <a:bodyPr/>
          <a:lstStyle/>
          <a:p>
            <a:fld id="{5D6CCA8F-2752-4D19-B583-4EC7D4543077}" type="datetime1">
              <a:rPr lang="en-US" smtClean="0"/>
              <a:pPr/>
              <a:t>4/16/2014</a:t>
            </a:fld>
            <a:endParaRPr lang="en-GB" dirty="0"/>
          </a:p>
        </p:txBody>
      </p:sp>
      <p:sp>
        <p:nvSpPr>
          <p:cNvPr id="9" name="Slide Number Placeholder 8"/>
          <p:cNvSpPr>
            <a:spLocks noGrp="1"/>
          </p:cNvSpPr>
          <p:nvPr>
            <p:ph type="sldNum" sz="quarter" idx="11"/>
          </p:nvPr>
        </p:nvSpPr>
        <p:spPr/>
        <p:txBody>
          <a:bodyPr/>
          <a:lstStyle/>
          <a:p>
            <a:fld id="{234C2BFB-94E8-411C-AFA4-6699941CFF0C}" type="slidenum">
              <a:rPr lang="en-GB" smtClean="0"/>
              <a:pPr/>
              <a:t>‹#›</a:t>
            </a:fld>
            <a:endParaRPr lang="en-GB" dirty="0"/>
          </a:p>
        </p:txBody>
      </p:sp>
      <p:sp>
        <p:nvSpPr>
          <p:cNvPr id="10" name="Footer Placeholder 9"/>
          <p:cNvSpPr>
            <a:spLocks noGrp="1"/>
          </p:cNvSpPr>
          <p:nvPr>
            <p:ph type="ftr" sz="quarter" idx="12"/>
          </p:nvPr>
        </p:nvSpPr>
        <p:spPr/>
        <p:txBody>
          <a:bodyPr/>
          <a:lstStyle/>
          <a:p>
            <a:endParaRPr lang="en-GB" dirty="0"/>
          </a:p>
        </p:txBody>
      </p:sp>
    </p:spTree>
  </p:cSld>
  <p:clrMapOvr>
    <a:masterClrMapping/>
  </p:clrMapOvr>
  <p:transition>
    <p:wipe dir="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467544" y="188640"/>
            <a:ext cx="6482780" cy="11521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dirty="0" smtClean="0"/>
          </a:p>
        </p:txBody>
      </p:sp>
      <p:sp>
        <p:nvSpPr>
          <p:cNvPr id="3" name="Date Placeholder 2"/>
          <p:cNvSpPr>
            <a:spLocks noGrp="1"/>
          </p:cNvSpPr>
          <p:nvPr>
            <p:ph type="dt" sz="half" idx="10"/>
          </p:nvPr>
        </p:nvSpPr>
        <p:spPr/>
        <p:txBody>
          <a:bodyPr/>
          <a:lstStyle/>
          <a:p>
            <a:fld id="{4230CD03-43E1-4D65-B5B2-87E8CD14DA39}" type="datetime1">
              <a:rPr lang="en-US" smtClean="0"/>
              <a:pPr/>
              <a:t>4/16/2014</a:t>
            </a:fld>
            <a:endParaRPr lang="en-GB" dirty="0"/>
          </a:p>
        </p:txBody>
      </p:sp>
      <p:sp>
        <p:nvSpPr>
          <p:cNvPr id="5" name="Slide Number Placeholder 4"/>
          <p:cNvSpPr>
            <a:spLocks noGrp="1"/>
          </p:cNvSpPr>
          <p:nvPr>
            <p:ph type="sldNum" sz="quarter" idx="11"/>
          </p:nvPr>
        </p:nvSpPr>
        <p:spPr/>
        <p:txBody>
          <a:bodyPr/>
          <a:lstStyle/>
          <a:p>
            <a:fld id="{234C2BFB-94E8-411C-AFA4-6699941CFF0C}" type="slidenum">
              <a:rPr lang="en-GB" smtClean="0"/>
              <a:pPr/>
              <a:t>‹#›</a:t>
            </a:fld>
            <a:endParaRPr lang="en-GB" dirty="0"/>
          </a:p>
        </p:txBody>
      </p:sp>
      <p:sp>
        <p:nvSpPr>
          <p:cNvPr id="6" name="Footer Placeholder 5"/>
          <p:cNvSpPr>
            <a:spLocks noGrp="1"/>
          </p:cNvSpPr>
          <p:nvPr>
            <p:ph type="ftr" sz="quarter" idx="12"/>
          </p:nvPr>
        </p:nvSpPr>
        <p:spPr/>
        <p:txBody>
          <a:bodyPr/>
          <a:lstStyle/>
          <a:p>
            <a:endParaRPr lang="en-GB" dirty="0"/>
          </a:p>
        </p:txBody>
      </p:sp>
    </p:spTree>
  </p:cSld>
  <p:clrMapOvr>
    <a:masterClrMapping/>
  </p:clrMapOvr>
  <p:transition>
    <p:wipe dir="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428736"/>
            <a:ext cx="5111750" cy="4697427"/>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title"/>
          </p:nvPr>
        </p:nvSpPr>
        <p:spPr bwMode="auto">
          <a:xfrm>
            <a:off x="467544" y="188640"/>
            <a:ext cx="6500858" cy="11389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rmAutofit/>
          </a:bodyPr>
          <a:lstStyle>
            <a:lvl1pPr algn="l">
              <a:defRPr sz="3600"/>
            </a:lvl1pPr>
          </a:lstStyle>
          <a:p>
            <a:pPr lvl="0"/>
            <a:r>
              <a:rPr lang="en-US" smtClean="0"/>
              <a:t>Click to edit Master title style</a:t>
            </a:r>
            <a:endParaRPr lang="en-GB" dirty="0" smtClean="0"/>
          </a:p>
        </p:txBody>
      </p:sp>
      <p:sp>
        <p:nvSpPr>
          <p:cNvPr id="6" name="Date Placeholder 5"/>
          <p:cNvSpPr>
            <a:spLocks noGrp="1"/>
          </p:cNvSpPr>
          <p:nvPr>
            <p:ph type="dt" sz="half" idx="10"/>
          </p:nvPr>
        </p:nvSpPr>
        <p:spPr/>
        <p:txBody>
          <a:bodyPr/>
          <a:lstStyle/>
          <a:p>
            <a:fld id="{793F2B66-46E7-4FFB-9EFA-C5F82A1A179A}" type="datetime1">
              <a:rPr lang="en-US" smtClean="0"/>
              <a:pPr/>
              <a:t>4/16/2014</a:t>
            </a:fld>
            <a:endParaRPr lang="en-GB" dirty="0"/>
          </a:p>
        </p:txBody>
      </p:sp>
      <p:sp>
        <p:nvSpPr>
          <p:cNvPr id="7" name="Slide Number Placeholder 6"/>
          <p:cNvSpPr>
            <a:spLocks noGrp="1"/>
          </p:cNvSpPr>
          <p:nvPr>
            <p:ph type="sldNum" sz="quarter" idx="11"/>
          </p:nvPr>
        </p:nvSpPr>
        <p:spPr/>
        <p:txBody>
          <a:bodyPr/>
          <a:lstStyle/>
          <a:p>
            <a:fld id="{234C2BFB-94E8-411C-AFA4-6699941CFF0C}" type="slidenum">
              <a:rPr lang="en-GB" smtClean="0"/>
              <a:pPr/>
              <a:t>‹#›</a:t>
            </a:fld>
            <a:endParaRPr lang="en-GB" dirty="0"/>
          </a:p>
        </p:txBody>
      </p:sp>
      <p:sp>
        <p:nvSpPr>
          <p:cNvPr id="8" name="Footer Placeholder 7"/>
          <p:cNvSpPr>
            <a:spLocks noGrp="1"/>
          </p:cNvSpPr>
          <p:nvPr>
            <p:ph type="ftr" sz="quarter" idx="12"/>
          </p:nvPr>
        </p:nvSpPr>
        <p:spPr/>
        <p:txBody>
          <a:bodyPr/>
          <a:lstStyle/>
          <a:p>
            <a:endParaRPr lang="en-GB" dirty="0"/>
          </a:p>
        </p:txBody>
      </p:sp>
    </p:spTree>
  </p:cSld>
  <p:clrMapOvr>
    <a:masterClrMapping/>
  </p:clrMapOvr>
  <p:transition>
    <p:wipe dir="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2_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title"/>
          </p:nvPr>
        </p:nvSpPr>
        <p:spPr bwMode="auto">
          <a:xfrm>
            <a:off x="467544" y="188640"/>
            <a:ext cx="6357982" cy="11389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dirty="0" smtClean="0"/>
          </a:p>
        </p:txBody>
      </p:sp>
    </p:spTree>
  </p:cSld>
  <p:clrMapOvr>
    <a:masterClrMapping/>
  </p:clrMapOvr>
  <p:transition>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0C5E0D-265B-4B03-98E8-1A154A1D9D75}" type="datetime1">
              <a:rPr lang="en-US" smtClean="0"/>
              <a:pPr/>
              <a:t>4/16/2014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34C2BFB-94E8-411C-AFA4-6699941CFF0C}" type="slidenum">
              <a:rPr lang="en-GB" smtClean="0"/>
              <a:pPr/>
              <a:t>‹#›</a:t>
            </a:fld>
            <a:endParaRPr lang="en-GB" dirty="0"/>
          </a:p>
        </p:txBody>
      </p:sp>
    </p:spTree>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77A228-A2E2-4399-AA50-A6EAC010806B}" type="datetime1">
              <a:rPr lang="en-US" smtClean="0"/>
              <a:pPr/>
              <a:t>4/16/2014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07BC01F-925B-4622-A7D2-1769C0BF793B}" type="slidenum">
              <a:rPr lang="en-GB" smtClean="0"/>
              <a:pPr/>
              <a:t>‹#›</a:t>
            </a:fld>
            <a:endParaRPr lang="en-GB" dirty="0"/>
          </a:p>
        </p:txBody>
      </p:sp>
    </p:spTree>
  </p:cSld>
  <p:clrMapOvr>
    <a:masterClrMapping/>
  </p:clrMapOvr>
  <p:transition>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6B2474C-43B2-4B2B-BC48-218F16CA79D7}" type="datetime1">
              <a:rPr lang="en-US" smtClean="0"/>
              <a:pPr/>
              <a:t>4/16/2014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34C2BFB-94E8-411C-AFA4-6699941CFF0C}" type="slidenum">
              <a:rPr lang="en-GB" smtClean="0"/>
              <a:pPr/>
              <a:t>‹#›</a:t>
            </a:fld>
            <a:endParaRPr lang="en-GB" dirty="0"/>
          </a:p>
        </p:txBody>
      </p:sp>
    </p:spTree>
  </p:cSld>
  <p:clrMapOvr>
    <a:masterClrMapping/>
  </p:clrMapOvr>
  <p:transition>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643049"/>
            <a:ext cx="4040188" cy="71438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57429"/>
            <a:ext cx="4040188" cy="37687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643050"/>
            <a:ext cx="4041775" cy="714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57429"/>
            <a:ext cx="4041775" cy="37687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Date Placeholder 6"/>
          <p:cNvSpPr>
            <a:spLocks noGrp="1"/>
          </p:cNvSpPr>
          <p:nvPr>
            <p:ph type="dt" sz="half" idx="10"/>
          </p:nvPr>
        </p:nvSpPr>
        <p:spPr/>
        <p:txBody>
          <a:bodyPr/>
          <a:lstStyle/>
          <a:p>
            <a:fld id="{1327E117-13F5-41E4-B40B-9D610E09CEC2}" type="datetime1">
              <a:rPr lang="en-US" smtClean="0"/>
              <a:pPr/>
              <a:t>4/16/2014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34C2BFB-94E8-411C-AFA4-6699941CFF0C}" type="slidenum">
              <a:rPr lang="en-GB" smtClean="0"/>
              <a:pPr/>
              <a:t>‹#›</a:t>
            </a:fld>
            <a:endParaRPr lang="en-GB" dirty="0"/>
          </a:p>
        </p:txBody>
      </p:sp>
    </p:spTree>
  </p:cSld>
  <p:clrMapOvr>
    <a:masterClrMapping/>
  </p:clrMapOvr>
  <p:transition>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46DE0AB-8C2E-4834-AA35-72D30BBBD24B}" type="datetime1">
              <a:rPr lang="en-US" smtClean="0"/>
              <a:pPr/>
              <a:t>4/16/2014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34C2BFB-94E8-411C-AFA4-6699941CFF0C}" type="slidenum">
              <a:rPr lang="en-GB" smtClean="0"/>
              <a:pPr/>
              <a:t>‹#›</a:t>
            </a:fld>
            <a:endParaRPr lang="en-GB" dirty="0"/>
          </a:p>
        </p:txBody>
      </p:sp>
    </p:spTree>
  </p:cSld>
  <p:clrMapOvr>
    <a:masterClrMapping/>
  </p:clrMapOvr>
  <p:transition>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1D194-CC84-4321-9425-C57354F6AA36}" type="datetime1">
              <a:rPr lang="en-US" smtClean="0"/>
              <a:pPr/>
              <a:t>4/16/2014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34C2BFB-94E8-411C-AFA4-6699941CFF0C}" type="slidenum">
              <a:rPr lang="en-GB" smtClean="0"/>
              <a:pPr/>
              <a:t>‹#›</a:t>
            </a:fld>
            <a:endParaRPr lang="en-GB" dirty="0"/>
          </a:p>
        </p:txBody>
      </p:sp>
    </p:spTree>
  </p:cSld>
  <p:clrMapOvr>
    <a:masterClrMapping/>
  </p:clrMapOvr>
  <p:transition>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634704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1484784"/>
            <a:ext cx="5111750" cy="464137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0" y="1484784"/>
            <a:ext cx="3008313" cy="46413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19A049-CFFD-4D57-AFDF-CE749333A4DB}" type="datetime1">
              <a:rPr lang="en-US" smtClean="0"/>
              <a:pPr/>
              <a:t>4/16/2014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34C2BFB-94E8-411C-AFA4-6699941CFF0C}" type="slidenum">
              <a:rPr lang="en-GB" smtClean="0"/>
              <a:pPr/>
              <a:t>‹#›</a:t>
            </a:fld>
            <a:endParaRPr lang="en-GB" dirty="0"/>
          </a:p>
        </p:txBody>
      </p:sp>
    </p:spTree>
  </p:cSld>
  <p:clrMapOvr>
    <a:masterClrMapping/>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6431130" cy="1152128"/>
          </a:xfrm>
        </p:spPr>
        <p:txBody>
          <a:bodyPr anchor="ctr">
            <a:noAutofit/>
          </a:bodyPr>
          <a:lstStyle>
            <a:lvl1pPr algn="l">
              <a:defRPr sz="3600" b="0"/>
            </a:lvl1pPr>
          </a:lstStyle>
          <a:p>
            <a:r>
              <a:rPr lang="en-US" smtClean="0"/>
              <a:t>Click to edit Master title style</a:t>
            </a:r>
            <a:endParaRPr lang="en-GB" dirty="0"/>
          </a:p>
        </p:txBody>
      </p:sp>
      <p:sp>
        <p:nvSpPr>
          <p:cNvPr id="3" name="Picture Placeholder 2"/>
          <p:cNvSpPr>
            <a:spLocks noGrp="1"/>
          </p:cNvSpPr>
          <p:nvPr>
            <p:ph type="pic" idx="1"/>
          </p:nvPr>
        </p:nvSpPr>
        <p:spPr>
          <a:xfrm>
            <a:off x="1785918" y="1500174"/>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643578"/>
            <a:ext cx="5486400" cy="60006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7C4477-434B-40F4-A368-35CCD23C0ECA}" type="datetime1">
              <a:rPr lang="en-US" smtClean="0"/>
              <a:pPr/>
              <a:t>4/16/2014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07BC01F-925B-4622-A7D2-1769C0BF793B}" type="slidenum">
              <a:rPr lang="en-GB" smtClean="0"/>
              <a:pPr/>
              <a:t>‹#›</a:t>
            </a:fld>
            <a:endParaRPr lang="en-GB" dirty="0"/>
          </a:p>
        </p:txBody>
      </p:sp>
    </p:spTree>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88640"/>
            <a:ext cx="6329378"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4661BC-4A25-462F-9587-EB34F066C5B8}" type="datetime1">
              <a:rPr lang="en-US" smtClean="0"/>
              <a:pPr/>
              <a:t>4/16/2014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4C2BFB-94E8-411C-AFA4-6699941CFF0C}" type="slidenum">
              <a:rPr lang="en-GB" smtClean="0"/>
              <a:pPr/>
              <a:t>‹#›</a:t>
            </a:fld>
            <a:endParaRPr lang="en-GB" dirty="0"/>
          </a:p>
        </p:txBody>
      </p:sp>
      <p:pic>
        <p:nvPicPr>
          <p:cNvPr id="7" name="Picture 6" descr="UKCESLogo.jpg"/>
          <p:cNvPicPr>
            <a:picLocks noChangeAspect="1"/>
          </p:cNvPicPr>
          <p:nvPr/>
        </p:nvPicPr>
        <p:blipFill>
          <a:blip r:embed="rId17" cstate="print"/>
          <a:stretch>
            <a:fillRect/>
          </a:stretch>
        </p:blipFill>
        <p:spPr>
          <a:xfrm>
            <a:off x="6948264" y="188640"/>
            <a:ext cx="2071702" cy="871631"/>
          </a:xfrm>
          <a:prstGeom prst="rect">
            <a:avLst/>
          </a:prstGeom>
        </p:spPr>
      </p:pic>
      <p:cxnSp>
        <p:nvCxnSpPr>
          <p:cNvPr id="9" name="Straight Connector 8"/>
          <p:cNvCxnSpPr/>
          <p:nvPr/>
        </p:nvCxnSpPr>
        <p:spPr>
          <a:xfrm>
            <a:off x="0" y="1428736"/>
            <a:ext cx="9144000" cy="0"/>
          </a:xfrm>
          <a:prstGeom prst="line">
            <a:avLst/>
          </a:prstGeom>
          <a:ln w="63500">
            <a:solidFill>
              <a:srgbClr val="00C8AF"/>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Lst>
  <p:transition>
    <p:wipe dir="r"/>
  </p:transition>
  <p:timing>
    <p:tnLst>
      <p:par>
        <p:cTn id="1" dur="indefinite" restart="never" nodeType="tmRoot"/>
      </p:par>
    </p:tnLst>
  </p:timing>
  <p:hf hdr="0" ftr="0" dt="0"/>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slide" Target="slide15.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slide" Target="slide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zoey.breuer@ukces.org.uk" TargetMode="External"/><Relationship Id="rId2" Type="http://schemas.openxmlformats.org/officeDocument/2006/relationships/hyperlink" Target="http://www.ukces.org.uk/"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slide" Target="slide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ukces.org.uk/ourwork/investment"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0040" y="2348881"/>
            <a:ext cx="7772400" cy="1636762"/>
          </a:xfrm>
        </p:spPr>
        <p:txBody>
          <a:bodyPr>
            <a:noAutofit/>
          </a:bodyPr>
          <a:lstStyle/>
          <a:p>
            <a:r>
              <a:rPr lang="en-GB" sz="4000" b="1" smtClean="0">
                <a:solidFill>
                  <a:srgbClr val="00B050"/>
                </a:solidFill>
              </a:rPr>
              <a:t/>
            </a:r>
            <a:br>
              <a:rPr lang="en-GB" sz="4000" b="1" smtClean="0">
                <a:solidFill>
                  <a:srgbClr val="00B050"/>
                </a:solidFill>
              </a:rPr>
            </a:br>
            <a:r>
              <a:rPr lang="en-GB" sz="4000" b="1" smtClean="0">
                <a:solidFill>
                  <a:srgbClr val="00B050"/>
                </a:solidFill>
              </a:rPr>
              <a:t>Sector </a:t>
            </a:r>
            <a:r>
              <a:rPr lang="en-GB" sz="4000" b="1" dirty="0" smtClean="0">
                <a:solidFill>
                  <a:srgbClr val="00B050"/>
                </a:solidFill>
              </a:rPr>
              <a:t>Skills Insights: Advanced Manufacturing</a:t>
            </a:r>
            <a:br>
              <a:rPr lang="en-GB" sz="4000" b="1" dirty="0" smtClean="0">
                <a:solidFill>
                  <a:srgbClr val="00B050"/>
                </a:solidFill>
              </a:rPr>
            </a:br>
            <a:endParaRPr lang="en-GB" sz="4000" b="1" i="1" dirty="0"/>
          </a:p>
        </p:txBody>
      </p:sp>
      <p:sp>
        <p:nvSpPr>
          <p:cNvPr id="3" name="Subtitle 2"/>
          <p:cNvSpPr>
            <a:spLocks noGrp="1"/>
          </p:cNvSpPr>
          <p:nvPr>
            <p:ph type="subTitle" idx="1"/>
          </p:nvPr>
        </p:nvSpPr>
        <p:spPr>
          <a:xfrm>
            <a:off x="1445840" y="4318248"/>
            <a:ext cx="6654552" cy="1198984"/>
          </a:xfrm>
        </p:spPr>
        <p:txBody>
          <a:bodyPr>
            <a:normAutofit/>
          </a:bodyPr>
          <a:lstStyle/>
          <a:p>
            <a:pPr>
              <a:spcBef>
                <a:spcPts val="0"/>
              </a:spcBef>
            </a:pPr>
            <a:endParaRPr lang="en-GB" b="1" dirty="0" smtClean="0">
              <a:solidFill>
                <a:srgbClr val="00B050"/>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000" y="115200"/>
            <a:ext cx="6473394" cy="1143000"/>
          </a:xfrm>
        </p:spPr>
        <p:txBody>
          <a:bodyPr>
            <a:normAutofit/>
          </a:bodyPr>
          <a:lstStyle/>
          <a:p>
            <a:r>
              <a:rPr lang="en-GB" sz="2400" dirty="0" smtClean="0"/>
              <a:t>Case Study 1</a:t>
            </a:r>
            <a:br>
              <a:rPr lang="en-GB" sz="2400" dirty="0" smtClean="0"/>
            </a:br>
            <a:r>
              <a:rPr lang="en-GB" sz="2400" dirty="0" smtClean="0"/>
              <a:t>AE </a:t>
            </a:r>
            <a:r>
              <a:rPr lang="en-GB" sz="2400" dirty="0" err="1" smtClean="0"/>
              <a:t>Oscroft</a:t>
            </a:r>
            <a:r>
              <a:rPr lang="en-GB" sz="2400" dirty="0" smtClean="0"/>
              <a:t> Ltd - High value added strategies</a:t>
            </a:r>
            <a:endParaRPr lang="en-GB" sz="2400" dirty="0"/>
          </a:p>
        </p:txBody>
      </p:sp>
      <p:sp>
        <p:nvSpPr>
          <p:cNvPr id="3" name="Content Placeholder 2"/>
          <p:cNvSpPr>
            <a:spLocks noGrp="1"/>
          </p:cNvSpPr>
          <p:nvPr>
            <p:ph idx="1"/>
          </p:nvPr>
        </p:nvSpPr>
        <p:spPr>
          <a:xfrm>
            <a:off x="2339752" y="1484784"/>
            <a:ext cx="6480720" cy="1728192"/>
          </a:xfrm>
        </p:spPr>
        <p:txBody>
          <a:bodyPr>
            <a:noAutofit/>
          </a:bodyPr>
          <a:lstStyle/>
          <a:p>
            <a:pPr marL="0" indent="0" algn="just">
              <a:buNone/>
            </a:pPr>
            <a:r>
              <a:rPr lang="en-GB" sz="1800" b="1" dirty="0" smtClean="0"/>
              <a:t>The challenge</a:t>
            </a:r>
          </a:p>
          <a:p>
            <a:pPr marL="0" indent="0" algn="just">
              <a:buNone/>
            </a:pPr>
            <a:r>
              <a:rPr lang="en-GB" sz="1800" dirty="0" smtClean="0"/>
              <a:t>A </a:t>
            </a:r>
            <a:r>
              <a:rPr lang="en-GB" sz="1800" b="1" dirty="0" smtClean="0"/>
              <a:t>rapid drop in sales </a:t>
            </a:r>
            <a:r>
              <a:rPr lang="en-GB" sz="1800" dirty="0" smtClean="0"/>
              <a:t>left AE </a:t>
            </a:r>
            <a:r>
              <a:rPr lang="en-GB" sz="1800" dirty="0" err="1" smtClean="0"/>
              <a:t>Oscroft</a:t>
            </a:r>
            <a:r>
              <a:rPr lang="en-GB" sz="1800" dirty="0" smtClean="0"/>
              <a:t> Ltd seeking new markets. The </a:t>
            </a:r>
            <a:r>
              <a:rPr lang="en-GB" sz="1800" b="1" dirty="0" smtClean="0"/>
              <a:t>small steel pressings firm</a:t>
            </a:r>
            <a:r>
              <a:rPr lang="en-GB" sz="1800" dirty="0" smtClean="0"/>
              <a:t> had recently </a:t>
            </a:r>
            <a:r>
              <a:rPr lang="en-GB" sz="1800" b="1" dirty="0" smtClean="0"/>
              <a:t>collaborated </a:t>
            </a:r>
            <a:r>
              <a:rPr lang="en-GB" sz="1800" dirty="0" smtClean="0"/>
              <a:t>with the previous owner of Weller Wheels to re-start production of its famous wheels. The firm employs 47 people at its site in Redditch.</a:t>
            </a:r>
          </a:p>
          <a:p>
            <a:pPr marL="0" indent="0" algn="just">
              <a:buNone/>
            </a:pPr>
            <a:endParaRPr lang="en-GB" sz="1800" dirty="0"/>
          </a:p>
        </p:txBody>
      </p:sp>
      <p:sp>
        <p:nvSpPr>
          <p:cNvPr id="5" name="TextBox 4"/>
          <p:cNvSpPr txBox="1"/>
          <p:nvPr/>
        </p:nvSpPr>
        <p:spPr>
          <a:xfrm>
            <a:off x="179512" y="3257014"/>
            <a:ext cx="8568952" cy="3600986"/>
          </a:xfrm>
          <a:prstGeom prst="rect">
            <a:avLst/>
          </a:prstGeom>
          <a:noFill/>
        </p:spPr>
        <p:txBody>
          <a:bodyPr wrap="square" rtlCol="0">
            <a:spAutoFit/>
          </a:bodyPr>
          <a:lstStyle/>
          <a:p>
            <a:pPr algn="just">
              <a:spcBef>
                <a:spcPts val="600"/>
              </a:spcBef>
              <a:spcAft>
                <a:spcPts val="600"/>
              </a:spcAft>
            </a:pPr>
            <a:r>
              <a:rPr lang="en-GB" b="1" dirty="0" smtClean="0"/>
              <a:t>The approach</a:t>
            </a:r>
          </a:p>
          <a:p>
            <a:pPr algn="just">
              <a:spcBef>
                <a:spcPts val="600"/>
              </a:spcBef>
              <a:spcAft>
                <a:spcPts val="600"/>
              </a:spcAft>
            </a:pPr>
            <a:r>
              <a:rPr lang="en-GB" dirty="0" err="1" smtClean="0"/>
              <a:t>Oscroft</a:t>
            </a:r>
            <a:r>
              <a:rPr lang="en-GB" dirty="0" smtClean="0"/>
              <a:t> quickly established that there was a major niche in Europe for the </a:t>
            </a:r>
            <a:r>
              <a:rPr lang="en-GB" b="1" dirty="0" smtClean="0"/>
              <a:t>design, engineering and supply</a:t>
            </a:r>
            <a:r>
              <a:rPr lang="en-GB" dirty="0" smtClean="0"/>
              <a:t> </a:t>
            </a:r>
            <a:r>
              <a:rPr lang="en-GB" b="1" dirty="0" smtClean="0"/>
              <a:t>of bespoke</a:t>
            </a:r>
            <a:r>
              <a:rPr lang="en-GB" dirty="0" smtClean="0"/>
              <a:t> steel wheels for use in off-road, industrial and specialist military vehicles. The introduction of Weller Wheels’ machinery and original technology to AE </a:t>
            </a:r>
            <a:r>
              <a:rPr lang="en-GB" dirty="0" err="1" smtClean="0"/>
              <a:t>Oscroft</a:t>
            </a:r>
            <a:r>
              <a:rPr lang="en-GB" dirty="0" smtClean="0"/>
              <a:t> </a:t>
            </a:r>
            <a:r>
              <a:rPr lang="en-GB" b="1" dirty="0" smtClean="0"/>
              <a:t>required the re/up-skilling </a:t>
            </a:r>
            <a:r>
              <a:rPr lang="en-GB" dirty="0" smtClean="0"/>
              <a:t>of staff to run the production line with the help of the Manufacturing Advisory Service.</a:t>
            </a:r>
          </a:p>
          <a:p>
            <a:pPr algn="just">
              <a:spcBef>
                <a:spcPts val="600"/>
              </a:spcBef>
              <a:spcAft>
                <a:spcPts val="600"/>
              </a:spcAft>
            </a:pPr>
            <a:r>
              <a:rPr lang="en-GB" b="1" dirty="0" smtClean="0"/>
              <a:t>The benefits</a:t>
            </a:r>
          </a:p>
          <a:p>
            <a:pPr algn="just">
              <a:spcBef>
                <a:spcPts val="600"/>
              </a:spcBef>
              <a:spcAft>
                <a:spcPts val="600"/>
              </a:spcAft>
            </a:pPr>
            <a:r>
              <a:rPr lang="en-GB" dirty="0" smtClean="0"/>
              <a:t>As a result </a:t>
            </a:r>
            <a:r>
              <a:rPr lang="en-GB" b="1" dirty="0" smtClean="0"/>
              <a:t>four jobs were safeguarded </a:t>
            </a:r>
            <a:r>
              <a:rPr lang="en-GB" dirty="0" smtClean="0"/>
              <a:t>and with demand rising </a:t>
            </a:r>
            <a:r>
              <a:rPr lang="en-GB" dirty="0" err="1" smtClean="0"/>
              <a:t>Oscroft</a:t>
            </a:r>
            <a:r>
              <a:rPr lang="en-GB" dirty="0" smtClean="0"/>
              <a:t> expects to start recruiting.  A </a:t>
            </a:r>
            <a:r>
              <a:rPr lang="en-GB" b="1" dirty="0" smtClean="0"/>
              <a:t>possible second factory </a:t>
            </a:r>
            <a:r>
              <a:rPr lang="en-GB" dirty="0" smtClean="0"/>
              <a:t>dedicated to the production of wheels is planned and there is even a project to fit a new product to the iconic </a:t>
            </a:r>
            <a:r>
              <a:rPr lang="en-GB" dirty="0" err="1" smtClean="0"/>
              <a:t>Trabant</a:t>
            </a:r>
            <a:r>
              <a:rPr lang="en-GB" dirty="0" smtClean="0"/>
              <a:t> to improve its overall performance. </a:t>
            </a:r>
            <a:endParaRPr lang="en-GB" dirty="0"/>
          </a:p>
        </p:txBody>
      </p:sp>
      <p:sp>
        <p:nvSpPr>
          <p:cNvPr id="7" name="Slide Number Placeholder 6"/>
          <p:cNvSpPr>
            <a:spLocks noGrp="1"/>
          </p:cNvSpPr>
          <p:nvPr>
            <p:ph type="sldNum" sz="quarter" idx="12"/>
          </p:nvPr>
        </p:nvSpPr>
        <p:spPr/>
        <p:txBody>
          <a:bodyPr/>
          <a:lstStyle/>
          <a:p>
            <a:fld id="{234C2BFB-94E8-411C-AFA4-6699941CFF0C}" type="slidenum">
              <a:rPr lang="en-GB" smtClean="0"/>
              <a:pPr/>
              <a:t>10</a:t>
            </a:fld>
            <a:endParaRPr lang="en-GB" dirty="0"/>
          </a:p>
        </p:txBody>
      </p:sp>
      <p:pic>
        <p:nvPicPr>
          <p:cNvPr id="2050" name="Picture 2" descr="R:\Manage the Org - UKCES\Bus Unit Support UKCES\Communications\e-Comms\UKCES website\Carousel images\dreamstime_m_16579283.jpg"/>
          <p:cNvPicPr>
            <a:picLocks noChangeAspect="1" noChangeArrowheads="1"/>
          </p:cNvPicPr>
          <p:nvPr/>
        </p:nvPicPr>
        <p:blipFill>
          <a:blip r:embed="rId3" cstate="print"/>
          <a:srcRect/>
          <a:stretch>
            <a:fillRect/>
          </a:stretch>
        </p:blipFill>
        <p:spPr bwMode="auto">
          <a:xfrm>
            <a:off x="179512" y="1556792"/>
            <a:ext cx="2140494" cy="1656184"/>
          </a:xfrm>
          <a:prstGeom prst="rect">
            <a:avLst/>
          </a:prstGeom>
          <a:noFill/>
        </p:spPr>
      </p:pic>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000" y="115200"/>
            <a:ext cx="6329378" cy="1143000"/>
          </a:xfrm>
        </p:spPr>
        <p:txBody>
          <a:bodyPr>
            <a:normAutofit/>
          </a:bodyPr>
          <a:lstStyle/>
          <a:p>
            <a:r>
              <a:rPr lang="en-GB" sz="2400" dirty="0" smtClean="0"/>
              <a:t>The performance challenge</a:t>
            </a:r>
            <a:br>
              <a:rPr lang="en-GB" sz="2400" dirty="0" smtClean="0"/>
            </a:br>
            <a:r>
              <a:rPr lang="en-GB" sz="2400" b="1" dirty="0" smtClean="0"/>
              <a:t>Management quality </a:t>
            </a:r>
            <a:endParaRPr lang="en-GB" sz="2400" b="1" dirty="0"/>
          </a:p>
        </p:txBody>
      </p:sp>
      <p:sp>
        <p:nvSpPr>
          <p:cNvPr id="3" name="Content Placeholder 2"/>
          <p:cNvSpPr>
            <a:spLocks noGrp="1"/>
          </p:cNvSpPr>
          <p:nvPr>
            <p:ph idx="1"/>
          </p:nvPr>
        </p:nvSpPr>
        <p:spPr>
          <a:xfrm>
            <a:off x="251520" y="1512001"/>
            <a:ext cx="8640960" cy="1231106"/>
          </a:xfr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fontAlgn="base">
              <a:spcBef>
                <a:spcPct val="0"/>
              </a:spcBef>
              <a:spcAft>
                <a:spcPct val="0"/>
              </a:spcAft>
              <a:buNone/>
            </a:pPr>
            <a:r>
              <a:rPr lang="en-GB" sz="1600" b="1" dirty="0" smtClean="0">
                <a:solidFill>
                  <a:schemeClr val="bg1"/>
                </a:solidFill>
              </a:rPr>
              <a:t>There is strong evidence that improving management quality has a significant </a:t>
            </a:r>
          </a:p>
          <a:p>
            <a:pPr fontAlgn="base">
              <a:spcBef>
                <a:spcPct val="0"/>
              </a:spcBef>
              <a:spcAft>
                <a:spcPct val="0"/>
              </a:spcAft>
              <a:buNone/>
            </a:pPr>
            <a:r>
              <a:rPr lang="en-GB" sz="1600" b="1" dirty="0" smtClean="0">
                <a:solidFill>
                  <a:schemeClr val="bg1"/>
                </a:solidFill>
              </a:rPr>
              <a:t>impact on a firm’s productivity and output </a:t>
            </a:r>
          </a:p>
          <a:p>
            <a:pPr fontAlgn="base">
              <a:spcBef>
                <a:spcPct val="0"/>
              </a:spcBef>
              <a:spcAft>
                <a:spcPct val="0"/>
              </a:spcAft>
            </a:pPr>
            <a:r>
              <a:rPr lang="en-GB" sz="1400" dirty="0" smtClean="0">
                <a:solidFill>
                  <a:schemeClr val="bg1"/>
                </a:solidFill>
              </a:rPr>
              <a:t>However, there is a lack of awareness amongst managers of the need, and rewards for, improving management quality</a:t>
            </a:r>
            <a:endParaRPr lang="en-GB" sz="1400" dirty="0" smtClean="0">
              <a:solidFill>
                <a:schemeClr val="bg1"/>
              </a:solidFill>
              <a:hlinkClick r:id="rId3" action="ppaction://hlinksldjump"/>
            </a:endParaRPr>
          </a:p>
          <a:p>
            <a:pPr fontAlgn="base">
              <a:spcBef>
                <a:spcPct val="0"/>
              </a:spcBef>
              <a:spcAft>
                <a:spcPct val="0"/>
              </a:spcAft>
            </a:pPr>
            <a:r>
              <a:rPr lang="en-GB" sz="1400" b="1" dirty="0" smtClean="0">
                <a:solidFill>
                  <a:schemeClr val="bg1"/>
                </a:solidFill>
                <a:hlinkClick r:id="rId3" action="ppaction://hlinksldjump"/>
              </a:rPr>
              <a:t>Case study 2 </a:t>
            </a:r>
            <a:r>
              <a:rPr lang="en-GB" sz="1400" dirty="0" smtClean="0">
                <a:solidFill>
                  <a:schemeClr val="bg1"/>
                </a:solidFill>
              </a:rPr>
              <a:t>illustrates the impact management training can have a on a small firm</a:t>
            </a:r>
            <a:endParaRPr lang="en-GB" sz="1400" dirty="0" smtClean="0">
              <a:solidFill>
                <a:schemeClr val="lt1"/>
              </a:solidFill>
            </a:endParaRPr>
          </a:p>
        </p:txBody>
      </p:sp>
      <p:sp>
        <p:nvSpPr>
          <p:cNvPr id="6" name="Rectangle 5"/>
          <p:cNvSpPr/>
          <p:nvPr/>
        </p:nvSpPr>
        <p:spPr>
          <a:xfrm>
            <a:off x="251520" y="4869160"/>
            <a:ext cx="8640000" cy="738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GB" sz="1400" dirty="0" smtClean="0">
                <a:solidFill>
                  <a:schemeClr val="bg1"/>
                </a:solidFill>
                <a:latin typeface="Arial"/>
              </a:rPr>
              <a:t>However, </a:t>
            </a:r>
            <a:r>
              <a:rPr lang="en-GB" sz="1400" b="1" dirty="0" smtClean="0">
                <a:solidFill>
                  <a:schemeClr val="bg1"/>
                </a:solidFill>
                <a:latin typeface="Arial"/>
              </a:rPr>
              <a:t>85% of managers say their firm is better managed than average. </a:t>
            </a:r>
          </a:p>
          <a:p>
            <a:r>
              <a:rPr lang="en-GB" sz="1400" dirty="0" smtClean="0">
                <a:solidFill>
                  <a:schemeClr val="bg1"/>
                </a:solidFill>
                <a:latin typeface="Arial"/>
              </a:rPr>
              <a:t>M</a:t>
            </a:r>
            <a:r>
              <a:rPr lang="en-GB" sz="1400" dirty="0" smtClean="0"/>
              <a:t>any managers are unaware of the opportunity they are missing through not assessing their management abilities and identifying areas for improvement</a:t>
            </a:r>
            <a:r>
              <a:rPr lang="en-GB" sz="1400" dirty="0" smtClean="0">
                <a:solidFill>
                  <a:schemeClr val="bg1"/>
                </a:solidFill>
                <a:latin typeface="Arial"/>
              </a:rPr>
              <a:t> </a:t>
            </a:r>
            <a:r>
              <a:rPr lang="en-GB" sz="1400" i="1" dirty="0" smtClean="0">
                <a:solidFill>
                  <a:schemeClr val="bg1"/>
                </a:solidFill>
                <a:latin typeface="Arial"/>
              </a:rPr>
              <a:t>	</a:t>
            </a:r>
            <a:endParaRPr lang="en-GB" dirty="0">
              <a:solidFill>
                <a:schemeClr val="bg1"/>
              </a:solidFill>
            </a:endParaRPr>
          </a:p>
        </p:txBody>
      </p:sp>
      <p:sp>
        <p:nvSpPr>
          <p:cNvPr id="7" name="TextBox 6"/>
          <p:cNvSpPr txBox="1"/>
          <p:nvPr/>
        </p:nvSpPr>
        <p:spPr>
          <a:xfrm>
            <a:off x="251520" y="2852936"/>
            <a:ext cx="8640960" cy="2016224"/>
          </a:xfrm>
          <a:prstGeom prst="rect">
            <a:avLst/>
          </a:prstGeom>
          <a:solidFill>
            <a:schemeClr val="bg1"/>
          </a:soli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r>
              <a:rPr lang="en-GB" sz="1400" dirty="0" smtClean="0">
                <a:solidFill>
                  <a:schemeClr val="dk1"/>
                </a:solidFill>
              </a:rPr>
              <a:t>Research conducted with manufacturing firms in the UK and overseas found that </a:t>
            </a:r>
            <a:r>
              <a:rPr lang="en-GB" sz="1400" b="1" dirty="0" smtClean="0">
                <a:solidFill>
                  <a:schemeClr val="dk1"/>
                </a:solidFill>
              </a:rPr>
              <a:t>better management can result in more:</a:t>
            </a:r>
          </a:p>
          <a:p>
            <a:pPr marL="266700" indent="-266700">
              <a:buFont typeface="Arial" pitchFamily="34" charset="0"/>
              <a:buChar char="•"/>
            </a:pPr>
            <a:r>
              <a:rPr lang="en-GB" sz="1400" dirty="0" smtClean="0">
                <a:solidFill>
                  <a:schemeClr val="dk1"/>
                </a:solidFill>
              </a:rPr>
              <a:t>sales per employee</a:t>
            </a:r>
          </a:p>
          <a:p>
            <a:pPr marL="266700" indent="-266700">
              <a:buFont typeface="Arial" pitchFamily="34" charset="0"/>
              <a:buChar char="•"/>
            </a:pPr>
            <a:r>
              <a:rPr lang="en-GB" sz="1400" dirty="0" smtClean="0">
                <a:solidFill>
                  <a:schemeClr val="dk1"/>
                </a:solidFill>
              </a:rPr>
              <a:t>sales growth</a:t>
            </a:r>
          </a:p>
          <a:p>
            <a:pPr marL="266700" indent="-266700">
              <a:buFont typeface="Arial" pitchFamily="34" charset="0"/>
              <a:buChar char="•"/>
            </a:pPr>
            <a:r>
              <a:rPr lang="en-GB" sz="1400" dirty="0" smtClean="0">
                <a:solidFill>
                  <a:schemeClr val="dk1"/>
                </a:solidFill>
              </a:rPr>
              <a:t>market share growth</a:t>
            </a:r>
          </a:p>
          <a:p>
            <a:pPr marL="266700" indent="-266700">
              <a:buFont typeface="Arial" pitchFamily="34" charset="0"/>
              <a:buChar char="•"/>
            </a:pPr>
            <a:r>
              <a:rPr lang="en-GB" sz="1400" dirty="0" smtClean="0">
                <a:solidFill>
                  <a:schemeClr val="dk1"/>
                </a:solidFill>
              </a:rPr>
              <a:t>capital market valuation</a:t>
            </a:r>
            <a:r>
              <a:rPr lang="en-GB" sz="1400" dirty="0" smtClean="0"/>
              <a:t> </a:t>
            </a:r>
          </a:p>
          <a:p>
            <a:r>
              <a:rPr lang="en-GB" sz="1400" dirty="0" smtClean="0"/>
              <a:t>The </a:t>
            </a:r>
            <a:r>
              <a:rPr lang="en-GB" sz="1400" b="1" dirty="0" smtClean="0"/>
              <a:t>benefits of better management </a:t>
            </a:r>
            <a:r>
              <a:rPr lang="en-GB" sz="1400" dirty="0" smtClean="0"/>
              <a:t>were equivalent to a </a:t>
            </a:r>
            <a:r>
              <a:rPr lang="en-GB" sz="1400" b="1" dirty="0" smtClean="0"/>
              <a:t>56% </a:t>
            </a:r>
            <a:r>
              <a:rPr lang="en-GB" sz="1400" dirty="0" smtClean="0"/>
              <a:t>increase in the number of employees or a </a:t>
            </a:r>
            <a:r>
              <a:rPr lang="en-GB" sz="1400" b="1" dirty="0" smtClean="0"/>
              <a:t>44% </a:t>
            </a:r>
            <a:r>
              <a:rPr lang="en-GB" sz="1400" dirty="0" smtClean="0"/>
              <a:t>increase in investment capital</a:t>
            </a:r>
            <a:endParaRPr lang="en-GB" sz="1400" dirty="0" smtClean="0">
              <a:solidFill>
                <a:schemeClr val="dk1"/>
              </a:solidFill>
            </a:endParaRPr>
          </a:p>
        </p:txBody>
      </p:sp>
      <p:sp>
        <p:nvSpPr>
          <p:cNvPr id="9" name="Slide Number Placeholder 8"/>
          <p:cNvSpPr>
            <a:spLocks noGrp="1"/>
          </p:cNvSpPr>
          <p:nvPr>
            <p:ph type="sldNum" sz="quarter" idx="12"/>
          </p:nvPr>
        </p:nvSpPr>
        <p:spPr/>
        <p:txBody>
          <a:bodyPr/>
          <a:lstStyle/>
          <a:p>
            <a:fld id="{234C2BFB-94E8-411C-AFA4-6699941CFF0C}" type="slidenum">
              <a:rPr lang="en-GB" smtClean="0"/>
              <a:pPr/>
              <a:t>11</a:t>
            </a:fld>
            <a:endParaRPr lang="en-GB" dirty="0"/>
          </a:p>
        </p:txBody>
      </p:sp>
      <p:sp>
        <p:nvSpPr>
          <p:cNvPr id="10" name="TextBox 9"/>
          <p:cNvSpPr txBox="1"/>
          <p:nvPr/>
        </p:nvSpPr>
        <p:spPr>
          <a:xfrm>
            <a:off x="251520" y="5877272"/>
            <a:ext cx="8640960" cy="783704"/>
          </a:xfrm>
          <a:prstGeom prst="rect">
            <a:avLst/>
          </a:prstGeom>
          <a:solidFill>
            <a:schemeClr val="tx2"/>
          </a:solidFill>
          <a:effectLst/>
        </p:spPr>
        <p:style>
          <a:lnRef idx="1">
            <a:schemeClr val="accent1"/>
          </a:lnRef>
          <a:fillRef idx="2">
            <a:schemeClr val="accent1"/>
          </a:fillRef>
          <a:effectRef idx="1">
            <a:schemeClr val="accent1"/>
          </a:effectRef>
          <a:fontRef idx="minor">
            <a:schemeClr val="dk1"/>
          </a:fontRef>
        </p:style>
        <p:txBody>
          <a:bodyPr rtlCol="0" anchor="ctr"/>
          <a:lstStyle/>
          <a:p>
            <a:pPr algn="just"/>
            <a:r>
              <a:rPr lang="en-GB" sz="1400" dirty="0" smtClean="0">
                <a:solidFill>
                  <a:schemeClr val="bg1"/>
                </a:solidFill>
              </a:rPr>
              <a:t>There are four indicators of High Performance Working: identifying ‘high potential’ individuals, extent employees have variety in their work, task discretion and access to flexible working; the score for the </a:t>
            </a:r>
            <a:r>
              <a:rPr lang="en-GB" sz="1400" b="1" dirty="0" smtClean="0">
                <a:solidFill>
                  <a:schemeClr val="bg1"/>
                </a:solidFill>
              </a:rPr>
              <a:t>manufacturing sector is below average.</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000" y="115200"/>
            <a:ext cx="6401386" cy="1143000"/>
          </a:xfrm>
        </p:spPr>
        <p:txBody>
          <a:bodyPr>
            <a:normAutofit/>
          </a:bodyPr>
          <a:lstStyle/>
          <a:p>
            <a:r>
              <a:rPr lang="en-GB" sz="2400" dirty="0" smtClean="0"/>
              <a:t>Case study 2</a:t>
            </a:r>
            <a:br>
              <a:rPr lang="en-GB" sz="2400" dirty="0" smtClean="0"/>
            </a:br>
            <a:r>
              <a:rPr lang="en-GB" sz="2400" dirty="0" smtClean="0"/>
              <a:t>G and O Springs – Management capability</a:t>
            </a:r>
            <a:endParaRPr lang="en-GB" sz="2400" dirty="0"/>
          </a:p>
        </p:txBody>
      </p:sp>
      <p:sp>
        <p:nvSpPr>
          <p:cNvPr id="3" name="Content Placeholder 2"/>
          <p:cNvSpPr>
            <a:spLocks noGrp="1"/>
          </p:cNvSpPr>
          <p:nvPr>
            <p:ph idx="1"/>
          </p:nvPr>
        </p:nvSpPr>
        <p:spPr>
          <a:xfrm>
            <a:off x="2051720" y="1484784"/>
            <a:ext cx="6635080" cy="1772984"/>
          </a:xfrm>
        </p:spPr>
        <p:txBody>
          <a:bodyPr>
            <a:noAutofit/>
          </a:bodyPr>
          <a:lstStyle/>
          <a:p>
            <a:pPr marL="0" indent="0" algn="just">
              <a:spcBef>
                <a:spcPts val="600"/>
              </a:spcBef>
              <a:spcAft>
                <a:spcPts val="600"/>
              </a:spcAft>
              <a:buNone/>
            </a:pPr>
            <a:r>
              <a:rPr lang="en-GB" sz="1500" b="1" dirty="0" smtClean="0"/>
              <a:t>The challenge</a:t>
            </a:r>
          </a:p>
          <a:p>
            <a:pPr marL="0" indent="0" algn="just">
              <a:spcBef>
                <a:spcPts val="600"/>
              </a:spcBef>
              <a:spcAft>
                <a:spcPts val="600"/>
              </a:spcAft>
              <a:buNone/>
            </a:pPr>
            <a:r>
              <a:rPr lang="en-GB" sz="1500" dirty="0" smtClean="0"/>
              <a:t>G and O springs, a </a:t>
            </a:r>
            <a:r>
              <a:rPr lang="en-GB" sz="1500" b="1" dirty="0" smtClean="0"/>
              <a:t>small manufacturing firm employing 24 staff, is based in the West Midlands </a:t>
            </a:r>
            <a:r>
              <a:rPr lang="en-GB" sz="1500" dirty="0" smtClean="0"/>
              <a:t>primarily supplying the </a:t>
            </a:r>
            <a:r>
              <a:rPr lang="en-GB" sz="1500" b="1" dirty="0" smtClean="0"/>
              <a:t>Aerospace</a:t>
            </a:r>
            <a:r>
              <a:rPr lang="en-GB" sz="1500" dirty="0" smtClean="0"/>
              <a:t> industry. A skills need assessment identified that the firm’s mid-level </a:t>
            </a:r>
            <a:r>
              <a:rPr lang="en-GB" sz="1500" b="1" dirty="0" smtClean="0"/>
              <a:t>management and leadership capability</a:t>
            </a:r>
            <a:r>
              <a:rPr lang="en-GB" sz="1500" dirty="0" smtClean="0"/>
              <a:t> needed improving and performance gains were achievable if these skills gaps were addressed. </a:t>
            </a:r>
          </a:p>
          <a:p>
            <a:pPr marL="0" indent="0" algn="just">
              <a:spcBef>
                <a:spcPts val="600"/>
              </a:spcBef>
              <a:spcAft>
                <a:spcPts val="600"/>
              </a:spcAft>
              <a:buNone/>
            </a:pPr>
            <a:endParaRPr lang="en-GB" sz="1500" dirty="0" smtClean="0"/>
          </a:p>
          <a:p>
            <a:pPr marL="0" indent="0" algn="just">
              <a:spcBef>
                <a:spcPts val="600"/>
              </a:spcBef>
              <a:spcAft>
                <a:spcPts val="600"/>
              </a:spcAft>
              <a:buNone/>
            </a:pPr>
            <a:endParaRPr lang="en-GB" sz="1500" dirty="0"/>
          </a:p>
        </p:txBody>
      </p:sp>
      <p:sp>
        <p:nvSpPr>
          <p:cNvPr id="6" name="Content Placeholder 2"/>
          <p:cNvSpPr txBox="1">
            <a:spLocks/>
          </p:cNvSpPr>
          <p:nvPr/>
        </p:nvSpPr>
        <p:spPr>
          <a:xfrm>
            <a:off x="179512" y="3140968"/>
            <a:ext cx="8640000" cy="3717032"/>
          </a:xfrm>
          <a:prstGeom prst="rect">
            <a:avLst/>
          </a:prstGeom>
        </p:spPr>
        <p:txBody>
          <a:bodyPr vert="horz" lIns="91440" tIns="45720" rIns="91440" bIns="45720" rtlCol="0">
            <a:noAutofit/>
          </a:bodyPr>
          <a:lstStyle/>
          <a:p>
            <a:pPr marL="0" marR="0" lvl="0" indent="0" algn="just" defTabSz="914400" rtl="0" eaLnBrk="1" fontAlgn="auto" latinLnBrk="0" hangingPunct="1">
              <a:lnSpc>
                <a:spcPct val="100000"/>
              </a:lnSpc>
              <a:spcBef>
                <a:spcPts val="600"/>
              </a:spcBef>
              <a:spcAft>
                <a:spcPts val="600"/>
              </a:spcAft>
              <a:buClrTx/>
              <a:buSzTx/>
              <a:buFont typeface="Arial" pitchFamily="34" charset="0"/>
              <a:buNone/>
              <a:tabLst/>
              <a:defRPr/>
            </a:pPr>
            <a:r>
              <a:rPr kumimoji="0" lang="en-GB" sz="1500" b="1" i="0" u="none" strike="noStrike" kern="1200" cap="none" spc="0" normalizeH="0" baseline="0" noProof="0" dirty="0" smtClean="0">
                <a:ln>
                  <a:noFill/>
                </a:ln>
                <a:solidFill>
                  <a:schemeClr val="tx1"/>
                </a:solidFill>
                <a:effectLst/>
                <a:uLnTx/>
                <a:uFillTx/>
                <a:latin typeface="+mn-lt"/>
                <a:ea typeface="+mn-ea"/>
                <a:cs typeface="+mn-cs"/>
              </a:rPr>
              <a:t>The approach </a:t>
            </a:r>
          </a:p>
          <a:p>
            <a:pPr marL="0" marR="0" lvl="0" indent="0" algn="just" defTabSz="914400" rtl="0" eaLnBrk="1" fontAlgn="auto" latinLnBrk="0" hangingPunct="1">
              <a:lnSpc>
                <a:spcPct val="100000"/>
              </a:lnSpc>
              <a:spcBef>
                <a:spcPts val="0"/>
              </a:spcBef>
              <a:spcAft>
                <a:spcPts val="600"/>
              </a:spcAft>
              <a:buClrTx/>
              <a:buSzTx/>
              <a:buFont typeface="Arial" pitchFamily="34" charset="0"/>
              <a:buNone/>
              <a:tabLst/>
              <a:defRPr/>
            </a:pPr>
            <a:r>
              <a:rPr kumimoji="0" lang="en-GB" sz="1500" b="0" i="0" u="none" strike="noStrike" kern="1200" cap="none" spc="0" normalizeH="0" baseline="0" noProof="0" dirty="0" smtClean="0">
                <a:ln>
                  <a:noFill/>
                </a:ln>
                <a:solidFill>
                  <a:schemeClr val="tx1"/>
                </a:solidFill>
                <a:effectLst/>
                <a:uLnTx/>
                <a:uFillTx/>
                <a:latin typeface="+mn-lt"/>
                <a:ea typeface="+mn-ea"/>
                <a:cs typeface="+mn-cs"/>
              </a:rPr>
              <a:t>With the help of </a:t>
            </a:r>
            <a:r>
              <a:rPr kumimoji="0" lang="en-GB" sz="1500" b="0" i="0" u="none" strike="noStrike" kern="1200" cap="none" spc="0" normalizeH="0" baseline="0" noProof="0" dirty="0" err="1" smtClean="0">
                <a:ln>
                  <a:noFill/>
                </a:ln>
                <a:solidFill>
                  <a:schemeClr val="tx1"/>
                </a:solidFill>
                <a:effectLst/>
                <a:uLnTx/>
                <a:uFillTx/>
                <a:latin typeface="+mn-lt"/>
                <a:ea typeface="+mn-ea"/>
                <a:cs typeface="+mn-cs"/>
              </a:rPr>
              <a:t>Semta</a:t>
            </a:r>
            <a:r>
              <a:rPr kumimoji="0" lang="en-GB" sz="1500" b="0" i="0" u="none" strike="noStrike" kern="1200" cap="none" spc="0" normalizeH="0" baseline="0" noProof="0" dirty="0" smtClean="0">
                <a:ln>
                  <a:noFill/>
                </a:ln>
                <a:solidFill>
                  <a:schemeClr val="tx1"/>
                </a:solidFill>
                <a:effectLst/>
                <a:uLnTx/>
                <a:uFillTx/>
                <a:latin typeface="+mn-lt"/>
                <a:ea typeface="+mn-ea"/>
                <a:cs typeface="+mn-cs"/>
              </a:rPr>
              <a:t>, the employer led Sector Skills Council, G and O </a:t>
            </a:r>
            <a:r>
              <a:rPr kumimoji="0" lang="en-GB" sz="1500" b="1" i="0" u="none" strike="noStrike" kern="1200" cap="none" spc="0" normalizeH="0" baseline="0" noProof="0" dirty="0" smtClean="0">
                <a:ln>
                  <a:noFill/>
                </a:ln>
                <a:solidFill>
                  <a:schemeClr val="tx1"/>
                </a:solidFill>
                <a:effectLst/>
                <a:uLnTx/>
                <a:uFillTx/>
                <a:latin typeface="+mn-lt"/>
                <a:ea typeface="+mn-ea"/>
                <a:cs typeface="+mn-cs"/>
              </a:rPr>
              <a:t>implemented a tailored Team Leader Training Programme</a:t>
            </a:r>
            <a:r>
              <a:rPr kumimoji="0" lang="en-GB" sz="1500" b="0" i="0" u="none" strike="noStrike" kern="1200" cap="none" spc="0" normalizeH="0" baseline="0" noProof="0" dirty="0" smtClean="0">
                <a:ln>
                  <a:noFill/>
                </a:ln>
                <a:solidFill>
                  <a:schemeClr val="tx1"/>
                </a:solidFill>
                <a:effectLst/>
                <a:uLnTx/>
                <a:uFillTx/>
                <a:latin typeface="+mn-lt"/>
                <a:ea typeface="+mn-ea"/>
                <a:cs typeface="+mn-cs"/>
              </a:rPr>
              <a:t> to build management and leadership capability and reduce management skills gaps. The scheme was funded entirely by G and O and served to </a:t>
            </a:r>
            <a:r>
              <a:rPr kumimoji="0" lang="en-GB" sz="1500" b="1" i="0" u="none" strike="noStrike" kern="1200" cap="none" spc="0" normalizeH="0" baseline="0" noProof="0" dirty="0" smtClean="0">
                <a:ln>
                  <a:noFill/>
                </a:ln>
                <a:solidFill>
                  <a:schemeClr val="tx1"/>
                </a:solidFill>
                <a:effectLst/>
                <a:uLnTx/>
                <a:uFillTx/>
                <a:latin typeface="+mn-lt"/>
                <a:ea typeface="+mn-ea"/>
                <a:cs typeface="+mn-cs"/>
              </a:rPr>
              <a:t>raise the quality of training</a:t>
            </a:r>
            <a:r>
              <a:rPr kumimoji="0" lang="en-GB" sz="1500" b="0" i="0" u="none" strike="noStrike" kern="1200" cap="none" spc="0" normalizeH="0" baseline="0" noProof="0" dirty="0" smtClean="0">
                <a:ln>
                  <a:noFill/>
                </a:ln>
                <a:solidFill>
                  <a:schemeClr val="tx1"/>
                </a:solidFill>
                <a:effectLst/>
                <a:uLnTx/>
                <a:uFillTx/>
                <a:latin typeface="+mn-lt"/>
                <a:ea typeface="+mn-ea"/>
                <a:cs typeface="+mn-cs"/>
              </a:rPr>
              <a:t> delivered to staff.</a:t>
            </a:r>
          </a:p>
          <a:p>
            <a:pPr marL="0" marR="0" lvl="0" indent="0" algn="just" defTabSz="914400" rtl="0" eaLnBrk="1" fontAlgn="auto" latinLnBrk="0" hangingPunct="1">
              <a:lnSpc>
                <a:spcPct val="100000"/>
              </a:lnSpc>
              <a:spcBef>
                <a:spcPts val="600"/>
              </a:spcBef>
              <a:spcAft>
                <a:spcPts val="600"/>
              </a:spcAft>
              <a:buClrTx/>
              <a:buSzTx/>
              <a:buFont typeface="Arial" pitchFamily="34" charset="0"/>
              <a:buNone/>
              <a:tabLst/>
              <a:defRPr/>
            </a:pPr>
            <a:r>
              <a:rPr lang="en-GB" sz="1500" b="1" dirty="0" smtClean="0">
                <a:latin typeface="+mn-lt"/>
              </a:rPr>
              <a:t>The benefits</a:t>
            </a:r>
            <a:endParaRPr kumimoji="0" lang="en-GB" sz="15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600"/>
              </a:spcAft>
              <a:buClrTx/>
              <a:buSzTx/>
              <a:buFont typeface="Arial" pitchFamily="34" charset="0"/>
              <a:buNone/>
              <a:tabLst/>
              <a:defRPr/>
            </a:pPr>
            <a:r>
              <a:rPr kumimoji="0" lang="en-GB" sz="1500" b="0" i="0" u="none" strike="noStrike" kern="1200" cap="none" spc="0" normalizeH="0" baseline="0" noProof="0" dirty="0" smtClean="0">
                <a:ln>
                  <a:noFill/>
                </a:ln>
                <a:solidFill>
                  <a:schemeClr val="tx1"/>
                </a:solidFill>
                <a:effectLst/>
                <a:uLnTx/>
                <a:uFillTx/>
                <a:latin typeface="+mn-lt"/>
                <a:ea typeface="+mn-ea"/>
                <a:cs typeface="+mn-cs"/>
              </a:rPr>
              <a:t>As a result of the training programme </a:t>
            </a:r>
            <a:r>
              <a:rPr kumimoji="0" lang="en-GB" sz="1500" b="1" i="0" u="none" strike="noStrike" kern="1200" cap="none" spc="0" normalizeH="0" baseline="0" noProof="0" dirty="0" smtClean="0">
                <a:ln>
                  <a:noFill/>
                </a:ln>
                <a:solidFill>
                  <a:schemeClr val="tx1"/>
                </a:solidFill>
                <a:effectLst/>
                <a:uLnTx/>
                <a:uFillTx/>
                <a:latin typeface="+mn-lt"/>
                <a:ea typeface="+mn-ea"/>
                <a:cs typeface="+mn-cs"/>
              </a:rPr>
              <a:t>production lead times were slashed  </a:t>
            </a:r>
            <a:r>
              <a:rPr kumimoji="0" lang="en-GB" sz="1500" b="0" i="0" u="none" strike="noStrike" kern="1200" cap="none" spc="0" normalizeH="0" baseline="0" noProof="0" dirty="0" smtClean="0">
                <a:ln>
                  <a:noFill/>
                </a:ln>
                <a:solidFill>
                  <a:schemeClr val="tx1"/>
                </a:solidFill>
                <a:effectLst/>
                <a:uLnTx/>
                <a:uFillTx/>
                <a:latin typeface="+mn-lt"/>
                <a:ea typeface="+mn-ea"/>
                <a:cs typeface="+mn-cs"/>
              </a:rPr>
              <a:t>from 45 days to an average of nine and skills gaps are down. The consequent rises in </a:t>
            </a:r>
            <a:r>
              <a:rPr kumimoji="0" lang="en-GB" sz="1500" b="1" i="0" u="none" strike="noStrike" kern="1200" cap="none" spc="0" normalizeH="0" baseline="0" noProof="0" dirty="0" smtClean="0">
                <a:ln>
                  <a:noFill/>
                </a:ln>
                <a:solidFill>
                  <a:schemeClr val="tx1"/>
                </a:solidFill>
                <a:effectLst/>
                <a:uLnTx/>
                <a:uFillTx/>
                <a:latin typeface="+mn-lt"/>
                <a:ea typeface="+mn-ea"/>
                <a:cs typeface="+mn-cs"/>
              </a:rPr>
              <a:t>productivity and competitiveness</a:t>
            </a:r>
            <a:r>
              <a:rPr kumimoji="0" lang="en-GB" sz="1500" b="0" i="0" u="none" strike="noStrike" kern="1200" cap="none" spc="0" normalizeH="0" baseline="0" noProof="0" dirty="0" smtClean="0">
                <a:ln>
                  <a:noFill/>
                </a:ln>
                <a:solidFill>
                  <a:schemeClr val="tx1"/>
                </a:solidFill>
                <a:effectLst/>
                <a:uLnTx/>
                <a:uFillTx/>
                <a:latin typeface="+mn-lt"/>
                <a:ea typeface="+mn-ea"/>
                <a:cs typeface="+mn-cs"/>
              </a:rPr>
              <a:t> can be passed up the supply chain to the benefit of overall sector performance.</a:t>
            </a:r>
          </a:p>
          <a:p>
            <a:pPr marL="0" marR="0" lvl="0" indent="0" algn="just" defTabSz="914400" rtl="0" eaLnBrk="1" fontAlgn="auto" latinLnBrk="0" hangingPunct="1">
              <a:lnSpc>
                <a:spcPct val="100000"/>
              </a:lnSpc>
              <a:spcBef>
                <a:spcPts val="600"/>
              </a:spcBef>
              <a:spcAft>
                <a:spcPts val="600"/>
              </a:spcAft>
              <a:buClrTx/>
              <a:buSzTx/>
              <a:buFont typeface="Arial" pitchFamily="34" charset="0"/>
              <a:buNone/>
              <a:tabLst/>
              <a:defRPr/>
            </a:pPr>
            <a:r>
              <a:rPr kumimoji="0" lang="en-GB" sz="1500" b="0" i="0" u="none" strike="noStrike" kern="1200" cap="none" spc="0" normalizeH="0" baseline="0" noProof="0" dirty="0" smtClean="0">
                <a:ln>
                  <a:noFill/>
                </a:ln>
                <a:solidFill>
                  <a:schemeClr val="tx1"/>
                </a:solidFill>
                <a:effectLst/>
                <a:uLnTx/>
                <a:uFillTx/>
                <a:latin typeface="+mn-lt"/>
                <a:ea typeface="+mn-ea"/>
                <a:cs typeface="+mn-cs"/>
              </a:rPr>
              <a:t>Previously the company had been sceptical of the benefits of bespoke training preferring instead off-the-shelf solutions but wi</a:t>
            </a:r>
            <a:r>
              <a:rPr kumimoji="0" lang="en-GB" sz="1500" b="0" i="0" u="none" strike="noStrike" kern="1200" cap="none" spc="0" normalizeH="0" noProof="0" dirty="0" smtClean="0">
                <a:ln>
                  <a:noFill/>
                </a:ln>
                <a:solidFill>
                  <a:schemeClr val="tx1"/>
                </a:solidFill>
                <a:effectLst/>
                <a:uLnTx/>
                <a:uFillTx/>
                <a:latin typeface="+mn-lt"/>
                <a:ea typeface="+mn-ea"/>
                <a:cs typeface="+mn-cs"/>
              </a:rPr>
              <a:t>th hindsight, the Managing Director admits these had limited benefit. The </a:t>
            </a:r>
            <a:r>
              <a:rPr kumimoji="0" lang="en-GB" sz="1500" b="0" i="0" u="none" strike="noStrike" kern="1200" cap="none" spc="0" normalizeH="0" baseline="0" noProof="0" dirty="0" smtClean="0">
                <a:ln>
                  <a:noFill/>
                </a:ln>
                <a:solidFill>
                  <a:schemeClr val="tx1"/>
                </a:solidFill>
                <a:effectLst/>
                <a:uLnTx/>
                <a:uFillTx/>
                <a:latin typeface="+mn-lt"/>
                <a:ea typeface="+mn-ea"/>
                <a:cs typeface="+mn-cs"/>
              </a:rPr>
              <a:t>company invests more heavily in </a:t>
            </a:r>
            <a:r>
              <a:rPr kumimoji="0" lang="en-GB" sz="1500" b="1" i="0" u="none" strike="noStrike" kern="1200" cap="none" spc="0" normalizeH="0" baseline="0" noProof="0" dirty="0" smtClean="0">
                <a:ln>
                  <a:noFill/>
                </a:ln>
                <a:solidFill>
                  <a:schemeClr val="tx1"/>
                </a:solidFill>
                <a:effectLst/>
                <a:uLnTx/>
                <a:uFillTx/>
                <a:latin typeface="+mn-lt"/>
                <a:ea typeface="+mn-ea"/>
                <a:cs typeface="+mn-cs"/>
              </a:rPr>
              <a:t>better quality training </a:t>
            </a:r>
            <a:r>
              <a:rPr kumimoji="0" lang="en-GB" sz="1500" b="0" i="0" u="none" strike="noStrike" kern="1200" cap="none" spc="0" normalizeH="0" baseline="0" noProof="0" dirty="0" smtClean="0">
                <a:ln>
                  <a:noFill/>
                </a:ln>
                <a:solidFill>
                  <a:schemeClr val="tx1"/>
                </a:solidFill>
                <a:effectLst/>
                <a:uLnTx/>
                <a:uFillTx/>
                <a:latin typeface="+mn-lt"/>
                <a:ea typeface="+mn-ea"/>
                <a:cs typeface="+mn-cs"/>
              </a:rPr>
              <a:t>for its workforce.</a:t>
            </a:r>
          </a:p>
          <a:p>
            <a:pPr marL="0" marR="0" lvl="0" indent="0" algn="just" defTabSz="914400" rtl="0" eaLnBrk="1" fontAlgn="auto" latinLnBrk="0" hangingPunct="1">
              <a:lnSpc>
                <a:spcPct val="100000"/>
              </a:lnSpc>
              <a:spcBef>
                <a:spcPts val="600"/>
              </a:spcBef>
              <a:spcAft>
                <a:spcPts val="600"/>
              </a:spcAft>
              <a:buClrTx/>
              <a:buSzTx/>
              <a:buFont typeface="Arial" pitchFamily="34" charset="0"/>
              <a:buNone/>
              <a:tabLst/>
              <a:defRPr/>
            </a:pPr>
            <a:endParaRPr kumimoji="0" lang="en-GB" sz="15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ts val="600"/>
              </a:spcBef>
              <a:spcAft>
                <a:spcPts val="600"/>
              </a:spcAft>
              <a:buClrTx/>
              <a:buSzTx/>
              <a:buFont typeface="Arial" pitchFamily="34" charset="0"/>
              <a:buNone/>
              <a:tabLst/>
              <a:defRPr/>
            </a:pPr>
            <a:endParaRPr kumimoji="0" lang="en-GB" sz="15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Slide Number Placeholder 7"/>
          <p:cNvSpPr>
            <a:spLocks noGrp="1"/>
          </p:cNvSpPr>
          <p:nvPr>
            <p:ph type="sldNum" sz="quarter" idx="12"/>
          </p:nvPr>
        </p:nvSpPr>
        <p:spPr/>
        <p:txBody>
          <a:bodyPr/>
          <a:lstStyle/>
          <a:p>
            <a:fld id="{234C2BFB-94E8-411C-AFA4-6699941CFF0C}" type="slidenum">
              <a:rPr lang="en-GB" smtClean="0"/>
              <a:pPr/>
              <a:t>12</a:t>
            </a:fld>
            <a:endParaRPr lang="en-GB" dirty="0"/>
          </a:p>
        </p:txBody>
      </p:sp>
      <p:pic>
        <p:nvPicPr>
          <p:cNvPr id="4098" name="Picture 2" descr="R:\Manage the Org - UKCES\Bus Unit Support UKCES\Communications\e-Comms\UKCES website\Carousel images\dreamstime_m_23001309.jpg"/>
          <p:cNvPicPr>
            <a:picLocks noChangeAspect="1" noChangeArrowheads="1"/>
          </p:cNvPicPr>
          <p:nvPr/>
        </p:nvPicPr>
        <p:blipFill>
          <a:blip r:embed="rId3" cstate="print"/>
          <a:srcRect/>
          <a:stretch>
            <a:fillRect/>
          </a:stretch>
        </p:blipFill>
        <p:spPr bwMode="auto">
          <a:xfrm>
            <a:off x="179512" y="1556792"/>
            <a:ext cx="1896424" cy="1584176"/>
          </a:xfrm>
          <a:prstGeom prst="rect">
            <a:avLst/>
          </a:prstGeom>
          <a:noFill/>
        </p:spPr>
      </p:pic>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000" y="116632"/>
            <a:ext cx="6336704" cy="1215008"/>
          </a:xfrm>
        </p:spPr>
        <p:txBody>
          <a:bodyPr>
            <a:normAutofit/>
          </a:bodyPr>
          <a:lstStyle/>
          <a:p>
            <a:r>
              <a:rPr lang="en-GB" sz="2400" dirty="0" smtClean="0"/>
              <a:t>The performance challenge </a:t>
            </a:r>
            <a:br>
              <a:rPr lang="en-GB" sz="2400" dirty="0" smtClean="0"/>
            </a:br>
            <a:r>
              <a:rPr lang="en-GB" sz="2400" b="1" dirty="0" smtClean="0"/>
              <a:t>Attracting talented individuals</a:t>
            </a:r>
            <a:endParaRPr lang="en-GB" sz="2400" dirty="0"/>
          </a:p>
        </p:txBody>
      </p:sp>
      <p:sp>
        <p:nvSpPr>
          <p:cNvPr id="3" name="Content Placeholder 2"/>
          <p:cNvSpPr>
            <a:spLocks noGrp="1"/>
          </p:cNvSpPr>
          <p:nvPr>
            <p:ph idx="1"/>
          </p:nvPr>
        </p:nvSpPr>
        <p:spPr>
          <a:xfrm>
            <a:off x="180000" y="1512000"/>
            <a:ext cx="8640000" cy="5229368"/>
          </a:xfrm>
        </p:spPr>
        <p:txBody>
          <a:bodyPr>
            <a:normAutofit fontScale="25000" lnSpcReduction="20000"/>
          </a:bodyPr>
          <a:lstStyle/>
          <a:p>
            <a:pPr>
              <a:lnSpc>
                <a:spcPct val="120000"/>
              </a:lnSpc>
              <a:spcBef>
                <a:spcPts val="0"/>
              </a:spcBef>
              <a:buNone/>
            </a:pPr>
            <a:r>
              <a:rPr lang="en-GB" sz="5600" b="1" dirty="0" smtClean="0"/>
              <a:t>The attractiveness and visibility of the sector is a key challenge:</a:t>
            </a:r>
          </a:p>
          <a:p>
            <a:pPr>
              <a:lnSpc>
                <a:spcPct val="120000"/>
              </a:lnSpc>
              <a:spcBef>
                <a:spcPts val="0"/>
              </a:spcBef>
            </a:pPr>
            <a:r>
              <a:rPr lang="en-GB" sz="5600" dirty="0" smtClean="0"/>
              <a:t>Employers face strong competition from other sectors (40% of STEM graduates are not in STEM roles).</a:t>
            </a:r>
          </a:p>
          <a:p>
            <a:pPr>
              <a:lnSpc>
                <a:spcPct val="120000"/>
              </a:lnSpc>
              <a:spcBef>
                <a:spcPts val="0"/>
              </a:spcBef>
            </a:pPr>
            <a:r>
              <a:rPr lang="en-GB" sz="5600" dirty="0" smtClean="0"/>
              <a:t>Smaller employers struggle to compete for graduates with larger, better known firms.</a:t>
            </a:r>
          </a:p>
          <a:p>
            <a:pPr>
              <a:lnSpc>
                <a:spcPct val="120000"/>
              </a:lnSpc>
              <a:spcBef>
                <a:spcPts val="0"/>
              </a:spcBef>
            </a:pPr>
            <a:r>
              <a:rPr lang="en-GB" sz="5600" dirty="0" smtClean="0"/>
              <a:t>29% of all vacancies in the sector are classed hard-to-fill, higher than the economy average of 24%.</a:t>
            </a:r>
          </a:p>
          <a:p>
            <a:pPr>
              <a:lnSpc>
                <a:spcPct val="120000"/>
              </a:lnSpc>
              <a:spcBef>
                <a:spcPts val="0"/>
              </a:spcBef>
            </a:pPr>
            <a:r>
              <a:rPr lang="en-GB" sz="5600" dirty="0" smtClean="0"/>
              <a:t>82% of these hard-to-fill vacancies are as a result of a lack of skills, experience or qualifications.</a:t>
            </a:r>
          </a:p>
          <a:p>
            <a:pPr>
              <a:lnSpc>
                <a:spcPct val="120000"/>
              </a:lnSpc>
              <a:spcBef>
                <a:spcPts val="0"/>
              </a:spcBef>
              <a:buNone/>
            </a:pPr>
            <a:endParaRPr lang="en-GB" sz="5600" b="1" dirty="0" smtClean="0"/>
          </a:p>
          <a:p>
            <a:pPr>
              <a:lnSpc>
                <a:spcPct val="120000"/>
              </a:lnSpc>
              <a:spcBef>
                <a:spcPts val="0"/>
              </a:spcBef>
              <a:buNone/>
            </a:pPr>
            <a:r>
              <a:rPr lang="en-GB" sz="5600" b="1" dirty="0" smtClean="0"/>
              <a:t>Advanced Manufacturing firms require a strong mix of skills:</a:t>
            </a:r>
          </a:p>
          <a:p>
            <a:pPr>
              <a:lnSpc>
                <a:spcPct val="120000"/>
              </a:lnSpc>
              <a:spcBef>
                <a:spcPts val="0"/>
              </a:spcBef>
            </a:pPr>
            <a:r>
              <a:rPr lang="en-GB" sz="5600" b="1" dirty="0" smtClean="0"/>
              <a:t>While total employment in the sector is expected to fall between 2010-2020 there are still expected to be around 800,000 job openings in the sector .</a:t>
            </a:r>
          </a:p>
          <a:p>
            <a:pPr lvl="1">
              <a:lnSpc>
                <a:spcPct val="120000"/>
              </a:lnSpc>
              <a:spcBef>
                <a:spcPts val="0"/>
              </a:spcBef>
            </a:pPr>
            <a:r>
              <a:rPr lang="en-GB" sz="5600" dirty="0" smtClean="0"/>
              <a:t>The majority of these job openings are expected to result from natural turnover (e.g. retirement) and include </a:t>
            </a:r>
            <a:r>
              <a:rPr lang="en-GB" sz="5600" b="1" dirty="0" smtClean="0"/>
              <a:t>both</a:t>
            </a:r>
            <a:r>
              <a:rPr lang="en-GB" sz="5600" dirty="0" smtClean="0"/>
              <a:t> intermediate and higher skilled roles.  </a:t>
            </a:r>
            <a:r>
              <a:rPr lang="en-GB" sz="5600" b="1" dirty="0" smtClean="0"/>
              <a:t>Only the higher skill occupations are expected to see a growth in new roles, of around 80,000.</a:t>
            </a:r>
          </a:p>
          <a:p>
            <a:pPr lvl="1">
              <a:lnSpc>
                <a:spcPct val="120000"/>
              </a:lnSpc>
              <a:spcBef>
                <a:spcPts val="0"/>
              </a:spcBef>
            </a:pPr>
            <a:r>
              <a:rPr lang="en-GB" sz="5600" b="1" dirty="0" smtClean="0"/>
              <a:t>Advanced and Higher Apprenticeships </a:t>
            </a:r>
            <a:r>
              <a:rPr lang="en-GB" sz="5600" dirty="0" smtClean="0"/>
              <a:t>are a way to attract and nurture skills (</a:t>
            </a:r>
            <a:r>
              <a:rPr lang="en-GB" sz="5600" b="1" dirty="0" smtClean="0">
                <a:hlinkClick r:id="rId3" action="ppaction://hlinksldjump"/>
              </a:rPr>
              <a:t>case study 3</a:t>
            </a:r>
            <a:r>
              <a:rPr lang="en-GB" sz="5600" dirty="0" smtClean="0"/>
              <a:t>) </a:t>
            </a:r>
          </a:p>
          <a:p>
            <a:pPr>
              <a:lnSpc>
                <a:spcPct val="120000"/>
              </a:lnSpc>
              <a:spcBef>
                <a:spcPts val="0"/>
              </a:spcBef>
            </a:pPr>
            <a:r>
              <a:rPr lang="en-GB" sz="5600" b="1" dirty="0" smtClean="0"/>
              <a:t>Individuals with high-level STEM skills are crucial to R&amp;D and the commercial exploitation of Advanced Manufacturing Technologies (AMTs).</a:t>
            </a:r>
          </a:p>
          <a:p>
            <a:pPr lvl="1">
              <a:lnSpc>
                <a:spcPct val="120000"/>
              </a:lnSpc>
              <a:spcBef>
                <a:spcPts val="0"/>
              </a:spcBef>
            </a:pPr>
            <a:r>
              <a:rPr lang="en-GB" sz="5600" dirty="0" smtClean="0"/>
              <a:t>Overall the supply of high level STEM skills meets demand. Where demand is unmet this tends to be  concentrated in a certain field and for  very specific high-level STEM skills in specialised roles</a:t>
            </a:r>
          </a:p>
          <a:p>
            <a:pPr lvl="1">
              <a:lnSpc>
                <a:spcPct val="120000"/>
              </a:lnSpc>
              <a:spcBef>
                <a:spcPts val="0"/>
              </a:spcBef>
            </a:pPr>
            <a:r>
              <a:rPr lang="en-GB" sz="5600" b="1" dirty="0" smtClean="0">
                <a:solidFill>
                  <a:schemeClr val="accent4">
                    <a:lumMod val="60000"/>
                    <a:lumOff val="40000"/>
                  </a:schemeClr>
                </a:solidFill>
                <a:hlinkClick r:id="rId4" action="ppaction://hlinksldjump"/>
              </a:rPr>
              <a:t>Case study 4 </a:t>
            </a:r>
            <a:r>
              <a:rPr lang="en-GB" sz="5600" dirty="0" smtClean="0"/>
              <a:t>is an example of how networks between industry and education can facilitate skills match and the attractiveness of the sector to a wider pool of potential applicants. This approach can also help to address gender imbalance; in the manufacturing sector the employment  profile is 76% male and 24% female </a:t>
            </a:r>
          </a:p>
          <a:p>
            <a:pPr>
              <a:lnSpc>
                <a:spcPct val="120000"/>
              </a:lnSpc>
              <a:spcBef>
                <a:spcPts val="0"/>
              </a:spcBef>
            </a:pPr>
            <a:r>
              <a:rPr lang="en-GB" sz="5600" b="1" dirty="0" smtClean="0"/>
              <a:t>Multi-disciplinary teams or inter-disciplinary expertise </a:t>
            </a:r>
            <a:r>
              <a:rPr lang="en-GB" sz="5600" dirty="0" smtClean="0"/>
              <a:t>(to maximise the potential for AMTs in different application areas)</a:t>
            </a:r>
          </a:p>
          <a:p>
            <a:pPr>
              <a:lnSpc>
                <a:spcPct val="120000"/>
              </a:lnSpc>
              <a:spcBef>
                <a:spcPts val="0"/>
              </a:spcBef>
            </a:pPr>
            <a:r>
              <a:rPr lang="en-GB" sz="5600" b="1" dirty="0" smtClean="0"/>
              <a:t>Flexibility to apply and upgrade skills quickly </a:t>
            </a:r>
            <a:r>
              <a:rPr lang="en-GB" sz="5600" dirty="0" smtClean="0"/>
              <a:t>and respond to the change.</a:t>
            </a:r>
          </a:p>
          <a:p>
            <a:endParaRPr lang="en-GB" sz="1500" dirty="0" smtClean="0"/>
          </a:p>
        </p:txBody>
      </p:sp>
      <p:sp>
        <p:nvSpPr>
          <p:cNvPr id="6" name="Slide Number Placeholder 5"/>
          <p:cNvSpPr>
            <a:spLocks noGrp="1"/>
          </p:cNvSpPr>
          <p:nvPr>
            <p:ph type="sldNum" sz="quarter" idx="12"/>
          </p:nvPr>
        </p:nvSpPr>
        <p:spPr/>
        <p:txBody>
          <a:bodyPr/>
          <a:lstStyle/>
          <a:p>
            <a:fld id="{234C2BFB-94E8-411C-AFA4-6699941CFF0C}" type="slidenum">
              <a:rPr lang="en-GB" smtClean="0"/>
              <a:pPr/>
              <a:t>13</a:t>
            </a:fld>
            <a:endParaRPr lang="en-GB"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000" y="115200"/>
            <a:ext cx="6473394" cy="1143000"/>
          </a:xfrm>
        </p:spPr>
        <p:txBody>
          <a:bodyPr>
            <a:normAutofit fontScale="90000"/>
          </a:bodyPr>
          <a:lstStyle/>
          <a:p>
            <a:r>
              <a:rPr lang="en-GB" sz="2400" dirty="0" smtClean="0"/>
              <a:t>Case Study 3</a:t>
            </a:r>
            <a:br>
              <a:rPr lang="en-GB" sz="2400" dirty="0" smtClean="0"/>
            </a:br>
            <a:r>
              <a:rPr lang="en-GB" sz="2400" dirty="0" smtClean="0"/>
              <a:t>BAE Systems - Advanced and Higher Apprenticeships</a:t>
            </a:r>
            <a:endParaRPr lang="en-GB" sz="2400" dirty="0"/>
          </a:p>
        </p:txBody>
      </p:sp>
      <p:sp>
        <p:nvSpPr>
          <p:cNvPr id="5" name="TextBox 4"/>
          <p:cNvSpPr txBox="1"/>
          <p:nvPr/>
        </p:nvSpPr>
        <p:spPr>
          <a:xfrm>
            <a:off x="179512" y="1484785"/>
            <a:ext cx="6480720" cy="3293209"/>
          </a:xfrm>
          <a:prstGeom prst="rect">
            <a:avLst/>
          </a:prstGeom>
          <a:noFill/>
        </p:spPr>
        <p:txBody>
          <a:bodyPr wrap="square" rtlCol="0">
            <a:spAutoFit/>
          </a:bodyPr>
          <a:lstStyle/>
          <a:p>
            <a:pPr algn="just"/>
            <a:r>
              <a:rPr lang="en-GB" sz="1600" b="1" dirty="0" smtClean="0"/>
              <a:t>The challenge</a:t>
            </a:r>
          </a:p>
          <a:p>
            <a:pPr algn="just"/>
            <a:r>
              <a:rPr lang="en-GB" sz="1600" dirty="0" smtClean="0"/>
              <a:t>BAE Systems recognises that a supply of highly skilled engineers is essential to maintaining and extending its </a:t>
            </a:r>
            <a:r>
              <a:rPr lang="en-GB" sz="1600" b="1" dirty="0" smtClean="0"/>
              <a:t>competitive advantage </a:t>
            </a:r>
            <a:r>
              <a:rPr lang="en-GB" sz="1600" dirty="0" smtClean="0"/>
              <a:t>and to lead </a:t>
            </a:r>
            <a:r>
              <a:rPr lang="en-GB" sz="1600" b="1" dirty="0" smtClean="0"/>
              <a:t>product development</a:t>
            </a:r>
            <a:r>
              <a:rPr lang="en-GB" sz="1600" dirty="0" smtClean="0"/>
              <a:t>. To guarantee the </a:t>
            </a:r>
            <a:r>
              <a:rPr lang="en-GB" sz="1600" b="1" dirty="0" smtClean="0"/>
              <a:t>availability of the skills</a:t>
            </a:r>
            <a:r>
              <a:rPr lang="en-GB" sz="1600" dirty="0" smtClean="0"/>
              <a:t> it needs BAE Systems has taken control of the supply of skills. </a:t>
            </a:r>
          </a:p>
          <a:p>
            <a:pPr algn="just"/>
            <a:endParaRPr lang="en-GB" sz="1600" dirty="0" smtClean="0"/>
          </a:p>
          <a:p>
            <a:pPr algn="just"/>
            <a:r>
              <a:rPr lang="en-GB" sz="1600" b="1" dirty="0" smtClean="0"/>
              <a:t>The approach</a:t>
            </a:r>
          </a:p>
          <a:p>
            <a:pPr algn="just"/>
            <a:r>
              <a:rPr lang="en-GB" sz="1600" dirty="0" smtClean="0"/>
              <a:t> It is currently training over </a:t>
            </a:r>
            <a:r>
              <a:rPr lang="en-GB" sz="1600" b="1" dirty="0" smtClean="0"/>
              <a:t>1,000 advanced engineering apprentices</a:t>
            </a:r>
            <a:r>
              <a:rPr lang="en-GB" sz="1600" dirty="0" smtClean="0"/>
              <a:t> (equivalent to A-level standard). The training they receive is </a:t>
            </a:r>
            <a:r>
              <a:rPr lang="en-GB" sz="1600" b="1" dirty="0" smtClean="0"/>
              <a:t>second to none </a:t>
            </a:r>
            <a:r>
              <a:rPr lang="en-GB" sz="1600" dirty="0" smtClean="0"/>
              <a:t>and demand for the apprenticeships is high with </a:t>
            </a:r>
            <a:r>
              <a:rPr lang="en-GB" sz="1600" b="1" dirty="0" smtClean="0"/>
              <a:t>10 applicants for each place</a:t>
            </a:r>
            <a:r>
              <a:rPr lang="en-GB" sz="1600" dirty="0" smtClean="0"/>
              <a:t>.  BAE is therefore able to select those applicants with greatest potential.</a:t>
            </a:r>
          </a:p>
        </p:txBody>
      </p:sp>
      <p:sp>
        <p:nvSpPr>
          <p:cNvPr id="6" name="TextBox 5"/>
          <p:cNvSpPr txBox="1"/>
          <p:nvPr/>
        </p:nvSpPr>
        <p:spPr>
          <a:xfrm>
            <a:off x="179512" y="4869160"/>
            <a:ext cx="5688632" cy="1692771"/>
          </a:xfrm>
          <a:prstGeom prst="rect">
            <a:avLst/>
          </a:prstGeom>
          <a:noFill/>
        </p:spPr>
        <p:txBody>
          <a:bodyPr wrap="square" rtlCol="0">
            <a:spAutoFit/>
          </a:bodyPr>
          <a:lstStyle/>
          <a:p>
            <a:pPr algn="just"/>
            <a:r>
              <a:rPr lang="en-GB" sz="1600" b="1" dirty="0" smtClean="0"/>
              <a:t>The benefits</a:t>
            </a:r>
          </a:p>
          <a:p>
            <a:pPr algn="just"/>
            <a:r>
              <a:rPr lang="en-GB" sz="1600" dirty="0" smtClean="0"/>
              <a:t>The majority of apprentices go on to work for the company and many others find work in the firm’s </a:t>
            </a:r>
            <a:r>
              <a:rPr lang="en-GB" sz="1600" b="1" dirty="0" smtClean="0"/>
              <a:t>supply chain.  </a:t>
            </a:r>
            <a:r>
              <a:rPr lang="en-GB" sz="1600" dirty="0" smtClean="0"/>
              <a:t>Ultimately this serves to </a:t>
            </a:r>
            <a:r>
              <a:rPr lang="en-GB" sz="1600" b="1" dirty="0" smtClean="0"/>
              <a:t>ensure quality </a:t>
            </a:r>
            <a:r>
              <a:rPr lang="en-GB" sz="1600" dirty="0" smtClean="0"/>
              <a:t>in the chain, benefitting BAE Systems and </a:t>
            </a:r>
            <a:r>
              <a:rPr lang="en-GB" sz="1600" b="1" dirty="0" smtClean="0"/>
              <a:t>driving up performance  </a:t>
            </a:r>
            <a:r>
              <a:rPr lang="en-GB" sz="1600" dirty="0" smtClean="0"/>
              <a:t>in the sector.</a:t>
            </a:r>
          </a:p>
          <a:p>
            <a:pPr algn="just"/>
            <a:endParaRPr lang="en-GB" sz="800" dirty="0" smtClean="0"/>
          </a:p>
        </p:txBody>
      </p:sp>
      <p:sp>
        <p:nvSpPr>
          <p:cNvPr id="8" name="Slide Number Placeholder 7"/>
          <p:cNvSpPr>
            <a:spLocks noGrp="1"/>
          </p:cNvSpPr>
          <p:nvPr>
            <p:ph type="sldNum" sz="quarter" idx="12"/>
          </p:nvPr>
        </p:nvSpPr>
        <p:spPr/>
        <p:txBody>
          <a:bodyPr/>
          <a:lstStyle/>
          <a:p>
            <a:fld id="{234C2BFB-94E8-411C-AFA4-6699941CFF0C}" type="slidenum">
              <a:rPr lang="en-GB" smtClean="0"/>
              <a:pPr/>
              <a:t>14</a:t>
            </a:fld>
            <a:endParaRPr lang="en-GB" dirty="0"/>
          </a:p>
        </p:txBody>
      </p:sp>
      <p:pic>
        <p:nvPicPr>
          <p:cNvPr id="5122" name="Picture 2" descr="C:\Users\zbreuer\Pictures\Micha.jpg"/>
          <p:cNvPicPr>
            <a:picLocks noGrp="1" noChangeAspect="1" noChangeArrowheads="1"/>
          </p:cNvPicPr>
          <p:nvPr>
            <p:ph idx="1"/>
          </p:nvPr>
        </p:nvPicPr>
        <p:blipFill>
          <a:blip r:embed="rId3" cstate="print"/>
          <a:srcRect/>
          <a:stretch>
            <a:fillRect/>
          </a:stretch>
        </p:blipFill>
        <p:spPr bwMode="auto">
          <a:xfrm>
            <a:off x="6791128" y="1628800"/>
            <a:ext cx="2077030" cy="2880320"/>
          </a:xfrm>
          <a:prstGeom prst="rect">
            <a:avLst/>
          </a:prstGeom>
          <a:noFill/>
          <a:ln w="34925">
            <a:solidFill>
              <a:schemeClr val="accent1"/>
            </a:solidFill>
          </a:ln>
        </p:spPr>
      </p:pic>
      <p:sp>
        <p:nvSpPr>
          <p:cNvPr id="7" name="Rounded Rectangle 6"/>
          <p:cNvSpPr/>
          <p:nvPr/>
        </p:nvSpPr>
        <p:spPr>
          <a:xfrm>
            <a:off x="5940152" y="4725144"/>
            <a:ext cx="2952328" cy="1584176"/>
          </a:xfrm>
          <a:prstGeom prst="roundRect">
            <a:avLst>
              <a:gd name="adj" fmla="val 283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At </a:t>
            </a:r>
            <a:r>
              <a:rPr lang="en-GB" sz="2000" dirty="0" smtClean="0"/>
              <a:t>82%, </a:t>
            </a:r>
            <a:r>
              <a:rPr lang="en-GB" dirty="0" smtClean="0"/>
              <a:t>the completion rate for the scheme is </a:t>
            </a:r>
            <a:r>
              <a:rPr lang="en-GB" b="1" dirty="0" smtClean="0"/>
              <a:t>one of the highest </a:t>
            </a:r>
            <a:r>
              <a:rPr lang="en-GB" dirty="0" smtClean="0"/>
              <a:t>in the industry.</a:t>
            </a:r>
            <a:endParaRPr lang="en-GB" dirty="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0000" y="115200"/>
            <a:ext cx="6329378" cy="1143000"/>
          </a:xfrm>
        </p:spPr>
        <p:txBody>
          <a:bodyPr>
            <a:normAutofit/>
          </a:bodyPr>
          <a:lstStyle/>
          <a:p>
            <a:r>
              <a:rPr lang="en-GB" sz="2400" dirty="0" smtClean="0"/>
              <a:t>Case Study 4</a:t>
            </a:r>
            <a:br>
              <a:rPr lang="en-GB" sz="2400" dirty="0" smtClean="0"/>
            </a:br>
            <a:r>
              <a:rPr lang="en-GB" sz="2400" dirty="0" smtClean="0"/>
              <a:t>The JCB Academy – Intermediate Skills</a:t>
            </a:r>
            <a:endParaRPr lang="en-GB" sz="2400" dirty="0"/>
          </a:p>
        </p:txBody>
      </p:sp>
      <p:sp>
        <p:nvSpPr>
          <p:cNvPr id="6" name="TextBox 5"/>
          <p:cNvSpPr txBox="1"/>
          <p:nvPr/>
        </p:nvSpPr>
        <p:spPr>
          <a:xfrm>
            <a:off x="0" y="3995678"/>
            <a:ext cx="8496944" cy="646331"/>
          </a:xfrm>
          <a:prstGeom prst="rect">
            <a:avLst/>
          </a:prstGeom>
          <a:noFill/>
        </p:spPr>
        <p:txBody>
          <a:bodyPr wrap="square" rtlCol="0">
            <a:spAutoFit/>
          </a:bodyPr>
          <a:lstStyle/>
          <a:p>
            <a:endParaRPr lang="en-GB" dirty="0" smtClean="0"/>
          </a:p>
          <a:p>
            <a:endParaRPr lang="en-GB" dirty="0" smtClean="0"/>
          </a:p>
        </p:txBody>
      </p:sp>
      <p:sp>
        <p:nvSpPr>
          <p:cNvPr id="7" name="TextBox 6"/>
          <p:cNvSpPr txBox="1"/>
          <p:nvPr/>
        </p:nvSpPr>
        <p:spPr>
          <a:xfrm>
            <a:off x="179512" y="1512001"/>
            <a:ext cx="8640000" cy="3277820"/>
          </a:xfrm>
          <a:prstGeom prst="rect">
            <a:avLst/>
          </a:prstGeom>
          <a:noFill/>
        </p:spPr>
        <p:txBody>
          <a:bodyPr wrap="square" rtlCol="0">
            <a:spAutoFit/>
          </a:bodyPr>
          <a:lstStyle/>
          <a:p>
            <a:pPr algn="just"/>
            <a:r>
              <a:rPr lang="en-GB" sz="1500" b="1" dirty="0" smtClean="0"/>
              <a:t>The challenge</a:t>
            </a:r>
          </a:p>
          <a:p>
            <a:pPr algn="just"/>
            <a:r>
              <a:rPr lang="en-GB" sz="1500" dirty="0" smtClean="0"/>
              <a:t>JCB is the </a:t>
            </a:r>
            <a:r>
              <a:rPr lang="en-GB" sz="1500" b="1" dirty="0" smtClean="0"/>
              <a:t>world’s 3rd largest manufacturer of construction equipment</a:t>
            </a:r>
            <a:r>
              <a:rPr lang="en-GB" sz="1500" dirty="0" smtClean="0"/>
              <a:t>, with 11 of its 18 global plants in the UK. It manufactures more than 300 different products for the construction and agricultural markets and </a:t>
            </a:r>
            <a:r>
              <a:rPr lang="en-GB" sz="1500" b="1" dirty="0" smtClean="0"/>
              <a:t>employs 9500 people</a:t>
            </a:r>
            <a:r>
              <a:rPr lang="en-GB" sz="1500" dirty="0" smtClean="0"/>
              <a:t> and in one year the company sold more than 72,000 machines with turnover of a record £2.25 bn.  A </a:t>
            </a:r>
            <a:r>
              <a:rPr lang="en-GB" sz="1500" b="1" dirty="0" smtClean="0"/>
              <a:t>reliable supply of intermediate skills </a:t>
            </a:r>
            <a:r>
              <a:rPr lang="en-GB" sz="1500" dirty="0" smtClean="0"/>
              <a:t>is fundamental to the success of the firm and UK manufacturing. </a:t>
            </a:r>
          </a:p>
          <a:p>
            <a:pPr algn="just"/>
            <a:endParaRPr lang="en-GB" sz="1000" dirty="0" smtClean="0"/>
          </a:p>
          <a:p>
            <a:pPr algn="just"/>
            <a:r>
              <a:rPr lang="en-GB" sz="1500" b="1" dirty="0" smtClean="0"/>
              <a:t>The approach</a:t>
            </a:r>
          </a:p>
          <a:p>
            <a:pPr algn="just"/>
            <a:r>
              <a:rPr lang="en-GB" sz="1500" dirty="0" smtClean="0"/>
              <a:t>Based in Staffordshire close to JCB’s global HQ, </a:t>
            </a:r>
            <a:r>
              <a:rPr lang="en-GB" sz="1600" dirty="0" smtClean="0"/>
              <a:t>The JCB Academy d</a:t>
            </a:r>
            <a:r>
              <a:rPr lang="en-GB" sz="1500" dirty="0" smtClean="0"/>
              <a:t>elivers </a:t>
            </a:r>
            <a:r>
              <a:rPr lang="en-GB" sz="1500" b="1" dirty="0" smtClean="0"/>
              <a:t>engineering skills </a:t>
            </a:r>
            <a:r>
              <a:rPr lang="en-GB" sz="1500" dirty="0" smtClean="0"/>
              <a:t>and qualifications for pupils aged 11-19. </a:t>
            </a:r>
            <a:r>
              <a:rPr lang="en-GB" sz="1500" b="1" dirty="0" smtClean="0"/>
              <a:t>Local schools, Universities and </a:t>
            </a:r>
            <a:r>
              <a:rPr lang="en-GB" sz="1500" dirty="0" smtClean="0"/>
              <a:t>other</a:t>
            </a:r>
            <a:r>
              <a:rPr lang="en-GB" sz="1500" b="1" dirty="0" smtClean="0"/>
              <a:t> employers </a:t>
            </a:r>
            <a:r>
              <a:rPr lang="en-GB" sz="1500" dirty="0" smtClean="0"/>
              <a:t>such as Network Rail are involved to deliver </a:t>
            </a:r>
            <a:r>
              <a:rPr lang="en-GB" sz="1500" b="1" dirty="0" smtClean="0"/>
              <a:t>real-life experience of engineering problems requiring the application of multi-disciplinary skills in teams</a:t>
            </a:r>
            <a:r>
              <a:rPr lang="en-GB" sz="1500" dirty="0" smtClean="0"/>
              <a:t>. The Academy is an example of a </a:t>
            </a:r>
            <a:r>
              <a:rPr lang="en-GB" sz="1500" b="1" dirty="0" smtClean="0"/>
              <a:t>University Technical College</a:t>
            </a:r>
            <a:r>
              <a:rPr lang="en-GB" sz="1500" dirty="0" smtClean="0"/>
              <a:t> where </a:t>
            </a:r>
            <a:r>
              <a:rPr lang="en-GB" sz="1500" b="1" dirty="0" smtClean="0"/>
              <a:t>employers lead </a:t>
            </a:r>
            <a:r>
              <a:rPr lang="en-GB" sz="1500" dirty="0" smtClean="0"/>
              <a:t>the curriculum and make </a:t>
            </a:r>
            <a:r>
              <a:rPr lang="en-GB" sz="1500" b="1" dirty="0" smtClean="0"/>
              <a:t>vocational training more accessible.</a:t>
            </a:r>
            <a:endParaRPr lang="en-GB" sz="1500" dirty="0"/>
          </a:p>
        </p:txBody>
      </p:sp>
      <p:sp>
        <p:nvSpPr>
          <p:cNvPr id="9" name="TextBox 8"/>
          <p:cNvSpPr txBox="1"/>
          <p:nvPr/>
        </p:nvSpPr>
        <p:spPr>
          <a:xfrm>
            <a:off x="179512" y="4725144"/>
            <a:ext cx="2736304" cy="1938992"/>
          </a:xfrm>
          <a:prstGeom prst="rect">
            <a:avLst/>
          </a:prstGeom>
          <a:noFill/>
        </p:spPr>
        <p:txBody>
          <a:bodyPr wrap="square" rtlCol="0">
            <a:spAutoFit/>
          </a:bodyPr>
          <a:lstStyle/>
          <a:p>
            <a:pPr algn="just"/>
            <a:r>
              <a:rPr lang="en-GB" sz="1500" b="1" dirty="0" smtClean="0"/>
              <a:t>The benefits</a:t>
            </a:r>
          </a:p>
          <a:p>
            <a:pPr algn="just"/>
            <a:r>
              <a:rPr lang="en-GB" sz="1500" dirty="0" smtClean="0"/>
              <a:t>Academy graduates have the </a:t>
            </a:r>
            <a:r>
              <a:rPr lang="en-GB" sz="1500" b="1" dirty="0" smtClean="0"/>
              <a:t>intermediate skills </a:t>
            </a:r>
            <a:r>
              <a:rPr lang="en-GB" sz="1500" dirty="0" smtClean="0"/>
              <a:t>needed by employers. This offers a skills boost for </a:t>
            </a:r>
            <a:r>
              <a:rPr lang="en-GB" sz="1500" b="1" dirty="0" smtClean="0"/>
              <a:t>sector performance</a:t>
            </a:r>
            <a:r>
              <a:rPr lang="en-GB" sz="1500" dirty="0" smtClean="0"/>
              <a:t> and provides the launch pad for </a:t>
            </a:r>
            <a:r>
              <a:rPr lang="en-GB" sz="1500" b="1" dirty="0" smtClean="0"/>
              <a:t>further up-skilling</a:t>
            </a:r>
            <a:r>
              <a:rPr lang="en-GB" sz="1500" dirty="0" smtClean="0"/>
              <a:t>.</a:t>
            </a:r>
          </a:p>
        </p:txBody>
      </p:sp>
      <p:sp>
        <p:nvSpPr>
          <p:cNvPr id="10" name="Slide Number Placeholder 9"/>
          <p:cNvSpPr>
            <a:spLocks noGrp="1"/>
          </p:cNvSpPr>
          <p:nvPr>
            <p:ph type="sldNum" sz="quarter" idx="12"/>
          </p:nvPr>
        </p:nvSpPr>
        <p:spPr/>
        <p:txBody>
          <a:bodyPr/>
          <a:lstStyle/>
          <a:p>
            <a:fld id="{234C2BFB-94E8-411C-AFA4-6699941CFF0C}" type="slidenum">
              <a:rPr lang="en-GB" smtClean="0"/>
              <a:pPr/>
              <a:t>15</a:t>
            </a:fld>
            <a:endParaRPr lang="en-GB" dirty="0"/>
          </a:p>
        </p:txBody>
      </p:sp>
      <p:sp>
        <p:nvSpPr>
          <p:cNvPr id="8" name="TextBox 7"/>
          <p:cNvSpPr txBox="1"/>
          <p:nvPr/>
        </p:nvSpPr>
        <p:spPr>
          <a:xfrm rot="626026">
            <a:off x="6165908" y="4697430"/>
            <a:ext cx="2670592" cy="1941772"/>
          </a:xfrm>
          <a:prstGeom prst="rect">
            <a:avLst/>
          </a:prstGeom>
          <a:solidFill>
            <a:schemeClr val="tx2"/>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dirty="0" smtClean="0">
                <a:solidFill>
                  <a:schemeClr val="bg1"/>
                </a:solidFill>
              </a:rPr>
              <a:t>The owner and Chairman of JCB says he is “...passionate about the importance of manufacturing to Britain and The JCB Academy shows [the company is] prepared to invest in creating the next generation of young engineers”.</a:t>
            </a:r>
          </a:p>
        </p:txBody>
      </p:sp>
      <p:pic>
        <p:nvPicPr>
          <p:cNvPr id="1026" name="Picture 2" descr="R:\Manage the Org - UKCES\Bus Unit Support UKCES\Communications\e-Comms\UKCES website\Carousel images\dreamstime_m_10284409.jpg"/>
          <p:cNvPicPr>
            <a:picLocks noChangeAspect="1" noChangeArrowheads="1"/>
          </p:cNvPicPr>
          <p:nvPr/>
        </p:nvPicPr>
        <p:blipFill>
          <a:blip r:embed="rId3" cstate="print"/>
          <a:srcRect/>
          <a:stretch>
            <a:fillRect/>
          </a:stretch>
        </p:blipFill>
        <p:spPr bwMode="auto">
          <a:xfrm rot="21130068">
            <a:off x="3139343" y="4647693"/>
            <a:ext cx="2569517" cy="1882597"/>
          </a:xfrm>
          <a:prstGeom prst="rect">
            <a:avLst/>
          </a:prstGeom>
          <a:noFill/>
          <a:ln w="31750">
            <a:solidFill>
              <a:schemeClr val="accent1"/>
            </a:solidFill>
          </a:ln>
        </p:spPr>
      </p:pic>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79512" y="3356992"/>
            <a:ext cx="8712968" cy="3501008"/>
          </a:xfrm>
          <a:prstGeom prst="rect">
            <a:avLst/>
          </a:prstGeom>
        </p:spPr>
        <p:txBody>
          <a:bodyPr vert="horz" lIns="91440" tIns="72000" rIns="91440" bIns="45720" rtlCol="0">
            <a:noAutofit/>
          </a:bodyPr>
          <a:lstStyle/>
          <a:p>
            <a:pPr marL="342900" marR="0" lvl="0" indent="-342900" fontAlgn="auto">
              <a:lnSpc>
                <a:spcPct val="100000"/>
              </a:lnSpc>
              <a:spcBef>
                <a:spcPts val="300"/>
              </a:spcBef>
              <a:spcAft>
                <a:spcPts val="0"/>
              </a:spcAft>
              <a:buClrTx/>
              <a:buSzTx/>
              <a:tabLst/>
              <a:defRPr/>
            </a:pPr>
            <a:r>
              <a:rPr lang="en-GB" sz="1400" b="1" dirty="0" smtClean="0"/>
              <a:t>Could employers do more to keep their business competitive? Learning and development activity </a:t>
            </a:r>
          </a:p>
          <a:p>
            <a:pPr marL="342900" marR="0" lvl="0" indent="-342900" fontAlgn="auto">
              <a:lnSpc>
                <a:spcPct val="100000"/>
              </a:lnSpc>
              <a:spcBef>
                <a:spcPts val="300"/>
              </a:spcBef>
              <a:spcAft>
                <a:spcPts val="0"/>
              </a:spcAft>
              <a:buClrTx/>
              <a:buSzTx/>
              <a:tabLst/>
              <a:defRPr/>
            </a:pPr>
            <a:r>
              <a:rPr lang="en-GB" sz="1400" b="1" dirty="0" smtClean="0"/>
              <a:t>suggests they could.</a:t>
            </a:r>
          </a:p>
          <a:p>
            <a:pPr marL="342900" marR="0" lvl="0" indent="-342900" fontAlgn="auto">
              <a:lnSpc>
                <a:spcPct val="100000"/>
              </a:lnSpc>
              <a:spcBef>
                <a:spcPct val="20000"/>
              </a:spcBef>
              <a:spcAft>
                <a:spcPts val="0"/>
              </a:spcAft>
              <a:buClrTx/>
              <a:buSzTx/>
              <a:tabLst/>
              <a:defRPr/>
            </a:pPr>
            <a:endParaRPr lang="en-GB" sz="800" b="1" dirty="0" smtClean="0"/>
          </a:p>
          <a:p>
            <a:pPr marL="342900" marR="0" lvl="0" indent="-342900" fontAlgn="auto">
              <a:lnSpc>
                <a:spcPct val="100000"/>
              </a:lnSpc>
              <a:spcBef>
                <a:spcPct val="20000"/>
              </a:spcBef>
              <a:spcAft>
                <a:spcPts val="0"/>
              </a:spcAft>
              <a:buClrTx/>
              <a:buSzTx/>
              <a:tabLst/>
              <a:defRPr/>
            </a:pPr>
            <a:endParaRPr lang="en-GB" sz="1400" b="1" dirty="0" smtClean="0">
              <a:latin typeface="+mn-lt"/>
            </a:endParaRPr>
          </a:p>
          <a:p>
            <a:pPr marL="342900" marR="0" lvl="0" indent="-342900" fontAlgn="auto">
              <a:lnSpc>
                <a:spcPct val="100000"/>
              </a:lnSpc>
              <a:spcBef>
                <a:spcPct val="20000"/>
              </a:spcBef>
              <a:spcAft>
                <a:spcPts val="0"/>
              </a:spcAft>
              <a:buClrTx/>
              <a:buSzTx/>
              <a:tabLst/>
              <a:defRPr/>
            </a:pPr>
            <a:endParaRPr lang="en-GB" sz="1200" b="1" dirty="0" smtClean="0">
              <a:latin typeface="+mn-lt"/>
            </a:endParaRPr>
          </a:p>
          <a:p>
            <a:pPr marL="226800" indent="-226800" fontAlgn="auto">
              <a:spcBef>
                <a:spcPts val="150"/>
              </a:spcBef>
              <a:spcAft>
                <a:spcPts val="0"/>
              </a:spcAft>
              <a:buFont typeface="Arial" pitchFamily="34" charset="0"/>
              <a:buChar char="•"/>
              <a:defRPr/>
            </a:pPr>
            <a:r>
              <a:rPr lang="en-GB" sz="1400" dirty="0" smtClean="0"/>
              <a:t>However, across the whole economy, of those who did train, </a:t>
            </a:r>
            <a:r>
              <a:rPr lang="en-GB" b="1" dirty="0" smtClean="0"/>
              <a:t>29% </a:t>
            </a:r>
            <a:r>
              <a:rPr lang="en-GB" sz="1400" b="1" dirty="0" smtClean="0"/>
              <a:t>would have liked to have provided more training </a:t>
            </a:r>
            <a:r>
              <a:rPr lang="en-GB" sz="1400" dirty="0" smtClean="0"/>
              <a:t>than they actually undertook. </a:t>
            </a:r>
            <a:endParaRPr lang="en-GB" sz="1400" dirty="0" smtClean="0">
              <a:latin typeface="+mn-lt"/>
            </a:endParaRPr>
          </a:p>
          <a:p>
            <a:pPr marL="342900" indent="-342900" fontAlgn="auto">
              <a:spcBef>
                <a:spcPts val="150"/>
              </a:spcBef>
              <a:spcAft>
                <a:spcPts val="0"/>
              </a:spcAft>
              <a:defRPr/>
            </a:pPr>
            <a:r>
              <a:rPr lang="en-GB" sz="1400" b="1" dirty="0" smtClean="0">
                <a:latin typeface="+mn-lt"/>
              </a:rPr>
              <a:t>Is the quality of training good enough?</a:t>
            </a:r>
            <a:r>
              <a:rPr lang="en-GB" sz="1400" dirty="0" smtClean="0">
                <a:latin typeface="+mn-lt"/>
              </a:rPr>
              <a:t> </a:t>
            </a:r>
            <a:r>
              <a:rPr lang="en-GB" sz="1400" b="1" dirty="0" smtClean="0">
                <a:latin typeface="+mn-lt"/>
              </a:rPr>
              <a:t>Evidence suggests it could be a lot better.</a:t>
            </a:r>
          </a:p>
          <a:p>
            <a:pPr marL="271463" indent="-271463" fontAlgn="auto">
              <a:spcBef>
                <a:spcPts val="150"/>
              </a:spcBef>
              <a:spcAft>
                <a:spcPts val="0"/>
              </a:spcAft>
              <a:buFont typeface="Arial" pitchFamily="34" charset="0"/>
              <a:buChar char="•"/>
              <a:defRPr/>
            </a:pPr>
            <a:r>
              <a:rPr lang="en-GB" sz="1400" dirty="0" smtClean="0"/>
              <a:t>Of all the manufacturing establishments that provided training,</a:t>
            </a:r>
            <a:r>
              <a:rPr lang="en-GB" sz="1400" dirty="0" smtClean="0">
                <a:latin typeface="+mn-lt"/>
              </a:rPr>
              <a:t> </a:t>
            </a:r>
            <a:r>
              <a:rPr lang="en-GB" sz="1400" b="1" dirty="0" smtClean="0">
                <a:latin typeface="+mn-lt"/>
              </a:rPr>
              <a:t>only 39% of staff who received training were trained staff towards nationally recognised qualifications,</a:t>
            </a:r>
            <a:r>
              <a:rPr lang="en-GB" sz="1400" dirty="0" smtClean="0">
                <a:latin typeface="+mn-lt"/>
              </a:rPr>
              <a:t> lower than UK  average of 43%</a:t>
            </a:r>
          </a:p>
          <a:p>
            <a:pPr marL="271463" indent="-271463" fontAlgn="auto">
              <a:spcBef>
                <a:spcPts val="150"/>
              </a:spcBef>
              <a:spcAft>
                <a:spcPts val="0"/>
              </a:spcAft>
              <a:buFont typeface="Arial" pitchFamily="34" charset="0"/>
              <a:buChar char="•"/>
              <a:defRPr/>
            </a:pPr>
            <a:r>
              <a:rPr lang="en-GB" sz="1400" dirty="0" smtClean="0"/>
              <a:t>Manufacturing has a lower than average spend per trainee, and per employee</a:t>
            </a:r>
            <a:endParaRPr lang="en-GB" sz="1400" dirty="0" smtClean="0">
              <a:latin typeface="+mn-lt"/>
            </a:endParaRPr>
          </a:p>
          <a:p>
            <a:pPr marL="342900" indent="-342900" fontAlgn="auto">
              <a:spcBef>
                <a:spcPts val="150"/>
              </a:spcBef>
              <a:spcAft>
                <a:spcPts val="0"/>
              </a:spcAft>
              <a:defRPr/>
            </a:pPr>
            <a:r>
              <a:rPr lang="en-GB" sz="1400" b="1" dirty="0" smtClean="0">
                <a:latin typeface="+mn-lt"/>
              </a:rPr>
              <a:t>Who is it reaching? Evidence suggests this could help to explain reported skill gaps.</a:t>
            </a:r>
          </a:p>
          <a:p>
            <a:pPr marL="271463" indent="-271463" fontAlgn="auto">
              <a:spcBef>
                <a:spcPts val="150"/>
              </a:spcBef>
              <a:spcAft>
                <a:spcPts val="0"/>
              </a:spcAft>
              <a:buFont typeface="Arial" pitchFamily="34" charset="0"/>
              <a:buChar char="•"/>
              <a:defRPr/>
            </a:pPr>
            <a:r>
              <a:rPr lang="en-GB" b="1" dirty="0" smtClean="0">
                <a:latin typeface="+mn-lt"/>
              </a:rPr>
              <a:t>45% </a:t>
            </a:r>
            <a:r>
              <a:rPr lang="en-GB" sz="1400" dirty="0" smtClean="0">
                <a:latin typeface="+mn-lt"/>
              </a:rPr>
              <a:t>of employees in the sector received training in the previous year (compared with 53% for the whole economy), meaning </a:t>
            </a:r>
            <a:r>
              <a:rPr lang="en-GB" b="1" dirty="0" smtClean="0">
                <a:latin typeface="+mn-lt"/>
              </a:rPr>
              <a:t>55% </a:t>
            </a:r>
            <a:r>
              <a:rPr lang="en-GB" sz="1400" dirty="0" smtClean="0">
                <a:latin typeface="+mn-lt"/>
              </a:rPr>
              <a:t>of employees did not receive training. </a:t>
            </a:r>
          </a:p>
        </p:txBody>
      </p:sp>
      <p:graphicFrame>
        <p:nvGraphicFramePr>
          <p:cNvPr id="7" name="Chart 6"/>
          <p:cNvGraphicFramePr/>
          <p:nvPr/>
        </p:nvGraphicFramePr>
        <p:xfrm>
          <a:off x="2483768" y="3140968"/>
          <a:ext cx="3816424" cy="1584176"/>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180000" y="115200"/>
            <a:ext cx="6329378" cy="1143000"/>
          </a:xfrm>
        </p:spPr>
        <p:txBody>
          <a:bodyPr>
            <a:normAutofit/>
          </a:bodyPr>
          <a:lstStyle/>
          <a:p>
            <a:r>
              <a:rPr lang="en-GB" sz="2400" dirty="0" smtClean="0"/>
              <a:t>The performance challenge</a:t>
            </a:r>
            <a:br>
              <a:rPr lang="en-GB" sz="2400" dirty="0" smtClean="0"/>
            </a:br>
            <a:r>
              <a:rPr lang="en-GB" sz="2400" b="1" dirty="0" smtClean="0"/>
              <a:t>Investment in workforce skills </a:t>
            </a:r>
            <a:endParaRPr lang="en-GB" sz="2400" b="1" dirty="0"/>
          </a:p>
        </p:txBody>
      </p:sp>
      <p:sp>
        <p:nvSpPr>
          <p:cNvPr id="3" name="Content Placeholder 2"/>
          <p:cNvSpPr>
            <a:spLocks noGrp="1"/>
          </p:cNvSpPr>
          <p:nvPr>
            <p:ph idx="1"/>
          </p:nvPr>
        </p:nvSpPr>
        <p:spPr>
          <a:xfrm>
            <a:off x="180000" y="1484784"/>
            <a:ext cx="8784488" cy="1008112"/>
          </a:xfrm>
        </p:spPr>
        <p:txBody>
          <a:bodyPr>
            <a:noAutofit/>
          </a:bodyPr>
          <a:lstStyle/>
          <a:p>
            <a:pPr>
              <a:spcBef>
                <a:spcPts val="0"/>
              </a:spcBef>
              <a:buNone/>
            </a:pPr>
            <a:r>
              <a:rPr lang="en-GB" sz="1400" b="1" dirty="0" smtClean="0"/>
              <a:t>Are employers investing wisely in the skills of their employees? Evidence indicates a skills mismatch</a:t>
            </a:r>
          </a:p>
          <a:p>
            <a:pPr marL="226800" indent="-226800">
              <a:spcBef>
                <a:spcPts val="0"/>
              </a:spcBef>
              <a:defRPr/>
            </a:pPr>
            <a:r>
              <a:rPr lang="en-GB" sz="1600" b="1" dirty="0" smtClean="0">
                <a:latin typeface="Arial" charset="0"/>
              </a:rPr>
              <a:t>16%</a:t>
            </a:r>
            <a:r>
              <a:rPr lang="en-GB" sz="1400" b="1" dirty="0" smtClean="0">
                <a:latin typeface="Arial" charset="0"/>
              </a:rPr>
              <a:t> </a:t>
            </a:r>
            <a:r>
              <a:rPr lang="en-GB" sz="1400" dirty="0" smtClean="0">
                <a:latin typeface="Arial" charset="0"/>
              </a:rPr>
              <a:t>of manufacturing employers report </a:t>
            </a:r>
            <a:r>
              <a:rPr lang="en-GB" sz="1400" b="1" dirty="0" smtClean="0">
                <a:latin typeface="Arial" charset="0"/>
              </a:rPr>
              <a:t>employees who are not fully proficient</a:t>
            </a:r>
            <a:r>
              <a:rPr lang="en-GB" sz="1400" dirty="0" smtClean="0">
                <a:latin typeface="Arial" charset="0"/>
              </a:rPr>
              <a:t>, (13% all sectors) affecting </a:t>
            </a:r>
            <a:r>
              <a:rPr lang="en-GB" sz="1600" dirty="0" smtClean="0">
                <a:latin typeface="Arial" charset="0"/>
              </a:rPr>
              <a:t>6% of employees (5% all sectors). </a:t>
            </a:r>
            <a:r>
              <a:rPr lang="en-GB" sz="1400" dirty="0" smtClean="0">
                <a:latin typeface="Arial" charset="0"/>
              </a:rPr>
              <a:t>But, by far the main reason given by employers for not training staff is that they are already proficient (68% of manufacturing employers, similar to the economy overall, 64%). </a:t>
            </a:r>
          </a:p>
        </p:txBody>
      </p:sp>
      <p:sp>
        <p:nvSpPr>
          <p:cNvPr id="5" name="TextBox 4"/>
          <p:cNvSpPr txBox="1"/>
          <p:nvPr/>
        </p:nvSpPr>
        <p:spPr>
          <a:xfrm>
            <a:off x="179512" y="2708920"/>
            <a:ext cx="8784976" cy="648072"/>
          </a:xfrm>
          <a:prstGeom prst="rect">
            <a:avLst/>
          </a:prstGeom>
          <a:solidFill>
            <a:schemeClr val="tx2"/>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dirty="0" smtClean="0">
                <a:solidFill>
                  <a:schemeClr val="bg1"/>
                </a:solidFill>
              </a:rPr>
              <a:t>Research shows that manufacturing </a:t>
            </a:r>
            <a:r>
              <a:rPr lang="en-GB" sz="1400" b="1" dirty="0" smtClean="0">
                <a:solidFill>
                  <a:schemeClr val="bg1"/>
                </a:solidFill>
              </a:rPr>
              <a:t>firms operating below full capacity and reporting skills gaps </a:t>
            </a:r>
            <a:r>
              <a:rPr lang="en-GB" sz="1400" dirty="0" smtClean="0">
                <a:solidFill>
                  <a:schemeClr val="bg1"/>
                </a:solidFill>
              </a:rPr>
              <a:t>are </a:t>
            </a:r>
            <a:r>
              <a:rPr lang="en-GB" sz="1400" b="1" dirty="0" smtClean="0">
                <a:solidFill>
                  <a:schemeClr val="bg1"/>
                </a:solidFill>
              </a:rPr>
              <a:t>half as productive as other firms.  </a:t>
            </a:r>
          </a:p>
          <a:p>
            <a:pPr algn="ctr"/>
            <a:r>
              <a:rPr lang="en-GB" sz="1400" b="1" dirty="0" smtClean="0">
                <a:solidFill>
                  <a:schemeClr val="bg1"/>
                </a:solidFill>
                <a:hlinkClick r:id="rId4" action="ppaction://hlinksldjump"/>
              </a:rPr>
              <a:t>Case study 5 </a:t>
            </a:r>
            <a:r>
              <a:rPr lang="en-GB" sz="1400" dirty="0" smtClean="0">
                <a:solidFill>
                  <a:schemeClr val="bg1"/>
                </a:solidFill>
              </a:rPr>
              <a:t>illustrates the impact of skills gaps and employer led action to solve them.</a:t>
            </a:r>
            <a:endParaRPr lang="en-GB" sz="1400" dirty="0">
              <a:solidFill>
                <a:schemeClr val="bg1"/>
              </a:solidFill>
            </a:endParaRPr>
          </a:p>
        </p:txBody>
      </p:sp>
      <p:sp>
        <p:nvSpPr>
          <p:cNvPr id="8" name="Slide Number Placeholder 7"/>
          <p:cNvSpPr>
            <a:spLocks noGrp="1"/>
          </p:cNvSpPr>
          <p:nvPr>
            <p:ph type="sldNum" sz="quarter" idx="12"/>
          </p:nvPr>
        </p:nvSpPr>
        <p:spPr/>
        <p:txBody>
          <a:bodyPr/>
          <a:lstStyle/>
          <a:p>
            <a:fld id="{234C2BFB-94E8-411C-AFA4-6699941CFF0C}" type="slidenum">
              <a:rPr lang="en-GB" smtClean="0"/>
              <a:pPr/>
              <a:t>16</a:t>
            </a:fld>
            <a:endParaRPr lang="en-GB" dirty="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p:cNvSpPr>
          <p:nvPr>
            <p:ph type="title"/>
          </p:nvPr>
        </p:nvSpPr>
        <p:spPr/>
        <p:txBody>
          <a:bodyPr>
            <a:normAutofit fontScale="90000"/>
          </a:bodyPr>
          <a:lstStyle/>
          <a:p>
            <a:pPr eaLnBrk="1" hangingPunct="1"/>
            <a:r>
              <a:rPr lang="en-GB" sz="2400" dirty="0" smtClean="0"/>
              <a:t/>
            </a:r>
            <a:br>
              <a:rPr lang="en-GB" sz="2400" dirty="0" smtClean="0"/>
            </a:br>
            <a:r>
              <a:rPr lang="en-GB" sz="2400" dirty="0" smtClean="0"/>
              <a:t>Case Study – </a:t>
            </a:r>
            <a:r>
              <a:rPr lang="en-GB" sz="2400" b="1" dirty="0" smtClean="0"/>
              <a:t>Marshalls</a:t>
            </a:r>
            <a:br>
              <a:rPr lang="en-GB" sz="2400" b="1" dirty="0" smtClean="0"/>
            </a:br>
            <a:r>
              <a:rPr lang="en-GB" sz="2000" b="1" dirty="0" smtClean="0"/>
              <a:t>Workforce skills investment and </a:t>
            </a:r>
            <a:r>
              <a:rPr lang="en-GB" sz="2000" b="1" dirty="0" err="1" smtClean="0"/>
              <a:t>IiP</a:t>
            </a:r>
            <a:r>
              <a:rPr lang="en-GB" sz="3200" b="1" dirty="0" smtClean="0"/>
              <a:t/>
            </a:r>
            <a:br>
              <a:rPr lang="en-GB" sz="3200" b="1" dirty="0" smtClean="0"/>
            </a:br>
            <a:endParaRPr lang="en-US" sz="3200" b="1" dirty="0" smtClean="0"/>
          </a:p>
        </p:txBody>
      </p:sp>
      <p:sp>
        <p:nvSpPr>
          <p:cNvPr id="19461" name="Rectangle 3"/>
          <p:cNvSpPr>
            <a:spLocks noGrp="1"/>
          </p:cNvSpPr>
          <p:nvPr>
            <p:ph type="body" idx="1"/>
          </p:nvPr>
        </p:nvSpPr>
        <p:spPr>
          <a:xfrm>
            <a:off x="107504" y="1412776"/>
            <a:ext cx="3456384" cy="1512168"/>
          </a:xfrm>
        </p:spPr>
        <p:txBody>
          <a:bodyPr>
            <a:normAutofit/>
          </a:bodyPr>
          <a:lstStyle/>
          <a:p>
            <a:pPr marL="0" indent="0" eaLnBrk="1" hangingPunct="1">
              <a:spcBef>
                <a:spcPts val="0"/>
              </a:spcBef>
              <a:buNone/>
            </a:pPr>
            <a:r>
              <a:rPr lang="en-GB" sz="1400" b="1" i="1" dirty="0" smtClean="0">
                <a:solidFill>
                  <a:schemeClr val="tx2"/>
                </a:solidFill>
                <a:latin typeface="Arial" charset="0"/>
                <a:cs typeface="Arial" charset="0"/>
              </a:rPr>
              <a:t>Company</a:t>
            </a:r>
            <a:endParaRPr lang="en-GB" sz="1400" dirty="0" smtClean="0">
              <a:latin typeface="Arial" charset="0"/>
              <a:cs typeface="Arial" charset="0"/>
            </a:endParaRPr>
          </a:p>
          <a:p>
            <a:pPr marL="0" indent="0" eaLnBrk="1" hangingPunct="1">
              <a:spcBef>
                <a:spcPct val="0"/>
              </a:spcBef>
              <a:buNone/>
            </a:pPr>
            <a:r>
              <a:rPr lang="en-GB" sz="1400" dirty="0" smtClean="0">
                <a:latin typeface="Arial" charset="0"/>
                <a:cs typeface="Arial" charset="0"/>
              </a:rPr>
              <a:t>Established in the 1880s, Marshalls is</a:t>
            </a:r>
          </a:p>
          <a:p>
            <a:pPr marL="0" indent="0" eaLnBrk="1" hangingPunct="1">
              <a:spcBef>
                <a:spcPct val="0"/>
              </a:spcBef>
              <a:buNone/>
            </a:pPr>
            <a:r>
              <a:rPr lang="en-GB" sz="1400" dirty="0" smtClean="0">
                <a:latin typeface="Arial" charset="0"/>
                <a:cs typeface="Arial" charset="0"/>
              </a:rPr>
              <a:t>the UK's leading manufacturer of natural stone and innovative concrete hard landscaping products supplying home improvement and landscape markets. </a:t>
            </a:r>
            <a:r>
              <a:rPr lang="en-GB" sz="1600" dirty="0" smtClean="0"/>
              <a:t>  </a:t>
            </a:r>
          </a:p>
          <a:p>
            <a:pPr marL="0" indent="0" eaLnBrk="1" hangingPunct="1">
              <a:spcBef>
                <a:spcPts val="0"/>
              </a:spcBef>
              <a:buNone/>
            </a:pPr>
            <a:endParaRPr lang="en-GB" sz="800" dirty="0" smtClean="0">
              <a:latin typeface="Arial" charset="0"/>
              <a:cs typeface="Arial" charset="0"/>
            </a:endParaRPr>
          </a:p>
          <a:p>
            <a:pPr marL="0" indent="0" eaLnBrk="1" hangingPunct="1">
              <a:spcBef>
                <a:spcPts val="0"/>
              </a:spcBef>
              <a:buNone/>
            </a:pPr>
            <a:endParaRPr lang="en-GB" sz="1600" dirty="0" smtClean="0">
              <a:latin typeface="Arial" charset="0"/>
              <a:cs typeface="Arial" charset="0"/>
            </a:endParaRPr>
          </a:p>
          <a:p>
            <a:pPr marL="0" indent="0" eaLnBrk="1" hangingPunct="1">
              <a:spcBef>
                <a:spcPts val="0"/>
              </a:spcBef>
              <a:buNone/>
            </a:pPr>
            <a:endParaRPr lang="en-GB" sz="1600" b="1" i="1" dirty="0" smtClean="0">
              <a:solidFill>
                <a:schemeClr val="tx2"/>
              </a:solidFill>
            </a:endParaRPr>
          </a:p>
          <a:p>
            <a:pPr marL="0" indent="0" eaLnBrk="1" hangingPunct="1">
              <a:spcBef>
                <a:spcPts val="0"/>
              </a:spcBef>
              <a:buNone/>
            </a:pPr>
            <a:endParaRPr lang="en-GB" sz="1600" b="1" i="1" dirty="0" smtClean="0">
              <a:solidFill>
                <a:schemeClr val="tx2"/>
              </a:solidFill>
            </a:endParaRPr>
          </a:p>
          <a:p>
            <a:pPr marL="0" indent="0" eaLnBrk="1" hangingPunct="1">
              <a:spcBef>
                <a:spcPts val="0"/>
              </a:spcBef>
              <a:buNone/>
            </a:pPr>
            <a:endParaRPr lang="en-GB" sz="1600" b="1" i="1" dirty="0" smtClean="0">
              <a:solidFill>
                <a:schemeClr val="tx2"/>
              </a:solidFill>
            </a:endParaRPr>
          </a:p>
          <a:p>
            <a:pPr marL="0" indent="0" eaLnBrk="1" fontAlgn="auto" hangingPunct="1">
              <a:spcAft>
                <a:spcPts val="0"/>
              </a:spcAft>
              <a:buFont typeface="Arial" pitchFamily="34" charset="0"/>
              <a:buNone/>
              <a:defRPr/>
            </a:pPr>
            <a:endParaRPr lang="en-GB" sz="1600" dirty="0" smtClean="0"/>
          </a:p>
          <a:p>
            <a:pPr marL="0" indent="0" eaLnBrk="1" fontAlgn="auto" hangingPunct="1">
              <a:spcAft>
                <a:spcPts val="0"/>
              </a:spcAft>
              <a:buFont typeface="Arial" pitchFamily="34" charset="0"/>
              <a:buNone/>
              <a:defRPr/>
            </a:pPr>
            <a:endParaRPr lang="en-GB" sz="1600" dirty="0" smtClean="0"/>
          </a:p>
          <a:p>
            <a:pPr marL="0" indent="0" eaLnBrk="1" fontAlgn="auto" hangingPunct="1">
              <a:spcAft>
                <a:spcPts val="0"/>
              </a:spcAft>
              <a:buFont typeface="Arial" pitchFamily="34" charset="0"/>
              <a:buNone/>
              <a:defRPr/>
            </a:pPr>
            <a:endParaRPr lang="en-GB" sz="1600" dirty="0" smtClean="0"/>
          </a:p>
        </p:txBody>
      </p:sp>
      <p:sp>
        <p:nvSpPr>
          <p:cNvPr id="7" name="Rounded Rectangle 6"/>
          <p:cNvSpPr/>
          <p:nvPr/>
        </p:nvSpPr>
        <p:spPr>
          <a:xfrm>
            <a:off x="4499992" y="5157192"/>
            <a:ext cx="4536504" cy="1584176"/>
          </a:xfrm>
          <a:prstGeom prst="roundRect">
            <a:avLst>
              <a:gd name="adj" fmla="val 10110"/>
            </a:avLst>
          </a:prstGeom>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pPr algn="l"/>
            <a:r>
              <a:rPr lang="en-GB" sz="1400" dirty="0" smtClean="0"/>
              <a:t>In survey of employees engaged in CSR activities:</a:t>
            </a:r>
          </a:p>
          <a:p>
            <a:pPr marL="174625" indent="-174625" algn="l">
              <a:buFont typeface="Arial" pitchFamily="34" charset="0"/>
              <a:buChar char="•"/>
            </a:pPr>
            <a:r>
              <a:rPr lang="en-GB" dirty="0" smtClean="0"/>
              <a:t>88% </a:t>
            </a:r>
            <a:r>
              <a:rPr lang="en-GB" sz="1400" dirty="0" smtClean="0"/>
              <a:t>said it increased their </a:t>
            </a:r>
            <a:r>
              <a:rPr lang="en-GB" b="1" dirty="0" smtClean="0"/>
              <a:t>respect</a:t>
            </a:r>
            <a:r>
              <a:rPr lang="en-GB" sz="1400" b="1" dirty="0" smtClean="0"/>
              <a:t> </a:t>
            </a:r>
            <a:r>
              <a:rPr lang="en-GB" sz="1400" dirty="0" smtClean="0"/>
              <a:t>for colleagues</a:t>
            </a:r>
          </a:p>
          <a:p>
            <a:pPr marL="174625" indent="-174625" algn="l">
              <a:buFont typeface="Arial" pitchFamily="34" charset="0"/>
              <a:buChar char="•"/>
            </a:pPr>
            <a:r>
              <a:rPr lang="en-GB" dirty="0" smtClean="0"/>
              <a:t>88% </a:t>
            </a:r>
            <a:r>
              <a:rPr lang="en-GB" sz="1400" dirty="0" smtClean="0"/>
              <a:t>said it made them feel </a:t>
            </a:r>
            <a:r>
              <a:rPr lang="en-GB" b="1" dirty="0" smtClean="0"/>
              <a:t>proud</a:t>
            </a:r>
            <a:r>
              <a:rPr lang="en-GB" sz="1400" b="1" dirty="0" smtClean="0"/>
              <a:t> </a:t>
            </a:r>
            <a:r>
              <a:rPr lang="en-GB" sz="1400" dirty="0" smtClean="0"/>
              <a:t>to be an employee of Marshalls</a:t>
            </a:r>
          </a:p>
          <a:p>
            <a:pPr marL="174625" indent="-174625" algn="l">
              <a:buFont typeface="Arial" pitchFamily="34" charset="0"/>
              <a:buChar char="•"/>
            </a:pPr>
            <a:r>
              <a:rPr lang="en-GB" dirty="0" smtClean="0"/>
              <a:t>73 % </a:t>
            </a:r>
            <a:r>
              <a:rPr lang="en-GB" sz="1400" dirty="0" smtClean="0"/>
              <a:t>said it increased their </a:t>
            </a:r>
            <a:r>
              <a:rPr lang="en-GB" b="1" dirty="0" smtClean="0"/>
              <a:t>confidence</a:t>
            </a:r>
            <a:r>
              <a:rPr lang="en-GB" sz="1400" b="1" dirty="0" smtClean="0"/>
              <a:t> </a:t>
            </a:r>
            <a:r>
              <a:rPr lang="en-GB" sz="1400" dirty="0" smtClean="0"/>
              <a:t>in their own abilities </a:t>
            </a:r>
            <a:endParaRPr lang="en-GB" sz="1400" dirty="0"/>
          </a:p>
        </p:txBody>
      </p:sp>
      <p:sp>
        <p:nvSpPr>
          <p:cNvPr id="9" name="TextBox 8"/>
          <p:cNvSpPr txBox="1"/>
          <p:nvPr/>
        </p:nvSpPr>
        <p:spPr>
          <a:xfrm>
            <a:off x="4499992" y="3933056"/>
            <a:ext cx="4499992" cy="1169551"/>
          </a:xfrm>
          <a:prstGeom prst="rect">
            <a:avLst/>
          </a:prstGeom>
          <a:noFill/>
        </p:spPr>
        <p:txBody>
          <a:bodyPr wrap="square" rtlCol="0">
            <a:spAutoFit/>
          </a:bodyPr>
          <a:lstStyle/>
          <a:p>
            <a:pPr algn="l">
              <a:spcBef>
                <a:spcPts val="0"/>
              </a:spcBef>
              <a:defRPr/>
            </a:pPr>
            <a:r>
              <a:rPr lang="en-GB" sz="1400" b="1" i="1" dirty="0" smtClean="0">
                <a:solidFill>
                  <a:schemeClr val="tx2"/>
                </a:solidFill>
              </a:rPr>
              <a:t>Wider Benefits, </a:t>
            </a:r>
            <a:r>
              <a:rPr lang="en-GB" sz="1400" dirty="0" smtClean="0"/>
              <a:t>particularly from the CSR activities, include: </a:t>
            </a:r>
            <a:r>
              <a:rPr lang="en-GB" sz="1400" b="1" dirty="0" smtClean="0"/>
              <a:t>reputation of Marshalls</a:t>
            </a:r>
            <a:r>
              <a:rPr lang="en-GB" sz="1400" dirty="0" smtClean="0"/>
              <a:t>, </a:t>
            </a:r>
            <a:r>
              <a:rPr lang="en-GB" sz="1400" b="1" dirty="0" smtClean="0"/>
              <a:t>employee</a:t>
            </a:r>
            <a:r>
              <a:rPr lang="en-GB" sz="1400" dirty="0" smtClean="0"/>
              <a:t> </a:t>
            </a:r>
            <a:r>
              <a:rPr lang="en-GB" sz="1400" b="1" dirty="0" smtClean="0"/>
              <a:t>pride, </a:t>
            </a:r>
          </a:p>
          <a:p>
            <a:pPr algn="l">
              <a:spcBef>
                <a:spcPts val="0"/>
              </a:spcBef>
              <a:defRPr/>
            </a:pPr>
            <a:r>
              <a:rPr lang="en-GB" sz="1400" b="1" dirty="0" smtClean="0"/>
              <a:t>transfer of skills </a:t>
            </a:r>
            <a:r>
              <a:rPr lang="en-GB" sz="1400" dirty="0" smtClean="0"/>
              <a:t>between work and volunteering and </a:t>
            </a:r>
            <a:r>
              <a:rPr lang="en-GB" sz="1400" b="1" dirty="0" smtClean="0"/>
              <a:t>benefits to the communities </a:t>
            </a:r>
            <a:r>
              <a:rPr lang="en-GB" sz="1400" dirty="0" smtClean="0"/>
              <a:t>who utilise landscaped areas developed by Marshalls’ volunteers</a:t>
            </a:r>
            <a:endParaRPr lang="en-GB" sz="1400" dirty="0"/>
          </a:p>
        </p:txBody>
      </p:sp>
      <p:sp>
        <p:nvSpPr>
          <p:cNvPr id="8" name="TextBox 7"/>
          <p:cNvSpPr txBox="1"/>
          <p:nvPr/>
        </p:nvSpPr>
        <p:spPr>
          <a:xfrm>
            <a:off x="107504" y="2708920"/>
            <a:ext cx="4464496" cy="4185761"/>
          </a:xfrm>
          <a:prstGeom prst="rect">
            <a:avLst/>
          </a:prstGeom>
          <a:noFill/>
        </p:spPr>
        <p:txBody>
          <a:bodyPr wrap="square" rtlCol="0">
            <a:spAutoFit/>
          </a:bodyPr>
          <a:lstStyle/>
          <a:p>
            <a:pPr marL="0" indent="0" algn="l" eaLnBrk="1" hangingPunct="1">
              <a:spcBef>
                <a:spcPts val="0"/>
              </a:spcBef>
              <a:buNone/>
            </a:pPr>
            <a:r>
              <a:rPr lang="en-GB" sz="1400" b="1" i="1" dirty="0" smtClean="0">
                <a:solidFill>
                  <a:schemeClr val="tx2"/>
                </a:solidFill>
              </a:rPr>
              <a:t>Approach</a:t>
            </a:r>
          </a:p>
          <a:p>
            <a:pPr algn="l"/>
            <a:r>
              <a:rPr lang="en-GB" sz="1400" dirty="0" smtClean="0"/>
              <a:t>In 2006, a strategy called </a:t>
            </a:r>
            <a:r>
              <a:rPr lang="en-GB" sz="1400" b="1" dirty="0" smtClean="0"/>
              <a:t>4 Blue Boxes </a:t>
            </a:r>
            <a:r>
              <a:rPr lang="en-GB" sz="1400" dirty="0" smtClean="0"/>
              <a:t>began at Marshalls. Blue Box became a driving force behind </a:t>
            </a:r>
          </a:p>
          <a:p>
            <a:pPr algn="l"/>
            <a:r>
              <a:rPr lang="en-GB" sz="1400" dirty="0" smtClean="0"/>
              <a:t>training and employee engagement at </a:t>
            </a:r>
            <a:r>
              <a:rPr lang="en-GB" sz="1400" b="1" dirty="0" err="1" smtClean="0"/>
              <a:t>Brookfoot</a:t>
            </a:r>
            <a:r>
              <a:rPr lang="en-GB" sz="1400" b="1" dirty="0" smtClean="0"/>
              <a:t> </a:t>
            </a:r>
          </a:p>
          <a:p>
            <a:pPr algn="l"/>
            <a:r>
              <a:rPr lang="en-GB" sz="1400" b="1" dirty="0" smtClean="0"/>
              <a:t>Works in Yorkshire</a:t>
            </a:r>
            <a:r>
              <a:rPr lang="en-GB" sz="1400" dirty="0" smtClean="0"/>
              <a:t>. There are four levels:</a:t>
            </a:r>
          </a:p>
          <a:p>
            <a:pPr algn="l"/>
            <a:r>
              <a:rPr lang="en-GB" sz="1400" b="1" dirty="0" smtClean="0"/>
              <a:t>1) </a:t>
            </a:r>
            <a:r>
              <a:rPr lang="en-GB" sz="1400" dirty="0" smtClean="0"/>
              <a:t>Induction and review of understanding. </a:t>
            </a:r>
          </a:p>
          <a:p>
            <a:pPr algn="l"/>
            <a:r>
              <a:rPr lang="en-GB" sz="1400" b="1" dirty="0" smtClean="0"/>
              <a:t>2)</a:t>
            </a:r>
            <a:r>
              <a:rPr lang="en-GB" sz="1400" dirty="0" smtClean="0"/>
              <a:t> Employees work with a qualified trainer to ensure Standard Operating Procedures are adopted to </a:t>
            </a:r>
            <a:r>
              <a:rPr lang="en-GB" sz="1400" b="1" dirty="0" smtClean="0"/>
              <a:t>formalise the competency training and improve efficiency </a:t>
            </a:r>
            <a:r>
              <a:rPr lang="en-GB" sz="1400" dirty="0" smtClean="0"/>
              <a:t> </a:t>
            </a:r>
          </a:p>
          <a:p>
            <a:pPr algn="l"/>
            <a:r>
              <a:rPr lang="en-GB" sz="1400" b="1" dirty="0" smtClean="0"/>
              <a:t>3) Formal recognition of skills </a:t>
            </a:r>
            <a:r>
              <a:rPr lang="en-GB" sz="1400" dirty="0" smtClean="0"/>
              <a:t>through an NVQ in Performing Manufacturing Operations and Team Leaders can undertake Business Improvement Techniques. Skills for Life courses, are available to support achievement of NVQ Level 2. </a:t>
            </a:r>
          </a:p>
          <a:p>
            <a:pPr algn="l"/>
            <a:r>
              <a:rPr lang="en-GB" sz="1400" b="1" dirty="0" smtClean="0"/>
              <a:t>4)</a:t>
            </a:r>
            <a:r>
              <a:rPr lang="en-GB" sz="1400" dirty="0" smtClean="0"/>
              <a:t> To encourage </a:t>
            </a:r>
            <a:r>
              <a:rPr lang="en-GB" sz="1400" b="1" dirty="0" smtClean="0"/>
              <a:t>flexibility, confidence and</a:t>
            </a:r>
          </a:p>
          <a:p>
            <a:pPr algn="l"/>
            <a:r>
              <a:rPr lang="en-GB" sz="1400" b="1" dirty="0" smtClean="0"/>
              <a:t>personal responsibility </a:t>
            </a:r>
            <a:r>
              <a:rPr lang="en-GB" sz="1400" dirty="0" smtClean="0"/>
              <a:t>employees take on </a:t>
            </a:r>
            <a:r>
              <a:rPr lang="en-GB" sz="1400" b="1" dirty="0" smtClean="0"/>
              <a:t>additional responsibilities </a:t>
            </a:r>
            <a:r>
              <a:rPr lang="en-GB" sz="1400" dirty="0" smtClean="0"/>
              <a:t>and take part in </a:t>
            </a:r>
            <a:r>
              <a:rPr lang="en-GB" sz="1400" b="1" dirty="0" smtClean="0"/>
              <a:t>volunteering activities</a:t>
            </a:r>
            <a:endParaRPr lang="en-GB" sz="1400" b="1" dirty="0"/>
          </a:p>
        </p:txBody>
      </p:sp>
      <p:sp>
        <p:nvSpPr>
          <p:cNvPr id="13" name="Rounded Rectangle 12"/>
          <p:cNvSpPr/>
          <p:nvPr/>
        </p:nvSpPr>
        <p:spPr>
          <a:xfrm>
            <a:off x="3419872" y="1484784"/>
            <a:ext cx="1440160" cy="1296144"/>
          </a:xfrm>
          <a:prstGeom prst="roundRect">
            <a:avLst>
              <a:gd name="adj" fmla="val 13334"/>
            </a:avLst>
          </a:prstGeom>
        </p:spPr>
        <p:style>
          <a:lnRef idx="2">
            <a:schemeClr val="accent1">
              <a:shade val="50000"/>
            </a:schemeClr>
          </a:lnRef>
          <a:fillRef idx="1">
            <a:schemeClr val="accent1"/>
          </a:fillRef>
          <a:effectRef idx="0">
            <a:schemeClr val="accent1"/>
          </a:effectRef>
          <a:fontRef idx="minor">
            <a:schemeClr val="lt1"/>
          </a:fontRef>
        </p:style>
        <p:txBody>
          <a:bodyPr lIns="36000" tIns="108000" rIns="36000" bIns="108000" rtlCol="0" anchor="ctr"/>
          <a:lstStyle/>
          <a:p>
            <a:pPr marL="0" indent="0" algn="ctr" eaLnBrk="1" fontAlgn="auto" hangingPunct="1">
              <a:spcAft>
                <a:spcPts val="0"/>
              </a:spcAft>
              <a:buFont typeface="Arial" pitchFamily="34" charset="0"/>
              <a:buNone/>
              <a:defRPr/>
            </a:pPr>
            <a:r>
              <a:rPr lang="en-GB" sz="1600" dirty="0" smtClean="0">
                <a:solidFill>
                  <a:schemeClr val="bg1"/>
                </a:solidFill>
              </a:rPr>
              <a:t>I</a:t>
            </a:r>
            <a:r>
              <a:rPr lang="en-GB" sz="1400" dirty="0" smtClean="0">
                <a:solidFill>
                  <a:schemeClr val="bg1"/>
                </a:solidFill>
              </a:rPr>
              <a:t>n 2006, </a:t>
            </a:r>
            <a:r>
              <a:rPr lang="en-GB" b="1" dirty="0" smtClean="0">
                <a:solidFill>
                  <a:schemeClr val="bg1"/>
                </a:solidFill>
              </a:rPr>
              <a:t>10% </a:t>
            </a:r>
            <a:r>
              <a:rPr lang="en-GB" sz="1400" dirty="0" smtClean="0">
                <a:solidFill>
                  <a:schemeClr val="bg1"/>
                </a:solidFill>
              </a:rPr>
              <a:t>of the workforce had </a:t>
            </a:r>
            <a:r>
              <a:rPr lang="en-GB" sz="1400" b="1" dirty="0" smtClean="0">
                <a:solidFill>
                  <a:schemeClr val="bg1"/>
                </a:solidFill>
              </a:rPr>
              <a:t>L2 </a:t>
            </a:r>
            <a:r>
              <a:rPr lang="en-GB" sz="1400" b="1" dirty="0" err="1" smtClean="0">
                <a:solidFill>
                  <a:schemeClr val="bg1"/>
                </a:solidFill>
              </a:rPr>
              <a:t>qual</a:t>
            </a:r>
            <a:r>
              <a:rPr lang="en-GB" sz="1400" b="1" dirty="0" smtClean="0">
                <a:solidFill>
                  <a:schemeClr val="bg1"/>
                </a:solidFill>
              </a:rPr>
              <a:t> or above </a:t>
            </a:r>
            <a:r>
              <a:rPr lang="en-GB" sz="1400" dirty="0" smtClean="0">
                <a:solidFill>
                  <a:schemeClr val="bg1"/>
                </a:solidFill>
              </a:rPr>
              <a:t>in, this is now </a:t>
            </a:r>
            <a:r>
              <a:rPr lang="en-GB" b="1" dirty="0" smtClean="0">
                <a:solidFill>
                  <a:schemeClr val="bg1"/>
                </a:solidFill>
              </a:rPr>
              <a:t>90%</a:t>
            </a:r>
            <a:endParaRPr lang="en-GB" sz="1400" dirty="0" smtClean="0">
              <a:solidFill>
                <a:schemeClr val="bg1"/>
              </a:solidFill>
            </a:endParaRPr>
          </a:p>
        </p:txBody>
      </p:sp>
      <p:sp>
        <p:nvSpPr>
          <p:cNvPr id="14" name="Rounded Rectangle 13"/>
          <p:cNvSpPr/>
          <p:nvPr/>
        </p:nvSpPr>
        <p:spPr>
          <a:xfrm>
            <a:off x="6444208" y="1484784"/>
            <a:ext cx="2592288" cy="2448272"/>
          </a:xfrm>
          <a:prstGeom prst="roundRect">
            <a:avLst>
              <a:gd name="adj" fmla="val 9129"/>
            </a:avLst>
          </a:prstGeom>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l" fontAlgn="auto">
              <a:spcAft>
                <a:spcPts val="0"/>
              </a:spcAft>
              <a:defRPr/>
            </a:pPr>
            <a:r>
              <a:rPr lang="en-GB" sz="1400" dirty="0" smtClean="0"/>
              <a:t>Benefits to the firm have included:</a:t>
            </a:r>
          </a:p>
          <a:p>
            <a:pPr marL="174625" indent="-174625" algn="l" fontAlgn="auto">
              <a:spcAft>
                <a:spcPts val="0"/>
              </a:spcAft>
              <a:buFont typeface="Arial" pitchFamily="34" charset="0"/>
              <a:buChar char="•"/>
              <a:defRPr/>
            </a:pPr>
            <a:r>
              <a:rPr lang="en-GB" sz="1400" dirty="0" smtClean="0"/>
              <a:t>Overall Equipment </a:t>
            </a:r>
            <a:r>
              <a:rPr lang="en-GB" sz="1400" b="1" dirty="0" smtClean="0"/>
              <a:t>Efficiency</a:t>
            </a:r>
            <a:r>
              <a:rPr lang="en-GB" sz="1400" dirty="0" smtClean="0"/>
              <a:t> scores </a:t>
            </a:r>
            <a:r>
              <a:rPr lang="en-GB" sz="1400" b="1" dirty="0" smtClean="0"/>
              <a:t>improved </a:t>
            </a:r>
          </a:p>
          <a:p>
            <a:pPr marL="174625" indent="-174625" algn="l" fontAlgn="auto">
              <a:spcAft>
                <a:spcPts val="0"/>
              </a:spcAft>
              <a:buFont typeface="Arial" pitchFamily="34" charset="0"/>
              <a:buChar char="•"/>
              <a:defRPr/>
            </a:pPr>
            <a:r>
              <a:rPr lang="en-GB" sz="1400" b="1" dirty="0" smtClean="0"/>
              <a:t>Accident statistics reduced </a:t>
            </a:r>
            <a:r>
              <a:rPr lang="en-GB" sz="1400" dirty="0" smtClean="0"/>
              <a:t>by </a:t>
            </a:r>
            <a:r>
              <a:rPr lang="en-GB" dirty="0" smtClean="0"/>
              <a:t>62%</a:t>
            </a:r>
          </a:p>
          <a:p>
            <a:pPr marL="174625" indent="-174625" algn="l" fontAlgn="auto">
              <a:spcAft>
                <a:spcPts val="0"/>
              </a:spcAft>
              <a:buFont typeface="Arial" pitchFamily="34" charset="0"/>
              <a:buChar char="•"/>
              <a:defRPr/>
            </a:pPr>
            <a:r>
              <a:rPr lang="en-GB" sz="1400" b="1" dirty="0" smtClean="0"/>
              <a:t>Progression </a:t>
            </a:r>
            <a:r>
              <a:rPr lang="en-GB" sz="1400" dirty="0" smtClean="0"/>
              <a:t>of staff is strong</a:t>
            </a:r>
          </a:p>
          <a:p>
            <a:pPr marL="174625" indent="-174625" algn="l" fontAlgn="auto">
              <a:spcAft>
                <a:spcPts val="0"/>
              </a:spcAft>
              <a:buFont typeface="Arial" pitchFamily="34" charset="0"/>
              <a:buChar char="•"/>
              <a:defRPr/>
            </a:pPr>
            <a:r>
              <a:rPr lang="en-GB" sz="1400" b="1" dirty="0" smtClean="0"/>
              <a:t>Low absence - </a:t>
            </a:r>
            <a:r>
              <a:rPr lang="en-GB" dirty="0" smtClean="0"/>
              <a:t>2.7%</a:t>
            </a:r>
          </a:p>
        </p:txBody>
      </p:sp>
      <p:sp>
        <p:nvSpPr>
          <p:cNvPr id="10" name="Rounded Rectangle 9"/>
          <p:cNvSpPr/>
          <p:nvPr/>
        </p:nvSpPr>
        <p:spPr>
          <a:xfrm>
            <a:off x="4932040" y="1484784"/>
            <a:ext cx="1440160" cy="1296144"/>
          </a:xfrm>
          <a:prstGeom prst="roundRect">
            <a:avLst>
              <a:gd name="adj" fmla="val 15521"/>
            </a:avLst>
          </a:prstGeom>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fontAlgn="auto">
              <a:spcAft>
                <a:spcPts val="0"/>
              </a:spcAft>
              <a:defRPr/>
            </a:pPr>
            <a:r>
              <a:rPr lang="en-GB" sz="1400" dirty="0" smtClean="0"/>
              <a:t>In 2011, </a:t>
            </a:r>
            <a:r>
              <a:rPr lang="en-GB" sz="1400" b="1" dirty="0" smtClean="0"/>
              <a:t>ALL site managers </a:t>
            </a:r>
            <a:r>
              <a:rPr lang="en-GB" sz="1400" dirty="0" smtClean="0"/>
              <a:t>achieved </a:t>
            </a:r>
            <a:r>
              <a:rPr lang="en-GB" sz="1400" b="1" dirty="0" smtClean="0"/>
              <a:t>ILM level 3 </a:t>
            </a:r>
            <a:r>
              <a:rPr lang="en-GB" sz="1400" dirty="0" smtClean="0"/>
              <a:t>or above in management</a:t>
            </a:r>
          </a:p>
        </p:txBody>
      </p:sp>
      <p:sp>
        <p:nvSpPr>
          <p:cNvPr id="11" name="Rounded Rectangle 10"/>
          <p:cNvSpPr/>
          <p:nvPr/>
        </p:nvSpPr>
        <p:spPr>
          <a:xfrm>
            <a:off x="4427984" y="2852936"/>
            <a:ext cx="1944216" cy="1080120"/>
          </a:xfrm>
          <a:prstGeom prst="roundRect">
            <a:avLst>
              <a:gd name="adj" fmla="val 15521"/>
            </a:avLst>
          </a:prstGeom>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GB" sz="1400" dirty="0" smtClean="0"/>
              <a:t>By 2011, </a:t>
            </a:r>
            <a:r>
              <a:rPr lang="en-GB" sz="1400" b="1" dirty="0" smtClean="0"/>
              <a:t>ALL employees </a:t>
            </a:r>
            <a:r>
              <a:rPr lang="en-GB" sz="1400" dirty="0" smtClean="0"/>
              <a:t>received at least </a:t>
            </a:r>
            <a:r>
              <a:rPr lang="en-GB" sz="1400" b="1" dirty="0" smtClean="0"/>
              <a:t>24 hours </a:t>
            </a:r>
            <a:r>
              <a:rPr lang="en-GB" sz="1400" dirty="0" smtClean="0"/>
              <a:t>of </a:t>
            </a:r>
            <a:r>
              <a:rPr lang="en-GB" sz="1400" b="1" dirty="0" smtClean="0"/>
              <a:t>continued training. </a:t>
            </a:r>
            <a:endParaRPr lang="en-GB" sz="1400" b="1" dirty="0">
              <a:solidFill>
                <a:schemeClr val="tx1"/>
              </a:solidFill>
            </a:endParaRP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Manage the Org - UKCES\Bus Unit Support UKCES\Communications\e-Comms\UKCES website\Carousel images\dreamstime_m_20814407.jpg"/>
          <p:cNvPicPr>
            <a:picLocks noChangeAspect="1" noChangeArrowheads="1"/>
          </p:cNvPicPr>
          <p:nvPr/>
        </p:nvPicPr>
        <p:blipFill>
          <a:blip r:embed="rId3" cstate="print"/>
          <a:srcRect/>
          <a:stretch>
            <a:fillRect/>
          </a:stretch>
        </p:blipFill>
        <p:spPr bwMode="auto">
          <a:xfrm>
            <a:off x="4427984" y="4365104"/>
            <a:ext cx="2664296" cy="2492897"/>
          </a:xfrm>
          <a:prstGeom prst="rect">
            <a:avLst/>
          </a:prstGeom>
          <a:noFill/>
        </p:spPr>
      </p:pic>
      <p:sp>
        <p:nvSpPr>
          <p:cNvPr id="2" name="Title 1"/>
          <p:cNvSpPr>
            <a:spLocks noGrp="1"/>
          </p:cNvSpPr>
          <p:nvPr>
            <p:ph type="title"/>
          </p:nvPr>
        </p:nvSpPr>
        <p:spPr>
          <a:xfrm>
            <a:off x="180000" y="115200"/>
            <a:ext cx="6624248" cy="1143000"/>
          </a:xfrm>
        </p:spPr>
        <p:txBody>
          <a:bodyPr>
            <a:noAutofit/>
          </a:bodyPr>
          <a:lstStyle/>
          <a:p>
            <a:r>
              <a:rPr lang="en-GB" sz="2400" dirty="0" smtClean="0"/>
              <a:t>Case Study 5</a:t>
            </a:r>
            <a:br>
              <a:rPr lang="en-GB" sz="2400" dirty="0" smtClean="0"/>
            </a:br>
            <a:r>
              <a:rPr lang="en-GB" sz="2400" dirty="0" smtClean="0"/>
              <a:t>Jaguar Land Rover – Essential Skills for Problem Solving</a:t>
            </a:r>
            <a:endParaRPr lang="en-GB" sz="2400" dirty="0"/>
          </a:p>
        </p:txBody>
      </p:sp>
      <p:sp>
        <p:nvSpPr>
          <p:cNvPr id="3" name="Content Placeholder 2"/>
          <p:cNvSpPr>
            <a:spLocks noGrp="1"/>
          </p:cNvSpPr>
          <p:nvPr>
            <p:ph idx="1"/>
          </p:nvPr>
        </p:nvSpPr>
        <p:spPr>
          <a:xfrm>
            <a:off x="180000" y="1512000"/>
            <a:ext cx="8640000" cy="3069128"/>
          </a:xfrm>
        </p:spPr>
        <p:txBody>
          <a:bodyPr>
            <a:noAutofit/>
          </a:bodyPr>
          <a:lstStyle/>
          <a:p>
            <a:pPr marL="0" indent="0" algn="just">
              <a:spcBef>
                <a:spcPts val="600"/>
              </a:spcBef>
              <a:buNone/>
            </a:pPr>
            <a:r>
              <a:rPr lang="en-GB" sz="1500" b="1" dirty="0" smtClean="0"/>
              <a:t>The challenge</a:t>
            </a:r>
          </a:p>
          <a:p>
            <a:pPr marL="0" indent="0" algn="just">
              <a:spcBef>
                <a:spcPts val="600"/>
              </a:spcBef>
              <a:buNone/>
            </a:pPr>
            <a:r>
              <a:rPr lang="en-GB" sz="1500" b="1" dirty="0" smtClean="0"/>
              <a:t>Lean manufacturing techniques </a:t>
            </a:r>
            <a:r>
              <a:rPr lang="en-GB" sz="1500" dirty="0" smtClean="0"/>
              <a:t>have transformed the motor manufacturing industry and rely  heavily on </a:t>
            </a:r>
            <a:r>
              <a:rPr lang="en-GB" sz="1500" b="1" dirty="0" smtClean="0"/>
              <a:t>continuous improvement </a:t>
            </a:r>
            <a:r>
              <a:rPr lang="en-GB" sz="1500" dirty="0" smtClean="0"/>
              <a:t>through staff development.  Recurring </a:t>
            </a:r>
            <a:r>
              <a:rPr lang="en-GB" sz="1500" b="1" dirty="0" smtClean="0"/>
              <a:t>problems on the production line </a:t>
            </a:r>
            <a:r>
              <a:rPr lang="en-GB" sz="1500" dirty="0" smtClean="0"/>
              <a:t>at its Halewood plant and problems with </a:t>
            </a:r>
            <a:r>
              <a:rPr lang="en-GB" sz="1500" b="1" dirty="0" smtClean="0"/>
              <a:t>employee engagement </a:t>
            </a:r>
            <a:r>
              <a:rPr lang="en-GB" sz="1500" dirty="0" smtClean="0"/>
              <a:t>in training meant Jaguar Land Rover had to take a closer look at its training provision. Previous attempts to tackle these problems with training weren’t successful.</a:t>
            </a:r>
          </a:p>
          <a:p>
            <a:pPr marL="0" indent="0" algn="just">
              <a:spcBef>
                <a:spcPts val="600"/>
              </a:spcBef>
              <a:buNone/>
            </a:pPr>
            <a:r>
              <a:rPr lang="en-GB" sz="1500" b="1" dirty="0" smtClean="0"/>
              <a:t>The approach</a:t>
            </a:r>
          </a:p>
          <a:p>
            <a:pPr marL="0" indent="0" algn="just">
              <a:spcBef>
                <a:spcPts val="600"/>
              </a:spcBef>
              <a:buNone/>
            </a:pPr>
            <a:r>
              <a:rPr lang="en-GB" sz="1500" dirty="0" smtClean="0"/>
              <a:t>With the help of the </a:t>
            </a:r>
            <a:r>
              <a:rPr lang="en-GB" sz="1500" b="1" dirty="0" smtClean="0"/>
              <a:t>National Skills Academy for Manufacturing</a:t>
            </a:r>
            <a:r>
              <a:rPr lang="en-GB" sz="1500" dirty="0" smtClean="0"/>
              <a:t>, they identified that a </a:t>
            </a:r>
            <a:r>
              <a:rPr lang="en-GB" sz="1500" b="1" dirty="0" smtClean="0"/>
              <a:t>lack of functional skills </a:t>
            </a:r>
            <a:r>
              <a:rPr lang="en-GB" sz="1500" dirty="0" smtClean="0"/>
              <a:t>such as basic </a:t>
            </a:r>
            <a:r>
              <a:rPr lang="en-GB" sz="1500" b="1" dirty="0" smtClean="0"/>
              <a:t>literacy and numeracy </a:t>
            </a:r>
            <a:r>
              <a:rPr lang="en-GB" sz="1500" dirty="0" smtClean="0"/>
              <a:t>could be </a:t>
            </a:r>
            <a:r>
              <a:rPr lang="en-GB" sz="1500" b="1" dirty="0" smtClean="0"/>
              <a:t>limiting workers’ problem solving ability</a:t>
            </a:r>
            <a:r>
              <a:rPr lang="en-GB" sz="1500" dirty="0" smtClean="0"/>
              <a:t> and limiting the effectiveness of training provided. A new programme that combines traditional problem solving with basic skills training was implemented. The programme leads to qualifications in Essential Skills for Problem Solving and Skills for Life in literacy and numeracy. </a:t>
            </a:r>
          </a:p>
          <a:p>
            <a:pPr marL="0" indent="0" algn="just">
              <a:buNone/>
            </a:pPr>
            <a:endParaRPr lang="en-GB" sz="1500" dirty="0" smtClean="0"/>
          </a:p>
          <a:p>
            <a:pPr algn="just">
              <a:buNone/>
            </a:pPr>
            <a:endParaRPr lang="en-GB" sz="1500" dirty="0" smtClean="0"/>
          </a:p>
          <a:p>
            <a:pPr algn="just">
              <a:buNone/>
            </a:pPr>
            <a:endParaRPr lang="en-GB" sz="1500" dirty="0" smtClean="0"/>
          </a:p>
          <a:p>
            <a:pPr algn="just">
              <a:buNone/>
            </a:pPr>
            <a:endParaRPr lang="en-GB" sz="1500" dirty="0"/>
          </a:p>
        </p:txBody>
      </p:sp>
      <p:sp>
        <p:nvSpPr>
          <p:cNvPr id="4" name="TextBox 3"/>
          <p:cNvSpPr txBox="1"/>
          <p:nvPr/>
        </p:nvSpPr>
        <p:spPr>
          <a:xfrm>
            <a:off x="1403648" y="1988840"/>
            <a:ext cx="184731" cy="369332"/>
          </a:xfrm>
          <a:prstGeom prst="rect">
            <a:avLst/>
          </a:prstGeom>
          <a:noFill/>
        </p:spPr>
        <p:txBody>
          <a:bodyPr wrap="none" rtlCol="0">
            <a:spAutoFit/>
          </a:bodyPr>
          <a:lstStyle/>
          <a:p>
            <a:endParaRPr lang="en-GB"/>
          </a:p>
        </p:txBody>
      </p:sp>
      <p:sp>
        <p:nvSpPr>
          <p:cNvPr id="9" name="TextBox 8"/>
          <p:cNvSpPr txBox="1"/>
          <p:nvPr/>
        </p:nvSpPr>
        <p:spPr>
          <a:xfrm>
            <a:off x="179512" y="4653136"/>
            <a:ext cx="4464496" cy="2015936"/>
          </a:xfrm>
          <a:prstGeom prst="rect">
            <a:avLst/>
          </a:prstGeom>
          <a:noFill/>
        </p:spPr>
        <p:txBody>
          <a:bodyPr wrap="square" rtlCol="0">
            <a:spAutoFit/>
          </a:bodyPr>
          <a:lstStyle/>
          <a:p>
            <a:pPr marL="0" indent="0" algn="just">
              <a:spcBef>
                <a:spcPts val="600"/>
              </a:spcBef>
              <a:buNone/>
            </a:pPr>
            <a:r>
              <a:rPr lang="en-GB" sz="1500" b="1" dirty="0" smtClean="0"/>
              <a:t>The benefits</a:t>
            </a:r>
          </a:p>
          <a:p>
            <a:pPr algn="just">
              <a:spcBef>
                <a:spcPts val="600"/>
              </a:spcBef>
            </a:pPr>
            <a:r>
              <a:rPr lang="en-GB" sz="1500" b="1" dirty="0" smtClean="0"/>
              <a:t>To remain competitive</a:t>
            </a:r>
            <a:r>
              <a:rPr lang="en-GB" sz="1500" dirty="0" smtClean="0"/>
              <a:t>, Jaguar Land Rover needs of all its employees to be engaged in the process of </a:t>
            </a:r>
            <a:r>
              <a:rPr lang="en-GB" sz="1500" b="1" dirty="0" smtClean="0"/>
              <a:t>problem solving </a:t>
            </a:r>
            <a:r>
              <a:rPr lang="en-GB" sz="1500" dirty="0" smtClean="0"/>
              <a:t>and this new programme provides them with the </a:t>
            </a:r>
            <a:r>
              <a:rPr lang="en-GB" sz="1500" b="1" dirty="0" smtClean="0"/>
              <a:t>foundation skills they need </a:t>
            </a:r>
            <a:r>
              <a:rPr lang="en-GB" sz="1500" dirty="0" smtClean="0"/>
              <a:t>to read technical information and other data. It has also been well-received by workers and Jaguar is already seeing benefits.</a:t>
            </a:r>
          </a:p>
        </p:txBody>
      </p:sp>
      <p:sp>
        <p:nvSpPr>
          <p:cNvPr id="8" name="Slide Number Placeholder 7"/>
          <p:cNvSpPr>
            <a:spLocks noGrp="1"/>
          </p:cNvSpPr>
          <p:nvPr>
            <p:ph type="sldNum" sz="quarter" idx="12"/>
          </p:nvPr>
        </p:nvSpPr>
        <p:spPr/>
        <p:txBody>
          <a:bodyPr/>
          <a:lstStyle/>
          <a:p>
            <a:fld id="{234C2BFB-94E8-411C-AFA4-6699941CFF0C}" type="slidenum">
              <a:rPr lang="en-GB" smtClean="0"/>
              <a:pPr/>
              <a:t>18</a:t>
            </a:fld>
            <a:endParaRPr lang="en-GB" dirty="0"/>
          </a:p>
        </p:txBody>
      </p:sp>
      <p:sp>
        <p:nvSpPr>
          <p:cNvPr id="11" name="TextBox 10"/>
          <p:cNvSpPr txBox="1"/>
          <p:nvPr/>
        </p:nvSpPr>
        <p:spPr>
          <a:xfrm>
            <a:off x="7020272" y="4581128"/>
            <a:ext cx="1944216" cy="2062103"/>
          </a:xfrm>
          <a:prstGeom prst="rect">
            <a:avLst/>
          </a:prstGeom>
          <a:solidFill>
            <a:schemeClr val="tx2"/>
          </a:solidFill>
          <a:ln w="25400">
            <a:solidFill>
              <a:schemeClr val="accent1"/>
            </a:solidFill>
          </a:ln>
          <a:effectLst/>
        </p:spPr>
        <p:txBody>
          <a:bodyPr wrap="square" rtlCol="0">
            <a:spAutoFit/>
          </a:bodyPr>
          <a:lstStyle/>
          <a:p>
            <a:pPr marL="0" indent="0" algn="ctr">
              <a:spcBef>
                <a:spcPts val="1200"/>
              </a:spcBef>
              <a:spcAft>
                <a:spcPts val="600"/>
              </a:spcAft>
              <a:buNone/>
            </a:pPr>
            <a:r>
              <a:rPr lang="en-GB" sz="1600" dirty="0" smtClean="0">
                <a:solidFill>
                  <a:schemeClr val="bg1"/>
                </a:solidFill>
              </a:rPr>
              <a:t>The Skills Academy for Manufacturing has approved </a:t>
            </a:r>
            <a:r>
              <a:rPr lang="en-GB" sz="1600" b="1" dirty="0" smtClean="0">
                <a:solidFill>
                  <a:schemeClr val="bg1"/>
                </a:solidFill>
              </a:rPr>
              <a:t>the Lean Foundation Programme and it has been rolled-out nationwide.</a:t>
            </a:r>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000" y="115200"/>
            <a:ext cx="6329378" cy="1143000"/>
          </a:xfrm>
        </p:spPr>
        <p:txBody>
          <a:bodyPr>
            <a:normAutofit/>
          </a:bodyPr>
          <a:lstStyle/>
          <a:p>
            <a:r>
              <a:rPr lang="en-GB" sz="2400" dirty="0" smtClean="0"/>
              <a:t>Growth through skills</a:t>
            </a:r>
            <a:br>
              <a:rPr lang="en-GB" sz="2400" dirty="0" smtClean="0"/>
            </a:br>
            <a:r>
              <a:rPr lang="en-GB" sz="2400" b="1" dirty="0" smtClean="0"/>
              <a:t>Securing future success</a:t>
            </a:r>
            <a:endParaRPr lang="en-GB" sz="2400" dirty="0"/>
          </a:p>
        </p:txBody>
      </p:sp>
      <p:sp>
        <p:nvSpPr>
          <p:cNvPr id="7" name="Content Placeholder 2"/>
          <p:cNvSpPr>
            <a:spLocks noGrp="1"/>
          </p:cNvSpPr>
          <p:nvPr>
            <p:ph idx="1"/>
          </p:nvPr>
        </p:nvSpPr>
        <p:spPr>
          <a:xfrm>
            <a:off x="180000" y="1512000"/>
            <a:ext cx="8640000" cy="1124912"/>
          </a:xfrm>
        </p:spPr>
        <p:txBody>
          <a:bodyPr>
            <a:noAutofit/>
          </a:bodyPr>
          <a:lstStyle/>
          <a:p>
            <a:pPr>
              <a:buNone/>
            </a:pPr>
            <a:r>
              <a:rPr lang="en-GB" sz="1500" b="1" dirty="0" smtClean="0"/>
              <a:t>Across the sector, raising skills is key to raising performance, but while there is no silver </a:t>
            </a:r>
          </a:p>
          <a:p>
            <a:pPr>
              <a:buNone/>
            </a:pPr>
            <a:r>
              <a:rPr lang="en-GB" sz="1500" b="1" dirty="0" smtClean="0"/>
              <a:t>bullet, a mix of actions which push and pull in the same direction can help.</a:t>
            </a:r>
            <a:endParaRPr lang="en-GB" sz="1500" dirty="0" smtClean="0"/>
          </a:p>
          <a:p>
            <a:r>
              <a:rPr lang="en-GB" sz="1500" b="1" dirty="0" smtClean="0"/>
              <a:t>Employer leadership </a:t>
            </a:r>
            <a:r>
              <a:rPr lang="en-GB" sz="1500" dirty="0" smtClean="0"/>
              <a:t>in the development of solutions and then taking </a:t>
            </a:r>
            <a:r>
              <a:rPr lang="en-GB" sz="1500" b="1" dirty="0" smtClean="0"/>
              <a:t>ownership </a:t>
            </a:r>
            <a:r>
              <a:rPr lang="en-GB" sz="1500" dirty="0" smtClean="0"/>
              <a:t>of those solutions is fundamental to their success and sustainability. </a:t>
            </a:r>
          </a:p>
        </p:txBody>
      </p:sp>
      <p:sp>
        <p:nvSpPr>
          <p:cNvPr id="5" name="Slide Number Placeholder 4"/>
          <p:cNvSpPr>
            <a:spLocks noGrp="1"/>
          </p:cNvSpPr>
          <p:nvPr>
            <p:ph type="sldNum" sz="quarter" idx="12"/>
          </p:nvPr>
        </p:nvSpPr>
        <p:spPr/>
        <p:txBody>
          <a:bodyPr/>
          <a:lstStyle/>
          <a:p>
            <a:fld id="{234C2BFB-94E8-411C-AFA4-6699941CFF0C}" type="slidenum">
              <a:rPr lang="en-GB" smtClean="0"/>
              <a:pPr/>
              <a:t>19</a:t>
            </a:fld>
            <a:endParaRPr lang="en-GB" dirty="0"/>
          </a:p>
        </p:txBody>
      </p:sp>
      <p:sp>
        <p:nvSpPr>
          <p:cNvPr id="6" name="TextBox 5"/>
          <p:cNvSpPr txBox="1"/>
          <p:nvPr/>
        </p:nvSpPr>
        <p:spPr>
          <a:xfrm>
            <a:off x="251520" y="2708920"/>
            <a:ext cx="8568952" cy="3908762"/>
          </a:xfrm>
          <a:prstGeom prst="rect">
            <a:avLst/>
          </a:prstGeom>
          <a:solidFill>
            <a:schemeClr val="tx2"/>
          </a:solidFill>
          <a:effectLst/>
        </p:spPr>
        <p:txBody>
          <a:bodyPr wrap="square" rtlCol="0">
            <a:spAutoFit/>
          </a:bodyPr>
          <a:lstStyle/>
          <a:p>
            <a:pPr marL="341313" lvl="1" indent="-341313"/>
            <a:r>
              <a:rPr lang="en-GB" sz="1450" dirty="0" smtClean="0">
                <a:solidFill>
                  <a:schemeClr val="bg1"/>
                </a:solidFill>
              </a:rPr>
              <a:t>Sources of investment are available to support the </a:t>
            </a:r>
            <a:r>
              <a:rPr lang="en-GB" sz="1450" b="1" dirty="0" smtClean="0">
                <a:solidFill>
                  <a:schemeClr val="bg1"/>
                </a:solidFill>
              </a:rPr>
              <a:t>implementation of solutions led by </a:t>
            </a:r>
          </a:p>
          <a:p>
            <a:pPr marL="341313" lvl="1" indent="-341313"/>
            <a:r>
              <a:rPr lang="en-GB" sz="1450" b="1" dirty="0" smtClean="0">
                <a:solidFill>
                  <a:schemeClr val="bg1"/>
                </a:solidFill>
              </a:rPr>
              <a:t>business</a:t>
            </a:r>
            <a:r>
              <a:rPr lang="en-GB" sz="1450" dirty="0" smtClean="0">
                <a:solidFill>
                  <a:schemeClr val="bg1"/>
                </a:solidFill>
              </a:rPr>
              <a:t> on behalf of the sector. </a:t>
            </a:r>
          </a:p>
          <a:p>
            <a:pPr marL="341313" lvl="1" indent="-341313">
              <a:buFont typeface="Arial" pitchFamily="34" charset="0"/>
              <a:buChar char="•"/>
            </a:pPr>
            <a:r>
              <a:rPr lang="en-GB" sz="1450" dirty="0" smtClean="0">
                <a:solidFill>
                  <a:schemeClr val="bg1"/>
                </a:solidFill>
              </a:rPr>
              <a:t>The </a:t>
            </a:r>
            <a:r>
              <a:rPr lang="en-GB" sz="1450" b="1" dirty="0" smtClean="0">
                <a:solidFill>
                  <a:schemeClr val="bg1"/>
                </a:solidFill>
              </a:rPr>
              <a:t>Employer Ownership pilots </a:t>
            </a:r>
            <a:r>
              <a:rPr lang="en-GB" sz="1450" dirty="0" smtClean="0">
                <a:solidFill>
                  <a:schemeClr val="bg1"/>
                </a:solidFill>
              </a:rPr>
              <a:t>offers all employers in England direct access to up to £250 million of public investment over the next two years to design and deliver their own training solutions. </a:t>
            </a:r>
          </a:p>
          <a:p>
            <a:pPr marL="341313" lvl="1" indent="-341313">
              <a:buFont typeface="Arial" pitchFamily="34" charset="0"/>
              <a:buChar char="•"/>
            </a:pPr>
            <a:r>
              <a:rPr lang="en-GB" sz="1450" dirty="0" smtClean="0">
                <a:solidFill>
                  <a:schemeClr val="bg1"/>
                </a:solidFill>
              </a:rPr>
              <a:t>The </a:t>
            </a:r>
            <a:r>
              <a:rPr lang="en-GB" sz="1450" b="1" dirty="0" smtClean="0">
                <a:solidFill>
                  <a:schemeClr val="bg1"/>
                </a:solidFill>
              </a:rPr>
              <a:t>Growth and Innovation Fund </a:t>
            </a:r>
            <a:r>
              <a:rPr lang="en-GB" sz="1450" dirty="0" smtClean="0">
                <a:solidFill>
                  <a:schemeClr val="bg1"/>
                </a:solidFill>
              </a:rPr>
              <a:t>(£9 million invested so far, £29 million to invest in 2012-13) gives priority to solutions for the sector e.g.:</a:t>
            </a:r>
          </a:p>
          <a:p>
            <a:pPr marL="723900" lvl="2" indent="-368300">
              <a:buFont typeface="Arial" pitchFamily="34" charset="0"/>
              <a:buChar char="•"/>
            </a:pPr>
            <a:r>
              <a:rPr lang="en-GB" sz="1450" dirty="0" smtClean="0">
                <a:solidFill>
                  <a:schemeClr val="bg1"/>
                </a:solidFill>
              </a:rPr>
              <a:t>Employer commitment and investment in </a:t>
            </a:r>
            <a:r>
              <a:rPr lang="en-GB" sz="1450" b="1" dirty="0" smtClean="0">
                <a:solidFill>
                  <a:schemeClr val="bg1"/>
                </a:solidFill>
              </a:rPr>
              <a:t>Apprenticeships</a:t>
            </a:r>
          </a:p>
          <a:p>
            <a:pPr marL="723900" lvl="2" indent="-368300">
              <a:buFont typeface="Arial" pitchFamily="34" charset="0"/>
              <a:buChar char="•"/>
            </a:pPr>
            <a:r>
              <a:rPr lang="en-GB" sz="1450" dirty="0" smtClean="0">
                <a:solidFill>
                  <a:schemeClr val="bg1"/>
                </a:solidFill>
              </a:rPr>
              <a:t>Creation of </a:t>
            </a:r>
            <a:r>
              <a:rPr lang="en-GB" sz="1450" b="1" dirty="0" smtClean="0">
                <a:solidFill>
                  <a:schemeClr val="bg1"/>
                </a:solidFill>
              </a:rPr>
              <a:t>employer networks </a:t>
            </a:r>
            <a:r>
              <a:rPr lang="en-GB" sz="1450" dirty="0" smtClean="0">
                <a:solidFill>
                  <a:schemeClr val="bg1"/>
                </a:solidFill>
              </a:rPr>
              <a:t>to overcome skill problems (see BAE Systems example)</a:t>
            </a:r>
          </a:p>
          <a:p>
            <a:pPr marL="723900" lvl="2" indent="-368300">
              <a:buFont typeface="Arial" pitchFamily="34" charset="0"/>
              <a:buChar char="•"/>
            </a:pPr>
            <a:r>
              <a:rPr lang="en-GB" sz="1450" dirty="0" smtClean="0">
                <a:solidFill>
                  <a:schemeClr val="bg1"/>
                </a:solidFill>
              </a:rPr>
              <a:t>Employer-backed proposals for other skills solutions such as: </a:t>
            </a:r>
            <a:r>
              <a:rPr lang="en-GB" sz="1450" b="1" dirty="0" smtClean="0">
                <a:solidFill>
                  <a:schemeClr val="bg1"/>
                </a:solidFill>
              </a:rPr>
              <a:t>management and leadership;</a:t>
            </a:r>
            <a:r>
              <a:rPr lang="en-GB" sz="1450" dirty="0" smtClean="0">
                <a:solidFill>
                  <a:schemeClr val="bg1"/>
                </a:solidFill>
              </a:rPr>
              <a:t> </a:t>
            </a:r>
            <a:r>
              <a:rPr lang="en-GB" sz="1450" b="1" dirty="0" smtClean="0">
                <a:solidFill>
                  <a:schemeClr val="bg1"/>
                </a:solidFill>
              </a:rPr>
              <a:t>professional standards;</a:t>
            </a:r>
            <a:r>
              <a:rPr lang="en-GB" sz="1450" dirty="0" smtClean="0">
                <a:solidFill>
                  <a:schemeClr val="bg1"/>
                </a:solidFill>
              </a:rPr>
              <a:t> </a:t>
            </a:r>
            <a:r>
              <a:rPr lang="en-GB" sz="1450" b="1" dirty="0" smtClean="0">
                <a:solidFill>
                  <a:schemeClr val="bg1"/>
                </a:solidFill>
              </a:rPr>
              <a:t>high performance work practices </a:t>
            </a:r>
            <a:r>
              <a:rPr lang="en-GB" sz="1450" dirty="0" smtClean="0">
                <a:solidFill>
                  <a:schemeClr val="bg1"/>
                </a:solidFill>
              </a:rPr>
              <a:t>incorporating people development (e.g. </a:t>
            </a:r>
            <a:r>
              <a:rPr lang="en-GB" sz="1450" b="1" dirty="0" smtClean="0">
                <a:solidFill>
                  <a:schemeClr val="bg1"/>
                </a:solidFill>
              </a:rPr>
              <a:t>Investors in People</a:t>
            </a:r>
            <a:r>
              <a:rPr lang="en-GB" sz="1450" dirty="0" smtClean="0">
                <a:solidFill>
                  <a:schemeClr val="bg1"/>
                </a:solidFill>
              </a:rPr>
              <a:t>).</a:t>
            </a:r>
          </a:p>
          <a:p>
            <a:pPr marL="723900" lvl="2" indent="-368300">
              <a:buFont typeface="Arial" pitchFamily="34" charset="0"/>
              <a:buChar char="•"/>
            </a:pPr>
            <a:r>
              <a:rPr lang="en-GB" sz="1450" dirty="0" smtClean="0">
                <a:solidFill>
                  <a:schemeClr val="bg1"/>
                </a:solidFill>
              </a:rPr>
              <a:t>Information and business advice is also important as a solution.  </a:t>
            </a:r>
            <a:endParaRPr lang="en-GB" sz="1600" dirty="0" smtClean="0">
              <a:solidFill>
                <a:schemeClr val="bg1"/>
              </a:solidFill>
            </a:endParaRPr>
          </a:p>
          <a:p>
            <a:pPr marL="88900" lvl="2"/>
            <a:endParaRPr lang="en-GB" sz="1450" b="1" dirty="0" smtClean="0">
              <a:solidFill>
                <a:schemeClr val="bg1"/>
              </a:solidFill>
            </a:endParaRPr>
          </a:p>
          <a:p>
            <a:pPr marL="88900" lvl="2"/>
            <a:r>
              <a:rPr lang="en-GB" sz="1450" b="1" dirty="0" smtClean="0">
                <a:solidFill>
                  <a:schemeClr val="bg1"/>
                </a:solidFill>
              </a:rPr>
              <a:t>Ultimately this is trying to catalyse sustained investment in the development of the sector’s workforce led by employers which lies at the heart of an enterprising and dynamic nation.</a:t>
            </a:r>
            <a:endParaRPr lang="en-GB" sz="1450" dirty="0" smtClean="0">
              <a:solidFill>
                <a:schemeClr val="bg1"/>
              </a:solidFill>
            </a:endParaRPr>
          </a:p>
          <a:p>
            <a:pPr marL="723900" lvl="2" indent="-368300"/>
            <a:endParaRPr lang="en-GB" sz="1600" dirty="0" smtClean="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a:xfrm>
            <a:off x="179512" y="1556792"/>
            <a:ext cx="8964488" cy="5301208"/>
          </a:xfrm>
        </p:spPr>
        <p:txBody>
          <a:bodyPr>
            <a:normAutofit lnSpcReduction="10000"/>
          </a:bodyPr>
          <a:lstStyle/>
          <a:p>
            <a:pPr marL="180000" indent="0">
              <a:buNone/>
            </a:pPr>
            <a:r>
              <a:rPr lang="en-GB" sz="1600" dirty="0" smtClean="0"/>
              <a:t>The UK Commission is </a:t>
            </a:r>
            <a:r>
              <a:rPr lang="en-GB" sz="1600" b="1" dirty="0" smtClean="0"/>
              <a:t>working to transform the UK’s approach to investing in skills to help secure jobs and growth</a:t>
            </a:r>
            <a:r>
              <a:rPr lang="en-GB" sz="1600" dirty="0" smtClean="0"/>
              <a:t>.  Key to our ambition is the need to encourage </a:t>
            </a:r>
            <a:r>
              <a:rPr lang="en-GB" sz="1600" b="1" dirty="0" smtClean="0"/>
              <a:t>greater employer ownership of skills</a:t>
            </a:r>
            <a:r>
              <a:rPr lang="en-GB" sz="1600" dirty="0" smtClean="0"/>
              <a:t>, working to secure long term sustainable partnerships.</a:t>
            </a:r>
          </a:p>
          <a:p>
            <a:pPr marL="180000" indent="0">
              <a:buNone/>
            </a:pPr>
            <a:endParaRPr lang="en-GB" sz="1600" dirty="0" smtClean="0"/>
          </a:p>
          <a:p>
            <a:pPr marL="180000" indent="0">
              <a:buNone/>
            </a:pPr>
            <a:r>
              <a:rPr lang="en-GB" sz="1600" dirty="0" smtClean="0"/>
              <a:t>This slide pack and accompanying evidence report present the case for </a:t>
            </a:r>
            <a:r>
              <a:rPr lang="en-GB" sz="1600" b="1" dirty="0" smtClean="0"/>
              <a:t>more employers  in this sector to invest in the skills of their people</a:t>
            </a:r>
            <a:r>
              <a:rPr lang="en-GB" sz="1600" dirty="0" smtClean="0"/>
              <a:t>.  It does so by presenting real-life, skill-based business solutions that have been used by leading employers to tackle the performance challenges they face and by drawing on examples of the investments being made by the UK Commission through its investment funds.</a:t>
            </a:r>
          </a:p>
          <a:p>
            <a:pPr marL="180000" indent="0">
              <a:buNone/>
            </a:pPr>
            <a:endParaRPr lang="en-GB" sz="1600" dirty="0" smtClean="0"/>
          </a:p>
          <a:p>
            <a:pPr marL="180000" indent="0">
              <a:buNone/>
            </a:pPr>
            <a:r>
              <a:rPr lang="en-GB" sz="1600" dirty="0" smtClean="0"/>
              <a:t>There are several determinants of employers’ skills needs and training behaviour including firm size, strategy and location but it is by sector which the strongest variations appear.  Hence this work focuses on the </a:t>
            </a:r>
            <a:r>
              <a:rPr lang="en-GB" sz="1600" b="1" dirty="0" smtClean="0">
                <a:solidFill>
                  <a:srgbClr val="FF0000"/>
                </a:solidFill>
              </a:rPr>
              <a:t>Manufacturing</a:t>
            </a:r>
            <a:r>
              <a:rPr lang="en-GB" sz="1600" dirty="0" smtClean="0"/>
              <a:t> sector.  Slide packs and reports are also available for a number of other sectors from: </a:t>
            </a:r>
            <a:r>
              <a:rPr lang="en-GB" sz="1600" dirty="0" smtClean="0">
                <a:hlinkClick r:id="rId2"/>
              </a:rPr>
              <a:t>www.ukces.org.uk</a:t>
            </a:r>
            <a:r>
              <a:rPr lang="en-GB" sz="1600" dirty="0" smtClean="0"/>
              <a:t> Each of the sectors are important to the economy in terms of employment, productivity or their future potential.</a:t>
            </a:r>
          </a:p>
          <a:p>
            <a:pPr marL="180000" indent="0">
              <a:buNone/>
            </a:pPr>
            <a:endParaRPr lang="en-GB" sz="1600" dirty="0" smtClean="0"/>
          </a:p>
          <a:p>
            <a:pPr marL="180000" indent="0">
              <a:buNone/>
            </a:pPr>
            <a:r>
              <a:rPr lang="en-GB" sz="1600" dirty="0" smtClean="0"/>
              <a:t>For </a:t>
            </a:r>
            <a:r>
              <a:rPr lang="en-GB" sz="1600" b="1" dirty="0" smtClean="0"/>
              <a:t>information </a:t>
            </a:r>
            <a:r>
              <a:rPr lang="en-GB" sz="1600" dirty="0" smtClean="0"/>
              <a:t>about this slide pack and accompanying report please contact:</a:t>
            </a:r>
          </a:p>
          <a:p>
            <a:pPr marL="180000" indent="0">
              <a:buNone/>
            </a:pPr>
            <a:r>
              <a:rPr lang="en-GB" sz="1600" dirty="0" smtClean="0"/>
              <a:t>Zoey Breuer, </a:t>
            </a:r>
            <a:r>
              <a:rPr lang="en-GB" sz="1600" dirty="0" smtClean="0">
                <a:hlinkClick r:id="rId3"/>
              </a:rPr>
              <a:t>zoey.breuer@ukces.org.uk</a:t>
            </a:r>
            <a:r>
              <a:rPr lang="en-GB" sz="1600" dirty="0" smtClean="0"/>
              <a:t> </a:t>
            </a:r>
          </a:p>
          <a:p>
            <a:pPr marL="180000" indent="0">
              <a:buNone/>
            </a:pPr>
            <a:endParaRPr lang="en-GB" sz="1600" dirty="0" smtClean="0"/>
          </a:p>
          <a:p>
            <a:pPr marL="180000" indent="0">
              <a:buNone/>
            </a:pPr>
            <a:r>
              <a:rPr lang="en-GB" sz="1600" b="1" dirty="0" smtClean="0"/>
              <a:t>Source information </a:t>
            </a:r>
            <a:r>
              <a:rPr lang="en-GB" sz="1600" dirty="0" smtClean="0"/>
              <a:t>can be found in the notes section of each slide</a:t>
            </a:r>
          </a:p>
          <a:p>
            <a:pPr marL="180000" indent="0">
              <a:buNone/>
            </a:pPr>
            <a:endParaRPr lang="en-GB" sz="1800" dirty="0" smtClean="0"/>
          </a:p>
          <a:p>
            <a:pPr marL="180000" indent="0">
              <a:buNone/>
            </a:pPr>
            <a:endParaRPr lang="en-GB" sz="1600" dirty="0" smtClean="0"/>
          </a:p>
          <a:p>
            <a:pPr marL="180000" indent="0">
              <a:buNone/>
            </a:pPr>
            <a:endParaRPr lang="en-GB" sz="1600" dirty="0"/>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0000" y="115200"/>
            <a:ext cx="6329378" cy="1143000"/>
          </a:xfrm>
        </p:spPr>
        <p:txBody>
          <a:bodyPr>
            <a:normAutofit/>
          </a:bodyPr>
          <a:lstStyle/>
          <a:p>
            <a:r>
              <a:rPr lang="en-GB" sz="2400" dirty="0" smtClean="0"/>
              <a:t>Growth through skills</a:t>
            </a:r>
            <a:br>
              <a:rPr lang="en-GB" sz="2400" dirty="0" smtClean="0"/>
            </a:br>
            <a:r>
              <a:rPr lang="en-GB" sz="2400" b="1" dirty="0" smtClean="0"/>
              <a:t>Securing future success</a:t>
            </a:r>
            <a:endParaRPr lang="en-GB" sz="2400" dirty="0"/>
          </a:p>
        </p:txBody>
      </p:sp>
      <p:sp>
        <p:nvSpPr>
          <p:cNvPr id="6" name="Content Placeholder 3"/>
          <p:cNvSpPr txBox="1">
            <a:spLocks/>
          </p:cNvSpPr>
          <p:nvPr/>
        </p:nvSpPr>
        <p:spPr>
          <a:xfrm>
            <a:off x="180000" y="1512000"/>
            <a:ext cx="8640000" cy="5103961"/>
          </a:xfrm>
          <a:prstGeom prst="rect">
            <a:avLst/>
          </a:prstGeom>
          <a:solidFill>
            <a:schemeClr val="tx2"/>
          </a:solidFill>
          <a:effec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rtlCol="0">
            <a:sp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600" b="1" i="0" u="none" strike="noStrike" kern="1200" cap="none" spc="0" normalizeH="0" baseline="0" noProof="0" dirty="0" smtClean="0">
                <a:ln>
                  <a:noFill/>
                </a:ln>
                <a:solidFill>
                  <a:schemeClr val="bg1"/>
                </a:solidFill>
                <a:effectLst/>
                <a:uLnTx/>
                <a:uFillTx/>
                <a:latin typeface="+mn-lt"/>
                <a:ea typeface="+mn-ea"/>
                <a:cs typeface="+mn-cs"/>
              </a:rPr>
              <a:t>Developing a degree level apprenticeship</a:t>
            </a:r>
          </a:p>
          <a:p>
            <a:pPr marL="342000" lvl="1" fontAlgn="auto">
              <a:spcBef>
                <a:spcPct val="20000"/>
              </a:spcBef>
              <a:spcAft>
                <a:spcPts val="0"/>
              </a:spcAft>
              <a:defRPr/>
            </a:pPr>
            <a:r>
              <a:rPr lang="en-GB" sz="1500" b="1" dirty="0" smtClean="0"/>
              <a:t>BAE Systems </a:t>
            </a:r>
            <a:r>
              <a:rPr lang="en-GB" sz="1500" dirty="0" smtClean="0"/>
              <a:t>has worked with other employers (Airbus, Rolls Royce, Jaguar Land Rover, Ford, GKN, Siemens, Pilkington, Aggregate Industries and others), and Sector Skills councils (SEMTA, </a:t>
            </a:r>
            <a:r>
              <a:rPr lang="en-GB" sz="1500" dirty="0" err="1" smtClean="0"/>
              <a:t>Proskills</a:t>
            </a:r>
            <a:r>
              <a:rPr lang="en-GB" sz="1500" dirty="0" smtClean="0"/>
              <a:t>, Cogent) to develop </a:t>
            </a:r>
            <a:r>
              <a:rPr lang="en-GB" sz="1500" b="1" dirty="0" smtClean="0"/>
              <a:t>a higher level and a degree level Apprenticeship for the sector to supply the high level, technical and applied skills it needs.</a:t>
            </a:r>
            <a:r>
              <a:rPr lang="en-GB" sz="1500" dirty="0" smtClean="0"/>
              <a:t>  By Sept 2012, over 300 apprentices will be employed on the new scheme and </a:t>
            </a:r>
            <a:r>
              <a:rPr lang="en-GB" sz="1500" dirty="0" smtClean="0">
                <a:solidFill>
                  <a:schemeClr val="bg1"/>
                </a:solidFill>
              </a:rPr>
              <a:t>will go on to work either in that business or its supply chain and </a:t>
            </a:r>
            <a:r>
              <a:rPr lang="en-GB" sz="1500" b="1" dirty="0" smtClean="0">
                <a:solidFill>
                  <a:schemeClr val="bg1"/>
                </a:solidFill>
              </a:rPr>
              <a:t>drive up sector performance. </a:t>
            </a:r>
            <a:r>
              <a:rPr lang="en-GB" sz="1500" dirty="0" smtClean="0"/>
              <a:t>This is an example of employers leading the development of  skills to meet the needs of the sector</a:t>
            </a:r>
            <a:r>
              <a:rPr lang="en-GB" sz="1500" b="1" dirty="0" smtClean="0">
                <a:solidFill>
                  <a:schemeClr val="bg1"/>
                </a:solidFill>
              </a:rPr>
              <a:t> </a:t>
            </a:r>
            <a:r>
              <a:rPr lang="en-GB" sz="1500" dirty="0" smtClean="0">
                <a:solidFill>
                  <a:schemeClr val="bg1"/>
                </a:solidFill>
              </a:rPr>
              <a:t>(see </a:t>
            </a:r>
            <a:r>
              <a:rPr lang="en-GB" sz="1500" b="1" dirty="0" smtClean="0">
                <a:solidFill>
                  <a:schemeClr val="bg1"/>
                </a:solidFill>
                <a:hlinkClick r:id="rId3" action="ppaction://hlinksldjump"/>
              </a:rPr>
              <a:t>case study 3</a:t>
            </a:r>
            <a:r>
              <a:rPr lang="en-GB" sz="1500" dirty="0" smtClean="0">
                <a:solidFill>
                  <a:schemeClr val="bg1"/>
                </a:solidFill>
              </a:rPr>
              <a:t>)</a:t>
            </a:r>
          </a:p>
          <a:p>
            <a:pPr marL="342000" lvl="1" indent="-342000" fontAlgn="auto">
              <a:spcBef>
                <a:spcPts val="432"/>
              </a:spcBef>
              <a:spcAft>
                <a:spcPts val="0"/>
              </a:spcAft>
              <a:buFont typeface="Arial" pitchFamily="34" charset="0"/>
              <a:buChar char="•"/>
              <a:defRPr/>
            </a:pPr>
            <a:r>
              <a:rPr lang="en-GB" sz="1600" b="1" dirty="0" smtClean="0">
                <a:solidFill>
                  <a:schemeClr val="bg1"/>
                </a:solidFill>
              </a:rPr>
              <a:t>Engineering Technicians</a:t>
            </a:r>
          </a:p>
          <a:p>
            <a:pPr marL="342000" lvl="1" fontAlgn="auto">
              <a:spcBef>
                <a:spcPct val="20000"/>
              </a:spcBef>
              <a:spcAft>
                <a:spcPts val="0"/>
              </a:spcAft>
              <a:defRPr/>
            </a:pPr>
            <a:r>
              <a:rPr lang="en-GB" sz="1500" dirty="0" smtClean="0">
                <a:solidFill>
                  <a:schemeClr val="bg1"/>
                </a:solidFill>
              </a:rPr>
              <a:t>As part of the same project, vocational pathways to the degree level apprenticeship will be strengthened and the Advanced Apprenticeship will provide recognised </a:t>
            </a:r>
            <a:r>
              <a:rPr lang="en-GB" sz="1500" b="1" dirty="0" smtClean="0">
                <a:solidFill>
                  <a:schemeClr val="bg1"/>
                </a:solidFill>
              </a:rPr>
              <a:t>Engineering Technician status</a:t>
            </a:r>
            <a:r>
              <a:rPr lang="en-GB" sz="1500" dirty="0" smtClean="0">
                <a:solidFill>
                  <a:schemeClr val="bg1"/>
                </a:solidFill>
              </a:rPr>
              <a:t>.  This will enhance the </a:t>
            </a:r>
            <a:r>
              <a:rPr lang="en-GB" sz="1500" b="1" dirty="0" smtClean="0">
                <a:solidFill>
                  <a:schemeClr val="bg1"/>
                </a:solidFill>
              </a:rPr>
              <a:t>value and accessibility of vocational training.</a:t>
            </a:r>
            <a:endParaRPr lang="en-GB" sz="1500" dirty="0" smtClean="0">
              <a:solidFill>
                <a:schemeClr val="bg1"/>
              </a:solidFill>
            </a:endParaRPr>
          </a:p>
          <a:p>
            <a:pPr marL="342000" lvl="1" indent="-342000" fontAlgn="auto">
              <a:spcBef>
                <a:spcPts val="432"/>
              </a:spcBef>
              <a:spcAft>
                <a:spcPts val="0"/>
              </a:spcAft>
              <a:buFont typeface="Arial" pitchFamily="34" charset="0"/>
              <a:buChar char="•"/>
              <a:defRPr/>
            </a:pPr>
            <a:r>
              <a:rPr lang="en-GB" sz="1600" b="1" dirty="0" smtClean="0">
                <a:solidFill>
                  <a:schemeClr val="bg1"/>
                </a:solidFill>
              </a:rPr>
              <a:t>Government support programmes</a:t>
            </a:r>
          </a:p>
          <a:p>
            <a:pPr marL="342000" lvl="1" indent="-342000" fontAlgn="auto">
              <a:spcBef>
                <a:spcPts val="432"/>
              </a:spcBef>
              <a:spcAft>
                <a:spcPts val="0"/>
              </a:spcAft>
              <a:defRPr/>
            </a:pPr>
            <a:r>
              <a:rPr lang="en-GB" sz="1500" dirty="0" smtClean="0">
                <a:solidFill>
                  <a:schemeClr val="bg1"/>
                </a:solidFill>
              </a:rPr>
              <a:t>	Programmes include Manufacturing Fellowships to help bridge university and industrial research opportunities, support to help smaller employers access Advanced Level and Higher Apprenticeships, and an enhanced Manufacturing Advisory Service.</a:t>
            </a:r>
          </a:p>
          <a:p>
            <a:pPr marL="342900" marR="0" lvl="0" indent="-342900" algn="l" defTabSz="914400" rtl="0" eaLnBrk="1" fontAlgn="auto" latinLnBrk="0" hangingPunct="1">
              <a:lnSpc>
                <a:spcPct val="100000"/>
              </a:lnSpc>
              <a:spcBef>
                <a:spcPts val="432"/>
              </a:spcBef>
              <a:spcAft>
                <a:spcPts val="0"/>
              </a:spcAft>
              <a:buClrTx/>
              <a:buSzTx/>
              <a:buFont typeface="Arial" pitchFamily="34" charset="0"/>
              <a:buChar char="•"/>
              <a:tabLst/>
              <a:defRPr/>
            </a:pPr>
            <a:r>
              <a:rPr lang="en-GB" sz="1600" b="1" dirty="0" smtClean="0">
                <a:solidFill>
                  <a:schemeClr val="bg1"/>
                </a:solidFill>
              </a:rPr>
              <a:t>University Technical Colleges</a:t>
            </a:r>
          </a:p>
          <a:p>
            <a:pPr marL="342900" lvl="0" fontAlgn="auto">
              <a:spcBef>
                <a:spcPct val="20000"/>
              </a:spcBef>
              <a:spcAft>
                <a:spcPts val="0"/>
              </a:spcAft>
              <a:defRPr/>
            </a:pPr>
            <a:r>
              <a:rPr lang="en-GB" sz="1500" dirty="0" smtClean="0"/>
              <a:t>In further improvements to the supply of skills UTCs</a:t>
            </a:r>
            <a:r>
              <a:rPr lang="en-GB" sz="1500" b="1" dirty="0" smtClean="0"/>
              <a:t> </a:t>
            </a:r>
            <a:r>
              <a:rPr lang="en-GB" sz="1500" dirty="0" smtClean="0"/>
              <a:t>are being expanded and will allow business to set curricula, provide work placements and training opportunities for 11-19 year olds (see </a:t>
            </a:r>
            <a:r>
              <a:rPr lang="en-GB" sz="1500" b="1" dirty="0" smtClean="0">
                <a:hlinkClick r:id="rId4" action="ppaction://hlinksldjump"/>
              </a:rPr>
              <a:t>case study 4</a:t>
            </a:r>
            <a:r>
              <a:rPr lang="en-GB" sz="1500" dirty="0" smtClean="0"/>
              <a:t>).</a:t>
            </a:r>
            <a:endParaRPr lang="en-GB" sz="1500" b="1" dirty="0" smtClean="0">
              <a:solidFill>
                <a:schemeClr val="bg1"/>
              </a:solidFill>
            </a:endParaRPr>
          </a:p>
        </p:txBody>
      </p:sp>
      <p:sp>
        <p:nvSpPr>
          <p:cNvPr id="8" name="Slide Number Placeholder 7"/>
          <p:cNvSpPr>
            <a:spLocks noGrp="1"/>
          </p:cNvSpPr>
          <p:nvPr>
            <p:ph type="sldNum" sz="quarter" idx="12"/>
          </p:nvPr>
        </p:nvSpPr>
        <p:spPr/>
        <p:txBody>
          <a:bodyPr/>
          <a:lstStyle/>
          <a:p>
            <a:fld id="{234C2BFB-94E8-411C-AFA4-6699941CFF0C}" type="slidenum">
              <a:rPr lang="en-GB" smtClean="0"/>
              <a:pPr/>
              <a:t>20</a:t>
            </a:fld>
            <a:endParaRPr lang="en-GB" dirty="0"/>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000" y="115200"/>
            <a:ext cx="6329378" cy="1143000"/>
          </a:xfrm>
        </p:spPr>
        <p:txBody>
          <a:bodyPr>
            <a:normAutofit/>
          </a:bodyPr>
          <a:lstStyle/>
          <a:p>
            <a:r>
              <a:rPr lang="en-GB" sz="2400" dirty="0" smtClean="0"/>
              <a:t>Growth through skills</a:t>
            </a:r>
            <a:br>
              <a:rPr lang="en-GB" sz="2400" dirty="0" smtClean="0"/>
            </a:br>
            <a:r>
              <a:rPr lang="en-GB" sz="2400" b="1" dirty="0" smtClean="0"/>
              <a:t>Securing future success</a:t>
            </a:r>
            <a:endParaRPr lang="en-GB" sz="2400" dirty="0"/>
          </a:p>
        </p:txBody>
      </p:sp>
      <p:sp>
        <p:nvSpPr>
          <p:cNvPr id="5" name="Content Placeholder 3"/>
          <p:cNvSpPr txBox="1">
            <a:spLocks noGrp="1"/>
          </p:cNvSpPr>
          <p:nvPr>
            <p:ph idx="1"/>
          </p:nvPr>
        </p:nvSpPr>
        <p:spPr>
          <a:xfrm>
            <a:off x="180000" y="1512000"/>
            <a:ext cx="8640000" cy="5281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rtlCol="0">
            <a:spAutoFit/>
          </a:bodyPr>
          <a:lstStyle/>
          <a:p>
            <a:pPr lvl="0">
              <a:spcBef>
                <a:spcPts val="900"/>
              </a:spcBef>
              <a:defRPr/>
            </a:pPr>
            <a:r>
              <a:rPr lang="en-GB" sz="1600" b="1" dirty="0" smtClean="0">
                <a:solidFill>
                  <a:schemeClr val="bg1"/>
                </a:solidFill>
              </a:rPr>
              <a:t>Talent Retention Project</a:t>
            </a:r>
            <a:endParaRPr lang="en-GB" sz="1600" dirty="0" smtClean="0"/>
          </a:p>
          <a:p>
            <a:pPr marL="342000" indent="0">
              <a:spcBef>
                <a:spcPts val="24"/>
              </a:spcBef>
              <a:buNone/>
              <a:defRPr/>
            </a:pPr>
            <a:r>
              <a:rPr lang="en-GB" sz="1500" dirty="0" err="1" smtClean="0"/>
              <a:t>Semta’s</a:t>
            </a:r>
            <a:r>
              <a:rPr lang="en-GB" sz="1500" dirty="0" smtClean="0"/>
              <a:t> UK Talent Retention Project to ensure skilled employees displaced following the strategic Defence and Security Review are retained within the sector is one example of an employer-led solution.</a:t>
            </a:r>
          </a:p>
          <a:p>
            <a:pPr marL="342000" indent="0" algn="just">
              <a:spcBef>
                <a:spcPts val="24"/>
              </a:spcBef>
              <a:buNone/>
              <a:defRPr/>
            </a:pPr>
            <a:endParaRPr lang="en-GB" sz="15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600" b="1" dirty="0" smtClean="0">
                <a:solidFill>
                  <a:schemeClr val="bg1"/>
                </a:solidFill>
              </a:rPr>
              <a:t>Network collaboration with higher education</a:t>
            </a:r>
          </a:p>
          <a:p>
            <a:pPr marL="342000" lvl="0" indent="0">
              <a:spcBef>
                <a:spcPts val="24"/>
              </a:spcBef>
              <a:buNone/>
              <a:defRPr/>
            </a:pPr>
            <a:r>
              <a:rPr lang="en-GB" sz="1500" dirty="0" smtClean="0"/>
              <a:t>The </a:t>
            </a:r>
            <a:r>
              <a:rPr lang="en-GB" sz="1500" b="1" dirty="0" smtClean="0"/>
              <a:t>Working Higher Network </a:t>
            </a:r>
            <a:r>
              <a:rPr lang="en-GB" sz="1500" dirty="0" smtClean="0"/>
              <a:t>links </a:t>
            </a:r>
            <a:r>
              <a:rPr lang="en-GB" sz="1500" b="1" dirty="0" smtClean="0"/>
              <a:t>business with universities and colleges </a:t>
            </a:r>
            <a:r>
              <a:rPr lang="en-GB" sz="1500" dirty="0" smtClean="0"/>
              <a:t>that provide specialist  and high level training and qualifications for firms in the chemicals, pharmaceuticals, nuclear, oil and gas, petroleum and polymer industries.  The training is targeted at process, laboratory, engineering technicians and operators.  It provides the scientific knowledge and technical skills required to achieve business improvements.  The Network was i</a:t>
            </a:r>
            <a:r>
              <a:rPr lang="en-GB" sz="1500" dirty="0" smtClean="0">
                <a:solidFill>
                  <a:schemeClr val="bg1"/>
                </a:solidFill>
              </a:rPr>
              <a:t>nitiated by </a:t>
            </a:r>
            <a:r>
              <a:rPr lang="en-GB" sz="1500" b="1" dirty="0" smtClean="0">
                <a:solidFill>
                  <a:schemeClr val="bg1"/>
                </a:solidFill>
              </a:rPr>
              <a:t>Cogent </a:t>
            </a:r>
            <a:r>
              <a:rPr lang="en-GB" sz="1500" dirty="0" smtClean="0">
                <a:solidFill>
                  <a:schemeClr val="bg1"/>
                </a:solidFill>
              </a:rPr>
              <a:t>Sector Skills Council.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500" b="1"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600" b="1" i="0" u="none" strike="noStrike" kern="1200" cap="none" spc="0" normalizeH="0" noProof="0" dirty="0" smtClean="0">
                <a:ln>
                  <a:noFill/>
                </a:ln>
                <a:solidFill>
                  <a:schemeClr val="bg1"/>
                </a:solidFill>
                <a:effectLst/>
                <a:uLnTx/>
                <a:uFillTx/>
                <a:latin typeface="+mn-lt"/>
                <a:ea typeface="+mn-ea"/>
                <a:cs typeface="+mn-cs"/>
              </a:rPr>
              <a:t>Industrial Placements</a:t>
            </a:r>
          </a:p>
          <a:p>
            <a:pPr marL="342000" indent="0">
              <a:buNone/>
              <a:defRPr/>
            </a:pPr>
            <a:r>
              <a:rPr lang="en-GB" sz="1500" b="1" dirty="0" smtClean="0"/>
              <a:t>Employer-led contribution to undergraduate and post graduate education </a:t>
            </a:r>
            <a:r>
              <a:rPr lang="en-GB" sz="1500" dirty="0" smtClean="0"/>
              <a:t>through industrial placements has significant benefit to all parties.  The employer is able to influence the practical element of higher skills provision thereby shaping the future supply of skills from which it can recruit.  The student gains skills and employability.  Collaboration between industry and academia can lead to mutual benefits from beyond the supply of high level skills.  </a:t>
            </a:r>
            <a:r>
              <a:rPr lang="en-GB" sz="1500" b="1" dirty="0" smtClean="0"/>
              <a:t>Pharmaceutical and chemicals </a:t>
            </a:r>
            <a:r>
              <a:rPr lang="en-GB" sz="1500" dirty="0" smtClean="0"/>
              <a:t>employers are working with </a:t>
            </a:r>
            <a:r>
              <a:rPr lang="en-GB" sz="1500" b="1" dirty="0" smtClean="0"/>
              <a:t>Cogent </a:t>
            </a:r>
            <a:r>
              <a:rPr lang="en-GB" sz="1500" dirty="0" smtClean="0"/>
              <a:t>to maximise the benefits of placements.</a:t>
            </a:r>
            <a:endParaRPr kumimoji="0" lang="en-GB" sz="15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fld id="{234C2BFB-94E8-411C-AFA4-6699941CFF0C}" type="slidenum">
              <a:rPr lang="en-GB" smtClean="0"/>
              <a:pPr/>
              <a:t>21</a:t>
            </a:fld>
            <a:endParaRPr lang="en-GB" dirty="0"/>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F</a:t>
            </a:r>
            <a:r>
              <a:rPr lang="en-GB" b="1" dirty="0" smtClean="0">
                <a:latin typeface="+mn-lt"/>
              </a:rPr>
              <a:t>irms in the UK that don’t invest in training....... </a:t>
            </a:r>
            <a:r>
              <a:rPr lang="en-GB" dirty="0" smtClean="0"/>
              <a:t/>
            </a:r>
            <a:br>
              <a:rPr lang="en-GB" dirty="0" smtClean="0"/>
            </a:br>
            <a:endParaRPr lang="en-GB" dirty="0"/>
          </a:p>
        </p:txBody>
      </p:sp>
      <p:sp>
        <p:nvSpPr>
          <p:cNvPr id="22" name="TextBox 21"/>
          <p:cNvSpPr txBox="1"/>
          <p:nvPr/>
        </p:nvSpPr>
        <p:spPr>
          <a:xfrm>
            <a:off x="6551712" y="6027003"/>
            <a:ext cx="2592288" cy="830997"/>
          </a:xfrm>
          <a:prstGeom prst="rect">
            <a:avLst/>
          </a:prstGeom>
          <a:solidFill>
            <a:schemeClr val="tx2"/>
          </a:solidFill>
          <a:effectLst/>
        </p:spPr>
        <p:txBody>
          <a:bodyPr wrap="square" rtlCol="0">
            <a:spAutoFit/>
          </a:bodyPr>
          <a:lstStyle/>
          <a:p>
            <a:pPr algn="ctr">
              <a:spcBef>
                <a:spcPts val="600"/>
              </a:spcBef>
              <a:spcAft>
                <a:spcPts val="600"/>
              </a:spcAft>
              <a:buNone/>
            </a:pPr>
            <a:r>
              <a:rPr lang="en-GB" sz="1600" dirty="0" smtClean="0">
                <a:solidFill>
                  <a:schemeClr val="bg1"/>
                </a:solidFill>
                <a:latin typeface="Arial Rounded MT Bold" pitchFamily="34" charset="0"/>
              </a:rPr>
              <a:t>Every £100 spent on training generates a return of £124</a:t>
            </a:r>
          </a:p>
        </p:txBody>
      </p:sp>
      <p:sp>
        <p:nvSpPr>
          <p:cNvPr id="24" name="TextBox 23"/>
          <p:cNvSpPr txBox="1"/>
          <p:nvPr/>
        </p:nvSpPr>
        <p:spPr>
          <a:xfrm>
            <a:off x="3347864" y="6027003"/>
            <a:ext cx="2592288" cy="830997"/>
          </a:xfrm>
          <a:prstGeom prst="rect">
            <a:avLst/>
          </a:prstGeom>
          <a:solidFill>
            <a:schemeClr val="tx2"/>
          </a:solidFill>
          <a:effectLst/>
        </p:spPr>
        <p:txBody>
          <a:bodyPr wrap="square" rtlCol="0">
            <a:spAutoFit/>
          </a:bodyPr>
          <a:lstStyle/>
          <a:p>
            <a:r>
              <a:rPr lang="en-GB" sz="1600" b="1" dirty="0" smtClean="0">
                <a:solidFill>
                  <a:schemeClr val="bg1"/>
                </a:solidFill>
              </a:rPr>
              <a:t>Training raises firm survival and performance rates</a:t>
            </a:r>
            <a:endParaRPr lang="en-GB" sz="1400" b="1" dirty="0" smtClean="0">
              <a:solidFill>
                <a:schemeClr val="bg1"/>
              </a:solidFill>
            </a:endParaRPr>
          </a:p>
        </p:txBody>
      </p:sp>
      <p:sp>
        <p:nvSpPr>
          <p:cNvPr id="25" name="Cross 24"/>
          <p:cNvSpPr/>
          <p:nvPr/>
        </p:nvSpPr>
        <p:spPr>
          <a:xfrm>
            <a:off x="6084168" y="6237312"/>
            <a:ext cx="360040" cy="360040"/>
          </a:xfrm>
          <a:prstGeom prst="plus">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8" name="Group 31"/>
          <p:cNvGrpSpPr/>
          <p:nvPr/>
        </p:nvGrpSpPr>
        <p:grpSpPr>
          <a:xfrm>
            <a:off x="179512" y="1484784"/>
            <a:ext cx="7776864" cy="5229200"/>
            <a:chOff x="911732" y="1563537"/>
            <a:chExt cx="7496344" cy="4639471"/>
          </a:xfrm>
        </p:grpSpPr>
        <p:sp>
          <p:nvSpPr>
            <p:cNvPr id="19" name="Oval 18"/>
            <p:cNvSpPr/>
            <p:nvPr/>
          </p:nvSpPr>
          <p:spPr>
            <a:xfrm>
              <a:off x="3792280" y="2386253"/>
              <a:ext cx="1512288" cy="1330684"/>
            </a:xfrm>
            <a:prstGeom prst="ellipse">
              <a:avLst/>
            </a:prstGeom>
            <a:solidFill>
              <a:schemeClr val="tx2"/>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smtClean="0">
                  <a:solidFill>
                    <a:schemeClr val="bg1"/>
                  </a:solidFill>
                </a:rPr>
                <a:t>Are on average</a:t>
              </a:r>
            </a:p>
            <a:p>
              <a:pPr algn="ctr"/>
              <a:r>
                <a:rPr lang="en-GB" sz="1300" b="1" dirty="0" smtClean="0">
                  <a:solidFill>
                    <a:schemeClr val="bg1"/>
                  </a:solidFill>
                </a:rPr>
                <a:t>twice </a:t>
              </a:r>
            </a:p>
            <a:p>
              <a:pPr algn="ctr"/>
              <a:r>
                <a:rPr lang="en-GB" sz="1300" b="1" dirty="0" smtClean="0">
                  <a:solidFill>
                    <a:schemeClr val="bg1"/>
                  </a:solidFill>
                </a:rPr>
                <a:t>as likely to fail</a:t>
              </a:r>
              <a:endParaRPr lang="en-GB" sz="1300" b="1" dirty="0">
                <a:solidFill>
                  <a:schemeClr val="bg1"/>
                </a:solidFill>
              </a:endParaRPr>
            </a:p>
          </p:txBody>
        </p:sp>
        <p:sp>
          <p:nvSpPr>
            <p:cNvPr id="20" name="Oval 19"/>
            <p:cNvSpPr/>
            <p:nvPr/>
          </p:nvSpPr>
          <p:spPr>
            <a:xfrm>
              <a:off x="6168733" y="2825777"/>
              <a:ext cx="2239343" cy="2061559"/>
            </a:xfrm>
            <a:prstGeom prst="ellipse">
              <a:avLst/>
            </a:prstGeom>
            <a:solidFill>
              <a:schemeClr val="accent6">
                <a:lumMod val="75000"/>
              </a:schemeClr>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bg1"/>
                  </a:solidFill>
                </a:rPr>
                <a:t>In the Construction four times as likely to fail</a:t>
              </a:r>
            </a:p>
            <a:p>
              <a:pPr algn="ctr"/>
              <a:endParaRPr lang="en-GB" sz="1100" dirty="0">
                <a:solidFill>
                  <a:schemeClr val="bg1"/>
                </a:solidFill>
                <a:latin typeface="Arial Rounded MT Bold" pitchFamily="34" charset="0"/>
              </a:endParaRPr>
            </a:p>
          </p:txBody>
        </p:sp>
        <p:sp>
          <p:nvSpPr>
            <p:cNvPr id="26" name="Oval 25"/>
            <p:cNvSpPr/>
            <p:nvPr/>
          </p:nvSpPr>
          <p:spPr>
            <a:xfrm>
              <a:off x="2095366" y="1563537"/>
              <a:ext cx="1552888" cy="1384917"/>
            </a:xfrm>
            <a:prstGeom prst="ellipse">
              <a:avLst/>
            </a:prstGeom>
            <a:solidFill>
              <a:schemeClr val="accent6">
                <a:lumMod val="75000"/>
              </a:schemeClr>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bg1"/>
                  </a:solidFill>
                </a:rPr>
                <a:t>In the Transport &amp; </a:t>
              </a:r>
              <a:r>
                <a:rPr lang="en-GB" sz="1100" dirty="0" err="1" smtClean="0">
                  <a:solidFill>
                    <a:schemeClr val="bg1"/>
                  </a:solidFill>
                </a:rPr>
                <a:t>Comms</a:t>
              </a:r>
              <a:r>
                <a:rPr lang="en-GB" sz="1100" dirty="0" smtClean="0">
                  <a:solidFill>
                    <a:schemeClr val="bg1"/>
                  </a:solidFill>
                </a:rPr>
                <a:t> sector are</a:t>
              </a:r>
            </a:p>
            <a:p>
              <a:pPr algn="ctr"/>
              <a:r>
                <a:rPr lang="en-GB" sz="1100" dirty="0" smtClean="0">
                  <a:solidFill>
                    <a:schemeClr val="bg1"/>
                  </a:solidFill>
                </a:rPr>
                <a:t>twice as likely to fail</a:t>
              </a:r>
              <a:endParaRPr lang="en-GB" sz="1100" dirty="0">
                <a:solidFill>
                  <a:schemeClr val="bg1"/>
                </a:solidFill>
              </a:endParaRPr>
            </a:p>
          </p:txBody>
        </p:sp>
        <p:sp>
          <p:nvSpPr>
            <p:cNvPr id="28" name="Oval 27"/>
            <p:cNvSpPr/>
            <p:nvPr/>
          </p:nvSpPr>
          <p:spPr>
            <a:xfrm>
              <a:off x="5376582" y="1563537"/>
              <a:ext cx="1690043" cy="1399930"/>
            </a:xfrm>
            <a:prstGeom prst="ellipse">
              <a:avLst/>
            </a:prstGeom>
            <a:solidFill>
              <a:schemeClr val="bg1"/>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300" b="1" dirty="0" smtClean="0">
                  <a:solidFill>
                    <a:schemeClr val="accent6">
                      <a:lumMod val="75000"/>
                    </a:schemeClr>
                  </a:solidFill>
                </a:rPr>
                <a:t>In the Manufacturing sector are</a:t>
              </a:r>
            </a:p>
            <a:p>
              <a:pPr algn="ctr"/>
              <a:r>
                <a:rPr lang="en-GB" sz="1300" b="1" dirty="0" smtClean="0">
                  <a:solidFill>
                    <a:schemeClr val="accent6">
                      <a:lumMod val="75000"/>
                    </a:schemeClr>
                  </a:solidFill>
                </a:rPr>
                <a:t>twice as likely to fail</a:t>
              </a:r>
              <a:endParaRPr lang="en-GB" sz="1300" b="1" dirty="0">
                <a:solidFill>
                  <a:schemeClr val="accent6">
                    <a:lumMod val="75000"/>
                  </a:schemeClr>
                </a:solidFill>
              </a:endParaRPr>
            </a:p>
          </p:txBody>
        </p:sp>
        <p:sp>
          <p:nvSpPr>
            <p:cNvPr id="29" name="Oval 28"/>
            <p:cNvSpPr/>
            <p:nvPr/>
          </p:nvSpPr>
          <p:spPr>
            <a:xfrm>
              <a:off x="4512417" y="4081561"/>
              <a:ext cx="1607302" cy="1359742"/>
            </a:xfrm>
            <a:prstGeom prst="ellipse">
              <a:avLst/>
            </a:prstGeom>
            <a:solidFill>
              <a:schemeClr val="accent6">
                <a:lumMod val="75000"/>
              </a:schemeClr>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t>In the Retail &amp; Wholesale sector are twice as likely to fail</a:t>
              </a:r>
            </a:p>
            <a:p>
              <a:pPr algn="ctr"/>
              <a:endParaRPr lang="en-GB" sz="1100" dirty="0">
                <a:latin typeface="Arial Rounded MT Bold" pitchFamily="34" charset="0"/>
              </a:endParaRPr>
            </a:p>
          </p:txBody>
        </p:sp>
        <p:sp>
          <p:nvSpPr>
            <p:cNvPr id="30" name="Oval 29"/>
            <p:cNvSpPr/>
            <p:nvPr/>
          </p:nvSpPr>
          <p:spPr>
            <a:xfrm>
              <a:off x="911732" y="3139724"/>
              <a:ext cx="3235264" cy="3063284"/>
            </a:xfrm>
            <a:prstGeom prst="ellipse">
              <a:avLst/>
            </a:prstGeom>
            <a:solidFill>
              <a:schemeClr val="accent6">
                <a:lumMod val="75000"/>
              </a:schemeClr>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t>In the Hotels &amp; Restaurant sector are</a:t>
              </a:r>
            </a:p>
            <a:p>
              <a:pPr algn="ctr"/>
              <a:r>
                <a:rPr lang="en-GB" sz="1100" dirty="0" smtClean="0"/>
                <a:t>nine times as likely to fail</a:t>
              </a:r>
              <a:endParaRPr lang="en-GB" sz="1100" dirty="0"/>
            </a:p>
          </p:txBody>
        </p:sp>
        <p:cxnSp>
          <p:nvCxnSpPr>
            <p:cNvPr id="32" name="Straight Connector 31"/>
            <p:cNvCxnSpPr/>
            <p:nvPr/>
          </p:nvCxnSpPr>
          <p:spPr>
            <a:xfrm rot="10800000" flipV="1">
              <a:off x="5160541" y="2574621"/>
              <a:ext cx="288055" cy="157901"/>
            </a:xfrm>
            <a:prstGeom prst="line">
              <a:avLst/>
            </a:prstGeom>
            <a:ln w="38100">
              <a:solidFill>
                <a:schemeClr val="accent6">
                  <a:lumMod val="75000"/>
                </a:schemeClr>
              </a:solidFill>
            </a:ln>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a:off x="3432212" y="2700199"/>
              <a:ext cx="360069" cy="125578"/>
            </a:xfrm>
            <a:prstGeom prst="line">
              <a:avLst/>
            </a:prstGeom>
            <a:ln w="38100">
              <a:solidFill>
                <a:schemeClr val="accent6">
                  <a:lumMod val="75000"/>
                </a:schemeClr>
              </a:solidFill>
            </a:ln>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rot="10800000">
              <a:off x="5160541" y="3265302"/>
              <a:ext cx="1080206" cy="251159"/>
            </a:xfrm>
            <a:prstGeom prst="line">
              <a:avLst/>
            </a:prstGeom>
            <a:ln w="38100">
              <a:solidFill>
                <a:schemeClr val="accent6">
                  <a:lumMod val="75000"/>
                </a:schemeClr>
              </a:solidFill>
            </a:ln>
          </p:spPr>
          <p:style>
            <a:lnRef idx="1">
              <a:schemeClr val="dk1"/>
            </a:lnRef>
            <a:fillRef idx="0">
              <a:schemeClr val="dk1"/>
            </a:fillRef>
            <a:effectRef idx="0">
              <a:schemeClr val="dk1"/>
            </a:effectRef>
            <a:fontRef idx="minor">
              <a:schemeClr val="tx1"/>
            </a:fontRef>
          </p:style>
        </p:cxnSp>
        <p:cxnSp>
          <p:nvCxnSpPr>
            <p:cNvPr id="35" name="Straight Connector 34"/>
            <p:cNvCxnSpPr/>
            <p:nvPr/>
          </p:nvCxnSpPr>
          <p:spPr>
            <a:xfrm rot="16200000" flipH="1">
              <a:off x="4657336" y="3785173"/>
              <a:ext cx="502314" cy="216041"/>
            </a:xfrm>
            <a:prstGeom prst="line">
              <a:avLst/>
            </a:prstGeom>
            <a:ln w="38100">
              <a:solidFill>
                <a:schemeClr val="accent6">
                  <a:lumMod val="75000"/>
                </a:schemeClr>
              </a:solidFill>
            </a:ln>
          </p:spPr>
          <p:style>
            <a:lnRef idx="1">
              <a:schemeClr val="dk1"/>
            </a:lnRef>
            <a:fillRef idx="0">
              <a:schemeClr val="dk1"/>
            </a:fillRef>
            <a:effectRef idx="0">
              <a:schemeClr val="dk1"/>
            </a:effectRef>
            <a:fontRef idx="minor">
              <a:schemeClr val="tx1"/>
            </a:fontRef>
          </p:style>
        </p:cxnSp>
        <p:cxnSp>
          <p:nvCxnSpPr>
            <p:cNvPr id="36" name="Straight Connector 35"/>
            <p:cNvCxnSpPr>
              <a:stCxn id="19" idx="3"/>
              <a:endCxn id="30" idx="7"/>
            </p:cNvCxnSpPr>
            <p:nvPr/>
          </p:nvCxnSpPr>
          <p:spPr>
            <a:xfrm rot="5400000">
              <a:off x="3810342" y="3384924"/>
              <a:ext cx="66269" cy="340547"/>
            </a:xfrm>
            <a:prstGeom prst="line">
              <a:avLst/>
            </a:prstGeom>
            <a:ln w="38100">
              <a:solidFill>
                <a:schemeClr val="accent6">
                  <a:lumMod val="75000"/>
                </a:schemeClr>
              </a:solidFill>
            </a:ln>
          </p:spPr>
          <p:style>
            <a:lnRef idx="1">
              <a:schemeClr val="dk1"/>
            </a:lnRef>
            <a:fillRef idx="0">
              <a:schemeClr val="dk1"/>
            </a:fillRef>
            <a:effectRef idx="0">
              <a:schemeClr val="dk1"/>
            </a:effectRef>
            <a:fontRef idx="minor">
              <a:schemeClr val="tx1"/>
            </a:fontRef>
          </p:style>
        </p:cxnSp>
      </p:gr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000" y="115200"/>
            <a:ext cx="6329378" cy="1143000"/>
          </a:xfrm>
        </p:spPr>
        <p:txBody>
          <a:bodyPr>
            <a:normAutofit/>
          </a:bodyPr>
          <a:lstStyle/>
          <a:p>
            <a:r>
              <a:rPr lang="en-GB" sz="2400" b="1" dirty="0" smtClean="0"/>
              <a:t>Benefits to business – reasons to take action</a:t>
            </a:r>
            <a:endParaRPr lang="en-GB" sz="2400" b="1" dirty="0"/>
          </a:p>
        </p:txBody>
      </p:sp>
      <p:sp>
        <p:nvSpPr>
          <p:cNvPr id="3" name="Content Placeholder 2"/>
          <p:cNvSpPr>
            <a:spLocks noGrp="1"/>
          </p:cNvSpPr>
          <p:nvPr>
            <p:ph idx="1"/>
          </p:nvPr>
        </p:nvSpPr>
        <p:spPr>
          <a:xfrm>
            <a:off x="180000" y="1512000"/>
            <a:ext cx="8784488" cy="4997152"/>
          </a:xfrm>
        </p:spPr>
        <p:txBody>
          <a:bodyPr>
            <a:normAutofit/>
          </a:bodyPr>
          <a:lstStyle/>
          <a:p>
            <a:pPr>
              <a:buNone/>
            </a:pPr>
            <a:r>
              <a:rPr lang="en-GB" sz="1800" b="1" dirty="0" smtClean="0"/>
              <a:t>Skills deficiencies damage firm performance</a:t>
            </a:r>
          </a:p>
          <a:p>
            <a:r>
              <a:rPr lang="en-GB" sz="1500" dirty="0" smtClean="0"/>
              <a:t>Manufacturing </a:t>
            </a:r>
            <a:r>
              <a:rPr lang="en-GB" sz="1500" b="1" dirty="0" smtClean="0"/>
              <a:t>firms operating below full capacity and reporting skills gaps </a:t>
            </a:r>
            <a:r>
              <a:rPr lang="en-GB" sz="1500" dirty="0" smtClean="0"/>
              <a:t>are up to half (51%) as productive as other firms. Furthermore, if employees do not have the skills to be fully proficient it largely cancels out any gains in turnover from  producing higher value goods or services.</a:t>
            </a:r>
          </a:p>
          <a:p>
            <a:r>
              <a:rPr lang="en-GB" sz="1500" dirty="0" smtClean="0"/>
              <a:t>Non-UK owned plants in the UK car industry have higher levels of productivity than UK owned plants. This is explained almost entirely by superior capital and skills inputs. </a:t>
            </a:r>
          </a:p>
          <a:p>
            <a:endParaRPr lang="en-GB" sz="800" dirty="0" smtClean="0"/>
          </a:p>
          <a:p>
            <a:pPr>
              <a:buNone/>
            </a:pPr>
            <a:r>
              <a:rPr lang="en-GB" sz="1800" b="1" dirty="0" smtClean="0"/>
              <a:t>Training boosts employee satisfaction and retention</a:t>
            </a:r>
            <a:endParaRPr lang="en-GB" sz="1600" dirty="0" smtClean="0"/>
          </a:p>
          <a:p>
            <a:r>
              <a:rPr lang="en-GB" sz="1500" dirty="0" smtClean="0"/>
              <a:t> AAF (Power and Industrial) Ltd is based in </a:t>
            </a:r>
            <a:r>
              <a:rPr lang="en-GB" sz="1500" dirty="0" err="1" smtClean="0"/>
              <a:t>Cramlington</a:t>
            </a:r>
            <a:r>
              <a:rPr lang="en-GB" sz="1500" dirty="0" smtClean="0"/>
              <a:t> and employs over 220 people. They have achieved the Investors in People Gold status:</a:t>
            </a:r>
          </a:p>
          <a:p>
            <a:endParaRPr lang="en-GB" sz="1600" dirty="0" smtClean="0"/>
          </a:p>
          <a:p>
            <a:pPr>
              <a:buNone/>
            </a:pPr>
            <a:endParaRPr lang="en-GB" sz="1500" dirty="0" smtClean="0"/>
          </a:p>
          <a:p>
            <a:endParaRPr lang="en-GB" sz="1500" dirty="0" smtClean="0"/>
          </a:p>
          <a:p>
            <a:r>
              <a:rPr lang="en-GB" sz="1500" dirty="0" smtClean="0"/>
              <a:t>Since SAM Mouldings committed to working with Investors in People, </a:t>
            </a:r>
            <a:r>
              <a:rPr lang="en-GB" sz="1500" b="1" dirty="0" smtClean="0"/>
              <a:t>staff turnover reduced </a:t>
            </a:r>
            <a:r>
              <a:rPr lang="en-GB" sz="1500" dirty="0" smtClean="0"/>
              <a:t>by an average of 3% per year, </a:t>
            </a:r>
            <a:r>
              <a:rPr lang="en-GB" sz="1500" b="1" dirty="0" smtClean="0"/>
              <a:t>skills levels for operatives have risen </a:t>
            </a:r>
            <a:r>
              <a:rPr lang="en-GB" sz="1500" dirty="0" smtClean="0"/>
              <a:t>on average by 5% per year, and what is more, they have seen </a:t>
            </a:r>
            <a:r>
              <a:rPr lang="en-GB" sz="1500" b="1" dirty="0" smtClean="0"/>
              <a:t>an increase in turnover </a:t>
            </a:r>
            <a:r>
              <a:rPr lang="en-GB" sz="1500" dirty="0" smtClean="0"/>
              <a:t>by an average of over 20% per year.</a:t>
            </a:r>
          </a:p>
          <a:p>
            <a:endParaRPr lang="en-GB" sz="1500" dirty="0" smtClean="0"/>
          </a:p>
          <a:p>
            <a:pPr>
              <a:buNone/>
            </a:pPr>
            <a:endParaRPr lang="en-GB" dirty="0"/>
          </a:p>
        </p:txBody>
      </p:sp>
      <p:sp>
        <p:nvSpPr>
          <p:cNvPr id="5" name="Slide Number Placeholder 4"/>
          <p:cNvSpPr>
            <a:spLocks noGrp="1"/>
          </p:cNvSpPr>
          <p:nvPr>
            <p:ph type="sldNum" sz="quarter" idx="12"/>
          </p:nvPr>
        </p:nvSpPr>
        <p:spPr/>
        <p:txBody>
          <a:bodyPr/>
          <a:lstStyle/>
          <a:p>
            <a:fld id="{234C2BFB-94E8-411C-AFA4-6699941CFF0C}" type="slidenum">
              <a:rPr lang="en-GB" smtClean="0"/>
              <a:pPr/>
              <a:t>23</a:t>
            </a:fld>
            <a:endParaRPr lang="en-GB" dirty="0"/>
          </a:p>
        </p:txBody>
      </p:sp>
      <p:sp>
        <p:nvSpPr>
          <p:cNvPr id="7" name="TextBox 6"/>
          <p:cNvSpPr txBox="1"/>
          <p:nvPr/>
        </p:nvSpPr>
        <p:spPr>
          <a:xfrm>
            <a:off x="179512" y="4293096"/>
            <a:ext cx="8784976" cy="830997"/>
          </a:xfrm>
          <a:prstGeom prst="rect">
            <a:avLst/>
          </a:prstGeom>
          <a:solidFill>
            <a:schemeClr val="tx2"/>
          </a:solidFill>
          <a:effectLst>
            <a:innerShdw blurRad="63500" dist="50800" dir="2700000">
              <a:prstClr val="black">
                <a:alpha val="50000"/>
              </a:prstClr>
            </a:innerShdw>
          </a:effectLst>
        </p:spPr>
        <p:txBody>
          <a:bodyPr wrap="square" rtlCol="0">
            <a:spAutoFit/>
          </a:bodyPr>
          <a:lstStyle/>
          <a:p>
            <a:pPr marL="88900" defTabSz="215900">
              <a:buNone/>
            </a:pPr>
            <a:r>
              <a:rPr lang="en-GB" sz="1600" b="1" i="1" dirty="0" smtClean="0">
                <a:solidFill>
                  <a:schemeClr val="bg1"/>
                </a:solidFill>
              </a:rPr>
              <a:t>There have been many positives for us since we began our Investors in People journey; our absence rate is reduced to the 1% mark and our quarterly labour turnover is less than 2%.                                                                                </a:t>
            </a:r>
            <a:r>
              <a:rPr lang="en-GB" sz="1200" b="1" i="1" dirty="0" smtClean="0">
                <a:solidFill>
                  <a:schemeClr val="bg1"/>
                </a:solidFill>
              </a:rPr>
              <a:t>(case study, AAF power and Industrial Ltd)</a:t>
            </a:r>
            <a:endParaRPr lang="en-GB" sz="1200" dirty="0" smtClean="0">
              <a:solidFill>
                <a:schemeClr val="bg1"/>
              </a:solidFill>
              <a:latin typeface="Arial Rounded MT Bold" pitchFamily="34" charset="0"/>
            </a:endParaRPr>
          </a:p>
        </p:txBody>
      </p:sp>
      <p:sp>
        <p:nvSpPr>
          <p:cNvPr id="8" name="TextBox 7"/>
          <p:cNvSpPr txBox="1"/>
          <p:nvPr/>
        </p:nvSpPr>
        <p:spPr>
          <a:xfrm>
            <a:off x="179512" y="5949280"/>
            <a:ext cx="8784976" cy="769441"/>
          </a:xfrm>
          <a:prstGeom prst="rect">
            <a:avLst/>
          </a:prstGeom>
          <a:solidFill>
            <a:schemeClr val="tx2"/>
          </a:solidFill>
          <a:effectLst>
            <a:innerShdw blurRad="63500" dist="50800" dir="2700000">
              <a:prstClr val="black">
                <a:alpha val="50000"/>
              </a:prstClr>
            </a:innerShdw>
          </a:effectLst>
        </p:spPr>
        <p:txBody>
          <a:bodyPr wrap="square" rtlCol="0">
            <a:spAutoFit/>
          </a:bodyPr>
          <a:lstStyle/>
          <a:p>
            <a:pPr marL="88900">
              <a:buNone/>
            </a:pPr>
            <a:r>
              <a:rPr lang="en-GB" sz="1600" b="1" i="1" dirty="0" smtClean="0">
                <a:solidFill>
                  <a:schemeClr val="bg1"/>
                </a:solidFill>
              </a:rPr>
              <a:t>Through working with Investors in People we at SAM Mouldings have created a climate where people can grow and achieve their potential.</a:t>
            </a:r>
          </a:p>
          <a:p>
            <a:pPr marL="88900">
              <a:buNone/>
            </a:pPr>
            <a:r>
              <a:rPr lang="en-GB" sz="1200" b="1" i="1" dirty="0" smtClean="0">
                <a:solidFill>
                  <a:schemeClr val="bg1"/>
                </a:solidFill>
              </a:rPr>
              <a:t>                                                                                   (</a:t>
            </a:r>
            <a:r>
              <a:rPr lang="en-GB" sz="1200" b="1" dirty="0" smtClean="0">
                <a:solidFill>
                  <a:schemeClr val="bg1"/>
                </a:solidFill>
              </a:rPr>
              <a:t>Richard Holmes, Business Improvement Manager, SAM Mouldings)</a:t>
            </a:r>
            <a:endParaRPr lang="en-GB" sz="1200" dirty="0" smtClean="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Key Messages</a:t>
            </a:r>
            <a:endParaRPr lang="en-GB" dirty="0"/>
          </a:p>
        </p:txBody>
      </p:sp>
      <p:sp>
        <p:nvSpPr>
          <p:cNvPr id="3" name="Content Placeholder 2"/>
          <p:cNvSpPr>
            <a:spLocks noGrp="1"/>
          </p:cNvSpPr>
          <p:nvPr>
            <p:ph idx="1"/>
          </p:nvPr>
        </p:nvSpPr>
        <p:spPr>
          <a:xfrm>
            <a:off x="179512" y="1484784"/>
            <a:ext cx="8712968" cy="5184576"/>
          </a:xfrm>
          <a:ln>
            <a:solidFill>
              <a:schemeClr val="bg1"/>
            </a:solidFill>
          </a:ln>
        </p:spPr>
        <p:style>
          <a:lnRef idx="2">
            <a:schemeClr val="accent1"/>
          </a:lnRef>
          <a:fillRef idx="1">
            <a:schemeClr val="lt1"/>
          </a:fillRef>
          <a:effectRef idx="0">
            <a:schemeClr val="accent1"/>
          </a:effectRef>
          <a:fontRef idx="minor">
            <a:schemeClr val="dk1"/>
          </a:fontRef>
        </p:style>
        <p:txBody>
          <a:bodyPr>
            <a:normAutofit fontScale="25000" lnSpcReduction="20000"/>
          </a:bodyPr>
          <a:lstStyle/>
          <a:p>
            <a:pPr marL="0" indent="0">
              <a:lnSpc>
                <a:spcPct val="120000"/>
              </a:lnSpc>
              <a:spcBef>
                <a:spcPts val="0"/>
              </a:spcBef>
              <a:buNone/>
            </a:pPr>
            <a:r>
              <a:rPr lang="en-GB" sz="6400" dirty="0" smtClean="0"/>
              <a:t>The manufacturing sector already makes a </a:t>
            </a:r>
            <a:r>
              <a:rPr lang="en-GB" sz="6400" b="1" dirty="0" smtClean="0"/>
              <a:t>significant contribution to the UK economy and employment.  </a:t>
            </a:r>
            <a:r>
              <a:rPr lang="en-GB" sz="6400" dirty="0" smtClean="0"/>
              <a:t>UK manufacturing has the </a:t>
            </a:r>
            <a:r>
              <a:rPr lang="en-GB" sz="6400" b="1" dirty="0" smtClean="0"/>
              <a:t>potential to be world leading </a:t>
            </a:r>
            <a:r>
              <a:rPr lang="en-GB" sz="6400" dirty="0" smtClean="0"/>
              <a:t>but there are key </a:t>
            </a:r>
            <a:r>
              <a:rPr lang="en-GB" sz="6400" b="1" dirty="0" smtClean="0"/>
              <a:t>challenges to achieving higher performance:</a:t>
            </a:r>
          </a:p>
          <a:p>
            <a:pPr>
              <a:lnSpc>
                <a:spcPct val="120000"/>
              </a:lnSpc>
              <a:spcBef>
                <a:spcPts val="0"/>
              </a:spcBef>
            </a:pPr>
            <a:r>
              <a:rPr lang="en-GB" sz="6400" b="1" dirty="0" smtClean="0"/>
              <a:t>Productivity </a:t>
            </a:r>
            <a:r>
              <a:rPr lang="en-GB" sz="6400" dirty="0" smtClean="0"/>
              <a:t>of the sector is growing but not as strongly as our major competitors</a:t>
            </a:r>
            <a:r>
              <a:rPr lang="en-GB" sz="6400" b="1" dirty="0" smtClean="0"/>
              <a:t>. </a:t>
            </a:r>
            <a:r>
              <a:rPr lang="en-GB" sz="6400" dirty="0" smtClean="0"/>
              <a:t>The sector needs to </a:t>
            </a:r>
            <a:r>
              <a:rPr lang="en-GB" sz="6400" b="1" dirty="0" smtClean="0"/>
              <a:t>invest in skills </a:t>
            </a:r>
            <a:r>
              <a:rPr lang="en-GB" sz="6400" dirty="0" smtClean="0"/>
              <a:t>to be able to </a:t>
            </a:r>
            <a:r>
              <a:rPr lang="en-GB" sz="6400" b="1" dirty="0" smtClean="0"/>
              <a:t>compete </a:t>
            </a:r>
            <a:r>
              <a:rPr lang="en-GB" sz="6400" dirty="0" smtClean="0"/>
              <a:t>globally, and at home with internationally-owned firms. </a:t>
            </a:r>
          </a:p>
          <a:p>
            <a:pPr>
              <a:lnSpc>
                <a:spcPct val="120000"/>
              </a:lnSpc>
              <a:spcBef>
                <a:spcPts val="0"/>
              </a:spcBef>
            </a:pPr>
            <a:r>
              <a:rPr lang="en-GB" sz="6400" dirty="0" smtClean="0"/>
              <a:t>While investment in innovation and R&amp;D is strong it requires </a:t>
            </a:r>
            <a:r>
              <a:rPr lang="en-GB" sz="6400" b="1" dirty="0" smtClean="0"/>
              <a:t>high level technical skills </a:t>
            </a:r>
            <a:r>
              <a:rPr lang="en-GB" sz="6400" dirty="0" smtClean="0"/>
              <a:t>and </a:t>
            </a:r>
            <a:r>
              <a:rPr lang="en-GB" sz="6400" b="1" dirty="0" smtClean="0"/>
              <a:t>quality management skills </a:t>
            </a:r>
            <a:r>
              <a:rPr lang="en-GB" sz="6400" dirty="0" smtClean="0"/>
              <a:t>to capitalise on that investment. </a:t>
            </a:r>
            <a:endParaRPr lang="en-GB" sz="6400" b="1" dirty="0" smtClean="0"/>
          </a:p>
          <a:p>
            <a:pPr marL="622300" lvl="1" indent="-266700">
              <a:lnSpc>
                <a:spcPct val="120000"/>
              </a:lnSpc>
              <a:spcBef>
                <a:spcPts val="0"/>
              </a:spcBef>
            </a:pPr>
            <a:r>
              <a:rPr lang="en-GB" sz="6400" dirty="0" smtClean="0"/>
              <a:t>Good management ensures effective </a:t>
            </a:r>
            <a:r>
              <a:rPr lang="en-GB" sz="6400" b="1" dirty="0" smtClean="0"/>
              <a:t>work organisation, skills utilisation and development  of skills </a:t>
            </a:r>
            <a:endParaRPr lang="en-GB" sz="6400" dirty="0" smtClean="0"/>
          </a:p>
          <a:p>
            <a:pPr marL="622300" lvl="1" indent="-266700">
              <a:lnSpc>
                <a:spcPct val="120000"/>
              </a:lnSpc>
              <a:spcBef>
                <a:spcPts val="0"/>
              </a:spcBef>
            </a:pPr>
            <a:r>
              <a:rPr lang="en-GB" sz="6400" dirty="0" smtClean="0"/>
              <a:t>The </a:t>
            </a:r>
            <a:r>
              <a:rPr lang="en-GB" sz="6400" b="1" dirty="0" smtClean="0"/>
              <a:t>quality of management training </a:t>
            </a:r>
            <a:r>
              <a:rPr lang="en-GB" sz="6400" dirty="0" smtClean="0"/>
              <a:t>and </a:t>
            </a:r>
            <a:r>
              <a:rPr lang="en-GB" sz="6400" b="1" dirty="0" smtClean="0"/>
              <a:t>calibre of managers </a:t>
            </a:r>
            <a:r>
              <a:rPr lang="en-GB" sz="6400" dirty="0" smtClean="0"/>
              <a:t>make a difference. </a:t>
            </a:r>
          </a:p>
          <a:p>
            <a:pPr marL="622300" lvl="1" indent="-266700">
              <a:lnSpc>
                <a:spcPct val="120000"/>
              </a:lnSpc>
              <a:spcBef>
                <a:spcPts val="0"/>
              </a:spcBef>
            </a:pPr>
            <a:r>
              <a:rPr lang="en-GB" sz="6400" dirty="0" smtClean="0"/>
              <a:t>A valuable opportunity to access these high level skills is to </a:t>
            </a:r>
            <a:r>
              <a:rPr lang="en-GB" sz="6400" b="1" dirty="0" smtClean="0"/>
              <a:t>‘grow your own’. </a:t>
            </a:r>
          </a:p>
          <a:p>
            <a:pPr marL="355600" indent="-355600">
              <a:lnSpc>
                <a:spcPct val="120000"/>
              </a:lnSpc>
              <a:spcBef>
                <a:spcPts val="0"/>
              </a:spcBef>
            </a:pPr>
            <a:r>
              <a:rPr lang="en-GB" sz="6400" b="1" dirty="0" smtClean="0"/>
              <a:t>Attracting and developing talent </a:t>
            </a:r>
            <a:r>
              <a:rPr lang="en-GB" sz="6400" dirty="0" smtClean="0"/>
              <a:t>is crucial to meet skill needs today, and to nurture skills for tomorrow. </a:t>
            </a:r>
            <a:r>
              <a:rPr lang="en-GB" sz="6400" b="1" dirty="0" smtClean="0"/>
              <a:t>Investment in workforce skills </a:t>
            </a:r>
            <a:r>
              <a:rPr lang="en-GB" sz="6400" dirty="0" smtClean="0"/>
              <a:t>can support </a:t>
            </a:r>
            <a:r>
              <a:rPr lang="en-GB" sz="6400" b="1" dirty="0" smtClean="0"/>
              <a:t>productivity and retention.</a:t>
            </a:r>
            <a:endParaRPr lang="en-GB" sz="6400" dirty="0" smtClean="0"/>
          </a:p>
          <a:p>
            <a:pPr marL="723900" lvl="1" indent="-368300">
              <a:lnSpc>
                <a:spcPct val="120000"/>
              </a:lnSpc>
              <a:spcBef>
                <a:spcPts val="0"/>
              </a:spcBef>
            </a:pPr>
            <a:r>
              <a:rPr lang="en-GB" sz="6400" b="1" dirty="0" smtClean="0"/>
              <a:t>Collaboration between and employers and education </a:t>
            </a:r>
            <a:r>
              <a:rPr lang="en-GB" sz="6400" dirty="0" smtClean="0"/>
              <a:t>can encourage the flow of intermediate and high level skills into the sector</a:t>
            </a:r>
          </a:p>
          <a:p>
            <a:pPr marL="723900" lvl="1" indent="-368300">
              <a:lnSpc>
                <a:spcPct val="120000"/>
              </a:lnSpc>
              <a:spcBef>
                <a:spcPts val="0"/>
              </a:spcBef>
            </a:pPr>
            <a:r>
              <a:rPr lang="en-GB" sz="6400" dirty="0" smtClean="0"/>
              <a:t>Good </a:t>
            </a:r>
            <a:r>
              <a:rPr lang="en-GB" sz="6400" b="1" dirty="0" smtClean="0"/>
              <a:t>quality Apprenticeships</a:t>
            </a:r>
            <a:r>
              <a:rPr lang="en-GB" sz="6400" dirty="0" smtClean="0"/>
              <a:t> can attract high calibre entrants to the sector and develop vocational expertise alongside an understanding of the business</a:t>
            </a:r>
          </a:p>
          <a:p>
            <a:pPr marL="723900" lvl="1" indent="-368300">
              <a:lnSpc>
                <a:spcPct val="120000"/>
              </a:lnSpc>
              <a:spcBef>
                <a:spcPts val="0"/>
              </a:spcBef>
            </a:pPr>
            <a:r>
              <a:rPr lang="en-GB" sz="6400" b="1" dirty="0" smtClean="0"/>
              <a:t>Investment Funds </a:t>
            </a:r>
            <a:r>
              <a:rPr lang="en-GB" sz="6400" dirty="0" smtClean="0"/>
              <a:t>offer the opportunity to develop sustainable approaches to achieve innovation and growth through skills. More information - </a:t>
            </a:r>
            <a:r>
              <a:rPr lang="en-GB" sz="6400" b="1" dirty="0" smtClean="0">
                <a:hlinkClick r:id="rId3"/>
              </a:rPr>
              <a:t>HERE</a:t>
            </a:r>
            <a:endParaRPr lang="en-GB" sz="6400" b="1" dirty="0" smtClean="0"/>
          </a:p>
          <a:p>
            <a:pPr marL="12700" indent="-190500">
              <a:lnSpc>
                <a:spcPct val="120000"/>
              </a:lnSpc>
              <a:spcBef>
                <a:spcPts val="0"/>
              </a:spcBef>
              <a:buNone/>
            </a:pPr>
            <a:r>
              <a:rPr lang="en-GB" sz="6400" b="1" dirty="0" smtClean="0"/>
              <a:t>AND, the prize is high! Every £100 spent on training generates a return of £124</a:t>
            </a:r>
          </a:p>
          <a:p>
            <a:pPr marL="622300" lvl="1" indent="-266700">
              <a:buFont typeface="Arial" pitchFamily="34" charset="0"/>
              <a:buChar char="•"/>
            </a:pPr>
            <a:endParaRPr lang="en-GB" sz="2900" b="1" dirty="0" smtClean="0">
              <a:solidFill>
                <a:schemeClr val="accent4">
                  <a:lumMod val="60000"/>
                  <a:lumOff val="40000"/>
                </a:schemeClr>
              </a:solidFill>
            </a:endParaRPr>
          </a:p>
          <a:p>
            <a:pPr marL="622300" lvl="1" indent="-266700">
              <a:buFont typeface="Arial" pitchFamily="34" charset="0"/>
              <a:buChar char="•"/>
            </a:pPr>
            <a:endParaRPr lang="en-GB" sz="2900" b="1" dirty="0" smtClean="0">
              <a:solidFill>
                <a:schemeClr val="accent4">
                  <a:lumMod val="60000"/>
                  <a:lumOff val="40000"/>
                </a:schemeClr>
              </a:solidFill>
            </a:endParaRPr>
          </a:p>
        </p:txBody>
      </p:sp>
      <p:sp>
        <p:nvSpPr>
          <p:cNvPr id="4" name="Slide Number Placeholder 3"/>
          <p:cNvSpPr>
            <a:spLocks noGrp="1"/>
          </p:cNvSpPr>
          <p:nvPr>
            <p:ph type="sldNum" sz="quarter" idx="12"/>
          </p:nvPr>
        </p:nvSpPr>
        <p:spPr/>
        <p:txBody>
          <a:bodyPr/>
          <a:lstStyle/>
          <a:p>
            <a:fld id="{234C2BFB-94E8-411C-AFA4-6699941CFF0C}" type="slidenum">
              <a:rPr lang="en-GB" smtClean="0"/>
              <a:pPr/>
              <a:t>24</a:t>
            </a:fld>
            <a:endParaRPr lang="en-GB" dirty="0"/>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80000" y="115200"/>
            <a:ext cx="6329378" cy="1143000"/>
          </a:xfrm>
        </p:spPr>
        <p:txBody>
          <a:bodyPr>
            <a:normAutofit/>
          </a:bodyPr>
          <a:lstStyle/>
          <a:p>
            <a:r>
              <a:rPr lang="en-GB" sz="3200" dirty="0" smtClean="0"/>
              <a:t>The storyboard</a:t>
            </a:r>
          </a:p>
        </p:txBody>
      </p:sp>
      <p:graphicFrame>
        <p:nvGraphicFramePr>
          <p:cNvPr id="6" name="Content Placeholder 5"/>
          <p:cNvGraphicFramePr>
            <a:graphicFrameLocks noGrp="1"/>
          </p:cNvGraphicFramePr>
          <p:nvPr>
            <p:ph idx="1"/>
          </p:nvPr>
        </p:nvGraphicFramePr>
        <p:xfrm>
          <a:off x="179512" y="1556792"/>
          <a:ext cx="8568952" cy="4997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7"/>
          <p:cNvSpPr>
            <a:spLocks noGrp="1"/>
          </p:cNvSpPr>
          <p:nvPr>
            <p:ph type="sldNum" sz="quarter" idx="12"/>
          </p:nvPr>
        </p:nvSpPr>
        <p:spPr/>
        <p:txBody>
          <a:bodyPr/>
          <a:lstStyle/>
          <a:p>
            <a:fld id="{234C2BFB-94E8-411C-AFA4-6699941CFF0C}" type="slidenum">
              <a:rPr lang="en-GB" smtClean="0"/>
              <a:pPr/>
              <a:t>3</a:t>
            </a:fld>
            <a:endParaRPr lang="en-GB"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6912768" cy="1143000"/>
          </a:xfrm>
        </p:spPr>
        <p:txBody>
          <a:bodyPr rtlCol="0">
            <a:normAutofit/>
          </a:bodyPr>
          <a:lstStyle/>
          <a:p>
            <a:pPr fontAlgn="auto">
              <a:spcAft>
                <a:spcPts val="0"/>
              </a:spcAft>
              <a:defRPr/>
            </a:pPr>
            <a:r>
              <a:rPr lang="en-GB" sz="2400" dirty="0" smtClean="0"/>
              <a:t>What key skills challenges are being faced overall?</a:t>
            </a:r>
            <a:endParaRPr lang="en-GB" sz="2400" dirty="0"/>
          </a:p>
        </p:txBody>
      </p:sp>
      <p:sp>
        <p:nvSpPr>
          <p:cNvPr id="8195" name="Content Placeholder 4"/>
          <p:cNvSpPr>
            <a:spLocks noGrp="1"/>
          </p:cNvSpPr>
          <p:nvPr>
            <p:ph sz="half" idx="1"/>
          </p:nvPr>
        </p:nvSpPr>
        <p:spPr>
          <a:xfrm>
            <a:off x="468313" y="1484313"/>
            <a:ext cx="8207375" cy="4824412"/>
          </a:xfrm>
        </p:spPr>
        <p:txBody>
          <a:bodyPr/>
          <a:lstStyle/>
          <a:p>
            <a:pPr marL="0" indent="0">
              <a:spcBef>
                <a:spcPts val="1200"/>
              </a:spcBef>
              <a:buFont typeface="Arial" charset="0"/>
              <a:buNone/>
            </a:pPr>
            <a:endParaRPr lang="en-GB" sz="4000" dirty="0" smtClean="0"/>
          </a:p>
          <a:p>
            <a:pPr marL="0" indent="0">
              <a:spcBef>
                <a:spcPts val="1200"/>
              </a:spcBef>
              <a:buFont typeface="Arial" charset="0"/>
              <a:buNone/>
            </a:pPr>
            <a:endParaRPr lang="en-GB" dirty="0" smtClean="0"/>
          </a:p>
        </p:txBody>
      </p:sp>
      <p:sp>
        <p:nvSpPr>
          <p:cNvPr id="4" name="Slide Number Placeholder 3"/>
          <p:cNvSpPr>
            <a:spLocks noGrp="1"/>
          </p:cNvSpPr>
          <p:nvPr>
            <p:ph type="sldNum" sz="quarter" idx="11"/>
          </p:nvPr>
        </p:nvSpPr>
        <p:spPr/>
        <p:txBody>
          <a:bodyPr/>
          <a:lstStyle/>
          <a:p>
            <a:pPr>
              <a:defRPr/>
            </a:pPr>
            <a:fld id="{72E11290-F508-4AEF-B9D7-D35C8AA972CA}" type="slidenum">
              <a:rPr lang="en-GB"/>
              <a:pPr>
                <a:defRPr/>
              </a:pPr>
              <a:t>4</a:t>
            </a:fld>
            <a:endParaRPr lang="en-GB" dirty="0"/>
          </a:p>
        </p:txBody>
      </p:sp>
      <p:graphicFrame>
        <p:nvGraphicFramePr>
          <p:cNvPr id="12" name="Diagram 11"/>
          <p:cNvGraphicFramePr/>
          <p:nvPr/>
        </p:nvGraphicFramePr>
        <p:xfrm>
          <a:off x="180000" y="1512000"/>
          <a:ext cx="8712000" cy="5256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000" y="115200"/>
            <a:ext cx="6545402" cy="1143000"/>
          </a:xfrm>
        </p:spPr>
        <p:txBody>
          <a:bodyPr>
            <a:normAutofit/>
          </a:bodyPr>
          <a:lstStyle/>
          <a:p>
            <a:r>
              <a:rPr lang="en-GB" sz="2400" dirty="0" smtClean="0"/>
              <a:t>Advanced Manufacturing matters</a:t>
            </a:r>
            <a:br>
              <a:rPr lang="en-GB" sz="2400" dirty="0" smtClean="0"/>
            </a:br>
            <a:r>
              <a:rPr lang="en-GB" sz="2400" dirty="0" smtClean="0"/>
              <a:t>The sector </a:t>
            </a:r>
            <a:r>
              <a:rPr lang="en-GB" sz="2400" b="1" dirty="0" smtClean="0">
                <a:solidFill>
                  <a:srgbClr val="0070C0"/>
                </a:solidFill>
              </a:rPr>
              <a:t>TODAY</a:t>
            </a:r>
            <a:endParaRPr lang="en-GB" sz="2400" b="1" dirty="0">
              <a:solidFill>
                <a:srgbClr val="0070C0"/>
              </a:solidFill>
            </a:endParaRPr>
          </a:p>
        </p:txBody>
      </p:sp>
      <p:graphicFrame>
        <p:nvGraphicFramePr>
          <p:cNvPr id="5" name="Content Placeholder 4"/>
          <p:cNvGraphicFramePr>
            <a:graphicFrameLocks noGrp="1"/>
          </p:cNvGraphicFramePr>
          <p:nvPr>
            <p:ph idx="1"/>
          </p:nvPr>
        </p:nvGraphicFramePr>
        <p:xfrm>
          <a:off x="180000" y="1512000"/>
          <a:ext cx="8640960" cy="5256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6"/>
          <p:cNvSpPr>
            <a:spLocks noGrp="1"/>
          </p:cNvSpPr>
          <p:nvPr>
            <p:ph type="sldNum" sz="quarter" idx="12"/>
          </p:nvPr>
        </p:nvSpPr>
        <p:spPr/>
        <p:txBody>
          <a:bodyPr/>
          <a:lstStyle/>
          <a:p>
            <a:fld id="{234C2BFB-94E8-411C-AFA4-6699941CFF0C}" type="slidenum">
              <a:rPr lang="en-GB" smtClean="0"/>
              <a:pPr/>
              <a:t>5</a:t>
            </a:fld>
            <a:endParaRPr lang="en-GB"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000" y="115200"/>
            <a:ext cx="6329378" cy="1143000"/>
          </a:xfrm>
        </p:spPr>
        <p:txBody>
          <a:bodyPr>
            <a:normAutofit/>
          </a:bodyPr>
          <a:lstStyle/>
          <a:p>
            <a:r>
              <a:rPr lang="en-GB" sz="2400" dirty="0" smtClean="0"/>
              <a:t>Advanced Manufacturing matters</a:t>
            </a:r>
            <a:r>
              <a:rPr lang="en-GB" sz="2400" b="1" dirty="0" smtClean="0"/>
              <a:t/>
            </a:r>
            <a:br>
              <a:rPr lang="en-GB" sz="2400" b="1" dirty="0" smtClean="0"/>
            </a:br>
            <a:r>
              <a:rPr lang="en-GB" sz="2400" dirty="0" smtClean="0"/>
              <a:t>The sector </a:t>
            </a:r>
            <a:r>
              <a:rPr lang="en-GB" sz="2400" b="1" dirty="0" smtClean="0">
                <a:solidFill>
                  <a:srgbClr val="0070C0"/>
                </a:solidFill>
              </a:rPr>
              <a:t>TODAY</a:t>
            </a:r>
            <a:endParaRPr lang="en-GB" sz="2400" dirty="0">
              <a:solidFill>
                <a:srgbClr val="0070C0"/>
              </a:solidFill>
            </a:endParaRPr>
          </a:p>
        </p:txBody>
      </p:sp>
      <p:sp>
        <p:nvSpPr>
          <p:cNvPr id="7" name="Slide Number Placeholder 6"/>
          <p:cNvSpPr>
            <a:spLocks noGrp="1"/>
          </p:cNvSpPr>
          <p:nvPr>
            <p:ph type="sldNum" sz="quarter" idx="12"/>
          </p:nvPr>
        </p:nvSpPr>
        <p:spPr/>
        <p:txBody>
          <a:bodyPr/>
          <a:lstStyle/>
          <a:p>
            <a:fld id="{234C2BFB-94E8-411C-AFA4-6699941CFF0C}" type="slidenum">
              <a:rPr lang="en-GB" smtClean="0"/>
              <a:pPr/>
              <a:t>6</a:t>
            </a:fld>
            <a:endParaRPr lang="en-GB" dirty="0"/>
          </a:p>
        </p:txBody>
      </p:sp>
      <p:pic>
        <p:nvPicPr>
          <p:cNvPr id="6" name="Picture 2"/>
          <p:cNvPicPr>
            <a:picLocks noGrp="1" noChangeAspect="1" noChangeArrowheads="1"/>
          </p:cNvPicPr>
          <p:nvPr>
            <p:ph idx="1"/>
          </p:nvPr>
        </p:nvPicPr>
        <p:blipFill>
          <a:blip r:embed="rId3" cstate="print"/>
          <a:srcRect/>
          <a:stretch>
            <a:fillRect/>
          </a:stretch>
        </p:blipFill>
        <p:spPr bwMode="auto">
          <a:xfrm>
            <a:off x="179512" y="2276872"/>
            <a:ext cx="3168352" cy="4437112"/>
          </a:xfrm>
          <a:prstGeom prst="rect">
            <a:avLst/>
          </a:prstGeom>
          <a:noFill/>
          <a:ln w="9525">
            <a:noFill/>
            <a:miter lim="800000"/>
            <a:headEnd/>
            <a:tailEnd/>
          </a:ln>
        </p:spPr>
      </p:pic>
      <p:sp>
        <p:nvSpPr>
          <p:cNvPr id="9" name="TextBox 8"/>
          <p:cNvSpPr txBox="1"/>
          <p:nvPr/>
        </p:nvSpPr>
        <p:spPr>
          <a:xfrm>
            <a:off x="2123728" y="2492896"/>
            <a:ext cx="7020272" cy="947952"/>
          </a:xfrm>
          <a:prstGeom prst="rect">
            <a:avLst/>
          </a:prstGeom>
          <a:noFill/>
        </p:spPr>
        <p:txBody>
          <a:bodyPr wrap="square" rtlCol="0">
            <a:spAutoFit/>
          </a:bodyPr>
          <a:lstStyle/>
          <a:p>
            <a:pPr marL="342900" lvl="1" indent="-342900">
              <a:lnSpc>
                <a:spcPct val="110000"/>
              </a:lnSpc>
              <a:spcBef>
                <a:spcPts val="0"/>
              </a:spcBef>
              <a:spcAft>
                <a:spcPts val="600"/>
              </a:spcAft>
            </a:pPr>
            <a:r>
              <a:rPr lang="en-GB" sz="1600" b="1" dirty="0" smtClean="0">
                <a:latin typeface="+mn-lt"/>
              </a:rPr>
              <a:t>The sector is a significant investor in R&amp;D,  innovation and technology</a:t>
            </a:r>
          </a:p>
          <a:p>
            <a:pPr marL="266700" lvl="3" indent="-266700">
              <a:spcBef>
                <a:spcPts val="0"/>
              </a:spcBef>
              <a:spcAft>
                <a:spcPts val="600"/>
              </a:spcAft>
              <a:buFont typeface="Courier New" pitchFamily="49" charset="0"/>
              <a:buChar char="o"/>
            </a:pPr>
            <a:r>
              <a:rPr lang="en-GB" sz="1400" dirty="0" smtClean="0"/>
              <a:t>70% of firms engaged in innovation</a:t>
            </a:r>
          </a:p>
          <a:p>
            <a:pPr marL="266700" lvl="3" indent="-266700">
              <a:spcBef>
                <a:spcPts val="0"/>
              </a:spcBef>
              <a:spcAft>
                <a:spcPts val="600"/>
              </a:spcAft>
              <a:buFont typeface="Courier New" pitchFamily="49" charset="0"/>
              <a:buChar char="o"/>
            </a:pPr>
            <a:r>
              <a:rPr lang="en-GB" sz="1400" dirty="0" smtClean="0"/>
              <a:t>75% of the UK spend on R&amp;D </a:t>
            </a:r>
            <a:r>
              <a:rPr lang="en-GB" sz="1400" b="1" dirty="0" smtClean="0"/>
              <a:t> </a:t>
            </a:r>
            <a:r>
              <a:rPr lang="en-GB" sz="1400" dirty="0" smtClean="0"/>
              <a:t>was in manufacturing</a:t>
            </a:r>
            <a:endParaRPr lang="en-GB" sz="1600" dirty="0" smtClean="0"/>
          </a:p>
        </p:txBody>
      </p:sp>
      <p:sp>
        <p:nvSpPr>
          <p:cNvPr id="10" name="TextBox 9"/>
          <p:cNvSpPr txBox="1"/>
          <p:nvPr/>
        </p:nvSpPr>
        <p:spPr>
          <a:xfrm>
            <a:off x="3851920" y="5877272"/>
            <a:ext cx="5112568" cy="584775"/>
          </a:xfrm>
          <a:prstGeom prst="rect">
            <a:avLst/>
          </a:prstGeom>
          <a:noFill/>
        </p:spPr>
        <p:txBody>
          <a:bodyPr wrap="square" rtlCol="0">
            <a:spAutoFit/>
          </a:bodyPr>
          <a:lstStyle/>
          <a:p>
            <a:pPr marL="0" lvl="1" algn="just"/>
            <a:r>
              <a:rPr lang="en-GB" sz="1600" b="1" dirty="0" smtClean="0"/>
              <a:t>Government has emphasised the sector’s growth     potential and is working to maximise it.</a:t>
            </a:r>
          </a:p>
        </p:txBody>
      </p:sp>
      <p:sp>
        <p:nvSpPr>
          <p:cNvPr id="3" name="Content Placeholder 2"/>
          <p:cNvSpPr>
            <a:spLocks noGrp="1"/>
          </p:cNvSpPr>
          <p:nvPr>
            <p:ph sz="half" idx="1"/>
          </p:nvPr>
        </p:nvSpPr>
        <p:spPr>
          <a:xfrm>
            <a:off x="179512" y="1484784"/>
            <a:ext cx="8964488" cy="936104"/>
          </a:xfrm>
        </p:spPr>
        <p:txBody>
          <a:bodyPr>
            <a:noAutofit/>
          </a:bodyPr>
          <a:lstStyle/>
          <a:p>
            <a:pPr marL="72000" indent="-226800">
              <a:spcBef>
                <a:spcPts val="0"/>
              </a:spcBef>
              <a:spcAft>
                <a:spcPts val="600"/>
              </a:spcAft>
            </a:pPr>
            <a:r>
              <a:rPr lang="en-GB" sz="1600" b="1" dirty="0" smtClean="0"/>
              <a:t>UK’s 2</a:t>
            </a:r>
            <a:r>
              <a:rPr lang="en-GB" sz="1600" b="1" baseline="30000" dirty="0" smtClean="0"/>
              <a:t>nd</a:t>
            </a:r>
            <a:r>
              <a:rPr lang="en-GB" sz="1600" b="1" dirty="0" smtClean="0"/>
              <a:t> largest sector (GVA) </a:t>
            </a:r>
          </a:p>
          <a:p>
            <a:pPr marL="72000" indent="-226800">
              <a:spcBef>
                <a:spcPts val="0"/>
              </a:spcBef>
              <a:spcAft>
                <a:spcPts val="600"/>
              </a:spcAft>
            </a:pPr>
            <a:r>
              <a:rPr lang="en-GB" sz="1600" dirty="0" smtClean="0"/>
              <a:t>The sector employs nearly </a:t>
            </a:r>
            <a:r>
              <a:rPr lang="en-GB" sz="1600" b="1" dirty="0" smtClean="0"/>
              <a:t>10 % </a:t>
            </a:r>
            <a:r>
              <a:rPr lang="en-GB" sz="1600" dirty="0" smtClean="0"/>
              <a:t>of the UK workforce, almost </a:t>
            </a:r>
            <a:r>
              <a:rPr lang="en-GB" sz="1600" b="1" dirty="0" smtClean="0"/>
              <a:t>3 million </a:t>
            </a:r>
            <a:r>
              <a:rPr lang="en-GB" sz="1600" dirty="0" smtClean="0"/>
              <a:t>people</a:t>
            </a:r>
          </a:p>
          <a:p>
            <a:pPr marL="72000" indent="-226800">
              <a:spcBef>
                <a:spcPts val="0"/>
              </a:spcBef>
              <a:spcAft>
                <a:spcPts val="600"/>
              </a:spcAft>
            </a:pPr>
            <a:r>
              <a:rPr lang="en-GB" sz="1600" dirty="0" smtClean="0"/>
              <a:t>145,000 </a:t>
            </a:r>
            <a:r>
              <a:rPr lang="en-GB" sz="1600" smtClean="0"/>
              <a:t>establishments (65%) in </a:t>
            </a:r>
            <a:r>
              <a:rPr lang="en-GB" sz="1600" dirty="0" smtClean="0"/>
              <a:t>the sector have less than 50 employees</a:t>
            </a:r>
            <a:endParaRPr lang="en-GB" sz="1600" b="1" dirty="0" smtClean="0"/>
          </a:p>
          <a:p>
            <a:pPr marL="72000" lvl="2" indent="-226800">
              <a:spcBef>
                <a:spcPts val="0"/>
              </a:spcBef>
              <a:spcAft>
                <a:spcPts val="600"/>
              </a:spcAft>
              <a:buNone/>
            </a:pPr>
            <a:endParaRPr lang="en-GB" sz="1100" dirty="0" smtClean="0">
              <a:solidFill>
                <a:schemeClr val="accent4">
                  <a:lumMod val="60000"/>
                  <a:lumOff val="40000"/>
                </a:schemeClr>
              </a:solidFill>
            </a:endParaRPr>
          </a:p>
        </p:txBody>
      </p:sp>
      <p:sp>
        <p:nvSpPr>
          <p:cNvPr id="5" name="Content Placeholder 2"/>
          <p:cNvSpPr>
            <a:spLocks noGrp="1"/>
          </p:cNvSpPr>
          <p:nvPr>
            <p:ph sz="half" idx="1"/>
          </p:nvPr>
        </p:nvSpPr>
        <p:spPr>
          <a:xfrm>
            <a:off x="2699792" y="3429000"/>
            <a:ext cx="6264696" cy="1080120"/>
          </a:xfrm>
        </p:spPr>
        <p:txBody>
          <a:bodyPr>
            <a:noAutofit/>
          </a:bodyPr>
          <a:lstStyle/>
          <a:p>
            <a:pPr marL="0" lvl="1" indent="0">
              <a:spcBef>
                <a:spcPts val="0"/>
              </a:spcBef>
              <a:spcAft>
                <a:spcPts val="600"/>
              </a:spcAft>
              <a:buNone/>
            </a:pPr>
            <a:r>
              <a:rPr lang="en-GB" sz="1600" b="1" dirty="0" smtClean="0"/>
              <a:t>Productivity is rising</a:t>
            </a:r>
            <a:r>
              <a:rPr lang="en-GB" sz="1600" dirty="0" smtClean="0"/>
              <a:t>, lean production is now common place and the UK has consolidated its strengths.</a:t>
            </a:r>
          </a:p>
          <a:p>
            <a:pPr marL="266700" lvl="2" indent="-266700">
              <a:spcBef>
                <a:spcPts val="0"/>
              </a:spcBef>
              <a:spcAft>
                <a:spcPts val="600"/>
              </a:spcAft>
              <a:buFont typeface="Courier New" pitchFamily="49" charset="0"/>
              <a:buChar char="o"/>
            </a:pPr>
            <a:r>
              <a:rPr lang="en-GB" sz="1400" dirty="0" smtClean="0"/>
              <a:t>Generated £150 billion in 2008 (12% of UK GVA) GVA per employee stands at £49,000, while the average across the economy is £37,000</a:t>
            </a:r>
            <a:endParaRPr lang="en-GB" sz="1500" dirty="0" smtClean="0"/>
          </a:p>
        </p:txBody>
      </p:sp>
      <p:sp>
        <p:nvSpPr>
          <p:cNvPr id="8" name="TextBox 7"/>
          <p:cNvSpPr txBox="1"/>
          <p:nvPr/>
        </p:nvSpPr>
        <p:spPr>
          <a:xfrm>
            <a:off x="3347864" y="4509120"/>
            <a:ext cx="5472608" cy="1354217"/>
          </a:xfrm>
          <a:prstGeom prst="rect">
            <a:avLst/>
          </a:prstGeom>
          <a:noFill/>
        </p:spPr>
        <p:txBody>
          <a:bodyPr wrap="square" rtlCol="0">
            <a:spAutoFit/>
          </a:bodyPr>
          <a:lstStyle/>
          <a:p>
            <a:pPr marL="342900" lvl="1" indent="-342900">
              <a:spcBef>
                <a:spcPts val="0"/>
              </a:spcBef>
              <a:spcAft>
                <a:spcPts val="600"/>
              </a:spcAft>
            </a:pPr>
            <a:r>
              <a:rPr lang="en-GB" sz="1600" b="1" dirty="0" smtClean="0"/>
              <a:t>Manufacturing accounts for over half of all UK exports</a:t>
            </a:r>
          </a:p>
          <a:p>
            <a:pPr marL="266700" lvl="2" indent="-266700">
              <a:spcBef>
                <a:spcPts val="0"/>
              </a:spcBef>
              <a:spcAft>
                <a:spcPts val="600"/>
              </a:spcAft>
              <a:buFont typeface="Courier New" pitchFamily="49" charset="0"/>
              <a:buChar char="o"/>
            </a:pPr>
            <a:r>
              <a:rPr lang="en-GB" sz="1400" dirty="0" smtClean="0"/>
              <a:t>Exports of manufactured goods expected to have grown by 9% in 2011.</a:t>
            </a:r>
          </a:p>
          <a:p>
            <a:pPr marL="266700" lvl="2" indent="-266700">
              <a:spcBef>
                <a:spcPts val="0"/>
              </a:spcBef>
              <a:spcAft>
                <a:spcPts val="600"/>
              </a:spcAft>
              <a:buFont typeface="Courier New" pitchFamily="49" charset="0"/>
              <a:buChar char="o"/>
            </a:pPr>
            <a:r>
              <a:rPr lang="en-GB" sz="1400" dirty="0" smtClean="0"/>
              <a:t>65% of UK manufacturing exports are from high and medium-high tech firms. </a:t>
            </a:r>
            <a:endParaRPr lang="en-GB" sz="1600" dirty="0" smtClean="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sz="2800" dirty="0" smtClean="0"/>
              <a:t>The sector </a:t>
            </a:r>
            <a:r>
              <a:rPr lang="en-GB" sz="2800" b="1" dirty="0" smtClean="0">
                <a:solidFill>
                  <a:srgbClr val="0070C0"/>
                </a:solidFill>
              </a:rPr>
              <a:t>TODAY</a:t>
            </a:r>
            <a:endParaRPr lang="en-GB" sz="2800" b="1" dirty="0">
              <a:solidFill>
                <a:srgbClr val="0070C0"/>
              </a:solidFill>
            </a:endParaRPr>
          </a:p>
        </p:txBody>
      </p:sp>
      <p:sp>
        <p:nvSpPr>
          <p:cNvPr id="5" name="Slide Number Placeholder 4"/>
          <p:cNvSpPr>
            <a:spLocks noGrp="1"/>
          </p:cNvSpPr>
          <p:nvPr>
            <p:ph type="sldNum" sz="quarter" idx="12"/>
          </p:nvPr>
        </p:nvSpPr>
        <p:spPr/>
        <p:txBody>
          <a:bodyPr/>
          <a:lstStyle/>
          <a:p>
            <a:fld id="{234C2BFB-94E8-411C-AFA4-6699941CFF0C}" type="slidenum">
              <a:rPr lang="en-GB" smtClean="0"/>
              <a:pPr/>
              <a:t>7</a:t>
            </a:fld>
            <a:endParaRPr lang="en-GB" dirty="0"/>
          </a:p>
        </p:txBody>
      </p:sp>
      <p:sp>
        <p:nvSpPr>
          <p:cNvPr id="13" name="Rounded Rectangle 12"/>
          <p:cNvSpPr/>
          <p:nvPr/>
        </p:nvSpPr>
        <p:spPr>
          <a:xfrm rot="20845440">
            <a:off x="315030" y="1766600"/>
            <a:ext cx="2713874" cy="1543853"/>
          </a:xfrm>
          <a:prstGeom prst="roundRect">
            <a:avLst/>
          </a:prstGeom>
          <a:solidFill>
            <a:schemeClr val="tx2"/>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dirty="0" smtClean="0">
                <a:solidFill>
                  <a:schemeClr val="bg1"/>
                </a:solidFill>
              </a:rPr>
              <a:t>The </a:t>
            </a:r>
            <a:r>
              <a:rPr lang="en-GB" sz="1400" b="1" dirty="0" smtClean="0">
                <a:solidFill>
                  <a:schemeClr val="bg1"/>
                </a:solidFill>
              </a:rPr>
              <a:t>UK aerospace industry </a:t>
            </a:r>
            <a:r>
              <a:rPr lang="en-GB" sz="1400" dirty="0" smtClean="0">
                <a:solidFill>
                  <a:schemeClr val="bg1"/>
                </a:solidFill>
              </a:rPr>
              <a:t>has some 25% share of the global market and is the second largest in the world behind the USA. </a:t>
            </a:r>
          </a:p>
        </p:txBody>
      </p:sp>
      <p:sp>
        <p:nvSpPr>
          <p:cNvPr id="14" name="Rounded Rectangle 13"/>
          <p:cNvSpPr/>
          <p:nvPr/>
        </p:nvSpPr>
        <p:spPr>
          <a:xfrm rot="488233">
            <a:off x="299330" y="3782783"/>
            <a:ext cx="2352529" cy="2820807"/>
          </a:xfrm>
          <a:prstGeom prst="roundRect">
            <a:avLst>
              <a:gd name="adj" fmla="val 14826"/>
            </a:avLst>
          </a:prstGeom>
          <a:solidFill>
            <a:schemeClr val="tx2"/>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dirty="0" smtClean="0">
                <a:solidFill>
                  <a:schemeClr val="bg1"/>
                </a:solidFill>
              </a:rPr>
              <a:t>JCB is the world’s third </a:t>
            </a:r>
            <a:r>
              <a:rPr lang="en-GB" sz="1400" b="1" dirty="0" smtClean="0">
                <a:solidFill>
                  <a:schemeClr val="bg1"/>
                </a:solidFill>
              </a:rPr>
              <a:t>largest manufacturer of construction machines and equipment</a:t>
            </a:r>
            <a:r>
              <a:rPr lang="en-GB" sz="1400" dirty="0" smtClean="0">
                <a:solidFill>
                  <a:schemeClr val="bg1"/>
                </a:solidFill>
              </a:rPr>
              <a:t> employing nearly 10000 people in the  UK. 11 of its 18 global plants are based here; many with sophisticated robotic and automated manufacturing systems</a:t>
            </a:r>
          </a:p>
        </p:txBody>
      </p:sp>
      <p:sp>
        <p:nvSpPr>
          <p:cNvPr id="15" name="Rounded Rectangle 14"/>
          <p:cNvSpPr/>
          <p:nvPr/>
        </p:nvSpPr>
        <p:spPr>
          <a:xfrm rot="21224554">
            <a:off x="3050807" y="4646526"/>
            <a:ext cx="2688653" cy="1861878"/>
          </a:xfrm>
          <a:prstGeom prst="roundRect">
            <a:avLst>
              <a:gd name="adj" fmla="val 14826"/>
            </a:avLst>
          </a:prstGeom>
          <a:solidFill>
            <a:schemeClr val="tx2"/>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dirty="0" smtClean="0">
                <a:solidFill>
                  <a:schemeClr val="bg1"/>
                </a:solidFill>
              </a:rPr>
              <a:t> In 2009 the UK industry was the </a:t>
            </a:r>
            <a:r>
              <a:rPr lang="en-GB" sz="1400" b="1" dirty="0" smtClean="0">
                <a:solidFill>
                  <a:schemeClr val="bg1"/>
                </a:solidFill>
              </a:rPr>
              <a:t>largest exporter of small wind turbines </a:t>
            </a:r>
            <a:r>
              <a:rPr lang="en-GB" sz="1400" dirty="0" smtClean="0">
                <a:solidFill>
                  <a:schemeClr val="bg1"/>
                </a:solidFill>
              </a:rPr>
              <a:t>in the world (Renewable UK, 2011) exporting to over 100 countries and providing almost 1,900 UK jobs. </a:t>
            </a:r>
          </a:p>
        </p:txBody>
      </p:sp>
      <p:sp>
        <p:nvSpPr>
          <p:cNvPr id="16" name="Rounded Rectangle 15"/>
          <p:cNvSpPr/>
          <p:nvPr/>
        </p:nvSpPr>
        <p:spPr>
          <a:xfrm rot="488233">
            <a:off x="3324877" y="2215841"/>
            <a:ext cx="2323428" cy="1875391"/>
          </a:xfrm>
          <a:prstGeom prst="roundRect">
            <a:avLst>
              <a:gd name="adj" fmla="val 14826"/>
            </a:avLst>
          </a:prstGeom>
          <a:solidFill>
            <a:schemeClr val="tx2"/>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dirty="0" smtClean="0">
                <a:solidFill>
                  <a:schemeClr val="bg1"/>
                </a:solidFill>
              </a:rPr>
              <a:t>The </a:t>
            </a:r>
            <a:r>
              <a:rPr lang="en-GB" sz="1400" b="1" dirty="0" smtClean="0">
                <a:solidFill>
                  <a:schemeClr val="bg1"/>
                </a:solidFill>
              </a:rPr>
              <a:t>UK automotive industry</a:t>
            </a:r>
            <a:r>
              <a:rPr lang="en-GB" sz="1400" dirty="0" smtClean="0">
                <a:solidFill>
                  <a:schemeClr val="bg1"/>
                </a:solidFill>
              </a:rPr>
              <a:t> employs some 156,000 people in vehicle manufacturing accounting for almost 6% of all manufacturing employment.</a:t>
            </a:r>
          </a:p>
        </p:txBody>
      </p:sp>
      <p:sp>
        <p:nvSpPr>
          <p:cNvPr id="17" name="Rounded Rectangle 16"/>
          <p:cNvSpPr/>
          <p:nvPr/>
        </p:nvSpPr>
        <p:spPr>
          <a:xfrm rot="602432">
            <a:off x="6124549" y="4206587"/>
            <a:ext cx="2510942" cy="2267314"/>
          </a:xfrm>
          <a:prstGeom prst="roundRect">
            <a:avLst>
              <a:gd name="adj" fmla="val 14826"/>
            </a:avLst>
          </a:prstGeom>
          <a:solidFill>
            <a:schemeClr val="tx2"/>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dirty="0" smtClean="0">
                <a:solidFill>
                  <a:schemeClr val="bg1"/>
                </a:solidFill>
              </a:rPr>
              <a:t> The </a:t>
            </a:r>
            <a:r>
              <a:rPr lang="en-GB" sz="1400" b="1" dirty="0" smtClean="0">
                <a:solidFill>
                  <a:schemeClr val="bg1"/>
                </a:solidFill>
              </a:rPr>
              <a:t>UK Johnson Matthey </a:t>
            </a:r>
            <a:r>
              <a:rPr lang="en-GB" sz="1400" dirty="0" smtClean="0">
                <a:solidFill>
                  <a:schemeClr val="bg1"/>
                </a:solidFill>
              </a:rPr>
              <a:t>company is the world’s largest manufacturer of catalytic converters; eight of the twelve F1 engineering racing teams in the 2010 season were located in the UK</a:t>
            </a:r>
          </a:p>
          <a:p>
            <a:pPr algn="ctr"/>
            <a:endParaRPr lang="en-GB" sz="1400" dirty="0" smtClean="0">
              <a:solidFill>
                <a:schemeClr val="bg1"/>
              </a:solidFill>
            </a:endParaRPr>
          </a:p>
        </p:txBody>
      </p:sp>
      <p:sp>
        <p:nvSpPr>
          <p:cNvPr id="18" name="Rounded Rectangle 17"/>
          <p:cNvSpPr/>
          <p:nvPr/>
        </p:nvSpPr>
        <p:spPr>
          <a:xfrm rot="21224554">
            <a:off x="6115962" y="1685073"/>
            <a:ext cx="2465351" cy="2039457"/>
          </a:xfrm>
          <a:prstGeom prst="roundRect">
            <a:avLst>
              <a:gd name="adj" fmla="val 14826"/>
            </a:avLst>
          </a:prstGeom>
          <a:solidFill>
            <a:schemeClr val="tx2"/>
          </a:solidFill>
        </p:spPr>
        <p:style>
          <a:lnRef idx="1">
            <a:schemeClr val="accent1"/>
          </a:lnRef>
          <a:fillRef idx="2">
            <a:schemeClr val="accent1"/>
          </a:fillRef>
          <a:effectRef idx="1">
            <a:schemeClr val="accent1"/>
          </a:effectRef>
          <a:fontRef idx="minor">
            <a:schemeClr val="dk1"/>
          </a:fontRef>
        </p:style>
        <p:txBody>
          <a:bodyPr rtlCol="0" anchor="ctr"/>
          <a:lstStyle/>
          <a:p>
            <a:pPr algn="just"/>
            <a:r>
              <a:rPr lang="en-GB" sz="1400" b="1" dirty="0" smtClean="0">
                <a:solidFill>
                  <a:schemeClr val="bg1"/>
                </a:solidFill>
              </a:rPr>
              <a:t>“Motorsport Valley” </a:t>
            </a:r>
            <a:r>
              <a:rPr lang="en-GB" sz="1400" dirty="0" smtClean="0">
                <a:solidFill>
                  <a:schemeClr val="bg1"/>
                </a:solidFill>
              </a:rPr>
              <a:t>in the Northampton area is estimated to employ over 38,000 people of whom 25,000 are qualified engineers (UKTI).</a:t>
            </a: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000" y="115200"/>
            <a:ext cx="6473394" cy="1143000"/>
          </a:xfrm>
        </p:spPr>
        <p:txBody>
          <a:bodyPr>
            <a:noAutofit/>
          </a:bodyPr>
          <a:lstStyle/>
          <a:p>
            <a:r>
              <a:rPr lang="en-GB" sz="2400" dirty="0" smtClean="0"/>
              <a:t>Advanced Manufacturing...</a:t>
            </a:r>
            <a:r>
              <a:rPr lang="en-GB" sz="2400" b="1" dirty="0" smtClean="0"/>
              <a:t>Matters</a:t>
            </a:r>
            <a:r>
              <a:rPr lang="en-GB" sz="2400" dirty="0" smtClean="0"/>
              <a:t/>
            </a:r>
            <a:br>
              <a:rPr lang="en-GB" sz="2400" dirty="0" smtClean="0"/>
            </a:br>
            <a:r>
              <a:rPr lang="en-GB" sz="2400" dirty="0" smtClean="0"/>
              <a:t>Imagine where it could be </a:t>
            </a:r>
            <a:r>
              <a:rPr lang="en-GB" sz="2400" b="1" dirty="0" smtClean="0">
                <a:solidFill>
                  <a:srgbClr val="0070C0"/>
                </a:solidFill>
              </a:rPr>
              <a:t>TOMORROW  </a:t>
            </a:r>
            <a:endParaRPr lang="en-GB" sz="2400" b="1" dirty="0">
              <a:solidFill>
                <a:srgbClr val="0070C0"/>
              </a:solidFill>
            </a:endParaRPr>
          </a:p>
        </p:txBody>
      </p:sp>
      <p:sp>
        <p:nvSpPr>
          <p:cNvPr id="3" name="Content Placeholder 2"/>
          <p:cNvSpPr>
            <a:spLocks noGrp="1"/>
          </p:cNvSpPr>
          <p:nvPr>
            <p:ph idx="1"/>
          </p:nvPr>
        </p:nvSpPr>
        <p:spPr>
          <a:xfrm>
            <a:off x="179512" y="1484784"/>
            <a:ext cx="5472608" cy="3213144"/>
          </a:xfrm>
        </p:spPr>
        <p:txBody>
          <a:bodyPr>
            <a:noAutofit/>
          </a:bodyPr>
          <a:lstStyle/>
          <a:p>
            <a:pPr>
              <a:spcBef>
                <a:spcPts val="0"/>
              </a:spcBef>
              <a:spcAft>
                <a:spcPts val="600"/>
              </a:spcAft>
            </a:pPr>
            <a:r>
              <a:rPr lang="en-GB" sz="1650" dirty="0" smtClean="0"/>
              <a:t>The UK is the </a:t>
            </a:r>
            <a:r>
              <a:rPr lang="en-GB" sz="1650" b="1" dirty="0" smtClean="0"/>
              <a:t>world’s leading advanced manufacturer</a:t>
            </a:r>
          </a:p>
          <a:p>
            <a:pPr>
              <a:spcBef>
                <a:spcPts val="0"/>
              </a:spcBef>
              <a:spcAft>
                <a:spcPts val="600"/>
              </a:spcAft>
            </a:pPr>
            <a:r>
              <a:rPr lang="en-GB" sz="1650" dirty="0" smtClean="0"/>
              <a:t>The </a:t>
            </a:r>
            <a:r>
              <a:rPr lang="en-GB" sz="1650" b="1" dirty="0" smtClean="0"/>
              <a:t>primary source of the UK’s international competitiveness and trade is from</a:t>
            </a:r>
            <a:r>
              <a:rPr lang="en-GB" sz="1650" dirty="0" smtClean="0"/>
              <a:t> high value products and services</a:t>
            </a:r>
          </a:p>
          <a:p>
            <a:pPr>
              <a:spcBef>
                <a:spcPts val="0"/>
              </a:spcBef>
              <a:spcAft>
                <a:spcPts val="600"/>
              </a:spcAft>
            </a:pPr>
            <a:r>
              <a:rPr lang="en-GB" sz="1650" dirty="0" smtClean="0"/>
              <a:t>It’s </a:t>
            </a:r>
            <a:r>
              <a:rPr lang="en-GB" sz="1650" b="1" dirty="0" smtClean="0"/>
              <a:t>driven by world class managers, lean and clean processes, research, engineering, and desig</a:t>
            </a:r>
            <a:r>
              <a:rPr lang="en-GB" sz="1650" dirty="0" smtClean="0"/>
              <a:t>n in the search for continuous improvement and innovation</a:t>
            </a:r>
          </a:p>
          <a:p>
            <a:pPr>
              <a:spcBef>
                <a:spcPts val="0"/>
              </a:spcBef>
              <a:spcAft>
                <a:spcPts val="600"/>
              </a:spcAft>
            </a:pPr>
            <a:r>
              <a:rPr lang="en-GB" sz="1650" dirty="0" smtClean="0"/>
              <a:t>The UK leads the way in developing new technology and </a:t>
            </a:r>
            <a:r>
              <a:rPr lang="en-GB" sz="1650" b="1" dirty="0" smtClean="0"/>
              <a:t>creating new solutions which fully exploit new markets</a:t>
            </a:r>
            <a:r>
              <a:rPr lang="en-GB" sz="1650" dirty="0" smtClean="0"/>
              <a:t> and growing sophistication in customer demand </a:t>
            </a:r>
          </a:p>
        </p:txBody>
      </p:sp>
      <p:sp>
        <p:nvSpPr>
          <p:cNvPr id="6" name="Slide Number Placeholder 5"/>
          <p:cNvSpPr>
            <a:spLocks noGrp="1"/>
          </p:cNvSpPr>
          <p:nvPr>
            <p:ph type="sldNum" sz="quarter" idx="12"/>
          </p:nvPr>
        </p:nvSpPr>
        <p:spPr/>
        <p:txBody>
          <a:bodyPr/>
          <a:lstStyle/>
          <a:p>
            <a:fld id="{234C2BFB-94E8-411C-AFA4-6699941CFF0C}" type="slidenum">
              <a:rPr lang="en-GB" smtClean="0"/>
              <a:pPr/>
              <a:t>8</a:t>
            </a:fld>
            <a:endParaRPr lang="en-GB" dirty="0"/>
          </a:p>
        </p:txBody>
      </p:sp>
      <p:sp>
        <p:nvSpPr>
          <p:cNvPr id="7" name="TextBox 6"/>
          <p:cNvSpPr txBox="1"/>
          <p:nvPr/>
        </p:nvSpPr>
        <p:spPr>
          <a:xfrm>
            <a:off x="179512" y="5057507"/>
            <a:ext cx="8640960" cy="2092881"/>
          </a:xfrm>
          <a:prstGeom prst="rect">
            <a:avLst/>
          </a:prstGeom>
          <a:noFill/>
        </p:spPr>
        <p:txBody>
          <a:bodyPr wrap="square" rtlCol="0">
            <a:spAutoFit/>
          </a:bodyPr>
          <a:lstStyle/>
          <a:p>
            <a:pPr marL="355600" indent="-355600">
              <a:spcBef>
                <a:spcPts val="0"/>
              </a:spcBef>
              <a:spcAft>
                <a:spcPts val="600"/>
              </a:spcAft>
              <a:buFont typeface="Arial" pitchFamily="34" charset="0"/>
              <a:buChar char="•"/>
            </a:pPr>
            <a:r>
              <a:rPr lang="en-GB" sz="1650" dirty="0" smtClean="0"/>
              <a:t>The sector </a:t>
            </a:r>
            <a:r>
              <a:rPr lang="en-GB" sz="1650" b="1" dirty="0" smtClean="0"/>
              <a:t>recognises people as a source of competitive advantage</a:t>
            </a:r>
            <a:r>
              <a:rPr lang="en-GB" sz="1650" dirty="0" smtClean="0"/>
              <a:t> and </a:t>
            </a:r>
            <a:r>
              <a:rPr lang="en-GB" sz="1650" b="1" dirty="0" smtClean="0"/>
              <a:t>firms invest optimally in their management and technical skills</a:t>
            </a:r>
          </a:p>
          <a:p>
            <a:pPr marL="355600" indent="-355600">
              <a:spcBef>
                <a:spcPts val="0"/>
              </a:spcBef>
              <a:spcAft>
                <a:spcPts val="600"/>
              </a:spcAft>
              <a:buFont typeface="Arial" pitchFamily="34" charset="0"/>
              <a:buChar char="•"/>
            </a:pPr>
            <a:r>
              <a:rPr lang="en-GB" sz="1650" b="1" dirty="0" smtClean="0"/>
              <a:t>The most talented people in the world are attracted </a:t>
            </a:r>
            <a:r>
              <a:rPr lang="en-GB" sz="1650" dirty="0" smtClean="0"/>
              <a:t>to the UK’s manufacturing sector</a:t>
            </a:r>
          </a:p>
          <a:p>
            <a:pPr marL="355600" indent="-355600">
              <a:spcBef>
                <a:spcPts val="0"/>
              </a:spcBef>
              <a:spcAft>
                <a:spcPts val="600"/>
              </a:spcAft>
              <a:buFont typeface="Arial" pitchFamily="34" charset="0"/>
              <a:buChar char="•"/>
            </a:pPr>
            <a:r>
              <a:rPr lang="en-GB" sz="1650" b="1" dirty="0" smtClean="0"/>
              <a:t>Employers collaborate on, own, and lead </a:t>
            </a:r>
            <a:r>
              <a:rPr lang="en-GB" sz="1650" dirty="0" smtClean="0"/>
              <a:t>the development of solutions to the sector’s problems in the pursuit of mutual gain and strengthen UK supply chains</a:t>
            </a:r>
          </a:p>
          <a:p>
            <a:pPr algn="just"/>
            <a:endParaRPr lang="en-GB" sz="1600" dirty="0" smtClean="0"/>
          </a:p>
        </p:txBody>
      </p:sp>
      <p:pic>
        <p:nvPicPr>
          <p:cNvPr id="1026" name="Picture 2" descr="C:\Users\zbreuer\Pictures\advanced-manufacturing-pic2.jpg"/>
          <p:cNvPicPr>
            <a:picLocks noChangeAspect="1" noChangeArrowheads="1"/>
          </p:cNvPicPr>
          <p:nvPr/>
        </p:nvPicPr>
        <p:blipFill>
          <a:blip r:embed="rId3" cstate="print"/>
          <a:srcRect/>
          <a:stretch>
            <a:fillRect/>
          </a:stretch>
        </p:blipFill>
        <p:spPr bwMode="auto">
          <a:xfrm>
            <a:off x="5580112" y="1484784"/>
            <a:ext cx="3405529" cy="3384376"/>
          </a:xfrm>
          <a:prstGeom prst="rect">
            <a:avLst/>
          </a:prstGeom>
          <a:noFill/>
        </p:spPr>
      </p:pic>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000" y="115200"/>
            <a:ext cx="6473394" cy="1143000"/>
          </a:xfrm>
        </p:spPr>
        <p:txBody>
          <a:bodyPr>
            <a:normAutofit/>
          </a:bodyPr>
          <a:lstStyle/>
          <a:p>
            <a:r>
              <a:rPr lang="en-GB" sz="2400" dirty="0" smtClean="0"/>
              <a:t>The performance challenge</a:t>
            </a:r>
            <a:br>
              <a:rPr lang="en-GB" sz="2400" dirty="0" smtClean="0"/>
            </a:br>
            <a:r>
              <a:rPr lang="en-GB" sz="2400" b="1" dirty="0" smtClean="0"/>
              <a:t>Productivity</a:t>
            </a:r>
            <a:r>
              <a:rPr lang="en-GB" sz="2400" dirty="0" smtClean="0"/>
              <a:t> 	</a:t>
            </a:r>
            <a:endParaRPr lang="en-GB" sz="2400" dirty="0"/>
          </a:p>
        </p:txBody>
      </p:sp>
      <p:sp>
        <p:nvSpPr>
          <p:cNvPr id="5" name="Content Placeholder 4"/>
          <p:cNvSpPr>
            <a:spLocks noGrp="1"/>
          </p:cNvSpPr>
          <p:nvPr>
            <p:ph idx="1"/>
          </p:nvPr>
        </p:nvSpPr>
        <p:spPr>
          <a:xfrm>
            <a:off x="179512" y="1412776"/>
            <a:ext cx="8640960" cy="5211792"/>
          </a:xfrm>
        </p:spPr>
        <p:txBody>
          <a:bodyPr>
            <a:noAutofit/>
          </a:bodyPr>
          <a:lstStyle/>
          <a:p>
            <a:pPr>
              <a:spcBef>
                <a:spcPts val="0"/>
              </a:spcBef>
              <a:buNone/>
            </a:pPr>
            <a:r>
              <a:rPr lang="en-GB" sz="1600" b="1" dirty="0" smtClean="0"/>
              <a:t>The sector is being outperformed on the world stage:</a:t>
            </a:r>
            <a:endParaRPr lang="en-GB" sz="1600" dirty="0" smtClean="0"/>
          </a:p>
          <a:p>
            <a:pPr marL="271463" lvl="1" indent="-271463">
              <a:spcBef>
                <a:spcPts val="0"/>
              </a:spcBef>
              <a:buFont typeface="Arial" pitchFamily="34" charset="0"/>
              <a:buChar char="•"/>
            </a:pPr>
            <a:r>
              <a:rPr lang="en-GB" sz="1400" dirty="0" smtClean="0"/>
              <a:t>Overall, the UK is </a:t>
            </a:r>
            <a:r>
              <a:rPr lang="en-GB" sz="1600" b="1" dirty="0" smtClean="0"/>
              <a:t>10th in the Global Competitiveness Index</a:t>
            </a:r>
          </a:p>
          <a:p>
            <a:pPr marL="271463" lvl="1" indent="-271463">
              <a:spcBef>
                <a:spcPts val="0"/>
              </a:spcBef>
              <a:buFont typeface="Arial" pitchFamily="34" charset="0"/>
              <a:buChar char="•"/>
            </a:pPr>
            <a:r>
              <a:rPr lang="en-GB" sz="1400" dirty="0" smtClean="0"/>
              <a:t>Economies in </a:t>
            </a:r>
            <a:r>
              <a:rPr lang="en-GB" sz="1400" b="1" dirty="0" smtClean="0"/>
              <a:t>Brazil, Russia, India and China are increasing their share of world manufacturing </a:t>
            </a:r>
            <a:r>
              <a:rPr lang="en-GB" sz="1400" dirty="0" smtClean="0"/>
              <a:t>– notably, by becoming more sophisticated and knowledge-based.</a:t>
            </a:r>
          </a:p>
          <a:p>
            <a:pPr marL="271463" lvl="1" indent="-271463">
              <a:spcBef>
                <a:spcPts val="0"/>
              </a:spcBef>
              <a:buFont typeface="Arial" pitchFamily="34" charset="0"/>
              <a:buChar char="•"/>
            </a:pPr>
            <a:r>
              <a:rPr lang="en-GB" sz="1400" dirty="0" smtClean="0"/>
              <a:t>Most types of </a:t>
            </a:r>
            <a:r>
              <a:rPr lang="en-GB" sz="1600" b="1" dirty="0" smtClean="0"/>
              <a:t>manufacturing in the UK are less productive </a:t>
            </a:r>
            <a:r>
              <a:rPr lang="en-GB" sz="1400" dirty="0" smtClean="0"/>
              <a:t>than their counterparts in the US and Europe.  </a:t>
            </a:r>
          </a:p>
          <a:p>
            <a:pPr marL="271463" lvl="1" indent="-271463">
              <a:spcBef>
                <a:spcPts val="0"/>
              </a:spcBef>
              <a:buFont typeface="Arial" pitchFamily="34" charset="0"/>
              <a:buChar char="•"/>
            </a:pPr>
            <a:r>
              <a:rPr lang="en-GB" sz="1600" b="1" dirty="0" smtClean="0"/>
              <a:t>Productivity growth </a:t>
            </a:r>
            <a:r>
              <a:rPr lang="en-GB" sz="1400" dirty="0" smtClean="0"/>
              <a:t>in UK manufacturing is </a:t>
            </a:r>
            <a:r>
              <a:rPr lang="en-GB" sz="1600" b="1" dirty="0" smtClean="0"/>
              <a:t>strong </a:t>
            </a:r>
            <a:r>
              <a:rPr lang="en-GB" sz="1400" dirty="0" smtClean="0"/>
              <a:t>but is below the OECD average </a:t>
            </a:r>
            <a:r>
              <a:rPr lang="en-GB" sz="1300" dirty="0" smtClean="0"/>
              <a:t>– more needs to be done to</a:t>
            </a:r>
            <a:r>
              <a:rPr lang="en-GB" sz="1300" b="1" dirty="0" smtClean="0"/>
              <a:t> </a:t>
            </a:r>
            <a:r>
              <a:rPr lang="en-GB" sz="1600" b="1" dirty="0" smtClean="0"/>
              <a:t>keep up </a:t>
            </a:r>
            <a:r>
              <a:rPr lang="en-GB" sz="1300" dirty="0" smtClean="0"/>
              <a:t>and even more to </a:t>
            </a:r>
            <a:r>
              <a:rPr lang="en-GB" sz="1600" b="1" dirty="0" smtClean="0"/>
              <a:t>compete. </a:t>
            </a:r>
          </a:p>
          <a:p>
            <a:pPr>
              <a:spcBef>
                <a:spcPts val="0"/>
              </a:spcBef>
              <a:buNone/>
            </a:pPr>
            <a:r>
              <a:rPr lang="en-GB" sz="1600" b="1" dirty="0" smtClean="0"/>
              <a:t>And, firms are being outperformed in the UK </a:t>
            </a:r>
          </a:p>
          <a:p>
            <a:pPr marL="271463" lvl="1" indent="-271463">
              <a:spcBef>
                <a:spcPts val="0"/>
              </a:spcBef>
              <a:buFont typeface="Arial" pitchFamily="34" charset="0"/>
              <a:buChar char="•"/>
            </a:pPr>
            <a:r>
              <a:rPr lang="en-GB" sz="1400" dirty="0" smtClean="0"/>
              <a:t>Internationally owned manufacturing companies perform better in the UK than UK owned ones.</a:t>
            </a:r>
          </a:p>
          <a:p>
            <a:pPr marL="271463" lvl="1" indent="-271463">
              <a:spcBef>
                <a:spcPts val="0"/>
              </a:spcBef>
              <a:buNone/>
            </a:pPr>
            <a:endParaRPr lang="en-GB" sz="800" dirty="0" smtClean="0"/>
          </a:p>
          <a:p>
            <a:pPr marL="342900" lvl="1" indent="-342900">
              <a:spcBef>
                <a:spcPts val="0"/>
              </a:spcBef>
              <a:buNone/>
            </a:pPr>
            <a:r>
              <a:rPr lang="en-GB" sz="1600" b="1" dirty="0" smtClean="0"/>
              <a:t>When it comes to productivity, management and utilisation of skills make a difference</a:t>
            </a:r>
          </a:p>
          <a:p>
            <a:pPr marL="271463" indent="-271463">
              <a:spcBef>
                <a:spcPts val="0"/>
              </a:spcBef>
            </a:pPr>
            <a:r>
              <a:rPr lang="en-GB" sz="1400" dirty="0" smtClean="0"/>
              <a:t>Extensive research shows that the main reason for the </a:t>
            </a:r>
            <a:r>
              <a:rPr lang="en-GB" sz="1600" b="1" dirty="0" smtClean="0"/>
              <a:t>productivity gap </a:t>
            </a:r>
            <a:r>
              <a:rPr lang="en-GB" sz="1400" dirty="0" smtClean="0"/>
              <a:t>is the </a:t>
            </a:r>
            <a:r>
              <a:rPr lang="en-GB" sz="1600" b="1" dirty="0" smtClean="0"/>
              <a:t>quality of management </a:t>
            </a:r>
            <a:r>
              <a:rPr lang="en-GB" sz="1400" dirty="0" smtClean="0"/>
              <a:t>practices </a:t>
            </a:r>
          </a:p>
          <a:p>
            <a:pPr marL="271463" indent="-271463">
              <a:spcBef>
                <a:spcPts val="0"/>
              </a:spcBef>
            </a:pPr>
            <a:r>
              <a:rPr lang="en-GB" sz="1600" b="1" dirty="0" smtClean="0"/>
              <a:t>Management capability </a:t>
            </a:r>
            <a:r>
              <a:rPr lang="en-GB" sz="1400" dirty="0" smtClean="0"/>
              <a:t>and </a:t>
            </a:r>
            <a:r>
              <a:rPr lang="en-GB" sz="1600" b="1" dirty="0" smtClean="0"/>
              <a:t>workforce skills </a:t>
            </a:r>
            <a:r>
              <a:rPr lang="en-GB" sz="1400" dirty="0" smtClean="0"/>
              <a:t>are </a:t>
            </a:r>
            <a:r>
              <a:rPr lang="en-GB" sz="1600" b="1" dirty="0" smtClean="0"/>
              <a:t>key drivers of growth </a:t>
            </a:r>
            <a:r>
              <a:rPr lang="en-GB" sz="1400" dirty="0" smtClean="0"/>
              <a:t>(along with innovation and infrastructure.</a:t>
            </a:r>
          </a:p>
          <a:p>
            <a:pPr>
              <a:spcBef>
                <a:spcPts val="0"/>
              </a:spcBef>
            </a:pPr>
            <a:endParaRPr lang="en-GB" sz="1400" dirty="0" smtClean="0"/>
          </a:p>
          <a:p>
            <a:pPr>
              <a:spcBef>
                <a:spcPts val="0"/>
              </a:spcBef>
            </a:pPr>
            <a:endParaRPr lang="en-GB" sz="1400" dirty="0" smtClean="0"/>
          </a:p>
          <a:p>
            <a:pPr>
              <a:spcBef>
                <a:spcPts val="0"/>
              </a:spcBef>
            </a:pPr>
            <a:endParaRPr lang="en-GB" sz="1400" dirty="0" smtClean="0"/>
          </a:p>
          <a:p>
            <a:pPr>
              <a:spcBef>
                <a:spcPts val="0"/>
              </a:spcBef>
            </a:pPr>
            <a:endParaRPr lang="en-GB" sz="800" dirty="0" smtClean="0"/>
          </a:p>
          <a:p>
            <a:pPr marL="271463" lvl="1" indent="-271463">
              <a:spcBef>
                <a:spcPts val="0"/>
              </a:spcBef>
              <a:buFont typeface="Arial" pitchFamily="34" charset="0"/>
              <a:buChar char="•"/>
            </a:pPr>
            <a:r>
              <a:rPr lang="en-GB" sz="1400" dirty="0" smtClean="0"/>
              <a:t>The majority, </a:t>
            </a:r>
            <a:r>
              <a:rPr lang="en-GB" sz="1600" b="1" dirty="0" smtClean="0"/>
              <a:t>65%</a:t>
            </a:r>
            <a:r>
              <a:rPr lang="en-GB" sz="1400" dirty="0" smtClean="0"/>
              <a:t>, of UK </a:t>
            </a:r>
            <a:r>
              <a:rPr lang="en-GB" sz="1600" b="1" dirty="0" smtClean="0"/>
              <a:t>manufacturing exports </a:t>
            </a:r>
            <a:r>
              <a:rPr lang="en-GB" sz="1400" dirty="0" smtClean="0"/>
              <a:t>are from high and medium-high tech firms.  </a:t>
            </a:r>
          </a:p>
          <a:p>
            <a:pPr marL="271463" lvl="1" indent="-271463">
              <a:spcBef>
                <a:spcPts val="0"/>
              </a:spcBef>
              <a:buFont typeface="Arial" pitchFamily="34" charset="0"/>
              <a:buChar char="•"/>
            </a:pPr>
            <a:r>
              <a:rPr lang="en-GB" sz="1400" dirty="0" smtClean="0"/>
              <a:t>Manufacturing scores higher than average for </a:t>
            </a:r>
            <a:r>
              <a:rPr lang="en-GB" sz="1400" b="1" dirty="0" smtClean="0"/>
              <a:t>level of product market-strategy </a:t>
            </a:r>
            <a:r>
              <a:rPr lang="en-GB" sz="1400" dirty="0" smtClean="0"/>
              <a:t>(</a:t>
            </a:r>
            <a:r>
              <a:rPr lang="en-GB" sz="1400" dirty="0" err="1" smtClean="0"/>
              <a:t>vs</a:t>
            </a:r>
            <a:r>
              <a:rPr lang="en-GB" sz="1400" dirty="0" smtClean="0"/>
              <a:t> whole economy average), using a set of indicators including </a:t>
            </a:r>
            <a:r>
              <a:rPr lang="en-GB" sz="1600" b="1" dirty="0" smtClean="0"/>
              <a:t>customisation, pricing , new products and services and  quality of products and services.</a:t>
            </a:r>
          </a:p>
          <a:p>
            <a:pPr>
              <a:spcBef>
                <a:spcPts val="0"/>
              </a:spcBef>
            </a:pPr>
            <a:endParaRPr lang="en-GB" sz="1200" dirty="0" smtClean="0"/>
          </a:p>
          <a:p>
            <a:pPr>
              <a:spcBef>
                <a:spcPts val="0"/>
              </a:spcBef>
              <a:buNone/>
            </a:pPr>
            <a:endParaRPr lang="en-GB" sz="1600" dirty="0" smtClean="0"/>
          </a:p>
        </p:txBody>
      </p:sp>
      <p:sp>
        <p:nvSpPr>
          <p:cNvPr id="7" name="Slide Number Placeholder 6"/>
          <p:cNvSpPr>
            <a:spLocks noGrp="1"/>
          </p:cNvSpPr>
          <p:nvPr>
            <p:ph type="sldNum" sz="quarter" idx="12"/>
          </p:nvPr>
        </p:nvSpPr>
        <p:spPr/>
        <p:txBody>
          <a:bodyPr/>
          <a:lstStyle/>
          <a:p>
            <a:fld id="{234C2BFB-94E8-411C-AFA4-6699941CFF0C}" type="slidenum">
              <a:rPr lang="en-GB" smtClean="0"/>
              <a:pPr/>
              <a:t>9</a:t>
            </a:fld>
            <a:endParaRPr lang="en-GB" dirty="0"/>
          </a:p>
        </p:txBody>
      </p:sp>
      <p:sp>
        <p:nvSpPr>
          <p:cNvPr id="6" name="Rounded Rectangle 5"/>
          <p:cNvSpPr/>
          <p:nvPr/>
        </p:nvSpPr>
        <p:spPr>
          <a:xfrm>
            <a:off x="179512" y="5085184"/>
            <a:ext cx="864096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rtlCol="0" anchor="ctr"/>
          <a:lstStyle/>
          <a:p>
            <a:pPr algn="ctr"/>
            <a:endParaRPr lang="en-GB" sz="1400" b="1" dirty="0" smtClean="0"/>
          </a:p>
          <a:p>
            <a:pPr algn="ctr"/>
            <a:endParaRPr lang="en-GB" sz="1400" b="1" dirty="0" smtClean="0"/>
          </a:p>
          <a:p>
            <a:pPr algn="ctr"/>
            <a:r>
              <a:rPr lang="en-GB" sz="1400" b="1" dirty="0" smtClean="0"/>
              <a:t>It’s not just the management of staff that’s important but the management of intellectual property, the exploitation of technology and the ability to spot and realise commercial opportunities</a:t>
            </a:r>
          </a:p>
          <a:p>
            <a:pPr algn="ctr"/>
            <a:r>
              <a:rPr lang="en-GB" sz="1400" b="1" dirty="0" smtClean="0"/>
              <a:t> (</a:t>
            </a:r>
            <a:r>
              <a:rPr lang="en-GB" sz="1400" b="1" dirty="0" smtClean="0">
                <a:hlinkClick r:id="rId3" action="ppaction://hlinksldjump"/>
              </a:rPr>
              <a:t>See Case Study  1</a:t>
            </a:r>
            <a:r>
              <a:rPr lang="en-GB" sz="1400" b="1" dirty="0" smtClean="0"/>
              <a:t>)</a:t>
            </a:r>
          </a:p>
          <a:p>
            <a:pPr algn="ctr"/>
            <a:endParaRPr lang="en-GB" dirty="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Theme1">
  <a:themeElements>
    <a:clrScheme name="Custom 1">
      <a:dk1>
        <a:sysClr val="windowText" lastClr="000000"/>
      </a:dk1>
      <a:lt1>
        <a:sysClr val="window" lastClr="FFFFFF"/>
      </a:lt1>
      <a:dk2>
        <a:srgbClr val="1F8579"/>
      </a:dk2>
      <a:lt2>
        <a:srgbClr val="D8D8D8"/>
      </a:lt2>
      <a:accent1>
        <a:srgbClr val="1F8579"/>
      </a:accent1>
      <a:accent2>
        <a:srgbClr val="C0504D"/>
      </a:accent2>
      <a:accent3>
        <a:srgbClr val="92CDDC"/>
      </a:accent3>
      <a:accent4>
        <a:srgbClr val="7030A0"/>
      </a:accent4>
      <a:accent5>
        <a:srgbClr val="4BACC6"/>
      </a:accent5>
      <a:accent6>
        <a:srgbClr val="F79646"/>
      </a:accent6>
      <a:hlink>
        <a:srgbClr val="E36C09"/>
      </a:hlink>
      <a:folHlink>
        <a:srgbClr val="00B0F0"/>
      </a:folHlink>
    </a:clrScheme>
    <a:fontScheme name="UKCommission">
      <a:majorFont>
        <a:latin typeface="Arial"/>
        <a:ea typeface=""/>
        <a:cs typeface=""/>
      </a:majorFont>
      <a:minorFont>
        <a:latin typeface="Arial"/>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just">
          <a:defRPr sz="16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UKCES_Standard</Template>
  <TotalTime>10830</TotalTime>
  <Words>7038</Words>
  <Application>Microsoft Office PowerPoint</Application>
  <PresentationFormat>On-screen Show (4:3)</PresentationFormat>
  <Paragraphs>503</Paragraphs>
  <Slides>24</Slides>
  <Notes>23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Theme1</vt:lpstr>
      <vt:lpstr> Sector Skills Insights: Advanced Manufacturing </vt:lpstr>
      <vt:lpstr>Introduction</vt:lpstr>
      <vt:lpstr>The storyboard</vt:lpstr>
      <vt:lpstr>What key skills challenges are being faced overall?</vt:lpstr>
      <vt:lpstr>Advanced Manufacturing matters The sector TODAY</vt:lpstr>
      <vt:lpstr>Advanced Manufacturing matters The sector TODAY</vt:lpstr>
      <vt:lpstr>The sector TODAY</vt:lpstr>
      <vt:lpstr>Advanced Manufacturing...Matters Imagine where it could be TOMORROW  </vt:lpstr>
      <vt:lpstr>The performance challenge Productivity  </vt:lpstr>
      <vt:lpstr>Case Study 1 AE Oscroft Ltd - High value added strategies</vt:lpstr>
      <vt:lpstr>The performance challenge Management quality </vt:lpstr>
      <vt:lpstr>Case study 2 G and O Springs – Management capability</vt:lpstr>
      <vt:lpstr>The performance challenge  Attracting talented individuals</vt:lpstr>
      <vt:lpstr>Case Study 3 BAE Systems - Advanced and Higher Apprenticeships</vt:lpstr>
      <vt:lpstr>Case Study 4 The JCB Academy – Intermediate Skills</vt:lpstr>
      <vt:lpstr>The performance challenge Investment in workforce skills </vt:lpstr>
      <vt:lpstr> Case Study – Marshalls Workforce skills investment and IiP </vt:lpstr>
      <vt:lpstr>Case Study 5 Jaguar Land Rover – Essential Skills for Problem Solving</vt:lpstr>
      <vt:lpstr>Growth through skills Securing future success</vt:lpstr>
      <vt:lpstr>Growth through skills Securing future success</vt:lpstr>
      <vt:lpstr>Growth through skills Securing future success</vt:lpstr>
      <vt:lpstr> Firms in the UK that don’t invest in training.......  </vt:lpstr>
      <vt:lpstr>Benefits to business – reasons to take action</vt:lpstr>
      <vt:lpstr>Key Messages</vt:lpstr>
    </vt:vector>
  </TitlesOfParts>
  <Company>UK Commission for Employment and Skills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Doing More with Less:  How can Labour Market Policy support Economic Growth?</dc:title>
  <dc:creator>JSabar</dc:creator>
  <cp:lastModifiedBy>Daniel Stammers</cp:lastModifiedBy>
  <cp:revision>1282</cp:revision>
  <dcterms:created xsi:type="dcterms:W3CDTF">2011-03-04T15:37:26Z</dcterms:created>
  <dcterms:modified xsi:type="dcterms:W3CDTF">2014-04-16T11:52:11Z</dcterms:modified>
</cp:coreProperties>
</file>