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7"/>
  </p:notesMasterIdLst>
  <p:sldIdLst>
    <p:sldId id="256" r:id="rId6"/>
    <p:sldId id="333" r:id="rId7"/>
    <p:sldId id="334" r:id="rId8"/>
    <p:sldId id="304" r:id="rId9"/>
    <p:sldId id="336" r:id="rId10"/>
    <p:sldId id="339" r:id="rId11"/>
    <p:sldId id="337" r:id="rId12"/>
    <p:sldId id="345" r:id="rId13"/>
    <p:sldId id="343" r:id="rId14"/>
    <p:sldId id="346" r:id="rId15"/>
    <p:sldId id="341" r:id="rId16"/>
    <p:sldId id="347" r:id="rId17"/>
    <p:sldId id="348" r:id="rId18"/>
    <p:sldId id="350" r:id="rId19"/>
    <p:sldId id="351" r:id="rId20"/>
    <p:sldId id="349" r:id="rId21"/>
    <p:sldId id="354" r:id="rId22"/>
    <p:sldId id="355" r:id="rId23"/>
    <p:sldId id="353" r:id="rId24"/>
    <p:sldId id="352" r:id="rId25"/>
    <p:sldId id="277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10" autoAdjust="0"/>
    <p:restoredTop sz="95480" autoAdjust="0"/>
  </p:normalViewPr>
  <p:slideViewPr>
    <p:cSldViewPr>
      <p:cViewPr varScale="1">
        <p:scale>
          <a:sx n="92" d="100"/>
          <a:sy n="92" d="100"/>
        </p:scale>
        <p:origin x="4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109DA-A4C7-4791-AD6B-AA93C773006A}" type="datetimeFigureOut">
              <a:rPr lang="en-GB" smtClean="0"/>
              <a:pPr/>
              <a:t>03/07/2014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7536F-37B4-4F58-9704-D5595BFF0A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79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011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71B63-FEA7-48FA-94F3-6BC04251536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779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F1DC-6687-4A49-8C50-33D87BBC9F1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07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142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721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81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247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61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166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11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24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4211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85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63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1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9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547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49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None/>
              <a:defRPr/>
            </a:pPr>
            <a:r>
              <a:rPr lang="en-GB" sz="2300" b="1" dirty="0" smtClean="0">
                <a:cs typeface="Arial" pitchFamily="34" charset="0"/>
              </a:rPr>
              <a:t>The Performance Point Event system is Comprehensive</a:t>
            </a:r>
            <a:r>
              <a:rPr lang="en-GB" sz="2300" b="1" baseline="0" dirty="0" smtClean="0">
                <a:cs typeface="Arial" pitchFamily="34" charset="0"/>
              </a:rPr>
              <a:t> and has some major consequences – such as additional monitoring that we have to pay for, writing to the banks to inform them of our poor performance and eventually Contract Default</a:t>
            </a:r>
            <a:endParaRPr lang="en-GB" sz="2300" b="1" dirty="0" smtClean="0"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GB" sz="2300" b="1" dirty="0" smtClean="0">
              <a:cs typeface="Arial" pitchFamily="34" charset="0"/>
            </a:endParaRPr>
          </a:p>
          <a:p>
            <a:pPr>
              <a:defRPr/>
            </a:pPr>
            <a:r>
              <a:rPr lang="en-GB" sz="2300" b="1" dirty="0" smtClean="0">
                <a:cs typeface="Arial" pitchFamily="34" charset="0"/>
              </a:rPr>
              <a:t>A PPE is a failure to perform contract obligation or remedy existing failure in time</a:t>
            </a:r>
          </a:p>
          <a:p>
            <a:pPr lvl="1">
              <a:defRPr/>
            </a:pPr>
            <a:r>
              <a:rPr lang="en-GB" sz="2300" b="1" dirty="0" smtClean="0">
                <a:cs typeface="Arial" pitchFamily="34" charset="0"/>
              </a:rPr>
              <a:t>‘material breach’ leads to Warning Notice</a:t>
            </a:r>
          </a:p>
          <a:p>
            <a:pPr lvl="1">
              <a:defRPr/>
            </a:pPr>
            <a:endParaRPr lang="en-GB" sz="2300" b="1" dirty="0" smtClean="0">
              <a:cs typeface="Arial" pitchFamily="34" charset="0"/>
            </a:endParaRPr>
          </a:p>
          <a:p>
            <a:pPr>
              <a:defRPr/>
            </a:pPr>
            <a:r>
              <a:rPr lang="en-GB" sz="2300" b="1" dirty="0" smtClean="0">
                <a:cs typeface="Arial" pitchFamily="34" charset="0"/>
              </a:rPr>
              <a:t>HA discretion to issue Performance Points based on category of failure</a:t>
            </a:r>
          </a:p>
          <a:p>
            <a:pPr lvl="1">
              <a:defRPr/>
            </a:pPr>
            <a:r>
              <a:rPr lang="en-GB" sz="2300" b="1" dirty="0" smtClean="0">
                <a:cs typeface="Arial" pitchFamily="34" charset="0"/>
              </a:rPr>
              <a:t>Repeat failures lead to ‘ramping’ of points</a:t>
            </a:r>
          </a:p>
          <a:p>
            <a:pPr lvl="1">
              <a:defRPr/>
            </a:pPr>
            <a:endParaRPr lang="en-GB" sz="2300" b="1" dirty="0" smtClean="0">
              <a:cs typeface="Arial" pitchFamily="34" charset="0"/>
            </a:endParaRPr>
          </a:p>
          <a:p>
            <a:pPr>
              <a:defRPr/>
            </a:pPr>
            <a:r>
              <a:rPr lang="en-GB" sz="2300" b="1" dirty="0" smtClean="0">
                <a:cs typeface="Arial" pitchFamily="34" charset="0"/>
              </a:rPr>
              <a:t>Trigger levels (per rolling 12 months) </a:t>
            </a:r>
          </a:p>
          <a:p>
            <a:pPr>
              <a:defRPr/>
            </a:pPr>
            <a:endParaRPr lang="en-GB" sz="2300" b="1" dirty="0" smtClean="0"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2DB66-468E-4C56-9A27-E55E9071638B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385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737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250000"/>
              </a:lnSpc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7536F-37B4-4F58-9704-D5595BFF0A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25" y="2676525"/>
            <a:ext cx="3457575" cy="177165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718" y="6339523"/>
            <a:ext cx="1949450" cy="186690"/>
          </a:xfrm>
        </p:spPr>
        <p:txBody>
          <a:bodyPr tIns="0" bIns="0" anchor="b" anchorCtr="0">
            <a:normAutofit/>
          </a:bodyPr>
          <a:lstStyle>
            <a:lvl1pPr marL="0" indent="0" algn="l">
              <a:buNone/>
              <a:defRPr sz="1100" spc="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DATE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7" name="Picture 3" descr="C:\Users\Marco\Desktop\SF PowerPoint\Title Page\Connect Plus Front Pag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639457" y="361948"/>
            <a:ext cx="2033016" cy="52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Marco\Desktop\SF PowerPoint\Title Page\We Are Chang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3224" y="340896"/>
            <a:ext cx="3444240" cy="110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Marco\Desktop\SF PowerPoint\Title Page\Title Time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7168" y="6272784"/>
            <a:ext cx="6656832" cy="58521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366"/>
            <a:ext cx="9144000" cy="3273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176338"/>
            <a:ext cx="3852000" cy="46910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176338"/>
            <a:ext cx="3852000" cy="46910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176338"/>
            <a:ext cx="3852000" cy="46910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176338"/>
            <a:ext cx="3852000" cy="46910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110" y="2328333"/>
            <a:ext cx="2596622" cy="2201334"/>
          </a:xfrm>
        </p:spPr>
        <p:txBody>
          <a:bodyPr tIns="0" anchor="ctr" anchorCtr="1">
            <a:normAutofit/>
          </a:bodyPr>
          <a:lstStyle>
            <a:lvl1pPr algn="ctr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</a:rPr>
              <a:t>Presentation divider or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picture caption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6110" y="2328333"/>
            <a:ext cx="2596622" cy="2201334"/>
          </a:xfrm>
        </p:spPr>
        <p:txBody>
          <a:bodyPr tIns="0" anchor="ctr" anchorCtr="1">
            <a:normAutofit/>
          </a:bodyPr>
          <a:lstStyle>
            <a:lvl1pPr algn="ctr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</a:rPr>
              <a:t>Presentation divider or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picture caption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912" y="2285998"/>
            <a:ext cx="2596622" cy="2201334"/>
          </a:xfrm>
        </p:spPr>
        <p:txBody>
          <a:bodyPr tIns="0" anchor="ctr" anchorCtr="1">
            <a:normAutofit/>
          </a:bodyPr>
          <a:lstStyle>
            <a:lvl1pPr algn="ctr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</a:rPr>
              <a:t>Presentation divider or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picture caption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KHA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511" y="2277531"/>
            <a:ext cx="2596622" cy="2201334"/>
          </a:xfrm>
        </p:spPr>
        <p:txBody>
          <a:bodyPr tIns="0" anchor="ctr" anchorCtr="1">
            <a:normAutofit/>
          </a:bodyPr>
          <a:lstStyle>
            <a:lvl1pPr algn="ctr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</a:rPr>
              <a:t>Presentation divider or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picture caption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M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060" y="2290233"/>
            <a:ext cx="2596622" cy="2201334"/>
          </a:xfrm>
        </p:spPr>
        <p:txBody>
          <a:bodyPr tIns="0" anchor="ctr" anchorCtr="1">
            <a:normAutofit/>
          </a:bodyPr>
          <a:lstStyle>
            <a:lvl1pPr algn="ctr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</a:rPr>
              <a:t>Presentation divider or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picture caption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4031" y="2290233"/>
            <a:ext cx="2596622" cy="2201334"/>
          </a:xfrm>
        </p:spPr>
        <p:txBody>
          <a:bodyPr tIns="0" anchor="ctr" anchorCtr="1">
            <a:normAutofit/>
          </a:bodyPr>
          <a:lstStyle>
            <a:lvl1pPr algn="ctr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</a:rPr>
              <a:t>Presentation divider or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picture caption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174750"/>
            <a:ext cx="7274733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2943" y="6357935"/>
            <a:ext cx="324000" cy="173400"/>
          </a:xfrm>
        </p:spPr>
        <p:txBody>
          <a:bodyPr/>
          <a:lstStyle>
            <a:lvl1pPr algn="ctr">
              <a:defRPr/>
            </a:lvl1pPr>
          </a:lstStyle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366" y="2309283"/>
            <a:ext cx="2596622" cy="2201334"/>
          </a:xfrm>
        </p:spPr>
        <p:txBody>
          <a:bodyPr tIns="0" anchor="ctr" anchorCtr="1">
            <a:normAutofit/>
          </a:bodyPr>
          <a:lstStyle>
            <a:lvl1pPr algn="ctr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</a:rPr>
              <a:t>Presentation divider or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picture caption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561" y="2275415"/>
            <a:ext cx="2596622" cy="2201334"/>
          </a:xfrm>
        </p:spPr>
        <p:txBody>
          <a:bodyPr tIns="0" anchor="ctr" anchorCtr="1">
            <a:normAutofit/>
          </a:bodyPr>
          <a:lstStyle>
            <a:lvl1pPr algn="ctr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en-GB" sz="2400" dirty="0" smtClean="0">
                <a:solidFill>
                  <a:schemeClr val="bg1"/>
                </a:solidFill>
              </a:rPr>
              <a:t>Presentation divider or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picture caption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arco\Desktop\SF PowerPoint\Dividers\End Slide-2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268" name="Picture 4" descr="C:\Users\Marco\Desktop\SF PowerPoint\Text Pages\Chart-Style_Colour-Palette\Colour-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2" y="881063"/>
            <a:ext cx="7159625" cy="48434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x Pic_and_Text_casc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3348"/>
            <a:ext cx="8208912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29322" y="1569492"/>
            <a:ext cx="3000396" cy="2071702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940152" y="3789040"/>
            <a:ext cx="3000396" cy="2071702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57200" y="1556792"/>
            <a:ext cx="5410944" cy="4824536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buFont typeface="Arial" pitchFamily="34" charset="0"/>
              <a:buChar char="•"/>
              <a:defRPr sz="2800">
                <a:solidFill>
                  <a:srgbClr val="0063A3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350838" indent="-285750">
              <a:spcBef>
                <a:spcPts val="0"/>
              </a:spcBef>
              <a:defRPr sz="2400">
                <a:effectLst/>
              </a:defRPr>
            </a:lvl2pPr>
            <a:lvl3pPr marL="622300" indent="-266700">
              <a:defRPr sz="2000">
                <a:solidFill>
                  <a:srgbClr val="0063A3"/>
                </a:solidFill>
                <a:effectLst/>
                <a:latin typeface="Arial" pitchFamily="34" charset="0"/>
                <a:cs typeface="Arial" pitchFamily="34" charset="0"/>
              </a:defRPr>
            </a:lvl3pPr>
            <a:lvl4pPr marL="804863" indent="-228600">
              <a:defRPr>
                <a:effectLst/>
              </a:defRPr>
            </a:lvl4pPr>
            <a:lvl5pPr marL="901700" indent="-228600">
              <a:defRPr>
                <a:solidFill>
                  <a:srgbClr val="0063A3"/>
                </a:solidFill>
                <a:effectLst/>
                <a:latin typeface="Arial" pitchFamily="34" charset="0"/>
                <a:cs typeface="Arial" pitchFamily="34" charset="0"/>
              </a:defRPr>
            </a:lvl5pPr>
            <a:lvl6pPr marL="1079500" indent="-139700">
              <a:defRPr>
                <a:solidFill>
                  <a:srgbClr val="0063A3"/>
                </a:solidFill>
                <a:latin typeface="Arial" pitchFamily="34" charset="0"/>
                <a:cs typeface="Arial" pitchFamily="34" charset="0"/>
              </a:defRPr>
            </a:lvl6pPr>
            <a:lvl7pPr marL="1435100" indent="-228600">
              <a:defRPr>
                <a:solidFill>
                  <a:srgbClr val="0063A3"/>
                </a:solidFill>
                <a:latin typeface="Arial" pitchFamily="34" charset="0"/>
                <a:cs typeface="Arial" pitchFamily="34" charset="0"/>
              </a:defRPr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29600" y="6448251"/>
            <a:ext cx="514400" cy="365125"/>
          </a:xfrm>
        </p:spPr>
        <p:txBody>
          <a:bodyPr/>
          <a:lstStyle/>
          <a:p>
            <a:fld id="{25A7B3ED-09D2-48D4-A4B4-F1269CE2D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600201"/>
            <a:ext cx="3852000" cy="4267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281" y="1600201"/>
            <a:ext cx="3852000" cy="42672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67626"/>
            <a:ext cx="6602961" cy="72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39750" y="1743074"/>
            <a:ext cx="2592000" cy="305752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Insert chart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3276793" y="1743074"/>
            <a:ext cx="2592000" cy="305752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Insert chart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6013837" y="1743074"/>
            <a:ext cx="2592000" cy="305752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Insert chart</a:t>
            </a:r>
            <a:endParaRPr lang="en-GB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540000" y="4851401"/>
            <a:ext cx="2376000" cy="228600"/>
          </a:xfrm>
          <a:noFill/>
        </p:spPr>
        <p:txBody>
          <a:bodyPr lIns="0" tIns="3600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Graph heading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3276793" y="4851401"/>
            <a:ext cx="2376000" cy="228600"/>
          </a:xfrm>
          <a:noFill/>
        </p:spPr>
        <p:txBody>
          <a:bodyPr lIns="0" tIns="3600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Graph heading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8" hasCustomPrompt="1"/>
          </p:nvPr>
        </p:nvSpPr>
        <p:spPr>
          <a:xfrm>
            <a:off x="6013837" y="4851401"/>
            <a:ext cx="2376000" cy="228600"/>
          </a:xfrm>
          <a:noFill/>
        </p:spPr>
        <p:txBody>
          <a:bodyPr lIns="0" tIns="3600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Graph heading</a:t>
            </a:r>
            <a:endParaRPr lang="en-GB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9" hasCustomPrompt="1"/>
          </p:nvPr>
        </p:nvSpPr>
        <p:spPr>
          <a:xfrm>
            <a:off x="540000" y="5064125"/>
            <a:ext cx="2376000" cy="495300"/>
          </a:xfrm>
          <a:noFill/>
        </p:spPr>
        <p:txBody>
          <a:bodyPr lIns="0" tIns="0" rIns="0" bIns="3600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Descriptor text</a:t>
            </a:r>
            <a:endParaRPr lang="en-GB" dirty="0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20" hasCustomPrompt="1"/>
          </p:nvPr>
        </p:nvSpPr>
        <p:spPr>
          <a:xfrm>
            <a:off x="3276793" y="5064125"/>
            <a:ext cx="2376000" cy="495300"/>
          </a:xfrm>
          <a:noFill/>
        </p:spPr>
        <p:txBody>
          <a:bodyPr lIns="0" tIns="0" rIns="0" bIns="3600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Descriptor text</a:t>
            </a:r>
            <a:endParaRPr lang="en-GB" dirty="0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6013837" y="5064125"/>
            <a:ext cx="2376000" cy="495300"/>
          </a:xfrm>
          <a:noFill/>
        </p:spPr>
        <p:txBody>
          <a:bodyPr lIns="0" tIns="0" rIns="0" bIns="3600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2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Descriptor text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176338"/>
            <a:ext cx="3852000" cy="46910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176338"/>
            <a:ext cx="3852000" cy="46910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176338"/>
            <a:ext cx="3852000" cy="46910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176338"/>
            <a:ext cx="3852000" cy="46910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67626"/>
            <a:ext cx="6602961" cy="72000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174750"/>
            <a:ext cx="7384800" cy="4680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Marco\Desktop\SF PowerPoint\Text Pages\Text Graphics\Connect Plus Text Pages.jpg"/>
          <p:cNvPicPr>
            <a:picLocks noChangeAspect="1" noChangeArrowheads="1"/>
          </p:cNvPicPr>
          <p:nvPr/>
        </p:nvPicPr>
        <p:blipFill>
          <a:blip r:embed="rId27" cstate="print"/>
          <a:stretch>
            <a:fillRect/>
          </a:stretch>
        </p:blipFill>
        <p:spPr bwMode="auto">
          <a:xfrm>
            <a:off x="7142961" y="464343"/>
            <a:ext cx="1618488" cy="390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Marco\Desktop\SF PowerPoint\Text Pages\Text Graphics\Page Number Timeline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2419" y="6357935"/>
            <a:ext cx="324000" cy="173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06C1CE95-9739-4B6C-A220-F07EDEE2EC2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6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914400" rtl="0" eaLnBrk="1" latinLnBrk="0" hangingPunct="1">
        <a:spcBef>
          <a:spcPts val="1600"/>
        </a:spcBef>
        <a:buClr>
          <a:schemeClr val="accent1"/>
        </a:buClr>
        <a:buSzPct val="80000"/>
        <a:buFont typeface="Wingdings" pitchFamily="2" charset="2"/>
        <a:buChar char="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9367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-177800" algn="l" defTabSz="914400" rtl="0" eaLnBrk="1" latinLnBrk="0" hangingPunct="1">
        <a:spcBef>
          <a:spcPct val="20000"/>
        </a:spcBef>
        <a:buClr>
          <a:schemeClr val="accent1"/>
        </a:buClr>
        <a:buSzPct val="70000"/>
        <a:buFont typeface="Wingdings" pitchFamily="2" charset="2"/>
        <a:buChar char="¡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7504" y="1412776"/>
            <a:ext cx="8712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solidFill>
                  <a:schemeClr val="accent1"/>
                </a:solidFill>
              </a:rPr>
              <a:t>M25 DBFO – Achieving and Maintaining Service Excellence</a:t>
            </a:r>
          </a:p>
          <a:p>
            <a:r>
              <a:rPr lang="en-GB" sz="2000" dirty="0" smtClean="0"/>
              <a:t>Bev Waugh, Programme Director, Connect Plus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Drive to Excellence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Assurance to the HA we were self policing the Contract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Compliance Culture embedded throughout the Organisation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New tool kits to address root cause issues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Early detection of issues through effective audits and reporting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Aiming for 200 Performance Points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Robust Processes and Procedures to continually deliver compliance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All LUS and Dartford FFC contract changes embedded within processes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Communicate what we needed, wanted and had to deliver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244408" y="47667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555776" y="5301208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Investigate Potential Breaches – 880 PPE Investigations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our Excellence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en-GB" sz="6400" dirty="0" smtClean="0"/>
              <a:t>Permanent repairs of Cat 1 consistently exceeding KPI targets</a:t>
            </a:r>
          </a:p>
          <a:p>
            <a:pPr lvl="0"/>
            <a:r>
              <a:rPr lang="en-GB" sz="6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HAILs relating to the appearance of the network (litter / soft estate) on a reducing trend and at an all time low.</a:t>
            </a:r>
          </a:p>
          <a:p>
            <a:pPr lvl="0"/>
            <a:r>
              <a:rPr lang="en-GB" sz="6400" dirty="0" smtClean="0"/>
              <a:t>Successfully managed a number of high profile events to ensure minimum disruption to the network (London 2012, Ride London etc..)</a:t>
            </a:r>
          </a:p>
          <a:p>
            <a:pPr lvl="0"/>
            <a:r>
              <a:rPr lang="en-GB" sz="6400" dirty="0" smtClean="0">
                <a:solidFill>
                  <a:schemeClr val="accent1"/>
                </a:solidFill>
              </a:rPr>
              <a:t>Collaborative working with the Emergency Services (</a:t>
            </a:r>
            <a:r>
              <a:rPr lang="en-GB" sz="6400" dirty="0" err="1" smtClean="0">
                <a:solidFill>
                  <a:schemeClr val="accent1"/>
                </a:solidFill>
              </a:rPr>
              <a:t>eg</a:t>
            </a:r>
            <a:r>
              <a:rPr lang="en-GB" sz="6400" dirty="0" smtClean="0">
                <a:solidFill>
                  <a:schemeClr val="accent1"/>
                </a:solidFill>
              </a:rPr>
              <a:t> Operation Viking – </a:t>
            </a:r>
            <a:r>
              <a:rPr lang="en-GB" sz="6400" dirty="0" err="1" smtClean="0">
                <a:solidFill>
                  <a:schemeClr val="accent1"/>
                </a:solidFill>
              </a:rPr>
              <a:t>flytipping</a:t>
            </a:r>
            <a:r>
              <a:rPr lang="en-GB" sz="6400" dirty="0" smtClean="0">
                <a:solidFill>
                  <a:schemeClr val="accent1"/>
                </a:solidFill>
              </a:rPr>
              <a:t>)</a:t>
            </a:r>
          </a:p>
          <a:p>
            <a:pPr lvl="0"/>
            <a:r>
              <a:rPr lang="en-GB" sz="6400" dirty="0" smtClean="0"/>
              <a:t>Effective mitigation of the effects of severe weather on the operation of the network</a:t>
            </a:r>
          </a:p>
          <a:p>
            <a:pPr lvl="0"/>
            <a:r>
              <a:rPr lang="en-GB" sz="6400" dirty="0" smtClean="0">
                <a:solidFill>
                  <a:schemeClr val="accent1"/>
                </a:solidFill>
              </a:rPr>
              <a:t>Major incidents (</a:t>
            </a:r>
            <a:r>
              <a:rPr lang="en-GB" sz="6400" dirty="0" err="1" smtClean="0">
                <a:solidFill>
                  <a:schemeClr val="accent1"/>
                </a:solidFill>
              </a:rPr>
              <a:t>Deansbrook</a:t>
            </a:r>
            <a:r>
              <a:rPr lang="en-GB" sz="6400" dirty="0" smtClean="0">
                <a:solidFill>
                  <a:schemeClr val="accent1"/>
                </a:solidFill>
              </a:rPr>
              <a:t> Viaduct, </a:t>
            </a:r>
            <a:r>
              <a:rPr lang="en-GB" sz="6400" dirty="0" err="1" smtClean="0">
                <a:solidFill>
                  <a:schemeClr val="accent1"/>
                </a:solidFill>
              </a:rPr>
              <a:t>Jct</a:t>
            </a:r>
            <a:r>
              <a:rPr lang="en-GB" sz="6400" dirty="0" smtClean="0">
                <a:solidFill>
                  <a:schemeClr val="accent1"/>
                </a:solidFill>
              </a:rPr>
              <a:t> 7 gantry, </a:t>
            </a:r>
            <a:r>
              <a:rPr lang="en-GB" sz="6400" dirty="0" err="1" smtClean="0">
                <a:solidFill>
                  <a:schemeClr val="accent1"/>
                </a:solidFill>
              </a:rPr>
              <a:t>Jct</a:t>
            </a:r>
            <a:r>
              <a:rPr lang="en-GB" sz="6400" dirty="0" smtClean="0">
                <a:solidFill>
                  <a:schemeClr val="accent1"/>
                </a:solidFill>
              </a:rPr>
              <a:t> 21 lorry fire, Boston Manor Viaduct ) dealt with speedily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/>
          <a:stretch/>
        </p:blipFill>
        <p:spPr>
          <a:xfrm>
            <a:off x="5652120" y="980728"/>
            <a:ext cx="254206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24944"/>
            <a:ext cx="261018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37112"/>
            <a:ext cx="2592288" cy="192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Proactive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>
                <a:solidFill>
                  <a:schemeClr val="accent1"/>
                </a:solidFill>
              </a:rPr>
              <a:t>Shared use of Traffic Management</a:t>
            </a:r>
          </a:p>
          <a:p>
            <a:pPr lvl="0"/>
            <a:r>
              <a:rPr lang="en-GB" dirty="0" smtClean="0"/>
              <a:t>Introduction of a Behavioural Safety programme</a:t>
            </a:r>
          </a:p>
          <a:p>
            <a:pPr lvl="0"/>
            <a:r>
              <a:rPr lang="en-GB" dirty="0" smtClean="0">
                <a:solidFill>
                  <a:schemeClr val="accent1"/>
                </a:solidFill>
              </a:rPr>
              <a:t>Operational Readiness</a:t>
            </a:r>
          </a:p>
          <a:p>
            <a:pPr lvl="0"/>
            <a:r>
              <a:rPr lang="en-GB" dirty="0" smtClean="0"/>
              <a:t>Improved facilities in each of the depots, including the provision of Lean Visual Management briefing rooms.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Working with the Princes Trust  taking on 2 of the 11 apprentices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Built a collaborative community with the supply chain</a:t>
            </a:r>
          </a:p>
          <a:p>
            <a:pPr lvl="0"/>
            <a:endParaRPr lang="en-GB" dirty="0" smtClean="0"/>
          </a:p>
          <a:p>
            <a:pPr lvl="0"/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052736"/>
            <a:ext cx="2845651" cy="161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5"/>
          <a:stretch/>
        </p:blipFill>
        <p:spPr>
          <a:xfrm>
            <a:off x="6084168" y="4653136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3264261" cy="1797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Fairness, Value and Efficiency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b="4536"/>
          <a:stretch>
            <a:fillRect/>
          </a:stretch>
        </p:blipFill>
        <p:spPr bwMode="auto">
          <a:xfrm>
            <a:off x="2051720" y="1268760"/>
            <a:ext cx="48245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Sustainable Business Culture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2042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Realised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Replacement of Maurer Joints on QEII Bridge</a:t>
            </a:r>
          </a:p>
          <a:p>
            <a:r>
              <a:rPr lang="en-GB" dirty="0" smtClean="0"/>
              <a:t>Concrete Bay replacement in 7hrs</a:t>
            </a:r>
          </a:p>
          <a:p>
            <a:r>
              <a:rPr lang="en-GB" dirty="0" smtClean="0"/>
              <a:t>Resurfacing &amp; Waterproofing  of Dartford West Tunnel</a:t>
            </a:r>
          </a:p>
          <a:p>
            <a:r>
              <a:rPr lang="en-GB" dirty="0" smtClean="0"/>
              <a:t>Strategic Safety Forum for M25 Community</a:t>
            </a:r>
          </a:p>
          <a:p>
            <a:r>
              <a:rPr lang="en-GB" dirty="0" err="1" smtClean="0"/>
              <a:t>Wavetronics</a:t>
            </a:r>
            <a:r>
              <a:rPr lang="en-GB" dirty="0" smtClean="0"/>
              <a:t> used in LUS to replace loops</a:t>
            </a:r>
          </a:p>
          <a:p>
            <a:r>
              <a:rPr lang="en-GB" dirty="0" smtClean="0"/>
              <a:t>All Lane Running Section went live safely</a:t>
            </a:r>
          </a:p>
          <a:p>
            <a:r>
              <a:rPr lang="en-GB" dirty="0" err="1" smtClean="0"/>
              <a:t>Roadspace</a:t>
            </a:r>
            <a:r>
              <a:rPr lang="en-GB" dirty="0" smtClean="0"/>
              <a:t> Forum used to managed TM</a:t>
            </a:r>
          </a:p>
          <a:p>
            <a:r>
              <a:rPr lang="en-GB" dirty="0" smtClean="0"/>
              <a:t>Lean Facilitators trained – Drive out waste with positive challenge</a:t>
            </a:r>
          </a:p>
          <a:p>
            <a:r>
              <a:rPr lang="en-GB" dirty="0" smtClean="0"/>
              <a:t>BS11000 Accreditation – the supply chain understands our Strategy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232248" cy="491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we are now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Year 1</a:t>
            </a:r>
          </a:p>
          <a:p>
            <a:r>
              <a:rPr lang="en-GB" dirty="0" smtClean="0"/>
              <a:t>We were reactive </a:t>
            </a:r>
          </a:p>
          <a:p>
            <a:r>
              <a:rPr lang="en-GB" dirty="0" smtClean="0"/>
              <a:t>It was exhausting often frustrating</a:t>
            </a:r>
          </a:p>
          <a:p>
            <a:r>
              <a:rPr lang="en-GB" dirty="0" smtClean="0"/>
              <a:t>It was difficult and often demoralising</a:t>
            </a:r>
          </a:p>
          <a:p>
            <a:r>
              <a:rPr lang="en-GB" dirty="0" smtClean="0"/>
              <a:t>Mobilisation took more than one year</a:t>
            </a:r>
          </a:p>
          <a:p>
            <a:r>
              <a:rPr lang="en-GB" dirty="0" smtClean="0"/>
              <a:t>The Contract was frightening – precedents were avoided</a:t>
            </a:r>
          </a:p>
          <a:p>
            <a:r>
              <a:rPr lang="en-GB" dirty="0" smtClean="0"/>
              <a:t>The organisation structure was changed more than once</a:t>
            </a:r>
          </a:p>
          <a:p>
            <a:r>
              <a:rPr lang="en-GB" dirty="0" smtClean="0"/>
              <a:t>Defensive</a:t>
            </a:r>
          </a:p>
          <a:p>
            <a:r>
              <a:rPr lang="en-GB" dirty="0" smtClean="0"/>
              <a:t>Were we ever going to be ‘good’ enough ???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/>
              <a:t>Year 5</a:t>
            </a:r>
          </a:p>
          <a:p>
            <a:r>
              <a:rPr lang="en-GB" dirty="0" smtClean="0"/>
              <a:t>We balance reactivity and </a:t>
            </a:r>
            <a:r>
              <a:rPr lang="en-GB" dirty="0" err="1" smtClean="0"/>
              <a:t>proactivity</a:t>
            </a:r>
            <a:endParaRPr lang="en-GB" dirty="0" smtClean="0"/>
          </a:p>
          <a:p>
            <a:r>
              <a:rPr lang="en-GB" dirty="0" smtClean="0"/>
              <a:t>It is exhausting but often rewarding</a:t>
            </a:r>
          </a:p>
          <a:p>
            <a:r>
              <a:rPr lang="en-GB" dirty="0" smtClean="0"/>
              <a:t>We pull together to achieve goals, we achieve success together</a:t>
            </a:r>
          </a:p>
          <a:p>
            <a:r>
              <a:rPr lang="en-GB" dirty="0" smtClean="0"/>
              <a:t>We are compliant but we do challenge the Contract to achieve best value</a:t>
            </a:r>
          </a:p>
          <a:p>
            <a:r>
              <a:rPr lang="en-GB" dirty="0" smtClean="0"/>
              <a:t>The organisation structure continues to change</a:t>
            </a:r>
          </a:p>
          <a:p>
            <a:r>
              <a:rPr lang="en-GB" dirty="0" smtClean="0"/>
              <a:t>Open Culture</a:t>
            </a:r>
          </a:p>
          <a:p>
            <a:r>
              <a:rPr lang="en-GB" dirty="0" smtClean="0"/>
              <a:t>We know we have to work hard to maintain our standards </a:t>
            </a:r>
          </a:p>
          <a:p>
            <a:r>
              <a:rPr lang="en-GB" dirty="0" smtClean="0"/>
              <a:t>We plan with the HA for the future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Head – What we need to do and why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65792"/>
            <a:ext cx="7560840" cy="569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Heart   - The drive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055721" cy="443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Hands – The tools to make it happen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641" t="14161" r="25882" b="1417"/>
          <a:stretch>
            <a:fillRect/>
          </a:stretch>
        </p:blipFill>
        <p:spPr bwMode="auto">
          <a:xfrm>
            <a:off x="539552" y="3356992"/>
            <a:ext cx="1656184" cy="23874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22075" t="27740" r="20814" b="20750"/>
          <a:stretch>
            <a:fillRect/>
          </a:stretch>
        </p:blipFill>
        <p:spPr bwMode="auto">
          <a:xfrm>
            <a:off x="5292080" y="1124744"/>
            <a:ext cx="2947974" cy="206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 l="66822" t="52738" r="3150" b="30597"/>
          <a:stretch>
            <a:fillRect/>
          </a:stretch>
        </p:blipFill>
        <p:spPr bwMode="auto">
          <a:xfrm>
            <a:off x="467544" y="1196752"/>
            <a:ext cx="4471042" cy="192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284984"/>
            <a:ext cx="1872208" cy="133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501008"/>
            <a:ext cx="20336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Placeholder 13" descr="Pavement Condition Trend 070911.JPG"/>
          <p:cNvPicPr>
            <a:picLocks noChangeAspect="1"/>
          </p:cNvPicPr>
          <p:nvPr/>
        </p:nvPicPr>
        <p:blipFill>
          <a:blip r:embed="rId8" cstate="print"/>
          <a:srcRect l="4493" t="1044" r="14640" b="4410"/>
          <a:stretch>
            <a:fillRect/>
          </a:stretch>
        </p:blipFill>
        <p:spPr>
          <a:xfrm>
            <a:off x="2555776" y="4797152"/>
            <a:ext cx="1980220" cy="1320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 l="16356" t="16407" r="15197" b="19412"/>
          <a:stretch>
            <a:fillRect/>
          </a:stretch>
        </p:blipFill>
        <p:spPr bwMode="auto">
          <a:xfrm>
            <a:off x="4860032" y="4797152"/>
            <a:ext cx="1728192" cy="125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/>
          <a:srcRect l="1468" t="27270" r="25524" b="31825"/>
          <a:stretch>
            <a:fillRect/>
          </a:stretch>
        </p:blipFill>
        <p:spPr bwMode="auto">
          <a:xfrm>
            <a:off x="6876256" y="4869160"/>
            <a:ext cx="1956525" cy="85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Contract</a:t>
            </a:r>
          </a:p>
          <a:p>
            <a:r>
              <a:rPr lang="en-GB" dirty="0" smtClean="0"/>
              <a:t>The First Year</a:t>
            </a:r>
          </a:p>
          <a:p>
            <a:r>
              <a:rPr lang="en-GB" dirty="0" smtClean="0"/>
              <a:t>Drive to Excellence</a:t>
            </a:r>
          </a:p>
          <a:p>
            <a:r>
              <a:rPr lang="en-GB" dirty="0" smtClean="0"/>
              <a:t>Examples of Excellence</a:t>
            </a:r>
          </a:p>
          <a:p>
            <a:r>
              <a:rPr lang="en-GB" dirty="0" smtClean="0"/>
              <a:t>Removing the Barriers to Service Excellence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Removing the </a:t>
            </a:r>
            <a:r>
              <a:rPr lang="en-GB" dirty="0" smtClean="0"/>
              <a:t>barriers to Service Excellence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600201"/>
            <a:ext cx="4032000" cy="42672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The HA needs to be part of creating the right environment for Service Excellence  - The Contract is not enough</a:t>
            </a:r>
          </a:p>
          <a:p>
            <a:r>
              <a:rPr lang="en-GB" dirty="0" smtClean="0"/>
              <a:t>Collaboration is key and you can’t do it at arms length – it takes at least two to collaborate.</a:t>
            </a:r>
          </a:p>
          <a:p>
            <a:r>
              <a:rPr lang="en-GB" dirty="0" smtClean="0"/>
              <a:t>Work with your contractors to deliver innovation – it often feels very difficult</a:t>
            </a:r>
          </a:p>
          <a:p>
            <a:r>
              <a:rPr lang="en-GB" dirty="0" smtClean="0"/>
              <a:t>Trust us enough to meet your stakeholders and allow us to understand their issues</a:t>
            </a:r>
          </a:p>
          <a:p>
            <a:r>
              <a:rPr lang="en-GB" dirty="0" smtClean="0"/>
              <a:t>Be realistic with your programmes –  Plan to succeed</a:t>
            </a:r>
          </a:p>
        </p:txBody>
      </p:sp>
      <p:pic>
        <p:nvPicPr>
          <p:cNvPr id="5" name="Picture 2" descr="Pointing Hand clip 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3852863" cy="196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dirty="0" smtClean="0"/>
              <a:t>The M25 DBFO Contract</a:t>
            </a:r>
            <a:endParaRPr lang="en-GB" sz="2800" i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19256" cy="316835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1800" dirty="0" smtClean="0"/>
              <a:t>The </a:t>
            </a:r>
            <a:r>
              <a:rPr lang="en-GB" sz="1800" b="1" dirty="0" smtClean="0"/>
              <a:t>largest</a:t>
            </a:r>
            <a:r>
              <a:rPr lang="en-GB" sz="1800" dirty="0" smtClean="0"/>
              <a:t> ever contract with the HA (</a:t>
            </a:r>
            <a:r>
              <a:rPr lang="en-GB" sz="1800" b="1" dirty="0" smtClean="0"/>
              <a:t>£6.2bn</a:t>
            </a:r>
            <a:r>
              <a:rPr lang="en-GB" sz="1800" dirty="0" smtClean="0"/>
              <a:t>)</a:t>
            </a:r>
            <a:r>
              <a:rPr lang="en-GB" sz="1800" b="1" dirty="0" smtClean="0"/>
              <a:t> </a:t>
            </a:r>
            <a:r>
              <a:rPr lang="en-GB" sz="1800" dirty="0" smtClean="0"/>
              <a:t>- awarded to Connect Plus (May 2009) covering </a:t>
            </a:r>
            <a:r>
              <a:rPr lang="en-GB" sz="1800" b="1" dirty="0" smtClean="0"/>
              <a:t>125</a:t>
            </a:r>
            <a:r>
              <a:rPr lang="en-GB" sz="1800" dirty="0" smtClean="0"/>
              <a:t> miles of M25, plus </a:t>
            </a:r>
            <a:r>
              <a:rPr lang="en-GB" sz="1800" b="1" dirty="0" smtClean="0"/>
              <a:t>125</a:t>
            </a:r>
            <a:r>
              <a:rPr lang="en-GB" sz="1800" dirty="0" smtClean="0"/>
              <a:t> miles of ‘stubs and tails’</a:t>
            </a: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1800" dirty="0" smtClean="0"/>
              <a:t>The HA procured widening (capital c £2bn) through </a:t>
            </a:r>
            <a:r>
              <a:rPr lang="en-GB" sz="1800" b="1" dirty="0" smtClean="0"/>
              <a:t>PFI</a:t>
            </a:r>
            <a:r>
              <a:rPr lang="en-GB" sz="1800" dirty="0" smtClean="0"/>
              <a:t>, with benefits of combining </a:t>
            </a:r>
            <a:r>
              <a:rPr lang="en-GB" sz="1800" b="1" dirty="0" smtClean="0"/>
              <a:t>maintenance</a:t>
            </a:r>
            <a:r>
              <a:rPr lang="en-GB" sz="1800" dirty="0" smtClean="0"/>
              <a:t> </a:t>
            </a:r>
            <a:r>
              <a:rPr lang="en-GB" sz="1800" b="1" dirty="0" smtClean="0"/>
              <a:t>and operations </a:t>
            </a:r>
            <a:r>
              <a:rPr lang="en-GB" sz="1800" dirty="0" smtClean="0"/>
              <a:t>with the </a:t>
            </a:r>
            <a:r>
              <a:rPr lang="en-GB" sz="1800" b="1" dirty="0" smtClean="0"/>
              <a:t>capital works</a:t>
            </a: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1800" dirty="0" smtClean="0"/>
              <a:t>Contract</a:t>
            </a:r>
          </a:p>
          <a:p>
            <a:pPr marL="742950" lvl="2" indent="-342900"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to </a:t>
            </a:r>
            <a:r>
              <a:rPr lang="en-GB" sz="1800" b="1" dirty="0" smtClean="0"/>
              <a:t>widen </a:t>
            </a:r>
            <a:r>
              <a:rPr lang="en-GB" sz="1800" dirty="0" smtClean="0"/>
              <a:t>the motorway (Sections 1 &amp; 4) and </a:t>
            </a:r>
            <a:r>
              <a:rPr lang="en-GB" sz="1800" b="1" dirty="0" smtClean="0"/>
              <a:t>refurbish </a:t>
            </a:r>
            <a:r>
              <a:rPr lang="en-GB" sz="1800" dirty="0" smtClean="0"/>
              <a:t>Hatfield Tunnel</a:t>
            </a:r>
          </a:p>
          <a:p>
            <a:pPr marL="742950" lvl="2" indent="-342900">
              <a:spcBef>
                <a:spcPts val="0"/>
              </a:spcBef>
              <a:spcAft>
                <a:spcPts val="300"/>
              </a:spcAft>
            </a:pPr>
            <a:r>
              <a:rPr lang="en-GB" sz="1800" b="1" dirty="0" smtClean="0"/>
              <a:t>Operate and maintain </a:t>
            </a:r>
            <a:r>
              <a:rPr lang="en-GB" sz="1800" dirty="0" smtClean="0"/>
              <a:t>the network for </a:t>
            </a:r>
            <a:r>
              <a:rPr lang="en-GB" sz="1800" b="1" dirty="0" smtClean="0"/>
              <a:t>30 years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Contract Award in uncertain financial markets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800" dirty="0" smtClean="0"/>
              <a:t>Designed to meet the demand and plan for growth – working towards </a:t>
            </a:r>
            <a:r>
              <a:rPr lang="en-GB" sz="1800" b="1" dirty="0" smtClean="0"/>
              <a:t>journey time reliability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GB" sz="1800" dirty="0" smtClean="0"/>
          </a:p>
        </p:txBody>
      </p:sp>
      <p:pic>
        <p:nvPicPr>
          <p:cNvPr id="5" name="Picture 6" descr="6008586926_473dafbca4_z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653136"/>
            <a:ext cx="78488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9600" y="6376243"/>
            <a:ext cx="514400" cy="365125"/>
          </a:xfrm>
          <a:prstGeom prst="rect">
            <a:avLst/>
          </a:prstGeom>
        </p:spPr>
        <p:txBody>
          <a:bodyPr/>
          <a:lstStyle/>
          <a:p>
            <a:fld id="{60E3EFA6-DB5A-4295-B4B5-3224437DEAA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37" y="1624995"/>
            <a:ext cx="8555235" cy="44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6698" t="3320" r="5296" b="3906"/>
          <a:stretch>
            <a:fillRect/>
          </a:stretch>
        </p:blipFill>
        <p:spPr bwMode="auto">
          <a:xfrm>
            <a:off x="539552" y="404664"/>
            <a:ext cx="2353667" cy="196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7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548760"/>
            <a:ext cx="6602961" cy="72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we must deliver </a:t>
            </a:r>
            <a:br>
              <a:rPr lang="en-GB" dirty="0" smtClean="0"/>
            </a:br>
            <a:r>
              <a:rPr lang="en-GB" dirty="0" smtClean="0"/>
              <a:t>Requirements are not static</a:t>
            </a:r>
            <a:br>
              <a:rPr lang="en-GB" dirty="0" smtClean="0"/>
            </a:br>
            <a:endParaRPr lang="en-GB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774052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28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3348"/>
            <a:ext cx="8424936" cy="1143000"/>
          </a:xfrm>
        </p:spPr>
        <p:txBody>
          <a:bodyPr/>
          <a:lstStyle/>
          <a:p>
            <a:r>
              <a:rPr lang="en-GB" dirty="0" smtClean="0"/>
              <a:t>Incentives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7B3ED-09D2-48D4-A4B4-F1269CE2D38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39459"/>
            <a:ext cx="8155632" cy="416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72500" cy="1071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Performance Points - Thresholds</a:t>
            </a:r>
            <a:endParaRPr lang="en-GB" sz="240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E359FDD-1AF6-4B5C-85C2-A00AD15FC5A2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44036" name="Content Placeholder 4"/>
          <p:cNvSpPr>
            <a:spLocks noGrp="1"/>
          </p:cNvSpPr>
          <p:nvPr>
            <p:ph idx="1"/>
          </p:nvPr>
        </p:nvSpPr>
        <p:spPr>
          <a:xfrm>
            <a:off x="214313" y="1500188"/>
            <a:ext cx="4214812" cy="2571750"/>
          </a:xfrm>
        </p:spPr>
        <p:txBody>
          <a:bodyPr/>
          <a:lstStyle/>
          <a:p>
            <a:pPr marL="358775" indent="-358775">
              <a:buFontTx/>
              <a:buNone/>
            </a:pPr>
            <a:endParaRPr lang="en-GB" sz="2300" b="1" dirty="0" smtClean="0">
              <a:latin typeface="Arial" charset="0"/>
              <a:cs typeface="Arial" charset="0"/>
            </a:endParaRPr>
          </a:p>
          <a:p>
            <a:pPr marL="358775" indent="-358775">
              <a:buFontTx/>
              <a:buChar char="•"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358775" indent="-358775">
              <a:buFontTx/>
              <a:buChar char="•"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358775" indent="-358775">
              <a:buFontTx/>
              <a:buChar char="•"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358775" indent="-358775">
              <a:buFontTx/>
              <a:buChar char="-"/>
            </a:pPr>
            <a:endParaRPr lang="en-GB" sz="2900" b="1" dirty="0" smtClean="0">
              <a:latin typeface="Arial" charset="0"/>
              <a:cs typeface="Arial" charset="0"/>
            </a:endParaRPr>
          </a:p>
          <a:p>
            <a:pPr marL="358775" lvl="1" indent="-358775">
              <a:spcBef>
                <a:spcPct val="0"/>
              </a:spcBef>
              <a:buFontTx/>
              <a:buChar char="-"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358775" lvl="1" indent="-358775">
              <a:spcBef>
                <a:spcPct val="0"/>
              </a:spcBef>
              <a:buFontTx/>
              <a:buChar char="-"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358775" lvl="1" indent="-358775">
              <a:spcBef>
                <a:spcPct val="0"/>
              </a:spcBef>
              <a:buFont typeface="Wingdings" pitchFamily="2" charset="2"/>
              <a:buChar char="Ø"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358775" lvl="1" indent="-358775">
              <a:spcBef>
                <a:spcPct val="0"/>
              </a:spcBef>
              <a:buFont typeface="Arial" charset="0"/>
              <a:buChar char="•"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358775" indent="-358775">
              <a:buFontTx/>
              <a:buChar char="•"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358775" indent="-358775">
              <a:buFontTx/>
              <a:buChar char="•"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358775" indent="-358775">
              <a:buFontTx/>
              <a:buChar char="•"/>
            </a:pPr>
            <a:endParaRPr lang="en-GB" b="1" dirty="0" smtClean="0">
              <a:latin typeface="Arial" charset="0"/>
              <a:cs typeface="Arial" charset="0"/>
            </a:endParaRPr>
          </a:p>
          <a:p>
            <a:pPr marL="358775" indent="-358775">
              <a:buFontTx/>
              <a:buChar char="•"/>
            </a:pPr>
            <a:endParaRPr lang="en-GB" b="1" dirty="0" smtClean="0">
              <a:latin typeface="Arial" charset="0"/>
              <a:cs typeface="Arial" charset="0"/>
            </a:endParaRPr>
          </a:p>
        </p:txBody>
      </p:sp>
      <p:sp>
        <p:nvSpPr>
          <p:cNvPr id="44038" name="Content Placeholder 4"/>
          <p:cNvSpPr txBox="1">
            <a:spLocks/>
          </p:cNvSpPr>
          <p:nvPr/>
        </p:nvSpPr>
        <p:spPr bwMode="auto">
          <a:xfrm>
            <a:off x="4500563" y="1785938"/>
            <a:ext cx="4643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endParaRPr lang="en-GB" sz="1400" dirty="0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endParaRPr lang="en-GB" sz="1400" dirty="0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endParaRPr lang="en-GB" sz="1400" dirty="0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</a:pPr>
            <a:endParaRPr lang="en-GB" sz="1400" dirty="0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GB" sz="1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1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1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1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1400" dirty="0"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38142"/>
          <a:stretch>
            <a:fillRect/>
          </a:stretch>
        </p:blipFill>
        <p:spPr bwMode="auto">
          <a:xfrm>
            <a:off x="683568" y="1700808"/>
            <a:ext cx="795279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First Year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were reactive </a:t>
            </a:r>
          </a:p>
          <a:p>
            <a:r>
              <a:rPr lang="en-GB" dirty="0" smtClean="0"/>
              <a:t>It was exhausting often frustrating</a:t>
            </a:r>
          </a:p>
          <a:p>
            <a:r>
              <a:rPr lang="en-GB" dirty="0" smtClean="0"/>
              <a:t>It was difficult and often demoralising</a:t>
            </a:r>
          </a:p>
          <a:p>
            <a:r>
              <a:rPr lang="en-GB" dirty="0" smtClean="0"/>
              <a:t>Mobilisation took more than one year</a:t>
            </a:r>
          </a:p>
          <a:p>
            <a:r>
              <a:rPr lang="en-GB" dirty="0" smtClean="0"/>
              <a:t>The Contract was frightening – precedents were avoided</a:t>
            </a:r>
          </a:p>
          <a:p>
            <a:r>
              <a:rPr lang="en-GB" dirty="0" smtClean="0"/>
              <a:t>The organisation structure was changed more than once</a:t>
            </a:r>
          </a:p>
          <a:p>
            <a:r>
              <a:rPr lang="en-GB" dirty="0" smtClean="0"/>
              <a:t>Defensive</a:t>
            </a:r>
          </a:p>
          <a:p>
            <a:r>
              <a:rPr lang="en-GB" dirty="0" smtClean="0"/>
              <a:t>Were we ever going to be ‘good’ enough ???</a:t>
            </a:r>
          </a:p>
          <a:p>
            <a:endParaRPr lang="en-GB" dirty="0" smtClean="0"/>
          </a:p>
          <a:p>
            <a:r>
              <a:rPr lang="en-GB" dirty="0" smtClean="0"/>
              <a:t>A picture tells a thousand words................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465672"/>
            <a:ext cx="8424936" cy="57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nectPlus_v1">
  <a:themeElements>
    <a:clrScheme name="Connect Plus">
      <a:dk1>
        <a:srgbClr val="69A4A9"/>
      </a:dk1>
      <a:lt1>
        <a:sysClr val="window" lastClr="FFFFFF"/>
      </a:lt1>
      <a:dk2>
        <a:srgbClr val="B09AC9"/>
      </a:dk2>
      <a:lt2>
        <a:srgbClr val="E9D666"/>
      </a:lt2>
      <a:accent1>
        <a:srgbClr val="9A4E9E"/>
      </a:accent1>
      <a:accent2>
        <a:srgbClr val="61C5BA"/>
      </a:accent2>
      <a:accent3>
        <a:srgbClr val="ED1957"/>
      </a:accent3>
      <a:accent4>
        <a:srgbClr val="06A94E"/>
      </a:accent4>
      <a:accent5>
        <a:srgbClr val="F5A01E"/>
      </a:accent5>
      <a:accent6>
        <a:srgbClr val="009FC2"/>
      </a:accent6>
      <a:hlink>
        <a:srgbClr val="F6A01A"/>
      </a:hlink>
      <a:folHlink>
        <a:srgbClr val="9CC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DocumentNumberP1 xmlns="619b1066-45f9-4c10-a9df-70da4d0a63e1">01-887637-PPT</DocumentNumberP1>
    <ProcessIDP1 xmlns="619b1066-45f9-4c10-a9df-70da4d0a63e1">CP-6-F-M</ProcessIDP1>
    <New_x0020_Process_x0020_ID xmlns="020b77bc-aba2-4e1d-9431-535dfc29939e">CP-6-F-M</New_x0020_Process_x0020_ID>
    <DN_x0020_Name xmlns="020b77bc-aba2-4e1d-9431-535dfc29939e" xsi:nil="true"/>
    <New_x0020_Document_x0020_Number xmlns="020b77bc-aba2-4e1d-9431-535dfc29939e">CP-6-F-M 31014173841</New_x0020_Document_x0020_Number>
    <DLCPolicyLabelClientValue xmlns="020b77bc-aba2-4e1d-9431-535dfc29939e" xsi:nil="true"/>
    <DLCPolicyLabelLock xmlns="020b77bc-aba2-4e1d-9431-535dfc29939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nnectDocument" ma:contentTypeID="0x010100D334BAAA87044918A489C73B52224BB900CDB334DBC5E2B349B263CFAF66A0856D" ma:contentTypeVersion="1322" ma:contentTypeDescription="" ma:contentTypeScope="" ma:versionID="ffc3e35a8e832d940804d10d93cd552d">
  <xsd:schema xmlns:xsd="http://www.w3.org/2001/XMLSchema" xmlns:p="http://schemas.microsoft.com/office/2006/metadata/properties" xmlns:ns2="619b1066-45f9-4c10-a9df-70da4d0a63e1" xmlns:ns3="020b77bc-aba2-4e1d-9431-535dfc29939e" targetNamespace="http://schemas.microsoft.com/office/2006/metadata/properties" ma:root="true" ma:fieldsID="2b58d542101a1062aa3f3c5d3e2cb218" ns2:_="" ns3:_="">
    <xsd:import namespace="619b1066-45f9-4c10-a9df-70da4d0a63e1"/>
    <xsd:import namespace="020b77bc-aba2-4e1d-9431-535dfc29939e"/>
    <xsd:element name="properties">
      <xsd:complexType>
        <xsd:sequence>
          <xsd:element name="documentManagement">
            <xsd:complexType>
              <xsd:all>
                <xsd:element ref="ns2:DocumentNumberP1" minOccurs="0"/>
                <xsd:element ref="ns2:ProcessIDP1" minOccurs="0"/>
                <xsd:element ref="ns3:DN_x0020_Name" minOccurs="0"/>
                <xsd:element ref="ns3:DLCPolicyLabelValue" minOccurs="0"/>
                <xsd:element ref="ns3:DLCPolicyLabelClientValue" minOccurs="0"/>
                <xsd:element ref="ns3:DLCPolicyLabelLock" minOccurs="0"/>
                <xsd:element ref="ns3:New_x0020_Document_x0020_Number" minOccurs="0"/>
                <xsd:element ref="ns3:New_x0020_Process_x0020_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19b1066-45f9-4c10-a9df-70da4d0a63e1" elementFormDefault="qualified">
    <xsd:import namespace="http://schemas.microsoft.com/office/2006/documentManagement/types"/>
    <xsd:element name="DocumentNumberP1" ma:index="8" nillable="true" ma:displayName="Document Number" ma:description="The unique identifier for documents." ma:hidden="true" ma:internalName="DocumentNumberP1" ma:readOnly="false">
      <xsd:simpleType>
        <xsd:restriction base="dms:Text">
          <xsd:maxLength value="255"/>
        </xsd:restriction>
      </xsd:simpleType>
    </xsd:element>
    <xsd:element name="ProcessIDP1" ma:index="9" nillable="true" ma:displayName="Process ID" ma:description="The process id that a document relates to." ma:hidden="true" ma:internalName="ProcessIDP1" ma:readOnly="false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020b77bc-aba2-4e1d-9431-535dfc29939e" elementFormDefault="qualified">
    <xsd:import namespace="http://schemas.microsoft.com/office/2006/documentManagement/types"/>
    <xsd:element name="DN_x0020_Name" ma:index="10" nillable="true" ma:displayName="DN Name" ma:internalName="DN_x0020_Name" ma:readOnly="false">
      <xsd:simpleType>
        <xsd:restriction base="dms:Text">
          <xsd:maxLength value="75"/>
        </xsd:restriction>
      </xsd:simpleType>
    </xsd:element>
    <xsd:element name="DLCPolicyLabelValue" ma:index="11" nillable="true" ma:displayName="Label" ma:description="Stores the current value of the label." ma:internalName="DLCPolicyLabelValue" ma:readOnly="true">
      <xsd:simpleType>
        <xsd:restriction base="dms:Note"/>
      </xsd:simpleType>
    </xsd:element>
    <xsd:element name="DLCPolicyLabelClientValue" ma:index="12" nillable="true" ma:displayName="Client Label Value" ma:description="Stores the last label value computed on the client." ma:hidden="true" ma:internalName="DLCPolicyLabelClientValue" ma:readOnly="false">
      <xsd:simpleType>
        <xsd:restriction base="dms:Note"/>
      </xsd:simpleType>
    </xsd:element>
    <xsd:element name="DLCPolicyLabelLock" ma:index="13" nillable="true" ma:displayName="Label Locked" ma:description="Indicates whether the label should be updated when item properties are modified." ma:hidden="true" ma:internalName="DLCPolicyLabelLock" ma:readOnly="false">
      <xsd:simpleType>
        <xsd:restriction base="dms:Text"/>
      </xsd:simpleType>
    </xsd:element>
    <xsd:element name="New_x0020_Document_x0020_Number" ma:index="14" nillable="true" ma:displayName="New Document Number" ma:hidden="true" ma:internalName="New_x0020_Document_x0020_Number" ma:readOnly="false">
      <xsd:simpleType>
        <xsd:restriction base="dms:Text">
          <xsd:maxLength value="255"/>
        </xsd:restriction>
      </xsd:simpleType>
    </xsd:element>
    <xsd:element name="New_x0020_Process_x0020_ID" ma:index="15" nillable="true" ma:displayName="New Process ID" ma:hidden="true" ma:internalName="New_x0020_Process_x0020_ID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: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spe:Receivers xmlns:spe="http://schemas.microsoft.com/sharepoint/events">
  <Receiver>
    <Name>ItemAdded</Name>
    <Type>10001</Type>
    <SequenceNumber>10000</SequenceNumber>
    <Assembly>BBIS, Version=1.0.0.0, Culture=neutral, PublicKeyToken=b033c957c25f4473</Assembly>
    <Class>BBIS.Code.AllocateDocumentNumber</Class>
    <Data/>
    <Filter/>
  </Receiver>
  <Receiver>
    <Name>ItemAdding</Name>
    <Type>1</Type>
    <SequenceNumber>10000</SequenceNumber>
    <Assembly>BBIS, Version=1.0.0.0, Culture=neutral, PublicKeyToken=b033c957c25f4473</Assembly>
    <Class>BBIS.Code.AllocateDocumentNumber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CDC4C8-1CEC-4DC5-B682-54F9606A70A5}">
  <ds:schemaRefs>
    <ds:schemaRef ds:uri="http://purl.org/dc/terms/"/>
    <ds:schemaRef ds:uri="http://purl.org/dc/elements/1.1/"/>
    <ds:schemaRef ds:uri="619b1066-45f9-4c10-a9df-70da4d0a63e1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020b77bc-aba2-4e1d-9431-535dfc29939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0754B4-CE70-421D-8430-51086EB019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9b1066-45f9-4c10-a9df-70da4d0a63e1"/>
    <ds:schemaRef ds:uri="020b77bc-aba2-4e1d-9431-535dfc29939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05122A8-9C78-41B7-A261-E08899F1C2B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DC8C2FB-EE57-4079-A374-89A15E1A7C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ConnectPlus_v1</Template>
  <TotalTime>949</TotalTime>
  <Words>863</Words>
  <Application>Microsoft Office PowerPoint</Application>
  <PresentationFormat>On-screen Show (4:3)</PresentationFormat>
  <Paragraphs>146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ConnectPlus_v1</vt:lpstr>
      <vt:lpstr>PowerPoint Presentation</vt:lpstr>
      <vt:lpstr>Agenda</vt:lpstr>
      <vt:lpstr>The M25 DBFO Contract</vt:lpstr>
      <vt:lpstr>PowerPoint Presentation</vt:lpstr>
      <vt:lpstr>What we must deliver  Requirements are not static </vt:lpstr>
      <vt:lpstr>Incentives</vt:lpstr>
      <vt:lpstr>Performance Points - Thresholds</vt:lpstr>
      <vt:lpstr>The First Year</vt:lpstr>
      <vt:lpstr>PowerPoint Presentation</vt:lpstr>
      <vt:lpstr>Drive to Excellence</vt:lpstr>
      <vt:lpstr>Examples of our Excellence</vt:lpstr>
      <vt:lpstr>Examples of Proactive Management</vt:lpstr>
      <vt:lpstr>Fairness, Value and Efficiency</vt:lpstr>
      <vt:lpstr>Sustainable Business Culture</vt:lpstr>
      <vt:lpstr>Innovation Realised</vt:lpstr>
      <vt:lpstr>Where we are now</vt:lpstr>
      <vt:lpstr>Head – What we need to do and why</vt:lpstr>
      <vt:lpstr>Heart   - The drive</vt:lpstr>
      <vt:lpstr>Hands – The tools to make it happen</vt:lpstr>
      <vt:lpstr>Removing the barriers to Service Excellence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</dc:creator>
  <cp:lastModifiedBy>Andy Firth</cp:lastModifiedBy>
  <cp:revision>98</cp:revision>
  <dcterms:created xsi:type="dcterms:W3CDTF">2013-09-22T15:14:06Z</dcterms:created>
  <dcterms:modified xsi:type="dcterms:W3CDTF">2014-07-03T09:32:55Z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0x010100D334BAAA87044918A489C73B52224BB900CDB334DBC5E2B349B263CFAF66A0856D</vt:lpwstr>
  </property>
</Properties>
</file>