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9"/>
  </p:notesMasterIdLst>
  <p:sldIdLst>
    <p:sldId id="259" r:id="rId2"/>
    <p:sldId id="256" r:id="rId3"/>
    <p:sldId id="257" r:id="rId4"/>
    <p:sldId id="333" r:id="rId5"/>
    <p:sldId id="334" r:id="rId6"/>
    <p:sldId id="335" r:id="rId7"/>
    <p:sldId id="265" r:id="rId8"/>
    <p:sldId id="267" r:id="rId9"/>
    <p:sldId id="268" r:id="rId10"/>
    <p:sldId id="285" r:id="rId11"/>
    <p:sldId id="286" r:id="rId12"/>
    <p:sldId id="287" r:id="rId13"/>
    <p:sldId id="271" r:id="rId14"/>
    <p:sldId id="272" r:id="rId15"/>
    <p:sldId id="291" r:id="rId16"/>
    <p:sldId id="292" r:id="rId17"/>
    <p:sldId id="293" r:id="rId18"/>
    <p:sldId id="294" r:id="rId19"/>
    <p:sldId id="260" r:id="rId20"/>
    <p:sldId id="263" r:id="rId21"/>
    <p:sldId id="274" r:id="rId22"/>
    <p:sldId id="276" r:id="rId23"/>
    <p:sldId id="306" r:id="rId24"/>
    <p:sldId id="307" r:id="rId25"/>
    <p:sldId id="288" r:id="rId26"/>
    <p:sldId id="290" r:id="rId27"/>
    <p:sldId id="277" r:id="rId28"/>
    <p:sldId id="297" r:id="rId29"/>
    <p:sldId id="281" r:id="rId30"/>
    <p:sldId id="283" r:id="rId31"/>
    <p:sldId id="299" r:id="rId32"/>
    <p:sldId id="300" r:id="rId33"/>
    <p:sldId id="301" r:id="rId34"/>
    <p:sldId id="303" r:id="rId35"/>
    <p:sldId id="324" r:id="rId36"/>
    <p:sldId id="325" r:id="rId37"/>
    <p:sldId id="326" r:id="rId38"/>
    <p:sldId id="327" r:id="rId39"/>
    <p:sldId id="328" r:id="rId40"/>
    <p:sldId id="329" r:id="rId41"/>
    <p:sldId id="330" r:id="rId42"/>
    <p:sldId id="331" r:id="rId43"/>
    <p:sldId id="308" r:id="rId44"/>
    <p:sldId id="309" r:id="rId45"/>
    <p:sldId id="310" r:id="rId46"/>
    <p:sldId id="311" r:id="rId47"/>
    <p:sldId id="312" r:id="rId48"/>
    <p:sldId id="322" r:id="rId49"/>
    <p:sldId id="313" r:id="rId50"/>
    <p:sldId id="314" r:id="rId51"/>
    <p:sldId id="315" r:id="rId52"/>
    <p:sldId id="316" r:id="rId53"/>
    <p:sldId id="317" r:id="rId54"/>
    <p:sldId id="318" r:id="rId55"/>
    <p:sldId id="319" r:id="rId56"/>
    <p:sldId id="320" r:id="rId57"/>
    <p:sldId id="321" r:id="rId58"/>
  </p:sldIdLst>
  <p:sldSz cx="9144000" cy="6858000" type="screen4x3"/>
  <p:notesSz cx="6794500" cy="9906000"/>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2A753DCA-B792-48E3-B78E-EF2A9BD033B8}">
          <p14:sldIdLst>
            <p14:sldId id="259"/>
            <p14:sldId id="256"/>
            <p14:sldId id="257"/>
            <p14:sldId id="333"/>
            <p14:sldId id="334"/>
            <p14:sldId id="335"/>
          </p14:sldIdLst>
        </p14:section>
        <p14:section name="Burkino Faso" id="{4AA6621D-70AE-4348-8DB6-16F61CF994BB}">
          <p14:sldIdLst>
            <p14:sldId id="265"/>
            <p14:sldId id="267"/>
            <p14:sldId id="268"/>
          </p14:sldIdLst>
        </p14:section>
        <p14:section name="Burma" id="{1467C834-5951-4987-9CC7-B22FAC1586AB}">
          <p14:sldIdLst>
            <p14:sldId id="285"/>
            <p14:sldId id="286"/>
            <p14:sldId id="287"/>
          </p14:sldIdLst>
        </p14:section>
        <p14:section name="Chad" id="{FF0E8B00-4EAB-4CF4-84DA-7338DDFEE0E0}">
          <p14:sldIdLst>
            <p14:sldId id="271"/>
            <p14:sldId id="272"/>
          </p14:sldIdLst>
        </p14:section>
        <p14:section name="Ethiopia" id="{675A2BEE-7A2F-451B-B696-9CCE8D8EB62A}">
          <p14:sldIdLst>
            <p14:sldId id="291"/>
            <p14:sldId id="292"/>
            <p14:sldId id="293"/>
          </p14:sldIdLst>
        </p14:section>
        <p14:section name="Kenya" id="{8E8C31A3-C3DA-4514-83EB-62C835A3FB15}">
          <p14:sldIdLst>
            <p14:sldId id="294"/>
          </p14:sldIdLst>
        </p14:section>
        <p14:section name="Mali" id="{68F8F9E7-D815-49A9-ADA7-F2520846BF8B}">
          <p14:sldIdLst>
            <p14:sldId id="260"/>
            <p14:sldId id="263"/>
          </p14:sldIdLst>
        </p14:section>
        <p14:section name="Mauritiana" id="{5E012C31-B042-42F2-A96F-72880B9F6F34}">
          <p14:sldIdLst>
            <p14:sldId id="274"/>
            <p14:sldId id="276"/>
          </p14:sldIdLst>
        </p14:section>
        <p14:section name="Mozambique" id="{263F8023-D2FE-4F5E-9696-0E08628BE8B5}">
          <p14:sldIdLst>
            <p14:sldId id="306"/>
            <p14:sldId id="307"/>
          </p14:sldIdLst>
        </p14:section>
        <p14:section name="Nepal" id="{9D01C45F-F17E-4FEF-AD97-5AB72CAA0CFB}">
          <p14:sldIdLst>
            <p14:sldId id="288"/>
            <p14:sldId id="290"/>
          </p14:sldIdLst>
        </p14:section>
        <p14:section name="Niger" id="{962136F4-14D1-41D6-8AE4-DFF7234EF2E8}">
          <p14:sldIdLst>
            <p14:sldId id="277"/>
          </p14:sldIdLst>
        </p14:section>
        <p14:section name="Pakistan" id="{0C78D7A4-BF45-4FC8-BA33-BF91912F468B}">
          <p14:sldIdLst>
            <p14:sldId id="297"/>
          </p14:sldIdLst>
        </p14:section>
        <p14:section name="Senegal" id="{F1193AD0-C429-40B8-9411-879355721569}">
          <p14:sldIdLst>
            <p14:sldId id="281"/>
            <p14:sldId id="283"/>
          </p14:sldIdLst>
        </p14:section>
        <p14:section name="South Sudan" id="{70F3C850-50B4-47F7-BFE9-C359C05FAEB7}">
          <p14:sldIdLst>
            <p14:sldId id="299"/>
            <p14:sldId id="300"/>
          </p14:sldIdLst>
        </p14:section>
        <p14:section name="Sudan" id="{3754BAD9-62FB-4125-BB3B-DD844252637F}">
          <p14:sldIdLst>
            <p14:sldId id="301"/>
          </p14:sldIdLst>
        </p14:section>
        <p14:section name="Uganda" id="{99BECA54-5EBF-4185-978D-63B2F4030D92}">
          <p14:sldIdLst>
            <p14:sldId id="303"/>
          </p14:sldIdLst>
        </p14:section>
        <p14:section name="Shared slides/projects" id="{37570FDC-6AD5-44EE-85F6-D2F6AA1F7E2F}">
          <p14:sldIdLst>
            <p14:sldId id="324"/>
            <p14:sldId id="325"/>
            <p14:sldId id="326"/>
            <p14:sldId id="327"/>
            <p14:sldId id="328"/>
            <p14:sldId id="329"/>
            <p14:sldId id="330"/>
            <p14:sldId id="331"/>
          </p14:sldIdLst>
        </p14:section>
        <p14:section name="Roll over" id="{3E295757-7415-4C86-B8C1-D68138EE22AC}">
          <p14:sldIdLst>
            <p14:sldId id="308"/>
            <p14:sldId id="309"/>
            <p14:sldId id="310"/>
            <p14:sldId id="311"/>
            <p14:sldId id="312"/>
            <p14:sldId id="322"/>
            <p14:sldId id="313"/>
            <p14:sldId id="314"/>
            <p14:sldId id="315"/>
            <p14:sldId id="316"/>
            <p14:sldId id="317"/>
            <p14:sldId id="318"/>
            <p14:sldId id="319"/>
            <p14:sldId id="320"/>
            <p14:sldId id="32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8" autoAdjust="0"/>
    <p:restoredTop sz="93189" autoAdjust="0"/>
  </p:normalViewPr>
  <p:slideViewPr>
    <p:cSldViewPr>
      <p:cViewPr>
        <p:scale>
          <a:sx n="93" d="100"/>
          <a:sy n="93" d="100"/>
        </p:scale>
        <p:origin x="-534" y="-2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GB"/>
          </a:p>
        </p:txBody>
      </p:sp>
      <p:sp>
        <p:nvSpPr>
          <p:cNvPr id="5123" name="Rectangle 3"/>
          <p:cNvSpPr>
            <a:spLocks noGrp="1" noChangeArrowheads="1"/>
          </p:cNvSpPr>
          <p:nvPr>
            <p:ph type="dt" idx="1"/>
          </p:nvPr>
        </p:nvSpPr>
        <p:spPr bwMode="auto">
          <a:xfrm>
            <a:off x="3848100" y="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GB"/>
          </a:p>
        </p:txBody>
      </p:sp>
      <p:sp>
        <p:nvSpPr>
          <p:cNvPr id="6148"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126" name="Rectangle 6"/>
          <p:cNvSpPr>
            <a:spLocks noGrp="1" noChangeArrowheads="1"/>
          </p:cNvSpPr>
          <p:nvPr>
            <p:ph type="ftr" sz="quarter" idx="4"/>
          </p:nvPr>
        </p:nvSpPr>
        <p:spPr bwMode="auto">
          <a:xfrm>
            <a:off x="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GB"/>
          </a:p>
        </p:txBody>
      </p:sp>
      <p:sp>
        <p:nvSpPr>
          <p:cNvPr id="5127" name="Rectangle 7"/>
          <p:cNvSpPr>
            <a:spLocks noGrp="1" noChangeArrowheads="1"/>
          </p:cNvSpPr>
          <p:nvPr>
            <p:ph type="sldNum" sz="quarter" idx="5"/>
          </p:nvPr>
        </p:nvSpPr>
        <p:spPr bwMode="auto">
          <a:xfrm>
            <a:off x="3848100" y="9409113"/>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9054390E-EDE1-4530-9E06-A83E4209655E}" type="slidenum">
              <a:rPr lang="en-GB"/>
              <a:pPr>
                <a:defRPr/>
              </a:pPr>
              <a:t>‹#›</a:t>
            </a:fld>
            <a:endParaRPr lang="en-GB"/>
          </a:p>
        </p:txBody>
      </p:sp>
    </p:spTree>
    <p:extLst>
      <p:ext uri="{BB962C8B-B14F-4D97-AF65-F5344CB8AC3E}">
        <p14:creationId xmlns:p14="http://schemas.microsoft.com/office/powerpoint/2010/main" val="7482190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1</a:t>
            </a:fld>
            <a:endParaRPr lang="en-GB"/>
          </a:p>
        </p:txBody>
      </p:sp>
    </p:spTree>
    <p:extLst>
      <p:ext uri="{BB962C8B-B14F-4D97-AF65-F5344CB8AC3E}">
        <p14:creationId xmlns:p14="http://schemas.microsoft.com/office/powerpoint/2010/main" val="1670998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13</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14</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15</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16</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17</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18</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19</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20</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21</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22</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6AB58D7-E066-4867-9C1A-4F7B38310CB8}" type="slidenum">
              <a:rPr lang="en-GB" altLang="en-US" smtClean="0"/>
              <a:pPr eaLnBrk="1" hangingPunct="1">
                <a:spcBef>
                  <a:spcPct val="0"/>
                </a:spcBef>
              </a:pPr>
              <a:t>2</a:t>
            </a:fld>
            <a:endParaRPr lang="en-GB" altLang="en-US"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23</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24</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25</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26</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27</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28</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29</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30</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31</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32</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5</a:t>
            </a:fld>
            <a:endParaRPr lang="en-GB"/>
          </a:p>
        </p:txBody>
      </p:sp>
    </p:spTree>
    <p:extLst>
      <p:ext uri="{BB962C8B-B14F-4D97-AF65-F5344CB8AC3E}">
        <p14:creationId xmlns:p14="http://schemas.microsoft.com/office/powerpoint/2010/main" val="262289264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33</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34</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35</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36</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37</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38</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39</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40</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41</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42</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7</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Burkino</a:t>
            </a:r>
            <a:r>
              <a:rPr lang="en-GB" dirty="0" smtClean="0"/>
              <a:t> Faso</a:t>
            </a:r>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43</a:t>
            </a:fld>
            <a:endParaRPr lang="en-GB"/>
          </a:p>
        </p:txBody>
      </p:sp>
    </p:spTree>
    <p:extLst>
      <p:ext uri="{BB962C8B-B14F-4D97-AF65-F5344CB8AC3E}">
        <p14:creationId xmlns:p14="http://schemas.microsoft.com/office/powerpoint/2010/main" val="16927627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45</a:t>
            </a:fld>
            <a:endParaRPr lang="en-GB"/>
          </a:p>
        </p:txBody>
      </p:sp>
    </p:spTree>
    <p:extLst>
      <p:ext uri="{BB962C8B-B14F-4D97-AF65-F5344CB8AC3E}">
        <p14:creationId xmlns:p14="http://schemas.microsoft.com/office/powerpoint/2010/main" val="29746028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47</a:t>
            </a:fld>
            <a:endParaRPr lang="en-GB"/>
          </a:p>
        </p:txBody>
      </p:sp>
    </p:spTree>
    <p:extLst>
      <p:ext uri="{BB962C8B-B14F-4D97-AF65-F5344CB8AC3E}">
        <p14:creationId xmlns:p14="http://schemas.microsoft.com/office/powerpoint/2010/main" val="40329127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49</a:t>
            </a:fld>
            <a:endParaRPr lang="en-GB"/>
          </a:p>
        </p:txBody>
      </p:sp>
    </p:spTree>
    <p:extLst>
      <p:ext uri="{BB962C8B-B14F-4D97-AF65-F5344CB8AC3E}">
        <p14:creationId xmlns:p14="http://schemas.microsoft.com/office/powerpoint/2010/main" val="9385886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50</a:t>
            </a:fld>
            <a:endParaRPr lang="en-GB"/>
          </a:p>
        </p:txBody>
      </p:sp>
    </p:spTree>
    <p:extLst>
      <p:ext uri="{BB962C8B-B14F-4D97-AF65-F5344CB8AC3E}">
        <p14:creationId xmlns:p14="http://schemas.microsoft.com/office/powerpoint/2010/main" val="3847228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8</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9</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10</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11</a:t>
            </a:fld>
            <a:endParaRPr lang="en-GB"/>
          </a:p>
        </p:txBody>
      </p:sp>
    </p:spTree>
    <p:extLst>
      <p:ext uri="{BB962C8B-B14F-4D97-AF65-F5344CB8AC3E}">
        <p14:creationId xmlns:p14="http://schemas.microsoft.com/office/powerpoint/2010/main" val="20440664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054390E-EDE1-4530-9E06-A83E4209655E}" type="slidenum">
              <a:rPr lang="en-GB" smtClean="0"/>
              <a:pPr>
                <a:defRPr/>
              </a:pPr>
              <a:t>12</a:t>
            </a:fld>
            <a:endParaRPr lang="en-GB"/>
          </a:p>
        </p:txBody>
      </p:sp>
    </p:spTree>
    <p:extLst>
      <p:ext uri="{BB962C8B-B14F-4D97-AF65-F5344CB8AC3E}">
        <p14:creationId xmlns:p14="http://schemas.microsoft.com/office/powerpoint/2010/main" val="2044066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t>Slide </a:t>
            </a:r>
            <a:fld id="{7E329EBC-DD57-4961-81AE-72F7712D4B38}" type="slidenum">
              <a:rPr lang="en-GB"/>
              <a:pPr>
                <a:defRPr/>
              </a:pPr>
              <a:t>‹#›</a:t>
            </a:fld>
            <a:endParaRPr lang="en-GB"/>
          </a:p>
        </p:txBody>
      </p:sp>
    </p:spTree>
    <p:extLst>
      <p:ext uri="{BB962C8B-B14F-4D97-AF65-F5344CB8AC3E}">
        <p14:creationId xmlns:p14="http://schemas.microsoft.com/office/powerpoint/2010/main" val="2854616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t>Slide </a:t>
            </a:r>
            <a:fld id="{E0ACCB33-BBFC-406D-9D4B-043585FC0A82}" type="slidenum">
              <a:rPr lang="en-GB"/>
              <a:pPr>
                <a:defRPr/>
              </a:pPr>
              <a:t>‹#›</a:t>
            </a:fld>
            <a:endParaRPr lang="en-GB"/>
          </a:p>
        </p:txBody>
      </p:sp>
    </p:spTree>
    <p:extLst>
      <p:ext uri="{BB962C8B-B14F-4D97-AF65-F5344CB8AC3E}">
        <p14:creationId xmlns:p14="http://schemas.microsoft.com/office/powerpoint/2010/main" val="1520341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2900" y="1438275"/>
            <a:ext cx="2122488" cy="44291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23850" y="1438275"/>
            <a:ext cx="6216650" cy="4429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t>Slide </a:t>
            </a:r>
            <a:fld id="{2EBCABD5-81A6-44CC-B539-7555F985FF96}" type="slidenum">
              <a:rPr lang="en-GB"/>
              <a:pPr>
                <a:defRPr/>
              </a:pPr>
              <a:t>‹#›</a:t>
            </a:fld>
            <a:endParaRPr lang="en-GB"/>
          </a:p>
        </p:txBody>
      </p:sp>
    </p:spTree>
    <p:extLst>
      <p:ext uri="{BB962C8B-B14F-4D97-AF65-F5344CB8AC3E}">
        <p14:creationId xmlns:p14="http://schemas.microsoft.com/office/powerpoint/2010/main" val="1091555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sldNum" sz="quarter" idx="10"/>
          </p:nvPr>
        </p:nvSpPr>
        <p:spPr>
          <a:ln/>
        </p:spPr>
        <p:txBody>
          <a:bodyPr/>
          <a:lstStyle>
            <a:lvl1pPr>
              <a:defRPr/>
            </a:lvl1pPr>
          </a:lstStyle>
          <a:p>
            <a:pPr>
              <a:defRPr/>
            </a:pPr>
            <a:r>
              <a:rPr lang="en-GB"/>
              <a:t>Slide </a:t>
            </a:r>
            <a:fld id="{7C8DA6C8-1714-4A5E-B695-E1401B32E82E}" type="slidenum">
              <a:rPr lang="en-GB"/>
              <a:pPr>
                <a:defRPr/>
              </a:pPr>
              <a:t>‹#›</a:t>
            </a:fld>
            <a:endParaRPr lang="en-GB"/>
          </a:p>
        </p:txBody>
      </p:sp>
    </p:spTree>
    <p:extLst>
      <p:ext uri="{BB962C8B-B14F-4D97-AF65-F5344CB8AC3E}">
        <p14:creationId xmlns:p14="http://schemas.microsoft.com/office/powerpoint/2010/main" val="215400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sldNum" sz="quarter" idx="10"/>
          </p:nvPr>
        </p:nvSpPr>
        <p:spPr>
          <a:ln/>
        </p:spPr>
        <p:txBody>
          <a:bodyPr/>
          <a:lstStyle>
            <a:lvl1pPr>
              <a:defRPr/>
            </a:lvl1pPr>
          </a:lstStyle>
          <a:p>
            <a:pPr>
              <a:defRPr/>
            </a:pPr>
            <a:r>
              <a:rPr lang="en-GB"/>
              <a:t>Slide </a:t>
            </a:r>
            <a:fld id="{51C6FF65-F8CB-46F7-9E04-5A3328B38313}" type="slidenum">
              <a:rPr lang="en-GB"/>
              <a:pPr>
                <a:defRPr/>
              </a:pPr>
              <a:t>‹#›</a:t>
            </a:fld>
            <a:endParaRPr lang="en-GB"/>
          </a:p>
        </p:txBody>
      </p:sp>
    </p:spTree>
    <p:extLst>
      <p:ext uri="{BB962C8B-B14F-4D97-AF65-F5344CB8AC3E}">
        <p14:creationId xmlns:p14="http://schemas.microsoft.com/office/powerpoint/2010/main" val="1264121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23850" y="2159000"/>
            <a:ext cx="4151313" cy="370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7563" y="2159000"/>
            <a:ext cx="4152900" cy="3708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sldNum" sz="quarter" idx="10"/>
          </p:nvPr>
        </p:nvSpPr>
        <p:spPr>
          <a:ln/>
        </p:spPr>
        <p:txBody>
          <a:bodyPr/>
          <a:lstStyle>
            <a:lvl1pPr>
              <a:defRPr/>
            </a:lvl1pPr>
          </a:lstStyle>
          <a:p>
            <a:pPr>
              <a:defRPr/>
            </a:pPr>
            <a:r>
              <a:rPr lang="en-GB"/>
              <a:t>Slide </a:t>
            </a:r>
            <a:fld id="{F85DDC2B-5A35-4B3B-840F-0354E1795C57}" type="slidenum">
              <a:rPr lang="en-GB"/>
              <a:pPr>
                <a:defRPr/>
              </a:pPr>
              <a:t>‹#›</a:t>
            </a:fld>
            <a:endParaRPr lang="en-GB"/>
          </a:p>
        </p:txBody>
      </p:sp>
    </p:spTree>
    <p:extLst>
      <p:ext uri="{BB962C8B-B14F-4D97-AF65-F5344CB8AC3E}">
        <p14:creationId xmlns:p14="http://schemas.microsoft.com/office/powerpoint/2010/main" val="1042400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sldNum" sz="quarter" idx="10"/>
          </p:nvPr>
        </p:nvSpPr>
        <p:spPr>
          <a:ln/>
        </p:spPr>
        <p:txBody>
          <a:bodyPr/>
          <a:lstStyle>
            <a:lvl1pPr>
              <a:defRPr/>
            </a:lvl1pPr>
          </a:lstStyle>
          <a:p>
            <a:pPr>
              <a:defRPr/>
            </a:pPr>
            <a:r>
              <a:rPr lang="en-GB"/>
              <a:t>Slide </a:t>
            </a:r>
            <a:fld id="{92E185B4-BCCA-4C8D-AAE4-E6FA6989D1B8}" type="slidenum">
              <a:rPr lang="en-GB"/>
              <a:pPr>
                <a:defRPr/>
              </a:pPr>
              <a:t>‹#›</a:t>
            </a:fld>
            <a:endParaRPr lang="en-GB"/>
          </a:p>
        </p:txBody>
      </p:sp>
    </p:spTree>
    <p:extLst>
      <p:ext uri="{BB962C8B-B14F-4D97-AF65-F5344CB8AC3E}">
        <p14:creationId xmlns:p14="http://schemas.microsoft.com/office/powerpoint/2010/main" val="3671605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sldNum" sz="quarter" idx="10"/>
          </p:nvPr>
        </p:nvSpPr>
        <p:spPr>
          <a:ln/>
        </p:spPr>
        <p:txBody>
          <a:bodyPr/>
          <a:lstStyle>
            <a:lvl1pPr>
              <a:defRPr/>
            </a:lvl1pPr>
          </a:lstStyle>
          <a:p>
            <a:pPr>
              <a:defRPr/>
            </a:pPr>
            <a:r>
              <a:rPr lang="en-GB"/>
              <a:t>Slide </a:t>
            </a:r>
            <a:fld id="{FDC86530-FB49-4695-AC4C-14F43CAA7DF4}" type="slidenum">
              <a:rPr lang="en-GB"/>
              <a:pPr>
                <a:defRPr/>
              </a:pPr>
              <a:t>‹#›</a:t>
            </a:fld>
            <a:endParaRPr lang="en-GB"/>
          </a:p>
        </p:txBody>
      </p:sp>
    </p:spTree>
    <p:extLst>
      <p:ext uri="{BB962C8B-B14F-4D97-AF65-F5344CB8AC3E}">
        <p14:creationId xmlns:p14="http://schemas.microsoft.com/office/powerpoint/2010/main" val="141791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a:lvl1pPr>
          </a:lstStyle>
          <a:p>
            <a:pPr>
              <a:defRPr/>
            </a:pPr>
            <a:r>
              <a:rPr lang="en-GB"/>
              <a:t>Slide </a:t>
            </a:r>
            <a:fld id="{206A9D7E-7B81-42D2-BA5C-9158EABDF646}" type="slidenum">
              <a:rPr lang="en-GB"/>
              <a:pPr>
                <a:defRPr/>
              </a:pPr>
              <a:t>‹#›</a:t>
            </a:fld>
            <a:endParaRPr lang="en-GB"/>
          </a:p>
        </p:txBody>
      </p:sp>
    </p:spTree>
    <p:extLst>
      <p:ext uri="{BB962C8B-B14F-4D97-AF65-F5344CB8AC3E}">
        <p14:creationId xmlns:p14="http://schemas.microsoft.com/office/powerpoint/2010/main" val="853433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GB"/>
              <a:t>Slide </a:t>
            </a:r>
            <a:fld id="{84038008-6AD9-47E5-8FE0-CF1864951684}" type="slidenum">
              <a:rPr lang="en-GB"/>
              <a:pPr>
                <a:defRPr/>
              </a:pPr>
              <a:t>‹#›</a:t>
            </a:fld>
            <a:endParaRPr lang="en-GB"/>
          </a:p>
        </p:txBody>
      </p:sp>
    </p:spTree>
    <p:extLst>
      <p:ext uri="{BB962C8B-B14F-4D97-AF65-F5344CB8AC3E}">
        <p14:creationId xmlns:p14="http://schemas.microsoft.com/office/powerpoint/2010/main" val="2033315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sldNum" sz="quarter" idx="10"/>
          </p:nvPr>
        </p:nvSpPr>
        <p:spPr>
          <a:ln/>
        </p:spPr>
        <p:txBody>
          <a:bodyPr/>
          <a:lstStyle>
            <a:lvl1pPr>
              <a:defRPr/>
            </a:lvl1pPr>
          </a:lstStyle>
          <a:p>
            <a:pPr>
              <a:defRPr/>
            </a:pPr>
            <a:r>
              <a:rPr lang="en-GB"/>
              <a:t>Slide </a:t>
            </a:r>
            <a:fld id="{95AB8E38-23BB-4382-9B39-EDE12B8A7812}" type="slidenum">
              <a:rPr lang="en-GB"/>
              <a:pPr>
                <a:defRPr/>
              </a:pPr>
              <a:t>‹#›</a:t>
            </a:fld>
            <a:endParaRPr lang="en-GB"/>
          </a:p>
        </p:txBody>
      </p:sp>
    </p:spTree>
    <p:extLst>
      <p:ext uri="{BB962C8B-B14F-4D97-AF65-F5344CB8AC3E}">
        <p14:creationId xmlns:p14="http://schemas.microsoft.com/office/powerpoint/2010/main" val="2530207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58775" y="1438275"/>
            <a:ext cx="8456613"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title style</a:t>
            </a:r>
            <a:endParaRPr lang="en-GB" altLang="en-US" smtClean="0"/>
          </a:p>
        </p:txBody>
      </p:sp>
      <p:sp>
        <p:nvSpPr>
          <p:cNvPr id="1027" name="Rectangle 3"/>
          <p:cNvSpPr>
            <a:spLocks noGrp="1" noChangeArrowheads="1"/>
          </p:cNvSpPr>
          <p:nvPr>
            <p:ph type="body" idx="1"/>
          </p:nvPr>
        </p:nvSpPr>
        <p:spPr bwMode="auto">
          <a:xfrm>
            <a:off x="323850" y="2159000"/>
            <a:ext cx="8456613" cy="37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7172" name="Rectangle 4"/>
          <p:cNvSpPr>
            <a:spLocks noGrp="1" noChangeArrowheads="1"/>
          </p:cNvSpPr>
          <p:nvPr>
            <p:ph type="sldNum" sz="quarter" idx="4"/>
          </p:nvPr>
        </p:nvSpPr>
        <p:spPr bwMode="auto">
          <a:xfrm>
            <a:off x="304800" y="6477000"/>
            <a:ext cx="21336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1100">
                <a:solidFill>
                  <a:schemeClr val="accent1"/>
                </a:solidFill>
              </a:defRPr>
            </a:lvl1pPr>
          </a:lstStyle>
          <a:p>
            <a:pPr>
              <a:defRPr/>
            </a:pPr>
            <a:r>
              <a:rPr lang="en-GB"/>
              <a:t>Slide </a:t>
            </a:r>
            <a:fld id="{D20A5D41-E272-4551-9050-2CDA33CFD641}" type="slidenum">
              <a:rPr lang="en-GB"/>
              <a:pPr>
                <a:defRPr/>
              </a:pPr>
              <a:t>‹#›</a:t>
            </a:fld>
            <a:endParaRPr lang="en-GB"/>
          </a:p>
        </p:txBody>
      </p:sp>
      <p:sp>
        <p:nvSpPr>
          <p:cNvPr id="1029" name="Text Box 5"/>
          <p:cNvSpPr txBox="1">
            <a:spLocks noChangeArrowheads="1"/>
          </p:cNvSpPr>
          <p:nvPr/>
        </p:nvSpPr>
        <p:spPr bwMode="auto">
          <a:xfrm>
            <a:off x="0" y="6323013"/>
            <a:ext cx="9144000" cy="1587"/>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endParaRPr lang="en-US" smtClean="0"/>
          </a:p>
        </p:txBody>
      </p:sp>
      <p:sp>
        <p:nvSpPr>
          <p:cNvPr id="1030" name="Text Box 6"/>
          <p:cNvSpPr txBox="1">
            <a:spLocks noChangeArrowheads="1"/>
          </p:cNvSpPr>
          <p:nvPr/>
        </p:nvSpPr>
        <p:spPr bwMode="auto">
          <a:xfrm>
            <a:off x="0" y="989013"/>
            <a:ext cx="9144000" cy="1587"/>
          </a:xfrm>
          <a:prstGeom prst="rect">
            <a:avLst/>
          </a:prstGeom>
          <a:noFill/>
          <a:ln w="25400">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endParaRPr lang="en-US" smtClean="0"/>
          </a:p>
        </p:txBody>
      </p:sp>
      <p:grpSp>
        <p:nvGrpSpPr>
          <p:cNvPr id="1031" name="Group 12"/>
          <p:cNvGrpSpPr>
            <a:grpSpLocks/>
          </p:cNvGrpSpPr>
          <p:nvPr/>
        </p:nvGrpSpPr>
        <p:grpSpPr bwMode="auto">
          <a:xfrm>
            <a:off x="179388" y="58738"/>
            <a:ext cx="8964612" cy="865187"/>
            <a:chOff x="113" y="37"/>
            <a:chExt cx="5647" cy="545"/>
          </a:xfrm>
        </p:grpSpPr>
        <p:sp>
          <p:nvSpPr>
            <p:cNvPr id="1032"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sp>
          <p:nvSpPr>
            <p:cNvPr id="1033"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endParaRPr lang="en-US" altLang="en-US" smtClean="0"/>
            </a:p>
          </p:txBody>
        </p:sp>
        <p:pic>
          <p:nvPicPr>
            <p:cNvPr id="1034" name="Picture 9" descr="DFID_280_SML_AW"/>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0" descr="UK-AID-Standard-RGB"/>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l" rtl="0" eaLnBrk="1" fontAlgn="base" hangingPunct="1">
        <a:spcBef>
          <a:spcPct val="0"/>
        </a:spcBef>
        <a:spcAft>
          <a:spcPct val="0"/>
        </a:spcAft>
        <a:defRPr sz="2400">
          <a:solidFill>
            <a:schemeClr val="tx2"/>
          </a:solidFill>
          <a:latin typeface="+mj-lt"/>
          <a:ea typeface="+mj-ea"/>
          <a:cs typeface="+mj-cs"/>
        </a:defRPr>
      </a:lvl1pPr>
      <a:lvl2pPr algn="l" rtl="0" eaLnBrk="1" fontAlgn="base" hangingPunct="1">
        <a:spcBef>
          <a:spcPct val="0"/>
        </a:spcBef>
        <a:spcAft>
          <a:spcPct val="0"/>
        </a:spcAft>
        <a:defRPr sz="2400">
          <a:solidFill>
            <a:schemeClr val="tx2"/>
          </a:solidFill>
          <a:latin typeface="Arial Black" pitchFamily="84" charset="0"/>
          <a:cs typeface="Arial" charset="0"/>
        </a:defRPr>
      </a:lvl2pPr>
      <a:lvl3pPr algn="l" rtl="0" eaLnBrk="1" fontAlgn="base" hangingPunct="1">
        <a:spcBef>
          <a:spcPct val="0"/>
        </a:spcBef>
        <a:spcAft>
          <a:spcPct val="0"/>
        </a:spcAft>
        <a:defRPr sz="2400">
          <a:solidFill>
            <a:schemeClr val="tx2"/>
          </a:solidFill>
          <a:latin typeface="Arial Black" pitchFamily="84" charset="0"/>
          <a:cs typeface="Arial" charset="0"/>
        </a:defRPr>
      </a:lvl3pPr>
      <a:lvl4pPr algn="l" rtl="0" eaLnBrk="1" fontAlgn="base" hangingPunct="1">
        <a:spcBef>
          <a:spcPct val="0"/>
        </a:spcBef>
        <a:spcAft>
          <a:spcPct val="0"/>
        </a:spcAft>
        <a:defRPr sz="2400">
          <a:solidFill>
            <a:schemeClr val="tx2"/>
          </a:solidFill>
          <a:latin typeface="Arial Black" pitchFamily="84" charset="0"/>
          <a:cs typeface="Arial" charset="0"/>
        </a:defRPr>
      </a:lvl4pPr>
      <a:lvl5pPr algn="l" rtl="0" eaLnBrk="1" fontAlgn="base" hangingPunct="1">
        <a:spcBef>
          <a:spcPct val="0"/>
        </a:spcBef>
        <a:spcAft>
          <a:spcPct val="0"/>
        </a:spcAft>
        <a:defRPr sz="2400">
          <a:solidFill>
            <a:schemeClr val="tx2"/>
          </a:solidFill>
          <a:latin typeface="Arial Black" pitchFamily="84" charset="0"/>
          <a:cs typeface="Arial" charset="0"/>
        </a:defRPr>
      </a:lvl5pPr>
      <a:lvl6pPr marL="457200" algn="l" rtl="0" eaLnBrk="1" fontAlgn="base" hangingPunct="1">
        <a:spcBef>
          <a:spcPct val="0"/>
        </a:spcBef>
        <a:spcAft>
          <a:spcPct val="0"/>
        </a:spcAft>
        <a:defRPr sz="2400">
          <a:solidFill>
            <a:schemeClr val="tx2"/>
          </a:solidFill>
          <a:latin typeface="Arial Black" pitchFamily="84" charset="0"/>
          <a:cs typeface="Arial" charset="0"/>
        </a:defRPr>
      </a:lvl6pPr>
      <a:lvl7pPr marL="914400" algn="l" rtl="0" eaLnBrk="1" fontAlgn="base" hangingPunct="1">
        <a:spcBef>
          <a:spcPct val="0"/>
        </a:spcBef>
        <a:spcAft>
          <a:spcPct val="0"/>
        </a:spcAft>
        <a:defRPr sz="2400">
          <a:solidFill>
            <a:schemeClr val="tx2"/>
          </a:solidFill>
          <a:latin typeface="Arial Black" pitchFamily="84" charset="0"/>
          <a:cs typeface="Arial" charset="0"/>
        </a:defRPr>
      </a:lvl7pPr>
      <a:lvl8pPr marL="1371600" algn="l" rtl="0" eaLnBrk="1" fontAlgn="base" hangingPunct="1">
        <a:spcBef>
          <a:spcPct val="0"/>
        </a:spcBef>
        <a:spcAft>
          <a:spcPct val="0"/>
        </a:spcAft>
        <a:defRPr sz="2400">
          <a:solidFill>
            <a:schemeClr val="tx2"/>
          </a:solidFill>
          <a:latin typeface="Arial Black" pitchFamily="84" charset="0"/>
          <a:cs typeface="Arial" charset="0"/>
        </a:defRPr>
      </a:lvl8pPr>
      <a:lvl9pPr marL="1828800" algn="l" rtl="0" eaLnBrk="1" fontAlgn="base" hangingPunct="1">
        <a:spcBef>
          <a:spcPct val="0"/>
        </a:spcBef>
        <a:spcAft>
          <a:spcPct val="0"/>
        </a:spcAft>
        <a:defRPr sz="2400">
          <a:solidFill>
            <a:schemeClr val="tx2"/>
          </a:solidFill>
          <a:latin typeface="Arial Black" pitchFamily="84" charset="0"/>
          <a:cs typeface="Arial" charset="0"/>
        </a:defRPr>
      </a:lvl9pPr>
    </p:titleStyle>
    <p:bodyStyle>
      <a:lvl1pPr marL="177800" indent="-177800" algn="l" rtl="0" eaLnBrk="1" fontAlgn="base" hangingPunct="1">
        <a:spcBef>
          <a:spcPct val="20000"/>
        </a:spcBef>
        <a:spcAft>
          <a:spcPct val="0"/>
        </a:spcAft>
        <a:buChar char="•"/>
        <a:defRPr sz="2400">
          <a:solidFill>
            <a:schemeClr val="tx1"/>
          </a:solidFill>
          <a:latin typeface="+mn-lt"/>
          <a:ea typeface="+mn-ea"/>
          <a:cs typeface="+mn-cs"/>
        </a:defRPr>
      </a:lvl1pPr>
      <a:lvl2pPr marL="533400" indent="-176213" algn="l" rtl="0" eaLnBrk="1" fontAlgn="base" hangingPunct="1">
        <a:spcBef>
          <a:spcPct val="20000"/>
        </a:spcBef>
        <a:spcAft>
          <a:spcPct val="0"/>
        </a:spcAft>
        <a:buChar char="–"/>
        <a:defRPr sz="2000">
          <a:solidFill>
            <a:schemeClr val="tx1"/>
          </a:solidFill>
          <a:latin typeface="+mn-lt"/>
          <a:cs typeface="+mn-cs"/>
        </a:defRPr>
      </a:lvl2pPr>
      <a:lvl3pPr marL="987425" indent="-177800" algn="l" rtl="0" eaLnBrk="1" fontAlgn="base" hangingPunct="1">
        <a:spcBef>
          <a:spcPct val="20000"/>
        </a:spcBef>
        <a:spcAft>
          <a:spcPct val="0"/>
        </a:spcAft>
        <a:buFont typeface="Arial" charset="0"/>
        <a:buChar char="–"/>
        <a:defRPr sz="2000">
          <a:solidFill>
            <a:schemeClr val="tx1"/>
          </a:solidFill>
          <a:latin typeface="+mn-lt"/>
          <a:cs typeface="+mn-cs"/>
        </a:defRPr>
      </a:lvl3pPr>
      <a:lvl4pPr marL="1344613" indent="-177800" algn="l" rtl="0" eaLnBrk="1" fontAlgn="base" hangingPunct="1">
        <a:spcBef>
          <a:spcPct val="20000"/>
        </a:spcBef>
        <a:spcAft>
          <a:spcPct val="0"/>
        </a:spcAft>
        <a:buChar char="–"/>
        <a:defRPr sz="2000">
          <a:solidFill>
            <a:schemeClr val="tx1"/>
          </a:solidFill>
          <a:latin typeface="+mn-lt"/>
          <a:cs typeface="+mn-cs"/>
        </a:defRPr>
      </a:lvl4pPr>
      <a:lvl5pPr marL="1701800" indent="-177800" algn="l" rtl="0" eaLnBrk="1" fontAlgn="base" hangingPunct="1">
        <a:spcBef>
          <a:spcPct val="20000"/>
        </a:spcBef>
        <a:spcAft>
          <a:spcPct val="0"/>
        </a:spcAft>
        <a:buFont typeface="Arial" charset="0"/>
        <a:buChar char="–"/>
        <a:defRPr sz="2000">
          <a:solidFill>
            <a:schemeClr val="tx1"/>
          </a:solidFill>
          <a:latin typeface="+mn-lt"/>
          <a:cs typeface="+mn-cs"/>
        </a:defRPr>
      </a:lvl5pPr>
      <a:lvl6pPr marL="2159000" indent="-177800" algn="l" rtl="0" eaLnBrk="1" fontAlgn="base" hangingPunct="1">
        <a:spcBef>
          <a:spcPct val="20000"/>
        </a:spcBef>
        <a:spcAft>
          <a:spcPct val="0"/>
        </a:spcAft>
        <a:buFont typeface="Arial" charset="0"/>
        <a:buChar char="–"/>
        <a:defRPr sz="2000">
          <a:solidFill>
            <a:schemeClr val="tx1"/>
          </a:solidFill>
          <a:latin typeface="+mn-lt"/>
          <a:cs typeface="+mn-cs"/>
        </a:defRPr>
      </a:lvl6pPr>
      <a:lvl7pPr marL="2616200" indent="-177800" algn="l" rtl="0" eaLnBrk="1" fontAlgn="base" hangingPunct="1">
        <a:spcBef>
          <a:spcPct val="20000"/>
        </a:spcBef>
        <a:spcAft>
          <a:spcPct val="0"/>
        </a:spcAft>
        <a:buFont typeface="Arial" charset="0"/>
        <a:buChar char="–"/>
        <a:defRPr sz="2000">
          <a:solidFill>
            <a:schemeClr val="tx1"/>
          </a:solidFill>
          <a:latin typeface="+mn-lt"/>
          <a:cs typeface="+mn-cs"/>
        </a:defRPr>
      </a:lvl7pPr>
      <a:lvl8pPr marL="3073400" indent="-177800" algn="l" rtl="0" eaLnBrk="1" fontAlgn="base" hangingPunct="1">
        <a:spcBef>
          <a:spcPct val="20000"/>
        </a:spcBef>
        <a:spcAft>
          <a:spcPct val="0"/>
        </a:spcAft>
        <a:buFont typeface="Arial" charset="0"/>
        <a:buChar char="–"/>
        <a:defRPr sz="2000">
          <a:solidFill>
            <a:schemeClr val="tx1"/>
          </a:solidFill>
          <a:latin typeface="+mn-lt"/>
          <a:cs typeface="+mn-cs"/>
        </a:defRPr>
      </a:lvl8pPr>
      <a:lvl9pPr marL="3530600" indent="-177800" algn="l" rtl="0" eaLnBrk="1" fontAlgn="base" hangingPunct="1">
        <a:spcBef>
          <a:spcPct val="20000"/>
        </a:spcBef>
        <a:spcAft>
          <a:spcPct val="0"/>
        </a:spcAft>
        <a:buFont typeface="Arial" charset="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slide" Target="slide50.xml"/><Relationship Id="rId26" Type="http://schemas.openxmlformats.org/officeDocument/2006/relationships/slide" Target="slide49.xml"/><Relationship Id="rId3" Type="http://schemas.openxmlformats.org/officeDocument/2006/relationships/image" Target="../media/image4.jpg"/><Relationship Id="rId21" Type="http://schemas.openxmlformats.org/officeDocument/2006/relationships/slide" Target="slide56.xml"/><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slide" Target="slide51.xml"/><Relationship Id="rId25" Type="http://schemas.openxmlformats.org/officeDocument/2006/relationships/slide" Target="slide47.xml"/><Relationship Id="rId2" Type="http://schemas.openxmlformats.org/officeDocument/2006/relationships/notesSlide" Target="../notesSlides/notesSlide1.xml"/><Relationship Id="rId16" Type="http://schemas.openxmlformats.org/officeDocument/2006/relationships/image" Target="../media/image16.jpg"/><Relationship Id="rId20" Type="http://schemas.openxmlformats.org/officeDocument/2006/relationships/slide" Target="slide54.xml"/><Relationship Id="rId29" Type="http://schemas.openxmlformats.org/officeDocument/2006/relationships/slide" Target="slide46.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2.png"/><Relationship Id="rId24" Type="http://schemas.openxmlformats.org/officeDocument/2006/relationships/slide" Target="slide48.xml"/><Relationship Id="rId5" Type="http://schemas.openxmlformats.org/officeDocument/2006/relationships/image" Target="../media/image6.png"/><Relationship Id="rId15" Type="http://schemas.openxmlformats.org/officeDocument/2006/relationships/slide" Target="slide53.xml"/><Relationship Id="rId23" Type="http://schemas.openxmlformats.org/officeDocument/2006/relationships/slide" Target="slide52.xml"/><Relationship Id="rId28" Type="http://schemas.openxmlformats.org/officeDocument/2006/relationships/slide" Target="slide55.xml"/><Relationship Id="rId10" Type="http://schemas.openxmlformats.org/officeDocument/2006/relationships/image" Target="../media/image11.png"/><Relationship Id="rId19" Type="http://schemas.openxmlformats.org/officeDocument/2006/relationships/slide" Target="slide45.xml"/><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slide" Target="slide43.xml"/><Relationship Id="rId27" Type="http://schemas.openxmlformats.org/officeDocument/2006/relationships/slide" Target="slide57.xml"/><Relationship Id="rId30" Type="http://schemas.openxmlformats.org/officeDocument/2006/relationships/slide" Target="slide44.xml"/></Relationships>
</file>

<file path=ppt/slides/_rels/slide10.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slide" Target="slide10.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slide" Target="slide10.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slide" Target="slide8.xml"/><Relationship Id="rId7"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41.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slide" Target="slide13.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17.xml"/><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slide" Target="slide15.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slide" Target="slide15.xm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3" Type="http://schemas.openxmlformats.org/officeDocument/2006/relationships/slide" Target="slide42.xml"/><Relationship Id="rId7"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35.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39.xml"/><Relationship Id="rId7"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20.xml"/><Relationship Id="rId10" Type="http://schemas.openxmlformats.org/officeDocument/2006/relationships/slide" Target="slide38.xml"/><Relationship Id="rId4" Type="http://schemas.openxmlformats.org/officeDocument/2006/relationships/image" Target="../media/image19.jpeg"/><Relationship Id="rId9" Type="http://schemas.openxmlformats.org/officeDocument/2006/relationships/slide" Target="slide37.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slide" Target="slide19.xml"/><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slide" Target="slide22.xml"/><Relationship Id="rId7" Type="http://schemas.openxmlformats.org/officeDocument/2006/relationships/slide" Target="slide36.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1.xml"/><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slide" Target="slide21.xml"/><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1.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image" Target="../media/image20.jpeg"/><Relationship Id="rId4" Type="http://schemas.openxmlformats.org/officeDocument/2006/relationships/slide" Target="slide1.xml"/></Relationships>
</file>

<file path=ppt/slides/_rels/slide25.xml.rels><?xml version="1.0" encoding="UTF-8" standalone="yes"?>
<Relationships xmlns="http://schemas.openxmlformats.org/package/2006/relationships"><Relationship Id="rId3" Type="http://schemas.openxmlformats.org/officeDocument/2006/relationships/slide" Target="slide40.xml"/><Relationship Id="rId7"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26.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slide" Target="slide25.xml"/><Relationship Id="rId4" Type="http://schemas.openxmlformats.org/officeDocument/2006/relationships/image" Target="../media/image20.jpeg"/></Relationships>
</file>

<file path=ppt/slides/_rels/slide27.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1.xml"/><Relationship Id="rId7" Type="http://schemas.openxmlformats.org/officeDocument/2006/relationships/slide" Target="slide37.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slide" Target="slide36.xml"/><Relationship Id="rId4" Type="http://schemas.openxmlformats.org/officeDocument/2006/relationships/image" Target="../media/image20.jpeg"/></Relationships>
</file>

<file path=ppt/slides/_rels/slide28.xml.rels><?xml version="1.0" encoding="UTF-8" standalone="yes"?>
<Relationships xmlns="http://schemas.openxmlformats.org/package/2006/relationships"><Relationship Id="rId3" Type="http://schemas.openxmlformats.org/officeDocument/2006/relationships/slide" Target="slide40.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1.xml"/><Relationship Id="rId4" Type="http://schemas.openxmlformats.org/officeDocument/2006/relationships/image" Target="../media/image19.jpeg"/></Relationships>
</file>

<file path=ppt/slides/_rels/slide29.xml.rels><?xml version="1.0" encoding="UTF-8" standalone="yes"?>
<Relationships xmlns="http://schemas.openxmlformats.org/package/2006/relationships"><Relationship Id="rId8" Type="http://schemas.openxmlformats.org/officeDocument/2006/relationships/slide" Target="slide36.xml"/><Relationship Id="rId3" Type="http://schemas.openxmlformats.org/officeDocument/2006/relationships/slide" Target="slide30.xml"/><Relationship Id="rId7"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slide" Target="slide1.xml"/><Relationship Id="rId5" Type="http://schemas.openxmlformats.org/officeDocument/2006/relationships/slide" Target="slide39.xml"/><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slide" Target="slide29.xml"/><Relationship Id="rId5" Type="http://schemas.openxmlformats.org/officeDocument/2006/relationships/image" Target="../media/image20.jpeg"/><Relationship Id="rId4" Type="http://schemas.openxmlformats.org/officeDocument/2006/relationships/slide" Target="slide1.xml"/></Relationships>
</file>

<file path=ppt/slides/_rels/slide31.xml.rels><?xml version="1.0" encoding="UTF-8" standalone="yes"?>
<Relationships xmlns="http://schemas.openxmlformats.org/package/2006/relationships"><Relationship Id="rId3" Type="http://schemas.openxmlformats.org/officeDocument/2006/relationships/slide" Target="slide32.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1.xml"/><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slide" Target="slide31.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slide" Target="slide4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1.xml"/><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3" Type="http://schemas.openxmlformats.org/officeDocument/2006/relationships/slide" Target="slide42.xml"/><Relationship Id="rId7" Type="http://schemas.openxmlformats.org/officeDocument/2006/relationships/slide" Target="slide53.xm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slide" Target="slide1.xml"/><Relationship Id="rId4" Type="http://schemas.openxmlformats.org/officeDocument/2006/relationships/image" Target="../media/image19.jpeg"/></Relationships>
</file>

<file path=ppt/slides/_rels/slide3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 Target="slide1.xml"/><Relationship Id="rId7" Type="http://schemas.openxmlformats.org/officeDocument/2006/relationships/slide" Target="slide34.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slide" Target="slide18.xml"/><Relationship Id="rId4" Type="http://schemas.openxmlformats.org/officeDocument/2006/relationships/image" Target="../media/image20.jpeg"/><Relationship Id="rId9" Type="http://schemas.openxmlformats.org/officeDocument/2006/relationships/image" Target="../media/image29.jpg"/></Relationships>
</file>

<file path=ppt/slides/_rels/slide36.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slide" Target="slide29.xml"/><Relationship Id="rId3" Type="http://schemas.openxmlformats.org/officeDocument/2006/relationships/slide" Target="slide1.xml"/><Relationship Id="rId7" Type="http://schemas.openxmlformats.org/officeDocument/2006/relationships/slide" Target="slide19.xml"/><Relationship Id="rId12" Type="http://schemas.openxmlformats.org/officeDocument/2006/relationships/image" Target="../media/image33.jpe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0.jpeg"/><Relationship Id="rId11" Type="http://schemas.openxmlformats.org/officeDocument/2006/relationships/slide" Target="slide27.xml"/><Relationship Id="rId5" Type="http://schemas.openxmlformats.org/officeDocument/2006/relationships/slide" Target="slide7.xml"/><Relationship Id="rId10" Type="http://schemas.openxmlformats.org/officeDocument/2006/relationships/image" Target="../media/image32.jpeg"/><Relationship Id="rId4" Type="http://schemas.openxmlformats.org/officeDocument/2006/relationships/image" Target="../media/image20.jpeg"/><Relationship Id="rId9" Type="http://schemas.openxmlformats.org/officeDocument/2006/relationships/slide" Target="slide21.xml"/><Relationship Id="rId14" Type="http://schemas.openxmlformats.org/officeDocument/2006/relationships/image" Target="../media/image34.jpeg"/></Relationships>
</file>

<file path=ppt/slides/_rels/slide37.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slide" Target="slide1.xml"/><Relationship Id="rId7" Type="http://schemas.openxmlformats.org/officeDocument/2006/relationships/slide" Target="slide19.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slide" Target="slide7.xml"/><Relationship Id="rId10" Type="http://schemas.openxmlformats.org/officeDocument/2006/relationships/image" Target="../media/image33.jpeg"/><Relationship Id="rId4" Type="http://schemas.openxmlformats.org/officeDocument/2006/relationships/image" Target="../media/image20.jpeg"/><Relationship Id="rId9" Type="http://schemas.openxmlformats.org/officeDocument/2006/relationships/slide" Target="slide27.xml"/></Relationships>
</file>

<file path=ppt/slides/_rels/slide3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slide" Target="slide1.xml"/><Relationship Id="rId7" Type="http://schemas.openxmlformats.org/officeDocument/2006/relationships/slide" Target="slide19.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slide" Target="slide7.xml"/><Relationship Id="rId10" Type="http://schemas.openxmlformats.org/officeDocument/2006/relationships/image" Target="../media/image33.jpeg"/><Relationship Id="rId4" Type="http://schemas.openxmlformats.org/officeDocument/2006/relationships/image" Target="../media/image20.jpeg"/><Relationship Id="rId9" Type="http://schemas.openxmlformats.org/officeDocument/2006/relationships/slide" Target="slide27.xml"/></Relationships>
</file>

<file path=ppt/slides/_rels/slide3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slide" Target="slide1.xml"/><Relationship Id="rId7" Type="http://schemas.openxmlformats.org/officeDocument/2006/relationships/slide" Target="slide29.xm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slide" Target="slide19.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slide" Target="slide1.xml"/><Relationship Id="rId7" Type="http://schemas.openxmlformats.org/officeDocument/2006/relationships/slide" Target="slide28.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slide" Target="slide25.xml"/><Relationship Id="rId4" Type="http://schemas.openxmlformats.org/officeDocument/2006/relationships/image" Target="../media/image20.jpeg"/></Relationships>
</file>

<file path=ppt/slides/_rels/slide41.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slide" Target="slide1.xml"/><Relationship Id="rId7" Type="http://schemas.openxmlformats.org/officeDocument/2006/relationships/slide" Target="slide33.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slide" Target="slide13.xml"/><Relationship Id="rId4" Type="http://schemas.openxmlformats.org/officeDocument/2006/relationships/image" Target="../media/image20.jpeg"/></Relationships>
</file>

<file path=ppt/slides/_rels/slide4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 Target="slide1.xml"/><Relationship Id="rId7" Type="http://schemas.openxmlformats.org/officeDocument/2006/relationships/slide" Target="slide34.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slide" Target="slide18.xml"/><Relationship Id="rId4" Type="http://schemas.openxmlformats.org/officeDocument/2006/relationships/image" Target="../media/image20.jpeg"/></Relationships>
</file>

<file path=ppt/slides/_rels/slide4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slide" Target="slide7.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slide" Target="slide10.xml"/></Relationships>
</file>

<file path=ppt/slides/_rels/slide4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slide" Target="slide13.xml"/><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slide" Target="slide15.xml"/></Relationships>
</file>

<file path=ppt/slides/_rels/slide47.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slide" Target="slide18.xml"/><Relationship Id="rId4" Type="http://schemas.openxmlformats.org/officeDocument/2006/relationships/image" Target="../media/image4.jpg"/></Relationships>
</file>

<file path=ppt/slides/_rels/slide4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slide" Target="slide19.xml"/></Relationships>
</file>

<file path=ppt/slides/_rels/slide4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slide" Target="slide2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46.jpg"/><Relationship Id="rId5" Type="http://schemas.openxmlformats.org/officeDocument/2006/relationships/slide" Target="slide23.xml"/><Relationship Id="rId4" Type="http://schemas.openxmlformats.org/officeDocument/2006/relationships/image" Target="../media/image4.jpg"/></Relationships>
</file>

<file path=ppt/slides/_rels/slide5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47.jpg"/><Relationship Id="rId4" Type="http://schemas.openxmlformats.org/officeDocument/2006/relationships/slide" Target="slide25.xml"/></Relationships>
</file>

<file path=ppt/slides/_rels/slide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slide" Target="slide27.xml"/></Relationships>
</file>

<file path=ppt/slides/_rels/slide5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49.jpg"/><Relationship Id="rId4" Type="http://schemas.openxmlformats.org/officeDocument/2006/relationships/slide" Target="slide28.xml"/></Relationships>
</file>

<file path=ppt/slides/_rels/slide5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slide" Target="slide29.xml"/></Relationships>
</file>

<file path=ppt/slides/_rels/slide5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slide" Target="slide31.xml"/></Relationships>
</file>

<file path=ppt/slides/_rels/slide5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1.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slide" Target="slide1.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xml"/><Relationship Id="rId3" Type="http://schemas.openxmlformats.org/officeDocument/2006/relationships/slide" Target="slide36.xml"/><Relationship Id="rId7" Type="http://schemas.openxmlformats.org/officeDocument/2006/relationships/slide" Target="slide3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27.xml"/><Relationship Id="rId10" Type="http://schemas.openxmlformats.org/officeDocument/2006/relationships/slide" Target="slide37.xml"/><Relationship Id="rId4" Type="http://schemas.openxmlformats.org/officeDocument/2006/relationships/image" Target="../media/image19.jpeg"/><Relationship Id="rId9" Type="http://schemas.openxmlformats.org/officeDocument/2006/relationships/image" Target="../media/image20.jpeg"/></Relationships>
</file>

<file path=ppt/slides/_rels/slide8.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slide" Target="slide7.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slide" Target="slide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6" y="1010444"/>
            <a:ext cx="9141907" cy="53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81" name="Picture 13" descr="C:\Users\trevor.glue\Desktop\DfID Powerpoint\Graphics\Delete countries\Uganda.png"/>
          <p:cNvPicPr>
            <a:picLocks noChangeAspect="1" noChangeArrowheads="1"/>
          </p:cNvPicPr>
          <p:nvPr/>
        </p:nvPicPr>
        <p:blipFill rotWithShape="1">
          <a:blip r:embed="rId4">
            <a:extLst>
              <a:ext uri="{28A0092B-C50C-407E-A947-70E740481C1C}">
                <a14:useLocalDpi xmlns:a14="http://schemas.microsoft.com/office/drawing/2010/main" val="0"/>
              </a:ext>
            </a:extLst>
          </a:blip>
          <a:srcRect l="40699" t="52288" r="55869" b="41029"/>
          <a:stretch/>
        </p:blipFill>
        <p:spPr bwMode="auto">
          <a:xfrm>
            <a:off x="3722808" y="3784329"/>
            <a:ext cx="313878" cy="354806"/>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C:\Users\trevor.glue\Desktop\DfID Powerpoint\Graphics\Delete countries\Sudan.png"/>
          <p:cNvPicPr>
            <a:picLocks noChangeAspect="1" noChangeArrowheads="1"/>
          </p:cNvPicPr>
          <p:nvPr/>
        </p:nvPicPr>
        <p:blipFill rotWithShape="1">
          <a:blip r:embed="rId5">
            <a:extLst>
              <a:ext uri="{28A0092B-C50C-407E-A947-70E740481C1C}">
                <a14:useLocalDpi xmlns:a14="http://schemas.microsoft.com/office/drawing/2010/main" val="0"/>
              </a:ext>
            </a:extLst>
          </a:blip>
          <a:srcRect l="35555" t="31470" r="53967" b="52407"/>
          <a:stretch/>
        </p:blipFill>
        <p:spPr bwMode="auto">
          <a:xfrm>
            <a:off x="3248191" y="2682866"/>
            <a:ext cx="958056" cy="855876"/>
          </a:xfrm>
          <a:prstGeom prst="rect">
            <a:avLst/>
          </a:prstGeom>
          <a:noFill/>
          <a:extLst>
            <a:ext uri="{909E8E84-426E-40DD-AFC4-6F175D3DCCD1}">
              <a14:hiddenFill xmlns:a14="http://schemas.microsoft.com/office/drawing/2010/main">
                <a:solidFill>
                  <a:srgbClr val="FFFFFF"/>
                </a:solidFill>
              </a14:hiddenFill>
            </a:ext>
          </a:extLst>
        </p:spPr>
      </p:pic>
      <p:pic>
        <p:nvPicPr>
          <p:cNvPr id="7179" name="Picture 11" descr="C:\Users\trevor.glue\Desktop\DfID Powerpoint\Graphics\Delete countries\South Sudan.png"/>
          <p:cNvPicPr>
            <a:picLocks noChangeAspect="1" noChangeArrowheads="1"/>
          </p:cNvPicPr>
          <p:nvPr/>
        </p:nvPicPr>
        <p:blipFill rotWithShape="1">
          <a:blip r:embed="rId6">
            <a:extLst>
              <a:ext uri="{28A0092B-C50C-407E-A947-70E740481C1C}">
                <a14:useLocalDpi xmlns:a14="http://schemas.microsoft.com/office/drawing/2010/main" val="0"/>
              </a:ext>
            </a:extLst>
          </a:blip>
          <a:srcRect l="37135" t="42195" r="55500" b="44276"/>
          <a:stretch/>
        </p:blipFill>
        <p:spPr bwMode="auto">
          <a:xfrm>
            <a:off x="3397105" y="3243538"/>
            <a:ext cx="673390" cy="718194"/>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C:\Users\trevor.glue\Desktop\DfID Powerpoint\Graphics\Delete countries\Senegal.png"/>
          <p:cNvPicPr>
            <a:picLocks noChangeAspect="1" noChangeArrowheads="1"/>
          </p:cNvPicPr>
          <p:nvPr/>
        </p:nvPicPr>
        <p:blipFill rotWithShape="1">
          <a:blip r:embed="rId7">
            <a:extLst>
              <a:ext uri="{28A0092B-C50C-407E-A947-70E740481C1C}">
                <a14:useLocalDpi xmlns:a14="http://schemas.microsoft.com/office/drawing/2010/main" val="0"/>
              </a:ext>
            </a:extLst>
          </a:blip>
          <a:srcRect l="13267" t="38396" r="82765" b="53469"/>
          <a:stretch/>
        </p:blipFill>
        <p:spPr bwMode="auto">
          <a:xfrm>
            <a:off x="1211148" y="3049814"/>
            <a:ext cx="362857" cy="431850"/>
          </a:xfrm>
          <a:prstGeom prst="rect">
            <a:avLst/>
          </a:prstGeom>
          <a:noFill/>
          <a:extLst>
            <a:ext uri="{909E8E84-426E-40DD-AFC4-6F175D3DCCD1}">
              <a14:hiddenFill xmlns:a14="http://schemas.microsoft.com/office/drawing/2010/main">
                <a:solidFill>
                  <a:srgbClr val="FFFFFF"/>
                </a:solidFill>
              </a14:hiddenFill>
            </a:ext>
          </a:extLst>
        </p:spPr>
      </p:pic>
      <p:pic>
        <p:nvPicPr>
          <p:cNvPr id="7177" name="Picture 9" descr="C:\Users\trevor.glue\Desktop\DfID Powerpoint\Graphics\Delete countries\Niger.png"/>
          <p:cNvPicPr>
            <a:picLocks noChangeAspect="1" noChangeArrowheads="1"/>
          </p:cNvPicPr>
          <p:nvPr/>
        </p:nvPicPr>
        <p:blipFill rotWithShape="1">
          <a:blip r:embed="rId8">
            <a:extLst>
              <a:ext uri="{28A0092B-C50C-407E-A947-70E740481C1C}">
                <a14:useLocalDpi xmlns:a14="http://schemas.microsoft.com/office/drawing/2010/main" val="0"/>
              </a:ext>
            </a:extLst>
          </a:blip>
          <a:srcRect l="23650" t="30574" r="66640" b="54068"/>
          <a:stretch/>
        </p:blipFill>
        <p:spPr bwMode="auto">
          <a:xfrm>
            <a:off x="2162486" y="2637867"/>
            <a:ext cx="887896" cy="815304"/>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C:\Users\trevor.glue\Desktop\DfID Powerpoint\Graphics\Delete countries\Mauritiana.png"/>
          <p:cNvPicPr>
            <a:picLocks noChangeAspect="1" noChangeArrowheads="1"/>
          </p:cNvPicPr>
          <p:nvPr/>
        </p:nvPicPr>
        <p:blipFill rotWithShape="1">
          <a:blip r:embed="rId9">
            <a:extLst>
              <a:ext uri="{28A0092B-C50C-407E-A947-70E740481C1C}">
                <a14:useLocalDpi xmlns:a14="http://schemas.microsoft.com/office/drawing/2010/main" val="0"/>
              </a:ext>
            </a:extLst>
          </a:blip>
          <a:srcRect l="12930" t="25191" r="78338" b="56200"/>
          <a:stretch/>
        </p:blipFill>
        <p:spPr bwMode="auto">
          <a:xfrm>
            <a:off x="1181902" y="2350921"/>
            <a:ext cx="798492" cy="987868"/>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C:\Users\trevor.glue\Desktop\DfID Powerpoint\Graphics\Delete countries\Mali.png"/>
          <p:cNvPicPr>
            <a:picLocks noChangeAspect="1" noChangeArrowheads="1"/>
          </p:cNvPicPr>
          <p:nvPr/>
        </p:nvPicPr>
        <p:blipFill rotWithShape="1">
          <a:blip r:embed="rId10">
            <a:extLst>
              <a:ext uri="{28A0092B-C50C-407E-A947-70E740481C1C}">
                <a14:useLocalDpi xmlns:a14="http://schemas.microsoft.com/office/drawing/2010/main" val="0"/>
              </a:ext>
            </a:extLst>
          </a:blip>
          <a:srcRect l="16094" t="29456" r="73125" b="52781"/>
          <a:stretch/>
        </p:blipFill>
        <p:spPr bwMode="auto">
          <a:xfrm>
            <a:off x="1473796" y="2574032"/>
            <a:ext cx="985838" cy="942974"/>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C:\Users\trevor.glue\Desktop\DfID Powerpoint\Graphics\Delete countries\Kenya.png"/>
          <p:cNvPicPr>
            <a:picLocks noChangeAspect="1" noChangeArrowheads="1"/>
          </p:cNvPicPr>
          <p:nvPr/>
        </p:nvPicPr>
        <p:blipFill rotWithShape="1">
          <a:blip r:embed="rId11">
            <a:extLst>
              <a:ext uri="{28A0092B-C50C-407E-A947-70E740481C1C}">
                <a14:useLocalDpi xmlns:a14="http://schemas.microsoft.com/office/drawing/2010/main" val="0"/>
              </a:ext>
            </a:extLst>
          </a:blip>
          <a:srcRect l="42877" t="50942" r="51238" b="37934"/>
          <a:stretch/>
        </p:blipFill>
        <p:spPr bwMode="auto">
          <a:xfrm>
            <a:off x="3919538" y="3714749"/>
            <a:ext cx="538162" cy="590551"/>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trevor.glue\Desktop\DfID Powerpoint\Graphics\Delete countries\Ethipoia.png"/>
          <p:cNvPicPr>
            <a:picLocks noChangeAspect="1" noChangeArrowheads="1"/>
          </p:cNvPicPr>
          <p:nvPr/>
        </p:nvPicPr>
        <p:blipFill rotWithShape="1">
          <a:blip r:embed="rId12">
            <a:extLst>
              <a:ext uri="{28A0092B-C50C-407E-A947-70E740481C1C}">
                <a14:useLocalDpi xmlns:a14="http://schemas.microsoft.com/office/drawing/2010/main" val="0"/>
              </a:ext>
            </a:extLst>
          </a:blip>
          <a:srcRect l="42477" t="39710" r="48165" b="46096"/>
          <a:stretch/>
        </p:blipFill>
        <p:spPr bwMode="auto">
          <a:xfrm>
            <a:off x="3882230" y="3118430"/>
            <a:ext cx="855662" cy="75348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C:\Users\trevor.glue\Desktop\DfID Powerpoint\Graphics\Delete countries\Chad.png"/>
          <p:cNvPicPr>
            <a:picLocks noChangeAspect="1" noChangeArrowheads="1"/>
          </p:cNvPicPr>
          <p:nvPr/>
        </p:nvPicPr>
        <p:blipFill rotWithShape="1">
          <a:blip r:embed="rId13">
            <a:extLst>
              <a:ext uri="{28A0092B-C50C-407E-A947-70E740481C1C}">
                <a14:useLocalDpi xmlns:a14="http://schemas.microsoft.com/office/drawing/2010/main" val="0"/>
              </a:ext>
            </a:extLst>
          </a:blip>
          <a:srcRect l="31589" t="31340" r="62032" b="50000"/>
          <a:stretch/>
        </p:blipFill>
        <p:spPr bwMode="auto">
          <a:xfrm>
            <a:off x="2889648" y="2671241"/>
            <a:ext cx="583406" cy="9906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trevor.glue\Desktop\DfID Powerpoint\Graphics\Delete countries\Burkino.png"/>
          <p:cNvPicPr>
            <a:picLocks noChangeAspect="1" noChangeArrowheads="1"/>
          </p:cNvPicPr>
          <p:nvPr/>
        </p:nvPicPr>
        <p:blipFill rotWithShape="1">
          <a:blip r:embed="rId14">
            <a:extLst>
              <a:ext uri="{28A0092B-C50C-407E-A947-70E740481C1C}">
                <a14:useLocalDpi xmlns:a14="http://schemas.microsoft.com/office/drawing/2010/main" val="0"/>
              </a:ext>
            </a:extLst>
          </a:blip>
          <a:srcRect l="19913" t="38517" r="73915" b="50000"/>
          <a:stretch/>
        </p:blipFill>
        <p:spPr bwMode="auto">
          <a:xfrm>
            <a:off x="1824038" y="3055044"/>
            <a:ext cx="564356"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hlinkHover r:id="rId15" action="ppaction://hlinksldjump"/>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59343" t="16680" r="30661" b="66848"/>
          <a:stretch/>
        </p:blipFill>
        <p:spPr bwMode="auto">
          <a:xfrm>
            <a:off x="5426075" y="1897380"/>
            <a:ext cx="913766" cy="87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a:hlinkHover r:id="rId17" action="ppaction://hlinksldjump"/>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70331" t="21984" r="23479" b="68248"/>
          <a:stretch/>
        </p:blipFill>
        <p:spPr bwMode="auto">
          <a:xfrm>
            <a:off x="6431953" y="2178673"/>
            <a:ext cx="565841" cy="51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a:hlinkHover r:id="rId18" action="ppaction://hlinksldjump"/>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41304" t="67434" r="52457" b="13805"/>
          <a:stretch/>
        </p:blipFill>
        <p:spPr bwMode="auto">
          <a:xfrm>
            <a:off x="3775295" y="4590107"/>
            <a:ext cx="570369" cy="995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a:hlinkHover r:id="rId19" action="ppaction://hlinksldjump"/>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33431" t="34994" r="63235" b="53516"/>
          <a:stretch/>
        </p:blipFill>
        <p:spPr bwMode="auto">
          <a:xfrm>
            <a:off x="3052763" y="2867024"/>
            <a:ext cx="304800" cy="609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a:hlinkHover r:id="rId20" action="ppaction://hlinksldjump"/>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3962" t="40690" r="83694" b="56168"/>
          <a:stretch/>
        </p:blipFill>
        <p:spPr bwMode="auto">
          <a:xfrm>
            <a:off x="1276350" y="3171963"/>
            <a:ext cx="214313" cy="166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4">
            <a:hlinkHover r:id="rId21" action="ppaction://hlinksldjump"/>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38830" t="34973" r="56326" b="56139"/>
          <a:stretch/>
        </p:blipFill>
        <p:spPr bwMode="auto">
          <a:xfrm>
            <a:off x="3548063" y="2867024"/>
            <a:ext cx="442912" cy="471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
            <a:hlinkHover r:id="rId22" action="ppaction://hlinksldjump"/>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21099" t="42384" r="74549" b="51838"/>
          <a:stretch/>
        </p:blipFill>
        <p:spPr bwMode="auto">
          <a:xfrm>
            <a:off x="1928814" y="3260332"/>
            <a:ext cx="397928" cy="306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a:hlinkHover r:id="rId23" action="ppaction://hlinksldjump"/>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27611" t="33937" r="68222" b="56169"/>
          <a:stretch/>
        </p:blipFill>
        <p:spPr bwMode="auto">
          <a:xfrm>
            <a:off x="2524124" y="2813583"/>
            <a:ext cx="381001" cy="525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4">
            <a:hlinkHover r:id="rId24" action="ppaction://hlinksldjump"/>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21141" t="33276" r="74506" b="59287"/>
          <a:stretch/>
        </p:blipFill>
        <p:spPr bwMode="auto">
          <a:xfrm>
            <a:off x="1928814" y="2771775"/>
            <a:ext cx="397928" cy="394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4">
            <a:hlinkHover r:id="rId24" action="ppaction://hlinksldjump"/>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7752" t="41250" r="80008" b="53547"/>
          <a:stretch/>
        </p:blipFill>
        <p:spPr bwMode="auto">
          <a:xfrm>
            <a:off x="1624013" y="3200677"/>
            <a:ext cx="204787" cy="276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a:hlinkHover r:id="rId25" action="ppaction://hlinksldjump"/>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44393" t="54802" r="52487" b="39367"/>
          <a:stretch/>
        </p:blipFill>
        <p:spPr bwMode="auto">
          <a:xfrm>
            <a:off x="4060480" y="3919537"/>
            <a:ext cx="285184" cy="30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a:hlinkHover r:id="rId26" action="ppaction://hlinksldjump"/>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14775" t="31774" r="80381" b="61085"/>
          <a:stretch/>
        </p:blipFill>
        <p:spPr bwMode="auto">
          <a:xfrm>
            <a:off x="1347787" y="2697113"/>
            <a:ext cx="442913" cy="379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a:hlinkHover r:id="rId27" action="ppaction://hlinksldjump"/>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40443" t="53948" r="56632" b="42285"/>
          <a:stretch/>
        </p:blipFill>
        <p:spPr bwMode="auto">
          <a:xfrm>
            <a:off x="3697539" y="3874294"/>
            <a:ext cx="267242" cy="200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a:hlinkHover r:id="rId28" action="ppaction://hlinksldjump"/>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38800" t="47857" r="57137" b="48248"/>
          <a:stretch/>
        </p:blipFill>
        <p:spPr bwMode="auto">
          <a:xfrm>
            <a:off x="3548063" y="3546082"/>
            <a:ext cx="371475" cy="20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a:hlinkHover r:id="rId29" action="ppaction://hlinksldjump"/>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44936" t="44588" r="50896" b="49057"/>
          <a:stretch/>
        </p:blipFill>
        <p:spPr bwMode="auto">
          <a:xfrm>
            <a:off x="4110037" y="3377414"/>
            <a:ext cx="381001" cy="337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4">
            <a:hlinkHover r:id="rId30" action="ppaction://hlinksldjump"/>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l="77543" t="26356" r="17505" b="51838"/>
          <a:stretch/>
        </p:blipFill>
        <p:spPr bwMode="auto">
          <a:xfrm>
            <a:off x="7088863" y="2409536"/>
            <a:ext cx="452674" cy="1157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solidFill>
                  <a:schemeClr val="accent1"/>
                </a:solidFill>
              </a:rPr>
              <a:t>Burma</a:t>
            </a:r>
          </a:p>
        </p:txBody>
      </p:sp>
      <p:sp>
        <p:nvSpPr>
          <p:cNvPr id="4099" name="Content Placeholder 2"/>
          <p:cNvSpPr>
            <a:spLocks noGrp="1"/>
          </p:cNvSpPr>
          <p:nvPr>
            <p:ph idx="1"/>
          </p:nvPr>
        </p:nvSpPr>
        <p:spPr>
          <a:xfrm>
            <a:off x="323851" y="1978025"/>
            <a:ext cx="7344494" cy="3708400"/>
          </a:xfrm>
        </p:spPr>
        <p:txBody>
          <a:bodyPr/>
          <a:lstStyle/>
          <a:p>
            <a:pPr>
              <a:spcAft>
                <a:spcPts val="1700"/>
              </a:spcAft>
            </a:pPr>
            <a:r>
              <a:rPr lang="en-GB" altLang="en-US" sz="1200" dirty="0"/>
              <a:t>Building the resilience of 1.7 million people across Burma to climate extremes: saving lives, protecting livelihoods, improving institutional coordination, and influencing national </a:t>
            </a:r>
            <a:r>
              <a:rPr lang="en-GB" altLang="en-US" sz="1200" dirty="0" smtClean="0"/>
              <a:t>policy. </a:t>
            </a:r>
            <a:r>
              <a:rPr lang="en-GB" altLang="en-US" sz="1200" i="1" dirty="0" smtClean="0"/>
              <a:t>[Plan UK]</a:t>
            </a:r>
          </a:p>
          <a:p>
            <a:pPr>
              <a:spcAft>
                <a:spcPts val="1700"/>
              </a:spcAft>
            </a:pPr>
            <a:r>
              <a:rPr lang="en-GB" altLang="en-US" sz="1200" dirty="0"/>
              <a:t>Building the resilience of 1,525,795 women, men and children in dry zone and coastal regions of Myanmar to floods, droughts and cyclones by protecting and strengthening their livelihoods and </a:t>
            </a:r>
            <a:r>
              <a:rPr lang="en-GB" altLang="en-US" sz="1200" dirty="0" smtClean="0"/>
              <a:t>power. </a:t>
            </a:r>
            <a:r>
              <a:rPr lang="en-GB" altLang="en-US" sz="1200" i="1" dirty="0" smtClean="0"/>
              <a:t>[Oxfam]</a:t>
            </a:r>
          </a:p>
        </p:txBody>
      </p:sp>
      <p:sp>
        <p:nvSpPr>
          <p:cNvPr id="3" name="TextBox 2"/>
          <p:cNvSpPr txBox="1"/>
          <p:nvPr/>
        </p:nvSpPr>
        <p:spPr>
          <a:xfrm>
            <a:off x="3534916" y="5249800"/>
            <a:ext cx="2808312" cy="846386"/>
          </a:xfrm>
          <a:prstGeom prst="rect">
            <a:avLst/>
          </a:prstGeom>
          <a:noFill/>
        </p:spPr>
        <p:txBody>
          <a:bodyPr wrap="square" rtlCol="0">
            <a:spAutoFit/>
          </a:bodyPr>
          <a:lstStyle/>
          <a:p>
            <a:r>
              <a:rPr lang="en-GB" sz="1050" dirty="0">
                <a:solidFill>
                  <a:schemeClr val="bg1"/>
                </a:solidFill>
              </a:rPr>
              <a:t>COUNTRY</a:t>
            </a:r>
            <a:r>
              <a:rPr lang="en-GB" sz="1050" dirty="0" smtClean="0">
                <a:solidFill>
                  <a:schemeClr val="bg1"/>
                </a:solidFill>
              </a:rPr>
              <a:t> SUMMARY</a:t>
            </a:r>
            <a:br>
              <a:rPr lang="en-GB" sz="1050" dirty="0" smtClean="0">
                <a:solidFill>
                  <a:schemeClr val="bg1"/>
                </a:solidFill>
              </a:rPr>
            </a:br>
            <a:endParaRPr lang="en-GB" sz="1050" dirty="0" smtClean="0">
              <a:solidFill>
                <a:schemeClr val="bg1"/>
              </a:solidFill>
            </a:endParaRPr>
          </a:p>
          <a:p>
            <a:r>
              <a:rPr lang="en-GB" sz="700" b="1" dirty="0" smtClean="0">
                <a:solidFill>
                  <a:schemeClr val="bg1"/>
                </a:solidFill>
              </a:rPr>
              <a:t>Total </a:t>
            </a:r>
            <a:r>
              <a:rPr lang="en-GB" sz="700" b="1" dirty="0">
                <a:solidFill>
                  <a:schemeClr val="bg1"/>
                </a:solidFill>
              </a:rPr>
              <a:t>number of beneficiaries: </a:t>
            </a:r>
            <a:r>
              <a:rPr lang="en-GB" sz="700" dirty="0" smtClean="0">
                <a:solidFill>
                  <a:schemeClr val="bg1"/>
                </a:solidFill>
              </a:rPr>
              <a:t>3,251,475</a:t>
            </a:r>
          </a:p>
          <a:p>
            <a:r>
              <a:rPr lang="en-GB" sz="700" b="1" dirty="0">
                <a:solidFill>
                  <a:schemeClr val="bg1"/>
                </a:solidFill>
              </a:rPr>
              <a:t>Total potential DFID </a:t>
            </a:r>
            <a:r>
              <a:rPr lang="en-GB" sz="700" b="1" dirty="0" smtClean="0">
                <a:solidFill>
                  <a:schemeClr val="bg1"/>
                </a:solidFill>
              </a:rPr>
              <a:t>funding: </a:t>
            </a:r>
            <a:r>
              <a:rPr lang="en-GB" sz="700" dirty="0" smtClean="0">
                <a:solidFill>
                  <a:schemeClr val="bg1"/>
                </a:solidFill>
              </a:rPr>
              <a:t>£11,890,100</a:t>
            </a:r>
          </a:p>
          <a:p>
            <a:r>
              <a:rPr lang="en-GB" sz="700" b="1" dirty="0">
                <a:solidFill>
                  <a:schemeClr val="bg1"/>
                </a:solidFill>
              </a:rPr>
              <a:t>Number of PDG </a:t>
            </a:r>
            <a:r>
              <a:rPr lang="en-GB" sz="700" b="1" dirty="0" smtClean="0">
                <a:solidFill>
                  <a:schemeClr val="bg1"/>
                </a:solidFill>
              </a:rPr>
              <a:t>projects: </a:t>
            </a:r>
            <a:r>
              <a:rPr lang="en-GB" sz="700" dirty="0">
                <a:solidFill>
                  <a:schemeClr val="bg1"/>
                </a:solidFill>
              </a:rPr>
              <a:t>2</a:t>
            </a:r>
            <a:endParaRPr lang="en-GB" sz="700" b="1" dirty="0" smtClean="0">
              <a:solidFill>
                <a:schemeClr val="bg1"/>
              </a:solidFill>
            </a:endParaRPr>
          </a:p>
          <a:p>
            <a:r>
              <a:rPr lang="en-GB" sz="700" b="1" dirty="0">
                <a:solidFill>
                  <a:schemeClr val="bg1"/>
                </a:solidFill>
              </a:rPr>
              <a:t>Of which projects are </a:t>
            </a:r>
            <a:r>
              <a:rPr lang="en-GB" sz="700" b="1" dirty="0" smtClean="0">
                <a:solidFill>
                  <a:schemeClr val="bg1"/>
                </a:solidFill>
              </a:rPr>
              <a:t>multi-country: </a:t>
            </a:r>
            <a:r>
              <a:rPr lang="en-GB" sz="700" dirty="0" smtClean="0">
                <a:solidFill>
                  <a:schemeClr val="bg1"/>
                </a:solidFill>
              </a:rPr>
              <a:t>0</a:t>
            </a:r>
            <a:endParaRPr lang="en-GB" sz="700" b="1" dirty="0" smtClean="0">
              <a:solidFill>
                <a:schemeClr val="bg1"/>
              </a:solidFill>
            </a:endParaRPr>
          </a:p>
        </p:txBody>
      </p:sp>
      <p:pic>
        <p:nvPicPr>
          <p:cNvPr id="1025" name="Picture 1" descr="C:\Users\trevor.glue\Desktop\DfID Powerpoint\Button.jp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0816" y="2003604"/>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descr="C:\Users\trevor.glue\Desktop\DfID Powerpoint\Button.jpg">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2600895"/>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812360" y="5804106"/>
            <a:ext cx="1020942"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987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58775" y="1438274"/>
            <a:ext cx="8456613" cy="1126629"/>
          </a:xfrm>
        </p:spPr>
        <p:txBody>
          <a:bodyPr/>
          <a:lstStyle/>
          <a:p>
            <a:pPr>
              <a:spcAft>
                <a:spcPts val="1700"/>
              </a:spcAft>
            </a:pPr>
            <a:r>
              <a:rPr lang="en-GB" altLang="en-US" sz="1400" dirty="0">
                <a:solidFill>
                  <a:schemeClr val="accent1"/>
                </a:solidFill>
              </a:rPr>
              <a:t>Building the resilience of 1.7 million people across Burma to climate extremes: saving lives, protecting livelihoods, improving institutional coordination, and influencing national policy</a:t>
            </a:r>
            <a:r>
              <a:rPr lang="en-GB" altLang="en-US" sz="1400" dirty="0" smtClean="0">
                <a:solidFill>
                  <a:schemeClr val="accent1"/>
                </a:solidFill>
              </a:rPr>
              <a:t>.</a:t>
            </a:r>
            <a:br>
              <a:rPr lang="en-GB" altLang="en-US" sz="1400" dirty="0" smtClean="0">
                <a:solidFill>
                  <a:schemeClr val="accent1"/>
                </a:solidFill>
              </a:rPr>
            </a:br>
            <a:r>
              <a:rPr lang="en-GB" altLang="en-US" sz="1400" dirty="0" smtClean="0">
                <a:solidFill>
                  <a:schemeClr val="accent1"/>
                </a:solidFill>
              </a:rPr>
              <a:t/>
            </a:r>
            <a:br>
              <a:rPr lang="en-GB" altLang="en-US" sz="1400" dirty="0" smtClean="0">
                <a:solidFill>
                  <a:schemeClr val="accent1"/>
                </a:solidFill>
              </a:rPr>
            </a:br>
            <a:r>
              <a:rPr lang="en-GB" altLang="en-US" sz="1200" dirty="0" smtClean="0">
                <a:solidFill>
                  <a:schemeClr val="accent1"/>
                </a:solidFill>
              </a:rPr>
              <a:t>Lead: </a:t>
            </a:r>
            <a:r>
              <a:rPr lang="en-GB" altLang="en-US" sz="1200" dirty="0" smtClean="0">
                <a:solidFill>
                  <a:schemeClr val="accent1"/>
                </a:solidFill>
                <a:latin typeface="+mn-lt"/>
              </a:rPr>
              <a:t>Plan UK</a:t>
            </a:r>
            <a:endParaRPr lang="en-GB" altLang="en-US" sz="1200" dirty="0">
              <a:solidFill>
                <a:schemeClr val="accent1"/>
              </a:solidFill>
              <a:latin typeface="+mn-lt"/>
            </a:endParaRPr>
          </a:p>
        </p:txBody>
      </p:sp>
      <p:sp>
        <p:nvSpPr>
          <p:cNvPr id="4099" name="Content Placeholder 2"/>
          <p:cNvSpPr>
            <a:spLocks noGrp="1"/>
          </p:cNvSpPr>
          <p:nvPr>
            <p:ph idx="1"/>
          </p:nvPr>
        </p:nvSpPr>
        <p:spPr>
          <a:xfrm>
            <a:off x="323528" y="2708920"/>
            <a:ext cx="8496621" cy="3341056"/>
          </a:xfrm>
        </p:spPr>
        <p:txBody>
          <a:bodyPr/>
          <a:lstStyle/>
          <a:p>
            <a:pPr marL="0" indent="0">
              <a:buNone/>
            </a:pPr>
            <a:r>
              <a:rPr lang="en-GB" sz="1000" dirty="0"/>
              <a:t>Burma, the second most vulnerable country to climate extremes globally, is at a moment of unprecedented institutional, economic and social change. The project will contribute to this transition, from household to national policy level, building the resilience of 1.7m individuals across three at-risk climatic zones. Through a unique model of policy, action and media outreach, a diverse partnership of local and international partners will combine DRR, CCA, environmental, community-development, policy, gender and livelihoods expertise to improve community and institutional understanding of climate risk, drive increased responsiveness, and promote scale-up and replication of resilient practices in the face of climate extremes</a:t>
            </a:r>
            <a:r>
              <a:rPr lang="en-GB" sz="1000" dirty="0" smtClean="0"/>
              <a:t>.</a:t>
            </a:r>
          </a:p>
          <a:p>
            <a:pPr marL="0" indent="0">
              <a:buNone/>
            </a:pPr>
            <a:endParaRPr lang="en-GB" sz="1000" dirty="0"/>
          </a:p>
          <a:p>
            <a:pPr marL="0" indent="0">
              <a:buNone/>
            </a:pPr>
            <a:r>
              <a:rPr lang="en-GB" sz="1000" b="1" dirty="0" smtClean="0"/>
              <a:t>Total PDG funding: </a:t>
            </a:r>
            <a:r>
              <a:rPr lang="en-GB" sz="1000" dirty="0" smtClean="0"/>
              <a:t>£67,247		</a:t>
            </a:r>
            <a:r>
              <a:rPr lang="en-GB" sz="1000" b="1" dirty="0" smtClean="0"/>
              <a:t>Total applied for DFID funding: </a:t>
            </a:r>
            <a:r>
              <a:rPr lang="en-GB" sz="1000" dirty="0" smtClean="0"/>
              <a:t>£4,999,997		</a:t>
            </a:r>
            <a:r>
              <a:rPr lang="en-GB" sz="1000" b="1" dirty="0" smtClean="0"/>
              <a:t>Dominant Sector: </a:t>
            </a:r>
            <a:r>
              <a:rPr lang="en-GB" sz="1000" dirty="0" smtClean="0"/>
              <a:t>Communication</a:t>
            </a:r>
          </a:p>
          <a:p>
            <a:pPr marL="0" indent="0">
              <a:buNone/>
            </a:pPr>
            <a:endParaRPr lang="en-GB" sz="1000" dirty="0"/>
          </a:p>
        </p:txBody>
      </p:sp>
      <p:pic>
        <p:nvPicPr>
          <p:cNvPr id="6" name="Picture 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75656" y="5793093"/>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5086" y="5793092"/>
            <a:ext cx="1020942"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3095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58775" y="1438274"/>
            <a:ext cx="8456613" cy="1198637"/>
          </a:xfrm>
        </p:spPr>
        <p:txBody>
          <a:bodyPr/>
          <a:lstStyle/>
          <a:p>
            <a:pPr>
              <a:spcAft>
                <a:spcPts val="1700"/>
              </a:spcAft>
            </a:pPr>
            <a:r>
              <a:rPr lang="en-GB" altLang="en-US" sz="1400" dirty="0">
                <a:solidFill>
                  <a:schemeClr val="accent1"/>
                </a:solidFill>
              </a:rPr>
              <a:t>Building the resilience of 1,525,795 women, men and children in dry zone and coastal regions of Myanmar to floods, droughts and cyclones by protecting and strengthening their livelihoods and power</a:t>
            </a:r>
            <a:r>
              <a:rPr lang="en-GB" altLang="en-US" sz="1400" dirty="0" smtClean="0">
                <a:solidFill>
                  <a:schemeClr val="accent1"/>
                </a:solidFill>
              </a:rPr>
              <a:t>.</a:t>
            </a:r>
            <a:br>
              <a:rPr lang="en-GB" altLang="en-US" sz="1400" dirty="0" smtClean="0">
                <a:solidFill>
                  <a:schemeClr val="accent1"/>
                </a:solidFill>
              </a:rPr>
            </a:br>
            <a:r>
              <a:rPr lang="en-GB" altLang="en-US" sz="1400" dirty="0" smtClean="0">
                <a:solidFill>
                  <a:schemeClr val="accent1"/>
                </a:solidFill>
              </a:rPr>
              <a:t/>
            </a:r>
            <a:br>
              <a:rPr lang="en-GB" altLang="en-US" sz="1400" dirty="0" smtClean="0">
                <a:solidFill>
                  <a:schemeClr val="accent1"/>
                </a:solidFill>
              </a:rPr>
            </a:br>
            <a:r>
              <a:rPr lang="en-GB" altLang="en-US" sz="1200" dirty="0" smtClean="0">
                <a:solidFill>
                  <a:schemeClr val="accent1"/>
                </a:solidFill>
              </a:rPr>
              <a:t>Lead: </a:t>
            </a:r>
            <a:r>
              <a:rPr lang="en-GB" altLang="en-US" sz="1200" dirty="0" smtClean="0">
                <a:solidFill>
                  <a:schemeClr val="accent1"/>
                </a:solidFill>
                <a:latin typeface="+mn-lt"/>
              </a:rPr>
              <a:t>Oxfam</a:t>
            </a:r>
            <a:endParaRPr lang="en-GB" altLang="en-US" sz="1200" dirty="0">
              <a:solidFill>
                <a:schemeClr val="accent1"/>
              </a:solidFill>
              <a:latin typeface="+mn-lt"/>
            </a:endParaRPr>
          </a:p>
        </p:txBody>
      </p:sp>
      <p:sp>
        <p:nvSpPr>
          <p:cNvPr id="4099" name="Content Placeholder 2"/>
          <p:cNvSpPr>
            <a:spLocks noGrp="1"/>
          </p:cNvSpPr>
          <p:nvPr>
            <p:ph idx="1"/>
          </p:nvPr>
        </p:nvSpPr>
        <p:spPr>
          <a:xfrm>
            <a:off x="323528" y="2690226"/>
            <a:ext cx="8568630" cy="3390572"/>
          </a:xfrm>
        </p:spPr>
        <p:txBody>
          <a:bodyPr/>
          <a:lstStyle/>
          <a:p>
            <a:pPr marL="0" indent="0">
              <a:buNone/>
            </a:pPr>
            <a:r>
              <a:rPr lang="en-GB" sz="1000" dirty="0"/>
              <a:t>The project will directly benefit 1,525,795 women, men and children, supporting them to increase their resilience and protect lives and livelihoods from climate extremes- embedding social protection and asset building approaches alongside early warning systems and adaptive capacity building. Capacities and partnerships for resilience will be built through stronger, better informed, more gender just civil society organisations, networks and local government structures. An evidence-base for building vulnerable groups’ resilience and adaptive capacity will be developed for wider influencing. Resilience building measures will be embedded into existing policies and programmes or government at national and local levels, influencing decentralisation and risk planning. </a:t>
            </a:r>
            <a:endParaRPr lang="en-GB" sz="1000" dirty="0" smtClean="0"/>
          </a:p>
          <a:p>
            <a:pPr marL="0" indent="0">
              <a:buNone/>
            </a:pPr>
            <a:endParaRPr lang="en-GB" sz="1000" dirty="0"/>
          </a:p>
          <a:p>
            <a:pPr marL="0" indent="0">
              <a:buNone/>
            </a:pPr>
            <a:r>
              <a:rPr lang="en-GB" sz="1000" b="1" dirty="0"/>
              <a:t>Total PDG funding: </a:t>
            </a:r>
            <a:r>
              <a:rPr lang="en-GB" sz="1000" dirty="0" smtClean="0"/>
              <a:t>£59,900</a:t>
            </a:r>
            <a:r>
              <a:rPr lang="en-GB" sz="1000" dirty="0"/>
              <a:t>		</a:t>
            </a:r>
            <a:r>
              <a:rPr lang="en-GB" sz="1000" b="1" dirty="0"/>
              <a:t>Total applied for DFID funding: </a:t>
            </a:r>
            <a:r>
              <a:rPr lang="en-GB" sz="1000" dirty="0" smtClean="0"/>
              <a:t>£6,890,103</a:t>
            </a:r>
            <a:r>
              <a:rPr lang="en-GB" sz="1000" dirty="0"/>
              <a:t>		</a:t>
            </a:r>
            <a:r>
              <a:rPr lang="en-GB" sz="1000" b="1" dirty="0"/>
              <a:t>Dominant Sector: </a:t>
            </a:r>
            <a:r>
              <a:rPr lang="en-GB" sz="1000" dirty="0"/>
              <a:t>Communication</a:t>
            </a:r>
          </a:p>
          <a:p>
            <a:pPr marL="0" indent="0">
              <a:buNone/>
            </a:pPr>
            <a:endParaRPr lang="en-GB" sz="1000" dirty="0"/>
          </a:p>
        </p:txBody>
      </p:sp>
      <p:pic>
        <p:nvPicPr>
          <p:cNvPr id="8" name="Picture 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75656" y="5793093"/>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5086" y="5793092"/>
            <a:ext cx="1020942"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0369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solidFill>
                  <a:schemeClr val="accent1"/>
                </a:solidFill>
              </a:rPr>
              <a:t>Chad</a:t>
            </a:r>
          </a:p>
        </p:txBody>
      </p:sp>
      <p:sp>
        <p:nvSpPr>
          <p:cNvPr id="4099" name="Content Placeholder 2"/>
          <p:cNvSpPr>
            <a:spLocks noGrp="1"/>
          </p:cNvSpPr>
          <p:nvPr>
            <p:ph idx="1"/>
          </p:nvPr>
        </p:nvSpPr>
        <p:spPr>
          <a:xfrm>
            <a:off x="323851" y="1978025"/>
            <a:ext cx="7344494" cy="3708400"/>
          </a:xfrm>
        </p:spPr>
        <p:txBody>
          <a:bodyPr/>
          <a:lstStyle/>
          <a:p>
            <a:pPr>
              <a:spcAft>
                <a:spcPts val="1700"/>
              </a:spcAft>
            </a:pPr>
            <a:r>
              <a:rPr lang="en-GB" altLang="en-US" sz="1200" dirty="0"/>
              <a:t>Strengthening the capacity of at least 335,000 people living along river banks in the Chadian </a:t>
            </a:r>
            <a:r>
              <a:rPr lang="en-GB" altLang="en-US" sz="1200" dirty="0" err="1"/>
              <a:t>Sahelian</a:t>
            </a:r>
            <a:r>
              <a:rPr lang="en-GB" altLang="en-US" sz="1200" dirty="0"/>
              <a:t> Belt to better withstand flooding and drought</a:t>
            </a:r>
            <a:r>
              <a:rPr lang="en-GB" altLang="en-US" sz="1200" dirty="0" smtClean="0"/>
              <a:t>. </a:t>
            </a:r>
            <a:r>
              <a:rPr lang="en-GB" altLang="en-US" sz="1200" i="1" dirty="0" smtClean="0"/>
              <a:t>[ACTED]</a:t>
            </a:r>
          </a:p>
          <a:p>
            <a:pPr>
              <a:spcAft>
                <a:spcPts val="1700"/>
              </a:spcAft>
            </a:pPr>
            <a:r>
              <a:rPr lang="en-GB" altLang="en-US" sz="1200" dirty="0"/>
              <a:t>Improving resilience of 280,000 settled and nomadic marginalised communities to climate and conflict-related shocks and stresses in Eastern Chad and Western Sudan. </a:t>
            </a:r>
            <a:r>
              <a:rPr lang="en-GB" altLang="en-US" sz="1200" i="1" dirty="0" smtClean="0"/>
              <a:t>[Concern Worldwide UK]</a:t>
            </a:r>
          </a:p>
        </p:txBody>
      </p:sp>
      <p:pic>
        <p:nvPicPr>
          <p:cNvPr id="1025" name="Picture 1" descr="C:\Users\trevor.glue\Desktop\DfID Powerpoint\Button.jp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0816" y="2003604"/>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descr="C:\Users\trevor.glue\Desktop\DfID Powerpoint\Button.jpg">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2600895"/>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812360" y="5804106"/>
            <a:ext cx="1020942"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1176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58775" y="1438274"/>
            <a:ext cx="8456613" cy="982613"/>
          </a:xfrm>
        </p:spPr>
        <p:txBody>
          <a:bodyPr/>
          <a:lstStyle/>
          <a:p>
            <a:pPr>
              <a:spcAft>
                <a:spcPts val="1700"/>
              </a:spcAft>
            </a:pPr>
            <a:r>
              <a:rPr lang="en-GB" altLang="en-US" sz="1400" dirty="0">
                <a:solidFill>
                  <a:schemeClr val="accent1"/>
                </a:solidFill>
              </a:rPr>
              <a:t>Strengthening the capacity of at least 335,000 people living along river banks in the Chadian </a:t>
            </a:r>
            <a:r>
              <a:rPr lang="en-GB" altLang="en-US" sz="1400" dirty="0" err="1">
                <a:solidFill>
                  <a:schemeClr val="accent1"/>
                </a:solidFill>
              </a:rPr>
              <a:t>Sahelian</a:t>
            </a:r>
            <a:r>
              <a:rPr lang="en-GB" altLang="en-US" sz="1400" dirty="0">
                <a:solidFill>
                  <a:schemeClr val="accent1"/>
                </a:solidFill>
              </a:rPr>
              <a:t> Belt to better withstand flooding and drought</a:t>
            </a:r>
            <a:r>
              <a:rPr lang="en-GB" altLang="en-US" sz="1400" dirty="0" smtClean="0">
                <a:solidFill>
                  <a:schemeClr val="accent1"/>
                </a:solidFill>
              </a:rPr>
              <a:t>.</a:t>
            </a:r>
            <a:br>
              <a:rPr lang="en-GB" altLang="en-US" sz="1400" dirty="0" smtClean="0">
                <a:solidFill>
                  <a:schemeClr val="accent1"/>
                </a:solidFill>
              </a:rPr>
            </a:br>
            <a:r>
              <a:rPr lang="en-GB" altLang="en-US" sz="1400" dirty="0">
                <a:solidFill>
                  <a:schemeClr val="accent1"/>
                </a:solidFill>
              </a:rPr>
              <a:t/>
            </a:r>
            <a:br>
              <a:rPr lang="en-GB" altLang="en-US" sz="1400" dirty="0">
                <a:solidFill>
                  <a:schemeClr val="accent1"/>
                </a:solidFill>
              </a:rPr>
            </a:br>
            <a:r>
              <a:rPr lang="en-GB" altLang="en-US" sz="1200" dirty="0" smtClean="0">
                <a:solidFill>
                  <a:schemeClr val="accent1"/>
                </a:solidFill>
              </a:rPr>
              <a:t>Lead: </a:t>
            </a:r>
            <a:r>
              <a:rPr lang="en-GB" altLang="en-US" sz="1200" dirty="0" smtClean="0">
                <a:solidFill>
                  <a:schemeClr val="accent1"/>
                </a:solidFill>
                <a:latin typeface="+mn-lt"/>
              </a:rPr>
              <a:t>Acted</a:t>
            </a:r>
            <a:endParaRPr lang="en-GB" altLang="en-US" sz="1200" dirty="0">
              <a:solidFill>
                <a:schemeClr val="accent1"/>
              </a:solidFill>
              <a:latin typeface="+mn-lt"/>
            </a:endParaRPr>
          </a:p>
        </p:txBody>
      </p:sp>
      <p:sp>
        <p:nvSpPr>
          <p:cNvPr id="4099" name="Content Placeholder 2"/>
          <p:cNvSpPr>
            <a:spLocks noGrp="1"/>
          </p:cNvSpPr>
          <p:nvPr>
            <p:ph idx="1"/>
          </p:nvPr>
        </p:nvSpPr>
        <p:spPr>
          <a:xfrm>
            <a:off x="375086" y="2492895"/>
            <a:ext cx="8424614" cy="3300197"/>
          </a:xfrm>
        </p:spPr>
        <p:txBody>
          <a:bodyPr/>
          <a:lstStyle/>
          <a:p>
            <a:pPr marL="0" indent="0">
              <a:buNone/>
            </a:pPr>
            <a:r>
              <a:rPr lang="en-GB" sz="1000" dirty="0"/>
              <a:t>Living conditions in Chad’s </a:t>
            </a:r>
            <a:r>
              <a:rPr lang="en-GB" sz="1000" dirty="0" err="1"/>
              <a:t>Sahelian</a:t>
            </a:r>
            <a:r>
              <a:rPr lang="en-GB" sz="1000" dirty="0"/>
              <a:t> Belt are characterized by food insecurity, poor access to WASH, limited access to essential services, constrained economic opportunities and poor natural resources management. </a:t>
            </a:r>
            <a:endParaRPr lang="en-GB" sz="1000" dirty="0" smtClean="0"/>
          </a:p>
          <a:p>
            <a:pPr marL="0" indent="0">
              <a:buNone/>
            </a:pPr>
            <a:endParaRPr lang="en-GB" sz="1000" dirty="0"/>
          </a:p>
          <a:p>
            <a:pPr marL="0" indent="0">
              <a:buNone/>
            </a:pPr>
            <a:r>
              <a:rPr lang="en-GB" sz="1000" dirty="0"/>
              <a:t>This is further compounded by vulnerabilities to extreme climate events such as drought and flooding which is threatening people’s ability to lead productive lives and contributing to the environmental degradation (erosion, biodiversity loss</a:t>
            </a:r>
            <a:r>
              <a:rPr lang="en-GB" sz="1000" dirty="0" smtClean="0"/>
              <a:t>…).</a:t>
            </a:r>
          </a:p>
          <a:p>
            <a:pPr marL="0" indent="0">
              <a:buNone/>
            </a:pPr>
            <a:endParaRPr lang="en-GB" sz="1000" dirty="0"/>
          </a:p>
          <a:p>
            <a:pPr marL="0" indent="0">
              <a:buNone/>
            </a:pPr>
            <a:r>
              <a:rPr lang="en-GB" sz="1000" dirty="0"/>
              <a:t>This multi-</a:t>
            </a:r>
            <a:r>
              <a:rPr lang="en-GB" sz="1000" dirty="0" err="1"/>
              <a:t>sectoral</a:t>
            </a:r>
            <a:r>
              <a:rPr lang="en-GB" sz="1000" dirty="0"/>
              <a:t> project seeks to improve the capacities of the communities to face climate changes and their impacts on their lives and their environment. Activities which aim to by improving the health, nutrition and economic status of people will focus on women and children which are the most vulnerable populations in the face of climate extremes</a:t>
            </a:r>
            <a:r>
              <a:rPr lang="en-GB" sz="1000" dirty="0" smtClean="0"/>
              <a:t>.</a:t>
            </a:r>
          </a:p>
          <a:p>
            <a:pPr marL="0" indent="0">
              <a:buNone/>
            </a:pPr>
            <a:endParaRPr lang="en-GB" sz="1000" dirty="0"/>
          </a:p>
          <a:p>
            <a:pPr marL="0" indent="0">
              <a:buNone/>
            </a:pPr>
            <a:r>
              <a:rPr lang="en-GB" sz="1000" dirty="0"/>
              <a:t>Thus, the project will increase individual and collective preparedness to anticipate and cope with climate extremes but also those of institutions</a:t>
            </a:r>
            <a:r>
              <a:rPr lang="en-GB" sz="1000" dirty="0" smtClean="0"/>
              <a:t>.</a:t>
            </a:r>
          </a:p>
          <a:p>
            <a:pPr marL="0" indent="0">
              <a:buNone/>
            </a:pPr>
            <a:endParaRPr lang="en-GB" sz="1000" dirty="0"/>
          </a:p>
          <a:p>
            <a:pPr marL="0" indent="0">
              <a:buNone/>
            </a:pPr>
            <a:r>
              <a:rPr lang="en-GB" sz="1000" b="1" dirty="0"/>
              <a:t>Total PDG funding: </a:t>
            </a:r>
            <a:r>
              <a:rPr lang="en-GB" sz="1000" dirty="0" smtClean="0"/>
              <a:t>£189,554</a:t>
            </a:r>
            <a:r>
              <a:rPr lang="en-GB" sz="1000" dirty="0"/>
              <a:t>		</a:t>
            </a:r>
            <a:r>
              <a:rPr lang="en-GB" sz="1000" b="1" dirty="0"/>
              <a:t>Total applied for DFID funding: </a:t>
            </a:r>
            <a:r>
              <a:rPr lang="en-GB" sz="1000" dirty="0" smtClean="0"/>
              <a:t>£5,178,513</a:t>
            </a:r>
            <a:r>
              <a:rPr lang="en-GB" sz="1000" dirty="0"/>
              <a:t>		</a:t>
            </a:r>
            <a:r>
              <a:rPr lang="en-GB" sz="1000" b="1" dirty="0"/>
              <a:t>Dominant Sector: </a:t>
            </a:r>
            <a:r>
              <a:rPr lang="en-GB" sz="1000" dirty="0" smtClean="0"/>
              <a:t>Communication</a:t>
            </a:r>
            <a:endParaRPr lang="en-GB" sz="1000" dirty="0"/>
          </a:p>
          <a:p>
            <a:pPr marL="0" indent="0">
              <a:buNone/>
            </a:pPr>
            <a:endParaRPr lang="en-GB" sz="1000" dirty="0"/>
          </a:p>
        </p:txBody>
      </p:sp>
      <p:pic>
        <p:nvPicPr>
          <p:cNvPr id="6" name="Picture 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75656" y="5793093"/>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5086" y="5793092"/>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 2" descr="C:\Users\ACTED\Desktop\_DSC3451.JPG"/>
          <p:cNvPicPr/>
          <p:nvPr/>
        </p:nvPicPr>
        <p:blipFill rotWithShape="1">
          <a:blip r:embed="rId7" cstate="email"/>
          <a:srcRect t="30014" b="36667"/>
          <a:stretch/>
        </p:blipFill>
        <p:spPr bwMode="auto">
          <a:xfrm>
            <a:off x="3419872" y="4900773"/>
            <a:ext cx="5727964" cy="1336539"/>
          </a:xfrm>
          <a:prstGeom prst="rect">
            <a:avLst/>
          </a:prstGeom>
          <a:noFill/>
          <a:ln w="9525">
            <a:noFill/>
            <a:miter lim="800000"/>
            <a:headEnd/>
            <a:tailEnd/>
          </a:ln>
        </p:spPr>
      </p:pic>
    </p:spTree>
    <p:extLst>
      <p:ext uri="{BB962C8B-B14F-4D97-AF65-F5344CB8AC3E}">
        <p14:creationId xmlns:p14="http://schemas.microsoft.com/office/powerpoint/2010/main" val="1820709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solidFill>
                  <a:schemeClr val="accent1"/>
                </a:solidFill>
              </a:rPr>
              <a:t>Ethiopia</a:t>
            </a:r>
          </a:p>
        </p:txBody>
      </p:sp>
      <p:sp>
        <p:nvSpPr>
          <p:cNvPr id="4099" name="Content Placeholder 2"/>
          <p:cNvSpPr>
            <a:spLocks noGrp="1"/>
          </p:cNvSpPr>
          <p:nvPr>
            <p:ph idx="1"/>
          </p:nvPr>
        </p:nvSpPr>
        <p:spPr>
          <a:xfrm>
            <a:off x="323851" y="1978025"/>
            <a:ext cx="7344494" cy="3708400"/>
          </a:xfrm>
        </p:spPr>
        <p:txBody>
          <a:bodyPr/>
          <a:lstStyle/>
          <a:p>
            <a:pPr>
              <a:spcAft>
                <a:spcPts val="1700"/>
              </a:spcAft>
            </a:pPr>
            <a:r>
              <a:rPr lang="en-GB" altLang="en-US" sz="1200" dirty="0"/>
              <a:t>Stimulation of market based mechanisms to build the resilience of 348,000 climate vulnerable people in </a:t>
            </a:r>
            <a:r>
              <a:rPr lang="en-GB" altLang="en-US" sz="1200" dirty="0" smtClean="0"/>
              <a:t>Ethiopia. </a:t>
            </a:r>
            <a:r>
              <a:rPr lang="en-GB" altLang="en-US" sz="1200" i="1" dirty="0" smtClean="0"/>
              <a:t>[Farm Africa]</a:t>
            </a:r>
          </a:p>
          <a:p>
            <a:pPr>
              <a:spcAft>
                <a:spcPts val="1700"/>
              </a:spcAft>
            </a:pPr>
            <a:r>
              <a:rPr lang="en-GB" altLang="en-US" sz="1200" dirty="0"/>
              <a:t>Building capacity of 791,318 people in Ethiopia to find transformational solutions to climate variability and disasters by climate forecasting, behavioural change &amp; sharing skills &amp; </a:t>
            </a:r>
            <a:r>
              <a:rPr lang="en-GB" altLang="en-US" sz="1200" dirty="0" smtClean="0"/>
              <a:t>technology. </a:t>
            </a:r>
            <a:r>
              <a:rPr lang="en-GB" altLang="en-US" sz="1200" i="1" dirty="0" smtClean="0"/>
              <a:t>[Christian Aid]</a:t>
            </a:r>
          </a:p>
        </p:txBody>
      </p:sp>
      <p:sp>
        <p:nvSpPr>
          <p:cNvPr id="3" name="TextBox 2"/>
          <p:cNvSpPr txBox="1"/>
          <p:nvPr/>
        </p:nvSpPr>
        <p:spPr>
          <a:xfrm>
            <a:off x="3534916" y="5249800"/>
            <a:ext cx="2808312" cy="846386"/>
          </a:xfrm>
          <a:prstGeom prst="rect">
            <a:avLst/>
          </a:prstGeom>
          <a:noFill/>
        </p:spPr>
        <p:txBody>
          <a:bodyPr wrap="square" rtlCol="0">
            <a:spAutoFit/>
          </a:bodyPr>
          <a:lstStyle/>
          <a:p>
            <a:r>
              <a:rPr lang="en-GB" sz="1050" dirty="0">
                <a:solidFill>
                  <a:schemeClr val="bg1"/>
                </a:solidFill>
              </a:rPr>
              <a:t>COUNTRY</a:t>
            </a:r>
            <a:r>
              <a:rPr lang="en-GB" sz="1050" dirty="0" smtClean="0">
                <a:solidFill>
                  <a:schemeClr val="bg1"/>
                </a:solidFill>
              </a:rPr>
              <a:t> SUMMARY</a:t>
            </a:r>
            <a:br>
              <a:rPr lang="en-GB" sz="1050" dirty="0" smtClean="0">
                <a:solidFill>
                  <a:schemeClr val="bg1"/>
                </a:solidFill>
              </a:rPr>
            </a:br>
            <a:endParaRPr lang="en-GB" sz="1050" dirty="0" smtClean="0">
              <a:solidFill>
                <a:schemeClr val="bg1"/>
              </a:solidFill>
            </a:endParaRPr>
          </a:p>
          <a:p>
            <a:r>
              <a:rPr lang="en-GB" sz="700" b="1" dirty="0" smtClean="0">
                <a:solidFill>
                  <a:schemeClr val="bg1"/>
                </a:solidFill>
              </a:rPr>
              <a:t>Total </a:t>
            </a:r>
            <a:r>
              <a:rPr lang="en-GB" sz="700" b="1" dirty="0">
                <a:solidFill>
                  <a:schemeClr val="bg1"/>
                </a:solidFill>
              </a:rPr>
              <a:t>number of beneficiaries: </a:t>
            </a:r>
            <a:r>
              <a:rPr lang="en-GB" sz="700" dirty="0" smtClean="0">
                <a:solidFill>
                  <a:schemeClr val="bg1"/>
                </a:solidFill>
              </a:rPr>
              <a:t>1,139,318</a:t>
            </a:r>
          </a:p>
          <a:p>
            <a:r>
              <a:rPr lang="en-GB" sz="700" b="1" dirty="0">
                <a:solidFill>
                  <a:schemeClr val="bg1"/>
                </a:solidFill>
              </a:rPr>
              <a:t>Total potential DFID </a:t>
            </a:r>
            <a:r>
              <a:rPr lang="en-GB" sz="700" b="1" dirty="0" smtClean="0">
                <a:solidFill>
                  <a:schemeClr val="bg1"/>
                </a:solidFill>
              </a:rPr>
              <a:t>funding: </a:t>
            </a:r>
            <a:r>
              <a:rPr lang="en-GB" sz="700" dirty="0" smtClean="0">
                <a:solidFill>
                  <a:schemeClr val="bg1"/>
                </a:solidFill>
              </a:rPr>
              <a:t>£9,171,408</a:t>
            </a:r>
          </a:p>
          <a:p>
            <a:r>
              <a:rPr lang="en-GB" sz="700" b="1" dirty="0">
                <a:solidFill>
                  <a:schemeClr val="bg1"/>
                </a:solidFill>
              </a:rPr>
              <a:t>Number of PDG </a:t>
            </a:r>
            <a:r>
              <a:rPr lang="en-GB" sz="700" b="1" dirty="0" smtClean="0">
                <a:solidFill>
                  <a:schemeClr val="bg1"/>
                </a:solidFill>
              </a:rPr>
              <a:t>projects: </a:t>
            </a:r>
            <a:r>
              <a:rPr lang="en-GB" sz="700" dirty="0">
                <a:solidFill>
                  <a:schemeClr val="bg1"/>
                </a:solidFill>
              </a:rPr>
              <a:t>2</a:t>
            </a:r>
            <a:endParaRPr lang="en-GB" sz="700" b="1" dirty="0" smtClean="0">
              <a:solidFill>
                <a:schemeClr val="bg1"/>
              </a:solidFill>
            </a:endParaRPr>
          </a:p>
          <a:p>
            <a:r>
              <a:rPr lang="en-GB" sz="700" b="1" dirty="0">
                <a:solidFill>
                  <a:schemeClr val="bg1"/>
                </a:solidFill>
              </a:rPr>
              <a:t>Of which projects are </a:t>
            </a:r>
            <a:r>
              <a:rPr lang="en-GB" sz="700" b="1" dirty="0" smtClean="0">
                <a:solidFill>
                  <a:schemeClr val="bg1"/>
                </a:solidFill>
              </a:rPr>
              <a:t>multi-country: </a:t>
            </a:r>
            <a:r>
              <a:rPr lang="en-GB" sz="700" dirty="0" smtClean="0">
                <a:solidFill>
                  <a:schemeClr val="bg1"/>
                </a:solidFill>
              </a:rPr>
              <a:t>0</a:t>
            </a:r>
            <a:endParaRPr lang="en-GB" sz="700" b="1" dirty="0" smtClean="0">
              <a:solidFill>
                <a:schemeClr val="bg1"/>
              </a:solidFill>
            </a:endParaRPr>
          </a:p>
        </p:txBody>
      </p:sp>
      <p:pic>
        <p:nvPicPr>
          <p:cNvPr id="1025" name="Picture 1" descr="C:\Users\trevor.glue\Desktop\DfID Powerpoint\Button.jp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0816" y="2003604"/>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descr="C:\Users\trevor.glue\Desktop\DfID Powerpoint\Button.jpg">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2600895"/>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812360" y="5804106"/>
            <a:ext cx="1020942"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63253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58775" y="1438274"/>
            <a:ext cx="8456613" cy="1054621"/>
          </a:xfrm>
        </p:spPr>
        <p:txBody>
          <a:bodyPr/>
          <a:lstStyle/>
          <a:p>
            <a:pPr>
              <a:spcAft>
                <a:spcPts val="1700"/>
              </a:spcAft>
            </a:pPr>
            <a:r>
              <a:rPr lang="en-GB" altLang="en-US" sz="1400" dirty="0">
                <a:solidFill>
                  <a:schemeClr val="accent1"/>
                </a:solidFill>
              </a:rPr>
              <a:t>Stimulation of market based mechanisms to build the resilience of 348,000 climate vulnerable people in Ethiopia</a:t>
            </a:r>
            <a:r>
              <a:rPr lang="en-GB" altLang="en-US" sz="1400" dirty="0" smtClean="0">
                <a:solidFill>
                  <a:schemeClr val="accent1"/>
                </a:solidFill>
              </a:rPr>
              <a:t>.</a:t>
            </a:r>
            <a:br>
              <a:rPr lang="en-GB" altLang="en-US" sz="1400" dirty="0" smtClean="0">
                <a:solidFill>
                  <a:schemeClr val="accent1"/>
                </a:solidFill>
              </a:rPr>
            </a:br>
            <a:r>
              <a:rPr lang="en-GB" altLang="en-US" sz="1400" dirty="0" smtClean="0">
                <a:solidFill>
                  <a:schemeClr val="accent1"/>
                </a:solidFill>
              </a:rPr>
              <a:t/>
            </a:r>
            <a:br>
              <a:rPr lang="en-GB" altLang="en-US" sz="1400" dirty="0" smtClean="0">
                <a:solidFill>
                  <a:schemeClr val="accent1"/>
                </a:solidFill>
              </a:rPr>
            </a:br>
            <a:r>
              <a:rPr lang="en-GB" altLang="en-US" sz="1200" dirty="0" smtClean="0">
                <a:solidFill>
                  <a:schemeClr val="accent1"/>
                </a:solidFill>
              </a:rPr>
              <a:t>Lead: </a:t>
            </a:r>
            <a:r>
              <a:rPr lang="en-GB" altLang="en-US" sz="1200" dirty="0" smtClean="0">
                <a:solidFill>
                  <a:schemeClr val="accent1"/>
                </a:solidFill>
                <a:latin typeface="+mn-lt"/>
              </a:rPr>
              <a:t>Farm Africa</a:t>
            </a:r>
            <a:r>
              <a:rPr lang="en-GB" altLang="en-US" sz="1400" dirty="0">
                <a:solidFill>
                  <a:schemeClr val="accent1"/>
                </a:solidFill>
              </a:rPr>
              <a:t/>
            </a:r>
            <a:br>
              <a:rPr lang="en-GB" altLang="en-US" sz="1400" dirty="0">
                <a:solidFill>
                  <a:schemeClr val="accent1"/>
                </a:solidFill>
              </a:rPr>
            </a:br>
            <a:endParaRPr lang="en-GB" altLang="en-US" sz="1400" dirty="0">
              <a:solidFill>
                <a:schemeClr val="accent1"/>
              </a:solidFill>
            </a:endParaRPr>
          </a:p>
        </p:txBody>
      </p:sp>
      <p:sp>
        <p:nvSpPr>
          <p:cNvPr id="4099" name="Content Placeholder 2"/>
          <p:cNvSpPr>
            <a:spLocks noGrp="1"/>
          </p:cNvSpPr>
          <p:nvPr>
            <p:ph idx="1"/>
          </p:nvPr>
        </p:nvSpPr>
        <p:spPr>
          <a:xfrm>
            <a:off x="323528" y="2492896"/>
            <a:ext cx="8424613" cy="3567354"/>
          </a:xfrm>
        </p:spPr>
        <p:txBody>
          <a:bodyPr/>
          <a:lstStyle/>
          <a:p>
            <a:pPr marL="0" indent="0">
              <a:buNone/>
            </a:pPr>
            <a:r>
              <a:rPr lang="en-GB" sz="1000" dirty="0"/>
              <a:t>The project will test innovative market-based tools to improve the resilience of economic and social systems in the lowlands of Ethiopia. These will enable vulnerable pastoral/</a:t>
            </a:r>
            <a:r>
              <a:rPr lang="en-GB" sz="1000" dirty="0" err="1"/>
              <a:t>agropastoral</a:t>
            </a:r>
            <a:r>
              <a:rPr lang="en-GB" sz="1000" dirty="0"/>
              <a:t> households and communities in rural and </a:t>
            </a:r>
            <a:r>
              <a:rPr lang="en-GB" sz="1000" dirty="0" err="1"/>
              <a:t>peri</a:t>
            </a:r>
            <a:r>
              <a:rPr lang="en-GB" sz="1000" dirty="0"/>
              <a:t>-urban areas to manage risk, and to successfully transform their livelihood base should they choose to. It will seek to leverage and engage private investors into the challenge of addressing climate change impacts, modelling approaches for environmentally and socially responsible investment. It will promote economic opportunities that are adaptable to climate extremes, and stimulate appropriate diversification of economic activity among the most vulnerable, through public and private-sector partnerships</a:t>
            </a:r>
            <a:r>
              <a:rPr lang="en-GB" sz="1000" dirty="0" smtClean="0"/>
              <a:t>.</a:t>
            </a:r>
          </a:p>
          <a:p>
            <a:pPr marL="0" indent="0">
              <a:buNone/>
            </a:pPr>
            <a:endParaRPr lang="en-GB" sz="1000" dirty="0"/>
          </a:p>
          <a:p>
            <a:pPr marL="0" indent="0">
              <a:buNone/>
            </a:pPr>
            <a:r>
              <a:rPr lang="en-GB" sz="1000" b="1" dirty="0"/>
              <a:t>Total PDG funding: </a:t>
            </a:r>
            <a:r>
              <a:rPr lang="en-GB" sz="1000" dirty="0" smtClean="0"/>
              <a:t>£280,070</a:t>
            </a:r>
            <a:r>
              <a:rPr lang="en-GB" sz="1000" dirty="0"/>
              <a:t>		</a:t>
            </a:r>
            <a:r>
              <a:rPr lang="en-GB" sz="1000" b="1" dirty="0"/>
              <a:t>Total applied for DFID funding: </a:t>
            </a:r>
            <a:r>
              <a:rPr lang="en-GB" sz="1000" dirty="0" smtClean="0"/>
              <a:t>£4,903,786</a:t>
            </a:r>
            <a:r>
              <a:rPr lang="en-GB" sz="1000" dirty="0"/>
              <a:t>		</a:t>
            </a:r>
            <a:r>
              <a:rPr lang="en-GB" sz="1000" dirty="0" smtClean="0"/>
              <a:t/>
            </a:r>
            <a:br>
              <a:rPr lang="en-GB" sz="1000" dirty="0" smtClean="0"/>
            </a:br>
            <a:r>
              <a:rPr lang="en-GB" sz="1000" dirty="0" smtClean="0"/>
              <a:t/>
            </a:r>
            <a:br>
              <a:rPr lang="en-GB" sz="1000" dirty="0" smtClean="0"/>
            </a:br>
            <a:r>
              <a:rPr lang="en-GB" sz="1000" b="1" dirty="0" smtClean="0"/>
              <a:t>Dominant </a:t>
            </a:r>
            <a:r>
              <a:rPr lang="en-GB" sz="1000" b="1" dirty="0"/>
              <a:t>Sector: </a:t>
            </a:r>
            <a:r>
              <a:rPr lang="en-GB" sz="1000" dirty="0"/>
              <a:t>Private sector/market mechanisms (including financial services/technology)</a:t>
            </a:r>
          </a:p>
        </p:txBody>
      </p:sp>
      <p:pic>
        <p:nvPicPr>
          <p:cNvPr id="6" name="Picture 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75656" y="5793093"/>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5086" y="5793092"/>
            <a:ext cx="1020942"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513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58775" y="1438274"/>
            <a:ext cx="8456613" cy="1198637"/>
          </a:xfrm>
        </p:spPr>
        <p:txBody>
          <a:bodyPr/>
          <a:lstStyle/>
          <a:p>
            <a:pPr>
              <a:spcAft>
                <a:spcPts val="1700"/>
              </a:spcAft>
            </a:pPr>
            <a:r>
              <a:rPr lang="en-GB" altLang="en-US" sz="1400" dirty="0">
                <a:solidFill>
                  <a:schemeClr val="accent1"/>
                </a:solidFill>
              </a:rPr>
              <a:t>Building capacity of 791,318 people in Ethiopia to find transformational solutions to climate variability and disasters by climate forecasting, behavioural change &amp; sharing skills &amp; technology</a:t>
            </a:r>
            <a:r>
              <a:rPr lang="en-GB" altLang="en-US" sz="1400" dirty="0" smtClean="0">
                <a:solidFill>
                  <a:schemeClr val="accent1"/>
                </a:solidFill>
              </a:rPr>
              <a:t>.</a:t>
            </a:r>
            <a:br>
              <a:rPr lang="en-GB" altLang="en-US" sz="1400" dirty="0" smtClean="0">
                <a:solidFill>
                  <a:schemeClr val="accent1"/>
                </a:solidFill>
              </a:rPr>
            </a:br>
            <a:r>
              <a:rPr lang="en-GB" altLang="en-US" sz="1400" dirty="0" smtClean="0">
                <a:solidFill>
                  <a:schemeClr val="accent1"/>
                </a:solidFill>
              </a:rPr>
              <a:t/>
            </a:r>
            <a:br>
              <a:rPr lang="en-GB" altLang="en-US" sz="1400" dirty="0" smtClean="0">
                <a:solidFill>
                  <a:schemeClr val="accent1"/>
                </a:solidFill>
              </a:rPr>
            </a:br>
            <a:r>
              <a:rPr lang="en-GB" altLang="en-US" sz="1200" dirty="0" smtClean="0">
                <a:solidFill>
                  <a:schemeClr val="accent1"/>
                </a:solidFill>
              </a:rPr>
              <a:t>Lead: </a:t>
            </a:r>
            <a:r>
              <a:rPr lang="en-GB" altLang="en-US" sz="1200" dirty="0" smtClean="0">
                <a:solidFill>
                  <a:schemeClr val="accent1"/>
                </a:solidFill>
                <a:latin typeface="+mn-lt"/>
              </a:rPr>
              <a:t>Christian Aid</a:t>
            </a:r>
            <a:r>
              <a:rPr lang="en-GB" altLang="en-US" sz="1400" dirty="0">
                <a:solidFill>
                  <a:schemeClr val="accent1"/>
                </a:solidFill>
              </a:rPr>
              <a:t/>
            </a:r>
            <a:br>
              <a:rPr lang="en-GB" altLang="en-US" sz="1400" dirty="0">
                <a:solidFill>
                  <a:schemeClr val="accent1"/>
                </a:solidFill>
              </a:rPr>
            </a:br>
            <a:endParaRPr lang="en-GB" altLang="en-US" sz="1400" dirty="0">
              <a:solidFill>
                <a:schemeClr val="accent1"/>
              </a:solidFill>
            </a:endParaRPr>
          </a:p>
        </p:txBody>
      </p:sp>
      <p:sp>
        <p:nvSpPr>
          <p:cNvPr id="4099" name="Content Placeholder 2"/>
          <p:cNvSpPr>
            <a:spLocks noGrp="1"/>
          </p:cNvSpPr>
          <p:nvPr>
            <p:ph idx="1"/>
          </p:nvPr>
        </p:nvSpPr>
        <p:spPr>
          <a:xfrm>
            <a:off x="313576" y="2708920"/>
            <a:ext cx="8640637" cy="3511762"/>
          </a:xfrm>
        </p:spPr>
        <p:txBody>
          <a:bodyPr/>
          <a:lstStyle/>
          <a:p>
            <a:pPr marL="0" indent="0">
              <a:buNone/>
            </a:pPr>
            <a:r>
              <a:rPr lang="en-GB" sz="1000" dirty="0"/>
              <a:t>We will consolidate and scale up two tested methodologies (DFID/CA) for climate adaptation and building resilience, incorporating lessons and new partners and innovations. We found a major barrier to sustained change is the lack of access to appropriate and timely information and the space to challenge behavioural norms over time. Supporting local Meteorological Services and media (radio) we will co-produce reliable, regular and user friendly climate forecasting and resilience programming tailored for at risk communities, particularly women and girls, establish participatory listening groups and work with them to develop practical solutions for transformation change to climate variability and disasters</a:t>
            </a:r>
            <a:r>
              <a:rPr lang="en-GB" sz="1000" dirty="0" smtClean="0"/>
              <a:t>.</a:t>
            </a:r>
          </a:p>
          <a:p>
            <a:pPr marL="0" indent="0">
              <a:buNone/>
            </a:pPr>
            <a:endParaRPr lang="en-GB" sz="1000" dirty="0"/>
          </a:p>
          <a:p>
            <a:pPr marL="0" indent="0">
              <a:buNone/>
            </a:pPr>
            <a:r>
              <a:rPr lang="en-GB" sz="1000" b="1" dirty="0"/>
              <a:t>Total PDG funding: </a:t>
            </a:r>
            <a:r>
              <a:rPr lang="en-GB" sz="1000" dirty="0" smtClean="0"/>
              <a:t>£221,212</a:t>
            </a:r>
            <a:r>
              <a:rPr lang="en-GB" sz="1000" dirty="0"/>
              <a:t>		</a:t>
            </a:r>
            <a:r>
              <a:rPr lang="en-GB" sz="1000" b="1" dirty="0"/>
              <a:t>Total applied for DFID funding: </a:t>
            </a:r>
            <a:r>
              <a:rPr lang="en-GB" sz="1000" dirty="0" smtClean="0"/>
              <a:t>£4,100,779</a:t>
            </a:r>
            <a:r>
              <a:rPr lang="en-GB" sz="1000" dirty="0"/>
              <a:t>		</a:t>
            </a:r>
            <a:r>
              <a:rPr lang="en-GB" sz="1000" b="1" dirty="0"/>
              <a:t>Dominant Sector: </a:t>
            </a:r>
            <a:r>
              <a:rPr lang="en-GB" sz="1000" dirty="0" smtClean="0"/>
              <a:t>Communication</a:t>
            </a:r>
            <a:endParaRPr lang="en-GB" sz="1000" dirty="0"/>
          </a:p>
          <a:p>
            <a:pPr marL="0" indent="0">
              <a:buNone/>
            </a:pPr>
            <a:endParaRPr lang="en-GB" sz="1000" dirty="0"/>
          </a:p>
        </p:txBody>
      </p:sp>
      <p:pic>
        <p:nvPicPr>
          <p:cNvPr id="8" name="Picture 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75656" y="5793093"/>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5086" y="5793092"/>
            <a:ext cx="1020942"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975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a:solidFill>
                  <a:schemeClr val="accent1"/>
                </a:solidFill>
              </a:rPr>
              <a:t>K</a:t>
            </a:r>
            <a:r>
              <a:rPr lang="en-US" altLang="en-US" dirty="0" smtClean="0">
                <a:solidFill>
                  <a:schemeClr val="accent1"/>
                </a:solidFill>
              </a:rPr>
              <a:t>enya</a:t>
            </a:r>
          </a:p>
        </p:txBody>
      </p:sp>
      <p:sp>
        <p:nvSpPr>
          <p:cNvPr id="4099" name="Content Placeholder 2"/>
          <p:cNvSpPr>
            <a:spLocks noGrp="1"/>
          </p:cNvSpPr>
          <p:nvPr>
            <p:ph idx="1"/>
          </p:nvPr>
        </p:nvSpPr>
        <p:spPr>
          <a:xfrm>
            <a:off x="323851" y="1978025"/>
            <a:ext cx="7344494" cy="3708400"/>
          </a:xfrm>
        </p:spPr>
        <p:txBody>
          <a:bodyPr/>
          <a:lstStyle/>
          <a:p>
            <a:pPr>
              <a:spcAft>
                <a:spcPts val="1700"/>
              </a:spcAft>
            </a:pPr>
            <a:r>
              <a:rPr lang="en-GB" altLang="en-US" sz="1200" dirty="0"/>
              <a:t>Programme for Resilient Systems (PROGRESS) to build absorptive, adaptive and transformative capacity for 550,000 vulnerable individuals in Kenya and </a:t>
            </a:r>
            <a:r>
              <a:rPr lang="en-GB" altLang="en-US" sz="1200" dirty="0" smtClean="0"/>
              <a:t>Uganda. </a:t>
            </a:r>
            <a:r>
              <a:rPr lang="en-GB" altLang="en-US" sz="1200" i="1" dirty="0" smtClean="0"/>
              <a:t>[Mercy Corps Scotland]</a:t>
            </a:r>
          </a:p>
          <a:p>
            <a:pPr>
              <a:spcAft>
                <a:spcPts val="1700"/>
              </a:spcAft>
            </a:pPr>
            <a:r>
              <a:rPr lang="en-GB" altLang="en-US" sz="1200" dirty="0"/>
              <a:t>Pastoralist Livelihoods, Rights and Resources: Creating Resilience to Drought for 640,000 Cross Border Populations in Kenya and Uganda’s </a:t>
            </a:r>
            <a:r>
              <a:rPr lang="en-GB" altLang="en-US" sz="1200" dirty="0" err="1"/>
              <a:t>Karamoja</a:t>
            </a:r>
            <a:r>
              <a:rPr lang="en-GB" altLang="en-US" sz="1200" dirty="0"/>
              <a:t> Cluster. </a:t>
            </a:r>
            <a:r>
              <a:rPr lang="en-GB" altLang="en-US" sz="1200" i="1" dirty="0"/>
              <a:t>[Action Against Hunger – </a:t>
            </a:r>
            <a:r>
              <a:rPr lang="en-GB" altLang="en-US" sz="1200" i="1" dirty="0" smtClean="0"/>
              <a:t>USA]</a:t>
            </a:r>
            <a:endParaRPr lang="en-GB" altLang="en-US" sz="1200" i="1" dirty="0"/>
          </a:p>
        </p:txBody>
      </p:sp>
      <p:grpSp>
        <p:nvGrpSpPr>
          <p:cNvPr id="2" name="Group 1"/>
          <p:cNvGrpSpPr/>
          <p:nvPr/>
        </p:nvGrpSpPr>
        <p:grpSpPr>
          <a:xfrm>
            <a:off x="3491880" y="5190089"/>
            <a:ext cx="2851348" cy="965808"/>
            <a:chOff x="496516" y="5247146"/>
            <a:chExt cx="2851348" cy="965808"/>
          </a:xfrm>
        </p:grpSpPr>
        <p:sp>
          <p:nvSpPr>
            <p:cNvPr id="5" name="Rectangle 4"/>
            <p:cNvSpPr/>
            <p:nvPr/>
          </p:nvSpPr>
          <p:spPr>
            <a:xfrm>
              <a:off x="496516" y="5247146"/>
              <a:ext cx="2253871" cy="9658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539552" y="5306857"/>
              <a:ext cx="2808312" cy="846386"/>
            </a:xfrm>
            <a:prstGeom prst="rect">
              <a:avLst/>
            </a:prstGeom>
            <a:noFill/>
          </p:spPr>
          <p:txBody>
            <a:bodyPr wrap="square" rtlCol="0">
              <a:spAutoFit/>
            </a:bodyPr>
            <a:lstStyle/>
            <a:p>
              <a:r>
                <a:rPr lang="en-GB" sz="1050" dirty="0" smtClean="0">
                  <a:solidFill>
                    <a:schemeClr val="bg1"/>
                  </a:solidFill>
                </a:rPr>
                <a:t>COUNTRY SUMMARY</a:t>
              </a:r>
              <a:br>
                <a:rPr lang="en-GB" sz="1050" dirty="0" smtClean="0">
                  <a:solidFill>
                    <a:schemeClr val="bg1"/>
                  </a:solidFill>
                </a:rPr>
              </a:br>
              <a:endParaRPr lang="en-GB" sz="1050" dirty="0" smtClean="0">
                <a:solidFill>
                  <a:schemeClr val="bg1"/>
                </a:solidFill>
              </a:endParaRPr>
            </a:p>
            <a:p>
              <a:r>
                <a:rPr lang="en-GB" sz="700" b="1" dirty="0" smtClean="0">
                  <a:solidFill>
                    <a:schemeClr val="bg1"/>
                  </a:solidFill>
                </a:rPr>
                <a:t>Total </a:t>
              </a:r>
              <a:r>
                <a:rPr lang="en-GB" sz="700" b="1" dirty="0">
                  <a:solidFill>
                    <a:schemeClr val="bg1"/>
                  </a:solidFill>
                </a:rPr>
                <a:t>number of beneficiaries: </a:t>
              </a:r>
              <a:r>
                <a:rPr lang="en-GB" sz="700" dirty="0" smtClean="0">
                  <a:solidFill>
                    <a:schemeClr val="bg1"/>
                  </a:solidFill>
                </a:rPr>
                <a:t>590,000</a:t>
              </a:r>
            </a:p>
            <a:p>
              <a:r>
                <a:rPr lang="en-GB" sz="700" b="1" dirty="0">
                  <a:solidFill>
                    <a:schemeClr val="bg1"/>
                  </a:solidFill>
                </a:rPr>
                <a:t>Total potential DFID </a:t>
              </a:r>
              <a:r>
                <a:rPr lang="en-GB" sz="700" b="1" dirty="0" smtClean="0">
                  <a:solidFill>
                    <a:schemeClr val="bg1"/>
                  </a:solidFill>
                </a:rPr>
                <a:t>funding: </a:t>
              </a:r>
              <a:r>
                <a:rPr lang="en-GB" sz="700" dirty="0" smtClean="0">
                  <a:solidFill>
                    <a:schemeClr val="bg1"/>
                  </a:solidFill>
                </a:rPr>
                <a:t>£7,426,035</a:t>
              </a:r>
            </a:p>
            <a:p>
              <a:r>
                <a:rPr lang="en-GB" sz="700" b="1" dirty="0">
                  <a:solidFill>
                    <a:schemeClr val="bg1"/>
                  </a:solidFill>
                </a:rPr>
                <a:t>Number of PDG </a:t>
              </a:r>
              <a:r>
                <a:rPr lang="en-GB" sz="700" b="1" dirty="0" smtClean="0">
                  <a:solidFill>
                    <a:schemeClr val="bg1"/>
                  </a:solidFill>
                </a:rPr>
                <a:t>projects: </a:t>
              </a:r>
              <a:r>
                <a:rPr lang="en-GB" sz="700" dirty="0">
                  <a:solidFill>
                    <a:schemeClr val="bg1"/>
                  </a:solidFill>
                </a:rPr>
                <a:t>2</a:t>
              </a:r>
              <a:endParaRPr lang="en-GB" sz="700" b="1" dirty="0" smtClean="0">
                <a:solidFill>
                  <a:schemeClr val="bg1"/>
                </a:solidFill>
              </a:endParaRPr>
            </a:p>
            <a:p>
              <a:r>
                <a:rPr lang="en-GB" sz="700" b="1" dirty="0">
                  <a:solidFill>
                    <a:schemeClr val="bg1"/>
                  </a:solidFill>
                </a:rPr>
                <a:t>Of which projects are </a:t>
              </a:r>
              <a:r>
                <a:rPr lang="en-GB" sz="700" b="1" dirty="0" smtClean="0">
                  <a:solidFill>
                    <a:schemeClr val="bg1"/>
                  </a:solidFill>
                </a:rPr>
                <a:t>multi-country: </a:t>
              </a:r>
              <a:r>
                <a:rPr lang="en-GB" sz="700" dirty="0">
                  <a:solidFill>
                    <a:schemeClr val="bg1"/>
                  </a:solidFill>
                </a:rPr>
                <a:t>2</a:t>
              </a:r>
              <a:endParaRPr lang="en-GB" sz="700" b="1" dirty="0" smtClean="0">
                <a:solidFill>
                  <a:schemeClr val="bg1"/>
                </a:solidFill>
              </a:endParaRPr>
            </a:p>
          </p:txBody>
        </p:sp>
      </p:grpSp>
      <p:pic>
        <p:nvPicPr>
          <p:cNvPr id="1025" name="Picture 1" descr="C:\Users\trevor.glue\Desktop\DfID Powerpoint\Button.jp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0816" y="2003604"/>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descr="C:\Users\trevor.glue\Desktop\DfID Powerpoint\Button.jpg">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2600895"/>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812360" y="5804106"/>
            <a:ext cx="1020942"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768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solidFill>
                  <a:schemeClr val="accent1"/>
                </a:solidFill>
              </a:rPr>
              <a:t>Mali</a:t>
            </a:r>
          </a:p>
        </p:txBody>
      </p:sp>
      <p:sp>
        <p:nvSpPr>
          <p:cNvPr id="4099" name="Content Placeholder 2"/>
          <p:cNvSpPr>
            <a:spLocks noGrp="1"/>
          </p:cNvSpPr>
          <p:nvPr>
            <p:ph idx="1"/>
          </p:nvPr>
        </p:nvSpPr>
        <p:spPr>
          <a:xfrm>
            <a:off x="323851" y="1978025"/>
            <a:ext cx="7344494" cy="3708400"/>
          </a:xfrm>
        </p:spPr>
        <p:txBody>
          <a:bodyPr/>
          <a:lstStyle/>
          <a:p>
            <a:pPr>
              <a:spcAft>
                <a:spcPts val="1700"/>
              </a:spcAft>
            </a:pPr>
            <a:r>
              <a:rPr lang="en-GB" altLang="en-US" sz="1200" dirty="0"/>
              <a:t>Strengthening resilience of </a:t>
            </a:r>
            <a:r>
              <a:rPr lang="en-GB" altLang="en-US" sz="1200" dirty="0" smtClean="0"/>
              <a:t>900,000 </a:t>
            </a:r>
            <a:r>
              <a:rPr lang="en-GB" altLang="en-US" sz="1200" dirty="0"/>
              <a:t>pastoralists and </a:t>
            </a:r>
            <a:r>
              <a:rPr lang="en-GB" altLang="en-US" sz="1200" dirty="0" err="1"/>
              <a:t>agropastoralists</a:t>
            </a:r>
            <a:r>
              <a:rPr lang="en-GB" altLang="en-US" sz="1200" dirty="0"/>
              <a:t>, by securing, servicing and promoting </a:t>
            </a:r>
            <a:r>
              <a:rPr lang="en-GB" altLang="en-US" sz="1200" dirty="0" err="1"/>
              <a:t>transborder</a:t>
            </a:r>
            <a:r>
              <a:rPr lang="en-GB" altLang="en-US" sz="1200" dirty="0"/>
              <a:t> livestock mobility across Mauritania, Senegal, Mali, Burkina Faso and Niger</a:t>
            </a:r>
            <a:r>
              <a:rPr lang="en-GB" altLang="en-US" sz="1200" dirty="0" smtClean="0"/>
              <a:t>. </a:t>
            </a:r>
            <a:r>
              <a:rPr lang="en-GB" altLang="en-US" sz="1200" i="1" dirty="0" smtClean="0"/>
              <a:t>[Acting for Life]</a:t>
            </a:r>
          </a:p>
          <a:p>
            <a:pPr>
              <a:spcAft>
                <a:spcPts val="1700"/>
              </a:spcAft>
            </a:pPr>
            <a:r>
              <a:rPr lang="en-GB" altLang="en-US" sz="1200" dirty="0"/>
              <a:t>Building resilience without borders in the Sahel: Supporting 900,000 vulnerable women, children and men in Burkina Faso, Mali and Niger to adapt to climate extremes (BRWB) </a:t>
            </a:r>
            <a:r>
              <a:rPr lang="en-GB" altLang="en-US" sz="1200" dirty="0" smtClean="0"/>
              <a:t>[</a:t>
            </a:r>
            <a:r>
              <a:rPr lang="en-GB" altLang="en-US" sz="1200" i="1" dirty="0" smtClean="0"/>
              <a:t>Care International UK]</a:t>
            </a:r>
          </a:p>
          <a:p>
            <a:pPr>
              <a:spcAft>
                <a:spcPts val="1700"/>
              </a:spcAft>
            </a:pPr>
            <a:r>
              <a:rPr lang="en-GB" altLang="en-US" sz="1200" dirty="0"/>
              <a:t>Building resilience of 700,000 vulnerable people by ensuring readiness of Mali and Senegal’s devolved governments to invest global and national climate finance in public goods to meet local </a:t>
            </a:r>
            <a:r>
              <a:rPr lang="en-GB" altLang="en-US" sz="1200" dirty="0" smtClean="0"/>
              <a:t>priorities </a:t>
            </a:r>
            <a:r>
              <a:rPr lang="en-GB" altLang="en-US" sz="1200" i="1" dirty="0" smtClean="0"/>
              <a:t>[Near East Foundation]</a:t>
            </a:r>
          </a:p>
          <a:p>
            <a:pPr>
              <a:spcAft>
                <a:spcPts val="1700"/>
              </a:spcAft>
            </a:pPr>
            <a:r>
              <a:rPr lang="en-GB" altLang="en-US" sz="1200" dirty="0"/>
              <a:t>Increasing resilience to climatic stresses and shocks of 260,690 people in Mali, including those who are most at risk economically and physically</a:t>
            </a:r>
            <a:r>
              <a:rPr lang="en-GB" altLang="en-US" sz="1200" i="1" dirty="0" smtClean="0"/>
              <a:t>.[IRD]</a:t>
            </a:r>
          </a:p>
          <a:p>
            <a:pPr>
              <a:spcAft>
                <a:spcPts val="1700"/>
              </a:spcAft>
            </a:pPr>
            <a:r>
              <a:rPr lang="en-GB" altLang="en-US" sz="1200" dirty="0"/>
              <a:t>SUR1M:  Scaling-Up Resilience to Climate Extremes for 1 Million People in the Niger River Basin of Niger, Burkina Faso, and </a:t>
            </a:r>
            <a:r>
              <a:rPr lang="en-GB" altLang="en-US" sz="1200" dirty="0" err="1" smtClean="0"/>
              <a:t>Mali</a:t>
            </a:r>
            <a:r>
              <a:rPr lang="en-GB" altLang="en-US" sz="1200" dirty="0" smtClean="0"/>
              <a:t> </a:t>
            </a:r>
            <a:r>
              <a:rPr lang="en-GB" altLang="en-US" sz="1200" i="1" dirty="0" smtClean="0"/>
              <a:t>[Catholic Relief Services]</a:t>
            </a:r>
            <a:endParaRPr lang="en-US" altLang="en-US" sz="1400" i="1" dirty="0" smtClean="0"/>
          </a:p>
        </p:txBody>
      </p:sp>
      <p:sp>
        <p:nvSpPr>
          <p:cNvPr id="3" name="TextBox 2"/>
          <p:cNvSpPr txBox="1"/>
          <p:nvPr/>
        </p:nvSpPr>
        <p:spPr>
          <a:xfrm>
            <a:off x="3534916" y="5249800"/>
            <a:ext cx="2808312" cy="846386"/>
          </a:xfrm>
          <a:prstGeom prst="rect">
            <a:avLst/>
          </a:prstGeom>
          <a:noFill/>
        </p:spPr>
        <p:txBody>
          <a:bodyPr wrap="square" rtlCol="0">
            <a:spAutoFit/>
          </a:bodyPr>
          <a:lstStyle/>
          <a:p>
            <a:r>
              <a:rPr lang="en-GB" sz="1050" dirty="0">
                <a:solidFill>
                  <a:schemeClr val="bg1"/>
                </a:solidFill>
              </a:rPr>
              <a:t>COUNTRY</a:t>
            </a:r>
            <a:r>
              <a:rPr lang="en-GB" sz="1050" dirty="0" smtClean="0">
                <a:solidFill>
                  <a:schemeClr val="bg1"/>
                </a:solidFill>
              </a:rPr>
              <a:t> SUMMARY</a:t>
            </a:r>
            <a:br>
              <a:rPr lang="en-GB" sz="1050" dirty="0" smtClean="0">
                <a:solidFill>
                  <a:schemeClr val="bg1"/>
                </a:solidFill>
              </a:rPr>
            </a:br>
            <a:endParaRPr lang="en-GB" sz="1050" dirty="0" smtClean="0">
              <a:solidFill>
                <a:schemeClr val="bg1"/>
              </a:solidFill>
            </a:endParaRPr>
          </a:p>
          <a:p>
            <a:r>
              <a:rPr lang="en-GB" sz="700" b="1" dirty="0" smtClean="0">
                <a:solidFill>
                  <a:schemeClr val="bg1"/>
                </a:solidFill>
              </a:rPr>
              <a:t>Total </a:t>
            </a:r>
            <a:r>
              <a:rPr lang="en-GB" sz="700" b="1" dirty="0">
                <a:solidFill>
                  <a:schemeClr val="bg1"/>
                </a:solidFill>
              </a:rPr>
              <a:t>number of beneficiaries: </a:t>
            </a:r>
            <a:r>
              <a:rPr lang="en-GB" sz="700" dirty="0" smtClean="0">
                <a:solidFill>
                  <a:schemeClr val="bg1"/>
                </a:solidFill>
              </a:rPr>
              <a:t>1,464,319</a:t>
            </a:r>
          </a:p>
          <a:p>
            <a:r>
              <a:rPr lang="en-GB" sz="700" b="1" dirty="0">
                <a:solidFill>
                  <a:schemeClr val="bg1"/>
                </a:solidFill>
              </a:rPr>
              <a:t>Total potential DFID </a:t>
            </a:r>
            <a:r>
              <a:rPr lang="en-GB" sz="700" b="1" dirty="0" smtClean="0">
                <a:solidFill>
                  <a:schemeClr val="bg1"/>
                </a:solidFill>
              </a:rPr>
              <a:t>funding: </a:t>
            </a:r>
            <a:r>
              <a:rPr lang="en-GB" sz="700" dirty="0" smtClean="0">
                <a:solidFill>
                  <a:schemeClr val="bg1"/>
                </a:solidFill>
              </a:rPr>
              <a:t>£16,176,440</a:t>
            </a:r>
          </a:p>
          <a:p>
            <a:r>
              <a:rPr lang="en-GB" sz="700" b="1" dirty="0">
                <a:solidFill>
                  <a:schemeClr val="bg1"/>
                </a:solidFill>
              </a:rPr>
              <a:t>Number of PDG </a:t>
            </a:r>
            <a:r>
              <a:rPr lang="en-GB" sz="700" b="1" dirty="0" smtClean="0">
                <a:solidFill>
                  <a:schemeClr val="bg1"/>
                </a:solidFill>
              </a:rPr>
              <a:t>projects: </a:t>
            </a:r>
            <a:r>
              <a:rPr lang="en-GB" sz="700" dirty="0">
                <a:solidFill>
                  <a:schemeClr val="bg1"/>
                </a:solidFill>
              </a:rPr>
              <a:t>5</a:t>
            </a:r>
            <a:endParaRPr lang="en-GB" sz="700" b="1" dirty="0" smtClean="0">
              <a:solidFill>
                <a:schemeClr val="bg1"/>
              </a:solidFill>
            </a:endParaRPr>
          </a:p>
          <a:p>
            <a:r>
              <a:rPr lang="en-GB" sz="700" b="1" dirty="0">
                <a:solidFill>
                  <a:schemeClr val="bg1"/>
                </a:solidFill>
              </a:rPr>
              <a:t>Of which projects are </a:t>
            </a:r>
            <a:r>
              <a:rPr lang="en-GB" sz="700" b="1" dirty="0" smtClean="0">
                <a:solidFill>
                  <a:schemeClr val="bg1"/>
                </a:solidFill>
              </a:rPr>
              <a:t>multi-country: </a:t>
            </a:r>
            <a:r>
              <a:rPr lang="en-GB" sz="700" dirty="0">
                <a:solidFill>
                  <a:schemeClr val="bg1"/>
                </a:solidFill>
              </a:rPr>
              <a:t>4</a:t>
            </a:r>
            <a:endParaRPr lang="en-GB" sz="700" b="1" dirty="0" smtClean="0">
              <a:solidFill>
                <a:schemeClr val="bg1"/>
              </a:solidFill>
            </a:endParaRPr>
          </a:p>
        </p:txBody>
      </p:sp>
      <p:pic>
        <p:nvPicPr>
          <p:cNvPr id="12" name="Picture 1" descr="C:\Users\trevor.glue\Desktop\DfID Powerpoint\Button.jp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0816" y="3397824"/>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 descr="C:\Users\trevor.glue\Desktop\DfID Powerpoint\Button.jpg">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74438" y="4221088"/>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812360" y="5804106"/>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 descr="C:\Users\trevor.glue\Desktop\DfID Powerpoint\Button.jpg">
            <a:hlinkClick r:id="rId8"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0816" y="2003604"/>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 descr="C:\Users\trevor.glue\Desktop\DfID Powerpoint\Button.jpg">
            <a:hlinkClick r:id="rId9"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0816" y="2747019"/>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 descr="C:\Users\trevor.glue\Desktop\DfID Powerpoint\Button.jpg">
            <a:hlinkClick r:id="rId10"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4725144"/>
            <a:ext cx="1020942" cy="292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8846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6" y="1010444"/>
            <a:ext cx="9141907" cy="53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2852936"/>
            <a:ext cx="9142953" cy="1296144"/>
          </a:xfrm>
          <a:prstGeom prst="rect">
            <a:avLst/>
          </a:prstGeom>
          <a:solidFill>
            <a:schemeClr val="accent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50" name="Rectangle 2"/>
          <p:cNvSpPr>
            <a:spLocks noGrp="1" noChangeArrowheads="1"/>
          </p:cNvSpPr>
          <p:nvPr>
            <p:ph type="ctrTitle"/>
          </p:nvPr>
        </p:nvSpPr>
        <p:spPr>
          <a:xfrm>
            <a:off x="719137" y="3140968"/>
            <a:ext cx="7772400" cy="794519"/>
          </a:xfrm>
        </p:spPr>
        <p:txBody>
          <a:bodyPr/>
          <a:lstStyle/>
          <a:p>
            <a:pPr algn="ctr"/>
            <a:r>
              <a:rPr lang="en-US" altLang="en-US" dirty="0" smtClean="0">
                <a:solidFill>
                  <a:schemeClr val="bg1"/>
                </a:solidFill>
                <a:latin typeface="+mn-lt"/>
              </a:rPr>
              <a:t>Interactive Project Map – PDG phase</a:t>
            </a:r>
            <a:br>
              <a:rPr lang="en-US" altLang="en-US" dirty="0" smtClean="0">
                <a:solidFill>
                  <a:schemeClr val="bg1"/>
                </a:solidFill>
                <a:latin typeface="+mn-lt"/>
              </a:rPr>
            </a:br>
            <a:r>
              <a:rPr lang="en-US" altLang="en-US" dirty="0">
                <a:solidFill>
                  <a:schemeClr val="bg1"/>
                </a:solidFill>
                <a:latin typeface="+mn-lt"/>
              </a:rPr>
              <a:t>Department for International Development</a:t>
            </a:r>
            <a:endParaRPr lang="en-US" altLang="en-US" dirty="0" smtClean="0">
              <a:solidFill>
                <a:schemeClr val="bg1"/>
              </a:solidFill>
              <a:latin typeface="+mn-lt"/>
            </a:endParaRPr>
          </a:p>
        </p:txBody>
      </p:sp>
      <p:grpSp>
        <p:nvGrpSpPr>
          <p:cNvPr id="2052" name="Group 12"/>
          <p:cNvGrpSpPr>
            <a:grpSpLocks/>
          </p:cNvGrpSpPr>
          <p:nvPr/>
        </p:nvGrpSpPr>
        <p:grpSpPr bwMode="auto">
          <a:xfrm>
            <a:off x="179388" y="58738"/>
            <a:ext cx="8964612" cy="865187"/>
            <a:chOff x="113" y="37"/>
            <a:chExt cx="5647" cy="545"/>
          </a:xfrm>
        </p:grpSpPr>
        <p:sp>
          <p:nvSpPr>
            <p:cNvPr id="2053" name="Rectangle 8"/>
            <p:cNvSpPr>
              <a:spLocks noChangeArrowheads="1"/>
            </p:cNvSpPr>
            <p:nvPr/>
          </p:nvSpPr>
          <p:spPr bwMode="auto">
            <a:xfrm>
              <a:off x="4172"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sp>
          <p:nvSpPr>
            <p:cNvPr id="2054" name="Rectangle 7"/>
            <p:cNvSpPr>
              <a:spLocks noChangeArrowheads="1"/>
            </p:cNvSpPr>
            <p:nvPr/>
          </p:nvSpPr>
          <p:spPr bwMode="auto">
            <a:xfrm>
              <a:off x="113" y="83"/>
              <a:ext cx="1588" cy="49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2400">
                  <a:solidFill>
                    <a:schemeClr val="tx1"/>
                  </a:solidFill>
                  <a:latin typeface="Arial" charset="0"/>
                  <a:cs typeface="Arial" charset="0"/>
                </a:defRPr>
              </a:lvl1pPr>
              <a:lvl2pPr marL="742950" indent="-285750" eaLnBrk="0" hangingPunct="0">
                <a:spcBef>
                  <a:spcPct val="20000"/>
                </a:spcBef>
                <a:buChar char="–"/>
                <a:defRPr sz="2000">
                  <a:solidFill>
                    <a:schemeClr val="tx1"/>
                  </a:solidFill>
                  <a:latin typeface="Arial" charset="0"/>
                  <a:cs typeface="Arial" charset="0"/>
                </a:defRPr>
              </a:lvl2pPr>
              <a:lvl3pPr marL="1143000" indent="-228600" eaLnBrk="0" hangingPunct="0">
                <a:spcBef>
                  <a:spcPct val="20000"/>
                </a:spcBef>
                <a:buFont typeface="Arial" charset="0"/>
                <a:buChar char="–"/>
                <a:defRPr sz="20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Font typeface="Arial" charset="0"/>
                <a:buChar char="–"/>
                <a:defRPr sz="2000">
                  <a:solidFill>
                    <a:schemeClr val="tx1"/>
                  </a:solidFill>
                  <a:latin typeface="Arial" charset="0"/>
                  <a:cs typeface="Arial" charset="0"/>
                </a:defRPr>
              </a:lvl5pPr>
              <a:lvl6pPr marL="25146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6pPr>
              <a:lvl7pPr marL="29718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7pPr>
              <a:lvl8pPr marL="34290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8pPr>
              <a:lvl9pPr marL="3886200" indent="-228600" eaLnBrk="0" fontAlgn="base" hangingPunct="0">
                <a:spcBef>
                  <a:spcPct val="20000"/>
                </a:spcBef>
                <a:spcAft>
                  <a:spcPct val="0"/>
                </a:spcAft>
                <a:buFont typeface="Arial" charset="0"/>
                <a:buChar char="–"/>
                <a:defRPr sz="2000">
                  <a:solidFill>
                    <a:schemeClr val="tx1"/>
                  </a:solidFill>
                  <a:latin typeface="Arial" charset="0"/>
                  <a:cs typeface="Arial" charset="0"/>
                </a:defRPr>
              </a:lvl9pPr>
            </a:lstStyle>
            <a:p>
              <a:pPr eaLnBrk="1" hangingPunct="1">
                <a:spcBef>
                  <a:spcPct val="0"/>
                </a:spcBef>
                <a:buFontTx/>
                <a:buNone/>
              </a:pPr>
              <a:endParaRPr lang="en-US" altLang="en-US" sz="1800"/>
            </a:p>
          </p:txBody>
        </p:sp>
        <p:pic>
          <p:nvPicPr>
            <p:cNvPr id="2055" name="Picture 9" descr="DFID_280_SML_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 y="94"/>
              <a:ext cx="590"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UK-AID-Standard-RG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2" y="37"/>
              <a:ext cx="497" cy="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58775" y="1438274"/>
            <a:ext cx="8456613" cy="982613"/>
          </a:xfrm>
        </p:spPr>
        <p:txBody>
          <a:bodyPr/>
          <a:lstStyle/>
          <a:p>
            <a:pPr>
              <a:spcAft>
                <a:spcPts val="1700"/>
              </a:spcAft>
            </a:pPr>
            <a:r>
              <a:rPr lang="en-GB" altLang="en-US" sz="1400" dirty="0">
                <a:solidFill>
                  <a:schemeClr val="accent1"/>
                </a:solidFill>
              </a:rPr>
              <a:t>Increasing resilience to climatic stresses and shocks of 260,690 people in Mali, including those who are most at risk economically and physically</a:t>
            </a:r>
            <a:r>
              <a:rPr lang="en-GB" altLang="en-US" sz="1400" dirty="0" smtClean="0">
                <a:solidFill>
                  <a:schemeClr val="accent1"/>
                </a:solidFill>
              </a:rPr>
              <a:t>.</a:t>
            </a:r>
            <a:br>
              <a:rPr lang="en-GB" altLang="en-US" sz="1400" dirty="0" smtClean="0">
                <a:solidFill>
                  <a:schemeClr val="accent1"/>
                </a:solidFill>
              </a:rPr>
            </a:br>
            <a:r>
              <a:rPr lang="en-GB" altLang="en-US" sz="1400" dirty="0" smtClean="0">
                <a:solidFill>
                  <a:schemeClr val="accent1"/>
                </a:solidFill>
              </a:rPr>
              <a:t/>
            </a:r>
            <a:br>
              <a:rPr lang="en-GB" altLang="en-US" sz="1400" dirty="0" smtClean="0">
                <a:solidFill>
                  <a:schemeClr val="accent1"/>
                </a:solidFill>
              </a:rPr>
            </a:br>
            <a:r>
              <a:rPr lang="en-GB" altLang="en-US" sz="1200" dirty="0" smtClean="0">
                <a:solidFill>
                  <a:schemeClr val="accent1"/>
                </a:solidFill>
              </a:rPr>
              <a:t>Lead: </a:t>
            </a:r>
            <a:r>
              <a:rPr lang="en-GB" altLang="en-US" sz="1200" dirty="0" smtClean="0">
                <a:solidFill>
                  <a:schemeClr val="accent1"/>
                </a:solidFill>
                <a:latin typeface="+mn-lt"/>
              </a:rPr>
              <a:t>IRD</a:t>
            </a:r>
            <a:r>
              <a:rPr lang="en-GB" altLang="en-US" sz="1400" dirty="0">
                <a:solidFill>
                  <a:schemeClr val="accent1"/>
                </a:solidFill>
              </a:rPr>
              <a:t/>
            </a:r>
            <a:br>
              <a:rPr lang="en-GB" altLang="en-US" sz="1400" dirty="0">
                <a:solidFill>
                  <a:schemeClr val="accent1"/>
                </a:solidFill>
              </a:rPr>
            </a:br>
            <a:endParaRPr lang="en-GB" altLang="en-US" sz="1400" dirty="0">
              <a:solidFill>
                <a:schemeClr val="accent1"/>
              </a:solidFill>
            </a:endParaRPr>
          </a:p>
        </p:txBody>
      </p:sp>
      <p:sp>
        <p:nvSpPr>
          <p:cNvPr id="4099" name="Content Placeholder 2"/>
          <p:cNvSpPr>
            <a:spLocks noGrp="1"/>
          </p:cNvSpPr>
          <p:nvPr>
            <p:ph idx="1"/>
          </p:nvPr>
        </p:nvSpPr>
        <p:spPr>
          <a:xfrm>
            <a:off x="344398" y="2420888"/>
            <a:ext cx="8496621" cy="3584036"/>
          </a:xfrm>
        </p:spPr>
        <p:txBody>
          <a:bodyPr/>
          <a:lstStyle/>
          <a:p>
            <a:pPr marL="0" indent="0">
              <a:buNone/>
            </a:pPr>
            <a:r>
              <a:rPr lang="en-GB" sz="1000" dirty="0"/>
              <a:t>BRACED will strengthen the resiliency of 260,690 people in Mali vulnerable to complex climate risks, including variable rainfall and drought, by helping communities identify, reinforce and scale-up their unique adaptive capacities; strengthening social cohesion, climate-adapted livelihoods and natural resource management. Through a community-led process, BRACED will help vulnerable people in </a:t>
            </a:r>
            <a:r>
              <a:rPr lang="en-GB" sz="1000" dirty="0" err="1"/>
              <a:t>Koulikoro</a:t>
            </a:r>
            <a:r>
              <a:rPr lang="en-GB" sz="1000" dirty="0"/>
              <a:t>, </a:t>
            </a:r>
            <a:r>
              <a:rPr lang="en-GB" sz="1000" dirty="0" err="1"/>
              <a:t>Segou</a:t>
            </a:r>
            <a:r>
              <a:rPr lang="en-GB" sz="1000" dirty="0"/>
              <a:t>, </a:t>
            </a:r>
            <a:r>
              <a:rPr lang="en-GB" sz="1000" dirty="0" err="1"/>
              <a:t>Mopti</a:t>
            </a:r>
            <a:r>
              <a:rPr lang="en-GB" sz="1000" dirty="0"/>
              <a:t>, Timbuktu, and Gao apply a suite of proven Disaster Risk Reduction strategies (DRR) and adaptation measures that protect against asset loss, build new economic opportunities, and emphasize the central role of women, all backed by policy and institutional changes at multiple levels of government</a:t>
            </a:r>
            <a:r>
              <a:rPr lang="en-GB" sz="1000" dirty="0" smtClean="0"/>
              <a:t>.</a:t>
            </a:r>
          </a:p>
          <a:p>
            <a:pPr marL="0" indent="0">
              <a:buNone/>
            </a:pPr>
            <a:endParaRPr lang="en-GB" sz="1000" dirty="0"/>
          </a:p>
          <a:p>
            <a:pPr marL="0" indent="0">
              <a:buNone/>
            </a:pPr>
            <a:r>
              <a:rPr lang="en-GB" sz="1000" b="1" dirty="0"/>
              <a:t>Total PDG funding: </a:t>
            </a:r>
            <a:r>
              <a:rPr lang="en-GB" sz="1000" dirty="0" smtClean="0"/>
              <a:t>£234,817</a:t>
            </a:r>
            <a:r>
              <a:rPr lang="en-GB" sz="1000" dirty="0"/>
              <a:t>		</a:t>
            </a:r>
            <a:r>
              <a:rPr lang="en-GB" sz="1000" b="1" dirty="0"/>
              <a:t>Total applied for DFID funding: </a:t>
            </a:r>
            <a:r>
              <a:rPr lang="en-GB" sz="1000" dirty="0" smtClean="0"/>
              <a:t>£4,915,243</a:t>
            </a:r>
            <a:r>
              <a:rPr lang="en-GB" sz="1000" dirty="0"/>
              <a:t>		</a:t>
            </a:r>
            <a:r>
              <a:rPr lang="en-GB" sz="1000" b="1" dirty="0"/>
              <a:t>Dominant Sector: </a:t>
            </a:r>
            <a:r>
              <a:rPr lang="en-GB" sz="1000" dirty="0"/>
              <a:t>Agriculture</a:t>
            </a:r>
          </a:p>
          <a:p>
            <a:pPr marL="0" indent="0">
              <a:buNone/>
            </a:pPr>
            <a:endParaRPr lang="en-GB" sz="1000" dirty="0"/>
          </a:p>
        </p:txBody>
      </p:sp>
      <p:pic>
        <p:nvPicPr>
          <p:cNvPr id="4" name="Picture 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75656" y="5793093"/>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5086" y="5793092"/>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p:nvPr/>
        </p:nvPicPr>
        <p:blipFill rotWithShape="1">
          <a:blip r:embed="rId7" cstate="print">
            <a:extLst>
              <a:ext uri="{28A0092B-C50C-407E-A947-70E740481C1C}">
                <a14:useLocalDpi xmlns:a14="http://schemas.microsoft.com/office/drawing/2010/main" val="0"/>
              </a:ext>
            </a:extLst>
          </a:blip>
          <a:srcRect t="7063" b="47739"/>
          <a:stretch/>
        </p:blipFill>
        <p:spPr>
          <a:xfrm>
            <a:off x="6062464" y="4052790"/>
            <a:ext cx="3086100" cy="2032000"/>
          </a:xfrm>
          <a:prstGeom prst="rect">
            <a:avLst/>
          </a:prstGeom>
        </p:spPr>
      </p:pic>
    </p:spTree>
    <p:extLst>
      <p:ext uri="{BB962C8B-B14F-4D97-AF65-F5344CB8AC3E}">
        <p14:creationId xmlns:p14="http://schemas.microsoft.com/office/powerpoint/2010/main" val="1076148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err="1">
                <a:solidFill>
                  <a:schemeClr val="accent1"/>
                </a:solidFill>
              </a:rPr>
              <a:t>Mauritiana</a:t>
            </a:r>
            <a:endParaRPr lang="en-US" altLang="en-US" dirty="0" smtClean="0">
              <a:solidFill>
                <a:schemeClr val="accent1"/>
              </a:solidFill>
            </a:endParaRPr>
          </a:p>
        </p:txBody>
      </p:sp>
      <p:sp>
        <p:nvSpPr>
          <p:cNvPr id="4099" name="Content Placeholder 2"/>
          <p:cNvSpPr>
            <a:spLocks noGrp="1"/>
          </p:cNvSpPr>
          <p:nvPr>
            <p:ph idx="1"/>
          </p:nvPr>
        </p:nvSpPr>
        <p:spPr>
          <a:xfrm>
            <a:off x="323851" y="1978025"/>
            <a:ext cx="7344494" cy="3708400"/>
          </a:xfrm>
        </p:spPr>
        <p:txBody>
          <a:bodyPr/>
          <a:lstStyle/>
          <a:p>
            <a:pPr>
              <a:spcAft>
                <a:spcPts val="1700"/>
              </a:spcAft>
            </a:pPr>
            <a:r>
              <a:rPr lang="en-GB" altLang="en-US" sz="1200" dirty="0"/>
              <a:t>Strengthening resilience of </a:t>
            </a:r>
            <a:r>
              <a:rPr lang="en-GB" altLang="en-US" sz="1200" dirty="0" smtClean="0"/>
              <a:t>900,000 </a:t>
            </a:r>
            <a:r>
              <a:rPr lang="en-GB" altLang="en-US" sz="1200" dirty="0"/>
              <a:t>pastoralists and </a:t>
            </a:r>
            <a:r>
              <a:rPr lang="en-GB" altLang="en-US" sz="1200" dirty="0" err="1"/>
              <a:t>agropastoralists</a:t>
            </a:r>
            <a:r>
              <a:rPr lang="en-GB" altLang="en-US" sz="1200" dirty="0"/>
              <a:t>, by securing, servicing and promoting </a:t>
            </a:r>
            <a:r>
              <a:rPr lang="en-GB" altLang="en-US" sz="1200" dirty="0" err="1"/>
              <a:t>transborder</a:t>
            </a:r>
            <a:r>
              <a:rPr lang="en-GB" altLang="en-US" sz="1200" dirty="0"/>
              <a:t> livestock mobility across Mauritania, Senegal, Mali, Burkina Faso and Niger</a:t>
            </a:r>
            <a:r>
              <a:rPr lang="en-GB" altLang="en-US" sz="1200" dirty="0" smtClean="0"/>
              <a:t>. </a:t>
            </a:r>
            <a:r>
              <a:rPr lang="en-GB" altLang="en-US" sz="1200" i="1" dirty="0" smtClean="0"/>
              <a:t>[Acting for Life]</a:t>
            </a:r>
          </a:p>
          <a:p>
            <a:pPr>
              <a:spcAft>
                <a:spcPts val="1700"/>
              </a:spcAft>
            </a:pPr>
            <a:r>
              <a:rPr lang="en-GB" altLang="en-US" sz="1200" dirty="0"/>
              <a:t>Building resilience of 250,000 vulnerable people in Mauritania through the diversification of sustainable livelihoods and the development of production systems adapted to climate </a:t>
            </a:r>
            <a:r>
              <a:rPr lang="en-GB" altLang="en-US" sz="1200" dirty="0" smtClean="0"/>
              <a:t>change </a:t>
            </a:r>
            <a:r>
              <a:rPr lang="en-GB" altLang="en-US" sz="1200" i="1" dirty="0" smtClean="0"/>
              <a:t>[</a:t>
            </a:r>
            <a:r>
              <a:rPr lang="fr-FR" altLang="en-US" sz="1200" i="1" dirty="0"/>
              <a:t>Action contre la Faim </a:t>
            </a:r>
            <a:r>
              <a:rPr lang="fr-FR" altLang="en-US" sz="1200" i="1" dirty="0" smtClean="0"/>
              <a:t>Spain]</a:t>
            </a:r>
            <a:endParaRPr lang="en-GB" altLang="en-US" sz="1200" i="1" dirty="0" smtClean="0"/>
          </a:p>
        </p:txBody>
      </p:sp>
      <p:pic>
        <p:nvPicPr>
          <p:cNvPr id="11" name="Picture 1" descr="C:\Users\trevor.glue\Desktop\DfID Powerpoint\Button.jp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2600895"/>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812360" y="5804106"/>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descr="C:\Users\trevor.glue\Desktop\DfID Powerpoint\Button.jpg">
            <a:hlinkClick r:id="rId7"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0816" y="2003604"/>
            <a:ext cx="1020942" cy="292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7187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58775" y="1438274"/>
            <a:ext cx="8456613" cy="1198637"/>
          </a:xfrm>
        </p:spPr>
        <p:txBody>
          <a:bodyPr/>
          <a:lstStyle/>
          <a:p>
            <a:pPr>
              <a:spcAft>
                <a:spcPts val="1700"/>
              </a:spcAft>
            </a:pPr>
            <a:r>
              <a:rPr lang="en-GB" altLang="en-US" sz="1400" dirty="0">
                <a:solidFill>
                  <a:schemeClr val="accent1"/>
                </a:solidFill>
              </a:rPr>
              <a:t>Building resilience of 250,000 vulnerable people in Mauritania through the diversification of sustainable livelihoods and the development of production systems adapted to climate </a:t>
            </a:r>
            <a:r>
              <a:rPr lang="en-GB" altLang="en-US" sz="1400" dirty="0" smtClean="0">
                <a:solidFill>
                  <a:schemeClr val="accent1"/>
                </a:solidFill>
              </a:rPr>
              <a:t>change</a:t>
            </a:r>
            <a:br>
              <a:rPr lang="en-GB" altLang="en-US" sz="1400" dirty="0" smtClean="0">
                <a:solidFill>
                  <a:schemeClr val="accent1"/>
                </a:solidFill>
              </a:rPr>
            </a:br>
            <a:r>
              <a:rPr lang="en-GB" altLang="en-US" sz="1400" dirty="0" smtClean="0">
                <a:solidFill>
                  <a:schemeClr val="accent1"/>
                </a:solidFill>
              </a:rPr>
              <a:t/>
            </a:r>
            <a:br>
              <a:rPr lang="en-GB" altLang="en-US" sz="1400" dirty="0" smtClean="0">
                <a:solidFill>
                  <a:schemeClr val="accent1"/>
                </a:solidFill>
              </a:rPr>
            </a:br>
            <a:r>
              <a:rPr lang="en-GB" altLang="en-US" sz="1200" dirty="0">
                <a:solidFill>
                  <a:schemeClr val="accent1"/>
                </a:solidFill>
              </a:rPr>
              <a:t>Lead: </a:t>
            </a:r>
            <a:r>
              <a:rPr lang="fr-FR" altLang="en-US" sz="1200" dirty="0">
                <a:solidFill>
                  <a:schemeClr val="accent1"/>
                </a:solidFill>
                <a:latin typeface="+mn-lt"/>
              </a:rPr>
              <a:t>Action contre la Faim Spain</a:t>
            </a:r>
            <a:r>
              <a:rPr lang="en-GB" altLang="en-US" sz="1400" i="1" dirty="0"/>
              <a:t/>
            </a:r>
            <a:br>
              <a:rPr lang="en-GB" altLang="en-US" sz="1400" i="1" dirty="0"/>
            </a:br>
            <a:endParaRPr lang="en-GB" altLang="en-US" sz="1400" dirty="0">
              <a:solidFill>
                <a:schemeClr val="accent1"/>
              </a:solidFill>
            </a:endParaRPr>
          </a:p>
        </p:txBody>
      </p:sp>
      <p:sp>
        <p:nvSpPr>
          <p:cNvPr id="4099" name="Content Placeholder 2"/>
          <p:cNvSpPr>
            <a:spLocks noGrp="1"/>
          </p:cNvSpPr>
          <p:nvPr>
            <p:ph idx="1"/>
          </p:nvPr>
        </p:nvSpPr>
        <p:spPr>
          <a:xfrm>
            <a:off x="323528" y="2636911"/>
            <a:ext cx="8496621" cy="3156181"/>
          </a:xfrm>
        </p:spPr>
        <p:txBody>
          <a:bodyPr/>
          <a:lstStyle/>
          <a:p>
            <a:pPr marL="0" indent="0">
              <a:buNone/>
            </a:pPr>
            <a:r>
              <a:rPr lang="en-GB" sz="1000" dirty="0"/>
              <a:t>This program aims at building resilience of vulnerable people in Mauritania through : (1) strengthening sustainable livelihood opportunities and capacity of vulnerable people in order to cope of food insecurity and malnutrition due to rainfall extreme variability and displacement of isohyets (2) Promotion of an effective gender and community participatory Early Warning Systems (EWS) linked to contingency plans to prevent negative impacts of weather shift or rainfall extreme variability; (3) Building-up evidence and learning on the impact of the different approaches for the increase of the know-how and good practices on building resilience (4) Integration of the adaptation to climate extremes in policies and programs through advocacy and communication</a:t>
            </a:r>
            <a:r>
              <a:rPr lang="en-GB" sz="1000" dirty="0" smtClean="0"/>
              <a:t>.</a:t>
            </a:r>
          </a:p>
          <a:p>
            <a:pPr marL="0" indent="0">
              <a:buNone/>
            </a:pPr>
            <a:endParaRPr lang="en-GB" sz="1000" dirty="0"/>
          </a:p>
          <a:p>
            <a:r>
              <a:rPr lang="en-GB" sz="1000" dirty="0" smtClean="0"/>
              <a:t>Reduction </a:t>
            </a:r>
            <a:r>
              <a:rPr lang="en-GB" sz="1000" dirty="0"/>
              <a:t>of their structural vulnerability, focusing in women and children, aiming at building their food and nutrition security through the support to their sustainable livelihoods; </a:t>
            </a:r>
            <a:endParaRPr lang="en-GB" sz="1000" dirty="0" smtClean="0"/>
          </a:p>
          <a:p>
            <a:r>
              <a:rPr lang="en-GB" sz="1000" dirty="0" smtClean="0"/>
              <a:t>Strengthening </a:t>
            </a:r>
            <a:r>
              <a:rPr lang="en-GB" sz="1000" dirty="0"/>
              <a:t>of the capacity of preventing, mitigating and responding to shocks of the communities through the surveillance, early warning and </a:t>
            </a:r>
            <a:r>
              <a:rPr lang="en-GB" sz="1000" dirty="0" smtClean="0"/>
              <a:t>preparation;</a:t>
            </a:r>
          </a:p>
          <a:p>
            <a:r>
              <a:rPr lang="en-GB" sz="1000" dirty="0" smtClean="0"/>
              <a:t>Building-up </a:t>
            </a:r>
            <a:r>
              <a:rPr lang="en-GB" sz="1000" dirty="0"/>
              <a:t>evidence and learning on the impact of the different approaches for the increase of the know-how and good practices on building </a:t>
            </a:r>
            <a:r>
              <a:rPr lang="en-GB" sz="1000" dirty="0" smtClean="0"/>
              <a:t>resilience;</a:t>
            </a:r>
          </a:p>
          <a:p>
            <a:r>
              <a:rPr lang="en-GB" sz="1000" dirty="0" smtClean="0"/>
              <a:t>Integration </a:t>
            </a:r>
            <a:r>
              <a:rPr lang="en-GB" sz="1000" dirty="0"/>
              <a:t>of the adaptation to climate extremes in policies and programs through advocacy and communication</a:t>
            </a:r>
            <a:r>
              <a:rPr lang="en-GB" sz="1000" dirty="0" smtClean="0"/>
              <a:t>.</a:t>
            </a:r>
          </a:p>
          <a:p>
            <a:endParaRPr lang="en-GB" sz="1000" dirty="0"/>
          </a:p>
          <a:p>
            <a:pPr marL="0" indent="0">
              <a:buNone/>
            </a:pPr>
            <a:r>
              <a:rPr lang="en-GB" sz="1000" b="1" dirty="0"/>
              <a:t>Total PDG funding: </a:t>
            </a:r>
            <a:r>
              <a:rPr lang="en-GB" sz="1000" dirty="0" smtClean="0"/>
              <a:t>£330,000	</a:t>
            </a:r>
            <a:r>
              <a:rPr lang="en-GB" sz="1000" dirty="0"/>
              <a:t>	</a:t>
            </a:r>
            <a:r>
              <a:rPr lang="en-GB" sz="1000" b="1" dirty="0"/>
              <a:t>Total applied for DFID funding: </a:t>
            </a:r>
            <a:r>
              <a:rPr lang="en-GB" sz="1000" dirty="0" smtClean="0"/>
              <a:t>£5,000,000</a:t>
            </a:r>
            <a:r>
              <a:rPr lang="en-GB" sz="1000" dirty="0"/>
              <a:t>		</a:t>
            </a:r>
            <a:r>
              <a:rPr lang="en-GB" sz="1000" b="1" dirty="0"/>
              <a:t>Dominant Sector: </a:t>
            </a:r>
            <a:r>
              <a:rPr lang="en-GB" sz="1000" dirty="0" smtClean="0"/>
              <a:t>Food security</a:t>
            </a:r>
            <a:endParaRPr lang="en-GB" sz="1000" dirty="0"/>
          </a:p>
          <a:p>
            <a:pPr marL="0" indent="0">
              <a:buNone/>
            </a:pPr>
            <a:endParaRPr lang="en-GB" sz="1000" dirty="0"/>
          </a:p>
        </p:txBody>
      </p:sp>
      <p:pic>
        <p:nvPicPr>
          <p:cNvPr id="6" name="Picture 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75656" y="5793093"/>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5086" y="5793092"/>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Q:\Sales &amp; Delivery Operations\Projects\Current\Energy\ED59079 DFID BRACED prep phase_Lisa Groves\3 Project Delivery\10 Interim KM\Case studies\ACF-Spain\Panorama 3.JPG"/>
          <p:cNvPicPr>
            <a:picLocks noChangeAspect="1" noChangeArrowheads="1"/>
          </p:cNvPicPr>
          <p:nvPr/>
        </p:nvPicPr>
        <p:blipFill rotWithShape="1">
          <a:blip r:embed="rId7">
            <a:extLst>
              <a:ext uri="{28A0092B-C50C-407E-A947-70E740481C1C}">
                <a14:useLocalDpi xmlns:a14="http://schemas.microsoft.com/office/drawing/2010/main" val="0"/>
              </a:ext>
            </a:extLst>
          </a:blip>
          <a:srcRect l="9386" t="27016" r="5852" b="45950"/>
          <a:stretch/>
        </p:blipFill>
        <p:spPr bwMode="auto">
          <a:xfrm>
            <a:off x="4005461" y="5219272"/>
            <a:ext cx="5148064" cy="101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5976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solidFill>
                  <a:schemeClr val="accent1"/>
                </a:solidFill>
              </a:rPr>
              <a:t>Mozambique</a:t>
            </a:r>
          </a:p>
        </p:txBody>
      </p:sp>
      <p:sp>
        <p:nvSpPr>
          <p:cNvPr id="4099" name="Content Placeholder 2"/>
          <p:cNvSpPr>
            <a:spLocks noGrp="1"/>
          </p:cNvSpPr>
          <p:nvPr>
            <p:ph idx="1"/>
          </p:nvPr>
        </p:nvSpPr>
        <p:spPr>
          <a:xfrm>
            <a:off x="323851" y="1978025"/>
            <a:ext cx="7344494" cy="3708400"/>
          </a:xfrm>
        </p:spPr>
        <p:txBody>
          <a:bodyPr/>
          <a:lstStyle/>
          <a:p>
            <a:pPr>
              <a:spcAft>
                <a:spcPts val="1700"/>
              </a:spcAft>
            </a:pPr>
            <a:r>
              <a:rPr lang="en-GB" altLang="en-US" sz="1200" dirty="0"/>
              <a:t>Building resilience of 500,000 people through agricultural and economic development and Disaster Risk Management in the Central Zambezi Valley of </a:t>
            </a:r>
            <a:r>
              <a:rPr lang="en-GB" altLang="en-US" sz="1200" dirty="0" smtClean="0"/>
              <a:t>Mozambique. [</a:t>
            </a:r>
            <a:r>
              <a:rPr lang="en-GB" altLang="en-US" sz="1200" i="1" dirty="0" smtClean="0"/>
              <a:t>ADPP</a:t>
            </a:r>
            <a:r>
              <a:rPr lang="en-GB" altLang="en-US" sz="1200" dirty="0" smtClean="0"/>
              <a:t>]</a:t>
            </a:r>
          </a:p>
        </p:txBody>
      </p:sp>
      <p:sp>
        <p:nvSpPr>
          <p:cNvPr id="3" name="TextBox 2"/>
          <p:cNvSpPr txBox="1"/>
          <p:nvPr/>
        </p:nvSpPr>
        <p:spPr>
          <a:xfrm>
            <a:off x="3534916" y="5249800"/>
            <a:ext cx="2808312" cy="846386"/>
          </a:xfrm>
          <a:prstGeom prst="rect">
            <a:avLst/>
          </a:prstGeom>
          <a:noFill/>
        </p:spPr>
        <p:txBody>
          <a:bodyPr wrap="square" rtlCol="0">
            <a:spAutoFit/>
          </a:bodyPr>
          <a:lstStyle/>
          <a:p>
            <a:r>
              <a:rPr lang="en-GB" sz="1050" dirty="0">
                <a:solidFill>
                  <a:schemeClr val="bg1"/>
                </a:solidFill>
              </a:rPr>
              <a:t>COUNTRY</a:t>
            </a:r>
            <a:r>
              <a:rPr lang="en-GB" sz="1050" dirty="0" smtClean="0">
                <a:solidFill>
                  <a:schemeClr val="bg1"/>
                </a:solidFill>
              </a:rPr>
              <a:t> SUMMARY</a:t>
            </a:r>
            <a:br>
              <a:rPr lang="en-GB" sz="1050" dirty="0" smtClean="0">
                <a:solidFill>
                  <a:schemeClr val="bg1"/>
                </a:solidFill>
              </a:rPr>
            </a:br>
            <a:endParaRPr lang="en-GB" sz="1050" dirty="0" smtClean="0">
              <a:solidFill>
                <a:schemeClr val="bg1"/>
              </a:solidFill>
            </a:endParaRPr>
          </a:p>
          <a:p>
            <a:r>
              <a:rPr lang="en-GB" sz="700" b="1" dirty="0" smtClean="0">
                <a:solidFill>
                  <a:schemeClr val="bg1"/>
                </a:solidFill>
              </a:rPr>
              <a:t>Total </a:t>
            </a:r>
            <a:r>
              <a:rPr lang="en-GB" sz="700" b="1" dirty="0">
                <a:solidFill>
                  <a:schemeClr val="bg1"/>
                </a:solidFill>
              </a:rPr>
              <a:t>number of beneficiaries: </a:t>
            </a:r>
            <a:r>
              <a:rPr lang="en-GB" sz="700" dirty="0" smtClean="0">
                <a:solidFill>
                  <a:schemeClr val="bg1"/>
                </a:solidFill>
              </a:rPr>
              <a:t>500,000</a:t>
            </a:r>
          </a:p>
          <a:p>
            <a:r>
              <a:rPr lang="en-GB" sz="700" b="1" dirty="0">
                <a:solidFill>
                  <a:schemeClr val="bg1"/>
                </a:solidFill>
              </a:rPr>
              <a:t>Total potential DFID </a:t>
            </a:r>
            <a:r>
              <a:rPr lang="en-GB" sz="700" b="1" dirty="0" smtClean="0">
                <a:solidFill>
                  <a:schemeClr val="bg1"/>
                </a:solidFill>
              </a:rPr>
              <a:t>funding: </a:t>
            </a:r>
            <a:r>
              <a:rPr lang="en-GB" sz="700" dirty="0" smtClean="0">
                <a:solidFill>
                  <a:schemeClr val="bg1"/>
                </a:solidFill>
              </a:rPr>
              <a:t>£5,954,778</a:t>
            </a:r>
          </a:p>
          <a:p>
            <a:r>
              <a:rPr lang="en-GB" sz="700" b="1" dirty="0">
                <a:solidFill>
                  <a:schemeClr val="bg1"/>
                </a:solidFill>
              </a:rPr>
              <a:t>Number of PDG </a:t>
            </a:r>
            <a:r>
              <a:rPr lang="en-GB" sz="700" b="1" dirty="0" smtClean="0">
                <a:solidFill>
                  <a:schemeClr val="bg1"/>
                </a:solidFill>
              </a:rPr>
              <a:t>projects: </a:t>
            </a:r>
            <a:r>
              <a:rPr lang="en-GB" sz="700" dirty="0" smtClean="0">
                <a:solidFill>
                  <a:schemeClr val="bg1"/>
                </a:solidFill>
              </a:rPr>
              <a:t>1</a:t>
            </a:r>
            <a:endParaRPr lang="en-GB" sz="700" b="1" dirty="0" smtClean="0">
              <a:solidFill>
                <a:schemeClr val="bg1"/>
              </a:solidFill>
            </a:endParaRPr>
          </a:p>
          <a:p>
            <a:r>
              <a:rPr lang="en-GB" sz="700" b="1" dirty="0">
                <a:solidFill>
                  <a:schemeClr val="bg1"/>
                </a:solidFill>
              </a:rPr>
              <a:t>Of which projects are </a:t>
            </a:r>
            <a:r>
              <a:rPr lang="en-GB" sz="700" b="1" dirty="0" smtClean="0">
                <a:solidFill>
                  <a:schemeClr val="bg1"/>
                </a:solidFill>
              </a:rPr>
              <a:t>multi-country: </a:t>
            </a:r>
            <a:r>
              <a:rPr lang="en-GB" sz="700" dirty="0" smtClean="0">
                <a:solidFill>
                  <a:schemeClr val="bg1"/>
                </a:solidFill>
              </a:rPr>
              <a:t>0</a:t>
            </a:r>
            <a:endParaRPr lang="en-GB" sz="700" b="1" dirty="0" smtClean="0">
              <a:solidFill>
                <a:schemeClr val="bg1"/>
              </a:solidFill>
            </a:endParaRPr>
          </a:p>
        </p:txBody>
      </p:sp>
      <p:pic>
        <p:nvPicPr>
          <p:cNvPr id="1025" name="Picture 1" descr="C:\Users\trevor.glue\Desktop\DfID Powerpoint\Button.jp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0816" y="2003604"/>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812360" y="5804106"/>
            <a:ext cx="1020942"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8931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Q:\Sales &amp; Delivery Operations\Projects\Current\Energy\ED59079 DFID BRACED prep phase_Lisa Groves\3 Project Delivery\10 Interim KM\Case studies\ADPP\EbA training.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180" t="34394" r="16939" b="42793"/>
          <a:stretch/>
        </p:blipFill>
        <p:spPr bwMode="auto">
          <a:xfrm>
            <a:off x="4018880" y="4874429"/>
            <a:ext cx="5148064" cy="1202968"/>
          </a:xfrm>
          <a:prstGeom prst="rect">
            <a:avLst/>
          </a:prstGeom>
          <a:noFill/>
          <a:extLst>
            <a:ext uri="{909E8E84-426E-40DD-AFC4-6F175D3DCCD1}">
              <a14:hiddenFill xmlns:a14="http://schemas.microsoft.com/office/drawing/2010/main">
                <a:solidFill>
                  <a:srgbClr val="FFFFFF"/>
                </a:solidFill>
              </a14:hiddenFill>
            </a:ext>
          </a:extLst>
        </p:spPr>
      </p:pic>
      <p:sp>
        <p:nvSpPr>
          <p:cNvPr id="4098" name="Title 1"/>
          <p:cNvSpPr>
            <a:spLocks noGrp="1"/>
          </p:cNvSpPr>
          <p:nvPr>
            <p:ph type="title"/>
          </p:nvPr>
        </p:nvSpPr>
        <p:spPr>
          <a:xfrm>
            <a:off x="358775" y="1438274"/>
            <a:ext cx="8456613" cy="1054621"/>
          </a:xfrm>
        </p:spPr>
        <p:txBody>
          <a:bodyPr/>
          <a:lstStyle/>
          <a:p>
            <a:pPr>
              <a:spcAft>
                <a:spcPts val="1700"/>
              </a:spcAft>
            </a:pPr>
            <a:r>
              <a:rPr lang="en-GB" altLang="en-US" sz="1400" dirty="0">
                <a:solidFill>
                  <a:schemeClr val="accent1"/>
                </a:solidFill>
              </a:rPr>
              <a:t>Building resilience of 500,000 people through agricultural and economic development and Disaster Risk Management in the Central Zambezi Valley of Mozambique</a:t>
            </a:r>
            <a:r>
              <a:rPr lang="en-GB" altLang="en-US" sz="1400" dirty="0" smtClean="0">
                <a:solidFill>
                  <a:schemeClr val="accent1"/>
                </a:solidFill>
              </a:rPr>
              <a:t>.</a:t>
            </a:r>
            <a:br>
              <a:rPr lang="en-GB" altLang="en-US" sz="1400" dirty="0" smtClean="0">
                <a:solidFill>
                  <a:schemeClr val="accent1"/>
                </a:solidFill>
              </a:rPr>
            </a:br>
            <a:r>
              <a:rPr lang="en-GB" altLang="en-US" sz="1400" dirty="0">
                <a:solidFill>
                  <a:schemeClr val="accent1"/>
                </a:solidFill>
              </a:rPr>
              <a:t/>
            </a:r>
            <a:br>
              <a:rPr lang="en-GB" altLang="en-US" sz="1400" dirty="0">
                <a:solidFill>
                  <a:schemeClr val="accent1"/>
                </a:solidFill>
              </a:rPr>
            </a:br>
            <a:r>
              <a:rPr lang="en-GB" altLang="en-US" sz="1200" dirty="0" smtClean="0">
                <a:solidFill>
                  <a:schemeClr val="accent1"/>
                </a:solidFill>
              </a:rPr>
              <a:t>Lead: </a:t>
            </a:r>
            <a:r>
              <a:rPr lang="en-GB" altLang="en-US" sz="1200" dirty="0" smtClean="0">
                <a:solidFill>
                  <a:schemeClr val="accent1"/>
                </a:solidFill>
                <a:latin typeface="+mn-lt"/>
              </a:rPr>
              <a:t>ADPP</a:t>
            </a:r>
            <a:r>
              <a:rPr lang="en-GB" altLang="en-US" sz="1400" dirty="0">
                <a:solidFill>
                  <a:schemeClr val="accent1"/>
                </a:solidFill>
              </a:rPr>
              <a:t/>
            </a:r>
            <a:br>
              <a:rPr lang="en-GB" altLang="en-US" sz="1400" dirty="0">
                <a:solidFill>
                  <a:schemeClr val="accent1"/>
                </a:solidFill>
              </a:rPr>
            </a:br>
            <a:endParaRPr lang="en-GB" altLang="en-US" sz="1400" dirty="0">
              <a:solidFill>
                <a:schemeClr val="accent1"/>
              </a:solidFill>
            </a:endParaRPr>
          </a:p>
        </p:txBody>
      </p:sp>
      <p:sp>
        <p:nvSpPr>
          <p:cNvPr id="4099" name="Content Placeholder 2"/>
          <p:cNvSpPr>
            <a:spLocks noGrp="1"/>
          </p:cNvSpPr>
          <p:nvPr>
            <p:ph idx="1"/>
          </p:nvPr>
        </p:nvSpPr>
        <p:spPr>
          <a:xfrm>
            <a:off x="337204" y="2420888"/>
            <a:ext cx="8496621" cy="3642244"/>
          </a:xfrm>
        </p:spPr>
        <p:txBody>
          <a:bodyPr/>
          <a:lstStyle/>
          <a:p>
            <a:pPr marL="0" indent="0">
              <a:buNone/>
            </a:pPr>
            <a:r>
              <a:rPr lang="en-GB" sz="1000" dirty="0"/>
              <a:t>The project will build resilience to climate extremes and disasters by facilitating adaptation to climate change and its impacts through agricultural, economic and business development and “Ecosystem-based Adaptation (</a:t>
            </a:r>
            <a:r>
              <a:rPr lang="en-GB" sz="1000" dirty="0" err="1"/>
              <a:t>EbA</a:t>
            </a:r>
            <a:r>
              <a:rPr lang="en-GB" sz="1000" dirty="0"/>
              <a:t>)” in communities of the districts of </a:t>
            </a:r>
            <a:r>
              <a:rPr lang="en-GB" sz="1000" dirty="0" err="1"/>
              <a:t>Caia</a:t>
            </a:r>
            <a:r>
              <a:rPr lang="en-GB" sz="1000" dirty="0"/>
              <a:t>, </a:t>
            </a:r>
            <a:r>
              <a:rPr lang="en-GB" sz="1000" dirty="0" err="1"/>
              <a:t>Chemba</a:t>
            </a:r>
            <a:r>
              <a:rPr lang="en-GB" sz="1000" dirty="0"/>
              <a:t>, </a:t>
            </a:r>
            <a:r>
              <a:rPr lang="en-GB" sz="1000" dirty="0" err="1"/>
              <a:t>Mutarara</a:t>
            </a:r>
            <a:r>
              <a:rPr lang="en-GB" sz="1000" dirty="0"/>
              <a:t>, </a:t>
            </a:r>
            <a:r>
              <a:rPr lang="en-GB" sz="1000" dirty="0" err="1"/>
              <a:t>Morrumbala</a:t>
            </a:r>
            <a:r>
              <a:rPr lang="en-GB" sz="1000" dirty="0"/>
              <a:t> and </a:t>
            </a:r>
            <a:r>
              <a:rPr lang="en-GB" sz="1000" dirty="0" err="1"/>
              <a:t>Mopeia</a:t>
            </a:r>
            <a:r>
              <a:rPr lang="en-GB" sz="1000" dirty="0"/>
              <a:t> of the Central Zambezi Valley of Mozambique.  Disaster Risk Reduction (DRR) committees, whose members are elected by the community, will be embedded in Local Resilience Building Clubs (LBRC) which will be trained in appropriate agricultural methods and provided with the knowledge and tools necessary to improve agricultural production, productivity, food security and livelihoods. The LBRCs, its members and families will be central elements to people-based early warning systems for emergencies and will furthermore contribute to local development efforts and reach out to the broader community on DRR and other issues. Close collaboration and coordination with local authorities, government at all levels as well as other organizations will ensure an enhanced impact and the mainstreaming of climate change adaptation measures at local, district, provincial and national level and the sustainability of these</a:t>
            </a:r>
            <a:r>
              <a:rPr lang="en-GB" sz="1000" dirty="0" smtClean="0"/>
              <a:t>.</a:t>
            </a:r>
          </a:p>
          <a:p>
            <a:pPr marL="0" indent="0">
              <a:buNone/>
            </a:pPr>
            <a:endParaRPr lang="en-GB" sz="1000" dirty="0"/>
          </a:p>
          <a:p>
            <a:pPr marL="0" indent="0">
              <a:buNone/>
            </a:pPr>
            <a:r>
              <a:rPr lang="en-GB" sz="1000" b="1" dirty="0" smtClean="0"/>
              <a:t>Total PDG funding: </a:t>
            </a:r>
            <a:r>
              <a:rPr lang="en-GB" sz="1000" dirty="0" smtClean="0"/>
              <a:t>£67,828		</a:t>
            </a:r>
            <a:r>
              <a:rPr lang="en-GB" sz="1000" b="1" dirty="0" smtClean="0"/>
              <a:t>Total applied for DFID funding: </a:t>
            </a:r>
            <a:r>
              <a:rPr lang="en-GB" sz="1000" dirty="0" smtClean="0"/>
              <a:t>£5,954,778		</a:t>
            </a:r>
            <a:r>
              <a:rPr lang="en-GB" sz="1000" b="1" dirty="0" smtClean="0"/>
              <a:t>Dominant Sector: </a:t>
            </a:r>
            <a:r>
              <a:rPr lang="en-GB" sz="1000" dirty="0" smtClean="0"/>
              <a:t>Agriculture</a:t>
            </a:r>
            <a:endParaRPr lang="en-GB" sz="1000" dirty="0"/>
          </a:p>
        </p:txBody>
      </p:sp>
      <p:pic>
        <p:nvPicPr>
          <p:cNvPr id="6" name="Picture 1">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475656" y="5793093"/>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75086" y="5793092"/>
            <a:ext cx="1020942"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42530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solidFill>
                  <a:schemeClr val="accent1"/>
                </a:solidFill>
              </a:rPr>
              <a:t>Nepal</a:t>
            </a:r>
          </a:p>
        </p:txBody>
      </p:sp>
      <p:sp>
        <p:nvSpPr>
          <p:cNvPr id="4099" name="Content Placeholder 2"/>
          <p:cNvSpPr>
            <a:spLocks noGrp="1"/>
          </p:cNvSpPr>
          <p:nvPr>
            <p:ph idx="1"/>
          </p:nvPr>
        </p:nvSpPr>
        <p:spPr>
          <a:xfrm>
            <a:off x="323851" y="1978025"/>
            <a:ext cx="7344494" cy="3708400"/>
          </a:xfrm>
        </p:spPr>
        <p:txBody>
          <a:bodyPr/>
          <a:lstStyle/>
          <a:p>
            <a:pPr>
              <a:spcAft>
                <a:spcPts val="1700"/>
              </a:spcAft>
            </a:pPr>
            <a:r>
              <a:rPr lang="en-GB" altLang="en-US" sz="1200" dirty="0"/>
              <a:t>Upscaling WUMP+3R: catchment perspective water harvesting at community level to enable long term resilient livelihood systems for 300.000 people in the mid-hills in Nepal and Pakistan</a:t>
            </a:r>
            <a:r>
              <a:rPr lang="en-GB" altLang="en-US" sz="1200" dirty="0" smtClean="0"/>
              <a:t>. </a:t>
            </a:r>
            <a:r>
              <a:rPr lang="en-GB" altLang="en-US" sz="1200" i="1" dirty="0" smtClean="0"/>
              <a:t>[RAIN Foundation]</a:t>
            </a:r>
          </a:p>
          <a:p>
            <a:pPr>
              <a:spcAft>
                <a:spcPts val="1700"/>
              </a:spcAft>
            </a:pPr>
            <a:r>
              <a:rPr lang="en-GB" altLang="en-US" sz="1200" dirty="0"/>
              <a:t>Developing Climate Resilient Livelihoods for local communities through public-private partnership for 500,000 poor people in western Nepal that suffer from climate extremes and environmental </a:t>
            </a:r>
            <a:r>
              <a:rPr lang="en-GB" altLang="en-US" sz="1200" dirty="0" smtClean="0"/>
              <a:t>disasters. </a:t>
            </a:r>
            <a:r>
              <a:rPr lang="en-GB" altLang="en-US" sz="1200" i="1" dirty="0" smtClean="0"/>
              <a:t>[</a:t>
            </a:r>
            <a:r>
              <a:rPr lang="en-GB" altLang="en-US" sz="1200" i="1" dirty="0" err="1" smtClean="0"/>
              <a:t>iDE</a:t>
            </a:r>
            <a:r>
              <a:rPr lang="en-GB" altLang="en-US" sz="1200" i="1" dirty="0" smtClean="0"/>
              <a:t> UK]</a:t>
            </a:r>
          </a:p>
        </p:txBody>
      </p:sp>
      <p:sp>
        <p:nvSpPr>
          <p:cNvPr id="3" name="TextBox 2"/>
          <p:cNvSpPr txBox="1"/>
          <p:nvPr/>
        </p:nvSpPr>
        <p:spPr>
          <a:xfrm>
            <a:off x="3534916" y="5249800"/>
            <a:ext cx="2808312" cy="846386"/>
          </a:xfrm>
          <a:prstGeom prst="rect">
            <a:avLst/>
          </a:prstGeom>
          <a:noFill/>
        </p:spPr>
        <p:txBody>
          <a:bodyPr wrap="square" rtlCol="0">
            <a:spAutoFit/>
          </a:bodyPr>
          <a:lstStyle/>
          <a:p>
            <a:r>
              <a:rPr lang="en-GB" sz="1050" dirty="0">
                <a:solidFill>
                  <a:schemeClr val="bg1"/>
                </a:solidFill>
              </a:rPr>
              <a:t>COUNTRY</a:t>
            </a:r>
            <a:r>
              <a:rPr lang="en-GB" sz="1050" dirty="0" smtClean="0">
                <a:solidFill>
                  <a:schemeClr val="bg1"/>
                </a:solidFill>
              </a:rPr>
              <a:t> SUMMARY</a:t>
            </a:r>
            <a:br>
              <a:rPr lang="en-GB" sz="1050" dirty="0" smtClean="0">
                <a:solidFill>
                  <a:schemeClr val="bg1"/>
                </a:solidFill>
              </a:rPr>
            </a:br>
            <a:endParaRPr lang="en-GB" sz="1050" dirty="0" smtClean="0">
              <a:solidFill>
                <a:schemeClr val="bg1"/>
              </a:solidFill>
            </a:endParaRPr>
          </a:p>
          <a:p>
            <a:r>
              <a:rPr lang="en-GB" sz="700" b="1" dirty="0" smtClean="0">
                <a:solidFill>
                  <a:schemeClr val="bg1"/>
                </a:solidFill>
              </a:rPr>
              <a:t>Total </a:t>
            </a:r>
            <a:r>
              <a:rPr lang="en-GB" sz="700" b="1" dirty="0">
                <a:solidFill>
                  <a:schemeClr val="bg1"/>
                </a:solidFill>
              </a:rPr>
              <a:t>number of beneficiaries: </a:t>
            </a:r>
            <a:r>
              <a:rPr lang="en-GB" sz="700" dirty="0" smtClean="0">
                <a:solidFill>
                  <a:schemeClr val="bg1"/>
                </a:solidFill>
              </a:rPr>
              <a:t>700,000</a:t>
            </a:r>
          </a:p>
          <a:p>
            <a:r>
              <a:rPr lang="en-GB" sz="700" b="1" dirty="0">
                <a:solidFill>
                  <a:schemeClr val="bg1"/>
                </a:solidFill>
              </a:rPr>
              <a:t>Total potential DFID </a:t>
            </a:r>
            <a:r>
              <a:rPr lang="en-GB" sz="700" b="1" dirty="0" smtClean="0">
                <a:solidFill>
                  <a:schemeClr val="bg1"/>
                </a:solidFill>
              </a:rPr>
              <a:t>funding: </a:t>
            </a:r>
            <a:r>
              <a:rPr lang="en-GB" sz="700" dirty="0" smtClean="0">
                <a:solidFill>
                  <a:schemeClr val="bg1"/>
                </a:solidFill>
              </a:rPr>
              <a:t>£7,591,667</a:t>
            </a:r>
          </a:p>
          <a:p>
            <a:r>
              <a:rPr lang="en-GB" sz="700" b="1" dirty="0">
                <a:solidFill>
                  <a:schemeClr val="bg1"/>
                </a:solidFill>
              </a:rPr>
              <a:t>Number of PDG </a:t>
            </a:r>
            <a:r>
              <a:rPr lang="en-GB" sz="700" b="1" dirty="0" smtClean="0">
                <a:solidFill>
                  <a:schemeClr val="bg1"/>
                </a:solidFill>
              </a:rPr>
              <a:t>projects: </a:t>
            </a:r>
            <a:r>
              <a:rPr lang="en-GB" sz="700" dirty="0">
                <a:solidFill>
                  <a:schemeClr val="bg1"/>
                </a:solidFill>
              </a:rPr>
              <a:t>2</a:t>
            </a:r>
            <a:endParaRPr lang="en-GB" sz="700" b="1" dirty="0" smtClean="0">
              <a:solidFill>
                <a:schemeClr val="bg1"/>
              </a:solidFill>
            </a:endParaRPr>
          </a:p>
          <a:p>
            <a:r>
              <a:rPr lang="en-GB" sz="700" b="1" dirty="0">
                <a:solidFill>
                  <a:schemeClr val="bg1"/>
                </a:solidFill>
              </a:rPr>
              <a:t>Of which projects are </a:t>
            </a:r>
            <a:r>
              <a:rPr lang="en-GB" sz="700" b="1" dirty="0" smtClean="0">
                <a:solidFill>
                  <a:schemeClr val="bg1"/>
                </a:solidFill>
              </a:rPr>
              <a:t>multi-country: </a:t>
            </a:r>
            <a:r>
              <a:rPr lang="en-GB" sz="700" dirty="0">
                <a:solidFill>
                  <a:schemeClr val="bg1"/>
                </a:solidFill>
              </a:rPr>
              <a:t>1</a:t>
            </a:r>
            <a:endParaRPr lang="en-GB" sz="700" b="1" dirty="0" smtClean="0">
              <a:solidFill>
                <a:schemeClr val="bg1"/>
              </a:solidFill>
            </a:endParaRPr>
          </a:p>
        </p:txBody>
      </p:sp>
      <p:pic>
        <p:nvPicPr>
          <p:cNvPr id="1025" name="Picture 1" descr="C:\Users\trevor.glue\Desktop\DfID Powerpoint\Button.jp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0816" y="2003604"/>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descr="C:\Users\trevor.glue\Desktop\DfID Powerpoint\Button.jpg">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2600895"/>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812360" y="5804106"/>
            <a:ext cx="1020942"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345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58775" y="1438274"/>
            <a:ext cx="8456613" cy="1270645"/>
          </a:xfrm>
        </p:spPr>
        <p:txBody>
          <a:bodyPr/>
          <a:lstStyle/>
          <a:p>
            <a:pPr>
              <a:spcAft>
                <a:spcPts val="1700"/>
              </a:spcAft>
            </a:pPr>
            <a:r>
              <a:rPr lang="en-GB" altLang="en-US" sz="1400" dirty="0">
                <a:solidFill>
                  <a:schemeClr val="accent1"/>
                </a:solidFill>
              </a:rPr>
              <a:t>Developing Climate Resilient Livelihoods for local communities through public-private partnership for 500,000 poor people in western Nepal that suffer from climate extremes and environmental disasters</a:t>
            </a:r>
            <a:r>
              <a:rPr lang="en-GB" altLang="en-US" sz="1400" dirty="0" smtClean="0">
                <a:solidFill>
                  <a:schemeClr val="accent1"/>
                </a:solidFill>
              </a:rPr>
              <a:t>.</a:t>
            </a:r>
            <a:br>
              <a:rPr lang="en-GB" altLang="en-US" sz="1400" dirty="0" smtClean="0">
                <a:solidFill>
                  <a:schemeClr val="accent1"/>
                </a:solidFill>
              </a:rPr>
            </a:br>
            <a:r>
              <a:rPr lang="en-GB" altLang="en-US" sz="1400" dirty="0" smtClean="0">
                <a:solidFill>
                  <a:schemeClr val="accent1"/>
                </a:solidFill>
              </a:rPr>
              <a:t/>
            </a:r>
            <a:br>
              <a:rPr lang="en-GB" altLang="en-US" sz="1400" dirty="0" smtClean="0">
                <a:solidFill>
                  <a:schemeClr val="accent1"/>
                </a:solidFill>
              </a:rPr>
            </a:br>
            <a:r>
              <a:rPr lang="en-GB" altLang="en-US" sz="1200" dirty="0" smtClean="0">
                <a:solidFill>
                  <a:schemeClr val="accent1"/>
                </a:solidFill>
              </a:rPr>
              <a:t>Lead: </a:t>
            </a:r>
            <a:r>
              <a:rPr lang="en-GB" altLang="en-US" sz="1200" dirty="0" err="1" smtClean="0">
                <a:solidFill>
                  <a:schemeClr val="accent1"/>
                </a:solidFill>
                <a:latin typeface="+mn-lt"/>
              </a:rPr>
              <a:t>iDE</a:t>
            </a:r>
            <a:r>
              <a:rPr lang="en-GB" altLang="en-US" sz="1200" dirty="0" smtClean="0">
                <a:solidFill>
                  <a:schemeClr val="accent1"/>
                </a:solidFill>
                <a:latin typeface="+mn-lt"/>
              </a:rPr>
              <a:t> UK</a:t>
            </a:r>
            <a:r>
              <a:rPr lang="en-GB" altLang="en-US" sz="1400" dirty="0">
                <a:solidFill>
                  <a:schemeClr val="accent1"/>
                </a:solidFill>
              </a:rPr>
              <a:t/>
            </a:r>
            <a:br>
              <a:rPr lang="en-GB" altLang="en-US" sz="1400" dirty="0">
                <a:solidFill>
                  <a:schemeClr val="accent1"/>
                </a:solidFill>
              </a:rPr>
            </a:br>
            <a:endParaRPr lang="en-GB" altLang="en-US" sz="1400" dirty="0">
              <a:solidFill>
                <a:schemeClr val="accent1"/>
              </a:solidFill>
            </a:endParaRPr>
          </a:p>
        </p:txBody>
      </p:sp>
      <p:sp>
        <p:nvSpPr>
          <p:cNvPr id="4099" name="Content Placeholder 2"/>
          <p:cNvSpPr>
            <a:spLocks noGrp="1"/>
          </p:cNvSpPr>
          <p:nvPr>
            <p:ph idx="1"/>
          </p:nvPr>
        </p:nvSpPr>
        <p:spPr>
          <a:xfrm>
            <a:off x="323528" y="2708920"/>
            <a:ext cx="8568629" cy="3534588"/>
          </a:xfrm>
        </p:spPr>
        <p:txBody>
          <a:bodyPr/>
          <a:lstStyle/>
          <a:p>
            <a:pPr marL="0" indent="0">
              <a:buNone/>
            </a:pPr>
            <a:r>
              <a:rPr lang="en-GB" sz="1000" dirty="0" err="1"/>
              <a:t>iDE</a:t>
            </a:r>
            <a:r>
              <a:rPr lang="en-GB" sz="1000" dirty="0"/>
              <a:t> has mobilised an experienced consortium to scale-up  proven approaches to strengthen climate change resilience for poor and vulnerable households and communities  in rural Nepal.  The project will facilitate the development of public-private partnerships to scale up proven interventions such as small farm irrigation, essential oil production, multiple-use water systems and community-based renewable energy.  The project will support the development of sustainable rural organisations that provide small-farm economic opportunities in agriculture, water resource management, and community forestry. Those activities will be integrated with the development of local level Disaster Risk planning and Climate Change Adaptation strategies, to increase sustainable agricultural income, food security, nutrition and to face the challenge of climate change for 500,000 people living in rural Nepal. </a:t>
            </a:r>
            <a:endParaRPr lang="en-GB" sz="1000" dirty="0" smtClean="0"/>
          </a:p>
          <a:p>
            <a:pPr marL="0" indent="0">
              <a:buNone/>
            </a:pPr>
            <a:endParaRPr lang="en-GB" sz="1000" dirty="0"/>
          </a:p>
          <a:p>
            <a:pPr marL="0" indent="0">
              <a:buNone/>
            </a:pPr>
            <a:r>
              <a:rPr lang="en-GB" sz="1000" b="1" dirty="0"/>
              <a:t>Total PDG funding: </a:t>
            </a:r>
            <a:r>
              <a:rPr lang="en-GB" sz="1000" dirty="0" smtClean="0"/>
              <a:t>£75,000</a:t>
            </a:r>
            <a:r>
              <a:rPr lang="en-GB" sz="1000" dirty="0"/>
              <a:t>		</a:t>
            </a:r>
            <a:r>
              <a:rPr lang="en-GB" sz="1000" b="1" dirty="0"/>
              <a:t>Total applied for DFID funding: </a:t>
            </a:r>
            <a:r>
              <a:rPr lang="en-GB" sz="1000" dirty="0" smtClean="0"/>
              <a:t>£4,925,000	</a:t>
            </a:r>
            <a:r>
              <a:rPr lang="en-GB" sz="1000" dirty="0"/>
              <a:t>	</a:t>
            </a:r>
            <a:r>
              <a:rPr lang="en-GB" sz="1000" dirty="0" smtClean="0"/>
              <a:t/>
            </a:r>
            <a:br>
              <a:rPr lang="en-GB" sz="1000" dirty="0" smtClean="0"/>
            </a:br>
            <a:r>
              <a:rPr lang="en-GB" sz="1000" dirty="0" smtClean="0"/>
              <a:t/>
            </a:r>
            <a:br>
              <a:rPr lang="en-GB" sz="1000" dirty="0" smtClean="0"/>
            </a:br>
            <a:r>
              <a:rPr lang="en-GB" sz="1000" b="1" dirty="0" smtClean="0"/>
              <a:t>Dominant </a:t>
            </a:r>
            <a:r>
              <a:rPr lang="en-GB" sz="1000" b="1" dirty="0"/>
              <a:t>Sector: </a:t>
            </a:r>
            <a:r>
              <a:rPr lang="en-GB" sz="1000" dirty="0"/>
              <a:t>Private sector/market mechanisms (including financial services/technology)</a:t>
            </a:r>
          </a:p>
        </p:txBody>
      </p:sp>
      <p:pic>
        <p:nvPicPr>
          <p:cNvPr id="8" name="Picture 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75656" y="5793093"/>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5086" y="5793092"/>
            <a:ext cx="1020942"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3951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solidFill>
                  <a:schemeClr val="accent1"/>
                </a:solidFill>
              </a:rPr>
              <a:t>Niger</a:t>
            </a:r>
          </a:p>
        </p:txBody>
      </p:sp>
      <p:sp>
        <p:nvSpPr>
          <p:cNvPr id="4099" name="Content Placeholder 2"/>
          <p:cNvSpPr>
            <a:spLocks noGrp="1"/>
          </p:cNvSpPr>
          <p:nvPr>
            <p:ph idx="1"/>
          </p:nvPr>
        </p:nvSpPr>
        <p:spPr>
          <a:xfrm>
            <a:off x="323851" y="1978025"/>
            <a:ext cx="7344494" cy="3708400"/>
          </a:xfrm>
        </p:spPr>
        <p:txBody>
          <a:bodyPr/>
          <a:lstStyle/>
          <a:p>
            <a:pPr>
              <a:spcAft>
                <a:spcPts val="1700"/>
              </a:spcAft>
            </a:pPr>
            <a:r>
              <a:rPr lang="en-GB" altLang="en-US" sz="1200" dirty="0"/>
              <a:t>Strengthening resilience of </a:t>
            </a:r>
            <a:r>
              <a:rPr lang="en-GB" altLang="en-US" sz="1200" dirty="0" smtClean="0"/>
              <a:t>900,000 </a:t>
            </a:r>
            <a:r>
              <a:rPr lang="en-GB" altLang="en-US" sz="1200" dirty="0"/>
              <a:t>pastoralists and </a:t>
            </a:r>
            <a:r>
              <a:rPr lang="en-GB" altLang="en-US" sz="1200" dirty="0" err="1"/>
              <a:t>agropastoralists</a:t>
            </a:r>
            <a:r>
              <a:rPr lang="en-GB" altLang="en-US" sz="1200" dirty="0"/>
              <a:t>, by securing, servicing and promoting </a:t>
            </a:r>
            <a:r>
              <a:rPr lang="en-GB" altLang="en-US" sz="1200" dirty="0" err="1"/>
              <a:t>transborder</a:t>
            </a:r>
            <a:r>
              <a:rPr lang="en-GB" altLang="en-US" sz="1200" dirty="0"/>
              <a:t> livestock mobility across Mauritania, Senegal, Mali, Burkina Faso and Niger</a:t>
            </a:r>
            <a:r>
              <a:rPr lang="en-GB" altLang="en-US" sz="1200" dirty="0" smtClean="0"/>
              <a:t>. </a:t>
            </a:r>
            <a:r>
              <a:rPr lang="en-GB" altLang="en-US" sz="1200" i="1" dirty="0" smtClean="0"/>
              <a:t>[Acting for Life]</a:t>
            </a:r>
          </a:p>
          <a:p>
            <a:pPr>
              <a:spcAft>
                <a:spcPts val="1700"/>
              </a:spcAft>
            </a:pPr>
            <a:r>
              <a:rPr lang="en-GB" altLang="en-US" sz="1200" dirty="0"/>
              <a:t>Building resilience without borders in the Sahel: Supporting 900,000 vulnerable women, children and men in Burkina Faso, Mali and Niger to adapt to climate extremes (BRWB</a:t>
            </a:r>
            <a:r>
              <a:rPr lang="en-GB" altLang="en-US" sz="1200" dirty="0" smtClean="0"/>
              <a:t>). </a:t>
            </a:r>
            <a:r>
              <a:rPr lang="en-GB" altLang="en-US" sz="1200" i="1" dirty="0" smtClean="0"/>
              <a:t>[Care International UK]</a:t>
            </a:r>
          </a:p>
          <a:p>
            <a:pPr>
              <a:spcAft>
                <a:spcPts val="1700"/>
              </a:spcAft>
            </a:pPr>
            <a:r>
              <a:rPr lang="en-GB" altLang="en-US" sz="1200" dirty="0"/>
              <a:t>SUR1M:  Scaling-Up Resilience to Climate Extremes for 1 Million People in the Niger River Basin of Niger, Burkina Faso, and </a:t>
            </a:r>
            <a:r>
              <a:rPr lang="en-GB" altLang="en-US" sz="1200" dirty="0" err="1" smtClean="0"/>
              <a:t>Mali</a:t>
            </a:r>
            <a:r>
              <a:rPr lang="en-GB" altLang="en-US" sz="1200" dirty="0" smtClean="0"/>
              <a:t>. </a:t>
            </a:r>
            <a:r>
              <a:rPr lang="en-GB" altLang="en-US" sz="1200" i="1" dirty="0" smtClean="0"/>
              <a:t>[Catholic Relief Services]</a:t>
            </a:r>
          </a:p>
        </p:txBody>
      </p:sp>
      <p:pic>
        <p:nvPicPr>
          <p:cNvPr id="10" name="Picture 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812360" y="5804106"/>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C:\Users\trevor.glue\Desktop\DfID Powerpoint\Button.jp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0816" y="2003604"/>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 descr="C:\Users\trevor.glue\Desktop\DfID Powerpoint\Button.jpg">
            <a:hlinkClick r:id="rId7"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01580" y="2747019"/>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descr="C:\Users\trevor.glue\Desktop\DfID Powerpoint\Button.jpg">
            <a:hlinkClick r:id="rId8"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12360" y="3321000"/>
            <a:ext cx="1020942" cy="292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33932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solidFill>
                  <a:schemeClr val="accent1"/>
                </a:solidFill>
              </a:rPr>
              <a:t>Pakistan</a:t>
            </a:r>
          </a:p>
        </p:txBody>
      </p:sp>
      <p:sp>
        <p:nvSpPr>
          <p:cNvPr id="4099" name="Content Placeholder 2"/>
          <p:cNvSpPr>
            <a:spLocks noGrp="1"/>
          </p:cNvSpPr>
          <p:nvPr>
            <p:ph idx="1"/>
          </p:nvPr>
        </p:nvSpPr>
        <p:spPr>
          <a:xfrm>
            <a:off x="323851" y="1978025"/>
            <a:ext cx="7344494" cy="3708400"/>
          </a:xfrm>
        </p:spPr>
        <p:txBody>
          <a:bodyPr/>
          <a:lstStyle/>
          <a:p>
            <a:pPr>
              <a:spcAft>
                <a:spcPts val="1700"/>
              </a:spcAft>
            </a:pPr>
            <a:r>
              <a:rPr lang="en-GB" altLang="en-US" sz="1200" dirty="0"/>
              <a:t>Upscaling WUMP+3R: catchment perspective water harvesting at community level to enable long term resilient livelihood systems for 300.000 people in the mid-hills in Nepal and Pakistan</a:t>
            </a:r>
            <a:r>
              <a:rPr lang="en-GB" altLang="en-US" sz="1200" dirty="0" smtClean="0"/>
              <a:t>. </a:t>
            </a:r>
            <a:r>
              <a:rPr lang="en-GB" altLang="en-US" sz="1200" i="1" dirty="0" smtClean="0"/>
              <a:t>[RAIN Foundation]</a:t>
            </a:r>
          </a:p>
          <a:p>
            <a:pPr marL="0" indent="0">
              <a:spcAft>
                <a:spcPts val="1700"/>
              </a:spcAft>
              <a:buNone/>
            </a:pPr>
            <a:endParaRPr lang="en-GB" altLang="en-US" sz="1200" dirty="0" smtClean="0"/>
          </a:p>
        </p:txBody>
      </p:sp>
      <p:sp>
        <p:nvSpPr>
          <p:cNvPr id="3" name="TextBox 2"/>
          <p:cNvSpPr txBox="1"/>
          <p:nvPr/>
        </p:nvSpPr>
        <p:spPr>
          <a:xfrm>
            <a:off x="3534916" y="5249800"/>
            <a:ext cx="2808312" cy="846386"/>
          </a:xfrm>
          <a:prstGeom prst="rect">
            <a:avLst/>
          </a:prstGeom>
          <a:noFill/>
        </p:spPr>
        <p:txBody>
          <a:bodyPr wrap="square" rtlCol="0">
            <a:spAutoFit/>
          </a:bodyPr>
          <a:lstStyle/>
          <a:p>
            <a:r>
              <a:rPr lang="en-GB" sz="1050" dirty="0">
                <a:solidFill>
                  <a:schemeClr val="bg1"/>
                </a:solidFill>
              </a:rPr>
              <a:t>COUNTRY</a:t>
            </a:r>
            <a:r>
              <a:rPr lang="en-GB" sz="1050" dirty="0" smtClean="0">
                <a:solidFill>
                  <a:schemeClr val="bg1"/>
                </a:solidFill>
              </a:rPr>
              <a:t> SUMMARY</a:t>
            </a:r>
            <a:br>
              <a:rPr lang="en-GB" sz="1050" dirty="0" smtClean="0">
                <a:solidFill>
                  <a:schemeClr val="bg1"/>
                </a:solidFill>
              </a:rPr>
            </a:br>
            <a:endParaRPr lang="en-GB" sz="1050" dirty="0" smtClean="0">
              <a:solidFill>
                <a:schemeClr val="bg1"/>
              </a:solidFill>
            </a:endParaRPr>
          </a:p>
          <a:p>
            <a:r>
              <a:rPr lang="en-GB" sz="700" b="1" dirty="0" smtClean="0">
                <a:solidFill>
                  <a:schemeClr val="bg1"/>
                </a:solidFill>
              </a:rPr>
              <a:t>Total </a:t>
            </a:r>
            <a:r>
              <a:rPr lang="en-GB" sz="700" b="1" dirty="0">
                <a:solidFill>
                  <a:schemeClr val="bg1"/>
                </a:solidFill>
              </a:rPr>
              <a:t>number of beneficiaries: </a:t>
            </a:r>
            <a:r>
              <a:rPr lang="en-GB" sz="700" dirty="0" smtClean="0">
                <a:solidFill>
                  <a:schemeClr val="bg1"/>
                </a:solidFill>
              </a:rPr>
              <a:t>100,000</a:t>
            </a:r>
          </a:p>
          <a:p>
            <a:r>
              <a:rPr lang="en-GB" sz="700" b="1" dirty="0">
                <a:solidFill>
                  <a:schemeClr val="bg1"/>
                </a:solidFill>
              </a:rPr>
              <a:t>Total potential DFID </a:t>
            </a:r>
            <a:r>
              <a:rPr lang="en-GB" sz="700" b="1" dirty="0" smtClean="0">
                <a:solidFill>
                  <a:schemeClr val="bg1"/>
                </a:solidFill>
              </a:rPr>
              <a:t>funding: </a:t>
            </a:r>
            <a:r>
              <a:rPr lang="en-GB" sz="700" dirty="0" smtClean="0">
                <a:solidFill>
                  <a:schemeClr val="bg1"/>
                </a:solidFill>
              </a:rPr>
              <a:t>£1,333,333</a:t>
            </a:r>
          </a:p>
          <a:p>
            <a:r>
              <a:rPr lang="en-GB" sz="700" b="1" dirty="0">
                <a:solidFill>
                  <a:schemeClr val="bg1"/>
                </a:solidFill>
              </a:rPr>
              <a:t>Number of PDG </a:t>
            </a:r>
            <a:r>
              <a:rPr lang="en-GB" sz="700" b="1" dirty="0" smtClean="0">
                <a:solidFill>
                  <a:schemeClr val="bg1"/>
                </a:solidFill>
              </a:rPr>
              <a:t>projects: </a:t>
            </a:r>
            <a:r>
              <a:rPr lang="en-GB" sz="700" dirty="0" smtClean="0">
                <a:solidFill>
                  <a:schemeClr val="bg1"/>
                </a:solidFill>
              </a:rPr>
              <a:t>1</a:t>
            </a:r>
            <a:endParaRPr lang="en-GB" sz="700" b="1" dirty="0" smtClean="0">
              <a:solidFill>
                <a:schemeClr val="bg1"/>
              </a:solidFill>
            </a:endParaRPr>
          </a:p>
          <a:p>
            <a:r>
              <a:rPr lang="en-GB" sz="700" b="1" dirty="0">
                <a:solidFill>
                  <a:schemeClr val="bg1"/>
                </a:solidFill>
              </a:rPr>
              <a:t>Of which projects are </a:t>
            </a:r>
            <a:r>
              <a:rPr lang="en-GB" sz="700" b="1" dirty="0" smtClean="0">
                <a:solidFill>
                  <a:schemeClr val="bg1"/>
                </a:solidFill>
              </a:rPr>
              <a:t>multi-country: </a:t>
            </a:r>
            <a:r>
              <a:rPr lang="en-GB" sz="700" dirty="0">
                <a:solidFill>
                  <a:schemeClr val="bg1"/>
                </a:solidFill>
              </a:rPr>
              <a:t>1</a:t>
            </a:r>
            <a:endParaRPr lang="en-GB" sz="700" b="1" dirty="0" smtClean="0">
              <a:solidFill>
                <a:schemeClr val="bg1"/>
              </a:solidFill>
            </a:endParaRPr>
          </a:p>
        </p:txBody>
      </p:sp>
      <p:pic>
        <p:nvPicPr>
          <p:cNvPr id="1025" name="Picture 1" descr="C:\Users\trevor.glue\Desktop\DfID Powerpoint\Button.jp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0816" y="2003604"/>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812360" y="5804106"/>
            <a:ext cx="1020942"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298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solidFill>
                  <a:schemeClr val="accent1"/>
                </a:solidFill>
              </a:rPr>
              <a:t>Senegal</a:t>
            </a:r>
          </a:p>
        </p:txBody>
      </p:sp>
      <p:sp>
        <p:nvSpPr>
          <p:cNvPr id="4099" name="Content Placeholder 2"/>
          <p:cNvSpPr>
            <a:spLocks noGrp="1"/>
          </p:cNvSpPr>
          <p:nvPr>
            <p:ph idx="1"/>
          </p:nvPr>
        </p:nvSpPr>
        <p:spPr>
          <a:xfrm>
            <a:off x="323851" y="1978025"/>
            <a:ext cx="7344494" cy="3708400"/>
          </a:xfrm>
        </p:spPr>
        <p:txBody>
          <a:bodyPr/>
          <a:lstStyle/>
          <a:p>
            <a:pPr>
              <a:spcAft>
                <a:spcPts val="1700"/>
              </a:spcAft>
            </a:pPr>
            <a:r>
              <a:rPr lang="en-GB" altLang="en-US" sz="1200" dirty="0"/>
              <a:t>Strengthening resilience of </a:t>
            </a:r>
            <a:r>
              <a:rPr lang="en-GB" altLang="en-US" sz="1200" dirty="0" smtClean="0"/>
              <a:t>900,000 </a:t>
            </a:r>
            <a:r>
              <a:rPr lang="en-GB" altLang="en-US" sz="1200" dirty="0"/>
              <a:t>pastoralists and </a:t>
            </a:r>
            <a:r>
              <a:rPr lang="en-GB" altLang="en-US" sz="1200" dirty="0" err="1"/>
              <a:t>agropastoralists</a:t>
            </a:r>
            <a:r>
              <a:rPr lang="en-GB" altLang="en-US" sz="1200" dirty="0"/>
              <a:t>, by securing, servicing and promoting </a:t>
            </a:r>
            <a:r>
              <a:rPr lang="en-GB" altLang="en-US" sz="1200" dirty="0" err="1"/>
              <a:t>transborder</a:t>
            </a:r>
            <a:r>
              <a:rPr lang="en-GB" altLang="en-US" sz="1200" dirty="0"/>
              <a:t> livestock mobility across Mauritania, Senegal, Mali, Burkina Faso and Niger</a:t>
            </a:r>
            <a:r>
              <a:rPr lang="en-GB" altLang="en-US" sz="1200" dirty="0" smtClean="0"/>
              <a:t>. </a:t>
            </a:r>
            <a:r>
              <a:rPr lang="en-GB" altLang="en-US" sz="1200" i="1" dirty="0" smtClean="0"/>
              <a:t>[Acting for Life]</a:t>
            </a:r>
          </a:p>
          <a:p>
            <a:pPr>
              <a:spcAft>
                <a:spcPts val="1700"/>
              </a:spcAft>
            </a:pPr>
            <a:r>
              <a:rPr lang="en-GB" altLang="en-US" sz="1200" dirty="0"/>
              <a:t>Partnership to build climate resilience and improve the livelihoods of </a:t>
            </a:r>
            <a:r>
              <a:rPr lang="en-GB" altLang="en-US" sz="1200" dirty="0" smtClean="0"/>
              <a:t>660,000 </a:t>
            </a:r>
            <a:r>
              <a:rPr lang="en-GB" altLang="en-US" sz="1200" dirty="0"/>
              <a:t>poor and vulnerable people in urban settlements in Senegal through integrated flood prevention and water harvesting. </a:t>
            </a:r>
            <a:r>
              <a:rPr lang="en-GB" altLang="en-US" sz="1200" i="1" dirty="0"/>
              <a:t>[Centre de </a:t>
            </a:r>
            <a:r>
              <a:rPr lang="en-GB" altLang="en-US" sz="1200" i="1" dirty="0" err="1"/>
              <a:t>Suivi</a:t>
            </a:r>
            <a:r>
              <a:rPr lang="en-GB" altLang="en-US" sz="1200" i="1" dirty="0"/>
              <a:t> </a:t>
            </a:r>
            <a:r>
              <a:rPr lang="en-GB" altLang="en-US" sz="1200" i="1" dirty="0" err="1" smtClean="0"/>
              <a:t>Ecologique</a:t>
            </a:r>
            <a:r>
              <a:rPr lang="en-GB" altLang="en-US" sz="1200" i="1" dirty="0" smtClean="0"/>
              <a:t>]</a:t>
            </a:r>
          </a:p>
          <a:p>
            <a:pPr>
              <a:spcAft>
                <a:spcPts val="1700"/>
              </a:spcAft>
            </a:pPr>
            <a:r>
              <a:rPr lang="en-GB" altLang="en-US" sz="1200" dirty="0"/>
              <a:t>Building resilience of 700,000 vulnerable people by ensuring readiness of Mali and Senegal’s devolved governments to invest global and national climate finance in public goods to meet local </a:t>
            </a:r>
            <a:r>
              <a:rPr lang="en-GB" altLang="en-US" sz="1200" dirty="0" smtClean="0"/>
              <a:t>priorities. </a:t>
            </a:r>
            <a:r>
              <a:rPr lang="en-GB" altLang="en-US" sz="1200" i="1" dirty="0" smtClean="0"/>
              <a:t>[Near East Foundation]</a:t>
            </a:r>
          </a:p>
        </p:txBody>
      </p:sp>
      <p:sp>
        <p:nvSpPr>
          <p:cNvPr id="3" name="TextBox 2"/>
          <p:cNvSpPr txBox="1"/>
          <p:nvPr/>
        </p:nvSpPr>
        <p:spPr>
          <a:xfrm>
            <a:off x="3534916" y="5249800"/>
            <a:ext cx="2808312" cy="846386"/>
          </a:xfrm>
          <a:prstGeom prst="rect">
            <a:avLst/>
          </a:prstGeom>
          <a:noFill/>
        </p:spPr>
        <p:txBody>
          <a:bodyPr wrap="square" rtlCol="0">
            <a:spAutoFit/>
          </a:bodyPr>
          <a:lstStyle/>
          <a:p>
            <a:r>
              <a:rPr lang="en-GB" sz="1050" dirty="0">
                <a:solidFill>
                  <a:schemeClr val="bg1"/>
                </a:solidFill>
              </a:rPr>
              <a:t>COUNTRY</a:t>
            </a:r>
            <a:r>
              <a:rPr lang="en-GB" sz="1050" dirty="0" smtClean="0">
                <a:solidFill>
                  <a:schemeClr val="bg1"/>
                </a:solidFill>
              </a:rPr>
              <a:t> SUMMARY</a:t>
            </a:r>
            <a:br>
              <a:rPr lang="en-GB" sz="1050" dirty="0" smtClean="0">
                <a:solidFill>
                  <a:schemeClr val="bg1"/>
                </a:solidFill>
              </a:rPr>
            </a:br>
            <a:endParaRPr lang="en-GB" sz="1050" dirty="0" smtClean="0">
              <a:solidFill>
                <a:schemeClr val="bg1"/>
              </a:solidFill>
            </a:endParaRPr>
          </a:p>
          <a:p>
            <a:r>
              <a:rPr lang="en-GB" sz="700" b="1" dirty="0" smtClean="0">
                <a:solidFill>
                  <a:schemeClr val="bg1"/>
                </a:solidFill>
              </a:rPr>
              <a:t>Total </a:t>
            </a:r>
            <a:r>
              <a:rPr lang="en-GB" sz="700" b="1" dirty="0">
                <a:solidFill>
                  <a:schemeClr val="bg1"/>
                </a:solidFill>
              </a:rPr>
              <a:t>number of beneficiaries: </a:t>
            </a:r>
            <a:r>
              <a:rPr lang="en-GB" sz="700" dirty="0" smtClean="0">
                <a:solidFill>
                  <a:schemeClr val="bg1"/>
                </a:solidFill>
              </a:rPr>
              <a:t>1,000,000</a:t>
            </a:r>
          </a:p>
          <a:p>
            <a:r>
              <a:rPr lang="en-GB" sz="700" b="1" dirty="0">
                <a:solidFill>
                  <a:schemeClr val="bg1"/>
                </a:solidFill>
              </a:rPr>
              <a:t>Total potential DFID </a:t>
            </a:r>
            <a:r>
              <a:rPr lang="en-GB" sz="700" b="1" dirty="0" smtClean="0">
                <a:solidFill>
                  <a:schemeClr val="bg1"/>
                </a:solidFill>
              </a:rPr>
              <a:t>funding: </a:t>
            </a:r>
            <a:r>
              <a:rPr lang="en-GB" sz="700" dirty="0" smtClean="0">
                <a:solidFill>
                  <a:schemeClr val="bg1"/>
                </a:solidFill>
              </a:rPr>
              <a:t>£11,733,230</a:t>
            </a:r>
          </a:p>
          <a:p>
            <a:r>
              <a:rPr lang="en-GB" sz="700" b="1" dirty="0">
                <a:solidFill>
                  <a:schemeClr val="bg1"/>
                </a:solidFill>
              </a:rPr>
              <a:t>Number of PDG </a:t>
            </a:r>
            <a:r>
              <a:rPr lang="en-GB" sz="700" b="1" dirty="0" smtClean="0">
                <a:solidFill>
                  <a:schemeClr val="bg1"/>
                </a:solidFill>
              </a:rPr>
              <a:t>projects: </a:t>
            </a:r>
            <a:r>
              <a:rPr lang="en-GB" sz="700" dirty="0">
                <a:solidFill>
                  <a:schemeClr val="bg1"/>
                </a:solidFill>
              </a:rPr>
              <a:t>3</a:t>
            </a:r>
            <a:endParaRPr lang="en-GB" sz="700" b="1" dirty="0" smtClean="0">
              <a:solidFill>
                <a:schemeClr val="bg1"/>
              </a:solidFill>
            </a:endParaRPr>
          </a:p>
          <a:p>
            <a:r>
              <a:rPr lang="en-GB" sz="700" b="1" dirty="0">
                <a:solidFill>
                  <a:schemeClr val="bg1"/>
                </a:solidFill>
              </a:rPr>
              <a:t>Of which projects are </a:t>
            </a:r>
            <a:r>
              <a:rPr lang="en-GB" sz="700" b="1" dirty="0" smtClean="0">
                <a:solidFill>
                  <a:schemeClr val="bg1"/>
                </a:solidFill>
              </a:rPr>
              <a:t>multi-country: </a:t>
            </a:r>
            <a:r>
              <a:rPr lang="en-GB" sz="700" dirty="0" smtClean="0">
                <a:solidFill>
                  <a:schemeClr val="bg1"/>
                </a:solidFill>
              </a:rPr>
              <a:t>2</a:t>
            </a:r>
            <a:endParaRPr lang="en-GB" sz="700" b="1" dirty="0" smtClean="0">
              <a:solidFill>
                <a:schemeClr val="bg1"/>
              </a:solidFill>
            </a:endParaRPr>
          </a:p>
        </p:txBody>
      </p:sp>
      <p:pic>
        <p:nvPicPr>
          <p:cNvPr id="11" name="Picture 1" descr="C:\Users\trevor.glue\Desktop\DfID Powerpoint\Button.jp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2771386"/>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descr="C:\Users\trevor.glue\Desktop\DfID Powerpoint\Button.jpg">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3573016"/>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7812360" y="5804106"/>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C:\Users\trevor.glue\Desktop\DfID Powerpoint\Button.jpg">
            <a:hlinkClick r:id="rId8"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0816" y="2003604"/>
            <a:ext cx="1020942" cy="292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50110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dirty="0" smtClean="0"/>
              <a:t>Introduction</a:t>
            </a:r>
          </a:p>
        </p:txBody>
      </p:sp>
      <p:sp>
        <p:nvSpPr>
          <p:cNvPr id="3075" name="Content Placeholder 2"/>
          <p:cNvSpPr>
            <a:spLocks noGrp="1"/>
          </p:cNvSpPr>
          <p:nvPr>
            <p:ph idx="1"/>
          </p:nvPr>
        </p:nvSpPr>
        <p:spPr/>
        <p:txBody>
          <a:bodyPr/>
          <a:lstStyle/>
          <a:p>
            <a:pPr marL="0" indent="0">
              <a:buNone/>
            </a:pPr>
            <a:r>
              <a:rPr lang="en-GB" sz="1000" dirty="0"/>
              <a:t>This presentation provides an overview of the projects currently in the Proposal Development Grant (PDG) phase of DFID’s BRACED Programme.</a:t>
            </a:r>
          </a:p>
          <a:p>
            <a:pPr marL="0" indent="0">
              <a:buNone/>
            </a:pPr>
            <a:endParaRPr lang="en-GB" altLang="en-US" sz="1000" dirty="0"/>
          </a:p>
          <a:p>
            <a:pPr marL="0" indent="0">
              <a:buNone/>
            </a:pPr>
            <a:r>
              <a:rPr lang="en-GB" altLang="en-US" sz="1000" dirty="0"/>
              <a:t>It is in an interactive format. By rolling the mouse over the map on slide</a:t>
            </a:r>
            <a:r>
              <a:rPr lang="en-GB" altLang="en-US" sz="1000" dirty="0">
                <a:solidFill>
                  <a:srgbClr val="FF0000"/>
                </a:solidFill>
              </a:rPr>
              <a:t> </a:t>
            </a:r>
            <a:r>
              <a:rPr lang="en-GB" altLang="en-US" sz="1000" dirty="0" smtClean="0"/>
              <a:t>6, </a:t>
            </a:r>
            <a:r>
              <a:rPr lang="en-GB" altLang="en-US" sz="1000" dirty="0"/>
              <a:t>it is possible to see country summaries of the PDG projects. By clicking on an individual country, it is possible to read more about the associated projects.</a:t>
            </a:r>
          </a:p>
          <a:p>
            <a:pPr marL="0" indent="0">
              <a:buNone/>
            </a:pPr>
            <a:endParaRPr lang="en-GB" altLang="en-US" sz="1000" dirty="0"/>
          </a:p>
          <a:p>
            <a:pPr marL="0" indent="0">
              <a:buNone/>
            </a:pPr>
            <a:r>
              <a:rPr lang="en-GB" altLang="en-US" sz="1000" dirty="0"/>
              <a:t>The map serves a number of purposes:</a:t>
            </a:r>
          </a:p>
          <a:p>
            <a:pPr marL="0" indent="0">
              <a:buNone/>
            </a:pPr>
            <a:endParaRPr lang="en-GB" altLang="en-US" sz="1200" dirty="0"/>
          </a:p>
          <a:p>
            <a:pPr marL="0" indent="0">
              <a:buNone/>
            </a:pPr>
            <a:r>
              <a:rPr lang="en-GB" altLang="en-US" sz="1200" b="1" dirty="0"/>
              <a:t>1. Communications</a:t>
            </a:r>
          </a:p>
          <a:p>
            <a:r>
              <a:rPr lang="en-GB" sz="1000" dirty="0"/>
              <a:t>Internal to DFID </a:t>
            </a:r>
          </a:p>
          <a:p>
            <a:pPr lvl="1"/>
            <a:r>
              <a:rPr lang="en-GB" sz="800" dirty="0"/>
              <a:t>Support Annual Review</a:t>
            </a:r>
          </a:p>
          <a:p>
            <a:pPr lvl="1"/>
            <a:r>
              <a:rPr lang="en-GB" sz="800" dirty="0"/>
              <a:t>Permanent Fund and Knowledge Manager handovers</a:t>
            </a:r>
          </a:p>
          <a:p>
            <a:pPr lvl="1"/>
            <a:r>
              <a:rPr lang="en-GB" sz="800" dirty="0"/>
              <a:t>Information sharing with country offices and other teams etc.</a:t>
            </a:r>
          </a:p>
          <a:p>
            <a:pPr lvl="1"/>
            <a:r>
              <a:rPr lang="en-GB" sz="800" dirty="0"/>
              <a:t>Communicating launch of full phase</a:t>
            </a:r>
          </a:p>
          <a:p>
            <a:r>
              <a:rPr lang="en-GB" sz="1000" dirty="0"/>
              <a:t>External to DFID </a:t>
            </a:r>
          </a:p>
          <a:p>
            <a:pPr lvl="1"/>
            <a:r>
              <a:rPr lang="en-GB" sz="800" dirty="0"/>
              <a:t>Information sharing with grantees, and external stakeholders </a:t>
            </a:r>
          </a:p>
          <a:p>
            <a:pPr lvl="1"/>
            <a:r>
              <a:rPr lang="en-GB" sz="800" dirty="0"/>
              <a:t>Information on impact for publications and case studies etc.</a:t>
            </a:r>
          </a:p>
          <a:p>
            <a:pPr lvl="1"/>
            <a:r>
              <a:rPr lang="en-GB" sz="800" dirty="0"/>
              <a:t>Communicating launch of full phase</a:t>
            </a:r>
          </a:p>
          <a:p>
            <a:pPr marL="0" indent="0">
              <a:buNone/>
            </a:pPr>
            <a:r>
              <a:rPr lang="en-GB" sz="1200" dirty="0"/>
              <a:t> </a:t>
            </a:r>
          </a:p>
          <a:p>
            <a:pPr marL="0" indent="0">
              <a:buNone/>
            </a:pPr>
            <a:r>
              <a:rPr lang="en-GB" sz="1200" b="1" dirty="0"/>
              <a:t>2. Aiding decision making</a:t>
            </a:r>
          </a:p>
          <a:p>
            <a:r>
              <a:rPr lang="en-GB" sz="1000" dirty="0"/>
              <a:t>Overview to support project selection process</a:t>
            </a:r>
          </a:p>
          <a:p>
            <a:r>
              <a:rPr lang="en-GB" sz="1000" dirty="0"/>
              <a:t>Evidence to support BRACED BC extension</a:t>
            </a:r>
          </a:p>
          <a:p>
            <a:r>
              <a:rPr lang="en-GB" sz="1000" dirty="0"/>
              <a:t>Evidence to support later evaluations/reviews of process of decision making</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Q:\Sales &amp; Delivery Operations\Projects\Current\Energy\ED59079 DFID BRACED prep phase_Lisa Groves\3 Project Delivery\10 Interim KM\Case studies\CSE\Photo 1 - B01-07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742" b="31877"/>
          <a:stretch/>
        </p:blipFill>
        <p:spPr bwMode="auto">
          <a:xfrm>
            <a:off x="3995936" y="4547331"/>
            <a:ext cx="5148064" cy="1537458"/>
          </a:xfrm>
          <a:prstGeom prst="rect">
            <a:avLst/>
          </a:prstGeom>
          <a:noFill/>
          <a:extLst>
            <a:ext uri="{909E8E84-426E-40DD-AFC4-6F175D3DCCD1}">
              <a14:hiddenFill xmlns:a14="http://schemas.microsoft.com/office/drawing/2010/main">
                <a:solidFill>
                  <a:srgbClr val="FFFFFF"/>
                </a:solidFill>
              </a14:hiddenFill>
            </a:ext>
          </a:extLst>
        </p:spPr>
      </p:pic>
      <p:sp>
        <p:nvSpPr>
          <p:cNvPr id="4098" name="Title 1"/>
          <p:cNvSpPr>
            <a:spLocks noGrp="1"/>
          </p:cNvSpPr>
          <p:nvPr>
            <p:ph type="title"/>
          </p:nvPr>
        </p:nvSpPr>
        <p:spPr>
          <a:xfrm>
            <a:off x="358775" y="1438274"/>
            <a:ext cx="8456613" cy="1414661"/>
          </a:xfrm>
        </p:spPr>
        <p:txBody>
          <a:bodyPr/>
          <a:lstStyle/>
          <a:p>
            <a:pPr>
              <a:spcAft>
                <a:spcPts val="1700"/>
              </a:spcAft>
            </a:pPr>
            <a:r>
              <a:rPr lang="en-GB" altLang="en-US" sz="1400" dirty="0">
                <a:solidFill>
                  <a:schemeClr val="accent1"/>
                </a:solidFill>
              </a:rPr>
              <a:t>Partnership to build climate resilience and improve the livelihoods of </a:t>
            </a:r>
            <a:r>
              <a:rPr lang="en-GB" altLang="en-US" sz="1400" dirty="0" smtClean="0">
                <a:solidFill>
                  <a:schemeClr val="accent1"/>
                </a:solidFill>
              </a:rPr>
              <a:t>660,000 </a:t>
            </a:r>
            <a:r>
              <a:rPr lang="en-GB" altLang="en-US" sz="1400" dirty="0">
                <a:solidFill>
                  <a:schemeClr val="accent1"/>
                </a:solidFill>
              </a:rPr>
              <a:t>poor and vulnerable people in urban settlements in Senegal through integrated flood prevention and water harvesting</a:t>
            </a:r>
            <a:r>
              <a:rPr lang="en-GB" altLang="en-US" sz="1400" dirty="0" smtClean="0">
                <a:solidFill>
                  <a:schemeClr val="accent1"/>
                </a:solidFill>
              </a:rPr>
              <a:t>.</a:t>
            </a:r>
            <a:br>
              <a:rPr lang="en-GB" altLang="en-US" sz="1400" dirty="0" smtClean="0">
                <a:solidFill>
                  <a:schemeClr val="accent1"/>
                </a:solidFill>
              </a:rPr>
            </a:br>
            <a:r>
              <a:rPr lang="en-GB" altLang="en-US" sz="1400" dirty="0">
                <a:solidFill>
                  <a:schemeClr val="accent1"/>
                </a:solidFill>
              </a:rPr>
              <a:t/>
            </a:r>
            <a:br>
              <a:rPr lang="en-GB" altLang="en-US" sz="1400" dirty="0">
                <a:solidFill>
                  <a:schemeClr val="accent1"/>
                </a:solidFill>
              </a:rPr>
            </a:br>
            <a:r>
              <a:rPr lang="en-GB" altLang="en-US" sz="1200" dirty="0">
                <a:solidFill>
                  <a:schemeClr val="accent1"/>
                </a:solidFill>
              </a:rPr>
              <a:t>Lead: </a:t>
            </a:r>
            <a:r>
              <a:rPr lang="en-GB" altLang="en-US" sz="1200" dirty="0">
                <a:solidFill>
                  <a:schemeClr val="accent1"/>
                </a:solidFill>
                <a:latin typeface="+mn-lt"/>
              </a:rPr>
              <a:t>Centre de </a:t>
            </a:r>
            <a:r>
              <a:rPr lang="en-GB" altLang="en-US" sz="1200" dirty="0" err="1">
                <a:solidFill>
                  <a:schemeClr val="accent1"/>
                </a:solidFill>
                <a:latin typeface="+mn-lt"/>
              </a:rPr>
              <a:t>Suivi</a:t>
            </a:r>
            <a:r>
              <a:rPr lang="en-GB" altLang="en-US" sz="1200" dirty="0">
                <a:solidFill>
                  <a:schemeClr val="accent1"/>
                </a:solidFill>
                <a:latin typeface="+mn-lt"/>
              </a:rPr>
              <a:t> </a:t>
            </a:r>
            <a:r>
              <a:rPr lang="en-GB" altLang="en-US" sz="1200" dirty="0" err="1">
                <a:solidFill>
                  <a:schemeClr val="accent1"/>
                </a:solidFill>
                <a:latin typeface="+mn-lt"/>
              </a:rPr>
              <a:t>Ecologique</a:t>
            </a:r>
            <a:endParaRPr lang="en-GB" altLang="en-US" sz="1400" dirty="0">
              <a:solidFill>
                <a:schemeClr val="accent1"/>
              </a:solidFill>
              <a:latin typeface="+mn-lt"/>
            </a:endParaRPr>
          </a:p>
        </p:txBody>
      </p:sp>
      <p:sp>
        <p:nvSpPr>
          <p:cNvPr id="4099" name="Content Placeholder 2"/>
          <p:cNvSpPr>
            <a:spLocks noGrp="1"/>
          </p:cNvSpPr>
          <p:nvPr>
            <p:ph idx="1"/>
          </p:nvPr>
        </p:nvSpPr>
        <p:spPr>
          <a:xfrm>
            <a:off x="323528" y="2694218"/>
            <a:ext cx="8424613" cy="3390572"/>
          </a:xfrm>
        </p:spPr>
        <p:txBody>
          <a:bodyPr/>
          <a:lstStyle/>
          <a:p>
            <a:pPr marL="0" indent="0">
              <a:buNone/>
            </a:pPr>
            <a:r>
              <a:rPr lang="en-GB" sz="1000" dirty="0"/>
              <a:t>Each year heavy downpours during the wet season between August and September cause urban flooding in Senegal. In some areas the floodwaters linger for months, stagnating and causing health risks as well as major damage to household and community life, especially for the poorest members of Senegal’s urban community. The partnership will increase the resilience of 660 000 people in urban Senegal by helping them to better respond to flooding through an innovative, integrated approach combining interventions in three fields: infrastructure evacuation and harvesting of flood waters, decentralised sewerage treatment, waste management, and urban gardening and greening), policy (creation of district flood contingency plans and improvement of national policy) and capacity-building components (training and awareness-building for key stakeholders and local populations, with a special focus on capacity-building for women</a:t>
            </a:r>
            <a:r>
              <a:rPr lang="en-GB" sz="1000" dirty="0" smtClean="0"/>
              <a:t>).</a:t>
            </a:r>
          </a:p>
          <a:p>
            <a:pPr marL="0" indent="0">
              <a:buNone/>
            </a:pPr>
            <a:endParaRPr lang="en-GB" sz="1000" dirty="0"/>
          </a:p>
          <a:p>
            <a:pPr marL="0" indent="0">
              <a:buNone/>
            </a:pPr>
            <a:r>
              <a:rPr lang="en-GB" sz="1000" b="1" dirty="0"/>
              <a:t>Total PDG funding: </a:t>
            </a:r>
            <a:r>
              <a:rPr lang="en-GB" sz="1000" dirty="0" smtClean="0"/>
              <a:t>£230,000		</a:t>
            </a:r>
            <a:r>
              <a:rPr lang="en-GB" sz="1000" b="1" dirty="0" smtClean="0"/>
              <a:t>Total </a:t>
            </a:r>
            <a:r>
              <a:rPr lang="en-GB" sz="1000" b="1" dirty="0"/>
              <a:t>applied for DFID funding: </a:t>
            </a:r>
            <a:r>
              <a:rPr lang="en-GB" sz="1000" dirty="0" smtClean="0"/>
              <a:t>£8,700,000</a:t>
            </a:r>
            <a:r>
              <a:rPr lang="en-GB" sz="1000" dirty="0"/>
              <a:t>	</a:t>
            </a:r>
            <a:r>
              <a:rPr lang="en-GB" sz="1000" dirty="0" smtClean="0"/>
              <a:t>       </a:t>
            </a:r>
            <a:br>
              <a:rPr lang="en-GB" sz="1000" dirty="0" smtClean="0"/>
            </a:br>
            <a:r>
              <a:rPr lang="en-GB" sz="1000" dirty="0" smtClean="0"/>
              <a:t/>
            </a:r>
            <a:br>
              <a:rPr lang="en-GB" sz="1000" dirty="0" smtClean="0"/>
            </a:br>
            <a:r>
              <a:rPr lang="en-GB" sz="1000" b="1" dirty="0" smtClean="0"/>
              <a:t>Dominant </a:t>
            </a:r>
            <a:r>
              <a:rPr lang="en-GB" sz="1000" b="1" dirty="0"/>
              <a:t>Sector: </a:t>
            </a:r>
            <a:r>
              <a:rPr lang="en-GB" sz="1000" dirty="0"/>
              <a:t>Water and Sanitation, and integrated resource/water management</a:t>
            </a:r>
          </a:p>
        </p:txBody>
      </p:sp>
      <p:pic>
        <p:nvPicPr>
          <p:cNvPr id="8" name="Picture 1">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475656" y="5793093"/>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hlinkClick r:id="rId6" action="ppaction://hlinksldjump"/>
          </p:cNvPr>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75086" y="5793092"/>
            <a:ext cx="1020942"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2984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solidFill>
                  <a:schemeClr val="accent1"/>
                </a:solidFill>
              </a:rPr>
              <a:t>South Sudan</a:t>
            </a:r>
          </a:p>
        </p:txBody>
      </p:sp>
      <p:sp>
        <p:nvSpPr>
          <p:cNvPr id="4099" name="Content Placeholder 2"/>
          <p:cNvSpPr>
            <a:spLocks noGrp="1"/>
          </p:cNvSpPr>
          <p:nvPr>
            <p:ph idx="1"/>
          </p:nvPr>
        </p:nvSpPr>
        <p:spPr>
          <a:xfrm>
            <a:off x="323851" y="1978025"/>
            <a:ext cx="7344494" cy="3708400"/>
          </a:xfrm>
        </p:spPr>
        <p:txBody>
          <a:bodyPr/>
          <a:lstStyle/>
          <a:p>
            <a:pPr>
              <a:spcAft>
                <a:spcPts val="1700"/>
              </a:spcAft>
            </a:pPr>
            <a:r>
              <a:rPr lang="en-GB" altLang="en-US" sz="1200" dirty="0"/>
              <a:t>Supporting 250,000 vulnerable farmers and agro-pastoralists, particularly women and girls, in South Sudan to become resilient to climate stresses and shocks</a:t>
            </a:r>
            <a:r>
              <a:rPr lang="en-GB" altLang="en-US" sz="1200" dirty="0" smtClean="0"/>
              <a:t>. </a:t>
            </a:r>
            <a:r>
              <a:rPr lang="en-GB" altLang="en-US" sz="1200" i="1" dirty="0" smtClean="0"/>
              <a:t>[Concern Worldwide UK]</a:t>
            </a:r>
          </a:p>
        </p:txBody>
      </p:sp>
      <p:pic>
        <p:nvPicPr>
          <p:cNvPr id="1025" name="Picture 1" descr="C:\Users\trevor.glue\Desktop\DfID Powerpoint\Button.jp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0816" y="2003604"/>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812360" y="5804106"/>
            <a:ext cx="1020942"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10697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58775" y="1438274"/>
            <a:ext cx="8456613" cy="1054621"/>
          </a:xfrm>
        </p:spPr>
        <p:txBody>
          <a:bodyPr/>
          <a:lstStyle/>
          <a:p>
            <a:pPr>
              <a:spcAft>
                <a:spcPts val="1700"/>
              </a:spcAft>
            </a:pPr>
            <a:r>
              <a:rPr lang="en-GB" altLang="en-US" sz="1400" dirty="0">
                <a:solidFill>
                  <a:schemeClr val="accent1"/>
                </a:solidFill>
              </a:rPr>
              <a:t>Supporting 250,000 vulnerable farmers and agro-pastoralists, particularly women and girls, in South Sudan to become resilient to climate stresses and shocks</a:t>
            </a:r>
            <a:r>
              <a:rPr lang="en-GB" altLang="en-US" sz="1400" dirty="0" smtClean="0">
                <a:solidFill>
                  <a:schemeClr val="accent1"/>
                </a:solidFill>
              </a:rPr>
              <a:t>.</a:t>
            </a:r>
            <a:br>
              <a:rPr lang="en-GB" altLang="en-US" sz="1400" dirty="0" smtClean="0">
                <a:solidFill>
                  <a:schemeClr val="accent1"/>
                </a:solidFill>
              </a:rPr>
            </a:br>
            <a:r>
              <a:rPr lang="en-GB" altLang="en-US" sz="1400" dirty="0">
                <a:solidFill>
                  <a:schemeClr val="accent1"/>
                </a:solidFill>
              </a:rPr>
              <a:t/>
            </a:r>
            <a:br>
              <a:rPr lang="en-GB" altLang="en-US" sz="1400" dirty="0">
                <a:solidFill>
                  <a:schemeClr val="accent1"/>
                </a:solidFill>
              </a:rPr>
            </a:br>
            <a:r>
              <a:rPr lang="en-GB" altLang="en-US" sz="1200" dirty="0" smtClean="0">
                <a:solidFill>
                  <a:schemeClr val="accent1"/>
                </a:solidFill>
              </a:rPr>
              <a:t>Lead: </a:t>
            </a:r>
            <a:r>
              <a:rPr lang="en-GB" altLang="en-US" sz="1200" dirty="0" smtClean="0">
                <a:solidFill>
                  <a:schemeClr val="accent1"/>
                </a:solidFill>
                <a:latin typeface="+mn-lt"/>
              </a:rPr>
              <a:t>Concern Worldwide UK</a:t>
            </a:r>
            <a:endParaRPr lang="en-GB" altLang="en-US" sz="1400" dirty="0">
              <a:solidFill>
                <a:schemeClr val="accent1"/>
              </a:solidFill>
              <a:latin typeface="+mn-lt"/>
            </a:endParaRPr>
          </a:p>
        </p:txBody>
      </p:sp>
      <p:sp>
        <p:nvSpPr>
          <p:cNvPr id="4099" name="Content Placeholder 2"/>
          <p:cNvSpPr>
            <a:spLocks noGrp="1"/>
          </p:cNvSpPr>
          <p:nvPr>
            <p:ph idx="1"/>
          </p:nvPr>
        </p:nvSpPr>
        <p:spPr>
          <a:xfrm>
            <a:off x="323528" y="2492896"/>
            <a:ext cx="8352605" cy="3591893"/>
          </a:xfrm>
        </p:spPr>
        <p:txBody>
          <a:bodyPr/>
          <a:lstStyle/>
          <a:p>
            <a:pPr marL="0" indent="0">
              <a:buNone/>
            </a:pPr>
            <a:r>
              <a:rPr lang="en-GB" sz="1000" dirty="0"/>
              <a:t>South Sudan is a fragile state with weak governance structures. Communities are vulnerable to climate-induced shocks and stresses, and lack institutional and community-based support mechanisms. The project aims to increase communities’ resilience, improving abilities to adapt their livelihoods to disasters. Livelihoods will be diversified using climate smart innovations to reduce disaster risks. The consortium will advocate for government to adopt policies and plans in adapting to climate related stresses and shocks. Subsequently, communities will be better prepared for disasters, reducing aid dependency. Learning on climate change adaptation and resilience will be contributed for South Sudan and similar contexts</a:t>
            </a:r>
            <a:r>
              <a:rPr lang="en-GB" sz="1000" dirty="0" smtClean="0"/>
              <a:t>.</a:t>
            </a:r>
          </a:p>
          <a:p>
            <a:pPr marL="0" indent="0">
              <a:buNone/>
            </a:pPr>
            <a:endParaRPr lang="en-GB" sz="1000" dirty="0"/>
          </a:p>
          <a:p>
            <a:pPr marL="0" indent="0">
              <a:buNone/>
            </a:pPr>
            <a:r>
              <a:rPr lang="en-GB" sz="1000" b="1" dirty="0"/>
              <a:t>Total PDG funding: </a:t>
            </a:r>
            <a:r>
              <a:rPr lang="en-GB" sz="1000" dirty="0" smtClean="0"/>
              <a:t>£167,562</a:t>
            </a:r>
            <a:r>
              <a:rPr lang="en-GB" sz="1000" dirty="0"/>
              <a:t>		</a:t>
            </a:r>
            <a:r>
              <a:rPr lang="en-GB" sz="1000" b="1" dirty="0"/>
              <a:t>Total applied for DFID funding: </a:t>
            </a:r>
            <a:r>
              <a:rPr lang="en-GB" sz="1000" dirty="0" smtClean="0"/>
              <a:t>£5,000,000</a:t>
            </a:r>
            <a:r>
              <a:rPr lang="en-GB" sz="1000" dirty="0"/>
              <a:t>		</a:t>
            </a:r>
            <a:r>
              <a:rPr lang="en-GB" sz="1000" b="1" dirty="0"/>
              <a:t>Dominant Sector: </a:t>
            </a:r>
            <a:r>
              <a:rPr lang="en-GB" sz="1000" dirty="0"/>
              <a:t>Agriculture</a:t>
            </a:r>
          </a:p>
          <a:p>
            <a:pPr marL="0" indent="0">
              <a:buNone/>
            </a:pPr>
            <a:endParaRPr lang="en-GB" sz="1000" dirty="0"/>
          </a:p>
        </p:txBody>
      </p:sp>
      <p:pic>
        <p:nvPicPr>
          <p:cNvPr id="6" name="Picture 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75656" y="5793093"/>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5086" y="5793092"/>
            <a:ext cx="1020942"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7910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solidFill>
                  <a:schemeClr val="accent1"/>
                </a:solidFill>
              </a:rPr>
              <a:t>Sudan</a:t>
            </a:r>
          </a:p>
        </p:txBody>
      </p:sp>
      <p:sp>
        <p:nvSpPr>
          <p:cNvPr id="4099" name="Content Placeholder 2"/>
          <p:cNvSpPr>
            <a:spLocks noGrp="1"/>
          </p:cNvSpPr>
          <p:nvPr>
            <p:ph idx="1"/>
          </p:nvPr>
        </p:nvSpPr>
        <p:spPr>
          <a:xfrm>
            <a:off x="323851" y="1978025"/>
            <a:ext cx="7344494" cy="3708400"/>
          </a:xfrm>
        </p:spPr>
        <p:txBody>
          <a:bodyPr/>
          <a:lstStyle/>
          <a:p>
            <a:pPr>
              <a:spcAft>
                <a:spcPts val="1700"/>
              </a:spcAft>
            </a:pPr>
            <a:r>
              <a:rPr lang="en-GB" altLang="en-US" sz="1200" dirty="0"/>
              <a:t>Improving resilience of 280,000 settled and nomadic marginalised communities to climate and conflict-related shocks and stresses in Eastern Chad and Western Sudan. </a:t>
            </a:r>
            <a:r>
              <a:rPr lang="en-GB" altLang="en-US" sz="1200" i="1" dirty="0" smtClean="0"/>
              <a:t>[Concern Worldwide UK]</a:t>
            </a:r>
          </a:p>
        </p:txBody>
      </p:sp>
      <p:pic>
        <p:nvPicPr>
          <p:cNvPr id="1025" name="Picture 1" descr="C:\Users\trevor.glue\Desktop\DfID Powerpoint\Button.jp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0816" y="2003604"/>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812360" y="5804106"/>
            <a:ext cx="1020942"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7780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solidFill>
                  <a:schemeClr val="accent1"/>
                </a:solidFill>
              </a:rPr>
              <a:t>Uganda</a:t>
            </a:r>
          </a:p>
        </p:txBody>
      </p:sp>
      <p:sp>
        <p:nvSpPr>
          <p:cNvPr id="4099" name="Content Placeholder 2"/>
          <p:cNvSpPr>
            <a:spLocks noGrp="1"/>
          </p:cNvSpPr>
          <p:nvPr>
            <p:ph idx="1"/>
          </p:nvPr>
        </p:nvSpPr>
        <p:spPr>
          <a:xfrm>
            <a:off x="323851" y="1978025"/>
            <a:ext cx="7344494" cy="3708400"/>
          </a:xfrm>
        </p:spPr>
        <p:txBody>
          <a:bodyPr/>
          <a:lstStyle/>
          <a:p>
            <a:pPr>
              <a:spcAft>
                <a:spcPts val="1700"/>
              </a:spcAft>
            </a:pPr>
            <a:r>
              <a:rPr lang="en-GB" altLang="en-US" sz="1200" dirty="0"/>
              <a:t>Programme for Resilient Systems (PROGRESS) to build absorptive, adaptive and transformative capacity for 550,000 vulnerable individuals in Kenya and </a:t>
            </a:r>
            <a:r>
              <a:rPr lang="en-GB" altLang="en-US" sz="1200" dirty="0" smtClean="0"/>
              <a:t>Uganda. </a:t>
            </a:r>
            <a:r>
              <a:rPr lang="en-GB" altLang="en-US" sz="1200" i="1" dirty="0" smtClean="0"/>
              <a:t>[Mercy Corps Scotland]</a:t>
            </a:r>
          </a:p>
          <a:p>
            <a:pPr>
              <a:spcAft>
                <a:spcPts val="1700"/>
              </a:spcAft>
            </a:pPr>
            <a:r>
              <a:rPr lang="en-GB" altLang="en-US" sz="1200" dirty="0"/>
              <a:t>Pastoralist Livelihoods, Rights and Resources: Creating Resilience to Drought for 640,000 Cross Border Populations in Kenya and Uganda’s </a:t>
            </a:r>
            <a:r>
              <a:rPr lang="en-GB" altLang="en-US" sz="1200" dirty="0" err="1"/>
              <a:t>Karamoja</a:t>
            </a:r>
            <a:r>
              <a:rPr lang="en-GB" altLang="en-US" sz="1200" dirty="0"/>
              <a:t> </a:t>
            </a:r>
            <a:r>
              <a:rPr lang="en-GB" altLang="en-US" sz="1200" dirty="0" smtClean="0"/>
              <a:t>Cluster</a:t>
            </a:r>
            <a:r>
              <a:rPr lang="en-GB" altLang="en-US" sz="1200" dirty="0"/>
              <a:t>.</a:t>
            </a:r>
            <a:r>
              <a:rPr lang="en-GB" altLang="en-US" sz="1200" i="1" dirty="0"/>
              <a:t>[Action Against Hunger – </a:t>
            </a:r>
            <a:r>
              <a:rPr lang="en-GB" altLang="en-US" sz="1200" i="1" dirty="0" smtClean="0"/>
              <a:t>USA]</a:t>
            </a:r>
          </a:p>
        </p:txBody>
      </p:sp>
      <p:sp>
        <p:nvSpPr>
          <p:cNvPr id="3" name="TextBox 2"/>
          <p:cNvSpPr txBox="1"/>
          <p:nvPr/>
        </p:nvSpPr>
        <p:spPr>
          <a:xfrm>
            <a:off x="3534916" y="5249800"/>
            <a:ext cx="2808312" cy="846386"/>
          </a:xfrm>
          <a:prstGeom prst="rect">
            <a:avLst/>
          </a:prstGeom>
          <a:noFill/>
        </p:spPr>
        <p:txBody>
          <a:bodyPr wrap="square" rtlCol="0">
            <a:spAutoFit/>
          </a:bodyPr>
          <a:lstStyle/>
          <a:p>
            <a:r>
              <a:rPr lang="en-GB" sz="1050" dirty="0">
                <a:solidFill>
                  <a:schemeClr val="bg1"/>
                </a:solidFill>
              </a:rPr>
              <a:t>COUNTRY</a:t>
            </a:r>
            <a:r>
              <a:rPr lang="en-GB" sz="1050" dirty="0" smtClean="0">
                <a:solidFill>
                  <a:schemeClr val="bg1"/>
                </a:solidFill>
              </a:rPr>
              <a:t> SUMMARY</a:t>
            </a:r>
            <a:br>
              <a:rPr lang="en-GB" sz="1050" dirty="0" smtClean="0">
                <a:solidFill>
                  <a:schemeClr val="bg1"/>
                </a:solidFill>
              </a:rPr>
            </a:br>
            <a:endParaRPr lang="en-GB" sz="1050" dirty="0" smtClean="0">
              <a:solidFill>
                <a:schemeClr val="bg1"/>
              </a:solidFill>
            </a:endParaRPr>
          </a:p>
          <a:p>
            <a:r>
              <a:rPr lang="en-GB" sz="700" b="1" dirty="0" smtClean="0">
                <a:solidFill>
                  <a:schemeClr val="bg1"/>
                </a:solidFill>
              </a:rPr>
              <a:t>Total </a:t>
            </a:r>
            <a:r>
              <a:rPr lang="en-GB" sz="700" b="1" dirty="0">
                <a:solidFill>
                  <a:schemeClr val="bg1"/>
                </a:solidFill>
              </a:rPr>
              <a:t>number of beneficiaries: </a:t>
            </a:r>
            <a:r>
              <a:rPr lang="en-GB" sz="700" dirty="0" smtClean="0">
                <a:solidFill>
                  <a:schemeClr val="bg1"/>
                </a:solidFill>
              </a:rPr>
              <a:t>600,000</a:t>
            </a:r>
          </a:p>
          <a:p>
            <a:r>
              <a:rPr lang="en-GB" sz="700" b="1" dirty="0">
                <a:solidFill>
                  <a:schemeClr val="bg1"/>
                </a:solidFill>
              </a:rPr>
              <a:t>Total potential DFID </a:t>
            </a:r>
            <a:r>
              <a:rPr lang="en-GB" sz="700" b="1" dirty="0" smtClean="0">
                <a:solidFill>
                  <a:schemeClr val="bg1"/>
                </a:solidFill>
              </a:rPr>
              <a:t>funding: </a:t>
            </a:r>
            <a:r>
              <a:rPr lang="en-GB" sz="700" dirty="0" smtClean="0">
                <a:solidFill>
                  <a:schemeClr val="bg1"/>
                </a:solidFill>
              </a:rPr>
              <a:t>£7,539,486</a:t>
            </a:r>
          </a:p>
          <a:p>
            <a:r>
              <a:rPr lang="en-GB" sz="700" b="1" dirty="0">
                <a:solidFill>
                  <a:schemeClr val="bg1"/>
                </a:solidFill>
              </a:rPr>
              <a:t>Number of PDG </a:t>
            </a:r>
            <a:r>
              <a:rPr lang="en-GB" sz="700" b="1" dirty="0" smtClean="0">
                <a:solidFill>
                  <a:schemeClr val="bg1"/>
                </a:solidFill>
              </a:rPr>
              <a:t>projects: </a:t>
            </a:r>
            <a:r>
              <a:rPr lang="en-GB" sz="700" dirty="0">
                <a:solidFill>
                  <a:schemeClr val="bg1"/>
                </a:solidFill>
              </a:rPr>
              <a:t>2</a:t>
            </a:r>
            <a:endParaRPr lang="en-GB" sz="700" b="1" dirty="0" smtClean="0">
              <a:solidFill>
                <a:schemeClr val="bg1"/>
              </a:solidFill>
            </a:endParaRPr>
          </a:p>
          <a:p>
            <a:r>
              <a:rPr lang="en-GB" sz="700" b="1" dirty="0">
                <a:solidFill>
                  <a:schemeClr val="bg1"/>
                </a:solidFill>
              </a:rPr>
              <a:t>Of which projects are </a:t>
            </a:r>
            <a:r>
              <a:rPr lang="en-GB" sz="700" b="1" dirty="0" smtClean="0">
                <a:solidFill>
                  <a:schemeClr val="bg1"/>
                </a:solidFill>
              </a:rPr>
              <a:t>multi-country: </a:t>
            </a:r>
            <a:r>
              <a:rPr lang="en-GB" sz="700" dirty="0" smtClean="0">
                <a:solidFill>
                  <a:schemeClr val="bg1"/>
                </a:solidFill>
              </a:rPr>
              <a:t>2</a:t>
            </a:r>
            <a:endParaRPr lang="en-GB" sz="700" b="1" dirty="0" smtClean="0">
              <a:solidFill>
                <a:schemeClr val="bg1"/>
              </a:solidFill>
            </a:endParaRPr>
          </a:p>
        </p:txBody>
      </p:sp>
      <p:pic>
        <p:nvPicPr>
          <p:cNvPr id="1025" name="Picture 1" descr="C:\Users\trevor.glue\Desktop\DfID Powerpoint\Button.jp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0816" y="2003604"/>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812360" y="5804106"/>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descr="C:\Users\trevor.glue\Desktop\DfID Powerpoint\Button.jpg">
            <a:hlinkClick r:id="rId7"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0816" y="2564904"/>
            <a:ext cx="1020942" cy="292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8874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spcAft>
                <a:spcPts val="1700"/>
              </a:spcAft>
            </a:pPr>
            <a:r>
              <a:rPr lang="en-GB" altLang="en-US" sz="1400" dirty="0">
                <a:solidFill>
                  <a:schemeClr val="accent1"/>
                </a:solidFill>
              </a:rPr>
              <a:t>Pastoralist Livelihoods, Rights and Resources: Creating Resilience to Drought for 640,000 Cross Border Populations in Kenya and Uganda’s </a:t>
            </a:r>
            <a:r>
              <a:rPr lang="en-GB" altLang="en-US" sz="1400" dirty="0" err="1">
                <a:solidFill>
                  <a:schemeClr val="accent1"/>
                </a:solidFill>
              </a:rPr>
              <a:t>Karamoja</a:t>
            </a:r>
            <a:r>
              <a:rPr lang="en-GB" altLang="en-US" sz="1400" dirty="0">
                <a:solidFill>
                  <a:schemeClr val="accent1"/>
                </a:solidFill>
              </a:rPr>
              <a:t> Cluster</a:t>
            </a:r>
            <a:r>
              <a:rPr lang="en-GB" altLang="en-US" sz="1400" dirty="0" smtClean="0">
                <a:solidFill>
                  <a:schemeClr val="accent1"/>
                </a:solidFill>
              </a:rPr>
              <a:t>.</a:t>
            </a:r>
            <a:br>
              <a:rPr lang="en-GB" altLang="en-US" sz="1400" dirty="0" smtClean="0">
                <a:solidFill>
                  <a:schemeClr val="accent1"/>
                </a:solidFill>
              </a:rPr>
            </a:br>
            <a:r>
              <a:rPr lang="en-GB" altLang="en-US" sz="1400" dirty="0" smtClean="0">
                <a:solidFill>
                  <a:schemeClr val="accent1"/>
                </a:solidFill>
              </a:rPr>
              <a:t/>
            </a:r>
            <a:br>
              <a:rPr lang="en-GB" altLang="en-US" sz="1400" dirty="0" smtClean="0">
                <a:solidFill>
                  <a:schemeClr val="accent1"/>
                </a:solidFill>
              </a:rPr>
            </a:br>
            <a:r>
              <a:rPr lang="en-GB" altLang="en-US" sz="1200" dirty="0">
                <a:solidFill>
                  <a:schemeClr val="accent1"/>
                </a:solidFill>
              </a:rPr>
              <a:t>Lead: </a:t>
            </a:r>
            <a:r>
              <a:rPr lang="en-GB" altLang="en-US" sz="1200" dirty="0">
                <a:solidFill>
                  <a:schemeClr val="accent1"/>
                </a:solidFill>
                <a:latin typeface="+mn-lt"/>
              </a:rPr>
              <a:t>Action Against Hunger – USA</a:t>
            </a:r>
            <a:r>
              <a:rPr lang="en-GB" altLang="en-US" sz="1400" dirty="0">
                <a:solidFill>
                  <a:schemeClr val="accent1"/>
                </a:solidFill>
              </a:rPr>
              <a:t/>
            </a:r>
            <a:br>
              <a:rPr lang="en-GB" altLang="en-US" sz="1400" dirty="0">
                <a:solidFill>
                  <a:schemeClr val="accent1"/>
                </a:solidFill>
              </a:rPr>
            </a:br>
            <a:endParaRPr lang="en-GB" altLang="en-US" sz="1400" dirty="0">
              <a:solidFill>
                <a:schemeClr val="accent1"/>
              </a:solidFill>
            </a:endParaRPr>
          </a:p>
        </p:txBody>
      </p:sp>
      <p:sp>
        <p:nvSpPr>
          <p:cNvPr id="4099" name="Content Placeholder 2"/>
          <p:cNvSpPr>
            <a:spLocks noGrp="1"/>
          </p:cNvSpPr>
          <p:nvPr>
            <p:ph idx="1"/>
          </p:nvPr>
        </p:nvSpPr>
        <p:spPr>
          <a:xfrm>
            <a:off x="375531" y="2420888"/>
            <a:ext cx="8373098" cy="3082310"/>
          </a:xfrm>
        </p:spPr>
        <p:txBody>
          <a:bodyPr/>
          <a:lstStyle/>
          <a:p>
            <a:pPr marL="0" indent="0">
              <a:buNone/>
            </a:pPr>
            <a:r>
              <a:rPr lang="en-GB" sz="1000" dirty="0"/>
              <a:t>The Pastoralist Resilience Partnership (</a:t>
            </a:r>
            <a:r>
              <a:rPr lang="en-GB" sz="1000" dirty="0" err="1"/>
              <a:t>PReP</a:t>
            </a:r>
            <a:r>
              <a:rPr lang="en-GB" sz="1000" dirty="0"/>
              <a:t>) project will contribute to the building and rebuilding of resilience to the impacts of uneven rainfall patterns, extreme weather events and drought in </a:t>
            </a:r>
            <a:r>
              <a:rPr lang="en-GB" sz="1000" dirty="0" err="1"/>
              <a:t>Karamoja</a:t>
            </a:r>
            <a:r>
              <a:rPr lang="en-GB" sz="1000" dirty="0"/>
              <a:t> sub-region of Uganda and Turkana and West </a:t>
            </a:r>
            <a:r>
              <a:rPr lang="en-GB" sz="1000" dirty="0" err="1"/>
              <a:t>Pokot</a:t>
            </a:r>
            <a:r>
              <a:rPr lang="en-GB" sz="1000" dirty="0"/>
              <a:t> counties of Kenya.</a:t>
            </a:r>
          </a:p>
          <a:p>
            <a:pPr marL="0" indent="0">
              <a:buNone/>
            </a:pPr>
            <a:endParaRPr lang="en-GB" sz="1000" dirty="0"/>
          </a:p>
          <a:p>
            <a:pPr marL="0" indent="0">
              <a:buNone/>
            </a:pPr>
            <a:r>
              <a:rPr lang="en-GB" sz="1000" dirty="0"/>
              <a:t>The project is organized on four principal and interlinked areas of work: climate-resilient livelihoods, ecosystem management, enhanced governance and reduced conflict, and research and advocacy. </a:t>
            </a:r>
          </a:p>
          <a:p>
            <a:pPr marL="0" indent="0">
              <a:buNone/>
            </a:pPr>
            <a:r>
              <a:rPr lang="en-GB" sz="1000" dirty="0"/>
              <a:t>The scope of the programme has so far been refined to read as follows:</a:t>
            </a:r>
          </a:p>
          <a:p>
            <a:pPr marL="0" indent="0">
              <a:buNone/>
            </a:pPr>
            <a:endParaRPr lang="en-GB" sz="1050" dirty="0"/>
          </a:p>
          <a:p>
            <a:pPr marL="228600" indent="-228600">
              <a:buFont typeface="+mj-lt"/>
              <a:buAutoNum type="alphaUcPeriod"/>
            </a:pPr>
            <a:r>
              <a:rPr lang="en-GB" sz="950" dirty="0" smtClean="0"/>
              <a:t>Enhancing </a:t>
            </a:r>
            <a:r>
              <a:rPr lang="en-GB" sz="950" dirty="0"/>
              <a:t>the choices that individuals and households have in the pursuit of livelihood strategies, and ability to obtain more value from these strategies;</a:t>
            </a:r>
          </a:p>
          <a:p>
            <a:pPr marL="228600" indent="-228600">
              <a:buFont typeface="+mj-lt"/>
              <a:buAutoNum type="alphaUcPeriod"/>
            </a:pPr>
            <a:r>
              <a:rPr lang="en-GB" sz="950" dirty="0" smtClean="0"/>
              <a:t>Contributing </a:t>
            </a:r>
            <a:r>
              <a:rPr lang="en-GB" sz="950" dirty="0"/>
              <a:t>to the protection and management of the ecosystem resource base to sustain itself, support ecological resilience and sustainable livelihoods;</a:t>
            </a:r>
          </a:p>
          <a:p>
            <a:pPr marL="228600" indent="-228600">
              <a:buFont typeface="+mj-lt"/>
              <a:buAutoNum type="alphaUcPeriod"/>
            </a:pPr>
            <a:r>
              <a:rPr lang="en-GB" sz="950" dirty="0" smtClean="0"/>
              <a:t>Supporting </a:t>
            </a:r>
            <a:r>
              <a:rPr lang="en-GB" sz="950" dirty="0"/>
              <a:t>improvements in governance and safety to enable communities pursue sustainable livelihoods, enjoy greater wellbeing and enhanced choice in their pursuit of livelihood strategies; and,</a:t>
            </a:r>
          </a:p>
          <a:p>
            <a:pPr marL="228600" indent="-228600">
              <a:buFont typeface="+mj-lt"/>
              <a:buAutoNum type="alphaUcPeriod"/>
            </a:pPr>
            <a:r>
              <a:rPr lang="en-GB" sz="950" dirty="0" smtClean="0"/>
              <a:t>Creating </a:t>
            </a:r>
            <a:r>
              <a:rPr lang="en-GB" sz="950" dirty="0"/>
              <a:t>evidence to guide programme interventions and policies that create an environment supportive to the adaptation and resilience of individuals and communities</a:t>
            </a:r>
            <a:r>
              <a:rPr lang="en-GB" sz="950" dirty="0" smtClean="0"/>
              <a:t>.</a:t>
            </a:r>
          </a:p>
          <a:p>
            <a:pPr marL="0" indent="0">
              <a:buNone/>
            </a:pPr>
            <a:endParaRPr lang="en-GB" sz="1000" dirty="0"/>
          </a:p>
          <a:p>
            <a:pPr marL="0" indent="0">
              <a:buNone/>
            </a:pPr>
            <a:r>
              <a:rPr lang="en-GB" sz="1000" b="1" dirty="0"/>
              <a:t>Total PDG funding: </a:t>
            </a:r>
            <a:r>
              <a:rPr lang="en-GB" sz="1000" dirty="0" smtClean="0"/>
              <a:t>£151,972</a:t>
            </a:r>
            <a:r>
              <a:rPr lang="en-GB" sz="1000" dirty="0"/>
              <a:t>		</a:t>
            </a:r>
            <a:r>
              <a:rPr lang="en-GB" sz="1000" b="1" dirty="0"/>
              <a:t>Total applied for DFID funding: </a:t>
            </a:r>
            <a:r>
              <a:rPr lang="en-GB" sz="1000" dirty="0" smtClean="0"/>
              <a:t>£7,260,832</a:t>
            </a:r>
            <a:r>
              <a:rPr lang="en-GB" sz="1000" dirty="0"/>
              <a:t>		</a:t>
            </a:r>
            <a:r>
              <a:rPr lang="en-GB" sz="1000" b="1" dirty="0"/>
              <a:t>Dominant Sector: </a:t>
            </a:r>
            <a:r>
              <a:rPr lang="en-GB" sz="1000" dirty="0" smtClean="0"/>
              <a:t>Agriculture</a:t>
            </a:r>
            <a:endParaRPr lang="en-GB" sz="1000" dirty="0"/>
          </a:p>
          <a:p>
            <a:pPr marL="0" indent="0">
              <a:buNone/>
            </a:pPr>
            <a:endParaRPr lang="en-GB" sz="1000" dirty="0"/>
          </a:p>
        </p:txBody>
      </p:sp>
      <p:pic>
        <p:nvPicPr>
          <p:cNvPr id="6" name="Picture 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608734" y="5793093"/>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5087" y="5793092"/>
            <a:ext cx="1020939" cy="2916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494707" y="5793091"/>
            <a:ext cx="1020939" cy="291697"/>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2"/>
          <p:cNvPicPr/>
          <p:nvPr/>
        </p:nvPicPr>
        <p:blipFill rotWithShape="1">
          <a:blip r:embed="rId9">
            <a:extLst>
              <a:ext uri="{28A0092B-C50C-407E-A947-70E740481C1C}">
                <a14:useLocalDpi xmlns:a14="http://schemas.microsoft.com/office/drawing/2010/main" val="0"/>
              </a:ext>
            </a:extLst>
          </a:blip>
          <a:srcRect t="22874" b="44526"/>
          <a:stretch/>
        </p:blipFill>
        <p:spPr bwMode="auto">
          <a:xfrm>
            <a:off x="3995936" y="5167900"/>
            <a:ext cx="5148064" cy="926635"/>
          </a:xfrm>
          <a:prstGeom prst="rect">
            <a:avLst/>
          </a:prstGeom>
          <a:noFill/>
          <a:ln w="9525">
            <a:noFill/>
            <a:miter lim="800000"/>
            <a:headEnd/>
            <a:tailEnd/>
          </a:ln>
        </p:spPr>
      </p:pic>
    </p:spTree>
    <p:extLst>
      <p:ext uri="{BB962C8B-B14F-4D97-AF65-F5344CB8AC3E}">
        <p14:creationId xmlns:p14="http://schemas.microsoft.com/office/powerpoint/2010/main" val="25630652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58775" y="1438274"/>
            <a:ext cx="8456613" cy="1270645"/>
          </a:xfrm>
        </p:spPr>
        <p:txBody>
          <a:bodyPr/>
          <a:lstStyle/>
          <a:p>
            <a:pPr>
              <a:spcAft>
                <a:spcPts val="1700"/>
              </a:spcAft>
            </a:pPr>
            <a:r>
              <a:rPr lang="en-GB" altLang="en-US" sz="1400" dirty="0">
                <a:solidFill>
                  <a:schemeClr val="accent1"/>
                </a:solidFill>
              </a:rPr>
              <a:t>Strengthening resilience of </a:t>
            </a:r>
            <a:r>
              <a:rPr lang="en-GB" altLang="en-US" sz="1400" dirty="0" smtClean="0">
                <a:solidFill>
                  <a:schemeClr val="accent1"/>
                </a:solidFill>
              </a:rPr>
              <a:t>900,000 </a:t>
            </a:r>
            <a:r>
              <a:rPr lang="en-GB" altLang="en-US" sz="1400" dirty="0">
                <a:solidFill>
                  <a:schemeClr val="accent1"/>
                </a:solidFill>
              </a:rPr>
              <a:t>pastoralists and </a:t>
            </a:r>
            <a:r>
              <a:rPr lang="en-GB" altLang="en-US" sz="1400" dirty="0" err="1">
                <a:solidFill>
                  <a:schemeClr val="accent1"/>
                </a:solidFill>
              </a:rPr>
              <a:t>agropastoralists</a:t>
            </a:r>
            <a:r>
              <a:rPr lang="en-GB" altLang="en-US" sz="1400" dirty="0">
                <a:solidFill>
                  <a:schemeClr val="accent1"/>
                </a:solidFill>
              </a:rPr>
              <a:t>, by securing, servicing and promoting </a:t>
            </a:r>
            <a:r>
              <a:rPr lang="en-GB" altLang="en-US" sz="1400" dirty="0" err="1">
                <a:solidFill>
                  <a:schemeClr val="accent1"/>
                </a:solidFill>
              </a:rPr>
              <a:t>transborder</a:t>
            </a:r>
            <a:r>
              <a:rPr lang="en-GB" altLang="en-US" sz="1400" dirty="0">
                <a:solidFill>
                  <a:schemeClr val="accent1"/>
                </a:solidFill>
              </a:rPr>
              <a:t> livestock mobility across Mauritania, Senegal, Mali, Burkina Faso and Niger</a:t>
            </a:r>
            <a:r>
              <a:rPr lang="en-GB" altLang="en-US" sz="1400" dirty="0" smtClean="0">
                <a:solidFill>
                  <a:schemeClr val="accent1"/>
                </a:solidFill>
              </a:rPr>
              <a:t>.</a:t>
            </a:r>
            <a:br>
              <a:rPr lang="en-GB" altLang="en-US" sz="1400" dirty="0" smtClean="0">
                <a:solidFill>
                  <a:schemeClr val="accent1"/>
                </a:solidFill>
              </a:rPr>
            </a:br>
            <a:r>
              <a:rPr lang="en-GB" altLang="en-US" sz="1400" dirty="0" smtClean="0">
                <a:solidFill>
                  <a:schemeClr val="accent1"/>
                </a:solidFill>
              </a:rPr>
              <a:t/>
            </a:r>
            <a:br>
              <a:rPr lang="en-GB" altLang="en-US" sz="1400" dirty="0" smtClean="0">
                <a:solidFill>
                  <a:schemeClr val="accent1"/>
                </a:solidFill>
              </a:rPr>
            </a:br>
            <a:r>
              <a:rPr lang="en-GB" altLang="en-US" sz="1200" dirty="0" smtClean="0">
                <a:solidFill>
                  <a:schemeClr val="accent1"/>
                </a:solidFill>
              </a:rPr>
              <a:t>Lead: </a:t>
            </a:r>
            <a:r>
              <a:rPr lang="en-GB" altLang="en-US" sz="1200" dirty="0" smtClean="0">
                <a:solidFill>
                  <a:schemeClr val="accent1"/>
                </a:solidFill>
                <a:latin typeface="+mn-lt"/>
              </a:rPr>
              <a:t>Acting for Life</a:t>
            </a:r>
            <a:endParaRPr lang="en-GB" altLang="en-US" sz="1200" dirty="0">
              <a:solidFill>
                <a:schemeClr val="accent1"/>
              </a:solidFill>
              <a:latin typeface="+mn-lt"/>
            </a:endParaRPr>
          </a:p>
        </p:txBody>
      </p:sp>
      <p:sp>
        <p:nvSpPr>
          <p:cNvPr id="4099" name="Content Placeholder 2"/>
          <p:cNvSpPr>
            <a:spLocks noGrp="1"/>
          </p:cNvSpPr>
          <p:nvPr>
            <p:ph idx="1"/>
          </p:nvPr>
        </p:nvSpPr>
        <p:spPr>
          <a:xfrm>
            <a:off x="343198" y="2659399"/>
            <a:ext cx="8424613" cy="3390572"/>
          </a:xfrm>
        </p:spPr>
        <p:txBody>
          <a:bodyPr/>
          <a:lstStyle/>
          <a:p>
            <a:pPr marL="0" indent="0">
              <a:buNone/>
            </a:pPr>
            <a:r>
              <a:rPr lang="en-GB" sz="1000" dirty="0"/>
              <a:t>Moving livestock along cross-border corridors enables Sahel pastoralists and agro-pastoralists to manage climate variability, to reach refuge areas during severe droughts, and to ensure access to markets and value chains. Use of livestock corridors is increasingly restricted by agriculture encroachment, limited involvement of local governments, shortage of basic services and inadequate institutional framework.</a:t>
            </a:r>
          </a:p>
          <a:p>
            <a:pPr marL="0" indent="0">
              <a:buNone/>
            </a:pPr>
            <a:endParaRPr lang="en-GB" sz="1000" dirty="0"/>
          </a:p>
          <a:p>
            <a:pPr marL="0" indent="0">
              <a:buNone/>
            </a:pPr>
            <a:r>
              <a:rPr lang="en-GB" sz="1000" dirty="0"/>
              <a:t>The project will therefore build resilience among pastoral and agro-pastoral women, men and children, by securing strategic trans-border corridors, by providing key services and by enabling communities and stakeholders to lobby for livestock mobility and for appropriate policy-making at local, national and ECOWAS levels</a:t>
            </a:r>
            <a:r>
              <a:rPr lang="en-GB" sz="1000" dirty="0" smtClean="0"/>
              <a:t>.</a:t>
            </a:r>
          </a:p>
          <a:p>
            <a:pPr marL="0" indent="0">
              <a:buNone/>
            </a:pPr>
            <a:endParaRPr lang="en-GB" sz="1000" dirty="0"/>
          </a:p>
          <a:p>
            <a:pPr marL="0" indent="0">
              <a:buNone/>
            </a:pPr>
            <a:r>
              <a:rPr lang="en-GB" sz="1000" b="1" dirty="0"/>
              <a:t>Total PDG funding: </a:t>
            </a:r>
            <a:r>
              <a:rPr lang="en-GB" sz="1000" dirty="0" smtClean="0"/>
              <a:t>£64,210</a:t>
            </a:r>
            <a:r>
              <a:rPr lang="en-GB" sz="1000" dirty="0"/>
              <a:t>		</a:t>
            </a:r>
            <a:r>
              <a:rPr lang="en-GB" sz="1000" b="1" dirty="0"/>
              <a:t>Total applied for DFID funding: </a:t>
            </a:r>
            <a:r>
              <a:rPr lang="en-GB" sz="1000" dirty="0" smtClean="0"/>
              <a:t>£5,464,448</a:t>
            </a:r>
            <a:r>
              <a:rPr lang="en-GB" sz="1000" dirty="0"/>
              <a:t>		</a:t>
            </a:r>
            <a:r>
              <a:rPr lang="en-GB" sz="1000" b="1" dirty="0"/>
              <a:t>Dominant Sector: </a:t>
            </a:r>
            <a:r>
              <a:rPr lang="en-GB" sz="1000" dirty="0"/>
              <a:t>Agriculture</a:t>
            </a:r>
          </a:p>
          <a:p>
            <a:pPr marL="0" indent="0">
              <a:buNone/>
            </a:pPr>
            <a:endParaRPr lang="en-GB" sz="1000" dirty="0"/>
          </a:p>
        </p:txBody>
      </p:sp>
      <p:pic>
        <p:nvPicPr>
          <p:cNvPr id="15" name="Picture 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820519" y="5793092"/>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5087" y="5793092"/>
            <a:ext cx="1020939" cy="2916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475657" y="5793092"/>
            <a:ext cx="1020939" cy="291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574827" y="5793090"/>
            <a:ext cx="1020939" cy="2916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a:hlinkClick r:id="rId11" action="ppaction://hlinksldjump"/>
          </p:cNvPr>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3653316" y="5793090"/>
            <a:ext cx="1020939" cy="29169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
            <a:hlinkClick r:id="rId13" action="ppaction://hlinksldjump"/>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4735067" y="5793087"/>
            <a:ext cx="1020939"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0190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spcAft>
                <a:spcPts val="1700"/>
              </a:spcAft>
            </a:pPr>
            <a:r>
              <a:rPr lang="en-GB" altLang="en-US" sz="1400" dirty="0">
                <a:solidFill>
                  <a:schemeClr val="accent1"/>
                </a:solidFill>
              </a:rPr>
              <a:t>Building resilience without borders in the Sahel: Supporting 900,000 vulnerable women, children and men in Burkina Faso, Mali and Niger to adapt to climate extremes (BRWB) </a:t>
            </a:r>
            <a:r>
              <a:rPr lang="en-GB" altLang="en-US" sz="1400" dirty="0" smtClean="0">
                <a:solidFill>
                  <a:schemeClr val="accent1"/>
                </a:solidFill>
              </a:rPr>
              <a:t/>
            </a:r>
            <a:br>
              <a:rPr lang="en-GB" altLang="en-US" sz="1400" dirty="0" smtClean="0">
                <a:solidFill>
                  <a:schemeClr val="accent1"/>
                </a:solidFill>
              </a:rPr>
            </a:br>
            <a:r>
              <a:rPr lang="en-GB" altLang="en-US" sz="1400" dirty="0">
                <a:solidFill>
                  <a:schemeClr val="accent1"/>
                </a:solidFill>
              </a:rPr>
              <a:t/>
            </a:r>
            <a:br>
              <a:rPr lang="en-GB" altLang="en-US" sz="1400" dirty="0">
                <a:solidFill>
                  <a:schemeClr val="accent1"/>
                </a:solidFill>
              </a:rPr>
            </a:br>
            <a:r>
              <a:rPr lang="en-GB" altLang="en-US" sz="1200" dirty="0" smtClean="0">
                <a:solidFill>
                  <a:schemeClr val="accent1"/>
                </a:solidFill>
              </a:rPr>
              <a:t>Lead: </a:t>
            </a:r>
            <a:r>
              <a:rPr lang="en-GB" altLang="en-US" sz="1200" dirty="0" smtClean="0">
                <a:solidFill>
                  <a:schemeClr val="accent1"/>
                </a:solidFill>
                <a:latin typeface="+mn-lt"/>
              </a:rPr>
              <a:t>Care International UK</a:t>
            </a:r>
            <a:endParaRPr lang="en-GB" altLang="en-US" sz="1200" dirty="0">
              <a:solidFill>
                <a:schemeClr val="accent1"/>
              </a:solidFill>
              <a:latin typeface="+mn-lt"/>
            </a:endParaRPr>
          </a:p>
        </p:txBody>
      </p:sp>
      <p:sp>
        <p:nvSpPr>
          <p:cNvPr id="4099" name="Content Placeholder 2"/>
          <p:cNvSpPr>
            <a:spLocks noGrp="1"/>
          </p:cNvSpPr>
          <p:nvPr>
            <p:ph idx="1"/>
          </p:nvPr>
        </p:nvSpPr>
        <p:spPr>
          <a:xfrm>
            <a:off x="323528" y="2708920"/>
            <a:ext cx="8496622" cy="3534588"/>
          </a:xfrm>
        </p:spPr>
        <p:txBody>
          <a:bodyPr/>
          <a:lstStyle/>
          <a:p>
            <a:pPr marL="0" indent="0">
              <a:buNone/>
            </a:pPr>
            <a:r>
              <a:rPr lang="en-GB" sz="1000" dirty="0"/>
              <a:t>As the basis upon which livelihoods depend, the governance and sustainable use of the natural resource base in the Sahel is critical for building climate resilience. The consortium proposes an innovative model that combines improvement of climate information services, sustainable and climate-resilient livelihood options, gender equality and sustainable natural resource management. This integrated approach builds on existing experience, while enabling learning, flexibility and innovation.  The premise for success is greater understanding of risk, vulnerability and capacity in the face of climate change, more effective use of climate information for decision-making and strengthened local, national and cross-border governance and institutions. </a:t>
            </a:r>
            <a:endParaRPr lang="en-GB" sz="1000" dirty="0" smtClean="0"/>
          </a:p>
          <a:p>
            <a:pPr marL="0" indent="0">
              <a:buNone/>
            </a:pPr>
            <a:endParaRPr lang="en-GB" sz="1000" dirty="0"/>
          </a:p>
          <a:p>
            <a:pPr marL="0" indent="0">
              <a:buNone/>
            </a:pPr>
            <a:r>
              <a:rPr lang="en-GB" sz="1000" b="1" dirty="0"/>
              <a:t>Total PDG funding: </a:t>
            </a:r>
            <a:r>
              <a:rPr lang="en-GB" sz="1000" dirty="0" smtClean="0"/>
              <a:t>£69,400</a:t>
            </a:r>
            <a:r>
              <a:rPr lang="en-GB" sz="1000" dirty="0"/>
              <a:t>		</a:t>
            </a:r>
            <a:r>
              <a:rPr lang="en-GB" sz="1000" b="1" dirty="0"/>
              <a:t>Total applied for DFID funding: </a:t>
            </a:r>
            <a:r>
              <a:rPr lang="en-GB" sz="1000" dirty="0" smtClean="0"/>
              <a:t>£8,813,742</a:t>
            </a:r>
            <a:r>
              <a:rPr lang="en-GB" sz="1000" dirty="0"/>
              <a:t>		</a:t>
            </a:r>
            <a:r>
              <a:rPr lang="en-GB" sz="1000" b="1" dirty="0"/>
              <a:t>Dominant Sector: </a:t>
            </a:r>
            <a:r>
              <a:rPr lang="en-GB" sz="1000" dirty="0" smtClean="0"/>
              <a:t>Communication</a:t>
            </a:r>
            <a:endParaRPr lang="en-GB" sz="1000" dirty="0"/>
          </a:p>
          <a:p>
            <a:pPr marL="0" indent="0">
              <a:buNone/>
            </a:pPr>
            <a:endParaRPr lang="en-GB" sz="1000" dirty="0" smtClean="0"/>
          </a:p>
          <a:p>
            <a:pPr marL="0" indent="0">
              <a:buNone/>
            </a:pPr>
            <a:endParaRPr lang="en-GB" sz="1000" dirty="0"/>
          </a:p>
          <a:p>
            <a:pPr marL="0" indent="0">
              <a:buNone/>
            </a:pPr>
            <a:r>
              <a:rPr lang="en-GB" sz="1000" dirty="0" smtClean="0"/>
              <a:t> </a:t>
            </a:r>
            <a:endParaRPr lang="en-GB" sz="1000" dirty="0"/>
          </a:p>
        </p:txBody>
      </p:sp>
      <p:pic>
        <p:nvPicPr>
          <p:cNvPr id="15" name="Picture 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88854" y="5788430"/>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5087" y="5793092"/>
            <a:ext cx="1020939" cy="2916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475657" y="5788431"/>
            <a:ext cx="1020939" cy="291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578926" y="5795186"/>
            <a:ext cx="1020939"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615365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58775" y="1438274"/>
            <a:ext cx="8456613" cy="1054621"/>
          </a:xfrm>
        </p:spPr>
        <p:txBody>
          <a:bodyPr/>
          <a:lstStyle/>
          <a:p>
            <a:pPr>
              <a:spcAft>
                <a:spcPts val="1700"/>
              </a:spcAft>
            </a:pPr>
            <a:r>
              <a:rPr lang="en-GB" altLang="en-US" sz="1400" dirty="0">
                <a:solidFill>
                  <a:schemeClr val="accent1"/>
                </a:solidFill>
              </a:rPr>
              <a:t>SUR1M:  Scaling-Up Resilience to Climate Extremes for 1 Million People in the Niger River Basin of Niger, Burkina Faso, and </a:t>
            </a:r>
            <a:r>
              <a:rPr lang="en-GB" altLang="en-US" sz="1400" dirty="0" err="1" smtClean="0">
                <a:solidFill>
                  <a:schemeClr val="accent1"/>
                </a:solidFill>
              </a:rPr>
              <a:t>Mali</a:t>
            </a:r>
            <a:r>
              <a:rPr lang="en-GB" altLang="en-US" sz="1400" dirty="0" smtClean="0">
                <a:solidFill>
                  <a:schemeClr val="accent1"/>
                </a:solidFill>
              </a:rPr>
              <a:t>.</a:t>
            </a:r>
            <a:br>
              <a:rPr lang="en-GB" altLang="en-US" sz="1400" dirty="0" smtClean="0">
                <a:solidFill>
                  <a:schemeClr val="accent1"/>
                </a:solidFill>
              </a:rPr>
            </a:br>
            <a:r>
              <a:rPr lang="en-GB" altLang="en-US" sz="1200" dirty="0">
                <a:solidFill>
                  <a:schemeClr val="accent1"/>
                </a:solidFill>
              </a:rPr>
              <a:t/>
            </a:r>
            <a:br>
              <a:rPr lang="en-GB" altLang="en-US" sz="1200" dirty="0">
                <a:solidFill>
                  <a:schemeClr val="accent1"/>
                </a:solidFill>
              </a:rPr>
            </a:br>
            <a:r>
              <a:rPr lang="en-GB" altLang="en-US" sz="1200" dirty="0" smtClean="0">
                <a:solidFill>
                  <a:schemeClr val="accent1"/>
                </a:solidFill>
              </a:rPr>
              <a:t>Lead: </a:t>
            </a:r>
            <a:r>
              <a:rPr lang="en-GB" altLang="en-US" sz="1200" dirty="0" smtClean="0">
                <a:solidFill>
                  <a:schemeClr val="accent1"/>
                </a:solidFill>
                <a:latin typeface="+mn-lt"/>
              </a:rPr>
              <a:t>Catholic Relief Services</a:t>
            </a:r>
            <a:r>
              <a:rPr lang="en-US" altLang="en-US" sz="1400" dirty="0"/>
              <a:t/>
            </a:r>
            <a:br>
              <a:rPr lang="en-US" altLang="en-US" sz="1400" dirty="0"/>
            </a:br>
            <a:endParaRPr lang="en-GB" altLang="en-US" sz="1200" dirty="0">
              <a:solidFill>
                <a:schemeClr val="accent1"/>
              </a:solidFill>
            </a:endParaRPr>
          </a:p>
        </p:txBody>
      </p:sp>
      <p:sp>
        <p:nvSpPr>
          <p:cNvPr id="4099" name="Content Placeholder 2"/>
          <p:cNvSpPr>
            <a:spLocks noGrp="1"/>
          </p:cNvSpPr>
          <p:nvPr>
            <p:ph idx="1"/>
          </p:nvPr>
        </p:nvSpPr>
        <p:spPr>
          <a:xfrm>
            <a:off x="323528" y="2420888"/>
            <a:ext cx="8568629" cy="3648552"/>
          </a:xfrm>
        </p:spPr>
        <p:txBody>
          <a:bodyPr/>
          <a:lstStyle/>
          <a:p>
            <a:pPr marL="0" indent="0">
              <a:buNone/>
            </a:pPr>
            <a:r>
              <a:rPr lang="en-GB" sz="1000" dirty="0"/>
              <a:t>SUR1M will build resilience to climate extremes at scale through a gender-responsive, commune-</a:t>
            </a:r>
            <a:r>
              <a:rPr lang="en-GB" sz="1000" dirty="0" err="1"/>
              <a:t>centered</a:t>
            </a:r>
            <a:r>
              <a:rPr lang="en-GB" sz="1000" dirty="0"/>
              <a:t> DRR and CCA approach, fostering women’s empowerment through the promotion of Savings and Internal Lending Communities (SILC) and increasing demand for good governance, access to seed and other technologies through mass media, targeted advocacy, and market engagement.  SUR1M will enable commune governments to manage development and adaptation priorities, mobilize resources, establish public-private partnerships, and co-invest to advance DRR, CCA and gender integration into their Commune Development Plans (CDPs). This approach, underpinned by Community Managed DRR (CMDRR), will ensure real change for those most vulnerable to climatic risks</a:t>
            </a:r>
            <a:r>
              <a:rPr lang="en-GB" sz="1000" dirty="0" smtClean="0"/>
              <a:t>.</a:t>
            </a:r>
          </a:p>
          <a:p>
            <a:pPr marL="0" indent="0">
              <a:buNone/>
            </a:pPr>
            <a:endParaRPr lang="en-GB" sz="1000" dirty="0"/>
          </a:p>
          <a:p>
            <a:pPr marL="0" indent="0">
              <a:buNone/>
            </a:pPr>
            <a:r>
              <a:rPr lang="en-GB" sz="1000" b="1" dirty="0"/>
              <a:t>Total PDG funding: </a:t>
            </a:r>
            <a:r>
              <a:rPr lang="en-GB" sz="1000" dirty="0" smtClean="0"/>
              <a:t>£211,087</a:t>
            </a:r>
            <a:r>
              <a:rPr lang="en-GB" sz="1000" dirty="0"/>
              <a:t>		</a:t>
            </a:r>
            <a:r>
              <a:rPr lang="en-GB" sz="1000" b="1" dirty="0"/>
              <a:t>Total applied for DFID funding: </a:t>
            </a:r>
            <a:r>
              <a:rPr lang="en-GB" sz="1000" dirty="0" smtClean="0"/>
              <a:t>£10,000,000</a:t>
            </a:r>
            <a:r>
              <a:rPr lang="en-GB" sz="1000" dirty="0"/>
              <a:t>		</a:t>
            </a:r>
            <a:r>
              <a:rPr lang="en-GB" sz="1000" b="1" dirty="0"/>
              <a:t>Dominant Sector: </a:t>
            </a:r>
            <a:r>
              <a:rPr lang="en-GB" sz="1000" dirty="0" smtClean="0"/>
              <a:t>Communication</a:t>
            </a:r>
            <a:endParaRPr lang="en-GB" sz="1000" dirty="0"/>
          </a:p>
          <a:p>
            <a:pPr marL="0" indent="0">
              <a:buNone/>
            </a:pPr>
            <a:endParaRPr lang="en-GB" sz="1000" dirty="0"/>
          </a:p>
        </p:txBody>
      </p:sp>
      <p:pic>
        <p:nvPicPr>
          <p:cNvPr id="6" name="Picture 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660279" y="5792008"/>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5087" y="5793092"/>
            <a:ext cx="1020939" cy="2916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462829" y="5793496"/>
            <a:ext cx="1020939" cy="29169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a:hlinkClick r:id="rId9" action="ppaction://hlinksldjump"/>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2578926" y="5795186"/>
            <a:ext cx="1020939"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75806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spcAft>
                <a:spcPts val="1700"/>
              </a:spcAft>
            </a:pPr>
            <a:r>
              <a:rPr lang="en-GB" altLang="en-US" sz="1400" dirty="0">
                <a:solidFill>
                  <a:schemeClr val="accent1"/>
                </a:solidFill>
              </a:rPr>
              <a:t>Building resilience of 700,000 vulnerable people by ensuring readiness of Mali and Senegal’s devolved governments to invest global and national climate finance in public goods to meet local </a:t>
            </a:r>
            <a:r>
              <a:rPr lang="en-GB" altLang="en-US" sz="1400" dirty="0" smtClean="0">
                <a:solidFill>
                  <a:schemeClr val="accent1"/>
                </a:solidFill>
              </a:rPr>
              <a:t>priorities.</a:t>
            </a:r>
            <a:br>
              <a:rPr lang="en-GB" altLang="en-US" sz="1400" dirty="0" smtClean="0">
                <a:solidFill>
                  <a:schemeClr val="accent1"/>
                </a:solidFill>
              </a:rPr>
            </a:br>
            <a:r>
              <a:rPr lang="en-GB" altLang="en-US" sz="1400" dirty="0">
                <a:solidFill>
                  <a:schemeClr val="accent1"/>
                </a:solidFill>
              </a:rPr>
              <a:t/>
            </a:r>
            <a:br>
              <a:rPr lang="en-GB" altLang="en-US" sz="1400" dirty="0">
                <a:solidFill>
                  <a:schemeClr val="accent1"/>
                </a:solidFill>
              </a:rPr>
            </a:br>
            <a:r>
              <a:rPr lang="en-GB" altLang="en-US" sz="1200" dirty="0" smtClean="0">
                <a:solidFill>
                  <a:schemeClr val="accent1"/>
                </a:solidFill>
              </a:rPr>
              <a:t>Lead: </a:t>
            </a:r>
            <a:r>
              <a:rPr lang="en-GB" altLang="en-US" sz="1200" dirty="0" smtClean="0">
                <a:solidFill>
                  <a:schemeClr val="accent1"/>
                </a:solidFill>
                <a:latin typeface="+mn-lt"/>
              </a:rPr>
              <a:t>Near East Foundation</a:t>
            </a:r>
            <a:r>
              <a:rPr lang="en-GB" altLang="en-US" sz="1400" dirty="0" smtClean="0">
                <a:solidFill>
                  <a:schemeClr val="accent1"/>
                </a:solidFill>
              </a:rPr>
              <a:t/>
            </a:r>
            <a:br>
              <a:rPr lang="en-GB" altLang="en-US" sz="1400" dirty="0" smtClean="0">
                <a:solidFill>
                  <a:schemeClr val="accent1"/>
                </a:solidFill>
              </a:rPr>
            </a:br>
            <a:endParaRPr lang="en-GB" altLang="en-US" sz="1400" dirty="0">
              <a:solidFill>
                <a:schemeClr val="accent1"/>
              </a:solidFill>
            </a:endParaRPr>
          </a:p>
        </p:txBody>
      </p:sp>
      <p:sp>
        <p:nvSpPr>
          <p:cNvPr id="4099" name="Content Placeholder 2"/>
          <p:cNvSpPr>
            <a:spLocks noGrp="1"/>
          </p:cNvSpPr>
          <p:nvPr>
            <p:ph idx="1"/>
          </p:nvPr>
        </p:nvSpPr>
        <p:spPr>
          <a:xfrm>
            <a:off x="354361" y="2694216"/>
            <a:ext cx="8496621" cy="3390572"/>
          </a:xfrm>
        </p:spPr>
        <p:txBody>
          <a:bodyPr/>
          <a:lstStyle/>
          <a:p>
            <a:pPr marL="0" indent="0">
              <a:buNone/>
            </a:pPr>
            <a:r>
              <a:rPr lang="en-GB" sz="1000" dirty="0"/>
              <a:t>In partnership with national and local government, the project will pilot six devolved decision-making and funding mechanisms (£500k each) in three </a:t>
            </a:r>
            <a:r>
              <a:rPr lang="en-GB" sz="1000" dirty="0" err="1"/>
              <a:t>Departements</a:t>
            </a:r>
            <a:r>
              <a:rPr lang="en-GB" sz="1000" dirty="0"/>
              <a:t> and three </a:t>
            </a:r>
            <a:r>
              <a:rPr lang="en-GB" sz="1000" dirty="0" err="1"/>
              <a:t>Cercles</a:t>
            </a:r>
            <a:r>
              <a:rPr lang="en-GB" sz="1000" dirty="0"/>
              <a:t> in Senegal and Mali respectively to fund public good investments that directly build the resilience of 700,000 local people (targeting vulnerable women, children) to climate variability and extreme events. The pilot will deliver national policy (decentralisation, climate change) and improve readiness of local government to draw down, and national government to disburse, global climate finance in support of local adaptation. Replicable within Mali and Senegal, the pilot will provide lessons for </a:t>
            </a:r>
            <a:r>
              <a:rPr lang="en-GB" sz="1000" dirty="0" err="1"/>
              <a:t>Sahelian</a:t>
            </a:r>
            <a:r>
              <a:rPr lang="en-GB" sz="1000" dirty="0"/>
              <a:t> and ECOWAS countries. </a:t>
            </a:r>
            <a:endParaRPr lang="en-GB" sz="1000" dirty="0" smtClean="0"/>
          </a:p>
          <a:p>
            <a:pPr marL="0" indent="0">
              <a:buNone/>
            </a:pPr>
            <a:endParaRPr lang="en-GB" sz="1000" dirty="0"/>
          </a:p>
          <a:p>
            <a:pPr marL="0" indent="0">
              <a:buNone/>
            </a:pPr>
            <a:r>
              <a:rPr lang="en-GB" sz="1000" b="1" dirty="0"/>
              <a:t>Total PDG funding: </a:t>
            </a:r>
            <a:r>
              <a:rPr lang="en-GB" sz="1000" dirty="0" smtClean="0"/>
              <a:t>£129,184</a:t>
            </a:r>
            <a:r>
              <a:rPr lang="en-GB" sz="1000" dirty="0"/>
              <a:t>		</a:t>
            </a:r>
            <a:r>
              <a:rPr lang="en-GB" sz="1000" b="1" dirty="0"/>
              <a:t>Total applied for DFID funding: </a:t>
            </a:r>
            <a:r>
              <a:rPr lang="en-GB" sz="1000" dirty="0" smtClean="0"/>
              <a:t>£6,791,193</a:t>
            </a:r>
            <a:r>
              <a:rPr lang="en-GB" sz="1000" dirty="0"/>
              <a:t>		</a:t>
            </a:r>
            <a:r>
              <a:rPr lang="en-GB" sz="1000" dirty="0" smtClean="0"/>
              <a:t/>
            </a:r>
            <a:br>
              <a:rPr lang="en-GB" sz="1000" dirty="0" smtClean="0"/>
            </a:br>
            <a:r>
              <a:rPr lang="en-GB" sz="1000" dirty="0" smtClean="0"/>
              <a:t/>
            </a:r>
            <a:br>
              <a:rPr lang="en-GB" sz="1000" dirty="0" smtClean="0"/>
            </a:br>
            <a:r>
              <a:rPr lang="en-GB" sz="1000" b="1" dirty="0" smtClean="0"/>
              <a:t>Dominant </a:t>
            </a:r>
            <a:r>
              <a:rPr lang="en-GB" sz="1000" b="1" dirty="0"/>
              <a:t>Sector: </a:t>
            </a:r>
            <a:r>
              <a:rPr lang="en-GB" sz="1000" dirty="0"/>
              <a:t>Private sector/market mechanisms (including financial services/technology)</a:t>
            </a:r>
          </a:p>
        </p:txBody>
      </p:sp>
      <p:pic>
        <p:nvPicPr>
          <p:cNvPr id="4" name="Picture 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551584" y="5793093"/>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5087" y="5793092"/>
            <a:ext cx="1020939" cy="2916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458557" y="5793091"/>
            <a:ext cx="1020939"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09403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pPr eaLnBrk="1" hangingPunct="1"/>
            <a:r>
              <a:rPr lang="en-US" altLang="en-US" dirty="0" smtClean="0"/>
              <a:t>Summary</a:t>
            </a:r>
          </a:p>
        </p:txBody>
      </p:sp>
      <p:sp>
        <p:nvSpPr>
          <p:cNvPr id="3075" name="Content Placeholder 2"/>
          <p:cNvSpPr>
            <a:spLocks noGrp="1"/>
          </p:cNvSpPr>
          <p:nvPr>
            <p:ph idx="1"/>
          </p:nvPr>
        </p:nvSpPr>
        <p:spPr>
          <a:xfrm>
            <a:off x="395536" y="2060848"/>
            <a:ext cx="8229600" cy="3949899"/>
          </a:xfrm>
        </p:spPr>
        <p:txBody>
          <a:bodyPr>
            <a:normAutofit fontScale="47500" lnSpcReduction="20000"/>
          </a:bodyPr>
          <a:lstStyle/>
          <a:p>
            <a:pPr marL="0" indent="0">
              <a:buNone/>
            </a:pPr>
            <a:r>
              <a:rPr lang="en-GB" altLang="en-US" sz="2300" dirty="0" smtClean="0"/>
              <a:t>21 PDG projects over 15 countries</a:t>
            </a:r>
          </a:p>
          <a:p>
            <a:r>
              <a:rPr lang="en-GB" altLang="en-US" sz="2300" dirty="0" smtClean="0"/>
              <a:t>Burkina Faso</a:t>
            </a:r>
          </a:p>
          <a:p>
            <a:r>
              <a:rPr lang="en-GB" altLang="en-US" sz="2300" dirty="0" smtClean="0"/>
              <a:t>Burma</a:t>
            </a:r>
          </a:p>
          <a:p>
            <a:r>
              <a:rPr lang="en-GB" altLang="en-US" sz="2300" dirty="0" smtClean="0"/>
              <a:t>Chad</a:t>
            </a:r>
          </a:p>
          <a:p>
            <a:r>
              <a:rPr lang="en-GB" altLang="en-US" sz="2300" dirty="0" smtClean="0"/>
              <a:t>Ethiopia</a:t>
            </a:r>
          </a:p>
          <a:p>
            <a:r>
              <a:rPr lang="en-GB" altLang="en-US" sz="2300" dirty="0" smtClean="0"/>
              <a:t>Kenya</a:t>
            </a:r>
          </a:p>
          <a:p>
            <a:r>
              <a:rPr lang="en-GB" altLang="en-US" sz="2300" dirty="0" smtClean="0"/>
              <a:t>Mali</a:t>
            </a:r>
          </a:p>
          <a:p>
            <a:r>
              <a:rPr lang="en-GB" altLang="en-US" sz="2300" dirty="0" smtClean="0"/>
              <a:t>Mauritania</a:t>
            </a:r>
          </a:p>
          <a:p>
            <a:r>
              <a:rPr lang="en-GB" altLang="en-US" sz="2300" dirty="0" smtClean="0"/>
              <a:t>Mozambique</a:t>
            </a:r>
          </a:p>
          <a:p>
            <a:pPr marL="0" indent="0">
              <a:buNone/>
            </a:pPr>
            <a:endParaRPr lang="en-GB" altLang="en-US" sz="2300" dirty="0" smtClean="0"/>
          </a:p>
          <a:p>
            <a:pPr marL="0" indent="0">
              <a:buNone/>
            </a:pPr>
            <a:endParaRPr lang="en-GB" altLang="en-US" sz="2300" dirty="0" smtClean="0"/>
          </a:p>
          <a:p>
            <a:pPr marL="0" indent="0">
              <a:buNone/>
            </a:pPr>
            <a:r>
              <a:rPr lang="en-GB" altLang="en-US" sz="2300" dirty="0" smtClean="0"/>
              <a:t>Total PDG funding awarded - £3,338,702*</a:t>
            </a:r>
          </a:p>
          <a:p>
            <a:pPr marL="0" indent="0">
              <a:buNone/>
            </a:pPr>
            <a:r>
              <a:rPr lang="en-GB" altLang="en-US" sz="2300" dirty="0" smtClean="0"/>
              <a:t>Total grants requested from DFID -  £133,319,855*</a:t>
            </a:r>
          </a:p>
          <a:p>
            <a:pPr marL="0" indent="0">
              <a:buNone/>
            </a:pPr>
            <a:endParaRPr lang="en-GB" altLang="en-US" sz="2300" dirty="0" smtClean="0"/>
          </a:p>
          <a:p>
            <a:pPr marL="0" indent="0">
              <a:buNone/>
            </a:pPr>
            <a:r>
              <a:rPr lang="en-GB" altLang="en-US" sz="2300" dirty="0" smtClean="0"/>
              <a:t>Total number of beneficiaries of PDG projects - </a:t>
            </a:r>
            <a:r>
              <a:rPr lang="en-GB" sz="2300" dirty="0">
                <a:solidFill>
                  <a:srgbClr val="000000"/>
                </a:solidFill>
              </a:rPr>
              <a:t> 13,834,583 </a:t>
            </a:r>
            <a:endParaRPr lang="en-GB" sz="2300" dirty="0" smtClean="0">
              <a:solidFill>
                <a:srgbClr val="000000"/>
              </a:solidFill>
            </a:endParaRPr>
          </a:p>
          <a:p>
            <a:pPr marL="0" indent="0">
              <a:buNone/>
            </a:pPr>
            <a:r>
              <a:rPr lang="en-GB" altLang="en-US" sz="2300" dirty="0" smtClean="0">
                <a:solidFill>
                  <a:srgbClr val="000000"/>
                </a:solidFill>
              </a:rPr>
              <a:t>Average number of beneficiaries per PDG project - </a:t>
            </a:r>
            <a:r>
              <a:rPr lang="en-GB" sz="2300" dirty="0">
                <a:solidFill>
                  <a:srgbClr val="000000"/>
                </a:solidFill>
              </a:rPr>
              <a:t>658,790 </a:t>
            </a:r>
            <a:endParaRPr lang="en-GB" sz="2300" dirty="0" smtClean="0">
              <a:solidFill>
                <a:srgbClr val="000000"/>
              </a:solidFill>
            </a:endParaRPr>
          </a:p>
          <a:p>
            <a:pPr marL="0" indent="0">
              <a:buNone/>
            </a:pPr>
            <a:endParaRPr lang="en-GB" altLang="en-US" sz="2300" dirty="0">
              <a:solidFill>
                <a:srgbClr val="000000"/>
              </a:solidFill>
            </a:endParaRPr>
          </a:p>
          <a:p>
            <a:pPr marL="0" indent="0">
              <a:buNone/>
            </a:pPr>
            <a:r>
              <a:rPr lang="en-GB" altLang="en-US" sz="2300" i="1" dirty="0" smtClean="0"/>
              <a:t>*Note </a:t>
            </a:r>
            <a:r>
              <a:rPr lang="en-GB" altLang="en-US" sz="2300" i="1" dirty="0"/>
              <a:t>on project summary slides: for multi-country projects, the total PDG grant, and potential DFID funding has been split out by % beneficiaries in each target </a:t>
            </a:r>
            <a:r>
              <a:rPr lang="en-GB" altLang="en-US" sz="2300" i="1" dirty="0" smtClean="0"/>
              <a:t>country</a:t>
            </a:r>
          </a:p>
          <a:p>
            <a:pPr marL="0" indent="0">
              <a:buNone/>
            </a:pPr>
            <a:endParaRPr lang="en-GB" altLang="en-US" sz="2300" i="1" dirty="0"/>
          </a:p>
          <a:p>
            <a:pPr marL="0" indent="0">
              <a:buNone/>
            </a:pPr>
            <a:r>
              <a:rPr lang="en-GB" altLang="en-US" sz="2300" i="1" dirty="0" smtClean="0"/>
              <a:t>** The sectors selected for the </a:t>
            </a:r>
            <a:r>
              <a:rPr lang="en-GB" altLang="en-US" sz="2300" i="1" dirty="0" err="1" smtClean="0"/>
              <a:t>sectoral</a:t>
            </a:r>
            <a:r>
              <a:rPr lang="en-GB" altLang="en-US" sz="2300" i="1" dirty="0" smtClean="0"/>
              <a:t> theme analysis were selected, in association with DFID, using DFID CRS Purpose Codes. The allocation of PDG projects to different sectors is provisional only, and will be refined – in conjunction with the PDG projects – over the course of final project proposal assessments. It is </a:t>
            </a:r>
            <a:r>
              <a:rPr lang="en-GB" altLang="en-US" sz="2300" i="1" dirty="0" err="1" smtClean="0"/>
              <a:t>reconginsed</a:t>
            </a:r>
            <a:r>
              <a:rPr lang="en-GB" altLang="en-US" sz="2300" i="1" dirty="0" smtClean="0"/>
              <a:t> that most projects are multi-</a:t>
            </a:r>
            <a:r>
              <a:rPr lang="en-GB" altLang="en-US" sz="2300" i="1" dirty="0" err="1" smtClean="0"/>
              <a:t>sectoral</a:t>
            </a:r>
            <a:r>
              <a:rPr lang="en-GB" altLang="en-US" sz="2300" i="1" dirty="0" smtClean="0"/>
              <a:t>. </a:t>
            </a:r>
            <a:endParaRPr lang="en-GB" altLang="en-US" sz="2300" i="1" dirty="0"/>
          </a:p>
          <a:p>
            <a:pPr marL="0" indent="0">
              <a:buNone/>
            </a:pPr>
            <a:endParaRPr lang="en-GB" altLang="en-US" sz="1000" dirty="0" smtClean="0"/>
          </a:p>
          <a:p>
            <a:pPr marL="0" indent="0">
              <a:buNone/>
            </a:pPr>
            <a:endParaRPr lang="en-GB" altLang="en-US" sz="1200" dirty="0"/>
          </a:p>
          <a:p>
            <a:pPr marL="0" indent="0">
              <a:buNone/>
            </a:pPr>
            <a:endParaRPr lang="en-GB" altLang="en-US" sz="1200" dirty="0" smtClean="0"/>
          </a:p>
          <a:p>
            <a:pPr marL="0" indent="0">
              <a:buNone/>
            </a:pPr>
            <a:endParaRPr lang="en-GB" altLang="en-US" sz="1200" dirty="0"/>
          </a:p>
          <a:p>
            <a:pPr marL="0" indent="0">
              <a:buNone/>
            </a:pPr>
            <a:endParaRPr lang="en-US" altLang="en-US" sz="1200" dirty="0" smtClean="0"/>
          </a:p>
        </p:txBody>
      </p:sp>
      <p:sp>
        <p:nvSpPr>
          <p:cNvPr id="3" name="TextBox 2"/>
          <p:cNvSpPr txBox="1"/>
          <p:nvPr/>
        </p:nvSpPr>
        <p:spPr>
          <a:xfrm>
            <a:off x="1403647" y="2204864"/>
            <a:ext cx="1289135" cy="1554272"/>
          </a:xfrm>
          <a:prstGeom prst="rect">
            <a:avLst/>
          </a:prstGeom>
          <a:noFill/>
        </p:spPr>
        <p:txBody>
          <a:bodyPr wrap="none" rtlCol="0">
            <a:spAutoFit/>
          </a:bodyPr>
          <a:lstStyle/>
          <a:p>
            <a:pPr marL="285750" indent="-285750">
              <a:buFont typeface="Arial" panose="020B0604020202020204" pitchFamily="34" charset="0"/>
              <a:buChar char="•"/>
            </a:pPr>
            <a:r>
              <a:rPr lang="en-GB" altLang="en-US" sz="1100" dirty="0" smtClean="0"/>
              <a:t>Nepal</a:t>
            </a:r>
            <a:endParaRPr lang="en-GB" altLang="en-US" sz="1100" dirty="0"/>
          </a:p>
          <a:p>
            <a:pPr marL="285750" indent="-285750">
              <a:buFont typeface="Arial" panose="020B0604020202020204" pitchFamily="34" charset="0"/>
              <a:buChar char="•"/>
            </a:pPr>
            <a:r>
              <a:rPr lang="en-GB" altLang="en-US" sz="1100" dirty="0"/>
              <a:t>Niger</a:t>
            </a:r>
          </a:p>
          <a:p>
            <a:pPr marL="285750" indent="-285750">
              <a:buFont typeface="Arial" panose="020B0604020202020204" pitchFamily="34" charset="0"/>
              <a:buChar char="•"/>
            </a:pPr>
            <a:r>
              <a:rPr lang="en-GB" altLang="en-US" sz="1100" dirty="0"/>
              <a:t>Pakistan</a:t>
            </a:r>
          </a:p>
          <a:p>
            <a:pPr marL="285750" indent="-285750">
              <a:buFont typeface="Arial" panose="020B0604020202020204" pitchFamily="34" charset="0"/>
              <a:buChar char="•"/>
            </a:pPr>
            <a:r>
              <a:rPr lang="en-GB" altLang="en-US" sz="1100" dirty="0"/>
              <a:t>Senegal</a:t>
            </a:r>
          </a:p>
          <a:p>
            <a:pPr marL="285750" indent="-285750">
              <a:buFont typeface="Arial" panose="020B0604020202020204" pitchFamily="34" charset="0"/>
              <a:buChar char="•"/>
            </a:pPr>
            <a:r>
              <a:rPr lang="en-GB" altLang="en-US" sz="1100" dirty="0"/>
              <a:t>South Sudan</a:t>
            </a:r>
          </a:p>
          <a:p>
            <a:pPr marL="285750" indent="-285750">
              <a:buFont typeface="Arial" panose="020B0604020202020204" pitchFamily="34" charset="0"/>
              <a:buChar char="•"/>
            </a:pPr>
            <a:r>
              <a:rPr lang="en-GB" altLang="en-US" sz="1100" dirty="0"/>
              <a:t>Sudan</a:t>
            </a:r>
          </a:p>
          <a:p>
            <a:pPr marL="285750" indent="-285750">
              <a:buFont typeface="Arial" panose="020B0604020202020204" pitchFamily="34" charset="0"/>
              <a:buChar char="•"/>
            </a:pPr>
            <a:r>
              <a:rPr lang="en-GB" altLang="en-US" sz="1100" dirty="0"/>
              <a:t>Uganda</a:t>
            </a:r>
          </a:p>
          <a:p>
            <a:endParaRPr lang="en-GB" dirty="0"/>
          </a:p>
        </p:txBody>
      </p:sp>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1861" y="1340768"/>
            <a:ext cx="505334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66668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spcAft>
                <a:spcPts val="1700"/>
              </a:spcAft>
            </a:pPr>
            <a:r>
              <a:rPr lang="en-GB" altLang="en-US" sz="1400" dirty="0">
                <a:solidFill>
                  <a:schemeClr val="accent1"/>
                </a:solidFill>
              </a:rPr>
              <a:t>Upscaling WUMP+3R: catchment perspective water harvesting at community level to enable long term resilient livelihood systems for 300.000 people in the mid-hills in Nepal and Pakistan</a:t>
            </a:r>
            <a:r>
              <a:rPr lang="en-GB" altLang="en-US" sz="1400" dirty="0" smtClean="0">
                <a:solidFill>
                  <a:schemeClr val="accent1"/>
                </a:solidFill>
              </a:rPr>
              <a:t>.</a:t>
            </a:r>
            <a:br>
              <a:rPr lang="en-GB" altLang="en-US" sz="1400" dirty="0" smtClean="0">
                <a:solidFill>
                  <a:schemeClr val="accent1"/>
                </a:solidFill>
              </a:rPr>
            </a:br>
            <a:r>
              <a:rPr lang="en-GB" altLang="en-US" sz="1400" dirty="0">
                <a:solidFill>
                  <a:schemeClr val="accent1"/>
                </a:solidFill>
              </a:rPr>
              <a:t/>
            </a:r>
            <a:br>
              <a:rPr lang="en-GB" altLang="en-US" sz="1400" dirty="0">
                <a:solidFill>
                  <a:schemeClr val="accent1"/>
                </a:solidFill>
              </a:rPr>
            </a:br>
            <a:r>
              <a:rPr lang="en-GB" altLang="en-US" sz="1200" dirty="0" smtClean="0">
                <a:solidFill>
                  <a:schemeClr val="accent1"/>
                </a:solidFill>
              </a:rPr>
              <a:t>Lead: </a:t>
            </a:r>
            <a:r>
              <a:rPr lang="en-GB" altLang="en-US" sz="1200" dirty="0" smtClean="0">
                <a:solidFill>
                  <a:schemeClr val="accent1"/>
                </a:solidFill>
                <a:latin typeface="+mn-lt"/>
              </a:rPr>
              <a:t>RAIN Foundation</a:t>
            </a:r>
            <a:r>
              <a:rPr lang="en-GB" altLang="en-US" sz="1400" dirty="0">
                <a:solidFill>
                  <a:schemeClr val="accent1"/>
                </a:solidFill>
              </a:rPr>
              <a:t/>
            </a:r>
            <a:br>
              <a:rPr lang="en-GB" altLang="en-US" sz="1400" dirty="0">
                <a:solidFill>
                  <a:schemeClr val="accent1"/>
                </a:solidFill>
              </a:rPr>
            </a:br>
            <a:endParaRPr lang="en-GB" altLang="en-US" sz="1400" dirty="0">
              <a:solidFill>
                <a:schemeClr val="accent1"/>
              </a:solidFill>
            </a:endParaRPr>
          </a:p>
        </p:txBody>
      </p:sp>
      <p:sp>
        <p:nvSpPr>
          <p:cNvPr id="4099" name="Content Placeholder 2"/>
          <p:cNvSpPr>
            <a:spLocks noGrp="1"/>
          </p:cNvSpPr>
          <p:nvPr>
            <p:ph idx="1"/>
          </p:nvPr>
        </p:nvSpPr>
        <p:spPr>
          <a:xfrm>
            <a:off x="323528" y="2708920"/>
            <a:ext cx="8496622" cy="3462580"/>
          </a:xfrm>
        </p:spPr>
        <p:txBody>
          <a:bodyPr/>
          <a:lstStyle/>
          <a:p>
            <a:pPr marL="0" indent="0">
              <a:buNone/>
            </a:pPr>
            <a:r>
              <a:rPr lang="en-GB" sz="1000" dirty="0"/>
              <a:t>The project mitigates the effects of changed temperature and rainfall patterns that cause recurrent flooding and droughts in the middle mountain range of Nepal and Pakistan. The focus will be on (1) risk reduction through innovative catchment restoration and water conservation based on the 3R-principle: Recharge, Retention, Reuse of (rain)water; (2) livelihood resilience and adaptation measures through low-tech, low-cost water harvesting infrastructure, Multiple Use Services (MUS) and access to (micro)finance and (3) developing effective governance mechanisms through implementation of Water Use Master Plans (WUMP), a participatory and transparent planning tool that empowers marginalised groups within communities and enhances accountability. </a:t>
            </a:r>
            <a:endParaRPr lang="en-GB" sz="1000" dirty="0" smtClean="0"/>
          </a:p>
          <a:p>
            <a:pPr marL="0" indent="0">
              <a:buNone/>
            </a:pPr>
            <a:endParaRPr lang="en-GB" sz="1000" dirty="0"/>
          </a:p>
          <a:p>
            <a:pPr marL="0" indent="0">
              <a:buNone/>
            </a:pPr>
            <a:r>
              <a:rPr lang="en-GB" sz="1000" b="1" dirty="0"/>
              <a:t>Total PDG funding: </a:t>
            </a:r>
            <a:r>
              <a:rPr lang="en-GB" sz="1000" dirty="0" smtClean="0"/>
              <a:t>£197,715	 	</a:t>
            </a:r>
            <a:r>
              <a:rPr lang="en-GB" sz="1000" b="1" dirty="0" smtClean="0"/>
              <a:t>Total </a:t>
            </a:r>
            <a:r>
              <a:rPr lang="en-GB" sz="1000" b="1" dirty="0"/>
              <a:t>applied for DFID funding: </a:t>
            </a:r>
            <a:r>
              <a:rPr lang="en-GB" sz="1000" dirty="0" smtClean="0"/>
              <a:t>£4,000,000</a:t>
            </a:r>
            <a:r>
              <a:rPr lang="en-GB" sz="1000" dirty="0"/>
              <a:t>		</a:t>
            </a:r>
            <a:r>
              <a:rPr lang="en-GB" sz="1000" dirty="0" smtClean="0"/>
              <a:t/>
            </a:r>
            <a:br>
              <a:rPr lang="en-GB" sz="1000" dirty="0" smtClean="0"/>
            </a:br>
            <a:endParaRPr lang="en-GB" sz="1000" dirty="0" smtClean="0"/>
          </a:p>
          <a:p>
            <a:pPr marL="0" indent="0">
              <a:buNone/>
            </a:pPr>
            <a:r>
              <a:rPr lang="en-GB" sz="1000" b="1" dirty="0" smtClean="0"/>
              <a:t>Dominant </a:t>
            </a:r>
            <a:r>
              <a:rPr lang="en-GB" sz="1000" b="1" dirty="0"/>
              <a:t>Sector: </a:t>
            </a:r>
            <a:r>
              <a:rPr lang="en-GB" sz="1000" dirty="0"/>
              <a:t>Water and Sanitation, and integrated resource/water management</a:t>
            </a:r>
          </a:p>
        </p:txBody>
      </p:sp>
      <p:pic>
        <p:nvPicPr>
          <p:cNvPr id="6" name="Picture 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585492" y="5793093"/>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5087" y="5793092"/>
            <a:ext cx="1020939" cy="2916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478753" y="5793091"/>
            <a:ext cx="1020939"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413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58775" y="1438274"/>
            <a:ext cx="8456613" cy="982613"/>
          </a:xfrm>
        </p:spPr>
        <p:txBody>
          <a:bodyPr/>
          <a:lstStyle/>
          <a:p>
            <a:pPr>
              <a:spcAft>
                <a:spcPts val="1700"/>
              </a:spcAft>
            </a:pPr>
            <a:r>
              <a:rPr lang="en-GB" altLang="en-US" sz="1400" dirty="0">
                <a:solidFill>
                  <a:schemeClr val="accent1"/>
                </a:solidFill>
              </a:rPr>
              <a:t>Improving resilience of 280,000 settled and nomadic marginalised communities to climate and conflict-related shocks and stresses in Eastern Chad and Western Sudan</a:t>
            </a:r>
            <a:r>
              <a:rPr lang="en-GB" altLang="en-US" sz="1400" dirty="0" smtClean="0">
                <a:solidFill>
                  <a:schemeClr val="accent1"/>
                </a:solidFill>
              </a:rPr>
              <a:t>.</a:t>
            </a:r>
            <a:br>
              <a:rPr lang="en-GB" altLang="en-US" sz="1400" dirty="0" smtClean="0">
                <a:solidFill>
                  <a:schemeClr val="accent1"/>
                </a:solidFill>
              </a:rPr>
            </a:br>
            <a:r>
              <a:rPr lang="en-GB" altLang="en-US" sz="1400" dirty="0">
                <a:solidFill>
                  <a:schemeClr val="accent1"/>
                </a:solidFill>
              </a:rPr>
              <a:t/>
            </a:r>
            <a:br>
              <a:rPr lang="en-GB" altLang="en-US" sz="1400" dirty="0">
                <a:solidFill>
                  <a:schemeClr val="accent1"/>
                </a:solidFill>
              </a:rPr>
            </a:br>
            <a:r>
              <a:rPr lang="en-GB" altLang="en-US" sz="1200" dirty="0" smtClean="0">
                <a:solidFill>
                  <a:schemeClr val="accent1"/>
                </a:solidFill>
              </a:rPr>
              <a:t>Lead: </a:t>
            </a:r>
            <a:r>
              <a:rPr lang="en-GB" altLang="en-US" sz="1200" dirty="0" smtClean="0">
                <a:solidFill>
                  <a:schemeClr val="accent1"/>
                </a:solidFill>
                <a:latin typeface="+mn-lt"/>
              </a:rPr>
              <a:t>Concern Worldwide UK </a:t>
            </a:r>
            <a:endParaRPr lang="en-GB" altLang="en-US" sz="1200" dirty="0">
              <a:solidFill>
                <a:schemeClr val="accent1"/>
              </a:solidFill>
              <a:latin typeface="+mn-lt"/>
            </a:endParaRPr>
          </a:p>
        </p:txBody>
      </p:sp>
      <p:sp>
        <p:nvSpPr>
          <p:cNvPr id="4099" name="Content Placeholder 2"/>
          <p:cNvSpPr>
            <a:spLocks noGrp="1"/>
          </p:cNvSpPr>
          <p:nvPr>
            <p:ph idx="1"/>
          </p:nvPr>
        </p:nvSpPr>
        <p:spPr>
          <a:xfrm>
            <a:off x="355694" y="2492896"/>
            <a:ext cx="8424613" cy="3587901"/>
          </a:xfrm>
        </p:spPr>
        <p:txBody>
          <a:bodyPr/>
          <a:lstStyle/>
          <a:p>
            <a:pPr marL="0" indent="0">
              <a:buNone/>
            </a:pPr>
            <a:r>
              <a:rPr lang="en-GB" sz="1000" dirty="0"/>
              <a:t>Concern and Tufts University have designed an evidence-focused multi-</a:t>
            </a:r>
            <a:r>
              <a:rPr lang="en-GB" sz="1000" dirty="0" err="1"/>
              <a:t>sectoral</a:t>
            </a:r>
            <a:r>
              <a:rPr lang="en-GB" sz="1000" dirty="0"/>
              <a:t> programme in Chad to build resilience to regular droughts. This will be a distinctive contribution on how to build community resilience in arid and semi-arid lands.</a:t>
            </a:r>
          </a:p>
          <a:p>
            <a:pPr marL="0" indent="0">
              <a:buNone/>
            </a:pPr>
            <a:endParaRPr lang="en-GB" sz="1000" dirty="0"/>
          </a:p>
          <a:p>
            <a:pPr marL="0" indent="0">
              <a:buNone/>
            </a:pPr>
            <a:r>
              <a:rPr lang="en-GB" sz="1000" dirty="0"/>
              <a:t>This project will build on that, introducing agroforestry, rainwater harvesting and other techniques in order to further strengthen resilience to climate shocks in Chad. </a:t>
            </a:r>
          </a:p>
          <a:p>
            <a:pPr marL="0" indent="0">
              <a:buNone/>
            </a:pPr>
            <a:endParaRPr lang="en-GB" sz="1000" dirty="0"/>
          </a:p>
          <a:p>
            <a:pPr marL="0" indent="0">
              <a:buNone/>
            </a:pPr>
            <a:r>
              <a:rPr lang="en-GB" sz="1000" dirty="0"/>
              <a:t>Action-research with nomadic pastoralist communities and conflict mediation approaches will be conducted in western Sudan to further adapt the model for replication there. Learning from both countries will be utilised to help build resilience in Chad and Sudan and similar contexts. </a:t>
            </a:r>
            <a:endParaRPr lang="en-GB" sz="1000" dirty="0" smtClean="0"/>
          </a:p>
          <a:p>
            <a:pPr marL="0" indent="0">
              <a:buNone/>
            </a:pPr>
            <a:endParaRPr lang="en-GB" sz="1000" dirty="0"/>
          </a:p>
          <a:p>
            <a:pPr marL="0" indent="0">
              <a:buNone/>
            </a:pPr>
            <a:r>
              <a:rPr lang="en-GB" sz="1000" b="1" dirty="0"/>
              <a:t>Total PDG funding: </a:t>
            </a:r>
            <a:r>
              <a:rPr lang="en-GB" sz="1000" dirty="0" smtClean="0"/>
              <a:t>£0</a:t>
            </a:r>
            <a:r>
              <a:rPr lang="en-GB" sz="1000" dirty="0"/>
              <a:t>		</a:t>
            </a:r>
            <a:r>
              <a:rPr lang="en-GB" sz="1000" b="1" dirty="0"/>
              <a:t>Total applied for DFID funding: </a:t>
            </a:r>
            <a:r>
              <a:rPr lang="en-GB" sz="1000" dirty="0" smtClean="0"/>
              <a:t>£1,000,000</a:t>
            </a:r>
            <a:r>
              <a:rPr lang="en-GB" sz="1000" dirty="0"/>
              <a:t>		</a:t>
            </a:r>
            <a:r>
              <a:rPr lang="en-GB" sz="1000" b="1" dirty="0"/>
              <a:t>Dominant Sector: </a:t>
            </a:r>
            <a:r>
              <a:rPr lang="en-GB" sz="1000" dirty="0"/>
              <a:t>Agriculture</a:t>
            </a:r>
          </a:p>
          <a:p>
            <a:pPr marL="0" indent="0">
              <a:buNone/>
            </a:pPr>
            <a:endParaRPr lang="en-GB" sz="1000" dirty="0"/>
          </a:p>
        </p:txBody>
      </p:sp>
      <p:pic>
        <p:nvPicPr>
          <p:cNvPr id="6" name="Picture 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551584" y="5793093"/>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5087" y="5793092"/>
            <a:ext cx="1020939" cy="2916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472229" y="5793091"/>
            <a:ext cx="1020939"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9415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58775" y="1438274"/>
            <a:ext cx="8456613" cy="982613"/>
          </a:xfrm>
        </p:spPr>
        <p:txBody>
          <a:bodyPr/>
          <a:lstStyle/>
          <a:p>
            <a:pPr>
              <a:spcAft>
                <a:spcPts val="1700"/>
              </a:spcAft>
            </a:pPr>
            <a:r>
              <a:rPr lang="en-GB" altLang="en-US" sz="1400" dirty="0">
                <a:solidFill>
                  <a:schemeClr val="accent1"/>
                </a:solidFill>
              </a:rPr>
              <a:t>Programme for Resilient Systems (PROGRESS) to build absorptive, adaptive and transformative capacity for 550,000 vulnerable individuals in Kenya and Uganda</a:t>
            </a:r>
            <a:r>
              <a:rPr lang="en-GB" altLang="en-US" sz="1400" dirty="0" smtClean="0">
                <a:solidFill>
                  <a:schemeClr val="accent1"/>
                </a:solidFill>
              </a:rPr>
              <a:t>.</a:t>
            </a:r>
            <a:br>
              <a:rPr lang="en-GB" altLang="en-US" sz="1400" dirty="0" smtClean="0">
                <a:solidFill>
                  <a:schemeClr val="accent1"/>
                </a:solidFill>
              </a:rPr>
            </a:br>
            <a:r>
              <a:rPr lang="en-GB" altLang="en-US" sz="1400" dirty="0">
                <a:solidFill>
                  <a:schemeClr val="accent1"/>
                </a:solidFill>
              </a:rPr>
              <a:t/>
            </a:r>
            <a:br>
              <a:rPr lang="en-GB" altLang="en-US" sz="1400" dirty="0">
                <a:solidFill>
                  <a:schemeClr val="accent1"/>
                </a:solidFill>
              </a:rPr>
            </a:br>
            <a:r>
              <a:rPr lang="en-GB" altLang="en-US" sz="1200" dirty="0" smtClean="0">
                <a:solidFill>
                  <a:schemeClr val="accent1"/>
                </a:solidFill>
              </a:rPr>
              <a:t>Lead: </a:t>
            </a:r>
            <a:r>
              <a:rPr lang="en-GB" altLang="en-US" sz="1200" dirty="0" smtClean="0">
                <a:solidFill>
                  <a:schemeClr val="accent1"/>
                </a:solidFill>
                <a:latin typeface="+mn-lt"/>
              </a:rPr>
              <a:t>Mercy Corps Scotland</a:t>
            </a:r>
            <a:r>
              <a:rPr lang="en-GB" altLang="en-US" sz="1400" dirty="0" smtClean="0">
                <a:solidFill>
                  <a:schemeClr val="accent1"/>
                </a:solidFill>
              </a:rPr>
              <a:t/>
            </a:r>
            <a:br>
              <a:rPr lang="en-GB" altLang="en-US" sz="1400" dirty="0" smtClean="0">
                <a:solidFill>
                  <a:schemeClr val="accent1"/>
                </a:solidFill>
              </a:rPr>
            </a:br>
            <a:r>
              <a:rPr lang="en-GB" altLang="en-US" sz="1400" dirty="0">
                <a:solidFill>
                  <a:schemeClr val="accent1"/>
                </a:solidFill>
              </a:rPr>
              <a:t/>
            </a:r>
            <a:br>
              <a:rPr lang="en-GB" altLang="en-US" sz="1400" dirty="0">
                <a:solidFill>
                  <a:schemeClr val="accent1"/>
                </a:solidFill>
              </a:rPr>
            </a:br>
            <a:endParaRPr lang="en-GB" altLang="en-US" sz="1400" dirty="0">
              <a:solidFill>
                <a:schemeClr val="accent1"/>
              </a:solidFill>
            </a:endParaRPr>
          </a:p>
        </p:txBody>
      </p:sp>
      <p:sp>
        <p:nvSpPr>
          <p:cNvPr id="4099" name="Content Placeholder 2"/>
          <p:cNvSpPr>
            <a:spLocks noGrp="1"/>
          </p:cNvSpPr>
          <p:nvPr>
            <p:ph idx="1"/>
          </p:nvPr>
        </p:nvSpPr>
        <p:spPr>
          <a:xfrm>
            <a:off x="323528" y="2549857"/>
            <a:ext cx="8424613" cy="3390572"/>
          </a:xfrm>
        </p:spPr>
        <p:txBody>
          <a:bodyPr/>
          <a:lstStyle/>
          <a:p>
            <a:pPr marL="0" indent="0">
              <a:buNone/>
            </a:pPr>
            <a:r>
              <a:rPr lang="en-GB" sz="1000" dirty="0"/>
              <a:t>Despite 50 years of aid, inhabitants of northern Kenya and Uganda struggle to survive in the face of poverty and catastrophe. Climate change is exacerbating the vulnerability of these populations through recurrent, intensified drought and uncertain weather patterns.</a:t>
            </a:r>
          </a:p>
          <a:p>
            <a:pPr marL="0" indent="0">
              <a:buNone/>
            </a:pPr>
            <a:endParaRPr lang="en-GB" sz="1000" dirty="0"/>
          </a:p>
          <a:p>
            <a:pPr marL="0" indent="0">
              <a:buNone/>
            </a:pPr>
            <a:r>
              <a:rPr lang="en-GB" sz="1000" dirty="0"/>
              <a:t>Mercy Corps’ partnership will enhance resilience to climate extremes through a community-led and systems-driven programme that delivers impact for every pound spent. Resilience-building cuts across sectors and levels; PROGRESS will broaden economic opportunity, increase capacity to adapt to climate change and prepare for disaster, and improve public sector engagement and service delivery, all with a focus on vulnerable groups, particularly women and girls. Our consortium brings together internationally renowned thought-leaders on resilience, regional dry lands learning experts, university partners and community organizations. PROGRESS will work through key pillars of governance structures, market systems, natural resource planning and improvement to normative challenges facing gender roles. These pillars will provide the foundation through which PROGRESS will enhance resilience in the areas of water resources, climate smart agriculture, livestock resources and urban realm opportunities</a:t>
            </a:r>
            <a:r>
              <a:rPr lang="en-GB" sz="1000" dirty="0" smtClean="0"/>
              <a:t>.</a:t>
            </a:r>
          </a:p>
          <a:p>
            <a:pPr marL="0" indent="0">
              <a:buNone/>
            </a:pPr>
            <a:endParaRPr lang="en-GB" sz="1000" dirty="0"/>
          </a:p>
          <a:p>
            <a:pPr marL="0" indent="0">
              <a:buNone/>
            </a:pPr>
            <a:r>
              <a:rPr lang="en-GB" sz="1000" b="1" dirty="0"/>
              <a:t>Total PDG funding: </a:t>
            </a:r>
            <a:r>
              <a:rPr lang="en-GB" sz="1000" dirty="0" smtClean="0"/>
              <a:t>£268,933</a:t>
            </a:r>
            <a:r>
              <a:rPr lang="en-GB" sz="1000" dirty="0"/>
              <a:t>		</a:t>
            </a:r>
            <a:r>
              <a:rPr lang="en-GB" sz="1000" b="1" dirty="0"/>
              <a:t>Total applied for DFID funding: </a:t>
            </a:r>
            <a:r>
              <a:rPr lang="en-GB" sz="1000" dirty="0" smtClean="0"/>
              <a:t>£7,704,689</a:t>
            </a:r>
            <a:r>
              <a:rPr lang="en-GB" sz="1000" dirty="0"/>
              <a:t>		</a:t>
            </a:r>
            <a:r>
              <a:rPr lang="en-GB" sz="1000" b="1" dirty="0"/>
              <a:t>Dominant Sector: </a:t>
            </a:r>
            <a:r>
              <a:rPr lang="en-GB" sz="1000" dirty="0" smtClean="0"/>
              <a:t>Communication</a:t>
            </a:r>
            <a:endParaRPr lang="en-GB" sz="1000" dirty="0"/>
          </a:p>
          <a:p>
            <a:pPr marL="0" indent="0">
              <a:buNone/>
            </a:pPr>
            <a:endParaRPr lang="en-GB" sz="1000" dirty="0"/>
          </a:p>
        </p:txBody>
      </p:sp>
      <p:pic>
        <p:nvPicPr>
          <p:cNvPr id="6" name="Picture 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576984" y="5793093"/>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5087" y="5793092"/>
            <a:ext cx="1020939" cy="29169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a:hlinkClick r:id="rId7" action="ppaction://hlinksldjump"/>
          </p:cNvPr>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481486" y="5794581"/>
            <a:ext cx="1020939"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21509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hlinkHover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7" y="1010444"/>
            <a:ext cx="9141905" cy="53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932041" y="3861048"/>
            <a:ext cx="3935138" cy="2376264"/>
            <a:chOff x="-354889" y="4292612"/>
            <a:chExt cx="3484203" cy="2376264"/>
          </a:xfrm>
        </p:grpSpPr>
        <p:sp>
          <p:nvSpPr>
            <p:cNvPr id="10" name="Rectangle 9"/>
            <p:cNvSpPr/>
            <p:nvPr/>
          </p:nvSpPr>
          <p:spPr>
            <a:xfrm>
              <a:off x="-354889" y="4292612"/>
              <a:ext cx="3484203" cy="2376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29760" y="4416587"/>
              <a:ext cx="3168352" cy="2169825"/>
            </a:xfrm>
            <a:prstGeom prst="rect">
              <a:avLst/>
            </a:prstGeom>
            <a:noFill/>
          </p:spPr>
          <p:txBody>
            <a:bodyPr wrap="square" rtlCol="0">
              <a:spAutoFit/>
            </a:bodyPr>
            <a:lstStyle/>
            <a:p>
              <a:r>
                <a:rPr lang="en-GB" dirty="0" smtClean="0">
                  <a:solidFill>
                    <a:schemeClr val="bg1"/>
                  </a:solidFill>
                </a:rPr>
                <a:t>BURKINA FASO</a:t>
              </a:r>
              <a:br>
                <a:rPr lang="en-GB" dirty="0" smtClean="0">
                  <a:solidFill>
                    <a:schemeClr val="bg1"/>
                  </a:solidFill>
                </a:rPr>
              </a:br>
              <a:endParaRPr lang="en-GB" dirty="0" smtClean="0">
                <a:solidFill>
                  <a:schemeClr val="bg1"/>
                </a:solidFill>
              </a:endParaRPr>
            </a:p>
            <a:p>
              <a:r>
                <a:rPr lang="en-GB" sz="1100" b="1" dirty="0">
                  <a:solidFill>
                    <a:schemeClr val="bg1"/>
                  </a:solidFill>
                </a:rPr>
                <a:t>Total number of beneficiaries: </a:t>
              </a:r>
              <a:r>
                <a:rPr lang="en-GB" sz="1100" dirty="0" smtClean="0">
                  <a:solidFill>
                    <a:schemeClr val="bg1"/>
                  </a:solidFill>
                </a:rPr>
                <a:t>2, 360,249</a:t>
              </a:r>
            </a:p>
            <a:p>
              <a:r>
                <a:rPr lang="en-GB" sz="1100" b="1" dirty="0" smtClean="0">
                  <a:solidFill>
                    <a:schemeClr val="bg1"/>
                  </a:solidFill>
                </a:rPr>
                <a:t>Total PDG grant funding: </a:t>
              </a:r>
              <a:r>
                <a:rPr lang="en-GB" sz="1100" dirty="0" smtClean="0">
                  <a:solidFill>
                    <a:schemeClr val="bg1"/>
                  </a:solidFill>
                </a:rPr>
                <a:t>£414,649</a:t>
              </a:r>
              <a:endParaRPr lang="en-GB" sz="1100" dirty="0">
                <a:solidFill>
                  <a:schemeClr val="bg1"/>
                </a:solidFill>
              </a:endParaRPr>
            </a:p>
            <a:p>
              <a:r>
                <a:rPr lang="en-GB" sz="1100" b="1" dirty="0">
                  <a:solidFill>
                    <a:schemeClr val="bg1"/>
                  </a:solidFill>
                </a:rPr>
                <a:t>Total potential DFID funding: </a:t>
              </a:r>
              <a:r>
                <a:rPr lang="en-GB" sz="1100" dirty="0" smtClean="0">
                  <a:solidFill>
                    <a:schemeClr val="bg1"/>
                  </a:solidFill>
                </a:rPr>
                <a:t>£19,413,662</a:t>
              </a:r>
              <a:endParaRPr lang="en-GB" sz="1100" dirty="0">
                <a:solidFill>
                  <a:schemeClr val="bg1"/>
                </a:solidFill>
              </a:endParaRPr>
            </a:p>
            <a:p>
              <a:r>
                <a:rPr lang="en-GB" sz="1100" b="1" dirty="0">
                  <a:solidFill>
                    <a:schemeClr val="bg1"/>
                  </a:solidFill>
                </a:rPr>
                <a:t>Number of PDG projects: </a:t>
              </a:r>
              <a:r>
                <a:rPr lang="en-GB" sz="1100" dirty="0">
                  <a:solidFill>
                    <a:schemeClr val="bg1"/>
                  </a:solidFill>
                </a:rPr>
                <a:t>5</a:t>
              </a:r>
              <a:endParaRPr lang="en-GB" sz="1100" b="1" dirty="0">
                <a:solidFill>
                  <a:schemeClr val="bg1"/>
                </a:solidFill>
              </a:endParaRPr>
            </a:p>
            <a:p>
              <a:r>
                <a:rPr lang="en-GB" sz="1100" b="1" dirty="0">
                  <a:solidFill>
                    <a:schemeClr val="bg1"/>
                  </a:solidFill>
                </a:rPr>
                <a:t>Of which projects are multi-country: </a:t>
              </a:r>
              <a:r>
                <a:rPr lang="en-GB" sz="1100" dirty="0" smtClean="0">
                  <a:solidFill>
                    <a:schemeClr val="bg1"/>
                  </a:solidFill>
                </a:rPr>
                <a:t>3</a:t>
              </a:r>
            </a:p>
            <a:p>
              <a:r>
                <a:rPr lang="en-GB" sz="1100" b="1" dirty="0" smtClean="0">
                  <a:solidFill>
                    <a:schemeClr val="bg1"/>
                  </a:solidFill>
                </a:rPr>
                <a:t>Project leads</a:t>
              </a:r>
              <a:r>
                <a:rPr lang="en-GB" sz="1100" dirty="0" smtClean="0">
                  <a:solidFill>
                    <a:schemeClr val="bg1"/>
                  </a:solidFill>
                </a:rPr>
                <a:t>: Acting for Life, CARE, CRS</a:t>
              </a:r>
              <a:r>
                <a:rPr lang="en-GB" sz="1100" dirty="0">
                  <a:solidFill>
                    <a:schemeClr val="bg1"/>
                  </a:solidFill>
                </a:rPr>
                <a:t>, Christian Aid, </a:t>
              </a:r>
              <a:r>
                <a:rPr lang="en-GB" sz="1100" dirty="0" err="1">
                  <a:solidFill>
                    <a:schemeClr val="bg1"/>
                  </a:solidFill>
                </a:rPr>
                <a:t>Welthungerhilfe</a:t>
              </a:r>
              <a:endParaRPr lang="en-GB" sz="1100" dirty="0" smtClean="0">
                <a:solidFill>
                  <a:schemeClr val="bg1"/>
                </a:solidFill>
              </a:endParaRPr>
            </a:p>
            <a:p>
              <a:r>
                <a:rPr lang="en-GB" sz="1100" b="1" dirty="0">
                  <a:solidFill>
                    <a:schemeClr val="bg1"/>
                  </a:solidFill>
                </a:rPr>
                <a:t>Dominant </a:t>
              </a:r>
              <a:r>
                <a:rPr lang="en-GB" sz="1100" b="1" dirty="0" err="1">
                  <a:solidFill>
                    <a:schemeClr val="bg1"/>
                  </a:solidFill>
                </a:rPr>
                <a:t>sectoral</a:t>
              </a:r>
              <a:r>
                <a:rPr lang="en-GB" sz="1100" b="1" dirty="0">
                  <a:solidFill>
                    <a:schemeClr val="bg1"/>
                  </a:solidFill>
                </a:rPr>
                <a:t> themes addressed: </a:t>
              </a:r>
              <a:r>
                <a:rPr lang="en-GB" sz="1100" dirty="0">
                  <a:solidFill>
                    <a:schemeClr val="bg1"/>
                  </a:solidFill>
                </a:rPr>
                <a:t>Agriculture, Communication, Private sector/market mechanisms</a:t>
              </a:r>
            </a:p>
          </p:txBody>
        </p:sp>
      </p:grpSp>
      <p:pic>
        <p:nvPicPr>
          <p:cNvPr id="6147" name="Picture 3" descr="C:\Users\trevor.glue\Desktop\DfID Powerpoint\Graphics\Delete countries\Burkina B.png">
            <a:hlinkClick r:id="rId5" action="ppaction://hlinksldjump"/>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988" t="40693" r="74317" b="51417"/>
          <a:stretch/>
        </p:blipFill>
        <p:spPr bwMode="auto">
          <a:xfrm>
            <a:off x="1828553" y="3172894"/>
            <a:ext cx="520700" cy="418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719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smtClean="0"/>
              <a:t>MAP PAGE</a:t>
            </a:r>
          </a:p>
        </p:txBody>
      </p:sp>
      <p:sp>
        <p:nvSpPr>
          <p:cNvPr id="5123" name="Content Placeholder 2"/>
          <p:cNvSpPr>
            <a:spLocks noGrp="1"/>
          </p:cNvSpPr>
          <p:nvPr>
            <p:ph idx="1"/>
          </p:nvPr>
        </p:nvSpPr>
        <p:spPr/>
        <p:txBody>
          <a:bodyPr/>
          <a:lstStyle/>
          <a:p>
            <a:pPr eaLnBrk="1" hangingPunct="1"/>
            <a:endParaRPr lang="en-US" altLang="en-US" smtClean="0"/>
          </a:p>
        </p:txBody>
      </p:sp>
      <p:pic>
        <p:nvPicPr>
          <p:cNvPr id="2052" name="Picture 4">
            <a:hlinkHover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41" y="1010444"/>
            <a:ext cx="9141905" cy="53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hlinkClick r:id="rId4" action="ppaction://hlinksldjump"/>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7939" t="26332" r="17704" b="52350"/>
          <a:stretch/>
        </p:blipFill>
        <p:spPr bwMode="auto">
          <a:xfrm>
            <a:off x="7125077" y="2408222"/>
            <a:ext cx="398353" cy="113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Group 5"/>
          <p:cNvGrpSpPr/>
          <p:nvPr/>
        </p:nvGrpSpPr>
        <p:grpSpPr>
          <a:xfrm>
            <a:off x="5003942" y="3862800"/>
            <a:ext cx="3863237" cy="2304000"/>
            <a:chOff x="-354889" y="4292612"/>
            <a:chExt cx="3484203" cy="2088232"/>
          </a:xfrm>
        </p:grpSpPr>
        <p:sp>
          <p:nvSpPr>
            <p:cNvPr id="7" name="Rectangle 6"/>
            <p:cNvSpPr/>
            <p:nvPr/>
          </p:nvSpPr>
          <p:spPr>
            <a:xfrm>
              <a:off x="-354889" y="4292612"/>
              <a:ext cx="3484203"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29760" y="4416587"/>
              <a:ext cx="3168352" cy="1831271"/>
            </a:xfrm>
            <a:prstGeom prst="rect">
              <a:avLst/>
            </a:prstGeom>
            <a:noFill/>
          </p:spPr>
          <p:txBody>
            <a:bodyPr wrap="square" rtlCol="0">
              <a:spAutoFit/>
            </a:bodyPr>
            <a:lstStyle/>
            <a:p>
              <a:r>
                <a:rPr lang="en-GB" dirty="0" smtClean="0">
                  <a:solidFill>
                    <a:schemeClr val="bg1"/>
                  </a:solidFill>
                </a:rPr>
                <a:t>BURMA</a:t>
              </a:r>
              <a:br>
                <a:rPr lang="en-GB" dirty="0" smtClean="0">
                  <a:solidFill>
                    <a:schemeClr val="bg1"/>
                  </a:solidFill>
                </a:rPr>
              </a:br>
              <a:endParaRPr lang="en-GB" dirty="0" smtClean="0">
                <a:solidFill>
                  <a:schemeClr val="bg1"/>
                </a:solidFill>
              </a:endParaRPr>
            </a:p>
            <a:p>
              <a:r>
                <a:rPr lang="en-GB" sz="1100" b="1" dirty="0" smtClean="0">
                  <a:solidFill>
                    <a:schemeClr val="bg1"/>
                  </a:solidFill>
                </a:rPr>
                <a:t>Total </a:t>
              </a:r>
              <a:r>
                <a:rPr lang="en-GB" sz="1100" b="1" dirty="0">
                  <a:solidFill>
                    <a:schemeClr val="bg1"/>
                  </a:solidFill>
                </a:rPr>
                <a:t>number of beneficiaries: </a:t>
              </a:r>
              <a:r>
                <a:rPr lang="en-GB" sz="1100" dirty="0" smtClean="0">
                  <a:solidFill>
                    <a:schemeClr val="bg1"/>
                  </a:solidFill>
                </a:rPr>
                <a:t>3,251,475</a:t>
              </a:r>
            </a:p>
            <a:p>
              <a:r>
                <a:rPr lang="en-GB" sz="1100" b="1" dirty="0">
                  <a:solidFill>
                    <a:schemeClr val="bg1"/>
                  </a:solidFill>
                </a:rPr>
                <a:t>Total PDG grant funding</a:t>
              </a:r>
              <a:r>
                <a:rPr lang="en-GB" sz="1100" b="1" dirty="0" smtClean="0">
                  <a:solidFill>
                    <a:schemeClr val="bg1"/>
                  </a:solidFill>
                </a:rPr>
                <a:t>: </a:t>
              </a:r>
              <a:r>
                <a:rPr lang="en-GB" sz="1100" dirty="0" smtClean="0">
                  <a:solidFill>
                    <a:schemeClr val="bg1"/>
                  </a:solidFill>
                </a:rPr>
                <a:t>£126,147</a:t>
              </a:r>
              <a:endParaRPr lang="en-GB" sz="1100" b="1" dirty="0">
                <a:solidFill>
                  <a:schemeClr val="bg1"/>
                </a:solidFill>
              </a:endParaRPr>
            </a:p>
            <a:p>
              <a:r>
                <a:rPr lang="en-GB" sz="1100" b="1" dirty="0" smtClean="0">
                  <a:solidFill>
                    <a:schemeClr val="bg1"/>
                  </a:solidFill>
                </a:rPr>
                <a:t>Total </a:t>
              </a:r>
              <a:r>
                <a:rPr lang="en-GB" sz="1100" b="1" dirty="0">
                  <a:solidFill>
                    <a:schemeClr val="bg1"/>
                  </a:solidFill>
                </a:rPr>
                <a:t>potential DFID </a:t>
              </a:r>
              <a:r>
                <a:rPr lang="en-GB" sz="1100" b="1" dirty="0" smtClean="0">
                  <a:solidFill>
                    <a:schemeClr val="bg1"/>
                  </a:solidFill>
                </a:rPr>
                <a:t>funding: </a:t>
              </a:r>
              <a:r>
                <a:rPr lang="en-GB" sz="1100" dirty="0" smtClean="0">
                  <a:solidFill>
                    <a:schemeClr val="bg1"/>
                  </a:solidFill>
                </a:rPr>
                <a:t>£11,890,100</a:t>
              </a:r>
            </a:p>
            <a:p>
              <a:r>
                <a:rPr lang="en-GB" sz="1100" b="1" dirty="0">
                  <a:solidFill>
                    <a:schemeClr val="bg1"/>
                  </a:solidFill>
                </a:rPr>
                <a:t>Number of PDG </a:t>
              </a:r>
              <a:r>
                <a:rPr lang="en-GB" sz="1100" b="1" dirty="0" smtClean="0">
                  <a:solidFill>
                    <a:schemeClr val="bg1"/>
                  </a:solidFill>
                </a:rPr>
                <a:t>projects: </a:t>
              </a:r>
              <a:r>
                <a:rPr lang="en-GB" sz="1100" dirty="0">
                  <a:solidFill>
                    <a:schemeClr val="bg1"/>
                  </a:solidFill>
                </a:rPr>
                <a:t>2</a:t>
              </a:r>
              <a:endParaRPr lang="en-GB" sz="1100" b="1" dirty="0" smtClean="0">
                <a:solidFill>
                  <a:schemeClr val="bg1"/>
                </a:solidFill>
              </a:endParaRPr>
            </a:p>
            <a:p>
              <a:r>
                <a:rPr lang="en-GB" sz="1100" b="1" dirty="0">
                  <a:solidFill>
                    <a:schemeClr val="bg1"/>
                  </a:solidFill>
                </a:rPr>
                <a:t>Of which projects are </a:t>
              </a:r>
              <a:r>
                <a:rPr lang="en-GB" sz="1100" b="1" dirty="0" smtClean="0">
                  <a:solidFill>
                    <a:schemeClr val="bg1"/>
                  </a:solidFill>
                </a:rPr>
                <a:t>multi-country: </a:t>
              </a:r>
              <a:r>
                <a:rPr lang="en-GB" sz="1100" dirty="0" smtClean="0">
                  <a:solidFill>
                    <a:schemeClr val="bg1"/>
                  </a:solidFill>
                </a:rPr>
                <a:t>0</a:t>
              </a:r>
            </a:p>
            <a:p>
              <a:r>
                <a:rPr lang="en-GB" sz="1100" b="1" dirty="0" smtClean="0">
                  <a:solidFill>
                    <a:schemeClr val="bg1"/>
                  </a:solidFill>
                </a:rPr>
                <a:t>Project leads: </a:t>
              </a:r>
              <a:r>
                <a:rPr lang="en-GB" sz="1100" dirty="0" smtClean="0">
                  <a:solidFill>
                    <a:schemeClr val="bg1"/>
                  </a:solidFill>
                </a:rPr>
                <a:t>Oxfam, Plan UK</a:t>
              </a:r>
            </a:p>
            <a:p>
              <a:r>
                <a:rPr lang="en-GB" sz="1100" b="1" dirty="0">
                  <a:solidFill>
                    <a:schemeClr val="bg1"/>
                  </a:solidFill>
                </a:rPr>
                <a:t>Dominant </a:t>
              </a:r>
              <a:r>
                <a:rPr lang="en-GB" sz="1100" b="1" dirty="0" err="1">
                  <a:solidFill>
                    <a:schemeClr val="bg1"/>
                  </a:solidFill>
                </a:rPr>
                <a:t>sectoral</a:t>
              </a:r>
              <a:r>
                <a:rPr lang="en-GB" sz="1100" b="1" dirty="0">
                  <a:solidFill>
                    <a:schemeClr val="bg1"/>
                  </a:solidFill>
                </a:rPr>
                <a:t> themes addressed: </a:t>
              </a:r>
              <a:r>
                <a:rPr lang="en-GB" sz="1100" dirty="0">
                  <a:solidFill>
                    <a:schemeClr val="bg1"/>
                  </a:solidFill>
                </a:rPr>
                <a:t>Communication</a:t>
              </a:r>
              <a:endParaRPr lang="en-GB" sz="1100" dirty="0" smtClean="0">
                <a:solidFill>
                  <a:schemeClr val="bg1"/>
                </a:solidFill>
              </a:endParaRPr>
            </a:p>
          </p:txBody>
        </p:sp>
      </p:grpSp>
    </p:spTree>
    <p:extLst>
      <p:ext uri="{BB962C8B-B14F-4D97-AF65-F5344CB8AC3E}">
        <p14:creationId xmlns:p14="http://schemas.microsoft.com/office/powerpoint/2010/main" val="66971917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smtClean="0"/>
              <a:t>MAP PAGE</a:t>
            </a:r>
          </a:p>
        </p:txBody>
      </p:sp>
      <p:sp>
        <p:nvSpPr>
          <p:cNvPr id="5123" name="Content Placeholder 2"/>
          <p:cNvSpPr>
            <a:spLocks noGrp="1"/>
          </p:cNvSpPr>
          <p:nvPr>
            <p:ph idx="1"/>
          </p:nvPr>
        </p:nvSpPr>
        <p:spPr/>
        <p:txBody>
          <a:bodyPr/>
          <a:lstStyle/>
          <a:p>
            <a:pPr eaLnBrk="1" hangingPunct="1"/>
            <a:endParaRPr lang="en-US" altLang="en-US" smtClean="0"/>
          </a:p>
        </p:txBody>
      </p:sp>
      <p:pic>
        <p:nvPicPr>
          <p:cNvPr id="2052" name="Picture 4">
            <a:hlinkHover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7" y="1010444"/>
            <a:ext cx="9141905" cy="53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4932041" y="3862800"/>
            <a:ext cx="3935138" cy="2304000"/>
            <a:chOff x="-354889" y="4222356"/>
            <a:chExt cx="3484203" cy="2304000"/>
          </a:xfrm>
        </p:grpSpPr>
        <p:sp>
          <p:nvSpPr>
            <p:cNvPr id="11" name="Rectangle 10"/>
            <p:cNvSpPr/>
            <p:nvPr/>
          </p:nvSpPr>
          <p:spPr>
            <a:xfrm>
              <a:off x="-354889" y="4222356"/>
              <a:ext cx="3484203" cy="230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229760" y="4416587"/>
              <a:ext cx="3168352" cy="2000548"/>
            </a:xfrm>
            <a:prstGeom prst="rect">
              <a:avLst/>
            </a:prstGeom>
            <a:noFill/>
          </p:spPr>
          <p:txBody>
            <a:bodyPr wrap="square" rtlCol="0">
              <a:spAutoFit/>
            </a:bodyPr>
            <a:lstStyle/>
            <a:p>
              <a:r>
                <a:rPr lang="en-GB" dirty="0" smtClean="0">
                  <a:solidFill>
                    <a:schemeClr val="bg1"/>
                  </a:solidFill>
                </a:rPr>
                <a:t>CHAD</a:t>
              </a:r>
              <a:br>
                <a:rPr lang="en-GB" dirty="0" smtClean="0">
                  <a:solidFill>
                    <a:schemeClr val="bg1"/>
                  </a:solidFill>
                </a:rPr>
              </a:br>
              <a:endParaRPr lang="en-GB" dirty="0" smtClean="0">
                <a:solidFill>
                  <a:schemeClr val="bg1"/>
                </a:solidFill>
              </a:endParaRPr>
            </a:p>
            <a:p>
              <a:r>
                <a:rPr lang="en-GB" sz="1100" b="1" dirty="0">
                  <a:solidFill>
                    <a:schemeClr val="bg1"/>
                  </a:solidFill>
                </a:rPr>
                <a:t>Total number of beneficiaries: </a:t>
              </a:r>
              <a:r>
                <a:rPr lang="en-GB" sz="1100" dirty="0">
                  <a:solidFill>
                    <a:schemeClr val="bg1"/>
                  </a:solidFill>
                </a:rPr>
                <a:t>443,000</a:t>
              </a:r>
            </a:p>
            <a:p>
              <a:r>
                <a:rPr lang="en-GB" sz="1100" b="1" dirty="0">
                  <a:solidFill>
                    <a:schemeClr val="bg1"/>
                  </a:solidFill>
                </a:rPr>
                <a:t>Total PDG grant funding: </a:t>
              </a:r>
              <a:r>
                <a:rPr lang="en-GB" sz="1100" dirty="0" smtClean="0">
                  <a:solidFill>
                    <a:schemeClr val="bg1"/>
                  </a:solidFill>
                </a:rPr>
                <a:t>£189,554</a:t>
              </a:r>
              <a:endParaRPr lang="en-GB" sz="1100" b="1" dirty="0" smtClean="0">
                <a:solidFill>
                  <a:schemeClr val="bg1"/>
                </a:solidFill>
              </a:endParaRPr>
            </a:p>
            <a:p>
              <a:r>
                <a:rPr lang="en-GB" sz="1100" b="1" dirty="0" smtClean="0">
                  <a:solidFill>
                    <a:schemeClr val="bg1"/>
                  </a:solidFill>
                </a:rPr>
                <a:t>Total </a:t>
              </a:r>
              <a:r>
                <a:rPr lang="en-GB" sz="1100" b="1" dirty="0">
                  <a:solidFill>
                    <a:schemeClr val="bg1"/>
                  </a:solidFill>
                </a:rPr>
                <a:t>potential DFID funding: </a:t>
              </a:r>
              <a:r>
                <a:rPr lang="en-GB" sz="1100" dirty="0">
                  <a:solidFill>
                    <a:schemeClr val="bg1"/>
                  </a:solidFill>
                </a:rPr>
                <a:t>£8,678,513</a:t>
              </a:r>
            </a:p>
            <a:p>
              <a:r>
                <a:rPr lang="en-GB" sz="1100" b="1" dirty="0">
                  <a:solidFill>
                    <a:schemeClr val="bg1"/>
                  </a:solidFill>
                </a:rPr>
                <a:t>Number of PDG projects: </a:t>
              </a:r>
              <a:r>
                <a:rPr lang="en-GB" sz="1100" dirty="0">
                  <a:solidFill>
                    <a:schemeClr val="bg1"/>
                  </a:solidFill>
                </a:rPr>
                <a:t>2</a:t>
              </a:r>
              <a:endParaRPr lang="en-GB" sz="1100" b="1" dirty="0">
                <a:solidFill>
                  <a:schemeClr val="bg1"/>
                </a:solidFill>
              </a:endParaRPr>
            </a:p>
            <a:p>
              <a:r>
                <a:rPr lang="en-GB" sz="1100" b="1" dirty="0">
                  <a:solidFill>
                    <a:schemeClr val="bg1"/>
                  </a:solidFill>
                </a:rPr>
                <a:t>Of which projects are multi-country: </a:t>
              </a:r>
              <a:r>
                <a:rPr lang="en-GB" sz="1100" dirty="0" smtClean="0">
                  <a:solidFill>
                    <a:schemeClr val="bg1"/>
                  </a:solidFill>
                </a:rPr>
                <a:t>1</a:t>
              </a:r>
            </a:p>
            <a:p>
              <a:r>
                <a:rPr lang="en-GB" sz="1100" b="1" dirty="0" smtClean="0">
                  <a:solidFill>
                    <a:schemeClr val="bg1"/>
                  </a:solidFill>
                </a:rPr>
                <a:t>Project leads: </a:t>
              </a:r>
              <a:r>
                <a:rPr lang="en-GB" sz="1100" dirty="0" smtClean="0">
                  <a:solidFill>
                    <a:schemeClr val="bg1"/>
                  </a:solidFill>
                </a:rPr>
                <a:t>ACTED, Concern Worldwide</a:t>
              </a:r>
            </a:p>
            <a:p>
              <a:r>
                <a:rPr lang="en-GB" sz="1100" b="1" dirty="0">
                  <a:solidFill>
                    <a:schemeClr val="bg1"/>
                  </a:solidFill>
                </a:rPr>
                <a:t>Dominant </a:t>
              </a:r>
              <a:r>
                <a:rPr lang="en-GB" sz="1100" b="1" dirty="0" err="1">
                  <a:solidFill>
                    <a:schemeClr val="bg1"/>
                  </a:solidFill>
                </a:rPr>
                <a:t>sectoral</a:t>
              </a:r>
              <a:r>
                <a:rPr lang="en-GB" sz="1100" b="1" dirty="0">
                  <a:solidFill>
                    <a:schemeClr val="bg1"/>
                  </a:solidFill>
                </a:rPr>
                <a:t> themes addressed: </a:t>
              </a:r>
              <a:r>
                <a:rPr lang="en-GB" sz="1100" dirty="0">
                  <a:solidFill>
                    <a:schemeClr val="bg1"/>
                  </a:solidFill>
                </a:rPr>
                <a:t>Agriculture, Communication</a:t>
              </a:r>
            </a:p>
          </p:txBody>
        </p:sp>
      </p:grpSp>
      <p:pic>
        <p:nvPicPr>
          <p:cNvPr id="8194" name="Picture 2" descr="C:\Users\trevor.glue\Desktop\DfID Powerpoint\Graphics\Delete countries\Chad B.png">
            <a:hlinkClick r:id="rId5" action="ppaction://hlinksldjump"/>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1445" t="31363" r="61599" b="49914"/>
          <a:stretch/>
        </p:blipFill>
        <p:spPr bwMode="auto">
          <a:xfrm>
            <a:off x="2877712" y="2675494"/>
            <a:ext cx="636104" cy="9939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7191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smtClean="0"/>
              <a:t>MAP PAGE</a:t>
            </a:r>
          </a:p>
        </p:txBody>
      </p:sp>
      <p:sp>
        <p:nvSpPr>
          <p:cNvPr id="5123" name="Content Placeholder 2"/>
          <p:cNvSpPr>
            <a:spLocks noGrp="1"/>
          </p:cNvSpPr>
          <p:nvPr>
            <p:ph idx="1"/>
          </p:nvPr>
        </p:nvSpPr>
        <p:spPr/>
        <p:txBody>
          <a:bodyPr/>
          <a:lstStyle/>
          <a:p>
            <a:pPr eaLnBrk="1" hangingPunct="1"/>
            <a:endParaRPr lang="en-US" altLang="en-US" smtClean="0"/>
          </a:p>
        </p:txBody>
      </p:sp>
      <p:pic>
        <p:nvPicPr>
          <p:cNvPr id="2052" name="Picture 4">
            <a:hlinkHover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7" y="1010444"/>
            <a:ext cx="9141905" cy="53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5003907" y="3862800"/>
            <a:ext cx="3862296" cy="2304000"/>
            <a:chOff x="-354889" y="4292611"/>
            <a:chExt cx="3484203" cy="2277435"/>
          </a:xfrm>
        </p:grpSpPr>
        <p:sp>
          <p:nvSpPr>
            <p:cNvPr id="10" name="Rectangle 9"/>
            <p:cNvSpPr/>
            <p:nvPr/>
          </p:nvSpPr>
          <p:spPr>
            <a:xfrm>
              <a:off x="-354889" y="4292611"/>
              <a:ext cx="3484203" cy="2277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29760" y="4416587"/>
              <a:ext cx="3168352" cy="2000548"/>
            </a:xfrm>
            <a:prstGeom prst="rect">
              <a:avLst/>
            </a:prstGeom>
            <a:noFill/>
          </p:spPr>
          <p:txBody>
            <a:bodyPr wrap="square" rtlCol="0">
              <a:spAutoFit/>
            </a:bodyPr>
            <a:lstStyle/>
            <a:p>
              <a:r>
                <a:rPr lang="en-GB" dirty="0" smtClean="0">
                  <a:solidFill>
                    <a:schemeClr val="bg1"/>
                  </a:solidFill>
                </a:rPr>
                <a:t>ETHIOPIA</a:t>
              </a:r>
              <a:br>
                <a:rPr lang="en-GB" dirty="0" smtClean="0">
                  <a:solidFill>
                    <a:schemeClr val="bg1"/>
                  </a:solidFill>
                </a:rPr>
              </a:br>
              <a:endParaRPr lang="en-GB" dirty="0" smtClean="0">
                <a:solidFill>
                  <a:schemeClr val="bg1"/>
                </a:solidFill>
              </a:endParaRPr>
            </a:p>
            <a:p>
              <a:r>
                <a:rPr lang="en-GB" sz="1100" b="1" dirty="0">
                  <a:solidFill>
                    <a:schemeClr val="bg1"/>
                  </a:solidFill>
                </a:rPr>
                <a:t>Total number of beneficiaries: </a:t>
              </a:r>
              <a:r>
                <a:rPr lang="en-GB" sz="1100" dirty="0" smtClean="0">
                  <a:solidFill>
                    <a:schemeClr val="bg1"/>
                  </a:solidFill>
                </a:rPr>
                <a:t>1,139,318</a:t>
              </a:r>
            </a:p>
            <a:p>
              <a:r>
                <a:rPr lang="en-GB" sz="1100" b="1" dirty="0">
                  <a:solidFill>
                    <a:schemeClr val="bg1"/>
                  </a:solidFill>
                </a:rPr>
                <a:t>Total PDG grant </a:t>
              </a:r>
              <a:r>
                <a:rPr lang="en-GB" sz="1100" b="1" dirty="0" smtClean="0">
                  <a:solidFill>
                    <a:schemeClr val="bg1"/>
                  </a:solidFill>
                </a:rPr>
                <a:t>funding: </a:t>
              </a:r>
              <a:r>
                <a:rPr lang="en-GB" sz="1100" dirty="0" smtClean="0">
                  <a:solidFill>
                    <a:schemeClr val="bg1"/>
                  </a:solidFill>
                </a:rPr>
                <a:t>£501,282</a:t>
              </a:r>
              <a:endParaRPr lang="en-GB" sz="1100" dirty="0">
                <a:solidFill>
                  <a:schemeClr val="bg1"/>
                </a:solidFill>
              </a:endParaRPr>
            </a:p>
            <a:p>
              <a:r>
                <a:rPr lang="en-GB" sz="1100" b="1" dirty="0">
                  <a:solidFill>
                    <a:schemeClr val="bg1"/>
                  </a:solidFill>
                </a:rPr>
                <a:t>Total potential DFID funding: </a:t>
              </a:r>
              <a:r>
                <a:rPr lang="en-GB" sz="1100" dirty="0">
                  <a:solidFill>
                    <a:schemeClr val="bg1"/>
                  </a:solidFill>
                </a:rPr>
                <a:t>£</a:t>
              </a:r>
              <a:r>
                <a:rPr lang="en-GB" sz="1100" dirty="0" smtClean="0">
                  <a:solidFill>
                    <a:schemeClr val="bg1"/>
                  </a:solidFill>
                </a:rPr>
                <a:t>9,004,565</a:t>
              </a:r>
              <a:endParaRPr lang="en-GB" sz="1100" dirty="0">
                <a:solidFill>
                  <a:schemeClr val="bg1"/>
                </a:solidFill>
              </a:endParaRPr>
            </a:p>
            <a:p>
              <a:r>
                <a:rPr lang="en-GB" sz="1100" b="1" dirty="0">
                  <a:solidFill>
                    <a:schemeClr val="bg1"/>
                  </a:solidFill>
                </a:rPr>
                <a:t>Number of PDG projects: </a:t>
              </a:r>
              <a:r>
                <a:rPr lang="en-GB" sz="1100" dirty="0">
                  <a:solidFill>
                    <a:schemeClr val="bg1"/>
                  </a:solidFill>
                </a:rPr>
                <a:t>2</a:t>
              </a:r>
              <a:endParaRPr lang="en-GB" sz="1100" b="1" dirty="0">
                <a:solidFill>
                  <a:schemeClr val="bg1"/>
                </a:solidFill>
              </a:endParaRPr>
            </a:p>
            <a:p>
              <a:r>
                <a:rPr lang="en-GB" sz="1100" b="1" dirty="0">
                  <a:solidFill>
                    <a:schemeClr val="bg1"/>
                  </a:solidFill>
                </a:rPr>
                <a:t>Of which projects are multi-country: </a:t>
              </a:r>
              <a:r>
                <a:rPr lang="en-GB" sz="1100" dirty="0" smtClean="0">
                  <a:solidFill>
                    <a:schemeClr val="bg1"/>
                  </a:solidFill>
                </a:rPr>
                <a:t>0</a:t>
              </a:r>
            </a:p>
            <a:p>
              <a:r>
                <a:rPr lang="en-GB" sz="1100" b="1" dirty="0" smtClean="0">
                  <a:solidFill>
                    <a:schemeClr val="bg1"/>
                  </a:solidFill>
                </a:rPr>
                <a:t>Project leads</a:t>
              </a:r>
              <a:r>
                <a:rPr lang="en-GB" sz="1100" dirty="0" smtClean="0">
                  <a:solidFill>
                    <a:schemeClr val="bg1"/>
                  </a:solidFill>
                </a:rPr>
                <a:t>: Christian Aid, Farm Africa</a:t>
              </a:r>
            </a:p>
            <a:p>
              <a:r>
                <a:rPr lang="en-GB" sz="1100" b="1" dirty="0">
                  <a:solidFill>
                    <a:schemeClr val="bg1"/>
                  </a:solidFill>
                </a:rPr>
                <a:t>Dominant </a:t>
              </a:r>
              <a:r>
                <a:rPr lang="en-GB" sz="1100" b="1" dirty="0" err="1">
                  <a:solidFill>
                    <a:schemeClr val="bg1"/>
                  </a:solidFill>
                </a:rPr>
                <a:t>sectoral</a:t>
              </a:r>
              <a:r>
                <a:rPr lang="en-GB" sz="1100" b="1" dirty="0">
                  <a:solidFill>
                    <a:schemeClr val="bg1"/>
                  </a:solidFill>
                </a:rPr>
                <a:t> themes </a:t>
              </a:r>
              <a:r>
                <a:rPr lang="en-GB" sz="1100" b="1" dirty="0" smtClean="0">
                  <a:solidFill>
                    <a:schemeClr val="bg1"/>
                  </a:solidFill>
                </a:rPr>
                <a:t>addressed</a:t>
              </a:r>
              <a:r>
                <a:rPr lang="en-GB" sz="1100" b="1" dirty="0">
                  <a:solidFill>
                    <a:schemeClr val="bg1"/>
                  </a:solidFill>
                </a:rPr>
                <a:t>: </a:t>
              </a:r>
              <a:r>
                <a:rPr lang="en-GB" sz="1100" dirty="0">
                  <a:solidFill>
                    <a:schemeClr val="bg1"/>
                  </a:solidFill>
                </a:rPr>
                <a:t>Communication, Private sector/market mechanisms</a:t>
              </a:r>
            </a:p>
          </p:txBody>
        </p:sp>
      </p:grpSp>
      <p:pic>
        <p:nvPicPr>
          <p:cNvPr id="1025" name="Picture 1" descr="C:\Users\trevor.glue\Desktop\DfID Powerpoint\Graphics\Delete countries\Ethopia B.png">
            <a:hlinkClick r:id="rId4" action="ppaction://hlinksldjump"/>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2424" t="40292" r="47998" b="43712"/>
          <a:stretch/>
        </p:blipFill>
        <p:spPr bwMode="auto">
          <a:xfrm>
            <a:off x="3875735" y="3146294"/>
            <a:ext cx="875763" cy="8491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7191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smtClean="0"/>
              <a:t>MAP PAGE</a:t>
            </a:r>
          </a:p>
        </p:txBody>
      </p:sp>
      <p:sp>
        <p:nvSpPr>
          <p:cNvPr id="5123" name="Content Placeholder 2"/>
          <p:cNvSpPr>
            <a:spLocks noGrp="1"/>
          </p:cNvSpPr>
          <p:nvPr>
            <p:ph idx="1"/>
          </p:nvPr>
        </p:nvSpPr>
        <p:spPr/>
        <p:txBody>
          <a:bodyPr/>
          <a:lstStyle/>
          <a:p>
            <a:pPr eaLnBrk="1" hangingPunct="1"/>
            <a:endParaRPr lang="en-US" altLang="en-US" smtClean="0"/>
          </a:p>
        </p:txBody>
      </p:sp>
      <p:pic>
        <p:nvPicPr>
          <p:cNvPr id="2052" name="Picture 4">
            <a:hlinkHover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7" y="1006536"/>
            <a:ext cx="9141905" cy="53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932041" y="3861048"/>
            <a:ext cx="3935138" cy="2304256"/>
            <a:chOff x="-354889" y="4292612"/>
            <a:chExt cx="3484203" cy="2088232"/>
          </a:xfrm>
        </p:grpSpPr>
        <p:sp>
          <p:nvSpPr>
            <p:cNvPr id="10" name="Rectangle 9"/>
            <p:cNvSpPr/>
            <p:nvPr/>
          </p:nvSpPr>
          <p:spPr>
            <a:xfrm>
              <a:off x="-354889" y="4292612"/>
              <a:ext cx="3484203" cy="20882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29760" y="4416587"/>
              <a:ext cx="3168352" cy="1831271"/>
            </a:xfrm>
            <a:prstGeom prst="rect">
              <a:avLst/>
            </a:prstGeom>
            <a:noFill/>
          </p:spPr>
          <p:txBody>
            <a:bodyPr wrap="square" rtlCol="0">
              <a:spAutoFit/>
            </a:bodyPr>
            <a:lstStyle/>
            <a:p>
              <a:r>
                <a:rPr lang="en-GB" dirty="0" smtClean="0">
                  <a:solidFill>
                    <a:schemeClr val="bg1"/>
                  </a:solidFill>
                </a:rPr>
                <a:t>KENYA</a:t>
              </a:r>
              <a:br>
                <a:rPr lang="en-GB" dirty="0" smtClean="0">
                  <a:solidFill>
                    <a:schemeClr val="bg1"/>
                  </a:solidFill>
                </a:rPr>
              </a:br>
              <a:endParaRPr lang="en-GB" dirty="0" smtClean="0">
                <a:solidFill>
                  <a:schemeClr val="bg1"/>
                </a:solidFill>
              </a:endParaRPr>
            </a:p>
            <a:p>
              <a:r>
                <a:rPr lang="en-GB" sz="1100" b="1" dirty="0">
                  <a:solidFill>
                    <a:schemeClr val="bg1"/>
                  </a:solidFill>
                </a:rPr>
                <a:t>Total number of beneficiaries: </a:t>
              </a:r>
              <a:r>
                <a:rPr lang="en-GB" sz="1100" dirty="0" smtClean="0">
                  <a:solidFill>
                    <a:schemeClr val="bg1"/>
                  </a:solidFill>
                </a:rPr>
                <a:t>590,000</a:t>
              </a:r>
            </a:p>
            <a:p>
              <a:r>
                <a:rPr lang="en-GB" sz="1100" b="1" dirty="0">
                  <a:solidFill>
                    <a:schemeClr val="bg1"/>
                  </a:solidFill>
                </a:rPr>
                <a:t>Total PDG grant </a:t>
              </a:r>
              <a:r>
                <a:rPr lang="en-GB" sz="1100" b="1" dirty="0" smtClean="0">
                  <a:solidFill>
                    <a:schemeClr val="bg1"/>
                  </a:solidFill>
                </a:rPr>
                <a:t>funding: </a:t>
              </a:r>
              <a:r>
                <a:rPr lang="en-GB" sz="1100" dirty="0" smtClean="0">
                  <a:solidFill>
                    <a:schemeClr val="bg1"/>
                  </a:solidFill>
                </a:rPr>
                <a:t>£209,265</a:t>
              </a:r>
              <a:endParaRPr lang="en-GB" sz="1100" dirty="0">
                <a:solidFill>
                  <a:schemeClr val="bg1"/>
                </a:solidFill>
              </a:endParaRPr>
            </a:p>
            <a:p>
              <a:r>
                <a:rPr lang="en-GB" sz="1100" b="1" dirty="0">
                  <a:solidFill>
                    <a:schemeClr val="bg1"/>
                  </a:solidFill>
                </a:rPr>
                <a:t>Total potential DFID funding: </a:t>
              </a:r>
              <a:r>
                <a:rPr lang="en-GB" sz="1100" dirty="0">
                  <a:solidFill>
                    <a:schemeClr val="bg1"/>
                  </a:solidFill>
                </a:rPr>
                <a:t>£7,426,035</a:t>
              </a:r>
            </a:p>
            <a:p>
              <a:r>
                <a:rPr lang="en-GB" sz="1100" b="1" dirty="0">
                  <a:solidFill>
                    <a:schemeClr val="bg1"/>
                  </a:solidFill>
                </a:rPr>
                <a:t>Number of PDG projects: </a:t>
              </a:r>
              <a:r>
                <a:rPr lang="en-GB" sz="1100" dirty="0">
                  <a:solidFill>
                    <a:schemeClr val="bg1"/>
                  </a:solidFill>
                </a:rPr>
                <a:t>2</a:t>
              </a:r>
              <a:endParaRPr lang="en-GB" sz="1100" b="1" dirty="0">
                <a:solidFill>
                  <a:schemeClr val="bg1"/>
                </a:solidFill>
              </a:endParaRPr>
            </a:p>
            <a:p>
              <a:r>
                <a:rPr lang="en-GB" sz="1100" b="1" dirty="0">
                  <a:solidFill>
                    <a:schemeClr val="bg1"/>
                  </a:solidFill>
                </a:rPr>
                <a:t>Of which projects are multi-country: </a:t>
              </a:r>
              <a:r>
                <a:rPr lang="en-GB" sz="1100" dirty="0" smtClean="0">
                  <a:solidFill>
                    <a:schemeClr val="bg1"/>
                  </a:solidFill>
                </a:rPr>
                <a:t>2</a:t>
              </a:r>
            </a:p>
            <a:p>
              <a:r>
                <a:rPr lang="en-GB" sz="1100" b="1" dirty="0" smtClean="0">
                  <a:solidFill>
                    <a:schemeClr val="bg1"/>
                  </a:solidFill>
                </a:rPr>
                <a:t>Project leads</a:t>
              </a:r>
              <a:r>
                <a:rPr lang="en-GB" sz="1100" dirty="0" smtClean="0">
                  <a:solidFill>
                    <a:schemeClr val="bg1"/>
                  </a:solidFill>
                </a:rPr>
                <a:t>: ACF-USA, Mercy Corps Scotland</a:t>
              </a:r>
            </a:p>
            <a:p>
              <a:r>
                <a:rPr lang="en-GB" sz="1100" b="1" dirty="0">
                  <a:solidFill>
                    <a:schemeClr val="bg1"/>
                  </a:solidFill>
                </a:rPr>
                <a:t>Dominant </a:t>
              </a:r>
              <a:r>
                <a:rPr lang="en-GB" sz="1100" b="1" dirty="0" err="1">
                  <a:solidFill>
                    <a:schemeClr val="bg1"/>
                  </a:solidFill>
                </a:rPr>
                <a:t>sectoral</a:t>
              </a:r>
              <a:r>
                <a:rPr lang="en-GB" sz="1100" b="1" dirty="0">
                  <a:solidFill>
                    <a:schemeClr val="bg1"/>
                  </a:solidFill>
                </a:rPr>
                <a:t> themes addressed: </a:t>
              </a:r>
              <a:r>
                <a:rPr lang="en-GB" sz="1100" dirty="0">
                  <a:solidFill>
                    <a:schemeClr val="bg1"/>
                  </a:solidFill>
                </a:rPr>
                <a:t>Communication</a:t>
              </a:r>
            </a:p>
          </p:txBody>
        </p:sp>
      </p:grpSp>
      <p:pic>
        <p:nvPicPr>
          <p:cNvPr id="9218" name="Picture 2" descr="C:\Users\trevor.glue\Desktop\DfID Powerpoint\Graphics\Delete countries\Kenya B.png">
            <a:hlinkClick r:id="rId5" action="ppaction://hlinksldjump"/>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3114" t="51389" r="51365" b="38115"/>
          <a:stretch/>
        </p:blipFill>
        <p:spPr bwMode="auto">
          <a:xfrm>
            <a:off x="3948113" y="3738563"/>
            <a:ext cx="504825" cy="557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71917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smtClean="0"/>
              <a:t>MAP PAGE</a:t>
            </a:r>
          </a:p>
        </p:txBody>
      </p:sp>
      <p:sp>
        <p:nvSpPr>
          <p:cNvPr id="5123" name="Content Placeholder 2"/>
          <p:cNvSpPr>
            <a:spLocks noGrp="1"/>
          </p:cNvSpPr>
          <p:nvPr>
            <p:ph idx="1"/>
          </p:nvPr>
        </p:nvSpPr>
        <p:spPr/>
        <p:txBody>
          <a:bodyPr/>
          <a:lstStyle/>
          <a:p>
            <a:pPr eaLnBrk="1" hangingPunct="1"/>
            <a:endParaRPr lang="en-US" altLang="en-US" smtClean="0"/>
          </a:p>
        </p:txBody>
      </p:sp>
      <p:pic>
        <p:nvPicPr>
          <p:cNvPr id="2052" name="Picture 4">
            <a:hlinkHover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7" y="1010444"/>
            <a:ext cx="9141905" cy="53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4932041" y="3862800"/>
            <a:ext cx="3935138" cy="2455754"/>
            <a:chOff x="-354889" y="4292612"/>
            <a:chExt cx="3484203" cy="2124775"/>
          </a:xfrm>
        </p:grpSpPr>
        <p:sp>
          <p:nvSpPr>
            <p:cNvPr id="14" name="Rectangle 13"/>
            <p:cNvSpPr/>
            <p:nvPr/>
          </p:nvSpPr>
          <p:spPr>
            <a:xfrm>
              <a:off x="-354889" y="4292612"/>
              <a:ext cx="3484203" cy="2124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229760" y="4416587"/>
              <a:ext cx="3168352" cy="2000800"/>
            </a:xfrm>
            <a:prstGeom prst="rect">
              <a:avLst/>
            </a:prstGeom>
            <a:noFill/>
          </p:spPr>
          <p:txBody>
            <a:bodyPr wrap="square" rtlCol="0">
              <a:spAutoFit/>
            </a:bodyPr>
            <a:lstStyle/>
            <a:p>
              <a:r>
                <a:rPr lang="en-GB" dirty="0" smtClean="0">
                  <a:solidFill>
                    <a:schemeClr val="bg1"/>
                  </a:solidFill>
                </a:rPr>
                <a:t>MALI</a:t>
              </a:r>
              <a:br>
                <a:rPr lang="en-GB" dirty="0" smtClean="0">
                  <a:solidFill>
                    <a:schemeClr val="bg1"/>
                  </a:solidFill>
                </a:rPr>
              </a:br>
              <a:endParaRPr lang="en-GB" dirty="0" smtClean="0">
                <a:solidFill>
                  <a:schemeClr val="bg1"/>
                </a:solidFill>
              </a:endParaRPr>
            </a:p>
            <a:p>
              <a:r>
                <a:rPr lang="en-GB" sz="1100" b="1" dirty="0">
                  <a:solidFill>
                    <a:schemeClr val="bg1"/>
                  </a:solidFill>
                </a:rPr>
                <a:t>Total number of beneficiaries: </a:t>
              </a:r>
              <a:r>
                <a:rPr lang="en-GB" sz="1100" dirty="0" smtClean="0">
                  <a:solidFill>
                    <a:schemeClr val="bg1"/>
                  </a:solidFill>
                </a:rPr>
                <a:t>1,468,319</a:t>
              </a:r>
            </a:p>
            <a:p>
              <a:r>
                <a:rPr lang="en-GB" sz="1100" b="1" dirty="0">
                  <a:solidFill>
                    <a:schemeClr val="bg1"/>
                  </a:solidFill>
                </a:rPr>
                <a:t>Total PDG grant </a:t>
              </a:r>
              <a:r>
                <a:rPr lang="en-GB" sz="1100" b="1" dirty="0" smtClean="0">
                  <a:solidFill>
                    <a:schemeClr val="bg1"/>
                  </a:solidFill>
                </a:rPr>
                <a:t>funding: </a:t>
              </a:r>
              <a:r>
                <a:rPr lang="en-GB" sz="1100" dirty="0" smtClean="0">
                  <a:solidFill>
                    <a:schemeClr val="bg1"/>
                  </a:solidFill>
                </a:rPr>
                <a:t>£400,774</a:t>
              </a:r>
              <a:endParaRPr lang="en-GB" sz="1100" b="1" dirty="0">
                <a:solidFill>
                  <a:schemeClr val="bg1"/>
                </a:solidFill>
              </a:endParaRPr>
            </a:p>
            <a:p>
              <a:r>
                <a:rPr lang="en-GB" sz="1100" b="1" dirty="0">
                  <a:solidFill>
                    <a:schemeClr val="bg1"/>
                  </a:solidFill>
                </a:rPr>
                <a:t>Total potential DFID funding: </a:t>
              </a:r>
              <a:r>
                <a:rPr lang="en-GB" sz="1100" dirty="0">
                  <a:solidFill>
                    <a:schemeClr val="bg1"/>
                  </a:solidFill>
                </a:rPr>
                <a:t>£</a:t>
              </a:r>
              <a:r>
                <a:rPr lang="en-GB" sz="1100" dirty="0" smtClean="0">
                  <a:solidFill>
                    <a:schemeClr val="bg1"/>
                  </a:solidFill>
                </a:rPr>
                <a:t>16,207,666</a:t>
              </a:r>
              <a:endParaRPr lang="en-GB" sz="1100" dirty="0">
                <a:solidFill>
                  <a:schemeClr val="bg1"/>
                </a:solidFill>
              </a:endParaRPr>
            </a:p>
            <a:p>
              <a:r>
                <a:rPr lang="en-GB" sz="1100" b="1" dirty="0">
                  <a:solidFill>
                    <a:schemeClr val="bg1"/>
                  </a:solidFill>
                </a:rPr>
                <a:t>Number of PDG projects: </a:t>
              </a:r>
              <a:r>
                <a:rPr lang="en-GB" sz="1100" dirty="0">
                  <a:solidFill>
                    <a:schemeClr val="bg1"/>
                  </a:solidFill>
                </a:rPr>
                <a:t>5</a:t>
              </a:r>
              <a:endParaRPr lang="en-GB" sz="1100" b="1" dirty="0">
                <a:solidFill>
                  <a:schemeClr val="bg1"/>
                </a:solidFill>
              </a:endParaRPr>
            </a:p>
            <a:p>
              <a:r>
                <a:rPr lang="en-GB" sz="1100" b="1" dirty="0">
                  <a:solidFill>
                    <a:schemeClr val="bg1"/>
                  </a:solidFill>
                </a:rPr>
                <a:t>Of which projects are multi-country: </a:t>
              </a:r>
              <a:r>
                <a:rPr lang="en-GB" sz="1100" dirty="0" smtClean="0">
                  <a:solidFill>
                    <a:schemeClr val="bg1"/>
                  </a:solidFill>
                </a:rPr>
                <a:t>4</a:t>
              </a:r>
            </a:p>
            <a:p>
              <a:r>
                <a:rPr lang="en-GB" sz="1100" b="1" dirty="0" smtClean="0">
                  <a:solidFill>
                    <a:schemeClr val="bg1"/>
                  </a:solidFill>
                </a:rPr>
                <a:t>Project leads</a:t>
              </a:r>
              <a:r>
                <a:rPr lang="en-GB" sz="1100" dirty="0" smtClean="0">
                  <a:solidFill>
                    <a:schemeClr val="bg1"/>
                  </a:solidFill>
                </a:rPr>
                <a:t>: AFL, CARE, CRS, IRD, Near East Foundation</a:t>
              </a:r>
            </a:p>
            <a:p>
              <a:r>
                <a:rPr lang="en-GB" sz="1100" b="1" dirty="0">
                  <a:solidFill>
                    <a:schemeClr val="bg1"/>
                  </a:solidFill>
                </a:rPr>
                <a:t>Dominant </a:t>
              </a:r>
              <a:r>
                <a:rPr lang="en-GB" sz="1100" b="1" dirty="0" err="1">
                  <a:solidFill>
                    <a:schemeClr val="bg1"/>
                  </a:solidFill>
                </a:rPr>
                <a:t>sectoral</a:t>
              </a:r>
              <a:r>
                <a:rPr lang="en-GB" sz="1100" b="1" dirty="0">
                  <a:solidFill>
                    <a:schemeClr val="bg1"/>
                  </a:solidFill>
                </a:rPr>
                <a:t> themes addressed: </a:t>
              </a:r>
              <a:r>
                <a:rPr lang="en-GB" sz="1100" dirty="0">
                  <a:solidFill>
                    <a:schemeClr val="bg1"/>
                  </a:solidFill>
                </a:rPr>
                <a:t>Agriculture, Communication, Private sector/market </a:t>
              </a:r>
              <a:r>
                <a:rPr lang="en-GB" sz="1100" dirty="0" smtClean="0">
                  <a:solidFill>
                    <a:schemeClr val="bg1"/>
                  </a:solidFill>
                </a:rPr>
                <a:t>mechanisms</a:t>
              </a:r>
              <a:endParaRPr lang="en-GB" sz="1100" dirty="0">
                <a:solidFill>
                  <a:schemeClr val="bg1"/>
                </a:solidFill>
              </a:endParaRPr>
            </a:p>
          </p:txBody>
        </p:sp>
      </p:grpSp>
      <p:pic>
        <p:nvPicPr>
          <p:cNvPr id="10242" name="Picture 2" descr="C:\Users\trevor.glue\Desktop\DfID Powerpoint\Graphics\Delete countries\Mali B.png">
            <a:hlinkClick r:id="rId4" action="ppaction://hlinksldjump"/>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6296" t="30657" r="73282" b="52604"/>
          <a:stretch/>
        </p:blipFill>
        <p:spPr bwMode="auto">
          <a:xfrm>
            <a:off x="1490595" y="2636912"/>
            <a:ext cx="953037" cy="888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7191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smtClean="0"/>
              <a:t>MAP PAGE</a:t>
            </a:r>
          </a:p>
        </p:txBody>
      </p:sp>
      <p:sp>
        <p:nvSpPr>
          <p:cNvPr id="5123" name="Content Placeholder 2"/>
          <p:cNvSpPr>
            <a:spLocks noGrp="1"/>
          </p:cNvSpPr>
          <p:nvPr>
            <p:ph idx="1"/>
          </p:nvPr>
        </p:nvSpPr>
        <p:spPr/>
        <p:txBody>
          <a:bodyPr/>
          <a:lstStyle/>
          <a:p>
            <a:pPr eaLnBrk="1" hangingPunct="1"/>
            <a:endParaRPr lang="en-US" altLang="en-US" smtClean="0"/>
          </a:p>
        </p:txBody>
      </p:sp>
      <p:pic>
        <p:nvPicPr>
          <p:cNvPr id="2052" name="Picture 4">
            <a:hlinkHover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7" y="1010444"/>
            <a:ext cx="9141905" cy="53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4932041" y="3862800"/>
            <a:ext cx="3935138" cy="2304000"/>
            <a:chOff x="-354889" y="4292612"/>
            <a:chExt cx="3484203" cy="1920342"/>
          </a:xfrm>
        </p:grpSpPr>
        <p:sp>
          <p:nvSpPr>
            <p:cNvPr id="13" name="Rectangle 12"/>
            <p:cNvSpPr/>
            <p:nvPr/>
          </p:nvSpPr>
          <p:spPr>
            <a:xfrm>
              <a:off x="-354889" y="4292612"/>
              <a:ext cx="3484203" cy="1920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29760" y="4416587"/>
              <a:ext cx="3168352" cy="1667420"/>
            </a:xfrm>
            <a:prstGeom prst="rect">
              <a:avLst/>
            </a:prstGeom>
            <a:noFill/>
          </p:spPr>
          <p:txBody>
            <a:bodyPr wrap="square" rtlCol="0">
              <a:spAutoFit/>
            </a:bodyPr>
            <a:lstStyle/>
            <a:p>
              <a:r>
                <a:rPr lang="en-GB" dirty="0" smtClean="0">
                  <a:solidFill>
                    <a:schemeClr val="bg1"/>
                  </a:solidFill>
                </a:rPr>
                <a:t>MAURITIANA</a:t>
              </a:r>
              <a:br>
                <a:rPr lang="en-GB" dirty="0" smtClean="0">
                  <a:solidFill>
                    <a:schemeClr val="bg1"/>
                  </a:solidFill>
                </a:rPr>
              </a:br>
              <a:endParaRPr lang="en-GB" dirty="0" smtClean="0">
                <a:solidFill>
                  <a:schemeClr val="bg1"/>
                </a:solidFill>
              </a:endParaRPr>
            </a:p>
            <a:p>
              <a:r>
                <a:rPr lang="en-GB" sz="1100" b="1" dirty="0">
                  <a:solidFill>
                    <a:schemeClr val="bg1"/>
                  </a:solidFill>
                </a:rPr>
                <a:t>Total number of beneficiaries: </a:t>
              </a:r>
              <a:r>
                <a:rPr lang="en-GB" sz="1100" dirty="0" smtClean="0">
                  <a:solidFill>
                    <a:schemeClr val="bg1"/>
                  </a:solidFill>
                </a:rPr>
                <a:t>370,000</a:t>
              </a:r>
            </a:p>
            <a:p>
              <a:r>
                <a:rPr lang="en-GB" sz="1100" b="1" dirty="0" smtClean="0">
                  <a:solidFill>
                    <a:schemeClr val="bg1"/>
                  </a:solidFill>
                </a:rPr>
                <a:t>Total PDG grant funding:  </a:t>
              </a:r>
              <a:r>
                <a:rPr lang="en-GB" sz="1100" dirty="0" smtClean="0">
                  <a:solidFill>
                    <a:schemeClr val="bg1"/>
                  </a:solidFill>
                </a:rPr>
                <a:t>£341,007</a:t>
              </a:r>
              <a:endParaRPr lang="en-GB" sz="1100" b="1" dirty="0">
                <a:solidFill>
                  <a:schemeClr val="bg1"/>
                </a:solidFill>
              </a:endParaRPr>
            </a:p>
            <a:p>
              <a:r>
                <a:rPr lang="en-GB" sz="1100" b="1" dirty="0">
                  <a:solidFill>
                    <a:schemeClr val="bg1"/>
                  </a:solidFill>
                </a:rPr>
                <a:t>Total potential DFID funding: </a:t>
              </a:r>
              <a:r>
                <a:rPr lang="en-GB" sz="1100" dirty="0">
                  <a:solidFill>
                    <a:schemeClr val="bg1"/>
                  </a:solidFill>
                </a:rPr>
                <a:t>£5,936,763</a:t>
              </a:r>
            </a:p>
            <a:p>
              <a:r>
                <a:rPr lang="en-GB" sz="1100" b="1" dirty="0">
                  <a:solidFill>
                    <a:schemeClr val="bg1"/>
                  </a:solidFill>
                </a:rPr>
                <a:t>Number of PDG projects: </a:t>
              </a:r>
              <a:r>
                <a:rPr lang="en-GB" sz="1100" dirty="0" smtClean="0">
                  <a:solidFill>
                    <a:schemeClr val="bg1"/>
                  </a:solidFill>
                </a:rPr>
                <a:t>2</a:t>
              </a:r>
            </a:p>
            <a:p>
              <a:r>
                <a:rPr lang="en-GB" sz="1100" b="1" dirty="0" smtClean="0">
                  <a:solidFill>
                    <a:schemeClr val="bg1"/>
                  </a:solidFill>
                </a:rPr>
                <a:t>Project leads: </a:t>
              </a:r>
              <a:r>
                <a:rPr lang="fr-FR" sz="1100" dirty="0">
                  <a:solidFill>
                    <a:schemeClr val="bg1"/>
                  </a:solidFill>
                </a:rPr>
                <a:t>Action contre la Faim </a:t>
              </a:r>
              <a:r>
                <a:rPr lang="fr-FR" sz="1100" dirty="0" smtClean="0">
                  <a:solidFill>
                    <a:schemeClr val="bg1"/>
                  </a:solidFill>
                </a:rPr>
                <a:t>Spain. AFL</a:t>
              </a:r>
              <a:endParaRPr lang="en-GB" sz="1100" dirty="0">
                <a:solidFill>
                  <a:schemeClr val="bg1"/>
                </a:solidFill>
              </a:endParaRPr>
            </a:p>
            <a:p>
              <a:r>
                <a:rPr lang="en-GB" sz="1100" b="1" dirty="0">
                  <a:solidFill>
                    <a:schemeClr val="bg1"/>
                  </a:solidFill>
                </a:rPr>
                <a:t>Of which projects are multi-country: </a:t>
              </a:r>
              <a:r>
                <a:rPr lang="en-GB" sz="1100" dirty="0" smtClean="0">
                  <a:solidFill>
                    <a:schemeClr val="bg1"/>
                  </a:solidFill>
                </a:rPr>
                <a:t>1</a:t>
              </a:r>
            </a:p>
            <a:p>
              <a:r>
                <a:rPr lang="en-GB" sz="1100" b="1" dirty="0">
                  <a:solidFill>
                    <a:schemeClr val="bg1"/>
                  </a:solidFill>
                </a:rPr>
                <a:t>Dominant </a:t>
              </a:r>
              <a:r>
                <a:rPr lang="en-GB" sz="1100" b="1" dirty="0" err="1">
                  <a:solidFill>
                    <a:schemeClr val="bg1"/>
                  </a:solidFill>
                </a:rPr>
                <a:t>sectoral</a:t>
              </a:r>
              <a:r>
                <a:rPr lang="en-GB" sz="1100" b="1" dirty="0">
                  <a:solidFill>
                    <a:schemeClr val="bg1"/>
                  </a:solidFill>
                </a:rPr>
                <a:t> themes addressed: </a:t>
              </a:r>
              <a:r>
                <a:rPr lang="en-GB" sz="1100" dirty="0">
                  <a:solidFill>
                    <a:schemeClr val="bg1"/>
                  </a:solidFill>
                </a:rPr>
                <a:t>Agriculture, Food Security</a:t>
              </a:r>
              <a:endParaRPr lang="en-GB" sz="1100" b="1" dirty="0">
                <a:solidFill>
                  <a:schemeClr val="bg1"/>
                </a:solidFill>
              </a:endParaRPr>
            </a:p>
          </p:txBody>
        </p:sp>
      </p:grpSp>
      <p:pic>
        <p:nvPicPr>
          <p:cNvPr id="11266" name="Picture 2" descr="C:\Users\trevor.glue\Desktop\DfID Powerpoint\Graphics\Delete countries\Mauritiana B.png">
            <a:hlinkClick r:id="rId5" action="ppaction://hlinksldjump"/>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3690" t="27164" r="78663" b="57638"/>
          <a:stretch/>
        </p:blipFill>
        <p:spPr bwMode="auto">
          <a:xfrm>
            <a:off x="1252489" y="2455211"/>
            <a:ext cx="699246" cy="806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719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2"/>
          <p:cNvSpPr>
            <a:spLocks noGrp="1"/>
          </p:cNvSpPr>
          <p:nvPr>
            <p:ph idx="1"/>
          </p:nvPr>
        </p:nvSpPr>
        <p:spPr>
          <a:xfrm>
            <a:off x="395536" y="476672"/>
            <a:ext cx="8229600" cy="4525963"/>
          </a:xfrm>
        </p:spPr>
        <p:txBody>
          <a:bodyPr>
            <a:normAutofit/>
          </a:bodyPr>
          <a:lstStyle/>
          <a:p>
            <a:pPr marL="0" indent="0">
              <a:buNone/>
            </a:pPr>
            <a:endParaRPr lang="en-GB" altLang="en-US" sz="1200" dirty="0"/>
          </a:p>
          <a:p>
            <a:pPr marL="0" indent="0">
              <a:buNone/>
            </a:pPr>
            <a:endParaRPr lang="en-GB" altLang="en-US" sz="1200" dirty="0" smtClean="0"/>
          </a:p>
          <a:p>
            <a:pPr marL="0" indent="0">
              <a:buNone/>
            </a:pPr>
            <a:endParaRPr lang="en-GB" altLang="en-US" sz="1200" dirty="0"/>
          </a:p>
          <a:p>
            <a:pPr marL="0" indent="0">
              <a:buNone/>
            </a:pPr>
            <a:endParaRPr lang="en-US" altLang="en-US" sz="1200" dirty="0" smtClean="0"/>
          </a:p>
        </p:txBody>
      </p:sp>
      <p:graphicFrame>
        <p:nvGraphicFramePr>
          <p:cNvPr id="5" name="Table 4"/>
          <p:cNvGraphicFramePr>
            <a:graphicFrameLocks noGrp="1"/>
          </p:cNvGraphicFramePr>
          <p:nvPr>
            <p:extLst>
              <p:ext uri="{D42A27DB-BD31-4B8C-83A1-F6EECF244321}">
                <p14:modId xmlns:p14="http://schemas.microsoft.com/office/powerpoint/2010/main" val="1130525114"/>
              </p:ext>
            </p:extLst>
          </p:nvPr>
        </p:nvGraphicFramePr>
        <p:xfrm>
          <a:off x="251520" y="1207059"/>
          <a:ext cx="8712969" cy="4742222"/>
        </p:xfrm>
        <a:graphic>
          <a:graphicData uri="http://schemas.openxmlformats.org/drawingml/2006/table">
            <a:tbl>
              <a:tblPr>
                <a:tableStyleId>{5C22544A-7EE6-4342-B048-85BDC9FD1C3A}</a:tableStyleId>
              </a:tblPr>
              <a:tblGrid>
                <a:gridCol w="4725678"/>
                <a:gridCol w="1322994"/>
                <a:gridCol w="744490"/>
                <a:gridCol w="664549"/>
                <a:gridCol w="1255258"/>
              </a:tblGrid>
              <a:tr h="524583">
                <a:tc>
                  <a:txBody>
                    <a:bodyPr/>
                    <a:lstStyle/>
                    <a:p>
                      <a:pPr algn="ctr" fontAlgn="ctr"/>
                      <a:r>
                        <a:rPr lang="en-GB" sz="800" b="1" u="none" strike="noStrike" dirty="0">
                          <a:effectLst/>
                        </a:rPr>
                        <a:t>Project name</a:t>
                      </a:r>
                      <a:endParaRPr lang="en-GB" sz="800" b="1" i="0" u="none" strike="noStrike" dirty="0">
                        <a:solidFill>
                          <a:srgbClr val="000000"/>
                        </a:solidFill>
                        <a:effectLst/>
                        <a:latin typeface="Calibri"/>
                      </a:endParaRPr>
                    </a:p>
                  </a:txBody>
                  <a:tcPr marL="0" marR="0" marT="0" marB="0" anchor="ctr"/>
                </a:tc>
                <a:tc>
                  <a:txBody>
                    <a:bodyPr/>
                    <a:lstStyle/>
                    <a:p>
                      <a:pPr algn="ctr" fontAlgn="ctr"/>
                      <a:r>
                        <a:rPr lang="en-GB" sz="800" b="1" u="none" strike="noStrike">
                          <a:effectLst/>
                        </a:rPr>
                        <a:t>Lead Organisation</a:t>
                      </a:r>
                      <a:endParaRPr lang="en-GB" sz="800" b="1" i="0" u="none" strike="noStrike">
                        <a:solidFill>
                          <a:srgbClr val="000000"/>
                        </a:solidFill>
                        <a:effectLst/>
                        <a:latin typeface="Calibri"/>
                      </a:endParaRPr>
                    </a:p>
                  </a:txBody>
                  <a:tcPr marL="0" marR="0" marT="0" marB="0" anchor="ctr"/>
                </a:tc>
                <a:tc>
                  <a:txBody>
                    <a:bodyPr/>
                    <a:lstStyle/>
                    <a:p>
                      <a:pPr algn="ctr" fontAlgn="ctr"/>
                      <a:r>
                        <a:rPr lang="en-GB" sz="800" b="1" u="none" strike="noStrike" dirty="0">
                          <a:effectLst/>
                        </a:rPr>
                        <a:t>Amount of grant requested for PDG</a:t>
                      </a:r>
                      <a:endParaRPr lang="en-GB" sz="800" b="1" i="0" u="none" strike="noStrike" dirty="0">
                        <a:solidFill>
                          <a:srgbClr val="000000"/>
                        </a:solidFill>
                        <a:effectLst/>
                        <a:latin typeface="Calibri"/>
                      </a:endParaRPr>
                    </a:p>
                  </a:txBody>
                  <a:tcPr marL="0" marR="0" marT="0" marB="0" anchor="ctr"/>
                </a:tc>
                <a:tc>
                  <a:txBody>
                    <a:bodyPr/>
                    <a:lstStyle/>
                    <a:p>
                      <a:pPr algn="ctr" fontAlgn="ctr"/>
                      <a:r>
                        <a:rPr lang="en-GB" sz="800" b="1" u="none" strike="noStrike">
                          <a:effectLst/>
                        </a:rPr>
                        <a:t>Total grant requested from DFID</a:t>
                      </a:r>
                      <a:endParaRPr lang="en-GB" sz="800" b="1" i="0" u="none" strike="noStrike">
                        <a:solidFill>
                          <a:srgbClr val="000000"/>
                        </a:solidFill>
                        <a:effectLst/>
                        <a:latin typeface="Calibri"/>
                      </a:endParaRPr>
                    </a:p>
                  </a:txBody>
                  <a:tcPr marL="0" marR="0" marT="0" marB="0" anchor="ctr"/>
                </a:tc>
                <a:tc>
                  <a:txBody>
                    <a:bodyPr/>
                    <a:lstStyle/>
                    <a:p>
                      <a:pPr algn="ctr" fontAlgn="b"/>
                      <a:r>
                        <a:rPr lang="en-GB" sz="800" b="1" u="none" strike="noStrike" dirty="0">
                          <a:effectLst/>
                        </a:rPr>
                        <a:t>Project country(</a:t>
                      </a:r>
                      <a:r>
                        <a:rPr lang="en-GB" sz="800" b="1" u="none" strike="noStrike" dirty="0" err="1">
                          <a:effectLst/>
                        </a:rPr>
                        <a:t>ies</a:t>
                      </a:r>
                      <a:r>
                        <a:rPr lang="en-GB" sz="800" b="1" u="none" strike="noStrike" dirty="0">
                          <a:effectLst/>
                        </a:rPr>
                        <a:t>)</a:t>
                      </a:r>
                      <a:endParaRPr lang="en-GB" sz="800" b="1" i="0" u="none" strike="noStrike" dirty="0">
                        <a:solidFill>
                          <a:srgbClr val="000000"/>
                        </a:solidFill>
                        <a:effectLst/>
                        <a:latin typeface="Calibri"/>
                      </a:endParaRPr>
                    </a:p>
                  </a:txBody>
                  <a:tcPr marL="0" marR="0" marT="0" marB="0" anchor="ctr"/>
                </a:tc>
              </a:tr>
              <a:tr h="349722">
                <a:tc>
                  <a:txBody>
                    <a:bodyPr/>
                    <a:lstStyle/>
                    <a:p>
                      <a:pPr algn="l" fontAlgn="b"/>
                      <a:r>
                        <a:rPr lang="en-GB" sz="800" u="none" strike="noStrike">
                          <a:effectLst/>
                        </a:rPr>
                        <a:t>Strengthening the capacity of at least 335,000 people living along river banks in the Chadian Sahelian Belt to better withstand flooding and drought.</a:t>
                      </a:r>
                      <a:endParaRPr lang="en-GB" sz="800" b="0" i="0" u="none" strike="noStrike">
                        <a:solidFill>
                          <a:srgbClr val="000000"/>
                        </a:solidFill>
                        <a:effectLst/>
                        <a:latin typeface="Calibri"/>
                      </a:endParaRPr>
                    </a:p>
                  </a:txBody>
                  <a:tcPr marL="0" marR="0" marT="0" marB="0" anchor="b"/>
                </a:tc>
                <a:tc>
                  <a:txBody>
                    <a:bodyPr/>
                    <a:lstStyle/>
                    <a:p>
                      <a:pPr algn="ctr" fontAlgn="b"/>
                      <a:r>
                        <a:rPr lang="en-GB" sz="800" u="none" strike="noStrike" dirty="0">
                          <a:effectLst/>
                        </a:rPr>
                        <a:t>ACTED</a:t>
                      </a:r>
                      <a:endParaRPr lang="en-GB" sz="800" b="0" i="0" u="none" strike="noStrike" dirty="0">
                        <a:solidFill>
                          <a:srgbClr val="000000"/>
                        </a:solidFill>
                        <a:effectLst/>
                        <a:latin typeface="Calibri"/>
                      </a:endParaRPr>
                    </a:p>
                  </a:txBody>
                  <a:tcPr marL="0" marR="0" marT="0" marB="0" anchor="b"/>
                </a:tc>
                <a:tc>
                  <a:txBody>
                    <a:bodyPr/>
                    <a:lstStyle/>
                    <a:p>
                      <a:pPr algn="ctr" fontAlgn="b"/>
                      <a:r>
                        <a:rPr lang="en-GB" sz="800" u="none" strike="noStrike" dirty="0">
                          <a:effectLst/>
                        </a:rPr>
                        <a:t>£189,554</a:t>
                      </a:r>
                      <a:endParaRPr lang="en-GB" sz="800" b="0" i="0" u="none" strike="noStrike" dirty="0">
                        <a:solidFill>
                          <a:srgbClr val="000000"/>
                        </a:solidFill>
                        <a:effectLst/>
                        <a:latin typeface="Calibri"/>
                      </a:endParaRPr>
                    </a:p>
                  </a:txBody>
                  <a:tcPr marL="0" marR="0" marT="0" marB="0" anchor="b"/>
                </a:tc>
                <a:tc>
                  <a:txBody>
                    <a:bodyPr/>
                    <a:lstStyle/>
                    <a:p>
                      <a:pPr algn="ctr" fontAlgn="b"/>
                      <a:r>
                        <a:rPr lang="en-GB" sz="800" u="none" strike="noStrike">
                          <a:effectLst/>
                        </a:rPr>
                        <a:t>£5,178,513</a:t>
                      </a:r>
                      <a:endParaRPr lang="en-GB" sz="800" b="0" i="0" u="none" strike="noStrike">
                        <a:solidFill>
                          <a:srgbClr val="000000"/>
                        </a:solidFill>
                        <a:effectLst/>
                        <a:latin typeface="Calibri"/>
                      </a:endParaRPr>
                    </a:p>
                  </a:txBody>
                  <a:tcPr marL="0" marR="0" marT="0" marB="0" anchor="b"/>
                </a:tc>
                <a:tc>
                  <a:txBody>
                    <a:bodyPr/>
                    <a:lstStyle/>
                    <a:p>
                      <a:pPr algn="ctr" fontAlgn="b"/>
                      <a:r>
                        <a:rPr lang="en-GB" sz="800" u="none" strike="noStrike" dirty="0">
                          <a:effectLst/>
                        </a:rPr>
                        <a:t>Chad</a:t>
                      </a:r>
                      <a:endParaRPr lang="en-GB" sz="800" b="0" i="0" u="none" strike="noStrike" dirty="0">
                        <a:solidFill>
                          <a:srgbClr val="000000"/>
                        </a:solidFill>
                        <a:effectLst/>
                        <a:latin typeface="Calibri"/>
                      </a:endParaRPr>
                    </a:p>
                  </a:txBody>
                  <a:tcPr marL="0" marR="0" marT="0" marB="0" anchor="b"/>
                </a:tc>
              </a:tr>
              <a:tr h="353917">
                <a:tc>
                  <a:txBody>
                    <a:bodyPr/>
                    <a:lstStyle/>
                    <a:p>
                      <a:pPr algn="l" fontAlgn="b"/>
                      <a:r>
                        <a:rPr lang="en-GB" sz="800" u="none" strike="noStrike" dirty="0">
                          <a:effectLst/>
                        </a:rPr>
                        <a:t>Strengthening resilience of 700,000 pastoralists and </a:t>
                      </a:r>
                      <a:r>
                        <a:rPr lang="en-GB" sz="800" u="none" strike="noStrike" dirty="0" err="1">
                          <a:effectLst/>
                        </a:rPr>
                        <a:t>agropastoralists</a:t>
                      </a:r>
                      <a:r>
                        <a:rPr lang="en-GB" sz="800" u="none" strike="noStrike" dirty="0">
                          <a:effectLst/>
                        </a:rPr>
                        <a:t>, by securing, servicing and promoting </a:t>
                      </a:r>
                      <a:r>
                        <a:rPr lang="en-GB" sz="800" u="none" strike="noStrike" dirty="0" err="1">
                          <a:effectLst/>
                        </a:rPr>
                        <a:t>transborder</a:t>
                      </a:r>
                      <a:r>
                        <a:rPr lang="en-GB" sz="800" u="none" strike="noStrike" dirty="0">
                          <a:effectLst/>
                        </a:rPr>
                        <a:t> livestock mobility across Mauritania, Senegal, Mali, Burkina Faso and Niger.</a:t>
                      </a:r>
                      <a:endParaRPr lang="en-GB" sz="800" b="0" i="0" u="none" strike="noStrike" dirty="0">
                        <a:solidFill>
                          <a:srgbClr val="000000"/>
                        </a:solidFill>
                        <a:effectLst/>
                        <a:latin typeface="Calibri"/>
                      </a:endParaRPr>
                    </a:p>
                  </a:txBody>
                  <a:tcPr marL="0" marR="0" marT="0" marB="0" anchor="b"/>
                </a:tc>
                <a:tc>
                  <a:txBody>
                    <a:bodyPr/>
                    <a:lstStyle/>
                    <a:p>
                      <a:pPr algn="ctr" fontAlgn="b"/>
                      <a:r>
                        <a:rPr lang="en-GB" sz="800" u="none" strike="noStrike" dirty="0">
                          <a:effectLst/>
                        </a:rPr>
                        <a:t>Acting for Life</a:t>
                      </a:r>
                      <a:endParaRPr lang="en-GB" sz="800" b="0" i="0" u="none" strike="noStrike" dirty="0">
                        <a:solidFill>
                          <a:srgbClr val="000000"/>
                        </a:solidFill>
                        <a:effectLst/>
                        <a:latin typeface="Calibri"/>
                      </a:endParaRPr>
                    </a:p>
                  </a:txBody>
                  <a:tcPr marL="0" marR="0" marT="0" marB="0" anchor="b"/>
                </a:tc>
                <a:tc>
                  <a:txBody>
                    <a:bodyPr/>
                    <a:lstStyle/>
                    <a:p>
                      <a:pPr algn="ctr" fontAlgn="b"/>
                      <a:r>
                        <a:rPr lang="en-GB" sz="800" u="none" strike="noStrike" dirty="0">
                          <a:effectLst/>
                        </a:rPr>
                        <a:t>£64,210</a:t>
                      </a:r>
                      <a:endParaRPr lang="en-GB" sz="800" b="0" i="0" u="none" strike="noStrike" dirty="0">
                        <a:solidFill>
                          <a:srgbClr val="000000"/>
                        </a:solidFill>
                        <a:effectLst/>
                        <a:latin typeface="Calibri"/>
                      </a:endParaRPr>
                    </a:p>
                  </a:txBody>
                  <a:tcPr marL="0" marR="0" marT="0" marB="0" anchor="b"/>
                </a:tc>
                <a:tc>
                  <a:txBody>
                    <a:bodyPr/>
                    <a:lstStyle/>
                    <a:p>
                      <a:pPr algn="ctr" fontAlgn="b"/>
                      <a:r>
                        <a:rPr lang="en-GB" sz="800" u="none" strike="noStrike">
                          <a:effectLst/>
                        </a:rPr>
                        <a:t>£5,464,448</a:t>
                      </a:r>
                      <a:endParaRPr lang="en-GB" sz="800" b="0" i="0" u="none" strike="noStrike">
                        <a:solidFill>
                          <a:srgbClr val="000000"/>
                        </a:solidFill>
                        <a:effectLst/>
                        <a:latin typeface="Calibri"/>
                      </a:endParaRPr>
                    </a:p>
                  </a:txBody>
                  <a:tcPr marL="0" marR="0" marT="0" marB="0" anchor="b"/>
                </a:tc>
                <a:tc>
                  <a:txBody>
                    <a:bodyPr/>
                    <a:lstStyle/>
                    <a:p>
                      <a:pPr algn="ctr" fontAlgn="b"/>
                      <a:r>
                        <a:rPr lang="it-IT" sz="800" u="none" strike="noStrike" dirty="0">
                          <a:effectLst/>
                        </a:rPr>
                        <a:t>Burkina Faso, Mali, Mauritiana, Niger, Senegal</a:t>
                      </a:r>
                      <a:endParaRPr lang="it-IT" sz="800" b="0" i="0" u="none" strike="noStrike" dirty="0">
                        <a:solidFill>
                          <a:srgbClr val="000000"/>
                        </a:solidFill>
                        <a:effectLst/>
                        <a:latin typeface="Calibri"/>
                      </a:endParaRPr>
                    </a:p>
                  </a:txBody>
                  <a:tcPr marL="0" marR="0" marT="0" marB="0" anchor="b"/>
                </a:tc>
              </a:tr>
              <a:tr h="349722">
                <a:tc>
                  <a:txBody>
                    <a:bodyPr/>
                    <a:lstStyle/>
                    <a:p>
                      <a:pPr algn="l" fontAlgn="b"/>
                      <a:r>
                        <a:rPr lang="en-GB" sz="800" u="none" strike="noStrike" dirty="0">
                          <a:effectLst/>
                        </a:rPr>
                        <a:t>Pastoralist Livelihoods, Rights and Resources: Creating Resilience to Drought for 640,000 Cross Border Populations in Kenya and Uganda’s </a:t>
                      </a:r>
                      <a:r>
                        <a:rPr lang="en-GB" sz="800" u="none" strike="noStrike" dirty="0" err="1">
                          <a:effectLst/>
                        </a:rPr>
                        <a:t>Karamoja</a:t>
                      </a:r>
                      <a:r>
                        <a:rPr lang="en-GB" sz="800" u="none" strike="noStrike" dirty="0">
                          <a:effectLst/>
                        </a:rPr>
                        <a:t> Cluster</a:t>
                      </a:r>
                      <a:endParaRPr lang="en-GB" sz="800" b="0" i="0" u="none" strike="noStrike" dirty="0">
                        <a:solidFill>
                          <a:srgbClr val="000000"/>
                        </a:solidFill>
                        <a:effectLst/>
                        <a:latin typeface="Calibri"/>
                      </a:endParaRPr>
                    </a:p>
                  </a:txBody>
                  <a:tcPr marL="0" marR="0" marT="0" marB="0" anchor="b"/>
                </a:tc>
                <a:tc>
                  <a:txBody>
                    <a:bodyPr/>
                    <a:lstStyle/>
                    <a:p>
                      <a:pPr algn="ctr" fontAlgn="b"/>
                      <a:r>
                        <a:rPr lang="en-GB" sz="800" u="none" strike="noStrike" dirty="0">
                          <a:effectLst/>
                        </a:rPr>
                        <a:t>Action Against Hunger – USA (ACF-USA) </a:t>
                      </a:r>
                      <a:endParaRPr lang="en-GB" sz="800" b="0" i="0" u="none" strike="noStrike" dirty="0">
                        <a:solidFill>
                          <a:srgbClr val="000000"/>
                        </a:solidFill>
                        <a:effectLst/>
                        <a:latin typeface="Calibri"/>
                      </a:endParaRPr>
                    </a:p>
                  </a:txBody>
                  <a:tcPr marL="0" marR="0" marT="0" marB="0" anchor="b"/>
                </a:tc>
                <a:tc>
                  <a:txBody>
                    <a:bodyPr/>
                    <a:lstStyle/>
                    <a:p>
                      <a:pPr algn="ctr" fontAlgn="b"/>
                      <a:r>
                        <a:rPr lang="en-GB" sz="800" u="none" strike="noStrike">
                          <a:effectLst/>
                        </a:rPr>
                        <a:t>£151,972</a:t>
                      </a:r>
                      <a:endParaRPr lang="en-GB" sz="800" b="0" i="0" u="none" strike="noStrike">
                        <a:solidFill>
                          <a:srgbClr val="000000"/>
                        </a:solidFill>
                        <a:effectLst/>
                        <a:latin typeface="Calibri"/>
                      </a:endParaRPr>
                    </a:p>
                  </a:txBody>
                  <a:tcPr marL="0" marR="0" marT="0" marB="0" anchor="b"/>
                </a:tc>
                <a:tc>
                  <a:txBody>
                    <a:bodyPr/>
                    <a:lstStyle/>
                    <a:p>
                      <a:pPr algn="ctr" fontAlgn="b"/>
                      <a:r>
                        <a:rPr lang="en-GB" sz="800" u="none" strike="noStrike" dirty="0">
                          <a:effectLst/>
                        </a:rPr>
                        <a:t>£7,260,832</a:t>
                      </a:r>
                      <a:endParaRPr lang="en-GB" sz="800" b="0" i="0" u="none" strike="noStrike" dirty="0">
                        <a:solidFill>
                          <a:srgbClr val="000000"/>
                        </a:solidFill>
                        <a:effectLst/>
                        <a:latin typeface="Calibri"/>
                      </a:endParaRPr>
                    </a:p>
                  </a:txBody>
                  <a:tcPr marL="0" marR="0" marT="0" marB="0" anchor="b"/>
                </a:tc>
                <a:tc>
                  <a:txBody>
                    <a:bodyPr/>
                    <a:lstStyle/>
                    <a:p>
                      <a:pPr algn="ctr" fontAlgn="b"/>
                      <a:r>
                        <a:rPr lang="en-GB" sz="800" u="none" strike="noStrike" dirty="0">
                          <a:effectLst/>
                        </a:rPr>
                        <a:t>Kenya, Uganda</a:t>
                      </a:r>
                      <a:endParaRPr lang="en-GB" sz="800" b="0" i="0" u="none" strike="noStrike" dirty="0">
                        <a:solidFill>
                          <a:srgbClr val="000000"/>
                        </a:solidFill>
                        <a:effectLst/>
                        <a:latin typeface="Calibri"/>
                      </a:endParaRPr>
                    </a:p>
                  </a:txBody>
                  <a:tcPr marL="0" marR="0" marT="0" marB="0" anchor="b"/>
                </a:tc>
              </a:tr>
              <a:tr h="353917">
                <a:tc>
                  <a:txBody>
                    <a:bodyPr/>
                    <a:lstStyle/>
                    <a:p>
                      <a:pPr algn="l" fontAlgn="b"/>
                      <a:r>
                        <a:rPr lang="en-GB" sz="800" u="none" strike="noStrike">
                          <a:effectLst/>
                        </a:rPr>
                        <a:t>Building resilience of 250,000 vulnerable people in Mauritania through the diversification of sustainable livelihoods and the development of production systems adapted to climate change</a:t>
                      </a:r>
                      <a:endParaRPr lang="en-GB" sz="800" b="0" i="0" u="none" strike="noStrike">
                        <a:solidFill>
                          <a:srgbClr val="000000"/>
                        </a:solidFill>
                        <a:effectLst/>
                        <a:latin typeface="Calibri"/>
                      </a:endParaRPr>
                    </a:p>
                  </a:txBody>
                  <a:tcPr marL="0" marR="0" marT="0" marB="0" anchor="b"/>
                </a:tc>
                <a:tc>
                  <a:txBody>
                    <a:bodyPr/>
                    <a:lstStyle/>
                    <a:p>
                      <a:pPr algn="ctr" fontAlgn="b"/>
                      <a:r>
                        <a:rPr lang="fr-FR" sz="800" u="none" strike="noStrike">
                          <a:effectLst/>
                        </a:rPr>
                        <a:t>Action contre la Faim Spain</a:t>
                      </a:r>
                      <a:endParaRPr lang="fr-FR" sz="800" b="0" i="0" u="none" strike="noStrike">
                        <a:solidFill>
                          <a:srgbClr val="000000"/>
                        </a:solidFill>
                        <a:effectLst/>
                        <a:latin typeface="Calibri"/>
                      </a:endParaRPr>
                    </a:p>
                  </a:txBody>
                  <a:tcPr marL="0" marR="0" marT="0" marB="0" anchor="b"/>
                </a:tc>
                <a:tc>
                  <a:txBody>
                    <a:bodyPr/>
                    <a:lstStyle/>
                    <a:p>
                      <a:pPr algn="ctr" fontAlgn="b"/>
                      <a:r>
                        <a:rPr lang="en-GB" sz="800" u="none" strike="noStrike" dirty="0">
                          <a:effectLst/>
                        </a:rPr>
                        <a:t>£330,000</a:t>
                      </a:r>
                      <a:endParaRPr lang="en-GB" sz="800" b="0" i="0" u="none" strike="noStrike" dirty="0">
                        <a:solidFill>
                          <a:srgbClr val="000000"/>
                        </a:solidFill>
                        <a:effectLst/>
                        <a:latin typeface="Calibri"/>
                      </a:endParaRPr>
                    </a:p>
                  </a:txBody>
                  <a:tcPr marL="0" marR="0" marT="0" marB="0" anchor="b"/>
                </a:tc>
                <a:tc>
                  <a:txBody>
                    <a:bodyPr/>
                    <a:lstStyle/>
                    <a:p>
                      <a:pPr algn="ctr" fontAlgn="b"/>
                      <a:r>
                        <a:rPr lang="en-GB" sz="800" u="none" strike="noStrike">
                          <a:effectLst/>
                        </a:rPr>
                        <a:t>£5,000,000</a:t>
                      </a:r>
                      <a:endParaRPr lang="en-GB" sz="800" b="0" i="0" u="none" strike="noStrike">
                        <a:solidFill>
                          <a:srgbClr val="000000"/>
                        </a:solidFill>
                        <a:effectLst/>
                        <a:latin typeface="Calibri"/>
                      </a:endParaRPr>
                    </a:p>
                  </a:txBody>
                  <a:tcPr marL="0" marR="0" marT="0" marB="0" anchor="b"/>
                </a:tc>
                <a:tc>
                  <a:txBody>
                    <a:bodyPr/>
                    <a:lstStyle/>
                    <a:p>
                      <a:pPr algn="ctr" fontAlgn="b"/>
                      <a:r>
                        <a:rPr lang="en-GB" sz="800" u="none" strike="noStrike">
                          <a:effectLst/>
                        </a:rPr>
                        <a:t>Mauritiana</a:t>
                      </a:r>
                      <a:endParaRPr lang="en-GB" sz="800" b="0" i="0" u="none" strike="noStrike">
                        <a:solidFill>
                          <a:srgbClr val="000000"/>
                        </a:solidFill>
                        <a:effectLst/>
                        <a:latin typeface="Calibri"/>
                      </a:endParaRPr>
                    </a:p>
                  </a:txBody>
                  <a:tcPr marL="0" marR="0" marT="0" marB="0" anchor="b"/>
                </a:tc>
              </a:tr>
              <a:tr h="524583">
                <a:tc>
                  <a:txBody>
                    <a:bodyPr/>
                    <a:lstStyle/>
                    <a:p>
                      <a:pPr algn="l" fontAlgn="b"/>
                      <a:r>
                        <a:rPr lang="en-GB" sz="800" u="none" strike="noStrike" dirty="0">
                          <a:effectLst/>
                        </a:rPr>
                        <a:t>Building resilience of 500,000 people through agricultural and economic development and Disaster Risk Management in the Central Zambezi Valley of Mozambique</a:t>
                      </a:r>
                      <a:endParaRPr lang="en-GB" sz="800" b="0" i="0" u="none" strike="noStrike" dirty="0">
                        <a:solidFill>
                          <a:srgbClr val="000000"/>
                        </a:solidFill>
                        <a:effectLst/>
                        <a:latin typeface="Calibri"/>
                      </a:endParaRPr>
                    </a:p>
                  </a:txBody>
                  <a:tcPr marL="0" marR="0" marT="0" marB="0" anchor="b"/>
                </a:tc>
                <a:tc>
                  <a:txBody>
                    <a:bodyPr/>
                    <a:lstStyle/>
                    <a:p>
                      <a:pPr algn="ctr" fontAlgn="b"/>
                      <a:r>
                        <a:rPr lang="pt-BR" sz="800" u="none" strike="noStrike">
                          <a:effectLst/>
                        </a:rPr>
                        <a:t>Associação Moçambicana para Ajuda de Desenvolvimento de Povo para Povo (ADPP)</a:t>
                      </a:r>
                      <a:endParaRPr lang="pt-BR" sz="800" b="0" i="0" u="none" strike="noStrike">
                        <a:solidFill>
                          <a:srgbClr val="000000"/>
                        </a:solidFill>
                        <a:effectLst/>
                        <a:latin typeface="Calibri"/>
                      </a:endParaRPr>
                    </a:p>
                  </a:txBody>
                  <a:tcPr marL="0" marR="0" marT="0" marB="0" anchor="b"/>
                </a:tc>
                <a:tc>
                  <a:txBody>
                    <a:bodyPr/>
                    <a:lstStyle/>
                    <a:p>
                      <a:pPr algn="ctr" fontAlgn="b"/>
                      <a:r>
                        <a:rPr lang="en-GB" sz="800" u="none" strike="noStrike" dirty="0">
                          <a:effectLst/>
                        </a:rPr>
                        <a:t>£67,828</a:t>
                      </a:r>
                      <a:endParaRPr lang="en-GB" sz="800" b="0" i="0" u="none" strike="noStrike" dirty="0">
                        <a:solidFill>
                          <a:srgbClr val="000000"/>
                        </a:solidFill>
                        <a:effectLst/>
                        <a:latin typeface="Calibri"/>
                      </a:endParaRPr>
                    </a:p>
                  </a:txBody>
                  <a:tcPr marL="0" marR="0" marT="0" marB="0" anchor="b"/>
                </a:tc>
                <a:tc>
                  <a:txBody>
                    <a:bodyPr/>
                    <a:lstStyle/>
                    <a:p>
                      <a:pPr algn="ctr" fontAlgn="b"/>
                      <a:r>
                        <a:rPr lang="en-GB" sz="800" u="none" strike="noStrike">
                          <a:effectLst/>
                        </a:rPr>
                        <a:t>£5,954,778</a:t>
                      </a:r>
                      <a:endParaRPr lang="en-GB" sz="800" b="0" i="0" u="none" strike="noStrike">
                        <a:solidFill>
                          <a:srgbClr val="000000"/>
                        </a:solidFill>
                        <a:effectLst/>
                        <a:latin typeface="Calibri"/>
                      </a:endParaRPr>
                    </a:p>
                  </a:txBody>
                  <a:tcPr marL="0" marR="0" marT="0" marB="0" anchor="b"/>
                </a:tc>
                <a:tc>
                  <a:txBody>
                    <a:bodyPr/>
                    <a:lstStyle/>
                    <a:p>
                      <a:pPr algn="ctr" fontAlgn="b"/>
                      <a:r>
                        <a:rPr lang="en-GB" sz="800" u="none" strike="noStrike" dirty="0">
                          <a:effectLst/>
                        </a:rPr>
                        <a:t>Mozambique</a:t>
                      </a:r>
                      <a:endParaRPr lang="en-GB" sz="800" b="0" i="0" u="none" strike="noStrike" dirty="0">
                        <a:solidFill>
                          <a:srgbClr val="000000"/>
                        </a:solidFill>
                        <a:effectLst/>
                        <a:latin typeface="Calibri"/>
                      </a:endParaRPr>
                    </a:p>
                  </a:txBody>
                  <a:tcPr marL="0" marR="0" marT="0" marB="0" anchor="b"/>
                </a:tc>
              </a:tr>
              <a:tr h="349722">
                <a:tc>
                  <a:txBody>
                    <a:bodyPr/>
                    <a:lstStyle/>
                    <a:p>
                      <a:pPr algn="l" fontAlgn="b"/>
                      <a:r>
                        <a:rPr lang="en-GB" sz="800" u="none" strike="noStrike" dirty="0">
                          <a:effectLst/>
                        </a:rPr>
                        <a:t>Building resilience without borders in the Sahel: Supporting 900,000 vulnerable women, children and men in Burkina Faso, Mali and Niger to adapt to climate extremes (BRWB) </a:t>
                      </a:r>
                      <a:endParaRPr lang="en-GB" sz="800" b="0" i="0" u="none" strike="noStrike" dirty="0">
                        <a:solidFill>
                          <a:srgbClr val="000000"/>
                        </a:solidFill>
                        <a:effectLst/>
                        <a:latin typeface="Calibri"/>
                      </a:endParaRPr>
                    </a:p>
                  </a:txBody>
                  <a:tcPr marL="0" marR="0" marT="0" marB="0" anchor="b"/>
                </a:tc>
                <a:tc>
                  <a:txBody>
                    <a:bodyPr/>
                    <a:lstStyle/>
                    <a:p>
                      <a:pPr algn="ctr" fontAlgn="b"/>
                      <a:r>
                        <a:rPr lang="en-GB" sz="800" u="none" strike="noStrike">
                          <a:effectLst/>
                        </a:rPr>
                        <a:t>CARE International UK</a:t>
                      </a:r>
                      <a:endParaRPr lang="en-GB" sz="800" b="0" i="0" u="none" strike="noStrike">
                        <a:solidFill>
                          <a:srgbClr val="000000"/>
                        </a:solidFill>
                        <a:effectLst/>
                        <a:latin typeface="Calibri"/>
                      </a:endParaRPr>
                    </a:p>
                  </a:txBody>
                  <a:tcPr marL="0" marR="0" marT="0" marB="0" anchor="b"/>
                </a:tc>
                <a:tc>
                  <a:txBody>
                    <a:bodyPr/>
                    <a:lstStyle/>
                    <a:p>
                      <a:pPr algn="ctr" fontAlgn="b"/>
                      <a:r>
                        <a:rPr lang="en-GB" sz="800" u="none" strike="noStrike">
                          <a:effectLst/>
                        </a:rPr>
                        <a:t>£69,400</a:t>
                      </a:r>
                      <a:endParaRPr lang="en-GB" sz="800" b="0" i="0" u="none" strike="noStrike">
                        <a:solidFill>
                          <a:srgbClr val="000000"/>
                        </a:solidFill>
                        <a:effectLst/>
                        <a:latin typeface="Calibri"/>
                      </a:endParaRPr>
                    </a:p>
                  </a:txBody>
                  <a:tcPr marL="0" marR="0" marT="0" marB="0" anchor="b"/>
                </a:tc>
                <a:tc>
                  <a:txBody>
                    <a:bodyPr/>
                    <a:lstStyle/>
                    <a:p>
                      <a:pPr algn="ctr" fontAlgn="b"/>
                      <a:r>
                        <a:rPr lang="en-GB" sz="800" u="none" strike="noStrike" dirty="0">
                          <a:effectLst/>
                        </a:rPr>
                        <a:t>£8,813,742</a:t>
                      </a:r>
                      <a:endParaRPr lang="en-GB" sz="800" b="0" i="0" u="none" strike="noStrike" dirty="0">
                        <a:solidFill>
                          <a:srgbClr val="000000"/>
                        </a:solidFill>
                        <a:effectLst/>
                        <a:latin typeface="Calibri"/>
                      </a:endParaRPr>
                    </a:p>
                  </a:txBody>
                  <a:tcPr marL="0" marR="0" marT="0" marB="0" anchor="b"/>
                </a:tc>
                <a:tc>
                  <a:txBody>
                    <a:bodyPr/>
                    <a:lstStyle/>
                    <a:p>
                      <a:pPr algn="ctr" fontAlgn="b"/>
                      <a:r>
                        <a:rPr lang="en-GB" sz="800" u="none" strike="noStrike" dirty="0">
                          <a:effectLst/>
                        </a:rPr>
                        <a:t>Burkina Faso, Mali, Niger</a:t>
                      </a:r>
                      <a:endParaRPr lang="en-GB" sz="800" b="0" i="0" u="none" strike="noStrike" dirty="0">
                        <a:solidFill>
                          <a:srgbClr val="000000"/>
                        </a:solidFill>
                        <a:effectLst/>
                        <a:latin typeface="Calibri"/>
                      </a:endParaRPr>
                    </a:p>
                  </a:txBody>
                  <a:tcPr marL="0" marR="0" marT="0" marB="0" anchor="b"/>
                </a:tc>
              </a:tr>
              <a:tr h="524583">
                <a:tc>
                  <a:txBody>
                    <a:bodyPr/>
                    <a:lstStyle/>
                    <a:p>
                      <a:pPr algn="l" fontAlgn="b"/>
                      <a:r>
                        <a:rPr lang="en-GB" sz="800" u="none" strike="noStrike" dirty="0">
                          <a:effectLst/>
                        </a:rPr>
                        <a:t>SUR1M:  Scaling-Up Resilience to Climate Extremes for 1 Million People in the Niger River Basin of Niger, Burkina Faso, and Mali</a:t>
                      </a:r>
                      <a:endParaRPr lang="en-GB" sz="800" b="0" i="0" u="none" strike="noStrike" dirty="0">
                        <a:solidFill>
                          <a:srgbClr val="000000"/>
                        </a:solidFill>
                        <a:effectLst/>
                        <a:latin typeface="Calibri"/>
                      </a:endParaRPr>
                    </a:p>
                  </a:txBody>
                  <a:tcPr marL="0" marR="0" marT="0" marB="0" anchor="b"/>
                </a:tc>
                <a:tc>
                  <a:txBody>
                    <a:bodyPr/>
                    <a:lstStyle/>
                    <a:p>
                      <a:pPr algn="ctr" fontAlgn="b"/>
                      <a:r>
                        <a:rPr lang="en-GB" sz="800" u="none" strike="noStrike">
                          <a:effectLst/>
                        </a:rPr>
                        <a:t>Catholic Relief Services - United States Conference of Catholic Bishops (CRS)</a:t>
                      </a:r>
                      <a:endParaRPr lang="en-GB" sz="800" b="0" i="0" u="none" strike="noStrike">
                        <a:solidFill>
                          <a:srgbClr val="000000"/>
                        </a:solidFill>
                        <a:effectLst/>
                        <a:latin typeface="Calibri"/>
                      </a:endParaRPr>
                    </a:p>
                  </a:txBody>
                  <a:tcPr marL="0" marR="0" marT="0" marB="0" anchor="b"/>
                </a:tc>
                <a:tc>
                  <a:txBody>
                    <a:bodyPr/>
                    <a:lstStyle/>
                    <a:p>
                      <a:pPr algn="ctr" fontAlgn="b"/>
                      <a:r>
                        <a:rPr lang="en-GB" sz="800" u="none" strike="noStrike">
                          <a:effectLst/>
                        </a:rPr>
                        <a:t>£211,087</a:t>
                      </a:r>
                      <a:endParaRPr lang="en-GB" sz="800" b="0" i="0" u="none" strike="noStrike">
                        <a:solidFill>
                          <a:srgbClr val="000000"/>
                        </a:solidFill>
                        <a:effectLst/>
                        <a:latin typeface="Calibri"/>
                      </a:endParaRPr>
                    </a:p>
                  </a:txBody>
                  <a:tcPr marL="0" marR="0" marT="0" marB="0" anchor="b"/>
                </a:tc>
                <a:tc>
                  <a:txBody>
                    <a:bodyPr/>
                    <a:lstStyle/>
                    <a:p>
                      <a:pPr algn="ctr" fontAlgn="b"/>
                      <a:r>
                        <a:rPr lang="en-GB" sz="800" u="none" strike="noStrike" dirty="0">
                          <a:effectLst/>
                        </a:rPr>
                        <a:t>£10,000,000</a:t>
                      </a:r>
                      <a:endParaRPr lang="en-GB" sz="800" b="0" i="0" u="none" strike="noStrike" dirty="0">
                        <a:solidFill>
                          <a:srgbClr val="000000"/>
                        </a:solidFill>
                        <a:effectLst/>
                        <a:latin typeface="Calibri"/>
                      </a:endParaRPr>
                    </a:p>
                  </a:txBody>
                  <a:tcPr marL="0" marR="0" marT="0" marB="0" anchor="b"/>
                </a:tc>
                <a:tc>
                  <a:txBody>
                    <a:bodyPr/>
                    <a:lstStyle/>
                    <a:p>
                      <a:pPr algn="ctr" fontAlgn="b"/>
                      <a:r>
                        <a:rPr lang="en-GB" sz="800" u="none" strike="noStrike" dirty="0">
                          <a:effectLst/>
                        </a:rPr>
                        <a:t>Burkina Faso, Mali, Niger</a:t>
                      </a:r>
                      <a:endParaRPr lang="en-GB" sz="800" b="0" i="0" u="none" strike="noStrike" dirty="0">
                        <a:solidFill>
                          <a:srgbClr val="000000"/>
                        </a:solidFill>
                        <a:effectLst/>
                        <a:latin typeface="Calibri"/>
                      </a:endParaRPr>
                    </a:p>
                  </a:txBody>
                  <a:tcPr marL="0" marR="0" marT="0" marB="0" anchor="b"/>
                </a:tc>
              </a:tr>
              <a:tr h="353917">
                <a:tc>
                  <a:txBody>
                    <a:bodyPr/>
                    <a:lstStyle/>
                    <a:p>
                      <a:pPr algn="l" fontAlgn="b"/>
                      <a:r>
                        <a:rPr lang="en-GB" sz="800" u="none" strike="noStrike" dirty="0">
                          <a:effectLst/>
                        </a:rPr>
                        <a:t>Partnership to build climate resilience and improve the livelihoods of 660’000 poor and vulnerable people in urban settlements in Senegal through integrated flood prevention and water harvesting.</a:t>
                      </a:r>
                      <a:endParaRPr lang="en-GB" sz="800" b="0" i="0" u="none" strike="noStrike" dirty="0">
                        <a:solidFill>
                          <a:srgbClr val="000000"/>
                        </a:solidFill>
                        <a:effectLst/>
                        <a:latin typeface="Calibri"/>
                      </a:endParaRPr>
                    </a:p>
                  </a:txBody>
                  <a:tcPr marL="0" marR="0" marT="0" marB="0" anchor="b"/>
                </a:tc>
                <a:tc>
                  <a:txBody>
                    <a:bodyPr/>
                    <a:lstStyle/>
                    <a:p>
                      <a:pPr algn="ctr" fontAlgn="b"/>
                      <a:r>
                        <a:rPr lang="fr-FR" sz="800" u="none" strike="noStrike">
                          <a:effectLst/>
                        </a:rPr>
                        <a:t>Centre de Suivi Ecologique (CSE)</a:t>
                      </a:r>
                      <a:endParaRPr lang="fr-FR" sz="800" b="0" i="0" u="none" strike="noStrike">
                        <a:solidFill>
                          <a:srgbClr val="000000"/>
                        </a:solidFill>
                        <a:effectLst/>
                        <a:latin typeface="Calibri"/>
                      </a:endParaRPr>
                    </a:p>
                  </a:txBody>
                  <a:tcPr marL="0" marR="0" marT="0" marB="0" anchor="b"/>
                </a:tc>
                <a:tc>
                  <a:txBody>
                    <a:bodyPr/>
                    <a:lstStyle/>
                    <a:p>
                      <a:pPr algn="ctr" fontAlgn="b"/>
                      <a:r>
                        <a:rPr lang="en-GB" sz="800" u="none" strike="noStrike">
                          <a:effectLst/>
                        </a:rPr>
                        <a:t>£230,000</a:t>
                      </a:r>
                      <a:endParaRPr lang="en-GB" sz="800" b="0" i="0" u="none" strike="noStrike">
                        <a:solidFill>
                          <a:srgbClr val="000000"/>
                        </a:solidFill>
                        <a:effectLst/>
                        <a:latin typeface="Calibri"/>
                      </a:endParaRPr>
                    </a:p>
                  </a:txBody>
                  <a:tcPr marL="0" marR="0" marT="0" marB="0" anchor="b"/>
                </a:tc>
                <a:tc>
                  <a:txBody>
                    <a:bodyPr/>
                    <a:lstStyle/>
                    <a:p>
                      <a:pPr algn="ctr" fontAlgn="b"/>
                      <a:r>
                        <a:rPr lang="en-GB" sz="800" u="none" strike="noStrike" dirty="0">
                          <a:effectLst/>
                        </a:rPr>
                        <a:t>£8,700,000</a:t>
                      </a:r>
                      <a:endParaRPr lang="en-GB" sz="800" b="0" i="0" u="none" strike="noStrike" dirty="0">
                        <a:solidFill>
                          <a:srgbClr val="000000"/>
                        </a:solidFill>
                        <a:effectLst/>
                        <a:latin typeface="Calibri"/>
                      </a:endParaRPr>
                    </a:p>
                  </a:txBody>
                  <a:tcPr marL="0" marR="0" marT="0" marB="0" anchor="b"/>
                </a:tc>
                <a:tc>
                  <a:txBody>
                    <a:bodyPr/>
                    <a:lstStyle/>
                    <a:p>
                      <a:pPr algn="ctr" fontAlgn="b"/>
                      <a:r>
                        <a:rPr lang="en-GB" sz="800" u="none" strike="noStrike" dirty="0">
                          <a:effectLst/>
                        </a:rPr>
                        <a:t>Senegal</a:t>
                      </a:r>
                      <a:endParaRPr lang="en-GB" sz="800" b="0" i="0" u="none" strike="noStrike" dirty="0">
                        <a:solidFill>
                          <a:srgbClr val="000000"/>
                        </a:solidFill>
                        <a:effectLst/>
                        <a:latin typeface="Calibri"/>
                      </a:endParaRPr>
                    </a:p>
                  </a:txBody>
                  <a:tcPr marL="0" marR="0" marT="0" marB="0" anchor="b"/>
                </a:tc>
              </a:tr>
              <a:tr h="353917">
                <a:tc>
                  <a:txBody>
                    <a:bodyPr/>
                    <a:lstStyle/>
                    <a:p>
                      <a:pPr algn="l" fontAlgn="b"/>
                      <a:r>
                        <a:rPr lang="en-GB" sz="800" u="none" strike="noStrike">
                          <a:effectLst/>
                        </a:rPr>
                        <a:t>To develop transformational solutions to climate variability &amp; disasters for 1million people in Burkina by improving climate forecasting, behavioural change &amp; sharing resilience expertise &amp; technology</a:t>
                      </a:r>
                      <a:endParaRPr lang="en-GB" sz="800" b="0" i="0" u="none" strike="noStrike">
                        <a:solidFill>
                          <a:srgbClr val="000000"/>
                        </a:solidFill>
                        <a:effectLst/>
                        <a:latin typeface="Calibri"/>
                      </a:endParaRPr>
                    </a:p>
                  </a:txBody>
                  <a:tcPr marL="0" marR="0" marT="0" marB="0" anchor="b"/>
                </a:tc>
                <a:tc>
                  <a:txBody>
                    <a:bodyPr/>
                    <a:lstStyle/>
                    <a:p>
                      <a:pPr algn="ctr" fontAlgn="b"/>
                      <a:r>
                        <a:rPr lang="en-GB" sz="800" u="none" strike="noStrike">
                          <a:effectLst/>
                        </a:rPr>
                        <a:t>Christian Aid</a:t>
                      </a:r>
                      <a:endParaRPr lang="en-GB" sz="800" b="0" i="0" u="none" strike="noStrike">
                        <a:solidFill>
                          <a:srgbClr val="000000"/>
                        </a:solidFill>
                        <a:effectLst/>
                        <a:latin typeface="Calibri"/>
                      </a:endParaRPr>
                    </a:p>
                  </a:txBody>
                  <a:tcPr marL="0" marR="0" marT="0" marB="0" anchor="b"/>
                </a:tc>
                <a:tc>
                  <a:txBody>
                    <a:bodyPr/>
                    <a:lstStyle/>
                    <a:p>
                      <a:pPr algn="ctr" fontAlgn="b"/>
                      <a:r>
                        <a:rPr lang="en-GB" sz="800" u="none" strike="noStrike">
                          <a:effectLst/>
                        </a:rPr>
                        <a:t>£219,806</a:t>
                      </a:r>
                      <a:endParaRPr lang="en-GB" sz="800" b="0" i="0" u="none" strike="noStrike">
                        <a:solidFill>
                          <a:srgbClr val="000000"/>
                        </a:solidFill>
                        <a:effectLst/>
                        <a:latin typeface="Calibri"/>
                      </a:endParaRPr>
                    </a:p>
                  </a:txBody>
                  <a:tcPr marL="0" marR="0" marT="0" marB="0" anchor="b"/>
                </a:tc>
                <a:tc>
                  <a:txBody>
                    <a:bodyPr/>
                    <a:lstStyle/>
                    <a:p>
                      <a:pPr algn="ctr" fontAlgn="b"/>
                      <a:r>
                        <a:rPr lang="en-GB" sz="800" u="none" strike="noStrike" dirty="0">
                          <a:effectLst/>
                        </a:rPr>
                        <a:t>£7,321,326</a:t>
                      </a:r>
                      <a:endParaRPr lang="en-GB" sz="800" b="0" i="0" u="none" strike="noStrike" dirty="0">
                        <a:solidFill>
                          <a:srgbClr val="000000"/>
                        </a:solidFill>
                        <a:effectLst/>
                        <a:latin typeface="Calibri"/>
                      </a:endParaRPr>
                    </a:p>
                  </a:txBody>
                  <a:tcPr marL="0" marR="0" marT="0" marB="0" anchor="b"/>
                </a:tc>
                <a:tc>
                  <a:txBody>
                    <a:bodyPr/>
                    <a:lstStyle/>
                    <a:p>
                      <a:pPr algn="ctr" fontAlgn="b"/>
                      <a:r>
                        <a:rPr lang="en-GB" sz="800" u="none" strike="noStrike" dirty="0">
                          <a:effectLst/>
                        </a:rPr>
                        <a:t>Burkina Faso</a:t>
                      </a:r>
                      <a:endParaRPr lang="en-GB" sz="800" b="0" i="0" u="none" strike="noStrike" dirty="0">
                        <a:solidFill>
                          <a:srgbClr val="000000"/>
                        </a:solidFill>
                        <a:effectLst/>
                        <a:latin typeface="Calibri"/>
                      </a:endParaRPr>
                    </a:p>
                  </a:txBody>
                  <a:tcPr marL="0" marR="0" marT="0" marB="0" anchor="b"/>
                </a:tc>
              </a:tr>
              <a:tr h="353917">
                <a:tc>
                  <a:txBody>
                    <a:bodyPr/>
                    <a:lstStyle/>
                    <a:p>
                      <a:pPr algn="l" fontAlgn="b"/>
                      <a:r>
                        <a:rPr lang="en-GB" sz="800" u="none" strike="noStrike" dirty="0">
                          <a:effectLst/>
                        </a:rPr>
                        <a:t>Building capacity of 1,262,118 people in Kenya/Ethiopia to find transformational solutions to climate variability and disasters by climate forecasting, behavioural change &amp; sharing skills &amp; technology</a:t>
                      </a:r>
                      <a:endParaRPr lang="en-GB" sz="800" b="0" i="0" u="none" strike="noStrike" dirty="0">
                        <a:solidFill>
                          <a:srgbClr val="000000"/>
                        </a:solidFill>
                        <a:effectLst/>
                        <a:latin typeface="Calibri"/>
                      </a:endParaRPr>
                    </a:p>
                  </a:txBody>
                  <a:tcPr marL="0" marR="0" marT="0" marB="0" anchor="b"/>
                </a:tc>
                <a:tc>
                  <a:txBody>
                    <a:bodyPr/>
                    <a:lstStyle/>
                    <a:p>
                      <a:pPr algn="ctr" fontAlgn="b"/>
                      <a:r>
                        <a:rPr lang="en-GB" sz="800" u="none" strike="noStrike">
                          <a:effectLst/>
                        </a:rPr>
                        <a:t>Christian Aid</a:t>
                      </a:r>
                      <a:endParaRPr lang="en-GB" sz="800" b="0" i="0" u="none" strike="noStrike">
                        <a:solidFill>
                          <a:srgbClr val="000000"/>
                        </a:solidFill>
                        <a:effectLst/>
                        <a:latin typeface="Calibri"/>
                      </a:endParaRPr>
                    </a:p>
                  </a:txBody>
                  <a:tcPr marL="0" marR="0" marT="0" marB="0" anchor="b"/>
                </a:tc>
                <a:tc>
                  <a:txBody>
                    <a:bodyPr/>
                    <a:lstStyle/>
                    <a:p>
                      <a:pPr algn="ctr" fontAlgn="b"/>
                      <a:r>
                        <a:rPr lang="en-GB" sz="800" u="none" strike="noStrike">
                          <a:effectLst/>
                        </a:rPr>
                        <a:t>£221,212</a:t>
                      </a:r>
                      <a:endParaRPr lang="en-GB" sz="800" b="0" i="0" u="none" strike="noStrike">
                        <a:solidFill>
                          <a:srgbClr val="000000"/>
                        </a:solidFill>
                        <a:effectLst/>
                        <a:latin typeface="Calibri"/>
                      </a:endParaRPr>
                    </a:p>
                  </a:txBody>
                  <a:tcPr marL="0" marR="0" marT="0" marB="0" anchor="b"/>
                </a:tc>
                <a:tc>
                  <a:txBody>
                    <a:bodyPr/>
                    <a:lstStyle/>
                    <a:p>
                      <a:pPr algn="ctr" fontAlgn="b"/>
                      <a:r>
                        <a:rPr lang="en-GB" sz="800" u="none" strike="noStrike" dirty="0">
                          <a:effectLst/>
                        </a:rPr>
                        <a:t>£4,100,779</a:t>
                      </a:r>
                      <a:endParaRPr lang="en-GB" sz="800" b="0" i="0" u="none" strike="noStrike" dirty="0">
                        <a:solidFill>
                          <a:srgbClr val="000000"/>
                        </a:solidFill>
                        <a:effectLst/>
                        <a:latin typeface="Calibri"/>
                      </a:endParaRPr>
                    </a:p>
                  </a:txBody>
                  <a:tcPr marL="0" marR="0" marT="0" marB="0" anchor="b"/>
                </a:tc>
                <a:tc>
                  <a:txBody>
                    <a:bodyPr/>
                    <a:lstStyle/>
                    <a:p>
                      <a:pPr algn="ctr" fontAlgn="b"/>
                      <a:r>
                        <a:rPr lang="en-GB" sz="800" u="none" strike="noStrike" dirty="0">
                          <a:effectLst/>
                        </a:rPr>
                        <a:t>Ethiopia</a:t>
                      </a:r>
                      <a:endParaRPr lang="en-GB" sz="800" b="0" i="0" u="none" strike="noStrike" dirty="0">
                        <a:solidFill>
                          <a:srgbClr val="000000"/>
                        </a:solidFill>
                        <a:effectLst/>
                        <a:latin typeface="Calibri"/>
                      </a:endParaRPr>
                    </a:p>
                  </a:txBody>
                  <a:tcPr marL="0" marR="0" marT="0" marB="0" anchor="b"/>
                </a:tc>
              </a:tr>
              <a:tr h="349722">
                <a:tc>
                  <a:txBody>
                    <a:bodyPr/>
                    <a:lstStyle/>
                    <a:p>
                      <a:pPr algn="l" fontAlgn="b"/>
                      <a:r>
                        <a:rPr lang="en-GB" sz="800" u="none" strike="noStrike" dirty="0">
                          <a:effectLst/>
                        </a:rPr>
                        <a:t>Improving resilience of 280,000 settled and nomadic marginalised communities to climate and conflict-related shocks and stresses in Eastern Chad and Western Sudan. </a:t>
                      </a:r>
                      <a:endParaRPr lang="en-GB" sz="800" b="0" i="0" u="none" strike="noStrike" dirty="0">
                        <a:solidFill>
                          <a:srgbClr val="000000"/>
                        </a:solidFill>
                        <a:effectLst/>
                        <a:latin typeface="Calibri"/>
                      </a:endParaRPr>
                    </a:p>
                  </a:txBody>
                  <a:tcPr marL="0" marR="0" marT="0" marB="0" anchor="b"/>
                </a:tc>
                <a:tc>
                  <a:txBody>
                    <a:bodyPr/>
                    <a:lstStyle/>
                    <a:p>
                      <a:pPr algn="ctr" fontAlgn="b"/>
                      <a:r>
                        <a:rPr lang="en-GB" sz="800" u="none" strike="noStrike">
                          <a:effectLst/>
                        </a:rPr>
                        <a:t>Concern Worldwide (UK)</a:t>
                      </a:r>
                      <a:endParaRPr lang="en-GB" sz="800" b="0" i="0" u="none" strike="noStrike">
                        <a:solidFill>
                          <a:srgbClr val="000000"/>
                        </a:solidFill>
                        <a:effectLst/>
                        <a:latin typeface="Calibri"/>
                      </a:endParaRPr>
                    </a:p>
                  </a:txBody>
                  <a:tcPr marL="0" marR="0" marT="0" marB="0" anchor="b"/>
                </a:tc>
                <a:tc>
                  <a:txBody>
                    <a:bodyPr/>
                    <a:lstStyle/>
                    <a:p>
                      <a:pPr algn="ctr" fontAlgn="b"/>
                      <a:r>
                        <a:rPr lang="en-GB" sz="800" u="none" strike="noStrike">
                          <a:effectLst/>
                        </a:rPr>
                        <a:t>£0</a:t>
                      </a:r>
                      <a:endParaRPr lang="en-GB" sz="800" b="0" i="0" u="none" strike="noStrike">
                        <a:solidFill>
                          <a:srgbClr val="000000"/>
                        </a:solidFill>
                        <a:effectLst/>
                        <a:latin typeface="Calibri"/>
                      </a:endParaRPr>
                    </a:p>
                  </a:txBody>
                  <a:tcPr marL="0" marR="0" marT="0" marB="0" anchor="b"/>
                </a:tc>
                <a:tc>
                  <a:txBody>
                    <a:bodyPr/>
                    <a:lstStyle/>
                    <a:p>
                      <a:pPr algn="ctr" fontAlgn="b"/>
                      <a:r>
                        <a:rPr lang="en-GB" sz="800" u="none" strike="noStrike" dirty="0" smtClean="0">
                          <a:effectLst/>
                        </a:rPr>
                        <a:t>£10,000,000</a:t>
                      </a:r>
                      <a:endParaRPr lang="en-GB" sz="800" b="0" i="0" u="none" strike="noStrike" dirty="0">
                        <a:solidFill>
                          <a:srgbClr val="000000"/>
                        </a:solidFill>
                        <a:effectLst/>
                        <a:latin typeface="Calibri"/>
                      </a:endParaRPr>
                    </a:p>
                  </a:txBody>
                  <a:tcPr marL="0" marR="0" marT="0" marB="0" anchor="b"/>
                </a:tc>
                <a:tc>
                  <a:txBody>
                    <a:bodyPr/>
                    <a:lstStyle/>
                    <a:p>
                      <a:pPr algn="ctr" fontAlgn="b"/>
                      <a:r>
                        <a:rPr lang="en-GB" sz="800" u="none" strike="noStrike" dirty="0">
                          <a:effectLst/>
                        </a:rPr>
                        <a:t>Chad, Sudan</a:t>
                      </a:r>
                      <a:endParaRPr lang="en-GB" sz="800" b="0"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8318324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smtClean="0"/>
              <a:t>MAP PAGE</a:t>
            </a:r>
          </a:p>
        </p:txBody>
      </p:sp>
      <p:sp>
        <p:nvSpPr>
          <p:cNvPr id="5123" name="Content Placeholder 2"/>
          <p:cNvSpPr>
            <a:spLocks noGrp="1"/>
          </p:cNvSpPr>
          <p:nvPr>
            <p:ph idx="1"/>
          </p:nvPr>
        </p:nvSpPr>
        <p:spPr/>
        <p:txBody>
          <a:bodyPr/>
          <a:lstStyle/>
          <a:p>
            <a:pPr eaLnBrk="1" hangingPunct="1"/>
            <a:endParaRPr lang="en-US" altLang="en-US" smtClean="0"/>
          </a:p>
        </p:txBody>
      </p:sp>
      <p:pic>
        <p:nvPicPr>
          <p:cNvPr id="2052" name="Picture 4">
            <a:hlinkHover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047" y="1010444"/>
            <a:ext cx="9141905" cy="53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hlinkClick r:id="rId5" action="ppaction://hlinksldjump"/>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1472" t="67434" r="52388" b="13294"/>
          <a:stretch/>
        </p:blipFill>
        <p:spPr bwMode="auto">
          <a:xfrm>
            <a:off x="3793402" y="4590106"/>
            <a:ext cx="561315" cy="1023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p:nvPr/>
        </p:nvGrpSpPr>
        <p:grpSpPr>
          <a:xfrm>
            <a:off x="4932041" y="3862800"/>
            <a:ext cx="3935138" cy="2304000"/>
            <a:chOff x="-354889" y="4292612"/>
            <a:chExt cx="3484203" cy="2124523"/>
          </a:xfrm>
        </p:grpSpPr>
        <p:sp>
          <p:nvSpPr>
            <p:cNvPr id="13" name="Rectangle 12"/>
            <p:cNvSpPr/>
            <p:nvPr/>
          </p:nvSpPr>
          <p:spPr>
            <a:xfrm>
              <a:off x="-354889" y="4292612"/>
              <a:ext cx="3484203" cy="21245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229760" y="4416587"/>
              <a:ext cx="3168352" cy="1844709"/>
            </a:xfrm>
            <a:prstGeom prst="rect">
              <a:avLst/>
            </a:prstGeom>
            <a:noFill/>
          </p:spPr>
          <p:txBody>
            <a:bodyPr wrap="square" rtlCol="0">
              <a:spAutoFit/>
            </a:bodyPr>
            <a:lstStyle/>
            <a:p>
              <a:r>
                <a:rPr lang="en-GB" dirty="0" smtClean="0">
                  <a:solidFill>
                    <a:schemeClr val="bg1"/>
                  </a:solidFill>
                </a:rPr>
                <a:t>MOZAMBIQUE</a:t>
              </a:r>
              <a:br>
                <a:rPr lang="en-GB" dirty="0" smtClean="0">
                  <a:solidFill>
                    <a:schemeClr val="bg1"/>
                  </a:solidFill>
                </a:rPr>
              </a:br>
              <a:endParaRPr lang="en-GB" dirty="0" smtClean="0">
                <a:solidFill>
                  <a:schemeClr val="bg1"/>
                </a:solidFill>
              </a:endParaRPr>
            </a:p>
            <a:p>
              <a:r>
                <a:rPr lang="en-GB" sz="1100" b="1" dirty="0">
                  <a:solidFill>
                    <a:schemeClr val="bg1"/>
                  </a:solidFill>
                </a:rPr>
                <a:t>Total number of beneficiaries: </a:t>
              </a:r>
              <a:r>
                <a:rPr lang="en-GB" sz="1100" dirty="0" smtClean="0">
                  <a:solidFill>
                    <a:schemeClr val="bg1"/>
                  </a:solidFill>
                </a:rPr>
                <a:t>500,000</a:t>
              </a:r>
            </a:p>
            <a:p>
              <a:r>
                <a:rPr lang="en-GB" sz="1100" dirty="0">
                  <a:solidFill>
                    <a:schemeClr val="bg1"/>
                  </a:solidFill>
                </a:rPr>
                <a:t>Total PDG grant funding: </a:t>
              </a:r>
              <a:r>
                <a:rPr lang="en-GB" sz="1100" dirty="0" smtClean="0">
                  <a:solidFill>
                    <a:schemeClr val="bg1"/>
                  </a:solidFill>
                </a:rPr>
                <a:t>£67,828</a:t>
              </a:r>
              <a:endParaRPr lang="en-GB" sz="1100" dirty="0">
                <a:solidFill>
                  <a:schemeClr val="bg1"/>
                </a:solidFill>
              </a:endParaRPr>
            </a:p>
            <a:p>
              <a:r>
                <a:rPr lang="en-GB" sz="1100" b="1" dirty="0">
                  <a:solidFill>
                    <a:schemeClr val="bg1"/>
                  </a:solidFill>
                </a:rPr>
                <a:t>Total potential DFID funding: </a:t>
              </a:r>
              <a:r>
                <a:rPr lang="en-GB" sz="1100" dirty="0">
                  <a:solidFill>
                    <a:schemeClr val="bg1"/>
                  </a:solidFill>
                </a:rPr>
                <a:t>£5,954,778</a:t>
              </a:r>
            </a:p>
            <a:p>
              <a:r>
                <a:rPr lang="en-GB" sz="1100" b="1" dirty="0">
                  <a:solidFill>
                    <a:schemeClr val="bg1"/>
                  </a:solidFill>
                </a:rPr>
                <a:t>Number of PDG projects: </a:t>
              </a:r>
              <a:r>
                <a:rPr lang="en-GB" sz="1100" dirty="0">
                  <a:solidFill>
                    <a:schemeClr val="bg1"/>
                  </a:solidFill>
                </a:rPr>
                <a:t>1</a:t>
              </a:r>
              <a:endParaRPr lang="en-GB" sz="1100" b="1" dirty="0">
                <a:solidFill>
                  <a:schemeClr val="bg1"/>
                </a:solidFill>
              </a:endParaRPr>
            </a:p>
            <a:p>
              <a:r>
                <a:rPr lang="en-GB" sz="1100" b="1" dirty="0">
                  <a:solidFill>
                    <a:schemeClr val="bg1"/>
                  </a:solidFill>
                </a:rPr>
                <a:t>Of which projects are multi-country: </a:t>
              </a:r>
              <a:r>
                <a:rPr lang="en-GB" sz="1100" dirty="0" smtClean="0">
                  <a:solidFill>
                    <a:schemeClr val="bg1"/>
                  </a:solidFill>
                </a:rPr>
                <a:t>0</a:t>
              </a:r>
            </a:p>
            <a:p>
              <a:r>
                <a:rPr lang="en-GB" sz="1100" b="1" dirty="0" smtClean="0">
                  <a:solidFill>
                    <a:schemeClr val="bg1"/>
                  </a:solidFill>
                </a:rPr>
                <a:t>Project lead</a:t>
              </a:r>
              <a:r>
                <a:rPr lang="en-GB" sz="1100" dirty="0" smtClean="0">
                  <a:solidFill>
                    <a:schemeClr val="bg1"/>
                  </a:solidFill>
                </a:rPr>
                <a:t>: ADPP</a:t>
              </a:r>
            </a:p>
            <a:p>
              <a:r>
                <a:rPr lang="en-GB" sz="1100" b="1" dirty="0">
                  <a:solidFill>
                    <a:schemeClr val="bg1"/>
                  </a:solidFill>
                </a:rPr>
                <a:t>Dominant </a:t>
              </a:r>
              <a:r>
                <a:rPr lang="en-GB" sz="1100" b="1" dirty="0" err="1">
                  <a:solidFill>
                    <a:schemeClr val="bg1"/>
                  </a:solidFill>
                </a:rPr>
                <a:t>sectoral</a:t>
              </a:r>
              <a:r>
                <a:rPr lang="en-GB" sz="1100" b="1" dirty="0">
                  <a:solidFill>
                    <a:schemeClr val="bg1"/>
                  </a:solidFill>
                </a:rPr>
                <a:t> themes addressed: </a:t>
              </a:r>
              <a:r>
                <a:rPr lang="en-GB" sz="1100" dirty="0" smtClean="0">
                  <a:solidFill>
                    <a:schemeClr val="bg1"/>
                  </a:solidFill>
                </a:rPr>
                <a:t>Agriculture</a:t>
              </a:r>
              <a:endParaRPr lang="en-GB" sz="1100" dirty="0">
                <a:solidFill>
                  <a:schemeClr val="bg1"/>
                </a:solidFill>
              </a:endParaRPr>
            </a:p>
            <a:p>
              <a:endParaRPr lang="en-GB" sz="1100" b="1" dirty="0">
                <a:solidFill>
                  <a:schemeClr val="bg1"/>
                </a:solidFill>
              </a:endParaRPr>
            </a:p>
          </p:txBody>
        </p:sp>
      </p:grpSp>
    </p:spTree>
    <p:extLst>
      <p:ext uri="{BB962C8B-B14F-4D97-AF65-F5344CB8AC3E}">
        <p14:creationId xmlns:p14="http://schemas.microsoft.com/office/powerpoint/2010/main" val="66971917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smtClean="0"/>
              <a:t>MAP PAGE</a:t>
            </a:r>
          </a:p>
        </p:txBody>
      </p:sp>
      <p:sp>
        <p:nvSpPr>
          <p:cNvPr id="5123" name="Content Placeholder 2"/>
          <p:cNvSpPr>
            <a:spLocks noGrp="1"/>
          </p:cNvSpPr>
          <p:nvPr>
            <p:ph idx="1"/>
          </p:nvPr>
        </p:nvSpPr>
        <p:spPr/>
        <p:txBody>
          <a:bodyPr/>
          <a:lstStyle/>
          <a:p>
            <a:pPr eaLnBrk="1" hangingPunct="1"/>
            <a:endParaRPr lang="en-US" altLang="en-US" smtClean="0"/>
          </a:p>
        </p:txBody>
      </p:sp>
      <p:pic>
        <p:nvPicPr>
          <p:cNvPr id="2052" name="Picture 4">
            <a:hlinkHover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7" y="1010444"/>
            <a:ext cx="9141905" cy="53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hlinkClick r:id="rId4" action="ppaction://hlinksldjump"/>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572" t="24029" r="24427" b="70468"/>
          <a:stretch/>
        </p:blipFill>
        <p:spPr bwMode="auto">
          <a:xfrm>
            <a:off x="6451601" y="2286000"/>
            <a:ext cx="457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932041" y="3862800"/>
            <a:ext cx="3935138" cy="2318569"/>
            <a:chOff x="-354889" y="4292612"/>
            <a:chExt cx="3484203" cy="1932485"/>
          </a:xfrm>
        </p:grpSpPr>
        <p:sp>
          <p:nvSpPr>
            <p:cNvPr id="10" name="Rectangle 9"/>
            <p:cNvSpPr/>
            <p:nvPr/>
          </p:nvSpPr>
          <p:spPr>
            <a:xfrm>
              <a:off x="-354889" y="4292612"/>
              <a:ext cx="3484203" cy="1920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29760" y="4416587"/>
              <a:ext cx="3168352" cy="1808510"/>
            </a:xfrm>
            <a:prstGeom prst="rect">
              <a:avLst/>
            </a:prstGeom>
            <a:noFill/>
          </p:spPr>
          <p:txBody>
            <a:bodyPr wrap="square" rtlCol="0">
              <a:spAutoFit/>
            </a:bodyPr>
            <a:lstStyle/>
            <a:p>
              <a:r>
                <a:rPr lang="en-GB" dirty="0" smtClean="0">
                  <a:solidFill>
                    <a:schemeClr val="bg1"/>
                  </a:solidFill>
                </a:rPr>
                <a:t>NEPAL</a:t>
              </a:r>
              <a:br>
                <a:rPr lang="en-GB" dirty="0" smtClean="0">
                  <a:solidFill>
                    <a:schemeClr val="bg1"/>
                  </a:solidFill>
                </a:rPr>
              </a:br>
              <a:endParaRPr lang="en-GB" dirty="0" smtClean="0">
                <a:solidFill>
                  <a:schemeClr val="bg1"/>
                </a:solidFill>
              </a:endParaRPr>
            </a:p>
            <a:p>
              <a:r>
                <a:rPr lang="en-GB" sz="1100" b="1" dirty="0">
                  <a:solidFill>
                    <a:schemeClr val="bg1"/>
                  </a:solidFill>
                </a:rPr>
                <a:t>Total number of beneficiaries: </a:t>
              </a:r>
              <a:r>
                <a:rPr lang="en-GB" sz="1100" dirty="0" smtClean="0">
                  <a:solidFill>
                    <a:schemeClr val="bg1"/>
                  </a:solidFill>
                </a:rPr>
                <a:t>700,000</a:t>
              </a:r>
            </a:p>
            <a:p>
              <a:r>
                <a:rPr lang="en-GB" sz="1100" b="1" dirty="0">
                  <a:solidFill>
                    <a:schemeClr val="bg1"/>
                  </a:solidFill>
                </a:rPr>
                <a:t>Total PDG grant </a:t>
              </a:r>
              <a:r>
                <a:rPr lang="en-GB" sz="1100" b="1" dirty="0" smtClean="0">
                  <a:solidFill>
                    <a:schemeClr val="bg1"/>
                  </a:solidFill>
                </a:rPr>
                <a:t>funding: </a:t>
              </a:r>
              <a:r>
                <a:rPr lang="en-GB" sz="1100" dirty="0" smtClean="0">
                  <a:solidFill>
                    <a:schemeClr val="bg1"/>
                  </a:solidFill>
                </a:rPr>
                <a:t>£206,810</a:t>
              </a:r>
              <a:endParaRPr lang="en-GB" sz="1100" dirty="0">
                <a:solidFill>
                  <a:schemeClr val="bg1"/>
                </a:solidFill>
              </a:endParaRPr>
            </a:p>
            <a:p>
              <a:r>
                <a:rPr lang="en-GB" sz="1100" b="1" dirty="0">
                  <a:solidFill>
                    <a:schemeClr val="bg1"/>
                  </a:solidFill>
                </a:rPr>
                <a:t>Total potential DFID funding: </a:t>
              </a:r>
              <a:r>
                <a:rPr lang="en-GB" sz="1100" dirty="0">
                  <a:solidFill>
                    <a:schemeClr val="bg1"/>
                  </a:solidFill>
                </a:rPr>
                <a:t>£7,591,667</a:t>
              </a:r>
            </a:p>
            <a:p>
              <a:r>
                <a:rPr lang="en-GB" sz="1100" b="1" dirty="0">
                  <a:solidFill>
                    <a:schemeClr val="bg1"/>
                  </a:solidFill>
                </a:rPr>
                <a:t>Number of PDG projects: </a:t>
              </a:r>
              <a:r>
                <a:rPr lang="en-GB" sz="1100" dirty="0">
                  <a:solidFill>
                    <a:schemeClr val="bg1"/>
                  </a:solidFill>
                </a:rPr>
                <a:t>2</a:t>
              </a:r>
              <a:endParaRPr lang="en-GB" sz="1100" b="1" dirty="0">
                <a:solidFill>
                  <a:schemeClr val="bg1"/>
                </a:solidFill>
              </a:endParaRPr>
            </a:p>
            <a:p>
              <a:r>
                <a:rPr lang="en-GB" sz="1100" b="1" dirty="0">
                  <a:solidFill>
                    <a:schemeClr val="bg1"/>
                  </a:solidFill>
                </a:rPr>
                <a:t>Of which projects are multi-country: </a:t>
              </a:r>
              <a:r>
                <a:rPr lang="en-GB" sz="1100" dirty="0" smtClean="0">
                  <a:solidFill>
                    <a:schemeClr val="bg1"/>
                  </a:solidFill>
                </a:rPr>
                <a:t>1</a:t>
              </a:r>
            </a:p>
            <a:p>
              <a:r>
                <a:rPr lang="en-GB" sz="1100" b="1" dirty="0" smtClean="0">
                  <a:solidFill>
                    <a:schemeClr val="bg1"/>
                  </a:solidFill>
                </a:rPr>
                <a:t>Project leads</a:t>
              </a:r>
              <a:r>
                <a:rPr lang="en-GB" sz="1100" dirty="0" smtClean="0">
                  <a:solidFill>
                    <a:schemeClr val="bg1"/>
                  </a:solidFill>
                </a:rPr>
                <a:t>: </a:t>
              </a:r>
              <a:r>
                <a:rPr lang="en-GB" sz="1100" dirty="0" err="1" smtClean="0">
                  <a:solidFill>
                    <a:schemeClr val="bg1"/>
                  </a:solidFill>
                </a:rPr>
                <a:t>iDE</a:t>
              </a:r>
              <a:r>
                <a:rPr lang="en-GB" sz="1100" dirty="0" smtClean="0">
                  <a:solidFill>
                    <a:schemeClr val="bg1"/>
                  </a:solidFill>
                </a:rPr>
                <a:t> UK, RAIN Foundation</a:t>
              </a:r>
            </a:p>
            <a:p>
              <a:r>
                <a:rPr lang="en-GB" sz="1100" b="1" dirty="0">
                  <a:solidFill>
                    <a:schemeClr val="bg1"/>
                  </a:solidFill>
                </a:rPr>
                <a:t>Dominant </a:t>
              </a:r>
              <a:r>
                <a:rPr lang="en-GB" sz="1100" b="1" dirty="0" err="1">
                  <a:solidFill>
                    <a:schemeClr val="bg1"/>
                  </a:solidFill>
                </a:rPr>
                <a:t>sectoral</a:t>
              </a:r>
              <a:r>
                <a:rPr lang="en-GB" sz="1100" b="1" dirty="0">
                  <a:solidFill>
                    <a:schemeClr val="bg1"/>
                  </a:solidFill>
                </a:rPr>
                <a:t> themes addressed: </a:t>
              </a:r>
              <a:r>
                <a:rPr lang="en-GB" sz="1100" dirty="0">
                  <a:solidFill>
                    <a:schemeClr val="bg1"/>
                  </a:solidFill>
                </a:rPr>
                <a:t>Private sector/market mechanisms, Integrated resource management</a:t>
              </a:r>
            </a:p>
          </p:txBody>
        </p:sp>
      </p:grpSp>
    </p:spTree>
    <p:extLst>
      <p:ext uri="{BB962C8B-B14F-4D97-AF65-F5344CB8AC3E}">
        <p14:creationId xmlns:p14="http://schemas.microsoft.com/office/powerpoint/2010/main" val="66971917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smtClean="0"/>
              <a:t>MAP PAGE</a:t>
            </a:r>
          </a:p>
        </p:txBody>
      </p:sp>
      <p:sp>
        <p:nvSpPr>
          <p:cNvPr id="5123" name="Content Placeholder 2"/>
          <p:cNvSpPr>
            <a:spLocks noGrp="1"/>
          </p:cNvSpPr>
          <p:nvPr>
            <p:ph idx="1"/>
          </p:nvPr>
        </p:nvSpPr>
        <p:spPr/>
        <p:txBody>
          <a:bodyPr/>
          <a:lstStyle/>
          <a:p>
            <a:pPr eaLnBrk="1" hangingPunct="1"/>
            <a:endParaRPr lang="en-US" altLang="en-US" smtClean="0"/>
          </a:p>
        </p:txBody>
      </p:sp>
      <p:pic>
        <p:nvPicPr>
          <p:cNvPr id="2052" name="Picture 4">
            <a:hlinkHover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7" y="1010444"/>
            <a:ext cx="9141905" cy="53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932041" y="3861047"/>
            <a:ext cx="3935138" cy="2262870"/>
            <a:chOff x="-354889" y="4292612"/>
            <a:chExt cx="3484203" cy="1920342"/>
          </a:xfrm>
        </p:grpSpPr>
        <p:sp>
          <p:nvSpPr>
            <p:cNvPr id="10" name="Rectangle 9"/>
            <p:cNvSpPr/>
            <p:nvPr/>
          </p:nvSpPr>
          <p:spPr>
            <a:xfrm>
              <a:off x="-354889" y="4292612"/>
              <a:ext cx="3484203" cy="1920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29760" y="4416587"/>
              <a:ext cx="3168352" cy="1697727"/>
            </a:xfrm>
            <a:prstGeom prst="rect">
              <a:avLst/>
            </a:prstGeom>
            <a:noFill/>
          </p:spPr>
          <p:txBody>
            <a:bodyPr wrap="square" rtlCol="0">
              <a:spAutoFit/>
            </a:bodyPr>
            <a:lstStyle/>
            <a:p>
              <a:r>
                <a:rPr lang="en-GB" dirty="0" smtClean="0">
                  <a:solidFill>
                    <a:schemeClr val="bg1"/>
                  </a:solidFill>
                </a:rPr>
                <a:t>NIGER</a:t>
              </a:r>
              <a:br>
                <a:rPr lang="en-GB" dirty="0" smtClean="0">
                  <a:solidFill>
                    <a:schemeClr val="bg1"/>
                  </a:solidFill>
                </a:rPr>
              </a:br>
              <a:endParaRPr lang="en-GB" dirty="0" smtClean="0">
                <a:solidFill>
                  <a:schemeClr val="bg1"/>
                </a:solidFill>
              </a:endParaRPr>
            </a:p>
            <a:p>
              <a:r>
                <a:rPr lang="en-GB" sz="1100" b="1" dirty="0">
                  <a:solidFill>
                    <a:schemeClr val="bg1"/>
                  </a:solidFill>
                </a:rPr>
                <a:t>Total number of beneficiaries: </a:t>
              </a:r>
              <a:r>
                <a:rPr lang="en-GB" sz="1100" dirty="0" smtClean="0">
                  <a:solidFill>
                    <a:schemeClr val="bg1"/>
                  </a:solidFill>
                </a:rPr>
                <a:t>1,067,745</a:t>
              </a:r>
            </a:p>
            <a:p>
              <a:r>
                <a:rPr lang="en-GB" sz="1100" b="1" dirty="0">
                  <a:solidFill>
                    <a:schemeClr val="bg1"/>
                  </a:solidFill>
                </a:rPr>
                <a:t>Total PDG grant </a:t>
              </a:r>
              <a:r>
                <a:rPr lang="en-GB" sz="1100" b="1" dirty="0" smtClean="0">
                  <a:solidFill>
                    <a:schemeClr val="bg1"/>
                  </a:solidFill>
                </a:rPr>
                <a:t>funding: </a:t>
              </a:r>
              <a:r>
                <a:rPr lang="en-GB" sz="1100" dirty="0" smtClean="0">
                  <a:solidFill>
                    <a:schemeClr val="bg1"/>
                  </a:solidFill>
                </a:rPr>
                <a:t>£165,314</a:t>
              </a:r>
              <a:endParaRPr lang="en-GB" sz="1100" dirty="0">
                <a:solidFill>
                  <a:schemeClr val="bg1"/>
                </a:solidFill>
              </a:endParaRPr>
            </a:p>
            <a:p>
              <a:r>
                <a:rPr lang="en-GB" sz="1100" b="1" dirty="0">
                  <a:solidFill>
                    <a:schemeClr val="bg1"/>
                  </a:solidFill>
                </a:rPr>
                <a:t>Total potential DFID funding: </a:t>
              </a:r>
              <a:r>
                <a:rPr lang="en-GB" sz="1100" dirty="0" smtClean="0">
                  <a:solidFill>
                    <a:schemeClr val="bg1"/>
                  </a:solidFill>
                </a:rPr>
                <a:t>£10,196,082</a:t>
              </a:r>
              <a:endParaRPr lang="en-GB" sz="1100" dirty="0">
                <a:solidFill>
                  <a:schemeClr val="bg1"/>
                </a:solidFill>
              </a:endParaRPr>
            </a:p>
            <a:p>
              <a:r>
                <a:rPr lang="en-GB" sz="1100" b="1" dirty="0">
                  <a:solidFill>
                    <a:schemeClr val="bg1"/>
                  </a:solidFill>
                </a:rPr>
                <a:t>Number of PDG projects: </a:t>
              </a:r>
              <a:r>
                <a:rPr lang="en-GB" sz="1100" dirty="0" smtClean="0">
                  <a:solidFill>
                    <a:schemeClr val="bg1"/>
                  </a:solidFill>
                </a:rPr>
                <a:t>3</a:t>
              </a:r>
            </a:p>
            <a:p>
              <a:r>
                <a:rPr lang="en-GB" sz="1100" b="1" dirty="0" smtClean="0">
                  <a:solidFill>
                    <a:schemeClr val="bg1"/>
                  </a:solidFill>
                </a:rPr>
                <a:t>Of </a:t>
              </a:r>
              <a:r>
                <a:rPr lang="en-GB" sz="1100" b="1" dirty="0">
                  <a:solidFill>
                    <a:schemeClr val="bg1"/>
                  </a:solidFill>
                </a:rPr>
                <a:t>which projects are multi-country: </a:t>
              </a:r>
              <a:r>
                <a:rPr lang="en-GB" sz="1100" dirty="0" smtClean="0">
                  <a:solidFill>
                    <a:schemeClr val="bg1"/>
                  </a:solidFill>
                </a:rPr>
                <a:t>3</a:t>
              </a:r>
            </a:p>
            <a:p>
              <a:r>
                <a:rPr lang="en-GB" sz="1100" b="1" dirty="0">
                  <a:solidFill>
                    <a:schemeClr val="bg1"/>
                  </a:solidFill>
                </a:rPr>
                <a:t>Project leads: </a:t>
              </a:r>
              <a:r>
                <a:rPr lang="en-GB" sz="1100" dirty="0">
                  <a:solidFill>
                    <a:schemeClr val="bg1"/>
                  </a:solidFill>
                </a:rPr>
                <a:t>AFL, CARE, </a:t>
              </a:r>
              <a:r>
                <a:rPr lang="en-GB" sz="1100" dirty="0" smtClean="0">
                  <a:solidFill>
                    <a:schemeClr val="bg1"/>
                  </a:solidFill>
                </a:rPr>
                <a:t>CRS</a:t>
              </a:r>
            </a:p>
            <a:p>
              <a:r>
                <a:rPr lang="en-GB" sz="1100" b="1" dirty="0">
                  <a:solidFill>
                    <a:schemeClr val="bg1"/>
                  </a:solidFill>
                </a:rPr>
                <a:t>Dominant </a:t>
              </a:r>
              <a:r>
                <a:rPr lang="en-GB" sz="1100" b="1" dirty="0" err="1">
                  <a:solidFill>
                    <a:schemeClr val="bg1"/>
                  </a:solidFill>
                </a:rPr>
                <a:t>sectoral</a:t>
              </a:r>
              <a:r>
                <a:rPr lang="en-GB" sz="1100" b="1" dirty="0">
                  <a:solidFill>
                    <a:schemeClr val="bg1"/>
                  </a:solidFill>
                </a:rPr>
                <a:t> themes addressed: </a:t>
              </a:r>
              <a:r>
                <a:rPr lang="en-GB" sz="1100" dirty="0">
                  <a:solidFill>
                    <a:schemeClr val="bg1"/>
                  </a:solidFill>
                </a:rPr>
                <a:t>Agriculture, Communication</a:t>
              </a:r>
            </a:p>
          </p:txBody>
        </p:sp>
      </p:grpSp>
      <p:pic>
        <p:nvPicPr>
          <p:cNvPr id="12290" name="Picture 2" descr="C:\Users\trevor.glue\Desktop\DfID Powerpoint\Graphics\Delete countries\Niger B.png">
            <a:hlinkClick r:id="rId4" action="ppaction://hlinksldjump"/>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964" t="31143" r="66671" b="55562"/>
          <a:stretch/>
        </p:blipFill>
        <p:spPr bwMode="auto">
          <a:xfrm>
            <a:off x="2192561" y="2659137"/>
            <a:ext cx="856342" cy="70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71917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smtClean="0"/>
              <a:t>MAP PAGE</a:t>
            </a:r>
          </a:p>
        </p:txBody>
      </p:sp>
      <p:sp>
        <p:nvSpPr>
          <p:cNvPr id="5123" name="Content Placeholder 2"/>
          <p:cNvSpPr>
            <a:spLocks noGrp="1"/>
          </p:cNvSpPr>
          <p:nvPr>
            <p:ph idx="1"/>
          </p:nvPr>
        </p:nvSpPr>
        <p:spPr/>
        <p:txBody>
          <a:bodyPr/>
          <a:lstStyle/>
          <a:p>
            <a:pPr eaLnBrk="1" hangingPunct="1"/>
            <a:endParaRPr lang="en-US" altLang="en-US" smtClean="0"/>
          </a:p>
        </p:txBody>
      </p:sp>
      <p:pic>
        <p:nvPicPr>
          <p:cNvPr id="2052" name="Picture 4">
            <a:hlinkHover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7" y="1010444"/>
            <a:ext cx="9141905" cy="53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hlinkClick r:id="rId4" action="ppaction://hlinksldjump"/>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9470" t="16016" r="30048" b="67968"/>
          <a:stretch/>
        </p:blipFill>
        <p:spPr bwMode="auto">
          <a:xfrm>
            <a:off x="5435600" y="1859508"/>
            <a:ext cx="958329" cy="85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932041" y="3861049"/>
            <a:ext cx="3935138" cy="2273955"/>
            <a:chOff x="-354889" y="4292612"/>
            <a:chExt cx="3484203" cy="1920342"/>
          </a:xfrm>
        </p:grpSpPr>
        <p:sp>
          <p:nvSpPr>
            <p:cNvPr id="10" name="Rectangle 9"/>
            <p:cNvSpPr/>
            <p:nvPr/>
          </p:nvSpPr>
          <p:spPr>
            <a:xfrm>
              <a:off x="-354889" y="4292612"/>
              <a:ext cx="3484203" cy="19203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29760" y="4416587"/>
              <a:ext cx="3168352" cy="1689452"/>
            </a:xfrm>
            <a:prstGeom prst="rect">
              <a:avLst/>
            </a:prstGeom>
            <a:noFill/>
          </p:spPr>
          <p:txBody>
            <a:bodyPr wrap="square" rtlCol="0">
              <a:spAutoFit/>
            </a:bodyPr>
            <a:lstStyle/>
            <a:p>
              <a:r>
                <a:rPr lang="en-GB" dirty="0" smtClean="0">
                  <a:solidFill>
                    <a:schemeClr val="bg1"/>
                  </a:solidFill>
                </a:rPr>
                <a:t>PAKISTAN</a:t>
              </a:r>
              <a:br>
                <a:rPr lang="en-GB" dirty="0" smtClean="0">
                  <a:solidFill>
                    <a:schemeClr val="bg1"/>
                  </a:solidFill>
                </a:rPr>
              </a:br>
              <a:endParaRPr lang="en-GB" dirty="0" smtClean="0">
                <a:solidFill>
                  <a:schemeClr val="bg1"/>
                </a:solidFill>
              </a:endParaRPr>
            </a:p>
            <a:p>
              <a:r>
                <a:rPr lang="en-GB" sz="1100" b="1" dirty="0">
                  <a:solidFill>
                    <a:schemeClr val="bg1"/>
                  </a:solidFill>
                </a:rPr>
                <a:t>Total number of beneficiaries: </a:t>
              </a:r>
              <a:r>
                <a:rPr lang="en-GB" sz="1100" dirty="0" smtClean="0">
                  <a:solidFill>
                    <a:schemeClr val="bg1"/>
                  </a:solidFill>
                </a:rPr>
                <a:t>100,000</a:t>
              </a:r>
            </a:p>
            <a:p>
              <a:r>
                <a:rPr lang="en-GB" sz="1100" b="1" dirty="0">
                  <a:solidFill>
                    <a:schemeClr val="bg1"/>
                  </a:solidFill>
                </a:rPr>
                <a:t>Total PDG grant </a:t>
              </a:r>
              <a:r>
                <a:rPr lang="en-GB" sz="1100" b="1" dirty="0" smtClean="0">
                  <a:solidFill>
                    <a:schemeClr val="bg1"/>
                  </a:solidFill>
                </a:rPr>
                <a:t>funding: </a:t>
              </a:r>
              <a:r>
                <a:rPr lang="en-GB" sz="1100" dirty="0" smtClean="0">
                  <a:solidFill>
                    <a:schemeClr val="bg1"/>
                  </a:solidFill>
                </a:rPr>
                <a:t>£65,905</a:t>
              </a:r>
              <a:endParaRPr lang="en-GB" sz="1100" dirty="0">
                <a:solidFill>
                  <a:schemeClr val="bg1"/>
                </a:solidFill>
              </a:endParaRPr>
            </a:p>
            <a:p>
              <a:r>
                <a:rPr lang="en-GB" sz="1100" b="1" dirty="0">
                  <a:solidFill>
                    <a:schemeClr val="bg1"/>
                  </a:solidFill>
                </a:rPr>
                <a:t>Total potential DFID funding: </a:t>
              </a:r>
              <a:r>
                <a:rPr lang="en-GB" sz="1100" dirty="0">
                  <a:solidFill>
                    <a:schemeClr val="bg1"/>
                  </a:solidFill>
                </a:rPr>
                <a:t>£1,333,333</a:t>
              </a:r>
            </a:p>
            <a:p>
              <a:r>
                <a:rPr lang="en-GB" sz="1100" b="1" dirty="0">
                  <a:solidFill>
                    <a:schemeClr val="bg1"/>
                  </a:solidFill>
                </a:rPr>
                <a:t>Number of PDG projects: </a:t>
              </a:r>
              <a:r>
                <a:rPr lang="en-GB" sz="1100" dirty="0">
                  <a:solidFill>
                    <a:schemeClr val="bg1"/>
                  </a:solidFill>
                </a:rPr>
                <a:t>1</a:t>
              </a:r>
              <a:endParaRPr lang="en-GB" sz="1100" b="1" dirty="0">
                <a:solidFill>
                  <a:schemeClr val="bg1"/>
                </a:solidFill>
              </a:endParaRPr>
            </a:p>
            <a:p>
              <a:r>
                <a:rPr lang="en-GB" sz="1100" b="1" dirty="0">
                  <a:solidFill>
                    <a:schemeClr val="bg1"/>
                  </a:solidFill>
                </a:rPr>
                <a:t>Of which projects are multi-country: </a:t>
              </a:r>
              <a:r>
                <a:rPr lang="en-GB" sz="1100" dirty="0" smtClean="0">
                  <a:solidFill>
                    <a:schemeClr val="bg1"/>
                  </a:solidFill>
                </a:rPr>
                <a:t>1</a:t>
              </a:r>
            </a:p>
            <a:p>
              <a:r>
                <a:rPr lang="en-GB" sz="1100" b="1" dirty="0" smtClean="0">
                  <a:solidFill>
                    <a:schemeClr val="bg1"/>
                  </a:solidFill>
                </a:rPr>
                <a:t>Project lead: </a:t>
              </a:r>
              <a:r>
                <a:rPr lang="en-GB" sz="1100" dirty="0" smtClean="0">
                  <a:solidFill>
                    <a:schemeClr val="bg1"/>
                  </a:solidFill>
                </a:rPr>
                <a:t>RAIN Foundation</a:t>
              </a:r>
            </a:p>
            <a:p>
              <a:r>
                <a:rPr lang="en-GB" sz="1100" b="1" dirty="0">
                  <a:solidFill>
                    <a:schemeClr val="bg1"/>
                  </a:solidFill>
                </a:rPr>
                <a:t>Dominant </a:t>
              </a:r>
              <a:r>
                <a:rPr lang="en-GB" sz="1100" b="1" dirty="0" err="1">
                  <a:solidFill>
                    <a:schemeClr val="bg1"/>
                  </a:solidFill>
                </a:rPr>
                <a:t>sectoral</a:t>
              </a:r>
              <a:r>
                <a:rPr lang="en-GB" sz="1100" b="1" dirty="0">
                  <a:solidFill>
                    <a:schemeClr val="bg1"/>
                  </a:solidFill>
                </a:rPr>
                <a:t> themes </a:t>
              </a:r>
              <a:r>
                <a:rPr lang="en-GB" sz="1100" b="1" dirty="0" smtClean="0">
                  <a:solidFill>
                    <a:schemeClr val="bg1"/>
                  </a:solidFill>
                </a:rPr>
                <a:t>addressed</a:t>
              </a:r>
              <a:r>
                <a:rPr lang="en-GB" sz="1100" b="1" dirty="0">
                  <a:solidFill>
                    <a:schemeClr val="bg1"/>
                  </a:solidFill>
                </a:rPr>
                <a:t>: </a:t>
              </a:r>
              <a:r>
                <a:rPr lang="en-GB" sz="1100" dirty="0">
                  <a:solidFill>
                    <a:schemeClr val="bg1"/>
                  </a:solidFill>
                </a:rPr>
                <a:t>Integrated resource management</a:t>
              </a:r>
            </a:p>
          </p:txBody>
        </p:sp>
      </p:grpSp>
    </p:spTree>
    <p:extLst>
      <p:ext uri="{BB962C8B-B14F-4D97-AF65-F5344CB8AC3E}">
        <p14:creationId xmlns:p14="http://schemas.microsoft.com/office/powerpoint/2010/main" val="66971917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smtClean="0"/>
              <a:t>MAP PAGE</a:t>
            </a:r>
          </a:p>
        </p:txBody>
      </p:sp>
      <p:sp>
        <p:nvSpPr>
          <p:cNvPr id="5123" name="Content Placeholder 2"/>
          <p:cNvSpPr>
            <a:spLocks noGrp="1"/>
          </p:cNvSpPr>
          <p:nvPr>
            <p:ph idx="1"/>
          </p:nvPr>
        </p:nvSpPr>
        <p:spPr/>
        <p:txBody>
          <a:bodyPr/>
          <a:lstStyle/>
          <a:p>
            <a:pPr eaLnBrk="1" hangingPunct="1"/>
            <a:endParaRPr lang="en-US" altLang="en-US" smtClean="0"/>
          </a:p>
        </p:txBody>
      </p:sp>
      <p:pic>
        <p:nvPicPr>
          <p:cNvPr id="2052" name="Picture 4">
            <a:hlinkHover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7" y="1010444"/>
            <a:ext cx="9141905" cy="53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932041" y="3862801"/>
            <a:ext cx="3935138" cy="2304000"/>
            <a:chOff x="-354889" y="4353907"/>
            <a:chExt cx="3484203" cy="1914635"/>
          </a:xfrm>
        </p:grpSpPr>
        <p:sp>
          <p:nvSpPr>
            <p:cNvPr id="10" name="Rectangle 9"/>
            <p:cNvSpPr/>
            <p:nvPr/>
          </p:nvSpPr>
          <p:spPr>
            <a:xfrm>
              <a:off x="-354889" y="4353907"/>
              <a:ext cx="3484203" cy="19146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29760" y="4416587"/>
              <a:ext cx="3168352" cy="1803135"/>
            </a:xfrm>
            <a:prstGeom prst="rect">
              <a:avLst/>
            </a:prstGeom>
            <a:noFill/>
          </p:spPr>
          <p:txBody>
            <a:bodyPr wrap="square" rtlCol="0">
              <a:spAutoFit/>
            </a:bodyPr>
            <a:lstStyle/>
            <a:p>
              <a:r>
                <a:rPr lang="en-GB" dirty="0" smtClean="0">
                  <a:solidFill>
                    <a:schemeClr val="bg1"/>
                  </a:solidFill>
                </a:rPr>
                <a:t>SENEGAL</a:t>
              </a:r>
              <a:br>
                <a:rPr lang="en-GB" dirty="0" smtClean="0">
                  <a:solidFill>
                    <a:schemeClr val="bg1"/>
                  </a:solidFill>
                </a:rPr>
              </a:br>
              <a:endParaRPr lang="en-GB" dirty="0" smtClean="0">
                <a:solidFill>
                  <a:schemeClr val="bg1"/>
                </a:solidFill>
              </a:endParaRPr>
            </a:p>
            <a:p>
              <a:r>
                <a:rPr lang="en-GB" sz="1100" b="1" dirty="0">
                  <a:solidFill>
                    <a:schemeClr val="bg1"/>
                  </a:solidFill>
                </a:rPr>
                <a:t>Total number of beneficiaries: </a:t>
              </a:r>
              <a:r>
                <a:rPr lang="en-GB" sz="1100" dirty="0" smtClean="0">
                  <a:solidFill>
                    <a:schemeClr val="bg1"/>
                  </a:solidFill>
                </a:rPr>
                <a:t>1,066,000</a:t>
              </a:r>
            </a:p>
            <a:p>
              <a:r>
                <a:rPr lang="en-GB" sz="1100" b="1" dirty="0">
                  <a:solidFill>
                    <a:schemeClr val="bg1"/>
                  </a:solidFill>
                </a:rPr>
                <a:t>Total PDG grant </a:t>
              </a:r>
              <a:r>
                <a:rPr lang="en-GB" sz="1100" b="1" dirty="0" smtClean="0">
                  <a:solidFill>
                    <a:schemeClr val="bg1"/>
                  </a:solidFill>
                </a:rPr>
                <a:t>funding: </a:t>
              </a:r>
              <a:r>
                <a:rPr lang="en-GB" sz="1100" dirty="0" smtClean="0">
                  <a:solidFill>
                    <a:schemeClr val="bg1"/>
                  </a:solidFill>
                </a:rPr>
                <a:t>£285,806</a:t>
              </a:r>
              <a:endParaRPr lang="en-GB" sz="1100" dirty="0">
                <a:solidFill>
                  <a:schemeClr val="bg1"/>
                </a:solidFill>
              </a:endParaRPr>
            </a:p>
            <a:p>
              <a:r>
                <a:rPr lang="en-GB" sz="1100" b="1" dirty="0" smtClean="0">
                  <a:solidFill>
                    <a:schemeClr val="bg1"/>
                  </a:solidFill>
                </a:rPr>
                <a:t>Total </a:t>
              </a:r>
              <a:r>
                <a:rPr lang="en-GB" sz="1100" b="1" dirty="0">
                  <a:solidFill>
                    <a:schemeClr val="bg1"/>
                  </a:solidFill>
                </a:rPr>
                <a:t>potential DFID funding: </a:t>
              </a:r>
              <a:r>
                <a:rPr lang="en-GB" sz="1100" dirty="0">
                  <a:solidFill>
                    <a:schemeClr val="bg1"/>
                  </a:solidFill>
                </a:rPr>
                <a:t>£</a:t>
              </a:r>
              <a:r>
                <a:rPr lang="en-GB" sz="1100" dirty="0" smtClean="0">
                  <a:solidFill>
                    <a:schemeClr val="bg1"/>
                  </a:solidFill>
                </a:rPr>
                <a:t>12,248,450</a:t>
              </a:r>
              <a:endParaRPr lang="en-GB" sz="1100" dirty="0">
                <a:solidFill>
                  <a:schemeClr val="bg1"/>
                </a:solidFill>
              </a:endParaRPr>
            </a:p>
            <a:p>
              <a:r>
                <a:rPr lang="en-GB" sz="1100" b="1" dirty="0">
                  <a:solidFill>
                    <a:schemeClr val="bg1"/>
                  </a:solidFill>
                </a:rPr>
                <a:t>Number of PDG projects: </a:t>
              </a:r>
              <a:r>
                <a:rPr lang="en-GB" sz="1100" dirty="0">
                  <a:solidFill>
                    <a:schemeClr val="bg1"/>
                  </a:solidFill>
                </a:rPr>
                <a:t>3</a:t>
              </a:r>
              <a:endParaRPr lang="en-GB" sz="1100" b="1" dirty="0">
                <a:solidFill>
                  <a:schemeClr val="bg1"/>
                </a:solidFill>
              </a:endParaRPr>
            </a:p>
            <a:p>
              <a:r>
                <a:rPr lang="en-GB" sz="1100" b="1" dirty="0">
                  <a:solidFill>
                    <a:schemeClr val="bg1"/>
                  </a:solidFill>
                </a:rPr>
                <a:t>Of which projects are multi-country: </a:t>
              </a:r>
              <a:r>
                <a:rPr lang="en-GB" sz="1100" dirty="0" smtClean="0">
                  <a:solidFill>
                    <a:schemeClr val="bg1"/>
                  </a:solidFill>
                </a:rPr>
                <a:t>2</a:t>
              </a:r>
            </a:p>
            <a:p>
              <a:r>
                <a:rPr lang="en-GB" sz="1100" b="1" dirty="0" smtClean="0">
                  <a:solidFill>
                    <a:schemeClr val="bg1"/>
                  </a:solidFill>
                </a:rPr>
                <a:t>Project leads</a:t>
              </a:r>
              <a:r>
                <a:rPr lang="en-GB" sz="1100" dirty="0" smtClean="0">
                  <a:solidFill>
                    <a:schemeClr val="bg1"/>
                  </a:solidFill>
                </a:rPr>
                <a:t>: CSE, AFL, Near East Foundation</a:t>
              </a:r>
            </a:p>
            <a:p>
              <a:r>
                <a:rPr lang="en-GB" sz="1100" b="1" dirty="0">
                  <a:solidFill>
                    <a:schemeClr val="bg1"/>
                  </a:solidFill>
                </a:rPr>
                <a:t>Dominant </a:t>
              </a:r>
              <a:r>
                <a:rPr lang="en-GB" sz="1100" b="1" dirty="0" err="1">
                  <a:solidFill>
                    <a:schemeClr val="bg1"/>
                  </a:solidFill>
                </a:rPr>
                <a:t>sectoral</a:t>
              </a:r>
              <a:r>
                <a:rPr lang="en-GB" sz="1100" b="1" dirty="0">
                  <a:solidFill>
                    <a:schemeClr val="bg1"/>
                  </a:solidFill>
                </a:rPr>
                <a:t> themes addressed: </a:t>
              </a:r>
              <a:r>
                <a:rPr lang="en-GB" sz="1100" dirty="0">
                  <a:solidFill>
                    <a:schemeClr val="bg1"/>
                  </a:solidFill>
                </a:rPr>
                <a:t>Agriculture, Private sector/market mechanisms, Integrated resource management</a:t>
              </a:r>
            </a:p>
          </p:txBody>
        </p:sp>
      </p:grpSp>
      <p:pic>
        <p:nvPicPr>
          <p:cNvPr id="13314" name="Picture 2" descr="C:\Users\trevor.glue\Desktop\DfID Powerpoint\Graphics\Delete countries\Senegal B.png">
            <a:hlinkClick r:id="rId4" action="ppaction://hlinksldjump"/>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3862" t="39459" r="82700" b="55382"/>
          <a:stretch/>
        </p:blipFill>
        <p:spPr bwMode="auto">
          <a:xfrm>
            <a:off x="1266775" y="3107533"/>
            <a:ext cx="314325" cy="2738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71917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smtClean="0"/>
              <a:t>MAP PAGE</a:t>
            </a:r>
          </a:p>
        </p:txBody>
      </p:sp>
      <p:sp>
        <p:nvSpPr>
          <p:cNvPr id="5123" name="Content Placeholder 2"/>
          <p:cNvSpPr>
            <a:spLocks noGrp="1"/>
          </p:cNvSpPr>
          <p:nvPr>
            <p:ph idx="1"/>
          </p:nvPr>
        </p:nvSpPr>
        <p:spPr/>
        <p:txBody>
          <a:bodyPr/>
          <a:lstStyle/>
          <a:p>
            <a:pPr eaLnBrk="1" hangingPunct="1"/>
            <a:endParaRPr lang="en-US" altLang="en-US" smtClean="0"/>
          </a:p>
        </p:txBody>
      </p:sp>
      <p:pic>
        <p:nvPicPr>
          <p:cNvPr id="2052" name="Picture 4">
            <a:hlinkHover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7" y="1010444"/>
            <a:ext cx="9141905" cy="53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932041" y="3862794"/>
            <a:ext cx="3935138" cy="2230501"/>
            <a:chOff x="-354889" y="4410428"/>
            <a:chExt cx="3484203" cy="1802783"/>
          </a:xfrm>
        </p:grpSpPr>
        <p:sp>
          <p:nvSpPr>
            <p:cNvPr id="10" name="Rectangle 9"/>
            <p:cNvSpPr/>
            <p:nvPr/>
          </p:nvSpPr>
          <p:spPr>
            <a:xfrm>
              <a:off x="-354889" y="4410428"/>
              <a:ext cx="3484203" cy="1802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29760" y="4498703"/>
              <a:ext cx="3168352" cy="1480108"/>
            </a:xfrm>
            <a:prstGeom prst="rect">
              <a:avLst/>
            </a:prstGeom>
            <a:noFill/>
          </p:spPr>
          <p:txBody>
            <a:bodyPr wrap="square" rtlCol="0">
              <a:spAutoFit/>
            </a:bodyPr>
            <a:lstStyle/>
            <a:p>
              <a:r>
                <a:rPr lang="en-GB" dirty="0" smtClean="0">
                  <a:solidFill>
                    <a:schemeClr val="bg1"/>
                  </a:solidFill>
                </a:rPr>
                <a:t>SOUTH SUDAN</a:t>
              </a:r>
              <a:br>
                <a:rPr lang="en-GB" dirty="0" smtClean="0">
                  <a:solidFill>
                    <a:schemeClr val="bg1"/>
                  </a:solidFill>
                </a:rPr>
              </a:br>
              <a:endParaRPr lang="en-GB" dirty="0" smtClean="0">
                <a:solidFill>
                  <a:schemeClr val="bg1"/>
                </a:solidFill>
              </a:endParaRPr>
            </a:p>
            <a:p>
              <a:r>
                <a:rPr lang="en-GB" sz="1100" b="1" dirty="0" smtClean="0">
                  <a:solidFill>
                    <a:schemeClr val="bg1"/>
                  </a:solidFill>
                </a:rPr>
                <a:t>Total number of beneficiaries: </a:t>
              </a:r>
              <a:r>
                <a:rPr lang="en-GB" sz="1100" dirty="0" smtClean="0">
                  <a:solidFill>
                    <a:schemeClr val="bg1"/>
                  </a:solidFill>
                </a:rPr>
                <a:t>250,000</a:t>
              </a:r>
            </a:p>
            <a:p>
              <a:r>
                <a:rPr lang="en-GB" sz="1100" b="1" dirty="0">
                  <a:solidFill>
                    <a:schemeClr val="bg1"/>
                  </a:solidFill>
                </a:rPr>
                <a:t>Total PDG grant </a:t>
              </a:r>
              <a:r>
                <a:rPr lang="en-GB" sz="1100" b="1" dirty="0" smtClean="0">
                  <a:solidFill>
                    <a:schemeClr val="bg1"/>
                  </a:solidFill>
                </a:rPr>
                <a:t>funding: </a:t>
              </a:r>
              <a:r>
                <a:rPr lang="en-GB" sz="1100" dirty="0" smtClean="0">
                  <a:solidFill>
                    <a:schemeClr val="bg1"/>
                  </a:solidFill>
                </a:rPr>
                <a:t>£167,562</a:t>
              </a:r>
            </a:p>
            <a:p>
              <a:r>
                <a:rPr lang="en-GB" sz="1100" b="1" dirty="0" smtClean="0">
                  <a:solidFill>
                    <a:schemeClr val="bg1"/>
                  </a:solidFill>
                </a:rPr>
                <a:t>Total potential DFID funding: </a:t>
              </a:r>
              <a:r>
                <a:rPr lang="en-GB" sz="1100" dirty="0" smtClean="0">
                  <a:solidFill>
                    <a:schemeClr val="bg1"/>
                  </a:solidFill>
                </a:rPr>
                <a:t>£5,000,000</a:t>
              </a:r>
            </a:p>
            <a:p>
              <a:r>
                <a:rPr lang="en-GB" sz="1100" b="1" dirty="0" smtClean="0">
                  <a:solidFill>
                    <a:schemeClr val="bg1"/>
                  </a:solidFill>
                </a:rPr>
                <a:t>Number of PDG projects: </a:t>
              </a:r>
              <a:r>
                <a:rPr lang="en-GB" sz="1100" dirty="0" smtClean="0">
                  <a:solidFill>
                    <a:schemeClr val="bg1"/>
                  </a:solidFill>
                </a:rPr>
                <a:t>1</a:t>
              </a:r>
              <a:endParaRPr lang="en-GB" sz="1100" b="1" dirty="0" smtClean="0">
                <a:solidFill>
                  <a:schemeClr val="bg1"/>
                </a:solidFill>
              </a:endParaRPr>
            </a:p>
            <a:p>
              <a:r>
                <a:rPr lang="en-GB" sz="1100" b="1" dirty="0" smtClean="0">
                  <a:solidFill>
                    <a:schemeClr val="bg1"/>
                  </a:solidFill>
                </a:rPr>
                <a:t>Of which projects are multi-country: </a:t>
              </a:r>
              <a:r>
                <a:rPr lang="en-GB" sz="1100" dirty="0" smtClean="0">
                  <a:solidFill>
                    <a:schemeClr val="bg1"/>
                  </a:solidFill>
                </a:rPr>
                <a:t>0</a:t>
              </a:r>
            </a:p>
            <a:p>
              <a:r>
                <a:rPr lang="en-GB" sz="1100" b="1" dirty="0" smtClean="0">
                  <a:solidFill>
                    <a:schemeClr val="bg1"/>
                  </a:solidFill>
                </a:rPr>
                <a:t>Project lead: </a:t>
              </a:r>
              <a:r>
                <a:rPr lang="en-GB" sz="1100" dirty="0" smtClean="0">
                  <a:solidFill>
                    <a:schemeClr val="bg1"/>
                  </a:solidFill>
                </a:rPr>
                <a:t>Concern Worldwide UK</a:t>
              </a:r>
            </a:p>
            <a:p>
              <a:r>
                <a:rPr lang="en-GB" sz="1100" b="1" dirty="0">
                  <a:solidFill>
                    <a:schemeClr val="bg1"/>
                  </a:solidFill>
                </a:rPr>
                <a:t>Dominant </a:t>
              </a:r>
              <a:r>
                <a:rPr lang="en-GB" sz="1100" b="1" dirty="0" err="1">
                  <a:solidFill>
                    <a:schemeClr val="bg1"/>
                  </a:solidFill>
                </a:rPr>
                <a:t>sectoral</a:t>
              </a:r>
              <a:r>
                <a:rPr lang="en-GB" sz="1100" b="1" dirty="0">
                  <a:solidFill>
                    <a:schemeClr val="bg1"/>
                  </a:solidFill>
                </a:rPr>
                <a:t> themes addressed: </a:t>
              </a:r>
              <a:r>
                <a:rPr lang="en-GB" sz="1100" dirty="0" smtClean="0">
                  <a:solidFill>
                    <a:schemeClr val="bg1"/>
                  </a:solidFill>
                </a:rPr>
                <a:t>Agriculture</a:t>
              </a:r>
              <a:endParaRPr lang="en-GB" sz="1100" dirty="0">
                <a:solidFill>
                  <a:schemeClr val="bg1"/>
                </a:solidFill>
              </a:endParaRPr>
            </a:p>
          </p:txBody>
        </p:sp>
      </p:grpSp>
      <p:pic>
        <p:nvPicPr>
          <p:cNvPr id="14338" name="Picture 2" descr="C:\Users\trevor.glue\Desktop\DfID Powerpoint\Graphics\Delete countries\South Sudan B.png">
            <a:hlinkClick r:id="rId4" action="ppaction://hlinksldjump"/>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6979" t="42823" r="54549" b="46292"/>
          <a:stretch/>
        </p:blipFill>
        <p:spPr bwMode="auto">
          <a:xfrm>
            <a:off x="3381776" y="3284984"/>
            <a:ext cx="774701" cy="577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71917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smtClean="0"/>
              <a:t>MAP PAGE</a:t>
            </a:r>
          </a:p>
        </p:txBody>
      </p:sp>
      <p:sp>
        <p:nvSpPr>
          <p:cNvPr id="5123" name="Content Placeholder 2"/>
          <p:cNvSpPr>
            <a:spLocks noGrp="1"/>
          </p:cNvSpPr>
          <p:nvPr>
            <p:ph idx="1"/>
          </p:nvPr>
        </p:nvSpPr>
        <p:spPr/>
        <p:txBody>
          <a:bodyPr/>
          <a:lstStyle/>
          <a:p>
            <a:pPr eaLnBrk="1" hangingPunct="1"/>
            <a:endParaRPr lang="en-US" altLang="en-US" smtClean="0"/>
          </a:p>
        </p:txBody>
      </p:sp>
      <p:pic>
        <p:nvPicPr>
          <p:cNvPr id="2052" name="Picture 4">
            <a:hlinkHover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7" y="1010444"/>
            <a:ext cx="9141905" cy="53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932041" y="3862801"/>
            <a:ext cx="3935138" cy="2304000"/>
            <a:chOff x="-354889" y="4231376"/>
            <a:chExt cx="3484203" cy="2008171"/>
          </a:xfrm>
        </p:grpSpPr>
        <p:sp>
          <p:nvSpPr>
            <p:cNvPr id="10" name="Rectangle 9"/>
            <p:cNvSpPr/>
            <p:nvPr/>
          </p:nvSpPr>
          <p:spPr>
            <a:xfrm>
              <a:off x="-354889" y="4231376"/>
              <a:ext cx="3484203" cy="20081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29760" y="4416587"/>
              <a:ext cx="3168352" cy="1596140"/>
            </a:xfrm>
            <a:prstGeom prst="rect">
              <a:avLst/>
            </a:prstGeom>
            <a:noFill/>
          </p:spPr>
          <p:txBody>
            <a:bodyPr wrap="square" rtlCol="0">
              <a:spAutoFit/>
            </a:bodyPr>
            <a:lstStyle/>
            <a:p>
              <a:r>
                <a:rPr lang="en-GB" dirty="0" smtClean="0">
                  <a:solidFill>
                    <a:schemeClr val="bg1"/>
                  </a:solidFill>
                </a:rPr>
                <a:t>SUDAN</a:t>
              </a:r>
              <a:br>
                <a:rPr lang="en-GB" dirty="0" smtClean="0">
                  <a:solidFill>
                    <a:schemeClr val="bg1"/>
                  </a:solidFill>
                </a:rPr>
              </a:br>
              <a:endParaRPr lang="en-GB" dirty="0" smtClean="0">
                <a:solidFill>
                  <a:schemeClr val="bg1"/>
                </a:solidFill>
              </a:endParaRPr>
            </a:p>
            <a:p>
              <a:r>
                <a:rPr lang="en-GB" sz="1100" b="1" dirty="0">
                  <a:solidFill>
                    <a:schemeClr val="bg1"/>
                  </a:solidFill>
                </a:rPr>
                <a:t>Total number of beneficiaries: </a:t>
              </a:r>
              <a:r>
                <a:rPr lang="en-GB" sz="1100" dirty="0" smtClean="0">
                  <a:solidFill>
                    <a:schemeClr val="bg1"/>
                  </a:solidFill>
                </a:rPr>
                <a:t>170,100</a:t>
              </a:r>
            </a:p>
            <a:p>
              <a:r>
                <a:rPr lang="en-GB" sz="1100" b="1" dirty="0">
                  <a:solidFill>
                    <a:schemeClr val="bg1"/>
                  </a:solidFill>
                </a:rPr>
                <a:t>Total PDG grant </a:t>
              </a:r>
              <a:r>
                <a:rPr lang="en-GB" sz="1100" b="1" dirty="0" smtClean="0">
                  <a:solidFill>
                    <a:schemeClr val="bg1"/>
                  </a:solidFill>
                </a:rPr>
                <a:t>funding: </a:t>
              </a:r>
              <a:r>
                <a:rPr lang="en-GB" sz="1100" dirty="0" smtClean="0">
                  <a:solidFill>
                    <a:schemeClr val="bg1"/>
                  </a:solidFill>
                </a:rPr>
                <a:t>£0</a:t>
              </a:r>
              <a:endParaRPr lang="en-GB" sz="1100" dirty="0">
                <a:solidFill>
                  <a:schemeClr val="bg1"/>
                </a:solidFill>
              </a:endParaRPr>
            </a:p>
            <a:p>
              <a:r>
                <a:rPr lang="en-GB" sz="1100" b="1" dirty="0">
                  <a:solidFill>
                    <a:schemeClr val="bg1"/>
                  </a:solidFill>
                </a:rPr>
                <a:t>Total potential DFID funding: </a:t>
              </a:r>
              <a:r>
                <a:rPr lang="en-GB" sz="1100" dirty="0">
                  <a:solidFill>
                    <a:schemeClr val="bg1"/>
                  </a:solidFill>
                </a:rPr>
                <a:t>£6,500,000</a:t>
              </a:r>
            </a:p>
            <a:p>
              <a:r>
                <a:rPr lang="en-GB" sz="1100" b="1" dirty="0">
                  <a:solidFill>
                    <a:schemeClr val="bg1"/>
                  </a:solidFill>
                </a:rPr>
                <a:t>Number of PDG projects: </a:t>
              </a:r>
              <a:r>
                <a:rPr lang="en-GB" sz="1100" dirty="0">
                  <a:solidFill>
                    <a:schemeClr val="bg1"/>
                  </a:solidFill>
                </a:rPr>
                <a:t>1</a:t>
              </a:r>
              <a:endParaRPr lang="en-GB" sz="1100" b="1" dirty="0">
                <a:solidFill>
                  <a:schemeClr val="bg1"/>
                </a:solidFill>
              </a:endParaRPr>
            </a:p>
            <a:p>
              <a:r>
                <a:rPr lang="en-GB" sz="1100" b="1" dirty="0">
                  <a:solidFill>
                    <a:schemeClr val="bg1"/>
                  </a:solidFill>
                </a:rPr>
                <a:t>Of which projects are multi-country: </a:t>
              </a:r>
              <a:r>
                <a:rPr lang="en-GB" sz="1100" dirty="0" smtClean="0">
                  <a:solidFill>
                    <a:schemeClr val="bg1"/>
                  </a:solidFill>
                </a:rPr>
                <a:t>1</a:t>
              </a:r>
            </a:p>
            <a:p>
              <a:r>
                <a:rPr lang="en-GB" sz="1100" b="1" dirty="0" smtClean="0">
                  <a:solidFill>
                    <a:schemeClr val="bg1"/>
                  </a:solidFill>
                </a:rPr>
                <a:t>Project lead</a:t>
              </a:r>
              <a:r>
                <a:rPr lang="en-GB" sz="1100" dirty="0" smtClean="0">
                  <a:solidFill>
                    <a:schemeClr val="bg1"/>
                  </a:solidFill>
                </a:rPr>
                <a:t>: Concern Worldwide UK</a:t>
              </a:r>
            </a:p>
            <a:p>
              <a:r>
                <a:rPr lang="en-GB" sz="1100" b="1" dirty="0">
                  <a:solidFill>
                    <a:schemeClr val="bg1"/>
                  </a:solidFill>
                </a:rPr>
                <a:t>Dominant </a:t>
              </a:r>
              <a:r>
                <a:rPr lang="en-GB" sz="1100" b="1" dirty="0" err="1">
                  <a:solidFill>
                    <a:schemeClr val="bg1"/>
                  </a:solidFill>
                </a:rPr>
                <a:t>sectoral</a:t>
              </a:r>
              <a:r>
                <a:rPr lang="en-GB" sz="1100" b="1" dirty="0">
                  <a:solidFill>
                    <a:schemeClr val="bg1"/>
                  </a:solidFill>
                </a:rPr>
                <a:t> themes addressed: </a:t>
              </a:r>
              <a:r>
                <a:rPr lang="en-GB" sz="1100" dirty="0">
                  <a:solidFill>
                    <a:schemeClr val="bg1"/>
                  </a:solidFill>
                </a:rPr>
                <a:t>Agriculture</a:t>
              </a:r>
            </a:p>
          </p:txBody>
        </p:sp>
      </p:grpSp>
      <p:pic>
        <p:nvPicPr>
          <p:cNvPr id="12" name="Picture 3" descr="C:\Users\trevor.glue\Desktop\DfID Powerpoint\Graphics\Delete countries\Sudan B.png"/>
          <p:cNvPicPr>
            <a:picLocks noChangeAspect="1" noChangeArrowheads="1"/>
          </p:cNvPicPr>
          <p:nvPr/>
        </p:nvPicPr>
        <p:blipFill rotWithShape="1">
          <a:blip r:embed="rId4">
            <a:extLst>
              <a:ext uri="{28A0092B-C50C-407E-A947-70E740481C1C}">
                <a14:useLocalDpi xmlns:a14="http://schemas.microsoft.com/office/drawing/2010/main" val="0"/>
              </a:ext>
            </a:extLst>
          </a:blip>
          <a:srcRect l="36503" t="32510" r="53497" b="51359"/>
          <a:stretch/>
        </p:blipFill>
        <p:spPr bwMode="auto">
          <a:xfrm>
            <a:off x="3343101" y="2742261"/>
            <a:ext cx="914400" cy="856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71917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dirty="0" smtClean="0"/>
              <a:t>MAP PAGE</a:t>
            </a:r>
          </a:p>
        </p:txBody>
      </p:sp>
      <p:sp>
        <p:nvSpPr>
          <p:cNvPr id="5123" name="Content Placeholder 2"/>
          <p:cNvSpPr>
            <a:spLocks noGrp="1"/>
          </p:cNvSpPr>
          <p:nvPr>
            <p:ph idx="1"/>
          </p:nvPr>
        </p:nvSpPr>
        <p:spPr/>
        <p:txBody>
          <a:bodyPr/>
          <a:lstStyle/>
          <a:p>
            <a:pPr eaLnBrk="1" hangingPunct="1"/>
            <a:endParaRPr lang="en-US" altLang="en-US" smtClean="0"/>
          </a:p>
        </p:txBody>
      </p:sp>
      <p:pic>
        <p:nvPicPr>
          <p:cNvPr id="2052" name="Picture 4">
            <a:hlinkHover r:id="rId2" action="ppaction://hlinksldjump"/>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47" y="1010444"/>
            <a:ext cx="9141905" cy="53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 name="Group 8"/>
          <p:cNvGrpSpPr/>
          <p:nvPr/>
        </p:nvGrpSpPr>
        <p:grpSpPr>
          <a:xfrm>
            <a:off x="4932041" y="3862802"/>
            <a:ext cx="3935138" cy="2304001"/>
            <a:chOff x="-354889" y="4328514"/>
            <a:chExt cx="3484203" cy="1911435"/>
          </a:xfrm>
        </p:grpSpPr>
        <p:sp>
          <p:nvSpPr>
            <p:cNvPr id="10" name="Rectangle 9"/>
            <p:cNvSpPr/>
            <p:nvPr/>
          </p:nvSpPr>
          <p:spPr>
            <a:xfrm>
              <a:off x="-354889" y="4328514"/>
              <a:ext cx="3484203" cy="191143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229760" y="4416587"/>
              <a:ext cx="3168352" cy="1659686"/>
            </a:xfrm>
            <a:prstGeom prst="rect">
              <a:avLst/>
            </a:prstGeom>
            <a:noFill/>
          </p:spPr>
          <p:txBody>
            <a:bodyPr wrap="square" rtlCol="0">
              <a:spAutoFit/>
            </a:bodyPr>
            <a:lstStyle/>
            <a:p>
              <a:r>
                <a:rPr lang="en-GB" dirty="0" smtClean="0">
                  <a:solidFill>
                    <a:schemeClr val="bg1"/>
                  </a:solidFill>
                </a:rPr>
                <a:t>UGANDA</a:t>
              </a:r>
              <a:br>
                <a:rPr lang="en-GB" dirty="0" smtClean="0">
                  <a:solidFill>
                    <a:schemeClr val="bg1"/>
                  </a:solidFill>
                </a:rPr>
              </a:br>
              <a:endParaRPr lang="en-GB" dirty="0" smtClean="0">
                <a:solidFill>
                  <a:schemeClr val="bg1"/>
                </a:solidFill>
              </a:endParaRPr>
            </a:p>
            <a:p>
              <a:r>
                <a:rPr lang="en-GB" sz="1100" b="1" dirty="0">
                  <a:solidFill>
                    <a:schemeClr val="bg1"/>
                  </a:solidFill>
                </a:rPr>
                <a:t>Total number of beneficiaries: </a:t>
              </a:r>
              <a:r>
                <a:rPr lang="en-GB" sz="1100" dirty="0" smtClean="0">
                  <a:solidFill>
                    <a:schemeClr val="bg1"/>
                  </a:solidFill>
                </a:rPr>
                <a:t>600,000</a:t>
              </a:r>
            </a:p>
            <a:p>
              <a:r>
                <a:rPr lang="en-GB" sz="1100" b="1" dirty="0">
                  <a:solidFill>
                    <a:schemeClr val="bg1"/>
                  </a:solidFill>
                </a:rPr>
                <a:t>Total PDG grant </a:t>
              </a:r>
              <a:r>
                <a:rPr lang="en-GB" sz="1100" b="1" dirty="0" smtClean="0">
                  <a:solidFill>
                    <a:schemeClr val="bg1"/>
                  </a:solidFill>
                </a:rPr>
                <a:t>funding: </a:t>
              </a:r>
              <a:r>
                <a:rPr lang="en-GB" sz="1100" dirty="0" smtClean="0">
                  <a:solidFill>
                    <a:schemeClr val="bg1"/>
                  </a:solidFill>
                </a:rPr>
                <a:t>£211,640</a:t>
              </a:r>
            </a:p>
            <a:p>
              <a:r>
                <a:rPr lang="en-GB" sz="1100" b="1" dirty="0" smtClean="0">
                  <a:solidFill>
                    <a:schemeClr val="bg1"/>
                  </a:solidFill>
                </a:rPr>
                <a:t>Total </a:t>
              </a:r>
              <a:r>
                <a:rPr lang="en-GB" sz="1100" b="1" dirty="0">
                  <a:solidFill>
                    <a:schemeClr val="bg1"/>
                  </a:solidFill>
                </a:rPr>
                <a:t>potential DFID funding: </a:t>
              </a:r>
              <a:r>
                <a:rPr lang="en-GB" sz="1100" dirty="0">
                  <a:solidFill>
                    <a:schemeClr val="bg1"/>
                  </a:solidFill>
                </a:rPr>
                <a:t>£7,539,486</a:t>
              </a:r>
            </a:p>
            <a:p>
              <a:r>
                <a:rPr lang="en-GB" sz="1100" b="1" dirty="0">
                  <a:solidFill>
                    <a:schemeClr val="bg1"/>
                  </a:solidFill>
                </a:rPr>
                <a:t>Number of PDG projects: </a:t>
              </a:r>
              <a:r>
                <a:rPr lang="en-GB" sz="1100" dirty="0">
                  <a:solidFill>
                    <a:schemeClr val="bg1"/>
                  </a:solidFill>
                </a:rPr>
                <a:t>2</a:t>
              </a:r>
              <a:endParaRPr lang="en-GB" sz="1100" b="1" dirty="0">
                <a:solidFill>
                  <a:schemeClr val="bg1"/>
                </a:solidFill>
              </a:endParaRPr>
            </a:p>
            <a:p>
              <a:r>
                <a:rPr lang="en-GB" sz="1100" b="1" dirty="0">
                  <a:solidFill>
                    <a:schemeClr val="bg1"/>
                  </a:solidFill>
                </a:rPr>
                <a:t>Of which projects are multi-country: </a:t>
              </a:r>
              <a:r>
                <a:rPr lang="en-GB" sz="1100" dirty="0" smtClean="0">
                  <a:solidFill>
                    <a:schemeClr val="bg1"/>
                  </a:solidFill>
                </a:rPr>
                <a:t>2</a:t>
              </a:r>
            </a:p>
            <a:p>
              <a:r>
                <a:rPr lang="en-GB" sz="1100" b="1" dirty="0" smtClean="0">
                  <a:solidFill>
                    <a:schemeClr val="bg1"/>
                  </a:solidFill>
                </a:rPr>
                <a:t>Project leads</a:t>
              </a:r>
              <a:r>
                <a:rPr lang="en-GB" sz="1100" dirty="0" smtClean="0">
                  <a:solidFill>
                    <a:schemeClr val="bg1"/>
                  </a:solidFill>
                </a:rPr>
                <a:t>: ACF-USA, Mercy Corps Scotland</a:t>
              </a:r>
            </a:p>
            <a:p>
              <a:r>
                <a:rPr lang="en-GB" sz="1100" b="1" dirty="0">
                  <a:solidFill>
                    <a:schemeClr val="bg1"/>
                  </a:solidFill>
                </a:rPr>
                <a:t>Dominant </a:t>
              </a:r>
              <a:r>
                <a:rPr lang="en-GB" sz="1100" b="1" dirty="0" err="1">
                  <a:solidFill>
                    <a:schemeClr val="bg1"/>
                  </a:solidFill>
                </a:rPr>
                <a:t>sectoral</a:t>
              </a:r>
              <a:r>
                <a:rPr lang="en-GB" sz="1100" b="1" dirty="0">
                  <a:solidFill>
                    <a:schemeClr val="bg1"/>
                  </a:solidFill>
                </a:rPr>
                <a:t> themes addressed: </a:t>
              </a:r>
              <a:r>
                <a:rPr lang="en-GB" sz="1100" dirty="0">
                  <a:solidFill>
                    <a:schemeClr val="bg1"/>
                  </a:solidFill>
                </a:rPr>
                <a:t>Agriculture, Communication</a:t>
              </a:r>
            </a:p>
          </p:txBody>
        </p:sp>
      </p:grpSp>
      <p:pic>
        <p:nvPicPr>
          <p:cNvPr id="12" name="Picture 14" descr="C:\Users\trevor.glue\Desktop\DfID Powerpoint\Graphics\Delete countries\Uganda B.png">
            <a:hlinkClick r:id="rId4" action="ppaction://hlinksldjump"/>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0410" t="51975" r="55903" b="41336"/>
          <a:stretch/>
        </p:blipFill>
        <p:spPr bwMode="auto">
          <a:xfrm>
            <a:off x="3695204" y="3776340"/>
            <a:ext cx="337089" cy="355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719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702653138"/>
              </p:ext>
            </p:extLst>
          </p:nvPr>
        </p:nvGraphicFramePr>
        <p:xfrm>
          <a:off x="179512" y="1268760"/>
          <a:ext cx="8784976" cy="4580844"/>
        </p:xfrm>
        <a:graphic>
          <a:graphicData uri="http://schemas.openxmlformats.org/drawingml/2006/table">
            <a:tbl>
              <a:tblPr>
                <a:tableStyleId>{5C22544A-7EE6-4342-B048-85BDC9FD1C3A}</a:tableStyleId>
              </a:tblPr>
              <a:tblGrid>
                <a:gridCol w="4608512"/>
                <a:gridCol w="1296144"/>
                <a:gridCol w="720080"/>
                <a:gridCol w="936104"/>
                <a:gridCol w="1224136"/>
              </a:tblGrid>
              <a:tr h="648072">
                <a:tc>
                  <a:txBody>
                    <a:bodyPr/>
                    <a:lstStyle/>
                    <a:p>
                      <a:pPr algn="ctr" fontAlgn="ctr"/>
                      <a:r>
                        <a:rPr lang="en-GB" sz="800" b="1" u="none" strike="noStrike" dirty="0">
                          <a:effectLst/>
                        </a:rPr>
                        <a:t>Project name</a:t>
                      </a:r>
                      <a:endParaRPr lang="en-GB" sz="800" b="1" i="0" u="none" strike="noStrike" dirty="0">
                        <a:solidFill>
                          <a:srgbClr val="000000"/>
                        </a:solidFill>
                        <a:effectLst/>
                        <a:latin typeface="Calibri"/>
                      </a:endParaRPr>
                    </a:p>
                  </a:txBody>
                  <a:tcPr marL="0" marR="0" marT="0" marB="0" anchor="ctr"/>
                </a:tc>
                <a:tc>
                  <a:txBody>
                    <a:bodyPr/>
                    <a:lstStyle/>
                    <a:p>
                      <a:pPr algn="ctr" fontAlgn="ctr"/>
                      <a:r>
                        <a:rPr lang="en-GB" sz="800" b="1" u="none" strike="noStrike" dirty="0">
                          <a:effectLst/>
                        </a:rPr>
                        <a:t>Lead Organisation</a:t>
                      </a:r>
                      <a:endParaRPr lang="en-GB" sz="800" b="1" i="0" u="none" strike="noStrike" dirty="0">
                        <a:solidFill>
                          <a:srgbClr val="000000"/>
                        </a:solidFill>
                        <a:effectLst/>
                        <a:latin typeface="Calibri"/>
                      </a:endParaRPr>
                    </a:p>
                  </a:txBody>
                  <a:tcPr marL="0" marR="0" marT="0" marB="0" anchor="ctr"/>
                </a:tc>
                <a:tc>
                  <a:txBody>
                    <a:bodyPr/>
                    <a:lstStyle/>
                    <a:p>
                      <a:pPr algn="ctr" fontAlgn="ctr"/>
                      <a:r>
                        <a:rPr lang="en-GB" sz="800" b="1" u="none" strike="noStrike">
                          <a:effectLst/>
                        </a:rPr>
                        <a:t>Amount of grant requested for PDG</a:t>
                      </a:r>
                      <a:endParaRPr lang="en-GB" sz="800" b="1" i="0" u="none" strike="noStrike">
                        <a:solidFill>
                          <a:srgbClr val="000000"/>
                        </a:solidFill>
                        <a:effectLst/>
                        <a:latin typeface="Calibri"/>
                      </a:endParaRPr>
                    </a:p>
                  </a:txBody>
                  <a:tcPr marL="0" marR="0" marT="0" marB="0" anchor="ctr"/>
                </a:tc>
                <a:tc>
                  <a:txBody>
                    <a:bodyPr/>
                    <a:lstStyle/>
                    <a:p>
                      <a:pPr algn="ctr" fontAlgn="ctr"/>
                      <a:r>
                        <a:rPr lang="en-GB" sz="800" b="1" u="none" strike="noStrike">
                          <a:effectLst/>
                        </a:rPr>
                        <a:t>Total grant requested from DFID</a:t>
                      </a:r>
                      <a:endParaRPr lang="en-GB" sz="800" b="1" i="0" u="none" strike="noStrike">
                        <a:solidFill>
                          <a:srgbClr val="000000"/>
                        </a:solidFill>
                        <a:effectLst/>
                        <a:latin typeface="Calibri"/>
                      </a:endParaRPr>
                    </a:p>
                  </a:txBody>
                  <a:tcPr marL="0" marR="0" marT="0" marB="0" anchor="ctr"/>
                </a:tc>
                <a:tc>
                  <a:txBody>
                    <a:bodyPr/>
                    <a:lstStyle/>
                    <a:p>
                      <a:pPr algn="l" fontAlgn="b"/>
                      <a:r>
                        <a:rPr lang="en-GB" sz="800" b="1" u="none" strike="noStrike" dirty="0">
                          <a:effectLst/>
                        </a:rPr>
                        <a:t>Project country(</a:t>
                      </a:r>
                      <a:r>
                        <a:rPr lang="en-GB" sz="800" b="1" u="none" strike="noStrike" dirty="0" err="1">
                          <a:effectLst/>
                        </a:rPr>
                        <a:t>ies</a:t>
                      </a:r>
                      <a:r>
                        <a:rPr lang="en-GB" sz="800" b="1" u="none" strike="noStrike" dirty="0">
                          <a:effectLst/>
                        </a:rPr>
                        <a:t>)</a:t>
                      </a:r>
                      <a:endParaRPr lang="en-GB" sz="800" b="1" i="0" u="none" strike="noStrike" dirty="0">
                        <a:solidFill>
                          <a:srgbClr val="000000"/>
                        </a:solidFill>
                        <a:effectLst/>
                        <a:latin typeface="Calibri"/>
                      </a:endParaRPr>
                    </a:p>
                  </a:txBody>
                  <a:tcPr marL="0" marR="0" marT="0" marB="0" anchor="ctr"/>
                </a:tc>
              </a:tr>
              <a:tr h="280459">
                <a:tc>
                  <a:txBody>
                    <a:bodyPr/>
                    <a:lstStyle/>
                    <a:p>
                      <a:pPr algn="l" fontAlgn="b"/>
                      <a:r>
                        <a:rPr lang="en-GB" sz="800" u="none" strike="noStrike">
                          <a:effectLst/>
                        </a:rPr>
                        <a:t>Supporting 250,000 vulnerable farmers and agro-pastoralists, particularly women and girls, in South Sudan to become resilient to climate stresses and shocks.</a:t>
                      </a:r>
                      <a:endParaRPr lang="en-GB" sz="800" b="0" i="0" u="none" strike="noStrike">
                        <a:solidFill>
                          <a:srgbClr val="000000"/>
                        </a:solidFill>
                        <a:effectLst/>
                        <a:latin typeface="Calibri"/>
                      </a:endParaRPr>
                    </a:p>
                  </a:txBody>
                  <a:tcPr marL="0" marR="0" marT="0" marB="0" anchor="b"/>
                </a:tc>
                <a:tc>
                  <a:txBody>
                    <a:bodyPr/>
                    <a:lstStyle/>
                    <a:p>
                      <a:pPr algn="ctr" fontAlgn="b"/>
                      <a:r>
                        <a:rPr lang="en-GB" sz="800" u="none" strike="noStrike" dirty="0">
                          <a:effectLst/>
                        </a:rPr>
                        <a:t>Concern Worldwide (UK)</a:t>
                      </a:r>
                      <a:endParaRPr lang="en-GB" sz="800" b="0" i="0" u="none" strike="noStrike" dirty="0">
                        <a:solidFill>
                          <a:srgbClr val="000000"/>
                        </a:solidFill>
                        <a:effectLst/>
                        <a:latin typeface="Calibri"/>
                      </a:endParaRPr>
                    </a:p>
                  </a:txBody>
                  <a:tcPr marL="0" marR="0" marT="0" marB="0" anchor="b"/>
                </a:tc>
                <a:tc>
                  <a:txBody>
                    <a:bodyPr/>
                    <a:lstStyle/>
                    <a:p>
                      <a:pPr algn="r" fontAlgn="b"/>
                      <a:r>
                        <a:rPr lang="en-GB" sz="800" u="none" strike="noStrike">
                          <a:effectLst/>
                        </a:rPr>
                        <a:t>£167,562</a:t>
                      </a:r>
                      <a:endParaRPr lang="en-GB" sz="800" b="0" i="0" u="none" strike="noStrike">
                        <a:solidFill>
                          <a:srgbClr val="000000"/>
                        </a:solidFill>
                        <a:effectLst/>
                        <a:latin typeface="Calibri"/>
                      </a:endParaRPr>
                    </a:p>
                  </a:txBody>
                  <a:tcPr marL="0" marR="0" marT="0" marB="0" anchor="b"/>
                </a:tc>
                <a:tc>
                  <a:txBody>
                    <a:bodyPr/>
                    <a:lstStyle/>
                    <a:p>
                      <a:pPr algn="r" fontAlgn="b"/>
                      <a:r>
                        <a:rPr lang="en-GB" sz="800" u="none" strike="noStrike">
                          <a:effectLst/>
                        </a:rPr>
                        <a:t>£5,000,000</a:t>
                      </a:r>
                      <a:endParaRPr lang="en-GB" sz="800" b="0" i="0" u="none" strike="noStrike">
                        <a:solidFill>
                          <a:srgbClr val="000000"/>
                        </a:solidFill>
                        <a:effectLst/>
                        <a:latin typeface="Calibri"/>
                      </a:endParaRPr>
                    </a:p>
                  </a:txBody>
                  <a:tcPr marL="0" marR="0" marT="0" marB="0" anchor="b"/>
                </a:tc>
                <a:tc>
                  <a:txBody>
                    <a:bodyPr/>
                    <a:lstStyle/>
                    <a:p>
                      <a:pPr algn="l" fontAlgn="b"/>
                      <a:r>
                        <a:rPr lang="en-GB" sz="800" u="none" strike="noStrike" dirty="0">
                          <a:effectLst/>
                        </a:rPr>
                        <a:t>South Sudan</a:t>
                      </a:r>
                      <a:endParaRPr lang="en-GB" sz="800" b="0" i="0" u="none" strike="noStrike" dirty="0">
                        <a:solidFill>
                          <a:srgbClr val="000000"/>
                        </a:solidFill>
                        <a:effectLst/>
                        <a:latin typeface="Calibri"/>
                      </a:endParaRPr>
                    </a:p>
                  </a:txBody>
                  <a:tcPr marL="0" marR="0" marT="0" marB="0" anchor="b"/>
                </a:tc>
              </a:tr>
              <a:tr h="280459">
                <a:tc>
                  <a:txBody>
                    <a:bodyPr/>
                    <a:lstStyle/>
                    <a:p>
                      <a:pPr algn="l" fontAlgn="b"/>
                      <a:r>
                        <a:rPr lang="en-GB" sz="800" u="none" strike="noStrike">
                          <a:effectLst/>
                        </a:rPr>
                        <a:t>Stimulation of market based mechanisms to build the resilience of 348,000 climate vulnerable people in Ethiopia</a:t>
                      </a:r>
                      <a:endParaRPr lang="en-GB" sz="800" b="0" i="0" u="none" strike="noStrike">
                        <a:solidFill>
                          <a:srgbClr val="000000"/>
                        </a:solidFill>
                        <a:effectLst/>
                        <a:latin typeface="Calibri"/>
                      </a:endParaRPr>
                    </a:p>
                  </a:txBody>
                  <a:tcPr marL="0" marR="0" marT="0" marB="0" anchor="b"/>
                </a:tc>
                <a:tc>
                  <a:txBody>
                    <a:bodyPr/>
                    <a:lstStyle/>
                    <a:p>
                      <a:pPr algn="ctr" fontAlgn="b"/>
                      <a:r>
                        <a:rPr lang="en-GB" sz="800" u="none" strike="noStrike" dirty="0">
                          <a:effectLst/>
                        </a:rPr>
                        <a:t>Farm Africa</a:t>
                      </a:r>
                      <a:endParaRPr lang="en-GB" sz="800" b="0" i="0" u="none" strike="noStrike" dirty="0">
                        <a:solidFill>
                          <a:srgbClr val="000000"/>
                        </a:solidFill>
                        <a:effectLst/>
                        <a:latin typeface="Calibri"/>
                      </a:endParaRPr>
                    </a:p>
                  </a:txBody>
                  <a:tcPr marL="0" marR="0" marT="0" marB="0" anchor="b"/>
                </a:tc>
                <a:tc>
                  <a:txBody>
                    <a:bodyPr/>
                    <a:lstStyle/>
                    <a:p>
                      <a:pPr algn="r" fontAlgn="b"/>
                      <a:r>
                        <a:rPr lang="en-GB" sz="800" u="none" strike="noStrike">
                          <a:effectLst/>
                        </a:rPr>
                        <a:t>£280,070</a:t>
                      </a:r>
                      <a:endParaRPr lang="en-GB" sz="800" b="0" i="0" u="none" strike="noStrike">
                        <a:solidFill>
                          <a:srgbClr val="000000"/>
                        </a:solidFill>
                        <a:effectLst/>
                        <a:latin typeface="Calibri"/>
                      </a:endParaRPr>
                    </a:p>
                  </a:txBody>
                  <a:tcPr marL="0" marR="0" marT="0" marB="0" anchor="b"/>
                </a:tc>
                <a:tc>
                  <a:txBody>
                    <a:bodyPr/>
                    <a:lstStyle/>
                    <a:p>
                      <a:pPr algn="r" fontAlgn="b"/>
                      <a:r>
                        <a:rPr lang="en-GB" sz="800" u="none" strike="noStrike">
                          <a:effectLst/>
                        </a:rPr>
                        <a:t>£4,903,786</a:t>
                      </a:r>
                      <a:endParaRPr lang="en-GB" sz="800" b="0" i="0" u="none" strike="noStrike">
                        <a:solidFill>
                          <a:srgbClr val="000000"/>
                        </a:solidFill>
                        <a:effectLst/>
                        <a:latin typeface="Calibri"/>
                      </a:endParaRPr>
                    </a:p>
                  </a:txBody>
                  <a:tcPr marL="0" marR="0" marT="0" marB="0" anchor="b"/>
                </a:tc>
                <a:tc>
                  <a:txBody>
                    <a:bodyPr/>
                    <a:lstStyle/>
                    <a:p>
                      <a:pPr algn="l" fontAlgn="b"/>
                      <a:r>
                        <a:rPr lang="en-GB" sz="800" u="none" strike="noStrike" dirty="0">
                          <a:effectLst/>
                        </a:rPr>
                        <a:t>Ethiopia</a:t>
                      </a:r>
                      <a:endParaRPr lang="en-GB" sz="800" b="0" i="0" u="none" strike="noStrike" dirty="0">
                        <a:solidFill>
                          <a:srgbClr val="000000"/>
                        </a:solidFill>
                        <a:effectLst/>
                        <a:latin typeface="Calibri"/>
                      </a:endParaRPr>
                    </a:p>
                  </a:txBody>
                  <a:tcPr marL="0" marR="0" marT="0" marB="0" anchor="b"/>
                </a:tc>
              </a:tr>
              <a:tr h="416438">
                <a:tc>
                  <a:txBody>
                    <a:bodyPr/>
                    <a:lstStyle/>
                    <a:p>
                      <a:pPr algn="l" fontAlgn="b"/>
                      <a:r>
                        <a:rPr lang="en-GB" sz="800" u="none" strike="noStrike">
                          <a:effectLst/>
                        </a:rPr>
                        <a:t>Developing Climate Resilient Livelihoods for local communities through public-private partnership for 500,000 poor people in western Nepal that suffer from climate extremes and environmental disasters</a:t>
                      </a:r>
                      <a:endParaRPr lang="en-GB" sz="800" b="0" i="0" u="none" strike="noStrike">
                        <a:solidFill>
                          <a:srgbClr val="000000"/>
                        </a:solidFill>
                        <a:effectLst/>
                        <a:latin typeface="Calibri"/>
                      </a:endParaRPr>
                    </a:p>
                  </a:txBody>
                  <a:tcPr marL="0" marR="0" marT="0" marB="0" anchor="b"/>
                </a:tc>
                <a:tc>
                  <a:txBody>
                    <a:bodyPr/>
                    <a:lstStyle/>
                    <a:p>
                      <a:pPr algn="ctr" fontAlgn="b"/>
                      <a:r>
                        <a:rPr lang="en-GB" sz="800" u="none" strike="noStrike" dirty="0" err="1">
                          <a:effectLst/>
                        </a:rPr>
                        <a:t>iDE</a:t>
                      </a:r>
                      <a:r>
                        <a:rPr lang="en-GB" sz="800" u="none" strike="noStrike" dirty="0">
                          <a:effectLst/>
                        </a:rPr>
                        <a:t> UK</a:t>
                      </a:r>
                      <a:endParaRPr lang="en-GB" sz="800" b="0" i="0" u="none" strike="noStrike" dirty="0">
                        <a:solidFill>
                          <a:srgbClr val="000000"/>
                        </a:solidFill>
                        <a:effectLst/>
                        <a:latin typeface="Calibri"/>
                      </a:endParaRPr>
                    </a:p>
                  </a:txBody>
                  <a:tcPr marL="0" marR="0" marT="0" marB="0" anchor="b"/>
                </a:tc>
                <a:tc>
                  <a:txBody>
                    <a:bodyPr/>
                    <a:lstStyle/>
                    <a:p>
                      <a:pPr algn="r" fontAlgn="b"/>
                      <a:r>
                        <a:rPr lang="en-GB" sz="800" u="none" strike="noStrike">
                          <a:effectLst/>
                        </a:rPr>
                        <a:t>£75,000</a:t>
                      </a:r>
                      <a:endParaRPr lang="en-GB" sz="800" b="0" i="0" u="none" strike="noStrike">
                        <a:solidFill>
                          <a:srgbClr val="000000"/>
                        </a:solidFill>
                        <a:effectLst/>
                        <a:latin typeface="Calibri"/>
                      </a:endParaRPr>
                    </a:p>
                  </a:txBody>
                  <a:tcPr marL="0" marR="0" marT="0" marB="0" anchor="b"/>
                </a:tc>
                <a:tc>
                  <a:txBody>
                    <a:bodyPr/>
                    <a:lstStyle/>
                    <a:p>
                      <a:pPr algn="r" fontAlgn="b"/>
                      <a:r>
                        <a:rPr lang="en-GB" sz="800" u="none" strike="noStrike">
                          <a:effectLst/>
                        </a:rPr>
                        <a:t>£4,925,000</a:t>
                      </a:r>
                      <a:endParaRPr lang="en-GB" sz="800" b="0" i="0" u="none" strike="noStrike">
                        <a:solidFill>
                          <a:srgbClr val="000000"/>
                        </a:solidFill>
                        <a:effectLst/>
                        <a:latin typeface="Calibri"/>
                      </a:endParaRPr>
                    </a:p>
                  </a:txBody>
                  <a:tcPr marL="0" marR="0" marT="0" marB="0" anchor="b"/>
                </a:tc>
                <a:tc>
                  <a:txBody>
                    <a:bodyPr/>
                    <a:lstStyle/>
                    <a:p>
                      <a:pPr algn="l" fontAlgn="b"/>
                      <a:r>
                        <a:rPr lang="en-GB" sz="800" u="none" strike="noStrike" dirty="0">
                          <a:effectLst/>
                        </a:rPr>
                        <a:t>Nepal</a:t>
                      </a:r>
                      <a:endParaRPr lang="en-GB" sz="800" b="0" i="0" u="none" strike="noStrike" dirty="0">
                        <a:solidFill>
                          <a:srgbClr val="000000"/>
                        </a:solidFill>
                        <a:effectLst/>
                        <a:latin typeface="Calibri"/>
                      </a:endParaRPr>
                    </a:p>
                  </a:txBody>
                  <a:tcPr marL="0" marR="0" marT="0" marB="0" anchor="b"/>
                </a:tc>
              </a:tr>
              <a:tr h="390942">
                <a:tc>
                  <a:txBody>
                    <a:bodyPr/>
                    <a:lstStyle/>
                    <a:p>
                      <a:pPr algn="l" fontAlgn="b"/>
                      <a:r>
                        <a:rPr lang="en-GB" sz="800" u="none" strike="noStrike" dirty="0">
                          <a:effectLst/>
                        </a:rPr>
                        <a:t>Increasing resilience to climatic stresses and shocks of 260,690 people in Mali, including those who are most at risk economically and physically.</a:t>
                      </a:r>
                      <a:endParaRPr lang="en-GB" sz="800" b="0" i="0" u="none" strike="noStrike" dirty="0">
                        <a:solidFill>
                          <a:srgbClr val="000000"/>
                        </a:solidFill>
                        <a:effectLst/>
                        <a:latin typeface="Calibri"/>
                      </a:endParaRPr>
                    </a:p>
                  </a:txBody>
                  <a:tcPr marL="0" marR="0" marT="0" marB="0" anchor="b"/>
                </a:tc>
                <a:tc>
                  <a:txBody>
                    <a:bodyPr/>
                    <a:lstStyle/>
                    <a:p>
                      <a:pPr algn="ctr" fontAlgn="b"/>
                      <a:r>
                        <a:rPr lang="en-GB" sz="800" u="none" strike="noStrike">
                          <a:effectLst/>
                        </a:rPr>
                        <a:t>International Relief and Development (IRD)</a:t>
                      </a:r>
                      <a:endParaRPr lang="en-GB" sz="800" b="0" i="0" u="none" strike="noStrike">
                        <a:solidFill>
                          <a:srgbClr val="000000"/>
                        </a:solidFill>
                        <a:effectLst/>
                        <a:latin typeface="Calibri"/>
                      </a:endParaRPr>
                    </a:p>
                  </a:txBody>
                  <a:tcPr marL="0" marR="0" marT="0" marB="0" anchor="b"/>
                </a:tc>
                <a:tc>
                  <a:txBody>
                    <a:bodyPr/>
                    <a:lstStyle/>
                    <a:p>
                      <a:pPr algn="r" fontAlgn="b"/>
                      <a:r>
                        <a:rPr lang="en-GB" sz="800" u="none" strike="noStrike">
                          <a:effectLst/>
                        </a:rPr>
                        <a:t>£234,817</a:t>
                      </a:r>
                      <a:endParaRPr lang="en-GB" sz="800" b="0" i="0" u="none" strike="noStrike">
                        <a:solidFill>
                          <a:srgbClr val="000000"/>
                        </a:solidFill>
                        <a:effectLst/>
                        <a:latin typeface="Calibri"/>
                      </a:endParaRPr>
                    </a:p>
                  </a:txBody>
                  <a:tcPr marL="0" marR="0" marT="0" marB="0" anchor="b"/>
                </a:tc>
                <a:tc>
                  <a:txBody>
                    <a:bodyPr/>
                    <a:lstStyle/>
                    <a:p>
                      <a:pPr algn="r" fontAlgn="b"/>
                      <a:r>
                        <a:rPr lang="en-GB" sz="800" u="none" strike="noStrike">
                          <a:effectLst/>
                        </a:rPr>
                        <a:t>£4,915,243</a:t>
                      </a:r>
                      <a:endParaRPr lang="en-GB" sz="800" b="0" i="0" u="none" strike="noStrike">
                        <a:solidFill>
                          <a:srgbClr val="000000"/>
                        </a:solidFill>
                        <a:effectLst/>
                        <a:latin typeface="Calibri"/>
                      </a:endParaRPr>
                    </a:p>
                  </a:txBody>
                  <a:tcPr marL="0" marR="0" marT="0" marB="0" anchor="b"/>
                </a:tc>
                <a:tc>
                  <a:txBody>
                    <a:bodyPr/>
                    <a:lstStyle/>
                    <a:p>
                      <a:pPr algn="l" fontAlgn="b"/>
                      <a:r>
                        <a:rPr lang="en-GB" sz="800" u="none" strike="noStrike">
                          <a:effectLst/>
                        </a:rPr>
                        <a:t>Mali</a:t>
                      </a:r>
                      <a:endParaRPr lang="en-GB" sz="800" b="0" i="0" u="none" strike="noStrike">
                        <a:solidFill>
                          <a:srgbClr val="000000"/>
                        </a:solidFill>
                        <a:effectLst/>
                        <a:latin typeface="Calibri"/>
                      </a:endParaRPr>
                    </a:p>
                  </a:txBody>
                  <a:tcPr marL="0" marR="0" marT="0" marB="0" anchor="b"/>
                </a:tc>
              </a:tr>
              <a:tr h="280459">
                <a:tc>
                  <a:txBody>
                    <a:bodyPr/>
                    <a:lstStyle/>
                    <a:p>
                      <a:pPr algn="l" fontAlgn="b"/>
                      <a:r>
                        <a:rPr lang="en-GB" sz="800" u="none" strike="noStrike">
                          <a:effectLst/>
                        </a:rPr>
                        <a:t>Programme for Resilient Systems (PROGRESS) to build absorptive, adaptive and transformative capacity for 550,000 vulnerable individuals in Kenya and Uganda</a:t>
                      </a:r>
                      <a:endParaRPr lang="en-GB" sz="800" b="0" i="0" u="none" strike="noStrike">
                        <a:solidFill>
                          <a:srgbClr val="000000"/>
                        </a:solidFill>
                        <a:effectLst/>
                        <a:latin typeface="Calibri"/>
                      </a:endParaRPr>
                    </a:p>
                  </a:txBody>
                  <a:tcPr marL="0" marR="0" marT="0" marB="0" anchor="b"/>
                </a:tc>
                <a:tc>
                  <a:txBody>
                    <a:bodyPr/>
                    <a:lstStyle/>
                    <a:p>
                      <a:pPr algn="ctr" fontAlgn="b"/>
                      <a:r>
                        <a:rPr lang="en-GB" sz="800" u="none" strike="noStrike">
                          <a:effectLst/>
                        </a:rPr>
                        <a:t>Mercy Corps Scotland</a:t>
                      </a:r>
                      <a:endParaRPr lang="en-GB" sz="800" b="0" i="0" u="none" strike="noStrike">
                        <a:solidFill>
                          <a:srgbClr val="000000"/>
                        </a:solidFill>
                        <a:effectLst/>
                        <a:latin typeface="Calibri"/>
                      </a:endParaRPr>
                    </a:p>
                  </a:txBody>
                  <a:tcPr marL="0" marR="0" marT="0" marB="0" anchor="b"/>
                </a:tc>
                <a:tc>
                  <a:txBody>
                    <a:bodyPr/>
                    <a:lstStyle/>
                    <a:p>
                      <a:pPr algn="r" fontAlgn="b"/>
                      <a:r>
                        <a:rPr lang="en-GB" sz="800" u="none" strike="noStrike">
                          <a:effectLst/>
                        </a:rPr>
                        <a:t>£268,933</a:t>
                      </a:r>
                      <a:endParaRPr lang="en-GB" sz="800" b="0" i="0" u="none" strike="noStrike">
                        <a:solidFill>
                          <a:srgbClr val="000000"/>
                        </a:solidFill>
                        <a:effectLst/>
                        <a:latin typeface="Calibri"/>
                      </a:endParaRPr>
                    </a:p>
                  </a:txBody>
                  <a:tcPr marL="0" marR="0" marT="0" marB="0" anchor="b"/>
                </a:tc>
                <a:tc>
                  <a:txBody>
                    <a:bodyPr/>
                    <a:lstStyle/>
                    <a:p>
                      <a:pPr algn="r" fontAlgn="b"/>
                      <a:r>
                        <a:rPr lang="en-GB" sz="800" u="none" strike="noStrike">
                          <a:effectLst/>
                        </a:rPr>
                        <a:t>£7,704,689</a:t>
                      </a:r>
                      <a:endParaRPr lang="en-GB" sz="800" b="0" i="0" u="none" strike="noStrike">
                        <a:solidFill>
                          <a:srgbClr val="000000"/>
                        </a:solidFill>
                        <a:effectLst/>
                        <a:latin typeface="Calibri"/>
                      </a:endParaRPr>
                    </a:p>
                  </a:txBody>
                  <a:tcPr marL="0" marR="0" marT="0" marB="0" anchor="b"/>
                </a:tc>
                <a:tc>
                  <a:txBody>
                    <a:bodyPr/>
                    <a:lstStyle/>
                    <a:p>
                      <a:pPr algn="l" fontAlgn="b"/>
                      <a:r>
                        <a:rPr lang="en-GB" sz="800" u="none" strike="noStrike" dirty="0">
                          <a:effectLst/>
                        </a:rPr>
                        <a:t>Kenya, Uganda</a:t>
                      </a:r>
                      <a:endParaRPr lang="en-GB" sz="800" b="0" i="0" u="none" strike="noStrike" dirty="0">
                        <a:solidFill>
                          <a:srgbClr val="000000"/>
                        </a:solidFill>
                        <a:effectLst/>
                        <a:latin typeface="Calibri"/>
                      </a:endParaRPr>
                    </a:p>
                  </a:txBody>
                  <a:tcPr marL="0" marR="0" marT="0" marB="0" anchor="b"/>
                </a:tc>
              </a:tr>
              <a:tr h="416438">
                <a:tc>
                  <a:txBody>
                    <a:bodyPr/>
                    <a:lstStyle/>
                    <a:p>
                      <a:pPr algn="l" fontAlgn="b"/>
                      <a:r>
                        <a:rPr lang="en-GB" sz="800" u="none" strike="noStrike" dirty="0">
                          <a:effectLst/>
                        </a:rPr>
                        <a:t>Building resilience of 700,000 vulnerable people by ensuring readiness of Mali and Senegal’s devolved governments to invest global and national climate finance in public goods to meet local priorities</a:t>
                      </a:r>
                      <a:endParaRPr lang="en-GB" sz="800" b="0" i="0" u="none" strike="noStrike" dirty="0">
                        <a:solidFill>
                          <a:srgbClr val="000000"/>
                        </a:solidFill>
                        <a:effectLst/>
                        <a:latin typeface="Calibri"/>
                      </a:endParaRPr>
                    </a:p>
                  </a:txBody>
                  <a:tcPr marL="0" marR="0" marT="0" marB="0" anchor="b"/>
                </a:tc>
                <a:tc>
                  <a:txBody>
                    <a:bodyPr/>
                    <a:lstStyle/>
                    <a:p>
                      <a:pPr algn="ctr" fontAlgn="b"/>
                      <a:r>
                        <a:rPr lang="en-GB" sz="800" u="none" strike="noStrike" dirty="0">
                          <a:effectLst/>
                        </a:rPr>
                        <a:t>Near East Foundation</a:t>
                      </a:r>
                      <a:endParaRPr lang="en-GB" sz="800" b="0" i="0" u="none" strike="noStrike" dirty="0">
                        <a:solidFill>
                          <a:srgbClr val="000000"/>
                        </a:solidFill>
                        <a:effectLst/>
                        <a:latin typeface="Calibri"/>
                      </a:endParaRPr>
                    </a:p>
                  </a:txBody>
                  <a:tcPr marL="0" marR="0" marT="0" marB="0" anchor="b"/>
                </a:tc>
                <a:tc>
                  <a:txBody>
                    <a:bodyPr/>
                    <a:lstStyle/>
                    <a:p>
                      <a:pPr algn="r" fontAlgn="b"/>
                      <a:r>
                        <a:rPr lang="en-GB" sz="800" u="none" strike="noStrike">
                          <a:effectLst/>
                        </a:rPr>
                        <a:t>£129,184</a:t>
                      </a:r>
                      <a:endParaRPr lang="en-GB" sz="800" b="0" i="0" u="none" strike="noStrike">
                        <a:solidFill>
                          <a:srgbClr val="000000"/>
                        </a:solidFill>
                        <a:effectLst/>
                        <a:latin typeface="Calibri"/>
                      </a:endParaRPr>
                    </a:p>
                  </a:txBody>
                  <a:tcPr marL="0" marR="0" marT="0" marB="0" anchor="b"/>
                </a:tc>
                <a:tc>
                  <a:txBody>
                    <a:bodyPr/>
                    <a:lstStyle/>
                    <a:p>
                      <a:pPr algn="r" fontAlgn="b"/>
                      <a:r>
                        <a:rPr lang="en-GB" sz="800" u="none" strike="noStrike">
                          <a:effectLst/>
                        </a:rPr>
                        <a:t>£6,791,193</a:t>
                      </a:r>
                      <a:endParaRPr lang="en-GB" sz="800" b="0" i="0" u="none" strike="noStrike">
                        <a:solidFill>
                          <a:srgbClr val="000000"/>
                        </a:solidFill>
                        <a:effectLst/>
                        <a:latin typeface="Calibri"/>
                      </a:endParaRPr>
                    </a:p>
                  </a:txBody>
                  <a:tcPr marL="0" marR="0" marT="0" marB="0" anchor="b"/>
                </a:tc>
                <a:tc>
                  <a:txBody>
                    <a:bodyPr/>
                    <a:lstStyle/>
                    <a:p>
                      <a:pPr algn="l" fontAlgn="b"/>
                      <a:r>
                        <a:rPr lang="en-GB" sz="800" u="none" strike="noStrike" dirty="0">
                          <a:effectLst/>
                        </a:rPr>
                        <a:t>Mali, Senegal</a:t>
                      </a:r>
                      <a:endParaRPr lang="en-GB" sz="800" b="0" i="0" u="none" strike="noStrike" dirty="0">
                        <a:solidFill>
                          <a:srgbClr val="000000"/>
                        </a:solidFill>
                        <a:effectLst/>
                        <a:latin typeface="Calibri"/>
                      </a:endParaRPr>
                    </a:p>
                  </a:txBody>
                  <a:tcPr marL="0" marR="0" marT="0" marB="0" anchor="b"/>
                </a:tc>
              </a:tr>
              <a:tr h="416438">
                <a:tc>
                  <a:txBody>
                    <a:bodyPr/>
                    <a:lstStyle/>
                    <a:p>
                      <a:pPr algn="l" fontAlgn="b"/>
                      <a:r>
                        <a:rPr lang="en-GB" sz="800" u="none" strike="noStrike" dirty="0">
                          <a:effectLst/>
                        </a:rPr>
                        <a:t>Building the resilience of 1,525,795 women, men and children in dry zone and coastal regions of Myanmar to floods, droughts and cyclones by protecting and strengthening their livelihoods and power</a:t>
                      </a:r>
                      <a:endParaRPr lang="en-GB" sz="800" b="0" i="0" u="none" strike="noStrike" dirty="0">
                        <a:solidFill>
                          <a:srgbClr val="000000"/>
                        </a:solidFill>
                        <a:effectLst/>
                        <a:latin typeface="Calibri"/>
                      </a:endParaRPr>
                    </a:p>
                  </a:txBody>
                  <a:tcPr marL="0" marR="0" marT="0" marB="0" anchor="b"/>
                </a:tc>
                <a:tc>
                  <a:txBody>
                    <a:bodyPr/>
                    <a:lstStyle/>
                    <a:p>
                      <a:pPr algn="ctr" fontAlgn="b"/>
                      <a:r>
                        <a:rPr lang="en-GB" sz="800" u="none" strike="noStrike" dirty="0">
                          <a:effectLst/>
                        </a:rPr>
                        <a:t>Oxfam</a:t>
                      </a:r>
                      <a:endParaRPr lang="en-GB" sz="800" b="0" i="0" u="none" strike="noStrike" dirty="0">
                        <a:solidFill>
                          <a:srgbClr val="000000"/>
                        </a:solidFill>
                        <a:effectLst/>
                        <a:latin typeface="Calibri"/>
                      </a:endParaRPr>
                    </a:p>
                  </a:txBody>
                  <a:tcPr marL="0" marR="0" marT="0" marB="0" anchor="b"/>
                </a:tc>
                <a:tc>
                  <a:txBody>
                    <a:bodyPr/>
                    <a:lstStyle/>
                    <a:p>
                      <a:pPr algn="r" fontAlgn="b"/>
                      <a:r>
                        <a:rPr lang="en-GB" sz="800" u="none" strike="noStrike">
                          <a:effectLst/>
                        </a:rPr>
                        <a:t>£58,900</a:t>
                      </a:r>
                      <a:endParaRPr lang="en-GB" sz="800" b="0" i="0" u="none" strike="noStrike">
                        <a:solidFill>
                          <a:srgbClr val="000000"/>
                        </a:solidFill>
                        <a:effectLst/>
                        <a:latin typeface="Calibri"/>
                      </a:endParaRPr>
                    </a:p>
                  </a:txBody>
                  <a:tcPr marL="0" marR="0" marT="0" marB="0" anchor="b"/>
                </a:tc>
                <a:tc>
                  <a:txBody>
                    <a:bodyPr/>
                    <a:lstStyle/>
                    <a:p>
                      <a:pPr algn="r" fontAlgn="b"/>
                      <a:r>
                        <a:rPr lang="en-GB" sz="800" u="none" strike="noStrike">
                          <a:effectLst/>
                        </a:rPr>
                        <a:t>£6,890,103</a:t>
                      </a:r>
                      <a:endParaRPr lang="en-GB" sz="800" b="0" i="0" u="none" strike="noStrike">
                        <a:solidFill>
                          <a:srgbClr val="000000"/>
                        </a:solidFill>
                        <a:effectLst/>
                        <a:latin typeface="Calibri"/>
                      </a:endParaRPr>
                    </a:p>
                  </a:txBody>
                  <a:tcPr marL="0" marR="0" marT="0" marB="0" anchor="b"/>
                </a:tc>
                <a:tc>
                  <a:txBody>
                    <a:bodyPr/>
                    <a:lstStyle/>
                    <a:p>
                      <a:pPr algn="l" fontAlgn="b"/>
                      <a:r>
                        <a:rPr lang="en-GB" sz="800" u="none" strike="noStrike" dirty="0">
                          <a:effectLst/>
                        </a:rPr>
                        <a:t>Burma</a:t>
                      </a:r>
                      <a:endParaRPr lang="en-GB" sz="800" b="0" i="0" u="none" strike="noStrike" dirty="0">
                        <a:solidFill>
                          <a:srgbClr val="000000"/>
                        </a:solidFill>
                        <a:effectLst/>
                        <a:latin typeface="Calibri"/>
                      </a:endParaRPr>
                    </a:p>
                  </a:txBody>
                  <a:tcPr marL="0" marR="0" marT="0" marB="0" anchor="b"/>
                </a:tc>
              </a:tr>
              <a:tr h="388013">
                <a:tc>
                  <a:txBody>
                    <a:bodyPr/>
                    <a:lstStyle/>
                    <a:p>
                      <a:pPr algn="l" fontAlgn="b"/>
                      <a:r>
                        <a:rPr lang="en-GB" sz="800" u="none" strike="noStrike">
                          <a:effectLst/>
                        </a:rPr>
                        <a:t>Building the resilience of 1.7 million people across Burma to climate extremes: saving lives, protecting livelihoods, improving institutional coordination, and influencing national policy</a:t>
                      </a:r>
                      <a:endParaRPr lang="en-GB" sz="800" b="0" i="0" u="none" strike="noStrike">
                        <a:solidFill>
                          <a:srgbClr val="000000"/>
                        </a:solidFill>
                        <a:effectLst/>
                        <a:latin typeface="Calibri"/>
                      </a:endParaRPr>
                    </a:p>
                  </a:txBody>
                  <a:tcPr marL="0" marR="0" marT="0" marB="0" anchor="b"/>
                </a:tc>
                <a:tc>
                  <a:txBody>
                    <a:bodyPr/>
                    <a:lstStyle/>
                    <a:p>
                      <a:pPr algn="ctr" fontAlgn="b"/>
                      <a:r>
                        <a:rPr lang="en-GB" sz="800" u="none" strike="noStrike" dirty="0">
                          <a:effectLst/>
                        </a:rPr>
                        <a:t>Plan UK</a:t>
                      </a:r>
                      <a:endParaRPr lang="en-GB" sz="800" b="0" i="0" u="none" strike="noStrike" dirty="0">
                        <a:solidFill>
                          <a:srgbClr val="000000"/>
                        </a:solidFill>
                        <a:effectLst/>
                        <a:latin typeface="Calibri"/>
                      </a:endParaRPr>
                    </a:p>
                  </a:txBody>
                  <a:tcPr marL="0" marR="0" marT="0" marB="0" anchor="b"/>
                </a:tc>
                <a:tc>
                  <a:txBody>
                    <a:bodyPr/>
                    <a:lstStyle/>
                    <a:p>
                      <a:pPr algn="r" fontAlgn="b"/>
                      <a:r>
                        <a:rPr lang="en-GB" sz="800" u="none" strike="noStrike">
                          <a:effectLst/>
                        </a:rPr>
                        <a:t>£67,247</a:t>
                      </a:r>
                      <a:endParaRPr lang="en-GB" sz="800" b="0" i="0" u="none" strike="noStrike">
                        <a:solidFill>
                          <a:srgbClr val="000000"/>
                        </a:solidFill>
                        <a:effectLst/>
                        <a:latin typeface="Calibri"/>
                      </a:endParaRPr>
                    </a:p>
                  </a:txBody>
                  <a:tcPr marL="0" marR="0" marT="0" marB="0" anchor="b"/>
                </a:tc>
                <a:tc>
                  <a:txBody>
                    <a:bodyPr/>
                    <a:lstStyle/>
                    <a:p>
                      <a:pPr algn="r" fontAlgn="b"/>
                      <a:r>
                        <a:rPr lang="en-GB" sz="800" u="none" strike="noStrike">
                          <a:effectLst/>
                        </a:rPr>
                        <a:t>£4,999,997</a:t>
                      </a:r>
                      <a:endParaRPr lang="en-GB" sz="800" b="0" i="0" u="none" strike="noStrike">
                        <a:solidFill>
                          <a:srgbClr val="000000"/>
                        </a:solidFill>
                        <a:effectLst/>
                        <a:latin typeface="Calibri"/>
                      </a:endParaRPr>
                    </a:p>
                  </a:txBody>
                  <a:tcPr marL="0" marR="0" marT="0" marB="0" anchor="b"/>
                </a:tc>
                <a:tc>
                  <a:txBody>
                    <a:bodyPr/>
                    <a:lstStyle/>
                    <a:p>
                      <a:pPr algn="l" fontAlgn="b"/>
                      <a:r>
                        <a:rPr lang="en-GB" sz="800" u="none" strike="noStrike" dirty="0">
                          <a:effectLst/>
                        </a:rPr>
                        <a:t>Burma</a:t>
                      </a:r>
                      <a:endParaRPr lang="en-GB" sz="800" b="0" i="0" u="none" strike="noStrike" dirty="0">
                        <a:solidFill>
                          <a:srgbClr val="000000"/>
                        </a:solidFill>
                        <a:effectLst/>
                        <a:latin typeface="Calibri"/>
                      </a:endParaRPr>
                    </a:p>
                  </a:txBody>
                  <a:tcPr marL="0" marR="0" marT="0" marB="0" anchor="b"/>
                </a:tc>
              </a:tr>
              <a:tr h="416438">
                <a:tc>
                  <a:txBody>
                    <a:bodyPr/>
                    <a:lstStyle/>
                    <a:p>
                      <a:pPr algn="l" fontAlgn="b"/>
                      <a:r>
                        <a:rPr lang="en-GB" sz="800" u="none" strike="noStrike">
                          <a:effectLst/>
                        </a:rPr>
                        <a:t>Upscaling WUMP+3R: catchment perspective water harvesting at community level to enable long term resilient livelihood systems for 300.000 people in the mid-hills in Nepal and Pakistan.</a:t>
                      </a:r>
                      <a:endParaRPr lang="en-GB" sz="800" b="0" i="0" u="none" strike="noStrike">
                        <a:solidFill>
                          <a:srgbClr val="000000"/>
                        </a:solidFill>
                        <a:effectLst/>
                        <a:latin typeface="Calibri"/>
                      </a:endParaRPr>
                    </a:p>
                  </a:txBody>
                  <a:tcPr marL="0" marR="0" marT="0" marB="0" anchor="b"/>
                </a:tc>
                <a:tc>
                  <a:txBody>
                    <a:bodyPr/>
                    <a:lstStyle/>
                    <a:p>
                      <a:pPr algn="ctr" fontAlgn="b"/>
                      <a:r>
                        <a:rPr lang="en-GB" sz="800" u="none" strike="noStrike" dirty="0">
                          <a:effectLst/>
                        </a:rPr>
                        <a:t>RAIN Foundation</a:t>
                      </a:r>
                      <a:endParaRPr lang="en-GB" sz="800" b="0" i="0" u="none" strike="noStrike" dirty="0">
                        <a:solidFill>
                          <a:srgbClr val="000000"/>
                        </a:solidFill>
                        <a:effectLst/>
                        <a:latin typeface="Calibri"/>
                      </a:endParaRPr>
                    </a:p>
                  </a:txBody>
                  <a:tcPr marL="0" marR="0" marT="0" marB="0" anchor="b"/>
                </a:tc>
                <a:tc>
                  <a:txBody>
                    <a:bodyPr/>
                    <a:lstStyle/>
                    <a:p>
                      <a:pPr algn="r" fontAlgn="b"/>
                      <a:r>
                        <a:rPr lang="en-GB" sz="800" u="none" strike="noStrike">
                          <a:effectLst/>
                        </a:rPr>
                        <a:t>£197,715</a:t>
                      </a:r>
                      <a:endParaRPr lang="en-GB" sz="800" b="0" i="0" u="none" strike="noStrike">
                        <a:solidFill>
                          <a:srgbClr val="000000"/>
                        </a:solidFill>
                        <a:effectLst/>
                        <a:latin typeface="Calibri"/>
                      </a:endParaRPr>
                    </a:p>
                  </a:txBody>
                  <a:tcPr marL="0" marR="0" marT="0" marB="0" anchor="b"/>
                </a:tc>
                <a:tc>
                  <a:txBody>
                    <a:bodyPr/>
                    <a:lstStyle/>
                    <a:p>
                      <a:pPr algn="r" fontAlgn="b"/>
                      <a:r>
                        <a:rPr lang="en-GB" sz="800" u="none" strike="noStrike">
                          <a:effectLst/>
                        </a:rPr>
                        <a:t>£4,000,000</a:t>
                      </a:r>
                      <a:endParaRPr lang="en-GB" sz="800" b="0" i="0" u="none" strike="noStrike">
                        <a:solidFill>
                          <a:srgbClr val="000000"/>
                        </a:solidFill>
                        <a:effectLst/>
                        <a:latin typeface="Calibri"/>
                      </a:endParaRPr>
                    </a:p>
                  </a:txBody>
                  <a:tcPr marL="0" marR="0" marT="0" marB="0" anchor="b"/>
                </a:tc>
                <a:tc>
                  <a:txBody>
                    <a:bodyPr/>
                    <a:lstStyle/>
                    <a:p>
                      <a:pPr algn="l" fontAlgn="b"/>
                      <a:r>
                        <a:rPr lang="en-GB" sz="800" u="none" strike="noStrike" dirty="0">
                          <a:effectLst/>
                        </a:rPr>
                        <a:t>Nepal, Pakistan</a:t>
                      </a:r>
                      <a:endParaRPr lang="en-GB" sz="800" b="0" i="0" u="none" strike="noStrike" dirty="0">
                        <a:solidFill>
                          <a:srgbClr val="000000"/>
                        </a:solidFill>
                        <a:effectLst/>
                        <a:latin typeface="Calibri"/>
                      </a:endParaRPr>
                    </a:p>
                  </a:txBody>
                  <a:tcPr marL="0" marR="0" marT="0" marB="0" anchor="b"/>
                </a:tc>
              </a:tr>
              <a:tr h="646688">
                <a:tc>
                  <a:txBody>
                    <a:bodyPr/>
                    <a:lstStyle/>
                    <a:p>
                      <a:pPr algn="l" fontAlgn="b"/>
                      <a:r>
                        <a:rPr lang="en-GB" sz="800" u="none" strike="noStrike">
                          <a:effectLst/>
                        </a:rPr>
                        <a:t>Building the resilience of 620,000 women, children and men in Burkina Faso to climate extremes and improving household food security and income.</a:t>
                      </a:r>
                      <a:endParaRPr lang="en-GB" sz="800" b="0" i="0" u="none" strike="noStrike">
                        <a:solidFill>
                          <a:srgbClr val="000000"/>
                        </a:solidFill>
                        <a:effectLst/>
                        <a:latin typeface="Calibri"/>
                      </a:endParaRPr>
                    </a:p>
                  </a:txBody>
                  <a:tcPr marL="0" marR="0" marT="0" marB="0" anchor="b"/>
                </a:tc>
                <a:tc>
                  <a:txBody>
                    <a:bodyPr/>
                    <a:lstStyle/>
                    <a:p>
                      <a:pPr algn="ctr" fontAlgn="b"/>
                      <a:r>
                        <a:rPr lang="de-DE" sz="800" u="none" strike="noStrike" dirty="0">
                          <a:effectLst/>
                        </a:rPr>
                        <a:t>Welthungerhilfe (Legal name: Deutsche Welthungerhilfe e.V.)</a:t>
                      </a:r>
                      <a:endParaRPr lang="de-DE" sz="800" b="0" i="0" u="none" strike="noStrike" dirty="0">
                        <a:solidFill>
                          <a:srgbClr val="000000"/>
                        </a:solidFill>
                        <a:effectLst/>
                        <a:latin typeface="Calibri"/>
                      </a:endParaRPr>
                    </a:p>
                  </a:txBody>
                  <a:tcPr marL="0" marR="0" marT="0" marB="0" anchor="b"/>
                </a:tc>
                <a:tc>
                  <a:txBody>
                    <a:bodyPr/>
                    <a:lstStyle/>
                    <a:p>
                      <a:pPr algn="r" fontAlgn="b"/>
                      <a:r>
                        <a:rPr lang="en-GB" sz="800" u="none" strike="noStrike">
                          <a:effectLst/>
                        </a:rPr>
                        <a:t>£104,205</a:t>
                      </a:r>
                      <a:endParaRPr lang="en-GB" sz="800" b="0" i="0" u="none" strike="noStrike">
                        <a:solidFill>
                          <a:srgbClr val="000000"/>
                        </a:solidFill>
                        <a:effectLst/>
                        <a:latin typeface="Calibri"/>
                      </a:endParaRPr>
                    </a:p>
                  </a:txBody>
                  <a:tcPr marL="0" marR="0" marT="0" marB="0" anchor="b"/>
                </a:tc>
                <a:tc>
                  <a:txBody>
                    <a:bodyPr/>
                    <a:lstStyle/>
                    <a:p>
                      <a:pPr algn="r" fontAlgn="b"/>
                      <a:r>
                        <a:rPr lang="en-GB" sz="800" u="none" strike="noStrike">
                          <a:effectLst/>
                        </a:rPr>
                        <a:t>£5,395,426</a:t>
                      </a:r>
                      <a:endParaRPr lang="en-GB" sz="800" b="0" i="0" u="none" strike="noStrike">
                        <a:solidFill>
                          <a:srgbClr val="000000"/>
                        </a:solidFill>
                        <a:effectLst/>
                        <a:latin typeface="Calibri"/>
                      </a:endParaRPr>
                    </a:p>
                  </a:txBody>
                  <a:tcPr marL="0" marR="0" marT="0" marB="0" anchor="b"/>
                </a:tc>
                <a:tc>
                  <a:txBody>
                    <a:bodyPr/>
                    <a:lstStyle/>
                    <a:p>
                      <a:pPr algn="l" fontAlgn="b"/>
                      <a:r>
                        <a:rPr lang="en-GB" sz="800" u="none" strike="noStrike" dirty="0">
                          <a:effectLst/>
                        </a:rPr>
                        <a:t>Burkina Faso</a:t>
                      </a:r>
                      <a:endParaRPr lang="en-GB" sz="800" b="0" i="0" u="none" strike="noStrike" dirty="0">
                        <a:solidFill>
                          <a:srgbClr val="000000"/>
                        </a:solidFill>
                        <a:effectLst/>
                        <a:latin typeface="Calibri"/>
                      </a:endParaRPr>
                    </a:p>
                  </a:txBody>
                  <a:tcPr marL="0" marR="0" marT="0" marB="0" anchor="b"/>
                </a:tc>
              </a:tr>
            </a:tbl>
          </a:graphicData>
        </a:graphic>
      </p:graphicFrame>
    </p:spTree>
    <p:extLst>
      <p:ext uri="{BB962C8B-B14F-4D97-AF65-F5344CB8AC3E}">
        <p14:creationId xmlns:p14="http://schemas.microsoft.com/office/powerpoint/2010/main" val="20929918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altLang="en-US" dirty="0" smtClean="0">
                <a:solidFill>
                  <a:schemeClr val="accent1"/>
                </a:solidFill>
              </a:rPr>
              <a:t>Burkina Faso</a:t>
            </a:r>
          </a:p>
        </p:txBody>
      </p:sp>
      <p:sp>
        <p:nvSpPr>
          <p:cNvPr id="4099" name="Content Placeholder 2"/>
          <p:cNvSpPr>
            <a:spLocks noGrp="1"/>
          </p:cNvSpPr>
          <p:nvPr>
            <p:ph idx="1"/>
          </p:nvPr>
        </p:nvSpPr>
        <p:spPr>
          <a:xfrm>
            <a:off x="323851" y="1978025"/>
            <a:ext cx="7344494" cy="3708400"/>
          </a:xfrm>
        </p:spPr>
        <p:txBody>
          <a:bodyPr/>
          <a:lstStyle/>
          <a:p>
            <a:pPr>
              <a:spcAft>
                <a:spcPts val="1700"/>
              </a:spcAft>
            </a:pPr>
            <a:r>
              <a:rPr lang="en-GB" altLang="en-US" sz="1200" dirty="0"/>
              <a:t>Strengthening resilience of </a:t>
            </a:r>
            <a:r>
              <a:rPr lang="en-GB" altLang="en-US" sz="1200" dirty="0" smtClean="0"/>
              <a:t>900,000 </a:t>
            </a:r>
            <a:r>
              <a:rPr lang="en-GB" altLang="en-US" sz="1200" dirty="0"/>
              <a:t>pastoralists and </a:t>
            </a:r>
            <a:r>
              <a:rPr lang="en-GB" altLang="en-US" sz="1200" dirty="0" err="1"/>
              <a:t>agropastoralists</a:t>
            </a:r>
            <a:r>
              <a:rPr lang="en-GB" altLang="en-US" sz="1200" dirty="0"/>
              <a:t>, by securing, servicing and promoting </a:t>
            </a:r>
            <a:r>
              <a:rPr lang="en-GB" altLang="en-US" sz="1200" dirty="0" err="1"/>
              <a:t>transborder</a:t>
            </a:r>
            <a:r>
              <a:rPr lang="en-GB" altLang="en-US" sz="1200" dirty="0"/>
              <a:t> livestock mobility across Mauritania, Senegal, Mali, Burkina Faso and Niger</a:t>
            </a:r>
            <a:r>
              <a:rPr lang="en-GB" altLang="en-US" sz="1200" dirty="0" smtClean="0"/>
              <a:t>.</a:t>
            </a:r>
            <a:r>
              <a:rPr lang="en-GB" altLang="en-US" sz="1200" i="1" dirty="0" smtClean="0"/>
              <a:t> </a:t>
            </a:r>
            <a:r>
              <a:rPr lang="en-GB" altLang="en-US" sz="1200" i="1" dirty="0"/>
              <a:t>[</a:t>
            </a:r>
            <a:r>
              <a:rPr lang="en-GB" altLang="en-US" sz="1200" i="1" dirty="0" smtClean="0"/>
              <a:t>Acting for Life]</a:t>
            </a:r>
          </a:p>
          <a:p>
            <a:pPr>
              <a:spcAft>
                <a:spcPts val="1700"/>
              </a:spcAft>
            </a:pPr>
            <a:r>
              <a:rPr lang="en-GB" altLang="en-US" sz="1200" dirty="0" smtClean="0"/>
              <a:t>Building resilience without borders in the Sahel: Supporting 900,000 vulnerable women, children and men in Burkina Faso, Mali and Niger to adapt to climate extremes (BRWB)  </a:t>
            </a:r>
            <a:r>
              <a:rPr lang="en-GB" altLang="en-US" sz="1200" i="1" dirty="0" smtClean="0"/>
              <a:t>[Care International UK]</a:t>
            </a:r>
          </a:p>
          <a:p>
            <a:pPr>
              <a:spcAft>
                <a:spcPts val="1700"/>
              </a:spcAft>
            </a:pPr>
            <a:r>
              <a:rPr lang="en-GB" altLang="en-US" sz="1200" dirty="0"/>
              <a:t>To develop transformational solutions to climate variability &amp; disasters for 1million people in Burkina by improving climate forecasting, behavioural change &amp; sharing resilience expertise &amp; </a:t>
            </a:r>
            <a:r>
              <a:rPr lang="en-GB" altLang="en-US" sz="1200" dirty="0" smtClean="0"/>
              <a:t>technology </a:t>
            </a:r>
            <a:r>
              <a:rPr lang="en-GB" altLang="en-US" sz="1200" i="1" dirty="0" smtClean="0"/>
              <a:t>[Christian Aid]</a:t>
            </a:r>
          </a:p>
          <a:p>
            <a:pPr>
              <a:spcAft>
                <a:spcPts val="1700"/>
              </a:spcAft>
            </a:pPr>
            <a:r>
              <a:rPr lang="en-GB" altLang="en-US" sz="1200" dirty="0"/>
              <a:t>Building the resilience of 620,000 women, children and men in Burkina Faso to climate extremes and improving household food security and income. </a:t>
            </a:r>
            <a:r>
              <a:rPr lang="en-GB" altLang="en-US" sz="1200" i="1" dirty="0"/>
              <a:t>[</a:t>
            </a:r>
            <a:r>
              <a:rPr lang="en-GB" altLang="en-US" sz="1200" i="1" dirty="0" err="1" smtClean="0"/>
              <a:t>Welthungerhilfe</a:t>
            </a:r>
            <a:r>
              <a:rPr lang="en-GB" altLang="en-US" sz="1200" i="1" dirty="0" smtClean="0"/>
              <a:t>]</a:t>
            </a:r>
          </a:p>
          <a:p>
            <a:pPr>
              <a:spcAft>
                <a:spcPts val="1700"/>
              </a:spcAft>
            </a:pPr>
            <a:r>
              <a:rPr lang="en-GB" altLang="en-US" sz="1200" dirty="0" smtClean="0"/>
              <a:t>SUR1M</a:t>
            </a:r>
            <a:r>
              <a:rPr lang="en-GB" altLang="en-US" sz="1200" dirty="0"/>
              <a:t>:  Scaling-Up Resilience to Climate Extremes for 1 Million People in the Niger River Basin of Niger, Burkina Faso, and </a:t>
            </a:r>
            <a:r>
              <a:rPr lang="en-GB" altLang="en-US" sz="1200" dirty="0" err="1" smtClean="0"/>
              <a:t>Mali</a:t>
            </a:r>
            <a:r>
              <a:rPr lang="en-GB" altLang="en-US" sz="1200" dirty="0" smtClean="0"/>
              <a:t> </a:t>
            </a:r>
            <a:r>
              <a:rPr lang="en-GB" altLang="en-US" sz="1200" i="1" dirty="0" smtClean="0"/>
              <a:t>[Catholic Relief Services]</a:t>
            </a:r>
            <a:endParaRPr lang="en-US" altLang="en-US" sz="1400" i="1" dirty="0" smtClean="0"/>
          </a:p>
        </p:txBody>
      </p:sp>
      <p:pic>
        <p:nvPicPr>
          <p:cNvPr id="1025" name="Picture 1" descr="C:\Users\trevor.glue\Desktop\DfID Powerpoint\Button.jp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0816" y="1921553"/>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 descr="C:\Users\trevor.glue\Desktop\DfID Powerpoint\Button.jpg">
            <a:hlinkClick r:id="rId5"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0816" y="3500567"/>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 descr="C:\Users\trevor.glue\Desktop\DfID Powerpoint\Button.jpg">
            <a:hlinkClick r:id="rId6"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85894" y="4221088"/>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 descr="C:\Users\trevor.glue\Desktop\DfID Powerpoint\Button.jpg">
            <a:hlinkClick r:id="rId7"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00816" y="4762985"/>
            <a:ext cx="1020942" cy="29224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
            <a:hlinkClick r:id="rId8" action="ppaction://hlinksldjump"/>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7812360" y="5804106"/>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 descr="C:\Users\trevor.glue\Desktop\DfID Powerpoint\Button.jpg">
            <a:hlinkClick r:id="rId10"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2360" y="2825044"/>
            <a:ext cx="1020942" cy="292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2351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a:spcAft>
                <a:spcPts val="1700"/>
              </a:spcAft>
            </a:pPr>
            <a:r>
              <a:rPr lang="en-GB" altLang="en-US" sz="1400" dirty="0">
                <a:solidFill>
                  <a:schemeClr val="accent1"/>
                </a:solidFill>
              </a:rPr>
              <a:t>To develop transformational solutions to climate variability &amp; disasters for 1million people in Burkina by improving climate forecasting, behavioural change &amp; sharing resilience expertise &amp; </a:t>
            </a:r>
            <a:r>
              <a:rPr lang="en-GB" altLang="en-US" sz="1400" dirty="0" smtClean="0">
                <a:solidFill>
                  <a:schemeClr val="accent1"/>
                </a:solidFill>
              </a:rPr>
              <a:t>technology.</a:t>
            </a:r>
            <a:br>
              <a:rPr lang="en-GB" altLang="en-US" sz="1400" dirty="0" smtClean="0">
                <a:solidFill>
                  <a:schemeClr val="accent1"/>
                </a:solidFill>
              </a:rPr>
            </a:br>
            <a:r>
              <a:rPr lang="en-GB" altLang="en-US" sz="1400" dirty="0" smtClean="0">
                <a:solidFill>
                  <a:schemeClr val="accent1"/>
                </a:solidFill>
              </a:rPr>
              <a:t/>
            </a:r>
            <a:br>
              <a:rPr lang="en-GB" altLang="en-US" sz="1400" dirty="0" smtClean="0">
                <a:solidFill>
                  <a:schemeClr val="accent1"/>
                </a:solidFill>
              </a:rPr>
            </a:br>
            <a:r>
              <a:rPr lang="en-GB" altLang="en-US" sz="1200" dirty="0" smtClean="0">
                <a:solidFill>
                  <a:schemeClr val="accent1"/>
                </a:solidFill>
              </a:rPr>
              <a:t>Lead: </a:t>
            </a:r>
            <a:r>
              <a:rPr lang="en-GB" altLang="en-US" sz="1200" dirty="0" smtClean="0">
                <a:solidFill>
                  <a:schemeClr val="accent1"/>
                </a:solidFill>
                <a:latin typeface="+mn-lt"/>
              </a:rPr>
              <a:t>Christian Aid</a:t>
            </a:r>
            <a:r>
              <a:rPr lang="en-GB" altLang="en-US" sz="1400" dirty="0" smtClean="0">
                <a:solidFill>
                  <a:schemeClr val="accent1"/>
                </a:solidFill>
              </a:rPr>
              <a:t/>
            </a:r>
            <a:br>
              <a:rPr lang="en-GB" altLang="en-US" sz="1400" dirty="0" smtClean="0">
                <a:solidFill>
                  <a:schemeClr val="accent1"/>
                </a:solidFill>
              </a:rPr>
            </a:br>
            <a:r>
              <a:rPr lang="en-GB" altLang="en-US" sz="1400" dirty="0">
                <a:solidFill>
                  <a:schemeClr val="accent1"/>
                </a:solidFill>
              </a:rPr>
              <a:t/>
            </a:r>
            <a:br>
              <a:rPr lang="en-GB" altLang="en-US" sz="1400" dirty="0">
                <a:solidFill>
                  <a:schemeClr val="accent1"/>
                </a:solidFill>
              </a:rPr>
            </a:br>
            <a:endParaRPr lang="en-GB" altLang="en-US" sz="1400" dirty="0">
              <a:solidFill>
                <a:schemeClr val="accent1"/>
              </a:solidFill>
            </a:endParaRPr>
          </a:p>
        </p:txBody>
      </p:sp>
      <p:sp>
        <p:nvSpPr>
          <p:cNvPr id="4099" name="Content Placeholder 2"/>
          <p:cNvSpPr>
            <a:spLocks noGrp="1"/>
          </p:cNvSpPr>
          <p:nvPr>
            <p:ph idx="1"/>
          </p:nvPr>
        </p:nvSpPr>
        <p:spPr>
          <a:xfrm>
            <a:off x="352671" y="2708919"/>
            <a:ext cx="8568630" cy="3230021"/>
          </a:xfrm>
        </p:spPr>
        <p:txBody>
          <a:bodyPr/>
          <a:lstStyle/>
          <a:p>
            <a:pPr marL="0" indent="0">
              <a:buNone/>
            </a:pPr>
            <a:r>
              <a:rPr lang="en-GB" sz="1000" dirty="0"/>
              <a:t>We will consolidate and scale up two tested methodologies (DFID/CA) for climate adaptation and building resilience, incorporating lessons and new partners and innovations. We found a major barrier to sustained change is the lack of access to appropriate and timely information and the space to challenge behavioural norms over time. Supporting the Burkina Meteorological Services and local media (radio) we will co-produce reliable, regular and user friendly climate forecasting and programming tailored for at risk communities, particularly women and girls, establish participatory listening groups and work with them to develop practical solutions for transformation change to climate variability and disasters</a:t>
            </a:r>
            <a:r>
              <a:rPr lang="en-GB" sz="1000" dirty="0" smtClean="0"/>
              <a:t>.</a:t>
            </a:r>
          </a:p>
          <a:p>
            <a:pPr marL="0" indent="0">
              <a:buNone/>
            </a:pPr>
            <a:endParaRPr lang="en-GB" sz="1000" dirty="0"/>
          </a:p>
          <a:p>
            <a:pPr marL="0" indent="0">
              <a:buNone/>
            </a:pPr>
            <a:r>
              <a:rPr lang="en-GB" sz="1000" b="1" dirty="0"/>
              <a:t>Total PDG funding: </a:t>
            </a:r>
            <a:r>
              <a:rPr lang="en-GB" sz="1000" dirty="0" smtClean="0"/>
              <a:t>£219,806</a:t>
            </a:r>
            <a:r>
              <a:rPr lang="en-GB" sz="1000" dirty="0"/>
              <a:t>		</a:t>
            </a:r>
            <a:r>
              <a:rPr lang="en-GB" sz="1000" b="1" dirty="0"/>
              <a:t>Total applied for DFID funding: </a:t>
            </a:r>
            <a:r>
              <a:rPr lang="en-GB" sz="1000" dirty="0" smtClean="0"/>
              <a:t>£7,321,326</a:t>
            </a:r>
            <a:r>
              <a:rPr lang="en-GB" sz="1000" dirty="0"/>
              <a:t>		</a:t>
            </a:r>
            <a:r>
              <a:rPr lang="en-GB" sz="1000" dirty="0" smtClean="0"/>
              <a:t/>
            </a:r>
            <a:br>
              <a:rPr lang="en-GB" sz="1000" dirty="0" smtClean="0"/>
            </a:br>
            <a:r>
              <a:rPr lang="en-GB" sz="1000" dirty="0" smtClean="0"/>
              <a:t/>
            </a:r>
            <a:br>
              <a:rPr lang="en-GB" sz="1000" dirty="0" smtClean="0"/>
            </a:br>
            <a:r>
              <a:rPr lang="en-GB" sz="1000" b="1" dirty="0" smtClean="0"/>
              <a:t>Dominant </a:t>
            </a:r>
            <a:r>
              <a:rPr lang="en-GB" sz="1000" b="1" dirty="0"/>
              <a:t>Sector: </a:t>
            </a:r>
            <a:r>
              <a:rPr lang="en-GB" sz="1000" dirty="0"/>
              <a:t>Private sector/market mechanisms (including financial services/technology) </a:t>
            </a:r>
          </a:p>
        </p:txBody>
      </p:sp>
      <p:pic>
        <p:nvPicPr>
          <p:cNvPr id="6" name="Picture 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75656" y="5793093"/>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5086" y="5793092"/>
            <a:ext cx="1020942"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24674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58775" y="1438274"/>
            <a:ext cx="8456613" cy="982613"/>
          </a:xfrm>
        </p:spPr>
        <p:txBody>
          <a:bodyPr>
            <a:noAutofit/>
          </a:bodyPr>
          <a:lstStyle/>
          <a:p>
            <a:pPr>
              <a:spcAft>
                <a:spcPts val="1700"/>
              </a:spcAft>
            </a:pPr>
            <a:r>
              <a:rPr lang="en-GB" altLang="en-US" sz="1400" dirty="0">
                <a:solidFill>
                  <a:schemeClr val="accent1"/>
                </a:solidFill>
              </a:rPr>
              <a:t>Building the resilience of 620,000 women, children and men in Burkina Faso to climate extremes and improving household food security and income</a:t>
            </a:r>
            <a:r>
              <a:rPr lang="en-GB" altLang="en-US" sz="1400" dirty="0" smtClean="0">
                <a:solidFill>
                  <a:schemeClr val="accent1"/>
                </a:solidFill>
              </a:rPr>
              <a:t>.</a:t>
            </a:r>
            <a:br>
              <a:rPr lang="en-GB" altLang="en-US" sz="1400" dirty="0" smtClean="0">
                <a:solidFill>
                  <a:schemeClr val="accent1"/>
                </a:solidFill>
              </a:rPr>
            </a:br>
            <a:r>
              <a:rPr lang="en-GB" altLang="en-US" sz="1400" dirty="0">
                <a:solidFill>
                  <a:schemeClr val="accent1"/>
                </a:solidFill>
              </a:rPr>
              <a:t/>
            </a:r>
            <a:br>
              <a:rPr lang="en-GB" altLang="en-US" sz="1400" dirty="0">
                <a:solidFill>
                  <a:schemeClr val="accent1"/>
                </a:solidFill>
              </a:rPr>
            </a:br>
            <a:r>
              <a:rPr lang="en-GB" altLang="en-US" sz="1200" dirty="0">
                <a:solidFill>
                  <a:schemeClr val="accent1"/>
                </a:solidFill>
              </a:rPr>
              <a:t>Lead: </a:t>
            </a:r>
            <a:r>
              <a:rPr lang="en-GB" altLang="en-US" sz="1200" dirty="0" err="1" smtClean="0">
                <a:solidFill>
                  <a:schemeClr val="accent1"/>
                </a:solidFill>
                <a:latin typeface="+mn-lt"/>
              </a:rPr>
              <a:t>Welthungerhilfe</a:t>
            </a:r>
            <a:r>
              <a:rPr lang="en-GB" altLang="en-US" sz="1100" dirty="0" smtClean="0">
                <a:solidFill>
                  <a:schemeClr val="accent1"/>
                </a:solidFill>
              </a:rPr>
              <a:t/>
            </a:r>
            <a:br>
              <a:rPr lang="en-GB" altLang="en-US" sz="1100" dirty="0" smtClean="0">
                <a:solidFill>
                  <a:schemeClr val="accent1"/>
                </a:solidFill>
              </a:rPr>
            </a:br>
            <a:r>
              <a:rPr lang="en-GB" altLang="en-US" sz="1400" dirty="0">
                <a:solidFill>
                  <a:schemeClr val="accent1"/>
                </a:solidFill>
              </a:rPr>
              <a:t/>
            </a:r>
            <a:br>
              <a:rPr lang="en-GB" altLang="en-US" sz="1400" dirty="0">
                <a:solidFill>
                  <a:schemeClr val="accent1"/>
                </a:solidFill>
              </a:rPr>
            </a:br>
            <a:endParaRPr lang="en-GB" altLang="en-US" sz="1400" dirty="0">
              <a:solidFill>
                <a:schemeClr val="accent1"/>
              </a:solidFill>
            </a:endParaRPr>
          </a:p>
        </p:txBody>
      </p:sp>
      <p:sp>
        <p:nvSpPr>
          <p:cNvPr id="4099" name="Content Placeholder 2"/>
          <p:cNvSpPr>
            <a:spLocks noGrp="1"/>
          </p:cNvSpPr>
          <p:nvPr>
            <p:ph idx="1"/>
          </p:nvPr>
        </p:nvSpPr>
        <p:spPr>
          <a:xfrm>
            <a:off x="323528" y="2548368"/>
            <a:ext cx="8568629" cy="3390572"/>
          </a:xfrm>
        </p:spPr>
        <p:txBody>
          <a:bodyPr/>
          <a:lstStyle/>
          <a:p>
            <a:pPr marL="0" indent="0">
              <a:buNone/>
            </a:pPr>
            <a:r>
              <a:rPr lang="en-GB" sz="1000" dirty="0"/>
              <a:t>This project will build the economic, ecological and organisational resilience of 620,000 rural people in Burkina Faso and strengthen their ability to cope with the effects of increased rainfall variability and higher temperatures. This will be achieved by diversifying agricultural production and increasing incomes (through improved and sustainable access to drought-tolerant seeds, soil fertility improvement and enterprise development), together with strengthened government extension services and early-warning weather systems. The project will scale proven resilience-building approaches, embed climate adaptation approaches in local, regional and national plans, and generate and disseminate best practice guidance on climate adaptation approaches. </a:t>
            </a:r>
            <a:endParaRPr lang="en-GB" sz="1000" dirty="0" smtClean="0"/>
          </a:p>
          <a:p>
            <a:pPr marL="0" indent="0">
              <a:buNone/>
            </a:pPr>
            <a:endParaRPr lang="en-GB" sz="1000" dirty="0"/>
          </a:p>
          <a:p>
            <a:pPr marL="0" indent="0">
              <a:buNone/>
            </a:pPr>
            <a:r>
              <a:rPr lang="en-GB" sz="1000" b="1" dirty="0"/>
              <a:t>Total PDG funding: </a:t>
            </a:r>
            <a:r>
              <a:rPr lang="en-GB" sz="1000" dirty="0" smtClean="0"/>
              <a:t>£104,205</a:t>
            </a:r>
            <a:r>
              <a:rPr lang="en-GB" sz="1000" dirty="0"/>
              <a:t>		</a:t>
            </a:r>
            <a:r>
              <a:rPr lang="en-GB" sz="1000" b="1" dirty="0"/>
              <a:t>Total applied for DFID funding: </a:t>
            </a:r>
            <a:r>
              <a:rPr lang="en-GB" sz="1000" dirty="0" smtClean="0"/>
              <a:t>£5,395,426		</a:t>
            </a:r>
            <a:r>
              <a:rPr lang="en-GB" sz="1000" b="1" dirty="0" smtClean="0"/>
              <a:t>Dominant </a:t>
            </a:r>
            <a:r>
              <a:rPr lang="en-GB" sz="1000" b="1" dirty="0"/>
              <a:t>Sector: </a:t>
            </a:r>
            <a:r>
              <a:rPr lang="en-GB" sz="1000" dirty="0" smtClean="0"/>
              <a:t>Agriculture</a:t>
            </a:r>
            <a:endParaRPr lang="en-GB" sz="1000" dirty="0"/>
          </a:p>
          <a:p>
            <a:pPr marL="0" indent="0">
              <a:buNone/>
            </a:pPr>
            <a:endParaRPr lang="en-GB" sz="1000" dirty="0"/>
          </a:p>
        </p:txBody>
      </p:sp>
      <p:pic>
        <p:nvPicPr>
          <p:cNvPr id="6" name="Picture 1">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475656" y="5793093"/>
            <a:ext cx="1020942" cy="29169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75086" y="5793092"/>
            <a:ext cx="1020942" cy="291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2701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DFID Presentation">
  <a:themeElements>
    <a:clrScheme name="">
      <a:dk1>
        <a:srgbClr val="000000"/>
      </a:dk1>
      <a:lt1>
        <a:srgbClr val="FFFFFF"/>
      </a:lt1>
      <a:dk2>
        <a:srgbClr val="000000"/>
      </a:dk2>
      <a:lt2>
        <a:srgbClr val="808080"/>
      </a:lt2>
      <a:accent1>
        <a:srgbClr val="003F71"/>
      </a:accent1>
      <a:accent2>
        <a:srgbClr val="2E7B5C"/>
      </a:accent2>
      <a:accent3>
        <a:srgbClr val="FFFFFF"/>
      </a:accent3>
      <a:accent4>
        <a:srgbClr val="000000"/>
      </a:accent4>
      <a:accent5>
        <a:srgbClr val="AAAFBB"/>
      </a:accent5>
      <a:accent6>
        <a:srgbClr val="296F53"/>
      </a:accent6>
      <a:hlink>
        <a:srgbClr val="B7153D"/>
      </a:hlink>
      <a:folHlink>
        <a:srgbClr val="DF5220"/>
      </a:folHlink>
    </a:clrScheme>
    <a:fontScheme name="presentation-green">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green 1">
        <a:dk1>
          <a:srgbClr val="000000"/>
        </a:dk1>
        <a:lt1>
          <a:srgbClr val="FFFFFF"/>
        </a:lt1>
        <a:dk2>
          <a:srgbClr val="000000"/>
        </a:dk2>
        <a:lt2>
          <a:srgbClr val="808080"/>
        </a:lt2>
        <a:accent1>
          <a:srgbClr val="005A81"/>
        </a:accent1>
        <a:accent2>
          <a:srgbClr val="2E7B5C"/>
        </a:accent2>
        <a:accent3>
          <a:srgbClr val="FFFFFF"/>
        </a:accent3>
        <a:accent4>
          <a:srgbClr val="000000"/>
        </a:accent4>
        <a:accent5>
          <a:srgbClr val="AAB5C1"/>
        </a:accent5>
        <a:accent6>
          <a:srgbClr val="296F53"/>
        </a:accent6>
        <a:hlink>
          <a:srgbClr val="B7153D"/>
        </a:hlink>
        <a:folHlink>
          <a:srgbClr val="DF5220"/>
        </a:folHlink>
      </a:clrScheme>
      <a:clrMap bg1="lt1" tx1="dk1" bg2="lt2" tx2="dk2" accent1="accent1" accent2="accent2" accent3="accent3" accent4="accent4" accent5="accent5" accent6="accent6" hlink="hlink" folHlink="folHlink"/>
    </a:extraClrScheme>
    <a:extraClrScheme>
      <a:clrScheme name="presentation-green 2">
        <a:dk1>
          <a:srgbClr val="000000"/>
        </a:dk1>
        <a:lt1>
          <a:srgbClr val="FFFFFF"/>
        </a:lt1>
        <a:dk2>
          <a:srgbClr val="000000"/>
        </a:dk2>
        <a:lt2>
          <a:srgbClr val="808080"/>
        </a:lt2>
        <a:accent1>
          <a:srgbClr val="005A81"/>
        </a:accent1>
        <a:accent2>
          <a:srgbClr val="006666"/>
        </a:accent2>
        <a:accent3>
          <a:srgbClr val="FFFFFF"/>
        </a:accent3>
        <a:accent4>
          <a:srgbClr val="000000"/>
        </a:accent4>
        <a:accent5>
          <a:srgbClr val="AAB5C1"/>
        </a:accent5>
        <a:accent6>
          <a:srgbClr val="005C5C"/>
        </a:accent6>
        <a:hlink>
          <a:srgbClr val="EE3224"/>
        </a:hlink>
        <a:folHlink>
          <a:srgbClr val="FF66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DFID Presentation</Template>
  <TotalTime>892</TotalTime>
  <Words>5723</Words>
  <Application>Microsoft Office PowerPoint</Application>
  <PresentationFormat>On-screen Show (4:3)</PresentationFormat>
  <Paragraphs>559</Paragraphs>
  <Slides>57</Slides>
  <Notes>44</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DFID Presentation</vt:lpstr>
      <vt:lpstr>PowerPoint Presentation</vt:lpstr>
      <vt:lpstr>Interactive Project Map – PDG phase Department for International Development</vt:lpstr>
      <vt:lpstr>Introduction</vt:lpstr>
      <vt:lpstr>Summary</vt:lpstr>
      <vt:lpstr>PowerPoint Presentation</vt:lpstr>
      <vt:lpstr>PowerPoint Presentation</vt:lpstr>
      <vt:lpstr>Burkina Faso</vt:lpstr>
      <vt:lpstr>To develop transformational solutions to climate variability &amp; disasters for 1million people in Burkina by improving climate forecasting, behavioural change &amp; sharing resilience expertise &amp; technology.  Lead: Christian Aid  </vt:lpstr>
      <vt:lpstr>Building the resilience of 620,000 women, children and men in Burkina Faso to climate extremes and improving household food security and income.  Lead: Welthungerhilfe  </vt:lpstr>
      <vt:lpstr>Burma</vt:lpstr>
      <vt:lpstr>Building the resilience of 1.7 million people across Burma to climate extremes: saving lives, protecting livelihoods, improving institutional coordination, and influencing national policy.  Lead: Plan UK</vt:lpstr>
      <vt:lpstr>Building the resilience of 1,525,795 women, men and children in dry zone and coastal regions of Myanmar to floods, droughts and cyclones by protecting and strengthening their livelihoods and power.  Lead: Oxfam</vt:lpstr>
      <vt:lpstr>Chad</vt:lpstr>
      <vt:lpstr>Strengthening the capacity of at least 335,000 people living along river banks in the Chadian Sahelian Belt to better withstand flooding and drought.  Lead: Acted</vt:lpstr>
      <vt:lpstr>Ethiopia</vt:lpstr>
      <vt:lpstr>Stimulation of market based mechanisms to build the resilience of 348,000 climate vulnerable people in Ethiopia.  Lead: Farm Africa </vt:lpstr>
      <vt:lpstr>Building capacity of 791,318 people in Ethiopia to find transformational solutions to climate variability and disasters by climate forecasting, behavioural change &amp; sharing skills &amp; technology.  Lead: Christian Aid </vt:lpstr>
      <vt:lpstr>Kenya</vt:lpstr>
      <vt:lpstr>Mali</vt:lpstr>
      <vt:lpstr>Increasing resilience to climatic stresses and shocks of 260,690 people in Mali, including those who are most at risk economically and physically.  Lead: IRD </vt:lpstr>
      <vt:lpstr>Mauritiana</vt:lpstr>
      <vt:lpstr>Building resilience of 250,000 vulnerable people in Mauritania through the diversification of sustainable livelihoods and the development of production systems adapted to climate change  Lead: Action contre la Faim Spain </vt:lpstr>
      <vt:lpstr>Mozambique</vt:lpstr>
      <vt:lpstr>Building resilience of 500,000 people through agricultural and economic development and Disaster Risk Management in the Central Zambezi Valley of Mozambique.  Lead: ADPP </vt:lpstr>
      <vt:lpstr>Nepal</vt:lpstr>
      <vt:lpstr>Developing Climate Resilient Livelihoods for local communities through public-private partnership for 500,000 poor people in western Nepal that suffer from climate extremes and environmental disasters.  Lead: iDE UK </vt:lpstr>
      <vt:lpstr>Niger</vt:lpstr>
      <vt:lpstr>Pakistan</vt:lpstr>
      <vt:lpstr>Senegal</vt:lpstr>
      <vt:lpstr>Partnership to build climate resilience and improve the livelihoods of 660,000 poor and vulnerable people in urban settlements in Senegal through integrated flood prevention and water harvesting.  Lead: Centre de Suivi Ecologique</vt:lpstr>
      <vt:lpstr>South Sudan</vt:lpstr>
      <vt:lpstr>Supporting 250,000 vulnerable farmers and agro-pastoralists, particularly women and girls, in South Sudan to become resilient to climate stresses and shocks.  Lead: Concern Worldwide UK</vt:lpstr>
      <vt:lpstr>Sudan</vt:lpstr>
      <vt:lpstr>Uganda</vt:lpstr>
      <vt:lpstr>Pastoralist Livelihoods, Rights and Resources: Creating Resilience to Drought for 640,000 Cross Border Populations in Kenya and Uganda’s Karamoja Cluster.  Lead: Action Against Hunger – USA </vt:lpstr>
      <vt:lpstr>Strengthening resilience of 900,000 pastoralists and agropastoralists, by securing, servicing and promoting transborder livestock mobility across Mauritania, Senegal, Mali, Burkina Faso and Niger.  Lead: Acting for Life</vt:lpstr>
      <vt:lpstr>Building resilience without borders in the Sahel: Supporting 900,000 vulnerable women, children and men in Burkina Faso, Mali and Niger to adapt to climate extremes (BRWB)   Lead: Care International UK</vt:lpstr>
      <vt:lpstr>SUR1M:  Scaling-Up Resilience to Climate Extremes for 1 Million People in the Niger River Basin of Niger, Burkina Faso, and Mali.  Lead: Catholic Relief Services </vt:lpstr>
      <vt:lpstr>Building resilience of 700,000 vulnerable people by ensuring readiness of Mali and Senegal’s devolved governments to invest global and national climate finance in public goods to meet local priorities.  Lead: Near East Foundation </vt:lpstr>
      <vt:lpstr>Upscaling WUMP+3R: catchment perspective water harvesting at community level to enable long term resilient livelihood systems for 300.000 people in the mid-hills in Nepal and Pakistan.  Lead: RAIN Foundation </vt:lpstr>
      <vt:lpstr>Improving resilience of 280,000 settled and nomadic marginalised communities to climate and conflict-related shocks and stresses in Eastern Chad and Western Sudan.  Lead: Concern Worldwide UK </vt:lpstr>
      <vt:lpstr>Programme for Resilient Systems (PROGRESS) to build absorptive, adaptive and transformative capacity for 550,000 vulnerable individuals in Kenya and Uganda.  Lead: Mercy Corps Scotland  </vt:lpstr>
      <vt:lpstr>PowerPoint Presentation</vt:lpstr>
      <vt:lpstr>MAP PAGE</vt:lpstr>
      <vt:lpstr>MAP PAGE</vt:lpstr>
      <vt:lpstr>MAP PAGE</vt:lpstr>
      <vt:lpstr>MAP PAGE</vt:lpstr>
      <vt:lpstr>MAP PAGE</vt:lpstr>
      <vt:lpstr>MAP PAGE</vt:lpstr>
      <vt:lpstr>MAP PAGE</vt:lpstr>
      <vt:lpstr>MAP PAGE</vt:lpstr>
      <vt:lpstr>MAP PAGE</vt:lpstr>
      <vt:lpstr>MAP PAGE</vt:lpstr>
      <vt:lpstr>MAP PAGE</vt:lpstr>
      <vt:lpstr>MAP PAGE</vt:lpstr>
      <vt:lpstr>MAP PAGE</vt:lpstr>
      <vt:lpstr>MAP PAGE</vt:lpstr>
    </vt:vector>
  </TitlesOfParts>
  <Company>DFID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Juliet Field</dc:creator>
  <cp:lastModifiedBy>Arani Mylvaganam</cp:lastModifiedBy>
  <cp:revision>184</cp:revision>
  <cp:lastPrinted>2012-07-17T12:05:28Z</cp:lastPrinted>
  <dcterms:created xsi:type="dcterms:W3CDTF">2014-06-25T16:10:27Z</dcterms:created>
  <dcterms:modified xsi:type="dcterms:W3CDTF">2014-07-29T11:03:29Z</dcterms:modified>
</cp:coreProperties>
</file>