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07200" cy="9906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Objects="1">
      <p:cViewPr>
        <p:scale>
          <a:sx n="60" d="100"/>
          <a:sy n="60" d="100"/>
        </p:scale>
        <p:origin x="-2549" y="-19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612D71-863A-43AB-B370-3CEA36157E15}" type="slidenum">
              <a:rPr lang="en-GB" altLang="en-US"/>
              <a:pPr>
                <a:defRPr/>
              </a:pPr>
              <a:t>‹#›</a:t>
            </a:fld>
            <a:endParaRPr lang="en-GB" altLang="en-US"/>
          </a:p>
        </p:txBody>
      </p:sp>
    </p:spTree>
    <p:extLst>
      <p:ext uri="{BB962C8B-B14F-4D97-AF65-F5344CB8AC3E}">
        <p14:creationId xmlns:p14="http://schemas.microsoft.com/office/powerpoint/2010/main" val="283701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27F13E0-5987-49F4-A668-2F0CF035DCEC}" type="slidenum">
              <a:rPr lang="en-GB" altLang="en-US"/>
              <a:pPr>
                <a:defRPr/>
              </a:pPr>
              <a:t>‹#›</a:t>
            </a:fld>
            <a:endParaRPr lang="en-GB" altLang="en-US"/>
          </a:p>
        </p:txBody>
      </p:sp>
    </p:spTree>
    <p:extLst>
      <p:ext uri="{BB962C8B-B14F-4D97-AF65-F5344CB8AC3E}">
        <p14:creationId xmlns:p14="http://schemas.microsoft.com/office/powerpoint/2010/main" val="348106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2BA1422-CBF9-45BD-8ED1-2F931596FFEF}" type="slidenum">
              <a:rPr lang="en-GB" altLang="en-US"/>
              <a:pPr>
                <a:defRPr/>
              </a:pPr>
              <a:t>‹#›</a:t>
            </a:fld>
            <a:endParaRPr lang="en-GB" altLang="en-US"/>
          </a:p>
        </p:txBody>
      </p:sp>
    </p:spTree>
    <p:extLst>
      <p:ext uri="{BB962C8B-B14F-4D97-AF65-F5344CB8AC3E}">
        <p14:creationId xmlns:p14="http://schemas.microsoft.com/office/powerpoint/2010/main" val="115699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BEAEA19-9B0A-4E50-88BF-CAFC74556493}" type="slidenum">
              <a:rPr lang="en-GB" altLang="en-US"/>
              <a:pPr>
                <a:defRPr/>
              </a:pPr>
              <a:t>‹#›</a:t>
            </a:fld>
            <a:endParaRPr lang="en-GB" altLang="en-US"/>
          </a:p>
        </p:txBody>
      </p:sp>
    </p:spTree>
    <p:extLst>
      <p:ext uri="{BB962C8B-B14F-4D97-AF65-F5344CB8AC3E}">
        <p14:creationId xmlns:p14="http://schemas.microsoft.com/office/powerpoint/2010/main" val="1693558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8C3216-E16B-41E5-AB0E-71AA3A864A6E}" type="slidenum">
              <a:rPr lang="en-GB" altLang="en-US"/>
              <a:pPr>
                <a:defRPr/>
              </a:pPr>
              <a:t>‹#›</a:t>
            </a:fld>
            <a:endParaRPr lang="en-GB" altLang="en-US"/>
          </a:p>
        </p:txBody>
      </p:sp>
    </p:spTree>
    <p:extLst>
      <p:ext uri="{BB962C8B-B14F-4D97-AF65-F5344CB8AC3E}">
        <p14:creationId xmlns:p14="http://schemas.microsoft.com/office/powerpoint/2010/main" val="2436008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9B379F-5917-4360-8927-8E25CBE23F58}" type="slidenum">
              <a:rPr lang="en-GB" altLang="en-US"/>
              <a:pPr>
                <a:defRPr/>
              </a:pPr>
              <a:t>‹#›</a:t>
            </a:fld>
            <a:endParaRPr lang="en-GB" altLang="en-US"/>
          </a:p>
        </p:txBody>
      </p:sp>
    </p:spTree>
    <p:extLst>
      <p:ext uri="{BB962C8B-B14F-4D97-AF65-F5344CB8AC3E}">
        <p14:creationId xmlns:p14="http://schemas.microsoft.com/office/powerpoint/2010/main" val="15129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C9696435-649F-42AE-87DC-151FC1944889}" type="slidenum">
              <a:rPr lang="en-GB" altLang="en-US"/>
              <a:pPr>
                <a:defRPr/>
              </a:pPr>
              <a:t>‹#›</a:t>
            </a:fld>
            <a:endParaRPr lang="en-GB" altLang="en-US"/>
          </a:p>
        </p:txBody>
      </p:sp>
    </p:spTree>
    <p:extLst>
      <p:ext uri="{BB962C8B-B14F-4D97-AF65-F5344CB8AC3E}">
        <p14:creationId xmlns:p14="http://schemas.microsoft.com/office/powerpoint/2010/main" val="2698139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52E9610B-A5EB-4433-B701-5C07C1A18599}" type="slidenum">
              <a:rPr lang="en-GB" altLang="en-US"/>
              <a:pPr>
                <a:defRPr/>
              </a:pPr>
              <a:t>‹#›</a:t>
            </a:fld>
            <a:endParaRPr lang="en-GB" altLang="en-US"/>
          </a:p>
        </p:txBody>
      </p:sp>
    </p:spTree>
    <p:extLst>
      <p:ext uri="{BB962C8B-B14F-4D97-AF65-F5344CB8AC3E}">
        <p14:creationId xmlns:p14="http://schemas.microsoft.com/office/powerpoint/2010/main" val="2968448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9257E4DC-616F-4B25-B447-A128431141DF}" type="slidenum">
              <a:rPr lang="en-GB" altLang="en-US"/>
              <a:pPr>
                <a:defRPr/>
              </a:pPr>
              <a:t>‹#›</a:t>
            </a:fld>
            <a:endParaRPr lang="en-GB" altLang="en-US"/>
          </a:p>
        </p:txBody>
      </p:sp>
    </p:spTree>
    <p:extLst>
      <p:ext uri="{BB962C8B-B14F-4D97-AF65-F5344CB8AC3E}">
        <p14:creationId xmlns:p14="http://schemas.microsoft.com/office/powerpoint/2010/main" val="1281912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6AF3B8-6EB9-4D72-8044-389A3A7C7041}" type="slidenum">
              <a:rPr lang="en-GB" altLang="en-US"/>
              <a:pPr>
                <a:defRPr/>
              </a:pPr>
              <a:t>‹#›</a:t>
            </a:fld>
            <a:endParaRPr lang="en-GB" altLang="en-US"/>
          </a:p>
        </p:txBody>
      </p:sp>
    </p:spTree>
    <p:extLst>
      <p:ext uri="{BB962C8B-B14F-4D97-AF65-F5344CB8AC3E}">
        <p14:creationId xmlns:p14="http://schemas.microsoft.com/office/powerpoint/2010/main" val="4216198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AD09F989-D72F-4247-B457-964A23EB8B89}" type="slidenum">
              <a:rPr lang="en-GB" altLang="en-US"/>
              <a:pPr>
                <a:defRPr/>
              </a:pPr>
              <a:t>‹#›</a:t>
            </a:fld>
            <a:endParaRPr lang="en-GB" altLang="en-US"/>
          </a:p>
        </p:txBody>
      </p:sp>
    </p:spTree>
    <p:extLst>
      <p:ext uri="{BB962C8B-B14F-4D97-AF65-F5344CB8AC3E}">
        <p14:creationId xmlns:p14="http://schemas.microsoft.com/office/powerpoint/2010/main" val="2574647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en-US"/>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F1844217-EC6F-4080-9AB6-E4ABB393992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v.uk/government/collections/one-in-two-out-statement-of-new-regulation"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342900" y="107950"/>
            <a:ext cx="6172200" cy="719138"/>
          </a:xfrm>
        </p:spPr>
        <p:txBody>
          <a:bodyPr/>
          <a:lstStyle/>
          <a:p>
            <a:pPr eaLnBrk="1" hangingPunct="1">
              <a:defRPr/>
            </a:pPr>
            <a:r>
              <a:rPr lang="en-GB" altLang="en-US" sz="2400" b="1" dirty="0" smtClean="0">
                <a:solidFill>
                  <a:schemeClr val="accent2">
                    <a:lumMod val="60000"/>
                    <a:lumOff val="40000"/>
                  </a:schemeClr>
                </a:solidFill>
              </a:rPr>
              <a:t/>
            </a:r>
            <a:br>
              <a:rPr lang="en-GB" altLang="en-US" sz="2400" b="1" dirty="0" smtClean="0">
                <a:solidFill>
                  <a:schemeClr val="accent2">
                    <a:lumMod val="60000"/>
                    <a:lumOff val="40000"/>
                  </a:schemeClr>
                </a:solidFill>
              </a:rPr>
            </a:br>
            <a:r>
              <a:rPr lang="en-GB" altLang="en-US" sz="2400" b="1" dirty="0" smtClean="0">
                <a:solidFill>
                  <a:schemeClr val="accent2">
                    <a:lumMod val="60000"/>
                    <a:lumOff val="40000"/>
                  </a:schemeClr>
                </a:solidFill>
              </a:rPr>
              <a:t/>
            </a:r>
            <a:br>
              <a:rPr lang="en-GB" altLang="en-US" sz="2400" b="1" dirty="0" smtClean="0">
                <a:solidFill>
                  <a:schemeClr val="accent2">
                    <a:lumMod val="60000"/>
                    <a:lumOff val="40000"/>
                  </a:schemeClr>
                </a:solidFill>
              </a:rPr>
            </a:br>
            <a:r>
              <a:rPr lang="en-GB" altLang="en-US" sz="2400" b="1" dirty="0" smtClean="0">
                <a:solidFill>
                  <a:schemeClr val="accent2">
                    <a:lumMod val="60000"/>
                    <a:lumOff val="40000"/>
                  </a:schemeClr>
                </a:solidFill>
              </a:rPr>
              <a:t>Eighth Statement of New Regulation</a:t>
            </a:r>
            <a:br>
              <a:rPr lang="en-GB" altLang="en-US" sz="2400" b="1" dirty="0" smtClean="0">
                <a:solidFill>
                  <a:schemeClr val="accent2">
                    <a:lumMod val="60000"/>
                    <a:lumOff val="40000"/>
                  </a:schemeClr>
                </a:solidFill>
              </a:rPr>
            </a:br>
            <a:endParaRPr lang="en-GB" altLang="en-US" sz="2400" b="1" dirty="0" smtClean="0">
              <a:solidFill>
                <a:schemeClr val="accent2">
                  <a:lumMod val="60000"/>
                  <a:lumOff val="40000"/>
                </a:schemeClr>
              </a:solidFill>
            </a:endParaRPr>
          </a:p>
        </p:txBody>
      </p:sp>
      <p:sp>
        <p:nvSpPr>
          <p:cNvPr id="2053" name="AutoShape 5"/>
          <p:cNvSpPr>
            <a:spLocks noChangeArrowheads="1"/>
          </p:cNvSpPr>
          <p:nvPr/>
        </p:nvSpPr>
        <p:spPr bwMode="auto">
          <a:xfrm>
            <a:off x="331788" y="900113"/>
            <a:ext cx="6337300" cy="1368425"/>
          </a:xfrm>
          <a:prstGeom prst="roundRect">
            <a:avLst>
              <a:gd name="adj" fmla="val 16667"/>
            </a:avLst>
          </a:prstGeom>
          <a:solidFill>
            <a:schemeClr val="accent2">
              <a:lumMod val="40000"/>
              <a:lumOff val="60000"/>
              <a:alpha val="28999"/>
            </a:schemeClr>
          </a:solidFill>
          <a:ln w="15875">
            <a:solidFill>
              <a:schemeClr val="tx1"/>
            </a:solidFill>
            <a:round/>
            <a:headEnd/>
            <a:tailEnd/>
          </a:ln>
          <a:effectLst/>
        </p:spPr>
        <p:txBody>
          <a:bodyPr anchor="ctr"/>
          <a:lstStyle/>
          <a:p>
            <a:pPr marL="0" lvl="1">
              <a:spcBef>
                <a:spcPts val="600"/>
              </a:spcBef>
              <a:defRPr/>
            </a:pPr>
            <a:r>
              <a:rPr lang="en-GB" altLang="en-US" sz="1200" dirty="0"/>
              <a:t>The Government has published its six-monthly progress update on deregulation showing all regulatory and deregulatory changes that will take place between July and December 2014. This </a:t>
            </a:r>
            <a:r>
              <a:rPr lang="en-GB" altLang="en-US" sz="1200" dirty="0" err="1"/>
              <a:t>handout</a:t>
            </a:r>
            <a:r>
              <a:rPr lang="en-GB" altLang="en-US" sz="1200" dirty="0"/>
              <a:t> highlights some of the key changes that will take place.</a:t>
            </a:r>
          </a:p>
          <a:p>
            <a:pPr>
              <a:spcBef>
                <a:spcPts val="600"/>
              </a:spcBef>
              <a:defRPr/>
            </a:pPr>
            <a:r>
              <a:rPr lang="en-GB" altLang="en-US" sz="1200" dirty="0"/>
              <a:t>The </a:t>
            </a:r>
            <a:r>
              <a:rPr lang="en-GB" altLang="en-US" sz="1200" b="1" dirty="0"/>
              <a:t>Government is meeting its challenging One-in, Two-out rule</a:t>
            </a:r>
            <a:r>
              <a:rPr lang="en-GB" altLang="en-US" sz="1200" dirty="0"/>
              <a:t>. Over the course of this Parliament, </a:t>
            </a:r>
            <a:r>
              <a:rPr lang="en-GB" altLang="en-US" sz="1200" b="1" dirty="0"/>
              <a:t>the net annual cost to business of domestic regulations has fallen by £1.5 billion.</a:t>
            </a:r>
          </a:p>
        </p:txBody>
      </p:sp>
      <p:sp>
        <p:nvSpPr>
          <p:cNvPr id="3" name="AutoShape 8"/>
          <p:cNvSpPr>
            <a:spLocks noChangeArrowheads="1"/>
          </p:cNvSpPr>
          <p:nvPr/>
        </p:nvSpPr>
        <p:spPr bwMode="auto">
          <a:xfrm>
            <a:off x="263525" y="3995738"/>
            <a:ext cx="3094038" cy="5040312"/>
          </a:xfrm>
          <a:prstGeom prst="roundRect">
            <a:avLst>
              <a:gd name="adj" fmla="val 16667"/>
            </a:avLst>
          </a:prstGeom>
          <a:solidFill>
            <a:schemeClr val="accent2">
              <a:lumMod val="40000"/>
              <a:lumOff val="60000"/>
              <a:alpha val="29019"/>
            </a:schemeClr>
          </a:solidFill>
          <a:ln w="15875">
            <a:solidFill>
              <a:schemeClr val="tx1"/>
            </a:solidFill>
            <a:round/>
            <a:headEnd/>
            <a:tailEnd/>
          </a:ln>
          <a:effectLst/>
        </p:spPr>
        <p:txBody>
          <a:bodyPr lIns="36000" rIns="36000"/>
          <a:lstStyle>
            <a:lvl1pPr eaLnBrk="0" hangingPunct="0">
              <a:spcBef>
                <a:spcPct val="20000"/>
              </a:spcBef>
              <a:buChar char="•"/>
              <a:defRPr sz="3200">
                <a:solidFill>
                  <a:schemeClr val="tx1"/>
                </a:solidFill>
                <a:latin typeface="Arial" charset="0"/>
              </a:defRPr>
            </a:lvl1pPr>
            <a:lvl2pPr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ts val="600"/>
              </a:spcBef>
              <a:buFontTx/>
              <a:buNone/>
              <a:defRPr/>
            </a:pPr>
            <a:r>
              <a:rPr lang="en-GB" altLang="en-US" sz="1200" dirty="0"/>
              <a:t>So </a:t>
            </a:r>
            <a:r>
              <a:rPr lang="en-GB" altLang="en-US" sz="1200" b="1" dirty="0"/>
              <a:t>markets function effectively for businesses and </a:t>
            </a:r>
            <a:r>
              <a:rPr lang="en-GB" altLang="en-US" sz="1200" b="1" dirty="0" smtClean="0"/>
              <a:t>consumers</a:t>
            </a:r>
            <a:r>
              <a:rPr lang="en-GB" altLang="en-US" sz="1200" dirty="0" smtClean="0"/>
              <a:t> </a:t>
            </a:r>
            <a:r>
              <a:rPr lang="en-GB" altLang="en-US" sz="1200" dirty="0"/>
              <a:t>we are</a:t>
            </a:r>
            <a:r>
              <a:rPr lang="en-GB" altLang="en-US" sz="1200" dirty="0" smtClean="0"/>
              <a:t>:</a:t>
            </a:r>
          </a:p>
          <a:p>
            <a:pPr marL="285750" indent="-285750" eaLnBrk="1" hangingPunct="1">
              <a:spcBef>
                <a:spcPts val="600"/>
              </a:spcBef>
              <a:defRPr/>
            </a:pPr>
            <a:r>
              <a:rPr lang="en-GB" sz="1200" dirty="0" smtClean="0"/>
              <a:t>Expanding </a:t>
            </a:r>
            <a:r>
              <a:rPr lang="en-GB" sz="1200" dirty="0"/>
              <a:t>the Gas and Electricity Statutory Redress Scheme to cover </a:t>
            </a:r>
            <a:r>
              <a:rPr lang="en-GB" sz="1200" dirty="0" smtClean="0"/>
              <a:t>150,000 more businesses. This allows </a:t>
            </a:r>
            <a:r>
              <a:rPr lang="en-GB" sz="1200" dirty="0"/>
              <a:t>disputes which cannot be resolved directly with </a:t>
            </a:r>
            <a:r>
              <a:rPr lang="en-GB" sz="1200" dirty="0" smtClean="0"/>
              <a:t>an SME’s </a:t>
            </a:r>
            <a:r>
              <a:rPr lang="en-GB" sz="1200" dirty="0"/>
              <a:t>energy supplier to be resolved quickly at minimum cost via </a:t>
            </a:r>
            <a:r>
              <a:rPr lang="en-GB" sz="1200" dirty="0" smtClean="0"/>
              <a:t>mediated </a:t>
            </a:r>
            <a:r>
              <a:rPr lang="en-GB" sz="1200" dirty="0"/>
              <a:t>complaint </a:t>
            </a:r>
            <a:r>
              <a:rPr lang="en-GB" sz="1200" dirty="0" smtClean="0"/>
              <a:t>resolution.</a:t>
            </a:r>
          </a:p>
          <a:p>
            <a:pPr marL="285750" indent="-285750" eaLnBrk="1" hangingPunct="1">
              <a:spcBef>
                <a:spcPts val="600"/>
              </a:spcBef>
              <a:defRPr/>
            </a:pPr>
            <a:r>
              <a:rPr lang="en-GB" sz="1200" dirty="0" smtClean="0"/>
              <a:t>Bringing </a:t>
            </a:r>
            <a:r>
              <a:rPr lang="en-GB" sz="1200" dirty="0"/>
              <a:t>in a mandatory redress scheme for letting and property management agents, to improve standards </a:t>
            </a:r>
            <a:r>
              <a:rPr lang="en-GB" sz="1200" dirty="0" smtClean="0"/>
              <a:t>for private tenants.</a:t>
            </a:r>
          </a:p>
          <a:p>
            <a:pPr marL="285750" indent="-285750" eaLnBrk="1" hangingPunct="1">
              <a:spcBef>
                <a:spcPts val="600"/>
              </a:spcBef>
              <a:defRPr/>
            </a:pPr>
            <a:r>
              <a:rPr lang="en-GB" sz="1200" dirty="0" smtClean="0"/>
              <a:t>Providing </a:t>
            </a:r>
            <a:r>
              <a:rPr lang="en-GB" sz="1200" dirty="0"/>
              <a:t>new rights for victims of misleading &amp; aggressive commercial practices while </a:t>
            </a:r>
            <a:r>
              <a:rPr lang="en-GB" sz="1200" dirty="0" smtClean="0"/>
              <a:t>simplifying </a:t>
            </a:r>
            <a:r>
              <a:rPr lang="en-GB" sz="1200" dirty="0"/>
              <a:t>business </a:t>
            </a:r>
            <a:r>
              <a:rPr lang="en-GB" sz="1200" dirty="0" smtClean="0"/>
              <a:t>requirements.</a:t>
            </a:r>
          </a:p>
          <a:p>
            <a:pPr marL="285750" indent="-285750" eaLnBrk="1" hangingPunct="1">
              <a:spcBef>
                <a:spcPts val="600"/>
              </a:spcBef>
              <a:defRPr/>
            </a:pPr>
            <a:r>
              <a:rPr lang="en-GB" sz="1200" dirty="0" smtClean="0"/>
              <a:t>Ensuring </a:t>
            </a:r>
            <a:r>
              <a:rPr lang="en-GB" sz="1200" dirty="0"/>
              <a:t>the continuity of essential supplies to insolvent </a:t>
            </a:r>
            <a:r>
              <a:rPr lang="en-GB" sz="1200" dirty="0" smtClean="0"/>
              <a:t>businesses.</a:t>
            </a:r>
            <a:endParaRPr lang="en-GB" sz="1200" dirty="0"/>
          </a:p>
        </p:txBody>
      </p:sp>
      <p:sp>
        <p:nvSpPr>
          <p:cNvPr id="2054" name="AutoShape 9"/>
          <p:cNvSpPr>
            <a:spLocks noChangeArrowheads="1"/>
          </p:cNvSpPr>
          <p:nvPr/>
        </p:nvSpPr>
        <p:spPr bwMode="auto">
          <a:xfrm>
            <a:off x="3500438" y="3995738"/>
            <a:ext cx="3111500" cy="5040312"/>
          </a:xfrm>
          <a:prstGeom prst="roundRect">
            <a:avLst>
              <a:gd name="adj" fmla="val 16667"/>
            </a:avLst>
          </a:prstGeom>
          <a:solidFill>
            <a:schemeClr val="accent2">
              <a:lumMod val="40000"/>
              <a:lumOff val="60000"/>
              <a:alpha val="29019"/>
            </a:schemeClr>
          </a:solidFill>
          <a:ln w="15875">
            <a:solidFill>
              <a:schemeClr val="tx1"/>
            </a:solidFill>
            <a:round/>
            <a:headEnd/>
            <a:tailEnd/>
          </a:ln>
          <a:effectLst/>
        </p:spPr>
        <p:txBody>
          <a:bodyPr lIns="36000" rIns="36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ts val="600"/>
              </a:spcBef>
              <a:buFontTx/>
              <a:buNone/>
              <a:defRPr/>
            </a:pPr>
            <a:r>
              <a:rPr lang="en-GB" altLang="en-US" sz="1200" b="1" dirty="0" smtClean="0"/>
              <a:t>Key road </a:t>
            </a:r>
            <a:r>
              <a:rPr lang="en-GB" altLang="en-US" sz="1200" b="1" dirty="0"/>
              <a:t>transport </a:t>
            </a:r>
            <a:r>
              <a:rPr lang="en-GB" altLang="en-US" sz="1200" b="1" dirty="0" smtClean="0"/>
              <a:t>reforms that will save </a:t>
            </a:r>
            <a:r>
              <a:rPr lang="en-GB" altLang="en-US" sz="1200" b="1" dirty="0"/>
              <a:t>businesses time and </a:t>
            </a:r>
            <a:r>
              <a:rPr lang="en-GB" altLang="en-US" sz="1200" b="1" dirty="0" smtClean="0"/>
              <a:t>money include:</a:t>
            </a:r>
          </a:p>
          <a:p>
            <a:pPr marL="284400" indent="-284400">
              <a:spcBef>
                <a:spcPts val="600"/>
              </a:spcBef>
              <a:defRPr/>
            </a:pPr>
            <a:r>
              <a:rPr lang="en-GB" altLang="en-US" sz="1200" dirty="0" smtClean="0"/>
              <a:t>Motorists no longer needing </a:t>
            </a:r>
            <a:r>
              <a:rPr lang="en-GB" altLang="en-US" sz="1200" dirty="0"/>
              <a:t>to display a paper tax disc in their </a:t>
            </a:r>
            <a:r>
              <a:rPr lang="en-GB" altLang="en-US" sz="1200" dirty="0" smtClean="0"/>
              <a:t>vehicle.</a:t>
            </a:r>
          </a:p>
          <a:p>
            <a:pPr marL="284400" indent="-284400">
              <a:spcBef>
                <a:spcPts val="600"/>
              </a:spcBef>
              <a:defRPr/>
            </a:pPr>
            <a:r>
              <a:rPr lang="en-GB" altLang="en-US" sz="1200" dirty="0" smtClean="0"/>
              <a:t>Fleet </a:t>
            </a:r>
            <a:r>
              <a:rPr lang="en-GB" altLang="en-US" sz="1200" dirty="0"/>
              <a:t>firms will no longer need  to hold vehicle registration </a:t>
            </a:r>
            <a:r>
              <a:rPr lang="en-GB" altLang="en-US" sz="1200" dirty="0" smtClean="0"/>
              <a:t>certificates. </a:t>
            </a:r>
          </a:p>
          <a:p>
            <a:pPr marL="284400" indent="-284400">
              <a:spcBef>
                <a:spcPts val="600"/>
              </a:spcBef>
              <a:defRPr/>
            </a:pPr>
            <a:r>
              <a:rPr lang="en-GB" altLang="en-US" sz="1200" dirty="0" smtClean="0"/>
              <a:t>Increased electronic </a:t>
            </a:r>
            <a:r>
              <a:rPr lang="en-GB" altLang="en-US" sz="1200" dirty="0"/>
              <a:t>services for notifying DVLA of changes to vehicles. </a:t>
            </a:r>
            <a:endParaRPr lang="en-GB" altLang="en-US" sz="1200" dirty="0" smtClean="0"/>
          </a:p>
          <a:p>
            <a:pPr marL="284400" indent="-284400">
              <a:spcBef>
                <a:spcPts val="600"/>
              </a:spcBef>
              <a:defRPr/>
            </a:pPr>
            <a:r>
              <a:rPr lang="en-GB" altLang="en-US" sz="1200" dirty="0" smtClean="0"/>
              <a:t>More </a:t>
            </a:r>
            <a:r>
              <a:rPr lang="en-GB" altLang="en-US" sz="1200" dirty="0"/>
              <a:t>flexible payment of vehicle excise duty via direct </a:t>
            </a:r>
            <a:r>
              <a:rPr lang="en-GB" altLang="en-US" sz="1200" dirty="0" smtClean="0"/>
              <a:t>debits.</a:t>
            </a:r>
          </a:p>
          <a:p>
            <a:pPr marL="284400" indent="-284400">
              <a:spcBef>
                <a:spcPts val="600"/>
              </a:spcBef>
              <a:defRPr/>
            </a:pPr>
            <a:r>
              <a:rPr lang="en-GB" altLang="en-US" sz="1200" dirty="0" smtClean="0"/>
              <a:t>Allowing </a:t>
            </a:r>
            <a:r>
              <a:rPr lang="en-GB" altLang="en-US" sz="1200" dirty="0"/>
              <a:t>transport operators longer intervals to download drivers’ hours data from the on-board digital recording equipment (“</a:t>
            </a:r>
            <a:r>
              <a:rPr lang="en-GB" altLang="en-US" sz="1200" dirty="0" err="1"/>
              <a:t>tachograph</a:t>
            </a:r>
            <a:r>
              <a:rPr lang="en-GB" altLang="en-US" sz="1200" dirty="0"/>
              <a:t>”). </a:t>
            </a:r>
            <a:endParaRPr lang="en-GB" altLang="en-US" sz="1200" dirty="0" smtClean="0"/>
          </a:p>
          <a:p>
            <a:pPr marL="284400" indent="-284400">
              <a:spcBef>
                <a:spcPts val="600"/>
              </a:spcBef>
              <a:defRPr/>
            </a:pPr>
            <a:r>
              <a:rPr lang="en-GB" sz="1200" dirty="0" smtClean="0"/>
              <a:t>Introducing </a:t>
            </a:r>
            <a:r>
              <a:rPr lang="en-GB" sz="1200" dirty="0"/>
              <a:t>a revised statutory Safety at Street Works and Road Works Code of Practice to ensure that street and road works are carried out safely while minimising disruption to road users. </a:t>
            </a:r>
          </a:p>
        </p:txBody>
      </p:sp>
      <p:sp>
        <p:nvSpPr>
          <p:cNvPr id="7" name="AutoShape 9"/>
          <p:cNvSpPr>
            <a:spLocks noChangeArrowheads="1"/>
          </p:cNvSpPr>
          <p:nvPr/>
        </p:nvSpPr>
        <p:spPr bwMode="auto">
          <a:xfrm>
            <a:off x="322263" y="2411413"/>
            <a:ext cx="6337300" cy="1439862"/>
          </a:xfrm>
          <a:prstGeom prst="roundRect">
            <a:avLst>
              <a:gd name="adj" fmla="val 23490"/>
            </a:avLst>
          </a:prstGeom>
          <a:solidFill>
            <a:schemeClr val="accent2">
              <a:lumMod val="40000"/>
              <a:lumOff val="60000"/>
              <a:alpha val="29019"/>
            </a:schemeClr>
          </a:solidFill>
          <a:ln w="15875">
            <a:solidFill>
              <a:schemeClr val="tx1"/>
            </a:solidFill>
            <a:round/>
            <a:headEnd/>
            <a:tailEnd/>
          </a:ln>
          <a:effectLst/>
        </p:spPr>
        <p:txBody>
          <a:bodyPr lIns="36000" rIns="36000"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ts val="600"/>
              </a:spcBef>
              <a:buFontTx/>
              <a:buNone/>
              <a:defRPr/>
            </a:pPr>
            <a:r>
              <a:rPr lang="en-GB" sz="1200" b="1" dirty="0" smtClean="0"/>
              <a:t> Red </a:t>
            </a:r>
            <a:r>
              <a:rPr lang="en-GB" sz="1200" b="1" dirty="0"/>
              <a:t>Tape </a:t>
            </a:r>
            <a:r>
              <a:rPr lang="en-GB" sz="1200" b="1" dirty="0" smtClean="0"/>
              <a:t>Challenge</a:t>
            </a:r>
            <a:r>
              <a:rPr lang="en-GB" sz="1200" dirty="0" smtClean="0"/>
              <a:t> has identified 3,000 measures which need to be scrapped or improved. We have already delivered on 1,000 measures. </a:t>
            </a:r>
          </a:p>
          <a:p>
            <a:pPr>
              <a:spcBef>
                <a:spcPts val="600"/>
              </a:spcBef>
              <a:buFontTx/>
              <a:buNone/>
              <a:defRPr/>
            </a:pPr>
            <a:r>
              <a:rPr lang="en-GB" sz="1200" dirty="0" smtClean="0"/>
              <a:t>This statement includes a further 163 measures which </a:t>
            </a:r>
            <a:r>
              <a:rPr lang="en-GB" sz="1200" dirty="0"/>
              <a:t>be implemented </a:t>
            </a:r>
            <a:r>
              <a:rPr lang="en-GB" sz="1200" dirty="0" smtClean="0"/>
              <a:t>between July and December 2014 of which: </a:t>
            </a:r>
          </a:p>
          <a:p>
            <a:pPr marL="171450" indent="-171450">
              <a:spcBef>
                <a:spcPts val="600"/>
              </a:spcBef>
              <a:defRPr/>
            </a:pPr>
            <a:r>
              <a:rPr lang="en-GB" sz="1200" dirty="0" smtClean="0"/>
              <a:t>46 regulations are being scrapped</a:t>
            </a:r>
          </a:p>
          <a:p>
            <a:pPr marL="171450" indent="-171450">
              <a:spcBef>
                <a:spcPts val="600"/>
              </a:spcBef>
              <a:defRPr/>
            </a:pPr>
            <a:r>
              <a:rPr lang="en-GB" sz="1200" dirty="0" smtClean="0"/>
              <a:t>117 </a:t>
            </a:r>
            <a:r>
              <a:rPr lang="en-GB" sz="1200" dirty="0"/>
              <a:t>merged or </a:t>
            </a:r>
            <a:r>
              <a:rPr lang="en-GB" sz="1200" dirty="0" smtClean="0"/>
              <a:t>improved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310" y="107950"/>
            <a:ext cx="2812529" cy="33550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77825" y="366713"/>
            <a:ext cx="6172200" cy="604837"/>
          </a:xfrm>
        </p:spPr>
        <p:txBody>
          <a:bodyPr/>
          <a:lstStyle/>
          <a:p>
            <a:pPr eaLnBrk="1" hangingPunct="1">
              <a:defRPr/>
            </a:pPr>
            <a:r>
              <a:rPr lang="en-GB" altLang="en-US" sz="2400" b="1" dirty="0" smtClean="0">
                <a:solidFill>
                  <a:schemeClr val="accent2">
                    <a:lumMod val="60000"/>
                    <a:lumOff val="40000"/>
                  </a:schemeClr>
                </a:solidFill>
              </a:rPr>
              <a:t>Eighth Statement of New Regulation</a:t>
            </a:r>
          </a:p>
        </p:txBody>
      </p:sp>
      <p:sp>
        <p:nvSpPr>
          <p:cNvPr id="4099" name="AutoShape 3"/>
          <p:cNvSpPr>
            <a:spLocks noChangeArrowheads="1"/>
          </p:cNvSpPr>
          <p:nvPr/>
        </p:nvSpPr>
        <p:spPr bwMode="auto">
          <a:xfrm>
            <a:off x="249238" y="7308850"/>
            <a:ext cx="6419850" cy="1150938"/>
          </a:xfrm>
          <a:prstGeom prst="roundRect">
            <a:avLst>
              <a:gd name="adj" fmla="val 16667"/>
            </a:avLst>
          </a:prstGeom>
          <a:solidFill>
            <a:schemeClr val="accent2">
              <a:lumMod val="40000"/>
              <a:lumOff val="60000"/>
              <a:alpha val="28999"/>
            </a:schemeClr>
          </a:solidFill>
          <a:ln w="15875">
            <a:solidFill>
              <a:schemeClr val="tx1"/>
            </a:solidFill>
            <a:round/>
            <a:headEnd/>
            <a:tailEnd/>
          </a:ln>
          <a:effectLst/>
        </p:spPr>
        <p:txBody>
          <a:bodyPr anchor="ctr"/>
          <a:lstStyle/>
          <a:p>
            <a:pPr>
              <a:defRPr/>
            </a:pPr>
            <a:endParaRPr lang="en-GB" altLang="en-US" sz="1400" b="1" dirty="0"/>
          </a:p>
          <a:p>
            <a:pPr>
              <a:spcBef>
                <a:spcPts val="600"/>
              </a:spcBef>
              <a:defRPr/>
            </a:pPr>
            <a:r>
              <a:rPr lang="en-GB" altLang="en-US" sz="1600" dirty="0"/>
              <a:t>To view the full Statement online visit: </a:t>
            </a:r>
          </a:p>
          <a:p>
            <a:pPr>
              <a:spcBef>
                <a:spcPts val="600"/>
              </a:spcBef>
              <a:defRPr/>
            </a:pPr>
            <a:r>
              <a:rPr lang="en-GB" altLang="en-US" sz="1600" dirty="0">
                <a:hlinkClick r:id="rId2" tooltip="blocked::https://www.gov.uk/government/collections/one-in-two-out-statement-of-new-regulation"/>
              </a:rPr>
              <a:t>https://www.gov.uk/government/collections/one-in-two-out-statement-of-new-regulation</a:t>
            </a:r>
            <a:r>
              <a:rPr lang="en-GB" altLang="en-US" sz="1600" dirty="0"/>
              <a:t> </a:t>
            </a:r>
          </a:p>
          <a:p>
            <a:pPr>
              <a:defRPr/>
            </a:pPr>
            <a:endParaRPr lang="en-GB" sz="1400" dirty="0"/>
          </a:p>
          <a:p>
            <a:pPr>
              <a:defRPr/>
            </a:pPr>
            <a:endParaRPr lang="en-GB" altLang="en-US" sz="1400" dirty="0"/>
          </a:p>
        </p:txBody>
      </p:sp>
      <p:sp>
        <p:nvSpPr>
          <p:cNvPr id="3076" name="AutoShape 4"/>
          <p:cNvSpPr>
            <a:spLocks noChangeArrowheads="1"/>
          </p:cNvSpPr>
          <p:nvPr/>
        </p:nvSpPr>
        <p:spPr bwMode="auto">
          <a:xfrm>
            <a:off x="249238" y="1116013"/>
            <a:ext cx="6416675" cy="2951162"/>
          </a:xfrm>
          <a:prstGeom prst="roundRect">
            <a:avLst>
              <a:gd name="adj" fmla="val 16667"/>
            </a:avLst>
          </a:prstGeom>
          <a:solidFill>
            <a:schemeClr val="accent2">
              <a:lumMod val="40000"/>
              <a:lumOff val="60000"/>
              <a:alpha val="29019"/>
            </a:schemeClr>
          </a:solidFill>
          <a:ln w="15875">
            <a:solidFill>
              <a:schemeClr val="tx1"/>
            </a:solidFill>
            <a:round/>
            <a:headEnd/>
            <a:tailEnd/>
          </a:ln>
          <a:effectLst/>
        </p:spPr>
        <p:txBody>
          <a:bodyPr lIns="54000" rIns="54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ts val="600"/>
              </a:spcBef>
              <a:buFontTx/>
              <a:buNone/>
              <a:defRPr/>
            </a:pPr>
            <a:r>
              <a:rPr lang="en-GB" altLang="en-US" sz="1200" dirty="0" smtClean="0"/>
              <a:t>Our </a:t>
            </a:r>
            <a:r>
              <a:rPr lang="en-GB" altLang="en-US" sz="1200" dirty="0"/>
              <a:t>sustained and systematic focus on deregulation means there are wide ranging reforms that will </a:t>
            </a:r>
            <a:r>
              <a:rPr lang="en-GB" altLang="en-US" sz="1200" b="1" dirty="0"/>
              <a:t>benefit specific sectors</a:t>
            </a:r>
            <a:r>
              <a:rPr lang="en-GB" altLang="en-US" sz="1200" dirty="0" smtClean="0"/>
              <a:t>:</a:t>
            </a:r>
          </a:p>
          <a:p>
            <a:pPr marL="284400" indent="-284400" eaLnBrk="1" hangingPunct="1">
              <a:spcBef>
                <a:spcPts val="600"/>
              </a:spcBef>
              <a:defRPr/>
            </a:pPr>
            <a:r>
              <a:rPr lang="en-GB" altLang="en-US" sz="1200" dirty="0" smtClean="0">
                <a:solidFill>
                  <a:srgbClr val="000000"/>
                </a:solidFill>
                <a:cs typeface="Times New Roman" pitchFamily="18" charset="0"/>
              </a:rPr>
              <a:t>Consolidation of swine </a:t>
            </a:r>
            <a:r>
              <a:rPr lang="en-GB" altLang="en-US" sz="1200" dirty="0">
                <a:solidFill>
                  <a:srgbClr val="000000"/>
                </a:solidFill>
                <a:cs typeface="Times New Roman" pitchFamily="18" charset="0"/>
              </a:rPr>
              <a:t>disease control legislation </a:t>
            </a:r>
            <a:r>
              <a:rPr lang="en-GB" altLang="en-US" sz="1200" dirty="0" smtClean="0">
                <a:solidFill>
                  <a:srgbClr val="000000"/>
                </a:solidFill>
                <a:cs typeface="Times New Roman" pitchFamily="18" charset="0"/>
              </a:rPr>
              <a:t>to </a:t>
            </a:r>
            <a:r>
              <a:rPr lang="en-GB" altLang="en-US" sz="1200" dirty="0">
                <a:solidFill>
                  <a:srgbClr val="000000"/>
                </a:solidFill>
                <a:cs typeface="Times New Roman" pitchFamily="18" charset="0"/>
              </a:rPr>
              <a:t>make it easier to </a:t>
            </a:r>
            <a:r>
              <a:rPr lang="en-GB" altLang="en-US" sz="1200" dirty="0" smtClean="0">
                <a:solidFill>
                  <a:srgbClr val="000000"/>
                </a:solidFill>
                <a:cs typeface="Times New Roman" pitchFamily="18" charset="0"/>
              </a:rPr>
              <a:t>understand.</a:t>
            </a:r>
          </a:p>
          <a:p>
            <a:pPr marL="284400" indent="-284400" eaLnBrk="1" hangingPunct="1">
              <a:spcBef>
                <a:spcPts val="600"/>
              </a:spcBef>
              <a:defRPr/>
            </a:pPr>
            <a:r>
              <a:rPr lang="en-GB" altLang="en-US" sz="1200" dirty="0" smtClean="0">
                <a:solidFill>
                  <a:srgbClr val="000000"/>
                </a:solidFill>
                <a:cs typeface="Times New Roman" pitchFamily="18" charset="0"/>
              </a:rPr>
              <a:t>Consolidation of Deer TB orders to make them easier to understand.</a:t>
            </a:r>
          </a:p>
          <a:p>
            <a:pPr marL="284400" indent="-284400" eaLnBrk="1" hangingPunct="1">
              <a:spcBef>
                <a:spcPts val="600"/>
              </a:spcBef>
              <a:defRPr/>
            </a:pPr>
            <a:r>
              <a:rPr lang="en-GB" sz="1200" dirty="0" smtClean="0"/>
              <a:t>Improved </a:t>
            </a:r>
            <a:r>
              <a:rPr lang="en-GB" sz="1200" dirty="0"/>
              <a:t>flexibility around transporting oils and fats by sea, aligned with latest scientific evidence</a:t>
            </a:r>
            <a:r>
              <a:rPr lang="en-GB" sz="1200" dirty="0" smtClean="0"/>
              <a:t>.</a:t>
            </a:r>
          </a:p>
          <a:p>
            <a:pPr marL="284400" indent="-284400" eaLnBrk="1" hangingPunct="1">
              <a:spcBef>
                <a:spcPts val="600"/>
              </a:spcBef>
              <a:defRPr/>
            </a:pPr>
            <a:r>
              <a:rPr lang="en-GB" sz="1200" dirty="0" smtClean="0"/>
              <a:t>Simplified petroleum </a:t>
            </a:r>
            <a:r>
              <a:rPr lang="en-GB" sz="1200" dirty="0"/>
              <a:t>storage </a:t>
            </a:r>
            <a:r>
              <a:rPr lang="en-GB" sz="1200" dirty="0" smtClean="0"/>
              <a:t>legislation, making health </a:t>
            </a:r>
            <a:r>
              <a:rPr lang="en-GB" sz="1200" dirty="0"/>
              <a:t>and safety </a:t>
            </a:r>
            <a:r>
              <a:rPr lang="en-GB" sz="1200" dirty="0" smtClean="0"/>
              <a:t>requirements clearer.  </a:t>
            </a:r>
          </a:p>
          <a:p>
            <a:pPr marL="284400" indent="-284400" eaLnBrk="1" hangingPunct="1">
              <a:spcBef>
                <a:spcPts val="600"/>
              </a:spcBef>
              <a:defRPr/>
            </a:pPr>
            <a:r>
              <a:rPr lang="en-GB" sz="1200" dirty="0" smtClean="0"/>
              <a:t>Modernised explosives legislation, </a:t>
            </a:r>
            <a:r>
              <a:rPr lang="en-GB" sz="1200" dirty="0"/>
              <a:t>with simplified </a:t>
            </a:r>
            <a:r>
              <a:rPr lang="en-GB" sz="1200" dirty="0" smtClean="0"/>
              <a:t>requirements.</a:t>
            </a:r>
          </a:p>
          <a:p>
            <a:pPr marL="284400" indent="-284400" eaLnBrk="1" hangingPunct="1">
              <a:spcBef>
                <a:spcPts val="600"/>
              </a:spcBef>
              <a:defRPr/>
            </a:pPr>
            <a:r>
              <a:rPr lang="en-GB" sz="1200" dirty="0" smtClean="0"/>
              <a:t>Consolidation and modernisation of legislative </a:t>
            </a:r>
            <a:r>
              <a:rPr lang="en-GB" sz="1200" dirty="0"/>
              <a:t>controls for acetylene </a:t>
            </a:r>
            <a:r>
              <a:rPr lang="en-GB" sz="1200" dirty="0" smtClean="0"/>
              <a:t>to </a:t>
            </a:r>
            <a:r>
              <a:rPr lang="en-GB" sz="1200" dirty="0"/>
              <a:t>make requirements easier to </a:t>
            </a:r>
            <a:r>
              <a:rPr lang="en-GB" sz="1200" dirty="0" smtClean="0"/>
              <a:t>understand.</a:t>
            </a:r>
          </a:p>
        </p:txBody>
      </p:sp>
      <p:sp>
        <p:nvSpPr>
          <p:cNvPr id="3077" name="AutoShape 5"/>
          <p:cNvSpPr>
            <a:spLocks noChangeArrowheads="1"/>
          </p:cNvSpPr>
          <p:nvPr/>
        </p:nvSpPr>
        <p:spPr bwMode="auto">
          <a:xfrm>
            <a:off x="249238" y="4211638"/>
            <a:ext cx="6416675" cy="2916237"/>
          </a:xfrm>
          <a:prstGeom prst="roundRect">
            <a:avLst>
              <a:gd name="adj" fmla="val 16667"/>
            </a:avLst>
          </a:prstGeom>
          <a:solidFill>
            <a:schemeClr val="accent2">
              <a:lumMod val="40000"/>
              <a:lumOff val="60000"/>
              <a:alpha val="29019"/>
            </a:schemeClr>
          </a:solidFill>
          <a:ln w="15875">
            <a:solidFill>
              <a:schemeClr val="tx1"/>
            </a:solidFill>
            <a:round/>
            <a:headEnd/>
            <a:tailEnd/>
          </a:ln>
          <a:effectLst/>
        </p:spPr>
        <p:txBody>
          <a:bodyPr lIns="54000" rIns="5400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GB" altLang="en-US" sz="1200" dirty="0" smtClean="0"/>
              <a:t>Regulation is introduced only where the costs are deemed proportionate to the benefits, and the Government is committed to matching every £1 of new regulation with £2 worth of deregulation.</a:t>
            </a:r>
            <a:r>
              <a:rPr lang="en-GB" altLang="en-US" sz="1200" b="1" dirty="0" smtClean="0"/>
              <a:t> </a:t>
            </a:r>
          </a:p>
          <a:p>
            <a:pPr eaLnBrk="1" hangingPunct="1">
              <a:spcBef>
                <a:spcPts val="600"/>
              </a:spcBef>
              <a:buFontTx/>
              <a:buNone/>
              <a:defRPr/>
            </a:pPr>
            <a:r>
              <a:rPr lang="en-GB" altLang="en-US" sz="1200" b="1" dirty="0" smtClean="0"/>
              <a:t>Regulatory measures that will be introduced between July and December 2014 include:</a:t>
            </a:r>
          </a:p>
          <a:p>
            <a:pPr marL="284400" indent="-284400" eaLnBrk="1" hangingPunct="1">
              <a:spcBef>
                <a:spcPts val="600"/>
              </a:spcBef>
              <a:defRPr/>
            </a:pPr>
            <a:r>
              <a:rPr lang="en-GB" sz="1200" dirty="0"/>
              <a:t>As part of delivering a flexible, effective and fair labour market, from October, the partner of an expectant mother, the father of the child, and intended parents in surrogacy arrangements, will be allowed to take unpaid leave to attend up to two antenatal appointments. </a:t>
            </a:r>
          </a:p>
          <a:p>
            <a:pPr marL="284400" indent="-284400" eaLnBrk="1" hangingPunct="1">
              <a:spcBef>
                <a:spcPts val="600"/>
              </a:spcBef>
              <a:defRPr/>
            </a:pPr>
            <a:r>
              <a:rPr lang="en-GB" sz="1200" dirty="0" smtClean="0"/>
              <a:t>Enhanced player protections on fixed odds betting terminals in betting shops will be introduced, requiring greater interaction between staff and higher staking customers.</a:t>
            </a:r>
          </a:p>
          <a:p>
            <a:pPr marL="284400" indent="-284400" eaLnBrk="1" hangingPunct="1">
              <a:spcBef>
                <a:spcPts val="600"/>
              </a:spcBef>
              <a:defRPr/>
            </a:pPr>
            <a:r>
              <a:rPr lang="en-GB" sz="1200" dirty="0" smtClean="0"/>
              <a:t>Tightening </a:t>
            </a:r>
            <a:r>
              <a:rPr lang="en-GB" sz="1200" dirty="0"/>
              <a:t>regulations around Video and Audio visual recordings to protect children</a:t>
            </a:r>
            <a:r>
              <a:rPr lang="en-GB" sz="1200" dirty="0" smtClean="0"/>
              <a:t>.</a:t>
            </a:r>
            <a:endParaRPr lang="en-GB" sz="1200" dirty="0"/>
          </a:p>
        </p:txBody>
      </p:sp>
      <p:sp>
        <p:nvSpPr>
          <p:cNvPr id="3078" name="Rectangle 1"/>
          <p:cNvSpPr>
            <a:spLocks noChangeArrowheads="1"/>
          </p:cNvSpPr>
          <p:nvPr/>
        </p:nvSpPr>
        <p:spPr bwMode="auto">
          <a:xfrm>
            <a:off x="2565400" y="8893175"/>
            <a:ext cx="42481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800"/>
              <a:t>© Crown copyright Department for Business, Innovation and Skills 2014. URN BIS/14/945</a:t>
            </a:r>
          </a:p>
        </p:txBody>
      </p:sp>
      <p:pic>
        <p:nvPicPr>
          <p:cNvPr id="30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4963" y="179388"/>
            <a:ext cx="38862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2210</TotalTime>
  <Words>593</Words>
  <Application>Microsoft Office PowerPoint</Application>
  <PresentationFormat>On-screen Show (4:3)</PresentationFormat>
  <Paragraphs>36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Default Design</vt:lpstr>
      <vt:lpstr>  Eighth Statement of New Regulation </vt:lpstr>
      <vt:lpstr>Eighth Statement of New Regulation</vt:lpstr>
    </vt:vector>
  </TitlesOfParts>
  <Company>BIS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Eighth Statement of New Regulation: Business summary</dc:title>
  <dc:creator>hriches</dc:creator>
  <cp:keywords>BIS/14/945</cp:keywords>
  <cp:lastModifiedBy>Smith Timothy (Communications)</cp:lastModifiedBy>
  <cp:revision>88</cp:revision>
  <cp:lastPrinted>2014-07-08T15:39:04Z</cp:lastPrinted>
  <dcterms:created xsi:type="dcterms:W3CDTF">2013-12-16T14:46:29Z</dcterms:created>
  <dcterms:modified xsi:type="dcterms:W3CDTF">2014-07-09T13:55:54Z</dcterms:modified>
</cp:coreProperties>
</file>