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2"/>
  </p:notesMasterIdLst>
  <p:sldIdLst>
    <p:sldId id="258" r:id="rId2"/>
    <p:sldId id="335" r:id="rId3"/>
    <p:sldId id="259" r:id="rId4"/>
    <p:sldId id="281" r:id="rId5"/>
    <p:sldId id="327" r:id="rId6"/>
    <p:sldId id="313" r:id="rId7"/>
    <p:sldId id="284" r:id="rId8"/>
    <p:sldId id="299" r:id="rId9"/>
    <p:sldId id="319" r:id="rId10"/>
    <p:sldId id="320" r:id="rId11"/>
    <p:sldId id="324" r:id="rId12"/>
    <p:sldId id="328" r:id="rId13"/>
    <p:sldId id="329" r:id="rId14"/>
    <p:sldId id="317" r:id="rId15"/>
    <p:sldId id="283" r:id="rId16"/>
    <p:sldId id="330" r:id="rId17"/>
    <p:sldId id="331" r:id="rId18"/>
    <p:sldId id="332" r:id="rId19"/>
    <p:sldId id="306" r:id="rId20"/>
    <p:sldId id="333" r:id="rId21"/>
  </p:sldIdLst>
  <p:sldSz cx="9144000" cy="6858000" type="screen4x3"/>
  <p:notesSz cx="6797675" cy="987425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jones" initials="RJ" lastIdx="66" clrIdx="0"/>
  <p:cmAuthor id="1" name="RGarrett" initials="RG" lastIdx="46"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77641" autoAdjust="0"/>
  </p:normalViewPr>
  <p:slideViewPr>
    <p:cSldViewPr>
      <p:cViewPr varScale="1">
        <p:scale>
          <a:sx n="62" d="100"/>
          <a:sy n="62" d="100"/>
        </p:scale>
        <p:origin x="-504" y="-78"/>
      </p:cViewPr>
      <p:guideLst>
        <p:guide orient="horz" pos="2160"/>
        <p:guide pos="2880"/>
      </p:guideLst>
    </p:cSldViewPr>
  </p:slideViewPr>
  <p:outlineViewPr>
    <p:cViewPr>
      <p:scale>
        <a:sx n="33" d="100"/>
        <a:sy n="33" d="100"/>
      </p:scale>
      <p:origin x="0" y="2955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D50667-4EA1-4031-9C0B-FDC38B61A899}" type="doc">
      <dgm:prSet loTypeId="urn:microsoft.com/office/officeart/2005/8/layout/bProcess3" loCatId="process" qsTypeId="urn:microsoft.com/office/officeart/2005/8/quickstyle/simple1#1" qsCatId="simple" csTypeId="urn:microsoft.com/office/officeart/2005/8/colors/accent1_2#1" csCatId="accent1" phldr="1"/>
      <dgm:spPr/>
      <dgm:t>
        <a:bodyPr/>
        <a:lstStyle/>
        <a:p>
          <a:endParaRPr lang="en-GB"/>
        </a:p>
      </dgm:t>
    </dgm:pt>
    <dgm:pt modelId="{394729A3-4F63-4597-A298-75803AC98BD9}">
      <dgm:prSet phldrT="[Text]"/>
      <dgm:spPr/>
      <dgm:t>
        <a:bodyPr/>
        <a:lstStyle/>
        <a:p>
          <a:r>
            <a:rPr lang="en-GB" dirty="0" smtClean="0"/>
            <a:t>What key skills challenges are being faced in Professional and Business Services?</a:t>
          </a:r>
          <a:endParaRPr lang="en-GB" dirty="0"/>
        </a:p>
      </dgm:t>
    </dgm:pt>
    <dgm:pt modelId="{34DB9CE8-C3FE-46DC-B1EB-E85C6CAF6467}" type="parTrans" cxnId="{06C52CAD-CCFC-44AC-80A6-86FA81E23CE0}">
      <dgm:prSet/>
      <dgm:spPr/>
      <dgm:t>
        <a:bodyPr/>
        <a:lstStyle/>
        <a:p>
          <a:endParaRPr lang="en-GB"/>
        </a:p>
      </dgm:t>
    </dgm:pt>
    <dgm:pt modelId="{D7505B46-434F-4558-A5AE-C37E362363B0}" type="sibTrans" cxnId="{06C52CAD-CCFC-44AC-80A6-86FA81E23CE0}">
      <dgm:prSet/>
      <dgm:spPr/>
      <dgm:t>
        <a:bodyPr/>
        <a:lstStyle/>
        <a:p>
          <a:endParaRPr lang="en-GB" dirty="0"/>
        </a:p>
      </dgm:t>
    </dgm:pt>
    <dgm:pt modelId="{9AEA21D3-4B73-4503-B79F-4330EB8A690D}">
      <dgm:prSet phldrT="[Text]"/>
      <dgm:spPr/>
      <dgm:t>
        <a:bodyPr/>
        <a:lstStyle/>
        <a:p>
          <a:r>
            <a:rPr lang="en-GB" dirty="0" smtClean="0"/>
            <a:t> The importance of the Professional and Business Services sector today</a:t>
          </a:r>
          <a:endParaRPr lang="en-GB" dirty="0"/>
        </a:p>
      </dgm:t>
    </dgm:pt>
    <dgm:pt modelId="{9DC7460C-1AAA-42B0-A504-6CFBCD94BEB0}" type="parTrans" cxnId="{7247C46A-0C8B-4413-B1EC-6A6DF510115D}">
      <dgm:prSet/>
      <dgm:spPr/>
      <dgm:t>
        <a:bodyPr/>
        <a:lstStyle/>
        <a:p>
          <a:endParaRPr lang="en-GB"/>
        </a:p>
      </dgm:t>
    </dgm:pt>
    <dgm:pt modelId="{60B83A51-9BA6-4F65-97D1-F416555CF3C5}" type="sibTrans" cxnId="{7247C46A-0C8B-4413-B1EC-6A6DF510115D}">
      <dgm:prSet/>
      <dgm:spPr/>
      <dgm:t>
        <a:bodyPr/>
        <a:lstStyle/>
        <a:p>
          <a:endParaRPr lang="en-GB" dirty="0"/>
        </a:p>
      </dgm:t>
    </dgm:pt>
    <dgm:pt modelId="{4B44A224-B481-4D72-B994-483CACDEF4D4}">
      <dgm:prSet phldrT="[Text]"/>
      <dgm:spPr/>
      <dgm:t>
        <a:bodyPr/>
        <a:lstStyle/>
        <a:p>
          <a:r>
            <a:rPr lang="en-GB" dirty="0" smtClean="0"/>
            <a:t>Imagine where the sector could be tomorrow?</a:t>
          </a:r>
          <a:endParaRPr lang="en-GB" dirty="0"/>
        </a:p>
      </dgm:t>
    </dgm:pt>
    <dgm:pt modelId="{2F2D9551-B1D5-41B4-953D-A591502B4080}" type="parTrans" cxnId="{546F88D5-E3B7-4A60-BD6A-F7BF9D9147AC}">
      <dgm:prSet/>
      <dgm:spPr/>
      <dgm:t>
        <a:bodyPr/>
        <a:lstStyle/>
        <a:p>
          <a:endParaRPr lang="en-GB"/>
        </a:p>
      </dgm:t>
    </dgm:pt>
    <dgm:pt modelId="{15FA014A-DDB8-448E-A6D8-67531A84CDA7}" type="sibTrans" cxnId="{546F88D5-E3B7-4A60-BD6A-F7BF9D9147AC}">
      <dgm:prSet/>
      <dgm:spPr/>
      <dgm:t>
        <a:bodyPr/>
        <a:lstStyle/>
        <a:p>
          <a:endParaRPr lang="en-GB" dirty="0"/>
        </a:p>
      </dgm:t>
    </dgm:pt>
    <dgm:pt modelId="{8619A6A6-9208-438A-83C1-33354BBC093E}">
      <dgm:prSet phldrT="[Text]"/>
      <dgm:spPr/>
      <dgm:t>
        <a:bodyPr/>
        <a:lstStyle/>
        <a:p>
          <a:r>
            <a:rPr lang="en-GB" dirty="0" smtClean="0"/>
            <a:t>Performance challenge (2)</a:t>
          </a:r>
        </a:p>
        <a:p>
          <a:r>
            <a:rPr lang="en-GB" dirty="0" smtClean="0"/>
            <a:t>Investing in workforce skills</a:t>
          </a:r>
          <a:endParaRPr lang="en-GB" dirty="0"/>
        </a:p>
      </dgm:t>
    </dgm:pt>
    <dgm:pt modelId="{2A484557-EFDE-49F3-A67C-AC342F3608CA}" type="parTrans" cxnId="{BE8F830A-4796-4792-A108-526746B1B71B}">
      <dgm:prSet/>
      <dgm:spPr/>
      <dgm:t>
        <a:bodyPr/>
        <a:lstStyle/>
        <a:p>
          <a:endParaRPr lang="en-GB"/>
        </a:p>
      </dgm:t>
    </dgm:pt>
    <dgm:pt modelId="{7EBD6C90-06E5-446B-A0EE-70AD16A5EB3E}" type="sibTrans" cxnId="{BE8F830A-4796-4792-A108-526746B1B71B}">
      <dgm:prSet/>
      <dgm:spPr/>
      <dgm:t>
        <a:bodyPr/>
        <a:lstStyle/>
        <a:p>
          <a:endParaRPr lang="en-GB" dirty="0"/>
        </a:p>
      </dgm:t>
    </dgm:pt>
    <dgm:pt modelId="{3FA947F6-C5B9-4617-B877-E15ECEB6D460}">
      <dgm:prSet phldrT="[Text]"/>
      <dgm:spPr/>
      <dgm:t>
        <a:bodyPr/>
        <a:lstStyle/>
        <a:p>
          <a:r>
            <a:rPr lang="en-GB" dirty="0" smtClean="0"/>
            <a:t>Performance challenge (3)</a:t>
          </a:r>
        </a:p>
        <a:p>
          <a:r>
            <a:rPr lang="en-GB" dirty="0" smtClean="0"/>
            <a:t>Investing in management capability</a:t>
          </a:r>
          <a:endParaRPr lang="en-GB" dirty="0"/>
        </a:p>
      </dgm:t>
    </dgm:pt>
    <dgm:pt modelId="{EE6BB237-DA6E-4C29-85CC-FE6AC38004D7}" type="parTrans" cxnId="{28E49678-CEB6-4126-BEF9-6A98AACBD330}">
      <dgm:prSet/>
      <dgm:spPr/>
      <dgm:t>
        <a:bodyPr/>
        <a:lstStyle/>
        <a:p>
          <a:endParaRPr lang="en-GB"/>
        </a:p>
      </dgm:t>
    </dgm:pt>
    <dgm:pt modelId="{9AE7CE55-5862-4E04-8243-91B1EB57B9EC}" type="sibTrans" cxnId="{28E49678-CEB6-4126-BEF9-6A98AACBD330}">
      <dgm:prSet/>
      <dgm:spPr/>
      <dgm:t>
        <a:bodyPr/>
        <a:lstStyle/>
        <a:p>
          <a:endParaRPr lang="en-GB" dirty="0"/>
        </a:p>
      </dgm:t>
    </dgm:pt>
    <dgm:pt modelId="{9406A5E2-FB76-4AF7-A72B-2C0091C91E56}">
      <dgm:prSet phldrT="[Text]"/>
      <dgm:spPr/>
      <dgm:t>
        <a:bodyPr/>
        <a:lstStyle/>
        <a:p>
          <a:r>
            <a:rPr lang="en-GB" dirty="0" smtClean="0"/>
            <a:t>Tackling these performance challenges: Growth through skills</a:t>
          </a:r>
          <a:endParaRPr lang="en-GB" dirty="0"/>
        </a:p>
      </dgm:t>
    </dgm:pt>
    <dgm:pt modelId="{98EECD6F-C35A-4220-A128-AAACF59FB4AD}" type="parTrans" cxnId="{82D46A40-76E3-4260-AA47-327E8A6A7744}">
      <dgm:prSet/>
      <dgm:spPr/>
      <dgm:t>
        <a:bodyPr/>
        <a:lstStyle/>
        <a:p>
          <a:endParaRPr lang="en-GB"/>
        </a:p>
      </dgm:t>
    </dgm:pt>
    <dgm:pt modelId="{3345C6F0-FAA5-477F-AF29-4ED3A5D9DB19}" type="sibTrans" cxnId="{82D46A40-76E3-4260-AA47-327E8A6A7744}">
      <dgm:prSet/>
      <dgm:spPr/>
      <dgm:t>
        <a:bodyPr/>
        <a:lstStyle/>
        <a:p>
          <a:endParaRPr lang="en-GB" dirty="0"/>
        </a:p>
      </dgm:t>
    </dgm:pt>
    <dgm:pt modelId="{674044A5-6A30-4269-A8B7-ADBB177B4F5A}">
      <dgm:prSet phldrT="[Text]"/>
      <dgm:spPr/>
      <dgm:t>
        <a:bodyPr/>
        <a:lstStyle/>
        <a:p>
          <a:r>
            <a:rPr lang="en-GB" dirty="0" smtClean="0"/>
            <a:t>Benefits to business</a:t>
          </a:r>
          <a:endParaRPr lang="en-GB" dirty="0"/>
        </a:p>
      </dgm:t>
    </dgm:pt>
    <dgm:pt modelId="{78790C2F-B1DB-460D-9832-646F171526B1}" type="parTrans" cxnId="{75AC5AF9-F95E-4547-BE15-8ED63A1C48A0}">
      <dgm:prSet/>
      <dgm:spPr/>
      <dgm:t>
        <a:bodyPr/>
        <a:lstStyle/>
        <a:p>
          <a:endParaRPr lang="en-GB"/>
        </a:p>
      </dgm:t>
    </dgm:pt>
    <dgm:pt modelId="{E4B17018-1570-420A-85DC-60E6AA6D806C}" type="sibTrans" cxnId="{75AC5AF9-F95E-4547-BE15-8ED63A1C48A0}">
      <dgm:prSet/>
      <dgm:spPr/>
      <dgm:t>
        <a:bodyPr/>
        <a:lstStyle/>
        <a:p>
          <a:endParaRPr lang="en-GB" dirty="0"/>
        </a:p>
      </dgm:t>
    </dgm:pt>
    <dgm:pt modelId="{D4256C9B-41ED-4115-BA9B-3057B9E96CA7}">
      <dgm:prSet phldrT="[Text]"/>
      <dgm:spPr/>
      <dgm:t>
        <a:bodyPr/>
        <a:lstStyle/>
        <a:p>
          <a:r>
            <a:rPr lang="en-GB" dirty="0" smtClean="0"/>
            <a:t>Performance challenge (1)</a:t>
          </a:r>
        </a:p>
        <a:p>
          <a:r>
            <a:rPr lang="en-GB" dirty="0" smtClean="0"/>
            <a:t>Attracting and retaining talent</a:t>
          </a:r>
          <a:endParaRPr lang="en-GB" dirty="0"/>
        </a:p>
      </dgm:t>
    </dgm:pt>
    <dgm:pt modelId="{7F278023-C6B8-483D-BEDA-5D7AA72F71F1}" type="parTrans" cxnId="{E558C334-F009-42B5-9BF3-217F1D4D7206}">
      <dgm:prSet/>
      <dgm:spPr/>
      <dgm:t>
        <a:bodyPr/>
        <a:lstStyle/>
        <a:p>
          <a:endParaRPr lang="en-GB"/>
        </a:p>
      </dgm:t>
    </dgm:pt>
    <dgm:pt modelId="{1FE0333B-EF16-406A-BBCF-B3EBB015E125}" type="sibTrans" cxnId="{E558C334-F009-42B5-9BF3-217F1D4D7206}">
      <dgm:prSet/>
      <dgm:spPr/>
      <dgm:t>
        <a:bodyPr/>
        <a:lstStyle/>
        <a:p>
          <a:endParaRPr lang="en-GB" dirty="0"/>
        </a:p>
      </dgm:t>
    </dgm:pt>
    <dgm:pt modelId="{22E1AD6A-02CB-4D72-836F-7FDFEF1EFBBE}">
      <dgm:prSet phldrT="[Text]"/>
      <dgm:spPr/>
      <dgm:t>
        <a:bodyPr/>
        <a:lstStyle/>
        <a:p>
          <a:r>
            <a:rPr lang="en-GB" dirty="0" smtClean="0"/>
            <a:t>Key messages for Professional and Business services</a:t>
          </a:r>
          <a:endParaRPr lang="en-GB" dirty="0"/>
        </a:p>
      </dgm:t>
    </dgm:pt>
    <dgm:pt modelId="{C18586ED-1A82-427C-9ED6-946C004DB857}" type="parTrans" cxnId="{A94CFBBA-CA4A-4900-BE4E-08BCF5F38F53}">
      <dgm:prSet/>
      <dgm:spPr/>
      <dgm:t>
        <a:bodyPr/>
        <a:lstStyle/>
        <a:p>
          <a:endParaRPr lang="en-GB"/>
        </a:p>
      </dgm:t>
    </dgm:pt>
    <dgm:pt modelId="{6AF0ACA0-06CF-4486-A4C8-B6055E219F3C}" type="sibTrans" cxnId="{A94CFBBA-CA4A-4900-BE4E-08BCF5F38F53}">
      <dgm:prSet/>
      <dgm:spPr/>
      <dgm:t>
        <a:bodyPr/>
        <a:lstStyle/>
        <a:p>
          <a:endParaRPr lang="en-GB"/>
        </a:p>
      </dgm:t>
    </dgm:pt>
    <dgm:pt modelId="{1CE53D89-9B42-4AF0-86A8-9C8A79593280}" type="pres">
      <dgm:prSet presAssocID="{99D50667-4EA1-4031-9C0B-FDC38B61A899}" presName="Name0" presStyleCnt="0">
        <dgm:presLayoutVars>
          <dgm:dir/>
          <dgm:resizeHandles val="exact"/>
        </dgm:presLayoutVars>
      </dgm:prSet>
      <dgm:spPr/>
      <dgm:t>
        <a:bodyPr/>
        <a:lstStyle/>
        <a:p>
          <a:endParaRPr lang="en-GB"/>
        </a:p>
      </dgm:t>
    </dgm:pt>
    <dgm:pt modelId="{621108B7-F30D-4103-9441-E88656B55DAC}" type="pres">
      <dgm:prSet presAssocID="{394729A3-4F63-4597-A298-75803AC98BD9}" presName="node" presStyleLbl="node1" presStyleIdx="0" presStyleCnt="9">
        <dgm:presLayoutVars>
          <dgm:bulletEnabled val="1"/>
        </dgm:presLayoutVars>
      </dgm:prSet>
      <dgm:spPr/>
      <dgm:t>
        <a:bodyPr/>
        <a:lstStyle/>
        <a:p>
          <a:endParaRPr lang="en-GB"/>
        </a:p>
      </dgm:t>
    </dgm:pt>
    <dgm:pt modelId="{FA812694-96D9-4549-9DC3-A6905E9D03D9}" type="pres">
      <dgm:prSet presAssocID="{D7505B46-434F-4558-A5AE-C37E362363B0}" presName="sibTrans" presStyleLbl="sibTrans1D1" presStyleIdx="0" presStyleCnt="8"/>
      <dgm:spPr/>
      <dgm:t>
        <a:bodyPr/>
        <a:lstStyle/>
        <a:p>
          <a:endParaRPr lang="en-GB"/>
        </a:p>
      </dgm:t>
    </dgm:pt>
    <dgm:pt modelId="{CF33816D-793B-46D8-B92E-26C2198EDBAE}" type="pres">
      <dgm:prSet presAssocID="{D7505B46-434F-4558-A5AE-C37E362363B0}" presName="connectorText" presStyleLbl="sibTrans1D1" presStyleIdx="0" presStyleCnt="8"/>
      <dgm:spPr/>
      <dgm:t>
        <a:bodyPr/>
        <a:lstStyle/>
        <a:p>
          <a:endParaRPr lang="en-GB"/>
        </a:p>
      </dgm:t>
    </dgm:pt>
    <dgm:pt modelId="{07F5B299-E949-489E-8B37-3A189348D005}" type="pres">
      <dgm:prSet presAssocID="{9AEA21D3-4B73-4503-B79F-4330EB8A690D}" presName="node" presStyleLbl="node1" presStyleIdx="1" presStyleCnt="9">
        <dgm:presLayoutVars>
          <dgm:bulletEnabled val="1"/>
        </dgm:presLayoutVars>
      </dgm:prSet>
      <dgm:spPr/>
      <dgm:t>
        <a:bodyPr/>
        <a:lstStyle/>
        <a:p>
          <a:endParaRPr lang="en-GB"/>
        </a:p>
      </dgm:t>
    </dgm:pt>
    <dgm:pt modelId="{F279CEA1-2836-4985-A84B-8897181229F8}" type="pres">
      <dgm:prSet presAssocID="{60B83A51-9BA6-4F65-97D1-F416555CF3C5}" presName="sibTrans" presStyleLbl="sibTrans1D1" presStyleIdx="1" presStyleCnt="8"/>
      <dgm:spPr/>
      <dgm:t>
        <a:bodyPr/>
        <a:lstStyle/>
        <a:p>
          <a:endParaRPr lang="en-GB"/>
        </a:p>
      </dgm:t>
    </dgm:pt>
    <dgm:pt modelId="{031E21F5-4CCB-4C49-AE25-D4CEDAAE4909}" type="pres">
      <dgm:prSet presAssocID="{60B83A51-9BA6-4F65-97D1-F416555CF3C5}" presName="connectorText" presStyleLbl="sibTrans1D1" presStyleIdx="1" presStyleCnt="8"/>
      <dgm:spPr/>
      <dgm:t>
        <a:bodyPr/>
        <a:lstStyle/>
        <a:p>
          <a:endParaRPr lang="en-GB"/>
        </a:p>
      </dgm:t>
    </dgm:pt>
    <dgm:pt modelId="{953505D3-1A7A-4334-9562-95F954E1A01F}" type="pres">
      <dgm:prSet presAssocID="{4B44A224-B481-4D72-B994-483CACDEF4D4}" presName="node" presStyleLbl="node1" presStyleIdx="2" presStyleCnt="9" custLinFactNeighborX="1693" custLinFactNeighborY="-979">
        <dgm:presLayoutVars>
          <dgm:bulletEnabled val="1"/>
        </dgm:presLayoutVars>
      </dgm:prSet>
      <dgm:spPr/>
      <dgm:t>
        <a:bodyPr/>
        <a:lstStyle/>
        <a:p>
          <a:endParaRPr lang="en-GB"/>
        </a:p>
      </dgm:t>
    </dgm:pt>
    <dgm:pt modelId="{83E272CD-8FC6-4148-8178-7ABC73A1239F}" type="pres">
      <dgm:prSet presAssocID="{15FA014A-DDB8-448E-A6D8-67531A84CDA7}" presName="sibTrans" presStyleLbl="sibTrans1D1" presStyleIdx="2" presStyleCnt="8"/>
      <dgm:spPr/>
      <dgm:t>
        <a:bodyPr/>
        <a:lstStyle/>
        <a:p>
          <a:endParaRPr lang="en-GB"/>
        </a:p>
      </dgm:t>
    </dgm:pt>
    <dgm:pt modelId="{D68915EE-247E-40B0-93C5-BEF2394EE6C6}" type="pres">
      <dgm:prSet presAssocID="{15FA014A-DDB8-448E-A6D8-67531A84CDA7}" presName="connectorText" presStyleLbl="sibTrans1D1" presStyleIdx="2" presStyleCnt="8"/>
      <dgm:spPr/>
      <dgm:t>
        <a:bodyPr/>
        <a:lstStyle/>
        <a:p>
          <a:endParaRPr lang="en-GB"/>
        </a:p>
      </dgm:t>
    </dgm:pt>
    <dgm:pt modelId="{FD3BC1DB-6B8C-4165-A860-288DC27A125C}" type="pres">
      <dgm:prSet presAssocID="{D4256C9B-41ED-4115-BA9B-3057B9E96CA7}" presName="node" presStyleLbl="node1" presStyleIdx="3" presStyleCnt="9">
        <dgm:presLayoutVars>
          <dgm:bulletEnabled val="1"/>
        </dgm:presLayoutVars>
      </dgm:prSet>
      <dgm:spPr/>
      <dgm:t>
        <a:bodyPr/>
        <a:lstStyle/>
        <a:p>
          <a:endParaRPr lang="en-GB"/>
        </a:p>
      </dgm:t>
    </dgm:pt>
    <dgm:pt modelId="{9EAFD595-987A-489C-8796-4797079E87DF}" type="pres">
      <dgm:prSet presAssocID="{1FE0333B-EF16-406A-BBCF-B3EBB015E125}" presName="sibTrans" presStyleLbl="sibTrans1D1" presStyleIdx="3" presStyleCnt="8"/>
      <dgm:spPr/>
      <dgm:t>
        <a:bodyPr/>
        <a:lstStyle/>
        <a:p>
          <a:endParaRPr lang="en-GB"/>
        </a:p>
      </dgm:t>
    </dgm:pt>
    <dgm:pt modelId="{AA2B968C-A39F-45D7-BE49-1F93BBB12A66}" type="pres">
      <dgm:prSet presAssocID="{1FE0333B-EF16-406A-BBCF-B3EBB015E125}" presName="connectorText" presStyleLbl="sibTrans1D1" presStyleIdx="3" presStyleCnt="8"/>
      <dgm:spPr/>
      <dgm:t>
        <a:bodyPr/>
        <a:lstStyle/>
        <a:p>
          <a:endParaRPr lang="en-GB"/>
        </a:p>
      </dgm:t>
    </dgm:pt>
    <dgm:pt modelId="{3910C7F7-C364-4CD1-BA16-706D0912A889}" type="pres">
      <dgm:prSet presAssocID="{8619A6A6-9208-438A-83C1-33354BBC093E}" presName="node" presStyleLbl="node1" presStyleIdx="4" presStyleCnt="9">
        <dgm:presLayoutVars>
          <dgm:bulletEnabled val="1"/>
        </dgm:presLayoutVars>
      </dgm:prSet>
      <dgm:spPr/>
      <dgm:t>
        <a:bodyPr/>
        <a:lstStyle/>
        <a:p>
          <a:endParaRPr lang="en-GB"/>
        </a:p>
      </dgm:t>
    </dgm:pt>
    <dgm:pt modelId="{77EC4097-371B-4362-B2E6-890744D6E235}" type="pres">
      <dgm:prSet presAssocID="{7EBD6C90-06E5-446B-A0EE-70AD16A5EB3E}" presName="sibTrans" presStyleLbl="sibTrans1D1" presStyleIdx="4" presStyleCnt="8"/>
      <dgm:spPr/>
      <dgm:t>
        <a:bodyPr/>
        <a:lstStyle/>
        <a:p>
          <a:endParaRPr lang="en-GB"/>
        </a:p>
      </dgm:t>
    </dgm:pt>
    <dgm:pt modelId="{8C25ED1E-E6D1-4A10-89FA-2000CD4ACA43}" type="pres">
      <dgm:prSet presAssocID="{7EBD6C90-06E5-446B-A0EE-70AD16A5EB3E}" presName="connectorText" presStyleLbl="sibTrans1D1" presStyleIdx="4" presStyleCnt="8"/>
      <dgm:spPr/>
      <dgm:t>
        <a:bodyPr/>
        <a:lstStyle/>
        <a:p>
          <a:endParaRPr lang="en-GB"/>
        </a:p>
      </dgm:t>
    </dgm:pt>
    <dgm:pt modelId="{8D3C6297-3976-4857-9E81-51C037E70200}" type="pres">
      <dgm:prSet presAssocID="{3FA947F6-C5B9-4617-B877-E15ECEB6D460}" presName="node" presStyleLbl="node1" presStyleIdx="5" presStyleCnt="9">
        <dgm:presLayoutVars>
          <dgm:bulletEnabled val="1"/>
        </dgm:presLayoutVars>
      </dgm:prSet>
      <dgm:spPr/>
      <dgm:t>
        <a:bodyPr/>
        <a:lstStyle/>
        <a:p>
          <a:endParaRPr lang="en-GB"/>
        </a:p>
      </dgm:t>
    </dgm:pt>
    <dgm:pt modelId="{535E850D-B5E8-45F8-897A-0F63C2EEA817}" type="pres">
      <dgm:prSet presAssocID="{9AE7CE55-5862-4E04-8243-91B1EB57B9EC}" presName="sibTrans" presStyleLbl="sibTrans1D1" presStyleIdx="5" presStyleCnt="8"/>
      <dgm:spPr/>
      <dgm:t>
        <a:bodyPr/>
        <a:lstStyle/>
        <a:p>
          <a:endParaRPr lang="en-GB"/>
        </a:p>
      </dgm:t>
    </dgm:pt>
    <dgm:pt modelId="{CA982FB3-0DA7-4E7C-975F-F2307E29289C}" type="pres">
      <dgm:prSet presAssocID="{9AE7CE55-5862-4E04-8243-91B1EB57B9EC}" presName="connectorText" presStyleLbl="sibTrans1D1" presStyleIdx="5" presStyleCnt="8"/>
      <dgm:spPr/>
      <dgm:t>
        <a:bodyPr/>
        <a:lstStyle/>
        <a:p>
          <a:endParaRPr lang="en-GB"/>
        </a:p>
      </dgm:t>
    </dgm:pt>
    <dgm:pt modelId="{110F3E00-4346-4598-A2DD-57410010B6D1}" type="pres">
      <dgm:prSet presAssocID="{9406A5E2-FB76-4AF7-A72B-2C0091C91E56}" presName="node" presStyleLbl="node1" presStyleIdx="6" presStyleCnt="9">
        <dgm:presLayoutVars>
          <dgm:bulletEnabled val="1"/>
        </dgm:presLayoutVars>
      </dgm:prSet>
      <dgm:spPr/>
      <dgm:t>
        <a:bodyPr/>
        <a:lstStyle/>
        <a:p>
          <a:endParaRPr lang="en-GB"/>
        </a:p>
      </dgm:t>
    </dgm:pt>
    <dgm:pt modelId="{DF7A8D94-AEEB-449C-9069-56D8558B86A2}" type="pres">
      <dgm:prSet presAssocID="{3345C6F0-FAA5-477F-AF29-4ED3A5D9DB19}" presName="sibTrans" presStyleLbl="sibTrans1D1" presStyleIdx="6" presStyleCnt="8"/>
      <dgm:spPr/>
      <dgm:t>
        <a:bodyPr/>
        <a:lstStyle/>
        <a:p>
          <a:endParaRPr lang="en-GB"/>
        </a:p>
      </dgm:t>
    </dgm:pt>
    <dgm:pt modelId="{F624D752-B979-460C-823C-78DBA001C505}" type="pres">
      <dgm:prSet presAssocID="{3345C6F0-FAA5-477F-AF29-4ED3A5D9DB19}" presName="connectorText" presStyleLbl="sibTrans1D1" presStyleIdx="6" presStyleCnt="8"/>
      <dgm:spPr/>
      <dgm:t>
        <a:bodyPr/>
        <a:lstStyle/>
        <a:p>
          <a:endParaRPr lang="en-GB"/>
        </a:p>
      </dgm:t>
    </dgm:pt>
    <dgm:pt modelId="{83B41C5A-491C-486C-96D2-9088822CB506}" type="pres">
      <dgm:prSet presAssocID="{674044A5-6A30-4269-A8B7-ADBB177B4F5A}" presName="node" presStyleLbl="node1" presStyleIdx="7" presStyleCnt="9">
        <dgm:presLayoutVars>
          <dgm:bulletEnabled val="1"/>
        </dgm:presLayoutVars>
      </dgm:prSet>
      <dgm:spPr/>
      <dgm:t>
        <a:bodyPr/>
        <a:lstStyle/>
        <a:p>
          <a:endParaRPr lang="en-GB"/>
        </a:p>
      </dgm:t>
    </dgm:pt>
    <dgm:pt modelId="{B14359BE-B219-4D57-8F59-FE27DA39E92B}" type="pres">
      <dgm:prSet presAssocID="{E4B17018-1570-420A-85DC-60E6AA6D806C}" presName="sibTrans" presStyleLbl="sibTrans1D1" presStyleIdx="7" presStyleCnt="8"/>
      <dgm:spPr/>
      <dgm:t>
        <a:bodyPr/>
        <a:lstStyle/>
        <a:p>
          <a:endParaRPr lang="en-GB"/>
        </a:p>
      </dgm:t>
    </dgm:pt>
    <dgm:pt modelId="{B34098D9-BC74-447F-8284-CFB795AADCEE}" type="pres">
      <dgm:prSet presAssocID="{E4B17018-1570-420A-85DC-60E6AA6D806C}" presName="connectorText" presStyleLbl="sibTrans1D1" presStyleIdx="7" presStyleCnt="8"/>
      <dgm:spPr/>
      <dgm:t>
        <a:bodyPr/>
        <a:lstStyle/>
        <a:p>
          <a:endParaRPr lang="en-GB"/>
        </a:p>
      </dgm:t>
    </dgm:pt>
    <dgm:pt modelId="{D7D7FEEB-0193-47B9-8B19-8EE363C21950}" type="pres">
      <dgm:prSet presAssocID="{22E1AD6A-02CB-4D72-836F-7FDFEF1EFBBE}" presName="node" presStyleLbl="node1" presStyleIdx="8" presStyleCnt="9">
        <dgm:presLayoutVars>
          <dgm:bulletEnabled val="1"/>
        </dgm:presLayoutVars>
      </dgm:prSet>
      <dgm:spPr/>
      <dgm:t>
        <a:bodyPr/>
        <a:lstStyle/>
        <a:p>
          <a:endParaRPr lang="en-GB"/>
        </a:p>
      </dgm:t>
    </dgm:pt>
  </dgm:ptLst>
  <dgm:cxnLst>
    <dgm:cxn modelId="{D269B0F4-83AE-4325-AE91-347F8C4A03F1}" type="presOf" srcId="{60B83A51-9BA6-4F65-97D1-F416555CF3C5}" destId="{F279CEA1-2836-4985-A84B-8897181229F8}" srcOrd="0" destOrd="0" presId="urn:microsoft.com/office/officeart/2005/8/layout/bProcess3"/>
    <dgm:cxn modelId="{90CD2D21-1E0D-4E63-B288-FECD03B91EA0}" type="presOf" srcId="{7EBD6C90-06E5-446B-A0EE-70AD16A5EB3E}" destId="{77EC4097-371B-4362-B2E6-890744D6E235}" srcOrd="0" destOrd="0" presId="urn:microsoft.com/office/officeart/2005/8/layout/bProcess3"/>
    <dgm:cxn modelId="{3D660A88-40BA-4D26-BEB8-8D928FD3BB02}" type="presOf" srcId="{3345C6F0-FAA5-477F-AF29-4ED3A5D9DB19}" destId="{F624D752-B979-460C-823C-78DBA001C505}" srcOrd="1" destOrd="0" presId="urn:microsoft.com/office/officeart/2005/8/layout/bProcess3"/>
    <dgm:cxn modelId="{8C6E0814-3D04-470B-A532-83D62E945E2F}" type="presOf" srcId="{1FE0333B-EF16-406A-BBCF-B3EBB015E125}" destId="{9EAFD595-987A-489C-8796-4797079E87DF}" srcOrd="0" destOrd="0" presId="urn:microsoft.com/office/officeart/2005/8/layout/bProcess3"/>
    <dgm:cxn modelId="{286D7284-3227-415B-ABF0-77931BFB0F1E}" type="presOf" srcId="{674044A5-6A30-4269-A8B7-ADBB177B4F5A}" destId="{83B41C5A-491C-486C-96D2-9088822CB506}" srcOrd="0" destOrd="0" presId="urn:microsoft.com/office/officeart/2005/8/layout/bProcess3"/>
    <dgm:cxn modelId="{2AD53C6E-4147-4E1B-A573-DFF6C73FFCCA}" type="presOf" srcId="{E4B17018-1570-420A-85DC-60E6AA6D806C}" destId="{B14359BE-B219-4D57-8F59-FE27DA39E92B}" srcOrd="0" destOrd="0" presId="urn:microsoft.com/office/officeart/2005/8/layout/bProcess3"/>
    <dgm:cxn modelId="{82D46A40-76E3-4260-AA47-327E8A6A7744}" srcId="{99D50667-4EA1-4031-9C0B-FDC38B61A899}" destId="{9406A5E2-FB76-4AF7-A72B-2C0091C91E56}" srcOrd="6" destOrd="0" parTransId="{98EECD6F-C35A-4220-A128-AAACF59FB4AD}" sibTransId="{3345C6F0-FAA5-477F-AF29-4ED3A5D9DB19}"/>
    <dgm:cxn modelId="{5EBD62DF-2036-448C-A6B6-3EB0302D561A}" type="presOf" srcId="{7EBD6C90-06E5-446B-A0EE-70AD16A5EB3E}" destId="{8C25ED1E-E6D1-4A10-89FA-2000CD4ACA43}" srcOrd="1" destOrd="0" presId="urn:microsoft.com/office/officeart/2005/8/layout/bProcess3"/>
    <dgm:cxn modelId="{06C52CAD-CCFC-44AC-80A6-86FA81E23CE0}" srcId="{99D50667-4EA1-4031-9C0B-FDC38B61A899}" destId="{394729A3-4F63-4597-A298-75803AC98BD9}" srcOrd="0" destOrd="0" parTransId="{34DB9CE8-C3FE-46DC-B1EB-E85C6CAF6467}" sibTransId="{D7505B46-434F-4558-A5AE-C37E362363B0}"/>
    <dgm:cxn modelId="{7247C46A-0C8B-4413-B1EC-6A6DF510115D}" srcId="{99D50667-4EA1-4031-9C0B-FDC38B61A899}" destId="{9AEA21D3-4B73-4503-B79F-4330EB8A690D}" srcOrd="1" destOrd="0" parTransId="{9DC7460C-1AAA-42B0-A504-6CFBCD94BEB0}" sibTransId="{60B83A51-9BA6-4F65-97D1-F416555CF3C5}"/>
    <dgm:cxn modelId="{32B913E3-FCCB-4351-A692-1B03292D0AD6}" type="presOf" srcId="{3FA947F6-C5B9-4617-B877-E15ECEB6D460}" destId="{8D3C6297-3976-4857-9E81-51C037E70200}" srcOrd="0" destOrd="0" presId="urn:microsoft.com/office/officeart/2005/8/layout/bProcess3"/>
    <dgm:cxn modelId="{E3E9A7D1-172B-4BCA-A473-4AD09658921C}" type="presOf" srcId="{394729A3-4F63-4597-A298-75803AC98BD9}" destId="{621108B7-F30D-4103-9441-E88656B55DAC}" srcOrd="0" destOrd="0" presId="urn:microsoft.com/office/officeart/2005/8/layout/bProcess3"/>
    <dgm:cxn modelId="{BADB6B1B-2340-4EED-8C86-05A19AAE0A43}" type="presOf" srcId="{1FE0333B-EF16-406A-BBCF-B3EBB015E125}" destId="{AA2B968C-A39F-45D7-BE49-1F93BBB12A66}" srcOrd="1" destOrd="0" presId="urn:microsoft.com/office/officeart/2005/8/layout/bProcess3"/>
    <dgm:cxn modelId="{E687E6B2-FC22-42E1-9AAF-E03D9263A240}" type="presOf" srcId="{60B83A51-9BA6-4F65-97D1-F416555CF3C5}" destId="{031E21F5-4CCB-4C49-AE25-D4CEDAAE4909}" srcOrd="1" destOrd="0" presId="urn:microsoft.com/office/officeart/2005/8/layout/bProcess3"/>
    <dgm:cxn modelId="{B83BF0E6-AC12-4CFF-A676-DD697B5F2BEA}" type="presOf" srcId="{9AE7CE55-5862-4E04-8243-91B1EB57B9EC}" destId="{535E850D-B5E8-45F8-897A-0F63C2EEA817}" srcOrd="0" destOrd="0" presId="urn:microsoft.com/office/officeart/2005/8/layout/bProcess3"/>
    <dgm:cxn modelId="{35C0785E-F227-44E4-B739-CD8FB4BD00BF}" type="presOf" srcId="{99D50667-4EA1-4031-9C0B-FDC38B61A899}" destId="{1CE53D89-9B42-4AF0-86A8-9C8A79593280}" srcOrd="0" destOrd="0" presId="urn:microsoft.com/office/officeart/2005/8/layout/bProcess3"/>
    <dgm:cxn modelId="{A1AF56F3-CE82-4AFF-9EC9-516BEF2CF237}" type="presOf" srcId="{3345C6F0-FAA5-477F-AF29-4ED3A5D9DB19}" destId="{DF7A8D94-AEEB-449C-9069-56D8558B86A2}" srcOrd="0" destOrd="0" presId="urn:microsoft.com/office/officeart/2005/8/layout/bProcess3"/>
    <dgm:cxn modelId="{221FF77C-6EC0-4385-8CF8-B903C5A1C577}" type="presOf" srcId="{D7505B46-434F-4558-A5AE-C37E362363B0}" destId="{CF33816D-793B-46D8-B92E-26C2198EDBAE}" srcOrd="1" destOrd="0" presId="urn:microsoft.com/office/officeart/2005/8/layout/bProcess3"/>
    <dgm:cxn modelId="{A662A728-33A5-4794-9BB2-14099B71578F}" type="presOf" srcId="{9AE7CE55-5862-4E04-8243-91B1EB57B9EC}" destId="{CA982FB3-0DA7-4E7C-975F-F2307E29289C}" srcOrd="1" destOrd="0" presId="urn:microsoft.com/office/officeart/2005/8/layout/bProcess3"/>
    <dgm:cxn modelId="{B60B9B27-C01E-4363-B46B-249DDA4417DF}" type="presOf" srcId="{9AEA21D3-4B73-4503-B79F-4330EB8A690D}" destId="{07F5B299-E949-489E-8B37-3A189348D005}" srcOrd="0" destOrd="0" presId="urn:microsoft.com/office/officeart/2005/8/layout/bProcess3"/>
    <dgm:cxn modelId="{7974FBCB-5C98-4D0A-9A97-8BDADF8126ED}" type="presOf" srcId="{4B44A224-B481-4D72-B994-483CACDEF4D4}" destId="{953505D3-1A7A-4334-9562-95F954E1A01F}" srcOrd="0" destOrd="0" presId="urn:microsoft.com/office/officeart/2005/8/layout/bProcess3"/>
    <dgm:cxn modelId="{E558C334-F009-42B5-9BF3-217F1D4D7206}" srcId="{99D50667-4EA1-4031-9C0B-FDC38B61A899}" destId="{D4256C9B-41ED-4115-BA9B-3057B9E96CA7}" srcOrd="3" destOrd="0" parTransId="{7F278023-C6B8-483D-BEDA-5D7AA72F71F1}" sibTransId="{1FE0333B-EF16-406A-BBCF-B3EBB015E125}"/>
    <dgm:cxn modelId="{5908D3C7-5262-4818-885B-7477084F0566}" type="presOf" srcId="{D4256C9B-41ED-4115-BA9B-3057B9E96CA7}" destId="{FD3BC1DB-6B8C-4165-A860-288DC27A125C}" srcOrd="0" destOrd="0" presId="urn:microsoft.com/office/officeart/2005/8/layout/bProcess3"/>
    <dgm:cxn modelId="{04A9B267-6889-4995-9523-DFA6E1701154}" type="presOf" srcId="{22E1AD6A-02CB-4D72-836F-7FDFEF1EFBBE}" destId="{D7D7FEEB-0193-47B9-8B19-8EE363C21950}" srcOrd="0" destOrd="0" presId="urn:microsoft.com/office/officeart/2005/8/layout/bProcess3"/>
    <dgm:cxn modelId="{546F88D5-E3B7-4A60-BD6A-F7BF9D9147AC}" srcId="{99D50667-4EA1-4031-9C0B-FDC38B61A899}" destId="{4B44A224-B481-4D72-B994-483CACDEF4D4}" srcOrd="2" destOrd="0" parTransId="{2F2D9551-B1D5-41B4-953D-A591502B4080}" sibTransId="{15FA014A-DDB8-448E-A6D8-67531A84CDA7}"/>
    <dgm:cxn modelId="{963802FE-095D-4113-B564-D924D625C365}" type="presOf" srcId="{9406A5E2-FB76-4AF7-A72B-2C0091C91E56}" destId="{110F3E00-4346-4598-A2DD-57410010B6D1}" srcOrd="0" destOrd="0" presId="urn:microsoft.com/office/officeart/2005/8/layout/bProcess3"/>
    <dgm:cxn modelId="{BE8F830A-4796-4792-A108-526746B1B71B}" srcId="{99D50667-4EA1-4031-9C0B-FDC38B61A899}" destId="{8619A6A6-9208-438A-83C1-33354BBC093E}" srcOrd="4" destOrd="0" parTransId="{2A484557-EFDE-49F3-A67C-AC342F3608CA}" sibTransId="{7EBD6C90-06E5-446B-A0EE-70AD16A5EB3E}"/>
    <dgm:cxn modelId="{D48CE735-A9C0-4FEF-B858-090E25C7AAE6}" type="presOf" srcId="{D7505B46-434F-4558-A5AE-C37E362363B0}" destId="{FA812694-96D9-4549-9DC3-A6905E9D03D9}" srcOrd="0" destOrd="0" presId="urn:microsoft.com/office/officeart/2005/8/layout/bProcess3"/>
    <dgm:cxn modelId="{3318F224-CB8F-4BE6-AB78-336BBD293720}" type="presOf" srcId="{E4B17018-1570-420A-85DC-60E6AA6D806C}" destId="{B34098D9-BC74-447F-8284-CFB795AADCEE}" srcOrd="1" destOrd="0" presId="urn:microsoft.com/office/officeart/2005/8/layout/bProcess3"/>
    <dgm:cxn modelId="{E638F599-3F40-4B7C-B933-8943F63732D8}" type="presOf" srcId="{15FA014A-DDB8-448E-A6D8-67531A84CDA7}" destId="{83E272CD-8FC6-4148-8178-7ABC73A1239F}" srcOrd="0" destOrd="0" presId="urn:microsoft.com/office/officeart/2005/8/layout/bProcess3"/>
    <dgm:cxn modelId="{28E49678-CEB6-4126-BEF9-6A98AACBD330}" srcId="{99D50667-4EA1-4031-9C0B-FDC38B61A899}" destId="{3FA947F6-C5B9-4617-B877-E15ECEB6D460}" srcOrd="5" destOrd="0" parTransId="{EE6BB237-DA6E-4C29-85CC-FE6AC38004D7}" sibTransId="{9AE7CE55-5862-4E04-8243-91B1EB57B9EC}"/>
    <dgm:cxn modelId="{75AC5AF9-F95E-4547-BE15-8ED63A1C48A0}" srcId="{99D50667-4EA1-4031-9C0B-FDC38B61A899}" destId="{674044A5-6A30-4269-A8B7-ADBB177B4F5A}" srcOrd="7" destOrd="0" parTransId="{78790C2F-B1DB-460D-9832-646F171526B1}" sibTransId="{E4B17018-1570-420A-85DC-60E6AA6D806C}"/>
    <dgm:cxn modelId="{A94CFBBA-CA4A-4900-BE4E-08BCF5F38F53}" srcId="{99D50667-4EA1-4031-9C0B-FDC38B61A899}" destId="{22E1AD6A-02CB-4D72-836F-7FDFEF1EFBBE}" srcOrd="8" destOrd="0" parTransId="{C18586ED-1A82-427C-9ED6-946C004DB857}" sibTransId="{6AF0ACA0-06CF-4486-A4C8-B6055E219F3C}"/>
    <dgm:cxn modelId="{CEBC9C11-76EC-4C6F-8EA0-E1D19D4C38FC}" type="presOf" srcId="{15FA014A-DDB8-448E-A6D8-67531A84CDA7}" destId="{D68915EE-247E-40B0-93C5-BEF2394EE6C6}" srcOrd="1" destOrd="0" presId="urn:microsoft.com/office/officeart/2005/8/layout/bProcess3"/>
    <dgm:cxn modelId="{B00D7039-E517-439C-9BC7-095D157D702D}" type="presOf" srcId="{8619A6A6-9208-438A-83C1-33354BBC093E}" destId="{3910C7F7-C364-4CD1-BA16-706D0912A889}" srcOrd="0" destOrd="0" presId="urn:microsoft.com/office/officeart/2005/8/layout/bProcess3"/>
    <dgm:cxn modelId="{883926E1-56EC-4481-B14B-CDE8E349B38C}" type="presParOf" srcId="{1CE53D89-9B42-4AF0-86A8-9C8A79593280}" destId="{621108B7-F30D-4103-9441-E88656B55DAC}" srcOrd="0" destOrd="0" presId="urn:microsoft.com/office/officeart/2005/8/layout/bProcess3"/>
    <dgm:cxn modelId="{444586AD-765D-48CF-9257-AE5102CD8B20}" type="presParOf" srcId="{1CE53D89-9B42-4AF0-86A8-9C8A79593280}" destId="{FA812694-96D9-4549-9DC3-A6905E9D03D9}" srcOrd="1" destOrd="0" presId="urn:microsoft.com/office/officeart/2005/8/layout/bProcess3"/>
    <dgm:cxn modelId="{11BEC681-637E-44A1-B53C-834A785A0E14}" type="presParOf" srcId="{FA812694-96D9-4549-9DC3-A6905E9D03D9}" destId="{CF33816D-793B-46D8-B92E-26C2198EDBAE}" srcOrd="0" destOrd="0" presId="urn:microsoft.com/office/officeart/2005/8/layout/bProcess3"/>
    <dgm:cxn modelId="{36542A2B-861A-4E37-B16E-4CCE88B31A6D}" type="presParOf" srcId="{1CE53D89-9B42-4AF0-86A8-9C8A79593280}" destId="{07F5B299-E949-489E-8B37-3A189348D005}" srcOrd="2" destOrd="0" presId="urn:microsoft.com/office/officeart/2005/8/layout/bProcess3"/>
    <dgm:cxn modelId="{6F9793ED-D884-4596-9E86-6C907BF2D93B}" type="presParOf" srcId="{1CE53D89-9B42-4AF0-86A8-9C8A79593280}" destId="{F279CEA1-2836-4985-A84B-8897181229F8}" srcOrd="3" destOrd="0" presId="urn:microsoft.com/office/officeart/2005/8/layout/bProcess3"/>
    <dgm:cxn modelId="{BABF2949-6C20-493A-8CE5-55C605341F9C}" type="presParOf" srcId="{F279CEA1-2836-4985-A84B-8897181229F8}" destId="{031E21F5-4CCB-4C49-AE25-D4CEDAAE4909}" srcOrd="0" destOrd="0" presId="urn:microsoft.com/office/officeart/2005/8/layout/bProcess3"/>
    <dgm:cxn modelId="{456A39F4-25B6-41FA-A846-4260E37840EC}" type="presParOf" srcId="{1CE53D89-9B42-4AF0-86A8-9C8A79593280}" destId="{953505D3-1A7A-4334-9562-95F954E1A01F}" srcOrd="4" destOrd="0" presId="urn:microsoft.com/office/officeart/2005/8/layout/bProcess3"/>
    <dgm:cxn modelId="{2AE968B3-6121-42A4-AF47-A7995A9D3DDE}" type="presParOf" srcId="{1CE53D89-9B42-4AF0-86A8-9C8A79593280}" destId="{83E272CD-8FC6-4148-8178-7ABC73A1239F}" srcOrd="5" destOrd="0" presId="urn:microsoft.com/office/officeart/2005/8/layout/bProcess3"/>
    <dgm:cxn modelId="{0BB0B75A-F945-42FF-B42C-8B007811971A}" type="presParOf" srcId="{83E272CD-8FC6-4148-8178-7ABC73A1239F}" destId="{D68915EE-247E-40B0-93C5-BEF2394EE6C6}" srcOrd="0" destOrd="0" presId="urn:microsoft.com/office/officeart/2005/8/layout/bProcess3"/>
    <dgm:cxn modelId="{49D86531-476C-4590-97E0-DDCE7F62FD78}" type="presParOf" srcId="{1CE53D89-9B42-4AF0-86A8-9C8A79593280}" destId="{FD3BC1DB-6B8C-4165-A860-288DC27A125C}" srcOrd="6" destOrd="0" presId="urn:microsoft.com/office/officeart/2005/8/layout/bProcess3"/>
    <dgm:cxn modelId="{B32E44DB-7DB4-477B-A9A1-B16E1D003D32}" type="presParOf" srcId="{1CE53D89-9B42-4AF0-86A8-9C8A79593280}" destId="{9EAFD595-987A-489C-8796-4797079E87DF}" srcOrd="7" destOrd="0" presId="urn:microsoft.com/office/officeart/2005/8/layout/bProcess3"/>
    <dgm:cxn modelId="{BF5F6A1B-12BD-46D4-8804-DFA810514287}" type="presParOf" srcId="{9EAFD595-987A-489C-8796-4797079E87DF}" destId="{AA2B968C-A39F-45D7-BE49-1F93BBB12A66}" srcOrd="0" destOrd="0" presId="urn:microsoft.com/office/officeart/2005/8/layout/bProcess3"/>
    <dgm:cxn modelId="{D3D57753-B129-42C0-A9B5-8C07607D4029}" type="presParOf" srcId="{1CE53D89-9B42-4AF0-86A8-9C8A79593280}" destId="{3910C7F7-C364-4CD1-BA16-706D0912A889}" srcOrd="8" destOrd="0" presId="urn:microsoft.com/office/officeart/2005/8/layout/bProcess3"/>
    <dgm:cxn modelId="{110E3A58-F6B9-4084-AF93-1C5EB986093E}" type="presParOf" srcId="{1CE53D89-9B42-4AF0-86A8-9C8A79593280}" destId="{77EC4097-371B-4362-B2E6-890744D6E235}" srcOrd="9" destOrd="0" presId="urn:microsoft.com/office/officeart/2005/8/layout/bProcess3"/>
    <dgm:cxn modelId="{FCB7BBE2-14FA-46D7-AC70-6D3A9974DA01}" type="presParOf" srcId="{77EC4097-371B-4362-B2E6-890744D6E235}" destId="{8C25ED1E-E6D1-4A10-89FA-2000CD4ACA43}" srcOrd="0" destOrd="0" presId="urn:microsoft.com/office/officeart/2005/8/layout/bProcess3"/>
    <dgm:cxn modelId="{3490B64C-1048-463B-B184-911F575467BD}" type="presParOf" srcId="{1CE53D89-9B42-4AF0-86A8-9C8A79593280}" destId="{8D3C6297-3976-4857-9E81-51C037E70200}" srcOrd="10" destOrd="0" presId="urn:microsoft.com/office/officeart/2005/8/layout/bProcess3"/>
    <dgm:cxn modelId="{E7298287-4338-41E0-BB4A-D45A05D004C5}" type="presParOf" srcId="{1CE53D89-9B42-4AF0-86A8-9C8A79593280}" destId="{535E850D-B5E8-45F8-897A-0F63C2EEA817}" srcOrd="11" destOrd="0" presId="urn:microsoft.com/office/officeart/2005/8/layout/bProcess3"/>
    <dgm:cxn modelId="{EF1DCE9D-A9D7-4312-838F-3D155973FB82}" type="presParOf" srcId="{535E850D-B5E8-45F8-897A-0F63C2EEA817}" destId="{CA982FB3-0DA7-4E7C-975F-F2307E29289C}" srcOrd="0" destOrd="0" presId="urn:microsoft.com/office/officeart/2005/8/layout/bProcess3"/>
    <dgm:cxn modelId="{1F320E42-CC7C-4552-9A4A-41B163FF354F}" type="presParOf" srcId="{1CE53D89-9B42-4AF0-86A8-9C8A79593280}" destId="{110F3E00-4346-4598-A2DD-57410010B6D1}" srcOrd="12" destOrd="0" presId="urn:microsoft.com/office/officeart/2005/8/layout/bProcess3"/>
    <dgm:cxn modelId="{84DDE52D-3344-4F94-8A6C-672F1FFB122C}" type="presParOf" srcId="{1CE53D89-9B42-4AF0-86A8-9C8A79593280}" destId="{DF7A8D94-AEEB-449C-9069-56D8558B86A2}" srcOrd="13" destOrd="0" presId="urn:microsoft.com/office/officeart/2005/8/layout/bProcess3"/>
    <dgm:cxn modelId="{7D4ABE03-3E19-4B6C-94EA-040D0E74D072}" type="presParOf" srcId="{DF7A8D94-AEEB-449C-9069-56D8558B86A2}" destId="{F624D752-B979-460C-823C-78DBA001C505}" srcOrd="0" destOrd="0" presId="urn:microsoft.com/office/officeart/2005/8/layout/bProcess3"/>
    <dgm:cxn modelId="{EF9AC449-4235-4A70-A8AF-F0104740C443}" type="presParOf" srcId="{1CE53D89-9B42-4AF0-86A8-9C8A79593280}" destId="{83B41C5A-491C-486C-96D2-9088822CB506}" srcOrd="14" destOrd="0" presId="urn:microsoft.com/office/officeart/2005/8/layout/bProcess3"/>
    <dgm:cxn modelId="{B25FD8CE-705D-4499-8273-FC8963722103}" type="presParOf" srcId="{1CE53D89-9B42-4AF0-86A8-9C8A79593280}" destId="{B14359BE-B219-4D57-8F59-FE27DA39E92B}" srcOrd="15" destOrd="0" presId="urn:microsoft.com/office/officeart/2005/8/layout/bProcess3"/>
    <dgm:cxn modelId="{8EC36CF3-152B-48C9-B002-94E64B3C4CF5}" type="presParOf" srcId="{B14359BE-B219-4D57-8F59-FE27DA39E92B}" destId="{B34098D9-BC74-447F-8284-CFB795AADCEE}" srcOrd="0" destOrd="0" presId="urn:microsoft.com/office/officeart/2005/8/layout/bProcess3"/>
    <dgm:cxn modelId="{CE74B6A0-5AF8-415F-8BF2-89A69166F9EB}" type="presParOf" srcId="{1CE53D89-9B42-4AF0-86A8-9C8A79593280}" destId="{D7D7FEEB-0193-47B9-8B19-8EE363C21950}" srcOrd="16"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F24442-9ED1-4F98-A3E9-80DEEE696342}" type="doc">
      <dgm:prSet loTypeId="urn:microsoft.com/office/officeart/2005/8/layout/vProcess5" loCatId="process" qsTypeId="urn:microsoft.com/office/officeart/2005/8/quickstyle/simple1#2" qsCatId="simple" csTypeId="urn:microsoft.com/office/officeart/2005/8/colors/accent1_2#2" csCatId="accent1" phldr="1"/>
      <dgm:spPr/>
      <dgm:t>
        <a:bodyPr/>
        <a:lstStyle/>
        <a:p>
          <a:endParaRPr lang="en-GB"/>
        </a:p>
      </dgm:t>
    </dgm:pt>
    <dgm:pt modelId="{6F6FBA26-AA1D-4534-B7CA-211A21198A6B}">
      <dgm:prSet custT="1"/>
      <dgm:spPr/>
      <dgm:t>
        <a:bodyPr/>
        <a:lstStyle/>
        <a:p>
          <a:pPr>
            <a:tabLst/>
          </a:pPr>
          <a:r>
            <a:rPr lang="en-GB" sz="1200" b="1" dirty="0" smtClean="0"/>
            <a:t>Adapting to increased regulation </a:t>
          </a:r>
        </a:p>
        <a:p>
          <a:pPr>
            <a:tabLst/>
          </a:pPr>
          <a:r>
            <a:rPr lang="en-GB" sz="1200" dirty="0" smtClean="0"/>
            <a:t>The sector is facing </a:t>
          </a:r>
          <a:r>
            <a:rPr lang="en-GB" sz="1200" b="1" dirty="0" smtClean="0"/>
            <a:t>increasing regulation </a:t>
          </a:r>
          <a:r>
            <a:rPr lang="en-GB" sz="1200" b="0" dirty="0" smtClean="0"/>
            <a:t>at national, European and  global levels in response to the financial crisis and growing pressures for public accountability, leading to increasing  demands for knowledge and skills to ensure firms meet regulatory requirements. </a:t>
          </a:r>
          <a:endParaRPr lang="en-GB" sz="1200" b="1" dirty="0" smtClean="0"/>
        </a:p>
      </dgm:t>
    </dgm:pt>
    <dgm:pt modelId="{0113A3D3-73DE-4146-9BD2-67EB26B81014}" type="parTrans" cxnId="{7095A5C8-161F-4559-8EEF-1C0ECBB6D7C2}">
      <dgm:prSet/>
      <dgm:spPr/>
      <dgm:t>
        <a:bodyPr/>
        <a:lstStyle/>
        <a:p>
          <a:endParaRPr lang="en-GB"/>
        </a:p>
      </dgm:t>
    </dgm:pt>
    <dgm:pt modelId="{58F3FC8E-A8DD-413D-A6E8-23293E18A7E1}" type="sibTrans" cxnId="{7095A5C8-161F-4559-8EEF-1C0ECBB6D7C2}">
      <dgm:prSet/>
      <dgm:spPr/>
      <dgm:t>
        <a:bodyPr/>
        <a:lstStyle/>
        <a:p>
          <a:endParaRPr lang="en-GB" dirty="0"/>
        </a:p>
      </dgm:t>
    </dgm:pt>
    <dgm:pt modelId="{BB989039-73E6-4B11-8626-BF545B824DD1}">
      <dgm:prSet custT="1"/>
      <dgm:spPr/>
      <dgm:t>
        <a:bodyPr/>
        <a:lstStyle/>
        <a:p>
          <a:r>
            <a:rPr lang="en-GB" sz="1200" b="1" dirty="0" smtClean="0">
              <a:latin typeface="+mn-lt"/>
            </a:rPr>
            <a:t>Attracting talented individuals</a:t>
          </a:r>
        </a:p>
        <a:p>
          <a:r>
            <a:rPr lang="en-GB" sz="1200" b="0" dirty="0" smtClean="0">
              <a:latin typeface="+mn-lt"/>
            </a:rPr>
            <a:t>Financial and professional services sub-sector recruit from Higher Education and employers have relied on access to a global talent pool.  Future migration policy and increased fees for higher education  have potential implications for the global supply of skills to the sector.</a:t>
          </a:r>
        </a:p>
      </dgm:t>
    </dgm:pt>
    <dgm:pt modelId="{6D269B3A-04A3-4F3A-A37C-671C89A6CC5B}" type="parTrans" cxnId="{A4C2194C-3737-4B5A-9DD9-DB6CB84E8DCD}">
      <dgm:prSet/>
      <dgm:spPr/>
      <dgm:t>
        <a:bodyPr/>
        <a:lstStyle/>
        <a:p>
          <a:endParaRPr lang="en-GB"/>
        </a:p>
      </dgm:t>
    </dgm:pt>
    <dgm:pt modelId="{584F9BAE-50EE-4CE0-9F67-1A8E3BB0E1C6}" type="sibTrans" cxnId="{A4C2194C-3737-4B5A-9DD9-DB6CB84E8DCD}">
      <dgm:prSet/>
      <dgm:spPr/>
      <dgm:t>
        <a:bodyPr/>
        <a:lstStyle/>
        <a:p>
          <a:endParaRPr lang="en-GB" dirty="0"/>
        </a:p>
      </dgm:t>
    </dgm:pt>
    <dgm:pt modelId="{6714DFFB-986E-4A9D-A90E-5CF30DF16519}">
      <dgm:prSet custT="1"/>
      <dgm:spPr/>
      <dgm:t>
        <a:bodyPr/>
        <a:lstStyle/>
        <a:p>
          <a:pPr>
            <a:lnSpc>
              <a:spcPct val="90000"/>
            </a:lnSpc>
            <a:spcAft>
              <a:spcPct val="35000"/>
            </a:spcAft>
          </a:pPr>
          <a:r>
            <a:rPr lang="en-GB" sz="1200" b="1" dirty="0" smtClean="0"/>
            <a:t>Overcoming skills shortages</a:t>
          </a:r>
        </a:p>
        <a:p>
          <a:pPr>
            <a:lnSpc>
              <a:spcPct val="90000"/>
            </a:lnSpc>
            <a:spcAft>
              <a:spcPct val="35000"/>
            </a:spcAft>
          </a:pPr>
          <a:r>
            <a:rPr lang="en-GB" sz="1200" b="0" dirty="0" smtClean="0"/>
            <a:t>Investing in the workforce is important to ensure that the sector has the </a:t>
          </a:r>
        </a:p>
        <a:p>
          <a:pPr>
            <a:lnSpc>
              <a:spcPct val="90000"/>
            </a:lnSpc>
            <a:spcAft>
              <a:spcPct val="35000"/>
            </a:spcAft>
          </a:pPr>
          <a:r>
            <a:rPr lang="en-GB" sz="1200" b="0" dirty="0" smtClean="0"/>
            <a:t>skills to remain agile in an increasingly competitive and uncertain environment. </a:t>
          </a:r>
          <a:r>
            <a:rPr lang="en-GB" sz="1200" b="1" dirty="0" smtClean="0"/>
            <a:t>Managerial</a:t>
          </a:r>
          <a:r>
            <a:rPr lang="en-GB" sz="1200" b="0" dirty="0" smtClean="0"/>
            <a:t> and </a:t>
          </a:r>
          <a:r>
            <a:rPr lang="en-GB" sz="1200" b="1" dirty="0" smtClean="0"/>
            <a:t>professional</a:t>
          </a:r>
          <a:r>
            <a:rPr lang="en-GB" sz="1200" b="0" dirty="0" smtClean="0"/>
            <a:t> skills are of key importance.  Other areas commonly needing improvement include specialist or job-specific skills, planning and organisational and customer handling skills.</a:t>
          </a:r>
          <a:r>
            <a:rPr lang="en-GB" sz="1200" b="1" dirty="0" smtClean="0"/>
            <a:t> </a:t>
          </a:r>
        </a:p>
      </dgm:t>
    </dgm:pt>
    <dgm:pt modelId="{E641D67B-9582-4998-9026-573503607C24}" type="parTrans" cxnId="{C3D8DE5F-BF80-43EE-8536-5D4A1F5267E2}">
      <dgm:prSet/>
      <dgm:spPr/>
      <dgm:t>
        <a:bodyPr/>
        <a:lstStyle/>
        <a:p>
          <a:endParaRPr lang="en-GB"/>
        </a:p>
      </dgm:t>
    </dgm:pt>
    <dgm:pt modelId="{7B20E743-EC0B-4526-BBA5-724CF192CEBA}" type="sibTrans" cxnId="{C3D8DE5F-BF80-43EE-8536-5D4A1F5267E2}">
      <dgm:prSet/>
      <dgm:spPr/>
      <dgm:t>
        <a:bodyPr/>
        <a:lstStyle/>
        <a:p>
          <a:endParaRPr lang="en-GB"/>
        </a:p>
      </dgm:t>
    </dgm:pt>
    <dgm:pt modelId="{B96B9B31-F92C-4CF4-A98A-033E5DEFAF78}">
      <dgm:prSet custT="1"/>
      <dgm:spPr/>
      <dgm:t>
        <a:bodyPr/>
        <a:lstStyle/>
        <a:p>
          <a:pPr>
            <a:tabLst/>
          </a:pPr>
          <a:r>
            <a:rPr lang="en-GB" sz="1200" b="1" dirty="0" smtClean="0"/>
            <a:t>Global competition and technology</a:t>
          </a:r>
        </a:p>
        <a:p>
          <a:pPr>
            <a:tabLst/>
          </a:pPr>
          <a:r>
            <a:rPr lang="en-GB" sz="1200" b="0" dirty="0" smtClean="0"/>
            <a:t>Acquisition of the right skills helps Professional and Business Services remain globally competitive, alongside technological advances which change the way in which transactions are carried out and where services are delivered.   </a:t>
          </a:r>
        </a:p>
        <a:p>
          <a:pPr>
            <a:tabLst/>
          </a:pPr>
          <a:endParaRPr lang="en-GB" sz="1000" b="1" dirty="0" smtClean="0"/>
        </a:p>
      </dgm:t>
    </dgm:pt>
    <dgm:pt modelId="{948F48B3-1820-4797-BE62-BE13ADF9EAC2}" type="parTrans" cxnId="{EB4E4CEA-F855-45A4-9912-C1DC37B9AD7D}">
      <dgm:prSet/>
      <dgm:spPr/>
      <dgm:t>
        <a:bodyPr/>
        <a:lstStyle/>
        <a:p>
          <a:endParaRPr lang="en-GB"/>
        </a:p>
      </dgm:t>
    </dgm:pt>
    <dgm:pt modelId="{B5D01C1B-761C-4A4D-B904-824F6D38D7A3}" type="sibTrans" cxnId="{EB4E4CEA-F855-45A4-9912-C1DC37B9AD7D}">
      <dgm:prSet custLinFactNeighborX="-760" custLinFactNeighborY="-33586"/>
      <dgm:spPr/>
      <dgm:t>
        <a:bodyPr/>
        <a:lstStyle/>
        <a:p>
          <a:endParaRPr lang="en-GB"/>
        </a:p>
      </dgm:t>
    </dgm:pt>
    <dgm:pt modelId="{DBBBEC5A-352A-4631-B502-46055C7B7078}" type="pres">
      <dgm:prSet presAssocID="{5DF24442-9ED1-4F98-A3E9-80DEEE696342}" presName="outerComposite" presStyleCnt="0">
        <dgm:presLayoutVars>
          <dgm:chMax val="5"/>
          <dgm:dir/>
          <dgm:resizeHandles val="exact"/>
        </dgm:presLayoutVars>
      </dgm:prSet>
      <dgm:spPr/>
      <dgm:t>
        <a:bodyPr/>
        <a:lstStyle/>
        <a:p>
          <a:endParaRPr lang="en-GB"/>
        </a:p>
      </dgm:t>
    </dgm:pt>
    <dgm:pt modelId="{74D7F35A-CFA7-4CED-97FD-A2496AEFD296}" type="pres">
      <dgm:prSet presAssocID="{5DF24442-9ED1-4F98-A3E9-80DEEE696342}" presName="dummyMaxCanvas" presStyleCnt="0">
        <dgm:presLayoutVars/>
      </dgm:prSet>
      <dgm:spPr/>
    </dgm:pt>
    <dgm:pt modelId="{00E57D25-1952-442E-BF98-5A594F61D607}" type="pres">
      <dgm:prSet presAssocID="{5DF24442-9ED1-4F98-A3E9-80DEEE696342}" presName="FourNodes_1" presStyleLbl="node1" presStyleIdx="0" presStyleCnt="4" custScaleY="112987">
        <dgm:presLayoutVars>
          <dgm:bulletEnabled val="1"/>
        </dgm:presLayoutVars>
      </dgm:prSet>
      <dgm:spPr/>
      <dgm:t>
        <a:bodyPr/>
        <a:lstStyle/>
        <a:p>
          <a:endParaRPr lang="en-GB"/>
        </a:p>
      </dgm:t>
    </dgm:pt>
    <dgm:pt modelId="{BA287235-F6AB-4F88-9D75-A80E6FA59617}" type="pres">
      <dgm:prSet presAssocID="{5DF24442-9ED1-4F98-A3E9-80DEEE696342}" presName="FourNodes_2" presStyleLbl="node1" presStyleIdx="1" presStyleCnt="4" custScaleY="98702" custLinFactNeighborX="-650" custLinFactNeighborY="-11688">
        <dgm:presLayoutVars>
          <dgm:bulletEnabled val="1"/>
        </dgm:presLayoutVars>
      </dgm:prSet>
      <dgm:spPr/>
      <dgm:t>
        <a:bodyPr/>
        <a:lstStyle/>
        <a:p>
          <a:endParaRPr lang="en-GB"/>
        </a:p>
      </dgm:t>
    </dgm:pt>
    <dgm:pt modelId="{8CFDE47F-DC3F-414E-95AA-8BA98F0782E1}" type="pres">
      <dgm:prSet presAssocID="{5DF24442-9ED1-4F98-A3E9-80DEEE696342}" presName="FourNodes_3" presStyleLbl="node1" presStyleIdx="2" presStyleCnt="4" custLinFactNeighborX="-5551" custLinFactNeighborY="-25325">
        <dgm:presLayoutVars>
          <dgm:bulletEnabled val="1"/>
        </dgm:presLayoutVars>
      </dgm:prSet>
      <dgm:spPr/>
      <dgm:t>
        <a:bodyPr/>
        <a:lstStyle/>
        <a:p>
          <a:endParaRPr lang="en-GB"/>
        </a:p>
      </dgm:t>
    </dgm:pt>
    <dgm:pt modelId="{D001BBDB-5EDD-4CF3-9E59-3DCAF733659E}" type="pres">
      <dgm:prSet presAssocID="{5DF24442-9ED1-4F98-A3E9-80DEEE696342}" presName="FourNodes_4" presStyleLbl="node1" presStyleIdx="3" presStyleCnt="4" custScaleX="108580" custScaleY="93745" custLinFactNeighborX="-4056" custLinFactNeighborY="-36244">
        <dgm:presLayoutVars>
          <dgm:bulletEnabled val="1"/>
        </dgm:presLayoutVars>
      </dgm:prSet>
      <dgm:spPr/>
      <dgm:t>
        <a:bodyPr/>
        <a:lstStyle/>
        <a:p>
          <a:endParaRPr lang="en-GB"/>
        </a:p>
      </dgm:t>
    </dgm:pt>
    <dgm:pt modelId="{8A004E2F-F3FD-4FA6-8CEF-18B124E6FB09}" type="pres">
      <dgm:prSet presAssocID="{5DF24442-9ED1-4F98-A3E9-80DEEE696342}" presName="FourConn_1-2" presStyleLbl="fgAccFollowNode1" presStyleIdx="0" presStyleCnt="3">
        <dgm:presLayoutVars>
          <dgm:bulletEnabled val="1"/>
        </dgm:presLayoutVars>
      </dgm:prSet>
      <dgm:spPr/>
      <dgm:t>
        <a:bodyPr/>
        <a:lstStyle/>
        <a:p>
          <a:endParaRPr lang="en-GB"/>
        </a:p>
      </dgm:t>
    </dgm:pt>
    <dgm:pt modelId="{2BA401CE-6E41-4E0B-9CDC-35AD6F804FF4}" type="pres">
      <dgm:prSet presAssocID="{5DF24442-9ED1-4F98-A3E9-80DEEE696342}" presName="FourConn_2-3" presStyleLbl="fgAccFollowNode1" presStyleIdx="1" presStyleCnt="3">
        <dgm:presLayoutVars>
          <dgm:bulletEnabled val="1"/>
        </dgm:presLayoutVars>
      </dgm:prSet>
      <dgm:spPr/>
      <dgm:t>
        <a:bodyPr/>
        <a:lstStyle/>
        <a:p>
          <a:endParaRPr lang="en-GB"/>
        </a:p>
      </dgm:t>
    </dgm:pt>
    <dgm:pt modelId="{2C29CCC7-0E7D-4B5F-8C87-ABACBE49B569}" type="pres">
      <dgm:prSet presAssocID="{5DF24442-9ED1-4F98-A3E9-80DEEE696342}" presName="FourConn_3-4" presStyleLbl="fgAccFollowNode1" presStyleIdx="2" presStyleCnt="3">
        <dgm:presLayoutVars>
          <dgm:bulletEnabled val="1"/>
        </dgm:presLayoutVars>
      </dgm:prSet>
      <dgm:spPr/>
      <dgm:t>
        <a:bodyPr/>
        <a:lstStyle/>
        <a:p>
          <a:endParaRPr lang="en-GB"/>
        </a:p>
      </dgm:t>
    </dgm:pt>
    <dgm:pt modelId="{7CDF015F-B208-49A6-A886-FBEA482AAE3A}" type="pres">
      <dgm:prSet presAssocID="{5DF24442-9ED1-4F98-A3E9-80DEEE696342}" presName="FourNodes_1_text" presStyleLbl="node1" presStyleIdx="3" presStyleCnt="4">
        <dgm:presLayoutVars>
          <dgm:bulletEnabled val="1"/>
        </dgm:presLayoutVars>
      </dgm:prSet>
      <dgm:spPr/>
      <dgm:t>
        <a:bodyPr/>
        <a:lstStyle/>
        <a:p>
          <a:endParaRPr lang="en-GB"/>
        </a:p>
      </dgm:t>
    </dgm:pt>
    <dgm:pt modelId="{1D0E338A-3AE1-456C-ACE9-6AE9B3C94EA3}" type="pres">
      <dgm:prSet presAssocID="{5DF24442-9ED1-4F98-A3E9-80DEEE696342}" presName="FourNodes_2_text" presStyleLbl="node1" presStyleIdx="3" presStyleCnt="4">
        <dgm:presLayoutVars>
          <dgm:bulletEnabled val="1"/>
        </dgm:presLayoutVars>
      </dgm:prSet>
      <dgm:spPr/>
      <dgm:t>
        <a:bodyPr/>
        <a:lstStyle/>
        <a:p>
          <a:endParaRPr lang="en-GB"/>
        </a:p>
      </dgm:t>
    </dgm:pt>
    <dgm:pt modelId="{9225D33C-B8BE-44D3-B12D-AB4CDAF6DDAD}" type="pres">
      <dgm:prSet presAssocID="{5DF24442-9ED1-4F98-A3E9-80DEEE696342}" presName="FourNodes_3_text" presStyleLbl="node1" presStyleIdx="3" presStyleCnt="4">
        <dgm:presLayoutVars>
          <dgm:bulletEnabled val="1"/>
        </dgm:presLayoutVars>
      </dgm:prSet>
      <dgm:spPr/>
      <dgm:t>
        <a:bodyPr/>
        <a:lstStyle/>
        <a:p>
          <a:endParaRPr lang="en-GB"/>
        </a:p>
      </dgm:t>
    </dgm:pt>
    <dgm:pt modelId="{5D735003-24DE-4F43-81B5-942AB8102852}" type="pres">
      <dgm:prSet presAssocID="{5DF24442-9ED1-4F98-A3E9-80DEEE696342}" presName="FourNodes_4_text" presStyleLbl="node1" presStyleIdx="3" presStyleCnt="4">
        <dgm:presLayoutVars>
          <dgm:bulletEnabled val="1"/>
        </dgm:presLayoutVars>
      </dgm:prSet>
      <dgm:spPr/>
      <dgm:t>
        <a:bodyPr/>
        <a:lstStyle/>
        <a:p>
          <a:endParaRPr lang="en-GB"/>
        </a:p>
      </dgm:t>
    </dgm:pt>
  </dgm:ptLst>
  <dgm:cxnLst>
    <dgm:cxn modelId="{7095A5C8-161F-4559-8EEF-1C0ECBB6D7C2}" srcId="{5DF24442-9ED1-4F98-A3E9-80DEEE696342}" destId="{6F6FBA26-AA1D-4534-B7CA-211A21198A6B}" srcOrd="0" destOrd="0" parTransId="{0113A3D3-73DE-4146-9BD2-67EB26B81014}" sibTransId="{58F3FC8E-A8DD-413D-A6E8-23293E18A7E1}"/>
    <dgm:cxn modelId="{E2FD92E4-2100-4415-B413-635FF75F6D30}" type="presOf" srcId="{584F9BAE-50EE-4CE0-9F67-1A8E3BB0E1C6}" destId="{2BA401CE-6E41-4E0B-9CDC-35AD6F804FF4}" srcOrd="0" destOrd="0" presId="urn:microsoft.com/office/officeart/2005/8/layout/vProcess5"/>
    <dgm:cxn modelId="{52D69B9A-542C-4C9C-AEEC-792B0DBAAC54}" type="presOf" srcId="{B96B9B31-F92C-4CF4-A98A-033E5DEFAF78}" destId="{5D735003-24DE-4F43-81B5-942AB8102852}" srcOrd="1" destOrd="0" presId="urn:microsoft.com/office/officeart/2005/8/layout/vProcess5"/>
    <dgm:cxn modelId="{602C462D-D9FB-4DEE-A4BA-1C366E18F852}" type="presOf" srcId="{6714DFFB-986E-4A9D-A90E-5CF30DF16519}" destId="{8CFDE47F-DC3F-414E-95AA-8BA98F0782E1}" srcOrd="0" destOrd="0" presId="urn:microsoft.com/office/officeart/2005/8/layout/vProcess5"/>
    <dgm:cxn modelId="{8B543C51-F709-43F2-BE6B-D4B5FC40680A}" type="presOf" srcId="{BB989039-73E6-4B11-8626-BF545B824DD1}" destId="{BA287235-F6AB-4F88-9D75-A80E6FA59617}" srcOrd="0" destOrd="0" presId="urn:microsoft.com/office/officeart/2005/8/layout/vProcess5"/>
    <dgm:cxn modelId="{A4C2194C-3737-4B5A-9DD9-DB6CB84E8DCD}" srcId="{5DF24442-9ED1-4F98-A3E9-80DEEE696342}" destId="{BB989039-73E6-4B11-8626-BF545B824DD1}" srcOrd="1" destOrd="0" parTransId="{6D269B3A-04A3-4F3A-A37C-671C89A6CC5B}" sibTransId="{584F9BAE-50EE-4CE0-9F67-1A8E3BB0E1C6}"/>
    <dgm:cxn modelId="{80B13580-7EC4-44EA-AEBD-26A839BA61C8}" type="presOf" srcId="{7B20E743-EC0B-4526-BBA5-724CF192CEBA}" destId="{2C29CCC7-0E7D-4B5F-8C87-ABACBE49B569}" srcOrd="0" destOrd="0" presId="urn:microsoft.com/office/officeart/2005/8/layout/vProcess5"/>
    <dgm:cxn modelId="{9874D419-667D-4D27-A181-D8B1622C8912}" type="presOf" srcId="{6F6FBA26-AA1D-4534-B7CA-211A21198A6B}" destId="{00E57D25-1952-442E-BF98-5A594F61D607}" srcOrd="0" destOrd="0" presId="urn:microsoft.com/office/officeart/2005/8/layout/vProcess5"/>
    <dgm:cxn modelId="{EB4E4CEA-F855-45A4-9912-C1DC37B9AD7D}" srcId="{5DF24442-9ED1-4F98-A3E9-80DEEE696342}" destId="{B96B9B31-F92C-4CF4-A98A-033E5DEFAF78}" srcOrd="3" destOrd="0" parTransId="{948F48B3-1820-4797-BE62-BE13ADF9EAC2}" sibTransId="{B5D01C1B-761C-4A4D-B904-824F6D38D7A3}"/>
    <dgm:cxn modelId="{A0FB7593-ADCA-4AF5-A7AF-C8E188205B2C}" type="presOf" srcId="{6714DFFB-986E-4A9D-A90E-5CF30DF16519}" destId="{9225D33C-B8BE-44D3-B12D-AB4CDAF6DDAD}" srcOrd="1" destOrd="0" presId="urn:microsoft.com/office/officeart/2005/8/layout/vProcess5"/>
    <dgm:cxn modelId="{AC639BF0-C9C2-4D28-997F-8790F95CE7DD}" type="presOf" srcId="{B96B9B31-F92C-4CF4-A98A-033E5DEFAF78}" destId="{D001BBDB-5EDD-4CF3-9E59-3DCAF733659E}" srcOrd="0" destOrd="0" presId="urn:microsoft.com/office/officeart/2005/8/layout/vProcess5"/>
    <dgm:cxn modelId="{6628567E-7C2B-4143-8D08-BFC739F0805E}" type="presOf" srcId="{5DF24442-9ED1-4F98-A3E9-80DEEE696342}" destId="{DBBBEC5A-352A-4631-B502-46055C7B7078}" srcOrd="0" destOrd="0" presId="urn:microsoft.com/office/officeart/2005/8/layout/vProcess5"/>
    <dgm:cxn modelId="{C3D8DE5F-BF80-43EE-8536-5D4A1F5267E2}" srcId="{5DF24442-9ED1-4F98-A3E9-80DEEE696342}" destId="{6714DFFB-986E-4A9D-A90E-5CF30DF16519}" srcOrd="2" destOrd="0" parTransId="{E641D67B-9582-4998-9026-573503607C24}" sibTransId="{7B20E743-EC0B-4526-BBA5-724CF192CEBA}"/>
    <dgm:cxn modelId="{2824D900-9694-4A6C-9397-DBCE99D8FD1C}" type="presOf" srcId="{BB989039-73E6-4B11-8626-BF545B824DD1}" destId="{1D0E338A-3AE1-456C-ACE9-6AE9B3C94EA3}" srcOrd="1" destOrd="0" presId="urn:microsoft.com/office/officeart/2005/8/layout/vProcess5"/>
    <dgm:cxn modelId="{45B535BC-CEF1-447E-BE64-AB418C34991E}" type="presOf" srcId="{6F6FBA26-AA1D-4534-B7CA-211A21198A6B}" destId="{7CDF015F-B208-49A6-A886-FBEA482AAE3A}" srcOrd="1" destOrd="0" presId="urn:microsoft.com/office/officeart/2005/8/layout/vProcess5"/>
    <dgm:cxn modelId="{410996E0-3FF6-4DEF-8BF8-0FD292E5B758}" type="presOf" srcId="{58F3FC8E-A8DD-413D-A6E8-23293E18A7E1}" destId="{8A004E2F-F3FD-4FA6-8CEF-18B124E6FB09}" srcOrd="0" destOrd="0" presId="urn:microsoft.com/office/officeart/2005/8/layout/vProcess5"/>
    <dgm:cxn modelId="{C4F28A6B-848B-4FE7-91CE-B89873686FAF}" type="presParOf" srcId="{DBBBEC5A-352A-4631-B502-46055C7B7078}" destId="{74D7F35A-CFA7-4CED-97FD-A2496AEFD296}" srcOrd="0" destOrd="0" presId="urn:microsoft.com/office/officeart/2005/8/layout/vProcess5"/>
    <dgm:cxn modelId="{FDD6C6C7-F870-449E-A8CC-227B73B23AA5}" type="presParOf" srcId="{DBBBEC5A-352A-4631-B502-46055C7B7078}" destId="{00E57D25-1952-442E-BF98-5A594F61D607}" srcOrd="1" destOrd="0" presId="urn:microsoft.com/office/officeart/2005/8/layout/vProcess5"/>
    <dgm:cxn modelId="{D3F7D0C3-924B-4258-88D8-CD152954F621}" type="presParOf" srcId="{DBBBEC5A-352A-4631-B502-46055C7B7078}" destId="{BA287235-F6AB-4F88-9D75-A80E6FA59617}" srcOrd="2" destOrd="0" presId="urn:microsoft.com/office/officeart/2005/8/layout/vProcess5"/>
    <dgm:cxn modelId="{970A25E2-858D-45C0-8BD2-C9F8D8DC2005}" type="presParOf" srcId="{DBBBEC5A-352A-4631-B502-46055C7B7078}" destId="{8CFDE47F-DC3F-414E-95AA-8BA98F0782E1}" srcOrd="3" destOrd="0" presId="urn:microsoft.com/office/officeart/2005/8/layout/vProcess5"/>
    <dgm:cxn modelId="{F4F88CC5-3D69-4147-ABA2-C6011495EE37}" type="presParOf" srcId="{DBBBEC5A-352A-4631-B502-46055C7B7078}" destId="{D001BBDB-5EDD-4CF3-9E59-3DCAF733659E}" srcOrd="4" destOrd="0" presId="urn:microsoft.com/office/officeart/2005/8/layout/vProcess5"/>
    <dgm:cxn modelId="{56F9BCA9-1ABF-4802-8F82-97BA89FC441B}" type="presParOf" srcId="{DBBBEC5A-352A-4631-B502-46055C7B7078}" destId="{8A004E2F-F3FD-4FA6-8CEF-18B124E6FB09}" srcOrd="5" destOrd="0" presId="urn:microsoft.com/office/officeart/2005/8/layout/vProcess5"/>
    <dgm:cxn modelId="{CA2B08FF-C93D-4ADA-ACCA-59A14B183B09}" type="presParOf" srcId="{DBBBEC5A-352A-4631-B502-46055C7B7078}" destId="{2BA401CE-6E41-4E0B-9CDC-35AD6F804FF4}" srcOrd="6" destOrd="0" presId="urn:microsoft.com/office/officeart/2005/8/layout/vProcess5"/>
    <dgm:cxn modelId="{02DA575C-EAF6-4BC4-B5C0-DED9F38EDD99}" type="presParOf" srcId="{DBBBEC5A-352A-4631-B502-46055C7B7078}" destId="{2C29CCC7-0E7D-4B5F-8C87-ABACBE49B569}" srcOrd="7" destOrd="0" presId="urn:microsoft.com/office/officeart/2005/8/layout/vProcess5"/>
    <dgm:cxn modelId="{5C7E1D03-1871-4800-80E4-12DA1CD0896F}" type="presParOf" srcId="{DBBBEC5A-352A-4631-B502-46055C7B7078}" destId="{7CDF015F-B208-49A6-A886-FBEA482AAE3A}" srcOrd="8" destOrd="0" presId="urn:microsoft.com/office/officeart/2005/8/layout/vProcess5"/>
    <dgm:cxn modelId="{FA99F9C4-02D3-4DFF-B55D-A4525A8C374A}" type="presParOf" srcId="{DBBBEC5A-352A-4631-B502-46055C7B7078}" destId="{1D0E338A-3AE1-456C-ACE9-6AE9B3C94EA3}" srcOrd="9" destOrd="0" presId="urn:microsoft.com/office/officeart/2005/8/layout/vProcess5"/>
    <dgm:cxn modelId="{C998F600-5E10-41F9-929A-15E6E6B3A3DE}" type="presParOf" srcId="{DBBBEC5A-352A-4631-B502-46055C7B7078}" destId="{9225D33C-B8BE-44D3-B12D-AB4CDAF6DDAD}" srcOrd="10" destOrd="0" presId="urn:microsoft.com/office/officeart/2005/8/layout/vProcess5"/>
    <dgm:cxn modelId="{2CECBC9D-B858-4DBD-B110-DDA8C074E434}" type="presParOf" srcId="{DBBBEC5A-352A-4631-B502-46055C7B7078}" destId="{5D735003-24DE-4F43-81B5-942AB8102852}"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812694-96D9-4549-9DC3-A6905E9D03D9}">
      <dsp:nvSpPr>
        <dsp:cNvPr id="0" name=""/>
        <dsp:cNvSpPr/>
      </dsp:nvSpPr>
      <dsp:spPr>
        <a:xfrm>
          <a:off x="2652165" y="556312"/>
          <a:ext cx="429662" cy="91440"/>
        </a:xfrm>
        <a:custGeom>
          <a:avLst/>
          <a:gdLst/>
          <a:ahLst/>
          <a:cxnLst/>
          <a:rect l="0" t="0" r="0" b="0"/>
          <a:pathLst>
            <a:path>
              <a:moveTo>
                <a:pt x="0" y="45720"/>
              </a:moveTo>
              <a:lnTo>
                <a:pt x="429662"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dirty="0"/>
        </a:p>
      </dsp:txBody>
      <dsp:txXfrm>
        <a:off x="2855490" y="599731"/>
        <a:ext cx="23013" cy="4602"/>
      </dsp:txXfrm>
    </dsp:sp>
    <dsp:sp modelId="{621108B7-F30D-4103-9441-E88656B55DAC}">
      <dsp:nvSpPr>
        <dsp:cNvPr id="0" name=""/>
        <dsp:cNvSpPr/>
      </dsp:nvSpPr>
      <dsp:spPr>
        <a:xfrm>
          <a:off x="652822" y="1689"/>
          <a:ext cx="2001142" cy="120068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smtClean="0"/>
            <a:t>What key skills challenges are being faced in Professional and Business Services?</a:t>
          </a:r>
          <a:endParaRPr lang="en-GB" sz="1400" kern="1200" dirty="0"/>
        </a:p>
      </dsp:txBody>
      <dsp:txXfrm>
        <a:off x="652822" y="1689"/>
        <a:ext cx="2001142" cy="1200685"/>
      </dsp:txXfrm>
    </dsp:sp>
    <dsp:sp modelId="{F279CEA1-2836-4985-A84B-8897181229F8}">
      <dsp:nvSpPr>
        <dsp:cNvPr id="0" name=""/>
        <dsp:cNvSpPr/>
      </dsp:nvSpPr>
      <dsp:spPr>
        <a:xfrm>
          <a:off x="5113571" y="554622"/>
          <a:ext cx="463542" cy="91440"/>
        </a:xfrm>
        <a:custGeom>
          <a:avLst/>
          <a:gdLst/>
          <a:ahLst/>
          <a:cxnLst/>
          <a:rect l="0" t="0" r="0" b="0"/>
          <a:pathLst>
            <a:path>
              <a:moveTo>
                <a:pt x="0" y="47409"/>
              </a:moveTo>
              <a:lnTo>
                <a:pt x="248871" y="47409"/>
              </a:lnTo>
              <a:lnTo>
                <a:pt x="248871" y="45720"/>
              </a:lnTo>
              <a:lnTo>
                <a:pt x="463542"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dirty="0"/>
        </a:p>
      </dsp:txBody>
      <dsp:txXfrm>
        <a:off x="5332988" y="598041"/>
        <a:ext cx="24707" cy="4602"/>
      </dsp:txXfrm>
    </dsp:sp>
    <dsp:sp modelId="{07F5B299-E949-489E-8B37-3A189348D005}">
      <dsp:nvSpPr>
        <dsp:cNvPr id="0" name=""/>
        <dsp:cNvSpPr/>
      </dsp:nvSpPr>
      <dsp:spPr>
        <a:xfrm>
          <a:off x="3114228" y="1689"/>
          <a:ext cx="2001142" cy="120068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smtClean="0"/>
            <a:t> The importance of the Professional and Business Services sector today</a:t>
          </a:r>
          <a:endParaRPr lang="en-GB" sz="1400" kern="1200" dirty="0"/>
        </a:p>
      </dsp:txBody>
      <dsp:txXfrm>
        <a:off x="3114228" y="1689"/>
        <a:ext cx="2001142" cy="1200685"/>
      </dsp:txXfrm>
    </dsp:sp>
    <dsp:sp modelId="{83E272CD-8FC6-4148-8178-7ABC73A1239F}">
      <dsp:nvSpPr>
        <dsp:cNvPr id="0" name=""/>
        <dsp:cNvSpPr/>
      </dsp:nvSpPr>
      <dsp:spPr>
        <a:xfrm>
          <a:off x="1653394" y="1198885"/>
          <a:ext cx="4956691" cy="431352"/>
        </a:xfrm>
        <a:custGeom>
          <a:avLst/>
          <a:gdLst/>
          <a:ahLst/>
          <a:cxnLst/>
          <a:rect l="0" t="0" r="0" b="0"/>
          <a:pathLst>
            <a:path>
              <a:moveTo>
                <a:pt x="4956691" y="0"/>
              </a:moveTo>
              <a:lnTo>
                <a:pt x="4956691" y="232776"/>
              </a:lnTo>
              <a:lnTo>
                <a:pt x="0" y="232776"/>
              </a:lnTo>
              <a:lnTo>
                <a:pt x="0" y="431352"/>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dirty="0"/>
        </a:p>
      </dsp:txBody>
      <dsp:txXfrm>
        <a:off x="4007285" y="1412260"/>
        <a:ext cx="248908" cy="4602"/>
      </dsp:txXfrm>
    </dsp:sp>
    <dsp:sp modelId="{953505D3-1A7A-4334-9562-95F954E1A01F}">
      <dsp:nvSpPr>
        <dsp:cNvPr id="0" name=""/>
        <dsp:cNvSpPr/>
      </dsp:nvSpPr>
      <dsp:spPr>
        <a:xfrm>
          <a:off x="5609513" y="0"/>
          <a:ext cx="2001142" cy="120068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smtClean="0"/>
            <a:t>Imagine where the sector could be tomorrow?</a:t>
          </a:r>
          <a:endParaRPr lang="en-GB" sz="1400" kern="1200" dirty="0"/>
        </a:p>
      </dsp:txBody>
      <dsp:txXfrm>
        <a:off x="5609513" y="0"/>
        <a:ext cx="2001142" cy="1200685"/>
      </dsp:txXfrm>
    </dsp:sp>
    <dsp:sp modelId="{9EAFD595-987A-489C-8796-4797079E87DF}">
      <dsp:nvSpPr>
        <dsp:cNvPr id="0" name=""/>
        <dsp:cNvSpPr/>
      </dsp:nvSpPr>
      <dsp:spPr>
        <a:xfrm>
          <a:off x="2652165" y="2217260"/>
          <a:ext cx="429662" cy="91440"/>
        </a:xfrm>
        <a:custGeom>
          <a:avLst/>
          <a:gdLst/>
          <a:ahLst/>
          <a:cxnLst/>
          <a:rect l="0" t="0" r="0" b="0"/>
          <a:pathLst>
            <a:path>
              <a:moveTo>
                <a:pt x="0" y="45720"/>
              </a:moveTo>
              <a:lnTo>
                <a:pt x="429662"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dirty="0"/>
        </a:p>
      </dsp:txBody>
      <dsp:txXfrm>
        <a:off x="2855490" y="2260679"/>
        <a:ext cx="23013" cy="4602"/>
      </dsp:txXfrm>
    </dsp:sp>
    <dsp:sp modelId="{FD3BC1DB-6B8C-4165-A860-288DC27A125C}">
      <dsp:nvSpPr>
        <dsp:cNvPr id="0" name=""/>
        <dsp:cNvSpPr/>
      </dsp:nvSpPr>
      <dsp:spPr>
        <a:xfrm>
          <a:off x="652822" y="1662638"/>
          <a:ext cx="2001142" cy="120068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smtClean="0"/>
            <a:t>Performance challenge (1)</a:t>
          </a:r>
        </a:p>
        <a:p>
          <a:pPr lvl="0" algn="ctr" defTabSz="622300">
            <a:lnSpc>
              <a:spcPct val="90000"/>
            </a:lnSpc>
            <a:spcBef>
              <a:spcPct val="0"/>
            </a:spcBef>
            <a:spcAft>
              <a:spcPct val="35000"/>
            </a:spcAft>
          </a:pPr>
          <a:r>
            <a:rPr lang="en-GB" sz="1400" kern="1200" dirty="0" smtClean="0"/>
            <a:t>Attracting and retaining talent</a:t>
          </a:r>
          <a:endParaRPr lang="en-GB" sz="1400" kern="1200" dirty="0"/>
        </a:p>
      </dsp:txBody>
      <dsp:txXfrm>
        <a:off x="652822" y="1662638"/>
        <a:ext cx="2001142" cy="1200685"/>
      </dsp:txXfrm>
    </dsp:sp>
    <dsp:sp modelId="{77EC4097-371B-4362-B2E6-890744D6E235}">
      <dsp:nvSpPr>
        <dsp:cNvPr id="0" name=""/>
        <dsp:cNvSpPr/>
      </dsp:nvSpPr>
      <dsp:spPr>
        <a:xfrm>
          <a:off x="5113571" y="2217260"/>
          <a:ext cx="429662" cy="91440"/>
        </a:xfrm>
        <a:custGeom>
          <a:avLst/>
          <a:gdLst/>
          <a:ahLst/>
          <a:cxnLst/>
          <a:rect l="0" t="0" r="0" b="0"/>
          <a:pathLst>
            <a:path>
              <a:moveTo>
                <a:pt x="0" y="45720"/>
              </a:moveTo>
              <a:lnTo>
                <a:pt x="429662"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dirty="0"/>
        </a:p>
      </dsp:txBody>
      <dsp:txXfrm>
        <a:off x="5316896" y="2260679"/>
        <a:ext cx="23013" cy="4602"/>
      </dsp:txXfrm>
    </dsp:sp>
    <dsp:sp modelId="{3910C7F7-C364-4CD1-BA16-706D0912A889}">
      <dsp:nvSpPr>
        <dsp:cNvPr id="0" name=""/>
        <dsp:cNvSpPr/>
      </dsp:nvSpPr>
      <dsp:spPr>
        <a:xfrm>
          <a:off x="3114228" y="1662638"/>
          <a:ext cx="2001142" cy="120068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smtClean="0"/>
            <a:t>Performance challenge (2)</a:t>
          </a:r>
        </a:p>
        <a:p>
          <a:pPr lvl="0" algn="ctr" defTabSz="622300">
            <a:lnSpc>
              <a:spcPct val="90000"/>
            </a:lnSpc>
            <a:spcBef>
              <a:spcPct val="0"/>
            </a:spcBef>
            <a:spcAft>
              <a:spcPct val="35000"/>
            </a:spcAft>
          </a:pPr>
          <a:r>
            <a:rPr lang="en-GB" sz="1400" kern="1200" dirty="0" smtClean="0"/>
            <a:t>Investing in workforce skills</a:t>
          </a:r>
          <a:endParaRPr lang="en-GB" sz="1400" kern="1200" dirty="0"/>
        </a:p>
      </dsp:txBody>
      <dsp:txXfrm>
        <a:off x="3114228" y="1662638"/>
        <a:ext cx="2001142" cy="1200685"/>
      </dsp:txXfrm>
    </dsp:sp>
    <dsp:sp modelId="{535E850D-B5E8-45F8-897A-0F63C2EEA817}">
      <dsp:nvSpPr>
        <dsp:cNvPr id="0" name=""/>
        <dsp:cNvSpPr/>
      </dsp:nvSpPr>
      <dsp:spPr>
        <a:xfrm>
          <a:off x="1653394" y="2861523"/>
          <a:ext cx="4922811" cy="429662"/>
        </a:xfrm>
        <a:custGeom>
          <a:avLst/>
          <a:gdLst/>
          <a:ahLst/>
          <a:cxnLst/>
          <a:rect l="0" t="0" r="0" b="0"/>
          <a:pathLst>
            <a:path>
              <a:moveTo>
                <a:pt x="4922811" y="0"/>
              </a:moveTo>
              <a:lnTo>
                <a:pt x="4922811" y="231931"/>
              </a:lnTo>
              <a:lnTo>
                <a:pt x="0" y="231931"/>
              </a:lnTo>
              <a:lnTo>
                <a:pt x="0" y="429662"/>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dirty="0"/>
        </a:p>
      </dsp:txBody>
      <dsp:txXfrm>
        <a:off x="3991192" y="3074054"/>
        <a:ext cx="247214" cy="4602"/>
      </dsp:txXfrm>
    </dsp:sp>
    <dsp:sp modelId="{8D3C6297-3976-4857-9E81-51C037E70200}">
      <dsp:nvSpPr>
        <dsp:cNvPr id="0" name=""/>
        <dsp:cNvSpPr/>
      </dsp:nvSpPr>
      <dsp:spPr>
        <a:xfrm>
          <a:off x="5575634" y="1662638"/>
          <a:ext cx="2001142" cy="120068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smtClean="0"/>
            <a:t>Performance challenge (3)</a:t>
          </a:r>
        </a:p>
        <a:p>
          <a:pPr lvl="0" algn="ctr" defTabSz="622300">
            <a:lnSpc>
              <a:spcPct val="90000"/>
            </a:lnSpc>
            <a:spcBef>
              <a:spcPct val="0"/>
            </a:spcBef>
            <a:spcAft>
              <a:spcPct val="35000"/>
            </a:spcAft>
          </a:pPr>
          <a:r>
            <a:rPr lang="en-GB" sz="1400" kern="1200" dirty="0" smtClean="0"/>
            <a:t>Investing in management capability</a:t>
          </a:r>
          <a:endParaRPr lang="en-GB" sz="1400" kern="1200" dirty="0"/>
        </a:p>
      </dsp:txBody>
      <dsp:txXfrm>
        <a:off x="5575634" y="1662638"/>
        <a:ext cx="2001142" cy="1200685"/>
      </dsp:txXfrm>
    </dsp:sp>
    <dsp:sp modelId="{DF7A8D94-AEEB-449C-9069-56D8558B86A2}">
      <dsp:nvSpPr>
        <dsp:cNvPr id="0" name=""/>
        <dsp:cNvSpPr/>
      </dsp:nvSpPr>
      <dsp:spPr>
        <a:xfrm>
          <a:off x="2652165" y="3878209"/>
          <a:ext cx="429662" cy="91440"/>
        </a:xfrm>
        <a:custGeom>
          <a:avLst/>
          <a:gdLst/>
          <a:ahLst/>
          <a:cxnLst/>
          <a:rect l="0" t="0" r="0" b="0"/>
          <a:pathLst>
            <a:path>
              <a:moveTo>
                <a:pt x="0" y="45720"/>
              </a:moveTo>
              <a:lnTo>
                <a:pt x="429662"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dirty="0"/>
        </a:p>
      </dsp:txBody>
      <dsp:txXfrm>
        <a:off x="2855490" y="3921628"/>
        <a:ext cx="23013" cy="4602"/>
      </dsp:txXfrm>
    </dsp:sp>
    <dsp:sp modelId="{110F3E00-4346-4598-A2DD-57410010B6D1}">
      <dsp:nvSpPr>
        <dsp:cNvPr id="0" name=""/>
        <dsp:cNvSpPr/>
      </dsp:nvSpPr>
      <dsp:spPr>
        <a:xfrm>
          <a:off x="652822" y="3323586"/>
          <a:ext cx="2001142" cy="120068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smtClean="0"/>
            <a:t>Tackling these performance challenges: Growth through skills</a:t>
          </a:r>
          <a:endParaRPr lang="en-GB" sz="1400" kern="1200" dirty="0"/>
        </a:p>
      </dsp:txBody>
      <dsp:txXfrm>
        <a:off x="652822" y="3323586"/>
        <a:ext cx="2001142" cy="1200685"/>
      </dsp:txXfrm>
    </dsp:sp>
    <dsp:sp modelId="{B14359BE-B219-4D57-8F59-FE27DA39E92B}">
      <dsp:nvSpPr>
        <dsp:cNvPr id="0" name=""/>
        <dsp:cNvSpPr/>
      </dsp:nvSpPr>
      <dsp:spPr>
        <a:xfrm>
          <a:off x="5113571" y="3878209"/>
          <a:ext cx="429662" cy="91440"/>
        </a:xfrm>
        <a:custGeom>
          <a:avLst/>
          <a:gdLst/>
          <a:ahLst/>
          <a:cxnLst/>
          <a:rect l="0" t="0" r="0" b="0"/>
          <a:pathLst>
            <a:path>
              <a:moveTo>
                <a:pt x="0" y="45720"/>
              </a:moveTo>
              <a:lnTo>
                <a:pt x="429662"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dirty="0"/>
        </a:p>
      </dsp:txBody>
      <dsp:txXfrm>
        <a:off x="5316896" y="3921628"/>
        <a:ext cx="23013" cy="4602"/>
      </dsp:txXfrm>
    </dsp:sp>
    <dsp:sp modelId="{83B41C5A-491C-486C-96D2-9088822CB506}">
      <dsp:nvSpPr>
        <dsp:cNvPr id="0" name=""/>
        <dsp:cNvSpPr/>
      </dsp:nvSpPr>
      <dsp:spPr>
        <a:xfrm>
          <a:off x="3114228" y="3323586"/>
          <a:ext cx="2001142" cy="120068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smtClean="0"/>
            <a:t>Benefits to business</a:t>
          </a:r>
          <a:endParaRPr lang="en-GB" sz="1400" kern="1200" dirty="0"/>
        </a:p>
      </dsp:txBody>
      <dsp:txXfrm>
        <a:off x="3114228" y="3323586"/>
        <a:ext cx="2001142" cy="1200685"/>
      </dsp:txXfrm>
    </dsp:sp>
    <dsp:sp modelId="{D7D7FEEB-0193-47B9-8B19-8EE363C21950}">
      <dsp:nvSpPr>
        <dsp:cNvPr id="0" name=""/>
        <dsp:cNvSpPr/>
      </dsp:nvSpPr>
      <dsp:spPr>
        <a:xfrm>
          <a:off x="5575634" y="3323586"/>
          <a:ext cx="2001142" cy="120068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smtClean="0"/>
            <a:t>Key messages for Professional and Business services</a:t>
          </a:r>
          <a:endParaRPr lang="en-GB" sz="1400" kern="1200" dirty="0"/>
        </a:p>
      </dsp:txBody>
      <dsp:txXfrm>
        <a:off x="5575634" y="3323586"/>
        <a:ext cx="2001142" cy="12006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E57D25-1952-442E-BF98-5A594F61D607}">
      <dsp:nvSpPr>
        <dsp:cNvPr id="0" name=""/>
        <dsp:cNvSpPr/>
      </dsp:nvSpPr>
      <dsp:spPr>
        <a:xfrm>
          <a:off x="-138393" y="-36003"/>
          <a:ext cx="6451917" cy="125293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tabLst/>
          </a:pPr>
          <a:r>
            <a:rPr lang="en-GB" sz="1200" b="1" kern="1200" dirty="0" smtClean="0"/>
            <a:t>Adapting to increased regulation </a:t>
          </a:r>
        </a:p>
        <a:p>
          <a:pPr lvl="0" algn="l" defTabSz="533400">
            <a:lnSpc>
              <a:spcPct val="90000"/>
            </a:lnSpc>
            <a:spcBef>
              <a:spcPct val="0"/>
            </a:spcBef>
            <a:spcAft>
              <a:spcPct val="35000"/>
            </a:spcAft>
            <a:tabLst/>
          </a:pPr>
          <a:r>
            <a:rPr lang="en-GB" sz="1200" kern="1200" dirty="0" smtClean="0"/>
            <a:t>The sector is facing </a:t>
          </a:r>
          <a:r>
            <a:rPr lang="en-GB" sz="1200" b="1" kern="1200" dirty="0" smtClean="0"/>
            <a:t>increasing regulation </a:t>
          </a:r>
          <a:r>
            <a:rPr lang="en-GB" sz="1200" b="0" kern="1200" dirty="0" smtClean="0"/>
            <a:t>at national, European and  global levels in response to the financial crisis and growing pressures for public accountability, leading to increasing  demands for knowledge and skills to ensure firms meet regulatory requirements. </a:t>
          </a:r>
          <a:endParaRPr lang="en-GB" sz="1200" b="1" kern="1200" dirty="0" smtClean="0"/>
        </a:p>
      </dsp:txBody>
      <dsp:txXfrm>
        <a:off x="-101696" y="694"/>
        <a:ext cx="5153163" cy="1179544"/>
      </dsp:txXfrm>
    </dsp:sp>
    <dsp:sp modelId="{BA287235-F6AB-4F88-9D75-A80E6FA59617}">
      <dsp:nvSpPr>
        <dsp:cNvPr id="0" name=""/>
        <dsp:cNvSpPr/>
      </dsp:nvSpPr>
      <dsp:spPr>
        <a:xfrm>
          <a:off x="360017" y="1224135"/>
          <a:ext cx="6451917" cy="109452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GB" sz="1200" b="1" kern="1200" dirty="0" smtClean="0">
              <a:latin typeface="+mn-lt"/>
            </a:rPr>
            <a:t>Attracting talented individuals</a:t>
          </a:r>
        </a:p>
        <a:p>
          <a:pPr lvl="0" algn="l" defTabSz="533400">
            <a:lnSpc>
              <a:spcPct val="90000"/>
            </a:lnSpc>
            <a:spcBef>
              <a:spcPct val="0"/>
            </a:spcBef>
            <a:spcAft>
              <a:spcPct val="35000"/>
            </a:spcAft>
          </a:pPr>
          <a:r>
            <a:rPr lang="en-GB" sz="1200" b="0" kern="1200" dirty="0" smtClean="0">
              <a:latin typeface="+mn-lt"/>
            </a:rPr>
            <a:t>Financial and professional services sub-sector recruit from Higher Education and employers have relied on access to a global talent pool.  Future migration policy and increased fees for higher education  have potential implications for the global supply of skills to the sector.</a:t>
          </a:r>
        </a:p>
      </dsp:txBody>
      <dsp:txXfrm>
        <a:off x="392075" y="1256193"/>
        <a:ext cx="5126653" cy="1030413"/>
      </dsp:txXfrm>
    </dsp:sp>
    <dsp:sp modelId="{8CFDE47F-DC3F-414E-95AA-8BA98F0782E1}">
      <dsp:nvSpPr>
        <dsp:cNvPr id="0" name=""/>
        <dsp:cNvSpPr/>
      </dsp:nvSpPr>
      <dsp:spPr>
        <a:xfrm>
          <a:off x="576091" y="2376259"/>
          <a:ext cx="6451917" cy="110892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GB" sz="1200" b="1" kern="1200" dirty="0" smtClean="0"/>
            <a:t>Overcoming skills shortages</a:t>
          </a:r>
        </a:p>
        <a:p>
          <a:pPr lvl="0" algn="l" defTabSz="533400">
            <a:lnSpc>
              <a:spcPct val="90000"/>
            </a:lnSpc>
            <a:spcBef>
              <a:spcPct val="0"/>
            </a:spcBef>
            <a:spcAft>
              <a:spcPct val="35000"/>
            </a:spcAft>
          </a:pPr>
          <a:r>
            <a:rPr lang="en-GB" sz="1200" b="0" kern="1200" dirty="0" smtClean="0"/>
            <a:t>Investing in the workforce is important to ensure that the sector has the </a:t>
          </a:r>
        </a:p>
        <a:p>
          <a:pPr lvl="0" algn="l" defTabSz="533400">
            <a:lnSpc>
              <a:spcPct val="90000"/>
            </a:lnSpc>
            <a:spcBef>
              <a:spcPct val="0"/>
            </a:spcBef>
            <a:spcAft>
              <a:spcPct val="35000"/>
            </a:spcAft>
          </a:pPr>
          <a:r>
            <a:rPr lang="en-GB" sz="1200" b="0" kern="1200" dirty="0" smtClean="0"/>
            <a:t>skills to remain agile in an increasingly competitive and uncertain environment. </a:t>
          </a:r>
          <a:r>
            <a:rPr lang="en-GB" sz="1200" b="1" kern="1200" dirty="0" smtClean="0"/>
            <a:t>Managerial</a:t>
          </a:r>
          <a:r>
            <a:rPr lang="en-GB" sz="1200" b="0" kern="1200" dirty="0" smtClean="0"/>
            <a:t> and </a:t>
          </a:r>
          <a:r>
            <a:rPr lang="en-GB" sz="1200" b="1" kern="1200" dirty="0" smtClean="0"/>
            <a:t>professional</a:t>
          </a:r>
          <a:r>
            <a:rPr lang="en-GB" sz="1200" b="0" kern="1200" dirty="0" smtClean="0"/>
            <a:t> skills are of key importance.  Other areas commonly needing improvement include specialist or job-specific skills, planning and organisational and customer handling skills.</a:t>
          </a:r>
          <a:r>
            <a:rPr lang="en-GB" sz="1200" b="1" kern="1200" dirty="0" smtClean="0"/>
            <a:t> </a:t>
          </a:r>
        </a:p>
      </dsp:txBody>
      <dsp:txXfrm>
        <a:off x="608570" y="2408738"/>
        <a:ext cx="5133876" cy="1043964"/>
      </dsp:txXfrm>
    </dsp:sp>
    <dsp:sp modelId="{D001BBDB-5EDD-4CF3-9E59-3DCAF733659E}">
      <dsp:nvSpPr>
        <dsp:cNvPr id="0" name=""/>
        <dsp:cNvSpPr/>
      </dsp:nvSpPr>
      <dsp:spPr>
        <a:xfrm>
          <a:off x="936108" y="3600403"/>
          <a:ext cx="7005492" cy="103955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tabLst/>
          </a:pPr>
          <a:r>
            <a:rPr lang="en-GB" sz="1200" b="1" kern="1200" dirty="0" smtClean="0"/>
            <a:t>Global competition and technology</a:t>
          </a:r>
        </a:p>
        <a:p>
          <a:pPr lvl="0" algn="l" defTabSz="533400">
            <a:lnSpc>
              <a:spcPct val="90000"/>
            </a:lnSpc>
            <a:spcBef>
              <a:spcPct val="0"/>
            </a:spcBef>
            <a:spcAft>
              <a:spcPct val="35000"/>
            </a:spcAft>
            <a:tabLst/>
          </a:pPr>
          <a:r>
            <a:rPr lang="en-GB" sz="1200" b="0" kern="1200" dirty="0" smtClean="0"/>
            <a:t>Acquisition of the right skills helps Professional and Business Services remain globally competitive, alongside technological advances which change the way in which transactions are carried out and where services are delivered.   </a:t>
          </a:r>
        </a:p>
        <a:p>
          <a:pPr lvl="0" algn="l" defTabSz="533400">
            <a:lnSpc>
              <a:spcPct val="90000"/>
            </a:lnSpc>
            <a:spcBef>
              <a:spcPct val="0"/>
            </a:spcBef>
            <a:spcAft>
              <a:spcPct val="35000"/>
            </a:spcAft>
            <a:tabLst/>
          </a:pPr>
          <a:endParaRPr lang="en-GB" sz="1000" b="1" kern="1200" dirty="0" smtClean="0"/>
        </a:p>
      </dsp:txBody>
      <dsp:txXfrm>
        <a:off x="966556" y="3630851"/>
        <a:ext cx="5575241" cy="978663"/>
      </dsp:txXfrm>
    </dsp:sp>
    <dsp:sp modelId="{8A004E2F-F3FD-4FA6-8CEF-18B124E6FB09}">
      <dsp:nvSpPr>
        <dsp:cNvPr id="0" name=""/>
        <dsp:cNvSpPr/>
      </dsp:nvSpPr>
      <dsp:spPr>
        <a:xfrm>
          <a:off x="5592724" y="885338"/>
          <a:ext cx="720799" cy="720799"/>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lang="en-GB" sz="3400" kern="1200" dirty="0"/>
        </a:p>
      </dsp:txBody>
      <dsp:txXfrm>
        <a:off x="5754904" y="885338"/>
        <a:ext cx="396439" cy="542401"/>
      </dsp:txXfrm>
    </dsp:sp>
    <dsp:sp modelId="{2BA401CE-6E41-4E0B-9CDC-35AD6F804FF4}">
      <dsp:nvSpPr>
        <dsp:cNvPr id="0" name=""/>
        <dsp:cNvSpPr/>
      </dsp:nvSpPr>
      <dsp:spPr>
        <a:xfrm>
          <a:off x="6133072" y="2195883"/>
          <a:ext cx="720799" cy="720799"/>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lang="en-GB" sz="3400" kern="1200" dirty="0"/>
        </a:p>
      </dsp:txBody>
      <dsp:txXfrm>
        <a:off x="6295252" y="2195883"/>
        <a:ext cx="396439" cy="542401"/>
      </dsp:txXfrm>
    </dsp:sp>
    <dsp:sp modelId="{2C29CCC7-0E7D-4B5F-8C87-ABACBE49B569}">
      <dsp:nvSpPr>
        <dsp:cNvPr id="0" name=""/>
        <dsp:cNvSpPr/>
      </dsp:nvSpPr>
      <dsp:spPr>
        <a:xfrm>
          <a:off x="6665355" y="3506428"/>
          <a:ext cx="720799" cy="720799"/>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lang="en-GB" sz="3400" kern="1200"/>
        </a:p>
      </dsp:txBody>
      <dsp:txXfrm>
        <a:off x="6827535" y="3506428"/>
        <a:ext cx="396439" cy="542401"/>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4050"/>
          </a:xfrm>
          <a:prstGeom prst="rect">
            <a:avLst/>
          </a:prstGeom>
        </p:spPr>
        <p:txBody>
          <a:bodyPr vert="horz" lIns="91440" tIns="45720" rIns="91440" bIns="45720" rtlCol="0"/>
          <a:lstStyle>
            <a:lvl1pPr algn="l">
              <a:defRPr sz="1200">
                <a:cs typeface="+mn-cs"/>
              </a:defRPr>
            </a:lvl1pPr>
          </a:lstStyle>
          <a:p>
            <a:pPr>
              <a:defRPr/>
            </a:pPr>
            <a:endParaRPr lang="en-GB"/>
          </a:p>
        </p:txBody>
      </p:sp>
      <p:sp>
        <p:nvSpPr>
          <p:cNvPr id="3" name="Date Placeholder 2"/>
          <p:cNvSpPr>
            <a:spLocks noGrp="1"/>
          </p:cNvSpPr>
          <p:nvPr>
            <p:ph type="dt" idx="1"/>
          </p:nvPr>
        </p:nvSpPr>
        <p:spPr>
          <a:xfrm>
            <a:off x="3850443" y="1"/>
            <a:ext cx="2945659" cy="494050"/>
          </a:xfrm>
          <a:prstGeom prst="rect">
            <a:avLst/>
          </a:prstGeom>
        </p:spPr>
        <p:txBody>
          <a:bodyPr vert="horz" lIns="91440" tIns="45720" rIns="91440" bIns="45720" rtlCol="0"/>
          <a:lstStyle>
            <a:lvl1pPr algn="r">
              <a:defRPr sz="1200">
                <a:cs typeface="+mn-cs"/>
              </a:defRPr>
            </a:lvl1pPr>
          </a:lstStyle>
          <a:p>
            <a:pPr>
              <a:defRPr/>
            </a:pPr>
            <a:fld id="{9DE197CB-7157-48B1-B10E-8F738B0B5253}" type="datetimeFigureOut">
              <a:rPr lang="en-GB"/>
              <a:pPr>
                <a:defRPr/>
              </a:pPr>
              <a:t>15/04/2014</a:t>
            </a:fld>
            <a:endParaRPr lang="en-GB"/>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690945"/>
            <a:ext cx="5438140" cy="4443076"/>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8515"/>
            <a:ext cx="2945659" cy="494050"/>
          </a:xfrm>
          <a:prstGeom prst="rect">
            <a:avLst/>
          </a:prstGeom>
        </p:spPr>
        <p:txBody>
          <a:bodyPr vert="horz" lIns="91440" tIns="45720" rIns="91440" bIns="45720" rtlCol="0" anchor="b"/>
          <a:lstStyle>
            <a:lvl1pPr algn="l">
              <a:defRPr sz="1200">
                <a:cs typeface="+mn-cs"/>
              </a:defRPr>
            </a:lvl1pPr>
          </a:lstStyle>
          <a:p>
            <a:pPr>
              <a:defRPr/>
            </a:pPr>
            <a:endParaRPr lang="en-GB"/>
          </a:p>
        </p:txBody>
      </p:sp>
      <p:sp>
        <p:nvSpPr>
          <p:cNvPr id="7" name="Slide Number Placeholder 6"/>
          <p:cNvSpPr>
            <a:spLocks noGrp="1"/>
          </p:cNvSpPr>
          <p:nvPr>
            <p:ph type="sldNum" sz="quarter" idx="5"/>
          </p:nvPr>
        </p:nvSpPr>
        <p:spPr>
          <a:xfrm>
            <a:off x="3850443" y="9378515"/>
            <a:ext cx="2945659" cy="494050"/>
          </a:xfrm>
          <a:prstGeom prst="rect">
            <a:avLst/>
          </a:prstGeom>
        </p:spPr>
        <p:txBody>
          <a:bodyPr vert="horz" lIns="91440" tIns="45720" rIns="91440" bIns="45720" rtlCol="0" anchor="b"/>
          <a:lstStyle>
            <a:lvl1pPr algn="r">
              <a:defRPr sz="1200">
                <a:cs typeface="+mn-cs"/>
              </a:defRPr>
            </a:lvl1pPr>
          </a:lstStyle>
          <a:p>
            <a:pPr>
              <a:defRPr/>
            </a:pPr>
            <a:fld id="{44C0086E-E8EE-4875-AFA8-9C0201A0A266}" type="slidenum">
              <a:rPr lang="en-GB"/>
              <a:pPr>
                <a:defRPr/>
              </a:pPr>
              <a:t>‹#›</a:t>
            </a:fld>
            <a:endParaRPr lang="en-GB"/>
          </a:p>
        </p:txBody>
      </p:sp>
    </p:spTree>
    <p:extLst>
      <p:ext uri="{BB962C8B-B14F-4D97-AF65-F5344CB8AC3E}">
        <p14:creationId xmlns:p14="http://schemas.microsoft.com/office/powerpoint/2010/main" val="26594040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assetskills.org/PropertyAndPlanning/CaseStudies/PropertyPlanningCase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compass-group.co.uk/facilities-management-qualification.htm"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zyen.com/activities/gfci.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2FBD80-3742-44F4-9E92-0876609FF896}" type="slidenum">
              <a:rPr lang="en-GB" smtClean="0">
                <a:cs typeface="Arial" charset="0"/>
              </a:rPr>
              <a:pPr/>
              <a:t>1</a:t>
            </a:fld>
            <a:endParaRPr lang="en-GB" dirty="0"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 http://www.investorsinpeople.co.uk/MediaResearch/CaseStudy/Pages/default.aspx</a:t>
            </a:r>
          </a:p>
          <a:p>
            <a:endParaRPr lang="en-GB" dirty="0"/>
          </a:p>
        </p:txBody>
      </p:sp>
      <p:sp>
        <p:nvSpPr>
          <p:cNvPr id="4" name="Slide Number Placeholder 3"/>
          <p:cNvSpPr>
            <a:spLocks noGrp="1"/>
          </p:cNvSpPr>
          <p:nvPr>
            <p:ph type="sldNum" sz="quarter" idx="10"/>
          </p:nvPr>
        </p:nvSpPr>
        <p:spPr/>
        <p:txBody>
          <a:bodyPr/>
          <a:lstStyle/>
          <a:p>
            <a:pPr>
              <a:defRPr/>
            </a:pPr>
            <a:fld id="{44C0086E-E8EE-4875-AFA8-9C0201A0A266}" type="slidenum">
              <a:rPr lang="en-GB" smtClean="0"/>
              <a:pPr>
                <a:defRPr/>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smtClean="0"/>
              <a:t>Skills shortage vacancies, skills gaps and training: </a:t>
            </a:r>
            <a:r>
              <a:rPr lang="en-GB" sz="1200" b="0" i="0" dirty="0" smtClean="0"/>
              <a:t>UKCES (2012) </a:t>
            </a:r>
            <a:r>
              <a:rPr lang="en-GB" sz="1200" b="0" i="1" dirty="0" smtClean="0"/>
              <a:t>The UK </a:t>
            </a:r>
            <a:r>
              <a:rPr lang="en-GB" sz="1200" b="0" i="1" baseline="0" dirty="0" smtClean="0"/>
              <a:t> Commission’s E</a:t>
            </a:r>
            <a:r>
              <a:rPr lang="en-GB" sz="1200" b="0" i="1" dirty="0" smtClean="0"/>
              <a:t>mployer Skills Survey 2011: UK results</a:t>
            </a:r>
            <a:r>
              <a:rPr lang="en-GB" sz="1200" b="0" i="0" dirty="0" smtClean="0"/>
              <a:t>,</a:t>
            </a:r>
            <a:r>
              <a:rPr lang="en-GB" sz="1200" b="0" i="0" baseline="0" dirty="0" smtClean="0"/>
              <a:t> UKCES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b="0" i="0" baseline="0" dirty="0" smtClean="0"/>
              <a:t>Apprenticeships: The data service, 2010-2011</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b="0" i="0" dirty="0"/>
          </a:p>
        </p:txBody>
      </p:sp>
      <p:sp>
        <p:nvSpPr>
          <p:cNvPr id="4" name="Slide Number Placeholder 3"/>
          <p:cNvSpPr>
            <a:spLocks noGrp="1"/>
          </p:cNvSpPr>
          <p:nvPr>
            <p:ph type="sldNum" sz="quarter" idx="10"/>
          </p:nvPr>
        </p:nvSpPr>
        <p:spPr/>
        <p:txBody>
          <a:bodyPr/>
          <a:lstStyle/>
          <a:p>
            <a:pPr>
              <a:defRPr/>
            </a:pPr>
            <a:fld id="{44C0086E-E8EE-4875-AFA8-9C0201A0A266}" type="slidenum">
              <a:rPr lang="en-GB" smtClean="0"/>
              <a:pPr>
                <a:defRPr/>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Source: </a:t>
            </a:r>
            <a:r>
              <a:rPr lang="en-GB" sz="1200" kern="1200" dirty="0" smtClean="0">
                <a:solidFill>
                  <a:schemeClr val="tx1"/>
                </a:solidFill>
                <a:latin typeface="+mn-lt"/>
                <a:ea typeface="+mn-ea"/>
                <a:cs typeface="+mn-cs"/>
              </a:rPr>
              <a:t>http://www.nsafs.co.uk/new-talent/</a:t>
            </a:r>
            <a:endParaRPr lang="en-US" sz="1200" dirty="0" smtClean="0"/>
          </a:p>
          <a:p>
            <a:endParaRPr lang="en-GB" dirty="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err="1" smtClean="0"/>
              <a:t>Source:</a:t>
            </a:r>
            <a:r>
              <a:rPr lang="en-GB" dirty="0" err="1" smtClean="0">
                <a:hlinkClick r:id="rId3"/>
              </a:rPr>
              <a:t>http</a:t>
            </a:r>
            <a:r>
              <a:rPr lang="en-GB" dirty="0" smtClean="0">
                <a:hlinkClick r:id="rId3"/>
              </a:rPr>
              <a:t>://</a:t>
            </a:r>
            <a:r>
              <a:rPr lang="en-GB" dirty="0" err="1" smtClean="0">
                <a:hlinkClick r:id="rId3"/>
              </a:rPr>
              <a:t>www.assetskills.org</a:t>
            </a:r>
            <a:r>
              <a:rPr lang="en-GB" dirty="0" smtClean="0">
                <a:hlinkClick r:id="rId3"/>
              </a:rPr>
              <a:t>/</a:t>
            </a:r>
            <a:r>
              <a:rPr lang="en-GB" dirty="0" err="1" smtClean="0">
                <a:hlinkClick r:id="rId3"/>
              </a:rPr>
              <a:t>PropertyAndPlanning</a:t>
            </a:r>
            <a:r>
              <a:rPr lang="en-GB" dirty="0" smtClean="0">
                <a:hlinkClick r:id="rId3"/>
              </a:rPr>
              <a:t>/</a:t>
            </a:r>
            <a:r>
              <a:rPr lang="en-GB" dirty="0" err="1" smtClean="0">
                <a:hlinkClick r:id="rId3"/>
              </a:rPr>
              <a:t>CaseStudies</a:t>
            </a:r>
            <a:r>
              <a:rPr lang="en-GB" dirty="0" smtClean="0">
                <a:hlinkClick r:id="rId3"/>
              </a:rPr>
              <a:t>/</a:t>
            </a:r>
            <a:r>
              <a:rPr lang="en-GB" smtClean="0">
                <a:hlinkClick r:id="rId3"/>
              </a:rPr>
              <a:t>PropertyPlanningCaseStudies.aspx</a:t>
            </a:r>
            <a:endParaRPr lang="en-GB" sz="1200" i="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Employment projections:</a:t>
            </a:r>
            <a:r>
              <a:rPr lang="en-GB" baseline="0" dirty="0" smtClean="0"/>
              <a:t> </a:t>
            </a:r>
            <a:r>
              <a:rPr lang="en-GB" i="1" baseline="0" dirty="0" smtClean="0"/>
              <a:t>Working Futures Database</a:t>
            </a:r>
            <a:r>
              <a:rPr lang="en-GB" baseline="0" dirty="0" smtClean="0"/>
              <a:t>, 2010-2020</a:t>
            </a:r>
          </a:p>
          <a:p>
            <a:endParaRPr lang="en-GB" dirty="0"/>
          </a:p>
        </p:txBody>
      </p:sp>
      <p:sp>
        <p:nvSpPr>
          <p:cNvPr id="4" name="Slide Number Placeholder 3"/>
          <p:cNvSpPr>
            <a:spLocks noGrp="1"/>
          </p:cNvSpPr>
          <p:nvPr>
            <p:ph type="sldNum" sz="quarter" idx="10"/>
          </p:nvPr>
        </p:nvSpPr>
        <p:spPr/>
        <p:txBody>
          <a:bodyPr/>
          <a:lstStyle/>
          <a:p>
            <a:pPr>
              <a:defRPr/>
            </a:pPr>
            <a:fld id="{44C0086E-E8EE-4875-AFA8-9C0201A0A266}" type="slidenum">
              <a:rPr lang="en-GB" smtClean="0"/>
              <a:pPr>
                <a:defRPr/>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Source: </a:t>
            </a:r>
            <a:r>
              <a:rPr lang="en-GB" sz="1200" i="0" u="none" kern="1200" dirty="0" smtClean="0">
                <a:solidFill>
                  <a:schemeClr val="tx1"/>
                </a:solidFill>
                <a:latin typeface="+mn-lt"/>
                <a:ea typeface="+mn-ea"/>
                <a:cs typeface="+mn-cs"/>
                <a:hlinkClick r:id="rId3"/>
              </a:rPr>
              <a:t>http://www.compass-group.co.uk/facilities-management-qualification.htm</a:t>
            </a:r>
            <a:endParaRPr lang="en-GB" sz="1200" i="0" u="none"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i="0" kern="1200" dirty="0" smtClean="0">
                <a:solidFill>
                  <a:schemeClr val="tx1"/>
                </a:solidFill>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pPr>
              <a:defRPr/>
            </a:pPr>
            <a:fld id="{44C0086E-E8EE-4875-AFA8-9C0201A0A266}" type="slidenum">
              <a:rPr lang="en-GB" smtClean="0"/>
              <a:pPr>
                <a:defRPr/>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r>
              <a:rPr lang="en-GB" dirty="0" smtClean="0"/>
              <a:t>Employer Owner</a:t>
            </a:r>
            <a:r>
              <a:rPr lang="en-GB" baseline="0" dirty="0" smtClean="0"/>
              <a:t>ship – see </a:t>
            </a:r>
            <a:r>
              <a:rPr lang="en-GB" dirty="0" smtClean="0"/>
              <a:t>http://www.ukces.org.uk/ourwork/employer-ownership</a:t>
            </a:r>
          </a:p>
          <a:p>
            <a:r>
              <a:rPr lang="en-GB" dirty="0" smtClean="0"/>
              <a:t>GIF – see http://www.ukces.org.uk/ourwork/investment</a:t>
            </a:r>
          </a:p>
          <a:p>
            <a:endParaRPr lang="en-GB" dirty="0" smtClean="0"/>
          </a:p>
        </p:txBody>
      </p:sp>
      <p:sp>
        <p:nvSpPr>
          <p:cNvPr id="4" name="Slide Number Placeholder 3"/>
          <p:cNvSpPr>
            <a:spLocks noGrp="1"/>
          </p:cNvSpPr>
          <p:nvPr>
            <p:ph type="sldNum" sz="quarter" idx="10"/>
          </p:nvPr>
        </p:nvSpPr>
        <p:spPr/>
        <p:txBody>
          <a:bodyPr/>
          <a:lstStyle/>
          <a:p>
            <a:fld id="{62C24C75-32AE-436C-A474-A83AF625BB7B}" type="slidenum">
              <a:rPr lang="en-GB" smtClean="0"/>
              <a:pPr/>
              <a:t>16</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0" dirty="0" smtClean="0"/>
              <a:t>Source: http://www.nsafs.co.uk/</a:t>
            </a:r>
            <a:endParaRPr lang="en-GB" b="0" dirty="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Case study source: http://www.kpmgcareers.co.uk/SchoolLeaverProgrammes/</a:t>
            </a:r>
            <a:endParaRPr lang="en-GB" dirty="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GB" sz="1200" dirty="0" smtClean="0"/>
              <a:t>Training raises firm survival</a:t>
            </a:r>
            <a:r>
              <a:rPr lang="en-GB" sz="1200" baseline="0" dirty="0" smtClean="0"/>
              <a:t> rates.  A</a:t>
            </a:r>
            <a:r>
              <a:rPr lang="en-GB" sz="1200" dirty="0" smtClean="0"/>
              <a:t>nalysis of data drawn from the Workplace Employment Relations Survey (1998</a:t>
            </a:r>
            <a:r>
              <a:rPr lang="en-GB" sz="1200" baseline="0" dirty="0" smtClean="0"/>
              <a:t> Cross Section and 2004 Panel Survey) in Collier et al (2007) Training and establishment Survival.  SSDA Research Report 20.</a:t>
            </a:r>
          </a:p>
          <a:p>
            <a:pPr>
              <a:buFont typeface="Arial" pitchFamily="34" charset="0"/>
              <a:buNone/>
            </a:pPr>
            <a:endParaRPr lang="en-GB" sz="1200" baseline="0" dirty="0" smtClean="0"/>
          </a:p>
          <a:p>
            <a:pPr marL="0" marR="0" indent="0" algn="l" defTabSz="914400" rtl="0" eaLnBrk="0" fontAlgn="base" latinLnBrk="0" hangingPunct="0">
              <a:lnSpc>
                <a:spcPct val="100000"/>
              </a:lnSpc>
              <a:spcBef>
                <a:spcPct val="30000"/>
              </a:spcBef>
              <a:spcAft>
                <a:spcPct val="0"/>
              </a:spcAft>
              <a:buClrTx/>
              <a:buSzTx/>
              <a:buFont typeface="Arial" pitchFamily="34" charset="0"/>
              <a:buNone/>
              <a:tabLst/>
              <a:defRPr/>
            </a:pPr>
            <a:r>
              <a:rPr lang="en-GB" dirty="0" smtClean="0"/>
              <a:t>A wider assessment</a:t>
            </a:r>
            <a:r>
              <a:rPr lang="en-GB" baseline="0" dirty="0" smtClean="0"/>
              <a:t> of the benefits to business from investment in skills </a:t>
            </a:r>
            <a:r>
              <a:rPr lang="en-GB" dirty="0" smtClean="0"/>
              <a:t>can be found in the UK Commission’s evidence</a:t>
            </a:r>
            <a:r>
              <a:rPr lang="en-GB" baseline="0" dirty="0" smtClean="0"/>
              <a:t> report: the Value of Skills</a:t>
            </a:r>
          </a:p>
          <a:p>
            <a:pPr marL="0" marR="0" indent="0" algn="l" defTabSz="914400" rtl="0" eaLnBrk="0" fontAlgn="base" latinLnBrk="0" hangingPunct="0">
              <a:lnSpc>
                <a:spcPct val="100000"/>
              </a:lnSpc>
              <a:spcBef>
                <a:spcPct val="30000"/>
              </a:spcBef>
              <a:spcAft>
                <a:spcPct val="0"/>
              </a:spcAft>
              <a:buClrTx/>
              <a:buSzTx/>
              <a:buFont typeface="Arial" pitchFamily="34" charset="0"/>
              <a:buNone/>
              <a:tabLst/>
              <a:defRPr/>
            </a:pPr>
            <a:r>
              <a:rPr lang="en-GB" dirty="0" smtClean="0"/>
              <a:t>http://www.ukces.org.uk/publications/er22-the-value-of-skills </a:t>
            </a:r>
          </a:p>
          <a:p>
            <a:pPr marL="0" marR="0" indent="0" algn="l" defTabSz="914400" rtl="0" eaLnBrk="0" fontAlgn="base" latinLnBrk="0" hangingPunct="0">
              <a:lnSpc>
                <a:spcPct val="100000"/>
              </a:lnSpc>
              <a:spcBef>
                <a:spcPct val="30000"/>
              </a:spcBef>
              <a:spcAft>
                <a:spcPct val="0"/>
              </a:spcAft>
              <a:buClrTx/>
              <a:buSzTx/>
              <a:buFont typeface="Arial" pitchFamily="34" charset="0"/>
              <a:buNone/>
              <a:tabLst/>
              <a:defRPr/>
            </a:pPr>
            <a:endParaRPr lang="en-GB" dirty="0" smtClean="0"/>
          </a:p>
          <a:p>
            <a:pPr>
              <a:buFont typeface="Arial" pitchFamily="34" charset="0"/>
              <a:buNone/>
            </a:pPr>
            <a:endParaRPr lang="en-GB" sz="1200" baseline="0" dirty="0" smtClean="0"/>
          </a:p>
        </p:txBody>
      </p:sp>
      <p:sp>
        <p:nvSpPr>
          <p:cNvPr id="4" name="Slide Number Placeholder 3"/>
          <p:cNvSpPr>
            <a:spLocks noGrp="1"/>
          </p:cNvSpPr>
          <p:nvPr>
            <p:ph type="sldNum" sz="quarter" idx="10"/>
          </p:nvPr>
        </p:nvSpPr>
        <p:spPr/>
        <p:txBody>
          <a:bodyPr/>
          <a:lstStyle/>
          <a:p>
            <a:pPr>
              <a:defRPr/>
            </a:pPr>
            <a:fld id="{44C0086E-E8EE-4875-AFA8-9C0201A0A266}" type="slidenum">
              <a:rPr lang="en-GB" smtClean="0"/>
              <a:pPr>
                <a:defRPr/>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accompanying evidence report to this slide pack can</a:t>
            </a:r>
            <a:r>
              <a:rPr lang="en-GB" baseline="0" dirty="0" smtClean="0"/>
              <a:t> be accessed at:</a:t>
            </a:r>
          </a:p>
          <a:p>
            <a:endParaRPr lang="en-GB" baseline="0" dirty="0" smtClean="0"/>
          </a:p>
          <a:p>
            <a:r>
              <a:rPr lang="en-GB" dirty="0" smtClean="0"/>
              <a:t>http://www.ukces.org.uk/ourwork/sector-skills-insights</a:t>
            </a:r>
            <a:r>
              <a:rPr lang="en-GB" baseline="0" dirty="0" smtClean="0"/>
              <a:t> </a:t>
            </a:r>
            <a:endParaRPr lang="en-GB" dirty="0"/>
          </a:p>
        </p:txBody>
      </p:sp>
      <p:sp>
        <p:nvSpPr>
          <p:cNvPr id="4" name="Slide Number Placeholder 3"/>
          <p:cNvSpPr>
            <a:spLocks noGrp="1"/>
          </p:cNvSpPr>
          <p:nvPr>
            <p:ph type="sldNum" sz="quarter" idx="10"/>
          </p:nvPr>
        </p:nvSpPr>
        <p:spPr/>
        <p:txBody>
          <a:bodyPr/>
          <a:lstStyle/>
          <a:p>
            <a:pPr>
              <a:defRPr/>
            </a:pPr>
            <a:fld id="{44C0086E-E8EE-4875-AFA8-9C0201A0A266}" type="slidenum">
              <a:rPr lang="en-GB" smtClean="0"/>
              <a:pPr>
                <a:defRPr/>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smtClean="0"/>
              <a:t>Further</a:t>
            </a:r>
            <a:r>
              <a:rPr lang="en-GB" baseline="0" dirty="0" smtClean="0"/>
              <a:t> discussion can be found in the accompanying evidence report: Sector Skills Insights: Professional and Business Services</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44C0086E-E8EE-4875-AFA8-9C0201A0A266}" type="slidenum">
              <a:rPr lang="en-GB" smtClean="0"/>
              <a:pPr>
                <a:defRPr/>
              </a:pPr>
              <a:t>20</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44C0086E-E8EE-4875-AFA8-9C0201A0A266}" type="slidenum">
              <a:rPr lang="en-GB" smtClean="0"/>
              <a:pPr>
                <a:defRPr/>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eaLnBrk="1" hangingPunct="1">
              <a:spcBef>
                <a:spcPct val="0"/>
              </a:spcBef>
            </a:pPr>
            <a:r>
              <a:rPr lang="en-GB" dirty="0" smtClean="0"/>
              <a:t>The broad</a:t>
            </a:r>
            <a:r>
              <a:rPr lang="en-GB" baseline="0" dirty="0" smtClean="0"/>
              <a:t> definition of Professional and Business Services used in these slides is:</a:t>
            </a:r>
          </a:p>
          <a:p>
            <a:pPr marL="285750" indent="-285750" eaLnBrk="1" hangingPunct="1">
              <a:spcBef>
                <a:spcPct val="0"/>
              </a:spcBef>
              <a:buAutoNum type="romanLcParenBoth"/>
            </a:pPr>
            <a:r>
              <a:rPr lang="en-GB" sz="1200" kern="1200" dirty="0" smtClean="0">
                <a:solidFill>
                  <a:schemeClr val="tx1"/>
                </a:solidFill>
                <a:latin typeface="+mn-lt"/>
                <a:ea typeface="+mn-ea"/>
                <a:cs typeface="+mn-cs"/>
              </a:rPr>
              <a:t>Financial, insurance &amp; other professional services </a:t>
            </a:r>
          </a:p>
          <a:p>
            <a:pPr marL="285750" indent="-285750" eaLnBrk="1" hangingPunct="1">
              <a:spcBef>
                <a:spcPct val="0"/>
              </a:spcBef>
              <a:buNone/>
            </a:pPr>
            <a:r>
              <a:rPr lang="en-GB" sz="1200" kern="1200" dirty="0" smtClean="0">
                <a:solidFill>
                  <a:schemeClr val="tx1"/>
                </a:solidFill>
                <a:latin typeface="+mn-lt"/>
                <a:ea typeface="+mn-ea"/>
                <a:cs typeface="+mn-cs"/>
              </a:rPr>
              <a:t>SIC 64 Finan</a:t>
            </a:r>
            <a:r>
              <a:rPr lang="en-GB" sz="1200" kern="1200" baseline="0" dirty="0" smtClean="0">
                <a:solidFill>
                  <a:schemeClr val="tx1"/>
                </a:solidFill>
                <a:latin typeface="+mn-lt"/>
                <a:ea typeface="+mn-ea"/>
                <a:cs typeface="+mn-cs"/>
              </a:rPr>
              <a:t>cial service activities, except insurance and pension funding</a:t>
            </a:r>
            <a:endParaRPr lang="en-GB" sz="1200" kern="1200" dirty="0" smtClean="0">
              <a:solidFill>
                <a:schemeClr val="tx1"/>
              </a:solidFill>
              <a:latin typeface="+mn-lt"/>
              <a:ea typeface="+mn-ea"/>
              <a:cs typeface="+mn-cs"/>
            </a:endParaRPr>
          </a:p>
          <a:p>
            <a:pPr marL="285750" indent="-285750" eaLnBrk="1" hangingPunct="1">
              <a:spcBef>
                <a:spcPct val="0"/>
              </a:spcBef>
              <a:buNone/>
            </a:pPr>
            <a:r>
              <a:rPr lang="en-GB" sz="1200" kern="1200" dirty="0" smtClean="0">
                <a:solidFill>
                  <a:schemeClr val="tx1"/>
                </a:solidFill>
                <a:latin typeface="+mn-lt"/>
                <a:ea typeface="+mn-ea"/>
                <a:cs typeface="+mn-cs"/>
              </a:rPr>
              <a:t>SIC 65 Insurance, reinsurance and pension funding, except compulsory social security </a:t>
            </a:r>
          </a:p>
          <a:p>
            <a:pPr marL="285750" indent="-285750" eaLnBrk="1" hangingPunct="1">
              <a:spcBef>
                <a:spcPct val="0"/>
              </a:spcBef>
              <a:buNone/>
            </a:pPr>
            <a:r>
              <a:rPr lang="en-GB" sz="1200" kern="1200" dirty="0" smtClean="0">
                <a:solidFill>
                  <a:schemeClr val="tx1"/>
                </a:solidFill>
                <a:latin typeface="+mn-lt"/>
                <a:ea typeface="+mn-ea"/>
                <a:cs typeface="+mn-cs"/>
              </a:rPr>
              <a:t>SIC 66 Activities</a:t>
            </a:r>
            <a:r>
              <a:rPr lang="en-GB" sz="1200" kern="1200" baseline="0" dirty="0" smtClean="0">
                <a:solidFill>
                  <a:schemeClr val="tx1"/>
                </a:solidFill>
                <a:latin typeface="+mn-lt"/>
                <a:ea typeface="+mn-ea"/>
                <a:cs typeface="+mn-cs"/>
              </a:rPr>
              <a:t> auxiliary to financial services and insurance activities</a:t>
            </a:r>
            <a:endParaRPr lang="en-GB" sz="1200" kern="1200" dirty="0" smtClean="0">
              <a:solidFill>
                <a:schemeClr val="tx1"/>
              </a:solidFill>
              <a:latin typeface="+mn-lt"/>
              <a:ea typeface="+mn-ea"/>
              <a:cs typeface="+mn-cs"/>
            </a:endParaRPr>
          </a:p>
          <a:p>
            <a:pPr marL="285750" indent="-285750" eaLnBrk="1" hangingPunct="1">
              <a:spcBef>
                <a:spcPct val="0"/>
              </a:spcBef>
              <a:buNone/>
            </a:pPr>
            <a:r>
              <a:rPr lang="en-GB" sz="1200" kern="1200" dirty="0" smtClean="0">
                <a:solidFill>
                  <a:schemeClr val="tx1"/>
                </a:solidFill>
                <a:latin typeface="+mn-lt"/>
                <a:ea typeface="+mn-ea"/>
                <a:cs typeface="+mn-cs"/>
              </a:rPr>
              <a:t>SIC</a:t>
            </a:r>
            <a:r>
              <a:rPr lang="en-GB" sz="1200" kern="1200" baseline="0" dirty="0" smtClean="0">
                <a:solidFill>
                  <a:schemeClr val="tx1"/>
                </a:solidFill>
                <a:latin typeface="+mn-lt"/>
                <a:ea typeface="+mn-ea"/>
                <a:cs typeface="+mn-cs"/>
              </a:rPr>
              <a:t> 69 Legal and accounting activities</a:t>
            </a:r>
            <a:endParaRPr lang="en-GB" sz="1200" kern="1200" dirty="0" smtClean="0">
              <a:solidFill>
                <a:schemeClr val="tx1"/>
              </a:solidFill>
              <a:latin typeface="+mn-lt"/>
              <a:ea typeface="+mn-ea"/>
              <a:cs typeface="+mn-cs"/>
            </a:endParaRPr>
          </a:p>
          <a:p>
            <a:pPr marL="285750" indent="-285750" eaLnBrk="1" hangingPunct="1">
              <a:spcBef>
                <a:spcPct val="0"/>
              </a:spcBef>
              <a:buNone/>
            </a:pPr>
            <a:r>
              <a:rPr lang="en-GB" sz="1200" kern="1200" dirty="0" smtClean="0">
                <a:solidFill>
                  <a:schemeClr val="tx1"/>
                </a:solidFill>
                <a:latin typeface="+mn-lt"/>
                <a:ea typeface="+mn-ea"/>
                <a:cs typeface="+mn-cs"/>
              </a:rPr>
              <a:t>SIC 70 Activities of head offices;</a:t>
            </a:r>
            <a:r>
              <a:rPr lang="en-GB" sz="1200" kern="1200" baseline="0" dirty="0" smtClean="0">
                <a:solidFill>
                  <a:schemeClr val="tx1"/>
                </a:solidFill>
                <a:latin typeface="+mn-lt"/>
                <a:ea typeface="+mn-ea"/>
                <a:cs typeface="+mn-cs"/>
              </a:rPr>
              <a:t> management consultancy activities</a:t>
            </a:r>
            <a:endParaRPr lang="en-GB" sz="1200" kern="1200" dirty="0" smtClean="0">
              <a:solidFill>
                <a:schemeClr val="tx1"/>
              </a:solidFill>
              <a:latin typeface="+mn-lt"/>
              <a:ea typeface="+mn-ea"/>
              <a:cs typeface="+mn-cs"/>
            </a:endParaRPr>
          </a:p>
          <a:p>
            <a:pPr marL="285750" indent="-285750" eaLnBrk="1" hangingPunct="1">
              <a:spcBef>
                <a:spcPct val="0"/>
              </a:spcBef>
              <a:buNone/>
            </a:pPr>
            <a:r>
              <a:rPr lang="en-GB" sz="1200" kern="1200" dirty="0" smtClean="0">
                <a:solidFill>
                  <a:schemeClr val="tx1"/>
                </a:solidFill>
                <a:latin typeface="+mn-lt"/>
                <a:ea typeface="+mn-ea"/>
                <a:cs typeface="+mn-cs"/>
              </a:rPr>
              <a:t> (ii) Real Estate and Facilities Management </a:t>
            </a:r>
          </a:p>
          <a:p>
            <a:pPr marL="285750" indent="-285750" eaLnBrk="1" hangingPunct="1">
              <a:spcBef>
                <a:spcPct val="0"/>
              </a:spcBef>
              <a:buNone/>
            </a:pPr>
            <a:r>
              <a:rPr lang="en-GB" sz="1200" kern="1200" dirty="0" smtClean="0">
                <a:solidFill>
                  <a:schemeClr val="tx1"/>
                </a:solidFill>
                <a:latin typeface="+mn-lt"/>
                <a:ea typeface="+mn-ea"/>
                <a:cs typeface="+mn-cs"/>
              </a:rPr>
              <a:t>SIC 68 Real estate activities</a:t>
            </a:r>
          </a:p>
          <a:p>
            <a:pPr marL="285750" indent="-285750" eaLnBrk="1" hangingPunct="1">
              <a:spcBef>
                <a:spcPct val="0"/>
              </a:spcBef>
              <a:buNone/>
            </a:pPr>
            <a:r>
              <a:rPr lang="en-GB" sz="1200" kern="1200" dirty="0" smtClean="0">
                <a:solidFill>
                  <a:schemeClr val="tx1"/>
                </a:solidFill>
                <a:latin typeface="+mn-lt"/>
                <a:ea typeface="+mn-ea"/>
                <a:cs typeface="+mn-cs"/>
              </a:rPr>
              <a:t>SIC 77 Rental and leasing activities</a:t>
            </a:r>
          </a:p>
          <a:p>
            <a:pPr marL="285750" indent="-285750" eaLnBrk="1" hangingPunct="1">
              <a:spcBef>
                <a:spcPct val="0"/>
              </a:spcBef>
              <a:buNone/>
            </a:pPr>
            <a:r>
              <a:rPr lang="en-GB" sz="1200" kern="1200" dirty="0" smtClean="0">
                <a:solidFill>
                  <a:schemeClr val="tx1"/>
                </a:solidFill>
                <a:latin typeface="+mn-lt"/>
                <a:ea typeface="+mn-ea"/>
                <a:cs typeface="+mn-cs"/>
              </a:rPr>
              <a:t>SIC 78 Employment activities</a:t>
            </a:r>
          </a:p>
          <a:p>
            <a:pPr marL="285750" indent="-285750" eaLnBrk="1" hangingPunct="1">
              <a:spcBef>
                <a:spcPct val="0"/>
              </a:spcBef>
              <a:buNone/>
            </a:pPr>
            <a:r>
              <a:rPr lang="en-GB" sz="1200" kern="1200" dirty="0" smtClean="0">
                <a:solidFill>
                  <a:schemeClr val="tx1"/>
                </a:solidFill>
                <a:latin typeface="+mn-lt"/>
                <a:ea typeface="+mn-ea"/>
                <a:cs typeface="+mn-cs"/>
              </a:rPr>
              <a:t>SIC 80 Security and investigation</a:t>
            </a:r>
            <a:r>
              <a:rPr lang="en-GB" sz="1200" kern="1200" baseline="0" dirty="0" smtClean="0">
                <a:solidFill>
                  <a:schemeClr val="tx1"/>
                </a:solidFill>
                <a:latin typeface="+mn-lt"/>
                <a:ea typeface="+mn-ea"/>
                <a:cs typeface="+mn-cs"/>
              </a:rPr>
              <a:t> activities</a:t>
            </a:r>
            <a:endParaRPr lang="en-GB" sz="1200" kern="1200" dirty="0" smtClean="0">
              <a:solidFill>
                <a:schemeClr val="tx1"/>
              </a:solidFill>
              <a:latin typeface="+mn-lt"/>
              <a:ea typeface="+mn-ea"/>
              <a:cs typeface="+mn-cs"/>
            </a:endParaRPr>
          </a:p>
          <a:p>
            <a:pPr marL="285750" indent="-285750" eaLnBrk="1" hangingPunct="1">
              <a:spcBef>
                <a:spcPct val="0"/>
              </a:spcBef>
              <a:buNone/>
            </a:pPr>
            <a:r>
              <a:rPr lang="en-GB" sz="1200" kern="1200" dirty="0" smtClean="0">
                <a:solidFill>
                  <a:schemeClr val="tx1"/>
                </a:solidFill>
                <a:latin typeface="+mn-lt"/>
                <a:ea typeface="+mn-ea"/>
                <a:cs typeface="+mn-cs"/>
              </a:rPr>
              <a:t>SIC 81 Services to buildings and landscape activities</a:t>
            </a:r>
            <a:endParaRPr lang="en-GB" dirty="0"/>
          </a:p>
        </p:txBody>
      </p:sp>
      <p:sp>
        <p:nvSpPr>
          <p:cNvPr id="31748" name="Slide Number Placeholder 3"/>
          <p:cNvSpPr txBox="1">
            <a:spLocks noGrp="1"/>
          </p:cNvSpPr>
          <p:nvPr/>
        </p:nvSpPr>
        <p:spPr bwMode="auto">
          <a:xfrm>
            <a:off x="3850443" y="9378515"/>
            <a:ext cx="2945659" cy="494050"/>
          </a:xfrm>
          <a:prstGeom prst="rect">
            <a:avLst/>
          </a:prstGeom>
          <a:noFill/>
          <a:ln w="9525">
            <a:noFill/>
            <a:miter lim="800000"/>
            <a:headEnd/>
            <a:tailEnd/>
          </a:ln>
        </p:spPr>
        <p:txBody>
          <a:bodyPr anchor="b"/>
          <a:lstStyle/>
          <a:p>
            <a:pPr algn="r"/>
            <a:fld id="{D0EAD4BE-7F72-4B42-AB8B-B3913525DCE4}" type="slidenum">
              <a:rPr lang="en-GB" sz="1200"/>
              <a:pPr algn="r"/>
              <a:t>4</a:t>
            </a:fld>
            <a:endParaRPr lang="en-GB"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smtClean="0"/>
              <a:t>Further</a:t>
            </a:r>
            <a:r>
              <a:rPr lang="en-GB" baseline="0" dirty="0" smtClean="0"/>
              <a:t> discussion can be found in the accompanying evidence report: Sector Skills Insights: Professional and Business Services</a:t>
            </a:r>
            <a:endParaRPr lang="en-GB" dirty="0" smtClean="0"/>
          </a:p>
          <a:p>
            <a:pPr eaLnBrk="1" hangingPunct="1">
              <a:buFontTx/>
              <a:buNone/>
            </a:pPr>
            <a:endParaRPr lang="en-US" dirty="0" smtClean="0"/>
          </a:p>
          <a:p>
            <a:pPr eaLnBrk="1" hangingPunct="1">
              <a:buFontTx/>
              <a:buNone/>
            </a:pPr>
            <a:r>
              <a:rPr lang="en-US" dirty="0" smtClean="0"/>
              <a:t>http://www.ukces.org.uk/ourwork/sector-skills-insights</a:t>
            </a:r>
          </a:p>
        </p:txBody>
      </p:sp>
      <p:sp>
        <p:nvSpPr>
          <p:cNvPr id="32772" name="Date Placeholder 3"/>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smtClean="0">
                <a:cs typeface="Arial" charset="0"/>
              </a:rPr>
              <a:t>D5 - Final</a:t>
            </a:r>
            <a:endParaRPr lang="en-GB" smtClean="0">
              <a:cs typeface="Arial" charset="0"/>
            </a:endParaRPr>
          </a:p>
        </p:txBody>
      </p:sp>
      <p:sp>
        <p:nvSpPr>
          <p:cNvPr id="32773"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EFD64D5-A2F6-4463-BD5F-3126480E495E}" type="slidenum">
              <a:rPr lang="en-GB" smtClean="0">
                <a:cs typeface="Arial" charset="0"/>
              </a:rPr>
              <a:pPr/>
              <a:t>5</a:t>
            </a:fld>
            <a:endParaRPr lang="en-GB"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eaLnBrk="1" fontAlgn="auto" hangingPunct="1">
              <a:spcBef>
                <a:spcPts val="0"/>
              </a:spcBef>
              <a:spcAft>
                <a:spcPts val="0"/>
              </a:spcAft>
              <a:buFont typeface="Arial" pitchFamily="34" charset="0"/>
              <a:buChar char="•"/>
              <a:defRPr/>
            </a:pPr>
            <a:r>
              <a:rPr lang="en-GB" dirty="0" smtClean="0"/>
              <a:t>Output</a:t>
            </a:r>
            <a:r>
              <a:rPr lang="en-GB" baseline="0" dirty="0" smtClean="0"/>
              <a:t> growth and employment projections: </a:t>
            </a:r>
            <a:r>
              <a:rPr lang="en-GB" i="1" baseline="0" dirty="0" smtClean="0"/>
              <a:t>Working Futures database 2011-2020</a:t>
            </a:r>
          </a:p>
          <a:p>
            <a:pPr eaLnBrk="1" fontAlgn="auto" hangingPunct="1">
              <a:spcBef>
                <a:spcPts val="0"/>
              </a:spcBef>
              <a:spcAft>
                <a:spcPts val="0"/>
              </a:spcAft>
              <a:buFont typeface="Arial" pitchFamily="34" charset="0"/>
              <a:buChar char="•"/>
              <a:defRPr/>
            </a:pPr>
            <a:r>
              <a:rPr lang="en-GB" i="0" baseline="0" dirty="0" smtClean="0"/>
              <a:t>Quality of the workforce: Global Financial Services Index (Oxford Economics and City of London Corporation Economic Development Office, 2011).</a:t>
            </a:r>
          </a:p>
          <a:p>
            <a:pPr eaLnBrk="1" fontAlgn="auto" hangingPunct="1">
              <a:spcBef>
                <a:spcPts val="0"/>
              </a:spcBef>
              <a:spcAft>
                <a:spcPts val="0"/>
              </a:spcAft>
              <a:buFont typeface="Arial" pitchFamily="34" charset="0"/>
              <a:buChar char="•"/>
              <a:defRPr/>
            </a:pPr>
            <a:r>
              <a:rPr lang="en-GB" sz="1200" dirty="0" smtClean="0"/>
              <a:t>London’s workforce is ranked in 1</a:t>
            </a:r>
            <a:r>
              <a:rPr lang="en-GB" sz="1200" baseline="30000" dirty="0" smtClean="0"/>
              <a:t>st</a:t>
            </a:r>
            <a:r>
              <a:rPr lang="en-GB" sz="1200" dirty="0" smtClean="0"/>
              <a:t> position on the ‘people’ element of the Global Financial Services Index</a:t>
            </a:r>
            <a:r>
              <a:rPr lang="en-GB" sz="1200" baseline="0" dirty="0" smtClean="0"/>
              <a:t>:</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200" kern="1200" dirty="0" smtClean="0">
                <a:solidFill>
                  <a:schemeClr val="tx1"/>
                </a:solidFill>
                <a:latin typeface="+mn-lt"/>
                <a:ea typeface="+mn-ea"/>
                <a:cs typeface="+mn-cs"/>
              </a:rPr>
              <a:t>Z/Yen (2010) </a:t>
            </a:r>
            <a:r>
              <a:rPr lang="en-GB" sz="1200" i="1" kern="1200" dirty="0" smtClean="0">
                <a:solidFill>
                  <a:schemeClr val="tx1"/>
                </a:solidFill>
                <a:latin typeface="+mn-lt"/>
                <a:ea typeface="+mn-ea"/>
                <a:cs typeface="+mn-cs"/>
              </a:rPr>
              <a:t>Global Financial Centres Index 8</a:t>
            </a:r>
            <a:r>
              <a:rPr lang="en-GB" sz="1200" kern="1200" dirty="0" smtClean="0">
                <a:solidFill>
                  <a:schemeClr val="tx1"/>
                </a:solidFill>
                <a:latin typeface="+mn-lt"/>
                <a:ea typeface="+mn-ea"/>
                <a:cs typeface="+mn-cs"/>
              </a:rPr>
              <a:t>, the Z/Yen Group, September 2010.  Available from: </a:t>
            </a:r>
            <a:r>
              <a:rPr lang="en-GB" sz="1200" u="sng" kern="1200" dirty="0" smtClean="0">
                <a:solidFill>
                  <a:schemeClr val="tx1"/>
                </a:solidFill>
                <a:latin typeface="+mn-lt"/>
                <a:ea typeface="+mn-ea"/>
                <a:cs typeface="+mn-cs"/>
                <a:hlinkClick r:id="rId3"/>
              </a:rPr>
              <a:t>http://www.zyen.com/activities/gfci.html</a:t>
            </a:r>
            <a:r>
              <a:rPr lang="en-GB" sz="1200" kern="1200" dirty="0" smtClean="0">
                <a:solidFill>
                  <a:schemeClr val="tx1"/>
                </a:solidFill>
                <a:latin typeface="+mn-lt"/>
                <a:ea typeface="+mn-ea"/>
                <a:cs typeface="+mn-cs"/>
              </a:rPr>
              <a:t>. .  [Accessed 8</a:t>
            </a:r>
            <a:r>
              <a:rPr lang="en-GB" sz="1200" kern="1200" baseline="30000" dirty="0" smtClean="0">
                <a:solidFill>
                  <a:schemeClr val="tx1"/>
                </a:solidFill>
                <a:latin typeface="+mn-lt"/>
                <a:ea typeface="+mn-ea"/>
                <a:cs typeface="+mn-cs"/>
              </a:rPr>
              <a:t>th</a:t>
            </a:r>
            <a:r>
              <a:rPr lang="en-GB" sz="1200" kern="1200" dirty="0" smtClean="0">
                <a:solidFill>
                  <a:schemeClr val="tx1"/>
                </a:solidFill>
                <a:latin typeface="+mn-lt"/>
                <a:ea typeface="+mn-ea"/>
                <a:cs typeface="+mn-cs"/>
              </a:rPr>
              <a:t> August 2012].</a:t>
            </a:r>
          </a:p>
          <a:p>
            <a:pPr eaLnBrk="1" fontAlgn="auto" hangingPunct="1">
              <a:spcBef>
                <a:spcPts val="0"/>
              </a:spcBef>
              <a:spcAft>
                <a:spcPts val="0"/>
              </a:spcAft>
              <a:buFont typeface="Arial" pitchFamily="34" charset="0"/>
              <a:buNone/>
              <a:defRPr/>
            </a:pPr>
            <a:endParaRPr lang="en-GB" i="0" baseline="0" dirty="0" smtClean="0"/>
          </a:p>
        </p:txBody>
      </p:sp>
      <p:sp>
        <p:nvSpPr>
          <p:cNvPr id="31748" name="Slide Number Placeholder 3"/>
          <p:cNvSpPr txBox="1">
            <a:spLocks noGrp="1"/>
          </p:cNvSpPr>
          <p:nvPr/>
        </p:nvSpPr>
        <p:spPr bwMode="auto">
          <a:xfrm>
            <a:off x="3850443" y="9378515"/>
            <a:ext cx="2945659" cy="494050"/>
          </a:xfrm>
          <a:prstGeom prst="rect">
            <a:avLst/>
          </a:prstGeom>
          <a:noFill/>
          <a:ln w="9525">
            <a:noFill/>
            <a:miter lim="800000"/>
            <a:headEnd/>
            <a:tailEnd/>
          </a:ln>
        </p:spPr>
        <p:txBody>
          <a:bodyPr anchor="b"/>
          <a:lstStyle/>
          <a:p>
            <a:pPr algn="r"/>
            <a:fld id="{D0EAD4BE-7F72-4B42-AB8B-B3913525DCE4}" type="slidenum">
              <a:rPr lang="en-GB" sz="1200"/>
              <a:pPr algn="r"/>
              <a:t>6</a:t>
            </a:fld>
            <a:endParaRPr lang="en-GB"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smtClean="0"/>
              <a:t>Further</a:t>
            </a:r>
            <a:r>
              <a:rPr lang="en-GB" baseline="0" dirty="0" smtClean="0"/>
              <a:t> discussion can be found in the accompanying evidence report: Sector Skills Insights: Professional and Business Services</a:t>
            </a:r>
            <a:endParaRPr lang="en-GB" dirty="0" smtClean="0"/>
          </a:p>
          <a:p>
            <a:r>
              <a:rPr lang="en-US" dirty="0" smtClean="0"/>
              <a:t>http://www.ukces.org.uk/ourwork/sector-skills-insights</a:t>
            </a:r>
          </a:p>
        </p:txBody>
      </p:sp>
      <p:sp>
        <p:nvSpPr>
          <p:cNvPr id="4" name="Slide Number Placeholder 3"/>
          <p:cNvSpPr>
            <a:spLocks noGrp="1"/>
          </p:cNvSpPr>
          <p:nvPr>
            <p:ph type="sldNum" sz="quarter" idx="5"/>
          </p:nvPr>
        </p:nvSpPr>
        <p:spPr/>
        <p:txBody>
          <a:bodyPr/>
          <a:lstStyle/>
          <a:p>
            <a:pPr>
              <a:defRPr/>
            </a:pPr>
            <a:fld id="{F59963CB-008C-4E05-B251-F43882206619}" type="slidenum">
              <a:rPr lang="en-GB" smtClean="0"/>
              <a:pPr>
                <a:defRPr/>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smtClean="0"/>
              <a:t>Further</a:t>
            </a:r>
            <a:r>
              <a:rPr lang="en-GB" baseline="0" dirty="0" smtClean="0"/>
              <a:t> discussion can be found in the accompanying evidence report: Sector Skills Insights: Professional and Business Services</a:t>
            </a:r>
            <a:endParaRPr lang="en-GB" dirty="0" smtClean="0"/>
          </a:p>
          <a:p>
            <a:r>
              <a:rPr lang="en-GB" dirty="0" smtClean="0"/>
              <a:t>http://www.ukces.org.uk/ourwork/sector-skills-insights</a:t>
            </a:r>
            <a:endParaRPr lang="en-GB" dirty="0"/>
          </a:p>
        </p:txBody>
      </p:sp>
      <p:sp>
        <p:nvSpPr>
          <p:cNvPr id="4" name="Slide Number Placeholder 3"/>
          <p:cNvSpPr>
            <a:spLocks noGrp="1"/>
          </p:cNvSpPr>
          <p:nvPr>
            <p:ph type="sldNum" sz="quarter" idx="10"/>
          </p:nvPr>
        </p:nvSpPr>
        <p:spPr/>
        <p:txBody>
          <a:bodyPr/>
          <a:lstStyle/>
          <a:p>
            <a:pPr>
              <a:defRPr/>
            </a:pPr>
            <a:fld id="{44C0086E-E8EE-4875-AFA8-9C0201A0A266}" type="slidenum">
              <a:rPr lang="en-GB" smtClean="0"/>
              <a:pPr>
                <a:defRPr/>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Source:</a:t>
            </a:r>
            <a:r>
              <a:rPr lang="en-GB" baseline="0" dirty="0" smtClean="0"/>
              <a:t> </a:t>
            </a:r>
            <a:r>
              <a:rPr lang="en-GB" sz="1200" i="0" kern="1200" dirty="0" smtClean="0">
                <a:solidFill>
                  <a:schemeClr val="tx1"/>
                </a:solidFill>
                <a:latin typeface="+mn-lt"/>
                <a:ea typeface="+mn-ea"/>
                <a:cs typeface="+mn-cs"/>
              </a:rPr>
              <a:t>http://www.cityoflondon.gov.uk/Corporation/LGNL_Services/Education_and_learning/ </a:t>
            </a:r>
          </a:p>
          <a:p>
            <a:endParaRPr lang="en-GB" dirty="0"/>
          </a:p>
        </p:txBody>
      </p:sp>
      <p:sp>
        <p:nvSpPr>
          <p:cNvPr id="4" name="Slide Number Placeholder 3"/>
          <p:cNvSpPr>
            <a:spLocks noGrp="1"/>
          </p:cNvSpPr>
          <p:nvPr>
            <p:ph type="sldNum" sz="quarter" idx="10"/>
          </p:nvPr>
        </p:nvSpPr>
        <p:spPr/>
        <p:txBody>
          <a:bodyPr/>
          <a:lstStyle/>
          <a:p>
            <a:pPr>
              <a:defRPr/>
            </a:pPr>
            <a:fld id="{44C0086E-E8EE-4875-AFA8-9C0201A0A266}" type="slidenum">
              <a:rPr lang="en-GB" smtClean="0"/>
              <a:pPr>
                <a:defRPr/>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FDC3AEE-0BCB-48AA-A012-0512888E51A6}" type="slidenum">
              <a:rPr lang="en-GB"/>
              <a:pPr>
                <a:defRPr/>
              </a:pPr>
              <a:t>‹#›</a:t>
            </a:fld>
            <a:endParaRPr lang="en-GB"/>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00174"/>
            <a:ext cx="2057400" cy="4625989"/>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1500174"/>
            <a:ext cx="6019800" cy="46259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6A29A16-2EBD-467B-926F-EA8327BF1877}" type="slidenum">
              <a:rPr lang="en-GB"/>
              <a:pPr>
                <a:defRPr/>
              </a:pPr>
              <a:t>‹#›</a:t>
            </a:fld>
            <a:endParaRPr lang="en-GB"/>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43050"/>
            <a:ext cx="4040188" cy="6429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85991"/>
            <a:ext cx="4040188" cy="384017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43050"/>
            <a:ext cx="4041775" cy="6429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85991"/>
            <a:ext cx="4041775" cy="384017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title"/>
          </p:nvPr>
        </p:nvSpPr>
        <p:spPr bwMode="auto">
          <a:xfrm>
            <a:off x="467544" y="116632"/>
            <a:ext cx="6482780" cy="1152128"/>
          </a:xfrm>
          <a:prstGeom prst="rect">
            <a:avLst/>
          </a:prstGeom>
          <a:noFill/>
          <a:ln w="9525">
            <a:noFill/>
            <a:miter lim="800000"/>
            <a:headEnd/>
            <a:tailEnd/>
          </a:ln>
          <a:effectLst/>
        </p:spPr>
        <p:txBody>
          <a:bodyPr/>
          <a:lstStyle/>
          <a:p>
            <a:pPr lvl="0"/>
            <a:r>
              <a:rPr lang="en-US" smtClean="0"/>
              <a:t>Click to edit Master title style</a:t>
            </a:r>
            <a:endParaRPr lang="en-GB" dirty="0" smtClean="0"/>
          </a:p>
        </p:txBody>
      </p:sp>
      <p:sp>
        <p:nvSpPr>
          <p:cNvPr id="8" name="Date Placeholder 3"/>
          <p:cNvSpPr>
            <a:spLocks noGrp="1"/>
          </p:cNvSpPr>
          <p:nvPr>
            <p:ph type="dt" sz="half" idx="10"/>
          </p:nvPr>
        </p:nvSpPr>
        <p:spPr/>
        <p:txBody>
          <a:bodyPr/>
          <a:lstStyle>
            <a:lvl1pPr>
              <a:defRPr/>
            </a:lvl1pPr>
          </a:lstStyle>
          <a:p>
            <a:pPr>
              <a:defRPr/>
            </a:pPr>
            <a:endParaRPr lang="en-GB"/>
          </a:p>
        </p:txBody>
      </p:sp>
      <p:sp>
        <p:nvSpPr>
          <p:cNvPr id="9" name="Footer Placeholder 4"/>
          <p:cNvSpPr>
            <a:spLocks noGrp="1"/>
          </p:cNvSpPr>
          <p:nvPr>
            <p:ph type="ftr" sz="quarter" idx="11"/>
          </p:nvPr>
        </p:nvSpPr>
        <p:spPr/>
        <p:txBody>
          <a:bodyPr/>
          <a:lstStyle>
            <a:lvl1pPr>
              <a:defRPr/>
            </a:lvl1pPr>
          </a:lstStyle>
          <a:p>
            <a:pPr>
              <a:defRPr/>
            </a:pPr>
            <a:endParaRPr lang="en-GB"/>
          </a:p>
        </p:txBody>
      </p:sp>
      <p:sp>
        <p:nvSpPr>
          <p:cNvPr id="10" name="Slide Number Placeholder 5"/>
          <p:cNvSpPr>
            <a:spLocks noGrp="1"/>
          </p:cNvSpPr>
          <p:nvPr>
            <p:ph type="sldNum" sz="quarter" idx="12"/>
          </p:nvPr>
        </p:nvSpPr>
        <p:spPr/>
        <p:txBody>
          <a:bodyPr/>
          <a:lstStyle>
            <a:lvl1pPr>
              <a:defRPr/>
            </a:lvl1pPr>
          </a:lstStyle>
          <a:p>
            <a:pPr>
              <a:defRPr/>
            </a:pPr>
            <a:fld id="{874E191A-7F4D-48F7-BFD0-8E228F230D43}" type="slidenum">
              <a:rPr lang="en-GB"/>
              <a:pPr>
                <a:defRPr/>
              </a:pPr>
              <a:t>‹#›</a:t>
            </a:fld>
            <a:endParaRPr lang="en-GB"/>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467544" y="116632"/>
            <a:ext cx="6482780" cy="1152128"/>
          </a:xfrm>
          <a:prstGeom prst="rect">
            <a:avLst/>
          </a:prstGeom>
          <a:noFill/>
          <a:ln w="9525">
            <a:noFill/>
            <a:miter lim="800000"/>
            <a:headEnd/>
            <a:tailEnd/>
          </a:ln>
          <a:effectLst/>
        </p:spPr>
        <p:txBody>
          <a:bodyPr/>
          <a:lstStyle/>
          <a:p>
            <a:pPr lvl="0"/>
            <a:r>
              <a:rPr lang="en-US" smtClean="0"/>
              <a:t>Click to edit Master title style</a:t>
            </a:r>
            <a:endParaRPr lang="en-GB" dirty="0" smtClean="0"/>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AA36347-32AC-4136-B39C-155302489F47}" type="slidenum">
              <a:rPr lang="en-GB"/>
              <a:pPr>
                <a:defRPr/>
              </a:pPr>
              <a:t>‹#›</a:t>
            </a:fld>
            <a:endParaRPr lang="en-GB"/>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28736"/>
            <a:ext cx="5111750" cy="4697427"/>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title"/>
          </p:nvPr>
        </p:nvSpPr>
        <p:spPr bwMode="auto">
          <a:xfrm>
            <a:off x="467544" y="116632"/>
            <a:ext cx="6500858" cy="1138932"/>
          </a:xfrm>
          <a:prstGeom prst="rect">
            <a:avLst/>
          </a:prstGeom>
          <a:noFill/>
          <a:ln w="9525">
            <a:noFill/>
            <a:miter lim="800000"/>
            <a:headEnd/>
            <a:tailEnd/>
          </a:ln>
          <a:effectLst/>
        </p:spPr>
        <p:txBody>
          <a:bodyPr>
            <a:normAutofit/>
          </a:bodyPr>
          <a:lstStyle>
            <a:lvl1pPr algn="l">
              <a:defRPr sz="3600"/>
            </a:lvl1pPr>
          </a:lstStyle>
          <a:p>
            <a:pPr lvl="0"/>
            <a:r>
              <a:rPr lang="en-US" smtClean="0"/>
              <a:t>Click to edit Master title style</a:t>
            </a:r>
            <a:endParaRPr lang="en-GB" dirty="0" smtClean="0"/>
          </a:p>
        </p:txBody>
      </p:sp>
      <p:sp>
        <p:nvSpPr>
          <p:cNvPr id="6" name="Date Placeholder 3"/>
          <p:cNvSpPr>
            <a:spLocks noGrp="1"/>
          </p:cNvSpPr>
          <p:nvPr>
            <p:ph type="dt" sz="half" idx="10"/>
          </p:nvPr>
        </p:nvSpPr>
        <p:spPr/>
        <p:txBody>
          <a:bodyPr/>
          <a:lstStyle>
            <a:lvl1pPr>
              <a:defRPr/>
            </a:lvl1pPr>
          </a:lstStyle>
          <a:p>
            <a:pPr>
              <a:defRPr/>
            </a:pPr>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pPr>
              <a:defRPr/>
            </a:pPr>
            <a:fld id="{120EA50C-DAF1-410E-ACA7-7BE9DBE1D877}" type="slidenum">
              <a:rPr lang="en-GB"/>
              <a:pPr>
                <a:defRPr/>
              </a:pPr>
              <a:t>‹#›</a:t>
            </a:fld>
            <a:endParaRPr lang="en-GB"/>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title"/>
          </p:nvPr>
        </p:nvSpPr>
        <p:spPr bwMode="auto">
          <a:xfrm>
            <a:off x="467544" y="116632"/>
            <a:ext cx="6357982" cy="1138932"/>
          </a:xfrm>
          <a:prstGeom prst="rect">
            <a:avLst/>
          </a:prstGeom>
          <a:noFill/>
          <a:ln w="9525">
            <a:noFill/>
            <a:miter lim="800000"/>
            <a:headEnd/>
            <a:tailEnd/>
          </a:ln>
          <a:effectLst/>
        </p:spPr>
        <p:txBody>
          <a:bodyPr/>
          <a:lstStyle/>
          <a:p>
            <a:pPr lvl="0"/>
            <a:r>
              <a:rPr lang="en-US" smtClean="0"/>
              <a:t>Click to edit Master title style</a:t>
            </a:r>
            <a:endParaRPr lang="en-GB" dirty="0" smtClean="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8C1A350-B47C-4898-86EF-FF4117A2E870}" type="slidenum">
              <a:rPr lang="en-GB"/>
              <a:pPr>
                <a:defRPr/>
              </a:pPr>
              <a:t>‹#›</a:t>
            </a:fld>
            <a:endParaRPr lang="en-GB"/>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1FABACB-4534-42E4-BEEC-20D8AAAA6BC4}" type="slidenum">
              <a:rPr lang="en-GB"/>
              <a:pPr>
                <a:defRPr/>
              </a:pPr>
              <a:t>‹#›</a:t>
            </a:fld>
            <a:endParaRPr lang="en-GB"/>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34A0891-CE5E-458C-82CA-734602E9FA4D}" type="slidenum">
              <a:rPr lang="en-GB"/>
              <a:pPr>
                <a:defRPr/>
              </a:pPr>
              <a:t>‹#›</a:t>
            </a:fld>
            <a:endParaRPr lang="en-GB"/>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43049"/>
            <a:ext cx="4040188" cy="71438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57429"/>
            <a:ext cx="4040188" cy="37687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43050"/>
            <a:ext cx="4041775" cy="714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57429"/>
            <a:ext cx="4041775" cy="37687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Date Placeholder 3"/>
          <p:cNvSpPr>
            <a:spLocks noGrp="1"/>
          </p:cNvSpPr>
          <p:nvPr>
            <p:ph type="dt" sz="half" idx="10"/>
          </p:nvPr>
        </p:nvSpPr>
        <p:spPr/>
        <p:txBody>
          <a:bodyPr/>
          <a:lstStyle>
            <a:lvl1pPr>
              <a:defRPr/>
            </a:lvl1pPr>
          </a:lstStyle>
          <a:p>
            <a:pPr>
              <a:defRPr/>
            </a:pPr>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C457CA84-E6BB-43A5-B9DD-9FD56223F573}" type="slidenum">
              <a:rPr lang="en-GB"/>
              <a:pPr>
                <a:defRPr/>
              </a:pPr>
              <a:t>‹#›</a:t>
            </a:fld>
            <a:endParaRPr lang="en-GB"/>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65F78AE0-92B2-4998-BA13-F6DE4F0510AB}" type="slidenum">
              <a:rPr lang="en-GB"/>
              <a:pPr>
                <a:defRPr/>
              </a:pPr>
              <a:t>‹#›</a:t>
            </a:fld>
            <a:endParaRPr lang="en-GB"/>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D03DC9C9-63D1-4A88-A933-90265A1C1D0C}" type="slidenum">
              <a:rPr lang="en-GB"/>
              <a:pPr>
                <a:defRPr/>
              </a:pPr>
              <a:t>‹#›</a:t>
            </a:fld>
            <a:endParaRPr lang="en-GB"/>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6431130" cy="1152128"/>
          </a:xfrm>
        </p:spPr>
        <p:txBody>
          <a:bodyPr>
            <a:noAutofit/>
          </a:bodyPr>
          <a:lstStyle>
            <a:lvl1pPr algn="l">
              <a:defRPr sz="3600" b="0"/>
            </a:lvl1pPr>
          </a:lstStyle>
          <a:p>
            <a:r>
              <a:rPr lang="en-US" smtClean="0"/>
              <a:t>Click to edit Master title style</a:t>
            </a:r>
            <a:endParaRPr lang="en-GB" dirty="0"/>
          </a:p>
        </p:txBody>
      </p:sp>
      <p:sp>
        <p:nvSpPr>
          <p:cNvPr id="3" name="Picture Placeholder 2"/>
          <p:cNvSpPr>
            <a:spLocks noGrp="1"/>
          </p:cNvSpPr>
          <p:nvPr>
            <p:ph type="pic" idx="1"/>
          </p:nvPr>
        </p:nvSpPr>
        <p:spPr>
          <a:xfrm>
            <a:off x="1785918" y="1500174"/>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dirty="0"/>
          </a:p>
        </p:txBody>
      </p:sp>
      <p:sp>
        <p:nvSpPr>
          <p:cNvPr id="4" name="Text Placeholder 3"/>
          <p:cNvSpPr>
            <a:spLocks noGrp="1"/>
          </p:cNvSpPr>
          <p:nvPr>
            <p:ph type="body" sz="half" idx="2"/>
          </p:nvPr>
        </p:nvSpPr>
        <p:spPr>
          <a:xfrm>
            <a:off x="1792288" y="5643578"/>
            <a:ext cx="5486400" cy="60006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EDF0191-495C-4774-AF65-CEEADFBB20E5}" type="slidenum">
              <a:rPr lang="en-GB"/>
              <a:pPr>
                <a:defRPr/>
              </a:pPr>
              <a:t>‹#›</a:t>
            </a:fld>
            <a:endParaRPr lang="en-GB"/>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D969C83-AA8B-42EB-B280-BD2AD7AA2971}" type="slidenum">
              <a:rPr lang="en-GB"/>
              <a:pPr>
                <a:defRPr/>
              </a:pPr>
              <a:t>‹#›</a:t>
            </a:fld>
            <a:endParaRPr lang="en-GB"/>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115888"/>
            <a:ext cx="632936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51935AC4-A0A8-479E-A05E-7354C73E49C1}" type="slidenum">
              <a:rPr lang="en-GB"/>
              <a:pPr>
                <a:defRPr/>
              </a:pPr>
              <a:t>‹#›</a:t>
            </a:fld>
            <a:endParaRPr lang="en-GB"/>
          </a:p>
        </p:txBody>
      </p:sp>
      <p:pic>
        <p:nvPicPr>
          <p:cNvPr id="1031" name="Picture 6" descr="UKCESLogo.jpg"/>
          <p:cNvPicPr>
            <a:picLocks noChangeAspect="1"/>
          </p:cNvPicPr>
          <p:nvPr/>
        </p:nvPicPr>
        <p:blipFill>
          <a:blip r:embed="rId16" cstate="print"/>
          <a:srcRect/>
          <a:stretch>
            <a:fillRect/>
          </a:stretch>
        </p:blipFill>
        <p:spPr bwMode="auto">
          <a:xfrm>
            <a:off x="6948488" y="188913"/>
            <a:ext cx="2071687" cy="871537"/>
          </a:xfrm>
          <a:prstGeom prst="rect">
            <a:avLst/>
          </a:prstGeom>
          <a:noFill/>
          <a:ln w="9525">
            <a:noFill/>
            <a:miter lim="800000"/>
            <a:headEnd/>
            <a:tailEnd/>
          </a:ln>
        </p:spPr>
      </p:pic>
      <p:cxnSp>
        <p:nvCxnSpPr>
          <p:cNvPr id="9" name="Straight Connector 8"/>
          <p:cNvCxnSpPr/>
          <p:nvPr/>
        </p:nvCxnSpPr>
        <p:spPr>
          <a:xfrm>
            <a:off x="0" y="1268413"/>
            <a:ext cx="9144000" cy="0"/>
          </a:xfrm>
          <a:prstGeom prst="line">
            <a:avLst/>
          </a:prstGeom>
          <a:ln w="63500">
            <a:solidFill>
              <a:srgbClr val="00C8AF"/>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Lst>
  <p:transition>
    <p:wipe dir="r"/>
  </p:transition>
  <p:timing>
    <p:tnLst>
      <p:par>
        <p:cTn id="1" dur="indefinite" restart="never" nodeType="tmRoot"/>
      </p:par>
    </p:tnLst>
  </p:timing>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defRPr>
      </a:lvl2pPr>
      <a:lvl3pPr algn="l" rtl="0" eaLnBrk="0" fontAlgn="base" hangingPunct="0">
        <a:spcBef>
          <a:spcPct val="0"/>
        </a:spcBef>
        <a:spcAft>
          <a:spcPct val="0"/>
        </a:spcAft>
        <a:defRPr sz="3600">
          <a:solidFill>
            <a:schemeClr val="tx1"/>
          </a:solidFill>
          <a:latin typeface="Arial" charset="0"/>
        </a:defRPr>
      </a:lvl3pPr>
      <a:lvl4pPr algn="l" rtl="0" eaLnBrk="0" fontAlgn="base" hangingPunct="0">
        <a:spcBef>
          <a:spcPct val="0"/>
        </a:spcBef>
        <a:spcAft>
          <a:spcPct val="0"/>
        </a:spcAft>
        <a:defRPr sz="3600">
          <a:solidFill>
            <a:schemeClr val="tx1"/>
          </a:solidFill>
          <a:latin typeface="Arial" charset="0"/>
        </a:defRPr>
      </a:lvl4pPr>
      <a:lvl5pPr algn="l" rtl="0" eaLnBrk="0" fontAlgn="base" hangingPunct="0">
        <a:spcBef>
          <a:spcPct val="0"/>
        </a:spcBef>
        <a:spcAft>
          <a:spcPct val="0"/>
        </a:spcAft>
        <a:defRPr sz="3600">
          <a:solidFill>
            <a:schemeClr val="tx1"/>
          </a:solidFill>
          <a:latin typeface="Arial" charset="0"/>
        </a:defRPr>
      </a:lvl5pPr>
      <a:lvl6pPr marL="457200" algn="l" rtl="0" fontAlgn="base">
        <a:spcBef>
          <a:spcPct val="0"/>
        </a:spcBef>
        <a:spcAft>
          <a:spcPct val="0"/>
        </a:spcAft>
        <a:defRPr sz="3600">
          <a:solidFill>
            <a:schemeClr val="tx1"/>
          </a:solidFill>
          <a:latin typeface="Arial" charset="0"/>
        </a:defRPr>
      </a:lvl6pPr>
      <a:lvl7pPr marL="914400" algn="l" rtl="0" fontAlgn="base">
        <a:spcBef>
          <a:spcPct val="0"/>
        </a:spcBef>
        <a:spcAft>
          <a:spcPct val="0"/>
        </a:spcAft>
        <a:defRPr sz="3600">
          <a:solidFill>
            <a:schemeClr val="tx1"/>
          </a:solidFill>
          <a:latin typeface="Arial" charset="0"/>
        </a:defRPr>
      </a:lvl7pPr>
      <a:lvl8pPr marL="1371600" algn="l" rtl="0" fontAlgn="base">
        <a:spcBef>
          <a:spcPct val="0"/>
        </a:spcBef>
        <a:spcAft>
          <a:spcPct val="0"/>
        </a:spcAft>
        <a:defRPr sz="3600">
          <a:solidFill>
            <a:schemeClr val="tx1"/>
          </a:solidFill>
          <a:latin typeface="Arial" charset="0"/>
        </a:defRPr>
      </a:lvl8pPr>
      <a:lvl9pPr marL="1828800" algn="l" rtl="0" fontAlgn="base">
        <a:spcBef>
          <a:spcPct val="0"/>
        </a:spcBef>
        <a:spcAft>
          <a:spcPct val="0"/>
        </a:spcAft>
        <a:defRPr sz="36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nvestorsinpeople.co.uk/Pages/Home.asp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rebecca.jones@ukces.org.u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760413" y="1844824"/>
            <a:ext cx="7772400" cy="2141389"/>
          </a:xfrm>
        </p:spPr>
        <p:txBody>
          <a:bodyPr/>
          <a:lstStyle/>
          <a:p>
            <a:pPr eaLnBrk="1" hangingPunct="1"/>
            <a:r>
              <a:rPr lang="en-GB" sz="4000" b="1" dirty="0" smtClean="0"/>
              <a:t>Sector Skills Insights: </a:t>
            </a:r>
            <a:r>
              <a:rPr lang="en-GB" sz="4000" b="1" dirty="0" smtClean="0">
                <a:solidFill>
                  <a:srgbClr val="00B050"/>
                </a:solidFill>
              </a:rPr>
              <a:t>Professional and Business Services</a:t>
            </a:r>
            <a:r>
              <a:rPr lang="en-GB" sz="2400" b="1" dirty="0" smtClean="0">
                <a:solidFill>
                  <a:srgbClr val="00B050"/>
                </a:solidFill>
              </a:rPr>
              <a:t/>
            </a:r>
            <a:br>
              <a:rPr lang="en-GB" sz="2400" b="1" dirty="0" smtClean="0">
                <a:solidFill>
                  <a:srgbClr val="00B050"/>
                </a:solidFill>
              </a:rPr>
            </a:br>
            <a:endParaRPr lang="en-GB" sz="2200" b="1" i="1" dirty="0" smtClean="0"/>
          </a:p>
        </p:txBody>
      </p:sp>
      <p:sp>
        <p:nvSpPr>
          <p:cNvPr id="3075" name="Subtitle 2"/>
          <p:cNvSpPr>
            <a:spLocks noGrp="1"/>
          </p:cNvSpPr>
          <p:nvPr>
            <p:ph type="subTitle" idx="1"/>
          </p:nvPr>
        </p:nvSpPr>
        <p:spPr>
          <a:xfrm>
            <a:off x="1446213" y="4318000"/>
            <a:ext cx="6654800" cy="1198563"/>
          </a:xfrm>
        </p:spPr>
        <p:txBody>
          <a:bodyPr/>
          <a:lstStyle/>
          <a:p>
            <a:pPr eaLnBrk="1" hangingPunct="1">
              <a:lnSpc>
                <a:spcPct val="80000"/>
              </a:lnSpc>
              <a:spcBef>
                <a:spcPct val="0"/>
              </a:spcBef>
            </a:pPr>
            <a:endParaRPr lang="en-GB" sz="2000" b="1" dirty="0" smtClean="0">
              <a:solidFill>
                <a:srgbClr val="00B050"/>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6329362" cy="1143000"/>
          </a:xfrm>
        </p:spPr>
        <p:txBody>
          <a:bodyPr/>
          <a:lstStyle/>
          <a:p>
            <a:r>
              <a:rPr lang="en-GB" sz="2600" b="1" dirty="0" smtClean="0"/>
              <a:t>Case Study </a:t>
            </a:r>
            <a:r>
              <a:rPr lang="en-GB" sz="2600" dirty="0" smtClean="0"/>
              <a:t/>
            </a:r>
            <a:br>
              <a:rPr lang="en-GB" sz="2600" dirty="0" smtClean="0"/>
            </a:br>
            <a:r>
              <a:rPr lang="en-GB" sz="2600" dirty="0" smtClean="0"/>
              <a:t>Attracting and retaining talent</a:t>
            </a:r>
            <a:endParaRPr lang="en-GB" sz="2600" dirty="0"/>
          </a:p>
        </p:txBody>
      </p:sp>
      <p:sp>
        <p:nvSpPr>
          <p:cNvPr id="3" name="Content Placeholder 2"/>
          <p:cNvSpPr>
            <a:spLocks noGrp="1"/>
          </p:cNvSpPr>
          <p:nvPr>
            <p:ph idx="1"/>
          </p:nvPr>
        </p:nvSpPr>
        <p:spPr>
          <a:xfrm>
            <a:off x="395536" y="1412776"/>
            <a:ext cx="8229600" cy="4641379"/>
          </a:xfrm>
        </p:spPr>
        <p:txBody>
          <a:bodyPr/>
          <a:lstStyle/>
          <a:p>
            <a:pPr marL="0" indent="0" eaLnBrk="1" hangingPunct="1">
              <a:lnSpc>
                <a:spcPct val="80000"/>
              </a:lnSpc>
              <a:spcAft>
                <a:spcPct val="20000"/>
              </a:spcAft>
              <a:buNone/>
              <a:tabLst>
                <a:tab pos="0" algn="l"/>
              </a:tabLst>
            </a:pPr>
            <a:r>
              <a:rPr lang="en-GB" sz="1400" b="1" i="1" dirty="0" smtClean="0">
                <a:latin typeface="Arial" pitchFamily="34" charset="0"/>
                <a:cs typeface="Arial" pitchFamily="34" charset="0"/>
              </a:rPr>
              <a:t>	The challenge</a:t>
            </a:r>
          </a:p>
          <a:p>
            <a:pPr marL="0" indent="0" eaLnBrk="1" hangingPunct="1">
              <a:lnSpc>
                <a:spcPct val="80000"/>
              </a:lnSpc>
              <a:spcAft>
                <a:spcPct val="20000"/>
              </a:spcAft>
              <a:buNone/>
              <a:tabLst>
                <a:tab pos="0" algn="l"/>
              </a:tabLst>
            </a:pPr>
            <a:r>
              <a:rPr lang="en-GB" sz="1400" dirty="0" smtClean="0">
                <a:latin typeface="Arial" pitchFamily="34" charset="0"/>
                <a:cs typeface="Arial" pitchFamily="34" charset="0"/>
              </a:rPr>
              <a:t>Small and medium-sized businesses such as </a:t>
            </a:r>
            <a:r>
              <a:rPr lang="en-GB" sz="1400" b="1" dirty="0" smtClean="0">
                <a:latin typeface="Arial" pitchFamily="34" charset="0"/>
                <a:cs typeface="Arial" pitchFamily="34" charset="0"/>
              </a:rPr>
              <a:t>Cooper Parry</a:t>
            </a:r>
            <a:r>
              <a:rPr lang="en-GB" sz="1400" dirty="0" smtClean="0">
                <a:latin typeface="Arial" pitchFamily="34" charset="0"/>
                <a:cs typeface="Arial" pitchFamily="34" charset="0"/>
              </a:rPr>
              <a:t> accountancy firm in the East Midlands often find that good trainees move on to broaden their experience.  It can be difficult to attract new people into senior positions to grow and diversify the business.</a:t>
            </a:r>
          </a:p>
          <a:p>
            <a:pPr marL="0" indent="0" algn="ctr" eaLnBrk="1" hangingPunct="1">
              <a:lnSpc>
                <a:spcPct val="80000"/>
              </a:lnSpc>
              <a:spcAft>
                <a:spcPct val="20000"/>
              </a:spcAft>
              <a:buNone/>
              <a:tabLst>
                <a:tab pos="0" algn="l"/>
              </a:tabLst>
            </a:pPr>
            <a:endParaRPr lang="en-GB" sz="1400" dirty="0" smtClean="0">
              <a:latin typeface="Arial" pitchFamily="34" charset="0"/>
              <a:cs typeface="Arial" pitchFamily="34" charset="0"/>
            </a:endParaRPr>
          </a:p>
          <a:p>
            <a:pPr marL="0" indent="0" eaLnBrk="1" hangingPunct="1">
              <a:lnSpc>
                <a:spcPct val="80000"/>
              </a:lnSpc>
              <a:spcAft>
                <a:spcPct val="20000"/>
              </a:spcAft>
              <a:buNone/>
              <a:tabLst>
                <a:tab pos="0" algn="l"/>
              </a:tabLst>
            </a:pPr>
            <a:r>
              <a:rPr lang="en-GB" sz="1400" b="1" i="1" dirty="0" smtClean="0">
                <a:latin typeface="Arial" pitchFamily="34" charset="0"/>
                <a:cs typeface="Arial" pitchFamily="34" charset="0"/>
              </a:rPr>
              <a:t>The approach</a:t>
            </a:r>
          </a:p>
          <a:p>
            <a:pPr marL="0" eaLnBrk="1" hangingPunct="1">
              <a:lnSpc>
                <a:spcPct val="80000"/>
              </a:lnSpc>
              <a:buNone/>
            </a:pPr>
            <a:r>
              <a:rPr lang="en-GB" sz="1400" dirty="0" smtClean="0">
                <a:latin typeface="Arial" pitchFamily="34" charset="0"/>
                <a:cs typeface="Arial" pitchFamily="34" charset="0"/>
              </a:rPr>
              <a:t>Through Investors in People, Cooper Parry put new procedures in place to ensure that the workforce had more tailored support in undertaking development opportunities as well as to communicate more effectively with staff.</a:t>
            </a:r>
          </a:p>
          <a:p>
            <a:pPr marL="0" eaLnBrk="1" hangingPunct="1">
              <a:lnSpc>
                <a:spcPct val="80000"/>
              </a:lnSpc>
              <a:buNone/>
            </a:pPr>
            <a:r>
              <a:rPr lang="en-GB" sz="1400" dirty="0" smtClean="0">
                <a:latin typeface="Arial" pitchFamily="34" charset="0"/>
                <a:cs typeface="Arial" pitchFamily="34" charset="0"/>
              </a:rPr>
              <a:t>Incentives such as paid study leave and financial awards </a:t>
            </a:r>
          </a:p>
          <a:p>
            <a:pPr marL="0" eaLnBrk="1" hangingPunct="1">
              <a:lnSpc>
                <a:spcPct val="80000"/>
              </a:lnSpc>
              <a:buNone/>
            </a:pPr>
            <a:r>
              <a:rPr lang="en-GB" sz="1400" dirty="0" smtClean="0">
                <a:latin typeface="Arial" pitchFamily="34" charset="0"/>
                <a:cs typeface="Arial" pitchFamily="34" charset="0"/>
              </a:rPr>
              <a:t>on completion of courses were introduced for employees.  </a:t>
            </a:r>
          </a:p>
          <a:p>
            <a:pPr marL="0" eaLnBrk="1" hangingPunct="1">
              <a:lnSpc>
                <a:spcPct val="80000"/>
              </a:lnSpc>
              <a:buNone/>
            </a:pPr>
            <a:r>
              <a:rPr lang="en-GB" sz="1400" dirty="0" smtClean="0">
                <a:latin typeface="Arial" pitchFamily="34" charset="0"/>
                <a:cs typeface="Arial" pitchFamily="34" charset="0"/>
              </a:rPr>
              <a:t>Regular team meetings were set up and the intranet was </a:t>
            </a:r>
          </a:p>
          <a:p>
            <a:pPr marL="0" eaLnBrk="1" hangingPunct="1">
              <a:lnSpc>
                <a:spcPct val="80000"/>
              </a:lnSpc>
              <a:buNone/>
            </a:pPr>
            <a:r>
              <a:rPr lang="en-GB" sz="1400" dirty="0" smtClean="0">
                <a:latin typeface="Arial" pitchFamily="34" charset="0"/>
                <a:cs typeface="Arial" pitchFamily="34" charset="0"/>
              </a:rPr>
              <a:t>used more extensively to convey company news and social </a:t>
            </a:r>
          </a:p>
          <a:p>
            <a:pPr marL="0" eaLnBrk="1" hangingPunct="1">
              <a:lnSpc>
                <a:spcPct val="80000"/>
              </a:lnSpc>
              <a:buNone/>
            </a:pPr>
            <a:r>
              <a:rPr lang="en-GB" sz="1400" dirty="0" smtClean="0">
                <a:latin typeface="Arial" pitchFamily="34" charset="0"/>
                <a:cs typeface="Arial" pitchFamily="34" charset="0"/>
              </a:rPr>
              <a:t>events.</a:t>
            </a:r>
          </a:p>
          <a:p>
            <a:pPr marL="0" eaLnBrk="1" hangingPunct="1">
              <a:lnSpc>
                <a:spcPct val="80000"/>
              </a:lnSpc>
              <a:buNone/>
            </a:pPr>
            <a:endParaRPr lang="en-GB" sz="1400" dirty="0" smtClean="0">
              <a:latin typeface="Arial" pitchFamily="34" charset="0"/>
              <a:cs typeface="Arial" pitchFamily="34" charset="0"/>
            </a:endParaRPr>
          </a:p>
          <a:p>
            <a:pPr eaLnBrk="1" hangingPunct="1">
              <a:lnSpc>
                <a:spcPct val="80000"/>
              </a:lnSpc>
              <a:buNone/>
            </a:pPr>
            <a:r>
              <a:rPr lang="en-GB" sz="1400" b="1" i="1" dirty="0" smtClean="0">
                <a:latin typeface="Arial" pitchFamily="34" charset="0"/>
                <a:cs typeface="Arial" pitchFamily="34" charset="0"/>
              </a:rPr>
              <a:t>The benefits</a:t>
            </a:r>
          </a:p>
          <a:p>
            <a:pPr marL="0" indent="0" eaLnBrk="1" hangingPunct="1">
              <a:lnSpc>
                <a:spcPct val="80000"/>
              </a:lnSpc>
              <a:buNone/>
            </a:pPr>
            <a:r>
              <a:rPr lang="en-GB" sz="1400" dirty="0" smtClean="0">
                <a:latin typeface="Arial" pitchFamily="34" charset="0"/>
                <a:cs typeface="Arial" pitchFamily="34" charset="0"/>
              </a:rPr>
              <a:t>Having previously experienced difficulty in attracting and </a:t>
            </a:r>
          </a:p>
          <a:p>
            <a:pPr marL="0" indent="0" eaLnBrk="1" hangingPunct="1">
              <a:lnSpc>
                <a:spcPct val="80000"/>
              </a:lnSpc>
              <a:buNone/>
            </a:pPr>
            <a:r>
              <a:rPr lang="en-GB" sz="1400" dirty="0" smtClean="0">
                <a:latin typeface="Arial" pitchFamily="34" charset="0"/>
                <a:cs typeface="Arial" pitchFamily="34" charset="0"/>
              </a:rPr>
              <a:t>retaining talent, between 2004 and 2007 Cooper Parry saw </a:t>
            </a:r>
          </a:p>
          <a:p>
            <a:pPr marL="0" indent="0" eaLnBrk="1" hangingPunct="1">
              <a:lnSpc>
                <a:spcPct val="80000"/>
              </a:lnSpc>
              <a:buNone/>
            </a:pPr>
            <a:r>
              <a:rPr lang="en-GB" sz="1400" dirty="0" smtClean="0">
                <a:latin typeface="Arial" pitchFamily="34" charset="0"/>
                <a:cs typeface="Arial" pitchFamily="34" charset="0"/>
              </a:rPr>
              <a:t>a 32% increase in profitability, became more attractive to </a:t>
            </a:r>
          </a:p>
          <a:p>
            <a:pPr marL="0" indent="0" eaLnBrk="1" hangingPunct="1">
              <a:lnSpc>
                <a:spcPct val="80000"/>
              </a:lnSpc>
              <a:buNone/>
            </a:pPr>
            <a:r>
              <a:rPr lang="en-GB" sz="1400" dirty="0" smtClean="0">
                <a:latin typeface="Arial" pitchFamily="34" charset="0"/>
                <a:cs typeface="Arial" pitchFamily="34" charset="0"/>
              </a:rPr>
              <a:t>new talent and reduced employee turnover by 14% to 11%. </a:t>
            </a:r>
            <a:r>
              <a:rPr lang="en-GB" sz="1800" dirty="0" smtClean="0"/>
              <a:t/>
            </a:r>
            <a:br>
              <a:rPr lang="en-GB" sz="1800" dirty="0" smtClean="0"/>
            </a:br>
            <a:r>
              <a:rPr lang="en-GB" sz="1800" dirty="0" smtClean="0"/>
              <a:t/>
            </a:r>
            <a:br>
              <a:rPr lang="en-GB" sz="1800" dirty="0" smtClean="0"/>
            </a:br>
            <a:endParaRPr lang="en-GB" sz="1800" dirty="0"/>
          </a:p>
        </p:txBody>
      </p:sp>
      <p:sp>
        <p:nvSpPr>
          <p:cNvPr id="4" name="Slide Number Placeholder 3"/>
          <p:cNvSpPr>
            <a:spLocks noGrp="1"/>
          </p:cNvSpPr>
          <p:nvPr>
            <p:ph type="sldNum" sz="quarter" idx="12"/>
          </p:nvPr>
        </p:nvSpPr>
        <p:spPr/>
        <p:txBody>
          <a:bodyPr/>
          <a:lstStyle/>
          <a:p>
            <a:pPr>
              <a:defRPr/>
            </a:pPr>
            <a:fld id="{08C1A350-B47C-4898-86EF-FF4117A2E870}" type="slidenum">
              <a:rPr lang="en-GB" smtClean="0"/>
              <a:pPr>
                <a:defRPr/>
              </a:pPr>
              <a:t>10</a:t>
            </a:fld>
            <a:endParaRPr lang="en-GB"/>
          </a:p>
        </p:txBody>
      </p:sp>
      <p:pic>
        <p:nvPicPr>
          <p:cNvPr id="5" name="Picture 4" descr="IIP logo">
            <a:hlinkClick r:id="rId3"/>
          </p:cNvPr>
          <p:cNvPicPr/>
          <p:nvPr/>
        </p:nvPicPr>
        <p:blipFill>
          <a:blip r:embed="rId4" cstate="print"/>
          <a:srcRect/>
          <a:stretch>
            <a:fillRect/>
          </a:stretch>
        </p:blipFill>
        <p:spPr bwMode="auto">
          <a:xfrm>
            <a:off x="4355976" y="2276872"/>
            <a:ext cx="1733550" cy="542925"/>
          </a:xfrm>
          <a:prstGeom prst="rect">
            <a:avLst/>
          </a:prstGeom>
          <a:noFill/>
          <a:ln w="9525">
            <a:noFill/>
            <a:miter lim="800000"/>
            <a:headEnd/>
            <a:tailEnd/>
          </a:ln>
        </p:spPr>
      </p:pic>
      <p:pic>
        <p:nvPicPr>
          <p:cNvPr id="6" name="shopBanner" descr="means business"/>
          <p:cNvPicPr/>
          <p:nvPr/>
        </p:nvPicPr>
        <p:blipFill>
          <a:blip r:embed="rId5" cstate="print"/>
          <a:srcRect/>
          <a:stretch>
            <a:fillRect/>
          </a:stretch>
        </p:blipFill>
        <p:spPr bwMode="auto">
          <a:xfrm>
            <a:off x="6156176" y="2708920"/>
            <a:ext cx="792088" cy="72008"/>
          </a:xfrm>
          <a:prstGeom prst="rect">
            <a:avLst/>
          </a:prstGeom>
          <a:noFill/>
          <a:ln w="9525">
            <a:noFill/>
            <a:miter lim="800000"/>
            <a:headEnd/>
            <a:tailEnd/>
          </a:ln>
        </p:spPr>
      </p:pic>
      <p:pic>
        <p:nvPicPr>
          <p:cNvPr id="2050" name="Picture 2" descr="\\ukcesfp02.ukces.local\workspace\Manage the Org - UKCES\Bus Unit Support UKCES\Communications\e-Comms\UKCES website\Content\Images\investment\Financial Skills Partnership\FSP (3).jpg"/>
          <p:cNvPicPr>
            <a:picLocks noChangeAspect="1" noChangeArrowheads="1"/>
          </p:cNvPicPr>
          <p:nvPr/>
        </p:nvPicPr>
        <p:blipFill>
          <a:blip r:embed="rId6" cstate="print"/>
          <a:srcRect/>
          <a:stretch>
            <a:fillRect/>
          </a:stretch>
        </p:blipFill>
        <p:spPr bwMode="auto">
          <a:xfrm>
            <a:off x="5364088" y="3356992"/>
            <a:ext cx="3096344" cy="2553173"/>
          </a:xfrm>
          <a:prstGeom prst="rect">
            <a:avLst/>
          </a:prstGeom>
          <a:noFill/>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The performance challenge</a:t>
            </a:r>
            <a:br>
              <a:rPr lang="en-GB" sz="2400" dirty="0" smtClean="0"/>
            </a:br>
            <a:r>
              <a:rPr lang="en-GB" sz="2400" b="1" dirty="0" smtClean="0"/>
              <a:t>Investing in workforce skills</a:t>
            </a:r>
            <a:endParaRPr lang="en-GB" sz="2400" dirty="0"/>
          </a:p>
        </p:txBody>
      </p:sp>
      <p:sp>
        <p:nvSpPr>
          <p:cNvPr id="3" name="Content Placeholder 2"/>
          <p:cNvSpPr>
            <a:spLocks noGrp="1"/>
          </p:cNvSpPr>
          <p:nvPr>
            <p:ph idx="1"/>
          </p:nvPr>
        </p:nvSpPr>
        <p:spPr>
          <a:xfrm>
            <a:off x="457200" y="1268760"/>
            <a:ext cx="8229600" cy="5328592"/>
          </a:xfrm>
        </p:spPr>
        <p:txBody>
          <a:bodyPr/>
          <a:lstStyle/>
          <a:p>
            <a:pPr>
              <a:buNone/>
            </a:pPr>
            <a:r>
              <a:rPr lang="en-GB" sz="2000" b="1" dirty="0" smtClean="0"/>
              <a:t>What do future skills needs look like?</a:t>
            </a:r>
          </a:p>
          <a:p>
            <a:r>
              <a:rPr lang="en-GB" sz="1600" dirty="0" smtClean="0"/>
              <a:t>An indicative forecast tells us that the skill needs of the sector are substantive when considering the total number of highly skilled jobs and occupations which will need to be filled by 2020 </a:t>
            </a:r>
          </a:p>
          <a:p>
            <a:pPr lvl="0"/>
            <a:r>
              <a:rPr lang="en-GB" sz="1600" dirty="0" smtClean="0"/>
              <a:t>The Professional Business Services sector does have relatively few hard-to-fill and skill shortage vacancies and skills gaps compared to the whole economy.  Where skills gaps do exist employers in the sector are more likely than those in other parts of the economy to take steps to remedy them.</a:t>
            </a:r>
          </a:p>
          <a:p>
            <a:r>
              <a:rPr lang="en-GB" sz="1600" dirty="0" smtClean="0"/>
              <a:t>Yet the sector is dynamic and there is demand for ongoing investments in skills and training to meet changing requirements.</a:t>
            </a:r>
          </a:p>
          <a:p>
            <a:r>
              <a:rPr lang="en-GB" sz="1600" dirty="0" smtClean="0"/>
              <a:t>The incidence of training of training in the sector is no higher than the average in the economy generally - this is likely to be insufficient for a sector trading in knowledge and skills.</a:t>
            </a:r>
          </a:p>
          <a:p>
            <a:r>
              <a:rPr lang="en-GB" sz="1600" b="1" dirty="0" smtClean="0"/>
              <a:t>Professional institutes </a:t>
            </a:r>
            <a:r>
              <a:rPr lang="en-GB" sz="1600" dirty="0" smtClean="0"/>
              <a:t>play an important role in setting professional standards in accountancy and legal services.</a:t>
            </a:r>
          </a:p>
          <a:p>
            <a:pPr marL="342900" lvl="1" indent="-342900">
              <a:buFont typeface="Arial" charset="0"/>
              <a:buChar char="•"/>
            </a:pPr>
            <a:r>
              <a:rPr lang="en-GB" sz="1600" dirty="0" smtClean="0"/>
              <a:t>There is increasing interest and emphasis on </a:t>
            </a:r>
            <a:r>
              <a:rPr lang="en-GB" sz="1600" b="1" dirty="0" smtClean="0"/>
              <a:t>Apprenticeships</a:t>
            </a:r>
            <a:r>
              <a:rPr lang="en-GB" sz="1600" dirty="0" smtClean="0"/>
              <a:t> – in financial services, in accountancy, in real estate and in facilities management to invest in skills development.</a:t>
            </a:r>
          </a:p>
          <a:p>
            <a:pPr marL="342900" lvl="1" indent="-342900">
              <a:buFont typeface="Arial" charset="0"/>
              <a:buChar char="•"/>
            </a:pPr>
            <a:r>
              <a:rPr lang="en-GB" sz="1600" dirty="0" smtClean="0"/>
              <a:t>Future developments to migration policy may have implications for recruiting in the sector. </a:t>
            </a:r>
          </a:p>
          <a:p>
            <a:endParaRPr lang="en-GB" sz="1600" dirty="0" smtClean="0"/>
          </a:p>
          <a:p>
            <a:endParaRPr lang="en-GB" sz="1600" dirty="0" smtClean="0"/>
          </a:p>
          <a:p>
            <a:endParaRPr lang="en-GB" sz="2400" dirty="0"/>
          </a:p>
        </p:txBody>
      </p:sp>
      <p:sp>
        <p:nvSpPr>
          <p:cNvPr id="4" name="Slide Number Placeholder 3"/>
          <p:cNvSpPr>
            <a:spLocks noGrp="1"/>
          </p:cNvSpPr>
          <p:nvPr>
            <p:ph type="sldNum" sz="quarter" idx="12"/>
          </p:nvPr>
        </p:nvSpPr>
        <p:spPr/>
        <p:txBody>
          <a:bodyPr/>
          <a:lstStyle/>
          <a:p>
            <a:pPr>
              <a:defRPr/>
            </a:pPr>
            <a:fld id="{08C1A350-B47C-4898-86EF-FF4117A2E870}" type="slidenum">
              <a:rPr lang="en-GB" smtClean="0"/>
              <a:pPr>
                <a:defRPr/>
              </a:pPr>
              <a:t>11</a:t>
            </a:fld>
            <a:endParaRPr lang="en-GB"/>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p:cNvSpPr>
          <p:nvPr>
            <p:ph type="title"/>
          </p:nvPr>
        </p:nvSpPr>
        <p:spPr/>
        <p:txBody>
          <a:bodyPr/>
          <a:lstStyle/>
          <a:p>
            <a:pPr eaLnBrk="1" hangingPunct="1"/>
            <a:r>
              <a:rPr lang="en-GB" sz="2400" dirty="0" smtClean="0"/>
              <a:t>Case Study – Developing workforce skills in</a:t>
            </a:r>
            <a:r>
              <a:rPr lang="en-GB" sz="2400" b="1" dirty="0" smtClean="0"/>
              <a:t> </a:t>
            </a:r>
            <a:r>
              <a:rPr lang="en-GB" sz="2400" dirty="0" smtClean="0"/>
              <a:t>Financial services</a:t>
            </a:r>
            <a:endParaRPr lang="en-US" sz="2400" b="1" dirty="0" smtClean="0"/>
          </a:p>
        </p:txBody>
      </p:sp>
      <p:sp>
        <p:nvSpPr>
          <p:cNvPr id="19461" name="Rectangle 3"/>
          <p:cNvSpPr>
            <a:spLocks noGrp="1"/>
          </p:cNvSpPr>
          <p:nvPr>
            <p:ph type="body" idx="1"/>
          </p:nvPr>
        </p:nvSpPr>
        <p:spPr>
          <a:xfrm>
            <a:off x="179512" y="1268760"/>
            <a:ext cx="8784976" cy="5589240"/>
          </a:xfrm>
        </p:spPr>
        <p:txBody>
          <a:bodyPr/>
          <a:lstStyle/>
          <a:p>
            <a:pPr marL="0" indent="0" eaLnBrk="1" hangingPunct="1">
              <a:lnSpc>
                <a:spcPct val="80000"/>
              </a:lnSpc>
              <a:spcAft>
                <a:spcPct val="20000"/>
              </a:spcAft>
              <a:buNone/>
            </a:pPr>
            <a:endParaRPr lang="en-GB" sz="1600" b="1" dirty="0" smtClean="0"/>
          </a:p>
          <a:p>
            <a:pPr marL="0" indent="0" eaLnBrk="1" hangingPunct="1">
              <a:lnSpc>
                <a:spcPct val="80000"/>
              </a:lnSpc>
              <a:spcAft>
                <a:spcPct val="20000"/>
              </a:spcAft>
              <a:buNone/>
            </a:pPr>
            <a:r>
              <a:rPr lang="en-GB" sz="1400" b="1" i="1" dirty="0" smtClean="0"/>
              <a:t>The challenge</a:t>
            </a:r>
          </a:p>
          <a:p>
            <a:pPr marL="0" indent="0" eaLnBrk="1" hangingPunct="1">
              <a:lnSpc>
                <a:spcPct val="80000"/>
              </a:lnSpc>
              <a:spcAft>
                <a:spcPct val="20000"/>
              </a:spcAft>
              <a:buNone/>
            </a:pPr>
            <a:r>
              <a:rPr lang="en-GB" sz="1400" dirty="0" smtClean="0"/>
              <a:t>Addressing emerging skills requirements through training.</a:t>
            </a:r>
          </a:p>
          <a:p>
            <a:pPr marL="0" eaLnBrk="1" hangingPunct="1">
              <a:lnSpc>
                <a:spcPct val="80000"/>
              </a:lnSpc>
              <a:buNone/>
            </a:pPr>
            <a:r>
              <a:rPr lang="en-GB" sz="1400" dirty="0" smtClean="0"/>
              <a:t>In the South West the </a:t>
            </a:r>
            <a:r>
              <a:rPr lang="en-GB" sz="1400" i="1" dirty="0" smtClean="0"/>
              <a:t>City of Bristol College </a:t>
            </a:r>
            <a:r>
              <a:rPr lang="en-GB" sz="1400" dirty="0" smtClean="0"/>
              <a:t>is the lead provider for the National Skills Academy – with clients including Computershare, Bristol Wessex Billing Services, Britannia Staff Union and Allianz</a:t>
            </a:r>
          </a:p>
          <a:p>
            <a:pPr marL="0" eaLnBrk="1" hangingPunct="1">
              <a:lnSpc>
                <a:spcPct val="80000"/>
              </a:lnSpc>
              <a:buNone/>
            </a:pPr>
            <a:endParaRPr lang="en-GB" sz="1400" dirty="0" smtClean="0"/>
          </a:p>
          <a:p>
            <a:pPr marL="0" eaLnBrk="1" hangingPunct="1">
              <a:lnSpc>
                <a:spcPct val="80000"/>
              </a:lnSpc>
              <a:buNone/>
            </a:pPr>
            <a:r>
              <a:rPr lang="en-GB" sz="1400" b="1" i="1" dirty="0" smtClean="0"/>
              <a:t>The approach</a:t>
            </a:r>
          </a:p>
          <a:p>
            <a:pPr marL="0" eaLnBrk="1" hangingPunct="1">
              <a:lnSpc>
                <a:spcPct val="80000"/>
              </a:lnSpc>
              <a:buNone/>
            </a:pPr>
            <a:r>
              <a:rPr lang="en-GB" sz="1400" dirty="0" smtClean="0"/>
              <a:t>The College delivers training courses either flexibly </a:t>
            </a:r>
          </a:p>
          <a:p>
            <a:pPr marL="0" eaLnBrk="1" hangingPunct="1">
              <a:lnSpc>
                <a:spcPct val="80000"/>
              </a:lnSpc>
              <a:buNone/>
            </a:pPr>
            <a:r>
              <a:rPr lang="en-GB" sz="1400" dirty="0" smtClean="0"/>
              <a:t>in-company or via open courses, encompassing both </a:t>
            </a:r>
          </a:p>
          <a:p>
            <a:pPr marL="0" eaLnBrk="1" hangingPunct="1">
              <a:lnSpc>
                <a:spcPct val="80000"/>
              </a:lnSpc>
              <a:buNone/>
            </a:pPr>
            <a:r>
              <a:rPr lang="en-GB" sz="1400" dirty="0" smtClean="0"/>
              <a:t>generic skills such as business administration or more </a:t>
            </a:r>
          </a:p>
          <a:p>
            <a:pPr marL="0" eaLnBrk="1" hangingPunct="1">
              <a:lnSpc>
                <a:spcPct val="80000"/>
              </a:lnSpc>
              <a:buNone/>
            </a:pPr>
            <a:r>
              <a:rPr lang="en-GB" sz="1400" dirty="0" smtClean="0"/>
              <a:t>technically-specific courses such as financial planning</a:t>
            </a:r>
          </a:p>
          <a:p>
            <a:pPr marL="0" eaLnBrk="1" hangingPunct="1">
              <a:lnSpc>
                <a:spcPct val="80000"/>
              </a:lnSpc>
              <a:buNone/>
            </a:pPr>
            <a:r>
              <a:rPr lang="en-GB" sz="1400" dirty="0" smtClean="0"/>
              <a:t>Employers have contributed significantly to </a:t>
            </a:r>
          </a:p>
          <a:p>
            <a:pPr marL="0" eaLnBrk="1" hangingPunct="1">
              <a:lnSpc>
                <a:spcPct val="80000"/>
              </a:lnSpc>
              <a:buNone/>
            </a:pPr>
            <a:r>
              <a:rPr lang="en-GB" sz="1400" dirty="0" smtClean="0"/>
              <a:t>course content on:</a:t>
            </a:r>
          </a:p>
          <a:p>
            <a:pPr marL="0" eaLnBrk="1" hangingPunct="1">
              <a:lnSpc>
                <a:spcPct val="80000"/>
              </a:lnSpc>
              <a:buNone/>
            </a:pPr>
            <a:r>
              <a:rPr lang="en-GB" sz="1400" dirty="0" smtClean="0"/>
              <a:t> -     NVQs e.g. Providing Financial Advice</a:t>
            </a:r>
          </a:p>
          <a:p>
            <a:pPr marL="0" eaLnBrk="1" hangingPunct="1">
              <a:lnSpc>
                <a:spcPct val="80000"/>
              </a:lnSpc>
              <a:buFontTx/>
              <a:buChar char="-"/>
            </a:pPr>
            <a:r>
              <a:rPr lang="en-GB" sz="1400" dirty="0" smtClean="0"/>
              <a:t>Financial Services Apprenticeships at Levels 2 and 3</a:t>
            </a:r>
          </a:p>
          <a:p>
            <a:pPr marL="0" eaLnBrk="1" hangingPunct="1">
              <a:lnSpc>
                <a:spcPct val="80000"/>
              </a:lnSpc>
              <a:buFontTx/>
              <a:buChar char="-"/>
            </a:pPr>
            <a:r>
              <a:rPr lang="en-GB" sz="1400" dirty="0" smtClean="0"/>
              <a:t>Coaching for the owner-manager of SMEs</a:t>
            </a:r>
          </a:p>
          <a:p>
            <a:pPr marL="0" eaLnBrk="1" hangingPunct="1">
              <a:lnSpc>
                <a:spcPct val="80000"/>
              </a:lnSpc>
              <a:buNone/>
            </a:pPr>
            <a:endParaRPr lang="en-GB" sz="1400" dirty="0" smtClean="0"/>
          </a:p>
          <a:p>
            <a:pPr marL="0" eaLnBrk="1" hangingPunct="1">
              <a:lnSpc>
                <a:spcPct val="80000"/>
              </a:lnSpc>
              <a:buNone/>
            </a:pPr>
            <a:r>
              <a:rPr lang="en-GB" sz="1400" b="1" i="1" dirty="0" smtClean="0"/>
              <a:t>The Benefits</a:t>
            </a:r>
          </a:p>
          <a:p>
            <a:pPr marL="0" eaLnBrk="1" hangingPunct="1">
              <a:lnSpc>
                <a:spcPct val="80000"/>
              </a:lnSpc>
              <a:buNone/>
            </a:pPr>
            <a:r>
              <a:rPr lang="en-GB" sz="1400" dirty="0" smtClean="0"/>
              <a:t>One manager  who uses this service says:</a:t>
            </a:r>
          </a:p>
          <a:p>
            <a:pPr marL="0" eaLnBrk="1" hangingPunct="1">
              <a:lnSpc>
                <a:spcPct val="80000"/>
              </a:lnSpc>
              <a:buNone/>
            </a:pPr>
            <a:endParaRPr lang="en-GB" sz="1400" b="1" i="1" dirty="0" smtClean="0"/>
          </a:p>
          <a:p>
            <a:pPr marL="0" eaLnBrk="1" hangingPunct="1">
              <a:lnSpc>
                <a:spcPct val="80000"/>
              </a:lnSpc>
              <a:buNone/>
            </a:pPr>
            <a:endParaRPr lang="en-GB" sz="1400" b="1" i="1" dirty="0" smtClean="0"/>
          </a:p>
          <a:p>
            <a:pPr marL="0" eaLnBrk="1" hangingPunct="1">
              <a:lnSpc>
                <a:spcPct val="80000"/>
              </a:lnSpc>
              <a:buNone/>
            </a:pPr>
            <a:r>
              <a:rPr lang="en-GB" sz="1400" b="1" i="1" dirty="0" smtClean="0"/>
              <a:t>The benefits</a:t>
            </a:r>
          </a:p>
          <a:p>
            <a:pPr marL="0" indent="0" eaLnBrk="1" hangingPunct="1">
              <a:spcBef>
                <a:spcPts val="0"/>
              </a:spcBef>
              <a:buNone/>
            </a:pPr>
            <a:endParaRPr lang="en-US" sz="1600" dirty="0" smtClean="0">
              <a:solidFill>
                <a:schemeClr val="bg1"/>
              </a:solidFill>
            </a:endParaRPr>
          </a:p>
        </p:txBody>
      </p:sp>
      <p:sp>
        <p:nvSpPr>
          <p:cNvPr id="5" name="Rounded Rectangle 4"/>
          <p:cNvSpPr/>
          <p:nvPr/>
        </p:nvSpPr>
        <p:spPr>
          <a:xfrm>
            <a:off x="251520" y="5589240"/>
            <a:ext cx="8712968" cy="9087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lvl="1" indent="0" algn="l" eaLnBrk="1" hangingPunct="1">
              <a:spcBef>
                <a:spcPts val="1200"/>
              </a:spcBef>
              <a:buNone/>
            </a:pPr>
            <a:endParaRPr lang="en-US" sz="1600" dirty="0" smtClean="0"/>
          </a:p>
          <a:p>
            <a:pPr marL="0" eaLnBrk="1" hangingPunct="1">
              <a:lnSpc>
                <a:spcPct val="80000"/>
              </a:lnSpc>
              <a:buNone/>
            </a:pPr>
            <a:r>
              <a:rPr lang="en-GB" sz="1600" i="1" dirty="0" smtClean="0"/>
              <a:t>“Allianz gains qualified staff and we can retain those employees more easily as they are being developed. They feel that we’ve gone out of our way to provide training for them and this acts as motivation.” </a:t>
            </a:r>
            <a:br>
              <a:rPr lang="en-GB" sz="1600" i="1" dirty="0" smtClean="0"/>
            </a:br>
            <a:r>
              <a:rPr lang="en-GB" sz="1600" dirty="0" smtClean="0"/>
              <a:t>Allianz Training Manager</a:t>
            </a:r>
          </a:p>
          <a:p>
            <a:pPr marL="177800" lvl="1" indent="0" algn="l" eaLnBrk="1" hangingPunct="1">
              <a:spcBef>
                <a:spcPts val="0"/>
              </a:spcBef>
              <a:buNone/>
            </a:pPr>
            <a:endParaRPr lang="en-US" sz="1600" dirty="0" smtClean="0"/>
          </a:p>
        </p:txBody>
      </p:sp>
      <p:sp>
        <p:nvSpPr>
          <p:cNvPr id="10" name="TextBox 9"/>
          <p:cNvSpPr txBox="1"/>
          <p:nvPr/>
        </p:nvSpPr>
        <p:spPr>
          <a:xfrm>
            <a:off x="6156176" y="6488668"/>
            <a:ext cx="2987824" cy="369332"/>
          </a:xfrm>
          <a:prstGeom prst="rect">
            <a:avLst/>
          </a:prstGeom>
          <a:noFill/>
        </p:spPr>
        <p:txBody>
          <a:bodyPr wrap="square" rtlCol="0">
            <a:spAutoFit/>
          </a:bodyPr>
          <a:lstStyle/>
          <a:p>
            <a:r>
              <a:rPr lang="en-GB" dirty="0" smtClean="0">
                <a:hlinkClick r:id="rId3" action="ppaction://hlinksldjump"/>
              </a:rPr>
              <a:t>Back to Challenge</a:t>
            </a:r>
            <a:endParaRPr lang="en-GB" dirty="0"/>
          </a:p>
        </p:txBody>
      </p:sp>
      <p:pic>
        <p:nvPicPr>
          <p:cNvPr id="1026" name="Picture 2" descr="\\ukcesfp02.ukces.local\workspace\Manage the Org - UKCES\Bus Unit Support UKCES\Communications\e-Comms\UKCES website\Content\Images\investment\Financial Skills Partnership\FSP (2).JPG"/>
          <p:cNvPicPr>
            <a:picLocks noChangeAspect="1" noChangeArrowheads="1"/>
          </p:cNvPicPr>
          <p:nvPr/>
        </p:nvPicPr>
        <p:blipFill>
          <a:blip r:embed="rId4" cstate="print"/>
          <a:srcRect/>
          <a:stretch>
            <a:fillRect/>
          </a:stretch>
        </p:blipFill>
        <p:spPr bwMode="auto">
          <a:xfrm>
            <a:off x="5047496" y="2564904"/>
            <a:ext cx="4096504" cy="2704402"/>
          </a:xfrm>
          <a:prstGeom prst="rect">
            <a:avLst/>
          </a:prstGeom>
          <a:noFill/>
        </p:spPr>
      </p:pic>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p:cNvSpPr>
          <p:nvPr>
            <p:ph type="title"/>
          </p:nvPr>
        </p:nvSpPr>
        <p:spPr/>
        <p:txBody>
          <a:bodyPr/>
          <a:lstStyle/>
          <a:p>
            <a:pPr eaLnBrk="1" hangingPunct="1"/>
            <a:r>
              <a:rPr lang="en-GB" sz="2400" dirty="0" smtClean="0"/>
              <a:t>Case Study – Enhancing skills of new recruits in property services</a:t>
            </a:r>
            <a:endParaRPr lang="en-US" sz="2400" b="1" dirty="0" smtClean="0"/>
          </a:p>
        </p:txBody>
      </p:sp>
      <p:sp>
        <p:nvSpPr>
          <p:cNvPr id="19461" name="Rectangle 3"/>
          <p:cNvSpPr>
            <a:spLocks noGrp="1"/>
          </p:cNvSpPr>
          <p:nvPr>
            <p:ph type="body" idx="1"/>
          </p:nvPr>
        </p:nvSpPr>
        <p:spPr>
          <a:xfrm>
            <a:off x="179512" y="1268760"/>
            <a:ext cx="8784976" cy="5589240"/>
          </a:xfrm>
        </p:spPr>
        <p:txBody>
          <a:bodyPr/>
          <a:lstStyle/>
          <a:p>
            <a:pPr marL="0" indent="0" eaLnBrk="1" hangingPunct="1">
              <a:lnSpc>
                <a:spcPct val="80000"/>
              </a:lnSpc>
              <a:spcAft>
                <a:spcPct val="20000"/>
              </a:spcAft>
              <a:buNone/>
            </a:pPr>
            <a:endParaRPr lang="en-GB" sz="1600" b="1" dirty="0" smtClean="0"/>
          </a:p>
          <a:p>
            <a:pPr marL="0" indent="0" eaLnBrk="1" hangingPunct="1">
              <a:lnSpc>
                <a:spcPct val="80000"/>
              </a:lnSpc>
              <a:spcAft>
                <a:spcPct val="20000"/>
              </a:spcAft>
              <a:buNone/>
            </a:pPr>
            <a:r>
              <a:rPr lang="en-GB" sz="1600" b="1" i="1" dirty="0" smtClean="0"/>
              <a:t>The challenge</a:t>
            </a:r>
          </a:p>
          <a:p>
            <a:pPr marL="0" eaLnBrk="1" hangingPunct="1">
              <a:lnSpc>
                <a:spcPct val="80000"/>
              </a:lnSpc>
              <a:buNone/>
            </a:pPr>
            <a:r>
              <a:rPr lang="en-GB" sz="1600" dirty="0" smtClean="0"/>
              <a:t>Enhancing skills is especially important in property services that recruits from older workers from other sectors, the unemployed, and younger people – with apprenticeships in property services provide training for new recruits &amp; existing staff.</a:t>
            </a:r>
          </a:p>
          <a:p>
            <a:pPr marL="0" eaLnBrk="1" hangingPunct="1">
              <a:lnSpc>
                <a:spcPct val="80000"/>
              </a:lnSpc>
              <a:buNone/>
            </a:pPr>
            <a:endParaRPr lang="en-GB" sz="1600" dirty="0" smtClean="0"/>
          </a:p>
          <a:p>
            <a:pPr marL="0" eaLnBrk="1" hangingPunct="1">
              <a:lnSpc>
                <a:spcPct val="80000"/>
              </a:lnSpc>
              <a:buNone/>
            </a:pPr>
            <a:r>
              <a:rPr lang="en-GB" sz="1600" b="1" i="1" dirty="0" smtClean="0"/>
              <a:t>The approach</a:t>
            </a:r>
          </a:p>
          <a:p>
            <a:pPr marL="0" eaLnBrk="1" hangingPunct="1">
              <a:lnSpc>
                <a:spcPct val="80000"/>
              </a:lnSpc>
              <a:buNone/>
            </a:pPr>
            <a:r>
              <a:rPr lang="en-GB" sz="1600" b="1" dirty="0" smtClean="0"/>
              <a:t>Keith </a:t>
            </a:r>
            <a:r>
              <a:rPr lang="en-GB" sz="1600" b="1" dirty="0" err="1" smtClean="0"/>
              <a:t>Pattinson</a:t>
            </a:r>
            <a:r>
              <a:rPr lang="en-GB" sz="1600" b="1" dirty="0" smtClean="0"/>
              <a:t> Estate Agents </a:t>
            </a:r>
            <a:r>
              <a:rPr lang="en-GB" sz="1600" dirty="0" smtClean="0"/>
              <a:t>in north-east England have 90-100 staff enrolled onto Apprenticeship programmes to train as estate agents in residential sales and lettings; and in a new scheme with </a:t>
            </a:r>
            <a:r>
              <a:rPr lang="en-GB" sz="1600" b="1" dirty="0" smtClean="0"/>
              <a:t>Jobcentre Plus </a:t>
            </a:r>
            <a:r>
              <a:rPr lang="en-GB" sz="1600" dirty="0" smtClean="0"/>
              <a:t>takes on unemployed people  and uses Apprenticeship funding to train them as self-employed estate agents.  Skills training includes time spent in head office, in a local branch, in the auction department and in customer care. </a:t>
            </a:r>
          </a:p>
          <a:p>
            <a:pPr marL="0" eaLnBrk="1" hangingPunct="1">
              <a:lnSpc>
                <a:spcPct val="80000"/>
              </a:lnSpc>
              <a:buNone/>
            </a:pPr>
            <a:endParaRPr lang="en-GB" sz="1600" dirty="0" smtClean="0"/>
          </a:p>
          <a:p>
            <a:pPr marL="0" eaLnBrk="1" hangingPunct="1">
              <a:lnSpc>
                <a:spcPct val="80000"/>
              </a:lnSpc>
              <a:buNone/>
            </a:pPr>
            <a:r>
              <a:rPr lang="en-GB" sz="1600" b="1" i="1" dirty="0" smtClean="0"/>
              <a:t>The benefits</a:t>
            </a:r>
          </a:p>
          <a:p>
            <a:pPr marL="0" indent="0" eaLnBrk="1" hangingPunct="1">
              <a:spcBef>
                <a:spcPts val="0"/>
              </a:spcBef>
              <a:buNone/>
            </a:pPr>
            <a:r>
              <a:rPr lang="en-GB" sz="1600" dirty="0" smtClean="0"/>
              <a:t>The scheme is well received by new recruits.</a:t>
            </a:r>
            <a:endParaRPr lang="en-US" sz="1600" dirty="0" smtClean="0">
              <a:solidFill>
                <a:schemeClr val="bg1"/>
              </a:solidFill>
            </a:endParaRPr>
          </a:p>
        </p:txBody>
      </p:sp>
      <p:sp>
        <p:nvSpPr>
          <p:cNvPr id="5" name="Rounded Rectangle 4"/>
          <p:cNvSpPr/>
          <p:nvPr/>
        </p:nvSpPr>
        <p:spPr>
          <a:xfrm>
            <a:off x="251520" y="5013176"/>
            <a:ext cx="8712968" cy="1196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lvl="1">
              <a:spcBef>
                <a:spcPts val="1200"/>
              </a:spcBef>
            </a:pPr>
            <a:r>
              <a:rPr lang="en-GB" sz="1600" dirty="0" smtClean="0"/>
              <a:t>“</a:t>
            </a:r>
            <a:r>
              <a:rPr lang="en-GB" sz="1600" i="1" dirty="0" smtClean="0"/>
              <a:t>I love this job and think I'm good at it. I feel extremely supported by the people I am working with. The training is flexible and fits around my work time” </a:t>
            </a:r>
            <a:br>
              <a:rPr lang="en-GB" sz="1600" i="1" dirty="0" smtClean="0"/>
            </a:br>
            <a:r>
              <a:rPr lang="en-GB" sz="1600" dirty="0" smtClean="0"/>
              <a:t>unemployed individual taken on as an apprentice via the link up with Jobcentre Plus</a:t>
            </a:r>
            <a:endParaRPr lang="en-US" sz="1600" dirty="0" smtClean="0"/>
          </a:p>
        </p:txBody>
      </p:sp>
      <p:sp>
        <p:nvSpPr>
          <p:cNvPr id="10" name="TextBox 9"/>
          <p:cNvSpPr txBox="1"/>
          <p:nvPr/>
        </p:nvSpPr>
        <p:spPr>
          <a:xfrm>
            <a:off x="6156176" y="6488668"/>
            <a:ext cx="2987824" cy="369332"/>
          </a:xfrm>
          <a:prstGeom prst="rect">
            <a:avLst/>
          </a:prstGeom>
          <a:noFill/>
        </p:spPr>
        <p:txBody>
          <a:bodyPr wrap="square" rtlCol="0">
            <a:spAutoFit/>
          </a:bodyPr>
          <a:lstStyle/>
          <a:p>
            <a:r>
              <a:rPr lang="en-GB" dirty="0" smtClean="0">
                <a:hlinkClick r:id="rId3" action="ppaction://hlinksldjump"/>
              </a:rPr>
              <a:t>Back to Challenge</a:t>
            </a:r>
            <a:endParaRPr lang="en-GB"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z="2800" dirty="0" smtClean="0"/>
              <a:t>The performance challenge</a:t>
            </a:r>
            <a:br>
              <a:rPr lang="en-GB" sz="2800" dirty="0" smtClean="0"/>
            </a:br>
            <a:r>
              <a:rPr lang="en-GB" sz="2800" b="1" dirty="0" smtClean="0"/>
              <a:t>Investing in management capability</a:t>
            </a:r>
          </a:p>
        </p:txBody>
      </p:sp>
      <p:sp>
        <p:nvSpPr>
          <p:cNvPr id="3" name="Content Placeholder 2"/>
          <p:cNvSpPr>
            <a:spLocks noGrp="1"/>
          </p:cNvSpPr>
          <p:nvPr>
            <p:ph idx="1"/>
          </p:nvPr>
        </p:nvSpPr>
        <p:spPr/>
        <p:txBody>
          <a:bodyPr/>
          <a:lstStyle/>
          <a:p>
            <a:pPr>
              <a:defRPr/>
            </a:pPr>
            <a:r>
              <a:rPr lang="en-GB" sz="2000" dirty="0" smtClean="0"/>
              <a:t>Managers, directors and senior official occupations in the Professional and Business Services sector are projected to grow by 21% by 2020.</a:t>
            </a:r>
          </a:p>
          <a:p>
            <a:pPr>
              <a:defRPr/>
            </a:pPr>
            <a:endParaRPr lang="en-GB" sz="2000" dirty="0" smtClean="0"/>
          </a:p>
          <a:p>
            <a:pPr>
              <a:defRPr/>
            </a:pPr>
            <a:r>
              <a:rPr lang="en-GB" sz="2000" dirty="0" smtClean="0"/>
              <a:t>Management skills are important in professional and business services, not only for the competitiveness and success of the sector itself, but also because individuals with experience in professional and business services may take up managerial positions in other sectors</a:t>
            </a:r>
          </a:p>
          <a:p>
            <a:pPr>
              <a:defRPr/>
            </a:pPr>
            <a:endParaRPr lang="en-GB" sz="2000" dirty="0" smtClean="0"/>
          </a:p>
          <a:p>
            <a:pPr>
              <a:defRPr/>
            </a:pPr>
            <a:r>
              <a:rPr lang="en-GB" sz="2000" dirty="0" smtClean="0"/>
              <a:t>Management capability has been shown to be of crucial importance in high performance working practices, which enable employees to better utilise their skills for both individual and broader business benefit.</a:t>
            </a:r>
          </a:p>
          <a:p>
            <a:pPr>
              <a:defRPr/>
            </a:pPr>
            <a:endParaRPr lang="en-GB" sz="2400" dirty="0"/>
          </a:p>
        </p:txBody>
      </p:sp>
      <p:sp>
        <p:nvSpPr>
          <p:cNvPr id="4" name="Slide Number Placeholder 3"/>
          <p:cNvSpPr>
            <a:spLocks noGrp="1"/>
          </p:cNvSpPr>
          <p:nvPr>
            <p:ph type="sldNum" sz="quarter" idx="12"/>
          </p:nvPr>
        </p:nvSpPr>
        <p:spPr/>
        <p:txBody>
          <a:bodyPr/>
          <a:lstStyle/>
          <a:p>
            <a:pPr>
              <a:defRPr/>
            </a:pPr>
            <a:fld id="{96734D82-2905-44A6-A2C1-B239F6A004D9}" type="slidenum">
              <a:rPr lang="en-GB" smtClean="0"/>
              <a:pPr>
                <a:defRPr/>
              </a:pPr>
              <a:t>14</a:t>
            </a:fld>
            <a:endParaRPr lang="en-GB"/>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a:xfrm>
            <a:off x="468313" y="0"/>
            <a:ext cx="6329362" cy="1143000"/>
          </a:xfrm>
        </p:spPr>
        <p:txBody>
          <a:bodyPr/>
          <a:lstStyle/>
          <a:p>
            <a:pPr eaLnBrk="1" hangingPunct="1"/>
            <a:r>
              <a:rPr lang="en-GB" sz="2500" b="1" dirty="0" smtClean="0"/>
              <a:t>Case Study – </a:t>
            </a:r>
            <a:r>
              <a:rPr lang="en-GB" sz="2500" dirty="0" smtClean="0"/>
              <a:t>Enhancing </a:t>
            </a:r>
            <a:br>
              <a:rPr lang="en-GB" sz="2500" dirty="0" smtClean="0"/>
            </a:br>
            <a:r>
              <a:rPr lang="en-GB" sz="2400" dirty="0" smtClean="0"/>
              <a:t>Management skills in Facilities Management</a:t>
            </a:r>
          </a:p>
        </p:txBody>
      </p:sp>
      <p:sp>
        <p:nvSpPr>
          <p:cNvPr id="20483" name="Rectangle 3"/>
          <p:cNvSpPr>
            <a:spLocks noGrp="1"/>
          </p:cNvSpPr>
          <p:nvPr>
            <p:ph type="body" idx="1"/>
          </p:nvPr>
        </p:nvSpPr>
        <p:spPr>
          <a:xfrm>
            <a:off x="468313" y="1268413"/>
            <a:ext cx="8229600" cy="4598987"/>
          </a:xfrm>
        </p:spPr>
        <p:txBody>
          <a:bodyPr/>
          <a:lstStyle/>
          <a:p>
            <a:pPr marL="0" indent="0" eaLnBrk="1" hangingPunct="1">
              <a:buNone/>
            </a:pPr>
            <a:r>
              <a:rPr lang="en-GB" sz="1400" b="1" i="1" dirty="0" smtClean="0"/>
              <a:t>The challenge </a:t>
            </a:r>
          </a:p>
          <a:p>
            <a:pPr marL="0" eaLnBrk="1" hangingPunct="1">
              <a:buNone/>
            </a:pPr>
            <a:r>
              <a:rPr lang="en-GB" sz="1400" dirty="0" smtClean="0"/>
              <a:t>Facilities management is concerned with providing expertise and services such as</a:t>
            </a:r>
          </a:p>
          <a:p>
            <a:pPr marL="0" eaLnBrk="1" hangingPunct="1">
              <a:buNone/>
            </a:pPr>
            <a:r>
              <a:rPr lang="en-GB" sz="1400" dirty="0" smtClean="0"/>
              <a:t>catering, cleaning, </a:t>
            </a:r>
            <a:r>
              <a:rPr lang="en-GB" sz="1400" dirty="0" err="1" smtClean="0"/>
              <a:t>porterage</a:t>
            </a:r>
            <a:r>
              <a:rPr lang="en-GB" sz="1400" dirty="0" smtClean="0"/>
              <a:t>, reception, security, and office supplies to ensure a smooth operating environment.  Career progression often </a:t>
            </a:r>
            <a:r>
              <a:rPr lang="en-GB" sz="1400" dirty="0" err="1" smtClean="0"/>
              <a:t>involveds</a:t>
            </a:r>
            <a:r>
              <a:rPr lang="en-GB" sz="1400" dirty="0" smtClean="0"/>
              <a:t> a specialist moving into a generic facilities management role.  </a:t>
            </a:r>
          </a:p>
          <a:p>
            <a:pPr marL="0" eaLnBrk="1" hangingPunct="1">
              <a:buNone/>
            </a:pPr>
            <a:r>
              <a:rPr lang="en-GB" sz="1400" dirty="0" smtClean="0"/>
              <a:t>A specific skill-set deficiency in facilities management is an appropriate blend of commercial awareness, people management and financial management skills, alongside technical and practical skills. </a:t>
            </a:r>
          </a:p>
          <a:p>
            <a:pPr marL="0" eaLnBrk="1" hangingPunct="1">
              <a:buNone/>
            </a:pPr>
            <a:r>
              <a:rPr lang="en-GB" sz="1400" b="1" i="1" dirty="0" smtClean="0"/>
              <a:t>The approach</a:t>
            </a:r>
          </a:p>
          <a:p>
            <a:pPr marL="0" eaLnBrk="1" hangingPunct="1">
              <a:buNone/>
            </a:pPr>
            <a:r>
              <a:rPr lang="en-GB" sz="1400" dirty="0" smtClean="0"/>
              <a:t>Broadening skill-sets can provide quality and efficiency in facilities management.  A new </a:t>
            </a:r>
            <a:r>
              <a:rPr lang="en-GB" sz="1400" b="1" dirty="0" smtClean="0"/>
              <a:t>Apprenticeship in Facilities Management </a:t>
            </a:r>
            <a:r>
              <a:rPr lang="en-GB" sz="1400" dirty="0" smtClean="0"/>
              <a:t>was developed jointly by Asset Skills (the relevant Sector Skills Council), trade bodies and employers whereby the skills and experience of current managers are accredited and any gaps in knowledge and skills can be identified and filled.</a:t>
            </a:r>
          </a:p>
          <a:p>
            <a:pPr marL="0" eaLnBrk="1" hangingPunct="1">
              <a:buNone/>
            </a:pPr>
            <a:r>
              <a:rPr lang="en-GB" sz="1400" b="1" i="1" dirty="0" smtClean="0"/>
              <a:t>The benefits</a:t>
            </a:r>
          </a:p>
          <a:p>
            <a:pPr marL="0" eaLnBrk="1" hangingPunct="1">
              <a:buNone/>
            </a:pPr>
            <a:r>
              <a:rPr lang="en-GB" sz="1400" b="1" dirty="0" smtClean="0"/>
              <a:t>Compass Group UK and Ireland </a:t>
            </a:r>
            <a:r>
              <a:rPr lang="en-GB" sz="1400" dirty="0" smtClean="0"/>
              <a:t>piloted the Level 3 Apprenticeship programme - covering building maintenance, energy management, resource management, environmental protection, procurement, security, reception and customer care.  The company can see “significant benefits for our business going forward,” giving individuals “a much better understanding of how to deliver services and manage all the different aspects efficiently and effectively.”</a:t>
            </a:r>
          </a:p>
        </p:txBody>
      </p:sp>
      <p:sp>
        <p:nvSpPr>
          <p:cNvPr id="4" name="Slide Number Placeholder 3"/>
          <p:cNvSpPr>
            <a:spLocks noGrp="1"/>
          </p:cNvSpPr>
          <p:nvPr>
            <p:ph type="sldNum" sz="quarter" idx="12"/>
          </p:nvPr>
        </p:nvSpPr>
        <p:spPr/>
        <p:txBody>
          <a:bodyPr/>
          <a:lstStyle/>
          <a:p>
            <a:pPr>
              <a:defRPr/>
            </a:pPr>
            <a:fld id="{38F87053-54B3-4B28-A36F-BC605670C53F}" type="slidenum">
              <a:rPr lang="en-GB" smtClean="0"/>
              <a:pPr>
                <a:defRPr/>
              </a:pPr>
              <a:t>15</a:t>
            </a:fld>
            <a:endParaRPr lang="en-GB"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00" y="115200"/>
            <a:ext cx="6329378" cy="1143000"/>
          </a:xfrm>
        </p:spPr>
        <p:txBody>
          <a:bodyPr>
            <a:normAutofit/>
          </a:bodyPr>
          <a:lstStyle/>
          <a:p>
            <a:r>
              <a:rPr lang="en-GB" sz="2400" dirty="0" smtClean="0"/>
              <a:t>Growth through skills</a:t>
            </a:r>
            <a:br>
              <a:rPr lang="en-GB" sz="2400" dirty="0" smtClean="0"/>
            </a:br>
            <a:r>
              <a:rPr lang="en-GB" sz="2400" b="1" dirty="0" smtClean="0"/>
              <a:t>Securing future success</a:t>
            </a:r>
            <a:endParaRPr lang="en-GB" sz="2400" dirty="0"/>
          </a:p>
        </p:txBody>
      </p:sp>
      <p:sp>
        <p:nvSpPr>
          <p:cNvPr id="7" name="Content Placeholder 2"/>
          <p:cNvSpPr>
            <a:spLocks noGrp="1"/>
          </p:cNvSpPr>
          <p:nvPr>
            <p:ph idx="1"/>
          </p:nvPr>
        </p:nvSpPr>
        <p:spPr>
          <a:xfrm>
            <a:off x="180000" y="1512000"/>
            <a:ext cx="8640000" cy="1124912"/>
          </a:xfrm>
        </p:spPr>
        <p:txBody>
          <a:bodyPr>
            <a:noAutofit/>
          </a:bodyPr>
          <a:lstStyle/>
          <a:p>
            <a:r>
              <a:rPr lang="en-GB" sz="1500" b="1" dirty="0" smtClean="0"/>
              <a:t>Across the sector, r</a:t>
            </a:r>
            <a:r>
              <a:rPr lang="en-GB" sz="1500" dirty="0" smtClean="0"/>
              <a:t>aising skills is key to raising performance, but while there </a:t>
            </a:r>
            <a:r>
              <a:rPr lang="en-GB" sz="1500" b="1" dirty="0" smtClean="0"/>
              <a:t>is no silver bullet, a mix of actions which push and pull in the same direction can help.</a:t>
            </a:r>
            <a:endParaRPr lang="en-GB" sz="1500" dirty="0" smtClean="0"/>
          </a:p>
          <a:p>
            <a:r>
              <a:rPr lang="en-GB" sz="1500" b="1" dirty="0" smtClean="0"/>
              <a:t>Employer leadership </a:t>
            </a:r>
            <a:r>
              <a:rPr lang="en-GB" sz="1500" dirty="0" smtClean="0"/>
              <a:t>in the development of solutions and then taking </a:t>
            </a:r>
            <a:r>
              <a:rPr lang="en-GB" sz="1500" b="1" dirty="0" smtClean="0"/>
              <a:t>ownership </a:t>
            </a:r>
            <a:r>
              <a:rPr lang="en-GB" sz="1500" dirty="0" smtClean="0"/>
              <a:t>of those solutions is fundamental to their success and sustainability. </a:t>
            </a:r>
          </a:p>
        </p:txBody>
      </p:sp>
      <p:sp>
        <p:nvSpPr>
          <p:cNvPr id="5" name="Slide Number Placeholder 4"/>
          <p:cNvSpPr>
            <a:spLocks noGrp="1"/>
          </p:cNvSpPr>
          <p:nvPr>
            <p:ph type="sldNum" sz="quarter" idx="12"/>
          </p:nvPr>
        </p:nvSpPr>
        <p:spPr/>
        <p:txBody>
          <a:bodyPr/>
          <a:lstStyle/>
          <a:p>
            <a:fld id="{234C2BFB-94E8-411C-AFA4-6699941CFF0C}" type="slidenum">
              <a:rPr lang="en-GB" smtClean="0"/>
              <a:pPr/>
              <a:t>16</a:t>
            </a:fld>
            <a:endParaRPr lang="en-GB" dirty="0"/>
          </a:p>
        </p:txBody>
      </p:sp>
      <p:sp>
        <p:nvSpPr>
          <p:cNvPr id="6" name="TextBox 5"/>
          <p:cNvSpPr txBox="1"/>
          <p:nvPr/>
        </p:nvSpPr>
        <p:spPr>
          <a:xfrm>
            <a:off x="251520" y="2708920"/>
            <a:ext cx="8568952" cy="3908762"/>
          </a:xfrm>
          <a:prstGeom prst="rect">
            <a:avLst/>
          </a:prstGeom>
          <a:solidFill>
            <a:schemeClr val="tx2"/>
          </a:solidFill>
          <a:effectLst/>
        </p:spPr>
        <p:txBody>
          <a:bodyPr wrap="square" rtlCol="0">
            <a:spAutoFit/>
          </a:bodyPr>
          <a:lstStyle/>
          <a:p>
            <a:pPr marL="341313" lvl="1" indent="-341313" algn="l"/>
            <a:r>
              <a:rPr lang="en-GB" sz="1450" dirty="0" smtClean="0">
                <a:solidFill>
                  <a:schemeClr val="bg1"/>
                </a:solidFill>
              </a:rPr>
              <a:t>Sources of investment are available to support the </a:t>
            </a:r>
            <a:r>
              <a:rPr lang="en-GB" sz="1450" b="1" dirty="0" smtClean="0">
                <a:solidFill>
                  <a:schemeClr val="bg1"/>
                </a:solidFill>
              </a:rPr>
              <a:t>implementation of solutions led by </a:t>
            </a:r>
          </a:p>
          <a:p>
            <a:pPr marL="341313" lvl="1" indent="-341313" algn="l"/>
            <a:r>
              <a:rPr lang="en-GB" sz="1450" b="1" dirty="0" smtClean="0">
                <a:solidFill>
                  <a:schemeClr val="bg1"/>
                </a:solidFill>
              </a:rPr>
              <a:t>business</a:t>
            </a:r>
            <a:r>
              <a:rPr lang="en-GB" sz="1450" dirty="0" smtClean="0">
                <a:solidFill>
                  <a:schemeClr val="bg1"/>
                </a:solidFill>
              </a:rPr>
              <a:t> on behalf of the sector. </a:t>
            </a:r>
          </a:p>
          <a:p>
            <a:pPr marL="341313" lvl="1" indent="-341313" algn="l">
              <a:buFont typeface="Arial" pitchFamily="34" charset="0"/>
              <a:buChar char="•"/>
            </a:pPr>
            <a:r>
              <a:rPr lang="en-GB" sz="1450" dirty="0" smtClean="0">
                <a:solidFill>
                  <a:schemeClr val="bg1"/>
                </a:solidFill>
              </a:rPr>
              <a:t>The </a:t>
            </a:r>
            <a:r>
              <a:rPr lang="en-GB" sz="1450" b="1" dirty="0" smtClean="0">
                <a:solidFill>
                  <a:schemeClr val="bg1"/>
                </a:solidFill>
              </a:rPr>
              <a:t>Employer Ownership pilots </a:t>
            </a:r>
            <a:r>
              <a:rPr lang="en-GB" sz="1450" dirty="0" smtClean="0">
                <a:solidFill>
                  <a:schemeClr val="bg1"/>
                </a:solidFill>
              </a:rPr>
              <a:t>offers all employers in England direct access to up to £250 million of public investment over the next two years to design and deliver their own training solutions. </a:t>
            </a:r>
          </a:p>
          <a:p>
            <a:pPr marL="341313" lvl="1" indent="-341313" algn="l">
              <a:buFont typeface="Arial" pitchFamily="34" charset="0"/>
              <a:buChar char="•"/>
            </a:pPr>
            <a:r>
              <a:rPr lang="en-GB" sz="1450" dirty="0" smtClean="0">
                <a:solidFill>
                  <a:schemeClr val="bg1"/>
                </a:solidFill>
              </a:rPr>
              <a:t>The </a:t>
            </a:r>
            <a:r>
              <a:rPr lang="en-GB" sz="1450" b="1" dirty="0" smtClean="0">
                <a:solidFill>
                  <a:schemeClr val="bg1"/>
                </a:solidFill>
              </a:rPr>
              <a:t>Growth and Innovation Fund </a:t>
            </a:r>
            <a:r>
              <a:rPr lang="en-GB" sz="1450" dirty="0" smtClean="0">
                <a:solidFill>
                  <a:schemeClr val="bg1"/>
                </a:solidFill>
              </a:rPr>
              <a:t>(£9 million invested so far, £29 million to invest in 2012-13) gives priority to solutions for the sector e.g.:</a:t>
            </a:r>
          </a:p>
          <a:p>
            <a:pPr marL="723900" lvl="2" indent="-368300" algn="l">
              <a:buFont typeface="Arial" pitchFamily="34" charset="0"/>
              <a:buChar char="•"/>
            </a:pPr>
            <a:r>
              <a:rPr lang="en-GB" sz="1450" dirty="0" smtClean="0">
                <a:solidFill>
                  <a:schemeClr val="bg1"/>
                </a:solidFill>
              </a:rPr>
              <a:t>Employer commitment and investment in </a:t>
            </a:r>
            <a:r>
              <a:rPr lang="en-GB" sz="1450" b="1" dirty="0" smtClean="0">
                <a:solidFill>
                  <a:schemeClr val="bg1"/>
                </a:solidFill>
              </a:rPr>
              <a:t>Apprenticeships</a:t>
            </a:r>
          </a:p>
          <a:p>
            <a:pPr marL="723900" lvl="2" indent="-368300" algn="l">
              <a:buFont typeface="Arial" pitchFamily="34" charset="0"/>
              <a:buChar char="•"/>
            </a:pPr>
            <a:r>
              <a:rPr lang="en-GB" sz="1450" dirty="0" smtClean="0">
                <a:solidFill>
                  <a:schemeClr val="bg1"/>
                </a:solidFill>
              </a:rPr>
              <a:t>Creation of </a:t>
            </a:r>
            <a:r>
              <a:rPr lang="en-GB" sz="1450" b="1" dirty="0" smtClean="0">
                <a:solidFill>
                  <a:schemeClr val="bg1"/>
                </a:solidFill>
              </a:rPr>
              <a:t>employer networks </a:t>
            </a:r>
            <a:r>
              <a:rPr lang="en-GB" sz="1450" dirty="0" smtClean="0">
                <a:solidFill>
                  <a:schemeClr val="bg1"/>
                </a:solidFill>
              </a:rPr>
              <a:t>to overcome skill problems (see BAE Systems example)</a:t>
            </a:r>
          </a:p>
          <a:p>
            <a:pPr marL="723900" lvl="2" indent="-368300" algn="l">
              <a:buFont typeface="Arial" pitchFamily="34" charset="0"/>
              <a:buChar char="•"/>
            </a:pPr>
            <a:r>
              <a:rPr lang="en-GB" sz="1450" dirty="0" smtClean="0">
                <a:solidFill>
                  <a:schemeClr val="bg1"/>
                </a:solidFill>
              </a:rPr>
              <a:t>Employer-backed proposals for other skills solutions such as: </a:t>
            </a:r>
            <a:r>
              <a:rPr lang="en-GB" sz="1450" b="1" dirty="0" smtClean="0">
                <a:solidFill>
                  <a:schemeClr val="bg1"/>
                </a:solidFill>
              </a:rPr>
              <a:t>management and leadership;</a:t>
            </a:r>
            <a:r>
              <a:rPr lang="en-GB" sz="1450" dirty="0" smtClean="0">
                <a:solidFill>
                  <a:schemeClr val="bg1"/>
                </a:solidFill>
              </a:rPr>
              <a:t> </a:t>
            </a:r>
            <a:r>
              <a:rPr lang="en-GB" sz="1450" b="1" dirty="0" smtClean="0">
                <a:solidFill>
                  <a:schemeClr val="bg1"/>
                </a:solidFill>
              </a:rPr>
              <a:t>professional standards;</a:t>
            </a:r>
            <a:r>
              <a:rPr lang="en-GB" sz="1450" dirty="0" smtClean="0">
                <a:solidFill>
                  <a:schemeClr val="bg1"/>
                </a:solidFill>
              </a:rPr>
              <a:t> </a:t>
            </a:r>
            <a:r>
              <a:rPr lang="en-GB" sz="1450" b="1" dirty="0" smtClean="0">
                <a:solidFill>
                  <a:schemeClr val="bg1"/>
                </a:solidFill>
              </a:rPr>
              <a:t>high performance work practices </a:t>
            </a:r>
            <a:r>
              <a:rPr lang="en-GB" sz="1450" dirty="0" smtClean="0">
                <a:solidFill>
                  <a:schemeClr val="bg1"/>
                </a:solidFill>
              </a:rPr>
              <a:t>incorporating people development (e.g. </a:t>
            </a:r>
            <a:r>
              <a:rPr lang="en-GB" sz="1450" b="1" dirty="0" smtClean="0">
                <a:solidFill>
                  <a:schemeClr val="bg1"/>
                </a:solidFill>
              </a:rPr>
              <a:t>Investors in People</a:t>
            </a:r>
            <a:r>
              <a:rPr lang="en-GB" sz="1450" dirty="0" smtClean="0">
                <a:solidFill>
                  <a:schemeClr val="bg1"/>
                </a:solidFill>
              </a:rPr>
              <a:t>).</a:t>
            </a:r>
          </a:p>
          <a:p>
            <a:pPr marL="723900" lvl="2" indent="-368300" algn="l">
              <a:buFont typeface="Arial" pitchFamily="34" charset="0"/>
              <a:buChar char="•"/>
            </a:pPr>
            <a:r>
              <a:rPr lang="en-GB" sz="1450" dirty="0" smtClean="0">
                <a:solidFill>
                  <a:schemeClr val="bg1"/>
                </a:solidFill>
              </a:rPr>
              <a:t>Information and business advice is also important as a solution.  </a:t>
            </a:r>
            <a:endParaRPr lang="en-GB" sz="1600" dirty="0" smtClean="0">
              <a:solidFill>
                <a:schemeClr val="bg1"/>
              </a:solidFill>
            </a:endParaRPr>
          </a:p>
          <a:p>
            <a:pPr marL="88900" lvl="2" algn="l"/>
            <a:endParaRPr lang="en-GB" sz="1450" b="1" dirty="0" smtClean="0">
              <a:solidFill>
                <a:schemeClr val="bg1"/>
              </a:solidFill>
            </a:endParaRPr>
          </a:p>
          <a:p>
            <a:pPr marL="88900" lvl="2" algn="l"/>
            <a:r>
              <a:rPr lang="en-GB" sz="1450" b="1" dirty="0" smtClean="0">
                <a:solidFill>
                  <a:schemeClr val="bg1"/>
                </a:solidFill>
              </a:rPr>
              <a:t>Ultimately this is trying to catalyse sustained investment in the development of the sector’s workforce led by employers which lies at the heart of an enterprising and dynamic nation.</a:t>
            </a:r>
            <a:endParaRPr lang="en-GB" sz="1450" dirty="0" smtClean="0">
              <a:solidFill>
                <a:schemeClr val="bg1"/>
              </a:solidFill>
            </a:endParaRPr>
          </a:p>
          <a:p>
            <a:pPr marL="723900" lvl="2" indent="-368300"/>
            <a:endParaRPr lang="en-GB" sz="1600" dirty="0" smtClean="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3"/>
          <p:cNvSpPr>
            <a:spLocks noGrp="1"/>
          </p:cNvSpPr>
          <p:nvPr>
            <p:ph type="body" idx="1"/>
          </p:nvPr>
        </p:nvSpPr>
        <p:spPr>
          <a:xfrm>
            <a:off x="251520" y="1484784"/>
            <a:ext cx="8568952" cy="518457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eaLnBrk="1" hangingPunct="1">
              <a:spcBef>
                <a:spcPts val="1200"/>
              </a:spcBef>
              <a:buFont typeface="Arial" charset="0"/>
              <a:buNone/>
            </a:pPr>
            <a:r>
              <a:rPr lang="en-GB" sz="2000" dirty="0" smtClean="0"/>
              <a:t>Strong links between employers and colleges/universities have been cemented through the National Skills Academies networks:</a:t>
            </a:r>
          </a:p>
          <a:p>
            <a:pPr marL="0" indent="0" eaLnBrk="1" hangingPunct="1">
              <a:spcBef>
                <a:spcPts val="1200"/>
              </a:spcBef>
              <a:buNone/>
            </a:pPr>
            <a:r>
              <a:rPr lang="en-GB" sz="2000" dirty="0" smtClean="0"/>
              <a:t>The </a:t>
            </a:r>
            <a:r>
              <a:rPr lang="en-GB" sz="2000" b="1" dirty="0" smtClean="0"/>
              <a:t>National Skills Academy for Financial Services </a:t>
            </a:r>
            <a:r>
              <a:rPr lang="en-GB" sz="2000" dirty="0" smtClean="0"/>
              <a:t>supports firms of all sizes within Financial Services with the recruitment, induction and the skill development of their general workforce.  It has developed a suite of products and services that help employers in the sector to run their business more successfully whilst making a social contribution to the industry that are delivered through a network of 130 colleges and training providers. The NSA seeks to raise skills in the sector specifically through:</a:t>
            </a:r>
          </a:p>
          <a:p>
            <a:pPr marL="0" indent="0" eaLnBrk="1" hangingPunct="1">
              <a:spcBef>
                <a:spcPts val="1200"/>
              </a:spcBef>
              <a:buFont typeface="Arial" charset="0"/>
              <a:buNone/>
            </a:pPr>
            <a:r>
              <a:rPr lang="en-GB" sz="2000" dirty="0" smtClean="0"/>
              <a:t> - accrediting training programmes delivered by employers and providers</a:t>
            </a:r>
          </a:p>
          <a:p>
            <a:pPr marL="0" indent="0" eaLnBrk="1" hangingPunct="1">
              <a:spcBef>
                <a:spcPts val="1200"/>
              </a:spcBef>
              <a:buFont typeface="Arial" charset="0"/>
              <a:buNone/>
            </a:pPr>
            <a:r>
              <a:rPr lang="en-GB" sz="2000" dirty="0" smtClean="0"/>
              <a:t> - delivering apprenticeship programmes </a:t>
            </a:r>
          </a:p>
          <a:p>
            <a:pPr marL="0" indent="0" eaLnBrk="1" hangingPunct="1">
              <a:spcBef>
                <a:spcPts val="1200"/>
              </a:spcBef>
              <a:buFont typeface="Arial" charset="0"/>
              <a:buNone/>
            </a:pPr>
            <a:r>
              <a:rPr lang="en-GB" sz="2000" dirty="0" smtClean="0"/>
              <a:t> - supporting the development of Financial Services foundation degrees </a:t>
            </a:r>
          </a:p>
          <a:p>
            <a:pPr marL="0" indent="0" eaLnBrk="1" hangingPunct="1">
              <a:spcBef>
                <a:spcPts val="1200"/>
              </a:spcBef>
              <a:buFont typeface="Arial" charset="0"/>
              <a:buNone/>
            </a:pPr>
            <a:r>
              <a:rPr lang="en-GB" sz="2000" dirty="0" smtClean="0"/>
              <a:t> - working with local employers and training providers to address local and regional workforce priorities.</a:t>
            </a:r>
          </a:p>
          <a:p>
            <a:pPr marL="0" indent="0" eaLnBrk="1" hangingPunct="1">
              <a:spcBef>
                <a:spcPts val="1200"/>
              </a:spcBef>
            </a:pPr>
            <a:endParaRPr lang="en-GB" sz="1800" b="1" dirty="0" smtClean="0"/>
          </a:p>
          <a:p>
            <a:pPr marL="0" indent="0" eaLnBrk="1" hangingPunct="1">
              <a:spcBef>
                <a:spcPts val="1200"/>
              </a:spcBef>
            </a:pPr>
            <a:endParaRPr lang="en-US" sz="1400" dirty="0" smtClean="0"/>
          </a:p>
          <a:p>
            <a:pPr marL="820738" lvl="1" eaLnBrk="1" hangingPunct="1">
              <a:buFont typeface="Arial" charset="0"/>
              <a:buNone/>
            </a:pPr>
            <a:endParaRPr lang="en-GB" sz="1200" dirty="0" smtClean="0"/>
          </a:p>
        </p:txBody>
      </p:sp>
      <p:sp>
        <p:nvSpPr>
          <p:cNvPr id="24582" name="Rectangle 2"/>
          <p:cNvSpPr>
            <a:spLocks noGrp="1"/>
          </p:cNvSpPr>
          <p:nvPr>
            <p:ph type="title"/>
          </p:nvPr>
        </p:nvSpPr>
        <p:spPr/>
        <p:txBody>
          <a:bodyPr/>
          <a:lstStyle/>
          <a:p>
            <a:pPr eaLnBrk="1" hangingPunct="1"/>
            <a:r>
              <a:rPr lang="en-GB" sz="3200" dirty="0" smtClean="0"/>
              <a:t>Growth through skills</a:t>
            </a:r>
            <a:br>
              <a:rPr lang="en-GB" sz="3200" dirty="0" smtClean="0"/>
            </a:br>
            <a:r>
              <a:rPr lang="en-GB" sz="3200" b="1" dirty="0" smtClean="0"/>
              <a:t>Securing future success</a:t>
            </a:r>
            <a:endParaRPr lang="en-US" sz="3200" b="1" dirty="0" smtClean="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pPr eaLnBrk="1" hangingPunct="1"/>
            <a:r>
              <a:rPr lang="en-GB" sz="3200" smtClean="0"/>
              <a:t>Growth through skills</a:t>
            </a:r>
            <a:br>
              <a:rPr lang="en-GB" sz="3200" smtClean="0"/>
            </a:br>
            <a:r>
              <a:rPr lang="en-GB" sz="3200" b="1" smtClean="0"/>
              <a:t>Securing future success</a:t>
            </a:r>
          </a:p>
        </p:txBody>
      </p:sp>
      <p:sp>
        <p:nvSpPr>
          <p:cNvPr id="26627" name="Rectangle 3"/>
          <p:cNvSpPr>
            <a:spLocks noGrp="1"/>
          </p:cNvSpPr>
          <p:nvPr>
            <p:ph type="body" idx="1"/>
          </p:nvPr>
        </p:nvSpPr>
        <p:spPr>
          <a:xfrm>
            <a:off x="457200" y="1600200"/>
            <a:ext cx="8229600" cy="4565104"/>
          </a:xfrm>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lnSpc>
                <a:spcPct val="150000"/>
              </a:lnSpc>
              <a:spcBef>
                <a:spcPts val="1200"/>
              </a:spcBef>
              <a:buFont typeface="Arial" charset="0"/>
              <a:buNone/>
            </a:pPr>
            <a:r>
              <a:rPr lang="en-GB" sz="2000" dirty="0" smtClean="0"/>
              <a:t>The </a:t>
            </a:r>
            <a:r>
              <a:rPr lang="en-GB" sz="2000" b="1" dirty="0" smtClean="0"/>
              <a:t>talent pipeline</a:t>
            </a:r>
            <a:r>
              <a:rPr lang="en-GB" sz="2000" dirty="0" smtClean="0"/>
              <a:t> into the sector is being improved through:</a:t>
            </a:r>
          </a:p>
          <a:p>
            <a:pPr marL="360000" eaLnBrk="1" hangingPunct="1">
              <a:spcBef>
                <a:spcPts val="1200"/>
              </a:spcBef>
            </a:pPr>
            <a:r>
              <a:rPr lang="en-GB" sz="1600" dirty="0" smtClean="0"/>
              <a:t>A well developed training infrastructure encompassing higher and further education, which employers and individuals can make use of in developing their skills.</a:t>
            </a:r>
          </a:p>
          <a:p>
            <a:pPr marL="360000" eaLnBrk="1" hangingPunct="1">
              <a:spcBef>
                <a:spcPts val="1200"/>
              </a:spcBef>
            </a:pPr>
            <a:r>
              <a:rPr lang="en-GB" sz="1600" dirty="0" smtClean="0"/>
              <a:t>New entry routes into the sector are developing apace, such as Apprenticeship pathways</a:t>
            </a:r>
          </a:p>
          <a:p>
            <a:pPr marL="360000" eaLnBrk="1" hangingPunct="1">
              <a:spcBef>
                <a:spcPts val="1200"/>
              </a:spcBef>
            </a:pPr>
            <a:r>
              <a:rPr lang="en-GB" sz="1600" dirty="0" smtClean="0"/>
              <a:t>For example, the</a:t>
            </a:r>
            <a:r>
              <a:rPr lang="en-GB" sz="1600" b="1" i="1" dirty="0" smtClean="0"/>
              <a:t> </a:t>
            </a:r>
            <a:r>
              <a:rPr lang="en-GB" sz="1600" i="1" dirty="0" smtClean="0"/>
              <a:t>KPMG School Leaver Programme</a:t>
            </a:r>
            <a:r>
              <a:rPr lang="en-GB" sz="1600" b="1" i="1" dirty="0" smtClean="0"/>
              <a:t> (</a:t>
            </a:r>
            <a:r>
              <a:rPr lang="en-GB" sz="1600" b="1" dirty="0" smtClean="0"/>
              <a:t>p</a:t>
            </a:r>
            <a:r>
              <a:rPr lang="en-GB" sz="1600" dirty="0" smtClean="0"/>
              <a:t>artnering with Durham and Exeter Universities and professional accountancy bodies) to develop a tailored and embedded degree programme. The degree programme provides a blend of work experience and professional qualifications which the employer has helped shape, as well as a pool of candidates ready for full-time employment.</a:t>
            </a:r>
          </a:p>
          <a:p>
            <a:pPr marL="360000" eaLnBrk="1" hangingPunct="1">
              <a:spcBef>
                <a:spcPts val="1200"/>
              </a:spcBef>
            </a:pPr>
            <a:r>
              <a:rPr lang="en-GB" sz="1600" dirty="0" smtClean="0"/>
              <a:t>Other programmes such as Investors in People, the Growth and Investment Fund (GIF) and Employer Investment Fund (EIF) can assist employers in making effective investments in skills to ensure that the future of the sector builds upon past achievements.  </a:t>
            </a:r>
          </a:p>
          <a:p>
            <a:pPr marL="360000" eaLnBrk="1" hangingPunct="1">
              <a:spcBef>
                <a:spcPts val="1200"/>
              </a:spcBef>
            </a:pPr>
            <a:endParaRPr lang="en-GB" sz="1800" dirty="0" smtClean="0"/>
          </a:p>
          <a:p>
            <a:pPr eaLnBrk="1" hangingPunct="1">
              <a:lnSpc>
                <a:spcPct val="150000"/>
              </a:lnSpc>
              <a:spcBef>
                <a:spcPts val="1200"/>
              </a:spcBef>
              <a:buNone/>
            </a:pPr>
            <a:endParaRPr lang="en-GB" sz="1800" dirty="0" smtClean="0"/>
          </a:p>
          <a:p>
            <a:pPr eaLnBrk="1" hangingPunct="1">
              <a:lnSpc>
                <a:spcPct val="150000"/>
              </a:lnSpc>
              <a:spcBef>
                <a:spcPts val="1200"/>
              </a:spcBef>
              <a:buNone/>
            </a:pPr>
            <a:endParaRPr lang="en-GB" sz="1800" dirty="0" smtClean="0"/>
          </a:p>
          <a:p>
            <a:pPr eaLnBrk="1" hangingPunct="1">
              <a:lnSpc>
                <a:spcPct val="150000"/>
              </a:lnSpc>
              <a:spcBef>
                <a:spcPts val="1200"/>
              </a:spcBef>
              <a:buNone/>
            </a:pPr>
            <a:endParaRPr lang="en-GB" sz="1800" dirty="0" smtClean="0"/>
          </a:p>
          <a:p>
            <a:pPr eaLnBrk="1" hangingPunct="1">
              <a:lnSpc>
                <a:spcPct val="150000"/>
              </a:lnSpc>
              <a:spcBef>
                <a:spcPts val="1200"/>
              </a:spcBef>
              <a:buFont typeface="Arial" charset="0"/>
              <a:buNone/>
            </a:pPr>
            <a:endParaRPr lang="en-GB" sz="1800" dirty="0" smtClean="0"/>
          </a:p>
          <a:p>
            <a:pPr indent="12700" eaLnBrk="1" hangingPunct="1">
              <a:lnSpc>
                <a:spcPct val="150000"/>
              </a:lnSpc>
              <a:spcBef>
                <a:spcPts val="0"/>
              </a:spcBef>
              <a:buNone/>
            </a:pPr>
            <a:endParaRPr lang="en-GB" sz="1700" dirty="0" smtClean="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b="1" dirty="0" smtClean="0"/>
              <a:t>Benefits to business</a:t>
            </a:r>
          </a:p>
        </p:txBody>
      </p:sp>
      <p:sp>
        <p:nvSpPr>
          <p:cNvPr id="21507" name="Content Placeholder 2"/>
          <p:cNvSpPr>
            <a:spLocks noGrp="1"/>
          </p:cNvSpPr>
          <p:nvPr>
            <p:ph idx="1"/>
          </p:nvPr>
        </p:nvSpPr>
        <p:spPr>
          <a:xfrm>
            <a:off x="457200" y="1412776"/>
            <a:ext cx="8229600" cy="4713387"/>
          </a:xfrm>
        </p:spPr>
        <p:txBody>
          <a:bodyPr/>
          <a:lstStyle/>
          <a:p>
            <a:r>
              <a:rPr lang="en-GB" sz="1600" dirty="0" smtClean="0"/>
              <a:t>A sector which trades in knowledge, and where many firms use knowledge to compete, is unsustainable without continued, on-going investment in skills</a:t>
            </a:r>
          </a:p>
          <a:p>
            <a:r>
              <a:rPr lang="en-GB" sz="1600" dirty="0" smtClean="0"/>
              <a:t>Evidence suggests that firms which train are twice as likely to survive as those that do not</a:t>
            </a:r>
          </a:p>
          <a:p>
            <a:r>
              <a:rPr lang="en-GB" sz="1600" dirty="0" smtClean="0"/>
              <a:t>The case studies provide some specific illustrations of the advantages to businesses of implementing Investors in People and talent management practices</a:t>
            </a:r>
          </a:p>
          <a:p>
            <a:r>
              <a:rPr lang="en-GB" sz="1600" dirty="0" smtClean="0"/>
              <a:t>Without that investment the costs are potentially substantial to the economy as a whole and to the sector specifically.  These include:</a:t>
            </a:r>
          </a:p>
          <a:p>
            <a:pPr lvl="1">
              <a:buFont typeface="Arial" charset="0"/>
              <a:buChar char="•"/>
            </a:pPr>
            <a:r>
              <a:rPr lang="en-GB" sz="1600" dirty="0" smtClean="0"/>
              <a:t>loss of business revenue</a:t>
            </a:r>
          </a:p>
          <a:p>
            <a:pPr lvl="1">
              <a:buFont typeface="Arial" charset="0"/>
              <a:buChar char="•"/>
            </a:pPr>
            <a:r>
              <a:rPr lang="en-GB" sz="1600" dirty="0" smtClean="0"/>
              <a:t>loss of capacity for innovation</a:t>
            </a:r>
          </a:p>
          <a:p>
            <a:pPr lvl="1">
              <a:buFont typeface="Arial" charset="0"/>
              <a:buChar char="•"/>
            </a:pPr>
            <a:r>
              <a:rPr lang="en-GB" sz="1600" dirty="0" smtClean="0"/>
              <a:t>loss of markets to overseas competitors</a:t>
            </a:r>
          </a:p>
          <a:p>
            <a:pPr lvl="1">
              <a:buFont typeface="Arial" charset="0"/>
              <a:buChar char="•"/>
            </a:pPr>
            <a:r>
              <a:rPr lang="en-GB" sz="1600" dirty="0" smtClean="0"/>
              <a:t>loss of expertise available to organisations across all sectors of the economy</a:t>
            </a:r>
          </a:p>
          <a:p>
            <a:r>
              <a:rPr lang="en-GB" sz="1600" dirty="0" smtClean="0"/>
              <a:t>The various case studies suggest that organisations which invest in skills and training obtain a range of business benefits, including:</a:t>
            </a:r>
          </a:p>
          <a:p>
            <a:pPr lvl="1">
              <a:buFont typeface="Arial" charset="0"/>
              <a:buChar char="•"/>
            </a:pPr>
            <a:r>
              <a:rPr lang="en-GB" sz="1600" dirty="0" smtClean="0"/>
              <a:t>a ready supply of skilled employees often in specialist areas</a:t>
            </a:r>
          </a:p>
          <a:p>
            <a:pPr lvl="1">
              <a:buFont typeface="Arial" charset="0"/>
              <a:buChar char="•"/>
            </a:pPr>
            <a:r>
              <a:rPr lang="en-GB" sz="1600" dirty="0" smtClean="0"/>
              <a:t>an increased capacity to manage change</a:t>
            </a:r>
          </a:p>
          <a:p>
            <a:pPr lvl="1">
              <a:buFont typeface="Arial" charset="0"/>
              <a:buChar char="•"/>
            </a:pPr>
            <a:r>
              <a:rPr lang="en-GB" sz="1600" dirty="0" smtClean="0"/>
              <a:t>broadening the talent pool within organisations</a:t>
            </a:r>
          </a:p>
          <a:p>
            <a:pPr lvl="1"/>
            <a:endParaRPr lang="en-GB" sz="1600" dirty="0" smtClean="0"/>
          </a:p>
          <a:p>
            <a:pPr lvl="1"/>
            <a:endParaRPr lang="en-GB" sz="2000" dirty="0" smtClean="0"/>
          </a:p>
        </p:txBody>
      </p:sp>
      <p:sp>
        <p:nvSpPr>
          <p:cNvPr id="4" name="Slide Number Placeholder 3"/>
          <p:cNvSpPr>
            <a:spLocks noGrp="1"/>
          </p:cNvSpPr>
          <p:nvPr>
            <p:ph type="sldNum" sz="quarter" idx="12"/>
          </p:nvPr>
        </p:nvSpPr>
        <p:spPr/>
        <p:txBody>
          <a:bodyPr/>
          <a:lstStyle/>
          <a:p>
            <a:pPr>
              <a:defRPr/>
            </a:pPr>
            <a:fld id="{1C70AD22-31F1-4750-8340-023DDAC95705}" type="slidenum">
              <a:rPr lang="en-GB" smtClean="0"/>
              <a:pPr>
                <a:defRPr/>
              </a:pPr>
              <a:t>19</a:t>
            </a:fld>
            <a:endParaRPr lang="en-GB"/>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a:xfrm>
            <a:off x="179512" y="1268760"/>
            <a:ext cx="8964488" cy="5400600"/>
          </a:xfrm>
        </p:spPr>
        <p:txBody>
          <a:bodyPr/>
          <a:lstStyle/>
          <a:p>
            <a:pPr marL="180000" indent="0">
              <a:buNone/>
            </a:pPr>
            <a:r>
              <a:rPr lang="en-GB" sz="1600" dirty="0" smtClean="0"/>
              <a:t>The UK Commission is </a:t>
            </a:r>
            <a:r>
              <a:rPr lang="en-GB" sz="1600" b="1" dirty="0" smtClean="0"/>
              <a:t>working to transform the UK’s approach to investing in skills to help secure jobs and growth</a:t>
            </a:r>
            <a:r>
              <a:rPr lang="en-GB" sz="1600" dirty="0" smtClean="0"/>
              <a:t>.  Key to our ambition is the need to encourage </a:t>
            </a:r>
            <a:r>
              <a:rPr lang="en-GB" sz="1600" b="1" dirty="0" smtClean="0"/>
              <a:t>greater employer ownership of skills</a:t>
            </a:r>
            <a:r>
              <a:rPr lang="en-GB" sz="1600" dirty="0" smtClean="0"/>
              <a:t>, working to secure long term sustainable partnerships.</a:t>
            </a:r>
          </a:p>
          <a:p>
            <a:pPr marL="180000" indent="0">
              <a:buNone/>
            </a:pPr>
            <a:endParaRPr lang="en-GB" sz="1600" dirty="0" smtClean="0"/>
          </a:p>
          <a:p>
            <a:pPr marL="180000" indent="0">
              <a:buNone/>
            </a:pPr>
            <a:r>
              <a:rPr lang="en-GB" sz="1600" dirty="0" smtClean="0"/>
              <a:t>This slide pack and accompanying evidence report present the case for </a:t>
            </a:r>
            <a:r>
              <a:rPr lang="en-GB" sz="1600" b="1" dirty="0" smtClean="0"/>
              <a:t>more employers  in this sector to invest in the skills of their people</a:t>
            </a:r>
            <a:r>
              <a:rPr lang="en-GB" sz="1600" dirty="0" smtClean="0"/>
              <a:t>.  It does so by presenting real-life, skill-based business solutions that have been used by leading employers to tackle the performance challenges they face and by drawing on examples of the investments being made by the UK Commission through its investment funds.</a:t>
            </a:r>
          </a:p>
          <a:p>
            <a:pPr marL="180000" indent="0">
              <a:buNone/>
            </a:pPr>
            <a:endParaRPr lang="en-GB" sz="1600" dirty="0" smtClean="0"/>
          </a:p>
          <a:p>
            <a:pPr marL="180000" indent="0">
              <a:buNone/>
            </a:pPr>
            <a:r>
              <a:rPr lang="en-GB" sz="1600" dirty="0" smtClean="0"/>
              <a:t>There are several determinants of employers’ skills needs and training behaviour including firm size, strategy and location but it is by sector which the strongest variations appear.  Hence this work focuses on the </a:t>
            </a:r>
            <a:r>
              <a:rPr lang="en-GB" sz="1600" b="1" dirty="0" smtClean="0">
                <a:solidFill>
                  <a:srgbClr val="FF0000"/>
                </a:solidFill>
              </a:rPr>
              <a:t>Professional Business Services</a:t>
            </a:r>
            <a:r>
              <a:rPr lang="en-GB" sz="1600" dirty="0" smtClean="0"/>
              <a:t> sector.  Slide packs and reports are also available for a number of other sectors from: Advanced manufacturing, Digital and creative, Health and social care, Energy, Construction and Tourism.  Each of the sectors are important to the economy in terms of employment, productivity or their future potential.</a:t>
            </a:r>
          </a:p>
          <a:p>
            <a:pPr marL="180000" indent="0">
              <a:buNone/>
            </a:pPr>
            <a:endParaRPr lang="en-GB" sz="1600" dirty="0" smtClean="0"/>
          </a:p>
          <a:p>
            <a:pPr marL="180000" indent="0">
              <a:buNone/>
            </a:pPr>
            <a:r>
              <a:rPr lang="en-GB" sz="1600" dirty="0" smtClean="0"/>
              <a:t>For </a:t>
            </a:r>
            <a:r>
              <a:rPr lang="en-GB" sz="1600" b="1" dirty="0" smtClean="0"/>
              <a:t>information </a:t>
            </a:r>
            <a:r>
              <a:rPr lang="en-GB" sz="1600" dirty="0" smtClean="0"/>
              <a:t>about this slide pack and accompanying report please contact:</a:t>
            </a:r>
          </a:p>
          <a:p>
            <a:pPr marL="180000" indent="0">
              <a:buNone/>
            </a:pPr>
            <a:r>
              <a:rPr lang="en-GB" sz="1600" dirty="0" smtClean="0"/>
              <a:t>Rebecca Jones at </a:t>
            </a:r>
            <a:r>
              <a:rPr lang="en-GB" sz="1600" dirty="0" smtClean="0">
                <a:hlinkClick r:id="rId3"/>
              </a:rPr>
              <a:t>rebecca.jones@ukces.org.uk</a:t>
            </a:r>
            <a:r>
              <a:rPr lang="en-GB" sz="1600" dirty="0" smtClean="0"/>
              <a:t> ; Tel: 0207 227 7839</a:t>
            </a:r>
          </a:p>
          <a:p>
            <a:pPr marL="180000" indent="0">
              <a:buNone/>
            </a:pPr>
            <a:r>
              <a:rPr lang="en-GB" sz="1600" b="1" dirty="0" smtClean="0"/>
              <a:t>Source information </a:t>
            </a:r>
            <a:r>
              <a:rPr lang="en-GB" sz="1600" dirty="0" smtClean="0"/>
              <a:t>can be found in the notes section of each slide</a:t>
            </a:r>
          </a:p>
          <a:p>
            <a:pPr marL="180000" indent="0">
              <a:buNone/>
            </a:pPr>
            <a:endParaRPr lang="en-GB" sz="1800" dirty="0" smtClean="0"/>
          </a:p>
          <a:p>
            <a:pPr marL="180000" indent="0">
              <a:buNone/>
            </a:pPr>
            <a:endParaRPr lang="en-GB" sz="1600" dirty="0" smtClean="0"/>
          </a:p>
          <a:p>
            <a:pPr marL="180000" indent="0">
              <a:buNone/>
            </a:pPr>
            <a:endParaRPr lang="en-GB" sz="1600" dirty="0"/>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messages</a:t>
            </a:r>
            <a:endParaRPr lang="en-GB" dirty="0"/>
          </a:p>
        </p:txBody>
      </p:sp>
      <p:sp>
        <p:nvSpPr>
          <p:cNvPr id="3" name="Content Placeholder 2"/>
          <p:cNvSpPr>
            <a:spLocks noGrp="1"/>
          </p:cNvSpPr>
          <p:nvPr>
            <p:ph idx="1"/>
          </p:nvPr>
        </p:nvSpPr>
        <p:spPr/>
        <p:txBody>
          <a:bodyPr/>
          <a:lstStyle/>
          <a:p>
            <a:r>
              <a:rPr lang="en-GB" sz="1600" dirty="0" smtClean="0"/>
              <a:t>The Professional and Business Services sector is </a:t>
            </a:r>
            <a:r>
              <a:rPr lang="en-GB" sz="1600" b="1" dirty="0" smtClean="0"/>
              <a:t>highly successful</a:t>
            </a:r>
            <a:r>
              <a:rPr lang="en-GB" sz="1600" dirty="0" smtClean="0"/>
              <a:t>.  It makes a significant </a:t>
            </a:r>
            <a:r>
              <a:rPr lang="en-GB" sz="1600" b="1" dirty="0" smtClean="0"/>
              <a:t>contribution to the economy </a:t>
            </a:r>
            <a:r>
              <a:rPr lang="en-GB" sz="1600" dirty="0" smtClean="0"/>
              <a:t>and enjoys world-class status.  It is projected to </a:t>
            </a:r>
            <a:r>
              <a:rPr lang="en-GB" sz="1600" b="1" dirty="0" smtClean="0"/>
              <a:t>grow and evolve rapidly</a:t>
            </a:r>
            <a:r>
              <a:rPr lang="en-GB" sz="1600" dirty="0" smtClean="0"/>
              <a:t> over the next decade.</a:t>
            </a:r>
          </a:p>
          <a:p>
            <a:r>
              <a:rPr lang="en-GB" sz="1600" dirty="0" smtClean="0"/>
              <a:t>Partly because of this success several </a:t>
            </a:r>
            <a:r>
              <a:rPr lang="en-GB" sz="1600" b="1" dirty="0" smtClean="0"/>
              <a:t>challenges exist </a:t>
            </a:r>
            <a:r>
              <a:rPr lang="en-GB" sz="1600" dirty="0" smtClean="0"/>
              <a:t>which threaten the sector’s performance:</a:t>
            </a:r>
          </a:p>
          <a:p>
            <a:pPr marL="612000">
              <a:buNone/>
            </a:pPr>
            <a:r>
              <a:rPr lang="en-GB" sz="1600" dirty="0" smtClean="0"/>
              <a:t> - attracting and retaining talent</a:t>
            </a:r>
          </a:p>
          <a:p>
            <a:pPr marL="612000">
              <a:buNone/>
            </a:pPr>
            <a:r>
              <a:rPr lang="en-GB" sz="1600" dirty="0" smtClean="0"/>
              <a:t> - Investing in workforce skills</a:t>
            </a:r>
          </a:p>
          <a:p>
            <a:pPr marL="612000">
              <a:buNone/>
            </a:pPr>
            <a:r>
              <a:rPr lang="en-GB" sz="1600" dirty="0" smtClean="0"/>
              <a:t> - Investing in management capability</a:t>
            </a:r>
          </a:p>
          <a:p>
            <a:pPr marL="360000"/>
            <a:r>
              <a:rPr lang="en-GB" sz="1600" dirty="0" smtClean="0"/>
              <a:t>Examples exist of where these challenges are being tackled successfully through employer-led skills solutions.  If the sector is to realise its potential this </a:t>
            </a:r>
            <a:r>
              <a:rPr lang="en-GB" sz="1600" b="1" dirty="0" smtClean="0"/>
              <a:t>action must be scaled-up</a:t>
            </a:r>
            <a:r>
              <a:rPr lang="en-GB" sz="1600" dirty="0" smtClean="0"/>
              <a:t> and </a:t>
            </a:r>
            <a:r>
              <a:rPr lang="en-GB" sz="1600" b="1" dirty="0" smtClean="0"/>
              <a:t>employers must play a greater role </a:t>
            </a:r>
            <a:r>
              <a:rPr lang="en-GB" sz="1600" dirty="0" smtClean="0"/>
              <a:t>in developing the skills they need.</a:t>
            </a:r>
          </a:p>
          <a:p>
            <a:pPr marL="360000"/>
            <a:r>
              <a:rPr lang="en-GB" sz="1600" dirty="0" smtClean="0"/>
              <a:t>The UK Commission is looking to work with employers to </a:t>
            </a:r>
            <a:r>
              <a:rPr lang="en-GB" sz="1600" b="1" dirty="0" smtClean="0"/>
              <a:t>transform the UK’s approach to investing in the skills</a:t>
            </a:r>
            <a:r>
              <a:rPr lang="en-GB" sz="1600" dirty="0" smtClean="0"/>
              <a:t> of its people to secure growth and prosperity.  More information about the </a:t>
            </a:r>
            <a:r>
              <a:rPr lang="en-GB" sz="1600" b="1" dirty="0" smtClean="0"/>
              <a:t>UK Commission’s investment funds </a:t>
            </a:r>
            <a:r>
              <a:rPr lang="en-GB" sz="1600" dirty="0" smtClean="0"/>
              <a:t>is available </a:t>
            </a:r>
            <a:r>
              <a:rPr lang="en-GB" sz="1600" u="sng" dirty="0" smtClean="0"/>
              <a:t>here</a:t>
            </a:r>
            <a:r>
              <a:rPr lang="en-GB" sz="1600" dirty="0" smtClean="0"/>
              <a:t>.</a:t>
            </a:r>
          </a:p>
        </p:txBody>
      </p:sp>
      <p:sp>
        <p:nvSpPr>
          <p:cNvPr id="4" name="Slide Number Placeholder 3"/>
          <p:cNvSpPr>
            <a:spLocks noGrp="1"/>
          </p:cNvSpPr>
          <p:nvPr>
            <p:ph type="sldNum" sz="quarter" idx="12"/>
          </p:nvPr>
        </p:nvSpPr>
        <p:spPr/>
        <p:txBody>
          <a:bodyPr/>
          <a:lstStyle/>
          <a:p>
            <a:pPr>
              <a:defRPr/>
            </a:pPr>
            <a:fld id="{08C1A350-B47C-4898-86EF-FF4117A2E870}" type="slidenum">
              <a:rPr lang="en-GB" smtClean="0"/>
              <a:pPr>
                <a:defRPr/>
              </a:pPr>
              <a:t>20</a:t>
            </a:fld>
            <a:endParaRPr lang="en-GB"/>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dirty="0" smtClean="0"/>
              <a:t>Storyboard</a:t>
            </a:r>
          </a:p>
        </p:txBody>
      </p:sp>
      <p:graphicFrame>
        <p:nvGraphicFramePr>
          <p:cNvPr id="6" name="Content Placeholder 5"/>
          <p:cNvGraphicFramePr>
            <a:graphicFrameLocks noGrp="1"/>
          </p:cNvGraphicFramePr>
          <p:nvPr>
            <p:ph idx="1"/>
          </p:nvPr>
        </p:nvGraphicFramePr>
        <p:xfrm>
          <a:off x="539552" y="1484784"/>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5732D7BD-007F-46B6-BA01-E7E067D5EA28}" type="slidenum">
              <a:rPr lang="en-GB" smtClean="0"/>
              <a:pPr>
                <a:defRPr/>
              </a:pPr>
              <a:t>3</a:t>
            </a:fld>
            <a:endParaRPr lang="en-GB"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708E023-2B9C-4F56-96F7-5FDCA905C6F1}" type="slidenum">
              <a:rPr lang="en-GB" smtClean="0"/>
              <a:pPr>
                <a:defRPr/>
              </a:pPr>
              <a:t>4</a:t>
            </a:fld>
            <a:endParaRPr lang="en-GB" dirty="0"/>
          </a:p>
        </p:txBody>
      </p:sp>
      <p:sp>
        <p:nvSpPr>
          <p:cNvPr id="5122" name="Title 1"/>
          <p:cNvSpPr>
            <a:spLocks noGrp="1"/>
          </p:cNvSpPr>
          <p:nvPr>
            <p:ph type="title" idx="4294967295"/>
          </p:nvPr>
        </p:nvSpPr>
        <p:spPr>
          <a:xfrm>
            <a:off x="0" y="115888"/>
            <a:ext cx="6329363" cy="1143000"/>
          </a:xfrm>
        </p:spPr>
        <p:txBody>
          <a:bodyPr/>
          <a:lstStyle/>
          <a:p>
            <a:pPr eaLnBrk="1" hangingPunct="1"/>
            <a:r>
              <a:rPr lang="en-GB" sz="2800" dirty="0" smtClean="0"/>
              <a:t>What are Professional and Business Services?</a:t>
            </a:r>
          </a:p>
        </p:txBody>
      </p:sp>
      <p:sp>
        <p:nvSpPr>
          <p:cNvPr id="5123" name="Content Placeholder 2"/>
          <p:cNvSpPr>
            <a:spLocks noGrp="1"/>
          </p:cNvSpPr>
          <p:nvPr>
            <p:ph sz="half" idx="4294967295"/>
          </p:nvPr>
        </p:nvSpPr>
        <p:spPr>
          <a:xfrm>
            <a:off x="251520" y="1341438"/>
            <a:ext cx="7920880" cy="5183187"/>
          </a:xfrm>
        </p:spPr>
        <p:txBody>
          <a:bodyPr/>
          <a:lstStyle/>
          <a:p>
            <a:pPr marL="342900" lvl="1" indent="-342900" eaLnBrk="1" hangingPunct="1">
              <a:buNone/>
            </a:pPr>
            <a:r>
              <a:rPr lang="en-GB" sz="1600" dirty="0" smtClean="0"/>
              <a:t>The UK is a world leader in the provision of Professional and Business Services.</a:t>
            </a:r>
          </a:p>
          <a:p>
            <a:pPr marL="342900" lvl="1" indent="-342900" eaLnBrk="1" hangingPunct="1">
              <a:buNone/>
            </a:pPr>
            <a:endParaRPr lang="en-GB" sz="1600" dirty="0" smtClean="0"/>
          </a:p>
          <a:p>
            <a:pPr marL="342900" lvl="1" indent="-342900" eaLnBrk="1" hangingPunct="1">
              <a:buNone/>
            </a:pPr>
            <a:r>
              <a:rPr lang="en-GB" sz="1600" dirty="0" smtClean="0"/>
              <a:t>The Professional Business Services sector includes:</a:t>
            </a:r>
          </a:p>
          <a:p>
            <a:pPr marL="342900" lvl="1" indent="-342900" eaLnBrk="1" hangingPunct="1">
              <a:buFont typeface="Arial" charset="0"/>
              <a:buChar char="•"/>
            </a:pPr>
            <a:endParaRPr lang="en-GB" sz="1600" dirty="0" smtClean="0"/>
          </a:p>
          <a:p>
            <a:pPr eaLnBrk="1" hangingPunct="1"/>
            <a:r>
              <a:rPr lang="en-GB" sz="1600" i="1" dirty="0" smtClean="0"/>
              <a:t>Networked services</a:t>
            </a:r>
            <a:r>
              <a:rPr lang="en-GB" sz="1600" dirty="0" smtClean="0"/>
              <a:t> involving transfer of knowledge from one organisation or individual to another, such as Legal and accounting activities; Financial service activities; Insurance, reinsurance and pension funding;  Activities auxiliary to financial services and insurance activities.</a:t>
            </a:r>
          </a:p>
          <a:p>
            <a:pPr eaLnBrk="1" hangingPunct="1"/>
            <a:endParaRPr lang="en-GB" sz="1600" dirty="0" smtClean="0"/>
          </a:p>
          <a:p>
            <a:pPr eaLnBrk="1" hangingPunct="1"/>
            <a:r>
              <a:rPr lang="en-GB" sz="1600" i="1" dirty="0" smtClean="0"/>
              <a:t>Intermediary services</a:t>
            </a:r>
            <a:r>
              <a:rPr lang="en-GB" sz="1600" dirty="0" smtClean="0"/>
              <a:t> which add value by making exchanges of products and services more efficient – these include Management consultancy activities; Real estate activities; Renting and leasing activities; and Employment activities  (</a:t>
            </a:r>
            <a:r>
              <a:rPr lang="en-GB" sz="1600" i="1" dirty="0" smtClean="0"/>
              <a:t>i.e. </a:t>
            </a:r>
            <a:r>
              <a:rPr lang="en-GB" sz="1600" dirty="0" smtClean="0"/>
              <a:t>recruitment and selection) </a:t>
            </a:r>
          </a:p>
          <a:p>
            <a:pPr marL="342900" lvl="1" indent="-342900" eaLnBrk="1" hangingPunct="1">
              <a:buNone/>
            </a:pPr>
            <a:endParaRPr lang="en-GB" sz="1600" dirty="0" smtClean="0"/>
          </a:p>
          <a:p>
            <a:pPr marL="342900" lvl="1" indent="-342900" eaLnBrk="1" hangingPunct="1">
              <a:buNone/>
            </a:pPr>
            <a:r>
              <a:rPr lang="en-GB" sz="1600" dirty="0" smtClean="0"/>
              <a:t>Nearly all organisations in the economy need to make use of Professional and </a:t>
            </a:r>
          </a:p>
          <a:p>
            <a:pPr marL="342900" lvl="1" indent="-342900" eaLnBrk="1" hangingPunct="1">
              <a:buNone/>
            </a:pPr>
            <a:r>
              <a:rPr lang="en-GB" sz="1600" dirty="0" smtClean="0"/>
              <a:t>Business Services to ensure their smooth and efficient running.  These services are of </a:t>
            </a:r>
          </a:p>
          <a:p>
            <a:pPr marL="342900" lvl="1" indent="-342900" eaLnBrk="1" hangingPunct="1">
              <a:buNone/>
            </a:pPr>
            <a:r>
              <a:rPr lang="en-GB" sz="1600" dirty="0" smtClean="0"/>
              <a:t>crucial importance for business start-ups.</a:t>
            </a:r>
          </a:p>
          <a:p>
            <a:pPr eaLnBrk="1" hangingPunct="1">
              <a:lnSpc>
                <a:spcPct val="110000"/>
              </a:lnSpc>
            </a:pPr>
            <a:endParaRPr lang="en-GB" sz="1400" dirty="0" smtClean="0"/>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defRPr/>
            </a:pPr>
            <a:endParaRPr lang="en-GB" sz="1200" dirty="0">
              <a:solidFill>
                <a:schemeClr val="tx1">
                  <a:tint val="75000"/>
                </a:schemeClr>
              </a:solidFill>
              <a:cs typeface="+mn-cs"/>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79388" y="0"/>
            <a:ext cx="6913562" cy="1143000"/>
          </a:xfrm>
        </p:spPr>
        <p:txBody>
          <a:bodyPr/>
          <a:lstStyle/>
          <a:p>
            <a:pPr eaLnBrk="1" hangingPunct="1"/>
            <a:r>
              <a:rPr lang="en-GB" sz="2400" dirty="0" smtClean="0"/>
              <a:t>What performance challenges are facing employers in the Professional Business Services sector?</a:t>
            </a:r>
          </a:p>
        </p:txBody>
      </p:sp>
      <p:sp>
        <p:nvSpPr>
          <p:cNvPr id="6147" name="Content Placeholder 4"/>
          <p:cNvSpPr>
            <a:spLocks noGrp="1"/>
          </p:cNvSpPr>
          <p:nvPr>
            <p:ph sz="half" idx="1"/>
          </p:nvPr>
        </p:nvSpPr>
        <p:spPr>
          <a:xfrm>
            <a:off x="468313" y="1484313"/>
            <a:ext cx="8207375" cy="4824412"/>
          </a:xfrm>
        </p:spPr>
        <p:txBody>
          <a:bodyPr/>
          <a:lstStyle/>
          <a:p>
            <a:pPr marL="0" indent="0" eaLnBrk="1" hangingPunct="1">
              <a:spcBef>
                <a:spcPts val="1200"/>
              </a:spcBef>
              <a:buFont typeface="Arial" charset="0"/>
              <a:buNone/>
            </a:pPr>
            <a:endParaRPr lang="en-GB" sz="4000" dirty="0" smtClean="0"/>
          </a:p>
          <a:p>
            <a:pPr marL="0" indent="0" eaLnBrk="1" hangingPunct="1">
              <a:spcBef>
                <a:spcPts val="1200"/>
              </a:spcBef>
              <a:buFont typeface="Arial" charset="0"/>
              <a:buNone/>
            </a:pPr>
            <a:endParaRPr lang="en-GB" dirty="0" smtClean="0"/>
          </a:p>
        </p:txBody>
      </p:sp>
      <p:graphicFrame>
        <p:nvGraphicFramePr>
          <p:cNvPr id="12" name="Diagram 11"/>
          <p:cNvGraphicFramePr/>
          <p:nvPr/>
        </p:nvGraphicFramePr>
        <p:xfrm>
          <a:off x="683568" y="1484784"/>
          <a:ext cx="8064897" cy="50405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a:xfrm>
            <a:off x="6804248" y="6492875"/>
            <a:ext cx="2133600" cy="365125"/>
          </a:xfrm>
        </p:spPr>
        <p:txBody>
          <a:bodyPr/>
          <a:lstStyle/>
          <a:p>
            <a:pPr>
              <a:defRPr/>
            </a:pPr>
            <a:fld id="{1D6A3C74-2F6A-4559-B9F7-E3BC89B4B5DE}" type="slidenum">
              <a:rPr lang="en-GB" smtClean="0"/>
              <a:pPr>
                <a:defRPr/>
              </a:pPr>
              <a:t>5</a:t>
            </a:fld>
            <a:endParaRPr lang="en-GB"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708E023-2B9C-4F56-96F7-5FDCA905C6F1}" type="slidenum">
              <a:rPr lang="en-GB" smtClean="0"/>
              <a:pPr>
                <a:defRPr/>
              </a:pPr>
              <a:t>6</a:t>
            </a:fld>
            <a:endParaRPr lang="en-GB" dirty="0"/>
          </a:p>
        </p:txBody>
      </p:sp>
      <p:sp>
        <p:nvSpPr>
          <p:cNvPr id="5122" name="Title 1"/>
          <p:cNvSpPr>
            <a:spLocks noGrp="1"/>
          </p:cNvSpPr>
          <p:nvPr>
            <p:ph type="title" idx="4294967295"/>
          </p:nvPr>
        </p:nvSpPr>
        <p:spPr>
          <a:xfrm>
            <a:off x="0" y="115888"/>
            <a:ext cx="6329363" cy="1143000"/>
          </a:xfrm>
        </p:spPr>
        <p:txBody>
          <a:bodyPr/>
          <a:lstStyle/>
          <a:p>
            <a:pPr eaLnBrk="1" hangingPunct="1"/>
            <a:r>
              <a:rPr lang="en-GB" sz="2400" dirty="0" smtClean="0"/>
              <a:t>Professional Business Services...Matters</a:t>
            </a:r>
            <a:br>
              <a:rPr lang="en-GB" sz="2400" dirty="0" smtClean="0"/>
            </a:br>
            <a:r>
              <a:rPr lang="en-GB" sz="2400" dirty="0" smtClean="0"/>
              <a:t>The sector today</a:t>
            </a:r>
          </a:p>
        </p:txBody>
      </p:sp>
      <p:sp>
        <p:nvSpPr>
          <p:cNvPr id="5123" name="Content Placeholder 2"/>
          <p:cNvSpPr>
            <a:spLocks noGrp="1"/>
          </p:cNvSpPr>
          <p:nvPr>
            <p:ph sz="half" idx="4294967295"/>
          </p:nvPr>
        </p:nvSpPr>
        <p:spPr>
          <a:xfrm>
            <a:off x="0" y="1268412"/>
            <a:ext cx="8892480" cy="5328940"/>
          </a:xfrm>
        </p:spPr>
        <p:txBody>
          <a:bodyPr/>
          <a:lstStyle/>
          <a:p>
            <a:pPr eaLnBrk="1" hangingPunct="1"/>
            <a:r>
              <a:rPr lang="en-GB" sz="1200" dirty="0" smtClean="0"/>
              <a:t>Professional and Business Services is an </a:t>
            </a:r>
            <a:r>
              <a:rPr lang="en-GB" sz="1200" b="1" dirty="0" smtClean="0"/>
              <a:t>important sector for output and employment growth</a:t>
            </a:r>
          </a:p>
          <a:p>
            <a:pPr eaLnBrk="1" hangingPunct="1"/>
            <a:r>
              <a:rPr lang="en-GB" sz="1200" dirty="0" smtClean="0"/>
              <a:t>The sector generated output of £200,000 (£2006m) in 2010, which is nearly 19% of the UK total</a:t>
            </a:r>
          </a:p>
          <a:p>
            <a:pPr eaLnBrk="1" hangingPunct="1"/>
            <a:r>
              <a:rPr lang="en-GB" sz="1200" dirty="0" smtClean="0"/>
              <a:t>The sector provides jobs for 3.65 million people, accounting for 12% of total employment</a:t>
            </a:r>
          </a:p>
          <a:p>
            <a:pPr lvl="8"/>
            <a:r>
              <a:rPr lang="en-GB" sz="1200" dirty="0" smtClean="0"/>
              <a:t>Across the Professional and Business services sector, overall employment is projected to increase by 11 per cent from 3,6 million jobs in 2010 to 4m jobs in 2020.</a:t>
            </a:r>
          </a:p>
          <a:p>
            <a:pPr lvl="8"/>
            <a:r>
              <a:rPr lang="en-GB" sz="1200" dirty="0" smtClean="0"/>
              <a:t>Professional and Business Services rely heavily on highly skilled people – 56% of all jobs in the sector are in managerial, professional and associate professional &amp; technical occupations</a:t>
            </a:r>
          </a:p>
          <a:p>
            <a:pPr lvl="8"/>
            <a:r>
              <a:rPr lang="en-GB" sz="1200" dirty="0" smtClean="0"/>
              <a:t>The </a:t>
            </a:r>
            <a:r>
              <a:rPr lang="en-GB" sz="1200" b="1" dirty="0" smtClean="0"/>
              <a:t>City of London </a:t>
            </a:r>
            <a:r>
              <a:rPr lang="en-GB" sz="1200" dirty="0" smtClean="0"/>
              <a:t>is a world leading international finance, law and business centre.</a:t>
            </a:r>
            <a:r>
              <a:rPr lang="en-GB" sz="1200" b="1" dirty="0" smtClean="0"/>
              <a:t> </a:t>
            </a:r>
            <a:endParaRPr lang="en-GB" sz="1200" dirty="0" smtClean="0"/>
          </a:p>
          <a:p>
            <a:pPr lvl="8"/>
            <a:r>
              <a:rPr lang="en-GB" sz="1200" dirty="0" smtClean="0"/>
              <a:t>London is at the heart of </a:t>
            </a:r>
            <a:r>
              <a:rPr lang="en-GB" sz="1200" b="1" dirty="0" smtClean="0"/>
              <a:t>world trade</a:t>
            </a:r>
            <a:r>
              <a:rPr lang="en-GB" sz="1200" dirty="0" smtClean="0"/>
              <a:t>: a large share of ocean transportation of industrial bulk commodities is arranged through the </a:t>
            </a:r>
            <a:r>
              <a:rPr lang="en-GB" sz="1200" b="1" dirty="0" smtClean="0"/>
              <a:t>Baltic Exchange </a:t>
            </a:r>
            <a:r>
              <a:rPr lang="en-GB" sz="1200" dirty="0" smtClean="0"/>
              <a:t>in the City.  London is also the global centre for international dispute resolution.</a:t>
            </a:r>
          </a:p>
          <a:p>
            <a:pPr lvl="8"/>
            <a:r>
              <a:rPr lang="en-GB" sz="1200" dirty="0" smtClean="0"/>
              <a:t>The </a:t>
            </a:r>
            <a:r>
              <a:rPr lang="en-GB" sz="1200" b="1" dirty="0" smtClean="0"/>
              <a:t>quality of the workforce </a:t>
            </a:r>
            <a:r>
              <a:rPr lang="en-GB" sz="1200" dirty="0" smtClean="0"/>
              <a:t>is crucial  to this success.  London’s workforce is ranked in 1</a:t>
            </a:r>
            <a:r>
              <a:rPr lang="en-GB" sz="1200" baseline="30000" dirty="0" smtClean="0"/>
              <a:t>st</a:t>
            </a:r>
            <a:r>
              <a:rPr lang="en-GB" sz="1200" dirty="0" smtClean="0"/>
              <a:t> position on the ‘people’ element of the Global Financial Services Index.  </a:t>
            </a:r>
          </a:p>
          <a:p>
            <a:pPr lvl="8"/>
            <a:r>
              <a:rPr lang="en-GB" sz="1200" dirty="0" smtClean="0"/>
              <a:t>Although employment in professional and business services is disproportionately concentrated in London and the South East, there are jobs in banks, accountancy and legal firms and in estate agents’ offices across all parts of the UK.</a:t>
            </a:r>
          </a:p>
          <a:p>
            <a:pPr lvl="8"/>
            <a:r>
              <a:rPr lang="en-GB" sz="1200" dirty="0" smtClean="0"/>
              <a:t>Professional and Business Services make a significant contribution to the UK economy through underpinning and supporting growth in all other sectors.</a:t>
            </a:r>
          </a:p>
          <a:p>
            <a:pPr eaLnBrk="1" hangingPunct="1"/>
            <a:endParaRPr lang="en-GB" sz="1500" b="1" dirty="0" smtClean="0"/>
          </a:p>
          <a:p>
            <a:pPr eaLnBrk="1" hangingPunct="1"/>
            <a:endParaRPr lang="en-GB" sz="1500" dirty="0" smtClean="0"/>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defRPr/>
            </a:pPr>
            <a:endParaRPr lang="en-GB" sz="1200" dirty="0">
              <a:solidFill>
                <a:schemeClr val="tx1">
                  <a:tint val="75000"/>
                </a:schemeClr>
              </a:solidFill>
              <a:cs typeface="+mn-cs"/>
            </a:endParaRPr>
          </a:p>
        </p:txBody>
      </p:sp>
      <p:pic>
        <p:nvPicPr>
          <p:cNvPr id="7" name="Picture 2"/>
          <p:cNvPicPr>
            <a:picLocks noChangeAspect="1" noChangeArrowheads="1"/>
          </p:cNvPicPr>
          <p:nvPr/>
        </p:nvPicPr>
        <p:blipFill>
          <a:blip r:embed="rId3" cstate="print"/>
          <a:srcRect/>
          <a:stretch>
            <a:fillRect/>
          </a:stretch>
        </p:blipFill>
        <p:spPr bwMode="auto">
          <a:xfrm>
            <a:off x="251520" y="2492896"/>
            <a:ext cx="3096344" cy="3733876"/>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23850" y="188913"/>
            <a:ext cx="6473825" cy="1143000"/>
          </a:xfrm>
        </p:spPr>
        <p:txBody>
          <a:bodyPr/>
          <a:lstStyle/>
          <a:p>
            <a:pPr eaLnBrk="1" hangingPunct="1"/>
            <a:r>
              <a:rPr lang="en-GB" sz="2500" dirty="0" smtClean="0"/>
              <a:t>Professional and Business Services Matter</a:t>
            </a:r>
            <a:r>
              <a:rPr lang="en-GB" sz="2500" b="1" dirty="0" smtClean="0"/>
              <a:t> </a:t>
            </a:r>
            <a:r>
              <a:rPr lang="en-GB" sz="2500" dirty="0" smtClean="0"/>
              <a:t/>
            </a:r>
            <a:br>
              <a:rPr lang="en-GB" sz="2500" dirty="0" smtClean="0"/>
            </a:br>
            <a:r>
              <a:rPr lang="en-GB" sz="2500" dirty="0" smtClean="0"/>
              <a:t>Imagine where it could be </a:t>
            </a:r>
            <a:r>
              <a:rPr lang="en-GB" sz="2500" b="1" dirty="0" smtClean="0"/>
              <a:t>tomorrow</a:t>
            </a:r>
            <a:r>
              <a:rPr lang="en-GB" sz="2800" dirty="0" smtClean="0"/>
              <a:t>  </a:t>
            </a:r>
          </a:p>
        </p:txBody>
      </p:sp>
      <p:sp>
        <p:nvSpPr>
          <p:cNvPr id="10243" name="Content Placeholder 2"/>
          <p:cNvSpPr>
            <a:spLocks noGrp="1"/>
          </p:cNvSpPr>
          <p:nvPr>
            <p:ph idx="1"/>
          </p:nvPr>
        </p:nvSpPr>
        <p:spPr>
          <a:xfrm>
            <a:off x="250825" y="1268413"/>
            <a:ext cx="8642350" cy="4924425"/>
          </a:xfrm>
        </p:spPr>
        <p:txBody>
          <a:bodyPr/>
          <a:lstStyle/>
          <a:p>
            <a:pPr marL="342900" lvl="1" indent="-342900" eaLnBrk="1" hangingPunct="1">
              <a:spcBef>
                <a:spcPct val="15000"/>
              </a:spcBef>
              <a:buFontTx/>
              <a:buChar char="•"/>
            </a:pPr>
            <a:endParaRPr lang="en-GB" sz="1500" dirty="0" smtClean="0"/>
          </a:p>
          <a:p>
            <a:pPr marL="342900" lvl="1" indent="-342900" eaLnBrk="1" hangingPunct="1">
              <a:spcBef>
                <a:spcPct val="15000"/>
              </a:spcBef>
              <a:buFontTx/>
              <a:buChar char="•"/>
            </a:pPr>
            <a:r>
              <a:rPr lang="en-GB" sz="1500" dirty="0" smtClean="0"/>
              <a:t>The UK is the </a:t>
            </a:r>
            <a:r>
              <a:rPr lang="en-GB" sz="1500" b="1" dirty="0" smtClean="0"/>
              <a:t>world-leading provider of professional and business services </a:t>
            </a:r>
            <a:r>
              <a:rPr lang="en-GB" sz="1500" dirty="0" smtClean="0"/>
              <a:t>– with London as a leading global financial and business services centre</a:t>
            </a:r>
          </a:p>
          <a:p>
            <a:pPr eaLnBrk="1" hangingPunct="1">
              <a:spcBef>
                <a:spcPct val="15000"/>
              </a:spcBef>
            </a:pPr>
            <a:r>
              <a:rPr lang="en-GB" sz="1500" dirty="0" smtClean="0"/>
              <a:t>The sector is a key source of the UK’s international competitiveness and trade in high value 					services, with a strong position in existing and new 		</a:t>
            </a:r>
            <a:r>
              <a:rPr lang="en-GB" sz="1400" dirty="0" smtClean="0"/>
              <a:t>			markets</a:t>
            </a:r>
          </a:p>
          <a:p>
            <a:pPr lvl="8">
              <a:spcBef>
                <a:spcPct val="15000"/>
              </a:spcBef>
            </a:pPr>
            <a:r>
              <a:rPr lang="en-GB" sz="1400" dirty="0" smtClean="0"/>
              <a:t>It provides </a:t>
            </a:r>
            <a:r>
              <a:rPr lang="en-GB" sz="1400" b="1" dirty="0" smtClean="0"/>
              <a:t>high quality services </a:t>
            </a:r>
            <a:r>
              <a:rPr lang="en-GB" sz="1400" dirty="0" smtClean="0"/>
              <a:t>that contribute to higher performance, international competitiveness and growth in other sectors of the economy</a:t>
            </a:r>
          </a:p>
          <a:p>
            <a:pPr lvl="8">
              <a:spcBef>
                <a:spcPct val="15000"/>
              </a:spcBef>
            </a:pPr>
            <a:r>
              <a:rPr lang="en-GB" sz="1400" dirty="0" smtClean="0"/>
              <a:t>The </a:t>
            </a:r>
            <a:r>
              <a:rPr lang="en-GB" sz="1400" b="1" dirty="0" smtClean="0"/>
              <a:t>best talent </a:t>
            </a:r>
            <a:r>
              <a:rPr lang="en-GB" sz="1400" dirty="0" smtClean="0"/>
              <a:t>around the world continues to be attracted to the UK’s professional and business services sector</a:t>
            </a:r>
          </a:p>
          <a:p>
            <a:pPr lvl="8">
              <a:spcBef>
                <a:spcPct val="15000"/>
              </a:spcBef>
            </a:pPr>
            <a:r>
              <a:rPr lang="en-GB" sz="1400" dirty="0" smtClean="0"/>
              <a:t>The sector recognises people as a source of competitive advantage and </a:t>
            </a:r>
            <a:r>
              <a:rPr lang="en-GB" sz="1400" b="1" dirty="0" smtClean="0"/>
              <a:t>firms invest </a:t>
            </a:r>
            <a:r>
              <a:rPr lang="en-GB" sz="1400" dirty="0" smtClean="0"/>
              <a:t>in their professional, management and other skills to ensure the provision of quality service.</a:t>
            </a:r>
          </a:p>
          <a:p>
            <a:pPr lvl="8">
              <a:spcBef>
                <a:spcPct val="15000"/>
              </a:spcBef>
            </a:pPr>
            <a:r>
              <a:rPr lang="en-GB" sz="1400" b="1" dirty="0" smtClean="0"/>
              <a:t>Employers collaborate on, own, and lead </a:t>
            </a:r>
            <a:r>
              <a:rPr lang="en-GB" sz="1400" dirty="0" smtClean="0"/>
              <a:t>the development of solutions to the sector’s problems in the pursuit of mutual gain and strengthen UK supply chains</a:t>
            </a:r>
          </a:p>
          <a:p>
            <a:pPr lvl="8">
              <a:spcBef>
                <a:spcPct val="15000"/>
              </a:spcBef>
              <a:buNone/>
            </a:pPr>
            <a:endParaRPr lang="en-GB" sz="1400" dirty="0" smtClean="0"/>
          </a:p>
          <a:p>
            <a:pPr eaLnBrk="1" hangingPunct="1">
              <a:lnSpc>
                <a:spcPct val="80000"/>
              </a:lnSpc>
            </a:pPr>
            <a:endParaRPr lang="en-GB" sz="1500" dirty="0" smtClean="0"/>
          </a:p>
        </p:txBody>
      </p:sp>
      <p:sp>
        <p:nvSpPr>
          <p:cNvPr id="4" name="Slide Number Placeholder 3"/>
          <p:cNvSpPr>
            <a:spLocks noGrp="1"/>
          </p:cNvSpPr>
          <p:nvPr>
            <p:ph type="sldNum" sz="quarter" idx="12"/>
          </p:nvPr>
        </p:nvSpPr>
        <p:spPr>
          <a:xfrm>
            <a:off x="6875463" y="6308725"/>
            <a:ext cx="2133600" cy="365125"/>
          </a:xfrm>
        </p:spPr>
        <p:txBody>
          <a:bodyPr/>
          <a:lstStyle/>
          <a:p>
            <a:pPr>
              <a:defRPr/>
            </a:pPr>
            <a:fld id="{9914FC53-DC0F-47AE-B3B0-EFE2D7A302C0}" type="slidenum">
              <a:rPr lang="en-GB" smtClean="0"/>
              <a:pPr>
                <a:defRPr/>
              </a:pPr>
              <a:t>7</a:t>
            </a:fld>
            <a:endParaRPr lang="en-GB" dirty="0"/>
          </a:p>
        </p:txBody>
      </p:sp>
      <p:pic>
        <p:nvPicPr>
          <p:cNvPr id="5" name="Picture 2" descr="C:\Users\zbreuer\Pictures\advanced-manufacturing-pic2.jpg"/>
          <p:cNvPicPr>
            <a:picLocks noChangeAspect="1" noChangeArrowheads="1"/>
          </p:cNvPicPr>
          <p:nvPr/>
        </p:nvPicPr>
        <p:blipFill>
          <a:blip r:embed="rId3" cstate="print"/>
          <a:srcRect/>
          <a:stretch>
            <a:fillRect/>
          </a:stretch>
        </p:blipFill>
        <p:spPr bwMode="auto">
          <a:xfrm>
            <a:off x="395536" y="2636912"/>
            <a:ext cx="3405529" cy="3384376"/>
          </a:xfrm>
          <a:prstGeom prst="rect">
            <a:avLst/>
          </a:prstGeom>
          <a:noFill/>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z="2400" dirty="0" smtClean="0"/>
              <a:t>The performance challenge</a:t>
            </a:r>
            <a:br>
              <a:rPr lang="en-GB" sz="2400" dirty="0" smtClean="0"/>
            </a:br>
            <a:r>
              <a:rPr lang="en-GB" sz="2400" b="1" dirty="0" smtClean="0"/>
              <a:t>Attracting and retaining talent</a:t>
            </a:r>
            <a:br>
              <a:rPr lang="en-GB" sz="2400" b="1" dirty="0" smtClean="0"/>
            </a:br>
            <a:endParaRPr lang="en-GB" sz="2400" b="1" dirty="0" smtClean="0"/>
          </a:p>
        </p:txBody>
      </p:sp>
      <p:sp>
        <p:nvSpPr>
          <p:cNvPr id="3" name="Content Placeholder 2"/>
          <p:cNvSpPr>
            <a:spLocks noGrp="1"/>
          </p:cNvSpPr>
          <p:nvPr>
            <p:ph idx="1"/>
          </p:nvPr>
        </p:nvSpPr>
        <p:spPr>
          <a:xfrm>
            <a:off x="467544" y="1412776"/>
            <a:ext cx="8229600" cy="4525963"/>
          </a:xfrm>
        </p:spPr>
        <p:txBody>
          <a:bodyPr/>
          <a:lstStyle/>
          <a:p>
            <a:pPr marL="87313" indent="-87313">
              <a:buFont typeface="Arial" charset="0"/>
              <a:buNone/>
              <a:defRPr/>
            </a:pPr>
            <a:r>
              <a:rPr lang="en-GB" sz="2400" dirty="0" smtClean="0"/>
              <a:t>	</a:t>
            </a:r>
            <a:r>
              <a:rPr lang="en-GB" sz="2000" dirty="0" smtClean="0"/>
              <a:t>The knowledge and skill-sets of the Professional Business Services workforce are crucial because the sector trades on its knowledge capability for competitive advantage. This means it is important that the sector is able to:</a:t>
            </a:r>
          </a:p>
          <a:p>
            <a:pPr>
              <a:defRPr/>
            </a:pPr>
            <a:r>
              <a:rPr lang="en-GB" sz="2000" dirty="0" smtClean="0"/>
              <a:t>Attract, retain and develop talent</a:t>
            </a:r>
          </a:p>
          <a:p>
            <a:pPr>
              <a:defRPr/>
            </a:pPr>
            <a:r>
              <a:rPr lang="en-GB" sz="2000" dirty="0" smtClean="0"/>
              <a:t>Look to new sources of labour supply to ensure that people and skills needs are met</a:t>
            </a:r>
          </a:p>
          <a:p>
            <a:pPr marL="93663" lvl="1" indent="0">
              <a:buNone/>
              <a:defRPr/>
            </a:pPr>
            <a:r>
              <a:rPr lang="en-GB" sz="2000" dirty="0" smtClean="0"/>
              <a:t>In recent years recruitment into professional occupations has often been straight from University, whereas in the past there was more recruitment from school leavers. As funding for Higher Education changes, the sector is looking to broaden entry routes and investigate new career development pathways to ensure future skills supply</a:t>
            </a:r>
          </a:p>
        </p:txBody>
      </p:sp>
      <p:sp>
        <p:nvSpPr>
          <p:cNvPr id="4" name="Slide Number Placeholder 3"/>
          <p:cNvSpPr>
            <a:spLocks noGrp="1"/>
          </p:cNvSpPr>
          <p:nvPr>
            <p:ph type="sldNum" sz="quarter" idx="12"/>
          </p:nvPr>
        </p:nvSpPr>
        <p:spPr/>
        <p:txBody>
          <a:bodyPr/>
          <a:lstStyle/>
          <a:p>
            <a:pPr>
              <a:defRPr/>
            </a:pPr>
            <a:fld id="{96734D82-2905-44A6-A2C1-B239F6A004D9}" type="slidenum">
              <a:rPr lang="en-GB" smtClean="0"/>
              <a:pPr>
                <a:defRPr/>
              </a:pPr>
              <a:t>8</a:t>
            </a:fld>
            <a:endParaRPr lang="en-GB"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6329362" cy="1143000"/>
          </a:xfrm>
        </p:spPr>
        <p:txBody>
          <a:bodyPr/>
          <a:lstStyle/>
          <a:p>
            <a:r>
              <a:rPr lang="en-GB" sz="2600" b="1" dirty="0" smtClean="0"/>
              <a:t>Case Study </a:t>
            </a:r>
            <a:r>
              <a:rPr lang="en-GB" sz="2600" dirty="0" smtClean="0"/>
              <a:t/>
            </a:r>
            <a:br>
              <a:rPr lang="en-GB" sz="2600" dirty="0" smtClean="0"/>
            </a:br>
            <a:r>
              <a:rPr lang="en-GB" sz="2600" dirty="0" smtClean="0"/>
              <a:t>Widening recruitment channels</a:t>
            </a:r>
            <a:endParaRPr lang="en-GB" sz="2600" dirty="0"/>
          </a:p>
        </p:txBody>
      </p:sp>
      <p:sp>
        <p:nvSpPr>
          <p:cNvPr id="3" name="Content Placeholder 2"/>
          <p:cNvSpPr>
            <a:spLocks noGrp="1"/>
          </p:cNvSpPr>
          <p:nvPr>
            <p:ph idx="1"/>
          </p:nvPr>
        </p:nvSpPr>
        <p:spPr>
          <a:xfrm>
            <a:off x="457200" y="1484784"/>
            <a:ext cx="8229600" cy="4641379"/>
          </a:xfrm>
        </p:spPr>
        <p:txBody>
          <a:bodyPr/>
          <a:lstStyle/>
          <a:p>
            <a:pPr marL="0" indent="0" eaLnBrk="1" hangingPunct="1">
              <a:spcBef>
                <a:spcPts val="0"/>
              </a:spcBef>
              <a:spcAft>
                <a:spcPct val="20000"/>
              </a:spcAft>
              <a:buNone/>
            </a:pPr>
            <a:endParaRPr lang="en-GB" sz="1400" dirty="0" smtClean="0"/>
          </a:p>
          <a:p>
            <a:pPr marL="0" indent="0" eaLnBrk="1" hangingPunct="1">
              <a:spcBef>
                <a:spcPts val="0"/>
              </a:spcBef>
              <a:spcAft>
                <a:spcPct val="20000"/>
              </a:spcAft>
              <a:buNone/>
            </a:pPr>
            <a:r>
              <a:rPr lang="en-GB" sz="1400" b="1" i="1" dirty="0" smtClean="0"/>
              <a:t>The challenge</a:t>
            </a:r>
          </a:p>
          <a:p>
            <a:pPr marL="0" indent="0" eaLnBrk="1" hangingPunct="1">
              <a:spcBef>
                <a:spcPts val="0"/>
              </a:spcBef>
              <a:spcAft>
                <a:spcPct val="20000"/>
              </a:spcAft>
              <a:buNone/>
            </a:pPr>
            <a:r>
              <a:rPr lang="en-GB" sz="1400" dirty="0" smtClean="0"/>
              <a:t>With changes in higher education fees and funding employers have started to look at alternative recruitment channels, by helping local residents from adjacent deprived areas access jobs that conventionally they have not seen as being ‘for them.’ </a:t>
            </a:r>
          </a:p>
          <a:p>
            <a:pPr eaLnBrk="1" hangingPunct="1">
              <a:spcBef>
                <a:spcPts val="0"/>
              </a:spcBef>
              <a:buNone/>
            </a:pPr>
            <a:endParaRPr lang="en-GB" sz="1400" dirty="0" smtClean="0"/>
          </a:p>
          <a:p>
            <a:pPr eaLnBrk="1" hangingPunct="1">
              <a:spcBef>
                <a:spcPts val="0"/>
              </a:spcBef>
              <a:buNone/>
            </a:pPr>
            <a:r>
              <a:rPr lang="en-GB" sz="1400" b="1" i="1" dirty="0" smtClean="0"/>
              <a:t>The approach</a:t>
            </a:r>
          </a:p>
          <a:p>
            <a:pPr eaLnBrk="1" hangingPunct="1">
              <a:spcBef>
                <a:spcPts val="0"/>
              </a:spcBef>
              <a:buNone/>
            </a:pPr>
            <a:r>
              <a:rPr lang="en-GB" sz="1400" dirty="0" smtClean="0"/>
              <a:t>The City of London Corporation has</a:t>
            </a:r>
            <a:r>
              <a:rPr lang="en-GB" sz="1400" b="1" dirty="0" smtClean="0"/>
              <a:t> </a:t>
            </a:r>
            <a:r>
              <a:rPr lang="en-GB" sz="1400" dirty="0" smtClean="0"/>
              <a:t>formed recruitment partnerships with employers to introduce local </a:t>
            </a:r>
          </a:p>
          <a:p>
            <a:pPr eaLnBrk="1" hangingPunct="1">
              <a:spcBef>
                <a:spcPts val="0"/>
              </a:spcBef>
              <a:buNone/>
            </a:pPr>
            <a:r>
              <a:rPr lang="en-GB" sz="1400" dirty="0" smtClean="0"/>
              <a:t>residents into paid placements in City companies.  The </a:t>
            </a:r>
            <a:r>
              <a:rPr lang="en-GB" sz="1400" b="1" i="1" dirty="0" smtClean="0"/>
              <a:t>City of London Business Traineeship (CBT) </a:t>
            </a:r>
          </a:p>
          <a:p>
            <a:pPr eaLnBrk="1" hangingPunct="1">
              <a:spcBef>
                <a:spcPts val="0"/>
              </a:spcBef>
              <a:buNone/>
            </a:pPr>
            <a:r>
              <a:rPr lang="en-GB" sz="1400" b="1" i="1" dirty="0" smtClean="0"/>
              <a:t>scheme </a:t>
            </a:r>
            <a:r>
              <a:rPr lang="en-GB" sz="1400" dirty="0" smtClean="0"/>
              <a:t>places around 90 A-level school and college leavers from the City fringes into paid </a:t>
            </a:r>
          </a:p>
          <a:p>
            <a:pPr eaLnBrk="1" hangingPunct="1">
              <a:spcBef>
                <a:spcPts val="0"/>
              </a:spcBef>
              <a:buNone/>
            </a:pPr>
            <a:r>
              <a:rPr lang="en-GB" sz="1400" dirty="0" smtClean="0"/>
              <a:t>placements in City companies each year.  The Programme is delivered by the Brokerage </a:t>
            </a:r>
            <a:r>
              <a:rPr lang="en-GB" sz="1400" dirty="0" err="1" smtClean="0"/>
              <a:t>Citylink</a:t>
            </a:r>
            <a:r>
              <a:rPr lang="en-GB" sz="1400" dirty="0" smtClean="0"/>
              <a:t>, a </a:t>
            </a:r>
          </a:p>
          <a:p>
            <a:pPr eaLnBrk="1" hangingPunct="1">
              <a:spcBef>
                <a:spcPts val="0"/>
              </a:spcBef>
              <a:buNone/>
            </a:pPr>
            <a:r>
              <a:rPr lang="en-GB" sz="1400" dirty="0" smtClean="0"/>
              <a:t>charity assisting local job-seekers into City employment. </a:t>
            </a:r>
          </a:p>
          <a:p>
            <a:pPr eaLnBrk="1" hangingPunct="1">
              <a:spcBef>
                <a:spcPts val="0"/>
              </a:spcBef>
              <a:buNone/>
            </a:pPr>
            <a:endParaRPr lang="en-GB" sz="1400" dirty="0" smtClean="0"/>
          </a:p>
          <a:p>
            <a:pPr eaLnBrk="1" hangingPunct="1">
              <a:spcBef>
                <a:spcPts val="0"/>
              </a:spcBef>
              <a:buNone/>
            </a:pPr>
            <a:endParaRPr lang="en-GB" sz="1400" dirty="0" smtClean="0"/>
          </a:p>
          <a:p>
            <a:pPr eaLnBrk="1" hangingPunct="1">
              <a:spcBef>
                <a:spcPts val="0"/>
              </a:spcBef>
              <a:buNone/>
            </a:pPr>
            <a:r>
              <a:rPr lang="en-GB" sz="1400" b="1" i="1" dirty="0" smtClean="0"/>
              <a:t>The benefits</a:t>
            </a:r>
          </a:p>
          <a:p>
            <a:pPr marL="0" indent="0" eaLnBrk="1" hangingPunct="1">
              <a:spcBef>
                <a:spcPts val="0"/>
              </a:spcBef>
              <a:buNone/>
            </a:pPr>
            <a:r>
              <a:rPr lang="en-GB" sz="1400" dirty="0" smtClean="0"/>
              <a:t>While the sector will still rely on international migration to fill some posts at senior levels, these activities introduce young people to employment opportunities in the City, whilst also promoting local recruitment to City firms. For many firms, the scheme is an excellent fit with their agenda to promote diversity in the workplace, whilst also providing a talented source of local labour.</a:t>
            </a:r>
            <a:r>
              <a:rPr lang="en-GB" sz="1800" dirty="0" smtClean="0"/>
              <a:t/>
            </a:r>
            <a:br>
              <a:rPr lang="en-GB" sz="1800" dirty="0" smtClean="0"/>
            </a:br>
            <a:r>
              <a:rPr lang="en-GB" sz="1800" dirty="0" smtClean="0"/>
              <a:t/>
            </a:r>
            <a:br>
              <a:rPr lang="en-GB" sz="1800" dirty="0" smtClean="0"/>
            </a:br>
            <a:endParaRPr lang="en-GB" sz="1800" dirty="0"/>
          </a:p>
        </p:txBody>
      </p:sp>
      <p:sp>
        <p:nvSpPr>
          <p:cNvPr id="4" name="Slide Number Placeholder 3"/>
          <p:cNvSpPr>
            <a:spLocks noGrp="1"/>
          </p:cNvSpPr>
          <p:nvPr>
            <p:ph type="sldNum" sz="quarter" idx="12"/>
          </p:nvPr>
        </p:nvSpPr>
        <p:spPr/>
        <p:txBody>
          <a:bodyPr/>
          <a:lstStyle/>
          <a:p>
            <a:pPr>
              <a:defRPr/>
            </a:pPr>
            <a:fld id="{08C1A350-B47C-4898-86EF-FF4117A2E870}" type="slidenum">
              <a:rPr lang="en-GB" smtClean="0"/>
              <a:pPr>
                <a:defRPr/>
              </a:pPr>
              <a:t>9</a:t>
            </a:fld>
            <a:endParaRPr lang="en-GB"/>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Blank">
  <a:themeElements>
    <a:clrScheme name="UKCommission">
      <a:dk1>
        <a:sysClr val="windowText" lastClr="000000"/>
      </a:dk1>
      <a:lt1>
        <a:sysClr val="window" lastClr="FFFFFF"/>
      </a:lt1>
      <a:dk2>
        <a:srgbClr val="1F8579"/>
      </a:dk2>
      <a:lt2>
        <a:srgbClr val="D8D8D8"/>
      </a:lt2>
      <a:accent1>
        <a:srgbClr val="1F8579"/>
      </a:accent1>
      <a:accent2>
        <a:srgbClr val="C0504D"/>
      </a:accent2>
      <a:accent3>
        <a:srgbClr val="92CDDC"/>
      </a:accent3>
      <a:accent4>
        <a:srgbClr val="7030A0"/>
      </a:accent4>
      <a:accent5>
        <a:srgbClr val="4BACC6"/>
      </a:accent5>
      <a:accent6>
        <a:srgbClr val="F79646"/>
      </a:accent6>
      <a:hlink>
        <a:srgbClr val="0000FF"/>
      </a:hlink>
      <a:folHlink>
        <a:srgbClr val="800080"/>
      </a:folHlink>
    </a:clrScheme>
    <a:fontScheme name="UKCommission">
      <a:majorFont>
        <a:latin typeface="Arial"/>
        <a:ea typeface=""/>
        <a:cs typeface=""/>
      </a:majorFont>
      <a:minorFont>
        <a:latin typeface="Arial"/>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3493</TotalTime>
  <Words>3370</Words>
  <Application>Microsoft Office PowerPoint</Application>
  <PresentationFormat>On-screen Show (4:3)</PresentationFormat>
  <Paragraphs>298</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Blank</vt:lpstr>
      <vt:lpstr>Sector Skills Insights: Professional and Business Services </vt:lpstr>
      <vt:lpstr>Introduction</vt:lpstr>
      <vt:lpstr>Storyboard</vt:lpstr>
      <vt:lpstr>What are Professional and Business Services?</vt:lpstr>
      <vt:lpstr>What performance challenges are facing employers in the Professional Business Services sector?</vt:lpstr>
      <vt:lpstr>Professional Business Services...Matters The sector today</vt:lpstr>
      <vt:lpstr>Professional and Business Services Matter  Imagine where it could be tomorrow  </vt:lpstr>
      <vt:lpstr>The performance challenge Attracting and retaining talent </vt:lpstr>
      <vt:lpstr>Case Study  Widening recruitment channels</vt:lpstr>
      <vt:lpstr>Case Study  Attracting and retaining talent</vt:lpstr>
      <vt:lpstr>The performance challenge Investing in workforce skills</vt:lpstr>
      <vt:lpstr>Case Study – Developing workforce skills in Financial services</vt:lpstr>
      <vt:lpstr>Case Study – Enhancing skills of new recruits in property services</vt:lpstr>
      <vt:lpstr>The performance challenge Investing in management capability</vt:lpstr>
      <vt:lpstr>Case Study – Enhancing  Management skills in Facilities Management</vt:lpstr>
      <vt:lpstr>Growth through skills Securing future success</vt:lpstr>
      <vt:lpstr>Growth through skills Securing future success</vt:lpstr>
      <vt:lpstr>Growth through skills Securing future success</vt:lpstr>
      <vt:lpstr>Benefits to business</vt:lpstr>
      <vt:lpstr>Key messages</vt:lpstr>
    </vt:vector>
  </TitlesOfParts>
  <Company>UK Commission for Employment and Skills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and Winning the Economic Argument for Skills</dc:title>
  <dc:creator>Carol Stanfield</dc:creator>
  <cp:lastModifiedBy>Daniel Stammers</cp:lastModifiedBy>
  <cp:revision>266</cp:revision>
  <cp:lastPrinted>2012-05-11T08:26:38Z</cp:lastPrinted>
  <dcterms:created xsi:type="dcterms:W3CDTF">2011-09-02T20:14:27Z</dcterms:created>
  <dcterms:modified xsi:type="dcterms:W3CDTF">2014-04-15T14:05:07Z</dcterms:modified>
</cp:coreProperties>
</file>