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9"/>
  </p:notesMasterIdLst>
  <p:handoutMasterIdLst>
    <p:handoutMasterId r:id="rId20"/>
  </p:handoutMasterIdLst>
  <p:sldIdLst>
    <p:sldId id="277" r:id="rId5"/>
    <p:sldId id="259" r:id="rId6"/>
    <p:sldId id="260" r:id="rId7"/>
    <p:sldId id="276" r:id="rId8"/>
    <p:sldId id="265" r:id="rId9"/>
    <p:sldId id="266" r:id="rId10"/>
    <p:sldId id="273" r:id="rId11"/>
    <p:sldId id="275" r:id="rId12"/>
    <p:sldId id="267" r:id="rId13"/>
    <p:sldId id="269" r:id="rId14"/>
    <p:sldId id="270" r:id="rId15"/>
    <p:sldId id="272" r:id="rId16"/>
    <p:sldId id="274" r:id="rId17"/>
    <p:sldId id="271" r:id="rId18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Clarke" initials="JC" lastIdx="25" clrIdx="0"/>
  <p:cmAuthor id="1" name="Henry Jessica (Energy Markets and Networks)" initials="HJ(Ma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1A2792"/>
    <a:srgbClr val="266EBC"/>
    <a:srgbClr val="211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82" autoAdjust="0"/>
  </p:normalViewPr>
  <p:slideViewPr>
    <p:cSldViewPr>
      <p:cViewPr>
        <p:scale>
          <a:sx n="100" d="100"/>
          <a:sy n="100" d="100"/>
        </p:scale>
        <p:origin x="-130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5D65C-45F3-4973-AF7B-E3BBB941D3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7B84C6-AA34-424A-BE0A-CABA7ADAD07E}">
      <dgm:prSet phldrT="[Text]" custT="1"/>
      <dgm:spPr/>
      <dgm:t>
        <a:bodyPr/>
        <a:lstStyle/>
        <a:p>
          <a:r>
            <a:rPr lang="en-GB" sz="1600" dirty="0" smtClean="0"/>
            <a:t>Could skew industries and their associated economic benefits towards areas with fewer landowners.</a:t>
          </a:r>
          <a:endParaRPr lang="en-GB" sz="1600" dirty="0"/>
        </a:p>
      </dgm:t>
    </dgm:pt>
    <dgm:pt modelId="{5242E054-0748-4FB0-B0F7-6220193C3184}" type="parTrans" cxnId="{2803AA3E-A3EF-4DC2-9486-738475AB7E4C}">
      <dgm:prSet/>
      <dgm:spPr/>
      <dgm:t>
        <a:bodyPr/>
        <a:lstStyle/>
        <a:p>
          <a:endParaRPr lang="en-GB"/>
        </a:p>
      </dgm:t>
    </dgm:pt>
    <dgm:pt modelId="{8CDD8A07-A09C-4771-A827-8850D121834B}" type="sibTrans" cxnId="{2803AA3E-A3EF-4DC2-9486-738475AB7E4C}">
      <dgm:prSet/>
      <dgm:spPr/>
      <dgm:t>
        <a:bodyPr/>
        <a:lstStyle/>
        <a:p>
          <a:endParaRPr lang="en-GB"/>
        </a:p>
      </dgm:t>
    </dgm:pt>
    <dgm:pt modelId="{D8A27EFF-9CC6-408C-A993-74F186FFE7E7}">
      <dgm:prSet custT="1"/>
      <dgm:spPr/>
      <dgm:t>
        <a:bodyPr/>
        <a:lstStyle/>
        <a:p>
          <a:r>
            <a:rPr lang="en-GB" sz="1600" dirty="0" smtClean="0"/>
            <a:t>Investment could be delayed and some investment lost to other markets, depending on the length of court cases.</a:t>
          </a:r>
        </a:p>
      </dgm:t>
    </dgm:pt>
    <dgm:pt modelId="{C8AEFD3F-4AC1-46FB-A254-6CA546639F95}" type="parTrans" cxnId="{E1D7AD6B-E248-443D-90C2-7488813FF0AB}">
      <dgm:prSet/>
      <dgm:spPr/>
      <dgm:t>
        <a:bodyPr/>
        <a:lstStyle/>
        <a:p>
          <a:endParaRPr lang="en-GB"/>
        </a:p>
      </dgm:t>
    </dgm:pt>
    <dgm:pt modelId="{8CC1F36E-E30D-4981-BF5A-B54BB8149FEE}" type="sibTrans" cxnId="{E1D7AD6B-E248-443D-90C2-7488813FF0AB}">
      <dgm:prSet/>
      <dgm:spPr/>
      <dgm:t>
        <a:bodyPr/>
        <a:lstStyle/>
        <a:p>
          <a:endParaRPr lang="en-GB"/>
        </a:p>
      </dgm:t>
    </dgm:pt>
    <dgm:pt modelId="{A605F2E3-85A1-4ABB-94E3-B33319E72C1B}">
      <dgm:prSet custT="1"/>
      <dgm:spPr/>
      <dgm:t>
        <a:bodyPr/>
        <a:lstStyle/>
        <a:p>
          <a:r>
            <a:rPr lang="en-GB" sz="1600" dirty="0" smtClean="0"/>
            <a:t>Individual negotiations with landowners are lengthy and costs are unpredictable. </a:t>
          </a:r>
        </a:p>
      </dgm:t>
    </dgm:pt>
    <dgm:pt modelId="{C674CC5C-1541-4542-98A5-47E55B24FDA7}" type="parTrans" cxnId="{11E4CC39-D044-4114-B9A2-6F49DE9F5F93}">
      <dgm:prSet/>
      <dgm:spPr/>
      <dgm:t>
        <a:bodyPr/>
        <a:lstStyle/>
        <a:p>
          <a:endParaRPr lang="en-GB"/>
        </a:p>
      </dgm:t>
    </dgm:pt>
    <dgm:pt modelId="{6D996B3B-E097-4636-AA5A-4916CABA6450}" type="sibTrans" cxnId="{11E4CC39-D044-4114-B9A2-6F49DE9F5F93}">
      <dgm:prSet/>
      <dgm:spPr/>
      <dgm:t>
        <a:bodyPr/>
        <a:lstStyle/>
        <a:p>
          <a:endParaRPr lang="en-GB"/>
        </a:p>
      </dgm:t>
    </dgm:pt>
    <dgm:pt modelId="{864FB36D-ED6D-44BB-A1D5-70C0DD10EE3A}">
      <dgm:prSet custT="1"/>
      <dgm:spPr/>
      <dgm:t>
        <a:bodyPr/>
        <a:lstStyle/>
        <a:p>
          <a:r>
            <a:rPr lang="en-GB" sz="1600" dirty="0" smtClean="0"/>
            <a:t>Administration involved is disproportionate, if impact of underground activities is considered negligible.</a:t>
          </a:r>
          <a:endParaRPr lang="en-GB" sz="1600" dirty="0"/>
        </a:p>
      </dgm:t>
    </dgm:pt>
    <dgm:pt modelId="{AFF302F5-0814-4660-A7A4-D4A801F6D9EC}" type="parTrans" cxnId="{FFEF3960-0EB8-4048-B4B9-BB14F3CDAE96}">
      <dgm:prSet/>
      <dgm:spPr/>
      <dgm:t>
        <a:bodyPr/>
        <a:lstStyle/>
        <a:p>
          <a:endParaRPr lang="en-GB"/>
        </a:p>
      </dgm:t>
    </dgm:pt>
    <dgm:pt modelId="{9D57068A-123C-4429-A523-BFA9B4A3EDF2}" type="sibTrans" cxnId="{FFEF3960-0EB8-4048-B4B9-BB14F3CDAE96}">
      <dgm:prSet/>
      <dgm:spPr/>
      <dgm:t>
        <a:bodyPr/>
        <a:lstStyle/>
        <a:p>
          <a:endParaRPr lang="en-GB"/>
        </a:p>
      </dgm:t>
    </dgm:pt>
    <dgm:pt modelId="{893EB5A3-D512-4BA8-8AAD-50B539B99282}" type="pres">
      <dgm:prSet presAssocID="{E505D65C-45F3-4973-AF7B-E3BBB941D3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D1A4522B-C6AC-4EBB-9528-FC7DA26BB907}" type="pres">
      <dgm:prSet presAssocID="{E505D65C-45F3-4973-AF7B-E3BBB941D357}" presName="Name1" presStyleCnt="0"/>
      <dgm:spPr/>
    </dgm:pt>
    <dgm:pt modelId="{A732ED2A-FBA5-4523-95B7-3D38C41969D5}" type="pres">
      <dgm:prSet presAssocID="{E505D65C-45F3-4973-AF7B-E3BBB941D357}" presName="cycle" presStyleCnt="0"/>
      <dgm:spPr/>
    </dgm:pt>
    <dgm:pt modelId="{0D25A5D6-0FD7-4AF7-8A33-BBEC03E2D624}" type="pres">
      <dgm:prSet presAssocID="{E505D65C-45F3-4973-AF7B-E3BBB941D357}" presName="srcNode" presStyleLbl="node1" presStyleIdx="0" presStyleCnt="4"/>
      <dgm:spPr/>
    </dgm:pt>
    <dgm:pt modelId="{A737FF35-3ED9-449B-8905-B487503F0E49}" type="pres">
      <dgm:prSet presAssocID="{E505D65C-45F3-4973-AF7B-E3BBB941D357}" presName="conn" presStyleLbl="parChTrans1D2" presStyleIdx="0" presStyleCnt="1"/>
      <dgm:spPr/>
      <dgm:t>
        <a:bodyPr/>
        <a:lstStyle/>
        <a:p>
          <a:endParaRPr lang="en-GB"/>
        </a:p>
      </dgm:t>
    </dgm:pt>
    <dgm:pt modelId="{25BE4F1C-ED02-4AE7-9265-3CBD867C79D4}" type="pres">
      <dgm:prSet presAssocID="{E505D65C-45F3-4973-AF7B-E3BBB941D357}" presName="extraNode" presStyleLbl="node1" presStyleIdx="0" presStyleCnt="4"/>
      <dgm:spPr/>
    </dgm:pt>
    <dgm:pt modelId="{9D4997E4-A499-42E3-ABF7-57C6B6C05327}" type="pres">
      <dgm:prSet presAssocID="{E505D65C-45F3-4973-AF7B-E3BBB941D357}" presName="dstNode" presStyleLbl="node1" presStyleIdx="0" presStyleCnt="4"/>
      <dgm:spPr/>
    </dgm:pt>
    <dgm:pt modelId="{DE083FA9-097B-40D0-A79F-767343C05F9B}" type="pres">
      <dgm:prSet presAssocID="{A605F2E3-85A1-4ABB-94E3-B33319E72C1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5833D6-EACA-4E1A-8B24-ACA2A4625535}" type="pres">
      <dgm:prSet presAssocID="{A605F2E3-85A1-4ABB-94E3-B33319E72C1B}" presName="accent_1" presStyleCnt="0"/>
      <dgm:spPr/>
    </dgm:pt>
    <dgm:pt modelId="{0703959B-D926-47B2-A69B-150470B1F272}" type="pres">
      <dgm:prSet presAssocID="{A605F2E3-85A1-4ABB-94E3-B33319E72C1B}" presName="accentRepeatNode" presStyleLbl="solidFgAcc1" presStyleIdx="0" presStyleCnt="4" custLinFactNeighborY="-188"/>
      <dgm:spPr/>
    </dgm:pt>
    <dgm:pt modelId="{9D688FB0-A0C0-460E-9F02-36248418ABDD}" type="pres">
      <dgm:prSet presAssocID="{D8A27EFF-9CC6-408C-A993-74F186FFE7E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FF1D0E-006B-4D91-BE89-FD3AD62A0706}" type="pres">
      <dgm:prSet presAssocID="{D8A27EFF-9CC6-408C-A993-74F186FFE7E7}" presName="accent_2" presStyleCnt="0"/>
      <dgm:spPr/>
    </dgm:pt>
    <dgm:pt modelId="{492FDDD2-0DC9-449F-B2AE-743D57BA7B78}" type="pres">
      <dgm:prSet presAssocID="{D8A27EFF-9CC6-408C-A993-74F186FFE7E7}" presName="accentRepeatNode" presStyleLbl="solidFgAcc1" presStyleIdx="1" presStyleCnt="4"/>
      <dgm:spPr/>
    </dgm:pt>
    <dgm:pt modelId="{B196B1BE-55E9-4F77-842A-6F3BD3069C9F}" type="pres">
      <dgm:prSet presAssocID="{AE7B84C6-AA34-424A-BE0A-CABA7ADAD07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B160E-3E1A-43AB-9A8F-6DB5B8D65570}" type="pres">
      <dgm:prSet presAssocID="{AE7B84C6-AA34-424A-BE0A-CABA7ADAD07E}" presName="accent_3" presStyleCnt="0"/>
      <dgm:spPr/>
    </dgm:pt>
    <dgm:pt modelId="{E2A4C2D1-456C-4D26-B976-CA64E1C7F5F9}" type="pres">
      <dgm:prSet presAssocID="{AE7B84C6-AA34-424A-BE0A-CABA7ADAD07E}" presName="accentRepeatNode" presStyleLbl="solidFgAcc1" presStyleIdx="2" presStyleCnt="4"/>
      <dgm:spPr/>
    </dgm:pt>
    <dgm:pt modelId="{F6C1BD89-3EB9-47A0-A27E-8172DA12F512}" type="pres">
      <dgm:prSet presAssocID="{864FB36D-ED6D-44BB-A1D5-70C0DD10EE3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AC448B-E07A-428B-AA1D-5235680A3D1A}" type="pres">
      <dgm:prSet presAssocID="{864FB36D-ED6D-44BB-A1D5-70C0DD10EE3A}" presName="accent_4" presStyleCnt="0"/>
      <dgm:spPr/>
    </dgm:pt>
    <dgm:pt modelId="{4A0B15EF-6038-42FB-A1E6-8E7BA9DCC2D5}" type="pres">
      <dgm:prSet presAssocID="{864FB36D-ED6D-44BB-A1D5-70C0DD10EE3A}" presName="accentRepeatNode" presStyleLbl="solidFgAcc1" presStyleIdx="3" presStyleCnt="4"/>
      <dgm:spPr/>
    </dgm:pt>
  </dgm:ptLst>
  <dgm:cxnLst>
    <dgm:cxn modelId="{4D6D3351-9646-4900-A2E4-B4E4E6869CD3}" type="presOf" srcId="{864FB36D-ED6D-44BB-A1D5-70C0DD10EE3A}" destId="{F6C1BD89-3EB9-47A0-A27E-8172DA12F512}" srcOrd="0" destOrd="0" presId="urn:microsoft.com/office/officeart/2008/layout/VerticalCurvedList"/>
    <dgm:cxn modelId="{0AF764FC-8B53-424B-AC69-0C146FC16D1E}" type="presOf" srcId="{D8A27EFF-9CC6-408C-A993-74F186FFE7E7}" destId="{9D688FB0-A0C0-460E-9F02-36248418ABDD}" srcOrd="0" destOrd="0" presId="urn:microsoft.com/office/officeart/2008/layout/VerticalCurvedList"/>
    <dgm:cxn modelId="{2803AA3E-A3EF-4DC2-9486-738475AB7E4C}" srcId="{E505D65C-45F3-4973-AF7B-E3BBB941D357}" destId="{AE7B84C6-AA34-424A-BE0A-CABA7ADAD07E}" srcOrd="2" destOrd="0" parTransId="{5242E054-0748-4FB0-B0F7-6220193C3184}" sibTransId="{8CDD8A07-A09C-4771-A827-8850D121834B}"/>
    <dgm:cxn modelId="{FFEF3960-0EB8-4048-B4B9-BB14F3CDAE96}" srcId="{E505D65C-45F3-4973-AF7B-E3BBB941D357}" destId="{864FB36D-ED6D-44BB-A1D5-70C0DD10EE3A}" srcOrd="3" destOrd="0" parTransId="{AFF302F5-0814-4660-A7A4-D4A801F6D9EC}" sibTransId="{9D57068A-123C-4429-A523-BFA9B4A3EDF2}"/>
    <dgm:cxn modelId="{D68E4E72-AF59-4C6D-B186-C52472311968}" type="presOf" srcId="{A605F2E3-85A1-4ABB-94E3-B33319E72C1B}" destId="{DE083FA9-097B-40D0-A79F-767343C05F9B}" srcOrd="0" destOrd="0" presId="urn:microsoft.com/office/officeart/2008/layout/VerticalCurvedList"/>
    <dgm:cxn modelId="{B378C855-F703-4836-876C-4A60ECDADBCE}" type="presOf" srcId="{6D996B3B-E097-4636-AA5A-4916CABA6450}" destId="{A737FF35-3ED9-449B-8905-B487503F0E49}" srcOrd="0" destOrd="0" presId="urn:microsoft.com/office/officeart/2008/layout/VerticalCurvedList"/>
    <dgm:cxn modelId="{E1D7AD6B-E248-443D-90C2-7488813FF0AB}" srcId="{E505D65C-45F3-4973-AF7B-E3BBB941D357}" destId="{D8A27EFF-9CC6-408C-A993-74F186FFE7E7}" srcOrd="1" destOrd="0" parTransId="{C8AEFD3F-4AC1-46FB-A254-6CA546639F95}" sibTransId="{8CC1F36E-E30D-4981-BF5A-B54BB8149FEE}"/>
    <dgm:cxn modelId="{8A52FB3C-7740-47A6-872E-DBBCD825B41B}" type="presOf" srcId="{E505D65C-45F3-4973-AF7B-E3BBB941D357}" destId="{893EB5A3-D512-4BA8-8AAD-50B539B99282}" srcOrd="0" destOrd="0" presId="urn:microsoft.com/office/officeart/2008/layout/VerticalCurvedList"/>
    <dgm:cxn modelId="{B44EC0D4-05F2-4B35-91A8-A13F7F465813}" type="presOf" srcId="{AE7B84C6-AA34-424A-BE0A-CABA7ADAD07E}" destId="{B196B1BE-55E9-4F77-842A-6F3BD3069C9F}" srcOrd="0" destOrd="0" presId="urn:microsoft.com/office/officeart/2008/layout/VerticalCurvedList"/>
    <dgm:cxn modelId="{11E4CC39-D044-4114-B9A2-6F49DE9F5F93}" srcId="{E505D65C-45F3-4973-AF7B-E3BBB941D357}" destId="{A605F2E3-85A1-4ABB-94E3-B33319E72C1B}" srcOrd="0" destOrd="0" parTransId="{C674CC5C-1541-4542-98A5-47E55B24FDA7}" sibTransId="{6D996B3B-E097-4636-AA5A-4916CABA6450}"/>
    <dgm:cxn modelId="{EE03E052-08FB-4F73-A203-A387DB13276B}" type="presParOf" srcId="{893EB5A3-D512-4BA8-8AAD-50B539B99282}" destId="{D1A4522B-C6AC-4EBB-9528-FC7DA26BB907}" srcOrd="0" destOrd="0" presId="urn:microsoft.com/office/officeart/2008/layout/VerticalCurvedList"/>
    <dgm:cxn modelId="{6B393F87-9292-4A99-A7E3-A033B2B17E2E}" type="presParOf" srcId="{D1A4522B-C6AC-4EBB-9528-FC7DA26BB907}" destId="{A732ED2A-FBA5-4523-95B7-3D38C41969D5}" srcOrd="0" destOrd="0" presId="urn:microsoft.com/office/officeart/2008/layout/VerticalCurvedList"/>
    <dgm:cxn modelId="{5FC5E2F1-9A5A-43AE-8D0C-BB1BAA23A472}" type="presParOf" srcId="{A732ED2A-FBA5-4523-95B7-3D38C41969D5}" destId="{0D25A5D6-0FD7-4AF7-8A33-BBEC03E2D624}" srcOrd="0" destOrd="0" presId="urn:microsoft.com/office/officeart/2008/layout/VerticalCurvedList"/>
    <dgm:cxn modelId="{09974C4E-2C62-48D0-B8AC-5B62FBD4BA56}" type="presParOf" srcId="{A732ED2A-FBA5-4523-95B7-3D38C41969D5}" destId="{A737FF35-3ED9-449B-8905-B487503F0E49}" srcOrd="1" destOrd="0" presId="urn:microsoft.com/office/officeart/2008/layout/VerticalCurvedList"/>
    <dgm:cxn modelId="{91E8C8B3-961A-4528-96AD-F0F9F7921296}" type="presParOf" srcId="{A732ED2A-FBA5-4523-95B7-3D38C41969D5}" destId="{25BE4F1C-ED02-4AE7-9265-3CBD867C79D4}" srcOrd="2" destOrd="0" presId="urn:microsoft.com/office/officeart/2008/layout/VerticalCurvedList"/>
    <dgm:cxn modelId="{65ADFEC2-F38A-4042-A4C6-B1AE1709523F}" type="presParOf" srcId="{A732ED2A-FBA5-4523-95B7-3D38C41969D5}" destId="{9D4997E4-A499-42E3-ABF7-57C6B6C05327}" srcOrd="3" destOrd="0" presId="urn:microsoft.com/office/officeart/2008/layout/VerticalCurvedList"/>
    <dgm:cxn modelId="{45546931-EE6D-4FC6-8687-13142F228916}" type="presParOf" srcId="{D1A4522B-C6AC-4EBB-9528-FC7DA26BB907}" destId="{DE083FA9-097B-40D0-A79F-767343C05F9B}" srcOrd="1" destOrd="0" presId="urn:microsoft.com/office/officeart/2008/layout/VerticalCurvedList"/>
    <dgm:cxn modelId="{F9ABEAF9-EE71-4E4B-9211-E879D9E25609}" type="presParOf" srcId="{D1A4522B-C6AC-4EBB-9528-FC7DA26BB907}" destId="{075833D6-EACA-4E1A-8B24-ACA2A4625535}" srcOrd="2" destOrd="0" presId="urn:microsoft.com/office/officeart/2008/layout/VerticalCurvedList"/>
    <dgm:cxn modelId="{ED2599B7-E71D-41D3-9007-91720AEB3217}" type="presParOf" srcId="{075833D6-EACA-4E1A-8B24-ACA2A4625535}" destId="{0703959B-D926-47B2-A69B-150470B1F272}" srcOrd="0" destOrd="0" presId="urn:microsoft.com/office/officeart/2008/layout/VerticalCurvedList"/>
    <dgm:cxn modelId="{D2E26BF3-7A6F-4128-B8C0-E84DCF2E804A}" type="presParOf" srcId="{D1A4522B-C6AC-4EBB-9528-FC7DA26BB907}" destId="{9D688FB0-A0C0-460E-9F02-36248418ABDD}" srcOrd="3" destOrd="0" presId="urn:microsoft.com/office/officeart/2008/layout/VerticalCurvedList"/>
    <dgm:cxn modelId="{20A09DA9-81FC-46C4-A095-F876A7D5085C}" type="presParOf" srcId="{D1A4522B-C6AC-4EBB-9528-FC7DA26BB907}" destId="{5EFF1D0E-006B-4D91-BE89-FD3AD62A0706}" srcOrd="4" destOrd="0" presId="urn:microsoft.com/office/officeart/2008/layout/VerticalCurvedList"/>
    <dgm:cxn modelId="{B6566BDD-3396-4369-8D62-AD2BD36D107D}" type="presParOf" srcId="{5EFF1D0E-006B-4D91-BE89-FD3AD62A0706}" destId="{492FDDD2-0DC9-449F-B2AE-743D57BA7B78}" srcOrd="0" destOrd="0" presId="urn:microsoft.com/office/officeart/2008/layout/VerticalCurvedList"/>
    <dgm:cxn modelId="{A9228ACC-CE63-436D-B71A-8662F6A566BD}" type="presParOf" srcId="{D1A4522B-C6AC-4EBB-9528-FC7DA26BB907}" destId="{B196B1BE-55E9-4F77-842A-6F3BD3069C9F}" srcOrd="5" destOrd="0" presId="urn:microsoft.com/office/officeart/2008/layout/VerticalCurvedList"/>
    <dgm:cxn modelId="{0BD7E414-D845-460A-BC23-70CC7E216982}" type="presParOf" srcId="{D1A4522B-C6AC-4EBB-9528-FC7DA26BB907}" destId="{358B160E-3E1A-43AB-9A8F-6DB5B8D65570}" srcOrd="6" destOrd="0" presId="urn:microsoft.com/office/officeart/2008/layout/VerticalCurvedList"/>
    <dgm:cxn modelId="{8A964F3F-2043-4D7B-AE7C-4F676A477542}" type="presParOf" srcId="{358B160E-3E1A-43AB-9A8F-6DB5B8D65570}" destId="{E2A4C2D1-456C-4D26-B976-CA64E1C7F5F9}" srcOrd="0" destOrd="0" presId="urn:microsoft.com/office/officeart/2008/layout/VerticalCurvedList"/>
    <dgm:cxn modelId="{E35CFB46-0F5A-4008-905E-610C31385562}" type="presParOf" srcId="{D1A4522B-C6AC-4EBB-9528-FC7DA26BB907}" destId="{F6C1BD89-3EB9-47A0-A27E-8172DA12F512}" srcOrd="7" destOrd="0" presId="urn:microsoft.com/office/officeart/2008/layout/VerticalCurvedList"/>
    <dgm:cxn modelId="{E8E8976B-146F-4DED-AED4-D39338BED2C7}" type="presParOf" srcId="{D1A4522B-C6AC-4EBB-9528-FC7DA26BB907}" destId="{7DAC448B-E07A-428B-AA1D-5235680A3D1A}" srcOrd="8" destOrd="0" presId="urn:microsoft.com/office/officeart/2008/layout/VerticalCurvedList"/>
    <dgm:cxn modelId="{CE8B6B2B-75B4-432F-87CE-4BCD9B3D490C}" type="presParOf" srcId="{7DAC448B-E07A-428B-AA1D-5235680A3D1A}" destId="{4A0B15EF-6038-42FB-A1E6-8E7BA9DCC2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5D65C-45F3-4973-AF7B-E3BBB941D3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7B84C6-AA34-424A-BE0A-CABA7ADAD07E}">
      <dgm:prSet phldrT="[Text]" custT="1"/>
      <dgm:spPr/>
      <dgm:t>
        <a:bodyPr/>
        <a:lstStyle/>
        <a:p>
          <a:r>
            <a:rPr lang="en-GB" sz="1600" dirty="0" smtClean="0"/>
            <a:t>Leaving issue unresolved would prevent projects currently in planning or proposed from going ahead</a:t>
          </a:r>
          <a:endParaRPr lang="en-GB" sz="1600" dirty="0"/>
        </a:p>
      </dgm:t>
    </dgm:pt>
    <dgm:pt modelId="{5242E054-0748-4FB0-B0F7-6220193C3184}" type="parTrans" cxnId="{2803AA3E-A3EF-4DC2-9486-738475AB7E4C}">
      <dgm:prSet/>
      <dgm:spPr/>
      <dgm:t>
        <a:bodyPr/>
        <a:lstStyle/>
        <a:p>
          <a:endParaRPr lang="en-GB"/>
        </a:p>
      </dgm:t>
    </dgm:pt>
    <dgm:pt modelId="{8CDD8A07-A09C-4771-A827-8850D121834B}" type="sibTrans" cxnId="{2803AA3E-A3EF-4DC2-9486-738475AB7E4C}">
      <dgm:prSet/>
      <dgm:spPr/>
      <dgm:t>
        <a:bodyPr/>
        <a:lstStyle/>
        <a:p>
          <a:endParaRPr lang="en-GB"/>
        </a:p>
      </dgm:t>
    </dgm:pt>
    <dgm:pt modelId="{D8A27EFF-9CC6-408C-A993-74F186FFE7E7}">
      <dgm:prSet custT="1"/>
      <dgm:spPr/>
      <dgm:t>
        <a:bodyPr/>
        <a:lstStyle/>
        <a:p>
          <a:r>
            <a:rPr lang="en-GB" sz="1600" dirty="0" smtClean="0"/>
            <a:t>Deep geothermal heat schemes need to be sited in or near dense urban areas that offer the necessary heat loads. Heat networks, supplied with renewable heat,                are a key plank of the Government’s heat strategy. </a:t>
          </a:r>
        </a:p>
      </dgm:t>
    </dgm:pt>
    <dgm:pt modelId="{C8AEFD3F-4AC1-46FB-A254-6CA546639F95}" type="parTrans" cxnId="{E1D7AD6B-E248-443D-90C2-7488813FF0AB}">
      <dgm:prSet/>
      <dgm:spPr/>
      <dgm:t>
        <a:bodyPr/>
        <a:lstStyle/>
        <a:p>
          <a:endParaRPr lang="en-GB"/>
        </a:p>
      </dgm:t>
    </dgm:pt>
    <dgm:pt modelId="{8CC1F36E-E30D-4981-BF5A-B54BB8149FEE}" type="sibTrans" cxnId="{E1D7AD6B-E248-443D-90C2-7488813FF0AB}">
      <dgm:prSet/>
      <dgm:spPr/>
      <dgm:t>
        <a:bodyPr/>
        <a:lstStyle/>
        <a:p>
          <a:endParaRPr lang="en-GB"/>
        </a:p>
      </dgm:t>
    </dgm:pt>
    <dgm:pt modelId="{A605F2E3-85A1-4ABB-94E3-B33319E72C1B}">
      <dgm:prSet custT="1"/>
      <dgm:spPr/>
      <dgm:t>
        <a:bodyPr/>
        <a:lstStyle/>
        <a:p>
          <a:r>
            <a:rPr lang="en-GB" sz="1600" dirty="0" smtClean="0"/>
            <a:t>No legal route available where any one landowner refuses access.  </a:t>
          </a:r>
        </a:p>
      </dgm:t>
    </dgm:pt>
    <dgm:pt modelId="{C674CC5C-1541-4542-98A5-47E55B24FDA7}" type="parTrans" cxnId="{11E4CC39-D044-4114-B9A2-6F49DE9F5F93}">
      <dgm:prSet/>
      <dgm:spPr/>
      <dgm:t>
        <a:bodyPr/>
        <a:lstStyle/>
        <a:p>
          <a:endParaRPr lang="en-GB"/>
        </a:p>
      </dgm:t>
    </dgm:pt>
    <dgm:pt modelId="{6D996B3B-E097-4636-AA5A-4916CABA6450}" type="sibTrans" cxnId="{11E4CC39-D044-4114-B9A2-6F49DE9F5F93}">
      <dgm:prSet/>
      <dgm:spPr/>
      <dgm:t>
        <a:bodyPr/>
        <a:lstStyle/>
        <a:p>
          <a:endParaRPr lang="en-GB"/>
        </a:p>
      </dgm:t>
    </dgm:pt>
    <dgm:pt modelId="{864FB36D-ED6D-44BB-A1D5-70C0DD10EE3A}">
      <dgm:prSet custT="1"/>
      <dgm:spPr/>
      <dgm:t>
        <a:bodyPr/>
        <a:lstStyle/>
        <a:p>
          <a:r>
            <a:rPr lang="en-GB" sz="1600" dirty="0" smtClean="0"/>
            <a:t>Negotiating access rights with every single landowner in a dense urban environment (where these could </a:t>
          </a:r>
          <a:r>
            <a:rPr lang="en-GB" sz="1600" smtClean="0"/>
            <a:t>number thousands) </a:t>
          </a:r>
          <a:r>
            <a:rPr lang="en-GB" sz="1600" dirty="0" smtClean="0"/>
            <a:t>would be a huge administrative burden.</a:t>
          </a:r>
          <a:endParaRPr lang="en-GB" sz="1600" dirty="0"/>
        </a:p>
      </dgm:t>
    </dgm:pt>
    <dgm:pt modelId="{AFF302F5-0814-4660-A7A4-D4A801F6D9EC}" type="parTrans" cxnId="{FFEF3960-0EB8-4048-B4B9-BB14F3CDAE96}">
      <dgm:prSet/>
      <dgm:spPr/>
      <dgm:t>
        <a:bodyPr/>
        <a:lstStyle/>
        <a:p>
          <a:endParaRPr lang="en-GB"/>
        </a:p>
      </dgm:t>
    </dgm:pt>
    <dgm:pt modelId="{9D57068A-123C-4429-A523-BFA9B4A3EDF2}" type="sibTrans" cxnId="{FFEF3960-0EB8-4048-B4B9-BB14F3CDAE96}">
      <dgm:prSet/>
      <dgm:spPr/>
      <dgm:t>
        <a:bodyPr/>
        <a:lstStyle/>
        <a:p>
          <a:endParaRPr lang="en-GB"/>
        </a:p>
      </dgm:t>
    </dgm:pt>
    <dgm:pt modelId="{893EB5A3-D512-4BA8-8AAD-50B539B99282}" type="pres">
      <dgm:prSet presAssocID="{E505D65C-45F3-4973-AF7B-E3BBB941D3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D1A4522B-C6AC-4EBB-9528-FC7DA26BB907}" type="pres">
      <dgm:prSet presAssocID="{E505D65C-45F3-4973-AF7B-E3BBB941D357}" presName="Name1" presStyleCnt="0"/>
      <dgm:spPr/>
    </dgm:pt>
    <dgm:pt modelId="{A732ED2A-FBA5-4523-95B7-3D38C41969D5}" type="pres">
      <dgm:prSet presAssocID="{E505D65C-45F3-4973-AF7B-E3BBB941D357}" presName="cycle" presStyleCnt="0"/>
      <dgm:spPr/>
    </dgm:pt>
    <dgm:pt modelId="{0D25A5D6-0FD7-4AF7-8A33-BBEC03E2D624}" type="pres">
      <dgm:prSet presAssocID="{E505D65C-45F3-4973-AF7B-E3BBB941D357}" presName="srcNode" presStyleLbl="node1" presStyleIdx="0" presStyleCnt="4"/>
      <dgm:spPr/>
    </dgm:pt>
    <dgm:pt modelId="{A737FF35-3ED9-449B-8905-B487503F0E49}" type="pres">
      <dgm:prSet presAssocID="{E505D65C-45F3-4973-AF7B-E3BBB941D357}" presName="conn" presStyleLbl="parChTrans1D2" presStyleIdx="0" presStyleCnt="1"/>
      <dgm:spPr/>
      <dgm:t>
        <a:bodyPr/>
        <a:lstStyle/>
        <a:p>
          <a:endParaRPr lang="en-GB"/>
        </a:p>
      </dgm:t>
    </dgm:pt>
    <dgm:pt modelId="{25BE4F1C-ED02-4AE7-9265-3CBD867C79D4}" type="pres">
      <dgm:prSet presAssocID="{E505D65C-45F3-4973-AF7B-E3BBB941D357}" presName="extraNode" presStyleLbl="node1" presStyleIdx="0" presStyleCnt="4"/>
      <dgm:spPr/>
    </dgm:pt>
    <dgm:pt modelId="{9D4997E4-A499-42E3-ABF7-57C6B6C05327}" type="pres">
      <dgm:prSet presAssocID="{E505D65C-45F3-4973-AF7B-E3BBB941D357}" presName="dstNode" presStyleLbl="node1" presStyleIdx="0" presStyleCnt="4"/>
      <dgm:spPr/>
    </dgm:pt>
    <dgm:pt modelId="{DE083FA9-097B-40D0-A79F-767343C05F9B}" type="pres">
      <dgm:prSet presAssocID="{A605F2E3-85A1-4ABB-94E3-B33319E72C1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5833D6-EACA-4E1A-8B24-ACA2A4625535}" type="pres">
      <dgm:prSet presAssocID="{A605F2E3-85A1-4ABB-94E3-B33319E72C1B}" presName="accent_1" presStyleCnt="0"/>
      <dgm:spPr/>
    </dgm:pt>
    <dgm:pt modelId="{0703959B-D926-47B2-A69B-150470B1F272}" type="pres">
      <dgm:prSet presAssocID="{A605F2E3-85A1-4ABB-94E3-B33319E72C1B}" presName="accentRepeatNode" presStyleLbl="solidFgAcc1" presStyleIdx="0" presStyleCnt="4" custLinFactNeighborY="-188"/>
      <dgm:spPr/>
    </dgm:pt>
    <dgm:pt modelId="{9D688FB0-A0C0-460E-9F02-36248418ABDD}" type="pres">
      <dgm:prSet presAssocID="{D8A27EFF-9CC6-408C-A993-74F186FFE7E7}" presName="text_2" presStyleLbl="node1" presStyleIdx="1" presStyleCnt="4" custScaleY="1361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FF1D0E-006B-4D91-BE89-FD3AD62A0706}" type="pres">
      <dgm:prSet presAssocID="{D8A27EFF-9CC6-408C-A993-74F186FFE7E7}" presName="accent_2" presStyleCnt="0"/>
      <dgm:spPr/>
    </dgm:pt>
    <dgm:pt modelId="{492FDDD2-0DC9-449F-B2AE-743D57BA7B78}" type="pres">
      <dgm:prSet presAssocID="{D8A27EFF-9CC6-408C-A993-74F186FFE7E7}" presName="accentRepeatNode" presStyleLbl="solidFgAcc1" presStyleIdx="1" presStyleCnt="4"/>
      <dgm:spPr/>
    </dgm:pt>
    <dgm:pt modelId="{B196B1BE-55E9-4F77-842A-6F3BD3069C9F}" type="pres">
      <dgm:prSet presAssocID="{AE7B84C6-AA34-424A-BE0A-CABA7ADAD07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B160E-3E1A-43AB-9A8F-6DB5B8D65570}" type="pres">
      <dgm:prSet presAssocID="{AE7B84C6-AA34-424A-BE0A-CABA7ADAD07E}" presName="accent_3" presStyleCnt="0"/>
      <dgm:spPr/>
    </dgm:pt>
    <dgm:pt modelId="{E2A4C2D1-456C-4D26-B976-CA64E1C7F5F9}" type="pres">
      <dgm:prSet presAssocID="{AE7B84C6-AA34-424A-BE0A-CABA7ADAD07E}" presName="accentRepeatNode" presStyleLbl="solidFgAcc1" presStyleIdx="2" presStyleCnt="4"/>
      <dgm:spPr/>
    </dgm:pt>
    <dgm:pt modelId="{F6C1BD89-3EB9-47A0-A27E-8172DA12F512}" type="pres">
      <dgm:prSet presAssocID="{864FB36D-ED6D-44BB-A1D5-70C0DD10EE3A}" presName="text_4" presStyleLbl="node1" presStyleIdx="3" presStyleCnt="4" custScaleY="1260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AC448B-E07A-428B-AA1D-5235680A3D1A}" type="pres">
      <dgm:prSet presAssocID="{864FB36D-ED6D-44BB-A1D5-70C0DD10EE3A}" presName="accent_4" presStyleCnt="0"/>
      <dgm:spPr/>
    </dgm:pt>
    <dgm:pt modelId="{4A0B15EF-6038-42FB-A1E6-8E7BA9DCC2D5}" type="pres">
      <dgm:prSet presAssocID="{864FB36D-ED6D-44BB-A1D5-70C0DD10EE3A}" presName="accentRepeatNode" presStyleLbl="solidFgAcc1" presStyleIdx="3" presStyleCnt="4"/>
      <dgm:spPr/>
    </dgm:pt>
  </dgm:ptLst>
  <dgm:cxnLst>
    <dgm:cxn modelId="{64B678C4-BF09-4F27-9022-B40944346E40}" type="presOf" srcId="{E505D65C-45F3-4973-AF7B-E3BBB941D357}" destId="{893EB5A3-D512-4BA8-8AAD-50B539B99282}" srcOrd="0" destOrd="0" presId="urn:microsoft.com/office/officeart/2008/layout/VerticalCurvedList"/>
    <dgm:cxn modelId="{221E2FFE-5893-4770-A871-B6D875610BF6}" type="presOf" srcId="{A605F2E3-85A1-4ABB-94E3-B33319E72C1B}" destId="{DE083FA9-097B-40D0-A79F-767343C05F9B}" srcOrd="0" destOrd="0" presId="urn:microsoft.com/office/officeart/2008/layout/VerticalCurvedList"/>
    <dgm:cxn modelId="{11E4CC39-D044-4114-B9A2-6F49DE9F5F93}" srcId="{E505D65C-45F3-4973-AF7B-E3BBB941D357}" destId="{A605F2E3-85A1-4ABB-94E3-B33319E72C1B}" srcOrd="0" destOrd="0" parTransId="{C674CC5C-1541-4542-98A5-47E55B24FDA7}" sibTransId="{6D996B3B-E097-4636-AA5A-4916CABA6450}"/>
    <dgm:cxn modelId="{CA009DE3-312E-431D-8D69-846AA19B9BEB}" type="presOf" srcId="{D8A27EFF-9CC6-408C-A993-74F186FFE7E7}" destId="{9D688FB0-A0C0-460E-9F02-36248418ABDD}" srcOrd="0" destOrd="0" presId="urn:microsoft.com/office/officeart/2008/layout/VerticalCurvedList"/>
    <dgm:cxn modelId="{E1EE39DD-72CE-4BF3-AD51-8F4B78C9E296}" type="presOf" srcId="{864FB36D-ED6D-44BB-A1D5-70C0DD10EE3A}" destId="{F6C1BD89-3EB9-47A0-A27E-8172DA12F512}" srcOrd="0" destOrd="0" presId="urn:microsoft.com/office/officeart/2008/layout/VerticalCurvedList"/>
    <dgm:cxn modelId="{E1D7AD6B-E248-443D-90C2-7488813FF0AB}" srcId="{E505D65C-45F3-4973-AF7B-E3BBB941D357}" destId="{D8A27EFF-9CC6-408C-A993-74F186FFE7E7}" srcOrd="1" destOrd="0" parTransId="{C8AEFD3F-4AC1-46FB-A254-6CA546639F95}" sibTransId="{8CC1F36E-E30D-4981-BF5A-B54BB8149FEE}"/>
    <dgm:cxn modelId="{EDBA551D-7150-41A6-8750-3A3AC4A2381B}" type="presOf" srcId="{AE7B84C6-AA34-424A-BE0A-CABA7ADAD07E}" destId="{B196B1BE-55E9-4F77-842A-6F3BD3069C9F}" srcOrd="0" destOrd="0" presId="urn:microsoft.com/office/officeart/2008/layout/VerticalCurvedList"/>
    <dgm:cxn modelId="{2803AA3E-A3EF-4DC2-9486-738475AB7E4C}" srcId="{E505D65C-45F3-4973-AF7B-E3BBB941D357}" destId="{AE7B84C6-AA34-424A-BE0A-CABA7ADAD07E}" srcOrd="2" destOrd="0" parTransId="{5242E054-0748-4FB0-B0F7-6220193C3184}" sibTransId="{8CDD8A07-A09C-4771-A827-8850D121834B}"/>
    <dgm:cxn modelId="{FFEF3960-0EB8-4048-B4B9-BB14F3CDAE96}" srcId="{E505D65C-45F3-4973-AF7B-E3BBB941D357}" destId="{864FB36D-ED6D-44BB-A1D5-70C0DD10EE3A}" srcOrd="3" destOrd="0" parTransId="{AFF302F5-0814-4660-A7A4-D4A801F6D9EC}" sibTransId="{9D57068A-123C-4429-A523-BFA9B4A3EDF2}"/>
    <dgm:cxn modelId="{FBBB9638-A45B-413C-B221-00A223421C8F}" type="presOf" srcId="{6D996B3B-E097-4636-AA5A-4916CABA6450}" destId="{A737FF35-3ED9-449B-8905-B487503F0E49}" srcOrd="0" destOrd="0" presId="urn:microsoft.com/office/officeart/2008/layout/VerticalCurvedList"/>
    <dgm:cxn modelId="{A9D1EC2D-1429-4106-B69E-65F0D82201DC}" type="presParOf" srcId="{893EB5A3-D512-4BA8-8AAD-50B539B99282}" destId="{D1A4522B-C6AC-4EBB-9528-FC7DA26BB907}" srcOrd="0" destOrd="0" presId="urn:microsoft.com/office/officeart/2008/layout/VerticalCurvedList"/>
    <dgm:cxn modelId="{31DF22D6-BBF0-4406-AD13-CC0A10317D40}" type="presParOf" srcId="{D1A4522B-C6AC-4EBB-9528-FC7DA26BB907}" destId="{A732ED2A-FBA5-4523-95B7-3D38C41969D5}" srcOrd="0" destOrd="0" presId="urn:microsoft.com/office/officeart/2008/layout/VerticalCurvedList"/>
    <dgm:cxn modelId="{B7C7CBCB-EF37-4852-AB2D-D8CA1F5A61E7}" type="presParOf" srcId="{A732ED2A-FBA5-4523-95B7-3D38C41969D5}" destId="{0D25A5D6-0FD7-4AF7-8A33-BBEC03E2D624}" srcOrd="0" destOrd="0" presId="urn:microsoft.com/office/officeart/2008/layout/VerticalCurvedList"/>
    <dgm:cxn modelId="{5A6F38E4-AD18-40AA-B0E8-D92FF7ADE0C1}" type="presParOf" srcId="{A732ED2A-FBA5-4523-95B7-3D38C41969D5}" destId="{A737FF35-3ED9-449B-8905-B487503F0E49}" srcOrd="1" destOrd="0" presId="urn:microsoft.com/office/officeart/2008/layout/VerticalCurvedList"/>
    <dgm:cxn modelId="{78DAA2A9-1146-4F18-9734-EBD0FE488D30}" type="presParOf" srcId="{A732ED2A-FBA5-4523-95B7-3D38C41969D5}" destId="{25BE4F1C-ED02-4AE7-9265-3CBD867C79D4}" srcOrd="2" destOrd="0" presId="urn:microsoft.com/office/officeart/2008/layout/VerticalCurvedList"/>
    <dgm:cxn modelId="{B1BD3DC5-FD66-4ED0-80CB-1EBA9DC9E0F9}" type="presParOf" srcId="{A732ED2A-FBA5-4523-95B7-3D38C41969D5}" destId="{9D4997E4-A499-42E3-ABF7-57C6B6C05327}" srcOrd="3" destOrd="0" presId="urn:microsoft.com/office/officeart/2008/layout/VerticalCurvedList"/>
    <dgm:cxn modelId="{FEAFD7FF-7A08-46D3-B348-F601EECBFD3A}" type="presParOf" srcId="{D1A4522B-C6AC-4EBB-9528-FC7DA26BB907}" destId="{DE083FA9-097B-40D0-A79F-767343C05F9B}" srcOrd="1" destOrd="0" presId="urn:microsoft.com/office/officeart/2008/layout/VerticalCurvedList"/>
    <dgm:cxn modelId="{32BA01EE-B576-4E09-911E-F7146967191B}" type="presParOf" srcId="{D1A4522B-C6AC-4EBB-9528-FC7DA26BB907}" destId="{075833D6-EACA-4E1A-8B24-ACA2A4625535}" srcOrd="2" destOrd="0" presId="urn:microsoft.com/office/officeart/2008/layout/VerticalCurvedList"/>
    <dgm:cxn modelId="{094FB4D3-EED3-4FA4-AABD-B2094780BA91}" type="presParOf" srcId="{075833D6-EACA-4E1A-8B24-ACA2A4625535}" destId="{0703959B-D926-47B2-A69B-150470B1F272}" srcOrd="0" destOrd="0" presId="urn:microsoft.com/office/officeart/2008/layout/VerticalCurvedList"/>
    <dgm:cxn modelId="{579C8E8B-AE1A-4051-AC6B-82245FCF49C5}" type="presParOf" srcId="{D1A4522B-C6AC-4EBB-9528-FC7DA26BB907}" destId="{9D688FB0-A0C0-460E-9F02-36248418ABDD}" srcOrd="3" destOrd="0" presId="urn:microsoft.com/office/officeart/2008/layout/VerticalCurvedList"/>
    <dgm:cxn modelId="{94B20472-2D42-4690-A111-21F94CF46D0B}" type="presParOf" srcId="{D1A4522B-C6AC-4EBB-9528-FC7DA26BB907}" destId="{5EFF1D0E-006B-4D91-BE89-FD3AD62A0706}" srcOrd="4" destOrd="0" presId="urn:microsoft.com/office/officeart/2008/layout/VerticalCurvedList"/>
    <dgm:cxn modelId="{B064920C-E9F6-448F-BFDF-7C6956C53083}" type="presParOf" srcId="{5EFF1D0E-006B-4D91-BE89-FD3AD62A0706}" destId="{492FDDD2-0DC9-449F-B2AE-743D57BA7B78}" srcOrd="0" destOrd="0" presId="urn:microsoft.com/office/officeart/2008/layout/VerticalCurvedList"/>
    <dgm:cxn modelId="{8C8BA8B9-00DE-4D33-AF66-1174748592D7}" type="presParOf" srcId="{D1A4522B-C6AC-4EBB-9528-FC7DA26BB907}" destId="{B196B1BE-55E9-4F77-842A-6F3BD3069C9F}" srcOrd="5" destOrd="0" presId="urn:microsoft.com/office/officeart/2008/layout/VerticalCurvedList"/>
    <dgm:cxn modelId="{4782D0C1-78C7-47FD-9EF6-C161FEF00DA9}" type="presParOf" srcId="{D1A4522B-C6AC-4EBB-9528-FC7DA26BB907}" destId="{358B160E-3E1A-43AB-9A8F-6DB5B8D65570}" srcOrd="6" destOrd="0" presId="urn:microsoft.com/office/officeart/2008/layout/VerticalCurvedList"/>
    <dgm:cxn modelId="{F083650E-A612-4D55-A59B-233B38D70BCC}" type="presParOf" srcId="{358B160E-3E1A-43AB-9A8F-6DB5B8D65570}" destId="{E2A4C2D1-456C-4D26-B976-CA64E1C7F5F9}" srcOrd="0" destOrd="0" presId="urn:microsoft.com/office/officeart/2008/layout/VerticalCurvedList"/>
    <dgm:cxn modelId="{370A5011-F53E-4E5E-9F91-C12069F56EEF}" type="presParOf" srcId="{D1A4522B-C6AC-4EBB-9528-FC7DA26BB907}" destId="{F6C1BD89-3EB9-47A0-A27E-8172DA12F512}" srcOrd="7" destOrd="0" presId="urn:microsoft.com/office/officeart/2008/layout/VerticalCurvedList"/>
    <dgm:cxn modelId="{1245AA82-AAC4-476C-8969-7DB9BF4BBE27}" type="presParOf" srcId="{D1A4522B-C6AC-4EBB-9528-FC7DA26BB907}" destId="{7DAC448B-E07A-428B-AA1D-5235680A3D1A}" srcOrd="8" destOrd="0" presId="urn:microsoft.com/office/officeart/2008/layout/VerticalCurvedList"/>
    <dgm:cxn modelId="{42A5CC61-4E5A-40DE-B90F-A74DC59358C4}" type="presParOf" srcId="{7DAC448B-E07A-428B-AA1D-5235680A3D1A}" destId="{4A0B15EF-6038-42FB-A1E6-8E7BA9DCC2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49AF27-7321-412E-83F5-BDD67DB1B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CB7BA9-D483-4628-868E-2394D421EC69}">
      <dgm:prSet phldrT="[Text]" custT="1"/>
      <dgm:spPr/>
      <dgm:t>
        <a:bodyPr/>
        <a:lstStyle/>
        <a:p>
          <a:r>
            <a:rPr lang="en-GB" sz="2000" dirty="0" smtClean="0"/>
            <a:t>Legislate for Automatic Access Rights </a:t>
          </a:r>
          <a:endParaRPr lang="en-GB" sz="2000" dirty="0"/>
        </a:p>
      </dgm:t>
    </dgm:pt>
    <dgm:pt modelId="{AA7B9DAC-D08F-498F-B71B-34E2ADB864BB}" type="parTrans" cxnId="{235AC02C-5273-4576-A883-1C6052889DAB}">
      <dgm:prSet/>
      <dgm:spPr/>
      <dgm:t>
        <a:bodyPr/>
        <a:lstStyle/>
        <a:p>
          <a:endParaRPr lang="en-GB"/>
        </a:p>
      </dgm:t>
    </dgm:pt>
    <dgm:pt modelId="{B571C0A7-45A1-4DD9-99A2-990D226F9009}" type="sibTrans" cxnId="{235AC02C-5273-4576-A883-1C6052889DAB}">
      <dgm:prSet/>
      <dgm:spPr/>
      <dgm:t>
        <a:bodyPr/>
        <a:lstStyle/>
        <a:p>
          <a:endParaRPr lang="en-GB"/>
        </a:p>
      </dgm:t>
    </dgm:pt>
    <dgm:pt modelId="{4781A216-C8B3-464C-A433-979CDAC40583}">
      <dgm:prSet custT="1"/>
      <dgm:spPr/>
      <dgm:t>
        <a:bodyPr/>
        <a:lstStyle/>
        <a:p>
          <a:r>
            <a:rPr lang="en-GB" sz="2000" dirty="0" smtClean="0"/>
            <a:t>Do  Nothing</a:t>
          </a:r>
          <a:endParaRPr lang="en-GB" sz="2000" dirty="0"/>
        </a:p>
      </dgm:t>
    </dgm:pt>
    <dgm:pt modelId="{7C444B4D-B173-4ED2-A484-C48B6D9B3DBF}" type="parTrans" cxnId="{4500EC87-D0FE-41A0-B63D-7129F6CF792D}">
      <dgm:prSet/>
      <dgm:spPr/>
      <dgm:t>
        <a:bodyPr/>
        <a:lstStyle/>
        <a:p>
          <a:endParaRPr lang="en-GB"/>
        </a:p>
      </dgm:t>
    </dgm:pt>
    <dgm:pt modelId="{486F9694-E7AA-4642-819C-86FB0B33F21D}" type="sibTrans" cxnId="{4500EC87-D0FE-41A0-B63D-7129F6CF792D}">
      <dgm:prSet/>
      <dgm:spPr/>
      <dgm:t>
        <a:bodyPr/>
        <a:lstStyle/>
        <a:p>
          <a:endParaRPr lang="en-GB"/>
        </a:p>
      </dgm:t>
    </dgm:pt>
    <dgm:pt modelId="{08108BD6-04A4-4A8D-BF87-F0788FA6BDAD}">
      <dgm:prSet custT="1"/>
      <dgm:spPr/>
      <dgm:t>
        <a:bodyPr/>
        <a:lstStyle/>
        <a:p>
          <a:r>
            <a:rPr lang="en-GB" sz="2000" dirty="0" smtClean="0"/>
            <a:t>Refine Existing Procedure</a:t>
          </a:r>
          <a:endParaRPr lang="en-GB" sz="2000" dirty="0"/>
        </a:p>
      </dgm:t>
    </dgm:pt>
    <dgm:pt modelId="{883B7C04-58EC-41BB-AB10-4694133DDB44}" type="parTrans" cxnId="{FDC7541A-D480-431F-BB4C-7FE1CC7D3727}">
      <dgm:prSet/>
      <dgm:spPr/>
      <dgm:t>
        <a:bodyPr/>
        <a:lstStyle/>
        <a:p>
          <a:endParaRPr lang="en-GB"/>
        </a:p>
      </dgm:t>
    </dgm:pt>
    <dgm:pt modelId="{42449ECB-C63E-446C-9D1E-24261990C9B2}" type="sibTrans" cxnId="{FDC7541A-D480-431F-BB4C-7FE1CC7D3727}">
      <dgm:prSet/>
      <dgm:spPr/>
      <dgm:t>
        <a:bodyPr/>
        <a:lstStyle/>
        <a:p>
          <a:endParaRPr lang="en-GB"/>
        </a:p>
      </dgm:t>
    </dgm:pt>
    <dgm:pt modelId="{2E6B71B7-738B-4AF2-9D0C-E8C8D879AF0C}">
      <dgm:prSet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E031210B-DC06-4A02-9FA2-6F51A559EA83}" type="parTrans" cxnId="{0E340FB4-1BC7-4536-A7B9-1379DF3B86C1}">
      <dgm:prSet/>
      <dgm:spPr/>
      <dgm:t>
        <a:bodyPr/>
        <a:lstStyle/>
        <a:p>
          <a:endParaRPr lang="en-GB"/>
        </a:p>
      </dgm:t>
    </dgm:pt>
    <dgm:pt modelId="{4479DD7A-A66C-4B16-B004-5D3059CE6549}" type="sibTrans" cxnId="{0E340FB4-1BC7-4536-A7B9-1379DF3B86C1}">
      <dgm:prSet/>
      <dgm:spPr/>
      <dgm:t>
        <a:bodyPr/>
        <a:lstStyle/>
        <a:p>
          <a:endParaRPr lang="en-GB"/>
        </a:p>
      </dgm:t>
    </dgm:pt>
    <dgm:pt modelId="{D155DF31-9801-4135-B70F-B953C43E6542}" type="pres">
      <dgm:prSet presAssocID="{DD49AF27-7321-412E-83F5-BDD67DB1B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A2D3F36-42E1-4F3A-ACD1-1AE9D5289F88}" type="pres">
      <dgm:prSet presAssocID="{12CB7BA9-D483-4628-868E-2394D421EC69}" presName="node" presStyleLbl="node1" presStyleIdx="0" presStyleCnt="4" custLinFactY="8333" custLinFactNeighborX="3271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B608E-4DAC-4F0F-A4C6-713E2C057D03}" type="pres">
      <dgm:prSet presAssocID="{B571C0A7-45A1-4DD9-99A2-990D226F9009}" presName="sibTrans" presStyleCnt="0"/>
      <dgm:spPr/>
    </dgm:pt>
    <dgm:pt modelId="{3F516C4B-9777-4109-A571-251CDA08F244}" type="pres">
      <dgm:prSet presAssocID="{4781A216-C8B3-464C-A433-979CDAC40583}" presName="node" presStyleLbl="node1" presStyleIdx="1" presStyleCnt="4" custLinFactX="-6729" custLinFactNeighborX="-100000" custLinFactNeighborY="8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12B146-3C47-4476-8AD7-EDF37A0751C2}" type="pres">
      <dgm:prSet presAssocID="{486F9694-E7AA-4642-819C-86FB0B33F21D}" presName="sibTrans" presStyleCnt="0"/>
      <dgm:spPr/>
    </dgm:pt>
    <dgm:pt modelId="{D734DB7E-665D-4B49-B75A-003BC6594C70}" type="pres">
      <dgm:prSet presAssocID="{08108BD6-04A4-4A8D-BF87-F0788FA6BDAD}" presName="node" presStyleLbl="node1" presStyleIdx="2" presStyleCnt="4" custLinFactX="7481" custLinFactY="-1585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87A918-7634-4588-ACDB-5C516E2B69B7}" type="pres">
      <dgm:prSet presAssocID="{42449ECB-C63E-446C-9D1E-24261990C9B2}" presName="sibTrans" presStyleCnt="0"/>
      <dgm:spPr/>
    </dgm:pt>
    <dgm:pt modelId="{8D7DD489-8601-4E43-B10D-FD816429100F}" type="pres">
      <dgm:prSet presAssocID="{2E6B71B7-738B-4AF2-9D0C-E8C8D879AF0C}" presName="node" presStyleLbl="node1" presStyleIdx="3" presStyleCnt="4" custLinFactNeighborX="-2519" custLinFactNeighborY="-83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964802-40B1-4C2D-AEEE-1F9ED560A7EF}" type="presOf" srcId="{2E6B71B7-738B-4AF2-9D0C-E8C8D879AF0C}" destId="{8D7DD489-8601-4E43-B10D-FD816429100F}" srcOrd="0" destOrd="0" presId="urn:microsoft.com/office/officeart/2005/8/layout/default"/>
    <dgm:cxn modelId="{FDC7541A-D480-431F-BB4C-7FE1CC7D3727}" srcId="{DD49AF27-7321-412E-83F5-BDD67DB1B119}" destId="{08108BD6-04A4-4A8D-BF87-F0788FA6BDAD}" srcOrd="2" destOrd="0" parTransId="{883B7C04-58EC-41BB-AB10-4694133DDB44}" sibTransId="{42449ECB-C63E-446C-9D1E-24261990C9B2}"/>
    <dgm:cxn modelId="{4500EC87-D0FE-41A0-B63D-7129F6CF792D}" srcId="{DD49AF27-7321-412E-83F5-BDD67DB1B119}" destId="{4781A216-C8B3-464C-A433-979CDAC40583}" srcOrd="1" destOrd="0" parTransId="{7C444B4D-B173-4ED2-A484-C48B6D9B3DBF}" sibTransId="{486F9694-E7AA-4642-819C-86FB0B33F21D}"/>
    <dgm:cxn modelId="{F0361325-89B4-4D32-A51F-CBEE74E672C9}" type="presOf" srcId="{4781A216-C8B3-464C-A433-979CDAC40583}" destId="{3F516C4B-9777-4109-A571-251CDA08F244}" srcOrd="0" destOrd="0" presId="urn:microsoft.com/office/officeart/2005/8/layout/default"/>
    <dgm:cxn modelId="{06D03B05-08B0-4AE0-A8B8-986C0DC5C753}" type="presOf" srcId="{08108BD6-04A4-4A8D-BF87-F0788FA6BDAD}" destId="{D734DB7E-665D-4B49-B75A-003BC6594C70}" srcOrd="0" destOrd="0" presId="urn:microsoft.com/office/officeart/2005/8/layout/default"/>
    <dgm:cxn modelId="{A3EAF51B-E9A3-401F-98D7-9170B7B33B23}" type="presOf" srcId="{12CB7BA9-D483-4628-868E-2394D421EC69}" destId="{AA2D3F36-42E1-4F3A-ACD1-1AE9D5289F88}" srcOrd="0" destOrd="0" presId="urn:microsoft.com/office/officeart/2005/8/layout/default"/>
    <dgm:cxn modelId="{0E340FB4-1BC7-4536-A7B9-1379DF3B86C1}" srcId="{DD49AF27-7321-412E-83F5-BDD67DB1B119}" destId="{2E6B71B7-738B-4AF2-9D0C-E8C8D879AF0C}" srcOrd="3" destOrd="0" parTransId="{E031210B-DC06-4A02-9FA2-6F51A559EA83}" sibTransId="{4479DD7A-A66C-4B16-B004-5D3059CE6549}"/>
    <dgm:cxn modelId="{46599EA8-6632-4E32-BD17-516ED2FC5339}" type="presOf" srcId="{DD49AF27-7321-412E-83F5-BDD67DB1B119}" destId="{D155DF31-9801-4135-B70F-B953C43E6542}" srcOrd="0" destOrd="0" presId="urn:microsoft.com/office/officeart/2005/8/layout/default"/>
    <dgm:cxn modelId="{235AC02C-5273-4576-A883-1C6052889DAB}" srcId="{DD49AF27-7321-412E-83F5-BDD67DB1B119}" destId="{12CB7BA9-D483-4628-868E-2394D421EC69}" srcOrd="0" destOrd="0" parTransId="{AA7B9DAC-D08F-498F-B71B-34E2ADB864BB}" sibTransId="{B571C0A7-45A1-4DD9-99A2-990D226F9009}"/>
    <dgm:cxn modelId="{E93EFA85-1F7E-4F01-84BD-4D5A9BE8AC6F}" type="presParOf" srcId="{D155DF31-9801-4135-B70F-B953C43E6542}" destId="{AA2D3F36-42E1-4F3A-ACD1-1AE9D5289F88}" srcOrd="0" destOrd="0" presId="urn:microsoft.com/office/officeart/2005/8/layout/default"/>
    <dgm:cxn modelId="{63F2F71A-35EA-4933-A94E-56392092A2A4}" type="presParOf" srcId="{D155DF31-9801-4135-B70F-B953C43E6542}" destId="{7E0B608E-4DAC-4F0F-A4C6-713E2C057D03}" srcOrd="1" destOrd="0" presId="urn:microsoft.com/office/officeart/2005/8/layout/default"/>
    <dgm:cxn modelId="{119D517E-390B-48CF-B862-8F9E87CB6EE7}" type="presParOf" srcId="{D155DF31-9801-4135-B70F-B953C43E6542}" destId="{3F516C4B-9777-4109-A571-251CDA08F244}" srcOrd="2" destOrd="0" presId="urn:microsoft.com/office/officeart/2005/8/layout/default"/>
    <dgm:cxn modelId="{20E8AB0E-1A77-4263-B692-AC3B629BA5EA}" type="presParOf" srcId="{D155DF31-9801-4135-B70F-B953C43E6542}" destId="{1A12B146-3C47-4476-8AD7-EDF37A0751C2}" srcOrd="3" destOrd="0" presId="urn:microsoft.com/office/officeart/2005/8/layout/default"/>
    <dgm:cxn modelId="{1CAD64F7-5E8B-49C9-A60B-65EDA7A429CB}" type="presParOf" srcId="{D155DF31-9801-4135-B70F-B953C43E6542}" destId="{D734DB7E-665D-4B49-B75A-003BC6594C70}" srcOrd="4" destOrd="0" presId="urn:microsoft.com/office/officeart/2005/8/layout/default"/>
    <dgm:cxn modelId="{C42A9BDD-822F-435C-8BAA-B1A660A5A2A6}" type="presParOf" srcId="{D155DF31-9801-4135-B70F-B953C43E6542}" destId="{8687A918-7634-4588-ACDB-5C516E2B69B7}" srcOrd="5" destOrd="0" presId="urn:microsoft.com/office/officeart/2005/8/layout/default"/>
    <dgm:cxn modelId="{5E62F693-190E-48EF-A01A-17DA663AE6B3}" type="presParOf" srcId="{D155DF31-9801-4135-B70F-B953C43E6542}" destId="{8D7DD489-8601-4E43-B10D-FD816429100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8CF78-12E3-48AE-95E5-6F668E6339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7E984D-71BB-4F3D-8173-D46DB98E735E}">
      <dgm:prSet phldrT="[Text]" custT="1"/>
      <dgm:spPr/>
      <dgm:t>
        <a:bodyPr/>
        <a:lstStyle/>
        <a:p>
          <a:r>
            <a:rPr lang="en-GB" sz="2800" dirty="0" smtClean="0"/>
            <a:t>Voluntary vs. Statutory</a:t>
          </a:r>
          <a:endParaRPr lang="en-GB" sz="2800" dirty="0"/>
        </a:p>
      </dgm:t>
    </dgm:pt>
    <dgm:pt modelId="{CBCD1775-EBF9-4574-96F9-CB5F5784A41F}" type="parTrans" cxnId="{9D1B58EF-E795-4CA4-A843-BB6F5B05F6A3}">
      <dgm:prSet/>
      <dgm:spPr/>
      <dgm:t>
        <a:bodyPr/>
        <a:lstStyle/>
        <a:p>
          <a:endParaRPr lang="en-GB"/>
        </a:p>
      </dgm:t>
    </dgm:pt>
    <dgm:pt modelId="{36EE5D50-FF6C-419F-A32C-453A122BFC4B}" type="sibTrans" cxnId="{9D1B58EF-E795-4CA4-A843-BB6F5B05F6A3}">
      <dgm:prSet/>
      <dgm:spPr/>
      <dgm:t>
        <a:bodyPr/>
        <a:lstStyle/>
        <a:p>
          <a:endParaRPr lang="en-GB"/>
        </a:p>
      </dgm:t>
    </dgm:pt>
    <dgm:pt modelId="{AF3A2226-85FA-4D68-8375-F2587481AD15}">
      <dgm:prSet phldrT="[Text]" custT="1"/>
      <dgm:spPr/>
      <dgm:t>
        <a:bodyPr/>
        <a:lstStyle/>
        <a:p>
          <a:r>
            <a:rPr lang="en-GB" sz="1200" dirty="0" smtClean="0"/>
            <a:t>Voluntary: Industry commits to providing a voluntary payment, sets appropriate limits and mechanism.  </a:t>
          </a:r>
          <a:endParaRPr lang="en-GB" sz="1200" dirty="0"/>
        </a:p>
      </dgm:t>
    </dgm:pt>
    <dgm:pt modelId="{8CAD95A8-EE46-42E9-AA39-2DC938350405}" type="parTrans" cxnId="{B1EDFA1F-CE2C-4E17-888F-3CC248113339}">
      <dgm:prSet/>
      <dgm:spPr/>
      <dgm:t>
        <a:bodyPr/>
        <a:lstStyle/>
        <a:p>
          <a:endParaRPr lang="en-GB"/>
        </a:p>
      </dgm:t>
    </dgm:pt>
    <dgm:pt modelId="{2330920D-6FCA-4A3D-BF97-C19FDF4E7F65}" type="sibTrans" cxnId="{B1EDFA1F-CE2C-4E17-888F-3CC248113339}">
      <dgm:prSet/>
      <dgm:spPr/>
      <dgm:t>
        <a:bodyPr/>
        <a:lstStyle/>
        <a:p>
          <a:endParaRPr lang="en-GB"/>
        </a:p>
      </dgm:t>
    </dgm:pt>
    <dgm:pt modelId="{AC74935C-58CF-40BB-B3E1-E842B104C7D3}">
      <dgm:prSet phldrT="[Text]" custT="1"/>
      <dgm:spPr/>
      <dgm:t>
        <a:bodyPr/>
        <a:lstStyle/>
        <a:p>
          <a:r>
            <a:rPr lang="en-GB" sz="1200" dirty="0" smtClean="0"/>
            <a:t>Statutory: Payment mechanism is defined in primary or secondary legislation</a:t>
          </a:r>
          <a:endParaRPr lang="en-GB" sz="1200" dirty="0"/>
        </a:p>
      </dgm:t>
    </dgm:pt>
    <dgm:pt modelId="{EA5BBD1F-898D-407B-878F-542202D08559}" type="parTrans" cxnId="{8C497C52-2507-448A-BBCD-BAFCD81F5391}">
      <dgm:prSet/>
      <dgm:spPr/>
      <dgm:t>
        <a:bodyPr/>
        <a:lstStyle/>
        <a:p>
          <a:endParaRPr lang="en-GB"/>
        </a:p>
      </dgm:t>
    </dgm:pt>
    <dgm:pt modelId="{EA09B37F-899A-47E3-90BE-2BD7EA3B02C8}" type="sibTrans" cxnId="{8C497C52-2507-448A-BBCD-BAFCD81F5391}">
      <dgm:prSet/>
      <dgm:spPr/>
      <dgm:t>
        <a:bodyPr/>
        <a:lstStyle/>
        <a:p>
          <a:endParaRPr lang="en-GB"/>
        </a:p>
      </dgm:t>
    </dgm:pt>
    <dgm:pt modelId="{18F61642-A1EA-4FCC-B1F4-75EE337074CA}">
      <dgm:prSet phldrT="[Text]" custT="1"/>
      <dgm:spPr/>
      <dgm:t>
        <a:bodyPr/>
        <a:lstStyle/>
        <a:p>
          <a:r>
            <a:rPr lang="en-GB" sz="2800" dirty="0" smtClean="0"/>
            <a:t>Individual vs. Community</a:t>
          </a:r>
          <a:endParaRPr lang="en-GB" sz="2800" dirty="0"/>
        </a:p>
      </dgm:t>
    </dgm:pt>
    <dgm:pt modelId="{54D8D33A-645B-4F8F-B174-873D6FA9D16A}" type="parTrans" cxnId="{D2B885DB-3911-47C8-96C2-FC3639686752}">
      <dgm:prSet/>
      <dgm:spPr/>
      <dgm:t>
        <a:bodyPr/>
        <a:lstStyle/>
        <a:p>
          <a:endParaRPr lang="en-GB"/>
        </a:p>
      </dgm:t>
    </dgm:pt>
    <dgm:pt modelId="{6149D7B2-8D4E-4C6D-A104-6AF48185142F}" type="sibTrans" cxnId="{D2B885DB-3911-47C8-96C2-FC3639686752}">
      <dgm:prSet/>
      <dgm:spPr/>
      <dgm:t>
        <a:bodyPr/>
        <a:lstStyle/>
        <a:p>
          <a:endParaRPr lang="en-GB"/>
        </a:p>
      </dgm:t>
    </dgm:pt>
    <dgm:pt modelId="{BC0E94EF-FDFC-4DCE-89E3-B49405817C08}">
      <dgm:prSet phldrT="[Text]" custT="1"/>
      <dgm:spPr/>
      <dgm:t>
        <a:bodyPr/>
        <a:lstStyle/>
        <a:p>
          <a:pPr algn="l"/>
          <a:r>
            <a:rPr lang="en-GB" sz="1200" dirty="0" smtClean="0"/>
            <a:t>Individual: Payments are given to each affected landowner or resident. Would require locating and notifying individuals and setting payment level.  </a:t>
          </a:r>
          <a:endParaRPr lang="en-GB" sz="1200" dirty="0"/>
        </a:p>
      </dgm:t>
    </dgm:pt>
    <dgm:pt modelId="{9617E414-5859-4A33-A1BF-15BE8B58C809}" type="parTrans" cxnId="{59EDE3FA-C436-469A-87BA-67CB25F64B2F}">
      <dgm:prSet/>
      <dgm:spPr/>
      <dgm:t>
        <a:bodyPr/>
        <a:lstStyle/>
        <a:p>
          <a:endParaRPr lang="en-GB"/>
        </a:p>
      </dgm:t>
    </dgm:pt>
    <dgm:pt modelId="{ACC4333D-F726-477D-BE29-1E2B9B6C1D37}" type="sibTrans" cxnId="{59EDE3FA-C436-469A-87BA-67CB25F64B2F}">
      <dgm:prSet/>
      <dgm:spPr/>
      <dgm:t>
        <a:bodyPr/>
        <a:lstStyle/>
        <a:p>
          <a:endParaRPr lang="en-GB"/>
        </a:p>
      </dgm:t>
    </dgm:pt>
    <dgm:pt modelId="{0641189D-0CD1-4371-9455-0D1BB9EDE829}">
      <dgm:prSet phldrT="[Text]" custT="1"/>
      <dgm:spPr/>
      <dgm:t>
        <a:bodyPr/>
        <a:lstStyle/>
        <a:p>
          <a:pPr algn="l"/>
          <a:r>
            <a:rPr lang="en-GB" sz="1200" dirty="0" smtClean="0"/>
            <a:t>Community: Payment is channelled through some local authority or body as a lump sum to distribute. Could determine how payment is to be spent. </a:t>
          </a:r>
          <a:endParaRPr lang="en-GB" sz="1200" dirty="0"/>
        </a:p>
      </dgm:t>
    </dgm:pt>
    <dgm:pt modelId="{6279B327-6533-479A-8D2B-1569E36A830C}" type="parTrans" cxnId="{43784D51-95C6-46D8-97D3-43AB43DA9349}">
      <dgm:prSet/>
      <dgm:spPr/>
      <dgm:t>
        <a:bodyPr/>
        <a:lstStyle/>
        <a:p>
          <a:endParaRPr lang="en-GB"/>
        </a:p>
      </dgm:t>
    </dgm:pt>
    <dgm:pt modelId="{09F6FE80-D931-4B20-91C6-7D0A27EA4007}" type="sibTrans" cxnId="{43784D51-95C6-46D8-97D3-43AB43DA9349}">
      <dgm:prSet/>
      <dgm:spPr/>
      <dgm:t>
        <a:bodyPr/>
        <a:lstStyle/>
        <a:p>
          <a:endParaRPr lang="en-GB"/>
        </a:p>
      </dgm:t>
    </dgm:pt>
    <dgm:pt modelId="{04EE0D1D-4F4E-4FBB-BDA2-19FE4A7A2AE6}">
      <dgm:prSet phldrT="[Text]" custT="1"/>
      <dgm:spPr/>
      <dgm:t>
        <a:bodyPr/>
        <a:lstStyle/>
        <a:p>
          <a:r>
            <a:rPr lang="en-GB" sz="2800" dirty="0" smtClean="0"/>
            <a:t>How to set payment level</a:t>
          </a:r>
          <a:endParaRPr lang="en-GB" sz="2800" dirty="0"/>
        </a:p>
      </dgm:t>
    </dgm:pt>
    <dgm:pt modelId="{1890FFAB-103B-45F0-834E-07465945FA52}" type="parTrans" cxnId="{32887E6E-1047-4F98-9B2E-CEEB201442DB}">
      <dgm:prSet/>
      <dgm:spPr/>
      <dgm:t>
        <a:bodyPr/>
        <a:lstStyle/>
        <a:p>
          <a:endParaRPr lang="en-GB"/>
        </a:p>
      </dgm:t>
    </dgm:pt>
    <dgm:pt modelId="{BBE6E62A-EA1E-4168-BFC8-33EA41608538}" type="sibTrans" cxnId="{32887E6E-1047-4F98-9B2E-CEEB201442DB}">
      <dgm:prSet/>
      <dgm:spPr/>
      <dgm:t>
        <a:bodyPr/>
        <a:lstStyle/>
        <a:p>
          <a:endParaRPr lang="en-GB"/>
        </a:p>
      </dgm:t>
    </dgm:pt>
    <dgm:pt modelId="{BF2147BA-D712-445B-AE4F-7CA0B771EF74}">
      <dgm:prSet phldrT="[Text]"/>
      <dgm:spPr/>
      <dgm:t>
        <a:bodyPr/>
        <a:lstStyle/>
        <a:p>
          <a:r>
            <a:rPr lang="en-GB" dirty="0" smtClean="0"/>
            <a:t>Could base on similar underground cases e.g. deep tunnels, pipelines, cables.</a:t>
          </a:r>
          <a:endParaRPr lang="en-GB" dirty="0"/>
        </a:p>
      </dgm:t>
    </dgm:pt>
    <dgm:pt modelId="{07223656-321B-4F1A-814A-1F7D360E7E8B}" type="parTrans" cxnId="{F9EB98EB-107B-48F4-AC8E-34BABF905CA0}">
      <dgm:prSet/>
      <dgm:spPr/>
      <dgm:t>
        <a:bodyPr/>
        <a:lstStyle/>
        <a:p>
          <a:endParaRPr lang="en-GB"/>
        </a:p>
      </dgm:t>
    </dgm:pt>
    <dgm:pt modelId="{1C415612-D343-409D-82C9-3AF932E8FE84}" type="sibTrans" cxnId="{F9EB98EB-107B-48F4-AC8E-34BABF905CA0}">
      <dgm:prSet/>
      <dgm:spPr/>
      <dgm:t>
        <a:bodyPr/>
        <a:lstStyle/>
        <a:p>
          <a:endParaRPr lang="en-GB"/>
        </a:p>
      </dgm:t>
    </dgm:pt>
    <dgm:pt modelId="{4EAF8075-899E-4766-8F8B-70680A0A8AD2}">
      <dgm:prSet phldrT="[Text]"/>
      <dgm:spPr/>
      <dgm:t>
        <a:bodyPr/>
        <a:lstStyle/>
        <a:p>
          <a:r>
            <a:rPr lang="en-GB" dirty="0" smtClean="0"/>
            <a:t>Could ask third party to determine payment. </a:t>
          </a:r>
          <a:endParaRPr lang="en-GB" dirty="0"/>
        </a:p>
      </dgm:t>
    </dgm:pt>
    <dgm:pt modelId="{8F120528-E4BD-4729-AA16-29A2EE0B8EB2}" type="parTrans" cxnId="{62454556-C146-4340-A69A-9F6E9AD68DC1}">
      <dgm:prSet/>
      <dgm:spPr/>
      <dgm:t>
        <a:bodyPr/>
        <a:lstStyle/>
        <a:p>
          <a:endParaRPr lang="en-GB"/>
        </a:p>
      </dgm:t>
    </dgm:pt>
    <dgm:pt modelId="{2805C700-170A-4FE1-8D19-7B8E0B80D509}" type="sibTrans" cxnId="{62454556-C146-4340-A69A-9F6E9AD68DC1}">
      <dgm:prSet/>
      <dgm:spPr/>
      <dgm:t>
        <a:bodyPr/>
        <a:lstStyle/>
        <a:p>
          <a:endParaRPr lang="en-GB"/>
        </a:p>
      </dgm:t>
    </dgm:pt>
    <dgm:pt modelId="{75BBD37B-38A1-4131-B336-68ECF2565390}">
      <dgm:prSet phldrT="[Text]"/>
      <dgm:spPr/>
      <dgm:t>
        <a:bodyPr/>
        <a:lstStyle/>
        <a:p>
          <a:r>
            <a:rPr lang="en-GB" dirty="0" smtClean="0"/>
            <a:t>Needs to reflect both value of the access rights and be considered a reasonable sum. </a:t>
          </a:r>
          <a:endParaRPr lang="en-GB" dirty="0"/>
        </a:p>
      </dgm:t>
    </dgm:pt>
    <dgm:pt modelId="{336AF71C-DC04-4164-892B-BB035DE981BD}" type="parTrans" cxnId="{833CA1E5-7F3D-4577-83C8-B19B82461BB0}">
      <dgm:prSet/>
      <dgm:spPr/>
      <dgm:t>
        <a:bodyPr/>
        <a:lstStyle/>
        <a:p>
          <a:endParaRPr lang="en-GB"/>
        </a:p>
      </dgm:t>
    </dgm:pt>
    <dgm:pt modelId="{47FDD364-B905-461A-A365-18E185FBA53C}" type="sibTrans" cxnId="{833CA1E5-7F3D-4577-83C8-B19B82461BB0}">
      <dgm:prSet/>
      <dgm:spPr/>
      <dgm:t>
        <a:bodyPr/>
        <a:lstStyle/>
        <a:p>
          <a:endParaRPr lang="en-GB"/>
        </a:p>
      </dgm:t>
    </dgm:pt>
    <dgm:pt modelId="{39EF3F1D-1DBE-4C62-A14A-69F8189FFB7A}" type="pres">
      <dgm:prSet presAssocID="{78A8CF78-12E3-48AE-95E5-6F668E633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4F9527-9046-4200-AC3A-D2828F2E6574}" type="pres">
      <dgm:prSet presAssocID="{167E984D-71BB-4F3D-8173-D46DB98E735E}" presName="linNode" presStyleCnt="0"/>
      <dgm:spPr/>
    </dgm:pt>
    <dgm:pt modelId="{078B3404-B8AB-45EC-B349-53583004E7CD}" type="pres">
      <dgm:prSet presAssocID="{167E984D-71BB-4F3D-8173-D46DB98E735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CAD9F1-E80A-480B-8A5A-61C9D39EF634}" type="pres">
      <dgm:prSet presAssocID="{167E984D-71BB-4F3D-8173-D46DB98E735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192DAC-7EDC-4435-A24A-033388BF2EEB}" type="pres">
      <dgm:prSet presAssocID="{36EE5D50-FF6C-419F-A32C-453A122BFC4B}" presName="sp" presStyleCnt="0"/>
      <dgm:spPr/>
    </dgm:pt>
    <dgm:pt modelId="{E30B63DE-D3FD-4EF5-9C84-0CFB9CC42300}" type="pres">
      <dgm:prSet presAssocID="{18F61642-A1EA-4FCC-B1F4-75EE337074CA}" presName="linNode" presStyleCnt="0"/>
      <dgm:spPr/>
    </dgm:pt>
    <dgm:pt modelId="{DF0FAF71-9AB0-41DB-A963-8FCEC8057EC1}" type="pres">
      <dgm:prSet presAssocID="{18F61642-A1EA-4FCC-B1F4-75EE337074C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70DB2-979E-4675-834D-9FA04A03511F}" type="pres">
      <dgm:prSet presAssocID="{18F61642-A1EA-4FCC-B1F4-75EE337074C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CAC471-BC56-4FFB-B21C-50FC3274F640}" type="pres">
      <dgm:prSet presAssocID="{6149D7B2-8D4E-4C6D-A104-6AF48185142F}" presName="sp" presStyleCnt="0"/>
      <dgm:spPr/>
    </dgm:pt>
    <dgm:pt modelId="{2B65F912-9EC4-4A76-A94F-9494171D8B8D}" type="pres">
      <dgm:prSet presAssocID="{04EE0D1D-4F4E-4FBB-BDA2-19FE4A7A2AE6}" presName="linNode" presStyleCnt="0"/>
      <dgm:spPr/>
    </dgm:pt>
    <dgm:pt modelId="{4B03FAB7-44C8-469A-952A-BC28E4F3E8D8}" type="pres">
      <dgm:prSet presAssocID="{04EE0D1D-4F4E-4FBB-BDA2-19FE4A7A2AE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90EB6B-713B-495A-B63D-5D20C90512DC}" type="pres">
      <dgm:prSet presAssocID="{04EE0D1D-4F4E-4FBB-BDA2-19FE4A7A2AE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784D51-95C6-46D8-97D3-43AB43DA9349}" srcId="{18F61642-A1EA-4FCC-B1F4-75EE337074CA}" destId="{0641189D-0CD1-4371-9455-0D1BB9EDE829}" srcOrd="1" destOrd="0" parTransId="{6279B327-6533-479A-8D2B-1569E36A830C}" sibTransId="{09F6FE80-D931-4B20-91C6-7D0A27EA4007}"/>
    <dgm:cxn modelId="{D3816E66-65A6-4467-B2AF-D05083B82823}" type="presOf" srcId="{AC74935C-58CF-40BB-B3E1-E842B104C7D3}" destId="{57CAD9F1-E80A-480B-8A5A-61C9D39EF634}" srcOrd="0" destOrd="1" presId="urn:microsoft.com/office/officeart/2005/8/layout/vList5"/>
    <dgm:cxn modelId="{833CA1E5-7F3D-4577-83C8-B19B82461BB0}" srcId="{04EE0D1D-4F4E-4FBB-BDA2-19FE4A7A2AE6}" destId="{75BBD37B-38A1-4131-B336-68ECF2565390}" srcOrd="2" destOrd="0" parTransId="{336AF71C-DC04-4164-892B-BB035DE981BD}" sibTransId="{47FDD364-B905-461A-A365-18E185FBA53C}"/>
    <dgm:cxn modelId="{32887E6E-1047-4F98-9B2E-CEEB201442DB}" srcId="{78A8CF78-12E3-48AE-95E5-6F668E6339E5}" destId="{04EE0D1D-4F4E-4FBB-BDA2-19FE4A7A2AE6}" srcOrd="2" destOrd="0" parTransId="{1890FFAB-103B-45F0-834E-07465945FA52}" sibTransId="{BBE6E62A-EA1E-4168-BFC8-33EA41608538}"/>
    <dgm:cxn modelId="{96E305B3-802B-4482-8C5E-0CFD09884845}" type="presOf" srcId="{AF3A2226-85FA-4D68-8375-F2587481AD15}" destId="{57CAD9F1-E80A-480B-8A5A-61C9D39EF634}" srcOrd="0" destOrd="0" presId="urn:microsoft.com/office/officeart/2005/8/layout/vList5"/>
    <dgm:cxn modelId="{B1EDFA1F-CE2C-4E17-888F-3CC248113339}" srcId="{167E984D-71BB-4F3D-8173-D46DB98E735E}" destId="{AF3A2226-85FA-4D68-8375-F2587481AD15}" srcOrd="0" destOrd="0" parTransId="{8CAD95A8-EE46-42E9-AA39-2DC938350405}" sibTransId="{2330920D-6FCA-4A3D-BF97-C19FDF4E7F65}"/>
    <dgm:cxn modelId="{D0FEE5FF-E0CD-4375-9462-C9A3D71F65B5}" type="presOf" srcId="{BF2147BA-D712-445B-AE4F-7CA0B771EF74}" destId="{AB90EB6B-713B-495A-B63D-5D20C90512DC}" srcOrd="0" destOrd="0" presId="urn:microsoft.com/office/officeart/2005/8/layout/vList5"/>
    <dgm:cxn modelId="{7E504372-117C-435B-B43A-E3A47863A1A0}" type="presOf" srcId="{75BBD37B-38A1-4131-B336-68ECF2565390}" destId="{AB90EB6B-713B-495A-B63D-5D20C90512DC}" srcOrd="0" destOrd="2" presId="urn:microsoft.com/office/officeart/2005/8/layout/vList5"/>
    <dgm:cxn modelId="{1DDD75A5-03C1-4F53-A3AE-FC6A23C1E4F0}" type="presOf" srcId="{4EAF8075-899E-4766-8F8B-70680A0A8AD2}" destId="{AB90EB6B-713B-495A-B63D-5D20C90512DC}" srcOrd="0" destOrd="1" presId="urn:microsoft.com/office/officeart/2005/8/layout/vList5"/>
    <dgm:cxn modelId="{65551F2A-E2AA-407C-A8D3-6DBD2EDD2775}" type="presOf" srcId="{78A8CF78-12E3-48AE-95E5-6F668E6339E5}" destId="{39EF3F1D-1DBE-4C62-A14A-69F8189FFB7A}" srcOrd="0" destOrd="0" presId="urn:microsoft.com/office/officeart/2005/8/layout/vList5"/>
    <dgm:cxn modelId="{EB0BF016-E2DC-4518-B1A8-2D173FA202B3}" type="presOf" srcId="{167E984D-71BB-4F3D-8173-D46DB98E735E}" destId="{078B3404-B8AB-45EC-B349-53583004E7CD}" srcOrd="0" destOrd="0" presId="urn:microsoft.com/office/officeart/2005/8/layout/vList5"/>
    <dgm:cxn modelId="{A0A93EF3-CA18-44DA-BA4C-680404132560}" type="presOf" srcId="{18F61642-A1EA-4FCC-B1F4-75EE337074CA}" destId="{DF0FAF71-9AB0-41DB-A963-8FCEC8057EC1}" srcOrd="0" destOrd="0" presId="urn:microsoft.com/office/officeart/2005/8/layout/vList5"/>
    <dgm:cxn modelId="{59EDE3FA-C436-469A-87BA-67CB25F64B2F}" srcId="{18F61642-A1EA-4FCC-B1F4-75EE337074CA}" destId="{BC0E94EF-FDFC-4DCE-89E3-B49405817C08}" srcOrd="0" destOrd="0" parTransId="{9617E414-5859-4A33-A1BF-15BE8B58C809}" sibTransId="{ACC4333D-F726-477D-BE29-1E2B9B6C1D37}"/>
    <dgm:cxn modelId="{9D1B58EF-E795-4CA4-A843-BB6F5B05F6A3}" srcId="{78A8CF78-12E3-48AE-95E5-6F668E6339E5}" destId="{167E984D-71BB-4F3D-8173-D46DB98E735E}" srcOrd="0" destOrd="0" parTransId="{CBCD1775-EBF9-4574-96F9-CB5F5784A41F}" sibTransId="{36EE5D50-FF6C-419F-A32C-453A122BFC4B}"/>
    <dgm:cxn modelId="{8CEA7671-6A60-459C-9ED4-2C0A82F4DADC}" type="presOf" srcId="{0641189D-0CD1-4371-9455-0D1BB9EDE829}" destId="{C4670DB2-979E-4675-834D-9FA04A03511F}" srcOrd="0" destOrd="1" presId="urn:microsoft.com/office/officeart/2005/8/layout/vList5"/>
    <dgm:cxn modelId="{129FC010-B849-4AC5-B66D-6E9DD5CA9B25}" type="presOf" srcId="{04EE0D1D-4F4E-4FBB-BDA2-19FE4A7A2AE6}" destId="{4B03FAB7-44C8-469A-952A-BC28E4F3E8D8}" srcOrd="0" destOrd="0" presId="urn:microsoft.com/office/officeart/2005/8/layout/vList5"/>
    <dgm:cxn modelId="{8C497C52-2507-448A-BBCD-BAFCD81F5391}" srcId="{167E984D-71BB-4F3D-8173-D46DB98E735E}" destId="{AC74935C-58CF-40BB-B3E1-E842B104C7D3}" srcOrd="1" destOrd="0" parTransId="{EA5BBD1F-898D-407B-878F-542202D08559}" sibTransId="{EA09B37F-899A-47E3-90BE-2BD7EA3B02C8}"/>
    <dgm:cxn modelId="{7041AF24-B66A-4E86-BCE1-39B2EE5E5BF6}" type="presOf" srcId="{BC0E94EF-FDFC-4DCE-89E3-B49405817C08}" destId="{C4670DB2-979E-4675-834D-9FA04A03511F}" srcOrd="0" destOrd="0" presId="urn:microsoft.com/office/officeart/2005/8/layout/vList5"/>
    <dgm:cxn modelId="{F9EB98EB-107B-48F4-AC8E-34BABF905CA0}" srcId="{04EE0D1D-4F4E-4FBB-BDA2-19FE4A7A2AE6}" destId="{BF2147BA-D712-445B-AE4F-7CA0B771EF74}" srcOrd="0" destOrd="0" parTransId="{07223656-321B-4F1A-814A-1F7D360E7E8B}" sibTransId="{1C415612-D343-409D-82C9-3AF932E8FE84}"/>
    <dgm:cxn modelId="{D2B885DB-3911-47C8-96C2-FC3639686752}" srcId="{78A8CF78-12E3-48AE-95E5-6F668E6339E5}" destId="{18F61642-A1EA-4FCC-B1F4-75EE337074CA}" srcOrd="1" destOrd="0" parTransId="{54D8D33A-645B-4F8F-B174-873D6FA9D16A}" sibTransId="{6149D7B2-8D4E-4C6D-A104-6AF48185142F}"/>
    <dgm:cxn modelId="{62454556-C146-4340-A69A-9F6E9AD68DC1}" srcId="{04EE0D1D-4F4E-4FBB-BDA2-19FE4A7A2AE6}" destId="{4EAF8075-899E-4766-8F8B-70680A0A8AD2}" srcOrd="1" destOrd="0" parTransId="{8F120528-E4BD-4729-AA16-29A2EE0B8EB2}" sibTransId="{2805C700-170A-4FE1-8D19-7B8E0B80D509}"/>
    <dgm:cxn modelId="{77F5A86F-7E7E-41B9-A678-F01BF78462B1}" type="presParOf" srcId="{39EF3F1D-1DBE-4C62-A14A-69F8189FFB7A}" destId="{874F9527-9046-4200-AC3A-D2828F2E6574}" srcOrd="0" destOrd="0" presId="urn:microsoft.com/office/officeart/2005/8/layout/vList5"/>
    <dgm:cxn modelId="{0427C864-5EA6-4063-9AFE-F9872153FCAC}" type="presParOf" srcId="{874F9527-9046-4200-AC3A-D2828F2E6574}" destId="{078B3404-B8AB-45EC-B349-53583004E7CD}" srcOrd="0" destOrd="0" presId="urn:microsoft.com/office/officeart/2005/8/layout/vList5"/>
    <dgm:cxn modelId="{E82265D9-BC6E-4DA6-8F39-CC1848E93235}" type="presParOf" srcId="{874F9527-9046-4200-AC3A-D2828F2E6574}" destId="{57CAD9F1-E80A-480B-8A5A-61C9D39EF634}" srcOrd="1" destOrd="0" presId="urn:microsoft.com/office/officeart/2005/8/layout/vList5"/>
    <dgm:cxn modelId="{758CA8F7-8B52-4F33-A15F-0C27BE84381D}" type="presParOf" srcId="{39EF3F1D-1DBE-4C62-A14A-69F8189FFB7A}" destId="{A7192DAC-7EDC-4435-A24A-033388BF2EEB}" srcOrd="1" destOrd="0" presId="urn:microsoft.com/office/officeart/2005/8/layout/vList5"/>
    <dgm:cxn modelId="{D302E852-5D0E-4F39-89A0-D65353DA483E}" type="presParOf" srcId="{39EF3F1D-1DBE-4C62-A14A-69F8189FFB7A}" destId="{E30B63DE-D3FD-4EF5-9C84-0CFB9CC42300}" srcOrd="2" destOrd="0" presId="urn:microsoft.com/office/officeart/2005/8/layout/vList5"/>
    <dgm:cxn modelId="{853AF593-107A-4B3D-953E-D175BA8D585A}" type="presParOf" srcId="{E30B63DE-D3FD-4EF5-9C84-0CFB9CC42300}" destId="{DF0FAF71-9AB0-41DB-A963-8FCEC8057EC1}" srcOrd="0" destOrd="0" presId="urn:microsoft.com/office/officeart/2005/8/layout/vList5"/>
    <dgm:cxn modelId="{BA360F8F-9FDB-4316-8CC3-6C5948A5D2AE}" type="presParOf" srcId="{E30B63DE-D3FD-4EF5-9C84-0CFB9CC42300}" destId="{C4670DB2-979E-4675-834D-9FA04A03511F}" srcOrd="1" destOrd="0" presId="urn:microsoft.com/office/officeart/2005/8/layout/vList5"/>
    <dgm:cxn modelId="{BB5C0447-A08A-4A64-8E17-3AFA05141528}" type="presParOf" srcId="{39EF3F1D-1DBE-4C62-A14A-69F8189FFB7A}" destId="{84CAC471-BC56-4FFB-B21C-50FC3274F640}" srcOrd="3" destOrd="0" presId="urn:microsoft.com/office/officeart/2005/8/layout/vList5"/>
    <dgm:cxn modelId="{464820BA-A4A0-4590-B4D8-2E547E2D7287}" type="presParOf" srcId="{39EF3F1D-1DBE-4C62-A14A-69F8189FFB7A}" destId="{2B65F912-9EC4-4A76-A94F-9494171D8B8D}" srcOrd="4" destOrd="0" presId="urn:microsoft.com/office/officeart/2005/8/layout/vList5"/>
    <dgm:cxn modelId="{6B2CFC21-6E36-4BCE-B8F3-FC5325CBBF5D}" type="presParOf" srcId="{2B65F912-9EC4-4A76-A94F-9494171D8B8D}" destId="{4B03FAB7-44C8-469A-952A-BC28E4F3E8D8}" srcOrd="0" destOrd="0" presId="urn:microsoft.com/office/officeart/2005/8/layout/vList5"/>
    <dgm:cxn modelId="{1F2E265E-E7D6-453D-934B-9568FEC9C6E6}" type="presParOf" srcId="{2B65F912-9EC4-4A76-A94F-9494171D8B8D}" destId="{AB90EB6B-713B-495A-B63D-5D20C90512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7FF35-3ED9-449B-8905-B487503F0E49}">
      <dsp:nvSpPr>
        <dsp:cNvPr id="0" name=""/>
        <dsp:cNvSpPr/>
      </dsp:nvSpPr>
      <dsp:spPr>
        <a:xfrm>
          <a:off x="-5246084" y="-803491"/>
          <a:ext cx="6247046" cy="6247046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83FA9-097B-40D0-A79F-767343C05F9B}">
      <dsp:nvSpPr>
        <dsp:cNvPr id="0" name=""/>
        <dsp:cNvSpPr/>
      </dsp:nvSpPr>
      <dsp:spPr>
        <a:xfrm>
          <a:off x="524075" y="356728"/>
          <a:ext cx="6060039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Individual negotiations with landowners are lengthy and costs are unpredictable. </a:t>
          </a:r>
        </a:p>
      </dsp:txBody>
      <dsp:txXfrm>
        <a:off x="524075" y="356728"/>
        <a:ext cx="6060039" cy="713827"/>
      </dsp:txXfrm>
    </dsp:sp>
    <dsp:sp modelId="{0703959B-D926-47B2-A69B-150470B1F272}">
      <dsp:nvSpPr>
        <dsp:cNvPr id="0" name=""/>
        <dsp:cNvSpPr/>
      </dsp:nvSpPr>
      <dsp:spPr>
        <a:xfrm>
          <a:off x="77933" y="265822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88FB0-A0C0-460E-9F02-36248418ABDD}">
      <dsp:nvSpPr>
        <dsp:cNvPr id="0" name=""/>
        <dsp:cNvSpPr/>
      </dsp:nvSpPr>
      <dsp:spPr>
        <a:xfrm>
          <a:off x="933328" y="1427654"/>
          <a:ext cx="5650786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Investment could be delayed and some investment lost to other markets, depending on the length of court cases.</a:t>
          </a:r>
        </a:p>
      </dsp:txBody>
      <dsp:txXfrm>
        <a:off x="933328" y="1427654"/>
        <a:ext cx="5650786" cy="713827"/>
      </dsp:txXfrm>
    </dsp:sp>
    <dsp:sp modelId="{492FDDD2-0DC9-449F-B2AE-743D57BA7B78}">
      <dsp:nvSpPr>
        <dsp:cNvPr id="0" name=""/>
        <dsp:cNvSpPr/>
      </dsp:nvSpPr>
      <dsp:spPr>
        <a:xfrm>
          <a:off x="487186" y="1338426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6B1BE-55E9-4F77-842A-6F3BD3069C9F}">
      <dsp:nvSpPr>
        <dsp:cNvPr id="0" name=""/>
        <dsp:cNvSpPr/>
      </dsp:nvSpPr>
      <dsp:spPr>
        <a:xfrm>
          <a:off x="933328" y="2498581"/>
          <a:ext cx="5650786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Could skew industries and their associated economic benefits towards areas with fewer landowners.</a:t>
          </a:r>
          <a:endParaRPr lang="en-GB" sz="1600" kern="1200" dirty="0"/>
        </a:p>
      </dsp:txBody>
      <dsp:txXfrm>
        <a:off x="933328" y="2498581"/>
        <a:ext cx="5650786" cy="713827"/>
      </dsp:txXfrm>
    </dsp:sp>
    <dsp:sp modelId="{E2A4C2D1-456C-4D26-B976-CA64E1C7F5F9}">
      <dsp:nvSpPr>
        <dsp:cNvPr id="0" name=""/>
        <dsp:cNvSpPr/>
      </dsp:nvSpPr>
      <dsp:spPr>
        <a:xfrm>
          <a:off x="487186" y="2409353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1BD89-3EB9-47A0-A27E-8172DA12F512}">
      <dsp:nvSpPr>
        <dsp:cNvPr id="0" name=""/>
        <dsp:cNvSpPr/>
      </dsp:nvSpPr>
      <dsp:spPr>
        <a:xfrm>
          <a:off x="524075" y="3569508"/>
          <a:ext cx="6060039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Administration involved is disproportionate, if impact of underground activities is considered negligible.</a:t>
          </a:r>
          <a:endParaRPr lang="en-GB" sz="1600" kern="1200" dirty="0"/>
        </a:p>
      </dsp:txBody>
      <dsp:txXfrm>
        <a:off x="524075" y="3569508"/>
        <a:ext cx="6060039" cy="713827"/>
      </dsp:txXfrm>
    </dsp:sp>
    <dsp:sp modelId="{4A0B15EF-6038-42FB-A1E6-8E7BA9DCC2D5}">
      <dsp:nvSpPr>
        <dsp:cNvPr id="0" name=""/>
        <dsp:cNvSpPr/>
      </dsp:nvSpPr>
      <dsp:spPr>
        <a:xfrm>
          <a:off x="77933" y="3480280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7FF35-3ED9-449B-8905-B487503F0E49}">
      <dsp:nvSpPr>
        <dsp:cNvPr id="0" name=""/>
        <dsp:cNvSpPr/>
      </dsp:nvSpPr>
      <dsp:spPr>
        <a:xfrm>
          <a:off x="-5246084" y="-803491"/>
          <a:ext cx="6247046" cy="6247046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83FA9-097B-40D0-A79F-767343C05F9B}">
      <dsp:nvSpPr>
        <dsp:cNvPr id="0" name=""/>
        <dsp:cNvSpPr/>
      </dsp:nvSpPr>
      <dsp:spPr>
        <a:xfrm>
          <a:off x="524075" y="356728"/>
          <a:ext cx="6060039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No legal route available where any one landowner refuses access.  </a:t>
          </a:r>
        </a:p>
      </dsp:txBody>
      <dsp:txXfrm>
        <a:off x="524075" y="356728"/>
        <a:ext cx="6060039" cy="713827"/>
      </dsp:txXfrm>
    </dsp:sp>
    <dsp:sp modelId="{0703959B-D926-47B2-A69B-150470B1F272}">
      <dsp:nvSpPr>
        <dsp:cNvPr id="0" name=""/>
        <dsp:cNvSpPr/>
      </dsp:nvSpPr>
      <dsp:spPr>
        <a:xfrm>
          <a:off x="77933" y="265822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88FB0-A0C0-460E-9F02-36248418ABDD}">
      <dsp:nvSpPr>
        <dsp:cNvPr id="0" name=""/>
        <dsp:cNvSpPr/>
      </dsp:nvSpPr>
      <dsp:spPr>
        <a:xfrm>
          <a:off x="933328" y="1298569"/>
          <a:ext cx="5650786" cy="97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Deep geothermal heat schemes need to be sited in or near dense urban areas that offer the necessary heat loads. Heat networks, supplied with renewable heat,                are a key plank of the Government’s heat strategy. </a:t>
          </a:r>
        </a:p>
      </dsp:txBody>
      <dsp:txXfrm>
        <a:off x="933328" y="1298569"/>
        <a:ext cx="5650786" cy="971997"/>
      </dsp:txXfrm>
    </dsp:sp>
    <dsp:sp modelId="{492FDDD2-0DC9-449F-B2AE-743D57BA7B78}">
      <dsp:nvSpPr>
        <dsp:cNvPr id="0" name=""/>
        <dsp:cNvSpPr/>
      </dsp:nvSpPr>
      <dsp:spPr>
        <a:xfrm>
          <a:off x="487186" y="1338426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6B1BE-55E9-4F77-842A-6F3BD3069C9F}">
      <dsp:nvSpPr>
        <dsp:cNvPr id="0" name=""/>
        <dsp:cNvSpPr/>
      </dsp:nvSpPr>
      <dsp:spPr>
        <a:xfrm>
          <a:off x="933328" y="2498581"/>
          <a:ext cx="5650786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Leaving issue unresolved would prevent projects currently in planning or proposed from going ahead</a:t>
          </a:r>
          <a:endParaRPr lang="en-GB" sz="1600" kern="1200" dirty="0"/>
        </a:p>
      </dsp:txBody>
      <dsp:txXfrm>
        <a:off x="933328" y="2498581"/>
        <a:ext cx="5650786" cy="713827"/>
      </dsp:txXfrm>
    </dsp:sp>
    <dsp:sp modelId="{E2A4C2D1-456C-4D26-B976-CA64E1C7F5F9}">
      <dsp:nvSpPr>
        <dsp:cNvPr id="0" name=""/>
        <dsp:cNvSpPr/>
      </dsp:nvSpPr>
      <dsp:spPr>
        <a:xfrm>
          <a:off x="487186" y="2409353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1BD89-3EB9-47A0-A27E-8172DA12F512}">
      <dsp:nvSpPr>
        <dsp:cNvPr id="0" name=""/>
        <dsp:cNvSpPr/>
      </dsp:nvSpPr>
      <dsp:spPr>
        <a:xfrm>
          <a:off x="524075" y="3476421"/>
          <a:ext cx="6060039" cy="90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Negotiating access rights with every single landowner in a dense urban environment (where these could </a:t>
          </a:r>
          <a:r>
            <a:rPr lang="en-GB" sz="1600" kern="1200" smtClean="0"/>
            <a:t>number thousands) </a:t>
          </a:r>
          <a:r>
            <a:rPr lang="en-GB" sz="1600" kern="1200" dirty="0" smtClean="0"/>
            <a:t>would be a huge administrative burden.</a:t>
          </a:r>
          <a:endParaRPr lang="en-GB" sz="1600" kern="1200" dirty="0"/>
        </a:p>
      </dsp:txBody>
      <dsp:txXfrm>
        <a:off x="524075" y="3476421"/>
        <a:ext cx="6060039" cy="900000"/>
      </dsp:txXfrm>
    </dsp:sp>
    <dsp:sp modelId="{4A0B15EF-6038-42FB-A1E6-8E7BA9DCC2D5}">
      <dsp:nvSpPr>
        <dsp:cNvPr id="0" name=""/>
        <dsp:cNvSpPr/>
      </dsp:nvSpPr>
      <dsp:spPr>
        <a:xfrm>
          <a:off x="77933" y="3480280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D3F36-42E1-4F3A-ACD1-1AE9D5289F88}">
      <dsp:nvSpPr>
        <dsp:cNvPr id="0" name=""/>
        <dsp:cNvSpPr/>
      </dsp:nvSpPr>
      <dsp:spPr>
        <a:xfrm>
          <a:off x="95673" y="2031994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Legislate for Automatic Access Rights </a:t>
          </a:r>
          <a:endParaRPr lang="en-GB" sz="2000" kern="1200" dirty="0"/>
        </a:p>
      </dsp:txBody>
      <dsp:txXfrm>
        <a:off x="95673" y="2031994"/>
        <a:ext cx="2902148" cy="1741289"/>
      </dsp:txXfrm>
    </dsp:sp>
    <dsp:sp modelId="{3F516C4B-9777-4109-A571-251CDA08F244}">
      <dsp:nvSpPr>
        <dsp:cNvPr id="0" name=""/>
        <dsp:cNvSpPr/>
      </dsp:nvSpPr>
      <dsp:spPr>
        <a:xfrm>
          <a:off x="95673" y="159795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Do  Nothing</a:t>
          </a:r>
          <a:endParaRPr lang="en-GB" sz="2000" kern="1200" dirty="0"/>
        </a:p>
      </dsp:txBody>
      <dsp:txXfrm>
        <a:off x="95673" y="159795"/>
        <a:ext cx="2902148" cy="1741289"/>
      </dsp:txXfrm>
    </dsp:sp>
    <dsp:sp modelId="{D734DB7E-665D-4B49-B75A-003BC6594C70}">
      <dsp:nvSpPr>
        <dsp:cNvPr id="0" name=""/>
        <dsp:cNvSpPr/>
      </dsp:nvSpPr>
      <dsp:spPr>
        <a:xfrm>
          <a:off x="3120002" y="159789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Refine Existing Procedure</a:t>
          </a:r>
          <a:endParaRPr lang="en-GB" sz="2000" kern="1200" dirty="0"/>
        </a:p>
      </dsp:txBody>
      <dsp:txXfrm>
        <a:off x="3120002" y="159789"/>
        <a:ext cx="2902148" cy="1741289"/>
      </dsp:txXfrm>
    </dsp:sp>
    <dsp:sp modelId="{8D7DD489-8601-4E43-B10D-FD816429100F}">
      <dsp:nvSpPr>
        <dsp:cNvPr id="0" name=""/>
        <dsp:cNvSpPr/>
      </dsp:nvSpPr>
      <dsp:spPr>
        <a:xfrm>
          <a:off x="3120002" y="2032005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?</a:t>
          </a:r>
          <a:endParaRPr lang="en-GB" sz="6500" kern="1200" dirty="0"/>
        </a:p>
      </dsp:txBody>
      <dsp:txXfrm>
        <a:off x="3120002" y="2032005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AD9F1-E80A-480B-8A5A-61C9D39EF634}">
      <dsp:nvSpPr>
        <dsp:cNvPr id="0" name=""/>
        <dsp:cNvSpPr/>
      </dsp:nvSpPr>
      <dsp:spPr>
        <a:xfrm rot="5400000">
          <a:off x="4874159" y="-1854343"/>
          <a:ext cx="112200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Voluntary: Industry commits to providing a voluntary payment, sets appropriate limits and mechanism. 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Statutory: Payment mechanism is defined in primary or secondary legislation</a:t>
          </a:r>
          <a:endParaRPr lang="en-GB" sz="1200" kern="1200" dirty="0"/>
        </a:p>
      </dsp:txBody>
      <dsp:txXfrm rot="-5400000">
        <a:off x="2877439" y="197149"/>
        <a:ext cx="5060676" cy="1012464"/>
      </dsp:txXfrm>
    </dsp:sp>
    <dsp:sp modelId="{078B3404-B8AB-45EC-B349-53583004E7CD}">
      <dsp:nvSpPr>
        <dsp:cNvPr id="0" name=""/>
        <dsp:cNvSpPr/>
      </dsp:nvSpPr>
      <dsp:spPr>
        <a:xfrm>
          <a:off x="0" y="2125"/>
          <a:ext cx="2877439" cy="1402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Voluntary vs. Statutory</a:t>
          </a:r>
          <a:endParaRPr lang="en-GB" sz="2800" kern="1200" dirty="0"/>
        </a:p>
      </dsp:txBody>
      <dsp:txXfrm>
        <a:off x="68465" y="70590"/>
        <a:ext cx="2740509" cy="1265580"/>
      </dsp:txXfrm>
    </dsp:sp>
    <dsp:sp modelId="{C4670DB2-979E-4675-834D-9FA04A03511F}">
      <dsp:nvSpPr>
        <dsp:cNvPr id="0" name=""/>
        <dsp:cNvSpPr/>
      </dsp:nvSpPr>
      <dsp:spPr>
        <a:xfrm rot="5400000">
          <a:off x="4874159" y="-381708"/>
          <a:ext cx="112200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Individual: Payments are given to each affected landowner or resident. Would require locating and notifying individuals and setting payment level. 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Community: Payment is channelled through some local authority or body as a lump sum to distribute. Could determine how payment is to be spent. </a:t>
          </a:r>
          <a:endParaRPr lang="en-GB" sz="1200" kern="1200" dirty="0"/>
        </a:p>
      </dsp:txBody>
      <dsp:txXfrm rot="-5400000">
        <a:off x="2877439" y="1669784"/>
        <a:ext cx="5060676" cy="1012464"/>
      </dsp:txXfrm>
    </dsp:sp>
    <dsp:sp modelId="{DF0FAF71-9AB0-41DB-A963-8FCEC8057EC1}">
      <dsp:nvSpPr>
        <dsp:cNvPr id="0" name=""/>
        <dsp:cNvSpPr/>
      </dsp:nvSpPr>
      <dsp:spPr>
        <a:xfrm>
          <a:off x="0" y="1474760"/>
          <a:ext cx="2877439" cy="1402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Individual vs. Community</a:t>
          </a:r>
          <a:endParaRPr lang="en-GB" sz="2800" kern="1200" dirty="0"/>
        </a:p>
      </dsp:txBody>
      <dsp:txXfrm>
        <a:off x="68465" y="1543225"/>
        <a:ext cx="2740509" cy="1265580"/>
      </dsp:txXfrm>
    </dsp:sp>
    <dsp:sp modelId="{AB90EB6B-713B-495A-B63D-5D20C90512DC}">
      <dsp:nvSpPr>
        <dsp:cNvPr id="0" name=""/>
        <dsp:cNvSpPr/>
      </dsp:nvSpPr>
      <dsp:spPr>
        <a:xfrm rot="5400000">
          <a:off x="4874159" y="1090927"/>
          <a:ext cx="112200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Could base on similar underground cases e.g. deep tunnels, pipelines, cables.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Could ask third party to determine payment.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Needs to reflect both value of the access rights and be considered a reasonable sum. </a:t>
          </a:r>
          <a:endParaRPr lang="en-GB" sz="1300" kern="1200" dirty="0"/>
        </a:p>
      </dsp:txBody>
      <dsp:txXfrm rot="-5400000">
        <a:off x="2877439" y="3142419"/>
        <a:ext cx="5060676" cy="1012464"/>
      </dsp:txXfrm>
    </dsp:sp>
    <dsp:sp modelId="{4B03FAB7-44C8-469A-952A-BC28E4F3E8D8}">
      <dsp:nvSpPr>
        <dsp:cNvPr id="0" name=""/>
        <dsp:cNvSpPr/>
      </dsp:nvSpPr>
      <dsp:spPr>
        <a:xfrm>
          <a:off x="0" y="2947396"/>
          <a:ext cx="2877439" cy="1402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How to set payment level</a:t>
          </a:r>
          <a:endParaRPr lang="en-GB" sz="2800" kern="1200" dirty="0"/>
        </a:p>
      </dsp:txBody>
      <dsp:txXfrm>
        <a:off x="68465" y="3015861"/>
        <a:ext cx="2740509" cy="126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42DC7-105D-42EE-8FAA-A30F35B22745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C7384-821F-484C-BADE-AF274BEC4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0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5965F-46C9-4FA8-9786-426A2753F50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A7007-A200-4625-857B-C1B607EDA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007-A200-4625-857B-C1B607EDAC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1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CC-graphic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00"/>
            <a:ext cx="9144000" cy="6461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808000"/>
            <a:ext cx="7633648" cy="2084543"/>
          </a:xfrm>
          <a:ln>
            <a:noFill/>
          </a:ln>
        </p:spPr>
        <p:txBody>
          <a:bodyPr lIns="0" tIns="0" rIns="0" bIns="0"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4" name="Picture 3" descr="DECC_CYAN_AW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C-graphic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00"/>
            <a:ext cx="9144000" cy="6461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2808000"/>
            <a:ext cx="8028000" cy="234919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DECC_CYAN_AW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 b="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lIns="0" tIns="0" rIns="0" bIns="0" anchor="t" anchorCtr="0">
            <a:normAutofit/>
          </a:bodyPr>
          <a:lstStyle>
            <a:lvl1pPr>
              <a:defRPr sz="40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>
            <a:normAutofit/>
          </a:bodyPr>
          <a:lstStyle>
            <a:lvl1pPr>
              <a:defRPr sz="40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>
            <a:normAutofit/>
          </a:bodyPr>
          <a:lstStyle>
            <a:lvl1pPr algn="l">
              <a:defRPr sz="1800" b="0" i="0" spc="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, Facts and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2700" y="1213400"/>
            <a:ext cx="9180000" cy="56700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988840"/>
            <a:ext cx="8028000" cy="4188760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40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noFill/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pic>
        <p:nvPicPr>
          <p:cNvPr id="10" name="Picture 9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00" y="274638"/>
            <a:ext cx="80280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600200"/>
            <a:ext cx="80280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 lIns="0" tIns="0" bIns="0" anchor="ctr"/>
          <a:lstStyle>
            <a:lvl1pPr marL="540000" algn="l">
              <a:defRPr sz="1200"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Presentation title - edit in Header and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4" r:id="rId3"/>
    <p:sldLayoutId id="2147483755" r:id="rId4"/>
    <p:sldLayoutId id="2147483748" r:id="rId5"/>
    <p:sldLayoutId id="2147483756" r:id="rId6"/>
    <p:sldLayoutId id="2147483752" r:id="rId7"/>
    <p:sldLayoutId id="2147483747" r:id="rId8"/>
    <p:sldLayoutId id="2147483751" r:id="rId9"/>
    <p:sldLayoutId id="2147483757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-150" baseline="0">
          <a:solidFill>
            <a:srgbClr val="00AEE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2000" b="0" i="0" kern="1200" baseline="0">
          <a:solidFill>
            <a:srgbClr val="00AEEF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16000" indent="-216000" algn="l" defTabSz="914400" rtl="0" eaLnBrk="1" latinLnBrk="0" hangingPunct="1">
        <a:spcBef>
          <a:spcPts val="6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000" indent="-288000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900000" indent="-288000" algn="l" defTabSz="914400" rtl="0" eaLnBrk="1" latinLnBrk="0" hangingPunct="1">
        <a:spcBef>
          <a:spcPct val="20000"/>
        </a:spcBef>
        <a:buFont typeface="+mj-lt"/>
        <a:buAutoNum type="arabicPeriod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633648" cy="2084543"/>
          </a:xfrm>
        </p:spPr>
        <p:txBody>
          <a:bodyPr/>
          <a:lstStyle/>
          <a:p>
            <a:r>
              <a:rPr lang="en-GB" dirty="0"/>
              <a:t>Access </a:t>
            </a:r>
            <a:r>
              <a:rPr lang="en-GB" dirty="0" smtClean="0"/>
              <a:t>Rights Workshop</a:t>
            </a:r>
            <a:r>
              <a:rPr lang="en-GB"/>
              <a:t/>
            </a:r>
            <a:br>
              <a:rPr lang="en-GB"/>
            </a:br>
            <a:r>
              <a:rPr lang="en-GB" smtClean="0"/>
              <a:t>17</a:t>
            </a:r>
            <a:r>
              <a:rPr lang="en-GB" baseline="30000" smtClean="0"/>
              <a:t>th</a:t>
            </a:r>
            <a:r>
              <a:rPr lang="en-GB" smtClean="0"/>
              <a:t> March </a:t>
            </a:r>
            <a:r>
              <a:rPr lang="en-GB" dirty="0" smtClean="0"/>
              <a:t>2014</a:t>
            </a:r>
            <a:br>
              <a:rPr lang="en-GB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78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0400" y="2960400"/>
            <a:ext cx="7633648" cy="208454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500" kern="1200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Access Rights </a:t>
            </a:r>
          </a:p>
          <a:p>
            <a:r>
              <a:rPr lang="en-GB" sz="3200" dirty="0" smtClean="0"/>
              <a:t>Options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James Clarke, OUGO</a:t>
            </a:r>
            <a:r>
              <a:rPr lang="en-GB" sz="4800" dirty="0"/>
              <a:t/>
            </a:r>
            <a:br>
              <a:rPr lang="en-GB" sz="4800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9846" y="5923052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Policy Development Workshop </a:t>
            </a:r>
          </a:p>
        </p:txBody>
      </p:sp>
    </p:spTree>
    <p:extLst>
      <p:ext uri="{BB962C8B-B14F-4D97-AF65-F5344CB8AC3E}">
        <p14:creationId xmlns:p14="http://schemas.microsoft.com/office/powerpoint/2010/main" val="23553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6" name="Title 15"/>
          <p:cNvSpPr txBox="1">
            <a:spLocks/>
          </p:cNvSpPr>
          <p:nvPr/>
        </p:nvSpPr>
        <p:spPr>
          <a:xfrm>
            <a:off x="1835696" y="260648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Options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156266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601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8028000" cy="64807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Options Continued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431529"/>
            <a:ext cx="3888432" cy="40644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b="1" dirty="0" smtClean="0"/>
              <a:t>Legislate for Automatic Access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Primary legislation to grant automatic rights of access – under certain conditions.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Grant relevant operators automatic access (under a certain depth) to land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Operators can commence operations following notification, without need for negotiation, subject to necessary permissions.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May require some payment mechanism in return for the right of access</a:t>
            </a:r>
            <a:r>
              <a:rPr lang="en-GB" dirty="0"/>
              <a:t> </a:t>
            </a:r>
            <a:r>
              <a:rPr lang="en-GB" dirty="0" smtClean="0"/>
              <a:t>(as per existing process).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Rights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444427"/>
            <a:ext cx="3888432" cy="40644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b="0" i="0" kern="1200" baseline="0">
                <a:solidFill>
                  <a:srgbClr val="00AEEF"/>
                </a:solidFill>
                <a:latin typeface="Arial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900000" indent="-2880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900000" indent="-288000" algn="l" defTabSz="914400" rtl="0" eaLnBrk="1" latinLnBrk="0" hangingPunct="1">
              <a:spcBef>
                <a:spcPct val="20000"/>
              </a:spcBef>
              <a:buFont typeface="+mj-lt"/>
              <a:buAutoNum type="arabicPeriod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/>
              <a:t>Refine </a:t>
            </a:r>
            <a:r>
              <a:rPr lang="en-GB" b="1" dirty="0"/>
              <a:t>E</a:t>
            </a:r>
            <a:r>
              <a:rPr lang="en-GB" b="1" dirty="0" smtClean="0"/>
              <a:t>xisting Procedure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Fix or cap compensation payments for individual negotiations.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Consider possibility of group negotiation/notification.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u="sng" dirty="0" smtClean="0"/>
              <a:t>Note</a:t>
            </a:r>
            <a:r>
              <a:rPr lang="en-GB" dirty="0" smtClean="0"/>
              <a:t>: NO existing procedure </a:t>
            </a:r>
            <a:r>
              <a:rPr lang="en-GB" smtClean="0"/>
              <a:t>to refine for </a:t>
            </a:r>
            <a:r>
              <a:rPr lang="en-GB" dirty="0" smtClean="0"/>
              <a:t>Geothermal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3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8028000" cy="64807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Potential Payment Options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Rights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17537918"/>
              </p:ext>
            </p:extLst>
          </p:nvPr>
        </p:nvGraphicFramePr>
        <p:xfrm>
          <a:off x="683568" y="1340768"/>
          <a:ext cx="7992888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124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412776"/>
            <a:ext cx="8028000" cy="473967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Is ‘do nothing’ a practical option?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Do you think there are other options we could consider?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How could we streamline the existing procedure whilst allowing geothermal to develop?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Would some form of payment be appropriate, in the case of legislation for automatic access?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If so, what features </a:t>
            </a:r>
            <a:r>
              <a:rPr lang="en-GB" dirty="0">
                <a:solidFill>
                  <a:schemeClr val="tx1"/>
                </a:solidFill>
              </a:rPr>
              <a:t>(such as those outlined above) </a:t>
            </a:r>
            <a:r>
              <a:rPr lang="en-GB" dirty="0" smtClean="0">
                <a:solidFill>
                  <a:schemeClr val="tx1"/>
                </a:solidFill>
              </a:rPr>
              <a:t>do you think such a payment should have and why?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When would be an appropriate time to provide payment</a:t>
            </a:r>
            <a:r>
              <a:rPr lang="en-GB" smtClean="0">
                <a:solidFill>
                  <a:schemeClr val="tx1"/>
                </a:solidFill>
              </a:rPr>
              <a:t>? 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6" name="Title 15"/>
          <p:cNvSpPr txBox="1">
            <a:spLocks/>
          </p:cNvSpPr>
          <p:nvPr/>
        </p:nvSpPr>
        <p:spPr>
          <a:xfrm>
            <a:off x="1835696" y="260648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5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Access Rights</a:t>
            </a:r>
            <a:br>
              <a:rPr lang="en-GB" dirty="0" smtClean="0"/>
            </a:br>
            <a:r>
              <a:rPr lang="en-GB" sz="3200" dirty="0" smtClean="0"/>
              <a:t>The Existing Framework</a:t>
            </a:r>
            <a:br>
              <a:rPr lang="en-GB" sz="3200" dirty="0" smtClean="0"/>
            </a:br>
            <a:r>
              <a:rPr lang="en-GB" sz="2000" dirty="0" smtClean="0"/>
              <a:t>James Clarke, OUGO</a:t>
            </a:r>
            <a:br>
              <a:rPr lang="en-GB" sz="20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49846" y="5923052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Policy Development Workshop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452320" cy="64807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Conventional vs. Unconventional Oil and Gas</a:t>
            </a:r>
            <a:endParaRPr lang="en-US" sz="32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79512" y="4437112"/>
            <a:ext cx="5112568" cy="1667396"/>
          </a:xfrm>
        </p:spPr>
        <p:txBody>
          <a:bodyPr>
            <a:no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sz="1700" dirty="0"/>
              <a:t>Conventional drilling has to date mostly involved vertical </a:t>
            </a:r>
            <a:r>
              <a:rPr lang="en-US" sz="1700" dirty="0" smtClean="0"/>
              <a:t>drilling: few </a:t>
            </a:r>
            <a:r>
              <a:rPr lang="en-US" sz="1700" dirty="0"/>
              <a:t>landowners affected.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700" dirty="0" smtClean="0"/>
              <a:t>New drilling techniques involve horizontal well creation over a mile below the surface.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700" dirty="0" smtClean="0"/>
              <a:t>Each vertical well may have many horizontals (up to 2 miles long): more landowners affected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Access Rights</a:t>
            </a:r>
            <a:endParaRPr lang="en-US" dirty="0"/>
          </a:p>
        </p:txBody>
      </p:sp>
      <p:pic>
        <p:nvPicPr>
          <p:cNvPr id="1026" name="Picture 2" descr="http://www.sme.org/uploadedImages/Publications/ME_Magazine/2013/February_2013/Frac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-5809"/>
          <a:stretch/>
        </p:blipFill>
        <p:spPr bwMode="auto">
          <a:xfrm>
            <a:off x="5436096" y="1368000"/>
            <a:ext cx="3479487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geosci.uchicago.edu/~moyer/GEOS24705/Images/frack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31" y="1556792"/>
            <a:ext cx="3876303" cy="264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669" y="119675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Unconventional 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121823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Conventional 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239852" y="4194027"/>
            <a:ext cx="13681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 smtClean="0"/>
              <a:t>Energy-Daily.com</a:t>
            </a:r>
            <a:endParaRPr lang="en-GB" sz="700" dirty="0"/>
          </a:p>
        </p:txBody>
      </p:sp>
      <p:sp>
        <p:nvSpPr>
          <p:cNvPr id="11" name="TextBox 10"/>
          <p:cNvSpPr txBox="1"/>
          <p:nvPr/>
        </p:nvSpPr>
        <p:spPr>
          <a:xfrm>
            <a:off x="7547431" y="5755680"/>
            <a:ext cx="13681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dirty="0" smtClean="0"/>
              <a:t>SME.org</a:t>
            </a:r>
            <a:endParaRPr lang="en-GB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Access Rights</a:t>
            </a:r>
            <a:endParaRPr lang="en-US" dirty="0"/>
          </a:p>
        </p:txBody>
      </p:sp>
      <p:sp>
        <p:nvSpPr>
          <p:cNvPr id="6" name="Title 15"/>
          <p:cNvSpPr txBox="1">
            <a:spLocks/>
          </p:cNvSpPr>
          <p:nvPr/>
        </p:nvSpPr>
        <p:spPr>
          <a:xfrm>
            <a:off x="1835696" y="260648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Geothermal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261" y="980728"/>
            <a:ext cx="374717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18"/>
          <p:cNvSpPr>
            <a:spLocks noGrp="1"/>
          </p:cNvSpPr>
          <p:nvPr>
            <p:ph idx="1"/>
          </p:nvPr>
        </p:nvSpPr>
        <p:spPr>
          <a:xfrm>
            <a:off x="179513" y="2193652"/>
            <a:ext cx="4536504" cy="1667396"/>
          </a:xfrm>
        </p:spPr>
        <p:txBody>
          <a:bodyPr>
            <a:no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sz="1700" dirty="0" smtClean="0"/>
              <a:t>Deep geothermal schemes typically require two boreholes: one for abstraction and one for re-injection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700" dirty="0" smtClean="0"/>
              <a:t>Drilling depths are usually greater than 1.5km (and can be up to 5 km for deep geothermal power schemes)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700" dirty="0" smtClean="0"/>
              <a:t>The horizontal distance between the points of  abstraction and re-injection is usually between 1-2 km (though less for deep geothermal power schemes) </a:t>
            </a:r>
          </a:p>
          <a:p>
            <a:pPr lvl="1"/>
            <a:endParaRPr lang="en-US" sz="1700" dirty="0" smtClean="0"/>
          </a:p>
          <a:p>
            <a:pPr marL="285750" lvl="1" indent="-285750">
              <a:buFont typeface="Arial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485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5468" y="1628800"/>
            <a:ext cx="4572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 Crown owns the Mineral rights to oil and gas in the UK. </a:t>
            </a:r>
          </a:p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However, landowners </a:t>
            </a:r>
            <a:r>
              <a:rPr lang="en-US" dirty="0"/>
              <a:t>own land </a:t>
            </a:r>
            <a:r>
              <a:rPr lang="en-US" dirty="0" smtClean="0"/>
              <a:t>rights on the surface, and underground with no defined depth limit. </a:t>
            </a:r>
          </a:p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Currently</a:t>
            </a:r>
            <a:r>
              <a:rPr lang="en-US" dirty="0"/>
              <a:t>, operators must identify &amp; negotiate with landowners for </a:t>
            </a:r>
            <a:r>
              <a:rPr lang="en-US" u="sng" dirty="0"/>
              <a:t>both</a:t>
            </a:r>
            <a:r>
              <a:rPr lang="en-US" dirty="0"/>
              <a:t> surface and underground </a:t>
            </a:r>
            <a:r>
              <a:rPr lang="en-US" dirty="0" smtClean="0"/>
              <a:t>access, or risk charges of trespass. </a:t>
            </a:r>
          </a:p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Focus in this workshop is on underground access. </a:t>
            </a:r>
          </a:p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Surface access involves only a small surface area and fewer landowners.</a:t>
            </a:r>
            <a:endParaRPr lang="en-US" dirty="0"/>
          </a:p>
        </p:txBody>
      </p:sp>
      <p:sp>
        <p:nvSpPr>
          <p:cNvPr id="8" name="Title 15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128792" cy="648072"/>
          </a:xfrm>
        </p:spPr>
        <p:txBody>
          <a:bodyPr>
            <a:normAutofit/>
          </a:bodyPr>
          <a:lstStyle/>
          <a:p>
            <a:r>
              <a:rPr lang="en-US" dirty="0" smtClean="0"/>
              <a:t>Legal position</a:t>
            </a:r>
            <a:endParaRPr lang="en-US" dirty="0"/>
          </a:p>
        </p:txBody>
      </p:sp>
      <p:pic>
        <p:nvPicPr>
          <p:cNvPr id="9" name="Picture 2" descr="http://www.cuadrillaresources.com/wp-content/uploads/2012/02/aerial_lar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10046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Access Rights</a:t>
            </a:r>
            <a:endParaRPr lang="en-US" dirty="0"/>
          </a:p>
        </p:txBody>
      </p:sp>
      <p:sp>
        <p:nvSpPr>
          <p:cNvPr id="6" name="Title 15"/>
          <p:cNvSpPr txBox="1">
            <a:spLocks/>
          </p:cNvSpPr>
          <p:nvPr/>
        </p:nvSpPr>
        <p:spPr>
          <a:xfrm>
            <a:off x="1865262" y="188640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/>
              <a:t>Existing Procedure for Underground Access (Oil and Gas)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779912" y="956370"/>
            <a:ext cx="1169261" cy="818444"/>
            <a:chOff x="1436926" y="28150"/>
            <a:chExt cx="1169261" cy="818444"/>
          </a:xfrm>
        </p:grpSpPr>
        <p:sp>
          <p:nvSpPr>
            <p:cNvPr id="11" name="Rounded Rectangle 10"/>
            <p:cNvSpPr/>
            <p:nvPr/>
          </p:nvSpPr>
          <p:spPr>
            <a:xfrm>
              <a:off x="1436926" y="28150"/>
              <a:ext cx="1169261" cy="818444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476886" y="68110"/>
              <a:ext cx="1089341" cy="738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/>
                <a:t>Identify Landowners</a:t>
              </a:r>
              <a:endParaRPr lang="en-GB" sz="12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75001" y="2564904"/>
            <a:ext cx="1169261" cy="818444"/>
            <a:chOff x="1436926" y="28150"/>
            <a:chExt cx="1169261" cy="818444"/>
          </a:xfrm>
        </p:grpSpPr>
        <p:sp>
          <p:nvSpPr>
            <p:cNvPr id="14" name="Rounded Rectangle 13"/>
            <p:cNvSpPr/>
            <p:nvPr/>
          </p:nvSpPr>
          <p:spPr>
            <a:xfrm>
              <a:off x="1436926" y="28150"/>
              <a:ext cx="1169261" cy="818444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476886" y="68110"/>
              <a:ext cx="1089341" cy="738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/>
                <a:t>Individual Negotiations</a:t>
              </a:r>
              <a:endParaRPr lang="en-GB" sz="1200" b="1" kern="1200" dirty="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03648" y="2577828"/>
            <a:ext cx="1169262" cy="81844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50" b="1" dirty="0" smtClean="0"/>
              <a:t>Arrange compensation if needed</a:t>
            </a:r>
            <a:endParaRPr lang="en-GB" sz="105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6096365" y="2579340"/>
            <a:ext cx="1169261" cy="81844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50" b="1" dirty="0" smtClean="0"/>
              <a:t>Operator refers to Secretary of State</a:t>
            </a:r>
            <a:endParaRPr lang="en-GB" sz="10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72015" y="2583853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AEEF"/>
                </a:solidFill>
              </a:rPr>
              <a:t>Successful</a:t>
            </a:r>
            <a:endParaRPr lang="en-GB" sz="1100" b="1" dirty="0">
              <a:solidFill>
                <a:srgbClr val="00AEE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9213" y="256944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AEEF"/>
                </a:solidFill>
              </a:rPr>
              <a:t>Unsuccessful</a:t>
            </a:r>
            <a:endParaRPr lang="en-GB" sz="1100" b="1" dirty="0">
              <a:solidFill>
                <a:srgbClr val="00AEE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134590" y="4054246"/>
            <a:ext cx="1169261" cy="81844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200" b="1" dirty="0"/>
              <a:t>T</a:t>
            </a:r>
            <a:r>
              <a:rPr lang="en-GB" sz="1200" b="1" dirty="0" smtClean="0"/>
              <a:t>aken through the courts</a:t>
            </a:r>
            <a:endParaRPr lang="en-GB" sz="1200" b="1" dirty="0"/>
          </a:p>
        </p:txBody>
      </p:sp>
      <p:sp>
        <p:nvSpPr>
          <p:cNvPr id="27" name="U-Turn Arrow 26"/>
          <p:cNvSpPr/>
          <p:nvPr/>
        </p:nvSpPr>
        <p:spPr>
          <a:xfrm rot="10800000">
            <a:off x="4644008" y="3396272"/>
            <a:ext cx="1728192" cy="358025"/>
          </a:xfrm>
          <a:prstGeom prst="uturn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6365784" y="3578560"/>
            <a:ext cx="706871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1403647" y="4054246"/>
            <a:ext cx="1169261" cy="81844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smtClean="0"/>
              <a:t>Access </a:t>
            </a:r>
            <a:r>
              <a:rPr lang="en-GB" b="1" dirty="0" smtClean="0">
                <a:solidFill>
                  <a:srgbClr val="92D050"/>
                </a:solidFill>
              </a:rPr>
              <a:t>Granted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34590" y="5267924"/>
            <a:ext cx="1169261" cy="81844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smtClean="0"/>
              <a:t>Access </a:t>
            </a:r>
            <a:r>
              <a:rPr lang="en-GB" b="1" dirty="0" smtClean="0">
                <a:solidFill>
                  <a:srgbClr val="FF0000"/>
                </a:solidFill>
              </a:rPr>
              <a:t>Denied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5400000">
            <a:off x="1634841" y="3581019"/>
            <a:ext cx="706871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 rot="5400000">
            <a:off x="6467254" y="4945516"/>
            <a:ext cx="503931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5400000">
            <a:off x="3940670" y="2045542"/>
            <a:ext cx="767170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4973928" y="2798389"/>
            <a:ext cx="1254256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2483767" y="2798389"/>
            <a:ext cx="1291233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0800000">
            <a:off x="2483766" y="4287731"/>
            <a:ext cx="3652362" cy="351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920563" y="415692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AEEF"/>
                </a:solidFill>
              </a:rPr>
              <a:t>Successful</a:t>
            </a:r>
            <a:endParaRPr lang="en-GB" sz="1100" b="1" dirty="0">
              <a:solidFill>
                <a:srgbClr val="00AEE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85910" y="4872690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AEEF"/>
                </a:solidFill>
              </a:rPr>
              <a:t>Unsuccessful</a:t>
            </a:r>
            <a:endParaRPr lang="en-GB" sz="1100" b="1" dirty="0">
              <a:solidFill>
                <a:srgbClr val="00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4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8" name="Title 15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128792" cy="648072"/>
          </a:xfrm>
        </p:spPr>
        <p:txBody>
          <a:bodyPr>
            <a:noAutofit/>
          </a:bodyPr>
          <a:lstStyle/>
          <a:p>
            <a:r>
              <a:rPr lang="en-US" sz="3200" dirty="0" smtClean="0"/>
              <a:t>Possible concerns with current process</a:t>
            </a:r>
            <a:br>
              <a:rPr lang="en-US" sz="3200" dirty="0" smtClean="0"/>
            </a:br>
            <a:r>
              <a:rPr lang="en-US" sz="3200" dirty="0" smtClean="0"/>
              <a:t>- Unconventional Gas &amp; Oil</a:t>
            </a:r>
            <a:endParaRPr lang="en-US" sz="3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7750735"/>
              </p:ext>
            </p:extLst>
          </p:nvPr>
        </p:nvGraphicFramePr>
        <p:xfrm>
          <a:off x="1259632" y="1268760"/>
          <a:ext cx="66484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2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Access Rights</a:t>
            </a:r>
            <a:endParaRPr lang="en-US" dirty="0"/>
          </a:p>
        </p:txBody>
      </p:sp>
      <p:sp>
        <p:nvSpPr>
          <p:cNvPr id="7" name="Title 15"/>
          <p:cNvSpPr txBox="1">
            <a:spLocks/>
          </p:cNvSpPr>
          <p:nvPr/>
        </p:nvSpPr>
        <p:spPr>
          <a:xfrm>
            <a:off x="1835696" y="260648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Possible concerns with current process</a:t>
            </a:r>
            <a:br>
              <a:rPr lang="en-US" sz="3200" dirty="0" smtClean="0"/>
            </a:br>
            <a:r>
              <a:rPr lang="en-US" sz="3200" dirty="0" smtClean="0"/>
              <a:t>- Geothermal</a:t>
            </a:r>
            <a:endParaRPr lang="en-US" sz="3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49945361"/>
              </p:ext>
            </p:extLst>
          </p:nvPr>
        </p:nvGraphicFramePr>
        <p:xfrm>
          <a:off x="1115616" y="1268760"/>
          <a:ext cx="66484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10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340768"/>
            <a:ext cx="8136904" cy="460851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What impact do you believe subsurface activities deeper than 100 metres have upon the landowner?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Is the current situation with subsurface access rights acceptable or problematic in your view? Consider potential </a:t>
            </a:r>
            <a:r>
              <a:rPr lang="en-GB" dirty="0">
                <a:solidFill>
                  <a:schemeClr val="tx1"/>
                </a:solidFill>
              </a:rPr>
              <a:t>costs and issues </a:t>
            </a:r>
            <a:r>
              <a:rPr lang="en-GB" dirty="0" smtClean="0">
                <a:solidFill>
                  <a:schemeClr val="tx1"/>
                </a:solidFill>
              </a:rPr>
              <a:t>arising </a:t>
            </a:r>
            <a:r>
              <a:rPr lang="en-GB" dirty="0">
                <a:solidFill>
                  <a:schemeClr val="tx1"/>
                </a:solidFill>
              </a:rPr>
              <a:t>from the existing </a:t>
            </a:r>
            <a:r>
              <a:rPr lang="en-GB" dirty="0" smtClean="0">
                <a:solidFill>
                  <a:schemeClr val="tx1"/>
                </a:solidFill>
              </a:rPr>
              <a:t>procedure, and impacts on shale and geothermal development.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How do you think this situation could best be improved, if at all?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Is any such action urgent, and if so 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7" name="Title 15"/>
          <p:cNvSpPr txBox="1">
            <a:spLocks/>
          </p:cNvSpPr>
          <p:nvPr/>
        </p:nvSpPr>
        <p:spPr>
          <a:xfrm>
            <a:off x="1835696" y="260648"/>
            <a:ext cx="7128792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50" baseline="0">
                <a:solidFill>
                  <a:srgbClr val="00AEE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/>
              <a:t>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53413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DECC">
      <a:dk1>
        <a:sysClr val="windowText" lastClr="000000"/>
      </a:dk1>
      <a:lt1>
        <a:sysClr val="window" lastClr="FFFFFF"/>
      </a:lt1>
      <a:dk2>
        <a:srgbClr val="005ABB"/>
      </a:dk2>
      <a:lt2>
        <a:srgbClr val="CCDEF1"/>
      </a:lt2>
      <a:accent1>
        <a:srgbClr val="00AEEF"/>
      </a:accent1>
      <a:accent2>
        <a:srgbClr val="83389B"/>
      </a:accent2>
      <a:accent3>
        <a:srgbClr val="AC1A2F"/>
      </a:accent3>
      <a:accent4>
        <a:srgbClr val="EF8200"/>
      </a:accent4>
      <a:accent5>
        <a:srgbClr val="9C9A00"/>
      </a:accent5>
      <a:accent6>
        <a:srgbClr val="0065A2"/>
      </a:accent6>
      <a:hlink>
        <a:srgbClr val="0065A2"/>
      </a:hlink>
      <a:folHlink>
        <a:srgbClr val="83389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2F145830E9C4DA7DD0FA0AD8C4B35" ma:contentTypeVersion="1" ma:contentTypeDescription="Create a new document." ma:contentTypeScope="" ma:versionID="d70ea42bf5a6953fb7cdec4cf43ec2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B7931-1E5A-4F10-A1C4-AA3E8AFD8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55FA04-8911-4932-AC02-FAE8B3A9259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F870A64-5A11-45F4-B00E-AAB0EC287B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836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Master</vt:lpstr>
      <vt:lpstr>Access Rights Workshop 17th March 2014 </vt:lpstr>
      <vt:lpstr>Access Rights The Existing Framework James Clarke, OUGO </vt:lpstr>
      <vt:lpstr>Conventional vs. Unconventional Oil and Gas</vt:lpstr>
      <vt:lpstr>PowerPoint Presentation</vt:lpstr>
      <vt:lpstr>Legal position</vt:lpstr>
      <vt:lpstr>PowerPoint Presentation</vt:lpstr>
      <vt:lpstr>Possible concerns with current process - Unconventional Gas &amp; Oil</vt:lpstr>
      <vt:lpstr>PowerPoint Presentation</vt:lpstr>
      <vt:lpstr>PowerPoint Presentation</vt:lpstr>
      <vt:lpstr>PowerPoint Presentation</vt:lpstr>
      <vt:lpstr>PowerPoint Presentation</vt:lpstr>
      <vt:lpstr>Options Continued </vt:lpstr>
      <vt:lpstr>Potential Payment Options </vt:lpstr>
      <vt:lpstr>PowerPoint Presentation</vt:lpstr>
    </vt:vector>
  </TitlesOfParts>
  <Company>Department of Energy &amp; Climate Change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DECC Presentation</dc:title>
  <dc:creator>Department of Energy &amp; Climate Change</dc:creator>
  <cp:lastModifiedBy>Henry Jessica (Energy Markets and Networks)</cp:lastModifiedBy>
  <cp:revision>209</cp:revision>
  <cp:lastPrinted>2014-02-21T16:40:47Z</cp:lastPrinted>
  <dcterms:created xsi:type="dcterms:W3CDTF">2012-10-10T09:02:29Z</dcterms:created>
  <dcterms:modified xsi:type="dcterms:W3CDTF">2014-03-19T16:53:31Z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0x010100DA42F145830E9C4DA7DD0FA0AD8C4B35</vt:lpwstr>
  </property>
</Properties>
</file>