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5"/>
    <p:sldMasterId id="2147483672" r:id="rId6"/>
    <p:sldMasterId id="2147483686" r:id="rId7"/>
    <p:sldMasterId id="2147483698" r:id="rId8"/>
    <p:sldMasterId id="2147483710" r:id="rId9"/>
    <p:sldMasterId id="2147483722" r:id="rId10"/>
    <p:sldMasterId id="2147483738" r:id="rId11"/>
    <p:sldMasterId id="2147483750" r:id="rId12"/>
    <p:sldMasterId id="2147483762" r:id="rId13"/>
    <p:sldMasterId id="2147483774" r:id="rId14"/>
    <p:sldMasterId id="2147483786" r:id="rId15"/>
    <p:sldMasterId id="2147483798" r:id="rId16"/>
    <p:sldMasterId id="2147483810" r:id="rId17"/>
    <p:sldMasterId id="2147483822" r:id="rId18"/>
  </p:sldMasterIdLst>
  <p:notesMasterIdLst>
    <p:notesMasterId r:id="rId24"/>
  </p:notesMasterIdLst>
  <p:handoutMasterIdLst>
    <p:handoutMasterId r:id="rId25"/>
  </p:handoutMasterIdLst>
  <p:sldIdLst>
    <p:sldId id="256" r:id="rId19"/>
    <p:sldId id="450" r:id="rId20"/>
    <p:sldId id="451" r:id="rId21"/>
    <p:sldId id="452" r:id="rId22"/>
    <p:sldId id="448" r:id="rId23"/>
  </p:sldIdLst>
  <p:sldSz cx="9144000" cy="6858000" type="screen4x3"/>
  <p:notesSz cx="6864350" cy="999648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ＭＳ Ｐゴシック" panose="020B0600070205080204" pitchFamily="34" charset="-128"/>
      <p:regular r:id="rId30"/>
    </p:embeddedFont>
    <p:embeddedFont>
      <p:font typeface="Arial Bold" panose="020B0704020202020204" pitchFamily="34" charset="0"/>
      <p:bold r:id="rId31"/>
    </p:embeddedFont>
    <p:embeddedFont>
      <p:font typeface="Arial Black" panose="020B0A04020102020204" pitchFamily="34" charset="0"/>
      <p:bold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8000"/>
    <a:srgbClr val="FF99CC"/>
    <a:srgbClr val="CCFFCC"/>
    <a:srgbClr val="33CC33"/>
    <a:srgbClr val="DDDDDD"/>
    <a:srgbClr val="CCCCFF"/>
    <a:srgbClr val="EDEBF9"/>
    <a:srgbClr val="C0C0C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84615" autoAdjust="0"/>
  </p:normalViewPr>
  <p:slideViewPr>
    <p:cSldViewPr>
      <p:cViewPr>
        <p:scale>
          <a:sx n="72" d="100"/>
          <a:sy n="72" d="100"/>
        </p:scale>
        <p:origin x="-192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5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2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5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1.xml"/><Relationship Id="rId31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4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5576" cy="49959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7677" y="3"/>
            <a:ext cx="2975576" cy="49959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pPr>
              <a:defRPr/>
            </a:pPr>
            <a:fld id="{385AAC36-1CDE-40A8-8C29-02BC234AD22B}" type="datetimeFigureOut">
              <a:rPr lang="en-US"/>
              <a:pPr>
                <a:defRPr/>
              </a:pPr>
              <a:t>6/18/2014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566"/>
            <a:ext cx="2975576" cy="49959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7677" y="9494566"/>
            <a:ext cx="2975576" cy="49959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pPr>
              <a:defRPr/>
            </a:pPr>
            <a:fld id="{13914228-142A-4B4F-B516-1E4D6E9854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329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4479" cy="49959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7677" y="3"/>
            <a:ext cx="2975576" cy="49959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pPr>
              <a:defRPr/>
            </a:pPr>
            <a:fld id="{FD1DF205-E8EF-40B9-AA5B-EEC359FBCFB6}" type="datetimeFigureOut">
              <a:rPr lang="en-US"/>
              <a:pPr>
                <a:defRPr/>
              </a:pPr>
              <a:t>6/18/2014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96" y="4748450"/>
            <a:ext cx="5492359" cy="4498654"/>
          </a:xfrm>
          <a:prstGeom prst="rect">
            <a:avLst/>
          </a:prstGeom>
        </p:spPr>
        <p:txBody>
          <a:bodyPr vert="horz" lIns="92473" tIns="46237" rIns="92473" bIns="462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94566"/>
            <a:ext cx="2974479" cy="49959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7677" y="9494566"/>
            <a:ext cx="2975576" cy="49959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pPr>
              <a:defRPr/>
            </a:pPr>
            <a:fld id="{553E4DC2-A168-4B9C-9EB9-B5A3C2C64A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904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13C465-90BA-4D73-8ADD-44A839DD8F92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public identified 8 key principles that could be used to promote more effective open data policies. Defining the public interest was key in this context.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E4DC2-A168-4B9C-9EB9-B5A3C2C64A9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77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nds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768850"/>
            <a:ext cx="24384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RCUK_strategy"/>
          <p:cNvPicPr>
            <a:picLocks noChangeAspect="1" noChangeArrowheads="1"/>
          </p:cNvPicPr>
          <p:nvPr/>
        </p:nvPicPr>
        <p:blipFill>
          <a:blip r:embed="rId3" cstate="print"/>
          <a:srcRect b="18285"/>
          <a:stretch>
            <a:fillRect/>
          </a:stretch>
        </p:blipFill>
        <p:spPr bwMode="auto">
          <a:xfrm>
            <a:off x="136525" y="128588"/>
            <a:ext cx="24542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01_H_4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6019800"/>
            <a:ext cx="206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ands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4768850"/>
            <a:ext cx="24384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CUK_strategy"/>
          <p:cNvPicPr>
            <a:picLocks noChangeAspect="1" noChangeArrowheads="1"/>
          </p:cNvPicPr>
          <p:nvPr/>
        </p:nvPicPr>
        <p:blipFill>
          <a:blip r:embed="rId3" cstate="print"/>
          <a:srcRect b="18285"/>
          <a:stretch>
            <a:fillRect/>
          </a:stretch>
        </p:blipFill>
        <p:spPr bwMode="auto">
          <a:xfrm>
            <a:off x="136525" y="128588"/>
            <a:ext cx="24542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01_H_4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6019800"/>
            <a:ext cx="206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24200" y="2057400"/>
            <a:ext cx="5486400" cy="11430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581400"/>
            <a:ext cx="5486400" cy="17526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E0CDE-B080-4D68-9F15-54FD98E37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E8C1-F11B-48D0-BAAD-CBE5BD191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6765-76F3-4A1F-9264-503E2196D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388" y="2363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788" y="2363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7999-9303-4E3F-9070-8BFC263C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1336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2484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EB82-F68D-477D-AC82-FCF988552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3BBE6-393C-4683-9378-FE4ED03B8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B2C18-AE08-4D9A-9C48-AC6ACA664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9C9C-4BBB-444C-BD16-C019190A6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6319-DA0A-4428-A2BA-B4576A4D7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1E75A-0BBF-4C41-B3A9-C80BEA957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1268413"/>
            <a:ext cx="1962150" cy="5210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9013" y="1268413"/>
            <a:ext cx="5737225" cy="5210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A3DDB-B6EC-4DE9-8D8B-E783B2DFD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2CFC-319D-4EA7-B512-1205E9CBC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A536E-2629-4F0A-8ABD-9782E616C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C054-244D-4DD8-A640-7427F7C90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nds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768850"/>
            <a:ext cx="24384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RCUK_strategy"/>
          <p:cNvPicPr>
            <a:picLocks noChangeAspect="1" noChangeArrowheads="1"/>
          </p:cNvPicPr>
          <p:nvPr/>
        </p:nvPicPr>
        <p:blipFill>
          <a:blip r:embed="rId3" cstate="print"/>
          <a:srcRect b="18285"/>
          <a:stretch>
            <a:fillRect/>
          </a:stretch>
        </p:blipFill>
        <p:spPr bwMode="auto">
          <a:xfrm>
            <a:off x="136525" y="128588"/>
            <a:ext cx="24542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01_H_4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6019800"/>
            <a:ext cx="206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ands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768850"/>
            <a:ext cx="24384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CUK_strategy"/>
          <p:cNvPicPr>
            <a:picLocks noChangeAspect="1" noChangeArrowheads="1"/>
          </p:cNvPicPr>
          <p:nvPr/>
        </p:nvPicPr>
        <p:blipFill>
          <a:blip r:embed="rId3" cstate="print"/>
          <a:srcRect b="18285"/>
          <a:stretch>
            <a:fillRect/>
          </a:stretch>
        </p:blipFill>
        <p:spPr bwMode="auto">
          <a:xfrm>
            <a:off x="136525" y="128588"/>
            <a:ext cx="24542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01_H_4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6019800"/>
            <a:ext cx="206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24200" y="2057400"/>
            <a:ext cx="5486400" cy="11430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581400"/>
            <a:ext cx="5486400" cy="17526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388" y="2363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788" y="2363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B293-C4A5-40D6-86AE-C515C0CEF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6D493-9E83-40F1-9466-F91E114B7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A47E-AA8E-4640-A916-13AB9BF1B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C8E2-1E48-4C5C-A1C0-0268B7EE4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3F04B-8E99-420E-B44C-C29078850E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5876D-7B2D-4A53-9640-E2B0FB444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D2E1D-64CF-48F0-BE98-A302164EF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1268413"/>
            <a:ext cx="1962150" cy="5210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9013" y="1268413"/>
            <a:ext cx="5737225" cy="5210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7921-F2C2-4271-AEEA-1067E173B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BEF44-3EF1-4F0A-B360-BB52DDFE1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3B3F-C66A-4B56-8682-277AAA5767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2DB7B-0A1A-4DD6-BF60-76059A59CE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6764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581C3-FB60-4846-A87C-7A6615062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E8A9-0B9C-493F-9A43-F4F7DFAD4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DD0A-3D86-4060-86D8-AA9840E75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5BF3-292B-455C-96C1-0F6A6EE94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1D317-7721-49F2-B335-DD732438B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31167-B88C-4EAC-930E-1DC045B11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2FAC-BB5E-4C96-A2AE-D469F910E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531813"/>
            <a:ext cx="1981200" cy="5030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531813"/>
            <a:ext cx="5791200" cy="5030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3C02F-597E-45C1-B2C1-0380B7252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44521-2856-485B-B97A-8C7848E4C2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0BF97-3F19-43CF-B99E-0A23565795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EB9C-8735-44C9-88CB-C95408C277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388" y="2363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788" y="2363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0C319-DC8C-453D-B9DA-903CC93CE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B71C-7DD0-4FF8-AE9C-538AB06616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79DD-4209-40CC-BD7C-69530D20B5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109E7-5176-43F7-A8D2-7070768C21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BE5E7-E9C8-45A3-A5BC-4D46292D8A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ADFFF-4A26-45F1-B830-3998B89E9F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2FB6-C581-489A-B6B7-9DE8844BDF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1268413"/>
            <a:ext cx="1962150" cy="5210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9013" y="1268413"/>
            <a:ext cx="5737225" cy="5210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DAF8-D3F2-4C7F-BDA3-80C8D85ABA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676400"/>
            <a:ext cx="417512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0275" y="1676400"/>
            <a:ext cx="417512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E492-F64F-4F1C-9149-8CF7B36EF6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5AAEB-83BA-4FC1-B955-15B0CFD1C2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6EE1C-A13D-45C1-8460-6BE1C1CF77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CEE0-742A-4D3A-B3A5-7C67C2A7C3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27099-904C-455D-AFC1-2EF0BF5DED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17251-5B2F-4F76-9D88-F55AFDB0F8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6FCA-3128-453C-B722-3699400735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CE651-0A3A-45CF-BA58-4B3756A396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CCE54-ABCA-466E-A99A-73F772E537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0A0B-D88E-473F-9C52-750AD40B39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E4D04-A56A-4C60-9CB0-1C1CBA569D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1336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2484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400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676400"/>
            <a:ext cx="417512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40275" y="1676400"/>
            <a:ext cx="4175125" cy="4876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708275"/>
            <a:ext cx="4032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708275"/>
            <a:ext cx="4033837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84313"/>
            <a:ext cx="2057400" cy="3700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484313"/>
            <a:ext cx="6019800" cy="370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676400"/>
            <a:ext cx="417512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0275" y="1676400"/>
            <a:ext cx="417512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nds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768850"/>
            <a:ext cx="24384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RCUK_strategy"/>
          <p:cNvPicPr>
            <a:picLocks noChangeAspect="1" noChangeArrowheads="1"/>
          </p:cNvPicPr>
          <p:nvPr/>
        </p:nvPicPr>
        <p:blipFill>
          <a:blip r:embed="rId3" cstate="print"/>
          <a:srcRect b="18285"/>
          <a:stretch>
            <a:fillRect/>
          </a:stretch>
        </p:blipFill>
        <p:spPr bwMode="auto">
          <a:xfrm>
            <a:off x="136525" y="128588"/>
            <a:ext cx="24542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01_H_4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6019800"/>
            <a:ext cx="206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ands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768850"/>
            <a:ext cx="24384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CUK_strategy"/>
          <p:cNvPicPr>
            <a:picLocks noChangeAspect="1" noChangeArrowheads="1"/>
          </p:cNvPicPr>
          <p:nvPr/>
        </p:nvPicPr>
        <p:blipFill>
          <a:blip r:embed="rId3" cstate="print"/>
          <a:srcRect b="18285"/>
          <a:stretch>
            <a:fillRect/>
          </a:stretch>
        </p:blipFill>
        <p:spPr bwMode="auto">
          <a:xfrm>
            <a:off x="136525" y="128588"/>
            <a:ext cx="24542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01_H_4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6019800"/>
            <a:ext cx="206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24200" y="2057400"/>
            <a:ext cx="5486400" cy="11430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581400"/>
            <a:ext cx="5486400" cy="17526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676400"/>
            <a:ext cx="417512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0275" y="1676400"/>
            <a:ext cx="417512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1336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2484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708275"/>
            <a:ext cx="4032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708275"/>
            <a:ext cx="4033837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84313"/>
            <a:ext cx="2057400" cy="3700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484313"/>
            <a:ext cx="6019800" cy="370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708275"/>
            <a:ext cx="403225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2963" y="2708275"/>
            <a:ext cx="4033837" cy="24765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GB" noProof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2708275"/>
            <a:ext cx="4032250" cy="116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963" y="2708275"/>
            <a:ext cx="4033837" cy="116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4022725"/>
            <a:ext cx="4032250" cy="116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963" y="4022725"/>
            <a:ext cx="4033837" cy="116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708275"/>
            <a:ext cx="8218487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708275"/>
            <a:ext cx="4032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708275"/>
            <a:ext cx="4033837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84313"/>
            <a:ext cx="2057400" cy="3700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484313"/>
            <a:ext cx="6019800" cy="370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48" charset="-128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708275"/>
            <a:ext cx="4032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708275"/>
            <a:ext cx="4033837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84313"/>
            <a:ext cx="2057400" cy="3700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484313"/>
            <a:ext cx="6019800" cy="370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1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1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545263" y="144463"/>
            <a:ext cx="2438400" cy="1219200"/>
          </a:xfrm>
          <a:prstGeom prst="rect">
            <a:avLst/>
          </a:prstGeom>
          <a:solidFill>
            <a:srgbClr val="EB645A"/>
          </a:solidFill>
          <a:ln w="9525">
            <a:solidFill>
              <a:srgbClr val="EB645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152400"/>
            <a:ext cx="6324600" cy="1219200"/>
          </a:xfrm>
          <a:prstGeom prst="rect">
            <a:avLst/>
          </a:prstGeom>
          <a:solidFill>
            <a:srgbClr val="909A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676400"/>
            <a:ext cx="8502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30" name="Picture 6" descr="01_H_4c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9675" y="6133307"/>
            <a:ext cx="13604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545263" y="144463"/>
            <a:ext cx="2438400" cy="1219200"/>
          </a:xfrm>
          <a:prstGeom prst="rect">
            <a:avLst/>
          </a:prstGeom>
          <a:solidFill>
            <a:srgbClr val="EB645A"/>
          </a:solidFill>
          <a:ln w="9525">
            <a:solidFill>
              <a:srgbClr val="EB645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2400" y="152400"/>
            <a:ext cx="6324600" cy="1219200"/>
          </a:xfrm>
          <a:prstGeom prst="rect">
            <a:avLst/>
          </a:prstGeom>
          <a:solidFill>
            <a:srgbClr val="909A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6486525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79" r:id="rId1"/>
    <p:sldLayoutId id="2147486045" r:id="rId2"/>
    <p:sldLayoutId id="2147486046" r:id="rId3"/>
    <p:sldLayoutId id="2147486047" r:id="rId4"/>
    <p:sldLayoutId id="2147486048" r:id="rId5"/>
    <p:sldLayoutId id="2147486049" r:id="rId6"/>
    <p:sldLayoutId id="2147486050" r:id="rId7"/>
    <p:sldLayoutId id="2147486051" r:id="rId8"/>
    <p:sldLayoutId id="2147486052" r:id="rId9"/>
    <p:sldLayoutId id="2147486053" r:id="rId10"/>
    <p:sldLayoutId id="214748605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_fa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 descr="vitae_logo_descriptor_1b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50038" y="4763"/>
            <a:ext cx="24955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89013" y="12684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- Arial Bd 36pt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23637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Bullet points donec non purus a ipsum luctus posuere. Vestibulum enim, luctus.</a:t>
            </a:r>
          </a:p>
          <a:p>
            <a:pPr lvl="0"/>
            <a:r>
              <a:rPr lang="en-US" smtClean="0"/>
              <a:t>Bullet points donec non purus a ipsum luctus a ipsum points donec non purus a ipsum luctus posuere. Vestibulum enim purus posuere. Vestibulum enim.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Lucida Grande" pitchFamily="2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Lucida Grande" pitchFamily="2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Lucida Grande" pitchFamily="2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89320A4-2C27-4AEF-BDA6-51A7E4283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4" r:id="rId1"/>
    <p:sldLayoutId id="2147486125" r:id="rId2"/>
    <p:sldLayoutId id="2147486126" r:id="rId3"/>
    <p:sldLayoutId id="2147486127" r:id="rId4"/>
    <p:sldLayoutId id="2147486128" r:id="rId5"/>
    <p:sldLayoutId id="2147486129" r:id="rId6"/>
    <p:sldLayoutId id="2147486130" r:id="rId7"/>
    <p:sldLayoutId id="2147486131" r:id="rId8"/>
    <p:sldLayoutId id="2147486132" r:id="rId9"/>
    <p:sldLayoutId id="2147486133" r:id="rId10"/>
    <p:sldLayoutId id="214748613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Lucida Grande" pitchFamily="6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Lucida Grande" pitchFamily="6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Lucida Grande" pitchFamily="6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_fa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89013" y="12684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- Arial Bd 36pt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23637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Bullet points donec non purus a ipsum luctus posuere. Vestibulum enim, luctus.</a:t>
            </a:r>
          </a:p>
          <a:p>
            <a:pPr lvl="0"/>
            <a:r>
              <a:rPr lang="en-US" smtClean="0"/>
              <a:t>Bullet points donec non purus a ipsum luctus a ipsum points donec non purus a ipsum luctus posuere. Vestibulum enim purus posuere. Vestibulum enim.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Lucida Grande" pitchFamily="6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Lucida Grande" pitchFamily="6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Lucida Grande" pitchFamily="6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382C751-CE66-4DDC-9024-C0598FDDD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23850"/>
            <a:ext cx="1752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35" r:id="rId1"/>
    <p:sldLayoutId id="2147486136" r:id="rId2"/>
    <p:sldLayoutId id="2147486137" r:id="rId3"/>
    <p:sldLayoutId id="2147486138" r:id="rId4"/>
    <p:sldLayoutId id="2147486139" r:id="rId5"/>
    <p:sldLayoutId id="2147486140" r:id="rId6"/>
    <p:sldLayoutId id="2147486141" r:id="rId7"/>
    <p:sldLayoutId id="2147486142" r:id="rId8"/>
    <p:sldLayoutId id="2147486143" r:id="rId9"/>
    <p:sldLayoutId id="2147486144" r:id="rId10"/>
    <p:sldLayoutId id="214748614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A4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A4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A4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A4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A43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BA43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BA43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BA43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BA43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Lucida Grande" pitchFamily="6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Lucida Grande" pitchFamily="6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Lucida Grande" pitchFamily="6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V_fa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531813"/>
            <a:ext cx="6118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676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AB1594-8EFA-4C5B-A255-62BA94B88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6" name="Picture 6" descr="vitae_logo_ppp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8775" y="0"/>
            <a:ext cx="243522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46" r:id="rId1"/>
    <p:sldLayoutId id="2147486147" r:id="rId2"/>
    <p:sldLayoutId id="2147486148" r:id="rId3"/>
    <p:sldLayoutId id="2147486149" r:id="rId4"/>
    <p:sldLayoutId id="2147486150" r:id="rId5"/>
    <p:sldLayoutId id="2147486151" r:id="rId6"/>
    <p:sldLayoutId id="2147486152" r:id="rId7"/>
    <p:sldLayoutId id="2147486153" r:id="rId8"/>
    <p:sldLayoutId id="2147486154" r:id="rId9"/>
    <p:sldLayoutId id="2147486155" r:id="rId10"/>
    <p:sldLayoutId id="214748615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_fa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89013" y="12684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 - Arial Bd 36pt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23637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0"/>
            <a:r>
              <a:rPr lang="en-GB" smtClean="0"/>
              <a:t>Bullet points donec non purus a ipsum luctus posuere. Vestibulum enim, luctus.</a:t>
            </a:r>
          </a:p>
          <a:p>
            <a:pPr lvl="0"/>
            <a:r>
              <a:rPr lang="en-GB" smtClean="0"/>
              <a:t>Bullet points donec non purus a ipsum luctus a ipsum points donec non purus a ipsum luctus posuere. Vestibulum enim purus posuere. Vestibulum enim.</a:t>
            </a:r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Lucida Grande" pitchFamily="6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Lucida Grande" pitchFamily="6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Lucida Grande" pitchFamily="6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B38B32-9531-4E6B-9682-70A176293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320" name="Picture 8" descr="vitae_logo_descriptor_1b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50038" y="4763"/>
            <a:ext cx="24955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57" r:id="rId1"/>
    <p:sldLayoutId id="2147486158" r:id="rId2"/>
    <p:sldLayoutId id="2147486159" r:id="rId3"/>
    <p:sldLayoutId id="2147486160" r:id="rId4"/>
    <p:sldLayoutId id="2147486161" r:id="rId5"/>
    <p:sldLayoutId id="2147486162" r:id="rId6"/>
    <p:sldLayoutId id="2147486163" r:id="rId7"/>
    <p:sldLayoutId id="2147486164" r:id="rId8"/>
    <p:sldLayoutId id="2147486165" r:id="rId9"/>
    <p:sldLayoutId id="2147486166" r:id="rId10"/>
    <p:sldLayoutId id="214748616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old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old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old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old" pitchFamily="2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old" pitchFamily="2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old" pitchFamily="2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old" pitchFamily="2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BA43C"/>
          </a:solidFill>
          <a:latin typeface="Arial Bold" pitchFamily="28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Lucida Grande" pitchFamily="6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Lucida Grande" pitchFamily="6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Lucida Grande" pitchFamily="6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" pitchFamily="6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E4D5BF-58AF-41E5-81D1-698F795E88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8" r:id="rId1"/>
    <p:sldLayoutId id="2147486169" r:id="rId2"/>
    <p:sldLayoutId id="2147486170" r:id="rId3"/>
    <p:sldLayoutId id="2147486171" r:id="rId4"/>
    <p:sldLayoutId id="2147486172" r:id="rId5"/>
    <p:sldLayoutId id="2147486173" r:id="rId6"/>
    <p:sldLayoutId id="2147486174" r:id="rId7"/>
    <p:sldLayoutId id="2147486175" r:id="rId8"/>
    <p:sldLayoutId id="2147486176" r:id="rId9"/>
    <p:sldLayoutId id="2147486177" r:id="rId10"/>
    <p:sldLayoutId id="214748617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545263" y="144463"/>
            <a:ext cx="2438400" cy="1219200"/>
          </a:xfrm>
          <a:prstGeom prst="rect">
            <a:avLst/>
          </a:prstGeom>
          <a:solidFill>
            <a:srgbClr val="EB645A"/>
          </a:solidFill>
          <a:ln w="9525">
            <a:solidFill>
              <a:srgbClr val="EB645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52400"/>
            <a:ext cx="6324600" cy="1219200"/>
          </a:xfrm>
          <a:prstGeom prst="rect">
            <a:avLst/>
          </a:prstGeom>
          <a:solidFill>
            <a:srgbClr val="909A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676400"/>
            <a:ext cx="8502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054" name="Picture 6" descr="01_H_4co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9675" y="6303963"/>
            <a:ext cx="13604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545263" y="144463"/>
            <a:ext cx="2438400" cy="1219200"/>
          </a:xfrm>
          <a:prstGeom prst="rect">
            <a:avLst/>
          </a:prstGeom>
          <a:solidFill>
            <a:srgbClr val="EB645A"/>
          </a:solidFill>
          <a:ln w="9525">
            <a:solidFill>
              <a:srgbClr val="EB645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" y="152400"/>
            <a:ext cx="6324600" cy="1219200"/>
          </a:xfrm>
          <a:prstGeom prst="rect">
            <a:avLst/>
          </a:prstGeom>
          <a:solidFill>
            <a:srgbClr val="909A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pic>
        <p:nvPicPr>
          <p:cNvPr id="2057" name="Picture 9" descr="01_H_4co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9675" y="6303963"/>
            <a:ext cx="13604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80" r:id="rId1"/>
    <p:sldLayoutId id="2147486055" r:id="rId2"/>
    <p:sldLayoutId id="2147486056" r:id="rId3"/>
    <p:sldLayoutId id="2147486057" r:id="rId4"/>
    <p:sldLayoutId id="2147486058" r:id="rId5"/>
    <p:sldLayoutId id="2147486059" r:id="rId6"/>
    <p:sldLayoutId id="2147486060" r:id="rId7"/>
    <p:sldLayoutId id="2147486061" r:id="rId8"/>
    <p:sldLayoutId id="2147486062" r:id="rId9"/>
    <p:sldLayoutId id="2147486063" r:id="rId10"/>
    <p:sldLayoutId id="2147486064" r:id="rId11"/>
    <p:sldLayoutId id="2147486065" r:id="rId12"/>
    <p:sldLayoutId id="214748606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mplate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25" y="0"/>
            <a:ext cx="41433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templatetre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838700"/>
            <a:ext cx="3057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8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708275"/>
            <a:ext cx="82184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524625"/>
            <a:ext cx="3348037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7" r:id="rId1"/>
    <p:sldLayoutId id="2147486068" r:id="rId2"/>
    <p:sldLayoutId id="2147486069" r:id="rId3"/>
    <p:sldLayoutId id="2147486070" r:id="rId4"/>
    <p:sldLayoutId id="2147486071" r:id="rId5"/>
    <p:sldLayoutId id="2147486072" r:id="rId6"/>
    <p:sldLayoutId id="2147486073" r:id="rId7"/>
    <p:sldLayoutId id="2147486074" r:id="rId8"/>
    <p:sldLayoutId id="2147486075" r:id="rId9"/>
    <p:sldLayoutId id="2147486076" r:id="rId10"/>
    <p:sldLayoutId id="214748607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rstpagetre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895350"/>
            <a:ext cx="90392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524625"/>
            <a:ext cx="33480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ea typeface="ＭＳ Ｐゴシック" pitchFamily="34" charset="-128"/>
                <a:cs typeface="+mn-cs"/>
              </a:rPr>
              <a:t>http://www.researchconcordat.ac.uk/</a:t>
            </a:r>
          </a:p>
        </p:txBody>
      </p:sp>
      <p:pic>
        <p:nvPicPr>
          <p:cNvPr id="4100" name="Picture 4" descr="firstpag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250" y="0"/>
            <a:ext cx="5829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78" r:id="rId1"/>
    <p:sldLayoutId id="2147486079" r:id="rId2"/>
    <p:sldLayoutId id="2147486080" r:id="rId3"/>
    <p:sldLayoutId id="2147486081" r:id="rId4"/>
    <p:sldLayoutId id="2147486082" r:id="rId5"/>
    <p:sldLayoutId id="2147486083" r:id="rId6"/>
    <p:sldLayoutId id="2147486084" r:id="rId7"/>
    <p:sldLayoutId id="2147486085" r:id="rId8"/>
    <p:sldLayoutId id="2147486086" r:id="rId9"/>
    <p:sldLayoutId id="2147486087" r:id="rId10"/>
    <p:sldLayoutId id="21474860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545263" y="144463"/>
            <a:ext cx="2438400" cy="1219200"/>
          </a:xfrm>
          <a:prstGeom prst="rect">
            <a:avLst/>
          </a:prstGeom>
          <a:solidFill>
            <a:srgbClr val="EB645A"/>
          </a:solidFill>
          <a:ln w="9525">
            <a:solidFill>
              <a:srgbClr val="EB645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" y="152400"/>
            <a:ext cx="6324600" cy="1219200"/>
          </a:xfrm>
          <a:prstGeom prst="rect">
            <a:avLst/>
          </a:prstGeom>
          <a:solidFill>
            <a:srgbClr val="909A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676400"/>
            <a:ext cx="8502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5126" name="Picture 6" descr="01_H_4c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9675" y="6303963"/>
            <a:ext cx="13604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545263" y="144463"/>
            <a:ext cx="2438400" cy="1219200"/>
          </a:xfrm>
          <a:prstGeom prst="rect">
            <a:avLst/>
          </a:prstGeom>
          <a:solidFill>
            <a:srgbClr val="EB645A"/>
          </a:solidFill>
          <a:ln w="9525">
            <a:solidFill>
              <a:srgbClr val="EB645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2400" y="152400"/>
            <a:ext cx="6324600" cy="1219200"/>
          </a:xfrm>
          <a:prstGeom prst="rect">
            <a:avLst/>
          </a:prstGeom>
          <a:solidFill>
            <a:srgbClr val="909A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ＭＳ Ｐゴシック" pitchFamily="34" charset="-128"/>
              <a:cs typeface="+mn-cs"/>
            </a:endParaRPr>
          </a:p>
        </p:txBody>
      </p:sp>
      <p:pic>
        <p:nvPicPr>
          <p:cNvPr id="5129" name="Picture 9" descr="01_H_4c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9675" y="6303963"/>
            <a:ext cx="13604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81" r:id="rId1"/>
    <p:sldLayoutId id="2147486089" r:id="rId2"/>
    <p:sldLayoutId id="2147486090" r:id="rId3"/>
    <p:sldLayoutId id="2147486091" r:id="rId4"/>
    <p:sldLayoutId id="2147486092" r:id="rId5"/>
    <p:sldLayoutId id="2147486093" r:id="rId6"/>
    <p:sldLayoutId id="2147486094" r:id="rId7"/>
    <p:sldLayoutId id="2147486095" r:id="rId8"/>
    <p:sldLayoutId id="2147486096" r:id="rId9"/>
    <p:sldLayoutId id="2147486097" r:id="rId10"/>
    <p:sldLayoutId id="21474860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mplate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0625" y="0"/>
            <a:ext cx="41433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templatetre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4838700"/>
            <a:ext cx="3057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8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708275"/>
            <a:ext cx="82184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524625"/>
            <a:ext cx="3348037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0"/>
              </a:spcBef>
              <a:spcAft>
                <a:spcPts val="0"/>
              </a:spcAft>
              <a:defRPr sz="1400" b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2" r:id="rId1"/>
    <p:sldLayoutId id="2147486183" r:id="rId2"/>
    <p:sldLayoutId id="2147486184" r:id="rId3"/>
    <p:sldLayoutId id="2147486185" r:id="rId4"/>
    <p:sldLayoutId id="2147486186" r:id="rId5"/>
    <p:sldLayoutId id="2147486187" r:id="rId6"/>
    <p:sldLayoutId id="2147486188" r:id="rId7"/>
    <p:sldLayoutId id="2147486189" r:id="rId8"/>
    <p:sldLayoutId id="2147486190" r:id="rId9"/>
    <p:sldLayoutId id="2147486191" r:id="rId10"/>
    <p:sldLayoutId id="2147486192" r:id="rId11"/>
    <p:sldLayoutId id="2147486193" r:id="rId12"/>
    <p:sldLayoutId id="2147486099" r:id="rId13"/>
    <p:sldLayoutId id="2147486100" r:id="rId14"/>
    <p:sldLayoutId id="2147486101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mplate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25" y="0"/>
            <a:ext cx="41433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templatetre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838700"/>
            <a:ext cx="3057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8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708275"/>
            <a:ext cx="82184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524625"/>
            <a:ext cx="3348037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4" r:id="rId1"/>
    <p:sldLayoutId id="2147486195" r:id="rId2"/>
    <p:sldLayoutId id="2147486196" r:id="rId3"/>
    <p:sldLayoutId id="2147486197" r:id="rId4"/>
    <p:sldLayoutId id="2147486198" r:id="rId5"/>
    <p:sldLayoutId id="2147486199" r:id="rId6"/>
    <p:sldLayoutId id="2147486200" r:id="rId7"/>
    <p:sldLayoutId id="2147486201" r:id="rId8"/>
    <p:sldLayoutId id="2147486202" r:id="rId9"/>
    <p:sldLayoutId id="2147486203" r:id="rId10"/>
    <p:sldLayoutId id="214748620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emplate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25" y="0"/>
            <a:ext cx="41433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templatetre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838700"/>
            <a:ext cx="3057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8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708275"/>
            <a:ext cx="82184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5795963" y="6524625"/>
            <a:ext cx="3348037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test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2" r:id="rId1"/>
    <p:sldLayoutId id="2147486103" r:id="rId2"/>
    <p:sldLayoutId id="2147486104" r:id="rId3"/>
    <p:sldLayoutId id="2147486105" r:id="rId4"/>
    <p:sldLayoutId id="2147486106" r:id="rId5"/>
    <p:sldLayoutId id="2147486107" r:id="rId6"/>
    <p:sldLayoutId id="2147486108" r:id="rId7"/>
    <p:sldLayoutId id="2147486109" r:id="rId8"/>
    <p:sldLayoutId id="2147486110" r:id="rId9"/>
    <p:sldLayoutId id="2147486111" r:id="rId10"/>
    <p:sldLayoutId id="214748611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rstpagetre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895350"/>
            <a:ext cx="90392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524625"/>
            <a:ext cx="33480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rPr>
              <a:t>http://www.researchconcordat.ac.uk/</a:t>
            </a:r>
          </a:p>
        </p:txBody>
      </p:sp>
      <p:pic>
        <p:nvPicPr>
          <p:cNvPr id="9220" name="Picture 4" descr="firstpag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250" y="0"/>
            <a:ext cx="5829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13" r:id="rId1"/>
    <p:sldLayoutId id="2147486114" r:id="rId2"/>
    <p:sldLayoutId id="2147486115" r:id="rId3"/>
    <p:sldLayoutId id="2147486116" r:id="rId4"/>
    <p:sldLayoutId id="2147486117" r:id="rId5"/>
    <p:sldLayoutId id="2147486118" r:id="rId6"/>
    <p:sldLayoutId id="2147486119" r:id="rId7"/>
    <p:sldLayoutId id="2147486120" r:id="rId8"/>
    <p:sldLayoutId id="2147486121" r:id="rId9"/>
    <p:sldLayoutId id="2147486122" r:id="rId10"/>
    <p:sldLayoutId id="214748612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>
          <a:xfrm>
            <a:off x="3059832" y="692696"/>
            <a:ext cx="5460627" cy="3240360"/>
          </a:xfrm>
        </p:spPr>
        <p:txBody>
          <a:bodyPr/>
          <a:lstStyle/>
          <a:p>
            <a:pPr algn="ctr" eaLnBrk="1" hangingPunct="1"/>
            <a:r>
              <a:rPr lang="en-GB" sz="4000" b="1" dirty="0" smtClean="0"/>
              <a:t>RCUK Open Research Data Activities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> </a:t>
            </a:r>
            <a:r>
              <a:rPr lang="en-GB" sz="2400" dirty="0" smtClean="0"/>
              <a:t>Research Sector Transparency Board</a:t>
            </a:r>
            <a:br>
              <a:rPr lang="en-GB" sz="2400" dirty="0" smtClean="0"/>
            </a:br>
            <a:r>
              <a:rPr lang="en-GB" sz="2400" dirty="0" smtClean="0"/>
              <a:t>May 2014</a:t>
            </a:r>
            <a:endParaRPr lang="en-GB" dirty="0" smtClean="0"/>
          </a:p>
        </p:txBody>
      </p:sp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>
          <a:xfrm>
            <a:off x="3059832" y="4293096"/>
            <a:ext cx="5486400" cy="1150416"/>
          </a:xfrm>
        </p:spPr>
        <p:txBody>
          <a:bodyPr/>
          <a:lstStyle/>
          <a:p>
            <a:pPr algn="ctr" eaLnBrk="1" hangingPunct="1"/>
            <a:r>
              <a:rPr lang="en-GB" sz="2000" i="1" dirty="0" smtClean="0"/>
              <a:t>Mark Thorley</a:t>
            </a:r>
          </a:p>
          <a:p>
            <a:pPr algn="ctr" eaLnBrk="1" hangingPunct="1"/>
            <a:r>
              <a:rPr lang="en-GB" sz="2000" i="1" dirty="0" smtClean="0"/>
              <a:t>Natural Environment Research Council</a:t>
            </a:r>
          </a:p>
          <a:p>
            <a:pPr algn="ctr" eaLnBrk="1" hangingPunct="1"/>
            <a:r>
              <a:rPr lang="en-GB" sz="2000" i="1" dirty="0"/>
              <a:t>m</a:t>
            </a:r>
            <a:r>
              <a:rPr lang="en-GB" sz="2000" i="1" dirty="0" smtClean="0"/>
              <a:t>ark.thorley@nerc.ac.uk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Data Dialogue</a:t>
            </a:r>
            <a:endParaRPr lang="en-GB" dirty="0"/>
          </a:p>
        </p:txBody>
      </p:sp>
      <p:pic>
        <p:nvPicPr>
          <p:cNvPr id="1026" name="Picture 2" descr="http://www.rcuk.ac.uk/RCUK-prod/assets/image/opendata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58950"/>
            <a:ext cx="23812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758950"/>
            <a:ext cx="550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en-GB" sz="1600" dirty="0" smtClean="0"/>
              <a:t>Publically </a:t>
            </a:r>
            <a:r>
              <a:rPr lang="en-GB" sz="1600" dirty="0"/>
              <a:t>funded data should be open</a:t>
            </a:r>
            <a:r>
              <a:rPr lang="en-GB" sz="1600" dirty="0" smtClean="0"/>
              <a:t>, unless </a:t>
            </a:r>
            <a:r>
              <a:rPr lang="en-GB" sz="1600" dirty="0"/>
              <a:t>not in the public </a:t>
            </a:r>
            <a:r>
              <a:rPr lang="en-GB" sz="1600" dirty="0" smtClean="0"/>
              <a:t>interest;</a:t>
            </a:r>
            <a:endParaRPr lang="en-GB" sz="1600" dirty="0"/>
          </a:p>
          <a:p>
            <a:pPr marL="400050" indent="-400050">
              <a:buAutoNum type="romanLcPeriod" startAt="2"/>
            </a:pPr>
            <a:r>
              <a:rPr lang="en-GB" sz="1600" dirty="0" smtClean="0"/>
              <a:t>With </a:t>
            </a:r>
            <a:r>
              <a:rPr lang="en-GB" sz="1600" dirty="0"/>
              <a:t>private or co-funded data there was a </a:t>
            </a:r>
            <a:r>
              <a:rPr lang="en-GB" sz="1600" dirty="0" smtClean="0"/>
              <a:t>right </a:t>
            </a:r>
            <a:r>
              <a:rPr lang="en-GB" sz="1600" dirty="0"/>
              <a:t>not to disclose, unless in the public </a:t>
            </a:r>
            <a:r>
              <a:rPr lang="en-GB" sz="1600" dirty="0" smtClean="0"/>
              <a:t>interest;</a:t>
            </a:r>
            <a:endParaRPr lang="en-GB" sz="1600" dirty="0"/>
          </a:p>
          <a:p>
            <a:pPr marL="400050" indent="-400050">
              <a:buAutoNum type="romanLcPeriod" startAt="3"/>
            </a:pPr>
            <a:r>
              <a:rPr lang="en-GB" sz="1600" dirty="0" smtClean="0"/>
              <a:t>Researchers </a:t>
            </a:r>
            <a:r>
              <a:rPr lang="en-GB" sz="1600" dirty="0"/>
              <a:t>should be allowed a short </a:t>
            </a:r>
            <a:r>
              <a:rPr lang="en-GB" sz="1600" dirty="0" smtClean="0"/>
              <a:t>period </a:t>
            </a:r>
            <a:r>
              <a:rPr lang="en-GB" sz="1600" dirty="0"/>
              <a:t>of exclusive access to data to create </a:t>
            </a:r>
            <a:r>
              <a:rPr lang="en-GB" sz="1600" dirty="0" smtClean="0"/>
              <a:t>value;</a:t>
            </a:r>
            <a:endParaRPr lang="en-GB" sz="1600" dirty="0"/>
          </a:p>
          <a:p>
            <a:pPr marL="400050" indent="-400050">
              <a:buAutoNum type="romanLcPeriod" startAt="4"/>
            </a:pPr>
            <a:r>
              <a:rPr lang="en-GB" sz="1600" dirty="0" smtClean="0"/>
              <a:t>Personal </a:t>
            </a:r>
            <a:r>
              <a:rPr lang="en-GB" sz="1600" dirty="0"/>
              <a:t>data should be </a:t>
            </a:r>
            <a:r>
              <a:rPr lang="en-GB" sz="1600" dirty="0" smtClean="0"/>
              <a:t>confidential, and </a:t>
            </a:r>
            <a:r>
              <a:rPr lang="en-GB" sz="1600" dirty="0"/>
              <a:t>consent gained for future </a:t>
            </a:r>
            <a:r>
              <a:rPr lang="en-GB" sz="1600" dirty="0" smtClean="0"/>
              <a:t>use;</a:t>
            </a:r>
            <a:endParaRPr lang="en-GB" sz="1600" dirty="0"/>
          </a:p>
          <a:p>
            <a:pPr marL="400050" indent="-400050">
              <a:buAutoNum type="romanLcPeriod" startAt="5"/>
            </a:pPr>
            <a:r>
              <a:rPr lang="en-GB" sz="1600" dirty="0" smtClean="0"/>
              <a:t>Anyone </a:t>
            </a:r>
            <a:r>
              <a:rPr lang="en-GB" sz="1600" dirty="0"/>
              <a:t>reusing public data should </a:t>
            </a:r>
            <a:r>
              <a:rPr lang="en-GB" sz="1600" dirty="0" smtClean="0"/>
              <a:t>acknowledge </a:t>
            </a:r>
            <a:r>
              <a:rPr lang="en-GB" sz="1600" dirty="0"/>
              <a:t>the </a:t>
            </a:r>
            <a:r>
              <a:rPr lang="en-GB" sz="1600" dirty="0" smtClean="0"/>
              <a:t>source;</a:t>
            </a:r>
            <a:endParaRPr lang="en-GB" sz="1600" dirty="0"/>
          </a:p>
          <a:p>
            <a:pPr marL="400050" indent="-400050">
              <a:buAutoNum type="romanLcPeriod" startAt="6"/>
            </a:pPr>
            <a:r>
              <a:rPr lang="en-GB" sz="1600" dirty="0" smtClean="0"/>
              <a:t>Data </a:t>
            </a:r>
            <a:r>
              <a:rPr lang="en-GB" sz="1600" dirty="0"/>
              <a:t>openness should be governed </a:t>
            </a:r>
            <a:r>
              <a:rPr lang="en-GB" sz="1600" dirty="0" smtClean="0"/>
              <a:t>through </a:t>
            </a:r>
            <a:r>
              <a:rPr lang="en-GB" sz="1600" dirty="0"/>
              <a:t>an independent </a:t>
            </a:r>
            <a:r>
              <a:rPr lang="en-GB" sz="1600" dirty="0" smtClean="0"/>
              <a:t>group;</a:t>
            </a:r>
            <a:endParaRPr lang="en-GB" sz="1600" dirty="0"/>
          </a:p>
          <a:p>
            <a:pPr marL="400050" indent="-400050">
              <a:buAutoNum type="romanLcPeriod" startAt="7"/>
            </a:pPr>
            <a:r>
              <a:rPr lang="en-GB" sz="1600" dirty="0" smtClean="0"/>
              <a:t>Data </a:t>
            </a:r>
            <a:r>
              <a:rPr lang="en-GB" sz="1600" dirty="0"/>
              <a:t>should be checked for inaccuracies </a:t>
            </a:r>
            <a:r>
              <a:rPr lang="en-GB" sz="1600" dirty="0" smtClean="0"/>
              <a:t>before </a:t>
            </a:r>
            <a:r>
              <a:rPr lang="en-GB" sz="1600" dirty="0"/>
              <a:t>being made </a:t>
            </a:r>
            <a:r>
              <a:rPr lang="en-GB" sz="1600" dirty="0" smtClean="0"/>
              <a:t>open;</a:t>
            </a:r>
            <a:endParaRPr lang="en-GB" sz="1600" dirty="0"/>
          </a:p>
          <a:p>
            <a:pPr marL="400050" indent="-400050">
              <a:buAutoNum type="romanLcPeriod" startAt="8"/>
            </a:pPr>
            <a:r>
              <a:rPr lang="en-GB" sz="1600" dirty="0" smtClean="0"/>
              <a:t>Raw </a:t>
            </a:r>
            <a:r>
              <a:rPr lang="en-GB" sz="1600" dirty="0"/>
              <a:t>data should include full details </a:t>
            </a:r>
            <a:r>
              <a:rPr lang="en-GB" sz="1600" dirty="0" smtClean="0"/>
              <a:t>explaining what </a:t>
            </a:r>
            <a:r>
              <a:rPr lang="en-GB" sz="1600" dirty="0"/>
              <a:t>the data relates to, how it was collected, who collected it, and how formatted.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295" y="6309320"/>
            <a:ext cx="534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See http</a:t>
            </a:r>
            <a:r>
              <a:rPr lang="en-GB" sz="1600" dirty="0"/>
              <a:t>://www.rcuk.ac.uk/Publications/policy/OpenData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224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RCUK Common Principles on Data Policy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247" t="7851" r="1272" b="453"/>
          <a:stretch/>
        </p:blipFill>
        <p:spPr bwMode="auto">
          <a:xfrm>
            <a:off x="170587" y="1478991"/>
            <a:ext cx="6501884" cy="4919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878" y="6398005"/>
            <a:ext cx="450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See </a:t>
            </a:r>
            <a:r>
              <a:rPr lang="en-GB" sz="1600" dirty="0"/>
              <a:t>http://www.rcuk.ac.uk/research/datapolicy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033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Data Coordination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244" r="372"/>
          <a:stretch/>
        </p:blipFill>
        <p:spPr bwMode="auto">
          <a:xfrm>
            <a:off x="251520" y="2708920"/>
            <a:ext cx="4816718" cy="3901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247" r="664"/>
          <a:stretch/>
        </p:blipFill>
        <p:spPr bwMode="auto">
          <a:xfrm>
            <a:off x="4211960" y="1628800"/>
            <a:ext cx="4787945" cy="3901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02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and Growth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 bwMode="auto">
          <a:xfrm>
            <a:off x="2341733" y="2276874"/>
            <a:ext cx="3744416" cy="374441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 bwMode="auto">
          <a:xfrm>
            <a:off x="4213941" y="2276874"/>
            <a:ext cx="0" cy="18722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627784" y="4149081"/>
            <a:ext cx="1584176" cy="9361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4211962" y="4149082"/>
            <a:ext cx="1512166" cy="10081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211962" y="299391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Open Research Data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275856" y="49411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E-Infrastructure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808173" y="320906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Big Data Analytics</a:t>
            </a:r>
            <a:endParaRPr lang="en-GB" dirty="0"/>
          </a:p>
        </p:txBody>
      </p:sp>
      <p:sp>
        <p:nvSpPr>
          <p:cNvPr id="27" name="Up-Down Arrow 26"/>
          <p:cNvSpPr/>
          <p:nvPr/>
        </p:nvSpPr>
        <p:spPr bwMode="auto">
          <a:xfrm rot="19405848">
            <a:off x="3252466" y="4199625"/>
            <a:ext cx="504056" cy="648072"/>
          </a:xfrm>
          <a:prstGeom prst="up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0788">
            <a:off x="3955578" y="3160713"/>
            <a:ext cx="5127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Up-Down Arrow 29"/>
          <p:cNvSpPr/>
          <p:nvPr/>
        </p:nvSpPr>
        <p:spPr bwMode="auto">
          <a:xfrm rot="13150682">
            <a:off x="4739609" y="4293095"/>
            <a:ext cx="504056" cy="648072"/>
          </a:xfrm>
          <a:prstGeom prst="up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86149" y="2867339"/>
            <a:ext cx="303159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Data transparency – RCUK policy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Using data across research domains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Data interoperability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Data repositories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Open access to publications and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Ethics</a:t>
            </a:r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4931" y="2867339"/>
            <a:ext cx="23471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Big Data – analytics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Modelling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Value from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Skills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Tools and Methods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Research problem domains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962149" y="5823397"/>
            <a:ext cx="291618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E-Infrastructure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Storage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Tools and Software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Advanced compute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Access (security/ models of access)</a:t>
            </a:r>
            <a:endParaRPr lang="en-GB" sz="1200" dirty="0"/>
          </a:p>
        </p:txBody>
      </p:sp>
      <p:sp>
        <p:nvSpPr>
          <p:cNvPr id="29" name="Up-Down Arrow 28"/>
          <p:cNvSpPr/>
          <p:nvPr/>
        </p:nvSpPr>
        <p:spPr bwMode="auto">
          <a:xfrm rot="2036591">
            <a:off x="5796139" y="4970052"/>
            <a:ext cx="432046" cy="648072"/>
          </a:xfrm>
          <a:prstGeom prst="up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35" name="Up-Down Arrow 34"/>
          <p:cNvSpPr/>
          <p:nvPr/>
        </p:nvSpPr>
        <p:spPr bwMode="auto">
          <a:xfrm rot="5400000">
            <a:off x="4007979" y="1700541"/>
            <a:ext cx="432046" cy="648072"/>
          </a:xfrm>
          <a:prstGeom prst="up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36" name="Up-Down Arrow 35"/>
          <p:cNvSpPr/>
          <p:nvPr/>
        </p:nvSpPr>
        <p:spPr bwMode="auto">
          <a:xfrm rot="8564077">
            <a:off x="2224023" y="4927168"/>
            <a:ext cx="432046" cy="648072"/>
          </a:xfrm>
          <a:prstGeom prst="up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37012" y="1316026"/>
            <a:ext cx="268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Accessibility/outputs/methods and impacts</a:t>
            </a:r>
            <a:endParaRPr lang="en-GB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258390" y="5174297"/>
            <a:ext cx="268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Multi-use technologies and methods</a:t>
            </a:r>
            <a:endParaRPr lang="en-GB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-247070" y="5032478"/>
            <a:ext cx="268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Multi-use skills and analytics across domains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717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Vitae basic">
  <a:themeElements>
    <a:clrScheme name="3_Vitae bas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itae basi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Vitae 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itae 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itae 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itae 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itae 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itae 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tae 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tae 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tae 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tae 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tae 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itae 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Vitae basic">
  <a:themeElements>
    <a:clrScheme name="Vitae bas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tae ba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ae 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e 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e 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e 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e 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e 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vitae">
  <a:themeElements>
    <a:clrScheme name="1_vita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ita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ita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ta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ta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ta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ta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ta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Vitae basic">
  <a:themeElements>
    <a:clrScheme name="1_Vitae bas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itae basic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itae 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tae 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tae 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tae 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tae 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tae 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tae 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RCUK - PTG template">
  <a:themeElements>
    <a:clrScheme name="RCUK - PTG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CUK - PT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CUK - PTG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UK - PTG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UK - PTG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UK - PTG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UK - PTG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UK - PTG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UK - PTG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UK - PTG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UK - PTG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UK - PTG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UK - PTG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UK - PTG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ordat">
  <a:themeElements>
    <a:clrScheme name="concord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concord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2_Custom Design">
  <a:themeElements>
    <a:clrScheme name="3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oncordat">
  <a:themeElements>
    <a:clrScheme name="1_concord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ord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ord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ord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ord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ord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ord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ord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ord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ord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ord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ord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ord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ord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Record_x003f_ xmlns="976bb913-aa9d-483e-b83f-3c466df351c8">true</Record_x003f_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B808387D69240B0A657F5EDE0919A" ma:contentTypeVersion="2" ma:contentTypeDescription="Create a new document." ma:contentTypeScope="" ma:versionID="159cc61ae09485fe7238d8eec13d152a">
  <xsd:schema xmlns:xsd="http://www.w3.org/2001/XMLSchema" xmlns:xs="http://www.w3.org/2001/XMLSchema" xmlns:p="http://schemas.microsoft.com/office/2006/metadata/properties" xmlns:ns2="976bb913-aa9d-483e-b83f-3c466df351c8" targetNamespace="http://schemas.microsoft.com/office/2006/metadata/properties" ma:root="true" ma:fieldsID="ee84647a58df49e5c2db6e0b9b85e921" ns2:_="">
    <xsd:import namespace="976bb913-aa9d-483e-b83f-3c466df351c8"/>
    <xsd:element name="properties">
      <xsd:complexType>
        <xsd:sequence>
          <xsd:element name="documentManagement">
            <xsd:complexType>
              <xsd:all>
                <xsd:element ref="ns2:Record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bb913-aa9d-483e-b83f-3c466df351c8" elementFormDefault="qualified">
    <xsd:import namespace="http://schemas.microsoft.com/office/2006/documentManagement/types"/>
    <xsd:import namespace="http://schemas.microsoft.com/office/infopath/2007/PartnerControls"/>
    <xsd:element name="Record_x003f_" ma:index="8" nillable="true" ma:displayName="Record?" ma:default="1" ma:internalName="Record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5B5460-50B6-4182-9347-B706B1AF5D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E41F22-20FA-4D66-950C-4DE52471040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6E547E0-A181-4DC0-ABF8-B510E0CAD1F7}">
  <ds:schemaRefs>
    <ds:schemaRef ds:uri="976bb913-aa9d-483e-b83f-3c466df351c8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8395AF6-BCD9-439E-A822-3AEF999A5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bb913-aa9d-483e-b83f-3c466df351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Iain Cameron - Japan-UK HE Symposium 18 Nov 2010 v2 amended  compressed</Template>
  <TotalTime>4861</TotalTime>
  <Words>256</Words>
  <Application>Microsoft Office PowerPoint</Application>
  <PresentationFormat>On-screen Show (4:3)</PresentationFormat>
  <Paragraphs>44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</vt:i4>
      </vt:variant>
    </vt:vector>
  </HeadingPairs>
  <TitlesOfParts>
    <vt:vector size="25" baseType="lpstr">
      <vt:lpstr>Arial</vt:lpstr>
      <vt:lpstr>Calibri</vt:lpstr>
      <vt:lpstr>Lucida Grande</vt:lpstr>
      <vt:lpstr>ＭＳ Ｐゴシック</vt:lpstr>
      <vt:lpstr>Arial Bold</vt:lpstr>
      <vt:lpstr>Arial Black</vt:lpstr>
      <vt:lpstr>2_Blank Presentation</vt:lpstr>
      <vt:lpstr>1_Blank Presentation</vt:lpstr>
      <vt:lpstr>1_Custom Design</vt:lpstr>
      <vt:lpstr>concordat</vt:lpstr>
      <vt:lpstr>3_Blank Presentation</vt:lpstr>
      <vt:lpstr>2_Custom Design</vt:lpstr>
      <vt:lpstr>3_Custom Design</vt:lpstr>
      <vt:lpstr>32_Custom Design</vt:lpstr>
      <vt:lpstr>1_concordat</vt:lpstr>
      <vt:lpstr>3_Vitae basic</vt:lpstr>
      <vt:lpstr>Vitae basic</vt:lpstr>
      <vt:lpstr>1_vitae</vt:lpstr>
      <vt:lpstr>1_Vitae basic</vt:lpstr>
      <vt:lpstr>RCUK - PTG template</vt:lpstr>
      <vt:lpstr>RCUK Open Research Data Activities   Research Sector Transparency Board May 2014</vt:lpstr>
      <vt:lpstr>Open Data Dialogue</vt:lpstr>
      <vt:lpstr>RCUK Common Principles on Data Policy</vt:lpstr>
      <vt:lpstr>International Data Coordination</vt:lpstr>
      <vt:lpstr>Innovation and Growth </vt:lpstr>
    </vt:vector>
  </TitlesOfParts>
  <Company>NERC / RCUK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RSTB, May 2014</dc:title>
  <dc:subject>RCUK OA Policy</dc:subject>
  <dc:creator>M Thorley</dc:creator>
  <cp:lastModifiedBy>Cunnington Simon (Communications)</cp:lastModifiedBy>
  <cp:revision>251</cp:revision>
  <cp:lastPrinted>2014-02-27T23:00:02Z</cp:lastPrinted>
  <dcterms:created xsi:type="dcterms:W3CDTF">2011-01-18T17:32:54Z</dcterms:created>
  <dcterms:modified xsi:type="dcterms:W3CDTF">2014-06-18T13:23:42Z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Final</vt:lpwstr>
  </property>
  <property fmtid="{D5CDD505-2E9C-101B-9397-08002B2CF9AE}" pid="3" name="Status">
    <vt:lpwstr>Record</vt:lpwstr>
  </property>
  <property fmtid="{D5CDD505-2E9C-101B-9397-08002B2CF9AE}" pid="4" name="Classification">
    <vt:lpwstr>RCUK Unclassified</vt:lpwstr>
  </property>
  <property fmtid="{D5CDD505-2E9C-101B-9397-08002B2CF9AE}" pid="5" name="Contributors">
    <vt:lpwstr/>
  </property>
  <property fmtid="{D5CDD505-2E9C-101B-9397-08002B2CF9AE}" pid="6" name="Status2003">
    <vt:lpwstr>Record</vt:lpwstr>
  </property>
  <property fmtid="{D5CDD505-2E9C-101B-9397-08002B2CF9AE}" pid="7" name="display_urn:schemas-microsoft-com:office:office#Editor">
    <vt:lpwstr>Jane Wakefield</vt:lpwstr>
  </property>
  <property fmtid="{D5CDD505-2E9C-101B-9397-08002B2CF9AE}" pid="8" name="Classification2003">
    <vt:lpwstr>RCUK Unclassified</vt:lpwstr>
  </property>
  <property fmtid="{D5CDD505-2E9C-101B-9397-08002B2CF9AE}" pid="9" name="display_urn:schemas-microsoft-com:office:office#Author">
    <vt:lpwstr>Jane Wakefield</vt:lpwstr>
  </property>
  <property fmtid="{D5CDD505-2E9C-101B-9397-08002B2CF9AE}" pid="10" name="Order">
    <vt:lpwstr>6174300.00000000</vt:lpwstr>
  </property>
  <property fmtid="{D5CDD505-2E9C-101B-9397-08002B2CF9AE}" pid="11" name="ContentType">
    <vt:lpwstr>RCUK Strategy Unit</vt:lpwstr>
  </property>
  <property fmtid="{D5CDD505-2E9C-101B-9397-08002B2CF9AE}" pid="12" name="ContentTypeId">
    <vt:lpwstr>0x010100628B808387D69240B0A657F5EDE0919A</vt:lpwstr>
  </property>
</Properties>
</file>