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4"/>
  </p:notesMasterIdLst>
  <p:sldIdLst>
    <p:sldId id="261" r:id="rId5"/>
    <p:sldId id="312" r:id="rId6"/>
    <p:sldId id="319" r:id="rId7"/>
    <p:sldId id="267" r:id="rId8"/>
    <p:sldId id="268" r:id="rId9"/>
    <p:sldId id="292" r:id="rId10"/>
    <p:sldId id="299" r:id="rId11"/>
    <p:sldId id="294" r:id="rId12"/>
    <p:sldId id="291" r:id="rId13"/>
    <p:sldId id="270" r:id="rId14"/>
    <p:sldId id="287" r:id="rId15"/>
    <p:sldId id="311" r:id="rId16"/>
    <p:sldId id="288" r:id="rId17"/>
    <p:sldId id="289" r:id="rId18"/>
    <p:sldId id="271" r:id="rId19"/>
    <p:sldId id="272" r:id="rId20"/>
    <p:sldId id="300" r:id="rId21"/>
    <p:sldId id="274" r:id="rId22"/>
    <p:sldId id="285" r:id="rId23"/>
    <p:sldId id="301" r:id="rId24"/>
    <p:sldId id="302" r:id="rId25"/>
    <p:sldId id="304" r:id="rId26"/>
    <p:sldId id="303" r:id="rId27"/>
    <p:sldId id="308" r:id="rId28"/>
    <p:sldId id="320" r:id="rId29"/>
    <p:sldId id="306" r:id="rId30"/>
    <p:sldId id="309" r:id="rId31"/>
    <p:sldId id="318" r:id="rId32"/>
    <p:sldId id="316" r:id="rId33"/>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826" autoAdjust="0"/>
  </p:normalViewPr>
  <p:slideViewPr>
    <p:cSldViewPr>
      <p:cViewPr>
        <p:scale>
          <a:sx n="100" d="100"/>
          <a:sy n="100" d="100"/>
        </p:scale>
        <p:origin x="-946" y="86"/>
      </p:cViewPr>
      <p:guideLst>
        <p:guide orient="horz" pos="2160"/>
        <p:guide pos="2880"/>
      </p:guideLst>
    </p:cSldViewPr>
  </p:slideViewPr>
  <p:outlineViewPr>
    <p:cViewPr>
      <p:scale>
        <a:sx n="33" d="100"/>
        <a:sy n="33" d="100"/>
      </p:scale>
      <p:origin x="43" y="54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Strain%20typing%20chapter\Strain%20typing%20tables_0909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Outcomes%20chapter\OutcomesTablesGraphs_DS_2group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olhpafil003.hpa.org.uk\ProjectData\Proj_Resp\TB\TBSurv\Annual%20report\2014%20report\Chapters\Case%20reporting%20chapter\LATEST\Chapter_1_tables&amp;figures_2014Report_T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25703627029354"/>
          <c:y val="0.11914651982651972"/>
          <c:w val="0.68973143084728561"/>
          <c:h val="0.64447719666077685"/>
        </c:manualLayout>
      </c:layout>
      <c:barChart>
        <c:barDir val="col"/>
        <c:grouping val="clustered"/>
        <c:varyColors val="0"/>
        <c:ser>
          <c:idx val="0"/>
          <c:order val="0"/>
          <c:tx>
            <c:strRef>
              <c:f>'reports+rates04_13_UK_graph'!$C$5</c:f>
              <c:strCache>
                <c:ptCount val="1"/>
                <c:pt idx="0">
                  <c:v>Number of cases</c:v>
                </c:pt>
              </c:strCache>
            </c:strRef>
          </c:tx>
          <c:spPr>
            <a:solidFill>
              <a:srgbClr val="00AE9E"/>
            </a:solidFill>
            <a:ln w="9525">
              <a:solidFill>
                <a:schemeClr val="tx1"/>
              </a:solidFill>
            </a:ln>
          </c:spPr>
          <c:invertIfNegative val="0"/>
          <c:dPt>
            <c:idx val="0"/>
            <c:invertIfNegative val="0"/>
            <c:bubble3D val="0"/>
          </c:dPt>
          <c:errBars>
            <c:errBarType val="both"/>
            <c:errValType val="cust"/>
            <c:noEndCap val="0"/>
            <c:plus>
              <c:numLit>
                <c:formatCode>General</c:formatCode>
                <c:ptCount val="1"/>
                <c:pt idx="0">
                  <c:v>1</c:v>
                </c:pt>
              </c:numLit>
            </c:plus>
            <c:minus>
              <c:numLit>
                <c:formatCode>General</c:formatCode>
                <c:ptCount val="1"/>
                <c:pt idx="0">
                  <c:v>1</c:v>
                </c:pt>
              </c:numLit>
            </c:minus>
          </c:errBars>
          <c:cat>
            <c:numRef>
              <c:f>'reports+rates04_13_UK_graph'!$B$6:$B$15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'reports+rates04_13_UK_graph'!$C$6:$C$15</c:f>
              <c:numCache>
                <c:formatCode>General</c:formatCode>
                <c:ptCount val="10"/>
                <c:pt idx="0">
                  <c:v>7594</c:v>
                </c:pt>
                <c:pt idx="1">
                  <c:v>8290</c:v>
                </c:pt>
                <c:pt idx="2">
                  <c:v>8314</c:v>
                </c:pt>
                <c:pt idx="3">
                  <c:v>8268</c:v>
                </c:pt>
                <c:pt idx="4">
                  <c:v>8495</c:v>
                </c:pt>
                <c:pt idx="5">
                  <c:v>8878</c:v>
                </c:pt>
                <c:pt idx="6">
                  <c:v>8398</c:v>
                </c:pt>
                <c:pt idx="7">
                  <c:v>8923</c:v>
                </c:pt>
                <c:pt idx="8">
                  <c:v>8729</c:v>
                </c:pt>
                <c:pt idx="9">
                  <c:v>7892</c:v>
                </c:pt>
              </c:numCache>
            </c:numRef>
          </c:val>
        </c:ser>
        <c:dLbls>
          <c:showLegendKey val="0"/>
          <c:showVal val="0"/>
          <c:showCatName val="0"/>
          <c:showSerName val="0"/>
          <c:showPercent val="0"/>
          <c:showBubbleSize val="0"/>
        </c:dLbls>
        <c:gapWidth val="150"/>
        <c:axId val="108284544"/>
        <c:axId val="108299008"/>
      </c:barChart>
      <c:stockChart>
        <c:ser>
          <c:idx val="1"/>
          <c:order val="1"/>
          <c:tx>
            <c:strRef>
              <c:f>'reports+rates04_13_UK_graph'!$D$5</c:f>
              <c:strCache>
                <c:ptCount val="1"/>
                <c:pt idx="0">
                  <c:v>High CI</c:v>
                </c:pt>
              </c:strCache>
            </c:strRef>
          </c:tx>
          <c:spPr>
            <a:ln w="28575">
              <a:noFill/>
            </a:ln>
          </c:spPr>
          <c:marker>
            <c:symbol val="dash"/>
            <c:size val="5"/>
            <c:spPr>
              <a:solidFill>
                <a:srgbClr val="98002E"/>
              </a:solidFill>
              <a:ln w="3175">
                <a:solidFill>
                  <a:srgbClr val="98002E"/>
                </a:solidFill>
              </a:ln>
            </c:spPr>
          </c:marker>
          <c:cat>
            <c:numRef>
              <c:f>'reports+rates04_13_UK_graph'!$B$6:$B$15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'reports+rates04_13_UK_graph'!$D$6:$D$15</c:f>
              <c:numCache>
                <c:formatCode>0.0</c:formatCode>
                <c:ptCount val="10"/>
                <c:pt idx="0">
                  <c:v>12.97879</c:v>
                </c:pt>
                <c:pt idx="1">
                  <c:v>14.06216</c:v>
                </c:pt>
                <c:pt idx="2">
                  <c:v>14.021229999999999</c:v>
                </c:pt>
                <c:pt idx="3">
                  <c:v>13.85272</c:v>
                </c:pt>
                <c:pt idx="4">
                  <c:v>14.13331</c:v>
                </c:pt>
                <c:pt idx="5">
                  <c:v>14.669589999999999</c:v>
                </c:pt>
                <c:pt idx="6">
                  <c:v>13.77979</c:v>
                </c:pt>
                <c:pt idx="7">
                  <c:v>14.41887</c:v>
                </c:pt>
                <c:pt idx="8">
                  <c:v>13.99273</c:v>
                </c:pt>
                <c:pt idx="9">
                  <c:v>12.58559</c:v>
                </c:pt>
              </c:numCache>
            </c:numRef>
          </c:val>
          <c:smooth val="0"/>
        </c:ser>
        <c:ser>
          <c:idx val="2"/>
          <c:order val="2"/>
          <c:tx>
            <c:strRef>
              <c:f>'reports+rates04_13_UK_graph'!$E$5</c:f>
              <c:strCache>
                <c:ptCount val="1"/>
                <c:pt idx="0">
                  <c:v>Low CI</c:v>
                </c:pt>
              </c:strCache>
            </c:strRef>
          </c:tx>
          <c:spPr>
            <a:ln w="28575">
              <a:noFill/>
            </a:ln>
          </c:spPr>
          <c:marker>
            <c:symbol val="dash"/>
            <c:size val="5"/>
            <c:spPr>
              <a:solidFill>
                <a:srgbClr val="98002E"/>
              </a:solidFill>
              <a:ln>
                <a:solidFill>
                  <a:srgbClr val="98002E"/>
                </a:solidFill>
              </a:ln>
            </c:spPr>
          </c:marker>
          <c:cat>
            <c:numRef>
              <c:f>'reports+rates04_13_UK_graph'!$B$6:$B$15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'reports+rates04_13_UK_graph'!$E$6:$E$15</c:f>
              <c:numCache>
                <c:formatCode>0.0</c:formatCode>
                <c:ptCount val="10"/>
                <c:pt idx="0">
                  <c:v>12.406280000000001</c:v>
                </c:pt>
                <c:pt idx="1">
                  <c:v>13.46796</c:v>
                </c:pt>
                <c:pt idx="2">
                  <c:v>13.429600000000001</c:v>
                </c:pt>
                <c:pt idx="3">
                  <c:v>13.26661</c:v>
                </c:pt>
                <c:pt idx="4">
                  <c:v>13.543229999999999</c:v>
                </c:pt>
                <c:pt idx="5">
                  <c:v>14.07024</c:v>
                </c:pt>
                <c:pt idx="6">
                  <c:v>13.201219999999999</c:v>
                </c:pt>
                <c:pt idx="7">
                  <c:v>13.83122</c:v>
                </c:pt>
                <c:pt idx="8">
                  <c:v>13.416259999999999</c:v>
                </c:pt>
                <c:pt idx="9">
                  <c:v>12.040800000000001</c:v>
                </c:pt>
              </c:numCache>
            </c:numRef>
          </c:val>
          <c:smooth val="0"/>
        </c:ser>
        <c:ser>
          <c:idx val="3"/>
          <c:order val="3"/>
          <c:tx>
            <c:strRef>
              <c:f>'reports+rates04_13_UK_graph'!$F$5</c:f>
              <c:strCache>
                <c:ptCount val="1"/>
                <c:pt idx="0">
                  <c:v>Rate per 100,000 </c:v>
                </c:pt>
              </c:strCache>
            </c:strRef>
          </c:tx>
          <c:spPr>
            <a:ln w="9525">
              <a:solidFill>
                <a:srgbClr val="98002E"/>
              </a:solidFill>
            </a:ln>
          </c:spPr>
          <c:marker>
            <c:symbol val="diamond"/>
            <c:size val="4"/>
            <c:spPr>
              <a:solidFill>
                <a:srgbClr val="98002E"/>
              </a:solidFill>
              <a:ln w="6350">
                <a:solidFill>
                  <a:srgbClr val="98002E"/>
                </a:solidFill>
              </a:ln>
            </c:spPr>
          </c:marker>
          <c:cat>
            <c:numRef>
              <c:f>'reports+rates04_13_UK_graph'!$B$6:$B$15</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'reports+rates04_13_UK_graph'!$F$6:$F$15</c:f>
              <c:numCache>
                <c:formatCode>0.0</c:formatCode>
                <c:ptCount val="10"/>
                <c:pt idx="0">
                  <c:v>12.690106790072747</c:v>
                </c:pt>
                <c:pt idx="1">
                  <c:v>13.762648729159674</c:v>
                </c:pt>
                <c:pt idx="2">
                  <c:v>13.72301864551198</c:v>
                </c:pt>
                <c:pt idx="3">
                  <c:v>13.557281654838398</c:v>
                </c:pt>
                <c:pt idx="4">
                  <c:v>13.835904639980967</c:v>
                </c:pt>
                <c:pt idx="5">
                  <c:v>14.367565901296278</c:v>
                </c:pt>
                <c:pt idx="6">
                  <c:v>13.488170073393279</c:v>
                </c:pt>
                <c:pt idx="7">
                  <c:v>14.122743465184382</c:v>
                </c:pt>
                <c:pt idx="8">
                  <c:v>13.702214723076025</c:v>
                </c:pt>
                <c:pt idx="9">
                  <c:v>12.310926583792437</c:v>
                </c:pt>
              </c:numCache>
            </c:numRef>
          </c:val>
          <c:smooth val="0"/>
        </c:ser>
        <c:dLbls>
          <c:showLegendKey val="0"/>
          <c:showVal val="0"/>
          <c:showCatName val="0"/>
          <c:showSerName val="0"/>
          <c:showPercent val="0"/>
          <c:showBubbleSize val="0"/>
        </c:dLbls>
        <c:hiLowLines>
          <c:spPr>
            <a:ln w="9525">
              <a:solidFill>
                <a:srgbClr val="98002E"/>
              </a:solidFill>
            </a:ln>
          </c:spPr>
        </c:hiLowLines>
        <c:axId val="108300928"/>
        <c:axId val="108310912"/>
      </c:stockChart>
      <c:catAx>
        <c:axId val="108284544"/>
        <c:scaling>
          <c:orientation val="minMax"/>
        </c:scaling>
        <c:delete val="0"/>
        <c:axPos val="b"/>
        <c:title>
          <c:tx>
            <c:rich>
              <a:bodyPr/>
              <a:lstStyle/>
              <a:p>
                <a:pPr>
                  <a:defRPr lang="en-US" sz="1000">
                    <a:latin typeface="Arial" pitchFamily="34" charset="0"/>
                    <a:cs typeface="Arial" pitchFamily="34" charset="0"/>
                  </a:defRPr>
                </a:pPr>
                <a:r>
                  <a:rPr lang="en-GB" sz="1000">
                    <a:latin typeface="Arial" pitchFamily="34" charset="0"/>
                    <a:cs typeface="Arial" pitchFamily="34" charset="0"/>
                  </a:rPr>
                  <a:t>Year</a:t>
                </a:r>
              </a:p>
            </c:rich>
          </c:tx>
          <c:layout>
            <c:manualLayout>
              <c:xMode val="edge"/>
              <c:yMode val="edge"/>
              <c:x val="0.48930136633152876"/>
              <c:y val="0.84257918067481474"/>
            </c:manualLayout>
          </c:layout>
          <c:overlay val="0"/>
          <c:spPr>
            <a:noFill/>
            <a:ln w="25400">
              <a:noFill/>
            </a:ln>
          </c:spPr>
        </c:title>
        <c:numFmt formatCode="General" sourceLinked="1"/>
        <c:majorTickMark val="out"/>
        <c:minorTickMark val="none"/>
        <c:tickLblPos val="nextTo"/>
        <c:txPr>
          <a:bodyPr/>
          <a:lstStyle/>
          <a:p>
            <a:pPr>
              <a:defRPr lang="en-US" sz="1000">
                <a:latin typeface="Arial" pitchFamily="34" charset="0"/>
                <a:cs typeface="Arial" pitchFamily="34" charset="0"/>
              </a:defRPr>
            </a:pPr>
            <a:endParaRPr lang="en-US"/>
          </a:p>
        </c:txPr>
        <c:crossAx val="108299008"/>
        <c:crosses val="autoZero"/>
        <c:auto val="1"/>
        <c:lblAlgn val="ctr"/>
        <c:lblOffset val="100"/>
        <c:noMultiLvlLbl val="0"/>
      </c:catAx>
      <c:valAx>
        <c:axId val="108299008"/>
        <c:scaling>
          <c:orientation val="minMax"/>
          <c:max val="10000"/>
        </c:scaling>
        <c:delete val="0"/>
        <c:axPos val="l"/>
        <c:title>
          <c:tx>
            <c:rich>
              <a:bodyPr rot="-5400000" vert="horz"/>
              <a:lstStyle/>
              <a:p>
                <a:pPr>
                  <a:defRPr lang="en-US" sz="1000">
                    <a:latin typeface="Arial" pitchFamily="34" charset="0"/>
                    <a:cs typeface="Arial" pitchFamily="34" charset="0"/>
                  </a:defRPr>
                </a:pPr>
                <a:r>
                  <a:rPr lang="en-GB" sz="1000">
                    <a:latin typeface="Arial" pitchFamily="34" charset="0"/>
                    <a:cs typeface="Arial" pitchFamily="34" charset="0"/>
                  </a:rPr>
                  <a:t>Number</a:t>
                </a:r>
                <a:r>
                  <a:rPr lang="en-GB" sz="1000" baseline="0">
                    <a:latin typeface="Arial" pitchFamily="34" charset="0"/>
                    <a:cs typeface="Arial" pitchFamily="34" charset="0"/>
                  </a:rPr>
                  <a:t> of cases</a:t>
                </a:r>
                <a:endParaRPr lang="en-GB" sz="1000">
                  <a:latin typeface="Arial" pitchFamily="34" charset="0"/>
                  <a:cs typeface="Arial" pitchFamily="34" charset="0"/>
                </a:endParaRPr>
              </a:p>
            </c:rich>
          </c:tx>
          <c:layout>
            <c:manualLayout>
              <c:xMode val="edge"/>
              <c:yMode val="edge"/>
              <c:x val="2.9878117675689306E-2"/>
              <c:y val="0.28873528850913854"/>
            </c:manualLayout>
          </c:layout>
          <c:overlay val="0"/>
          <c:spPr>
            <a:noFill/>
            <a:ln w="25400">
              <a:noFill/>
            </a:ln>
          </c:spPr>
        </c:title>
        <c:numFmt formatCode="#,##0" sourceLinked="0"/>
        <c:majorTickMark val="out"/>
        <c:minorTickMark val="none"/>
        <c:tickLblPos val="nextTo"/>
        <c:txPr>
          <a:bodyPr/>
          <a:lstStyle/>
          <a:p>
            <a:pPr>
              <a:defRPr lang="en-US" sz="900">
                <a:latin typeface="Arial" pitchFamily="34" charset="0"/>
                <a:cs typeface="Arial" pitchFamily="34" charset="0"/>
              </a:defRPr>
            </a:pPr>
            <a:endParaRPr lang="en-US"/>
          </a:p>
        </c:txPr>
        <c:crossAx val="108284544"/>
        <c:crosses val="autoZero"/>
        <c:crossBetween val="between"/>
      </c:valAx>
      <c:catAx>
        <c:axId val="108300928"/>
        <c:scaling>
          <c:orientation val="minMax"/>
        </c:scaling>
        <c:delete val="1"/>
        <c:axPos val="b"/>
        <c:numFmt formatCode="General" sourceLinked="1"/>
        <c:majorTickMark val="out"/>
        <c:minorTickMark val="none"/>
        <c:tickLblPos val="none"/>
        <c:crossAx val="108310912"/>
        <c:crosses val="autoZero"/>
        <c:auto val="1"/>
        <c:lblAlgn val="ctr"/>
        <c:lblOffset val="100"/>
        <c:noMultiLvlLbl val="0"/>
      </c:catAx>
      <c:valAx>
        <c:axId val="108310912"/>
        <c:scaling>
          <c:orientation val="minMax"/>
          <c:max val="15"/>
        </c:scaling>
        <c:delete val="0"/>
        <c:axPos val="r"/>
        <c:title>
          <c:tx>
            <c:rich>
              <a:bodyPr rot="-5400000" vert="horz"/>
              <a:lstStyle/>
              <a:p>
                <a:pPr>
                  <a:defRPr lang="en-US" sz="1000">
                    <a:latin typeface="Arial" pitchFamily="34" charset="0"/>
                    <a:cs typeface="Arial" pitchFamily="34" charset="0"/>
                  </a:defRPr>
                </a:pPr>
                <a:r>
                  <a:rPr lang="en-US" sz="1000">
                    <a:latin typeface="Arial" pitchFamily="34" charset="0"/>
                    <a:cs typeface="Arial" pitchFamily="34" charset="0"/>
                  </a:rPr>
                  <a:t>Rate (per 100, 000)</a:t>
                </a:r>
              </a:p>
            </c:rich>
          </c:tx>
          <c:layout>
            <c:manualLayout>
              <c:xMode val="edge"/>
              <c:yMode val="edge"/>
              <c:x val="0.897937090581853"/>
              <c:y val="0.30321100098726328"/>
            </c:manualLayout>
          </c:layout>
          <c:overlay val="0"/>
          <c:spPr>
            <a:noFill/>
            <a:ln w="25400">
              <a:noFill/>
            </a:ln>
          </c:spPr>
        </c:title>
        <c:numFmt formatCode="General" sourceLinked="0"/>
        <c:majorTickMark val="out"/>
        <c:minorTickMark val="none"/>
        <c:tickLblPos val="nextTo"/>
        <c:txPr>
          <a:bodyPr/>
          <a:lstStyle/>
          <a:p>
            <a:pPr>
              <a:defRPr lang="en-US" sz="900">
                <a:latin typeface="Arial" pitchFamily="34" charset="0"/>
                <a:cs typeface="Arial" pitchFamily="34" charset="0"/>
              </a:defRPr>
            </a:pPr>
            <a:endParaRPr lang="en-US"/>
          </a:p>
        </c:txPr>
        <c:crossAx val="108300928"/>
        <c:crosses val="max"/>
        <c:crossBetween val="between"/>
        <c:majorUnit val="1"/>
        <c:minorUnit val="0.2"/>
      </c:valAx>
    </c:plotArea>
    <c:legend>
      <c:legendPos val="r"/>
      <c:legendEntry>
        <c:idx val="1"/>
        <c:delete val="1"/>
      </c:legendEntry>
      <c:legendEntry>
        <c:idx val="2"/>
        <c:delete val="1"/>
      </c:legendEntry>
      <c:layout>
        <c:manualLayout>
          <c:xMode val="edge"/>
          <c:yMode val="edge"/>
          <c:x val="0.17971036179393146"/>
          <c:y val="0.88719800364062118"/>
          <c:w val="0.63623278452330234"/>
          <c:h val="6.5656727570449561E-2"/>
        </c:manualLayout>
      </c:layout>
      <c:overlay val="0"/>
      <c:txPr>
        <a:bodyPr/>
        <a:lstStyle/>
        <a:p>
          <a:pPr>
            <a:defRPr lang="en-US" sz="1000">
              <a:latin typeface="Arial" pitchFamily="34" charset="0"/>
              <a:cs typeface="Arial" pitchFamily="34" charset="0"/>
            </a:defRPr>
          </a:pPr>
          <a:endParaRPr lang="en-US"/>
        </a:p>
      </c:txPr>
    </c:legend>
    <c:plotVisOnly val="1"/>
    <c:dispBlanksAs val="gap"/>
    <c:showDLblsOverMax val="0"/>
  </c:chart>
  <c:spPr>
    <a:solidFill>
      <a:schemeClr val="bg1"/>
    </a:solid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8002E"/>
            </a:solidFill>
          </c:spPr>
          <c:invertIfNegative val="0"/>
          <c:cat>
            <c:strRef>
              <c:f>size!$A$3:$A$7</c:f>
              <c:strCache>
                <c:ptCount val="5"/>
                <c:pt idx="0">
                  <c:v>2 cases</c:v>
                </c:pt>
                <c:pt idx="1">
                  <c:v>3 cases</c:v>
                </c:pt>
                <c:pt idx="2">
                  <c:v>4 cases</c:v>
                </c:pt>
                <c:pt idx="3">
                  <c:v>5-9 cases</c:v>
                </c:pt>
                <c:pt idx="4">
                  <c:v>≥10 cases</c:v>
                </c:pt>
              </c:strCache>
            </c:strRef>
          </c:cat>
          <c:val>
            <c:numRef>
              <c:f>size!$C$3:$C$7</c:f>
              <c:numCache>
                <c:formatCode>0</c:formatCode>
                <c:ptCount val="5"/>
                <c:pt idx="0">
                  <c:v>46.278317152103561</c:v>
                </c:pt>
                <c:pt idx="1">
                  <c:v>19.687162891046388</c:v>
                </c:pt>
                <c:pt idx="2">
                  <c:v>10.140237324703344</c:v>
                </c:pt>
                <c:pt idx="3">
                  <c:v>16.50485436893204</c:v>
                </c:pt>
                <c:pt idx="4">
                  <c:v>7.3894282632146719</c:v>
                </c:pt>
              </c:numCache>
            </c:numRef>
          </c:val>
        </c:ser>
        <c:dLbls>
          <c:showLegendKey val="0"/>
          <c:showVal val="0"/>
          <c:showCatName val="0"/>
          <c:showSerName val="0"/>
          <c:showPercent val="0"/>
          <c:showBubbleSize val="0"/>
        </c:dLbls>
        <c:gapWidth val="150"/>
        <c:axId val="111066496"/>
        <c:axId val="111113728"/>
      </c:barChart>
      <c:catAx>
        <c:axId val="111066496"/>
        <c:scaling>
          <c:orientation val="minMax"/>
        </c:scaling>
        <c:delete val="0"/>
        <c:axPos val="b"/>
        <c:title>
          <c:tx>
            <c:rich>
              <a:bodyPr/>
              <a:lstStyle/>
              <a:p>
                <a:pPr>
                  <a:defRPr/>
                </a:pPr>
                <a:r>
                  <a:rPr lang="en-GB"/>
                  <a:t>Size of clusters</a:t>
                </a:r>
              </a:p>
            </c:rich>
          </c:tx>
          <c:layout/>
          <c:overlay val="0"/>
        </c:title>
        <c:majorTickMark val="out"/>
        <c:minorTickMark val="none"/>
        <c:tickLblPos val="nextTo"/>
        <c:crossAx val="111113728"/>
        <c:crosses val="autoZero"/>
        <c:auto val="1"/>
        <c:lblAlgn val="ctr"/>
        <c:lblOffset val="100"/>
        <c:noMultiLvlLbl val="0"/>
      </c:catAx>
      <c:valAx>
        <c:axId val="111113728"/>
        <c:scaling>
          <c:orientation val="minMax"/>
        </c:scaling>
        <c:delete val="0"/>
        <c:axPos val="l"/>
        <c:title>
          <c:tx>
            <c:rich>
              <a:bodyPr rot="-5400000" vert="horz"/>
              <a:lstStyle/>
              <a:p>
                <a:pPr>
                  <a:defRPr/>
                </a:pPr>
                <a:r>
                  <a:rPr lang="en-GB"/>
                  <a:t>Proportion of clustsers (%)</a:t>
                </a:r>
              </a:p>
            </c:rich>
          </c:tx>
          <c:layout/>
          <c:overlay val="0"/>
        </c:title>
        <c:numFmt formatCode="0" sourceLinked="1"/>
        <c:majorTickMark val="out"/>
        <c:minorTickMark val="none"/>
        <c:tickLblPos val="nextTo"/>
        <c:crossAx val="111066496"/>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03408156070047E-2"/>
          <c:y val="3.4446766923114672E-2"/>
          <c:w val="0.87674286050064643"/>
          <c:h val="0.82710312060091729"/>
        </c:manualLayout>
      </c:layout>
      <c:barChart>
        <c:barDir val="col"/>
        <c:grouping val="clustered"/>
        <c:varyColors val="0"/>
        <c:ser>
          <c:idx val="0"/>
          <c:order val="0"/>
          <c:tx>
            <c:strRef>
              <c:f>'[OutcomesTablesGraphs_DS_2groups.xlsx]Outcomes all years GROUP ONE'!$B$4:$C$4</c:f>
              <c:strCache>
                <c:ptCount val="1"/>
                <c:pt idx="0">
                  <c:v>Completed</c:v>
                </c:pt>
              </c:strCache>
            </c:strRef>
          </c:tx>
          <c:spPr>
            <a:solidFill>
              <a:srgbClr val="98002E"/>
            </a:solidFill>
          </c:spPr>
          <c:invertIfNegative val="0"/>
          <c:dLbls>
            <c:delete val="1"/>
          </c:dLbls>
          <c:errBars>
            <c:errBarType val="both"/>
            <c:errValType val="cust"/>
            <c:noEndCap val="0"/>
            <c:plus>
              <c:numRef>
                <c:f>'[OutcomesTablesGraphs_DS_2groups.xlsx]Outcomes all years GROUP ONE'!$S$6:$S$15</c:f>
                <c:numCache>
                  <c:formatCode>General</c:formatCode>
                  <c:ptCount val="10"/>
                  <c:pt idx="0">
                    <c:v>1.1299999999999955</c:v>
                  </c:pt>
                  <c:pt idx="1">
                    <c:v>1.1200000000000045</c:v>
                  </c:pt>
                  <c:pt idx="2">
                    <c:v>0.99000000000000909</c:v>
                  </c:pt>
                  <c:pt idx="3">
                    <c:v>0.96000000000000796</c:v>
                  </c:pt>
                  <c:pt idx="4">
                    <c:v>0.90000000000000568</c:v>
                  </c:pt>
                  <c:pt idx="5">
                    <c:v>0.92000000000000171</c:v>
                  </c:pt>
                  <c:pt idx="6">
                    <c:v>0.81999999999999318</c:v>
                  </c:pt>
                  <c:pt idx="7">
                    <c:v>0.89000000000000057</c:v>
                  </c:pt>
                  <c:pt idx="8">
                    <c:v>0.87999999999999545</c:v>
                  </c:pt>
                  <c:pt idx="9">
                    <c:v>0.78999999999999204</c:v>
                  </c:pt>
                </c:numCache>
              </c:numRef>
            </c:plus>
            <c:minus>
              <c:numRef>
                <c:f>'[OutcomesTablesGraphs_DS_2groups.xlsx]Outcomes all years GROUP ONE'!$R$6:$R$15</c:f>
                <c:numCache>
                  <c:formatCode>General</c:formatCode>
                  <c:ptCount val="10"/>
                  <c:pt idx="0">
                    <c:v>1.1700000000000017</c:v>
                  </c:pt>
                  <c:pt idx="1">
                    <c:v>1.0799999999999983</c:v>
                  </c:pt>
                  <c:pt idx="2">
                    <c:v>1.0099999999999909</c:v>
                  </c:pt>
                  <c:pt idx="3">
                    <c:v>1.039999999999992</c:v>
                  </c:pt>
                  <c:pt idx="4">
                    <c:v>1</c:v>
                  </c:pt>
                  <c:pt idx="5">
                    <c:v>0.87999999999999545</c:v>
                  </c:pt>
                  <c:pt idx="6">
                    <c:v>0.88000000000000966</c:v>
                  </c:pt>
                  <c:pt idx="7">
                    <c:v>0.90999999999999659</c:v>
                  </c:pt>
                  <c:pt idx="8">
                    <c:v>0.92000000000000171</c:v>
                  </c:pt>
                  <c:pt idx="9">
                    <c:v>0.81000000000000227</c:v>
                  </c:pt>
                </c:numCache>
              </c:numRef>
            </c:minus>
          </c:errBars>
          <c:cat>
            <c:numRef>
              <c:f>'[OutcomesTablesGraphs_DS_2groups.xlsx]Outcomes all years GROUP ONE'!$A$6:$A$15</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'[OutcomesTablesGraphs_DS_2groups.xlsx]Outcomes all years GROUP ONE'!$C$6:$C$15</c:f>
              <c:numCache>
                <c:formatCode>0.0</c:formatCode>
                <c:ptCount val="10"/>
                <c:pt idx="0">
                  <c:v>69.37</c:v>
                </c:pt>
                <c:pt idx="1">
                  <c:v>70.28</c:v>
                </c:pt>
                <c:pt idx="2">
                  <c:v>70.209999999999994</c:v>
                </c:pt>
                <c:pt idx="3">
                  <c:v>74.94</c:v>
                </c:pt>
                <c:pt idx="4">
                  <c:v>77.3</c:v>
                </c:pt>
                <c:pt idx="5">
                  <c:v>79.08</c:v>
                </c:pt>
                <c:pt idx="6">
                  <c:v>80.98</c:v>
                </c:pt>
                <c:pt idx="7">
                  <c:v>82.11</c:v>
                </c:pt>
                <c:pt idx="8">
                  <c:v>81.42</c:v>
                </c:pt>
                <c:pt idx="9">
                  <c:v>82.81</c:v>
                </c:pt>
              </c:numCache>
            </c:numRef>
          </c:val>
        </c:ser>
        <c:dLbls>
          <c:dLblPos val="outEnd"/>
          <c:showLegendKey val="0"/>
          <c:showVal val="1"/>
          <c:showCatName val="0"/>
          <c:showSerName val="0"/>
          <c:showPercent val="0"/>
          <c:showBubbleSize val="0"/>
        </c:dLbls>
        <c:gapWidth val="150"/>
        <c:axId val="111144960"/>
        <c:axId val="111146880"/>
      </c:barChart>
      <c:catAx>
        <c:axId val="11114496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111146880"/>
        <c:crosses val="autoZero"/>
        <c:auto val="1"/>
        <c:lblAlgn val="ctr"/>
        <c:lblOffset val="100"/>
        <c:noMultiLvlLbl val="0"/>
      </c:catAx>
      <c:valAx>
        <c:axId val="111146880"/>
        <c:scaling>
          <c:orientation val="minMax"/>
          <c:min val="0"/>
        </c:scaling>
        <c:delete val="0"/>
        <c:axPos val="l"/>
        <c:title>
          <c:tx>
            <c:rich>
              <a:bodyPr rot="-5400000" vert="horz"/>
              <a:lstStyle/>
              <a:p>
                <a:pPr>
                  <a:defRPr/>
                </a:pPr>
                <a:r>
                  <a:rPr lang="en-US"/>
                  <a:t>Proportion of cases (%)</a:t>
                </a:r>
              </a:p>
            </c:rich>
          </c:tx>
          <c:layout/>
          <c:overlay val="0"/>
        </c:title>
        <c:numFmt formatCode="0" sourceLinked="0"/>
        <c:majorTickMark val="out"/>
        <c:minorTickMark val="none"/>
        <c:tickLblPos val="nextTo"/>
        <c:crossAx val="111144960"/>
        <c:crosses val="autoZero"/>
        <c:crossBetween val="between"/>
      </c:valAx>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phec_04_13_trendline!$AG$4</c:f>
              <c:strCache>
                <c:ptCount val="1"/>
                <c:pt idx="0">
                  <c:v>Number of cases</c:v>
                </c:pt>
              </c:strCache>
            </c:strRef>
          </c:tx>
          <c:spPr>
            <a:solidFill>
              <a:srgbClr val="00AE9E"/>
            </a:solidFill>
            <a:ln w="9525">
              <a:solidFill>
                <a:schemeClr val="tx1"/>
              </a:solidFill>
            </a:ln>
          </c:spPr>
          <c:invertIfNegative val="0"/>
          <c:cat>
            <c:strRef>
              <c:f>phec_04_13_trendline!$AF$5:$AF$8</c:f>
              <c:strCache>
                <c:ptCount val="4"/>
                <c:pt idx="0">
                  <c:v>England</c:v>
                </c:pt>
                <c:pt idx="1">
                  <c:v>Northern Ireland</c:v>
                </c:pt>
                <c:pt idx="2">
                  <c:v>Scotland</c:v>
                </c:pt>
                <c:pt idx="3">
                  <c:v>Wales</c:v>
                </c:pt>
              </c:strCache>
            </c:strRef>
          </c:cat>
          <c:val>
            <c:numRef>
              <c:f>phec_04_13_trendline!$AG$5:$AG$8</c:f>
              <c:numCache>
                <c:formatCode>General</c:formatCode>
                <c:ptCount val="4"/>
                <c:pt idx="0" formatCode="#,##0">
                  <c:v>7290</c:v>
                </c:pt>
                <c:pt idx="1">
                  <c:v>73</c:v>
                </c:pt>
                <c:pt idx="2">
                  <c:v>389</c:v>
                </c:pt>
                <c:pt idx="3">
                  <c:v>140</c:v>
                </c:pt>
              </c:numCache>
            </c:numRef>
          </c:val>
        </c:ser>
        <c:dLbls>
          <c:showLegendKey val="0"/>
          <c:showVal val="0"/>
          <c:showCatName val="0"/>
          <c:showSerName val="0"/>
          <c:showPercent val="0"/>
          <c:showBubbleSize val="0"/>
        </c:dLbls>
        <c:gapWidth val="150"/>
        <c:axId val="107057152"/>
        <c:axId val="107059072"/>
      </c:barChart>
      <c:stockChart>
        <c:ser>
          <c:idx val="1"/>
          <c:order val="1"/>
          <c:tx>
            <c:strRef>
              <c:f>phec_04_13_trendline!$AH$4</c:f>
              <c:strCache>
                <c:ptCount val="1"/>
                <c:pt idx="0">
                  <c:v>High</c:v>
                </c:pt>
              </c:strCache>
            </c:strRef>
          </c:tx>
          <c:spPr>
            <a:ln w="28575">
              <a:noFill/>
            </a:ln>
          </c:spPr>
          <c:marker>
            <c:symbol val="dash"/>
            <c:size val="5"/>
            <c:spPr>
              <a:solidFill>
                <a:srgbClr val="98002E"/>
              </a:solidFill>
              <a:ln>
                <a:solidFill>
                  <a:srgbClr val="98002E"/>
                </a:solidFill>
              </a:ln>
            </c:spPr>
          </c:marker>
          <c:cat>
            <c:strRef>
              <c:f>phec_04_13_trendline!$AF$5:$AF$8</c:f>
              <c:strCache>
                <c:ptCount val="4"/>
                <c:pt idx="0">
                  <c:v>England</c:v>
                </c:pt>
                <c:pt idx="1">
                  <c:v>Northern Ireland</c:v>
                </c:pt>
                <c:pt idx="2">
                  <c:v>Scotland</c:v>
                </c:pt>
                <c:pt idx="3">
                  <c:v>Wales</c:v>
                </c:pt>
              </c:strCache>
            </c:strRef>
          </c:cat>
          <c:val>
            <c:numRef>
              <c:f>phec_04_13_trendline!$AH$5:$AH$8</c:f>
              <c:numCache>
                <c:formatCode>General</c:formatCode>
                <c:ptCount val="4"/>
                <c:pt idx="0">
                  <c:v>13.8</c:v>
                </c:pt>
                <c:pt idx="1">
                  <c:v>5</c:v>
                </c:pt>
                <c:pt idx="2">
                  <c:v>8.1</c:v>
                </c:pt>
                <c:pt idx="3">
                  <c:v>5.4</c:v>
                </c:pt>
              </c:numCache>
            </c:numRef>
          </c:val>
          <c:smooth val="0"/>
        </c:ser>
        <c:ser>
          <c:idx val="2"/>
          <c:order val="2"/>
          <c:tx>
            <c:strRef>
              <c:f>phec_04_13_trendline!$AI$4</c:f>
              <c:strCache>
                <c:ptCount val="1"/>
                <c:pt idx="0">
                  <c:v>Low</c:v>
                </c:pt>
              </c:strCache>
            </c:strRef>
          </c:tx>
          <c:spPr>
            <a:ln w="28575">
              <a:noFill/>
            </a:ln>
          </c:spPr>
          <c:marker>
            <c:symbol val="dash"/>
            <c:size val="5"/>
            <c:spPr>
              <a:solidFill>
                <a:srgbClr val="98002E"/>
              </a:solidFill>
              <a:ln>
                <a:solidFill>
                  <a:srgbClr val="98002E"/>
                </a:solidFill>
              </a:ln>
            </c:spPr>
          </c:marker>
          <c:cat>
            <c:strRef>
              <c:f>phec_04_13_trendline!$AF$5:$AF$8</c:f>
              <c:strCache>
                <c:ptCount val="4"/>
                <c:pt idx="0">
                  <c:v>England</c:v>
                </c:pt>
                <c:pt idx="1">
                  <c:v>Northern Ireland</c:v>
                </c:pt>
                <c:pt idx="2">
                  <c:v>Scotland</c:v>
                </c:pt>
                <c:pt idx="3">
                  <c:v>Wales</c:v>
                </c:pt>
              </c:strCache>
            </c:strRef>
          </c:cat>
          <c:val>
            <c:numRef>
              <c:f>phec_04_13_trendline!$AI$5:$AI$8</c:f>
              <c:numCache>
                <c:formatCode>General</c:formatCode>
                <c:ptCount val="4"/>
                <c:pt idx="0">
                  <c:v>13.2</c:v>
                </c:pt>
                <c:pt idx="1">
                  <c:v>3.1</c:v>
                </c:pt>
                <c:pt idx="2">
                  <c:v>6.6</c:v>
                </c:pt>
                <c:pt idx="3">
                  <c:v>3.8</c:v>
                </c:pt>
              </c:numCache>
            </c:numRef>
          </c:val>
          <c:smooth val="0"/>
        </c:ser>
        <c:ser>
          <c:idx val="3"/>
          <c:order val="3"/>
          <c:tx>
            <c:strRef>
              <c:f>phec_04_13_trendline!$AJ$4</c:f>
              <c:strCache>
                <c:ptCount val="1"/>
                <c:pt idx="0">
                  <c:v>Rate per 100,000 </c:v>
                </c:pt>
              </c:strCache>
            </c:strRef>
          </c:tx>
          <c:spPr>
            <a:ln w="28575">
              <a:noFill/>
            </a:ln>
          </c:spPr>
          <c:marker>
            <c:symbol val="diamond"/>
            <c:size val="5"/>
            <c:spPr>
              <a:solidFill>
                <a:srgbClr val="98002E"/>
              </a:solidFill>
              <a:ln>
                <a:solidFill>
                  <a:srgbClr val="98002E"/>
                </a:solidFill>
              </a:ln>
            </c:spPr>
          </c:marker>
          <c:dLbls>
            <c:dLbl>
              <c:idx val="1"/>
              <c:layout>
                <c:manualLayout>
                  <c:x val="-1.5796578349202613E-2"/>
                  <c:y val="-8.5065182605993162E-2"/>
                </c:manualLayout>
              </c:layout>
              <c:dLblPos val="r"/>
              <c:showLegendKey val="0"/>
              <c:showVal val="1"/>
              <c:showCatName val="0"/>
              <c:showSerName val="0"/>
              <c:showPercent val="0"/>
              <c:showBubbleSize val="0"/>
            </c:dLbl>
            <c:dLbl>
              <c:idx val="2"/>
              <c:layout>
                <c:manualLayout>
                  <c:x val="-2.2664136418774964E-2"/>
                  <c:y val="-8.5065182605993064E-2"/>
                </c:manualLayout>
              </c:layout>
              <c:dLblPos val="r"/>
              <c:showLegendKey val="0"/>
              <c:showVal val="1"/>
              <c:showCatName val="0"/>
              <c:showSerName val="0"/>
              <c:showPercent val="0"/>
              <c:showBubbleSize val="0"/>
            </c:dLbl>
            <c:dLbl>
              <c:idx val="3"/>
              <c:layout>
                <c:manualLayout>
                  <c:x val="-2.1232643714540967E-2"/>
                  <c:y val="-7.992568365453178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phec_04_13_trendline!$AF$5:$AF$8</c:f>
              <c:strCache>
                <c:ptCount val="4"/>
                <c:pt idx="0">
                  <c:v>England</c:v>
                </c:pt>
                <c:pt idx="1">
                  <c:v>Northern Ireland</c:v>
                </c:pt>
                <c:pt idx="2">
                  <c:v>Scotland</c:v>
                </c:pt>
                <c:pt idx="3">
                  <c:v>Wales</c:v>
                </c:pt>
              </c:strCache>
            </c:strRef>
          </c:cat>
          <c:val>
            <c:numRef>
              <c:f>phec_04_13_trendline!$AJ$5:$AJ$8</c:f>
              <c:numCache>
                <c:formatCode>General</c:formatCode>
                <c:ptCount val="4"/>
                <c:pt idx="0">
                  <c:v>13.5</c:v>
                </c:pt>
                <c:pt idx="1">
                  <c:v>4</c:v>
                </c:pt>
                <c:pt idx="2">
                  <c:v>7.3</c:v>
                </c:pt>
                <c:pt idx="3">
                  <c:v>4.5</c:v>
                </c:pt>
              </c:numCache>
            </c:numRef>
          </c:val>
          <c:smooth val="0"/>
        </c:ser>
        <c:dLbls>
          <c:showLegendKey val="0"/>
          <c:showVal val="0"/>
          <c:showCatName val="0"/>
          <c:showSerName val="0"/>
          <c:showPercent val="0"/>
          <c:showBubbleSize val="0"/>
        </c:dLbls>
        <c:hiLowLines>
          <c:spPr>
            <a:ln>
              <a:solidFill>
                <a:srgbClr val="98002E"/>
              </a:solidFill>
            </a:ln>
          </c:spPr>
        </c:hiLowLines>
        <c:axId val="107063168"/>
        <c:axId val="107061248"/>
      </c:stockChart>
      <c:catAx>
        <c:axId val="107057152"/>
        <c:scaling>
          <c:orientation val="minMax"/>
        </c:scaling>
        <c:delete val="0"/>
        <c:axPos val="b"/>
        <c:title>
          <c:tx>
            <c:rich>
              <a:bodyPr/>
              <a:lstStyle/>
              <a:p>
                <a:pPr>
                  <a:defRPr/>
                </a:pPr>
                <a:r>
                  <a:rPr lang="en-US"/>
                  <a:t>Country</a:t>
                </a:r>
              </a:p>
            </c:rich>
          </c:tx>
          <c:layout/>
          <c:overlay val="0"/>
        </c:title>
        <c:majorTickMark val="out"/>
        <c:minorTickMark val="none"/>
        <c:tickLblPos val="nextTo"/>
        <c:crossAx val="107059072"/>
        <c:crosses val="autoZero"/>
        <c:auto val="1"/>
        <c:lblAlgn val="ctr"/>
        <c:lblOffset val="100"/>
        <c:noMultiLvlLbl val="0"/>
      </c:catAx>
      <c:valAx>
        <c:axId val="107059072"/>
        <c:scaling>
          <c:orientation val="minMax"/>
        </c:scaling>
        <c:delete val="0"/>
        <c:axPos val="l"/>
        <c:majorGridlines>
          <c:spPr>
            <a:ln>
              <a:noFill/>
            </a:ln>
          </c:spPr>
        </c:majorGridlines>
        <c:title>
          <c:tx>
            <c:rich>
              <a:bodyPr rot="-5400000" vert="horz"/>
              <a:lstStyle/>
              <a:p>
                <a:pPr>
                  <a:defRPr/>
                </a:pPr>
                <a:r>
                  <a:rPr lang="en-US"/>
                  <a:t>Number of Cases</a:t>
                </a:r>
              </a:p>
            </c:rich>
          </c:tx>
          <c:layout/>
          <c:overlay val="0"/>
        </c:title>
        <c:numFmt formatCode="#,##0" sourceLinked="1"/>
        <c:majorTickMark val="out"/>
        <c:minorTickMark val="none"/>
        <c:tickLblPos val="nextTo"/>
        <c:crossAx val="107057152"/>
        <c:crosses val="autoZero"/>
        <c:crossBetween val="between"/>
      </c:valAx>
      <c:valAx>
        <c:axId val="107061248"/>
        <c:scaling>
          <c:orientation val="minMax"/>
        </c:scaling>
        <c:delete val="0"/>
        <c:axPos val="r"/>
        <c:title>
          <c:tx>
            <c:rich>
              <a:bodyPr rot="-5400000" vert="horz"/>
              <a:lstStyle/>
              <a:p>
                <a:pPr>
                  <a:defRPr/>
                </a:pPr>
                <a:r>
                  <a:rPr lang="en-US"/>
                  <a:t>Rate (per 100,000)</a:t>
                </a:r>
              </a:p>
            </c:rich>
          </c:tx>
          <c:layout/>
          <c:overlay val="0"/>
        </c:title>
        <c:numFmt formatCode="General" sourceLinked="1"/>
        <c:majorTickMark val="out"/>
        <c:minorTickMark val="none"/>
        <c:tickLblPos val="nextTo"/>
        <c:crossAx val="107063168"/>
        <c:crosses val="max"/>
        <c:crossBetween val="between"/>
      </c:valAx>
      <c:catAx>
        <c:axId val="107063168"/>
        <c:scaling>
          <c:orientation val="minMax"/>
        </c:scaling>
        <c:delete val="1"/>
        <c:axPos val="b"/>
        <c:majorTickMark val="out"/>
        <c:minorTickMark val="none"/>
        <c:tickLblPos val="nextTo"/>
        <c:crossAx val="107061248"/>
        <c:crosses val="autoZero"/>
        <c:auto val="1"/>
        <c:lblAlgn val="ctr"/>
        <c:lblOffset val="100"/>
        <c:noMultiLvlLbl val="0"/>
      </c:catAx>
    </c:plotArea>
    <c:legend>
      <c:legendPos val="t"/>
      <c:legendEntry>
        <c:idx val="1"/>
        <c:delete val="1"/>
      </c:legendEntry>
      <c:legendEntry>
        <c:idx val="2"/>
        <c:delete val="1"/>
      </c:legendEntry>
      <c:layout>
        <c:manualLayout>
          <c:xMode val="edge"/>
          <c:yMode val="edge"/>
          <c:x val="0.3329619233457683"/>
          <c:y val="8.2305669740399212E-2"/>
          <c:w val="0.33407602857657465"/>
          <c:h val="5.0157158463874384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phec_04_13_trendline!$AG$4</c:f>
              <c:strCache>
                <c:ptCount val="1"/>
                <c:pt idx="0">
                  <c:v>Number of cases</c:v>
                </c:pt>
              </c:strCache>
            </c:strRef>
          </c:tx>
          <c:spPr>
            <a:solidFill>
              <a:srgbClr val="00AE9E"/>
            </a:solidFill>
            <a:ln w="9525">
              <a:solidFill>
                <a:schemeClr val="tx1"/>
              </a:solidFill>
            </a:ln>
          </c:spPr>
          <c:invertIfNegative val="0"/>
          <c:cat>
            <c:strRef>
              <c:f>phec_04_13_trendline!$AF$9:$AF$23</c:f>
              <c:strCache>
                <c:ptCount val="15"/>
                <c:pt idx="0">
                  <c:v>London</c:v>
                </c:pt>
                <c:pt idx="1">
                  <c:v>West Midlands</c:v>
                </c:pt>
                <c:pt idx="2">
                  <c:v>Yorkshire and the Humber</c:v>
                </c:pt>
                <c:pt idx="3">
                  <c:v>Greater Manchester</c:v>
                </c:pt>
                <c:pt idx="4">
                  <c:v>East Midlands</c:v>
                </c:pt>
                <c:pt idx="5">
                  <c:v>Thames Valley</c:v>
                </c:pt>
                <c:pt idx="6">
                  <c:v>Kent, Surrey and Sussex</c:v>
                </c:pt>
                <c:pt idx="7">
                  <c:v>Anglia and Essex</c:v>
                </c:pt>
                <c:pt idx="8">
                  <c:v>South Midlands and Hertfordshire</c:v>
                </c:pt>
                <c:pt idx="9">
                  <c:v>Avon, Gloucestershire and Wiltshire</c:v>
                </c:pt>
                <c:pt idx="10">
                  <c:v>Cumbria and Lancashire</c:v>
                </c:pt>
                <c:pt idx="11">
                  <c:v>Wessex</c:v>
                </c:pt>
                <c:pt idx="12">
                  <c:v>North East</c:v>
                </c:pt>
                <c:pt idx="13">
                  <c:v>Cheshire and Merseyside</c:v>
                </c:pt>
                <c:pt idx="14">
                  <c:v>Devon, Cornwall and Somerset</c:v>
                </c:pt>
              </c:strCache>
            </c:strRef>
          </c:cat>
          <c:val>
            <c:numRef>
              <c:f>phec_04_13_trendline!$AG$9:$AG$23</c:f>
              <c:numCache>
                <c:formatCode>#,##0</c:formatCode>
                <c:ptCount val="15"/>
                <c:pt idx="0">
                  <c:v>2985</c:v>
                </c:pt>
                <c:pt idx="1">
                  <c:v>981</c:v>
                </c:pt>
                <c:pt idx="2">
                  <c:v>596</c:v>
                </c:pt>
                <c:pt idx="3">
                  <c:v>424</c:v>
                </c:pt>
                <c:pt idx="4" formatCode="General">
                  <c:v>371</c:v>
                </c:pt>
                <c:pt idx="5">
                  <c:v>295</c:v>
                </c:pt>
                <c:pt idx="6">
                  <c:v>277</c:v>
                </c:pt>
                <c:pt idx="7" formatCode="General">
                  <c:v>261</c:v>
                </c:pt>
                <c:pt idx="8">
                  <c:v>248</c:v>
                </c:pt>
                <c:pt idx="9" formatCode="General">
                  <c:v>220</c:v>
                </c:pt>
                <c:pt idx="10" formatCode="General">
                  <c:v>181</c:v>
                </c:pt>
                <c:pt idx="11">
                  <c:v>137</c:v>
                </c:pt>
                <c:pt idx="12">
                  <c:v>120</c:v>
                </c:pt>
                <c:pt idx="13" formatCode="General">
                  <c:v>116</c:v>
                </c:pt>
                <c:pt idx="14" formatCode="General">
                  <c:v>78</c:v>
                </c:pt>
              </c:numCache>
            </c:numRef>
          </c:val>
        </c:ser>
        <c:dLbls>
          <c:showLegendKey val="0"/>
          <c:showVal val="0"/>
          <c:showCatName val="0"/>
          <c:showSerName val="0"/>
          <c:showPercent val="0"/>
          <c:showBubbleSize val="0"/>
        </c:dLbls>
        <c:gapWidth val="150"/>
        <c:axId val="101471360"/>
        <c:axId val="101473280"/>
      </c:barChart>
      <c:stockChart>
        <c:ser>
          <c:idx val="1"/>
          <c:order val="1"/>
          <c:tx>
            <c:strRef>
              <c:f>phec_04_13_trendline!$AH$4</c:f>
              <c:strCache>
                <c:ptCount val="1"/>
                <c:pt idx="0">
                  <c:v>High</c:v>
                </c:pt>
              </c:strCache>
            </c:strRef>
          </c:tx>
          <c:spPr>
            <a:ln w="28575">
              <a:noFill/>
            </a:ln>
          </c:spPr>
          <c:marker>
            <c:symbol val="dash"/>
            <c:size val="5"/>
            <c:spPr>
              <a:solidFill>
                <a:srgbClr val="98002E"/>
              </a:solidFill>
              <a:ln>
                <a:solidFill>
                  <a:srgbClr val="98002E"/>
                </a:solidFill>
              </a:ln>
            </c:spPr>
          </c:marker>
          <c:cat>
            <c:strRef>
              <c:f>phec_04_13_trendline!$AF$9:$AF$23</c:f>
              <c:strCache>
                <c:ptCount val="15"/>
                <c:pt idx="0">
                  <c:v>London</c:v>
                </c:pt>
                <c:pt idx="1">
                  <c:v>West Midlands</c:v>
                </c:pt>
                <c:pt idx="2">
                  <c:v>Yorkshire and the Humber</c:v>
                </c:pt>
                <c:pt idx="3">
                  <c:v>Greater Manchester</c:v>
                </c:pt>
                <c:pt idx="4">
                  <c:v>East Midlands</c:v>
                </c:pt>
                <c:pt idx="5">
                  <c:v>Thames Valley</c:v>
                </c:pt>
                <c:pt idx="6">
                  <c:v>Kent, Surrey and Sussex</c:v>
                </c:pt>
                <c:pt idx="7">
                  <c:v>Anglia and Essex</c:v>
                </c:pt>
                <c:pt idx="8">
                  <c:v>South Midlands and Hertfordshire</c:v>
                </c:pt>
                <c:pt idx="9">
                  <c:v>Avon, Gloucestershire and Wiltshire</c:v>
                </c:pt>
                <c:pt idx="10">
                  <c:v>Cumbria and Lancashire</c:v>
                </c:pt>
                <c:pt idx="11">
                  <c:v>Wessex</c:v>
                </c:pt>
                <c:pt idx="12">
                  <c:v>North East</c:v>
                </c:pt>
                <c:pt idx="13">
                  <c:v>Cheshire and Merseyside</c:v>
                </c:pt>
                <c:pt idx="14">
                  <c:v>Devon, Cornwall and Somerset</c:v>
                </c:pt>
              </c:strCache>
            </c:strRef>
          </c:cat>
          <c:val>
            <c:numRef>
              <c:f>phec_04_13_trendline!$AH$9:$AH$23</c:f>
              <c:numCache>
                <c:formatCode>General</c:formatCode>
                <c:ptCount val="15"/>
                <c:pt idx="0">
                  <c:v>36.799999999999997</c:v>
                </c:pt>
                <c:pt idx="1">
                  <c:v>18.399999999999999</c:v>
                </c:pt>
                <c:pt idx="2">
                  <c:v>12.1</c:v>
                </c:pt>
                <c:pt idx="3">
                  <c:v>17.2</c:v>
                </c:pt>
                <c:pt idx="4">
                  <c:v>10.6</c:v>
                </c:pt>
                <c:pt idx="5">
                  <c:v>16</c:v>
                </c:pt>
                <c:pt idx="6">
                  <c:v>6.8</c:v>
                </c:pt>
                <c:pt idx="7">
                  <c:v>7.1</c:v>
                </c:pt>
                <c:pt idx="8">
                  <c:v>10.3</c:v>
                </c:pt>
                <c:pt idx="9">
                  <c:v>10.5</c:v>
                </c:pt>
                <c:pt idx="10">
                  <c:v>10.6</c:v>
                </c:pt>
                <c:pt idx="11">
                  <c:v>6</c:v>
                </c:pt>
                <c:pt idx="12">
                  <c:v>5.5</c:v>
                </c:pt>
                <c:pt idx="13">
                  <c:v>5.8</c:v>
                </c:pt>
                <c:pt idx="14">
                  <c:v>4.4000000000000004</c:v>
                </c:pt>
              </c:numCache>
            </c:numRef>
          </c:val>
          <c:smooth val="0"/>
        </c:ser>
        <c:ser>
          <c:idx val="2"/>
          <c:order val="2"/>
          <c:tx>
            <c:strRef>
              <c:f>phec_04_13_trendline!$AI$4</c:f>
              <c:strCache>
                <c:ptCount val="1"/>
                <c:pt idx="0">
                  <c:v>Low</c:v>
                </c:pt>
              </c:strCache>
            </c:strRef>
          </c:tx>
          <c:spPr>
            <a:ln w="28575">
              <a:noFill/>
            </a:ln>
          </c:spPr>
          <c:marker>
            <c:symbol val="dash"/>
            <c:size val="5"/>
            <c:spPr>
              <a:solidFill>
                <a:srgbClr val="98002E"/>
              </a:solidFill>
              <a:ln>
                <a:solidFill>
                  <a:srgbClr val="98002E"/>
                </a:solidFill>
              </a:ln>
            </c:spPr>
          </c:marker>
          <c:cat>
            <c:strRef>
              <c:f>phec_04_13_trendline!$AF$9:$AF$23</c:f>
              <c:strCache>
                <c:ptCount val="15"/>
                <c:pt idx="0">
                  <c:v>London</c:v>
                </c:pt>
                <c:pt idx="1">
                  <c:v>West Midlands</c:v>
                </c:pt>
                <c:pt idx="2">
                  <c:v>Yorkshire and the Humber</c:v>
                </c:pt>
                <c:pt idx="3">
                  <c:v>Greater Manchester</c:v>
                </c:pt>
                <c:pt idx="4">
                  <c:v>East Midlands</c:v>
                </c:pt>
                <c:pt idx="5">
                  <c:v>Thames Valley</c:v>
                </c:pt>
                <c:pt idx="6">
                  <c:v>Kent, Surrey and Sussex</c:v>
                </c:pt>
                <c:pt idx="7">
                  <c:v>Anglia and Essex</c:v>
                </c:pt>
                <c:pt idx="8">
                  <c:v>South Midlands and Hertfordshire</c:v>
                </c:pt>
                <c:pt idx="9">
                  <c:v>Avon, Gloucestershire and Wiltshire</c:v>
                </c:pt>
                <c:pt idx="10">
                  <c:v>Cumbria and Lancashire</c:v>
                </c:pt>
                <c:pt idx="11">
                  <c:v>Wessex</c:v>
                </c:pt>
                <c:pt idx="12">
                  <c:v>North East</c:v>
                </c:pt>
                <c:pt idx="13">
                  <c:v>Cheshire and Merseyside</c:v>
                </c:pt>
                <c:pt idx="14">
                  <c:v>Devon, Cornwall and Somerset</c:v>
                </c:pt>
              </c:strCache>
            </c:strRef>
          </c:cat>
          <c:val>
            <c:numRef>
              <c:f>phec_04_13_trendline!$AI$9:$AI$23</c:f>
              <c:numCache>
                <c:formatCode>General</c:formatCode>
                <c:ptCount val="15"/>
                <c:pt idx="0">
                  <c:v>34.200000000000003</c:v>
                </c:pt>
                <c:pt idx="1">
                  <c:v>16.2</c:v>
                </c:pt>
                <c:pt idx="2">
                  <c:v>10.3</c:v>
                </c:pt>
                <c:pt idx="3">
                  <c:v>14.2</c:v>
                </c:pt>
                <c:pt idx="4">
                  <c:v>8.6</c:v>
                </c:pt>
                <c:pt idx="5">
                  <c:v>12.7</c:v>
                </c:pt>
                <c:pt idx="6">
                  <c:v>5.4</c:v>
                </c:pt>
                <c:pt idx="7">
                  <c:v>5.5</c:v>
                </c:pt>
                <c:pt idx="8">
                  <c:v>8</c:v>
                </c:pt>
                <c:pt idx="9">
                  <c:v>8</c:v>
                </c:pt>
                <c:pt idx="10">
                  <c:v>7.9</c:v>
                </c:pt>
                <c:pt idx="11">
                  <c:v>4.3</c:v>
                </c:pt>
                <c:pt idx="12">
                  <c:v>3.8</c:v>
                </c:pt>
                <c:pt idx="13">
                  <c:v>4</c:v>
                </c:pt>
                <c:pt idx="14">
                  <c:v>2.8</c:v>
                </c:pt>
              </c:numCache>
            </c:numRef>
          </c:val>
          <c:smooth val="0"/>
        </c:ser>
        <c:ser>
          <c:idx val="3"/>
          <c:order val="3"/>
          <c:tx>
            <c:strRef>
              <c:f>phec_04_13_trendline!$AJ$4</c:f>
              <c:strCache>
                <c:ptCount val="1"/>
                <c:pt idx="0">
                  <c:v>Rate per 100,000 </c:v>
                </c:pt>
              </c:strCache>
            </c:strRef>
          </c:tx>
          <c:spPr>
            <a:ln w="28575">
              <a:noFill/>
            </a:ln>
          </c:spPr>
          <c:marker>
            <c:symbol val="diamond"/>
            <c:size val="5"/>
            <c:spPr>
              <a:solidFill>
                <a:srgbClr val="98002E"/>
              </a:solidFill>
              <a:ln>
                <a:solidFill>
                  <a:srgbClr val="98002E"/>
                </a:solidFill>
              </a:ln>
            </c:spPr>
          </c:marker>
          <c:dLbls>
            <c:dLbl>
              <c:idx val="1"/>
              <c:layout>
                <c:manualLayout>
                  <c:x val="-1.9630863932882003E-2"/>
                  <c:y val="-3.9985839399422643E-2"/>
                </c:manualLayout>
              </c:layout>
              <c:dLblPos val="r"/>
              <c:showLegendKey val="0"/>
              <c:showVal val="1"/>
              <c:showCatName val="0"/>
              <c:showSerName val="0"/>
              <c:showPercent val="0"/>
              <c:showBubbleSize val="0"/>
            </c:dLbl>
            <c:dLbl>
              <c:idx val="2"/>
              <c:layout>
                <c:manualLayout>
                  <c:x val="-2.2985992663215628E-2"/>
                  <c:y val="-4.6999865426429768E-2"/>
                </c:manualLayout>
              </c:layout>
              <c:dLblPos val="r"/>
              <c:showLegendKey val="0"/>
              <c:showVal val="1"/>
              <c:showCatName val="0"/>
              <c:showSerName val="0"/>
              <c:showPercent val="0"/>
              <c:showBubbleSize val="0"/>
            </c:dLbl>
            <c:dLbl>
              <c:idx val="3"/>
              <c:layout>
                <c:manualLayout>
                  <c:x val="-1.9630863932882003E-2"/>
                  <c:y val="-3.5309822048084555E-2"/>
                </c:manualLayout>
              </c:layout>
              <c:dLblPos val="r"/>
              <c:showLegendKey val="0"/>
              <c:showVal val="1"/>
              <c:showCatName val="0"/>
              <c:showSerName val="0"/>
              <c:showPercent val="0"/>
              <c:showBubbleSize val="0"/>
            </c:dLbl>
            <c:dLbl>
              <c:idx val="5"/>
              <c:layout>
                <c:manualLayout>
                  <c:x val="-1.9630863932882051E-2"/>
                  <c:y val="-3.7647830723753599E-2"/>
                </c:manualLayout>
              </c:layout>
              <c:dLblPos val="r"/>
              <c:showLegendKey val="0"/>
              <c:showVal val="1"/>
              <c:showCatName val="0"/>
              <c:showSerName val="0"/>
              <c:showPercent val="0"/>
              <c:showBubbleSize val="0"/>
            </c:dLbl>
            <c:dLbl>
              <c:idx val="6"/>
              <c:layout>
                <c:manualLayout>
                  <c:x val="-1.9630863932882003E-2"/>
                  <c:y val="-3.7647830723753599E-2"/>
                </c:manualLayout>
              </c:layout>
              <c:dLblPos val="r"/>
              <c:showLegendKey val="0"/>
              <c:showVal val="1"/>
              <c:showCatName val="0"/>
              <c:showSerName val="0"/>
              <c:showPercent val="0"/>
              <c:showBubbleSize val="0"/>
            </c:dLbl>
            <c:dLbl>
              <c:idx val="7"/>
              <c:layout>
                <c:manualLayout>
                  <c:x val="-1.9630863932882003E-2"/>
                  <c:y val="-4.2323848075091687E-2"/>
                </c:manualLayout>
              </c:layout>
              <c:dLblPos val="r"/>
              <c:showLegendKey val="0"/>
              <c:showVal val="1"/>
              <c:showCatName val="0"/>
              <c:showSerName val="0"/>
              <c:showPercent val="0"/>
              <c:showBubbleSize val="0"/>
            </c:dLbl>
            <c:dLbl>
              <c:idx val="8"/>
              <c:layout>
                <c:manualLayout>
                  <c:x val="-2.4309494290028395E-2"/>
                  <c:y val="-4.2323848075091687E-2"/>
                </c:manualLayout>
              </c:layout>
              <c:dLblPos val="r"/>
              <c:showLegendKey val="0"/>
              <c:showVal val="1"/>
              <c:showCatName val="0"/>
              <c:showSerName val="0"/>
              <c:showPercent val="0"/>
              <c:showBubbleSize val="0"/>
            </c:dLbl>
            <c:dLbl>
              <c:idx val="9"/>
              <c:layout>
                <c:manualLayout>
                  <c:x val="-2.2985992663215628E-2"/>
                  <c:y val="-3.7647830723753599E-2"/>
                </c:manualLayout>
              </c:layout>
              <c:dLblPos val="r"/>
              <c:showLegendKey val="0"/>
              <c:showVal val="1"/>
              <c:showCatName val="0"/>
              <c:showSerName val="0"/>
              <c:showPercent val="0"/>
              <c:showBubbleSize val="0"/>
            </c:dLbl>
            <c:dLbl>
              <c:idx val="10"/>
              <c:layout>
                <c:manualLayout>
                  <c:x val="-1.9630863932882003E-2"/>
                  <c:y val="-3.9985839399422643E-2"/>
                </c:manualLayout>
              </c:layout>
              <c:dLblPos val="r"/>
              <c:showLegendKey val="0"/>
              <c:showVal val="1"/>
              <c:showCatName val="0"/>
              <c:showSerName val="0"/>
              <c:showPercent val="0"/>
              <c:showBubbleSize val="0"/>
            </c:dLbl>
            <c:dLbl>
              <c:idx val="13"/>
              <c:layout>
                <c:manualLayout>
                  <c:x val="-2.2985992663215628E-2"/>
                  <c:y val="-4.466185675076072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phec_04_13_trendline!$AF$9:$AF$23</c:f>
              <c:strCache>
                <c:ptCount val="15"/>
                <c:pt idx="0">
                  <c:v>London</c:v>
                </c:pt>
                <c:pt idx="1">
                  <c:v>West Midlands</c:v>
                </c:pt>
                <c:pt idx="2">
                  <c:v>Yorkshire and the Humber</c:v>
                </c:pt>
                <c:pt idx="3">
                  <c:v>Greater Manchester</c:v>
                </c:pt>
                <c:pt idx="4">
                  <c:v>East Midlands</c:v>
                </c:pt>
                <c:pt idx="5">
                  <c:v>Thames Valley</c:v>
                </c:pt>
                <c:pt idx="6">
                  <c:v>Kent, Surrey and Sussex</c:v>
                </c:pt>
                <c:pt idx="7">
                  <c:v>Anglia and Essex</c:v>
                </c:pt>
                <c:pt idx="8">
                  <c:v>South Midlands and Hertfordshire</c:v>
                </c:pt>
                <c:pt idx="9">
                  <c:v>Avon, Gloucestershire and Wiltshire</c:v>
                </c:pt>
                <c:pt idx="10">
                  <c:v>Cumbria and Lancashire</c:v>
                </c:pt>
                <c:pt idx="11">
                  <c:v>Wessex</c:v>
                </c:pt>
                <c:pt idx="12">
                  <c:v>North East</c:v>
                </c:pt>
                <c:pt idx="13">
                  <c:v>Cheshire and Merseyside</c:v>
                </c:pt>
                <c:pt idx="14">
                  <c:v>Devon, Cornwall and Somerset</c:v>
                </c:pt>
              </c:strCache>
            </c:strRef>
          </c:cat>
          <c:val>
            <c:numRef>
              <c:f>phec_04_13_trendline!$AJ$9:$AJ$23</c:f>
              <c:numCache>
                <c:formatCode>General</c:formatCode>
                <c:ptCount val="15"/>
                <c:pt idx="0">
                  <c:v>35.5</c:v>
                </c:pt>
                <c:pt idx="1">
                  <c:v>17.3</c:v>
                </c:pt>
                <c:pt idx="2">
                  <c:v>11.2</c:v>
                </c:pt>
                <c:pt idx="3">
                  <c:v>15.6</c:v>
                </c:pt>
                <c:pt idx="4">
                  <c:v>9.5</c:v>
                </c:pt>
                <c:pt idx="5">
                  <c:v>14.3</c:v>
                </c:pt>
                <c:pt idx="6">
                  <c:v>6.1</c:v>
                </c:pt>
                <c:pt idx="7">
                  <c:v>6.2</c:v>
                </c:pt>
                <c:pt idx="8">
                  <c:v>9.1</c:v>
                </c:pt>
                <c:pt idx="9">
                  <c:v>9.1999999999999993</c:v>
                </c:pt>
                <c:pt idx="10">
                  <c:v>9.1999999999999993</c:v>
                </c:pt>
                <c:pt idx="11">
                  <c:v>5.0999999999999996</c:v>
                </c:pt>
                <c:pt idx="12">
                  <c:v>4.5999999999999996</c:v>
                </c:pt>
                <c:pt idx="13">
                  <c:v>4.8</c:v>
                </c:pt>
                <c:pt idx="14">
                  <c:v>3.5</c:v>
                </c:pt>
              </c:numCache>
            </c:numRef>
          </c:val>
          <c:smooth val="0"/>
        </c:ser>
        <c:dLbls>
          <c:showLegendKey val="0"/>
          <c:showVal val="0"/>
          <c:showCatName val="0"/>
          <c:showSerName val="0"/>
          <c:showPercent val="0"/>
          <c:showBubbleSize val="0"/>
        </c:dLbls>
        <c:hiLowLines>
          <c:spPr>
            <a:ln>
              <a:solidFill>
                <a:srgbClr val="98002E"/>
              </a:solidFill>
            </a:ln>
          </c:spPr>
        </c:hiLowLines>
        <c:axId val="101510144"/>
        <c:axId val="101508224"/>
      </c:stockChart>
      <c:catAx>
        <c:axId val="101471360"/>
        <c:scaling>
          <c:orientation val="minMax"/>
        </c:scaling>
        <c:delete val="0"/>
        <c:axPos val="b"/>
        <c:title>
          <c:tx>
            <c:rich>
              <a:bodyPr/>
              <a:lstStyle/>
              <a:p>
                <a:pPr>
                  <a:defRPr/>
                </a:pPr>
                <a:r>
                  <a:rPr lang="en-GB"/>
                  <a:t>PHE Centre</a:t>
                </a:r>
              </a:p>
            </c:rich>
          </c:tx>
          <c:layout/>
          <c:overlay val="0"/>
        </c:title>
        <c:majorTickMark val="out"/>
        <c:minorTickMark val="none"/>
        <c:tickLblPos val="nextTo"/>
        <c:crossAx val="101473280"/>
        <c:crosses val="autoZero"/>
        <c:auto val="1"/>
        <c:lblAlgn val="ctr"/>
        <c:lblOffset val="100"/>
        <c:noMultiLvlLbl val="0"/>
      </c:catAx>
      <c:valAx>
        <c:axId val="101473280"/>
        <c:scaling>
          <c:orientation val="minMax"/>
        </c:scaling>
        <c:delete val="0"/>
        <c:axPos val="l"/>
        <c:majorGridlines>
          <c:spPr>
            <a:ln>
              <a:noFill/>
            </a:ln>
          </c:spPr>
        </c:majorGridlines>
        <c:title>
          <c:tx>
            <c:rich>
              <a:bodyPr rot="-5400000" vert="horz"/>
              <a:lstStyle/>
              <a:p>
                <a:pPr>
                  <a:defRPr/>
                </a:pPr>
                <a:r>
                  <a:rPr lang="en-US"/>
                  <a:t>Number of Cases</a:t>
                </a:r>
              </a:p>
            </c:rich>
          </c:tx>
          <c:layout/>
          <c:overlay val="0"/>
        </c:title>
        <c:numFmt formatCode="#,##0" sourceLinked="1"/>
        <c:majorTickMark val="out"/>
        <c:minorTickMark val="none"/>
        <c:tickLblPos val="nextTo"/>
        <c:crossAx val="101471360"/>
        <c:crosses val="autoZero"/>
        <c:crossBetween val="between"/>
      </c:valAx>
      <c:valAx>
        <c:axId val="101508224"/>
        <c:scaling>
          <c:orientation val="minMax"/>
        </c:scaling>
        <c:delete val="0"/>
        <c:axPos val="r"/>
        <c:title>
          <c:tx>
            <c:rich>
              <a:bodyPr rot="-5400000" vert="horz"/>
              <a:lstStyle/>
              <a:p>
                <a:pPr>
                  <a:defRPr/>
                </a:pPr>
                <a:r>
                  <a:rPr lang="en-US"/>
                  <a:t>Rate (per 100,000)</a:t>
                </a:r>
              </a:p>
            </c:rich>
          </c:tx>
          <c:layout/>
          <c:overlay val="0"/>
        </c:title>
        <c:numFmt formatCode="General" sourceLinked="1"/>
        <c:majorTickMark val="out"/>
        <c:minorTickMark val="none"/>
        <c:tickLblPos val="nextTo"/>
        <c:crossAx val="101510144"/>
        <c:crosses val="max"/>
        <c:crossBetween val="between"/>
      </c:valAx>
      <c:catAx>
        <c:axId val="101510144"/>
        <c:scaling>
          <c:orientation val="minMax"/>
        </c:scaling>
        <c:delete val="1"/>
        <c:axPos val="b"/>
        <c:majorTickMark val="out"/>
        <c:minorTickMark val="none"/>
        <c:tickLblPos val="nextTo"/>
        <c:crossAx val="101508224"/>
        <c:crosses val="autoZero"/>
        <c:auto val="1"/>
        <c:lblAlgn val="ctr"/>
        <c:lblOffset val="100"/>
        <c:noMultiLvlLbl val="0"/>
      </c:catAx>
    </c:plotArea>
    <c:legend>
      <c:legendPos val="t"/>
      <c:legendEntry>
        <c:idx val="1"/>
        <c:delete val="1"/>
      </c:legendEntry>
      <c:legendEntry>
        <c:idx val="2"/>
        <c:delete val="1"/>
      </c:legendEntry>
      <c:layout>
        <c:manualLayout>
          <c:xMode val="edge"/>
          <c:yMode val="edge"/>
          <c:x val="0.36273538464619914"/>
          <c:y val="0.17745977080005143"/>
          <c:w val="0.27745295184867602"/>
          <c:h val="4.4224992265609768E-2"/>
        </c:manualLayout>
      </c:layout>
      <c:overlay val="0"/>
    </c:legend>
    <c:plotVisOnly val="1"/>
    <c:dispBlanksAs val="gap"/>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7816962989652"/>
          <c:y val="6.4193000104061884E-2"/>
          <c:w val="0.77777885975736161"/>
          <c:h val="0.70222646178038317"/>
        </c:manualLayout>
      </c:layout>
      <c:barChart>
        <c:barDir val="col"/>
        <c:grouping val="clustered"/>
        <c:varyColors val="0"/>
        <c:ser>
          <c:idx val="0"/>
          <c:order val="0"/>
          <c:tx>
            <c:v>UK Born</c:v>
          </c:tx>
          <c:spPr>
            <a:solidFill>
              <a:srgbClr val="00AE9E"/>
            </a:solidFill>
            <a:ln w="12700">
              <a:solidFill>
                <a:srgbClr val="000000"/>
              </a:solidFill>
              <a:prstDash val="solid"/>
            </a:ln>
          </c:spPr>
          <c:invertIfNegative val="0"/>
          <c:cat>
            <c:strRef>
              <c:f>'place age UK 2013'!$X$7:$X$23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'place age UK 2013'!$Y$7:$Y$23</c:f>
              <c:numCache>
                <c:formatCode>General</c:formatCode>
                <c:ptCount val="17"/>
                <c:pt idx="0">
                  <c:v>94</c:v>
                </c:pt>
                <c:pt idx="1">
                  <c:v>49</c:v>
                </c:pt>
                <c:pt idx="2">
                  <c:v>66</c:v>
                </c:pt>
                <c:pt idx="3">
                  <c:v>133</c:v>
                </c:pt>
                <c:pt idx="4">
                  <c:v>168</c:v>
                </c:pt>
                <c:pt idx="5">
                  <c:v>166</c:v>
                </c:pt>
                <c:pt idx="6">
                  <c:v>128</c:v>
                </c:pt>
                <c:pt idx="7">
                  <c:v>98</c:v>
                </c:pt>
                <c:pt idx="8">
                  <c:v>152</c:v>
                </c:pt>
                <c:pt idx="9">
                  <c:v>170</c:v>
                </c:pt>
                <c:pt idx="10">
                  <c:v>155</c:v>
                </c:pt>
                <c:pt idx="11">
                  <c:v>134</c:v>
                </c:pt>
                <c:pt idx="12">
                  <c:v>100</c:v>
                </c:pt>
                <c:pt idx="13">
                  <c:v>122</c:v>
                </c:pt>
                <c:pt idx="14">
                  <c:v>99</c:v>
                </c:pt>
                <c:pt idx="15">
                  <c:v>91</c:v>
                </c:pt>
                <c:pt idx="16">
                  <c:v>178</c:v>
                </c:pt>
              </c:numCache>
            </c:numRef>
          </c:val>
        </c:ser>
        <c:ser>
          <c:idx val="2"/>
          <c:order val="2"/>
          <c:tx>
            <c:v>Non-UK Born</c:v>
          </c:tx>
          <c:spPr>
            <a:solidFill>
              <a:srgbClr val="98002E"/>
            </a:solidFill>
            <a:ln w="12700">
              <a:solidFill>
                <a:srgbClr val="000000"/>
              </a:solidFill>
              <a:prstDash val="solid"/>
            </a:ln>
          </c:spPr>
          <c:invertIfNegative val="0"/>
          <c:cat>
            <c:strRef>
              <c:f>'place age UK 2013'!$X$7:$X$23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'place age UK 2013'!$AA$7:$AA$23</c:f>
              <c:numCache>
                <c:formatCode>General</c:formatCode>
                <c:ptCount val="17"/>
                <c:pt idx="0">
                  <c:v>15</c:v>
                </c:pt>
                <c:pt idx="1">
                  <c:v>27</c:v>
                </c:pt>
                <c:pt idx="2">
                  <c:v>54</c:v>
                </c:pt>
                <c:pt idx="3">
                  <c:v>205</c:v>
                </c:pt>
                <c:pt idx="4">
                  <c:v>507</c:v>
                </c:pt>
                <c:pt idx="5">
                  <c:v>877</c:v>
                </c:pt>
                <c:pt idx="6">
                  <c:v>898</c:v>
                </c:pt>
                <c:pt idx="7">
                  <c:v>673</c:v>
                </c:pt>
                <c:pt idx="8">
                  <c:v>536</c:v>
                </c:pt>
                <c:pt idx="9">
                  <c:v>384</c:v>
                </c:pt>
                <c:pt idx="10">
                  <c:v>324</c:v>
                </c:pt>
                <c:pt idx="11">
                  <c:v>249</c:v>
                </c:pt>
                <c:pt idx="12">
                  <c:v>202</c:v>
                </c:pt>
                <c:pt idx="13">
                  <c:v>155</c:v>
                </c:pt>
                <c:pt idx="14">
                  <c:v>138</c:v>
                </c:pt>
                <c:pt idx="15">
                  <c:v>152</c:v>
                </c:pt>
                <c:pt idx="16">
                  <c:v>133</c:v>
                </c:pt>
              </c:numCache>
            </c:numRef>
          </c:val>
        </c:ser>
        <c:dLbls>
          <c:showLegendKey val="0"/>
          <c:showVal val="0"/>
          <c:showCatName val="0"/>
          <c:showSerName val="0"/>
          <c:showPercent val="0"/>
          <c:showBubbleSize val="0"/>
        </c:dLbls>
        <c:gapWidth val="150"/>
        <c:axId val="101565568"/>
        <c:axId val="101567872"/>
      </c:barChart>
      <c:lineChart>
        <c:grouping val="standard"/>
        <c:varyColors val="0"/>
        <c:ser>
          <c:idx val="1"/>
          <c:order val="1"/>
          <c:tx>
            <c:v>Rate in UK Born</c:v>
          </c:tx>
          <c:spPr>
            <a:ln w="25400">
              <a:solidFill>
                <a:srgbClr val="D2D1B6"/>
              </a:solidFill>
              <a:prstDash val="solid"/>
            </a:ln>
          </c:spPr>
          <c:marker>
            <c:symbol val="triangle"/>
            <c:size val="5"/>
            <c:spPr>
              <a:solidFill>
                <a:srgbClr val="D2D1B6"/>
              </a:solidFill>
              <a:ln>
                <a:solidFill>
                  <a:srgbClr val="D2D1B6"/>
                </a:solidFill>
                <a:prstDash val="solid"/>
              </a:ln>
            </c:spPr>
          </c:marker>
          <c:cat>
            <c:strRef>
              <c:f>'place age UK 2013'!$X$7:$X$23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'place age UK 2013'!$Z$7:$Z$23</c:f>
              <c:numCache>
                <c:formatCode>#,##0.0</c:formatCode>
                <c:ptCount val="17"/>
                <c:pt idx="0">
                  <c:v>2.478612082706539</c:v>
                </c:pt>
                <c:pt idx="1">
                  <c:v>1.4029494004825001</c:v>
                </c:pt>
                <c:pt idx="2">
                  <c:v>2.0851585052193728</c:v>
                </c:pt>
                <c:pt idx="3">
                  <c:v>3.9487974575682414</c:v>
                </c:pt>
                <c:pt idx="4">
                  <c:v>4.5350298664109774</c:v>
                </c:pt>
                <c:pt idx="5">
                  <c:v>4.582084876221602</c:v>
                </c:pt>
                <c:pt idx="6">
                  <c:v>4.1537767078918186</c:v>
                </c:pt>
                <c:pt idx="7">
                  <c:v>3.3357988744742291</c:v>
                </c:pt>
                <c:pt idx="8">
                  <c:v>4.1664039822050691</c:v>
                </c:pt>
                <c:pt idx="9">
                  <c:v>4.2618746482386545</c:v>
                </c:pt>
                <c:pt idx="10">
                  <c:v>4.126981084048766</c:v>
                </c:pt>
                <c:pt idx="11">
                  <c:v>4.1177871503530081</c:v>
                </c:pt>
                <c:pt idx="12">
                  <c:v>3.1885569069722584</c:v>
                </c:pt>
                <c:pt idx="13">
                  <c:v>3.9013133995405402</c:v>
                </c:pt>
                <c:pt idx="14">
                  <c:v>4.3658166259998934</c:v>
                </c:pt>
                <c:pt idx="15">
                  <c:v>4.9516237244807737</c:v>
                </c:pt>
                <c:pt idx="16">
                  <c:v>7.2754620735884377</c:v>
                </c:pt>
              </c:numCache>
            </c:numRef>
          </c:val>
          <c:smooth val="0"/>
        </c:ser>
        <c:ser>
          <c:idx val="3"/>
          <c:order val="3"/>
          <c:tx>
            <c:v>Rate in Non-UK Born</c:v>
          </c:tx>
          <c:spPr>
            <a:ln w="25400">
              <a:solidFill>
                <a:srgbClr val="11175E"/>
              </a:solidFill>
              <a:prstDash val="solid"/>
            </a:ln>
          </c:spPr>
          <c:marker>
            <c:symbol val="square"/>
            <c:size val="5"/>
            <c:spPr>
              <a:solidFill>
                <a:srgbClr val="11175E"/>
              </a:solidFill>
              <a:ln>
                <a:solidFill>
                  <a:srgbClr val="11175E"/>
                </a:solidFill>
                <a:prstDash val="solid"/>
              </a:ln>
            </c:spPr>
          </c:marker>
          <c:cat>
            <c:strRef>
              <c:f>'place age UK 2013'!$X$7:$X$23</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'place age UK 2013'!$AB$7:$AB$23</c:f>
              <c:numCache>
                <c:formatCode>#,##0.0</c:formatCode>
                <c:ptCount val="17"/>
                <c:pt idx="0">
                  <c:v>16.058409789206607</c:v>
                </c:pt>
                <c:pt idx="1">
                  <c:v>13.016502032020595</c:v>
                </c:pt>
                <c:pt idx="2">
                  <c:v>22.656518783932334</c:v>
                </c:pt>
                <c:pt idx="3">
                  <c:v>66.931126238633951</c:v>
                </c:pt>
                <c:pt idx="4">
                  <c:v>91.8238720333826</c:v>
                </c:pt>
                <c:pt idx="5">
                  <c:v>94.254961282383348</c:v>
                </c:pt>
                <c:pt idx="6">
                  <c:v>83.41081498310885</c:v>
                </c:pt>
                <c:pt idx="7">
                  <c:v>74.254776634349838</c:v>
                </c:pt>
                <c:pt idx="8">
                  <c:v>70.060505612029488</c:v>
                </c:pt>
                <c:pt idx="9">
                  <c:v>59.428925172173649</c:v>
                </c:pt>
                <c:pt idx="10">
                  <c:v>64.030355131321514</c:v>
                </c:pt>
                <c:pt idx="11">
                  <c:v>58.450155397601897</c:v>
                </c:pt>
                <c:pt idx="12">
                  <c:v>60.180123279876305</c:v>
                </c:pt>
                <c:pt idx="13">
                  <c:v>60.311518721862733</c:v>
                </c:pt>
                <c:pt idx="14">
                  <c:v>60.309940651522169</c:v>
                </c:pt>
                <c:pt idx="15">
                  <c:v>78.022339027595265</c:v>
                </c:pt>
                <c:pt idx="16" formatCode="0.0">
                  <c:v>51.5</c:v>
                </c:pt>
              </c:numCache>
            </c:numRef>
          </c:val>
          <c:smooth val="0"/>
        </c:ser>
        <c:dLbls>
          <c:showLegendKey val="0"/>
          <c:showVal val="0"/>
          <c:showCatName val="0"/>
          <c:showSerName val="0"/>
          <c:showPercent val="0"/>
          <c:showBubbleSize val="0"/>
        </c:dLbls>
        <c:marker val="1"/>
        <c:smooth val="0"/>
        <c:axId val="101578240"/>
        <c:axId val="101579776"/>
      </c:lineChart>
      <c:catAx>
        <c:axId val="101565568"/>
        <c:scaling>
          <c:orientation val="minMax"/>
        </c:scaling>
        <c:delete val="0"/>
        <c:axPos val="b"/>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Age group (years)</a:t>
                </a:r>
              </a:p>
            </c:rich>
          </c:tx>
          <c:layout>
            <c:manualLayout>
              <c:xMode val="edge"/>
              <c:yMode val="edge"/>
              <c:x val="0.4188039634289934"/>
              <c:y val="0.864814365164706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01567872"/>
        <c:crosses val="autoZero"/>
        <c:auto val="1"/>
        <c:lblAlgn val="ctr"/>
        <c:lblOffset val="100"/>
        <c:tickLblSkip val="1"/>
        <c:tickMarkSkip val="1"/>
        <c:noMultiLvlLbl val="0"/>
      </c:catAx>
      <c:valAx>
        <c:axId val="101567872"/>
        <c:scaling>
          <c:orientation val="minMax"/>
          <c:max val="1200"/>
        </c:scaling>
        <c:delete val="0"/>
        <c:axPos val="l"/>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Number of cases</a:t>
                </a:r>
              </a:p>
            </c:rich>
          </c:tx>
          <c:layout>
            <c:manualLayout>
              <c:xMode val="edge"/>
              <c:yMode val="edge"/>
              <c:x val="2.2792064334782102E-2"/>
              <c:y val="0.3004472348445431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01565568"/>
        <c:crosses val="autoZero"/>
        <c:crossBetween val="between"/>
        <c:majorUnit val="100"/>
      </c:valAx>
      <c:catAx>
        <c:axId val="101578240"/>
        <c:scaling>
          <c:orientation val="minMax"/>
        </c:scaling>
        <c:delete val="1"/>
        <c:axPos val="b"/>
        <c:majorTickMark val="out"/>
        <c:minorTickMark val="none"/>
        <c:tickLblPos val="none"/>
        <c:crossAx val="101579776"/>
        <c:crosses val="autoZero"/>
        <c:auto val="1"/>
        <c:lblAlgn val="ctr"/>
        <c:lblOffset val="100"/>
        <c:noMultiLvlLbl val="0"/>
      </c:catAx>
      <c:valAx>
        <c:axId val="101579776"/>
        <c:scaling>
          <c:orientation val="minMax"/>
          <c:max val="100"/>
        </c:scaling>
        <c:delete val="0"/>
        <c:axPos val="r"/>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Rate (per 100,000)</a:t>
                </a:r>
              </a:p>
            </c:rich>
          </c:tx>
          <c:layout>
            <c:manualLayout>
              <c:xMode val="edge"/>
              <c:yMode val="edge"/>
              <c:x val="0.94394489006344562"/>
              <c:y val="0.2800039312266583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01578240"/>
        <c:crosses val="max"/>
        <c:crossBetween val="between"/>
        <c:majorUnit val="10"/>
      </c:valAx>
      <c:spPr>
        <a:noFill/>
        <a:ln w="25400">
          <a:noFill/>
        </a:ln>
      </c:spPr>
    </c:plotArea>
    <c:legend>
      <c:legendPos val="r"/>
      <c:layout>
        <c:manualLayout>
          <c:xMode val="edge"/>
          <c:yMode val="edge"/>
          <c:x val="0.12211940476532447"/>
          <c:y val="0.90929526980933562"/>
          <c:w val="0.73333541362854859"/>
          <c:h val="8.7616404777596704E-2"/>
        </c:manualLayout>
      </c:layout>
      <c:overlay val="0"/>
      <c:spPr>
        <a:solidFill>
          <a:srgbClr val="FFFFFF"/>
        </a:solidFill>
        <a:ln w="25400">
          <a:noFill/>
        </a:ln>
      </c:spPr>
      <c:txPr>
        <a:bodyPr/>
        <a:lstStyle/>
        <a:p>
          <a:pPr>
            <a:defRPr lang="en-US" sz="1000" b="0" i="0" u="none" strike="noStrike" baseline="0">
              <a:solidFill>
                <a:srgbClr val="000000"/>
              </a:solidFill>
              <a:latin typeface="Arial" pitchFamily="34" charset="0"/>
              <a:ea typeface="Calibri"/>
              <a:cs typeface="Arial" pitchFamily="34" charset="0"/>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'0-14'!$J$18</c:f>
              <c:strCache>
                <c:ptCount val="1"/>
                <c:pt idx="0">
                  <c:v>High</c:v>
                </c:pt>
              </c:strCache>
            </c:strRef>
          </c:tx>
          <c:spPr>
            <a:ln w="28575">
              <a:noFill/>
            </a:ln>
          </c:spPr>
          <c:marker>
            <c:symbol val="dash"/>
            <c:size val="5"/>
            <c:spPr>
              <a:solidFill>
                <a:srgbClr val="98002E"/>
              </a:solidFill>
              <a:ln>
                <a:solidFill>
                  <a:srgbClr val="98002E"/>
                </a:solidFill>
              </a:ln>
            </c:spPr>
          </c:marker>
          <c:cat>
            <c:numRef>
              <c:f>'0-14'!$I$19:$I$28</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'0-14'!$J$19:$J$28</c:f>
              <c:numCache>
                <c:formatCode>0.0</c:formatCode>
                <c:ptCount val="10"/>
                <c:pt idx="0">
                  <c:v>3.1143749999999999</c:v>
                </c:pt>
                <c:pt idx="1">
                  <c:v>2.8634010000000001</c:v>
                </c:pt>
                <c:pt idx="2">
                  <c:v>2.491727</c:v>
                </c:pt>
                <c:pt idx="3">
                  <c:v>3.4776509999999998</c:v>
                </c:pt>
                <c:pt idx="4">
                  <c:v>3.459139</c:v>
                </c:pt>
                <c:pt idx="5">
                  <c:v>3.094821</c:v>
                </c:pt>
                <c:pt idx="6">
                  <c:v>2.79819</c:v>
                </c:pt>
                <c:pt idx="7">
                  <c:v>2.8120590000000001</c:v>
                </c:pt>
                <c:pt idx="8">
                  <c:v>2.8859159999999999</c:v>
                </c:pt>
                <c:pt idx="9">
                  <c:v>2.2902429999999998</c:v>
                </c:pt>
              </c:numCache>
            </c:numRef>
          </c:val>
          <c:smooth val="0"/>
        </c:ser>
        <c:ser>
          <c:idx val="1"/>
          <c:order val="1"/>
          <c:tx>
            <c:strRef>
              <c:f>'0-14'!$K$18</c:f>
              <c:strCache>
                <c:ptCount val="1"/>
                <c:pt idx="0">
                  <c:v>Low</c:v>
                </c:pt>
              </c:strCache>
            </c:strRef>
          </c:tx>
          <c:spPr>
            <a:ln w="28575">
              <a:noFill/>
            </a:ln>
          </c:spPr>
          <c:marker>
            <c:symbol val="dash"/>
            <c:size val="5"/>
            <c:spPr>
              <a:solidFill>
                <a:srgbClr val="98002E"/>
              </a:solidFill>
              <a:ln>
                <a:solidFill>
                  <a:srgbClr val="98002E"/>
                </a:solidFill>
              </a:ln>
            </c:spPr>
          </c:marker>
          <c:cat>
            <c:numRef>
              <c:f>'0-14'!$I$19:$I$28</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'0-14'!$K$19:$K$28</c:f>
              <c:numCache>
                <c:formatCode>0.0</c:formatCode>
                <c:ptCount val="10"/>
                <c:pt idx="0">
                  <c:v>2.4674990000000001</c:v>
                </c:pt>
                <c:pt idx="1">
                  <c:v>2.2410939999999999</c:v>
                </c:pt>
                <c:pt idx="2">
                  <c:v>1.910182</c:v>
                </c:pt>
                <c:pt idx="3">
                  <c:v>2.7816260000000002</c:v>
                </c:pt>
                <c:pt idx="4">
                  <c:v>2.7678050000000001</c:v>
                </c:pt>
                <c:pt idx="5">
                  <c:v>2.4418440000000001</c:v>
                </c:pt>
                <c:pt idx="6">
                  <c:v>2.1794539999999998</c:v>
                </c:pt>
                <c:pt idx="7">
                  <c:v>2.1935129999999998</c:v>
                </c:pt>
                <c:pt idx="8">
                  <c:v>2.2587160000000002</c:v>
                </c:pt>
                <c:pt idx="9">
                  <c:v>1.737975</c:v>
                </c:pt>
              </c:numCache>
            </c:numRef>
          </c:val>
          <c:smooth val="0"/>
        </c:ser>
        <c:ser>
          <c:idx val="2"/>
          <c:order val="2"/>
          <c:tx>
            <c:strRef>
              <c:f>'0-14'!$L$18</c:f>
              <c:strCache>
                <c:ptCount val="1"/>
                <c:pt idx="0">
                  <c:v>Close</c:v>
                </c:pt>
              </c:strCache>
            </c:strRef>
          </c:tx>
          <c:spPr>
            <a:ln w="28575" cap="flat">
              <a:solidFill>
                <a:srgbClr val="98002E"/>
              </a:solidFill>
            </a:ln>
          </c:spPr>
          <c:marker>
            <c:symbol val="diamond"/>
            <c:size val="5"/>
            <c:spPr>
              <a:solidFill>
                <a:srgbClr val="98002E"/>
              </a:solidFill>
              <a:ln w="6350">
                <a:solidFill>
                  <a:srgbClr val="98002E"/>
                </a:solidFill>
              </a:ln>
            </c:spPr>
          </c:marker>
          <c:cat>
            <c:numRef>
              <c:f>'0-14'!$I$19:$I$28</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'0-14'!$L$19:$L$28</c:f>
              <c:numCache>
                <c:formatCode>0.0</c:formatCode>
                <c:ptCount val="10"/>
                <c:pt idx="0">
                  <c:v>2.7769041835868418</c:v>
                </c:pt>
                <c:pt idx="1">
                  <c:v>2.5380476414615463</c:v>
                </c:pt>
                <c:pt idx="2">
                  <c:v>2.1865763840615493</c:v>
                </c:pt>
                <c:pt idx="3">
                  <c:v>3.1151490780632773</c:v>
                </c:pt>
                <c:pt idx="4">
                  <c:v>3.0991031799624853</c:v>
                </c:pt>
                <c:pt idx="5">
                  <c:v>2.7539175453649323</c:v>
                </c:pt>
                <c:pt idx="6">
                  <c:v>2.4744276668290306</c:v>
                </c:pt>
                <c:pt idx="7">
                  <c:v>2.4884803692788675</c:v>
                </c:pt>
                <c:pt idx="8">
                  <c:v>2.558004446470608</c:v>
                </c:pt>
                <c:pt idx="9">
                  <c:v>1.9999399061119121</c:v>
                </c:pt>
              </c:numCache>
            </c:numRef>
          </c:val>
          <c:smooth val="0"/>
        </c:ser>
        <c:dLbls>
          <c:showLegendKey val="0"/>
          <c:showVal val="0"/>
          <c:showCatName val="0"/>
          <c:showSerName val="0"/>
          <c:showPercent val="0"/>
          <c:showBubbleSize val="0"/>
        </c:dLbls>
        <c:hiLowLines>
          <c:spPr>
            <a:ln w="6350">
              <a:solidFill>
                <a:srgbClr val="98002E"/>
              </a:solidFill>
            </a:ln>
          </c:spPr>
        </c:hiLowLines>
        <c:axId val="107090304"/>
        <c:axId val="107092224"/>
      </c:stockChart>
      <c:catAx>
        <c:axId val="107090304"/>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Year</a:t>
                </a:r>
              </a:p>
            </c:rich>
          </c:tx>
          <c:layout/>
          <c:overlay val="0"/>
        </c:title>
        <c:numFmt formatCode="General"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07092224"/>
        <c:crosses val="autoZero"/>
        <c:auto val="1"/>
        <c:lblAlgn val="ctr"/>
        <c:lblOffset val="100"/>
        <c:noMultiLvlLbl val="0"/>
      </c:catAx>
      <c:valAx>
        <c:axId val="107092224"/>
        <c:scaling>
          <c:orientation val="minMax"/>
        </c:scaling>
        <c:delete val="0"/>
        <c:axPos val="l"/>
        <c:title>
          <c:tx>
            <c:rich>
              <a:bodyPr rot="-5400000" vert="horz"/>
              <a:lstStyle/>
              <a:p>
                <a:pPr>
                  <a:defRPr>
                    <a:latin typeface="Arial" panose="020B0604020202020204" pitchFamily="34" charset="0"/>
                    <a:cs typeface="Arial" panose="020B0604020202020204" pitchFamily="34" charset="0"/>
                  </a:defRPr>
                </a:pPr>
                <a:r>
                  <a:rPr lang="en-GB">
                    <a:latin typeface="Arial" panose="020B0604020202020204" pitchFamily="34" charset="0"/>
                    <a:cs typeface="Arial" panose="020B0604020202020204" pitchFamily="34" charset="0"/>
                  </a:rPr>
                  <a:t>Rate</a:t>
                </a:r>
                <a:r>
                  <a:rPr lang="en-GB" baseline="0">
                    <a:latin typeface="Arial" panose="020B0604020202020204" pitchFamily="34" charset="0"/>
                    <a:cs typeface="Arial" panose="020B0604020202020204" pitchFamily="34" charset="0"/>
                  </a:rPr>
                  <a:t> (per 100,000)</a:t>
                </a:r>
              </a:p>
            </c:rich>
          </c:tx>
          <c:layout/>
          <c:overlay val="0"/>
        </c:title>
        <c:numFmt formatCode="0.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07090304"/>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99676365953534"/>
          <c:y val="6.1960509960427651E-2"/>
          <c:w val="0.77089841550349147"/>
          <c:h val="0.73231637112892956"/>
        </c:manualLayout>
      </c:layout>
      <c:barChart>
        <c:barDir val="col"/>
        <c:grouping val="clustered"/>
        <c:varyColors val="0"/>
        <c:ser>
          <c:idx val="0"/>
          <c:order val="0"/>
          <c:tx>
            <c:strRef>
              <c:f>place_rates_UK_2004_2013!$C$64</c:f>
              <c:strCache>
                <c:ptCount val="1"/>
                <c:pt idx="0">
                  <c:v>UK born</c:v>
                </c:pt>
              </c:strCache>
            </c:strRef>
          </c:tx>
          <c:spPr>
            <a:solidFill>
              <a:srgbClr val="00AE9E"/>
            </a:solidFill>
            <a:ln w="12700">
              <a:solidFill>
                <a:srgbClr val="000000"/>
              </a:solidFill>
              <a:prstDash val="solid"/>
            </a:ln>
          </c:spPr>
          <c:invertIfNegative val="0"/>
          <c:cat>
            <c:numRef>
              <c:f>place_rates_UK_2004_2013!$B$65:$B$74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place_rates_UK_2004_2013!$C$65:$C$74</c:f>
              <c:numCache>
                <c:formatCode>#,##0</c:formatCode>
                <c:ptCount val="10"/>
                <c:pt idx="0">
                  <c:v>2171</c:v>
                </c:pt>
                <c:pt idx="1">
                  <c:v>2142</c:v>
                </c:pt>
                <c:pt idx="2">
                  <c:v>2049</c:v>
                </c:pt>
                <c:pt idx="3">
                  <c:v>2118</c:v>
                </c:pt>
                <c:pt idx="4">
                  <c:v>2175</c:v>
                </c:pt>
                <c:pt idx="5">
                  <c:v>2282</c:v>
                </c:pt>
                <c:pt idx="6">
                  <c:v>2115</c:v>
                </c:pt>
                <c:pt idx="7">
                  <c:v>2224</c:v>
                </c:pt>
                <c:pt idx="8">
                  <c:v>2271</c:v>
                </c:pt>
                <c:pt idx="9">
                  <c:v>2103</c:v>
                </c:pt>
              </c:numCache>
            </c:numRef>
          </c:val>
        </c:ser>
        <c:ser>
          <c:idx val="2"/>
          <c:order val="2"/>
          <c:tx>
            <c:strRef>
              <c:f>place_rates_UK_2004_2013!$E$64</c:f>
              <c:strCache>
                <c:ptCount val="1"/>
                <c:pt idx="0">
                  <c:v>Non-UK born</c:v>
                </c:pt>
              </c:strCache>
            </c:strRef>
          </c:tx>
          <c:spPr>
            <a:solidFill>
              <a:srgbClr val="98002E"/>
            </a:solidFill>
            <a:ln w="12700">
              <a:solidFill>
                <a:srgbClr val="000000"/>
              </a:solidFill>
              <a:prstDash val="solid"/>
            </a:ln>
          </c:spPr>
          <c:invertIfNegative val="0"/>
          <c:cat>
            <c:numRef>
              <c:f>place_rates_UK_2004_2013!$B$65:$B$74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place_rates_UK_2004_2013!$E$65:$E$74</c:f>
              <c:numCache>
                <c:formatCode>#,##0</c:formatCode>
                <c:ptCount val="10"/>
                <c:pt idx="0">
                  <c:v>4789</c:v>
                </c:pt>
                <c:pt idx="1">
                  <c:v>5411</c:v>
                </c:pt>
                <c:pt idx="2">
                  <c:v>5429</c:v>
                </c:pt>
                <c:pt idx="3">
                  <c:v>5445</c:v>
                </c:pt>
                <c:pt idx="4">
                  <c:v>5742</c:v>
                </c:pt>
                <c:pt idx="5">
                  <c:v>5982</c:v>
                </c:pt>
                <c:pt idx="6">
                  <c:v>5837</c:v>
                </c:pt>
                <c:pt idx="7">
                  <c:v>6335</c:v>
                </c:pt>
                <c:pt idx="8">
                  <c:v>6174</c:v>
                </c:pt>
                <c:pt idx="9">
                  <c:v>5529</c:v>
                </c:pt>
              </c:numCache>
            </c:numRef>
          </c:val>
        </c:ser>
        <c:dLbls>
          <c:showLegendKey val="0"/>
          <c:showVal val="0"/>
          <c:showCatName val="0"/>
          <c:showSerName val="0"/>
          <c:showPercent val="0"/>
          <c:showBubbleSize val="0"/>
        </c:dLbls>
        <c:gapWidth val="150"/>
        <c:axId val="109806336"/>
        <c:axId val="109808256"/>
      </c:barChart>
      <c:lineChart>
        <c:grouping val="standard"/>
        <c:varyColors val="0"/>
        <c:ser>
          <c:idx val="1"/>
          <c:order val="1"/>
          <c:tx>
            <c:strRef>
              <c:f>place_rates_UK_2004_2013!$D$64</c:f>
              <c:strCache>
                <c:ptCount val="1"/>
                <c:pt idx="0">
                  <c:v>Rate UK born</c:v>
                </c:pt>
              </c:strCache>
            </c:strRef>
          </c:tx>
          <c:spPr>
            <a:ln w="25400">
              <a:solidFill>
                <a:srgbClr val="D2D1B6"/>
              </a:solidFill>
              <a:prstDash val="solid"/>
            </a:ln>
          </c:spPr>
          <c:marker>
            <c:symbol val="square"/>
            <c:size val="6"/>
            <c:spPr>
              <a:solidFill>
                <a:srgbClr val="D2D1B6"/>
              </a:solidFill>
              <a:ln>
                <a:solidFill>
                  <a:schemeClr val="accent1">
                    <a:lumMod val="75000"/>
                  </a:schemeClr>
                </a:solidFill>
                <a:prstDash val="solid"/>
              </a:ln>
            </c:spPr>
          </c:marker>
          <c:dLbls>
            <c:dLbl>
              <c:idx val="0"/>
              <c:layout>
                <c:manualLayout>
                  <c:x val="-2.736258763410539E-2"/>
                  <c:y val="-6.7180561657260704E-2"/>
                </c:manualLayout>
              </c:layout>
              <c:dLblPos val="r"/>
              <c:showLegendKey val="0"/>
              <c:showVal val="1"/>
              <c:showCatName val="0"/>
              <c:showSerName val="0"/>
              <c:showPercent val="0"/>
              <c:showBubbleSize val="0"/>
            </c:dLbl>
            <c:dLbl>
              <c:idx val="1"/>
              <c:layout>
                <c:manualLayout>
                  <c:x val="-2.8478734587884802E-2"/>
                  <c:y val="-6.4430175841753493E-2"/>
                </c:manualLayout>
              </c:layout>
              <c:dLblPos val="r"/>
              <c:showLegendKey val="0"/>
              <c:showVal val="1"/>
              <c:showCatName val="0"/>
              <c:showSerName val="0"/>
              <c:showPercent val="0"/>
              <c:showBubbleSize val="0"/>
            </c:dLbl>
            <c:dLbl>
              <c:idx val="2"/>
              <c:layout>
                <c:manualLayout>
                  <c:x val="-2.8268621594714397E-2"/>
                  <c:y val="-6.6982303177768057E-2"/>
                </c:manualLayout>
              </c:layout>
              <c:dLblPos val="r"/>
              <c:showLegendKey val="0"/>
              <c:showVal val="1"/>
              <c:showCatName val="0"/>
              <c:showSerName val="0"/>
              <c:showPercent val="0"/>
              <c:showBubbleSize val="0"/>
            </c:dLbl>
            <c:dLbl>
              <c:idx val="3"/>
              <c:layout>
                <c:manualLayout>
                  <c:x val="-2.9384768548493805E-2"/>
                  <c:y val="-6.4531783312493804E-2"/>
                </c:manualLayout>
              </c:layout>
              <c:dLblPos val="r"/>
              <c:showLegendKey val="0"/>
              <c:showVal val="1"/>
              <c:showCatName val="0"/>
              <c:showSerName val="0"/>
              <c:showPercent val="0"/>
              <c:showBubbleSize val="0"/>
            </c:dLbl>
            <c:dLbl>
              <c:idx val="4"/>
              <c:layout>
                <c:manualLayout>
                  <c:x val="-2.7848395608374297E-2"/>
                  <c:y val="-6.5093440573147004E-2"/>
                </c:manualLayout>
              </c:layout>
              <c:dLblPos val="r"/>
              <c:showLegendKey val="0"/>
              <c:showVal val="1"/>
              <c:showCatName val="0"/>
              <c:showSerName val="0"/>
              <c:showPercent val="0"/>
              <c:showBubbleSize val="0"/>
            </c:dLbl>
            <c:dLbl>
              <c:idx val="5"/>
              <c:layout>
                <c:manualLayout>
                  <c:x val="-2.8964681802042362E-2"/>
                  <c:y val="-6.754305926351481E-2"/>
                </c:manualLayout>
              </c:layout>
              <c:dLblPos val="r"/>
              <c:showLegendKey val="0"/>
              <c:showVal val="1"/>
              <c:showCatName val="0"/>
              <c:showSerName val="0"/>
              <c:showPercent val="0"/>
              <c:showBubbleSize val="0"/>
            </c:dLbl>
            <c:dLbl>
              <c:idx val="6"/>
              <c:layout>
                <c:manualLayout>
                  <c:x val="-2.8754568808872189E-2"/>
                  <c:y val="-6.2122942786657767E-2"/>
                </c:manualLayout>
              </c:layout>
              <c:dLblPos val="r"/>
              <c:showLegendKey val="0"/>
              <c:showVal val="1"/>
              <c:showCatName val="0"/>
              <c:showSerName val="0"/>
              <c:showPercent val="0"/>
              <c:showBubbleSize val="0"/>
            </c:dLbl>
            <c:dLbl>
              <c:idx val="7"/>
              <c:layout>
                <c:manualLayout>
                  <c:x val="-2.7218195868752602E-2"/>
                  <c:y val="-6.990909398127812E-2"/>
                </c:manualLayout>
              </c:layout>
              <c:dLblPos val="r"/>
              <c:showLegendKey val="0"/>
              <c:showVal val="1"/>
              <c:showCatName val="0"/>
              <c:showSerName val="0"/>
              <c:showPercent val="0"/>
              <c:showBubbleSize val="0"/>
            </c:dLbl>
            <c:dLbl>
              <c:idx val="8"/>
              <c:layout>
                <c:manualLayout>
                  <c:x val="-2.8334342822531642E-2"/>
                  <c:y val="-6.2836448019104874E-2"/>
                </c:manualLayout>
              </c:layout>
              <c:dLblPos val="r"/>
              <c:showLegendKey val="0"/>
              <c:showVal val="1"/>
              <c:showCatName val="0"/>
              <c:showSerName val="0"/>
              <c:showPercent val="0"/>
              <c:showBubbleSize val="0"/>
            </c:dLbl>
            <c:dLbl>
              <c:idx val="9"/>
              <c:layout>
                <c:manualLayout>
                  <c:x val="-2.9450489776311033E-2"/>
                  <c:y val="-5.7614139434287233E-2"/>
                </c:manualLayout>
              </c:layout>
              <c:dLblPos val="r"/>
              <c:showLegendKey val="0"/>
              <c:showVal val="1"/>
              <c:showCatName val="0"/>
              <c:showSerName val="0"/>
              <c:showPercent val="0"/>
              <c:showBubbleSize val="0"/>
            </c:dLbl>
            <c:dLbl>
              <c:idx val="10"/>
              <c:layout>
                <c:manualLayout>
                  <c:x val="-3.0566636730090427E-2"/>
                  <c:y val="-5.7200049564619757E-2"/>
                </c:manualLayout>
              </c:layout>
              <c:dLblPos val="r"/>
              <c:showLegendKey val="0"/>
              <c:showVal val="1"/>
              <c:showCatName val="0"/>
              <c:showSerName val="0"/>
              <c:showPercent val="0"/>
              <c:showBubbleSize val="0"/>
            </c:dLbl>
            <c:dLbl>
              <c:idx val="11"/>
              <c:layout>
                <c:manualLayout>
                  <c:x val="-2.8067289908089221E-2"/>
                  <c:y val="-4.3182602174728184E-2"/>
                </c:manualLayout>
              </c:layout>
              <c:dLblPos val="r"/>
              <c:showLegendKey val="0"/>
              <c:showVal val="1"/>
              <c:showCatName val="0"/>
              <c:showSerName val="0"/>
              <c:showPercent val="0"/>
              <c:showBubbleSize val="0"/>
            </c:dLbl>
            <c:dLbl>
              <c:idx val="12"/>
              <c:layout>
                <c:manualLayout>
                  <c:x val="-2.9667930164191662E-2"/>
                  <c:y val="-4.3182602174728184E-2"/>
                </c:manualLayout>
              </c:layout>
              <c:dLblPos val="r"/>
              <c:showLegendKey val="0"/>
              <c:showVal val="1"/>
              <c:showCatName val="0"/>
              <c:showSerName val="0"/>
              <c:showPercent val="0"/>
              <c:showBubbleSize val="0"/>
            </c:dLbl>
            <c:numFmt formatCode="0"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dLbls>
          <c:val>
            <c:numRef>
              <c:f>place_rates_UK_2004_2013!$D$65:$D$74</c:f>
              <c:numCache>
                <c:formatCode>@</c:formatCode>
                <c:ptCount val="10"/>
                <c:pt idx="0">
                  <c:v>4.0311209999999997</c:v>
                </c:pt>
                <c:pt idx="1">
                  <c:v>3.9762840000000002</c:v>
                </c:pt>
                <c:pt idx="2">
                  <c:v>3.8098749999999999</c:v>
                </c:pt>
                <c:pt idx="3">
                  <c:v>3.9471289999999999</c:v>
                </c:pt>
                <c:pt idx="4">
                  <c:v>4.0430549999999998</c:v>
                </c:pt>
                <c:pt idx="5">
                  <c:v>4.231427</c:v>
                </c:pt>
                <c:pt idx="6">
                  <c:v>3.9015960000000001</c:v>
                </c:pt>
                <c:pt idx="7">
                  <c:v>4.1003090000000002</c:v>
                </c:pt>
                <c:pt idx="8">
                  <c:v>4.1684530000000004</c:v>
                </c:pt>
                <c:pt idx="9">
                  <c:v>3.8497119999999998</c:v>
                </c:pt>
              </c:numCache>
            </c:numRef>
          </c:val>
          <c:smooth val="0"/>
        </c:ser>
        <c:ser>
          <c:idx val="3"/>
          <c:order val="3"/>
          <c:tx>
            <c:strRef>
              <c:f>place_rates_UK_2004_2013!$F$64</c:f>
              <c:strCache>
                <c:ptCount val="1"/>
                <c:pt idx="0">
                  <c:v>Rate Non-UK born</c:v>
                </c:pt>
              </c:strCache>
            </c:strRef>
          </c:tx>
          <c:spPr>
            <a:ln w="25400">
              <a:solidFill>
                <a:srgbClr val="11175E"/>
              </a:solidFill>
              <a:prstDash val="solid"/>
            </a:ln>
          </c:spPr>
          <c:marker>
            <c:symbol val="triangle"/>
            <c:size val="6"/>
            <c:spPr>
              <a:solidFill>
                <a:srgbClr val="11175E"/>
              </a:solidFill>
              <a:ln>
                <a:solidFill>
                  <a:srgbClr val="11175E"/>
                </a:solidFill>
                <a:prstDash val="solid"/>
              </a:ln>
            </c:spPr>
          </c:marker>
          <c:dLbls>
            <c:dLbl>
              <c:idx val="6"/>
              <c:layout>
                <c:manualLayout>
                  <c:x val="-4.4427359416029794E-2"/>
                  <c:y val="-5.1451363339407905E-2"/>
                </c:manualLayout>
              </c:layout>
              <c:dLblPos val="r"/>
              <c:showLegendKey val="0"/>
              <c:showVal val="1"/>
              <c:showCatName val="0"/>
              <c:showSerName val="0"/>
              <c:showPercent val="0"/>
              <c:showBubbleSize val="0"/>
            </c:dLbl>
            <c:dLbl>
              <c:idx val="7"/>
              <c:layout>
                <c:manualLayout>
                  <c:x val="-4.4117865908571134E-2"/>
                  <c:y val="-6.2637967197332084E-2"/>
                </c:manualLayout>
              </c:layout>
              <c:dLblPos val="r"/>
              <c:showLegendKey val="0"/>
              <c:showVal val="1"/>
              <c:showCatName val="0"/>
              <c:showSerName val="0"/>
              <c:showPercent val="0"/>
              <c:showBubbleSize val="0"/>
            </c:dLbl>
            <c:dLbl>
              <c:idx val="8"/>
              <c:layout>
                <c:manualLayout>
                  <c:x val="-4.5356198668878987E-2"/>
                  <c:y val="-5.7991495604534184E-2"/>
                </c:manualLayout>
              </c:layout>
              <c:dLblPos val="r"/>
              <c:showLegendKey val="0"/>
              <c:showVal val="1"/>
              <c:showCatName val="0"/>
              <c:showSerName val="0"/>
              <c:showPercent val="0"/>
              <c:showBubbleSize val="0"/>
            </c:dLbl>
            <c:dLbl>
              <c:idx val="9"/>
              <c:layout>
                <c:manualLayout>
                  <c:x val="-4.1950565070732276E-2"/>
                  <c:y val="-5.5141033135050282E-2"/>
                </c:manualLayout>
              </c:layout>
              <c:dLblPos val="r"/>
              <c:showLegendKey val="0"/>
              <c:showVal val="1"/>
              <c:showCatName val="0"/>
              <c:showSerName val="0"/>
              <c:showPercent val="0"/>
              <c:showBubbleSize val="0"/>
            </c:dLbl>
            <c:dLbl>
              <c:idx val="10"/>
              <c:layout>
                <c:manualLayout>
                  <c:x val="-3.2020871340662248E-2"/>
                  <c:y val="-4.6579427571553471E-2"/>
                </c:manualLayout>
              </c:layout>
              <c:dLblPos val="r"/>
              <c:showLegendKey val="0"/>
              <c:showVal val="1"/>
              <c:showCatName val="0"/>
              <c:showSerName val="0"/>
              <c:showPercent val="0"/>
              <c:showBubbleSize val="0"/>
            </c:dLbl>
            <c:dLbl>
              <c:idx val="11"/>
              <c:layout>
                <c:manualLayout>
                  <c:x val="-3.2020871340662248E-2"/>
                  <c:y val="-4.0230221222347338E-2"/>
                </c:manualLayout>
              </c:layout>
              <c:dLblPos val="r"/>
              <c:showLegendKey val="0"/>
              <c:showVal val="1"/>
              <c:showCatName val="0"/>
              <c:showSerName val="0"/>
              <c:showPercent val="0"/>
              <c:showBubbleSize val="0"/>
            </c:dLbl>
            <c:dLbl>
              <c:idx val="12"/>
              <c:layout>
                <c:manualLayout>
                  <c:x val="-3.6822792108969625E-2"/>
                  <c:y val="-4.0230221222347345E-2"/>
                </c:manualLayout>
              </c:layout>
              <c:dLblPos val="r"/>
              <c:showLegendKey val="0"/>
              <c:showVal val="1"/>
              <c:showCatName val="0"/>
              <c:showSerName val="0"/>
              <c:showPercent val="0"/>
              <c:showBubbleSize val="0"/>
            </c:dLbl>
            <c:numFmt formatCode="0" sourceLinked="0"/>
            <c:spPr>
              <a:noFill/>
              <a:ln w="25400">
                <a:noFill/>
              </a:ln>
            </c:spPr>
            <c:txPr>
              <a:bodyPr/>
              <a:lstStyle/>
              <a:p>
                <a:pPr>
                  <a:defRPr sz="900" b="0" i="0" u="none" strike="noStrike" baseline="0">
                    <a:solidFill>
                      <a:srgbClr val="000000"/>
                    </a:solidFill>
                    <a:latin typeface="Arial" pitchFamily="34" charset="0"/>
                    <a:ea typeface="Calibri"/>
                    <a:cs typeface="Arial" pitchFamily="34" charset="0"/>
                  </a:defRPr>
                </a:pPr>
                <a:endParaRPr lang="en-US"/>
              </a:p>
            </c:txPr>
            <c:dLblPos val="t"/>
            <c:showLegendKey val="0"/>
            <c:showVal val="1"/>
            <c:showCatName val="0"/>
            <c:showSerName val="0"/>
            <c:showPercent val="0"/>
            <c:showBubbleSize val="0"/>
            <c:showLeaderLines val="0"/>
          </c:dLbls>
          <c:val>
            <c:numRef>
              <c:f>place_rates_UK_2004_2013!$F$65:$F$74</c:f>
              <c:numCache>
                <c:formatCode>@</c:formatCode>
                <c:ptCount val="10"/>
                <c:pt idx="0">
                  <c:v>92.809100000000001</c:v>
                </c:pt>
                <c:pt idx="1">
                  <c:v>97.978750000000005</c:v>
                </c:pt>
                <c:pt idx="2">
                  <c:v>91.15652</c:v>
                </c:pt>
                <c:pt idx="3">
                  <c:v>84.367230000000006</c:v>
                </c:pt>
                <c:pt idx="4">
                  <c:v>85.520520000000005</c:v>
                </c:pt>
                <c:pt idx="5">
                  <c:v>85.562960000000004</c:v>
                </c:pt>
                <c:pt idx="6">
                  <c:v>81.849270000000004</c:v>
                </c:pt>
                <c:pt idx="7">
                  <c:v>84.276340000000005</c:v>
                </c:pt>
                <c:pt idx="8">
                  <c:v>80.567369999999997</c:v>
                </c:pt>
                <c:pt idx="9">
                  <c:v>69.734290000000001</c:v>
                </c:pt>
              </c:numCache>
            </c:numRef>
          </c:val>
          <c:smooth val="0"/>
        </c:ser>
        <c:dLbls>
          <c:showLegendKey val="0"/>
          <c:showVal val="0"/>
          <c:showCatName val="0"/>
          <c:showSerName val="0"/>
          <c:showPercent val="0"/>
          <c:showBubbleSize val="0"/>
        </c:dLbls>
        <c:marker val="1"/>
        <c:smooth val="0"/>
        <c:axId val="109839104"/>
        <c:axId val="109840640"/>
      </c:lineChart>
      <c:catAx>
        <c:axId val="109806336"/>
        <c:scaling>
          <c:orientation val="minMax"/>
        </c:scaling>
        <c:delete val="0"/>
        <c:axPos val="b"/>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Year</a:t>
                </a:r>
              </a:p>
            </c:rich>
          </c:tx>
          <c:layout>
            <c:manualLayout>
              <c:xMode val="edge"/>
              <c:yMode val="edge"/>
              <c:x val="0.50663490680262291"/>
              <c:y val="0.8399316860288389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pitchFamily="34" charset="0"/>
                <a:ea typeface="Calibri"/>
                <a:cs typeface="Arial" pitchFamily="34" charset="0"/>
              </a:defRPr>
            </a:pPr>
            <a:endParaRPr lang="en-US"/>
          </a:p>
        </c:txPr>
        <c:crossAx val="109808256"/>
        <c:crosses val="autoZero"/>
        <c:auto val="1"/>
        <c:lblAlgn val="ctr"/>
        <c:lblOffset val="100"/>
        <c:tickLblSkip val="1"/>
        <c:tickMarkSkip val="1"/>
        <c:noMultiLvlLbl val="0"/>
      </c:catAx>
      <c:valAx>
        <c:axId val="109808256"/>
        <c:scaling>
          <c:orientation val="minMax"/>
        </c:scaling>
        <c:delete val="0"/>
        <c:axPos val="l"/>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Number of cases</a:t>
                </a:r>
              </a:p>
            </c:rich>
          </c:tx>
          <c:layout>
            <c:manualLayout>
              <c:xMode val="edge"/>
              <c:yMode val="edge"/>
              <c:x val="4.2733156982663001E-2"/>
              <c:y val="0.26538443911741794"/>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pitchFamily="34" charset="0"/>
                <a:ea typeface="Calibri"/>
                <a:cs typeface="Arial" pitchFamily="34" charset="0"/>
              </a:defRPr>
            </a:pPr>
            <a:endParaRPr lang="en-US"/>
          </a:p>
        </c:txPr>
        <c:crossAx val="109806336"/>
        <c:crosses val="autoZero"/>
        <c:crossBetween val="between"/>
      </c:valAx>
      <c:catAx>
        <c:axId val="109839104"/>
        <c:scaling>
          <c:orientation val="minMax"/>
        </c:scaling>
        <c:delete val="1"/>
        <c:axPos val="b"/>
        <c:numFmt formatCode="General" sourceLinked="1"/>
        <c:majorTickMark val="out"/>
        <c:minorTickMark val="none"/>
        <c:tickLblPos val="none"/>
        <c:crossAx val="109840640"/>
        <c:crosses val="autoZero"/>
        <c:auto val="1"/>
        <c:lblAlgn val="ctr"/>
        <c:lblOffset val="100"/>
        <c:noMultiLvlLbl val="0"/>
      </c:catAx>
      <c:valAx>
        <c:axId val="109840640"/>
        <c:scaling>
          <c:orientation val="minMax"/>
          <c:max val="100"/>
        </c:scaling>
        <c:delete val="0"/>
        <c:axPos val="r"/>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Rate (per 100,000)                </a:t>
                </a:r>
              </a:p>
            </c:rich>
          </c:tx>
          <c:layout>
            <c:manualLayout>
              <c:xMode val="edge"/>
              <c:yMode val="edge"/>
              <c:x val="0.94891706175985258"/>
              <c:y val="0.262008718867223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pitchFamily="34" charset="0"/>
                <a:ea typeface="Calibri"/>
                <a:cs typeface="Arial" pitchFamily="34" charset="0"/>
              </a:defRPr>
            </a:pPr>
            <a:endParaRPr lang="en-US"/>
          </a:p>
        </c:txPr>
        <c:crossAx val="109839104"/>
        <c:crosses val="max"/>
        <c:crossBetween val="between"/>
      </c:valAx>
      <c:spPr>
        <a:noFill/>
        <a:ln w="25400">
          <a:noFill/>
        </a:ln>
      </c:spPr>
    </c:plotArea>
    <c:legend>
      <c:legendPos val="b"/>
      <c:layout>
        <c:manualLayout>
          <c:xMode val="edge"/>
          <c:yMode val="edge"/>
          <c:x val="0.15512108095290106"/>
          <c:y val="0.88993842015524038"/>
          <c:w val="0.74539065333659638"/>
          <c:h val="5.0670326165541665E-2"/>
        </c:manualLayout>
      </c:layout>
      <c:overlay val="0"/>
      <c:spPr>
        <a:solidFill>
          <a:srgbClr val="FFFFFF"/>
        </a:solidFill>
        <a:ln w="25400">
          <a:noFill/>
        </a:ln>
      </c:spPr>
      <c:txPr>
        <a:bodyPr/>
        <a:lstStyle/>
        <a:p>
          <a:pPr>
            <a:defRPr lang="en-US" sz="1000" b="0" i="0" u="none" strike="noStrike" baseline="0">
              <a:solidFill>
                <a:srgbClr val="000000"/>
              </a:solidFill>
              <a:latin typeface="Arial" pitchFamily="34" charset="0"/>
              <a:ea typeface="Calibri"/>
              <a:cs typeface="Arial" pitchFamily="34" charset="0"/>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49900203978681"/>
          <c:y val="6.0416789584939824E-2"/>
          <c:w val="0.7998786363403757"/>
          <c:h val="0.57916784498665586"/>
        </c:manualLayout>
      </c:layout>
      <c:barChart>
        <c:barDir val="col"/>
        <c:grouping val="clustered"/>
        <c:varyColors val="0"/>
        <c:ser>
          <c:idx val="0"/>
          <c:order val="0"/>
          <c:tx>
            <c:strRef>
              <c:f>ethnicity_2013!$D$3</c:f>
              <c:strCache>
                <c:ptCount val="1"/>
                <c:pt idx="0">
                  <c:v>Number of cases</c:v>
                </c:pt>
              </c:strCache>
            </c:strRef>
          </c:tx>
          <c:spPr>
            <a:solidFill>
              <a:srgbClr val="00AE9E"/>
            </a:solidFill>
            <a:ln w="12700">
              <a:solidFill>
                <a:srgbClr val="000000"/>
              </a:solidFill>
              <a:prstDash val="solid"/>
            </a:ln>
          </c:spPr>
          <c:invertIfNegative val="0"/>
          <c:cat>
            <c:multiLvlStrRef>
              <c:f>ethnicity_2013!$B$4:$C$21</c:f>
              <c:multiLvlStrCache>
                <c:ptCount val="18"/>
                <c:lvl>
                  <c:pt idx="0">
                    <c:v>White</c:v>
                  </c:pt>
                  <c:pt idx="1">
                    <c:v>Black-Caribbean</c:v>
                  </c:pt>
                  <c:pt idx="2">
                    <c:v>Black-African</c:v>
                  </c:pt>
                  <c:pt idx="3">
                    <c:v>Black-Other</c:v>
                  </c:pt>
                  <c:pt idx="4">
                    <c:v>Indian</c:v>
                  </c:pt>
                  <c:pt idx="5">
                    <c:v>Pakistani</c:v>
                  </c:pt>
                  <c:pt idx="6">
                    <c:v>Bangladeshi</c:v>
                  </c:pt>
                  <c:pt idx="7">
                    <c:v>Chinese</c:v>
                  </c:pt>
                  <c:pt idx="8">
                    <c:v>Mixed / Other</c:v>
                  </c:pt>
                  <c:pt idx="9">
                    <c:v>White</c:v>
                  </c:pt>
                  <c:pt idx="10">
                    <c:v>Black-Caribbean</c:v>
                  </c:pt>
                  <c:pt idx="11">
                    <c:v>Black-African</c:v>
                  </c:pt>
                  <c:pt idx="12">
                    <c:v>Black-Other</c:v>
                  </c:pt>
                  <c:pt idx="13">
                    <c:v>Indian</c:v>
                  </c:pt>
                  <c:pt idx="14">
                    <c:v>Pakistani</c:v>
                  </c:pt>
                  <c:pt idx="15">
                    <c:v>Bangladeshi</c:v>
                  </c:pt>
                  <c:pt idx="16">
                    <c:v>Chinese</c:v>
                  </c:pt>
                  <c:pt idx="17">
                    <c:v>Mixed / Other</c:v>
                  </c:pt>
                </c:lvl>
                <c:lvl>
                  <c:pt idx="0">
                    <c:v>UK born</c:v>
                  </c:pt>
                  <c:pt idx="9">
                    <c:v>Non-UK born</c:v>
                  </c:pt>
                </c:lvl>
              </c:multiLvlStrCache>
            </c:multiLvlStrRef>
          </c:cat>
          <c:val>
            <c:numRef>
              <c:f>ethnicity_2013!$D$4:$D$21</c:f>
              <c:numCache>
                <c:formatCode>General</c:formatCode>
                <c:ptCount val="18"/>
                <c:pt idx="0" formatCode="#,##0">
                  <c:v>1345</c:v>
                </c:pt>
                <c:pt idx="1">
                  <c:v>92</c:v>
                </c:pt>
                <c:pt idx="2">
                  <c:v>98</c:v>
                </c:pt>
                <c:pt idx="3">
                  <c:v>26</c:v>
                </c:pt>
                <c:pt idx="4">
                  <c:v>162</c:v>
                </c:pt>
                <c:pt idx="5">
                  <c:v>223</c:v>
                </c:pt>
                <c:pt idx="6">
                  <c:v>38</c:v>
                </c:pt>
                <c:pt idx="7">
                  <c:v>3</c:v>
                </c:pt>
                <c:pt idx="8">
                  <c:v>96</c:v>
                </c:pt>
                <c:pt idx="9">
                  <c:v>359</c:v>
                </c:pt>
                <c:pt idx="10">
                  <c:v>63</c:v>
                </c:pt>
                <c:pt idx="11" formatCode="#,##0">
                  <c:v>1020</c:v>
                </c:pt>
                <c:pt idx="12">
                  <c:v>34</c:v>
                </c:pt>
                <c:pt idx="13" formatCode="#,##0">
                  <c:v>1765</c:v>
                </c:pt>
                <c:pt idx="14" formatCode="#,##0">
                  <c:v>1117</c:v>
                </c:pt>
                <c:pt idx="15">
                  <c:v>254</c:v>
                </c:pt>
                <c:pt idx="16">
                  <c:v>93</c:v>
                </c:pt>
                <c:pt idx="17">
                  <c:v>768</c:v>
                </c:pt>
              </c:numCache>
            </c:numRef>
          </c:val>
        </c:ser>
        <c:dLbls>
          <c:showLegendKey val="0"/>
          <c:showVal val="0"/>
          <c:showCatName val="0"/>
          <c:showSerName val="0"/>
          <c:showPercent val="0"/>
          <c:showBubbleSize val="0"/>
        </c:dLbls>
        <c:gapWidth val="50"/>
        <c:axId val="109878272"/>
        <c:axId val="109892736"/>
      </c:barChart>
      <c:lineChart>
        <c:grouping val="standard"/>
        <c:varyColors val="0"/>
        <c:ser>
          <c:idx val="1"/>
          <c:order val="1"/>
          <c:tx>
            <c:strRef>
              <c:f>ethnicity_2013!$E$3</c:f>
              <c:strCache>
                <c:ptCount val="1"/>
                <c:pt idx="0">
                  <c:v>Rate (per 100,000)</c:v>
                </c:pt>
              </c:strCache>
            </c:strRef>
          </c:tx>
          <c:spPr>
            <a:ln w="28575">
              <a:noFill/>
            </a:ln>
          </c:spPr>
          <c:marker>
            <c:symbol val="square"/>
            <c:size val="5"/>
            <c:spPr>
              <a:solidFill>
                <a:srgbClr val="98002E"/>
              </a:solidFill>
              <a:ln>
                <a:solidFill>
                  <a:srgbClr val="98002E"/>
                </a:solidFill>
                <a:prstDash val="solid"/>
              </a:ln>
            </c:spPr>
          </c:marker>
          <c:dLbls>
            <c:spPr>
              <a:noFill/>
              <a:ln w="25400">
                <a:noFill/>
              </a:ln>
            </c:spPr>
            <c:txPr>
              <a:bodyPr/>
              <a:lstStyle/>
              <a:p>
                <a:pPr>
                  <a:defRPr sz="900" b="0" i="0" u="none" strike="noStrike" baseline="0">
                    <a:solidFill>
                      <a:srgbClr val="000000"/>
                    </a:solidFill>
                    <a:latin typeface="Arial" pitchFamily="34" charset="0"/>
                    <a:ea typeface="Calibri"/>
                    <a:cs typeface="Arial" pitchFamily="34" charset="0"/>
                  </a:defRPr>
                </a:pPr>
                <a:endParaRPr lang="en-US"/>
              </a:p>
            </c:txPr>
            <c:dLblPos val="t"/>
            <c:showLegendKey val="0"/>
            <c:showVal val="1"/>
            <c:showCatName val="0"/>
            <c:showSerName val="0"/>
            <c:showPercent val="0"/>
            <c:showBubbleSize val="0"/>
            <c:showLeaderLines val="0"/>
          </c:dLbls>
          <c:cat>
            <c:multiLvlStrRef>
              <c:f>ethnicity_2013!$B$4:$C$21</c:f>
              <c:multiLvlStrCache>
                <c:ptCount val="18"/>
                <c:lvl>
                  <c:pt idx="0">
                    <c:v>White</c:v>
                  </c:pt>
                  <c:pt idx="1">
                    <c:v>Black-Caribbean</c:v>
                  </c:pt>
                  <c:pt idx="2">
                    <c:v>Black-African</c:v>
                  </c:pt>
                  <c:pt idx="3">
                    <c:v>Black-Other</c:v>
                  </c:pt>
                  <c:pt idx="4">
                    <c:v>Indian</c:v>
                  </c:pt>
                  <c:pt idx="5">
                    <c:v>Pakistani</c:v>
                  </c:pt>
                  <c:pt idx="6">
                    <c:v>Bangladeshi</c:v>
                  </c:pt>
                  <c:pt idx="7">
                    <c:v>Chinese</c:v>
                  </c:pt>
                  <c:pt idx="8">
                    <c:v>Mixed / Other</c:v>
                  </c:pt>
                  <c:pt idx="9">
                    <c:v>White</c:v>
                  </c:pt>
                  <c:pt idx="10">
                    <c:v>Black-Caribbean</c:v>
                  </c:pt>
                  <c:pt idx="11">
                    <c:v>Black-African</c:v>
                  </c:pt>
                  <c:pt idx="12">
                    <c:v>Black-Other</c:v>
                  </c:pt>
                  <c:pt idx="13">
                    <c:v>Indian</c:v>
                  </c:pt>
                  <c:pt idx="14">
                    <c:v>Pakistani</c:v>
                  </c:pt>
                  <c:pt idx="15">
                    <c:v>Bangladeshi</c:v>
                  </c:pt>
                  <c:pt idx="16">
                    <c:v>Chinese</c:v>
                  </c:pt>
                  <c:pt idx="17">
                    <c:v>Mixed / Other</c:v>
                  </c:pt>
                </c:lvl>
                <c:lvl>
                  <c:pt idx="0">
                    <c:v>UK born</c:v>
                  </c:pt>
                  <c:pt idx="9">
                    <c:v>Non-UK born</c:v>
                  </c:pt>
                </c:lvl>
              </c:multiLvlStrCache>
            </c:multiLvlStrRef>
          </c:cat>
          <c:val>
            <c:numRef>
              <c:f>ethnicity_2013!$E$4:$E$21</c:f>
              <c:numCache>
                <c:formatCode>0</c:formatCode>
                <c:ptCount val="18"/>
                <c:pt idx="0">
                  <c:v>2.634752403795297</c:v>
                </c:pt>
                <c:pt idx="1">
                  <c:v>23.157995423778729</c:v>
                </c:pt>
                <c:pt idx="2">
                  <c:v>30.742397530569864</c:v>
                </c:pt>
                <c:pt idx="3">
                  <c:v>61.457003734694837</c:v>
                </c:pt>
                <c:pt idx="4">
                  <c:v>29.701064288136994</c:v>
                </c:pt>
                <c:pt idx="5">
                  <c:v>38.35641885209386</c:v>
                </c:pt>
                <c:pt idx="6">
                  <c:v>17.731737476960408</c:v>
                </c:pt>
                <c:pt idx="7">
                  <c:v>5.0791500888851262</c:v>
                </c:pt>
                <c:pt idx="8">
                  <c:v>9.9330142352510258</c:v>
                </c:pt>
                <c:pt idx="9">
                  <c:v>10.504287739067641</c:v>
                </c:pt>
                <c:pt idx="10">
                  <c:v>28.639357751037608</c:v>
                </c:pt>
                <c:pt idx="11">
                  <c:v>169.76515819782634</c:v>
                </c:pt>
                <c:pt idx="12">
                  <c:v>127.14082716326378</c:v>
                </c:pt>
                <c:pt idx="13">
                  <c:v>220.10280609254542</c:v>
                </c:pt>
                <c:pt idx="14">
                  <c:v>286.14978673258958</c:v>
                </c:pt>
                <c:pt idx="15">
                  <c:v>138.93675095860888</c:v>
                </c:pt>
                <c:pt idx="16">
                  <c:v>44.305335219883091</c:v>
                </c:pt>
                <c:pt idx="17">
                  <c:v>60.603621539852803</c:v>
                </c:pt>
              </c:numCache>
            </c:numRef>
          </c:val>
          <c:smooth val="0"/>
        </c:ser>
        <c:dLbls>
          <c:showLegendKey val="0"/>
          <c:showVal val="0"/>
          <c:showCatName val="0"/>
          <c:showSerName val="0"/>
          <c:showPercent val="0"/>
          <c:showBubbleSize val="0"/>
        </c:dLbls>
        <c:marker val="1"/>
        <c:smooth val="0"/>
        <c:axId val="109894656"/>
        <c:axId val="110953216"/>
      </c:lineChart>
      <c:catAx>
        <c:axId val="109878272"/>
        <c:scaling>
          <c:orientation val="minMax"/>
        </c:scaling>
        <c:delete val="0"/>
        <c:axPos val="b"/>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Place of birth/Ethnic</a:t>
                </a:r>
                <a:r>
                  <a:rPr lang="en-GB" sz="1000" baseline="0">
                    <a:latin typeface="Arial" pitchFamily="34" charset="0"/>
                    <a:cs typeface="Arial" pitchFamily="34" charset="0"/>
                  </a:rPr>
                  <a:t> </a:t>
                </a:r>
                <a:r>
                  <a:rPr lang="en-GB" sz="1000">
                    <a:latin typeface="Arial" pitchFamily="34" charset="0"/>
                    <a:cs typeface="Arial" pitchFamily="34" charset="0"/>
                  </a:rPr>
                  <a:t>group</a:t>
                </a:r>
              </a:p>
            </c:rich>
          </c:tx>
          <c:layout>
            <c:manualLayout>
              <c:xMode val="edge"/>
              <c:yMode val="edge"/>
              <c:x val="0.38574678861521178"/>
              <c:y val="0.9414754249233926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09892736"/>
        <c:crosses val="autoZero"/>
        <c:auto val="1"/>
        <c:lblAlgn val="ctr"/>
        <c:lblOffset val="100"/>
        <c:tickLblSkip val="1"/>
        <c:tickMarkSkip val="1"/>
        <c:noMultiLvlLbl val="0"/>
      </c:catAx>
      <c:valAx>
        <c:axId val="109892736"/>
        <c:scaling>
          <c:orientation val="minMax"/>
          <c:max val="2000"/>
          <c:min val="0"/>
        </c:scaling>
        <c:delete val="0"/>
        <c:axPos val="l"/>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Number of cases</a:t>
                </a:r>
              </a:p>
            </c:rich>
          </c:tx>
          <c:layout>
            <c:manualLayout>
              <c:xMode val="edge"/>
              <c:yMode val="edge"/>
              <c:x val="1.8285080777116602E-2"/>
              <c:y val="0.2213482010400873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pitchFamily="34" charset="0"/>
                <a:ea typeface="Calibri"/>
                <a:cs typeface="Arial" pitchFamily="34" charset="0"/>
              </a:defRPr>
            </a:pPr>
            <a:endParaRPr lang="en-US"/>
          </a:p>
        </c:txPr>
        <c:crossAx val="109878272"/>
        <c:crosses val="autoZero"/>
        <c:crossBetween val="between"/>
        <c:majorUnit val="500"/>
        <c:minorUnit val="50"/>
      </c:valAx>
      <c:catAx>
        <c:axId val="109894656"/>
        <c:scaling>
          <c:orientation val="minMax"/>
        </c:scaling>
        <c:delete val="1"/>
        <c:axPos val="b"/>
        <c:majorTickMark val="out"/>
        <c:minorTickMark val="none"/>
        <c:tickLblPos val="none"/>
        <c:crossAx val="110953216"/>
        <c:crosses val="autoZero"/>
        <c:auto val="1"/>
        <c:lblAlgn val="ctr"/>
        <c:lblOffset val="100"/>
        <c:noMultiLvlLbl val="0"/>
      </c:catAx>
      <c:valAx>
        <c:axId val="110953216"/>
        <c:scaling>
          <c:orientation val="minMax"/>
        </c:scaling>
        <c:delete val="0"/>
        <c:axPos val="r"/>
        <c:title>
          <c:tx>
            <c:rich>
              <a:bodyPr/>
              <a:lstStyle/>
              <a:p>
                <a:pPr>
                  <a:defRPr lang="en-US" sz="1000" b="1" i="0" u="none" strike="noStrike" baseline="0">
                    <a:solidFill>
                      <a:srgbClr val="000000"/>
                    </a:solidFill>
                    <a:latin typeface="Arial" pitchFamily="34" charset="0"/>
                    <a:ea typeface="Calibri"/>
                    <a:cs typeface="Arial" pitchFamily="34" charset="0"/>
                  </a:defRPr>
                </a:pPr>
                <a:r>
                  <a:rPr lang="en-GB" sz="1000">
                    <a:latin typeface="Arial" pitchFamily="34" charset="0"/>
                    <a:cs typeface="Arial" pitchFamily="34" charset="0"/>
                  </a:rPr>
                  <a:t>Rate (per 100,000)</a:t>
                </a:r>
              </a:p>
            </c:rich>
          </c:tx>
          <c:layout>
            <c:manualLayout>
              <c:xMode val="edge"/>
              <c:yMode val="edge"/>
              <c:x val="0.96946912170329858"/>
              <c:y val="0.25048977573455494"/>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pitchFamily="34" charset="0"/>
                <a:ea typeface="Calibri"/>
                <a:cs typeface="Arial" pitchFamily="34" charset="0"/>
              </a:defRPr>
            </a:pPr>
            <a:endParaRPr lang="en-US"/>
          </a:p>
        </c:txPr>
        <c:crossAx val="109894656"/>
        <c:crosses val="max"/>
        <c:crossBetween val="between"/>
      </c:valAx>
      <c:spPr>
        <a:noFill/>
        <a:ln w="25400">
          <a:noFill/>
        </a:ln>
      </c:spPr>
    </c:plotArea>
    <c:legend>
      <c:legendPos val="r"/>
      <c:layout>
        <c:manualLayout>
          <c:xMode val="edge"/>
          <c:yMode val="edge"/>
          <c:x val="0.29161118508655132"/>
          <c:y val="8.2164247541346505E-2"/>
          <c:w val="0.19041278295605871"/>
          <c:h val="8.817632735667158E-2"/>
        </c:manualLayout>
      </c:layout>
      <c:overlay val="0"/>
      <c:spPr>
        <a:solidFill>
          <a:srgbClr val="FFFFFF"/>
        </a:solidFill>
        <a:ln w="25400">
          <a:noFill/>
        </a:ln>
      </c:spPr>
      <c:txPr>
        <a:bodyPr/>
        <a:lstStyle/>
        <a:p>
          <a:pPr>
            <a:defRPr lang="en-US" sz="900" b="0" i="0" u="none" strike="noStrike" baseline="0">
              <a:solidFill>
                <a:srgbClr val="000000"/>
              </a:solidFill>
              <a:latin typeface="Arial" pitchFamily="34" charset="0"/>
              <a:ea typeface="Calibri"/>
              <a:cs typeface="Arial" pitchFamily="34" charset="0"/>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5979347054878E-2"/>
          <c:y val="3.1698835657581893E-2"/>
          <c:w val="0.82149378224273695"/>
          <c:h val="0.82988105686465652"/>
        </c:manualLayout>
      </c:layout>
      <c:barChart>
        <c:barDir val="col"/>
        <c:grouping val="clustered"/>
        <c:varyColors val="0"/>
        <c:ser>
          <c:idx val="0"/>
          <c:order val="0"/>
          <c:tx>
            <c:strRef>
              <c:f>deprivation!$C$4</c:f>
              <c:strCache>
                <c:ptCount val="1"/>
                <c:pt idx="0">
                  <c:v>%</c:v>
                </c:pt>
              </c:strCache>
            </c:strRef>
          </c:tx>
          <c:spPr>
            <a:solidFill>
              <a:srgbClr val="98002E"/>
            </a:solidFill>
          </c:spPr>
          <c:invertIfNegative val="0"/>
          <c:dLbls>
            <c:dLbl>
              <c:idx val="0"/>
              <c:layout/>
              <c:tx>
                <c:rich>
                  <a:bodyPr/>
                  <a:lstStyle/>
                  <a:p>
                    <a:r>
                      <a:rPr lang="en-US"/>
                      <a:t>2,962</a:t>
                    </a:r>
                  </a:p>
                </c:rich>
              </c:tx>
              <c:showLegendKey val="0"/>
              <c:showVal val="1"/>
              <c:showCatName val="0"/>
              <c:showSerName val="0"/>
              <c:showPercent val="0"/>
              <c:showBubbleSize val="0"/>
            </c:dLbl>
            <c:dLbl>
              <c:idx val="1"/>
              <c:layout/>
              <c:tx>
                <c:rich>
                  <a:bodyPr/>
                  <a:lstStyle/>
                  <a:p>
                    <a:r>
                      <a:rPr lang="en-US"/>
                      <a:t>1,871</a:t>
                    </a:r>
                  </a:p>
                </c:rich>
              </c:tx>
              <c:showLegendKey val="0"/>
              <c:showVal val="1"/>
              <c:showCatName val="0"/>
              <c:showSerName val="0"/>
              <c:showPercent val="0"/>
              <c:showBubbleSize val="0"/>
            </c:dLbl>
            <c:dLbl>
              <c:idx val="2"/>
              <c:layout/>
              <c:tx>
                <c:rich>
                  <a:bodyPr/>
                  <a:lstStyle/>
                  <a:p>
                    <a:r>
                      <a:rPr lang="en-US"/>
                      <a:t>1,006</a:t>
                    </a:r>
                  </a:p>
                </c:rich>
              </c:tx>
              <c:showLegendKey val="0"/>
              <c:showVal val="1"/>
              <c:showCatName val="0"/>
              <c:showSerName val="0"/>
              <c:showPercent val="0"/>
              <c:showBubbleSize val="0"/>
            </c:dLbl>
            <c:dLbl>
              <c:idx val="3"/>
              <c:layout/>
              <c:tx>
                <c:rich>
                  <a:bodyPr/>
                  <a:lstStyle/>
                  <a:p>
                    <a:r>
                      <a:rPr lang="en-US"/>
                      <a:t>644</a:t>
                    </a:r>
                  </a:p>
                </c:rich>
              </c:tx>
              <c:showLegendKey val="0"/>
              <c:showVal val="1"/>
              <c:showCatName val="0"/>
              <c:showSerName val="0"/>
              <c:showPercent val="0"/>
              <c:showBubbleSize val="0"/>
            </c:dLbl>
            <c:dLbl>
              <c:idx val="4"/>
              <c:layout/>
              <c:tx>
                <c:rich>
                  <a:bodyPr/>
                  <a:lstStyle/>
                  <a:p>
                    <a:r>
                      <a:rPr lang="en-US"/>
                      <a:t>427</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deprivation!$A$5:$A$9</c:f>
              <c:strCache>
                <c:ptCount val="5"/>
                <c:pt idx="0">
                  <c:v>Most deprived</c:v>
                </c:pt>
                <c:pt idx="1">
                  <c:v>2nd quintile</c:v>
                </c:pt>
                <c:pt idx="2">
                  <c:v>3rd quintile</c:v>
                </c:pt>
                <c:pt idx="3">
                  <c:v>4th quintile</c:v>
                </c:pt>
                <c:pt idx="4">
                  <c:v>Least deprived</c:v>
                </c:pt>
              </c:strCache>
            </c:strRef>
          </c:cat>
          <c:val>
            <c:numRef>
              <c:f>deprivation!$C$5:$C$9</c:f>
              <c:numCache>
                <c:formatCode>0.0</c:formatCode>
                <c:ptCount val="5"/>
                <c:pt idx="0">
                  <c:v>42.87</c:v>
                </c:pt>
                <c:pt idx="1">
                  <c:v>27.08</c:v>
                </c:pt>
                <c:pt idx="2">
                  <c:v>14.56</c:v>
                </c:pt>
                <c:pt idx="3">
                  <c:v>9.32</c:v>
                </c:pt>
                <c:pt idx="4">
                  <c:v>6.18</c:v>
                </c:pt>
              </c:numCache>
            </c:numRef>
          </c:val>
        </c:ser>
        <c:dLbls>
          <c:showLegendKey val="0"/>
          <c:showVal val="0"/>
          <c:showCatName val="0"/>
          <c:showSerName val="0"/>
          <c:showPercent val="0"/>
          <c:showBubbleSize val="0"/>
        </c:dLbls>
        <c:gapWidth val="68"/>
        <c:overlap val="30"/>
        <c:axId val="110974848"/>
        <c:axId val="110997504"/>
      </c:barChart>
      <c:catAx>
        <c:axId val="110974848"/>
        <c:scaling>
          <c:orientation val="minMax"/>
        </c:scaling>
        <c:delete val="0"/>
        <c:axPos val="b"/>
        <c:title>
          <c:tx>
            <c:rich>
              <a:bodyPr/>
              <a:lstStyle/>
              <a:p>
                <a:pPr>
                  <a:defRPr/>
                </a:pPr>
                <a:r>
                  <a:rPr lang="en-GB"/>
                  <a:t>Deprivation Quintiles</a:t>
                </a:r>
              </a:p>
            </c:rich>
          </c:tx>
          <c:layout>
            <c:manualLayout>
              <c:xMode val="edge"/>
              <c:yMode val="edge"/>
              <c:x val="0.45819855500107426"/>
              <c:y val="0.91996726061192635"/>
            </c:manualLayout>
          </c:layout>
          <c:overlay val="0"/>
        </c:title>
        <c:majorTickMark val="none"/>
        <c:minorTickMark val="none"/>
        <c:tickLblPos val="nextTo"/>
        <c:crossAx val="110997504"/>
        <c:crosses val="autoZero"/>
        <c:auto val="1"/>
        <c:lblAlgn val="ctr"/>
        <c:lblOffset val="100"/>
        <c:noMultiLvlLbl val="0"/>
      </c:catAx>
      <c:valAx>
        <c:axId val="110997504"/>
        <c:scaling>
          <c:orientation val="minMax"/>
          <c:max val="100"/>
          <c:min val="0"/>
        </c:scaling>
        <c:delete val="0"/>
        <c:axPos val="l"/>
        <c:majorGridlines>
          <c:spPr>
            <a:ln w="12700">
              <a:solidFill>
                <a:schemeClr val="bg1"/>
              </a:solidFill>
            </a:ln>
          </c:spPr>
        </c:majorGridlines>
        <c:title>
          <c:tx>
            <c:rich>
              <a:bodyPr rot="-5400000" vert="horz"/>
              <a:lstStyle/>
              <a:p>
                <a:pPr>
                  <a:defRPr/>
                </a:pPr>
                <a:r>
                  <a:rPr lang="en-GB"/>
                  <a:t>Proportion of TB cases (%)</a:t>
                </a:r>
              </a:p>
            </c:rich>
          </c:tx>
          <c:layout>
            <c:manualLayout>
              <c:xMode val="edge"/>
              <c:yMode val="edge"/>
              <c:x val="8.6021517029415562E-3"/>
              <c:y val="0.2905584578128273"/>
            </c:manualLayout>
          </c:layout>
          <c:overlay val="0"/>
        </c:title>
        <c:numFmt formatCode="0" sourceLinked="0"/>
        <c:majorTickMark val="none"/>
        <c:minorTickMark val="none"/>
        <c:tickLblPos val="nextTo"/>
        <c:crossAx val="110974848"/>
        <c:crosses val="autoZero"/>
        <c:crossBetween val="between"/>
        <c:minorUnit val="10"/>
      </c:valAx>
      <c:spPr>
        <a:noFill/>
      </c:spPr>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06471842026453E-2"/>
          <c:y val="0.11034170332238757"/>
          <c:w val="0.87172101347531272"/>
          <c:h val="0.67852633109545113"/>
        </c:manualLayout>
      </c:layout>
      <c:barChart>
        <c:barDir val="col"/>
        <c:grouping val="stacked"/>
        <c:varyColors val="0"/>
        <c:ser>
          <c:idx val="0"/>
          <c:order val="0"/>
          <c:tx>
            <c:strRef>
              <c:f>pulmextra!$C$5</c:f>
              <c:strCache>
                <c:ptCount val="1"/>
                <c:pt idx="0">
                  <c:v>Pulmonary*</c:v>
                </c:pt>
              </c:strCache>
            </c:strRef>
          </c:tx>
          <c:spPr>
            <a:solidFill>
              <a:srgbClr val="00AE9E"/>
            </a:solidFill>
          </c:spPr>
          <c:invertIfNegative val="0"/>
          <c:cat>
            <c:numRef>
              <c:f>pulmextra!$B$7:$B$16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pulmextra!$D$7:$D$16</c:f>
              <c:numCache>
                <c:formatCode>0.0</c:formatCode>
                <c:ptCount val="10"/>
                <c:pt idx="0">
                  <c:v>59.14191419141914</c:v>
                </c:pt>
                <c:pt idx="1">
                  <c:v>57.077183643842247</c:v>
                </c:pt>
                <c:pt idx="2">
                  <c:v>56.575772200772199</c:v>
                </c:pt>
                <c:pt idx="3">
                  <c:v>55.915544230069173</c:v>
                </c:pt>
                <c:pt idx="4">
                  <c:v>55.554238292827506</c:v>
                </c:pt>
                <c:pt idx="5">
                  <c:v>55.226757369614511</c:v>
                </c:pt>
                <c:pt idx="6">
                  <c:v>54.076021993784366</c:v>
                </c:pt>
                <c:pt idx="7">
                  <c:v>52.775588334646997</c:v>
                </c:pt>
                <c:pt idx="8">
                  <c:v>52.281105990783402</c:v>
                </c:pt>
                <c:pt idx="9">
                  <c:v>52.145130490133674</c:v>
                </c:pt>
              </c:numCache>
            </c:numRef>
          </c:val>
        </c:ser>
        <c:ser>
          <c:idx val="1"/>
          <c:order val="1"/>
          <c:tx>
            <c:strRef>
              <c:f>pulmextra!$E$5</c:f>
              <c:strCache>
                <c:ptCount val="1"/>
                <c:pt idx="0">
                  <c:v>Extra-pulmonary only</c:v>
                </c:pt>
              </c:strCache>
            </c:strRef>
          </c:tx>
          <c:spPr>
            <a:solidFill>
              <a:srgbClr val="98002E"/>
            </a:solidFill>
          </c:spPr>
          <c:invertIfNegative val="0"/>
          <c:cat>
            <c:numRef>
              <c:f>pulmextra!$B$7:$B$16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pulmextra!$F$7:$F$16</c:f>
              <c:numCache>
                <c:formatCode>0.0</c:formatCode>
                <c:ptCount val="10"/>
                <c:pt idx="0">
                  <c:v>40.85808580858086</c:v>
                </c:pt>
                <c:pt idx="1">
                  <c:v>42.922816356157753</c:v>
                </c:pt>
                <c:pt idx="2">
                  <c:v>43.424227799227801</c:v>
                </c:pt>
                <c:pt idx="3">
                  <c:v>44.084455769930834</c:v>
                </c:pt>
                <c:pt idx="4">
                  <c:v>44.445761707172494</c:v>
                </c:pt>
                <c:pt idx="5">
                  <c:v>44.773242630385489</c:v>
                </c:pt>
                <c:pt idx="6">
                  <c:v>45.923978006215634</c:v>
                </c:pt>
                <c:pt idx="7">
                  <c:v>47.224411665353003</c:v>
                </c:pt>
                <c:pt idx="8">
                  <c:v>47.718894009216591</c:v>
                </c:pt>
                <c:pt idx="9">
                  <c:v>47.854869509866326</c:v>
                </c:pt>
              </c:numCache>
            </c:numRef>
          </c:val>
        </c:ser>
        <c:dLbls>
          <c:showLegendKey val="0"/>
          <c:showVal val="0"/>
          <c:showCatName val="0"/>
          <c:showSerName val="0"/>
          <c:showPercent val="0"/>
          <c:showBubbleSize val="0"/>
        </c:dLbls>
        <c:gapWidth val="71"/>
        <c:overlap val="100"/>
        <c:axId val="111024768"/>
        <c:axId val="111031040"/>
      </c:barChart>
      <c:catAx>
        <c:axId val="11102476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111031040"/>
        <c:crosses val="autoZero"/>
        <c:auto val="1"/>
        <c:lblAlgn val="ctr"/>
        <c:lblOffset val="100"/>
        <c:noMultiLvlLbl val="0"/>
      </c:catAx>
      <c:valAx>
        <c:axId val="111031040"/>
        <c:scaling>
          <c:orientation val="minMax"/>
          <c:max val="100"/>
        </c:scaling>
        <c:delete val="0"/>
        <c:axPos val="l"/>
        <c:majorGridlines>
          <c:spPr>
            <a:ln>
              <a:noFill/>
            </a:ln>
          </c:spPr>
        </c:majorGridlines>
        <c:title>
          <c:tx>
            <c:rich>
              <a:bodyPr rot="-5400000" vert="horz"/>
              <a:lstStyle/>
              <a:p>
                <a:pPr>
                  <a:defRPr/>
                </a:pPr>
                <a:r>
                  <a:rPr lang="en-US"/>
                  <a:t>Proportion of cases (%)</a:t>
                </a:r>
              </a:p>
            </c:rich>
          </c:tx>
          <c:layout/>
          <c:overlay val="0"/>
        </c:title>
        <c:numFmt formatCode="0" sourceLinked="0"/>
        <c:majorTickMark val="out"/>
        <c:minorTickMark val="none"/>
        <c:tickLblPos val="nextTo"/>
        <c:crossAx val="111024768"/>
        <c:crosses val="autoZero"/>
        <c:crossBetween val="between"/>
      </c:valAx>
    </c:plotArea>
    <c:legend>
      <c:legendPos val="b"/>
      <c:layout>
        <c:manualLayout>
          <c:xMode val="edge"/>
          <c:yMode val="edge"/>
          <c:x val="0.32270048794236289"/>
          <c:y val="0.90274307014617572"/>
          <c:w val="0.43266046289668336"/>
          <c:h val="6.7536557930258714E-2"/>
        </c:manualLayout>
      </c:layout>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3113" tIns="46556" rIns="93113" bIns="4655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8" y="2"/>
            <a:ext cx="2950475" cy="497046"/>
          </a:xfrm>
          <a:prstGeom prst="rect">
            <a:avLst/>
          </a:prstGeom>
        </p:spPr>
        <p:txBody>
          <a:bodyPr vert="horz" lIns="93113" tIns="46556" rIns="93113" bIns="46556" rtlCol="0"/>
          <a:lstStyle>
            <a:lvl1pPr algn="r" fontAlgn="auto">
              <a:spcBef>
                <a:spcPts val="0"/>
              </a:spcBef>
              <a:spcAft>
                <a:spcPts val="0"/>
              </a:spcAft>
              <a:defRPr sz="1200" smtClean="0">
                <a:latin typeface="+mn-lt"/>
                <a:ea typeface="+mn-ea"/>
                <a:cs typeface="+mn-cs"/>
              </a:defRPr>
            </a:lvl1pPr>
          </a:lstStyle>
          <a:p>
            <a:pPr>
              <a:defRPr/>
            </a:pPr>
            <a:fld id="{BB6C79C1-2A9D-46B5-9E0B-0FA3C4F07AE9}" type="datetimeFigureOut">
              <a:rPr lang="en-US"/>
              <a:pPr>
                <a:defRPr/>
              </a:pPr>
              <a:t>9/24/2014</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13" tIns="46556" rIns="93113" bIns="46556" rtlCol="0" anchor="ctr"/>
          <a:lstStyle/>
          <a:p>
            <a:pPr lvl="0"/>
            <a:endParaRPr lang="en-US" noProof="0"/>
          </a:p>
        </p:txBody>
      </p:sp>
      <p:sp>
        <p:nvSpPr>
          <p:cNvPr id="5" name="Notes Placeholder 4"/>
          <p:cNvSpPr>
            <a:spLocks noGrp="1"/>
          </p:cNvSpPr>
          <p:nvPr>
            <p:ph type="body" sz="quarter" idx="3"/>
          </p:nvPr>
        </p:nvSpPr>
        <p:spPr>
          <a:xfrm>
            <a:off x="680879" y="4721942"/>
            <a:ext cx="5447030" cy="4473416"/>
          </a:xfrm>
          <a:prstGeom prst="rect">
            <a:avLst/>
          </a:prstGeom>
        </p:spPr>
        <p:txBody>
          <a:bodyPr vert="horz" lIns="93113" tIns="46556" rIns="93113" bIns="465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42154"/>
            <a:ext cx="2950475" cy="497046"/>
          </a:xfrm>
          <a:prstGeom prst="rect">
            <a:avLst/>
          </a:prstGeom>
        </p:spPr>
        <p:txBody>
          <a:bodyPr vert="horz" lIns="93113" tIns="46556" rIns="93113" bIns="4655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13" tIns="46556" rIns="93113" bIns="46556" rtlCol="0" anchor="b"/>
          <a:lstStyle>
            <a:lvl1pPr algn="r" fontAlgn="auto">
              <a:spcBef>
                <a:spcPts val="0"/>
              </a:spcBef>
              <a:spcAft>
                <a:spcPts val="0"/>
              </a:spcAft>
              <a:defRPr sz="1200" smtClean="0">
                <a:latin typeface="+mn-lt"/>
                <a:ea typeface="+mn-ea"/>
                <a:cs typeface="+mn-cs"/>
              </a:defRPr>
            </a:lvl1pPr>
          </a:lstStyle>
          <a:p>
            <a:pPr>
              <a:defRPr/>
            </a:pPr>
            <a:fld id="{60ACAF60-504B-45A3-BDB1-1B7938EC939B}" type="slidenum">
              <a:rPr lang="en-US"/>
              <a:pPr>
                <a:defRPr/>
              </a:pPr>
              <a:t>‹#›</a:t>
            </a:fld>
            <a:endParaRPr lang="en-US"/>
          </a:p>
        </p:txBody>
      </p:sp>
    </p:spTree>
    <p:extLst>
      <p:ext uri="{BB962C8B-B14F-4D97-AF65-F5344CB8AC3E}">
        <p14:creationId xmlns:p14="http://schemas.microsoft.com/office/powerpoint/2010/main" val="29777916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fontAlgn="base">
      <a:spcBef>
        <a:spcPct val="30000"/>
      </a:spcBef>
      <a:spcAft>
        <a:spcPct val="0"/>
      </a:spcAft>
      <a:defRPr sz="1200" kern="1200">
        <a:solidFill>
          <a:schemeClr val="tx1"/>
        </a:solidFill>
        <a:latin typeface="+mn-lt"/>
        <a:ea typeface="ヒラギノ角ゴ Pro W3" pitchFamily="84" charset="-128"/>
        <a:cs typeface="+mn-cs"/>
      </a:defRPr>
    </a:lvl2pPr>
    <a:lvl3pPr marL="914400" algn="l" rtl="0" fontAlgn="base">
      <a:spcBef>
        <a:spcPct val="30000"/>
      </a:spcBef>
      <a:spcAft>
        <a:spcPct val="0"/>
      </a:spcAft>
      <a:defRPr sz="1200" kern="1200">
        <a:solidFill>
          <a:schemeClr val="tx1"/>
        </a:solidFill>
        <a:latin typeface="+mn-lt"/>
        <a:ea typeface="ヒラギノ角ゴ Pro W3" pitchFamily="84" charset="-128"/>
        <a:cs typeface="+mn-cs"/>
      </a:defRPr>
    </a:lvl3pPr>
    <a:lvl4pPr marL="1371600" algn="l" rtl="0" fontAlgn="base">
      <a:spcBef>
        <a:spcPct val="30000"/>
      </a:spcBef>
      <a:spcAft>
        <a:spcPct val="0"/>
      </a:spcAft>
      <a:defRPr sz="1200" kern="1200">
        <a:solidFill>
          <a:schemeClr val="tx1"/>
        </a:solidFill>
        <a:latin typeface="+mn-lt"/>
        <a:ea typeface="ヒラギノ角ゴ Pro W3" pitchFamily="84" charset="-128"/>
        <a:cs typeface="+mn-cs"/>
      </a:defRPr>
    </a:lvl4pPr>
    <a:lvl5pPr marL="1828800" algn="l" rtl="0" fontAlgn="base">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73063"/>
            <a:ext cx="1439863" cy="895350"/>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949280"/>
            <a:ext cx="7633648" cy="410344"/>
          </a:xfrm>
        </p:spPr>
        <p:txBody>
          <a:bodyPr anchor="b">
            <a:normAutofit/>
          </a:bodyPr>
          <a:lstStyle>
            <a:lvl1pPr marL="0" indent="0" algn="l">
              <a:spcBef>
                <a:spcPts val="0"/>
              </a:spcBef>
              <a:buNone/>
              <a:defRPr sz="2000" b="0"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11CAC823-C914-47A8-B1E8-ECC3F565C632}" type="slidenum">
              <a:rPr lang="en-US" smtClean="0"/>
              <a:pPr/>
              <a:t>‹#›</a:t>
            </a:fld>
            <a:endParaRPr lang="en-US" dirty="0"/>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403C1E88-2C31-43C5-B9E7-CBF05C92C52B}" type="slidenum">
              <a:rPr lang="en-US" smtClean="0"/>
              <a:pPr/>
              <a:t>‹#›</a:t>
            </a:fld>
            <a:endParaRPr lang="en-US" dirty="0"/>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lvl1pPr>
              <a:defRPr>
                <a:solidFill>
                  <a:srgbClr val="00AE9E"/>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63D93230-3319-439A-A5B3-B0FBD814CA4C}" type="slidenum">
              <a:rPr lang="en-US" smtClean="0"/>
              <a:pPr/>
              <a:t>‹#›</a:t>
            </a:fld>
            <a:endParaRPr lang="en-US" dirty="0"/>
          </a:p>
        </p:txBody>
      </p:sp>
      <p:sp>
        <p:nvSpPr>
          <p:cNvPr id="7"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767B9C8E-9AAD-40C5-A1F4-CEA22543310E}" type="slidenum">
              <a:rPr lang="en-US" smtClean="0"/>
              <a:pPr/>
              <a:t>‹#›</a:t>
            </a:fld>
            <a:endParaRPr lang="en-US" dirty="0"/>
          </a:p>
        </p:txBody>
      </p:sp>
      <p:sp>
        <p:nvSpPr>
          <p:cNvPr id="7"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A3168BD5-AF14-4192-B2C9-65DAEBC4A236}" type="slidenum">
              <a:rPr lang="en-US" smtClean="0"/>
              <a:pPr/>
              <a:t>‹#›</a:t>
            </a:fld>
            <a:endParaRPr lang="en-US" dirty="0"/>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solidFill>
                  <a:schemeClr val="tx1"/>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solidFill>
                  <a:schemeClr val="tx1"/>
                </a:solidFill>
              </a:defRPr>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49D3E613-BA53-4416-ACE2-11F480942E5A}" type="slidenum">
              <a:rPr lang="en-US" smtClean="0"/>
              <a:pPr/>
              <a:t>‹#›</a:t>
            </a:fld>
            <a:endParaRPr lang="en-US" dirty="0"/>
          </a:p>
        </p:txBody>
      </p:sp>
      <p:sp>
        <p:nvSpPr>
          <p:cNvPr id="7"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a:solidFill>
            <a:schemeClr val="bg1"/>
          </a:solidFill>
        </p:spPr>
        <p:txBody>
          <a:bodyPr/>
          <a:lstStyle>
            <a:lvl1pPr>
              <a:defRPr>
                <a:solidFill>
                  <a:schemeClr val="bg2"/>
                </a:solidFill>
              </a:defRPr>
            </a:lvl1pPr>
          </a:lstStyle>
          <a:p>
            <a:r>
              <a:rPr lang="en-US" dirty="0" smtClean="0"/>
              <a:t>  </a:t>
            </a:r>
            <a:fld id="{886B283F-3508-409E-854A-FB93B4FF4E7E}" type="slidenum">
              <a:rPr lang="en-US" smtClean="0"/>
              <a:pPr/>
              <a:t>‹#›</a:t>
            </a:fld>
            <a:endParaRPr lang="en-US" dirty="0"/>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a:p>
        </p:txBody>
      </p:sp>
      <p:sp>
        <p:nvSpPr>
          <p:cNvPr id="3" name="Slide Number Placeholder 5"/>
          <p:cNvSpPr>
            <a:spLocks noGrp="1"/>
          </p:cNvSpPr>
          <p:nvPr>
            <p:ph type="sldNum" sz="quarter" idx="14"/>
          </p:nvPr>
        </p:nvSpPr>
        <p:spPr>
          <a:solidFill>
            <a:schemeClr val="bg1"/>
          </a:solidFill>
        </p:spPr>
        <p:txBody>
          <a:bodyPr/>
          <a:lstStyle>
            <a:lvl1pPr>
              <a:defRPr>
                <a:solidFill>
                  <a:schemeClr val="bg2"/>
                </a:solidFill>
              </a:defRPr>
            </a:lvl1pPr>
          </a:lstStyle>
          <a:p>
            <a:r>
              <a:rPr lang="en-US" dirty="0" smtClean="0"/>
              <a:t>  </a:t>
            </a:r>
            <a:fld id="{A13D2775-473D-442F-BA52-492D9D0CE25A}" type="slidenum">
              <a:rPr lang="en-US" smtClean="0"/>
              <a:pPr/>
              <a:t>‹#›</a:t>
            </a:fld>
            <a:endParaRPr lang="en-US" dirty="0"/>
          </a:p>
        </p:txBody>
      </p:sp>
      <p:sp>
        <p:nvSpPr>
          <p:cNvPr id="4" name="Footer Placeholder 5"/>
          <p:cNvSpPr>
            <a:spLocks noGrp="1"/>
          </p:cNvSpPr>
          <p:nvPr>
            <p:ph type="ftr" sz="quarter" idx="15"/>
          </p:nvPr>
        </p:nvSpPr>
        <p:spPr/>
        <p:txBody>
          <a:bodyPr/>
          <a:lstStyle>
            <a:lvl1pPr algn="l">
              <a:defRPr sz="1200" baseline="0" dirty="0" smtClean="0">
                <a:solidFill>
                  <a:schemeClr val="bg2"/>
                </a:solidFill>
                <a:latin typeface="Arial" pitchFamily="34" charset="0"/>
              </a:defRPr>
            </a:lvl1pPr>
          </a:lstStyle>
          <a:p>
            <a:pPr>
              <a:defRPr/>
            </a:pPr>
            <a:r>
              <a:rPr lang="en-GB" smtClean="0"/>
              <a:t>Tuberculosis in the UK: 2014 report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r>
              <a:rPr lang="en-US" dirty="0" smtClean="0"/>
              <a:t>  </a:t>
            </a:r>
            <a:fld id="{2184E3F7-0A6D-402E-9A10-86793C1DC96E}"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fontAlgn="auto">
              <a:spcBef>
                <a:spcPts val="0"/>
              </a:spcBef>
              <a:spcAft>
                <a:spcPts val="0"/>
              </a:spcAft>
              <a:defRPr sz="1200" baseline="0" smtClean="0">
                <a:solidFill>
                  <a:schemeClr val="bg1"/>
                </a:solidFill>
                <a:latin typeface="Arial" pitchFamily="34" charset="0"/>
                <a:ea typeface="+mn-ea"/>
                <a:cs typeface="+mn-cs"/>
              </a:defRPr>
            </a:lvl1pPr>
          </a:lstStyle>
          <a:p>
            <a:pPr>
              <a:defRPr/>
            </a:pPr>
            <a:r>
              <a:rPr lang="en-GB" smtClean="0"/>
              <a:t>Tuberculosis in the UK: 2014 report</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fontAlgn="base">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algn="l" rtl="0" fontAlgn="base">
        <a:spcBef>
          <a:spcPts val="1200"/>
        </a:spcBef>
        <a:spcAft>
          <a:spcPct val="0"/>
        </a:spcAft>
        <a:buFont typeface="Arial" pitchFamily="84" charset="0"/>
        <a:defRPr kern="1200">
          <a:solidFill>
            <a:srgbClr val="00AE9E"/>
          </a:solidFill>
          <a:latin typeface="Arial" pitchFamily="34" charset="0"/>
          <a:ea typeface="ヒラギノ角ゴ Pro W3" pitchFamily="84" charset="-128"/>
          <a:cs typeface="ヒラギノ角ゴ Pro W3" pitchFamily="84" charset="-128"/>
        </a:defRPr>
      </a:lvl1pPr>
      <a:lvl2pPr algn="l" rtl="0" fontAlgn="base">
        <a:spcBef>
          <a:spcPts val="600"/>
        </a:spcBef>
        <a:spcAft>
          <a:spcPct val="0"/>
        </a:spcAft>
        <a:defRPr kern="1200">
          <a:solidFill>
            <a:schemeClr val="tx1"/>
          </a:solidFill>
          <a:latin typeface="Arial" pitchFamily="34" charset="0"/>
          <a:ea typeface="ヒラギノ角ゴ Pro W3" pitchFamily="84" charset="-128"/>
          <a:cs typeface="+mn-cs"/>
        </a:defRPr>
      </a:lvl2pPr>
      <a:lvl3pPr marL="215900" indent="-215900" algn="l" rtl="0" fontAlgn="base">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898525" indent="-287338" algn="l" rtl="0" fontAlgn="base">
        <a:spcBef>
          <a:spcPts val="600"/>
        </a:spcBef>
        <a:spcAft>
          <a:spcPct val="0"/>
        </a:spcAft>
        <a:buFont typeface="Arial" pitchFamily="84" charset="0"/>
        <a:buChar char="–"/>
        <a:defRPr sz="1600" kern="1200">
          <a:solidFill>
            <a:schemeClr val="tx1"/>
          </a:solidFill>
          <a:latin typeface="Arial" pitchFamily="34" charset="0"/>
          <a:ea typeface="ヒラギノ角ゴ Pro W3" pitchFamily="84" charset="-128"/>
          <a:cs typeface="+mn-cs"/>
        </a:defRPr>
      </a:lvl4pPr>
      <a:lvl5pPr marL="1431925" indent="-263525" algn="l" rtl="0" fontAlgn="base">
        <a:spcBef>
          <a:spcPct val="20000"/>
        </a:spcBef>
        <a:spcAft>
          <a:spcPct val="0"/>
        </a:spcAft>
        <a:buFontTx/>
        <a:buNone/>
        <a:defRPr sz="1600" kern="1200">
          <a:solidFill>
            <a:schemeClr val="tx1"/>
          </a:solidFill>
          <a:latin typeface="Arial" pitchFamily="34" charset="0"/>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1512167"/>
          </a:xfrm>
        </p:spPr>
        <p:txBody>
          <a:bodyPr/>
          <a:lstStyle/>
          <a:p>
            <a:r>
              <a:rPr lang="en-GB" b="1" dirty="0" smtClean="0"/>
              <a:t>Tuberculosis in the UK </a:t>
            </a:r>
            <a:br>
              <a:rPr lang="en-GB" b="1" dirty="0" smtClean="0"/>
            </a:br>
            <a:r>
              <a:rPr lang="en-GB" b="1" dirty="0" smtClean="0"/>
              <a:t>2014 report</a:t>
            </a:r>
            <a:br>
              <a:rPr lang="en-GB" b="1" dirty="0" smtClean="0"/>
            </a:br>
            <a:endParaRPr lang="en-GB" b="1" dirty="0"/>
          </a:p>
        </p:txBody>
      </p:sp>
      <p:sp>
        <p:nvSpPr>
          <p:cNvPr id="3" name="Subtitle 2"/>
          <p:cNvSpPr>
            <a:spLocks noGrp="1"/>
          </p:cNvSpPr>
          <p:nvPr>
            <p:ph type="subTitle" idx="1"/>
          </p:nvPr>
        </p:nvSpPr>
        <p:spPr>
          <a:xfrm>
            <a:off x="539552" y="4509120"/>
            <a:ext cx="7633648" cy="1202432"/>
          </a:xfrm>
        </p:spPr>
        <p:txBody>
          <a:bodyPr>
            <a:normAutofit fontScale="25000" lnSpcReduction="20000"/>
          </a:bodyPr>
          <a:lstStyle/>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sz="8000" dirty="0" smtClean="0"/>
          </a:p>
          <a:p>
            <a:r>
              <a:rPr lang="en-GB" sz="12800" dirty="0" smtClean="0"/>
              <a:t>Tables and figures slide set</a:t>
            </a:r>
          </a:p>
          <a:p>
            <a:endParaRPr lang="en-GB" dirty="0" smtClean="0"/>
          </a:p>
          <a:p>
            <a:endParaRPr lang="en-GB" dirty="0"/>
          </a:p>
          <a:p>
            <a:endParaRPr lang="en-GB" dirty="0" smtClean="0"/>
          </a:p>
          <a:p>
            <a:endParaRPr lang="en-GB" dirty="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10</a:t>
            </a:fld>
            <a:endParaRPr lang="en-US" dirty="0"/>
          </a:p>
        </p:txBody>
      </p:sp>
      <p:sp>
        <p:nvSpPr>
          <p:cNvPr id="2" name="Title 1"/>
          <p:cNvSpPr>
            <a:spLocks noGrp="1"/>
          </p:cNvSpPr>
          <p:nvPr>
            <p:ph type="title"/>
          </p:nvPr>
        </p:nvSpPr>
        <p:spPr>
          <a:xfrm>
            <a:off x="1512946" y="1196752"/>
            <a:ext cx="6118106" cy="648072"/>
          </a:xfrm>
        </p:spPr>
        <p:txBody>
          <a:bodyPr>
            <a:noAutofit/>
          </a:bodyPr>
          <a:lstStyle/>
          <a:p>
            <a:pPr algn="ctr"/>
            <a:r>
              <a:rPr lang="en-GB" sz="2400" dirty="0" smtClean="0"/>
              <a:t>Time between entry to </a:t>
            </a:r>
            <a:r>
              <a:rPr lang="en-GB" sz="2400" dirty="0"/>
              <a:t>the UK </a:t>
            </a:r>
            <a:r>
              <a:rPr lang="en-GB" sz="2400" dirty="0" smtClean="0"/>
              <a:t>&amp; TB diagnosis for </a:t>
            </a:r>
            <a:br>
              <a:rPr lang="en-GB" sz="2400" dirty="0" smtClean="0"/>
            </a:br>
            <a:r>
              <a:rPr lang="en-GB" sz="2400" dirty="0" smtClean="0"/>
              <a:t>non-UK born TB cases by year, </a:t>
            </a:r>
            <a:r>
              <a:rPr lang="en-GB" sz="2400" dirty="0"/>
              <a:t>UK, </a:t>
            </a:r>
            <a:r>
              <a:rPr lang="en-GB" sz="2400" dirty="0" smtClean="0"/>
              <a:t>2013</a:t>
            </a:r>
            <a:endParaRPr lang="en-GB" sz="2400" dirty="0"/>
          </a:p>
        </p:txBody>
      </p:sp>
      <p:sp>
        <p:nvSpPr>
          <p:cNvPr id="3" name="Footer Placeholder 2"/>
          <p:cNvSpPr>
            <a:spLocks noGrp="1"/>
          </p:cNvSpPr>
          <p:nvPr>
            <p:ph type="ftr" sz="quarter" idx="11"/>
          </p:nvPr>
        </p:nvSpPr>
        <p:spPr/>
        <p:txBody>
          <a:bodyPr/>
          <a:lstStyle/>
          <a:p>
            <a:pPr>
              <a:defRPr/>
            </a:pPr>
            <a:r>
              <a:rPr lang="en-GB" smtClean="0"/>
              <a:t>Tuberculosis in the UK: 2014 report</a:t>
            </a:r>
            <a:endParaRPr lang="en-US"/>
          </a:p>
        </p:txBody>
      </p:sp>
      <p:sp>
        <p:nvSpPr>
          <p:cNvPr id="11" name="TextBox 10"/>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Office for National Statistics (ONS)</a:t>
            </a:r>
          </a:p>
          <a:p>
            <a:r>
              <a:rPr lang="en-GB" sz="800" dirty="0" smtClean="0"/>
              <a:t>Data as at: May 2014. Prepared by: TB Section, Centre for Infectious Disease Surveillance and Control, Public Health England   </a:t>
            </a:r>
            <a:endParaRPr lang="en-GB" sz="800" dirty="0"/>
          </a:p>
        </p:txBody>
      </p:sp>
      <p:pic>
        <p:nvPicPr>
          <p:cNvPr id="1026" name="Chart 11"/>
          <p:cNvPicPr>
            <a:picLocks noChangeArrowheads="1"/>
          </p:cNvPicPr>
          <p:nvPr/>
        </p:nvPicPr>
        <p:blipFill>
          <a:blip r:embed="rId2">
            <a:extLst>
              <a:ext uri="{28A0092B-C50C-407E-A947-70E740481C1C}">
                <a14:useLocalDpi xmlns:a14="http://schemas.microsoft.com/office/drawing/2010/main" val="0"/>
              </a:ext>
            </a:extLst>
          </a:blip>
          <a:srcRect r="-21"/>
          <a:stretch>
            <a:fillRect/>
          </a:stretch>
        </p:blipFill>
        <p:spPr bwMode="auto">
          <a:xfrm>
            <a:off x="1562547" y="2060848"/>
            <a:ext cx="6018907"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526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05559311"/>
              </p:ext>
            </p:extLst>
          </p:nvPr>
        </p:nvGraphicFramePr>
        <p:xfrm>
          <a:off x="755576" y="1729588"/>
          <a:ext cx="7486650" cy="441769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11</a:t>
            </a:fld>
            <a:endParaRPr lang="en-US" dirty="0"/>
          </a:p>
        </p:txBody>
      </p:sp>
      <p:sp>
        <p:nvSpPr>
          <p:cNvPr id="2" name="Title 1"/>
          <p:cNvSpPr>
            <a:spLocks noGrp="1"/>
          </p:cNvSpPr>
          <p:nvPr>
            <p:ph type="title"/>
          </p:nvPr>
        </p:nvSpPr>
        <p:spPr>
          <a:xfrm>
            <a:off x="442814" y="1124744"/>
            <a:ext cx="8258372" cy="720080"/>
          </a:xfrm>
        </p:spPr>
        <p:txBody>
          <a:bodyPr>
            <a:noAutofit/>
          </a:bodyPr>
          <a:lstStyle/>
          <a:p>
            <a:pPr algn="ctr"/>
            <a:r>
              <a:rPr lang="en-GB" sz="2450" dirty="0" smtClean="0"/>
              <a:t>Tuberculosis </a:t>
            </a:r>
            <a:r>
              <a:rPr lang="en-GB" sz="2450" dirty="0"/>
              <a:t>case reports </a:t>
            </a:r>
            <a:r>
              <a:rPr lang="en-GB" sz="2450" dirty="0" smtClean="0"/>
              <a:t>&amp; </a:t>
            </a:r>
            <a:r>
              <a:rPr lang="en-GB" sz="2450" dirty="0"/>
              <a:t>rates by ethnic group </a:t>
            </a:r>
            <a:r>
              <a:rPr lang="en-GB" sz="2450" dirty="0" smtClean="0"/>
              <a:t>&amp; </a:t>
            </a:r>
            <a:r>
              <a:rPr lang="en-GB" sz="2450" dirty="0"/>
              <a:t>place of birth, England, Wales and Northern </a:t>
            </a:r>
            <a:r>
              <a:rPr lang="en-GB" sz="2450" dirty="0" smtClean="0"/>
              <a:t>Ireland, 2013</a:t>
            </a:r>
            <a:endParaRPr lang="en-GB" sz="2450" dirty="0"/>
          </a:p>
        </p:txBody>
      </p:sp>
      <p:sp>
        <p:nvSpPr>
          <p:cNvPr id="3" name="Footer Placeholder 2"/>
          <p:cNvSpPr>
            <a:spLocks noGrp="1"/>
          </p:cNvSpPr>
          <p:nvPr>
            <p:ph type="ftr" sz="quarter" idx="11"/>
          </p:nvPr>
        </p:nvSpPr>
        <p:spPr/>
        <p:txBody>
          <a:bodyPr/>
          <a:lstStyle/>
          <a:p>
            <a:pPr>
              <a:defRPr/>
            </a:pPr>
            <a:r>
              <a:rPr lang="en-GB" dirty="0" smtClean="0"/>
              <a:t>Tuberculosis in the UK: 2014 report</a:t>
            </a:r>
            <a:endParaRPr lang="en-US" dirty="0"/>
          </a:p>
        </p:txBody>
      </p:sp>
      <p:sp>
        <p:nvSpPr>
          <p:cNvPr id="11" name="TextBox 10"/>
          <p:cNvSpPr txBox="1"/>
          <p:nvPr/>
        </p:nvSpPr>
        <p:spPr>
          <a:xfrm>
            <a:off x="399828" y="6147283"/>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Labour Force Survey (LFS)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390854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12</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8" name="Title 1"/>
          <p:cNvSpPr>
            <a:spLocks noGrp="1"/>
          </p:cNvSpPr>
          <p:nvPr>
            <p:ph type="title"/>
          </p:nvPr>
        </p:nvSpPr>
        <p:spPr>
          <a:xfrm>
            <a:off x="800708" y="1196752"/>
            <a:ext cx="7542584" cy="504056"/>
          </a:xfrm>
        </p:spPr>
        <p:txBody>
          <a:bodyPr>
            <a:noAutofit/>
          </a:bodyPr>
          <a:lstStyle/>
          <a:p>
            <a:pPr algn="ctr"/>
            <a:r>
              <a:rPr lang="en-GB" sz="2500" dirty="0" smtClean="0"/>
              <a:t>Proportion of TB cases by deprivation quintile residence, England, 2013</a:t>
            </a:r>
            <a:endParaRPr lang="en-GB" sz="2500" dirty="0"/>
          </a:p>
        </p:txBody>
      </p:sp>
      <p:sp>
        <p:nvSpPr>
          <p:cNvPr id="9" name="TextBox 8"/>
          <p:cNvSpPr txBox="1"/>
          <p:nvPr/>
        </p:nvSpPr>
        <p:spPr>
          <a:xfrm>
            <a:off x="399828" y="6147283"/>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Index of Multiple Deprivation (IMD 2010)</a:t>
            </a:r>
          </a:p>
          <a:p>
            <a:r>
              <a:rPr lang="en-GB" sz="800" dirty="0" smtClean="0"/>
              <a:t>Data as at: May 2014. Prepared by: TB Section, Centre for Infectious Disease Surveillance and Control, Public Health England   </a:t>
            </a:r>
            <a:endParaRPr lang="en-GB" sz="800" dirty="0"/>
          </a:p>
        </p:txBody>
      </p:sp>
      <p:graphicFrame>
        <p:nvGraphicFramePr>
          <p:cNvPr id="7" name="Chart 6"/>
          <p:cNvGraphicFramePr>
            <a:graphicFrameLocks/>
          </p:cNvGraphicFramePr>
          <p:nvPr>
            <p:extLst>
              <p:ext uri="{D42A27DB-BD31-4B8C-83A1-F6EECF244321}">
                <p14:modId xmlns:p14="http://schemas.microsoft.com/office/powerpoint/2010/main" val="310280792"/>
              </p:ext>
            </p:extLst>
          </p:nvPr>
        </p:nvGraphicFramePr>
        <p:xfrm>
          <a:off x="1303499" y="1844824"/>
          <a:ext cx="6905625" cy="4156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14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smtClean="0"/>
              <a:t>  </a:t>
            </a:r>
            <a:fld id="{11CAC823-C914-47A8-B1E8-ECC3F565C632}" type="slidenum">
              <a:rPr lang="en-US" smtClean="0"/>
              <a:pPr/>
              <a:t>13</a:t>
            </a:fld>
            <a:endParaRPr lang="en-US" dirty="0"/>
          </a:p>
        </p:txBody>
      </p:sp>
      <p:sp>
        <p:nvSpPr>
          <p:cNvPr id="2" name="Title 1"/>
          <p:cNvSpPr>
            <a:spLocks noGrp="1"/>
          </p:cNvSpPr>
          <p:nvPr>
            <p:ph type="title"/>
          </p:nvPr>
        </p:nvSpPr>
        <p:spPr>
          <a:xfrm>
            <a:off x="647564" y="1196752"/>
            <a:ext cx="7848872" cy="504056"/>
          </a:xfrm>
        </p:spPr>
        <p:txBody>
          <a:bodyPr>
            <a:noAutofit/>
          </a:bodyPr>
          <a:lstStyle/>
          <a:p>
            <a:r>
              <a:rPr lang="en-GB" sz="2500" dirty="0" smtClean="0"/>
              <a:t>Proportion </a:t>
            </a:r>
            <a:r>
              <a:rPr lang="en-GB" sz="2500" dirty="0"/>
              <a:t>of </a:t>
            </a:r>
            <a:r>
              <a:rPr lang="en-GB" sz="2500" dirty="0" smtClean="0"/>
              <a:t>TB </a:t>
            </a:r>
            <a:r>
              <a:rPr lang="en-GB" sz="2500" dirty="0"/>
              <a:t>case reports by site of </a:t>
            </a:r>
            <a:r>
              <a:rPr lang="en-GB" sz="2500" dirty="0" smtClean="0"/>
              <a:t>disease, UK</a:t>
            </a:r>
            <a:r>
              <a:rPr lang="en-GB" sz="2500" dirty="0"/>
              <a:t>, </a:t>
            </a:r>
            <a:r>
              <a:rPr lang="en-GB" sz="2500" dirty="0" smtClean="0"/>
              <a:t>2004-2013</a:t>
            </a:r>
            <a:endParaRPr lang="en-GB" sz="2500" dirty="0"/>
          </a:p>
        </p:txBody>
      </p:sp>
      <p:sp>
        <p:nvSpPr>
          <p:cNvPr id="3" name="TextBox 2"/>
          <p:cNvSpPr txBox="1"/>
          <p:nvPr/>
        </p:nvSpPr>
        <p:spPr>
          <a:xfrm>
            <a:off x="3329862" y="5550247"/>
            <a:ext cx="2484276" cy="230832"/>
          </a:xfrm>
          <a:prstGeom prst="rect">
            <a:avLst/>
          </a:prstGeom>
          <a:noFill/>
        </p:spPr>
        <p:txBody>
          <a:bodyPr wrap="square" rtlCol="0">
            <a:spAutoFit/>
          </a:bodyPr>
          <a:lstStyle/>
          <a:p>
            <a:r>
              <a:rPr lang="en-GB" sz="900" dirty="0" smtClean="0"/>
              <a:t>* With or without extra-pulmonary disease</a:t>
            </a:r>
            <a:endParaRPr lang="en-GB" sz="900" dirty="0"/>
          </a:p>
        </p:txBody>
      </p:sp>
      <p:sp>
        <p:nvSpPr>
          <p:cNvPr id="4" name="Footer Placeholder 3"/>
          <p:cNvSpPr>
            <a:spLocks noGrp="1"/>
          </p:cNvSpPr>
          <p:nvPr>
            <p:ph type="ftr" sz="quarter" idx="11"/>
          </p:nvPr>
        </p:nvSpPr>
        <p:spPr/>
        <p:txBody>
          <a:bodyPr/>
          <a:lstStyle/>
          <a:p>
            <a:pPr>
              <a:defRPr/>
            </a:pPr>
            <a:r>
              <a:rPr lang="en-GB" smtClean="0"/>
              <a:t>Tuberculosis in the UK: 2014 report</a:t>
            </a:r>
            <a:endParaRPr lang="en-US"/>
          </a:p>
        </p:txBody>
      </p:sp>
      <p:sp>
        <p:nvSpPr>
          <p:cNvPr id="9" name="TextBox 8"/>
          <p:cNvSpPr txBox="1"/>
          <p:nvPr/>
        </p:nvSpPr>
        <p:spPr>
          <a:xfrm>
            <a:off x="399828" y="6147283"/>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graphicFrame>
        <p:nvGraphicFramePr>
          <p:cNvPr id="8" name="Chart 7"/>
          <p:cNvGraphicFramePr>
            <a:graphicFrameLocks/>
          </p:cNvGraphicFramePr>
          <p:nvPr>
            <p:extLst>
              <p:ext uri="{D42A27DB-BD31-4B8C-83A1-F6EECF244321}">
                <p14:modId xmlns:p14="http://schemas.microsoft.com/office/powerpoint/2010/main" val="2695389069"/>
              </p:ext>
            </p:extLst>
          </p:nvPr>
        </p:nvGraphicFramePr>
        <p:xfrm>
          <a:off x="1486124" y="1844824"/>
          <a:ext cx="6171753" cy="3609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76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14</a:t>
            </a:fld>
            <a:endParaRPr lang="en-US" dirty="0"/>
          </a:p>
        </p:txBody>
      </p:sp>
      <p:sp>
        <p:nvSpPr>
          <p:cNvPr id="2" name="Title 1"/>
          <p:cNvSpPr>
            <a:spLocks noGrp="1"/>
          </p:cNvSpPr>
          <p:nvPr>
            <p:ph type="title"/>
          </p:nvPr>
        </p:nvSpPr>
        <p:spPr>
          <a:xfrm>
            <a:off x="727970" y="1124744"/>
            <a:ext cx="7660454" cy="504056"/>
          </a:xfrm>
        </p:spPr>
        <p:txBody>
          <a:bodyPr>
            <a:noAutofit/>
          </a:bodyPr>
          <a:lstStyle/>
          <a:p>
            <a:pPr algn="ctr"/>
            <a:r>
              <a:rPr lang="en-GB" sz="2500" dirty="0" smtClean="0"/>
              <a:t>Tuberculosis </a:t>
            </a:r>
            <a:r>
              <a:rPr lang="en-GB" sz="2500" dirty="0"/>
              <a:t>case reports by site of disease, UK, </a:t>
            </a:r>
            <a:r>
              <a:rPr lang="en-GB" sz="2500" dirty="0" smtClean="0"/>
              <a:t>2013</a:t>
            </a:r>
            <a:endParaRPr lang="en-GB" sz="2500"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081"/>
          <a:stretch/>
        </p:blipFill>
        <p:spPr bwMode="auto">
          <a:xfrm>
            <a:off x="1860477" y="1628800"/>
            <a:ext cx="6023892" cy="388239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GB" dirty="0" smtClean="0"/>
              <a:t>Tuberculosis in the UK: 2014 report</a:t>
            </a:r>
            <a:endParaRPr lang="en-US" dirty="0"/>
          </a:p>
        </p:txBody>
      </p:sp>
      <p:sp>
        <p:nvSpPr>
          <p:cNvPr id="12" name="TextBox 11"/>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
        <p:nvSpPr>
          <p:cNvPr id="5" name="TextBox 4"/>
          <p:cNvSpPr txBox="1"/>
          <p:nvPr/>
        </p:nvSpPr>
        <p:spPr>
          <a:xfrm>
            <a:off x="1855933" y="5308466"/>
            <a:ext cx="3960440" cy="784830"/>
          </a:xfrm>
          <a:prstGeom prst="rect">
            <a:avLst/>
          </a:prstGeom>
          <a:noFill/>
        </p:spPr>
        <p:txBody>
          <a:bodyPr wrap="square" rtlCol="0" anchor="ctr">
            <a:spAutoFit/>
          </a:bodyPr>
          <a:lstStyle/>
          <a:p>
            <a:r>
              <a:rPr lang="en-GB" sz="900" dirty="0" smtClean="0"/>
              <a:t>*With or without disease at another site 	</a:t>
            </a:r>
            <a:br>
              <a:rPr lang="en-GB" sz="900" dirty="0" smtClean="0"/>
            </a:br>
            <a:r>
              <a:rPr lang="en-GB" sz="900" dirty="0" smtClean="0"/>
              <a:t>**Percentage of cases with known site of disease (8751)</a:t>
            </a:r>
          </a:p>
          <a:p>
            <a:r>
              <a:rPr lang="en-GB" sz="900" baseline="30000" dirty="0" smtClean="0"/>
              <a:t>±</a:t>
            </a:r>
            <a:r>
              <a:rPr lang="en-GB" sz="900" dirty="0" smtClean="0"/>
              <a:t>For Scotland cases, this includes both cryptic and </a:t>
            </a:r>
            <a:r>
              <a:rPr lang="en-GB" sz="900" dirty="0" err="1" smtClean="0"/>
              <a:t>miliary</a:t>
            </a:r>
            <a:r>
              <a:rPr lang="en-GB" sz="900" dirty="0" smtClean="0"/>
              <a:t> site</a:t>
            </a:r>
          </a:p>
          <a:p>
            <a:r>
              <a:rPr lang="en-GB" sz="900" dirty="0" smtClean="0"/>
              <a:t>CNS-Central Nervous System</a:t>
            </a:r>
          </a:p>
          <a:p>
            <a:r>
              <a:rPr lang="en-GB" sz="900" dirty="0" smtClean="0"/>
              <a:t>Total percentage exceeds 100% due to infections at more than one site </a:t>
            </a:r>
            <a:endParaRPr lang="en-GB" sz="900" dirty="0"/>
          </a:p>
        </p:txBody>
      </p:sp>
    </p:spTree>
    <p:extLst>
      <p:ext uri="{BB962C8B-B14F-4D97-AF65-F5344CB8AC3E}">
        <p14:creationId xmlns:p14="http://schemas.microsoft.com/office/powerpoint/2010/main" val="244384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bwMode="auto">
          <a:ln>
            <a:miter lim="800000"/>
            <a:headEnd/>
            <a:tailEnd/>
          </a:ln>
        </p:spPr>
        <p:txBody>
          <a:bodyPr/>
          <a:lstStyle/>
          <a:p>
            <a:pPr marL="539750"/>
            <a:fld id="{6FB08878-0763-44F8-9CC6-54987392B1D6}" type="slidenum">
              <a:rPr lang="en-US"/>
              <a:pPr marL="539750"/>
              <a:t>15</a:t>
            </a:fld>
            <a:endParaRPr lang="en-US"/>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GB" smtClean="0"/>
              <a:t>Tuberculosis in the UK: 2014 report</a:t>
            </a:r>
            <a:endParaRPr lang="en-GB" dirty="0"/>
          </a:p>
        </p:txBody>
      </p:sp>
      <p:sp>
        <p:nvSpPr>
          <p:cNvPr id="6" name="Title 5"/>
          <p:cNvSpPr>
            <a:spLocks noGrp="1"/>
          </p:cNvSpPr>
          <p:nvPr>
            <p:ph type="title"/>
          </p:nvPr>
        </p:nvSpPr>
        <p:spPr>
          <a:xfrm>
            <a:off x="683568" y="1196752"/>
            <a:ext cx="7848872" cy="720080"/>
          </a:xfrm>
        </p:spPr>
        <p:txBody>
          <a:bodyPr>
            <a:noAutofit/>
          </a:bodyPr>
          <a:lstStyle/>
          <a:p>
            <a:pPr algn="ctr"/>
            <a:r>
              <a:rPr lang="en-GB" sz="2500" dirty="0" smtClean="0"/>
              <a:t>Proportion of TB cases with isoniazid resistance or MDR-TB, </a:t>
            </a:r>
            <a:br>
              <a:rPr lang="en-GB" sz="2500" dirty="0" smtClean="0"/>
            </a:br>
            <a:r>
              <a:rPr lang="en-GB" sz="2500" dirty="0" smtClean="0"/>
              <a:t>UK, 2004-2013 </a:t>
            </a:r>
            <a:endParaRPr lang="en-GB" sz="25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51228"/>
            <a:ext cx="7062043" cy="41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9828" y="6113109"/>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576090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bwMode="auto">
          <a:ln>
            <a:miter lim="800000"/>
            <a:headEnd/>
            <a:tailEnd/>
          </a:ln>
        </p:spPr>
        <p:txBody>
          <a:bodyPr/>
          <a:lstStyle/>
          <a:p>
            <a:pPr marL="539750"/>
            <a:fld id="{6FB08878-0763-44F8-9CC6-54987392B1D6}" type="slidenum">
              <a:rPr lang="en-US"/>
              <a:pPr marL="539750"/>
              <a:t>16</a:t>
            </a:fld>
            <a:endParaRPr lang="en-US"/>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GB" smtClean="0"/>
              <a:t>Tuberculosis in the UK: 2014 report</a:t>
            </a:r>
            <a:endParaRPr lang="en-GB" dirty="0"/>
          </a:p>
        </p:txBody>
      </p:sp>
      <p:sp>
        <p:nvSpPr>
          <p:cNvPr id="6" name="Title 5"/>
          <p:cNvSpPr>
            <a:spLocks noGrp="1"/>
          </p:cNvSpPr>
          <p:nvPr>
            <p:ph type="title"/>
          </p:nvPr>
        </p:nvSpPr>
        <p:spPr>
          <a:xfrm>
            <a:off x="181824" y="1268760"/>
            <a:ext cx="8784976" cy="648072"/>
          </a:xfrm>
        </p:spPr>
        <p:txBody>
          <a:bodyPr>
            <a:noAutofit/>
          </a:bodyPr>
          <a:lstStyle/>
          <a:p>
            <a:pPr algn="ctr"/>
            <a:r>
              <a:rPr lang="en-GB" sz="2500" dirty="0" smtClean="0"/>
              <a:t>Number &amp; proportion of TB cases with drug resistance by age group, </a:t>
            </a:r>
            <a:br>
              <a:rPr lang="en-GB" sz="2500" dirty="0" smtClean="0"/>
            </a:br>
            <a:r>
              <a:rPr lang="en-GB" sz="2500" dirty="0" smtClean="0"/>
              <a:t>UK, 2013 </a:t>
            </a:r>
            <a:endParaRPr lang="en-GB" sz="2500" dirty="0"/>
          </a:p>
        </p:txBody>
      </p:sp>
      <p:sp>
        <p:nvSpPr>
          <p:cNvPr id="8" name="TextBox 7"/>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009"/>
          <a:stretch/>
        </p:blipFill>
        <p:spPr bwMode="auto">
          <a:xfrm>
            <a:off x="1162630" y="2636912"/>
            <a:ext cx="683021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090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17</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7" name="Title 5"/>
          <p:cNvSpPr>
            <a:spLocks noGrp="1"/>
          </p:cNvSpPr>
          <p:nvPr>
            <p:ph type="title"/>
          </p:nvPr>
        </p:nvSpPr>
        <p:spPr>
          <a:xfrm>
            <a:off x="251520" y="1268760"/>
            <a:ext cx="8496944" cy="792088"/>
          </a:xfrm>
        </p:spPr>
        <p:txBody>
          <a:bodyPr>
            <a:noAutofit/>
          </a:bodyPr>
          <a:lstStyle/>
          <a:p>
            <a:pPr algn="ctr"/>
            <a:r>
              <a:rPr lang="en-GB" sz="2500" dirty="0" smtClean="0"/>
              <a:t>Proportion of TB cases with drug resistance by previous history of TB, UK, 2013 </a:t>
            </a:r>
            <a:endParaRPr lang="en-GB" sz="2500" dirty="0"/>
          </a:p>
        </p:txBody>
      </p:sp>
      <p:sp>
        <p:nvSpPr>
          <p:cNvPr id="10" name="TextBox 9"/>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5"/>
            <a:ext cx="8352928" cy="197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60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bwMode="auto">
          <a:ln>
            <a:miter lim="800000"/>
            <a:headEnd/>
            <a:tailEnd/>
          </a:ln>
        </p:spPr>
        <p:txBody>
          <a:bodyPr/>
          <a:lstStyle/>
          <a:p>
            <a:pPr marL="539750"/>
            <a:fld id="{6FB08878-0763-44F8-9CC6-54987392B1D6}" type="slidenum">
              <a:rPr lang="en-US"/>
              <a:pPr marL="539750"/>
              <a:t>18</a:t>
            </a:fld>
            <a:endParaRPr lang="en-US" dirty="0"/>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GB" smtClean="0"/>
              <a:t>Tuberculosis in the UK: 2014 report</a:t>
            </a:r>
            <a:endParaRPr lang="en-GB" dirty="0"/>
          </a:p>
        </p:txBody>
      </p:sp>
      <p:sp>
        <p:nvSpPr>
          <p:cNvPr id="6" name="Title 5"/>
          <p:cNvSpPr>
            <a:spLocks noGrp="1"/>
          </p:cNvSpPr>
          <p:nvPr>
            <p:ph type="title"/>
          </p:nvPr>
        </p:nvSpPr>
        <p:spPr>
          <a:xfrm>
            <a:off x="0" y="1052736"/>
            <a:ext cx="9144000" cy="648072"/>
          </a:xfrm>
        </p:spPr>
        <p:txBody>
          <a:bodyPr>
            <a:noAutofit/>
          </a:bodyPr>
          <a:lstStyle/>
          <a:p>
            <a:pPr algn="ctr"/>
            <a:r>
              <a:rPr lang="en-GB" sz="2400" dirty="0" smtClean="0"/>
              <a:t>Most frequent countries of birth of non-UK born TB cases</a:t>
            </a:r>
            <a:br>
              <a:rPr lang="en-GB" sz="2400" dirty="0" smtClean="0"/>
            </a:br>
            <a:r>
              <a:rPr lang="en-GB" sz="2400" dirty="0" smtClean="0"/>
              <a:t> with drug resistance,</a:t>
            </a:r>
            <a:r>
              <a:rPr lang="en-GB" sz="2400" dirty="0"/>
              <a:t> </a:t>
            </a:r>
            <a:r>
              <a:rPr lang="en-GB" sz="2400" dirty="0" smtClean="0"/>
              <a:t>UK, 2013 </a:t>
            </a:r>
            <a:endParaRPr lang="en-GB" sz="2400" dirty="0"/>
          </a:p>
        </p:txBody>
      </p:sp>
      <p:sp>
        <p:nvSpPr>
          <p:cNvPr id="11" name="Rectangle 5"/>
          <p:cNvSpPr>
            <a:spLocks noChangeArrowheads="1"/>
          </p:cNvSpPr>
          <p:nvPr/>
        </p:nvSpPr>
        <p:spPr bwMode="auto">
          <a:xfrm>
            <a:off x="1475656" y="5595090"/>
            <a:ext cx="6291450" cy="646331"/>
          </a:xfrm>
          <a:prstGeom prst="rect">
            <a:avLst/>
          </a:prstGeom>
          <a:noFill/>
          <a:ln w="9525">
            <a:noFill/>
            <a:miter lim="800000"/>
            <a:headEnd/>
            <a:tailEnd/>
          </a:ln>
        </p:spPr>
        <p:txBody>
          <a:bodyPr wrap="square">
            <a:spAutoFit/>
          </a:bodyPr>
          <a:lstStyle/>
          <a:p>
            <a:r>
              <a:rPr lang="en-GB" sz="900" dirty="0" smtClean="0"/>
              <a:t>* The </a:t>
            </a:r>
            <a:r>
              <a:rPr lang="en-GB" sz="900" dirty="0"/>
              <a:t>table shows the top ten countries of birth for the </a:t>
            </a:r>
            <a:r>
              <a:rPr lang="en-GB" sz="900" b="1" dirty="0"/>
              <a:t>number</a:t>
            </a:r>
            <a:r>
              <a:rPr lang="en-GB" sz="900" dirty="0"/>
              <a:t> of isoniazid resistant cases and MDR-TB cases in 2013. For these countries, the total number of cases and proportions with resistance are </a:t>
            </a:r>
            <a:r>
              <a:rPr lang="en-GB" sz="900" dirty="0" smtClean="0"/>
              <a:t>shown.</a:t>
            </a:r>
          </a:p>
          <a:p>
            <a:r>
              <a:rPr lang="en-GB" sz="900" dirty="0"/>
              <a:t>**Culture confirmed cases with DST results for at least isoniazid and rifampicin</a:t>
            </a:r>
          </a:p>
          <a:p>
            <a:endParaRPr lang="en-GB" sz="900" dirty="0"/>
          </a:p>
        </p:txBody>
      </p:sp>
      <p:pic>
        <p:nvPicPr>
          <p:cNvPr id="1433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37521"/>
          <a:stretch/>
        </p:blipFill>
        <p:spPr bwMode="auto">
          <a:xfrm>
            <a:off x="1907704" y="1844060"/>
            <a:ext cx="4784710" cy="39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 r="60909"/>
          <a:stretch/>
        </p:blipFill>
        <p:spPr bwMode="auto">
          <a:xfrm>
            <a:off x="6372200" y="3717032"/>
            <a:ext cx="2567156"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090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640960" cy="648072"/>
          </a:xfrm>
        </p:spPr>
        <p:txBody>
          <a:bodyPr>
            <a:noAutofit/>
          </a:bodyPr>
          <a:lstStyle/>
          <a:p>
            <a:pPr algn="ctr"/>
            <a:r>
              <a:rPr lang="en-GB" sz="2500" dirty="0" smtClean="0"/>
              <a:t>Proportion </a:t>
            </a:r>
            <a:r>
              <a:rPr lang="en-GB" sz="2500" dirty="0"/>
              <a:t>of culture confirmed </a:t>
            </a:r>
            <a:r>
              <a:rPr lang="en-GB" sz="2500" dirty="0" smtClean="0"/>
              <a:t>TB cases with ≥ 23 </a:t>
            </a:r>
            <a:r>
              <a:rPr lang="en-GB" sz="2500" dirty="0"/>
              <a:t>loci </a:t>
            </a:r>
            <a:r>
              <a:rPr lang="en-GB" sz="2500" dirty="0" smtClean="0"/>
              <a:t/>
            </a:r>
            <a:br>
              <a:rPr lang="en-GB" sz="2500" dirty="0" smtClean="0"/>
            </a:br>
            <a:r>
              <a:rPr lang="en-GB" sz="2500" dirty="0" smtClean="0"/>
              <a:t>typed </a:t>
            </a:r>
            <a:r>
              <a:rPr lang="en-GB" sz="2500" dirty="0"/>
              <a:t>by </a:t>
            </a:r>
            <a:r>
              <a:rPr lang="en-GB" sz="2500" dirty="0" smtClean="0"/>
              <a:t>country, 2010-2013</a:t>
            </a:r>
            <a:r>
              <a:rPr lang="en-GB" sz="2500" dirty="0"/>
              <a:t/>
            </a:r>
            <a:br>
              <a:rPr lang="en-GB" sz="2500" dirty="0"/>
            </a:br>
            <a:endParaRPr lang="en-GB" sz="2500" dirty="0"/>
          </a:p>
        </p:txBody>
      </p:sp>
      <p:sp>
        <p:nvSpPr>
          <p:cNvPr id="7" name="Slide Number Placeholder 3"/>
          <p:cNvSpPr txBox="1">
            <a:spLocks/>
          </p:cNvSpPr>
          <p:nvPr/>
        </p:nvSpPr>
        <p:spPr bwMode="auto">
          <a:xfrm>
            <a:off x="0" y="6494437"/>
            <a:ext cx="9144000" cy="388665"/>
          </a:xfrm>
          <a:prstGeom prst="rect">
            <a:avLst/>
          </a:prstGeom>
          <a:solidFill>
            <a:schemeClr val="bg1"/>
          </a:solidFill>
          <a:ln>
            <a:miter lim="800000"/>
            <a:headEnd/>
            <a:tailEnd/>
          </a:ln>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kern="1200">
                <a:solidFill>
                  <a:schemeClr val="tx1"/>
                </a:solidFill>
                <a:latin typeface="Arial" pitchFamily="84" charset="0"/>
                <a:ea typeface="ヒラギノ角ゴ Pro W3" pitchFamily="84" charset="-128"/>
                <a:cs typeface="ヒラギノ角ゴ Pro W3" pitchFamily="84" charset="-128"/>
              </a:defRPr>
            </a:lvl9pPr>
          </a:lstStyle>
          <a:p>
            <a:pPr marL="539750"/>
            <a:endParaRPr lang="en-US" dirty="0"/>
          </a:p>
          <a:p>
            <a:pPr marL="539750"/>
            <a:fld id="{6FB08878-0763-44F8-9CC6-54987392B1D6}" type="slidenum">
              <a:rPr lang="en-US" smtClean="0"/>
              <a:pPr marL="539750"/>
              <a:t>19</a:t>
            </a:fld>
            <a:r>
              <a:rPr lang="en-US" dirty="0" smtClean="0"/>
              <a:t> 	</a:t>
            </a:r>
            <a:r>
              <a:rPr lang="en-GB" dirty="0" smtClean="0"/>
              <a:t>Tuberculosis </a:t>
            </a:r>
            <a:r>
              <a:rPr lang="en-GB" dirty="0"/>
              <a:t>in the UK: 2013 report</a:t>
            </a:r>
          </a:p>
          <a:p>
            <a:pPr marL="539750"/>
            <a:endParaRPr lang="en-US" dirty="0"/>
          </a:p>
        </p:txBody>
      </p:sp>
      <p:pic>
        <p:nvPicPr>
          <p:cNvPr id="9" name="Chart 4"/>
          <p:cNvPicPr>
            <a:picLocks noChangeArrowheads="1"/>
          </p:cNvPicPr>
          <p:nvPr/>
        </p:nvPicPr>
        <p:blipFill>
          <a:blip r:embed="rId2">
            <a:extLst>
              <a:ext uri="{28A0092B-C50C-407E-A947-70E740481C1C}">
                <a14:useLocalDpi xmlns:a14="http://schemas.microsoft.com/office/drawing/2010/main" val="0"/>
              </a:ext>
            </a:extLst>
          </a:blip>
          <a:srcRect r="-21" b="-37"/>
          <a:stretch>
            <a:fillRect/>
          </a:stretch>
        </p:blipFill>
        <p:spPr bwMode="auto">
          <a:xfrm>
            <a:off x="1618134" y="2060848"/>
            <a:ext cx="5907732" cy="356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t>Tuberculosis in the UK: 2014 report</a:t>
            </a:r>
            <a:endParaRPr lang="en-US"/>
          </a:p>
        </p:txBody>
      </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19</a:t>
            </a:fld>
            <a:endParaRPr lang="en-US" dirty="0"/>
          </a:p>
        </p:txBody>
      </p:sp>
      <p:sp>
        <p:nvSpPr>
          <p:cNvPr id="11" name="TextBox 10"/>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05903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1354784"/>
              </p:ext>
            </p:extLst>
          </p:nvPr>
        </p:nvGraphicFramePr>
        <p:xfrm>
          <a:off x="993894" y="1441762"/>
          <a:ext cx="752483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1331640" y="1196752"/>
            <a:ext cx="6696744" cy="504056"/>
          </a:xfrm>
        </p:spPr>
        <p:txBody>
          <a:bodyPr>
            <a:normAutofit/>
          </a:bodyPr>
          <a:lstStyle/>
          <a:p>
            <a:pPr algn="just"/>
            <a:r>
              <a:rPr lang="en-GB" sz="2500" dirty="0" smtClean="0"/>
              <a:t>Tuberculosis </a:t>
            </a:r>
            <a:r>
              <a:rPr lang="en-GB" sz="2500" dirty="0"/>
              <a:t>case reports and rates, UK, </a:t>
            </a:r>
            <a:r>
              <a:rPr lang="en-GB" sz="2500" dirty="0" smtClean="0"/>
              <a:t>2004-2013 </a:t>
            </a:r>
            <a:endParaRPr lang="en-GB" sz="2500" dirty="0"/>
          </a:p>
        </p:txBody>
      </p:sp>
      <p:sp>
        <p:nvSpPr>
          <p:cNvPr id="3" name="Footer Placeholder 2"/>
          <p:cNvSpPr>
            <a:spLocks noGrp="1"/>
          </p:cNvSpPr>
          <p:nvPr>
            <p:ph type="ftr" sz="quarter" idx="11"/>
          </p:nvPr>
        </p:nvSpPr>
        <p:spPr/>
        <p:txBody>
          <a:bodyPr/>
          <a:lstStyle/>
          <a:p>
            <a:pPr>
              <a:defRPr/>
            </a:pPr>
            <a:r>
              <a:rPr lang="en-GB" dirty="0" smtClean="0"/>
              <a:t>Tuberculosis in the UK: 2014 report</a:t>
            </a:r>
            <a:endParaRPr lang="en-US" dirty="0"/>
          </a:p>
        </p:txBody>
      </p:sp>
      <p:sp>
        <p:nvSpPr>
          <p:cNvPr id="10" name="TextBox 9"/>
          <p:cNvSpPr txBox="1"/>
          <p:nvPr/>
        </p:nvSpPr>
        <p:spPr>
          <a:xfrm>
            <a:off x="399828" y="5974312"/>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Office for National Statistics (ONS)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60416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20</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7" name="Title 1"/>
          <p:cNvSpPr>
            <a:spLocks noGrp="1"/>
          </p:cNvSpPr>
          <p:nvPr>
            <p:ph type="title"/>
          </p:nvPr>
        </p:nvSpPr>
        <p:spPr>
          <a:xfrm>
            <a:off x="468938" y="1268760"/>
            <a:ext cx="8211703" cy="648072"/>
          </a:xfrm>
        </p:spPr>
        <p:txBody>
          <a:bodyPr>
            <a:noAutofit/>
          </a:bodyPr>
          <a:lstStyle/>
          <a:p>
            <a:pPr algn="ctr"/>
            <a:r>
              <a:rPr lang="en-GB" sz="2500" dirty="0" smtClean="0"/>
              <a:t>Number of TB clusters and proportion clustered by country, </a:t>
            </a:r>
            <a:br>
              <a:rPr lang="en-GB" sz="2500" dirty="0" smtClean="0"/>
            </a:br>
            <a:r>
              <a:rPr lang="en-GB" sz="2500" dirty="0" smtClean="0"/>
              <a:t>2010-2013</a:t>
            </a:r>
            <a:r>
              <a:rPr lang="en-GB" sz="2500" dirty="0"/>
              <a:t/>
            </a:r>
            <a:br>
              <a:rPr lang="en-GB" sz="2500" dirty="0"/>
            </a:br>
            <a:endParaRPr lang="en-GB" sz="2500" dirty="0"/>
          </a:p>
        </p:txBody>
      </p:sp>
      <p:sp>
        <p:nvSpPr>
          <p:cNvPr id="9" name="TextBox 8"/>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40" y="2708921"/>
            <a:ext cx="8046120" cy="220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72932" y="5229200"/>
            <a:ext cx="8352928"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anose="020B0604020202020204" pitchFamily="34" charset="0"/>
                <a:cs typeface="Arial" panose="020B0604020202020204" pitchFamily="34" charset="0"/>
              </a:rPr>
              <a:t>* Culture confirmed cases with a MIRU-VNTR profile with at least 23 complete loci</a:t>
            </a:r>
          </a:p>
          <a:p>
            <a:r>
              <a:rPr lang="en-GB" sz="900" dirty="0">
                <a:latin typeface="Arial" panose="020B0604020202020204" pitchFamily="34" charset="0"/>
                <a:cs typeface="Arial" panose="020B0604020202020204" pitchFamily="34" charset="0"/>
              </a:rPr>
              <a:t>** Clustered cases are clustered with each other within the same geographical area</a:t>
            </a:r>
          </a:p>
          <a:p>
            <a:r>
              <a:rPr lang="en-GB" sz="900" baseline="30000" dirty="0">
                <a:latin typeface="Arial" panose="020B0604020202020204" pitchFamily="34" charset="0"/>
                <a:cs typeface="Arial" panose="020B0604020202020204" pitchFamily="34" charset="0"/>
              </a:rPr>
              <a:t>‡</a:t>
            </a:r>
            <a:r>
              <a:rPr lang="en-GB" sz="900" dirty="0">
                <a:latin typeface="Arial" panose="020B0604020202020204" pitchFamily="34" charset="0"/>
                <a:cs typeface="Arial" panose="020B0604020202020204" pitchFamily="34" charset="0"/>
              </a:rPr>
              <a:t> The number of cases clustered in the UK is lower than the sum of all clustered cases in the four countries because it includes clusters that span more than one country. The number of clusters in the UK is higher than the sum of all clusters in the four countries because it includes clusters that span more than one country. </a:t>
            </a:r>
          </a:p>
        </p:txBody>
      </p:sp>
    </p:spTree>
    <p:extLst>
      <p:ext uri="{BB962C8B-B14F-4D97-AF65-F5344CB8AC3E}">
        <p14:creationId xmlns:p14="http://schemas.microsoft.com/office/powerpoint/2010/main" val="145666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21</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7" name="Title 1"/>
          <p:cNvSpPr>
            <a:spLocks noGrp="1"/>
          </p:cNvSpPr>
          <p:nvPr>
            <p:ph type="title"/>
          </p:nvPr>
        </p:nvSpPr>
        <p:spPr>
          <a:xfrm>
            <a:off x="1259632" y="1196752"/>
            <a:ext cx="6462272" cy="432048"/>
          </a:xfrm>
        </p:spPr>
        <p:txBody>
          <a:bodyPr>
            <a:noAutofit/>
          </a:bodyPr>
          <a:lstStyle/>
          <a:p>
            <a:pPr algn="ctr"/>
            <a:r>
              <a:rPr lang="en-GB" sz="2500" dirty="0" smtClean="0"/>
              <a:t>Proportion </a:t>
            </a:r>
            <a:r>
              <a:rPr lang="en-GB" sz="2500" dirty="0"/>
              <a:t>of </a:t>
            </a:r>
            <a:r>
              <a:rPr lang="en-GB" sz="2500" dirty="0" smtClean="0"/>
              <a:t>TB clusters by size, 2010-2013</a:t>
            </a:r>
            <a:r>
              <a:rPr lang="en-GB" sz="2500" dirty="0"/>
              <a:t/>
            </a:r>
            <a:br>
              <a:rPr lang="en-GB" sz="2500" dirty="0"/>
            </a:br>
            <a:endParaRPr lang="en-GB" sz="2500" dirty="0"/>
          </a:p>
        </p:txBody>
      </p:sp>
      <p:sp>
        <p:nvSpPr>
          <p:cNvPr id="9" name="TextBox 8"/>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graphicFrame>
        <p:nvGraphicFramePr>
          <p:cNvPr id="10" name="Chart 9"/>
          <p:cNvGraphicFramePr>
            <a:graphicFrameLocks/>
          </p:cNvGraphicFramePr>
          <p:nvPr>
            <p:extLst>
              <p:ext uri="{D42A27DB-BD31-4B8C-83A1-F6EECF244321}">
                <p14:modId xmlns:p14="http://schemas.microsoft.com/office/powerpoint/2010/main" val="4260850673"/>
              </p:ext>
            </p:extLst>
          </p:nvPr>
        </p:nvGraphicFramePr>
        <p:xfrm>
          <a:off x="1619672" y="1916832"/>
          <a:ext cx="5904656"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4152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22</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6" name="Title 1"/>
          <p:cNvSpPr txBox="1">
            <a:spLocks/>
          </p:cNvSpPr>
          <p:nvPr/>
        </p:nvSpPr>
        <p:spPr>
          <a:xfrm>
            <a:off x="539552" y="1196752"/>
            <a:ext cx="7806454" cy="458216"/>
          </a:xfrm>
          <a:prstGeom prst="rect">
            <a:avLst/>
          </a:prstGeom>
        </p:spPr>
        <p:txBody>
          <a:bodyPr vert="horz" lIns="0" tIns="0" rIns="0" bIns="0" rtlCol="0" anchor="t" anchorCtr="0">
            <a:noAutofit/>
          </a:bodyPr>
          <a:lstStyle>
            <a:lvl1pPr algn="l" rtl="0" fontAlgn="base">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lgn="ctr"/>
            <a:r>
              <a:rPr lang="en-GB" sz="2500" dirty="0" smtClean="0"/>
              <a:t>Proportion of TB cases that clustered by age and place of birth</a:t>
            </a:r>
            <a:r>
              <a:rPr lang="en-GB" sz="2500" smtClean="0"/>
              <a:t>, UK, 2010-2013</a:t>
            </a:r>
            <a:r>
              <a:rPr lang="en-GB" sz="2500" dirty="0" smtClean="0"/>
              <a:t/>
            </a:r>
            <a:br>
              <a:rPr lang="en-GB" sz="2500" dirty="0" smtClean="0"/>
            </a:br>
            <a:endParaRPr lang="en-GB" sz="2500" dirty="0"/>
          </a:p>
        </p:txBody>
      </p:sp>
      <p:sp>
        <p:nvSpPr>
          <p:cNvPr id="8" name="TextBox 7"/>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553" y="2116138"/>
            <a:ext cx="5486895" cy="35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73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426" y="1484784"/>
            <a:ext cx="3573467" cy="25566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23</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6" name="Title 1"/>
          <p:cNvSpPr>
            <a:spLocks noGrp="1"/>
          </p:cNvSpPr>
          <p:nvPr>
            <p:ph type="title"/>
          </p:nvPr>
        </p:nvSpPr>
        <p:spPr>
          <a:xfrm>
            <a:off x="818710" y="1124744"/>
            <a:ext cx="7506580" cy="360040"/>
          </a:xfrm>
        </p:spPr>
        <p:txBody>
          <a:bodyPr>
            <a:noAutofit/>
          </a:bodyPr>
          <a:lstStyle/>
          <a:p>
            <a:r>
              <a:rPr lang="en-GB" sz="2400" dirty="0" smtClean="0"/>
              <a:t>Lineage of TB cases with MIRU-VNTR strain types, 2010-2013*</a:t>
            </a:r>
            <a:r>
              <a:rPr lang="en-GB" sz="2400" dirty="0"/>
              <a:t/>
            </a:r>
            <a:br>
              <a:rPr lang="en-GB" sz="2400" dirty="0"/>
            </a:br>
            <a:endParaRPr lang="en-GB" sz="2400" dirty="0"/>
          </a:p>
        </p:txBody>
      </p:sp>
      <p:pic>
        <p:nvPicPr>
          <p:cNvPr id="19465" name="Picture 2"/>
          <p:cNvPicPr>
            <a:picLocks noChangeAspect="1" noChangeArrowheads="1"/>
          </p:cNvPicPr>
          <p:nvPr/>
        </p:nvPicPr>
        <p:blipFill>
          <a:blip r:embed="rId3">
            <a:extLst>
              <a:ext uri="{28A0092B-C50C-407E-A947-70E740481C1C}">
                <a14:useLocalDpi xmlns:a14="http://schemas.microsoft.com/office/drawing/2010/main" val="0"/>
              </a:ext>
            </a:extLst>
          </a:blip>
          <a:srcRect l="72646" t="29185" b="14951"/>
          <a:stretch>
            <a:fillRect/>
          </a:stretch>
        </p:blipFill>
        <p:spPr bwMode="auto">
          <a:xfrm>
            <a:off x="982648" y="2366142"/>
            <a:ext cx="14684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3814" y="5826029"/>
            <a:ext cx="2088232" cy="230832"/>
          </a:xfrm>
          <a:prstGeom prst="rect">
            <a:avLst/>
          </a:prstGeom>
          <a:noFill/>
        </p:spPr>
        <p:txBody>
          <a:bodyPr wrap="square" rtlCol="0">
            <a:spAutoFit/>
          </a:bodyPr>
          <a:lstStyle/>
          <a:p>
            <a:r>
              <a:rPr lang="en-GB" sz="900" dirty="0" smtClean="0"/>
              <a:t>*as determined by MIRU-VNTR</a:t>
            </a:r>
            <a:endParaRPr lang="en-GB" sz="900" dirty="0"/>
          </a:p>
        </p:txBody>
      </p:sp>
      <p:sp>
        <p:nvSpPr>
          <p:cNvPr id="13" name="TextBox 12"/>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pic>
        <p:nvPicPr>
          <p:cNvPr id="10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825416"/>
            <a:ext cx="2103115" cy="209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311" y="3825416"/>
            <a:ext cx="2103115" cy="209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03"/>
          <p:cNvSpPr txBox="1">
            <a:spLocks noChangeArrowheads="1"/>
          </p:cNvSpPr>
          <p:nvPr/>
        </p:nvSpPr>
        <p:spPr bwMode="auto">
          <a:xfrm>
            <a:off x="4694188" y="5528030"/>
            <a:ext cx="612775"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n=4,088</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7" name="Text Box 304"/>
          <p:cNvSpPr txBox="1">
            <a:spLocks noChangeArrowheads="1"/>
          </p:cNvSpPr>
          <p:nvPr/>
        </p:nvSpPr>
        <p:spPr bwMode="auto">
          <a:xfrm>
            <a:off x="6844883" y="5553966"/>
            <a:ext cx="655638"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n=11,909</a:t>
            </a: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995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43236" y="1253656"/>
            <a:ext cx="7864002" cy="4363539"/>
            <a:chOff x="139328" y="1124744"/>
            <a:chExt cx="9484039" cy="5575300"/>
          </a:xfrm>
        </p:grpSpPr>
        <p:pic>
          <p:nvPicPr>
            <p:cNvPr id="2458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967" y="4902994"/>
              <a:ext cx="1803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403" y="1124744"/>
              <a:ext cx="1803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403" y="4902994"/>
              <a:ext cx="1803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902994"/>
              <a:ext cx="1803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803" y="4902994"/>
              <a:ext cx="17970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28" y="4902994"/>
              <a:ext cx="1803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3291" y="3048794"/>
              <a:ext cx="18049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9403" y="3048794"/>
              <a:ext cx="18049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5516" y="3048794"/>
              <a:ext cx="18049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628" y="3048794"/>
              <a:ext cx="18049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328" y="3048794"/>
              <a:ext cx="1803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14878" y="1124744"/>
              <a:ext cx="1803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3928" y="1124744"/>
              <a:ext cx="1803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8453" y="1124744"/>
              <a:ext cx="1803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328" y="1124744"/>
              <a:ext cx="17970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24</a:t>
            </a:fld>
            <a:endParaRPr lang="en-US" dirty="0"/>
          </a:p>
        </p:txBody>
      </p:sp>
      <p:sp>
        <p:nvSpPr>
          <p:cNvPr id="5" name="Footer Placeholder 4"/>
          <p:cNvSpPr>
            <a:spLocks noGrp="1"/>
          </p:cNvSpPr>
          <p:nvPr>
            <p:ph type="ftr" sz="quarter" idx="11"/>
          </p:nvPr>
        </p:nvSpPr>
        <p:spPr/>
        <p:txBody>
          <a:bodyPr/>
          <a:lstStyle/>
          <a:p>
            <a:pPr>
              <a:defRPr/>
            </a:pPr>
            <a:r>
              <a:rPr lang="en-GB" dirty="0" smtClean="0"/>
              <a:t>Tuberculosis in the UK: 2014 report</a:t>
            </a:r>
            <a:endParaRPr lang="en-US" dirty="0"/>
          </a:p>
        </p:txBody>
      </p:sp>
      <p:pic>
        <p:nvPicPr>
          <p:cNvPr id="28" name="Picture 23"/>
          <p:cNvPicPr>
            <a:picLocks noChangeAspect="1" noChangeArrowheads="1"/>
          </p:cNvPicPr>
          <p:nvPr/>
        </p:nvPicPr>
        <p:blipFill>
          <a:blip r:embed="rId17">
            <a:extLst>
              <a:ext uri="{28A0092B-C50C-407E-A947-70E740481C1C}">
                <a14:useLocalDpi xmlns:a14="http://schemas.microsoft.com/office/drawing/2010/main" val="0"/>
              </a:ext>
            </a:extLst>
          </a:blip>
          <a:srcRect l="7431" t="87592" r="5589"/>
          <a:stretch>
            <a:fillRect/>
          </a:stretch>
        </p:blipFill>
        <p:spPr bwMode="auto">
          <a:xfrm>
            <a:off x="1403646" y="5589240"/>
            <a:ext cx="60674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07"/>
          <p:cNvSpPr txBox="1">
            <a:spLocks noChangeArrowheads="1"/>
          </p:cNvSpPr>
          <p:nvPr/>
        </p:nvSpPr>
        <p:spPr bwMode="auto">
          <a:xfrm>
            <a:off x="1652013" y="2415928"/>
            <a:ext cx="603250"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n=3</a:t>
            </a:r>
            <a:r>
              <a:rPr kumimoji="0" lang="en-GB" altLang="en-US" sz="800" b="0" i="0" u="none" strike="noStrike" cap="none" normalizeH="0" baseline="0" smtClean="0">
                <a:ln>
                  <a:noFill/>
                </a:ln>
                <a:solidFill>
                  <a:schemeClr val="tx1"/>
                </a:solidFill>
                <a:effectLst/>
                <a:latin typeface="Times New Roman" pitchFamily="18" charset="0"/>
                <a:cs typeface="Arial" pitchFamily="34" charset="0"/>
              </a:rPr>
              <a:t>,</a:t>
            </a:r>
            <a:r>
              <a:rPr kumimoji="0" lang="en-GB" altLang="en-US" sz="800" b="0" i="0" u="none" strike="noStrike" cap="none" normalizeH="0" baseline="0" smtClean="0">
                <a:ln>
                  <a:noFill/>
                </a:ln>
                <a:solidFill>
                  <a:schemeClr val="tx1"/>
                </a:solidFill>
                <a:effectLst/>
                <a:latin typeface="Calibri" pitchFamily="34" charset="0"/>
                <a:cs typeface="Arial" pitchFamily="34" charset="0"/>
              </a:rPr>
              <a:t>397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30"/>
          <p:cNvSpPr txBox="1">
            <a:spLocks noChangeArrowheads="1"/>
          </p:cNvSpPr>
          <p:nvPr/>
        </p:nvSpPr>
        <p:spPr bwMode="auto">
          <a:xfrm>
            <a:off x="3276600" y="2407991"/>
            <a:ext cx="603250"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n=1,910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31"/>
          <p:cNvSpPr txBox="1">
            <a:spLocks noChangeArrowheads="1"/>
          </p:cNvSpPr>
          <p:nvPr/>
        </p:nvSpPr>
        <p:spPr bwMode="auto">
          <a:xfrm>
            <a:off x="4842525" y="2407674"/>
            <a:ext cx="550863"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n=454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32"/>
          <p:cNvSpPr txBox="1">
            <a:spLocks noChangeArrowheads="1"/>
          </p:cNvSpPr>
          <p:nvPr/>
        </p:nvSpPr>
        <p:spPr bwMode="auto">
          <a:xfrm>
            <a:off x="6412634" y="2400371"/>
            <a:ext cx="552450"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n=463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7"/>
          <p:cNvSpPr txBox="1">
            <a:spLocks noChangeArrowheads="1"/>
          </p:cNvSpPr>
          <p:nvPr/>
        </p:nvSpPr>
        <p:spPr bwMode="auto">
          <a:xfrm>
            <a:off x="7956376" y="2415928"/>
            <a:ext cx="550862"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34"/>
          <p:cNvSpPr txBox="1">
            <a:spLocks noChangeArrowheads="1"/>
          </p:cNvSpPr>
          <p:nvPr/>
        </p:nvSpPr>
        <p:spPr bwMode="auto">
          <a:xfrm>
            <a:off x="1713961" y="3907508"/>
            <a:ext cx="550862"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n=271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35"/>
          <p:cNvSpPr txBox="1">
            <a:spLocks noChangeArrowheads="1"/>
          </p:cNvSpPr>
          <p:nvPr/>
        </p:nvSpPr>
        <p:spPr bwMode="auto">
          <a:xfrm>
            <a:off x="3269243" y="3907509"/>
            <a:ext cx="552450"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n=131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36"/>
          <p:cNvSpPr txBox="1">
            <a:spLocks noChangeArrowheads="1"/>
          </p:cNvSpPr>
          <p:nvPr/>
        </p:nvSpPr>
        <p:spPr bwMode="auto">
          <a:xfrm>
            <a:off x="4842526" y="3892902"/>
            <a:ext cx="550862" cy="217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n=164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37"/>
          <p:cNvSpPr txBox="1">
            <a:spLocks noChangeArrowheads="1"/>
          </p:cNvSpPr>
          <p:nvPr/>
        </p:nvSpPr>
        <p:spPr bwMode="auto">
          <a:xfrm>
            <a:off x="6414221" y="3904969"/>
            <a:ext cx="550863"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n=173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18"/>
          <p:cNvSpPr txBox="1">
            <a:spLocks noChangeArrowheads="1"/>
          </p:cNvSpPr>
          <p:nvPr/>
        </p:nvSpPr>
        <p:spPr bwMode="auto">
          <a:xfrm>
            <a:off x="8042276" y="3892902"/>
            <a:ext cx="550862"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n=168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139"/>
          <p:cNvSpPr txBox="1">
            <a:spLocks noChangeArrowheads="1"/>
          </p:cNvSpPr>
          <p:nvPr/>
        </p:nvSpPr>
        <p:spPr bwMode="auto">
          <a:xfrm>
            <a:off x="1739187" y="5368230"/>
            <a:ext cx="550862" cy="219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dirty="0" smtClean="0">
                <a:ln>
                  <a:noFill/>
                </a:ln>
                <a:solidFill>
                  <a:schemeClr val="tx1"/>
                </a:solidFill>
                <a:effectLst/>
                <a:latin typeface="Calibri" pitchFamily="34" charset="0"/>
                <a:cs typeface="Arial" pitchFamily="34" charset="0"/>
              </a:rPr>
              <a:t>n=795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40"/>
          <p:cNvSpPr txBox="1">
            <a:spLocks noChangeArrowheads="1"/>
          </p:cNvSpPr>
          <p:nvPr/>
        </p:nvSpPr>
        <p:spPr bwMode="auto">
          <a:xfrm>
            <a:off x="3276600" y="5368229"/>
            <a:ext cx="550863" cy="219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n=193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41"/>
          <p:cNvSpPr txBox="1">
            <a:spLocks noChangeArrowheads="1"/>
          </p:cNvSpPr>
          <p:nvPr/>
        </p:nvSpPr>
        <p:spPr bwMode="auto">
          <a:xfrm>
            <a:off x="4842526" y="5357465"/>
            <a:ext cx="550862" cy="219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n=193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42"/>
          <p:cNvSpPr txBox="1">
            <a:spLocks noChangeArrowheads="1"/>
          </p:cNvSpPr>
          <p:nvPr/>
        </p:nvSpPr>
        <p:spPr bwMode="auto">
          <a:xfrm>
            <a:off x="6350511" y="5368228"/>
            <a:ext cx="552450" cy="219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n=333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19"/>
          <p:cNvSpPr txBox="1">
            <a:spLocks noChangeArrowheads="1"/>
          </p:cNvSpPr>
          <p:nvPr/>
        </p:nvSpPr>
        <p:spPr bwMode="auto">
          <a:xfrm>
            <a:off x="8100392" y="5356801"/>
            <a:ext cx="552450" cy="217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800" b="0" i="0" u="none" strike="noStrike" cap="none" normalizeH="0" baseline="0" smtClean="0">
                <a:ln>
                  <a:noFill/>
                </a:ln>
                <a:solidFill>
                  <a:schemeClr val="tx1"/>
                </a:solidFill>
                <a:effectLst/>
                <a:latin typeface="Calibri" pitchFamily="34" charset="0"/>
                <a:cs typeface="Arial" pitchFamily="34" charset="0"/>
              </a:rPr>
              <a:t>n=366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itle 1"/>
          <p:cNvSpPr>
            <a:spLocks noGrp="1"/>
          </p:cNvSpPr>
          <p:nvPr>
            <p:ph type="title"/>
          </p:nvPr>
        </p:nvSpPr>
        <p:spPr>
          <a:xfrm>
            <a:off x="1876415" y="476672"/>
            <a:ext cx="6805854" cy="648072"/>
          </a:xfrm>
        </p:spPr>
        <p:txBody>
          <a:bodyPr>
            <a:noAutofit/>
          </a:bodyPr>
          <a:lstStyle/>
          <a:p>
            <a:pPr algn="ctr"/>
            <a:r>
              <a:rPr lang="en-GB" sz="2400" dirty="0" smtClean="0"/>
              <a:t>Lineage of TB cases with MIRU-VNTR strain types* </a:t>
            </a:r>
            <a:br>
              <a:rPr lang="en-GB" sz="2400" dirty="0" smtClean="0"/>
            </a:br>
            <a:r>
              <a:rPr lang="en-GB" sz="2400" dirty="0" smtClean="0"/>
              <a:t>by country of birth**, UK, 2010-2013</a:t>
            </a:r>
            <a:r>
              <a:rPr lang="en-GB" sz="2400" dirty="0"/>
              <a:t/>
            </a:r>
            <a:br>
              <a:rPr lang="en-GB" sz="2400" dirty="0"/>
            </a:br>
            <a:endParaRPr lang="en-GB" sz="2400" dirty="0"/>
          </a:p>
        </p:txBody>
      </p:sp>
      <p:sp>
        <p:nvSpPr>
          <p:cNvPr id="40" name="TextBox 39"/>
          <p:cNvSpPr txBox="1"/>
          <p:nvPr/>
        </p:nvSpPr>
        <p:spPr>
          <a:xfrm>
            <a:off x="400964" y="6156318"/>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
        <p:nvSpPr>
          <p:cNvPr id="41" name="TextBox 40"/>
          <p:cNvSpPr txBox="1"/>
          <p:nvPr/>
        </p:nvSpPr>
        <p:spPr>
          <a:xfrm>
            <a:off x="400964" y="5924916"/>
            <a:ext cx="5699766" cy="230832"/>
          </a:xfrm>
          <a:prstGeom prst="rect">
            <a:avLst/>
          </a:prstGeom>
          <a:noFill/>
        </p:spPr>
        <p:txBody>
          <a:bodyPr wrap="square" rtlCol="0">
            <a:spAutoFit/>
          </a:bodyPr>
          <a:lstStyle/>
          <a:p>
            <a:r>
              <a:rPr lang="en-GB" sz="900" dirty="0" smtClean="0"/>
              <a:t>*as determined by MIRU-VNTR 	**top 15 countries of birth by burden of TB in the UK</a:t>
            </a:r>
            <a:endParaRPr lang="en-GB" sz="900" dirty="0"/>
          </a:p>
        </p:txBody>
      </p:sp>
    </p:spTree>
    <p:extLst>
      <p:ext uri="{BB962C8B-B14F-4D97-AF65-F5344CB8AC3E}">
        <p14:creationId xmlns:p14="http://schemas.microsoft.com/office/powerpoint/2010/main" val="2921007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bwMode="auto">
          <a:ln>
            <a:miter lim="800000"/>
            <a:headEnd/>
            <a:tailEnd/>
          </a:ln>
        </p:spPr>
        <p:txBody>
          <a:bodyPr/>
          <a:lstStyle/>
          <a:p>
            <a:pPr marL="539750"/>
            <a:fld id="{6FB08878-0763-44F8-9CC6-54987392B1D6}" type="slidenum">
              <a:rPr lang="en-US"/>
              <a:pPr marL="539750"/>
              <a:t>25</a:t>
            </a:fld>
            <a:endParaRPr lang="en-US"/>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GB" dirty="0" smtClean="0"/>
              <a:t>Tuberculosis in the UK: 2014 report</a:t>
            </a:r>
            <a:endParaRPr lang="en-GB" dirty="0"/>
          </a:p>
        </p:txBody>
      </p:sp>
      <p:sp>
        <p:nvSpPr>
          <p:cNvPr id="6" name="Title 5"/>
          <p:cNvSpPr>
            <a:spLocks noGrp="1"/>
          </p:cNvSpPr>
          <p:nvPr>
            <p:ph type="title"/>
          </p:nvPr>
        </p:nvSpPr>
        <p:spPr>
          <a:xfrm>
            <a:off x="125760" y="1196752"/>
            <a:ext cx="8892480" cy="648072"/>
          </a:xfrm>
        </p:spPr>
        <p:txBody>
          <a:bodyPr>
            <a:noAutofit/>
          </a:bodyPr>
          <a:lstStyle/>
          <a:p>
            <a:pPr algn="ctr"/>
            <a:r>
              <a:rPr lang="en-GB" sz="2500" dirty="0" smtClean="0"/>
              <a:t>TB outcome at 12 months for drug sensitive TB cases </a:t>
            </a:r>
            <a:br>
              <a:rPr lang="en-GB" sz="2500" dirty="0" smtClean="0"/>
            </a:br>
            <a:r>
              <a:rPr lang="en-GB" sz="2500" dirty="0" smtClean="0"/>
              <a:t>with expected treatment duration &lt;12 months*, UK, 2012</a:t>
            </a:r>
            <a:endParaRPr lang="en-GB" sz="2500" dirty="0"/>
          </a:p>
        </p:txBody>
      </p:sp>
      <p:pic>
        <p:nvPicPr>
          <p:cNvPr id="2150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7280"/>
          <a:stretch/>
        </p:blipFill>
        <p:spPr bwMode="auto">
          <a:xfrm>
            <a:off x="2006632" y="2131328"/>
            <a:ext cx="5130737" cy="30733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74636" y="5135434"/>
            <a:ext cx="84308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Excludes initial and amplified to rifampicin resistant TB and MDR-TB cases and MDR-TB treated cases and those with CNS, spinal, </a:t>
            </a:r>
            <a:r>
              <a:rPr kumimoji="0" lang="en-GB" altLang="en-U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miliary</a:t>
            </a:r>
            <a:r>
              <a:rPr kumimoji="0" lang="en-GB" alt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cryptic disseminated TB</a:t>
            </a:r>
            <a:endParaRPr kumimoji="0" lang="en-GB"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Not evaluated includes missing, unknown and transferred out</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570768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26</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dirty="0"/>
          </a:p>
        </p:txBody>
      </p:sp>
      <p:sp>
        <p:nvSpPr>
          <p:cNvPr id="7" name="Title 5"/>
          <p:cNvSpPr>
            <a:spLocks noGrp="1"/>
          </p:cNvSpPr>
          <p:nvPr>
            <p:ph type="title"/>
          </p:nvPr>
        </p:nvSpPr>
        <p:spPr>
          <a:xfrm>
            <a:off x="168444" y="1196752"/>
            <a:ext cx="8784976" cy="648072"/>
          </a:xfrm>
        </p:spPr>
        <p:txBody>
          <a:bodyPr>
            <a:noAutofit/>
          </a:bodyPr>
          <a:lstStyle/>
          <a:p>
            <a:pPr algn="ctr"/>
            <a:r>
              <a:rPr lang="en-GB" sz="2400" dirty="0" smtClean="0"/>
              <a:t>Treatment completion at 12 months for drug sensitive TB cases</a:t>
            </a:r>
            <a:br>
              <a:rPr lang="en-GB" sz="2400" dirty="0" smtClean="0"/>
            </a:br>
            <a:r>
              <a:rPr lang="en-GB" sz="2400" dirty="0" smtClean="0"/>
              <a:t> with expected treatment duration &lt;12 months*, UK, 2003-2012</a:t>
            </a:r>
            <a:endParaRPr lang="en-GB" sz="2400" dirty="0"/>
          </a:p>
        </p:txBody>
      </p:sp>
      <p:sp>
        <p:nvSpPr>
          <p:cNvPr id="6" name="Rectangle 5"/>
          <p:cNvSpPr/>
          <p:nvPr/>
        </p:nvSpPr>
        <p:spPr>
          <a:xfrm>
            <a:off x="341530" y="5519394"/>
            <a:ext cx="8460940" cy="369332"/>
          </a:xfrm>
          <a:prstGeom prst="rect">
            <a:avLst/>
          </a:prstGeom>
        </p:spPr>
        <p:txBody>
          <a:bodyPr wrap="square">
            <a:spAutoFit/>
          </a:bodyPr>
          <a:lstStyle/>
          <a:p>
            <a:r>
              <a:rPr lang="en-GB" sz="900" dirty="0"/>
              <a:t>* Excludes initial and amplified to </a:t>
            </a:r>
            <a:r>
              <a:rPr lang="en-GB" sz="900" dirty="0" smtClean="0"/>
              <a:t>rifampicin resistant </a:t>
            </a:r>
            <a:r>
              <a:rPr lang="en-GB" sz="900" dirty="0"/>
              <a:t>TB and MDR-TB cases and MDR-TB treated cases and those with CNS, spinal, </a:t>
            </a:r>
            <a:r>
              <a:rPr lang="en-GB" sz="900" dirty="0" err="1"/>
              <a:t>miliary</a:t>
            </a:r>
            <a:r>
              <a:rPr lang="en-GB" sz="900" dirty="0"/>
              <a:t> or cryptic disseminated TB</a:t>
            </a:r>
          </a:p>
        </p:txBody>
      </p:sp>
      <p:sp>
        <p:nvSpPr>
          <p:cNvPr id="9" name="TextBox 8"/>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graphicFrame>
        <p:nvGraphicFramePr>
          <p:cNvPr id="8" name="Chart 7"/>
          <p:cNvGraphicFramePr>
            <a:graphicFrameLocks/>
          </p:cNvGraphicFramePr>
          <p:nvPr>
            <p:extLst>
              <p:ext uri="{D42A27DB-BD31-4B8C-83A1-F6EECF244321}">
                <p14:modId xmlns:p14="http://schemas.microsoft.com/office/powerpoint/2010/main" val="1693874671"/>
              </p:ext>
            </p:extLst>
          </p:nvPr>
        </p:nvGraphicFramePr>
        <p:xfrm>
          <a:off x="1790080" y="2132856"/>
          <a:ext cx="5563840" cy="3251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9881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27</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pic>
        <p:nvPicPr>
          <p:cNvPr id="2050" name="Chart 7"/>
          <p:cNvPicPr>
            <a:picLocks noChangeArrowheads="1"/>
          </p:cNvPicPr>
          <p:nvPr/>
        </p:nvPicPr>
        <p:blipFill>
          <a:blip r:embed="rId2">
            <a:extLst>
              <a:ext uri="{28A0092B-C50C-407E-A947-70E740481C1C}">
                <a14:useLocalDpi xmlns:a14="http://schemas.microsoft.com/office/drawing/2010/main" val="0"/>
              </a:ext>
            </a:extLst>
          </a:blip>
          <a:srcRect r="-21"/>
          <a:stretch>
            <a:fillRect/>
          </a:stretch>
        </p:blipFill>
        <p:spPr bwMode="auto">
          <a:xfrm>
            <a:off x="1547663" y="2060848"/>
            <a:ext cx="5874891" cy="35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a:spLocks noGrp="1"/>
          </p:cNvSpPr>
          <p:nvPr>
            <p:ph type="title"/>
          </p:nvPr>
        </p:nvSpPr>
        <p:spPr>
          <a:xfrm>
            <a:off x="233772" y="1196752"/>
            <a:ext cx="8676456" cy="648072"/>
          </a:xfrm>
        </p:spPr>
        <p:txBody>
          <a:bodyPr>
            <a:noAutofit/>
          </a:bodyPr>
          <a:lstStyle/>
          <a:p>
            <a:pPr algn="ctr"/>
            <a:r>
              <a:rPr lang="en-GB" sz="2500" dirty="0" smtClean="0"/>
              <a:t>Time between start of treatment &amp; death for drug sensitive TB cohort*, UK, 2003-2012</a:t>
            </a:r>
            <a:endParaRPr lang="en-GB" sz="2500" dirty="0"/>
          </a:p>
        </p:txBody>
      </p:sp>
      <p:sp>
        <p:nvSpPr>
          <p:cNvPr id="8" name="TextBox 7"/>
          <p:cNvSpPr txBox="1"/>
          <p:nvPr/>
        </p:nvSpPr>
        <p:spPr>
          <a:xfrm>
            <a:off x="400964"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a:t>
            </a:r>
            <a:r>
              <a:rPr lang="en-GB" sz="800" smtClean="0"/>
              <a:t>: May </a:t>
            </a:r>
            <a:r>
              <a:rPr lang="en-GB" sz="800" dirty="0" smtClean="0"/>
              <a:t>2014. Prepared by: TB Section, Centre for Infectious Disease Surveillance and Control, Public Health England   </a:t>
            </a:r>
            <a:endParaRPr lang="en-GB" sz="800" dirty="0"/>
          </a:p>
        </p:txBody>
      </p:sp>
      <p:sp>
        <p:nvSpPr>
          <p:cNvPr id="11" name="Rectangle 10"/>
          <p:cNvSpPr/>
          <p:nvPr/>
        </p:nvSpPr>
        <p:spPr>
          <a:xfrm>
            <a:off x="1979712" y="5718208"/>
            <a:ext cx="5868652" cy="230832"/>
          </a:xfrm>
          <a:prstGeom prst="rect">
            <a:avLst/>
          </a:prstGeom>
        </p:spPr>
        <p:txBody>
          <a:bodyPr wrap="square">
            <a:spAutoFit/>
          </a:bodyPr>
          <a:lstStyle/>
          <a:p>
            <a:r>
              <a:rPr lang="en-GB" sz="900" dirty="0"/>
              <a:t>* Excludes initial and amplified to </a:t>
            </a:r>
            <a:r>
              <a:rPr lang="en-GB" sz="900" dirty="0" smtClean="0"/>
              <a:t>rifampicin resistant </a:t>
            </a:r>
            <a:r>
              <a:rPr lang="en-GB" sz="900" dirty="0"/>
              <a:t>TB and MDR-TB cases and MDR-TB treated </a:t>
            </a:r>
            <a:r>
              <a:rPr lang="en-GB" sz="900" dirty="0" smtClean="0"/>
              <a:t>cases</a:t>
            </a:r>
            <a:endParaRPr lang="en-GB" sz="900" dirty="0"/>
          </a:p>
        </p:txBody>
      </p:sp>
    </p:spTree>
    <p:extLst>
      <p:ext uri="{BB962C8B-B14F-4D97-AF65-F5344CB8AC3E}">
        <p14:creationId xmlns:p14="http://schemas.microsoft.com/office/powerpoint/2010/main" val="2033044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28</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sp>
        <p:nvSpPr>
          <p:cNvPr id="8" name="Title 5"/>
          <p:cNvSpPr>
            <a:spLocks noGrp="1"/>
          </p:cNvSpPr>
          <p:nvPr>
            <p:ph type="title"/>
          </p:nvPr>
        </p:nvSpPr>
        <p:spPr>
          <a:xfrm>
            <a:off x="423973" y="1340768"/>
            <a:ext cx="8496944" cy="432048"/>
          </a:xfrm>
        </p:spPr>
        <p:txBody>
          <a:bodyPr>
            <a:noAutofit/>
          </a:bodyPr>
          <a:lstStyle/>
          <a:p>
            <a:pPr algn="ctr"/>
            <a:r>
              <a:rPr lang="en-GB" sz="2500" dirty="0" smtClean="0"/>
              <a:t>TB outcome at 24 months for drug resistant cohort, UK, 2011*</a:t>
            </a:r>
            <a:endParaRPr lang="en-GB" sz="2500" dirty="0"/>
          </a:p>
        </p:txBody>
      </p:sp>
      <p:sp>
        <p:nvSpPr>
          <p:cNvPr id="7" name="TextBox 6"/>
          <p:cNvSpPr txBox="1"/>
          <p:nvPr/>
        </p:nvSpPr>
        <p:spPr>
          <a:xfrm>
            <a:off x="1759904" y="5142286"/>
            <a:ext cx="5624192" cy="369332"/>
          </a:xfrm>
          <a:prstGeom prst="rect">
            <a:avLst/>
          </a:prstGeom>
          <a:noFill/>
        </p:spPr>
        <p:txBody>
          <a:bodyPr wrap="square" rtlCol="0">
            <a:spAutoFit/>
          </a:bodyPr>
          <a:lstStyle/>
          <a:p>
            <a:r>
              <a:rPr lang="en-GB" sz="900" dirty="0" smtClean="0"/>
              <a:t>*</a:t>
            </a:r>
            <a:r>
              <a:rPr lang="en-GB" sz="900" dirty="0"/>
              <a:t>Excludes initial and amplified </a:t>
            </a:r>
            <a:r>
              <a:rPr lang="en-GB" sz="900"/>
              <a:t>to </a:t>
            </a:r>
            <a:r>
              <a:rPr lang="en-GB" sz="900" smtClean="0"/>
              <a:t>rifampicin resistant </a:t>
            </a:r>
            <a:r>
              <a:rPr lang="en-GB" sz="900" dirty="0"/>
              <a:t>TB and MDR-TB cases and MDR-TB treatment cases </a:t>
            </a:r>
          </a:p>
          <a:p>
            <a:r>
              <a:rPr lang="en-GB" sz="900" dirty="0"/>
              <a:t>** Not evaluated includes missing, unknown and transferred </a:t>
            </a:r>
            <a:r>
              <a:rPr lang="en-GB" sz="900" dirty="0" smtClean="0"/>
              <a:t>out</a:t>
            </a:r>
            <a:endParaRPr lang="en-GB" sz="9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7626"/>
          <a:stretch/>
        </p:blipFill>
        <p:spPr bwMode="auto">
          <a:xfrm>
            <a:off x="2393379" y="2348880"/>
            <a:ext cx="4357241" cy="263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933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29</a:t>
            </a:fld>
            <a:endParaRPr lang="en-US" dirty="0"/>
          </a:p>
        </p:txBody>
      </p:sp>
      <p:sp>
        <p:nvSpPr>
          <p:cNvPr id="5" name="Footer Placeholder 4"/>
          <p:cNvSpPr>
            <a:spLocks noGrp="1"/>
          </p:cNvSpPr>
          <p:nvPr>
            <p:ph type="ftr" sz="quarter" idx="11"/>
          </p:nvPr>
        </p:nvSpPr>
        <p:spPr/>
        <p:txBody>
          <a:bodyPr/>
          <a:lstStyle/>
          <a:p>
            <a:pPr>
              <a:defRPr/>
            </a:pPr>
            <a:r>
              <a:rPr lang="en-GB" smtClean="0"/>
              <a:t>Tuberculosis in the UK: 2014 report</a:t>
            </a:r>
            <a:endParaRPr lang="en-US"/>
          </a:p>
        </p:txBody>
      </p:sp>
      <p:pic>
        <p:nvPicPr>
          <p:cNvPr id="9218" name="Chart 8"/>
          <p:cNvPicPr>
            <a:picLocks noChangeArrowheads="1"/>
          </p:cNvPicPr>
          <p:nvPr/>
        </p:nvPicPr>
        <p:blipFill>
          <a:blip r:embed="rId2">
            <a:extLst>
              <a:ext uri="{28A0092B-C50C-407E-A947-70E740481C1C}">
                <a14:useLocalDpi xmlns:a14="http://schemas.microsoft.com/office/drawing/2010/main" val="0"/>
              </a:ext>
            </a:extLst>
          </a:blip>
          <a:srcRect r="-21" b="-34"/>
          <a:stretch>
            <a:fillRect/>
          </a:stretch>
        </p:blipFill>
        <p:spPr bwMode="auto">
          <a:xfrm>
            <a:off x="1475654" y="1772816"/>
            <a:ext cx="57308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a:spLocks noGrp="1"/>
          </p:cNvSpPr>
          <p:nvPr>
            <p:ph type="title"/>
          </p:nvPr>
        </p:nvSpPr>
        <p:spPr>
          <a:xfrm>
            <a:off x="395536" y="1196752"/>
            <a:ext cx="8352928" cy="432048"/>
          </a:xfrm>
        </p:spPr>
        <p:txBody>
          <a:bodyPr>
            <a:noAutofit/>
          </a:bodyPr>
          <a:lstStyle/>
          <a:p>
            <a:pPr algn="just"/>
            <a:r>
              <a:rPr lang="en-GB" sz="2500" dirty="0" smtClean="0"/>
              <a:t>Treatment completion for drug resistant </a:t>
            </a:r>
            <a:r>
              <a:rPr lang="en-GB" sz="2500" smtClean="0"/>
              <a:t>TB cases</a:t>
            </a:r>
            <a:r>
              <a:rPr lang="en-GB" sz="2500" dirty="0" smtClean="0"/>
              <a:t>, UK, 2004-2011*</a:t>
            </a:r>
            <a:endParaRPr lang="en-GB" sz="2500" dirty="0"/>
          </a:p>
        </p:txBody>
      </p:sp>
      <p:sp>
        <p:nvSpPr>
          <p:cNvPr id="6" name="TextBox 5"/>
          <p:cNvSpPr txBox="1"/>
          <p:nvPr/>
        </p:nvSpPr>
        <p:spPr>
          <a:xfrm>
            <a:off x="1547664" y="5661248"/>
            <a:ext cx="5832648" cy="369332"/>
          </a:xfrm>
          <a:prstGeom prst="rect">
            <a:avLst/>
          </a:prstGeom>
          <a:noFill/>
        </p:spPr>
        <p:txBody>
          <a:bodyPr wrap="square" rtlCol="0">
            <a:spAutoFit/>
          </a:bodyPr>
          <a:lstStyle/>
          <a:p>
            <a:r>
              <a:rPr lang="en-GB" sz="900" dirty="0"/>
              <a:t>* Includes initial and amplified to rifampicin resistant TB and MDR-TB cases and MDR-TB treatment cases only</a:t>
            </a:r>
          </a:p>
          <a:p>
            <a:r>
              <a:rPr lang="en-GB" sz="900" dirty="0"/>
              <a:t>Data labels display the number of cases completing treatment</a:t>
            </a:r>
          </a:p>
        </p:txBody>
      </p:sp>
    </p:spTree>
    <p:extLst>
      <p:ext uri="{BB962C8B-B14F-4D97-AF65-F5344CB8AC3E}">
        <p14:creationId xmlns:p14="http://schemas.microsoft.com/office/powerpoint/2010/main" val="145495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2" descr="T:\TB\TBSurv\Annual report\2014 report\Chapters\Case reporting chapter\Map\UKMap.jpg"/>
          <p:cNvPicPr>
            <a:picLocks noChangeAspect="1"/>
          </p:cNvPicPr>
          <p:nvPr/>
        </p:nvPicPr>
        <p:blipFill rotWithShape="1">
          <a:blip r:embed="rId2">
            <a:extLst>
              <a:ext uri="{28A0092B-C50C-407E-A947-70E740481C1C}">
                <a14:useLocalDpi xmlns:a14="http://schemas.microsoft.com/office/drawing/2010/main" val="0"/>
              </a:ext>
            </a:extLst>
          </a:blip>
          <a:srcRect l="60026" t="35597" b="41747"/>
          <a:stretch/>
        </p:blipFill>
        <p:spPr bwMode="auto">
          <a:xfrm>
            <a:off x="1900460" y="3717032"/>
            <a:ext cx="2279826" cy="185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TB\TBSurv\Annual report\2014 report\Chapters\Case reporting chapter\Map\London3yrav.jpg"/>
          <p:cNvPicPr/>
          <p:nvPr/>
        </p:nvPicPr>
        <p:blipFill rotWithShape="1">
          <a:blip r:embed="rId3">
            <a:extLst>
              <a:ext uri="{28A0092B-C50C-407E-A947-70E740481C1C}">
                <a14:useLocalDpi xmlns:a14="http://schemas.microsoft.com/office/drawing/2010/main" val="0"/>
              </a:ext>
            </a:extLst>
          </a:blip>
          <a:srcRect l="2089" t="30243" r="23844" b="28629"/>
          <a:stretch/>
        </p:blipFill>
        <p:spPr bwMode="auto">
          <a:xfrm>
            <a:off x="2009241" y="1633682"/>
            <a:ext cx="2455545" cy="215773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908" t="4247" r="13681" b="5646"/>
          <a:stretch/>
        </p:blipFill>
        <p:spPr bwMode="auto">
          <a:xfrm>
            <a:off x="5148064" y="164085"/>
            <a:ext cx="3600451"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a:xfrm>
            <a:off x="0" y="6308725"/>
            <a:ext cx="5724128" cy="549275"/>
          </a:xfrm>
        </p:spPr>
        <p:txBody>
          <a:bodyPr/>
          <a:lstStyle/>
          <a:p>
            <a:r>
              <a:rPr lang="en-US" smtClean="0"/>
              <a:t>  </a:t>
            </a:r>
            <a:fld id="{63D93230-3319-439A-A5B3-B0FBD814CA4C}" type="slidenum">
              <a:rPr lang="en-US" smtClean="0"/>
              <a:pPr/>
              <a:t>3</a:t>
            </a:fld>
            <a:endParaRPr lang="en-US" dirty="0"/>
          </a:p>
        </p:txBody>
      </p:sp>
      <p:sp>
        <p:nvSpPr>
          <p:cNvPr id="13" name="Content Placeholder 12"/>
          <p:cNvSpPr>
            <a:spLocks noGrp="1"/>
          </p:cNvSpPr>
          <p:nvPr>
            <p:ph sz="half" idx="2"/>
          </p:nvPr>
        </p:nvSpPr>
        <p:spPr>
          <a:xfrm>
            <a:off x="1907704" y="379209"/>
            <a:ext cx="5328592" cy="1218233"/>
          </a:xfrm>
        </p:spPr>
        <p:txBody>
          <a:bodyPr/>
          <a:lstStyle/>
          <a:p>
            <a:r>
              <a:rPr lang="en-US" sz="2500" spc="-150" dirty="0" smtClean="0">
                <a:solidFill>
                  <a:srgbClr val="00AE9E"/>
                </a:solidFill>
              </a:rPr>
              <a:t>Three-year </a:t>
            </a:r>
            <a:r>
              <a:rPr lang="en-US" sz="2500" spc="-150" dirty="0">
                <a:solidFill>
                  <a:srgbClr val="00AE9E"/>
                </a:solidFill>
              </a:rPr>
              <a:t>average tuberculosis case rates by local area*, UK, </a:t>
            </a:r>
            <a:r>
              <a:rPr lang="en-US" sz="2500" spc="-150" dirty="0" smtClean="0">
                <a:solidFill>
                  <a:srgbClr val="00AE9E"/>
                </a:solidFill>
              </a:rPr>
              <a:t>2011-2013</a:t>
            </a:r>
            <a:endParaRPr lang="en-GB" sz="2500" spc="-150" dirty="0">
              <a:solidFill>
                <a:srgbClr val="00AE9E"/>
              </a:solidFill>
            </a:endParaRPr>
          </a:p>
        </p:txBody>
      </p:sp>
      <p:sp>
        <p:nvSpPr>
          <p:cNvPr id="3" name="TextBox 2"/>
          <p:cNvSpPr txBox="1"/>
          <p:nvPr/>
        </p:nvSpPr>
        <p:spPr>
          <a:xfrm>
            <a:off x="1902730" y="1100161"/>
            <a:ext cx="4253446" cy="369332"/>
          </a:xfrm>
          <a:prstGeom prst="rect">
            <a:avLst/>
          </a:prstGeom>
          <a:noFill/>
        </p:spPr>
        <p:txBody>
          <a:bodyPr wrap="square" rtlCol="0">
            <a:spAutoFit/>
          </a:bodyPr>
          <a:lstStyle/>
          <a:p>
            <a:r>
              <a:rPr lang="en-GB" sz="900" dirty="0" smtClean="0"/>
              <a:t>*England – Local authorities, Wales and Scotland – Health Boards, NI – Country level</a:t>
            </a:r>
            <a:endParaRPr lang="en-GB" sz="900" dirty="0"/>
          </a:p>
        </p:txBody>
      </p:sp>
      <p:sp>
        <p:nvSpPr>
          <p:cNvPr id="6" name="TextBox 5"/>
          <p:cNvSpPr txBox="1"/>
          <p:nvPr/>
        </p:nvSpPr>
        <p:spPr>
          <a:xfrm>
            <a:off x="6876256" y="6253846"/>
            <a:ext cx="2040626" cy="507831"/>
          </a:xfrm>
          <a:prstGeom prst="rect">
            <a:avLst/>
          </a:prstGeom>
          <a:noFill/>
        </p:spPr>
        <p:txBody>
          <a:bodyPr wrap="square" rtlCol="0">
            <a:spAutoFit/>
          </a:bodyPr>
          <a:lstStyle/>
          <a:p>
            <a:r>
              <a:rPr lang="en-GB" sz="900" dirty="0"/>
              <a:t>© Crown copyright and database rights </a:t>
            </a:r>
            <a:r>
              <a:rPr lang="en-GB" sz="900" dirty="0" smtClean="0"/>
              <a:t>2014 </a:t>
            </a:r>
            <a:r>
              <a:rPr lang="en-GB" sz="900" dirty="0"/>
              <a:t>Ordnance Survey </a:t>
            </a:r>
            <a:r>
              <a:rPr lang="en-GB" sz="900" dirty="0" smtClean="0">
                <a:solidFill>
                  <a:srgbClr val="FF0000"/>
                </a:solidFill>
              </a:rPr>
              <a:t>100016969</a:t>
            </a:r>
            <a:endParaRPr lang="en-GB" sz="900" dirty="0">
              <a:solidFill>
                <a:srgbClr val="FF0000"/>
              </a:solidFill>
            </a:endParaRPr>
          </a:p>
        </p:txBody>
      </p:sp>
      <p:sp>
        <p:nvSpPr>
          <p:cNvPr id="20" name="Rectangle 19"/>
          <p:cNvSpPr/>
          <p:nvPr/>
        </p:nvSpPr>
        <p:spPr>
          <a:xfrm>
            <a:off x="8244408" y="2870792"/>
            <a:ext cx="823392" cy="1404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53803" y="1633682"/>
            <a:ext cx="1196293" cy="369332"/>
          </a:xfrm>
          <a:prstGeom prst="rect">
            <a:avLst/>
          </a:prstGeom>
          <a:noFill/>
        </p:spPr>
        <p:txBody>
          <a:bodyPr wrap="square" rtlCol="0">
            <a:spAutoFit/>
          </a:bodyPr>
          <a:lstStyle/>
          <a:p>
            <a:r>
              <a:rPr lang="en-GB" dirty="0" smtClean="0"/>
              <a:t>London</a:t>
            </a:r>
            <a:endParaRPr lang="en-GB" dirty="0"/>
          </a:p>
        </p:txBody>
      </p:sp>
      <p:sp>
        <p:nvSpPr>
          <p:cNvPr id="24" name="Footer Placeholder 23"/>
          <p:cNvSpPr>
            <a:spLocks noGrp="1"/>
          </p:cNvSpPr>
          <p:nvPr>
            <p:ph type="ftr" sz="quarter" idx="11"/>
          </p:nvPr>
        </p:nvSpPr>
        <p:spPr>
          <a:xfrm>
            <a:off x="945151" y="6296873"/>
            <a:ext cx="7704137" cy="549275"/>
          </a:xfrm>
        </p:spPr>
        <p:txBody>
          <a:bodyPr/>
          <a:lstStyle/>
          <a:p>
            <a:pPr>
              <a:defRPr/>
            </a:pPr>
            <a:r>
              <a:rPr lang="en-GB" dirty="0" smtClean="0"/>
              <a:t>Tuberculosis in the UK: 2014 report</a:t>
            </a:r>
            <a:endParaRPr lang="en-US" dirty="0"/>
          </a:p>
        </p:txBody>
      </p:sp>
      <p:sp>
        <p:nvSpPr>
          <p:cNvPr id="15" name="TextBox 14"/>
          <p:cNvSpPr txBox="1"/>
          <p:nvPr/>
        </p:nvSpPr>
        <p:spPr>
          <a:xfrm>
            <a:off x="467544" y="5738080"/>
            <a:ext cx="5832648" cy="584775"/>
          </a:xfrm>
          <a:prstGeom prst="rect">
            <a:avLst/>
          </a:prstGeom>
          <a:noFill/>
        </p:spPr>
        <p:txBody>
          <a:bodyPr wrap="square" rtlCol="0">
            <a:spAutoFit/>
          </a:bodyPr>
          <a:lstStyle/>
          <a:p>
            <a:r>
              <a:rPr lang="en-GB" sz="800" dirty="0" smtClean="0"/>
              <a:t>Source: Enhance Tuberculosis Surveillance (ETS), Enhanced Surveillance of Mycobacterial Infections (ESMI), Office for National Statistics (ONS)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357152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smtClean="0"/>
              <a:t>  </a:t>
            </a:r>
            <a:fld id="{11CAC823-C914-47A8-B1E8-ECC3F565C632}" type="slidenum">
              <a:rPr lang="en-US" smtClean="0"/>
              <a:pPr/>
              <a:t>4</a:t>
            </a:fld>
            <a:endParaRPr lang="en-US" dirty="0"/>
          </a:p>
        </p:txBody>
      </p:sp>
      <p:sp>
        <p:nvSpPr>
          <p:cNvPr id="2" name="Title 1"/>
          <p:cNvSpPr>
            <a:spLocks noGrp="1"/>
          </p:cNvSpPr>
          <p:nvPr>
            <p:ph type="title"/>
          </p:nvPr>
        </p:nvSpPr>
        <p:spPr>
          <a:xfrm>
            <a:off x="1043608" y="1268760"/>
            <a:ext cx="7056784" cy="504056"/>
          </a:xfrm>
        </p:spPr>
        <p:txBody>
          <a:bodyPr>
            <a:normAutofit/>
          </a:bodyPr>
          <a:lstStyle/>
          <a:p>
            <a:pPr algn="ctr"/>
            <a:r>
              <a:rPr lang="en-GB" sz="2500" dirty="0" smtClean="0"/>
              <a:t>Tuberculosis </a:t>
            </a:r>
            <a:r>
              <a:rPr lang="en-GB" sz="2500" dirty="0"/>
              <a:t>case reports and rates by country, UK, </a:t>
            </a:r>
            <a:r>
              <a:rPr lang="en-GB" sz="2500" dirty="0" smtClean="0"/>
              <a:t>2013</a:t>
            </a:r>
            <a:endParaRPr lang="en-GB" sz="2500" dirty="0"/>
          </a:p>
        </p:txBody>
      </p:sp>
      <p:graphicFrame>
        <p:nvGraphicFramePr>
          <p:cNvPr id="15" name="Chart 14"/>
          <p:cNvGraphicFramePr>
            <a:graphicFrameLocks/>
          </p:cNvGraphicFramePr>
          <p:nvPr>
            <p:extLst>
              <p:ext uri="{D42A27DB-BD31-4B8C-83A1-F6EECF244321}">
                <p14:modId xmlns:p14="http://schemas.microsoft.com/office/powerpoint/2010/main" val="630798453"/>
              </p:ext>
            </p:extLst>
          </p:nvPr>
        </p:nvGraphicFramePr>
        <p:xfrm>
          <a:off x="539552" y="1700808"/>
          <a:ext cx="8017196"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899592" y="6316305"/>
            <a:ext cx="7704137" cy="549275"/>
          </a:xfrm>
        </p:spPr>
        <p:txBody>
          <a:bodyPr/>
          <a:lstStyle/>
          <a:p>
            <a:pPr>
              <a:defRPr/>
            </a:pPr>
            <a:r>
              <a:rPr lang="en-GB" dirty="0" smtClean="0"/>
              <a:t>Tuberculosis in the UK: 2014 report</a:t>
            </a:r>
            <a:endParaRPr lang="en-US" dirty="0"/>
          </a:p>
        </p:txBody>
      </p:sp>
      <p:sp>
        <p:nvSpPr>
          <p:cNvPr id="10" name="TextBox 9"/>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Office for National Statistics (ONS)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55893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5</a:t>
            </a:fld>
            <a:endParaRPr lang="en-US" dirty="0"/>
          </a:p>
        </p:txBody>
      </p:sp>
      <p:sp>
        <p:nvSpPr>
          <p:cNvPr id="2" name="Title 1"/>
          <p:cNvSpPr>
            <a:spLocks noGrp="1"/>
          </p:cNvSpPr>
          <p:nvPr>
            <p:ph type="title"/>
          </p:nvPr>
        </p:nvSpPr>
        <p:spPr>
          <a:xfrm>
            <a:off x="1331640" y="1124744"/>
            <a:ext cx="6480720" cy="576064"/>
          </a:xfrm>
        </p:spPr>
        <p:txBody>
          <a:bodyPr>
            <a:noAutofit/>
          </a:bodyPr>
          <a:lstStyle/>
          <a:p>
            <a:pPr algn="ctr"/>
            <a:r>
              <a:rPr lang="en-GB" sz="2500" dirty="0" smtClean="0"/>
              <a:t>Tuberculosis </a:t>
            </a:r>
            <a:r>
              <a:rPr lang="en-GB" sz="2500" dirty="0"/>
              <a:t>case reports and rates by PHE </a:t>
            </a:r>
            <a:r>
              <a:rPr lang="en-GB" sz="2500" dirty="0" smtClean="0"/>
              <a:t>Centre, </a:t>
            </a:r>
            <a:br>
              <a:rPr lang="en-GB" sz="2500" dirty="0" smtClean="0"/>
            </a:br>
            <a:r>
              <a:rPr lang="en-GB" sz="2500" dirty="0" smtClean="0"/>
              <a:t>England, 2013</a:t>
            </a:r>
            <a:endParaRPr lang="en-GB" sz="2500" dirty="0"/>
          </a:p>
        </p:txBody>
      </p:sp>
      <p:graphicFrame>
        <p:nvGraphicFramePr>
          <p:cNvPr id="7" name="Chart 6"/>
          <p:cNvGraphicFramePr>
            <a:graphicFrameLocks/>
          </p:cNvGraphicFramePr>
          <p:nvPr>
            <p:extLst>
              <p:ext uri="{D42A27DB-BD31-4B8C-83A1-F6EECF244321}">
                <p14:modId xmlns:p14="http://schemas.microsoft.com/office/powerpoint/2010/main" val="2796309498"/>
              </p:ext>
            </p:extLst>
          </p:nvPr>
        </p:nvGraphicFramePr>
        <p:xfrm>
          <a:off x="251520" y="1682380"/>
          <a:ext cx="8687217" cy="458019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GB" smtClean="0"/>
              <a:t>Tuberculosis in the UK: 2014 report</a:t>
            </a:r>
            <a:endParaRPr lang="en-US"/>
          </a:p>
        </p:txBody>
      </p:sp>
      <p:sp>
        <p:nvSpPr>
          <p:cNvPr id="9" name="TextBox 8"/>
          <p:cNvSpPr txBox="1"/>
          <p:nvPr/>
        </p:nvSpPr>
        <p:spPr>
          <a:xfrm>
            <a:off x="386920"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Office for National Statistics (ONS)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05533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707895254"/>
              </p:ext>
            </p:extLst>
          </p:nvPr>
        </p:nvGraphicFramePr>
        <p:xfrm>
          <a:off x="1115616" y="1772816"/>
          <a:ext cx="6858001" cy="419916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6</a:t>
            </a:fld>
            <a:endParaRPr lang="en-US" dirty="0"/>
          </a:p>
        </p:txBody>
      </p:sp>
      <p:sp>
        <p:nvSpPr>
          <p:cNvPr id="2" name="Title 1"/>
          <p:cNvSpPr>
            <a:spLocks noGrp="1"/>
          </p:cNvSpPr>
          <p:nvPr>
            <p:ph type="title"/>
          </p:nvPr>
        </p:nvSpPr>
        <p:spPr>
          <a:xfrm>
            <a:off x="647564" y="1196752"/>
            <a:ext cx="7848872" cy="432048"/>
          </a:xfrm>
        </p:spPr>
        <p:txBody>
          <a:bodyPr>
            <a:noAutofit/>
          </a:bodyPr>
          <a:lstStyle/>
          <a:p>
            <a:pPr algn="ctr"/>
            <a:r>
              <a:rPr lang="en-GB" sz="2500" dirty="0" smtClean="0"/>
              <a:t>Tuberculosis </a:t>
            </a:r>
            <a:r>
              <a:rPr lang="en-GB" sz="2500" dirty="0"/>
              <a:t>case reports </a:t>
            </a:r>
            <a:r>
              <a:rPr lang="en-GB" sz="2500" dirty="0" smtClean="0"/>
              <a:t>&amp; rates </a:t>
            </a:r>
            <a:r>
              <a:rPr lang="en-GB" sz="2500" dirty="0"/>
              <a:t>by age group </a:t>
            </a:r>
            <a:r>
              <a:rPr lang="en-GB" sz="2500" dirty="0" smtClean="0"/>
              <a:t>&amp; place </a:t>
            </a:r>
            <a:r>
              <a:rPr lang="en-GB" sz="2500" dirty="0"/>
              <a:t>of birth, </a:t>
            </a:r>
            <a:r>
              <a:rPr lang="en-GB" sz="2500" dirty="0" smtClean="0"/>
              <a:t/>
            </a:r>
            <a:br>
              <a:rPr lang="en-GB" sz="2500" dirty="0" smtClean="0"/>
            </a:br>
            <a:r>
              <a:rPr lang="en-GB" sz="2500" dirty="0" smtClean="0"/>
              <a:t>UK</a:t>
            </a:r>
            <a:r>
              <a:rPr lang="en-GB" sz="2500" dirty="0"/>
              <a:t>, </a:t>
            </a:r>
            <a:r>
              <a:rPr lang="en-GB" sz="2500" dirty="0" smtClean="0"/>
              <a:t>2013</a:t>
            </a:r>
            <a:endParaRPr lang="en-GB" sz="2500" dirty="0"/>
          </a:p>
        </p:txBody>
      </p:sp>
      <p:sp>
        <p:nvSpPr>
          <p:cNvPr id="3" name="Footer Placeholder 2"/>
          <p:cNvSpPr>
            <a:spLocks noGrp="1"/>
          </p:cNvSpPr>
          <p:nvPr>
            <p:ph type="ftr" sz="quarter" idx="11"/>
          </p:nvPr>
        </p:nvSpPr>
        <p:spPr/>
        <p:txBody>
          <a:bodyPr/>
          <a:lstStyle/>
          <a:p>
            <a:pPr>
              <a:defRPr/>
            </a:pPr>
            <a:r>
              <a:rPr lang="en-GB" smtClean="0"/>
              <a:t>Tuberculosis in the UK: 2014 report</a:t>
            </a:r>
            <a:endParaRPr lang="en-US"/>
          </a:p>
        </p:txBody>
      </p:sp>
      <p:sp>
        <p:nvSpPr>
          <p:cNvPr id="10" name="TextBox 9"/>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(ESMI),Labour Force Survey (LFS)</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026984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smtClean="0"/>
              <a:t>  </a:t>
            </a:r>
            <a:fld id="{11CAC823-C914-47A8-B1E8-ECC3F565C632}" type="slidenum">
              <a:rPr lang="en-US" smtClean="0"/>
              <a:pPr/>
              <a:t>7</a:t>
            </a:fld>
            <a:endParaRPr lang="en-US" dirty="0"/>
          </a:p>
        </p:txBody>
      </p:sp>
      <p:sp>
        <p:nvSpPr>
          <p:cNvPr id="5" name="Footer Placeholder 4"/>
          <p:cNvSpPr>
            <a:spLocks noGrp="1"/>
          </p:cNvSpPr>
          <p:nvPr>
            <p:ph type="ftr" sz="quarter" idx="11"/>
          </p:nvPr>
        </p:nvSpPr>
        <p:spPr/>
        <p:txBody>
          <a:bodyPr/>
          <a:lstStyle/>
          <a:p>
            <a:pPr>
              <a:defRPr/>
            </a:pPr>
            <a:r>
              <a:rPr lang="en-GB" dirty="0" smtClean="0"/>
              <a:t>Tuberculosis in the UK: 2014 report</a:t>
            </a:r>
            <a:endParaRPr lang="en-US" dirty="0"/>
          </a:p>
        </p:txBody>
      </p:sp>
      <p:sp>
        <p:nvSpPr>
          <p:cNvPr id="7" name="Title 1"/>
          <p:cNvSpPr>
            <a:spLocks noGrp="1"/>
          </p:cNvSpPr>
          <p:nvPr>
            <p:ph type="title"/>
          </p:nvPr>
        </p:nvSpPr>
        <p:spPr>
          <a:xfrm>
            <a:off x="-26640" y="1268760"/>
            <a:ext cx="9112796" cy="432048"/>
          </a:xfrm>
        </p:spPr>
        <p:txBody>
          <a:bodyPr>
            <a:noAutofit/>
          </a:bodyPr>
          <a:lstStyle/>
          <a:p>
            <a:pPr algn="ctr"/>
            <a:r>
              <a:rPr lang="en-GB" sz="2500" dirty="0" smtClean="0"/>
              <a:t>Tuberculosis rate in UK born children (0-14 years old), </a:t>
            </a:r>
            <a:br>
              <a:rPr lang="en-GB" sz="2500" dirty="0" smtClean="0"/>
            </a:br>
            <a:r>
              <a:rPr lang="en-GB" sz="2500" dirty="0" smtClean="0"/>
              <a:t>UK</a:t>
            </a:r>
            <a:r>
              <a:rPr lang="en-GB" sz="2500" dirty="0"/>
              <a:t>, </a:t>
            </a:r>
            <a:r>
              <a:rPr lang="en-GB" sz="2500" dirty="0" smtClean="0"/>
              <a:t>2004-2013</a:t>
            </a:r>
            <a:endParaRPr lang="en-GB" sz="2500" dirty="0"/>
          </a:p>
        </p:txBody>
      </p:sp>
      <p:sp>
        <p:nvSpPr>
          <p:cNvPr id="9" name="TextBox 8"/>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graphicFrame>
        <p:nvGraphicFramePr>
          <p:cNvPr id="10" name="Chart 9"/>
          <p:cNvGraphicFramePr>
            <a:graphicFrameLocks/>
          </p:cNvGraphicFramePr>
          <p:nvPr>
            <p:extLst>
              <p:ext uri="{D42A27DB-BD31-4B8C-83A1-F6EECF244321}">
                <p14:modId xmlns:p14="http://schemas.microsoft.com/office/powerpoint/2010/main" val="2694984404"/>
              </p:ext>
            </p:extLst>
          </p:nvPr>
        </p:nvGraphicFramePr>
        <p:xfrm>
          <a:off x="1674740" y="2132856"/>
          <a:ext cx="5794521" cy="3712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98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  </a:t>
            </a:r>
            <a:fld id="{11CAC823-C914-47A8-B1E8-ECC3F565C632}" type="slidenum">
              <a:rPr lang="en-US" smtClean="0"/>
              <a:pPr/>
              <a:t>8</a:t>
            </a:fld>
            <a:endParaRPr lang="en-US" dirty="0"/>
          </a:p>
        </p:txBody>
      </p:sp>
      <p:sp>
        <p:nvSpPr>
          <p:cNvPr id="2" name="Title 1"/>
          <p:cNvSpPr>
            <a:spLocks noGrp="1"/>
          </p:cNvSpPr>
          <p:nvPr>
            <p:ph type="title"/>
          </p:nvPr>
        </p:nvSpPr>
        <p:spPr>
          <a:xfrm>
            <a:off x="323528" y="1268760"/>
            <a:ext cx="8496944" cy="432048"/>
          </a:xfrm>
        </p:spPr>
        <p:txBody>
          <a:bodyPr>
            <a:noAutofit/>
          </a:bodyPr>
          <a:lstStyle/>
          <a:p>
            <a:pPr algn="ctr"/>
            <a:r>
              <a:rPr lang="en-GB" sz="2500" dirty="0" smtClean="0"/>
              <a:t>Tuberculosis </a:t>
            </a:r>
            <a:r>
              <a:rPr lang="en-GB" sz="2500" dirty="0"/>
              <a:t>case reports </a:t>
            </a:r>
            <a:r>
              <a:rPr lang="en-GB" sz="2500" dirty="0" smtClean="0"/>
              <a:t>&amp; </a:t>
            </a:r>
            <a:r>
              <a:rPr lang="en-GB" sz="2500" dirty="0"/>
              <a:t>rates by place of birth, </a:t>
            </a:r>
            <a:r>
              <a:rPr lang="en-GB" sz="2500" dirty="0" smtClean="0"/>
              <a:t>UK</a:t>
            </a:r>
            <a:r>
              <a:rPr lang="en-GB" sz="2500" dirty="0"/>
              <a:t>, </a:t>
            </a:r>
            <a:r>
              <a:rPr lang="en-GB" sz="2500" dirty="0" smtClean="0"/>
              <a:t>2004-2013</a:t>
            </a:r>
            <a:endParaRPr lang="en-GB" sz="2500" dirty="0"/>
          </a:p>
        </p:txBody>
      </p:sp>
      <p:sp>
        <p:nvSpPr>
          <p:cNvPr id="3" name="Footer Placeholder 2"/>
          <p:cNvSpPr>
            <a:spLocks noGrp="1"/>
          </p:cNvSpPr>
          <p:nvPr>
            <p:ph type="ftr" sz="quarter" idx="11"/>
          </p:nvPr>
        </p:nvSpPr>
        <p:spPr/>
        <p:txBody>
          <a:bodyPr/>
          <a:lstStyle/>
          <a:p>
            <a:pPr>
              <a:defRPr/>
            </a:pPr>
            <a:r>
              <a:rPr lang="en-GB" dirty="0" smtClean="0"/>
              <a:t>Tuberculosis in the UK: 2014 report</a:t>
            </a:r>
            <a:endParaRPr lang="en-US" dirty="0"/>
          </a:p>
        </p:txBody>
      </p:sp>
      <p:sp>
        <p:nvSpPr>
          <p:cNvPr id="8" name="TextBox 7"/>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 Labour Force Survey (LFS)</a:t>
            </a:r>
          </a:p>
          <a:p>
            <a:r>
              <a:rPr lang="en-GB" sz="800" dirty="0" smtClean="0"/>
              <a:t>Data as at: May 2014. Prepared by: TB Section, Centre for Infectious Disease Surveillance and Control, Public Health England   </a:t>
            </a:r>
            <a:endParaRPr lang="en-GB" sz="800" dirty="0"/>
          </a:p>
        </p:txBody>
      </p:sp>
      <p:graphicFrame>
        <p:nvGraphicFramePr>
          <p:cNvPr id="7" name="Chart 6"/>
          <p:cNvGraphicFramePr>
            <a:graphicFrameLocks/>
          </p:cNvGraphicFramePr>
          <p:nvPr>
            <p:extLst>
              <p:ext uri="{D42A27DB-BD31-4B8C-83A1-F6EECF244321}">
                <p14:modId xmlns:p14="http://schemas.microsoft.com/office/powerpoint/2010/main" val="2205092303"/>
              </p:ext>
            </p:extLst>
          </p:nvPr>
        </p:nvGraphicFramePr>
        <p:xfrm>
          <a:off x="971600" y="1916832"/>
          <a:ext cx="6969126" cy="3997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209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r>
              <a:rPr lang="en-US" smtClean="0"/>
              <a:t>  </a:t>
            </a:r>
            <a:fld id="{11CAC823-C914-47A8-B1E8-ECC3F565C632}" type="slidenum">
              <a:rPr lang="en-US" smtClean="0"/>
              <a:pPr/>
              <a:t>9</a:t>
            </a:fld>
            <a:endParaRPr lang="en-US" dirty="0"/>
          </a:p>
        </p:txBody>
      </p:sp>
      <p:sp>
        <p:nvSpPr>
          <p:cNvPr id="2" name="Title 1"/>
          <p:cNvSpPr>
            <a:spLocks noGrp="1"/>
          </p:cNvSpPr>
          <p:nvPr>
            <p:ph type="title"/>
          </p:nvPr>
        </p:nvSpPr>
        <p:spPr>
          <a:xfrm>
            <a:off x="368675" y="1196752"/>
            <a:ext cx="8406650" cy="432048"/>
          </a:xfrm>
        </p:spPr>
        <p:txBody>
          <a:bodyPr>
            <a:noAutofit/>
          </a:bodyPr>
          <a:lstStyle/>
          <a:p>
            <a:pPr algn="just"/>
            <a:r>
              <a:rPr lang="en-GB" sz="2500" dirty="0" smtClean="0"/>
              <a:t>Most </a:t>
            </a:r>
            <a:r>
              <a:rPr lang="en-GB" sz="2500" dirty="0"/>
              <a:t>frequent countries of birth for </a:t>
            </a:r>
            <a:r>
              <a:rPr lang="en-GB" sz="2500" dirty="0" smtClean="0"/>
              <a:t>non-UK born TB cases, </a:t>
            </a:r>
            <a:r>
              <a:rPr lang="en-GB" sz="2500" dirty="0"/>
              <a:t>UK, </a:t>
            </a:r>
            <a:r>
              <a:rPr lang="en-GB" sz="2500" dirty="0" smtClean="0"/>
              <a:t>2013</a:t>
            </a:r>
            <a:endParaRPr lang="en-GB" sz="2500" dirty="0"/>
          </a:p>
        </p:txBody>
      </p:sp>
      <p:graphicFrame>
        <p:nvGraphicFramePr>
          <p:cNvPr id="12" name="Table 11"/>
          <p:cNvGraphicFramePr>
            <a:graphicFrameLocks noGrp="1"/>
          </p:cNvGraphicFramePr>
          <p:nvPr>
            <p:extLst>
              <p:ext uri="{D42A27DB-BD31-4B8C-83A1-F6EECF244321}">
                <p14:modId xmlns:p14="http://schemas.microsoft.com/office/powerpoint/2010/main" val="3986894389"/>
              </p:ext>
            </p:extLst>
          </p:nvPr>
        </p:nvGraphicFramePr>
        <p:xfrm>
          <a:off x="1979712" y="5777118"/>
          <a:ext cx="2492053" cy="190500"/>
        </p:xfrm>
        <a:graphic>
          <a:graphicData uri="http://schemas.openxmlformats.org/drawingml/2006/table">
            <a:tbl>
              <a:tblPr/>
              <a:tblGrid>
                <a:gridCol w="2492053"/>
              </a:tblGrid>
              <a:tr h="190500">
                <a:tc>
                  <a:txBody>
                    <a:bodyPr/>
                    <a:lstStyle/>
                    <a:p>
                      <a:r>
                        <a:rPr lang="en-GB" sz="900" dirty="0" smtClean="0"/>
                        <a:t>* Where country of birth was known; **Years</a:t>
                      </a:r>
                      <a:endParaRPr lang="en-GB" sz="900" dirty="0"/>
                    </a:p>
                  </a:txBody>
                  <a:tcPr marL="9525" marR="9525" marT="9525" marB="0" anchor="b">
                    <a:lnL>
                      <a:noFill/>
                    </a:lnL>
                    <a:lnR>
                      <a:noFill/>
                    </a:lnR>
                    <a:lnT>
                      <a:noFill/>
                    </a:lnT>
                    <a:lnB>
                      <a:noFill/>
                    </a:lnB>
                    <a:solidFill>
                      <a:srgbClr val="FFFFFF"/>
                    </a:solidFill>
                  </a:tcPr>
                </a:tc>
              </a:tr>
            </a:tbl>
          </a:graphicData>
        </a:graphic>
      </p:graphicFrame>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523" b="-6633"/>
          <a:stretch/>
        </p:blipFill>
        <p:spPr bwMode="auto">
          <a:xfrm>
            <a:off x="1815676" y="1628800"/>
            <a:ext cx="5512649" cy="433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ooter Placeholder 16"/>
          <p:cNvSpPr>
            <a:spLocks noGrp="1"/>
          </p:cNvSpPr>
          <p:nvPr>
            <p:ph type="ftr" sz="quarter" idx="11"/>
          </p:nvPr>
        </p:nvSpPr>
        <p:spPr/>
        <p:txBody>
          <a:bodyPr/>
          <a:lstStyle/>
          <a:p>
            <a:pPr>
              <a:defRPr/>
            </a:pPr>
            <a:r>
              <a:rPr lang="en-GB" dirty="0" smtClean="0"/>
              <a:t>Tuberculosis in the UK: 2014 report</a:t>
            </a:r>
            <a:endParaRPr lang="en-US" dirty="0"/>
          </a:p>
        </p:txBody>
      </p:sp>
      <p:sp>
        <p:nvSpPr>
          <p:cNvPr id="3" name="TextBox 2"/>
          <p:cNvSpPr txBox="1"/>
          <p:nvPr/>
        </p:nvSpPr>
        <p:spPr>
          <a:xfrm>
            <a:off x="399828" y="6093296"/>
            <a:ext cx="8712968" cy="338554"/>
          </a:xfrm>
          <a:prstGeom prst="rect">
            <a:avLst/>
          </a:prstGeom>
          <a:noFill/>
        </p:spPr>
        <p:txBody>
          <a:bodyPr wrap="square" rtlCol="0">
            <a:spAutoFit/>
          </a:bodyPr>
          <a:lstStyle/>
          <a:p>
            <a:r>
              <a:rPr lang="en-GB" sz="800" dirty="0" smtClean="0"/>
              <a:t>Source: Enhance Tuberculosis Surveillance (ETS), Enhanced Surveillance of Mycobacterial Infections (ESMI)</a:t>
            </a:r>
          </a:p>
          <a:p>
            <a:r>
              <a:rPr lang="en-GB" sz="800" dirty="0" smtClean="0"/>
              <a:t>Data as at: May 2014. Prepared by: TB Section, Centre for Infectious Disease Surveillance and Control, Public Health England   </a:t>
            </a:r>
            <a:endParaRPr lang="en-GB" sz="800" dirty="0"/>
          </a:p>
        </p:txBody>
      </p:sp>
    </p:spTree>
    <p:extLst>
      <p:ext uri="{BB962C8B-B14F-4D97-AF65-F5344CB8AC3E}">
        <p14:creationId xmlns:p14="http://schemas.microsoft.com/office/powerpoint/2010/main" val="258293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F871F3-2071-4399-8D96-B928C5D0A829}">
  <ds:schemaRefs>
    <ds:schemaRef ds:uri="http://purl.org/dc/terms/"/>
    <ds:schemaRef ds:uri="http://purl.org/dc/dcmitype/"/>
    <ds:schemaRef ds:uri="http://schemas.microsoft.com/sharepoint/v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ACD2BD-04D3-4C4A-8CD1-55AC3B241032}">
  <ds:schemaRefs>
    <ds:schemaRef ds:uri="http://schemas.microsoft.com/sharepoint/v3/contenttype/forms"/>
  </ds:schemaRefs>
</ds:datastoreItem>
</file>

<file path=customXml/itemProps3.xml><?xml version="1.0" encoding="utf-8"?>
<ds:datastoreItem xmlns:ds="http://schemas.openxmlformats.org/officeDocument/2006/customXml" ds:itemID="{71A4B9D1-2F24-4827-8491-39A36301D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2967</TotalTime>
  <Words>2174</Words>
  <Application>Microsoft Office PowerPoint</Application>
  <PresentationFormat>On-screen Show (4:3)</PresentationFormat>
  <Paragraphs>256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Tuberculosis in the UK  2014 report </vt:lpstr>
      <vt:lpstr>Tuberculosis case reports and rates, UK, 2004-2013 </vt:lpstr>
      <vt:lpstr>PowerPoint Presentation</vt:lpstr>
      <vt:lpstr>Tuberculosis case reports and rates by country, UK, 2013</vt:lpstr>
      <vt:lpstr>Tuberculosis case reports and rates by PHE Centre,  England, 2013</vt:lpstr>
      <vt:lpstr>Tuberculosis case reports &amp; rates by age group &amp; place of birth,  UK, 2013</vt:lpstr>
      <vt:lpstr>Tuberculosis rate in UK born children (0-14 years old),  UK, 2004-2013</vt:lpstr>
      <vt:lpstr>Tuberculosis case reports &amp; rates by place of birth, UK, 2004-2013</vt:lpstr>
      <vt:lpstr>Most frequent countries of birth for non-UK born TB cases, UK, 2013</vt:lpstr>
      <vt:lpstr>Time between entry to the UK &amp; TB diagnosis for  non-UK born TB cases by year, UK, 2013</vt:lpstr>
      <vt:lpstr>Tuberculosis case reports &amp; rates by ethnic group &amp; place of birth, England, Wales and Northern Ireland, 2013</vt:lpstr>
      <vt:lpstr>Proportion of TB cases by deprivation quintile residence, England, 2013</vt:lpstr>
      <vt:lpstr>Proportion of TB case reports by site of disease, UK, 2004-2013</vt:lpstr>
      <vt:lpstr>Tuberculosis case reports by site of disease, UK, 2013</vt:lpstr>
      <vt:lpstr>Proportion of TB cases with isoniazid resistance or MDR-TB,  UK, 2004-2013 </vt:lpstr>
      <vt:lpstr>Number &amp; proportion of TB cases with drug resistance by age group,  UK, 2013 </vt:lpstr>
      <vt:lpstr>Proportion of TB cases with drug resistance by previous history of TB, UK, 2013 </vt:lpstr>
      <vt:lpstr>Most frequent countries of birth of non-UK born TB cases  with drug resistance, UK, 2013 </vt:lpstr>
      <vt:lpstr>Proportion of culture confirmed TB cases with ≥ 23 loci  typed by country, 2010-2013 </vt:lpstr>
      <vt:lpstr>Number of TB clusters and proportion clustered by country,  2010-2013 </vt:lpstr>
      <vt:lpstr>Proportion of TB clusters by size, 2010-2013 </vt:lpstr>
      <vt:lpstr>PowerPoint Presentation</vt:lpstr>
      <vt:lpstr>Lineage of TB cases with MIRU-VNTR strain types, 2010-2013* </vt:lpstr>
      <vt:lpstr>Lineage of TB cases with MIRU-VNTR strain types*  by country of birth**, UK, 2010-2013 </vt:lpstr>
      <vt:lpstr>TB outcome at 12 months for drug sensitive TB cases  with expected treatment duration &lt;12 months*, UK, 2012</vt:lpstr>
      <vt:lpstr>Treatment completion at 12 months for drug sensitive TB cases  with expected treatment duration &lt;12 months*, UK, 2003-2012</vt:lpstr>
      <vt:lpstr>Time between start of treatment &amp; death for drug sensitive TB cohort*, UK, 2003-2012</vt:lpstr>
      <vt:lpstr>TB outcome at 24 months for drug resistant cohort, UK, 2011*</vt:lpstr>
      <vt:lpstr>Treatment completion for drug resistant TB cases, UK, 2004-2011*</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Hemmings</dc:creator>
  <cp:lastModifiedBy>Tehreen Mohiyuddin</cp:lastModifiedBy>
  <cp:revision>292</cp:revision>
  <cp:lastPrinted>2014-09-24T10:46:48Z</cp:lastPrinted>
  <dcterms:created xsi:type="dcterms:W3CDTF">2012-10-10T09:02:29Z</dcterms:created>
  <dcterms:modified xsi:type="dcterms:W3CDTF">2014-09-24T12:14:55Z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ies>
</file>