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6"/>
  </p:notesMasterIdLst>
  <p:handoutMasterIdLst>
    <p:handoutMasterId r:id="rId27"/>
  </p:handoutMasterIdLst>
  <p:sldIdLst>
    <p:sldId id="259" r:id="rId3"/>
    <p:sldId id="450" r:id="rId4"/>
    <p:sldId id="362" r:id="rId5"/>
    <p:sldId id="402" r:id="rId6"/>
    <p:sldId id="447" r:id="rId7"/>
    <p:sldId id="466" r:id="rId8"/>
    <p:sldId id="474" r:id="rId9"/>
    <p:sldId id="480" r:id="rId10"/>
    <p:sldId id="475" r:id="rId11"/>
    <p:sldId id="446" r:id="rId12"/>
    <p:sldId id="482" r:id="rId13"/>
    <p:sldId id="461" r:id="rId14"/>
    <p:sldId id="460" r:id="rId15"/>
    <p:sldId id="459" r:id="rId16"/>
    <p:sldId id="383" r:id="rId17"/>
    <p:sldId id="470" r:id="rId18"/>
    <p:sldId id="455" r:id="rId19"/>
    <p:sldId id="485" r:id="rId20"/>
    <p:sldId id="486" r:id="rId21"/>
    <p:sldId id="487" r:id="rId22"/>
    <p:sldId id="452" r:id="rId23"/>
    <p:sldId id="433" r:id="rId24"/>
    <p:sldId id="472" r:id="rId25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EBC"/>
    <a:srgbClr val="211973"/>
    <a:srgbClr val="1A2792"/>
    <a:srgbClr val="641973"/>
    <a:srgbClr val="51626F"/>
    <a:srgbClr val="808000"/>
    <a:srgbClr val="879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72830" autoAdjust="0"/>
  </p:normalViewPr>
  <p:slideViewPr>
    <p:cSldViewPr snapToGrid="0">
      <p:cViewPr>
        <p:scale>
          <a:sx n="100" d="100"/>
          <a:sy n="100" d="100"/>
        </p:scale>
        <p:origin x="-27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15912827011733"/>
          <c:y val="0.12598644242350501"/>
          <c:w val="0.70091302115856902"/>
          <c:h val="0.772510125137603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 Sector Cash Receipts</c:v>
                </c:pt>
              </c:strCache>
            </c:strRef>
          </c:tx>
          <c:spPr>
            <a:ln w="34915">
              <a:solidFill>
                <a:srgbClr val="266EBC"/>
              </a:solidFill>
            </a:ln>
          </c:spPr>
          <c:marker>
            <c:symbol val="none"/>
          </c:marker>
          <c:dPt>
            <c:idx val="34"/>
            <c:bubble3D val="0"/>
            <c:spPr>
              <a:ln w="34915">
                <a:solidFill>
                  <a:srgbClr val="266EBC"/>
                </a:solidFill>
                <a:prstDash val="sysDot"/>
              </a:ln>
            </c:spPr>
          </c:dPt>
          <c:dPt>
            <c:idx val="35"/>
            <c:bubble3D val="0"/>
            <c:spPr>
              <a:ln w="34915">
                <a:solidFill>
                  <a:srgbClr val="266EBC"/>
                </a:solidFill>
                <a:prstDash val="sysDot"/>
              </a:ln>
            </c:spPr>
          </c:dPt>
          <c:dPt>
            <c:idx val="36"/>
            <c:bubble3D val="0"/>
            <c:spPr>
              <a:ln w="34915">
                <a:solidFill>
                  <a:srgbClr val="266EBC"/>
                </a:solidFill>
                <a:prstDash val="sysDot"/>
              </a:ln>
            </c:spPr>
          </c:dPt>
          <c:dPt>
            <c:idx val="37"/>
            <c:bubble3D val="0"/>
            <c:spPr>
              <a:ln w="34915">
                <a:solidFill>
                  <a:srgbClr val="266EBC"/>
                </a:solidFill>
                <a:prstDash val="sysDot"/>
              </a:ln>
            </c:spPr>
          </c:dPt>
          <c:dPt>
            <c:idx val="38"/>
            <c:bubble3D val="0"/>
            <c:spPr>
              <a:ln w="34915">
                <a:solidFill>
                  <a:srgbClr val="266EBC"/>
                </a:solidFill>
                <a:prstDash val="sysDot"/>
              </a:ln>
            </c:spPr>
          </c:dPt>
          <c:cat>
            <c:strRef>
              <c:f>Sheet1!$A$2:$A$40</c:f>
              <c:strCache>
                <c:ptCount val="39"/>
                <c:pt idx="0">
                  <c:v>1979-80</c:v>
                </c:pt>
                <c:pt idx="1">
                  <c:v>1980-81</c:v>
                </c:pt>
                <c:pt idx="2">
                  <c:v>1981-82</c:v>
                </c:pt>
                <c:pt idx="3">
                  <c:v>1982-83</c:v>
                </c:pt>
                <c:pt idx="4">
                  <c:v>1983-84</c:v>
                </c:pt>
                <c:pt idx="5">
                  <c:v>1984-85</c:v>
                </c:pt>
                <c:pt idx="6">
                  <c:v>1985-86</c:v>
                </c:pt>
                <c:pt idx="7">
                  <c:v>1986-87</c:v>
                </c:pt>
                <c:pt idx="8">
                  <c:v>1987-88</c:v>
                </c:pt>
                <c:pt idx="9">
                  <c:v>1988-89</c:v>
                </c:pt>
                <c:pt idx="10">
                  <c:v>1989-90</c:v>
                </c:pt>
                <c:pt idx="11">
                  <c:v>1990-91</c:v>
                </c:pt>
                <c:pt idx="12">
                  <c:v>1991-92</c:v>
                </c:pt>
                <c:pt idx="13">
                  <c:v>1992-93</c:v>
                </c:pt>
                <c:pt idx="14">
                  <c:v>1993-94</c:v>
                </c:pt>
                <c:pt idx="15">
                  <c:v>1994-95</c:v>
                </c:pt>
                <c:pt idx="16">
                  <c:v>1995-96</c:v>
                </c:pt>
                <c:pt idx="17">
                  <c:v>1996-97</c:v>
                </c:pt>
                <c:pt idx="18">
                  <c:v>1997-99</c:v>
                </c:pt>
                <c:pt idx="19">
                  <c:v>1998-99</c:v>
                </c:pt>
                <c:pt idx="20">
                  <c:v>1999-00</c:v>
                </c:pt>
                <c:pt idx="21">
                  <c:v>2000-01</c:v>
                </c:pt>
                <c:pt idx="22">
                  <c:v>2001-02</c:v>
                </c:pt>
                <c:pt idx="23">
                  <c:v>2002-03</c:v>
                </c:pt>
                <c:pt idx="24">
                  <c:v>2003-04</c:v>
                </c:pt>
                <c:pt idx="25">
                  <c:v>2004-05</c:v>
                </c:pt>
                <c:pt idx="26">
                  <c:v>2005-06</c:v>
                </c:pt>
                <c:pt idx="27">
                  <c:v>2006-07</c:v>
                </c:pt>
                <c:pt idx="28">
                  <c:v>2007-08</c:v>
                </c:pt>
                <c:pt idx="29">
                  <c:v>2008-09</c:v>
                </c:pt>
                <c:pt idx="30">
                  <c:v>2009-10</c:v>
                </c:pt>
                <c:pt idx="31">
                  <c:v>2010-11</c:v>
                </c:pt>
                <c:pt idx="32">
                  <c:v>2011-12</c:v>
                </c:pt>
                <c:pt idx="33">
                  <c:v>2012-13</c:v>
                </c:pt>
                <c:pt idx="34">
                  <c:v>2013-14</c:v>
                </c:pt>
                <c:pt idx="35">
                  <c:v>2014-15</c:v>
                </c:pt>
                <c:pt idx="36">
                  <c:v>2015-16</c:v>
                </c:pt>
                <c:pt idx="37">
                  <c:v>2016-17</c:v>
                </c:pt>
                <c:pt idx="38">
                  <c:v>2017-18</c:v>
                </c:pt>
              </c:strCache>
            </c:strRef>
          </c:cat>
          <c:val>
            <c:numRef>
              <c:f>Sheet1!$B$2:$B$40</c:f>
              <c:numCache>
                <c:formatCode>0.00</c:formatCode>
                <c:ptCount val="39"/>
                <c:pt idx="0">
                  <c:v>0.40600000000000008</c:v>
                </c:pt>
                <c:pt idx="1">
                  <c:v>0.42200000000000032</c:v>
                </c:pt>
                <c:pt idx="2">
                  <c:v>0.45500000000000002</c:v>
                </c:pt>
                <c:pt idx="3">
                  <c:v>0.45200000000000001</c:v>
                </c:pt>
                <c:pt idx="4">
                  <c:v>0.441</c:v>
                </c:pt>
                <c:pt idx="5">
                  <c:v>0.43900000000000106</c:v>
                </c:pt>
                <c:pt idx="6">
                  <c:v>0.42700000000000032</c:v>
                </c:pt>
                <c:pt idx="7">
                  <c:v>0.41600000000000031</c:v>
                </c:pt>
                <c:pt idx="8">
                  <c:v>0.40600000000000008</c:v>
                </c:pt>
                <c:pt idx="9">
                  <c:v>0.40200000000000002</c:v>
                </c:pt>
                <c:pt idx="10">
                  <c:v>0.3940000000000014</c:v>
                </c:pt>
                <c:pt idx="11">
                  <c:v>0.38400000000000117</c:v>
                </c:pt>
                <c:pt idx="12">
                  <c:v>0.38100000000000117</c:v>
                </c:pt>
                <c:pt idx="13">
                  <c:v>0.36300000000000032</c:v>
                </c:pt>
                <c:pt idx="14">
                  <c:v>0.35400000000000031</c:v>
                </c:pt>
                <c:pt idx="15">
                  <c:v>0.36400000000000032</c:v>
                </c:pt>
                <c:pt idx="16">
                  <c:v>0.37200000000000105</c:v>
                </c:pt>
                <c:pt idx="17">
                  <c:v>0.36100000000000032</c:v>
                </c:pt>
                <c:pt idx="18">
                  <c:v>0.37300000000000105</c:v>
                </c:pt>
                <c:pt idx="19">
                  <c:v>0.37500000000000105</c:v>
                </c:pt>
                <c:pt idx="20">
                  <c:v>0.38000000000000117</c:v>
                </c:pt>
                <c:pt idx="21">
                  <c:v>0.38700000000000118</c:v>
                </c:pt>
                <c:pt idx="22">
                  <c:v>0.37700000000000106</c:v>
                </c:pt>
                <c:pt idx="23">
                  <c:v>0.36400000000000032</c:v>
                </c:pt>
                <c:pt idx="24">
                  <c:v>0.36500000000000032</c:v>
                </c:pt>
                <c:pt idx="25">
                  <c:v>0.37200000000000105</c:v>
                </c:pt>
                <c:pt idx="26">
                  <c:v>0.37800000000000106</c:v>
                </c:pt>
                <c:pt idx="27">
                  <c:v>0.38300000000000117</c:v>
                </c:pt>
                <c:pt idx="28">
                  <c:v>0.38200000000000117</c:v>
                </c:pt>
                <c:pt idx="29">
                  <c:v>0.37500000000000105</c:v>
                </c:pt>
                <c:pt idx="30">
                  <c:v>0.36200000000000032</c:v>
                </c:pt>
                <c:pt idx="31">
                  <c:v>0.37300000000000105</c:v>
                </c:pt>
                <c:pt idx="32">
                  <c:v>0.37500000000000105</c:v>
                </c:pt>
                <c:pt idx="33">
                  <c:v>0.38000000000000117</c:v>
                </c:pt>
                <c:pt idx="34">
                  <c:v>0.38400000000000117</c:v>
                </c:pt>
                <c:pt idx="35">
                  <c:v>0.38200000000000117</c:v>
                </c:pt>
                <c:pt idx="36">
                  <c:v>0.38100000000000117</c:v>
                </c:pt>
                <c:pt idx="37">
                  <c:v>0.38400000000000117</c:v>
                </c:pt>
                <c:pt idx="38">
                  <c:v>0.38300000000000117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Managed Expenditure</c:v>
                </c:pt>
              </c:strCache>
            </c:strRef>
          </c:tx>
          <c:spPr>
            <a:ln w="34915">
              <a:solidFill>
                <a:srgbClr val="641973"/>
              </a:solidFill>
            </a:ln>
          </c:spPr>
          <c:marker>
            <c:symbol val="none"/>
          </c:marker>
          <c:dPt>
            <c:idx val="34"/>
            <c:bubble3D val="0"/>
            <c:spPr>
              <a:ln w="34915">
                <a:solidFill>
                  <a:srgbClr val="641973"/>
                </a:solidFill>
                <a:prstDash val="sysDot"/>
              </a:ln>
            </c:spPr>
          </c:dPt>
          <c:dPt>
            <c:idx val="35"/>
            <c:bubble3D val="0"/>
            <c:spPr>
              <a:ln w="34915">
                <a:solidFill>
                  <a:srgbClr val="641973"/>
                </a:solidFill>
                <a:prstDash val="sysDot"/>
              </a:ln>
            </c:spPr>
          </c:dPt>
          <c:dPt>
            <c:idx val="36"/>
            <c:bubble3D val="0"/>
            <c:spPr>
              <a:ln w="34915">
                <a:solidFill>
                  <a:srgbClr val="641973"/>
                </a:solidFill>
                <a:prstDash val="sysDot"/>
              </a:ln>
            </c:spPr>
          </c:dPt>
          <c:dPt>
            <c:idx val="37"/>
            <c:bubble3D val="0"/>
            <c:spPr>
              <a:ln w="34915">
                <a:solidFill>
                  <a:srgbClr val="641973"/>
                </a:solidFill>
                <a:prstDash val="sysDot"/>
              </a:ln>
            </c:spPr>
          </c:dPt>
          <c:dPt>
            <c:idx val="38"/>
            <c:bubble3D val="0"/>
            <c:spPr>
              <a:ln w="34915">
                <a:solidFill>
                  <a:srgbClr val="641973"/>
                </a:solidFill>
                <a:prstDash val="sysDot"/>
              </a:ln>
            </c:spPr>
          </c:dPt>
          <c:cat>
            <c:strRef>
              <c:f>Sheet1!$A$2:$A$40</c:f>
              <c:strCache>
                <c:ptCount val="39"/>
                <c:pt idx="0">
                  <c:v>1979-80</c:v>
                </c:pt>
                <c:pt idx="1">
                  <c:v>1980-81</c:v>
                </c:pt>
                <c:pt idx="2">
                  <c:v>1981-82</c:v>
                </c:pt>
                <c:pt idx="3">
                  <c:v>1982-83</c:v>
                </c:pt>
                <c:pt idx="4">
                  <c:v>1983-84</c:v>
                </c:pt>
                <c:pt idx="5">
                  <c:v>1984-85</c:v>
                </c:pt>
                <c:pt idx="6">
                  <c:v>1985-86</c:v>
                </c:pt>
                <c:pt idx="7">
                  <c:v>1986-87</c:v>
                </c:pt>
                <c:pt idx="8">
                  <c:v>1987-88</c:v>
                </c:pt>
                <c:pt idx="9">
                  <c:v>1988-89</c:v>
                </c:pt>
                <c:pt idx="10">
                  <c:v>1989-90</c:v>
                </c:pt>
                <c:pt idx="11">
                  <c:v>1990-91</c:v>
                </c:pt>
                <c:pt idx="12">
                  <c:v>1991-92</c:v>
                </c:pt>
                <c:pt idx="13">
                  <c:v>1992-93</c:v>
                </c:pt>
                <c:pt idx="14">
                  <c:v>1993-94</c:v>
                </c:pt>
                <c:pt idx="15">
                  <c:v>1994-95</c:v>
                </c:pt>
                <c:pt idx="16">
                  <c:v>1995-96</c:v>
                </c:pt>
                <c:pt idx="17">
                  <c:v>1996-97</c:v>
                </c:pt>
                <c:pt idx="18">
                  <c:v>1997-99</c:v>
                </c:pt>
                <c:pt idx="19">
                  <c:v>1998-99</c:v>
                </c:pt>
                <c:pt idx="20">
                  <c:v>1999-00</c:v>
                </c:pt>
                <c:pt idx="21">
                  <c:v>2000-01</c:v>
                </c:pt>
                <c:pt idx="22">
                  <c:v>2001-02</c:v>
                </c:pt>
                <c:pt idx="23">
                  <c:v>2002-03</c:v>
                </c:pt>
                <c:pt idx="24">
                  <c:v>2003-04</c:v>
                </c:pt>
                <c:pt idx="25">
                  <c:v>2004-05</c:v>
                </c:pt>
                <c:pt idx="26">
                  <c:v>2005-06</c:v>
                </c:pt>
                <c:pt idx="27">
                  <c:v>2006-07</c:v>
                </c:pt>
                <c:pt idx="28">
                  <c:v>2007-08</c:v>
                </c:pt>
                <c:pt idx="29">
                  <c:v>2008-09</c:v>
                </c:pt>
                <c:pt idx="30">
                  <c:v>2009-10</c:v>
                </c:pt>
                <c:pt idx="31">
                  <c:v>2010-11</c:v>
                </c:pt>
                <c:pt idx="32">
                  <c:v>2011-12</c:v>
                </c:pt>
                <c:pt idx="33">
                  <c:v>2012-13</c:v>
                </c:pt>
                <c:pt idx="34">
                  <c:v>2013-14</c:v>
                </c:pt>
                <c:pt idx="35">
                  <c:v>2014-15</c:v>
                </c:pt>
                <c:pt idx="36">
                  <c:v>2015-16</c:v>
                </c:pt>
                <c:pt idx="37">
                  <c:v>2016-17</c:v>
                </c:pt>
                <c:pt idx="38">
                  <c:v>2017-18</c:v>
                </c:pt>
              </c:strCache>
            </c:strRef>
          </c:cat>
          <c:val>
            <c:numRef>
              <c:f>Sheet1!$C$2:$C$40</c:f>
              <c:numCache>
                <c:formatCode>0.00</c:formatCode>
                <c:ptCount val="39"/>
                <c:pt idx="0">
                  <c:v>0.44600000000000001</c:v>
                </c:pt>
                <c:pt idx="1">
                  <c:v>0.47100000000000031</c:v>
                </c:pt>
                <c:pt idx="2">
                  <c:v>0.47800000000000031</c:v>
                </c:pt>
                <c:pt idx="3">
                  <c:v>0.48200000000000032</c:v>
                </c:pt>
                <c:pt idx="4">
                  <c:v>0.47800000000000031</c:v>
                </c:pt>
                <c:pt idx="5">
                  <c:v>0.47500000000000031</c:v>
                </c:pt>
                <c:pt idx="6">
                  <c:v>0.45</c:v>
                </c:pt>
                <c:pt idx="7">
                  <c:v>0.43600000000000105</c:v>
                </c:pt>
                <c:pt idx="8">
                  <c:v>0.41600000000000031</c:v>
                </c:pt>
                <c:pt idx="9">
                  <c:v>0.38900000000000118</c:v>
                </c:pt>
                <c:pt idx="10">
                  <c:v>0.3920000000000014</c:v>
                </c:pt>
                <c:pt idx="11">
                  <c:v>0.3940000000000014</c:v>
                </c:pt>
                <c:pt idx="12">
                  <c:v>0.41900000000000032</c:v>
                </c:pt>
                <c:pt idx="13">
                  <c:v>0.43700000000000105</c:v>
                </c:pt>
                <c:pt idx="14">
                  <c:v>0.43000000000000038</c:v>
                </c:pt>
                <c:pt idx="15">
                  <c:v>0.42500000000000032</c:v>
                </c:pt>
                <c:pt idx="16">
                  <c:v>0.41800000000000032</c:v>
                </c:pt>
                <c:pt idx="17">
                  <c:v>0.39500000000000141</c:v>
                </c:pt>
                <c:pt idx="18">
                  <c:v>0.38000000000000117</c:v>
                </c:pt>
                <c:pt idx="19">
                  <c:v>0.37000000000000038</c:v>
                </c:pt>
                <c:pt idx="20">
                  <c:v>0.36300000000000032</c:v>
                </c:pt>
                <c:pt idx="21">
                  <c:v>0.34600000000000031</c:v>
                </c:pt>
                <c:pt idx="22">
                  <c:v>0.37800000000000106</c:v>
                </c:pt>
                <c:pt idx="23">
                  <c:v>0.38800000000000118</c:v>
                </c:pt>
                <c:pt idx="24">
                  <c:v>0.3940000000000014</c:v>
                </c:pt>
                <c:pt idx="25">
                  <c:v>0.40600000000000008</c:v>
                </c:pt>
                <c:pt idx="26">
                  <c:v>0.40800000000000008</c:v>
                </c:pt>
                <c:pt idx="27">
                  <c:v>0.40700000000000008</c:v>
                </c:pt>
                <c:pt idx="28">
                  <c:v>0.40700000000000008</c:v>
                </c:pt>
                <c:pt idx="29">
                  <c:v>0.44400000000000001</c:v>
                </c:pt>
                <c:pt idx="30">
                  <c:v>0.47400000000000031</c:v>
                </c:pt>
                <c:pt idx="31">
                  <c:v>0.46800000000000008</c:v>
                </c:pt>
                <c:pt idx="32">
                  <c:v>0.45500000000000002</c:v>
                </c:pt>
                <c:pt idx="33">
                  <c:v>0.43600000000000105</c:v>
                </c:pt>
                <c:pt idx="34">
                  <c:v>0.45200000000000001</c:v>
                </c:pt>
                <c:pt idx="35">
                  <c:v>0.44</c:v>
                </c:pt>
                <c:pt idx="36">
                  <c:v>0.43100000000000038</c:v>
                </c:pt>
                <c:pt idx="37">
                  <c:v>0.41800000000000032</c:v>
                </c:pt>
                <c:pt idx="38">
                  <c:v>0.40500000000000008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323904"/>
        <c:axId val="187325440"/>
      </c:lineChart>
      <c:dateAx>
        <c:axId val="187323904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7325440"/>
        <c:crosses val="autoZero"/>
        <c:auto val="0"/>
        <c:lblOffset val="100"/>
        <c:baseTimeUnit val="days"/>
        <c:majorUnit val="5"/>
      </c:dateAx>
      <c:valAx>
        <c:axId val="187325440"/>
        <c:scaling>
          <c:orientation val="minMax"/>
          <c:max val="0.5"/>
          <c:min val="0.3000000000000003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7323904"/>
        <c:crossesAt val="1"/>
        <c:crossBetween val="midCat"/>
        <c:majorUnit val="0.05"/>
        <c:minorUnit val="4.0000000000000114E-3"/>
      </c:valAx>
      <c:spPr>
        <a:noFill/>
        <a:ln w="2539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934077330233801"/>
          <c:y val="0.13693543765544697"/>
          <c:w val="0.17917862366801862"/>
          <c:h val="0.59611731939620682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999">
          <a:latin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180717185812867E-3"/>
          <c:w val="1"/>
          <c:h val="0.942576640630426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11973"/>
              </a:solidFill>
              <a:ln w="571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11973"/>
              </a:solidFill>
              <a:ln w="571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66EBC"/>
              </a:solidFill>
              <a:ln w="57150">
                <a:solidFill>
                  <a:schemeClr val="bg1"/>
                </a:solidFill>
              </a:ln>
            </c:spPr>
          </c:dPt>
          <c:dPt>
            <c:idx val="3"/>
            <c:bubble3D val="0"/>
            <c:explosion val="0"/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Pay and Pensions</c:v>
                </c:pt>
                <c:pt idx="1">
                  <c:v>Procurement</c:v>
                </c:pt>
                <c:pt idx="2">
                  <c:v>Welfare and Pensions</c:v>
                </c:pt>
                <c:pt idx="3">
                  <c:v>Payment to other</c:v>
                </c:pt>
                <c:pt idx="4">
                  <c:v>Financial payments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39</c:v>
                </c:pt>
                <c:pt idx="2">
                  <c:v>209</c:v>
                </c:pt>
                <c:pt idx="3">
                  <c:v>300</c:v>
                </c:pt>
                <c:pt idx="4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7146716585999"/>
          <c:y val="5.4326558374932304E-2"/>
          <c:w val="0.8518000930533085"/>
          <c:h val="0.791339117415078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Invisible</c:v>
                </c:pt>
              </c:strCache>
            </c:strRef>
          </c:tx>
          <c:spPr>
            <a:solidFill>
              <a:schemeClr val="accent2"/>
            </a:solidFill>
            <a:ln w="12702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11973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211973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211973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3.75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211973"/>
            </a:solidFill>
            <a:ln w="25403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1197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21197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21197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3">
                  <c:v>6.5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641973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2010/11 
Actuals</c:v>
                </c:pt>
                <c:pt idx="1">
                  <c:v>2011/12 
Actuals</c:v>
                </c:pt>
                <c:pt idx="2">
                  <c:v>2012/13 
Actuals</c:v>
                </c:pt>
                <c:pt idx="3">
                  <c:v>2012/13 
Fraud, Error 
and Debt</c:v>
                </c:pt>
                <c:pt idx="4">
                  <c:v>2012/13 
Total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4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87293696"/>
        <c:axId val="187295232"/>
      </c:barChart>
      <c:catAx>
        <c:axId val="1872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87295232"/>
        <c:crosses val="autoZero"/>
        <c:auto val="1"/>
        <c:lblAlgn val="ctr"/>
        <c:lblOffset val="100"/>
        <c:noMultiLvlLbl val="0"/>
      </c:catAx>
      <c:valAx>
        <c:axId val="187295232"/>
        <c:scaling>
          <c:orientation val="minMax"/>
          <c:max val="16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795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£</a:t>
                </a:r>
                <a:r>
                  <a:rPr lang="en-GB" sz="1795" b="1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bn</a:t>
                </a:r>
                <a:endParaRPr lang="en-GB" sz="1795" b="1" i="0" u="none" strike="noStrike" baseline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2.3973363753559095E-2"/>
              <c:y val="0.33719937078479451"/>
            </c:manualLayout>
          </c:layout>
          <c:overlay val="0"/>
          <c:spPr>
            <a:noFill/>
            <a:ln w="25403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87293696"/>
        <c:crosses val="autoZero"/>
        <c:crossBetween val="between"/>
        <c:majorUnit val="2"/>
        <c:minorUnit val="0.4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12823160661001"/>
          <c:y val="4.3333126249936418E-2"/>
          <c:w val="0.80116160763637512"/>
          <c:h val="0.8499466154087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rgbClr val="266EBC"/>
            </a:solidFill>
            <a:ln w="25379">
              <a:noFill/>
            </a:ln>
          </c:spPr>
          <c:invertIfNegative val="0"/>
          <c:dLbls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999" smtClean="0"/>
                      <a:t>3.1</a:t>
                    </a:r>
                    <a:endParaRPr lang="en-US" sz="200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999" smtClean="0"/>
                      <a:t>X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999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2012/13</c:v>
                </c:pt>
                <c:pt idx="1">
                  <c:v>2013/14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3.1</c:v>
                </c:pt>
                <c:pt idx="1">
                  <c:v>5.4646198020021801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</c:v>
                </c:pt>
              </c:strCache>
            </c:strRef>
          </c:tx>
          <c:spPr>
            <a:solidFill>
              <a:srgbClr val="211973"/>
            </a:solidFill>
            <a:ln w="25379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641973"/>
              </a:solidFill>
              <a:ln w="25379"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0.26060552630307715"/>
                </c:manualLayout>
              </c:layout>
              <c:spPr/>
              <c:txPr>
                <a:bodyPr/>
                <a:lstStyle/>
                <a:p>
                  <a:pPr>
                    <a:defRPr sz="1999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2012/13</c:v>
                </c:pt>
                <c:pt idx="1">
                  <c:v>2013/14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axId val="188934016"/>
        <c:axId val="188935552"/>
      </c:barChart>
      <c:catAx>
        <c:axId val="1889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9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88935552"/>
        <c:crosses val="autoZero"/>
        <c:auto val="1"/>
        <c:lblAlgn val="ctr"/>
        <c:lblOffset val="100"/>
        <c:noMultiLvlLbl val="0"/>
      </c:catAx>
      <c:valAx>
        <c:axId val="188935552"/>
        <c:scaling>
          <c:orientation val="minMax"/>
          <c:max val="18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2000" b="1"/>
                  <a:t>Savings £bn</a:t>
                </a:r>
              </a:p>
            </c:rich>
          </c:tx>
          <c:layout>
            <c:manualLayout>
              <c:xMode val="edge"/>
              <c:yMode val="edge"/>
              <c:x val="4.2887925681214141E-2"/>
              <c:y val="0.28839307279841558"/>
            </c:manualLayout>
          </c:layout>
          <c:overlay val="0"/>
          <c:spPr>
            <a:noFill/>
            <a:ln w="25379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2">
            <a:solidFill>
              <a:srgbClr val="00000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47" b="1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88934016"/>
        <c:crosses val="autoZero"/>
        <c:crossBetween val="between"/>
        <c:majorUnit val="2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14973658064035383"/>
          <c:y val="6.939447369692292E-2"/>
          <c:w val="9.4406964902258028E-2"/>
          <c:h val="0.14893193565528268"/>
        </c:manualLayout>
      </c:layout>
      <c:overlay val="1"/>
      <c:spPr>
        <a:solidFill>
          <a:srgbClr val="FFFFFF"/>
        </a:solidFill>
        <a:ln w="3172">
          <a:noFill/>
          <a:prstDash val="solid"/>
        </a:ln>
      </c:spPr>
      <c:txPr>
        <a:bodyPr/>
        <a:lstStyle/>
        <a:p>
          <a:pPr algn="r"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789005014549"/>
          <c:y val="3.6813273254814927E-2"/>
          <c:w val="0.86287844519469414"/>
          <c:h val="0.78624347596444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0</c:v>
                </c:pt>
                <c:pt idx="1">
                  <c:v>0.60000000000000042</c:v>
                </c:pt>
                <c:pt idx="2">
                  <c:v>1.2999999999999989</c:v>
                </c:pt>
                <c:pt idx="3">
                  <c:v>3.0999999999999988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#,##0.0">
                  <c:v>0.60000000000000042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1">
                  <c:v>0.7000000000000004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3.8580707019629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2" formatCode="#,##0.0">
                  <c:v>1.8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3" formatCode="#,##0.0">
                  <c:v>2.2999999999999998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Column7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Column8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Column9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dLbl>
              <c:idx val="6"/>
              <c:layout>
                <c:manualLayout>
                  <c:x val="-1.5681004414017979E-3"/>
                  <c:y val="-2.79173228346458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4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Column10</c:v>
                </c:pt>
              </c:strCache>
            </c:strRef>
          </c:tx>
          <c:spPr>
            <a:solidFill>
              <a:srgbClr val="266EBC"/>
            </a:solidFill>
          </c:spPr>
          <c:invertIfNegative val="0"/>
          <c:dLbls>
            <c:dLbl>
              <c:idx val="7"/>
              <c:layout>
                <c:manualLayout>
                  <c:x val="0"/>
                  <c:y val="-2.4615403543307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14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Column11</c:v>
                </c:pt>
              </c:strCache>
            </c:strRef>
          </c:tx>
          <c:spPr>
            <a:solidFill>
              <a:srgbClr val="211973"/>
            </a:solidFill>
          </c:spPr>
          <c:invertIfNegative val="0"/>
          <c:dLbls>
            <c:dLbl>
              <c:idx val="4"/>
              <c:delete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X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Transformation</c:v>
                </c:pt>
                <c:pt idx="1">
                  <c:v>Projects</c:v>
                </c:pt>
                <c:pt idx="2">
                  <c:v>Commercial</c:v>
                </c:pt>
                <c:pt idx="3">
                  <c:v>Workforce</c:v>
                </c:pt>
                <c:pt idx="4">
                  <c:v>Total H1 Saving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4" formatCode="#,##0.0">
                  <c:v>5.3999999999999995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189122432"/>
        <c:axId val="189123968"/>
      </c:barChart>
      <c:catAx>
        <c:axId val="1891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89123968"/>
        <c:crosses val="autoZero"/>
        <c:auto val="1"/>
        <c:lblAlgn val="ctr"/>
        <c:lblOffset val="100"/>
        <c:noMultiLvlLbl val="0"/>
      </c:catAx>
      <c:valAx>
        <c:axId val="189123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Savings £bn</a:t>
                </a:r>
              </a:p>
            </c:rich>
          </c:tx>
          <c:layout>
            <c:manualLayout>
              <c:xMode val="edge"/>
              <c:yMode val="edge"/>
              <c:x val="3.2552628555068915E-2"/>
              <c:y val="0.283021524800366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14" b="1"/>
            </a:pPr>
            <a:endParaRPr lang="en-US"/>
          </a:p>
        </c:txPr>
        <c:crossAx val="189122432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23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99689586729247E-2"/>
          <c:y val="0.14636450315402624"/>
          <c:w val="0.789472354629148"/>
          <c:h val="0.734076239668124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11973"/>
              </a:solidFill>
              <a:ln w="571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0.60000000000000064</c:v>
                </c:pt>
                <c:pt idx="1">
                  <c:v>0.70000000000000062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wdUpDiag">
              <a:fgClr>
                <a:srgbClr val="006EB3"/>
              </a:fgClr>
              <a:bgClr>
                <a:srgbClr val="FFFFFF"/>
              </a:bgClr>
            </a:pattFill>
            <a:ln w="25361">
              <a:noFill/>
            </a:ln>
          </c:spPr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99689586729247E-2"/>
          <c:y val="0.14636450315402624"/>
          <c:w val="0.789472354629148"/>
          <c:h val="0.734076239668124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11973"/>
              </a:solidFill>
              <a:ln w="571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0.60000000000000064</c:v>
                </c:pt>
                <c:pt idx="1">
                  <c:v>0.70000000000000062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wdUpDiag">
              <a:fgClr>
                <a:srgbClr val="006EB3"/>
              </a:fgClr>
              <a:bgClr>
                <a:srgbClr val="FFFFFF"/>
              </a:bgClr>
            </a:pattFill>
            <a:ln w="25361">
              <a:noFill/>
            </a:ln>
          </c:spPr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99689586729247E-2"/>
          <c:y val="0.14636450315402624"/>
          <c:w val="0.789472354629148"/>
          <c:h val="0.734076239668125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11973"/>
              </a:solidFill>
              <a:ln w="571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0.60000000000000064</c:v>
                </c:pt>
                <c:pt idx="1">
                  <c:v>0.70000000000000062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wdUpDiag">
              <a:fgClr>
                <a:srgbClr val="006EB3"/>
              </a:fgClr>
              <a:bgClr>
                <a:srgbClr val="FFFFFF"/>
              </a:bgClr>
            </a:pattFill>
            <a:ln w="25361">
              <a:noFill/>
            </a:ln>
          </c:spPr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99689586729247E-2"/>
          <c:y val="0.14636450315402624"/>
          <c:w val="0.789472354629148"/>
          <c:h val="0.734076239668125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57150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5715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11973"/>
              </a:solidFill>
              <a:ln w="57150">
                <a:solidFill>
                  <a:schemeClr val="bg1"/>
                </a:solidFill>
              </a:ln>
            </c:spPr>
          </c:dPt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0.60000000000000064</c:v>
                </c:pt>
                <c:pt idx="1">
                  <c:v>0.70000000000000062</c:v>
                </c:pt>
                <c:pt idx="2">
                  <c:v>1.8</c:v>
                </c:pt>
                <c:pt idx="3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wdUpDiag">
              <a:fgClr>
                <a:srgbClr val="006EB3"/>
              </a:fgClr>
              <a:bgClr>
                <a:srgbClr val="FFFFFF"/>
              </a:bgClr>
            </a:pattFill>
            <a:ln w="25361">
              <a:noFill/>
            </a:ln>
          </c:spPr>
          <c:cat>
            <c:strRef>
              <c:f>Sheet1!$A$2:$A$7</c:f>
              <c:strCache>
                <c:ptCount val="4"/>
                <c:pt idx="0">
                  <c:v>Tranformation</c:v>
                </c:pt>
                <c:pt idx="1">
                  <c:v>Projects</c:v>
                </c:pt>
                <c:pt idx="2">
                  <c:v>Procurement</c:v>
                </c:pt>
                <c:pt idx="3">
                  <c:v>Workforce and Pensions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0.72034</cdr:x>
      <cdr:y>0.12698</cdr:y>
    </cdr:from>
    <cdr:to>
      <cdr:x>0.81356</cdr:x>
      <cdr:y>0.89888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120680" y="576064"/>
          <a:ext cx="792089" cy="350172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0.70339</cdr:x>
      <cdr:y>0.11111</cdr:y>
    </cdr:from>
    <cdr:to>
      <cdr:x>0.82736</cdr:x>
      <cdr:y>0.27058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76664" y="504056"/>
          <a:ext cx="1053340" cy="723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OBR Forecast</a:t>
          </a:r>
          <a:endParaRPr lang="en-GB" sz="16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0.63052</cdr:x>
      <cdr:y>0.68525</cdr:y>
    </cdr:from>
    <cdr:to>
      <cdr:x>0.75118</cdr:x>
      <cdr:y>0.79728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76821" y="2837090"/>
          <a:ext cx="971530" cy="463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000" b="1" dirty="0" smtClean="0">
              <a:solidFill>
                <a:schemeClr val="bg1"/>
              </a:solidFill>
            </a:rPr>
            <a:t>5.4</a:t>
          </a:r>
          <a:endParaRPr lang="en-GB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0.11883</cdr:x>
      <cdr:y>0.03474</cdr:y>
    </cdr:from>
    <cdr:to>
      <cdr:x>0.16272</cdr:x>
      <cdr:y>0.21189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956776" y="143838"/>
          <a:ext cx="353394" cy="7334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" lastClr="FFFFFF"/>
              </a:solidFill>
              <a:latin typeface="Arial"/>
            </a:defRPr>
          </a:lvl5pPr>
          <a:lvl6pPr marL="2286000" algn="l" defTabSz="914400" rtl="0" eaLnBrk="1" latinLnBrk="0" hangingPunct="1">
            <a:defRPr sz="2400" kern="1200">
              <a:solidFill>
                <a:sysClr val="window" lastClr="FFFFFF"/>
              </a:solidFill>
              <a:latin typeface="Arial"/>
            </a:defRPr>
          </a:lvl6pPr>
          <a:lvl7pPr marL="2743200" algn="l" defTabSz="914400" rtl="0" eaLnBrk="1" latinLnBrk="0" hangingPunct="1">
            <a:defRPr sz="2400" kern="1200">
              <a:solidFill>
                <a:sysClr val="window" lastClr="FFFFFF"/>
              </a:solidFill>
              <a:latin typeface="Arial"/>
            </a:defRPr>
          </a:lvl7pPr>
          <a:lvl8pPr marL="3200400" algn="l" defTabSz="914400" rtl="0" eaLnBrk="1" latinLnBrk="0" hangingPunct="1">
            <a:defRPr sz="2400" kern="1200">
              <a:solidFill>
                <a:sysClr val="window" lastClr="FFFFFF"/>
              </a:solidFill>
              <a:latin typeface="Arial"/>
            </a:defRPr>
          </a:lvl8pPr>
          <a:lvl9pPr marL="3657600" algn="l" defTabSz="914400" rtl="0" eaLnBrk="1" latinLnBrk="0" hangingPunct="1">
            <a:defRPr sz="2400" kern="12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0.83633</cdr:x>
      <cdr:y>0.41411</cdr:y>
    </cdr:from>
    <cdr:to>
      <cdr:x>0.94918</cdr:x>
      <cdr:y>0.51227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70700" y="1714500"/>
          <a:ext cx="927082" cy="406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GB" sz="2000" b="1" dirty="0" smtClean="0">
              <a:solidFill>
                <a:sysClr val="window" lastClr="FFFFFF"/>
              </a:solidFill>
            </a:rPr>
            <a:t>5.4</a:t>
          </a:r>
          <a:endParaRPr lang="en-GB" sz="2000" b="1" dirty="0">
            <a:solidFill>
              <a:sysClr val="window" lastClr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92A8EA8A-25EE-4B7B-8DDA-92351F7AFC24}" type="datetimeFigureOut">
              <a:rPr lang="en-GB"/>
              <a:pPr/>
              <a:t>07/11/2013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66C46517-6904-4365-86D2-5E448DC1C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408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791BDF51-0E95-4E29-989E-C7AEFDC65118}" type="datetimeFigureOut">
              <a:rPr lang="en-US"/>
              <a:pPr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UNCLASSIFIED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FAAA6296-F7EC-4F21-AC95-94D3B169B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8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E73AF5-6624-4282-8B1F-F06F5631BC1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6609D9-1638-420C-A83F-376AE412A6B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6609D9-1638-420C-A83F-376AE412A6B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1798A9-7620-4C26-BD67-A027D7B74FE1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5CF35-5EAD-4FD7-B76C-EED09C8DE4E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5CF35-5EAD-4FD7-B76C-EED09C8DE4E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5CF35-5EAD-4FD7-B76C-EED09C8DE4E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5CF35-5EAD-4FD7-B76C-EED09C8DE4E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834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</a:rPr>
              <a:t>PROTECT [IL1]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768D2A-825D-42A2-B645-673F6BC8024A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834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</a:rPr>
              <a:t>PROTECT [IL1]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8D340-78A9-46A6-8AD0-B73794F2C7D1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834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</a:rPr>
              <a:t>PROTECT [IL1]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8D340-78A9-46A6-8AD0-B73794F2C7D1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834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</a:rPr>
              <a:t>PROTECT [IL1]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768D2A-825D-42A2-B645-673F6BC8024A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Growth at 0.8%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834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</a:rPr>
              <a:t>PROTECT [IL1]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768D2A-825D-42A2-B645-673F6BC8024A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09113"/>
            <a:ext cx="6883400" cy="495300"/>
          </a:xfrm>
        </p:spPr>
        <p:txBody>
          <a:bodyPr/>
          <a:lstStyle/>
          <a:p>
            <a:pPr algn="ctr">
              <a:defRPr/>
            </a:pPr>
            <a:r>
              <a:rPr lang="en-US" sz="1100" smtClean="0">
                <a:solidFill>
                  <a:srgbClr val="000000"/>
                </a:solidFill>
                <a:latin typeface="Calibri"/>
              </a:rPr>
              <a:t>UNCLASSIFIED</a:t>
            </a:r>
            <a:endParaRPr lang="en-US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A6296-F7EC-4F21-AC95-94D3B169BE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9EC82-C78C-4FD9-8690-BBC31E6396BB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UNCLASSIFIED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A6296-F7EC-4F21-AC95-94D3B169BE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4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9EC82-C78C-4FD9-8690-BBC31E6396BB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6883400" cy="4953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>
                <a:solidFill>
                  <a:srgbClr val="000000"/>
                </a:solidFill>
              </a:rPr>
              <a:t>PROTECT [IL1]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88373-5547-4DF6-A51A-E3A6BF962F9C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6609D9-1638-420C-A83F-376AE412A6B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8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8049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3600" baseline="0">
                <a:solidFill>
                  <a:srgbClr val="21197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2000" b="0">
                <a:solidFill>
                  <a:srgbClr val="21197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5pPr lvl="4">
              <a:defRPr sz="1800">
                <a:latin typeface="Arial" charset="0"/>
                <a:ea typeface="+mn-ea"/>
              </a:defRPr>
            </a:lvl5pPr>
          </a:lstStyle>
          <a:p>
            <a:pPr lvl="4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13" y="6308725"/>
            <a:ext cx="8496300" cy="549275"/>
          </a:xfr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H1 2012/13 Savings			                                         6 November 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3600" baseline="0">
                <a:solidFill>
                  <a:srgbClr val="21197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21197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fld id="{FD2A77F6-0FBA-43EB-888E-8B54C1BD11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13" y="6308725"/>
            <a:ext cx="8496300" cy="549275"/>
          </a:xfr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H1 2012/13 Savings			                                         6 November 2013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</a:t>
            </a:r>
            <a:fld id="{CC36B79E-779A-415D-AC74-222D744D0D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313" y="6308725"/>
            <a:ext cx="8496300" cy="549275"/>
          </a:xfr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H1 Progress Report			                                         6 November 2013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r>
              <a:rPr lang="en-US" sz="1200">
                <a:solidFill>
                  <a:schemeClr val="bg1"/>
                </a:solidFill>
              </a:rPr>
              <a:t>    </a:t>
            </a:r>
            <a:fld id="{CFA96C9B-D92C-4421-88AF-B2986053D8F9}" type="slidenum">
              <a:rPr lang="en-US" sz="1200">
                <a:solidFill>
                  <a:schemeClr val="bg1"/>
                </a:solidFill>
              </a:rPr>
              <a:pPr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6E551D-5398-4F85-99E0-3C1E056E7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21197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</a:t>
            </a:r>
            <a:fld id="{93F381C0-3E5D-4496-BBFB-91B6B1C111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H1 Progress Report				 6 November 2013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2000" b="0" i="0" spc="0" baseline="0">
                <a:solidFill>
                  <a:srgbClr val="21197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2000" baseline="0">
                <a:solidFill>
                  <a:srgbClr val="211973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E7D771-BD6A-4525-999A-1918B16B91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H1 Progress Report				  6 November 2013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rgbClr val="2119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8" descr="GIB_377_AW-RGB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301625"/>
            <a:ext cx="1568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fld id="{D3E4418B-F10E-42AF-95C6-B3B5B6C73E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2012/13 Savings					          3 June 2013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D6D4341-5732-4D78-BE5C-D30DB9544C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Efficiency and Reform 2012/13 Savings					          3 June 2013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4A19CA7-D0EA-4A5E-9E7B-281CFC9D5AA9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UNCLASSIFIED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rgbClr val="211973"/>
          </a:solidFill>
          <a:latin typeface="+mj-lt"/>
          <a:ea typeface="ＭＳ Ｐゴシック" pitchFamily="-8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  <a:ea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  <a:ea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  <a:ea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  <a:ea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1197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kern="1200">
          <a:solidFill>
            <a:srgbClr val="211973"/>
          </a:solidFill>
          <a:latin typeface="Arial" pitchFamily="34" charset="0"/>
          <a:ea typeface="ＭＳ Ｐゴシック" pitchFamily="-84" charset="-128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ＭＳ Ｐゴシック" pitchFamily="-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pitchFamily="-84" charset="-128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AutoNum type="arabicPeriod"/>
        <a:defRPr sz="1600" kern="1200">
          <a:solidFill>
            <a:schemeClr val="tx1"/>
          </a:solidFill>
          <a:latin typeface="Arial" pitchFamily="34" charset="0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480810"/>
            <a:ext cx="7632700" cy="2084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 smtClean="0"/>
              <a:t>Efficiency and Reform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Half Year: 2013/14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Thursday 7 November 2013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84213" y="6308725"/>
            <a:ext cx="7920037" cy="549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4987EFF-914C-4B42-B7AF-86D8472DEEAC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fld id="{F9E9E1E0-EFE6-4D27-B424-A14F4761DA5C}" type="slidenum">
              <a:rPr lang="en-US" sz="1200">
                <a:solidFill>
                  <a:schemeClr val="bg1"/>
                </a:solidFill>
              </a:rPr>
              <a:pPr marL="539750"/>
              <a:t>10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7" name="Title 1" descr="Large confetti"/>
          <p:cNvSpPr txBox="1">
            <a:spLocks/>
          </p:cNvSpPr>
          <p:nvPr/>
        </p:nvSpPr>
        <p:spPr>
          <a:xfrm>
            <a:off x="558933" y="881799"/>
            <a:ext cx="8222533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211973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j-cs"/>
              </a:rPr>
              <a:t>To achieve £20bn in efficiency savings by the end of 2014/15 we are reforming </a:t>
            </a:r>
            <a:r>
              <a:rPr kumimoji="0" lang="en-GB" sz="2800" b="0" i="0" u="none" strike="noStrike" kern="1200" cap="none" spc="-150" normalizeH="0" noProof="0" dirty="0" smtClean="0">
                <a:ln>
                  <a:noFill/>
                </a:ln>
                <a:solidFill>
                  <a:srgbClr val="211973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j-cs"/>
              </a:rPr>
              <a:t>public services</a:t>
            </a:r>
            <a:endParaRPr kumimoji="0" lang="en-GB" sz="2800" b="0" i="0" u="none" strike="noStrike" kern="1200" cap="none" spc="-150" normalizeH="0" baseline="0" noProof="0" dirty="0" smtClean="0">
              <a:ln>
                <a:noFill/>
              </a:ln>
              <a:solidFill>
                <a:srgbClr val="211973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j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27983" y="4156885"/>
            <a:ext cx="2533877" cy="2077274"/>
            <a:chOff x="1584733" y="4090210"/>
            <a:chExt cx="2563727" cy="2077274"/>
          </a:xfrm>
        </p:grpSpPr>
        <p:pic>
          <p:nvPicPr>
            <p:cNvPr id="26" name="Picture 25" descr="FuL.jpg"/>
            <p:cNvPicPr>
              <a:picLocks noChangeAspect="1"/>
            </p:cNvPicPr>
            <p:nvPr/>
          </p:nvPicPr>
          <p:blipFill>
            <a:blip r:embed="rId3" cstate="print"/>
            <a:srcRect l="16743" t="12713" r="16973" b="28309"/>
            <a:stretch>
              <a:fillRect/>
            </a:stretch>
          </p:blipFill>
          <p:spPr>
            <a:xfrm>
              <a:off x="1592490" y="4090210"/>
              <a:ext cx="2548274" cy="183787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584733" y="5411794"/>
              <a:ext cx="2563727" cy="755690"/>
            </a:xfrm>
            <a:prstGeom prst="rect">
              <a:avLst/>
            </a:prstGeom>
            <a:solidFill>
              <a:srgbClr val="51626F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Restructure Civil Service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2833" y="4166397"/>
            <a:ext cx="2570920" cy="2021550"/>
            <a:chOff x="1584733" y="2004222"/>
            <a:chExt cx="2570920" cy="2021550"/>
          </a:xfrm>
        </p:grpSpPr>
        <p:pic>
          <p:nvPicPr>
            <p:cNvPr id="17" name="Picture 18" descr="major projects camero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8252" y="2004222"/>
              <a:ext cx="2559704" cy="164879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584733" y="3301872"/>
              <a:ext cx="2570920" cy="723900"/>
            </a:xfrm>
            <a:prstGeom prst="rect">
              <a:avLst/>
            </a:prstGeom>
            <a:solidFill>
              <a:srgbClr val="51626F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Major Projects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43710" y="1997743"/>
            <a:ext cx="2507990" cy="2017045"/>
            <a:chOff x="5115185" y="4131344"/>
            <a:chExt cx="2507990" cy="2021806"/>
          </a:xfrm>
        </p:grpSpPr>
        <p:pic>
          <p:nvPicPr>
            <p:cNvPr id="16" name="Picture 17" descr="digital phon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1535" y="4131344"/>
              <a:ext cx="2493626" cy="165046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5115185" y="5440176"/>
              <a:ext cx="2507990" cy="712974"/>
            </a:xfrm>
            <a:prstGeom prst="rect">
              <a:avLst/>
            </a:prstGeom>
            <a:solidFill>
              <a:srgbClr val="51626F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Digital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46958" y="2006471"/>
            <a:ext cx="2529375" cy="2019300"/>
            <a:chOff x="5104533" y="2025521"/>
            <a:chExt cx="2529375" cy="2019300"/>
          </a:xfrm>
        </p:grpSpPr>
        <p:pic>
          <p:nvPicPr>
            <p:cNvPr id="21" name="Picture 20" descr="procurement (2).JPG"/>
            <p:cNvPicPr>
              <a:picLocks noChangeAspect="1"/>
            </p:cNvPicPr>
            <p:nvPr/>
          </p:nvPicPr>
          <p:blipFill>
            <a:blip r:embed="rId6" cstate="print"/>
            <a:srcRect t="3182"/>
            <a:stretch>
              <a:fillRect/>
            </a:stretch>
          </p:blipFill>
          <p:spPr>
            <a:xfrm>
              <a:off x="5105854" y="2025521"/>
              <a:ext cx="2518391" cy="178059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104533" y="3320921"/>
              <a:ext cx="2529375" cy="723900"/>
            </a:xfrm>
            <a:prstGeom prst="rect">
              <a:avLst/>
            </a:prstGeom>
            <a:solidFill>
              <a:srgbClr val="51626F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2000" b="1" dirty="0" smtClean="0">
                  <a:solidFill>
                    <a:schemeClr val="bg1"/>
                  </a:solidFill>
                </a:rPr>
                <a:t>Crown Commercial Service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5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33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2852738"/>
            <a:ext cx="7556500" cy="1292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b="1" dirty="0" err="1" smtClean="0">
                <a:ea typeface="+mj-ea"/>
              </a:rPr>
              <a:t>Sajid</a:t>
            </a:r>
            <a:r>
              <a:rPr lang="en-GB" b="1" dirty="0" smtClean="0">
                <a:ea typeface="+mj-ea"/>
              </a:rPr>
              <a:t> </a:t>
            </a:r>
            <a:r>
              <a:rPr lang="en-GB" b="1" dirty="0" err="1" smtClean="0">
                <a:ea typeface="+mj-ea"/>
              </a:rPr>
              <a:t>Javid</a:t>
            </a:r>
            <a:r>
              <a:rPr lang="en-GB" b="1" dirty="0" smtClean="0">
                <a:ea typeface="+mj-ea"/>
              </a:rPr>
              <a:t> MP</a:t>
            </a:r>
            <a:br>
              <a:rPr lang="en-GB" b="1" dirty="0" smtClean="0">
                <a:ea typeface="+mj-ea"/>
              </a:rPr>
            </a:br>
            <a:r>
              <a:rPr lang="en-GB" dirty="0" smtClean="0">
                <a:ea typeface="+mj-ea"/>
              </a:rPr>
              <a:t>Financial Secretary to the Treasury</a:t>
            </a:r>
            <a:endParaRPr lang="en-US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AA5C8A4F-81A1-4289-825B-1B69D58E77E9}" type="slidenum">
              <a:rPr lang="en-US"/>
              <a:pPr marL="539750"/>
              <a:t>12</a:t>
            </a:fld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4535" y="918699"/>
            <a:ext cx="8091315" cy="14857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50" dirty="0" smtClean="0">
                <a:solidFill>
                  <a:srgbClr val="211973"/>
                </a:solidFill>
                <a:latin typeface="Arial" charset="0"/>
                <a:ea typeface="+mj-ea"/>
                <a:cs typeface="+mj-cs"/>
              </a:rPr>
              <a:t>We have published contract pipelines of </a:t>
            </a:r>
            <a:r>
              <a:rPr lang="en-GB" sz="2800" spc="-150" noProof="0" dirty="0" smtClean="0">
                <a:solidFill>
                  <a:srgbClr val="211973"/>
                </a:solidFill>
                <a:latin typeface="Arial" charset="0"/>
                <a:ea typeface="+mj-ea"/>
                <a:cs typeface="+mj-cs"/>
              </a:rPr>
              <a:t>£169 billion to make it easier for suppliers to work with public bodies</a:t>
            </a:r>
            <a:endParaRPr kumimoji="0" lang="en-GB" sz="2800" b="0" i="0" u="none" strike="noStrike" kern="1200" cap="none" spc="-150" normalizeH="0" baseline="0" noProof="0" dirty="0" smtClean="0">
              <a:ln>
                <a:noFill/>
              </a:ln>
              <a:solidFill>
                <a:srgbClr val="211973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18967" y="2045110"/>
            <a:ext cx="5968181" cy="4129548"/>
            <a:chOff x="4752021" y="2276872"/>
            <a:chExt cx="4232492" cy="2808312"/>
          </a:xfrm>
        </p:grpSpPr>
        <p:sp>
          <p:nvSpPr>
            <p:cNvPr id="26" name="Rectangle 25"/>
            <p:cNvSpPr/>
            <p:nvPr/>
          </p:nvSpPr>
          <p:spPr>
            <a:xfrm>
              <a:off x="7035189" y="3603387"/>
              <a:ext cx="481521" cy="1552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27" name="Rectangle 26"/>
            <p:cNvSpPr/>
            <p:nvPr/>
          </p:nvSpPr>
          <p:spPr>
            <a:xfrm rot="10800000">
              <a:off x="6729504" y="2822163"/>
              <a:ext cx="131201" cy="11315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28" name="Rectangle 27"/>
            <p:cNvSpPr/>
            <p:nvPr/>
          </p:nvSpPr>
          <p:spPr>
            <a:xfrm rot="16200000" flipV="1">
              <a:off x="6229350" y="4453828"/>
              <a:ext cx="1131510" cy="13120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29" name="Rectangle 28"/>
            <p:cNvSpPr/>
            <p:nvPr/>
          </p:nvSpPr>
          <p:spPr>
            <a:xfrm rot="10800000" flipV="1">
              <a:off x="7516711" y="3953674"/>
              <a:ext cx="101445" cy="273248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7448982" y="4122847"/>
              <a:ext cx="545292" cy="20694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7755261" y="3880821"/>
              <a:ext cx="1440870" cy="9630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0706" y="2819756"/>
              <a:ext cx="656005" cy="7836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33" name="Rectangle 70"/>
            <p:cNvSpPr>
              <a:spLocks noChangeArrowheads="1"/>
            </p:cNvSpPr>
            <p:nvPr/>
          </p:nvSpPr>
          <p:spPr bwMode="auto">
            <a:xfrm>
              <a:off x="6840417" y="2854665"/>
              <a:ext cx="747982" cy="489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050" dirty="0">
                  <a:cs typeface="Arial" charset="0"/>
                </a:rPr>
                <a:t>Property and facilities management </a:t>
              </a:r>
            </a:p>
            <a:p>
              <a:pPr fontAlgn="b"/>
              <a:r>
                <a:rPr lang="en-GB" sz="1050" dirty="0" smtClean="0">
                  <a:cs typeface="Arial" charset="0"/>
                </a:rPr>
                <a:t>£</a:t>
              </a:r>
              <a:r>
                <a:rPr lang="en-GB" sz="1050" dirty="0">
                  <a:cs typeface="Arial" charset="0"/>
                </a:rPr>
                <a:t>4.5bn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94175" y="3139949"/>
              <a:ext cx="960338" cy="50195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35" name="Rectangle 74"/>
            <p:cNvSpPr>
              <a:spLocks noChangeArrowheads="1"/>
            </p:cNvSpPr>
            <p:nvPr/>
          </p:nvSpPr>
          <p:spPr bwMode="auto">
            <a:xfrm>
              <a:off x="7992381" y="3212976"/>
              <a:ext cx="919760" cy="37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050" dirty="0">
                  <a:solidFill>
                    <a:schemeClr val="bg1"/>
                  </a:solidFill>
                  <a:cs typeface="Arial" charset="0"/>
                </a:rPr>
                <a:t>Professional Services</a:t>
              </a:r>
            </a:p>
            <a:p>
              <a:pPr fontAlgn="b"/>
              <a:r>
                <a:rPr lang="en-GB" sz="105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1050" dirty="0">
                  <a:solidFill>
                    <a:schemeClr val="bg1"/>
                  </a:solidFill>
                  <a:cs typeface="Arial" charset="0"/>
                </a:rPr>
                <a:t>5bn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60706" y="4187198"/>
              <a:ext cx="760155" cy="897986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37" name="Rectangle 85"/>
            <p:cNvSpPr>
              <a:spLocks noChangeArrowheads="1"/>
            </p:cNvSpPr>
            <p:nvPr/>
          </p:nvSpPr>
          <p:spPr bwMode="auto">
            <a:xfrm>
              <a:off x="6832301" y="4182383"/>
              <a:ext cx="954927" cy="489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050" dirty="0">
                  <a:solidFill>
                    <a:schemeClr val="bg1"/>
                  </a:solidFill>
                  <a:cs typeface="Arial" charset="0"/>
                </a:rPr>
                <a:t>Information </a:t>
              </a:r>
            </a:p>
            <a:p>
              <a:pPr fontAlgn="b"/>
              <a:r>
                <a:rPr lang="en-GB" sz="1050" dirty="0">
                  <a:solidFill>
                    <a:schemeClr val="bg1"/>
                  </a:solidFill>
                  <a:cs typeface="Arial" charset="0"/>
                </a:rPr>
                <a:t>and Communication Technologies </a:t>
              </a:r>
            </a:p>
            <a:p>
              <a:pPr fontAlgn="b"/>
              <a:r>
                <a:rPr lang="en-GB" sz="105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1050" dirty="0">
                  <a:solidFill>
                    <a:schemeClr val="bg1"/>
                  </a:solidFill>
                  <a:cs typeface="Arial" charset="0"/>
                </a:rPr>
                <a:t>5.7bn</a:t>
              </a:r>
            </a:p>
          </p:txBody>
        </p:sp>
        <p:sp>
          <p:nvSpPr>
            <p:cNvPr id="38" name="Rectangle 88"/>
            <p:cNvSpPr>
              <a:spLocks noChangeArrowheads="1"/>
            </p:cNvSpPr>
            <p:nvPr/>
          </p:nvSpPr>
          <p:spPr bwMode="auto">
            <a:xfrm>
              <a:off x="7994175" y="3672000"/>
              <a:ext cx="614075" cy="37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050" dirty="0">
                  <a:cs typeface="Arial" charset="0"/>
                </a:rPr>
                <a:t>Financial Services </a:t>
              </a:r>
            </a:p>
            <a:p>
              <a:pPr fontAlgn="b"/>
              <a:r>
                <a:rPr lang="en-GB" sz="1050" dirty="0" smtClean="0">
                  <a:cs typeface="Arial" charset="0"/>
                </a:rPr>
                <a:t>£</a:t>
              </a:r>
              <a:r>
                <a:rPr lang="en-GB" sz="1050" dirty="0">
                  <a:cs typeface="Arial" charset="0"/>
                </a:rPr>
                <a:t>12.1bn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860" y="4421927"/>
              <a:ext cx="378725" cy="6632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7678216" y="4100558"/>
              <a:ext cx="468253" cy="1744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994175" y="2823367"/>
              <a:ext cx="960338" cy="3105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42" name="Rectangle 82"/>
            <p:cNvSpPr>
              <a:spLocks noChangeArrowheads="1"/>
            </p:cNvSpPr>
            <p:nvPr/>
          </p:nvSpPr>
          <p:spPr bwMode="auto">
            <a:xfrm>
              <a:off x="7984951" y="2828553"/>
              <a:ext cx="999562" cy="330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900" dirty="0">
                  <a:cs typeface="Arial" charset="0"/>
                </a:rPr>
                <a:t>Probation and Offenders Services</a:t>
              </a:r>
            </a:p>
            <a:p>
              <a:pPr fontAlgn="b"/>
              <a:r>
                <a:rPr lang="en-GB" sz="900" dirty="0">
                  <a:cs typeface="Arial" charset="0"/>
                </a:rPr>
                <a:t>£2.6bn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32922" y="2800496"/>
              <a:ext cx="716872" cy="13054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44" name="Rectangle 91"/>
            <p:cNvSpPr>
              <a:spLocks noChangeArrowheads="1"/>
            </p:cNvSpPr>
            <p:nvPr/>
          </p:nvSpPr>
          <p:spPr bwMode="auto">
            <a:xfrm>
              <a:off x="6016690" y="2823367"/>
              <a:ext cx="749334" cy="42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200" dirty="0">
                  <a:solidFill>
                    <a:schemeClr val="bg1"/>
                  </a:solidFill>
                  <a:cs typeface="Arial" charset="0"/>
                </a:rPr>
                <a:t>Energy and utilities </a:t>
              </a:r>
            </a:p>
            <a:p>
              <a:pPr fontAlgn="b"/>
              <a:r>
                <a:rPr lang="en-GB" sz="120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1200" dirty="0">
                  <a:solidFill>
                    <a:schemeClr val="bg1"/>
                  </a:solidFill>
                  <a:cs typeface="Arial" charset="0"/>
                </a:rPr>
                <a:t>9bn</a:t>
              </a:r>
            </a:p>
          </p:txBody>
        </p:sp>
        <p:sp>
          <p:nvSpPr>
            <p:cNvPr id="45" name="Rectangle 70"/>
            <p:cNvSpPr>
              <a:spLocks noChangeArrowheads="1"/>
            </p:cNvSpPr>
            <p:nvPr/>
          </p:nvSpPr>
          <p:spPr bwMode="auto">
            <a:xfrm>
              <a:off x="7569462" y="4452020"/>
              <a:ext cx="526156" cy="28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700" dirty="0">
                  <a:solidFill>
                    <a:schemeClr val="bg1"/>
                  </a:solidFill>
                  <a:cs typeface="Arial" charset="0"/>
                </a:rPr>
                <a:t>Vehicles</a:t>
              </a:r>
            </a:p>
            <a:p>
              <a:pPr fontAlgn="b"/>
              <a:r>
                <a:rPr lang="en-GB" sz="70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700" dirty="0">
                  <a:solidFill>
                    <a:schemeClr val="bg1"/>
                  </a:solidFill>
                  <a:cs typeface="Arial" charset="0"/>
                </a:rPr>
                <a:t>2.1bn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28863" y="4105993"/>
              <a:ext cx="717115" cy="9791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47" name="Rectangle 92"/>
            <p:cNvSpPr>
              <a:spLocks noChangeArrowheads="1"/>
            </p:cNvSpPr>
            <p:nvPr/>
          </p:nvSpPr>
          <p:spPr bwMode="auto">
            <a:xfrm>
              <a:off x="6020749" y="4101733"/>
              <a:ext cx="711492" cy="55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5306" tIns="32653" rIns="65306" bIns="32653">
              <a:spAutoFit/>
            </a:bodyPr>
            <a:lstStyle/>
            <a:p>
              <a:pPr fontAlgn="b"/>
              <a:r>
                <a:rPr lang="en-GB" sz="1200" dirty="0">
                  <a:solidFill>
                    <a:schemeClr val="bg1"/>
                  </a:solidFill>
                  <a:cs typeface="Arial" charset="0"/>
                </a:rPr>
                <a:t>Clinical and medical life sciences</a:t>
              </a:r>
            </a:p>
            <a:p>
              <a:pPr fontAlgn="b"/>
              <a:r>
                <a:rPr lang="en-GB" sz="120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1200" dirty="0">
                  <a:solidFill>
                    <a:schemeClr val="bg1"/>
                  </a:solidFill>
                  <a:cs typeface="Arial" charset="0"/>
                </a:rPr>
                <a:t>7.9bn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16711" y="2820960"/>
              <a:ext cx="482874" cy="113271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7528884" y="2854665"/>
              <a:ext cx="470701" cy="362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000" dirty="0">
                  <a:solidFill>
                    <a:schemeClr val="bg1"/>
                  </a:solidFill>
                  <a:cs typeface="Arial" charset="0"/>
                </a:rPr>
                <a:t>Welfare to Work </a:t>
              </a:r>
            </a:p>
            <a:p>
              <a:pPr fontAlgn="b"/>
              <a:r>
                <a:rPr lang="en-GB" sz="100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1000" dirty="0">
                  <a:solidFill>
                    <a:schemeClr val="bg1"/>
                  </a:solidFill>
                  <a:cs typeface="Arial" charset="0"/>
                </a:rPr>
                <a:t>4.8bn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 rot="5400000">
              <a:off x="6974444" y="3644931"/>
              <a:ext cx="428529" cy="6560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29" tIns="45715" rIns="91429" bIns="45715" anchor="ctr"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dirty="0"/>
            </a:p>
          </p:txBody>
        </p:sp>
        <p:sp>
          <p:nvSpPr>
            <p:cNvPr id="51" name="Rectangle 82"/>
            <p:cNvSpPr>
              <a:spLocks noChangeArrowheads="1"/>
            </p:cNvSpPr>
            <p:nvPr/>
          </p:nvSpPr>
          <p:spPr bwMode="auto">
            <a:xfrm>
              <a:off x="6860707" y="3740613"/>
              <a:ext cx="569439" cy="37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306" tIns="32653" rIns="65306" bIns="32653">
              <a:spAutoFit/>
            </a:bodyPr>
            <a:lstStyle/>
            <a:p>
              <a:pPr fontAlgn="b"/>
              <a:r>
                <a:rPr lang="en-GB" sz="1050" dirty="0">
                  <a:cs typeface="Arial" charset="0"/>
                </a:rPr>
                <a:t>Office solutions </a:t>
              </a:r>
            </a:p>
            <a:p>
              <a:pPr fontAlgn="b"/>
              <a:r>
                <a:rPr lang="en-GB" sz="1050" dirty="0" smtClean="0">
                  <a:cs typeface="Arial" charset="0"/>
                </a:rPr>
                <a:t>£</a:t>
              </a:r>
              <a:r>
                <a:rPr lang="en-GB" sz="1050" dirty="0">
                  <a:cs typeface="Arial" charset="0"/>
                </a:rPr>
                <a:t>2.6bn</a:t>
              </a: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752021" y="2276872"/>
              <a:ext cx="4202493" cy="2808312"/>
              <a:chOff x="3543300" y="1062038"/>
              <a:chExt cx="4932363" cy="3703637"/>
            </a:xfrm>
          </p:grpSpPr>
          <p:sp>
            <p:nvSpPr>
              <p:cNvPr id="54" name="Rectangle 53"/>
              <p:cNvSpPr/>
              <p:nvPr/>
            </p:nvSpPr>
            <p:spPr>
              <a:xfrm rot="16200000">
                <a:off x="2805112" y="2522538"/>
                <a:ext cx="2981325" cy="1504950"/>
              </a:xfrm>
              <a:prstGeom prst="rect">
                <a:avLst/>
              </a:prstGeom>
              <a:solidFill>
                <a:srgbClr val="808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91429" tIns="45715" rIns="91429" bIns="45715" anchor="ctr"/>
              <a:lstStyle/>
              <a:p>
                <a:pPr algn="ctr" defTabSz="9142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6200000">
                <a:off x="5648326" y="-1042988"/>
                <a:ext cx="722312" cy="4932363"/>
              </a:xfrm>
              <a:prstGeom prst="rect">
                <a:avLst/>
              </a:prstGeom>
              <a:solidFill>
                <a:srgbClr val="808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91429" tIns="45715" rIns="91429" bIns="45715" anchor="ctr"/>
              <a:lstStyle/>
              <a:p>
                <a:pPr algn="ctr" defTabSz="914290">
                  <a:defRPr/>
                </a:pPr>
                <a:endParaRPr lang="en-GB" sz="800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839939" y="2333447"/>
              <a:ext cx="1174815" cy="477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5306" tIns="32653" rIns="65306" bIns="32653">
              <a:spAutoFit/>
            </a:bodyPr>
            <a:lstStyle/>
            <a:p>
              <a:pPr fontAlgn="b"/>
              <a:r>
                <a:rPr lang="en-GB" sz="1800" dirty="0">
                  <a:solidFill>
                    <a:schemeClr val="bg1"/>
                  </a:solidFill>
                  <a:cs typeface="Arial" charset="0"/>
                </a:rPr>
                <a:t>Construction</a:t>
              </a:r>
            </a:p>
            <a:p>
              <a:pPr fontAlgn="b"/>
              <a:r>
                <a:rPr lang="en-GB" sz="1800" dirty="0" smtClean="0">
                  <a:solidFill>
                    <a:schemeClr val="bg1"/>
                  </a:solidFill>
                  <a:cs typeface="Arial" charset="0"/>
                </a:rPr>
                <a:t>£</a:t>
              </a:r>
              <a:r>
                <a:rPr lang="en-GB" sz="1800" dirty="0">
                  <a:solidFill>
                    <a:schemeClr val="bg1"/>
                  </a:solidFill>
                  <a:cs typeface="Arial" charset="0"/>
                </a:rPr>
                <a:t>109bn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820569" y="2754042"/>
            <a:ext cx="1796881" cy="493114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5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5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1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62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63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AA5C8A4F-81A1-4289-825B-1B69D58E77E9}" type="slidenum">
              <a:rPr lang="en-US"/>
              <a:pPr marL="539750"/>
              <a:t>13</a:t>
            </a:fld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0703" y="950663"/>
            <a:ext cx="8654595" cy="14857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50" dirty="0" smtClean="0">
                <a:solidFill>
                  <a:srgbClr val="211973"/>
                </a:solidFill>
                <a:latin typeface="Arial" charset="0"/>
                <a:ea typeface="+mj-ea"/>
                <a:cs typeface="+mj-cs"/>
              </a:rPr>
              <a:t>We are supporting UK innovation by working with SMEs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7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8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 cstate="print"/>
          <a:srcRect l="21161" t="40603" r="66984" b="47518"/>
          <a:stretch>
            <a:fillRect/>
          </a:stretch>
        </p:blipFill>
        <p:spPr bwMode="auto">
          <a:xfrm>
            <a:off x="592001" y="2055240"/>
            <a:ext cx="1974429" cy="123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/>
          <p:nvPr/>
        </p:nvPicPr>
        <p:blipFill>
          <a:blip r:embed="rId4" cstate="print"/>
          <a:srcRect l="67516" t="42095" r="13595" b="46293"/>
          <a:stretch>
            <a:fillRect/>
          </a:stretch>
        </p:blipFill>
        <p:spPr bwMode="auto">
          <a:xfrm>
            <a:off x="3095546" y="1959732"/>
            <a:ext cx="2693106" cy="123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/>
          <p:nvPr/>
        </p:nvPicPr>
        <p:blipFill>
          <a:blip r:embed="rId5" cstate="print"/>
          <a:srcRect l="19129" t="13604" r="64920" b="71783"/>
          <a:stretch>
            <a:fillRect/>
          </a:stretch>
        </p:blipFill>
        <p:spPr bwMode="auto">
          <a:xfrm>
            <a:off x="5802422" y="3128145"/>
            <a:ext cx="2826522" cy="139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/>
          <p:nvPr/>
        </p:nvPicPr>
        <p:blipFill>
          <a:blip r:embed="rId6" cstate="print"/>
          <a:srcRect l="22724" t="14306" r="66046" b="77111"/>
          <a:stretch>
            <a:fillRect/>
          </a:stretch>
        </p:blipFill>
        <p:spPr bwMode="auto">
          <a:xfrm>
            <a:off x="2271666" y="4639036"/>
            <a:ext cx="2170171" cy="10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7" cstate="print"/>
          <a:srcRect l="40977" t="14586" r="39953" b="75420"/>
          <a:stretch>
            <a:fillRect/>
          </a:stretch>
        </p:blipFill>
        <p:spPr bwMode="auto">
          <a:xfrm>
            <a:off x="561219" y="3668919"/>
            <a:ext cx="2414177" cy="7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/>
          <p:nvPr/>
        </p:nvPicPr>
        <p:blipFill>
          <a:blip r:embed="rId8" cstate="print"/>
          <a:srcRect l="60332" t="11501" r="25965" b="81767"/>
          <a:stretch>
            <a:fillRect/>
          </a:stretch>
        </p:blipFill>
        <p:spPr bwMode="auto">
          <a:xfrm>
            <a:off x="6122600" y="2120203"/>
            <a:ext cx="2054061" cy="6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/>
          <p:nvPr/>
        </p:nvPicPr>
        <p:blipFill>
          <a:blip r:embed="rId9" cstate="print"/>
          <a:srcRect l="10636" t="12234" r="75072" b="75532"/>
          <a:stretch>
            <a:fillRect/>
          </a:stretch>
        </p:blipFill>
        <p:spPr bwMode="auto">
          <a:xfrm>
            <a:off x="3479800" y="3289078"/>
            <a:ext cx="2266950" cy="12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/>
          <p:nvPr/>
        </p:nvPicPr>
        <p:blipFill>
          <a:blip r:embed="rId10" cstate="print"/>
          <a:srcRect l="20940" t="11968" r="68092" b="82181"/>
          <a:stretch>
            <a:fillRect/>
          </a:stretch>
        </p:blipFill>
        <p:spPr bwMode="auto">
          <a:xfrm>
            <a:off x="4646612" y="4732337"/>
            <a:ext cx="2600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AA5C8A4F-81A1-4289-825B-1B69D58E77E9}" type="slidenum">
              <a:rPr lang="en-US"/>
              <a:pPr marL="539750"/>
              <a:t>14</a:t>
            </a:fld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6712" y="944837"/>
            <a:ext cx="8501576" cy="14857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50" dirty="0" smtClean="0">
                <a:solidFill>
                  <a:srgbClr val="211973"/>
                </a:solidFill>
                <a:latin typeface="Arial" charset="0"/>
                <a:ea typeface="+mj-ea"/>
                <a:cs typeface="+mj-cs"/>
              </a:rPr>
              <a:t>Rationalising our property holdings will save money, support the construction industry, and create jobs</a:t>
            </a:r>
            <a:endParaRPr kumimoji="0" lang="en-GB" sz="2800" b="0" i="0" u="none" strike="noStrike" kern="1200" cap="none" spc="-150" normalizeH="0" baseline="0" noProof="0" dirty="0" smtClean="0">
              <a:ln>
                <a:noFill/>
              </a:ln>
              <a:solidFill>
                <a:srgbClr val="211973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717" t="12842" r="850"/>
          <a:stretch/>
        </p:blipFill>
        <p:spPr>
          <a:xfrm>
            <a:off x="719850" y="2570838"/>
            <a:ext cx="3719357" cy="2956556"/>
          </a:xfrm>
          <a:prstGeom prst="rect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0578" b="8390"/>
          <a:stretch/>
        </p:blipFill>
        <p:spPr>
          <a:xfrm>
            <a:off x="4740090" y="2563859"/>
            <a:ext cx="3823348" cy="2972788"/>
          </a:xfrm>
          <a:prstGeom prst="rect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0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2852738"/>
            <a:ext cx="6911975" cy="1292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b="1" dirty="0" smtClean="0">
                <a:ea typeface="+mj-ea"/>
              </a:rPr>
              <a:t>Stephen Kelly</a:t>
            </a:r>
            <a:br>
              <a:rPr lang="en-GB" b="1" dirty="0" smtClean="0">
                <a:ea typeface="+mj-ea"/>
              </a:rPr>
            </a:br>
            <a:r>
              <a:rPr lang="en-GB" dirty="0" smtClean="0">
                <a:ea typeface="+mj-ea"/>
              </a:rPr>
              <a:t>Chief Operating Officer, </a:t>
            </a:r>
            <a:br>
              <a:rPr lang="en-GB" dirty="0" smtClean="0">
                <a:ea typeface="+mj-ea"/>
              </a:rPr>
            </a:br>
            <a:r>
              <a:rPr lang="en-GB" dirty="0" smtClean="0">
                <a:ea typeface="+mj-ea"/>
              </a:rPr>
              <a:t>UK Government</a:t>
            </a:r>
            <a:endParaRPr lang="en-US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907694"/>
            <a:ext cx="8642350" cy="2001837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2700" dirty="0" smtClean="0">
                <a:ea typeface="+mj-ea"/>
                <a:cs typeface="+mj-cs"/>
              </a:rPr>
              <a:t>Savings have been achieved by </a:t>
            </a:r>
            <a:r>
              <a:rPr lang="en-GB" sz="2700" dirty="0" smtClean="0">
                <a:ea typeface="+mj-ea"/>
              </a:rPr>
              <a:t>exercising spending controls, buying </a:t>
            </a:r>
            <a:r>
              <a:rPr lang="en-GB" sz="2700" dirty="0" smtClean="0">
                <a:ea typeface="+mj-ea"/>
                <a:cs typeface="+mj-cs"/>
              </a:rPr>
              <a:t>more efficiently and </a:t>
            </a:r>
            <a:r>
              <a:rPr lang="en-GB" sz="2700" dirty="0" smtClean="0"/>
              <a:t>reducing the Civil Service workforce</a:t>
            </a:r>
            <a:endParaRPr lang="en-GB" sz="2700" dirty="0">
              <a:ea typeface="+mj-ea"/>
              <a:cs typeface="+mj-cs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3EFCA967-8364-41BB-AE30-83C9E93A8BBE}" type="slidenum">
              <a:rPr lang="en-US" smtClean="0">
                <a:ea typeface="ＭＳ Ｐゴシック"/>
                <a:cs typeface="ＭＳ Ｐゴシック"/>
              </a:rPr>
              <a:pPr marL="539750"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/>
                <a:cs typeface="ＭＳ Ｐゴシック"/>
              </a:rPr>
              <a:t>Efficiency and Reform H1 Progress Report				  7 November 2013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66675" y="5952802"/>
            <a:ext cx="904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rgbClr val="000000"/>
                </a:solidFill>
              </a:rPr>
              <a:t>Source</a:t>
            </a:r>
            <a:r>
              <a:rPr lang="en-GB" sz="900" b="1" dirty="0">
                <a:solidFill>
                  <a:srgbClr val="000000"/>
                </a:solidFill>
              </a:rPr>
              <a:t>: </a:t>
            </a:r>
            <a:r>
              <a:rPr lang="en-GB" sz="900" dirty="0">
                <a:solidFill>
                  <a:srgbClr val="000000"/>
                </a:solidFill>
              </a:rPr>
              <a:t>ERG Performance and Planning </a:t>
            </a:r>
            <a:r>
              <a:rPr lang="en-GB" sz="900" dirty="0" smtClean="0">
                <a:solidFill>
                  <a:srgbClr val="000000"/>
                </a:solidFill>
              </a:rPr>
              <a:t>Team</a:t>
            </a:r>
          </a:p>
          <a:p>
            <a:r>
              <a:rPr lang="en-GB" sz="900" b="1" dirty="0" smtClean="0"/>
              <a:t>Note</a:t>
            </a:r>
            <a:r>
              <a:rPr lang="en-GB" sz="900" b="1" dirty="0"/>
              <a:t>: </a:t>
            </a:r>
            <a:r>
              <a:rPr lang="en-GB" sz="900" dirty="0">
                <a:solidFill>
                  <a:srgbClr val="000000"/>
                </a:solidFill>
              </a:rPr>
              <a:t>Saving figures compared to 2009/10 baseline </a:t>
            </a:r>
            <a:r>
              <a:rPr lang="en-GB" sz="900" dirty="0" smtClean="0">
                <a:solidFill>
                  <a:srgbClr val="000000"/>
                </a:solidFill>
              </a:rPr>
              <a:t>. </a:t>
            </a:r>
            <a:r>
              <a:rPr lang="en-GB" sz="900" dirty="0" smtClean="0"/>
              <a:t>Totals </a:t>
            </a:r>
            <a:r>
              <a:rPr lang="en-GB" sz="900" dirty="0"/>
              <a:t>are not </a:t>
            </a:r>
            <a:r>
              <a:rPr lang="en-GB" sz="900" dirty="0" smtClean="0"/>
              <a:t>directly </a:t>
            </a:r>
            <a:r>
              <a:rPr lang="en-GB" sz="900" dirty="0"/>
              <a:t>comparable to 2012/13 figures because of changes to savings categories</a:t>
            </a:r>
          </a:p>
        </p:txBody>
      </p:sp>
      <p:graphicFrame>
        <p:nvGraphicFramePr>
          <p:cNvPr id="9" name="Chart 7"/>
          <p:cNvGraphicFramePr>
            <a:graphicFrameLocks/>
          </p:cNvGraphicFramePr>
          <p:nvPr/>
        </p:nvGraphicFramePr>
        <p:xfrm>
          <a:off x="420688" y="2231053"/>
          <a:ext cx="8215312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5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EB314DB-2729-48D1-9262-509D7EADCD19}" type="slidenum">
              <a:rPr lang="en-US"/>
              <a:pPr marL="539750"/>
              <a:t>17</a:t>
            </a:fld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2936" y="958850"/>
            <a:ext cx="8510587" cy="90011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2800" dirty="0" smtClean="0"/>
              <a:t>By the end of 2013/14 we will have </a:t>
            </a:r>
            <a:r>
              <a:rPr lang="en-GB" sz="2800" dirty="0" smtClean="0">
                <a:ea typeface="+mj-ea"/>
              </a:rPr>
              <a:t>launched another joint venture for shared services...</a:t>
            </a:r>
            <a:endParaRPr lang="en-GB" sz="2800" dirty="0">
              <a:ea typeface="+mj-ea"/>
            </a:endParaRPr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25819"/>
              </p:ext>
            </p:extLst>
          </p:nvPr>
        </p:nvGraphicFramePr>
        <p:xfrm>
          <a:off x="390203" y="2273171"/>
          <a:ext cx="3681412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057327" y="5812651"/>
            <a:ext cx="2335088" cy="3987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100% =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£</a:t>
            </a: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5.4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bn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352972" y="3032819"/>
            <a:ext cx="23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0.6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150" y="2169368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Transformation</a:t>
            </a:r>
          </a:p>
          <a:p>
            <a:pPr algn="ctr"/>
            <a:r>
              <a:rPr lang="en-GB" sz="1400" dirty="0" smtClean="0"/>
              <a:t>H1 2013/14 Savings</a:t>
            </a:r>
            <a:endParaRPr lang="en-GB" sz="14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03257"/>
              </p:ext>
            </p:extLst>
          </p:nvPr>
        </p:nvGraphicFramePr>
        <p:xfrm>
          <a:off x="4135471" y="2657347"/>
          <a:ext cx="4383379" cy="288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1"/>
                <a:gridCol w="4086658"/>
              </a:tblGrid>
              <a:tr h="344512"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By the end of 2013/14 we will have...</a:t>
                      </a:r>
                      <a:endParaRPr lang="en-GB" sz="1800" dirty="0"/>
                    </a:p>
                  </a:txBody>
                  <a:tcPr>
                    <a:solidFill>
                      <a:srgbClr val="641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A</a:t>
                      </a:r>
                      <a:r>
                        <a:rPr lang="en-GB" sz="1800" baseline="0" dirty="0" smtClean="0"/>
                        <a:t> live</a:t>
                      </a:r>
                      <a:r>
                        <a:rPr lang="en-GB" sz="1800" dirty="0" smtClean="0"/>
                        <a:t> Independent Shared Service Centre 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Launched an Identity Assurance service</a:t>
                      </a:r>
                      <a:r>
                        <a:rPr lang="en-GB" sz="1800" baseline="0" dirty="0" smtClean="0"/>
                        <a:t> with HMRC and DVLA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Exited 260,000 </a:t>
                      </a:r>
                      <a:r>
                        <a:rPr lang="en-GB" sz="1800" dirty="0" err="1" smtClean="0"/>
                        <a:t>SqM</a:t>
                      </a:r>
                      <a:r>
                        <a:rPr lang="en-GB" sz="1800" dirty="0" smtClean="0"/>
                        <a:t> of Government property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EB314DB-2729-48D1-9262-509D7EADCD19}" type="slidenum">
              <a:rPr lang="en-US"/>
              <a:pPr marL="539750"/>
              <a:t>18</a:t>
            </a:fld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2936" y="958850"/>
            <a:ext cx="8510587" cy="900113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800" dirty="0" smtClean="0"/>
              <a:t>...have worked with departments to assure projects with a total whole life cost of over £350bn...</a:t>
            </a:r>
            <a:endParaRPr lang="en-GB" sz="2800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25819"/>
              </p:ext>
            </p:extLst>
          </p:nvPr>
        </p:nvGraphicFramePr>
        <p:xfrm>
          <a:off x="390203" y="2273171"/>
          <a:ext cx="3681412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057327" y="5812651"/>
            <a:ext cx="2335088" cy="3987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100% =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£</a:t>
            </a: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5.4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bn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959462" y="3555332"/>
            <a:ext cx="23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0.7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150" y="2169368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Projects</a:t>
            </a:r>
          </a:p>
          <a:p>
            <a:pPr algn="ctr"/>
            <a:r>
              <a:rPr lang="en-GB" sz="1400" dirty="0" smtClean="0"/>
              <a:t>H1 2013/14 Savings</a:t>
            </a:r>
            <a:endParaRPr lang="en-GB" sz="14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03257"/>
              </p:ext>
            </p:extLst>
          </p:nvPr>
        </p:nvGraphicFramePr>
        <p:xfrm>
          <a:off x="4135471" y="2657347"/>
          <a:ext cx="4383379" cy="288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1"/>
                <a:gridCol w="4086658"/>
              </a:tblGrid>
              <a:tr h="344512"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By the end of 2013/14 we will have...</a:t>
                      </a:r>
                      <a:endParaRPr lang="en-GB" sz="1800" dirty="0"/>
                    </a:p>
                  </a:txBody>
                  <a:tcPr>
                    <a:solidFill>
                      <a:srgbClr val="641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Undertaken 180 assurance activities on major projects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Delivered at least £700m of savings by reducing construction costs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50 graduates from the Major Projects Leadership Academy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EB314DB-2729-48D1-9262-509D7EADCD19}" type="slidenum">
              <a:rPr lang="en-US"/>
              <a:pPr marL="539750"/>
              <a:t>19</a:t>
            </a:fld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2936" y="958850"/>
            <a:ext cx="8510587" cy="900113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800" dirty="0" smtClean="0"/>
              <a:t>...established a Crown Commercial Service...</a:t>
            </a:r>
            <a:endParaRPr lang="en-GB" sz="2800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25819"/>
              </p:ext>
            </p:extLst>
          </p:nvPr>
        </p:nvGraphicFramePr>
        <p:xfrm>
          <a:off x="390203" y="2273171"/>
          <a:ext cx="3681412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057327" y="5812651"/>
            <a:ext cx="2335088" cy="3987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100% =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£</a:t>
            </a: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5.4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bn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595569" y="4721658"/>
            <a:ext cx="23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1.8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150" y="2169368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Commercial</a:t>
            </a:r>
          </a:p>
          <a:p>
            <a:pPr algn="ctr"/>
            <a:r>
              <a:rPr lang="en-GB" sz="1400" dirty="0" smtClean="0"/>
              <a:t>H1 2013/14 Savings</a:t>
            </a:r>
            <a:endParaRPr lang="en-GB" sz="14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03257"/>
              </p:ext>
            </p:extLst>
          </p:nvPr>
        </p:nvGraphicFramePr>
        <p:xfrm>
          <a:off x="4135471" y="2657347"/>
          <a:ext cx="4383379" cy="204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1"/>
                <a:gridCol w="4086658"/>
              </a:tblGrid>
              <a:tr h="344512"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By the end of 2013/14 we will have...</a:t>
                      </a:r>
                      <a:endParaRPr lang="en-GB" sz="1800" dirty="0"/>
                    </a:p>
                  </a:txBody>
                  <a:tcPr>
                    <a:solidFill>
                      <a:srgbClr val="641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err="1" smtClean="0"/>
                        <a:t>DfT</a:t>
                      </a:r>
                      <a:r>
                        <a:rPr lang="en-GB" sz="1800" baseline="0" dirty="0" smtClean="0"/>
                        <a:t> and DWP spend transitioned </a:t>
                      </a:r>
                      <a:r>
                        <a:rPr lang="en-GB" sz="1800" dirty="0" smtClean="0"/>
                        <a:t>into the new CCS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Saved at least £1bn through better commercial practices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Large confetti"/>
          <p:cNvSpPr>
            <a:spLocks noGrp="1"/>
          </p:cNvSpPr>
          <p:nvPr>
            <p:ph type="title"/>
          </p:nvPr>
        </p:nvSpPr>
        <p:spPr>
          <a:xfrm>
            <a:off x="391887" y="201127"/>
            <a:ext cx="8752113" cy="775379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b="1" dirty="0" smtClean="0">
                <a:ea typeface="+mj-ea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02" y="799903"/>
            <a:ext cx="8509517" cy="5400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800" b="1" dirty="0" smtClean="0">
                <a:solidFill>
                  <a:srgbClr val="211973"/>
                </a:solidFill>
              </a:rPr>
              <a:t>08:30	Welcome</a:t>
            </a:r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400" b="1" dirty="0" smtClean="0"/>
              <a:t>	Katharine Davidson</a:t>
            </a:r>
            <a:r>
              <a:rPr lang="en-US" sz="1400" dirty="0" smtClean="0"/>
              <a:t>, Director of Strategy, Efficiency and Reform Group</a:t>
            </a:r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endParaRPr lang="en-US" sz="800" dirty="0" smtClean="0"/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800" b="1" dirty="0" smtClean="0">
                <a:solidFill>
                  <a:srgbClr val="211973"/>
                </a:solidFill>
              </a:rPr>
              <a:t>08:35 	H1 Savings</a:t>
            </a:r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200" dirty="0" smtClean="0"/>
              <a:t>	</a:t>
            </a:r>
            <a:r>
              <a:rPr lang="en-US" sz="1400" b="1" dirty="0" err="1" smtClean="0"/>
              <a:t>Rt</a:t>
            </a:r>
            <a:r>
              <a:rPr lang="en-US" sz="1400" b="1" dirty="0" smtClean="0"/>
              <a:t> Hon. Francis Maude MP</a:t>
            </a:r>
            <a:r>
              <a:rPr lang="en-US" sz="1400" dirty="0" smtClean="0"/>
              <a:t>,</a:t>
            </a:r>
            <a:r>
              <a:rPr lang="en-US" sz="1400" b="1" dirty="0" smtClean="0"/>
              <a:t>  </a:t>
            </a:r>
            <a:r>
              <a:rPr lang="en-US" sz="1400" dirty="0" smtClean="0"/>
              <a:t>Minister for the Cabinet Office and Paymaster General</a:t>
            </a:r>
          </a:p>
          <a:p>
            <a:pPr>
              <a:lnSpc>
                <a:spcPct val="140000"/>
              </a:lnSpc>
            </a:pPr>
            <a:endParaRPr lang="en-US" sz="800" dirty="0" smtClean="0"/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800" b="1" dirty="0" smtClean="0">
                <a:solidFill>
                  <a:srgbClr val="211973"/>
                </a:solidFill>
              </a:rPr>
              <a:t>08:45	UK Growth</a:t>
            </a:r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400" b="1" dirty="0" smtClean="0"/>
              <a:t>	</a:t>
            </a:r>
            <a:r>
              <a:rPr lang="en-US" sz="1400" b="1" dirty="0" err="1" smtClean="0"/>
              <a:t>Sajid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Javid</a:t>
            </a:r>
            <a:r>
              <a:rPr lang="en-US" sz="1400" b="1" dirty="0" smtClean="0"/>
              <a:t> MP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GB" sz="1400" dirty="0" smtClean="0"/>
              <a:t>Financial Secretary to the Treasury </a:t>
            </a:r>
            <a:endParaRPr lang="en-US" sz="1400" dirty="0" smtClean="0"/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endParaRPr lang="en-US" sz="800" dirty="0" smtClean="0"/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800" b="1" dirty="0" smtClean="0">
                <a:solidFill>
                  <a:srgbClr val="211973"/>
                </a:solidFill>
              </a:rPr>
              <a:t>08:55</a:t>
            </a:r>
            <a:r>
              <a:rPr lang="en-US" sz="1800" b="1" dirty="0">
                <a:solidFill>
                  <a:srgbClr val="211973"/>
                </a:solidFill>
              </a:rPr>
              <a:t>	</a:t>
            </a:r>
            <a:r>
              <a:rPr lang="en-US" sz="1800" b="1" dirty="0" smtClean="0">
                <a:solidFill>
                  <a:srgbClr val="211973"/>
                </a:solidFill>
              </a:rPr>
              <a:t>Financials and Forward Look</a:t>
            </a:r>
            <a:endParaRPr lang="en-US" sz="1800" b="1" dirty="0">
              <a:solidFill>
                <a:srgbClr val="211973"/>
              </a:solidFill>
            </a:endParaRPr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100" dirty="0"/>
              <a:t>	</a:t>
            </a:r>
            <a:r>
              <a:rPr lang="en-US" sz="1400" b="1" dirty="0" smtClean="0"/>
              <a:t>Stephen Kelly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dirty="0" smtClean="0"/>
              <a:t>Chief Operating Officer, UK Government</a:t>
            </a:r>
            <a:endParaRPr lang="en-US" sz="1400" dirty="0"/>
          </a:p>
          <a:p>
            <a:pPr>
              <a:lnSpc>
                <a:spcPct val="140000"/>
              </a:lnSpc>
            </a:pPr>
            <a:endParaRPr lang="en-US" sz="800" dirty="0"/>
          </a:p>
          <a:p>
            <a:pPr>
              <a:lnSpc>
                <a:spcPct val="140000"/>
              </a:lnSpc>
              <a:tabLst>
                <a:tab pos="1073150" algn="l"/>
              </a:tabLst>
            </a:pPr>
            <a:r>
              <a:rPr lang="en-US" sz="1800" b="1" dirty="0" smtClean="0">
                <a:solidFill>
                  <a:srgbClr val="211973"/>
                </a:solidFill>
              </a:rPr>
              <a:t>09:10</a:t>
            </a:r>
            <a:r>
              <a:rPr lang="en-US" sz="1800" b="1" dirty="0">
                <a:solidFill>
                  <a:srgbClr val="211973"/>
                </a:solidFill>
              </a:rPr>
              <a:t>	Q</a:t>
            </a:r>
            <a:r>
              <a:rPr lang="en-US" sz="1800" b="1" dirty="0" smtClean="0">
                <a:solidFill>
                  <a:srgbClr val="211973"/>
                </a:solidFill>
              </a:rPr>
              <a:t>&amp;A Panel</a:t>
            </a:r>
          </a:p>
          <a:p>
            <a:pPr lvl="1">
              <a:lnSpc>
                <a:spcPct val="140000"/>
              </a:lnSpc>
              <a:tabLst>
                <a:tab pos="1073150" algn="l"/>
              </a:tabLst>
            </a:pPr>
            <a:r>
              <a:rPr lang="en-US" sz="1400" b="1" dirty="0" smtClean="0"/>
              <a:t>	</a:t>
            </a:r>
            <a:r>
              <a:rPr lang="en-US" sz="1400" b="1" dirty="0" err="1" smtClean="0"/>
              <a:t>Rt</a:t>
            </a:r>
            <a:r>
              <a:rPr lang="en-US" sz="1400" b="1" dirty="0" smtClean="0"/>
              <a:t> Hon. Francis Maude MP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dirty="0" smtClean="0"/>
              <a:t>Minister for the Cabinet Office and Paymaster General</a:t>
            </a:r>
            <a:endParaRPr lang="en-US" sz="1400" b="1" dirty="0" smtClean="0"/>
          </a:p>
          <a:p>
            <a:pPr lvl="1">
              <a:lnSpc>
                <a:spcPct val="140000"/>
              </a:lnSpc>
              <a:tabLst>
                <a:tab pos="1073150" algn="l"/>
              </a:tabLst>
            </a:pPr>
            <a:r>
              <a:rPr lang="en-US" sz="1400" b="1" dirty="0" smtClean="0"/>
              <a:t>	Stephen Kelly</a:t>
            </a:r>
            <a:r>
              <a:rPr lang="en-US" sz="1400" dirty="0" smtClean="0"/>
              <a:t>, Chief Operating Officer, UK Government</a:t>
            </a:r>
          </a:p>
          <a:p>
            <a:pPr lvl="1">
              <a:lnSpc>
                <a:spcPct val="140000"/>
              </a:lnSpc>
              <a:tabLst>
                <a:tab pos="1073150" algn="l"/>
              </a:tabLst>
            </a:pPr>
            <a:r>
              <a:rPr lang="en-US" sz="1400" b="1" dirty="0" smtClean="0">
                <a:solidFill>
                  <a:srgbClr val="211973"/>
                </a:solidFill>
              </a:rPr>
              <a:t>	</a:t>
            </a:r>
            <a:r>
              <a:rPr lang="en-US" sz="1400" b="1" dirty="0" smtClean="0"/>
              <a:t>Bill Crothers</a:t>
            </a:r>
            <a:r>
              <a:rPr lang="en-US" sz="1400" dirty="0" smtClean="0"/>
              <a:t>, Chief Procurement Officer, UK Government</a:t>
            </a:r>
          </a:p>
          <a:p>
            <a:pPr lvl="1">
              <a:lnSpc>
                <a:spcPct val="140000"/>
              </a:lnSpc>
              <a:tabLst>
                <a:tab pos="1073150" algn="l"/>
              </a:tabLst>
            </a:pPr>
            <a:r>
              <a:rPr lang="en-US" sz="1400" dirty="0" smtClean="0"/>
              <a:t>	</a:t>
            </a:r>
            <a:r>
              <a:rPr lang="en-US" sz="1400" b="1" dirty="0" smtClean="0"/>
              <a:t>Katharine Davidson</a:t>
            </a:r>
            <a:r>
              <a:rPr lang="en-US" sz="1400" dirty="0" smtClean="0"/>
              <a:t>, Director of Strategy, Efficiency and Reform Group</a:t>
            </a:r>
          </a:p>
          <a:p>
            <a:pPr lvl="1">
              <a:lnSpc>
                <a:spcPct val="140000"/>
              </a:lnSpc>
              <a:tabLst>
                <a:tab pos="1073150" algn="l"/>
              </a:tabLst>
            </a:pPr>
            <a:r>
              <a:rPr lang="en-GB" sz="1400" dirty="0" smtClean="0"/>
              <a:t>	</a:t>
            </a:r>
            <a:r>
              <a:rPr lang="en-GB" sz="1400" b="1" dirty="0" smtClean="0"/>
              <a:t>Mike Bracken</a:t>
            </a:r>
            <a:r>
              <a:rPr lang="en-GB" sz="1400" dirty="0" smtClean="0"/>
              <a:t>, Director, Government Digital Service</a:t>
            </a:r>
            <a:endParaRPr lang="en-US" sz="2000" b="1" dirty="0" smtClean="0">
              <a:solidFill>
                <a:srgbClr val="211973"/>
              </a:solidFill>
            </a:endParaRPr>
          </a:p>
        </p:txBody>
      </p:sp>
      <p:sp>
        <p:nvSpPr>
          <p:cNvPr id="102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8496300" cy="549275"/>
          </a:xfrm>
          <a:noFill/>
          <a:ln>
            <a:miter lim="800000"/>
            <a:headEnd/>
            <a:tailEnd/>
          </a:ln>
        </p:spPr>
        <p:txBody>
          <a:bodyPr rIns="0"/>
          <a:lstStyle/>
          <a:p>
            <a:fld id="{7A9E5CCD-FDE5-4C1E-96C6-45A6DD4D6BEA}" type="slidenum">
              <a:rPr lang="en-US"/>
              <a:pPr/>
              <a:t>2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3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7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6EB314DB-2729-48D1-9262-509D7EADCD19}" type="slidenum">
              <a:rPr lang="en-US"/>
              <a:pPr marL="539750"/>
              <a:t>20</a:t>
            </a:fld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1597" y="958850"/>
            <a:ext cx="8510587" cy="900113"/>
          </a:xfrm>
        </p:spPr>
        <p:txBody>
          <a:bodyPr>
            <a:noAutofit/>
          </a:bodyPr>
          <a:lstStyle/>
          <a:p>
            <a:pPr lvl="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800" dirty="0" smtClean="0"/>
              <a:t>...and reduced the size of the Civil Service by 84,000 FTE</a:t>
            </a:r>
            <a:endParaRPr lang="en-GB" sz="2800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25819"/>
              </p:ext>
            </p:extLst>
          </p:nvPr>
        </p:nvGraphicFramePr>
        <p:xfrm>
          <a:off x="390203" y="2273171"/>
          <a:ext cx="3681412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1057327" y="5812651"/>
            <a:ext cx="2335088" cy="3987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100% =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£</a:t>
            </a:r>
            <a:r>
              <a:rPr lang="en-GB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5.4</a:t>
            </a:r>
            <a:r>
              <a:rPr lang="en-GB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bn</a:t>
            </a: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0" y="3919226"/>
            <a:ext cx="23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2.3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150" y="2169368"/>
            <a:ext cx="379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Workforce and Pensions</a:t>
            </a:r>
          </a:p>
          <a:p>
            <a:pPr algn="ctr"/>
            <a:r>
              <a:rPr lang="en-GB" sz="1400" dirty="0" smtClean="0"/>
              <a:t>H1 2013/14 Savings</a:t>
            </a:r>
            <a:endParaRPr lang="en-GB" sz="14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03257"/>
              </p:ext>
            </p:extLst>
          </p:nvPr>
        </p:nvGraphicFramePr>
        <p:xfrm>
          <a:off x="4135471" y="2657347"/>
          <a:ext cx="4383379" cy="204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1"/>
                <a:gridCol w="4086658"/>
              </a:tblGrid>
              <a:tr h="344512">
                <a:tc gridSpan="2">
                  <a:txBody>
                    <a:bodyPr/>
                    <a:lstStyle/>
                    <a:p>
                      <a:r>
                        <a:rPr lang="en-GB" sz="1800" dirty="0" smtClean="0"/>
                        <a:t>By the end of 2013/14 we will have...</a:t>
                      </a:r>
                      <a:endParaRPr lang="en-GB" sz="1800" dirty="0"/>
                    </a:p>
                  </a:txBody>
                  <a:tcPr>
                    <a:solidFill>
                      <a:srgbClr val="6419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dirty="0" smtClean="0"/>
                        <a:t>Saved £2.3bn by</a:t>
                      </a:r>
                      <a:r>
                        <a:rPr lang="en-GB" sz="1800" baseline="0" dirty="0" smtClean="0"/>
                        <a:t> increasing employee pension contributions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062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1800" baseline="0" dirty="0" smtClean="0"/>
                        <a:t>Reduced the Civil Service by 84,000 people since 2010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Large confetti"/>
          <p:cNvSpPr>
            <a:spLocks noGrp="1"/>
          </p:cNvSpPr>
          <p:nvPr>
            <p:ph type="title"/>
          </p:nvPr>
        </p:nvSpPr>
        <p:spPr>
          <a:xfrm>
            <a:off x="528222" y="903198"/>
            <a:ext cx="8307899" cy="775379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 smtClean="0">
                <a:ea typeface="+mj-ea"/>
              </a:rPr>
              <a:t>You are invited to attend three follow up ‘Deep Dive’ sessions:</a:t>
            </a:r>
          </a:p>
        </p:txBody>
      </p:sp>
      <p:sp>
        <p:nvSpPr>
          <p:cNvPr id="1026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8496300" cy="549275"/>
          </a:xfrm>
          <a:noFill/>
          <a:ln>
            <a:miter lim="800000"/>
            <a:headEnd/>
            <a:tailEnd/>
          </a:ln>
        </p:spPr>
        <p:txBody>
          <a:bodyPr rIns="0"/>
          <a:lstStyle/>
          <a:p>
            <a:fld id="{7A9E5CCD-FDE5-4C1E-96C6-45A6DD4D6BEA}" type="slidenum">
              <a:rPr lang="en-US"/>
              <a:pPr/>
              <a:t>21</a:t>
            </a:fld>
            <a:endParaRPr lang="en-US"/>
          </a:p>
        </p:txBody>
      </p:sp>
      <p:sp>
        <p:nvSpPr>
          <p:cNvPr id="1027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fld id="{22F705C1-24FB-4238-B6B0-DEAE5F4AD132}" type="slidenum">
              <a:rPr lang="en-US" sz="1200">
                <a:solidFill>
                  <a:schemeClr val="bg1"/>
                </a:solidFill>
              </a:rPr>
              <a:pPr marL="539750"/>
              <a:t>21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28" name="Footer Placeholder 4"/>
          <p:cNvSpPr txBox="1">
            <a:spLocks/>
          </p:cNvSpPr>
          <p:nvPr/>
        </p:nvSpPr>
        <p:spPr bwMode="auto">
          <a:xfrm>
            <a:off x="900113" y="6308725"/>
            <a:ext cx="7797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</a:t>
            </a:r>
            <a:r>
              <a:rPr lang="en-US" sz="1200" dirty="0" smtClean="0">
                <a:solidFill>
                  <a:schemeClr val="bg1"/>
                </a:solidFill>
              </a:rPr>
              <a:t> 7 </a:t>
            </a:r>
            <a:r>
              <a:rPr lang="en-US" sz="1200" dirty="0">
                <a:solidFill>
                  <a:schemeClr val="bg1"/>
                </a:solidFill>
              </a:rPr>
              <a:t>November 2013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453" y="2495550"/>
          <a:ext cx="6686097" cy="249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688"/>
                <a:gridCol w="4095409"/>
              </a:tblGrid>
              <a:tr h="48534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Date</a:t>
                      </a:r>
                      <a:endParaRPr lang="en-GB" sz="2400" dirty="0"/>
                    </a:p>
                  </a:txBody>
                  <a:tcPr>
                    <a:solidFill>
                      <a:srgbClr val="2119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Session</a:t>
                      </a:r>
                      <a:endParaRPr lang="en-GB" sz="2400" dirty="0"/>
                    </a:p>
                  </a:txBody>
                  <a:tcPr>
                    <a:solidFill>
                      <a:srgbClr val="211973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December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6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Business Models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January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66E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Crown Commercial Service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February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6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Fraud, Error and Debt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4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Large confetti"/>
          <p:cNvSpPr>
            <a:spLocks noGrp="1"/>
          </p:cNvSpPr>
          <p:nvPr>
            <p:ph type="title"/>
          </p:nvPr>
        </p:nvSpPr>
        <p:spPr>
          <a:xfrm>
            <a:off x="539750" y="996950"/>
            <a:ext cx="8319115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 smtClean="0"/>
              <a:t>Our mission is to....</a:t>
            </a:r>
            <a:endParaRPr lang="en-GB" sz="2800" dirty="0" smtClean="0">
              <a:cs typeface="+mn-cs"/>
            </a:endParaRP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84213" y="6308725"/>
            <a:ext cx="7920037" cy="549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737B341-2833-44F2-A04A-9F26FC55C145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fld id="{4B6EBFB4-39F6-4B03-BC24-A3F77E1AD213}" type="slidenum">
              <a:rPr lang="en-US" sz="1200">
                <a:solidFill>
                  <a:schemeClr val="bg1"/>
                </a:solidFill>
              </a:rPr>
              <a:pPr marL="539750"/>
              <a:t>22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6945" y="2054864"/>
            <a:ext cx="8035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800" dirty="0" smtClean="0"/>
              <a:t>Deliver better public services at lower costs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sz="2800" dirty="0" smtClean="0"/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800" dirty="0" smtClean="0"/>
              <a:t>Save </a:t>
            </a:r>
            <a:r>
              <a:rPr lang="en-US" sz="2800" b="1" dirty="0" smtClean="0"/>
              <a:t>£20bn </a:t>
            </a:r>
            <a:r>
              <a:rPr lang="en-US" sz="2800" dirty="0" smtClean="0"/>
              <a:t>a year by March 2015</a:t>
            </a:r>
          </a:p>
          <a:p>
            <a:pPr>
              <a:lnSpc>
                <a:spcPct val="140000"/>
              </a:lnSpc>
            </a:pPr>
            <a:endParaRPr lang="en-US" sz="2800" dirty="0" smtClean="0"/>
          </a:p>
          <a:p>
            <a:pPr marL="342900" indent="-342900">
              <a:lnSpc>
                <a:spcPct val="140000"/>
              </a:lnSpc>
            </a:pPr>
            <a:r>
              <a:rPr lang="en-US" sz="2800" dirty="0" smtClean="0"/>
              <a:t>	Support UK business and growth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5874" y="2156981"/>
            <a:ext cx="448853" cy="584776"/>
          </a:xfrm>
          <a:prstGeom prst="rect">
            <a:avLst/>
          </a:prstGeom>
          <a:solidFill>
            <a:srgbClr val="266E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1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177" y="3332714"/>
            <a:ext cx="448853" cy="584776"/>
          </a:xfrm>
          <a:prstGeom prst="rect">
            <a:avLst/>
          </a:prstGeom>
          <a:solidFill>
            <a:srgbClr val="266E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2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177" y="4551931"/>
            <a:ext cx="448853" cy="584776"/>
          </a:xfrm>
          <a:prstGeom prst="rect">
            <a:avLst/>
          </a:prstGeom>
          <a:solidFill>
            <a:srgbClr val="266E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3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4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Large confetti"/>
          <p:cNvSpPr>
            <a:spLocks noGrp="1"/>
          </p:cNvSpPr>
          <p:nvPr>
            <p:ph type="title"/>
          </p:nvPr>
        </p:nvSpPr>
        <p:spPr>
          <a:xfrm>
            <a:off x="539750" y="1017360"/>
            <a:ext cx="8319115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 smtClean="0"/>
              <a:t>Q&amp;A Panel Members</a:t>
            </a:r>
            <a:endParaRPr lang="en-GB" sz="2800" dirty="0" smtClean="0">
              <a:cs typeface="+mn-cs"/>
            </a:endParaRP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684213" y="6308725"/>
            <a:ext cx="7920037" cy="5492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737B341-2833-44F2-A04A-9F26FC55C145}" type="slidenum">
              <a:rPr lang="en-US"/>
              <a:pPr/>
              <a:t>23</a:t>
            </a:fld>
            <a:endParaRPr lang="en-US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fld id="{4B6EBFB4-39F6-4B03-BC24-A3F77E1AD213}" type="slidenum">
              <a:rPr lang="en-US" sz="1200">
                <a:solidFill>
                  <a:schemeClr val="bg1"/>
                </a:solidFill>
              </a:rPr>
              <a:pPr marL="539750"/>
              <a:t>23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800" y="1658916"/>
            <a:ext cx="8684200" cy="4324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b="1" dirty="0" err="1" smtClean="0"/>
              <a:t>Rt</a:t>
            </a:r>
            <a:r>
              <a:rPr lang="en-US" sz="2000" b="1" dirty="0" smtClean="0"/>
              <a:t> Hon. Francis Maude MP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dirty="0" smtClean="0"/>
              <a:t>Minister for the Cabinet Office and Paymaster General</a:t>
            </a:r>
            <a:endParaRPr lang="en-US" sz="2000" b="1" dirty="0" smtClean="0"/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endParaRPr lang="en-US" sz="700" b="1" dirty="0" smtClean="0"/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b="1" dirty="0" smtClean="0"/>
              <a:t>Stephen Kelly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dirty="0" smtClean="0"/>
              <a:t>Chief Operating Officer, UK Government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endParaRPr lang="en-US" sz="800" b="1" dirty="0" smtClean="0"/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b="1" dirty="0" smtClean="0"/>
              <a:t>Bill Crothers</a:t>
            </a:r>
            <a:endParaRPr lang="en-US" sz="2000" dirty="0" smtClean="0"/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dirty="0" smtClean="0"/>
              <a:t>Chief Procurement Officer, UK Government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endParaRPr lang="en-US" sz="800" dirty="0" smtClean="0"/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b="1" dirty="0" smtClean="0"/>
              <a:t>Katharine Davidson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dirty="0" smtClean="0"/>
              <a:t>Director of Strategy, Efficiency and Reform Group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endParaRPr lang="en-US" sz="800" dirty="0" smtClean="0"/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b="1" dirty="0" smtClean="0"/>
              <a:t>Mike Bracken</a:t>
            </a:r>
          </a:p>
          <a:p>
            <a:pPr>
              <a:lnSpc>
                <a:spcPct val="120000"/>
              </a:lnSpc>
              <a:tabLst>
                <a:tab pos="1073150" algn="l"/>
              </a:tabLst>
            </a:pPr>
            <a:r>
              <a:rPr lang="en-US" sz="2000" dirty="0" smtClean="0"/>
              <a:t>Director, Efficiency and Reform Group</a:t>
            </a:r>
            <a:endParaRPr lang="en-US" sz="3200" b="1" dirty="0" smtClean="0">
              <a:solidFill>
                <a:srgbClr val="211973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4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2852738"/>
            <a:ext cx="7556500" cy="1292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GB" b="1" dirty="0" smtClean="0">
                <a:ea typeface="+mj-ea"/>
              </a:rPr>
              <a:t>Rt. Hon. Francis Maude MP</a:t>
            </a:r>
            <a:br>
              <a:rPr lang="en-GB" b="1" dirty="0" smtClean="0">
                <a:ea typeface="+mj-ea"/>
              </a:rPr>
            </a:br>
            <a:r>
              <a:rPr lang="en-GB" dirty="0" smtClean="0">
                <a:ea typeface="+mj-ea"/>
              </a:rPr>
              <a:t>Minister for the Cabinet Office and Paymaster General</a:t>
            </a:r>
            <a:endParaRPr lang="en-US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descr="Large confetti"/>
          <p:cNvSpPr>
            <a:spLocks noGrp="1"/>
          </p:cNvSpPr>
          <p:nvPr>
            <p:ph type="title"/>
          </p:nvPr>
        </p:nvSpPr>
        <p:spPr>
          <a:xfrm>
            <a:off x="539750" y="937662"/>
            <a:ext cx="784225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sz="2800" dirty="0" smtClean="0">
                <a:ea typeface="+mj-ea"/>
              </a:rPr>
              <a:t>Fiscal consolidation is underway but we must do more to balance the books</a:t>
            </a:r>
          </a:p>
        </p:txBody>
      </p:sp>
      <p:sp>
        <p:nvSpPr>
          <p:cNvPr id="1026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8496300" cy="549275"/>
          </a:xfrm>
          <a:noFill/>
          <a:ln>
            <a:miter lim="800000"/>
            <a:headEnd/>
            <a:tailEnd/>
          </a:ln>
        </p:spPr>
        <p:txBody>
          <a:bodyPr rIns="0"/>
          <a:lstStyle/>
          <a:p>
            <a:fld id="{7A9E5CCD-FDE5-4C1E-96C6-45A6DD4D6BEA}" type="slidenum">
              <a:rPr lang="en-US"/>
              <a:pPr/>
              <a:t>4</a:t>
            </a:fld>
            <a:endParaRPr lang="en-US"/>
          </a:p>
        </p:txBody>
      </p:sp>
      <p:sp>
        <p:nvSpPr>
          <p:cNvPr id="1028" name="Footer Placeholder 4"/>
          <p:cNvSpPr txBox="1">
            <a:spLocks/>
          </p:cNvSpPr>
          <p:nvPr/>
        </p:nvSpPr>
        <p:spPr bwMode="auto">
          <a:xfrm>
            <a:off x="900113" y="6308725"/>
            <a:ext cx="7782069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</a:t>
            </a:r>
            <a:r>
              <a:rPr lang="en-US" sz="1200" dirty="0" smtClean="0">
                <a:solidFill>
                  <a:schemeClr val="bg1"/>
                </a:solidFill>
              </a:rPr>
              <a:t> 7 </a:t>
            </a:r>
            <a:r>
              <a:rPr lang="en-US" sz="1200" dirty="0">
                <a:solidFill>
                  <a:schemeClr val="bg1"/>
                </a:solidFill>
              </a:rPr>
              <a:t>November 2013</a:t>
            </a:r>
          </a:p>
        </p:txBody>
      </p:sp>
      <p:sp>
        <p:nvSpPr>
          <p:cNvPr id="1042" name="TextBox 3"/>
          <p:cNvSpPr txBox="1">
            <a:spLocks noChangeArrowheads="1"/>
          </p:cNvSpPr>
          <p:nvPr/>
        </p:nvSpPr>
        <p:spPr bwMode="auto">
          <a:xfrm>
            <a:off x="0" y="6089877"/>
            <a:ext cx="70199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 dirty="0"/>
              <a:t>Source: </a:t>
            </a:r>
            <a:r>
              <a:rPr lang="en-US" sz="900" dirty="0"/>
              <a:t>Office for Budget Responsibility: Economic and </a:t>
            </a:r>
            <a:r>
              <a:rPr lang="en-US" sz="900" dirty="0" smtClean="0"/>
              <a:t>Fiscal </a:t>
            </a:r>
            <a:r>
              <a:rPr lang="en-US" sz="900" dirty="0"/>
              <a:t>O</a:t>
            </a:r>
            <a:r>
              <a:rPr lang="en-US" sz="900" dirty="0" smtClean="0"/>
              <a:t>utlook </a:t>
            </a:r>
            <a:r>
              <a:rPr lang="en-US" sz="900" dirty="0"/>
              <a:t>March 2013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566738" y="1697881"/>
          <a:ext cx="8577262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9"/>
          <p:cNvSpPr txBox="1">
            <a:spLocks noChangeArrowheads="1"/>
          </p:cNvSpPr>
          <p:nvPr/>
        </p:nvSpPr>
        <p:spPr bwMode="auto">
          <a:xfrm rot="16200000">
            <a:off x="-107973" y="3420881"/>
            <a:ext cx="16939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1" dirty="0"/>
              <a:t>% of GDP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1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5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25819"/>
              </p:ext>
            </p:extLst>
          </p:nvPr>
        </p:nvGraphicFramePr>
        <p:xfrm>
          <a:off x="2964180" y="2789231"/>
          <a:ext cx="3364230" cy="345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Right Arrow 58"/>
          <p:cNvSpPr/>
          <p:nvPr/>
        </p:nvSpPr>
        <p:spPr>
          <a:xfrm rot="3114449" flipV="1">
            <a:off x="3469370" y="2838287"/>
            <a:ext cx="399884" cy="91300"/>
          </a:xfrm>
          <a:prstGeom prst="rightArrow">
            <a:avLst>
              <a:gd name="adj1" fmla="val 50000"/>
              <a:gd name="adj2" fmla="val 1473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ight Arrow 57"/>
          <p:cNvSpPr/>
          <p:nvPr/>
        </p:nvSpPr>
        <p:spPr>
          <a:xfrm rot="19859627" flipV="1">
            <a:off x="2843752" y="5180271"/>
            <a:ext cx="399884" cy="91300"/>
          </a:xfrm>
          <a:prstGeom prst="rightArrow">
            <a:avLst>
              <a:gd name="adj1" fmla="val 50000"/>
              <a:gd name="adj2" fmla="val 1473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Arrow 56"/>
          <p:cNvSpPr/>
          <p:nvPr/>
        </p:nvSpPr>
        <p:spPr>
          <a:xfrm rot="12174522" flipV="1">
            <a:off x="6219044" y="4924817"/>
            <a:ext cx="347931" cy="96024"/>
          </a:xfrm>
          <a:prstGeom prst="rightArrow">
            <a:avLst>
              <a:gd name="adj1" fmla="val 50000"/>
              <a:gd name="adj2" fmla="val 1473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8817841" flipV="1">
            <a:off x="5741062" y="3062689"/>
            <a:ext cx="399884" cy="91300"/>
          </a:xfrm>
          <a:prstGeom prst="rightArrow">
            <a:avLst>
              <a:gd name="adj1" fmla="val 50000"/>
              <a:gd name="adj2" fmla="val 1473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ight Arrow 54"/>
          <p:cNvSpPr/>
          <p:nvPr/>
        </p:nvSpPr>
        <p:spPr>
          <a:xfrm rot="6819946" flipV="1">
            <a:off x="5039273" y="2669273"/>
            <a:ext cx="390145" cy="94166"/>
          </a:xfrm>
          <a:prstGeom prst="rightArrow">
            <a:avLst>
              <a:gd name="adj1" fmla="val 50000"/>
              <a:gd name="adj2" fmla="val 14730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-1" y="5946904"/>
            <a:ext cx="914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Note</a:t>
            </a:r>
            <a:r>
              <a:rPr lang="en-GB" sz="900" dirty="0" smtClean="0"/>
              <a:t>: Figures </a:t>
            </a:r>
            <a:r>
              <a:rPr lang="en-GB" sz="900" dirty="0"/>
              <a:t>may not sum due to rounding</a:t>
            </a:r>
          </a:p>
          <a:p>
            <a:r>
              <a:rPr lang="en-GB" sz="900" b="1" dirty="0" smtClean="0">
                <a:solidFill>
                  <a:srgbClr val="000000"/>
                </a:solidFill>
              </a:rPr>
              <a:t>Source: </a:t>
            </a:r>
            <a:r>
              <a:rPr lang="en-GB" sz="900" dirty="0" smtClean="0">
                <a:solidFill>
                  <a:srgbClr val="000000"/>
                </a:solidFill>
              </a:rPr>
              <a:t>QDS 2012/13 Full Year Expenditure, 2012 Budget Data, 2012/3 Full Year OSCAR Mgt Accounts, OBR Economic and Fiscal Outlook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0" y="6308725"/>
            <a:ext cx="9144000" cy="549275"/>
          </a:xfrm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21C7F8EE-FA9C-4292-951F-74332862F9E6}" type="slidenum">
              <a:rPr lang="en-US"/>
              <a:pPr marL="53975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05732" y="5668273"/>
            <a:ext cx="16573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</a:rPr>
              <a:t>100% = £673bn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5231" y="821342"/>
            <a:ext cx="8498140" cy="792162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4000"/>
              </a:lnSpc>
            </a:pPr>
            <a:r>
              <a:rPr lang="en-GB" sz="2800" spc="-150" dirty="0" smtClean="0">
                <a:solidFill>
                  <a:srgbClr val="211973"/>
                </a:solidFill>
                <a:cs typeface="+mj-cs"/>
              </a:rPr>
              <a:t>Our initiatives focus on the £93bn spent on pay, pensions and procurement in central Government</a:t>
            </a:r>
            <a:r>
              <a:rPr lang="en-GB" sz="2800" spc="-150" dirty="0">
                <a:solidFill>
                  <a:srgbClr val="211973"/>
                </a:solidFill>
                <a:cs typeface="+mj-cs"/>
              </a:rPr>
              <a:t>.</a:t>
            </a:r>
            <a:r>
              <a:rPr lang="en-GB" sz="2800" spc="-150" dirty="0" smtClean="0">
                <a:solidFill>
                  <a:srgbClr val="211973"/>
                </a:solidFill>
                <a:cs typeface="+mj-cs"/>
              </a:rPr>
              <a:t> </a:t>
            </a:r>
            <a:r>
              <a:rPr lang="en-GB" sz="2800" spc="-150" dirty="0">
                <a:solidFill>
                  <a:srgbClr val="211973"/>
                </a:solidFill>
                <a:cs typeface="+mj-cs"/>
              </a:rPr>
              <a:t>W</a:t>
            </a:r>
            <a:r>
              <a:rPr lang="en-GB" sz="2800" spc="-150" dirty="0" smtClean="0">
                <a:solidFill>
                  <a:srgbClr val="211973"/>
                </a:solidFill>
                <a:cs typeface="+mj-cs"/>
              </a:rPr>
              <a:t>e also work to reduce benefit fraud and error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5330" y="2874724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54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65420" y="3133804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39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8280" y="443110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209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54029" y="4788171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300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5808" y="2909014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73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1100" y="22389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211973"/>
                </a:solidFill>
              </a:rPr>
              <a:t>Pay and Pensions</a:t>
            </a:r>
          </a:p>
          <a:p>
            <a:endParaRPr lang="en-GB" sz="1800" b="1" dirty="0">
              <a:solidFill>
                <a:srgbClr val="21197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6945" y="2826672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211973"/>
                </a:solidFill>
              </a:rPr>
              <a:t>Procurement</a:t>
            </a:r>
            <a:endParaRPr lang="en-GB" sz="1800" b="1" dirty="0">
              <a:solidFill>
                <a:srgbClr val="21197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8420" y="476497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266EBC"/>
                </a:solidFill>
              </a:rPr>
              <a:t>Welfare and State Pension Payments</a:t>
            </a:r>
            <a:endParaRPr lang="en-GB" sz="1800" b="1" dirty="0">
              <a:solidFill>
                <a:srgbClr val="266EB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8329" y="4967051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Payment to Other Bodies</a:t>
            </a:r>
            <a:endParaRPr lang="en-GB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95983" y="2493461"/>
            <a:ext cx="1657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£ Billions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22330" y="2507602"/>
            <a:ext cx="3051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(Including central Government, &amp; military pay &amp; pensions administrated by central Government)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0" y="3121556"/>
            <a:ext cx="3048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(Within central Government administration control)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374710" y="2281361"/>
            <a:ext cx="2494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/>
              <a:t>Financial Payments Accounting and Adjustments</a:t>
            </a:r>
            <a:endParaRPr lang="en-GB" dirty="0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35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42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43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46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47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66" y="1017847"/>
            <a:ext cx="8399591" cy="56038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sz="2800" dirty="0" smtClean="0">
                <a:cs typeface="+mj-cs"/>
              </a:rPr>
              <a:t>In 2012/13 we saved £10 billion </a:t>
            </a:r>
            <a:r>
              <a:rPr lang="en-GB" sz="2800" dirty="0" smtClean="0"/>
              <a:t>and prevented £6.5 billion in </a:t>
            </a:r>
            <a:r>
              <a:rPr lang="en-GB" sz="2800" dirty="0" smtClean="0">
                <a:cs typeface="+mj-cs"/>
              </a:rPr>
              <a:t>losses through our Fraud, Error and Debt programme</a:t>
            </a:r>
            <a:endParaRPr lang="en-GB" sz="2800" b="1" dirty="0" smtClean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18" name="Content Placeholder 7"/>
          <p:cNvGraphicFramePr>
            <a:graphicFrameLocks noGrp="1"/>
          </p:cNvGraphicFramePr>
          <p:nvPr>
            <p:ph idx="1"/>
          </p:nvPr>
        </p:nvGraphicFramePr>
        <p:xfrm>
          <a:off x="436563" y="2100944"/>
          <a:ext cx="8086725" cy="386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/>
                <a:cs typeface="ＭＳ Ｐゴシック"/>
              </a:rPr>
              <a:t>Efficiency and Reform H1 Progress Report				  7 November 2013</a:t>
            </a:r>
          </a:p>
        </p:txBody>
      </p:sp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4402138" y="2815319"/>
            <a:ext cx="942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4382505" y="4216078"/>
            <a:ext cx="94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10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1670180" y="4873141"/>
            <a:ext cx="821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3.75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2530475" y="4129769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3.4</a:t>
            </a: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4633913" y="3061382"/>
            <a:ext cx="687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>
                <a:solidFill>
                  <a:schemeClr val="bg1"/>
                </a:solidFill>
              </a:rPr>
              <a:t>1.1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5545138" y="4302807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701782" y="2680576"/>
            <a:ext cx="997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6.5</a:t>
            </a: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7072605" y="3564619"/>
            <a:ext cx="99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16.5</a:t>
            </a:r>
          </a:p>
        </p:txBody>
      </p:sp>
      <p:sp>
        <p:nvSpPr>
          <p:cNvPr id="18447" name="TextBox 19"/>
          <p:cNvSpPr txBox="1">
            <a:spLocks noChangeArrowheads="1"/>
          </p:cNvSpPr>
          <p:nvPr/>
        </p:nvSpPr>
        <p:spPr bwMode="auto">
          <a:xfrm>
            <a:off x="3541713" y="3672569"/>
            <a:ext cx="622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18449" name="TextBox 10"/>
          <p:cNvSpPr txBox="1">
            <a:spLocks noChangeArrowheads="1"/>
          </p:cNvSpPr>
          <p:nvPr/>
        </p:nvSpPr>
        <p:spPr bwMode="auto">
          <a:xfrm>
            <a:off x="0" y="5956852"/>
            <a:ext cx="4427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 dirty="0" smtClean="0">
                <a:solidFill>
                  <a:srgbClr val="000000"/>
                </a:solidFill>
              </a:rPr>
              <a:t>Note</a:t>
            </a:r>
            <a:r>
              <a:rPr lang="en-GB" sz="900" dirty="0" smtClean="0">
                <a:solidFill>
                  <a:srgbClr val="000000"/>
                </a:solidFill>
              </a:rPr>
              <a:t>: Saving figures compared to 2009/10 baseline</a:t>
            </a:r>
          </a:p>
          <a:p>
            <a:r>
              <a:rPr lang="en-GB" sz="900" b="1" dirty="0" smtClean="0">
                <a:solidFill>
                  <a:srgbClr val="000000"/>
                </a:solidFill>
              </a:rPr>
              <a:t>Source</a:t>
            </a:r>
            <a:r>
              <a:rPr lang="en-GB" sz="900" b="1" dirty="0">
                <a:solidFill>
                  <a:srgbClr val="000000"/>
                </a:solidFill>
              </a:rPr>
              <a:t>: </a:t>
            </a:r>
            <a:r>
              <a:rPr lang="en-GB" sz="900" dirty="0">
                <a:solidFill>
                  <a:srgbClr val="000000"/>
                </a:solidFill>
              </a:rPr>
              <a:t>ERG Performance and Planning Team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2960914" y="4670978"/>
            <a:ext cx="99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5.5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8496300" cy="549275"/>
          </a:xfrm>
          <a:noFill/>
          <a:ln>
            <a:miter lim="800000"/>
            <a:headEnd/>
            <a:tailEnd/>
          </a:ln>
        </p:spPr>
        <p:txBody>
          <a:bodyPr rIns="0"/>
          <a:lstStyle/>
          <a:p>
            <a:fld id="{7A9E5CCD-FDE5-4C1E-96C6-45A6DD4D6BEA}" type="slidenum">
              <a:rPr lang="en-US"/>
              <a:pPr/>
              <a:t>6</a:t>
            </a:fld>
            <a:endParaRPr lang="en-US"/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1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5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889000"/>
            <a:ext cx="8045450" cy="57626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2800" dirty="0" smtClean="0">
                <a:ea typeface="+mj-ea"/>
                <a:cs typeface="+mj-cs"/>
              </a:rPr>
              <a:t>Today, we are announcing first half savings of £5.4bn – a year on year increase of </a:t>
            </a:r>
            <a:r>
              <a:rPr lang="en-GB" sz="2800" dirty="0" smtClean="0"/>
              <a:t>73%</a:t>
            </a:r>
            <a:endParaRPr lang="en-GB" sz="2800" dirty="0">
              <a:ea typeface="+mj-ea"/>
              <a:cs typeface="+mj-cs"/>
            </a:endParaRPr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16288"/>
              </p:ext>
            </p:extLst>
          </p:nvPr>
        </p:nvGraphicFramePr>
        <p:xfrm>
          <a:off x="352425" y="1900854"/>
          <a:ext cx="80518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0" y="5776654"/>
            <a:ext cx="712858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100" dirty="0" smtClean="0">
              <a:solidFill>
                <a:srgbClr val="000000"/>
              </a:solidFill>
            </a:endParaRPr>
          </a:p>
          <a:p>
            <a:r>
              <a:rPr lang="en-GB" sz="900" b="1" dirty="0" smtClean="0">
                <a:solidFill>
                  <a:srgbClr val="000000"/>
                </a:solidFill>
              </a:rPr>
              <a:t>Note: </a:t>
            </a:r>
            <a:r>
              <a:rPr lang="en-GB" sz="900" dirty="0">
                <a:solidFill>
                  <a:srgbClr val="000000"/>
                </a:solidFill>
              </a:rPr>
              <a:t>Saving figures compared to 2009/10 </a:t>
            </a:r>
            <a:r>
              <a:rPr lang="en-GB" sz="900" dirty="0" smtClean="0">
                <a:solidFill>
                  <a:srgbClr val="000000"/>
                </a:solidFill>
              </a:rPr>
              <a:t>baseline.</a:t>
            </a:r>
            <a:r>
              <a:rPr lang="en-GB" sz="900" b="1" dirty="0" smtClean="0">
                <a:solidFill>
                  <a:srgbClr val="000000"/>
                </a:solidFill>
              </a:rPr>
              <a:t> </a:t>
            </a:r>
            <a:r>
              <a:rPr lang="en-GB" sz="900" dirty="0" smtClean="0">
                <a:solidFill>
                  <a:srgbClr val="000000"/>
                </a:solidFill>
              </a:rPr>
              <a:t>Figure at H1 2013/14 is unaudited. Stretch target includes savings arising from reductions in Fraud, Error and Debt (FED) </a:t>
            </a:r>
            <a:r>
              <a:rPr lang="en-GB" sz="900" b="1" dirty="0" smtClean="0">
                <a:solidFill>
                  <a:srgbClr val="000000"/>
                </a:solidFill>
              </a:rPr>
              <a:t>Source</a:t>
            </a:r>
            <a:r>
              <a:rPr lang="en-GB" sz="900" b="1" dirty="0">
                <a:solidFill>
                  <a:srgbClr val="000000"/>
                </a:solidFill>
              </a:rPr>
              <a:t>: </a:t>
            </a:r>
            <a:r>
              <a:rPr lang="en-GB" sz="900" dirty="0">
                <a:solidFill>
                  <a:srgbClr val="000000"/>
                </a:solidFill>
              </a:rPr>
              <a:t>ERG Performance and Planning Team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6457" y="1996896"/>
            <a:ext cx="954462" cy="1155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620971" y="2097703"/>
            <a:ext cx="10858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Stretch Target</a:t>
            </a:r>
          </a:p>
          <a:p>
            <a:pPr algn="ctr"/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£15bn+</a:t>
            </a:r>
          </a:p>
          <a:p>
            <a:pPr algn="ctr"/>
            <a:r>
              <a:rPr lang="en-GB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GB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</a:t>
            </a:r>
            <a:r>
              <a:rPr lang="en-GB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FED)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3142862"/>
            <a:ext cx="145732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6381760" y="3637440"/>
            <a:ext cx="971530" cy="463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12.5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9969" y="1988470"/>
            <a:ext cx="48101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648575" y="3989225"/>
            <a:ext cx="10858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Forecast Savings</a:t>
            </a:r>
          </a:p>
          <a:p>
            <a:pPr algn="ctr"/>
            <a:r>
              <a:rPr lang="en-GB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(excl FED)</a:t>
            </a:r>
            <a:endParaRPr lang="en-GB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1930" y="2003243"/>
            <a:ext cx="481013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552575" y="1973084"/>
            <a:ext cx="0" cy="807244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8496300" cy="549275"/>
          </a:xfrm>
          <a:noFill/>
          <a:ln>
            <a:miter lim="800000"/>
            <a:headEnd/>
            <a:tailEnd/>
          </a:ln>
        </p:spPr>
        <p:txBody>
          <a:bodyPr rIns="0"/>
          <a:lstStyle/>
          <a:p>
            <a:fld id="{7A9E5CCD-FDE5-4C1E-96C6-45A6DD4D6BEA}" type="slidenum">
              <a:rPr lang="en-US"/>
              <a:pPr/>
              <a:t>7</a:t>
            </a:fld>
            <a:endParaRPr lang="en-US"/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9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33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7145441" y="2452911"/>
            <a:ext cx="1141186" cy="167177"/>
          </a:xfrm>
          <a:prstGeom prst="rightArrow">
            <a:avLst>
              <a:gd name="adj1" fmla="val 50000"/>
              <a:gd name="adj2" fmla="val 1095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289" y="926185"/>
            <a:ext cx="8429502" cy="90011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GB" sz="2800" dirty="0" smtClean="0">
                <a:ea typeface="+mj-ea"/>
              </a:rPr>
              <a:t>We are transforming public services, making them easier to use and cheaper to operate...</a:t>
            </a:r>
            <a:endParaRPr lang="en-GB" sz="2800" dirty="0">
              <a:ea typeface="+mj-ea"/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-84" charset="-128"/>
              </a:rPr>
              <a:t>Efficiency and Reform H1 Progress Report				  7 November 2013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12514" t="14096" r="40875" b="37645"/>
          <a:stretch>
            <a:fillRect/>
          </a:stretch>
        </p:blipFill>
        <p:spPr bwMode="auto">
          <a:xfrm>
            <a:off x="1452447" y="2155760"/>
            <a:ext cx="2671313" cy="17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510" t="13459" r="39452" b="37970"/>
          <a:stretch>
            <a:fillRect/>
          </a:stretch>
        </p:blipFill>
        <p:spPr bwMode="auto">
          <a:xfrm>
            <a:off x="1449227" y="4089335"/>
            <a:ext cx="267237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4062" t="17593" r="45429" b="39050"/>
          <a:stretch>
            <a:fillRect/>
          </a:stretch>
        </p:blipFill>
        <p:spPr bwMode="auto">
          <a:xfrm>
            <a:off x="4950279" y="2155760"/>
            <a:ext cx="2667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3921" t="14246" r="40362" b="37865"/>
          <a:stretch>
            <a:fillRect/>
          </a:stretch>
        </p:blipFill>
        <p:spPr bwMode="auto">
          <a:xfrm>
            <a:off x="4950279" y="4089335"/>
            <a:ext cx="2676525" cy="17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68313" y="6308725"/>
            <a:ext cx="8496300" cy="549275"/>
          </a:xfrm>
          <a:noFill/>
          <a:ln>
            <a:miter lim="800000"/>
            <a:headEnd/>
            <a:tailEnd/>
          </a:ln>
        </p:spPr>
        <p:txBody>
          <a:bodyPr rIns="0"/>
          <a:lstStyle/>
          <a:p>
            <a:fld id="{7A9E5CCD-FDE5-4C1E-96C6-45A6DD4D6BEA}" type="slidenum">
              <a:rPr lang="en-US" b="1"/>
              <a:pPr/>
              <a:t>8</a:t>
            </a:fld>
            <a:endParaRPr lang="en-US" b="1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b="1" dirty="0" err="1" smtClean="0">
                <a:solidFill>
                  <a:schemeClr val="bg1"/>
                </a:solidFill>
              </a:rPr>
              <a:t>GovSavings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0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3" cstate="print"/>
          <a:srcRect l="16619" t="24468" r="46155" b="52793"/>
          <a:stretch>
            <a:fillRect/>
          </a:stretch>
        </p:blipFill>
        <p:spPr bwMode="auto">
          <a:xfrm>
            <a:off x="4810708" y="3410518"/>
            <a:ext cx="3397250" cy="1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31" y="959887"/>
            <a:ext cx="8691336" cy="57626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800" dirty="0" smtClean="0">
                <a:ea typeface="+mj-ea"/>
                <a:cs typeface="+mj-cs"/>
              </a:rPr>
              <a:t>...and creating joint ventures with </a:t>
            </a:r>
            <a:r>
              <a:rPr lang="en-GB" sz="2800" dirty="0" smtClean="0">
                <a:ea typeface="+mj-ea"/>
              </a:rPr>
              <a:t>our suppliers</a:t>
            </a:r>
            <a:endParaRPr lang="en-GB" sz="2800" dirty="0">
              <a:ea typeface="+mj-ea"/>
              <a:cs typeface="+mj-cs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5546FA4E-C2DC-4FD9-9142-21D7EFA89477}" type="slidenum">
              <a:rPr lang="en-US" smtClean="0">
                <a:ea typeface="ＭＳ Ｐゴシック"/>
                <a:cs typeface="ＭＳ Ｐゴシック"/>
              </a:rPr>
              <a:pPr marL="539750"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08725"/>
            <a:ext cx="7704137" cy="5492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/>
                <a:cs typeface="ＭＳ Ｐゴシック"/>
              </a:rPr>
              <a:t>Efficiency and Reform H1 Progress Report				  7 November 2013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7077" y="1901865"/>
            <a:ext cx="7501813" cy="523220"/>
          </a:xfrm>
          <a:prstGeom prst="rect">
            <a:avLst/>
          </a:prstGeom>
          <a:solidFill>
            <a:srgbClr val="21197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Shared Services Connected Limited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367901" y="2413520"/>
            <a:ext cx="914400" cy="914400"/>
          </a:xfrm>
          <a:prstGeom prst="downArrow">
            <a:avLst/>
          </a:prstGeom>
          <a:solidFill>
            <a:srgbClr val="211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6097035" y="2415594"/>
            <a:ext cx="914400" cy="914400"/>
          </a:xfrm>
          <a:prstGeom prst="downArrow">
            <a:avLst/>
          </a:prstGeom>
          <a:solidFill>
            <a:srgbClr val="211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82261" y="4976458"/>
            <a:ext cx="3582955" cy="584775"/>
          </a:xfrm>
          <a:prstGeom prst="rect">
            <a:avLst/>
          </a:prstGeom>
          <a:solidFill>
            <a:srgbClr val="211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75% </a:t>
            </a:r>
            <a:r>
              <a:rPr lang="en-GB" sz="3200" dirty="0" smtClean="0">
                <a:solidFill>
                  <a:schemeClr val="bg1"/>
                </a:solidFill>
              </a:rPr>
              <a:t>Share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7251" y="4981901"/>
            <a:ext cx="3582307" cy="584775"/>
          </a:xfrm>
          <a:prstGeom prst="rect">
            <a:avLst/>
          </a:prstGeom>
          <a:solidFill>
            <a:srgbClr val="211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25% </a:t>
            </a:r>
            <a:r>
              <a:rPr lang="en-GB" sz="3200" dirty="0" smtClean="0">
                <a:solidFill>
                  <a:schemeClr val="bg1"/>
                </a:solidFill>
              </a:rPr>
              <a:t>Share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4680" y="3349691"/>
            <a:ext cx="3605764" cy="22029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875523" y="3340359"/>
            <a:ext cx="3604986" cy="22077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818" name="Picture 2" descr="http://www.genesysnordicsummit.com/attachments/Image/steria.jpg?1381146458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562" y="3479120"/>
            <a:ext cx="3370165" cy="1409715"/>
          </a:xfrm>
          <a:prstGeom prst="rect">
            <a:avLst/>
          </a:prstGeom>
          <a:noFill/>
        </p:spPr>
      </p:pic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16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290" y="6400800"/>
            <a:ext cx="5103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Follow us on twitter #</a:t>
            </a:r>
            <a:r>
              <a:rPr lang="en-GB" sz="1600" dirty="0" err="1" smtClean="0">
                <a:solidFill>
                  <a:schemeClr val="bg1"/>
                </a:solidFill>
              </a:rPr>
              <a:t>GovSavings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27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28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Follow us on twitter </a:t>
            </a:r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468313" y="6308725"/>
            <a:ext cx="8496300" cy="549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E5CCD-FDE5-4C1E-96C6-45A6DD4D6B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-8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-84" charset="-128"/>
              <a:cs typeface="+mn-cs"/>
            </a:endParaRPr>
          </a:p>
        </p:txBody>
      </p:sp>
      <p:sp>
        <p:nvSpPr>
          <p:cNvPr id="31" name="Footer Placeholder 4"/>
          <p:cNvSpPr txBox="1">
            <a:spLocks/>
          </p:cNvSpPr>
          <p:nvPr/>
        </p:nvSpPr>
        <p:spPr bwMode="auto">
          <a:xfrm>
            <a:off x="900113" y="6308725"/>
            <a:ext cx="77041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solidFill>
                  <a:schemeClr val="bg1"/>
                </a:solidFill>
              </a:rPr>
              <a:t>Efficiency and Reform H1 Progress Report				 7 November 2013</a:t>
            </a:r>
          </a:p>
        </p:txBody>
      </p:sp>
      <p:sp>
        <p:nvSpPr>
          <p:cNvPr id="32" name="Slide Number Placeholder 3"/>
          <p:cNvSpPr txBox="1">
            <a:spLocks noGrp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211973"/>
          </a:solidFill>
          <a:ln w="9525">
            <a:noFill/>
            <a:miter lim="800000"/>
            <a:headEnd/>
            <a:tailEnd/>
          </a:ln>
        </p:spPr>
        <p:txBody>
          <a:bodyPr lIns="0" tIns="0" bIns="0" anchor="ctr"/>
          <a:lstStyle/>
          <a:p>
            <a:pPr marL="53975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272" y="6400800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#</a:t>
            </a:r>
            <a:r>
              <a:rPr lang="en-GB" sz="1400" b="1" dirty="0" err="1" smtClean="0">
                <a:solidFill>
                  <a:schemeClr val="bg1"/>
                </a:solidFill>
              </a:rPr>
              <a:t>GovSavings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bel version="1.0">
  <element uid="id_newpolicy" value=""/>
  <element uid="id_unclassified" value=""/>
</label>
</file>

<file path=customXml/itemProps1.xml><?xml version="1.0" encoding="utf-8"?>
<ds:datastoreItem xmlns:ds="http://schemas.openxmlformats.org/officeDocument/2006/customXml" ds:itemID="{2DD7D45B-A0CF-44A6-87CB-FE3196B0D9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1556</Words>
  <Application>Microsoft Office PowerPoint</Application>
  <PresentationFormat>On-screen Show (4:3)</PresentationFormat>
  <Paragraphs>410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Efficiency and Reform Half Year: 2013/14  </vt:lpstr>
      <vt:lpstr>Agenda</vt:lpstr>
      <vt:lpstr>Rt. Hon. Francis Maude MP Minister for the Cabinet Office and Paymaster General</vt:lpstr>
      <vt:lpstr>Fiscal consolidation is underway but we must do more to balance the books</vt:lpstr>
      <vt:lpstr>PowerPoint Presentation</vt:lpstr>
      <vt:lpstr>In 2012/13 we saved £10 billion and prevented £6.5 billion in losses through our Fraud, Error and Debt programme</vt:lpstr>
      <vt:lpstr>Today, we are announcing first half savings of £5.4bn – a year on year increase of 73%</vt:lpstr>
      <vt:lpstr>We are transforming public services, making them easier to use and cheaper to operate...</vt:lpstr>
      <vt:lpstr>...and creating joint ventures with our suppliers</vt:lpstr>
      <vt:lpstr>PowerPoint Presentation</vt:lpstr>
      <vt:lpstr>Sajid Javid MP Financial Secretary to the Treasury</vt:lpstr>
      <vt:lpstr>PowerPoint Presentation</vt:lpstr>
      <vt:lpstr>PowerPoint Presentation</vt:lpstr>
      <vt:lpstr>PowerPoint Presentation</vt:lpstr>
      <vt:lpstr>Stephen Kelly Chief Operating Officer,  UK Government</vt:lpstr>
      <vt:lpstr>Savings have been achieved by exercising spending controls, buying more efficiently and reducing the Civil Service workforce</vt:lpstr>
      <vt:lpstr>By the end of 2013/14 we will have launched another joint venture for shared services...</vt:lpstr>
      <vt:lpstr>...have worked with departments to assure projects with a total whole life cost of over £350bn...</vt:lpstr>
      <vt:lpstr>...established a Crown Commercial Service...</vt:lpstr>
      <vt:lpstr>...and reduced the size of the Civil Service by 84,000 FTE</vt:lpstr>
      <vt:lpstr>You are invited to attend three follow up ‘Deep Dive’ sessions:</vt:lpstr>
      <vt:lpstr>Our mission is to....</vt:lpstr>
      <vt:lpstr>Q&amp;A Panel Members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2013-11-07T13:14:04Z</dcterms:created>
  <dcterms:modified xsi:type="dcterms:W3CDTF">2013-11-07T13:14:13Z</dcterms:modified>
</cp:coreProperties>
</file>