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1" r:id="rId2"/>
    <p:sldMasterId id="2147483682" r:id="rId3"/>
    <p:sldMasterId id="2147483693" r:id="rId4"/>
    <p:sldMasterId id="2147483704" r:id="rId5"/>
  </p:sldMasterIdLst>
  <p:notesMasterIdLst>
    <p:notesMasterId r:id="rId44"/>
  </p:notesMasterIdLst>
  <p:sldIdLst>
    <p:sldId id="257"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8" d="100"/>
          <a:sy n="118" d="100"/>
        </p:scale>
        <p:origin x="-79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F57E8F-2809-4253-89F9-1A78F7591063}"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06105137-42A7-49DE-95BB-D692354BFD7D}">
      <dgm:prSet phldrT="[Text]"/>
      <dgm:spPr/>
      <dgm:t>
        <a:bodyPr/>
        <a:lstStyle/>
        <a:p>
          <a:r>
            <a:rPr lang="en-GB" dirty="0" smtClean="0"/>
            <a:t>Transmission connected</a:t>
          </a:r>
          <a:endParaRPr lang="en-GB" dirty="0"/>
        </a:p>
      </dgm:t>
    </dgm:pt>
    <dgm:pt modelId="{3AD7E91F-3F2B-45A1-9BC4-4F14AB7A90B7}" type="parTrans" cxnId="{206A8586-9E4B-4AB8-B7C8-83668964C85F}">
      <dgm:prSet/>
      <dgm:spPr/>
      <dgm:t>
        <a:bodyPr/>
        <a:lstStyle/>
        <a:p>
          <a:endParaRPr lang="en-GB"/>
        </a:p>
      </dgm:t>
    </dgm:pt>
    <dgm:pt modelId="{31B3359B-C74C-4EB0-8F25-0262C6180748}" type="sibTrans" cxnId="{206A8586-9E4B-4AB8-B7C8-83668964C85F}">
      <dgm:prSet/>
      <dgm:spPr/>
      <dgm:t>
        <a:bodyPr/>
        <a:lstStyle/>
        <a:p>
          <a:endParaRPr lang="en-GB"/>
        </a:p>
      </dgm:t>
    </dgm:pt>
    <dgm:pt modelId="{461DA819-DC88-489C-A468-3E52E4C9F076}">
      <dgm:prSet phldrT="[Text]"/>
      <dgm:spPr/>
      <dgm:t>
        <a:bodyPr/>
        <a:lstStyle/>
        <a:p>
          <a:r>
            <a:rPr lang="en-GB" dirty="0" smtClean="0"/>
            <a:t>Relatively easy to transfer BMU to new </a:t>
          </a:r>
          <a:r>
            <a:rPr lang="en-GB" dirty="0" err="1" smtClean="0"/>
            <a:t>offtaker</a:t>
          </a:r>
          <a:endParaRPr lang="en-GB" dirty="0"/>
        </a:p>
      </dgm:t>
    </dgm:pt>
    <dgm:pt modelId="{87C9A47B-683C-49E3-BA31-A43C8EA06296}" type="parTrans" cxnId="{F0A86AB2-1A7A-4DA2-9BC3-A1F75E416D69}">
      <dgm:prSet/>
      <dgm:spPr/>
      <dgm:t>
        <a:bodyPr/>
        <a:lstStyle/>
        <a:p>
          <a:endParaRPr lang="en-GB"/>
        </a:p>
      </dgm:t>
    </dgm:pt>
    <dgm:pt modelId="{B15D93E2-A2BE-4516-9EFC-42372C4F9B6E}" type="sibTrans" cxnId="{F0A86AB2-1A7A-4DA2-9BC3-A1F75E416D69}">
      <dgm:prSet/>
      <dgm:spPr/>
      <dgm:t>
        <a:bodyPr/>
        <a:lstStyle/>
        <a:p>
          <a:endParaRPr lang="en-GB"/>
        </a:p>
      </dgm:t>
    </dgm:pt>
    <dgm:pt modelId="{80A3C3F2-8D0F-451D-9B1E-55BE668BF1E2}">
      <dgm:prSet phldrT="[Text]"/>
      <dgm:spPr/>
      <dgm:t>
        <a:bodyPr/>
        <a:lstStyle/>
        <a:p>
          <a:r>
            <a:rPr lang="en-GB" dirty="0" smtClean="0"/>
            <a:t>Distribution connected</a:t>
          </a:r>
          <a:endParaRPr lang="en-GB" dirty="0"/>
        </a:p>
      </dgm:t>
    </dgm:pt>
    <dgm:pt modelId="{3EADFFB4-87C4-4303-95AD-72E964A26C15}" type="parTrans" cxnId="{396FDB33-9AA3-4B06-9B73-2BCA916F6FEA}">
      <dgm:prSet/>
      <dgm:spPr/>
      <dgm:t>
        <a:bodyPr/>
        <a:lstStyle/>
        <a:p>
          <a:endParaRPr lang="en-GB"/>
        </a:p>
      </dgm:t>
    </dgm:pt>
    <dgm:pt modelId="{4DBCA228-285D-4AAA-88C9-EAD3E2001E47}" type="sibTrans" cxnId="{396FDB33-9AA3-4B06-9B73-2BCA916F6FEA}">
      <dgm:prSet/>
      <dgm:spPr/>
      <dgm:t>
        <a:bodyPr/>
        <a:lstStyle/>
        <a:p>
          <a:endParaRPr lang="en-GB"/>
        </a:p>
      </dgm:t>
    </dgm:pt>
    <dgm:pt modelId="{EED990CE-21E3-44EB-B1B6-E0E4D36CBCC1}">
      <dgm:prSet phldrT="[Text]"/>
      <dgm:spPr/>
      <dgm:t>
        <a:bodyPr/>
        <a:lstStyle/>
        <a:p>
          <a:r>
            <a:rPr lang="en-GB" dirty="0" smtClean="0"/>
            <a:t>Not possible to transfer A.BMU, and setting up a new one takes time</a:t>
          </a:r>
          <a:endParaRPr lang="en-GB" dirty="0"/>
        </a:p>
      </dgm:t>
    </dgm:pt>
    <dgm:pt modelId="{BCE6F013-0BCA-47BC-B514-1B25479CFBD5}" type="parTrans" cxnId="{5DE5F712-9B81-4C32-A3BB-F2FA7A0B7EBA}">
      <dgm:prSet/>
      <dgm:spPr/>
      <dgm:t>
        <a:bodyPr/>
        <a:lstStyle/>
        <a:p>
          <a:endParaRPr lang="en-GB"/>
        </a:p>
      </dgm:t>
    </dgm:pt>
    <dgm:pt modelId="{43729A09-2A27-42BC-A273-893C749FE178}" type="sibTrans" cxnId="{5DE5F712-9B81-4C32-A3BB-F2FA7A0B7EBA}">
      <dgm:prSet/>
      <dgm:spPr/>
      <dgm:t>
        <a:bodyPr/>
        <a:lstStyle/>
        <a:p>
          <a:endParaRPr lang="en-GB"/>
        </a:p>
      </dgm:t>
    </dgm:pt>
    <dgm:pt modelId="{88876FDE-8DA6-4973-8DE6-C991DF770470}">
      <dgm:prSet phldrT="[Text]"/>
      <dgm:spPr/>
      <dgm:t>
        <a:bodyPr/>
        <a:lstStyle/>
        <a:p>
          <a:r>
            <a:rPr lang="en-GB" dirty="0" smtClean="0"/>
            <a:t>We are working with </a:t>
          </a:r>
          <a:r>
            <a:rPr lang="en-GB" dirty="0" err="1" smtClean="0"/>
            <a:t>Elexon</a:t>
          </a:r>
          <a:r>
            <a:rPr lang="en-GB" dirty="0" smtClean="0"/>
            <a:t> on new approach whereby A.BMUs are kept open for all potential new </a:t>
          </a:r>
          <a:r>
            <a:rPr lang="en-GB" dirty="0" err="1" smtClean="0"/>
            <a:t>offtakers</a:t>
          </a:r>
          <a:endParaRPr lang="en-GB" dirty="0"/>
        </a:p>
      </dgm:t>
    </dgm:pt>
    <dgm:pt modelId="{5FB4AA8A-A795-4C9B-B0D6-D612467494B3}" type="parTrans" cxnId="{57CC325F-AEDD-46F8-8F6F-183184816464}">
      <dgm:prSet/>
      <dgm:spPr/>
      <dgm:t>
        <a:bodyPr/>
        <a:lstStyle/>
        <a:p>
          <a:endParaRPr lang="en-GB"/>
        </a:p>
      </dgm:t>
    </dgm:pt>
    <dgm:pt modelId="{BF280B88-E0F4-4C44-A72B-2C99079BCF7F}" type="sibTrans" cxnId="{57CC325F-AEDD-46F8-8F6F-183184816464}">
      <dgm:prSet/>
      <dgm:spPr/>
      <dgm:t>
        <a:bodyPr/>
        <a:lstStyle/>
        <a:p>
          <a:endParaRPr lang="en-GB"/>
        </a:p>
      </dgm:t>
    </dgm:pt>
    <dgm:pt modelId="{633825CF-93F3-4F14-AAF2-799DA5E059E4}" type="pres">
      <dgm:prSet presAssocID="{D2F57E8F-2809-4253-89F9-1A78F7591063}" presName="Name0" presStyleCnt="0">
        <dgm:presLayoutVars>
          <dgm:dir/>
          <dgm:animLvl val="lvl"/>
          <dgm:resizeHandles val="exact"/>
        </dgm:presLayoutVars>
      </dgm:prSet>
      <dgm:spPr/>
      <dgm:t>
        <a:bodyPr/>
        <a:lstStyle/>
        <a:p>
          <a:endParaRPr lang="en-GB"/>
        </a:p>
      </dgm:t>
    </dgm:pt>
    <dgm:pt modelId="{BC584C2B-3921-4757-9869-EACD0CF35EC5}" type="pres">
      <dgm:prSet presAssocID="{06105137-42A7-49DE-95BB-D692354BFD7D}" presName="composite" presStyleCnt="0"/>
      <dgm:spPr/>
    </dgm:pt>
    <dgm:pt modelId="{E121BA9E-033C-4943-9BCD-2E20C20BE1F0}" type="pres">
      <dgm:prSet presAssocID="{06105137-42A7-49DE-95BB-D692354BFD7D}" presName="parTx" presStyleLbl="alignNode1" presStyleIdx="0" presStyleCnt="2">
        <dgm:presLayoutVars>
          <dgm:chMax val="0"/>
          <dgm:chPref val="0"/>
          <dgm:bulletEnabled val="1"/>
        </dgm:presLayoutVars>
      </dgm:prSet>
      <dgm:spPr/>
      <dgm:t>
        <a:bodyPr/>
        <a:lstStyle/>
        <a:p>
          <a:endParaRPr lang="en-GB"/>
        </a:p>
      </dgm:t>
    </dgm:pt>
    <dgm:pt modelId="{72487727-BBD2-4FA8-A18A-087A3E82D4F1}" type="pres">
      <dgm:prSet presAssocID="{06105137-42A7-49DE-95BB-D692354BFD7D}" presName="desTx" presStyleLbl="alignAccFollowNode1" presStyleIdx="0" presStyleCnt="2">
        <dgm:presLayoutVars>
          <dgm:bulletEnabled val="1"/>
        </dgm:presLayoutVars>
      </dgm:prSet>
      <dgm:spPr/>
      <dgm:t>
        <a:bodyPr/>
        <a:lstStyle/>
        <a:p>
          <a:endParaRPr lang="en-GB"/>
        </a:p>
      </dgm:t>
    </dgm:pt>
    <dgm:pt modelId="{3D2EB753-83B3-4A97-8B8F-EDAA94988F45}" type="pres">
      <dgm:prSet presAssocID="{31B3359B-C74C-4EB0-8F25-0262C6180748}" presName="space" presStyleCnt="0"/>
      <dgm:spPr/>
    </dgm:pt>
    <dgm:pt modelId="{8307E9A8-A34B-4FAC-B9D7-A2A74C3D01C2}" type="pres">
      <dgm:prSet presAssocID="{80A3C3F2-8D0F-451D-9B1E-55BE668BF1E2}" presName="composite" presStyleCnt="0"/>
      <dgm:spPr/>
    </dgm:pt>
    <dgm:pt modelId="{E7023E67-0D62-440D-B2CE-3175A1886B34}" type="pres">
      <dgm:prSet presAssocID="{80A3C3F2-8D0F-451D-9B1E-55BE668BF1E2}" presName="parTx" presStyleLbl="alignNode1" presStyleIdx="1" presStyleCnt="2">
        <dgm:presLayoutVars>
          <dgm:chMax val="0"/>
          <dgm:chPref val="0"/>
          <dgm:bulletEnabled val="1"/>
        </dgm:presLayoutVars>
      </dgm:prSet>
      <dgm:spPr/>
      <dgm:t>
        <a:bodyPr/>
        <a:lstStyle/>
        <a:p>
          <a:endParaRPr lang="en-GB"/>
        </a:p>
      </dgm:t>
    </dgm:pt>
    <dgm:pt modelId="{E25FD8F7-8085-4B2F-9B2F-36838CB286A6}" type="pres">
      <dgm:prSet presAssocID="{80A3C3F2-8D0F-451D-9B1E-55BE668BF1E2}" presName="desTx" presStyleLbl="alignAccFollowNode1" presStyleIdx="1" presStyleCnt="2">
        <dgm:presLayoutVars>
          <dgm:bulletEnabled val="1"/>
        </dgm:presLayoutVars>
      </dgm:prSet>
      <dgm:spPr/>
      <dgm:t>
        <a:bodyPr/>
        <a:lstStyle/>
        <a:p>
          <a:endParaRPr lang="en-GB"/>
        </a:p>
      </dgm:t>
    </dgm:pt>
  </dgm:ptLst>
  <dgm:cxnLst>
    <dgm:cxn modelId="{396FDB33-9AA3-4B06-9B73-2BCA916F6FEA}" srcId="{D2F57E8F-2809-4253-89F9-1A78F7591063}" destId="{80A3C3F2-8D0F-451D-9B1E-55BE668BF1E2}" srcOrd="1" destOrd="0" parTransId="{3EADFFB4-87C4-4303-95AD-72E964A26C15}" sibTransId="{4DBCA228-285D-4AAA-88C9-EAD3E2001E47}"/>
    <dgm:cxn modelId="{9C5FB9D7-3B0B-4538-B490-EBC6DF38A7D7}" type="presOf" srcId="{88876FDE-8DA6-4973-8DE6-C991DF770470}" destId="{E25FD8F7-8085-4B2F-9B2F-36838CB286A6}" srcOrd="0" destOrd="1" presId="urn:microsoft.com/office/officeart/2005/8/layout/hList1"/>
    <dgm:cxn modelId="{206A8586-9E4B-4AB8-B7C8-83668964C85F}" srcId="{D2F57E8F-2809-4253-89F9-1A78F7591063}" destId="{06105137-42A7-49DE-95BB-D692354BFD7D}" srcOrd="0" destOrd="0" parTransId="{3AD7E91F-3F2B-45A1-9BC4-4F14AB7A90B7}" sibTransId="{31B3359B-C74C-4EB0-8F25-0262C6180748}"/>
    <dgm:cxn modelId="{F0A86AB2-1A7A-4DA2-9BC3-A1F75E416D69}" srcId="{06105137-42A7-49DE-95BB-D692354BFD7D}" destId="{461DA819-DC88-489C-A468-3E52E4C9F076}" srcOrd="0" destOrd="0" parTransId="{87C9A47B-683C-49E3-BA31-A43C8EA06296}" sibTransId="{B15D93E2-A2BE-4516-9EFC-42372C4F9B6E}"/>
    <dgm:cxn modelId="{8838B498-89CF-47F7-A738-AD48A63BCC99}" type="presOf" srcId="{EED990CE-21E3-44EB-B1B6-E0E4D36CBCC1}" destId="{E25FD8F7-8085-4B2F-9B2F-36838CB286A6}" srcOrd="0" destOrd="0" presId="urn:microsoft.com/office/officeart/2005/8/layout/hList1"/>
    <dgm:cxn modelId="{8585B5B2-0EF8-4974-9BDF-81F8EF4F8714}" type="presOf" srcId="{06105137-42A7-49DE-95BB-D692354BFD7D}" destId="{E121BA9E-033C-4943-9BCD-2E20C20BE1F0}" srcOrd="0" destOrd="0" presId="urn:microsoft.com/office/officeart/2005/8/layout/hList1"/>
    <dgm:cxn modelId="{3E419217-117C-4E59-873E-1456D7D48C60}" type="presOf" srcId="{461DA819-DC88-489C-A468-3E52E4C9F076}" destId="{72487727-BBD2-4FA8-A18A-087A3E82D4F1}" srcOrd="0" destOrd="0" presId="urn:microsoft.com/office/officeart/2005/8/layout/hList1"/>
    <dgm:cxn modelId="{57CC325F-AEDD-46F8-8F6F-183184816464}" srcId="{80A3C3F2-8D0F-451D-9B1E-55BE668BF1E2}" destId="{88876FDE-8DA6-4973-8DE6-C991DF770470}" srcOrd="1" destOrd="0" parTransId="{5FB4AA8A-A795-4C9B-B0D6-D612467494B3}" sibTransId="{BF280B88-E0F4-4C44-A72B-2C99079BCF7F}"/>
    <dgm:cxn modelId="{5DE5F712-9B81-4C32-A3BB-F2FA7A0B7EBA}" srcId="{80A3C3F2-8D0F-451D-9B1E-55BE668BF1E2}" destId="{EED990CE-21E3-44EB-B1B6-E0E4D36CBCC1}" srcOrd="0" destOrd="0" parTransId="{BCE6F013-0BCA-47BC-B514-1B25479CFBD5}" sibTransId="{43729A09-2A27-42BC-A273-893C749FE178}"/>
    <dgm:cxn modelId="{4E00B3E6-CAC7-4E08-8833-AE1F194ED75F}" type="presOf" srcId="{D2F57E8F-2809-4253-89F9-1A78F7591063}" destId="{633825CF-93F3-4F14-AAF2-799DA5E059E4}" srcOrd="0" destOrd="0" presId="urn:microsoft.com/office/officeart/2005/8/layout/hList1"/>
    <dgm:cxn modelId="{528563C5-793E-40BA-90D7-9A52BED225EB}" type="presOf" srcId="{80A3C3F2-8D0F-451D-9B1E-55BE668BF1E2}" destId="{E7023E67-0D62-440D-B2CE-3175A1886B34}" srcOrd="0" destOrd="0" presId="urn:microsoft.com/office/officeart/2005/8/layout/hList1"/>
    <dgm:cxn modelId="{9CAE8B2D-0668-4484-A7CE-45E74EEE1400}" type="presParOf" srcId="{633825CF-93F3-4F14-AAF2-799DA5E059E4}" destId="{BC584C2B-3921-4757-9869-EACD0CF35EC5}" srcOrd="0" destOrd="0" presId="urn:microsoft.com/office/officeart/2005/8/layout/hList1"/>
    <dgm:cxn modelId="{946CAC51-30E3-48EA-A994-1D589A2593A9}" type="presParOf" srcId="{BC584C2B-3921-4757-9869-EACD0CF35EC5}" destId="{E121BA9E-033C-4943-9BCD-2E20C20BE1F0}" srcOrd="0" destOrd="0" presId="urn:microsoft.com/office/officeart/2005/8/layout/hList1"/>
    <dgm:cxn modelId="{3A18128A-4448-4437-9F35-22D2CA363982}" type="presParOf" srcId="{BC584C2B-3921-4757-9869-EACD0CF35EC5}" destId="{72487727-BBD2-4FA8-A18A-087A3E82D4F1}" srcOrd="1" destOrd="0" presId="urn:microsoft.com/office/officeart/2005/8/layout/hList1"/>
    <dgm:cxn modelId="{E0EBC3EF-A8FD-447F-9FC1-E004E051E534}" type="presParOf" srcId="{633825CF-93F3-4F14-AAF2-799DA5E059E4}" destId="{3D2EB753-83B3-4A97-8B8F-EDAA94988F45}" srcOrd="1" destOrd="0" presId="urn:microsoft.com/office/officeart/2005/8/layout/hList1"/>
    <dgm:cxn modelId="{09640F1C-DBD9-4AA8-A95A-0793988C4F78}" type="presParOf" srcId="{633825CF-93F3-4F14-AAF2-799DA5E059E4}" destId="{8307E9A8-A34B-4FAC-B9D7-A2A74C3D01C2}" srcOrd="2" destOrd="0" presId="urn:microsoft.com/office/officeart/2005/8/layout/hList1"/>
    <dgm:cxn modelId="{B9E9C013-B9BE-474F-A079-495ADEEAE7B8}" type="presParOf" srcId="{8307E9A8-A34B-4FAC-B9D7-A2A74C3D01C2}" destId="{E7023E67-0D62-440D-B2CE-3175A1886B34}" srcOrd="0" destOrd="0" presId="urn:microsoft.com/office/officeart/2005/8/layout/hList1"/>
    <dgm:cxn modelId="{9E58DAF3-B77A-4F2C-B8FD-5CA987AD8E7C}" type="presParOf" srcId="{8307E9A8-A34B-4FAC-B9D7-A2A74C3D01C2}" destId="{E25FD8F7-8085-4B2F-9B2F-36838CB286A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21BA9E-033C-4943-9BCD-2E20C20BE1F0}">
      <dsp:nvSpPr>
        <dsp:cNvPr id="0" name=""/>
        <dsp:cNvSpPr/>
      </dsp:nvSpPr>
      <dsp:spPr>
        <a:xfrm>
          <a:off x="38" y="67228"/>
          <a:ext cx="3667661" cy="5472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a:lnSpc>
              <a:spcPct val="90000"/>
            </a:lnSpc>
            <a:spcBef>
              <a:spcPct val="0"/>
            </a:spcBef>
            <a:spcAft>
              <a:spcPct val="35000"/>
            </a:spcAft>
          </a:pPr>
          <a:r>
            <a:rPr lang="en-GB" sz="1900" kern="1200" dirty="0" smtClean="0"/>
            <a:t>Transmission connected</a:t>
          </a:r>
          <a:endParaRPr lang="en-GB" sz="1900" kern="1200" dirty="0"/>
        </a:p>
      </dsp:txBody>
      <dsp:txXfrm>
        <a:off x="38" y="67228"/>
        <a:ext cx="3667661" cy="547200"/>
      </dsp:txXfrm>
    </dsp:sp>
    <dsp:sp modelId="{72487727-BBD2-4FA8-A18A-087A3E82D4F1}">
      <dsp:nvSpPr>
        <dsp:cNvPr id="0" name=""/>
        <dsp:cNvSpPr/>
      </dsp:nvSpPr>
      <dsp:spPr>
        <a:xfrm>
          <a:off x="38" y="614428"/>
          <a:ext cx="3667661" cy="208619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GB" sz="1900" kern="1200" dirty="0" smtClean="0"/>
            <a:t>Relatively easy to transfer BMU to new </a:t>
          </a:r>
          <a:r>
            <a:rPr lang="en-GB" sz="1900" kern="1200" dirty="0" err="1" smtClean="0"/>
            <a:t>offtaker</a:t>
          </a:r>
          <a:endParaRPr lang="en-GB" sz="1900" kern="1200" dirty="0"/>
        </a:p>
      </dsp:txBody>
      <dsp:txXfrm>
        <a:off x="38" y="614428"/>
        <a:ext cx="3667661" cy="2086199"/>
      </dsp:txXfrm>
    </dsp:sp>
    <dsp:sp modelId="{E7023E67-0D62-440D-B2CE-3175A1886B34}">
      <dsp:nvSpPr>
        <dsp:cNvPr id="0" name=""/>
        <dsp:cNvSpPr/>
      </dsp:nvSpPr>
      <dsp:spPr>
        <a:xfrm>
          <a:off x="4181172" y="67228"/>
          <a:ext cx="3667661" cy="5472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a:lnSpc>
              <a:spcPct val="90000"/>
            </a:lnSpc>
            <a:spcBef>
              <a:spcPct val="0"/>
            </a:spcBef>
            <a:spcAft>
              <a:spcPct val="35000"/>
            </a:spcAft>
          </a:pPr>
          <a:r>
            <a:rPr lang="en-GB" sz="1900" kern="1200" dirty="0" smtClean="0"/>
            <a:t>Distribution connected</a:t>
          </a:r>
          <a:endParaRPr lang="en-GB" sz="1900" kern="1200" dirty="0"/>
        </a:p>
      </dsp:txBody>
      <dsp:txXfrm>
        <a:off x="4181172" y="67228"/>
        <a:ext cx="3667661" cy="547200"/>
      </dsp:txXfrm>
    </dsp:sp>
    <dsp:sp modelId="{E25FD8F7-8085-4B2F-9B2F-36838CB286A6}">
      <dsp:nvSpPr>
        <dsp:cNvPr id="0" name=""/>
        <dsp:cNvSpPr/>
      </dsp:nvSpPr>
      <dsp:spPr>
        <a:xfrm>
          <a:off x="4181172" y="614428"/>
          <a:ext cx="3667661" cy="208619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GB" sz="1900" kern="1200" dirty="0" smtClean="0"/>
            <a:t>Not possible to transfer A.BMU, and setting up a new one takes time</a:t>
          </a:r>
          <a:endParaRPr lang="en-GB" sz="1900" kern="1200" dirty="0"/>
        </a:p>
        <a:p>
          <a:pPr marL="171450" lvl="1" indent="-171450" algn="l" defTabSz="844550">
            <a:lnSpc>
              <a:spcPct val="90000"/>
            </a:lnSpc>
            <a:spcBef>
              <a:spcPct val="0"/>
            </a:spcBef>
            <a:spcAft>
              <a:spcPct val="15000"/>
            </a:spcAft>
            <a:buChar char="••"/>
          </a:pPr>
          <a:r>
            <a:rPr lang="en-GB" sz="1900" kern="1200" dirty="0" smtClean="0"/>
            <a:t>We are working with </a:t>
          </a:r>
          <a:r>
            <a:rPr lang="en-GB" sz="1900" kern="1200" dirty="0" err="1" smtClean="0"/>
            <a:t>Elexon</a:t>
          </a:r>
          <a:r>
            <a:rPr lang="en-GB" sz="1900" kern="1200" dirty="0" smtClean="0"/>
            <a:t> on new approach whereby A.BMUs are kept open for all potential new </a:t>
          </a:r>
          <a:r>
            <a:rPr lang="en-GB" sz="1900" kern="1200" dirty="0" err="1" smtClean="0"/>
            <a:t>offtakers</a:t>
          </a:r>
          <a:endParaRPr lang="en-GB" sz="1900" kern="1200" dirty="0"/>
        </a:p>
      </dsp:txBody>
      <dsp:txXfrm>
        <a:off x="4181172" y="614428"/>
        <a:ext cx="3667661" cy="2086199"/>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DDF3B6-1724-44E0-8520-5A0B09550C7D}" type="datetimeFigureOut">
              <a:rPr lang="en-GB" smtClean="0"/>
              <a:t>03/03/2014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99D7F8-11E7-4E90-9038-B2263A20B26D}" type="slidenum">
              <a:rPr lang="en-GB" smtClean="0"/>
              <a:t>‹#›</a:t>
            </a:fld>
            <a:endParaRPr lang="en-GB"/>
          </a:p>
        </p:txBody>
      </p:sp>
    </p:spTree>
    <p:extLst>
      <p:ext uri="{BB962C8B-B14F-4D97-AF65-F5344CB8AC3E}">
        <p14:creationId xmlns:p14="http://schemas.microsoft.com/office/powerpoint/2010/main" val="1534327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690692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dirty="0"/>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8336590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11583645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GB" baseline="0" dirty="0" smtClean="0"/>
              <a:t> </a:t>
            </a:r>
            <a:endParaRPr lang="en-GB" dirty="0"/>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11583645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11583645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15955759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11583645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11583645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a:p>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11583645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baseline="0" dirty="0" smtClean="0"/>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11583645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1158364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6906920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11583645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11583645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24</a:t>
            </a:fld>
            <a:endParaRPr lang="en-US">
              <a:solidFill>
                <a:prstClr val="black"/>
              </a:solidFill>
            </a:endParaRPr>
          </a:p>
        </p:txBody>
      </p:sp>
    </p:spTree>
    <p:extLst>
      <p:ext uri="{BB962C8B-B14F-4D97-AF65-F5344CB8AC3E}">
        <p14:creationId xmlns:p14="http://schemas.microsoft.com/office/powerpoint/2010/main" val="11583645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25</a:t>
            </a:fld>
            <a:endParaRPr lang="en-US">
              <a:solidFill>
                <a:prstClr val="black"/>
              </a:solidFill>
            </a:endParaRPr>
          </a:p>
        </p:txBody>
      </p:sp>
    </p:spTree>
    <p:extLst>
      <p:ext uri="{BB962C8B-B14F-4D97-AF65-F5344CB8AC3E}">
        <p14:creationId xmlns:p14="http://schemas.microsoft.com/office/powerpoint/2010/main" val="11583645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26</a:t>
            </a:fld>
            <a:endParaRPr lang="en-US">
              <a:solidFill>
                <a:prstClr val="black"/>
              </a:solidFill>
            </a:endParaRPr>
          </a:p>
        </p:txBody>
      </p:sp>
    </p:spTree>
    <p:extLst>
      <p:ext uri="{BB962C8B-B14F-4D97-AF65-F5344CB8AC3E}">
        <p14:creationId xmlns:p14="http://schemas.microsoft.com/office/powerpoint/2010/main" val="11583645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err="1" smtClean="0"/>
              <a:t>Offtaker</a:t>
            </a:r>
            <a:r>
              <a:rPr lang="en-GB" dirty="0" smtClean="0"/>
              <a:t> should have the ability to require the installation of any additional equipment to assist in forecasting – the costs of which should be met by the </a:t>
            </a:r>
            <a:r>
              <a:rPr lang="en-GB" dirty="0" err="1" smtClean="0"/>
              <a:t>offtaker</a:t>
            </a:r>
            <a:r>
              <a:rPr lang="en-GB" dirty="0" smtClean="0"/>
              <a:t>.</a:t>
            </a:r>
          </a:p>
          <a:p>
            <a:endParaRPr lang="en-GB" dirty="0"/>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31</a:t>
            </a:fld>
            <a:endParaRPr lang="en-US">
              <a:solidFill>
                <a:prstClr val="black"/>
              </a:solidFill>
            </a:endParaRPr>
          </a:p>
        </p:txBody>
      </p:sp>
    </p:spTree>
    <p:extLst>
      <p:ext uri="{BB962C8B-B14F-4D97-AF65-F5344CB8AC3E}">
        <p14:creationId xmlns:p14="http://schemas.microsoft.com/office/powerpoint/2010/main" val="23406529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lang="en-GB" sz="1600" dirty="0" smtClean="0"/>
              <a:t>= ((index price) + (top-up generator would have received) – (short-run marginal costs) – (</a:t>
            </a:r>
            <a:r>
              <a:rPr lang="en-GB" sz="1600" dirty="0" err="1" smtClean="0"/>
              <a:t>bPPA</a:t>
            </a:r>
            <a:r>
              <a:rPr lang="en-GB" sz="1600" dirty="0" smtClean="0"/>
              <a:t> discount)) x (volume)</a:t>
            </a:r>
          </a:p>
          <a:p>
            <a:endParaRPr lang="en-GB" dirty="0"/>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33</a:t>
            </a:fld>
            <a:endParaRPr lang="en-US">
              <a:solidFill>
                <a:prstClr val="black"/>
              </a:solidFill>
            </a:endParaRPr>
          </a:p>
        </p:txBody>
      </p:sp>
    </p:spTree>
    <p:extLst>
      <p:ext uri="{BB962C8B-B14F-4D97-AF65-F5344CB8AC3E}">
        <p14:creationId xmlns:p14="http://schemas.microsoft.com/office/powerpoint/2010/main" val="3245874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664122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35134813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1607793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5197636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15955759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171450" indent="-171450">
              <a:buFontTx/>
              <a:buChar char="-"/>
            </a:pPr>
            <a:endParaRPr lang="en-GB" baseline="0" dirty="0" smtClean="0"/>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3427653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F1A7007-A200-4625-857B-C1B607EDAC37}"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8336590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DECC-graphic.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88000"/>
            <a:ext cx="9144000" cy="6461615"/>
          </a:xfrm>
          <a:prstGeom prst="rect">
            <a:avLst/>
          </a:prstGeom>
        </p:spPr>
      </p:pic>
      <p:sp>
        <p:nvSpPr>
          <p:cNvPr id="2" name="Title 1"/>
          <p:cNvSpPr>
            <a:spLocks noGrp="1"/>
          </p:cNvSpPr>
          <p:nvPr>
            <p:ph type="ctrTitle"/>
          </p:nvPr>
        </p:nvSpPr>
        <p:spPr>
          <a:xfrm>
            <a:off x="558000" y="2808000"/>
            <a:ext cx="7633648" cy="2084543"/>
          </a:xfrm>
          <a:ln>
            <a:noFill/>
          </a:ln>
        </p:spPr>
        <p:txBody>
          <a:bodyPr lIns="0" tIns="0" rIns="0" bIns="0" anchor="t">
            <a:noAutofit/>
          </a:bodyPr>
          <a:lstStyle>
            <a:lvl1pPr algn="l">
              <a:defRPr sz="4500" baseline="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58000" y="5445224"/>
            <a:ext cx="7633648" cy="914400"/>
          </a:xfrm>
        </p:spPr>
        <p:txBody>
          <a:bodyPr lIns="0" tIns="0" rIns="0" bIns="0" anchor="b" anchorCtr="0">
            <a:normAutofit/>
          </a:bodyPr>
          <a:lstStyle>
            <a:lvl1pPr marL="0" indent="0" algn="l">
              <a:spcBef>
                <a:spcPts val="0"/>
              </a:spcBef>
              <a:buNone/>
              <a:defRPr sz="2000" b="0" i="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p>
        </p:txBody>
      </p:sp>
      <p:pic>
        <p:nvPicPr>
          <p:cNvPr id="4" name="Picture 3" descr="DECC_CYAN_AW.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203675419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Divider">
    <p:spTree>
      <p:nvGrpSpPr>
        <p:cNvPr id="1" name=""/>
        <p:cNvGrpSpPr/>
        <p:nvPr/>
      </p:nvGrpSpPr>
      <p:grpSpPr>
        <a:xfrm>
          <a:off x="0" y="0"/>
          <a:ext cx="0" cy="0"/>
          <a:chOff x="0" y="0"/>
          <a:chExt cx="0" cy="0"/>
        </a:xfrm>
      </p:grpSpPr>
      <p:pic>
        <p:nvPicPr>
          <p:cNvPr id="7" name="Picture 6" descr="DECC-graphic.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88000"/>
            <a:ext cx="9144000" cy="6461615"/>
          </a:xfrm>
          <a:prstGeom prst="rect">
            <a:avLst/>
          </a:prstGeom>
        </p:spPr>
      </p:pic>
      <p:sp>
        <p:nvSpPr>
          <p:cNvPr id="2" name="Title 1"/>
          <p:cNvSpPr>
            <a:spLocks noGrp="1"/>
          </p:cNvSpPr>
          <p:nvPr>
            <p:ph type="title"/>
          </p:nvPr>
        </p:nvSpPr>
        <p:spPr>
          <a:xfrm>
            <a:off x="558000" y="2808000"/>
            <a:ext cx="8028000" cy="2349192"/>
          </a:xfrm>
        </p:spPr>
        <p:txBody>
          <a:bodyPr anchor="t">
            <a:normAutofit/>
          </a:bodyPr>
          <a:lstStyle>
            <a:lvl1pPr>
              <a:defRPr sz="4000">
                <a:solidFill>
                  <a:schemeClr val="bg1"/>
                </a:solidFill>
              </a:defRPr>
            </a:lvl1pPr>
          </a:lstStyle>
          <a:p>
            <a:r>
              <a:rPr lang="en-GB" dirty="0" smtClean="0"/>
              <a:t>Click to edit Master title style</a:t>
            </a:r>
            <a:endParaRPr lang="en-US" dirty="0"/>
          </a:p>
        </p:txBody>
      </p:sp>
      <p:pic>
        <p:nvPicPr>
          <p:cNvPr id="6" name="Picture 5" descr="DECC_CYAN_AW.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276634032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DECC-graphic.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88000"/>
            <a:ext cx="9144000" cy="6461615"/>
          </a:xfrm>
          <a:prstGeom prst="rect">
            <a:avLst/>
          </a:prstGeom>
        </p:spPr>
      </p:pic>
      <p:sp>
        <p:nvSpPr>
          <p:cNvPr id="2" name="Title 1"/>
          <p:cNvSpPr>
            <a:spLocks noGrp="1"/>
          </p:cNvSpPr>
          <p:nvPr>
            <p:ph type="ctrTitle"/>
          </p:nvPr>
        </p:nvSpPr>
        <p:spPr>
          <a:xfrm>
            <a:off x="558000" y="2808000"/>
            <a:ext cx="7633648" cy="2084543"/>
          </a:xfrm>
          <a:ln>
            <a:noFill/>
          </a:ln>
        </p:spPr>
        <p:txBody>
          <a:bodyPr lIns="0" tIns="0" rIns="0" bIns="0" anchor="t">
            <a:noAutofit/>
          </a:bodyPr>
          <a:lstStyle>
            <a:lvl1pPr algn="l">
              <a:defRPr sz="4500" baseline="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58000" y="5445224"/>
            <a:ext cx="7633648" cy="914400"/>
          </a:xfrm>
        </p:spPr>
        <p:txBody>
          <a:bodyPr lIns="0" tIns="0" rIns="0" bIns="0" anchor="b" anchorCtr="0">
            <a:normAutofit/>
          </a:bodyPr>
          <a:lstStyle>
            <a:lvl1pPr marL="0" indent="0" algn="l">
              <a:spcBef>
                <a:spcPts val="0"/>
              </a:spcBef>
              <a:buNone/>
              <a:defRPr sz="2000" b="0" i="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p>
        </p:txBody>
      </p:sp>
      <p:pic>
        <p:nvPicPr>
          <p:cNvPr id="4" name="Picture 3" descr="DECC_CYAN_AW.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355706178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1 lin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8000" y="1124744"/>
            <a:ext cx="8028000" cy="648072"/>
          </a:xfrm>
        </p:spPr>
        <p:txBody>
          <a:bodyPr lIns="0" tIns="0" rIns="0" bIns="0" anchor="t" anchorCtr="0">
            <a:normAutofit/>
          </a:bodyPr>
          <a:lstStyle>
            <a:lvl1pPr>
              <a:defRPr sz="4000" baseline="0">
                <a:solidFill>
                  <a:srgbClr val="00AEEF"/>
                </a:solidFill>
                <a:latin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558000" y="1772816"/>
            <a:ext cx="8028000" cy="4536504"/>
          </a:xfrm>
        </p:spPr>
        <p:txBody>
          <a:bodyPr lIns="0" tIns="0" rIns="0" bIns="0"/>
          <a:lstStyle>
            <a:lvl1pPr>
              <a:spcBef>
                <a:spcPts val="1200"/>
              </a:spcBef>
              <a:defRPr sz="1800" b="0">
                <a:solidFill>
                  <a:srgbClr val="00AEEF"/>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8" name="Picture 7"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102855640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2 lines)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8000" y="1124744"/>
            <a:ext cx="8028000" cy="648072"/>
          </a:xfrm>
        </p:spPr>
        <p:txBody>
          <a:bodyPr lIns="0" tIns="0" rIns="0" bIns="0" anchor="t" anchorCtr="0">
            <a:normAutofit/>
          </a:bodyPr>
          <a:lstStyle>
            <a:lvl1pPr>
              <a:defRPr sz="4000" baseline="0">
                <a:solidFill>
                  <a:srgbClr val="00AEEF"/>
                </a:solidFill>
                <a:latin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558000" y="1772816"/>
            <a:ext cx="8028000" cy="4536504"/>
          </a:xfrm>
        </p:spPr>
        <p:txBody>
          <a:bodyPr lIns="0" tIns="0" rIns="0" bIns="0"/>
          <a:lstStyle>
            <a:lvl1pPr>
              <a:spcBef>
                <a:spcPts val="1200"/>
              </a:spcBef>
              <a:defRPr sz="1800">
                <a:solidFill>
                  <a:srgbClr val="00AEEF"/>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8" name="Picture 7"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205163310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itle (1 line) and 2 Column">
    <p:spTree>
      <p:nvGrpSpPr>
        <p:cNvPr id="1" name=""/>
        <p:cNvGrpSpPr/>
        <p:nvPr/>
      </p:nvGrpSpPr>
      <p:grpSpPr>
        <a:xfrm>
          <a:off x="0" y="0"/>
          <a:ext cx="0" cy="0"/>
          <a:chOff x="0" y="0"/>
          <a:chExt cx="0" cy="0"/>
        </a:xfrm>
      </p:grpSpPr>
      <p:sp>
        <p:nvSpPr>
          <p:cNvPr id="2" name="Title 1"/>
          <p:cNvSpPr>
            <a:spLocks noGrp="1"/>
          </p:cNvSpPr>
          <p:nvPr>
            <p:ph type="title"/>
          </p:nvPr>
        </p:nvSpPr>
        <p:spPr>
          <a:xfrm>
            <a:off x="558000" y="1124744"/>
            <a:ext cx="8028000" cy="648000"/>
          </a:xfrm>
        </p:spPr>
        <p:txBody>
          <a:bodyPr lIns="0" tIns="0" rIns="0" bIns="0" anchor="t" anchorCtr="0">
            <a:normAutofit/>
          </a:bodyPr>
          <a:lstStyle>
            <a:lvl1pPr>
              <a:defRPr sz="4000">
                <a:solidFill>
                  <a:srgbClr val="00AEEF"/>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558000" y="1772816"/>
            <a:ext cx="3924000" cy="4536504"/>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000" y="1772816"/>
            <a:ext cx="3924000" cy="4536504"/>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9" name="Picture 8"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3685097582"/>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itle (2 lines) and 2 Column">
    <p:spTree>
      <p:nvGrpSpPr>
        <p:cNvPr id="1" name=""/>
        <p:cNvGrpSpPr/>
        <p:nvPr/>
      </p:nvGrpSpPr>
      <p:grpSpPr>
        <a:xfrm>
          <a:off x="0" y="0"/>
          <a:ext cx="0" cy="0"/>
          <a:chOff x="0" y="0"/>
          <a:chExt cx="0" cy="0"/>
        </a:xfrm>
      </p:grpSpPr>
      <p:sp>
        <p:nvSpPr>
          <p:cNvPr id="2" name="Title 1"/>
          <p:cNvSpPr>
            <a:spLocks noGrp="1"/>
          </p:cNvSpPr>
          <p:nvPr>
            <p:ph type="title"/>
          </p:nvPr>
        </p:nvSpPr>
        <p:spPr>
          <a:xfrm>
            <a:off x="558000" y="1124744"/>
            <a:ext cx="8028000" cy="648072"/>
          </a:xfrm>
        </p:spPr>
        <p:txBody>
          <a:bodyPr lIns="0" tIns="0" rIns="0" bIns="0" anchor="t" anchorCtr="0">
            <a:normAutofit/>
          </a:bodyPr>
          <a:lstStyle>
            <a:lvl1pPr>
              <a:defRPr sz="4000">
                <a:solidFill>
                  <a:srgbClr val="00AEEF"/>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558000" y="1772816"/>
            <a:ext cx="3924000" cy="4536504"/>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000" y="1772816"/>
            <a:ext cx="3924000" cy="4536504"/>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9" name="Picture 8"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2867327326"/>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p:cNvSpPr>
            <a:spLocks noGrp="1"/>
          </p:cNvSpPr>
          <p:nvPr>
            <p:ph idx="1"/>
          </p:nvPr>
        </p:nvSpPr>
        <p:spPr>
          <a:xfrm>
            <a:off x="558000" y="1124744"/>
            <a:ext cx="8028000" cy="5184576"/>
          </a:xfrm>
        </p:spPr>
        <p:txBody>
          <a:bodyPr lIns="0" tIns="0" rIns="0" bIns="0"/>
          <a:lstStyle>
            <a:lvl1pPr>
              <a:spcBef>
                <a:spcPts val="1200"/>
              </a:spcBef>
              <a:defRPr sz="1800">
                <a:solidFill>
                  <a:srgbClr val="00AEEF"/>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8" name="Picture 7"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2348735389"/>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8000" y="1124744"/>
            <a:ext cx="3077896" cy="504056"/>
          </a:xfrm>
        </p:spPr>
        <p:txBody>
          <a:bodyPr anchor="t" anchorCtr="0">
            <a:normAutofit/>
          </a:bodyPr>
          <a:lstStyle>
            <a:lvl1pPr algn="l">
              <a:defRPr sz="1800" b="0" i="0" spc="0" baseline="0">
                <a:solidFill>
                  <a:srgbClr val="00AEEF"/>
                </a:solidFill>
                <a:latin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779912" y="1124744"/>
            <a:ext cx="4799138" cy="5190979"/>
          </a:xfrm>
        </p:spPr>
        <p:txBody>
          <a:bodyPr/>
          <a:lstStyle>
            <a:lvl1pPr>
              <a:defRPr sz="1800" baseline="0">
                <a:solidFill>
                  <a:srgbClr val="00AEEF"/>
                </a:solidFill>
              </a:defRPr>
            </a:lvl1pPr>
            <a:lvl2pPr>
              <a:defRPr sz="1800" baseline="0"/>
            </a:lvl2pPr>
            <a:lvl3pPr>
              <a:defRPr sz="1800" baseline="0"/>
            </a:lvl3pPr>
            <a:lvl4pPr>
              <a:defRPr sz="1600" baseline="0"/>
            </a:lvl4pPr>
            <a:lvl5pPr>
              <a:defRPr sz="1600" baseline="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558000" y="1628800"/>
            <a:ext cx="3077896" cy="4680520"/>
          </a:xfrm>
        </p:spPr>
        <p:txBody>
          <a:bodyPr/>
          <a:lstStyle>
            <a:lvl1pPr marL="0" indent="0">
              <a:buNone/>
              <a:defRPr sz="1600" baseline="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8"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6"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9" name="Picture 8"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165836674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s, Facts and Figures">
    <p:spTree>
      <p:nvGrpSpPr>
        <p:cNvPr id="1" name=""/>
        <p:cNvGrpSpPr/>
        <p:nvPr/>
      </p:nvGrpSpPr>
      <p:grpSpPr>
        <a:xfrm>
          <a:off x="0" y="0"/>
          <a:ext cx="0" cy="0"/>
          <a:chOff x="0" y="0"/>
          <a:chExt cx="0" cy="0"/>
        </a:xfrm>
      </p:grpSpPr>
      <p:sp>
        <p:nvSpPr>
          <p:cNvPr id="11" name="Rectangle 10"/>
          <p:cNvSpPr/>
          <p:nvPr userDrawn="1"/>
        </p:nvSpPr>
        <p:spPr>
          <a:xfrm>
            <a:off x="-12700" y="1213400"/>
            <a:ext cx="9180000" cy="5670000"/>
          </a:xfrm>
          <a:prstGeom prst="rect">
            <a:avLst/>
          </a:prstGeom>
          <a:solidFill>
            <a:srgbClr val="00AE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 name="Text Placeholder 2"/>
          <p:cNvSpPr>
            <a:spLocks noGrp="1"/>
          </p:cNvSpPr>
          <p:nvPr>
            <p:ph type="body" idx="1"/>
          </p:nvPr>
        </p:nvSpPr>
        <p:spPr>
          <a:xfrm>
            <a:off x="558000" y="1988840"/>
            <a:ext cx="8028000" cy="4188760"/>
          </a:xfrm>
        </p:spPr>
        <p:txBody>
          <a:bodyPr lIns="0" tIns="0" rIns="0" bIns="0" anchor="t" anchorCtr="0">
            <a:normAutofit/>
          </a:bodyPr>
          <a:lstStyle>
            <a:lvl1pPr marL="0" indent="0">
              <a:buNone/>
              <a:defRPr sz="4000" b="0" i="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7" name="Slide Number Placeholder 5"/>
          <p:cNvSpPr>
            <a:spLocks noGrp="1"/>
          </p:cNvSpPr>
          <p:nvPr>
            <p:ph type="sldNum" sz="quarter" idx="12"/>
          </p:nvPr>
        </p:nvSpPr>
        <p:spPr>
          <a:xfrm>
            <a:off x="0" y="6309320"/>
            <a:ext cx="9144000" cy="548680"/>
          </a:xfrm>
          <a:prstGeom prst="rect">
            <a:avLst/>
          </a:prstGeom>
          <a:no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9"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10" name="Picture 9"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366747411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Only">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3"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sp>
        <p:nvSpPr>
          <p:cNvPr id="8" name="Picture Placeholder 7"/>
          <p:cNvSpPr>
            <a:spLocks noGrp="1"/>
          </p:cNvSpPr>
          <p:nvPr>
            <p:ph type="pic" sz="quarter" idx="13"/>
          </p:nvPr>
        </p:nvSpPr>
        <p:spPr>
          <a:xfrm>
            <a:off x="0" y="0"/>
            <a:ext cx="9144000" cy="6308725"/>
          </a:xfrm>
        </p:spPr>
        <p:txBody>
          <a:bodyPr/>
          <a:lstStyle/>
          <a:p>
            <a:endParaRPr lang="en-US" dirty="0"/>
          </a:p>
        </p:txBody>
      </p:sp>
    </p:spTree>
    <p:extLst>
      <p:ext uri="{BB962C8B-B14F-4D97-AF65-F5344CB8AC3E}">
        <p14:creationId xmlns:p14="http://schemas.microsoft.com/office/powerpoint/2010/main" val="314867879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1 lin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8000" y="1124744"/>
            <a:ext cx="8028000" cy="648072"/>
          </a:xfrm>
        </p:spPr>
        <p:txBody>
          <a:bodyPr lIns="0" tIns="0" rIns="0" bIns="0" anchor="t" anchorCtr="0">
            <a:normAutofit/>
          </a:bodyPr>
          <a:lstStyle>
            <a:lvl1pPr>
              <a:defRPr sz="4000" baseline="0">
                <a:solidFill>
                  <a:srgbClr val="00AEEF"/>
                </a:solidFill>
                <a:latin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558000" y="1772816"/>
            <a:ext cx="8028000" cy="4536504"/>
          </a:xfrm>
        </p:spPr>
        <p:txBody>
          <a:bodyPr lIns="0" tIns="0" rIns="0" bIns="0"/>
          <a:lstStyle>
            <a:lvl1pPr>
              <a:spcBef>
                <a:spcPts val="1200"/>
              </a:spcBef>
              <a:defRPr sz="1800" b="0">
                <a:solidFill>
                  <a:srgbClr val="00AEEF"/>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8" name="Picture 7"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213944386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ivider">
    <p:spTree>
      <p:nvGrpSpPr>
        <p:cNvPr id="1" name=""/>
        <p:cNvGrpSpPr/>
        <p:nvPr/>
      </p:nvGrpSpPr>
      <p:grpSpPr>
        <a:xfrm>
          <a:off x="0" y="0"/>
          <a:ext cx="0" cy="0"/>
          <a:chOff x="0" y="0"/>
          <a:chExt cx="0" cy="0"/>
        </a:xfrm>
      </p:grpSpPr>
      <p:pic>
        <p:nvPicPr>
          <p:cNvPr id="7" name="Picture 6" descr="DECC-graphic.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88000"/>
            <a:ext cx="9144000" cy="6461615"/>
          </a:xfrm>
          <a:prstGeom prst="rect">
            <a:avLst/>
          </a:prstGeom>
        </p:spPr>
      </p:pic>
      <p:sp>
        <p:nvSpPr>
          <p:cNvPr id="2" name="Title 1"/>
          <p:cNvSpPr>
            <a:spLocks noGrp="1"/>
          </p:cNvSpPr>
          <p:nvPr>
            <p:ph type="title"/>
          </p:nvPr>
        </p:nvSpPr>
        <p:spPr>
          <a:xfrm>
            <a:off x="558000" y="2808000"/>
            <a:ext cx="8028000" cy="2349192"/>
          </a:xfrm>
        </p:spPr>
        <p:txBody>
          <a:bodyPr anchor="t">
            <a:normAutofit/>
          </a:bodyPr>
          <a:lstStyle>
            <a:lvl1pPr>
              <a:defRPr sz="4000">
                <a:solidFill>
                  <a:schemeClr val="bg1"/>
                </a:solidFill>
              </a:defRPr>
            </a:lvl1pPr>
          </a:lstStyle>
          <a:p>
            <a:r>
              <a:rPr lang="en-GB" dirty="0" smtClean="0"/>
              <a:t>Click to edit Master title style</a:t>
            </a:r>
            <a:endParaRPr lang="en-US" dirty="0"/>
          </a:p>
        </p:txBody>
      </p:sp>
      <p:pic>
        <p:nvPicPr>
          <p:cNvPr id="6" name="Picture 5" descr="DECC_CYAN_AW.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194020438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DECC-graphic.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88000"/>
            <a:ext cx="9144000" cy="6461615"/>
          </a:xfrm>
          <a:prstGeom prst="rect">
            <a:avLst/>
          </a:prstGeom>
        </p:spPr>
      </p:pic>
      <p:sp>
        <p:nvSpPr>
          <p:cNvPr id="2" name="Title 1"/>
          <p:cNvSpPr>
            <a:spLocks noGrp="1"/>
          </p:cNvSpPr>
          <p:nvPr>
            <p:ph type="ctrTitle"/>
          </p:nvPr>
        </p:nvSpPr>
        <p:spPr>
          <a:xfrm>
            <a:off x="558000" y="2808000"/>
            <a:ext cx="7633648" cy="2084543"/>
          </a:xfrm>
          <a:ln>
            <a:noFill/>
          </a:ln>
        </p:spPr>
        <p:txBody>
          <a:bodyPr lIns="0" tIns="0" rIns="0" bIns="0" anchor="t">
            <a:noAutofit/>
          </a:bodyPr>
          <a:lstStyle>
            <a:lvl1pPr algn="l">
              <a:defRPr sz="4500" baseline="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58000" y="5445224"/>
            <a:ext cx="7633648" cy="914400"/>
          </a:xfrm>
        </p:spPr>
        <p:txBody>
          <a:bodyPr lIns="0" tIns="0" rIns="0" bIns="0" anchor="b" anchorCtr="0">
            <a:normAutofit/>
          </a:bodyPr>
          <a:lstStyle>
            <a:lvl1pPr marL="0" indent="0" algn="l">
              <a:spcBef>
                <a:spcPts val="0"/>
              </a:spcBef>
              <a:buNone/>
              <a:defRPr sz="2000" b="0" i="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p>
        </p:txBody>
      </p:sp>
      <p:pic>
        <p:nvPicPr>
          <p:cNvPr id="4" name="Picture 3" descr="DECC_CYAN_AW.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1883561167"/>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1 lin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8000" y="1124744"/>
            <a:ext cx="8028000" cy="648072"/>
          </a:xfrm>
        </p:spPr>
        <p:txBody>
          <a:bodyPr lIns="0" tIns="0" rIns="0" bIns="0" anchor="t" anchorCtr="0">
            <a:normAutofit/>
          </a:bodyPr>
          <a:lstStyle>
            <a:lvl1pPr>
              <a:defRPr sz="4000" baseline="0">
                <a:solidFill>
                  <a:srgbClr val="00AEEF"/>
                </a:solidFill>
                <a:latin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558000" y="1772816"/>
            <a:ext cx="8028000" cy="4536504"/>
          </a:xfrm>
        </p:spPr>
        <p:txBody>
          <a:bodyPr lIns="0" tIns="0" rIns="0" bIns="0"/>
          <a:lstStyle>
            <a:lvl1pPr>
              <a:spcBef>
                <a:spcPts val="1200"/>
              </a:spcBef>
              <a:defRPr sz="1800" b="0">
                <a:solidFill>
                  <a:srgbClr val="00AEEF"/>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8" name="Picture 7"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3061910181"/>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2 lines)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8000" y="1124744"/>
            <a:ext cx="8028000" cy="648072"/>
          </a:xfrm>
        </p:spPr>
        <p:txBody>
          <a:bodyPr lIns="0" tIns="0" rIns="0" bIns="0" anchor="t" anchorCtr="0">
            <a:normAutofit/>
          </a:bodyPr>
          <a:lstStyle>
            <a:lvl1pPr>
              <a:defRPr sz="4000" baseline="0">
                <a:solidFill>
                  <a:srgbClr val="00AEEF"/>
                </a:solidFill>
                <a:latin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558000" y="1772816"/>
            <a:ext cx="8028000" cy="4536504"/>
          </a:xfrm>
        </p:spPr>
        <p:txBody>
          <a:bodyPr lIns="0" tIns="0" rIns="0" bIns="0"/>
          <a:lstStyle>
            <a:lvl1pPr>
              <a:spcBef>
                <a:spcPts val="1200"/>
              </a:spcBef>
              <a:defRPr sz="1800">
                <a:solidFill>
                  <a:srgbClr val="00AEEF"/>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8" name="Picture 7"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2475055293"/>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itle (1 line) and 2 Column">
    <p:spTree>
      <p:nvGrpSpPr>
        <p:cNvPr id="1" name=""/>
        <p:cNvGrpSpPr/>
        <p:nvPr/>
      </p:nvGrpSpPr>
      <p:grpSpPr>
        <a:xfrm>
          <a:off x="0" y="0"/>
          <a:ext cx="0" cy="0"/>
          <a:chOff x="0" y="0"/>
          <a:chExt cx="0" cy="0"/>
        </a:xfrm>
      </p:grpSpPr>
      <p:sp>
        <p:nvSpPr>
          <p:cNvPr id="2" name="Title 1"/>
          <p:cNvSpPr>
            <a:spLocks noGrp="1"/>
          </p:cNvSpPr>
          <p:nvPr>
            <p:ph type="title"/>
          </p:nvPr>
        </p:nvSpPr>
        <p:spPr>
          <a:xfrm>
            <a:off x="558000" y="1124744"/>
            <a:ext cx="8028000" cy="648000"/>
          </a:xfrm>
        </p:spPr>
        <p:txBody>
          <a:bodyPr lIns="0" tIns="0" rIns="0" bIns="0" anchor="t" anchorCtr="0">
            <a:normAutofit/>
          </a:bodyPr>
          <a:lstStyle>
            <a:lvl1pPr>
              <a:defRPr sz="4000">
                <a:solidFill>
                  <a:srgbClr val="00AEEF"/>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558000" y="1772816"/>
            <a:ext cx="3924000" cy="4536504"/>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000" y="1772816"/>
            <a:ext cx="3924000" cy="4536504"/>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9" name="Picture 8"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2751283835"/>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itle (2 lines) and 2 Column">
    <p:spTree>
      <p:nvGrpSpPr>
        <p:cNvPr id="1" name=""/>
        <p:cNvGrpSpPr/>
        <p:nvPr/>
      </p:nvGrpSpPr>
      <p:grpSpPr>
        <a:xfrm>
          <a:off x="0" y="0"/>
          <a:ext cx="0" cy="0"/>
          <a:chOff x="0" y="0"/>
          <a:chExt cx="0" cy="0"/>
        </a:xfrm>
      </p:grpSpPr>
      <p:sp>
        <p:nvSpPr>
          <p:cNvPr id="2" name="Title 1"/>
          <p:cNvSpPr>
            <a:spLocks noGrp="1"/>
          </p:cNvSpPr>
          <p:nvPr>
            <p:ph type="title"/>
          </p:nvPr>
        </p:nvSpPr>
        <p:spPr>
          <a:xfrm>
            <a:off x="558000" y="1124744"/>
            <a:ext cx="8028000" cy="648072"/>
          </a:xfrm>
        </p:spPr>
        <p:txBody>
          <a:bodyPr lIns="0" tIns="0" rIns="0" bIns="0" anchor="t" anchorCtr="0">
            <a:normAutofit/>
          </a:bodyPr>
          <a:lstStyle>
            <a:lvl1pPr>
              <a:defRPr sz="4000">
                <a:solidFill>
                  <a:srgbClr val="00AEEF"/>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558000" y="1772816"/>
            <a:ext cx="3924000" cy="4536504"/>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000" y="1772816"/>
            <a:ext cx="3924000" cy="4536504"/>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9" name="Picture 8"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3030335252"/>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p:cNvSpPr>
            <a:spLocks noGrp="1"/>
          </p:cNvSpPr>
          <p:nvPr>
            <p:ph idx="1"/>
          </p:nvPr>
        </p:nvSpPr>
        <p:spPr>
          <a:xfrm>
            <a:off x="558000" y="1124744"/>
            <a:ext cx="8028000" cy="5184576"/>
          </a:xfrm>
        </p:spPr>
        <p:txBody>
          <a:bodyPr lIns="0" tIns="0" rIns="0" bIns="0"/>
          <a:lstStyle>
            <a:lvl1pPr>
              <a:spcBef>
                <a:spcPts val="1200"/>
              </a:spcBef>
              <a:defRPr sz="1800">
                <a:solidFill>
                  <a:srgbClr val="00AEEF"/>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8" name="Picture 7"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2216419988"/>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8000" y="1124744"/>
            <a:ext cx="3077896" cy="504056"/>
          </a:xfrm>
        </p:spPr>
        <p:txBody>
          <a:bodyPr anchor="t" anchorCtr="0">
            <a:normAutofit/>
          </a:bodyPr>
          <a:lstStyle>
            <a:lvl1pPr algn="l">
              <a:defRPr sz="1800" b="0" i="0" spc="0" baseline="0">
                <a:solidFill>
                  <a:srgbClr val="00AEEF"/>
                </a:solidFill>
                <a:latin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779912" y="1124744"/>
            <a:ext cx="4799138" cy="5190979"/>
          </a:xfrm>
        </p:spPr>
        <p:txBody>
          <a:bodyPr/>
          <a:lstStyle>
            <a:lvl1pPr>
              <a:defRPr sz="1800" baseline="0">
                <a:solidFill>
                  <a:srgbClr val="00AEEF"/>
                </a:solidFill>
              </a:defRPr>
            </a:lvl1pPr>
            <a:lvl2pPr>
              <a:defRPr sz="1800" baseline="0"/>
            </a:lvl2pPr>
            <a:lvl3pPr>
              <a:defRPr sz="1800" baseline="0"/>
            </a:lvl3pPr>
            <a:lvl4pPr>
              <a:defRPr sz="1600" baseline="0"/>
            </a:lvl4pPr>
            <a:lvl5pPr>
              <a:defRPr sz="1600" baseline="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558000" y="1628800"/>
            <a:ext cx="3077896" cy="4680520"/>
          </a:xfrm>
        </p:spPr>
        <p:txBody>
          <a:bodyPr/>
          <a:lstStyle>
            <a:lvl1pPr marL="0" indent="0">
              <a:buNone/>
              <a:defRPr sz="1600" baseline="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8"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6"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9" name="Picture 8"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1548696703"/>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Quotes, Facts and Figures">
    <p:spTree>
      <p:nvGrpSpPr>
        <p:cNvPr id="1" name=""/>
        <p:cNvGrpSpPr/>
        <p:nvPr/>
      </p:nvGrpSpPr>
      <p:grpSpPr>
        <a:xfrm>
          <a:off x="0" y="0"/>
          <a:ext cx="0" cy="0"/>
          <a:chOff x="0" y="0"/>
          <a:chExt cx="0" cy="0"/>
        </a:xfrm>
      </p:grpSpPr>
      <p:sp>
        <p:nvSpPr>
          <p:cNvPr id="11" name="Rectangle 10"/>
          <p:cNvSpPr/>
          <p:nvPr userDrawn="1"/>
        </p:nvSpPr>
        <p:spPr>
          <a:xfrm>
            <a:off x="-12700" y="1213400"/>
            <a:ext cx="9180000" cy="5670000"/>
          </a:xfrm>
          <a:prstGeom prst="rect">
            <a:avLst/>
          </a:prstGeom>
          <a:solidFill>
            <a:srgbClr val="00AE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 name="Text Placeholder 2"/>
          <p:cNvSpPr>
            <a:spLocks noGrp="1"/>
          </p:cNvSpPr>
          <p:nvPr>
            <p:ph type="body" idx="1"/>
          </p:nvPr>
        </p:nvSpPr>
        <p:spPr>
          <a:xfrm>
            <a:off x="558000" y="1988840"/>
            <a:ext cx="8028000" cy="4188760"/>
          </a:xfrm>
        </p:spPr>
        <p:txBody>
          <a:bodyPr lIns="0" tIns="0" rIns="0" bIns="0" anchor="t" anchorCtr="0">
            <a:normAutofit/>
          </a:bodyPr>
          <a:lstStyle>
            <a:lvl1pPr marL="0" indent="0">
              <a:buNone/>
              <a:defRPr sz="4000" b="0" i="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7" name="Slide Number Placeholder 5"/>
          <p:cNvSpPr>
            <a:spLocks noGrp="1"/>
          </p:cNvSpPr>
          <p:nvPr>
            <p:ph type="sldNum" sz="quarter" idx="12"/>
          </p:nvPr>
        </p:nvSpPr>
        <p:spPr>
          <a:xfrm>
            <a:off x="0" y="6309320"/>
            <a:ext cx="9144000" cy="548680"/>
          </a:xfrm>
          <a:prstGeom prst="rect">
            <a:avLst/>
          </a:prstGeom>
          <a:no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9"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10" name="Picture 9"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494857036"/>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icture Only">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3"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sp>
        <p:nvSpPr>
          <p:cNvPr id="8" name="Picture Placeholder 7"/>
          <p:cNvSpPr>
            <a:spLocks noGrp="1"/>
          </p:cNvSpPr>
          <p:nvPr>
            <p:ph type="pic" sz="quarter" idx="13"/>
          </p:nvPr>
        </p:nvSpPr>
        <p:spPr>
          <a:xfrm>
            <a:off x="0" y="0"/>
            <a:ext cx="9144000" cy="6308725"/>
          </a:xfrm>
        </p:spPr>
        <p:txBody>
          <a:bodyPr/>
          <a:lstStyle/>
          <a:p>
            <a:endParaRPr lang="en-US" dirty="0"/>
          </a:p>
        </p:txBody>
      </p:sp>
    </p:spTree>
    <p:extLst>
      <p:ext uri="{BB962C8B-B14F-4D97-AF65-F5344CB8AC3E}">
        <p14:creationId xmlns:p14="http://schemas.microsoft.com/office/powerpoint/2010/main" val="413607489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2 lines)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8000" y="1124744"/>
            <a:ext cx="8028000" cy="648072"/>
          </a:xfrm>
        </p:spPr>
        <p:txBody>
          <a:bodyPr lIns="0" tIns="0" rIns="0" bIns="0" anchor="t" anchorCtr="0">
            <a:normAutofit/>
          </a:bodyPr>
          <a:lstStyle>
            <a:lvl1pPr>
              <a:defRPr sz="4000" baseline="0">
                <a:solidFill>
                  <a:srgbClr val="00AEEF"/>
                </a:solidFill>
                <a:latin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558000" y="1772816"/>
            <a:ext cx="8028000" cy="4536504"/>
          </a:xfrm>
        </p:spPr>
        <p:txBody>
          <a:bodyPr lIns="0" tIns="0" rIns="0" bIns="0"/>
          <a:lstStyle>
            <a:lvl1pPr>
              <a:spcBef>
                <a:spcPts val="1200"/>
              </a:spcBef>
              <a:defRPr sz="1800">
                <a:solidFill>
                  <a:srgbClr val="00AEEF"/>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8" name="Picture 7"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2594004134"/>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Divider">
    <p:spTree>
      <p:nvGrpSpPr>
        <p:cNvPr id="1" name=""/>
        <p:cNvGrpSpPr/>
        <p:nvPr/>
      </p:nvGrpSpPr>
      <p:grpSpPr>
        <a:xfrm>
          <a:off x="0" y="0"/>
          <a:ext cx="0" cy="0"/>
          <a:chOff x="0" y="0"/>
          <a:chExt cx="0" cy="0"/>
        </a:xfrm>
      </p:grpSpPr>
      <p:pic>
        <p:nvPicPr>
          <p:cNvPr id="7" name="Picture 6" descr="DECC-graphic.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88000"/>
            <a:ext cx="9144000" cy="6461615"/>
          </a:xfrm>
          <a:prstGeom prst="rect">
            <a:avLst/>
          </a:prstGeom>
        </p:spPr>
      </p:pic>
      <p:sp>
        <p:nvSpPr>
          <p:cNvPr id="2" name="Title 1"/>
          <p:cNvSpPr>
            <a:spLocks noGrp="1"/>
          </p:cNvSpPr>
          <p:nvPr>
            <p:ph type="title"/>
          </p:nvPr>
        </p:nvSpPr>
        <p:spPr>
          <a:xfrm>
            <a:off x="558000" y="2808000"/>
            <a:ext cx="8028000" cy="2349192"/>
          </a:xfrm>
        </p:spPr>
        <p:txBody>
          <a:bodyPr anchor="t">
            <a:normAutofit/>
          </a:bodyPr>
          <a:lstStyle>
            <a:lvl1pPr>
              <a:defRPr sz="4000">
                <a:solidFill>
                  <a:schemeClr val="bg1"/>
                </a:solidFill>
              </a:defRPr>
            </a:lvl1pPr>
          </a:lstStyle>
          <a:p>
            <a:r>
              <a:rPr lang="en-GB" dirty="0" smtClean="0"/>
              <a:t>Click to edit Master title style</a:t>
            </a:r>
            <a:endParaRPr lang="en-US" dirty="0"/>
          </a:p>
        </p:txBody>
      </p:sp>
      <p:pic>
        <p:nvPicPr>
          <p:cNvPr id="6" name="Picture 5" descr="DECC_CYAN_AW.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2596185691"/>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DECC-graphic.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88000"/>
            <a:ext cx="9144000" cy="6461615"/>
          </a:xfrm>
          <a:prstGeom prst="rect">
            <a:avLst/>
          </a:prstGeom>
        </p:spPr>
      </p:pic>
      <p:sp>
        <p:nvSpPr>
          <p:cNvPr id="2" name="Title 1"/>
          <p:cNvSpPr>
            <a:spLocks noGrp="1"/>
          </p:cNvSpPr>
          <p:nvPr>
            <p:ph type="ctrTitle"/>
          </p:nvPr>
        </p:nvSpPr>
        <p:spPr>
          <a:xfrm>
            <a:off x="558000" y="2808000"/>
            <a:ext cx="7633648" cy="2084543"/>
          </a:xfrm>
          <a:ln>
            <a:noFill/>
          </a:ln>
        </p:spPr>
        <p:txBody>
          <a:bodyPr lIns="0" tIns="0" rIns="0" bIns="0" anchor="t">
            <a:noAutofit/>
          </a:bodyPr>
          <a:lstStyle>
            <a:lvl1pPr algn="l">
              <a:defRPr sz="4500" baseline="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58000" y="5445224"/>
            <a:ext cx="7633648" cy="914400"/>
          </a:xfrm>
        </p:spPr>
        <p:txBody>
          <a:bodyPr lIns="0" tIns="0" rIns="0" bIns="0" anchor="b" anchorCtr="0">
            <a:normAutofit/>
          </a:bodyPr>
          <a:lstStyle>
            <a:lvl1pPr marL="0" indent="0" algn="l">
              <a:spcBef>
                <a:spcPts val="0"/>
              </a:spcBef>
              <a:buNone/>
              <a:defRPr sz="2000" b="0" i="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p>
        </p:txBody>
      </p:sp>
      <p:pic>
        <p:nvPicPr>
          <p:cNvPr id="4" name="Picture 3" descr="DECC_CYAN_AW.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627962137"/>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1 lin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63688" y="239340"/>
            <a:ext cx="7272808" cy="741307"/>
          </a:xfrm>
        </p:spPr>
        <p:txBody>
          <a:bodyPr lIns="0" tIns="0" rIns="0" bIns="0" anchor="t" anchorCtr="0">
            <a:normAutofit/>
          </a:bodyPr>
          <a:lstStyle>
            <a:lvl1pPr>
              <a:defRPr sz="4000" baseline="0">
                <a:solidFill>
                  <a:srgbClr val="00AEEF"/>
                </a:solidFill>
                <a:latin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558000" y="1340768"/>
            <a:ext cx="8028000" cy="4811687"/>
          </a:xfrm>
        </p:spPr>
        <p:txBody>
          <a:bodyPr lIns="0" tIns="0" rIns="0" bIns="0"/>
          <a:lstStyle>
            <a:lvl1pPr marL="285750" indent="-285750">
              <a:spcBef>
                <a:spcPts val="1200"/>
              </a:spcBef>
              <a:buFont typeface="Arial" pitchFamily="34" charset="0"/>
              <a:buChar char="•"/>
              <a:defRPr sz="1800" b="0">
                <a:solidFill>
                  <a:schemeClr val="tx1"/>
                </a:solidFill>
              </a:defRPr>
            </a:lvl1pPr>
            <a:lvl2pPr marL="628650" indent="-266700">
              <a:buFont typeface="Arial" pitchFamily="34" charset="0"/>
              <a:buChar char="•"/>
              <a:defRPr>
                <a:solidFill>
                  <a:schemeClr val="tx1"/>
                </a:solidFill>
              </a:defRPr>
            </a:lvl2pPr>
            <a:lvl3pPr marL="895350" indent="-285750">
              <a:buFont typeface="Arial" pitchFamily="34" charset="0"/>
              <a:buChar char="•"/>
              <a:defRPr sz="1600" baseline="0">
                <a:solidFill>
                  <a:schemeClr val="tx1"/>
                </a:solidFill>
              </a:defRPr>
            </a:lvl3pPr>
            <a:lvl4pPr marL="1165225" indent="-269875" defTabSz="1162050">
              <a:defRPr sz="1400">
                <a:solidFill>
                  <a:schemeClr val="tx1"/>
                </a:solidFill>
              </a:defRPr>
            </a:lvl4pPr>
            <a:lvl5pPr marL="1441450" indent="-279400" defTabSz="1524000">
              <a:defRPr sz="1200">
                <a:solidFill>
                  <a:schemeClr val="tx1"/>
                </a:solidFill>
              </a:defRPr>
            </a:lvl5pPr>
          </a:lstStyle>
          <a:p>
            <a:pPr lvl="0"/>
            <a:r>
              <a:rPr lang="en-US" dirty="0" smtClean="0"/>
              <a:t>Click to edit Master text styles</a:t>
            </a:r>
          </a:p>
          <a:p>
            <a:pPr lvl="1"/>
            <a:r>
              <a:rPr lang="en-US" dirty="0" smtClean="0"/>
              <a:t>Level 2</a:t>
            </a:r>
          </a:p>
          <a:p>
            <a:pPr lvl="2"/>
            <a:r>
              <a:rPr lang="en-US" dirty="0" smtClean="0"/>
              <a:t>Level 3</a:t>
            </a:r>
          </a:p>
          <a:p>
            <a:pPr lvl="3"/>
            <a:r>
              <a:rPr lang="en-US" dirty="0" smtClean="0"/>
              <a:t>Level 4</a:t>
            </a:r>
          </a:p>
          <a:p>
            <a:pPr lvl="4"/>
            <a:r>
              <a:rPr lang="en-US" dirty="0" smtClean="0"/>
              <a:t>Level 5</a:t>
            </a:r>
          </a:p>
        </p:txBody>
      </p:sp>
      <p:sp>
        <p:nvSpPr>
          <p:cNvPr id="4"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pic>
        <p:nvPicPr>
          <p:cNvPr id="8" name="Picture 7"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1152063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58000" y="1340768"/>
            <a:ext cx="8028000" cy="4824536"/>
          </a:xfrm>
        </p:spPr>
        <p:txBody>
          <a:bodyPr lIns="0" tIns="0" rIns="0" bIns="0"/>
          <a:lstStyle>
            <a:lvl1pPr>
              <a:spcBef>
                <a:spcPts val="1200"/>
              </a:spcBef>
              <a:defRPr sz="1800">
                <a:solidFill>
                  <a:srgbClr val="00AEEF"/>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pic>
        <p:nvPicPr>
          <p:cNvPr id="8" name="Picture 7"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
        <p:nvSpPr>
          <p:cNvPr id="9" name="Title 1"/>
          <p:cNvSpPr txBox="1">
            <a:spLocks/>
          </p:cNvSpPr>
          <p:nvPr userDrawn="1"/>
        </p:nvSpPr>
        <p:spPr>
          <a:xfrm>
            <a:off x="1763688" y="239340"/>
            <a:ext cx="7272808" cy="741307"/>
          </a:xfrm>
          <a:prstGeom prst="rect">
            <a:avLst/>
          </a:prstGeom>
        </p:spPr>
        <p:txBody>
          <a:bodyPr vert="horz" lIns="0" tIns="0" rIns="0" bIns="0" rtlCol="0" anchor="t" anchorCtr="0">
            <a:normAutofit/>
          </a:bodyPr>
          <a:lstStyle>
            <a:lvl1pPr algn="l" defTabSz="914400" rtl="0" eaLnBrk="1" latinLnBrk="0" hangingPunct="1">
              <a:spcBef>
                <a:spcPct val="0"/>
              </a:spcBef>
              <a:buNone/>
              <a:defRPr sz="4000" kern="1200" spc="-150" baseline="0">
                <a:solidFill>
                  <a:srgbClr val="00AEEF"/>
                </a:solidFill>
                <a:latin typeface="Arial" pitchFamily="34" charset="0"/>
                <a:ea typeface="+mj-ea"/>
                <a:cs typeface="+mj-cs"/>
              </a:defRPr>
            </a:lvl1pPr>
          </a:lstStyle>
          <a:p>
            <a:r>
              <a:rPr lang="en-US" smtClean="0"/>
              <a:t>Click to edit Master title style</a:t>
            </a:r>
            <a:endParaRPr lang="en-US" dirty="0"/>
          </a:p>
        </p:txBody>
      </p:sp>
    </p:spTree>
    <p:extLst>
      <p:ext uri="{BB962C8B-B14F-4D97-AF65-F5344CB8AC3E}">
        <p14:creationId xmlns:p14="http://schemas.microsoft.com/office/powerpoint/2010/main" val="325919824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1 line) and 2 Column">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58000" y="1340768"/>
            <a:ext cx="3924000" cy="4815232"/>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000" y="1340768"/>
            <a:ext cx="3924000" cy="4815232"/>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pic>
        <p:nvPicPr>
          <p:cNvPr id="9" name="Picture 8"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
        <p:nvSpPr>
          <p:cNvPr id="10" name="Title 1"/>
          <p:cNvSpPr txBox="1">
            <a:spLocks/>
          </p:cNvSpPr>
          <p:nvPr userDrawn="1"/>
        </p:nvSpPr>
        <p:spPr>
          <a:xfrm>
            <a:off x="1763688" y="239340"/>
            <a:ext cx="7272808" cy="741307"/>
          </a:xfrm>
          <a:prstGeom prst="rect">
            <a:avLst/>
          </a:prstGeom>
        </p:spPr>
        <p:txBody>
          <a:bodyPr vert="horz" lIns="0" tIns="0" rIns="0" bIns="0" rtlCol="0" anchor="t" anchorCtr="0">
            <a:normAutofit/>
          </a:bodyPr>
          <a:lstStyle>
            <a:lvl1pPr algn="l" defTabSz="914400" rtl="0" eaLnBrk="1" latinLnBrk="0" hangingPunct="1">
              <a:spcBef>
                <a:spcPct val="0"/>
              </a:spcBef>
              <a:buNone/>
              <a:defRPr sz="4000" kern="1200" spc="-150" baseline="0">
                <a:solidFill>
                  <a:srgbClr val="00AEEF"/>
                </a:solidFill>
                <a:latin typeface="Arial" pitchFamily="34" charset="0"/>
                <a:ea typeface="+mj-ea"/>
                <a:cs typeface="+mj-cs"/>
              </a:defRPr>
            </a:lvl1pPr>
          </a:lstStyle>
          <a:p>
            <a:r>
              <a:rPr lang="en-US" smtClean="0"/>
              <a:t>Click to edit Master title style</a:t>
            </a:r>
            <a:endParaRPr lang="en-US" dirty="0"/>
          </a:p>
        </p:txBody>
      </p:sp>
    </p:spTree>
    <p:extLst>
      <p:ext uri="{BB962C8B-B14F-4D97-AF65-F5344CB8AC3E}">
        <p14:creationId xmlns:p14="http://schemas.microsoft.com/office/powerpoint/2010/main" val="154301233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2 lines) and 2 Column">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58000" y="1340768"/>
            <a:ext cx="3924000" cy="4851232"/>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000" y="1340768"/>
            <a:ext cx="3924000" cy="4851232"/>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pic>
        <p:nvPicPr>
          <p:cNvPr id="9" name="Picture 8"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
        <p:nvSpPr>
          <p:cNvPr id="10" name="Title 1"/>
          <p:cNvSpPr txBox="1">
            <a:spLocks/>
          </p:cNvSpPr>
          <p:nvPr userDrawn="1"/>
        </p:nvSpPr>
        <p:spPr>
          <a:xfrm>
            <a:off x="1763688" y="239340"/>
            <a:ext cx="7272808" cy="741307"/>
          </a:xfrm>
          <a:prstGeom prst="rect">
            <a:avLst/>
          </a:prstGeom>
        </p:spPr>
        <p:txBody>
          <a:bodyPr vert="horz" lIns="0" tIns="0" rIns="0" bIns="0" rtlCol="0" anchor="t" anchorCtr="0">
            <a:normAutofit/>
          </a:bodyPr>
          <a:lstStyle>
            <a:lvl1pPr algn="l" defTabSz="914400" rtl="0" eaLnBrk="1" latinLnBrk="0" hangingPunct="1">
              <a:spcBef>
                <a:spcPct val="0"/>
              </a:spcBef>
              <a:buNone/>
              <a:defRPr sz="4000" kern="1200" spc="-150" baseline="0">
                <a:solidFill>
                  <a:srgbClr val="00AEEF"/>
                </a:solidFill>
                <a:latin typeface="Arial" pitchFamily="34" charset="0"/>
                <a:ea typeface="+mj-ea"/>
                <a:cs typeface="+mj-cs"/>
              </a:defRPr>
            </a:lvl1pPr>
          </a:lstStyle>
          <a:p>
            <a:r>
              <a:rPr lang="en-US" smtClean="0"/>
              <a:t>Click to edit Master title style</a:t>
            </a:r>
            <a:endParaRPr lang="en-US" dirty="0"/>
          </a:p>
        </p:txBody>
      </p:sp>
    </p:spTree>
    <p:extLst>
      <p:ext uri="{BB962C8B-B14F-4D97-AF65-F5344CB8AC3E}">
        <p14:creationId xmlns:p14="http://schemas.microsoft.com/office/powerpoint/2010/main" val="221767320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p:cNvSpPr>
            <a:spLocks noGrp="1"/>
          </p:cNvSpPr>
          <p:nvPr>
            <p:ph idx="1"/>
          </p:nvPr>
        </p:nvSpPr>
        <p:spPr>
          <a:xfrm>
            <a:off x="558000" y="1367999"/>
            <a:ext cx="8028000" cy="4788000"/>
          </a:xfrm>
        </p:spPr>
        <p:txBody>
          <a:bodyPr lIns="0" tIns="0" rIns="0" bIns="0"/>
          <a:lstStyle>
            <a:lvl1pPr>
              <a:spcBef>
                <a:spcPts val="1200"/>
              </a:spcBef>
              <a:defRPr sz="1800">
                <a:solidFill>
                  <a:srgbClr val="00AEEF"/>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pic>
        <p:nvPicPr>
          <p:cNvPr id="8" name="Picture 7"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
        <p:nvSpPr>
          <p:cNvPr id="6" name="Title 1"/>
          <p:cNvSpPr>
            <a:spLocks noGrp="1"/>
          </p:cNvSpPr>
          <p:nvPr>
            <p:ph type="title"/>
          </p:nvPr>
        </p:nvSpPr>
        <p:spPr>
          <a:xfrm>
            <a:off x="1763688" y="239340"/>
            <a:ext cx="7272808" cy="741307"/>
          </a:xfrm>
        </p:spPr>
        <p:txBody>
          <a:bodyPr lIns="0" tIns="0" rIns="0" bIns="0" anchor="t" anchorCtr="0">
            <a:normAutofit/>
          </a:bodyPr>
          <a:lstStyle>
            <a:lvl1pPr>
              <a:defRPr sz="4000" baseline="0">
                <a:solidFill>
                  <a:srgbClr val="00AEEF"/>
                </a:solidFill>
                <a:latin typeface="Arial"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26868951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8000" y="1368000"/>
            <a:ext cx="3077896" cy="670396"/>
          </a:xfrm>
        </p:spPr>
        <p:txBody>
          <a:bodyPr anchor="t" anchorCtr="0">
            <a:normAutofit/>
          </a:bodyPr>
          <a:lstStyle>
            <a:lvl1pPr algn="l">
              <a:defRPr sz="1800" b="0" i="0" spc="0" baseline="0">
                <a:solidFill>
                  <a:srgbClr val="00AEEF"/>
                </a:solidFill>
                <a:latin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779912" y="1368001"/>
            <a:ext cx="4799138" cy="4788000"/>
          </a:xfrm>
        </p:spPr>
        <p:txBody>
          <a:bodyPr/>
          <a:lstStyle>
            <a:lvl1pPr>
              <a:defRPr sz="1800" baseline="0">
                <a:solidFill>
                  <a:srgbClr val="00AEEF"/>
                </a:solidFill>
              </a:defRPr>
            </a:lvl1pPr>
            <a:lvl2pPr>
              <a:defRPr sz="1800" baseline="0"/>
            </a:lvl2pPr>
            <a:lvl3pPr>
              <a:defRPr sz="1800" baseline="0"/>
            </a:lvl3pPr>
            <a:lvl4pPr>
              <a:defRPr sz="1600" baseline="0"/>
            </a:lvl4pPr>
            <a:lvl5pPr>
              <a:defRPr sz="1600" baseline="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558000" y="2132856"/>
            <a:ext cx="3077896" cy="4032448"/>
          </a:xfrm>
        </p:spPr>
        <p:txBody>
          <a:bodyPr/>
          <a:lstStyle>
            <a:lvl1pPr marL="0" indent="0">
              <a:buNone/>
              <a:defRPr sz="1600" baseline="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8"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6"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pic>
        <p:nvPicPr>
          <p:cNvPr id="9" name="Picture 8"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
        <p:nvSpPr>
          <p:cNvPr id="10" name="Title 1"/>
          <p:cNvSpPr txBox="1">
            <a:spLocks/>
          </p:cNvSpPr>
          <p:nvPr userDrawn="1"/>
        </p:nvSpPr>
        <p:spPr>
          <a:xfrm>
            <a:off x="1763688" y="239340"/>
            <a:ext cx="7272808" cy="741307"/>
          </a:xfrm>
          <a:prstGeom prst="rect">
            <a:avLst/>
          </a:prstGeom>
        </p:spPr>
        <p:txBody>
          <a:bodyPr vert="horz" lIns="0" tIns="0" rIns="0" bIns="0" rtlCol="0" anchor="t" anchorCtr="0">
            <a:normAutofit/>
          </a:bodyPr>
          <a:lstStyle>
            <a:lvl1pPr algn="l" defTabSz="914400" rtl="0" eaLnBrk="1" latinLnBrk="0" hangingPunct="1">
              <a:spcBef>
                <a:spcPct val="0"/>
              </a:spcBef>
              <a:buNone/>
              <a:defRPr sz="4000" kern="1200" spc="-150" baseline="0">
                <a:solidFill>
                  <a:srgbClr val="00AEEF"/>
                </a:solidFill>
                <a:latin typeface="Arial" pitchFamily="34" charset="0"/>
                <a:ea typeface="+mj-ea"/>
                <a:cs typeface="+mj-cs"/>
              </a:defRPr>
            </a:lvl1pPr>
          </a:lstStyle>
          <a:p>
            <a:r>
              <a:rPr lang="en-US" smtClean="0"/>
              <a:t>Click to edit Master title style</a:t>
            </a:r>
            <a:endParaRPr lang="en-US" dirty="0"/>
          </a:p>
        </p:txBody>
      </p:sp>
    </p:spTree>
    <p:extLst>
      <p:ext uri="{BB962C8B-B14F-4D97-AF65-F5344CB8AC3E}">
        <p14:creationId xmlns:p14="http://schemas.microsoft.com/office/powerpoint/2010/main" val="260852168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Quotes, Facts and Figures">
    <p:spTree>
      <p:nvGrpSpPr>
        <p:cNvPr id="1" name=""/>
        <p:cNvGrpSpPr/>
        <p:nvPr/>
      </p:nvGrpSpPr>
      <p:grpSpPr>
        <a:xfrm>
          <a:off x="0" y="0"/>
          <a:ext cx="0" cy="0"/>
          <a:chOff x="0" y="0"/>
          <a:chExt cx="0" cy="0"/>
        </a:xfrm>
      </p:grpSpPr>
      <p:sp>
        <p:nvSpPr>
          <p:cNvPr id="11" name="Rectangle 10"/>
          <p:cNvSpPr/>
          <p:nvPr userDrawn="1"/>
        </p:nvSpPr>
        <p:spPr>
          <a:xfrm>
            <a:off x="-12700" y="1213400"/>
            <a:ext cx="9180000" cy="5670000"/>
          </a:xfrm>
          <a:prstGeom prst="rect">
            <a:avLst/>
          </a:prstGeom>
          <a:solidFill>
            <a:srgbClr val="00AE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 name="Text Placeholder 2"/>
          <p:cNvSpPr>
            <a:spLocks noGrp="1"/>
          </p:cNvSpPr>
          <p:nvPr>
            <p:ph type="body" idx="1"/>
          </p:nvPr>
        </p:nvSpPr>
        <p:spPr>
          <a:xfrm>
            <a:off x="558000" y="1988840"/>
            <a:ext cx="8028000" cy="4188760"/>
          </a:xfrm>
        </p:spPr>
        <p:txBody>
          <a:bodyPr lIns="0" tIns="0" rIns="0" bIns="0" anchor="t" anchorCtr="0">
            <a:normAutofit/>
          </a:bodyPr>
          <a:lstStyle>
            <a:lvl1pPr marL="0" indent="0">
              <a:buNone/>
              <a:defRPr sz="4000" b="0" i="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7" name="Slide Number Placeholder 5"/>
          <p:cNvSpPr>
            <a:spLocks noGrp="1"/>
          </p:cNvSpPr>
          <p:nvPr>
            <p:ph type="sldNum" sz="quarter" idx="12"/>
          </p:nvPr>
        </p:nvSpPr>
        <p:spPr>
          <a:xfrm>
            <a:off x="0" y="6309320"/>
            <a:ext cx="9144000" cy="548680"/>
          </a:xfrm>
          <a:prstGeom prst="rect">
            <a:avLst/>
          </a:prstGeom>
          <a:no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9"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pic>
        <p:nvPicPr>
          <p:cNvPr id="10" name="Picture 9"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42241539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Picture Only">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3"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sp>
        <p:nvSpPr>
          <p:cNvPr id="8" name="Picture Placeholder 7"/>
          <p:cNvSpPr>
            <a:spLocks noGrp="1"/>
          </p:cNvSpPr>
          <p:nvPr>
            <p:ph type="pic" sz="quarter" idx="13"/>
          </p:nvPr>
        </p:nvSpPr>
        <p:spPr>
          <a:xfrm>
            <a:off x="0" y="0"/>
            <a:ext cx="9144000" cy="6308725"/>
          </a:xfrm>
        </p:spPr>
        <p:txBody>
          <a:bodyPr/>
          <a:lstStyle/>
          <a:p>
            <a:endParaRPr lang="en-US" dirty="0"/>
          </a:p>
        </p:txBody>
      </p:sp>
    </p:spTree>
    <p:extLst>
      <p:ext uri="{BB962C8B-B14F-4D97-AF65-F5344CB8AC3E}">
        <p14:creationId xmlns:p14="http://schemas.microsoft.com/office/powerpoint/2010/main" val="115674157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1 line) and 2 Column">
    <p:spTree>
      <p:nvGrpSpPr>
        <p:cNvPr id="1" name=""/>
        <p:cNvGrpSpPr/>
        <p:nvPr/>
      </p:nvGrpSpPr>
      <p:grpSpPr>
        <a:xfrm>
          <a:off x="0" y="0"/>
          <a:ext cx="0" cy="0"/>
          <a:chOff x="0" y="0"/>
          <a:chExt cx="0" cy="0"/>
        </a:xfrm>
      </p:grpSpPr>
      <p:sp>
        <p:nvSpPr>
          <p:cNvPr id="2" name="Title 1"/>
          <p:cNvSpPr>
            <a:spLocks noGrp="1"/>
          </p:cNvSpPr>
          <p:nvPr>
            <p:ph type="title"/>
          </p:nvPr>
        </p:nvSpPr>
        <p:spPr>
          <a:xfrm>
            <a:off x="558000" y="1124744"/>
            <a:ext cx="8028000" cy="648000"/>
          </a:xfrm>
        </p:spPr>
        <p:txBody>
          <a:bodyPr lIns="0" tIns="0" rIns="0" bIns="0" anchor="t" anchorCtr="0">
            <a:normAutofit/>
          </a:bodyPr>
          <a:lstStyle>
            <a:lvl1pPr>
              <a:defRPr sz="4000">
                <a:solidFill>
                  <a:srgbClr val="00AEEF"/>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558000" y="1772816"/>
            <a:ext cx="3924000" cy="4536504"/>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000" y="1772816"/>
            <a:ext cx="3924000" cy="4536504"/>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9" name="Picture 8"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4289241967"/>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Divider">
    <p:spTree>
      <p:nvGrpSpPr>
        <p:cNvPr id="1" name=""/>
        <p:cNvGrpSpPr/>
        <p:nvPr/>
      </p:nvGrpSpPr>
      <p:grpSpPr>
        <a:xfrm>
          <a:off x="0" y="0"/>
          <a:ext cx="0" cy="0"/>
          <a:chOff x="0" y="0"/>
          <a:chExt cx="0" cy="0"/>
        </a:xfrm>
      </p:grpSpPr>
      <p:pic>
        <p:nvPicPr>
          <p:cNvPr id="7" name="Picture 6" descr="DECC-graphic.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88000"/>
            <a:ext cx="9144000" cy="6461615"/>
          </a:xfrm>
          <a:prstGeom prst="rect">
            <a:avLst/>
          </a:prstGeom>
        </p:spPr>
      </p:pic>
      <p:sp>
        <p:nvSpPr>
          <p:cNvPr id="2" name="Title 1"/>
          <p:cNvSpPr>
            <a:spLocks noGrp="1"/>
          </p:cNvSpPr>
          <p:nvPr>
            <p:ph type="title"/>
          </p:nvPr>
        </p:nvSpPr>
        <p:spPr>
          <a:xfrm>
            <a:off x="558000" y="2808000"/>
            <a:ext cx="8028000" cy="2349192"/>
          </a:xfrm>
        </p:spPr>
        <p:txBody>
          <a:bodyPr anchor="t">
            <a:normAutofit/>
          </a:bodyPr>
          <a:lstStyle>
            <a:lvl1pPr>
              <a:defRPr sz="4000">
                <a:solidFill>
                  <a:schemeClr val="bg1"/>
                </a:solidFill>
              </a:defRPr>
            </a:lvl1pPr>
          </a:lstStyle>
          <a:p>
            <a:r>
              <a:rPr lang="en-GB" dirty="0" smtClean="0"/>
              <a:t>Click to edit Master title style</a:t>
            </a:r>
            <a:endParaRPr lang="en-US" dirty="0"/>
          </a:p>
        </p:txBody>
      </p:sp>
      <p:pic>
        <p:nvPicPr>
          <p:cNvPr id="6" name="Picture 5" descr="DECC_CYAN_AW.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155200231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DECC-graphic.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88000"/>
            <a:ext cx="9144000" cy="6461615"/>
          </a:xfrm>
          <a:prstGeom prst="rect">
            <a:avLst/>
          </a:prstGeom>
        </p:spPr>
      </p:pic>
      <p:sp>
        <p:nvSpPr>
          <p:cNvPr id="2" name="Title 1"/>
          <p:cNvSpPr>
            <a:spLocks noGrp="1"/>
          </p:cNvSpPr>
          <p:nvPr>
            <p:ph type="ctrTitle"/>
          </p:nvPr>
        </p:nvSpPr>
        <p:spPr>
          <a:xfrm>
            <a:off x="558000" y="2808000"/>
            <a:ext cx="7633648" cy="2084543"/>
          </a:xfrm>
          <a:ln>
            <a:noFill/>
          </a:ln>
        </p:spPr>
        <p:txBody>
          <a:bodyPr lIns="0" tIns="0" rIns="0" bIns="0" anchor="t">
            <a:noAutofit/>
          </a:bodyPr>
          <a:lstStyle>
            <a:lvl1pPr algn="l">
              <a:defRPr sz="4500" baseline="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558000" y="5445224"/>
            <a:ext cx="7633648" cy="914400"/>
          </a:xfrm>
        </p:spPr>
        <p:txBody>
          <a:bodyPr lIns="0" tIns="0" rIns="0" bIns="0" anchor="b" anchorCtr="0">
            <a:normAutofit/>
          </a:bodyPr>
          <a:lstStyle>
            <a:lvl1pPr marL="0" indent="0" algn="l">
              <a:spcBef>
                <a:spcPts val="0"/>
              </a:spcBef>
              <a:buNone/>
              <a:defRPr sz="2000" b="0" i="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p>
        </p:txBody>
      </p:sp>
      <p:pic>
        <p:nvPicPr>
          <p:cNvPr id="4" name="Picture 3" descr="DECC_CYAN_AW.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179527034"/>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Title (1 lin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63688" y="239340"/>
            <a:ext cx="7272808" cy="741307"/>
          </a:xfrm>
        </p:spPr>
        <p:txBody>
          <a:bodyPr lIns="0" tIns="0" rIns="0" bIns="0" anchor="t" anchorCtr="0">
            <a:normAutofit/>
          </a:bodyPr>
          <a:lstStyle>
            <a:lvl1pPr>
              <a:defRPr sz="4000" baseline="0">
                <a:solidFill>
                  <a:srgbClr val="00AEEF"/>
                </a:solidFill>
                <a:latin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558000" y="1340768"/>
            <a:ext cx="8028000" cy="4811687"/>
          </a:xfrm>
        </p:spPr>
        <p:txBody>
          <a:bodyPr lIns="0" tIns="0" rIns="0" bIns="0"/>
          <a:lstStyle>
            <a:lvl1pPr marL="285750" indent="-285750">
              <a:spcBef>
                <a:spcPts val="1200"/>
              </a:spcBef>
              <a:buFont typeface="Arial" pitchFamily="34" charset="0"/>
              <a:buChar char="•"/>
              <a:defRPr sz="1800" b="0">
                <a:solidFill>
                  <a:schemeClr val="tx1"/>
                </a:solidFill>
              </a:defRPr>
            </a:lvl1pPr>
            <a:lvl2pPr marL="628650" indent="-266700">
              <a:buFont typeface="Arial" pitchFamily="34" charset="0"/>
              <a:buChar char="•"/>
              <a:defRPr>
                <a:solidFill>
                  <a:schemeClr val="tx1"/>
                </a:solidFill>
              </a:defRPr>
            </a:lvl2pPr>
            <a:lvl3pPr marL="895350" indent="-285750">
              <a:buFont typeface="Arial" pitchFamily="34" charset="0"/>
              <a:buChar char="•"/>
              <a:defRPr sz="1600" baseline="0">
                <a:solidFill>
                  <a:schemeClr val="tx1"/>
                </a:solidFill>
              </a:defRPr>
            </a:lvl3pPr>
            <a:lvl4pPr marL="1165225" indent="-269875" defTabSz="1162050">
              <a:defRPr sz="1400">
                <a:solidFill>
                  <a:schemeClr val="tx1"/>
                </a:solidFill>
              </a:defRPr>
            </a:lvl4pPr>
            <a:lvl5pPr marL="1441450" indent="-279400" defTabSz="1524000">
              <a:defRPr sz="1200">
                <a:solidFill>
                  <a:schemeClr val="tx1"/>
                </a:solidFill>
              </a:defRPr>
            </a:lvl5pPr>
          </a:lstStyle>
          <a:p>
            <a:pPr lvl="0"/>
            <a:r>
              <a:rPr lang="en-US" dirty="0" smtClean="0"/>
              <a:t>Click to edit Master text styles</a:t>
            </a:r>
          </a:p>
          <a:p>
            <a:pPr lvl="1"/>
            <a:r>
              <a:rPr lang="en-US" dirty="0" smtClean="0"/>
              <a:t>Level 2</a:t>
            </a:r>
          </a:p>
          <a:p>
            <a:pPr lvl="2"/>
            <a:r>
              <a:rPr lang="en-US" dirty="0" smtClean="0"/>
              <a:t>Level 3</a:t>
            </a:r>
          </a:p>
          <a:p>
            <a:pPr lvl="3"/>
            <a:r>
              <a:rPr lang="en-US" dirty="0" smtClean="0"/>
              <a:t>Level 4</a:t>
            </a:r>
          </a:p>
          <a:p>
            <a:pPr lvl="4"/>
            <a:r>
              <a:rPr lang="en-US" dirty="0" smtClean="0"/>
              <a:t>Level 5</a:t>
            </a:r>
          </a:p>
        </p:txBody>
      </p:sp>
      <p:sp>
        <p:nvSpPr>
          <p:cNvPr id="4"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pic>
        <p:nvPicPr>
          <p:cNvPr id="8" name="Picture 7"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320054274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58000" y="1340768"/>
            <a:ext cx="8028000" cy="4824536"/>
          </a:xfrm>
        </p:spPr>
        <p:txBody>
          <a:bodyPr lIns="0" tIns="0" rIns="0" bIns="0"/>
          <a:lstStyle>
            <a:lvl1pPr>
              <a:spcBef>
                <a:spcPts val="1200"/>
              </a:spcBef>
              <a:defRPr sz="1800">
                <a:solidFill>
                  <a:srgbClr val="00AEEF"/>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pic>
        <p:nvPicPr>
          <p:cNvPr id="8" name="Picture 7"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
        <p:nvSpPr>
          <p:cNvPr id="9" name="Title 1"/>
          <p:cNvSpPr txBox="1">
            <a:spLocks/>
          </p:cNvSpPr>
          <p:nvPr userDrawn="1"/>
        </p:nvSpPr>
        <p:spPr>
          <a:xfrm>
            <a:off x="1763688" y="239340"/>
            <a:ext cx="7272808" cy="741307"/>
          </a:xfrm>
          <a:prstGeom prst="rect">
            <a:avLst/>
          </a:prstGeom>
        </p:spPr>
        <p:txBody>
          <a:bodyPr vert="horz" lIns="0" tIns="0" rIns="0" bIns="0" rtlCol="0" anchor="t" anchorCtr="0">
            <a:normAutofit/>
          </a:bodyPr>
          <a:lstStyle>
            <a:lvl1pPr algn="l" defTabSz="914400" rtl="0" eaLnBrk="1" latinLnBrk="0" hangingPunct="1">
              <a:spcBef>
                <a:spcPct val="0"/>
              </a:spcBef>
              <a:buNone/>
              <a:defRPr sz="4000" kern="1200" spc="-150" baseline="0">
                <a:solidFill>
                  <a:srgbClr val="00AEEF"/>
                </a:solidFill>
                <a:latin typeface="Arial" pitchFamily="34" charset="0"/>
                <a:ea typeface="+mj-ea"/>
                <a:cs typeface="+mj-cs"/>
              </a:defRPr>
            </a:lvl1pPr>
          </a:lstStyle>
          <a:p>
            <a:r>
              <a:rPr lang="en-US" smtClean="0"/>
              <a:t>Click to edit Master title style</a:t>
            </a:r>
            <a:endParaRPr lang="en-US" dirty="0"/>
          </a:p>
        </p:txBody>
      </p:sp>
    </p:spTree>
    <p:extLst>
      <p:ext uri="{BB962C8B-B14F-4D97-AF65-F5344CB8AC3E}">
        <p14:creationId xmlns:p14="http://schemas.microsoft.com/office/powerpoint/2010/main" val="230020750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1 line) and 2 Column">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58000" y="1340768"/>
            <a:ext cx="3924000" cy="4815232"/>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000" y="1340768"/>
            <a:ext cx="3924000" cy="4815232"/>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pic>
        <p:nvPicPr>
          <p:cNvPr id="9" name="Picture 8"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
        <p:nvSpPr>
          <p:cNvPr id="10" name="Title 1"/>
          <p:cNvSpPr txBox="1">
            <a:spLocks/>
          </p:cNvSpPr>
          <p:nvPr userDrawn="1"/>
        </p:nvSpPr>
        <p:spPr>
          <a:xfrm>
            <a:off x="1763688" y="239340"/>
            <a:ext cx="7272808" cy="741307"/>
          </a:xfrm>
          <a:prstGeom prst="rect">
            <a:avLst/>
          </a:prstGeom>
        </p:spPr>
        <p:txBody>
          <a:bodyPr vert="horz" lIns="0" tIns="0" rIns="0" bIns="0" rtlCol="0" anchor="t" anchorCtr="0">
            <a:normAutofit/>
          </a:bodyPr>
          <a:lstStyle>
            <a:lvl1pPr algn="l" defTabSz="914400" rtl="0" eaLnBrk="1" latinLnBrk="0" hangingPunct="1">
              <a:spcBef>
                <a:spcPct val="0"/>
              </a:spcBef>
              <a:buNone/>
              <a:defRPr sz="4000" kern="1200" spc="-150" baseline="0">
                <a:solidFill>
                  <a:srgbClr val="00AEEF"/>
                </a:solidFill>
                <a:latin typeface="Arial" pitchFamily="34" charset="0"/>
                <a:ea typeface="+mj-ea"/>
                <a:cs typeface="+mj-cs"/>
              </a:defRPr>
            </a:lvl1pPr>
          </a:lstStyle>
          <a:p>
            <a:r>
              <a:rPr lang="en-US" smtClean="0"/>
              <a:t>Click to edit Master title style</a:t>
            </a:r>
            <a:endParaRPr lang="en-US" dirty="0"/>
          </a:p>
        </p:txBody>
      </p:sp>
    </p:spTree>
    <p:extLst>
      <p:ext uri="{BB962C8B-B14F-4D97-AF65-F5344CB8AC3E}">
        <p14:creationId xmlns:p14="http://schemas.microsoft.com/office/powerpoint/2010/main" val="85403584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2 lines) and 2 Column">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58000" y="1340768"/>
            <a:ext cx="3924000" cy="4851232"/>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000" y="1340768"/>
            <a:ext cx="3924000" cy="4851232"/>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pic>
        <p:nvPicPr>
          <p:cNvPr id="9" name="Picture 8"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
        <p:nvSpPr>
          <p:cNvPr id="10" name="Title 1"/>
          <p:cNvSpPr txBox="1">
            <a:spLocks/>
          </p:cNvSpPr>
          <p:nvPr userDrawn="1"/>
        </p:nvSpPr>
        <p:spPr>
          <a:xfrm>
            <a:off x="1763688" y="239340"/>
            <a:ext cx="7272808" cy="741307"/>
          </a:xfrm>
          <a:prstGeom prst="rect">
            <a:avLst/>
          </a:prstGeom>
        </p:spPr>
        <p:txBody>
          <a:bodyPr vert="horz" lIns="0" tIns="0" rIns="0" bIns="0" rtlCol="0" anchor="t" anchorCtr="0">
            <a:normAutofit/>
          </a:bodyPr>
          <a:lstStyle>
            <a:lvl1pPr algn="l" defTabSz="914400" rtl="0" eaLnBrk="1" latinLnBrk="0" hangingPunct="1">
              <a:spcBef>
                <a:spcPct val="0"/>
              </a:spcBef>
              <a:buNone/>
              <a:defRPr sz="4000" kern="1200" spc="-150" baseline="0">
                <a:solidFill>
                  <a:srgbClr val="00AEEF"/>
                </a:solidFill>
                <a:latin typeface="Arial" pitchFamily="34" charset="0"/>
                <a:ea typeface="+mj-ea"/>
                <a:cs typeface="+mj-cs"/>
              </a:defRPr>
            </a:lvl1pPr>
          </a:lstStyle>
          <a:p>
            <a:r>
              <a:rPr lang="en-US" smtClean="0"/>
              <a:t>Click to edit Master title style</a:t>
            </a:r>
            <a:endParaRPr lang="en-US" dirty="0"/>
          </a:p>
        </p:txBody>
      </p:sp>
    </p:spTree>
    <p:extLst>
      <p:ext uri="{BB962C8B-B14F-4D97-AF65-F5344CB8AC3E}">
        <p14:creationId xmlns:p14="http://schemas.microsoft.com/office/powerpoint/2010/main" val="363449894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p:cNvSpPr>
            <a:spLocks noGrp="1"/>
          </p:cNvSpPr>
          <p:nvPr>
            <p:ph idx="1"/>
          </p:nvPr>
        </p:nvSpPr>
        <p:spPr>
          <a:xfrm>
            <a:off x="558000" y="1367999"/>
            <a:ext cx="8028000" cy="4788000"/>
          </a:xfrm>
        </p:spPr>
        <p:txBody>
          <a:bodyPr lIns="0" tIns="0" rIns="0" bIns="0"/>
          <a:lstStyle>
            <a:lvl1pPr>
              <a:spcBef>
                <a:spcPts val="1200"/>
              </a:spcBef>
              <a:defRPr sz="1800">
                <a:solidFill>
                  <a:srgbClr val="00AEEF"/>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pic>
        <p:nvPicPr>
          <p:cNvPr id="8" name="Picture 7"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
        <p:nvSpPr>
          <p:cNvPr id="6" name="Title 1"/>
          <p:cNvSpPr>
            <a:spLocks noGrp="1"/>
          </p:cNvSpPr>
          <p:nvPr>
            <p:ph type="title"/>
          </p:nvPr>
        </p:nvSpPr>
        <p:spPr>
          <a:xfrm>
            <a:off x="1763688" y="239340"/>
            <a:ext cx="7272808" cy="741307"/>
          </a:xfrm>
        </p:spPr>
        <p:txBody>
          <a:bodyPr lIns="0" tIns="0" rIns="0" bIns="0" anchor="t" anchorCtr="0">
            <a:normAutofit/>
          </a:bodyPr>
          <a:lstStyle>
            <a:lvl1pPr>
              <a:defRPr sz="4000" baseline="0">
                <a:solidFill>
                  <a:srgbClr val="00AEEF"/>
                </a:solidFill>
                <a:latin typeface="Arial"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14558617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8000" y="1368000"/>
            <a:ext cx="3077896" cy="670396"/>
          </a:xfrm>
        </p:spPr>
        <p:txBody>
          <a:bodyPr anchor="t" anchorCtr="0">
            <a:normAutofit/>
          </a:bodyPr>
          <a:lstStyle>
            <a:lvl1pPr algn="l">
              <a:defRPr sz="1800" b="0" i="0" spc="0" baseline="0">
                <a:solidFill>
                  <a:srgbClr val="00AEEF"/>
                </a:solidFill>
                <a:latin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779912" y="1368001"/>
            <a:ext cx="4799138" cy="4788000"/>
          </a:xfrm>
        </p:spPr>
        <p:txBody>
          <a:bodyPr/>
          <a:lstStyle>
            <a:lvl1pPr>
              <a:defRPr sz="1800" baseline="0">
                <a:solidFill>
                  <a:srgbClr val="00AEEF"/>
                </a:solidFill>
              </a:defRPr>
            </a:lvl1pPr>
            <a:lvl2pPr>
              <a:defRPr sz="1800" baseline="0"/>
            </a:lvl2pPr>
            <a:lvl3pPr>
              <a:defRPr sz="1800" baseline="0"/>
            </a:lvl3pPr>
            <a:lvl4pPr>
              <a:defRPr sz="1600" baseline="0"/>
            </a:lvl4pPr>
            <a:lvl5pPr>
              <a:defRPr sz="1600" baseline="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558000" y="2132856"/>
            <a:ext cx="3077896" cy="4032448"/>
          </a:xfrm>
        </p:spPr>
        <p:txBody>
          <a:bodyPr/>
          <a:lstStyle>
            <a:lvl1pPr marL="0" indent="0">
              <a:buNone/>
              <a:defRPr sz="1600" baseline="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8"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6"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pic>
        <p:nvPicPr>
          <p:cNvPr id="9" name="Picture 8"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
        <p:nvSpPr>
          <p:cNvPr id="10" name="Title 1"/>
          <p:cNvSpPr txBox="1">
            <a:spLocks/>
          </p:cNvSpPr>
          <p:nvPr userDrawn="1"/>
        </p:nvSpPr>
        <p:spPr>
          <a:xfrm>
            <a:off x="1763688" y="239340"/>
            <a:ext cx="7272808" cy="741307"/>
          </a:xfrm>
          <a:prstGeom prst="rect">
            <a:avLst/>
          </a:prstGeom>
        </p:spPr>
        <p:txBody>
          <a:bodyPr vert="horz" lIns="0" tIns="0" rIns="0" bIns="0" rtlCol="0" anchor="t" anchorCtr="0">
            <a:normAutofit/>
          </a:bodyPr>
          <a:lstStyle>
            <a:lvl1pPr algn="l" defTabSz="914400" rtl="0" eaLnBrk="1" latinLnBrk="0" hangingPunct="1">
              <a:spcBef>
                <a:spcPct val="0"/>
              </a:spcBef>
              <a:buNone/>
              <a:defRPr sz="4000" kern="1200" spc="-150" baseline="0">
                <a:solidFill>
                  <a:srgbClr val="00AEEF"/>
                </a:solidFill>
                <a:latin typeface="Arial" pitchFamily="34" charset="0"/>
                <a:ea typeface="+mj-ea"/>
                <a:cs typeface="+mj-cs"/>
              </a:defRPr>
            </a:lvl1pPr>
          </a:lstStyle>
          <a:p>
            <a:r>
              <a:rPr lang="en-US" smtClean="0"/>
              <a:t>Click to edit Master title style</a:t>
            </a:r>
            <a:endParaRPr lang="en-US" dirty="0"/>
          </a:p>
        </p:txBody>
      </p:sp>
    </p:spTree>
    <p:extLst>
      <p:ext uri="{BB962C8B-B14F-4D97-AF65-F5344CB8AC3E}">
        <p14:creationId xmlns:p14="http://schemas.microsoft.com/office/powerpoint/2010/main" val="311743818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Quotes, Facts and Figures">
    <p:spTree>
      <p:nvGrpSpPr>
        <p:cNvPr id="1" name=""/>
        <p:cNvGrpSpPr/>
        <p:nvPr/>
      </p:nvGrpSpPr>
      <p:grpSpPr>
        <a:xfrm>
          <a:off x="0" y="0"/>
          <a:ext cx="0" cy="0"/>
          <a:chOff x="0" y="0"/>
          <a:chExt cx="0" cy="0"/>
        </a:xfrm>
      </p:grpSpPr>
      <p:sp>
        <p:nvSpPr>
          <p:cNvPr id="11" name="Rectangle 10"/>
          <p:cNvSpPr/>
          <p:nvPr userDrawn="1"/>
        </p:nvSpPr>
        <p:spPr>
          <a:xfrm>
            <a:off x="-12700" y="1213400"/>
            <a:ext cx="9180000" cy="5670000"/>
          </a:xfrm>
          <a:prstGeom prst="rect">
            <a:avLst/>
          </a:prstGeom>
          <a:solidFill>
            <a:srgbClr val="00AE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 name="Text Placeholder 2"/>
          <p:cNvSpPr>
            <a:spLocks noGrp="1"/>
          </p:cNvSpPr>
          <p:nvPr>
            <p:ph type="body" idx="1"/>
          </p:nvPr>
        </p:nvSpPr>
        <p:spPr>
          <a:xfrm>
            <a:off x="558000" y="1988840"/>
            <a:ext cx="8028000" cy="4188760"/>
          </a:xfrm>
        </p:spPr>
        <p:txBody>
          <a:bodyPr lIns="0" tIns="0" rIns="0" bIns="0" anchor="t" anchorCtr="0">
            <a:normAutofit/>
          </a:bodyPr>
          <a:lstStyle>
            <a:lvl1pPr marL="0" indent="0">
              <a:buNone/>
              <a:defRPr sz="4000" b="0" i="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7" name="Slide Number Placeholder 5"/>
          <p:cNvSpPr>
            <a:spLocks noGrp="1"/>
          </p:cNvSpPr>
          <p:nvPr>
            <p:ph type="sldNum" sz="quarter" idx="12"/>
          </p:nvPr>
        </p:nvSpPr>
        <p:spPr>
          <a:xfrm>
            <a:off x="0" y="6309320"/>
            <a:ext cx="9144000" cy="548680"/>
          </a:xfrm>
          <a:prstGeom prst="rect">
            <a:avLst/>
          </a:prstGeom>
          <a:no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9"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pic>
        <p:nvPicPr>
          <p:cNvPr id="10" name="Picture 9"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23482132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Picture Only">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3"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sp>
        <p:nvSpPr>
          <p:cNvPr id="8" name="Picture Placeholder 7"/>
          <p:cNvSpPr>
            <a:spLocks noGrp="1"/>
          </p:cNvSpPr>
          <p:nvPr>
            <p:ph type="pic" sz="quarter" idx="13"/>
          </p:nvPr>
        </p:nvSpPr>
        <p:spPr>
          <a:xfrm>
            <a:off x="0" y="0"/>
            <a:ext cx="9144000" cy="6308725"/>
          </a:xfrm>
        </p:spPr>
        <p:txBody>
          <a:bodyPr/>
          <a:lstStyle/>
          <a:p>
            <a:endParaRPr lang="en-US" dirty="0"/>
          </a:p>
        </p:txBody>
      </p:sp>
    </p:spTree>
    <p:extLst>
      <p:ext uri="{BB962C8B-B14F-4D97-AF65-F5344CB8AC3E}">
        <p14:creationId xmlns:p14="http://schemas.microsoft.com/office/powerpoint/2010/main" val="123058244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itle (2 lines) and 2 Column">
    <p:spTree>
      <p:nvGrpSpPr>
        <p:cNvPr id="1" name=""/>
        <p:cNvGrpSpPr/>
        <p:nvPr/>
      </p:nvGrpSpPr>
      <p:grpSpPr>
        <a:xfrm>
          <a:off x="0" y="0"/>
          <a:ext cx="0" cy="0"/>
          <a:chOff x="0" y="0"/>
          <a:chExt cx="0" cy="0"/>
        </a:xfrm>
      </p:grpSpPr>
      <p:sp>
        <p:nvSpPr>
          <p:cNvPr id="2" name="Title 1"/>
          <p:cNvSpPr>
            <a:spLocks noGrp="1"/>
          </p:cNvSpPr>
          <p:nvPr>
            <p:ph type="title"/>
          </p:nvPr>
        </p:nvSpPr>
        <p:spPr>
          <a:xfrm>
            <a:off x="558000" y="1124744"/>
            <a:ext cx="8028000" cy="648072"/>
          </a:xfrm>
        </p:spPr>
        <p:txBody>
          <a:bodyPr lIns="0" tIns="0" rIns="0" bIns="0" anchor="t" anchorCtr="0">
            <a:normAutofit/>
          </a:bodyPr>
          <a:lstStyle>
            <a:lvl1pPr>
              <a:defRPr sz="4000">
                <a:solidFill>
                  <a:srgbClr val="00AEEF"/>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558000" y="1772816"/>
            <a:ext cx="3924000" cy="4536504"/>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000" y="1772816"/>
            <a:ext cx="3924000" cy="4536504"/>
          </a:xfrm>
        </p:spPr>
        <p:txBody>
          <a:bodyPr lIns="0" tIns="0" rIns="0" bIns="0"/>
          <a:lstStyle>
            <a:lvl1pPr>
              <a:defRPr sz="1800" baseline="0">
                <a:solidFill>
                  <a:srgbClr val="00AEEF"/>
                </a:solidFill>
              </a:defRPr>
            </a:lvl1pPr>
            <a:lvl2pPr>
              <a:defRPr sz="18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9" name="Picture 8"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1684618888"/>
      </p:ext>
    </p:extLst>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Divider">
    <p:spTree>
      <p:nvGrpSpPr>
        <p:cNvPr id="1" name=""/>
        <p:cNvGrpSpPr/>
        <p:nvPr/>
      </p:nvGrpSpPr>
      <p:grpSpPr>
        <a:xfrm>
          <a:off x="0" y="0"/>
          <a:ext cx="0" cy="0"/>
          <a:chOff x="0" y="0"/>
          <a:chExt cx="0" cy="0"/>
        </a:xfrm>
      </p:grpSpPr>
      <p:pic>
        <p:nvPicPr>
          <p:cNvPr id="7" name="Picture 6" descr="DECC-graphic.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88000"/>
            <a:ext cx="9144000" cy="6461615"/>
          </a:xfrm>
          <a:prstGeom prst="rect">
            <a:avLst/>
          </a:prstGeom>
        </p:spPr>
      </p:pic>
      <p:sp>
        <p:nvSpPr>
          <p:cNvPr id="2" name="Title 1"/>
          <p:cNvSpPr>
            <a:spLocks noGrp="1"/>
          </p:cNvSpPr>
          <p:nvPr>
            <p:ph type="title"/>
          </p:nvPr>
        </p:nvSpPr>
        <p:spPr>
          <a:xfrm>
            <a:off x="558000" y="2808000"/>
            <a:ext cx="8028000" cy="2349192"/>
          </a:xfrm>
        </p:spPr>
        <p:txBody>
          <a:bodyPr anchor="t">
            <a:normAutofit/>
          </a:bodyPr>
          <a:lstStyle>
            <a:lvl1pPr>
              <a:defRPr sz="4000">
                <a:solidFill>
                  <a:schemeClr val="bg1"/>
                </a:solidFill>
              </a:defRPr>
            </a:lvl1pPr>
          </a:lstStyle>
          <a:p>
            <a:r>
              <a:rPr lang="en-GB" dirty="0" smtClean="0"/>
              <a:t>Click to edit Master title style</a:t>
            </a:r>
            <a:endParaRPr lang="en-US" dirty="0"/>
          </a:p>
        </p:txBody>
      </p:sp>
      <p:pic>
        <p:nvPicPr>
          <p:cNvPr id="6" name="Picture 5" descr="DECC_CYAN_AW.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3957986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p:cNvSpPr>
            <a:spLocks noGrp="1"/>
          </p:cNvSpPr>
          <p:nvPr>
            <p:ph idx="1"/>
          </p:nvPr>
        </p:nvSpPr>
        <p:spPr>
          <a:xfrm>
            <a:off x="558000" y="1124744"/>
            <a:ext cx="8028000" cy="5184576"/>
          </a:xfrm>
        </p:spPr>
        <p:txBody>
          <a:bodyPr lIns="0" tIns="0" rIns="0" bIns="0"/>
          <a:lstStyle>
            <a:lvl1pPr>
              <a:spcBef>
                <a:spcPts val="1200"/>
              </a:spcBef>
              <a:defRPr sz="1800">
                <a:solidFill>
                  <a:srgbClr val="00AEEF"/>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7"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8" name="Picture 7"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366043175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8000" y="1124744"/>
            <a:ext cx="3077896" cy="504056"/>
          </a:xfrm>
        </p:spPr>
        <p:txBody>
          <a:bodyPr anchor="t" anchorCtr="0">
            <a:normAutofit/>
          </a:bodyPr>
          <a:lstStyle>
            <a:lvl1pPr algn="l">
              <a:defRPr sz="1800" b="0" i="0" spc="0" baseline="0">
                <a:solidFill>
                  <a:srgbClr val="00AEEF"/>
                </a:solidFill>
                <a:latin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779912" y="1124744"/>
            <a:ext cx="4799138" cy="5190979"/>
          </a:xfrm>
        </p:spPr>
        <p:txBody>
          <a:bodyPr/>
          <a:lstStyle>
            <a:lvl1pPr>
              <a:defRPr sz="1800" baseline="0">
                <a:solidFill>
                  <a:srgbClr val="00AEEF"/>
                </a:solidFill>
              </a:defRPr>
            </a:lvl1pPr>
            <a:lvl2pPr>
              <a:defRPr sz="1800" baseline="0"/>
            </a:lvl2pPr>
            <a:lvl3pPr>
              <a:defRPr sz="1800" baseline="0"/>
            </a:lvl3pPr>
            <a:lvl4pPr>
              <a:defRPr sz="1600" baseline="0"/>
            </a:lvl4pPr>
            <a:lvl5pPr>
              <a:defRPr sz="1600" baseline="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558000" y="1628800"/>
            <a:ext cx="3077896" cy="4680520"/>
          </a:xfrm>
        </p:spPr>
        <p:txBody>
          <a:bodyPr/>
          <a:lstStyle>
            <a:lvl1pPr marL="0" indent="0">
              <a:buNone/>
              <a:defRPr sz="1600" baseline="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8"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6"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9" name="Picture 8"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423251052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s, Facts and Figures">
    <p:spTree>
      <p:nvGrpSpPr>
        <p:cNvPr id="1" name=""/>
        <p:cNvGrpSpPr/>
        <p:nvPr/>
      </p:nvGrpSpPr>
      <p:grpSpPr>
        <a:xfrm>
          <a:off x="0" y="0"/>
          <a:ext cx="0" cy="0"/>
          <a:chOff x="0" y="0"/>
          <a:chExt cx="0" cy="0"/>
        </a:xfrm>
      </p:grpSpPr>
      <p:sp>
        <p:nvSpPr>
          <p:cNvPr id="11" name="Rectangle 10"/>
          <p:cNvSpPr/>
          <p:nvPr userDrawn="1"/>
        </p:nvSpPr>
        <p:spPr>
          <a:xfrm>
            <a:off x="-12700" y="1213400"/>
            <a:ext cx="9180000" cy="5670000"/>
          </a:xfrm>
          <a:prstGeom prst="rect">
            <a:avLst/>
          </a:prstGeom>
          <a:solidFill>
            <a:srgbClr val="00AE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3" name="Text Placeholder 2"/>
          <p:cNvSpPr>
            <a:spLocks noGrp="1"/>
          </p:cNvSpPr>
          <p:nvPr>
            <p:ph type="body" idx="1"/>
          </p:nvPr>
        </p:nvSpPr>
        <p:spPr>
          <a:xfrm>
            <a:off x="558000" y="1988840"/>
            <a:ext cx="8028000" cy="4188760"/>
          </a:xfrm>
        </p:spPr>
        <p:txBody>
          <a:bodyPr lIns="0" tIns="0" rIns="0" bIns="0" anchor="t" anchorCtr="0">
            <a:normAutofit/>
          </a:bodyPr>
          <a:lstStyle>
            <a:lvl1pPr marL="0" indent="0">
              <a:buNone/>
              <a:defRPr sz="4000" b="0" i="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7" name="Slide Number Placeholder 5"/>
          <p:cNvSpPr>
            <a:spLocks noGrp="1"/>
          </p:cNvSpPr>
          <p:nvPr>
            <p:ph type="sldNum" sz="quarter" idx="12"/>
          </p:nvPr>
        </p:nvSpPr>
        <p:spPr>
          <a:xfrm>
            <a:off x="0" y="6309320"/>
            <a:ext cx="9144000" cy="548680"/>
          </a:xfrm>
          <a:prstGeom prst="rect">
            <a:avLst/>
          </a:prstGeom>
          <a:no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9"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pic>
        <p:nvPicPr>
          <p:cNvPr id="10" name="Picture 9" descr="DECC_CYAN_AW.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3420" y="260648"/>
            <a:ext cx="1088640" cy="720000"/>
          </a:xfrm>
          <a:prstGeom prst="rect">
            <a:avLst/>
          </a:prstGeom>
        </p:spPr>
      </p:pic>
    </p:spTree>
    <p:extLst>
      <p:ext uri="{BB962C8B-B14F-4D97-AF65-F5344CB8AC3E}">
        <p14:creationId xmlns:p14="http://schemas.microsoft.com/office/powerpoint/2010/main" val="85099171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Only">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0" y="6309320"/>
            <a:ext cx="9144000" cy="548680"/>
          </a:xfrm>
          <a:prstGeom prst="rect">
            <a:avLst/>
          </a:prstGeom>
          <a:solidFill>
            <a:srgbClr val="00AEEF"/>
          </a:solidFill>
        </p:spPr>
        <p:txBody>
          <a:bodyPr/>
          <a:lstStyle>
            <a:lvl1pPr marL="540000" algn="l">
              <a:defRPr>
                <a:solidFill>
                  <a:schemeClr val="bg1"/>
                </a:solidFill>
              </a:defRPr>
            </a:lvl1pPr>
          </a:lstStyle>
          <a:p>
            <a:fld id="{E051598E-9D06-4046-8EF2-7702044C4E81}" type="slidenum">
              <a:rPr lang="en-US" smtClean="0">
                <a:solidFill>
                  <a:prstClr val="white"/>
                </a:solidFill>
              </a:rPr>
              <a:pPr/>
              <a:t>‹#›</a:t>
            </a:fld>
            <a:endParaRPr lang="en-US" dirty="0">
              <a:solidFill>
                <a:prstClr val="white"/>
              </a:solidFill>
            </a:endParaRPr>
          </a:p>
        </p:txBody>
      </p:sp>
      <p:sp>
        <p:nvSpPr>
          <p:cNvPr id="3" name="Footer Placeholder 5"/>
          <p:cNvSpPr>
            <a:spLocks noGrp="1"/>
          </p:cNvSpPr>
          <p:nvPr>
            <p:ph type="ftr" sz="quarter" idx="3"/>
          </p:nvPr>
        </p:nvSpPr>
        <p:spPr>
          <a:xfrm>
            <a:off x="899592" y="6309320"/>
            <a:ext cx="7704000"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sp>
        <p:nvSpPr>
          <p:cNvPr id="8" name="Picture Placeholder 7"/>
          <p:cNvSpPr>
            <a:spLocks noGrp="1"/>
          </p:cNvSpPr>
          <p:nvPr>
            <p:ph type="pic" sz="quarter" idx="13"/>
          </p:nvPr>
        </p:nvSpPr>
        <p:spPr>
          <a:xfrm>
            <a:off x="0" y="0"/>
            <a:ext cx="9144000" cy="6308725"/>
          </a:xfrm>
        </p:spPr>
        <p:txBody>
          <a:bodyPr/>
          <a:lstStyle/>
          <a:p>
            <a:endParaRPr lang="en-US" dirty="0"/>
          </a:p>
        </p:txBody>
      </p:sp>
    </p:spTree>
    <p:extLst>
      <p:ext uri="{BB962C8B-B14F-4D97-AF65-F5344CB8AC3E}">
        <p14:creationId xmlns:p14="http://schemas.microsoft.com/office/powerpoint/2010/main" val="383783055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theme" Target="../theme/theme4.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8.xml"/><Relationship Id="rId3" Type="http://schemas.openxmlformats.org/officeDocument/2006/relationships/slideLayout" Target="../slideLayouts/slideLayout43.xml"/><Relationship Id="rId7" Type="http://schemas.openxmlformats.org/officeDocument/2006/relationships/slideLayout" Target="../slideLayouts/slideLayout47.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theme" Target="../theme/theme5.xml"/><Relationship Id="rId5" Type="http://schemas.openxmlformats.org/officeDocument/2006/relationships/slideLayout" Target="../slideLayouts/slideLayout45.xml"/><Relationship Id="rId10" Type="http://schemas.openxmlformats.org/officeDocument/2006/relationships/slideLayout" Target="../slideLayouts/slideLayout50.xml"/><Relationship Id="rId4" Type="http://schemas.openxmlformats.org/officeDocument/2006/relationships/slideLayout" Target="../slideLayouts/slideLayout44.xml"/><Relationship Id="rId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8000" y="274638"/>
            <a:ext cx="8028000" cy="1143000"/>
          </a:xfrm>
          <a:prstGeom prst="rect">
            <a:avLst/>
          </a:prstGeom>
        </p:spPr>
        <p:txBody>
          <a:bodyPr vert="horz" lIns="0" tIns="0" rIns="0" bIns="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558000" y="1412776"/>
            <a:ext cx="8028000" cy="4896544"/>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5"/>
          <p:cNvSpPr>
            <a:spLocks noGrp="1"/>
          </p:cNvSpPr>
          <p:nvPr>
            <p:ph type="sldNum" sz="quarter" idx="4"/>
          </p:nvPr>
        </p:nvSpPr>
        <p:spPr>
          <a:xfrm>
            <a:off x="0" y="6309320"/>
            <a:ext cx="9144000" cy="548680"/>
          </a:xfrm>
          <a:prstGeom prst="rect">
            <a:avLst/>
          </a:prstGeom>
          <a:solidFill>
            <a:srgbClr val="00AEEF"/>
          </a:solidFill>
        </p:spPr>
        <p:txBody>
          <a:bodyPr lIns="0" tIns="0" bIns="0" anchor="ctr"/>
          <a:lstStyle>
            <a:lvl1pPr marL="540000" algn="l">
              <a:defRPr sz="1200">
                <a:solidFill>
                  <a:schemeClr val="bg1"/>
                </a:solidFill>
              </a:defRPr>
            </a:lvl1pPr>
          </a:lstStyle>
          <a:p>
            <a:fld id="{E051598E-9D06-4046-8EF2-7702044C4E81}" type="slidenum">
              <a:rPr lang="en-US" smtClean="0">
                <a:solidFill>
                  <a:prstClr val="white"/>
                </a:solidFill>
              </a:rPr>
              <a:pPr/>
              <a:t>‹#›</a:t>
            </a:fld>
            <a:r>
              <a:rPr lang="en-US" dirty="0" smtClean="0">
                <a:solidFill>
                  <a:prstClr val="white"/>
                </a:solidFill>
              </a:rPr>
              <a:t> </a:t>
            </a:r>
            <a:endParaRPr lang="en-US" dirty="0">
              <a:solidFill>
                <a:prstClr val="white"/>
              </a:solidFill>
            </a:endParaRPr>
          </a:p>
        </p:txBody>
      </p:sp>
      <p:sp>
        <p:nvSpPr>
          <p:cNvPr id="6"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spTree>
    <p:extLst>
      <p:ext uri="{BB962C8B-B14F-4D97-AF65-F5344CB8AC3E}">
        <p14:creationId xmlns:p14="http://schemas.microsoft.com/office/powerpoint/2010/main" val="14499759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iming>
    <p:tnLst>
      <p:par>
        <p:cTn id="1" dur="indefinite" restart="never" nodeType="tmRoot"/>
      </p:par>
    </p:tnLst>
  </p:timing>
  <p:hf hdr="0" dt="0"/>
  <p:txStyles>
    <p:titleStyle>
      <a:lvl1pPr algn="l" defTabSz="914400" rtl="0" eaLnBrk="1" latinLnBrk="0" hangingPunct="1">
        <a:spcBef>
          <a:spcPct val="0"/>
        </a:spcBef>
        <a:buNone/>
        <a:defRPr sz="3600" kern="1200" spc="-150" baseline="0">
          <a:solidFill>
            <a:srgbClr val="00AEEF"/>
          </a:solidFill>
          <a:latin typeface="+mj-lt"/>
          <a:ea typeface="+mj-ea"/>
          <a:cs typeface="+mj-cs"/>
        </a:defRPr>
      </a:lvl1pPr>
    </p:titleStyle>
    <p:bodyStyle>
      <a:lvl1pPr marL="0" indent="0" algn="l" defTabSz="914400" rtl="0" eaLnBrk="1" latinLnBrk="0" hangingPunct="1">
        <a:spcBef>
          <a:spcPts val="1200"/>
        </a:spcBef>
        <a:buFont typeface="Arial" pitchFamily="34" charset="0"/>
        <a:buNone/>
        <a:defRPr sz="2000" b="0" i="0" kern="1200" baseline="0">
          <a:solidFill>
            <a:srgbClr val="00AEEF"/>
          </a:solidFill>
          <a:latin typeface="Arial" pitchFamily="34" charset="0"/>
          <a:ea typeface="+mn-ea"/>
          <a:cs typeface="+mn-cs"/>
        </a:defRPr>
      </a:lvl1pPr>
      <a:lvl2pPr marL="0" indent="0" algn="l" defTabSz="914400" rtl="0" eaLnBrk="1" latinLnBrk="0" hangingPunct="1">
        <a:spcBef>
          <a:spcPts val="600"/>
        </a:spcBef>
        <a:buFontTx/>
        <a:buNone/>
        <a:defRPr sz="1800" kern="1200" baseline="0">
          <a:solidFill>
            <a:schemeClr val="tx1"/>
          </a:solidFill>
          <a:latin typeface="Arial" pitchFamily="34" charset="0"/>
          <a:ea typeface="+mn-ea"/>
          <a:cs typeface="+mn-cs"/>
        </a:defRPr>
      </a:lvl2pPr>
      <a:lvl3pPr marL="216000" indent="-216000" algn="l" defTabSz="914400" rtl="0" eaLnBrk="1" latinLnBrk="0" hangingPunct="1">
        <a:spcBef>
          <a:spcPts val="600"/>
        </a:spcBef>
        <a:buFont typeface="Arial" pitchFamily="34" charset="0"/>
        <a:buChar char="•"/>
        <a:defRPr sz="1800" kern="1200" baseline="0">
          <a:solidFill>
            <a:schemeClr val="tx1"/>
          </a:solidFill>
          <a:latin typeface="Arial" pitchFamily="34" charset="0"/>
          <a:ea typeface="+mn-ea"/>
          <a:cs typeface="+mn-cs"/>
        </a:defRPr>
      </a:lvl3pPr>
      <a:lvl4pPr marL="900000" indent="-288000" algn="l" defTabSz="914400" rtl="0" eaLnBrk="1" latinLnBrk="0" hangingPunct="1">
        <a:spcBef>
          <a:spcPts val="600"/>
        </a:spcBef>
        <a:buFont typeface="Arial" pitchFamily="34" charset="0"/>
        <a:buChar char="–"/>
        <a:defRPr sz="1600" kern="1200" baseline="0">
          <a:solidFill>
            <a:schemeClr val="tx1"/>
          </a:solidFill>
          <a:latin typeface="Arial" pitchFamily="34" charset="0"/>
          <a:ea typeface="+mn-ea"/>
          <a:cs typeface="+mn-cs"/>
        </a:defRPr>
      </a:lvl4pPr>
      <a:lvl5pPr marL="900000" indent="-288000" algn="l" defTabSz="914400" rtl="0" eaLnBrk="1" latinLnBrk="0" hangingPunct="1">
        <a:spcBef>
          <a:spcPct val="20000"/>
        </a:spcBef>
        <a:buFont typeface="+mj-lt"/>
        <a:buAutoNum type="arabicPeriod"/>
        <a:defRPr sz="1600" kern="1200" baseline="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8000" y="274638"/>
            <a:ext cx="8028000" cy="1143000"/>
          </a:xfrm>
          <a:prstGeom prst="rect">
            <a:avLst/>
          </a:prstGeom>
        </p:spPr>
        <p:txBody>
          <a:bodyPr vert="horz" lIns="0" tIns="0" rIns="0" bIns="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558000" y="1412776"/>
            <a:ext cx="8028000" cy="4896544"/>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5"/>
          <p:cNvSpPr>
            <a:spLocks noGrp="1"/>
          </p:cNvSpPr>
          <p:nvPr>
            <p:ph type="sldNum" sz="quarter" idx="4"/>
          </p:nvPr>
        </p:nvSpPr>
        <p:spPr>
          <a:xfrm>
            <a:off x="0" y="6309320"/>
            <a:ext cx="9144000" cy="548680"/>
          </a:xfrm>
          <a:prstGeom prst="rect">
            <a:avLst/>
          </a:prstGeom>
          <a:solidFill>
            <a:srgbClr val="00AEEF"/>
          </a:solidFill>
        </p:spPr>
        <p:txBody>
          <a:bodyPr lIns="0" tIns="0" bIns="0" anchor="ctr"/>
          <a:lstStyle>
            <a:lvl1pPr marL="540000" algn="l">
              <a:defRPr sz="1200">
                <a:solidFill>
                  <a:schemeClr val="bg1"/>
                </a:solidFill>
              </a:defRPr>
            </a:lvl1pPr>
          </a:lstStyle>
          <a:p>
            <a:fld id="{E051598E-9D06-4046-8EF2-7702044C4E81}" type="slidenum">
              <a:rPr lang="en-US" smtClean="0">
                <a:solidFill>
                  <a:prstClr val="white"/>
                </a:solidFill>
              </a:rPr>
              <a:pPr/>
              <a:t>‹#›</a:t>
            </a:fld>
            <a:r>
              <a:rPr lang="en-US" dirty="0" smtClean="0">
                <a:solidFill>
                  <a:prstClr val="white"/>
                </a:solidFill>
              </a:rPr>
              <a:t> </a:t>
            </a:r>
            <a:endParaRPr lang="en-US" dirty="0">
              <a:solidFill>
                <a:prstClr val="white"/>
              </a:solidFill>
            </a:endParaRPr>
          </a:p>
        </p:txBody>
      </p:sp>
      <p:sp>
        <p:nvSpPr>
          <p:cNvPr id="6"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spTree>
    <p:extLst>
      <p:ext uri="{BB962C8B-B14F-4D97-AF65-F5344CB8AC3E}">
        <p14:creationId xmlns:p14="http://schemas.microsoft.com/office/powerpoint/2010/main" val="2519223070"/>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timing>
    <p:tnLst>
      <p:par>
        <p:cTn id="1" dur="indefinite" restart="never" nodeType="tmRoot"/>
      </p:par>
    </p:tnLst>
  </p:timing>
  <p:hf hdr="0" dt="0"/>
  <p:txStyles>
    <p:titleStyle>
      <a:lvl1pPr algn="l" defTabSz="914400" rtl="0" eaLnBrk="1" latinLnBrk="0" hangingPunct="1">
        <a:spcBef>
          <a:spcPct val="0"/>
        </a:spcBef>
        <a:buNone/>
        <a:defRPr sz="3600" kern="1200" spc="-150" baseline="0">
          <a:solidFill>
            <a:srgbClr val="00AEEF"/>
          </a:solidFill>
          <a:latin typeface="+mj-lt"/>
          <a:ea typeface="+mj-ea"/>
          <a:cs typeface="+mj-cs"/>
        </a:defRPr>
      </a:lvl1pPr>
    </p:titleStyle>
    <p:bodyStyle>
      <a:lvl1pPr marL="0" indent="0" algn="l" defTabSz="914400" rtl="0" eaLnBrk="1" latinLnBrk="0" hangingPunct="1">
        <a:spcBef>
          <a:spcPts val="1200"/>
        </a:spcBef>
        <a:buFont typeface="Arial" pitchFamily="34" charset="0"/>
        <a:buNone/>
        <a:defRPr sz="2000" b="0" i="0" kern="1200" baseline="0">
          <a:solidFill>
            <a:srgbClr val="00AEEF"/>
          </a:solidFill>
          <a:latin typeface="Arial" pitchFamily="34" charset="0"/>
          <a:ea typeface="+mn-ea"/>
          <a:cs typeface="+mn-cs"/>
        </a:defRPr>
      </a:lvl1pPr>
      <a:lvl2pPr marL="0" indent="0" algn="l" defTabSz="914400" rtl="0" eaLnBrk="1" latinLnBrk="0" hangingPunct="1">
        <a:spcBef>
          <a:spcPts val="600"/>
        </a:spcBef>
        <a:buFontTx/>
        <a:buNone/>
        <a:defRPr sz="1800" kern="1200" baseline="0">
          <a:solidFill>
            <a:schemeClr val="tx1"/>
          </a:solidFill>
          <a:latin typeface="Arial" pitchFamily="34" charset="0"/>
          <a:ea typeface="+mn-ea"/>
          <a:cs typeface="+mn-cs"/>
        </a:defRPr>
      </a:lvl2pPr>
      <a:lvl3pPr marL="216000" indent="-216000" algn="l" defTabSz="914400" rtl="0" eaLnBrk="1" latinLnBrk="0" hangingPunct="1">
        <a:spcBef>
          <a:spcPts val="600"/>
        </a:spcBef>
        <a:buFont typeface="Arial" pitchFamily="34" charset="0"/>
        <a:buChar char="•"/>
        <a:defRPr sz="1800" kern="1200" baseline="0">
          <a:solidFill>
            <a:schemeClr val="tx1"/>
          </a:solidFill>
          <a:latin typeface="Arial" pitchFamily="34" charset="0"/>
          <a:ea typeface="+mn-ea"/>
          <a:cs typeface="+mn-cs"/>
        </a:defRPr>
      </a:lvl3pPr>
      <a:lvl4pPr marL="900000" indent="-288000" algn="l" defTabSz="914400" rtl="0" eaLnBrk="1" latinLnBrk="0" hangingPunct="1">
        <a:spcBef>
          <a:spcPts val="600"/>
        </a:spcBef>
        <a:buFont typeface="Arial" pitchFamily="34" charset="0"/>
        <a:buChar char="–"/>
        <a:defRPr sz="1600" kern="1200" baseline="0">
          <a:solidFill>
            <a:schemeClr val="tx1"/>
          </a:solidFill>
          <a:latin typeface="Arial" pitchFamily="34" charset="0"/>
          <a:ea typeface="+mn-ea"/>
          <a:cs typeface="+mn-cs"/>
        </a:defRPr>
      </a:lvl4pPr>
      <a:lvl5pPr marL="900000" indent="-288000" algn="l" defTabSz="914400" rtl="0" eaLnBrk="1" latinLnBrk="0" hangingPunct="1">
        <a:spcBef>
          <a:spcPct val="20000"/>
        </a:spcBef>
        <a:buFont typeface="+mj-lt"/>
        <a:buAutoNum type="arabicPeriod"/>
        <a:defRPr sz="1600" kern="1200" baseline="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8000" y="274638"/>
            <a:ext cx="8028000" cy="1143000"/>
          </a:xfrm>
          <a:prstGeom prst="rect">
            <a:avLst/>
          </a:prstGeom>
        </p:spPr>
        <p:txBody>
          <a:bodyPr vert="horz" lIns="0" tIns="0" rIns="0" bIns="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558000" y="1412776"/>
            <a:ext cx="8028000" cy="4896544"/>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5"/>
          <p:cNvSpPr>
            <a:spLocks noGrp="1"/>
          </p:cNvSpPr>
          <p:nvPr>
            <p:ph type="sldNum" sz="quarter" idx="4"/>
          </p:nvPr>
        </p:nvSpPr>
        <p:spPr>
          <a:xfrm>
            <a:off x="0" y="6309320"/>
            <a:ext cx="9144000" cy="548680"/>
          </a:xfrm>
          <a:prstGeom prst="rect">
            <a:avLst/>
          </a:prstGeom>
          <a:solidFill>
            <a:srgbClr val="00AEEF"/>
          </a:solidFill>
        </p:spPr>
        <p:txBody>
          <a:bodyPr lIns="0" tIns="0" bIns="0" anchor="ctr"/>
          <a:lstStyle>
            <a:lvl1pPr marL="540000" algn="l">
              <a:defRPr sz="1200">
                <a:solidFill>
                  <a:schemeClr val="bg1"/>
                </a:solidFill>
              </a:defRPr>
            </a:lvl1pPr>
          </a:lstStyle>
          <a:p>
            <a:fld id="{E051598E-9D06-4046-8EF2-7702044C4E81}" type="slidenum">
              <a:rPr lang="en-US" smtClean="0">
                <a:solidFill>
                  <a:prstClr val="white"/>
                </a:solidFill>
              </a:rPr>
              <a:pPr/>
              <a:t>‹#›</a:t>
            </a:fld>
            <a:r>
              <a:rPr lang="en-US" dirty="0" smtClean="0">
                <a:solidFill>
                  <a:prstClr val="white"/>
                </a:solidFill>
              </a:rPr>
              <a:t> </a:t>
            </a:r>
            <a:endParaRPr lang="en-US" dirty="0">
              <a:solidFill>
                <a:prstClr val="white"/>
              </a:solidFill>
            </a:endParaRPr>
          </a:p>
        </p:txBody>
      </p:sp>
      <p:sp>
        <p:nvSpPr>
          <p:cNvPr id="6"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dirty="0" smtClean="0">
                <a:solidFill>
                  <a:prstClr val="white"/>
                </a:solidFill>
              </a:rPr>
              <a:t>OLR Overview</a:t>
            </a:r>
            <a:endParaRPr lang="en-US" dirty="0">
              <a:solidFill>
                <a:prstClr val="white"/>
              </a:solidFill>
            </a:endParaRPr>
          </a:p>
        </p:txBody>
      </p:sp>
    </p:spTree>
    <p:extLst>
      <p:ext uri="{BB962C8B-B14F-4D97-AF65-F5344CB8AC3E}">
        <p14:creationId xmlns:p14="http://schemas.microsoft.com/office/powerpoint/2010/main" val="3826203366"/>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Lst>
  <p:timing>
    <p:tnLst>
      <p:par>
        <p:cTn id="1" dur="indefinite" restart="never" nodeType="tmRoot"/>
      </p:par>
    </p:tnLst>
  </p:timing>
  <p:hf hdr="0" dt="0"/>
  <p:txStyles>
    <p:titleStyle>
      <a:lvl1pPr algn="l" defTabSz="914400" rtl="0" eaLnBrk="1" latinLnBrk="0" hangingPunct="1">
        <a:spcBef>
          <a:spcPct val="0"/>
        </a:spcBef>
        <a:buNone/>
        <a:defRPr sz="3600" kern="1200" spc="-150" baseline="0">
          <a:solidFill>
            <a:srgbClr val="00AEEF"/>
          </a:solidFill>
          <a:latin typeface="+mj-lt"/>
          <a:ea typeface="+mj-ea"/>
          <a:cs typeface="+mj-cs"/>
        </a:defRPr>
      </a:lvl1pPr>
    </p:titleStyle>
    <p:bodyStyle>
      <a:lvl1pPr marL="0" indent="0" algn="l" defTabSz="914400" rtl="0" eaLnBrk="1" latinLnBrk="0" hangingPunct="1">
        <a:spcBef>
          <a:spcPts val="1200"/>
        </a:spcBef>
        <a:buFont typeface="Arial" pitchFamily="34" charset="0"/>
        <a:buNone/>
        <a:defRPr sz="2000" b="0" i="0" kern="1200" baseline="0">
          <a:solidFill>
            <a:srgbClr val="00AEEF"/>
          </a:solidFill>
          <a:latin typeface="Arial" pitchFamily="34" charset="0"/>
          <a:ea typeface="+mn-ea"/>
          <a:cs typeface="+mn-cs"/>
        </a:defRPr>
      </a:lvl1pPr>
      <a:lvl2pPr marL="0" indent="0" algn="l" defTabSz="914400" rtl="0" eaLnBrk="1" latinLnBrk="0" hangingPunct="1">
        <a:spcBef>
          <a:spcPts val="600"/>
        </a:spcBef>
        <a:buFontTx/>
        <a:buNone/>
        <a:defRPr sz="1800" kern="1200" baseline="0">
          <a:solidFill>
            <a:schemeClr val="tx1"/>
          </a:solidFill>
          <a:latin typeface="Arial" pitchFamily="34" charset="0"/>
          <a:ea typeface="+mn-ea"/>
          <a:cs typeface="+mn-cs"/>
        </a:defRPr>
      </a:lvl2pPr>
      <a:lvl3pPr marL="216000" indent="-216000" algn="l" defTabSz="914400" rtl="0" eaLnBrk="1" latinLnBrk="0" hangingPunct="1">
        <a:spcBef>
          <a:spcPts val="600"/>
        </a:spcBef>
        <a:buFont typeface="Arial" pitchFamily="34" charset="0"/>
        <a:buChar char="•"/>
        <a:defRPr sz="1800" kern="1200" baseline="0">
          <a:solidFill>
            <a:schemeClr val="tx1"/>
          </a:solidFill>
          <a:latin typeface="Arial" pitchFamily="34" charset="0"/>
          <a:ea typeface="+mn-ea"/>
          <a:cs typeface="+mn-cs"/>
        </a:defRPr>
      </a:lvl3pPr>
      <a:lvl4pPr marL="900000" indent="-288000" algn="l" defTabSz="914400" rtl="0" eaLnBrk="1" latinLnBrk="0" hangingPunct="1">
        <a:spcBef>
          <a:spcPts val="600"/>
        </a:spcBef>
        <a:buFont typeface="Arial" pitchFamily="34" charset="0"/>
        <a:buChar char="–"/>
        <a:defRPr sz="1600" kern="1200" baseline="0">
          <a:solidFill>
            <a:schemeClr val="tx1"/>
          </a:solidFill>
          <a:latin typeface="Arial" pitchFamily="34" charset="0"/>
          <a:ea typeface="+mn-ea"/>
          <a:cs typeface="+mn-cs"/>
        </a:defRPr>
      </a:lvl4pPr>
      <a:lvl5pPr marL="900000" indent="-288000" algn="l" defTabSz="914400" rtl="0" eaLnBrk="1" latinLnBrk="0" hangingPunct="1">
        <a:spcBef>
          <a:spcPct val="20000"/>
        </a:spcBef>
        <a:buFont typeface="+mj-lt"/>
        <a:buAutoNum type="arabicPeriod"/>
        <a:defRPr sz="1600" kern="1200" baseline="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8000" y="274638"/>
            <a:ext cx="8028000" cy="1143000"/>
          </a:xfrm>
          <a:prstGeom prst="rect">
            <a:avLst/>
          </a:prstGeom>
        </p:spPr>
        <p:txBody>
          <a:bodyPr vert="horz" lIns="0" tIns="0" rIns="0" bIns="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558000" y="1600200"/>
            <a:ext cx="8028000" cy="4525963"/>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5"/>
          <p:cNvSpPr>
            <a:spLocks noGrp="1"/>
          </p:cNvSpPr>
          <p:nvPr>
            <p:ph type="sldNum" sz="quarter" idx="4"/>
          </p:nvPr>
        </p:nvSpPr>
        <p:spPr>
          <a:xfrm>
            <a:off x="0" y="6309320"/>
            <a:ext cx="9144000" cy="548680"/>
          </a:xfrm>
          <a:prstGeom prst="rect">
            <a:avLst/>
          </a:prstGeom>
          <a:solidFill>
            <a:srgbClr val="00AEEF"/>
          </a:solidFill>
        </p:spPr>
        <p:txBody>
          <a:bodyPr lIns="0" tIns="0" bIns="0" anchor="ctr"/>
          <a:lstStyle>
            <a:lvl1pPr marL="540000" algn="l">
              <a:defRPr sz="1200">
                <a:solidFill>
                  <a:schemeClr val="bg1"/>
                </a:solidFill>
              </a:defRPr>
            </a:lvl1pPr>
          </a:lstStyle>
          <a:p>
            <a:fld id="{E051598E-9D06-4046-8EF2-7702044C4E81}" type="slidenum">
              <a:rPr lang="en-US" smtClean="0">
                <a:solidFill>
                  <a:prstClr val="white"/>
                </a:solidFill>
              </a:rPr>
              <a:pPr/>
              <a:t>‹#›</a:t>
            </a:fld>
            <a:r>
              <a:rPr lang="en-US" dirty="0" smtClean="0">
                <a:solidFill>
                  <a:prstClr val="white"/>
                </a:solidFill>
              </a:rPr>
              <a:t> </a:t>
            </a:r>
            <a:endParaRPr lang="en-US" dirty="0">
              <a:solidFill>
                <a:prstClr val="white"/>
              </a:solidFill>
            </a:endParaRPr>
          </a:p>
        </p:txBody>
      </p:sp>
      <p:sp>
        <p:nvSpPr>
          <p:cNvPr id="6"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spTree>
    <p:extLst>
      <p:ext uri="{BB962C8B-B14F-4D97-AF65-F5344CB8AC3E}">
        <p14:creationId xmlns:p14="http://schemas.microsoft.com/office/powerpoint/2010/main" val="251255041"/>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Lst>
  <p:hf hdr="0" dt="0"/>
  <p:txStyles>
    <p:titleStyle>
      <a:lvl1pPr algn="l" defTabSz="914400" rtl="0" eaLnBrk="1" latinLnBrk="0" hangingPunct="1">
        <a:spcBef>
          <a:spcPct val="0"/>
        </a:spcBef>
        <a:buNone/>
        <a:defRPr sz="3600" kern="1200" spc="-150" baseline="0">
          <a:solidFill>
            <a:srgbClr val="00AEEF"/>
          </a:solidFill>
          <a:latin typeface="+mj-lt"/>
          <a:ea typeface="+mj-ea"/>
          <a:cs typeface="+mj-cs"/>
        </a:defRPr>
      </a:lvl1pPr>
    </p:titleStyle>
    <p:bodyStyle>
      <a:lvl1pPr marL="0" indent="0" algn="l" defTabSz="914400" rtl="0" eaLnBrk="1" latinLnBrk="0" hangingPunct="1">
        <a:spcBef>
          <a:spcPts val="1200"/>
        </a:spcBef>
        <a:buFont typeface="Arial" pitchFamily="34" charset="0"/>
        <a:buNone/>
        <a:defRPr sz="2000" b="0" i="0" kern="1200" baseline="0">
          <a:solidFill>
            <a:srgbClr val="00AEEF"/>
          </a:solidFill>
          <a:latin typeface="Arial" pitchFamily="34" charset="0"/>
          <a:ea typeface="+mn-ea"/>
          <a:cs typeface="+mn-cs"/>
        </a:defRPr>
      </a:lvl1pPr>
      <a:lvl2pPr marL="0" indent="0" algn="l" defTabSz="914400" rtl="0" eaLnBrk="1" latinLnBrk="0" hangingPunct="1">
        <a:spcBef>
          <a:spcPts val="600"/>
        </a:spcBef>
        <a:buFontTx/>
        <a:buNone/>
        <a:defRPr sz="1800" kern="1200" baseline="0">
          <a:solidFill>
            <a:schemeClr val="tx1"/>
          </a:solidFill>
          <a:latin typeface="Arial" pitchFamily="34" charset="0"/>
          <a:ea typeface="+mn-ea"/>
          <a:cs typeface="+mn-cs"/>
        </a:defRPr>
      </a:lvl2pPr>
      <a:lvl3pPr marL="216000" indent="-216000" algn="l" defTabSz="914400" rtl="0" eaLnBrk="1" latinLnBrk="0" hangingPunct="1">
        <a:spcBef>
          <a:spcPts val="600"/>
        </a:spcBef>
        <a:buFont typeface="Arial" pitchFamily="34" charset="0"/>
        <a:buChar char="•"/>
        <a:defRPr sz="1800" kern="1200" baseline="0">
          <a:solidFill>
            <a:schemeClr val="tx1"/>
          </a:solidFill>
          <a:latin typeface="Arial" pitchFamily="34" charset="0"/>
          <a:ea typeface="+mn-ea"/>
          <a:cs typeface="+mn-cs"/>
        </a:defRPr>
      </a:lvl3pPr>
      <a:lvl4pPr marL="900000" indent="-288000" algn="l" defTabSz="914400" rtl="0" eaLnBrk="1" latinLnBrk="0" hangingPunct="1">
        <a:spcBef>
          <a:spcPts val="600"/>
        </a:spcBef>
        <a:buFont typeface="Arial" pitchFamily="34" charset="0"/>
        <a:buChar char="–"/>
        <a:defRPr sz="1600" kern="1200" baseline="0">
          <a:solidFill>
            <a:schemeClr val="tx1"/>
          </a:solidFill>
          <a:latin typeface="Arial" pitchFamily="34" charset="0"/>
          <a:ea typeface="+mn-ea"/>
          <a:cs typeface="+mn-cs"/>
        </a:defRPr>
      </a:lvl4pPr>
      <a:lvl5pPr marL="900000" indent="-288000" algn="l" defTabSz="914400" rtl="0" eaLnBrk="1" latinLnBrk="0" hangingPunct="1">
        <a:spcBef>
          <a:spcPct val="20000"/>
        </a:spcBef>
        <a:buFont typeface="+mj-lt"/>
        <a:buAutoNum type="arabicPeriod"/>
        <a:defRPr sz="1600" kern="1200" baseline="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8000" y="274638"/>
            <a:ext cx="8028000" cy="1143000"/>
          </a:xfrm>
          <a:prstGeom prst="rect">
            <a:avLst/>
          </a:prstGeom>
        </p:spPr>
        <p:txBody>
          <a:bodyPr vert="horz" lIns="0" tIns="0" rIns="0" bIns="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558000" y="1600200"/>
            <a:ext cx="8028000" cy="4525963"/>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5"/>
          <p:cNvSpPr>
            <a:spLocks noGrp="1"/>
          </p:cNvSpPr>
          <p:nvPr>
            <p:ph type="sldNum" sz="quarter" idx="4"/>
          </p:nvPr>
        </p:nvSpPr>
        <p:spPr>
          <a:xfrm>
            <a:off x="0" y="6309320"/>
            <a:ext cx="9144000" cy="548680"/>
          </a:xfrm>
          <a:prstGeom prst="rect">
            <a:avLst/>
          </a:prstGeom>
          <a:solidFill>
            <a:srgbClr val="00AEEF"/>
          </a:solidFill>
        </p:spPr>
        <p:txBody>
          <a:bodyPr lIns="0" tIns="0" bIns="0" anchor="ctr"/>
          <a:lstStyle>
            <a:lvl1pPr marL="540000" algn="l">
              <a:defRPr sz="1200">
                <a:solidFill>
                  <a:schemeClr val="bg1"/>
                </a:solidFill>
              </a:defRPr>
            </a:lvl1pPr>
          </a:lstStyle>
          <a:p>
            <a:fld id="{E051598E-9D06-4046-8EF2-7702044C4E81}" type="slidenum">
              <a:rPr lang="en-US" smtClean="0">
                <a:solidFill>
                  <a:prstClr val="white"/>
                </a:solidFill>
              </a:rPr>
              <a:pPr/>
              <a:t>‹#›</a:t>
            </a:fld>
            <a:r>
              <a:rPr lang="en-US" dirty="0" smtClean="0">
                <a:solidFill>
                  <a:prstClr val="white"/>
                </a:solidFill>
              </a:rPr>
              <a:t> </a:t>
            </a:r>
            <a:endParaRPr lang="en-US" dirty="0">
              <a:solidFill>
                <a:prstClr val="white"/>
              </a:solidFill>
            </a:endParaRPr>
          </a:p>
        </p:txBody>
      </p:sp>
      <p:sp>
        <p:nvSpPr>
          <p:cNvPr id="6" name="Footer Placeholder 5"/>
          <p:cNvSpPr>
            <a:spLocks noGrp="1"/>
          </p:cNvSpPr>
          <p:nvPr>
            <p:ph type="ftr" sz="quarter" idx="3"/>
          </p:nvPr>
        </p:nvSpPr>
        <p:spPr>
          <a:xfrm>
            <a:off x="899592" y="6309320"/>
            <a:ext cx="7704856" cy="548680"/>
          </a:xfrm>
          <a:prstGeom prst="rect">
            <a:avLst/>
          </a:prstGeom>
        </p:spPr>
        <p:txBody>
          <a:bodyPr vert="horz" lIns="0" tIns="0" rIns="0" bIns="0" rtlCol="0" anchor="ctr"/>
          <a:lstStyle>
            <a:lvl1pPr algn="l">
              <a:defRPr sz="1200" baseline="0">
                <a:solidFill>
                  <a:schemeClr val="bg1"/>
                </a:solidFill>
                <a:latin typeface="Arial" pitchFamily="34" charset="0"/>
              </a:defRPr>
            </a:lvl1pPr>
          </a:lstStyle>
          <a:p>
            <a:r>
              <a:rPr lang="en-US" smtClean="0">
                <a:solidFill>
                  <a:prstClr val="white"/>
                </a:solidFill>
              </a:rPr>
              <a:t>Backstop PPA – Contract terms</a:t>
            </a:r>
            <a:endParaRPr lang="en-US" dirty="0">
              <a:solidFill>
                <a:prstClr val="white"/>
              </a:solidFill>
            </a:endParaRPr>
          </a:p>
        </p:txBody>
      </p:sp>
    </p:spTree>
    <p:extLst>
      <p:ext uri="{BB962C8B-B14F-4D97-AF65-F5344CB8AC3E}">
        <p14:creationId xmlns:p14="http://schemas.microsoft.com/office/powerpoint/2010/main" val="1985951407"/>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Lst>
  <p:hf hdr="0" dt="0"/>
  <p:txStyles>
    <p:titleStyle>
      <a:lvl1pPr algn="l" defTabSz="914400" rtl="0" eaLnBrk="1" latinLnBrk="0" hangingPunct="1">
        <a:spcBef>
          <a:spcPct val="0"/>
        </a:spcBef>
        <a:buNone/>
        <a:defRPr sz="3600" kern="1200" spc="-150" baseline="0">
          <a:solidFill>
            <a:srgbClr val="00AEEF"/>
          </a:solidFill>
          <a:latin typeface="+mj-lt"/>
          <a:ea typeface="+mj-ea"/>
          <a:cs typeface="+mj-cs"/>
        </a:defRPr>
      </a:lvl1pPr>
    </p:titleStyle>
    <p:bodyStyle>
      <a:lvl1pPr marL="0" indent="0" algn="l" defTabSz="914400" rtl="0" eaLnBrk="1" latinLnBrk="0" hangingPunct="1">
        <a:spcBef>
          <a:spcPts val="1200"/>
        </a:spcBef>
        <a:buFont typeface="Arial" pitchFamily="34" charset="0"/>
        <a:buNone/>
        <a:defRPr sz="2000" b="0" i="0" kern="1200" baseline="0">
          <a:solidFill>
            <a:srgbClr val="00AEEF"/>
          </a:solidFill>
          <a:latin typeface="Arial" pitchFamily="34" charset="0"/>
          <a:ea typeface="+mn-ea"/>
          <a:cs typeface="+mn-cs"/>
        </a:defRPr>
      </a:lvl1pPr>
      <a:lvl2pPr marL="0" indent="0" algn="l" defTabSz="914400" rtl="0" eaLnBrk="1" latinLnBrk="0" hangingPunct="1">
        <a:spcBef>
          <a:spcPts val="600"/>
        </a:spcBef>
        <a:buFontTx/>
        <a:buNone/>
        <a:defRPr sz="1800" kern="1200" baseline="0">
          <a:solidFill>
            <a:schemeClr val="tx1"/>
          </a:solidFill>
          <a:latin typeface="Arial" pitchFamily="34" charset="0"/>
          <a:ea typeface="+mn-ea"/>
          <a:cs typeface="+mn-cs"/>
        </a:defRPr>
      </a:lvl2pPr>
      <a:lvl3pPr marL="216000" indent="-216000" algn="l" defTabSz="914400" rtl="0" eaLnBrk="1" latinLnBrk="0" hangingPunct="1">
        <a:spcBef>
          <a:spcPts val="600"/>
        </a:spcBef>
        <a:buFont typeface="Arial" pitchFamily="34" charset="0"/>
        <a:buChar char="•"/>
        <a:defRPr sz="1800" kern="1200" baseline="0">
          <a:solidFill>
            <a:schemeClr val="tx1"/>
          </a:solidFill>
          <a:latin typeface="Arial" pitchFamily="34" charset="0"/>
          <a:ea typeface="+mn-ea"/>
          <a:cs typeface="+mn-cs"/>
        </a:defRPr>
      </a:lvl3pPr>
      <a:lvl4pPr marL="900000" indent="-288000" algn="l" defTabSz="914400" rtl="0" eaLnBrk="1" latinLnBrk="0" hangingPunct="1">
        <a:spcBef>
          <a:spcPts val="600"/>
        </a:spcBef>
        <a:buFont typeface="Arial" pitchFamily="34" charset="0"/>
        <a:buChar char="–"/>
        <a:defRPr sz="1600" kern="1200" baseline="0">
          <a:solidFill>
            <a:schemeClr val="tx1"/>
          </a:solidFill>
          <a:latin typeface="Arial" pitchFamily="34" charset="0"/>
          <a:ea typeface="+mn-ea"/>
          <a:cs typeface="+mn-cs"/>
        </a:defRPr>
      </a:lvl4pPr>
      <a:lvl5pPr marL="900000" indent="-288000" algn="l" defTabSz="914400" rtl="0" eaLnBrk="1" latinLnBrk="0" hangingPunct="1">
        <a:spcBef>
          <a:spcPct val="20000"/>
        </a:spcBef>
        <a:buFont typeface="+mj-lt"/>
        <a:buAutoNum type="arabicPeriod"/>
        <a:defRPr sz="1600" kern="1200" baseline="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Offtaker of Last Resort Consultation Event</a:t>
            </a:r>
            <a:br>
              <a:rPr lang="en-GB" dirty="0" smtClean="0"/>
            </a:br>
            <a:endParaRPr lang="en-US" dirty="0"/>
          </a:p>
        </p:txBody>
      </p:sp>
      <p:sp>
        <p:nvSpPr>
          <p:cNvPr id="3" name="TextBox 2"/>
          <p:cNvSpPr txBox="1"/>
          <p:nvPr/>
        </p:nvSpPr>
        <p:spPr>
          <a:xfrm>
            <a:off x="891013" y="5517232"/>
            <a:ext cx="2160240" cy="369332"/>
          </a:xfrm>
          <a:prstGeom prst="rect">
            <a:avLst/>
          </a:prstGeom>
          <a:noFill/>
        </p:spPr>
        <p:txBody>
          <a:bodyPr wrap="square" rtlCol="0">
            <a:spAutoFit/>
          </a:bodyPr>
          <a:lstStyle/>
          <a:p>
            <a:r>
              <a:rPr lang="en-GB" dirty="0" smtClean="0">
                <a:solidFill>
                  <a:schemeClr val="bg1"/>
                </a:solidFill>
              </a:rPr>
              <a:t>3 March 2014</a:t>
            </a:r>
            <a:endParaRPr lang="en-GB" dirty="0">
              <a:solidFill>
                <a:schemeClr val="bg1"/>
              </a:solidFill>
            </a:endParaRPr>
          </a:p>
        </p:txBody>
      </p:sp>
    </p:spTree>
    <p:extLst>
      <p:ext uri="{BB962C8B-B14F-4D97-AF65-F5344CB8AC3E}">
        <p14:creationId xmlns:p14="http://schemas.microsoft.com/office/powerpoint/2010/main" val="14956703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GB" dirty="0"/>
              <a:t>Offtaker of last resort – outline design</a:t>
            </a:r>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10</a:t>
            </a:fld>
            <a:endParaRPr lang="en-US" dirty="0">
              <a:solidFill>
                <a:prstClr val="white"/>
              </a:solidFill>
            </a:endParaRPr>
          </a:p>
        </p:txBody>
      </p:sp>
      <p:sp>
        <p:nvSpPr>
          <p:cNvPr id="5" name="Footer Placeholder 4"/>
          <p:cNvSpPr>
            <a:spLocks noGrp="1"/>
          </p:cNvSpPr>
          <p:nvPr>
            <p:ph type="ftr" sz="quarter" idx="3"/>
          </p:nvPr>
        </p:nvSpPr>
        <p:spPr/>
        <p:txBody>
          <a:bodyPr/>
          <a:lstStyle/>
          <a:p>
            <a:r>
              <a:rPr lang="en-US" dirty="0">
                <a:solidFill>
                  <a:prstClr val="white"/>
                </a:solidFill>
              </a:rPr>
              <a:t>OLR Overview</a:t>
            </a:r>
          </a:p>
        </p:txBody>
      </p:sp>
      <p:sp>
        <p:nvSpPr>
          <p:cNvPr id="8" name="Rectangle 7"/>
          <p:cNvSpPr/>
          <p:nvPr/>
        </p:nvSpPr>
        <p:spPr>
          <a:xfrm>
            <a:off x="1979712" y="4321671"/>
            <a:ext cx="6991853" cy="1008112"/>
          </a:xfrm>
          <a:prstGeom prst="rect">
            <a:avLst/>
          </a:prstGeom>
          <a:solidFill>
            <a:schemeClr val="bg1">
              <a:lumMod val="95000"/>
            </a:schemeClr>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marL="288000" indent="-171450">
              <a:spcBef>
                <a:spcPts val="1200"/>
              </a:spcBef>
              <a:buClr>
                <a:srgbClr val="00487C"/>
              </a:buClr>
              <a:buFontTx/>
              <a:buChar char="►"/>
            </a:pPr>
            <a:r>
              <a:rPr lang="en-GB" sz="1200" dirty="0" smtClean="0">
                <a:solidFill>
                  <a:srgbClr val="000000"/>
                </a:solidFill>
              </a:rPr>
              <a:t>Offtakers are </a:t>
            </a:r>
            <a:r>
              <a:rPr lang="en-GB" sz="1200" b="1" dirty="0" smtClean="0">
                <a:solidFill>
                  <a:srgbClr val="000000"/>
                </a:solidFill>
              </a:rPr>
              <a:t>competitively allocated </a:t>
            </a:r>
            <a:r>
              <a:rPr lang="en-GB" sz="1200" dirty="0" smtClean="0">
                <a:solidFill>
                  <a:srgbClr val="000000"/>
                </a:solidFill>
              </a:rPr>
              <a:t>backstop generators, by bidding a management fee</a:t>
            </a:r>
          </a:p>
          <a:p>
            <a:pPr marL="288000" indent="-171450">
              <a:spcBef>
                <a:spcPts val="1200"/>
              </a:spcBef>
              <a:buClr>
                <a:srgbClr val="00487C"/>
              </a:buClr>
              <a:buFontTx/>
              <a:buChar char="►"/>
            </a:pPr>
            <a:r>
              <a:rPr lang="en-GB" sz="1200" b="1" dirty="0" smtClean="0">
                <a:solidFill>
                  <a:srgbClr val="000000"/>
                </a:solidFill>
              </a:rPr>
              <a:t>Certain suppliers mandated</a:t>
            </a:r>
            <a:r>
              <a:rPr lang="en-GB" sz="1200" dirty="0" smtClean="0">
                <a:solidFill>
                  <a:srgbClr val="000000"/>
                </a:solidFill>
              </a:rPr>
              <a:t> to bid; </a:t>
            </a:r>
            <a:r>
              <a:rPr lang="en-GB" sz="1200" dirty="0">
                <a:solidFill>
                  <a:srgbClr val="000000"/>
                </a:solidFill>
              </a:rPr>
              <a:t>o</a:t>
            </a:r>
            <a:r>
              <a:rPr lang="en-GB" sz="1200" dirty="0" smtClean="0">
                <a:solidFill>
                  <a:srgbClr val="000000"/>
                </a:solidFill>
              </a:rPr>
              <a:t>ther suppliers can do so voluntarily</a:t>
            </a:r>
          </a:p>
          <a:p>
            <a:pPr marL="288000" indent="-171450">
              <a:spcBef>
                <a:spcPts val="1200"/>
              </a:spcBef>
              <a:buClr>
                <a:srgbClr val="00487C"/>
              </a:buClr>
              <a:buFontTx/>
              <a:buChar char="►"/>
            </a:pPr>
            <a:r>
              <a:rPr lang="en-GB" sz="1200" dirty="0" smtClean="0">
                <a:solidFill>
                  <a:srgbClr val="000000"/>
                </a:solidFill>
              </a:rPr>
              <a:t>Credit-worthiness: ensured by credit rating or letter of credit requirements?</a:t>
            </a:r>
            <a:endParaRPr lang="en-GB" sz="1200" dirty="0">
              <a:solidFill>
                <a:srgbClr val="000000"/>
              </a:solidFill>
            </a:endParaRPr>
          </a:p>
        </p:txBody>
      </p:sp>
      <p:sp>
        <p:nvSpPr>
          <p:cNvPr id="9" name="Rectangle 8"/>
          <p:cNvSpPr/>
          <p:nvPr/>
        </p:nvSpPr>
        <p:spPr>
          <a:xfrm>
            <a:off x="323528" y="1719858"/>
            <a:ext cx="1656184" cy="2526761"/>
          </a:xfrm>
          <a:prstGeom prst="rect">
            <a:avLst/>
          </a:prstGeom>
          <a:solidFill>
            <a:srgbClr val="0084C2"/>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sz="1200" b="1" dirty="0" smtClean="0">
                <a:solidFill>
                  <a:srgbClr val="FFFFFF"/>
                </a:solidFill>
              </a:rPr>
              <a:t>Generators have a right to a ‘Backstop PPA’</a:t>
            </a:r>
            <a:endParaRPr lang="en-GB" sz="1200" b="1" dirty="0">
              <a:solidFill>
                <a:srgbClr val="FFFFFF"/>
              </a:solidFill>
            </a:endParaRPr>
          </a:p>
        </p:txBody>
      </p:sp>
      <p:sp>
        <p:nvSpPr>
          <p:cNvPr id="10" name="Rectangle 9"/>
          <p:cNvSpPr/>
          <p:nvPr/>
        </p:nvSpPr>
        <p:spPr>
          <a:xfrm>
            <a:off x="323528" y="4321671"/>
            <a:ext cx="1656184" cy="1008112"/>
          </a:xfrm>
          <a:prstGeom prst="rect">
            <a:avLst/>
          </a:prstGeom>
          <a:solidFill>
            <a:srgbClr val="6A2152"/>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sz="1200" b="1" dirty="0" smtClean="0">
                <a:solidFill>
                  <a:srgbClr val="FFFFFF"/>
                </a:solidFill>
              </a:rPr>
              <a:t>Obligation on suppliers to bid for backstop PPAs</a:t>
            </a:r>
            <a:endParaRPr lang="en-GB" sz="1200" b="1" dirty="0">
              <a:solidFill>
                <a:srgbClr val="FFFFFF"/>
              </a:solidFill>
            </a:endParaRPr>
          </a:p>
        </p:txBody>
      </p:sp>
      <p:sp>
        <p:nvSpPr>
          <p:cNvPr id="11" name="Rectangle 10"/>
          <p:cNvSpPr/>
          <p:nvPr/>
        </p:nvSpPr>
        <p:spPr>
          <a:xfrm>
            <a:off x="1979712" y="5408841"/>
            <a:ext cx="6991853" cy="800703"/>
          </a:xfrm>
          <a:prstGeom prst="rect">
            <a:avLst/>
          </a:prstGeom>
          <a:solidFill>
            <a:schemeClr val="bg1">
              <a:lumMod val="95000"/>
            </a:schemeClr>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marL="288000" indent="-171450">
              <a:spcBef>
                <a:spcPts val="1200"/>
              </a:spcBef>
              <a:buClr>
                <a:srgbClr val="00487C"/>
              </a:buClr>
              <a:buFontTx/>
              <a:buChar char="►"/>
            </a:pPr>
            <a:r>
              <a:rPr lang="en-GB" sz="1200" b="1" dirty="0" smtClean="0">
                <a:solidFill>
                  <a:srgbClr val="000000"/>
                </a:solidFill>
              </a:rPr>
              <a:t>Management fees </a:t>
            </a:r>
            <a:r>
              <a:rPr lang="en-GB" sz="1200" dirty="0" smtClean="0">
                <a:solidFill>
                  <a:srgbClr val="000000"/>
                </a:solidFill>
              </a:rPr>
              <a:t>bid by backstop offtaker are </a:t>
            </a:r>
            <a:r>
              <a:rPr lang="en-GB" sz="1200" b="1" dirty="0" smtClean="0">
                <a:solidFill>
                  <a:srgbClr val="000000"/>
                </a:solidFill>
              </a:rPr>
              <a:t>levelised across all </a:t>
            </a:r>
            <a:r>
              <a:rPr lang="en-GB" sz="1200" b="1" dirty="0">
                <a:solidFill>
                  <a:srgbClr val="000000"/>
                </a:solidFill>
              </a:rPr>
              <a:t>suppliers</a:t>
            </a:r>
            <a:r>
              <a:rPr lang="en-GB" sz="1200" dirty="0">
                <a:solidFill>
                  <a:srgbClr val="000000"/>
                </a:solidFill>
              </a:rPr>
              <a:t> </a:t>
            </a:r>
            <a:r>
              <a:rPr lang="en-GB" sz="1200" dirty="0" smtClean="0">
                <a:solidFill>
                  <a:srgbClr val="000000"/>
                </a:solidFill>
              </a:rPr>
              <a:t>through a levelisation process</a:t>
            </a:r>
          </a:p>
        </p:txBody>
      </p:sp>
      <p:sp>
        <p:nvSpPr>
          <p:cNvPr id="12" name="Rectangle 11"/>
          <p:cNvSpPr/>
          <p:nvPr/>
        </p:nvSpPr>
        <p:spPr>
          <a:xfrm>
            <a:off x="323528" y="5408841"/>
            <a:ext cx="1656184" cy="800703"/>
          </a:xfrm>
          <a:prstGeom prst="rect">
            <a:avLst/>
          </a:prstGeom>
          <a:solidFill>
            <a:srgbClr val="3C3C3C"/>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sz="1200" b="1" dirty="0" smtClean="0">
                <a:solidFill>
                  <a:srgbClr val="FFFFFF"/>
                </a:solidFill>
              </a:rPr>
              <a:t>Management fees levelised across suppliers</a:t>
            </a:r>
            <a:endParaRPr lang="en-GB" sz="1200" b="1" dirty="0">
              <a:solidFill>
                <a:srgbClr val="FFFFFF"/>
              </a:solidFill>
            </a:endParaRPr>
          </a:p>
        </p:txBody>
      </p:sp>
      <p:sp>
        <p:nvSpPr>
          <p:cNvPr id="13" name="Rectangle 12"/>
          <p:cNvSpPr/>
          <p:nvPr/>
        </p:nvSpPr>
        <p:spPr>
          <a:xfrm>
            <a:off x="1979712" y="1719858"/>
            <a:ext cx="6991853" cy="2526761"/>
          </a:xfrm>
          <a:prstGeom prst="rect">
            <a:avLst/>
          </a:prstGeom>
          <a:solidFill>
            <a:schemeClr val="bg1">
              <a:lumMod val="95000"/>
            </a:schemeClr>
          </a:solidFill>
          <a:ln w="1270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marL="288000" indent="-171450">
              <a:spcBef>
                <a:spcPts val="800"/>
              </a:spcBef>
              <a:buClr>
                <a:srgbClr val="00487C"/>
              </a:buClr>
              <a:buFontTx/>
              <a:buChar char="►"/>
            </a:pPr>
            <a:r>
              <a:rPr lang="en-GB" sz="1200" dirty="0" smtClean="0">
                <a:solidFill>
                  <a:srgbClr val="000000"/>
                </a:solidFill>
              </a:rPr>
              <a:t>Eligible generators have a </a:t>
            </a:r>
            <a:r>
              <a:rPr lang="en-GB" sz="1200" b="1" dirty="0" smtClean="0">
                <a:solidFill>
                  <a:srgbClr val="000000"/>
                </a:solidFill>
              </a:rPr>
              <a:t>right </a:t>
            </a:r>
            <a:r>
              <a:rPr lang="en-GB" sz="1200" b="1" dirty="0">
                <a:solidFill>
                  <a:srgbClr val="000000"/>
                </a:solidFill>
              </a:rPr>
              <a:t>to a ‘backstop PPA</a:t>
            </a:r>
            <a:r>
              <a:rPr lang="en-GB" sz="1200" b="1" dirty="0" smtClean="0">
                <a:solidFill>
                  <a:srgbClr val="000000"/>
                </a:solidFill>
              </a:rPr>
              <a:t>’ </a:t>
            </a:r>
            <a:r>
              <a:rPr lang="en-GB" sz="1200" dirty="0" smtClean="0">
                <a:solidFill>
                  <a:srgbClr val="000000"/>
                </a:solidFill>
              </a:rPr>
              <a:t>enshrined in regulations and supply licence conditions.  Terms </a:t>
            </a:r>
            <a:r>
              <a:rPr lang="en-GB" sz="1200" b="1" dirty="0" smtClean="0">
                <a:solidFill>
                  <a:srgbClr val="000000"/>
                </a:solidFill>
              </a:rPr>
              <a:t>grandfathered</a:t>
            </a:r>
            <a:r>
              <a:rPr lang="en-GB" sz="1200" dirty="0" smtClean="0">
                <a:solidFill>
                  <a:srgbClr val="000000"/>
                </a:solidFill>
              </a:rPr>
              <a:t> from the point of CfD signature</a:t>
            </a:r>
          </a:p>
          <a:p>
            <a:pPr marL="288000" indent="-171450">
              <a:spcBef>
                <a:spcPts val="800"/>
              </a:spcBef>
              <a:buClr>
                <a:srgbClr val="00487C"/>
              </a:buClr>
              <a:buFontTx/>
              <a:buChar char="►"/>
            </a:pPr>
            <a:r>
              <a:rPr lang="en-GB" sz="1200" dirty="0">
                <a:solidFill>
                  <a:srgbClr val="000000"/>
                </a:solidFill>
              </a:rPr>
              <a:t>P</a:t>
            </a:r>
            <a:r>
              <a:rPr lang="en-GB" sz="1200" dirty="0" smtClean="0">
                <a:solidFill>
                  <a:srgbClr val="000000"/>
                </a:solidFill>
              </a:rPr>
              <a:t>rovides a </a:t>
            </a:r>
            <a:r>
              <a:rPr lang="en-GB" sz="1200" b="1" dirty="0" smtClean="0">
                <a:solidFill>
                  <a:srgbClr val="000000"/>
                </a:solidFill>
              </a:rPr>
              <a:t>guaranteed route to market</a:t>
            </a:r>
            <a:r>
              <a:rPr lang="en-GB" sz="1200" dirty="0">
                <a:solidFill>
                  <a:srgbClr val="000000"/>
                </a:solidFill>
              </a:rPr>
              <a:t> </a:t>
            </a:r>
            <a:r>
              <a:rPr lang="en-GB" sz="1200" dirty="0" smtClean="0">
                <a:solidFill>
                  <a:srgbClr val="000000"/>
                </a:solidFill>
              </a:rPr>
              <a:t>at a </a:t>
            </a:r>
            <a:r>
              <a:rPr lang="en-GB" sz="1200" b="1" dirty="0" smtClean="0">
                <a:solidFill>
                  <a:srgbClr val="000000"/>
                </a:solidFill>
              </a:rPr>
              <a:t>fixed discount </a:t>
            </a:r>
            <a:r>
              <a:rPr lang="en-GB" sz="1200" b="1" dirty="0">
                <a:solidFill>
                  <a:srgbClr val="000000"/>
                </a:solidFill>
              </a:rPr>
              <a:t>to the </a:t>
            </a:r>
            <a:r>
              <a:rPr lang="en-GB" sz="1200" b="1" dirty="0" smtClean="0">
                <a:solidFill>
                  <a:srgbClr val="000000"/>
                </a:solidFill>
              </a:rPr>
              <a:t>market price</a:t>
            </a:r>
            <a:r>
              <a:rPr lang="en-GB" sz="1200" dirty="0" smtClean="0">
                <a:solidFill>
                  <a:srgbClr val="000000"/>
                </a:solidFill>
              </a:rPr>
              <a:t>; when combined with CfD top up, </a:t>
            </a:r>
            <a:r>
              <a:rPr lang="en-GB" sz="1200" b="1" dirty="0" smtClean="0">
                <a:solidFill>
                  <a:srgbClr val="000000"/>
                </a:solidFill>
              </a:rPr>
              <a:t>it creates a fixed price per MWh</a:t>
            </a:r>
          </a:p>
          <a:p>
            <a:pPr marL="288000" indent="-171450">
              <a:spcBef>
                <a:spcPts val="800"/>
              </a:spcBef>
              <a:buClr>
                <a:srgbClr val="00487C"/>
              </a:buClr>
              <a:buFontTx/>
              <a:buChar char="►"/>
            </a:pPr>
            <a:r>
              <a:rPr lang="en-GB" sz="1200" dirty="0" smtClean="0">
                <a:solidFill>
                  <a:srgbClr val="000000"/>
                </a:solidFill>
              </a:rPr>
              <a:t>Fixed discount set to be larger than discounts expected </a:t>
            </a:r>
            <a:r>
              <a:rPr lang="en-GB" sz="1200" dirty="0">
                <a:solidFill>
                  <a:srgbClr val="000000"/>
                </a:solidFill>
              </a:rPr>
              <a:t>to be available in the market, to ensure it is a genuine </a:t>
            </a:r>
            <a:r>
              <a:rPr lang="en-GB" sz="1200" b="1" dirty="0">
                <a:solidFill>
                  <a:srgbClr val="000000"/>
                </a:solidFill>
              </a:rPr>
              <a:t>‘last resort</a:t>
            </a:r>
            <a:r>
              <a:rPr lang="en-GB" sz="1200" b="1" dirty="0" smtClean="0">
                <a:solidFill>
                  <a:srgbClr val="000000"/>
                </a:solidFill>
              </a:rPr>
              <a:t>’ </a:t>
            </a:r>
            <a:r>
              <a:rPr lang="en-GB" sz="1200" dirty="0" smtClean="0">
                <a:solidFill>
                  <a:srgbClr val="000000"/>
                </a:solidFill>
              </a:rPr>
              <a:t>– so </a:t>
            </a:r>
            <a:r>
              <a:rPr lang="en-GB" sz="1200" b="1" dirty="0" smtClean="0">
                <a:solidFill>
                  <a:srgbClr val="000000"/>
                </a:solidFill>
              </a:rPr>
              <a:t>fixed price, but significantly below the strike price</a:t>
            </a:r>
            <a:endParaRPr lang="en-GB" sz="1200" b="1" dirty="0">
              <a:solidFill>
                <a:srgbClr val="000000"/>
              </a:solidFill>
            </a:endParaRPr>
          </a:p>
          <a:p>
            <a:pPr marL="288000" indent="-171450">
              <a:spcBef>
                <a:spcPts val="800"/>
              </a:spcBef>
              <a:buClr>
                <a:srgbClr val="00487C"/>
              </a:buClr>
              <a:buFontTx/>
              <a:buChar char="►"/>
            </a:pPr>
            <a:r>
              <a:rPr lang="en-GB" sz="1200" dirty="0" smtClean="0">
                <a:solidFill>
                  <a:srgbClr val="000000"/>
                </a:solidFill>
              </a:rPr>
              <a:t>Effectively </a:t>
            </a:r>
            <a:r>
              <a:rPr lang="en-GB" sz="1200" b="1" dirty="0" smtClean="0">
                <a:solidFill>
                  <a:srgbClr val="000000"/>
                </a:solidFill>
              </a:rPr>
              <a:t>‘caps’ </a:t>
            </a:r>
            <a:r>
              <a:rPr lang="en-GB" sz="1200" dirty="0" smtClean="0">
                <a:solidFill>
                  <a:srgbClr val="000000"/>
                </a:solidFill>
              </a:rPr>
              <a:t>generators’ </a:t>
            </a:r>
            <a:r>
              <a:rPr lang="en-GB" sz="1200" dirty="0">
                <a:solidFill>
                  <a:srgbClr val="000000"/>
                </a:solidFill>
              </a:rPr>
              <a:t>long term route to market </a:t>
            </a:r>
            <a:r>
              <a:rPr lang="en-GB" sz="1200" dirty="0" smtClean="0">
                <a:solidFill>
                  <a:srgbClr val="000000"/>
                </a:solidFill>
              </a:rPr>
              <a:t>costs (</a:t>
            </a:r>
            <a:r>
              <a:rPr lang="en-GB" sz="1200" dirty="0" err="1" smtClean="0">
                <a:solidFill>
                  <a:srgbClr val="000000"/>
                </a:solidFill>
              </a:rPr>
              <a:t>eg</a:t>
            </a:r>
            <a:r>
              <a:rPr lang="en-GB" sz="1200" dirty="0" smtClean="0">
                <a:solidFill>
                  <a:srgbClr val="000000"/>
                </a:solidFill>
              </a:rPr>
              <a:t> imbalance/basis risk)</a:t>
            </a:r>
          </a:p>
          <a:p>
            <a:pPr marL="288000" indent="-171450">
              <a:spcBef>
                <a:spcPts val="800"/>
              </a:spcBef>
              <a:buClr>
                <a:srgbClr val="00487C"/>
              </a:buClr>
              <a:buFontTx/>
              <a:buChar char="►"/>
            </a:pPr>
            <a:r>
              <a:rPr lang="en-GB" sz="1200" dirty="0" smtClean="0">
                <a:solidFill>
                  <a:srgbClr val="000000"/>
                </a:solidFill>
              </a:rPr>
              <a:t>Gives </a:t>
            </a:r>
            <a:r>
              <a:rPr lang="en-GB" sz="1200" b="1" dirty="0" smtClean="0">
                <a:solidFill>
                  <a:srgbClr val="000000"/>
                </a:solidFill>
              </a:rPr>
              <a:t>greater </a:t>
            </a:r>
            <a:r>
              <a:rPr lang="en-GB" sz="1200" b="1" dirty="0">
                <a:solidFill>
                  <a:srgbClr val="000000"/>
                </a:solidFill>
              </a:rPr>
              <a:t>flexibility</a:t>
            </a:r>
            <a:r>
              <a:rPr lang="en-GB" sz="1200" dirty="0">
                <a:solidFill>
                  <a:srgbClr val="000000"/>
                </a:solidFill>
              </a:rPr>
              <a:t> </a:t>
            </a:r>
            <a:r>
              <a:rPr lang="en-GB" sz="1200" dirty="0" smtClean="0">
                <a:solidFill>
                  <a:srgbClr val="000000"/>
                </a:solidFill>
              </a:rPr>
              <a:t>to developers to choose the </a:t>
            </a:r>
            <a:r>
              <a:rPr lang="en-GB" sz="1200" dirty="0">
                <a:solidFill>
                  <a:srgbClr val="000000"/>
                </a:solidFill>
              </a:rPr>
              <a:t>contracting structure and counterparty which best suits </a:t>
            </a:r>
            <a:r>
              <a:rPr lang="en-GB" sz="1200" dirty="0" smtClean="0">
                <a:solidFill>
                  <a:srgbClr val="000000"/>
                </a:solidFill>
              </a:rPr>
              <a:t>their appetite </a:t>
            </a:r>
            <a:r>
              <a:rPr lang="en-GB" sz="1200" dirty="0">
                <a:solidFill>
                  <a:srgbClr val="000000"/>
                </a:solidFill>
              </a:rPr>
              <a:t>for </a:t>
            </a:r>
            <a:r>
              <a:rPr lang="en-GB" sz="1200" dirty="0" smtClean="0">
                <a:solidFill>
                  <a:srgbClr val="000000"/>
                </a:solidFill>
              </a:rPr>
              <a:t>risk</a:t>
            </a:r>
          </a:p>
          <a:p>
            <a:pPr marL="288000" indent="-171450">
              <a:spcBef>
                <a:spcPts val="800"/>
              </a:spcBef>
              <a:buClr>
                <a:srgbClr val="00487C"/>
              </a:buClr>
              <a:buFontTx/>
              <a:buChar char="►"/>
            </a:pPr>
            <a:r>
              <a:rPr lang="en-GB" sz="1200" b="1" dirty="0" smtClean="0">
                <a:solidFill>
                  <a:srgbClr val="000000"/>
                </a:solidFill>
              </a:rPr>
              <a:t>Backstop PPAs are 1yr in length</a:t>
            </a:r>
            <a:r>
              <a:rPr lang="en-GB" sz="1200" dirty="0" smtClean="0">
                <a:solidFill>
                  <a:srgbClr val="000000"/>
                </a:solidFill>
              </a:rPr>
              <a:t>, with a minimum tenor of 6 months</a:t>
            </a:r>
            <a:endParaRPr lang="en-GB" sz="1200" dirty="0">
              <a:solidFill>
                <a:srgbClr val="000000"/>
              </a:solidFill>
            </a:endParaRPr>
          </a:p>
        </p:txBody>
      </p:sp>
    </p:spTree>
    <p:extLst>
      <p:ext uri="{BB962C8B-B14F-4D97-AF65-F5344CB8AC3E}">
        <p14:creationId xmlns:p14="http://schemas.microsoft.com/office/powerpoint/2010/main" val="37776467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GB" dirty="0" smtClean="0"/>
              <a:t>Eligibility and Offtaker Identity</a:t>
            </a:r>
            <a:endParaRPr lang="en-GB" dirty="0"/>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11</a:t>
            </a:fld>
            <a:endParaRPr lang="en-US" dirty="0">
              <a:solidFill>
                <a:prstClr val="white"/>
              </a:solidFill>
            </a:endParaRPr>
          </a:p>
        </p:txBody>
      </p:sp>
      <p:sp>
        <p:nvSpPr>
          <p:cNvPr id="5" name="Footer Placeholder 4"/>
          <p:cNvSpPr>
            <a:spLocks noGrp="1"/>
          </p:cNvSpPr>
          <p:nvPr>
            <p:ph type="ftr" sz="quarter" idx="3"/>
          </p:nvPr>
        </p:nvSpPr>
        <p:spPr>
          <a:xfrm>
            <a:off x="899592" y="6312954"/>
            <a:ext cx="7704856" cy="548680"/>
          </a:xfrm>
        </p:spPr>
        <p:txBody>
          <a:bodyPr/>
          <a:lstStyle/>
          <a:p>
            <a:r>
              <a:rPr lang="en-US" dirty="0">
                <a:solidFill>
                  <a:prstClr val="white"/>
                </a:solidFill>
              </a:rPr>
              <a:t>OLR </a:t>
            </a:r>
            <a:r>
              <a:rPr lang="en-US" dirty="0" smtClean="0">
                <a:solidFill>
                  <a:prstClr val="white"/>
                </a:solidFill>
              </a:rPr>
              <a:t>Design</a:t>
            </a:r>
            <a:endParaRPr lang="en-US" dirty="0">
              <a:solidFill>
                <a:prstClr val="white"/>
              </a:solidFill>
            </a:endParaRPr>
          </a:p>
        </p:txBody>
      </p:sp>
      <p:sp>
        <p:nvSpPr>
          <p:cNvPr id="22" name="Rectangle 21"/>
          <p:cNvSpPr/>
          <p:nvPr/>
        </p:nvSpPr>
        <p:spPr>
          <a:xfrm>
            <a:off x="2137883" y="3129127"/>
            <a:ext cx="6781102" cy="2316097"/>
          </a:xfrm>
          <a:prstGeom prst="rect">
            <a:avLst/>
          </a:prstGeom>
          <a:solidFill>
            <a:schemeClr val="bg1">
              <a:lumMod val="95000"/>
            </a:schemeClr>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marL="355600" indent="-347663">
              <a:spcBef>
                <a:spcPts val="800"/>
              </a:spcBef>
              <a:buClr>
                <a:srgbClr val="00487C"/>
              </a:buClr>
              <a:buFontTx/>
              <a:buChar char="►"/>
            </a:pPr>
            <a:r>
              <a:rPr lang="en-GB" dirty="0" smtClean="0">
                <a:solidFill>
                  <a:srgbClr val="000000"/>
                </a:solidFill>
              </a:rPr>
              <a:t>Largest suppliers (those that supply more than [X]% of GB electricity) are mandated to submit bids to manage each Backstop PPA.  </a:t>
            </a:r>
          </a:p>
          <a:p>
            <a:pPr marL="355600" indent="-347663">
              <a:spcBef>
                <a:spcPts val="800"/>
              </a:spcBef>
              <a:buClr>
                <a:srgbClr val="00487C"/>
              </a:buClr>
              <a:buFontTx/>
              <a:buChar char="►"/>
            </a:pPr>
            <a:r>
              <a:rPr lang="en-GB" dirty="0" smtClean="0">
                <a:solidFill>
                  <a:srgbClr val="000000"/>
                </a:solidFill>
              </a:rPr>
              <a:t>Duty on SoS to review the threshold if it appears that no supplier would exceed it.</a:t>
            </a:r>
          </a:p>
          <a:p>
            <a:pPr marL="355600" indent="-347663">
              <a:spcBef>
                <a:spcPts val="800"/>
              </a:spcBef>
              <a:buClr>
                <a:srgbClr val="00487C"/>
              </a:buClr>
              <a:buFontTx/>
              <a:buChar char="►"/>
            </a:pPr>
            <a:r>
              <a:rPr lang="en-GB" dirty="0">
                <a:solidFill>
                  <a:srgbClr val="000000"/>
                </a:solidFill>
              </a:rPr>
              <a:t>O</a:t>
            </a:r>
            <a:r>
              <a:rPr lang="en-GB" dirty="0" smtClean="0">
                <a:solidFill>
                  <a:srgbClr val="000000"/>
                </a:solidFill>
              </a:rPr>
              <a:t>ther licenced suppliers are able to voluntarily submit bids, subject to any credit requirements</a:t>
            </a:r>
            <a:endParaRPr lang="en-GB" dirty="0">
              <a:solidFill>
                <a:srgbClr val="000000"/>
              </a:solidFill>
            </a:endParaRPr>
          </a:p>
        </p:txBody>
      </p:sp>
      <p:sp>
        <p:nvSpPr>
          <p:cNvPr id="23" name="Rectangle 22"/>
          <p:cNvSpPr/>
          <p:nvPr/>
        </p:nvSpPr>
        <p:spPr>
          <a:xfrm>
            <a:off x="261257" y="3128833"/>
            <a:ext cx="1829126" cy="2316014"/>
          </a:xfrm>
          <a:prstGeom prst="rect">
            <a:avLst/>
          </a:prstGeom>
          <a:solidFill>
            <a:srgbClr val="0084C2"/>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b="1" dirty="0" smtClean="0">
                <a:solidFill>
                  <a:srgbClr val="FFFFFF"/>
                </a:solidFill>
              </a:rPr>
              <a:t>Offtaker Identity</a:t>
            </a:r>
            <a:endParaRPr lang="en-GB" b="1" dirty="0">
              <a:solidFill>
                <a:srgbClr val="FFFFFF"/>
              </a:solidFill>
            </a:endParaRPr>
          </a:p>
        </p:txBody>
      </p:sp>
      <p:sp>
        <p:nvSpPr>
          <p:cNvPr id="28" name="Rectangle 27"/>
          <p:cNvSpPr/>
          <p:nvPr/>
        </p:nvSpPr>
        <p:spPr>
          <a:xfrm>
            <a:off x="2133085" y="2021246"/>
            <a:ext cx="6781102" cy="981628"/>
          </a:xfrm>
          <a:prstGeom prst="rect">
            <a:avLst/>
          </a:prstGeom>
          <a:solidFill>
            <a:schemeClr val="bg1">
              <a:lumMod val="95000"/>
            </a:schemeClr>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marL="355600" indent="-347663">
              <a:spcBef>
                <a:spcPts val="800"/>
              </a:spcBef>
              <a:buClr>
                <a:srgbClr val="00487C"/>
              </a:buClr>
              <a:buFontTx/>
              <a:buChar char="►"/>
            </a:pPr>
            <a:r>
              <a:rPr lang="en-GB" dirty="0">
                <a:solidFill>
                  <a:srgbClr val="000000"/>
                </a:solidFill>
              </a:rPr>
              <a:t>All Renewable CfD holders including IC holders</a:t>
            </a:r>
          </a:p>
          <a:p>
            <a:pPr marL="355600" indent="-347663">
              <a:spcBef>
                <a:spcPts val="800"/>
              </a:spcBef>
              <a:buClr>
                <a:srgbClr val="00487C"/>
              </a:buClr>
              <a:buFontTx/>
              <a:buChar char="►"/>
            </a:pPr>
            <a:r>
              <a:rPr lang="en-GB" dirty="0" smtClean="0">
                <a:solidFill>
                  <a:srgbClr val="000000"/>
                </a:solidFill>
              </a:rPr>
              <a:t>Considering splitting </a:t>
            </a:r>
            <a:r>
              <a:rPr lang="en-GB" dirty="0">
                <a:solidFill>
                  <a:srgbClr val="000000"/>
                </a:solidFill>
              </a:rPr>
              <a:t>output from generators with capacity above 100MW across multiple offtakers</a:t>
            </a:r>
          </a:p>
        </p:txBody>
      </p:sp>
      <p:sp>
        <p:nvSpPr>
          <p:cNvPr id="29" name="Rectangle 28"/>
          <p:cNvSpPr/>
          <p:nvPr/>
        </p:nvSpPr>
        <p:spPr>
          <a:xfrm>
            <a:off x="256459" y="2021281"/>
            <a:ext cx="1829126" cy="981593"/>
          </a:xfrm>
          <a:prstGeom prst="rect">
            <a:avLst/>
          </a:prstGeom>
          <a:solidFill>
            <a:srgbClr val="0084C2"/>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b="1" dirty="0" smtClean="0">
                <a:solidFill>
                  <a:srgbClr val="FFFFFF"/>
                </a:solidFill>
              </a:rPr>
              <a:t>Eligibility</a:t>
            </a:r>
            <a:endParaRPr lang="en-GB" b="1" dirty="0">
              <a:solidFill>
                <a:srgbClr val="FFFFFF"/>
              </a:solidFill>
            </a:endParaRPr>
          </a:p>
        </p:txBody>
      </p:sp>
    </p:spTree>
    <p:extLst>
      <p:ext uri="{BB962C8B-B14F-4D97-AF65-F5344CB8AC3E}">
        <p14:creationId xmlns:p14="http://schemas.microsoft.com/office/powerpoint/2010/main" val="30206628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GB" dirty="0" smtClean="0"/>
              <a:t>Access</a:t>
            </a:r>
            <a:endParaRPr lang="en-GB" dirty="0"/>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12</a:t>
            </a:fld>
            <a:endParaRPr lang="en-US" dirty="0">
              <a:solidFill>
                <a:prstClr val="white"/>
              </a:solidFill>
            </a:endParaRPr>
          </a:p>
        </p:txBody>
      </p:sp>
      <p:sp>
        <p:nvSpPr>
          <p:cNvPr id="5" name="Footer Placeholder 4"/>
          <p:cNvSpPr>
            <a:spLocks noGrp="1"/>
          </p:cNvSpPr>
          <p:nvPr>
            <p:ph type="ftr" sz="quarter" idx="3"/>
          </p:nvPr>
        </p:nvSpPr>
        <p:spPr>
          <a:xfrm>
            <a:off x="899592" y="6312954"/>
            <a:ext cx="7704856" cy="548680"/>
          </a:xfrm>
        </p:spPr>
        <p:txBody>
          <a:bodyPr/>
          <a:lstStyle/>
          <a:p>
            <a:r>
              <a:rPr lang="en-US" dirty="0">
                <a:solidFill>
                  <a:prstClr val="white"/>
                </a:solidFill>
              </a:rPr>
              <a:t>OLR </a:t>
            </a:r>
            <a:r>
              <a:rPr lang="en-US" dirty="0" smtClean="0">
                <a:solidFill>
                  <a:prstClr val="white"/>
                </a:solidFill>
              </a:rPr>
              <a:t>Design</a:t>
            </a:r>
            <a:endParaRPr lang="en-US" dirty="0">
              <a:solidFill>
                <a:prstClr val="white"/>
              </a:solidFill>
            </a:endParaRPr>
          </a:p>
        </p:txBody>
      </p:sp>
      <p:sp>
        <p:nvSpPr>
          <p:cNvPr id="20" name="Rectangle 19"/>
          <p:cNvSpPr/>
          <p:nvPr/>
        </p:nvSpPr>
        <p:spPr>
          <a:xfrm>
            <a:off x="2137883" y="2018723"/>
            <a:ext cx="6781102" cy="3714533"/>
          </a:xfrm>
          <a:prstGeom prst="rect">
            <a:avLst/>
          </a:prstGeom>
          <a:solidFill>
            <a:schemeClr val="bg1">
              <a:lumMod val="95000"/>
            </a:schemeClr>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marL="355600" indent="-347663">
              <a:buClr>
                <a:srgbClr val="00487C"/>
              </a:buClr>
              <a:buFontTx/>
              <a:buChar char="►"/>
            </a:pPr>
            <a:r>
              <a:rPr lang="en-GB" dirty="0" smtClean="0">
                <a:solidFill>
                  <a:prstClr val="black"/>
                </a:solidFill>
              </a:rPr>
              <a:t>Few fetters on access. </a:t>
            </a:r>
            <a:r>
              <a:rPr lang="en-GB" dirty="0">
                <a:solidFill>
                  <a:prstClr val="black"/>
                </a:solidFill>
              </a:rPr>
              <a:t>Generators’ eligibility for </a:t>
            </a:r>
            <a:r>
              <a:rPr lang="en-GB" dirty="0" smtClean="0">
                <a:solidFill>
                  <a:prstClr val="black"/>
                </a:solidFill>
              </a:rPr>
              <a:t>further Backstop PPAs </a:t>
            </a:r>
            <a:r>
              <a:rPr lang="en-GB" dirty="0">
                <a:solidFill>
                  <a:prstClr val="black"/>
                </a:solidFill>
              </a:rPr>
              <a:t>is lost </a:t>
            </a:r>
            <a:r>
              <a:rPr lang="en-GB" dirty="0" smtClean="0">
                <a:solidFill>
                  <a:prstClr val="black"/>
                </a:solidFill>
              </a:rPr>
              <a:t>if: </a:t>
            </a:r>
          </a:p>
          <a:p>
            <a:pPr marL="812800" lvl="1" indent="-347663">
              <a:buClr>
                <a:srgbClr val="00487C"/>
              </a:buClr>
              <a:buFontTx/>
              <a:buChar char="►"/>
            </a:pPr>
            <a:r>
              <a:rPr lang="en-GB" dirty="0" smtClean="0">
                <a:solidFill>
                  <a:prstClr val="black"/>
                </a:solidFill>
              </a:rPr>
              <a:t>a Backstop </a:t>
            </a:r>
            <a:r>
              <a:rPr lang="en-GB" dirty="0">
                <a:solidFill>
                  <a:prstClr val="black"/>
                </a:solidFill>
              </a:rPr>
              <a:t>PPA is terminated by offtaker for ‘material breach</a:t>
            </a:r>
            <a:r>
              <a:rPr lang="en-GB" dirty="0" smtClean="0">
                <a:solidFill>
                  <a:prstClr val="black"/>
                </a:solidFill>
              </a:rPr>
              <a:t>’, </a:t>
            </a:r>
            <a:r>
              <a:rPr lang="en-GB" dirty="0">
                <a:solidFill>
                  <a:prstClr val="black"/>
                </a:solidFill>
              </a:rPr>
              <a:t>or </a:t>
            </a:r>
            <a:endParaRPr lang="en-GB" dirty="0" smtClean="0">
              <a:solidFill>
                <a:prstClr val="black"/>
              </a:solidFill>
            </a:endParaRPr>
          </a:p>
          <a:p>
            <a:pPr marL="812800" lvl="1" indent="-347663">
              <a:buClr>
                <a:srgbClr val="00487C"/>
              </a:buClr>
              <a:buFontTx/>
              <a:buChar char="►"/>
            </a:pPr>
            <a:r>
              <a:rPr lang="en-GB" dirty="0" smtClean="0">
                <a:solidFill>
                  <a:prstClr val="black"/>
                </a:solidFill>
              </a:rPr>
              <a:t>if </a:t>
            </a:r>
            <a:r>
              <a:rPr lang="en-GB" dirty="0">
                <a:solidFill>
                  <a:prstClr val="black"/>
                </a:solidFill>
              </a:rPr>
              <a:t>they terminate a Backstop PPA early without </a:t>
            </a:r>
            <a:r>
              <a:rPr lang="en-GB" dirty="0" smtClean="0">
                <a:solidFill>
                  <a:prstClr val="black"/>
                </a:solidFill>
              </a:rPr>
              <a:t>the required </a:t>
            </a:r>
            <a:r>
              <a:rPr lang="en-GB" dirty="0">
                <a:solidFill>
                  <a:prstClr val="black"/>
                </a:solidFill>
              </a:rPr>
              <a:t>notice</a:t>
            </a:r>
          </a:p>
          <a:p>
            <a:pPr marL="355600" indent="-347663">
              <a:spcBef>
                <a:spcPts val="800"/>
              </a:spcBef>
              <a:buClr>
                <a:srgbClr val="00487C"/>
              </a:buClr>
              <a:buFontTx/>
              <a:buChar char="►"/>
            </a:pPr>
            <a:r>
              <a:rPr lang="en-GB" dirty="0">
                <a:solidFill>
                  <a:prstClr val="black"/>
                </a:solidFill>
              </a:rPr>
              <a:t>Generators are able to enter into a Backstop PPA at any point during their CfD (once payments have started)</a:t>
            </a:r>
          </a:p>
          <a:p>
            <a:pPr marL="355600" indent="-347663">
              <a:spcBef>
                <a:spcPts val="800"/>
              </a:spcBef>
              <a:buClr>
                <a:srgbClr val="00487C"/>
              </a:buClr>
              <a:buFontTx/>
              <a:buChar char="►"/>
            </a:pPr>
            <a:r>
              <a:rPr lang="en-GB" dirty="0" smtClean="0">
                <a:solidFill>
                  <a:prstClr val="black"/>
                </a:solidFill>
              </a:rPr>
              <a:t>However, initial delay to enable Ofgem to get their systems in </a:t>
            </a:r>
            <a:r>
              <a:rPr lang="en-GB" dirty="0">
                <a:solidFill>
                  <a:prstClr val="black"/>
                </a:solidFill>
              </a:rPr>
              <a:t>place: </a:t>
            </a:r>
            <a:r>
              <a:rPr lang="en-GB" dirty="0" smtClean="0">
                <a:solidFill>
                  <a:prstClr val="black"/>
                </a:solidFill>
              </a:rPr>
              <a:t>earliest </a:t>
            </a:r>
            <a:r>
              <a:rPr lang="en-GB" dirty="0">
                <a:solidFill>
                  <a:prstClr val="black"/>
                </a:solidFill>
              </a:rPr>
              <a:t>access </a:t>
            </a:r>
            <a:r>
              <a:rPr lang="en-GB" dirty="0" smtClean="0">
                <a:solidFill>
                  <a:prstClr val="black"/>
                </a:solidFill>
              </a:rPr>
              <a:t>to a Backstop PPA </a:t>
            </a:r>
            <a:r>
              <a:rPr lang="en-GB" dirty="0">
                <a:solidFill>
                  <a:prstClr val="black"/>
                </a:solidFill>
              </a:rPr>
              <a:t>is in early </a:t>
            </a:r>
            <a:r>
              <a:rPr lang="en-GB" dirty="0" smtClean="0">
                <a:solidFill>
                  <a:prstClr val="black"/>
                </a:solidFill>
              </a:rPr>
              <a:t>2016 </a:t>
            </a:r>
          </a:p>
          <a:p>
            <a:pPr marL="355600" indent="-347663">
              <a:spcBef>
                <a:spcPts val="800"/>
              </a:spcBef>
              <a:buClr>
                <a:srgbClr val="00487C"/>
              </a:buClr>
              <a:buFontTx/>
              <a:buChar char="►"/>
            </a:pPr>
            <a:r>
              <a:rPr lang="en-GB" dirty="0" smtClean="0">
                <a:solidFill>
                  <a:prstClr val="black"/>
                </a:solidFill>
              </a:rPr>
              <a:t>Considering </a:t>
            </a:r>
            <a:r>
              <a:rPr lang="en-GB" dirty="0">
                <a:solidFill>
                  <a:prstClr val="black"/>
                </a:solidFill>
              </a:rPr>
              <a:t>requirement for information </a:t>
            </a:r>
            <a:r>
              <a:rPr lang="en-GB" dirty="0" smtClean="0">
                <a:solidFill>
                  <a:prstClr val="black"/>
                </a:solidFill>
              </a:rPr>
              <a:t>provision</a:t>
            </a:r>
            <a:endParaRPr lang="en-GB" dirty="0">
              <a:solidFill>
                <a:prstClr val="black"/>
              </a:solidFill>
            </a:endParaRPr>
          </a:p>
        </p:txBody>
      </p:sp>
      <p:sp>
        <p:nvSpPr>
          <p:cNvPr id="21" name="Rectangle 20"/>
          <p:cNvSpPr/>
          <p:nvPr/>
        </p:nvSpPr>
        <p:spPr>
          <a:xfrm>
            <a:off x="258597" y="2018446"/>
            <a:ext cx="1831786" cy="3714398"/>
          </a:xfrm>
          <a:prstGeom prst="rect">
            <a:avLst/>
          </a:prstGeom>
          <a:solidFill>
            <a:srgbClr val="0084C2"/>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b="1" dirty="0" smtClean="0">
                <a:solidFill>
                  <a:srgbClr val="FFFFFF"/>
                </a:solidFill>
              </a:rPr>
              <a:t>Access</a:t>
            </a:r>
            <a:endParaRPr lang="en-GB" b="1" dirty="0">
              <a:solidFill>
                <a:srgbClr val="FFFFFF"/>
              </a:solidFill>
            </a:endParaRPr>
          </a:p>
        </p:txBody>
      </p:sp>
    </p:spTree>
    <p:extLst>
      <p:ext uri="{BB962C8B-B14F-4D97-AF65-F5344CB8AC3E}">
        <p14:creationId xmlns:p14="http://schemas.microsoft.com/office/powerpoint/2010/main" val="32297857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GB" dirty="0" smtClean="0"/>
              <a:t>Allocation</a:t>
            </a:r>
            <a:endParaRPr lang="en-GB" dirty="0"/>
          </a:p>
        </p:txBody>
      </p:sp>
      <p:sp>
        <p:nvSpPr>
          <p:cNvPr id="4" name="Slide Number Placeholder 3"/>
          <p:cNvSpPr>
            <a:spLocks noGrp="1"/>
          </p:cNvSpPr>
          <p:nvPr>
            <p:ph type="sldNum" sz="quarter" idx="12"/>
          </p:nvPr>
        </p:nvSpPr>
        <p:spPr>
          <a:xfrm>
            <a:off x="0" y="6309320"/>
            <a:ext cx="9144000" cy="548680"/>
          </a:xfrm>
        </p:spPr>
        <p:txBody>
          <a:bodyPr/>
          <a:lstStyle/>
          <a:p>
            <a:fld id="{E051598E-9D06-4046-8EF2-7702044C4E81}" type="slidenum">
              <a:rPr lang="en-US" smtClean="0">
                <a:solidFill>
                  <a:prstClr val="white"/>
                </a:solidFill>
              </a:rPr>
              <a:pPr/>
              <a:t>13</a:t>
            </a:fld>
            <a:endParaRPr lang="en-US" dirty="0">
              <a:solidFill>
                <a:prstClr val="white"/>
              </a:solidFill>
            </a:endParaRPr>
          </a:p>
        </p:txBody>
      </p:sp>
      <p:sp>
        <p:nvSpPr>
          <p:cNvPr id="5" name="Footer Placeholder 4"/>
          <p:cNvSpPr>
            <a:spLocks noGrp="1"/>
          </p:cNvSpPr>
          <p:nvPr>
            <p:ph type="ftr" sz="quarter" idx="3"/>
          </p:nvPr>
        </p:nvSpPr>
        <p:spPr>
          <a:xfrm>
            <a:off x="899592" y="6309320"/>
            <a:ext cx="7704856" cy="548680"/>
          </a:xfrm>
        </p:spPr>
        <p:txBody>
          <a:bodyPr/>
          <a:lstStyle/>
          <a:p>
            <a:r>
              <a:rPr lang="en-US" dirty="0">
                <a:solidFill>
                  <a:prstClr val="white"/>
                </a:solidFill>
              </a:rPr>
              <a:t>OLR </a:t>
            </a:r>
            <a:r>
              <a:rPr lang="en-US" dirty="0" smtClean="0">
                <a:solidFill>
                  <a:prstClr val="white"/>
                </a:solidFill>
              </a:rPr>
              <a:t>Design</a:t>
            </a:r>
            <a:endParaRPr lang="en-US" dirty="0">
              <a:solidFill>
                <a:prstClr val="white"/>
              </a:solidFill>
            </a:endParaRPr>
          </a:p>
        </p:txBody>
      </p:sp>
      <p:sp>
        <p:nvSpPr>
          <p:cNvPr id="24" name="Rectangle 23"/>
          <p:cNvSpPr/>
          <p:nvPr/>
        </p:nvSpPr>
        <p:spPr>
          <a:xfrm>
            <a:off x="2142681" y="2022249"/>
            <a:ext cx="6781102" cy="3999039"/>
          </a:xfrm>
          <a:prstGeom prst="rect">
            <a:avLst/>
          </a:prstGeom>
          <a:solidFill>
            <a:schemeClr val="bg1">
              <a:lumMod val="95000"/>
            </a:schemeClr>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marL="355600" indent="-347663">
              <a:spcBef>
                <a:spcPts val="800"/>
              </a:spcBef>
              <a:buClr>
                <a:srgbClr val="00487C"/>
              </a:buClr>
              <a:buFontTx/>
              <a:buChar char="►"/>
            </a:pPr>
            <a:r>
              <a:rPr lang="en-GB" dirty="0" smtClean="0">
                <a:solidFill>
                  <a:srgbClr val="000000"/>
                </a:solidFill>
              </a:rPr>
              <a:t>Backstop PPA is allocated to an offtaker competitively – they bid a management fee £/MWh. </a:t>
            </a:r>
            <a:r>
              <a:rPr lang="en-GB" dirty="0">
                <a:solidFill>
                  <a:srgbClr val="000000"/>
                </a:solidFill>
              </a:rPr>
              <a:t>Contract allocated to the lowest bidder.  </a:t>
            </a:r>
            <a:endParaRPr lang="en-GB" dirty="0" smtClean="0">
              <a:solidFill>
                <a:srgbClr val="000000"/>
              </a:solidFill>
            </a:endParaRPr>
          </a:p>
          <a:p>
            <a:pPr marL="355600" indent="-347663">
              <a:spcBef>
                <a:spcPts val="800"/>
              </a:spcBef>
              <a:buClr>
                <a:srgbClr val="00487C"/>
              </a:buClr>
              <a:buFontTx/>
              <a:buChar char="►"/>
            </a:pPr>
            <a:r>
              <a:rPr lang="en-GB" dirty="0" smtClean="0">
                <a:solidFill>
                  <a:srgbClr val="000000"/>
                </a:solidFill>
              </a:rPr>
              <a:t>Mandatory </a:t>
            </a:r>
            <a:r>
              <a:rPr lang="en-GB" dirty="0">
                <a:solidFill>
                  <a:srgbClr val="000000"/>
                </a:solidFill>
              </a:rPr>
              <a:t>offtakers are required to submit </a:t>
            </a:r>
            <a:r>
              <a:rPr lang="en-GB" dirty="0" smtClean="0">
                <a:solidFill>
                  <a:srgbClr val="000000"/>
                </a:solidFill>
              </a:rPr>
              <a:t>bids for each Backstop PPA.</a:t>
            </a:r>
            <a:endParaRPr lang="en-GB" dirty="0">
              <a:solidFill>
                <a:srgbClr val="000000"/>
              </a:solidFill>
            </a:endParaRPr>
          </a:p>
          <a:p>
            <a:pPr marL="355600" indent="-347663">
              <a:spcBef>
                <a:spcPts val="800"/>
              </a:spcBef>
              <a:buClr>
                <a:srgbClr val="00487C"/>
              </a:buClr>
              <a:buFontTx/>
              <a:buChar char="►"/>
            </a:pPr>
            <a:r>
              <a:rPr lang="en-GB" dirty="0" smtClean="0">
                <a:solidFill>
                  <a:srgbClr val="000000"/>
                </a:solidFill>
              </a:rPr>
              <a:t>Ofgem to allocate within five weeks of generator expressing an interest in a Backstop PPA. Contract comes into force a week later: six weeks after notifying Ofgem.</a:t>
            </a:r>
          </a:p>
          <a:p>
            <a:pPr marL="355600" indent="-347663">
              <a:spcBef>
                <a:spcPts val="800"/>
              </a:spcBef>
              <a:buClr>
                <a:srgbClr val="00487C"/>
              </a:buClr>
              <a:buFontTx/>
              <a:buChar char="►"/>
            </a:pPr>
            <a:r>
              <a:rPr lang="en-GB" dirty="0" smtClean="0">
                <a:solidFill>
                  <a:srgbClr val="000000"/>
                </a:solidFill>
              </a:rPr>
              <a:t>Allocation initially via </a:t>
            </a:r>
            <a:r>
              <a:rPr lang="en-GB" dirty="0" smtClean="0">
                <a:solidFill>
                  <a:prstClr val="black"/>
                </a:solidFill>
              </a:rPr>
              <a:t>sealed bid, could move to monthly auction if Ofgem judged this would be in consumers’ interest.</a:t>
            </a:r>
          </a:p>
          <a:p>
            <a:pPr marL="355600" indent="-347663">
              <a:spcBef>
                <a:spcPts val="800"/>
              </a:spcBef>
              <a:buClr>
                <a:srgbClr val="00487C"/>
              </a:buClr>
              <a:buFontTx/>
              <a:buChar char="►"/>
            </a:pPr>
            <a:r>
              <a:rPr lang="en-GB" dirty="0" smtClean="0">
                <a:solidFill>
                  <a:prstClr val="black"/>
                </a:solidFill>
              </a:rPr>
              <a:t>Potential to use mutualisation provisions to compensate generator in the event that Ofgem fails to allocate within five weeks.</a:t>
            </a:r>
          </a:p>
        </p:txBody>
      </p:sp>
      <p:sp>
        <p:nvSpPr>
          <p:cNvPr id="25" name="Rectangle 24"/>
          <p:cNvSpPr/>
          <p:nvPr/>
        </p:nvSpPr>
        <p:spPr>
          <a:xfrm>
            <a:off x="263395" y="2021912"/>
            <a:ext cx="1831786" cy="3998891"/>
          </a:xfrm>
          <a:prstGeom prst="rect">
            <a:avLst/>
          </a:prstGeom>
          <a:solidFill>
            <a:srgbClr val="0084C2"/>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b="1" dirty="0" smtClean="0">
                <a:solidFill>
                  <a:srgbClr val="FFFFFF"/>
                </a:solidFill>
              </a:rPr>
              <a:t>Allocation</a:t>
            </a:r>
            <a:endParaRPr lang="en-GB" b="1" dirty="0">
              <a:solidFill>
                <a:srgbClr val="FFFFFF"/>
              </a:solidFill>
            </a:endParaRPr>
          </a:p>
        </p:txBody>
      </p:sp>
    </p:spTree>
    <p:extLst>
      <p:ext uri="{BB962C8B-B14F-4D97-AF65-F5344CB8AC3E}">
        <p14:creationId xmlns:p14="http://schemas.microsoft.com/office/powerpoint/2010/main" val="40475499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GB" dirty="0" smtClean="0"/>
              <a:t>Allocation</a:t>
            </a:r>
            <a:endParaRPr lang="en-GB" dirty="0"/>
          </a:p>
        </p:txBody>
      </p:sp>
      <p:sp>
        <p:nvSpPr>
          <p:cNvPr id="4" name="Slide Number Placeholder 3"/>
          <p:cNvSpPr>
            <a:spLocks noGrp="1"/>
          </p:cNvSpPr>
          <p:nvPr>
            <p:ph type="sldNum" sz="quarter" idx="12"/>
          </p:nvPr>
        </p:nvSpPr>
        <p:spPr>
          <a:xfrm>
            <a:off x="0" y="6309320"/>
            <a:ext cx="9144000" cy="548680"/>
          </a:xfrm>
        </p:spPr>
        <p:txBody>
          <a:bodyPr/>
          <a:lstStyle/>
          <a:p>
            <a:fld id="{E051598E-9D06-4046-8EF2-7702044C4E81}" type="slidenum">
              <a:rPr lang="en-US" smtClean="0">
                <a:solidFill>
                  <a:prstClr val="white"/>
                </a:solidFill>
              </a:rPr>
              <a:pPr/>
              <a:t>14</a:t>
            </a:fld>
            <a:endParaRPr lang="en-US" dirty="0">
              <a:solidFill>
                <a:prstClr val="white"/>
              </a:solidFill>
            </a:endParaRPr>
          </a:p>
        </p:txBody>
      </p:sp>
      <p:sp>
        <p:nvSpPr>
          <p:cNvPr id="5" name="Footer Placeholder 4"/>
          <p:cNvSpPr>
            <a:spLocks noGrp="1"/>
          </p:cNvSpPr>
          <p:nvPr>
            <p:ph type="ftr" sz="quarter" idx="3"/>
          </p:nvPr>
        </p:nvSpPr>
        <p:spPr>
          <a:xfrm>
            <a:off x="899592" y="6309320"/>
            <a:ext cx="7704856" cy="548680"/>
          </a:xfrm>
        </p:spPr>
        <p:txBody>
          <a:bodyPr/>
          <a:lstStyle/>
          <a:p>
            <a:r>
              <a:rPr lang="en-US" dirty="0">
                <a:solidFill>
                  <a:prstClr val="white"/>
                </a:solidFill>
              </a:rPr>
              <a:t>OLR </a:t>
            </a:r>
            <a:r>
              <a:rPr lang="en-US" dirty="0" smtClean="0">
                <a:solidFill>
                  <a:prstClr val="white"/>
                </a:solidFill>
              </a:rPr>
              <a:t>Design</a:t>
            </a:r>
            <a:endParaRPr lang="en-US" dirty="0">
              <a:solidFill>
                <a:prstClr val="white"/>
              </a:solidFill>
            </a:endParaRPr>
          </a:p>
        </p:txBody>
      </p:sp>
      <p:sp>
        <p:nvSpPr>
          <p:cNvPr id="24" name="Rectangle 23"/>
          <p:cNvSpPr/>
          <p:nvPr/>
        </p:nvSpPr>
        <p:spPr>
          <a:xfrm>
            <a:off x="2142681" y="2022250"/>
            <a:ext cx="6781102" cy="3164316"/>
          </a:xfrm>
          <a:prstGeom prst="rect">
            <a:avLst/>
          </a:prstGeom>
          <a:solidFill>
            <a:schemeClr val="bg1">
              <a:lumMod val="95000"/>
            </a:schemeClr>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marL="7937">
              <a:spcBef>
                <a:spcPts val="800"/>
              </a:spcBef>
              <a:buClr>
                <a:srgbClr val="00487C"/>
              </a:buClr>
            </a:pPr>
            <a:endParaRPr lang="en-GB" dirty="0" smtClean="0">
              <a:solidFill>
                <a:prstClr val="black"/>
              </a:solidFill>
            </a:endParaRPr>
          </a:p>
        </p:txBody>
      </p:sp>
      <p:sp>
        <p:nvSpPr>
          <p:cNvPr id="25" name="Rectangle 24"/>
          <p:cNvSpPr/>
          <p:nvPr/>
        </p:nvSpPr>
        <p:spPr>
          <a:xfrm>
            <a:off x="263395" y="2021913"/>
            <a:ext cx="1831786" cy="3164199"/>
          </a:xfrm>
          <a:prstGeom prst="rect">
            <a:avLst/>
          </a:prstGeom>
          <a:solidFill>
            <a:srgbClr val="0084C2"/>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b="1" dirty="0" smtClean="0">
                <a:solidFill>
                  <a:srgbClr val="FFFFFF"/>
                </a:solidFill>
              </a:rPr>
              <a:t>Allocation</a:t>
            </a:r>
            <a:endParaRPr lang="en-GB" b="1" dirty="0">
              <a:solidFill>
                <a:srgbClr val="FFFFFF"/>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2682" y="2021914"/>
            <a:ext cx="6965822" cy="316465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721411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GB" smtClean="0"/>
              <a:t>Table Discussion Questions</a:t>
            </a:r>
            <a:endParaRPr lang="en-GB" dirty="0"/>
          </a:p>
        </p:txBody>
      </p:sp>
      <p:sp>
        <p:nvSpPr>
          <p:cNvPr id="4" name="Slide Number Placeholder 3"/>
          <p:cNvSpPr>
            <a:spLocks noGrp="1"/>
          </p:cNvSpPr>
          <p:nvPr>
            <p:ph type="sldNum" sz="quarter" idx="12"/>
          </p:nvPr>
        </p:nvSpPr>
        <p:spPr>
          <a:xfrm>
            <a:off x="0" y="6309320"/>
            <a:ext cx="9144000" cy="548680"/>
          </a:xfrm>
        </p:spPr>
        <p:txBody>
          <a:bodyPr/>
          <a:lstStyle/>
          <a:p>
            <a:fld id="{E051598E-9D06-4046-8EF2-7702044C4E81}" type="slidenum">
              <a:rPr lang="en-US" smtClean="0">
                <a:solidFill>
                  <a:prstClr val="white"/>
                </a:solidFill>
              </a:rPr>
              <a:pPr/>
              <a:t>15</a:t>
            </a:fld>
            <a:endParaRPr lang="en-US" dirty="0">
              <a:solidFill>
                <a:prstClr val="white"/>
              </a:solidFill>
            </a:endParaRPr>
          </a:p>
        </p:txBody>
      </p:sp>
      <p:sp>
        <p:nvSpPr>
          <p:cNvPr id="5" name="Footer Placeholder 4"/>
          <p:cNvSpPr>
            <a:spLocks noGrp="1"/>
          </p:cNvSpPr>
          <p:nvPr>
            <p:ph type="ftr" sz="quarter" idx="3"/>
          </p:nvPr>
        </p:nvSpPr>
        <p:spPr>
          <a:xfrm>
            <a:off x="899592" y="6309320"/>
            <a:ext cx="7704856" cy="548680"/>
          </a:xfrm>
        </p:spPr>
        <p:txBody>
          <a:bodyPr/>
          <a:lstStyle/>
          <a:p>
            <a:r>
              <a:rPr lang="en-US" dirty="0">
                <a:solidFill>
                  <a:prstClr val="white"/>
                </a:solidFill>
              </a:rPr>
              <a:t>OLR </a:t>
            </a:r>
            <a:r>
              <a:rPr lang="en-US" dirty="0" smtClean="0">
                <a:solidFill>
                  <a:prstClr val="white"/>
                </a:solidFill>
              </a:rPr>
              <a:t>Design</a:t>
            </a:r>
            <a:endParaRPr lang="en-US" dirty="0">
              <a:solidFill>
                <a:prstClr val="white"/>
              </a:solidFill>
            </a:endParaRPr>
          </a:p>
        </p:txBody>
      </p:sp>
      <p:sp>
        <p:nvSpPr>
          <p:cNvPr id="24" name="Rectangle 23"/>
          <p:cNvSpPr/>
          <p:nvPr/>
        </p:nvSpPr>
        <p:spPr>
          <a:xfrm>
            <a:off x="2147408" y="4465688"/>
            <a:ext cx="6781102" cy="1771624"/>
          </a:xfrm>
          <a:prstGeom prst="rect">
            <a:avLst/>
          </a:prstGeom>
          <a:solidFill>
            <a:schemeClr val="bg1">
              <a:lumMod val="95000"/>
            </a:schemeClr>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marL="355600" indent="-347663">
              <a:spcBef>
                <a:spcPts val="800"/>
              </a:spcBef>
              <a:buClr>
                <a:srgbClr val="00487C"/>
              </a:buClr>
              <a:buFontTx/>
              <a:buChar char="►"/>
            </a:pPr>
            <a:r>
              <a:rPr lang="en-GB" dirty="0" smtClean="0">
                <a:solidFill>
                  <a:prstClr val="black"/>
                </a:solidFill>
              </a:rPr>
              <a:t>Does the high-level allocation timeline for Backstop PPAs look appropriate for generators and suppliers?</a:t>
            </a:r>
          </a:p>
          <a:p>
            <a:pPr marL="355600" indent="-347663">
              <a:spcBef>
                <a:spcPts val="800"/>
              </a:spcBef>
              <a:buClr>
                <a:srgbClr val="00487C"/>
              </a:buClr>
              <a:buFontTx/>
              <a:buChar char="►"/>
            </a:pPr>
            <a:r>
              <a:rPr lang="en-GB" dirty="0" smtClean="0">
                <a:solidFill>
                  <a:prstClr val="black"/>
                </a:solidFill>
              </a:rPr>
              <a:t>What </a:t>
            </a:r>
            <a:r>
              <a:rPr lang="en-GB" dirty="0">
                <a:solidFill>
                  <a:prstClr val="black"/>
                </a:solidFill>
              </a:rPr>
              <a:t>information should Generators be asked to provide when applying to access the OLR, to help inform Offtakers’ bids?</a:t>
            </a:r>
            <a:endParaRPr lang="en-GB" dirty="0" smtClean="0">
              <a:solidFill>
                <a:prstClr val="black"/>
              </a:solidFill>
            </a:endParaRPr>
          </a:p>
        </p:txBody>
      </p:sp>
      <p:sp>
        <p:nvSpPr>
          <p:cNvPr id="25" name="Rectangle 24"/>
          <p:cNvSpPr/>
          <p:nvPr/>
        </p:nvSpPr>
        <p:spPr>
          <a:xfrm>
            <a:off x="263980" y="4465687"/>
            <a:ext cx="1831786" cy="1771625"/>
          </a:xfrm>
          <a:prstGeom prst="rect">
            <a:avLst/>
          </a:prstGeom>
          <a:solidFill>
            <a:srgbClr val="0084C2"/>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b="1" dirty="0" smtClean="0">
                <a:solidFill>
                  <a:srgbClr val="FFFFFF"/>
                </a:solidFill>
              </a:rPr>
              <a:t>Allocation</a:t>
            </a:r>
            <a:endParaRPr lang="en-GB" b="1" dirty="0">
              <a:solidFill>
                <a:srgbClr val="FFFFFF"/>
              </a:solidFill>
            </a:endParaRPr>
          </a:p>
        </p:txBody>
      </p:sp>
      <p:sp>
        <p:nvSpPr>
          <p:cNvPr id="7" name="Rectangle 6"/>
          <p:cNvSpPr/>
          <p:nvPr/>
        </p:nvSpPr>
        <p:spPr>
          <a:xfrm>
            <a:off x="2147408" y="2017714"/>
            <a:ext cx="6781102" cy="2347389"/>
          </a:xfrm>
          <a:prstGeom prst="rect">
            <a:avLst/>
          </a:prstGeom>
          <a:solidFill>
            <a:schemeClr val="bg1">
              <a:lumMod val="95000"/>
            </a:schemeClr>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marL="355600" indent="-347663">
              <a:spcBef>
                <a:spcPts val="800"/>
              </a:spcBef>
              <a:buClr>
                <a:srgbClr val="00487C"/>
              </a:buClr>
              <a:buFontTx/>
              <a:buChar char="►"/>
            </a:pPr>
            <a:r>
              <a:rPr lang="en-GB" dirty="0" smtClean="0">
                <a:solidFill>
                  <a:srgbClr val="000000"/>
                </a:solidFill>
              </a:rPr>
              <a:t>How </a:t>
            </a:r>
            <a:r>
              <a:rPr lang="en-GB" dirty="0">
                <a:solidFill>
                  <a:srgbClr val="000000"/>
                </a:solidFill>
              </a:rPr>
              <a:t>do </a:t>
            </a:r>
            <a:r>
              <a:rPr lang="en-GB" dirty="0" smtClean="0">
                <a:solidFill>
                  <a:srgbClr val="000000"/>
                </a:solidFill>
              </a:rPr>
              <a:t>generators </a:t>
            </a:r>
            <a:r>
              <a:rPr lang="en-GB" dirty="0">
                <a:solidFill>
                  <a:srgbClr val="000000"/>
                </a:solidFill>
              </a:rPr>
              <a:t>and lenders get comfort over OLR payment flows</a:t>
            </a:r>
            <a:r>
              <a:rPr lang="en-GB" dirty="0" smtClean="0">
                <a:solidFill>
                  <a:srgbClr val="000000"/>
                </a:solidFill>
              </a:rPr>
              <a:t>?</a:t>
            </a:r>
          </a:p>
          <a:p>
            <a:pPr marL="812800" lvl="1" indent="-347663">
              <a:spcBef>
                <a:spcPts val="800"/>
              </a:spcBef>
              <a:buClr>
                <a:srgbClr val="00487C"/>
              </a:buClr>
              <a:buFontTx/>
              <a:buChar char="►"/>
            </a:pPr>
            <a:r>
              <a:rPr lang="en-GB" sz="1600" dirty="0" smtClean="0">
                <a:solidFill>
                  <a:srgbClr val="000000"/>
                </a:solidFill>
              </a:rPr>
              <a:t>Minimum offtaker credit rating of, or letter of credit from, a BBB- entity?</a:t>
            </a:r>
          </a:p>
          <a:p>
            <a:pPr marL="812800" lvl="1" indent="-347663">
              <a:spcBef>
                <a:spcPts val="800"/>
              </a:spcBef>
              <a:buClr>
                <a:srgbClr val="00487C"/>
              </a:buClr>
              <a:buFontTx/>
              <a:buChar char="►"/>
            </a:pPr>
            <a:r>
              <a:rPr lang="en-GB" sz="1600" dirty="0" smtClean="0">
                <a:solidFill>
                  <a:srgbClr val="000000"/>
                </a:solidFill>
              </a:rPr>
              <a:t>No </a:t>
            </a:r>
            <a:r>
              <a:rPr lang="en-GB" sz="1600" dirty="0">
                <a:solidFill>
                  <a:srgbClr val="000000"/>
                </a:solidFill>
              </a:rPr>
              <a:t>need for credit support as the right to swift (6-week) re-allocation should be sufficient?</a:t>
            </a:r>
          </a:p>
          <a:p>
            <a:pPr marL="812800" lvl="1" indent="-347663">
              <a:spcBef>
                <a:spcPts val="800"/>
              </a:spcBef>
              <a:buClr>
                <a:srgbClr val="00487C"/>
              </a:buClr>
              <a:buFontTx/>
              <a:buChar char="►"/>
            </a:pPr>
            <a:r>
              <a:rPr lang="en-GB" sz="1600" dirty="0" smtClean="0">
                <a:solidFill>
                  <a:srgbClr val="000000"/>
                </a:solidFill>
              </a:rPr>
              <a:t>Compensate </a:t>
            </a:r>
            <a:r>
              <a:rPr lang="en-GB" sz="1600" dirty="0">
                <a:solidFill>
                  <a:srgbClr val="000000"/>
                </a:solidFill>
              </a:rPr>
              <a:t>generators in the event of offtaker insolvency via the mutualisation provisions</a:t>
            </a:r>
            <a:r>
              <a:rPr lang="en-GB" sz="1600" dirty="0" smtClean="0">
                <a:solidFill>
                  <a:srgbClr val="000000"/>
                </a:solidFill>
              </a:rPr>
              <a:t>?</a:t>
            </a:r>
            <a:endParaRPr lang="en-GB" sz="1600" dirty="0">
              <a:solidFill>
                <a:srgbClr val="000000"/>
              </a:solidFill>
            </a:endParaRPr>
          </a:p>
        </p:txBody>
      </p:sp>
      <p:sp>
        <p:nvSpPr>
          <p:cNvPr id="8" name="Rectangle 7"/>
          <p:cNvSpPr/>
          <p:nvPr/>
        </p:nvSpPr>
        <p:spPr>
          <a:xfrm>
            <a:off x="270782" y="2017415"/>
            <a:ext cx="1829126" cy="2347304"/>
          </a:xfrm>
          <a:prstGeom prst="rect">
            <a:avLst/>
          </a:prstGeom>
          <a:solidFill>
            <a:srgbClr val="0084C2"/>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b="1" dirty="0" smtClean="0">
                <a:solidFill>
                  <a:srgbClr val="FFFFFF"/>
                </a:solidFill>
              </a:rPr>
              <a:t>Offtaker Identity</a:t>
            </a:r>
            <a:endParaRPr lang="en-GB" b="1" dirty="0">
              <a:solidFill>
                <a:srgbClr val="FFFFFF"/>
              </a:solidFill>
            </a:endParaRPr>
          </a:p>
        </p:txBody>
      </p:sp>
    </p:spTree>
    <p:extLst>
      <p:ext uri="{BB962C8B-B14F-4D97-AF65-F5344CB8AC3E}">
        <p14:creationId xmlns:p14="http://schemas.microsoft.com/office/powerpoint/2010/main" val="4153715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7"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sz="3200" dirty="0" smtClean="0"/>
              <a:t>Session Three:</a:t>
            </a:r>
            <a:r>
              <a:rPr lang="en-GB" dirty="0" smtClean="0"/>
              <a:t/>
            </a:r>
            <a:br>
              <a:rPr lang="en-GB" dirty="0" smtClean="0"/>
            </a:br>
            <a:r>
              <a:rPr lang="en-GB" dirty="0" err="1" smtClean="0"/>
              <a:t>Levelisation</a:t>
            </a:r>
            <a:r>
              <a:rPr lang="en-GB" dirty="0" smtClean="0"/>
              <a:t> </a:t>
            </a:r>
            <a:r>
              <a:rPr lang="en-GB" dirty="0" smtClean="0"/>
              <a:t>and Pricing</a:t>
            </a:r>
            <a:endParaRPr lang="en-US" dirty="0"/>
          </a:p>
        </p:txBody>
      </p:sp>
      <p:sp>
        <p:nvSpPr>
          <p:cNvPr id="6" name="Footer Placeholder 5"/>
          <p:cNvSpPr>
            <a:spLocks noGrp="1"/>
          </p:cNvSpPr>
          <p:nvPr>
            <p:ph type="ftr" sz="quarter" idx="4294967295"/>
          </p:nvPr>
        </p:nvSpPr>
        <p:spPr>
          <a:xfrm>
            <a:off x="1439863" y="6308725"/>
            <a:ext cx="7704137" cy="549275"/>
          </a:xfrm>
        </p:spPr>
        <p:txBody>
          <a:bodyPr/>
          <a:lstStyle/>
          <a:p>
            <a:r>
              <a:rPr lang="en-US" dirty="0" smtClean="0">
                <a:solidFill>
                  <a:prstClr val="white"/>
                </a:solidFill>
              </a:rPr>
              <a:t>OLR Overview</a:t>
            </a:r>
            <a:endParaRPr lang="en-US" dirty="0">
              <a:solidFill>
                <a:prstClr val="white"/>
              </a:solidFill>
            </a:endParaRPr>
          </a:p>
        </p:txBody>
      </p:sp>
    </p:spTree>
    <p:extLst>
      <p:ext uri="{BB962C8B-B14F-4D97-AF65-F5344CB8AC3E}">
        <p14:creationId xmlns:p14="http://schemas.microsoft.com/office/powerpoint/2010/main" val="7956937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2142681" y="2022174"/>
            <a:ext cx="6781102" cy="2414938"/>
          </a:xfrm>
          <a:prstGeom prst="rect">
            <a:avLst/>
          </a:prstGeom>
          <a:solidFill>
            <a:schemeClr val="bg1">
              <a:lumMod val="95000"/>
            </a:schemeClr>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marL="355600" indent="-334963">
              <a:spcBef>
                <a:spcPts val="800"/>
              </a:spcBef>
              <a:buClr>
                <a:srgbClr val="00487C"/>
              </a:buClr>
              <a:buFontTx/>
              <a:buChar char="►"/>
            </a:pPr>
            <a:r>
              <a:rPr lang="en-GB" dirty="0">
                <a:solidFill>
                  <a:srgbClr val="000000"/>
                </a:solidFill>
              </a:rPr>
              <a:t>The sum of the management fees bid by offtakers will be levelised across all licensed </a:t>
            </a:r>
            <a:r>
              <a:rPr lang="en-GB" dirty="0" smtClean="0">
                <a:solidFill>
                  <a:srgbClr val="000000"/>
                </a:solidFill>
              </a:rPr>
              <a:t>suppliers. </a:t>
            </a:r>
          </a:p>
          <a:p>
            <a:pPr marL="355600" indent="-347663">
              <a:spcBef>
                <a:spcPts val="800"/>
              </a:spcBef>
              <a:buClr>
                <a:srgbClr val="00487C"/>
              </a:buClr>
              <a:buFontTx/>
              <a:buChar char="►"/>
            </a:pPr>
            <a:r>
              <a:rPr lang="en-GB" dirty="0" smtClean="0">
                <a:solidFill>
                  <a:prstClr val="black"/>
                </a:solidFill>
              </a:rPr>
              <a:t>Costs </a:t>
            </a:r>
            <a:r>
              <a:rPr lang="en-GB" dirty="0">
                <a:solidFill>
                  <a:prstClr val="black"/>
                </a:solidFill>
              </a:rPr>
              <a:t>split by market share (domestic and non-domestic)</a:t>
            </a:r>
          </a:p>
          <a:p>
            <a:pPr marL="355600" indent="-347663">
              <a:spcBef>
                <a:spcPts val="800"/>
              </a:spcBef>
              <a:buClr>
                <a:srgbClr val="00487C"/>
              </a:buClr>
              <a:buFontTx/>
              <a:buChar char="►"/>
            </a:pPr>
            <a:r>
              <a:rPr lang="en-GB" dirty="0">
                <a:solidFill>
                  <a:prstClr val="black"/>
                </a:solidFill>
              </a:rPr>
              <a:t>Quarterly levelisation</a:t>
            </a:r>
          </a:p>
          <a:p>
            <a:pPr marL="355600" indent="-347663">
              <a:spcBef>
                <a:spcPts val="800"/>
              </a:spcBef>
              <a:buClr>
                <a:srgbClr val="00487C"/>
              </a:buClr>
              <a:buFontTx/>
              <a:buChar char="►"/>
            </a:pPr>
            <a:r>
              <a:rPr lang="en-GB" dirty="0">
                <a:solidFill>
                  <a:prstClr val="black"/>
                </a:solidFill>
              </a:rPr>
              <a:t>Mutualisation </a:t>
            </a:r>
            <a:r>
              <a:rPr lang="en-GB" dirty="0" smtClean="0">
                <a:solidFill>
                  <a:prstClr val="black"/>
                </a:solidFill>
              </a:rPr>
              <a:t>provisions</a:t>
            </a:r>
          </a:p>
          <a:p>
            <a:pPr marL="355600" indent="-347663">
              <a:spcBef>
                <a:spcPts val="800"/>
              </a:spcBef>
              <a:buClr>
                <a:srgbClr val="00487C"/>
              </a:buClr>
              <a:buFontTx/>
              <a:buChar char="►"/>
            </a:pPr>
            <a:r>
              <a:rPr lang="en-GB" dirty="0" smtClean="0">
                <a:solidFill>
                  <a:prstClr val="black"/>
                </a:solidFill>
              </a:rPr>
              <a:t>Subject to review: manner and frequency of levelisation may change under large volume of BPPAs</a:t>
            </a:r>
            <a:endParaRPr lang="en-GB" dirty="0">
              <a:solidFill>
                <a:prstClr val="black"/>
              </a:solidFill>
            </a:endParaRPr>
          </a:p>
        </p:txBody>
      </p:sp>
      <p:sp>
        <p:nvSpPr>
          <p:cNvPr id="10" name="Rectangle 9"/>
          <p:cNvSpPr/>
          <p:nvPr/>
        </p:nvSpPr>
        <p:spPr>
          <a:xfrm>
            <a:off x="263395" y="2022249"/>
            <a:ext cx="1831786" cy="2414845"/>
          </a:xfrm>
          <a:prstGeom prst="rect">
            <a:avLst/>
          </a:prstGeom>
          <a:solidFill>
            <a:srgbClr val="0084C2"/>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b="1" dirty="0" smtClean="0">
                <a:solidFill>
                  <a:srgbClr val="FFFFFF"/>
                </a:solidFill>
              </a:rPr>
              <a:t>Levelisation</a:t>
            </a:r>
            <a:endParaRPr lang="en-GB" b="1" dirty="0">
              <a:solidFill>
                <a:srgbClr val="FFFFFF"/>
              </a:solidFill>
            </a:endParaRPr>
          </a:p>
        </p:txBody>
      </p:sp>
      <p:sp>
        <p:nvSpPr>
          <p:cNvPr id="6" name="Title 5"/>
          <p:cNvSpPr>
            <a:spLocks noGrp="1"/>
          </p:cNvSpPr>
          <p:nvPr>
            <p:ph type="title"/>
          </p:nvPr>
        </p:nvSpPr>
        <p:spPr/>
        <p:txBody>
          <a:bodyPr>
            <a:normAutofit/>
          </a:bodyPr>
          <a:lstStyle/>
          <a:p>
            <a:r>
              <a:rPr lang="en-GB" dirty="0" smtClean="0"/>
              <a:t>Levelisation</a:t>
            </a:r>
            <a:endParaRPr lang="en-GB" dirty="0"/>
          </a:p>
        </p:txBody>
      </p:sp>
      <p:sp>
        <p:nvSpPr>
          <p:cNvPr id="4" name="Slide Number Placeholder 3"/>
          <p:cNvSpPr>
            <a:spLocks noGrp="1"/>
          </p:cNvSpPr>
          <p:nvPr>
            <p:ph type="sldNum" sz="quarter" idx="12"/>
          </p:nvPr>
        </p:nvSpPr>
        <p:spPr>
          <a:xfrm>
            <a:off x="0" y="6309320"/>
            <a:ext cx="9144000" cy="548680"/>
          </a:xfrm>
        </p:spPr>
        <p:txBody>
          <a:bodyPr/>
          <a:lstStyle/>
          <a:p>
            <a:fld id="{E051598E-9D06-4046-8EF2-7702044C4E81}" type="slidenum">
              <a:rPr lang="en-US" smtClean="0">
                <a:solidFill>
                  <a:prstClr val="white"/>
                </a:solidFill>
              </a:rPr>
              <a:pPr/>
              <a:t>17</a:t>
            </a:fld>
            <a:endParaRPr lang="en-US" dirty="0">
              <a:solidFill>
                <a:prstClr val="white"/>
              </a:solidFill>
            </a:endParaRPr>
          </a:p>
        </p:txBody>
      </p:sp>
      <p:sp>
        <p:nvSpPr>
          <p:cNvPr id="5" name="Footer Placeholder 4"/>
          <p:cNvSpPr>
            <a:spLocks noGrp="1"/>
          </p:cNvSpPr>
          <p:nvPr>
            <p:ph type="ftr" sz="quarter" idx="3"/>
          </p:nvPr>
        </p:nvSpPr>
        <p:spPr>
          <a:xfrm>
            <a:off x="899592" y="6309320"/>
            <a:ext cx="7704856" cy="548680"/>
          </a:xfrm>
        </p:spPr>
        <p:txBody>
          <a:bodyPr/>
          <a:lstStyle/>
          <a:p>
            <a:r>
              <a:rPr lang="en-US" dirty="0">
                <a:solidFill>
                  <a:prstClr val="white"/>
                </a:solidFill>
              </a:rPr>
              <a:t>OLR </a:t>
            </a:r>
            <a:r>
              <a:rPr lang="en-US" dirty="0" smtClean="0">
                <a:solidFill>
                  <a:prstClr val="white"/>
                </a:solidFill>
              </a:rPr>
              <a:t>Design</a:t>
            </a:r>
            <a:endParaRPr lang="en-US" dirty="0">
              <a:solidFill>
                <a:prstClr val="white"/>
              </a:solidFill>
            </a:endParaRPr>
          </a:p>
        </p:txBody>
      </p:sp>
    </p:spTree>
    <p:extLst>
      <p:ext uri="{BB962C8B-B14F-4D97-AF65-F5344CB8AC3E}">
        <p14:creationId xmlns:p14="http://schemas.microsoft.com/office/powerpoint/2010/main" val="40246582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GB" dirty="0" smtClean="0"/>
              <a:t>Pricing</a:t>
            </a:r>
            <a:endParaRPr lang="en-GB" dirty="0"/>
          </a:p>
        </p:txBody>
      </p:sp>
      <p:sp>
        <p:nvSpPr>
          <p:cNvPr id="4" name="Slide Number Placeholder 3"/>
          <p:cNvSpPr>
            <a:spLocks noGrp="1"/>
          </p:cNvSpPr>
          <p:nvPr>
            <p:ph type="sldNum" sz="quarter" idx="12"/>
          </p:nvPr>
        </p:nvSpPr>
        <p:spPr>
          <a:xfrm>
            <a:off x="0" y="6309320"/>
            <a:ext cx="9144000" cy="548680"/>
          </a:xfrm>
        </p:spPr>
        <p:txBody>
          <a:bodyPr/>
          <a:lstStyle/>
          <a:p>
            <a:fld id="{E051598E-9D06-4046-8EF2-7702044C4E81}" type="slidenum">
              <a:rPr lang="en-US" smtClean="0">
                <a:solidFill>
                  <a:prstClr val="white"/>
                </a:solidFill>
              </a:rPr>
              <a:pPr/>
              <a:t>18</a:t>
            </a:fld>
            <a:endParaRPr lang="en-US" dirty="0">
              <a:solidFill>
                <a:prstClr val="white"/>
              </a:solidFill>
            </a:endParaRPr>
          </a:p>
        </p:txBody>
      </p:sp>
      <p:sp>
        <p:nvSpPr>
          <p:cNvPr id="5" name="Footer Placeholder 4"/>
          <p:cNvSpPr>
            <a:spLocks noGrp="1"/>
          </p:cNvSpPr>
          <p:nvPr>
            <p:ph type="ftr" sz="quarter" idx="3"/>
          </p:nvPr>
        </p:nvSpPr>
        <p:spPr>
          <a:xfrm>
            <a:off x="899592" y="6309320"/>
            <a:ext cx="7704856" cy="548680"/>
          </a:xfrm>
        </p:spPr>
        <p:txBody>
          <a:bodyPr/>
          <a:lstStyle/>
          <a:p>
            <a:r>
              <a:rPr lang="en-US" dirty="0">
                <a:solidFill>
                  <a:prstClr val="white"/>
                </a:solidFill>
              </a:rPr>
              <a:t>OLR </a:t>
            </a:r>
            <a:r>
              <a:rPr lang="en-US" dirty="0" smtClean="0">
                <a:solidFill>
                  <a:prstClr val="white"/>
                </a:solidFill>
              </a:rPr>
              <a:t>Design</a:t>
            </a:r>
            <a:endParaRPr lang="en-US" dirty="0">
              <a:solidFill>
                <a:prstClr val="white"/>
              </a:solidFill>
            </a:endParaRPr>
          </a:p>
        </p:txBody>
      </p:sp>
      <p:sp>
        <p:nvSpPr>
          <p:cNvPr id="9" name="Rectangle 8"/>
          <p:cNvSpPr/>
          <p:nvPr/>
        </p:nvSpPr>
        <p:spPr>
          <a:xfrm>
            <a:off x="2135886" y="2017352"/>
            <a:ext cx="6781102" cy="2203736"/>
          </a:xfrm>
          <a:prstGeom prst="rect">
            <a:avLst/>
          </a:prstGeom>
          <a:solidFill>
            <a:schemeClr val="bg1">
              <a:lumMod val="95000"/>
            </a:schemeClr>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marL="355600" indent="-347663">
              <a:spcBef>
                <a:spcPts val="800"/>
              </a:spcBef>
              <a:buClr>
                <a:srgbClr val="00487C"/>
              </a:buClr>
              <a:buFontTx/>
              <a:buChar char="►"/>
            </a:pPr>
            <a:r>
              <a:rPr lang="en-GB" dirty="0">
                <a:solidFill>
                  <a:prstClr val="black"/>
                </a:solidFill>
              </a:rPr>
              <a:t>Absolute (£/MWh) discount</a:t>
            </a:r>
          </a:p>
          <a:p>
            <a:pPr marL="355600" indent="-347663">
              <a:spcBef>
                <a:spcPts val="800"/>
              </a:spcBef>
              <a:buClr>
                <a:srgbClr val="00487C"/>
              </a:buClr>
              <a:buFontTx/>
              <a:buChar char="►"/>
            </a:pPr>
            <a:r>
              <a:rPr lang="en-GB" dirty="0">
                <a:solidFill>
                  <a:prstClr val="black"/>
                </a:solidFill>
              </a:rPr>
              <a:t>Fixed over time</a:t>
            </a:r>
          </a:p>
          <a:p>
            <a:pPr marL="355600" indent="-347663">
              <a:spcBef>
                <a:spcPts val="800"/>
              </a:spcBef>
              <a:buClr>
                <a:srgbClr val="00487C"/>
              </a:buClr>
              <a:buFontTx/>
              <a:buChar char="►"/>
            </a:pPr>
            <a:r>
              <a:rPr lang="en-GB" dirty="0">
                <a:solidFill>
                  <a:prstClr val="black"/>
                </a:solidFill>
              </a:rPr>
              <a:t>Indexed to CPI</a:t>
            </a:r>
          </a:p>
          <a:p>
            <a:pPr marL="355600" indent="-347663">
              <a:spcBef>
                <a:spcPts val="800"/>
              </a:spcBef>
              <a:buClr>
                <a:srgbClr val="00487C"/>
              </a:buClr>
              <a:buFontTx/>
              <a:buChar char="►"/>
            </a:pPr>
            <a:r>
              <a:rPr lang="en-GB" dirty="0">
                <a:solidFill>
                  <a:prstClr val="black"/>
                </a:solidFill>
              </a:rPr>
              <a:t>Modelled £20-£30/MWh </a:t>
            </a:r>
            <a:r>
              <a:rPr lang="en-GB" dirty="0" smtClean="0">
                <a:solidFill>
                  <a:prstClr val="black"/>
                </a:solidFill>
              </a:rPr>
              <a:t>discount, </a:t>
            </a:r>
            <a:r>
              <a:rPr lang="en-GB" dirty="0">
                <a:solidFill>
                  <a:prstClr val="black"/>
                </a:solidFill>
              </a:rPr>
              <a:t>£25/MWh favoured option</a:t>
            </a:r>
          </a:p>
          <a:p>
            <a:pPr marL="355600" indent="-347663">
              <a:spcBef>
                <a:spcPts val="800"/>
              </a:spcBef>
              <a:buClr>
                <a:srgbClr val="00487C"/>
              </a:buClr>
              <a:buFontTx/>
              <a:buChar char="►"/>
            </a:pPr>
            <a:r>
              <a:rPr lang="en-GB" dirty="0" smtClean="0">
                <a:solidFill>
                  <a:prstClr val="black"/>
                </a:solidFill>
              </a:rPr>
              <a:t>Single </a:t>
            </a:r>
            <a:r>
              <a:rPr lang="en-GB" dirty="0">
                <a:solidFill>
                  <a:prstClr val="black"/>
                </a:solidFill>
              </a:rPr>
              <a:t>discount for all technologies</a:t>
            </a:r>
          </a:p>
        </p:txBody>
      </p:sp>
      <p:sp>
        <p:nvSpPr>
          <p:cNvPr id="10" name="Rectangle 9"/>
          <p:cNvSpPr/>
          <p:nvPr/>
        </p:nvSpPr>
        <p:spPr>
          <a:xfrm>
            <a:off x="256600" y="2016727"/>
            <a:ext cx="1831786" cy="2204734"/>
          </a:xfrm>
          <a:prstGeom prst="rect">
            <a:avLst/>
          </a:prstGeom>
          <a:solidFill>
            <a:srgbClr val="0084C2"/>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b="1" dirty="0" smtClean="0">
                <a:solidFill>
                  <a:srgbClr val="FFFFFF"/>
                </a:solidFill>
              </a:rPr>
              <a:t>Pricing</a:t>
            </a:r>
            <a:endParaRPr lang="en-GB" b="1" dirty="0">
              <a:solidFill>
                <a:srgbClr val="FFFFFF"/>
              </a:solidFill>
            </a:endParaRPr>
          </a:p>
        </p:txBody>
      </p:sp>
    </p:spTree>
    <p:extLst>
      <p:ext uri="{BB962C8B-B14F-4D97-AF65-F5344CB8AC3E}">
        <p14:creationId xmlns:p14="http://schemas.microsoft.com/office/powerpoint/2010/main" val="30073828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5886" y="2017353"/>
            <a:ext cx="9132858" cy="4281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5"/>
          <p:cNvSpPr>
            <a:spLocks noGrp="1"/>
          </p:cNvSpPr>
          <p:nvPr>
            <p:ph type="title"/>
          </p:nvPr>
        </p:nvSpPr>
        <p:spPr/>
        <p:txBody>
          <a:bodyPr>
            <a:normAutofit/>
          </a:bodyPr>
          <a:lstStyle/>
          <a:p>
            <a:r>
              <a:rPr lang="en-GB" dirty="0" smtClean="0"/>
              <a:t>Pricing</a:t>
            </a:r>
            <a:endParaRPr lang="en-GB" dirty="0"/>
          </a:p>
        </p:txBody>
      </p:sp>
      <p:sp>
        <p:nvSpPr>
          <p:cNvPr id="4" name="Slide Number Placeholder 3"/>
          <p:cNvSpPr>
            <a:spLocks noGrp="1"/>
          </p:cNvSpPr>
          <p:nvPr>
            <p:ph type="sldNum" sz="quarter" idx="12"/>
          </p:nvPr>
        </p:nvSpPr>
        <p:spPr>
          <a:xfrm>
            <a:off x="0" y="6309320"/>
            <a:ext cx="9144000" cy="548680"/>
          </a:xfrm>
        </p:spPr>
        <p:txBody>
          <a:bodyPr/>
          <a:lstStyle/>
          <a:p>
            <a:fld id="{E051598E-9D06-4046-8EF2-7702044C4E81}" type="slidenum">
              <a:rPr lang="en-US" smtClean="0">
                <a:solidFill>
                  <a:prstClr val="white"/>
                </a:solidFill>
              </a:rPr>
              <a:pPr/>
              <a:t>19</a:t>
            </a:fld>
            <a:endParaRPr lang="en-US" dirty="0">
              <a:solidFill>
                <a:prstClr val="white"/>
              </a:solidFill>
            </a:endParaRPr>
          </a:p>
        </p:txBody>
      </p:sp>
      <p:sp>
        <p:nvSpPr>
          <p:cNvPr id="5" name="Footer Placeholder 4"/>
          <p:cNvSpPr>
            <a:spLocks noGrp="1"/>
          </p:cNvSpPr>
          <p:nvPr>
            <p:ph type="ftr" sz="quarter" idx="3"/>
          </p:nvPr>
        </p:nvSpPr>
        <p:spPr>
          <a:xfrm>
            <a:off x="899592" y="6309320"/>
            <a:ext cx="7704856" cy="548680"/>
          </a:xfrm>
        </p:spPr>
        <p:txBody>
          <a:bodyPr/>
          <a:lstStyle/>
          <a:p>
            <a:r>
              <a:rPr lang="en-US" dirty="0">
                <a:solidFill>
                  <a:prstClr val="white"/>
                </a:solidFill>
              </a:rPr>
              <a:t>OLR </a:t>
            </a:r>
            <a:r>
              <a:rPr lang="en-US" dirty="0" smtClean="0">
                <a:solidFill>
                  <a:prstClr val="white"/>
                </a:solidFill>
              </a:rPr>
              <a:t>Design</a:t>
            </a:r>
            <a:endParaRPr lang="en-US" dirty="0">
              <a:solidFill>
                <a:prstClr val="white"/>
              </a:solidFill>
            </a:endParaRPr>
          </a:p>
        </p:txBody>
      </p:sp>
      <p:sp>
        <p:nvSpPr>
          <p:cNvPr id="18" name="Rectangle 17"/>
          <p:cNvSpPr/>
          <p:nvPr/>
        </p:nvSpPr>
        <p:spPr>
          <a:xfrm>
            <a:off x="256600" y="2016727"/>
            <a:ext cx="1831786" cy="2204734"/>
          </a:xfrm>
          <a:prstGeom prst="rect">
            <a:avLst/>
          </a:prstGeom>
          <a:solidFill>
            <a:srgbClr val="0084C2"/>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b="1" dirty="0" smtClean="0">
                <a:solidFill>
                  <a:srgbClr val="FFFFFF"/>
                </a:solidFill>
              </a:rPr>
              <a:t>Pricing</a:t>
            </a:r>
            <a:endParaRPr lang="en-GB" b="1" dirty="0">
              <a:solidFill>
                <a:srgbClr val="FFFFFF"/>
              </a:solidFill>
            </a:endParaRPr>
          </a:p>
        </p:txBody>
      </p:sp>
    </p:spTree>
    <p:extLst>
      <p:ext uri="{BB962C8B-B14F-4D97-AF65-F5344CB8AC3E}">
        <p14:creationId xmlns:p14="http://schemas.microsoft.com/office/powerpoint/2010/main" val="10127226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200" dirty="0" smtClean="0"/>
              <a:t>Session One:</a:t>
            </a:r>
            <a:r>
              <a:rPr lang="en-GB" dirty="0" smtClean="0"/>
              <a:t/>
            </a:r>
            <a:br>
              <a:rPr lang="en-GB" dirty="0" smtClean="0"/>
            </a:br>
            <a:r>
              <a:rPr lang="en-GB" dirty="0" smtClean="0"/>
              <a:t>Offtaker </a:t>
            </a:r>
            <a:r>
              <a:rPr lang="en-GB" dirty="0" smtClean="0"/>
              <a:t>of Last Resort</a:t>
            </a:r>
            <a:br>
              <a:rPr lang="en-GB" dirty="0" smtClean="0"/>
            </a:br>
            <a:r>
              <a:rPr lang="en-GB" sz="3200" i="0" dirty="0" smtClean="0"/>
              <a:t>Rationale, aims and objectives</a:t>
            </a:r>
            <a:endParaRPr lang="en-US" dirty="0"/>
          </a:p>
        </p:txBody>
      </p:sp>
    </p:spTree>
    <p:extLst>
      <p:ext uri="{BB962C8B-B14F-4D97-AF65-F5344CB8AC3E}">
        <p14:creationId xmlns:p14="http://schemas.microsoft.com/office/powerpoint/2010/main" val="33121395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5886" y="2017354"/>
            <a:ext cx="9132858" cy="4281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5"/>
          <p:cNvSpPr>
            <a:spLocks noGrp="1"/>
          </p:cNvSpPr>
          <p:nvPr>
            <p:ph type="title"/>
          </p:nvPr>
        </p:nvSpPr>
        <p:spPr/>
        <p:txBody>
          <a:bodyPr>
            <a:normAutofit/>
          </a:bodyPr>
          <a:lstStyle/>
          <a:p>
            <a:r>
              <a:rPr lang="en-GB" dirty="0"/>
              <a:t>Pricing</a:t>
            </a:r>
          </a:p>
        </p:txBody>
      </p:sp>
      <p:sp>
        <p:nvSpPr>
          <p:cNvPr id="4" name="Slide Number Placeholder 3"/>
          <p:cNvSpPr>
            <a:spLocks noGrp="1"/>
          </p:cNvSpPr>
          <p:nvPr>
            <p:ph type="sldNum" sz="quarter" idx="12"/>
          </p:nvPr>
        </p:nvSpPr>
        <p:spPr>
          <a:xfrm>
            <a:off x="0" y="6309320"/>
            <a:ext cx="9144000" cy="548680"/>
          </a:xfrm>
        </p:spPr>
        <p:txBody>
          <a:bodyPr/>
          <a:lstStyle/>
          <a:p>
            <a:fld id="{E051598E-9D06-4046-8EF2-7702044C4E81}" type="slidenum">
              <a:rPr lang="en-US" smtClean="0">
                <a:solidFill>
                  <a:prstClr val="white"/>
                </a:solidFill>
              </a:rPr>
              <a:pPr/>
              <a:t>20</a:t>
            </a:fld>
            <a:endParaRPr lang="en-US" dirty="0">
              <a:solidFill>
                <a:prstClr val="white"/>
              </a:solidFill>
            </a:endParaRPr>
          </a:p>
        </p:txBody>
      </p:sp>
      <p:sp>
        <p:nvSpPr>
          <p:cNvPr id="5" name="Footer Placeholder 4"/>
          <p:cNvSpPr>
            <a:spLocks noGrp="1"/>
          </p:cNvSpPr>
          <p:nvPr>
            <p:ph type="ftr" sz="quarter" idx="3"/>
          </p:nvPr>
        </p:nvSpPr>
        <p:spPr>
          <a:xfrm>
            <a:off x="899592" y="6309320"/>
            <a:ext cx="7704856" cy="548680"/>
          </a:xfrm>
        </p:spPr>
        <p:txBody>
          <a:bodyPr/>
          <a:lstStyle/>
          <a:p>
            <a:r>
              <a:rPr lang="en-US" dirty="0">
                <a:solidFill>
                  <a:prstClr val="white"/>
                </a:solidFill>
              </a:rPr>
              <a:t>OLR </a:t>
            </a:r>
            <a:r>
              <a:rPr lang="en-US" dirty="0" smtClean="0">
                <a:solidFill>
                  <a:prstClr val="white"/>
                </a:solidFill>
              </a:rPr>
              <a:t>Design</a:t>
            </a:r>
            <a:endParaRPr lang="en-US" dirty="0">
              <a:solidFill>
                <a:prstClr val="white"/>
              </a:solidFill>
            </a:endParaRPr>
          </a:p>
        </p:txBody>
      </p:sp>
      <p:sp>
        <p:nvSpPr>
          <p:cNvPr id="12" name="Rectangle 11"/>
          <p:cNvSpPr/>
          <p:nvPr/>
        </p:nvSpPr>
        <p:spPr>
          <a:xfrm>
            <a:off x="256600" y="2016727"/>
            <a:ext cx="1831786" cy="2204734"/>
          </a:xfrm>
          <a:prstGeom prst="rect">
            <a:avLst/>
          </a:prstGeom>
          <a:solidFill>
            <a:srgbClr val="0084C2"/>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b="1" dirty="0" smtClean="0">
                <a:solidFill>
                  <a:srgbClr val="FFFFFF"/>
                </a:solidFill>
              </a:rPr>
              <a:t>Pricing</a:t>
            </a:r>
            <a:endParaRPr lang="en-GB" b="1" dirty="0">
              <a:solidFill>
                <a:srgbClr val="FFFFFF"/>
              </a:solidFill>
            </a:endParaRPr>
          </a:p>
        </p:txBody>
      </p:sp>
    </p:spTree>
    <p:extLst>
      <p:ext uri="{BB962C8B-B14F-4D97-AF65-F5344CB8AC3E}">
        <p14:creationId xmlns:p14="http://schemas.microsoft.com/office/powerpoint/2010/main" val="40237741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5886" y="2016727"/>
            <a:ext cx="9132858" cy="4281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5"/>
          <p:cNvSpPr>
            <a:spLocks noGrp="1"/>
          </p:cNvSpPr>
          <p:nvPr>
            <p:ph type="title"/>
          </p:nvPr>
        </p:nvSpPr>
        <p:spPr/>
        <p:txBody>
          <a:bodyPr>
            <a:normAutofit/>
          </a:bodyPr>
          <a:lstStyle/>
          <a:p>
            <a:r>
              <a:rPr lang="en-GB" dirty="0"/>
              <a:t>Pricing</a:t>
            </a:r>
          </a:p>
        </p:txBody>
      </p:sp>
      <p:sp>
        <p:nvSpPr>
          <p:cNvPr id="4" name="Slide Number Placeholder 3"/>
          <p:cNvSpPr>
            <a:spLocks noGrp="1"/>
          </p:cNvSpPr>
          <p:nvPr>
            <p:ph type="sldNum" sz="quarter" idx="12"/>
          </p:nvPr>
        </p:nvSpPr>
        <p:spPr>
          <a:xfrm>
            <a:off x="0" y="6309320"/>
            <a:ext cx="9144000" cy="548680"/>
          </a:xfrm>
        </p:spPr>
        <p:txBody>
          <a:bodyPr/>
          <a:lstStyle/>
          <a:p>
            <a:fld id="{E051598E-9D06-4046-8EF2-7702044C4E81}" type="slidenum">
              <a:rPr lang="en-US" smtClean="0">
                <a:solidFill>
                  <a:prstClr val="white"/>
                </a:solidFill>
              </a:rPr>
              <a:pPr/>
              <a:t>21</a:t>
            </a:fld>
            <a:endParaRPr lang="en-US" dirty="0">
              <a:solidFill>
                <a:prstClr val="white"/>
              </a:solidFill>
            </a:endParaRPr>
          </a:p>
        </p:txBody>
      </p:sp>
      <p:sp>
        <p:nvSpPr>
          <p:cNvPr id="5" name="Footer Placeholder 4"/>
          <p:cNvSpPr>
            <a:spLocks noGrp="1"/>
          </p:cNvSpPr>
          <p:nvPr>
            <p:ph type="ftr" sz="quarter" idx="3"/>
          </p:nvPr>
        </p:nvSpPr>
        <p:spPr>
          <a:xfrm>
            <a:off x="899592" y="6309320"/>
            <a:ext cx="7704856" cy="548680"/>
          </a:xfrm>
        </p:spPr>
        <p:txBody>
          <a:bodyPr/>
          <a:lstStyle/>
          <a:p>
            <a:r>
              <a:rPr lang="en-US" dirty="0">
                <a:solidFill>
                  <a:prstClr val="white"/>
                </a:solidFill>
              </a:rPr>
              <a:t>OLR </a:t>
            </a:r>
            <a:r>
              <a:rPr lang="en-US" dirty="0" smtClean="0">
                <a:solidFill>
                  <a:prstClr val="white"/>
                </a:solidFill>
              </a:rPr>
              <a:t>Design</a:t>
            </a:r>
            <a:endParaRPr lang="en-US" dirty="0">
              <a:solidFill>
                <a:prstClr val="white"/>
              </a:solidFill>
            </a:endParaRPr>
          </a:p>
        </p:txBody>
      </p:sp>
      <p:sp>
        <p:nvSpPr>
          <p:cNvPr id="15" name="Rectangle 14"/>
          <p:cNvSpPr/>
          <p:nvPr/>
        </p:nvSpPr>
        <p:spPr>
          <a:xfrm>
            <a:off x="256600" y="2016727"/>
            <a:ext cx="1831786" cy="2204734"/>
          </a:xfrm>
          <a:prstGeom prst="rect">
            <a:avLst/>
          </a:prstGeom>
          <a:solidFill>
            <a:srgbClr val="0084C2"/>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b="1" dirty="0" smtClean="0">
                <a:solidFill>
                  <a:srgbClr val="FFFFFF"/>
                </a:solidFill>
              </a:rPr>
              <a:t>Pricing</a:t>
            </a:r>
            <a:endParaRPr lang="en-GB" b="1" dirty="0">
              <a:solidFill>
                <a:srgbClr val="FFFFFF"/>
              </a:solidFill>
            </a:endParaRPr>
          </a:p>
        </p:txBody>
      </p:sp>
    </p:spTree>
    <p:extLst>
      <p:ext uri="{BB962C8B-B14F-4D97-AF65-F5344CB8AC3E}">
        <p14:creationId xmlns:p14="http://schemas.microsoft.com/office/powerpoint/2010/main" val="36569265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5886" y="2016727"/>
            <a:ext cx="9132858" cy="4281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5"/>
          <p:cNvSpPr>
            <a:spLocks noGrp="1"/>
          </p:cNvSpPr>
          <p:nvPr>
            <p:ph type="title"/>
          </p:nvPr>
        </p:nvSpPr>
        <p:spPr/>
        <p:txBody>
          <a:bodyPr>
            <a:normAutofit/>
          </a:bodyPr>
          <a:lstStyle/>
          <a:p>
            <a:r>
              <a:rPr lang="en-GB" dirty="0"/>
              <a:t>Pricing</a:t>
            </a:r>
          </a:p>
        </p:txBody>
      </p:sp>
      <p:sp>
        <p:nvSpPr>
          <p:cNvPr id="4" name="Slide Number Placeholder 3"/>
          <p:cNvSpPr>
            <a:spLocks noGrp="1"/>
          </p:cNvSpPr>
          <p:nvPr>
            <p:ph type="sldNum" sz="quarter" idx="12"/>
          </p:nvPr>
        </p:nvSpPr>
        <p:spPr>
          <a:xfrm>
            <a:off x="0" y="6309320"/>
            <a:ext cx="9144000" cy="548680"/>
          </a:xfrm>
        </p:spPr>
        <p:txBody>
          <a:bodyPr/>
          <a:lstStyle/>
          <a:p>
            <a:fld id="{E051598E-9D06-4046-8EF2-7702044C4E81}" type="slidenum">
              <a:rPr lang="en-US" smtClean="0">
                <a:solidFill>
                  <a:prstClr val="white"/>
                </a:solidFill>
              </a:rPr>
              <a:pPr/>
              <a:t>22</a:t>
            </a:fld>
            <a:endParaRPr lang="en-US" dirty="0">
              <a:solidFill>
                <a:prstClr val="white"/>
              </a:solidFill>
            </a:endParaRPr>
          </a:p>
        </p:txBody>
      </p:sp>
      <p:sp>
        <p:nvSpPr>
          <p:cNvPr id="5" name="Footer Placeholder 4"/>
          <p:cNvSpPr>
            <a:spLocks noGrp="1"/>
          </p:cNvSpPr>
          <p:nvPr>
            <p:ph type="ftr" sz="quarter" idx="3"/>
          </p:nvPr>
        </p:nvSpPr>
        <p:spPr>
          <a:xfrm>
            <a:off x="899592" y="6309320"/>
            <a:ext cx="7704856" cy="548680"/>
          </a:xfrm>
        </p:spPr>
        <p:txBody>
          <a:bodyPr/>
          <a:lstStyle/>
          <a:p>
            <a:r>
              <a:rPr lang="en-US" dirty="0">
                <a:solidFill>
                  <a:prstClr val="white"/>
                </a:solidFill>
              </a:rPr>
              <a:t>OLR </a:t>
            </a:r>
            <a:r>
              <a:rPr lang="en-US" dirty="0" smtClean="0">
                <a:solidFill>
                  <a:prstClr val="white"/>
                </a:solidFill>
              </a:rPr>
              <a:t>Design</a:t>
            </a:r>
            <a:endParaRPr lang="en-US" dirty="0">
              <a:solidFill>
                <a:prstClr val="white"/>
              </a:solidFill>
            </a:endParaRPr>
          </a:p>
        </p:txBody>
      </p:sp>
      <p:sp>
        <p:nvSpPr>
          <p:cNvPr id="11" name="Rectangle 10"/>
          <p:cNvSpPr/>
          <p:nvPr/>
        </p:nvSpPr>
        <p:spPr>
          <a:xfrm>
            <a:off x="256600" y="2016727"/>
            <a:ext cx="1831786" cy="2204734"/>
          </a:xfrm>
          <a:prstGeom prst="rect">
            <a:avLst/>
          </a:prstGeom>
          <a:solidFill>
            <a:srgbClr val="0084C2"/>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b="1" dirty="0" smtClean="0">
                <a:solidFill>
                  <a:srgbClr val="FFFFFF"/>
                </a:solidFill>
              </a:rPr>
              <a:t>Pricing</a:t>
            </a:r>
            <a:endParaRPr lang="en-GB" b="1" dirty="0">
              <a:solidFill>
                <a:srgbClr val="FFFFFF"/>
              </a:solidFill>
            </a:endParaRPr>
          </a:p>
        </p:txBody>
      </p:sp>
    </p:spTree>
    <p:extLst>
      <p:ext uri="{BB962C8B-B14F-4D97-AF65-F5344CB8AC3E}">
        <p14:creationId xmlns:p14="http://schemas.microsoft.com/office/powerpoint/2010/main" val="19768670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5886" y="2017353"/>
            <a:ext cx="9132858" cy="4281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5"/>
          <p:cNvSpPr>
            <a:spLocks noGrp="1"/>
          </p:cNvSpPr>
          <p:nvPr>
            <p:ph type="title"/>
          </p:nvPr>
        </p:nvSpPr>
        <p:spPr/>
        <p:txBody>
          <a:bodyPr>
            <a:normAutofit/>
          </a:bodyPr>
          <a:lstStyle/>
          <a:p>
            <a:r>
              <a:rPr lang="en-GB" dirty="0"/>
              <a:t>Pricing</a:t>
            </a:r>
          </a:p>
        </p:txBody>
      </p:sp>
      <p:sp>
        <p:nvSpPr>
          <p:cNvPr id="4" name="Slide Number Placeholder 3"/>
          <p:cNvSpPr>
            <a:spLocks noGrp="1"/>
          </p:cNvSpPr>
          <p:nvPr>
            <p:ph type="sldNum" sz="quarter" idx="12"/>
          </p:nvPr>
        </p:nvSpPr>
        <p:spPr>
          <a:xfrm>
            <a:off x="0" y="6309320"/>
            <a:ext cx="9144000" cy="548680"/>
          </a:xfrm>
        </p:spPr>
        <p:txBody>
          <a:bodyPr/>
          <a:lstStyle/>
          <a:p>
            <a:fld id="{E051598E-9D06-4046-8EF2-7702044C4E81}" type="slidenum">
              <a:rPr lang="en-US" smtClean="0">
                <a:solidFill>
                  <a:prstClr val="white"/>
                </a:solidFill>
              </a:rPr>
              <a:pPr/>
              <a:t>23</a:t>
            </a:fld>
            <a:endParaRPr lang="en-US" dirty="0">
              <a:solidFill>
                <a:prstClr val="white"/>
              </a:solidFill>
            </a:endParaRPr>
          </a:p>
        </p:txBody>
      </p:sp>
      <p:sp>
        <p:nvSpPr>
          <p:cNvPr id="5" name="Footer Placeholder 4"/>
          <p:cNvSpPr>
            <a:spLocks noGrp="1"/>
          </p:cNvSpPr>
          <p:nvPr>
            <p:ph type="ftr" sz="quarter" idx="3"/>
          </p:nvPr>
        </p:nvSpPr>
        <p:spPr>
          <a:xfrm>
            <a:off x="899592" y="6309320"/>
            <a:ext cx="7704856" cy="548680"/>
          </a:xfrm>
        </p:spPr>
        <p:txBody>
          <a:bodyPr/>
          <a:lstStyle/>
          <a:p>
            <a:r>
              <a:rPr lang="en-US" dirty="0">
                <a:solidFill>
                  <a:prstClr val="white"/>
                </a:solidFill>
              </a:rPr>
              <a:t>OLR </a:t>
            </a:r>
            <a:r>
              <a:rPr lang="en-US" dirty="0" smtClean="0">
                <a:solidFill>
                  <a:prstClr val="white"/>
                </a:solidFill>
              </a:rPr>
              <a:t>Design</a:t>
            </a:r>
            <a:endParaRPr lang="en-US" dirty="0">
              <a:solidFill>
                <a:prstClr val="white"/>
              </a:solidFill>
            </a:endParaRPr>
          </a:p>
        </p:txBody>
      </p:sp>
      <p:sp>
        <p:nvSpPr>
          <p:cNvPr id="11" name="Rectangle 10"/>
          <p:cNvSpPr/>
          <p:nvPr/>
        </p:nvSpPr>
        <p:spPr>
          <a:xfrm>
            <a:off x="256600" y="2016727"/>
            <a:ext cx="1831786" cy="2204734"/>
          </a:xfrm>
          <a:prstGeom prst="rect">
            <a:avLst/>
          </a:prstGeom>
          <a:solidFill>
            <a:srgbClr val="0084C2"/>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b="1" dirty="0" smtClean="0">
                <a:solidFill>
                  <a:srgbClr val="FFFFFF"/>
                </a:solidFill>
              </a:rPr>
              <a:t>Pricing</a:t>
            </a:r>
            <a:endParaRPr lang="en-GB" b="1" dirty="0">
              <a:solidFill>
                <a:srgbClr val="FFFFFF"/>
              </a:solidFill>
            </a:endParaRPr>
          </a:p>
        </p:txBody>
      </p:sp>
    </p:spTree>
    <p:extLst>
      <p:ext uri="{BB962C8B-B14F-4D97-AF65-F5344CB8AC3E}">
        <p14:creationId xmlns:p14="http://schemas.microsoft.com/office/powerpoint/2010/main" val="1889037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5886" y="2017353"/>
            <a:ext cx="9132858" cy="4281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5"/>
          <p:cNvSpPr>
            <a:spLocks noGrp="1"/>
          </p:cNvSpPr>
          <p:nvPr>
            <p:ph type="title"/>
          </p:nvPr>
        </p:nvSpPr>
        <p:spPr/>
        <p:txBody>
          <a:bodyPr>
            <a:normAutofit/>
          </a:bodyPr>
          <a:lstStyle/>
          <a:p>
            <a:r>
              <a:rPr lang="en-GB" dirty="0"/>
              <a:t>Pricing</a:t>
            </a:r>
          </a:p>
        </p:txBody>
      </p:sp>
      <p:sp>
        <p:nvSpPr>
          <p:cNvPr id="4" name="Slide Number Placeholder 3"/>
          <p:cNvSpPr>
            <a:spLocks noGrp="1"/>
          </p:cNvSpPr>
          <p:nvPr>
            <p:ph type="sldNum" sz="quarter" idx="12"/>
          </p:nvPr>
        </p:nvSpPr>
        <p:spPr>
          <a:xfrm>
            <a:off x="0" y="6309320"/>
            <a:ext cx="9144000" cy="548680"/>
          </a:xfrm>
        </p:spPr>
        <p:txBody>
          <a:bodyPr/>
          <a:lstStyle/>
          <a:p>
            <a:fld id="{E051598E-9D06-4046-8EF2-7702044C4E81}" type="slidenum">
              <a:rPr lang="en-US" smtClean="0">
                <a:solidFill>
                  <a:prstClr val="white"/>
                </a:solidFill>
              </a:rPr>
              <a:pPr/>
              <a:t>24</a:t>
            </a:fld>
            <a:endParaRPr lang="en-US" dirty="0">
              <a:solidFill>
                <a:prstClr val="white"/>
              </a:solidFill>
            </a:endParaRPr>
          </a:p>
        </p:txBody>
      </p:sp>
      <p:sp>
        <p:nvSpPr>
          <p:cNvPr id="5" name="Footer Placeholder 4"/>
          <p:cNvSpPr>
            <a:spLocks noGrp="1"/>
          </p:cNvSpPr>
          <p:nvPr>
            <p:ph type="ftr" sz="quarter" idx="3"/>
          </p:nvPr>
        </p:nvSpPr>
        <p:spPr>
          <a:xfrm>
            <a:off x="899592" y="6309320"/>
            <a:ext cx="7704856" cy="548680"/>
          </a:xfrm>
        </p:spPr>
        <p:txBody>
          <a:bodyPr/>
          <a:lstStyle/>
          <a:p>
            <a:r>
              <a:rPr lang="en-US" dirty="0">
                <a:solidFill>
                  <a:prstClr val="white"/>
                </a:solidFill>
              </a:rPr>
              <a:t>OLR </a:t>
            </a:r>
            <a:r>
              <a:rPr lang="en-US" dirty="0" smtClean="0">
                <a:solidFill>
                  <a:prstClr val="white"/>
                </a:solidFill>
              </a:rPr>
              <a:t>Design</a:t>
            </a:r>
            <a:endParaRPr lang="en-US" dirty="0">
              <a:solidFill>
                <a:prstClr val="white"/>
              </a:solidFill>
            </a:endParaRPr>
          </a:p>
        </p:txBody>
      </p:sp>
      <p:sp>
        <p:nvSpPr>
          <p:cNvPr id="2" name="TextBox 1"/>
          <p:cNvSpPr txBox="1"/>
          <p:nvPr/>
        </p:nvSpPr>
        <p:spPr>
          <a:xfrm>
            <a:off x="2627784" y="4150821"/>
            <a:ext cx="2880320" cy="646331"/>
          </a:xfrm>
          <a:prstGeom prst="rect">
            <a:avLst/>
          </a:prstGeom>
          <a:solidFill>
            <a:srgbClr val="FFFFFF">
              <a:alpha val="50196"/>
            </a:srgbClr>
          </a:solidFill>
          <a:ln>
            <a:noFill/>
          </a:ln>
        </p:spPr>
        <p:txBody>
          <a:bodyPr wrap="square" rtlCol="0">
            <a:spAutoFit/>
          </a:bodyPr>
          <a:lstStyle/>
          <a:p>
            <a:pPr algn="ctr"/>
            <a:r>
              <a:rPr lang="en-GB" dirty="0" smtClean="0">
                <a:solidFill>
                  <a:prstClr val="black"/>
                </a:solidFill>
                <a:sym typeface="Wingdings"/>
              </a:rPr>
              <a:t> </a:t>
            </a:r>
            <a:r>
              <a:rPr lang="en-GB" dirty="0" smtClean="0">
                <a:solidFill>
                  <a:prstClr val="black"/>
                </a:solidFill>
              </a:rPr>
              <a:t>Higher gearing</a:t>
            </a:r>
          </a:p>
          <a:p>
            <a:pPr algn="ctr"/>
            <a:r>
              <a:rPr lang="en-GB" dirty="0" smtClean="0">
                <a:solidFill>
                  <a:prstClr val="black"/>
                </a:solidFill>
                <a:sym typeface="Wingdings"/>
              </a:rPr>
              <a:t> </a:t>
            </a:r>
            <a:r>
              <a:rPr lang="en-GB" dirty="0" smtClean="0">
                <a:solidFill>
                  <a:prstClr val="black"/>
                </a:solidFill>
              </a:rPr>
              <a:t>Bigger discounts</a:t>
            </a:r>
            <a:endParaRPr lang="en-GB" dirty="0">
              <a:solidFill>
                <a:prstClr val="black"/>
              </a:solidFill>
            </a:endParaRPr>
          </a:p>
        </p:txBody>
      </p:sp>
      <p:sp>
        <p:nvSpPr>
          <p:cNvPr id="8" name="TextBox 7"/>
          <p:cNvSpPr txBox="1"/>
          <p:nvPr/>
        </p:nvSpPr>
        <p:spPr>
          <a:xfrm>
            <a:off x="5652120" y="4150820"/>
            <a:ext cx="2905050" cy="646331"/>
          </a:xfrm>
          <a:prstGeom prst="rect">
            <a:avLst/>
          </a:prstGeom>
          <a:solidFill>
            <a:srgbClr val="FFFFFF">
              <a:alpha val="50196"/>
            </a:srgbClr>
          </a:solidFill>
          <a:ln>
            <a:noFill/>
          </a:ln>
        </p:spPr>
        <p:txBody>
          <a:bodyPr wrap="square" rtlCol="0">
            <a:spAutoFit/>
          </a:bodyPr>
          <a:lstStyle/>
          <a:p>
            <a:pPr algn="ctr"/>
            <a:r>
              <a:rPr lang="en-GB" dirty="0" smtClean="0">
                <a:solidFill>
                  <a:prstClr val="black"/>
                </a:solidFill>
                <a:sym typeface="Wingdings"/>
              </a:rPr>
              <a:t> </a:t>
            </a:r>
            <a:r>
              <a:rPr lang="en-GB" dirty="0" smtClean="0">
                <a:solidFill>
                  <a:prstClr val="black"/>
                </a:solidFill>
              </a:rPr>
              <a:t>Smaller discounts</a:t>
            </a:r>
          </a:p>
          <a:p>
            <a:pPr algn="ctr"/>
            <a:r>
              <a:rPr lang="en-GB" dirty="0" smtClean="0">
                <a:solidFill>
                  <a:prstClr val="black"/>
                </a:solidFill>
                <a:sym typeface="Wingdings"/>
              </a:rPr>
              <a:t> </a:t>
            </a:r>
            <a:r>
              <a:rPr lang="en-GB" dirty="0" smtClean="0">
                <a:solidFill>
                  <a:prstClr val="black"/>
                </a:solidFill>
              </a:rPr>
              <a:t>Less gearing</a:t>
            </a:r>
            <a:endParaRPr lang="en-GB" dirty="0">
              <a:solidFill>
                <a:prstClr val="black"/>
              </a:solidFill>
            </a:endParaRPr>
          </a:p>
        </p:txBody>
      </p:sp>
      <p:cxnSp>
        <p:nvCxnSpPr>
          <p:cNvPr id="7" name="Straight Arrow Connector 6"/>
          <p:cNvCxnSpPr/>
          <p:nvPr/>
        </p:nvCxnSpPr>
        <p:spPr>
          <a:xfrm>
            <a:off x="6012160" y="2939266"/>
            <a:ext cx="0" cy="345718"/>
          </a:xfrm>
          <a:prstGeom prst="straightConnector1">
            <a:avLst/>
          </a:prstGeom>
          <a:ln w="19050">
            <a:solidFill>
              <a:srgbClr val="7030A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8028384" y="2955766"/>
            <a:ext cx="0" cy="345718"/>
          </a:xfrm>
          <a:prstGeom prst="straightConnector1">
            <a:avLst/>
          </a:prstGeom>
          <a:ln w="19050">
            <a:solidFill>
              <a:srgbClr val="7030A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7020272" y="2962741"/>
            <a:ext cx="0" cy="345718"/>
          </a:xfrm>
          <a:prstGeom prst="straightConnector1">
            <a:avLst/>
          </a:prstGeom>
          <a:ln w="19050">
            <a:solidFill>
              <a:srgbClr val="7030A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483768" y="1764105"/>
            <a:ext cx="6310524" cy="584775"/>
          </a:xfrm>
          <a:prstGeom prst="rect">
            <a:avLst/>
          </a:prstGeom>
          <a:solidFill>
            <a:schemeClr val="bg1"/>
          </a:solidFill>
        </p:spPr>
        <p:txBody>
          <a:bodyPr wrap="square" rtlCol="0">
            <a:spAutoFit/>
          </a:bodyPr>
          <a:lstStyle/>
          <a:p>
            <a:pPr algn="ctr"/>
            <a:r>
              <a:rPr lang="en-GB" sz="1600" i="1" dirty="0" smtClean="0">
                <a:solidFill>
                  <a:prstClr val="black"/>
                </a:solidFill>
              </a:rPr>
              <a:t>What OLR discount gives a similar project returns across both scenarios</a:t>
            </a:r>
            <a:r>
              <a:rPr lang="en-GB" sz="1600" dirty="0" smtClean="0">
                <a:solidFill>
                  <a:prstClr val="black"/>
                </a:solidFill>
              </a:rPr>
              <a:t>?</a:t>
            </a:r>
            <a:endParaRPr lang="en-GB" sz="1600" dirty="0">
              <a:solidFill>
                <a:prstClr val="black"/>
              </a:solidFill>
            </a:endParaRPr>
          </a:p>
        </p:txBody>
      </p:sp>
      <p:sp>
        <p:nvSpPr>
          <p:cNvPr id="15" name="Rectangle 14"/>
          <p:cNvSpPr/>
          <p:nvPr/>
        </p:nvSpPr>
        <p:spPr>
          <a:xfrm>
            <a:off x="256600" y="2016727"/>
            <a:ext cx="1831786" cy="2204734"/>
          </a:xfrm>
          <a:prstGeom prst="rect">
            <a:avLst/>
          </a:prstGeom>
          <a:solidFill>
            <a:srgbClr val="0084C2"/>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b="1" dirty="0" smtClean="0">
                <a:solidFill>
                  <a:srgbClr val="FFFFFF"/>
                </a:solidFill>
              </a:rPr>
              <a:t>Pricing</a:t>
            </a:r>
            <a:endParaRPr lang="en-GB" b="1" dirty="0">
              <a:solidFill>
                <a:srgbClr val="FFFFFF"/>
              </a:solidFill>
            </a:endParaRPr>
          </a:p>
        </p:txBody>
      </p:sp>
    </p:spTree>
    <p:extLst>
      <p:ext uri="{BB962C8B-B14F-4D97-AF65-F5344CB8AC3E}">
        <p14:creationId xmlns:p14="http://schemas.microsoft.com/office/powerpoint/2010/main" val="32029178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GB" dirty="0" smtClean="0"/>
              <a:t>Pricing</a:t>
            </a:r>
            <a:endParaRPr lang="en-GB" dirty="0"/>
          </a:p>
        </p:txBody>
      </p:sp>
      <p:sp>
        <p:nvSpPr>
          <p:cNvPr id="4" name="Slide Number Placeholder 3"/>
          <p:cNvSpPr>
            <a:spLocks noGrp="1"/>
          </p:cNvSpPr>
          <p:nvPr>
            <p:ph type="sldNum" sz="quarter" idx="12"/>
          </p:nvPr>
        </p:nvSpPr>
        <p:spPr>
          <a:xfrm>
            <a:off x="0" y="6309320"/>
            <a:ext cx="9144000" cy="548680"/>
          </a:xfrm>
        </p:spPr>
        <p:txBody>
          <a:bodyPr/>
          <a:lstStyle/>
          <a:p>
            <a:fld id="{E051598E-9D06-4046-8EF2-7702044C4E81}" type="slidenum">
              <a:rPr lang="en-US" smtClean="0">
                <a:solidFill>
                  <a:prstClr val="white"/>
                </a:solidFill>
              </a:rPr>
              <a:pPr/>
              <a:t>25</a:t>
            </a:fld>
            <a:endParaRPr lang="en-US" dirty="0">
              <a:solidFill>
                <a:prstClr val="white"/>
              </a:solidFill>
            </a:endParaRPr>
          </a:p>
        </p:txBody>
      </p:sp>
      <p:sp>
        <p:nvSpPr>
          <p:cNvPr id="5" name="Footer Placeholder 4"/>
          <p:cNvSpPr>
            <a:spLocks noGrp="1"/>
          </p:cNvSpPr>
          <p:nvPr>
            <p:ph type="ftr" sz="quarter" idx="3"/>
          </p:nvPr>
        </p:nvSpPr>
        <p:spPr>
          <a:xfrm>
            <a:off x="899592" y="6309320"/>
            <a:ext cx="7704856" cy="548680"/>
          </a:xfrm>
        </p:spPr>
        <p:txBody>
          <a:bodyPr/>
          <a:lstStyle/>
          <a:p>
            <a:r>
              <a:rPr lang="en-US" dirty="0">
                <a:solidFill>
                  <a:prstClr val="white"/>
                </a:solidFill>
              </a:rPr>
              <a:t>OLR </a:t>
            </a:r>
            <a:r>
              <a:rPr lang="en-US" dirty="0" smtClean="0">
                <a:solidFill>
                  <a:prstClr val="white"/>
                </a:solidFill>
              </a:rPr>
              <a:t>Design</a:t>
            </a:r>
            <a:endParaRPr lang="en-US" dirty="0">
              <a:solidFill>
                <a:prstClr val="white"/>
              </a:solidFill>
            </a:endParaRPr>
          </a:p>
        </p:txBody>
      </p:sp>
      <p:graphicFrame>
        <p:nvGraphicFramePr>
          <p:cNvPr id="9" name="Table 8"/>
          <p:cNvGraphicFramePr>
            <a:graphicFrameLocks noGrp="1"/>
          </p:cNvGraphicFramePr>
          <p:nvPr>
            <p:extLst>
              <p:ext uri="{D42A27DB-BD31-4B8C-83A1-F6EECF244321}">
                <p14:modId xmlns:p14="http://schemas.microsoft.com/office/powerpoint/2010/main" val="1801956364"/>
              </p:ext>
            </p:extLst>
          </p:nvPr>
        </p:nvGraphicFramePr>
        <p:xfrm>
          <a:off x="2195736" y="2023677"/>
          <a:ext cx="6624736" cy="3546610"/>
        </p:xfrm>
        <a:graphic>
          <a:graphicData uri="http://schemas.openxmlformats.org/drawingml/2006/table">
            <a:tbl>
              <a:tblPr firstRow="1" firstCol="1" bandRow="1">
                <a:tableStyleId>{69012ECD-51FC-41F1-AA8D-1B2483CD663E}</a:tableStyleId>
              </a:tblPr>
              <a:tblGrid>
                <a:gridCol w="934452"/>
                <a:gridCol w="699523"/>
                <a:gridCol w="699523"/>
                <a:gridCol w="684387"/>
                <a:gridCol w="715316"/>
                <a:gridCol w="757432"/>
                <a:gridCol w="735058"/>
                <a:gridCol w="762697"/>
                <a:gridCol w="636348"/>
              </a:tblGrid>
              <a:tr h="377783">
                <a:tc rowSpan="2">
                  <a:txBody>
                    <a:bodyPr/>
                    <a:lstStyle/>
                    <a:p>
                      <a:pPr>
                        <a:spcAft>
                          <a:spcPts val="1200"/>
                        </a:spcAft>
                      </a:pPr>
                      <a:endParaRPr lang="en-GB" sz="1400" dirty="0">
                        <a:solidFill>
                          <a:schemeClr val="tx1"/>
                        </a:solidFill>
                        <a:effectLst/>
                        <a:latin typeface="Arial"/>
                        <a:ea typeface="Times New Roman"/>
                      </a:endParaRPr>
                    </a:p>
                  </a:txBody>
                  <a:tcPr anchor="ctr">
                    <a:lnL w="9525" cap="flat" cmpd="sng" algn="ctr">
                      <a:noFill/>
                      <a:prstDash val="solid"/>
                    </a:lnL>
                    <a:lnR w="12700" cap="flat" cmpd="sng" algn="ctr">
                      <a:solidFill>
                        <a:srgbClr val="00AEEF"/>
                      </a:solidFill>
                      <a:prstDash val="solid"/>
                      <a:round/>
                      <a:headEnd type="none" w="med" len="med"/>
                      <a:tailEnd type="none" w="med" len="med"/>
                    </a:lnR>
                    <a:lnT w="9525" cap="flat" cmpd="sng" algn="ctr">
                      <a:noFill/>
                      <a:prstDash val="solid"/>
                    </a:lnT>
                    <a:lnB w="12700" cap="flat" cmpd="sng" algn="ctr">
                      <a:solidFill>
                        <a:srgbClr val="00AEEF"/>
                      </a:solidFill>
                      <a:prstDash val="solid"/>
                      <a:round/>
                      <a:headEnd type="none" w="med" len="med"/>
                      <a:tailEnd type="none" w="med" len="med"/>
                    </a:lnB>
                    <a:solidFill>
                      <a:schemeClr val="bg1"/>
                    </a:solidFill>
                  </a:tcPr>
                </a:tc>
                <a:tc rowSpan="2" gridSpan="2">
                  <a:txBody>
                    <a:bodyPr/>
                    <a:lstStyle/>
                    <a:p>
                      <a:pPr algn="ctr">
                        <a:spcAft>
                          <a:spcPts val="1200"/>
                        </a:spcAft>
                      </a:pPr>
                      <a:r>
                        <a:rPr lang="en-GB" sz="1050" dirty="0">
                          <a:effectLst/>
                        </a:rPr>
                        <a:t>Reference case </a:t>
                      </a:r>
                      <a:r>
                        <a:rPr lang="en-GB" sz="1050" dirty="0" smtClean="0">
                          <a:effectLst/>
                        </a:rPr>
                        <a:t/>
                      </a:r>
                      <a:br>
                        <a:rPr lang="en-GB" sz="1050" dirty="0" smtClean="0">
                          <a:effectLst/>
                        </a:rPr>
                      </a:br>
                      <a:r>
                        <a:rPr lang="en-GB" sz="1050" dirty="0" smtClean="0">
                          <a:effectLst/>
                        </a:rPr>
                        <a:t>(</a:t>
                      </a:r>
                      <a:r>
                        <a:rPr lang="en-GB" sz="1050" dirty="0">
                          <a:effectLst/>
                        </a:rPr>
                        <a:t>15-year PPA)</a:t>
                      </a:r>
                      <a:endParaRPr lang="en-GB" sz="1400" dirty="0">
                        <a:solidFill>
                          <a:srgbClr val="000000"/>
                        </a:solidFill>
                        <a:effectLst/>
                        <a:latin typeface="Arial"/>
                        <a:ea typeface="Times New Roman"/>
                      </a:endParaRPr>
                    </a:p>
                  </a:txBody>
                  <a:tcPr anchor="ctr">
                    <a:lnL w="12700" cap="flat" cmpd="sng" algn="ctr">
                      <a:solidFill>
                        <a:srgbClr val="00AEE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00AEEF"/>
                      </a:solidFill>
                      <a:prstDash val="solid"/>
                      <a:round/>
                      <a:headEnd type="none" w="med" len="med"/>
                      <a:tailEnd type="none" w="med" len="med"/>
                    </a:lnT>
                    <a:lnB>
                      <a:noFill/>
                    </a:lnB>
                  </a:tcPr>
                </a:tc>
                <a:tc rowSpan="2" hMerge="1">
                  <a:txBody>
                    <a:bodyPr/>
                    <a:lstStyle/>
                    <a:p>
                      <a:endParaRPr lang="en-GB"/>
                    </a:p>
                  </a:txBody>
                  <a:tcPr/>
                </a:tc>
                <a:tc gridSpan="6">
                  <a:txBody>
                    <a:bodyPr/>
                    <a:lstStyle/>
                    <a:p>
                      <a:pPr marL="0" algn="ctr" defTabSz="914400" rtl="0" eaLnBrk="1" latinLnBrk="0" hangingPunct="1">
                        <a:spcAft>
                          <a:spcPts val="1200"/>
                        </a:spcAft>
                      </a:pPr>
                      <a:r>
                        <a:rPr lang="en-GB" sz="1050" b="1" kern="1200" dirty="0" smtClean="0">
                          <a:solidFill>
                            <a:schemeClr val="bg1"/>
                          </a:solidFill>
                          <a:effectLst/>
                          <a:latin typeface="+mn-lt"/>
                          <a:ea typeface="+mn-ea"/>
                          <a:cs typeface="+mn-cs"/>
                        </a:rPr>
                        <a:t>Short term contracting strategy, with debt sized on the following OLR discounts:</a:t>
                      </a:r>
                      <a:endParaRPr lang="en-GB" sz="1050" b="1" kern="1200" dirty="0">
                        <a:solidFill>
                          <a:schemeClr val="bg1"/>
                        </a:solidFill>
                        <a:effectLst/>
                        <a:latin typeface="+mn-lt"/>
                        <a:ea typeface="+mn-ea"/>
                        <a:cs typeface="+mn-cs"/>
                      </a:endParaRPr>
                    </a:p>
                  </a:txBody>
                  <a:tcPr anchor="ctr">
                    <a:lnL w="12700" cap="flat" cmpd="sng" algn="ctr">
                      <a:solidFill>
                        <a:schemeClr val="bg1"/>
                      </a:solidFill>
                      <a:prstDash val="solid"/>
                      <a:round/>
                      <a:headEnd type="none" w="med" len="med"/>
                      <a:tailEnd type="none" w="med" len="med"/>
                    </a:lnL>
                    <a:lnR w="12700" cap="flat" cmpd="sng" algn="ctr">
                      <a:solidFill>
                        <a:srgbClr val="00AEEF"/>
                      </a:solidFill>
                      <a:prstDash val="solid"/>
                      <a:round/>
                      <a:headEnd type="none" w="med" len="med"/>
                      <a:tailEnd type="none" w="med" len="med"/>
                    </a:lnR>
                    <a:lnT w="12700" cap="flat" cmpd="sng" algn="ctr">
                      <a:solidFill>
                        <a:srgbClr val="00AEEF"/>
                      </a:solidFill>
                      <a:prstDash val="solid"/>
                      <a:round/>
                      <a:headEnd type="none" w="med" len="med"/>
                      <a:tailEnd type="none" w="med" len="med"/>
                    </a:lnT>
                    <a:lnB w="9525" cap="flat" cmpd="sng" algn="ctr">
                      <a:noFill/>
                      <a:prstDash val="solid"/>
                    </a:lnB>
                  </a:tcPr>
                </a:tc>
                <a:tc hMerge="1">
                  <a:txBody>
                    <a:bodyPr/>
                    <a:lstStyle/>
                    <a:p>
                      <a:endParaRPr lang="en-GB"/>
                    </a:p>
                  </a:txBody>
                  <a:tcPr/>
                </a:tc>
                <a:tc hMerge="1">
                  <a:txBody>
                    <a:bodyPr/>
                    <a:lstStyle/>
                    <a:p>
                      <a:endParaRPr lang="en-GB" dirty="0"/>
                    </a:p>
                  </a:txBody>
                  <a:tcPr anchor="ctr"/>
                </a:tc>
                <a:tc hMerge="1">
                  <a:txBody>
                    <a:bodyPr/>
                    <a:lstStyle/>
                    <a:p>
                      <a:endParaRPr lang="en-GB"/>
                    </a:p>
                  </a:txBody>
                  <a:tcPr/>
                </a:tc>
                <a:tc hMerge="1">
                  <a:txBody>
                    <a:bodyPr/>
                    <a:lstStyle/>
                    <a:p>
                      <a:endParaRPr lang="en-GB" dirty="0"/>
                    </a:p>
                  </a:txBody>
                  <a:tcPr anchor="ctr"/>
                </a:tc>
                <a:tc hMerge="1">
                  <a:txBody>
                    <a:bodyPr/>
                    <a:lstStyle/>
                    <a:p>
                      <a:endParaRPr lang="en-GB"/>
                    </a:p>
                  </a:txBody>
                  <a:tcPr/>
                </a:tc>
              </a:tr>
              <a:tr h="377783">
                <a:tc vMerge="1">
                  <a:txBody>
                    <a:bodyPr/>
                    <a:lstStyle/>
                    <a:p>
                      <a:endParaRPr lang="en-GB"/>
                    </a:p>
                  </a:txBody>
                  <a:tcPr/>
                </a:tc>
                <a:tc gridSpan="2" vMerge="1">
                  <a:txBody>
                    <a:bodyPr/>
                    <a:lstStyle/>
                    <a:p>
                      <a:endParaRPr lang="en-GB"/>
                    </a:p>
                  </a:txBody>
                  <a:tcPr/>
                </a:tc>
                <a:tc hMerge="1" vMerge="1">
                  <a:txBody>
                    <a:bodyPr/>
                    <a:lstStyle/>
                    <a:p>
                      <a:endParaRPr lang="en-GB"/>
                    </a:p>
                  </a:txBody>
                  <a:tcPr/>
                </a:tc>
                <a:tc gridSpan="2">
                  <a:txBody>
                    <a:bodyPr/>
                    <a:lstStyle/>
                    <a:p>
                      <a:pPr algn="ctr">
                        <a:spcAft>
                          <a:spcPts val="1200"/>
                        </a:spcAft>
                      </a:pPr>
                      <a:r>
                        <a:rPr lang="en-GB" sz="1050" b="1" dirty="0">
                          <a:solidFill>
                            <a:schemeClr val="bg1"/>
                          </a:solidFill>
                          <a:effectLst/>
                        </a:rPr>
                        <a:t>£</a:t>
                      </a:r>
                      <a:r>
                        <a:rPr lang="en-GB" sz="1050" b="1" dirty="0" smtClean="0">
                          <a:solidFill>
                            <a:schemeClr val="bg1"/>
                          </a:solidFill>
                          <a:effectLst/>
                        </a:rPr>
                        <a:t>20/MWh</a:t>
                      </a:r>
                      <a:endParaRPr lang="en-GB" sz="1400" b="1" dirty="0">
                        <a:solidFill>
                          <a:schemeClr val="bg1"/>
                        </a:solidFill>
                        <a:effectLst/>
                        <a:latin typeface="Arial"/>
                        <a:ea typeface="Times New Roman"/>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dash"/>
                      <a:round/>
                      <a:headEnd type="none" w="med" len="med"/>
                      <a:tailEnd type="none" w="med" len="med"/>
                    </a:lnR>
                    <a:lnT w="9525" cap="flat" cmpd="sng" algn="ctr">
                      <a:noFill/>
                      <a:prstDash val="solid"/>
                    </a:lnT>
                    <a:lnB w="9525" cap="flat" cmpd="sng" algn="ctr">
                      <a:noFill/>
                      <a:prstDash val="solid"/>
                    </a:lnB>
                    <a:solidFill>
                      <a:srgbClr val="00AEEF"/>
                    </a:solidFill>
                  </a:tcPr>
                </a:tc>
                <a:tc hMerge="1">
                  <a:txBody>
                    <a:bodyPr/>
                    <a:lstStyle/>
                    <a:p>
                      <a:endParaRPr lang="en-GB"/>
                    </a:p>
                  </a:txBody>
                  <a:tcPr/>
                </a:tc>
                <a:tc gridSpan="2">
                  <a:txBody>
                    <a:bodyPr/>
                    <a:lstStyle/>
                    <a:p>
                      <a:pPr algn="ctr">
                        <a:spcAft>
                          <a:spcPts val="1200"/>
                        </a:spcAft>
                      </a:pPr>
                      <a:r>
                        <a:rPr lang="en-GB" sz="1050" b="1" dirty="0">
                          <a:solidFill>
                            <a:schemeClr val="bg1"/>
                          </a:solidFill>
                          <a:effectLst/>
                        </a:rPr>
                        <a:t>£</a:t>
                      </a:r>
                      <a:r>
                        <a:rPr lang="en-GB" sz="1050" b="1" dirty="0" smtClean="0">
                          <a:solidFill>
                            <a:schemeClr val="bg1"/>
                          </a:solidFill>
                          <a:effectLst/>
                        </a:rPr>
                        <a:t>25/MWh</a:t>
                      </a:r>
                      <a:endParaRPr lang="en-GB" sz="1400" b="1" dirty="0">
                        <a:solidFill>
                          <a:schemeClr val="bg1"/>
                        </a:solidFill>
                        <a:effectLst/>
                        <a:latin typeface="Arial"/>
                        <a:ea typeface="Times New Roman"/>
                      </a:endParaRPr>
                    </a:p>
                  </a:txBody>
                  <a:tcPr anchor="ctr">
                    <a:lnL w="12700" cap="flat" cmpd="sng" algn="ctr">
                      <a:solidFill>
                        <a:schemeClr val="bg1"/>
                      </a:solidFill>
                      <a:prstDash val="dash"/>
                      <a:round/>
                      <a:headEnd type="none" w="med" len="med"/>
                      <a:tailEnd type="none" w="med" len="med"/>
                    </a:lnL>
                    <a:lnR w="12700" cap="flat" cmpd="sng" algn="ctr">
                      <a:solidFill>
                        <a:schemeClr val="bg1"/>
                      </a:solidFill>
                      <a:prstDash val="dash"/>
                      <a:round/>
                      <a:headEnd type="none" w="med" len="med"/>
                      <a:tailEnd type="none" w="med" len="med"/>
                    </a:lnR>
                    <a:lnT w="9525" cap="flat" cmpd="sng" algn="ctr">
                      <a:noFill/>
                      <a:prstDash val="solid"/>
                    </a:lnT>
                    <a:lnB w="9525" cap="flat" cmpd="sng" algn="ctr">
                      <a:noFill/>
                      <a:prstDash val="solid"/>
                    </a:lnB>
                    <a:solidFill>
                      <a:srgbClr val="00AEEF"/>
                    </a:solidFill>
                  </a:tcPr>
                </a:tc>
                <a:tc hMerge="1">
                  <a:txBody>
                    <a:bodyPr/>
                    <a:lstStyle/>
                    <a:p>
                      <a:endParaRPr lang="en-GB"/>
                    </a:p>
                  </a:txBody>
                  <a:tcPr/>
                </a:tc>
                <a:tc gridSpan="2">
                  <a:txBody>
                    <a:bodyPr/>
                    <a:lstStyle/>
                    <a:p>
                      <a:pPr algn="ctr">
                        <a:spcAft>
                          <a:spcPts val="1200"/>
                        </a:spcAft>
                      </a:pPr>
                      <a:r>
                        <a:rPr lang="en-GB" sz="1050" b="1" dirty="0">
                          <a:solidFill>
                            <a:schemeClr val="bg1"/>
                          </a:solidFill>
                          <a:effectLst/>
                        </a:rPr>
                        <a:t>£</a:t>
                      </a:r>
                      <a:r>
                        <a:rPr lang="en-GB" sz="1050" b="1" dirty="0" smtClean="0">
                          <a:solidFill>
                            <a:schemeClr val="bg1"/>
                          </a:solidFill>
                          <a:effectLst/>
                        </a:rPr>
                        <a:t>30/MWh</a:t>
                      </a:r>
                      <a:endParaRPr lang="en-GB" sz="1400" b="1" dirty="0">
                        <a:solidFill>
                          <a:schemeClr val="bg1"/>
                        </a:solidFill>
                        <a:effectLst/>
                        <a:latin typeface="Arial"/>
                        <a:ea typeface="Times New Roman"/>
                      </a:endParaRPr>
                    </a:p>
                  </a:txBody>
                  <a:tcPr anchor="ctr">
                    <a:lnL w="12700" cap="flat" cmpd="sng" algn="ctr">
                      <a:solidFill>
                        <a:schemeClr val="bg1"/>
                      </a:solidFill>
                      <a:prstDash val="dash"/>
                      <a:round/>
                      <a:headEnd type="none" w="med" len="med"/>
                      <a:tailEnd type="none" w="med" len="med"/>
                    </a:lnL>
                    <a:lnR w="12700" cap="flat" cmpd="sng" algn="ctr">
                      <a:solidFill>
                        <a:srgbClr val="00AEEF"/>
                      </a:solidFill>
                      <a:prstDash val="solid"/>
                      <a:round/>
                      <a:headEnd type="none" w="med" len="med"/>
                      <a:tailEnd type="none" w="med" len="med"/>
                    </a:lnR>
                    <a:lnT w="9525" cap="flat" cmpd="sng" algn="ctr">
                      <a:noFill/>
                      <a:prstDash val="solid"/>
                    </a:lnT>
                    <a:lnB w="9525" cap="flat" cmpd="sng" algn="ctr">
                      <a:noFill/>
                      <a:prstDash val="solid"/>
                    </a:lnB>
                    <a:solidFill>
                      <a:srgbClr val="00AEEF"/>
                    </a:solidFill>
                  </a:tcPr>
                </a:tc>
                <a:tc hMerge="1">
                  <a:txBody>
                    <a:bodyPr/>
                    <a:lstStyle/>
                    <a:p>
                      <a:endParaRPr lang="en-GB"/>
                    </a:p>
                  </a:txBody>
                  <a:tcPr/>
                </a:tc>
              </a:tr>
              <a:tr h="72176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50" i="1" dirty="0" smtClean="0">
                          <a:solidFill>
                            <a:schemeClr val="tx1"/>
                          </a:solidFill>
                          <a:effectLst/>
                        </a:rPr>
                        <a:t>Technology</a:t>
                      </a:r>
                      <a:endParaRPr lang="en-GB" sz="1400" i="1" dirty="0" smtClean="0">
                        <a:solidFill>
                          <a:schemeClr val="tx1"/>
                        </a:solidFill>
                        <a:effectLst/>
                        <a:latin typeface="+mn-lt"/>
                        <a:ea typeface="Times New Roman"/>
                      </a:endParaRPr>
                    </a:p>
                  </a:txBody>
                  <a:tcPr anchor="ctr">
                    <a:lnL w="12700" cap="flat" cmpd="sng" algn="ctr">
                      <a:solidFill>
                        <a:srgbClr val="00AEEF"/>
                      </a:solidFill>
                      <a:prstDash val="solid"/>
                      <a:round/>
                      <a:headEnd type="none" w="med" len="med"/>
                      <a:tailEnd type="none" w="med" len="med"/>
                    </a:lnL>
                    <a:lnR w="12700" cap="flat" cmpd="sng" algn="ctr">
                      <a:solidFill>
                        <a:srgbClr val="00AEEF"/>
                      </a:solidFill>
                      <a:prstDash val="solid"/>
                      <a:round/>
                      <a:headEnd type="none" w="med" len="med"/>
                      <a:tailEnd type="none" w="med" len="med"/>
                    </a:lnR>
                    <a:lnT w="12700" cap="flat" cmpd="sng" algn="ctr">
                      <a:solidFill>
                        <a:srgbClr val="00AEEF"/>
                      </a:solidFill>
                      <a:prstDash val="solid"/>
                      <a:round/>
                      <a:headEnd type="none" w="med" len="med"/>
                      <a:tailEnd type="none" w="med" len="med"/>
                    </a:lnT>
                    <a:solidFill>
                      <a:srgbClr val="D1F3FF"/>
                    </a:solidFill>
                  </a:tcPr>
                </a:tc>
                <a:tc>
                  <a:txBody>
                    <a:bodyPr/>
                    <a:lstStyle/>
                    <a:p>
                      <a:pPr>
                        <a:spcAft>
                          <a:spcPts val="1200"/>
                        </a:spcAft>
                      </a:pPr>
                      <a:r>
                        <a:rPr lang="en-GB" sz="1050" i="1" dirty="0">
                          <a:effectLst/>
                        </a:rPr>
                        <a:t>Gearing</a:t>
                      </a:r>
                      <a:endParaRPr lang="en-GB" sz="1400" i="1" dirty="0">
                        <a:solidFill>
                          <a:srgbClr val="000000"/>
                        </a:solidFill>
                        <a:effectLst/>
                        <a:latin typeface="Arial"/>
                        <a:ea typeface="Times New Roman"/>
                      </a:endParaRPr>
                    </a:p>
                  </a:txBody>
                  <a:tcPr anchor="ctr">
                    <a:lnL w="12700" cap="flat" cmpd="sng" algn="ctr">
                      <a:solidFill>
                        <a:srgbClr val="00AEEF"/>
                      </a:solidFill>
                      <a:prstDash val="solid"/>
                      <a:round/>
                      <a:headEnd type="none" w="med" len="med"/>
                      <a:tailEnd type="none" w="med" len="med"/>
                    </a:lnL>
                    <a:lnT>
                      <a:noFill/>
                    </a:lnT>
                    <a:solidFill>
                      <a:srgbClr val="D1F3FF"/>
                    </a:solidFill>
                  </a:tcPr>
                </a:tc>
                <a:tc>
                  <a:txBody>
                    <a:bodyPr/>
                    <a:lstStyle/>
                    <a:p>
                      <a:pPr algn="ctr">
                        <a:spcAft>
                          <a:spcPts val="1200"/>
                        </a:spcAft>
                      </a:pPr>
                      <a:r>
                        <a:rPr lang="en-GB" sz="1050" b="1" i="1" dirty="0">
                          <a:effectLst/>
                        </a:rPr>
                        <a:t>Equity IRR</a:t>
                      </a:r>
                      <a:endParaRPr lang="en-GB" sz="1400" b="1" i="1" dirty="0">
                        <a:solidFill>
                          <a:srgbClr val="000000"/>
                        </a:solidFill>
                        <a:effectLst/>
                        <a:latin typeface="Arial"/>
                        <a:ea typeface="Times New Roman"/>
                      </a:endParaRPr>
                    </a:p>
                  </a:txBody>
                  <a:tcPr anchor="ctr">
                    <a:lnR w="12700" cap="flat" cmpd="sng" algn="ctr">
                      <a:solidFill>
                        <a:srgbClr val="00AEEF"/>
                      </a:solidFill>
                      <a:prstDash val="solid"/>
                      <a:round/>
                      <a:headEnd type="none" w="med" len="med"/>
                      <a:tailEnd type="none" w="med" len="med"/>
                    </a:lnR>
                    <a:lnT>
                      <a:noFill/>
                    </a:lnT>
                    <a:solidFill>
                      <a:srgbClr val="D1F3FF"/>
                    </a:solidFill>
                  </a:tcPr>
                </a:tc>
                <a:tc>
                  <a:txBody>
                    <a:bodyPr/>
                    <a:lstStyle/>
                    <a:p>
                      <a:pPr algn="ctr">
                        <a:spcAft>
                          <a:spcPts val="1200"/>
                        </a:spcAft>
                      </a:pPr>
                      <a:r>
                        <a:rPr lang="en-GB" sz="1050" i="1" dirty="0">
                          <a:effectLst/>
                        </a:rPr>
                        <a:t>Gearing</a:t>
                      </a:r>
                      <a:endParaRPr lang="en-GB" sz="1400" i="1" dirty="0">
                        <a:solidFill>
                          <a:srgbClr val="000000"/>
                        </a:solidFill>
                        <a:effectLst/>
                        <a:latin typeface="Arial"/>
                        <a:ea typeface="Times New Roman"/>
                      </a:endParaRPr>
                    </a:p>
                  </a:txBody>
                  <a:tcPr anchor="ctr">
                    <a:lnL w="12700" cap="flat" cmpd="sng" algn="ctr">
                      <a:solidFill>
                        <a:srgbClr val="00AEEF"/>
                      </a:solidFill>
                      <a:prstDash val="solid"/>
                      <a:round/>
                      <a:headEnd type="none" w="med" len="med"/>
                      <a:tailEnd type="none" w="med" len="med"/>
                    </a:lnL>
                    <a:lnT w="9525" cap="flat" cmpd="sng" algn="ctr">
                      <a:noFill/>
                      <a:prstDash val="solid"/>
                    </a:lnT>
                    <a:solidFill>
                      <a:srgbClr val="D1F3FF"/>
                    </a:solidFill>
                  </a:tcPr>
                </a:tc>
                <a:tc>
                  <a:txBody>
                    <a:bodyPr/>
                    <a:lstStyle/>
                    <a:p>
                      <a:pPr algn="ctr">
                        <a:spcAft>
                          <a:spcPts val="1200"/>
                        </a:spcAft>
                      </a:pPr>
                      <a:r>
                        <a:rPr lang="en-GB" sz="1050" b="1" i="1" dirty="0">
                          <a:effectLst/>
                        </a:rPr>
                        <a:t>Equity IRR</a:t>
                      </a:r>
                      <a:endParaRPr lang="en-GB" sz="1400" b="1" i="1" dirty="0">
                        <a:solidFill>
                          <a:srgbClr val="000000"/>
                        </a:solidFill>
                        <a:effectLst/>
                        <a:latin typeface="Arial"/>
                        <a:ea typeface="Times New Roman"/>
                      </a:endParaRPr>
                    </a:p>
                  </a:txBody>
                  <a:tcPr anchor="ctr">
                    <a:lnR w="12700" cap="flat" cmpd="sng" algn="ctr">
                      <a:solidFill>
                        <a:srgbClr val="00AEEF"/>
                      </a:solidFill>
                      <a:prstDash val="dash"/>
                      <a:round/>
                      <a:headEnd type="none" w="med" len="med"/>
                      <a:tailEnd type="none" w="med" len="med"/>
                    </a:lnR>
                    <a:lnT w="9525" cap="flat" cmpd="sng" algn="ctr">
                      <a:noFill/>
                      <a:prstDash val="solid"/>
                    </a:lnT>
                    <a:solidFill>
                      <a:srgbClr val="D1F3FF"/>
                    </a:solidFill>
                  </a:tcPr>
                </a:tc>
                <a:tc>
                  <a:txBody>
                    <a:bodyPr/>
                    <a:lstStyle/>
                    <a:p>
                      <a:pPr algn="ctr">
                        <a:spcAft>
                          <a:spcPts val="1200"/>
                        </a:spcAft>
                      </a:pPr>
                      <a:r>
                        <a:rPr lang="en-GB" sz="1050" i="1" dirty="0">
                          <a:effectLst/>
                        </a:rPr>
                        <a:t>Gearing</a:t>
                      </a:r>
                      <a:endParaRPr lang="en-GB" sz="1400" i="1" dirty="0">
                        <a:solidFill>
                          <a:srgbClr val="000000"/>
                        </a:solidFill>
                        <a:effectLst/>
                        <a:latin typeface="Arial"/>
                        <a:ea typeface="Times New Roman"/>
                      </a:endParaRPr>
                    </a:p>
                  </a:txBody>
                  <a:tcPr anchor="ctr">
                    <a:lnL w="12700" cap="flat" cmpd="sng" algn="ctr">
                      <a:solidFill>
                        <a:srgbClr val="00AEEF"/>
                      </a:solidFill>
                      <a:prstDash val="dash"/>
                      <a:round/>
                      <a:headEnd type="none" w="med" len="med"/>
                      <a:tailEnd type="none" w="med" len="med"/>
                    </a:lnL>
                    <a:lnT w="9525" cap="flat" cmpd="sng" algn="ctr">
                      <a:noFill/>
                      <a:prstDash val="solid"/>
                    </a:lnT>
                    <a:solidFill>
                      <a:srgbClr val="D1F3FF"/>
                    </a:solidFill>
                  </a:tcPr>
                </a:tc>
                <a:tc>
                  <a:txBody>
                    <a:bodyPr/>
                    <a:lstStyle/>
                    <a:p>
                      <a:pPr algn="ctr">
                        <a:spcAft>
                          <a:spcPts val="1200"/>
                        </a:spcAft>
                      </a:pPr>
                      <a:r>
                        <a:rPr lang="en-GB" sz="1050" b="1" i="1" dirty="0">
                          <a:effectLst/>
                        </a:rPr>
                        <a:t>Equity IRR</a:t>
                      </a:r>
                      <a:endParaRPr lang="en-GB" sz="1400" b="1" i="1" dirty="0">
                        <a:solidFill>
                          <a:srgbClr val="000000"/>
                        </a:solidFill>
                        <a:effectLst/>
                        <a:latin typeface="Arial"/>
                        <a:ea typeface="Times New Roman"/>
                      </a:endParaRPr>
                    </a:p>
                  </a:txBody>
                  <a:tcPr anchor="ctr">
                    <a:lnR w="12700" cap="flat" cmpd="sng" algn="ctr">
                      <a:solidFill>
                        <a:srgbClr val="00AEEF"/>
                      </a:solidFill>
                      <a:prstDash val="dash"/>
                      <a:round/>
                      <a:headEnd type="none" w="med" len="med"/>
                      <a:tailEnd type="none" w="med" len="med"/>
                    </a:lnR>
                    <a:lnT w="9525" cap="flat" cmpd="sng" algn="ctr">
                      <a:noFill/>
                      <a:prstDash val="solid"/>
                    </a:lnT>
                    <a:solidFill>
                      <a:srgbClr val="D1F3FF"/>
                    </a:solidFill>
                  </a:tcPr>
                </a:tc>
                <a:tc>
                  <a:txBody>
                    <a:bodyPr/>
                    <a:lstStyle/>
                    <a:p>
                      <a:pPr algn="ctr">
                        <a:spcAft>
                          <a:spcPts val="1200"/>
                        </a:spcAft>
                      </a:pPr>
                      <a:r>
                        <a:rPr lang="en-GB" sz="1050" i="1" dirty="0">
                          <a:effectLst/>
                        </a:rPr>
                        <a:t>Gearing</a:t>
                      </a:r>
                      <a:endParaRPr lang="en-GB" sz="1400" i="1" dirty="0">
                        <a:solidFill>
                          <a:srgbClr val="000000"/>
                        </a:solidFill>
                        <a:effectLst/>
                        <a:latin typeface="Arial"/>
                        <a:ea typeface="Times New Roman"/>
                      </a:endParaRPr>
                    </a:p>
                  </a:txBody>
                  <a:tcPr anchor="ctr">
                    <a:lnL w="12700" cap="flat" cmpd="sng" algn="ctr">
                      <a:solidFill>
                        <a:srgbClr val="00AEEF"/>
                      </a:solidFill>
                      <a:prstDash val="dash"/>
                      <a:round/>
                      <a:headEnd type="none" w="med" len="med"/>
                      <a:tailEnd type="none" w="med" len="med"/>
                    </a:lnL>
                    <a:lnT w="9525" cap="flat" cmpd="sng" algn="ctr">
                      <a:noFill/>
                      <a:prstDash val="solid"/>
                    </a:lnT>
                    <a:solidFill>
                      <a:srgbClr val="D1F3FF"/>
                    </a:solidFill>
                  </a:tcPr>
                </a:tc>
                <a:tc>
                  <a:txBody>
                    <a:bodyPr/>
                    <a:lstStyle/>
                    <a:p>
                      <a:pPr algn="ctr">
                        <a:spcAft>
                          <a:spcPts val="1200"/>
                        </a:spcAft>
                      </a:pPr>
                      <a:r>
                        <a:rPr lang="en-GB" sz="1050" b="1" i="1" dirty="0">
                          <a:effectLst/>
                        </a:rPr>
                        <a:t>Equity IRR</a:t>
                      </a:r>
                      <a:endParaRPr lang="en-GB" sz="1400" b="1" i="1" dirty="0">
                        <a:solidFill>
                          <a:srgbClr val="000000"/>
                        </a:solidFill>
                        <a:effectLst/>
                        <a:latin typeface="Arial"/>
                        <a:ea typeface="Times New Roman"/>
                      </a:endParaRPr>
                    </a:p>
                  </a:txBody>
                  <a:tcPr anchor="ctr">
                    <a:lnT w="9525" cap="flat" cmpd="sng" algn="ctr">
                      <a:noFill/>
                      <a:prstDash val="solid"/>
                    </a:lnT>
                    <a:solidFill>
                      <a:srgbClr val="D1F3FF"/>
                    </a:solidFill>
                  </a:tcPr>
                </a:tc>
              </a:tr>
              <a:tr h="693342">
                <a:tc>
                  <a:txBody>
                    <a:bodyPr/>
                    <a:lstStyle/>
                    <a:p>
                      <a:pPr algn="ctr">
                        <a:spcAft>
                          <a:spcPts val="1200"/>
                        </a:spcAft>
                      </a:pPr>
                      <a:r>
                        <a:rPr lang="en-GB" sz="1050" dirty="0">
                          <a:effectLst/>
                        </a:rPr>
                        <a:t>Onshore wind</a:t>
                      </a:r>
                      <a:endParaRPr lang="en-GB" sz="1400" b="1" dirty="0">
                        <a:solidFill>
                          <a:srgbClr val="000000"/>
                        </a:solidFill>
                        <a:effectLst/>
                        <a:latin typeface="Arial"/>
                        <a:ea typeface="Times New Roman"/>
                      </a:endParaRPr>
                    </a:p>
                  </a:txBody>
                  <a:tcPr anchor="ctr">
                    <a:lnR w="12700" cap="flat" cmpd="sng" algn="ctr">
                      <a:solidFill>
                        <a:srgbClr val="00AEEF"/>
                      </a:solidFill>
                      <a:prstDash val="solid"/>
                      <a:round/>
                      <a:headEnd type="none" w="med" len="med"/>
                      <a:tailEnd type="none" w="med" len="med"/>
                    </a:lnR>
                  </a:tcPr>
                </a:tc>
                <a:tc>
                  <a:txBody>
                    <a:bodyPr/>
                    <a:lstStyle/>
                    <a:p>
                      <a:pPr algn="ctr">
                        <a:spcAft>
                          <a:spcPts val="1200"/>
                        </a:spcAft>
                      </a:pPr>
                      <a:r>
                        <a:rPr lang="en-GB" sz="1050" dirty="0">
                          <a:effectLst/>
                        </a:rPr>
                        <a:t>70.6%</a:t>
                      </a:r>
                      <a:endParaRPr lang="en-GB" sz="1400" dirty="0">
                        <a:solidFill>
                          <a:srgbClr val="000000"/>
                        </a:solidFill>
                        <a:effectLst/>
                        <a:latin typeface="Arial"/>
                        <a:ea typeface="Times New Roman"/>
                      </a:endParaRPr>
                    </a:p>
                  </a:txBody>
                  <a:tcPr anchor="ctr">
                    <a:lnL w="12700" cap="flat" cmpd="sng" algn="ctr">
                      <a:solidFill>
                        <a:srgbClr val="00AEEF"/>
                      </a:solidFill>
                      <a:prstDash val="solid"/>
                      <a:round/>
                      <a:headEnd type="none" w="med" len="med"/>
                      <a:tailEnd type="none" w="med" len="med"/>
                    </a:lnL>
                  </a:tcPr>
                </a:tc>
                <a:tc>
                  <a:txBody>
                    <a:bodyPr/>
                    <a:lstStyle/>
                    <a:p>
                      <a:pPr algn="ctr">
                        <a:spcAft>
                          <a:spcPts val="1200"/>
                        </a:spcAft>
                      </a:pPr>
                      <a:r>
                        <a:rPr lang="en-GB" sz="1050" b="1" dirty="0">
                          <a:effectLst/>
                        </a:rPr>
                        <a:t>13.1%</a:t>
                      </a:r>
                      <a:endParaRPr lang="en-GB" sz="1400" b="1" dirty="0">
                        <a:solidFill>
                          <a:srgbClr val="000000"/>
                        </a:solidFill>
                        <a:effectLst/>
                        <a:latin typeface="Arial"/>
                        <a:ea typeface="Times New Roman"/>
                      </a:endParaRPr>
                    </a:p>
                  </a:txBody>
                  <a:tcPr anchor="ctr">
                    <a:lnR w="12700" cap="flat" cmpd="sng" algn="ctr">
                      <a:solidFill>
                        <a:srgbClr val="00AEEF"/>
                      </a:solidFill>
                      <a:prstDash val="solid"/>
                      <a:round/>
                      <a:headEnd type="none" w="med" len="med"/>
                      <a:tailEnd type="none" w="med" len="med"/>
                    </a:lnR>
                  </a:tcPr>
                </a:tc>
                <a:tc>
                  <a:txBody>
                    <a:bodyPr/>
                    <a:lstStyle/>
                    <a:p>
                      <a:pPr algn="ctr">
                        <a:spcAft>
                          <a:spcPts val="1200"/>
                        </a:spcAft>
                      </a:pPr>
                      <a:r>
                        <a:rPr lang="en-GB" sz="1050" dirty="0">
                          <a:effectLst/>
                        </a:rPr>
                        <a:t>67.6%</a:t>
                      </a:r>
                      <a:endParaRPr lang="en-GB" sz="1400" dirty="0">
                        <a:solidFill>
                          <a:srgbClr val="000000"/>
                        </a:solidFill>
                        <a:effectLst/>
                        <a:latin typeface="Arial"/>
                        <a:ea typeface="Times New Roman"/>
                      </a:endParaRPr>
                    </a:p>
                  </a:txBody>
                  <a:tcPr anchor="ctr">
                    <a:lnL w="12700" cap="flat" cmpd="sng" algn="ctr">
                      <a:solidFill>
                        <a:srgbClr val="00AEEF"/>
                      </a:solidFill>
                      <a:prstDash val="solid"/>
                      <a:round/>
                      <a:headEnd type="none" w="med" len="med"/>
                      <a:tailEnd type="none" w="med" len="med"/>
                    </a:lnL>
                  </a:tcPr>
                </a:tc>
                <a:tc>
                  <a:txBody>
                    <a:bodyPr/>
                    <a:lstStyle/>
                    <a:p>
                      <a:pPr algn="ctr">
                        <a:spcAft>
                          <a:spcPts val="1200"/>
                        </a:spcAft>
                      </a:pPr>
                      <a:r>
                        <a:rPr lang="en-GB" sz="1050" b="1" dirty="0">
                          <a:effectLst/>
                        </a:rPr>
                        <a:t>13.3%</a:t>
                      </a:r>
                      <a:endParaRPr lang="en-GB" sz="1400" b="1" dirty="0">
                        <a:solidFill>
                          <a:srgbClr val="000000"/>
                        </a:solidFill>
                        <a:effectLst/>
                        <a:latin typeface="Arial"/>
                        <a:ea typeface="Times New Roman"/>
                      </a:endParaRPr>
                    </a:p>
                  </a:txBody>
                  <a:tcPr anchor="ctr">
                    <a:lnR w="12700" cap="flat" cmpd="sng" algn="ctr">
                      <a:solidFill>
                        <a:srgbClr val="00AEEF"/>
                      </a:solidFill>
                      <a:prstDash val="dash"/>
                      <a:round/>
                      <a:headEnd type="none" w="med" len="med"/>
                      <a:tailEnd type="none" w="med" len="med"/>
                    </a:lnR>
                    <a:solidFill>
                      <a:srgbClr val="92D050"/>
                    </a:solidFill>
                  </a:tcPr>
                </a:tc>
                <a:tc>
                  <a:txBody>
                    <a:bodyPr/>
                    <a:lstStyle/>
                    <a:p>
                      <a:pPr algn="ctr">
                        <a:spcAft>
                          <a:spcPts val="1200"/>
                        </a:spcAft>
                      </a:pPr>
                      <a:r>
                        <a:rPr lang="en-GB" sz="1050">
                          <a:effectLst/>
                        </a:rPr>
                        <a:t>65.1%</a:t>
                      </a:r>
                      <a:endParaRPr lang="en-GB" sz="1400">
                        <a:solidFill>
                          <a:srgbClr val="000000"/>
                        </a:solidFill>
                        <a:effectLst/>
                        <a:latin typeface="Arial"/>
                        <a:ea typeface="Times New Roman"/>
                      </a:endParaRPr>
                    </a:p>
                  </a:txBody>
                  <a:tcPr anchor="ctr">
                    <a:lnL w="12700" cap="flat" cmpd="sng" algn="ctr">
                      <a:solidFill>
                        <a:srgbClr val="00AEEF"/>
                      </a:solidFill>
                      <a:prstDash val="dash"/>
                      <a:round/>
                      <a:headEnd type="none" w="med" len="med"/>
                      <a:tailEnd type="none" w="med" len="med"/>
                    </a:lnL>
                  </a:tcPr>
                </a:tc>
                <a:tc>
                  <a:txBody>
                    <a:bodyPr/>
                    <a:lstStyle/>
                    <a:p>
                      <a:pPr algn="ctr">
                        <a:spcAft>
                          <a:spcPts val="1200"/>
                        </a:spcAft>
                      </a:pPr>
                      <a:r>
                        <a:rPr lang="en-GB" sz="1050" b="1" dirty="0">
                          <a:effectLst/>
                        </a:rPr>
                        <a:t>13.0%</a:t>
                      </a:r>
                      <a:endParaRPr lang="en-GB" sz="1400" b="1" dirty="0">
                        <a:solidFill>
                          <a:srgbClr val="000000"/>
                        </a:solidFill>
                        <a:effectLst/>
                        <a:latin typeface="Arial"/>
                        <a:ea typeface="Times New Roman"/>
                      </a:endParaRPr>
                    </a:p>
                  </a:txBody>
                  <a:tcPr anchor="ctr">
                    <a:lnR w="12700" cap="flat" cmpd="sng" algn="ctr">
                      <a:solidFill>
                        <a:srgbClr val="00AEEF"/>
                      </a:solidFill>
                      <a:prstDash val="dash"/>
                      <a:round/>
                      <a:headEnd type="none" w="med" len="med"/>
                      <a:tailEnd type="none" w="med" len="med"/>
                    </a:lnR>
                    <a:solidFill>
                      <a:schemeClr val="accent4">
                        <a:lumMod val="40000"/>
                        <a:lumOff val="60000"/>
                      </a:schemeClr>
                    </a:solidFill>
                  </a:tcPr>
                </a:tc>
                <a:tc>
                  <a:txBody>
                    <a:bodyPr/>
                    <a:lstStyle/>
                    <a:p>
                      <a:pPr algn="ctr">
                        <a:spcAft>
                          <a:spcPts val="1200"/>
                        </a:spcAft>
                      </a:pPr>
                      <a:r>
                        <a:rPr lang="en-GB" sz="1050">
                          <a:effectLst/>
                        </a:rPr>
                        <a:t>62.7%</a:t>
                      </a:r>
                      <a:endParaRPr lang="en-GB" sz="1400">
                        <a:solidFill>
                          <a:srgbClr val="000000"/>
                        </a:solidFill>
                        <a:effectLst/>
                        <a:latin typeface="Arial"/>
                        <a:ea typeface="Times New Roman"/>
                      </a:endParaRPr>
                    </a:p>
                  </a:txBody>
                  <a:tcPr anchor="ctr">
                    <a:lnL w="12700" cap="flat" cmpd="sng" algn="ctr">
                      <a:solidFill>
                        <a:srgbClr val="00AEEF"/>
                      </a:solidFill>
                      <a:prstDash val="dash"/>
                      <a:round/>
                      <a:headEnd type="none" w="med" len="med"/>
                      <a:tailEnd type="none" w="med" len="med"/>
                    </a:lnL>
                  </a:tcPr>
                </a:tc>
                <a:tc>
                  <a:txBody>
                    <a:bodyPr/>
                    <a:lstStyle/>
                    <a:p>
                      <a:pPr algn="ctr">
                        <a:spcAft>
                          <a:spcPts val="1200"/>
                        </a:spcAft>
                      </a:pPr>
                      <a:r>
                        <a:rPr lang="en-GB" sz="1050" b="1" dirty="0">
                          <a:effectLst/>
                        </a:rPr>
                        <a:t>12.7%</a:t>
                      </a:r>
                      <a:endParaRPr lang="en-GB" sz="1400" b="1" dirty="0">
                        <a:solidFill>
                          <a:srgbClr val="000000"/>
                        </a:solidFill>
                        <a:effectLst/>
                        <a:latin typeface="Arial"/>
                        <a:ea typeface="Times New Roman"/>
                      </a:endParaRPr>
                    </a:p>
                  </a:txBody>
                  <a:tcPr anchor="ctr">
                    <a:solidFill>
                      <a:schemeClr val="accent3">
                        <a:lumMod val="40000"/>
                        <a:lumOff val="60000"/>
                      </a:schemeClr>
                    </a:solidFill>
                  </a:tcPr>
                </a:tc>
              </a:tr>
              <a:tr h="693342">
                <a:tc>
                  <a:txBody>
                    <a:bodyPr/>
                    <a:lstStyle/>
                    <a:p>
                      <a:pPr algn="ctr">
                        <a:spcAft>
                          <a:spcPts val="1200"/>
                        </a:spcAft>
                      </a:pPr>
                      <a:r>
                        <a:rPr lang="en-GB" sz="1050" dirty="0">
                          <a:effectLst/>
                        </a:rPr>
                        <a:t>Offshore wind</a:t>
                      </a:r>
                      <a:endParaRPr lang="en-GB" sz="1400" b="1" dirty="0">
                        <a:solidFill>
                          <a:srgbClr val="000000"/>
                        </a:solidFill>
                        <a:effectLst/>
                        <a:latin typeface="Arial"/>
                        <a:ea typeface="Times New Roman"/>
                      </a:endParaRPr>
                    </a:p>
                  </a:txBody>
                  <a:tcPr anchor="ctr">
                    <a:lnR w="12700" cap="flat" cmpd="sng" algn="ctr">
                      <a:solidFill>
                        <a:srgbClr val="00AEEF"/>
                      </a:solidFill>
                      <a:prstDash val="solid"/>
                      <a:round/>
                      <a:headEnd type="none" w="med" len="med"/>
                      <a:tailEnd type="none" w="med" len="med"/>
                    </a:lnR>
                  </a:tcPr>
                </a:tc>
                <a:tc>
                  <a:txBody>
                    <a:bodyPr/>
                    <a:lstStyle/>
                    <a:p>
                      <a:pPr algn="ctr">
                        <a:spcAft>
                          <a:spcPts val="1200"/>
                        </a:spcAft>
                      </a:pPr>
                      <a:r>
                        <a:rPr lang="en-GB" sz="1050" dirty="0">
                          <a:effectLst/>
                        </a:rPr>
                        <a:t>75.5%</a:t>
                      </a:r>
                      <a:endParaRPr lang="en-GB" sz="1400" dirty="0">
                        <a:solidFill>
                          <a:srgbClr val="000000"/>
                        </a:solidFill>
                        <a:effectLst/>
                        <a:latin typeface="Arial"/>
                        <a:ea typeface="Times New Roman"/>
                      </a:endParaRPr>
                    </a:p>
                  </a:txBody>
                  <a:tcPr anchor="ctr">
                    <a:lnL w="12700" cap="flat" cmpd="sng" algn="ctr">
                      <a:solidFill>
                        <a:srgbClr val="00AEEF"/>
                      </a:solidFill>
                      <a:prstDash val="solid"/>
                      <a:round/>
                      <a:headEnd type="none" w="med" len="med"/>
                      <a:tailEnd type="none" w="med" len="med"/>
                    </a:lnL>
                  </a:tcPr>
                </a:tc>
                <a:tc>
                  <a:txBody>
                    <a:bodyPr/>
                    <a:lstStyle/>
                    <a:p>
                      <a:pPr algn="ctr">
                        <a:spcAft>
                          <a:spcPts val="1200"/>
                        </a:spcAft>
                      </a:pPr>
                      <a:r>
                        <a:rPr lang="en-GB" sz="1050" b="1" dirty="0">
                          <a:effectLst/>
                        </a:rPr>
                        <a:t>15.2%</a:t>
                      </a:r>
                      <a:endParaRPr lang="en-GB" sz="1400" b="1" dirty="0">
                        <a:solidFill>
                          <a:srgbClr val="000000"/>
                        </a:solidFill>
                        <a:effectLst/>
                        <a:latin typeface="Arial"/>
                        <a:ea typeface="Times New Roman"/>
                      </a:endParaRPr>
                    </a:p>
                  </a:txBody>
                  <a:tcPr anchor="ctr">
                    <a:lnR w="12700" cap="flat" cmpd="sng" algn="ctr">
                      <a:solidFill>
                        <a:srgbClr val="00AEEF"/>
                      </a:solidFill>
                      <a:prstDash val="solid"/>
                      <a:round/>
                      <a:headEnd type="none" w="med" len="med"/>
                      <a:tailEnd type="none" w="med" len="med"/>
                    </a:lnR>
                  </a:tcPr>
                </a:tc>
                <a:tc>
                  <a:txBody>
                    <a:bodyPr/>
                    <a:lstStyle/>
                    <a:p>
                      <a:pPr algn="ctr">
                        <a:spcAft>
                          <a:spcPts val="1200"/>
                        </a:spcAft>
                      </a:pPr>
                      <a:r>
                        <a:rPr lang="en-GB" sz="1050">
                          <a:effectLst/>
                        </a:rPr>
                        <a:t>73.8%</a:t>
                      </a:r>
                      <a:endParaRPr lang="en-GB" sz="1400">
                        <a:solidFill>
                          <a:srgbClr val="000000"/>
                        </a:solidFill>
                        <a:effectLst/>
                        <a:latin typeface="Arial"/>
                        <a:ea typeface="Times New Roman"/>
                      </a:endParaRPr>
                    </a:p>
                  </a:txBody>
                  <a:tcPr anchor="ctr">
                    <a:lnL w="12700" cap="flat" cmpd="sng" algn="ctr">
                      <a:solidFill>
                        <a:srgbClr val="00AEEF"/>
                      </a:solidFill>
                      <a:prstDash val="solid"/>
                      <a:round/>
                      <a:headEnd type="none" w="med" len="med"/>
                      <a:tailEnd type="none" w="med" len="med"/>
                    </a:lnL>
                  </a:tcPr>
                </a:tc>
                <a:tc>
                  <a:txBody>
                    <a:bodyPr/>
                    <a:lstStyle/>
                    <a:p>
                      <a:pPr algn="ctr">
                        <a:spcAft>
                          <a:spcPts val="1200"/>
                        </a:spcAft>
                      </a:pPr>
                      <a:r>
                        <a:rPr lang="en-GB" sz="1050" b="1" dirty="0">
                          <a:effectLst/>
                        </a:rPr>
                        <a:t>15.5%</a:t>
                      </a:r>
                      <a:endParaRPr lang="en-GB" sz="1400" b="1" dirty="0">
                        <a:solidFill>
                          <a:srgbClr val="000000"/>
                        </a:solidFill>
                        <a:effectLst/>
                        <a:latin typeface="Arial"/>
                        <a:ea typeface="Times New Roman"/>
                      </a:endParaRPr>
                    </a:p>
                  </a:txBody>
                  <a:tcPr anchor="ctr">
                    <a:lnR w="12700" cap="flat" cmpd="sng" algn="ctr">
                      <a:solidFill>
                        <a:srgbClr val="00AEEF"/>
                      </a:solidFill>
                      <a:prstDash val="dash"/>
                      <a:round/>
                      <a:headEnd type="none" w="med" len="med"/>
                      <a:tailEnd type="none" w="med" len="med"/>
                    </a:lnR>
                    <a:solidFill>
                      <a:srgbClr val="92D050"/>
                    </a:solidFill>
                  </a:tcPr>
                </a:tc>
                <a:tc>
                  <a:txBody>
                    <a:bodyPr/>
                    <a:lstStyle/>
                    <a:p>
                      <a:pPr algn="ctr">
                        <a:spcAft>
                          <a:spcPts val="1200"/>
                        </a:spcAft>
                      </a:pPr>
                      <a:r>
                        <a:rPr lang="en-GB" sz="1050" dirty="0">
                          <a:effectLst/>
                        </a:rPr>
                        <a:t>71.9%</a:t>
                      </a:r>
                      <a:endParaRPr lang="en-GB" sz="1400" dirty="0">
                        <a:solidFill>
                          <a:srgbClr val="000000"/>
                        </a:solidFill>
                        <a:effectLst/>
                        <a:latin typeface="Arial"/>
                        <a:ea typeface="Times New Roman"/>
                      </a:endParaRPr>
                    </a:p>
                  </a:txBody>
                  <a:tcPr anchor="ctr">
                    <a:lnL w="12700" cap="flat" cmpd="sng" algn="ctr">
                      <a:solidFill>
                        <a:srgbClr val="00AEEF"/>
                      </a:solidFill>
                      <a:prstDash val="dash"/>
                      <a:round/>
                      <a:headEnd type="none" w="med" len="med"/>
                      <a:tailEnd type="none" w="med" len="med"/>
                    </a:lnL>
                  </a:tcPr>
                </a:tc>
                <a:tc>
                  <a:txBody>
                    <a:bodyPr/>
                    <a:lstStyle/>
                    <a:p>
                      <a:pPr algn="ctr">
                        <a:spcAft>
                          <a:spcPts val="1200"/>
                        </a:spcAft>
                      </a:pPr>
                      <a:r>
                        <a:rPr lang="en-GB" sz="1050" b="1" dirty="0">
                          <a:effectLst/>
                        </a:rPr>
                        <a:t>15.2%</a:t>
                      </a:r>
                      <a:endParaRPr lang="en-GB" sz="1400" b="1" dirty="0">
                        <a:solidFill>
                          <a:srgbClr val="000000"/>
                        </a:solidFill>
                        <a:effectLst/>
                        <a:latin typeface="Arial"/>
                        <a:ea typeface="Times New Roman"/>
                      </a:endParaRPr>
                    </a:p>
                  </a:txBody>
                  <a:tcPr anchor="ctr">
                    <a:lnR w="12700" cap="flat" cmpd="sng" algn="ctr">
                      <a:solidFill>
                        <a:srgbClr val="00AEEF"/>
                      </a:solidFill>
                      <a:prstDash val="dash"/>
                      <a:round/>
                      <a:headEnd type="none" w="med" len="med"/>
                      <a:tailEnd type="none" w="med" len="med"/>
                    </a:lnR>
                    <a:solidFill>
                      <a:schemeClr val="accent4">
                        <a:lumMod val="40000"/>
                        <a:lumOff val="60000"/>
                      </a:schemeClr>
                    </a:solidFill>
                  </a:tcPr>
                </a:tc>
                <a:tc>
                  <a:txBody>
                    <a:bodyPr/>
                    <a:lstStyle/>
                    <a:p>
                      <a:pPr algn="ctr">
                        <a:spcAft>
                          <a:spcPts val="1200"/>
                        </a:spcAft>
                      </a:pPr>
                      <a:r>
                        <a:rPr lang="en-GB" sz="1050">
                          <a:effectLst/>
                        </a:rPr>
                        <a:t>69.8%</a:t>
                      </a:r>
                      <a:endParaRPr lang="en-GB" sz="1400">
                        <a:solidFill>
                          <a:srgbClr val="000000"/>
                        </a:solidFill>
                        <a:effectLst/>
                        <a:latin typeface="Arial"/>
                        <a:ea typeface="Times New Roman"/>
                      </a:endParaRPr>
                    </a:p>
                  </a:txBody>
                  <a:tcPr anchor="ctr">
                    <a:lnL w="12700" cap="flat" cmpd="sng" algn="ctr">
                      <a:solidFill>
                        <a:srgbClr val="00AEEF"/>
                      </a:solidFill>
                      <a:prstDash val="dash"/>
                      <a:round/>
                      <a:headEnd type="none" w="med" len="med"/>
                      <a:tailEnd type="none" w="med" len="med"/>
                    </a:lnL>
                  </a:tcPr>
                </a:tc>
                <a:tc>
                  <a:txBody>
                    <a:bodyPr/>
                    <a:lstStyle/>
                    <a:p>
                      <a:pPr algn="ctr">
                        <a:spcAft>
                          <a:spcPts val="1200"/>
                        </a:spcAft>
                      </a:pPr>
                      <a:r>
                        <a:rPr lang="en-GB" sz="1050" b="1" dirty="0">
                          <a:effectLst/>
                        </a:rPr>
                        <a:t>15.0%</a:t>
                      </a:r>
                      <a:endParaRPr lang="en-GB" sz="1400" b="1" dirty="0">
                        <a:solidFill>
                          <a:srgbClr val="000000"/>
                        </a:solidFill>
                        <a:effectLst/>
                        <a:latin typeface="Arial"/>
                        <a:ea typeface="Times New Roman"/>
                      </a:endParaRPr>
                    </a:p>
                  </a:txBody>
                  <a:tcPr anchor="ctr">
                    <a:solidFill>
                      <a:schemeClr val="accent3">
                        <a:lumMod val="40000"/>
                        <a:lumOff val="60000"/>
                      </a:schemeClr>
                    </a:solidFill>
                  </a:tcPr>
                </a:tc>
              </a:tr>
              <a:tr h="648897">
                <a:tc>
                  <a:txBody>
                    <a:bodyPr/>
                    <a:lstStyle/>
                    <a:p>
                      <a:pPr algn="ctr">
                        <a:spcAft>
                          <a:spcPts val="1200"/>
                        </a:spcAft>
                      </a:pPr>
                      <a:r>
                        <a:rPr lang="en-GB" sz="1050" dirty="0">
                          <a:effectLst/>
                        </a:rPr>
                        <a:t>Solar PV</a:t>
                      </a:r>
                      <a:endParaRPr lang="en-GB" sz="1400" b="1" dirty="0">
                        <a:solidFill>
                          <a:srgbClr val="000000"/>
                        </a:solidFill>
                        <a:effectLst/>
                        <a:latin typeface="Arial"/>
                        <a:ea typeface="Times New Roman"/>
                      </a:endParaRPr>
                    </a:p>
                  </a:txBody>
                  <a:tcPr anchor="ctr">
                    <a:lnR w="12700" cap="flat" cmpd="sng" algn="ctr">
                      <a:solidFill>
                        <a:srgbClr val="00AEEF"/>
                      </a:solidFill>
                      <a:prstDash val="solid"/>
                      <a:round/>
                      <a:headEnd type="none" w="med" len="med"/>
                      <a:tailEnd type="none" w="med" len="med"/>
                    </a:lnR>
                  </a:tcPr>
                </a:tc>
                <a:tc>
                  <a:txBody>
                    <a:bodyPr/>
                    <a:lstStyle/>
                    <a:p>
                      <a:pPr algn="ctr">
                        <a:spcAft>
                          <a:spcPts val="1200"/>
                        </a:spcAft>
                      </a:pPr>
                      <a:r>
                        <a:rPr lang="en-GB" sz="1050" dirty="0">
                          <a:effectLst/>
                        </a:rPr>
                        <a:t>63.9%</a:t>
                      </a:r>
                      <a:endParaRPr lang="en-GB" sz="1400" dirty="0">
                        <a:solidFill>
                          <a:srgbClr val="000000"/>
                        </a:solidFill>
                        <a:effectLst/>
                        <a:latin typeface="Arial"/>
                        <a:ea typeface="Times New Roman"/>
                      </a:endParaRPr>
                    </a:p>
                  </a:txBody>
                  <a:tcPr anchor="ctr">
                    <a:lnL w="12700" cap="flat" cmpd="sng" algn="ctr">
                      <a:solidFill>
                        <a:srgbClr val="00AEEF"/>
                      </a:solidFill>
                      <a:prstDash val="solid"/>
                      <a:round/>
                      <a:headEnd type="none" w="med" len="med"/>
                      <a:tailEnd type="none" w="med" len="med"/>
                    </a:lnL>
                  </a:tcPr>
                </a:tc>
                <a:tc>
                  <a:txBody>
                    <a:bodyPr/>
                    <a:lstStyle/>
                    <a:p>
                      <a:pPr algn="ctr">
                        <a:spcAft>
                          <a:spcPts val="1200"/>
                        </a:spcAft>
                      </a:pPr>
                      <a:r>
                        <a:rPr lang="en-GB" sz="1050" b="1" dirty="0">
                          <a:effectLst/>
                        </a:rPr>
                        <a:t>10.3%</a:t>
                      </a:r>
                      <a:endParaRPr lang="en-GB" sz="1400" b="1" dirty="0">
                        <a:solidFill>
                          <a:srgbClr val="000000"/>
                        </a:solidFill>
                        <a:effectLst/>
                        <a:latin typeface="Arial"/>
                        <a:ea typeface="Times New Roman"/>
                      </a:endParaRPr>
                    </a:p>
                  </a:txBody>
                  <a:tcPr anchor="ctr">
                    <a:lnR w="12700" cap="flat" cmpd="sng" algn="ctr">
                      <a:solidFill>
                        <a:srgbClr val="00AEEF"/>
                      </a:solidFill>
                      <a:prstDash val="solid"/>
                      <a:round/>
                      <a:headEnd type="none" w="med" len="med"/>
                      <a:tailEnd type="none" w="med" len="med"/>
                    </a:lnR>
                  </a:tcPr>
                </a:tc>
                <a:tc>
                  <a:txBody>
                    <a:bodyPr/>
                    <a:lstStyle/>
                    <a:p>
                      <a:pPr algn="ctr">
                        <a:spcAft>
                          <a:spcPts val="1200"/>
                        </a:spcAft>
                      </a:pPr>
                      <a:r>
                        <a:rPr lang="en-GB" sz="1050">
                          <a:effectLst/>
                        </a:rPr>
                        <a:t>60.3%</a:t>
                      </a:r>
                      <a:endParaRPr lang="en-GB" sz="1400">
                        <a:solidFill>
                          <a:srgbClr val="000000"/>
                        </a:solidFill>
                        <a:effectLst/>
                        <a:latin typeface="Arial"/>
                        <a:ea typeface="Times New Roman"/>
                      </a:endParaRPr>
                    </a:p>
                  </a:txBody>
                  <a:tcPr anchor="ctr">
                    <a:lnL w="12700" cap="flat" cmpd="sng" algn="ctr">
                      <a:solidFill>
                        <a:srgbClr val="00AEEF"/>
                      </a:solidFill>
                      <a:prstDash val="solid"/>
                      <a:round/>
                      <a:headEnd type="none" w="med" len="med"/>
                      <a:tailEnd type="none" w="med" len="med"/>
                    </a:lnL>
                  </a:tcPr>
                </a:tc>
                <a:tc>
                  <a:txBody>
                    <a:bodyPr/>
                    <a:lstStyle/>
                    <a:p>
                      <a:pPr algn="ctr">
                        <a:spcAft>
                          <a:spcPts val="1200"/>
                        </a:spcAft>
                      </a:pPr>
                      <a:r>
                        <a:rPr lang="en-GB" sz="1050" b="1" dirty="0">
                          <a:effectLst/>
                        </a:rPr>
                        <a:t>10.3%</a:t>
                      </a:r>
                      <a:endParaRPr lang="en-GB" sz="1400" b="1" dirty="0">
                        <a:solidFill>
                          <a:srgbClr val="000000"/>
                        </a:solidFill>
                        <a:effectLst/>
                        <a:latin typeface="Arial"/>
                        <a:ea typeface="Times New Roman"/>
                      </a:endParaRPr>
                    </a:p>
                  </a:txBody>
                  <a:tcPr anchor="ctr">
                    <a:lnR w="12700" cap="flat" cmpd="sng" algn="ctr">
                      <a:solidFill>
                        <a:srgbClr val="00AEEF"/>
                      </a:solidFill>
                      <a:prstDash val="dash"/>
                      <a:round/>
                      <a:headEnd type="none" w="med" len="med"/>
                      <a:tailEnd type="none" w="med" len="med"/>
                    </a:lnR>
                    <a:solidFill>
                      <a:schemeClr val="accent4">
                        <a:lumMod val="40000"/>
                        <a:lumOff val="60000"/>
                      </a:schemeClr>
                    </a:solidFill>
                  </a:tcPr>
                </a:tc>
                <a:tc>
                  <a:txBody>
                    <a:bodyPr/>
                    <a:lstStyle/>
                    <a:p>
                      <a:pPr algn="ctr">
                        <a:spcAft>
                          <a:spcPts val="1200"/>
                        </a:spcAft>
                      </a:pPr>
                      <a:r>
                        <a:rPr lang="en-GB" sz="1050" dirty="0">
                          <a:effectLst/>
                        </a:rPr>
                        <a:t>58.7%</a:t>
                      </a:r>
                      <a:endParaRPr lang="en-GB" sz="1400" dirty="0">
                        <a:solidFill>
                          <a:srgbClr val="000000"/>
                        </a:solidFill>
                        <a:effectLst/>
                        <a:latin typeface="Arial"/>
                        <a:ea typeface="Times New Roman"/>
                      </a:endParaRPr>
                    </a:p>
                  </a:txBody>
                  <a:tcPr anchor="ctr">
                    <a:lnL w="12700" cap="flat" cmpd="sng" algn="ctr">
                      <a:solidFill>
                        <a:srgbClr val="00AEEF"/>
                      </a:solidFill>
                      <a:prstDash val="dash"/>
                      <a:round/>
                      <a:headEnd type="none" w="med" len="med"/>
                      <a:tailEnd type="none" w="med" len="med"/>
                    </a:lnL>
                  </a:tcPr>
                </a:tc>
                <a:tc>
                  <a:txBody>
                    <a:bodyPr/>
                    <a:lstStyle/>
                    <a:p>
                      <a:pPr algn="ctr">
                        <a:spcAft>
                          <a:spcPts val="1200"/>
                        </a:spcAft>
                      </a:pPr>
                      <a:r>
                        <a:rPr lang="en-GB" sz="1050" b="1" dirty="0">
                          <a:effectLst/>
                        </a:rPr>
                        <a:t>10.2%</a:t>
                      </a:r>
                      <a:endParaRPr lang="en-GB" sz="1400" b="1" dirty="0">
                        <a:solidFill>
                          <a:srgbClr val="000000"/>
                        </a:solidFill>
                        <a:effectLst/>
                        <a:latin typeface="Arial"/>
                        <a:ea typeface="Times New Roman"/>
                      </a:endParaRPr>
                    </a:p>
                  </a:txBody>
                  <a:tcPr anchor="ctr">
                    <a:lnR w="12700" cap="flat" cmpd="sng" algn="ctr">
                      <a:solidFill>
                        <a:srgbClr val="00AEEF"/>
                      </a:solidFill>
                      <a:prstDash val="dash"/>
                      <a:round/>
                      <a:headEnd type="none" w="med" len="med"/>
                      <a:tailEnd type="none" w="med" len="med"/>
                    </a:lnR>
                    <a:solidFill>
                      <a:schemeClr val="accent4">
                        <a:lumMod val="40000"/>
                        <a:lumOff val="60000"/>
                      </a:schemeClr>
                    </a:solidFill>
                  </a:tcPr>
                </a:tc>
                <a:tc>
                  <a:txBody>
                    <a:bodyPr/>
                    <a:lstStyle/>
                    <a:p>
                      <a:pPr algn="ctr">
                        <a:spcAft>
                          <a:spcPts val="1200"/>
                        </a:spcAft>
                      </a:pPr>
                      <a:r>
                        <a:rPr lang="en-GB" sz="1050" dirty="0">
                          <a:effectLst/>
                        </a:rPr>
                        <a:t>57.1%</a:t>
                      </a:r>
                      <a:endParaRPr lang="en-GB" sz="1400" dirty="0">
                        <a:solidFill>
                          <a:srgbClr val="000000"/>
                        </a:solidFill>
                        <a:effectLst/>
                        <a:latin typeface="Arial"/>
                        <a:ea typeface="Times New Roman"/>
                      </a:endParaRPr>
                    </a:p>
                  </a:txBody>
                  <a:tcPr anchor="ctr">
                    <a:lnL w="12700" cap="flat" cmpd="sng" algn="ctr">
                      <a:solidFill>
                        <a:srgbClr val="00AEEF"/>
                      </a:solidFill>
                      <a:prstDash val="dash"/>
                      <a:round/>
                      <a:headEnd type="none" w="med" len="med"/>
                      <a:tailEnd type="none" w="med" len="med"/>
                    </a:lnL>
                  </a:tcPr>
                </a:tc>
                <a:tc>
                  <a:txBody>
                    <a:bodyPr/>
                    <a:lstStyle/>
                    <a:p>
                      <a:pPr algn="ctr">
                        <a:spcAft>
                          <a:spcPts val="1200"/>
                        </a:spcAft>
                      </a:pPr>
                      <a:r>
                        <a:rPr lang="en-GB" sz="1050" b="1" dirty="0">
                          <a:effectLst/>
                        </a:rPr>
                        <a:t>10.1%</a:t>
                      </a:r>
                      <a:endParaRPr lang="en-GB" sz="1400" b="1" dirty="0">
                        <a:solidFill>
                          <a:srgbClr val="000000"/>
                        </a:solidFill>
                        <a:effectLst/>
                        <a:latin typeface="Arial"/>
                        <a:ea typeface="Times New Roman"/>
                      </a:endParaRPr>
                    </a:p>
                  </a:txBody>
                  <a:tcPr anchor="ctr">
                    <a:solidFill>
                      <a:schemeClr val="accent3">
                        <a:lumMod val="40000"/>
                        <a:lumOff val="60000"/>
                      </a:schemeClr>
                    </a:solidFill>
                  </a:tcPr>
                </a:tc>
              </a:tr>
            </a:tbl>
          </a:graphicData>
        </a:graphic>
      </p:graphicFrame>
      <p:sp>
        <p:nvSpPr>
          <p:cNvPr id="17" name="Rectangle 16"/>
          <p:cNvSpPr/>
          <p:nvPr/>
        </p:nvSpPr>
        <p:spPr>
          <a:xfrm>
            <a:off x="256600" y="2016727"/>
            <a:ext cx="1831786" cy="2204734"/>
          </a:xfrm>
          <a:prstGeom prst="rect">
            <a:avLst/>
          </a:prstGeom>
          <a:solidFill>
            <a:srgbClr val="0084C2"/>
          </a:solidFill>
          <a:ln w="12700">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72000" rIns="72000" bIns="72000" rtlCol="0" anchor="ctr"/>
          <a:lstStyle/>
          <a:p>
            <a:pPr marL="116550" algn="ctr">
              <a:spcBef>
                <a:spcPts val="1200"/>
              </a:spcBef>
            </a:pPr>
            <a:r>
              <a:rPr lang="en-GB" b="1" dirty="0" smtClean="0">
                <a:solidFill>
                  <a:srgbClr val="FFFFFF"/>
                </a:solidFill>
              </a:rPr>
              <a:t>Pricing</a:t>
            </a:r>
            <a:endParaRPr lang="en-GB" b="1" dirty="0">
              <a:solidFill>
                <a:srgbClr val="FFFFFF"/>
              </a:solidFill>
            </a:endParaRPr>
          </a:p>
        </p:txBody>
      </p:sp>
    </p:spTree>
    <p:extLst>
      <p:ext uri="{BB962C8B-B14F-4D97-AF65-F5344CB8AC3E}">
        <p14:creationId xmlns:p14="http://schemas.microsoft.com/office/powerpoint/2010/main" val="10065881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GB" dirty="0" smtClean="0"/>
              <a:t>Questions?</a:t>
            </a:r>
            <a:endParaRPr lang="en-GB" dirty="0"/>
          </a:p>
        </p:txBody>
      </p:sp>
      <p:sp>
        <p:nvSpPr>
          <p:cNvPr id="4" name="Slide Number Placeholder 3"/>
          <p:cNvSpPr>
            <a:spLocks noGrp="1"/>
          </p:cNvSpPr>
          <p:nvPr>
            <p:ph type="sldNum" sz="quarter" idx="12"/>
          </p:nvPr>
        </p:nvSpPr>
        <p:spPr>
          <a:xfrm>
            <a:off x="0" y="6309320"/>
            <a:ext cx="9144000" cy="548680"/>
          </a:xfrm>
        </p:spPr>
        <p:txBody>
          <a:bodyPr/>
          <a:lstStyle/>
          <a:p>
            <a:fld id="{E051598E-9D06-4046-8EF2-7702044C4E81}" type="slidenum">
              <a:rPr lang="en-US" smtClean="0">
                <a:solidFill>
                  <a:prstClr val="white"/>
                </a:solidFill>
              </a:rPr>
              <a:pPr/>
              <a:t>26</a:t>
            </a:fld>
            <a:endParaRPr lang="en-US" dirty="0">
              <a:solidFill>
                <a:prstClr val="white"/>
              </a:solidFill>
            </a:endParaRPr>
          </a:p>
        </p:txBody>
      </p:sp>
      <p:sp>
        <p:nvSpPr>
          <p:cNvPr id="5" name="Footer Placeholder 4"/>
          <p:cNvSpPr>
            <a:spLocks noGrp="1"/>
          </p:cNvSpPr>
          <p:nvPr>
            <p:ph type="ftr" sz="quarter" idx="3"/>
          </p:nvPr>
        </p:nvSpPr>
        <p:spPr>
          <a:xfrm>
            <a:off x="899592" y="6309320"/>
            <a:ext cx="7704856" cy="548680"/>
          </a:xfrm>
        </p:spPr>
        <p:txBody>
          <a:bodyPr/>
          <a:lstStyle/>
          <a:p>
            <a:r>
              <a:rPr lang="en-US" dirty="0">
                <a:solidFill>
                  <a:prstClr val="white"/>
                </a:solidFill>
              </a:rPr>
              <a:t>OLR </a:t>
            </a:r>
            <a:r>
              <a:rPr lang="en-US" dirty="0" smtClean="0">
                <a:solidFill>
                  <a:prstClr val="white"/>
                </a:solidFill>
              </a:rPr>
              <a:t>Design</a:t>
            </a:r>
            <a:endParaRPr lang="en-US" dirty="0">
              <a:solidFill>
                <a:prstClr val="white"/>
              </a:solidFill>
            </a:endParaRPr>
          </a:p>
        </p:txBody>
      </p:sp>
    </p:spTree>
    <p:extLst>
      <p:ext uri="{BB962C8B-B14F-4D97-AF65-F5344CB8AC3E}">
        <p14:creationId xmlns:p14="http://schemas.microsoft.com/office/powerpoint/2010/main" val="31239939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200" dirty="0" smtClean="0"/>
              <a:t>Session Four:</a:t>
            </a:r>
            <a:r>
              <a:rPr lang="en-GB" dirty="0" smtClean="0"/>
              <a:t/>
            </a:r>
            <a:br>
              <a:rPr lang="en-GB" dirty="0" smtClean="0"/>
            </a:br>
            <a:r>
              <a:rPr lang="en-GB" dirty="0" smtClean="0"/>
              <a:t>Backstop </a:t>
            </a:r>
            <a:r>
              <a:rPr lang="en-GB" dirty="0" smtClean="0"/>
              <a:t>PPA – contract terms</a:t>
            </a:r>
            <a:endParaRPr lang="en-US" dirty="0"/>
          </a:p>
        </p:txBody>
      </p:sp>
    </p:spTree>
    <p:extLst>
      <p:ext uri="{BB962C8B-B14F-4D97-AF65-F5344CB8AC3E}">
        <p14:creationId xmlns:p14="http://schemas.microsoft.com/office/powerpoint/2010/main" val="103200571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GB" dirty="0" smtClean="0"/>
              <a:t>Principles of the </a:t>
            </a:r>
            <a:r>
              <a:rPr lang="en-GB" dirty="0" err="1" smtClean="0"/>
              <a:t>bPPA</a:t>
            </a:r>
            <a:endParaRPr lang="en-GB" dirty="0"/>
          </a:p>
        </p:txBody>
      </p:sp>
      <p:sp>
        <p:nvSpPr>
          <p:cNvPr id="7" name="Content Placeholder 6"/>
          <p:cNvSpPr>
            <a:spLocks noGrp="1"/>
          </p:cNvSpPr>
          <p:nvPr>
            <p:ph idx="1"/>
          </p:nvPr>
        </p:nvSpPr>
        <p:spPr/>
        <p:txBody>
          <a:bodyPr/>
          <a:lstStyle/>
          <a:p>
            <a:r>
              <a:rPr lang="en-GB" dirty="0" smtClean="0"/>
              <a:t>Help ensure bankability</a:t>
            </a:r>
          </a:p>
          <a:p>
            <a:r>
              <a:rPr lang="en-GB" dirty="0" smtClean="0"/>
              <a:t>Facilitate easy comparison for competitive allocation</a:t>
            </a:r>
          </a:p>
          <a:p>
            <a:r>
              <a:rPr lang="en-GB" dirty="0" smtClean="0"/>
              <a:t>Provide an appropriate balance of risks for the Parties</a:t>
            </a:r>
          </a:p>
          <a:p>
            <a:r>
              <a:rPr lang="en-GB" dirty="0" smtClean="0"/>
              <a:t>Ensure normal operational incentives are maintained.</a:t>
            </a:r>
          </a:p>
          <a:p>
            <a:pPr lvl="1"/>
            <a:endParaRPr lang="en-GB" dirty="0" smtClean="0"/>
          </a:p>
          <a:p>
            <a:pPr lvl="1"/>
            <a:r>
              <a:rPr lang="en-GB" dirty="0" smtClean="0"/>
              <a:t>Should be as close as possible to a ‘typical’ commercial PPA</a:t>
            </a:r>
          </a:p>
          <a:p>
            <a:pPr lvl="1"/>
            <a:r>
              <a:rPr lang="en-GB" dirty="0" smtClean="0"/>
              <a:t>Have based the initial shape heavily on the emerging output of the </a:t>
            </a:r>
            <a:r>
              <a:rPr lang="en-GB" dirty="0" err="1" smtClean="0"/>
              <a:t>CfD</a:t>
            </a:r>
            <a:r>
              <a:rPr lang="en-GB" dirty="0" smtClean="0"/>
              <a:t> Market Readiness Working Group.</a:t>
            </a:r>
          </a:p>
          <a:p>
            <a:pPr lvl="1"/>
            <a:r>
              <a:rPr lang="en-GB" dirty="0" smtClean="0"/>
              <a:t>Contract terms should be standard without areas of negotiation between the Parties.</a:t>
            </a:r>
          </a:p>
          <a:p>
            <a:pPr lvl="1"/>
            <a:r>
              <a:rPr lang="en-GB" dirty="0" smtClean="0"/>
              <a:t>As far as possible, contract terms should be universal across technology types.</a:t>
            </a:r>
          </a:p>
          <a:p>
            <a:pPr lvl="1"/>
            <a:r>
              <a:rPr lang="en-GB" dirty="0" smtClean="0"/>
              <a:t>If variation is necessary to the contract over time, should (to the extent possible) leave the generator in an equivalent position.</a:t>
            </a:r>
          </a:p>
          <a:p>
            <a:endParaRPr lang="en-GB" dirty="0" smtClean="0"/>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28</a:t>
            </a:fld>
            <a:endParaRPr lang="en-US" dirty="0">
              <a:solidFill>
                <a:prstClr val="white"/>
              </a:solidFill>
            </a:endParaRPr>
          </a:p>
        </p:txBody>
      </p:sp>
      <p:sp>
        <p:nvSpPr>
          <p:cNvPr id="5" name="Footer Placeholder 4"/>
          <p:cNvSpPr>
            <a:spLocks noGrp="1"/>
          </p:cNvSpPr>
          <p:nvPr>
            <p:ph type="ftr" sz="quarter" idx="3"/>
          </p:nvPr>
        </p:nvSpPr>
        <p:spPr/>
        <p:txBody>
          <a:bodyPr/>
          <a:lstStyle/>
          <a:p>
            <a:r>
              <a:rPr lang="en-US" smtClean="0">
                <a:solidFill>
                  <a:prstClr val="white"/>
                </a:solidFill>
              </a:rPr>
              <a:t>Backstop PPA – Contract terms</a:t>
            </a:r>
            <a:endParaRPr lang="en-US" dirty="0">
              <a:solidFill>
                <a:prstClr val="white"/>
              </a:solidFill>
            </a:endParaRPr>
          </a:p>
        </p:txBody>
      </p:sp>
    </p:spTree>
    <p:extLst>
      <p:ext uri="{BB962C8B-B14F-4D97-AF65-F5344CB8AC3E}">
        <p14:creationId xmlns:p14="http://schemas.microsoft.com/office/powerpoint/2010/main" val="25045014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Structure</a:t>
            </a:r>
            <a:endParaRPr lang="en-GB" dirty="0"/>
          </a:p>
        </p:txBody>
      </p:sp>
      <p:sp>
        <p:nvSpPr>
          <p:cNvPr id="3" name="Content Placeholder 2"/>
          <p:cNvSpPr>
            <a:spLocks noGrp="1"/>
          </p:cNvSpPr>
          <p:nvPr>
            <p:ph idx="1"/>
          </p:nvPr>
        </p:nvSpPr>
        <p:spPr/>
        <p:txBody>
          <a:bodyPr/>
          <a:lstStyle/>
          <a:p>
            <a:r>
              <a:rPr lang="en-GB" dirty="0" smtClean="0"/>
              <a:t>Strong preference for single set of terms and conditions that would apply to all projects and technology types.</a:t>
            </a:r>
          </a:p>
          <a:p>
            <a:r>
              <a:rPr lang="en-GB" dirty="0" smtClean="0"/>
              <a:t>Intention (subject to drafting) is that any differences required would be reflected in the schedule to the contract which would provide project specific details and make clear the overall shape of the contract.</a:t>
            </a:r>
          </a:p>
          <a:p>
            <a:r>
              <a:rPr lang="en-GB" dirty="0" smtClean="0"/>
              <a:t>The information in the schedule would need to be available to </a:t>
            </a:r>
            <a:r>
              <a:rPr lang="en-GB" dirty="0" err="1" smtClean="0"/>
              <a:t>offtakers</a:t>
            </a:r>
            <a:r>
              <a:rPr lang="en-GB" dirty="0" smtClean="0"/>
              <a:t> prior to the allocation process to allow them to factor in to their bidding strategies.</a:t>
            </a:r>
          </a:p>
          <a:p>
            <a:r>
              <a:rPr lang="en-GB" dirty="0" smtClean="0"/>
              <a:t>The index price will be the relevant </a:t>
            </a:r>
            <a:r>
              <a:rPr lang="en-GB" dirty="0" err="1" smtClean="0"/>
              <a:t>CfD</a:t>
            </a:r>
            <a:r>
              <a:rPr lang="en-GB" dirty="0" smtClean="0"/>
              <a:t> Market Reference Price for that particular project.  This will be detailed in the schedule.</a:t>
            </a:r>
          </a:p>
          <a:p>
            <a:r>
              <a:rPr lang="en-GB" dirty="0" smtClean="0"/>
              <a:t>Contract will include an operational period (during which the </a:t>
            </a:r>
            <a:r>
              <a:rPr lang="en-GB" dirty="0" err="1" smtClean="0"/>
              <a:t>offtaker</a:t>
            </a:r>
            <a:r>
              <a:rPr lang="en-GB" dirty="0" smtClean="0"/>
              <a:t> will take power and provide payment to the generator) of up to 12 months.  Likely to be preceded by a short ‘start-up’ period to get systems connected and make appropriate metering arrangements.</a:t>
            </a:r>
            <a:endParaRPr lang="en-GB" dirty="0"/>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29</a:t>
            </a:fld>
            <a:endParaRPr lang="en-US" dirty="0">
              <a:solidFill>
                <a:prstClr val="white"/>
              </a:solidFill>
            </a:endParaRPr>
          </a:p>
        </p:txBody>
      </p:sp>
      <p:sp>
        <p:nvSpPr>
          <p:cNvPr id="5" name="Footer Placeholder 4"/>
          <p:cNvSpPr>
            <a:spLocks noGrp="1"/>
          </p:cNvSpPr>
          <p:nvPr>
            <p:ph type="ftr" sz="quarter" idx="3"/>
          </p:nvPr>
        </p:nvSpPr>
        <p:spPr/>
        <p:txBody>
          <a:bodyPr/>
          <a:lstStyle/>
          <a:p>
            <a:r>
              <a:rPr lang="en-US" smtClean="0">
                <a:solidFill>
                  <a:prstClr val="white"/>
                </a:solidFill>
              </a:rPr>
              <a:t>Backstop PPA – Contract terms</a:t>
            </a:r>
            <a:endParaRPr lang="en-US" dirty="0">
              <a:solidFill>
                <a:prstClr val="white"/>
              </a:solidFill>
            </a:endParaRPr>
          </a:p>
        </p:txBody>
      </p:sp>
    </p:spTree>
    <p:extLst>
      <p:ext uri="{BB962C8B-B14F-4D97-AF65-F5344CB8AC3E}">
        <p14:creationId xmlns:p14="http://schemas.microsoft.com/office/powerpoint/2010/main" val="1818750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dirty="0" smtClean="0"/>
              <a:t>The current market situation</a:t>
            </a:r>
            <a:endParaRPr lang="en-US" dirty="0"/>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3</a:t>
            </a:fld>
            <a:endParaRPr lang="en-US" dirty="0">
              <a:solidFill>
                <a:prstClr val="white"/>
              </a:solidFill>
            </a:endParaRPr>
          </a:p>
        </p:txBody>
      </p:sp>
      <p:sp>
        <p:nvSpPr>
          <p:cNvPr id="5" name="Footer Placeholder 4"/>
          <p:cNvSpPr>
            <a:spLocks noGrp="1"/>
          </p:cNvSpPr>
          <p:nvPr>
            <p:ph type="ftr" sz="quarter" idx="3"/>
          </p:nvPr>
        </p:nvSpPr>
        <p:spPr/>
        <p:txBody>
          <a:bodyPr/>
          <a:lstStyle/>
          <a:p>
            <a:r>
              <a:rPr lang="en-US" dirty="0" smtClean="0">
                <a:solidFill>
                  <a:prstClr val="white"/>
                </a:solidFill>
              </a:rPr>
              <a:t>OLR Overview</a:t>
            </a:r>
            <a:endParaRPr lang="en-US" dirty="0">
              <a:solidFill>
                <a:prstClr val="white"/>
              </a:solidFill>
            </a:endParaRPr>
          </a:p>
        </p:txBody>
      </p:sp>
      <p:sp>
        <p:nvSpPr>
          <p:cNvPr id="12" name="Content Placeholder 18"/>
          <p:cNvSpPr>
            <a:spLocks noGrp="1"/>
          </p:cNvSpPr>
          <p:nvPr>
            <p:ph idx="1"/>
          </p:nvPr>
        </p:nvSpPr>
        <p:spPr>
          <a:xfrm>
            <a:off x="558000" y="1772816"/>
            <a:ext cx="8046448" cy="4320480"/>
          </a:xfrm>
        </p:spPr>
        <p:txBody>
          <a:bodyPr>
            <a:normAutofit/>
          </a:bodyPr>
          <a:lstStyle/>
          <a:p>
            <a:pPr lvl="1">
              <a:lnSpc>
                <a:spcPct val="120000"/>
              </a:lnSpc>
            </a:pPr>
            <a:r>
              <a:rPr lang="en-GB" sz="1600" dirty="0" smtClean="0"/>
              <a:t>Lenders </a:t>
            </a:r>
            <a:r>
              <a:rPr lang="en-GB" sz="1600" dirty="0"/>
              <a:t>usually require generators to have a PPA with a credit-worthy counterparty before they will provide debt finance, as it provides them with a secure price for </a:t>
            </a:r>
            <a:r>
              <a:rPr lang="en-GB" sz="1600" dirty="0" smtClean="0"/>
              <a:t>power. </a:t>
            </a:r>
            <a:endParaRPr lang="en-GB" sz="1600" dirty="0"/>
          </a:p>
          <a:p>
            <a:pPr lvl="1">
              <a:lnSpc>
                <a:spcPct val="120000"/>
              </a:lnSpc>
            </a:pPr>
            <a:r>
              <a:rPr lang="en-GB" sz="1600" dirty="0"/>
              <a:t>If independent generators cannot secure </a:t>
            </a:r>
            <a:r>
              <a:rPr lang="en-GB" sz="1600" dirty="0" smtClean="0"/>
              <a:t>PPAs</a:t>
            </a:r>
            <a:r>
              <a:rPr lang="en-GB" sz="1600" dirty="0"/>
              <a:t>, they struggle to finance and develop projects, reducing competition and increasing costs to consumers.</a:t>
            </a:r>
          </a:p>
          <a:p>
            <a:pPr lvl="1">
              <a:lnSpc>
                <a:spcPct val="120000"/>
              </a:lnSpc>
            </a:pPr>
            <a:r>
              <a:rPr lang="en-GB" sz="1600" dirty="0" smtClean="0"/>
              <a:t>Independent </a:t>
            </a:r>
            <a:r>
              <a:rPr lang="en-GB" sz="1600" dirty="0"/>
              <a:t>renewable developers </a:t>
            </a:r>
            <a:r>
              <a:rPr lang="en-GB" sz="1600" dirty="0" smtClean="0"/>
              <a:t>currently face </a:t>
            </a:r>
            <a:r>
              <a:rPr lang="en-GB" sz="1600" dirty="0"/>
              <a:t>difficulties </a:t>
            </a:r>
            <a:r>
              <a:rPr lang="en-GB" sz="1600" dirty="0" smtClean="0"/>
              <a:t>in </a:t>
            </a:r>
            <a:r>
              <a:rPr lang="en-GB" sz="1600" dirty="0"/>
              <a:t>securing bankable long-term </a:t>
            </a:r>
            <a:r>
              <a:rPr lang="en-GB" sz="1600" dirty="0" smtClean="0"/>
              <a:t>PPAs because:</a:t>
            </a:r>
          </a:p>
          <a:p>
            <a:pPr marL="501750" lvl="2" indent="-285750">
              <a:lnSpc>
                <a:spcPct val="120000"/>
              </a:lnSpc>
              <a:buFont typeface="Wingdings" pitchFamily="2" charset="2"/>
              <a:buChar char="Ø"/>
            </a:pPr>
            <a:r>
              <a:rPr lang="en-GB" sz="1600" b="1" dirty="0" err="1" smtClean="0"/>
              <a:t>Offtakers</a:t>
            </a:r>
            <a:r>
              <a:rPr lang="en-GB" sz="1600" b="1" dirty="0" smtClean="0"/>
              <a:t> are reluctant to offer price floors within long-term PPAs</a:t>
            </a:r>
            <a:r>
              <a:rPr lang="en-GB" sz="1600" dirty="0" smtClean="0"/>
              <a:t>;</a:t>
            </a:r>
          </a:p>
          <a:p>
            <a:pPr marL="501750" lvl="2" indent="-285750">
              <a:lnSpc>
                <a:spcPct val="120000"/>
              </a:lnSpc>
              <a:buFont typeface="Wingdings" pitchFamily="2" charset="2"/>
              <a:buChar char="Ø"/>
            </a:pPr>
            <a:r>
              <a:rPr lang="en-GB" sz="1600" b="1" dirty="0" smtClean="0"/>
              <a:t>The closure </a:t>
            </a:r>
            <a:r>
              <a:rPr lang="en-GB" sz="1600" b="1" dirty="0"/>
              <a:t>of the Renewables Obligation</a:t>
            </a:r>
            <a:r>
              <a:rPr lang="en-GB" sz="1600" dirty="0"/>
              <a:t> </a:t>
            </a:r>
            <a:r>
              <a:rPr lang="en-GB" sz="1600" dirty="0" smtClean="0"/>
              <a:t>to new entrants from 2017 appears to me making large </a:t>
            </a:r>
            <a:r>
              <a:rPr lang="en-GB" sz="1600" dirty="0"/>
              <a:t>utilities </a:t>
            </a:r>
            <a:r>
              <a:rPr lang="en-GB" sz="1600" dirty="0" smtClean="0"/>
              <a:t>more cautious when contracting </a:t>
            </a:r>
            <a:r>
              <a:rPr lang="en-GB" sz="1600" dirty="0"/>
              <a:t>for </a:t>
            </a:r>
            <a:r>
              <a:rPr lang="en-GB" sz="1600" dirty="0" smtClean="0"/>
              <a:t>ROCs</a:t>
            </a:r>
          </a:p>
          <a:p>
            <a:pPr marL="501750" lvl="2" indent="-285750">
              <a:lnSpc>
                <a:spcPct val="120000"/>
              </a:lnSpc>
              <a:buFont typeface="Wingdings" pitchFamily="2" charset="2"/>
              <a:buChar char="Ø"/>
            </a:pPr>
            <a:r>
              <a:rPr lang="en-GB" sz="1600" b="1" dirty="0" smtClean="0"/>
              <a:t>Views </a:t>
            </a:r>
            <a:r>
              <a:rPr lang="en-GB" sz="1600" b="1" dirty="0"/>
              <a:t>of the future costs and risks of managing a PPA </a:t>
            </a:r>
            <a:r>
              <a:rPr lang="en-GB" sz="1600" dirty="0"/>
              <a:t>(such as balancing costs), are </a:t>
            </a:r>
            <a:r>
              <a:rPr lang="en-GB" sz="1600" dirty="0" smtClean="0"/>
              <a:t>making </a:t>
            </a:r>
            <a:r>
              <a:rPr lang="en-GB" sz="1600" dirty="0" err="1" smtClean="0"/>
              <a:t>offtakers</a:t>
            </a:r>
            <a:r>
              <a:rPr lang="en-GB" sz="1600" dirty="0" smtClean="0"/>
              <a:t> relatively reluctant to offer PPAs, and are resulting in higher PPA discounts where they are offered. </a:t>
            </a:r>
          </a:p>
          <a:p>
            <a:pPr lvl="2" indent="0">
              <a:buNone/>
            </a:pPr>
            <a:endParaRPr lang="en-GB" sz="1600" dirty="0" smtClean="0"/>
          </a:p>
        </p:txBody>
      </p:sp>
    </p:spTree>
    <p:extLst>
      <p:ext uri="{BB962C8B-B14F-4D97-AF65-F5344CB8AC3E}">
        <p14:creationId xmlns:p14="http://schemas.microsoft.com/office/powerpoint/2010/main" val="14210529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Metering and meter registration</a:t>
            </a:r>
            <a:endParaRPr lang="en-GB" dirty="0"/>
          </a:p>
        </p:txBody>
      </p:sp>
      <p:sp>
        <p:nvSpPr>
          <p:cNvPr id="3" name="Content Placeholder 2"/>
          <p:cNvSpPr>
            <a:spLocks noGrp="1"/>
          </p:cNvSpPr>
          <p:nvPr>
            <p:ph idx="1"/>
          </p:nvPr>
        </p:nvSpPr>
        <p:spPr/>
        <p:txBody>
          <a:bodyPr/>
          <a:lstStyle/>
          <a:p>
            <a:r>
              <a:rPr lang="en-GB" dirty="0" smtClean="0"/>
              <a:t>Backstop PPA will need to come into force very quickly therefore will need to get meters registered very quickly.</a:t>
            </a:r>
          </a:p>
          <a:p>
            <a:r>
              <a:rPr lang="en-GB" dirty="0" smtClean="0"/>
              <a:t>We are working with </a:t>
            </a:r>
            <a:r>
              <a:rPr lang="en-GB" dirty="0" err="1" smtClean="0"/>
              <a:t>Elexon</a:t>
            </a:r>
            <a:r>
              <a:rPr lang="en-GB" dirty="0" smtClean="0"/>
              <a:t> to ensure that new </a:t>
            </a:r>
            <a:r>
              <a:rPr lang="en-GB" dirty="0" err="1" smtClean="0"/>
              <a:t>offtaker</a:t>
            </a:r>
            <a:r>
              <a:rPr lang="en-GB" dirty="0" smtClean="0"/>
              <a:t> can either be registered within 5 working days, or at least has access to the metering data.</a:t>
            </a:r>
          </a:p>
          <a:p>
            <a:endParaRPr lang="en-GB" dirty="0"/>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30</a:t>
            </a:fld>
            <a:endParaRPr lang="en-US" dirty="0">
              <a:solidFill>
                <a:prstClr val="white"/>
              </a:solidFill>
            </a:endParaRPr>
          </a:p>
        </p:txBody>
      </p:sp>
      <p:sp>
        <p:nvSpPr>
          <p:cNvPr id="5" name="Footer Placeholder 4"/>
          <p:cNvSpPr>
            <a:spLocks noGrp="1"/>
          </p:cNvSpPr>
          <p:nvPr>
            <p:ph type="ftr" sz="quarter" idx="3"/>
          </p:nvPr>
        </p:nvSpPr>
        <p:spPr/>
        <p:txBody>
          <a:bodyPr/>
          <a:lstStyle/>
          <a:p>
            <a:r>
              <a:rPr lang="en-US" smtClean="0">
                <a:solidFill>
                  <a:prstClr val="white"/>
                </a:solidFill>
              </a:rPr>
              <a:t>Backstop PPA – Contract terms</a:t>
            </a:r>
            <a:endParaRPr lang="en-US" dirty="0">
              <a:solidFill>
                <a:prstClr val="white"/>
              </a:solidFill>
            </a:endParaRPr>
          </a:p>
        </p:txBody>
      </p:sp>
      <p:graphicFrame>
        <p:nvGraphicFramePr>
          <p:cNvPr id="6" name="Diagram 5"/>
          <p:cNvGraphicFramePr/>
          <p:nvPr>
            <p:extLst>
              <p:ext uri="{D42A27DB-BD31-4B8C-83A1-F6EECF244321}">
                <p14:modId xmlns:p14="http://schemas.microsoft.com/office/powerpoint/2010/main" val="2851348153"/>
              </p:ext>
            </p:extLst>
          </p:nvPr>
        </p:nvGraphicFramePr>
        <p:xfrm>
          <a:off x="467544" y="3284984"/>
          <a:ext cx="7848872" cy="27678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18539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Forecasts &amp; Data Provision</a:t>
            </a:r>
            <a:endParaRPr lang="en-GB" dirty="0"/>
          </a:p>
        </p:txBody>
      </p:sp>
      <p:sp>
        <p:nvSpPr>
          <p:cNvPr id="3" name="Content Placeholder 2"/>
          <p:cNvSpPr>
            <a:spLocks noGrp="1"/>
          </p:cNvSpPr>
          <p:nvPr>
            <p:ph idx="1"/>
          </p:nvPr>
        </p:nvSpPr>
        <p:spPr>
          <a:xfrm>
            <a:off x="558000" y="1340769"/>
            <a:ext cx="8028000" cy="3888431"/>
          </a:xfrm>
        </p:spPr>
        <p:txBody>
          <a:bodyPr>
            <a:normAutofit lnSpcReduction="10000"/>
          </a:bodyPr>
          <a:lstStyle/>
          <a:p>
            <a:r>
              <a:rPr lang="en-GB" dirty="0" smtClean="0"/>
              <a:t>Generator will need to provide </a:t>
            </a:r>
          </a:p>
          <a:p>
            <a:pPr lvl="1"/>
            <a:r>
              <a:rPr lang="en-GB" dirty="0" smtClean="0"/>
              <a:t>SCADA access </a:t>
            </a:r>
          </a:p>
          <a:p>
            <a:pPr lvl="1"/>
            <a:r>
              <a:rPr lang="en-GB" dirty="0" smtClean="0"/>
              <a:t>Forecasts of availability.  </a:t>
            </a:r>
          </a:p>
          <a:p>
            <a:pPr lvl="1"/>
            <a:r>
              <a:rPr lang="en-GB" dirty="0" err="1" smtClean="0"/>
              <a:t>Baseload</a:t>
            </a:r>
            <a:r>
              <a:rPr lang="en-GB" dirty="0" smtClean="0"/>
              <a:t>/</a:t>
            </a:r>
            <a:r>
              <a:rPr lang="en-GB" dirty="0" err="1" smtClean="0"/>
              <a:t>despatchable</a:t>
            </a:r>
            <a:r>
              <a:rPr lang="en-GB" dirty="0" smtClean="0"/>
              <a:t> generators will also need to provide regular estimated output profile</a:t>
            </a:r>
          </a:p>
          <a:p>
            <a:r>
              <a:rPr lang="en-GB" dirty="0" smtClean="0"/>
              <a:t>Generator would need to provide notice to the </a:t>
            </a:r>
            <a:r>
              <a:rPr lang="en-GB" dirty="0" err="1" smtClean="0"/>
              <a:t>offtaker</a:t>
            </a:r>
            <a:r>
              <a:rPr lang="en-GB" dirty="0" smtClean="0"/>
              <a:t> if availability is significantly different from forecast (unplanned outage).</a:t>
            </a:r>
          </a:p>
          <a:p>
            <a:r>
              <a:rPr lang="en-GB" dirty="0" smtClean="0"/>
              <a:t>There may be a need to include additional incentives to ensure that information is provided in a timely manner:</a:t>
            </a:r>
          </a:p>
          <a:p>
            <a:pPr lvl="1"/>
            <a:r>
              <a:rPr lang="en-GB" dirty="0" smtClean="0"/>
              <a:t>Failure to provide notice of outages within the specified timeframes will result in the generator paying the </a:t>
            </a:r>
            <a:r>
              <a:rPr lang="en-GB" dirty="0" err="1" smtClean="0"/>
              <a:t>offtaker</a:t>
            </a:r>
            <a:r>
              <a:rPr lang="en-GB" dirty="0" smtClean="0"/>
              <a:t> the system sell price for the forecast generation during the </a:t>
            </a:r>
            <a:r>
              <a:rPr lang="en-GB" dirty="0" err="1" smtClean="0"/>
              <a:t>unnotified</a:t>
            </a:r>
            <a:r>
              <a:rPr lang="en-GB" dirty="0" smtClean="0"/>
              <a:t> period of the outage.</a:t>
            </a:r>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31</a:t>
            </a:fld>
            <a:endParaRPr lang="en-US" dirty="0">
              <a:solidFill>
                <a:prstClr val="white"/>
              </a:solidFill>
            </a:endParaRPr>
          </a:p>
        </p:txBody>
      </p:sp>
      <p:sp>
        <p:nvSpPr>
          <p:cNvPr id="5" name="Footer Placeholder 4"/>
          <p:cNvSpPr>
            <a:spLocks noGrp="1"/>
          </p:cNvSpPr>
          <p:nvPr>
            <p:ph type="ftr" sz="quarter" idx="3"/>
          </p:nvPr>
        </p:nvSpPr>
        <p:spPr/>
        <p:txBody>
          <a:bodyPr/>
          <a:lstStyle/>
          <a:p>
            <a:r>
              <a:rPr lang="en-US" smtClean="0">
                <a:solidFill>
                  <a:prstClr val="white"/>
                </a:solidFill>
              </a:rPr>
              <a:t>Backstop PPA – Contract terms</a:t>
            </a:r>
            <a:endParaRPr lang="en-US" dirty="0">
              <a:solidFill>
                <a:prstClr val="white"/>
              </a:solidFill>
            </a:endParaRPr>
          </a:p>
        </p:txBody>
      </p:sp>
      <p:sp>
        <p:nvSpPr>
          <p:cNvPr id="6" name="Rounded Rectangle 5"/>
          <p:cNvSpPr/>
          <p:nvPr/>
        </p:nvSpPr>
        <p:spPr>
          <a:xfrm>
            <a:off x="539552" y="4941168"/>
            <a:ext cx="8064896"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itchFamily="34" charset="0"/>
              <a:buChar char="•"/>
            </a:pPr>
            <a:r>
              <a:rPr lang="en-GB" dirty="0" smtClean="0">
                <a:solidFill>
                  <a:prstClr val="white"/>
                </a:solidFill>
              </a:rPr>
              <a:t>Is SCADA appropriate for all types of generators?</a:t>
            </a:r>
          </a:p>
          <a:p>
            <a:pPr marL="285750" indent="-285750">
              <a:buFont typeface="Arial" pitchFamily="34" charset="0"/>
              <a:buChar char="•"/>
            </a:pPr>
            <a:r>
              <a:rPr lang="en-GB" dirty="0" smtClean="0">
                <a:solidFill>
                  <a:prstClr val="white"/>
                </a:solidFill>
              </a:rPr>
              <a:t>Can minimum requirements be specified?</a:t>
            </a:r>
          </a:p>
          <a:p>
            <a:pPr marL="285750" indent="-285750">
              <a:buFont typeface="Arial" pitchFamily="34" charset="0"/>
              <a:buChar char="•"/>
            </a:pPr>
            <a:r>
              <a:rPr lang="en-GB" dirty="0" smtClean="0">
                <a:solidFill>
                  <a:prstClr val="white"/>
                </a:solidFill>
              </a:rPr>
              <a:t>What timescale is appropriate for notification of unplanned outages?</a:t>
            </a:r>
          </a:p>
          <a:p>
            <a:pPr marL="285750" indent="-285750">
              <a:buFont typeface="Arial" pitchFamily="34" charset="0"/>
              <a:buChar char="•"/>
            </a:pPr>
            <a:r>
              <a:rPr lang="en-GB" dirty="0" smtClean="0">
                <a:solidFill>
                  <a:prstClr val="white"/>
                </a:solidFill>
              </a:rPr>
              <a:t>Are the penalties appropriate?</a:t>
            </a:r>
            <a:endParaRPr lang="en-GB" dirty="0">
              <a:solidFill>
                <a:prstClr val="white"/>
              </a:solidFill>
            </a:endParaRPr>
          </a:p>
        </p:txBody>
      </p:sp>
    </p:spTree>
    <p:extLst>
      <p:ext uri="{BB962C8B-B14F-4D97-AF65-F5344CB8AC3E}">
        <p14:creationId xmlns:p14="http://schemas.microsoft.com/office/powerpoint/2010/main" val="10632468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Negative price protection</a:t>
            </a:r>
            <a:endParaRPr lang="en-GB" dirty="0"/>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32</a:t>
            </a:fld>
            <a:endParaRPr lang="en-US" dirty="0">
              <a:solidFill>
                <a:prstClr val="white"/>
              </a:solidFill>
            </a:endParaRPr>
          </a:p>
        </p:txBody>
      </p:sp>
      <p:sp>
        <p:nvSpPr>
          <p:cNvPr id="5" name="Footer Placeholder 4"/>
          <p:cNvSpPr>
            <a:spLocks noGrp="1"/>
          </p:cNvSpPr>
          <p:nvPr>
            <p:ph type="ftr" sz="quarter" idx="3"/>
          </p:nvPr>
        </p:nvSpPr>
        <p:spPr/>
        <p:txBody>
          <a:bodyPr/>
          <a:lstStyle/>
          <a:p>
            <a:r>
              <a:rPr lang="en-US" smtClean="0">
                <a:solidFill>
                  <a:prstClr val="white"/>
                </a:solidFill>
              </a:rPr>
              <a:t>Backstop PPA – Contract terms</a:t>
            </a:r>
            <a:endParaRPr lang="en-US" dirty="0">
              <a:solidFill>
                <a:prstClr val="white"/>
              </a:solidFill>
            </a:endParaRPr>
          </a:p>
        </p:txBody>
      </p:sp>
      <p:sp>
        <p:nvSpPr>
          <p:cNvPr id="3" name="Rounded Rectangle 2"/>
          <p:cNvSpPr/>
          <p:nvPr/>
        </p:nvSpPr>
        <p:spPr>
          <a:xfrm>
            <a:off x="539552" y="4581128"/>
            <a:ext cx="8064896" cy="14401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itchFamily="34" charset="0"/>
              <a:buChar char="•"/>
            </a:pPr>
            <a:r>
              <a:rPr lang="en-GB" dirty="0" smtClean="0">
                <a:solidFill>
                  <a:prstClr val="white"/>
                </a:solidFill>
              </a:rPr>
              <a:t>Do these provide the appropriate protection for generators?</a:t>
            </a:r>
          </a:p>
          <a:p>
            <a:pPr marL="285750" indent="-285750">
              <a:buFont typeface="Arial" pitchFamily="34" charset="0"/>
              <a:buChar char="•"/>
            </a:pPr>
            <a:r>
              <a:rPr lang="en-GB" dirty="0" smtClean="0">
                <a:solidFill>
                  <a:prstClr val="white"/>
                </a:solidFill>
              </a:rPr>
              <a:t>Does the automatic curtailment option introduce new risks for the </a:t>
            </a:r>
            <a:r>
              <a:rPr lang="en-GB" dirty="0" err="1" smtClean="0">
                <a:solidFill>
                  <a:prstClr val="white"/>
                </a:solidFill>
              </a:rPr>
              <a:t>offtaker</a:t>
            </a:r>
            <a:r>
              <a:rPr lang="en-GB" dirty="0" smtClean="0">
                <a:solidFill>
                  <a:prstClr val="white"/>
                </a:solidFill>
              </a:rPr>
              <a:t>?</a:t>
            </a:r>
          </a:p>
          <a:p>
            <a:pPr marL="285750" indent="-285750">
              <a:buFont typeface="Arial" pitchFamily="34" charset="0"/>
              <a:buChar char="•"/>
            </a:pPr>
            <a:r>
              <a:rPr lang="en-GB" dirty="0" smtClean="0">
                <a:solidFill>
                  <a:prstClr val="white"/>
                </a:solidFill>
              </a:rPr>
              <a:t>Will generators have the capability to be curtailed remotely?</a:t>
            </a:r>
            <a:endParaRPr lang="en-GB" dirty="0">
              <a:solidFill>
                <a:prstClr val="white"/>
              </a:solidFill>
            </a:endParaRPr>
          </a:p>
        </p:txBody>
      </p:sp>
      <p:sp>
        <p:nvSpPr>
          <p:cNvPr id="7" name="TextBox 6"/>
          <p:cNvSpPr txBox="1"/>
          <p:nvPr/>
        </p:nvSpPr>
        <p:spPr>
          <a:xfrm>
            <a:off x="395536" y="1196752"/>
            <a:ext cx="7848872" cy="3139321"/>
          </a:xfrm>
          <a:prstGeom prst="rect">
            <a:avLst/>
          </a:prstGeom>
          <a:noFill/>
        </p:spPr>
        <p:txBody>
          <a:bodyPr wrap="square" rtlCol="0">
            <a:spAutoFit/>
          </a:bodyPr>
          <a:lstStyle/>
          <a:p>
            <a:r>
              <a:rPr lang="en-GB" dirty="0" smtClean="0">
                <a:solidFill>
                  <a:prstClr val="black"/>
                </a:solidFill>
              </a:rPr>
              <a:t>Not proposing to provide protection for reduced revenue as a result of negative prices, just providing protection for negative revenue at times of extreme negative prices.  </a:t>
            </a:r>
          </a:p>
          <a:p>
            <a:pPr marL="285750" indent="-285750">
              <a:buFont typeface="Arial" pitchFamily="34" charset="0"/>
              <a:buChar char="•"/>
            </a:pPr>
            <a:r>
              <a:rPr lang="en-GB" dirty="0" smtClean="0">
                <a:solidFill>
                  <a:prstClr val="black"/>
                </a:solidFill>
              </a:rPr>
              <a:t>Negative prices are passed through to generator (i.e. generator pays </a:t>
            </a:r>
            <a:r>
              <a:rPr lang="en-GB" dirty="0" err="1" smtClean="0">
                <a:solidFill>
                  <a:prstClr val="black"/>
                </a:solidFill>
              </a:rPr>
              <a:t>offtaker</a:t>
            </a:r>
            <a:r>
              <a:rPr lang="en-GB" dirty="0" smtClean="0">
                <a:solidFill>
                  <a:prstClr val="black"/>
                </a:solidFill>
              </a:rPr>
              <a:t>)</a:t>
            </a:r>
          </a:p>
          <a:p>
            <a:pPr marL="285750" indent="-285750">
              <a:buFont typeface="Arial" pitchFamily="34" charset="0"/>
              <a:buChar char="•"/>
            </a:pPr>
            <a:r>
              <a:rPr lang="en-GB" dirty="0" smtClean="0">
                <a:solidFill>
                  <a:prstClr val="black"/>
                </a:solidFill>
              </a:rPr>
              <a:t>Generator would specify a point below which it would not want to generate.</a:t>
            </a:r>
          </a:p>
          <a:p>
            <a:pPr marL="285750" indent="-285750">
              <a:buFont typeface="Arial" pitchFamily="34" charset="0"/>
              <a:buChar char="•"/>
            </a:pPr>
            <a:r>
              <a:rPr lang="en-GB" dirty="0" smtClean="0">
                <a:solidFill>
                  <a:prstClr val="black"/>
                </a:solidFill>
              </a:rPr>
              <a:t>Below this point </a:t>
            </a:r>
            <a:r>
              <a:rPr lang="en-GB" dirty="0" err="1" smtClean="0">
                <a:solidFill>
                  <a:prstClr val="black"/>
                </a:solidFill>
              </a:rPr>
              <a:t>offtaker</a:t>
            </a:r>
            <a:r>
              <a:rPr lang="en-GB" dirty="0" smtClean="0">
                <a:solidFill>
                  <a:prstClr val="black"/>
                </a:solidFill>
              </a:rPr>
              <a:t> would not sell their output on the exchanges.</a:t>
            </a:r>
          </a:p>
          <a:p>
            <a:pPr marL="285750" indent="-285750">
              <a:buFont typeface="Arial" pitchFamily="34" charset="0"/>
              <a:buChar char="•"/>
            </a:pPr>
            <a:r>
              <a:rPr lang="en-GB" dirty="0" err="1" smtClean="0">
                <a:solidFill>
                  <a:prstClr val="black"/>
                </a:solidFill>
              </a:rPr>
              <a:t>Offtaker</a:t>
            </a:r>
            <a:r>
              <a:rPr lang="en-GB" dirty="0" smtClean="0">
                <a:solidFill>
                  <a:prstClr val="black"/>
                </a:solidFill>
              </a:rPr>
              <a:t> would notify generator who would be obliged to curtail for the relevant period (OR </a:t>
            </a:r>
            <a:r>
              <a:rPr lang="en-GB" dirty="0" err="1" smtClean="0">
                <a:solidFill>
                  <a:prstClr val="black"/>
                </a:solidFill>
              </a:rPr>
              <a:t>offtaker</a:t>
            </a:r>
            <a:r>
              <a:rPr lang="en-GB" dirty="0" smtClean="0">
                <a:solidFill>
                  <a:prstClr val="black"/>
                </a:solidFill>
              </a:rPr>
              <a:t> automatically curtails generator, if connection allows)</a:t>
            </a:r>
            <a:endParaRPr lang="en-GB" dirty="0">
              <a:solidFill>
                <a:prstClr val="black"/>
              </a:solidFill>
            </a:endParaRPr>
          </a:p>
        </p:txBody>
      </p:sp>
    </p:spTree>
    <p:extLst>
      <p:ext uri="{BB962C8B-B14F-4D97-AF65-F5344CB8AC3E}">
        <p14:creationId xmlns:p14="http://schemas.microsoft.com/office/powerpoint/2010/main" val="35627802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Intra-day Curtailment</a:t>
            </a:r>
            <a:endParaRPr lang="en-GB" dirty="0"/>
          </a:p>
        </p:txBody>
      </p:sp>
      <p:sp>
        <p:nvSpPr>
          <p:cNvPr id="3" name="Content Placeholder 2"/>
          <p:cNvSpPr>
            <a:spLocks noGrp="1"/>
          </p:cNvSpPr>
          <p:nvPr>
            <p:ph idx="1"/>
          </p:nvPr>
        </p:nvSpPr>
        <p:spPr>
          <a:xfrm>
            <a:off x="558000" y="1268760"/>
            <a:ext cx="8028000" cy="4811687"/>
          </a:xfrm>
        </p:spPr>
        <p:txBody>
          <a:bodyPr/>
          <a:lstStyle/>
          <a:p>
            <a:r>
              <a:rPr lang="en-GB" dirty="0" smtClean="0"/>
              <a:t>As generator </a:t>
            </a:r>
            <a:r>
              <a:rPr lang="en-GB" dirty="0"/>
              <a:t>is </a:t>
            </a:r>
            <a:r>
              <a:rPr lang="en-GB" dirty="0" smtClean="0"/>
              <a:t>paid on the basis of the Day-Ahead price or the </a:t>
            </a:r>
            <a:r>
              <a:rPr lang="en-GB" dirty="0" err="1" smtClean="0"/>
              <a:t>Baseload</a:t>
            </a:r>
            <a:r>
              <a:rPr lang="en-GB" dirty="0" smtClean="0"/>
              <a:t> reference price, they would not respond if intra-day prices fall.</a:t>
            </a:r>
            <a:endParaRPr lang="en-GB" dirty="0"/>
          </a:p>
          <a:p>
            <a:r>
              <a:rPr lang="en-GB" dirty="0" smtClean="0"/>
              <a:t>To facilitate efficient generation at times of over supply it would be useful to retain the incentive to curtail output if prices fall between day-ahead and gate closure.</a:t>
            </a:r>
          </a:p>
          <a:p>
            <a:r>
              <a:rPr lang="en-GB" dirty="0" smtClean="0"/>
              <a:t>Would also allow </a:t>
            </a:r>
            <a:r>
              <a:rPr lang="en-GB" dirty="0" err="1" smtClean="0"/>
              <a:t>offtaker</a:t>
            </a:r>
            <a:r>
              <a:rPr lang="en-GB" dirty="0" smtClean="0"/>
              <a:t> to bid the facility in to the Balancing Mechanism.</a:t>
            </a:r>
          </a:p>
          <a:p>
            <a:r>
              <a:rPr lang="en-GB" dirty="0" smtClean="0"/>
              <a:t>Considering that where functionality allows, </a:t>
            </a:r>
            <a:r>
              <a:rPr lang="en-GB" dirty="0" err="1" smtClean="0"/>
              <a:t>offtaker</a:t>
            </a:r>
            <a:r>
              <a:rPr lang="en-GB" dirty="0" smtClean="0"/>
              <a:t> has ability to curtail generator at any time, and </a:t>
            </a:r>
            <a:r>
              <a:rPr lang="en-GB" u="sng" dirty="0" smtClean="0"/>
              <a:t>provide full compensation</a:t>
            </a:r>
            <a:r>
              <a:rPr lang="en-GB" dirty="0" smtClean="0"/>
              <a:t> for lost revenue</a:t>
            </a:r>
          </a:p>
          <a:p>
            <a:endParaRPr lang="en-GB" dirty="0" smtClean="0"/>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33</a:t>
            </a:fld>
            <a:endParaRPr lang="en-US" dirty="0">
              <a:solidFill>
                <a:prstClr val="white"/>
              </a:solidFill>
            </a:endParaRPr>
          </a:p>
        </p:txBody>
      </p:sp>
      <p:sp>
        <p:nvSpPr>
          <p:cNvPr id="5" name="Footer Placeholder 4"/>
          <p:cNvSpPr>
            <a:spLocks noGrp="1"/>
          </p:cNvSpPr>
          <p:nvPr>
            <p:ph type="ftr" sz="quarter" idx="3"/>
          </p:nvPr>
        </p:nvSpPr>
        <p:spPr/>
        <p:txBody>
          <a:bodyPr/>
          <a:lstStyle/>
          <a:p>
            <a:r>
              <a:rPr lang="en-US" smtClean="0">
                <a:solidFill>
                  <a:prstClr val="white"/>
                </a:solidFill>
              </a:rPr>
              <a:t>Backstop PPA – Contract terms</a:t>
            </a:r>
            <a:endParaRPr lang="en-US" dirty="0">
              <a:solidFill>
                <a:prstClr val="white"/>
              </a:solidFill>
            </a:endParaRPr>
          </a:p>
        </p:txBody>
      </p:sp>
      <p:sp>
        <p:nvSpPr>
          <p:cNvPr id="6" name="Rounded Rectangle 5"/>
          <p:cNvSpPr/>
          <p:nvPr/>
        </p:nvSpPr>
        <p:spPr>
          <a:xfrm>
            <a:off x="548680" y="4437112"/>
            <a:ext cx="8064896"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itchFamily="34" charset="0"/>
              <a:buChar char="•"/>
            </a:pPr>
            <a:r>
              <a:rPr lang="en-GB" dirty="0" smtClean="0">
                <a:solidFill>
                  <a:prstClr val="white"/>
                </a:solidFill>
              </a:rPr>
              <a:t>Would </a:t>
            </a:r>
            <a:r>
              <a:rPr lang="en-GB" dirty="0" err="1" smtClean="0">
                <a:solidFill>
                  <a:prstClr val="white"/>
                </a:solidFill>
              </a:rPr>
              <a:t>offtakers</a:t>
            </a:r>
            <a:r>
              <a:rPr lang="en-GB" dirty="0" smtClean="0">
                <a:solidFill>
                  <a:prstClr val="white"/>
                </a:solidFill>
              </a:rPr>
              <a:t> find this a useful provision?</a:t>
            </a:r>
          </a:p>
          <a:p>
            <a:pPr marL="285750" indent="-285750">
              <a:buFont typeface="Arial" pitchFamily="34" charset="0"/>
              <a:buChar char="•"/>
            </a:pPr>
            <a:r>
              <a:rPr lang="en-GB" dirty="0" smtClean="0">
                <a:solidFill>
                  <a:prstClr val="white"/>
                </a:solidFill>
              </a:rPr>
              <a:t>Would generators have concerns?</a:t>
            </a:r>
          </a:p>
          <a:p>
            <a:pPr marL="285750" indent="-285750">
              <a:buFont typeface="Arial" pitchFamily="34" charset="0"/>
              <a:buChar char="•"/>
            </a:pPr>
            <a:r>
              <a:rPr lang="en-GB" dirty="0" smtClean="0">
                <a:solidFill>
                  <a:prstClr val="white"/>
                </a:solidFill>
              </a:rPr>
              <a:t>How could the curtailed output of the facility be estimated?</a:t>
            </a:r>
            <a:endParaRPr lang="en-GB" dirty="0">
              <a:solidFill>
                <a:prstClr val="white"/>
              </a:solidFill>
            </a:endParaRPr>
          </a:p>
        </p:txBody>
      </p:sp>
    </p:spTree>
    <p:extLst>
      <p:ext uri="{BB962C8B-B14F-4D97-AF65-F5344CB8AC3E}">
        <p14:creationId xmlns:p14="http://schemas.microsoft.com/office/powerpoint/2010/main" val="19207354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8709"/>
            <a:ext cx="7272808" cy="741307"/>
          </a:xfrm>
        </p:spPr>
        <p:txBody>
          <a:bodyPr>
            <a:noAutofit/>
          </a:bodyPr>
          <a:lstStyle/>
          <a:p>
            <a:r>
              <a:rPr lang="en-GB" dirty="0" smtClean="0"/>
              <a:t>Termination &amp; consequences of termination</a:t>
            </a:r>
            <a:endParaRPr lang="en-GB" dirty="0"/>
          </a:p>
        </p:txBody>
      </p:sp>
      <p:sp>
        <p:nvSpPr>
          <p:cNvPr id="3" name="Content Placeholder 2"/>
          <p:cNvSpPr>
            <a:spLocks noGrp="1"/>
          </p:cNvSpPr>
          <p:nvPr>
            <p:ph idx="1"/>
          </p:nvPr>
        </p:nvSpPr>
        <p:spPr>
          <a:xfrm>
            <a:off x="539552" y="1268760"/>
            <a:ext cx="8028000" cy="5256584"/>
          </a:xfrm>
        </p:spPr>
        <p:txBody>
          <a:bodyPr>
            <a:normAutofit/>
          </a:bodyPr>
          <a:lstStyle/>
          <a:p>
            <a:r>
              <a:rPr lang="en-GB" dirty="0" smtClean="0"/>
              <a:t>Contract will need to include clear definition of ‘event of default’. This will </a:t>
            </a:r>
            <a:r>
              <a:rPr lang="en-GB" dirty="0"/>
              <a:t>include either party being declared insolvent, liquidated or under administration, as well as either Party providing false information or failing to perform an obligation (including payment) and not remedying this. </a:t>
            </a:r>
          </a:p>
          <a:p>
            <a:r>
              <a:rPr lang="en-GB" dirty="0" smtClean="0"/>
              <a:t>Termination following default would lead to compensation for losses incurred by the non-defaulting party.  </a:t>
            </a:r>
          </a:p>
          <a:p>
            <a:r>
              <a:rPr lang="en-GB" dirty="0" smtClean="0"/>
              <a:t>If caused by generator default the generator would lose eligibility for the OLR in the future.</a:t>
            </a:r>
          </a:p>
          <a:p>
            <a:r>
              <a:rPr lang="en-GB" dirty="0" smtClean="0"/>
              <a:t>If caused by </a:t>
            </a:r>
            <a:r>
              <a:rPr lang="en-GB" dirty="0" err="1" smtClean="0"/>
              <a:t>offtaker</a:t>
            </a:r>
            <a:r>
              <a:rPr lang="en-GB" dirty="0" smtClean="0"/>
              <a:t> default then </a:t>
            </a:r>
            <a:r>
              <a:rPr lang="en-GB" dirty="0" err="1" smtClean="0"/>
              <a:t>Ofgem</a:t>
            </a:r>
            <a:r>
              <a:rPr lang="en-GB" dirty="0" smtClean="0"/>
              <a:t> could pursue for breach of licence obligations.</a:t>
            </a:r>
            <a:endParaRPr lang="en-GB" dirty="0"/>
          </a:p>
          <a:p>
            <a:endParaRPr lang="en-GB" u="sng" dirty="0" smtClean="0"/>
          </a:p>
          <a:p>
            <a:r>
              <a:rPr lang="en-GB" u="sng" dirty="0" smtClean="0"/>
              <a:t>Non-Default termination.  </a:t>
            </a:r>
            <a:r>
              <a:rPr lang="en-GB" dirty="0" smtClean="0"/>
              <a:t>In </a:t>
            </a:r>
            <a:r>
              <a:rPr lang="en-GB" dirty="0"/>
              <a:t>addition, after the first 6 months of the contract, the generator will be able to terminate the contract without liability by providing 6 weeks' notice to the </a:t>
            </a:r>
            <a:r>
              <a:rPr lang="en-GB" dirty="0" err="1"/>
              <a:t>offtaker</a:t>
            </a:r>
            <a:r>
              <a:rPr lang="en-GB" dirty="0"/>
              <a:t>. </a:t>
            </a:r>
            <a:endParaRPr lang="en-GB" dirty="0" smtClean="0"/>
          </a:p>
          <a:p>
            <a:pPr marL="0" indent="0">
              <a:buNone/>
            </a:pPr>
            <a:endParaRPr lang="en-GB" dirty="0"/>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34</a:t>
            </a:fld>
            <a:endParaRPr lang="en-US" dirty="0">
              <a:solidFill>
                <a:prstClr val="white"/>
              </a:solidFill>
            </a:endParaRPr>
          </a:p>
        </p:txBody>
      </p:sp>
      <p:sp>
        <p:nvSpPr>
          <p:cNvPr id="5" name="Footer Placeholder 4"/>
          <p:cNvSpPr>
            <a:spLocks noGrp="1"/>
          </p:cNvSpPr>
          <p:nvPr>
            <p:ph type="ftr" sz="quarter" idx="3"/>
          </p:nvPr>
        </p:nvSpPr>
        <p:spPr/>
        <p:txBody>
          <a:bodyPr/>
          <a:lstStyle/>
          <a:p>
            <a:r>
              <a:rPr lang="en-US" smtClean="0">
                <a:solidFill>
                  <a:prstClr val="white"/>
                </a:solidFill>
              </a:rPr>
              <a:t>Backstop PPA – Contract terms</a:t>
            </a:r>
            <a:endParaRPr lang="en-US" dirty="0">
              <a:solidFill>
                <a:prstClr val="white"/>
              </a:solidFill>
            </a:endParaRPr>
          </a:p>
        </p:txBody>
      </p:sp>
    </p:spTree>
    <p:extLst>
      <p:ext uri="{BB962C8B-B14F-4D97-AF65-F5344CB8AC3E}">
        <p14:creationId xmlns:p14="http://schemas.microsoft.com/office/powerpoint/2010/main" val="18681169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Scheme Review</a:t>
            </a:r>
            <a:endParaRPr lang="en-GB" dirty="0"/>
          </a:p>
        </p:txBody>
      </p:sp>
      <p:sp>
        <p:nvSpPr>
          <p:cNvPr id="3" name="Content Placeholder 2"/>
          <p:cNvSpPr>
            <a:spLocks noGrp="1"/>
          </p:cNvSpPr>
          <p:nvPr>
            <p:ph idx="1"/>
          </p:nvPr>
        </p:nvSpPr>
        <p:spPr/>
        <p:txBody>
          <a:bodyPr>
            <a:normAutofit/>
          </a:bodyPr>
          <a:lstStyle/>
          <a:p>
            <a:r>
              <a:rPr lang="en-GB" dirty="0" smtClean="0"/>
              <a:t>Terms of the OLR will be grandfathered from the point of </a:t>
            </a:r>
            <a:r>
              <a:rPr lang="en-GB" dirty="0" err="1" smtClean="0"/>
              <a:t>CfD</a:t>
            </a:r>
            <a:r>
              <a:rPr lang="en-GB" dirty="0" smtClean="0"/>
              <a:t> signature. </a:t>
            </a:r>
            <a:r>
              <a:rPr lang="en-GB" u="sng" dirty="0"/>
              <a:t>Any changes to the terms or discount would be subject to consultation and only apply to new generators.</a:t>
            </a:r>
          </a:p>
          <a:p>
            <a:r>
              <a:rPr lang="en-GB" dirty="0" smtClean="0"/>
              <a:t>But OLR intended to be a transitional measure and available until a competitive market for bankable PPAs develops and lenders, </a:t>
            </a:r>
            <a:r>
              <a:rPr lang="en-GB" dirty="0" err="1" smtClean="0"/>
              <a:t>offtakers</a:t>
            </a:r>
            <a:r>
              <a:rPr lang="en-GB" dirty="0" smtClean="0"/>
              <a:t> and generators are more comfortable with the scheme.  </a:t>
            </a:r>
          </a:p>
          <a:p>
            <a:r>
              <a:rPr lang="en-GB" dirty="0" smtClean="0"/>
              <a:t>Therefore may be appropriate to amend or withdraw </a:t>
            </a:r>
            <a:r>
              <a:rPr lang="en-GB" u="sng" dirty="0" smtClean="0"/>
              <a:t>for new entrants</a:t>
            </a:r>
            <a:r>
              <a:rPr lang="en-GB" dirty="0" smtClean="0"/>
              <a:t> as the market develops.</a:t>
            </a:r>
          </a:p>
          <a:p>
            <a:r>
              <a:rPr lang="en-GB" dirty="0" smtClean="0"/>
              <a:t>Propose a combination of annual reporting &amp; evaluation, with a comprehensive review after a few years.</a:t>
            </a:r>
          </a:p>
          <a:p>
            <a:endParaRPr lang="en-GB" dirty="0" smtClean="0"/>
          </a:p>
          <a:p>
            <a:pPr lvl="1"/>
            <a:endParaRPr lang="en-GB" dirty="0" smtClean="0"/>
          </a:p>
          <a:p>
            <a:endParaRPr lang="en-GB" dirty="0"/>
          </a:p>
          <a:p>
            <a:endParaRPr lang="en-GB" dirty="0"/>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35</a:t>
            </a:fld>
            <a:endParaRPr lang="en-US" dirty="0">
              <a:solidFill>
                <a:prstClr val="white"/>
              </a:solidFill>
            </a:endParaRPr>
          </a:p>
        </p:txBody>
      </p:sp>
      <p:sp>
        <p:nvSpPr>
          <p:cNvPr id="5" name="Footer Placeholder 4"/>
          <p:cNvSpPr>
            <a:spLocks noGrp="1"/>
          </p:cNvSpPr>
          <p:nvPr>
            <p:ph type="ftr" sz="quarter" idx="3"/>
          </p:nvPr>
        </p:nvSpPr>
        <p:spPr/>
        <p:txBody>
          <a:bodyPr/>
          <a:lstStyle/>
          <a:p>
            <a:r>
              <a:rPr lang="en-US" smtClean="0">
                <a:solidFill>
                  <a:prstClr val="white"/>
                </a:solidFill>
              </a:rPr>
              <a:t>Backstop PPA – Contract terms</a:t>
            </a:r>
            <a:endParaRPr lang="en-US" dirty="0">
              <a:solidFill>
                <a:prstClr val="white"/>
              </a:solidFill>
            </a:endParaRPr>
          </a:p>
        </p:txBody>
      </p:sp>
    </p:spTree>
    <p:extLst>
      <p:ext uri="{BB962C8B-B14F-4D97-AF65-F5344CB8AC3E}">
        <p14:creationId xmlns:p14="http://schemas.microsoft.com/office/powerpoint/2010/main" val="31810694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Annual reporting and evaluation</a:t>
            </a:r>
            <a:br>
              <a:rPr lang="en-GB" dirty="0"/>
            </a:br>
            <a:endParaRPr lang="en-GB" dirty="0"/>
          </a:p>
        </p:txBody>
      </p:sp>
      <p:sp>
        <p:nvSpPr>
          <p:cNvPr id="3" name="Content Placeholder 2"/>
          <p:cNvSpPr>
            <a:spLocks noGrp="1"/>
          </p:cNvSpPr>
          <p:nvPr>
            <p:ph idx="1"/>
          </p:nvPr>
        </p:nvSpPr>
        <p:spPr/>
        <p:txBody>
          <a:bodyPr>
            <a:normAutofit/>
          </a:bodyPr>
          <a:lstStyle/>
          <a:p>
            <a:r>
              <a:rPr lang="en-GB" dirty="0" smtClean="0"/>
              <a:t>Evaluate </a:t>
            </a:r>
            <a:r>
              <a:rPr lang="en-GB" dirty="0"/>
              <a:t>the scheme against a number of market parameters to ascertain whether there have been any significant shifts in the </a:t>
            </a:r>
            <a:r>
              <a:rPr lang="en-GB" dirty="0" smtClean="0"/>
              <a:t>market:</a:t>
            </a:r>
          </a:p>
          <a:p>
            <a:pPr lvl="2"/>
            <a:r>
              <a:rPr lang="en-GB" dirty="0" smtClean="0"/>
              <a:t>Volume of </a:t>
            </a:r>
            <a:r>
              <a:rPr lang="en-GB" dirty="0" err="1" smtClean="0"/>
              <a:t>CfD</a:t>
            </a:r>
            <a:r>
              <a:rPr lang="en-GB" dirty="0" smtClean="0"/>
              <a:t> generation coming forward (and proportion from independents) </a:t>
            </a:r>
          </a:p>
          <a:p>
            <a:pPr lvl="2"/>
            <a:r>
              <a:rPr lang="en-GB" dirty="0" smtClean="0"/>
              <a:t>Number of </a:t>
            </a:r>
            <a:r>
              <a:rPr lang="en-GB" dirty="0" err="1" smtClean="0"/>
              <a:t>offtakers</a:t>
            </a:r>
            <a:r>
              <a:rPr lang="en-GB" dirty="0" smtClean="0"/>
              <a:t> and terms available in the market</a:t>
            </a:r>
          </a:p>
          <a:p>
            <a:pPr lvl="2"/>
            <a:r>
              <a:rPr lang="en-GB" dirty="0" smtClean="0"/>
              <a:t>Number of generators accessing OLR (and their capacity)</a:t>
            </a:r>
          </a:p>
          <a:p>
            <a:r>
              <a:rPr lang="en-GB" dirty="0" smtClean="0"/>
              <a:t>Will require data from PPA market to inform review.  Considering requiring </a:t>
            </a:r>
            <a:r>
              <a:rPr lang="en-GB" dirty="0"/>
              <a:t>that generators </a:t>
            </a:r>
            <a:r>
              <a:rPr lang="en-GB" dirty="0" smtClean="0"/>
              <a:t>provide </a:t>
            </a:r>
            <a:r>
              <a:rPr lang="en-GB" dirty="0"/>
              <a:t>information on their </a:t>
            </a:r>
            <a:r>
              <a:rPr lang="en-GB" i="1" dirty="0"/>
              <a:t>initial </a:t>
            </a:r>
            <a:r>
              <a:rPr lang="en-GB" dirty="0"/>
              <a:t>route-to-market at the point at which their </a:t>
            </a:r>
            <a:r>
              <a:rPr lang="en-GB" dirty="0" err="1"/>
              <a:t>CfD</a:t>
            </a:r>
            <a:r>
              <a:rPr lang="en-GB" dirty="0"/>
              <a:t> payments commence. The information would likely cover: </a:t>
            </a:r>
          </a:p>
          <a:p>
            <a:pPr marL="1009650" lvl="2" indent="-400050">
              <a:buFont typeface="+mj-lt"/>
              <a:buAutoNum type="romanLcPeriod"/>
            </a:pPr>
            <a:r>
              <a:rPr lang="en-GB" dirty="0" smtClean="0"/>
              <a:t>The </a:t>
            </a:r>
            <a:r>
              <a:rPr lang="en-GB" dirty="0"/>
              <a:t>PPA tenor; </a:t>
            </a:r>
          </a:p>
          <a:p>
            <a:pPr marL="1009650" lvl="2" indent="-400050">
              <a:buFont typeface="+mj-lt"/>
              <a:buAutoNum type="romanLcPeriod"/>
            </a:pPr>
            <a:r>
              <a:rPr lang="en-GB" dirty="0" smtClean="0"/>
              <a:t>The </a:t>
            </a:r>
            <a:r>
              <a:rPr lang="en-GB" dirty="0"/>
              <a:t>discount to the reference price (or other price metric); and </a:t>
            </a:r>
          </a:p>
          <a:p>
            <a:pPr marL="1009650" lvl="2" indent="-400050">
              <a:buFont typeface="+mj-lt"/>
              <a:buAutoNum type="romanLcPeriod"/>
            </a:pPr>
            <a:r>
              <a:rPr lang="en-GB" dirty="0" smtClean="0"/>
              <a:t>Any </a:t>
            </a:r>
            <a:r>
              <a:rPr lang="en-GB" dirty="0"/>
              <a:t>substantive clauses that might need reflecting in future Backstop PPAs. </a:t>
            </a:r>
          </a:p>
          <a:p>
            <a:endParaRPr lang="en-GB" dirty="0" smtClean="0"/>
          </a:p>
          <a:p>
            <a:pPr lvl="2"/>
            <a:endParaRPr lang="en-GB" dirty="0"/>
          </a:p>
          <a:p>
            <a:pPr lvl="1"/>
            <a:endParaRPr lang="en-GB" dirty="0"/>
          </a:p>
          <a:p>
            <a:endParaRPr lang="en-GB" dirty="0"/>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36</a:t>
            </a:fld>
            <a:endParaRPr lang="en-US" dirty="0">
              <a:solidFill>
                <a:prstClr val="white"/>
              </a:solidFill>
            </a:endParaRPr>
          </a:p>
        </p:txBody>
      </p:sp>
      <p:sp>
        <p:nvSpPr>
          <p:cNvPr id="5" name="Footer Placeholder 4"/>
          <p:cNvSpPr>
            <a:spLocks noGrp="1"/>
          </p:cNvSpPr>
          <p:nvPr>
            <p:ph type="ftr" sz="quarter" idx="3"/>
          </p:nvPr>
        </p:nvSpPr>
        <p:spPr/>
        <p:txBody>
          <a:bodyPr/>
          <a:lstStyle/>
          <a:p>
            <a:r>
              <a:rPr lang="en-US" smtClean="0">
                <a:solidFill>
                  <a:prstClr val="white"/>
                </a:solidFill>
              </a:rPr>
              <a:t>Backstop PPA – Contract terms</a:t>
            </a:r>
            <a:endParaRPr lang="en-US" dirty="0">
              <a:solidFill>
                <a:prstClr val="white"/>
              </a:solidFill>
            </a:endParaRPr>
          </a:p>
        </p:txBody>
      </p:sp>
      <p:sp>
        <p:nvSpPr>
          <p:cNvPr id="6" name="Rounded Rectangle 5"/>
          <p:cNvSpPr/>
          <p:nvPr/>
        </p:nvSpPr>
        <p:spPr>
          <a:xfrm>
            <a:off x="539552" y="5085184"/>
            <a:ext cx="7992888"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prstClr val="white"/>
                </a:solidFill>
              </a:rPr>
              <a:t>Is it appropriate to require generators to provide information about their initial PPA arrangements at point of </a:t>
            </a:r>
            <a:r>
              <a:rPr lang="en-GB" dirty="0" err="1" smtClean="0">
                <a:solidFill>
                  <a:prstClr val="white"/>
                </a:solidFill>
              </a:rPr>
              <a:t>CfD</a:t>
            </a:r>
            <a:r>
              <a:rPr lang="en-GB" dirty="0" smtClean="0">
                <a:solidFill>
                  <a:prstClr val="white"/>
                </a:solidFill>
              </a:rPr>
              <a:t> signature?</a:t>
            </a:r>
            <a:endParaRPr lang="en-GB" dirty="0">
              <a:solidFill>
                <a:prstClr val="white"/>
              </a:solidFill>
            </a:endParaRPr>
          </a:p>
        </p:txBody>
      </p:sp>
    </p:spTree>
    <p:extLst>
      <p:ext uri="{BB962C8B-B14F-4D97-AF65-F5344CB8AC3E}">
        <p14:creationId xmlns:p14="http://schemas.microsoft.com/office/powerpoint/2010/main" val="4526626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Comprehensive review</a:t>
            </a:r>
            <a:br>
              <a:rPr lang="en-GB" dirty="0"/>
            </a:br>
            <a:endParaRPr lang="en-GB" dirty="0"/>
          </a:p>
        </p:txBody>
      </p:sp>
      <p:sp>
        <p:nvSpPr>
          <p:cNvPr id="3" name="Content Placeholder 2"/>
          <p:cNvSpPr>
            <a:spLocks noGrp="1"/>
          </p:cNvSpPr>
          <p:nvPr>
            <p:ph idx="1"/>
          </p:nvPr>
        </p:nvSpPr>
        <p:spPr/>
        <p:txBody>
          <a:bodyPr/>
          <a:lstStyle/>
          <a:p>
            <a:r>
              <a:rPr lang="en-GB" dirty="0" smtClean="0"/>
              <a:t>Most </a:t>
            </a:r>
            <a:r>
              <a:rPr lang="en-GB" dirty="0"/>
              <a:t>likely to take place in 2018/19, to consider whether the scheme should remain open to new </a:t>
            </a:r>
            <a:r>
              <a:rPr lang="en-GB" dirty="0" err="1"/>
              <a:t>CfD</a:t>
            </a:r>
            <a:r>
              <a:rPr lang="en-GB" dirty="0"/>
              <a:t> signatories after the end of the first EMR delivery plan. </a:t>
            </a:r>
          </a:p>
          <a:p>
            <a:r>
              <a:rPr lang="en-GB" dirty="0"/>
              <a:t>The review would also consider whether any aspects of the design need to be changed. </a:t>
            </a:r>
          </a:p>
          <a:p>
            <a:r>
              <a:rPr lang="en-GB" dirty="0" smtClean="0"/>
              <a:t>In </a:t>
            </a:r>
            <a:r>
              <a:rPr lang="en-GB" dirty="0"/>
              <a:t>addition to the sources of data identified for the annual updates, the comprehensive review would likely include a Call for Evidence. </a:t>
            </a:r>
          </a:p>
          <a:p>
            <a:pPr lvl="1"/>
            <a:endParaRPr lang="en-GB" dirty="0"/>
          </a:p>
          <a:p>
            <a:endParaRPr lang="en-GB" dirty="0"/>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37</a:t>
            </a:fld>
            <a:endParaRPr lang="en-US" dirty="0">
              <a:solidFill>
                <a:prstClr val="white"/>
              </a:solidFill>
            </a:endParaRPr>
          </a:p>
        </p:txBody>
      </p:sp>
      <p:sp>
        <p:nvSpPr>
          <p:cNvPr id="5" name="Footer Placeholder 4"/>
          <p:cNvSpPr>
            <a:spLocks noGrp="1"/>
          </p:cNvSpPr>
          <p:nvPr>
            <p:ph type="ftr" sz="quarter" idx="3"/>
          </p:nvPr>
        </p:nvSpPr>
        <p:spPr/>
        <p:txBody>
          <a:bodyPr/>
          <a:lstStyle/>
          <a:p>
            <a:r>
              <a:rPr lang="en-US" smtClean="0">
                <a:solidFill>
                  <a:prstClr val="white"/>
                </a:solidFill>
              </a:rPr>
              <a:t>Backstop PPA – Contract terms</a:t>
            </a:r>
            <a:endParaRPr lang="en-US" dirty="0">
              <a:solidFill>
                <a:prstClr val="white"/>
              </a:solidFill>
            </a:endParaRPr>
          </a:p>
        </p:txBody>
      </p:sp>
    </p:spTree>
    <p:extLst>
      <p:ext uri="{BB962C8B-B14F-4D97-AF65-F5344CB8AC3E}">
        <p14:creationId xmlns:p14="http://schemas.microsoft.com/office/powerpoint/2010/main" val="31223494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Table </a:t>
            </a:r>
            <a:r>
              <a:rPr lang="en-GB" dirty="0" smtClean="0"/>
              <a:t>Discussion Questions </a:t>
            </a:r>
            <a:endParaRPr lang="en-GB" dirty="0"/>
          </a:p>
        </p:txBody>
      </p:sp>
      <p:sp>
        <p:nvSpPr>
          <p:cNvPr id="3" name="Content Placeholder 2"/>
          <p:cNvSpPr>
            <a:spLocks noGrp="1"/>
          </p:cNvSpPr>
          <p:nvPr>
            <p:ph idx="1"/>
          </p:nvPr>
        </p:nvSpPr>
        <p:spPr/>
        <p:txBody>
          <a:bodyPr>
            <a:normAutofit lnSpcReduction="10000"/>
          </a:bodyPr>
          <a:lstStyle/>
          <a:p>
            <a:r>
              <a:rPr lang="en-GB" dirty="0" smtClean="0"/>
              <a:t>Is </a:t>
            </a:r>
            <a:r>
              <a:rPr lang="en-GB" dirty="0"/>
              <a:t>SCADA an appropriate requirement for all Generators? Can minimum requirements be set?  </a:t>
            </a:r>
          </a:p>
          <a:p>
            <a:r>
              <a:rPr lang="en-GB" dirty="0" smtClean="0"/>
              <a:t>Are </a:t>
            </a:r>
            <a:r>
              <a:rPr lang="en-GB" dirty="0"/>
              <a:t>the timings for Meter Registration appropriate? Is it necessary to include these steps in the contract or rely on ‘as soon as reasonably practicable’?  </a:t>
            </a:r>
          </a:p>
          <a:p>
            <a:r>
              <a:rPr lang="en-GB" dirty="0" smtClean="0"/>
              <a:t>Are </a:t>
            </a:r>
            <a:r>
              <a:rPr lang="en-GB" dirty="0"/>
              <a:t>tolerance limits appropriate for unplanned outages?  If so, at what level?</a:t>
            </a:r>
          </a:p>
          <a:p>
            <a:r>
              <a:rPr lang="en-GB" dirty="0" smtClean="0"/>
              <a:t>Is </a:t>
            </a:r>
            <a:r>
              <a:rPr lang="en-GB" dirty="0"/>
              <a:t>the risk of exposure to cash-out the best incentive to ensure the generator provides good information on outages?</a:t>
            </a:r>
          </a:p>
          <a:p>
            <a:r>
              <a:rPr lang="en-GB" dirty="0" smtClean="0"/>
              <a:t>What </a:t>
            </a:r>
            <a:r>
              <a:rPr lang="en-GB" dirty="0"/>
              <a:t>do you see as the best way to protect generators from very negative prices?</a:t>
            </a:r>
          </a:p>
          <a:p>
            <a:r>
              <a:rPr lang="en-GB" dirty="0" smtClean="0"/>
              <a:t>Do </a:t>
            </a:r>
            <a:r>
              <a:rPr lang="en-GB" dirty="0" err="1"/>
              <a:t>offtakers</a:t>
            </a:r>
            <a:r>
              <a:rPr lang="en-GB" dirty="0"/>
              <a:t> see value in being able to curtail the generator (and provide compensation)?</a:t>
            </a:r>
          </a:p>
          <a:p>
            <a:r>
              <a:rPr lang="en-GB" dirty="0" smtClean="0"/>
              <a:t>Would </a:t>
            </a:r>
            <a:r>
              <a:rPr lang="en-GB" dirty="0" err="1"/>
              <a:t>Offtakers</a:t>
            </a:r>
            <a:r>
              <a:rPr lang="en-GB" dirty="0"/>
              <a:t> find intra-day curtailment useful?  Would Generations have concerns?</a:t>
            </a:r>
          </a:p>
          <a:p>
            <a:r>
              <a:rPr lang="en-GB" smtClean="0"/>
              <a:t>Is </a:t>
            </a:r>
            <a:r>
              <a:rPr lang="en-GB" dirty="0"/>
              <a:t>it appropriate for Government to ask generators for details of their initial PPA? </a:t>
            </a:r>
          </a:p>
          <a:p>
            <a:endParaRPr lang="en-GB" dirty="0"/>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38</a:t>
            </a:fld>
            <a:endParaRPr lang="en-US" dirty="0">
              <a:solidFill>
                <a:prstClr val="white"/>
              </a:solidFill>
            </a:endParaRPr>
          </a:p>
        </p:txBody>
      </p:sp>
      <p:sp>
        <p:nvSpPr>
          <p:cNvPr id="5" name="Footer Placeholder 4"/>
          <p:cNvSpPr>
            <a:spLocks noGrp="1"/>
          </p:cNvSpPr>
          <p:nvPr>
            <p:ph type="ftr" sz="quarter" idx="3"/>
          </p:nvPr>
        </p:nvSpPr>
        <p:spPr/>
        <p:txBody>
          <a:bodyPr/>
          <a:lstStyle/>
          <a:p>
            <a:r>
              <a:rPr lang="en-US" smtClean="0">
                <a:solidFill>
                  <a:prstClr val="white"/>
                </a:solidFill>
              </a:rPr>
              <a:t>Backstop PPA – Contract terms</a:t>
            </a:r>
            <a:endParaRPr lang="en-US" dirty="0">
              <a:solidFill>
                <a:prstClr val="white"/>
              </a:solidFill>
            </a:endParaRPr>
          </a:p>
        </p:txBody>
      </p:sp>
    </p:spTree>
    <p:extLst>
      <p:ext uri="{BB962C8B-B14F-4D97-AF65-F5344CB8AC3E}">
        <p14:creationId xmlns:p14="http://schemas.microsoft.com/office/powerpoint/2010/main" val="676805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dirty="0" smtClean="0"/>
              <a:t>Contracts for Difference will help…</a:t>
            </a:r>
            <a:endParaRPr lang="en-US" dirty="0"/>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4</a:t>
            </a:fld>
            <a:endParaRPr lang="en-US" dirty="0">
              <a:solidFill>
                <a:prstClr val="white"/>
              </a:solidFill>
            </a:endParaRPr>
          </a:p>
        </p:txBody>
      </p:sp>
      <p:sp>
        <p:nvSpPr>
          <p:cNvPr id="5" name="Footer Placeholder 4"/>
          <p:cNvSpPr>
            <a:spLocks noGrp="1"/>
          </p:cNvSpPr>
          <p:nvPr>
            <p:ph type="ftr" sz="quarter" idx="3"/>
          </p:nvPr>
        </p:nvSpPr>
        <p:spPr/>
        <p:txBody>
          <a:bodyPr/>
          <a:lstStyle/>
          <a:p>
            <a:r>
              <a:rPr lang="en-US" dirty="0" smtClean="0">
                <a:solidFill>
                  <a:prstClr val="white"/>
                </a:solidFill>
              </a:rPr>
              <a:t>OLR Overview</a:t>
            </a:r>
            <a:endParaRPr lang="en-US" dirty="0">
              <a:solidFill>
                <a:prstClr val="white"/>
              </a:solidFill>
            </a:endParaRPr>
          </a:p>
        </p:txBody>
      </p:sp>
      <p:sp>
        <p:nvSpPr>
          <p:cNvPr id="12" name="Content Placeholder 18"/>
          <p:cNvSpPr>
            <a:spLocks noGrp="1"/>
          </p:cNvSpPr>
          <p:nvPr>
            <p:ph idx="1"/>
          </p:nvPr>
        </p:nvSpPr>
        <p:spPr>
          <a:xfrm>
            <a:off x="558000" y="1772816"/>
            <a:ext cx="8046448" cy="4320480"/>
          </a:xfrm>
        </p:spPr>
        <p:txBody>
          <a:bodyPr>
            <a:normAutofit/>
          </a:bodyPr>
          <a:lstStyle/>
          <a:p>
            <a:pPr lvl="1"/>
            <a:endParaRPr lang="en-GB" sz="1600" dirty="0" smtClean="0"/>
          </a:p>
          <a:p>
            <a:pPr lvl="1"/>
            <a:r>
              <a:rPr lang="en-GB" sz="1600" dirty="0" smtClean="0"/>
              <a:t>Many </a:t>
            </a:r>
            <a:r>
              <a:rPr lang="en-GB" sz="1600" dirty="0"/>
              <a:t>of the issues that have been identified </a:t>
            </a:r>
            <a:r>
              <a:rPr lang="en-GB" sz="1600" dirty="0" smtClean="0"/>
              <a:t>in the market at present will be addressed through the Contract for Difference (CfD):</a:t>
            </a:r>
          </a:p>
          <a:p>
            <a:pPr marL="501750" lvl="2" indent="-285750">
              <a:buFont typeface="Wingdings" pitchFamily="2" charset="2"/>
              <a:buChar char="Ø"/>
            </a:pPr>
            <a:r>
              <a:rPr lang="en-GB" sz="1600" dirty="0" smtClean="0"/>
              <a:t>CfD </a:t>
            </a:r>
            <a:r>
              <a:rPr lang="en-GB" sz="1600" dirty="0"/>
              <a:t>pays a variable ‘top-up’ to developers, </a:t>
            </a:r>
            <a:r>
              <a:rPr lang="en-GB" sz="1600" dirty="0" smtClean="0"/>
              <a:t>which combined with the variable power price provides a stable price</a:t>
            </a:r>
            <a:endParaRPr lang="en-GB" sz="1600" dirty="0"/>
          </a:p>
          <a:p>
            <a:pPr marL="501750" lvl="2" indent="-285750">
              <a:buFont typeface="Wingdings" pitchFamily="2" charset="2"/>
              <a:buChar char="Ø"/>
            </a:pPr>
            <a:r>
              <a:rPr lang="en-GB" sz="1600" dirty="0"/>
              <a:t>It therefore removes long-term price risk from the generator and thus the requirement for price floors or fixed prices in PPAs in order to satisfy financiers that there will be a minimum wholesale price received for electricity generated. </a:t>
            </a:r>
            <a:endParaRPr lang="en-GB" sz="1600" dirty="0" smtClean="0"/>
          </a:p>
          <a:p>
            <a:pPr marL="501750" lvl="2" indent="-285750">
              <a:buFont typeface="Wingdings" pitchFamily="2" charset="2"/>
              <a:buChar char="Ø"/>
            </a:pPr>
            <a:r>
              <a:rPr lang="en-GB" sz="1600" dirty="0" smtClean="0"/>
              <a:t>PPA providers also no longer need to value and market ROCs through PPAs</a:t>
            </a:r>
          </a:p>
          <a:p>
            <a:pPr lvl="1"/>
            <a:endParaRPr lang="en-GB" sz="1600" dirty="0" smtClean="0"/>
          </a:p>
        </p:txBody>
      </p:sp>
    </p:spTree>
    <p:extLst>
      <p:ext uri="{BB962C8B-B14F-4D97-AF65-F5344CB8AC3E}">
        <p14:creationId xmlns:p14="http://schemas.microsoft.com/office/powerpoint/2010/main" val="40893435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dirty="0" smtClean="0"/>
              <a:t>…but some risks remain</a:t>
            </a:r>
            <a:endParaRPr lang="en-US" dirty="0"/>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5</a:t>
            </a:fld>
            <a:endParaRPr lang="en-US" dirty="0">
              <a:solidFill>
                <a:prstClr val="white"/>
              </a:solidFill>
            </a:endParaRPr>
          </a:p>
        </p:txBody>
      </p:sp>
      <p:sp>
        <p:nvSpPr>
          <p:cNvPr id="5" name="Footer Placeholder 4"/>
          <p:cNvSpPr>
            <a:spLocks noGrp="1"/>
          </p:cNvSpPr>
          <p:nvPr>
            <p:ph type="ftr" sz="quarter" idx="3"/>
          </p:nvPr>
        </p:nvSpPr>
        <p:spPr/>
        <p:txBody>
          <a:bodyPr/>
          <a:lstStyle/>
          <a:p>
            <a:r>
              <a:rPr lang="en-US" dirty="0" smtClean="0">
                <a:solidFill>
                  <a:prstClr val="white"/>
                </a:solidFill>
              </a:rPr>
              <a:t>OLR Overview</a:t>
            </a:r>
            <a:endParaRPr lang="en-US" dirty="0">
              <a:solidFill>
                <a:prstClr val="white"/>
              </a:solidFill>
            </a:endParaRPr>
          </a:p>
        </p:txBody>
      </p:sp>
      <p:sp>
        <p:nvSpPr>
          <p:cNvPr id="12" name="Content Placeholder 18"/>
          <p:cNvSpPr>
            <a:spLocks noGrp="1"/>
          </p:cNvSpPr>
          <p:nvPr>
            <p:ph idx="1"/>
          </p:nvPr>
        </p:nvSpPr>
        <p:spPr>
          <a:xfrm>
            <a:off x="558000" y="1772816"/>
            <a:ext cx="8046448" cy="4536504"/>
          </a:xfrm>
        </p:spPr>
        <p:txBody>
          <a:bodyPr>
            <a:normAutofit/>
          </a:bodyPr>
          <a:lstStyle/>
          <a:p>
            <a:pPr lvl="1"/>
            <a:endParaRPr lang="en-GB" sz="1600" dirty="0" smtClean="0"/>
          </a:p>
          <a:p>
            <a:pPr lvl="1"/>
            <a:r>
              <a:rPr lang="en-GB" sz="1600" dirty="0" smtClean="0"/>
              <a:t>There were </a:t>
            </a:r>
            <a:r>
              <a:rPr lang="en-GB" sz="1600" dirty="0"/>
              <a:t>three </a:t>
            </a:r>
            <a:r>
              <a:rPr lang="en-GB" sz="1600" dirty="0" smtClean="0"/>
              <a:t>issues </a:t>
            </a:r>
            <a:r>
              <a:rPr lang="en-GB" sz="1600" dirty="0"/>
              <a:t>raised </a:t>
            </a:r>
            <a:r>
              <a:rPr lang="en-GB" sz="1600" dirty="0" smtClean="0"/>
              <a:t>in </a:t>
            </a:r>
            <a:r>
              <a:rPr lang="en-GB" sz="1600" dirty="0"/>
              <a:t>responses to </a:t>
            </a:r>
            <a:r>
              <a:rPr lang="en-GB" sz="1600" dirty="0" smtClean="0"/>
              <a:t>our </a:t>
            </a:r>
            <a:r>
              <a:rPr lang="en-GB" sz="1600" dirty="0"/>
              <a:t>C</a:t>
            </a:r>
            <a:r>
              <a:rPr lang="en-GB" sz="1600" dirty="0" smtClean="0"/>
              <a:t>all </a:t>
            </a:r>
            <a:r>
              <a:rPr lang="en-GB" sz="1600" dirty="0"/>
              <a:t>for </a:t>
            </a:r>
            <a:r>
              <a:rPr lang="en-GB" sz="1600" dirty="0" smtClean="0"/>
              <a:t>Evidence last year, which </a:t>
            </a:r>
            <a:r>
              <a:rPr lang="en-GB" sz="1600" dirty="0"/>
              <a:t>may present challenges </a:t>
            </a:r>
            <a:r>
              <a:rPr lang="en-GB" sz="1600" dirty="0" smtClean="0"/>
              <a:t>for independent generators under the CfD:</a:t>
            </a:r>
          </a:p>
          <a:p>
            <a:pPr marL="501750" lvl="2" indent="-285750">
              <a:buFont typeface="Wingdings" pitchFamily="2" charset="2"/>
              <a:buChar char="Ø"/>
            </a:pPr>
            <a:r>
              <a:rPr lang="en-GB" sz="1600" b="1" dirty="0" smtClean="0"/>
              <a:t>Lack of competition within the Long-term </a:t>
            </a:r>
            <a:r>
              <a:rPr lang="en-GB" sz="1600" b="1" dirty="0"/>
              <a:t>PPA </a:t>
            </a:r>
            <a:r>
              <a:rPr lang="en-GB" sz="1600" b="1" dirty="0" smtClean="0"/>
              <a:t>market.  </a:t>
            </a:r>
            <a:r>
              <a:rPr lang="en-GB" sz="1600" dirty="0" smtClean="0"/>
              <a:t>If lenders continue to require generators to have long term PPAs with well-capitalised </a:t>
            </a:r>
            <a:r>
              <a:rPr lang="en-GB" sz="1600" dirty="0"/>
              <a:t>creditworthy </a:t>
            </a:r>
            <a:r>
              <a:rPr lang="en-GB" sz="1600" dirty="0" err="1" smtClean="0"/>
              <a:t>offtakers</a:t>
            </a:r>
            <a:r>
              <a:rPr lang="en-GB" sz="1600" dirty="0" smtClean="0"/>
              <a:t>, who have a </a:t>
            </a:r>
            <a:r>
              <a:rPr lang="en-GB" sz="1600" dirty="0"/>
              <a:t>strategic interest and long term presence in the GB electricity market. </a:t>
            </a:r>
            <a:endParaRPr lang="en-GB" sz="1600" dirty="0" smtClean="0"/>
          </a:p>
          <a:p>
            <a:pPr marL="501750" lvl="2" indent="-285750">
              <a:buFont typeface="Wingdings" pitchFamily="2" charset="2"/>
              <a:buChar char="Ø"/>
            </a:pPr>
            <a:r>
              <a:rPr lang="en-GB" sz="1600" b="1" dirty="0" smtClean="0"/>
              <a:t>Long-term route-to-market </a:t>
            </a:r>
            <a:r>
              <a:rPr lang="en-GB" sz="1600" b="1" dirty="0"/>
              <a:t>risks </a:t>
            </a:r>
            <a:r>
              <a:rPr lang="en-GB" sz="1600" b="1" dirty="0" smtClean="0"/>
              <a:t>(including imbalance costs) which are difficult </a:t>
            </a:r>
            <a:r>
              <a:rPr lang="en-GB" sz="1600" b="1" dirty="0"/>
              <a:t>to price </a:t>
            </a:r>
            <a:r>
              <a:rPr lang="en-GB" sz="1600" b="1" dirty="0" smtClean="0"/>
              <a:t>accurately</a:t>
            </a:r>
            <a:r>
              <a:rPr lang="en-GB" sz="1600" dirty="0" smtClean="0"/>
              <a:t>.  </a:t>
            </a:r>
            <a:r>
              <a:rPr lang="en-GB" sz="1600" dirty="0"/>
              <a:t>The combination of increasing intermittency, higher likelihood of system imbalance and regulatory uncertainty means that lenders are pricing a higher risk premium in </a:t>
            </a:r>
            <a:r>
              <a:rPr lang="en-GB" sz="1600" dirty="0" smtClean="0"/>
              <a:t>the </a:t>
            </a:r>
            <a:r>
              <a:rPr lang="en-GB" sz="1600" dirty="0"/>
              <a:t>PPAs being </a:t>
            </a:r>
            <a:r>
              <a:rPr lang="en-GB" sz="1600" dirty="0" smtClean="0"/>
              <a:t>offered.</a:t>
            </a:r>
          </a:p>
          <a:p>
            <a:pPr marL="501750" lvl="2" indent="-285750">
              <a:buFont typeface="Wingdings" pitchFamily="2" charset="2"/>
              <a:buChar char="Ø"/>
            </a:pPr>
            <a:r>
              <a:rPr lang="en-GB" sz="1600" b="1" dirty="0" smtClean="0"/>
              <a:t>The switch to </a:t>
            </a:r>
            <a:r>
              <a:rPr lang="en-GB" sz="1600" b="1" dirty="0"/>
              <a:t>the </a:t>
            </a:r>
            <a:r>
              <a:rPr lang="en-GB" sz="1600" b="1" dirty="0" err="1" smtClean="0"/>
              <a:t>CfD</a:t>
            </a:r>
            <a:r>
              <a:rPr lang="en-GB" sz="1600" b="1" dirty="0" smtClean="0"/>
              <a:t> creates transitional uncertainty and caution for lenders and </a:t>
            </a:r>
            <a:r>
              <a:rPr lang="en-GB" sz="1600" b="1" dirty="0" err="1" smtClean="0"/>
              <a:t>offtakers</a:t>
            </a:r>
            <a:r>
              <a:rPr lang="en-GB" sz="1600" dirty="0"/>
              <a:t>. We have been working with generators and </a:t>
            </a:r>
            <a:r>
              <a:rPr lang="en-GB" sz="1600" dirty="0" err="1"/>
              <a:t>offtakers</a:t>
            </a:r>
            <a:r>
              <a:rPr lang="en-GB" sz="1600" dirty="0"/>
              <a:t> </a:t>
            </a:r>
            <a:r>
              <a:rPr lang="en-GB" sz="1600" dirty="0" smtClean="0"/>
              <a:t>as part of a Market Readiness Group to address this, developing a sample </a:t>
            </a:r>
            <a:r>
              <a:rPr lang="en-GB" sz="1600" dirty="0"/>
              <a:t>PPA </a:t>
            </a:r>
            <a:r>
              <a:rPr lang="en-GB" sz="1600" dirty="0" smtClean="0"/>
              <a:t>structure compatible </a:t>
            </a:r>
            <a:r>
              <a:rPr lang="en-GB" sz="1600" dirty="0"/>
              <a:t>with the </a:t>
            </a:r>
            <a:r>
              <a:rPr lang="en-GB" sz="1600" dirty="0" smtClean="0"/>
              <a:t>CfD, as well as </a:t>
            </a:r>
            <a:r>
              <a:rPr lang="en-GB" sz="1600" dirty="0"/>
              <a:t>best practise </a:t>
            </a:r>
            <a:r>
              <a:rPr lang="en-GB" sz="1600" dirty="0" smtClean="0"/>
              <a:t>guidelines for securing a PPA. </a:t>
            </a:r>
            <a:endParaRPr lang="en-GB" sz="1600" dirty="0"/>
          </a:p>
          <a:p>
            <a:pPr marL="558900" lvl="2" indent="-342900">
              <a:buFont typeface="+mj-lt"/>
              <a:buAutoNum type="arabicPeriod"/>
            </a:pPr>
            <a:endParaRPr lang="en-GB" sz="1600" dirty="0"/>
          </a:p>
          <a:p>
            <a:pPr marL="558900" lvl="2" indent="-342900">
              <a:buFont typeface="+mj-lt"/>
              <a:buAutoNum type="arabicPeriod"/>
            </a:pPr>
            <a:endParaRPr lang="en-GB" sz="1600" dirty="0"/>
          </a:p>
        </p:txBody>
      </p:sp>
    </p:spTree>
    <p:extLst>
      <p:ext uri="{BB962C8B-B14F-4D97-AF65-F5344CB8AC3E}">
        <p14:creationId xmlns:p14="http://schemas.microsoft.com/office/powerpoint/2010/main" val="27588173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dirty="0" smtClean="0"/>
              <a:t>The Aims of the Offtaker of Last Resort</a:t>
            </a:r>
            <a:endParaRPr lang="en-US" dirty="0"/>
          </a:p>
        </p:txBody>
      </p:sp>
      <p:sp>
        <p:nvSpPr>
          <p:cNvPr id="4" name="Slide Number Placeholder 3"/>
          <p:cNvSpPr>
            <a:spLocks noGrp="1"/>
          </p:cNvSpPr>
          <p:nvPr>
            <p:ph type="sldNum" sz="quarter" idx="12"/>
          </p:nvPr>
        </p:nvSpPr>
        <p:spPr/>
        <p:txBody>
          <a:bodyPr/>
          <a:lstStyle/>
          <a:p>
            <a:fld id="{E051598E-9D06-4046-8EF2-7702044C4E81}" type="slidenum">
              <a:rPr lang="en-US" smtClean="0">
                <a:solidFill>
                  <a:prstClr val="white"/>
                </a:solidFill>
              </a:rPr>
              <a:pPr/>
              <a:t>6</a:t>
            </a:fld>
            <a:endParaRPr lang="en-US" dirty="0">
              <a:solidFill>
                <a:prstClr val="white"/>
              </a:solidFill>
            </a:endParaRPr>
          </a:p>
        </p:txBody>
      </p:sp>
      <p:sp>
        <p:nvSpPr>
          <p:cNvPr id="5" name="Footer Placeholder 4"/>
          <p:cNvSpPr>
            <a:spLocks noGrp="1"/>
          </p:cNvSpPr>
          <p:nvPr>
            <p:ph type="ftr" sz="quarter" idx="3"/>
          </p:nvPr>
        </p:nvSpPr>
        <p:spPr/>
        <p:txBody>
          <a:bodyPr/>
          <a:lstStyle/>
          <a:p>
            <a:r>
              <a:rPr lang="en-US" dirty="0" smtClean="0">
                <a:solidFill>
                  <a:prstClr val="white"/>
                </a:solidFill>
              </a:rPr>
              <a:t>OLR Overview</a:t>
            </a:r>
            <a:endParaRPr lang="en-US" dirty="0">
              <a:solidFill>
                <a:prstClr val="white"/>
              </a:solidFill>
            </a:endParaRPr>
          </a:p>
        </p:txBody>
      </p:sp>
      <p:sp>
        <p:nvSpPr>
          <p:cNvPr id="12" name="Content Placeholder 18"/>
          <p:cNvSpPr>
            <a:spLocks noGrp="1"/>
          </p:cNvSpPr>
          <p:nvPr>
            <p:ph idx="1"/>
          </p:nvPr>
        </p:nvSpPr>
        <p:spPr>
          <a:xfrm>
            <a:off x="558000" y="1772816"/>
            <a:ext cx="8046448" cy="4248472"/>
          </a:xfrm>
        </p:spPr>
        <p:txBody>
          <a:bodyPr>
            <a:normAutofit/>
          </a:bodyPr>
          <a:lstStyle/>
          <a:p>
            <a:pPr lvl="1"/>
            <a:endParaRPr lang="en-GB" sz="1600" dirty="0" smtClean="0"/>
          </a:p>
          <a:p>
            <a:pPr lvl="1"/>
            <a:r>
              <a:rPr lang="en-GB" sz="1600" dirty="0" smtClean="0"/>
              <a:t>In order to address the long-term route to market risks and the lack of competition within the long-term PPA market, we are proposing to introduce the Offtaker of Last Resort. </a:t>
            </a:r>
          </a:p>
          <a:p>
            <a:pPr lvl="1"/>
            <a:endParaRPr lang="en-GB" sz="1600" dirty="0"/>
          </a:p>
          <a:p>
            <a:pPr lvl="1"/>
            <a:r>
              <a:rPr lang="en-GB" sz="1600" dirty="0"/>
              <a:t>The Offtaker of Last Resort will provide renewable </a:t>
            </a:r>
            <a:r>
              <a:rPr lang="en-GB" sz="1600" dirty="0" err="1"/>
              <a:t>CfD</a:t>
            </a:r>
            <a:r>
              <a:rPr lang="en-GB" sz="1600" dirty="0"/>
              <a:t> generators with a guaranteed, 'backstop' route-to-market for their power: a Backstop PPA. </a:t>
            </a:r>
          </a:p>
          <a:p>
            <a:pPr lvl="1"/>
            <a:endParaRPr lang="en-GB" sz="1600" dirty="0"/>
          </a:p>
          <a:p>
            <a:pPr lvl="1"/>
            <a:r>
              <a:rPr lang="en-GB" sz="1600" dirty="0" smtClean="0"/>
              <a:t>The Offtaker of Last Resort aims to:</a:t>
            </a:r>
          </a:p>
          <a:p>
            <a:pPr marL="571500" lvl="1" indent="-571500">
              <a:buFont typeface="Wingdings" pitchFamily="2" charset="2"/>
              <a:buChar char="Ø"/>
            </a:pPr>
            <a:r>
              <a:rPr lang="en-GB" sz="1600" dirty="0" smtClean="0"/>
              <a:t>Open up route to market opportunities for independent generators;</a:t>
            </a:r>
          </a:p>
          <a:p>
            <a:pPr marL="571500" lvl="1" indent="-571500">
              <a:buFont typeface="Wingdings" pitchFamily="2" charset="2"/>
              <a:buChar char="Ø"/>
            </a:pPr>
            <a:r>
              <a:rPr lang="en-GB" sz="1600" dirty="0" smtClean="0"/>
              <a:t>Reduce </a:t>
            </a:r>
            <a:r>
              <a:rPr lang="en-GB" sz="1600" dirty="0"/>
              <a:t>the cost of investment in renewable electricity </a:t>
            </a:r>
            <a:r>
              <a:rPr lang="en-GB" sz="1600" dirty="0" smtClean="0"/>
              <a:t>generation; and</a:t>
            </a:r>
            <a:endParaRPr lang="en-GB" sz="1600" dirty="0"/>
          </a:p>
          <a:p>
            <a:pPr marL="571500" lvl="1" indent="-571500">
              <a:buFont typeface="Wingdings" pitchFamily="2" charset="2"/>
              <a:buChar char="Ø"/>
            </a:pPr>
            <a:r>
              <a:rPr lang="en-GB" sz="1600" dirty="0" smtClean="0"/>
              <a:t>Boost competition and thereby lower </a:t>
            </a:r>
            <a:r>
              <a:rPr lang="en-GB" sz="1600" dirty="0"/>
              <a:t>costs to </a:t>
            </a:r>
            <a:r>
              <a:rPr lang="en-GB" sz="1600" dirty="0" smtClean="0"/>
              <a:t>consumers.</a:t>
            </a:r>
          </a:p>
          <a:p>
            <a:pPr lvl="1"/>
            <a:endParaRPr lang="en-GB" dirty="0" smtClean="0"/>
          </a:p>
        </p:txBody>
      </p:sp>
    </p:spTree>
    <p:extLst>
      <p:ext uri="{BB962C8B-B14F-4D97-AF65-F5344CB8AC3E}">
        <p14:creationId xmlns:p14="http://schemas.microsoft.com/office/powerpoint/2010/main" val="9250114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a:t>
            </a:r>
            <a:r>
              <a:rPr lang="en-GB" dirty="0" smtClean="0"/>
              <a:t>Aims of </a:t>
            </a:r>
            <a:r>
              <a:rPr lang="en-GB" dirty="0"/>
              <a:t>T</a:t>
            </a:r>
            <a:r>
              <a:rPr lang="en-GB" dirty="0" smtClean="0"/>
              <a:t>oday</a:t>
            </a:r>
            <a:endParaRPr lang="en-GB" dirty="0"/>
          </a:p>
        </p:txBody>
      </p:sp>
      <p:sp>
        <p:nvSpPr>
          <p:cNvPr id="3" name="Content Placeholder 2"/>
          <p:cNvSpPr>
            <a:spLocks noGrp="1"/>
          </p:cNvSpPr>
          <p:nvPr>
            <p:ph sz="half" idx="1"/>
          </p:nvPr>
        </p:nvSpPr>
        <p:spPr>
          <a:xfrm>
            <a:off x="558000" y="1772816"/>
            <a:ext cx="7974440" cy="4104456"/>
          </a:xfrm>
        </p:spPr>
        <p:txBody>
          <a:bodyPr>
            <a:normAutofit/>
          </a:bodyPr>
          <a:lstStyle/>
          <a:p>
            <a:endParaRPr lang="en-GB" dirty="0" smtClean="0"/>
          </a:p>
          <a:p>
            <a:pPr marL="342900" indent="-342900">
              <a:buFont typeface="Wingdings" pitchFamily="2" charset="2"/>
              <a:buChar char="Ø"/>
            </a:pPr>
            <a:r>
              <a:rPr lang="en-GB" dirty="0" smtClean="0">
                <a:solidFill>
                  <a:schemeClr val="tx1"/>
                </a:solidFill>
              </a:rPr>
              <a:t>Present </a:t>
            </a:r>
            <a:r>
              <a:rPr lang="en-GB" dirty="0">
                <a:solidFill>
                  <a:schemeClr val="tx1"/>
                </a:solidFill>
              </a:rPr>
              <a:t>our proposed design for the Offtaker of Last </a:t>
            </a:r>
            <a:r>
              <a:rPr lang="en-GB" dirty="0" smtClean="0">
                <a:solidFill>
                  <a:schemeClr val="tx1"/>
                </a:solidFill>
              </a:rPr>
              <a:t>Resort</a:t>
            </a:r>
          </a:p>
          <a:p>
            <a:pPr marL="342900" indent="-342900">
              <a:buFont typeface="Wingdings" pitchFamily="2" charset="2"/>
              <a:buChar char="Ø"/>
            </a:pPr>
            <a:r>
              <a:rPr lang="en-GB" dirty="0" smtClean="0">
                <a:solidFill>
                  <a:schemeClr val="tx1"/>
                </a:solidFill>
              </a:rPr>
              <a:t>Provide </a:t>
            </a:r>
            <a:r>
              <a:rPr lang="en-GB" dirty="0">
                <a:solidFill>
                  <a:schemeClr val="tx1"/>
                </a:solidFill>
              </a:rPr>
              <a:t>an opportunity for </a:t>
            </a:r>
            <a:r>
              <a:rPr lang="en-GB" dirty="0" smtClean="0">
                <a:solidFill>
                  <a:schemeClr val="tx1"/>
                </a:solidFill>
              </a:rPr>
              <a:t>you </a:t>
            </a:r>
            <a:r>
              <a:rPr lang="en-GB" dirty="0">
                <a:solidFill>
                  <a:schemeClr val="tx1"/>
                </a:solidFill>
              </a:rPr>
              <a:t>to ask </a:t>
            </a:r>
            <a:r>
              <a:rPr lang="en-GB" dirty="0" smtClean="0">
                <a:solidFill>
                  <a:schemeClr val="tx1"/>
                </a:solidFill>
              </a:rPr>
              <a:t>questions</a:t>
            </a:r>
          </a:p>
          <a:p>
            <a:pPr marL="342900" indent="-342900">
              <a:buFont typeface="Wingdings" pitchFamily="2" charset="2"/>
              <a:buChar char="Ø"/>
            </a:pPr>
            <a:r>
              <a:rPr lang="en-GB" dirty="0" smtClean="0">
                <a:solidFill>
                  <a:schemeClr val="tx1"/>
                </a:solidFill>
              </a:rPr>
              <a:t>Gather your initial views on our design proposals</a:t>
            </a:r>
          </a:p>
          <a:p>
            <a:endParaRPr lang="en-GB" dirty="0">
              <a:solidFill>
                <a:schemeClr val="tx1"/>
              </a:solidFill>
            </a:endParaRPr>
          </a:p>
          <a:p>
            <a:r>
              <a:rPr lang="en-GB" i="1" dirty="0">
                <a:solidFill>
                  <a:schemeClr val="tx1"/>
                </a:solidFill>
              </a:rPr>
              <a:t>Please note </a:t>
            </a:r>
            <a:r>
              <a:rPr lang="en-GB" i="1" dirty="0" smtClean="0">
                <a:solidFill>
                  <a:schemeClr val="tx1"/>
                </a:solidFill>
              </a:rPr>
              <a:t>that </a:t>
            </a:r>
            <a:r>
              <a:rPr lang="en-GB" i="1" dirty="0">
                <a:solidFill>
                  <a:schemeClr val="tx1"/>
                </a:solidFill>
              </a:rPr>
              <a:t>this event is </a:t>
            </a:r>
            <a:r>
              <a:rPr lang="en-GB" i="1" dirty="0" smtClean="0">
                <a:solidFill>
                  <a:schemeClr val="tx1"/>
                </a:solidFill>
              </a:rPr>
              <a:t>no substitute </a:t>
            </a:r>
            <a:r>
              <a:rPr lang="en-GB" i="1" dirty="0">
                <a:solidFill>
                  <a:schemeClr val="tx1"/>
                </a:solidFill>
              </a:rPr>
              <a:t>for submitting your views in written </a:t>
            </a:r>
            <a:r>
              <a:rPr lang="en-GB" i="1" dirty="0" smtClean="0">
                <a:solidFill>
                  <a:schemeClr val="tx1"/>
                </a:solidFill>
              </a:rPr>
              <a:t>form through our consultation.</a:t>
            </a:r>
            <a:endParaRPr lang="en-GB" i="1" dirty="0">
              <a:solidFill>
                <a:schemeClr val="tx1"/>
              </a:solidFill>
            </a:endParaRPr>
          </a:p>
        </p:txBody>
      </p:sp>
      <p:sp>
        <p:nvSpPr>
          <p:cNvPr id="5" name="Slide Number Placeholder 4"/>
          <p:cNvSpPr>
            <a:spLocks noGrp="1"/>
          </p:cNvSpPr>
          <p:nvPr>
            <p:ph type="sldNum" sz="quarter" idx="12"/>
          </p:nvPr>
        </p:nvSpPr>
        <p:spPr/>
        <p:txBody>
          <a:bodyPr/>
          <a:lstStyle/>
          <a:p>
            <a:fld id="{E051598E-9D06-4046-8EF2-7702044C4E81}" type="slidenum">
              <a:rPr lang="en-US" smtClean="0">
                <a:solidFill>
                  <a:prstClr val="white"/>
                </a:solidFill>
              </a:rPr>
              <a:pPr/>
              <a:t>7</a:t>
            </a:fld>
            <a:endParaRPr lang="en-US" dirty="0">
              <a:solidFill>
                <a:prstClr val="white"/>
              </a:solidFill>
            </a:endParaRPr>
          </a:p>
        </p:txBody>
      </p:sp>
      <p:sp>
        <p:nvSpPr>
          <p:cNvPr id="6" name="Footer Placeholder 5"/>
          <p:cNvSpPr>
            <a:spLocks noGrp="1"/>
          </p:cNvSpPr>
          <p:nvPr>
            <p:ph type="ftr" sz="quarter" idx="3"/>
          </p:nvPr>
        </p:nvSpPr>
        <p:spPr/>
        <p:txBody>
          <a:bodyPr/>
          <a:lstStyle/>
          <a:p>
            <a:r>
              <a:rPr lang="en-US" smtClean="0">
                <a:solidFill>
                  <a:prstClr val="white"/>
                </a:solidFill>
              </a:rPr>
              <a:t>OLR Overview</a:t>
            </a:r>
            <a:endParaRPr lang="en-US" dirty="0">
              <a:solidFill>
                <a:prstClr val="white"/>
              </a:solidFill>
            </a:endParaRPr>
          </a:p>
        </p:txBody>
      </p:sp>
    </p:spTree>
    <p:extLst>
      <p:ext uri="{BB962C8B-B14F-4D97-AF65-F5344CB8AC3E}">
        <p14:creationId xmlns:p14="http://schemas.microsoft.com/office/powerpoint/2010/main" val="34947709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Word on Competition </a:t>
            </a:r>
            <a:r>
              <a:rPr lang="en-GB" dirty="0"/>
              <a:t>L</a:t>
            </a:r>
            <a:r>
              <a:rPr lang="en-GB" dirty="0" smtClean="0"/>
              <a:t>aw</a:t>
            </a:r>
            <a:endParaRPr lang="en-GB" dirty="0"/>
          </a:p>
        </p:txBody>
      </p:sp>
      <p:sp>
        <p:nvSpPr>
          <p:cNvPr id="3" name="Content Placeholder 2"/>
          <p:cNvSpPr>
            <a:spLocks noGrp="1"/>
          </p:cNvSpPr>
          <p:nvPr>
            <p:ph sz="half" idx="1"/>
          </p:nvPr>
        </p:nvSpPr>
        <p:spPr>
          <a:xfrm>
            <a:off x="539552" y="1772816"/>
            <a:ext cx="7992888" cy="4392488"/>
          </a:xfrm>
        </p:spPr>
        <p:txBody>
          <a:bodyPr>
            <a:normAutofit fontScale="62500" lnSpcReduction="20000"/>
          </a:bodyPr>
          <a:lstStyle/>
          <a:p>
            <a:pPr>
              <a:lnSpc>
                <a:spcPct val="120000"/>
              </a:lnSpc>
            </a:pPr>
            <a:r>
              <a:rPr lang="en-GB" sz="2600" dirty="0" smtClean="0">
                <a:solidFill>
                  <a:schemeClr val="tx1"/>
                </a:solidFill>
              </a:rPr>
              <a:t>This event should be </a:t>
            </a:r>
            <a:r>
              <a:rPr lang="en-GB" sz="2600" dirty="0">
                <a:solidFill>
                  <a:schemeClr val="tx1"/>
                </a:solidFill>
              </a:rPr>
              <a:t>conducted </a:t>
            </a:r>
            <a:r>
              <a:rPr lang="en-GB" sz="2600" dirty="0" smtClean="0">
                <a:solidFill>
                  <a:schemeClr val="tx1"/>
                </a:solidFill>
              </a:rPr>
              <a:t>in full accordance with competition regulations. Participants should not share commercially sensitive information, such as:  </a:t>
            </a:r>
          </a:p>
          <a:p>
            <a:pPr marL="501750" lvl="2" indent="-285750">
              <a:lnSpc>
                <a:spcPct val="120000"/>
              </a:lnSpc>
            </a:pPr>
            <a:r>
              <a:rPr lang="en-GB" sz="2600" dirty="0" smtClean="0">
                <a:solidFill>
                  <a:schemeClr val="tx1"/>
                </a:solidFill>
              </a:rPr>
              <a:t>The </a:t>
            </a:r>
            <a:r>
              <a:rPr lang="en-GB" sz="2600" dirty="0">
                <a:solidFill>
                  <a:schemeClr val="tx1"/>
                </a:solidFill>
              </a:rPr>
              <a:t>value to a company of any particular OLR design </a:t>
            </a:r>
            <a:r>
              <a:rPr lang="en-GB" sz="2600" dirty="0" smtClean="0">
                <a:solidFill>
                  <a:schemeClr val="tx1"/>
                </a:solidFill>
              </a:rPr>
              <a:t>detail;</a:t>
            </a:r>
            <a:endParaRPr lang="en-GB" sz="2600" dirty="0">
              <a:solidFill>
                <a:schemeClr val="tx1"/>
              </a:solidFill>
            </a:endParaRPr>
          </a:p>
          <a:p>
            <a:pPr marL="501750" lvl="2" indent="-285750">
              <a:lnSpc>
                <a:spcPct val="120000"/>
              </a:lnSpc>
            </a:pPr>
            <a:r>
              <a:rPr lang="en-GB" sz="2600" dirty="0">
                <a:solidFill>
                  <a:schemeClr val="tx1"/>
                </a:solidFill>
              </a:rPr>
              <a:t>Any specific financial or other data, inputs or assumptions used in any model, investment appraisal, forecast or </a:t>
            </a:r>
            <a:r>
              <a:rPr lang="en-GB" sz="2600" dirty="0" smtClean="0">
                <a:solidFill>
                  <a:schemeClr val="tx1"/>
                </a:solidFill>
              </a:rPr>
              <a:t>analysis;</a:t>
            </a:r>
            <a:endParaRPr lang="en-GB" sz="2600" dirty="0">
              <a:solidFill>
                <a:schemeClr val="tx1"/>
              </a:solidFill>
            </a:endParaRPr>
          </a:p>
          <a:p>
            <a:pPr marL="501750" lvl="2" indent="-285750">
              <a:lnSpc>
                <a:spcPct val="120000"/>
              </a:lnSpc>
            </a:pPr>
            <a:r>
              <a:rPr lang="en-GB" sz="2600" dirty="0">
                <a:solidFill>
                  <a:schemeClr val="tx1"/>
                </a:solidFill>
              </a:rPr>
              <a:t>Individual output,  capacity and production </a:t>
            </a:r>
            <a:r>
              <a:rPr lang="en-GB" sz="2600" dirty="0" smtClean="0">
                <a:solidFill>
                  <a:schemeClr val="tx1"/>
                </a:solidFill>
              </a:rPr>
              <a:t>plans;</a:t>
            </a:r>
            <a:endParaRPr lang="en-GB" sz="2600" dirty="0">
              <a:solidFill>
                <a:schemeClr val="tx1"/>
              </a:solidFill>
            </a:endParaRPr>
          </a:p>
          <a:p>
            <a:pPr marL="501750" lvl="2" indent="-285750">
              <a:lnSpc>
                <a:spcPct val="120000"/>
              </a:lnSpc>
            </a:pPr>
            <a:r>
              <a:rPr lang="en-GB" sz="2600" dirty="0">
                <a:solidFill>
                  <a:schemeClr val="tx1"/>
                </a:solidFill>
              </a:rPr>
              <a:t>Prices, pricing strategy, profits, profit margins, cost information,  and market trends, market shares and marketing </a:t>
            </a:r>
            <a:r>
              <a:rPr lang="en-GB" sz="2600" dirty="0" smtClean="0">
                <a:solidFill>
                  <a:schemeClr val="tx1"/>
                </a:solidFill>
              </a:rPr>
              <a:t>policy;</a:t>
            </a:r>
            <a:endParaRPr lang="en-GB" sz="2600" dirty="0">
              <a:solidFill>
                <a:schemeClr val="tx1"/>
              </a:solidFill>
            </a:endParaRPr>
          </a:p>
          <a:p>
            <a:pPr marL="501750" lvl="2" indent="-285750">
              <a:lnSpc>
                <a:spcPct val="120000"/>
              </a:lnSpc>
            </a:pPr>
            <a:r>
              <a:rPr lang="en-GB" sz="2600" dirty="0">
                <a:solidFill>
                  <a:schemeClr val="tx1"/>
                </a:solidFill>
              </a:rPr>
              <a:t>Supplier details, contracting strategies, contract terms or contract </a:t>
            </a:r>
            <a:r>
              <a:rPr lang="en-GB" sz="2600" dirty="0" smtClean="0">
                <a:solidFill>
                  <a:schemeClr val="tx1"/>
                </a:solidFill>
              </a:rPr>
              <a:t>tenders;</a:t>
            </a:r>
            <a:endParaRPr lang="en-GB" sz="2600" dirty="0">
              <a:solidFill>
                <a:schemeClr val="tx1"/>
              </a:solidFill>
            </a:endParaRPr>
          </a:p>
          <a:p>
            <a:pPr marL="501750" lvl="2" indent="-285750">
              <a:lnSpc>
                <a:spcPct val="120000"/>
              </a:lnSpc>
            </a:pPr>
            <a:r>
              <a:rPr lang="en-GB" sz="2600" dirty="0">
                <a:solidFill>
                  <a:schemeClr val="tx1"/>
                </a:solidFill>
              </a:rPr>
              <a:t>Credit terms and credit </a:t>
            </a:r>
            <a:r>
              <a:rPr lang="en-GB" sz="2600" dirty="0" smtClean="0">
                <a:solidFill>
                  <a:schemeClr val="tx1"/>
                </a:solidFill>
              </a:rPr>
              <a:t>limits;</a:t>
            </a:r>
            <a:endParaRPr lang="en-GB" sz="2600" dirty="0">
              <a:solidFill>
                <a:schemeClr val="tx1"/>
              </a:solidFill>
            </a:endParaRPr>
          </a:p>
          <a:p>
            <a:pPr marL="501750" lvl="2" indent="-285750">
              <a:lnSpc>
                <a:spcPct val="120000"/>
              </a:lnSpc>
            </a:pPr>
            <a:r>
              <a:rPr lang="en-GB" sz="2600" dirty="0">
                <a:solidFill>
                  <a:schemeClr val="tx1"/>
                </a:solidFill>
              </a:rPr>
              <a:t>Individual investment or technical </a:t>
            </a:r>
            <a:r>
              <a:rPr lang="en-GB" sz="2600" dirty="0" smtClean="0">
                <a:solidFill>
                  <a:schemeClr val="tx1"/>
                </a:solidFill>
              </a:rPr>
              <a:t>development; or</a:t>
            </a:r>
            <a:endParaRPr lang="en-GB" sz="2600" dirty="0">
              <a:solidFill>
                <a:schemeClr val="tx1"/>
              </a:solidFill>
            </a:endParaRPr>
          </a:p>
          <a:p>
            <a:pPr marL="501750" lvl="2" indent="-285750">
              <a:lnSpc>
                <a:spcPct val="120000"/>
              </a:lnSpc>
            </a:pPr>
            <a:r>
              <a:rPr lang="en-GB" sz="2600" dirty="0">
                <a:solidFill>
                  <a:schemeClr val="tx1"/>
                </a:solidFill>
              </a:rPr>
              <a:t>Individual business plans or </a:t>
            </a:r>
            <a:r>
              <a:rPr lang="en-GB" sz="2600" dirty="0" smtClean="0">
                <a:solidFill>
                  <a:schemeClr val="tx1"/>
                </a:solidFill>
              </a:rPr>
              <a:t>strategies.</a:t>
            </a:r>
            <a:endParaRPr lang="en-GB" sz="2600" dirty="0">
              <a:solidFill>
                <a:schemeClr val="tx1"/>
              </a:solidFill>
            </a:endParaRPr>
          </a:p>
          <a:p>
            <a:pPr>
              <a:lnSpc>
                <a:spcPct val="120000"/>
              </a:lnSpc>
            </a:pPr>
            <a:r>
              <a:rPr lang="en-GB" sz="2600" dirty="0" smtClean="0">
                <a:solidFill>
                  <a:schemeClr val="tx1"/>
                </a:solidFill>
              </a:rPr>
              <a:t>If </a:t>
            </a:r>
            <a:r>
              <a:rPr lang="en-GB" sz="2600" dirty="0">
                <a:solidFill>
                  <a:schemeClr val="tx1"/>
                </a:solidFill>
              </a:rPr>
              <a:t>you feel at any point that discussions might be in danger of restraining or distorting competition, please alert the chair </a:t>
            </a:r>
            <a:r>
              <a:rPr lang="en-GB" sz="2600" dirty="0" smtClean="0">
                <a:solidFill>
                  <a:schemeClr val="tx1"/>
                </a:solidFill>
              </a:rPr>
              <a:t>and </a:t>
            </a:r>
            <a:r>
              <a:rPr lang="en-GB" sz="2600" dirty="0">
                <a:solidFill>
                  <a:schemeClr val="tx1"/>
                </a:solidFill>
              </a:rPr>
              <a:t>seek to terminate the discussion.</a:t>
            </a:r>
          </a:p>
          <a:p>
            <a:endParaRPr lang="en-GB" dirty="0"/>
          </a:p>
          <a:p>
            <a:endParaRPr lang="en-GB" dirty="0"/>
          </a:p>
        </p:txBody>
      </p:sp>
      <p:sp>
        <p:nvSpPr>
          <p:cNvPr id="5" name="Slide Number Placeholder 4"/>
          <p:cNvSpPr>
            <a:spLocks noGrp="1"/>
          </p:cNvSpPr>
          <p:nvPr>
            <p:ph type="sldNum" sz="quarter" idx="12"/>
          </p:nvPr>
        </p:nvSpPr>
        <p:spPr/>
        <p:txBody>
          <a:bodyPr/>
          <a:lstStyle/>
          <a:p>
            <a:fld id="{E051598E-9D06-4046-8EF2-7702044C4E81}" type="slidenum">
              <a:rPr lang="en-US" smtClean="0">
                <a:solidFill>
                  <a:prstClr val="white"/>
                </a:solidFill>
              </a:rPr>
              <a:pPr/>
              <a:t>8</a:t>
            </a:fld>
            <a:endParaRPr lang="en-US" dirty="0">
              <a:solidFill>
                <a:prstClr val="white"/>
              </a:solidFill>
            </a:endParaRPr>
          </a:p>
        </p:txBody>
      </p:sp>
      <p:sp>
        <p:nvSpPr>
          <p:cNvPr id="6" name="Footer Placeholder 5"/>
          <p:cNvSpPr>
            <a:spLocks noGrp="1"/>
          </p:cNvSpPr>
          <p:nvPr>
            <p:ph type="ftr" sz="quarter" idx="3"/>
          </p:nvPr>
        </p:nvSpPr>
        <p:spPr/>
        <p:txBody>
          <a:bodyPr/>
          <a:lstStyle/>
          <a:p>
            <a:r>
              <a:rPr lang="en-US" smtClean="0">
                <a:solidFill>
                  <a:prstClr val="white"/>
                </a:solidFill>
              </a:rPr>
              <a:t>OLR Overview</a:t>
            </a:r>
            <a:endParaRPr lang="en-US" dirty="0">
              <a:solidFill>
                <a:prstClr val="white"/>
              </a:solidFill>
            </a:endParaRPr>
          </a:p>
        </p:txBody>
      </p:sp>
    </p:spTree>
    <p:extLst>
      <p:ext uri="{BB962C8B-B14F-4D97-AF65-F5344CB8AC3E}">
        <p14:creationId xmlns:p14="http://schemas.microsoft.com/office/powerpoint/2010/main" val="29742270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GB" sz="3200" dirty="0" smtClean="0"/>
              <a:t>Session Two:</a:t>
            </a:r>
            <a:r>
              <a:rPr lang="en-GB" dirty="0" smtClean="0"/>
              <a:t/>
            </a:r>
            <a:br>
              <a:rPr lang="en-GB" dirty="0" smtClean="0"/>
            </a:br>
            <a:r>
              <a:rPr lang="en-GB" dirty="0" smtClean="0"/>
              <a:t>Generator </a:t>
            </a:r>
            <a:r>
              <a:rPr lang="en-GB" dirty="0"/>
              <a:t>Eligibility, </a:t>
            </a:r>
            <a:r>
              <a:rPr lang="en-GB" dirty="0" smtClean="0"/>
              <a:t>Offtaker </a:t>
            </a:r>
            <a:r>
              <a:rPr lang="en-GB" dirty="0"/>
              <a:t>Identity, </a:t>
            </a:r>
            <a:r>
              <a:rPr lang="en-GB" dirty="0" smtClean="0"/>
              <a:t/>
            </a:r>
            <a:br>
              <a:rPr lang="en-GB" dirty="0" smtClean="0"/>
            </a:br>
            <a:r>
              <a:rPr lang="en-GB" dirty="0" smtClean="0"/>
              <a:t>Access </a:t>
            </a:r>
            <a:r>
              <a:rPr lang="en-GB" dirty="0"/>
              <a:t>and Allocation</a:t>
            </a:r>
            <a:endParaRPr lang="en-US" dirty="0"/>
          </a:p>
        </p:txBody>
      </p:sp>
      <p:sp>
        <p:nvSpPr>
          <p:cNvPr id="6" name="Footer Placeholder 5"/>
          <p:cNvSpPr>
            <a:spLocks noGrp="1"/>
          </p:cNvSpPr>
          <p:nvPr>
            <p:ph type="ftr" sz="quarter" idx="4294967295"/>
          </p:nvPr>
        </p:nvSpPr>
        <p:spPr>
          <a:xfrm>
            <a:off x="1439863" y="6308725"/>
            <a:ext cx="7704137" cy="549275"/>
          </a:xfrm>
        </p:spPr>
        <p:txBody>
          <a:bodyPr/>
          <a:lstStyle/>
          <a:p>
            <a:r>
              <a:rPr lang="en-US" dirty="0" smtClean="0">
                <a:solidFill>
                  <a:prstClr val="white"/>
                </a:solidFill>
              </a:rPr>
              <a:t>OLR Overview</a:t>
            </a:r>
            <a:endParaRPr lang="en-US" dirty="0">
              <a:solidFill>
                <a:prstClr val="white"/>
              </a:solidFill>
            </a:endParaRPr>
          </a:p>
        </p:txBody>
      </p:sp>
    </p:spTree>
    <p:extLst>
      <p:ext uri="{BB962C8B-B14F-4D97-AF65-F5344CB8AC3E}">
        <p14:creationId xmlns:p14="http://schemas.microsoft.com/office/powerpoint/2010/main" val="3988141007"/>
      </p:ext>
    </p:extLst>
  </p:cSld>
  <p:clrMapOvr>
    <a:masterClrMapping/>
  </p:clrMapOvr>
  <p:timing>
    <p:tnLst>
      <p:par>
        <p:cTn id="1" dur="indefinite" restart="never" nodeType="tmRoot"/>
      </p:par>
    </p:tnLst>
  </p:timing>
</p:sld>
</file>

<file path=ppt/theme/theme1.xml><?xml version="1.0" encoding="utf-8"?>
<a:theme xmlns:a="http://schemas.openxmlformats.org/drawingml/2006/main" name="Master">
  <a:themeElements>
    <a:clrScheme name="DECC">
      <a:dk1>
        <a:sysClr val="windowText" lastClr="000000"/>
      </a:dk1>
      <a:lt1>
        <a:sysClr val="window" lastClr="FFFFFF"/>
      </a:lt1>
      <a:dk2>
        <a:srgbClr val="005ABB"/>
      </a:dk2>
      <a:lt2>
        <a:srgbClr val="CCDEF1"/>
      </a:lt2>
      <a:accent1>
        <a:srgbClr val="00AEEF"/>
      </a:accent1>
      <a:accent2>
        <a:srgbClr val="83389B"/>
      </a:accent2>
      <a:accent3>
        <a:srgbClr val="AC1A2F"/>
      </a:accent3>
      <a:accent4>
        <a:srgbClr val="EF8200"/>
      </a:accent4>
      <a:accent5>
        <a:srgbClr val="9C9A00"/>
      </a:accent5>
      <a:accent6>
        <a:srgbClr val="0065A2"/>
      </a:accent6>
      <a:hlink>
        <a:srgbClr val="0065A2"/>
      </a:hlink>
      <a:folHlink>
        <a:srgbClr val="83389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Master">
  <a:themeElements>
    <a:clrScheme name="DECC">
      <a:dk1>
        <a:sysClr val="windowText" lastClr="000000"/>
      </a:dk1>
      <a:lt1>
        <a:sysClr val="window" lastClr="FFFFFF"/>
      </a:lt1>
      <a:dk2>
        <a:srgbClr val="005ABB"/>
      </a:dk2>
      <a:lt2>
        <a:srgbClr val="CCDEF1"/>
      </a:lt2>
      <a:accent1>
        <a:srgbClr val="00AEEF"/>
      </a:accent1>
      <a:accent2>
        <a:srgbClr val="83389B"/>
      </a:accent2>
      <a:accent3>
        <a:srgbClr val="AC1A2F"/>
      </a:accent3>
      <a:accent4>
        <a:srgbClr val="EF8200"/>
      </a:accent4>
      <a:accent5>
        <a:srgbClr val="9C9A00"/>
      </a:accent5>
      <a:accent6>
        <a:srgbClr val="0065A2"/>
      </a:accent6>
      <a:hlink>
        <a:srgbClr val="0065A2"/>
      </a:hlink>
      <a:folHlink>
        <a:srgbClr val="83389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Master">
  <a:themeElements>
    <a:clrScheme name="DECC">
      <a:dk1>
        <a:sysClr val="windowText" lastClr="000000"/>
      </a:dk1>
      <a:lt1>
        <a:sysClr val="window" lastClr="FFFFFF"/>
      </a:lt1>
      <a:dk2>
        <a:srgbClr val="005ABB"/>
      </a:dk2>
      <a:lt2>
        <a:srgbClr val="CCDEF1"/>
      </a:lt2>
      <a:accent1>
        <a:srgbClr val="00AEEF"/>
      </a:accent1>
      <a:accent2>
        <a:srgbClr val="83389B"/>
      </a:accent2>
      <a:accent3>
        <a:srgbClr val="AC1A2F"/>
      </a:accent3>
      <a:accent4>
        <a:srgbClr val="EF8200"/>
      </a:accent4>
      <a:accent5>
        <a:srgbClr val="9C9A00"/>
      </a:accent5>
      <a:accent6>
        <a:srgbClr val="0065A2"/>
      </a:accent6>
      <a:hlink>
        <a:srgbClr val="0065A2"/>
      </a:hlink>
      <a:folHlink>
        <a:srgbClr val="83389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Master">
  <a:themeElements>
    <a:clrScheme name="DECC">
      <a:dk1>
        <a:sysClr val="windowText" lastClr="000000"/>
      </a:dk1>
      <a:lt1>
        <a:sysClr val="window" lastClr="FFFFFF"/>
      </a:lt1>
      <a:dk2>
        <a:srgbClr val="005ABB"/>
      </a:dk2>
      <a:lt2>
        <a:srgbClr val="CCDEF1"/>
      </a:lt2>
      <a:accent1>
        <a:srgbClr val="00AEEF"/>
      </a:accent1>
      <a:accent2>
        <a:srgbClr val="83389B"/>
      </a:accent2>
      <a:accent3>
        <a:srgbClr val="AC1A2F"/>
      </a:accent3>
      <a:accent4>
        <a:srgbClr val="EF8200"/>
      </a:accent4>
      <a:accent5>
        <a:srgbClr val="9C9A00"/>
      </a:accent5>
      <a:accent6>
        <a:srgbClr val="0065A2"/>
      </a:accent6>
      <a:hlink>
        <a:srgbClr val="0065A2"/>
      </a:hlink>
      <a:folHlink>
        <a:srgbClr val="83389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Master">
  <a:themeElements>
    <a:clrScheme name="DECC">
      <a:dk1>
        <a:sysClr val="windowText" lastClr="000000"/>
      </a:dk1>
      <a:lt1>
        <a:sysClr val="window" lastClr="FFFFFF"/>
      </a:lt1>
      <a:dk2>
        <a:srgbClr val="005ABB"/>
      </a:dk2>
      <a:lt2>
        <a:srgbClr val="CCDEF1"/>
      </a:lt2>
      <a:accent1>
        <a:srgbClr val="00AEEF"/>
      </a:accent1>
      <a:accent2>
        <a:srgbClr val="83389B"/>
      </a:accent2>
      <a:accent3>
        <a:srgbClr val="AC1A2F"/>
      </a:accent3>
      <a:accent4>
        <a:srgbClr val="EF8200"/>
      </a:accent4>
      <a:accent5>
        <a:srgbClr val="9C9A00"/>
      </a:accent5>
      <a:accent6>
        <a:srgbClr val="0065A2"/>
      </a:accent6>
      <a:hlink>
        <a:srgbClr val="0065A2"/>
      </a:hlink>
      <a:folHlink>
        <a:srgbClr val="83389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3115</Words>
  <Application>Microsoft Office PowerPoint</Application>
  <PresentationFormat>On-screen Show (4:3)</PresentationFormat>
  <Paragraphs>368</Paragraphs>
  <Slides>38</Slides>
  <Notes>26</Notes>
  <HiddenSlides>0</HiddenSlides>
  <MMClips>0</MMClips>
  <ScaleCrop>false</ScaleCrop>
  <HeadingPairs>
    <vt:vector size="4" baseType="variant">
      <vt:variant>
        <vt:lpstr>Theme</vt:lpstr>
      </vt:variant>
      <vt:variant>
        <vt:i4>5</vt:i4>
      </vt:variant>
      <vt:variant>
        <vt:lpstr>Slide Titles</vt:lpstr>
      </vt:variant>
      <vt:variant>
        <vt:i4>38</vt:i4>
      </vt:variant>
    </vt:vector>
  </HeadingPairs>
  <TitlesOfParts>
    <vt:vector size="43" baseType="lpstr">
      <vt:lpstr>Master</vt:lpstr>
      <vt:lpstr>1_Master</vt:lpstr>
      <vt:lpstr>2_Master</vt:lpstr>
      <vt:lpstr>3_Master</vt:lpstr>
      <vt:lpstr>4_Master</vt:lpstr>
      <vt:lpstr>Offtaker of Last Resort Consultation Event </vt:lpstr>
      <vt:lpstr>Session One: Offtaker of Last Resort Rationale, aims and objectives</vt:lpstr>
      <vt:lpstr>The current market situation</vt:lpstr>
      <vt:lpstr>Contracts for Difference will help…</vt:lpstr>
      <vt:lpstr>…but some risks remain</vt:lpstr>
      <vt:lpstr>The Aims of the Offtaker of Last Resort</vt:lpstr>
      <vt:lpstr>The Aims of Today</vt:lpstr>
      <vt:lpstr>A Word on Competition Law</vt:lpstr>
      <vt:lpstr>Session Two: Generator Eligibility, Offtaker Identity,  Access and Allocation</vt:lpstr>
      <vt:lpstr>Offtaker of last resort – outline design</vt:lpstr>
      <vt:lpstr>Eligibility and Offtaker Identity</vt:lpstr>
      <vt:lpstr>Access</vt:lpstr>
      <vt:lpstr>Allocation</vt:lpstr>
      <vt:lpstr>Allocation</vt:lpstr>
      <vt:lpstr>Table Discussion Questions</vt:lpstr>
      <vt:lpstr>Session Three: Levelisation and Pricing</vt:lpstr>
      <vt:lpstr>Levelisation</vt:lpstr>
      <vt:lpstr>Pricing</vt:lpstr>
      <vt:lpstr>Pricing</vt:lpstr>
      <vt:lpstr>Pricing</vt:lpstr>
      <vt:lpstr>Pricing</vt:lpstr>
      <vt:lpstr>Pricing</vt:lpstr>
      <vt:lpstr>Pricing</vt:lpstr>
      <vt:lpstr>Pricing</vt:lpstr>
      <vt:lpstr>Pricing</vt:lpstr>
      <vt:lpstr>Questions?</vt:lpstr>
      <vt:lpstr>Session Four: Backstop PPA – contract terms</vt:lpstr>
      <vt:lpstr>Principles of the bPPA</vt:lpstr>
      <vt:lpstr>Structure</vt:lpstr>
      <vt:lpstr>Metering and meter registration</vt:lpstr>
      <vt:lpstr>Forecasts &amp; Data Provision</vt:lpstr>
      <vt:lpstr>Negative price protection</vt:lpstr>
      <vt:lpstr>Intra-day Curtailment</vt:lpstr>
      <vt:lpstr>Termination &amp; consequences of termination</vt:lpstr>
      <vt:lpstr>Scheme Review</vt:lpstr>
      <vt:lpstr>Annual reporting and evaluation </vt:lpstr>
      <vt:lpstr>Comprehensive review </vt:lpstr>
      <vt:lpstr>Table Discussion Questions </vt:lpstr>
    </vt:vector>
  </TitlesOfParts>
  <Company>DECC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Offtaker of Last Resort Consultation Event</dc:title>
  <dc:creator>Crow Helena (Fuel Poverty &amp; Smart Meters)</dc:creator>
  <cp:lastModifiedBy>Crow Helena (Fuel Poverty &amp; Smart Meters)</cp:lastModifiedBy>
  <cp:revision>9</cp:revision>
  <dcterms:created xsi:type="dcterms:W3CDTF">2014-02-28T16:00:14Z</dcterms:created>
  <dcterms:modified xsi:type="dcterms:W3CDTF">2014-03-03T15:27:55Z</dcterms:modified>
</cp:coreProperties>
</file>