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266" r:id="rId5"/>
    <p:sldId id="267" r:id="rId6"/>
    <p:sldId id="270" r:id="rId7"/>
    <p:sldId id="389" r:id="rId8"/>
    <p:sldId id="387" r:id="rId9"/>
    <p:sldId id="461" r:id="rId10"/>
    <p:sldId id="359" r:id="rId11"/>
    <p:sldId id="397" r:id="rId12"/>
    <p:sldId id="268" r:id="rId13"/>
    <p:sldId id="433" r:id="rId14"/>
    <p:sldId id="434" r:id="rId15"/>
    <p:sldId id="372" r:id="rId16"/>
    <p:sldId id="414" r:id="rId17"/>
    <p:sldId id="421" r:id="rId18"/>
    <p:sldId id="422" r:id="rId19"/>
    <p:sldId id="408" r:id="rId20"/>
    <p:sldId id="452" r:id="rId21"/>
    <p:sldId id="453" r:id="rId22"/>
    <p:sldId id="454" r:id="rId23"/>
    <p:sldId id="455" r:id="rId24"/>
    <p:sldId id="456" r:id="rId25"/>
    <p:sldId id="457" r:id="rId26"/>
    <p:sldId id="458" r:id="rId27"/>
    <p:sldId id="459" r:id="rId28"/>
    <p:sldId id="460" r:id="rId29"/>
    <p:sldId id="462" r:id="rId30"/>
    <p:sldId id="463" r:id="rId31"/>
    <p:sldId id="464" r:id="rId32"/>
    <p:sldId id="465" r:id="rId33"/>
    <p:sldId id="466" r:id="rId34"/>
    <p:sldId id="467" r:id="rId35"/>
    <p:sldId id="468" r:id="rId36"/>
    <p:sldId id="469" r:id="rId37"/>
    <p:sldId id="470" r:id="rId38"/>
    <p:sldId id="282" r:id="rId39"/>
    <p:sldId id="283" r:id="rId40"/>
  </p:sldIdLst>
  <p:sldSz cx="9144000" cy="6858000" type="screen4x3"/>
  <p:notesSz cx="6819900" cy="99314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AA7E"/>
    <a:srgbClr val="00AEEF"/>
    <a:srgbClr val="7B7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16" autoAdjust="0"/>
    <p:restoredTop sz="98940" autoAdjust="0"/>
  </p:normalViewPr>
  <p:slideViewPr>
    <p:cSldViewPr>
      <p:cViewPr>
        <p:scale>
          <a:sx n="80" d="100"/>
          <a:sy n="80" d="100"/>
        </p:scale>
        <p:origin x="-2208" y="-774"/>
      </p:cViewPr>
      <p:guideLst>
        <p:guide orient="horz" pos="164"/>
        <p:guide pos="567"/>
      </p:guideLst>
    </p:cSldViewPr>
  </p:slideViewPr>
  <p:notesTextViewPr>
    <p:cViewPr>
      <p:scale>
        <a:sx n="100" d="100"/>
        <a:sy n="100" d="100"/>
      </p:scale>
      <p:origin x="0" y="0"/>
    </p:cViewPr>
  </p:notesTextViewPr>
  <p:sorterViewPr>
    <p:cViewPr>
      <p:scale>
        <a:sx n="150" d="100"/>
        <a:sy n="150" d="100"/>
      </p:scale>
      <p:origin x="0" y="75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63032" y="0"/>
            <a:ext cx="2955290" cy="496570"/>
          </a:xfrm>
          <a:prstGeom prst="rect">
            <a:avLst/>
          </a:prstGeom>
        </p:spPr>
        <p:txBody>
          <a:bodyPr vert="horz" lIns="91440" tIns="45720" rIns="91440" bIns="45720" rtlCol="0"/>
          <a:lstStyle>
            <a:lvl1pPr algn="r">
              <a:defRPr sz="1200"/>
            </a:lvl1pPr>
          </a:lstStyle>
          <a:p>
            <a:fld id="{44DD7A25-6170-4EB4-9E61-B341145C3C52}" type="datetimeFigureOut">
              <a:rPr lang="en-GB" smtClean="0"/>
              <a:t>29/05/2013</a:t>
            </a:fld>
            <a:endParaRPr lang="en-GB"/>
          </a:p>
        </p:txBody>
      </p:sp>
      <p:sp>
        <p:nvSpPr>
          <p:cNvPr id="4" name="Footer Placeholder 3"/>
          <p:cNvSpPr>
            <a:spLocks noGrp="1"/>
          </p:cNvSpPr>
          <p:nvPr>
            <p:ph type="ftr" sz="quarter" idx="2"/>
          </p:nvPr>
        </p:nvSpPr>
        <p:spPr>
          <a:xfrm>
            <a:off x="0" y="9433106"/>
            <a:ext cx="2955290" cy="49657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63032" y="9433106"/>
            <a:ext cx="2955290" cy="496570"/>
          </a:xfrm>
          <a:prstGeom prst="rect">
            <a:avLst/>
          </a:prstGeom>
        </p:spPr>
        <p:txBody>
          <a:bodyPr vert="horz" lIns="91440" tIns="45720" rIns="91440" bIns="45720" rtlCol="0" anchor="b"/>
          <a:lstStyle>
            <a:lvl1pPr algn="r">
              <a:defRPr sz="1200"/>
            </a:lvl1pPr>
          </a:lstStyle>
          <a:p>
            <a:fld id="{0165E7D2-B66D-44A3-86C3-A5D598389D2F}" type="slidenum">
              <a:rPr lang="en-GB" smtClean="0"/>
              <a:t>‹#›</a:t>
            </a:fld>
            <a:endParaRPr lang="en-GB"/>
          </a:p>
        </p:txBody>
      </p:sp>
    </p:spTree>
    <p:extLst>
      <p:ext uri="{BB962C8B-B14F-4D97-AF65-F5344CB8AC3E}">
        <p14:creationId xmlns:p14="http://schemas.microsoft.com/office/powerpoint/2010/main" val="2120066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63032" y="0"/>
            <a:ext cx="2955290" cy="496570"/>
          </a:xfrm>
          <a:prstGeom prst="rect">
            <a:avLst/>
          </a:prstGeom>
        </p:spPr>
        <p:txBody>
          <a:bodyPr vert="horz" lIns="91440" tIns="45720" rIns="91440" bIns="45720" rtlCol="0"/>
          <a:lstStyle>
            <a:lvl1pPr algn="r">
              <a:defRPr sz="1200"/>
            </a:lvl1pPr>
          </a:lstStyle>
          <a:p>
            <a:fld id="{85D6B3A4-D4BD-43FA-882A-49F1367D8D82}" type="datetimeFigureOut">
              <a:rPr lang="en-GB" smtClean="0"/>
              <a:pPr/>
              <a:t>29/05/2013</a:t>
            </a:fld>
            <a:endParaRPr lang="en-GB"/>
          </a:p>
        </p:txBody>
      </p:sp>
      <p:sp>
        <p:nvSpPr>
          <p:cNvPr id="4" name="Slide Image Placeholder 3"/>
          <p:cNvSpPr>
            <a:spLocks noGrp="1" noRot="1" noChangeAspect="1"/>
          </p:cNvSpPr>
          <p:nvPr>
            <p:ph type="sldImg" idx="2"/>
          </p:nvPr>
        </p:nvSpPr>
        <p:spPr>
          <a:xfrm>
            <a:off x="927100" y="744538"/>
            <a:ext cx="4965700"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990" y="4717415"/>
            <a:ext cx="5455920" cy="44691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3106"/>
            <a:ext cx="2955290" cy="4965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63032" y="9433106"/>
            <a:ext cx="2955290" cy="496570"/>
          </a:xfrm>
          <a:prstGeom prst="rect">
            <a:avLst/>
          </a:prstGeom>
        </p:spPr>
        <p:txBody>
          <a:bodyPr vert="horz" lIns="91440" tIns="45720" rIns="91440" bIns="45720" rtlCol="0" anchor="b"/>
          <a:lstStyle>
            <a:lvl1pPr algn="r">
              <a:defRPr sz="1200"/>
            </a:lvl1pPr>
          </a:lstStyle>
          <a:p>
            <a:fld id="{B6C40A27-86FD-406F-8374-7214EFBF5101}" type="slidenum">
              <a:rPr lang="en-GB" smtClean="0"/>
              <a:pPr/>
              <a:t>‹#›</a:t>
            </a:fld>
            <a:endParaRPr lang="en-GB"/>
          </a:p>
        </p:txBody>
      </p:sp>
    </p:spTree>
    <p:extLst>
      <p:ext uri="{BB962C8B-B14F-4D97-AF65-F5344CB8AC3E}">
        <p14:creationId xmlns:p14="http://schemas.microsoft.com/office/powerpoint/2010/main" val="3106028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064181B-3335-444D-9DA5-088BAE4F4A1F}" type="slidenum">
              <a:rPr lang="en-GB" smtClean="0"/>
              <a:pPr/>
              <a:t>1</a:t>
            </a:fld>
            <a:endParaRPr lang="en-GB"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C40A27-86FD-406F-8374-7214EFBF5101}" type="slidenum">
              <a:rPr lang="en-GB" smtClean="0"/>
              <a:pPr/>
              <a:t>28</a:t>
            </a:fld>
            <a:endParaRPr lang="en-GB"/>
          </a:p>
        </p:txBody>
      </p:sp>
    </p:spTree>
    <p:extLst>
      <p:ext uri="{BB962C8B-B14F-4D97-AF65-F5344CB8AC3E}">
        <p14:creationId xmlns:p14="http://schemas.microsoft.com/office/powerpoint/2010/main" val="32205245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C40A27-86FD-406F-8374-7214EFBF5101}" type="slidenum">
              <a:rPr lang="en-GB" smtClean="0"/>
              <a:pPr/>
              <a:t>29</a:t>
            </a:fld>
            <a:endParaRPr lang="en-GB"/>
          </a:p>
        </p:txBody>
      </p:sp>
    </p:spTree>
    <p:extLst>
      <p:ext uri="{BB962C8B-B14F-4D97-AF65-F5344CB8AC3E}">
        <p14:creationId xmlns:p14="http://schemas.microsoft.com/office/powerpoint/2010/main" val="133696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C40A27-86FD-406F-8374-7214EFBF5101}" type="slidenum">
              <a:rPr lang="en-GB" smtClean="0"/>
              <a:pPr/>
              <a:t>30</a:t>
            </a:fld>
            <a:endParaRPr lang="en-GB"/>
          </a:p>
        </p:txBody>
      </p:sp>
    </p:spTree>
    <p:extLst>
      <p:ext uri="{BB962C8B-B14F-4D97-AF65-F5344CB8AC3E}">
        <p14:creationId xmlns:p14="http://schemas.microsoft.com/office/powerpoint/2010/main" val="4101398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100" b="1" u="sng" dirty="0"/>
              <a:t>1 PPMID</a:t>
            </a:r>
            <a:endParaRPr lang="en-GB" sz="1100" dirty="0"/>
          </a:p>
          <a:p>
            <a:r>
              <a:rPr lang="en-GB" sz="1100" dirty="0"/>
              <a:t>The PPMID functionality is a key part of SMETS2, and SDAG has already commented on the Detailed Design Specification, (DDS), which will form part of the next iteration of SMETS. </a:t>
            </a:r>
            <a:r>
              <a:rPr lang="en-GB" sz="1100" dirty="0" smtClean="0"/>
              <a:t> On </a:t>
            </a:r>
            <a:r>
              <a:rPr lang="en-GB" sz="1100" dirty="0"/>
              <a:t>the specific issue of enablement the Programme’s view </a:t>
            </a:r>
            <a:r>
              <a:rPr lang="en-GB" sz="1100" dirty="0" smtClean="0"/>
              <a:t>is that, </a:t>
            </a:r>
            <a:r>
              <a:rPr lang="en-GB" sz="1100" dirty="0"/>
              <a:t>as there was significant opposition for gas </a:t>
            </a:r>
            <a:r>
              <a:rPr lang="en-GB" sz="1100" dirty="0" smtClean="0"/>
              <a:t>enablement in the consultation </a:t>
            </a:r>
            <a:r>
              <a:rPr lang="en-GB" sz="1100" dirty="0"/>
              <a:t>responses</a:t>
            </a:r>
            <a:r>
              <a:rPr lang="en-GB" sz="1100" dirty="0" smtClean="0"/>
              <a:t>, </a:t>
            </a:r>
            <a:r>
              <a:rPr lang="en-GB" sz="1100" dirty="0"/>
              <a:t>PPMID is not mandated to enable gas supply over the HAN. </a:t>
            </a:r>
            <a:r>
              <a:rPr lang="en-GB" sz="1100" dirty="0" smtClean="0"/>
              <a:t>The position will be covered </a:t>
            </a:r>
            <a:r>
              <a:rPr lang="en-GB" sz="1100" dirty="0"/>
              <a:t>in the </a:t>
            </a:r>
            <a:r>
              <a:rPr lang="en-GB" sz="1100" dirty="0" err="1" smtClean="0"/>
              <a:t>Condoc</a:t>
            </a:r>
            <a:r>
              <a:rPr lang="en-GB" sz="1100" dirty="0" smtClean="0"/>
              <a:t> Response. The </a:t>
            </a:r>
            <a:r>
              <a:rPr lang="en-GB" sz="1100" dirty="0"/>
              <a:t>PPMID specification only mandates enablement of electricity supply over the HAN</a:t>
            </a:r>
            <a:r>
              <a:rPr lang="en-GB" sz="1100" dirty="0" smtClean="0"/>
              <a:t>.</a:t>
            </a:r>
          </a:p>
          <a:p>
            <a:endParaRPr lang="en-GB" sz="1100" dirty="0" smtClean="0"/>
          </a:p>
          <a:p>
            <a:r>
              <a:rPr lang="en-GB" sz="1100" b="1" u="sng" dirty="0"/>
              <a:t>2 ICH</a:t>
            </a:r>
          </a:p>
          <a:p>
            <a:r>
              <a:rPr lang="en-GB" sz="1100" dirty="0"/>
              <a:t>Provision of a hardwired communication link or PLC connectivity has been excluded from the current version of SMETS2, and is unlikely to be in the next </a:t>
            </a:r>
            <a:r>
              <a:rPr lang="en-GB" sz="1100" dirty="0" smtClean="0"/>
              <a:t>iteration.  The </a:t>
            </a:r>
            <a:r>
              <a:rPr lang="en-GB" sz="1100" dirty="0"/>
              <a:t>Programme’s concern is that no industry agreed protocol for hardwired communications exists. </a:t>
            </a:r>
            <a:r>
              <a:rPr lang="en-GB" sz="1100" dirty="0" smtClean="0"/>
              <a:t> We </a:t>
            </a:r>
            <a:r>
              <a:rPr lang="en-GB" sz="1100" dirty="0"/>
              <a:t>are evaluating different options for PLC connectivity as part of the “HAN Strategy</a:t>
            </a:r>
            <a:r>
              <a:rPr lang="en-GB" sz="1100" dirty="0" smtClean="0"/>
              <a:t>”.</a:t>
            </a:r>
          </a:p>
          <a:p>
            <a:endParaRPr lang="en-GB" sz="1100" dirty="0" smtClean="0"/>
          </a:p>
          <a:p>
            <a:r>
              <a:rPr lang="en-GB" sz="1100" b="1" u="sng" dirty="0"/>
              <a:t>3 HHT</a:t>
            </a:r>
          </a:p>
          <a:p>
            <a:r>
              <a:rPr lang="en-GB" sz="1100" dirty="0"/>
              <a:t>The Programme’s view is that the HHT is not a Smart Metering device; it is a mechanism for transferring signed DSP commands direct to a meter</a:t>
            </a:r>
            <a:r>
              <a:rPr lang="en-GB" sz="1100" dirty="0" smtClean="0"/>
              <a:t>. </a:t>
            </a:r>
            <a:r>
              <a:rPr lang="en-GB" sz="1100" dirty="0"/>
              <a:t>As such, the functionality of HHTs is down to industry to define; we do not see a need to add to SMETS2</a:t>
            </a:r>
            <a:r>
              <a:rPr lang="en-GB" sz="1100" dirty="0" smtClean="0"/>
              <a:t>. The </a:t>
            </a:r>
            <a:r>
              <a:rPr lang="en-GB" sz="1100" dirty="0"/>
              <a:t>details of HHT pairing will be covered by a combination of the existing protocol, and the GBCS. </a:t>
            </a:r>
            <a:r>
              <a:rPr lang="en-GB" sz="1100" dirty="0" smtClean="0"/>
              <a:t> The </a:t>
            </a:r>
            <a:r>
              <a:rPr lang="en-GB" sz="1100" dirty="0"/>
              <a:t>position will be covered in the </a:t>
            </a:r>
            <a:r>
              <a:rPr lang="en-GB" sz="1100" dirty="0" err="1"/>
              <a:t>Condoc</a:t>
            </a:r>
            <a:r>
              <a:rPr lang="en-GB" sz="1100" dirty="0"/>
              <a:t> </a:t>
            </a:r>
            <a:r>
              <a:rPr lang="en-GB" sz="1100" dirty="0" smtClean="0"/>
              <a:t>Response.</a:t>
            </a:r>
            <a:endParaRPr lang="en-GB" sz="1100" dirty="0"/>
          </a:p>
        </p:txBody>
      </p:sp>
      <p:sp>
        <p:nvSpPr>
          <p:cNvPr id="4" name="Slide Number Placeholder 3"/>
          <p:cNvSpPr>
            <a:spLocks noGrp="1"/>
          </p:cNvSpPr>
          <p:nvPr>
            <p:ph type="sldNum" sz="quarter" idx="10"/>
          </p:nvPr>
        </p:nvSpPr>
        <p:spPr/>
        <p:txBody>
          <a:bodyPr/>
          <a:lstStyle/>
          <a:p>
            <a:fld id="{B6C40A27-86FD-406F-8374-7214EFBF5101}" type="slidenum">
              <a:rPr lang="en-GB" smtClean="0"/>
              <a:pPr/>
              <a:t>31</a:t>
            </a:fld>
            <a:endParaRPr lang="en-GB"/>
          </a:p>
        </p:txBody>
      </p:sp>
    </p:spTree>
    <p:extLst>
      <p:ext uri="{BB962C8B-B14F-4D97-AF65-F5344CB8AC3E}">
        <p14:creationId xmlns:p14="http://schemas.microsoft.com/office/powerpoint/2010/main" val="2784002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100" b="1" u="sng" dirty="0" smtClean="0"/>
              <a:t>4 </a:t>
            </a:r>
            <a:r>
              <a:rPr lang="en-GB" sz="1100" b="1" u="sng" dirty="0"/>
              <a:t>CAP</a:t>
            </a:r>
          </a:p>
          <a:p>
            <a:r>
              <a:rPr lang="en-GB" sz="1100" dirty="0"/>
              <a:t>The concept of a CAP has been removed from the Technical Architecture because it has been replaced with Type 1 and Type 2 devices, as defined in SMETS2. </a:t>
            </a:r>
          </a:p>
          <a:p>
            <a:r>
              <a:rPr lang="en-GB" sz="1100" dirty="0"/>
              <a:t> </a:t>
            </a:r>
          </a:p>
          <a:p>
            <a:r>
              <a:rPr lang="en-GB" sz="1100" b="1" u="sng" dirty="0"/>
              <a:t>5 CAD</a:t>
            </a:r>
          </a:p>
          <a:p>
            <a:r>
              <a:rPr lang="en-GB" sz="1100" dirty="0"/>
              <a:t>A CAD is a Type 2 device as defined by SMETS. The mechanism for pairing Type 2 devices will be included in the GBCS. RBAC is described in more detail in the Security Architecture, the Technical architecture and the DUGC. Beyond this, there is no </a:t>
            </a:r>
            <a:r>
              <a:rPr lang="en-GB" sz="1100" dirty="0" smtClean="0"/>
              <a:t>known </a:t>
            </a:r>
            <a:r>
              <a:rPr lang="en-GB" sz="1100" dirty="0"/>
              <a:t>functional requirement which needs to be added to </a:t>
            </a:r>
            <a:r>
              <a:rPr lang="en-GB" sz="1100" dirty="0" smtClean="0"/>
              <a:t>SMETS2.  The </a:t>
            </a:r>
            <a:r>
              <a:rPr lang="en-GB" sz="1100" dirty="0"/>
              <a:t>programme is still evaluating local CAD pairing; depending upon the outcome of this </a:t>
            </a:r>
            <a:r>
              <a:rPr lang="en-GB" sz="1100" dirty="0" smtClean="0"/>
              <a:t>work </a:t>
            </a:r>
            <a:r>
              <a:rPr lang="en-GB" sz="1100" dirty="0"/>
              <a:t>further change may be required to CHTS or SMETS2.  The position will be covered in the </a:t>
            </a:r>
            <a:r>
              <a:rPr lang="en-GB" sz="1100" dirty="0" err="1"/>
              <a:t>Condoc</a:t>
            </a:r>
            <a:r>
              <a:rPr lang="en-GB" sz="1100" dirty="0"/>
              <a:t> Response.</a:t>
            </a:r>
          </a:p>
          <a:p>
            <a:endParaRPr lang="en-GB" sz="1100" dirty="0" smtClean="0"/>
          </a:p>
          <a:p>
            <a:r>
              <a:rPr lang="en-GB" sz="1100" b="1" u="sng" dirty="0"/>
              <a:t>6 ALCS</a:t>
            </a:r>
          </a:p>
          <a:p>
            <a:r>
              <a:rPr lang="en-GB" sz="1100" dirty="0"/>
              <a:t>The (HAN Connected) ALCS functionality is a key part of SMETS2. A draft Detailed Design Specification, (DDS), which will form part of the next iteration of SMETS, is currently with SSWG. It will be released to SDAG for comments as soon as this is complete. </a:t>
            </a:r>
          </a:p>
        </p:txBody>
      </p:sp>
      <p:sp>
        <p:nvSpPr>
          <p:cNvPr id="4" name="Slide Number Placeholder 3"/>
          <p:cNvSpPr>
            <a:spLocks noGrp="1"/>
          </p:cNvSpPr>
          <p:nvPr>
            <p:ph type="sldNum" sz="quarter" idx="10"/>
          </p:nvPr>
        </p:nvSpPr>
        <p:spPr/>
        <p:txBody>
          <a:bodyPr/>
          <a:lstStyle/>
          <a:p>
            <a:fld id="{B6C40A27-86FD-406F-8374-7214EFBF5101}" type="slidenum">
              <a:rPr lang="en-GB" smtClean="0"/>
              <a:pPr/>
              <a:t>32</a:t>
            </a:fld>
            <a:endParaRPr lang="en-GB"/>
          </a:p>
        </p:txBody>
      </p:sp>
    </p:spTree>
    <p:extLst>
      <p:ext uri="{BB962C8B-B14F-4D97-AF65-F5344CB8AC3E}">
        <p14:creationId xmlns:p14="http://schemas.microsoft.com/office/powerpoint/2010/main" val="2784002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u="sng" dirty="0" smtClean="0"/>
              <a:t>7 </a:t>
            </a:r>
            <a:r>
              <a:rPr lang="en-GB" b="1" u="sng" dirty="0" err="1"/>
              <a:t>CoT</a:t>
            </a:r>
            <a:endParaRPr lang="en-GB" b="1" u="sng" dirty="0"/>
          </a:p>
          <a:p>
            <a:r>
              <a:rPr lang="en-GB" dirty="0"/>
              <a:t>The daily total consumption log (4.5.4.7) allows access to the last 731 days of data, and may provide an effective workaround to this issue. Failing this, we’d consider changing the daily register reads to something other than 14 days. To progress this, we would need a proposal for a different figure, with a cost/benefit analysis. Ideally, this should be proposed via Energy UK. </a:t>
            </a:r>
          </a:p>
          <a:p>
            <a:r>
              <a:rPr lang="en-GB" dirty="0"/>
              <a:t> </a:t>
            </a:r>
          </a:p>
          <a:p>
            <a:r>
              <a:rPr lang="en-GB" b="1" u="sng" dirty="0"/>
              <a:t>8 Firmware management</a:t>
            </a:r>
          </a:p>
          <a:p>
            <a:r>
              <a:rPr lang="en-GB" dirty="0"/>
              <a:t>The proposed workshop on Firmware Management should clarify the intended solution. We anticipate that there will be Use Case(s) covering this in the GBCS, but do not anticipate any changes to SMETS2; commands already exist to cover this.</a:t>
            </a:r>
          </a:p>
          <a:p>
            <a:endParaRPr lang="en-GB" dirty="0" smtClean="0"/>
          </a:p>
          <a:p>
            <a:r>
              <a:rPr lang="en-GB" b="1" u="sng" dirty="0"/>
              <a:t>9 Export</a:t>
            </a:r>
            <a:br>
              <a:rPr lang="en-GB" b="1" u="sng" dirty="0"/>
            </a:br>
            <a:r>
              <a:rPr lang="en-GB" dirty="0"/>
              <a:t>Section 6.6.3.24 MPAN appears to cover this requirement; the MPAN is a configurable data item which can be written. The business processes around this would be outside the scope of SMETS2, but there will be a “write MPAN” use case in the GBCS</a:t>
            </a:r>
            <a:r>
              <a:rPr lang="en-GB" dirty="0" smtClean="0"/>
              <a:t>.</a:t>
            </a:r>
            <a:endParaRPr lang="en-GB" dirty="0"/>
          </a:p>
        </p:txBody>
      </p:sp>
      <p:sp>
        <p:nvSpPr>
          <p:cNvPr id="4" name="Slide Number Placeholder 3"/>
          <p:cNvSpPr>
            <a:spLocks noGrp="1"/>
          </p:cNvSpPr>
          <p:nvPr>
            <p:ph type="sldNum" sz="quarter" idx="10"/>
          </p:nvPr>
        </p:nvSpPr>
        <p:spPr/>
        <p:txBody>
          <a:bodyPr/>
          <a:lstStyle/>
          <a:p>
            <a:fld id="{B6C40A27-86FD-406F-8374-7214EFBF5101}" type="slidenum">
              <a:rPr lang="en-GB" smtClean="0"/>
              <a:pPr/>
              <a:t>33</a:t>
            </a:fld>
            <a:endParaRPr lang="en-GB"/>
          </a:p>
        </p:txBody>
      </p:sp>
    </p:spTree>
    <p:extLst>
      <p:ext uri="{BB962C8B-B14F-4D97-AF65-F5344CB8AC3E}">
        <p14:creationId xmlns:p14="http://schemas.microsoft.com/office/powerpoint/2010/main" val="3590378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u="sng" dirty="0" smtClean="0"/>
              <a:t>10 </a:t>
            </a:r>
            <a:r>
              <a:rPr lang="en-GB" b="1" u="sng" dirty="0"/>
              <a:t>Security Access Control</a:t>
            </a:r>
            <a:endParaRPr lang="en-GB" dirty="0"/>
          </a:p>
          <a:p>
            <a:r>
              <a:rPr lang="en-GB" dirty="0"/>
              <a:t>The GBCS will provide a detailed definition of access control at a data level. It is likely that this will place significant requirements upon meters – as described in the Security Architecture.</a:t>
            </a:r>
          </a:p>
          <a:p>
            <a:r>
              <a:rPr lang="en-GB" b="1" dirty="0"/>
              <a:t> </a:t>
            </a:r>
            <a:endParaRPr lang="en-GB" dirty="0"/>
          </a:p>
          <a:p>
            <a:r>
              <a:rPr lang="en-GB" b="1" u="sng" dirty="0"/>
              <a:t>11 Load Limiting functionality</a:t>
            </a:r>
            <a:endParaRPr lang="en-GB" dirty="0"/>
          </a:p>
          <a:p>
            <a:r>
              <a:rPr lang="en-GB" dirty="0"/>
              <a:t>This is a new – and potentially significant – addition to SMETS2 functionality. To progress this we would need a clear definition of the requirements and a cost benefit analysis. Ideally, this should be proposed via Energy UK.</a:t>
            </a:r>
          </a:p>
          <a:p>
            <a:endParaRPr lang="en-GB" dirty="0"/>
          </a:p>
        </p:txBody>
      </p:sp>
      <p:sp>
        <p:nvSpPr>
          <p:cNvPr id="4" name="Slide Number Placeholder 3"/>
          <p:cNvSpPr>
            <a:spLocks noGrp="1"/>
          </p:cNvSpPr>
          <p:nvPr>
            <p:ph type="sldNum" sz="quarter" idx="10"/>
          </p:nvPr>
        </p:nvSpPr>
        <p:spPr/>
        <p:txBody>
          <a:bodyPr/>
          <a:lstStyle/>
          <a:p>
            <a:fld id="{B6C40A27-86FD-406F-8374-7214EFBF5101}" type="slidenum">
              <a:rPr lang="en-GB" smtClean="0"/>
              <a:pPr/>
              <a:t>34</a:t>
            </a:fld>
            <a:endParaRPr lang="en-GB"/>
          </a:p>
        </p:txBody>
      </p:sp>
    </p:spTree>
    <p:extLst>
      <p:ext uri="{BB962C8B-B14F-4D97-AF65-F5344CB8AC3E}">
        <p14:creationId xmlns:p14="http://schemas.microsoft.com/office/powerpoint/2010/main" val="35903789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eaLnBrk="1" hangingPunct="1"/>
            <a:endParaRPr lang="en-US" smtClean="0"/>
          </a:p>
        </p:txBody>
      </p:sp>
      <p:sp>
        <p:nvSpPr>
          <p:cNvPr id="44036" name="Slide Number Placeholder 3"/>
          <p:cNvSpPr>
            <a:spLocks noGrp="1"/>
          </p:cNvSpPr>
          <p:nvPr>
            <p:ph type="sldNum" sz="quarter" idx="5"/>
          </p:nvPr>
        </p:nvSpPr>
        <p:spPr>
          <a:noFill/>
        </p:spPr>
        <p:txBody>
          <a:bodyPr/>
          <a:lstStyle/>
          <a:p>
            <a:fld id="{28E48B01-9E56-42B8-ADF3-C59557E2960F}" type="slidenum">
              <a:rPr lang="en-GB" smtClean="0"/>
              <a:pPr/>
              <a:t>36</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eaLnBrk="1" hangingPunct="1"/>
            <a:endParaRPr lang="en-US" dirty="0" smtClean="0"/>
          </a:p>
        </p:txBody>
      </p:sp>
      <p:sp>
        <p:nvSpPr>
          <p:cNvPr id="31748" name="Slide Number Placeholder 3"/>
          <p:cNvSpPr>
            <a:spLocks noGrp="1"/>
          </p:cNvSpPr>
          <p:nvPr>
            <p:ph type="sldNum" sz="quarter" idx="5"/>
          </p:nvPr>
        </p:nvSpPr>
        <p:spPr>
          <a:noFill/>
        </p:spPr>
        <p:txBody>
          <a:bodyPr/>
          <a:lstStyle/>
          <a:p>
            <a:fld id="{7B309A5A-ABB5-4E21-A9E4-D8C71DF6A604}" type="slidenum">
              <a:rPr lang="en-GB" smtClean="0"/>
              <a:pPr/>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Slide Number Placeholder 3"/>
          <p:cNvSpPr>
            <a:spLocks noGrp="1"/>
          </p:cNvSpPr>
          <p:nvPr>
            <p:ph type="sldNum" sz="quarter" idx="5"/>
          </p:nvPr>
        </p:nvSpPr>
        <p:spPr>
          <a:noFill/>
        </p:spPr>
        <p:txBody>
          <a:bodyPr/>
          <a:lstStyle/>
          <a:p>
            <a:fld id="{843759C2-6B5D-4857-B347-6D5366EBC6BD}"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Slide Number Placeholder 3"/>
          <p:cNvSpPr>
            <a:spLocks noGrp="1"/>
          </p:cNvSpPr>
          <p:nvPr>
            <p:ph type="sldNum" sz="quarter" idx="5"/>
          </p:nvPr>
        </p:nvSpPr>
        <p:spPr>
          <a:noFill/>
        </p:spPr>
        <p:txBody>
          <a:bodyPr/>
          <a:lstStyle/>
          <a:p>
            <a:fld id="{843759C2-6B5D-4857-B347-6D5366EBC6BD}" type="slidenum">
              <a:rPr lang="en-GB" smtClean="0"/>
              <a:pPr/>
              <a:t>7</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US" dirty="0" smtClean="0"/>
          </a:p>
        </p:txBody>
      </p:sp>
      <p:sp>
        <p:nvSpPr>
          <p:cNvPr id="35844" name="Slide Number Placeholder 3"/>
          <p:cNvSpPr>
            <a:spLocks noGrp="1"/>
          </p:cNvSpPr>
          <p:nvPr>
            <p:ph type="sldNum" sz="quarter" idx="5"/>
          </p:nvPr>
        </p:nvSpPr>
        <p:spPr>
          <a:noFill/>
        </p:spPr>
        <p:txBody>
          <a:bodyPr/>
          <a:lstStyle/>
          <a:p>
            <a:fld id="{871B8197-C0E2-4544-8DEA-B18566DDE964}" type="slidenum">
              <a:rPr lang="en-GB" smtClean="0"/>
              <a:pPr/>
              <a:t>12</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US" dirty="0" smtClean="0"/>
          </a:p>
        </p:txBody>
      </p:sp>
      <p:sp>
        <p:nvSpPr>
          <p:cNvPr id="35844" name="Slide Number Placeholder 3"/>
          <p:cNvSpPr>
            <a:spLocks noGrp="1"/>
          </p:cNvSpPr>
          <p:nvPr>
            <p:ph type="sldNum" sz="quarter" idx="5"/>
          </p:nvPr>
        </p:nvSpPr>
        <p:spPr>
          <a:noFill/>
        </p:spPr>
        <p:txBody>
          <a:bodyPr/>
          <a:lstStyle/>
          <a:p>
            <a:fld id="{871B8197-C0E2-4544-8DEA-B18566DDE964}" type="slidenum">
              <a:rPr lang="en-GB" smtClean="0"/>
              <a:pPr/>
              <a:t>14</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US" dirty="0" smtClean="0"/>
          </a:p>
        </p:txBody>
      </p:sp>
      <p:sp>
        <p:nvSpPr>
          <p:cNvPr id="35844" name="Slide Number Placeholder 3"/>
          <p:cNvSpPr>
            <a:spLocks noGrp="1"/>
          </p:cNvSpPr>
          <p:nvPr>
            <p:ph type="sldNum" sz="quarter" idx="5"/>
          </p:nvPr>
        </p:nvSpPr>
        <p:spPr>
          <a:noFill/>
        </p:spPr>
        <p:txBody>
          <a:bodyPr/>
          <a:lstStyle/>
          <a:p>
            <a:fld id="{871B8197-C0E2-4544-8DEA-B18566DDE964}" type="slidenum">
              <a:rPr lang="en-GB" smtClean="0"/>
              <a:pPr/>
              <a:t>16</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Slide Number Placeholder 3"/>
          <p:cNvSpPr>
            <a:spLocks noGrp="1"/>
          </p:cNvSpPr>
          <p:nvPr>
            <p:ph type="sldNum" sz="quarter" idx="5"/>
          </p:nvPr>
        </p:nvSpPr>
        <p:spPr>
          <a:noFill/>
        </p:spPr>
        <p:txBody>
          <a:bodyPr/>
          <a:lstStyle/>
          <a:p>
            <a:fld id="{843759C2-6B5D-4857-B347-6D5366EBC6BD}" type="slidenum">
              <a:rPr lang="en-GB" smtClean="0"/>
              <a:pPr/>
              <a:t>26</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C40A27-86FD-406F-8374-7214EFBF5101}" type="slidenum">
              <a:rPr lang="en-GB" smtClean="0"/>
              <a:pPr/>
              <a:t>27</a:t>
            </a:fld>
            <a:endParaRPr lang="en-GB"/>
          </a:p>
        </p:txBody>
      </p:sp>
    </p:spTree>
    <p:extLst>
      <p:ext uri="{BB962C8B-B14F-4D97-AF65-F5344CB8AC3E}">
        <p14:creationId xmlns:p14="http://schemas.microsoft.com/office/powerpoint/2010/main" val="39887600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3" name="Picture 11" descr="front com"/>
          <p:cNvPicPr>
            <a:picLocks noChangeAspect="1" noChangeArrowheads="1"/>
          </p:cNvPicPr>
          <p:nvPr userDrawn="1"/>
        </p:nvPicPr>
        <p:blipFill>
          <a:blip r:embed="rId2" cstate="print"/>
          <a:srcRect l="8195" t="20126" r="7840" b="7307"/>
          <a:stretch>
            <a:fillRect/>
          </a:stretch>
        </p:blipFill>
        <p:spPr bwMode="auto">
          <a:xfrm>
            <a:off x="0" y="1268760"/>
            <a:ext cx="9144000" cy="5587653"/>
          </a:xfrm>
          <a:prstGeom prst="rect">
            <a:avLst/>
          </a:prstGeom>
          <a:noFill/>
        </p:spPr>
      </p:pic>
      <p:sp>
        <p:nvSpPr>
          <p:cNvPr id="3074" name="Rectangle 2"/>
          <p:cNvSpPr>
            <a:spLocks noGrp="1" noChangeArrowheads="1"/>
          </p:cNvSpPr>
          <p:nvPr>
            <p:ph type="ctrTitle"/>
          </p:nvPr>
        </p:nvSpPr>
        <p:spPr>
          <a:xfrm>
            <a:off x="900113" y="1916113"/>
            <a:ext cx="7772400" cy="1441450"/>
          </a:xfrm>
        </p:spPr>
        <p:txBody>
          <a:bodyPr/>
          <a:lstStyle>
            <a:lvl1pPr>
              <a:defRPr sz="4500" b="0">
                <a:solidFill>
                  <a:schemeClr val="bg1"/>
                </a:solidFill>
              </a:defRPr>
            </a:lvl1pPr>
          </a:lstStyle>
          <a:p>
            <a:r>
              <a:rPr lang="en-US" smtClean="0"/>
              <a:t>Click to edit Master title style</a:t>
            </a:r>
            <a:endParaRPr lang="en-GB"/>
          </a:p>
        </p:txBody>
      </p:sp>
      <p:sp>
        <p:nvSpPr>
          <p:cNvPr id="3075" name="Rectangle 3"/>
          <p:cNvSpPr>
            <a:spLocks noGrp="1" noChangeArrowheads="1"/>
          </p:cNvSpPr>
          <p:nvPr>
            <p:ph type="subTitle" idx="1"/>
          </p:nvPr>
        </p:nvSpPr>
        <p:spPr>
          <a:xfrm>
            <a:off x="900113" y="3357563"/>
            <a:ext cx="7775575" cy="1223962"/>
          </a:xfrm>
        </p:spPr>
        <p:txBody>
          <a:bodyPr/>
          <a:lstStyle>
            <a:lvl1pPr marL="0" indent="0">
              <a:buFontTx/>
              <a:buNone/>
              <a:defRPr sz="3600">
                <a:solidFill>
                  <a:schemeClr val="bg1"/>
                </a:solidFill>
              </a:defRPr>
            </a:lvl1pPr>
          </a:lstStyle>
          <a:p>
            <a:r>
              <a:rPr lang="en-US" smtClean="0"/>
              <a:t>Click to edit Master subtitle style</a:t>
            </a:r>
            <a:endParaRPr lang="en-GB"/>
          </a:p>
        </p:txBody>
      </p:sp>
      <p:pic>
        <p:nvPicPr>
          <p:cNvPr id="2050" name="Picture 2" descr="DECC_CYAN_AW"/>
          <p:cNvPicPr>
            <a:picLocks noChangeAspect="1" noChangeArrowheads="1"/>
          </p:cNvPicPr>
          <p:nvPr userDrawn="1"/>
        </p:nvPicPr>
        <p:blipFill>
          <a:blip r:embed="rId3" cstate="print"/>
          <a:srcRect/>
          <a:stretch>
            <a:fillRect/>
          </a:stretch>
        </p:blipFill>
        <p:spPr bwMode="auto">
          <a:xfrm>
            <a:off x="7452320" y="188640"/>
            <a:ext cx="1485900" cy="9906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142875"/>
            <a:ext cx="1871662" cy="58785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900113" y="142875"/>
            <a:ext cx="5464175" cy="58785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a:xfrm>
            <a:off x="900114" y="2133054"/>
            <a:ext cx="7488237" cy="4032250"/>
          </a:xfrm>
        </p:spPr>
        <p:txBody>
          <a:bodyPr/>
          <a:lstStyle>
            <a:lvl1pPr>
              <a:spcBef>
                <a:spcPts val="600"/>
              </a:spcBef>
              <a:spcAft>
                <a:spcPts val="0"/>
              </a:spcAft>
              <a:defRPr/>
            </a:lvl1pPr>
            <a:lvl2pPr>
              <a:spcBef>
                <a:spcPts val="600"/>
              </a:spcBef>
              <a:spcAft>
                <a:spcPts val="0"/>
              </a:spcAft>
              <a:defRPr/>
            </a:lvl2pPr>
            <a:lvl3pPr>
              <a:spcBef>
                <a:spcPts val="600"/>
              </a:spcBef>
              <a:spcAft>
                <a:spcPts val="0"/>
              </a:spcAft>
              <a:defRPr/>
            </a:lvl3pPr>
            <a:lvl4pPr>
              <a:spcBef>
                <a:spcPts val="600"/>
              </a:spcBef>
              <a:spcAft>
                <a:spcPts val="0"/>
              </a:spcAft>
              <a:defRPr/>
            </a:lvl4pPr>
            <a:lvl5pPr>
              <a:spcBef>
                <a:spcPts val="6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Text Placeholder 8"/>
          <p:cNvSpPr>
            <a:spLocks noGrp="1"/>
          </p:cNvSpPr>
          <p:nvPr>
            <p:ph type="body" sz="quarter" idx="13" hasCustomPrompt="1"/>
          </p:nvPr>
        </p:nvSpPr>
        <p:spPr>
          <a:xfrm>
            <a:off x="899592" y="909881"/>
            <a:ext cx="5400600" cy="430887"/>
          </a:xfrm>
          <a:noFill/>
          <a:ln w="9525">
            <a:noFill/>
            <a:miter lim="800000"/>
            <a:headEnd/>
            <a:tailEnd/>
          </a:ln>
          <a:effectLst/>
        </p:spPr>
        <p:txBody>
          <a:bodyPr wrap="square">
            <a:spAutoFit/>
          </a:bodyPr>
          <a:lstStyle>
            <a:lvl1pPr marL="0" indent="0" algn="l" rtl="0" fontAlgn="base">
              <a:spcBef>
                <a:spcPct val="50000"/>
              </a:spcBef>
              <a:spcAft>
                <a:spcPct val="0"/>
              </a:spcAft>
              <a:buNone/>
              <a:defRPr lang="en-GB" sz="2200" kern="1200" dirty="0">
                <a:solidFill>
                  <a:schemeClr val="accent5"/>
                </a:solidFill>
                <a:latin typeface="Arial" pitchFamily="34" charset="0"/>
                <a:ea typeface="+mn-ea"/>
                <a:cs typeface="+mn-cs"/>
              </a:defRPr>
            </a:lvl1pPr>
          </a:lstStyle>
          <a:p>
            <a:pPr lvl="0"/>
            <a:r>
              <a:rPr lang="en-GB" dirty="0" smtClean="0"/>
              <a:t>Click to add subtitle</a:t>
            </a:r>
            <a:endParaRPr lang="en-GB" dirty="0"/>
          </a:p>
        </p:txBody>
      </p:sp>
      <p:sp>
        <p:nvSpPr>
          <p:cNvPr id="11" name="Text Placeholder 10"/>
          <p:cNvSpPr>
            <a:spLocks noGrp="1"/>
          </p:cNvSpPr>
          <p:nvPr>
            <p:ph type="body" sz="quarter" idx="14" hasCustomPrompt="1"/>
          </p:nvPr>
        </p:nvSpPr>
        <p:spPr>
          <a:xfrm>
            <a:off x="900113" y="1700708"/>
            <a:ext cx="7488237" cy="432048"/>
          </a:xfrm>
        </p:spPr>
        <p:txBody>
          <a:bodyPr/>
          <a:lstStyle>
            <a:lvl1pPr marL="0" indent="0">
              <a:buNone/>
              <a:defRPr sz="2100">
                <a:solidFill>
                  <a:schemeClr val="accent6"/>
                </a:solidFill>
              </a:defRPr>
            </a:lvl1pPr>
          </a:lstStyle>
          <a:p>
            <a:pPr lvl="0"/>
            <a:r>
              <a:rPr lang="en-GB" dirty="0" smtClean="0"/>
              <a:t>Click to add heading (or delete if not required)</a:t>
            </a:r>
            <a:endParaRPr lang="en-GB" dirty="0"/>
          </a:p>
        </p:txBody>
      </p:sp>
      <p:sp>
        <p:nvSpPr>
          <p:cNvPr id="10" name="Date Placeholder 9"/>
          <p:cNvSpPr>
            <a:spLocks noGrp="1"/>
          </p:cNvSpPr>
          <p:nvPr>
            <p:ph type="dt" sz="half" idx="15"/>
          </p:nvPr>
        </p:nvSpPr>
        <p:spPr>
          <a:xfrm>
            <a:off x="457200" y="6545235"/>
            <a:ext cx="1090464" cy="268141"/>
          </a:xfrm>
          <a:prstGeom prst="rect">
            <a:avLst/>
          </a:prstGeom>
        </p:spPr>
        <p:txBody>
          <a:bodyPr/>
          <a:lstStyle/>
          <a:p>
            <a:fld id="{B1A68518-52A6-42AF-A94F-7EDC9595074C}" type="datetime3">
              <a:rPr lang="en-GB" smtClean="0">
                <a:solidFill>
                  <a:srgbClr val="7B7979"/>
                </a:solidFill>
              </a:rPr>
              <a:pPr/>
              <a:t>29 May, 2013</a:t>
            </a:fld>
            <a:endParaRPr lang="en-GB" dirty="0">
              <a:solidFill>
                <a:srgbClr val="7B7979"/>
              </a:solidFill>
            </a:endParaRPr>
          </a:p>
        </p:txBody>
      </p:sp>
      <p:sp>
        <p:nvSpPr>
          <p:cNvPr id="12" name="Slide Number Placeholder 11"/>
          <p:cNvSpPr>
            <a:spLocks noGrp="1"/>
          </p:cNvSpPr>
          <p:nvPr>
            <p:ph type="sldNum" sz="quarter" idx="16"/>
          </p:nvPr>
        </p:nvSpPr>
        <p:spPr>
          <a:xfrm>
            <a:off x="6553200" y="6356350"/>
            <a:ext cx="2133600" cy="365125"/>
          </a:xfrm>
          <a:prstGeom prst="rect">
            <a:avLst/>
          </a:prstGeom>
        </p:spPr>
        <p:txBody>
          <a:bodyPr/>
          <a:lstStyle/>
          <a:p>
            <a:fld id="{7B982617-9DCC-47CA-8B19-275548A0322B}" type="slidenum">
              <a:rPr lang="en-GB" smtClean="0">
                <a:solidFill>
                  <a:srgbClr val="7B7979"/>
                </a:solidFill>
              </a:rPr>
              <a:pPr/>
              <a:t>‹#›</a:t>
            </a:fld>
            <a:endParaRPr lang="en-GB" dirty="0">
              <a:solidFill>
                <a:srgbClr val="7B7979"/>
              </a:solidFill>
            </a:endParaRPr>
          </a:p>
        </p:txBody>
      </p:sp>
      <p:sp>
        <p:nvSpPr>
          <p:cNvPr id="13" name="Footer Placeholder 12"/>
          <p:cNvSpPr>
            <a:spLocks noGrp="1"/>
          </p:cNvSpPr>
          <p:nvPr>
            <p:ph type="ftr" sz="quarter" idx="17"/>
          </p:nvPr>
        </p:nvSpPr>
        <p:spPr>
          <a:xfrm>
            <a:off x="1907704" y="6545235"/>
            <a:ext cx="5328592" cy="268141"/>
          </a:xfrm>
          <a:prstGeom prst="rect">
            <a:avLst/>
          </a:prstGeom>
        </p:spPr>
        <p:txBody>
          <a:bodyPr/>
          <a:lstStyle/>
          <a:p>
            <a:r>
              <a:rPr lang="en-GB" dirty="0" smtClean="0">
                <a:solidFill>
                  <a:srgbClr val="7B7979"/>
                </a:solidFill>
              </a:rPr>
              <a:t>[Insert Filename Here.  Select Insert - Header &amp; Footer to change]</a:t>
            </a:r>
            <a:endParaRPr lang="en-GB" dirty="0">
              <a:solidFill>
                <a:srgbClr val="7B7979"/>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a:spLocks noGrp="1" noChangeArrowheads="1"/>
          </p:cNvSpPr>
          <p:nvPr userDrawn="1">
            <p:ph type="body" idx="1"/>
          </p:nvPr>
        </p:nvSpPr>
        <p:spPr>
          <a:xfrm>
            <a:off x="900113" y="1844675"/>
            <a:ext cx="6616700" cy="4032250"/>
          </a:xfrm>
          <a:solidFill>
            <a:schemeClr val="bg1"/>
          </a:solidFill>
        </p:spPr>
        <p:txBody>
          <a:bodyPr/>
          <a:lstStyle/>
          <a:p>
            <a:pPr marL="0" indent="0">
              <a:buFontTx/>
              <a:buNone/>
            </a:pPr>
            <a:r>
              <a:rPr lang="en-GB" sz="3600" dirty="0">
                <a:solidFill>
                  <a:srgbClr val="00AEEF"/>
                </a:solidFill>
              </a:rPr>
              <a:t>HEADING</a:t>
            </a:r>
            <a:br>
              <a:rPr lang="en-GB" sz="3600" dirty="0">
                <a:solidFill>
                  <a:srgbClr val="00AEEF"/>
                </a:solidFill>
              </a:rPr>
            </a:br>
            <a:r>
              <a:rPr lang="en-GB" sz="3300" dirty="0"/>
              <a:t>Text</a:t>
            </a:r>
          </a:p>
          <a:p>
            <a:pPr marL="0" indent="0"/>
            <a:endParaRPr lang="en-GB" sz="2200" dirty="0"/>
          </a:p>
        </p:txBody>
      </p:sp>
      <p:sp>
        <p:nvSpPr>
          <p:cNvPr id="5" name="Rectangle 2"/>
          <p:cNvSpPr>
            <a:spLocks noGrp="1" noChangeArrowheads="1"/>
          </p:cNvSpPr>
          <p:nvPr userDrawn="1">
            <p:ph type="title"/>
          </p:nvPr>
        </p:nvSpPr>
        <p:spPr>
          <a:xfrm>
            <a:off x="900113" y="171450"/>
            <a:ext cx="5400675" cy="504825"/>
          </a:xfrm>
        </p:spPr>
        <p:txBody>
          <a:bodyPr/>
          <a:lstStyle/>
          <a:p>
            <a:r>
              <a:rPr lang="en-GB" dirty="0"/>
              <a:t>CLICK TO ADD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900113" y="1989138"/>
            <a:ext cx="3667125" cy="4032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19638" y="1989138"/>
            <a:ext cx="3668712" cy="4032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front com"/>
          <p:cNvPicPr>
            <a:picLocks noChangeAspect="1" noChangeArrowheads="1"/>
          </p:cNvPicPr>
          <p:nvPr userDrawn="1"/>
        </p:nvPicPr>
        <p:blipFill>
          <a:blip r:embed="rId14" cstate="print"/>
          <a:srcRect l="8195" t="20126" r="7840" b="77693"/>
          <a:stretch>
            <a:fillRect/>
          </a:stretch>
        </p:blipFill>
        <p:spPr bwMode="auto">
          <a:xfrm>
            <a:off x="0" y="1268760"/>
            <a:ext cx="9144000" cy="167928"/>
          </a:xfrm>
          <a:prstGeom prst="rect">
            <a:avLst/>
          </a:prstGeom>
          <a:noFill/>
        </p:spPr>
      </p:pic>
      <p:sp>
        <p:nvSpPr>
          <p:cNvPr id="1026" name="Rectangle 2"/>
          <p:cNvSpPr>
            <a:spLocks noGrp="1" noChangeArrowheads="1"/>
          </p:cNvSpPr>
          <p:nvPr>
            <p:ph type="title"/>
          </p:nvPr>
        </p:nvSpPr>
        <p:spPr bwMode="auto">
          <a:xfrm>
            <a:off x="900113" y="142875"/>
            <a:ext cx="5400675" cy="504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900113" y="1989138"/>
            <a:ext cx="7488237" cy="4032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pic>
        <p:nvPicPr>
          <p:cNvPr id="2" name="Picture 2" descr="DECC_CYAN_AW"/>
          <p:cNvPicPr>
            <a:picLocks noChangeAspect="1" noChangeArrowheads="1"/>
          </p:cNvPicPr>
          <p:nvPr userDrawn="1"/>
        </p:nvPicPr>
        <p:blipFill>
          <a:blip r:embed="rId15" cstate="print"/>
          <a:srcRect/>
          <a:stretch>
            <a:fillRect/>
          </a:stretch>
        </p:blipFill>
        <p:spPr bwMode="auto">
          <a:xfrm>
            <a:off x="7452320" y="188640"/>
            <a:ext cx="1485900"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1" fontAlgn="base" hangingPunct="1">
        <a:spcBef>
          <a:spcPct val="0"/>
        </a:spcBef>
        <a:spcAft>
          <a:spcPct val="0"/>
        </a:spcAft>
        <a:defRPr sz="2200" b="1">
          <a:solidFill>
            <a:srgbClr val="7B7979"/>
          </a:solidFill>
          <a:latin typeface="+mj-lt"/>
          <a:ea typeface="+mj-ea"/>
          <a:cs typeface="+mj-cs"/>
        </a:defRPr>
      </a:lvl1pPr>
      <a:lvl2pPr algn="l" rtl="0" eaLnBrk="1" fontAlgn="base" hangingPunct="1">
        <a:spcBef>
          <a:spcPct val="0"/>
        </a:spcBef>
        <a:spcAft>
          <a:spcPct val="0"/>
        </a:spcAft>
        <a:defRPr sz="2200" b="1">
          <a:solidFill>
            <a:srgbClr val="7B7979"/>
          </a:solidFill>
          <a:latin typeface="Arial" pitchFamily="34" charset="0"/>
        </a:defRPr>
      </a:lvl2pPr>
      <a:lvl3pPr algn="l" rtl="0" eaLnBrk="1" fontAlgn="base" hangingPunct="1">
        <a:spcBef>
          <a:spcPct val="0"/>
        </a:spcBef>
        <a:spcAft>
          <a:spcPct val="0"/>
        </a:spcAft>
        <a:defRPr sz="2200" b="1">
          <a:solidFill>
            <a:srgbClr val="7B7979"/>
          </a:solidFill>
          <a:latin typeface="Arial" pitchFamily="34" charset="0"/>
        </a:defRPr>
      </a:lvl3pPr>
      <a:lvl4pPr algn="l" rtl="0" eaLnBrk="1" fontAlgn="base" hangingPunct="1">
        <a:spcBef>
          <a:spcPct val="0"/>
        </a:spcBef>
        <a:spcAft>
          <a:spcPct val="0"/>
        </a:spcAft>
        <a:defRPr sz="2200" b="1">
          <a:solidFill>
            <a:srgbClr val="7B7979"/>
          </a:solidFill>
          <a:latin typeface="Arial" pitchFamily="34" charset="0"/>
        </a:defRPr>
      </a:lvl4pPr>
      <a:lvl5pPr algn="l" rtl="0" eaLnBrk="1" fontAlgn="base" hangingPunct="1">
        <a:spcBef>
          <a:spcPct val="0"/>
        </a:spcBef>
        <a:spcAft>
          <a:spcPct val="0"/>
        </a:spcAft>
        <a:defRPr sz="2200" b="1">
          <a:solidFill>
            <a:srgbClr val="7B7979"/>
          </a:solidFill>
          <a:latin typeface="Arial" pitchFamily="34" charset="0"/>
        </a:defRPr>
      </a:lvl5pPr>
      <a:lvl6pPr marL="457200" algn="l" rtl="0" eaLnBrk="1" fontAlgn="base" hangingPunct="1">
        <a:spcBef>
          <a:spcPct val="0"/>
        </a:spcBef>
        <a:spcAft>
          <a:spcPct val="0"/>
        </a:spcAft>
        <a:defRPr sz="2200" b="1">
          <a:solidFill>
            <a:srgbClr val="7B7979"/>
          </a:solidFill>
          <a:latin typeface="Arial" pitchFamily="34" charset="0"/>
        </a:defRPr>
      </a:lvl6pPr>
      <a:lvl7pPr marL="914400" algn="l" rtl="0" eaLnBrk="1" fontAlgn="base" hangingPunct="1">
        <a:spcBef>
          <a:spcPct val="0"/>
        </a:spcBef>
        <a:spcAft>
          <a:spcPct val="0"/>
        </a:spcAft>
        <a:defRPr sz="2200" b="1">
          <a:solidFill>
            <a:srgbClr val="7B7979"/>
          </a:solidFill>
          <a:latin typeface="Arial" pitchFamily="34" charset="0"/>
        </a:defRPr>
      </a:lvl7pPr>
      <a:lvl8pPr marL="1371600" algn="l" rtl="0" eaLnBrk="1" fontAlgn="base" hangingPunct="1">
        <a:spcBef>
          <a:spcPct val="0"/>
        </a:spcBef>
        <a:spcAft>
          <a:spcPct val="0"/>
        </a:spcAft>
        <a:defRPr sz="2200" b="1">
          <a:solidFill>
            <a:srgbClr val="7B7979"/>
          </a:solidFill>
          <a:latin typeface="Arial" pitchFamily="34" charset="0"/>
        </a:defRPr>
      </a:lvl8pPr>
      <a:lvl9pPr marL="1828800" algn="l" rtl="0" eaLnBrk="1" fontAlgn="base" hangingPunct="1">
        <a:spcBef>
          <a:spcPct val="0"/>
        </a:spcBef>
        <a:spcAft>
          <a:spcPct val="0"/>
        </a:spcAft>
        <a:defRPr sz="2200" b="1">
          <a:solidFill>
            <a:srgbClr val="7B7979"/>
          </a:solidFill>
          <a:latin typeface="Arial" pitchFamily="34" charset="0"/>
        </a:defRPr>
      </a:lvl9pPr>
    </p:titleStyle>
    <p:bodyStyle>
      <a:lvl1pPr marL="342900" indent="-342900" algn="l" rtl="0" eaLnBrk="1" fontAlgn="base" hangingPunct="1">
        <a:spcBef>
          <a:spcPct val="20000"/>
        </a:spcBef>
        <a:spcAft>
          <a:spcPct val="0"/>
        </a:spcAft>
        <a:buChar char="•"/>
        <a:defRPr sz="1700">
          <a:solidFill>
            <a:srgbClr val="7B7979"/>
          </a:solidFill>
          <a:latin typeface="+mn-lt"/>
          <a:ea typeface="+mn-ea"/>
          <a:cs typeface="+mn-cs"/>
        </a:defRPr>
      </a:lvl1pPr>
      <a:lvl2pPr marL="742950" indent="-285750" algn="l" rtl="0" eaLnBrk="1" fontAlgn="base" hangingPunct="1">
        <a:spcBef>
          <a:spcPct val="20000"/>
        </a:spcBef>
        <a:spcAft>
          <a:spcPct val="0"/>
        </a:spcAft>
        <a:buChar char="–"/>
        <a:defRPr sz="1700">
          <a:solidFill>
            <a:srgbClr val="7B7979"/>
          </a:solidFill>
          <a:latin typeface="+mn-lt"/>
        </a:defRPr>
      </a:lvl2pPr>
      <a:lvl3pPr marL="1143000" indent="-228600" algn="l" rtl="0" eaLnBrk="1" fontAlgn="base" hangingPunct="1">
        <a:spcBef>
          <a:spcPct val="20000"/>
        </a:spcBef>
        <a:spcAft>
          <a:spcPct val="0"/>
        </a:spcAft>
        <a:buChar char="•"/>
        <a:defRPr sz="1700">
          <a:solidFill>
            <a:srgbClr val="7B7979"/>
          </a:solidFill>
          <a:latin typeface="+mn-lt"/>
        </a:defRPr>
      </a:lvl3pPr>
      <a:lvl4pPr marL="1600200" indent="-228600" algn="l" rtl="0" eaLnBrk="1" fontAlgn="base" hangingPunct="1">
        <a:spcBef>
          <a:spcPct val="20000"/>
        </a:spcBef>
        <a:spcAft>
          <a:spcPct val="0"/>
        </a:spcAft>
        <a:buChar char="–"/>
        <a:defRPr sz="1700">
          <a:solidFill>
            <a:srgbClr val="7B7979"/>
          </a:solidFill>
          <a:latin typeface="+mn-lt"/>
        </a:defRPr>
      </a:lvl4pPr>
      <a:lvl5pPr marL="2057400" indent="-228600" algn="l" rtl="0" eaLnBrk="1" fontAlgn="base" hangingPunct="1">
        <a:spcBef>
          <a:spcPct val="20000"/>
        </a:spcBef>
        <a:spcAft>
          <a:spcPct val="0"/>
        </a:spcAft>
        <a:buChar char="»"/>
        <a:defRPr sz="1700">
          <a:solidFill>
            <a:srgbClr val="7B7979"/>
          </a:solidFill>
          <a:latin typeface="+mn-lt"/>
        </a:defRPr>
      </a:lvl5pPr>
      <a:lvl6pPr marL="2514600" indent="-228600" algn="l" rtl="0" eaLnBrk="1" fontAlgn="base" hangingPunct="1">
        <a:spcBef>
          <a:spcPct val="20000"/>
        </a:spcBef>
        <a:spcAft>
          <a:spcPct val="0"/>
        </a:spcAft>
        <a:buChar char="»"/>
        <a:defRPr sz="1700">
          <a:solidFill>
            <a:srgbClr val="7B7979"/>
          </a:solidFill>
          <a:latin typeface="+mn-lt"/>
        </a:defRPr>
      </a:lvl6pPr>
      <a:lvl7pPr marL="2971800" indent="-228600" algn="l" rtl="0" eaLnBrk="1" fontAlgn="base" hangingPunct="1">
        <a:spcBef>
          <a:spcPct val="20000"/>
        </a:spcBef>
        <a:spcAft>
          <a:spcPct val="0"/>
        </a:spcAft>
        <a:buChar char="»"/>
        <a:defRPr sz="1700">
          <a:solidFill>
            <a:srgbClr val="7B7979"/>
          </a:solidFill>
          <a:latin typeface="+mn-lt"/>
        </a:defRPr>
      </a:lvl7pPr>
      <a:lvl8pPr marL="3429000" indent="-228600" algn="l" rtl="0" eaLnBrk="1" fontAlgn="base" hangingPunct="1">
        <a:spcBef>
          <a:spcPct val="20000"/>
        </a:spcBef>
        <a:spcAft>
          <a:spcPct val="0"/>
        </a:spcAft>
        <a:buChar char="»"/>
        <a:defRPr sz="1700">
          <a:solidFill>
            <a:srgbClr val="7B7979"/>
          </a:solidFill>
          <a:latin typeface="+mn-lt"/>
        </a:defRPr>
      </a:lvl8pPr>
      <a:lvl9pPr marL="3886200" indent="-228600" algn="l" rtl="0" eaLnBrk="1" fontAlgn="base" hangingPunct="1">
        <a:spcBef>
          <a:spcPct val="20000"/>
        </a:spcBef>
        <a:spcAft>
          <a:spcPct val="0"/>
        </a:spcAft>
        <a:buChar char="»"/>
        <a:defRPr sz="1700">
          <a:solidFill>
            <a:srgbClr val="7B797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00063" y="2132856"/>
            <a:ext cx="7772400" cy="1441450"/>
          </a:xfrm>
        </p:spPr>
        <p:txBody>
          <a:bodyPr/>
          <a:lstStyle/>
          <a:p>
            <a:pPr algn="ctr" eaLnBrk="1" hangingPunct="1"/>
            <a:r>
              <a:rPr lang="en-GB" dirty="0" smtClean="0"/>
              <a:t>Solution Design Advisory Group</a:t>
            </a:r>
            <a:br>
              <a:rPr lang="en-GB" dirty="0" smtClean="0"/>
            </a:br>
            <a:r>
              <a:rPr lang="en-GB" dirty="0" smtClean="0"/>
              <a:t>(SDAG)</a:t>
            </a:r>
          </a:p>
        </p:txBody>
      </p:sp>
      <p:sp>
        <p:nvSpPr>
          <p:cNvPr id="4099" name="Rectangle 3"/>
          <p:cNvSpPr>
            <a:spLocks noGrp="1" noChangeArrowheads="1"/>
          </p:cNvSpPr>
          <p:nvPr>
            <p:ph type="subTitle" idx="1"/>
          </p:nvPr>
        </p:nvSpPr>
        <p:spPr>
          <a:xfrm>
            <a:off x="571500" y="4365104"/>
            <a:ext cx="7775575" cy="936625"/>
          </a:xfrm>
        </p:spPr>
        <p:txBody>
          <a:bodyPr/>
          <a:lstStyle/>
          <a:p>
            <a:pPr algn="ctr"/>
            <a:r>
              <a:rPr lang="en-GB" dirty="0" smtClean="0"/>
              <a:t>BIS Conference Centre</a:t>
            </a:r>
          </a:p>
          <a:p>
            <a:pPr algn="ctr"/>
            <a:r>
              <a:rPr lang="en-GB" dirty="0" smtClean="0"/>
              <a:t>28 May 2013</a:t>
            </a:r>
          </a:p>
          <a:p>
            <a:pPr algn="ctr"/>
            <a:endParaRPr lang="en-GB" dirty="0" smtClean="0"/>
          </a:p>
        </p:txBody>
      </p:sp>
      <p:sp>
        <p:nvSpPr>
          <p:cNvPr id="5" name="Title 1"/>
          <p:cNvSpPr txBox="1">
            <a:spLocks/>
          </p:cNvSpPr>
          <p:nvPr/>
        </p:nvSpPr>
        <p:spPr bwMode="auto">
          <a:xfrm>
            <a:off x="900113" y="260350"/>
            <a:ext cx="5400675" cy="792163"/>
          </a:xfrm>
          <a:prstGeom prst="rect">
            <a:avLst/>
          </a:prstGeom>
          <a:noFill/>
          <a:ln w="9525">
            <a:noFill/>
            <a:miter lim="800000"/>
            <a:headEnd/>
            <a:tailEnd/>
          </a:ln>
          <a:effectLst/>
        </p:spPr>
        <p:txBody>
          <a:bodyPr/>
          <a:lstStyle/>
          <a:p>
            <a:pPr>
              <a:defRPr/>
            </a:pPr>
            <a:r>
              <a:rPr lang="en-GB" sz="2200" b="1" dirty="0">
                <a:solidFill>
                  <a:srgbClr val="7B7979"/>
                </a:solidFill>
                <a:latin typeface="+mj-lt"/>
                <a:ea typeface="+mj-ea"/>
                <a:cs typeface="+mj-cs"/>
              </a:rPr>
              <a:t>Smart Metering </a:t>
            </a:r>
            <a:br>
              <a:rPr lang="en-GB" sz="2200" b="1" dirty="0">
                <a:solidFill>
                  <a:srgbClr val="7B7979"/>
                </a:solidFill>
                <a:latin typeface="+mj-lt"/>
                <a:ea typeface="+mj-ea"/>
                <a:cs typeface="+mj-cs"/>
              </a:rPr>
            </a:br>
            <a:r>
              <a:rPr lang="en-GB" sz="2200" b="1" dirty="0">
                <a:solidFill>
                  <a:srgbClr val="7B7979"/>
                </a:solidFill>
                <a:latin typeface="+mj-lt"/>
                <a:ea typeface="+mj-ea"/>
                <a:cs typeface="+mj-cs"/>
              </a:rPr>
              <a:t>Implementation Programme</a:t>
            </a:r>
          </a:p>
        </p:txBody>
      </p:sp>
      <p:sp>
        <p:nvSpPr>
          <p:cNvPr id="6" name="TextBox 5"/>
          <p:cNvSpPr txBox="1"/>
          <p:nvPr/>
        </p:nvSpPr>
        <p:spPr>
          <a:xfrm>
            <a:off x="3635896" y="260350"/>
            <a:ext cx="1872208" cy="369332"/>
          </a:xfrm>
          <a:prstGeom prst="rect">
            <a:avLst/>
          </a:prstGeom>
          <a:noFill/>
        </p:spPr>
        <p:txBody>
          <a:bodyPr wrap="square" rtlCol="0">
            <a:spAutoFit/>
          </a:bodyPr>
          <a:lstStyle/>
          <a:p>
            <a:r>
              <a:rPr lang="en-GB" dirty="0" smtClean="0"/>
              <a:t>UNCLASSIFIED</a:t>
            </a:r>
            <a:endParaRPr lang="en-GB"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RBAC Flow diagram</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5616" y="1553129"/>
            <a:ext cx="7760473" cy="5010823"/>
          </a:xfrm>
          <a:prstGeom prst="rect">
            <a:avLst/>
          </a:prstGeom>
        </p:spPr>
      </p:pic>
    </p:spTree>
    <p:extLst>
      <p:ext uri="{BB962C8B-B14F-4D97-AF65-F5344CB8AC3E}">
        <p14:creationId xmlns:p14="http://schemas.microsoft.com/office/powerpoint/2010/main" val="3601383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Base Access Control - Architecture</a:t>
            </a:r>
            <a:endParaRPr lang="en-GB" dirty="0"/>
          </a:p>
        </p:txBody>
      </p:sp>
      <p:sp>
        <p:nvSpPr>
          <p:cNvPr id="3" name="TextBox 2"/>
          <p:cNvSpPr txBox="1"/>
          <p:nvPr/>
        </p:nvSpPr>
        <p:spPr>
          <a:xfrm>
            <a:off x="769779" y="1470164"/>
            <a:ext cx="7917021" cy="5262979"/>
          </a:xfrm>
          <a:prstGeom prst="rect">
            <a:avLst/>
          </a:prstGeom>
          <a:noFill/>
        </p:spPr>
        <p:txBody>
          <a:bodyPr wrap="square" rtlCol="0">
            <a:spAutoFit/>
          </a:bodyPr>
          <a:lstStyle/>
          <a:p>
            <a:r>
              <a:rPr lang="en-GB" sz="1600" dirty="0" smtClean="0"/>
              <a:t>Components/Entities Performing Role Based Access</a:t>
            </a:r>
          </a:p>
          <a:p>
            <a:pPr marL="285750" indent="-285750">
              <a:buFont typeface="Arial" pitchFamily="34" charset="0"/>
              <a:buChar char="•"/>
            </a:pPr>
            <a:r>
              <a:rPr lang="en-GB" sz="1600" dirty="0" smtClean="0"/>
              <a:t>DCC RBAC (DSP)</a:t>
            </a:r>
          </a:p>
          <a:p>
            <a:pPr marL="742950" lvl="1" indent="-285750">
              <a:buFont typeface="Arial" pitchFamily="34" charset="0"/>
              <a:buChar char="•"/>
            </a:pPr>
            <a:r>
              <a:rPr lang="en-GB" sz="1600" dirty="0" smtClean="0"/>
              <a:t>Determines valid DCC Users for any service requests</a:t>
            </a:r>
          </a:p>
          <a:p>
            <a:pPr marL="742950" lvl="1" indent="-285750">
              <a:buFont typeface="Arial" pitchFamily="34" charset="0"/>
              <a:buChar char="•"/>
            </a:pPr>
            <a:r>
              <a:rPr lang="en-GB" sz="1600" dirty="0" smtClean="0"/>
              <a:t>Determines valid DCC Users that can request consumer data, i.e. meter readings</a:t>
            </a:r>
          </a:p>
          <a:p>
            <a:pPr marL="742950" lvl="1" indent="-285750">
              <a:buFont typeface="Arial" pitchFamily="34" charset="0"/>
              <a:buChar char="•"/>
            </a:pPr>
            <a:r>
              <a:rPr lang="en-GB" sz="1600" dirty="0" smtClean="0"/>
              <a:t>Provides access control for pairing of devices including remote service for type 2 pairing requests</a:t>
            </a:r>
          </a:p>
          <a:p>
            <a:pPr marL="742950" lvl="1" indent="-285750">
              <a:buFont typeface="Arial" pitchFamily="34" charset="0"/>
              <a:buChar char="•"/>
            </a:pPr>
            <a:r>
              <a:rPr lang="en-GB" sz="1600" dirty="0" smtClean="0"/>
              <a:t>Provides access control for valid DCC user requests for type 2 pairing and type 1 whitelisting (i.e. at Install &amp; Commission)</a:t>
            </a:r>
          </a:p>
          <a:p>
            <a:pPr marL="742950" lvl="1" indent="-285750">
              <a:buFont typeface="Arial" pitchFamily="34" charset="0"/>
              <a:buChar char="•"/>
            </a:pPr>
            <a:r>
              <a:rPr lang="en-GB" sz="1600" dirty="0" smtClean="0"/>
              <a:t>Provides access control at Change of Supply against registration data to validate pending/active registration</a:t>
            </a:r>
          </a:p>
          <a:p>
            <a:pPr marL="742950" lvl="1" indent="-285750">
              <a:buFont typeface="Arial" pitchFamily="34" charset="0"/>
              <a:buChar char="•"/>
            </a:pPr>
            <a:r>
              <a:rPr lang="en-GB" sz="1600" dirty="0" smtClean="0"/>
              <a:t>Provides data level access control for transformation of non critical DUGC service requests into ‘HAN Ready’ commands, e.g. import or export profile data</a:t>
            </a:r>
          </a:p>
          <a:p>
            <a:pPr marL="285750" indent="-285750">
              <a:buFont typeface="Arial" pitchFamily="34" charset="0"/>
              <a:buChar char="•"/>
            </a:pPr>
            <a:r>
              <a:rPr lang="en-GB" sz="1600" dirty="0" smtClean="0"/>
              <a:t>Meter RBAC (defined with GB Companion Specification)</a:t>
            </a:r>
          </a:p>
          <a:p>
            <a:pPr marL="742950" lvl="1" indent="-285750">
              <a:buFont typeface="Arial" pitchFamily="34" charset="0"/>
              <a:buChar char="•"/>
            </a:pPr>
            <a:r>
              <a:rPr lang="en-GB" sz="1600" dirty="0" smtClean="0"/>
              <a:t>Applies access control on every critical command received based upon known roles; Supplier, Network Operator, DSP, Recovery, Root</a:t>
            </a:r>
          </a:p>
          <a:p>
            <a:pPr marL="742950" lvl="1" indent="-285750">
              <a:buFont typeface="Arial" pitchFamily="34" charset="0"/>
              <a:buChar char="•"/>
            </a:pPr>
            <a:r>
              <a:rPr lang="en-GB" sz="1600" dirty="0" smtClean="0"/>
              <a:t>This is built into the firmware and is based upon security credentials and cryptographic signature</a:t>
            </a:r>
          </a:p>
          <a:p>
            <a:pPr marL="285750" indent="-285750">
              <a:buFont typeface="Arial" pitchFamily="34" charset="0"/>
              <a:buChar char="•"/>
            </a:pPr>
            <a:r>
              <a:rPr lang="en-GB" sz="1600" dirty="0" smtClean="0"/>
              <a:t>DUGC – present user roles and functionality but the actual access control is applied at the meter for critical commands.</a:t>
            </a:r>
            <a:endParaRPr lang="en-GB" sz="1600" dirty="0"/>
          </a:p>
        </p:txBody>
      </p:sp>
    </p:spTree>
    <p:extLst>
      <p:ext uri="{BB962C8B-B14F-4D97-AF65-F5344CB8AC3E}">
        <p14:creationId xmlns:p14="http://schemas.microsoft.com/office/powerpoint/2010/main" val="220922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08920"/>
            <a:ext cx="8604449" cy="2557463"/>
          </a:xfrm>
        </p:spPr>
        <p:txBody>
          <a:bodyPr/>
          <a:lstStyle/>
          <a:p>
            <a:pPr marL="446088" indent="-446088">
              <a:tabLst>
                <a:tab pos="446088" algn="l"/>
              </a:tabLst>
              <a:defRPr/>
            </a:pPr>
            <a:r>
              <a:rPr lang="en-GB" sz="3600" dirty="0" smtClean="0">
                <a:solidFill>
                  <a:srgbClr val="00AEEF"/>
                </a:solidFill>
                <a:latin typeface="+mn-lt"/>
                <a:ea typeface="+mn-ea"/>
                <a:cs typeface="+mn-cs"/>
              </a:rPr>
              <a:t>4. </a:t>
            </a:r>
            <a:r>
              <a:rPr lang="en-GB" sz="3600" dirty="0">
                <a:solidFill>
                  <a:srgbClr val="00AEEF"/>
                </a:solidFill>
              </a:rPr>
              <a:t>Historical data on </a:t>
            </a:r>
            <a:r>
              <a:rPr lang="en-GB" sz="3600" dirty="0" err="1" smtClean="0">
                <a:solidFill>
                  <a:srgbClr val="00AEEF"/>
                </a:solidFill>
              </a:rPr>
              <a:t>ihd</a:t>
            </a:r>
            <a:r>
              <a:rPr lang="en-GB" sz="3600" dirty="0">
                <a:solidFill>
                  <a:srgbClr val="00AEEF"/>
                </a:solidFill>
                <a:latin typeface="+mn-lt"/>
                <a:ea typeface="+mn-ea"/>
                <a:cs typeface="+mn-cs"/>
              </a:rPr>
              <a:t/>
            </a:r>
            <a:br>
              <a:rPr lang="en-GB" sz="3600" dirty="0">
                <a:solidFill>
                  <a:srgbClr val="00AEEF"/>
                </a:solidFill>
                <a:latin typeface="+mn-lt"/>
                <a:ea typeface="+mn-ea"/>
                <a:cs typeface="+mn-cs"/>
              </a:rPr>
            </a:br>
            <a:r>
              <a:rPr lang="en-GB" sz="3600" dirty="0">
                <a:solidFill>
                  <a:srgbClr val="00AEEF"/>
                </a:solidFill>
                <a:latin typeface="+mn-lt"/>
                <a:ea typeface="+mn-ea"/>
                <a:cs typeface="+mn-cs"/>
              </a:rPr>
              <a:t/>
            </a:r>
            <a:br>
              <a:rPr lang="en-GB" sz="3600" dirty="0">
                <a:solidFill>
                  <a:srgbClr val="00AEEF"/>
                </a:solidFill>
                <a:latin typeface="+mn-lt"/>
                <a:ea typeface="+mn-ea"/>
                <a:cs typeface="+mn-cs"/>
              </a:rPr>
            </a:br>
            <a:r>
              <a:rPr lang="en-GB" sz="3600" dirty="0" smtClean="0">
                <a:solidFill>
                  <a:srgbClr val="00AEEF"/>
                </a:solidFill>
                <a:latin typeface="+mn-lt"/>
                <a:ea typeface="+mn-ea"/>
                <a:cs typeface="+mn-cs"/>
              </a:rPr>
              <a:t/>
            </a:r>
            <a:br>
              <a:rPr lang="en-GB" sz="3600" dirty="0" smtClean="0">
                <a:solidFill>
                  <a:srgbClr val="00AEEF"/>
                </a:solidFill>
                <a:latin typeface="+mn-lt"/>
                <a:ea typeface="+mn-ea"/>
                <a:cs typeface="+mn-cs"/>
              </a:rPr>
            </a:br>
            <a:r>
              <a:rPr lang="en-GB" sz="3600" dirty="0" smtClean="0">
                <a:solidFill>
                  <a:srgbClr val="00AEEF"/>
                </a:solidFill>
                <a:latin typeface="+mn-lt"/>
                <a:ea typeface="+mn-ea"/>
                <a:cs typeface="+mn-cs"/>
              </a:rPr>
              <a:t/>
            </a:r>
            <a:br>
              <a:rPr lang="en-GB" sz="3600" dirty="0" smtClean="0">
                <a:solidFill>
                  <a:srgbClr val="00AEEF"/>
                </a:solidFill>
                <a:latin typeface="+mn-lt"/>
                <a:ea typeface="+mn-ea"/>
                <a:cs typeface="+mn-cs"/>
              </a:rPr>
            </a:br>
            <a:endParaRPr lang="en-GB" sz="3600" dirty="0">
              <a:solidFill>
                <a:srgbClr val="00AEEF"/>
              </a:solidFill>
              <a:latin typeface="+mn-lt"/>
              <a:ea typeface="+mn-ea"/>
              <a:cs typeface="+mn-cs"/>
            </a:endParaRPr>
          </a:p>
        </p:txBody>
      </p:sp>
      <p:sp>
        <p:nvSpPr>
          <p:cNvPr id="11267" name="Text Placeholder 2"/>
          <p:cNvSpPr>
            <a:spLocks noGrp="1"/>
          </p:cNvSpPr>
          <p:nvPr>
            <p:ph type="body" idx="1"/>
          </p:nvPr>
        </p:nvSpPr>
        <p:spPr>
          <a:xfrm>
            <a:off x="250825" y="5300663"/>
            <a:ext cx="7772400" cy="909637"/>
          </a:xfrm>
        </p:spPr>
        <p:txBody>
          <a:bodyPr/>
          <a:lstStyle/>
          <a:p>
            <a:pPr eaLnBrk="1" hangingPunct="1"/>
            <a:r>
              <a:rPr lang="en-GB" sz="3300" kern="1200" dirty="0" smtClean="0"/>
              <a:t>Andy Armstrong</a:t>
            </a:r>
            <a:endParaRPr lang="en-GB" sz="3300" kern="1200" dirty="0" smtClean="0"/>
          </a:p>
        </p:txBody>
      </p:sp>
    </p:spTree>
    <p:extLst>
      <p:ext uri="{BB962C8B-B14F-4D97-AF65-F5344CB8AC3E}">
        <p14:creationId xmlns:p14="http://schemas.microsoft.com/office/powerpoint/2010/main" val="422253305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GB" dirty="0" smtClean="0"/>
          </a:p>
        </p:txBody>
      </p:sp>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882095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71" y="2743200"/>
            <a:ext cx="8604449" cy="2557463"/>
          </a:xfrm>
        </p:spPr>
        <p:txBody>
          <a:bodyPr/>
          <a:lstStyle/>
          <a:p>
            <a:pPr>
              <a:spcAft>
                <a:spcPts val="0"/>
              </a:spcAft>
            </a:pPr>
            <a:r>
              <a:rPr lang="en-GB" sz="3600" dirty="0" smtClean="0">
                <a:solidFill>
                  <a:srgbClr val="00AEEF"/>
                </a:solidFill>
                <a:latin typeface="+mn-lt"/>
                <a:ea typeface="+mn-ea"/>
                <a:cs typeface="+mn-cs"/>
              </a:rPr>
              <a:t>5. HAN options</a:t>
            </a:r>
            <a:endParaRPr lang="en-GB" sz="3600" dirty="0">
              <a:solidFill>
                <a:srgbClr val="00AEEF"/>
              </a:solidFill>
              <a:latin typeface="+mn-lt"/>
              <a:ea typeface="+mn-ea"/>
              <a:cs typeface="+mn-cs"/>
            </a:endParaRPr>
          </a:p>
        </p:txBody>
      </p:sp>
      <p:sp>
        <p:nvSpPr>
          <p:cNvPr id="11267" name="Text Placeholder 2"/>
          <p:cNvSpPr>
            <a:spLocks noGrp="1"/>
          </p:cNvSpPr>
          <p:nvPr>
            <p:ph type="body" idx="1"/>
          </p:nvPr>
        </p:nvSpPr>
        <p:spPr>
          <a:xfrm>
            <a:off x="179512" y="5301208"/>
            <a:ext cx="7772400" cy="909637"/>
          </a:xfrm>
        </p:spPr>
        <p:txBody>
          <a:bodyPr/>
          <a:lstStyle/>
          <a:p>
            <a:pPr eaLnBrk="1" hangingPunct="1"/>
            <a:r>
              <a:rPr lang="en-GB" sz="3300" kern="1200" dirty="0" smtClean="0"/>
              <a:t>Colin Sawyer</a:t>
            </a:r>
          </a:p>
        </p:txBody>
      </p:sp>
    </p:spTree>
    <p:extLst>
      <p:ext uri="{BB962C8B-B14F-4D97-AF65-F5344CB8AC3E}">
        <p14:creationId xmlns:p14="http://schemas.microsoft.com/office/powerpoint/2010/main" val="287586578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GB" dirty="0" smtClean="0"/>
          </a:p>
        </p:txBody>
      </p:sp>
      <p:sp>
        <p:nvSpPr>
          <p:cNvPr id="3" name="Title 2"/>
          <p:cNvSpPr>
            <a:spLocks noGrp="1"/>
          </p:cNvSpPr>
          <p:nvPr>
            <p:ph type="title"/>
          </p:nvPr>
        </p:nvSpPr>
        <p:spPr/>
        <p:txBody>
          <a:bodyPr/>
          <a:lstStyle/>
          <a:p>
            <a:r>
              <a:rPr lang="en-GB" dirty="0" smtClean="0"/>
              <a:t> </a:t>
            </a:r>
            <a:endParaRPr lang="en-GB" dirty="0"/>
          </a:p>
        </p:txBody>
      </p:sp>
    </p:spTree>
    <p:extLst>
      <p:ext uri="{BB962C8B-B14F-4D97-AF65-F5344CB8AC3E}">
        <p14:creationId xmlns:p14="http://schemas.microsoft.com/office/powerpoint/2010/main" val="16363772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71" y="2743200"/>
            <a:ext cx="8604449" cy="2557463"/>
          </a:xfrm>
        </p:spPr>
        <p:txBody>
          <a:bodyPr/>
          <a:lstStyle/>
          <a:p>
            <a:pPr marL="446088" indent="-446088">
              <a:tabLst>
                <a:tab pos="446088" algn="l"/>
              </a:tabLst>
              <a:defRPr/>
            </a:pPr>
            <a:r>
              <a:rPr lang="en-GB" sz="3600" dirty="0" smtClean="0">
                <a:solidFill>
                  <a:srgbClr val="00AEEF"/>
                </a:solidFill>
                <a:latin typeface="+mn-lt"/>
                <a:ea typeface="+mn-ea"/>
                <a:cs typeface="+mn-cs"/>
              </a:rPr>
              <a:t>6. </a:t>
            </a:r>
            <a:r>
              <a:rPr lang="en-GB" sz="3600" dirty="0">
                <a:solidFill>
                  <a:srgbClr val="00AEEF"/>
                </a:solidFill>
              </a:rPr>
              <a:t>CAD update</a:t>
            </a:r>
            <a:r>
              <a:rPr lang="en-GB" sz="3600" dirty="0" smtClean="0">
                <a:solidFill>
                  <a:srgbClr val="00AEEF"/>
                </a:solidFill>
                <a:latin typeface="+mn-lt"/>
                <a:ea typeface="+mn-ea"/>
                <a:cs typeface="+mn-cs"/>
              </a:rPr>
              <a:t> </a:t>
            </a:r>
            <a:endParaRPr lang="en-GB" sz="3600" dirty="0">
              <a:solidFill>
                <a:srgbClr val="00AEEF"/>
              </a:solidFill>
              <a:latin typeface="+mn-lt"/>
              <a:ea typeface="+mn-ea"/>
              <a:cs typeface="+mn-cs"/>
            </a:endParaRPr>
          </a:p>
        </p:txBody>
      </p:sp>
      <p:sp>
        <p:nvSpPr>
          <p:cNvPr id="11267" name="Text Placeholder 2"/>
          <p:cNvSpPr>
            <a:spLocks noGrp="1"/>
          </p:cNvSpPr>
          <p:nvPr>
            <p:ph type="body" idx="1"/>
          </p:nvPr>
        </p:nvSpPr>
        <p:spPr>
          <a:xfrm>
            <a:off x="250825" y="5300663"/>
            <a:ext cx="7772400" cy="909637"/>
          </a:xfrm>
        </p:spPr>
        <p:txBody>
          <a:bodyPr/>
          <a:lstStyle/>
          <a:p>
            <a:pPr eaLnBrk="1" hangingPunct="1"/>
            <a:r>
              <a:rPr lang="en-GB" sz="3300" kern="1200" dirty="0" smtClean="0"/>
              <a:t>Tim Bailey</a:t>
            </a:r>
          </a:p>
        </p:txBody>
      </p:sp>
    </p:spTree>
    <p:extLst>
      <p:ext uri="{BB962C8B-B14F-4D97-AF65-F5344CB8AC3E}">
        <p14:creationId xmlns:p14="http://schemas.microsoft.com/office/powerpoint/2010/main" val="44586765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83" y="260648"/>
            <a:ext cx="6696744" cy="1296144"/>
          </a:xfrm>
        </p:spPr>
        <p:txBody>
          <a:bodyPr/>
          <a:lstStyle/>
          <a:p>
            <a:pPr algn="ctr"/>
            <a:r>
              <a:rPr lang="en-GB" sz="2600" dirty="0" smtClean="0"/>
              <a:t>Objectives of </a:t>
            </a:r>
            <a:r>
              <a:rPr lang="en-GB" sz="2600" dirty="0"/>
              <a:t>the session</a:t>
            </a:r>
            <a:r>
              <a:rPr lang="en-GB" sz="4000" dirty="0"/>
              <a:t/>
            </a:r>
            <a:br>
              <a:rPr lang="en-GB" sz="4000" dirty="0"/>
            </a:br>
            <a:endParaRPr lang="en-GB" sz="4000" dirty="0"/>
          </a:p>
        </p:txBody>
      </p:sp>
      <p:sp>
        <p:nvSpPr>
          <p:cNvPr id="5" name="Content Placeholder 2"/>
          <p:cNvSpPr>
            <a:spLocks noGrp="1"/>
          </p:cNvSpPr>
          <p:nvPr>
            <p:ph idx="1"/>
          </p:nvPr>
        </p:nvSpPr>
        <p:spPr>
          <a:xfrm>
            <a:off x="827584" y="1700808"/>
            <a:ext cx="7488237" cy="4464596"/>
          </a:xfrm>
        </p:spPr>
        <p:txBody>
          <a:bodyPr/>
          <a:lstStyle/>
          <a:p>
            <a:pPr marL="0" lvl="0" indent="0">
              <a:buNone/>
            </a:pPr>
            <a:r>
              <a:rPr lang="en-GB" sz="2000" dirty="0" smtClean="0"/>
              <a:t>Remote Pairing</a:t>
            </a:r>
          </a:p>
          <a:p>
            <a:pPr lvl="0"/>
            <a:r>
              <a:rPr lang="en-GB" sz="2000" dirty="0" smtClean="0"/>
              <a:t>To update on current position and further work;</a:t>
            </a:r>
          </a:p>
          <a:p>
            <a:pPr lvl="0"/>
            <a:r>
              <a:rPr lang="en-GB" sz="2000" dirty="0" smtClean="0"/>
              <a:t>To explain the current position regarding what the end-to-end system will provide</a:t>
            </a:r>
          </a:p>
          <a:p>
            <a:pPr lvl="0"/>
            <a:r>
              <a:rPr lang="en-GB" sz="2000" dirty="0" smtClean="0"/>
              <a:t>To set-out the additional services required to allow a Third Party to use the system to provide a pairing service;</a:t>
            </a:r>
          </a:p>
          <a:p>
            <a:pPr lvl="0"/>
            <a:r>
              <a:rPr lang="en-GB" sz="2000" dirty="0" smtClean="0"/>
              <a:t>To explain further work which will consider whether additional regulatory intervention is required to ensure that Third Parties are able to provide pairing services.</a:t>
            </a:r>
          </a:p>
          <a:p>
            <a:pPr lvl="0"/>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4237574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16" y="260648"/>
            <a:ext cx="6696744" cy="1296144"/>
          </a:xfrm>
        </p:spPr>
        <p:txBody>
          <a:bodyPr/>
          <a:lstStyle/>
          <a:p>
            <a:pPr algn="ctr"/>
            <a:r>
              <a:rPr lang="en-GB" sz="2600" dirty="0"/>
              <a:t>Objectives</a:t>
            </a:r>
            <a:r>
              <a:rPr lang="en-GB" sz="4000" dirty="0" smtClean="0"/>
              <a:t> </a:t>
            </a:r>
            <a:r>
              <a:rPr lang="en-GB" sz="2600" dirty="0"/>
              <a:t>of the session</a:t>
            </a:r>
            <a:r>
              <a:rPr lang="en-GB" sz="4000" dirty="0"/>
              <a:t/>
            </a:r>
            <a:br>
              <a:rPr lang="en-GB" sz="4000" dirty="0"/>
            </a:br>
            <a:endParaRPr lang="en-GB" sz="4000" dirty="0"/>
          </a:p>
        </p:txBody>
      </p:sp>
      <p:sp>
        <p:nvSpPr>
          <p:cNvPr id="5" name="Content Placeholder 2"/>
          <p:cNvSpPr>
            <a:spLocks noGrp="1"/>
          </p:cNvSpPr>
          <p:nvPr>
            <p:ph idx="1"/>
          </p:nvPr>
        </p:nvSpPr>
        <p:spPr>
          <a:xfrm>
            <a:off x="827584" y="1700808"/>
            <a:ext cx="7488237" cy="4464596"/>
          </a:xfrm>
        </p:spPr>
        <p:txBody>
          <a:bodyPr/>
          <a:lstStyle/>
          <a:p>
            <a:pPr marL="0" lvl="0" indent="0">
              <a:buNone/>
            </a:pPr>
            <a:r>
              <a:rPr lang="en-GB" sz="2000" dirty="0" smtClean="0"/>
              <a:t>Locally-initiated Pairing</a:t>
            </a:r>
          </a:p>
          <a:p>
            <a:pPr lvl="0"/>
            <a:r>
              <a:rPr lang="en-GB" sz="2000" dirty="0" smtClean="0"/>
              <a:t>To explore the potential benefits from providing a local option in addition to remote option to initiate pairing;</a:t>
            </a:r>
          </a:p>
          <a:p>
            <a:pPr lvl="0"/>
            <a:r>
              <a:rPr lang="en-GB" sz="2000" dirty="0" smtClean="0"/>
              <a:t>To update on the two options for locally-initiated pairing</a:t>
            </a:r>
          </a:p>
          <a:p>
            <a:pPr lvl="0"/>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3306364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924944"/>
            <a:ext cx="6696744" cy="1296144"/>
          </a:xfrm>
        </p:spPr>
        <p:txBody>
          <a:bodyPr/>
          <a:lstStyle/>
          <a:p>
            <a:pPr algn="ctr"/>
            <a:r>
              <a:rPr lang="en-GB" sz="4000" b="0" dirty="0"/>
              <a:t>Remotely-initiated </a:t>
            </a:r>
            <a:r>
              <a:rPr lang="en-GB" sz="4000" b="0" dirty="0" smtClean="0"/>
              <a:t/>
            </a:r>
            <a:br>
              <a:rPr lang="en-GB" sz="4000" b="0" dirty="0" smtClean="0"/>
            </a:br>
            <a:r>
              <a:rPr lang="en-GB" sz="4000" b="0" dirty="0" smtClean="0"/>
              <a:t>Pairing</a:t>
            </a:r>
            <a:r>
              <a:rPr lang="en-GB" sz="4000" dirty="0"/>
              <a:t/>
            </a:r>
            <a:br>
              <a:rPr lang="en-GB" sz="4000" dirty="0"/>
            </a:br>
            <a:endParaRPr lang="en-GB" sz="4000" dirty="0"/>
          </a:p>
        </p:txBody>
      </p:sp>
    </p:spTree>
    <p:extLst>
      <p:ext uri="{BB962C8B-B14F-4D97-AF65-F5344CB8AC3E}">
        <p14:creationId xmlns:p14="http://schemas.microsoft.com/office/powerpoint/2010/main" val="3180638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99592" y="142875"/>
            <a:ext cx="8137525" cy="982663"/>
          </a:xfrm>
        </p:spPr>
        <p:txBody>
          <a:bodyPr/>
          <a:lstStyle/>
          <a:p>
            <a:pPr eaLnBrk="1" hangingPunct="1"/>
            <a:r>
              <a:rPr lang="en-GB" dirty="0" smtClean="0"/>
              <a:t>Agenda: SDAG #7</a:t>
            </a:r>
            <a:br>
              <a:rPr lang="en-GB" dirty="0" smtClean="0"/>
            </a:br>
            <a:r>
              <a:rPr lang="en-GB" sz="2000" dirty="0" smtClean="0"/>
              <a:t>BIS Conference Centre</a:t>
            </a:r>
            <a:br>
              <a:rPr lang="en-GB" sz="2000" dirty="0" smtClean="0"/>
            </a:br>
            <a:r>
              <a:rPr lang="en-GB" dirty="0" smtClean="0"/>
              <a:t>10:00 Tuesday 28 May 2013</a:t>
            </a:r>
            <a:endParaRPr lang="en-GB" i="1"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45783401"/>
              </p:ext>
            </p:extLst>
          </p:nvPr>
        </p:nvGraphicFramePr>
        <p:xfrm>
          <a:off x="900113" y="1700808"/>
          <a:ext cx="7488236" cy="3820958"/>
        </p:xfrm>
        <a:graphic>
          <a:graphicData uri="http://schemas.openxmlformats.org/drawingml/2006/table">
            <a:tbl>
              <a:tblPr firstRow="1" bandRow="1">
                <a:tableStyleId>{00A15C55-8517-42AA-B614-E9B94910E393}</a:tableStyleId>
              </a:tblPr>
              <a:tblGrid>
                <a:gridCol w="503535"/>
                <a:gridCol w="1512168"/>
                <a:gridCol w="3384376"/>
                <a:gridCol w="2088157"/>
              </a:tblGrid>
              <a:tr h="370840">
                <a:tc>
                  <a:txBody>
                    <a:bodyPr/>
                    <a:lstStyle/>
                    <a:p>
                      <a:r>
                        <a:rPr lang="en-GB" sz="1400" b="0" dirty="0" smtClean="0"/>
                        <a:t>No</a:t>
                      </a:r>
                      <a:endParaRPr lang="en-GB" sz="1400" b="0" dirty="0"/>
                    </a:p>
                  </a:txBody>
                  <a:tcPr/>
                </a:tc>
                <a:tc>
                  <a:txBody>
                    <a:bodyPr/>
                    <a:lstStyle/>
                    <a:p>
                      <a:r>
                        <a:rPr lang="en-GB" sz="1400" b="0" dirty="0" smtClean="0"/>
                        <a:t>Time</a:t>
                      </a:r>
                      <a:endParaRPr lang="en-GB" sz="1400" b="0" dirty="0"/>
                    </a:p>
                  </a:txBody>
                  <a:tcPr/>
                </a:tc>
                <a:tc>
                  <a:txBody>
                    <a:bodyPr/>
                    <a:lstStyle/>
                    <a:p>
                      <a:r>
                        <a:rPr lang="en-GB" sz="1400" b="0" dirty="0" smtClean="0"/>
                        <a:t>Subject</a:t>
                      </a:r>
                      <a:endParaRPr lang="en-GB" sz="1400" b="0" dirty="0"/>
                    </a:p>
                  </a:txBody>
                  <a:tcPr/>
                </a:tc>
                <a:tc>
                  <a:txBody>
                    <a:bodyPr/>
                    <a:lstStyle/>
                    <a:p>
                      <a:r>
                        <a:rPr lang="en-GB" sz="1400" b="0" dirty="0" smtClean="0"/>
                        <a:t>Lead</a:t>
                      </a:r>
                      <a:endParaRPr lang="en-GB" sz="1400" b="0" dirty="0"/>
                    </a:p>
                  </a:txBody>
                  <a:tcPr/>
                </a:tc>
              </a:tr>
              <a:tr h="349240">
                <a:tc>
                  <a:txBody>
                    <a:bodyPr/>
                    <a:lstStyle/>
                    <a:p>
                      <a:pPr algn="ctr"/>
                      <a:r>
                        <a:rPr lang="en-GB" sz="1400" kern="1200" dirty="0" smtClean="0">
                          <a:solidFill>
                            <a:schemeClr val="dk1"/>
                          </a:solidFill>
                          <a:latin typeface="Arial"/>
                          <a:ea typeface="Calibri"/>
                          <a:cs typeface="Times New Roman"/>
                        </a:rPr>
                        <a:t>1</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a:latin typeface="Arial"/>
                          <a:ea typeface="Calibri"/>
                          <a:cs typeface="Times New Roman"/>
                        </a:rPr>
                        <a:t>10.00 </a:t>
                      </a:r>
                      <a:r>
                        <a:rPr lang="en-GB" sz="1400" dirty="0" smtClean="0">
                          <a:latin typeface="Arial"/>
                          <a:ea typeface="Calibri"/>
                          <a:cs typeface="Times New Roman"/>
                        </a:rPr>
                        <a:t>– 10.15</a:t>
                      </a:r>
                      <a:endParaRPr lang="en-GB" sz="1200" dirty="0">
                        <a:latin typeface="Calibri"/>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Arial"/>
                          <a:ea typeface="Calibri"/>
                          <a:cs typeface="Times New Roman"/>
                        </a:rPr>
                        <a:t>Actions from previous meeting </a:t>
                      </a:r>
                    </a:p>
                  </a:txBody>
                  <a:tcPr marL="68580" marR="68580" marT="0" marB="0" anchor="ctr"/>
                </a:tc>
                <a:tc>
                  <a:txBody>
                    <a:bodyPr/>
                    <a:lstStyle/>
                    <a:p>
                      <a:pPr algn="l">
                        <a:spcAft>
                          <a:spcPts val="0"/>
                        </a:spcAft>
                      </a:pPr>
                      <a:r>
                        <a:rPr lang="en-GB" sz="1400" kern="1200" baseline="0" dirty="0" smtClean="0">
                          <a:solidFill>
                            <a:schemeClr val="dk1"/>
                          </a:solidFill>
                          <a:latin typeface="+mn-lt"/>
                          <a:ea typeface="Calibri"/>
                          <a:cs typeface="Times New Roman"/>
                        </a:rPr>
                        <a:t>Colin Sawyer</a:t>
                      </a:r>
                      <a:endParaRPr lang="en-GB" sz="1400" kern="1200" baseline="0" dirty="0">
                        <a:solidFill>
                          <a:schemeClr val="dk1"/>
                        </a:solidFill>
                        <a:latin typeface="+mn-lt"/>
                        <a:ea typeface="Calibri"/>
                        <a:cs typeface="Times New Roman"/>
                      </a:endParaRPr>
                    </a:p>
                  </a:txBody>
                  <a:tcPr marL="68580" marR="68580" marT="0" marB="0" anchor="ctr"/>
                </a:tc>
              </a:tr>
              <a:tr h="42894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latin typeface="Arial"/>
                          <a:ea typeface="Calibri"/>
                          <a:cs typeface="Times New Roman"/>
                        </a:rPr>
                        <a:t>2</a:t>
                      </a:r>
                    </a:p>
                  </a:txBody>
                  <a:tcPr anchor="ctr"/>
                </a:tc>
                <a:tc>
                  <a:txBody>
                    <a:bodyPr/>
                    <a:lstStyle/>
                    <a:p>
                      <a:pPr marL="228600" algn="l">
                        <a:spcAft>
                          <a:spcPts val="0"/>
                        </a:spcAft>
                      </a:pPr>
                      <a:r>
                        <a:rPr lang="en-GB" sz="1400" dirty="0" smtClean="0">
                          <a:latin typeface="Arial"/>
                          <a:ea typeface="Calibri"/>
                          <a:cs typeface="Times New Roman"/>
                        </a:rPr>
                        <a:t>10.15 </a:t>
                      </a:r>
                      <a:r>
                        <a:rPr lang="en-GB" sz="1400" dirty="0">
                          <a:latin typeface="Arial"/>
                          <a:ea typeface="Calibri"/>
                          <a:cs typeface="Times New Roman"/>
                        </a:rPr>
                        <a:t>– </a:t>
                      </a:r>
                      <a:r>
                        <a:rPr lang="en-GB" sz="1400" dirty="0" smtClean="0">
                          <a:latin typeface="Arial"/>
                          <a:ea typeface="Calibri"/>
                          <a:cs typeface="Times New Roman"/>
                        </a:rPr>
                        <a:t>10.45</a:t>
                      </a:r>
                      <a:endParaRPr lang="en-GB" sz="1200" dirty="0">
                        <a:latin typeface="Calibri"/>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Arial"/>
                          <a:ea typeface="Calibri"/>
                          <a:cs typeface="Times New Roman"/>
                        </a:rPr>
                        <a:t>Consolidated Issues Log - update	</a:t>
                      </a:r>
                    </a:p>
                  </a:txBody>
                  <a:tcPr marL="68580" marR="68580" marT="0" marB="0" anchor="ctr"/>
                </a:tc>
                <a:tc>
                  <a:txBody>
                    <a:bodyPr/>
                    <a:lstStyle/>
                    <a:p>
                      <a:pPr algn="l">
                        <a:spcAft>
                          <a:spcPts val="0"/>
                        </a:spcAft>
                      </a:pPr>
                      <a:r>
                        <a:rPr lang="en-GB" sz="1400" kern="1200" baseline="0" dirty="0" smtClean="0">
                          <a:solidFill>
                            <a:schemeClr val="dk1"/>
                          </a:solidFill>
                          <a:latin typeface="+mn-lt"/>
                          <a:ea typeface="Calibri"/>
                          <a:cs typeface="Times New Roman"/>
                        </a:rPr>
                        <a:t>Colin Sawyer</a:t>
                      </a:r>
                      <a:endParaRPr lang="en-GB" sz="1400" kern="1200" baseline="0" dirty="0">
                        <a:solidFill>
                          <a:schemeClr val="dk1"/>
                        </a:solidFill>
                        <a:latin typeface="+mn-lt"/>
                        <a:ea typeface="Calibri"/>
                        <a:cs typeface="Times New Roman"/>
                      </a:endParaRPr>
                    </a:p>
                  </a:txBody>
                  <a:tcPr marL="68580" marR="68580" marT="0" marB="0" anchor="ctr"/>
                </a:tc>
              </a:tr>
              <a:tr h="705976">
                <a:tc>
                  <a:txBody>
                    <a:bodyPr/>
                    <a:lstStyle/>
                    <a:p>
                      <a:pPr algn="ctr"/>
                      <a:r>
                        <a:rPr lang="en-GB" sz="1400" kern="1200" dirty="0" smtClean="0">
                          <a:solidFill>
                            <a:schemeClr val="dk1"/>
                          </a:solidFill>
                          <a:latin typeface="Arial"/>
                          <a:ea typeface="Calibri"/>
                          <a:cs typeface="Times New Roman"/>
                        </a:rPr>
                        <a:t>3</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smtClean="0">
                          <a:latin typeface="Arial"/>
                          <a:ea typeface="Calibri"/>
                          <a:cs typeface="Times New Roman"/>
                        </a:rPr>
                        <a:t>10.45 </a:t>
                      </a:r>
                      <a:r>
                        <a:rPr lang="en-GB" sz="1400" dirty="0">
                          <a:latin typeface="Arial"/>
                          <a:ea typeface="Calibri"/>
                          <a:cs typeface="Times New Roman"/>
                        </a:rPr>
                        <a:t>– </a:t>
                      </a:r>
                      <a:r>
                        <a:rPr lang="en-GB" sz="1400" dirty="0" smtClean="0">
                          <a:latin typeface="Arial"/>
                          <a:ea typeface="Calibri"/>
                          <a:cs typeface="Times New Roman"/>
                        </a:rPr>
                        <a:t>11.30</a:t>
                      </a:r>
                      <a:endParaRPr lang="en-GB" sz="1200" dirty="0">
                        <a:latin typeface="Calibri"/>
                        <a:ea typeface="Calibri"/>
                        <a:cs typeface="Times New Roman"/>
                      </a:endParaRPr>
                    </a:p>
                  </a:txBody>
                  <a:tcPr marL="68580" marR="68580" marT="0" marB="0" anchor="ctr"/>
                </a:tc>
                <a:tc>
                  <a:txBody>
                    <a:bodyPr/>
                    <a:lstStyle/>
                    <a:p>
                      <a:pPr marL="0" algn="l" defTabSz="914400" rtl="0" eaLnBrk="1" latinLnBrk="0" hangingPunct="1">
                        <a:spcAft>
                          <a:spcPts val="0"/>
                        </a:spcAft>
                      </a:pPr>
                      <a:r>
                        <a:rPr lang="en-GB" sz="1400" kern="1200" baseline="0" dirty="0" smtClean="0">
                          <a:solidFill>
                            <a:schemeClr val="dk1"/>
                          </a:solidFill>
                          <a:latin typeface="Arial"/>
                          <a:ea typeface="Calibri"/>
                          <a:cs typeface="Times New Roman"/>
                        </a:rPr>
                        <a:t>Role Based Access Control	</a:t>
                      </a:r>
                      <a:endParaRPr lang="en-GB" sz="1400" kern="1200" baseline="0" dirty="0">
                        <a:solidFill>
                          <a:schemeClr val="dk1"/>
                        </a:solidFill>
                        <a:latin typeface="Arial"/>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kern="1200" baseline="0" dirty="0" smtClean="0">
                        <a:solidFill>
                          <a:schemeClr val="dk1"/>
                        </a:solidFill>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Andy Armstrong</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kern="1200" baseline="0" dirty="0" smtClean="0">
                        <a:solidFill>
                          <a:schemeClr val="dk1"/>
                        </a:solidFill>
                        <a:latin typeface="+mn-lt"/>
                        <a:ea typeface="Calibri"/>
                        <a:cs typeface="Times New Roman"/>
                      </a:endParaRPr>
                    </a:p>
                  </a:txBody>
                  <a:tcPr marL="68580" marR="68580" marT="0" marB="0" anchor="ctr"/>
                </a:tc>
              </a:tr>
              <a:tr h="370840">
                <a:tc>
                  <a:txBody>
                    <a:bodyPr/>
                    <a:lstStyle/>
                    <a:p>
                      <a:pPr algn="ctr"/>
                      <a:r>
                        <a:rPr lang="en-GB" sz="1400" kern="1200" dirty="0" smtClean="0">
                          <a:solidFill>
                            <a:schemeClr val="dk1"/>
                          </a:solidFill>
                          <a:latin typeface="Arial"/>
                          <a:ea typeface="Calibri"/>
                          <a:cs typeface="Times New Roman"/>
                        </a:rPr>
                        <a:t>4</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smtClean="0">
                          <a:latin typeface="Arial"/>
                          <a:ea typeface="Calibri"/>
                          <a:cs typeface="Times New Roman"/>
                        </a:rPr>
                        <a:t>11.30 </a:t>
                      </a:r>
                      <a:r>
                        <a:rPr lang="en-GB" sz="1400" dirty="0">
                          <a:latin typeface="Arial"/>
                          <a:ea typeface="Calibri"/>
                          <a:cs typeface="Times New Roman"/>
                        </a:rPr>
                        <a:t>– </a:t>
                      </a:r>
                      <a:r>
                        <a:rPr lang="en-GB" sz="1400" dirty="0" smtClean="0">
                          <a:latin typeface="Arial"/>
                          <a:ea typeface="Calibri"/>
                          <a:cs typeface="Times New Roman"/>
                        </a:rPr>
                        <a:t>12.00</a:t>
                      </a:r>
                      <a:endParaRPr lang="en-GB" sz="1200" dirty="0">
                        <a:latin typeface="Calibri"/>
                        <a:ea typeface="Calibri"/>
                        <a:cs typeface="Times New Roman"/>
                      </a:endParaRPr>
                    </a:p>
                  </a:txBody>
                  <a:tcPr marL="68580" marR="68580" marT="0" marB="0" anchor="ctr"/>
                </a:tc>
                <a:tc>
                  <a:txBody>
                    <a:bodyPr/>
                    <a:lstStyle/>
                    <a:p>
                      <a:pPr marL="0" algn="l" defTabSz="914400" rtl="0" eaLnBrk="1" latinLnBrk="0" hangingPunct="1">
                        <a:spcAft>
                          <a:spcPts val="0"/>
                        </a:spcAft>
                      </a:pPr>
                      <a:r>
                        <a:rPr lang="en-GB" sz="1400" kern="1200" baseline="0" dirty="0" smtClean="0">
                          <a:solidFill>
                            <a:schemeClr val="dk1"/>
                          </a:solidFill>
                          <a:latin typeface="Arial"/>
                          <a:ea typeface="Calibri"/>
                          <a:cs typeface="Times New Roman"/>
                        </a:rPr>
                        <a:t>Historical Data on IHD</a:t>
                      </a:r>
                      <a:endParaRPr lang="en-GB" sz="1400" kern="1200" baseline="0" dirty="0">
                        <a:solidFill>
                          <a:schemeClr val="dk1"/>
                        </a:solidFill>
                        <a:latin typeface="Arial"/>
                        <a:ea typeface="Calibri"/>
                        <a:cs typeface="Times New Roman"/>
                      </a:endParaRPr>
                    </a:p>
                  </a:txBody>
                  <a:tcPr marL="68580" marR="68580" marT="0" marB="0" anchor="ctr"/>
                </a:tc>
                <a:tc>
                  <a:txBody>
                    <a:bodyPr/>
                    <a:lstStyle/>
                    <a:p>
                      <a:pPr algn="l">
                        <a:spcAft>
                          <a:spcPts val="0"/>
                        </a:spcAft>
                      </a:pPr>
                      <a:r>
                        <a:rPr lang="en-GB" sz="1400" kern="1200" baseline="0" dirty="0" smtClean="0">
                          <a:solidFill>
                            <a:schemeClr val="dk1"/>
                          </a:solidFill>
                          <a:latin typeface="Arial"/>
                          <a:ea typeface="Calibri"/>
                          <a:cs typeface="Times New Roman"/>
                        </a:rPr>
                        <a:t>Andy Armstrong</a:t>
                      </a:r>
                      <a:endParaRPr lang="en-GB" sz="1400" kern="1200" baseline="0" dirty="0">
                        <a:solidFill>
                          <a:schemeClr val="dk1"/>
                        </a:solidFill>
                        <a:latin typeface="Arial"/>
                        <a:ea typeface="Calibri"/>
                        <a:cs typeface="Times New Roman"/>
                      </a:endParaRPr>
                    </a:p>
                  </a:txBody>
                  <a:tcPr marL="68580" marR="68580" marT="0" marB="0" anchor="ctr"/>
                </a:tc>
              </a:tr>
              <a:tr h="370840">
                <a:tc>
                  <a:txBody>
                    <a:bodyPr/>
                    <a:lstStyle/>
                    <a:p>
                      <a:pPr algn="ctr"/>
                      <a:r>
                        <a:rPr lang="en-GB" sz="1400" kern="1200" dirty="0" smtClean="0">
                          <a:solidFill>
                            <a:schemeClr val="dk1"/>
                          </a:solidFill>
                          <a:latin typeface="Arial"/>
                          <a:ea typeface="Calibri"/>
                          <a:cs typeface="Times New Roman"/>
                        </a:rPr>
                        <a:t>5</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smtClean="0">
                          <a:latin typeface="Arial"/>
                          <a:ea typeface="Calibri"/>
                          <a:cs typeface="Times New Roman"/>
                        </a:rPr>
                        <a:t>12.00 - 12.45</a:t>
                      </a:r>
                      <a:endParaRPr lang="en-GB" sz="1400" dirty="0">
                        <a:latin typeface="Arial"/>
                        <a:ea typeface="Calibri"/>
                        <a:cs typeface="Times New Roman"/>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HAN Options</a:t>
                      </a:r>
                      <a:endParaRPr lang="en-GB" sz="1400" kern="1200" baseline="0" dirty="0">
                        <a:solidFill>
                          <a:schemeClr val="dk1"/>
                        </a:solidFill>
                        <a:latin typeface="Arial"/>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Colin Sawyer/Julian Hughes</a:t>
                      </a:r>
                      <a:endParaRPr lang="en-GB" sz="1400" kern="1200" baseline="0" dirty="0">
                        <a:solidFill>
                          <a:schemeClr val="dk1"/>
                        </a:solidFill>
                        <a:latin typeface="Arial"/>
                        <a:ea typeface="Calibri"/>
                        <a:cs typeface="Times New Roman"/>
                      </a:endParaRPr>
                    </a:p>
                  </a:txBody>
                  <a:tcPr marL="68580" marR="68580" marT="0" marB="0" anchor="ctr"/>
                </a:tc>
              </a:tr>
              <a:tr h="370840">
                <a:tc>
                  <a:txBody>
                    <a:bodyPr/>
                    <a:lstStyle/>
                    <a:p>
                      <a:pPr algn="ctr"/>
                      <a:r>
                        <a:rPr lang="en-GB" sz="1400" kern="1200" dirty="0" smtClean="0">
                          <a:solidFill>
                            <a:schemeClr val="dk1"/>
                          </a:solidFill>
                          <a:latin typeface="Arial"/>
                          <a:ea typeface="Calibri"/>
                          <a:cs typeface="Times New Roman"/>
                        </a:rPr>
                        <a:t>6</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a:latin typeface="Arial"/>
                          <a:ea typeface="Calibri"/>
                          <a:cs typeface="Times New Roman"/>
                        </a:rPr>
                        <a:t>13.15 – 14.00</a:t>
                      </a:r>
                      <a:endParaRPr lang="en-GB" sz="1200" dirty="0">
                        <a:latin typeface="Calibri"/>
                        <a:ea typeface="Calibri"/>
                        <a:cs typeface="Times New Roman"/>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CAD update</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Tim Bailey </a:t>
                      </a:r>
                      <a:endParaRPr lang="en-GB" sz="1400" kern="1200" baseline="0" dirty="0">
                        <a:solidFill>
                          <a:schemeClr val="dk1"/>
                        </a:solidFill>
                        <a:latin typeface="Arial"/>
                        <a:ea typeface="Calibri"/>
                        <a:cs typeface="Times New Roman"/>
                      </a:endParaRPr>
                    </a:p>
                  </a:txBody>
                  <a:tcPr marL="68580" marR="68580" marT="0" marB="0" anchor="ctr"/>
                </a:tc>
              </a:tr>
              <a:tr h="370840">
                <a:tc>
                  <a:txBody>
                    <a:bodyPr/>
                    <a:lstStyle/>
                    <a:p>
                      <a:pPr algn="ctr"/>
                      <a:r>
                        <a:rPr lang="en-GB" sz="1400" kern="1200" dirty="0" smtClean="0">
                          <a:solidFill>
                            <a:schemeClr val="dk1"/>
                          </a:solidFill>
                          <a:latin typeface="Arial"/>
                          <a:ea typeface="Calibri"/>
                          <a:cs typeface="Times New Roman"/>
                        </a:rPr>
                        <a:t>7</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a:latin typeface="Arial"/>
                          <a:ea typeface="Calibri"/>
                          <a:cs typeface="Times New Roman"/>
                        </a:rPr>
                        <a:t>14.00 - </a:t>
                      </a:r>
                      <a:r>
                        <a:rPr lang="en-GB" sz="1400" dirty="0" smtClean="0">
                          <a:latin typeface="Arial"/>
                          <a:ea typeface="Calibri"/>
                          <a:cs typeface="Times New Roman"/>
                        </a:rPr>
                        <a:t>14.30</a:t>
                      </a:r>
                      <a:endParaRPr lang="en-GB" sz="1200" dirty="0">
                        <a:latin typeface="Calibri"/>
                        <a:ea typeface="Calibri"/>
                        <a:cs typeface="Times New Roman"/>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Arial"/>
                          <a:ea typeface="Calibri"/>
                          <a:cs typeface="Times New Roman"/>
                        </a:rPr>
                        <a:t>SMETS2 (1st iteration) Open Issues</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dk1"/>
                          </a:solidFill>
                          <a:latin typeface="+mn-lt"/>
                          <a:ea typeface="Calibri"/>
                          <a:cs typeface="Times New Roman"/>
                        </a:rPr>
                        <a:t>Peter Morgan/ Robin Niblock</a:t>
                      </a:r>
                    </a:p>
                  </a:txBody>
                  <a:tcPr marL="68580" marR="68580" marT="0" marB="0" anchor="ctr"/>
                </a:tc>
              </a:tr>
              <a:tr h="370840">
                <a:tc>
                  <a:txBody>
                    <a:bodyPr/>
                    <a:lstStyle/>
                    <a:p>
                      <a:pPr algn="ctr"/>
                      <a:r>
                        <a:rPr lang="en-GB" sz="1400" kern="1200" dirty="0" smtClean="0">
                          <a:solidFill>
                            <a:schemeClr val="dk1"/>
                          </a:solidFill>
                          <a:latin typeface="Arial"/>
                          <a:ea typeface="Calibri"/>
                          <a:cs typeface="Times New Roman"/>
                        </a:rPr>
                        <a:t>8</a:t>
                      </a:r>
                      <a:endParaRPr lang="en-GB" sz="1400" kern="1200" dirty="0">
                        <a:solidFill>
                          <a:schemeClr val="dk1"/>
                        </a:solidFill>
                        <a:latin typeface="Arial"/>
                        <a:ea typeface="Calibri"/>
                        <a:cs typeface="Times New Roman"/>
                      </a:endParaRPr>
                    </a:p>
                  </a:txBody>
                  <a:tcPr anchor="ctr"/>
                </a:tc>
                <a:tc>
                  <a:txBody>
                    <a:bodyPr/>
                    <a:lstStyle/>
                    <a:p>
                      <a:pPr marL="228600" algn="l">
                        <a:spcAft>
                          <a:spcPts val="0"/>
                        </a:spcAft>
                      </a:pPr>
                      <a:r>
                        <a:rPr lang="en-GB" sz="1400" dirty="0" smtClean="0">
                          <a:latin typeface="Arial"/>
                          <a:ea typeface="Calibri"/>
                          <a:cs typeface="Times New Roman"/>
                        </a:rPr>
                        <a:t>14:45 </a:t>
                      </a:r>
                      <a:r>
                        <a:rPr lang="en-GB" sz="1400" dirty="0">
                          <a:latin typeface="Arial"/>
                          <a:ea typeface="Calibri"/>
                          <a:cs typeface="Times New Roman"/>
                        </a:rPr>
                        <a:t>– 15:00</a:t>
                      </a:r>
                      <a:endParaRPr lang="en-GB" sz="1200" dirty="0">
                        <a:latin typeface="Calibri"/>
                        <a:ea typeface="Calibri"/>
                        <a:cs typeface="Times New Roman"/>
                      </a:endParaRPr>
                    </a:p>
                  </a:txBody>
                  <a:tcPr marL="68580" marR="68580" marT="0" marB="0" anchor="ctr"/>
                </a:tc>
                <a:tc>
                  <a:txBody>
                    <a:bodyPr/>
                    <a:lstStyle/>
                    <a:p>
                      <a:pPr marL="0" algn="l" defTabSz="914400" rtl="0" eaLnBrk="1" latinLnBrk="0" hangingPunct="1">
                        <a:spcAft>
                          <a:spcPts val="0"/>
                        </a:spcAft>
                      </a:pPr>
                      <a:r>
                        <a:rPr lang="en-GB" sz="1400" kern="1200" baseline="0" dirty="0" smtClean="0">
                          <a:solidFill>
                            <a:schemeClr val="dk1"/>
                          </a:solidFill>
                          <a:latin typeface="Arial"/>
                          <a:ea typeface="Calibri"/>
                          <a:cs typeface="Times New Roman"/>
                        </a:rPr>
                        <a:t>AOB</a:t>
                      </a:r>
                      <a:endParaRPr lang="en-GB" sz="1400" kern="1200" baseline="0" dirty="0">
                        <a:solidFill>
                          <a:schemeClr val="dk1"/>
                        </a:solidFill>
                        <a:latin typeface="Arial"/>
                        <a:ea typeface="Calibri"/>
                        <a:cs typeface="Times New Roman"/>
                      </a:endParaRPr>
                    </a:p>
                  </a:txBody>
                  <a:tcPr marL="68580" marR="68580" marT="0" marB="0" anchor="ctr"/>
                </a:tc>
                <a:tc>
                  <a:txBody>
                    <a:bodyPr/>
                    <a:lstStyle/>
                    <a:p>
                      <a:pPr algn="l">
                        <a:spcAft>
                          <a:spcPts val="0"/>
                        </a:spcAft>
                      </a:pPr>
                      <a:endParaRPr lang="en-GB" sz="1400" dirty="0">
                        <a:latin typeface="Arial"/>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404664"/>
            <a:ext cx="6049268" cy="504056"/>
          </a:xfrm>
        </p:spPr>
        <p:txBody>
          <a:bodyPr/>
          <a:lstStyle/>
          <a:p>
            <a:r>
              <a:rPr lang="en-GB" dirty="0"/>
              <a:t>What will the E2E system provide? Current proposals.</a:t>
            </a:r>
          </a:p>
        </p:txBody>
      </p:sp>
      <p:sp>
        <p:nvSpPr>
          <p:cNvPr id="3" name="Content Placeholder 2"/>
          <p:cNvSpPr>
            <a:spLocks noGrp="1"/>
          </p:cNvSpPr>
          <p:nvPr>
            <p:ph idx="1"/>
          </p:nvPr>
        </p:nvSpPr>
        <p:spPr>
          <a:xfrm>
            <a:off x="900113" y="1700808"/>
            <a:ext cx="7488237" cy="4464596"/>
          </a:xfrm>
        </p:spPr>
        <p:txBody>
          <a:bodyPr/>
          <a:lstStyle/>
          <a:p>
            <a:pPr lvl="0"/>
            <a:r>
              <a:rPr lang="en-GB" sz="2000" dirty="0" smtClean="0"/>
              <a:t>No changes </a:t>
            </a:r>
            <a:r>
              <a:rPr lang="en-GB" sz="2000" dirty="0"/>
              <a:t>required to </a:t>
            </a:r>
            <a:r>
              <a:rPr lang="en-GB" sz="2000" dirty="0" smtClean="0"/>
              <a:t>SMETS as remote pairing does not rely on functions of the equipment;</a:t>
            </a:r>
          </a:p>
          <a:p>
            <a:pPr lvl="0"/>
            <a:r>
              <a:rPr lang="en-GB" sz="2000" dirty="0" smtClean="0"/>
              <a:t>GB Companion Specification will support pairing/</a:t>
            </a:r>
            <a:r>
              <a:rPr lang="en-GB" sz="2000" dirty="0" err="1" smtClean="0"/>
              <a:t>unpairing</a:t>
            </a:r>
            <a:r>
              <a:rPr lang="en-GB" sz="2000" dirty="0" smtClean="0"/>
              <a:t> of a CAD following receipt of a valid pairing/</a:t>
            </a:r>
            <a:r>
              <a:rPr lang="en-GB" sz="2000" dirty="0" err="1" smtClean="0"/>
              <a:t>unpairing</a:t>
            </a:r>
            <a:r>
              <a:rPr lang="en-GB" sz="2000" dirty="0" smtClean="0"/>
              <a:t> request via the WAN interface;</a:t>
            </a:r>
          </a:p>
          <a:p>
            <a:pPr lvl="0"/>
            <a:r>
              <a:rPr lang="en-GB" sz="2000" dirty="0"/>
              <a:t>SEC schedule of core communication services will </a:t>
            </a:r>
            <a:r>
              <a:rPr lang="en-GB" sz="2000" dirty="0" smtClean="0"/>
              <a:t>offer a service to any DCC user to send pairing and </a:t>
            </a:r>
            <a:r>
              <a:rPr lang="en-GB" sz="2000" dirty="0" err="1" smtClean="0"/>
              <a:t>unpairing</a:t>
            </a:r>
            <a:r>
              <a:rPr lang="en-GB" sz="2000" dirty="0" smtClean="0"/>
              <a:t> commands to equipment;</a:t>
            </a:r>
          </a:p>
          <a:p>
            <a:pPr lvl="0"/>
            <a:r>
              <a:rPr lang="en-GB" sz="2000" dirty="0" smtClean="0"/>
              <a:t>DCC user will be subject to Privacy requirements (</a:t>
            </a:r>
            <a:r>
              <a:rPr lang="en-GB" sz="2000" dirty="0" err="1" smtClean="0"/>
              <a:t>tbc</a:t>
            </a:r>
            <a:r>
              <a:rPr lang="en-GB" sz="2000" dirty="0" smtClean="0"/>
              <a:t> but e.g. to verify </a:t>
            </a:r>
            <a:r>
              <a:rPr lang="en-GB" sz="2000" dirty="0"/>
              <a:t>the identity of the energy consumer from whom they have obtained permission to provide a CAD </a:t>
            </a:r>
            <a:r>
              <a:rPr lang="en-GB" sz="2000" dirty="0" smtClean="0"/>
              <a:t>pairing/</a:t>
            </a:r>
            <a:r>
              <a:rPr lang="en-GB" sz="2000" dirty="0" err="1" smtClean="0"/>
              <a:t>unpairing</a:t>
            </a:r>
            <a:r>
              <a:rPr lang="en-GB" sz="2000" dirty="0" smtClean="0"/>
              <a:t> service)</a:t>
            </a:r>
          </a:p>
          <a:p>
            <a:pPr lvl="0"/>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34692960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14883"/>
            <a:ext cx="5400675" cy="837853"/>
          </a:xfrm>
        </p:spPr>
        <p:txBody>
          <a:bodyPr/>
          <a:lstStyle/>
          <a:p>
            <a:r>
              <a:rPr lang="en-GB" dirty="0" smtClean="0"/>
              <a:t>What additional services are required to provide a CAD pairing service?</a:t>
            </a:r>
            <a:endParaRPr lang="en-GB" dirty="0"/>
          </a:p>
        </p:txBody>
      </p:sp>
      <p:sp>
        <p:nvSpPr>
          <p:cNvPr id="3" name="Content Placeholder 2"/>
          <p:cNvSpPr>
            <a:spLocks noGrp="1"/>
          </p:cNvSpPr>
          <p:nvPr>
            <p:ph idx="1"/>
          </p:nvPr>
        </p:nvSpPr>
        <p:spPr/>
        <p:txBody>
          <a:bodyPr/>
          <a:lstStyle/>
          <a:p>
            <a:pPr lvl="1"/>
            <a:r>
              <a:rPr lang="en-GB" sz="1800" dirty="0" smtClean="0"/>
              <a:t>Consumer </a:t>
            </a:r>
            <a:r>
              <a:rPr lang="en-GB" sz="1800" dirty="0"/>
              <a:t>verification</a:t>
            </a:r>
            <a:r>
              <a:rPr lang="en-GB" sz="1800" dirty="0" smtClean="0"/>
              <a:t>;</a:t>
            </a:r>
          </a:p>
          <a:p>
            <a:pPr lvl="1"/>
            <a:r>
              <a:rPr lang="en-GB" sz="1800" dirty="0" smtClean="0"/>
              <a:t>Means to allow consumer to provide information to identify themselves, their </a:t>
            </a:r>
            <a:r>
              <a:rPr lang="en-GB" sz="1800" dirty="0" err="1" smtClean="0"/>
              <a:t>Comms</a:t>
            </a:r>
            <a:r>
              <a:rPr lang="en-GB" sz="1800" dirty="0" smtClean="0"/>
              <a:t> Hub and their CAD (e.g. portal)</a:t>
            </a:r>
            <a:endParaRPr lang="en-GB" sz="1800" dirty="0"/>
          </a:p>
          <a:p>
            <a:pPr lvl="1"/>
            <a:r>
              <a:rPr lang="en-GB" sz="1800" dirty="0" smtClean="0"/>
              <a:t>Issue </a:t>
            </a:r>
            <a:r>
              <a:rPr lang="en-GB" sz="1800" dirty="0"/>
              <a:t>of pairing command via DCC (for remote pairing</a:t>
            </a:r>
            <a:r>
              <a:rPr lang="en-GB" sz="1800" dirty="0" smtClean="0"/>
              <a:t>);</a:t>
            </a:r>
          </a:p>
          <a:p>
            <a:pPr lvl="1"/>
            <a:r>
              <a:rPr lang="en-GB" sz="1800" dirty="0" smtClean="0"/>
              <a:t>Management of CADs and </a:t>
            </a:r>
            <a:r>
              <a:rPr lang="en-GB" sz="1800" dirty="0" err="1" smtClean="0"/>
              <a:t>unpairing</a:t>
            </a:r>
            <a:r>
              <a:rPr lang="en-GB" sz="1800" dirty="0" smtClean="0"/>
              <a:t>;</a:t>
            </a:r>
            <a:endParaRPr lang="en-GB" sz="1800" dirty="0"/>
          </a:p>
          <a:p>
            <a:pPr lvl="1"/>
            <a:r>
              <a:rPr lang="en-GB" sz="1800" dirty="0" smtClean="0"/>
              <a:t>Support to help consumer navigate Portal;</a:t>
            </a:r>
          </a:p>
          <a:p>
            <a:pPr lvl="1"/>
            <a:r>
              <a:rPr lang="en-GB" sz="1800" dirty="0" smtClean="0"/>
              <a:t>Support for issues with CADs.</a:t>
            </a:r>
            <a:endParaRPr lang="en-GB" sz="1800" dirty="0"/>
          </a:p>
        </p:txBody>
      </p:sp>
    </p:spTree>
    <p:extLst>
      <p:ext uri="{BB962C8B-B14F-4D97-AF65-F5344CB8AC3E}">
        <p14:creationId xmlns:p14="http://schemas.microsoft.com/office/powerpoint/2010/main" val="71605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924944"/>
            <a:ext cx="6696744" cy="1296144"/>
          </a:xfrm>
        </p:spPr>
        <p:txBody>
          <a:bodyPr/>
          <a:lstStyle/>
          <a:p>
            <a:pPr algn="ctr"/>
            <a:r>
              <a:rPr lang="en-GB" sz="4000" b="0" dirty="0"/>
              <a:t>Locally-initiated </a:t>
            </a:r>
            <a:br>
              <a:rPr lang="en-GB" sz="4000" b="0" dirty="0"/>
            </a:br>
            <a:r>
              <a:rPr lang="en-GB" sz="4000" b="0" dirty="0"/>
              <a:t>Pairing</a:t>
            </a:r>
            <a:r>
              <a:rPr lang="en-GB" sz="4000" dirty="0"/>
              <a:t/>
            </a:r>
            <a:br>
              <a:rPr lang="en-GB" sz="4000" dirty="0"/>
            </a:br>
            <a:endParaRPr lang="en-GB" sz="4000" dirty="0"/>
          </a:p>
        </p:txBody>
      </p:sp>
    </p:spTree>
    <p:extLst>
      <p:ext uri="{BB962C8B-B14F-4D97-AF65-F5344CB8AC3E}">
        <p14:creationId xmlns:p14="http://schemas.microsoft.com/office/powerpoint/2010/main" val="3311061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404664"/>
            <a:ext cx="6049268" cy="504056"/>
          </a:xfrm>
        </p:spPr>
        <p:txBody>
          <a:bodyPr/>
          <a:lstStyle/>
          <a:p>
            <a:r>
              <a:rPr lang="en-GB" sz="2600" dirty="0" smtClean="0"/>
              <a:t>Benefits of a locally-initiated option</a:t>
            </a:r>
            <a:endParaRPr lang="en-GB" sz="2600" dirty="0"/>
          </a:p>
        </p:txBody>
      </p:sp>
      <p:sp>
        <p:nvSpPr>
          <p:cNvPr id="3" name="Content Placeholder 2"/>
          <p:cNvSpPr>
            <a:spLocks noGrp="1"/>
          </p:cNvSpPr>
          <p:nvPr>
            <p:ph idx="1"/>
          </p:nvPr>
        </p:nvSpPr>
        <p:spPr>
          <a:xfrm>
            <a:off x="900113" y="1700808"/>
            <a:ext cx="7488237" cy="4464596"/>
          </a:xfrm>
        </p:spPr>
        <p:txBody>
          <a:bodyPr/>
          <a:lstStyle/>
          <a:p>
            <a:pPr marL="0" indent="0">
              <a:buNone/>
            </a:pPr>
            <a:r>
              <a:rPr lang="en-GB" sz="2000" u="sng" dirty="0" smtClean="0"/>
              <a:t>What will be the attractions of a local option:</a:t>
            </a:r>
          </a:p>
          <a:p>
            <a:endParaRPr lang="en-GB" sz="2000" dirty="0" smtClean="0"/>
          </a:p>
          <a:p>
            <a:r>
              <a:rPr lang="en-GB" sz="2000" dirty="0" smtClean="0"/>
              <a:t>At different stages in the rollout</a:t>
            </a:r>
            <a:endParaRPr lang="en-GB" sz="2000" dirty="0"/>
          </a:p>
          <a:p>
            <a:pPr lvl="1"/>
            <a:r>
              <a:rPr lang="en-GB" sz="2000" dirty="0" smtClean="0"/>
              <a:t>Prior / post DCC go-live;</a:t>
            </a:r>
          </a:p>
          <a:p>
            <a:pPr lvl="1"/>
            <a:r>
              <a:rPr lang="en-GB" sz="2000" dirty="0" smtClean="0"/>
              <a:t>Prior / post availability of a remote pairing service.</a:t>
            </a:r>
          </a:p>
          <a:p>
            <a:pPr marL="457200" lvl="1" indent="0">
              <a:buNone/>
            </a:pPr>
            <a:endParaRPr lang="en-GB" sz="2000" dirty="0" smtClean="0"/>
          </a:p>
          <a:p>
            <a:pPr lvl="0"/>
            <a:r>
              <a:rPr lang="en-GB" sz="2000" dirty="0" smtClean="0"/>
              <a:t>To different types of stakeholder:</a:t>
            </a:r>
          </a:p>
          <a:p>
            <a:pPr lvl="1"/>
            <a:r>
              <a:rPr lang="en-GB" sz="2000" dirty="0" smtClean="0"/>
              <a:t>Consumers;</a:t>
            </a:r>
          </a:p>
          <a:p>
            <a:pPr lvl="1"/>
            <a:r>
              <a:rPr lang="en-GB" sz="2000" dirty="0" smtClean="0"/>
              <a:t>CAD providers;</a:t>
            </a:r>
          </a:p>
          <a:p>
            <a:pPr lvl="1"/>
            <a:r>
              <a:rPr lang="en-GB" sz="2000" dirty="0" smtClean="0"/>
              <a:t>Suppliers.</a:t>
            </a:r>
          </a:p>
          <a:p>
            <a:pPr lvl="1"/>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2544603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404664"/>
            <a:ext cx="6049268" cy="504056"/>
          </a:xfrm>
        </p:spPr>
        <p:txBody>
          <a:bodyPr/>
          <a:lstStyle/>
          <a:p>
            <a:r>
              <a:rPr lang="en-GB" sz="2600" dirty="0" smtClean="0"/>
              <a:t>Locally-initiated options</a:t>
            </a:r>
            <a:endParaRPr lang="en-GB" sz="2600" dirty="0"/>
          </a:p>
        </p:txBody>
      </p:sp>
      <p:sp>
        <p:nvSpPr>
          <p:cNvPr id="3" name="Content Placeholder 2"/>
          <p:cNvSpPr>
            <a:spLocks noGrp="1"/>
          </p:cNvSpPr>
          <p:nvPr>
            <p:ph idx="1"/>
          </p:nvPr>
        </p:nvSpPr>
        <p:spPr>
          <a:xfrm>
            <a:off x="900113" y="1700808"/>
            <a:ext cx="7488237" cy="4464596"/>
          </a:xfrm>
        </p:spPr>
        <p:txBody>
          <a:bodyPr/>
          <a:lstStyle/>
          <a:p>
            <a:pPr marL="0" indent="0">
              <a:buNone/>
            </a:pPr>
            <a:r>
              <a:rPr lang="en-GB" sz="2000" u="sng" dirty="0"/>
              <a:t>Option 1: Selection of CAD ID from a list on the meter</a:t>
            </a:r>
            <a:endParaRPr lang="en-GB" sz="2000" dirty="0"/>
          </a:p>
          <a:p>
            <a:r>
              <a:rPr lang="en-GB" sz="2000" dirty="0"/>
              <a:t>If Electricity Meter is in a shared space consumer enters Privacy PIN to access restricted menu functions</a:t>
            </a:r>
            <a:r>
              <a:rPr lang="en-GB" sz="2000" dirty="0" smtClean="0"/>
              <a:t>;</a:t>
            </a:r>
          </a:p>
          <a:p>
            <a:pPr lvl="0"/>
            <a:r>
              <a:rPr lang="en-GB" sz="2000" dirty="0" smtClean="0"/>
              <a:t>Consumer </a:t>
            </a:r>
            <a:r>
              <a:rPr lang="en-GB" sz="2000" dirty="0"/>
              <a:t>switches on CAD and selects ‘pair CAD’ function/button on Electricity Meter menu.</a:t>
            </a:r>
          </a:p>
          <a:p>
            <a:pPr lvl="0"/>
            <a:r>
              <a:rPr lang="en-GB" sz="2000" dirty="0"/>
              <a:t>Menu lists ‘IDs’ all unpaired CADs within range (usually will only be 1)</a:t>
            </a:r>
          </a:p>
          <a:p>
            <a:pPr lvl="0"/>
            <a:r>
              <a:rPr lang="en-GB" sz="2000" dirty="0"/>
              <a:t>Consumer selects the ID printed on CAD and selects pair;</a:t>
            </a:r>
          </a:p>
          <a:p>
            <a:r>
              <a:rPr lang="en-GB" sz="2000" dirty="0"/>
              <a:t>Pairing occurs;</a:t>
            </a:r>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2269608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404664"/>
            <a:ext cx="6049268" cy="504056"/>
          </a:xfrm>
        </p:spPr>
        <p:txBody>
          <a:bodyPr/>
          <a:lstStyle/>
          <a:p>
            <a:r>
              <a:rPr lang="en-GB" sz="2600" dirty="0" smtClean="0"/>
              <a:t>Locally-initiated options</a:t>
            </a:r>
            <a:endParaRPr lang="en-GB" sz="2600" dirty="0"/>
          </a:p>
        </p:txBody>
      </p:sp>
      <p:sp>
        <p:nvSpPr>
          <p:cNvPr id="3" name="Content Placeholder 2"/>
          <p:cNvSpPr>
            <a:spLocks noGrp="1"/>
          </p:cNvSpPr>
          <p:nvPr>
            <p:ph idx="1"/>
          </p:nvPr>
        </p:nvSpPr>
        <p:spPr>
          <a:xfrm>
            <a:off x="900113" y="1700808"/>
            <a:ext cx="7488237" cy="4464596"/>
          </a:xfrm>
        </p:spPr>
        <p:txBody>
          <a:bodyPr/>
          <a:lstStyle/>
          <a:p>
            <a:pPr marL="0" indent="0">
              <a:buNone/>
            </a:pPr>
            <a:r>
              <a:rPr lang="en-GB" sz="2000" u="sng" dirty="0"/>
              <a:t>Option </a:t>
            </a:r>
            <a:r>
              <a:rPr lang="en-GB" sz="2000" u="sng" dirty="0" smtClean="0"/>
              <a:t>2: </a:t>
            </a:r>
            <a:r>
              <a:rPr lang="en-GB" sz="2000" u="sng" dirty="0"/>
              <a:t>– Short-code entry on Electricity Meter initiates </a:t>
            </a:r>
            <a:r>
              <a:rPr lang="en-GB" sz="2000" u="sng" dirty="0" smtClean="0"/>
              <a:t>bootstrapping</a:t>
            </a:r>
            <a:endParaRPr lang="en-GB" sz="2000" dirty="0"/>
          </a:p>
          <a:p>
            <a:pPr lvl="0"/>
            <a:r>
              <a:rPr lang="en-GB" sz="2000" dirty="0" smtClean="0"/>
              <a:t>If Electricity </a:t>
            </a:r>
            <a:r>
              <a:rPr lang="en-GB" sz="2000" dirty="0"/>
              <a:t>M</a:t>
            </a:r>
            <a:r>
              <a:rPr lang="en-GB" sz="2000" dirty="0" smtClean="0"/>
              <a:t>eter is in a shared space consumer enters Privacy PIN to access restricted menu functions;</a:t>
            </a:r>
          </a:p>
          <a:p>
            <a:pPr lvl="0"/>
            <a:r>
              <a:rPr lang="en-GB" sz="2000" dirty="0" smtClean="0"/>
              <a:t>Consumer </a:t>
            </a:r>
            <a:r>
              <a:rPr lang="en-GB" sz="2000" dirty="0"/>
              <a:t>switches on CAD and selects ‘pair CAD’ function/button on Electricity Meter menu;</a:t>
            </a:r>
          </a:p>
          <a:p>
            <a:pPr lvl="0"/>
            <a:r>
              <a:rPr lang="en-GB" sz="2000" dirty="0"/>
              <a:t>Customer enters CAD ID via meter interface (4/8 digits depending on level of security required);</a:t>
            </a:r>
          </a:p>
          <a:p>
            <a:pPr lvl="0"/>
            <a:r>
              <a:rPr lang="en-GB" sz="2000" dirty="0"/>
              <a:t>Pairing </a:t>
            </a:r>
            <a:r>
              <a:rPr lang="en-GB" sz="2000" dirty="0" smtClean="0"/>
              <a:t>occurs</a:t>
            </a:r>
            <a:r>
              <a:rPr lang="en-GB" sz="2000" dirty="0"/>
              <a:t>.</a:t>
            </a:r>
            <a:endParaRPr lang="en-GB" sz="2000" dirty="0" smtClean="0"/>
          </a:p>
          <a:p>
            <a:pPr lvl="0"/>
            <a:endParaRPr lang="en-GB" sz="2000" dirty="0" smtClean="0"/>
          </a:p>
          <a:p>
            <a:endParaRPr lang="en-GB" sz="1400" dirty="0" smtClean="0"/>
          </a:p>
          <a:p>
            <a:endParaRPr lang="en-GB" sz="1400" dirty="0"/>
          </a:p>
        </p:txBody>
      </p:sp>
    </p:spTree>
    <p:extLst>
      <p:ext uri="{BB962C8B-B14F-4D97-AF65-F5344CB8AC3E}">
        <p14:creationId xmlns:p14="http://schemas.microsoft.com/office/powerpoint/2010/main" val="3250235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847" y="2731670"/>
            <a:ext cx="8532441" cy="2557463"/>
          </a:xfrm>
          <a:noFill/>
          <a:ln w="9525">
            <a:noFill/>
            <a:miter lim="800000"/>
            <a:headEnd/>
            <a:tailEnd/>
          </a:ln>
        </p:spPr>
        <p:txBody>
          <a:bodyPr vert="horz" wrap="square" lIns="91440" tIns="45720" rIns="91440" bIns="45720" numCol="1" anchor="t" anchorCtr="0" compatLnSpc="1">
            <a:prstTxWarp prst="textNoShape">
              <a:avLst/>
            </a:prstTxWarp>
          </a:bodyPr>
          <a:lstStyle/>
          <a:p>
            <a:pPr marL="446088" indent="-446088" eaLnBrk="1" hangingPunct="1">
              <a:tabLst>
                <a:tab pos="446088" algn="l"/>
              </a:tabLst>
            </a:pPr>
            <a:r>
              <a:rPr lang="en-GB" sz="3600" dirty="0" smtClean="0">
                <a:solidFill>
                  <a:srgbClr val="00AEEF"/>
                </a:solidFill>
                <a:latin typeface="+mn-lt"/>
                <a:ea typeface="+mn-ea"/>
                <a:cs typeface="+mn-cs"/>
              </a:rPr>
              <a:t>7. SMETS2 (1</a:t>
            </a:r>
            <a:r>
              <a:rPr lang="en-GB" sz="3600" baseline="30000" dirty="0" smtClean="0">
                <a:solidFill>
                  <a:srgbClr val="00AEEF"/>
                </a:solidFill>
                <a:latin typeface="+mn-lt"/>
                <a:ea typeface="+mn-ea"/>
                <a:cs typeface="+mn-cs"/>
              </a:rPr>
              <a:t>st</a:t>
            </a:r>
            <a:r>
              <a:rPr lang="en-GB" sz="3600" dirty="0" smtClean="0">
                <a:solidFill>
                  <a:srgbClr val="00AEEF"/>
                </a:solidFill>
                <a:latin typeface="+mn-lt"/>
                <a:ea typeface="+mn-ea"/>
                <a:cs typeface="+mn-cs"/>
              </a:rPr>
              <a:t> iteration) Open Issues</a:t>
            </a:r>
            <a:endParaRPr lang="en-GB" sz="3200" dirty="0"/>
          </a:p>
        </p:txBody>
      </p:sp>
      <p:sp>
        <p:nvSpPr>
          <p:cNvPr id="18435" name="Text Placeholder 2"/>
          <p:cNvSpPr>
            <a:spLocks noGrp="1"/>
          </p:cNvSpPr>
          <p:nvPr>
            <p:ph type="body" idx="1"/>
          </p:nvPr>
        </p:nvSpPr>
        <p:spPr>
          <a:xfrm>
            <a:off x="250825" y="5300663"/>
            <a:ext cx="7772400" cy="909637"/>
          </a:xfrm>
        </p:spPr>
        <p:txBody>
          <a:bodyPr/>
          <a:lstStyle/>
          <a:p>
            <a:r>
              <a:rPr lang="en-GB" sz="3300" kern="1200" dirty="0"/>
              <a:t>Peter Morgan/Robin Niblock</a:t>
            </a:r>
          </a:p>
        </p:txBody>
      </p:sp>
    </p:spTree>
    <p:extLst>
      <p:ext uri="{BB962C8B-B14F-4D97-AF65-F5344CB8AC3E}">
        <p14:creationId xmlns:p14="http://schemas.microsoft.com/office/powerpoint/2010/main" val="172328692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1 of 2</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910035609"/>
              </p:ext>
            </p:extLst>
          </p:nvPr>
        </p:nvGraphicFramePr>
        <p:xfrm>
          <a:off x="1259632" y="3156168"/>
          <a:ext cx="6096000" cy="2865120"/>
        </p:xfrm>
        <a:graphic>
          <a:graphicData uri="http://schemas.openxmlformats.org/drawingml/2006/table">
            <a:tbl>
              <a:tblPr firstRow="1" bandRow="1">
                <a:tableStyleId>{5C22544A-7EE6-4342-B048-85BDC9FD1C3A}</a:tableStyleId>
              </a:tblPr>
              <a:tblGrid>
                <a:gridCol w="4464496"/>
                <a:gridCol w="1631504"/>
              </a:tblGrid>
              <a:tr h="370840">
                <a:tc>
                  <a:txBody>
                    <a:bodyPr/>
                    <a:lstStyle/>
                    <a:p>
                      <a:r>
                        <a:rPr lang="en-GB" dirty="0" smtClean="0"/>
                        <a:t>Category</a:t>
                      </a:r>
                      <a:endParaRPr lang="en-GB" dirty="0"/>
                    </a:p>
                  </a:txBody>
                  <a:tcPr/>
                </a:tc>
                <a:tc>
                  <a:txBody>
                    <a:bodyPr/>
                    <a:lstStyle/>
                    <a:p>
                      <a:r>
                        <a:rPr lang="en-GB" sz="1400" dirty="0" smtClean="0"/>
                        <a:t>No of Comments</a:t>
                      </a:r>
                      <a:endParaRPr lang="en-GB" sz="1400" dirty="0"/>
                    </a:p>
                  </a:txBody>
                  <a:tcPr/>
                </a:tc>
              </a:tr>
              <a:tr h="370840">
                <a:tc>
                  <a:txBody>
                    <a:bodyPr/>
                    <a:lstStyle/>
                    <a:p>
                      <a:r>
                        <a:rPr lang="en-GB" dirty="0" smtClean="0"/>
                        <a:t>GB HAN Companion Specification</a:t>
                      </a:r>
                      <a:endParaRPr lang="en-GB" dirty="0"/>
                    </a:p>
                  </a:txBody>
                  <a:tcPr/>
                </a:tc>
                <a:tc>
                  <a:txBody>
                    <a:bodyPr/>
                    <a:lstStyle/>
                    <a:p>
                      <a:pPr algn="r"/>
                      <a:r>
                        <a:rPr lang="en-GB" dirty="0" smtClean="0"/>
                        <a:t>65</a:t>
                      </a:r>
                    </a:p>
                  </a:txBody>
                  <a:tcPr/>
                </a:tc>
              </a:tr>
              <a:tr h="370840">
                <a:tc>
                  <a:txBody>
                    <a:bodyPr/>
                    <a:lstStyle/>
                    <a:p>
                      <a:r>
                        <a:rPr lang="en-GB" dirty="0" smtClean="0"/>
                        <a:t>Future SMETS version</a:t>
                      </a:r>
                      <a:endParaRPr lang="en-GB" dirty="0"/>
                    </a:p>
                  </a:txBody>
                  <a:tcPr/>
                </a:tc>
                <a:tc>
                  <a:txBody>
                    <a:bodyPr/>
                    <a:lstStyle/>
                    <a:p>
                      <a:pPr algn="r"/>
                      <a:r>
                        <a:rPr lang="en-GB" dirty="0" smtClean="0"/>
                        <a:t>28</a:t>
                      </a:r>
                      <a:endParaRPr lang="en-GB" dirty="0"/>
                    </a:p>
                  </a:txBody>
                  <a:tcPr/>
                </a:tc>
              </a:tr>
              <a:tr h="370840">
                <a:tc>
                  <a:txBody>
                    <a:bodyPr/>
                    <a:lstStyle/>
                    <a:p>
                      <a:r>
                        <a:rPr lang="en-GB" dirty="0" smtClean="0"/>
                        <a:t>Combination</a:t>
                      </a:r>
                      <a:r>
                        <a:rPr lang="en-GB" baseline="0" dirty="0" smtClean="0"/>
                        <a:t> of Documents (SMETS, GBHCS, etc.)</a:t>
                      </a:r>
                      <a:endParaRPr lang="en-GB" dirty="0"/>
                    </a:p>
                  </a:txBody>
                  <a:tcPr/>
                </a:tc>
                <a:tc>
                  <a:txBody>
                    <a:bodyPr/>
                    <a:lstStyle/>
                    <a:p>
                      <a:pPr algn="r"/>
                      <a:r>
                        <a:rPr lang="en-GB" dirty="0" smtClean="0"/>
                        <a:t>9</a:t>
                      </a:r>
                      <a:endParaRPr lang="en-GB" dirty="0"/>
                    </a:p>
                  </a:txBody>
                  <a:tcPr/>
                </a:tc>
              </a:tr>
              <a:tr h="370840">
                <a:tc>
                  <a:txBody>
                    <a:bodyPr/>
                    <a:lstStyle/>
                    <a:p>
                      <a:r>
                        <a:rPr lang="en-GB" dirty="0" smtClean="0"/>
                        <a:t>Other Document (e.g.</a:t>
                      </a:r>
                      <a:r>
                        <a:rPr lang="en-GB" baseline="0" dirty="0" smtClean="0"/>
                        <a:t> CHTS, CPA)</a:t>
                      </a:r>
                      <a:endParaRPr lang="en-GB" dirty="0"/>
                    </a:p>
                  </a:txBody>
                  <a:tcPr/>
                </a:tc>
                <a:tc>
                  <a:txBody>
                    <a:bodyPr/>
                    <a:lstStyle/>
                    <a:p>
                      <a:pPr algn="r"/>
                      <a:r>
                        <a:rPr lang="en-GB" dirty="0" smtClean="0"/>
                        <a:t>9</a:t>
                      </a:r>
                      <a:endParaRPr lang="en-GB" dirty="0"/>
                    </a:p>
                  </a:txBody>
                  <a:tcPr/>
                </a:tc>
              </a:tr>
              <a:tr h="370840">
                <a:tc>
                  <a:txBody>
                    <a:bodyPr/>
                    <a:lstStyle/>
                    <a:p>
                      <a:r>
                        <a:rPr lang="en-GB" dirty="0" smtClean="0"/>
                        <a:t>Uncategorised</a:t>
                      </a:r>
                      <a:endParaRPr lang="en-GB" dirty="0"/>
                    </a:p>
                  </a:txBody>
                  <a:tcPr/>
                </a:tc>
                <a:tc>
                  <a:txBody>
                    <a:bodyPr/>
                    <a:lstStyle/>
                    <a:p>
                      <a:pPr algn="r"/>
                      <a:r>
                        <a:rPr lang="en-GB" dirty="0" smtClean="0"/>
                        <a:t>4</a:t>
                      </a:r>
                      <a:endParaRPr lang="en-GB" dirty="0"/>
                    </a:p>
                  </a:txBody>
                  <a:tcPr/>
                </a:tc>
              </a:tr>
              <a:tr h="370840">
                <a:tc>
                  <a:txBody>
                    <a:bodyPr/>
                    <a:lstStyle/>
                    <a:p>
                      <a:pPr algn="r"/>
                      <a:r>
                        <a:rPr lang="en-GB" dirty="0" smtClean="0"/>
                        <a:t>Total:</a:t>
                      </a:r>
                      <a:endParaRPr lang="en-GB" dirty="0"/>
                    </a:p>
                  </a:txBody>
                  <a:tcPr/>
                </a:tc>
                <a:tc>
                  <a:txBody>
                    <a:bodyPr/>
                    <a:lstStyle/>
                    <a:p>
                      <a:pPr algn="r"/>
                      <a:r>
                        <a:rPr lang="en-GB" dirty="0" smtClean="0"/>
                        <a:t>115</a:t>
                      </a:r>
                      <a:endParaRPr lang="en-GB" dirty="0"/>
                    </a:p>
                  </a:txBody>
                  <a:tcPr/>
                </a:tc>
              </a:tr>
            </a:tbl>
          </a:graphicData>
        </a:graphic>
      </p:graphicFrame>
      <p:sp>
        <p:nvSpPr>
          <p:cNvPr id="4" name="TextBox 3"/>
          <p:cNvSpPr txBox="1"/>
          <p:nvPr/>
        </p:nvSpPr>
        <p:spPr>
          <a:xfrm>
            <a:off x="971600" y="1916832"/>
            <a:ext cx="7488832" cy="923330"/>
          </a:xfrm>
          <a:prstGeom prst="rect">
            <a:avLst/>
          </a:prstGeom>
          <a:noFill/>
        </p:spPr>
        <p:txBody>
          <a:bodyPr wrap="square" rtlCol="0">
            <a:spAutoFit/>
          </a:bodyPr>
          <a:lstStyle/>
          <a:p>
            <a:r>
              <a:rPr lang="en-GB" dirty="0" smtClean="0"/>
              <a:t>When SMETS 2, first iteration, was notified to the EC there were 115 SSAG Comments that were not fully addressed.  At the time, these comments were categorised as follows:</a:t>
            </a:r>
            <a:endParaRPr lang="en-GB" dirty="0"/>
          </a:p>
        </p:txBody>
      </p:sp>
    </p:spTree>
    <p:extLst>
      <p:ext uri="{BB962C8B-B14F-4D97-AF65-F5344CB8AC3E}">
        <p14:creationId xmlns:p14="http://schemas.microsoft.com/office/powerpoint/2010/main" val="2927182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Background 2 of 2</a:t>
            </a:r>
            <a:endParaRPr lang="en-GB" dirty="0"/>
          </a:p>
        </p:txBody>
      </p:sp>
      <p:sp>
        <p:nvSpPr>
          <p:cNvPr id="2" name="TextBox 1"/>
          <p:cNvSpPr txBox="1"/>
          <p:nvPr/>
        </p:nvSpPr>
        <p:spPr>
          <a:xfrm>
            <a:off x="467544" y="2060848"/>
            <a:ext cx="8280920" cy="3693319"/>
          </a:xfrm>
          <a:prstGeom prst="rect">
            <a:avLst/>
          </a:prstGeom>
          <a:noFill/>
        </p:spPr>
        <p:txBody>
          <a:bodyPr wrap="square" rtlCol="0">
            <a:spAutoFit/>
          </a:bodyPr>
          <a:lstStyle/>
          <a:p>
            <a:r>
              <a:rPr lang="en-GB" dirty="0" smtClean="0"/>
              <a:t>The </a:t>
            </a:r>
            <a:r>
              <a:rPr lang="en-GB" dirty="0"/>
              <a:t>breakdown </a:t>
            </a:r>
            <a:r>
              <a:rPr lang="en-GB" dirty="0" smtClean="0"/>
              <a:t>of outstanding comments was </a:t>
            </a:r>
            <a:r>
              <a:rPr lang="en-GB" dirty="0"/>
              <a:t>issued to SSAG in January, and DECC undertook to track </a:t>
            </a:r>
            <a:r>
              <a:rPr lang="en-GB" dirty="0" smtClean="0"/>
              <a:t>these </a:t>
            </a:r>
            <a:r>
              <a:rPr lang="en-GB" dirty="0"/>
              <a:t>and report back to SDAG (Action 5.04).</a:t>
            </a:r>
          </a:p>
          <a:p>
            <a:endParaRPr lang="en-GB" dirty="0" smtClean="0"/>
          </a:p>
          <a:p>
            <a:endParaRPr lang="en-GB" dirty="0" smtClean="0"/>
          </a:p>
          <a:p>
            <a:r>
              <a:rPr lang="en-GB" dirty="0" smtClean="0"/>
              <a:t>In addition, a SDAG member carried out some further work following a previous SDAG meeting:</a:t>
            </a:r>
          </a:p>
          <a:p>
            <a:pPr marL="285750" indent="-285750">
              <a:buFont typeface="Arial" pitchFamily="34" charset="0"/>
              <a:buChar char="•"/>
            </a:pPr>
            <a:r>
              <a:rPr lang="en-GB" dirty="0" smtClean="0"/>
              <a:t>Performing a review of the outstanding comments log for SMETS2 (1</a:t>
            </a:r>
            <a:r>
              <a:rPr lang="en-GB" baseline="30000" dirty="0" smtClean="0"/>
              <a:t>st</a:t>
            </a:r>
            <a:r>
              <a:rPr lang="en-GB" dirty="0" smtClean="0"/>
              <a:t> iteration) and commenting on this.</a:t>
            </a:r>
          </a:p>
          <a:p>
            <a:pPr marL="285750" indent="-285750">
              <a:buFont typeface="Arial" pitchFamily="34" charset="0"/>
              <a:buChar char="•"/>
            </a:pPr>
            <a:r>
              <a:rPr lang="en-GB" dirty="0" smtClean="0"/>
              <a:t>Co-ordinating comments from other SDAG members on 11 potential “gaps” in SMETS2 coverage, to be addressed in the 2</a:t>
            </a:r>
            <a:r>
              <a:rPr lang="en-GB" baseline="30000" dirty="0" smtClean="0"/>
              <a:t>nd</a:t>
            </a:r>
            <a:r>
              <a:rPr lang="en-GB" dirty="0" smtClean="0"/>
              <a:t> iteration.</a:t>
            </a:r>
            <a:endParaRPr lang="en-GB" dirty="0"/>
          </a:p>
          <a:p>
            <a:r>
              <a:rPr lang="en-GB" dirty="0" smtClean="0"/>
              <a:t>The over-arching concern was a lack of clarity about where specific issues would be “landed”; and that important functionality might be missed.</a:t>
            </a:r>
          </a:p>
          <a:p>
            <a:endParaRPr lang="en-GB" dirty="0" smtClean="0"/>
          </a:p>
        </p:txBody>
      </p:sp>
    </p:spTree>
    <p:extLst>
      <p:ext uri="{BB962C8B-B14F-4D97-AF65-F5344CB8AC3E}">
        <p14:creationId xmlns:p14="http://schemas.microsoft.com/office/powerpoint/2010/main" val="18444439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899592" y="1752290"/>
            <a:ext cx="6616700" cy="4557030"/>
          </a:xfrm>
        </p:spPr>
        <p:txBody>
          <a:bodyPr/>
          <a:lstStyle/>
          <a:p>
            <a:r>
              <a:rPr lang="en-GB" sz="1800" dirty="0">
                <a:solidFill>
                  <a:schemeClr val="tx1"/>
                </a:solidFill>
                <a:latin typeface="Arial" pitchFamily="34" charset="0"/>
                <a:cs typeface="Arial" pitchFamily="34" charset="0"/>
              </a:rPr>
              <a:t>We are updating the SMETS2 issues log to reflect the current </a:t>
            </a:r>
            <a:r>
              <a:rPr lang="en-GB" sz="1800" dirty="0" smtClean="0">
                <a:solidFill>
                  <a:schemeClr val="tx1"/>
                </a:solidFill>
                <a:latin typeface="Arial" pitchFamily="34" charset="0"/>
                <a:cs typeface="Arial" pitchFamily="34" charset="0"/>
              </a:rPr>
              <a:t>position in </a:t>
            </a:r>
            <a:r>
              <a:rPr lang="en-GB" sz="1800" dirty="0">
                <a:solidFill>
                  <a:schemeClr val="tx1"/>
                </a:solidFill>
                <a:latin typeface="Arial" pitchFamily="34" charset="0"/>
                <a:cs typeface="Arial" pitchFamily="34" charset="0"/>
              </a:rPr>
              <a:t>light of the progress that has been made since January, for example in:</a:t>
            </a:r>
          </a:p>
          <a:p>
            <a:pPr lvl="1"/>
            <a:r>
              <a:rPr lang="en-GB" sz="1800" dirty="0">
                <a:solidFill>
                  <a:schemeClr val="tx1"/>
                </a:solidFill>
                <a:latin typeface="Arial" pitchFamily="34" charset="0"/>
                <a:cs typeface="Arial" pitchFamily="34" charset="0"/>
              </a:rPr>
              <a:t>GBH Companion Specification development.</a:t>
            </a:r>
          </a:p>
          <a:p>
            <a:pPr lvl="1"/>
            <a:r>
              <a:rPr lang="en-GB" sz="1800" dirty="0">
                <a:solidFill>
                  <a:schemeClr val="tx1"/>
                </a:solidFill>
                <a:latin typeface="Arial" pitchFamily="34" charset="0"/>
                <a:cs typeface="Arial" pitchFamily="34" charset="0"/>
              </a:rPr>
              <a:t>CHTS development and issue.</a:t>
            </a:r>
          </a:p>
          <a:p>
            <a:pPr lvl="1"/>
            <a:r>
              <a:rPr lang="en-GB" sz="1800" dirty="0">
                <a:solidFill>
                  <a:schemeClr val="tx1"/>
                </a:solidFill>
                <a:latin typeface="Arial" pitchFamily="34" charset="0"/>
                <a:cs typeface="Arial" pitchFamily="34" charset="0"/>
              </a:rPr>
              <a:t>ISFT Material.</a:t>
            </a:r>
          </a:p>
          <a:p>
            <a:pPr lvl="1"/>
            <a:r>
              <a:rPr lang="en-GB" sz="1800" dirty="0">
                <a:solidFill>
                  <a:schemeClr val="tx1"/>
                </a:solidFill>
                <a:latin typeface="Arial" pitchFamily="34" charset="0"/>
                <a:cs typeface="Arial" pitchFamily="34" charset="0"/>
              </a:rPr>
              <a:t>Workshops held with SDAG.</a:t>
            </a:r>
          </a:p>
          <a:p>
            <a:pPr marL="285750" indent="-285750">
              <a:buFont typeface="Arial" pitchFamily="34" charset="0"/>
              <a:buChar char="•"/>
            </a:pPr>
            <a:endParaRPr lang="en-GB" sz="1800" dirty="0" smtClean="0">
              <a:solidFill>
                <a:schemeClr val="tx1"/>
              </a:solidFill>
              <a:latin typeface="Arial" pitchFamily="34" charset="0"/>
              <a:cs typeface="Arial" pitchFamily="34" charset="0"/>
            </a:endParaRPr>
          </a:p>
          <a:p>
            <a:pPr marL="285750" indent="-285750">
              <a:buFont typeface="Arial" pitchFamily="34" charset="0"/>
              <a:buChar char="•"/>
            </a:pPr>
            <a:r>
              <a:rPr lang="en-GB" sz="1800" dirty="0" smtClean="0">
                <a:solidFill>
                  <a:schemeClr val="tx1"/>
                </a:solidFill>
                <a:latin typeface="Arial" pitchFamily="34" charset="0"/>
                <a:cs typeface="Arial" pitchFamily="34" charset="0"/>
              </a:rPr>
              <a:t>At </a:t>
            </a:r>
            <a:r>
              <a:rPr lang="en-GB" sz="1800" dirty="0">
                <a:solidFill>
                  <a:schemeClr val="tx1"/>
                </a:solidFill>
                <a:latin typeface="Arial" pitchFamily="34" charset="0"/>
                <a:cs typeface="Arial" pitchFamily="34" charset="0"/>
              </a:rPr>
              <a:t>today’s meeting we </a:t>
            </a:r>
            <a:r>
              <a:rPr lang="en-GB" sz="1800" dirty="0" smtClean="0">
                <a:solidFill>
                  <a:schemeClr val="tx1"/>
                </a:solidFill>
                <a:latin typeface="Arial" pitchFamily="34" charset="0"/>
                <a:cs typeface="Arial" pitchFamily="34" charset="0"/>
              </a:rPr>
              <a:t>will:</a:t>
            </a:r>
          </a:p>
          <a:p>
            <a:pPr lvl="1">
              <a:buFont typeface="Arial" pitchFamily="34" charset="0"/>
              <a:buChar char="–"/>
            </a:pPr>
            <a:r>
              <a:rPr lang="en-GB" sz="1800" dirty="0">
                <a:solidFill>
                  <a:schemeClr val="tx1"/>
                </a:solidFill>
                <a:latin typeface="Arial" pitchFamily="34" charset="0"/>
                <a:cs typeface="Arial" pitchFamily="34" charset="0"/>
              </a:rPr>
              <a:t>Summarise the work to date on progressing the outstanding comments.</a:t>
            </a:r>
          </a:p>
          <a:p>
            <a:pPr lvl="1">
              <a:buFont typeface="Arial" pitchFamily="34" charset="0"/>
              <a:buChar char="–"/>
            </a:pPr>
            <a:r>
              <a:rPr lang="en-GB" sz="1800" dirty="0">
                <a:solidFill>
                  <a:schemeClr val="tx1"/>
                </a:solidFill>
                <a:latin typeface="Arial" pitchFamily="34" charset="0"/>
                <a:cs typeface="Arial" pitchFamily="34" charset="0"/>
              </a:rPr>
              <a:t>Give an initial response to the perceived 11 “gaps” in coverage.</a:t>
            </a:r>
          </a:p>
        </p:txBody>
      </p:sp>
      <p:sp>
        <p:nvSpPr>
          <p:cNvPr id="3" name="Title 2"/>
          <p:cNvSpPr>
            <a:spLocks noGrp="1"/>
          </p:cNvSpPr>
          <p:nvPr>
            <p:ph type="title"/>
          </p:nvPr>
        </p:nvSpPr>
        <p:spPr/>
        <p:txBody>
          <a:bodyPr/>
          <a:lstStyle/>
          <a:p>
            <a:r>
              <a:rPr lang="en-GB" dirty="0"/>
              <a:t>DECC’s response</a:t>
            </a:r>
          </a:p>
        </p:txBody>
      </p:sp>
    </p:spTree>
    <p:extLst>
      <p:ext uri="{BB962C8B-B14F-4D97-AF65-F5344CB8AC3E}">
        <p14:creationId xmlns:p14="http://schemas.microsoft.com/office/powerpoint/2010/main" val="3736455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847" y="2731670"/>
            <a:ext cx="8532441" cy="2557463"/>
          </a:xfrm>
          <a:noFill/>
          <a:ln w="9525">
            <a:noFill/>
            <a:miter lim="800000"/>
            <a:headEnd/>
            <a:tailEnd/>
          </a:ln>
        </p:spPr>
        <p:txBody>
          <a:bodyPr vert="horz" wrap="square" lIns="91440" tIns="45720" rIns="91440" bIns="45720" numCol="1" anchor="t" anchorCtr="0" compatLnSpc="1">
            <a:prstTxWarp prst="textNoShape">
              <a:avLst/>
            </a:prstTxWarp>
          </a:bodyPr>
          <a:lstStyle/>
          <a:p>
            <a:pPr marL="446088" indent="-446088" eaLnBrk="1" hangingPunct="1">
              <a:tabLst>
                <a:tab pos="446088" algn="l"/>
              </a:tabLst>
            </a:pPr>
            <a:r>
              <a:rPr lang="en-GB" sz="3600" dirty="0" smtClean="0">
                <a:solidFill>
                  <a:srgbClr val="00AEEF"/>
                </a:solidFill>
                <a:latin typeface="+mn-lt"/>
                <a:ea typeface="+mn-ea"/>
                <a:cs typeface="+mn-cs"/>
              </a:rPr>
              <a:t>1. Actions From Previous meeting</a:t>
            </a:r>
            <a:r>
              <a:rPr lang="en-GB" sz="3200" dirty="0"/>
              <a:t/>
            </a:r>
            <a:br>
              <a:rPr lang="en-GB" sz="3200" dirty="0"/>
            </a:br>
            <a:r>
              <a:rPr lang="en-GB" sz="3200" dirty="0"/>
              <a:t/>
            </a:r>
            <a:br>
              <a:rPr lang="en-GB" sz="3200" dirty="0"/>
            </a:br>
            <a:endParaRPr lang="en-GB" sz="3200" dirty="0"/>
          </a:p>
        </p:txBody>
      </p:sp>
      <p:sp>
        <p:nvSpPr>
          <p:cNvPr id="18435" name="Text Placeholder 2"/>
          <p:cNvSpPr>
            <a:spLocks noGrp="1"/>
          </p:cNvSpPr>
          <p:nvPr>
            <p:ph type="body" idx="1"/>
          </p:nvPr>
        </p:nvSpPr>
        <p:spPr>
          <a:xfrm>
            <a:off x="250825" y="5300663"/>
            <a:ext cx="7772400" cy="909637"/>
          </a:xfrm>
        </p:spPr>
        <p:txBody>
          <a:bodyPr/>
          <a:lstStyle/>
          <a:p>
            <a:pPr eaLnBrk="1" hangingPunct="1"/>
            <a:r>
              <a:rPr lang="en-GB" sz="3300" kern="1200" dirty="0" smtClean="0"/>
              <a:t>Colin Sawyer</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Snapshot of Comments</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618260515"/>
              </p:ext>
            </p:extLst>
          </p:nvPr>
        </p:nvGraphicFramePr>
        <p:xfrm>
          <a:off x="1259632" y="2204864"/>
          <a:ext cx="6336704" cy="4079240"/>
        </p:xfrm>
        <a:graphic>
          <a:graphicData uri="http://schemas.openxmlformats.org/drawingml/2006/table">
            <a:tbl>
              <a:tblPr firstRow="1" bandRow="1">
                <a:tableStyleId>{5C22544A-7EE6-4342-B048-85BDC9FD1C3A}</a:tableStyleId>
              </a:tblPr>
              <a:tblGrid>
                <a:gridCol w="4680520"/>
                <a:gridCol w="1656184"/>
              </a:tblGrid>
              <a:tr h="370840">
                <a:tc>
                  <a:txBody>
                    <a:bodyPr/>
                    <a:lstStyle/>
                    <a:p>
                      <a:r>
                        <a:rPr lang="en-GB" dirty="0" smtClean="0"/>
                        <a:t>Category</a:t>
                      </a:r>
                      <a:endParaRPr lang="en-GB" dirty="0"/>
                    </a:p>
                  </a:txBody>
                  <a:tcPr/>
                </a:tc>
                <a:tc>
                  <a:txBody>
                    <a:bodyPr/>
                    <a:lstStyle/>
                    <a:p>
                      <a:r>
                        <a:rPr lang="en-GB" sz="1400" dirty="0" smtClean="0"/>
                        <a:t>No of Comments</a:t>
                      </a:r>
                      <a:endParaRPr lang="en-GB" sz="1400" dirty="0"/>
                    </a:p>
                  </a:txBody>
                  <a:tcPr/>
                </a:tc>
              </a:tr>
              <a:tr h="370840">
                <a:tc>
                  <a:txBody>
                    <a:bodyPr/>
                    <a:lstStyle/>
                    <a:p>
                      <a:r>
                        <a:rPr lang="en-GB" dirty="0" smtClean="0"/>
                        <a:t>GB HAN Companion Specification</a:t>
                      </a:r>
                      <a:endParaRPr lang="en-GB" dirty="0"/>
                    </a:p>
                  </a:txBody>
                  <a:tcPr/>
                </a:tc>
                <a:tc>
                  <a:txBody>
                    <a:bodyPr/>
                    <a:lstStyle/>
                    <a:p>
                      <a:pPr algn="r"/>
                      <a:r>
                        <a:rPr lang="en-GB" dirty="0" smtClean="0"/>
                        <a:t>44</a:t>
                      </a:r>
                    </a:p>
                  </a:txBody>
                  <a:tcPr/>
                </a:tc>
              </a:tr>
              <a:tr h="370840">
                <a:tc>
                  <a:txBody>
                    <a:bodyPr/>
                    <a:lstStyle/>
                    <a:p>
                      <a:r>
                        <a:rPr lang="en-GB" dirty="0" smtClean="0"/>
                        <a:t>No Further Action following review</a:t>
                      </a:r>
                      <a:endParaRPr lang="en-GB" dirty="0"/>
                    </a:p>
                  </a:txBody>
                  <a:tcPr/>
                </a:tc>
                <a:tc>
                  <a:txBody>
                    <a:bodyPr/>
                    <a:lstStyle/>
                    <a:p>
                      <a:pPr algn="r"/>
                      <a:r>
                        <a:rPr lang="en-GB" dirty="0" smtClean="0"/>
                        <a:t>28</a:t>
                      </a:r>
                      <a:endParaRPr lang="en-GB" dirty="0"/>
                    </a:p>
                  </a:txBody>
                  <a:tcPr/>
                </a:tc>
              </a:tr>
              <a:tr h="370840">
                <a:tc>
                  <a:txBody>
                    <a:bodyPr/>
                    <a:lstStyle/>
                    <a:p>
                      <a:r>
                        <a:rPr lang="en-GB" dirty="0" err="1" smtClean="0"/>
                        <a:t>Comms</a:t>
                      </a:r>
                      <a:r>
                        <a:rPr lang="en-GB" dirty="0" smtClean="0"/>
                        <a:t> Hub Technical Specification</a:t>
                      </a:r>
                      <a:endParaRPr lang="en-GB" dirty="0"/>
                    </a:p>
                  </a:txBody>
                  <a:tcPr/>
                </a:tc>
                <a:tc>
                  <a:txBody>
                    <a:bodyPr/>
                    <a:lstStyle/>
                    <a:p>
                      <a:pPr algn="r"/>
                      <a:r>
                        <a:rPr lang="en-GB" dirty="0" smtClean="0"/>
                        <a:t>6</a:t>
                      </a:r>
                      <a:endParaRPr lang="en-GB" dirty="0"/>
                    </a:p>
                  </a:txBody>
                  <a:tcPr/>
                </a:tc>
              </a:tr>
              <a:tr h="370840">
                <a:tc>
                  <a:txBody>
                    <a:bodyPr/>
                    <a:lstStyle/>
                    <a:p>
                      <a:r>
                        <a:rPr lang="en-GB" dirty="0" smtClean="0"/>
                        <a:t>Next Version of SMETS 2</a:t>
                      </a:r>
                      <a:endParaRPr lang="en-GB" dirty="0"/>
                    </a:p>
                  </a:txBody>
                  <a:tcPr/>
                </a:tc>
                <a:tc>
                  <a:txBody>
                    <a:bodyPr/>
                    <a:lstStyle/>
                    <a:p>
                      <a:pPr algn="r"/>
                      <a:r>
                        <a:rPr lang="en-GB" dirty="0" smtClean="0"/>
                        <a:t>3</a:t>
                      </a:r>
                      <a:endParaRPr lang="en-GB" dirty="0"/>
                    </a:p>
                  </a:txBody>
                  <a:tcPr/>
                </a:tc>
              </a:tr>
              <a:tr h="370840">
                <a:tc>
                  <a:txBody>
                    <a:bodyPr/>
                    <a:lstStyle/>
                    <a:p>
                      <a:r>
                        <a:rPr lang="en-GB" dirty="0" smtClean="0"/>
                        <a:t>Later Version of SMETS</a:t>
                      </a:r>
                      <a:endParaRPr lang="en-GB" dirty="0"/>
                    </a:p>
                  </a:txBody>
                  <a:tcPr/>
                </a:tc>
                <a:tc>
                  <a:txBody>
                    <a:bodyPr/>
                    <a:lstStyle/>
                    <a:p>
                      <a:pPr algn="r"/>
                      <a:r>
                        <a:rPr lang="en-GB" dirty="0" smtClean="0"/>
                        <a:t>1</a:t>
                      </a:r>
                      <a:endParaRPr lang="en-GB" dirty="0"/>
                    </a:p>
                  </a:txBody>
                  <a:tcPr/>
                </a:tc>
              </a:tr>
              <a:tr h="370840">
                <a:tc>
                  <a:txBody>
                    <a:bodyPr/>
                    <a:lstStyle/>
                    <a:p>
                      <a:r>
                        <a:rPr lang="en-GB" dirty="0" smtClean="0"/>
                        <a:t>Technical Architecture</a:t>
                      </a:r>
                      <a:endParaRPr lang="en-GB" dirty="0"/>
                    </a:p>
                  </a:txBody>
                  <a:tcPr/>
                </a:tc>
                <a:tc>
                  <a:txBody>
                    <a:bodyPr/>
                    <a:lstStyle/>
                    <a:p>
                      <a:pPr algn="r"/>
                      <a:r>
                        <a:rPr lang="en-GB" dirty="0" smtClean="0"/>
                        <a:t>1</a:t>
                      </a:r>
                      <a:endParaRPr lang="en-GB" dirty="0"/>
                    </a:p>
                  </a:txBody>
                  <a:tcPr/>
                </a:tc>
              </a:tr>
              <a:tr h="370840">
                <a:tc>
                  <a:txBody>
                    <a:bodyPr/>
                    <a:lstStyle/>
                    <a:p>
                      <a:r>
                        <a:rPr lang="en-GB" dirty="0" smtClean="0"/>
                        <a:t>Commercial Product Assurance</a:t>
                      </a:r>
                      <a:endParaRPr lang="en-GB" dirty="0"/>
                    </a:p>
                  </a:txBody>
                  <a:tcPr/>
                </a:tc>
                <a:tc>
                  <a:txBody>
                    <a:bodyPr/>
                    <a:lstStyle/>
                    <a:p>
                      <a:pPr algn="r"/>
                      <a:r>
                        <a:rPr lang="en-GB" dirty="0" smtClean="0"/>
                        <a:t>1</a:t>
                      </a:r>
                      <a:endParaRPr lang="en-GB" dirty="0"/>
                    </a:p>
                  </a:txBody>
                  <a:tcPr/>
                </a:tc>
              </a:tr>
              <a:tr h="370840">
                <a:tc>
                  <a:txBody>
                    <a:bodyPr/>
                    <a:lstStyle/>
                    <a:p>
                      <a:r>
                        <a:rPr lang="en-GB" dirty="0" smtClean="0"/>
                        <a:t>A number of Documents (details in log)</a:t>
                      </a:r>
                      <a:endParaRPr lang="en-GB" dirty="0"/>
                    </a:p>
                  </a:txBody>
                  <a:tcPr/>
                </a:tc>
                <a:tc>
                  <a:txBody>
                    <a:bodyPr/>
                    <a:lstStyle/>
                    <a:p>
                      <a:pPr algn="r"/>
                      <a:r>
                        <a:rPr lang="en-GB" dirty="0" smtClean="0"/>
                        <a:t>6</a:t>
                      </a:r>
                      <a:endParaRPr lang="en-GB" dirty="0"/>
                    </a:p>
                  </a:txBody>
                  <a:tcPr/>
                </a:tc>
              </a:tr>
              <a:tr h="370840">
                <a:tc>
                  <a:txBody>
                    <a:bodyPr/>
                    <a:lstStyle/>
                    <a:p>
                      <a:r>
                        <a:rPr lang="en-GB" dirty="0" smtClean="0"/>
                        <a:t>Still being worked on [no showstoppers]</a:t>
                      </a:r>
                      <a:endParaRPr lang="en-GB" dirty="0"/>
                    </a:p>
                  </a:txBody>
                  <a:tcPr/>
                </a:tc>
                <a:tc>
                  <a:txBody>
                    <a:bodyPr/>
                    <a:lstStyle/>
                    <a:p>
                      <a:pPr algn="r"/>
                      <a:r>
                        <a:rPr lang="en-GB" dirty="0" smtClean="0"/>
                        <a:t>25</a:t>
                      </a:r>
                      <a:endParaRPr lang="en-GB" dirty="0"/>
                    </a:p>
                  </a:txBody>
                  <a:tcPr/>
                </a:tc>
              </a:tr>
              <a:tr h="370840">
                <a:tc>
                  <a:txBody>
                    <a:bodyPr/>
                    <a:lstStyle/>
                    <a:p>
                      <a:pPr algn="r"/>
                      <a:r>
                        <a:rPr lang="en-GB" dirty="0" smtClean="0"/>
                        <a:t>Total:</a:t>
                      </a:r>
                      <a:endParaRPr lang="en-GB" dirty="0"/>
                    </a:p>
                  </a:txBody>
                  <a:tcPr/>
                </a:tc>
                <a:tc>
                  <a:txBody>
                    <a:bodyPr/>
                    <a:lstStyle/>
                    <a:p>
                      <a:pPr algn="r"/>
                      <a:r>
                        <a:rPr lang="en-GB" dirty="0" smtClean="0"/>
                        <a:t>115</a:t>
                      </a:r>
                      <a:endParaRPr lang="en-GB" dirty="0"/>
                    </a:p>
                  </a:txBody>
                  <a:tcPr/>
                </a:tc>
              </a:tr>
            </a:tbl>
          </a:graphicData>
        </a:graphic>
      </p:graphicFrame>
      <p:sp>
        <p:nvSpPr>
          <p:cNvPr id="4" name="TextBox 3"/>
          <p:cNvSpPr txBox="1"/>
          <p:nvPr/>
        </p:nvSpPr>
        <p:spPr>
          <a:xfrm>
            <a:off x="683568" y="1556792"/>
            <a:ext cx="7776864" cy="369332"/>
          </a:xfrm>
          <a:prstGeom prst="rect">
            <a:avLst/>
          </a:prstGeom>
          <a:noFill/>
        </p:spPr>
        <p:txBody>
          <a:bodyPr wrap="square" rtlCol="0">
            <a:spAutoFit/>
          </a:bodyPr>
          <a:lstStyle/>
          <a:p>
            <a:r>
              <a:rPr lang="en-GB" dirty="0" smtClean="0"/>
              <a:t>Latest analysis of the comments indicate they will be resolved as follows:</a:t>
            </a:r>
            <a:endParaRPr lang="en-GB" dirty="0"/>
          </a:p>
        </p:txBody>
      </p:sp>
    </p:spTree>
    <p:extLst>
      <p:ext uri="{BB962C8B-B14F-4D97-AF65-F5344CB8AC3E}">
        <p14:creationId xmlns:p14="http://schemas.microsoft.com/office/powerpoint/2010/main" val="39651545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1772816"/>
            <a:ext cx="7920880" cy="4608512"/>
          </a:xfrm>
        </p:spPr>
        <p:txBody>
          <a:bodyPr/>
          <a:lstStyle/>
          <a:p>
            <a:pPr marL="0" indent="0">
              <a:buNone/>
            </a:pPr>
            <a:r>
              <a:rPr lang="en-GB" sz="1600" b="1" dirty="0" smtClean="0">
                <a:solidFill>
                  <a:schemeClr val="tx1"/>
                </a:solidFill>
              </a:rPr>
              <a:t>PPMID: </a:t>
            </a:r>
            <a:r>
              <a:rPr lang="en-GB" sz="1600" dirty="0" smtClean="0">
                <a:solidFill>
                  <a:schemeClr val="tx1"/>
                </a:solidFill>
              </a:rPr>
              <a:t> </a:t>
            </a:r>
            <a:r>
              <a:rPr lang="en-GB" sz="1600" dirty="0" err="1" smtClean="0">
                <a:solidFill>
                  <a:schemeClr val="tx1"/>
                </a:solidFill>
              </a:rPr>
              <a:t>Ongoing</a:t>
            </a:r>
            <a:r>
              <a:rPr lang="en-GB" sz="1600" dirty="0" smtClean="0">
                <a:solidFill>
                  <a:schemeClr val="tx1"/>
                </a:solidFill>
              </a:rPr>
              <a:t> </a:t>
            </a:r>
            <a:r>
              <a:rPr lang="en-GB" sz="1600" dirty="0">
                <a:solidFill>
                  <a:schemeClr val="tx1"/>
                </a:solidFill>
              </a:rPr>
              <a:t>considerations around capabilities in relation to re-enabling gas and electricity </a:t>
            </a:r>
            <a:r>
              <a:rPr lang="en-GB" sz="1600" dirty="0" smtClean="0">
                <a:solidFill>
                  <a:schemeClr val="tx1"/>
                </a:solidFill>
              </a:rPr>
              <a:t>meters.</a:t>
            </a:r>
            <a:br>
              <a:rPr lang="en-GB" sz="1600" dirty="0" smtClean="0">
                <a:solidFill>
                  <a:schemeClr val="tx1"/>
                </a:solidFill>
              </a:rPr>
            </a:br>
            <a:r>
              <a:rPr lang="en-GB" sz="1600" u="sng" dirty="0" smtClean="0">
                <a:solidFill>
                  <a:schemeClr val="tx1"/>
                </a:solidFill>
              </a:rPr>
              <a:t>DECC Response</a:t>
            </a:r>
            <a:r>
              <a:rPr lang="en-GB" sz="1600" u="sng" dirty="0">
                <a:solidFill>
                  <a:schemeClr val="tx1"/>
                </a:solidFill>
              </a:rPr>
              <a:t>:</a:t>
            </a:r>
            <a:r>
              <a:rPr lang="en-GB" sz="1600" dirty="0">
                <a:solidFill>
                  <a:schemeClr val="tx1"/>
                </a:solidFill>
              </a:rPr>
              <a:t> </a:t>
            </a:r>
            <a:r>
              <a:rPr lang="en-GB" sz="1600" dirty="0" smtClean="0">
                <a:solidFill>
                  <a:schemeClr val="tx1"/>
                </a:solidFill>
              </a:rPr>
              <a:t>PPMID will </a:t>
            </a:r>
            <a:r>
              <a:rPr lang="en-GB" sz="1600" dirty="0">
                <a:solidFill>
                  <a:schemeClr val="tx1"/>
                </a:solidFill>
              </a:rPr>
              <a:t>form part of the next iteration of </a:t>
            </a:r>
            <a:r>
              <a:rPr lang="en-GB" sz="1600" dirty="0" smtClean="0">
                <a:solidFill>
                  <a:schemeClr val="tx1"/>
                </a:solidFill>
              </a:rPr>
              <a:t>SMETS.</a:t>
            </a:r>
            <a:r>
              <a:rPr lang="en-GB" sz="1600" dirty="0">
                <a:solidFill>
                  <a:schemeClr val="tx1"/>
                </a:solidFill>
              </a:rPr>
              <a:t/>
            </a:r>
            <a:br>
              <a:rPr lang="en-GB" sz="1600" dirty="0">
                <a:solidFill>
                  <a:schemeClr val="tx1"/>
                </a:solidFill>
              </a:rPr>
            </a:br>
            <a:r>
              <a:rPr lang="en-GB" sz="1600" dirty="0">
                <a:solidFill>
                  <a:schemeClr val="tx1"/>
                </a:solidFill>
              </a:rPr>
              <a:t>  </a:t>
            </a:r>
            <a:br>
              <a:rPr lang="en-GB" sz="1600" dirty="0">
                <a:solidFill>
                  <a:schemeClr val="tx1"/>
                </a:solidFill>
              </a:rPr>
            </a:br>
            <a:r>
              <a:rPr lang="en-GB" sz="1600" b="1" dirty="0" smtClean="0">
                <a:solidFill>
                  <a:schemeClr val="tx1"/>
                </a:solidFill>
              </a:rPr>
              <a:t>ICH:</a:t>
            </a:r>
            <a:r>
              <a:rPr lang="en-GB" sz="1600" dirty="0" smtClean="0">
                <a:solidFill>
                  <a:schemeClr val="tx1"/>
                </a:solidFill>
              </a:rPr>
              <a:t>  Further </a:t>
            </a:r>
            <a:r>
              <a:rPr lang="en-GB" sz="1600" dirty="0">
                <a:solidFill>
                  <a:schemeClr val="tx1"/>
                </a:solidFill>
              </a:rPr>
              <a:t>consideration / justification for a hardwired communication link or PLC connectivity through the ICH port. </a:t>
            </a:r>
            <a:r>
              <a:rPr lang="en-GB" sz="1600" dirty="0" smtClean="0">
                <a:solidFill>
                  <a:schemeClr val="tx1"/>
                </a:solidFill>
              </a:rPr>
              <a:t> This </a:t>
            </a:r>
            <a:r>
              <a:rPr lang="en-GB" sz="1600" dirty="0">
                <a:solidFill>
                  <a:schemeClr val="tx1"/>
                </a:solidFill>
              </a:rPr>
              <a:t>will impact upon future </a:t>
            </a:r>
            <a:r>
              <a:rPr lang="en-GB" sz="1600" dirty="0" smtClean="0">
                <a:solidFill>
                  <a:schemeClr val="tx1"/>
                </a:solidFill>
              </a:rPr>
              <a:t>interoperability.  Potential </a:t>
            </a:r>
            <a:r>
              <a:rPr lang="en-GB" sz="1600" dirty="0">
                <a:solidFill>
                  <a:schemeClr val="tx1"/>
                </a:solidFill>
              </a:rPr>
              <a:t>to reduce HAN traffic supports a case for a hard wired data link, which takes communication between electricity and meter out of the HAN.</a:t>
            </a:r>
            <a:br>
              <a:rPr lang="en-GB" sz="1600" dirty="0">
                <a:solidFill>
                  <a:schemeClr val="tx1"/>
                </a:solidFill>
              </a:rPr>
            </a:br>
            <a:r>
              <a:rPr lang="en-GB" sz="1600" u="sng" dirty="0">
                <a:solidFill>
                  <a:schemeClr val="tx1"/>
                </a:solidFill>
              </a:rPr>
              <a:t>DECC Response:</a:t>
            </a:r>
            <a:r>
              <a:rPr lang="en-GB" sz="1600" dirty="0">
                <a:solidFill>
                  <a:schemeClr val="tx1"/>
                </a:solidFill>
              </a:rPr>
              <a:t> PLC connectivity excluded from the current version of SMETS2, and is unlikely to be in the next </a:t>
            </a:r>
            <a:r>
              <a:rPr lang="en-GB" sz="1600" dirty="0" smtClean="0">
                <a:solidFill>
                  <a:schemeClr val="tx1"/>
                </a:solidFill>
              </a:rPr>
              <a:t>iteration.</a:t>
            </a:r>
            <a:r>
              <a:rPr lang="en-GB" sz="1600" dirty="0">
                <a:solidFill>
                  <a:schemeClr val="tx1"/>
                </a:solidFill>
              </a:rPr>
              <a:t/>
            </a:r>
            <a:br>
              <a:rPr lang="en-GB" sz="1600" dirty="0">
                <a:solidFill>
                  <a:schemeClr val="tx1"/>
                </a:solidFill>
              </a:rPr>
            </a:br>
            <a:r>
              <a:rPr lang="en-GB" sz="1600" dirty="0">
                <a:solidFill>
                  <a:schemeClr val="tx1"/>
                </a:solidFill>
              </a:rPr>
              <a:t>  </a:t>
            </a:r>
            <a:br>
              <a:rPr lang="en-GB" sz="1600" dirty="0">
                <a:solidFill>
                  <a:schemeClr val="tx1"/>
                </a:solidFill>
              </a:rPr>
            </a:br>
            <a:r>
              <a:rPr lang="en-GB" sz="1600" b="1" dirty="0" smtClean="0">
                <a:solidFill>
                  <a:schemeClr val="tx1"/>
                </a:solidFill>
              </a:rPr>
              <a:t>HHT:</a:t>
            </a:r>
            <a:r>
              <a:rPr lang="en-GB" sz="1600" dirty="0" smtClean="0">
                <a:solidFill>
                  <a:schemeClr val="tx1"/>
                </a:solidFill>
              </a:rPr>
              <a:t>  Concern </a:t>
            </a:r>
            <a:r>
              <a:rPr lang="en-GB" sz="1600" dirty="0">
                <a:solidFill>
                  <a:schemeClr val="tx1"/>
                </a:solidFill>
              </a:rPr>
              <a:t>that there still are no detailed rules as to what operatives will be allowed to do on site with an HHT. </a:t>
            </a:r>
            <a:r>
              <a:rPr lang="en-GB" sz="1600" dirty="0" smtClean="0">
                <a:solidFill>
                  <a:schemeClr val="tx1"/>
                </a:solidFill>
              </a:rPr>
              <a:t> The </a:t>
            </a:r>
            <a:r>
              <a:rPr lang="en-GB" sz="1600" dirty="0">
                <a:solidFill>
                  <a:schemeClr val="tx1"/>
                </a:solidFill>
              </a:rPr>
              <a:t>industry also needs to come to a consensus view as to whether a HHT will support the meter installation process or whether engineering menus will be provisioned.</a:t>
            </a:r>
            <a:br>
              <a:rPr lang="en-GB" sz="1600" dirty="0">
                <a:solidFill>
                  <a:schemeClr val="tx1"/>
                </a:solidFill>
              </a:rPr>
            </a:br>
            <a:r>
              <a:rPr lang="en-GB" sz="1600" u="sng" dirty="0">
                <a:solidFill>
                  <a:schemeClr val="tx1"/>
                </a:solidFill>
              </a:rPr>
              <a:t>DECC Response:</a:t>
            </a:r>
            <a:r>
              <a:rPr lang="en-GB" sz="1600" dirty="0">
                <a:solidFill>
                  <a:schemeClr val="tx1"/>
                </a:solidFill>
              </a:rPr>
              <a:t> </a:t>
            </a:r>
            <a:r>
              <a:rPr lang="en-GB" sz="1600" dirty="0" smtClean="0">
                <a:solidFill>
                  <a:schemeClr val="tx1"/>
                </a:solidFill>
              </a:rPr>
              <a:t>The </a:t>
            </a:r>
            <a:r>
              <a:rPr lang="en-GB" sz="1600" dirty="0">
                <a:solidFill>
                  <a:schemeClr val="tx1"/>
                </a:solidFill>
              </a:rPr>
              <a:t>Programme’s view is that the HHT is not a Smart Metering device; it is a mechanism for transferring signed DSP commands direct to a meter. </a:t>
            </a:r>
            <a:r>
              <a:rPr lang="en-GB" sz="1600" dirty="0" smtClean="0">
                <a:solidFill>
                  <a:schemeClr val="tx1"/>
                </a:solidFill>
              </a:rPr>
              <a:t> As </a:t>
            </a:r>
            <a:r>
              <a:rPr lang="en-GB" sz="1600" dirty="0">
                <a:solidFill>
                  <a:schemeClr val="tx1"/>
                </a:solidFill>
              </a:rPr>
              <a:t>such, the functionality of HHTs is down to industry to </a:t>
            </a:r>
            <a:r>
              <a:rPr lang="en-GB" sz="1600" dirty="0" smtClean="0">
                <a:solidFill>
                  <a:schemeClr val="tx1"/>
                </a:solidFill>
              </a:rPr>
              <a:t>define</a:t>
            </a:r>
            <a:r>
              <a:rPr lang="en-GB" sz="1600" dirty="0">
                <a:solidFill>
                  <a:schemeClr val="tx1"/>
                </a:solidFill>
              </a:rPr>
              <a:t>.</a:t>
            </a:r>
            <a:endParaRPr lang="en-GB" sz="1600" dirty="0"/>
          </a:p>
        </p:txBody>
      </p:sp>
      <p:sp>
        <p:nvSpPr>
          <p:cNvPr id="3" name="Title 2"/>
          <p:cNvSpPr>
            <a:spLocks noGrp="1"/>
          </p:cNvSpPr>
          <p:nvPr>
            <p:ph type="title"/>
          </p:nvPr>
        </p:nvSpPr>
        <p:spPr>
          <a:xfrm>
            <a:off x="900113" y="171450"/>
            <a:ext cx="5976143" cy="504825"/>
          </a:xfrm>
        </p:spPr>
        <p:txBody>
          <a:bodyPr/>
          <a:lstStyle/>
          <a:p>
            <a:r>
              <a:rPr lang="en-GB" dirty="0" smtClean="0"/>
              <a:t>Potential Gaps identified by SDAG Member</a:t>
            </a:r>
            <a:br>
              <a:rPr lang="en-GB" dirty="0" smtClean="0"/>
            </a:br>
            <a:r>
              <a:rPr lang="en-GB" dirty="0" smtClean="0"/>
              <a:t>1 of 4</a:t>
            </a:r>
            <a:endParaRPr lang="en-GB" dirty="0"/>
          </a:p>
        </p:txBody>
      </p:sp>
    </p:spTree>
    <p:extLst>
      <p:ext uri="{BB962C8B-B14F-4D97-AF65-F5344CB8AC3E}">
        <p14:creationId xmlns:p14="http://schemas.microsoft.com/office/powerpoint/2010/main" val="20851204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1484784"/>
            <a:ext cx="7920880" cy="4896544"/>
          </a:xfrm>
        </p:spPr>
        <p:txBody>
          <a:bodyPr/>
          <a:lstStyle/>
          <a:p>
            <a:pPr marL="0" indent="0">
              <a:buNone/>
            </a:pPr>
            <a:r>
              <a:rPr lang="en-GB" sz="1600" b="1" dirty="0" smtClean="0">
                <a:solidFill>
                  <a:schemeClr val="tx1"/>
                </a:solidFill>
              </a:rPr>
              <a:t>CAP:</a:t>
            </a:r>
            <a:r>
              <a:rPr lang="en-GB" sz="1600" dirty="0" smtClean="0">
                <a:solidFill>
                  <a:schemeClr val="tx1"/>
                </a:solidFill>
              </a:rPr>
              <a:t>  The </a:t>
            </a:r>
            <a:r>
              <a:rPr lang="en-GB" sz="1600" dirty="0">
                <a:solidFill>
                  <a:schemeClr val="tx1"/>
                </a:solidFill>
              </a:rPr>
              <a:t>concept appears to have been removed from the E2E architecture and SM HAN designs with the suggestion that RBAC will achieve this function. It is accepted that information can be extracted by means of RBAC commands but there is a concern that a CAD </a:t>
            </a:r>
            <a:r>
              <a:rPr lang="en-GB" sz="1600" dirty="0" smtClean="0">
                <a:solidFill>
                  <a:schemeClr val="tx1"/>
                </a:solidFill>
              </a:rPr>
              <a:t>requires </a:t>
            </a:r>
            <a:r>
              <a:rPr lang="en-GB" sz="1600" dirty="0">
                <a:solidFill>
                  <a:schemeClr val="tx1"/>
                </a:solidFill>
              </a:rPr>
              <a:t>a CAP as its data gateway leading to concern as to exactly how a CAD will pair and exchange data across the HAN? RBAC has only recently been introduced and requires a clear definition</a:t>
            </a:r>
            <a:r>
              <a:rPr lang="en-GB" sz="1600" dirty="0" smtClean="0">
                <a:solidFill>
                  <a:schemeClr val="tx1"/>
                </a:solidFill>
              </a:rPr>
              <a:t>.</a:t>
            </a:r>
            <a:br>
              <a:rPr lang="en-GB" sz="1600" dirty="0" smtClean="0">
                <a:solidFill>
                  <a:schemeClr val="tx1"/>
                </a:solidFill>
              </a:rPr>
            </a:br>
            <a:r>
              <a:rPr lang="en-GB" sz="1600" u="sng" dirty="0">
                <a:solidFill>
                  <a:schemeClr val="tx1"/>
                </a:solidFill>
              </a:rPr>
              <a:t>DECC Response:</a:t>
            </a:r>
            <a:r>
              <a:rPr lang="en-GB" sz="1600" dirty="0">
                <a:solidFill>
                  <a:schemeClr val="tx1"/>
                </a:solidFill>
              </a:rPr>
              <a:t>  The concept of a CAP has been removed from the Technical Architecture because it has been replaced with Type 1 and Type 2 </a:t>
            </a:r>
            <a:r>
              <a:rPr lang="en-GB" sz="1600" dirty="0" smtClean="0">
                <a:solidFill>
                  <a:schemeClr val="tx1"/>
                </a:solidFill>
              </a:rPr>
              <a:t>devices. </a:t>
            </a:r>
            <a:endParaRPr lang="en-GB" sz="1600" dirty="0">
              <a:solidFill>
                <a:schemeClr val="tx1"/>
              </a:solidFill>
            </a:endParaRPr>
          </a:p>
          <a:p>
            <a:pPr marL="0" indent="0">
              <a:buNone/>
            </a:pPr>
            <a:r>
              <a:rPr lang="en-GB" sz="1600" dirty="0">
                <a:solidFill>
                  <a:schemeClr val="tx1"/>
                </a:solidFill>
              </a:rPr>
              <a:t>  </a:t>
            </a:r>
            <a:br>
              <a:rPr lang="en-GB" sz="1600" dirty="0">
                <a:solidFill>
                  <a:schemeClr val="tx1"/>
                </a:solidFill>
              </a:rPr>
            </a:br>
            <a:r>
              <a:rPr lang="en-GB" sz="1600" b="1" dirty="0" smtClean="0">
                <a:solidFill>
                  <a:schemeClr val="tx1"/>
                </a:solidFill>
              </a:rPr>
              <a:t>CAD:</a:t>
            </a:r>
            <a:r>
              <a:rPr lang="en-GB" sz="1600" dirty="0" smtClean="0">
                <a:solidFill>
                  <a:schemeClr val="tx1"/>
                </a:solidFill>
              </a:rPr>
              <a:t>  Further </a:t>
            </a:r>
            <a:r>
              <a:rPr lang="en-GB" sz="1600" dirty="0">
                <a:solidFill>
                  <a:schemeClr val="tx1"/>
                </a:solidFill>
              </a:rPr>
              <a:t>to the CAP concerns the high level design of the CAD has yet to be defined. </a:t>
            </a:r>
            <a:br>
              <a:rPr lang="en-GB" sz="1600" dirty="0">
                <a:solidFill>
                  <a:schemeClr val="tx1"/>
                </a:solidFill>
              </a:rPr>
            </a:br>
            <a:r>
              <a:rPr lang="en-GB" sz="1600" u="sng" dirty="0">
                <a:solidFill>
                  <a:schemeClr val="tx1"/>
                </a:solidFill>
              </a:rPr>
              <a:t>DECC Response:</a:t>
            </a:r>
            <a:r>
              <a:rPr lang="en-GB" sz="1600" dirty="0">
                <a:solidFill>
                  <a:schemeClr val="tx1"/>
                </a:solidFill>
              </a:rPr>
              <a:t>  A CAD is a Type 2 device </a:t>
            </a:r>
            <a:r>
              <a:rPr lang="en-GB" sz="1600" dirty="0" smtClean="0">
                <a:solidFill>
                  <a:schemeClr val="tx1"/>
                </a:solidFill>
              </a:rPr>
              <a:t>and the </a:t>
            </a:r>
            <a:r>
              <a:rPr lang="en-GB" sz="1600" dirty="0">
                <a:solidFill>
                  <a:schemeClr val="tx1"/>
                </a:solidFill>
              </a:rPr>
              <a:t>mechanism for pairing </a:t>
            </a:r>
            <a:r>
              <a:rPr lang="en-GB" sz="1600" dirty="0" smtClean="0">
                <a:solidFill>
                  <a:schemeClr val="tx1"/>
                </a:solidFill>
              </a:rPr>
              <a:t>such </a:t>
            </a:r>
            <a:r>
              <a:rPr lang="en-GB" sz="1600" dirty="0">
                <a:solidFill>
                  <a:schemeClr val="tx1"/>
                </a:solidFill>
              </a:rPr>
              <a:t>devices will be included in the GBCS</a:t>
            </a:r>
            <a:r>
              <a:rPr lang="en-GB" sz="1600" dirty="0" smtClean="0">
                <a:solidFill>
                  <a:schemeClr val="tx1"/>
                </a:solidFill>
              </a:rPr>
              <a:t>.</a:t>
            </a:r>
          </a:p>
          <a:p>
            <a:pPr marL="0" indent="0">
              <a:buNone/>
            </a:pPr>
            <a:r>
              <a:rPr lang="en-GB" sz="1600" dirty="0"/>
              <a:t/>
            </a:r>
            <a:br>
              <a:rPr lang="en-GB" sz="1600" dirty="0"/>
            </a:br>
            <a:r>
              <a:rPr lang="en-GB" sz="1600" b="1" dirty="0">
                <a:solidFill>
                  <a:schemeClr val="tx1"/>
                </a:solidFill>
              </a:rPr>
              <a:t>ALCS:</a:t>
            </a:r>
            <a:r>
              <a:rPr lang="en-GB" sz="1600" dirty="0">
                <a:solidFill>
                  <a:schemeClr val="tx1"/>
                </a:solidFill>
              </a:rPr>
              <a:t>  Acknowledged that </a:t>
            </a:r>
            <a:r>
              <a:rPr lang="en-GB" sz="1600" dirty="0" err="1">
                <a:solidFill>
                  <a:schemeClr val="tx1"/>
                </a:solidFill>
              </a:rPr>
              <a:t>ongoing</a:t>
            </a:r>
            <a:r>
              <a:rPr lang="en-GB" sz="1600" dirty="0">
                <a:solidFill>
                  <a:schemeClr val="tx1"/>
                </a:solidFill>
              </a:rPr>
              <a:t> work is making good progress but is yet to be completed.</a:t>
            </a:r>
            <a:br>
              <a:rPr lang="en-GB" sz="1600" dirty="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a:t>
            </a:r>
            <a:r>
              <a:rPr lang="en-GB" sz="1600" dirty="0" smtClean="0">
                <a:solidFill>
                  <a:schemeClr val="tx1"/>
                </a:solidFill>
              </a:rPr>
              <a:t> The </a:t>
            </a:r>
            <a:r>
              <a:rPr lang="en-GB" sz="1600" dirty="0">
                <a:solidFill>
                  <a:schemeClr val="tx1"/>
                </a:solidFill>
              </a:rPr>
              <a:t>(HAN Connected) ALCS </a:t>
            </a:r>
            <a:r>
              <a:rPr lang="en-GB" sz="1600" dirty="0" smtClean="0">
                <a:solidFill>
                  <a:schemeClr val="tx1"/>
                </a:solidFill>
              </a:rPr>
              <a:t>functionality will </a:t>
            </a:r>
            <a:r>
              <a:rPr lang="en-GB" sz="1600" dirty="0">
                <a:solidFill>
                  <a:schemeClr val="tx1"/>
                </a:solidFill>
              </a:rPr>
              <a:t>form part of the next iteration of </a:t>
            </a:r>
            <a:r>
              <a:rPr lang="en-GB" sz="1600" dirty="0" smtClean="0">
                <a:solidFill>
                  <a:schemeClr val="tx1"/>
                </a:solidFill>
              </a:rPr>
              <a:t>SMETS.</a:t>
            </a:r>
            <a:endParaRPr lang="en-GB" sz="1600" dirty="0">
              <a:solidFill>
                <a:schemeClr val="tx1"/>
              </a:solidFill>
            </a:endParaRPr>
          </a:p>
          <a:p>
            <a:pPr marL="0" indent="0">
              <a:buNone/>
            </a:pPr>
            <a:r>
              <a:rPr lang="en-GB" sz="1500" dirty="0"/>
              <a:t/>
            </a:r>
            <a:br>
              <a:rPr lang="en-GB" sz="1500" dirty="0"/>
            </a:br>
            <a:endParaRPr lang="en-GB" sz="1500" dirty="0"/>
          </a:p>
        </p:txBody>
      </p:sp>
      <p:sp>
        <p:nvSpPr>
          <p:cNvPr id="3" name="Title 2"/>
          <p:cNvSpPr>
            <a:spLocks noGrp="1"/>
          </p:cNvSpPr>
          <p:nvPr>
            <p:ph type="title"/>
          </p:nvPr>
        </p:nvSpPr>
        <p:spPr>
          <a:xfrm>
            <a:off x="900113" y="171450"/>
            <a:ext cx="5976143" cy="504825"/>
          </a:xfrm>
        </p:spPr>
        <p:txBody>
          <a:bodyPr/>
          <a:lstStyle/>
          <a:p>
            <a:r>
              <a:rPr lang="en-GB" dirty="0" smtClean="0"/>
              <a:t>Potential Gaps identified by SDAG Member</a:t>
            </a:r>
            <a:br>
              <a:rPr lang="en-GB" dirty="0" smtClean="0"/>
            </a:br>
            <a:r>
              <a:rPr lang="en-GB" dirty="0" smtClean="0"/>
              <a:t>2 of 4</a:t>
            </a:r>
            <a:endParaRPr lang="en-GB" dirty="0"/>
          </a:p>
        </p:txBody>
      </p:sp>
    </p:spTree>
    <p:extLst>
      <p:ext uri="{BB962C8B-B14F-4D97-AF65-F5344CB8AC3E}">
        <p14:creationId xmlns:p14="http://schemas.microsoft.com/office/powerpoint/2010/main" val="23668612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9552" y="1844824"/>
            <a:ext cx="8136904" cy="4680520"/>
          </a:xfrm>
        </p:spPr>
        <p:txBody>
          <a:bodyPr/>
          <a:lstStyle/>
          <a:p>
            <a:pPr marL="0" indent="0">
              <a:buNone/>
            </a:pPr>
            <a:r>
              <a:rPr lang="en-GB" sz="1600" b="1" dirty="0" err="1" smtClean="0">
                <a:solidFill>
                  <a:schemeClr val="tx1"/>
                </a:solidFill>
              </a:rPr>
              <a:t>CoT</a:t>
            </a:r>
            <a:r>
              <a:rPr lang="en-GB" sz="1600" b="1" dirty="0" smtClean="0">
                <a:solidFill>
                  <a:schemeClr val="tx1"/>
                </a:solidFill>
              </a:rPr>
              <a:t>: </a:t>
            </a:r>
            <a:r>
              <a:rPr lang="en-GB" sz="1600" dirty="0" smtClean="0">
                <a:solidFill>
                  <a:schemeClr val="tx1"/>
                </a:solidFill>
              </a:rPr>
              <a:t> </a:t>
            </a:r>
            <a:r>
              <a:rPr lang="en-GB" sz="1600" dirty="0">
                <a:solidFill>
                  <a:schemeClr val="tx1"/>
                </a:solidFill>
              </a:rPr>
              <a:t>Still concern that the requirement to log daily register reads is set to 14 days. This may give rise to a significant amount of final bills on </a:t>
            </a:r>
            <a:r>
              <a:rPr lang="en-GB" sz="1600" dirty="0" err="1">
                <a:solidFill>
                  <a:schemeClr val="tx1"/>
                </a:solidFill>
              </a:rPr>
              <a:t>CoT</a:t>
            </a:r>
            <a:r>
              <a:rPr lang="en-GB" sz="1600" dirty="0">
                <a:solidFill>
                  <a:schemeClr val="tx1"/>
                </a:solidFill>
              </a:rPr>
              <a:t> to be based on estimates (some estimates suggest 25%).</a:t>
            </a:r>
            <a:br>
              <a:rPr lang="en-GB" sz="1600" dirty="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a:t>
            </a:r>
            <a:r>
              <a:rPr lang="en-GB" sz="1600" dirty="0" smtClean="0">
                <a:solidFill>
                  <a:schemeClr val="tx1"/>
                </a:solidFill>
              </a:rPr>
              <a:t> The </a:t>
            </a:r>
            <a:r>
              <a:rPr lang="en-GB" sz="1600" dirty="0">
                <a:solidFill>
                  <a:schemeClr val="tx1"/>
                </a:solidFill>
              </a:rPr>
              <a:t>daily total consumption log </a:t>
            </a:r>
            <a:r>
              <a:rPr lang="en-GB" sz="1600" dirty="0" smtClean="0">
                <a:solidFill>
                  <a:schemeClr val="tx1"/>
                </a:solidFill>
              </a:rPr>
              <a:t>allows </a:t>
            </a:r>
            <a:r>
              <a:rPr lang="en-GB" sz="1600" dirty="0">
                <a:solidFill>
                  <a:schemeClr val="tx1"/>
                </a:solidFill>
              </a:rPr>
              <a:t>access to the last 731 days of </a:t>
            </a:r>
            <a:r>
              <a:rPr lang="en-GB" sz="1600" dirty="0" smtClean="0">
                <a:solidFill>
                  <a:schemeClr val="tx1"/>
                </a:solidFill>
              </a:rPr>
              <a:t>data, or we could </a:t>
            </a:r>
            <a:r>
              <a:rPr lang="en-GB" sz="1600" dirty="0">
                <a:solidFill>
                  <a:schemeClr val="tx1"/>
                </a:solidFill>
              </a:rPr>
              <a:t>consider changing the daily register reads to something other than 14 days. </a:t>
            </a:r>
            <a:r>
              <a:rPr lang="en-GB" sz="1600" dirty="0" smtClean="0">
                <a:solidFill>
                  <a:schemeClr val="tx1"/>
                </a:solidFill>
              </a:rPr>
              <a:t> The latter would </a:t>
            </a:r>
            <a:r>
              <a:rPr lang="en-GB" sz="1600" dirty="0">
                <a:solidFill>
                  <a:schemeClr val="tx1"/>
                </a:solidFill>
              </a:rPr>
              <a:t>need a proposal for a different </a:t>
            </a:r>
            <a:r>
              <a:rPr lang="en-GB" sz="1600" dirty="0" smtClean="0">
                <a:solidFill>
                  <a:schemeClr val="tx1"/>
                </a:solidFill>
              </a:rPr>
              <a:t>figure </a:t>
            </a:r>
            <a:r>
              <a:rPr lang="en-GB" sz="1600" dirty="0">
                <a:solidFill>
                  <a:schemeClr val="tx1"/>
                </a:solidFill>
              </a:rPr>
              <a:t>with a cost/benefit </a:t>
            </a:r>
            <a:r>
              <a:rPr lang="en-GB" sz="1600" dirty="0" smtClean="0">
                <a:solidFill>
                  <a:schemeClr val="tx1"/>
                </a:solidFill>
              </a:rPr>
              <a:t>analysis; ideally </a:t>
            </a:r>
            <a:r>
              <a:rPr lang="en-GB" sz="1600" dirty="0">
                <a:solidFill>
                  <a:schemeClr val="tx1"/>
                </a:solidFill>
              </a:rPr>
              <a:t>this should be proposed via Energy UK. </a:t>
            </a:r>
          </a:p>
          <a:p>
            <a:pPr marL="0" indent="0">
              <a:buNone/>
            </a:pPr>
            <a:endParaRPr lang="en-GB" sz="1600" dirty="0" smtClean="0">
              <a:solidFill>
                <a:schemeClr val="tx1"/>
              </a:solidFill>
            </a:endParaRPr>
          </a:p>
          <a:p>
            <a:pPr marL="0" indent="0">
              <a:buNone/>
            </a:pPr>
            <a:r>
              <a:rPr lang="en-GB" sz="1600" b="1" dirty="0" smtClean="0">
                <a:solidFill>
                  <a:schemeClr val="tx1"/>
                </a:solidFill>
              </a:rPr>
              <a:t>Firmware </a:t>
            </a:r>
            <a:r>
              <a:rPr lang="en-GB" sz="1600" b="1" dirty="0">
                <a:solidFill>
                  <a:schemeClr val="tx1"/>
                </a:solidFill>
              </a:rPr>
              <a:t>Management / </a:t>
            </a:r>
            <a:r>
              <a:rPr lang="en-GB" sz="1600" b="1" dirty="0" smtClean="0">
                <a:solidFill>
                  <a:schemeClr val="tx1"/>
                </a:solidFill>
              </a:rPr>
              <a:t>Upgrades:</a:t>
            </a:r>
            <a:r>
              <a:rPr lang="en-GB" sz="1600" dirty="0" smtClean="0">
                <a:solidFill>
                  <a:schemeClr val="tx1"/>
                </a:solidFill>
              </a:rPr>
              <a:t>  Is </a:t>
            </a:r>
            <a:r>
              <a:rPr lang="en-GB" sz="1600" dirty="0">
                <a:solidFill>
                  <a:schemeClr val="tx1"/>
                </a:solidFill>
              </a:rPr>
              <a:t>recognised as a complex area which may require further definition in SMETS or the GB Companion Specification. </a:t>
            </a:r>
            <a:r>
              <a:rPr lang="en-GB" sz="1600" dirty="0" smtClean="0">
                <a:solidFill>
                  <a:schemeClr val="tx1"/>
                </a:solidFill>
              </a:rPr>
              <a:t> Clarity </a:t>
            </a:r>
            <a:r>
              <a:rPr lang="en-GB" sz="1600" dirty="0">
                <a:solidFill>
                  <a:schemeClr val="tx1"/>
                </a:solidFill>
              </a:rPr>
              <a:t>is required on how IHD firmware is to be managed</a:t>
            </a:r>
            <a:r>
              <a:rPr lang="en-GB" sz="1600" dirty="0" smtClean="0">
                <a:solidFill>
                  <a:schemeClr val="tx1"/>
                </a:solidFill>
              </a:rPr>
              <a:t>.</a:t>
            </a:r>
            <a:r>
              <a:rPr lang="en-GB" sz="1600" dirty="0">
                <a:solidFill>
                  <a:schemeClr val="tx1"/>
                </a:solidFill>
              </a:rPr>
              <a:t/>
            </a:r>
            <a:br>
              <a:rPr lang="en-GB" sz="1600" dirty="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a:t>
            </a:r>
            <a:r>
              <a:rPr lang="en-GB" sz="1600" dirty="0" smtClean="0">
                <a:solidFill>
                  <a:schemeClr val="tx1"/>
                </a:solidFill>
              </a:rPr>
              <a:t> Proposed </a:t>
            </a:r>
            <a:r>
              <a:rPr lang="en-GB" sz="1600" dirty="0">
                <a:solidFill>
                  <a:schemeClr val="tx1"/>
                </a:solidFill>
              </a:rPr>
              <a:t>workshop on Firmware Management should clarify the intended solution</a:t>
            </a:r>
            <a:r>
              <a:rPr lang="en-GB" sz="1600" dirty="0" smtClean="0">
                <a:solidFill>
                  <a:schemeClr val="tx1"/>
                </a:solidFill>
              </a:rPr>
              <a:t>.</a:t>
            </a:r>
            <a:r>
              <a:rPr lang="en-GB" sz="1600" dirty="0">
                <a:solidFill>
                  <a:schemeClr val="tx1"/>
                </a:solidFill>
              </a:rPr>
              <a:t/>
            </a:r>
            <a:br>
              <a:rPr lang="en-GB" sz="1600" dirty="0">
                <a:solidFill>
                  <a:schemeClr val="tx1"/>
                </a:solidFill>
              </a:rPr>
            </a:br>
            <a:r>
              <a:rPr lang="en-GB" sz="1600" dirty="0">
                <a:solidFill>
                  <a:schemeClr val="tx1"/>
                </a:solidFill>
              </a:rPr>
              <a:t/>
            </a:r>
            <a:br>
              <a:rPr lang="en-GB" sz="1600" dirty="0">
                <a:solidFill>
                  <a:schemeClr val="tx1"/>
                </a:solidFill>
              </a:rPr>
            </a:br>
            <a:r>
              <a:rPr lang="en-GB" sz="1600" b="1" dirty="0" smtClean="0">
                <a:solidFill>
                  <a:schemeClr val="tx1"/>
                </a:solidFill>
              </a:rPr>
              <a:t>Export:</a:t>
            </a:r>
            <a:r>
              <a:rPr lang="en-GB" sz="1600" dirty="0" smtClean="0">
                <a:solidFill>
                  <a:schemeClr val="tx1"/>
                </a:solidFill>
              </a:rPr>
              <a:t>  Ensuring </a:t>
            </a:r>
            <a:r>
              <a:rPr lang="en-GB" sz="1600" dirty="0">
                <a:solidFill>
                  <a:schemeClr val="tx1"/>
                </a:solidFill>
              </a:rPr>
              <a:t>that this is documented to enable export MPANs to be input and associated with registers and processes developed to support the requirements of the Export Supplier when not the Import </a:t>
            </a:r>
            <a:r>
              <a:rPr lang="en-GB" sz="1600" dirty="0" smtClean="0">
                <a:solidFill>
                  <a:schemeClr val="tx1"/>
                </a:solidFill>
              </a:rPr>
              <a:t>Supplier</a:t>
            </a:r>
            <a:r>
              <a:rPr lang="en-GB" sz="1600" dirty="0">
                <a:solidFill>
                  <a:schemeClr val="tx1"/>
                </a:solidFill>
              </a:rPr>
              <a:t>. </a:t>
            </a:r>
            <a:br>
              <a:rPr lang="en-GB" sz="1600" dirty="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a:t>
            </a:r>
            <a:r>
              <a:rPr lang="en-GB" sz="1600" dirty="0" smtClean="0">
                <a:solidFill>
                  <a:schemeClr val="tx1"/>
                </a:solidFill>
              </a:rPr>
              <a:t>The section on </a:t>
            </a:r>
            <a:r>
              <a:rPr lang="en-GB" sz="1600" dirty="0">
                <a:solidFill>
                  <a:schemeClr val="tx1"/>
                </a:solidFill>
              </a:rPr>
              <a:t>MPAN appears to cover this </a:t>
            </a:r>
            <a:r>
              <a:rPr lang="en-GB" sz="1600" dirty="0" smtClean="0">
                <a:solidFill>
                  <a:schemeClr val="tx1"/>
                </a:solidFill>
              </a:rPr>
              <a:t>requirement.</a:t>
            </a:r>
            <a:r>
              <a:rPr lang="en-GB" sz="1400" dirty="0">
                <a:solidFill>
                  <a:schemeClr val="tx1"/>
                </a:solidFill>
              </a:rPr>
              <a:t/>
            </a:r>
            <a:br>
              <a:rPr lang="en-GB" sz="1400" dirty="0">
                <a:solidFill>
                  <a:schemeClr val="tx1"/>
                </a:solidFill>
              </a:rPr>
            </a:br>
            <a:r>
              <a:rPr lang="en-GB" sz="1400" dirty="0">
                <a:solidFill>
                  <a:schemeClr val="tx1"/>
                </a:solidFill>
              </a:rPr>
              <a:t/>
            </a:r>
            <a:br>
              <a:rPr lang="en-GB" sz="1400" dirty="0">
                <a:solidFill>
                  <a:schemeClr val="tx1"/>
                </a:solidFill>
              </a:rPr>
            </a:br>
            <a:endParaRPr lang="en-GB" sz="2800" dirty="0">
              <a:solidFill>
                <a:schemeClr val="tx1"/>
              </a:solidFill>
            </a:endParaRPr>
          </a:p>
        </p:txBody>
      </p:sp>
      <p:sp>
        <p:nvSpPr>
          <p:cNvPr id="3" name="Title 2"/>
          <p:cNvSpPr>
            <a:spLocks noGrp="1"/>
          </p:cNvSpPr>
          <p:nvPr>
            <p:ph type="title"/>
          </p:nvPr>
        </p:nvSpPr>
        <p:spPr>
          <a:xfrm>
            <a:off x="900113" y="171450"/>
            <a:ext cx="6048151" cy="504825"/>
          </a:xfrm>
        </p:spPr>
        <p:txBody>
          <a:bodyPr/>
          <a:lstStyle/>
          <a:p>
            <a:r>
              <a:rPr lang="en-GB" dirty="0" smtClean="0"/>
              <a:t>Potential Gaps identified by SDAG Member</a:t>
            </a:r>
            <a:br>
              <a:rPr lang="en-GB" dirty="0" smtClean="0"/>
            </a:br>
            <a:r>
              <a:rPr lang="en-GB" dirty="0" smtClean="0"/>
              <a:t>3 of 4</a:t>
            </a:r>
            <a:endParaRPr lang="en-GB" dirty="0"/>
          </a:p>
        </p:txBody>
      </p:sp>
    </p:spTree>
    <p:extLst>
      <p:ext uri="{BB962C8B-B14F-4D97-AF65-F5344CB8AC3E}">
        <p14:creationId xmlns:p14="http://schemas.microsoft.com/office/powerpoint/2010/main" val="34603476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9552" y="1916832"/>
            <a:ext cx="8136904" cy="4248472"/>
          </a:xfrm>
        </p:spPr>
        <p:txBody>
          <a:bodyPr/>
          <a:lstStyle/>
          <a:p>
            <a:pPr marL="0" indent="0">
              <a:buNone/>
            </a:pPr>
            <a:r>
              <a:rPr lang="en-GB" sz="1600" b="1" dirty="0" smtClean="0">
                <a:solidFill>
                  <a:schemeClr val="tx1"/>
                </a:solidFill>
              </a:rPr>
              <a:t>Security </a:t>
            </a:r>
            <a:r>
              <a:rPr lang="en-GB" sz="1600" b="1" dirty="0">
                <a:solidFill>
                  <a:schemeClr val="tx1"/>
                </a:solidFill>
              </a:rPr>
              <a:t>Access </a:t>
            </a:r>
            <a:r>
              <a:rPr lang="en-GB" sz="1600" b="1" dirty="0" smtClean="0">
                <a:solidFill>
                  <a:schemeClr val="tx1"/>
                </a:solidFill>
              </a:rPr>
              <a:t>Control:</a:t>
            </a:r>
            <a:r>
              <a:rPr lang="en-GB" sz="1600" dirty="0" smtClean="0">
                <a:solidFill>
                  <a:schemeClr val="tx1"/>
                </a:solidFill>
              </a:rPr>
              <a:t> </a:t>
            </a:r>
            <a:r>
              <a:rPr lang="en-GB" sz="1600" dirty="0">
                <a:solidFill>
                  <a:schemeClr val="tx1"/>
                </a:solidFill>
              </a:rPr>
              <a:t> This is required at data level. Do we have enough detail of how access control will work to confirm that this can all be undertaken by DCC and there is no specific requirement within the </a:t>
            </a:r>
            <a:r>
              <a:rPr lang="en-GB" sz="1600" dirty="0" smtClean="0">
                <a:solidFill>
                  <a:schemeClr val="tx1"/>
                </a:solidFill>
              </a:rPr>
              <a:t>meters?</a:t>
            </a:r>
            <a:br>
              <a:rPr lang="en-GB" sz="1600" dirty="0" smtClean="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The GBCS will provide a detailed definition of access control at a data </a:t>
            </a:r>
            <a:r>
              <a:rPr lang="en-GB" sz="1600" dirty="0" smtClean="0">
                <a:solidFill>
                  <a:schemeClr val="tx1"/>
                </a:solidFill>
              </a:rPr>
              <a:t>level.</a:t>
            </a:r>
            <a:r>
              <a:rPr lang="en-GB" sz="1600" dirty="0">
                <a:solidFill>
                  <a:schemeClr val="tx1"/>
                </a:solidFill>
              </a:rPr>
              <a:t/>
            </a:r>
            <a:br>
              <a:rPr lang="en-GB" sz="1600" dirty="0">
                <a:solidFill>
                  <a:schemeClr val="tx1"/>
                </a:solidFill>
              </a:rPr>
            </a:br>
            <a:r>
              <a:rPr lang="en-GB" sz="1600" dirty="0">
                <a:solidFill>
                  <a:schemeClr val="tx1"/>
                </a:solidFill>
              </a:rPr>
              <a:t>  </a:t>
            </a:r>
            <a:br>
              <a:rPr lang="en-GB" sz="1600" dirty="0">
                <a:solidFill>
                  <a:schemeClr val="tx1"/>
                </a:solidFill>
              </a:rPr>
            </a:br>
            <a:r>
              <a:rPr lang="en-GB" sz="1600" b="1" dirty="0">
                <a:solidFill>
                  <a:schemeClr val="tx1"/>
                </a:solidFill>
              </a:rPr>
              <a:t>Additional use of Load Limiting </a:t>
            </a:r>
            <a:r>
              <a:rPr lang="en-GB" sz="1600" b="1" dirty="0" smtClean="0">
                <a:solidFill>
                  <a:schemeClr val="tx1"/>
                </a:solidFill>
              </a:rPr>
              <a:t>functionality:</a:t>
            </a:r>
            <a:r>
              <a:rPr lang="en-GB" sz="1600" dirty="0" smtClean="0">
                <a:solidFill>
                  <a:schemeClr val="tx1"/>
                </a:solidFill>
              </a:rPr>
              <a:t>  To </a:t>
            </a:r>
            <a:r>
              <a:rPr lang="en-GB" sz="1600" dirty="0">
                <a:solidFill>
                  <a:schemeClr val="tx1"/>
                </a:solidFill>
              </a:rPr>
              <a:t>date three Suppliers have responded </a:t>
            </a:r>
            <a:r>
              <a:rPr lang="en-GB" sz="1600" dirty="0" smtClean="0">
                <a:solidFill>
                  <a:schemeClr val="tx1"/>
                </a:solidFill>
              </a:rPr>
              <a:t>and </a:t>
            </a:r>
            <a:r>
              <a:rPr lang="en-GB" sz="1600" dirty="0">
                <a:solidFill>
                  <a:schemeClr val="tx1"/>
                </a:solidFill>
              </a:rPr>
              <a:t>each support </a:t>
            </a:r>
            <a:r>
              <a:rPr lang="en-GB" sz="1600" dirty="0" smtClean="0">
                <a:solidFill>
                  <a:schemeClr val="tx1"/>
                </a:solidFill>
              </a:rPr>
              <a:t>the </a:t>
            </a:r>
            <a:r>
              <a:rPr lang="en-GB" sz="1600" dirty="0">
                <a:solidFill>
                  <a:schemeClr val="tx1"/>
                </a:solidFill>
              </a:rPr>
              <a:t>proposal for Load Limiting as an additional function linked to prepayment services. It is therefore proposed that the requirements should be progressed. This could be undertaken via a small working group within SDAG or by other means as you consider appropriate. There isn't general support for taking forward load management aspects at this point in time. </a:t>
            </a:r>
            <a:br>
              <a:rPr lang="en-GB" sz="1600" dirty="0">
                <a:solidFill>
                  <a:schemeClr val="tx1"/>
                </a:solidFill>
              </a:rPr>
            </a:br>
            <a:r>
              <a:rPr lang="en-GB" sz="1600" u="sng" dirty="0">
                <a:solidFill>
                  <a:schemeClr val="tx1"/>
                </a:solidFill>
              </a:rPr>
              <a:t>DECC </a:t>
            </a:r>
            <a:r>
              <a:rPr lang="en-GB" sz="1600" u="sng" dirty="0" smtClean="0">
                <a:solidFill>
                  <a:schemeClr val="tx1"/>
                </a:solidFill>
              </a:rPr>
              <a:t>Response</a:t>
            </a:r>
            <a:r>
              <a:rPr lang="en-GB" sz="1600" u="sng" dirty="0">
                <a:solidFill>
                  <a:schemeClr val="tx1"/>
                </a:solidFill>
              </a:rPr>
              <a:t>:</a:t>
            </a:r>
            <a:r>
              <a:rPr lang="en-GB" sz="1600" dirty="0">
                <a:solidFill>
                  <a:schemeClr val="tx1"/>
                </a:solidFill>
              </a:rPr>
              <a:t>  This </a:t>
            </a:r>
            <a:r>
              <a:rPr lang="en-GB" sz="1600" dirty="0" smtClean="0">
                <a:solidFill>
                  <a:schemeClr val="tx1"/>
                </a:solidFill>
              </a:rPr>
              <a:t>would be a new </a:t>
            </a:r>
            <a:r>
              <a:rPr lang="en-GB" sz="1600" dirty="0">
                <a:solidFill>
                  <a:schemeClr val="tx1"/>
                </a:solidFill>
              </a:rPr>
              <a:t>addition to SMETS2 functionality</a:t>
            </a:r>
            <a:r>
              <a:rPr lang="en-GB" sz="1600" dirty="0" smtClean="0">
                <a:solidFill>
                  <a:schemeClr val="tx1"/>
                </a:solidFill>
              </a:rPr>
              <a:t>.  </a:t>
            </a:r>
            <a:r>
              <a:rPr lang="en-GB" sz="1600" dirty="0">
                <a:solidFill>
                  <a:schemeClr val="tx1"/>
                </a:solidFill>
              </a:rPr>
              <a:t>To progress </a:t>
            </a:r>
            <a:r>
              <a:rPr lang="en-GB" sz="1600" dirty="0" smtClean="0">
                <a:solidFill>
                  <a:schemeClr val="tx1"/>
                </a:solidFill>
              </a:rPr>
              <a:t>it </a:t>
            </a:r>
            <a:r>
              <a:rPr lang="en-GB" sz="1600" dirty="0">
                <a:solidFill>
                  <a:schemeClr val="tx1"/>
                </a:solidFill>
              </a:rPr>
              <a:t>we would need a clear definition of the requirements and a cost benefit </a:t>
            </a:r>
            <a:r>
              <a:rPr lang="en-GB" sz="1600" dirty="0" smtClean="0">
                <a:solidFill>
                  <a:schemeClr val="tx1"/>
                </a:solidFill>
              </a:rPr>
              <a:t>analysis, ideally </a:t>
            </a:r>
            <a:r>
              <a:rPr lang="en-GB" sz="1600" dirty="0">
                <a:solidFill>
                  <a:schemeClr val="tx1"/>
                </a:solidFill>
              </a:rPr>
              <a:t>proposed via Energy UK</a:t>
            </a:r>
            <a:r>
              <a:rPr lang="en-GB" sz="1600" dirty="0" smtClean="0">
                <a:solidFill>
                  <a:schemeClr val="tx1"/>
                </a:solidFill>
              </a:rPr>
              <a:t>.</a:t>
            </a:r>
          </a:p>
          <a:p>
            <a:pPr marL="0" indent="0">
              <a:buNone/>
            </a:pPr>
            <a:endParaRPr lang="en-GB" sz="1400" dirty="0">
              <a:solidFill>
                <a:schemeClr val="tx1"/>
              </a:solidFill>
            </a:endParaRPr>
          </a:p>
        </p:txBody>
      </p:sp>
      <p:sp>
        <p:nvSpPr>
          <p:cNvPr id="3" name="Title 2"/>
          <p:cNvSpPr>
            <a:spLocks noGrp="1"/>
          </p:cNvSpPr>
          <p:nvPr>
            <p:ph type="title"/>
          </p:nvPr>
        </p:nvSpPr>
        <p:spPr>
          <a:xfrm>
            <a:off x="900113" y="171450"/>
            <a:ext cx="6048151" cy="504825"/>
          </a:xfrm>
        </p:spPr>
        <p:txBody>
          <a:bodyPr/>
          <a:lstStyle/>
          <a:p>
            <a:r>
              <a:rPr lang="en-GB" dirty="0" smtClean="0"/>
              <a:t>Potential Gaps identified by SDAG Member</a:t>
            </a:r>
            <a:br>
              <a:rPr lang="en-GB" dirty="0" smtClean="0"/>
            </a:br>
            <a:r>
              <a:rPr lang="en-GB" dirty="0" smtClean="0"/>
              <a:t>4 of 4</a:t>
            </a:r>
            <a:endParaRPr lang="en-GB" dirty="0"/>
          </a:p>
        </p:txBody>
      </p:sp>
    </p:spTree>
    <p:extLst>
      <p:ext uri="{BB962C8B-B14F-4D97-AF65-F5344CB8AC3E}">
        <p14:creationId xmlns:p14="http://schemas.microsoft.com/office/powerpoint/2010/main" val="29143550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295" y="2770187"/>
            <a:ext cx="8027169" cy="1238250"/>
          </a:xfrm>
        </p:spPr>
        <p:txBody>
          <a:bodyPr/>
          <a:lstStyle/>
          <a:p>
            <a:pPr>
              <a:defRPr/>
            </a:pPr>
            <a:r>
              <a:rPr lang="en-GB" sz="3600" dirty="0" smtClean="0">
                <a:solidFill>
                  <a:srgbClr val="00AEEF"/>
                </a:solidFill>
                <a:latin typeface="+mn-lt"/>
                <a:ea typeface="+mn-ea"/>
                <a:cs typeface="+mn-cs"/>
              </a:rPr>
              <a:t>8.  AOB</a:t>
            </a:r>
            <a:r>
              <a:rPr lang="en-GB" sz="3200" dirty="0" smtClean="0"/>
              <a:t/>
            </a:r>
            <a:br>
              <a:rPr lang="en-GB" sz="3200" dirty="0" smtClean="0"/>
            </a:br>
            <a:r>
              <a:rPr lang="en-GB" sz="3200" dirty="0" smtClean="0"/>
              <a:t/>
            </a:r>
            <a:br>
              <a:rPr lang="en-GB" sz="3200" dirty="0" smtClean="0"/>
            </a:br>
            <a:endParaRPr lang="en-GB" sz="3200"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1700808"/>
            <a:ext cx="7560840" cy="3093154"/>
          </a:xfrm>
          <a:prstGeom prst="rect">
            <a:avLst/>
          </a:prstGeom>
          <a:noFill/>
        </p:spPr>
        <p:txBody>
          <a:bodyPr wrap="square">
            <a:spAutoFit/>
          </a:bodyPr>
          <a:lstStyle/>
          <a:p>
            <a:pPr marL="342900" indent="-342900">
              <a:defRPr/>
            </a:pPr>
            <a:r>
              <a:rPr lang="en-GB" sz="3600" dirty="0" smtClean="0">
                <a:solidFill>
                  <a:srgbClr val="00AEEF"/>
                </a:solidFill>
                <a:latin typeface="+mn-lt"/>
              </a:rPr>
              <a:t>Next Meeting</a:t>
            </a:r>
            <a:endParaRPr lang="en-GB" sz="3600" dirty="0">
              <a:solidFill>
                <a:srgbClr val="00AEEF"/>
              </a:solidFill>
              <a:latin typeface="+mn-lt"/>
            </a:endParaRPr>
          </a:p>
          <a:p>
            <a:pPr marL="342900" indent="-342900">
              <a:defRPr/>
            </a:pPr>
            <a:endParaRPr lang="en-GB" sz="2000" dirty="0" smtClean="0">
              <a:solidFill>
                <a:schemeClr val="bg2"/>
              </a:solidFill>
            </a:endParaRPr>
          </a:p>
          <a:p>
            <a:pPr marL="457200" indent="-457200">
              <a:buFont typeface="Arial" pitchFamily="34" charset="0"/>
              <a:buChar char="•"/>
              <a:tabLst>
                <a:tab pos="446088" algn="l"/>
              </a:tabLst>
              <a:defRPr/>
            </a:pPr>
            <a:r>
              <a:rPr lang="en-GB" sz="3300" dirty="0" smtClean="0">
                <a:solidFill>
                  <a:srgbClr val="7B7979"/>
                </a:solidFill>
                <a:latin typeface="+mn-lt"/>
              </a:rPr>
              <a:t>Meeting #8 – 2 July 2013</a:t>
            </a:r>
          </a:p>
          <a:p>
            <a:pPr marL="800100" lvl="1" indent="-342900">
              <a:defRPr/>
            </a:pPr>
            <a:endParaRPr lang="en-GB" sz="3300" dirty="0" smtClean="0">
              <a:solidFill>
                <a:srgbClr val="7B7979"/>
              </a:solidFill>
              <a:latin typeface="+mn-lt"/>
            </a:endParaRPr>
          </a:p>
          <a:p>
            <a:pPr marL="800100" lvl="1" indent="-342900">
              <a:defRPr/>
            </a:pPr>
            <a:r>
              <a:rPr lang="en-GB" sz="3300" dirty="0" smtClean="0">
                <a:solidFill>
                  <a:srgbClr val="7B7979"/>
                </a:solidFill>
                <a:latin typeface="+mn-lt"/>
              </a:rPr>
              <a:t>BIS Conference Centre, 10am–3pm</a:t>
            </a:r>
            <a:r>
              <a:rPr lang="en-GB" sz="3300" dirty="0">
                <a:solidFill>
                  <a:srgbClr val="7B7979"/>
                </a:solidFill>
                <a:latin typeface="+mn-lt"/>
              </a:rPr>
              <a:t>, </a:t>
            </a:r>
            <a:endParaRPr lang="en-GB" sz="3300" dirty="0" smtClean="0">
              <a:solidFill>
                <a:srgbClr val="7B7979"/>
              </a:solidFill>
              <a:latin typeface="+mn-lt"/>
            </a:endParaRPr>
          </a:p>
          <a:p>
            <a:pPr marL="342900" indent="-342900">
              <a:defRPr/>
            </a:pPr>
            <a:endParaRPr lang="en-GB" sz="2000" dirty="0">
              <a:solidFill>
                <a:schemeClr val="bg2"/>
              </a:solidFill>
            </a:endParaRPr>
          </a:p>
          <a:p>
            <a:pPr>
              <a:defRPr/>
            </a:pPr>
            <a:endParaRPr lang="en-GB" sz="2000" dirty="0">
              <a:solidFill>
                <a:schemeClr val="bg2"/>
              </a:solidFill>
            </a:endParaRPr>
          </a:p>
        </p:txBody>
      </p:sp>
      <p:sp>
        <p:nvSpPr>
          <p:cNvPr id="27651" name="Title 1"/>
          <p:cNvSpPr>
            <a:spLocks noGrp="1"/>
          </p:cNvSpPr>
          <p:nvPr>
            <p:ph type="title"/>
          </p:nvPr>
        </p:nvSpPr>
        <p:spPr>
          <a:xfrm>
            <a:off x="900212" y="395288"/>
            <a:ext cx="5688012" cy="504825"/>
          </a:xfrm>
        </p:spPr>
        <p:txBody>
          <a:bodyPr/>
          <a:lstStyle/>
          <a:p>
            <a:r>
              <a:rPr lang="en-GB" sz="2200" dirty="0" smtClean="0"/>
              <a:t>Date for Next Meeting</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5400675" cy="504825"/>
          </a:xfrm>
        </p:spPr>
        <p:txBody>
          <a:bodyPr/>
          <a:lstStyle/>
          <a:p>
            <a:r>
              <a:rPr lang="en-GB" dirty="0" smtClean="0"/>
              <a:t>Actions</a:t>
            </a:r>
            <a:endParaRPr lang="en-GB" dirty="0"/>
          </a:p>
        </p:txBody>
      </p:sp>
      <p:sp>
        <p:nvSpPr>
          <p:cNvPr id="9" name="Text Placeholder 10"/>
          <p:cNvSpPr>
            <a:spLocks noGrp="1"/>
          </p:cNvSpPr>
          <p:nvPr>
            <p:ph type="body" sz="quarter" idx="13"/>
          </p:nvPr>
        </p:nvSpPr>
        <p:spPr>
          <a:xfrm>
            <a:off x="457200" y="1484784"/>
            <a:ext cx="5400600" cy="430887"/>
          </a:xfrm>
        </p:spPr>
        <p:txBody>
          <a:bodyPr/>
          <a:lstStyle/>
          <a:p>
            <a:r>
              <a:rPr lang="en-GB" b="1" dirty="0" smtClean="0">
                <a:solidFill>
                  <a:srgbClr val="7B7979"/>
                </a:solidFill>
                <a:latin typeface="+mj-lt"/>
                <a:ea typeface="+mj-ea"/>
                <a:cs typeface="+mj-cs"/>
              </a:rPr>
              <a:t>   </a:t>
            </a:r>
            <a:endParaRPr lang="en-GB" b="1" dirty="0">
              <a:solidFill>
                <a:srgbClr val="7B7979"/>
              </a:solidFill>
              <a:latin typeface="+mj-lt"/>
              <a:ea typeface="+mj-ea"/>
              <a:cs typeface="+mj-cs"/>
            </a:endParaRPr>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75757" y="2780382"/>
            <a:ext cx="5804720" cy="4321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5196"/>
          <a:stretch/>
        </p:blipFill>
        <p:spPr bwMode="auto">
          <a:xfrm>
            <a:off x="1397811" y="1472470"/>
            <a:ext cx="5766477" cy="1308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256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5400675" cy="504825"/>
          </a:xfrm>
        </p:spPr>
        <p:txBody>
          <a:bodyPr/>
          <a:lstStyle/>
          <a:p>
            <a:r>
              <a:rPr lang="en-GB" dirty="0" smtClean="0"/>
              <a:t>Actions</a:t>
            </a:r>
            <a:endParaRPr lang="en-GB" dirty="0"/>
          </a:p>
        </p:txBody>
      </p:sp>
      <p:sp>
        <p:nvSpPr>
          <p:cNvPr id="9" name="Text Placeholder 10"/>
          <p:cNvSpPr>
            <a:spLocks noGrp="1"/>
          </p:cNvSpPr>
          <p:nvPr>
            <p:ph type="body" sz="quarter" idx="13"/>
          </p:nvPr>
        </p:nvSpPr>
        <p:spPr>
          <a:xfrm>
            <a:off x="457200" y="1484784"/>
            <a:ext cx="5400600" cy="430887"/>
          </a:xfrm>
        </p:spPr>
        <p:txBody>
          <a:bodyPr/>
          <a:lstStyle/>
          <a:p>
            <a:r>
              <a:rPr lang="en-GB" b="1" dirty="0" smtClean="0">
                <a:solidFill>
                  <a:srgbClr val="7B7979"/>
                </a:solidFill>
                <a:latin typeface="+mj-lt"/>
                <a:ea typeface="+mj-ea"/>
                <a:cs typeface="+mj-cs"/>
              </a:rPr>
              <a:t>   </a:t>
            </a:r>
            <a:endParaRPr lang="en-GB" b="1" dirty="0">
              <a:solidFill>
                <a:srgbClr val="7B7979"/>
              </a:solidFill>
              <a:latin typeface="+mj-lt"/>
              <a:ea typeface="+mj-ea"/>
              <a:cs typeface="+mj-cs"/>
            </a:endParaRPr>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1523035"/>
            <a:ext cx="5495367" cy="5434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0794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5400675" cy="504825"/>
          </a:xfrm>
        </p:spPr>
        <p:txBody>
          <a:bodyPr/>
          <a:lstStyle/>
          <a:p>
            <a:r>
              <a:rPr lang="en-GB" dirty="0" smtClean="0"/>
              <a:t>Actions</a:t>
            </a:r>
            <a:endParaRPr lang="en-GB" dirty="0"/>
          </a:p>
        </p:txBody>
      </p:sp>
      <p:sp>
        <p:nvSpPr>
          <p:cNvPr id="9" name="Text Placeholder 10"/>
          <p:cNvSpPr>
            <a:spLocks noGrp="1"/>
          </p:cNvSpPr>
          <p:nvPr>
            <p:ph type="body" sz="quarter" idx="13"/>
          </p:nvPr>
        </p:nvSpPr>
        <p:spPr>
          <a:xfrm>
            <a:off x="457200" y="1484784"/>
            <a:ext cx="5400600" cy="430887"/>
          </a:xfrm>
        </p:spPr>
        <p:txBody>
          <a:bodyPr/>
          <a:lstStyle/>
          <a:p>
            <a:r>
              <a:rPr lang="en-GB" b="1" dirty="0" smtClean="0">
                <a:solidFill>
                  <a:srgbClr val="7B7979"/>
                </a:solidFill>
                <a:latin typeface="+mj-lt"/>
                <a:ea typeface="+mj-ea"/>
                <a:cs typeface="+mj-cs"/>
              </a:rPr>
              <a:t>   </a:t>
            </a:r>
            <a:endParaRPr lang="en-GB" b="1" dirty="0">
              <a:solidFill>
                <a:srgbClr val="7B7979"/>
              </a:solidFill>
              <a:latin typeface="+mj-lt"/>
              <a:ea typeface="+mj-ea"/>
              <a:cs typeface="+mj-cs"/>
            </a:endParaRPr>
          </a:p>
        </p:txBody>
      </p:sp>
      <p:sp>
        <p:nvSpPr>
          <p:cNvPr id="3" name="Content Placeholder 2"/>
          <p:cNvSpPr>
            <a:spLocks noGrp="1"/>
          </p:cNvSpPr>
          <p:nvPr>
            <p:ph idx="1"/>
          </p:nvPr>
        </p:nvSpPr>
        <p:spPr/>
        <p:txBody>
          <a:bodyPr/>
          <a:lstStyle/>
          <a:p>
            <a:endParaRPr lang="en-GB"/>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4288" y="2409825"/>
            <a:ext cx="6573837" cy="203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6363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847" y="2731670"/>
            <a:ext cx="8532441" cy="2557463"/>
          </a:xfrm>
          <a:noFill/>
          <a:ln w="9525">
            <a:noFill/>
            <a:miter lim="800000"/>
            <a:headEnd/>
            <a:tailEnd/>
          </a:ln>
        </p:spPr>
        <p:txBody>
          <a:bodyPr vert="horz" wrap="square" lIns="91440" tIns="45720" rIns="91440" bIns="45720" numCol="1" anchor="t" anchorCtr="0" compatLnSpc="1">
            <a:prstTxWarp prst="textNoShape">
              <a:avLst/>
            </a:prstTxWarp>
          </a:bodyPr>
          <a:lstStyle/>
          <a:p>
            <a:pPr marL="446088" indent="-446088" eaLnBrk="1" hangingPunct="1">
              <a:tabLst>
                <a:tab pos="446088" algn="l"/>
              </a:tabLst>
            </a:pPr>
            <a:r>
              <a:rPr lang="en-GB" sz="3600" dirty="0">
                <a:solidFill>
                  <a:srgbClr val="00AEEF"/>
                </a:solidFill>
                <a:latin typeface="+mn-lt"/>
                <a:ea typeface="+mn-ea"/>
                <a:cs typeface="+mn-cs"/>
              </a:rPr>
              <a:t>2</a:t>
            </a:r>
            <a:r>
              <a:rPr lang="en-GB" sz="3600" dirty="0" smtClean="0">
                <a:solidFill>
                  <a:srgbClr val="00AEEF"/>
                </a:solidFill>
                <a:latin typeface="+mn-lt"/>
                <a:ea typeface="+mn-ea"/>
                <a:cs typeface="+mn-cs"/>
              </a:rPr>
              <a:t>. Consolidated Issue Log  (raid) - update</a:t>
            </a:r>
            <a:r>
              <a:rPr lang="en-GB" sz="3200" dirty="0"/>
              <a:t/>
            </a:r>
            <a:br>
              <a:rPr lang="en-GB" sz="3200" dirty="0"/>
            </a:br>
            <a:r>
              <a:rPr lang="en-GB" sz="3200" dirty="0"/>
              <a:t/>
            </a:r>
            <a:br>
              <a:rPr lang="en-GB" sz="3200" dirty="0"/>
            </a:br>
            <a:endParaRPr lang="en-GB" sz="3200" dirty="0"/>
          </a:p>
        </p:txBody>
      </p:sp>
      <p:sp>
        <p:nvSpPr>
          <p:cNvPr id="18435" name="Text Placeholder 2"/>
          <p:cNvSpPr>
            <a:spLocks noGrp="1"/>
          </p:cNvSpPr>
          <p:nvPr>
            <p:ph type="body" idx="1"/>
          </p:nvPr>
        </p:nvSpPr>
        <p:spPr>
          <a:xfrm>
            <a:off x="250825" y="5300663"/>
            <a:ext cx="7772400" cy="909637"/>
          </a:xfrm>
        </p:spPr>
        <p:txBody>
          <a:bodyPr/>
          <a:lstStyle/>
          <a:p>
            <a:pPr eaLnBrk="1" hangingPunct="1"/>
            <a:r>
              <a:rPr lang="en-GB" sz="3300" kern="1200" dirty="0" smtClean="0"/>
              <a:t>Colin Sawyer</a:t>
            </a:r>
          </a:p>
        </p:txBody>
      </p:sp>
    </p:spTree>
    <p:extLst>
      <p:ext uri="{BB962C8B-B14F-4D97-AF65-F5344CB8AC3E}">
        <p14:creationId xmlns:p14="http://schemas.microsoft.com/office/powerpoint/2010/main" val="268346187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Open Issues</a:t>
            </a:r>
            <a:endParaRPr lang="en-GB" dirty="0"/>
          </a:p>
        </p:txBody>
      </p:sp>
    </p:spTree>
    <p:extLst>
      <p:ext uri="{BB962C8B-B14F-4D97-AF65-F5344CB8AC3E}">
        <p14:creationId xmlns:p14="http://schemas.microsoft.com/office/powerpoint/2010/main" val="2612281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71" y="2708920"/>
            <a:ext cx="8604449" cy="1368425"/>
          </a:xfrm>
          <a:noFill/>
          <a:ln w="9525">
            <a:noFill/>
            <a:miter lim="800000"/>
            <a:headEnd/>
            <a:tailEnd/>
          </a:ln>
        </p:spPr>
        <p:txBody>
          <a:bodyPr vert="horz" wrap="square" lIns="91440" tIns="45720" rIns="91440" bIns="45720" numCol="1" anchor="t" anchorCtr="0" compatLnSpc="1">
            <a:prstTxWarp prst="textNoShape">
              <a:avLst/>
            </a:prstTxWarp>
          </a:bodyPr>
          <a:lstStyle/>
          <a:p>
            <a:pPr marL="446088" indent="-446088">
              <a:tabLst>
                <a:tab pos="446088" algn="l"/>
              </a:tabLst>
            </a:pPr>
            <a:r>
              <a:rPr lang="en-GB" sz="3600" dirty="0">
                <a:solidFill>
                  <a:srgbClr val="00AEEF"/>
                </a:solidFill>
                <a:latin typeface="+mn-lt"/>
                <a:ea typeface="+mn-ea"/>
                <a:cs typeface="+mn-cs"/>
              </a:rPr>
              <a:t>3</a:t>
            </a:r>
            <a:r>
              <a:rPr lang="en-GB" sz="3600" dirty="0" smtClean="0">
                <a:solidFill>
                  <a:srgbClr val="00AEEF"/>
                </a:solidFill>
                <a:latin typeface="+mn-lt"/>
                <a:ea typeface="+mn-ea"/>
                <a:cs typeface="+mn-cs"/>
              </a:rPr>
              <a:t>. Role based Access Control</a:t>
            </a:r>
            <a:endParaRPr lang="en-GB" sz="3600" dirty="0">
              <a:solidFill>
                <a:srgbClr val="00AEEF"/>
              </a:solidFill>
              <a:latin typeface="+mn-lt"/>
              <a:ea typeface="+mn-ea"/>
              <a:cs typeface="+mn-cs"/>
            </a:endParaRPr>
          </a:p>
        </p:txBody>
      </p:sp>
      <p:sp>
        <p:nvSpPr>
          <p:cNvPr id="10243" name="Text Placeholder 2"/>
          <p:cNvSpPr>
            <a:spLocks noGrp="1"/>
          </p:cNvSpPr>
          <p:nvPr>
            <p:ph type="body" idx="1"/>
          </p:nvPr>
        </p:nvSpPr>
        <p:spPr>
          <a:xfrm>
            <a:off x="250825" y="5300663"/>
            <a:ext cx="7772400" cy="909637"/>
          </a:xfrm>
        </p:spPr>
        <p:txBody>
          <a:bodyPr/>
          <a:lstStyle/>
          <a:p>
            <a:pPr eaLnBrk="1" hangingPunct="1"/>
            <a:r>
              <a:rPr lang="en-GB" sz="3300" kern="1200" dirty="0" smtClean="0"/>
              <a:t>Andy Armstrong</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cc_ppt_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A42F145830E9C4DA7DD0FA0AD8C4B35" ma:contentTypeVersion="1" ma:contentTypeDescription="Create a new document." ma:contentTypeScope="" ma:versionID="d70ea42bf5a6953fb7cdec4cf43ec2f2">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81D83E-7048-4DF7-98E0-478FE3EC3874}">
  <ds:schemaRefs>
    <ds:schemaRef ds:uri="http://purl.org/dc/elements/1.1/"/>
    <ds:schemaRef ds:uri="http://schemas.openxmlformats.org/package/2006/metadata/core-properties"/>
    <ds:schemaRef ds:uri="http://www.w3.org/XML/1998/namespace"/>
    <ds:schemaRef ds:uri="http://schemas.microsoft.com/sharepoint/v3"/>
    <ds:schemaRef ds:uri="http://purl.org/dc/dcmitype/"/>
    <ds:schemaRef ds:uri="http://schemas.microsoft.com/office/2006/documentManagement/types"/>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8F335D8D-1603-423B-BDD6-6F3BC4F92279}">
  <ds:schemaRefs>
    <ds:schemaRef ds:uri="http://schemas.microsoft.com/sharepoint/v3/contenttype/forms"/>
  </ds:schemaRefs>
</ds:datastoreItem>
</file>

<file path=customXml/itemProps3.xml><?xml version="1.0" encoding="utf-8"?>
<ds:datastoreItem xmlns:ds="http://schemas.openxmlformats.org/officeDocument/2006/customXml" ds:itemID="{55C7BC61-22B6-46C7-83D4-7ADE0D6EE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3480</TotalTime>
  <Words>1784</Words>
  <Application>Microsoft Office PowerPoint</Application>
  <PresentationFormat>On-screen Show (4:3)</PresentationFormat>
  <Paragraphs>259</Paragraphs>
  <Slides>36</Slides>
  <Notes>17</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decc_ppt_template</vt:lpstr>
      <vt:lpstr>Solution Design Advisory Group (SDAG)</vt:lpstr>
      <vt:lpstr>Agenda: SDAG #7 BIS Conference Centre 10:00 Tuesday 28 May 2013</vt:lpstr>
      <vt:lpstr>1. Actions From Previous meeting  </vt:lpstr>
      <vt:lpstr>Actions</vt:lpstr>
      <vt:lpstr>Actions</vt:lpstr>
      <vt:lpstr>Actions</vt:lpstr>
      <vt:lpstr>2. Consolidated Issue Log  (raid) - update  </vt:lpstr>
      <vt:lpstr>Open Issues</vt:lpstr>
      <vt:lpstr>3. Role based Access Control</vt:lpstr>
      <vt:lpstr>RBAC Flow diagram</vt:lpstr>
      <vt:lpstr>Role Base Access Control - Architecture</vt:lpstr>
      <vt:lpstr>4. Historical data on ihd    </vt:lpstr>
      <vt:lpstr>PowerPoint Presentation</vt:lpstr>
      <vt:lpstr>5. HAN options</vt:lpstr>
      <vt:lpstr> </vt:lpstr>
      <vt:lpstr>6. CAD update </vt:lpstr>
      <vt:lpstr>Objectives of the session </vt:lpstr>
      <vt:lpstr>Objectives of the session </vt:lpstr>
      <vt:lpstr>Remotely-initiated  Pairing </vt:lpstr>
      <vt:lpstr>What will the E2E system provide? Current proposals.</vt:lpstr>
      <vt:lpstr>What additional services are required to provide a CAD pairing service?</vt:lpstr>
      <vt:lpstr>Locally-initiated  Pairing </vt:lpstr>
      <vt:lpstr>Benefits of a locally-initiated option</vt:lpstr>
      <vt:lpstr>Locally-initiated options</vt:lpstr>
      <vt:lpstr>Locally-initiated options</vt:lpstr>
      <vt:lpstr>7. SMETS2 (1st iteration) Open Issues</vt:lpstr>
      <vt:lpstr>Background 1 of 2</vt:lpstr>
      <vt:lpstr>Background 2 of 2</vt:lpstr>
      <vt:lpstr>DECC’s response</vt:lpstr>
      <vt:lpstr>Current Snapshot of Comments</vt:lpstr>
      <vt:lpstr>Potential Gaps identified by SDAG Member 1 of 4</vt:lpstr>
      <vt:lpstr>Potential Gaps identified by SDAG Member 2 of 4</vt:lpstr>
      <vt:lpstr>Potential Gaps identified by SDAG Member 3 of 4</vt:lpstr>
      <vt:lpstr>Potential Gaps identified by SDAG Member 4 of 4</vt:lpstr>
      <vt:lpstr>8.  AOB  </vt:lpstr>
      <vt:lpstr>Date for Next Meeting</vt:lpstr>
    </vt:vector>
  </TitlesOfParts>
  <Company>DECC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beer</dc:creator>
  <cp:lastModifiedBy>Haggett Paul (Fuel Poverty &amp; Smart Meters)</cp:lastModifiedBy>
  <cp:revision>102</cp:revision>
  <cp:lastPrinted>2013-05-24T13:15:56Z</cp:lastPrinted>
  <dcterms:created xsi:type="dcterms:W3CDTF">2012-11-08T14:40:11Z</dcterms:created>
  <dcterms:modified xsi:type="dcterms:W3CDTF">2013-05-29T09:12:40Z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0x010100DA42F145830E9C4DA7DD0FA0AD8C4B35</vt:lpwstr>
  </property>
</Properties>
</file>