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14"/>
  </p:notesMasterIdLst>
  <p:sldIdLst>
    <p:sldId id="264" r:id="rId5"/>
    <p:sldId id="265" r:id="rId6"/>
    <p:sldId id="266" r:id="rId7"/>
    <p:sldId id="267" r:id="rId8"/>
    <p:sldId id="268" r:id="rId9"/>
    <p:sldId id="269" r:id="rId10"/>
    <p:sldId id="270" r:id="rId11"/>
    <p:sldId id="271" r:id="rId12"/>
    <p:sldId id="372"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nds Naledi (Energy Development)" initials="HN(D"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C9A00"/>
    <a:srgbClr val="404040"/>
    <a:srgbClr val="BB7BCF"/>
    <a:srgbClr val="00AEEF"/>
    <a:srgbClr val="211973"/>
    <a:srgbClr val="1A2792"/>
    <a:srgbClr val="266E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2" autoAdjust="0"/>
  </p:normalViewPr>
  <p:slideViewPr>
    <p:cSldViewPr snapToGrid="0">
      <p:cViewPr>
        <p:scale>
          <a:sx n="100" d="100"/>
          <a:sy n="100" d="100"/>
        </p:scale>
        <p:origin x="-510"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viewProps" Target="viewProps.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slide" Target="slides/slide106.xml"/><Relationship Id="rId115"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5965F-46C9-4FA8-9786-426A2753F503}" type="datetimeFigureOut">
              <a:rPr lang="en-US" smtClean="0"/>
              <a:pPr/>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A7007-A200-4625-857B-C1B607EDAC37}" type="slidenum">
              <a:rPr lang="en-US" smtClean="0"/>
              <a:pPr/>
              <a:t>‹#›</a:t>
            </a:fld>
            <a:endParaRPr lang="en-US"/>
          </a:p>
        </p:txBody>
      </p:sp>
    </p:spTree>
    <p:extLst>
      <p:ext uri="{BB962C8B-B14F-4D97-AF65-F5344CB8AC3E}">
        <p14:creationId xmlns:p14="http://schemas.microsoft.com/office/powerpoint/2010/main" xmlns="" val="354940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US"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73420" y="247948"/>
            <a:ext cx="1088640" cy="720000"/>
          </a:xfrm>
          <a:prstGeom prst="rect">
            <a:avLst/>
          </a:prstGeom>
        </p:spPr>
      </p:pic>
    </p:spTree>
    <p:extLst>
      <p:ext uri="{BB962C8B-B14F-4D97-AF65-F5344CB8AC3E}">
        <p14:creationId xmlns:p14="http://schemas.microsoft.com/office/powerpoint/2010/main" xmlns="" val="257377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0"/>
            <a:ext cx="6839992" cy="1268759"/>
          </a:xfrm>
        </p:spPr>
        <p:txBody>
          <a:bodyPr>
            <a:normAutofit/>
          </a:bodyPr>
          <a:lstStyle>
            <a:lvl1pPr algn="l">
              <a:defRPr lang="en-GB" sz="2400" kern="1200" spc="-150" baseline="0" dirty="0">
                <a:solidFill>
                  <a:srgbClr val="00AEEF"/>
                </a:solidFill>
                <a:latin typeface="Arial" pitchFamily="34" charset="0"/>
                <a:ea typeface="+mj-ea"/>
                <a:cs typeface="+mj-cs"/>
              </a:defRPr>
            </a:lvl1pPr>
          </a:lstStyle>
          <a:p>
            <a:r>
              <a:rPr lang="en-US" dirty="0" smtClean="0"/>
              <a:t>Click to edit Master title style</a:t>
            </a:r>
            <a:endParaRPr lang="en-GB" dirty="0"/>
          </a:p>
        </p:txBody>
      </p:sp>
      <p:sp>
        <p:nvSpPr>
          <p:cNvPr id="7" name="Text Placeholder 6"/>
          <p:cNvSpPr>
            <a:spLocks noGrp="1"/>
          </p:cNvSpPr>
          <p:nvPr>
            <p:ph type="body" sz="quarter" idx="13"/>
          </p:nvPr>
        </p:nvSpPr>
        <p:spPr>
          <a:xfrm>
            <a:off x="468313" y="1484313"/>
            <a:ext cx="8207375" cy="5112444"/>
          </a:xfrm>
        </p:spPr>
        <p:txBody>
          <a:bodyPr>
            <a:noAutofit/>
          </a:bodyPr>
          <a:lstStyle>
            <a:lvl1pPr marL="0" indent="0">
              <a:lnSpc>
                <a:spcPct val="120000"/>
              </a:lnSpc>
              <a:spcBef>
                <a:spcPts val="0"/>
              </a:spcBef>
              <a:spcAft>
                <a:spcPts val="600"/>
              </a:spcAft>
              <a:buFontTx/>
              <a:buNone/>
              <a:defRPr sz="1600" b="0">
                <a:solidFill>
                  <a:schemeClr val="tx1">
                    <a:lumMod val="75000"/>
                    <a:lumOff val="25000"/>
                  </a:schemeClr>
                </a:solidFill>
                <a:latin typeface="Arial" pitchFamily="34" charset="0"/>
                <a:cs typeface="Arial" pitchFamily="34" charset="0"/>
              </a:defRPr>
            </a:lvl1pPr>
            <a:lvl2pPr marL="180975" indent="-180975">
              <a:lnSpc>
                <a:spcPct val="120000"/>
              </a:lnSpc>
              <a:spcBef>
                <a:spcPts val="0"/>
              </a:spcBef>
              <a:spcAft>
                <a:spcPts val="600"/>
              </a:spcAft>
              <a:buFont typeface="Wingdings" pitchFamily="2" charset="2"/>
              <a:buChar char="§"/>
              <a:defRPr sz="1600" b="0">
                <a:solidFill>
                  <a:schemeClr val="tx1">
                    <a:lumMod val="75000"/>
                    <a:lumOff val="25000"/>
                  </a:schemeClr>
                </a:solidFill>
                <a:latin typeface="Arial" pitchFamily="34" charset="0"/>
                <a:cs typeface="Arial" pitchFamily="34" charset="0"/>
              </a:defRPr>
            </a:lvl2pPr>
            <a:lvl3pPr marL="361950" indent="-180975">
              <a:lnSpc>
                <a:spcPct val="120000"/>
              </a:lnSpc>
              <a:spcBef>
                <a:spcPts val="0"/>
              </a:spcBef>
              <a:spcAft>
                <a:spcPts val="600"/>
              </a:spcAft>
              <a:buFont typeface="Wingdings" pitchFamily="2" charset="2"/>
              <a:buChar char="§"/>
              <a:defRPr sz="1600" b="0">
                <a:solidFill>
                  <a:schemeClr val="tx1">
                    <a:lumMod val="75000"/>
                    <a:lumOff val="25000"/>
                  </a:schemeClr>
                </a:solidFill>
                <a:latin typeface="Arial" pitchFamily="34" charset="0"/>
                <a:cs typeface="Arial" pitchFamily="34" charset="0"/>
              </a:defRPr>
            </a:lvl3pPr>
            <a:lvl4pPr>
              <a:lnSpc>
                <a:spcPct val="120000"/>
              </a:lnSpc>
              <a:spcBef>
                <a:spcPts val="0"/>
              </a:spcBef>
              <a:spcAft>
                <a:spcPts val="600"/>
              </a:spcAft>
              <a:buFontTx/>
              <a:buNone/>
              <a:defRPr b="0">
                <a:latin typeface="Arial" pitchFamily="34" charset="0"/>
                <a:cs typeface="Arial" pitchFamily="34" charset="0"/>
              </a:defRPr>
            </a:lvl4pPr>
            <a:lvl5pPr>
              <a:lnSpc>
                <a:spcPct val="120000"/>
              </a:lnSpc>
              <a:spcBef>
                <a:spcPts val="0"/>
              </a:spcBef>
              <a:spcAft>
                <a:spcPts val="600"/>
              </a:spcAft>
              <a:buFont typeface="Wingdings" pitchFamily="2" charset="2"/>
              <a:buChar char="§"/>
              <a:defRPr b="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47948"/>
            <a:ext cx="1088640" cy="720000"/>
          </a:xfrm>
          <a:prstGeom prst="rect">
            <a:avLst/>
          </a:prstGeom>
        </p:spPr>
      </p:pic>
    </p:spTree>
    <p:extLst>
      <p:ext uri="{BB962C8B-B14F-4D97-AF65-F5344CB8AC3E}">
        <p14:creationId xmlns:p14="http://schemas.microsoft.com/office/powerpoint/2010/main" xmlns="" val="1577625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onten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68313" y="1484312"/>
            <a:ext cx="3959225" cy="5112707"/>
          </a:xfrm>
        </p:spPr>
        <p:txBody>
          <a:bodyPr>
            <a:noAutofit/>
          </a:bodyPr>
          <a:lstStyle>
            <a:lvl1pPr marL="0" indent="0">
              <a:lnSpc>
                <a:spcPct val="120000"/>
              </a:lnSpc>
              <a:spcBef>
                <a:spcPts val="0"/>
              </a:spcBef>
              <a:spcAft>
                <a:spcPts val="600"/>
              </a:spcAft>
              <a:buFontTx/>
              <a:buNone/>
              <a:defRPr sz="1600" b="0">
                <a:solidFill>
                  <a:schemeClr val="tx1">
                    <a:lumMod val="75000"/>
                    <a:lumOff val="25000"/>
                  </a:schemeClr>
                </a:solidFill>
                <a:latin typeface="Arial" pitchFamily="34" charset="0"/>
                <a:cs typeface="Arial" pitchFamily="34" charset="0"/>
              </a:defRPr>
            </a:lvl1pPr>
            <a:lvl2pPr marL="180975" indent="-180975">
              <a:lnSpc>
                <a:spcPct val="120000"/>
              </a:lnSpc>
              <a:spcBef>
                <a:spcPts val="0"/>
              </a:spcBef>
              <a:spcAft>
                <a:spcPts val="600"/>
              </a:spcAft>
              <a:buFont typeface="Wingdings" pitchFamily="2" charset="2"/>
              <a:buChar char="§"/>
              <a:defRPr sz="1600" b="0">
                <a:solidFill>
                  <a:schemeClr val="tx1">
                    <a:lumMod val="75000"/>
                    <a:lumOff val="25000"/>
                  </a:schemeClr>
                </a:solidFill>
                <a:latin typeface="Arial" pitchFamily="34" charset="0"/>
                <a:cs typeface="Arial" pitchFamily="34" charset="0"/>
              </a:defRPr>
            </a:lvl2pPr>
            <a:lvl3pPr marL="361950" indent="-180975">
              <a:lnSpc>
                <a:spcPct val="120000"/>
              </a:lnSpc>
              <a:spcBef>
                <a:spcPts val="0"/>
              </a:spcBef>
              <a:spcAft>
                <a:spcPts val="600"/>
              </a:spcAft>
              <a:buFont typeface="Wingdings" pitchFamily="2" charset="2"/>
              <a:buChar char="§"/>
              <a:defRPr sz="1600" b="0">
                <a:solidFill>
                  <a:schemeClr val="tx1">
                    <a:lumMod val="75000"/>
                    <a:lumOff val="25000"/>
                  </a:schemeClr>
                </a:solidFill>
                <a:latin typeface="Arial" pitchFamily="34" charset="0"/>
                <a:cs typeface="Arial" pitchFamily="34" charset="0"/>
              </a:defRPr>
            </a:lvl3pPr>
            <a:lvl4pPr>
              <a:lnSpc>
                <a:spcPct val="120000"/>
              </a:lnSpc>
              <a:spcBef>
                <a:spcPts val="0"/>
              </a:spcBef>
              <a:spcAft>
                <a:spcPts val="600"/>
              </a:spcAft>
              <a:buFontTx/>
              <a:buNone/>
              <a:defRPr b="0">
                <a:latin typeface="Arial" pitchFamily="34" charset="0"/>
                <a:cs typeface="Arial" pitchFamily="34" charset="0"/>
              </a:defRPr>
            </a:lvl4pPr>
            <a:lvl5pPr>
              <a:lnSpc>
                <a:spcPct val="120000"/>
              </a:lnSpc>
              <a:spcBef>
                <a:spcPts val="0"/>
              </a:spcBef>
              <a:spcAft>
                <a:spcPts val="600"/>
              </a:spcAft>
              <a:buFont typeface="Wingdings" pitchFamily="2" charset="2"/>
              <a:buChar char="§"/>
              <a:defRPr b="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ontent Placeholder 7"/>
          <p:cNvSpPr>
            <a:spLocks noGrp="1"/>
          </p:cNvSpPr>
          <p:nvPr>
            <p:ph sz="quarter" idx="16"/>
          </p:nvPr>
        </p:nvSpPr>
        <p:spPr>
          <a:xfrm>
            <a:off x="4715688" y="1484312"/>
            <a:ext cx="3960000" cy="5113338"/>
          </a:xfrm>
        </p:spPr>
        <p:txBody>
          <a:bodyPr>
            <a:noAutofit/>
          </a:bodyPr>
          <a:lstStyle>
            <a:lvl1pPr marL="0" indent="0">
              <a:lnSpc>
                <a:spcPct val="120000"/>
              </a:lnSpc>
              <a:spcBef>
                <a:spcPts val="0"/>
              </a:spcBef>
              <a:spcAft>
                <a:spcPts val="600"/>
              </a:spcAft>
              <a:buNone/>
              <a:defRPr sz="1600">
                <a:solidFill>
                  <a:schemeClr val="tx1">
                    <a:lumMod val="75000"/>
                    <a:lumOff val="25000"/>
                  </a:schemeClr>
                </a:solidFill>
                <a:latin typeface="Arial" pitchFamily="34" charset="0"/>
                <a:cs typeface="Arial" pitchFamily="34" charset="0"/>
              </a:defRPr>
            </a:lvl1pPr>
            <a:lvl2pPr marL="180975" indent="-180975">
              <a:lnSpc>
                <a:spcPct val="120000"/>
              </a:lnSpc>
              <a:spcBef>
                <a:spcPts val="0"/>
              </a:spcBef>
              <a:spcAft>
                <a:spcPts val="600"/>
              </a:spcAft>
              <a:buFont typeface="Wingdings" pitchFamily="2" charset="2"/>
              <a:buChar char="§"/>
              <a:defRPr sz="1600">
                <a:solidFill>
                  <a:schemeClr val="tx1">
                    <a:lumMod val="75000"/>
                    <a:lumOff val="25000"/>
                  </a:schemeClr>
                </a:solidFill>
                <a:latin typeface="Arial" pitchFamily="34" charset="0"/>
                <a:cs typeface="Arial" pitchFamily="34" charset="0"/>
              </a:defRPr>
            </a:lvl2pPr>
            <a:lvl3pPr marL="361950" indent="-180975">
              <a:lnSpc>
                <a:spcPct val="120000"/>
              </a:lnSpc>
              <a:spcBef>
                <a:spcPts val="0"/>
              </a:spcBef>
              <a:spcAft>
                <a:spcPts val="600"/>
              </a:spcAft>
              <a:buFont typeface="Wingdings" pitchFamily="2" charset="2"/>
              <a:buChar char="§"/>
              <a:defRPr sz="1600">
                <a:solidFill>
                  <a:schemeClr val="tx1">
                    <a:lumMod val="75000"/>
                    <a:lumOff val="25000"/>
                  </a:schemeClr>
                </a:solidFill>
                <a:latin typeface="Arial" pitchFamily="34" charset="0"/>
                <a:cs typeface="Arial" pitchFamily="34" charset="0"/>
              </a:defRPr>
            </a:lvl3pPr>
            <a:lvl4pPr marL="0" indent="0">
              <a:buNone/>
              <a:defRPr sz="1600">
                <a:latin typeface="Arial" pitchFamily="34" charset="0"/>
                <a:cs typeface="Arial" pitchFamily="34" charset="0"/>
              </a:defRPr>
            </a:lvl4pPr>
            <a:lvl5pPr marL="0" indent="0">
              <a:buNone/>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itle 1"/>
          <p:cNvSpPr>
            <a:spLocks noGrp="1"/>
          </p:cNvSpPr>
          <p:nvPr>
            <p:ph type="title"/>
          </p:nvPr>
        </p:nvSpPr>
        <p:spPr>
          <a:xfrm>
            <a:off x="1835696" y="0"/>
            <a:ext cx="6839992" cy="1268759"/>
          </a:xfrm>
        </p:spPr>
        <p:txBody>
          <a:bodyPr>
            <a:normAutofit/>
          </a:bodyPr>
          <a:lstStyle>
            <a:lvl1pPr algn="l">
              <a:defRPr lang="en-GB" sz="2400" kern="1200" spc="-150" baseline="0" dirty="0">
                <a:solidFill>
                  <a:srgbClr val="00AEEF"/>
                </a:solidFill>
                <a:latin typeface="Arial" pitchFamily="34" charset="0"/>
                <a:ea typeface="+mj-ea"/>
                <a:cs typeface="+mj-cs"/>
              </a:defRPr>
            </a:lvl1pPr>
          </a:lstStyle>
          <a:p>
            <a:r>
              <a:rPr lang="en-US" dirty="0" smtClean="0"/>
              <a:t>Click to edit Master title style</a:t>
            </a:r>
            <a:endParaRPr lang="en-GB" dirty="0"/>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47948"/>
            <a:ext cx="1088640" cy="720000"/>
          </a:xfrm>
          <a:prstGeom prst="rect">
            <a:avLst/>
          </a:prstGeom>
        </p:spPr>
      </p:pic>
    </p:spTree>
    <p:extLst>
      <p:ext uri="{BB962C8B-B14F-4D97-AF65-F5344CB8AC3E}">
        <p14:creationId xmlns:p14="http://schemas.microsoft.com/office/powerpoint/2010/main" xmlns="" val="4023162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FB6C252-0FC9-4E0B-9E7A-1110BE814821}" type="datetimeFigureOut">
              <a:rPr lang="en-GB" smtClean="0"/>
              <a:pPr/>
              <a:t>10/12/2013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9CADA7-0E8A-49F5-A25F-50CF73034281}" type="slidenum">
              <a:rPr lang="en-GB" smtClean="0"/>
              <a:pPr/>
              <a:t>‹#›</a:t>
            </a:fld>
            <a:endParaRPr lang="en-GB" dirty="0"/>
          </a:p>
        </p:txBody>
      </p:sp>
      <p:pic>
        <p:nvPicPr>
          <p:cNvPr id="5" name="Picture 4"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7504" y="50593"/>
            <a:ext cx="614204" cy="406220"/>
          </a:xfrm>
          <a:prstGeom prst="rect">
            <a:avLst/>
          </a:prstGeom>
        </p:spPr>
      </p:pic>
    </p:spTree>
    <p:extLst>
      <p:ext uri="{BB962C8B-B14F-4D97-AF65-F5344CB8AC3E}">
        <p14:creationId xmlns:p14="http://schemas.microsoft.com/office/powerpoint/2010/main" xmlns="" val="3708726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6463" y="549275"/>
            <a:ext cx="4176712" cy="5759450"/>
          </a:xfrm>
        </p:spPr>
        <p:txBody>
          <a:bodyPr>
            <a:normAutofit/>
          </a:bodyPr>
          <a:lstStyle>
            <a:lvl1pPr marL="0" indent="0">
              <a:lnSpc>
                <a:spcPct val="105000"/>
              </a:lnSpc>
              <a:spcBef>
                <a:spcPts val="0"/>
              </a:spcBef>
              <a:spcAft>
                <a:spcPts val="400"/>
              </a:spcAft>
              <a:buNone/>
              <a:defRPr sz="950">
                <a:solidFill>
                  <a:schemeClr val="tx1">
                    <a:lumMod val="75000"/>
                    <a:lumOff val="25000"/>
                  </a:schemeClr>
                </a:solidFill>
                <a:latin typeface="Arial" pitchFamily="34" charset="0"/>
                <a:cs typeface="Arial" pitchFamily="34" charset="0"/>
              </a:defRPr>
            </a:lvl1pPr>
            <a:lvl2pPr marL="85725" indent="-85725">
              <a:buFont typeface="Arial" pitchFamily="34" charset="0"/>
              <a:buChar char="•"/>
              <a:defRPr sz="950">
                <a:solidFill>
                  <a:schemeClr val="tx1">
                    <a:lumMod val="75000"/>
                    <a:lumOff val="25000"/>
                  </a:schemeClr>
                </a:solidFill>
                <a:latin typeface="Arial" pitchFamily="34" charset="0"/>
                <a:cs typeface="Arial" pitchFamily="34" charset="0"/>
              </a:defRPr>
            </a:lvl2pPr>
          </a:lstStyle>
          <a:p>
            <a:pPr lvl="0"/>
            <a:r>
              <a:rPr lang="en-US" dirty="0" smtClean="0"/>
              <a:t>Click to edit Master</a:t>
            </a:r>
          </a:p>
          <a:p>
            <a:pPr lvl="1"/>
            <a:r>
              <a:rPr lang="en-US" dirty="0" smtClean="0"/>
              <a:t>bullets</a:t>
            </a:r>
            <a:endParaRPr lang="en-GB" dirty="0"/>
          </a:p>
        </p:txBody>
      </p:sp>
      <p:pic>
        <p:nvPicPr>
          <p:cNvPr id="4" name="Picture 3"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7504" y="50593"/>
            <a:ext cx="614204" cy="406220"/>
          </a:xfrm>
          <a:prstGeom prst="rect">
            <a:avLst/>
          </a:prstGeom>
        </p:spPr>
      </p:pic>
    </p:spTree>
    <p:extLst>
      <p:ext uri="{BB962C8B-B14F-4D97-AF65-F5344CB8AC3E}">
        <p14:creationId xmlns:p14="http://schemas.microsoft.com/office/powerpoint/2010/main" xmlns="" val="255630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2088000"/>
            <a:ext cx="8028000" cy="4064455"/>
          </a:xfrm>
        </p:spPr>
        <p:txBody>
          <a:bodyPr lIns="0" tIns="0" rIns="0" bIns="0"/>
          <a:lstStyle>
            <a:lvl1pPr>
              <a:spcBef>
                <a:spcPts val="1200"/>
              </a:spcBef>
              <a:defRPr sz="1800" b="0">
                <a:solidFill>
                  <a:srgbClr val="00AEE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2628000"/>
            <a:ext cx="8028000" cy="3537304"/>
          </a:xfrm>
        </p:spPr>
        <p:txBody>
          <a:bodyPr lIns="0" tIns="0" rIns="0" bIns="0"/>
          <a:lstStyle>
            <a:lvl1pPr>
              <a:spcBef>
                <a:spcPts val="1200"/>
              </a:spcBef>
              <a:defRPr sz="1800">
                <a:solidFill>
                  <a:srgbClr val="00AEE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00"/>
          </a:xfrm>
        </p:spPr>
        <p:txBody>
          <a:bodyPr lIns="0" tIns="0" rIns="0" bIns="0" anchor="t" anchorCtr="0">
            <a:normAutofit/>
          </a:bodyPr>
          <a:lstStyle>
            <a:lvl1pPr>
              <a:defRPr sz="4000">
                <a:solidFill>
                  <a:srgbClr val="00AEE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58000" y="2088000"/>
            <a:ext cx="3924000" cy="4068000"/>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2000" y="2088000"/>
            <a:ext cx="3924000" cy="4068000"/>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normAutofit/>
          </a:bodyPr>
          <a:lstStyle>
            <a:lvl1pPr>
              <a:defRPr sz="4000">
                <a:solidFill>
                  <a:srgbClr val="00AEE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58000" y="2628000"/>
            <a:ext cx="3924000" cy="3564000"/>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2000" y="2628000"/>
            <a:ext cx="3924000" cy="3564000"/>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lIns="0" tIns="0" rIns="0" bIns="0"/>
          <a:lstStyle>
            <a:lvl1pPr>
              <a:spcBef>
                <a:spcPts val="1200"/>
              </a:spcBef>
              <a:defRPr sz="1800">
                <a:solidFill>
                  <a:srgbClr val="00AEE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normAutofit/>
          </a:bodyPr>
          <a:lstStyle>
            <a:lvl1pPr algn="l">
              <a:defRPr sz="1800" b="0" i="0" spc="0" baseline="0">
                <a:solidFill>
                  <a:srgbClr val="00AEEF"/>
                </a:solidFill>
                <a:latin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3420" y="260648"/>
            <a:ext cx="1088640" cy="720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sp>
        <p:nvSpPr>
          <p:cNvPr id="8" name="Picture Placeholder 7"/>
          <p:cNvSpPr>
            <a:spLocks noGrp="1"/>
          </p:cNvSpPr>
          <p:nvPr>
            <p:ph type="pic" sz="quarter" idx="13"/>
          </p:nvPr>
        </p:nvSpPr>
        <p:spPr>
          <a:xfrm>
            <a:off x="0" y="0"/>
            <a:ext cx="9144000" cy="6308725"/>
          </a:xfrm>
        </p:spPr>
        <p:txBody>
          <a:body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58000" y="1600200"/>
            <a:ext cx="8028000" cy="45259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pPr/>
              <a:t>‹#›</a:t>
            </a:fld>
            <a:r>
              <a:rPr lang="en-US" dirty="0" smtClean="0"/>
              <a:t> </a:t>
            </a:r>
            <a:endParaRPr lang="en-US" dirty="0"/>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t>Presentation title - edit in Header and Footer</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54" r:id="rId3"/>
    <p:sldLayoutId id="2147483755" r:id="rId4"/>
    <p:sldLayoutId id="2147483748" r:id="rId5"/>
    <p:sldLayoutId id="2147483756" r:id="rId6"/>
    <p:sldLayoutId id="2147483752" r:id="rId7"/>
    <p:sldLayoutId id="2147483747" r:id="rId8"/>
    <p:sldLayoutId id="2147483751" r:id="rId9"/>
    <p:sldLayoutId id="2147483757" r:id="rId10"/>
    <p:sldLayoutId id="2147483758" r:id="rId11"/>
    <p:sldLayoutId id="2147483759" r:id="rId12"/>
    <p:sldLayoutId id="2147483760" r:id="rId13"/>
    <p:sldLayoutId id="2147483761" r:id="rId14"/>
  </p:sldLayoutIdLst>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1.xml"/><Relationship Id="rId13" Type="http://schemas.openxmlformats.org/officeDocument/2006/relationships/slide" Target="slide2.xml"/><Relationship Id="rId18" Type="http://schemas.openxmlformats.org/officeDocument/2006/relationships/slide" Target="slide12.xml"/><Relationship Id="rId3" Type="http://schemas.openxmlformats.org/officeDocument/2006/relationships/slide" Target="slide54.xml"/><Relationship Id="rId7" Type="http://schemas.openxmlformats.org/officeDocument/2006/relationships/image" Target="../media/image4.png"/><Relationship Id="rId12" Type="http://schemas.openxmlformats.org/officeDocument/2006/relationships/image" Target="../media/image7.png"/><Relationship Id="rId17" Type="http://schemas.openxmlformats.org/officeDocument/2006/relationships/slide" Target="slide11.xml"/><Relationship Id="rId2" Type="http://schemas.openxmlformats.org/officeDocument/2006/relationships/notesSlide" Target="../notesSlides/notesSlide1.xml"/><Relationship Id="rId16" Type="http://schemas.openxmlformats.org/officeDocument/2006/relationships/slide" Target="slide10.xml"/><Relationship Id="rId1" Type="http://schemas.openxmlformats.org/officeDocument/2006/relationships/slideLayout" Target="../slideLayouts/slideLayout11.xml"/><Relationship Id="rId6" Type="http://schemas.openxmlformats.org/officeDocument/2006/relationships/slide" Target="slide85.xml"/><Relationship Id="rId11" Type="http://schemas.openxmlformats.org/officeDocument/2006/relationships/slide" Target="slide13.xml"/><Relationship Id="rId5" Type="http://schemas.openxmlformats.org/officeDocument/2006/relationships/slide" Target="slide95.xml"/><Relationship Id="rId15" Type="http://schemas.openxmlformats.org/officeDocument/2006/relationships/slide" Target="slide4.xml"/><Relationship Id="rId10" Type="http://schemas.openxmlformats.org/officeDocument/2006/relationships/image" Target="../media/image6.png"/><Relationship Id="rId4" Type="http://schemas.openxmlformats.org/officeDocument/2006/relationships/slide" Target="slide37.xml"/><Relationship Id="rId9" Type="http://schemas.openxmlformats.org/officeDocument/2006/relationships/image" Target="../media/image5.png"/><Relationship Id="rId1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gov.uk/oil-and-gas-petroleum-operations-notices" TargetMode="External"/><Relationship Id="rId1" Type="http://schemas.openxmlformats.org/officeDocument/2006/relationships/slideLayout" Target="../slideLayouts/slideLayout11.xml"/></Relationships>
</file>

<file path=ppt/slides/_rels/slide10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i/1991/1220/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10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i/1991/1220/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102.xml.rels><?xml version="1.0" encoding="UTF-8" standalone="yes"?>
<Relationships xmlns="http://schemas.openxmlformats.org/package/2006/relationships"><Relationship Id="rId8" Type="http://schemas.openxmlformats.org/officeDocument/2006/relationships/slide" Target="slide85.xml"/><Relationship Id="rId3" Type="http://schemas.openxmlformats.org/officeDocument/2006/relationships/hyperlink" Target="http://www.legislation.gov.uk/apni/1969/35/contents" TargetMode="External"/><Relationship Id="rId7" Type="http://schemas.openxmlformats.org/officeDocument/2006/relationships/image" Target="../media/image9.png"/><Relationship Id="rId2" Type="http://schemas.openxmlformats.org/officeDocument/2006/relationships/hyperlink" Target="http://www.legislation.gov.uk/apni/1959/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legislation.gov.uk/nisr/2010/169/contents/made" TargetMode="External"/><Relationship Id="rId10" Type="http://schemas.openxmlformats.org/officeDocument/2006/relationships/image" Target="../media/image8.png"/><Relationship Id="rId4" Type="http://schemas.openxmlformats.org/officeDocument/2006/relationships/hyperlink" Target="http://www.detini.gov.uk/nisr196_19870196_en.pdf" TargetMode="External"/><Relationship Id="rId9" Type="http://schemas.openxmlformats.org/officeDocument/2006/relationships/image" Target="../media/image6.png"/></Relationships>
</file>

<file path=ppt/slides/_rels/slide10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legislation.gov.uk/uksi/1996/913/contents/made" TargetMode="External"/><Relationship Id="rId7" Type="http://schemas.openxmlformats.org/officeDocument/2006/relationships/slide" Target="slide85.xml"/><Relationship Id="rId2" Type="http://schemas.openxmlformats.org/officeDocument/2006/relationships/hyperlink" Target="http://www.legislation.gov.uk/nisi/1978/1039" TargetMode="Externa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0.png"/></Relationships>
</file>

<file path=ppt/slides/_rels/slide10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i/1978/1039"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10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ov.uk/oil-and-gas-onshore-exploration-and-production" TargetMode="External"/><Relationship Id="rId7" Type="http://schemas.openxmlformats.org/officeDocument/2006/relationships/slide" Target="slide85.xml"/><Relationship Id="rId2" Type="http://schemas.openxmlformats.org/officeDocument/2006/relationships/hyperlink" Target="https://www.gov.uk/government/uploads/system/uploads/attachment_data/file/185935/UKOOGShaleGasWellGuidelines.pdf"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s://www.gov.uk/oil-and-gas-petroleum-operations-notices" TargetMode="External"/><Relationship Id="rId9" Type="http://schemas.openxmlformats.org/officeDocument/2006/relationships/image" Target="../media/image8.png"/></Relationships>
</file>

<file path=ppt/slides/_rels/slide10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slide" Target="slide85.xml"/><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doeni.gov.uk/niea/hydraulic_fracturing.htm" TargetMode="External"/><Relationship Id="rId9" Type="http://schemas.openxmlformats.org/officeDocument/2006/relationships/image" Target="../media/image8.png"/></Relationships>
</file>

<file path=ppt/slides/_rels/slide10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6.png"/><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slide" Target="slide85.xml"/><Relationship Id="rId5" Type="http://schemas.openxmlformats.org/officeDocument/2006/relationships/image" Target="../media/image9.png"/><Relationship Id="rId4" Type="http://schemas.openxmlformats.org/officeDocument/2006/relationships/image" Target="../media/image10.png"/></Relationships>
</file>

<file path=ppt/slides/_rels/slide108.xml.rels><?xml version="1.0" encoding="UTF-8" standalone="yes"?>
<Relationships xmlns="http://schemas.openxmlformats.org/package/2006/relationships"><Relationship Id="rId8" Type="http://schemas.openxmlformats.org/officeDocument/2006/relationships/slide" Target="slide85.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gov.uk/government/uploads/system/uploads/attachment_data/file/49541/7269-government-response-sg-report-.pdf" TargetMode="External"/><Relationship Id="rId10" Type="http://schemas.openxmlformats.org/officeDocument/2006/relationships/image" Target="../media/image8.png"/><Relationship Id="rId4" Type="http://schemas.openxmlformats.org/officeDocument/2006/relationships/hyperlink" Target="http://www.ukoog.org.uk/" TargetMode="External"/><Relationship Id="rId9" Type="http://schemas.openxmlformats.org/officeDocument/2006/relationships/image" Target="../media/image6.png"/></Relationships>
</file>

<file path=ppt/slides/_rels/slide109.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8.png"/><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hyperlink" Target="http://webarchive.nationalarchives.gov.uk/20121217150421/http:/og.decc.gov.uk/en/olgs/cms/explorationpro/onshore/seis_wells/ext_well_tests/ext_well_tests.aspx" TargetMode="External"/><Relationship Id="rId13" Type="http://schemas.openxmlformats.org/officeDocument/2006/relationships/hyperlink" Target="https://www.gov.uk/government/uploads/system/uploads/attachment_data/file/224238/Planning_practice_guidance_for_onshore_oil_and_gas.pdf" TargetMode="External"/><Relationship Id="rId3" Type="http://schemas.openxmlformats.org/officeDocument/2006/relationships/hyperlink" Target="http://royalsociety.org/uploadedFiles/Royal_Society_Content/policy/projects/shale-gas/2012-06-28-Shale-gas.pdf" TargetMode="External"/><Relationship Id="rId7" Type="http://schemas.openxmlformats.org/officeDocument/2006/relationships/hyperlink" Target="http://www.parliament.uk/briefing-papers/POST-PN-374" TargetMode="External"/><Relationship Id="rId12" Type="http://schemas.openxmlformats.org/officeDocument/2006/relationships/hyperlink" Target="https://www.gov.uk/government/uploads/system/uploads/attachment_data/file/48332/5057-background-note-on-shale-gas-and-hydraulic-fractur.pdf" TargetMode="External"/><Relationship Id="rId2" Type="http://schemas.openxmlformats.org/officeDocument/2006/relationships/hyperlink" Target="https://www.gov.uk/government/uploads/system/uploads/attachment_data/file/185935/UKOOGShaleGasWellGuidelines.pdf" TargetMode="External"/><Relationship Id="rId1" Type="http://schemas.openxmlformats.org/officeDocument/2006/relationships/slideLayout" Target="../slideLayouts/slideLayout12.xml"/><Relationship Id="rId6" Type="http://schemas.openxmlformats.org/officeDocument/2006/relationships/hyperlink" Target="http://www.sepa.org.uk/system_pages/quicklinks_2/fracturing_guidance.aspx" TargetMode="External"/><Relationship Id="rId11" Type="http://schemas.openxmlformats.org/officeDocument/2006/relationships/hyperlink" Target="https://www.gov.uk/government/uploads/system/uploads/attachment_data/file/49547/What_is_shale_gas.pdf" TargetMode="External"/><Relationship Id="rId5" Type="http://schemas.openxmlformats.org/officeDocument/2006/relationships/hyperlink" Target="https://www.gov.uk/government/publications/induced-seismicity-in-the-uk-and-its-relevance-to-hydraulic-stimulation-for-exploration-for-shale-gas-background-note" TargetMode="External"/><Relationship Id="rId10" Type="http://schemas.openxmlformats.org/officeDocument/2006/relationships/hyperlink" Target="https://www.gov.uk/government/uploads/system/uploads/attachment_data/file/49541/7269-government-response-sg-report-.pdf" TargetMode="External"/><Relationship Id="rId4" Type="http://schemas.openxmlformats.org/officeDocument/2006/relationships/hyperlink" Target="https://www.gov.uk/government/publications/bowland-shale-gas-study" TargetMode="External"/><Relationship Id="rId9" Type="http://schemas.openxmlformats.org/officeDocument/2006/relationships/hyperlink" Target="http://www.groundwateruk.org/downloads/EA_ShaleGasRegulation.pdf" TargetMode="External"/><Relationship Id="rId1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35.xml"/><Relationship Id="rId18" Type="http://schemas.openxmlformats.org/officeDocument/2006/relationships/slide" Target="slide32.xml"/><Relationship Id="rId26" Type="http://schemas.openxmlformats.org/officeDocument/2006/relationships/slide" Target="slide22.xml"/><Relationship Id="rId3" Type="http://schemas.openxmlformats.org/officeDocument/2006/relationships/slide" Target="slide14.xml"/><Relationship Id="rId21" Type="http://schemas.openxmlformats.org/officeDocument/2006/relationships/image" Target="../media/image9.png"/><Relationship Id="rId7" Type="http://schemas.openxmlformats.org/officeDocument/2006/relationships/slide" Target="slide19.xml"/><Relationship Id="rId12" Type="http://schemas.openxmlformats.org/officeDocument/2006/relationships/slide" Target="slide34.xml"/><Relationship Id="rId17" Type="http://schemas.openxmlformats.org/officeDocument/2006/relationships/slide" Target="slide26.xml"/><Relationship Id="rId25" Type="http://schemas.openxmlformats.org/officeDocument/2006/relationships/slide" Target="slide30.xml"/><Relationship Id="rId2" Type="http://schemas.openxmlformats.org/officeDocument/2006/relationships/slide" Target="slide54.xml"/><Relationship Id="rId16" Type="http://schemas.openxmlformats.org/officeDocument/2006/relationships/slide" Target="slide16.xml"/><Relationship Id="rId20" Type="http://schemas.openxmlformats.org/officeDocument/2006/relationships/slide" Target="slide21.xml"/><Relationship Id="rId29"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 Target="slide17.xml"/><Relationship Id="rId11" Type="http://schemas.openxmlformats.org/officeDocument/2006/relationships/slide" Target="slide33.xml"/><Relationship Id="rId24" Type="http://schemas.openxmlformats.org/officeDocument/2006/relationships/slide" Target="slide31.xml"/><Relationship Id="rId5" Type="http://schemas.openxmlformats.org/officeDocument/2006/relationships/slide" Target="slide18.xml"/><Relationship Id="rId15" Type="http://schemas.openxmlformats.org/officeDocument/2006/relationships/slide" Target="slide36.xml"/><Relationship Id="rId23" Type="http://schemas.openxmlformats.org/officeDocument/2006/relationships/slide" Target="slide29.xml"/><Relationship Id="rId28" Type="http://schemas.openxmlformats.org/officeDocument/2006/relationships/slide" Target="slide13.xml"/><Relationship Id="rId10" Type="http://schemas.openxmlformats.org/officeDocument/2006/relationships/slide" Target="slide25.xml"/><Relationship Id="rId19" Type="http://schemas.openxmlformats.org/officeDocument/2006/relationships/slide" Target="slide27.xml"/><Relationship Id="rId4" Type="http://schemas.openxmlformats.org/officeDocument/2006/relationships/slide" Target="slide15.xml"/><Relationship Id="rId9" Type="http://schemas.openxmlformats.org/officeDocument/2006/relationships/slide" Target="slide24.xml"/><Relationship Id="rId14" Type="http://schemas.openxmlformats.org/officeDocument/2006/relationships/slide" Target="slide28.xml"/><Relationship Id="rId22" Type="http://schemas.openxmlformats.org/officeDocument/2006/relationships/image" Target="../media/image8.png"/><Relationship Id="rId27" Type="http://schemas.openxmlformats.org/officeDocument/2006/relationships/slide" Target="slide23.xml"/></Relationships>
</file>

<file path=ppt/slides/_rels/slide14.xml.rels><?xml version="1.0" encoding="UTF-8" standalone="yes"?>
<Relationships xmlns="http://schemas.openxmlformats.org/package/2006/relationships"><Relationship Id="rId8" Type="http://schemas.openxmlformats.org/officeDocument/2006/relationships/hyperlink" Target="https://www.gov.uk/government/uploads/system/uploads/attachment_data/file/185935/UKOOGShaleGasWellGuidelines.pdf" TargetMode="External"/><Relationship Id="rId13" Type="http://schemas.openxmlformats.org/officeDocument/2006/relationships/slide" Target="slide13.xml"/><Relationship Id="rId3" Type="http://schemas.openxmlformats.org/officeDocument/2006/relationships/hyperlink" Target="http://www.legislation.gov.uk/ukpga/1991/34/contents" TargetMode="External"/><Relationship Id="rId7" Type="http://schemas.openxmlformats.org/officeDocument/2006/relationships/hyperlink" Target="http://www.legislation.gov.uk/uksi/1995/1436/contents/made" TargetMode="External"/><Relationship Id="rId12" Type="http://schemas.openxmlformats.org/officeDocument/2006/relationships/image" Target="../media/image9.png"/><Relationship Id="rId2" Type="http://schemas.openxmlformats.org/officeDocument/2006/relationships/hyperlink" Target="http://www.legislation.gov.uk/ukpga/1990/8/contents" TargetMode="External"/><Relationship Id="rId16" Type="http://schemas.openxmlformats.org/officeDocument/2006/relationships/image" Target="../media/image8.png"/><Relationship Id="rId1" Type="http://schemas.openxmlformats.org/officeDocument/2006/relationships/slideLayout" Target="../slideLayouts/slideLayout14.xml"/><Relationship Id="rId6" Type="http://schemas.openxmlformats.org/officeDocument/2006/relationships/hyperlink" Target="http://www.legislation.gov.uk/ukpga/1976/76/contents" TargetMode="External"/><Relationship Id="rId11" Type="http://schemas.openxmlformats.org/officeDocument/2006/relationships/hyperlink" Target="https://www.gov.uk/oil-and-gas-petroleum-operations-notices" TargetMode="External"/><Relationship Id="rId5" Type="http://schemas.openxmlformats.org/officeDocument/2006/relationships/hyperlink" Target="http://www.legislation.gov.uk/ukpga/1998/17/contents" TargetMode="External"/><Relationship Id="rId15" Type="http://schemas.openxmlformats.org/officeDocument/2006/relationships/image" Target="../media/image10.png"/><Relationship Id="rId10" Type="http://schemas.openxmlformats.org/officeDocument/2006/relationships/hyperlink" Target="http://www.gov.uk/oil-and-gas-operatorship" TargetMode="External"/><Relationship Id="rId4" Type="http://schemas.openxmlformats.org/officeDocument/2006/relationships/hyperlink" Target="http://www.legislation.gov.uk/ukpga/1995/25/contents" TargetMode="External"/><Relationship Id="rId9" Type="http://schemas.openxmlformats.org/officeDocument/2006/relationships/hyperlink" Target="http://www.gov.uk/government/uploads/system/uploads/attachment_data/file/15095/landfields-lics.pdf" TargetMode="External"/><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13.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legislation.gov.uk/uksi/2011/1824/made" TargetMode="External"/><Relationship Id="rId7" Type="http://schemas.openxmlformats.org/officeDocument/2006/relationships/hyperlink" Target="http://www.ukoog.org.uk/elements/pdfs/communityengagementcharterversion6.pdf" TargetMode="External"/><Relationship Id="rId12"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hyperlink" Target="http://www.planningportal.gov.uk/" TargetMode="External"/><Relationship Id="rId11" Type="http://schemas.openxmlformats.org/officeDocument/2006/relationships/image" Target="../media/image7.png"/><Relationship Id="rId5" Type="http://schemas.openxmlformats.org/officeDocument/2006/relationships/hyperlink" Target="https://www.gov.uk/government/uploads/system/uploads/attachment_data/file/224238/Planning_practice_guidance_for_onshore_oil_and_gas.pdf" TargetMode="External"/><Relationship Id="rId10" Type="http://schemas.openxmlformats.org/officeDocument/2006/relationships/slide" Target="slide13.xml"/><Relationship Id="rId4" Type="http://schemas.openxmlformats.org/officeDocument/2006/relationships/hyperlink" Target="https://www.gov.uk/government/uploads/system/uploads/attachment_data/file/6077/2116950.pdf" TargetMode="External"/><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legislation.gov.uk/uksi/2011/1824/made" TargetMode="External"/><Relationship Id="rId7" Type="http://schemas.openxmlformats.org/officeDocument/2006/relationships/slide" Target="slide13.xml"/><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s://www.gov.uk/government/publications/planning-practice-guidance-for-onshore-oil-and-gas" TargetMode="External"/><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legislation.gov.uk/ukpga/1990/8/contents" TargetMode="External"/><Relationship Id="rId7" Type="http://schemas.openxmlformats.org/officeDocument/2006/relationships/slide" Target="slide13.xml"/><Relationship Id="rId2" Type="http://schemas.openxmlformats.org/officeDocument/2006/relationships/hyperlink" Target="http://www.gov.uk/government/publications/environmental-impact-assessment-circular-02-1999"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si/2011/1824/made" TargetMode="External"/><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2011/1824/made" TargetMode="External"/><Relationship Id="rId7" Type="http://schemas.openxmlformats.org/officeDocument/2006/relationships/image" Target="../media/image7.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gov.uk/government/policy-teams/office-of-unconventional-gas-and-oil-ougo" TargetMode="Externa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2011/1824/made" TargetMode="External"/><Relationship Id="rId7" Type="http://schemas.openxmlformats.org/officeDocument/2006/relationships/image" Target="../media/image7.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environment-agency.gov.uk/research/planning/33580.aspx" TargetMode="External"/><Relationship Id="rId7" Type="http://schemas.openxmlformats.org/officeDocument/2006/relationships/image" Target="../media/image10.png"/><Relationship Id="rId2" Type="http://schemas.openxmlformats.org/officeDocument/2006/relationships/hyperlink" Target="http://www.environment-agency.gov.uk/contactus/36324.aspx" TargetMode="External"/><Relationship Id="rId1" Type="http://schemas.openxmlformats.org/officeDocument/2006/relationships/slideLayout" Target="../slideLayouts/slideLayout14.xml"/><Relationship Id="rId6" Type="http://schemas.openxmlformats.org/officeDocument/2006/relationships/hyperlink" Target="http://www.legislation.gov.uk/ukpga/1991/57/contents" TargetMode="External"/><Relationship Id="rId11" Type="http://schemas.openxmlformats.org/officeDocument/2006/relationships/image" Target="../media/image8.png"/><Relationship Id="rId5" Type="http://schemas.openxmlformats.org/officeDocument/2006/relationships/hyperlink" Target="http://www.legislation.gov.uk/ukdsi/2010/9780111491423/contents" TargetMode="External"/><Relationship Id="rId10" Type="http://schemas.openxmlformats.org/officeDocument/2006/relationships/image" Target="../media/image7.png"/><Relationship Id="rId4" Type="http://schemas.openxmlformats.org/officeDocument/2006/relationships/hyperlink" Target="https://consult.environment-agency.gov.uk/portal" TargetMode="External"/><Relationship Id="rId9" Type="http://schemas.openxmlformats.org/officeDocument/2006/relationships/slide" Target="slide13.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environment-agency.gov.uk/contactus/36324.aspx" TargetMode="External"/><Relationship Id="rId7" Type="http://schemas.openxmlformats.org/officeDocument/2006/relationships/hyperlink" Target="http://www.legislation.gov.uk/ukpga/1991/57/contents" TargetMode="External"/><Relationship Id="rId12" Type="http://schemas.openxmlformats.org/officeDocument/2006/relationships/image" Target="../media/image8.png"/><Relationship Id="rId2" Type="http://schemas.openxmlformats.org/officeDocument/2006/relationships/hyperlink" Target="https://consult.environment-agency.gov.uk/file/2582905" TargetMode="External"/><Relationship Id="rId1" Type="http://schemas.openxmlformats.org/officeDocument/2006/relationships/slideLayout" Target="../slideLayouts/slideLayout14.xml"/><Relationship Id="rId6" Type="http://schemas.openxmlformats.org/officeDocument/2006/relationships/hyperlink" Target="http://www.legislation.gov.uk/ukdsi/2010/9780111491423/contents" TargetMode="External"/><Relationship Id="rId11" Type="http://schemas.openxmlformats.org/officeDocument/2006/relationships/image" Target="../media/image7.png"/><Relationship Id="rId5" Type="http://schemas.openxmlformats.org/officeDocument/2006/relationships/hyperlink" Target="http://www.environment-agency.gov.uk/" TargetMode="External"/><Relationship Id="rId10" Type="http://schemas.openxmlformats.org/officeDocument/2006/relationships/slide" Target="slide13.xml"/><Relationship Id="rId4" Type="http://schemas.openxmlformats.org/officeDocument/2006/relationships/hyperlink" Target="https://consult.environment-agency.gov.uk/portal" TargetMode="External"/><Relationship Id="rId9" Type="http://schemas.openxmlformats.org/officeDocument/2006/relationships/image" Target="../media/image9.png"/></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environment-agency.gov.uk/" TargetMode="External"/><Relationship Id="rId7" Type="http://schemas.openxmlformats.org/officeDocument/2006/relationships/slide" Target="slide13.xml"/><Relationship Id="rId2" Type="http://schemas.openxmlformats.org/officeDocument/2006/relationships/hyperlink" Target="http://www.environment-agency.gov.uk/static/documents/Business/RGN_7_Appeals_(v3.0)_30_March_2010.pdf"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dsi/2010/9780111491423/contents" TargetMode="External"/><Relationship Id="rId9"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si/2011/1824/made" TargetMode="Externa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slide" Target="slide13.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slide" Target="slide13.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slide" Target="slide13.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slide" Target="slide13.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pga/1994/21/contents" TargetMode="External"/><Relationship Id="rId7" Type="http://schemas.openxmlformats.org/officeDocument/2006/relationships/image" Target="../media/image7.png"/><Relationship Id="rId2" Type="http://schemas.openxmlformats.org/officeDocument/2006/relationships/hyperlink" Target="http://www.legislation.gov.uk/ukpga/Geo5/16-17/28/contents"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www.gov.uk/government/uploads/system/uploads/attachment_data/file/236724/PON9bamended3sep13.pdf" TargetMode="External"/><Relationship Id="rId7" Type="http://schemas.openxmlformats.org/officeDocument/2006/relationships/image" Target="../media/image9.png"/><Relationship Id="rId2" Type="http://schemas.openxmlformats.org/officeDocument/2006/relationships/hyperlink" Target="http://dc-app3-14.gfz-potsdam.de/pub/introduction/introduction_frame.html"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legislation.gov.uk/ukpga/1965/4" TargetMode="External"/><Relationship Id="rId10" Type="http://schemas.openxmlformats.org/officeDocument/2006/relationships/image" Target="../media/image8.png"/><Relationship Id="rId4" Type="http://schemas.openxmlformats.org/officeDocument/2006/relationships/hyperlink" Target="http://www.legislation.gov.uk/ukpga/Geo5/16-17/28/contents"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1996/913/contents/made" TargetMode="External"/><Relationship Id="rId7" Type="http://schemas.openxmlformats.org/officeDocument/2006/relationships/image" Target="../media/image7.png"/><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1995/2038/contents/made" TargetMode="External"/><Relationship Id="rId7" Type="http://schemas.openxmlformats.org/officeDocument/2006/relationships/image" Target="../media/image7.png"/><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gov.uk/oil-and-gas-onshore-exploration-and-production" TargetMode="External"/><Relationship Id="rId7" Type="http://schemas.openxmlformats.org/officeDocument/2006/relationships/slide" Target="slide13.xml"/><Relationship Id="rId2" Type="http://schemas.openxmlformats.org/officeDocument/2006/relationships/hyperlink" Target="https://www.gov.uk/government/uploads/system/uploads/attachment_data/file/185935/UKOOGShaleGasWellGuidelines.pdf"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s://www.gov.uk/oil-and-gas-petroleum-operations-notices" TargetMode="External"/><Relationship Id="rId9" Type="http://schemas.openxmlformats.org/officeDocument/2006/relationships/image" Target="../media/image8.png"/></Relationships>
</file>

<file path=ppt/slides/_rels/slide3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slide" Target="slide13.xml"/><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environment-agency.gov.uk/business/topics/133885.aspx" TargetMode="External"/><Relationship Id="rId9" Type="http://schemas.openxmlformats.org/officeDocument/2006/relationships/image" Target="../media/image8.png"/></Relationships>
</file>

<file path=ppt/slides/_rels/slide3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7.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slide" Target="slide13.xml"/><Relationship Id="rId5" Type="http://schemas.openxmlformats.org/officeDocument/2006/relationships/image" Target="../media/image9.png"/><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gov.uk/government/uploads/system/uploads/attachment_data/file/49541/7269-government-response-sg-report-.pdf" TargetMode="External"/><Relationship Id="rId10" Type="http://schemas.openxmlformats.org/officeDocument/2006/relationships/image" Target="../media/image8.png"/><Relationship Id="rId4" Type="http://schemas.openxmlformats.org/officeDocument/2006/relationships/hyperlink" Target="http://www.ukoog.org.uk/" TargetMode="External"/><Relationship Id="rId9"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8.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slide" Target="slide13.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8" Type="http://schemas.openxmlformats.org/officeDocument/2006/relationships/slide" Target="slide42.xml"/><Relationship Id="rId13" Type="http://schemas.openxmlformats.org/officeDocument/2006/relationships/slide" Target="slide49.xml"/><Relationship Id="rId18" Type="http://schemas.openxmlformats.org/officeDocument/2006/relationships/slide" Target="slide60.xml"/><Relationship Id="rId26" Type="http://schemas.openxmlformats.org/officeDocument/2006/relationships/slide" Target="slide54.xml"/><Relationship Id="rId3" Type="http://schemas.openxmlformats.org/officeDocument/2006/relationships/image" Target="../media/image9.png"/><Relationship Id="rId21" Type="http://schemas.openxmlformats.org/officeDocument/2006/relationships/slide" Target="slide56.xml"/><Relationship Id="rId7" Type="http://schemas.openxmlformats.org/officeDocument/2006/relationships/slide" Target="slide39.xml"/><Relationship Id="rId12" Type="http://schemas.openxmlformats.org/officeDocument/2006/relationships/slide" Target="slide48.xml"/><Relationship Id="rId17" Type="http://schemas.openxmlformats.org/officeDocument/2006/relationships/slide" Target="slide52.xml"/><Relationship Id="rId25" Type="http://schemas.openxmlformats.org/officeDocument/2006/relationships/slide" Target="slide55.xml"/><Relationship Id="rId2" Type="http://schemas.openxmlformats.org/officeDocument/2006/relationships/slide" Target="slide37.xml"/><Relationship Id="rId16" Type="http://schemas.openxmlformats.org/officeDocument/2006/relationships/slide" Target="slide59.xml"/><Relationship Id="rId20" Type="http://schemas.openxmlformats.org/officeDocument/2006/relationships/slide" Target="slide50.xml"/><Relationship Id="rId1" Type="http://schemas.openxmlformats.org/officeDocument/2006/relationships/slideLayout" Target="../slideLayouts/slideLayout13.xml"/><Relationship Id="rId6" Type="http://schemas.openxmlformats.org/officeDocument/2006/relationships/slide" Target="slide38.xml"/><Relationship Id="rId11" Type="http://schemas.openxmlformats.org/officeDocument/2006/relationships/slide" Target="slide44.xml"/><Relationship Id="rId24" Type="http://schemas.openxmlformats.org/officeDocument/2006/relationships/slide" Target="slide53.xml"/><Relationship Id="rId5" Type="http://schemas.openxmlformats.org/officeDocument/2006/relationships/image" Target="../media/image8.png"/><Relationship Id="rId15" Type="http://schemas.openxmlformats.org/officeDocument/2006/relationships/slide" Target="slide58.xml"/><Relationship Id="rId23" Type="http://schemas.openxmlformats.org/officeDocument/2006/relationships/slide" Target="slide45.xml"/><Relationship Id="rId28" Type="http://schemas.openxmlformats.org/officeDocument/2006/relationships/slide" Target="slide47.xml"/><Relationship Id="rId10" Type="http://schemas.openxmlformats.org/officeDocument/2006/relationships/slide" Target="slide43.xml"/><Relationship Id="rId19" Type="http://schemas.openxmlformats.org/officeDocument/2006/relationships/slide" Target="slide40.xml"/><Relationship Id="rId4" Type="http://schemas.openxmlformats.org/officeDocument/2006/relationships/image" Target="../media/image11.png"/><Relationship Id="rId9" Type="http://schemas.openxmlformats.org/officeDocument/2006/relationships/slide" Target="slide41.xml"/><Relationship Id="rId14" Type="http://schemas.openxmlformats.org/officeDocument/2006/relationships/slide" Target="slide57.xml"/><Relationship Id="rId22" Type="http://schemas.openxmlformats.org/officeDocument/2006/relationships/slide" Target="slide51.xml"/><Relationship Id="rId27" Type="http://schemas.openxmlformats.org/officeDocument/2006/relationships/slide" Target="slide46.xml"/></Relationships>
</file>

<file path=ppt/slides/_rels/slide38.xml.rels><?xml version="1.0" encoding="UTF-8" standalone="yes"?>
<Relationships xmlns="http://schemas.openxmlformats.org/package/2006/relationships"><Relationship Id="rId8" Type="http://schemas.openxmlformats.org/officeDocument/2006/relationships/hyperlink" Target="http://www.gov.uk/government/uploads/system/uploads/attachment_data/file/15095/landfields-lics.pdf" TargetMode="External"/><Relationship Id="rId13" Type="http://schemas.openxmlformats.org/officeDocument/2006/relationships/slide" Target="slide37.xml"/><Relationship Id="rId3" Type="http://schemas.openxmlformats.org/officeDocument/2006/relationships/hyperlink" Target="http://www.legislation.gov.uk/ukpga/1991/34/contents" TargetMode="External"/><Relationship Id="rId7" Type="http://schemas.openxmlformats.org/officeDocument/2006/relationships/hyperlink" Target="http://www.legislation.gov.uk/uksi/1995/1436/contents/made" TargetMode="External"/><Relationship Id="rId12" Type="http://schemas.openxmlformats.org/officeDocument/2006/relationships/image" Target="../media/image9.png"/><Relationship Id="rId2" Type="http://schemas.openxmlformats.org/officeDocument/2006/relationships/hyperlink" Target="http://www.legislation.gov.uk/ukpga/1990/8/contents" TargetMode="External"/><Relationship Id="rId16" Type="http://schemas.openxmlformats.org/officeDocument/2006/relationships/image" Target="../media/image8.png"/><Relationship Id="rId1" Type="http://schemas.openxmlformats.org/officeDocument/2006/relationships/slideLayout" Target="../slideLayouts/slideLayout14.xml"/><Relationship Id="rId6" Type="http://schemas.openxmlformats.org/officeDocument/2006/relationships/hyperlink" Target="http://www.legislation.gov.uk/ukpga/1976/76/contents" TargetMode="External"/><Relationship Id="rId11" Type="http://schemas.openxmlformats.org/officeDocument/2006/relationships/hyperlink" Target="https://www.gov.uk/oil-and-gas-petroleum-operations-notices" TargetMode="External"/><Relationship Id="rId5" Type="http://schemas.openxmlformats.org/officeDocument/2006/relationships/hyperlink" Target="http://www.legislation.gov.uk/ukpga/1998/17/contents" TargetMode="External"/><Relationship Id="rId15" Type="http://schemas.openxmlformats.org/officeDocument/2006/relationships/image" Target="../media/image10.png"/><Relationship Id="rId10" Type="http://schemas.openxmlformats.org/officeDocument/2006/relationships/hyperlink" Target="http://www.gov.uk/oil-and-gas-operatorship" TargetMode="External"/><Relationship Id="rId4" Type="http://schemas.openxmlformats.org/officeDocument/2006/relationships/hyperlink" Target="http://www.legislation.gov.uk/ukpga/1995/25/contents" TargetMode="External"/><Relationship Id="rId9" Type="http://schemas.openxmlformats.org/officeDocument/2006/relationships/hyperlink" Target="https://www.gov.uk/government/uploads/system/uploads/attachment_data/file/185935/UKOOGShaleGasWellGuidelines.pdf" TargetMode="External"/><Relationship Id="rId14" Type="http://schemas.openxmlformats.org/officeDocument/2006/relationships/image" Target="../media/image11.png"/></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slide" Target="slide3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legislation.gov.uk/uksi/1999/293/contents/made" TargetMode="External"/><Relationship Id="rId7" Type="http://schemas.openxmlformats.org/officeDocument/2006/relationships/hyperlink" Target="http://www.ukoog.org.uk/elements/pdfs/communityengagementcharterversion6.pdf" TargetMode="External"/><Relationship Id="rId12"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hyperlink" Target="http://wales.gov.uk/topics/planning/policy/tans/?lang=en" TargetMode="External"/><Relationship Id="rId11" Type="http://schemas.openxmlformats.org/officeDocument/2006/relationships/image" Target="../media/image11.png"/><Relationship Id="rId5" Type="http://schemas.openxmlformats.org/officeDocument/2006/relationships/hyperlink" Target="http://www.wales.gov.uk/topics/planning/policy/ppw/?lang=en" TargetMode="External"/><Relationship Id="rId10" Type="http://schemas.openxmlformats.org/officeDocument/2006/relationships/slide" Target="slide37.xml"/><Relationship Id="rId4" Type="http://schemas.openxmlformats.org/officeDocument/2006/relationships/hyperlink" Target="http://www.wales.gov.uk/topics/planning/policy/minerals/mineralsplanning/?lang=en" TargetMode="External"/><Relationship Id="rId9" Type="http://schemas.openxmlformats.org/officeDocument/2006/relationships/image" Target="../media/image9.png"/></Relationships>
</file>

<file path=ppt/slides/_rels/slide4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legislation.gov.uk/uksi/1999/293/contents/made" TargetMode="External"/><Relationship Id="rId7" Type="http://schemas.openxmlformats.org/officeDocument/2006/relationships/image" Target="../media/image10.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hyperlink" Target="http://wales.gov.uk/topics/planning/developcontrol/environmental-impact-assessment/?lang=en" TargetMode="External"/><Relationship Id="rId11" Type="http://schemas.openxmlformats.org/officeDocument/2006/relationships/image" Target="../media/image8.png"/><Relationship Id="rId5" Type="http://schemas.openxmlformats.org/officeDocument/2006/relationships/hyperlink" Target="http://wales.gov.uk/topics/planning/policy/minerals/mineralsplanning/?lang=en" TargetMode="External"/><Relationship Id="rId10" Type="http://schemas.openxmlformats.org/officeDocument/2006/relationships/image" Target="../media/image11.png"/><Relationship Id="rId4" Type="http://schemas.openxmlformats.org/officeDocument/2006/relationships/hyperlink" Target="http://www.assemblywales.org/qg12-0022.pdf" TargetMode="External"/><Relationship Id="rId9" Type="http://schemas.openxmlformats.org/officeDocument/2006/relationships/slide" Target="slide37.xml"/></Relationships>
</file>

<file path=ppt/slides/_rels/slide4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legislation.gov.uk/ukpga/1990/8/contents" TargetMode="External"/><Relationship Id="rId7" Type="http://schemas.openxmlformats.org/officeDocument/2006/relationships/slide" Target="slide37.xml"/><Relationship Id="rId2" Type="http://schemas.openxmlformats.org/officeDocument/2006/relationships/hyperlink" Target="http://www.wales.gov.uk/topics/planning/policy/circulars/welshofficecirculars/circular1199/?lang=en"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si/1999/293/contents/made" TargetMode="External"/><Relationship Id="rId9" Type="http://schemas.openxmlformats.org/officeDocument/2006/relationships/image" Target="../media/image8.png"/></Relationships>
</file>

<file path=ppt/slides/_rels/slide43.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hyperlink" Target="http://www.legislation.gov.uk/uksi/1999/293/contents/made" TargetMode="External"/><Relationship Id="rId7" Type="http://schemas.openxmlformats.org/officeDocument/2006/relationships/image" Target="../media/image9.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ales.gov.uk/topics/planning/policy/ppw/?lang=en" TargetMode="External"/><Relationship Id="rId10" Type="http://schemas.openxmlformats.org/officeDocument/2006/relationships/image" Target="../media/image8.png"/><Relationship Id="rId4" Type="http://schemas.openxmlformats.org/officeDocument/2006/relationships/hyperlink" Target="http://wales.gov.uk/topics/planning/policy/minerals/mineralsplanning/?lang=en" TargetMode="External"/><Relationship Id="rId9" Type="http://schemas.openxmlformats.org/officeDocument/2006/relationships/image" Target="../media/image11.png"/></Relationships>
</file>

<file path=ppt/slides/_rels/slide4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legislation.gov.uk/uksi/1999/293/contents/made" TargetMode="External"/><Relationship Id="rId7" Type="http://schemas.openxmlformats.org/officeDocument/2006/relationships/slide" Target="slide37.xml"/><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wsi/2012/801/made" TargetMode="External"/><Relationship Id="rId9" Type="http://schemas.openxmlformats.org/officeDocument/2006/relationships/image" Target="../media/image8.png"/></Relationships>
</file>

<file path=ppt/slides/_rels/slide4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mailto:enquiries@naturalresourceswales.gov.uk" TargetMode="External"/><Relationship Id="rId7" Type="http://schemas.openxmlformats.org/officeDocument/2006/relationships/image" Target="../media/image10.png"/><Relationship Id="rId2" Type="http://schemas.openxmlformats.org/officeDocument/2006/relationships/hyperlink" Target="http://naturalresourceswales.gov.uk/our-work/contact-us/?lang=en" TargetMode="External"/><Relationship Id="rId1" Type="http://schemas.openxmlformats.org/officeDocument/2006/relationships/slideLayout" Target="../slideLayouts/slideLayout14.xml"/><Relationship Id="rId6" Type="http://schemas.openxmlformats.org/officeDocument/2006/relationships/hyperlink" Target="http://www.legislation.gov.uk/uksi/2012/1927/made" TargetMode="External"/><Relationship Id="rId11" Type="http://schemas.openxmlformats.org/officeDocument/2006/relationships/image" Target="../media/image8.png"/><Relationship Id="rId5" Type="http://schemas.openxmlformats.org/officeDocument/2006/relationships/hyperlink" Target="http://www.legislation.gov.uk/ukpga/1991/57/contents" TargetMode="External"/><Relationship Id="rId10" Type="http://schemas.openxmlformats.org/officeDocument/2006/relationships/image" Target="../media/image11.png"/><Relationship Id="rId4" Type="http://schemas.openxmlformats.org/officeDocument/2006/relationships/hyperlink" Target="http://www.legislation.gov.uk/ukdsi/2010/9780111491423/contents" TargetMode="External"/><Relationship Id="rId9" Type="http://schemas.openxmlformats.org/officeDocument/2006/relationships/slide" Target="slide37.xml"/></Relationships>
</file>

<file path=ppt/slides/_rels/slide46.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hyperlink" Target="http://naturalresourceswales.gov.uk/splash?orig=/" TargetMode="External"/><Relationship Id="rId7" Type="http://schemas.openxmlformats.org/officeDocument/2006/relationships/image" Target="../media/image9.png"/><Relationship Id="rId2" Type="http://schemas.openxmlformats.org/officeDocument/2006/relationships/hyperlink" Target="http://naturalresourceswales.gov.uk/our-work/contact-us/?lang=en"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legislation.gov.uk/ukpga/1991/57/contents" TargetMode="External"/><Relationship Id="rId10" Type="http://schemas.openxmlformats.org/officeDocument/2006/relationships/image" Target="../media/image8.png"/><Relationship Id="rId4" Type="http://schemas.openxmlformats.org/officeDocument/2006/relationships/hyperlink" Target="http://www.legislation.gov.uk/ukdsi/2010/9780111491423/contents" TargetMode="External"/><Relationship Id="rId9" Type="http://schemas.openxmlformats.org/officeDocument/2006/relationships/image" Target="../media/image11.png"/></Relationships>
</file>

<file path=ppt/slides/_rels/slide4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naturalresourceswales.gov.uk/splash?orig=/" TargetMode="External"/><Relationship Id="rId7" Type="http://schemas.openxmlformats.org/officeDocument/2006/relationships/slide" Target="slide37.xml"/><Relationship Id="rId2" Type="http://schemas.openxmlformats.org/officeDocument/2006/relationships/hyperlink" Target="http://naturalresourceswales.gov.uk/our-work/contact-us/?lang=en"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dsi/2010/9780111491423/contents" TargetMode="External"/><Relationship Id="rId9"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opsi.gov.uk/si/si1999/19990293.htm" TargetMode="Externa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slide" Target="slide3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slide" Target="slide3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pga/1990/8/contents" TargetMode="External"/><Relationship Id="rId7" Type="http://schemas.openxmlformats.org/officeDocument/2006/relationships/image" Target="../media/image11.png"/><Relationship Id="rId2" Type="http://schemas.openxmlformats.org/officeDocument/2006/relationships/hyperlink" Target="http://www.planningportal.gov.uk/planning/appeals/online/tutorialshelp/helpandfaq" TargetMode="External"/><Relationship Id="rId1" Type="http://schemas.openxmlformats.org/officeDocument/2006/relationships/slideLayout" Target="../slideLayouts/slideLayout14.xml"/><Relationship Id="rId6" Type="http://schemas.openxmlformats.org/officeDocument/2006/relationships/slide" Target="slide37.xml"/><Relationship Id="rId5" Type="http://schemas.openxmlformats.org/officeDocument/2006/relationships/image" Target="../media/image9.png"/><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ukpga/1990/8/contents" TargetMode="Externa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slide" Target="slide37.xml"/><Relationship Id="rId4" Type="http://schemas.openxmlformats.org/officeDocument/2006/relationships/image" Target="../media/image9.png"/></Relationships>
</file>

<file path=ppt/slides/_rels/slide5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pga/1994/21/contents" TargetMode="External"/><Relationship Id="rId7" Type="http://schemas.openxmlformats.org/officeDocument/2006/relationships/image" Target="../media/image11.png"/><Relationship Id="rId2" Type="http://schemas.openxmlformats.org/officeDocument/2006/relationships/hyperlink" Target="http://www.legislation.gov.uk/ukpga/Geo5/16-17/28/contents" TargetMode="External"/><Relationship Id="rId1" Type="http://schemas.openxmlformats.org/officeDocument/2006/relationships/slideLayout" Target="../slideLayouts/slideLayout14.xml"/><Relationship Id="rId6" Type="http://schemas.openxmlformats.org/officeDocument/2006/relationships/slide" Target="slide37.xml"/><Relationship Id="rId5" Type="http://schemas.openxmlformats.org/officeDocument/2006/relationships/image" Target="../media/image9.png"/><Relationship Id="rId4" Type="http://schemas.openxmlformats.org/officeDocument/2006/relationships/image" Target="../media/image10.png"/></Relationships>
</file>

<file path=ppt/slides/_rels/slide5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legislation.gov.uk/ukpga/Geo5/16-17/28/contents" TargetMode="External"/><Relationship Id="rId7" Type="http://schemas.openxmlformats.org/officeDocument/2006/relationships/slide" Target="slide37.xml"/><Relationship Id="rId2" Type="http://schemas.openxmlformats.org/officeDocument/2006/relationships/hyperlink" Target="http://dc-app3-14.gfz-potsdam.de/pub/introduction/introduction_frame.html"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pga/1965/4" TargetMode="External"/><Relationship Id="rId9" Type="http://schemas.openxmlformats.org/officeDocument/2006/relationships/image" Target="../media/image8.png"/></Relationships>
</file>

<file path=ppt/slides/_rels/slide5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legislation.gov.uk/uksi/1996/913/contents/made" TargetMode="External"/><Relationship Id="rId7" Type="http://schemas.openxmlformats.org/officeDocument/2006/relationships/slide" Target="slide37.xml"/><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0.png"/></Relationships>
</file>

<file path=ppt/slides/_rels/slide5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1995/2038/contents/made" TargetMode="External"/><Relationship Id="rId7" Type="http://schemas.openxmlformats.org/officeDocument/2006/relationships/image" Target="../media/image11.png"/><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slide" Target="slide37.xml"/><Relationship Id="rId5" Type="http://schemas.openxmlformats.org/officeDocument/2006/relationships/image" Target="../media/image9.png"/><Relationship Id="rId4" Type="http://schemas.openxmlformats.org/officeDocument/2006/relationships/image" Target="../media/image10.png"/></Relationships>
</file>

<file path=ppt/slides/_rels/slide56.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s://www.gov.uk/oil-and-gas-petroleum-operations-notices" TargetMode="External"/><Relationship Id="rId10" Type="http://schemas.openxmlformats.org/officeDocument/2006/relationships/image" Target="../media/image8.png"/><Relationship Id="rId4" Type="http://schemas.openxmlformats.org/officeDocument/2006/relationships/hyperlink" Target="http://www.gov.uk/oil-and-gas-onshore-exploration-and-production" TargetMode="External"/><Relationship Id="rId9" Type="http://schemas.openxmlformats.org/officeDocument/2006/relationships/image" Target="../media/image11.png"/></Relationships>
</file>

<file path=ppt/slides/_rels/slide5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slide" Target="slide37.xml"/><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naturalresourceswales.gov.uk/" TargetMode="External"/><Relationship Id="rId9" Type="http://schemas.openxmlformats.org/officeDocument/2006/relationships/image" Target="../media/image8.png"/></Relationships>
</file>

<file path=ppt/slides/_rels/slide5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11.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slide" Target="slide37.xml"/><Relationship Id="rId5" Type="http://schemas.openxmlformats.org/officeDocument/2006/relationships/image" Target="../media/image9.png"/><Relationship Id="rId4" Type="http://schemas.openxmlformats.org/officeDocument/2006/relationships/image" Target="../media/image10.png"/></Relationships>
</file>

<file path=ppt/slides/_rels/slide59.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s://www.gov.uk/government/uploads/system/uploads/attachment_data/file/49541/7269-government-response-sg-report-.pdf" TargetMode="External"/><Relationship Id="rId10" Type="http://schemas.openxmlformats.org/officeDocument/2006/relationships/image" Target="../media/image8.png"/><Relationship Id="rId4" Type="http://schemas.openxmlformats.org/officeDocument/2006/relationships/hyperlink" Target="http://www.ukoog.org.uk/" TargetMode="External"/><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hyperlink" Target="http://royalsociety.org/uploadedFiles/Royal_Society_Content/policy/projects/shale-gas/2012-06-28-Shale-gas.pdf" TargetMode="External"/><Relationship Id="rId2" Type="http://schemas.openxmlformats.org/officeDocument/2006/relationships/hyperlink" Target="http://www.ukoog.org.uk/elements/pdfs/ShaleGasWellGuidelines.pdf" TargetMode="Externa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0.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8.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slide" Target="slide37.xml"/><Relationship Id="rId4" Type="http://schemas.openxmlformats.org/officeDocument/2006/relationships/image" Target="../media/image10.png"/></Relationships>
</file>

<file path=ppt/slides/_rels/slide61.xml.rels><?xml version="1.0" encoding="UTF-8" standalone="yes"?>
<Relationships xmlns="http://schemas.openxmlformats.org/package/2006/relationships"><Relationship Id="rId8" Type="http://schemas.openxmlformats.org/officeDocument/2006/relationships/slide" Target="slide72.xml"/><Relationship Id="rId13" Type="http://schemas.openxmlformats.org/officeDocument/2006/relationships/slide" Target="slide74.xml"/><Relationship Id="rId18" Type="http://schemas.openxmlformats.org/officeDocument/2006/relationships/image" Target="../media/image8.png"/><Relationship Id="rId26" Type="http://schemas.openxmlformats.org/officeDocument/2006/relationships/slide" Target="slide79.xml"/><Relationship Id="rId3" Type="http://schemas.openxmlformats.org/officeDocument/2006/relationships/slide" Target="slide63.xml"/><Relationship Id="rId21" Type="http://schemas.openxmlformats.org/officeDocument/2006/relationships/slide" Target="slide83.xml"/><Relationship Id="rId7" Type="http://schemas.openxmlformats.org/officeDocument/2006/relationships/slide" Target="slide68.xml"/><Relationship Id="rId12" Type="http://schemas.openxmlformats.org/officeDocument/2006/relationships/slide" Target="slide69.xml"/><Relationship Id="rId17" Type="http://schemas.openxmlformats.org/officeDocument/2006/relationships/image" Target="../media/image5.png"/><Relationship Id="rId25" Type="http://schemas.openxmlformats.org/officeDocument/2006/relationships/slide" Target="slide78.xml"/><Relationship Id="rId2" Type="http://schemas.openxmlformats.org/officeDocument/2006/relationships/slide" Target="slide62.xml"/><Relationship Id="rId16" Type="http://schemas.openxmlformats.org/officeDocument/2006/relationships/slide" Target="slide61.xml"/><Relationship Id="rId20" Type="http://schemas.openxmlformats.org/officeDocument/2006/relationships/slide" Target="slide82.xml"/><Relationship Id="rId29" Type="http://schemas.openxmlformats.org/officeDocument/2006/relationships/slide" Target="slide71.xml"/><Relationship Id="rId1" Type="http://schemas.openxmlformats.org/officeDocument/2006/relationships/slideLayout" Target="../slideLayouts/slideLayout13.xml"/><Relationship Id="rId6" Type="http://schemas.openxmlformats.org/officeDocument/2006/relationships/slide" Target="slide67.xml"/><Relationship Id="rId11" Type="http://schemas.openxmlformats.org/officeDocument/2006/relationships/slide" Target="slide64.xml"/><Relationship Id="rId24" Type="http://schemas.openxmlformats.org/officeDocument/2006/relationships/slide" Target="slide76.xml"/><Relationship Id="rId5" Type="http://schemas.openxmlformats.org/officeDocument/2006/relationships/slide" Target="slide65.xml"/><Relationship Id="rId15" Type="http://schemas.openxmlformats.org/officeDocument/2006/relationships/image" Target="../media/image9.png"/><Relationship Id="rId23" Type="http://schemas.openxmlformats.org/officeDocument/2006/relationships/slide" Target="slide80.xml"/><Relationship Id="rId28" Type="http://schemas.openxmlformats.org/officeDocument/2006/relationships/slide" Target="slide95.xml"/><Relationship Id="rId10" Type="http://schemas.openxmlformats.org/officeDocument/2006/relationships/slide" Target="slide70.xml"/><Relationship Id="rId19" Type="http://schemas.openxmlformats.org/officeDocument/2006/relationships/slide" Target="slide81.xml"/><Relationship Id="rId4" Type="http://schemas.openxmlformats.org/officeDocument/2006/relationships/slide" Target="slide66.xml"/><Relationship Id="rId9" Type="http://schemas.openxmlformats.org/officeDocument/2006/relationships/slide" Target="slide73.xml"/><Relationship Id="rId14" Type="http://schemas.openxmlformats.org/officeDocument/2006/relationships/slide" Target="slide75.xml"/><Relationship Id="rId22" Type="http://schemas.openxmlformats.org/officeDocument/2006/relationships/slide" Target="slide84.xml"/><Relationship Id="rId27" Type="http://schemas.openxmlformats.org/officeDocument/2006/relationships/slide" Target="slide77.xml"/></Relationships>
</file>

<file path=ppt/slides/_rels/slide62.xml.rels><?xml version="1.0" encoding="UTF-8" standalone="yes"?>
<Relationships xmlns="http://schemas.openxmlformats.org/package/2006/relationships"><Relationship Id="rId8" Type="http://schemas.openxmlformats.org/officeDocument/2006/relationships/hyperlink" Target="http://www.legislation.gov.uk/uksi/1995/1436/contents/made" TargetMode="External"/><Relationship Id="rId13" Type="http://schemas.openxmlformats.org/officeDocument/2006/relationships/image" Target="../media/image9.png"/><Relationship Id="rId3" Type="http://schemas.openxmlformats.org/officeDocument/2006/relationships/hyperlink" Target="http://www.legislation.gov.uk/ukpga/1997/8" TargetMode="External"/><Relationship Id="rId7" Type="http://schemas.openxmlformats.org/officeDocument/2006/relationships/hyperlink" Target="http://www.legislation.gov.uk/ukpga/1976/76/contents" TargetMode="External"/><Relationship Id="rId12" Type="http://schemas.openxmlformats.org/officeDocument/2006/relationships/hyperlink" Target="https://www.gov.uk/oil-and-gas-petroleum-operations-notices" TargetMode="External"/><Relationship Id="rId17" Type="http://schemas.openxmlformats.org/officeDocument/2006/relationships/image" Target="../media/image8.png"/><Relationship Id="rId2" Type="http://schemas.openxmlformats.org/officeDocument/2006/relationships/hyperlink" Target="http://www.legislation.gov.uk/ukpga/1997/8/contents" TargetMode="External"/><Relationship Id="rId16"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hyperlink" Target="http://www.legislation.gov.uk/ukpga/1998/17/contents" TargetMode="External"/><Relationship Id="rId11" Type="http://schemas.openxmlformats.org/officeDocument/2006/relationships/hyperlink" Target="http://www.gov.uk/oil-and-gas-operatorship" TargetMode="External"/><Relationship Id="rId5" Type="http://schemas.openxmlformats.org/officeDocument/2006/relationships/hyperlink" Target="http://www.legislation.gov.uk/ukpga/1995/25/contents" TargetMode="External"/><Relationship Id="rId15" Type="http://schemas.openxmlformats.org/officeDocument/2006/relationships/image" Target="../media/image5.png"/><Relationship Id="rId10" Type="http://schemas.openxmlformats.org/officeDocument/2006/relationships/hyperlink" Target="http://www.gov.uk/government/uploads/system/uploads/attachment_data/file/15095/landfields-lics.pdf" TargetMode="External"/><Relationship Id="rId4" Type="http://schemas.openxmlformats.org/officeDocument/2006/relationships/hyperlink" Target="http://www.legislation.gov.uk/asp/2006/17/contents" TargetMode="External"/><Relationship Id="rId9" Type="http://schemas.openxmlformats.org/officeDocument/2006/relationships/hyperlink" Target="https://www.gov.uk/government/uploads/system/uploads/attachment_data/file/185935/UKOOGShaleGasWellGuidelines.pdf" TargetMode="External"/><Relationship Id="rId14" Type="http://schemas.openxmlformats.org/officeDocument/2006/relationships/slide" Target="slide61.xml"/></Relationships>
</file>

<file path=ppt/slides/_rels/slide6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slide" Target="slide61.xml"/></Relationships>
</file>

<file path=ppt/slides/_rels/slide64.xml.rels><?xml version="1.0" encoding="UTF-8" standalone="yes"?>
<Relationships xmlns="http://schemas.openxmlformats.org/package/2006/relationships"><Relationship Id="rId8" Type="http://schemas.openxmlformats.org/officeDocument/2006/relationships/hyperlink" Target="http://www.scotland.gov.uk/Topics/Built-Environment/planning/publications/legislation" TargetMode="External"/><Relationship Id="rId13" Type="http://schemas.openxmlformats.org/officeDocument/2006/relationships/image" Target="../media/image10.png"/><Relationship Id="rId3" Type="http://schemas.openxmlformats.org/officeDocument/2006/relationships/hyperlink" Target="http://www.legislation.gov.uk/asp/2006/17/contents" TargetMode="External"/><Relationship Id="rId7" Type="http://schemas.openxmlformats.org/officeDocument/2006/relationships/hyperlink" Target="http://www.legislation.gov.uk/ssi/2002/324/pdfs/ssi_20020324_en.pdf" TargetMode="External"/><Relationship Id="rId12" Type="http://schemas.openxmlformats.org/officeDocument/2006/relationships/hyperlink" Target="http://www.ukoog.org.uk/elements/pdfs/communityengagementcharterversion6.pdf" TargetMode="External"/><Relationship Id="rId17" Type="http://schemas.openxmlformats.org/officeDocument/2006/relationships/image" Target="../media/image8.png"/><Relationship Id="rId2" Type="http://schemas.openxmlformats.org/officeDocument/2006/relationships/hyperlink" Target="http://www.legislation.gov.uk/ukpga/1997/8" TargetMode="External"/><Relationship Id="rId16"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hyperlink" Target="http://www.legislation.gov.uk/ssi/2009/51/contents/made" TargetMode="External"/><Relationship Id="rId11" Type="http://schemas.openxmlformats.org/officeDocument/2006/relationships/hyperlink" Target="http://www.snh.gov.uk/" TargetMode="External"/><Relationship Id="rId5" Type="http://schemas.openxmlformats.org/officeDocument/2006/relationships/hyperlink" Target="http://www.legislation.gov.uk/ssi/2010/60/contents/made" TargetMode="External"/><Relationship Id="rId15" Type="http://schemas.openxmlformats.org/officeDocument/2006/relationships/slide" Target="slide61.xml"/><Relationship Id="rId10" Type="http://schemas.openxmlformats.org/officeDocument/2006/relationships/hyperlink" Target="http://www.planningportal.gov.uk/" TargetMode="External"/><Relationship Id="rId4" Type="http://schemas.openxmlformats.org/officeDocument/2006/relationships/hyperlink" Target="http://www.legislation.gov.uk/uksi/1992/223/contents/made" TargetMode="External"/><Relationship Id="rId9" Type="http://schemas.openxmlformats.org/officeDocument/2006/relationships/hyperlink" Target="http://www.scotland.gov.uk/topics/built-environment/planning/local-planning" TargetMode="External"/><Relationship Id="rId14" Type="http://schemas.openxmlformats.org/officeDocument/2006/relationships/image" Target="../media/image9.png"/></Relationships>
</file>

<file path=ppt/slides/_rels/slide6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ssi/2011/139/contents/made" TargetMode="External"/><Relationship Id="rId7" Type="http://schemas.openxmlformats.org/officeDocument/2006/relationships/slide" Target="slide61.xml"/><Relationship Id="rId2" Type="http://schemas.openxmlformats.org/officeDocument/2006/relationships/hyperlink" Target="http://www.legislation.gov.uk/ssi/2002/324/pdfs/ssi_20020324_en.pdf"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scotland.gov.uk/Publications/2002/08/15068" TargetMode="External"/><Relationship Id="rId9" Type="http://schemas.openxmlformats.org/officeDocument/2006/relationships/image" Target="../media/image8.png"/></Relationships>
</file>

<file path=ppt/slides/_rels/slide6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ssi/2002/324/pdfs/ssi_20020324_en.pdf" TargetMode="External"/><Relationship Id="rId7" Type="http://schemas.openxmlformats.org/officeDocument/2006/relationships/slide" Target="slide61.xml"/><Relationship Id="rId2" Type="http://schemas.openxmlformats.org/officeDocument/2006/relationships/hyperlink" Target="http://www.scotland.gov.uk/Publications/2011/06/01084419/0"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ssi/2011/139/contents/made" TargetMode="External"/><Relationship Id="rId9" Type="http://schemas.openxmlformats.org/officeDocument/2006/relationships/image" Target="../media/image8.png"/></Relationships>
</file>

<file path=ppt/slides/_rels/slide6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asp/2006/17/contents" TargetMode="External"/><Relationship Id="rId7" Type="http://schemas.openxmlformats.org/officeDocument/2006/relationships/slide" Target="slide61.xml"/><Relationship Id="rId2" Type="http://schemas.openxmlformats.org/officeDocument/2006/relationships/hyperlink" Target="http://www.legislation.gov.uk/ukpga/1997/8"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ssi/2013/155/contents/made" TargetMode="External"/><Relationship Id="rId9" Type="http://schemas.openxmlformats.org/officeDocument/2006/relationships/image" Target="../media/image8.png"/></Relationships>
</file>

<file path=ppt/slides/_rels/slide6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asp/2006/17/contents" TargetMode="External"/><Relationship Id="rId7" Type="http://schemas.openxmlformats.org/officeDocument/2006/relationships/slide" Target="slide61.xml"/><Relationship Id="rId2" Type="http://schemas.openxmlformats.org/officeDocument/2006/relationships/hyperlink" Target="http://www.legislation.gov.uk/ukpga/1997/8"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ssi/2013/155/contents/made" TargetMode="External"/><Relationship Id="rId9" Type="http://schemas.openxmlformats.org/officeDocument/2006/relationships/image" Target="../media/image8.png"/></Relationships>
</file>

<file path=ppt/slides/_rels/slide69.xml.rels><?xml version="1.0" encoding="UTF-8" standalone="yes"?>
<Relationships xmlns="http://schemas.openxmlformats.org/package/2006/relationships"><Relationship Id="rId8" Type="http://schemas.openxmlformats.org/officeDocument/2006/relationships/hyperlink" Target="http://www.legislation.gov.uk/ukpga/1993/12/contents" TargetMode="External"/><Relationship Id="rId13" Type="http://schemas.openxmlformats.org/officeDocument/2006/relationships/image" Target="../media/image5.png"/><Relationship Id="rId3" Type="http://schemas.openxmlformats.org/officeDocument/2006/relationships/hyperlink" Target="http://www.sepa.org.uk/about_us/contacting_sepa/office_locations.aspx" TargetMode="External"/><Relationship Id="rId7" Type="http://schemas.openxmlformats.org/officeDocument/2006/relationships/hyperlink" Target="http://www.legislation.gov.uk/ssi/2011/228/contents/made" TargetMode="External"/><Relationship Id="rId12" Type="http://schemas.openxmlformats.org/officeDocument/2006/relationships/slide" Target="slide61.xml"/><Relationship Id="rId2" Type="http://schemas.openxmlformats.org/officeDocument/2006/relationships/hyperlink" Target="http://www.sepa.org.uk/" TargetMode="External"/><Relationship Id="rId1" Type="http://schemas.openxmlformats.org/officeDocument/2006/relationships/slideLayout" Target="../slideLayouts/slideLayout14.xml"/><Relationship Id="rId6" Type="http://schemas.openxmlformats.org/officeDocument/2006/relationships/hyperlink" Target="http://www.legislation.gov.uk/ssi/2011/209/made" TargetMode="External"/><Relationship Id="rId11" Type="http://schemas.openxmlformats.org/officeDocument/2006/relationships/image" Target="../media/image9.png"/><Relationship Id="rId5" Type="http://schemas.openxmlformats.org/officeDocument/2006/relationships/hyperlink" Target="http://www.sepa.org.uk/water/water_regulation.aspx" TargetMode="External"/><Relationship Id="rId10" Type="http://schemas.openxmlformats.org/officeDocument/2006/relationships/image" Target="../media/image10.png"/><Relationship Id="rId4" Type="http://schemas.openxmlformats.org/officeDocument/2006/relationships/hyperlink" Target="http://www.sepa.org.uk/system_pages/quicklinks_2/fracturing_guidance.aspx" TargetMode="External"/><Relationship Id="rId9" Type="http://schemas.openxmlformats.org/officeDocument/2006/relationships/hyperlink" Target="http://www.legislation.gov.uk/sdsi/2012/9780111018408/contents" TargetMode="External"/><Relationship Id="rId1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70.xml.rels><?xml version="1.0" encoding="UTF-8" standalone="yes"?>
<Relationships xmlns="http://schemas.openxmlformats.org/package/2006/relationships"><Relationship Id="rId8" Type="http://schemas.openxmlformats.org/officeDocument/2006/relationships/hyperlink" Target="http://www.legislation.gov.uk/ukpga/1993/12/contents" TargetMode="External"/><Relationship Id="rId13" Type="http://schemas.openxmlformats.org/officeDocument/2006/relationships/image" Target="../media/image8.png"/><Relationship Id="rId3" Type="http://schemas.openxmlformats.org/officeDocument/2006/relationships/hyperlink" Target="http://www.sepa.org.uk/system_pages/quicklinks_2/fracturing_guidance.aspx" TargetMode="External"/><Relationship Id="rId7" Type="http://schemas.openxmlformats.org/officeDocument/2006/relationships/hyperlink" Target="http://www.legislation.gov.uk/ssi/2012/360/contents/made" TargetMode="External"/><Relationship Id="rId12" Type="http://schemas.openxmlformats.org/officeDocument/2006/relationships/image" Target="../media/image5.png"/><Relationship Id="rId2" Type="http://schemas.openxmlformats.org/officeDocument/2006/relationships/hyperlink" Target="http://www.sepa.org.uk/about_us/contacting_sepa/office_locations.aspx" TargetMode="External"/><Relationship Id="rId1" Type="http://schemas.openxmlformats.org/officeDocument/2006/relationships/slideLayout" Target="../slideLayouts/slideLayout14.xml"/><Relationship Id="rId6" Type="http://schemas.openxmlformats.org/officeDocument/2006/relationships/hyperlink" Target="http://www.legislation.gov.uk/ssi/2011/228/contents/made" TargetMode="External"/><Relationship Id="rId11" Type="http://schemas.openxmlformats.org/officeDocument/2006/relationships/slide" Target="slide61.xml"/><Relationship Id="rId5" Type="http://schemas.openxmlformats.org/officeDocument/2006/relationships/hyperlink" Target="http://www.legislation.gov.uk/ssi/2011/209/made" TargetMode="External"/><Relationship Id="rId10" Type="http://schemas.openxmlformats.org/officeDocument/2006/relationships/image" Target="../media/image9.png"/><Relationship Id="rId4" Type="http://schemas.openxmlformats.org/officeDocument/2006/relationships/hyperlink" Target="http://www.sepa.org.uk/" TargetMode="External"/><Relationship Id="rId9" Type="http://schemas.openxmlformats.org/officeDocument/2006/relationships/image" Target="../media/image10.png"/></Relationships>
</file>

<file path=ppt/slides/_rels/slide7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sepa.org.uk/" TargetMode="External"/><Relationship Id="rId7" Type="http://schemas.openxmlformats.org/officeDocument/2006/relationships/hyperlink" Target="http://www.legislation.gov.uk/ukpga/1993/12/contents" TargetMode="External"/><Relationship Id="rId12" Type="http://schemas.openxmlformats.org/officeDocument/2006/relationships/image" Target="../media/image8.png"/><Relationship Id="rId2" Type="http://schemas.openxmlformats.org/officeDocument/2006/relationships/hyperlink" Target="http://www.sepa.org.uk/about_us/contacting_sepa/office_locations.aspx" TargetMode="External"/><Relationship Id="rId1" Type="http://schemas.openxmlformats.org/officeDocument/2006/relationships/slideLayout" Target="../slideLayouts/slideLayout14.xml"/><Relationship Id="rId6" Type="http://schemas.openxmlformats.org/officeDocument/2006/relationships/hyperlink" Target="http://www.legislation.gov.uk/ssi/2012/360/contents/made" TargetMode="External"/><Relationship Id="rId11" Type="http://schemas.openxmlformats.org/officeDocument/2006/relationships/image" Target="../media/image5.png"/><Relationship Id="rId5" Type="http://schemas.openxmlformats.org/officeDocument/2006/relationships/hyperlink" Target="http://www.legislation.gov.uk/ssi/2011/228/contents/made" TargetMode="External"/><Relationship Id="rId10" Type="http://schemas.openxmlformats.org/officeDocument/2006/relationships/slide" Target="slide61.xml"/><Relationship Id="rId4" Type="http://schemas.openxmlformats.org/officeDocument/2006/relationships/hyperlink" Target="http://www.legislation.gov.uk/ssi/2011/209/made" TargetMode="External"/><Relationship Id="rId9" Type="http://schemas.openxmlformats.org/officeDocument/2006/relationships/image" Target="../media/image9.png"/></Relationships>
</file>

<file path=ppt/slides/_rels/slide7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asp/2006/17/contents" TargetMode="External"/><Relationship Id="rId7" Type="http://schemas.openxmlformats.org/officeDocument/2006/relationships/image" Target="../media/image5.png"/><Relationship Id="rId2" Type="http://schemas.openxmlformats.org/officeDocument/2006/relationships/hyperlink" Target="http://www.legislation.gov.uk/ukpga/1997/8" TargetMode="External"/><Relationship Id="rId1" Type="http://schemas.openxmlformats.org/officeDocument/2006/relationships/slideLayout" Target="../slideLayouts/slideLayout14.xml"/><Relationship Id="rId6" Type="http://schemas.openxmlformats.org/officeDocument/2006/relationships/slide" Target="slide61.xml"/><Relationship Id="rId5" Type="http://schemas.openxmlformats.org/officeDocument/2006/relationships/image" Target="../media/image9.png"/><Relationship Id="rId4" Type="http://schemas.openxmlformats.org/officeDocument/2006/relationships/image" Target="../media/image10.png"/></Relationships>
</file>

<file path=ppt/slides/_rels/slide7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asp/2006/17/contents" TargetMode="External"/><Relationship Id="rId7" Type="http://schemas.openxmlformats.org/officeDocument/2006/relationships/image" Target="../media/image5.png"/><Relationship Id="rId2" Type="http://schemas.openxmlformats.org/officeDocument/2006/relationships/hyperlink" Target="http://www.legislation.gov.uk/ukpga/1997/8" TargetMode="External"/><Relationship Id="rId1" Type="http://schemas.openxmlformats.org/officeDocument/2006/relationships/slideLayout" Target="../slideLayouts/slideLayout14.xml"/><Relationship Id="rId6" Type="http://schemas.openxmlformats.org/officeDocument/2006/relationships/slide" Target="slide61.xml"/><Relationship Id="rId5" Type="http://schemas.openxmlformats.org/officeDocument/2006/relationships/image" Target="../media/image9.png"/><Relationship Id="rId4" Type="http://schemas.openxmlformats.org/officeDocument/2006/relationships/image" Target="../media/image10.png"/></Relationships>
</file>

<file path=ppt/slides/_rels/slide74.xml.rels><?xml version="1.0" encoding="UTF-8" standalone="yes"?>
<Relationships xmlns="http://schemas.openxmlformats.org/package/2006/relationships"><Relationship Id="rId8" Type="http://schemas.openxmlformats.org/officeDocument/2006/relationships/slide" Target="slide61.xml"/><Relationship Id="rId3" Type="http://schemas.openxmlformats.org/officeDocument/2006/relationships/hyperlink" Target="http://www.legislation.gov.uk/ssi/2013/156/contents/made" TargetMode="External"/><Relationship Id="rId7" Type="http://schemas.openxmlformats.org/officeDocument/2006/relationships/image" Target="../media/image9.png"/><Relationship Id="rId2" Type="http://schemas.openxmlformats.org/officeDocument/2006/relationships/hyperlink" Target="http://www.scotland.gov.uk/topics/built-environment/planning/appeal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legislation.gov.uk/asp/2006/17/contents" TargetMode="External"/><Relationship Id="rId10" Type="http://schemas.openxmlformats.org/officeDocument/2006/relationships/image" Target="../media/image8.png"/><Relationship Id="rId4" Type="http://schemas.openxmlformats.org/officeDocument/2006/relationships/hyperlink" Target="http://www.legislation.gov.uk/ukpga/1997/8" TargetMode="External"/><Relationship Id="rId9" Type="http://schemas.openxmlformats.org/officeDocument/2006/relationships/image" Target="../media/image5.png"/></Relationships>
</file>

<file path=ppt/slides/_rels/slide7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slide" Target="slide61.xml"/></Relationships>
</file>

<file path=ppt/slides/_rels/slide7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pga/1994/21/contents" TargetMode="External"/><Relationship Id="rId7" Type="http://schemas.openxmlformats.org/officeDocument/2006/relationships/image" Target="../media/image5.png"/><Relationship Id="rId2" Type="http://schemas.openxmlformats.org/officeDocument/2006/relationships/hyperlink" Target="http://www.legislation.gov.uk/ukpga/Geo5/16-17/28/contents" TargetMode="External"/><Relationship Id="rId1" Type="http://schemas.openxmlformats.org/officeDocument/2006/relationships/slideLayout" Target="../slideLayouts/slideLayout14.xml"/><Relationship Id="rId6" Type="http://schemas.openxmlformats.org/officeDocument/2006/relationships/slide" Target="slide61.xml"/><Relationship Id="rId5" Type="http://schemas.openxmlformats.org/officeDocument/2006/relationships/image" Target="../media/image9.png"/><Relationship Id="rId4" Type="http://schemas.openxmlformats.org/officeDocument/2006/relationships/image" Target="../media/image10.png"/></Relationships>
</file>

<file path=ppt/slides/_rels/slide7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ukpga/Geo5/16-17/28/contents" TargetMode="External"/><Relationship Id="rId7" Type="http://schemas.openxmlformats.org/officeDocument/2006/relationships/slide" Target="slide61.xml"/><Relationship Id="rId2" Type="http://schemas.openxmlformats.org/officeDocument/2006/relationships/hyperlink" Target="http://dc-app3-14.gfz-potsdam.de/pub/introduction/introduction_frame.html"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legislation.gov.uk/ukpga/1965/4" TargetMode="External"/><Relationship Id="rId9" Type="http://schemas.openxmlformats.org/officeDocument/2006/relationships/image" Target="../media/image8.png"/></Relationships>
</file>

<file path=ppt/slides/_rels/slide7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legislation.gov.uk/uksi/1996/913/contents/made" TargetMode="External"/><Relationship Id="rId7" Type="http://schemas.openxmlformats.org/officeDocument/2006/relationships/slide" Target="slide61.xml"/><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0.png"/></Relationships>
</file>

<file path=ppt/slides/_rels/slide7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gislation.gov.uk/uksi/1995/2038/contents/made" TargetMode="External"/><Relationship Id="rId7" Type="http://schemas.openxmlformats.org/officeDocument/2006/relationships/image" Target="../media/image5.png"/><Relationship Id="rId2" Type="http://schemas.openxmlformats.org/officeDocument/2006/relationships/hyperlink" Target="http://www.hse.gov.uk/legislation/hswa.htm" TargetMode="External"/><Relationship Id="rId1" Type="http://schemas.openxmlformats.org/officeDocument/2006/relationships/slideLayout" Target="../slideLayouts/slideLayout14.xml"/><Relationship Id="rId6" Type="http://schemas.openxmlformats.org/officeDocument/2006/relationships/slide" Target="slide61.xml"/><Relationship Id="rId5" Type="http://schemas.openxmlformats.org/officeDocument/2006/relationships/image" Target="../media/image9.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8" Type="http://schemas.openxmlformats.org/officeDocument/2006/relationships/slide" Target="slide61.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s://www.gov.uk/oil-and-gas-petroleum-operations-notices" TargetMode="External"/><Relationship Id="rId10" Type="http://schemas.openxmlformats.org/officeDocument/2006/relationships/image" Target="../media/image8.png"/><Relationship Id="rId4" Type="http://schemas.openxmlformats.org/officeDocument/2006/relationships/hyperlink" Target="http://www.gov.uk/oil-and-gas-onshore-exploration-and-production" TargetMode="External"/><Relationship Id="rId9" Type="http://schemas.openxmlformats.org/officeDocument/2006/relationships/image" Target="../media/image5.png"/></Relationships>
</file>

<file path=ppt/slides/_rels/slide8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slide" Target="slide61.xml"/><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www.sepa.org.uk/" TargetMode="External"/><Relationship Id="rId9" Type="http://schemas.openxmlformats.org/officeDocument/2006/relationships/image" Target="../media/image8.png"/></Relationships>
</file>

<file path=ppt/slides/_rels/slide8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5.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slide" Target="slide61.xml"/><Relationship Id="rId5" Type="http://schemas.openxmlformats.org/officeDocument/2006/relationships/image" Target="../media/image9.png"/><Relationship Id="rId4" Type="http://schemas.openxmlformats.org/officeDocument/2006/relationships/image" Target="../media/image10.png"/></Relationships>
</file>

<file path=ppt/slides/_rels/slide83.xml.rels><?xml version="1.0" encoding="UTF-8" standalone="yes"?>
<Relationships xmlns="http://schemas.openxmlformats.org/package/2006/relationships"><Relationship Id="rId8" Type="http://schemas.openxmlformats.org/officeDocument/2006/relationships/slide" Target="slide61.xml"/><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9.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gov.uk/government/uploads/system/uploads/attachment_data/file/49541/7269-government-response-sg-report-.pdf" TargetMode="External"/><Relationship Id="rId10" Type="http://schemas.openxmlformats.org/officeDocument/2006/relationships/image" Target="../media/image8.png"/><Relationship Id="rId4" Type="http://schemas.openxmlformats.org/officeDocument/2006/relationships/hyperlink" Target="http://www.ukoog.org.uk/" TargetMode="External"/><Relationship Id="rId9" Type="http://schemas.openxmlformats.org/officeDocument/2006/relationships/image" Target="../media/image5.png"/></Relationships>
</file>

<file path=ppt/slides/_rels/slide84.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185935/UKOOGShaleGasWellGuidelines.pdf" TargetMode="External"/><Relationship Id="rId7" Type="http://schemas.openxmlformats.org/officeDocument/2006/relationships/image" Target="../media/image8.png"/><Relationship Id="rId2" Type="http://schemas.openxmlformats.org/officeDocument/2006/relationships/hyperlink" Target="http://www.legislation.gov.uk/ukpga/1998/17/contents" TargetMode="Externa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slide" Target="slide61.xml"/><Relationship Id="rId4" Type="http://schemas.openxmlformats.org/officeDocument/2006/relationships/image" Target="../media/image10.png"/></Relationships>
</file>

<file path=ppt/slides/_rels/slide85.xml.rels><?xml version="1.0" encoding="UTF-8" standalone="yes"?>
<Relationships xmlns="http://schemas.openxmlformats.org/package/2006/relationships"><Relationship Id="rId8" Type="http://schemas.openxmlformats.org/officeDocument/2006/relationships/slide" Target="slide98.xml"/><Relationship Id="rId13" Type="http://schemas.openxmlformats.org/officeDocument/2006/relationships/slide" Target="slide109.xml"/><Relationship Id="rId18" Type="http://schemas.openxmlformats.org/officeDocument/2006/relationships/slide" Target="slide95.xml"/><Relationship Id="rId26" Type="http://schemas.openxmlformats.org/officeDocument/2006/relationships/slide" Target="slide104.xml"/><Relationship Id="rId3" Type="http://schemas.openxmlformats.org/officeDocument/2006/relationships/slide" Target="slide86.xml"/><Relationship Id="rId21" Type="http://schemas.openxmlformats.org/officeDocument/2006/relationships/slide" Target="slide88.xml"/><Relationship Id="rId7" Type="http://schemas.openxmlformats.org/officeDocument/2006/relationships/slide" Target="slide94.xml"/><Relationship Id="rId12" Type="http://schemas.openxmlformats.org/officeDocument/2006/relationships/slide" Target="slide96.xml"/><Relationship Id="rId17" Type="http://schemas.openxmlformats.org/officeDocument/2006/relationships/slide" Target="slide101.xml"/><Relationship Id="rId25" Type="http://schemas.openxmlformats.org/officeDocument/2006/relationships/slide" Target="slide103.xml"/><Relationship Id="rId2" Type="http://schemas.openxmlformats.org/officeDocument/2006/relationships/slide" Target="slide85.xml"/><Relationship Id="rId16" Type="http://schemas.openxmlformats.org/officeDocument/2006/relationships/slide" Target="slide105.xml"/><Relationship Id="rId20" Type="http://schemas.openxmlformats.org/officeDocument/2006/relationships/slide" Target="slide87.xml"/><Relationship Id="rId1" Type="http://schemas.openxmlformats.org/officeDocument/2006/relationships/slideLayout" Target="../slideLayouts/slideLayout13.xml"/><Relationship Id="rId6" Type="http://schemas.openxmlformats.org/officeDocument/2006/relationships/slide" Target="slide93.xml"/><Relationship Id="rId11" Type="http://schemas.openxmlformats.org/officeDocument/2006/relationships/slide" Target="slide107.xml"/><Relationship Id="rId24" Type="http://schemas.openxmlformats.org/officeDocument/2006/relationships/image" Target="../media/image8.png"/><Relationship Id="rId5" Type="http://schemas.openxmlformats.org/officeDocument/2006/relationships/slide" Target="slide90.xml"/><Relationship Id="rId15" Type="http://schemas.openxmlformats.org/officeDocument/2006/relationships/slide" Target="slide100.xml"/><Relationship Id="rId23" Type="http://schemas.openxmlformats.org/officeDocument/2006/relationships/image" Target="../media/image6.png"/><Relationship Id="rId28" Type="http://schemas.openxmlformats.org/officeDocument/2006/relationships/slide" Target="slide97.xml"/><Relationship Id="rId10" Type="http://schemas.openxmlformats.org/officeDocument/2006/relationships/slide" Target="slide106.xml"/><Relationship Id="rId19" Type="http://schemas.openxmlformats.org/officeDocument/2006/relationships/slide" Target="slide92.xml"/><Relationship Id="rId4" Type="http://schemas.openxmlformats.org/officeDocument/2006/relationships/slide" Target="slide91.xml"/><Relationship Id="rId9" Type="http://schemas.openxmlformats.org/officeDocument/2006/relationships/slide" Target="slide99.xml"/><Relationship Id="rId14" Type="http://schemas.openxmlformats.org/officeDocument/2006/relationships/slide" Target="slide89.xml"/><Relationship Id="rId22" Type="http://schemas.openxmlformats.org/officeDocument/2006/relationships/image" Target="../media/image9.png"/><Relationship Id="rId27" Type="http://schemas.openxmlformats.org/officeDocument/2006/relationships/slide" Target="slide102.xml"/></Relationships>
</file>

<file path=ppt/slides/_rels/slide86.xml.rels><?xml version="1.0" encoding="UTF-8" standalone="yes"?>
<Relationships xmlns="http://schemas.openxmlformats.org/package/2006/relationships"><Relationship Id="rId8" Type="http://schemas.openxmlformats.org/officeDocument/2006/relationships/hyperlink" Target="https://www.gov.uk/oil-and-gas-petroleum-operations-notices" TargetMode="External"/><Relationship Id="rId13" Type="http://schemas.openxmlformats.org/officeDocument/2006/relationships/image" Target="../media/image8.png"/><Relationship Id="rId3" Type="http://schemas.openxmlformats.org/officeDocument/2006/relationships/hyperlink" Target="http://www.detini.gov.uk/nisr196_19870196_en.pdf" TargetMode="External"/><Relationship Id="rId7" Type="http://schemas.openxmlformats.org/officeDocument/2006/relationships/hyperlink" Target="https://www.gov.uk/government/uploads/system/uploads/attachment_data/file/185935/UKOOGShaleGasWellGuidelines.pdf" TargetMode="External"/><Relationship Id="rId12" Type="http://schemas.openxmlformats.org/officeDocument/2006/relationships/image" Target="../media/image6.png"/><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hyperlink" Target="http://www.detini.gov.uk/deti-energy-index/minerals-and-petroleum/petroleum_licensing_2.htm" TargetMode="External"/><Relationship Id="rId11" Type="http://schemas.openxmlformats.org/officeDocument/2006/relationships/slide" Target="slide85.xml"/><Relationship Id="rId5" Type="http://schemas.openxmlformats.org/officeDocument/2006/relationships/hyperlink" Target="http://www.opsi.gov.uk/sr/sr2010/nisr_20100170_en_1" TargetMode="External"/><Relationship Id="rId10" Type="http://schemas.openxmlformats.org/officeDocument/2006/relationships/image" Target="../media/image9.png"/><Relationship Id="rId4" Type="http://schemas.openxmlformats.org/officeDocument/2006/relationships/hyperlink" Target="http://www.legislation.gov.uk/nisr/2010/169/contents/made" TargetMode="External"/><Relationship Id="rId9" Type="http://schemas.openxmlformats.org/officeDocument/2006/relationships/image" Target="../media/image10.png"/></Relationships>
</file>

<file path=ppt/slides/_rels/slide8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detini.gov.uk/nisr196_19870196_en.pdf" TargetMode="External"/><Relationship Id="rId7" Type="http://schemas.openxmlformats.org/officeDocument/2006/relationships/image" Target="../media/image10.png"/><Relationship Id="rId2" Type="http://schemas.openxmlformats.org/officeDocument/2006/relationships/hyperlink" Target="http://www.legislation.gov.uk/apni/1964/28/contents" TargetMode="External"/><Relationship Id="rId1" Type="http://schemas.openxmlformats.org/officeDocument/2006/relationships/slideLayout" Target="../slideLayouts/slideLayout14.xml"/><Relationship Id="rId6" Type="http://schemas.openxmlformats.org/officeDocument/2006/relationships/hyperlink" Target="https://www.gov.uk/government/uploads/system/uploads/attachment_data/file/185935/UKOOGShaleGasWellGuidelines.pdf" TargetMode="External"/><Relationship Id="rId11" Type="http://schemas.openxmlformats.org/officeDocument/2006/relationships/image" Target="../media/image8.png"/><Relationship Id="rId5" Type="http://schemas.openxmlformats.org/officeDocument/2006/relationships/hyperlink" Target="http://www.opsi.gov.uk/sr/sr2010/nisr_20100170_en_1" TargetMode="External"/><Relationship Id="rId10" Type="http://schemas.openxmlformats.org/officeDocument/2006/relationships/image" Target="../media/image6.png"/><Relationship Id="rId4" Type="http://schemas.openxmlformats.org/officeDocument/2006/relationships/hyperlink" Target="http://www.legislation.gov.uk/nisr/2010/169/contents/made" TargetMode="External"/><Relationship Id="rId9" Type="http://schemas.openxmlformats.org/officeDocument/2006/relationships/slide" Target="slide85.xml"/></Relationships>
</file>

<file path=ppt/slides/_rels/slide8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slide" Target="slide85.xml"/></Relationships>
</file>

<file path=ppt/slides/_rels/slide8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legislation.gov.uk/nisi/1991/1220/contents/made" TargetMode="External"/><Relationship Id="rId7" Type="http://schemas.openxmlformats.org/officeDocument/2006/relationships/image" Target="../media/image10.png"/><Relationship Id="rId2" Type="http://schemas.openxmlformats.org/officeDocument/2006/relationships/hyperlink" Target="http://www.planningni.gov.uk/index/advice/advice_legislation/advice_key_legislation/legislation_general_development.htm" TargetMode="External"/><Relationship Id="rId1" Type="http://schemas.openxmlformats.org/officeDocument/2006/relationships/slideLayout" Target="../slideLayouts/slideLayout14.xml"/><Relationship Id="rId6" Type="http://schemas.openxmlformats.org/officeDocument/2006/relationships/hyperlink" Target="http://www.ukoog.org.uk/elements/pdfs/communityengagementcharterversion6.pdf" TargetMode="External"/><Relationship Id="rId11" Type="http://schemas.openxmlformats.org/officeDocument/2006/relationships/image" Target="../media/image8.png"/><Relationship Id="rId5" Type="http://schemas.openxmlformats.org/officeDocument/2006/relationships/hyperlink" Target="http://www.planningni.gov.uk/index/advice/advice_leaflets/leaflet14.htm" TargetMode="External"/><Relationship Id="rId10" Type="http://schemas.openxmlformats.org/officeDocument/2006/relationships/image" Target="../media/image6.png"/><Relationship Id="rId4" Type="http://schemas.openxmlformats.org/officeDocument/2006/relationships/hyperlink" Target="http://www.legislation.gov.uk/nisr/2012/59/contents/made" TargetMode="External"/><Relationship Id="rId9" Type="http://schemas.openxmlformats.org/officeDocument/2006/relationships/slide" Target="slide8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r/2012/59/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9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r/2012/59/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9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r/2010/64/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93.xml.rels><?xml version="1.0" encoding="UTF-8" standalone="yes"?>
<Relationships xmlns="http://schemas.openxmlformats.org/package/2006/relationships"><Relationship Id="rId8" Type="http://schemas.openxmlformats.org/officeDocument/2006/relationships/slide" Target="slide85.xml"/><Relationship Id="rId3" Type="http://schemas.openxmlformats.org/officeDocument/2006/relationships/hyperlink" Target="http://www.legislation.gov.uk/nisi/1991/1220/contents/made" TargetMode="External"/><Relationship Id="rId7" Type="http://schemas.openxmlformats.org/officeDocument/2006/relationships/image" Target="../media/image9.png"/><Relationship Id="rId2" Type="http://schemas.openxmlformats.org/officeDocument/2006/relationships/hyperlink" Target="http://www.planningni.gov.uk/index/advice/advice_legislation/advice_key_legislation/legislation_general_development.htm" TargetMode="Externa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hyperlink" Target="http://www.legislation.gov.uk/nisr/2010/64/contents/made" TargetMode="External"/><Relationship Id="rId10" Type="http://schemas.openxmlformats.org/officeDocument/2006/relationships/image" Target="../media/image8.png"/><Relationship Id="rId4" Type="http://schemas.openxmlformats.org/officeDocument/2006/relationships/hyperlink" Target="http://www.legislation.gov.uk/nisr/2012/59/contents/made" TargetMode="External"/><Relationship Id="rId9" Type="http://schemas.openxmlformats.org/officeDocument/2006/relationships/image" Target="../media/image6.png"/></Relationships>
</file>

<file path=ppt/slides/_rels/slide9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planningni.gov.uk/index/advice/advice_legislation/advice_key_legislation/legislation_general_development.htm" TargetMode="External"/><Relationship Id="rId7" Type="http://schemas.openxmlformats.org/officeDocument/2006/relationships/image" Target="../media/image10.png"/><Relationship Id="rId2" Type="http://schemas.openxmlformats.org/officeDocument/2006/relationships/hyperlink" Target="http://www.planningni.gov.uk/" TargetMode="External"/><Relationship Id="rId1" Type="http://schemas.openxmlformats.org/officeDocument/2006/relationships/slideLayout" Target="../slideLayouts/slideLayout14.xml"/><Relationship Id="rId6" Type="http://schemas.openxmlformats.org/officeDocument/2006/relationships/hyperlink" Target="http://www.legislation.gov.uk/nisr/2010/64/contents/made" TargetMode="External"/><Relationship Id="rId11" Type="http://schemas.openxmlformats.org/officeDocument/2006/relationships/image" Target="../media/image8.png"/><Relationship Id="rId5" Type="http://schemas.openxmlformats.org/officeDocument/2006/relationships/hyperlink" Target="http://www.legislation.gov.uk/nisr/2012/59/contents/made" TargetMode="External"/><Relationship Id="rId10" Type="http://schemas.openxmlformats.org/officeDocument/2006/relationships/image" Target="../media/image6.png"/><Relationship Id="rId4" Type="http://schemas.openxmlformats.org/officeDocument/2006/relationships/hyperlink" Target="http://www.legislation.gov.uk/nisi/1991/1220/contents/made" TargetMode="External"/><Relationship Id="rId9" Type="http://schemas.openxmlformats.org/officeDocument/2006/relationships/slide" Target="slide85.xml"/></Relationships>
</file>

<file path=ppt/slides/_rels/slide95.xml.rels><?xml version="1.0" encoding="UTF-8" standalone="yes"?>
<Relationships xmlns="http://schemas.openxmlformats.org/package/2006/relationships"><Relationship Id="rId8" Type="http://schemas.openxmlformats.org/officeDocument/2006/relationships/hyperlink" Target="http://www.legislation.gov.uk/nisr/1995/380/contents/made" TargetMode="External"/><Relationship Id="rId13" Type="http://schemas.openxmlformats.org/officeDocument/2006/relationships/image" Target="../media/image8.png"/><Relationship Id="rId3" Type="http://schemas.openxmlformats.org/officeDocument/2006/relationships/hyperlink" Target="http://www.legislation.gov.uk/nisr/2006/482/contents/made" TargetMode="External"/><Relationship Id="rId7" Type="http://schemas.openxmlformats.org/officeDocument/2006/relationships/hyperlink" Target="http://www.legislation.gov.uk/nisr/2011/290/contents/made" TargetMode="External"/><Relationship Id="rId12" Type="http://schemas.openxmlformats.org/officeDocument/2006/relationships/image" Target="../media/image6.png"/><Relationship Id="rId2" Type="http://schemas.openxmlformats.org/officeDocument/2006/relationships/hyperlink" Target="http://www.legislation.gov.uk/nisi/1999/662/contents/made" TargetMode="External"/><Relationship Id="rId1" Type="http://schemas.openxmlformats.org/officeDocument/2006/relationships/slideLayout" Target="../slideLayouts/slideLayout14.xml"/><Relationship Id="rId6" Type="http://schemas.openxmlformats.org/officeDocument/2006/relationships/hyperlink" Target="http://www.legislation.gov.uk/ukpga/1993/12/contents" TargetMode="External"/><Relationship Id="rId11" Type="http://schemas.openxmlformats.org/officeDocument/2006/relationships/slide" Target="slide85.xml"/><Relationship Id="rId5" Type="http://schemas.openxmlformats.org/officeDocument/2006/relationships/hyperlink" Target="http://www.legislation.gov.uk/nisr/2003/46/contents/made" TargetMode="External"/><Relationship Id="rId10" Type="http://schemas.openxmlformats.org/officeDocument/2006/relationships/image" Target="../media/image9.png"/><Relationship Id="rId4" Type="http://schemas.openxmlformats.org/officeDocument/2006/relationships/hyperlink" Target="http://www.legislation.gov.uk/nisr/2003/493/schedule/2/made" TargetMode="External"/><Relationship Id="rId9" Type="http://schemas.openxmlformats.org/officeDocument/2006/relationships/image" Target="../media/image10.png"/></Relationships>
</file>

<file path=ppt/slides/_rels/slide96.xml.rels><?xml version="1.0" encoding="UTF-8" standalone="yes"?>
<Relationships xmlns="http://schemas.openxmlformats.org/package/2006/relationships"><Relationship Id="rId8" Type="http://schemas.openxmlformats.org/officeDocument/2006/relationships/hyperlink" Target="http://www.legislation.gov.uk/ukpga/1993/12/contents" TargetMode="External"/><Relationship Id="rId13" Type="http://schemas.openxmlformats.org/officeDocument/2006/relationships/slide" Target="slide85.xml"/><Relationship Id="rId3" Type="http://schemas.openxmlformats.org/officeDocument/2006/relationships/hyperlink" Target="http://www.doeni.gov.uk/niea" TargetMode="External"/><Relationship Id="rId7" Type="http://schemas.openxmlformats.org/officeDocument/2006/relationships/hyperlink" Target="http://www.legislation.gov.uk/nisr/2003/46/contents/made" TargetMode="External"/><Relationship Id="rId12" Type="http://schemas.openxmlformats.org/officeDocument/2006/relationships/image" Target="../media/image9.png"/><Relationship Id="rId2" Type="http://schemas.openxmlformats.org/officeDocument/2006/relationships/hyperlink" Target="http://www.doeni.gov.uk/niea/" TargetMode="External"/><Relationship Id="rId1" Type="http://schemas.openxmlformats.org/officeDocument/2006/relationships/slideLayout" Target="../slideLayouts/slideLayout14.xml"/><Relationship Id="rId6" Type="http://schemas.openxmlformats.org/officeDocument/2006/relationships/hyperlink" Target="http://www.legislation.gov.uk/nisr/2003/493/schedule/2/made" TargetMode="External"/><Relationship Id="rId11" Type="http://schemas.openxmlformats.org/officeDocument/2006/relationships/image" Target="../media/image10.png"/><Relationship Id="rId5" Type="http://schemas.openxmlformats.org/officeDocument/2006/relationships/hyperlink" Target="http://www.legislation.gov.uk/nisr/2006/482/contents/made" TargetMode="External"/><Relationship Id="rId15" Type="http://schemas.openxmlformats.org/officeDocument/2006/relationships/image" Target="../media/image8.png"/><Relationship Id="rId10" Type="http://schemas.openxmlformats.org/officeDocument/2006/relationships/hyperlink" Target="http://www.legislation.gov.uk/nisr/1995/380/contents/made" TargetMode="External"/><Relationship Id="rId4" Type="http://schemas.openxmlformats.org/officeDocument/2006/relationships/hyperlink" Target="http://www.legislation.gov.uk/nisi/1999/662/contents/made" TargetMode="External"/><Relationship Id="rId9" Type="http://schemas.openxmlformats.org/officeDocument/2006/relationships/hyperlink" Target="http://www.legislation.gov.uk/nisr/2011/290/contents/made" TargetMode="External"/><Relationship Id="rId14" Type="http://schemas.openxmlformats.org/officeDocument/2006/relationships/image" Target="../media/image6.png"/></Relationships>
</file>

<file path=ppt/slides/_rels/slide97.xml.rels><?xml version="1.0" encoding="UTF-8" standalone="yes"?>
<Relationships xmlns="http://schemas.openxmlformats.org/package/2006/relationships"><Relationship Id="rId8" Type="http://schemas.openxmlformats.org/officeDocument/2006/relationships/hyperlink" Target="http://www.legislation.gov.uk/ukpga/1993/12/contents" TargetMode="External"/><Relationship Id="rId13" Type="http://schemas.openxmlformats.org/officeDocument/2006/relationships/slide" Target="slide85.xml"/><Relationship Id="rId3" Type="http://schemas.openxmlformats.org/officeDocument/2006/relationships/hyperlink" Target="http://www.doeni.gov.uk/niea" TargetMode="External"/><Relationship Id="rId7" Type="http://schemas.openxmlformats.org/officeDocument/2006/relationships/hyperlink" Target="http://www.legislation.gov.uk/nisr/2003/46/contents/made" TargetMode="External"/><Relationship Id="rId12" Type="http://schemas.openxmlformats.org/officeDocument/2006/relationships/image" Target="../media/image9.png"/><Relationship Id="rId2" Type="http://schemas.openxmlformats.org/officeDocument/2006/relationships/hyperlink" Target="http://www.doeni.gov.uk/niea/" TargetMode="External"/><Relationship Id="rId1" Type="http://schemas.openxmlformats.org/officeDocument/2006/relationships/slideLayout" Target="../slideLayouts/slideLayout14.xml"/><Relationship Id="rId6" Type="http://schemas.openxmlformats.org/officeDocument/2006/relationships/hyperlink" Target="http://www.legislation.gov.uk/nisr/2003/493/schedule/2/made" TargetMode="External"/><Relationship Id="rId11" Type="http://schemas.openxmlformats.org/officeDocument/2006/relationships/image" Target="../media/image10.png"/><Relationship Id="rId5" Type="http://schemas.openxmlformats.org/officeDocument/2006/relationships/hyperlink" Target="http://www.legislation.gov.uk/nisr/2006/482/contents/made" TargetMode="External"/><Relationship Id="rId15" Type="http://schemas.openxmlformats.org/officeDocument/2006/relationships/image" Target="../media/image8.png"/><Relationship Id="rId10" Type="http://schemas.openxmlformats.org/officeDocument/2006/relationships/hyperlink" Target="http://www.legislation.gov.uk/nisr/1995/380/contents/made" TargetMode="External"/><Relationship Id="rId4" Type="http://schemas.openxmlformats.org/officeDocument/2006/relationships/hyperlink" Target="http://www.legislation.gov.uk/nisi/1999/662/contents/made" TargetMode="External"/><Relationship Id="rId9" Type="http://schemas.openxmlformats.org/officeDocument/2006/relationships/hyperlink" Target="http://www.legislation.gov.uk/nisr/2011/290/contents/made" TargetMode="External"/><Relationship Id="rId14" Type="http://schemas.openxmlformats.org/officeDocument/2006/relationships/image" Target="../media/image6.png"/></Relationships>
</file>

<file path=ppt/slides/_rels/slide9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i/1991/1220/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_rels/slide9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hyperlink" Target="http://www.legislation.gov.uk/nisi/1991/1220/contents/made" TargetMode="Externa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slide" Target="slide8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hlinkClick r:id="rId3" action="ppaction://hlinksldjump"/>
          </p:cNvPr>
          <p:cNvSpPr txBox="1"/>
          <p:nvPr/>
        </p:nvSpPr>
        <p:spPr>
          <a:xfrm>
            <a:off x="785696" y="3117959"/>
            <a:ext cx="946093" cy="369332"/>
          </a:xfrm>
          <a:prstGeom prst="rect">
            <a:avLst/>
          </a:prstGeom>
          <a:noFill/>
        </p:spPr>
        <p:txBody>
          <a:bodyPr wrap="none" rtlCol="0">
            <a:spAutoFit/>
          </a:bodyPr>
          <a:lstStyle/>
          <a:p>
            <a:r>
              <a:rPr lang="en-GB" b="1" dirty="0" smtClean="0">
                <a:solidFill>
                  <a:srgbClr val="2B7CAC"/>
                </a:solidFill>
              </a:rPr>
              <a:t>England</a:t>
            </a:r>
            <a:endParaRPr lang="en-GB" b="1" dirty="0">
              <a:solidFill>
                <a:srgbClr val="2B7CAC"/>
              </a:solidFill>
            </a:endParaRPr>
          </a:p>
        </p:txBody>
      </p:sp>
      <p:sp>
        <p:nvSpPr>
          <p:cNvPr id="7" name="TextBox 6">
            <a:hlinkClick r:id="rId4" action="ppaction://hlinksldjump"/>
          </p:cNvPr>
          <p:cNvSpPr txBox="1"/>
          <p:nvPr/>
        </p:nvSpPr>
        <p:spPr>
          <a:xfrm>
            <a:off x="3081098" y="3117959"/>
            <a:ext cx="763029" cy="369332"/>
          </a:xfrm>
          <a:prstGeom prst="rect">
            <a:avLst/>
          </a:prstGeom>
          <a:noFill/>
        </p:spPr>
        <p:txBody>
          <a:bodyPr wrap="none" rtlCol="0">
            <a:spAutoFit/>
          </a:bodyPr>
          <a:lstStyle/>
          <a:p>
            <a:r>
              <a:rPr lang="en-GB" b="1" dirty="0" smtClean="0">
                <a:solidFill>
                  <a:srgbClr val="2B7CAC"/>
                </a:solidFill>
              </a:rPr>
              <a:t>Wales</a:t>
            </a:r>
            <a:endParaRPr lang="en-GB" b="1" dirty="0">
              <a:solidFill>
                <a:srgbClr val="2B7CAC"/>
              </a:solidFill>
            </a:endParaRPr>
          </a:p>
        </p:txBody>
      </p:sp>
      <p:sp>
        <p:nvSpPr>
          <p:cNvPr id="8" name="TextBox 7">
            <a:hlinkClick r:id="rId5" action="ppaction://hlinksldjump"/>
          </p:cNvPr>
          <p:cNvSpPr txBox="1"/>
          <p:nvPr/>
        </p:nvSpPr>
        <p:spPr>
          <a:xfrm>
            <a:off x="5169330" y="3117959"/>
            <a:ext cx="1009059" cy="369332"/>
          </a:xfrm>
          <a:prstGeom prst="rect">
            <a:avLst/>
          </a:prstGeom>
          <a:noFill/>
        </p:spPr>
        <p:txBody>
          <a:bodyPr wrap="none" rtlCol="0">
            <a:spAutoFit/>
          </a:bodyPr>
          <a:lstStyle/>
          <a:p>
            <a:r>
              <a:rPr lang="en-GB" b="1" dirty="0" smtClean="0">
                <a:solidFill>
                  <a:srgbClr val="2B7CAC"/>
                </a:solidFill>
              </a:rPr>
              <a:t>Scotland</a:t>
            </a:r>
            <a:endParaRPr lang="en-GB" b="1" dirty="0">
              <a:solidFill>
                <a:srgbClr val="2B7CAC"/>
              </a:solidFill>
            </a:endParaRPr>
          </a:p>
        </p:txBody>
      </p:sp>
      <p:sp>
        <p:nvSpPr>
          <p:cNvPr id="9" name="TextBox 8">
            <a:hlinkClick r:id="rId6" action="ppaction://hlinksldjump"/>
          </p:cNvPr>
          <p:cNvSpPr txBox="1"/>
          <p:nvPr/>
        </p:nvSpPr>
        <p:spPr>
          <a:xfrm>
            <a:off x="6986424" y="3117959"/>
            <a:ext cx="1791516" cy="369332"/>
          </a:xfrm>
          <a:prstGeom prst="rect">
            <a:avLst/>
          </a:prstGeom>
          <a:noFill/>
        </p:spPr>
        <p:txBody>
          <a:bodyPr wrap="none" rtlCol="0">
            <a:spAutoFit/>
          </a:bodyPr>
          <a:lstStyle/>
          <a:p>
            <a:r>
              <a:rPr lang="en-GB" b="1" dirty="0" smtClean="0">
                <a:solidFill>
                  <a:srgbClr val="2B7CAC"/>
                </a:solidFill>
              </a:rPr>
              <a:t>Northern Ireland</a:t>
            </a:r>
            <a:endParaRPr lang="en-GB" b="1" dirty="0">
              <a:solidFill>
                <a:srgbClr val="2B7CAC"/>
              </a:solidFill>
            </a:endParaRPr>
          </a:p>
        </p:txBody>
      </p:sp>
      <p:pic>
        <p:nvPicPr>
          <p:cNvPr id="10" name="Picture 9" descr="wales.png">
            <a:hlinkClick r:id="rId4" action="ppaction://hlinksldjump"/>
          </p:cNvPr>
          <p:cNvPicPr>
            <a:picLocks noChangeAspect="1"/>
          </p:cNvPicPr>
          <p:nvPr/>
        </p:nvPicPr>
        <p:blipFill>
          <a:blip r:embed="rId7" cstate="print"/>
          <a:stretch>
            <a:fillRect/>
          </a:stretch>
        </p:blipFill>
        <p:spPr>
          <a:xfrm>
            <a:off x="2747863" y="2119554"/>
            <a:ext cx="1440061" cy="864037"/>
          </a:xfrm>
          <a:prstGeom prst="rect">
            <a:avLst/>
          </a:prstGeom>
          <a:ln>
            <a:solidFill>
              <a:schemeClr val="bg1">
                <a:lumMod val="95000"/>
              </a:schemeClr>
            </a:solidFill>
          </a:ln>
        </p:spPr>
      </p:pic>
      <p:pic>
        <p:nvPicPr>
          <p:cNvPr id="11" name="Picture 10" descr="scotland.png">
            <a:hlinkClick r:id="rId8" action="ppaction://hlinksldjump"/>
          </p:cNvPr>
          <p:cNvPicPr>
            <a:picLocks noChangeAspect="1"/>
          </p:cNvPicPr>
          <p:nvPr/>
        </p:nvPicPr>
        <p:blipFill>
          <a:blip r:embed="rId9" cstate="print"/>
          <a:stretch>
            <a:fillRect/>
          </a:stretch>
        </p:blipFill>
        <p:spPr>
          <a:xfrm>
            <a:off x="4956075" y="2119554"/>
            <a:ext cx="1440061" cy="864037"/>
          </a:xfrm>
          <a:prstGeom prst="rect">
            <a:avLst/>
          </a:prstGeom>
          <a:ln>
            <a:solidFill>
              <a:schemeClr val="bg1">
                <a:lumMod val="95000"/>
              </a:schemeClr>
            </a:solidFill>
          </a:ln>
        </p:spPr>
      </p:pic>
      <p:pic>
        <p:nvPicPr>
          <p:cNvPr id="12" name="Picture 11" descr="northern_ireland.png">
            <a:hlinkClick r:id="rId6" action="ppaction://hlinksldjump"/>
          </p:cNvPr>
          <p:cNvPicPr>
            <a:picLocks noChangeAspect="1"/>
          </p:cNvPicPr>
          <p:nvPr/>
        </p:nvPicPr>
        <p:blipFill>
          <a:blip r:embed="rId10" cstate="print"/>
          <a:stretch>
            <a:fillRect/>
          </a:stretch>
        </p:blipFill>
        <p:spPr>
          <a:xfrm>
            <a:off x="7164288" y="2119554"/>
            <a:ext cx="1440061" cy="864037"/>
          </a:xfrm>
          <a:prstGeom prst="rect">
            <a:avLst/>
          </a:prstGeom>
          <a:ln w="3175">
            <a:solidFill>
              <a:schemeClr val="bg1">
                <a:lumMod val="95000"/>
              </a:schemeClr>
            </a:solidFill>
          </a:ln>
        </p:spPr>
      </p:pic>
      <p:pic>
        <p:nvPicPr>
          <p:cNvPr id="13" name="Picture 12" descr="england.png">
            <a:hlinkClick r:id="rId11" action="ppaction://hlinksldjump"/>
          </p:cNvPr>
          <p:cNvPicPr>
            <a:picLocks noChangeAspect="1"/>
          </p:cNvPicPr>
          <p:nvPr/>
        </p:nvPicPr>
        <p:blipFill>
          <a:blip r:embed="rId12" cstate="print"/>
          <a:stretch>
            <a:fillRect/>
          </a:stretch>
        </p:blipFill>
        <p:spPr>
          <a:xfrm>
            <a:off x="539651" y="2119554"/>
            <a:ext cx="1440061" cy="864037"/>
          </a:xfrm>
          <a:prstGeom prst="rect">
            <a:avLst/>
          </a:prstGeom>
          <a:ln>
            <a:solidFill>
              <a:schemeClr val="bg1">
                <a:lumMod val="95000"/>
              </a:schemeClr>
            </a:solidFill>
          </a:ln>
        </p:spPr>
      </p:pic>
      <p:sp>
        <p:nvSpPr>
          <p:cNvPr id="14" name="Title 13"/>
          <p:cNvSpPr>
            <a:spLocks noGrp="1"/>
          </p:cNvSpPr>
          <p:nvPr>
            <p:ph type="title"/>
          </p:nvPr>
        </p:nvSpPr>
        <p:spPr/>
        <p:txBody>
          <a:bodyPr>
            <a:noAutofit/>
          </a:bodyPr>
          <a:lstStyle/>
          <a:p>
            <a:r>
              <a:rPr lang="en-GB" sz="2800" spc="0" dirty="0" smtClean="0"/>
              <a:t>Onshore oil and gas exploration in the UK: regulation and best practice</a:t>
            </a:r>
            <a:endParaRPr lang="en-GB" sz="2800" spc="0" dirty="0"/>
          </a:p>
        </p:txBody>
      </p:sp>
      <p:sp>
        <p:nvSpPr>
          <p:cNvPr id="19" name="Text Placeholder 18"/>
          <p:cNvSpPr>
            <a:spLocks noGrp="1"/>
          </p:cNvSpPr>
          <p:nvPr>
            <p:ph type="body" sz="quarter" idx="13"/>
          </p:nvPr>
        </p:nvSpPr>
        <p:spPr>
          <a:xfrm>
            <a:off x="458788" y="1412777"/>
            <a:ext cx="8207375" cy="504056"/>
          </a:xfrm>
        </p:spPr>
        <p:txBody>
          <a:bodyPr/>
          <a:lstStyle/>
          <a:p>
            <a:r>
              <a:rPr lang="en-GB" dirty="0" smtClean="0"/>
              <a:t>Please select the country where the proposed drilling operation is to be located.</a:t>
            </a:r>
          </a:p>
          <a:p>
            <a:endParaRPr lang="en-GB" dirty="0" smtClean="0"/>
          </a:p>
        </p:txBody>
      </p:sp>
      <p:sp>
        <p:nvSpPr>
          <p:cNvPr id="15" name="TextBox 14"/>
          <p:cNvSpPr txBox="1"/>
          <p:nvPr/>
        </p:nvSpPr>
        <p:spPr>
          <a:xfrm>
            <a:off x="4926012" y="6214188"/>
            <a:ext cx="3959225" cy="369332"/>
          </a:xfrm>
          <a:prstGeom prst="rect">
            <a:avLst/>
          </a:prstGeom>
          <a:noFill/>
        </p:spPr>
        <p:txBody>
          <a:bodyPr wrap="square" lIns="0" tIns="0" rIns="0" bIns="0" rtlCol="0">
            <a:spAutoFit/>
          </a:bodyPr>
          <a:lstStyle/>
          <a:p>
            <a:pPr algn="r"/>
            <a:r>
              <a:rPr lang="en-GB" sz="1200" dirty="0" smtClean="0">
                <a:solidFill>
                  <a:schemeClr val="tx1">
                    <a:lumMod val="75000"/>
                    <a:lumOff val="25000"/>
                  </a:schemeClr>
                </a:solidFill>
                <a:latin typeface="Arial" pitchFamily="34" charset="0"/>
                <a:cs typeface="Arial" pitchFamily="34" charset="0"/>
              </a:rPr>
              <a:t>Version 1.0</a:t>
            </a:r>
          </a:p>
          <a:p>
            <a:pPr algn="r"/>
            <a:r>
              <a:rPr lang="en-GB" sz="1200" dirty="0" smtClean="0">
                <a:solidFill>
                  <a:srgbClr val="404040"/>
                </a:solidFill>
              </a:rPr>
              <a:t>URN 13D/330</a:t>
            </a:r>
          </a:p>
        </p:txBody>
      </p:sp>
      <p:sp>
        <p:nvSpPr>
          <p:cNvPr id="16" name="Text Placeholder 4"/>
          <p:cNvSpPr txBox="1">
            <a:spLocks/>
          </p:cNvSpPr>
          <p:nvPr/>
        </p:nvSpPr>
        <p:spPr>
          <a:xfrm>
            <a:off x="458788" y="4015407"/>
            <a:ext cx="3959225" cy="2160563"/>
          </a:xfrm>
          <a:prstGeom prst="rect">
            <a:avLst/>
          </a:prstGeom>
        </p:spPr>
        <p:txBody>
          <a:bodyPr vert="horz" lIns="0" tIns="45720" rIns="91440" bIns="45720" rtlCol="0">
            <a:noAutofit/>
          </a:bodyPr>
          <a:lstStyle/>
          <a:p>
            <a:pPr marL="0" marR="0" lvl="0" indent="0" defTabSz="914400" rtl="0" eaLnBrk="1" fontAlgn="auto" latinLnBrk="0" hangingPunct="1">
              <a:lnSpc>
                <a:spcPct val="120000"/>
              </a:lnSpc>
              <a:spcBef>
                <a:spcPts val="0"/>
              </a:spcBef>
              <a:spcAft>
                <a:spcPts val="600"/>
              </a:spcAft>
              <a:buClrTx/>
              <a:buSzTx/>
              <a:buFontTx/>
              <a:buNone/>
              <a:tabLst/>
              <a:defRPr/>
            </a:pPr>
            <a:r>
              <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hlinkClick r:id="rId13" action="ppaction://hlinksldjump"/>
              </a:rPr>
              <a:t>Introduction</a:t>
            </a:r>
            <a:r>
              <a:rPr kumimoji="0" lang="en-GB" sz="1600" b="0" strike="noStrike" kern="1200" cap="none" spc="0" normalizeH="0" dirty="0" smtClean="0">
                <a:ln>
                  <a:noFill/>
                </a:ln>
                <a:solidFill>
                  <a:schemeClr val="tx1">
                    <a:lumMod val="75000"/>
                    <a:lumOff val="25000"/>
                  </a:schemeClr>
                </a:solidFill>
                <a:effectLst/>
                <a:uLnTx/>
                <a:uFillTx/>
                <a:latin typeface="Arial" pitchFamily="34" charset="0"/>
                <a:ea typeface="+mn-ea"/>
                <a:cs typeface="Arial" pitchFamily="34" charset="0"/>
                <a:hlinkClick r:id="rId13" action="ppaction://hlinksldjump"/>
              </a:rPr>
              <a:t> </a:t>
            </a:r>
            <a:endPar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endParaRPr>
          </a:p>
          <a:p>
            <a:pPr marL="0" marR="0" lvl="0" indent="0" defTabSz="914400" rtl="0" eaLnBrk="1" fontAlgn="auto" latinLnBrk="0" hangingPunct="1">
              <a:lnSpc>
                <a:spcPct val="120000"/>
              </a:lnSpc>
              <a:spcBef>
                <a:spcPts val="0"/>
              </a:spcBef>
              <a:spcAft>
                <a:spcPts val="600"/>
              </a:spcAft>
              <a:buClrTx/>
              <a:buSzTx/>
              <a:buFontTx/>
              <a:buNone/>
              <a:tabLst/>
              <a:defRPr/>
            </a:pPr>
            <a:r>
              <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hlinkClick r:id="rId14" action="ppaction://hlinksldjump"/>
              </a:rPr>
              <a:t>How to use this roadmap</a:t>
            </a:r>
            <a:endPar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endParaRPr>
          </a:p>
          <a:p>
            <a:pPr marL="0" marR="0" lvl="0" indent="0" defTabSz="914400" rtl="0" eaLnBrk="1" fontAlgn="auto" latinLnBrk="0" hangingPunct="1">
              <a:lnSpc>
                <a:spcPct val="120000"/>
              </a:lnSpc>
              <a:spcBef>
                <a:spcPts val="0"/>
              </a:spcBef>
              <a:spcAft>
                <a:spcPts val="600"/>
              </a:spcAft>
              <a:buClrTx/>
              <a:buSzTx/>
              <a:buFontTx/>
              <a:buNone/>
              <a:tabLst/>
              <a:defRPr/>
            </a:pPr>
            <a:r>
              <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hlinkClick r:id="rId15" action="ppaction://hlinksldjump"/>
              </a:rPr>
              <a:t>Frequently asked questions</a:t>
            </a:r>
            <a:endParaRPr kumimoji="0" lang="en-GB" sz="1600" b="0" strike="noStrike" kern="1200" cap="none" spc="0" normalizeH="0" baseline="0" dirty="0" smtClean="0">
              <a:ln>
                <a:noFill/>
              </a:ln>
              <a:solidFill>
                <a:schemeClr val="tx1">
                  <a:lumMod val="75000"/>
                  <a:lumOff val="25000"/>
                </a:schemeClr>
              </a:solidFill>
              <a:effectLst/>
              <a:uLnTx/>
              <a:uFillTx/>
              <a:latin typeface="Arial" pitchFamily="34" charset="0"/>
              <a:ea typeface="+mn-ea"/>
              <a:cs typeface="Arial" pitchFamily="34" charset="0"/>
            </a:endParaRPr>
          </a:p>
          <a:p>
            <a:pPr lvl="0">
              <a:lnSpc>
                <a:spcPct val="120000"/>
              </a:lnSpc>
              <a:spcAft>
                <a:spcPts val="600"/>
              </a:spcAft>
              <a:defRPr/>
            </a:pPr>
            <a:r>
              <a:rPr lang="en-GB" sz="1600" dirty="0" smtClean="0">
                <a:solidFill>
                  <a:schemeClr val="tx1">
                    <a:lumMod val="75000"/>
                    <a:lumOff val="25000"/>
                  </a:schemeClr>
                </a:solidFill>
                <a:latin typeface="Arial" pitchFamily="34" charset="0"/>
                <a:cs typeface="Arial" pitchFamily="34" charset="0"/>
                <a:hlinkClick r:id="rId16" action="ppaction://hlinksldjump"/>
              </a:rPr>
              <a:t>Pre-drilling approvals checklist </a:t>
            </a:r>
            <a:endParaRPr lang="en-GB" sz="1600" dirty="0" smtClean="0">
              <a:solidFill>
                <a:schemeClr val="tx1">
                  <a:lumMod val="75000"/>
                  <a:lumOff val="25000"/>
                </a:schemeClr>
              </a:solidFill>
              <a:latin typeface="Arial" pitchFamily="34" charset="0"/>
              <a:cs typeface="Arial" pitchFamily="34" charset="0"/>
            </a:endParaRPr>
          </a:p>
          <a:p>
            <a:pPr lvl="0">
              <a:lnSpc>
                <a:spcPct val="120000"/>
              </a:lnSpc>
              <a:spcAft>
                <a:spcPts val="600"/>
              </a:spcAft>
              <a:defRPr/>
            </a:pPr>
            <a:r>
              <a:rPr lang="en-GB" sz="1600" dirty="0" smtClean="0">
                <a:solidFill>
                  <a:schemeClr val="tx1">
                    <a:lumMod val="75000"/>
                    <a:lumOff val="25000"/>
                  </a:schemeClr>
                </a:solidFill>
                <a:latin typeface="Arial" pitchFamily="34" charset="0"/>
                <a:cs typeface="Arial" pitchFamily="34" charset="0"/>
                <a:hlinkClick r:id="rId17" action="ppaction://hlinksldjump"/>
              </a:rPr>
              <a:t>Bibliography</a:t>
            </a:r>
            <a:endParaRPr lang="en-GB" sz="1600" dirty="0" smtClean="0">
              <a:solidFill>
                <a:schemeClr val="tx1">
                  <a:lumMod val="75000"/>
                  <a:lumOff val="25000"/>
                </a:schemeClr>
              </a:solidFill>
              <a:latin typeface="Arial" pitchFamily="34" charset="0"/>
              <a:cs typeface="Arial" pitchFamily="34" charset="0"/>
            </a:endParaRPr>
          </a:p>
          <a:p>
            <a:pPr lvl="0">
              <a:lnSpc>
                <a:spcPct val="120000"/>
              </a:lnSpc>
              <a:spcAft>
                <a:spcPts val="600"/>
              </a:spcAft>
              <a:defRPr/>
            </a:pPr>
            <a:r>
              <a:rPr lang="en-GB" sz="1600" dirty="0" smtClean="0">
                <a:solidFill>
                  <a:schemeClr val="tx1">
                    <a:lumMod val="75000"/>
                    <a:lumOff val="25000"/>
                  </a:schemeClr>
                </a:solidFill>
                <a:latin typeface="Arial" pitchFamily="34" charset="0"/>
                <a:cs typeface="Arial" pitchFamily="34" charset="0"/>
                <a:hlinkClick r:id="rId18" action="ppaction://hlinksldjump"/>
              </a:rPr>
              <a:t>Glossary</a:t>
            </a:r>
            <a:endParaRPr lang="en-GB" sz="1600" dirty="0" smtClean="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xmlns="" val="1659283150"/>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spc="0" dirty="0" smtClean="0"/>
              <a:t>Pre-drilling approvals checklist </a:t>
            </a:r>
            <a:endParaRPr lang="en-GB" sz="2800" spc="0" dirty="0"/>
          </a:p>
        </p:txBody>
      </p:sp>
      <p:sp>
        <p:nvSpPr>
          <p:cNvPr id="5" name="Text Placeholder 4"/>
          <p:cNvSpPr>
            <a:spLocks noGrp="1"/>
          </p:cNvSpPr>
          <p:nvPr>
            <p:ph type="body" sz="quarter" idx="13"/>
          </p:nvPr>
        </p:nvSpPr>
        <p:spPr/>
        <p:txBody>
          <a:bodyPr/>
          <a:lstStyle/>
          <a:p>
            <a:r>
              <a:rPr lang="en-GB" sz="1100" b="1" dirty="0" smtClean="0"/>
              <a:t>Before commencing drilling operations for onshore oil and gas development the operator must have</a:t>
            </a:r>
          </a:p>
          <a:p>
            <a:pPr lvl="1"/>
            <a:r>
              <a:rPr lang="en-GB" sz="1100" dirty="0" smtClean="0"/>
              <a:t>Obtained a petroleum exploration and development licence (PEDL) from DECC or petroleum licence (PL) from DETI</a:t>
            </a:r>
          </a:p>
          <a:p>
            <a:pPr lvl="1"/>
            <a:r>
              <a:rPr lang="en-GB" sz="1100" dirty="0" smtClean="0"/>
              <a:t>Secured a lease from the landowner</a:t>
            </a:r>
          </a:p>
          <a:p>
            <a:pPr lvl="1"/>
            <a:r>
              <a:rPr lang="en-GB" sz="1100" dirty="0" smtClean="0"/>
              <a:t>Submitted relevant PON notifications to DECC/DETI (</a:t>
            </a:r>
            <a:r>
              <a:rPr lang="en-GB" sz="1100" dirty="0" smtClean="0">
                <a:hlinkClick r:id="rId2"/>
              </a:rPr>
              <a:t>https://www.gov.uk/oil-and-gas-petroleum-operations-notices</a:t>
            </a:r>
            <a:r>
              <a:rPr lang="en-GB" sz="1100" dirty="0" smtClean="0"/>
              <a:t>)</a:t>
            </a:r>
          </a:p>
          <a:p>
            <a:pPr lvl="1"/>
            <a:r>
              <a:rPr lang="en-GB" sz="1100" dirty="0" smtClean="0"/>
              <a:t>Satisfied DECC/DETI that effective operational and environmental management systems are in place</a:t>
            </a:r>
          </a:p>
          <a:p>
            <a:pPr lvl="1"/>
            <a:r>
              <a:rPr lang="en-GB" sz="1100" dirty="0" smtClean="0"/>
              <a:t>Secured planning permission from the MPA/LPA/DOE</a:t>
            </a:r>
          </a:p>
          <a:p>
            <a:pPr lvl="1"/>
            <a:r>
              <a:rPr lang="en-GB" sz="1100" dirty="0" smtClean="0"/>
              <a:t>Discharged any relevant conditions placed on the planning permission by the MPA/LPA/DOE</a:t>
            </a:r>
          </a:p>
          <a:p>
            <a:pPr lvl="1"/>
            <a:r>
              <a:rPr lang="en-GB" sz="1100" dirty="0" smtClean="0"/>
              <a:t>Obtained a permit from the Coal Authority if the well will encroach on coal seams (excluding NI)</a:t>
            </a:r>
          </a:p>
          <a:p>
            <a:pPr lvl="1"/>
            <a:r>
              <a:rPr lang="en-GB" sz="1100" dirty="0" smtClean="0"/>
              <a:t>Informed the BGS/GSNI of the intention to drill</a:t>
            </a:r>
          </a:p>
          <a:p>
            <a:pPr lvl="1"/>
            <a:r>
              <a:rPr lang="en-GB" sz="1100" dirty="0" smtClean="0"/>
              <a:t>Completed the necessary consultation processes with all the statutory/relevant consultees</a:t>
            </a:r>
          </a:p>
          <a:p>
            <a:pPr lvl="1"/>
            <a:r>
              <a:rPr lang="en-GB" sz="1100" dirty="0" smtClean="0"/>
              <a:t>Obtained all the necessary permits from the relevant environmental agency (EA/NRW/SEPA/NIEA)</a:t>
            </a:r>
          </a:p>
          <a:p>
            <a:pPr lvl="1"/>
            <a:r>
              <a:rPr lang="en-GB" sz="1100" dirty="0" smtClean="0"/>
              <a:t>Notified the HSE/HSENI of the intention to drill (minimum 21 days’ notice)</a:t>
            </a:r>
          </a:p>
          <a:p>
            <a:pPr lvl="1"/>
            <a:r>
              <a:rPr lang="en-GB" sz="1100" dirty="0" smtClean="0"/>
              <a:t>Provided HSE/HSENI with details of the proposed well design that have been examined by an independent and competent well examiner (minimum 21 days’ notice)</a:t>
            </a:r>
          </a:p>
          <a:p>
            <a:pPr lvl="1"/>
            <a:r>
              <a:rPr lang="en-GB" sz="1100" dirty="0" smtClean="0"/>
              <a:t>Agreed data-reporting methods with DECC/DETI</a:t>
            </a:r>
          </a:p>
          <a:p>
            <a:pPr lvl="1"/>
            <a:r>
              <a:rPr lang="en-GB" sz="1100" dirty="0" smtClean="0"/>
              <a:t>Agreed a method for monitoring induced seismicity and fracture growth height with DECC/DETI, where hydraulic fracturing is planned</a:t>
            </a:r>
          </a:p>
          <a:p>
            <a:pPr lvl="1"/>
            <a:r>
              <a:rPr lang="en-GB" sz="1100" dirty="0" smtClean="0"/>
              <a:t>Received approval for an outline hydraulic fracturing programme from DECC /DETI, where hydraulic fracturing is planned</a:t>
            </a:r>
          </a:p>
          <a:p>
            <a:endParaRPr lang="en-GB" sz="1200" dirty="0"/>
          </a:p>
        </p:txBody>
      </p:sp>
      <p:pic>
        <p:nvPicPr>
          <p:cNvPr id="6" name="Picture 5" descr="home.png">
            <a:hlinkClick r:id="" action="ppaction://hlinkshowjump?jump=firstslide"/>
          </p:cNvPr>
          <p:cNvPicPr>
            <a:picLocks noChangeAspect="1"/>
          </p:cNvPicPr>
          <p:nvPr/>
        </p:nvPicPr>
        <p:blipFill>
          <a:blip r:embed="rId3" cstate="print"/>
          <a:stretch>
            <a:fillRect/>
          </a:stretch>
        </p:blipFill>
        <p:spPr>
          <a:xfrm>
            <a:off x="8369389" y="6453188"/>
            <a:ext cx="306299" cy="306299"/>
          </a:xfrm>
          <a:prstGeom prst="rect">
            <a:avLst/>
          </a:prstGeom>
        </p:spPr>
      </p:pic>
    </p:spTree>
    <p:extLst>
      <p:ext uri="{BB962C8B-B14F-4D97-AF65-F5344CB8AC3E}">
        <p14:creationId xmlns:p14="http://schemas.microsoft.com/office/powerpoint/2010/main" xmlns="" val="170733869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Appeals process</a:t>
            </a:r>
            <a:br>
              <a:rPr lang="en-GB" b="1" dirty="0" smtClean="0"/>
            </a:br>
            <a:r>
              <a:rPr lang="en-US" dirty="0" smtClean="0"/>
              <a:t>DOE Planning will advise of the options for appeal on a case-by-case basis.</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appeals process</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DOE Planning</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If DOE Planning rejects a planning application, the operator has a right of appeal</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(NI) Order 1991</a:t>
            </a:r>
            <a:endParaRPr lang="en-GB" sz="950" b="1" u="sng"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Appeal decision</a:t>
            </a:r>
          </a:p>
        </p:txBody>
      </p:sp>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4" name="Picture 13"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7"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67927824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Discharging relevant planning conditions</a:t>
            </a:r>
            <a:br>
              <a:rPr lang="en-GB" b="1" dirty="0" smtClean="0"/>
            </a:br>
            <a:r>
              <a:rPr lang="en-GB" dirty="0" smtClean="0"/>
              <a:t>Before operations can begin at the site, the operator must satisfy DOE Planning that it has discharged all relevant planning conditions (i.e. those conditions that apply before operations commence). </a:t>
            </a:r>
          </a:p>
          <a:p>
            <a:r>
              <a:rPr lang="en-US" dirty="0" smtClean="0"/>
              <a:t>Typically, planning conditions may be imposed to control any impact on local amenity (such as noise). </a:t>
            </a:r>
          </a:p>
          <a:p>
            <a:r>
              <a:rPr lang="en-GB" dirty="0" smtClean="0"/>
              <a:t>Some planning conditions may apply once operations have started or after they have finished.</a:t>
            </a:r>
          </a:p>
          <a:p>
            <a:r>
              <a:rPr lang="en-GB" dirty="0" smtClean="0"/>
              <a:t>DOE Planning has enforcement powers to ensure that all required conditions are met.</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Operator discharges relevant</a:t>
            </a:r>
          </a:p>
          <a:p>
            <a:pPr marL="1257300" indent="-1257300"/>
            <a:r>
              <a:rPr lang="en-GB" sz="2000" b="1" dirty="0" smtClean="0">
                <a:solidFill>
                  <a:schemeClr val="accent1"/>
                </a:solidFill>
                <a:latin typeface="Arial" pitchFamily="34" charset="0"/>
                <a:cs typeface="Arial" pitchFamily="34" charset="0"/>
              </a:rPr>
              <a:t>planning conditions and </a:t>
            </a:r>
          </a:p>
          <a:p>
            <a:pPr marL="1257300" indent="-1257300"/>
            <a:r>
              <a:rPr lang="en-GB" sz="2000" b="1" dirty="0" smtClean="0">
                <a:solidFill>
                  <a:schemeClr val="accent1"/>
                </a:solidFill>
                <a:latin typeface="Arial" pitchFamily="34" charset="0"/>
                <a:cs typeface="Arial" pitchFamily="34" charset="0"/>
              </a:rPr>
              <a:t>prepares site for drilling</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DOE Planning</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completes required work to meet the terms of planning conditions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(NI) Order 1991</a:t>
            </a:r>
            <a:endParaRPr lang="en-GB" sz="950" b="1" u="sng"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DOE Planning confirmation that all necessary conditions have been met</a:t>
            </a:r>
          </a:p>
        </p:txBody>
      </p:sp>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4" name="Picture 13"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7"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619076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5"/>
          <p:cNvSpPr>
            <a:spLocks noGrp="1"/>
          </p:cNvSpPr>
          <p:nvPr>
            <p:ph idx="1"/>
          </p:nvPr>
        </p:nvSpPr>
        <p:spPr/>
        <p:txBody>
          <a:bodyPr/>
          <a:lstStyle/>
          <a:p>
            <a:r>
              <a:rPr lang="en-GB" b="1" dirty="0" smtClean="0"/>
              <a:t>Geological Survey of Northern Ireland (GSNI)</a:t>
            </a:r>
            <a:r>
              <a:rPr lang="en-GB" dirty="0" smtClean="0"/>
              <a:t/>
            </a:r>
            <a:br>
              <a:rPr lang="en-GB" dirty="0" smtClean="0"/>
            </a:br>
            <a:r>
              <a:rPr lang="en-GB" dirty="0" smtClean="0"/>
              <a:t>The Minerals (Miscellaneous Provisions) Act (Northern Ireland)1959, as amended by the Minerals Development Act (Northern Ireland) 1969, made provision for the establishment of the Geological Survey of Northern Ireland (GSNI) by the Ministry of Commerce (a predecessor of DETI). This act also provides for notification of intent to sink boreholes and shafts, and the subsequent provision of information to DETI. GSNI administers the collection and archiving of such information on behalf of DETI and requires information on any borehole that is intended to penetrate to a depth greater than 15m or the deepening of an existing well. </a:t>
            </a:r>
          </a:p>
          <a:p>
            <a:r>
              <a:rPr lang="en-GB" dirty="0" smtClean="0"/>
              <a:t>Further provisions for the supply of information to DETI/GSNI, the retention of samples and confidentiality provisions are included in the Petroleum Production Regulations (Northern Ireland) 1987, as amended by the Petroleum Production (Amendment) Regulations (Northern Ireland) 2010. The standard confidentiality period for information supplied to DETI is four years, although there is an option to extend this under certain circumstances. </a:t>
            </a:r>
          </a:p>
          <a:p>
            <a:r>
              <a:rPr lang="en-GB" dirty="0" smtClean="0"/>
              <a:t>Operators carrying out such operations are required to keep a record of the operations in the form of logs and cores or fragments for a period of five years and to allow authorised officers of the GSNI access at all reasonable times. </a:t>
            </a:r>
          </a:p>
          <a:p>
            <a:endParaRPr lang="en-GB" dirty="0" smtClean="0"/>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defRPr/>
            </a:pPr>
            <a:r>
              <a:rPr lang="en-GB" sz="2000" b="1" dirty="0">
                <a:solidFill>
                  <a:srgbClr val="9C9A00"/>
                </a:solidFill>
                <a:latin typeface="Arial" charset="0"/>
                <a:cs typeface="Arial" charset="0"/>
              </a:rPr>
              <a:t>Operator informs GSNI of </a:t>
            </a:r>
          </a:p>
          <a:p>
            <a:pPr marL="1257300" indent="-1257300">
              <a:defRPr/>
            </a:pPr>
            <a:r>
              <a:rPr lang="en-GB" sz="2000" b="1" dirty="0">
                <a:solidFill>
                  <a:srgbClr val="9C9A00"/>
                </a:solidFill>
                <a:latin typeface="Arial" charset="0"/>
                <a:cs typeface="Arial" charset="0"/>
              </a:rPr>
              <a:t>intention to drill</a:t>
            </a:r>
            <a:endParaRPr lang="en-GB" sz="800" dirty="0">
              <a:solidFill>
                <a:srgbClr val="9C9A00"/>
              </a:solidFill>
              <a:latin typeface="Arial" charset="0"/>
              <a:cs typeface="Arial" charset="0"/>
            </a:endParaRPr>
          </a:p>
          <a:p>
            <a:pPr marL="1257300" indent="-1257300">
              <a:spcAft>
                <a:spcPts val="300"/>
              </a:spcAft>
              <a:defRPr/>
            </a:pPr>
            <a:endParaRPr lang="en-GB" sz="90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Lead agency:</a:t>
            </a:r>
            <a:r>
              <a:rPr lang="en-GB" sz="950" b="1" dirty="0">
                <a:solidFill>
                  <a:srgbClr val="404040"/>
                </a:solidFill>
                <a:latin typeface="Arial" charset="0"/>
                <a:cs typeface="Arial" charset="0"/>
              </a:rPr>
              <a:t>	Geological Survey of Northern Ireland </a:t>
            </a:r>
            <a:r>
              <a:rPr lang="en-GB" sz="950" b="1" dirty="0" smtClean="0">
                <a:solidFill>
                  <a:srgbClr val="404040"/>
                </a:solidFill>
                <a:latin typeface="Arial" charset="0"/>
                <a:cs typeface="Arial" charset="0"/>
              </a:rPr>
              <a:t>(GSNI</a:t>
            </a:r>
            <a:r>
              <a:rPr lang="en-GB" sz="950" b="1" dirty="0">
                <a:solidFill>
                  <a:srgbClr val="404040"/>
                </a:solidFill>
                <a:latin typeface="Arial" charset="0"/>
                <a:cs typeface="Arial" charset="0"/>
              </a:rPr>
              <a:t>)</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Actions:	</a:t>
            </a:r>
            <a:r>
              <a:rPr lang="en-GB" sz="950" b="1" dirty="0">
                <a:solidFill>
                  <a:srgbClr val="404040"/>
                </a:solidFill>
                <a:latin typeface="Arial" charset="0"/>
                <a:cs typeface="Arial" charset="0"/>
              </a:rPr>
              <a:t>Operator is required to inform the GSNI of intention to drill</a:t>
            </a:r>
          </a:p>
          <a:p>
            <a:pPr marL="1257300" indent="-1257300">
              <a:spcAft>
                <a:spcPts val="300"/>
              </a:spcAft>
              <a:defRPr/>
            </a:pPr>
            <a:endParaRPr lang="en-GB" sz="950" b="1" dirty="0">
              <a:solidFill>
                <a:srgbClr val="404040"/>
              </a:solidFill>
              <a:latin typeface="Arial" charset="0"/>
              <a:cs typeface="Arial" charset="0"/>
            </a:endParaRPr>
          </a:p>
          <a:p>
            <a:pPr>
              <a:lnSpc>
                <a:spcPct val="110000"/>
              </a:lnSpc>
              <a:tabLst>
                <a:tab pos="1257300" algn="l"/>
              </a:tabLst>
              <a:defRPr/>
            </a:pPr>
            <a:r>
              <a:rPr lang="en-GB" sz="950" dirty="0" smtClean="0">
                <a:solidFill>
                  <a:srgbClr val="404040"/>
                </a:solidFill>
                <a:latin typeface="Arial" charset="0"/>
                <a:cs typeface="Arial" charset="0"/>
              </a:rPr>
              <a:t>Key legislation </a:t>
            </a:r>
            <a:br>
              <a:rPr lang="en-GB" sz="950" dirty="0" smtClean="0">
                <a:solidFill>
                  <a:srgbClr val="404040"/>
                </a:solidFill>
                <a:latin typeface="Arial" charset="0"/>
                <a:cs typeface="Arial" charset="0"/>
              </a:rPr>
            </a:br>
            <a:r>
              <a:rPr lang="en-GB" sz="950" dirty="0" smtClean="0">
                <a:solidFill>
                  <a:srgbClr val="404040"/>
                </a:solidFill>
                <a:latin typeface="Arial" charset="0"/>
                <a:cs typeface="Arial" charset="0"/>
              </a:rPr>
              <a:t>and guidance:</a:t>
            </a:r>
            <a:r>
              <a:rPr lang="en-GB" sz="950" dirty="0">
                <a:solidFill>
                  <a:srgbClr val="404040"/>
                </a:solidFill>
                <a:latin typeface="Arial" charset="0"/>
                <a:cs typeface="Arial" charset="0"/>
              </a:rPr>
              <a:t>	</a:t>
            </a:r>
            <a:r>
              <a:rPr lang="en-GB" sz="950" b="1" u="sng" dirty="0">
                <a:solidFill>
                  <a:srgbClr val="2B7CAC"/>
                </a:solidFill>
                <a:latin typeface="Arial" charset="0"/>
                <a:cs typeface="Arial" charset="0"/>
                <a:hlinkClick r:id="rId2"/>
              </a:rPr>
              <a:t>Minerals (Miscellaneous Provisions) </a:t>
            </a:r>
            <a:r>
              <a:rPr lang="en-GB" sz="950" b="1" u="sng" dirty="0" smtClean="0">
                <a:solidFill>
                  <a:srgbClr val="2B7CAC"/>
                </a:solidFill>
                <a:latin typeface="Arial" charset="0"/>
                <a:cs typeface="Arial" charset="0"/>
                <a:hlinkClick r:id="rId2"/>
              </a:rPr>
              <a:t>Act</a:t>
            </a:r>
          </a:p>
          <a:p>
            <a:pPr marL="1257300">
              <a:lnSpc>
                <a:spcPct val="110000"/>
              </a:lnSpc>
              <a:spcAft>
                <a:spcPts val="300"/>
              </a:spcAft>
              <a:tabLst>
                <a:tab pos="1257300" algn="l"/>
              </a:tabLst>
              <a:defRPr/>
            </a:pPr>
            <a:r>
              <a:rPr lang="en-GB" sz="950" b="1" u="sng" dirty="0" smtClean="0">
                <a:solidFill>
                  <a:srgbClr val="2B7CAC"/>
                </a:solidFill>
                <a:latin typeface="Arial" charset="0"/>
                <a:cs typeface="Arial" charset="0"/>
                <a:hlinkClick r:id="rId2"/>
              </a:rPr>
              <a:t>Northern Ireland </a:t>
            </a:r>
            <a:r>
              <a:rPr lang="en-GB" sz="950" b="1" u="sng" dirty="0">
                <a:solidFill>
                  <a:srgbClr val="2B7CAC"/>
                </a:solidFill>
                <a:latin typeface="Arial" charset="0"/>
                <a:cs typeface="Arial" charset="0"/>
                <a:hlinkClick r:id="rId2"/>
              </a:rPr>
              <a:t>1959</a:t>
            </a:r>
            <a:r>
              <a:rPr lang="en-GB" sz="950" b="1" dirty="0">
                <a:solidFill>
                  <a:srgbClr val="404040"/>
                </a:solidFill>
                <a:latin typeface="Arial" charset="0"/>
                <a:cs typeface="Arial" charset="0"/>
              </a:rPr>
              <a:t>, as amended by the </a:t>
            </a:r>
            <a:r>
              <a:rPr lang="en-GB" sz="950" b="1" u="sng" dirty="0" smtClean="0">
                <a:solidFill>
                  <a:srgbClr val="2B7CAC"/>
                </a:solidFill>
                <a:latin typeface="Arial" charset="0"/>
                <a:cs typeface="Arial" charset="0"/>
                <a:hlinkClick r:id="rId3"/>
              </a:rPr>
              <a:t>Mineral Development </a:t>
            </a:r>
            <a:r>
              <a:rPr lang="en-GB" sz="950" b="1" u="sng" dirty="0">
                <a:solidFill>
                  <a:srgbClr val="2B7CAC"/>
                </a:solidFill>
                <a:latin typeface="Arial" charset="0"/>
                <a:cs typeface="Arial" charset="0"/>
                <a:hlinkClick r:id="rId3"/>
              </a:rPr>
              <a:t>Act (Northern Ireland) 1969</a:t>
            </a:r>
            <a:r>
              <a:rPr lang="en-GB" sz="950" b="1" dirty="0">
                <a:solidFill>
                  <a:srgbClr val="404040"/>
                </a:solidFill>
                <a:latin typeface="Arial" charset="0"/>
                <a:cs typeface="Arial" charset="0"/>
                <a:hlinkClick r:id="rId3"/>
              </a:rPr>
              <a:t> </a:t>
            </a:r>
            <a:endParaRPr lang="en-GB" sz="950" b="1" dirty="0" smtClean="0">
              <a:solidFill>
                <a:srgbClr val="404040"/>
              </a:solidFill>
              <a:latin typeface="Arial" charset="0"/>
              <a:cs typeface="Arial" charset="0"/>
            </a:endParaRPr>
          </a:p>
          <a:p>
            <a:pPr marL="1257300" indent="-1257300">
              <a:lnSpc>
                <a:spcPct val="110000"/>
              </a:lnSpc>
              <a:spcAft>
                <a:spcPts val="300"/>
              </a:spcAft>
              <a:tabLst>
                <a:tab pos="1257300" algn="l"/>
              </a:tabLst>
              <a:defRPr/>
            </a:pPr>
            <a:r>
              <a:rPr lang="en-GB" sz="950" b="1" dirty="0" smtClean="0">
                <a:solidFill>
                  <a:srgbClr val="404040"/>
                </a:solidFill>
                <a:latin typeface="Arial" charset="0"/>
                <a:cs typeface="Arial" charset="0"/>
              </a:rPr>
              <a:t>	</a:t>
            </a:r>
            <a:r>
              <a:rPr lang="en-GB" sz="950" b="1" dirty="0" smtClean="0">
                <a:solidFill>
                  <a:srgbClr val="404040"/>
                </a:solidFill>
                <a:latin typeface="Arial" charset="0"/>
                <a:hlinkClick r:id="rId4"/>
              </a:rPr>
              <a:t>Petroleum </a:t>
            </a:r>
            <a:r>
              <a:rPr lang="en-GB" sz="950" b="1" dirty="0">
                <a:solidFill>
                  <a:srgbClr val="404040"/>
                </a:solidFill>
                <a:latin typeface="Arial" charset="0"/>
                <a:hlinkClick r:id="rId4"/>
              </a:rPr>
              <a:t>Production Regulations (Northern </a:t>
            </a:r>
            <a:r>
              <a:rPr lang="en-GB" sz="950" b="1" dirty="0" smtClean="0">
                <a:solidFill>
                  <a:srgbClr val="404040"/>
                </a:solidFill>
                <a:latin typeface="Arial" charset="0"/>
                <a:hlinkClick r:id="rId4"/>
              </a:rPr>
              <a:t>Ireland</a:t>
            </a:r>
            <a:r>
              <a:rPr lang="en-GB" sz="950" b="1" dirty="0">
                <a:solidFill>
                  <a:srgbClr val="404040"/>
                </a:solidFill>
                <a:latin typeface="Arial" charset="0"/>
                <a:hlinkClick r:id="rId4"/>
              </a:rPr>
              <a:t>) </a:t>
            </a:r>
            <a:r>
              <a:rPr lang="en-GB" sz="950" b="1" dirty="0" smtClean="0">
                <a:solidFill>
                  <a:srgbClr val="404040"/>
                </a:solidFill>
                <a:latin typeface="Arial" charset="0"/>
                <a:hlinkClick r:id="rId4"/>
              </a:rPr>
              <a:t>198</a:t>
            </a:r>
            <a:r>
              <a:rPr lang="en-GB" sz="950" b="1" u="sng" dirty="0" smtClean="0">
                <a:solidFill>
                  <a:srgbClr val="2B7CAC"/>
                </a:solidFill>
                <a:latin typeface="Arial" charset="0"/>
                <a:hlinkClick r:id="rId4"/>
              </a:rPr>
              <a:t>7</a:t>
            </a:r>
            <a:r>
              <a:rPr lang="en-GB" sz="950" b="1" dirty="0" smtClean="0">
                <a:solidFill>
                  <a:srgbClr val="404040"/>
                </a:solidFill>
                <a:latin typeface="Arial" charset="0"/>
              </a:rPr>
              <a:t>, </a:t>
            </a:r>
            <a:r>
              <a:rPr lang="en-GB" sz="950" b="1" dirty="0">
                <a:solidFill>
                  <a:srgbClr val="404040"/>
                </a:solidFill>
                <a:latin typeface="Arial" charset="0"/>
              </a:rPr>
              <a:t>as amended by </a:t>
            </a:r>
            <a:r>
              <a:rPr lang="en-GB" sz="950" b="1" dirty="0" smtClean="0">
                <a:solidFill>
                  <a:srgbClr val="404040"/>
                </a:solidFill>
                <a:latin typeface="Arial" charset="0"/>
              </a:rPr>
              <a:t>the</a:t>
            </a:r>
            <a:r>
              <a:rPr lang="en-GB" sz="950" dirty="0" smtClean="0">
                <a:solidFill>
                  <a:schemeClr val="tx1"/>
                </a:solidFill>
                <a:latin typeface="Arial" charset="0"/>
              </a:rPr>
              <a:t/>
            </a:r>
            <a:br>
              <a:rPr lang="en-GB" sz="950" dirty="0" smtClean="0">
                <a:solidFill>
                  <a:schemeClr val="tx1"/>
                </a:solidFill>
                <a:latin typeface="Arial" charset="0"/>
              </a:rPr>
            </a:br>
            <a:r>
              <a:rPr lang="en-GB" sz="950" b="1" dirty="0" smtClean="0">
                <a:solidFill>
                  <a:srgbClr val="404040"/>
                </a:solidFill>
                <a:latin typeface="Arial" charset="0"/>
                <a:hlinkClick r:id="rId5"/>
              </a:rPr>
              <a:t>Petroleum </a:t>
            </a:r>
            <a:r>
              <a:rPr lang="en-GB" sz="950" b="1" dirty="0">
                <a:solidFill>
                  <a:srgbClr val="404040"/>
                </a:solidFill>
                <a:latin typeface="Arial" charset="0"/>
                <a:hlinkClick r:id="rId5"/>
              </a:rPr>
              <a:t>Production (Amendment) Regulations (Northern Ireland) </a:t>
            </a:r>
            <a:r>
              <a:rPr lang="en-GB" sz="950" b="1" u="sng" dirty="0">
                <a:solidFill>
                  <a:srgbClr val="2B7CAC"/>
                </a:solidFill>
                <a:latin typeface="Arial" charset="0"/>
                <a:hlinkClick r:id="rId5"/>
              </a:rPr>
              <a:t>2010</a:t>
            </a:r>
            <a:endParaRPr lang="en-GB" sz="950" b="1" dirty="0">
              <a:solidFill>
                <a:srgbClr val="2B7CAC"/>
              </a:solidFill>
              <a:latin typeface="Arial" charset="0"/>
            </a:endParaRPr>
          </a:p>
          <a:p>
            <a:pPr marL="1257300" indent="-1257300">
              <a:defRPr/>
            </a:pPr>
            <a:r>
              <a:rPr lang="en-GB" sz="950" b="1" dirty="0">
                <a:solidFill>
                  <a:srgbClr val="2B7CAC"/>
                </a:solidFill>
                <a:latin typeface="Arial" charset="0"/>
              </a:rPr>
              <a:t>	</a:t>
            </a:r>
            <a:endParaRPr lang="en-GB" sz="950" b="1" dirty="0">
              <a:solidFill>
                <a:srgbClr val="404040"/>
              </a:solidFill>
              <a:latin typeface="Arial" charset="0"/>
              <a:cs typeface="Arial" charset="0"/>
            </a:endParaRPr>
          </a:p>
          <a:p>
            <a:pPr marL="1257300" indent="-1257300">
              <a:spcAft>
                <a:spcPts val="300"/>
              </a:spcAft>
              <a:defRPr/>
            </a:pPr>
            <a:r>
              <a:rPr lang="en-GB" sz="950" b="1" dirty="0">
                <a:solidFill>
                  <a:srgbClr val="404040"/>
                </a:solidFill>
                <a:latin typeface="Arial" charset="0"/>
                <a:cs typeface="Arial" charset="0"/>
              </a:rPr>
              <a:t>	</a:t>
            </a:r>
          </a:p>
          <a:p>
            <a:pPr marL="1257300" indent="-1257300">
              <a:spcAft>
                <a:spcPts val="300"/>
              </a:spcAft>
              <a:defRPr/>
            </a:pPr>
            <a:endParaRPr lang="en-GB" sz="950" b="1" u="sng" dirty="0">
              <a:solidFill>
                <a:srgbClr val="FFFFFF"/>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Operator input:	</a:t>
            </a:r>
            <a:r>
              <a:rPr lang="en-GB" sz="950" b="1" dirty="0">
                <a:solidFill>
                  <a:srgbClr val="404040"/>
                </a:solidFill>
                <a:latin typeface="Arial" charset="0"/>
                <a:cs typeface="Arial" charset="0"/>
              </a:rPr>
              <a:t>Yes</a:t>
            </a:r>
          </a:p>
          <a:p>
            <a:pPr marL="1257300" indent="-1257300">
              <a:spcAft>
                <a:spcPts val="300"/>
              </a:spcAft>
              <a:defRPr/>
            </a:pPr>
            <a:endParaRPr lang="en-GB" sz="950" b="1"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Engage stakeholder:	</a:t>
            </a:r>
            <a:r>
              <a:rPr lang="en-GB" sz="950" b="1" dirty="0">
                <a:solidFill>
                  <a:srgbClr val="404040"/>
                </a:solidFill>
                <a:latin typeface="Arial" charset="0"/>
                <a:cs typeface="Arial" charset="0"/>
              </a:rPr>
              <a:t>Yes</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defRPr/>
            </a:pPr>
            <a:r>
              <a:rPr lang="en-GB" sz="950" dirty="0" smtClean="0">
                <a:solidFill>
                  <a:schemeClr val="tx1">
                    <a:lumMod val="75000"/>
                    <a:lumOff val="25000"/>
                  </a:schemeClr>
                </a:solidFill>
                <a:latin typeface="Arial" pitchFamily="34" charset="0"/>
                <a:cs typeface="Arial" pitchFamily="34" charset="0"/>
              </a:rPr>
              <a:t>Relevant</a:t>
            </a:r>
            <a:r>
              <a:rPr lang="en-GB" sz="950" dirty="0" smtClean="0">
                <a:solidFill>
                  <a:srgbClr val="404040"/>
                </a:solidFill>
                <a:latin typeface="Arial" charset="0"/>
                <a:cs typeface="Arial" charset="0"/>
              </a:rPr>
              <a:t> </a:t>
            </a:r>
            <a:r>
              <a:rPr lang="en-GB" sz="950" dirty="0">
                <a:solidFill>
                  <a:srgbClr val="404040"/>
                </a:solidFill>
                <a:latin typeface="Arial" charset="0"/>
                <a:cs typeface="Arial" charset="0"/>
              </a:rPr>
              <a:t>consultees:	</a:t>
            </a:r>
            <a:r>
              <a:rPr lang="en-GB" sz="950" b="1" dirty="0" smtClean="0">
                <a:solidFill>
                  <a:schemeClr val="tx1">
                    <a:lumMod val="75000"/>
                    <a:lumOff val="25000"/>
                  </a:schemeClr>
                </a:solidFill>
                <a:latin typeface="Arial" pitchFamily="34" charset="0"/>
                <a:cs typeface="Arial" pitchFamily="34" charset="0"/>
              </a:rPr>
              <a:t>–</a:t>
            </a:r>
            <a:endParaRPr lang="en-GB" sz="950" b="1" dirty="0">
              <a:solidFill>
                <a:srgbClr val="404040"/>
              </a:solidFill>
              <a:latin typeface="Arial" charset="0"/>
              <a:cs typeface="Arial" charset="0"/>
            </a:endParaRPr>
          </a:p>
          <a:p>
            <a:pPr marL="1257300" indent="-1257300">
              <a:spcAft>
                <a:spcPts val="300"/>
              </a:spcAft>
              <a:defRPr/>
            </a:pPr>
            <a:endParaRPr lang="en-GB" sz="950" b="1"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Decision/output:</a:t>
            </a:r>
            <a:r>
              <a:rPr lang="en-GB" sz="950" b="1" dirty="0">
                <a:solidFill>
                  <a:srgbClr val="404040"/>
                </a:solidFill>
                <a:latin typeface="Arial" charset="0"/>
                <a:cs typeface="Arial" charset="0"/>
              </a:rPr>
              <a:t>	Record of notification</a:t>
            </a:r>
          </a:p>
        </p:txBody>
      </p:sp>
      <p:pic>
        <p:nvPicPr>
          <p:cNvPr id="11" name="Picture 10"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3" name="Picture 12" descr="england.png">
            <a:hlinkClick r:id="rId8" action="ppaction://hlinksldjump"/>
          </p:cNvPr>
          <p:cNvPicPr>
            <a:picLocks noChangeAspect="1"/>
          </p:cNvPicPr>
          <p:nvPr/>
        </p:nvPicPr>
        <p:blipFill>
          <a:blip r:embed="rId9"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0"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233344815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Role of the HSENI in onshore oil and gas developments </a:t>
            </a:r>
            <a:br>
              <a:rPr lang="en-GB" b="1" dirty="0" smtClean="0"/>
            </a:br>
            <a:r>
              <a:rPr lang="en-GB" dirty="0" smtClean="0"/>
              <a:t>The HSENI monitors onshore oil and gas operations from a well integrity and site safety perspective. The HSENI oversees the adoption of safe working practices by onshore operators as required under the </a:t>
            </a:r>
            <a:r>
              <a:rPr lang="en-GB" b="1" dirty="0" smtClean="0">
                <a:hlinkClick r:id="rId2"/>
              </a:rPr>
              <a:t>Health and Safety at Work (Northern Ireland) Order 1978</a:t>
            </a:r>
            <a:r>
              <a:rPr lang="en-GB" dirty="0" smtClean="0"/>
              <a:t> and regulations made under the Act.</a:t>
            </a:r>
          </a:p>
          <a:p>
            <a:r>
              <a:rPr lang="en-GB" dirty="0" smtClean="0"/>
              <a:t>The Offshore Installations and Wells (Design and Construction, etc.) Regulations (NI) 1996 (DCR) apply to all wells drilled with a view to the extraction of petroleum regardless of whether they are onshore or offshore. These regulations are primarily concerned with well integrity.</a:t>
            </a:r>
          </a:p>
          <a:p>
            <a:r>
              <a:rPr lang="en-GB" dirty="0" smtClean="0"/>
              <a:t>HSENI will work closely with the Northern Ireland Environment Agency (NIEA) and the DETI to share relevant information on such activities and to ensure that there are no material gaps between the safety, environmental protection and planning authorisation considerations, and that all material concerns are addressed.</a:t>
            </a:r>
          </a:p>
          <a:p>
            <a:endParaRPr lang="en-GB" dirty="0" smtClean="0"/>
          </a:p>
          <a:p>
            <a:r>
              <a:rPr lang="en-GB" b="1" dirty="0" smtClean="0"/>
              <a:t>Requirements on operators</a:t>
            </a:r>
            <a:br>
              <a:rPr lang="en-GB" b="1" dirty="0" smtClean="0"/>
            </a:br>
            <a:r>
              <a:rPr lang="en-GB" dirty="0" smtClean="0"/>
              <a:t>HSENI regulations require that the well design is examined by an independent and competent well examiner.</a:t>
            </a:r>
          </a:p>
          <a:p>
            <a:r>
              <a:rPr lang="en-GB" dirty="0" smtClean="0"/>
              <a:t>The well examiner should also review daily activities.</a:t>
            </a:r>
          </a:p>
          <a:p>
            <a:r>
              <a:rPr lang="en-GB" dirty="0" smtClean="0"/>
              <a:t>The well should be designed with abandonment in mind. Well abandonment proposals have to comply with Oil and Gas UK guidelines.</a:t>
            </a:r>
          </a:p>
          <a:p>
            <a:r>
              <a:rPr lang="en-GB" dirty="0" smtClean="0"/>
              <a:t>The HSENI will review pre-drilling activity via the wells notification process.</a:t>
            </a:r>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US" sz="2000" b="1" dirty="0" smtClean="0">
                <a:solidFill>
                  <a:schemeClr val="accent5"/>
                </a:solidFill>
                <a:latin typeface="Arial" pitchFamily="34" charset="0"/>
                <a:cs typeface="Arial" pitchFamily="34" charset="0"/>
              </a:rPr>
              <a:t>Operator arranges independent</a:t>
            </a:r>
          </a:p>
          <a:p>
            <a:pPr marL="1257300" indent="-1257300"/>
            <a:r>
              <a:rPr lang="en-US" sz="2000" b="1" dirty="0" smtClean="0">
                <a:solidFill>
                  <a:schemeClr val="accent5"/>
                </a:solidFill>
                <a:latin typeface="Arial" pitchFamily="34" charset="0"/>
                <a:cs typeface="Arial" pitchFamily="34" charset="0"/>
              </a:rPr>
              <a:t>examination of well design </a:t>
            </a:r>
          </a:p>
          <a:p>
            <a:pPr marL="1257300" indent="-1257300"/>
            <a:r>
              <a:rPr lang="en-US" sz="2000" b="1" dirty="0" smtClean="0">
                <a:solidFill>
                  <a:schemeClr val="accent5"/>
                </a:solidFill>
                <a:latin typeface="Arial" pitchFamily="34" charset="0"/>
                <a:cs typeface="Arial" pitchFamily="34" charset="0"/>
              </a:rPr>
              <a:t>under established scheme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HSENI</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HSENI requires the operator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HSENI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rgbClr val="FF0000"/>
                </a:solidFill>
                <a:latin typeface="Arial" pitchFamily="34" charset="0"/>
                <a:cs typeface="Arial" pitchFamily="34" charset="0"/>
                <a:hlinkClick r:id="rId2"/>
              </a:rPr>
              <a:t>Health and Safety at Work (Northern Ireland) </a:t>
            </a:r>
            <a:r>
              <a:rPr lang="en-GB" sz="950" b="1" dirty="0" smtClean="0">
                <a:solidFill>
                  <a:srgbClr val="FF0000"/>
                </a:solidFill>
                <a:latin typeface="Arial" pitchFamily="34" charset="0"/>
                <a:cs typeface="Arial" pitchFamily="34" charset="0"/>
              </a:rPr>
              <a:t/>
            </a:r>
            <a:br>
              <a:rPr lang="en-GB" sz="950" b="1" dirty="0" smtClean="0">
                <a:solidFill>
                  <a:srgbClr val="FF0000"/>
                </a:solidFill>
                <a:latin typeface="Arial" pitchFamily="34" charset="0"/>
                <a:cs typeface="Arial" pitchFamily="34" charset="0"/>
              </a:rPr>
            </a:br>
            <a:r>
              <a:rPr lang="en-GB" sz="950" b="1"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2"/>
              </a:rPr>
              <a:t>Order 1978</a:t>
            </a:r>
            <a:endParaRPr lang="en-GB" sz="950" b="1" dirty="0" smtClean="0">
              <a:solidFill>
                <a:srgbClr val="FF0000"/>
              </a:solidFill>
              <a:latin typeface="Arial" pitchFamily="34" charset="0"/>
              <a:cs typeface="Arial" pitchFamily="34" charset="0"/>
            </a:endParaRPr>
          </a:p>
          <a:p>
            <a:pPr marL="1257300">
              <a:spcAft>
                <a:spcPts val="300"/>
              </a:spcAft>
              <a:tabLst>
                <a:tab pos="1257300" algn="l"/>
              </a:tabLst>
            </a:pPr>
            <a:r>
              <a:rPr lang="en-GB" sz="950" b="1" dirty="0" smtClean="0">
                <a:solidFill>
                  <a:schemeClr val="tx1">
                    <a:lumMod val="75000"/>
                    <a:lumOff val="25000"/>
                  </a:schemeClr>
                </a:solidFill>
                <a:latin typeface="Arial" pitchFamily="34" charset="0"/>
                <a:cs typeface="Arial" pitchFamily="34" charset="0"/>
                <a:hlinkClick r:id="rId3"/>
              </a:rPr>
              <a:t>Offshore Installations and Wells (Design and Construction, etc.) Regulations (NI) 1996</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HSENI</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Well plan that confirms full life cycle up to and including abandonment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Assessment of well programme by independent and competent person </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home.png">
            <a:hlinkClick r:id="" action="ppaction://hlinkshowjump?jump=firstslide"/>
          </p:cNvPr>
          <p:cNvPicPr>
            <a:picLocks noChangeAspect="1"/>
          </p:cNvPicPr>
          <p:nvPr/>
        </p:nvPicPr>
        <p:blipFill>
          <a:blip r:embed="rId6" cstate="print"/>
          <a:stretch>
            <a:fillRect/>
          </a:stretch>
        </p:blipFill>
        <p:spPr>
          <a:xfrm>
            <a:off x="7117432" y="74203"/>
            <a:ext cx="306299" cy="306299"/>
          </a:xfrm>
          <a:prstGeom prst="rect">
            <a:avLst/>
          </a:prstGeom>
        </p:spPr>
      </p:pic>
      <p:pic>
        <p:nvPicPr>
          <p:cNvPr id="15" name="Picture 14" descr="england.png">
            <a:hlinkClick r:id="rId7" action="ppaction://hlinksldjump"/>
          </p:cNvPr>
          <p:cNvPicPr>
            <a:picLocks noChangeAspect="1"/>
          </p:cNvPicPr>
          <p:nvPr/>
        </p:nvPicPr>
        <p:blipFill>
          <a:blip r:embed="rId8" cstate="print"/>
          <a:stretch>
            <a:fillRect/>
          </a:stretch>
        </p:blipFill>
        <p:spPr>
          <a:xfrm>
            <a:off x="7570814" y="70310"/>
            <a:ext cx="537621" cy="322572"/>
          </a:xfrm>
          <a:prstGeom prst="rect">
            <a:avLst/>
          </a:prstGeom>
          <a:ln>
            <a:solidFill>
              <a:schemeClr val="bg1">
                <a:lumMod val="95000"/>
              </a:schemeClr>
            </a:solidFill>
          </a:ln>
        </p:spPr>
      </p:pic>
    </p:spTree>
    <p:extLst>
      <p:ext uri="{BB962C8B-B14F-4D97-AF65-F5344CB8AC3E}">
        <p14:creationId xmlns:p14="http://schemas.microsoft.com/office/powerpoint/2010/main" xmlns="" val="16517076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Notification to HSENI </a:t>
            </a:r>
            <a:br>
              <a:rPr lang="en-GB" b="1" dirty="0" smtClean="0"/>
            </a:br>
            <a:r>
              <a:rPr lang="en-GB" dirty="0" smtClean="0"/>
              <a:t>The Borehole Sites and Operations Regulations (NI) 1995 (BSOR) applies to conventional and unconventional oil and gas operations, including shale gas and coal bed methane developments. These regulations are primarily concerned with the health and safety management of the site.</a:t>
            </a:r>
          </a:p>
          <a:p>
            <a:endParaRPr lang="en-GB" dirty="0" smtClean="0"/>
          </a:p>
          <a:p>
            <a:r>
              <a:rPr lang="en-GB" b="1" dirty="0" smtClean="0"/>
              <a:t>Requirements on operators</a:t>
            </a:r>
            <a:br>
              <a:rPr lang="en-GB" b="1" dirty="0" smtClean="0"/>
            </a:br>
            <a:r>
              <a:rPr lang="en-GB" dirty="0" smtClean="0"/>
              <a:t>At least 21 days before drilling is planned, the HSENI must be notified of the well design and operation plans to ensure that major accident hazard risks to people from the well and well-related activities are properly controlled. </a:t>
            </a:r>
          </a:p>
          <a:p>
            <a:r>
              <a:rPr lang="en-GB" dirty="0" smtClean="0"/>
              <a:t>The operator is required to establish a site safety document.</a:t>
            </a:r>
          </a:p>
          <a:p>
            <a:r>
              <a:rPr lang="en-GB" dirty="0" smtClean="0"/>
              <a:t>HSENI regulations require that the well design is examined by an independent and competent well examiner.</a:t>
            </a:r>
          </a:p>
          <a:p>
            <a:r>
              <a:rPr lang="en-GB" dirty="0" smtClean="0"/>
              <a:t>HSENI will review pre-drilling activity via the wells notification process.</a:t>
            </a:r>
          </a:p>
          <a:p>
            <a:r>
              <a:rPr lang="en-GB" dirty="0" smtClean="0"/>
              <a:t>HSENI must be notified of well abandonment.</a:t>
            </a:r>
          </a:p>
          <a:p>
            <a:endParaRPr lang="en-GB" dirty="0" smtClean="0"/>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notifies HSENI of</a:t>
            </a:r>
          </a:p>
          <a:p>
            <a:pPr marL="1257300" indent="-1257300"/>
            <a:r>
              <a:rPr lang="en-GB" sz="2000" b="1" dirty="0" smtClean="0">
                <a:solidFill>
                  <a:schemeClr val="accent5"/>
                </a:solidFill>
                <a:latin typeface="Arial" pitchFamily="34" charset="0"/>
                <a:cs typeface="Arial" pitchFamily="34" charset="0"/>
              </a:rPr>
              <a:t>intention to drill 21 days in </a:t>
            </a:r>
          </a:p>
          <a:p>
            <a:pPr marL="1257300" indent="-1257300"/>
            <a:r>
              <a:rPr lang="en-GB" sz="2000" b="1" dirty="0" smtClean="0">
                <a:solidFill>
                  <a:schemeClr val="accent5"/>
                </a:solidFill>
                <a:latin typeface="Arial" pitchFamily="34" charset="0"/>
                <a:cs typeface="Arial" pitchFamily="34" charset="0"/>
              </a:rPr>
              <a:t>advance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HSENI</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HSENI requires the operator to give advance notice (at least 21 days) of intention to drill and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(Northern Ireland)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Order 1978</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	Borehole Sites and Operating Regulations 	(NI) 1995</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HSENI</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to HSENI</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4" name="Picture 13"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7"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16125430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defRPr/>
            </a:pPr>
            <a:r>
              <a:rPr lang="en-GB" sz="2000" b="1" dirty="0">
                <a:solidFill>
                  <a:schemeClr val="accent2"/>
                </a:solidFill>
                <a:latin typeface="Arial" charset="0"/>
                <a:cs typeface="Arial" charset="0"/>
              </a:rPr>
              <a:t>Operator agrees and establishes</a:t>
            </a:r>
          </a:p>
          <a:p>
            <a:pPr marL="1257300" indent="-1257300">
              <a:spcAft>
                <a:spcPts val="300"/>
              </a:spcAft>
              <a:defRPr/>
            </a:pPr>
            <a:r>
              <a:rPr lang="en-GB" sz="2000" b="1" dirty="0" smtClean="0">
                <a:solidFill>
                  <a:schemeClr val="accent2"/>
                </a:solidFill>
                <a:latin typeface="Arial" charset="0"/>
                <a:cs typeface="Arial" charset="0"/>
              </a:rPr>
              <a:t>data-reporting </a:t>
            </a:r>
            <a:r>
              <a:rPr lang="en-GB" sz="2000" b="1" dirty="0">
                <a:solidFill>
                  <a:schemeClr val="accent2"/>
                </a:solidFill>
                <a:latin typeface="Arial" charset="0"/>
                <a:cs typeface="Arial" charset="0"/>
              </a:rPr>
              <a:t>methods</a:t>
            </a:r>
          </a:p>
          <a:p>
            <a:pPr marL="1257300" indent="-1257300">
              <a:spcAft>
                <a:spcPts val="300"/>
              </a:spcAft>
              <a:defRPr/>
            </a:pPr>
            <a:r>
              <a:rPr lang="en-GB" sz="800" dirty="0">
                <a:solidFill>
                  <a:srgbClr val="404040"/>
                </a:solidFill>
              </a:rPr>
              <a:t> </a:t>
            </a:r>
          </a:p>
          <a:p>
            <a:pPr marL="1257300" indent="-1257300">
              <a:spcAft>
                <a:spcPts val="300"/>
              </a:spcAft>
              <a:defRPr/>
            </a:pPr>
            <a:r>
              <a:rPr lang="en-GB" sz="950" dirty="0">
                <a:solidFill>
                  <a:schemeClr val="tx1">
                    <a:lumMod val="75000"/>
                    <a:lumOff val="25000"/>
                  </a:schemeClr>
                </a:solidFill>
                <a:latin typeface="Arial" charset="0"/>
                <a:cs typeface="Arial" charset="0"/>
              </a:rPr>
              <a:t>Lead agency:</a:t>
            </a:r>
            <a:r>
              <a:rPr lang="en-GB" sz="950" b="1" dirty="0">
                <a:solidFill>
                  <a:schemeClr val="tx1">
                    <a:lumMod val="75000"/>
                    <a:lumOff val="25000"/>
                  </a:schemeClr>
                </a:solidFill>
                <a:latin typeface="Arial" charset="0"/>
                <a:cs typeface="Arial" charset="0"/>
              </a:rPr>
              <a:t>	DETI</a:t>
            </a:r>
            <a:br>
              <a:rPr lang="en-GB" sz="950" b="1" dirty="0">
                <a:solidFill>
                  <a:schemeClr val="tx1">
                    <a:lumMod val="75000"/>
                    <a:lumOff val="25000"/>
                  </a:schemeClr>
                </a:solidFill>
                <a:latin typeface="Arial" charset="0"/>
                <a:cs typeface="Arial" charset="0"/>
              </a:rPr>
            </a:br>
            <a:endParaRPr lang="en-GB" sz="950" dirty="0">
              <a:solidFill>
                <a:schemeClr val="tx1">
                  <a:lumMod val="75000"/>
                  <a:lumOff val="25000"/>
                </a:schemeClr>
              </a:solidFill>
              <a:latin typeface="Arial" charset="0"/>
              <a:cs typeface="Arial" charset="0"/>
            </a:endParaRPr>
          </a:p>
          <a:p>
            <a:pPr marL="1257300" indent="-1257300">
              <a:spcAft>
                <a:spcPts val="300"/>
              </a:spcAft>
              <a:defRPr/>
            </a:pPr>
            <a:r>
              <a:rPr lang="en-GB" sz="950" dirty="0">
                <a:solidFill>
                  <a:schemeClr val="tx1">
                    <a:lumMod val="75000"/>
                    <a:lumOff val="25000"/>
                  </a:schemeClr>
                </a:solidFill>
                <a:latin typeface="Arial" charset="0"/>
                <a:cs typeface="Arial" charset="0"/>
              </a:rPr>
              <a:t>Actions:	</a:t>
            </a:r>
            <a:r>
              <a:rPr lang="en-GB" sz="950" b="1" dirty="0">
                <a:solidFill>
                  <a:schemeClr val="tx1">
                    <a:lumMod val="75000"/>
                    <a:lumOff val="25000"/>
                  </a:schemeClr>
                </a:solidFill>
                <a:latin typeface="Arial" charset="0"/>
                <a:cs typeface="Arial" charset="0"/>
              </a:rPr>
              <a:t>Operator supplies agreed information to key consultees, including DETI, NIEA, HSENI and GSNI</a:t>
            </a:r>
            <a:br>
              <a:rPr lang="en-GB" sz="950" b="1" dirty="0">
                <a:solidFill>
                  <a:schemeClr val="tx1">
                    <a:lumMod val="75000"/>
                    <a:lumOff val="25000"/>
                  </a:schemeClr>
                </a:solidFill>
                <a:latin typeface="Arial" charset="0"/>
                <a:cs typeface="Arial" charset="0"/>
              </a:rPr>
            </a:br>
            <a:endParaRPr lang="en-GB" sz="950" dirty="0">
              <a:solidFill>
                <a:schemeClr val="tx1">
                  <a:lumMod val="75000"/>
                  <a:lumOff val="25000"/>
                </a:schemeClr>
              </a:solidFill>
              <a:latin typeface="Arial" charset="0"/>
              <a:cs typeface="Arial" charset="0"/>
            </a:endParaRPr>
          </a:p>
          <a:p>
            <a:pPr>
              <a:spcAft>
                <a:spcPts val="300"/>
              </a:spcAft>
              <a:tabLst>
                <a:tab pos="1257300" algn="l"/>
              </a:tabLst>
              <a:defRPr/>
            </a:pPr>
            <a:r>
              <a:rPr lang="en-GB" sz="950" dirty="0" smtClean="0">
                <a:solidFill>
                  <a:schemeClr val="tx1">
                    <a:lumMod val="75000"/>
                    <a:lumOff val="25000"/>
                  </a:schemeClr>
                </a:solidFill>
                <a:latin typeface="Arial" charset="0"/>
                <a:cs typeface="Arial" charset="0"/>
              </a:rPr>
              <a:t>Key legislation </a:t>
            </a:r>
            <a:br>
              <a:rPr lang="en-GB" sz="950" dirty="0" smtClean="0">
                <a:solidFill>
                  <a:schemeClr val="tx1">
                    <a:lumMod val="75000"/>
                    <a:lumOff val="25000"/>
                  </a:schemeClr>
                </a:solidFill>
                <a:latin typeface="Arial" charset="0"/>
                <a:cs typeface="Arial" charset="0"/>
              </a:rPr>
            </a:br>
            <a:r>
              <a:rPr lang="en-GB" sz="950" dirty="0" smtClean="0">
                <a:solidFill>
                  <a:schemeClr val="tx1">
                    <a:lumMod val="75000"/>
                    <a:lumOff val="25000"/>
                  </a:schemeClr>
                </a:solidFill>
                <a:latin typeface="Arial" charset="0"/>
                <a:cs typeface="Arial" charset="0"/>
              </a:rPr>
              <a:t>and guidance:</a:t>
            </a:r>
            <a:r>
              <a:rPr lang="en-GB" sz="950" dirty="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hlinkClick r:id="rId2"/>
              </a:rPr>
              <a:t>UKOOG onshore shale gas well guidelines </a:t>
            </a:r>
            <a:r>
              <a:rPr lang="en-GB" sz="950" b="1" dirty="0">
                <a:solidFill>
                  <a:schemeClr val="tx1">
                    <a:lumMod val="75000"/>
                    <a:lumOff val="25000"/>
                  </a:schemeClr>
                </a:solidFill>
                <a:latin typeface="Arial" charset="0"/>
                <a:cs typeface="Arial" charset="0"/>
              </a:rPr>
              <a:t/>
            </a:r>
            <a:br>
              <a:rPr lang="en-GB" sz="950" b="1" dirty="0">
                <a:solidFill>
                  <a:schemeClr val="tx1">
                    <a:lumMod val="75000"/>
                    <a:lumOff val="25000"/>
                  </a:schemeClr>
                </a:solidFill>
                <a:latin typeface="Arial" charset="0"/>
                <a:cs typeface="Arial" charset="0"/>
              </a:rPr>
            </a:br>
            <a:r>
              <a:rPr lang="en-GB" sz="950" b="1" dirty="0" smtClean="0">
                <a:solidFill>
                  <a:schemeClr val="tx1">
                    <a:lumMod val="75000"/>
                    <a:lumOff val="25000"/>
                  </a:schemeClr>
                </a:solidFill>
                <a:latin typeface="Arial" charset="0"/>
                <a:cs typeface="Arial" charset="0"/>
              </a:rPr>
              <a:t>	(best practice)</a:t>
            </a:r>
            <a:endParaRPr lang="en-GB" sz="950" b="1" dirty="0">
              <a:solidFill>
                <a:schemeClr val="tx1">
                  <a:lumMod val="75000"/>
                  <a:lumOff val="25000"/>
                </a:schemeClr>
              </a:solidFill>
              <a:latin typeface="Arial" charset="0"/>
              <a:cs typeface="Arial" charset="0"/>
            </a:endParaRPr>
          </a:p>
          <a:p>
            <a:pPr marL="1257300" indent="-1257300">
              <a:spcAft>
                <a:spcPts val="300"/>
              </a:spcAft>
              <a:defRPr/>
            </a:pPr>
            <a:endParaRPr lang="en-GB" sz="950" dirty="0" smtClean="0">
              <a:solidFill>
                <a:schemeClr val="tx1">
                  <a:lumMod val="75000"/>
                  <a:lumOff val="25000"/>
                </a:schemeClr>
              </a:solidFill>
              <a:latin typeface="Arial" charset="0"/>
              <a:cs typeface="Arial" charset="0"/>
            </a:endParaRPr>
          </a:p>
          <a:p>
            <a:pPr marL="1257300" indent="-1257300">
              <a:spcAft>
                <a:spcPts val="300"/>
              </a:spcAft>
              <a:defRPr/>
            </a:pPr>
            <a:r>
              <a:rPr lang="en-GB" sz="950" dirty="0" smtClean="0">
                <a:solidFill>
                  <a:schemeClr val="tx1">
                    <a:lumMod val="75000"/>
                    <a:lumOff val="25000"/>
                  </a:schemeClr>
                </a:solidFill>
                <a:latin typeface="Arial" charset="0"/>
                <a:cs typeface="Arial" charset="0"/>
              </a:rPr>
              <a:t>Operator </a:t>
            </a:r>
            <a:r>
              <a:rPr lang="en-GB" sz="950" dirty="0">
                <a:solidFill>
                  <a:schemeClr val="tx1">
                    <a:lumMod val="75000"/>
                    <a:lumOff val="25000"/>
                  </a:schemeClr>
                </a:solidFill>
                <a:latin typeface="Arial" charset="0"/>
                <a:cs typeface="Arial" charset="0"/>
              </a:rPr>
              <a:t>input:	</a:t>
            </a:r>
            <a:r>
              <a:rPr lang="en-GB" sz="950" b="1" dirty="0">
                <a:solidFill>
                  <a:schemeClr val="tx1">
                    <a:lumMod val="75000"/>
                    <a:lumOff val="25000"/>
                  </a:schemeClr>
                </a:solidFill>
                <a:latin typeface="Arial" charset="0"/>
                <a:cs typeface="Arial" charset="0"/>
              </a:rPr>
              <a:t>Yes</a:t>
            </a:r>
            <a:br>
              <a:rPr lang="en-GB" sz="950" b="1" dirty="0">
                <a:solidFill>
                  <a:schemeClr val="tx1">
                    <a:lumMod val="75000"/>
                    <a:lumOff val="25000"/>
                  </a:schemeClr>
                </a:solidFill>
                <a:latin typeface="Arial" charset="0"/>
                <a:cs typeface="Arial" charset="0"/>
              </a:rPr>
            </a:br>
            <a:endParaRPr lang="en-GB" sz="950" dirty="0">
              <a:solidFill>
                <a:schemeClr val="tx1">
                  <a:lumMod val="75000"/>
                  <a:lumOff val="25000"/>
                </a:schemeClr>
              </a:solidFill>
              <a:latin typeface="Arial" charset="0"/>
              <a:cs typeface="Arial" charset="0"/>
            </a:endParaRPr>
          </a:p>
          <a:p>
            <a:pPr marL="1257300" indent="-1257300">
              <a:spcAft>
                <a:spcPts val="300"/>
              </a:spcAft>
              <a:defRPr/>
            </a:pPr>
            <a:r>
              <a:rPr lang="en-GB" sz="950" dirty="0">
                <a:solidFill>
                  <a:schemeClr val="tx1">
                    <a:lumMod val="75000"/>
                    <a:lumOff val="25000"/>
                  </a:schemeClr>
                </a:solidFill>
                <a:latin typeface="Arial" charset="0"/>
                <a:cs typeface="Arial" charset="0"/>
              </a:rPr>
              <a:t>Engage stakeholder:	</a:t>
            </a:r>
            <a:r>
              <a:rPr lang="en-GB" sz="950" b="1" dirty="0" smtClean="0">
                <a:solidFill>
                  <a:schemeClr val="tx1">
                    <a:lumMod val="75000"/>
                    <a:lumOff val="25000"/>
                  </a:schemeClr>
                </a:solidFill>
                <a:latin typeface="Arial" pitchFamily="34" charset="0"/>
                <a:cs typeface="Arial" pitchFamily="34" charset="0"/>
              </a:rPr>
              <a:t>– </a:t>
            </a:r>
            <a:r>
              <a:rPr lang="en-GB" sz="950" b="1" dirty="0">
                <a:solidFill>
                  <a:schemeClr val="tx1">
                    <a:lumMod val="75000"/>
                    <a:lumOff val="25000"/>
                  </a:schemeClr>
                </a:solidFill>
                <a:latin typeface="Arial" charset="0"/>
                <a:cs typeface="Arial" charset="0"/>
              </a:rPr>
              <a:t/>
            </a:r>
            <a:br>
              <a:rPr lang="en-GB" sz="950" b="1" dirty="0">
                <a:solidFill>
                  <a:schemeClr val="tx1">
                    <a:lumMod val="75000"/>
                    <a:lumOff val="25000"/>
                  </a:schemeClr>
                </a:solidFill>
                <a:latin typeface="Arial" charset="0"/>
                <a:cs typeface="Arial" charset="0"/>
              </a:rPr>
            </a:br>
            <a:endParaRPr lang="en-GB" sz="950" b="1" dirty="0">
              <a:solidFill>
                <a:schemeClr val="tx1">
                  <a:lumMod val="75000"/>
                  <a:lumOff val="25000"/>
                </a:schemeClr>
              </a:solidFill>
              <a:latin typeface="Arial" charset="0"/>
              <a:cs typeface="Arial" charset="0"/>
            </a:endParaRPr>
          </a:p>
          <a:p>
            <a:pPr marL="1257300" indent="-1257300">
              <a:spcAft>
                <a:spcPts val="300"/>
              </a:spcAft>
              <a:defRPr/>
            </a:pPr>
            <a:r>
              <a:rPr lang="en-GB" sz="950" dirty="0" smtClean="0">
                <a:solidFill>
                  <a:schemeClr val="tx1">
                    <a:lumMod val="75000"/>
                    <a:lumOff val="25000"/>
                  </a:schemeClr>
                </a:solidFill>
                <a:latin typeface="Arial" pitchFamily="34" charset="0"/>
                <a:cs typeface="Arial" pitchFamily="34" charset="0"/>
              </a:rPr>
              <a:t>Relevant </a:t>
            </a:r>
            <a:r>
              <a:rPr lang="en-GB" sz="950" dirty="0" smtClean="0">
                <a:solidFill>
                  <a:schemeClr val="tx1">
                    <a:lumMod val="75000"/>
                    <a:lumOff val="25000"/>
                  </a:schemeClr>
                </a:solidFill>
                <a:latin typeface="Arial" charset="0"/>
                <a:cs typeface="Arial" charset="0"/>
              </a:rPr>
              <a:t>consultees:</a:t>
            </a:r>
            <a:r>
              <a:rPr lang="en-GB" sz="950" dirty="0">
                <a:solidFill>
                  <a:schemeClr val="tx1">
                    <a:lumMod val="75000"/>
                    <a:lumOff val="25000"/>
                  </a:schemeClr>
                </a:solidFill>
                <a:latin typeface="Arial" charset="0"/>
                <a:cs typeface="Arial" charset="0"/>
              </a:rPr>
              <a:t>	</a:t>
            </a:r>
            <a:r>
              <a:rPr lang="en-GB" sz="950" b="1" dirty="0">
                <a:solidFill>
                  <a:schemeClr val="tx1">
                    <a:lumMod val="75000"/>
                    <a:lumOff val="25000"/>
                  </a:schemeClr>
                </a:solidFill>
                <a:latin typeface="Arial" charset="0"/>
              </a:rPr>
              <a:t>DETI, NIEA, HSENI and GSNI</a:t>
            </a:r>
            <a:br>
              <a:rPr lang="en-GB" sz="950" b="1" dirty="0">
                <a:solidFill>
                  <a:schemeClr val="tx1">
                    <a:lumMod val="75000"/>
                    <a:lumOff val="25000"/>
                  </a:schemeClr>
                </a:solidFill>
                <a:latin typeface="Arial" charset="0"/>
              </a:rPr>
            </a:br>
            <a:r>
              <a:rPr lang="en-GB" sz="950" b="1" dirty="0">
                <a:solidFill>
                  <a:schemeClr val="tx1">
                    <a:lumMod val="75000"/>
                    <a:lumOff val="25000"/>
                  </a:schemeClr>
                </a:solidFill>
                <a:latin typeface="Arial" charset="0"/>
                <a:cs typeface="Arial" charset="0"/>
              </a:rPr>
              <a:t/>
            </a:r>
            <a:br>
              <a:rPr lang="en-GB" sz="950" b="1" dirty="0">
                <a:solidFill>
                  <a:schemeClr val="tx1">
                    <a:lumMod val="75000"/>
                    <a:lumOff val="25000"/>
                  </a:schemeClr>
                </a:solidFill>
                <a:latin typeface="Arial" charset="0"/>
                <a:cs typeface="Arial" charset="0"/>
              </a:rPr>
            </a:br>
            <a:endParaRPr lang="en-GB" sz="950" b="1" dirty="0">
              <a:solidFill>
                <a:schemeClr val="tx1">
                  <a:lumMod val="75000"/>
                  <a:lumOff val="25000"/>
                </a:schemeClr>
              </a:solidFill>
              <a:latin typeface="Arial" charset="0"/>
              <a:cs typeface="Arial" charset="0"/>
            </a:endParaRPr>
          </a:p>
          <a:p>
            <a:pPr marL="1257300" indent="-1257300">
              <a:spcAft>
                <a:spcPts val="300"/>
              </a:spcAft>
              <a:defRPr/>
            </a:pPr>
            <a:r>
              <a:rPr lang="en-GB" sz="950" dirty="0">
                <a:solidFill>
                  <a:schemeClr val="tx1">
                    <a:lumMod val="75000"/>
                    <a:lumOff val="25000"/>
                  </a:schemeClr>
                </a:solidFill>
                <a:latin typeface="Arial" charset="0"/>
                <a:cs typeface="Arial" charset="0"/>
              </a:rPr>
              <a:t>Decision/output:</a:t>
            </a:r>
            <a:r>
              <a:rPr lang="en-GB" sz="950" b="1" dirty="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charset="0"/>
                <a:cs typeface="Arial" charset="0"/>
              </a:rPr>
              <a:t>Data-reporting </a:t>
            </a:r>
            <a:r>
              <a:rPr lang="en-GB" sz="950" b="1" dirty="0">
                <a:solidFill>
                  <a:schemeClr val="tx1">
                    <a:lumMod val="75000"/>
                    <a:lumOff val="25000"/>
                  </a:schemeClr>
                </a:solidFill>
                <a:latin typeface="Arial" charset="0"/>
                <a:cs typeface="Arial" charset="0"/>
              </a:rPr>
              <a:t>agreement and ongoing provision of operational information by </a:t>
            </a:r>
            <a:r>
              <a:rPr lang="en-GB" sz="950" b="1" dirty="0" smtClean="0">
                <a:solidFill>
                  <a:schemeClr val="tx1">
                    <a:lumMod val="75000"/>
                    <a:lumOff val="25000"/>
                  </a:schemeClr>
                </a:solidFill>
                <a:latin typeface="Arial" charset="0"/>
                <a:cs typeface="Arial" charset="0"/>
              </a:rPr>
              <a:t>operator</a:t>
            </a:r>
            <a:endParaRPr lang="en-GB" sz="950" b="1" dirty="0">
              <a:solidFill>
                <a:schemeClr val="tx1">
                  <a:lumMod val="75000"/>
                  <a:lumOff val="25000"/>
                </a:schemeClr>
              </a:solidFill>
              <a:latin typeface="Arial" charset="0"/>
              <a:cs typeface="Arial" charset="0"/>
            </a:endParaRPr>
          </a:p>
        </p:txBody>
      </p:sp>
      <p:sp>
        <p:nvSpPr>
          <p:cNvPr id="40963" name="Content Placeholder 9"/>
          <p:cNvSpPr>
            <a:spLocks noGrp="1"/>
          </p:cNvSpPr>
          <p:nvPr>
            <p:ph idx="1"/>
          </p:nvPr>
        </p:nvSpPr>
        <p:spPr>
          <a:xfrm>
            <a:off x="4716463" y="549275"/>
            <a:ext cx="4176712" cy="5903913"/>
          </a:xfrm>
        </p:spPr>
        <p:txBody>
          <a:bodyPr>
            <a:normAutofit/>
          </a:bodyPr>
          <a:lstStyle/>
          <a:p>
            <a:pPr eaLnBrk="1" hangingPunct="1">
              <a:spcBef>
                <a:spcPct val="0"/>
              </a:spcBef>
            </a:pPr>
            <a:r>
              <a:rPr lang="en-GB" b="1" dirty="0" smtClean="0">
                <a:solidFill>
                  <a:srgbClr val="404040"/>
                </a:solidFill>
                <a:latin typeface="Arial" charset="0"/>
                <a:cs typeface="Arial" charset="0"/>
              </a:rPr>
              <a:t>Data reporting</a:t>
            </a:r>
            <a:br>
              <a:rPr lang="en-GB" b="1" dirty="0" smtClean="0">
                <a:solidFill>
                  <a:srgbClr val="404040"/>
                </a:solidFill>
                <a:latin typeface="Arial" charset="0"/>
                <a:cs typeface="Arial" charset="0"/>
              </a:rPr>
            </a:br>
            <a:r>
              <a:rPr lang="en-GB" dirty="0" smtClean="0">
                <a:solidFill>
                  <a:srgbClr val="404040"/>
                </a:solidFill>
                <a:latin typeface="Arial" charset="0"/>
                <a:cs typeface="Arial" charset="0"/>
              </a:rPr>
              <a:t>Operators of onshore oil and gas wells are required to share certain information about the operation with key regulatory bodies, including DETI, the NIEA, HSENI and GSNI.</a:t>
            </a:r>
          </a:p>
          <a:p>
            <a:pPr eaLnBrk="1" hangingPunct="1">
              <a:spcBef>
                <a:spcPct val="0"/>
              </a:spcBef>
            </a:pPr>
            <a:endParaRPr lang="en-GB" dirty="0" smtClean="0">
              <a:solidFill>
                <a:srgbClr val="404040"/>
              </a:solidFill>
              <a:latin typeface="Arial" charset="0"/>
              <a:cs typeface="Arial" charset="0"/>
            </a:endParaRPr>
          </a:p>
          <a:p>
            <a:r>
              <a:rPr lang="en-GB" b="1" dirty="0" smtClean="0"/>
              <a:t>Data exchange standards</a:t>
            </a:r>
          </a:p>
          <a:p>
            <a:r>
              <a:rPr lang="en-GB" dirty="0" smtClean="0"/>
              <a:t>There are standard formats for data exchange within the oil and gas industry. The well</a:t>
            </a:r>
            <a:r>
              <a:rPr lang="en-US" dirty="0" smtClean="0"/>
              <a:t>site information transfer standard markup language (WITSML), for example, provides a standard for transmitting technical data between organisations such as energy companies, service companies, drilling contractors, application vendors and regulatory agencies.</a:t>
            </a:r>
          </a:p>
          <a:p>
            <a:r>
              <a:rPr lang="en-US" dirty="0" smtClean="0"/>
              <a:t>Operators will also be expected to communicate with DETI using the established system of oil and gas petroleum operations notices (PON).</a:t>
            </a:r>
          </a:p>
          <a:p>
            <a:endParaRPr lang="en-US" dirty="0" smtClean="0"/>
          </a:p>
          <a:p>
            <a:pPr eaLnBrk="1" hangingPunct="1">
              <a:spcBef>
                <a:spcPct val="0"/>
              </a:spcBef>
            </a:pPr>
            <a:r>
              <a:rPr lang="en-GB" b="1" dirty="0" smtClean="0">
                <a:solidFill>
                  <a:srgbClr val="404040"/>
                </a:solidFill>
                <a:latin typeface="Arial" charset="0"/>
                <a:cs typeface="Arial" charset="0"/>
              </a:rPr>
              <a:t>Fracturing information</a:t>
            </a:r>
            <a:br>
              <a:rPr lang="en-GB" b="1" dirty="0" smtClean="0">
                <a:solidFill>
                  <a:srgbClr val="404040"/>
                </a:solidFill>
                <a:latin typeface="Arial" charset="0"/>
                <a:cs typeface="Arial" charset="0"/>
              </a:rPr>
            </a:br>
            <a:r>
              <a:rPr lang="en-GB" dirty="0" smtClean="0">
                <a:solidFill>
                  <a:srgbClr val="404040"/>
                </a:solidFill>
                <a:latin typeface="Arial" charset="0"/>
                <a:cs typeface="Arial" charset="0"/>
              </a:rPr>
              <a:t>In addition to statutory reporting, operators of shale gas wells who will be conducting hydraulic fracturing operations should keep records of the following information for regulatory inspection purposes:</a:t>
            </a:r>
          </a:p>
          <a:p>
            <a:pPr marL="228600" indent="-228600" eaLnBrk="1" hangingPunct="1">
              <a:spcBef>
                <a:spcPct val="0"/>
              </a:spcBef>
              <a:buFont typeface="+mj-lt"/>
              <a:buAutoNum type="arabicPeriod"/>
            </a:pPr>
            <a:r>
              <a:rPr lang="en-GB" dirty="0" smtClean="0">
                <a:solidFill>
                  <a:srgbClr val="404040"/>
                </a:solidFill>
                <a:latin typeface="Arial" charset="0"/>
                <a:cs typeface="Arial" charset="0"/>
              </a:rPr>
              <a:t>Geological information, including the predicted depth(s) of the top and the bottom of the formation into which well fracturing fluids are to be injected</a:t>
            </a:r>
          </a:p>
          <a:p>
            <a:pPr marL="228600" indent="-228600" eaLnBrk="1" hangingPunct="1">
              <a:spcBef>
                <a:spcPct val="0"/>
              </a:spcBef>
              <a:buFont typeface="+mj-lt"/>
              <a:buAutoNum type="arabicPeriod"/>
            </a:pPr>
            <a:r>
              <a:rPr lang="en-GB" dirty="0" smtClean="0">
                <a:solidFill>
                  <a:srgbClr val="404040"/>
                </a:solidFill>
                <a:latin typeface="Arial" charset="0"/>
                <a:cs typeface="Arial" charset="0"/>
              </a:rPr>
              <a:t>Information concerning water supply, usage, recycling and reuse</a:t>
            </a:r>
          </a:p>
          <a:p>
            <a:pPr marL="228600" indent="-228600">
              <a:buFont typeface="+mj-lt"/>
              <a:buAutoNum type="arabicPeriod"/>
            </a:pPr>
            <a:r>
              <a:rPr lang="en-GB" dirty="0" smtClean="0"/>
              <a:t>A detailed description of the well fracturing design and operations</a:t>
            </a:r>
          </a:p>
          <a:p>
            <a:pPr marL="228600" indent="-228600" eaLnBrk="1" hangingPunct="1">
              <a:spcBef>
                <a:spcPct val="0"/>
              </a:spcBef>
              <a:buFont typeface="+mj-lt"/>
              <a:buAutoNum type="arabicPeriod"/>
            </a:pPr>
            <a:r>
              <a:rPr lang="en-GB" dirty="0" smtClean="0">
                <a:solidFill>
                  <a:srgbClr val="404040"/>
                </a:solidFill>
                <a:latin typeface="Arial" charset="0"/>
                <a:cs typeface="Arial" charset="0"/>
              </a:rPr>
              <a:t>A detailed post-fracture job report.</a:t>
            </a:r>
          </a:p>
          <a:p>
            <a:pPr eaLnBrk="1" hangingPunct="1">
              <a:spcBef>
                <a:spcPct val="0"/>
              </a:spcBef>
            </a:pPr>
            <a:endParaRPr lang="en-GB" dirty="0" smtClean="0">
              <a:solidFill>
                <a:srgbClr val="404040"/>
              </a:solidFill>
              <a:latin typeface="Arial" charset="0"/>
              <a:cs typeface="Arial" charset="0"/>
            </a:endParaRPr>
          </a:p>
          <a:p>
            <a:pPr eaLnBrk="1" hangingPunct="1">
              <a:spcBef>
                <a:spcPct val="0"/>
              </a:spcBef>
            </a:pPr>
            <a:r>
              <a:rPr lang="en-GB" b="1" dirty="0" smtClean="0">
                <a:solidFill>
                  <a:srgbClr val="404040"/>
                </a:solidFill>
                <a:latin typeface="Arial" charset="0"/>
                <a:cs typeface="Arial" charset="0"/>
              </a:rPr>
              <a:t>Useful links</a:t>
            </a:r>
          </a:p>
          <a:p>
            <a:pPr eaLnBrk="1" hangingPunct="1">
              <a:spcBef>
                <a:spcPct val="0"/>
              </a:spcBef>
              <a:spcAft>
                <a:spcPts val="600"/>
              </a:spcAft>
            </a:pPr>
            <a:r>
              <a:rPr lang="en-GB" dirty="0" smtClean="0">
                <a:solidFill>
                  <a:srgbClr val="404040"/>
                </a:solidFill>
                <a:latin typeface="Arial" charset="0"/>
                <a:cs typeface="Arial" charset="0"/>
              </a:rPr>
              <a:t>Oil and gas: GB onshore exploration and production</a:t>
            </a:r>
            <a:br>
              <a:rPr lang="en-GB" dirty="0" smtClean="0">
                <a:solidFill>
                  <a:srgbClr val="404040"/>
                </a:solidFill>
                <a:latin typeface="Arial" charset="0"/>
                <a:cs typeface="Arial" charset="0"/>
              </a:rPr>
            </a:br>
            <a:r>
              <a:rPr lang="en-GB" dirty="0" smtClean="0">
                <a:solidFill>
                  <a:srgbClr val="404040"/>
                </a:solidFill>
                <a:latin typeface="Arial" charset="0"/>
                <a:cs typeface="Arial" charset="0"/>
                <a:hlinkClick r:id="rId3"/>
              </a:rPr>
              <a:t>www.gov.uk/oil-and-gas-onshore-exploration-and-production#resumption-of-shale-gas-exploration</a:t>
            </a:r>
            <a:endParaRPr lang="en-GB" dirty="0" smtClean="0">
              <a:solidFill>
                <a:srgbClr val="404040"/>
              </a:solidFill>
              <a:latin typeface="Arial" charset="0"/>
              <a:cs typeface="Arial" charset="0"/>
            </a:endParaRPr>
          </a:p>
          <a:p>
            <a:pPr eaLnBrk="1" hangingPunct="1">
              <a:spcBef>
                <a:spcPct val="0"/>
              </a:spcBef>
              <a:spcAft>
                <a:spcPts val="600"/>
              </a:spcAft>
            </a:pPr>
            <a:r>
              <a:rPr lang="en-GB" dirty="0" smtClean="0">
                <a:solidFill>
                  <a:srgbClr val="404040"/>
                </a:solidFill>
                <a:latin typeface="Arial" charset="0"/>
                <a:cs typeface="Arial" charset="0"/>
              </a:rPr>
              <a:t>UKOOG guidance for onshore shale gas wells</a:t>
            </a:r>
            <a:br>
              <a:rPr lang="en-GB" dirty="0" smtClean="0">
                <a:solidFill>
                  <a:srgbClr val="404040"/>
                </a:solidFill>
                <a:latin typeface="Arial" charset="0"/>
                <a:cs typeface="Arial" charset="0"/>
              </a:rPr>
            </a:br>
            <a:r>
              <a:rPr lang="en-GB" dirty="0" smtClean="0">
                <a:solidFill>
                  <a:srgbClr val="404040"/>
                </a:solidFill>
                <a:latin typeface="Arial" charset="0"/>
                <a:cs typeface="Arial" charset="0"/>
                <a:hlinkClick r:id="rId2"/>
              </a:rPr>
              <a:t>https://www.gov.uk/government/uploads/system/uploads/attachment_data/file/185935/UKOOGShaleGasWellGuidelines.pdf</a:t>
            </a:r>
            <a:endParaRPr lang="en-GB" dirty="0" smtClean="0">
              <a:solidFill>
                <a:srgbClr val="404040"/>
              </a:solidFill>
              <a:latin typeface="Arial" charset="0"/>
              <a:cs typeface="Arial" charset="0"/>
            </a:endParaRPr>
          </a:p>
          <a:p>
            <a:r>
              <a:rPr lang="en-GB" dirty="0" smtClean="0"/>
              <a:t>PON notifications</a:t>
            </a:r>
            <a:br>
              <a:rPr lang="en-GB" dirty="0" smtClean="0"/>
            </a:br>
            <a:r>
              <a:rPr lang="en-GB" dirty="0" smtClean="0">
                <a:hlinkClick r:id="rId4"/>
              </a:rPr>
              <a:t>https://www.gov.uk/oil-and-gas-petroleum-operations-notices</a:t>
            </a:r>
            <a:endParaRPr lang="en-GB" dirty="0" smtClean="0"/>
          </a:p>
          <a:p>
            <a:pPr eaLnBrk="1" hangingPunct="1">
              <a:spcBef>
                <a:spcPct val="0"/>
              </a:spcBef>
            </a:pPr>
            <a:endParaRPr lang="en-GB" sz="900" dirty="0" smtClean="0">
              <a:solidFill>
                <a:srgbClr val="404040"/>
              </a:solidFill>
              <a:latin typeface="Arial" charset="0"/>
              <a:cs typeface="Arial" charset="0"/>
            </a:endParaRPr>
          </a:p>
          <a:p>
            <a:pPr eaLnBrk="1" hangingPunct="1">
              <a:spcBef>
                <a:spcPct val="0"/>
              </a:spcBef>
            </a:pPr>
            <a:endParaRPr lang="en-GB" sz="900" dirty="0" smtClean="0">
              <a:solidFill>
                <a:srgbClr val="404040"/>
              </a:solidFill>
              <a:latin typeface="Arial" charset="0"/>
              <a:cs typeface="Arial" charset="0"/>
            </a:endParaRPr>
          </a:p>
        </p:txBody>
      </p:sp>
      <p:pic>
        <p:nvPicPr>
          <p:cNvPr id="10" name="Picture 9"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69807" y="74203"/>
            <a:ext cx="306299" cy="306299"/>
          </a:xfrm>
          <a:prstGeom prst="rect">
            <a:avLst/>
          </a:prstGeom>
        </p:spPr>
      </p:pic>
    </p:spTree>
    <p:extLst>
      <p:ext uri="{BB962C8B-B14F-4D97-AF65-F5344CB8AC3E}">
        <p14:creationId xmlns:p14="http://schemas.microsoft.com/office/powerpoint/2010/main" xmlns="" val="21708276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defRPr/>
            </a:pPr>
            <a:r>
              <a:rPr lang="en-GB" sz="2000" b="1" dirty="0">
                <a:solidFill>
                  <a:schemeClr val="accent2"/>
                </a:solidFill>
                <a:latin typeface="Arial" charset="0"/>
                <a:cs typeface="Arial" charset="0"/>
              </a:rPr>
              <a:t>DETI consent to drill</a:t>
            </a:r>
          </a:p>
          <a:p>
            <a:pPr marL="1257300" indent="-1257300">
              <a:spcAft>
                <a:spcPts val="300"/>
              </a:spcAft>
              <a:defRPr/>
            </a:pPr>
            <a:r>
              <a:rPr lang="en-GB" sz="950" dirty="0">
                <a:solidFill>
                  <a:srgbClr val="404040"/>
                </a:solidFill>
              </a:rPr>
              <a:t> </a:t>
            </a:r>
          </a:p>
          <a:p>
            <a:pPr marL="1257300" indent="-1257300">
              <a:spcAft>
                <a:spcPts val="300"/>
              </a:spcAft>
              <a:defRPr/>
            </a:pPr>
            <a:r>
              <a:rPr lang="en-GB" sz="950" dirty="0">
                <a:solidFill>
                  <a:srgbClr val="404040"/>
                </a:solidFill>
                <a:latin typeface="Arial" charset="0"/>
                <a:cs typeface="Arial" charset="0"/>
              </a:rPr>
              <a:t>Lead agency:</a:t>
            </a:r>
            <a:r>
              <a:rPr lang="en-GB" sz="950" b="1" dirty="0">
                <a:solidFill>
                  <a:srgbClr val="404040"/>
                </a:solidFill>
                <a:latin typeface="Arial" charset="0"/>
                <a:cs typeface="Arial" charset="0"/>
              </a:rPr>
              <a:t>	DETI</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Actions:	</a:t>
            </a:r>
            <a:r>
              <a:rPr lang="en-GB" sz="950" b="1" dirty="0">
                <a:solidFill>
                  <a:srgbClr val="404040"/>
                </a:solidFill>
                <a:latin typeface="Arial" charset="0"/>
                <a:cs typeface="Arial" charset="0"/>
              </a:rPr>
              <a:t>DETI will assess operator competency and financial stability</a:t>
            </a:r>
          </a:p>
          <a:p>
            <a:pPr marL="1257300" indent="-1257300">
              <a:spcAft>
                <a:spcPts val="300"/>
              </a:spcAft>
              <a:defRPr/>
            </a:pPr>
            <a:r>
              <a:rPr lang="en-GB" sz="950" b="1" dirty="0">
                <a:solidFill>
                  <a:srgbClr val="404040"/>
                </a:solidFill>
                <a:latin typeface="Arial" charset="0"/>
                <a:cs typeface="Arial" charset="0"/>
              </a:rPr>
              <a:t>	DETI grants consent to drill only </a:t>
            </a:r>
            <a:r>
              <a:rPr lang="en-GB" sz="950" b="1" dirty="0" smtClean="0">
                <a:solidFill>
                  <a:srgbClr val="404040"/>
                </a:solidFill>
                <a:latin typeface="Arial" charset="0"/>
                <a:cs typeface="Arial" charset="0"/>
              </a:rPr>
              <a:t>once </a:t>
            </a:r>
            <a:r>
              <a:rPr lang="en-GB" sz="950" b="1" dirty="0">
                <a:solidFill>
                  <a:srgbClr val="404040"/>
                </a:solidFill>
                <a:latin typeface="Arial" charset="0"/>
                <a:cs typeface="Arial" charset="0"/>
              </a:rPr>
              <a:t>all permits are in place and all relevant </a:t>
            </a:r>
            <a:r>
              <a:rPr lang="en-GB" sz="950" b="1" dirty="0" smtClean="0">
                <a:solidFill>
                  <a:srgbClr val="404040"/>
                </a:solidFill>
                <a:latin typeface="Arial" charset="0"/>
                <a:cs typeface="Arial" charset="0"/>
              </a:rPr>
              <a:t>consultees, including </a:t>
            </a:r>
            <a:r>
              <a:rPr lang="en-GB" sz="950" b="1" dirty="0">
                <a:solidFill>
                  <a:srgbClr val="404040"/>
                </a:solidFill>
                <a:latin typeface="Arial" charset="0"/>
                <a:cs typeface="Arial" charset="0"/>
              </a:rPr>
              <a:t>DETI, </a:t>
            </a:r>
            <a:r>
              <a:rPr lang="en-GB" sz="950" b="1" dirty="0" smtClean="0">
                <a:solidFill>
                  <a:srgbClr val="404040"/>
                </a:solidFill>
                <a:latin typeface="Arial" charset="0"/>
                <a:cs typeface="Arial" charset="0"/>
              </a:rPr>
              <a:t>DOE Planning, </a:t>
            </a:r>
            <a:r>
              <a:rPr lang="en-GB" sz="950" b="1" dirty="0">
                <a:solidFill>
                  <a:srgbClr val="404040"/>
                </a:solidFill>
                <a:latin typeface="Arial" charset="0"/>
                <a:cs typeface="Arial" charset="0"/>
              </a:rPr>
              <a:t>NIEA, </a:t>
            </a:r>
            <a:r>
              <a:rPr lang="en-GB" sz="950" b="1" dirty="0" smtClean="0">
                <a:solidFill>
                  <a:srgbClr val="404040"/>
                </a:solidFill>
                <a:latin typeface="Arial" charset="0"/>
                <a:cs typeface="Arial" charset="0"/>
              </a:rPr>
              <a:t>HSENI and GSNI, have </a:t>
            </a:r>
            <a:r>
              <a:rPr lang="en-GB" sz="950" b="1" dirty="0">
                <a:solidFill>
                  <a:srgbClr val="404040"/>
                </a:solidFill>
                <a:latin typeface="Arial" charset="0"/>
                <a:cs typeface="Arial" charset="0"/>
              </a:rPr>
              <a:t>been </a:t>
            </a:r>
            <a:r>
              <a:rPr lang="en-GB" sz="950" b="1" dirty="0" smtClean="0">
                <a:solidFill>
                  <a:srgbClr val="404040"/>
                </a:solidFill>
                <a:latin typeface="Arial" charset="0"/>
                <a:cs typeface="Arial" charset="0"/>
              </a:rPr>
              <a:t>notified</a:t>
            </a:r>
            <a:endParaRPr lang="en-GB" sz="950" b="1" dirty="0">
              <a:solidFill>
                <a:srgbClr val="404040"/>
              </a:solidFill>
              <a:latin typeface="Arial" charset="0"/>
              <a:cs typeface="Arial" charset="0"/>
            </a:endParaRPr>
          </a:p>
          <a:p>
            <a:pPr marL="1257300" indent="-1257300">
              <a:spcAft>
                <a:spcPts val="300"/>
              </a:spcAft>
              <a:defRPr/>
            </a:pPr>
            <a:endParaRPr lang="en-GB" sz="950" dirty="0">
              <a:solidFill>
                <a:srgbClr val="404040"/>
              </a:solidFill>
              <a:latin typeface="Arial" charset="0"/>
              <a:cs typeface="Arial" charset="0"/>
            </a:endParaRPr>
          </a:p>
          <a:p>
            <a:pPr>
              <a:spcAft>
                <a:spcPts val="300"/>
              </a:spcAft>
              <a:tabLst>
                <a:tab pos="1257300" algn="l"/>
              </a:tabLst>
              <a:defRPr/>
            </a:pPr>
            <a:r>
              <a:rPr lang="en-GB" sz="950" dirty="0" smtClean="0">
                <a:solidFill>
                  <a:srgbClr val="404040"/>
                </a:solidFill>
                <a:latin typeface="Arial" charset="0"/>
                <a:cs typeface="Arial" charset="0"/>
              </a:rPr>
              <a:t>Key legislation</a:t>
            </a:r>
          </a:p>
          <a:p>
            <a:pPr marL="1258888" indent="-1258888">
              <a:spcAft>
                <a:spcPts val="300"/>
              </a:spcAft>
              <a:tabLst>
                <a:tab pos="1257300" algn="l"/>
              </a:tabLst>
              <a:defRPr/>
            </a:pPr>
            <a:r>
              <a:rPr lang="en-GB" sz="950" dirty="0" smtClean="0">
                <a:solidFill>
                  <a:srgbClr val="404040"/>
                </a:solidFill>
                <a:latin typeface="Arial" charset="0"/>
                <a:cs typeface="Arial" charset="0"/>
              </a:rPr>
              <a:t>and guidance:</a:t>
            </a:r>
            <a:r>
              <a:rPr lang="en-GB" sz="950" dirty="0">
                <a:solidFill>
                  <a:srgbClr val="404040"/>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rPr>
              <a:t>Terms of licences issued under the</a:t>
            </a:r>
            <a:r>
              <a:rPr lang="en-GB" sz="950" b="1" dirty="0" smtClean="0">
                <a:solidFill>
                  <a:srgbClr val="FF0000"/>
                </a:solidFill>
                <a:latin typeface="Arial" charset="0"/>
                <a:cs typeface="Arial" charset="0"/>
              </a:rPr>
              <a:t> </a:t>
            </a:r>
            <a:br>
              <a:rPr lang="en-GB" sz="950" b="1" dirty="0" smtClean="0">
                <a:solidFill>
                  <a:srgbClr val="FF0000"/>
                </a:solidFill>
                <a:latin typeface="Arial" charset="0"/>
                <a:cs typeface="Arial" charset="0"/>
              </a:rPr>
            </a:br>
            <a:r>
              <a:rPr lang="en-GB" sz="950" b="1" dirty="0" smtClean="0">
                <a:solidFill>
                  <a:schemeClr val="tx1">
                    <a:lumMod val="75000"/>
                    <a:lumOff val="25000"/>
                  </a:schemeClr>
                </a:solidFill>
                <a:latin typeface="Arial" charset="0"/>
                <a:cs typeface="Arial" charset="0"/>
                <a:hlinkClick r:id="rId2"/>
              </a:rPr>
              <a:t>Petroleum (Production) Act (NI) 1964</a:t>
            </a:r>
            <a:endParaRPr lang="en-GB" sz="950" b="1" dirty="0" smtClean="0">
              <a:solidFill>
                <a:schemeClr val="tx1">
                  <a:lumMod val="75000"/>
                  <a:lumOff val="25000"/>
                </a:schemeClr>
              </a:solidFill>
              <a:latin typeface="Arial" charset="0"/>
              <a:cs typeface="Arial" charset="0"/>
            </a:endParaRP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defRPr/>
            </a:pP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Operator input:	</a:t>
            </a:r>
            <a:r>
              <a:rPr lang="en-GB" sz="950" b="1" dirty="0">
                <a:solidFill>
                  <a:srgbClr val="404040"/>
                </a:solidFill>
                <a:latin typeface="Arial" charset="0"/>
                <a:cs typeface="Arial" charset="0"/>
              </a:rPr>
              <a:t>Yes</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Engage stakeholder:	</a:t>
            </a:r>
            <a:r>
              <a:rPr lang="en-GB" sz="950" b="1" dirty="0" smtClean="0">
                <a:solidFill>
                  <a:srgbClr val="404040"/>
                </a:solidFill>
                <a:latin typeface="Arial" charset="0"/>
                <a:cs typeface="Arial" charset="0"/>
              </a:rPr>
              <a:t>–</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defRPr/>
            </a:pPr>
            <a:r>
              <a:rPr lang="en-GB" sz="950" dirty="0" smtClean="0">
                <a:solidFill>
                  <a:schemeClr val="tx1">
                    <a:lumMod val="75000"/>
                    <a:lumOff val="25000"/>
                  </a:schemeClr>
                </a:solidFill>
                <a:latin typeface="Arial" pitchFamily="34" charset="0"/>
                <a:cs typeface="Arial" pitchFamily="34" charset="0"/>
              </a:rPr>
              <a:t>Relevant </a:t>
            </a:r>
            <a:r>
              <a:rPr lang="en-GB" sz="950" dirty="0" smtClean="0">
                <a:solidFill>
                  <a:srgbClr val="404040"/>
                </a:solidFill>
                <a:latin typeface="Arial" charset="0"/>
                <a:cs typeface="Arial" charset="0"/>
              </a:rPr>
              <a:t>consultees</a:t>
            </a:r>
            <a:r>
              <a:rPr lang="en-GB" sz="950" dirty="0">
                <a:solidFill>
                  <a:srgbClr val="404040"/>
                </a:solidFill>
                <a:latin typeface="Arial" charset="0"/>
                <a:cs typeface="Arial" charset="0"/>
              </a:rPr>
              <a:t>:	</a:t>
            </a:r>
            <a:r>
              <a:rPr lang="en-GB" sz="950" b="1" dirty="0" smtClean="0">
                <a:solidFill>
                  <a:srgbClr val="404040"/>
                </a:solidFill>
                <a:latin typeface="Arial" charset="0"/>
                <a:cs typeface="Arial" charset="0"/>
              </a:rPr>
              <a:t>NIEA, DOE Planning, HSENI, GSNI</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Decision/output:</a:t>
            </a:r>
            <a:r>
              <a:rPr lang="en-GB" sz="950" b="1" dirty="0">
                <a:solidFill>
                  <a:srgbClr val="404040"/>
                </a:solidFill>
                <a:latin typeface="Arial" charset="0"/>
                <a:cs typeface="Arial" charset="0"/>
              </a:rPr>
              <a:t>	Drilling consent</a:t>
            </a:r>
          </a:p>
        </p:txBody>
      </p:sp>
      <p:sp>
        <p:nvSpPr>
          <p:cNvPr id="41987" name="Content Placeholder 9"/>
          <p:cNvSpPr>
            <a:spLocks noGrp="1"/>
          </p:cNvSpPr>
          <p:nvPr>
            <p:ph idx="1"/>
          </p:nvPr>
        </p:nvSpPr>
        <p:spPr/>
        <p:txBody>
          <a:bodyPr>
            <a:normAutofit fontScale="92500" lnSpcReduction="20000"/>
          </a:bodyPr>
          <a:lstStyle/>
          <a:p>
            <a:pPr eaLnBrk="1" hangingPunct="1">
              <a:spcBef>
                <a:spcPct val="0"/>
              </a:spcBef>
            </a:pPr>
            <a:r>
              <a:rPr lang="en-GB" b="1" dirty="0" smtClean="0">
                <a:solidFill>
                  <a:srgbClr val="404040"/>
                </a:solidFill>
                <a:latin typeface="Arial" charset="0"/>
                <a:cs typeface="Arial" charset="0"/>
              </a:rPr>
              <a:t>Pre-drilling checklist</a:t>
            </a:r>
            <a:br>
              <a:rPr lang="en-GB" b="1" dirty="0" smtClean="0">
                <a:solidFill>
                  <a:srgbClr val="404040"/>
                </a:solidFill>
                <a:latin typeface="Arial" charset="0"/>
                <a:cs typeface="Arial" charset="0"/>
              </a:rPr>
            </a:br>
            <a:r>
              <a:rPr lang="en-GB" dirty="0" smtClean="0">
                <a:solidFill>
                  <a:srgbClr val="404040"/>
                </a:solidFill>
                <a:latin typeface="Arial" charset="0"/>
                <a:cs typeface="Arial" charset="0"/>
              </a:rPr>
              <a:t>Licence holders are obliged to seek permission from DETI before they start well </a:t>
            </a:r>
            <a:r>
              <a:rPr lang="en-GB" dirty="0" smtClean="0">
                <a:solidFill>
                  <a:srgbClr val="0B0C0C"/>
                </a:solidFill>
                <a:latin typeface="Arial" charset="0"/>
                <a:cs typeface="Arial" charset="0"/>
              </a:rPr>
              <a:t>operations (application for consent to drill).</a:t>
            </a:r>
            <a:endParaRPr lang="en-GB" b="1" dirty="0" smtClean="0">
              <a:solidFill>
                <a:srgbClr val="404040"/>
              </a:solidFill>
              <a:latin typeface="Arial" charset="0"/>
              <a:cs typeface="Arial" charset="0"/>
            </a:endParaRPr>
          </a:p>
          <a:p>
            <a:pPr eaLnBrk="1" hangingPunct="1">
              <a:spcBef>
                <a:spcPct val="0"/>
              </a:spcBef>
            </a:pPr>
            <a:r>
              <a:rPr lang="en-GB" dirty="0" smtClean="0">
                <a:solidFill>
                  <a:srgbClr val="404040"/>
                </a:solidFill>
                <a:latin typeface="Arial" charset="0"/>
                <a:cs typeface="Arial" charset="0"/>
              </a:rPr>
              <a:t>DETI may provide consent to drill once the operator has</a:t>
            </a:r>
          </a:p>
          <a:p>
            <a:pPr lvl="1" eaLnBrk="1" hangingPunct="1">
              <a:buFont typeface="Arial" charset="0"/>
              <a:buChar char="•"/>
            </a:pPr>
            <a:r>
              <a:rPr lang="en-US" dirty="0" smtClean="0">
                <a:solidFill>
                  <a:srgbClr val="404040"/>
                </a:solidFill>
                <a:latin typeface="Arial" charset="0"/>
                <a:cs typeface="Arial" charset="0"/>
              </a:rPr>
              <a:t>Satisfied DETI that effective operational and environmental management systems are in place</a:t>
            </a:r>
          </a:p>
          <a:p>
            <a:pPr lvl="1" eaLnBrk="1" hangingPunct="1">
              <a:buFont typeface="Arial" charset="0"/>
              <a:buChar char="•"/>
            </a:pPr>
            <a:r>
              <a:rPr lang="en-US" dirty="0" smtClean="0">
                <a:solidFill>
                  <a:srgbClr val="404040"/>
                </a:solidFill>
                <a:latin typeface="Arial" charset="0"/>
                <a:cs typeface="Arial" charset="0"/>
              </a:rPr>
              <a:t>Secured planning permission from DOE Planning</a:t>
            </a:r>
          </a:p>
          <a:p>
            <a:pPr lvl="1">
              <a:buFont typeface="Arial" charset="0"/>
              <a:buChar char="•"/>
            </a:pPr>
            <a:r>
              <a:rPr lang="en-US" dirty="0" smtClean="0">
                <a:solidFill>
                  <a:srgbClr val="404040"/>
                </a:solidFill>
                <a:latin typeface="Arial" charset="0"/>
                <a:cs typeface="Arial" charset="0"/>
              </a:rPr>
              <a:t>Discharged any relevant conditions placed on the planning permission by DOE Planning</a:t>
            </a:r>
          </a:p>
          <a:p>
            <a:pPr lvl="1" eaLnBrk="1" hangingPunct="1">
              <a:buFont typeface="Arial" charset="0"/>
              <a:buChar char="•"/>
            </a:pPr>
            <a:r>
              <a:rPr lang="en-US" dirty="0" smtClean="0">
                <a:solidFill>
                  <a:srgbClr val="404040"/>
                </a:solidFill>
                <a:latin typeface="Arial" charset="0"/>
                <a:cs typeface="Arial" charset="0"/>
              </a:rPr>
              <a:t>Informed the GSNI of intention to drill</a:t>
            </a:r>
          </a:p>
          <a:p>
            <a:pPr lvl="1">
              <a:buFont typeface="Arial" charset="0"/>
              <a:buChar char="•"/>
            </a:pPr>
            <a:r>
              <a:rPr lang="en-US" dirty="0" smtClean="0">
                <a:solidFill>
                  <a:srgbClr val="404040"/>
                </a:solidFill>
                <a:latin typeface="Arial" charset="0"/>
                <a:cs typeface="Arial" charset="0"/>
              </a:rPr>
              <a:t>Completed the consultation process.</a:t>
            </a:r>
          </a:p>
          <a:p>
            <a:pPr lvl="1" eaLnBrk="1" hangingPunct="1">
              <a:buFont typeface="Arial" charset="0"/>
              <a:buChar char="•"/>
            </a:pPr>
            <a:r>
              <a:rPr lang="en-US" dirty="0" smtClean="0">
                <a:solidFill>
                  <a:srgbClr val="404040"/>
                </a:solidFill>
                <a:latin typeface="Arial" charset="0"/>
                <a:cs typeface="Arial" charset="0"/>
              </a:rPr>
              <a:t>Obtained all necessary permits from the Northern Ireland Environment Agency (NIEA)</a:t>
            </a:r>
          </a:p>
          <a:p>
            <a:pPr lvl="1" eaLnBrk="1" hangingPunct="1">
              <a:buFont typeface="Arial" charset="0"/>
              <a:buChar char="•"/>
            </a:pPr>
            <a:r>
              <a:rPr lang="en-US" dirty="0" smtClean="0">
                <a:solidFill>
                  <a:srgbClr val="404040"/>
                </a:solidFill>
                <a:latin typeface="Arial" charset="0"/>
                <a:cs typeface="Arial" charset="0"/>
              </a:rPr>
              <a:t>Agreed a system for monitoring conditions and emissions with NIEA</a:t>
            </a:r>
          </a:p>
          <a:p>
            <a:pPr lvl="1" eaLnBrk="1" hangingPunct="1">
              <a:buFont typeface="Arial" charset="0"/>
              <a:buChar char="•"/>
            </a:pPr>
            <a:r>
              <a:rPr lang="en-US" dirty="0" smtClean="0">
                <a:solidFill>
                  <a:srgbClr val="404040"/>
                </a:solidFill>
                <a:latin typeface="Arial" charset="0"/>
                <a:cs typeface="Arial" charset="0"/>
              </a:rPr>
              <a:t>Notified the HSENI of intention to drill (minimum 21 days’ notice but recommended to liaise with HSENI well in advance of proposed spud date)</a:t>
            </a:r>
          </a:p>
          <a:p>
            <a:pPr lvl="1">
              <a:buFont typeface="Arial" charset="0"/>
              <a:buChar char="•"/>
            </a:pPr>
            <a:r>
              <a:rPr lang="en-US" dirty="0" smtClean="0">
                <a:solidFill>
                  <a:srgbClr val="404040"/>
                </a:solidFill>
                <a:latin typeface="Arial" charset="0"/>
                <a:cs typeface="Arial" charset="0"/>
              </a:rPr>
              <a:t>Provided HSENI with details of proposed well design that has been checked by an independent and competent person (minimum 21 days’ notice but recommended to liaise with HSENI well in advance of proposed spud date)</a:t>
            </a:r>
          </a:p>
          <a:p>
            <a:pPr lvl="1" eaLnBrk="1" hangingPunct="1">
              <a:buFont typeface="Arial" charset="0"/>
              <a:buChar char="•"/>
            </a:pPr>
            <a:r>
              <a:rPr lang="en-US" dirty="0" smtClean="0">
                <a:solidFill>
                  <a:srgbClr val="404040"/>
                </a:solidFill>
                <a:latin typeface="Arial" charset="0"/>
                <a:cs typeface="Arial" charset="0"/>
              </a:rPr>
              <a:t>Agreed data-reporting methods with DETI</a:t>
            </a:r>
          </a:p>
          <a:p>
            <a:pPr lvl="1">
              <a:buFont typeface="Arial" charset="0"/>
              <a:buChar char="•"/>
            </a:pPr>
            <a:r>
              <a:rPr lang="en-US" dirty="0" smtClean="0">
                <a:solidFill>
                  <a:srgbClr val="404040"/>
                </a:solidFill>
                <a:latin typeface="Arial" charset="0"/>
                <a:cs typeface="Arial" charset="0"/>
              </a:rPr>
              <a:t>Agreed method for monitoring induced seismicity with DETI </a:t>
            </a:r>
            <a:r>
              <a:rPr lang="en-GB" dirty="0" smtClean="0">
                <a:solidFill>
                  <a:srgbClr val="404040"/>
                </a:solidFill>
                <a:latin typeface="Arial" charset="0"/>
                <a:cs typeface="Arial" charset="0"/>
              </a:rPr>
              <a:t>(where hydraulic fracturing is planned)</a:t>
            </a:r>
            <a:endParaRPr lang="en-US" dirty="0" smtClean="0">
              <a:solidFill>
                <a:srgbClr val="404040"/>
              </a:solidFill>
              <a:latin typeface="Arial" charset="0"/>
              <a:cs typeface="Arial" charset="0"/>
            </a:endParaRPr>
          </a:p>
          <a:p>
            <a:pPr lvl="1" eaLnBrk="1" hangingPunct="1">
              <a:buFont typeface="Arial" charset="0"/>
              <a:buChar char="•"/>
            </a:pPr>
            <a:r>
              <a:rPr lang="en-US" dirty="0" smtClean="0">
                <a:solidFill>
                  <a:srgbClr val="404040"/>
                </a:solidFill>
                <a:latin typeface="Arial" charset="0"/>
                <a:cs typeface="Arial" charset="0"/>
              </a:rPr>
              <a:t>Received approval for outline hydraulic fracturing programme from DETI (where hydraulic fracturing is planned).</a:t>
            </a:r>
          </a:p>
          <a:p>
            <a:pPr eaLnBrk="1" hangingPunct="1">
              <a:spcBef>
                <a:spcPct val="0"/>
              </a:spcBef>
            </a:pPr>
            <a:endParaRPr lang="en-GB" b="1" dirty="0" smtClean="0">
              <a:solidFill>
                <a:srgbClr val="404040"/>
              </a:solidFill>
              <a:latin typeface="Arial" charset="0"/>
              <a:cs typeface="Arial" charset="0"/>
            </a:endParaRPr>
          </a:p>
          <a:p>
            <a:r>
              <a:rPr lang="en-GB" b="1" dirty="0" smtClean="0"/>
              <a:t>Bundling of consents</a:t>
            </a:r>
          </a:p>
          <a:p>
            <a:r>
              <a:rPr lang="en-GB" dirty="0" smtClean="0"/>
              <a:t>If operators plan to conduct hydraulic fracturing operations on a specific well they have the option to bundle their requests for drilling consent and fracturing consent. Whether consent for fracturing is sought before or after drilling of the well, operators must receive DETI approval before fracturing commences.</a:t>
            </a:r>
          </a:p>
          <a:p>
            <a:endParaRPr lang="en-GB" dirty="0" smtClean="0"/>
          </a:p>
          <a:p>
            <a:pPr eaLnBrk="1" hangingPunct="1">
              <a:spcBef>
                <a:spcPct val="0"/>
              </a:spcBef>
            </a:pPr>
            <a:r>
              <a:rPr lang="en-GB" b="1" dirty="0" smtClean="0">
                <a:solidFill>
                  <a:srgbClr val="404040"/>
                </a:solidFill>
                <a:latin typeface="Arial" charset="0"/>
                <a:cs typeface="Arial" charset="0"/>
              </a:rPr>
              <a:t>Useful links</a:t>
            </a:r>
          </a:p>
          <a:p>
            <a:pPr eaLnBrk="1" hangingPunct="1">
              <a:spcBef>
                <a:spcPct val="0"/>
              </a:spcBef>
            </a:pPr>
            <a:r>
              <a:rPr lang="en-US" dirty="0" smtClean="0">
                <a:solidFill>
                  <a:srgbClr val="404040"/>
                </a:solidFill>
                <a:latin typeface="Arial" charset="0"/>
                <a:cs typeface="Arial" charset="0"/>
              </a:rPr>
              <a:t>UKOOG guidance for onshore shale gas wells</a:t>
            </a:r>
            <a:r>
              <a:rPr lang="en-GB" dirty="0" smtClean="0">
                <a:solidFill>
                  <a:srgbClr val="404040"/>
                </a:solidFill>
                <a:latin typeface="Arial" charset="0"/>
                <a:cs typeface="Arial" charset="0"/>
              </a:rPr>
              <a:t/>
            </a:r>
            <a:br>
              <a:rPr lang="en-GB" dirty="0" smtClean="0">
                <a:solidFill>
                  <a:srgbClr val="404040"/>
                </a:solidFill>
                <a:latin typeface="Arial" charset="0"/>
                <a:cs typeface="Arial" charset="0"/>
              </a:rPr>
            </a:br>
            <a:r>
              <a:rPr lang="en-GB" dirty="0" smtClean="0">
                <a:solidFill>
                  <a:srgbClr val="404040"/>
                </a:solidFill>
                <a:latin typeface="Arial" charset="0"/>
                <a:cs typeface="Arial" charset="0"/>
                <a:hlinkClick r:id="rId3"/>
              </a:rPr>
              <a:t>https://www.gov.uk/government/uploads/system/uploads/attachment_data/file/185935/UKOOGShaleGasWellGuidelines.pdf</a:t>
            </a:r>
            <a:endParaRPr lang="en-GB" dirty="0" smtClean="0">
              <a:solidFill>
                <a:srgbClr val="404040"/>
              </a:solidFill>
              <a:latin typeface="Arial" charset="0"/>
              <a:cs typeface="Arial" charset="0"/>
            </a:endParaRPr>
          </a:p>
          <a:p>
            <a:pPr eaLnBrk="1" hangingPunct="1">
              <a:spcBef>
                <a:spcPct val="0"/>
              </a:spcBef>
            </a:pPr>
            <a:endParaRPr lang="en-GB" dirty="0" smtClean="0">
              <a:solidFill>
                <a:srgbClr val="404040"/>
              </a:solidFill>
              <a:latin typeface="Arial" charset="0"/>
              <a:cs typeface="Arial" charset="0"/>
            </a:endParaRPr>
          </a:p>
          <a:p>
            <a:pPr eaLnBrk="1" hangingPunct="1">
              <a:spcBef>
                <a:spcPct val="0"/>
              </a:spcBef>
            </a:pPr>
            <a:r>
              <a:rPr lang="en-GB" dirty="0" smtClean="0">
                <a:solidFill>
                  <a:srgbClr val="404040"/>
                </a:solidFill>
                <a:latin typeface="Arial" charset="0"/>
                <a:cs typeface="Arial" charset="0"/>
              </a:rPr>
              <a:t>Northern Ireland Environment Agency</a:t>
            </a:r>
            <a:br>
              <a:rPr lang="en-GB" dirty="0" smtClean="0">
                <a:solidFill>
                  <a:srgbClr val="404040"/>
                </a:solidFill>
                <a:latin typeface="Arial" charset="0"/>
                <a:cs typeface="Arial" charset="0"/>
              </a:rPr>
            </a:br>
            <a:r>
              <a:rPr lang="en-GB" u="sng" dirty="0" smtClean="0">
                <a:solidFill>
                  <a:srgbClr val="2B7CAC"/>
                </a:solidFill>
                <a:latin typeface="Arial" charset="0"/>
                <a:hlinkClick r:id="rId4"/>
              </a:rPr>
              <a:t>www.doeni.gov.uk/niea/hydraulic_fracturing.htm</a:t>
            </a:r>
            <a:endParaRPr lang="en-GB" u="sng" dirty="0" smtClean="0">
              <a:solidFill>
                <a:srgbClr val="2B7CAC"/>
              </a:solidFill>
              <a:latin typeface="Arial" charset="0"/>
              <a:cs typeface="Arial" charset="0"/>
            </a:endParaRPr>
          </a:p>
          <a:p>
            <a:pPr eaLnBrk="1" hangingPunct="1">
              <a:spcBef>
                <a:spcPct val="0"/>
              </a:spcBef>
            </a:pPr>
            <a:endParaRPr lang="en-GB" sz="900" u="sng" dirty="0" smtClean="0">
              <a:solidFill>
                <a:srgbClr val="2B7CAC"/>
              </a:solidFill>
              <a:latin typeface="Arial" charset="0"/>
              <a:cs typeface="Arial" charset="0"/>
            </a:endParaRPr>
          </a:p>
        </p:txBody>
      </p:sp>
      <p:pic>
        <p:nvPicPr>
          <p:cNvPr id="10" name="Picture 9"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86815241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pPr>
            <a:r>
              <a:rPr lang="en-GB" b="1" dirty="0" smtClean="0">
                <a:solidFill>
                  <a:schemeClr val="accent2"/>
                </a:solidFill>
                <a:latin typeface="Arial" pitchFamily="34" charset="0"/>
                <a:cs typeface="Arial" pitchFamily="34" charset="0"/>
              </a:rPr>
              <a:t>DETI approval for outline hydraulic</a:t>
            </a:r>
          </a:p>
          <a:p>
            <a:pPr marL="1257300" indent="-1257300">
              <a:spcAft>
                <a:spcPts val="300"/>
              </a:spcAft>
            </a:pPr>
            <a:r>
              <a:rPr lang="en-GB" b="1" dirty="0" smtClean="0">
                <a:solidFill>
                  <a:schemeClr val="accent2"/>
                </a:solidFill>
                <a:latin typeface="Arial" pitchFamily="34" charset="0"/>
                <a:cs typeface="Arial" pitchFamily="34" charset="0"/>
              </a:rPr>
              <a:t>fracturing plan and agreed method </a:t>
            </a:r>
          </a:p>
          <a:p>
            <a:pPr marL="1257300" indent="-1257300">
              <a:spcAft>
                <a:spcPts val="300"/>
              </a:spcAft>
            </a:pPr>
            <a:r>
              <a:rPr lang="en-GB" b="1" dirty="0" smtClean="0">
                <a:solidFill>
                  <a:schemeClr val="accent2"/>
                </a:solidFill>
                <a:latin typeface="Arial" pitchFamily="34" charset="0"/>
                <a:cs typeface="Arial" pitchFamily="34" charset="0"/>
              </a:rPr>
              <a:t>for monitoring induced seismicity </a:t>
            </a:r>
          </a:p>
          <a:p>
            <a:pPr marL="1257300" indent="-1257300">
              <a:spcAft>
                <a:spcPts val="300"/>
              </a:spcAft>
              <a:defRPr/>
            </a:pPr>
            <a:r>
              <a:rPr lang="en-GB" sz="800" dirty="0">
                <a:solidFill>
                  <a:srgbClr val="404040"/>
                </a:solidFill>
              </a:rPr>
              <a:t> </a:t>
            </a:r>
          </a:p>
          <a:p>
            <a:pPr marL="1257300" indent="-1257300">
              <a:spcAft>
                <a:spcPts val="300"/>
              </a:spcAft>
              <a:defRPr/>
            </a:pPr>
            <a:r>
              <a:rPr lang="en-GB" sz="900" dirty="0">
                <a:solidFill>
                  <a:srgbClr val="404040"/>
                </a:solidFill>
                <a:latin typeface="Arial" charset="0"/>
                <a:cs typeface="Arial" charset="0"/>
              </a:rPr>
              <a:t>Lead agency:</a:t>
            </a:r>
            <a:r>
              <a:rPr lang="en-GB" sz="900" b="1" dirty="0">
                <a:solidFill>
                  <a:srgbClr val="404040"/>
                </a:solidFill>
                <a:latin typeface="Arial" charset="0"/>
                <a:cs typeface="Arial" charset="0"/>
              </a:rPr>
              <a:t>	DETI</a:t>
            </a:r>
            <a:br>
              <a:rPr lang="en-GB" sz="900" b="1" dirty="0">
                <a:solidFill>
                  <a:srgbClr val="404040"/>
                </a:solidFill>
                <a:latin typeface="Arial" charset="0"/>
                <a:cs typeface="Arial" charset="0"/>
              </a:rPr>
            </a:br>
            <a:endParaRPr lang="en-GB" sz="900" dirty="0">
              <a:solidFill>
                <a:srgbClr val="404040"/>
              </a:solidFill>
              <a:latin typeface="Arial" charset="0"/>
              <a:cs typeface="Arial" charset="0"/>
            </a:endParaRPr>
          </a:p>
          <a:p>
            <a:pPr marL="1257300" indent="-1257300">
              <a:spcAft>
                <a:spcPts val="300"/>
              </a:spcAft>
              <a:defRPr/>
            </a:pPr>
            <a:r>
              <a:rPr lang="en-GB" sz="900" dirty="0">
                <a:solidFill>
                  <a:srgbClr val="404040"/>
                </a:solidFill>
                <a:latin typeface="Arial" charset="0"/>
                <a:cs typeface="Arial" charset="0"/>
              </a:rPr>
              <a:t>Actions:	</a:t>
            </a:r>
            <a:r>
              <a:rPr lang="en-GB" sz="900" b="1" dirty="0">
                <a:solidFill>
                  <a:srgbClr val="404040"/>
                </a:solidFill>
                <a:latin typeface="Arial" charset="0"/>
                <a:cs typeface="Arial" charset="0"/>
              </a:rPr>
              <a:t>Operators must establish arrangements to control seismicity and provide a detailed plan for monitoring hydraulic fracturing </a:t>
            </a:r>
            <a:r>
              <a:rPr lang="en-GB" sz="900" b="1" dirty="0" smtClean="0">
                <a:solidFill>
                  <a:srgbClr val="404040"/>
                </a:solidFill>
                <a:latin typeface="Arial" charset="0"/>
                <a:cs typeface="Arial" charset="0"/>
              </a:rPr>
              <a:t>operations</a:t>
            </a:r>
            <a:endParaRPr lang="en-GB" sz="900" b="1" dirty="0">
              <a:solidFill>
                <a:srgbClr val="404040"/>
              </a:solidFill>
              <a:latin typeface="Arial" charset="0"/>
              <a:cs typeface="Arial" charset="0"/>
            </a:endParaRPr>
          </a:p>
          <a:p>
            <a:pPr marL="1257300" indent="-1257300">
              <a:spcAft>
                <a:spcPts val="300"/>
              </a:spcAft>
              <a:defRPr/>
            </a:pPr>
            <a:r>
              <a:rPr lang="en-GB" sz="900" b="1" dirty="0">
                <a:solidFill>
                  <a:srgbClr val="404040"/>
                </a:solidFill>
                <a:latin typeface="Arial" charset="0"/>
                <a:cs typeface="Arial" charset="0"/>
              </a:rPr>
              <a:t>	Before granting consent for shale gas operations </a:t>
            </a:r>
            <a:r>
              <a:rPr lang="en-GB" sz="900" b="1" dirty="0" smtClean="0">
                <a:solidFill>
                  <a:srgbClr val="404040"/>
                </a:solidFill>
                <a:latin typeface="Arial" charset="0"/>
                <a:cs typeface="Arial" charset="0"/>
              </a:rPr>
              <a:t>that </a:t>
            </a:r>
            <a:r>
              <a:rPr lang="en-GB" sz="900" b="1" dirty="0">
                <a:solidFill>
                  <a:srgbClr val="404040"/>
                </a:solidFill>
                <a:latin typeface="Arial" charset="0"/>
                <a:cs typeface="Arial" charset="0"/>
              </a:rPr>
              <a:t>include hydraulic fracturing, DETI will require that a fracturing plan be </a:t>
            </a:r>
            <a:r>
              <a:rPr lang="en-GB" sz="900" b="1" dirty="0" smtClean="0">
                <a:solidFill>
                  <a:srgbClr val="404040"/>
                </a:solidFill>
                <a:latin typeface="Arial" charset="0"/>
                <a:cs typeface="Arial" charset="0"/>
              </a:rPr>
              <a:t>submitted </a:t>
            </a:r>
            <a:r>
              <a:rPr lang="en-GB" sz="900" b="1" dirty="0">
                <a:solidFill>
                  <a:srgbClr val="404040"/>
                </a:solidFill>
                <a:latin typeface="Arial" charset="0"/>
                <a:cs typeface="Arial" charset="0"/>
              </a:rPr>
              <a:t>for consideration. DETI will expect operators to demonstrate a full understanding of the risks of hydraulic </a:t>
            </a:r>
            <a:r>
              <a:rPr lang="en-GB" sz="900" b="1" dirty="0" smtClean="0">
                <a:solidFill>
                  <a:srgbClr val="404040"/>
                </a:solidFill>
                <a:latin typeface="Arial" charset="0"/>
                <a:cs typeface="Arial" charset="0"/>
              </a:rPr>
              <a:t>fracturing</a:t>
            </a:r>
            <a:endParaRPr lang="en-GB" sz="900" b="1" dirty="0">
              <a:solidFill>
                <a:srgbClr val="404040"/>
              </a:solidFill>
              <a:latin typeface="Arial" charset="0"/>
              <a:cs typeface="Arial" charset="0"/>
            </a:endParaRPr>
          </a:p>
          <a:p>
            <a:pPr marL="1257300" indent="-1257300">
              <a:spcAft>
                <a:spcPts val="300"/>
              </a:spcAft>
              <a:defRPr/>
            </a:pPr>
            <a:r>
              <a:rPr lang="en-GB" sz="900" b="1" dirty="0">
                <a:solidFill>
                  <a:srgbClr val="404040"/>
                </a:solidFill>
                <a:latin typeface="Arial" charset="0"/>
                <a:cs typeface="Arial" charset="0"/>
              </a:rPr>
              <a:t>	Operators will need to evaluate the historical and background seismicity and the in situ stress </a:t>
            </a:r>
            <a:r>
              <a:rPr lang="en-GB" sz="900" b="1" dirty="0" smtClean="0">
                <a:solidFill>
                  <a:srgbClr val="404040"/>
                </a:solidFill>
                <a:latin typeface="Arial" charset="0"/>
                <a:cs typeface="Arial" charset="0"/>
              </a:rPr>
              <a:t>regime, </a:t>
            </a:r>
            <a:r>
              <a:rPr lang="en-GB" sz="900" b="1" dirty="0">
                <a:solidFill>
                  <a:srgbClr val="404040"/>
                </a:solidFill>
                <a:latin typeface="Arial" charset="0"/>
                <a:cs typeface="Arial" charset="0"/>
              </a:rPr>
              <a:t>and delineate faults in the area </a:t>
            </a:r>
            <a:br>
              <a:rPr lang="en-GB" sz="900" b="1" dirty="0">
                <a:solidFill>
                  <a:srgbClr val="404040"/>
                </a:solidFill>
                <a:latin typeface="Arial" charset="0"/>
                <a:cs typeface="Arial" charset="0"/>
              </a:rPr>
            </a:br>
            <a:r>
              <a:rPr lang="en-GB" sz="900" b="1" dirty="0">
                <a:solidFill>
                  <a:srgbClr val="404040"/>
                </a:solidFill>
                <a:latin typeface="Arial" charset="0"/>
                <a:cs typeface="Arial" charset="0"/>
              </a:rPr>
              <a:t>of the proposed well to identify the risk of activating any fault by hydraulic </a:t>
            </a:r>
            <a:r>
              <a:rPr lang="en-GB" sz="900" b="1" dirty="0" smtClean="0">
                <a:solidFill>
                  <a:srgbClr val="404040"/>
                </a:solidFill>
                <a:latin typeface="Arial" charset="0"/>
                <a:cs typeface="Arial" charset="0"/>
              </a:rPr>
              <a:t>fracturing</a:t>
            </a:r>
            <a:endParaRPr lang="en-GB" sz="900" b="1" dirty="0">
              <a:solidFill>
                <a:srgbClr val="404040"/>
              </a:solidFill>
              <a:latin typeface="Arial" charset="0"/>
              <a:cs typeface="Arial" charset="0"/>
            </a:endParaRPr>
          </a:p>
          <a:p>
            <a:pPr marL="1257300" indent="-1257300">
              <a:spcAft>
                <a:spcPts val="300"/>
              </a:spcAft>
              <a:defRPr/>
            </a:pPr>
            <a:r>
              <a:rPr lang="en-GB" sz="900" b="1" dirty="0">
                <a:solidFill>
                  <a:srgbClr val="404040"/>
                </a:solidFill>
                <a:latin typeface="Arial" charset="0"/>
                <a:cs typeface="Arial" charset="0"/>
              </a:rPr>
              <a:t>	The fracturing plan should also include appropriate plans to monitor seismicity before, during and after the well </a:t>
            </a:r>
            <a:r>
              <a:rPr lang="en-GB" sz="900" b="1" dirty="0" smtClean="0">
                <a:solidFill>
                  <a:srgbClr val="404040"/>
                </a:solidFill>
                <a:latin typeface="Arial" charset="0"/>
                <a:cs typeface="Arial" charset="0"/>
              </a:rPr>
              <a:t>operations</a:t>
            </a:r>
            <a:endParaRPr lang="en-GB" sz="900" b="1" dirty="0">
              <a:solidFill>
                <a:srgbClr val="404040"/>
              </a:solidFill>
              <a:latin typeface="Arial" charset="0"/>
              <a:cs typeface="Arial" charset="0"/>
            </a:endParaRPr>
          </a:p>
          <a:p>
            <a:pPr marL="1257300" indent="-1257300">
              <a:spcAft>
                <a:spcPts val="300"/>
              </a:spcAft>
              <a:defRPr/>
            </a:pPr>
            <a:endParaRPr lang="en-GB" sz="900" dirty="0">
              <a:solidFill>
                <a:srgbClr val="404040"/>
              </a:solidFill>
              <a:latin typeface="Arial" charset="0"/>
              <a:cs typeface="Arial" charset="0"/>
            </a:endParaRPr>
          </a:p>
          <a:p>
            <a:pPr>
              <a:spcAft>
                <a:spcPts val="300"/>
              </a:spcAft>
              <a:tabLst>
                <a:tab pos="1257300" algn="l"/>
              </a:tabLst>
              <a:defRPr/>
            </a:pPr>
            <a:r>
              <a:rPr lang="en-GB" sz="900" dirty="0" smtClean="0">
                <a:solidFill>
                  <a:srgbClr val="404040"/>
                </a:solidFill>
                <a:latin typeface="Arial" charset="0"/>
                <a:cs typeface="Arial" charset="0"/>
              </a:rPr>
              <a:t>Key legislation</a:t>
            </a:r>
          </a:p>
          <a:p>
            <a:pPr marL="1258888" indent="-1258888">
              <a:spcAft>
                <a:spcPts val="300"/>
              </a:spcAft>
              <a:tabLst>
                <a:tab pos="1257300" algn="l"/>
              </a:tabLst>
              <a:defRPr/>
            </a:pPr>
            <a:r>
              <a:rPr lang="en-GB" sz="900" dirty="0" smtClean="0">
                <a:solidFill>
                  <a:srgbClr val="404040"/>
                </a:solidFill>
                <a:latin typeface="Arial" charset="0"/>
                <a:cs typeface="Arial" charset="0"/>
              </a:rPr>
              <a:t>and guidance:	</a:t>
            </a:r>
            <a:r>
              <a:rPr lang="en-GB" sz="900" b="1" dirty="0" smtClean="0">
                <a:solidFill>
                  <a:schemeClr val="tx1">
                    <a:lumMod val="75000"/>
                    <a:lumOff val="25000"/>
                  </a:schemeClr>
                </a:solidFill>
                <a:latin typeface="Arial" pitchFamily="34" charset="0"/>
                <a:cs typeface="Arial" pitchFamily="34" charset="0"/>
              </a:rPr>
              <a:t>Terms of licences issued under the</a:t>
            </a:r>
            <a:r>
              <a:rPr lang="en-GB" sz="900" b="1" dirty="0" smtClean="0">
                <a:solidFill>
                  <a:srgbClr val="FF0000"/>
                </a:solidFill>
                <a:latin typeface="Arial" charset="0"/>
                <a:cs typeface="Arial" charset="0"/>
              </a:rPr>
              <a:t> </a:t>
            </a:r>
            <a:br>
              <a:rPr lang="en-GB" sz="900" b="1" dirty="0" smtClean="0">
                <a:solidFill>
                  <a:srgbClr val="FF0000"/>
                </a:solidFill>
                <a:latin typeface="Arial" charset="0"/>
                <a:cs typeface="Arial" charset="0"/>
              </a:rPr>
            </a:br>
            <a:r>
              <a:rPr lang="en-GB" sz="900" b="1" dirty="0" smtClean="0">
                <a:solidFill>
                  <a:schemeClr val="tx1">
                    <a:lumMod val="75000"/>
                    <a:lumOff val="25000"/>
                  </a:schemeClr>
                </a:solidFill>
                <a:latin typeface="Arial" charset="0"/>
                <a:cs typeface="Arial" charset="0"/>
                <a:hlinkClick r:id="rId2"/>
              </a:rPr>
              <a:t>Petroleum (Production) Act (NI) 1964</a:t>
            </a:r>
            <a:endParaRPr lang="en-GB" sz="900" b="1" dirty="0" smtClean="0">
              <a:solidFill>
                <a:schemeClr val="tx1">
                  <a:lumMod val="75000"/>
                  <a:lumOff val="25000"/>
                </a:schemeClr>
              </a:solidFill>
              <a:latin typeface="Arial" charset="0"/>
              <a:cs typeface="Arial" charset="0"/>
            </a:endParaRPr>
          </a:p>
          <a:p>
            <a:pPr marL="1258888">
              <a:spcAft>
                <a:spcPts val="300"/>
              </a:spcAft>
              <a:tabLst>
                <a:tab pos="1257300" algn="l"/>
              </a:tabLst>
            </a:pPr>
            <a:r>
              <a:rPr lang="en-US" sz="90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0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defRPr/>
            </a:pPr>
            <a:endParaRPr lang="en-GB" sz="900" b="1" dirty="0">
              <a:solidFill>
                <a:srgbClr val="404040"/>
              </a:solidFill>
              <a:latin typeface="Arial" charset="0"/>
              <a:cs typeface="Arial" charset="0"/>
            </a:endParaRPr>
          </a:p>
          <a:p>
            <a:pPr marL="1257300" indent="-1257300">
              <a:spcAft>
                <a:spcPts val="300"/>
              </a:spcAft>
              <a:defRPr/>
            </a:pPr>
            <a:r>
              <a:rPr lang="en-GB" sz="900" dirty="0">
                <a:solidFill>
                  <a:srgbClr val="404040"/>
                </a:solidFill>
                <a:latin typeface="Arial" charset="0"/>
                <a:cs typeface="Arial" charset="0"/>
              </a:rPr>
              <a:t>Operator input:	</a:t>
            </a:r>
            <a:r>
              <a:rPr lang="en-GB" sz="900" b="1" dirty="0" smtClean="0">
                <a:solidFill>
                  <a:srgbClr val="404040"/>
                </a:solidFill>
                <a:latin typeface="Arial" charset="0"/>
                <a:cs typeface="Arial" charset="0"/>
              </a:rPr>
              <a:t>Yes</a:t>
            </a:r>
          </a:p>
          <a:p>
            <a:pPr marL="1257300" indent="-1257300">
              <a:spcAft>
                <a:spcPts val="300"/>
              </a:spcAft>
              <a:defRPr/>
            </a:pPr>
            <a:r>
              <a:rPr lang="en-GB" sz="900" dirty="0" smtClean="0">
                <a:solidFill>
                  <a:srgbClr val="404040"/>
                </a:solidFill>
                <a:latin typeface="Arial" charset="0"/>
                <a:cs typeface="Arial" charset="0"/>
              </a:rPr>
              <a:t>Engage </a:t>
            </a:r>
            <a:r>
              <a:rPr lang="en-GB" sz="900" dirty="0">
                <a:solidFill>
                  <a:srgbClr val="404040"/>
                </a:solidFill>
                <a:latin typeface="Arial" charset="0"/>
                <a:cs typeface="Arial" charset="0"/>
              </a:rPr>
              <a:t>stakeholder:	</a:t>
            </a:r>
            <a:r>
              <a:rPr lang="en-GB" sz="900" b="1" dirty="0" smtClean="0">
                <a:solidFill>
                  <a:srgbClr val="404040"/>
                </a:solidFill>
                <a:latin typeface="Arial" charset="0"/>
                <a:cs typeface="Arial" charset="0"/>
              </a:rPr>
              <a:t>–</a:t>
            </a:r>
          </a:p>
          <a:p>
            <a:pPr marL="1257300" indent="-1257300">
              <a:spcAft>
                <a:spcPts val="300"/>
              </a:spcAft>
              <a:defRPr/>
            </a:pPr>
            <a:r>
              <a:rPr lang="en-GB" sz="900" dirty="0" smtClean="0">
                <a:solidFill>
                  <a:schemeClr val="tx1">
                    <a:lumMod val="75000"/>
                    <a:lumOff val="25000"/>
                  </a:schemeClr>
                </a:solidFill>
                <a:latin typeface="Arial" pitchFamily="34" charset="0"/>
                <a:cs typeface="Arial" pitchFamily="34" charset="0"/>
              </a:rPr>
              <a:t>Relevant</a:t>
            </a:r>
            <a:r>
              <a:rPr lang="en-GB" sz="900" dirty="0" smtClean="0">
                <a:solidFill>
                  <a:srgbClr val="404040"/>
                </a:solidFill>
                <a:latin typeface="Arial" charset="0"/>
                <a:cs typeface="Arial" charset="0"/>
              </a:rPr>
              <a:t> </a:t>
            </a:r>
            <a:r>
              <a:rPr lang="en-GB" sz="900" dirty="0">
                <a:solidFill>
                  <a:srgbClr val="404040"/>
                </a:solidFill>
                <a:latin typeface="Arial" charset="0"/>
                <a:cs typeface="Arial" charset="0"/>
              </a:rPr>
              <a:t>consultees:	</a:t>
            </a:r>
            <a:r>
              <a:rPr lang="en-GB" sz="900" b="1" dirty="0" smtClean="0">
                <a:solidFill>
                  <a:srgbClr val="404040"/>
                </a:solidFill>
                <a:latin typeface="Arial" charset="0"/>
                <a:cs typeface="Arial" charset="0"/>
              </a:rPr>
              <a:t>–</a:t>
            </a:r>
          </a:p>
          <a:p>
            <a:pPr marL="1257300" indent="-1257300">
              <a:spcAft>
                <a:spcPts val="300"/>
              </a:spcAft>
              <a:defRPr/>
            </a:pPr>
            <a:r>
              <a:rPr lang="en-GB" sz="900" dirty="0" smtClean="0">
                <a:solidFill>
                  <a:srgbClr val="404040"/>
                </a:solidFill>
                <a:latin typeface="Arial" charset="0"/>
                <a:cs typeface="Arial" charset="0"/>
              </a:rPr>
              <a:t>Decision/output</a:t>
            </a:r>
            <a:r>
              <a:rPr lang="en-GB" sz="900" dirty="0">
                <a:solidFill>
                  <a:srgbClr val="404040"/>
                </a:solidFill>
                <a:latin typeface="Arial" charset="0"/>
                <a:cs typeface="Arial" charset="0"/>
              </a:rPr>
              <a:t>:</a:t>
            </a:r>
            <a:r>
              <a:rPr lang="en-GB" sz="900" b="1" dirty="0">
                <a:solidFill>
                  <a:srgbClr val="404040"/>
                </a:solidFill>
                <a:latin typeface="Arial" charset="0"/>
                <a:cs typeface="Arial" charset="0"/>
              </a:rPr>
              <a:t>	Monitoring agreed as part of fracture plan</a:t>
            </a:r>
          </a:p>
        </p:txBody>
      </p:sp>
      <p:sp>
        <p:nvSpPr>
          <p:cNvPr id="10" name="Content Placeholder 9"/>
          <p:cNvSpPr>
            <a:spLocks noGrp="1"/>
          </p:cNvSpPr>
          <p:nvPr>
            <p:ph idx="1"/>
          </p:nvPr>
        </p:nvSpPr>
        <p:spPr/>
        <p:txBody>
          <a:bodyPr rtlCol="0"/>
          <a:lstStyle/>
          <a:p>
            <a:pPr eaLnBrk="1" fontAlgn="auto" hangingPunct="1">
              <a:buFont typeface="Arial" pitchFamily="34" charset="0"/>
              <a:buNone/>
              <a:defRPr/>
            </a:pPr>
            <a:r>
              <a:rPr lang="en-GB" b="1" dirty="0" smtClean="0"/>
              <a:t>Traffic light monitoring systems for induced seismicity</a:t>
            </a:r>
            <a:br>
              <a:rPr lang="en-GB" b="1" dirty="0" smtClean="0"/>
            </a:br>
            <a:r>
              <a:rPr lang="en-GB" dirty="0" smtClean="0"/>
              <a:t>Traffic light monitoring systems will be required to enable operations to mitigate induced seismicity. </a:t>
            </a:r>
          </a:p>
          <a:p>
            <a:pPr>
              <a:defRPr/>
            </a:pPr>
            <a:r>
              <a:rPr lang="en-US" dirty="0" smtClean="0"/>
              <a:t>The remedial action level for the traffic light system (that is, the “red light”) will be set at magnitude 0.5 (far below a perceptible surface event, but larger than the expected level generated by the fracturing of the rock). T</a:t>
            </a:r>
            <a:r>
              <a:rPr lang="en-GB" dirty="0" smtClean="0"/>
              <a:t>his will apply to the first set of hydraulic fractures and will be subject to review.</a:t>
            </a:r>
          </a:p>
          <a:p>
            <a:pPr eaLnBrk="1" fontAlgn="auto" hangingPunct="1">
              <a:buFont typeface="Arial" pitchFamily="34" charset="0"/>
              <a:buNone/>
              <a:defRPr/>
            </a:pPr>
            <a:r>
              <a:rPr lang="en-GB" dirty="0" smtClean="0"/>
              <a:t>Traffic light monitoring systems are affected by natural delays within geological systems such as the slow movement of fluids through faults, so it is important that the trigger levels are low enough to detect the smaller induced seismic events that may be an indication of or precursor to a larger induced seismic event later. </a:t>
            </a:r>
          </a:p>
          <a:p>
            <a:pPr>
              <a:defRPr/>
            </a:pPr>
            <a:r>
              <a:rPr lang="en-GB" dirty="0" smtClean="0"/>
              <a:t>By using sophisticated seismic monitoring algorithms, it is possible to discriminate these very small events from background surface-induced vibrations. In addition the fracture plan should also include provision to monitor fracture growth height.</a:t>
            </a:r>
          </a:p>
          <a:p>
            <a:pPr eaLnBrk="1" fontAlgn="auto" hangingPunct="1">
              <a:buFont typeface="Arial" pitchFamily="34" charset="0"/>
              <a:buNone/>
              <a:defRPr/>
            </a:pPr>
            <a:endParaRPr lang="en-GB" dirty="0" smtClean="0"/>
          </a:p>
          <a:p>
            <a:pPr eaLnBrk="1" fontAlgn="auto" hangingPunct="1">
              <a:buFont typeface="Arial" pitchFamily="34" charset="0"/>
              <a:buNone/>
              <a:defRPr/>
            </a:pPr>
            <a:r>
              <a:rPr lang="en-GB" b="1" dirty="0" smtClean="0"/>
              <a:t>Useful links</a:t>
            </a:r>
          </a:p>
          <a:p>
            <a:pPr eaLnBrk="1" fontAlgn="auto" hangingPunct="1">
              <a:buFont typeface="Arial" pitchFamily="34" charset="0"/>
              <a:buNone/>
              <a:defRPr/>
            </a:pPr>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pPr eaLnBrk="1" fontAlgn="auto" hangingPunct="1">
              <a:buFont typeface="Arial" pitchFamily="34" charset="0"/>
              <a:buNone/>
              <a:defRPr/>
            </a:pPr>
            <a:endParaRPr lang="en-GB" dirty="0" smtClean="0"/>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031707" y="74203"/>
            <a:ext cx="306299" cy="306299"/>
          </a:xfrm>
          <a:prstGeom prst="rect">
            <a:avLst/>
          </a:prstGeom>
        </p:spPr>
      </p:pic>
    </p:spTree>
    <p:extLst>
      <p:ext uri="{BB962C8B-B14F-4D97-AF65-F5344CB8AC3E}">
        <p14:creationId xmlns:p14="http://schemas.microsoft.com/office/powerpoint/2010/main" xmlns="" val="274004357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pPr>
            <a:r>
              <a:rPr lang="en-GB" sz="2000" b="1" dirty="0">
                <a:solidFill>
                  <a:schemeClr val="accent2"/>
                </a:solidFill>
                <a:latin typeface="Arial" charset="0"/>
                <a:cs typeface="Arial" charset="0"/>
              </a:rPr>
              <a:t>DETI consent to fracture</a:t>
            </a:r>
          </a:p>
          <a:p>
            <a:pPr marL="1257300" indent="-1257300">
              <a:spcAft>
                <a:spcPts val="300"/>
              </a:spcAft>
            </a:pPr>
            <a:r>
              <a:rPr lang="en-GB" sz="950" dirty="0">
                <a:solidFill>
                  <a:srgbClr val="404040"/>
                </a:solidFill>
              </a:rPr>
              <a:t> </a:t>
            </a:r>
          </a:p>
          <a:p>
            <a:pPr marL="1257300" indent="-1257300">
              <a:spcAft>
                <a:spcPts val="300"/>
              </a:spcAft>
            </a:pPr>
            <a:r>
              <a:rPr lang="en-GB" sz="950" dirty="0">
                <a:solidFill>
                  <a:srgbClr val="404040"/>
                </a:solidFill>
                <a:latin typeface="Arial" charset="0"/>
                <a:cs typeface="Arial" charset="0"/>
              </a:rPr>
              <a:t>Lead agency:</a:t>
            </a:r>
            <a:r>
              <a:rPr lang="en-GB" sz="950" b="1" dirty="0">
                <a:solidFill>
                  <a:srgbClr val="404040"/>
                </a:solidFill>
                <a:latin typeface="Arial" charset="0"/>
                <a:cs typeface="Arial" charset="0"/>
              </a:rPr>
              <a:t>	DETI</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pPr>
            <a:r>
              <a:rPr lang="en-GB" sz="950" dirty="0">
                <a:solidFill>
                  <a:srgbClr val="404040"/>
                </a:solidFill>
                <a:latin typeface="Arial" charset="0"/>
                <a:cs typeface="Arial" charset="0"/>
              </a:rPr>
              <a:t>Actions:	</a:t>
            </a:r>
            <a:r>
              <a:rPr lang="en-GB" sz="950" b="1" dirty="0">
                <a:solidFill>
                  <a:srgbClr val="404040"/>
                </a:solidFill>
                <a:latin typeface="Arial" charset="0"/>
                <a:cs typeface="Arial" charset="0"/>
              </a:rPr>
              <a:t>As part of </a:t>
            </a:r>
            <a:r>
              <a:rPr lang="en-GB" sz="950" b="1" dirty="0" smtClean="0">
                <a:solidFill>
                  <a:srgbClr val="404040"/>
                </a:solidFill>
                <a:latin typeface="Arial" charset="0"/>
                <a:cs typeface="Arial" charset="0"/>
              </a:rPr>
              <a:t>the PL </a:t>
            </a:r>
            <a:r>
              <a:rPr lang="en-GB" sz="950" b="1" dirty="0">
                <a:solidFill>
                  <a:srgbClr val="404040"/>
                </a:solidFill>
                <a:latin typeface="Arial" charset="0"/>
                <a:cs typeface="Arial" charset="0"/>
              </a:rPr>
              <a:t>licence </a:t>
            </a:r>
            <a:r>
              <a:rPr lang="en-GB" sz="950" b="1" dirty="0" smtClean="0">
                <a:solidFill>
                  <a:srgbClr val="404040"/>
                </a:solidFill>
                <a:latin typeface="Arial" charset="0"/>
                <a:cs typeface="Arial" charset="0"/>
              </a:rPr>
              <a:t>process, </a:t>
            </a:r>
            <a:r>
              <a:rPr lang="en-GB" sz="950" b="1" dirty="0">
                <a:solidFill>
                  <a:srgbClr val="404040"/>
                </a:solidFill>
                <a:latin typeface="Arial" charset="0"/>
                <a:cs typeface="Arial" charset="0"/>
              </a:rPr>
              <a:t>an outline </a:t>
            </a:r>
            <a:r>
              <a:rPr lang="en-GB" sz="950" b="1" dirty="0" smtClean="0">
                <a:solidFill>
                  <a:srgbClr val="404040"/>
                </a:solidFill>
                <a:latin typeface="Arial" charset="0"/>
                <a:cs typeface="Arial" charset="0"/>
              </a:rPr>
              <a:t>hydraulic fracturing plan (</a:t>
            </a:r>
            <a:r>
              <a:rPr lang="en-GB" sz="950" b="1" dirty="0">
                <a:solidFill>
                  <a:srgbClr val="404040"/>
                </a:solidFill>
                <a:latin typeface="Arial" charset="0"/>
                <a:cs typeface="Arial" charset="0"/>
              </a:rPr>
              <a:t>HFP) is reviewed and approved by </a:t>
            </a:r>
            <a:r>
              <a:rPr lang="en-GB" sz="950" b="1" dirty="0" smtClean="0">
                <a:solidFill>
                  <a:srgbClr val="404040"/>
                </a:solidFill>
                <a:latin typeface="Arial" charset="0"/>
                <a:cs typeface="Arial" charset="0"/>
              </a:rPr>
              <a:t>DETI</a:t>
            </a:r>
            <a:endParaRPr lang="en-GB" sz="950" b="1" dirty="0">
              <a:solidFill>
                <a:srgbClr val="404040"/>
              </a:solidFill>
              <a:latin typeface="Arial" charset="0"/>
              <a:cs typeface="Arial" charset="0"/>
            </a:endParaRPr>
          </a:p>
          <a:p>
            <a:pPr marL="1257300" indent="-1257300">
              <a:spcAft>
                <a:spcPts val="300"/>
              </a:spcAft>
            </a:pPr>
            <a:r>
              <a:rPr lang="en-GB" sz="950" b="1" dirty="0">
                <a:solidFill>
                  <a:srgbClr val="404040"/>
                </a:solidFill>
                <a:latin typeface="Arial" charset="0"/>
                <a:cs typeface="Arial" charset="0"/>
              </a:rPr>
              <a:t>	Operator granted right to start hydraulic fracturing operations in line with outline HFP and agreed monitoring arrangements</a:t>
            </a:r>
          </a:p>
          <a:p>
            <a:pPr marL="1257300" indent="-1257300">
              <a:spcAft>
                <a:spcPts val="300"/>
              </a:spcAft>
            </a:pPr>
            <a:endParaRPr lang="en-GB" sz="950" dirty="0">
              <a:solidFill>
                <a:srgbClr val="404040"/>
              </a:solidFill>
              <a:latin typeface="Arial" charset="0"/>
              <a:cs typeface="Arial" charset="0"/>
            </a:endParaRPr>
          </a:p>
          <a:p>
            <a:pPr>
              <a:spcAft>
                <a:spcPts val="300"/>
              </a:spcAft>
              <a:tabLst>
                <a:tab pos="1257300" algn="l"/>
              </a:tabLst>
            </a:pPr>
            <a:r>
              <a:rPr lang="en-GB" sz="950" dirty="0" smtClean="0">
                <a:solidFill>
                  <a:srgbClr val="404040"/>
                </a:solidFill>
                <a:latin typeface="Arial" charset="0"/>
                <a:cs typeface="Arial" charset="0"/>
              </a:rPr>
              <a:t>Key legislation</a:t>
            </a:r>
          </a:p>
          <a:p>
            <a:pPr marL="1258888" indent="-1258888">
              <a:spcAft>
                <a:spcPts val="300"/>
              </a:spcAft>
              <a:tabLst>
                <a:tab pos="1257300" algn="l"/>
              </a:tabLst>
              <a:defRPr/>
            </a:pPr>
            <a:r>
              <a:rPr lang="en-GB" sz="950" dirty="0" smtClean="0">
                <a:solidFill>
                  <a:srgbClr val="404040"/>
                </a:solidFill>
                <a:latin typeface="Arial" charset="0"/>
                <a:cs typeface="Arial" charset="0"/>
              </a:rPr>
              <a:t>and guidance:</a:t>
            </a:r>
            <a:r>
              <a:rPr lang="en-GB" sz="950" dirty="0">
                <a:solidFill>
                  <a:srgbClr val="404040"/>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rPr>
              <a:t>Terms of licences issued under the</a:t>
            </a:r>
            <a:r>
              <a:rPr lang="en-GB" sz="950" b="1" dirty="0" smtClean="0">
                <a:solidFill>
                  <a:srgbClr val="FF0000"/>
                </a:solidFill>
                <a:latin typeface="Arial" charset="0"/>
                <a:cs typeface="Arial" charset="0"/>
              </a:rPr>
              <a:t> </a:t>
            </a:r>
            <a:br>
              <a:rPr lang="en-GB" sz="950" b="1" dirty="0" smtClean="0">
                <a:solidFill>
                  <a:srgbClr val="FF0000"/>
                </a:solidFill>
                <a:latin typeface="Arial" charset="0"/>
                <a:cs typeface="Arial" charset="0"/>
              </a:rPr>
            </a:br>
            <a:r>
              <a:rPr lang="en-GB" sz="950" b="1" dirty="0" smtClean="0">
                <a:solidFill>
                  <a:schemeClr val="tx1">
                    <a:lumMod val="75000"/>
                    <a:lumOff val="25000"/>
                  </a:schemeClr>
                </a:solidFill>
                <a:latin typeface="Arial" charset="0"/>
                <a:cs typeface="Arial" charset="0"/>
                <a:hlinkClick r:id="rId2"/>
              </a:rPr>
              <a:t>Petroleum (Production) Act (NI) 1964</a:t>
            </a:r>
            <a:endParaRPr lang="en-GB" sz="950" b="1" dirty="0" smtClean="0">
              <a:solidFill>
                <a:schemeClr val="tx1">
                  <a:lumMod val="75000"/>
                  <a:lumOff val="25000"/>
                </a:schemeClr>
              </a:solidFill>
              <a:latin typeface="Arial" charset="0"/>
              <a:cs typeface="Arial" charset="0"/>
            </a:endParaRP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rgbClr val="404040"/>
              </a:solidFill>
              <a:latin typeface="Arial" charset="0"/>
              <a:cs typeface="Arial" charset="0"/>
            </a:endParaRPr>
          </a:p>
          <a:p>
            <a:pPr marL="1257300" indent="-1257300">
              <a:spcAft>
                <a:spcPts val="300"/>
              </a:spcAft>
            </a:pPr>
            <a:r>
              <a:rPr lang="en-GB" sz="950" dirty="0" smtClean="0">
                <a:solidFill>
                  <a:srgbClr val="404040"/>
                </a:solidFill>
                <a:latin typeface="Arial" charset="0"/>
                <a:cs typeface="Arial" charset="0"/>
              </a:rPr>
              <a:t>Operator input:	</a:t>
            </a:r>
            <a:r>
              <a:rPr lang="en-GB" sz="950" b="1" dirty="0" smtClean="0">
                <a:solidFill>
                  <a:srgbClr val="404040"/>
                </a:solidFill>
                <a:latin typeface="Arial" charset="0"/>
                <a:cs typeface="Arial" charset="0"/>
              </a:rPr>
              <a:t>Yes</a:t>
            </a:r>
            <a:br>
              <a:rPr lang="en-GB" sz="950" b="1" dirty="0" smtClean="0">
                <a:solidFill>
                  <a:srgbClr val="404040"/>
                </a:solidFill>
                <a:latin typeface="Arial" charset="0"/>
                <a:cs typeface="Arial" charset="0"/>
              </a:rPr>
            </a:br>
            <a:endParaRPr lang="en-GB" sz="950" dirty="0" smtClean="0">
              <a:solidFill>
                <a:srgbClr val="404040"/>
              </a:solidFill>
              <a:latin typeface="Arial" charset="0"/>
              <a:cs typeface="Arial" charset="0"/>
            </a:endParaRPr>
          </a:p>
          <a:p>
            <a:pPr marL="1257300" indent="-1257300">
              <a:spcAft>
                <a:spcPts val="300"/>
              </a:spcAft>
            </a:pPr>
            <a:r>
              <a:rPr lang="en-GB" sz="950" dirty="0" smtClean="0">
                <a:solidFill>
                  <a:srgbClr val="404040"/>
                </a:solidFill>
                <a:latin typeface="Arial" charset="0"/>
                <a:cs typeface="Arial" charset="0"/>
              </a:rPr>
              <a:t>Engage </a:t>
            </a:r>
            <a:r>
              <a:rPr lang="en-GB" sz="950" dirty="0">
                <a:solidFill>
                  <a:srgbClr val="404040"/>
                </a:solidFill>
                <a:latin typeface="Arial" charset="0"/>
                <a:cs typeface="Arial" charset="0"/>
              </a:rPr>
              <a:t>stakeholder:	</a:t>
            </a:r>
            <a:r>
              <a:rPr lang="en-GB" sz="950" b="1" dirty="0" smtClean="0">
                <a:solidFill>
                  <a:srgbClr val="404040"/>
                </a:solidFill>
                <a:latin typeface="Arial" charset="0"/>
                <a:cs typeface="Arial" charset="0"/>
              </a:rPr>
              <a:t>–</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a:t>
            </a:r>
            <a:r>
              <a:rPr lang="en-GB" sz="950" dirty="0" smtClean="0">
                <a:solidFill>
                  <a:srgbClr val="404040"/>
                </a:solidFill>
                <a:latin typeface="Arial" charset="0"/>
                <a:cs typeface="Arial" charset="0"/>
              </a:rPr>
              <a:t> </a:t>
            </a:r>
            <a:r>
              <a:rPr lang="en-GB" sz="950" dirty="0">
                <a:solidFill>
                  <a:srgbClr val="404040"/>
                </a:solidFill>
                <a:latin typeface="Arial" charset="0"/>
                <a:cs typeface="Arial" charset="0"/>
              </a:rPr>
              <a:t>consultees:	</a:t>
            </a:r>
            <a:r>
              <a:rPr lang="en-GB" sz="950" b="1" dirty="0" smtClean="0">
                <a:solidFill>
                  <a:srgbClr val="404040"/>
                </a:solidFill>
                <a:latin typeface="Arial" charset="0"/>
                <a:cs typeface="Arial" charset="0"/>
              </a:rPr>
              <a:t>– </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pPr>
            <a:r>
              <a:rPr lang="en-GB" sz="950" dirty="0">
                <a:solidFill>
                  <a:srgbClr val="404040"/>
                </a:solidFill>
                <a:latin typeface="Arial" charset="0"/>
                <a:cs typeface="Arial" charset="0"/>
              </a:rPr>
              <a:t>Decision/output:</a:t>
            </a:r>
            <a:r>
              <a:rPr lang="en-GB" sz="950" b="1" dirty="0">
                <a:solidFill>
                  <a:srgbClr val="404040"/>
                </a:solidFill>
                <a:latin typeface="Arial" charset="0"/>
                <a:cs typeface="Arial" charset="0"/>
              </a:rPr>
              <a:t>	Outline fracture plan agreed</a:t>
            </a:r>
          </a:p>
        </p:txBody>
      </p:sp>
      <p:sp>
        <p:nvSpPr>
          <p:cNvPr id="10" name="Content Placeholder 9"/>
          <p:cNvSpPr>
            <a:spLocks noGrp="1"/>
          </p:cNvSpPr>
          <p:nvPr>
            <p:ph idx="1"/>
          </p:nvPr>
        </p:nvSpPr>
        <p:spPr>
          <a:xfrm>
            <a:off x="4716463" y="549275"/>
            <a:ext cx="4176712" cy="6119813"/>
          </a:xfrm>
        </p:spPr>
        <p:txBody>
          <a:bodyPr rtlCol="0"/>
          <a:lstStyle/>
          <a:p>
            <a:pPr eaLnBrk="1" fontAlgn="auto" hangingPunct="1">
              <a:buFont typeface="Arial" pitchFamily="34" charset="0"/>
              <a:buNone/>
              <a:defRPr/>
            </a:pPr>
            <a:r>
              <a:rPr lang="en-GB" b="1" dirty="0" smtClean="0"/>
              <a:t>Hydraulic fracture plan </a:t>
            </a:r>
            <a:br>
              <a:rPr lang="en-GB" b="1" dirty="0" smtClean="0"/>
            </a:br>
            <a:r>
              <a:rPr lang="en-GB" dirty="0" smtClean="0"/>
              <a:t>Operators should develop an outline HFP based on the risk assessment that describes the control and mitigation measures for fracture containment and for any potential induced seismicity.</a:t>
            </a:r>
          </a:p>
          <a:p>
            <a:pPr eaLnBrk="1" fontAlgn="auto" hangingPunct="1">
              <a:buFont typeface="Arial" pitchFamily="34" charset="0"/>
              <a:buNone/>
              <a:defRPr/>
            </a:pPr>
            <a:r>
              <a:rPr lang="en-GB" dirty="0" smtClean="0"/>
              <a:t>The proposed design of the fracture geometry should be included in the HFP, including (fracturing) target zones, sealing mechanism(s) and aquifers (fresh and saline), so as not to allow fracturing fluids to migrate from the designed fracture zone(s). </a:t>
            </a:r>
          </a:p>
          <a:p>
            <a:pPr eaLnBrk="1" fontAlgn="auto" hangingPunct="1">
              <a:buFont typeface="Arial" pitchFamily="34" charset="0"/>
              <a:buNone/>
              <a:defRPr/>
            </a:pPr>
            <a:endParaRPr lang="en-GB" dirty="0" smtClean="0"/>
          </a:p>
          <a:p>
            <a:r>
              <a:rPr lang="en-GB" b="1" dirty="0" smtClean="0"/>
              <a:t>Disclosure of chemical additives</a:t>
            </a:r>
            <a:br>
              <a:rPr lang="en-GB" b="1" dirty="0" smtClean="0"/>
            </a:br>
            <a:r>
              <a:rPr lang="en-GB" dirty="0" smtClean="0"/>
              <a:t>Operators will disclose the chemical additives of fracturing fluids on a well-by-well basis.</a:t>
            </a:r>
          </a:p>
          <a:p>
            <a:r>
              <a:rPr lang="en-GB" dirty="0" smtClean="0"/>
              <a:t>A public disclosure of fracture fluid form is downloadable from </a:t>
            </a:r>
            <a:r>
              <a:rPr lang="en-GB" dirty="0" smtClean="0">
                <a:hlinkClick r:id="rId4"/>
              </a:rPr>
              <a:t>www.ukoog.org.uk</a:t>
            </a:r>
            <a:endParaRPr lang="en-GB" dirty="0" smtClean="0"/>
          </a:p>
          <a:p>
            <a:pPr eaLnBrk="1" fontAlgn="auto" hangingPunct="1">
              <a:buFont typeface="Arial" pitchFamily="34" charset="0"/>
              <a:buNone/>
              <a:defRPr/>
            </a:pPr>
            <a:endParaRPr lang="en-GB" dirty="0" smtClean="0"/>
          </a:p>
          <a:p>
            <a:pPr eaLnBrk="1" fontAlgn="auto" hangingPunct="1">
              <a:buFont typeface="Arial" pitchFamily="34" charset="0"/>
              <a:buNone/>
              <a:defRPr/>
            </a:pPr>
            <a:r>
              <a:rPr lang="en-GB" b="1" dirty="0" smtClean="0"/>
              <a:t>Useful links</a:t>
            </a:r>
          </a:p>
          <a:p>
            <a:pPr eaLnBrk="1" fontAlgn="auto" hangingPunct="1">
              <a:buFont typeface="Arial" pitchFamily="34" charset="0"/>
              <a:buNone/>
              <a:defRPr/>
            </a:pPr>
            <a:r>
              <a:rPr lang="en-GB" dirty="0" smtClean="0"/>
              <a:t>UKOOG guidance</a:t>
            </a:r>
            <a:br>
              <a:rPr lang="en-GB" dirty="0" smtClean="0"/>
            </a:br>
            <a:r>
              <a:rPr lang="en-GB" dirty="0" smtClean="0">
                <a:hlinkClick r:id="rId3"/>
              </a:rPr>
              <a:t>https://www.gov.uk/government/uploads/system/uploads/attachment_data/file/185935/UKOOGShaleGasWellGuidelines.pdf</a:t>
            </a:r>
            <a:r>
              <a:rPr lang="en-GB" dirty="0" smtClean="0"/>
              <a:t/>
            </a:r>
            <a:br>
              <a:rPr lang="en-GB" dirty="0" smtClean="0"/>
            </a:br>
            <a:endParaRPr lang="en-GB" dirty="0" smtClean="0"/>
          </a:p>
          <a:p>
            <a:pPr eaLnBrk="1" fontAlgn="auto" hangingPunct="1">
              <a:buFont typeface="Arial" pitchFamily="34" charset="0"/>
              <a:buNone/>
              <a:defRPr/>
            </a:pPr>
            <a:r>
              <a:rPr lang="en-US" dirty="0" smtClean="0"/>
              <a:t>Government guidance on shale gas extraction in the UK</a:t>
            </a:r>
            <a:r>
              <a:rPr lang="en-GB" dirty="0" smtClean="0"/>
              <a:t/>
            </a:r>
            <a:br>
              <a:rPr lang="en-GB" dirty="0" smtClean="0"/>
            </a:br>
            <a:r>
              <a:rPr lang="en-GB" dirty="0" smtClean="0">
                <a:hlinkClick r:id="rId5"/>
              </a:rPr>
              <a:t>www.gov.uk/government/uploads/system/uploads/attachment_data/file/49541/7269-government-response-sg-report-.pdf</a:t>
            </a:r>
            <a:endParaRPr lang="en-GB" dirty="0" smtClean="0"/>
          </a:p>
          <a:p>
            <a:pPr eaLnBrk="1" fontAlgn="auto" hangingPunct="1">
              <a:buFont typeface="Arial" pitchFamily="34" charset="0"/>
              <a:buNone/>
              <a:defRPr/>
            </a:pPr>
            <a:endParaRPr lang="en-GB" dirty="0" smtClean="0"/>
          </a:p>
        </p:txBody>
      </p:sp>
      <p:pic>
        <p:nvPicPr>
          <p:cNvPr id="11" name="Picture 10"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3" name="Picture 12" descr="england.png">
            <a:hlinkClick r:id="rId8" action="ppaction://hlinksldjump"/>
          </p:cNvPr>
          <p:cNvPicPr>
            <a:picLocks noChangeAspect="1"/>
          </p:cNvPicPr>
          <p:nvPr/>
        </p:nvPicPr>
        <p:blipFill>
          <a:blip r:embed="rId9"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0"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07578400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defRPr/>
            </a:pPr>
            <a:r>
              <a:rPr lang="en-GB" sz="2000" b="1" dirty="0">
                <a:solidFill>
                  <a:schemeClr val="accent2"/>
                </a:solidFill>
                <a:latin typeface="Arial" charset="0"/>
                <a:cs typeface="Arial" charset="0"/>
              </a:rPr>
              <a:t>DETI consent for extended </a:t>
            </a:r>
            <a:endParaRPr lang="en-GB" sz="2000" b="1" dirty="0" smtClean="0">
              <a:solidFill>
                <a:schemeClr val="accent2"/>
              </a:solidFill>
              <a:latin typeface="Arial" charset="0"/>
              <a:cs typeface="Arial" charset="0"/>
            </a:endParaRPr>
          </a:p>
          <a:p>
            <a:pPr marL="1257300" indent="-1257300">
              <a:spcAft>
                <a:spcPts val="300"/>
              </a:spcAft>
              <a:defRPr/>
            </a:pPr>
            <a:r>
              <a:rPr lang="en-GB" sz="2000" b="1" dirty="0" smtClean="0">
                <a:solidFill>
                  <a:schemeClr val="accent2"/>
                </a:solidFill>
                <a:latin typeface="Arial" charset="0"/>
                <a:cs typeface="Arial" charset="0"/>
              </a:rPr>
              <a:t>well test (EWT)</a:t>
            </a:r>
            <a:endParaRPr lang="en-GB" sz="2000" b="1" dirty="0">
              <a:solidFill>
                <a:schemeClr val="accent2"/>
              </a:solidFill>
              <a:latin typeface="Arial" charset="0"/>
              <a:cs typeface="Arial" charset="0"/>
            </a:endParaRPr>
          </a:p>
          <a:p>
            <a:pPr marL="1257300" indent="-1257300">
              <a:spcAft>
                <a:spcPts val="300"/>
              </a:spcAft>
              <a:defRPr/>
            </a:pPr>
            <a:r>
              <a:rPr lang="en-GB" sz="800" dirty="0">
                <a:solidFill>
                  <a:srgbClr val="404040"/>
                </a:solidFill>
              </a:rPr>
              <a:t> </a:t>
            </a:r>
          </a:p>
          <a:p>
            <a:pPr marL="1257300" indent="-1257300">
              <a:spcAft>
                <a:spcPts val="300"/>
              </a:spcAft>
              <a:defRPr/>
            </a:pPr>
            <a:r>
              <a:rPr lang="en-GB" sz="950" dirty="0">
                <a:solidFill>
                  <a:srgbClr val="404040"/>
                </a:solidFill>
                <a:latin typeface="Arial" charset="0"/>
                <a:cs typeface="Arial" charset="0"/>
              </a:rPr>
              <a:t>Lead agency:</a:t>
            </a:r>
            <a:r>
              <a:rPr lang="en-GB" sz="950" b="1" dirty="0">
                <a:solidFill>
                  <a:srgbClr val="404040"/>
                </a:solidFill>
                <a:latin typeface="Arial" charset="0"/>
                <a:cs typeface="Arial" charset="0"/>
              </a:rPr>
              <a:t>	DETI</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Actions:	</a:t>
            </a:r>
            <a:r>
              <a:rPr lang="en-GB" sz="950" b="1" dirty="0">
                <a:solidFill>
                  <a:srgbClr val="404040"/>
                </a:solidFill>
                <a:latin typeface="Arial" charset="0"/>
                <a:cs typeface="Arial" charset="0"/>
              </a:rPr>
              <a:t>Operator applies for permission to conduct extended well test to assess </a:t>
            </a:r>
            <a:r>
              <a:rPr lang="en-GB" sz="950" b="1" dirty="0" smtClean="0">
                <a:solidFill>
                  <a:srgbClr val="404040"/>
                </a:solidFill>
                <a:latin typeface="Arial" charset="0"/>
                <a:cs typeface="Arial" charset="0"/>
              </a:rPr>
              <a:t>productivity</a:t>
            </a:r>
            <a:endParaRPr lang="en-GB" sz="950" b="1" dirty="0">
              <a:solidFill>
                <a:srgbClr val="404040"/>
              </a:solidFill>
              <a:latin typeface="Arial" charset="0"/>
              <a:cs typeface="Arial" charset="0"/>
            </a:endParaRPr>
          </a:p>
          <a:p>
            <a:pPr marL="1257300" indent="-1257300">
              <a:spcAft>
                <a:spcPts val="300"/>
              </a:spcAft>
              <a:defRPr/>
            </a:pPr>
            <a:r>
              <a:rPr lang="en-GB" sz="950" b="1" dirty="0">
                <a:solidFill>
                  <a:srgbClr val="404040"/>
                </a:solidFill>
                <a:latin typeface="Arial" charset="0"/>
                <a:cs typeface="Arial" charset="0"/>
              </a:rPr>
              <a:t>	DETI requires operators to establish arrangements for controlling venting and flaring activities during the </a:t>
            </a:r>
            <a:r>
              <a:rPr lang="en-GB" sz="950" b="1" dirty="0" smtClean="0">
                <a:solidFill>
                  <a:srgbClr val="404040"/>
                </a:solidFill>
                <a:latin typeface="Arial" charset="0"/>
                <a:cs typeface="Arial" charset="0"/>
              </a:rPr>
              <a:t>EWT</a:t>
            </a:r>
            <a:endParaRPr lang="en-GB" sz="950" b="1" dirty="0">
              <a:solidFill>
                <a:srgbClr val="404040"/>
              </a:solidFill>
              <a:latin typeface="Arial" charset="0"/>
              <a:cs typeface="Arial" charset="0"/>
            </a:endParaRPr>
          </a:p>
          <a:p>
            <a:pPr marL="1257300" indent="-1257300">
              <a:spcAft>
                <a:spcPts val="300"/>
              </a:spcAft>
              <a:defRPr/>
            </a:pPr>
            <a:endParaRPr lang="en-GB" sz="950" dirty="0">
              <a:solidFill>
                <a:srgbClr val="404040"/>
              </a:solidFill>
              <a:latin typeface="Arial" charset="0"/>
              <a:cs typeface="Arial" charset="0"/>
            </a:endParaRPr>
          </a:p>
          <a:p>
            <a:pPr>
              <a:spcAft>
                <a:spcPts val="300"/>
              </a:spcAft>
              <a:tabLst>
                <a:tab pos="1257300" algn="l"/>
              </a:tabLst>
              <a:defRPr/>
            </a:pPr>
            <a:r>
              <a:rPr lang="en-GB" sz="950" dirty="0" smtClean="0">
                <a:solidFill>
                  <a:srgbClr val="404040"/>
                </a:solidFill>
                <a:latin typeface="Arial" charset="0"/>
                <a:cs typeface="Arial" charset="0"/>
              </a:rPr>
              <a:t>Key legislation</a:t>
            </a:r>
          </a:p>
          <a:p>
            <a:pPr marL="1258888" indent="-1258888">
              <a:spcAft>
                <a:spcPts val="300"/>
              </a:spcAft>
              <a:tabLst>
                <a:tab pos="1257300" algn="l"/>
              </a:tabLst>
              <a:defRPr/>
            </a:pPr>
            <a:r>
              <a:rPr lang="en-GB" sz="950" dirty="0" smtClean="0">
                <a:solidFill>
                  <a:srgbClr val="404040"/>
                </a:solidFill>
                <a:latin typeface="Arial" charset="0"/>
                <a:cs typeface="Arial" charset="0"/>
              </a:rPr>
              <a:t>and guidance:</a:t>
            </a:r>
            <a:r>
              <a:rPr lang="en-GB" sz="950" dirty="0">
                <a:solidFill>
                  <a:srgbClr val="404040"/>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rPr>
              <a:t>Terms of licences issued under the</a:t>
            </a:r>
            <a:r>
              <a:rPr lang="en-GB" sz="950" b="1" dirty="0" smtClean="0">
                <a:solidFill>
                  <a:srgbClr val="FF0000"/>
                </a:solidFill>
                <a:latin typeface="Arial" charset="0"/>
                <a:cs typeface="Arial" charset="0"/>
              </a:rPr>
              <a:t> </a:t>
            </a:r>
            <a:br>
              <a:rPr lang="en-GB" sz="950" b="1" dirty="0" smtClean="0">
                <a:solidFill>
                  <a:srgbClr val="FF0000"/>
                </a:solidFill>
                <a:latin typeface="Arial" charset="0"/>
                <a:cs typeface="Arial" charset="0"/>
              </a:rPr>
            </a:br>
            <a:r>
              <a:rPr lang="en-GB" sz="950" b="1" dirty="0" smtClean="0">
                <a:solidFill>
                  <a:schemeClr val="tx1">
                    <a:lumMod val="75000"/>
                    <a:lumOff val="25000"/>
                  </a:schemeClr>
                </a:solidFill>
                <a:latin typeface="Arial" charset="0"/>
                <a:cs typeface="Arial" charset="0"/>
                <a:hlinkClick r:id="rId2"/>
              </a:rPr>
              <a:t>Petroleum (Production) Act (NI) 1964</a:t>
            </a:r>
            <a:endParaRPr lang="en-GB" sz="950" b="1" dirty="0" smtClean="0">
              <a:solidFill>
                <a:schemeClr val="tx1">
                  <a:lumMod val="75000"/>
                  <a:lumOff val="25000"/>
                </a:schemeClr>
              </a:solidFill>
              <a:latin typeface="Arial" charset="0"/>
              <a:cs typeface="Arial" charset="0"/>
            </a:endParaRP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defRPr/>
            </a:pPr>
            <a:endParaRPr lang="en-GB" sz="950" b="1"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Operator input:	</a:t>
            </a:r>
            <a:r>
              <a:rPr lang="en-GB" sz="950" b="1" dirty="0">
                <a:solidFill>
                  <a:srgbClr val="404040"/>
                </a:solidFill>
                <a:latin typeface="Arial" charset="0"/>
                <a:cs typeface="Arial" charset="0"/>
              </a:rPr>
              <a:t>Yes</a:t>
            </a:r>
            <a:br>
              <a:rPr lang="en-GB" sz="950" b="1" dirty="0">
                <a:solidFill>
                  <a:srgbClr val="404040"/>
                </a:solidFill>
                <a:latin typeface="Arial" charset="0"/>
                <a:cs typeface="Arial" charset="0"/>
              </a:rPr>
            </a:br>
            <a:endParaRPr lang="en-GB" sz="950"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Engage stakeholder:	</a:t>
            </a:r>
            <a:r>
              <a:rPr lang="en-GB" sz="950" b="1" dirty="0" smtClean="0">
                <a:solidFill>
                  <a:srgbClr val="404040"/>
                </a:solidFill>
                <a:latin typeface="Arial" charset="0"/>
                <a:cs typeface="Arial" charset="0"/>
              </a:rPr>
              <a:t>– </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defRPr/>
            </a:pPr>
            <a:r>
              <a:rPr lang="en-GB" sz="950" dirty="0" smtClean="0">
                <a:solidFill>
                  <a:schemeClr val="tx1">
                    <a:lumMod val="75000"/>
                    <a:lumOff val="25000"/>
                  </a:schemeClr>
                </a:solidFill>
                <a:latin typeface="Arial" pitchFamily="34" charset="0"/>
                <a:cs typeface="Arial" pitchFamily="34" charset="0"/>
              </a:rPr>
              <a:t>Relevant</a:t>
            </a:r>
            <a:r>
              <a:rPr lang="en-GB" sz="950" dirty="0" smtClean="0">
                <a:solidFill>
                  <a:srgbClr val="404040"/>
                </a:solidFill>
                <a:latin typeface="Arial" charset="0"/>
                <a:cs typeface="Arial" charset="0"/>
              </a:rPr>
              <a:t> </a:t>
            </a:r>
            <a:r>
              <a:rPr lang="en-GB" sz="950" dirty="0">
                <a:solidFill>
                  <a:srgbClr val="404040"/>
                </a:solidFill>
                <a:latin typeface="Arial" charset="0"/>
                <a:cs typeface="Arial" charset="0"/>
              </a:rPr>
              <a:t>consultees:	</a:t>
            </a:r>
            <a:r>
              <a:rPr lang="en-GB" sz="950" b="1" dirty="0" smtClean="0">
                <a:solidFill>
                  <a:srgbClr val="404040"/>
                </a:solidFill>
                <a:latin typeface="Arial" charset="0"/>
                <a:cs typeface="Arial" charset="0"/>
              </a:rPr>
              <a:t>– </a:t>
            </a:r>
            <a:r>
              <a:rPr lang="en-GB" sz="950" b="1" dirty="0">
                <a:solidFill>
                  <a:srgbClr val="404040"/>
                </a:solidFill>
                <a:latin typeface="Arial" charset="0"/>
                <a:cs typeface="Arial" charset="0"/>
              </a:rPr>
              <a:t/>
            </a:r>
            <a:br>
              <a:rPr lang="en-GB" sz="950" b="1" dirty="0">
                <a:solidFill>
                  <a:srgbClr val="404040"/>
                </a:solidFill>
                <a:latin typeface="Arial" charset="0"/>
                <a:cs typeface="Arial" charset="0"/>
              </a:rPr>
            </a:br>
            <a:endParaRPr lang="en-GB" sz="950" b="1" dirty="0">
              <a:solidFill>
                <a:srgbClr val="404040"/>
              </a:solidFill>
              <a:latin typeface="Arial" charset="0"/>
              <a:cs typeface="Arial" charset="0"/>
            </a:endParaRPr>
          </a:p>
          <a:p>
            <a:pPr marL="1257300" indent="-1257300">
              <a:spcAft>
                <a:spcPts val="300"/>
              </a:spcAft>
              <a:defRPr/>
            </a:pPr>
            <a:r>
              <a:rPr lang="en-GB" sz="950" dirty="0">
                <a:solidFill>
                  <a:srgbClr val="404040"/>
                </a:solidFill>
                <a:latin typeface="Arial" charset="0"/>
                <a:cs typeface="Arial" charset="0"/>
              </a:rPr>
              <a:t>Decision/output:</a:t>
            </a:r>
            <a:r>
              <a:rPr lang="en-GB" sz="950" b="1" dirty="0">
                <a:solidFill>
                  <a:srgbClr val="404040"/>
                </a:solidFill>
                <a:latin typeface="Arial" charset="0"/>
                <a:cs typeface="Arial" charset="0"/>
              </a:rPr>
              <a:t>	</a:t>
            </a:r>
            <a:r>
              <a:rPr lang="en-GB" sz="950" b="1" dirty="0" smtClean="0">
                <a:solidFill>
                  <a:srgbClr val="404040"/>
                </a:solidFill>
                <a:latin typeface="Arial" charset="0"/>
                <a:cs typeface="Arial" charset="0"/>
              </a:rPr>
              <a:t>Consent </a:t>
            </a:r>
            <a:r>
              <a:rPr lang="en-GB" sz="950" b="1" dirty="0">
                <a:solidFill>
                  <a:srgbClr val="404040"/>
                </a:solidFill>
                <a:latin typeface="Arial" charset="0"/>
                <a:cs typeface="Arial" charset="0"/>
              </a:rPr>
              <a:t>for EWT</a:t>
            </a:r>
          </a:p>
        </p:txBody>
      </p:sp>
      <p:sp>
        <p:nvSpPr>
          <p:cNvPr id="45059" name="Content Placeholder 9"/>
          <p:cNvSpPr>
            <a:spLocks noGrp="1"/>
          </p:cNvSpPr>
          <p:nvPr>
            <p:ph idx="1"/>
          </p:nvPr>
        </p:nvSpPr>
        <p:spPr/>
        <p:txBody>
          <a:bodyPr>
            <a:normAutofit/>
          </a:bodyPr>
          <a:lstStyle/>
          <a:p>
            <a:pPr eaLnBrk="1" hangingPunct="1">
              <a:spcBef>
                <a:spcPct val="0"/>
              </a:spcBef>
            </a:pPr>
            <a:r>
              <a:rPr lang="en-GB" b="1" dirty="0" smtClean="0">
                <a:latin typeface="Arial" charset="0"/>
                <a:cs typeface="Arial" charset="0"/>
              </a:rPr>
              <a:t>Extended well test</a:t>
            </a:r>
            <a:br>
              <a:rPr lang="en-GB" b="1" dirty="0" smtClean="0">
                <a:latin typeface="Arial" charset="0"/>
                <a:cs typeface="Arial" charset="0"/>
              </a:rPr>
            </a:br>
            <a:r>
              <a:rPr lang="en-GB" dirty="0" smtClean="0">
                <a:latin typeface="Arial" charset="0"/>
                <a:cs typeface="Arial" charset="0"/>
              </a:rPr>
              <a:t>If the well needs more than 96 hours of testing to evaluate its potential to produce hydrocarbons, the operator can apply to DETI for an EWT once all other consent and permissions have been granted that limit the quantities of gas to be produced and saved or flared.</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3127760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noAutofit/>
          </a:bodyPr>
          <a:lstStyle/>
          <a:p>
            <a:r>
              <a:rPr lang="en-GB" sz="1100" b="1" i="1" dirty="0" smtClean="0">
                <a:hlinkClick r:id="rId2"/>
              </a:rPr>
              <a:t>UK onshore shale gas well guidelines</a:t>
            </a:r>
            <a:r>
              <a:rPr lang="en-GB" sz="1100" dirty="0" smtClean="0"/>
              <a:t> Exploration and appraisal phase, UKOOG, Issue 1 February 2013</a:t>
            </a:r>
          </a:p>
          <a:p>
            <a:endParaRPr lang="en-GB" sz="1100" dirty="0" smtClean="0"/>
          </a:p>
          <a:p>
            <a:r>
              <a:rPr lang="en-GB" sz="1100" b="1" i="1" dirty="0" smtClean="0">
                <a:hlinkClick r:id="rId3"/>
              </a:rPr>
              <a:t>Shale gas extraction in the UK: a review of hydraulic fracturing</a:t>
            </a:r>
            <a:r>
              <a:rPr lang="en-GB" sz="1100" b="1" i="1" dirty="0" smtClean="0"/>
              <a:t> </a:t>
            </a:r>
            <a:r>
              <a:rPr lang="en-GB" sz="1100" dirty="0" smtClean="0"/>
              <a:t>Royal Society and Royal Academy of Engineering report, June 2012</a:t>
            </a:r>
          </a:p>
          <a:p>
            <a:endParaRPr lang="en-GB" sz="1100" dirty="0" smtClean="0"/>
          </a:p>
          <a:p>
            <a:r>
              <a:rPr lang="en-US" sz="1100" b="1" i="1" dirty="0" smtClean="0">
                <a:hlinkClick r:id="rId4"/>
              </a:rPr>
              <a:t>Bowland Shale Gas Study – Main Report</a:t>
            </a:r>
            <a:r>
              <a:rPr lang="en-US" sz="1100" b="1" i="1" dirty="0" smtClean="0"/>
              <a:t> </a:t>
            </a:r>
            <a:r>
              <a:rPr lang="en-US" sz="1100" dirty="0" smtClean="0"/>
              <a:t>The Carboniferous Bowland Shale gas study: geology and resource estimation. DECC</a:t>
            </a:r>
          </a:p>
          <a:p>
            <a:endParaRPr lang="en-GB" sz="1100" dirty="0" smtClean="0"/>
          </a:p>
          <a:p>
            <a:r>
              <a:rPr lang="en-GB" sz="1100" b="1" i="1" dirty="0" smtClean="0">
                <a:hlinkClick r:id="rId5"/>
              </a:rPr>
              <a:t>Background note on</a:t>
            </a:r>
            <a:r>
              <a:rPr lang="en-GB" sz="1100" i="1" dirty="0" smtClean="0">
                <a:hlinkClick r:id="rId5"/>
              </a:rPr>
              <a:t> i</a:t>
            </a:r>
            <a:r>
              <a:rPr lang="en-GB" sz="1100" b="1" i="1" dirty="0" smtClean="0">
                <a:hlinkClick r:id="rId5"/>
              </a:rPr>
              <a:t>nduced seismicity in the UK and its</a:t>
            </a:r>
            <a:r>
              <a:rPr lang="en-GB" sz="1100" i="1" dirty="0" smtClean="0">
                <a:hlinkClick r:id="rId5"/>
              </a:rPr>
              <a:t> </a:t>
            </a:r>
            <a:r>
              <a:rPr lang="en-GB" sz="1100" b="1" i="1" dirty="0" smtClean="0">
                <a:hlinkClick r:id="rId5"/>
              </a:rPr>
              <a:t>relevance to hydraulic stimulation for exploration for shale gas</a:t>
            </a:r>
            <a:r>
              <a:rPr lang="en-GB" sz="1100" b="1" i="1" dirty="0" smtClean="0"/>
              <a:t> </a:t>
            </a:r>
            <a:r>
              <a:rPr lang="en-GB" sz="1100" dirty="0" smtClean="0"/>
              <a:t>Professor Peter Styles (Keele University) and Dr Brian Baptie (British Geological Survey), April 2012</a:t>
            </a:r>
          </a:p>
          <a:p>
            <a:endParaRPr lang="en-GB" sz="1100" dirty="0" smtClean="0"/>
          </a:p>
          <a:p>
            <a:pPr>
              <a:spcAft>
                <a:spcPts val="0"/>
              </a:spcAft>
            </a:pPr>
            <a:r>
              <a:rPr lang="en-GB" sz="1100" b="1" i="1" dirty="0" smtClean="0">
                <a:hlinkClick r:id="rId6"/>
              </a:rPr>
              <a:t>Regulatory guidance: Coal bed methane and shale</a:t>
            </a:r>
          </a:p>
          <a:p>
            <a:pPr>
              <a:spcAft>
                <a:spcPts val="0"/>
              </a:spcAft>
            </a:pPr>
            <a:r>
              <a:rPr lang="en-GB" sz="1100" b="1" i="1" dirty="0" smtClean="0">
                <a:hlinkClick r:id="rId6"/>
              </a:rPr>
              <a:t>Gas</a:t>
            </a:r>
            <a:r>
              <a:rPr lang="en-GB" sz="1100" b="1" i="1" dirty="0" smtClean="0"/>
              <a:t> </a:t>
            </a:r>
            <a:r>
              <a:rPr lang="en-GB" sz="1100" dirty="0" smtClean="0"/>
              <a:t>Scottish Environment Protection Agency</a:t>
            </a:r>
          </a:p>
          <a:p>
            <a:r>
              <a:rPr lang="en-GB" sz="1100" dirty="0" smtClean="0"/>
              <a:t> </a:t>
            </a:r>
          </a:p>
          <a:p>
            <a:endParaRPr lang="en-GB" sz="1100" dirty="0"/>
          </a:p>
        </p:txBody>
      </p:sp>
      <p:sp>
        <p:nvSpPr>
          <p:cNvPr id="6" name="Content Placeholder 5"/>
          <p:cNvSpPr>
            <a:spLocks noGrp="1"/>
          </p:cNvSpPr>
          <p:nvPr>
            <p:ph sz="quarter" idx="16"/>
          </p:nvPr>
        </p:nvSpPr>
        <p:spPr>
          <a:prstGeom prst="rect">
            <a:avLst/>
          </a:prstGeom>
        </p:spPr>
        <p:txBody>
          <a:bodyPr>
            <a:normAutofit lnSpcReduction="10000"/>
          </a:bodyPr>
          <a:lstStyle/>
          <a:p>
            <a:r>
              <a:rPr lang="en-GB" sz="1100" b="1" i="1" dirty="0" smtClean="0">
                <a:hlinkClick r:id="rId7"/>
              </a:rPr>
              <a:t>Parliamentary briefing paper on unconventional gas</a:t>
            </a:r>
            <a:r>
              <a:rPr lang="en-GB" sz="1100" b="1" i="1" dirty="0" smtClean="0"/>
              <a:t> </a:t>
            </a:r>
            <a:r>
              <a:rPr lang="en-GB" sz="1100" dirty="0" smtClean="0"/>
              <a:t>Postnote, Number 374, April 2011</a:t>
            </a:r>
          </a:p>
          <a:p>
            <a:endParaRPr lang="en-GB" sz="1100" dirty="0" smtClean="0"/>
          </a:p>
          <a:p>
            <a:r>
              <a:rPr lang="en-GB" sz="1100" b="1" i="1" dirty="0" smtClean="0">
                <a:hlinkClick r:id="rId8"/>
              </a:rPr>
              <a:t>Extended well tests</a:t>
            </a:r>
            <a:r>
              <a:rPr lang="en-GB" sz="1100" dirty="0" smtClean="0"/>
              <a:t> DECC</a:t>
            </a:r>
          </a:p>
          <a:p>
            <a:endParaRPr lang="en-GB" sz="1100" dirty="0" smtClean="0"/>
          </a:p>
          <a:p>
            <a:r>
              <a:rPr lang="en-GB" sz="1100" b="1" i="1" dirty="0" smtClean="0">
                <a:hlinkClick r:id="rId9"/>
              </a:rPr>
              <a:t>Guidance note: Regulation of exploratory shale gas operations</a:t>
            </a:r>
            <a:r>
              <a:rPr lang="en-GB" sz="1100" b="1" i="1" dirty="0" smtClean="0"/>
              <a:t> </a:t>
            </a:r>
            <a:r>
              <a:rPr lang="en-GB" sz="1100" dirty="0" smtClean="0"/>
              <a:t>Environment Agency</a:t>
            </a:r>
          </a:p>
          <a:p>
            <a:endParaRPr lang="en-GB" sz="1100" dirty="0" smtClean="0"/>
          </a:p>
          <a:p>
            <a:r>
              <a:rPr lang="en-GB" sz="1100" b="1" i="1" dirty="0" smtClean="0">
                <a:hlinkClick r:id="rId10"/>
              </a:rPr>
              <a:t>Government response to Royal Academy of Engineering and Royal Society report on “Shale gas extraction in the UK: a review of hydraulic fracturing”</a:t>
            </a:r>
            <a:r>
              <a:rPr lang="en-GB" sz="1100" dirty="0" smtClean="0"/>
              <a:t> Version: Final A04- 10 December 2012</a:t>
            </a:r>
          </a:p>
          <a:p>
            <a:endParaRPr lang="en-GB" sz="1100" dirty="0" smtClean="0"/>
          </a:p>
          <a:p>
            <a:r>
              <a:rPr lang="en-GB" sz="1100" b="1" i="1" dirty="0" smtClean="0">
                <a:hlinkClick r:id="rId11"/>
              </a:rPr>
              <a:t>What is shale gas?</a:t>
            </a:r>
            <a:r>
              <a:rPr lang="en-GB" sz="1100" b="1" i="1" dirty="0" smtClean="0"/>
              <a:t> </a:t>
            </a:r>
            <a:r>
              <a:rPr lang="en-GB" sz="1100" dirty="0" smtClean="0"/>
              <a:t>DECC</a:t>
            </a:r>
          </a:p>
          <a:p>
            <a:endParaRPr lang="en-GB" sz="1100" b="1" i="1" dirty="0" smtClean="0"/>
          </a:p>
          <a:p>
            <a:r>
              <a:rPr lang="en-GB" sz="1100" b="1" i="1" dirty="0" smtClean="0">
                <a:hlinkClick r:id="rId12"/>
              </a:rPr>
              <a:t>Shale gas background note</a:t>
            </a:r>
            <a:r>
              <a:rPr lang="en-GB" sz="1100" b="1" i="1" dirty="0" smtClean="0"/>
              <a:t> </a:t>
            </a:r>
            <a:r>
              <a:rPr lang="en-GB" sz="1100" dirty="0" smtClean="0"/>
              <a:t>Prepared for DECC by Dr C. Green of G Frac Technologies Ltd</a:t>
            </a:r>
          </a:p>
          <a:p>
            <a:endParaRPr lang="en-GB" sz="1100" dirty="0" smtClean="0"/>
          </a:p>
          <a:p>
            <a:r>
              <a:rPr lang="en-US" sz="1100" b="1" i="1" dirty="0" smtClean="0">
                <a:hlinkClick r:id="rId13"/>
              </a:rPr>
              <a:t>Planning practice guidance for onshore oil and gas </a:t>
            </a:r>
            <a:r>
              <a:rPr lang="en-US" sz="1100" dirty="0" smtClean="0"/>
              <a:t>Department for Communities and Local Government, </a:t>
            </a:r>
            <a:br>
              <a:rPr lang="en-US" sz="1100" dirty="0" smtClean="0"/>
            </a:br>
            <a:r>
              <a:rPr lang="en-US" sz="1100" dirty="0" smtClean="0"/>
              <a:t>July 2013</a:t>
            </a:r>
            <a:endParaRPr lang="en-GB" sz="1100" dirty="0" smtClean="0"/>
          </a:p>
        </p:txBody>
      </p:sp>
      <p:pic>
        <p:nvPicPr>
          <p:cNvPr id="7" name="Picture 6" descr="home.png">
            <a:hlinkClick r:id="" action="ppaction://hlinkshowjump?jump=firstslide"/>
          </p:cNvPr>
          <p:cNvPicPr>
            <a:picLocks noChangeAspect="1"/>
          </p:cNvPicPr>
          <p:nvPr/>
        </p:nvPicPr>
        <p:blipFill>
          <a:blip r:embed="rId14" cstate="print"/>
          <a:stretch>
            <a:fillRect/>
          </a:stretch>
        </p:blipFill>
        <p:spPr>
          <a:xfrm>
            <a:off x="8369389" y="6453188"/>
            <a:ext cx="306299" cy="306299"/>
          </a:xfrm>
          <a:prstGeom prst="rect">
            <a:avLst/>
          </a:prstGeom>
        </p:spPr>
      </p:pic>
      <p:sp>
        <p:nvSpPr>
          <p:cNvPr id="2" name="Title 1"/>
          <p:cNvSpPr>
            <a:spLocks noGrp="1"/>
          </p:cNvSpPr>
          <p:nvPr>
            <p:ph type="title"/>
          </p:nvPr>
        </p:nvSpPr>
        <p:spPr/>
        <p:txBody>
          <a:bodyPr/>
          <a:lstStyle/>
          <a:p>
            <a:r>
              <a:rPr lang="en-GB" sz="2800" spc="0" dirty="0" smtClean="0"/>
              <a:t>Bibliography</a:t>
            </a:r>
            <a:endParaRPr lang="en-GB" spc="0" dirty="0"/>
          </a:p>
        </p:txBody>
      </p:sp>
    </p:spTree>
    <p:extLst>
      <p:ext uri="{BB962C8B-B14F-4D97-AF65-F5344CB8AC3E}">
        <p14:creationId xmlns:p14="http://schemas.microsoft.com/office/powerpoint/2010/main" xmlns="" val="1516228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noAutofit/>
          </a:bodyPr>
          <a:lstStyle/>
          <a:p>
            <a:r>
              <a:rPr lang="en-GB" sz="1100" b="1" dirty="0" smtClean="0"/>
              <a:t>ALARP</a:t>
            </a:r>
            <a:r>
              <a:rPr lang="en-GB" sz="1100" dirty="0" smtClean="0"/>
              <a:t> 	as low as reasonably practicable</a:t>
            </a:r>
          </a:p>
          <a:p>
            <a:r>
              <a:rPr lang="en-GB" sz="1100" b="1" dirty="0" smtClean="0"/>
              <a:t>BGS </a:t>
            </a:r>
            <a:r>
              <a:rPr lang="en-GB" sz="1100" dirty="0" smtClean="0"/>
              <a:t>	British Geological Survey</a:t>
            </a:r>
          </a:p>
          <a:p>
            <a:r>
              <a:rPr lang="en-GB" sz="1100" b="1" dirty="0" smtClean="0"/>
              <a:t>BSOR</a:t>
            </a:r>
            <a:r>
              <a:rPr lang="en-GB" sz="1100" dirty="0" smtClean="0"/>
              <a:t> 	borehole sites and operations regulations</a:t>
            </a:r>
          </a:p>
          <a:p>
            <a:r>
              <a:rPr lang="en-GB" sz="1100" b="1" dirty="0" smtClean="0"/>
              <a:t>DCLG</a:t>
            </a:r>
            <a:r>
              <a:rPr lang="en-GB" sz="1100" dirty="0" smtClean="0"/>
              <a:t>	</a:t>
            </a:r>
            <a:r>
              <a:rPr lang="en-US" sz="1100" dirty="0" smtClean="0"/>
              <a:t>Department for Communities and Local 	Government</a:t>
            </a:r>
            <a:endParaRPr lang="en-GB" sz="1100" dirty="0" smtClean="0"/>
          </a:p>
          <a:p>
            <a:r>
              <a:rPr lang="en-GB" sz="1100" b="1" dirty="0" smtClean="0"/>
              <a:t>DECC </a:t>
            </a:r>
            <a:r>
              <a:rPr lang="en-GB" sz="1100" dirty="0" smtClean="0"/>
              <a:t>	Department of Energy and Climate Change</a:t>
            </a:r>
          </a:p>
          <a:p>
            <a:r>
              <a:rPr lang="en-GB" sz="1100" b="1" dirty="0" smtClean="0"/>
              <a:t>DETI</a:t>
            </a:r>
            <a:r>
              <a:rPr lang="en-GB" sz="1100" dirty="0" smtClean="0"/>
              <a:t>	</a:t>
            </a:r>
            <a:r>
              <a:rPr lang="en-GB" sz="1100" dirty="0" smtClean="0">
                <a:latin typeface="Arial" charset="0"/>
                <a:cs typeface="Arial" charset="0"/>
              </a:rPr>
              <a:t>Department of Enterprise, Trade and 	Investment (NI)</a:t>
            </a:r>
          </a:p>
          <a:p>
            <a:r>
              <a:rPr lang="en-GB" sz="1100" b="1" dirty="0" smtClean="0">
                <a:latin typeface="Arial" charset="0"/>
                <a:cs typeface="Arial" charset="0"/>
              </a:rPr>
              <a:t>DOE</a:t>
            </a:r>
            <a:r>
              <a:rPr lang="en-GB" sz="1100" dirty="0" smtClean="0">
                <a:latin typeface="Arial" charset="0"/>
                <a:cs typeface="Arial" charset="0"/>
              </a:rPr>
              <a:t>	Department of the Environment (NI)</a:t>
            </a:r>
            <a:endParaRPr lang="en-GB" sz="1100" dirty="0" smtClean="0"/>
          </a:p>
          <a:p>
            <a:r>
              <a:rPr lang="en-GB" sz="1100" b="1" dirty="0" smtClean="0"/>
              <a:t>EA </a:t>
            </a:r>
            <a:r>
              <a:rPr lang="en-GB" sz="1100" dirty="0" smtClean="0"/>
              <a:t>	Environment Agency</a:t>
            </a:r>
          </a:p>
          <a:p>
            <a:r>
              <a:rPr lang="en-GB" sz="1100" b="1" dirty="0" smtClean="0"/>
              <a:t>EIA </a:t>
            </a:r>
            <a:r>
              <a:rPr lang="en-GB" sz="1100" dirty="0" smtClean="0"/>
              <a:t>	environmental impact assessment</a:t>
            </a:r>
          </a:p>
          <a:p>
            <a:r>
              <a:rPr lang="en-GB" sz="1100" b="1" dirty="0" smtClean="0"/>
              <a:t>ERA</a:t>
            </a:r>
            <a:r>
              <a:rPr lang="en-GB" sz="1100" dirty="0" smtClean="0"/>
              <a:t>	environmental risk assessment</a:t>
            </a:r>
          </a:p>
          <a:p>
            <a:r>
              <a:rPr lang="en-GB" sz="1100" b="1" dirty="0" smtClean="0"/>
              <a:t>ES</a:t>
            </a:r>
            <a:r>
              <a:rPr lang="en-GB" sz="1100" dirty="0" smtClean="0"/>
              <a:t>	environmental statement</a:t>
            </a:r>
          </a:p>
          <a:p>
            <a:r>
              <a:rPr lang="en-GB" sz="1100" b="1" dirty="0" smtClean="0"/>
              <a:t>EWT</a:t>
            </a:r>
            <a:r>
              <a:rPr lang="en-GB" sz="1100" dirty="0" smtClean="0"/>
              <a:t>	extended well test</a:t>
            </a:r>
          </a:p>
          <a:p>
            <a:r>
              <a:rPr lang="en-GB" sz="1100" b="1" dirty="0" smtClean="0"/>
              <a:t>GSNI</a:t>
            </a:r>
            <a:r>
              <a:rPr lang="en-GB" sz="1100" dirty="0" smtClean="0"/>
              <a:t>	Geological Survey of Northern Ireland</a:t>
            </a:r>
          </a:p>
          <a:p>
            <a:r>
              <a:rPr lang="en-GB" sz="1100" b="1" dirty="0" smtClean="0"/>
              <a:t>HFP</a:t>
            </a:r>
            <a:r>
              <a:rPr lang="en-GB" sz="1100" dirty="0" smtClean="0"/>
              <a:t> 	hydraulic fracturing plan</a:t>
            </a:r>
          </a:p>
          <a:p>
            <a:r>
              <a:rPr lang="en-GB" sz="1100" b="1" dirty="0" smtClean="0"/>
              <a:t>HPA</a:t>
            </a:r>
            <a:r>
              <a:rPr lang="en-GB" sz="1100" dirty="0" smtClean="0"/>
              <a:t>	Health Protection Agency</a:t>
            </a:r>
          </a:p>
          <a:p>
            <a:endParaRPr lang="en-GB" sz="1100" dirty="0" smtClean="0"/>
          </a:p>
        </p:txBody>
      </p:sp>
      <p:sp>
        <p:nvSpPr>
          <p:cNvPr id="6" name="Content Placeholder 5"/>
          <p:cNvSpPr>
            <a:spLocks noGrp="1"/>
          </p:cNvSpPr>
          <p:nvPr>
            <p:ph sz="quarter" idx="16"/>
          </p:nvPr>
        </p:nvSpPr>
        <p:spPr>
          <a:prstGeom prst="rect">
            <a:avLst/>
          </a:prstGeom>
        </p:spPr>
        <p:txBody>
          <a:bodyPr>
            <a:normAutofit/>
          </a:bodyPr>
          <a:lstStyle/>
          <a:p>
            <a:r>
              <a:rPr lang="en-GB" sz="1100" b="1" dirty="0" smtClean="0"/>
              <a:t>HSE</a:t>
            </a:r>
            <a:r>
              <a:rPr lang="en-GB" sz="1100" dirty="0" smtClean="0"/>
              <a:t> 	Health and Safety Executive</a:t>
            </a:r>
          </a:p>
          <a:p>
            <a:r>
              <a:rPr lang="en-GB" sz="1100" b="1" dirty="0" smtClean="0"/>
              <a:t>HSENI</a:t>
            </a:r>
            <a:r>
              <a:rPr lang="en-GB" sz="1100" dirty="0" smtClean="0"/>
              <a:t>	Health and Safety Executive Northern Ireland</a:t>
            </a:r>
          </a:p>
          <a:p>
            <a:r>
              <a:rPr lang="en-GB" sz="1100" b="1" dirty="0" smtClean="0"/>
              <a:t>ISO </a:t>
            </a:r>
            <a:r>
              <a:rPr lang="en-GB" sz="1100" dirty="0" smtClean="0"/>
              <a:t>	International Organization for Standardization</a:t>
            </a:r>
          </a:p>
          <a:p>
            <a:r>
              <a:rPr lang="en-GB" sz="1100" b="1" dirty="0" smtClean="0"/>
              <a:t>LPA</a:t>
            </a:r>
            <a:r>
              <a:rPr lang="en-GB" sz="1100" dirty="0" smtClean="0"/>
              <a:t>	local planning authority</a:t>
            </a:r>
          </a:p>
          <a:p>
            <a:r>
              <a:rPr lang="en-GB" sz="1100" b="1" dirty="0" smtClean="0"/>
              <a:t>MPA </a:t>
            </a:r>
            <a:r>
              <a:rPr lang="en-GB" sz="1100" dirty="0" smtClean="0"/>
              <a:t>	minerals planning authority</a:t>
            </a:r>
          </a:p>
          <a:p>
            <a:r>
              <a:rPr lang="en-GB" sz="1100" b="1" dirty="0" smtClean="0"/>
              <a:t>NIEA</a:t>
            </a:r>
            <a:r>
              <a:rPr lang="en-GB" sz="1100" dirty="0" smtClean="0"/>
              <a:t>	Northern Ireland Environment Agency</a:t>
            </a:r>
          </a:p>
          <a:p>
            <a:r>
              <a:rPr lang="en-GB" sz="1100" b="1" dirty="0" smtClean="0"/>
              <a:t>NRW</a:t>
            </a:r>
            <a:r>
              <a:rPr lang="en-GB" sz="1100" dirty="0" smtClean="0"/>
              <a:t>	Natural Resources Wales (</a:t>
            </a:r>
            <a:r>
              <a:rPr lang="en-US" sz="1100" dirty="0" smtClean="0"/>
              <a:t>formed by merger of 	the Countryside Council for Wales, 	Environment Agency Wales and the Forestry 	Commission Wales)</a:t>
            </a:r>
            <a:endParaRPr lang="en-GB" sz="1100" dirty="0" smtClean="0"/>
          </a:p>
          <a:p>
            <a:r>
              <a:rPr lang="en-GB" sz="1100" b="1" dirty="0" smtClean="0"/>
              <a:t>PAD</a:t>
            </a:r>
            <a:r>
              <a:rPr lang="en-GB" sz="1100" dirty="0" smtClean="0"/>
              <a:t>	pre-application discussions (NI)</a:t>
            </a:r>
          </a:p>
          <a:p>
            <a:r>
              <a:rPr lang="en-GB" sz="1100" b="1" dirty="0" smtClean="0"/>
              <a:t>PEDL </a:t>
            </a:r>
            <a:r>
              <a:rPr lang="en-GB" sz="1100" dirty="0" smtClean="0"/>
              <a:t>	petroleum exploration and development 	licence</a:t>
            </a:r>
          </a:p>
          <a:p>
            <a:r>
              <a:rPr lang="en-GB" sz="1100" b="1" dirty="0" smtClean="0"/>
              <a:t>PL</a:t>
            </a:r>
            <a:r>
              <a:rPr lang="en-GB" sz="1100" dirty="0" smtClean="0"/>
              <a:t>	petroleum licence (NI)</a:t>
            </a:r>
          </a:p>
          <a:p>
            <a:r>
              <a:rPr lang="en-GB" sz="1100" b="1" dirty="0" smtClean="0"/>
              <a:t>PPC</a:t>
            </a:r>
            <a:r>
              <a:rPr lang="en-GB" sz="1100" dirty="0" smtClean="0"/>
              <a:t> 	pollution prevention and control</a:t>
            </a:r>
          </a:p>
          <a:p>
            <a:r>
              <a:rPr lang="en-GB" sz="1100" b="1" dirty="0" smtClean="0"/>
              <a:t>SEPA </a:t>
            </a:r>
            <a:r>
              <a:rPr lang="en-GB" sz="1100" dirty="0" smtClean="0"/>
              <a:t>	Scottish Environment Protection Agency</a:t>
            </a:r>
          </a:p>
          <a:p>
            <a:r>
              <a:rPr lang="en-GB" sz="1100" b="1" dirty="0" smtClean="0"/>
              <a:t>UKOOG</a:t>
            </a:r>
            <a:r>
              <a:rPr lang="en-GB" sz="1100" i="1" dirty="0" smtClean="0"/>
              <a:t>	</a:t>
            </a:r>
            <a:r>
              <a:rPr lang="en-US" sz="1100" dirty="0" smtClean="0"/>
              <a:t>United Kingdom Onshore Operators Group </a:t>
            </a:r>
            <a:endParaRPr lang="en-GB" sz="1100" dirty="0" smtClean="0"/>
          </a:p>
          <a:p>
            <a:endParaRPr lang="en-GB" sz="1100" dirty="0" smtClean="0"/>
          </a:p>
        </p:txBody>
      </p:sp>
      <p:pic>
        <p:nvPicPr>
          <p:cNvPr id="7" name="Picture 6"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sp>
        <p:nvSpPr>
          <p:cNvPr id="2" name="Title 1"/>
          <p:cNvSpPr>
            <a:spLocks noGrp="1"/>
          </p:cNvSpPr>
          <p:nvPr>
            <p:ph type="title"/>
          </p:nvPr>
        </p:nvSpPr>
        <p:spPr/>
        <p:txBody>
          <a:bodyPr/>
          <a:lstStyle/>
          <a:p>
            <a:r>
              <a:rPr lang="en-GB" sz="2800" spc="0" dirty="0" smtClean="0"/>
              <a:t>Glossary</a:t>
            </a:r>
            <a:endParaRPr lang="en-GB" spc="0" dirty="0"/>
          </a:p>
        </p:txBody>
      </p:sp>
    </p:spTree>
    <p:extLst>
      <p:ext uri="{BB962C8B-B14F-4D97-AF65-F5344CB8AC3E}">
        <p14:creationId xmlns:p14="http://schemas.microsoft.com/office/powerpoint/2010/main" xmlns="" val="371796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a:hlinkClick r:id="rId2" action="ppaction://hlinksldjump"/>
          </p:cNvPr>
          <p:cNvSpPr/>
          <p:nvPr/>
        </p:nvSpPr>
        <p:spPr>
          <a:xfrm>
            <a:off x="-17278" y="-7784"/>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7" name="Straight Arrow Connector 96"/>
          <p:cNvCxnSpPr/>
          <p:nvPr/>
        </p:nvCxnSpPr>
        <p:spPr>
          <a:xfrm flipV="1">
            <a:off x="4355976" y="4033639"/>
            <a:ext cx="0" cy="21602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4211960" y="4012310"/>
            <a:ext cx="0" cy="20877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a:off x="6012160" y="1619275"/>
            <a:ext cx="0" cy="36004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6361736" y="5013176"/>
            <a:ext cx="68404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7668344" y="550274"/>
            <a:ext cx="108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Government</a:t>
            </a:r>
            <a:endParaRPr lang="en-GB" sz="800" dirty="0">
              <a:solidFill>
                <a:schemeClr val="tx1">
                  <a:lumMod val="75000"/>
                  <a:lumOff val="25000"/>
                </a:schemeClr>
              </a:solidFill>
            </a:endParaRPr>
          </a:p>
        </p:txBody>
      </p:sp>
      <p:sp>
        <p:nvSpPr>
          <p:cNvPr id="91" name="Rectangle 90"/>
          <p:cNvSpPr/>
          <p:nvPr/>
        </p:nvSpPr>
        <p:spPr>
          <a:xfrm>
            <a:off x="7668344" y="786613"/>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process</a:t>
            </a:r>
            <a:endParaRPr lang="en-GB" sz="800" dirty="0">
              <a:solidFill>
                <a:schemeClr val="tx1">
                  <a:lumMod val="75000"/>
                  <a:lumOff val="25000"/>
                </a:schemeClr>
              </a:solidFill>
            </a:endParaRPr>
          </a:p>
        </p:txBody>
      </p:sp>
      <p:sp>
        <p:nvSpPr>
          <p:cNvPr id="92" name="Rectangle 91"/>
          <p:cNvSpPr/>
          <p:nvPr/>
        </p:nvSpPr>
        <p:spPr>
          <a:xfrm>
            <a:off x="7668344" y="1259291"/>
            <a:ext cx="1080000" cy="159462"/>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Environmental process</a:t>
            </a:r>
            <a:endParaRPr lang="en-GB" sz="800" dirty="0">
              <a:solidFill>
                <a:schemeClr val="tx1">
                  <a:lumMod val="75000"/>
                  <a:lumOff val="25000"/>
                </a:schemeClr>
              </a:solidFill>
            </a:endParaRPr>
          </a:p>
        </p:txBody>
      </p:sp>
      <p:sp>
        <p:nvSpPr>
          <p:cNvPr id="93" name="Rectangle 92"/>
          <p:cNvSpPr/>
          <p:nvPr/>
        </p:nvSpPr>
        <p:spPr>
          <a:xfrm>
            <a:off x="7668344" y="1495631"/>
            <a:ext cx="1080000" cy="159462"/>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Other public bodies</a:t>
            </a:r>
            <a:endParaRPr lang="en-GB" sz="800" dirty="0">
              <a:solidFill>
                <a:schemeClr val="tx1">
                  <a:lumMod val="75000"/>
                  <a:lumOff val="25000"/>
                </a:schemeClr>
              </a:solidFill>
            </a:endParaRPr>
          </a:p>
        </p:txBody>
      </p:sp>
      <p:sp>
        <p:nvSpPr>
          <p:cNvPr id="94" name="Rectangle 93"/>
          <p:cNvSpPr/>
          <p:nvPr/>
        </p:nvSpPr>
        <p:spPr>
          <a:xfrm>
            <a:off x="7668344" y="1022952"/>
            <a:ext cx="1080000"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Engagement process</a:t>
            </a:r>
            <a:endParaRPr lang="en-GB" sz="800" dirty="0">
              <a:solidFill>
                <a:schemeClr val="tx1">
                  <a:lumMod val="75000"/>
                  <a:lumOff val="25000"/>
                </a:schemeClr>
              </a:solidFill>
            </a:endParaRPr>
          </a:p>
        </p:txBody>
      </p:sp>
      <p:cxnSp>
        <p:nvCxnSpPr>
          <p:cNvPr id="86" name="Straight Arrow Connector 85"/>
          <p:cNvCxnSpPr/>
          <p:nvPr/>
        </p:nvCxnSpPr>
        <p:spPr>
          <a:xfrm>
            <a:off x="2365256" y="5498182"/>
            <a:ext cx="468052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2843808" y="1715866"/>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2699792" y="1617059"/>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4139952" y="2824150"/>
            <a:ext cx="0" cy="877252"/>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4044921" y="3160702"/>
            <a:ext cx="202499"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3" name="Rectangle 182"/>
          <p:cNvSpPr/>
          <p:nvPr/>
        </p:nvSpPr>
        <p:spPr>
          <a:xfrm>
            <a:off x="1409699" y="3210883"/>
            <a:ext cx="6186637" cy="322892"/>
          </a:xfrm>
          <a:prstGeom prst="rect">
            <a:avLst/>
          </a:prstGeom>
          <a:solidFill>
            <a:schemeClr val="accent3">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noAutofit/>
          </a:bodyPr>
          <a:lstStyle/>
          <a:p>
            <a:pPr algn="ctr"/>
            <a:endParaRPr lang="en-GB" sz="800" dirty="0">
              <a:solidFill>
                <a:schemeClr val="tx1">
                  <a:lumMod val="75000"/>
                  <a:lumOff val="25000"/>
                </a:schemeClr>
              </a:solidFill>
            </a:endParaRPr>
          </a:p>
        </p:txBody>
      </p:sp>
      <p:sp>
        <p:nvSpPr>
          <p:cNvPr id="82" name="Rectangle 81"/>
          <p:cNvSpPr/>
          <p:nvPr/>
        </p:nvSpPr>
        <p:spPr>
          <a:xfrm>
            <a:off x="4932039" y="3301641"/>
            <a:ext cx="2167837"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Formal engagement arranged by developer</a:t>
            </a:r>
            <a:endParaRPr lang="en-GB" sz="800" dirty="0">
              <a:solidFill>
                <a:schemeClr val="tx1">
                  <a:lumMod val="75000"/>
                  <a:lumOff val="25000"/>
                </a:schemeClr>
              </a:solidFill>
            </a:endParaRPr>
          </a:p>
        </p:txBody>
      </p:sp>
      <p:cxnSp>
        <p:nvCxnSpPr>
          <p:cNvPr id="88" name="Straight Arrow Connector 87"/>
          <p:cNvCxnSpPr/>
          <p:nvPr/>
        </p:nvCxnSpPr>
        <p:spPr>
          <a:xfrm>
            <a:off x="5004048" y="2894570"/>
            <a:ext cx="0" cy="30776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Rectangle 6">
            <a:hlinkClick r:id="rId3" action="ppaction://hlinksldjump"/>
          </p:cNvPr>
          <p:cNvSpPr/>
          <p:nvPr/>
        </p:nvSpPr>
        <p:spPr>
          <a:xfrm>
            <a:off x="386180" y="486947"/>
            <a:ext cx="1547004"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DECC issues PEDL to operator</a:t>
            </a:r>
            <a:endParaRPr lang="en-GB" sz="800" dirty="0">
              <a:solidFill>
                <a:schemeClr val="tx1">
                  <a:lumMod val="75000"/>
                  <a:lumOff val="25000"/>
                </a:schemeClr>
              </a:solidFill>
            </a:endParaRPr>
          </a:p>
        </p:txBody>
      </p:sp>
      <p:sp>
        <p:nvSpPr>
          <p:cNvPr id="8" name="Rectangle 7">
            <a:hlinkClick r:id="rId4" action="ppaction://hlinksldjump"/>
          </p:cNvPr>
          <p:cNvSpPr/>
          <p:nvPr/>
        </p:nvSpPr>
        <p:spPr>
          <a:xfrm>
            <a:off x="899592" y="786186"/>
            <a:ext cx="216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Operator conducts ERA (shale gas only)</a:t>
            </a:r>
            <a:endParaRPr lang="en-GB" sz="800" dirty="0">
              <a:solidFill>
                <a:schemeClr val="tx1">
                  <a:lumMod val="75000"/>
                  <a:lumOff val="25000"/>
                </a:schemeClr>
              </a:solidFill>
            </a:endParaRPr>
          </a:p>
        </p:txBody>
      </p:sp>
      <p:sp>
        <p:nvSpPr>
          <p:cNvPr id="31" name="Rectangle 30">
            <a:hlinkClick r:id="rId5" action="ppaction://hlinksldjump"/>
          </p:cNvPr>
          <p:cNvSpPr/>
          <p:nvPr/>
        </p:nvSpPr>
        <p:spPr>
          <a:xfrm>
            <a:off x="3320658" y="1831440"/>
            <a:ext cx="1611382"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EIA scope defined by MPA</a:t>
            </a:r>
          </a:p>
          <a:p>
            <a:pPr algn="ctr"/>
            <a:r>
              <a:rPr lang="en-GB" sz="800" dirty="0" smtClean="0">
                <a:solidFill>
                  <a:schemeClr val="tx1">
                    <a:lumMod val="75000"/>
                    <a:lumOff val="25000"/>
                  </a:schemeClr>
                </a:solidFill>
              </a:rPr>
              <a:t>EIA conducted by operator</a:t>
            </a:r>
            <a:endParaRPr lang="en-GB" sz="800" dirty="0">
              <a:solidFill>
                <a:schemeClr val="tx1">
                  <a:lumMod val="75000"/>
                  <a:lumOff val="25000"/>
                </a:schemeClr>
              </a:solidFill>
            </a:endParaRPr>
          </a:p>
        </p:txBody>
      </p:sp>
      <p:sp>
        <p:nvSpPr>
          <p:cNvPr id="32" name="Rectangle 31">
            <a:hlinkClick r:id="rId6" action="ppaction://hlinksldjump"/>
          </p:cNvPr>
          <p:cNvSpPr/>
          <p:nvPr/>
        </p:nvSpPr>
        <p:spPr>
          <a:xfrm>
            <a:off x="2555447" y="1541346"/>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screens for EIA</a:t>
            </a:r>
            <a:endParaRPr lang="en-GB" sz="800" dirty="0">
              <a:solidFill>
                <a:schemeClr val="tx1">
                  <a:lumMod val="75000"/>
                  <a:lumOff val="25000"/>
                </a:schemeClr>
              </a:solidFill>
            </a:endParaRPr>
          </a:p>
        </p:txBody>
      </p:sp>
      <p:sp>
        <p:nvSpPr>
          <p:cNvPr id="33" name="Rectangle 32">
            <a:hlinkClick r:id="rId7" action="ppaction://hlinksldjump"/>
          </p:cNvPr>
          <p:cNvSpPr/>
          <p:nvPr/>
        </p:nvSpPr>
        <p:spPr>
          <a:xfrm>
            <a:off x="2119816" y="2204864"/>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makes initial minerals planning application</a:t>
            </a:r>
            <a:endParaRPr lang="en-GB" sz="800" dirty="0">
              <a:solidFill>
                <a:schemeClr val="tx1">
                  <a:lumMod val="75000"/>
                  <a:lumOff val="25000"/>
                </a:schemeClr>
              </a:solidFill>
            </a:endParaRPr>
          </a:p>
        </p:txBody>
      </p:sp>
      <p:sp>
        <p:nvSpPr>
          <p:cNvPr id="35" name="Rectangle 34">
            <a:hlinkClick r:id="rId8" action="ppaction://hlinksldjump"/>
          </p:cNvPr>
          <p:cNvSpPr/>
          <p:nvPr/>
        </p:nvSpPr>
        <p:spPr>
          <a:xfrm>
            <a:off x="3847504" y="2500498"/>
            <a:ext cx="144000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advertises and consults on finalised planning application</a:t>
            </a:r>
            <a:endParaRPr lang="en-GB" sz="800" dirty="0">
              <a:solidFill>
                <a:schemeClr val="tx1">
                  <a:lumMod val="75000"/>
                  <a:lumOff val="25000"/>
                </a:schemeClr>
              </a:solidFill>
            </a:endParaRPr>
          </a:p>
        </p:txBody>
      </p:sp>
      <p:sp>
        <p:nvSpPr>
          <p:cNvPr id="45" name="Rectangle 44">
            <a:hlinkClick r:id="rId9" action="ppaction://hlinksldjump"/>
          </p:cNvPr>
          <p:cNvSpPr/>
          <p:nvPr/>
        </p:nvSpPr>
        <p:spPr>
          <a:xfrm>
            <a:off x="5630559" y="1497098"/>
            <a:ext cx="1471246"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Agree plan for site restoration</a:t>
            </a:r>
          </a:p>
        </p:txBody>
      </p:sp>
      <p:sp>
        <p:nvSpPr>
          <p:cNvPr id="47" name="Rectangle 46">
            <a:hlinkClick r:id="rId10" action="ppaction://hlinksldjump"/>
          </p:cNvPr>
          <p:cNvSpPr/>
          <p:nvPr/>
        </p:nvSpPr>
        <p:spPr>
          <a:xfrm>
            <a:off x="5724128" y="1988840"/>
            <a:ext cx="72008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decision reached</a:t>
            </a:r>
            <a:endParaRPr lang="en-GB" sz="800" dirty="0">
              <a:solidFill>
                <a:schemeClr val="tx1">
                  <a:lumMod val="75000"/>
                  <a:lumOff val="25000"/>
                </a:schemeClr>
              </a:solidFill>
            </a:endParaRPr>
          </a:p>
        </p:txBody>
      </p:sp>
      <p:cxnSp>
        <p:nvCxnSpPr>
          <p:cNvPr id="64" name="Shape 63"/>
          <p:cNvCxnSpPr>
            <a:stCxn id="8" idx="2"/>
            <a:endCxn id="34" idx="0"/>
          </p:cNvCxnSpPr>
          <p:nvPr/>
        </p:nvCxnSpPr>
        <p:spPr>
          <a:xfrm rot="16200000" flipH="1">
            <a:off x="2217310" y="707929"/>
            <a:ext cx="197758" cy="67319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hape 107"/>
          <p:cNvCxnSpPr>
            <a:stCxn id="32" idx="2"/>
            <a:endCxn id="31" idx="1"/>
          </p:cNvCxnSpPr>
          <p:nvPr/>
        </p:nvCxnSpPr>
        <p:spPr>
          <a:xfrm rot="16200000" flipH="1">
            <a:off x="3072093" y="1724161"/>
            <a:ext cx="271919" cy="225211"/>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hape 111"/>
          <p:cNvCxnSpPr>
            <a:stCxn id="31" idx="2"/>
            <a:endCxn id="33" idx="3"/>
          </p:cNvCxnSpPr>
          <p:nvPr/>
        </p:nvCxnSpPr>
        <p:spPr>
          <a:xfrm rot="5400000">
            <a:off x="3727014" y="1946816"/>
            <a:ext cx="232138" cy="566533"/>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Elbow Connector 122"/>
          <p:cNvCxnSpPr/>
          <p:nvPr/>
        </p:nvCxnSpPr>
        <p:spPr>
          <a:xfrm flipV="1">
            <a:off x="5287504" y="1579492"/>
            <a:ext cx="333530" cy="1128231"/>
          </a:xfrm>
          <a:prstGeom prst="bentConnector3">
            <a:avLst>
              <a:gd name="adj1" fmla="val 22213"/>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62">
            <a:hlinkClick r:id="rId11" action="ppaction://hlinksldjump"/>
          </p:cNvPr>
          <p:cNvSpPr/>
          <p:nvPr/>
        </p:nvSpPr>
        <p:spPr>
          <a:xfrm>
            <a:off x="7308464" y="4350643"/>
            <a:ext cx="1223976" cy="344128"/>
          </a:xfrm>
          <a:prstGeom prst="rect">
            <a:avLst/>
          </a:prstGeom>
          <a:solidFill>
            <a:srgbClr val="BB7BCF"/>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buClr>
                <a:schemeClr val="tx1">
                  <a:lumMod val="75000"/>
                  <a:lumOff val="25000"/>
                </a:schemeClr>
              </a:buClr>
            </a:pPr>
            <a:r>
              <a:rPr lang="en-GB" sz="1000" b="1" dirty="0" smtClean="0">
                <a:solidFill>
                  <a:schemeClr val="tx1">
                    <a:lumMod val="75000"/>
                    <a:lumOff val="25000"/>
                  </a:schemeClr>
                </a:solidFill>
              </a:rPr>
              <a:t>DECC CONSENT TO DRILL</a:t>
            </a:r>
          </a:p>
        </p:txBody>
      </p:sp>
      <p:sp>
        <p:nvSpPr>
          <p:cNvPr id="65" name="Rectangle 64">
            <a:hlinkClick r:id="rId12" action="ppaction://hlinksldjump"/>
          </p:cNvPr>
          <p:cNvSpPr/>
          <p:nvPr/>
        </p:nvSpPr>
        <p:spPr>
          <a:xfrm>
            <a:off x="7164288" y="4870325"/>
            <a:ext cx="144000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Agree traffic light system, outline HFP and fracture monitoring </a:t>
            </a:r>
            <a:endParaRPr lang="en-GB" sz="800" dirty="0">
              <a:solidFill>
                <a:schemeClr val="tx1">
                  <a:lumMod val="75000"/>
                  <a:lumOff val="25000"/>
                </a:schemeClr>
              </a:solidFill>
            </a:endParaRPr>
          </a:p>
        </p:txBody>
      </p:sp>
      <p:sp>
        <p:nvSpPr>
          <p:cNvPr id="66" name="Rectangle 65">
            <a:hlinkClick r:id="rId13" action="ppaction://hlinksldjump"/>
          </p:cNvPr>
          <p:cNvSpPr/>
          <p:nvPr/>
        </p:nvSpPr>
        <p:spPr>
          <a:xfrm>
            <a:off x="7164288" y="5284479"/>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to fracture </a:t>
            </a:r>
          </a:p>
        </p:txBody>
      </p:sp>
      <p:sp>
        <p:nvSpPr>
          <p:cNvPr id="105" name="TextBox 104"/>
          <p:cNvSpPr txBox="1"/>
          <p:nvPr/>
        </p:nvSpPr>
        <p:spPr>
          <a:xfrm>
            <a:off x="1428751" y="3277180"/>
            <a:ext cx="3268216" cy="215444"/>
          </a:xfrm>
          <a:prstGeom prst="rect">
            <a:avLst/>
          </a:prstGeom>
          <a:noFill/>
        </p:spPr>
        <p:txBody>
          <a:bodyPr wrap="square" rtlCol="0">
            <a:spAutoFit/>
          </a:bodyPr>
          <a:lstStyle/>
          <a:p>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engages with local community and statutory consultees</a:t>
            </a:r>
            <a:endParaRPr lang="en-GB" sz="800" dirty="0">
              <a:solidFill>
                <a:schemeClr val="tx1">
                  <a:lumMod val="75000"/>
                  <a:lumOff val="25000"/>
                </a:schemeClr>
              </a:solidFill>
            </a:endParaRPr>
          </a:p>
        </p:txBody>
      </p:sp>
      <p:cxnSp>
        <p:nvCxnSpPr>
          <p:cNvPr id="148" name="Straight Connector 147"/>
          <p:cNvCxnSpPr/>
          <p:nvPr/>
        </p:nvCxnSpPr>
        <p:spPr>
          <a:xfrm flipH="1">
            <a:off x="7044612" y="4509120"/>
            <a:ext cx="10828" cy="1714398"/>
          </a:xfrm>
          <a:prstGeom prst="line">
            <a:avLst/>
          </a:prstGeom>
          <a:ln>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Rectangle 53">
            <a:hlinkClick r:id="rId14" action="ppaction://hlinksldjump"/>
          </p:cNvPr>
          <p:cNvSpPr/>
          <p:nvPr/>
        </p:nvSpPr>
        <p:spPr>
          <a:xfrm>
            <a:off x="1744638" y="5226369"/>
            <a:ext cx="1152128" cy="528794"/>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consults with Coal Authority and obtains permit if required</a:t>
            </a:r>
            <a:endParaRPr lang="en-GB" sz="800" dirty="0">
              <a:solidFill>
                <a:schemeClr val="tx1">
                  <a:lumMod val="75000"/>
                  <a:lumOff val="25000"/>
                </a:schemeClr>
              </a:solidFill>
            </a:endParaRPr>
          </a:p>
        </p:txBody>
      </p:sp>
      <p:cxnSp>
        <p:nvCxnSpPr>
          <p:cNvPr id="185" name="Straight Arrow Connector 184"/>
          <p:cNvCxnSpPr/>
          <p:nvPr/>
        </p:nvCxnSpPr>
        <p:spPr>
          <a:xfrm>
            <a:off x="7884368" y="4706094"/>
            <a:ext cx="0" cy="14401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V="1">
            <a:off x="289249" y="3861048"/>
            <a:ext cx="1439164" cy="1825"/>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 name="Rectangle 82">
            <a:hlinkClick r:id="rId15" action="ppaction://hlinksldjump"/>
          </p:cNvPr>
          <p:cNvSpPr/>
          <p:nvPr/>
        </p:nvSpPr>
        <p:spPr>
          <a:xfrm>
            <a:off x="7164288" y="5444353"/>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for EWT</a:t>
            </a:r>
          </a:p>
        </p:txBody>
      </p:sp>
      <p:cxnSp>
        <p:nvCxnSpPr>
          <p:cNvPr id="139" name="Straight Arrow Connector 138"/>
          <p:cNvCxnSpPr/>
          <p:nvPr/>
        </p:nvCxnSpPr>
        <p:spPr>
          <a:xfrm flipV="1">
            <a:off x="289249" y="2339355"/>
            <a:ext cx="1826129" cy="2629"/>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rot="16200000">
            <a:off x="1838641" y="2312880"/>
            <a:ext cx="144016"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5" name="Straight Arrow Connector 84"/>
          <p:cNvCxnSpPr/>
          <p:nvPr/>
        </p:nvCxnSpPr>
        <p:spPr>
          <a:xfrm>
            <a:off x="1912677" y="1396198"/>
            <a:ext cx="0" cy="18000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3">
            <a:hlinkClick r:id="rId16" action="ppaction://hlinksldjump"/>
          </p:cNvPr>
          <p:cNvSpPr/>
          <p:nvPr/>
        </p:nvSpPr>
        <p:spPr>
          <a:xfrm>
            <a:off x="1754723" y="1143406"/>
            <a:ext cx="1796128"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 </a:t>
            </a: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pre-application consultation (best practice)</a:t>
            </a:r>
            <a:endParaRPr lang="en-GB" sz="800" dirty="0">
              <a:solidFill>
                <a:schemeClr val="tx1">
                  <a:lumMod val="75000"/>
                  <a:lumOff val="25000"/>
                </a:schemeClr>
              </a:solidFill>
            </a:endParaRPr>
          </a:p>
        </p:txBody>
      </p:sp>
      <p:cxnSp>
        <p:nvCxnSpPr>
          <p:cNvPr id="103" name="Shape 102"/>
          <p:cNvCxnSpPr>
            <a:stCxn id="33" idx="2"/>
            <a:endCxn id="35" idx="1"/>
          </p:cNvCxnSpPr>
          <p:nvPr/>
        </p:nvCxnSpPr>
        <p:spPr>
          <a:xfrm rot="16200000" flipH="1">
            <a:off x="3235709" y="2091544"/>
            <a:ext cx="215903" cy="1007688"/>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2968214" y="3861048"/>
            <a:ext cx="432048"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V="1">
            <a:off x="289249" y="1268760"/>
            <a:ext cx="1453810" cy="203"/>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234413" y="5489028"/>
            <a:ext cx="149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0" name="Rectangle 169">
            <a:hlinkClick r:id="rId17" action="ppaction://hlinksldjump"/>
          </p:cNvPr>
          <p:cNvSpPr/>
          <p:nvPr/>
        </p:nvSpPr>
        <p:spPr>
          <a:xfrm>
            <a:off x="6660232" y="1844824"/>
            <a:ext cx="576064"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appeals process</a:t>
            </a:r>
            <a:endParaRPr lang="en-GB" sz="800" dirty="0">
              <a:solidFill>
                <a:schemeClr val="tx1">
                  <a:lumMod val="75000"/>
                  <a:lumOff val="25000"/>
                </a:schemeClr>
              </a:solidFill>
            </a:endParaRPr>
          </a:p>
        </p:txBody>
      </p:sp>
      <p:cxnSp>
        <p:nvCxnSpPr>
          <p:cNvPr id="187" name="Straight Arrow Connector 186"/>
          <p:cNvCxnSpPr/>
          <p:nvPr/>
        </p:nvCxnSpPr>
        <p:spPr>
          <a:xfrm>
            <a:off x="6435243" y="2348880"/>
            <a:ext cx="1008112"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6444208" y="2060848"/>
            <a:ext cx="216024"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6444208" y="2204864"/>
            <a:ext cx="216024"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7740352" y="2555379"/>
            <a:ext cx="0" cy="18002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6579259" y="4509120"/>
            <a:ext cx="72008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47">
            <a:hlinkClick r:id="rId18" action="ppaction://hlinksldjump"/>
          </p:cNvPr>
          <p:cNvSpPr/>
          <p:nvPr/>
        </p:nvSpPr>
        <p:spPr>
          <a:xfrm>
            <a:off x="5364088" y="4305300"/>
            <a:ext cx="1440160" cy="418577"/>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agrees and establishes</a:t>
            </a:r>
          </a:p>
          <a:p>
            <a:pPr algn="ctr"/>
            <a:r>
              <a:rPr lang="en-GB" sz="800" dirty="0" smtClean="0">
                <a:solidFill>
                  <a:schemeClr val="tx1">
                    <a:lumMod val="75000"/>
                    <a:lumOff val="25000"/>
                  </a:schemeClr>
                </a:solidFill>
              </a:rPr>
              <a:t>data-reporting methods</a:t>
            </a:r>
          </a:p>
        </p:txBody>
      </p:sp>
      <p:sp>
        <p:nvSpPr>
          <p:cNvPr id="166" name="Rectangle 165">
            <a:hlinkClick r:id="rId19" action="ppaction://hlinksldjump"/>
          </p:cNvPr>
          <p:cNvSpPr/>
          <p:nvPr/>
        </p:nvSpPr>
        <p:spPr>
          <a:xfrm>
            <a:off x="7452320" y="2043201"/>
            <a:ext cx="1224136" cy="651905"/>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discharges relevant planning conditions to MPA satisfaction and prepares site for drilling</a:t>
            </a:r>
          </a:p>
        </p:txBody>
      </p:sp>
      <p:cxnSp>
        <p:nvCxnSpPr>
          <p:cNvPr id="76" name="Shape 63"/>
          <p:cNvCxnSpPr/>
          <p:nvPr/>
        </p:nvCxnSpPr>
        <p:spPr>
          <a:xfrm>
            <a:off x="5894543" y="3866041"/>
            <a:ext cx="1557777" cy="49412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78"/>
          <p:cNvCxnSpPr/>
          <p:nvPr/>
        </p:nvCxnSpPr>
        <p:spPr>
          <a:xfrm rot="10800000" flipH="1" flipV="1">
            <a:off x="386571" y="561527"/>
            <a:ext cx="6408712" cy="5872511"/>
          </a:xfrm>
          <a:prstGeom prst="bentConnector3">
            <a:avLst>
              <a:gd name="adj1" fmla="val -1434"/>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Rectangle 113">
            <a:hlinkClick r:id="rId20" action="ppaction://hlinksldjump"/>
          </p:cNvPr>
          <p:cNvSpPr/>
          <p:nvPr/>
        </p:nvSpPr>
        <p:spPr>
          <a:xfrm>
            <a:off x="1744638" y="3640202"/>
            <a:ext cx="1224136" cy="565146"/>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regulator –</a:t>
            </a: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pre-application consultation (best practice)</a:t>
            </a:r>
          </a:p>
        </p:txBody>
      </p:sp>
      <p:sp>
        <p:nvSpPr>
          <p:cNvPr id="75" name="TextBox 74"/>
          <p:cNvSpPr txBox="1"/>
          <p:nvPr/>
        </p:nvSpPr>
        <p:spPr>
          <a:xfrm>
            <a:off x="1926753" y="116632"/>
            <a:ext cx="4571553" cy="276999"/>
          </a:xfrm>
          <a:prstGeom prst="rect">
            <a:avLst/>
          </a:prstGeom>
          <a:noFill/>
        </p:spPr>
        <p:txBody>
          <a:bodyPr wrap="square" rtlCol="0">
            <a:spAutoFit/>
          </a:bodyPr>
          <a:lstStyle/>
          <a:p>
            <a:pPr algn="ctr"/>
            <a:r>
              <a:rPr lang="en-GB" sz="1200" b="1" dirty="0" smtClean="0">
                <a:solidFill>
                  <a:schemeClr val="tx1">
                    <a:lumMod val="75000"/>
                    <a:lumOff val="25000"/>
                  </a:schemeClr>
                </a:solidFill>
                <a:latin typeface="Arial" pitchFamily="34" charset="0"/>
                <a:cs typeface="Arial" pitchFamily="34" charset="0"/>
              </a:rPr>
              <a:t>For more information, please click the relevant box</a:t>
            </a:r>
            <a:endParaRPr lang="en-GB" sz="1200" dirty="0" smtClean="0">
              <a:solidFill>
                <a:schemeClr val="tx1">
                  <a:lumMod val="75000"/>
                  <a:lumOff val="25000"/>
                </a:schemeClr>
              </a:solidFill>
              <a:latin typeface="Arial" pitchFamily="34" charset="0"/>
              <a:cs typeface="Arial" pitchFamily="34" charset="0"/>
            </a:endParaRPr>
          </a:p>
        </p:txBody>
      </p:sp>
      <p:pic>
        <p:nvPicPr>
          <p:cNvPr id="113" name="Picture 112" descr="arrow2.png">
            <a:hlinkClick r:id="" action="ppaction://hlinkshowjump?jump=nextslide"/>
          </p:cNvPr>
          <p:cNvPicPr>
            <a:picLocks noChangeAspect="1"/>
          </p:cNvPicPr>
          <p:nvPr/>
        </p:nvPicPr>
        <p:blipFill>
          <a:blip r:embed="rId21" cstate="print"/>
          <a:stretch>
            <a:fillRect/>
          </a:stretch>
        </p:blipFill>
        <p:spPr>
          <a:xfrm>
            <a:off x="8584263" y="97582"/>
            <a:ext cx="301727" cy="274298"/>
          </a:xfrm>
          <a:prstGeom prst="rect">
            <a:avLst/>
          </a:prstGeom>
        </p:spPr>
      </p:pic>
      <p:pic>
        <p:nvPicPr>
          <p:cNvPr id="117" name="Picture 116" descr="home.png">
            <a:hlinkClick r:id="" action="ppaction://hlinkshowjump?jump=firstslide"/>
          </p:cNvPr>
          <p:cNvPicPr>
            <a:picLocks noChangeAspect="1"/>
          </p:cNvPicPr>
          <p:nvPr/>
        </p:nvPicPr>
        <p:blipFill>
          <a:blip r:embed="rId22" cstate="print"/>
          <a:stretch>
            <a:fillRect/>
          </a:stretch>
        </p:blipFill>
        <p:spPr>
          <a:xfrm>
            <a:off x="7346032" y="74203"/>
            <a:ext cx="306299" cy="306299"/>
          </a:xfrm>
          <a:prstGeom prst="rect">
            <a:avLst/>
          </a:prstGeom>
        </p:spPr>
      </p:pic>
      <p:sp>
        <p:nvSpPr>
          <p:cNvPr id="81" name="Rectangle 80">
            <a:hlinkClick r:id="rId23" action="ppaction://hlinksldjump"/>
          </p:cNvPr>
          <p:cNvSpPr/>
          <p:nvPr/>
        </p:nvSpPr>
        <p:spPr>
          <a:xfrm>
            <a:off x="5652120" y="4879688"/>
            <a:ext cx="100811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informs BGS of intention to drill</a:t>
            </a:r>
            <a:endParaRPr lang="en-GB" sz="800" dirty="0">
              <a:solidFill>
                <a:schemeClr val="tx1">
                  <a:lumMod val="75000"/>
                  <a:lumOff val="25000"/>
                </a:schemeClr>
              </a:solidFill>
            </a:endParaRPr>
          </a:p>
        </p:txBody>
      </p:sp>
      <p:cxnSp>
        <p:nvCxnSpPr>
          <p:cNvPr id="87" name="Straight Arrow Connector 86"/>
          <p:cNvCxnSpPr/>
          <p:nvPr/>
        </p:nvCxnSpPr>
        <p:spPr>
          <a:xfrm>
            <a:off x="289249" y="5001208"/>
            <a:ext cx="5354863" cy="1196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ectangle 127">
            <a:hlinkClick r:id="rId24" action="ppaction://hlinksldjump"/>
          </p:cNvPr>
          <p:cNvSpPr/>
          <p:nvPr/>
        </p:nvSpPr>
        <p:spPr>
          <a:xfrm>
            <a:off x="6804247" y="6217114"/>
            <a:ext cx="1568227"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notifies HSE of intention to drill 21 days in advance</a:t>
            </a:r>
            <a:endParaRPr lang="en-GB" sz="800" dirty="0">
              <a:solidFill>
                <a:schemeClr val="tx1">
                  <a:lumMod val="75000"/>
                  <a:lumOff val="25000"/>
                </a:schemeClr>
              </a:solidFill>
            </a:endParaRPr>
          </a:p>
        </p:txBody>
      </p:sp>
      <p:cxnSp>
        <p:nvCxnSpPr>
          <p:cNvPr id="131" name="Straight Arrow Connector 130"/>
          <p:cNvCxnSpPr/>
          <p:nvPr/>
        </p:nvCxnSpPr>
        <p:spPr>
          <a:xfrm>
            <a:off x="6721776" y="5823338"/>
            <a:ext cx="32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ectangle 135">
            <a:hlinkClick r:id="rId25" action="ppaction://hlinksldjump"/>
          </p:cNvPr>
          <p:cNvSpPr/>
          <p:nvPr/>
        </p:nvSpPr>
        <p:spPr>
          <a:xfrm>
            <a:off x="5436096" y="5626069"/>
            <a:ext cx="145402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arranges independent examination of well under established scheme</a:t>
            </a:r>
            <a:endParaRPr lang="en-GB" sz="800" dirty="0">
              <a:solidFill>
                <a:schemeClr val="tx1">
                  <a:lumMod val="75000"/>
                  <a:lumOff val="25000"/>
                </a:schemeClr>
              </a:solidFill>
            </a:endParaRPr>
          </a:p>
        </p:txBody>
      </p:sp>
      <p:cxnSp>
        <p:nvCxnSpPr>
          <p:cNvPr id="90" name="Straight Arrow Connector 89"/>
          <p:cNvCxnSpPr/>
          <p:nvPr/>
        </p:nvCxnSpPr>
        <p:spPr>
          <a:xfrm>
            <a:off x="298580" y="4506686"/>
            <a:ext cx="5055279" cy="410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241860" y="5823338"/>
            <a:ext cx="518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1" name="Rectangle 190">
            <a:hlinkClick r:id="rId26" action="ppaction://hlinksldjump"/>
          </p:cNvPr>
          <p:cNvSpPr/>
          <p:nvPr/>
        </p:nvSpPr>
        <p:spPr>
          <a:xfrm>
            <a:off x="3410347" y="3706579"/>
            <a:ext cx="2952328" cy="31892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applies for and obtains relevant permits from environmental regulator</a:t>
            </a:r>
          </a:p>
        </p:txBody>
      </p:sp>
      <p:cxnSp>
        <p:nvCxnSpPr>
          <p:cNvPr id="142" name="Elbow Connector 141"/>
          <p:cNvCxnSpPr>
            <a:stCxn id="34" idx="3"/>
            <a:endCxn id="32" idx="3"/>
          </p:cNvCxnSpPr>
          <p:nvPr/>
        </p:nvCxnSpPr>
        <p:spPr>
          <a:xfrm>
            <a:off x="3550851" y="1284693"/>
            <a:ext cx="84596" cy="336384"/>
          </a:xfrm>
          <a:prstGeom prst="bentConnector3">
            <a:avLst>
              <a:gd name="adj1" fmla="val 370226"/>
            </a:avLst>
          </a:prstGeom>
          <a:ln>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3" name="Rectangle 142">
            <a:hlinkClick r:id="rId2" action="ppaction://hlinksldjump"/>
          </p:cNvPr>
          <p:cNvSpPr/>
          <p:nvPr/>
        </p:nvSpPr>
        <p:spPr>
          <a:xfrm>
            <a:off x="7596336" y="539751"/>
            <a:ext cx="1296839" cy="115153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Rectangle 77">
            <a:hlinkClick r:id="rId27" action="ppaction://hlinksldjump"/>
          </p:cNvPr>
          <p:cNvSpPr/>
          <p:nvPr/>
        </p:nvSpPr>
        <p:spPr>
          <a:xfrm>
            <a:off x="3563888" y="4241298"/>
            <a:ext cx="1512168" cy="19581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appeals process</a:t>
            </a:r>
          </a:p>
        </p:txBody>
      </p:sp>
      <p:cxnSp>
        <p:nvCxnSpPr>
          <p:cNvPr id="140" name="Elbow Connector 139"/>
          <p:cNvCxnSpPr/>
          <p:nvPr/>
        </p:nvCxnSpPr>
        <p:spPr>
          <a:xfrm>
            <a:off x="1942514" y="576009"/>
            <a:ext cx="307667" cy="210175"/>
          </a:xfrm>
          <a:prstGeom prst="bentConnector3">
            <a:avLst>
              <a:gd name="adj1" fmla="val 101556"/>
            </a:avLst>
          </a:prstGeom>
          <a:ln>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77" name="Picture 76" descr="england.png">
            <a:hlinkClick r:id="rId28" action="ppaction://hlinksldjump"/>
          </p:cNvPr>
          <p:cNvPicPr>
            <a:picLocks noChangeAspect="1"/>
          </p:cNvPicPr>
          <p:nvPr/>
        </p:nvPicPr>
        <p:blipFill>
          <a:blip r:embed="rId29" cstate="print"/>
          <a:stretch>
            <a:fillRect/>
          </a:stretch>
        </p:blipFill>
        <p:spPr>
          <a:xfrm>
            <a:off x="7818463" y="85725"/>
            <a:ext cx="537623" cy="322574"/>
          </a:xfrm>
          <a:prstGeom prst="rect">
            <a:avLst/>
          </a:prstGeom>
          <a:ln>
            <a:solidFill>
              <a:schemeClr val="bg1">
                <a:lumMod val="95000"/>
              </a:schemeClr>
            </a:solidFill>
          </a:ln>
        </p:spPr>
      </p:pic>
    </p:spTree>
    <p:extLst>
      <p:ext uri="{BB962C8B-B14F-4D97-AF65-F5344CB8AC3E}">
        <p14:creationId xmlns:p14="http://schemas.microsoft.com/office/powerpoint/2010/main" xmlns="" val="2774493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issues PEDL to operator </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Petroleum exploration and development licence (PEDL) granted through licensing rounds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Under licensing agreement, operator agrees to follow good oilfield practice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 part of the licensing process, DECC will assess operator competency, safety management systems, well examination scheme and financial capability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must have clearly defined operational and environmental management systems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 submits relevant PON notification(s)</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and Compensation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Environment Act 1995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Petroleum Act 1998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Energy Act 1976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Petroleum (Production) (Landward Areas) Regulations 1995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8"/>
              </a:rPr>
              <a:t>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Proof of relevant management systems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PEDL</a:t>
            </a:r>
          </a:p>
        </p:txBody>
      </p:sp>
      <p:sp>
        <p:nvSpPr>
          <p:cNvPr id="10" name="Content Placeholder 9"/>
          <p:cNvSpPr>
            <a:spLocks noGrp="1"/>
          </p:cNvSpPr>
          <p:nvPr>
            <p:ph idx="1"/>
          </p:nvPr>
        </p:nvSpPr>
        <p:spPr/>
        <p:txBody>
          <a:bodyPr>
            <a:normAutofit fontScale="92500" lnSpcReduction="20000"/>
          </a:bodyPr>
          <a:lstStyle/>
          <a:p>
            <a:r>
              <a:rPr lang="en-GB" b="1" dirty="0" smtClean="0"/>
              <a:t>PEDL framework</a:t>
            </a:r>
            <a:r>
              <a:rPr lang="en-GB" dirty="0" smtClean="0"/>
              <a:t/>
            </a:r>
            <a:br>
              <a:rPr lang="en-GB" dirty="0" smtClean="0"/>
            </a:br>
            <a:r>
              <a:rPr lang="en-GB" dirty="0" smtClean="0"/>
              <a:t>The Secretary of State issues landward production licences (petroleum exploration and development licences) under powers granted by the Petroleum Act 1998.</a:t>
            </a:r>
          </a:p>
          <a:p>
            <a:r>
              <a:rPr lang="en-GB" dirty="0" smtClean="0"/>
              <a:t>Licence holders are obliged to seek permission from DECC before they start well operations.</a:t>
            </a:r>
          </a:p>
          <a:p>
            <a:r>
              <a:rPr lang="en-GB" dirty="0" smtClean="0"/>
              <a:t>Exploration may begin with seismic investigations to identify prospective structures. Most MPAs regard such work as an activity that does not </a:t>
            </a:r>
            <a:r>
              <a:rPr lang="en-US" dirty="0" smtClean="0"/>
              <a:t>require planning permission </a:t>
            </a:r>
            <a:r>
              <a:rPr lang="en-GB" dirty="0" smtClean="0"/>
              <a:t>or as permitted development. Licence holders must notify landowners, planning authorities and DECC of plans to conduct seismic surveys in the licence area. Operator must notify the Highways Agency if the survey is undertaken on highways. The UK government requires that a petroleum operation notice (PON) form (14b: Notification of intention to carry out onshore (landward) geophysical surveys) be submitted and that proposals are discussed with the MPA and the relevant statutory agencies.</a:t>
            </a:r>
          </a:p>
          <a:p>
            <a:r>
              <a:rPr lang="en-GB" dirty="0" smtClean="0"/>
              <a:t>There may be a need to contact the utilities. This could be done through National Joint Utilities Group (NJUG) meetings, which are run by the highways authority (New Roads and Streetworks Act, NRSWA).</a:t>
            </a:r>
          </a:p>
          <a:p>
            <a:endParaRPr lang="en-GB" dirty="0" smtClean="0"/>
          </a:p>
          <a:p>
            <a:r>
              <a:rPr lang="en-GB" b="1" dirty="0" smtClean="0"/>
              <a:t>Management systems</a:t>
            </a:r>
            <a:br>
              <a:rPr lang="en-GB" b="1" dirty="0" smtClean="0"/>
            </a:br>
            <a:r>
              <a:rPr lang="en-GB" dirty="0" smtClean="0"/>
              <a:t>Effective risk-based, systematic management of well integrity, the integrity of the surface equipment used in fracturing/flowback operations and of other associated operations is critical to ensuring the safety of the well operations and environmental protection.</a:t>
            </a:r>
          </a:p>
          <a:p>
            <a:r>
              <a:rPr lang="en-GB" dirty="0" smtClean="0"/>
              <a:t>Operators’ management systems should be developed and applied to all operations, including any pre-drilling operations such as seismic acquisition work.</a:t>
            </a:r>
          </a:p>
          <a:p>
            <a:r>
              <a:rPr lang="en-GB" dirty="0" smtClean="0"/>
              <a:t>Operators should also operate in accordance with a suitable environmental management system that conforms to the principles in ISO 14001.</a:t>
            </a:r>
          </a:p>
          <a:p>
            <a:endParaRPr lang="en-GB" dirty="0" smtClean="0">
              <a:solidFill>
                <a:schemeClr val="tx1">
                  <a:lumMod val="75000"/>
                  <a:lumOff val="25000"/>
                </a:schemeClr>
              </a:solidFill>
            </a:endParaRPr>
          </a:p>
          <a:p>
            <a:r>
              <a:rPr lang="en-GB" b="1" dirty="0" smtClean="0">
                <a:solidFill>
                  <a:schemeClr val="tx1">
                    <a:lumMod val="75000"/>
                    <a:lumOff val="25000"/>
                  </a:schemeClr>
                </a:solidFill>
              </a:rPr>
              <a:t>Useful links</a:t>
            </a:r>
          </a:p>
          <a:p>
            <a:r>
              <a:rPr lang="en-GB" sz="1000" dirty="0" smtClean="0">
                <a:solidFill>
                  <a:schemeClr val="tx1">
                    <a:lumMod val="75000"/>
                    <a:lumOff val="25000"/>
                  </a:schemeClr>
                </a:solidFill>
              </a:rPr>
              <a:t>Current fields and licences:</a:t>
            </a:r>
            <a:br>
              <a:rPr lang="en-GB" sz="1000" dirty="0" smtClean="0">
                <a:solidFill>
                  <a:schemeClr val="tx1">
                    <a:lumMod val="75000"/>
                    <a:lumOff val="25000"/>
                  </a:schemeClr>
                </a:solidFill>
              </a:rPr>
            </a:br>
            <a:r>
              <a:rPr lang="en-GB" sz="1000" dirty="0" smtClean="0">
                <a:solidFill>
                  <a:schemeClr val="tx1">
                    <a:lumMod val="75000"/>
                    <a:lumOff val="25000"/>
                  </a:schemeClr>
                </a:solidFill>
                <a:hlinkClick r:id="rId9"/>
              </a:rPr>
              <a:t>www.gov.uk/government/uploads/system/uploads/attachment_data/file/15095/landfields-lics.pdf</a:t>
            </a:r>
            <a:r>
              <a:rPr lang="en-GB" sz="1000" dirty="0" smtClean="0">
                <a:solidFill>
                  <a:schemeClr val="tx1">
                    <a:lumMod val="75000"/>
                    <a:lumOff val="25000"/>
                  </a:schemeClr>
                </a:solidFill>
              </a:rPr>
              <a:t/>
            </a:r>
            <a:br>
              <a:rPr lang="en-GB" sz="1000" dirty="0" smtClean="0">
                <a:solidFill>
                  <a:schemeClr val="tx1">
                    <a:lumMod val="75000"/>
                    <a:lumOff val="25000"/>
                  </a:schemeClr>
                </a:solidFill>
              </a:rPr>
            </a:br>
            <a:endParaRPr lang="en-GB" sz="1000" dirty="0" smtClean="0">
              <a:solidFill>
                <a:schemeClr val="tx1">
                  <a:lumMod val="75000"/>
                  <a:lumOff val="25000"/>
                </a:schemeClr>
              </a:solidFill>
            </a:endParaRPr>
          </a:p>
          <a:p>
            <a:r>
              <a:rPr lang="en-GB" sz="1000" dirty="0" smtClean="0">
                <a:solidFill>
                  <a:schemeClr val="tx1">
                    <a:lumMod val="75000"/>
                    <a:lumOff val="25000"/>
                  </a:schemeClr>
                </a:solidFill>
              </a:rPr>
              <a:t>UKOOG onshore shale gas well guidelines </a:t>
            </a:r>
            <a:r>
              <a:rPr lang="en-GB" sz="1000" dirty="0" smtClean="0">
                <a:solidFill>
                  <a:schemeClr val="tx1">
                    <a:lumMod val="75000"/>
                    <a:lumOff val="25000"/>
                  </a:schemeClr>
                </a:solidFill>
                <a:hlinkClick r:id="rId8"/>
              </a:rPr>
              <a:t>https://www.gov.uk/government/uploads/system/uploads/attachment_data/file/185935/UKOOGShaleGasWellGuidelines.pdf</a:t>
            </a:r>
            <a:r>
              <a:rPr lang="en-GB" sz="1000" dirty="0" smtClean="0">
                <a:solidFill>
                  <a:schemeClr val="tx1">
                    <a:lumMod val="75000"/>
                    <a:lumOff val="25000"/>
                  </a:schemeClr>
                </a:solidFill>
              </a:rPr>
              <a:t/>
            </a:r>
            <a:br>
              <a:rPr lang="en-GB" sz="1000" dirty="0" smtClean="0">
                <a:solidFill>
                  <a:schemeClr val="tx1">
                    <a:lumMod val="75000"/>
                    <a:lumOff val="25000"/>
                  </a:schemeClr>
                </a:solidFill>
              </a:rPr>
            </a:br>
            <a:endParaRPr lang="en-GB" sz="1000" dirty="0" smtClean="0">
              <a:solidFill>
                <a:schemeClr val="tx1">
                  <a:lumMod val="75000"/>
                  <a:lumOff val="25000"/>
                </a:schemeClr>
              </a:solidFill>
            </a:endParaRPr>
          </a:p>
          <a:p>
            <a:r>
              <a:rPr lang="en-GB" sz="1000" dirty="0" smtClean="0">
                <a:solidFill>
                  <a:schemeClr val="tx1">
                    <a:lumMod val="75000"/>
                    <a:lumOff val="25000"/>
                  </a:schemeClr>
                </a:solidFill>
              </a:rPr>
              <a:t>Oil and gas: operatorship</a:t>
            </a:r>
            <a:br>
              <a:rPr lang="en-GB" sz="1000" dirty="0" smtClean="0">
                <a:solidFill>
                  <a:schemeClr val="tx1">
                    <a:lumMod val="75000"/>
                    <a:lumOff val="25000"/>
                  </a:schemeClr>
                </a:solidFill>
              </a:rPr>
            </a:br>
            <a:r>
              <a:rPr lang="en-GB" sz="1000" dirty="0" smtClean="0">
                <a:solidFill>
                  <a:schemeClr val="tx1">
                    <a:lumMod val="75000"/>
                    <a:lumOff val="25000"/>
                  </a:schemeClr>
                </a:solidFill>
                <a:hlinkClick r:id="rId10"/>
              </a:rPr>
              <a:t>www.gov.uk/oil-and-gas-operatorship</a:t>
            </a:r>
            <a:endParaRPr lang="en-GB" sz="1000" dirty="0" smtClean="0">
              <a:solidFill>
                <a:schemeClr val="tx1">
                  <a:lumMod val="75000"/>
                  <a:lumOff val="25000"/>
                </a:schemeClr>
              </a:solidFill>
            </a:endParaRPr>
          </a:p>
          <a:p>
            <a:endParaRPr lang="en-GB" sz="1000" dirty="0" smtClean="0">
              <a:solidFill>
                <a:schemeClr val="tx1">
                  <a:lumMod val="75000"/>
                  <a:lumOff val="25000"/>
                </a:schemeClr>
              </a:solidFill>
            </a:endParaRPr>
          </a:p>
          <a:p>
            <a:r>
              <a:rPr lang="en-GB" sz="1000" dirty="0" smtClean="0">
                <a:solidFill>
                  <a:schemeClr val="tx1">
                    <a:lumMod val="75000"/>
                    <a:lumOff val="25000"/>
                  </a:schemeClr>
                </a:solidFill>
              </a:rPr>
              <a:t>PON notification</a:t>
            </a:r>
          </a:p>
          <a:p>
            <a:r>
              <a:rPr lang="en-GB" sz="1000" dirty="0" smtClean="0">
                <a:hlinkClick r:id="rId11"/>
              </a:rPr>
              <a:t>https://www.gov.uk/oil-and-gas-petroleum-operations-notices</a:t>
            </a:r>
            <a:endParaRPr lang="en-GB" sz="1000" dirty="0" smtClean="0"/>
          </a:p>
          <a:p>
            <a:endParaRPr lang="en-GB" sz="1000" dirty="0" smtClean="0">
              <a:solidFill>
                <a:schemeClr val="tx1">
                  <a:lumMod val="75000"/>
                  <a:lumOff val="25000"/>
                </a:schemeClr>
              </a:solidFill>
            </a:endParaRPr>
          </a:p>
          <a:p>
            <a:endParaRPr lang="en-GB" sz="1000" dirty="0" smtClean="0">
              <a:solidFill>
                <a:schemeClr val="tx1">
                  <a:lumMod val="75000"/>
                  <a:lumOff val="25000"/>
                </a:schemeClr>
              </a:solidFill>
            </a:endParaRPr>
          </a:p>
        </p:txBody>
      </p:sp>
      <p:pic>
        <p:nvPicPr>
          <p:cNvPr id="15" name="Picture 14" descr="arrow2.png">
            <a:hlinkClick r:id="" action="ppaction://hlinkshowjump?jump=nextslide"/>
          </p:cNvPr>
          <p:cNvPicPr>
            <a:picLocks noChangeAspect="1"/>
          </p:cNvPicPr>
          <p:nvPr/>
        </p:nvPicPr>
        <p:blipFill>
          <a:blip r:embed="rId12" cstate="print"/>
          <a:stretch>
            <a:fillRect/>
          </a:stretch>
        </p:blipFill>
        <p:spPr>
          <a:xfrm>
            <a:off x="8584263" y="97582"/>
            <a:ext cx="301727" cy="274298"/>
          </a:xfrm>
          <a:prstGeom prst="rect">
            <a:avLst/>
          </a:prstGeom>
        </p:spPr>
      </p:pic>
      <p:pic>
        <p:nvPicPr>
          <p:cNvPr id="16" name="Picture 15" descr="england.png">
            <a:hlinkClick r:id="rId13" action="ppaction://hlinksldjump"/>
          </p:cNvPr>
          <p:cNvPicPr>
            <a:picLocks noChangeAspect="1"/>
          </p:cNvPicPr>
          <p:nvPr/>
        </p:nvPicPr>
        <p:blipFill>
          <a:blip r:embed="rId14" cstate="print"/>
          <a:stretch>
            <a:fillRect/>
          </a:stretch>
        </p:blipFill>
        <p:spPr>
          <a:xfrm>
            <a:off x="7570813" y="70310"/>
            <a:ext cx="537623" cy="322574"/>
          </a:xfrm>
          <a:prstGeom prst="rect">
            <a:avLst/>
          </a:prstGeom>
          <a:ln>
            <a:solidFill>
              <a:schemeClr val="bg1">
                <a:lumMod val="95000"/>
              </a:schemeClr>
            </a:solidFill>
          </a:ln>
        </p:spPr>
      </p:pic>
      <p:pic>
        <p:nvPicPr>
          <p:cNvPr id="26" name="Picture 25" descr="arrow.png">
            <a:hlinkClick r:id="" action="ppaction://hlinkshowjump?jump=previousslide"/>
          </p:cNvPr>
          <p:cNvPicPr>
            <a:picLocks noChangeAspect="1"/>
          </p:cNvPicPr>
          <p:nvPr/>
        </p:nvPicPr>
        <p:blipFill>
          <a:blip r:embed="rId15" cstate="print"/>
          <a:stretch>
            <a:fillRect/>
          </a:stretch>
        </p:blipFill>
        <p:spPr>
          <a:xfrm>
            <a:off x="8199835" y="97582"/>
            <a:ext cx="301727" cy="274298"/>
          </a:xfrm>
          <a:prstGeom prst="rect">
            <a:avLst/>
          </a:prstGeom>
        </p:spPr>
      </p:pic>
      <p:pic>
        <p:nvPicPr>
          <p:cNvPr id="33" name="Picture 32" descr="home.png">
            <a:hlinkClick r:id="" action="ppaction://hlinkshowjump?jump=firstslide"/>
          </p:cNvPr>
          <p:cNvPicPr>
            <a:picLocks noChangeAspect="1"/>
          </p:cNvPicPr>
          <p:nvPr/>
        </p:nvPicPr>
        <p:blipFill>
          <a:blip r:embed="rId16"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324212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4125" indent="-1254125">
              <a:spcAft>
                <a:spcPts val="300"/>
              </a:spcAft>
            </a:pPr>
            <a:r>
              <a:rPr lang="en-GB" sz="2000" b="1" dirty="0" smtClean="0">
                <a:solidFill>
                  <a:schemeClr val="accent2"/>
                </a:solidFill>
                <a:latin typeface="Arial" pitchFamily="34" charset="0"/>
                <a:cs typeface="Arial" pitchFamily="34" charset="0"/>
              </a:rPr>
              <a:t>Operator conducts ERA</a:t>
            </a:r>
          </a:p>
          <a:p>
            <a:pPr marL="1254125" indent="-1254125">
              <a:spcAft>
                <a:spcPts val="300"/>
              </a:spcAft>
            </a:pPr>
            <a:r>
              <a:rPr lang="en-GB" sz="800" dirty="0" smtClean="0">
                <a:solidFill>
                  <a:schemeClr val="tx1">
                    <a:lumMod val="75000"/>
                    <a:lumOff val="25000"/>
                  </a:schemeClr>
                </a:solidFill>
              </a:rPr>
              <a:t> </a:t>
            </a: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 environmental risk assessment (ERA) is a first-stage risk assessment to be conducted for proposed shale gas operations where hydraulic fracturing is planned</a:t>
            </a: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a:t>
            </a:r>
            <a:r>
              <a:rPr lang="en-US" sz="950" b="1" dirty="0" smtClean="0">
                <a:solidFill>
                  <a:schemeClr val="tx1">
                    <a:lumMod val="75000"/>
                    <a:lumOff val="25000"/>
                  </a:schemeClr>
                </a:solidFill>
                <a:latin typeface="Arial" pitchFamily="34" charset="0"/>
                <a:cs typeface="Arial" pitchFamily="34" charset="0"/>
              </a:rPr>
              <a:t>DECC requires compilation of an ERA as a matter of good practice</a:t>
            </a: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The ERA is recommended as a starting point for early engagement with the MPA, other regulators and local communities</a:t>
            </a: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DECC is consulting other regulators to develop agreed guidance for operators on the preparation of suitable ERAs</a:t>
            </a:r>
          </a:p>
          <a:p>
            <a:pPr marL="1254125" indent="-1254125">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Completed ERA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Statutory consultees:	–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ERA report</a:t>
            </a:r>
          </a:p>
        </p:txBody>
      </p:sp>
      <p:sp>
        <p:nvSpPr>
          <p:cNvPr id="8" name="Content Placeholder 7"/>
          <p:cNvSpPr>
            <a:spLocks noGrp="1"/>
          </p:cNvSpPr>
          <p:nvPr>
            <p:ph idx="1"/>
          </p:nvPr>
        </p:nvSpPr>
        <p:spPr/>
        <p:txBody>
          <a:bodyPr/>
          <a:lstStyle/>
          <a:p>
            <a:r>
              <a:rPr lang="en-GB" b="1" dirty="0" smtClean="0"/>
              <a:t>Environmental risk assessment</a:t>
            </a:r>
            <a:r>
              <a:rPr lang="en-GB" dirty="0" smtClean="0"/>
              <a:t/>
            </a:r>
            <a:br>
              <a:rPr lang="en-GB" dirty="0" smtClean="0"/>
            </a:br>
            <a:r>
              <a:rPr lang="en-GB" dirty="0" smtClean="0"/>
              <a:t>Licensees will be required to carry out an overview assessment of environmental risks, including risks to human health, covering the full cycle of the proposed operations, including well abandonment, with the participation of </a:t>
            </a:r>
            <a:r>
              <a:rPr lang="en-GB" dirty="0" smtClean="0">
                <a:solidFill>
                  <a:schemeClr val="tx1"/>
                </a:solidFill>
              </a:rPr>
              <a:t>stakeholders</a:t>
            </a:r>
            <a:r>
              <a:rPr lang="en-GB" dirty="0" smtClean="0"/>
              <a:t>, including local communities. This should be done as early as practicable in the development of their proposals.</a:t>
            </a:r>
          </a:p>
          <a:p>
            <a:endParaRPr lang="en-GB" dirty="0" smtClean="0"/>
          </a:p>
          <a:p>
            <a:r>
              <a:rPr lang="en-GB" b="1" dirty="0" smtClean="0"/>
              <a:t>Detail </a:t>
            </a:r>
            <a:r>
              <a:rPr lang="en-GB" strike="sngStrike" dirty="0" smtClean="0">
                <a:solidFill>
                  <a:srgbClr val="FF0000"/>
                </a:solidFill>
              </a:rPr>
              <a:t/>
            </a:r>
            <a:br>
              <a:rPr lang="en-GB" strike="sngStrike" dirty="0" smtClean="0">
                <a:solidFill>
                  <a:srgbClr val="FF0000"/>
                </a:solidFill>
              </a:rPr>
            </a:br>
            <a:r>
              <a:rPr lang="en-GB" dirty="0" smtClean="0"/>
              <a:t>An environmental risk assessment (ERA) is required for all shale gas operations involving hydraulic fracturing, as a matter of good practice. It should involve the participation of stakeholders including local communities at the earliest possible opportunity. The ERA </a:t>
            </a:r>
            <a:r>
              <a:rPr lang="en-US" dirty="0" smtClean="0"/>
              <a:t>should be undertaken as early as practicable and in any case before application for planning consent. </a:t>
            </a:r>
            <a:endParaRPr lang="en-GB" dirty="0" smtClean="0"/>
          </a:p>
          <a:p>
            <a:r>
              <a:rPr lang="en-GB" dirty="0" smtClean="0"/>
              <a:t>The ERA should assess risks across the entire life cycle of the planned shale gas activities, including the disposal of wastes and well abandonment, and risks of induced seismicity.</a:t>
            </a:r>
            <a:endParaRPr lang="en-GB" strike="sngStrike" dirty="0" smtClean="0"/>
          </a:p>
          <a:p>
            <a:r>
              <a:rPr lang="en-GB" dirty="0" smtClean="0"/>
              <a:t>The ERA can subsequently inform other assessments, such as the environmental impact assessment (EIA), where this is required following screening by the relevant planning authority.</a:t>
            </a:r>
          </a:p>
          <a:p>
            <a:endParaRPr lang="en-GB" dirty="0" smtClean="0"/>
          </a:p>
        </p:txBody>
      </p:sp>
      <p:pic>
        <p:nvPicPr>
          <p:cNvPr id="9" name="Picture 8" descr="arrow.png">
            <a:hlinkClick r:id="" action="ppaction://hlinkshowjump?jump=previousslide"/>
          </p:cNvPr>
          <p:cNvPicPr>
            <a:picLocks noChangeAspect="1"/>
          </p:cNvPicPr>
          <p:nvPr/>
        </p:nvPicPr>
        <p:blipFill>
          <a:blip r:embed="rId2"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1" name="Picture 10" descr="england.png">
            <a:hlinkClick r:id="rId4" action="ppaction://hlinksldjump"/>
          </p:cNvPr>
          <p:cNvPicPr>
            <a:picLocks noChangeAspect="1"/>
          </p:cNvPicPr>
          <p:nvPr/>
        </p:nvPicPr>
        <p:blipFill>
          <a:blip r:embed="rId5"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6"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331147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defTabSz="1257300">
              <a:spcAft>
                <a:spcPts val="300"/>
              </a:spcAft>
            </a:pPr>
            <a:r>
              <a:rPr lang="en-GB" sz="2000" b="1" dirty="0" smtClean="0">
                <a:solidFill>
                  <a:schemeClr val="accent1"/>
                </a:solidFill>
              </a:rPr>
              <a:t>MPA–operator pre-application</a:t>
            </a:r>
          </a:p>
          <a:p>
            <a:pPr marL="1257300" indent="-1257300" defTabSz="1257300">
              <a:spcAft>
                <a:spcPts val="300"/>
              </a:spcAft>
            </a:pPr>
            <a:r>
              <a:rPr lang="en-GB" sz="2000" b="1" dirty="0" smtClean="0">
                <a:solidFill>
                  <a:schemeClr val="accent1"/>
                </a:solidFill>
              </a:rPr>
              <a:t>consultation</a:t>
            </a:r>
          </a:p>
          <a:p>
            <a:pPr marL="1257300" indent="-1257300" defTabSz="1257300">
              <a:spcAft>
                <a:spcPts val="300"/>
              </a:spcAft>
            </a:pPr>
            <a:endParaRPr lang="en-GB" sz="800" dirty="0" smtClean="0">
              <a:solidFill>
                <a:schemeClr val="tx1">
                  <a:lumMod val="75000"/>
                  <a:lumOff val="25000"/>
                </a:schemeClr>
              </a:solidFill>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Pre-application consultations with the local MPA is considered best practice for operators</a:t>
            </a: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Regulations 2011</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National Planning Policy Framework</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rgbClr val="FF0000"/>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Planning Practice Guidance for Onshore Oil and Gas (DCLG)</a:t>
            </a: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statutory consultees</a:t>
            </a: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Canal &amp; River Trust; Civil Aviation Authority; Coal Authority; Crown Estate Commissioners; Department for Culture, Media and Sport; DECC; Department for Environment, Food and Rural Affairs; Department for Transport; Environment Agency; English Heritage; Forestry Commission; Garden History Society; Highways Agency; Ministry of Defence; Natural England; National Air Traffic Control Services and operators of officially safeguarded civil aerodromes; rail network operators; Sport England; Theatres Trust; toll road concessionaries; local planning authorities, and local highway authorities</a:t>
            </a: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t>
            </a:r>
            <a:r>
              <a:rPr lang="en-GB" sz="950" dirty="0" smtClean="0">
                <a:solidFill>
                  <a:schemeClr val="tx1">
                    <a:lumMod val="75000"/>
                    <a:lumOff val="25000"/>
                  </a:schemeClr>
                </a:solidFill>
                <a:latin typeface="Arial" pitchFamily="34" charset="0"/>
                <a:cs typeface="Arial" pitchFamily="34" charset="0"/>
              </a:rPr>
              <a:t>–</a:t>
            </a:r>
          </a:p>
        </p:txBody>
      </p:sp>
      <p:sp>
        <p:nvSpPr>
          <p:cNvPr id="8" name="Content Placeholder 7"/>
          <p:cNvSpPr>
            <a:spLocks noGrp="1"/>
          </p:cNvSpPr>
          <p:nvPr>
            <p:ph idx="1"/>
          </p:nvPr>
        </p:nvSpPr>
        <p:spPr/>
        <p:txBody>
          <a:bodyPr>
            <a:normAutofit lnSpcReduction="10000"/>
          </a:bodyPr>
          <a:lstStyle/>
          <a:p>
            <a:r>
              <a:rPr lang="en-GB" b="1" dirty="0" smtClean="0"/>
              <a:t>Pre-application consultation</a:t>
            </a:r>
            <a:r>
              <a:rPr lang="en-GB" dirty="0" smtClean="0"/>
              <a:t/>
            </a:r>
            <a:br>
              <a:rPr lang="en-GB" dirty="0" smtClean="0"/>
            </a:br>
            <a:r>
              <a:rPr lang="en-GB" dirty="0" smtClean="0"/>
              <a:t>Operators are encouraged to undertake a pre-application consultation with the MPA and other key consultees. This consultation will be expected to address issues such as noise, ecology, archaeology, site access and visual impact. It will define arrangements for permits from and contact with appropriate regulatory agencies. It will detail consultative checks made with local water and power suppliers. </a:t>
            </a:r>
          </a:p>
          <a:p>
            <a:r>
              <a:rPr lang="en-GB" b="1" dirty="0" smtClean="0"/>
              <a:t>Screening opinion</a:t>
            </a:r>
            <a:br>
              <a:rPr lang="en-GB" b="1" dirty="0" smtClean="0"/>
            </a:br>
            <a:r>
              <a:rPr lang="en-GB" dirty="0" smtClean="0"/>
              <a:t>Under the Town and Country Planning (Environmental Impact Assessment) Regulations 2011, applicants can make a formal request to the MPA for an EIA screening opinion at any time. A decision on whether an EIA is required could be made well in advance of any planning application.</a:t>
            </a:r>
          </a:p>
          <a:p>
            <a:r>
              <a:rPr lang="en-GB" b="1" dirty="0" smtClean="0"/>
              <a:t>Local community engagement</a:t>
            </a:r>
            <a:br>
              <a:rPr lang="en-GB" b="1" dirty="0" smtClean="0"/>
            </a:br>
            <a:r>
              <a:rPr lang="en-GB" dirty="0" smtClean="0"/>
              <a:t>As part of the pre-application consultation, operators are expected to engage with the local community, in accordance with the MPA’s community involvement requirement for mineral developers. </a:t>
            </a:r>
          </a:p>
          <a:p>
            <a:r>
              <a:rPr lang="en-GB" b="1" dirty="0" smtClean="0"/>
              <a:t>Industry charter for local community engagement</a:t>
            </a:r>
          </a:p>
          <a:p>
            <a:r>
              <a:rPr lang="en-US" dirty="0" smtClean="0"/>
              <a:t>UKOOG has defined standards for community engagement. Operators will</a:t>
            </a:r>
          </a:p>
          <a:p>
            <a:pPr marL="85725" indent="-85725">
              <a:buFont typeface="Arial" pitchFamily="34" charset="0"/>
              <a:buChar char="•"/>
            </a:pPr>
            <a:r>
              <a:rPr lang="en-US" dirty="0" smtClean="0"/>
              <a:t>Engage with local communities, residents and other stakeholders at each stage of operations – exploration, appraisal or production, beginning in advance of any operations and in advance of any application for planning permission</a:t>
            </a:r>
          </a:p>
          <a:p>
            <a:pPr marL="85725" indent="-85725">
              <a:buFont typeface="Arial" pitchFamily="34" charset="0"/>
              <a:buChar char="•"/>
            </a:pPr>
            <a:r>
              <a:rPr lang="en-US" dirty="0" smtClean="0"/>
              <a:t>Ensure there is a continued point of contact for local communities and that they provide sufficient opportunity for comment and feedback on initial plans, listen to concerns and respond appropriately and promptly</a:t>
            </a:r>
          </a:p>
          <a:p>
            <a:pPr marL="85725" indent="-85725">
              <a:buFont typeface="Arial" pitchFamily="34" charset="0"/>
              <a:buChar char="•"/>
            </a:pPr>
            <a:r>
              <a:rPr lang="en-US" dirty="0" smtClean="0"/>
              <a:t>Have a strategy or plan for engagement that is developed early and links to all statutory processes.</a:t>
            </a:r>
          </a:p>
          <a:p>
            <a:endParaRPr lang="en-GB" b="1" dirty="0" smtClean="0"/>
          </a:p>
          <a:p>
            <a:r>
              <a:rPr lang="en-GB" b="1" dirty="0" smtClean="0"/>
              <a:t>Useful links</a:t>
            </a:r>
          </a:p>
          <a:p>
            <a:r>
              <a:rPr lang="en-GB" dirty="0" smtClean="0"/>
              <a:t>UK planning portal</a:t>
            </a:r>
            <a:br>
              <a:rPr lang="en-GB" dirty="0" smtClean="0"/>
            </a:br>
            <a:r>
              <a:rPr lang="en-GB" dirty="0" smtClean="0">
                <a:hlinkClick r:id="rId6"/>
              </a:rPr>
              <a:t>www.planningportal.gov.uk/</a:t>
            </a:r>
            <a:r>
              <a:rPr lang="en-GB" dirty="0" smtClean="0"/>
              <a:t/>
            </a:r>
            <a:br>
              <a:rPr lang="en-GB" dirty="0" smtClean="0"/>
            </a:br>
            <a:endParaRPr lang="en-GB" dirty="0" smtClean="0"/>
          </a:p>
          <a:p>
            <a:r>
              <a:rPr lang="en-GB" dirty="0" smtClean="0"/>
              <a:t>UKOOG Community Engagement Charter</a:t>
            </a:r>
            <a:r>
              <a:rPr lang="en-US" dirty="0" smtClean="0"/>
              <a:t/>
            </a:r>
            <a:br>
              <a:rPr lang="en-US" dirty="0" smtClean="0"/>
            </a:br>
            <a:r>
              <a:rPr lang="en-US" dirty="0" smtClean="0">
                <a:hlinkClick r:id="rId7"/>
              </a:rPr>
              <a:t>http://www.ukoog.org.uk/elements/pdfs/communityengagementcharterversion6.pdf</a:t>
            </a:r>
            <a:endParaRPr lang="en-US" dirty="0" smtClean="0"/>
          </a:p>
        </p:txBody>
      </p:sp>
      <p:pic>
        <p:nvPicPr>
          <p:cNvPr id="9" name="Picture 8" descr="arrow.png">
            <a:hlinkClick r:id="" action="ppaction://hlinkshowjump?jump=previousslide"/>
          </p:cNvPr>
          <p:cNvPicPr>
            <a:picLocks noChangeAspect="1"/>
          </p:cNvPicPr>
          <p:nvPr/>
        </p:nvPicPr>
        <p:blipFill>
          <a:blip r:embed="rId8"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9" cstate="print"/>
          <a:stretch>
            <a:fillRect/>
          </a:stretch>
        </p:blipFill>
        <p:spPr>
          <a:xfrm>
            <a:off x="8584263" y="97582"/>
            <a:ext cx="301727" cy="274298"/>
          </a:xfrm>
          <a:prstGeom prst="rect">
            <a:avLst/>
          </a:prstGeom>
        </p:spPr>
      </p:pic>
      <p:pic>
        <p:nvPicPr>
          <p:cNvPr id="11" name="Picture 10" descr="england.png">
            <a:hlinkClick r:id="rId10" action="ppaction://hlinksldjump"/>
          </p:cNvPr>
          <p:cNvPicPr>
            <a:picLocks noChangeAspect="1"/>
          </p:cNvPicPr>
          <p:nvPr/>
        </p:nvPicPr>
        <p:blipFill>
          <a:blip r:embed="rId11"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12"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2385343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rPr>
              <a:t>MPA screens for EIA</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review formal application to determine if there is a need for a full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Applicants may apply to the MPA for a screening opinion as to whether the development is to be subject to an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 planning permission for a proposal that should be subject to EIA which has not been screened or is not accompanied by an environmental statement could be challenged.</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Regulations 2011</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Operator may need to undertake scoping study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Decide if EIA is required</a:t>
            </a:r>
          </a:p>
        </p:txBody>
      </p:sp>
      <p:sp>
        <p:nvSpPr>
          <p:cNvPr id="8" name="Content Placeholder 7"/>
          <p:cNvSpPr>
            <a:spLocks noGrp="1"/>
          </p:cNvSpPr>
          <p:nvPr>
            <p:ph idx="1"/>
          </p:nvPr>
        </p:nvSpPr>
        <p:spPr/>
        <p:txBody>
          <a:bodyPr>
            <a:normAutofit fontScale="92500" lnSpcReduction="10000"/>
          </a:bodyPr>
          <a:lstStyle/>
          <a:p>
            <a:r>
              <a:rPr lang="en-GB" b="1" dirty="0" smtClean="0"/>
              <a:t>Screening and scoping</a:t>
            </a:r>
            <a:br>
              <a:rPr lang="en-GB" b="1" dirty="0" smtClean="0"/>
            </a:br>
            <a:r>
              <a:rPr lang="en-US" dirty="0" smtClean="0"/>
              <a:t>The MPA should carry out a screening exercise to determine whether any proposal for onshore oil and gas extraction requires an EIA.</a:t>
            </a:r>
          </a:p>
          <a:p>
            <a:r>
              <a:rPr lang="en-US" dirty="0" smtClean="0"/>
              <a:t>Applications for the exploratory and appraisal phases will fall under Schedule 2 to the Town and Country Planning (Environmental Impact Assessment) Regulations 2011 if they exceed the applicable threshold or any part of the development is to be carried out in a sensitive area. An EIA is only required if the project is likely to have significant environmental effects.</a:t>
            </a:r>
          </a:p>
          <a:p>
            <a:r>
              <a:rPr lang="en-US" dirty="0" smtClean="0"/>
              <a:t>While all applications must be assessed on a case-by-case basis, it is unlikely that an EIA will be required for exploratory drilling operations which do not involve hydraulic fracturing unless the well pad is located in a site that is unusually sensitive to limited disturbance occurring over the short period involved.</a:t>
            </a:r>
          </a:p>
          <a:p>
            <a:r>
              <a:rPr lang="en-US" dirty="0" smtClean="0"/>
              <a:t>Applications for the production phase are also likely to fall under paragraph 2 of Schedule 2 to the 2011 Regulations, in which cases they should be screened for likely significant effects. Applications where more than 500 tonnes of oil or 500,000 cubic metres of gas will be extracted per day may fall under Schedule 1, in which case an EIA is mandatory.</a:t>
            </a:r>
          </a:p>
          <a:p>
            <a:endParaRPr lang="en-GB" dirty="0" smtClean="0"/>
          </a:p>
          <a:p>
            <a:r>
              <a:rPr lang="en-GB" b="1" dirty="0" smtClean="0"/>
              <a:t>Operators can request a screening opinion from the MPA at any time</a:t>
            </a:r>
          </a:p>
          <a:p>
            <a:r>
              <a:rPr lang="en-GB" dirty="0" smtClean="0"/>
              <a:t>A screening request should include a location plan identifying the land, a brief description of the nature and purpose of the proposed development and the possible effects on the environment, and any other additional information or representation.</a:t>
            </a:r>
          </a:p>
          <a:p>
            <a:r>
              <a:rPr lang="en-GB" dirty="0" smtClean="0"/>
              <a:t>Once a screening opinion has been made, the MPA will send written confirmation stating whether it requires an EIA.</a:t>
            </a:r>
          </a:p>
          <a:p>
            <a:r>
              <a:rPr lang="en-GB" dirty="0" smtClean="0"/>
              <a:t>Should the MPA not provide a screening opinion in the required time or determine that the proposed development would require an EIA, the applicant can appeal/dispute the decision with the Secretary of State by requesting a screening direction.</a:t>
            </a:r>
          </a:p>
          <a:p>
            <a:r>
              <a:rPr lang="en-GB" dirty="0" smtClean="0"/>
              <a:t>Where an EIA is required, developers are encouraged to ask the MPA for an opinion as to the scope and level of detail that should be covered before submitting any application for planning permission. In such cases and to ensure that all the relevant environmental issues are identified and addressed, the MPA will consult other relevant bodies before an opinion is given.</a:t>
            </a:r>
          </a:p>
          <a:p>
            <a:endParaRPr lang="en-GB" dirty="0" smtClean="0"/>
          </a:p>
          <a:p>
            <a:r>
              <a:rPr lang="en-GB" b="1" dirty="0" smtClean="0"/>
              <a:t>Useful links</a:t>
            </a:r>
          </a:p>
          <a:p>
            <a:r>
              <a:rPr lang="en-GB" dirty="0" smtClean="0"/>
              <a:t>DCLG, </a:t>
            </a:r>
            <a:r>
              <a:rPr lang="en-US" dirty="0" smtClean="0"/>
              <a:t>Planning practice guidance for onshore oil and gas</a:t>
            </a:r>
            <a:r>
              <a:rPr lang="en-GB" dirty="0" smtClean="0"/>
              <a:t/>
            </a:r>
            <a:br>
              <a:rPr lang="en-GB" dirty="0" smtClean="0"/>
            </a:br>
            <a:r>
              <a:rPr lang="en-GB" dirty="0" smtClean="0">
                <a:hlinkClick r:id="rId4"/>
              </a:rPr>
              <a:t>https://www.gov.uk/government/publications/planning-practice-guidance-for-onshore-oil-and-gas</a:t>
            </a:r>
            <a:endParaRPr lang="en-GB" dirty="0" smtClean="0"/>
          </a:p>
          <a:p>
            <a:endParaRPr lang="en-GB" dirty="0" smtClean="0"/>
          </a:p>
          <a:p>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657906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sz="1000" b="1" dirty="0" smtClean="0"/>
              <a:t>EIA scope</a:t>
            </a:r>
            <a:br>
              <a:rPr lang="en-GB" sz="1000" b="1" dirty="0" smtClean="0"/>
            </a:br>
            <a:r>
              <a:rPr lang="en-GB" sz="1000" dirty="0" smtClean="0"/>
              <a:t>An EIA should draw together, in a systematic way, an assessment of the likely significant environmental effects of the proposed development.</a:t>
            </a:r>
          </a:p>
          <a:p>
            <a:r>
              <a:rPr lang="en-GB" sz="1000" dirty="0" smtClean="0"/>
              <a:t>Where a proposed scheme is determined to be “EIA development”, the developer can ask the planning authority for advice on the scope of the information to be gathered. </a:t>
            </a:r>
            <a:r>
              <a:rPr lang="en-US" sz="1000" dirty="0" smtClean="0"/>
              <a:t>Operators are expected to draw upon the content of the ERA when completing an EIA.</a:t>
            </a:r>
            <a:endParaRPr lang="en-GB" sz="1000" dirty="0" smtClean="0"/>
          </a:p>
          <a:p>
            <a:r>
              <a:rPr lang="en-US" sz="1000" dirty="0" smtClean="0"/>
              <a:t>An EIA must cover the geographical area where the impacts occur, both above and below ground. This is likely to be a broader area than the application area. </a:t>
            </a:r>
            <a:endParaRPr lang="en-GB" sz="1000" dirty="0" smtClean="0"/>
          </a:p>
          <a:p>
            <a:endParaRPr lang="en-GB" sz="1000" dirty="0" smtClean="0"/>
          </a:p>
          <a:p>
            <a:r>
              <a:rPr lang="en-GB" sz="1000" b="1" dirty="0" smtClean="0"/>
              <a:t>Environmental statement</a:t>
            </a:r>
            <a:br>
              <a:rPr lang="en-GB" sz="1000" b="1" dirty="0" smtClean="0"/>
            </a:br>
            <a:r>
              <a:rPr lang="en-GB" sz="1000" dirty="0" smtClean="0"/>
              <a:t>Once the EIA has been carried out the information should be systematically presented in the environmental statement (ES). The ES must contain</a:t>
            </a:r>
          </a:p>
          <a:p>
            <a:pPr marL="228600" indent="-228600">
              <a:buAutoNum type="arabicPeriod"/>
            </a:pPr>
            <a:r>
              <a:rPr lang="en-GB" sz="1000" dirty="0" smtClean="0"/>
              <a:t>A description of the development comprising information on the site and the design and size of the development</a:t>
            </a:r>
          </a:p>
          <a:p>
            <a:pPr marL="228600" indent="-228600">
              <a:buAutoNum type="arabicPeriod"/>
            </a:pPr>
            <a:r>
              <a:rPr lang="en-GB" sz="1000" dirty="0" smtClean="0"/>
              <a:t>A description of the measures envisaged to avoid, reduce and, if possible, remedy significant adverse effects</a:t>
            </a:r>
          </a:p>
          <a:p>
            <a:pPr marL="228600" indent="-228600">
              <a:buAutoNum type="arabicPeriod" startAt="3"/>
            </a:pPr>
            <a:r>
              <a:rPr lang="en-GB" sz="1000" dirty="0" smtClean="0"/>
              <a:t>The data required to identify and assess the main effects that the development is likely to have on the environment</a:t>
            </a:r>
          </a:p>
          <a:p>
            <a:pPr marL="228600" indent="-228600">
              <a:buAutoNum type="arabicPeriod" startAt="3"/>
            </a:pPr>
            <a:r>
              <a:rPr lang="en-GB" sz="1000" dirty="0" smtClean="0"/>
              <a:t>An outline of the main alternatives studied by the applicant or appellant, and an indication of the main reasons for the choice made, taking into account the environmental effects</a:t>
            </a:r>
          </a:p>
          <a:p>
            <a:pPr marL="228600" indent="-228600">
              <a:buAutoNum type="arabicPeriod" startAt="5"/>
            </a:pPr>
            <a:r>
              <a:rPr lang="en-GB" sz="1000" dirty="0" smtClean="0"/>
              <a:t>A non-technical summary of the information provided under paragraphs 1–4 of this part. </a:t>
            </a:r>
          </a:p>
          <a:p>
            <a:r>
              <a:rPr lang="en-GB" sz="1000" dirty="0" smtClean="0"/>
              <a:t>In addition, it must contain any relevant information from Part I of Schedule 4 (see </a:t>
            </a:r>
            <a:r>
              <a:rPr lang="en-GB" sz="1000" dirty="0" smtClean="0">
                <a:hlinkClick r:id="rId2"/>
              </a:rPr>
              <a:t>www.gov.uk/government/publications/environmental-impact-assessment-circular-02-1999</a:t>
            </a:r>
            <a:r>
              <a:rPr lang="en-GB" sz="1000" dirty="0" smtClean="0"/>
              <a:t>).</a:t>
            </a:r>
          </a:p>
          <a:p>
            <a:pPr marL="228600" indent="-228600">
              <a:spcAft>
                <a:spcPts val="0"/>
              </a:spcAft>
            </a:pPr>
            <a:endParaRPr lang="en-GB" sz="1000" dirty="0" smtClean="0"/>
          </a:p>
          <a:p>
            <a:pPr marL="228600" indent="-228600">
              <a:spcAft>
                <a:spcPts val="0"/>
              </a:spcAft>
            </a:pPr>
            <a:r>
              <a:rPr lang="en-GB" sz="1000" b="1" dirty="0" smtClean="0"/>
              <a:t>Traffic light monitoring system for induced seismicity</a:t>
            </a:r>
          </a:p>
          <a:p>
            <a:pPr>
              <a:spcAft>
                <a:spcPts val="0"/>
              </a:spcAft>
            </a:pPr>
            <a:r>
              <a:rPr lang="en-GB" sz="1000" dirty="0" smtClean="0"/>
              <a:t>Where hydraulic fracturing operations are planned the EIA should include a brief description of the proposed traffic light system for monitoring induced seismicity. A more detailed description will be required at a later stage. </a:t>
            </a:r>
            <a:r>
              <a:rPr lang="en-US" sz="1000" dirty="0" smtClean="0"/>
              <a:t>This may be required during the groundwater consent application, because fracture development should be restricted to within the target formation. The level of information required will be judged on a case-by-case basis.</a:t>
            </a:r>
          </a:p>
          <a:p>
            <a:pPr marL="228600" indent="-228600">
              <a:spcAft>
                <a:spcPts val="0"/>
              </a:spcAft>
            </a:pPr>
            <a:endParaRPr lang="en-GB" sz="1000" dirty="0" smtClean="0"/>
          </a:p>
          <a:p>
            <a:pPr marL="228600" indent="-228600"/>
            <a:endParaRPr lang="en-GB" sz="1000" dirty="0" smtClean="0"/>
          </a:p>
          <a:p>
            <a:endParaRPr lang="en-GB" sz="1000" dirty="0" smtClean="0"/>
          </a:p>
          <a:p>
            <a:endParaRPr lang="en-GB" sz="1000" dirty="0" smtClean="0"/>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EIA scope defined by MPA;</a:t>
            </a:r>
          </a:p>
          <a:p>
            <a:pPr marL="1257300" indent="-1257300"/>
            <a:r>
              <a:rPr lang="en-GB" sz="2000" b="1" dirty="0" smtClean="0">
                <a:solidFill>
                  <a:schemeClr val="accent1"/>
                </a:solidFill>
                <a:latin typeface="Arial" pitchFamily="34" charset="0"/>
                <a:cs typeface="Arial" pitchFamily="34" charset="0"/>
              </a:rPr>
              <a:t>EIA conducted by operator</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defines the required scope of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 commissions a full EIA that has regard for any environmental risk assessments previously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Town and Country Planning Act 1990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Town and Country Planning (Environmental Impact Assessment) Regulations 2011</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Environment Agency, English Heritage,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Natural England</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Environmental statement (from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8" name="Picture 7"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0" name="Picture 9" descr="england.png">
            <a:hlinkClick r:id="rId7" action="ppaction://hlinksldjump"/>
          </p:cNvPr>
          <p:cNvPicPr>
            <a:picLocks noChangeAspect="1"/>
          </p:cNvPicPr>
          <p:nvPr/>
        </p:nvPicPr>
        <p:blipFill>
          <a:blip r:embed="rId8" cstate="print"/>
          <a:stretch>
            <a:fillRect/>
          </a:stretch>
        </p:blipFill>
        <p:spPr>
          <a:xfrm>
            <a:off x="7570813" y="70310"/>
            <a:ext cx="537623" cy="322574"/>
          </a:xfrm>
          <a:prstGeom prst="rect">
            <a:avLst/>
          </a:prstGeom>
          <a:ln>
            <a:solidFill>
              <a:schemeClr val="bg1">
                <a:lumMod val="95000"/>
              </a:schemeClr>
            </a:solidFill>
          </a:ln>
        </p:spPr>
      </p:pic>
      <p:pic>
        <p:nvPicPr>
          <p:cNvPr id="11" name="Picture 10" descr="home.png">
            <a:hlinkClick r:id="" action="ppaction://hlinkshowjump?jump=firstslide"/>
          </p:cNvPr>
          <p:cNvPicPr>
            <a:picLocks noChangeAspect="1"/>
          </p:cNvPicPr>
          <p:nvPr/>
        </p:nvPicPr>
        <p:blipFill>
          <a:blip r:embed="rId9"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077600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1"/>
                </a:solidFill>
                <a:latin typeface="Arial" pitchFamily="34" charset="0"/>
                <a:cs typeface="Arial" pitchFamily="34" charset="0"/>
              </a:rPr>
              <a:t>Operator makes initial minerals </a:t>
            </a:r>
          </a:p>
          <a:p>
            <a:pPr marL="1257300" indent="-1257300">
              <a:spcAft>
                <a:spcPts val="300"/>
              </a:spcAft>
            </a:pPr>
            <a:r>
              <a:rPr lang="en-GB" sz="2000" b="1" dirty="0" smtClean="0">
                <a:solidFill>
                  <a:schemeClr val="accent1"/>
                </a:solidFill>
                <a:latin typeface="Arial" pitchFamily="34" charset="0"/>
                <a:cs typeface="Arial" pitchFamily="34" charset="0"/>
              </a:rPr>
              <a:t>planning application</a:t>
            </a:r>
            <a:endParaRPr lang="en-GB" sz="200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receives planning application from operator under the Town and Country Planning Act 1990</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Key issues may include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Site location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Water (e.g. run-off from site)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Traffic volumes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On-site storage facilities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Noise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Groundwater</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Induced seismicity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Waste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These </a:t>
            </a:r>
            <a:r>
              <a:rPr lang="en-US" sz="950" b="1" dirty="0" smtClean="0">
                <a:solidFill>
                  <a:schemeClr val="tx1">
                    <a:lumMod val="75000"/>
                    <a:lumOff val="25000"/>
                  </a:schemeClr>
                </a:solidFill>
                <a:latin typeface="Arial" pitchFamily="34" charset="0"/>
                <a:cs typeface="Arial" pitchFamily="34" charset="0"/>
              </a:rPr>
              <a:t>are issues that might be raised but MPAs are not expected to duplicate work carried out by regulators such as the Environment Agency.</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Regulations 2011</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Environment Agency, English Heritage,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Natural England</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application documents</a:t>
            </a:r>
          </a:p>
        </p:txBody>
      </p:sp>
      <p:sp>
        <p:nvSpPr>
          <p:cNvPr id="8" name="Content Placeholder 7"/>
          <p:cNvSpPr>
            <a:spLocks noGrp="1"/>
          </p:cNvSpPr>
          <p:nvPr>
            <p:ph idx="1"/>
          </p:nvPr>
        </p:nvSpPr>
        <p:spPr/>
        <p:txBody>
          <a:bodyPr>
            <a:normAutofit fontScale="92500"/>
          </a:bodyPr>
          <a:lstStyle/>
          <a:p>
            <a:r>
              <a:rPr lang="en-GB" b="1" dirty="0" smtClean="0"/>
              <a:t>Planning application</a:t>
            </a:r>
            <a:br>
              <a:rPr lang="en-GB" b="1" dirty="0" smtClean="0"/>
            </a:br>
            <a:r>
              <a:rPr lang="en-GB" dirty="0" smtClean="0"/>
              <a:t>Companies seeking to undertake exploratory investigations and to subsequently test for and possibly extract onshore oil or gas, including shale gas and coal bed methane, must apply for planning permission from the MPA that has strategic planning authority for mineral and waste developments. </a:t>
            </a:r>
          </a:p>
          <a:p>
            <a:r>
              <a:rPr lang="en-GB" dirty="0" smtClean="0"/>
              <a:t>This involves managing the planning process according to rules set out by the government to assess applications for mineral developments, including mineral exploration. </a:t>
            </a:r>
          </a:p>
          <a:p>
            <a:r>
              <a:rPr lang="en-GB" dirty="0" smtClean="0"/>
              <a:t>When an application for development is received by the MPA, it will be assessed on its merits against the policies of the development plan and in light of advice from statutory consultees and representations received. </a:t>
            </a:r>
          </a:p>
          <a:p>
            <a:endParaRPr lang="en-GB" dirty="0" smtClean="0"/>
          </a:p>
          <a:p>
            <a:r>
              <a:rPr lang="en-GB" b="1" dirty="0" smtClean="0"/>
              <a:t>Guidance to operators</a:t>
            </a:r>
            <a:br>
              <a:rPr lang="en-GB" b="1" dirty="0" smtClean="0"/>
            </a:br>
            <a:r>
              <a:rPr lang="en-GB" dirty="0" smtClean="0"/>
              <a:t>It is considered best practice for the operator to submit any necessary environmental statement (ES) when making the formal planning application. </a:t>
            </a:r>
            <a:r>
              <a:rPr lang="en-US" sz="1000" dirty="0" smtClean="0"/>
              <a:t>Where an ES is not required operators may have to support a planning application with technical reports including ecology, noise and archaeology.</a:t>
            </a:r>
            <a:endParaRPr lang="en-GB" dirty="0" smtClean="0"/>
          </a:p>
          <a:p>
            <a:r>
              <a:rPr lang="en-GB" dirty="0" smtClean="0"/>
              <a:t>The MPA encourages operators to define the minimum and maximum expected extent of operations (e.g. number of wells and duration) during the exploration phase and to apply on this basis. This will make for a clearer consultation process and help to establish the limits of any planning permission that is granted.</a:t>
            </a:r>
          </a:p>
          <a:p>
            <a:endParaRPr lang="en-GB" dirty="0" smtClean="0"/>
          </a:p>
          <a:p>
            <a:r>
              <a:rPr lang="en-GB" b="1" dirty="0" smtClean="0"/>
              <a:t>The decision process</a:t>
            </a:r>
            <a:br>
              <a:rPr lang="en-GB" b="1" dirty="0" smtClean="0"/>
            </a:br>
            <a:r>
              <a:rPr lang="en-US" dirty="0" smtClean="0"/>
              <a:t>The MPA determines applications in accordance with planning law. Before the MPA takes a decision, it will consider the advice provided by other agencies, such as the Environment Agency, on important matters such as the protection of the environment and public.</a:t>
            </a:r>
            <a:endParaRPr lang="en-GB" dirty="0" smtClean="0"/>
          </a:p>
          <a:p>
            <a:r>
              <a:rPr lang="en-US" dirty="0" smtClean="0"/>
              <a:t>The focus of the planning system is on whether the development is an acceptable use of the land, and the impacts of those uses, rather than any control processes, health and safety issues or emissions, where these are subject to approval under other regimes. MPAs should assume that these non-planning regimes will operate effectively.</a:t>
            </a:r>
          </a:p>
          <a:p>
            <a:r>
              <a:rPr lang="en-GB" dirty="0" smtClean="0"/>
              <a:t>The MPA advertises planning applications that it receives and there is an opportunity to make representations on individual proposals.</a:t>
            </a:r>
          </a:p>
          <a:p>
            <a:r>
              <a:rPr lang="en-GB" dirty="0" smtClean="0"/>
              <a:t>If planning permission is granted, the MPA will monitor and inspect operations to ensure that they comply with any conditions imposed.</a:t>
            </a:r>
          </a:p>
          <a:p>
            <a:endParaRPr lang="en-GB" dirty="0" smtClean="0"/>
          </a:p>
        </p:txBody>
      </p:sp>
      <p:pic>
        <p:nvPicPr>
          <p:cNvPr id="9" name="Picture 8"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1" name="Picture 10"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8"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108839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spc="0" dirty="0" smtClean="0"/>
              <a:t>Introduction</a:t>
            </a:r>
            <a:endParaRPr lang="en-GB" sz="2800" spc="0" dirty="0"/>
          </a:p>
        </p:txBody>
      </p:sp>
      <p:sp>
        <p:nvSpPr>
          <p:cNvPr id="5" name="Text Placeholder 4"/>
          <p:cNvSpPr>
            <a:spLocks noGrp="1"/>
          </p:cNvSpPr>
          <p:nvPr>
            <p:ph type="body" sz="quarter" idx="13"/>
          </p:nvPr>
        </p:nvSpPr>
        <p:spPr/>
        <p:txBody>
          <a:bodyPr>
            <a:normAutofit fontScale="92500" lnSpcReduction="10000"/>
          </a:bodyPr>
          <a:lstStyle/>
          <a:p>
            <a:pPr lvl="1"/>
            <a:r>
              <a:rPr lang="en-GB" dirty="0" smtClean="0"/>
              <a:t>This roadmap document is intended as a first point of reference for anyone seeking to understand the permitting and permissions process for exploratory work in oil and gas development, onshore in the UK. The content is primarily for unconventional oil and gas operations, (specifically shale gas and coal bed methane developments) but many of the processes described will apply equally to conventional operations. </a:t>
            </a:r>
          </a:p>
          <a:p>
            <a:pPr lvl="1"/>
            <a:r>
              <a:rPr lang="en-GB" dirty="0" smtClean="0"/>
              <a:t>It is intended to offer an introduction to and guidance on planning and permitting. Its content should </a:t>
            </a:r>
            <a:r>
              <a:rPr lang="en-GB" b="1" dirty="0" smtClean="0"/>
              <a:t>not</a:t>
            </a:r>
            <a:r>
              <a:rPr lang="en-GB" dirty="0" smtClean="0"/>
              <a:t> be considered as definitive policy statement.</a:t>
            </a:r>
          </a:p>
          <a:p>
            <a:pPr lvl="1"/>
            <a:r>
              <a:rPr lang="en-GB" dirty="0" smtClean="0"/>
              <a:t>The roadmap is intended as a general guide only and will be revised as legislation develops, new regulations are introduced; or when best practice evolves.</a:t>
            </a:r>
          </a:p>
          <a:p>
            <a:pPr lvl="1"/>
            <a:r>
              <a:rPr lang="en-GB" dirty="0" smtClean="0"/>
              <a:t>Development of the roadmap has been coordinated by t</a:t>
            </a:r>
            <a:r>
              <a:rPr lang="en-US" dirty="0" smtClean="0"/>
              <a:t>he </a:t>
            </a:r>
            <a:r>
              <a:rPr lang="en-US" dirty="0" smtClean="0">
                <a:hlinkClick r:id="rId2"/>
              </a:rPr>
              <a:t>Office of Unconventional Gas and Oil</a:t>
            </a:r>
            <a:r>
              <a:rPr lang="en-US" dirty="0" smtClean="0"/>
              <a:t> (OUGO), a new UK Government office that aims to promote the safe, responsible and environmentally sound recovery of the UK’s unconventional reserves of gas and oil.</a:t>
            </a:r>
          </a:p>
          <a:p>
            <a:pPr lvl="1"/>
            <a:r>
              <a:rPr lang="en-GB" dirty="0" smtClean="0"/>
              <a:t>The roadmap has been developed through collaboration with other Government departments, Devolved Administrations and other interested parties in order to provide UK-wide guidance on onshore gas and oil development.</a:t>
            </a:r>
          </a:p>
          <a:p>
            <a:pPr lvl="1"/>
            <a:r>
              <a:rPr lang="en-GB" dirty="0" smtClean="0"/>
              <a:t>The roadmap does not define timescales for the planning and permitting process or individual steps within it. Operators are advised to contact the relevant regulatory authorities to establish indicative timelines. Information will also be available on regulators’ websites.</a:t>
            </a:r>
            <a:endParaRPr lang="en-US" dirty="0" smtClean="0"/>
          </a:p>
          <a:p>
            <a:pPr lvl="1"/>
            <a:endParaRPr lang="en-US" dirty="0" smtClean="0"/>
          </a:p>
          <a:p>
            <a:pPr lvl="1"/>
            <a:endParaRPr lang="en-US" dirty="0" smtClean="0"/>
          </a:p>
          <a:p>
            <a:pPr lvl="1"/>
            <a:endParaRPr lang="en-GB" dirty="0" smtClean="0"/>
          </a:p>
        </p:txBody>
      </p:sp>
      <p:pic>
        <p:nvPicPr>
          <p:cNvPr id="6" name="Picture 5" descr="home.png">
            <a:hlinkClick r:id="" action="ppaction://hlinkshowjump?jump=firstslide"/>
          </p:cNvPr>
          <p:cNvPicPr>
            <a:picLocks noChangeAspect="1"/>
          </p:cNvPicPr>
          <p:nvPr/>
        </p:nvPicPr>
        <p:blipFill>
          <a:blip r:embed="rId3" cstate="print"/>
          <a:stretch>
            <a:fillRect/>
          </a:stretch>
        </p:blipFill>
        <p:spPr>
          <a:xfrm>
            <a:off x="8369389" y="6453188"/>
            <a:ext cx="306299" cy="306299"/>
          </a:xfrm>
          <a:prstGeom prst="rect">
            <a:avLst/>
          </a:prstGeom>
        </p:spPr>
      </p:pic>
    </p:spTree>
    <p:extLst>
      <p:ext uri="{BB962C8B-B14F-4D97-AF65-F5344CB8AC3E}">
        <p14:creationId xmlns:p14="http://schemas.microsoft.com/office/powerpoint/2010/main" xmlns="" val="2349583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900" b="1" dirty="0" smtClean="0"/>
              <a:t>Planning statement</a:t>
            </a:r>
          </a:p>
          <a:p>
            <a:r>
              <a:rPr lang="en-US" sz="900" dirty="0" smtClean="0"/>
              <a:t>It is necessary to provide the MPA with sufficient information to be able to determine the application. This may include the submission of a planning statement, which may include information detailing the operations proposed, phasing, equipment, timescales and the need for the development. </a:t>
            </a:r>
          </a:p>
          <a:p>
            <a:endParaRPr lang="en-US" sz="900" dirty="0" smtClean="0"/>
          </a:p>
          <a:p>
            <a:r>
              <a:rPr lang="en-GB" sz="900" b="1" dirty="0" smtClean="0">
                <a:solidFill>
                  <a:schemeClr val="tx1">
                    <a:lumMod val="75000"/>
                    <a:lumOff val="25000"/>
                  </a:schemeClr>
                </a:solidFill>
              </a:rPr>
              <a:t>Content of the planning application package</a:t>
            </a:r>
            <a:br>
              <a:rPr lang="en-GB" sz="900" b="1" dirty="0" smtClean="0">
                <a:solidFill>
                  <a:schemeClr val="tx1">
                    <a:lumMod val="75000"/>
                    <a:lumOff val="25000"/>
                  </a:schemeClr>
                </a:solidFill>
              </a:rPr>
            </a:br>
            <a:r>
              <a:rPr lang="en-GB" sz="900" dirty="0" smtClean="0">
                <a:solidFill>
                  <a:schemeClr val="tx1">
                    <a:lumMod val="75000"/>
                    <a:lumOff val="25000"/>
                  </a:schemeClr>
                </a:solidFill>
              </a:rPr>
              <a:t>The planning application package will typically contain </a:t>
            </a:r>
          </a:p>
          <a:p>
            <a:pPr marL="228600" indent="-228600">
              <a:buFont typeface="+mj-lt"/>
              <a:buAutoNum type="arabicPeriod"/>
            </a:pPr>
            <a:r>
              <a:rPr lang="en-GB" sz="900" dirty="0" smtClean="0">
                <a:solidFill>
                  <a:schemeClr val="tx1">
                    <a:lumMod val="75000"/>
                    <a:lumOff val="25000"/>
                  </a:schemeClr>
                </a:solidFill>
              </a:rPr>
              <a:t>The planning application, with appropriate form, certificate fee and schedule of plans and drawings</a:t>
            </a:r>
          </a:p>
          <a:p>
            <a:pPr marL="228600" indent="-228600">
              <a:buFont typeface="+mj-lt"/>
              <a:buAutoNum type="arabicPeriod"/>
            </a:pPr>
            <a:r>
              <a:rPr lang="en-GB" sz="900" dirty="0" smtClean="0">
                <a:solidFill>
                  <a:schemeClr val="tx1">
                    <a:lumMod val="75000"/>
                    <a:lumOff val="25000"/>
                  </a:schemeClr>
                </a:solidFill>
              </a:rPr>
              <a:t>The environmental statement (ES).</a:t>
            </a:r>
          </a:p>
          <a:p>
            <a:pPr marL="0" lvl="1" indent="0">
              <a:buNone/>
            </a:pPr>
            <a:r>
              <a:rPr lang="en-GB" sz="900" i="1" dirty="0" smtClean="0">
                <a:solidFill>
                  <a:schemeClr val="tx1">
                    <a:lumMod val="75000"/>
                    <a:lumOff val="25000"/>
                  </a:schemeClr>
                </a:solidFill>
              </a:rPr>
              <a:t>Non-technical summary</a:t>
            </a:r>
          </a:p>
          <a:p>
            <a:r>
              <a:rPr lang="en-GB" sz="900" dirty="0" smtClean="0">
                <a:solidFill>
                  <a:schemeClr val="tx1">
                    <a:lumMod val="75000"/>
                    <a:lumOff val="25000"/>
                  </a:schemeClr>
                </a:solidFill>
              </a:rPr>
              <a:t>This is a summary of the contents and conclusions of the EIA. It is the part of the ES, which may be published separately for circulation on a non-statutory basis to local residents or interested parties. </a:t>
            </a:r>
          </a:p>
          <a:p>
            <a:pPr marL="0" lvl="1" indent="0">
              <a:buNone/>
            </a:pPr>
            <a:r>
              <a:rPr lang="en-GB" sz="900" i="1" dirty="0" smtClean="0">
                <a:solidFill>
                  <a:schemeClr val="tx1">
                    <a:lumMod val="75000"/>
                    <a:lumOff val="25000"/>
                  </a:schemeClr>
                </a:solidFill>
              </a:rPr>
              <a:t>Environmental statement</a:t>
            </a:r>
          </a:p>
          <a:p>
            <a:r>
              <a:rPr lang="en-GB" sz="900" dirty="0" smtClean="0">
                <a:solidFill>
                  <a:schemeClr val="tx1">
                    <a:lumMod val="75000"/>
                    <a:lumOff val="25000"/>
                  </a:schemeClr>
                </a:solidFill>
              </a:rPr>
              <a:t>This sets out the information about the development in more detail than the non-technical summary. The ES draws together the threads that have been explored through the technical reports. It is necessary to define the “baseline” that has been adopted in order to demonstrate the effects, if any, of the development on each key issue that has been identified by scoping. Where an issue has not been investigated in detail, this should be explained to avoid third parties questioning the adequacy of the EIA.</a:t>
            </a:r>
          </a:p>
          <a:p>
            <a:r>
              <a:rPr lang="en-GB" sz="900" dirty="0" smtClean="0">
                <a:solidFill>
                  <a:schemeClr val="tx1">
                    <a:lumMod val="75000"/>
                    <a:lumOff val="25000"/>
                  </a:schemeClr>
                </a:solidFill>
              </a:rPr>
              <a:t>Mitigation measures should be described either in relation to each item or collated in a separate section of the ES, which may also constitute the suggested environmental management and monitoring scheme to be followed during and after the development has been completed and is operational.</a:t>
            </a:r>
          </a:p>
          <a:p>
            <a:r>
              <a:rPr lang="en-GB" sz="900" dirty="0" smtClean="0">
                <a:solidFill>
                  <a:schemeClr val="tx1">
                    <a:lumMod val="75000"/>
                    <a:lumOff val="25000"/>
                  </a:schemeClr>
                </a:solidFill>
              </a:rPr>
              <a:t>The ES should outline the main alternatives studied by the applicant.</a:t>
            </a:r>
          </a:p>
          <a:p>
            <a:pPr marL="180975" indent="-180975">
              <a:spcBef>
                <a:spcPts val="190"/>
              </a:spcBef>
              <a:spcAft>
                <a:spcPts val="300"/>
              </a:spcAft>
              <a:buFont typeface="+mj-lt"/>
              <a:buAutoNum type="arabicPeriod" startAt="3"/>
            </a:pPr>
            <a:r>
              <a:rPr lang="en-GB" sz="900" dirty="0" smtClean="0">
                <a:solidFill>
                  <a:schemeClr val="tx1">
                    <a:lumMod val="75000"/>
                    <a:lumOff val="25000"/>
                  </a:schemeClr>
                </a:solidFill>
              </a:rPr>
              <a:t>Technical reports</a:t>
            </a:r>
          </a:p>
          <a:p>
            <a:r>
              <a:rPr lang="en-GB" sz="900" dirty="0" smtClean="0">
                <a:solidFill>
                  <a:schemeClr val="tx1">
                    <a:lumMod val="75000"/>
                    <a:lumOff val="25000"/>
                  </a:schemeClr>
                </a:solidFill>
              </a:rPr>
              <a:t>The individual technical reports prepared for the various effects on the environment together with the data supporting the conclusions should be included in Part III. This enables the local planning authority to verify the contents of the ES by reference to the source material and to be satisfied that the EIA has been sufficiently rigorous and in accordance with the methodology agreed as part of the scoping exercise.</a:t>
            </a:r>
          </a:p>
          <a:p>
            <a:endParaRPr lang="en-GB" sz="900" dirty="0" smtClean="0">
              <a:solidFill>
                <a:schemeClr val="tx1">
                  <a:lumMod val="75000"/>
                  <a:lumOff val="25000"/>
                </a:schemeClr>
              </a:solidFill>
            </a:endParaRPr>
          </a:p>
          <a:p>
            <a:r>
              <a:rPr lang="en-GB" sz="900" b="1" dirty="0" smtClean="0">
                <a:solidFill>
                  <a:schemeClr val="tx1">
                    <a:lumMod val="75000"/>
                    <a:lumOff val="25000"/>
                  </a:schemeClr>
                </a:solidFill>
              </a:rPr>
              <a:t>Public access to information</a:t>
            </a:r>
            <a:br>
              <a:rPr lang="en-GB" sz="900" b="1" dirty="0" smtClean="0">
                <a:solidFill>
                  <a:schemeClr val="tx1">
                    <a:lumMod val="75000"/>
                    <a:lumOff val="25000"/>
                  </a:schemeClr>
                </a:solidFill>
              </a:rPr>
            </a:br>
            <a:r>
              <a:rPr lang="en-GB" sz="900" dirty="0" smtClean="0">
                <a:solidFill>
                  <a:schemeClr val="tx1">
                    <a:lumMod val="75000"/>
                    <a:lumOff val="25000"/>
                  </a:schemeClr>
                </a:solidFill>
              </a:rPr>
              <a:t>Operators will be required to make the information about their plans and proposals available to the public. This may include through their company website (best practice) and through local libraries.</a:t>
            </a:r>
          </a:p>
          <a:p>
            <a:r>
              <a:rPr lang="en-US" sz="900" dirty="0" smtClean="0"/>
              <a:t>The planning application and supporting documents will also be available on the MPA website for consultation. </a:t>
            </a:r>
            <a:endParaRPr lang="en-GB" sz="900" dirty="0" smtClean="0">
              <a:solidFill>
                <a:schemeClr val="tx1">
                  <a:lumMod val="75000"/>
                  <a:lumOff val="25000"/>
                </a:schemeClr>
              </a:solidFill>
            </a:endParaRPr>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MPA advertises and consults on</a:t>
            </a:r>
          </a:p>
          <a:p>
            <a:pPr marL="1257300" indent="-1257300"/>
            <a:r>
              <a:rPr lang="en-GB" sz="2000" b="1" dirty="0" smtClean="0">
                <a:solidFill>
                  <a:schemeClr val="accent1"/>
                </a:solidFill>
                <a:latin typeface="Arial" pitchFamily="34" charset="0"/>
                <a:cs typeface="Arial" pitchFamily="34" charset="0"/>
              </a:rPr>
              <a:t>finalised planning application</a:t>
            </a:r>
          </a:p>
          <a:p>
            <a:pPr marL="1257300" indent="-1257300"/>
            <a:r>
              <a:rPr lang="en-GB" sz="2000" b="1" dirty="0" smtClean="0">
                <a:solidFill>
                  <a:schemeClr val="accent1"/>
                </a:solidFill>
                <a:latin typeface="Arial" pitchFamily="34" charset="0"/>
                <a:cs typeface="Arial" pitchFamily="34" charset="0"/>
              </a:rPr>
              <a:t>and environmental statement</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advertises the planning application package in local media and consults statutory consultees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Local engagement with communities is formally undertaken</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(England and Wales) Regulations 2011</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Canal &amp; River Trust; Civil Aviation Authority; Coal Authority; Crown Estate Commissioners; Department for Culture, Media and Sport; DECC; Department for Environment, Food and Rural Affairs; Department for Transport; Environment Agency; English Heritage; Forestry Commission; Garden History Society; Highways Agency; Ministry of Defence; Natural England; National Air Traffic Control Services and operators of officially safeguarded civil aerodromes; rail network operators; Sport England; Theatres Trust; toll road concessionaries; local planning authorities, and local highway authorities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Consultation responses from statutory and non-statutory consultees, including the local community</a:t>
            </a:r>
          </a:p>
        </p:txBody>
      </p:sp>
      <p:pic>
        <p:nvPicPr>
          <p:cNvPr id="8" name="Picture 7"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0" name="Picture 9"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1" name="Picture 10" descr="home.png">
            <a:hlinkClick r:id="" action="ppaction://hlinkshowjump?jump=firstslide"/>
          </p:cNvPr>
          <p:cNvPicPr>
            <a:picLocks noChangeAspect="1"/>
          </p:cNvPicPr>
          <p:nvPr/>
        </p:nvPicPr>
        <p:blipFill>
          <a:blip r:embed="rId8"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779854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Pre-application consultation</a:t>
            </a:r>
            <a:r>
              <a:rPr lang="en-GB" dirty="0" smtClean="0"/>
              <a:t/>
            </a:r>
            <a:br>
              <a:rPr lang="en-GB" dirty="0" smtClean="0"/>
            </a:br>
            <a:r>
              <a:rPr lang="en-GB" dirty="0" smtClean="0"/>
              <a:t>Before submitting a pre-application enquiry to the EA, it is strongly recommended that operators should contact the relevant MPA to determine the likelihood of the proposed development receiving planning permission.</a:t>
            </a:r>
          </a:p>
          <a:p>
            <a:endParaRPr lang="en-GB" b="1" dirty="0" smtClean="0"/>
          </a:p>
          <a:p>
            <a:r>
              <a:rPr lang="en-GB" b="1" dirty="0" smtClean="0"/>
              <a:t>Pre-application enquiry form</a:t>
            </a:r>
            <a:br>
              <a:rPr lang="en-GB" b="1" dirty="0" smtClean="0"/>
            </a:br>
            <a:r>
              <a:rPr lang="en-GB" dirty="0" smtClean="0"/>
              <a:t>Operators can use the EA pre-application enquiry form to make sure the EA has all the information necessary to provide a timely and useful response.</a:t>
            </a:r>
          </a:p>
          <a:p>
            <a:r>
              <a:rPr lang="en-GB" dirty="0" smtClean="0"/>
              <a:t>The enquiry form is designed to bring together all the information the EA requires, which enables it to provide a timely and meaningful response.</a:t>
            </a:r>
          </a:p>
          <a:p>
            <a:endParaRPr lang="en-GB" dirty="0" smtClean="0"/>
          </a:p>
          <a:p>
            <a:r>
              <a:rPr lang="en-US" b="1" dirty="0" smtClean="0"/>
              <a:t>Technical guidance</a:t>
            </a:r>
          </a:p>
          <a:p>
            <a:r>
              <a:rPr lang="en-US" dirty="0" smtClean="0"/>
              <a:t>The Environment Agency has published technical guidance for onshore oil and gas exploratory operations, both conventional and unconventional. Written for operators and other regulators, the guidance has been the subject of a detailed consultation process.</a:t>
            </a:r>
            <a:endParaRPr lang="en-GB" dirty="0" smtClean="0"/>
          </a:p>
          <a:p>
            <a:endParaRPr lang="en-GB" dirty="0" smtClean="0"/>
          </a:p>
          <a:p>
            <a:pPr marL="228600" indent="-228600"/>
            <a:r>
              <a:rPr lang="en-GB" b="1" dirty="0" smtClean="0"/>
              <a:t>Useful links</a:t>
            </a:r>
          </a:p>
          <a:p>
            <a:r>
              <a:rPr lang="en-GB" dirty="0" smtClean="0"/>
              <a:t>Local EA offices</a:t>
            </a:r>
            <a:br>
              <a:rPr lang="en-GB" dirty="0" smtClean="0"/>
            </a:br>
            <a:r>
              <a:rPr lang="en-GB" dirty="0" smtClean="0">
                <a:hlinkClick r:id="rId2"/>
              </a:rPr>
              <a:t>www.environment-agency.gov.uk/contactus/36324.aspx</a:t>
            </a:r>
            <a:r>
              <a:rPr lang="en-GB" dirty="0" smtClean="0"/>
              <a:t/>
            </a:r>
            <a:br>
              <a:rPr lang="en-GB" dirty="0" smtClean="0"/>
            </a:br>
            <a:endParaRPr lang="en-GB" dirty="0" smtClean="0"/>
          </a:p>
          <a:p>
            <a:r>
              <a:rPr lang="en-GB" dirty="0" smtClean="0"/>
              <a:t>EA pre-application enquiry form</a:t>
            </a:r>
            <a:br>
              <a:rPr lang="en-GB" dirty="0" smtClean="0"/>
            </a:br>
            <a:r>
              <a:rPr lang="en-GB" dirty="0" smtClean="0">
                <a:hlinkClick r:id="rId3"/>
              </a:rPr>
              <a:t>www.environment-agency.gov.uk/research/planning/33580.aspx</a:t>
            </a:r>
            <a:endParaRPr lang="en-GB" dirty="0" smtClean="0"/>
          </a:p>
          <a:p>
            <a:endParaRPr lang="en-GB" dirty="0" smtClean="0"/>
          </a:p>
          <a:p>
            <a:r>
              <a:rPr lang="en-GB" dirty="0" smtClean="0"/>
              <a:t>EA technical guidance consultation (subject to revision post-consultation)</a:t>
            </a:r>
            <a:br>
              <a:rPr lang="en-GB" dirty="0" smtClean="0"/>
            </a:br>
            <a:r>
              <a:rPr lang="en-US" dirty="0" smtClean="0">
                <a:hlinkClick r:id="rId4"/>
              </a:rPr>
              <a:t>https://consult.environment-agency.gov.uk/portal</a:t>
            </a:r>
            <a:endParaRPr lang="en-US" dirty="0" smtClean="0"/>
          </a:p>
          <a:p>
            <a:endParaRPr lang="en-GB" dirty="0" smtClean="0"/>
          </a:p>
        </p:txBody>
      </p:sp>
      <p:sp>
        <p:nvSpPr>
          <p:cNvPr id="8" name="Rectangle 7"/>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regulator –</a:t>
            </a:r>
          </a:p>
          <a:p>
            <a:pPr marL="1257300" indent="-1257300"/>
            <a:r>
              <a:rPr lang="en-GB" sz="2000" b="1" dirty="0" smtClean="0">
                <a:solidFill>
                  <a:schemeClr val="accent4"/>
                </a:solidFill>
                <a:latin typeface="Arial" pitchFamily="34" charset="0"/>
                <a:cs typeface="Arial" pitchFamily="34" charset="0"/>
              </a:rPr>
              <a:t>operator pre-application </a:t>
            </a:r>
          </a:p>
          <a:p>
            <a:pPr marL="1257300" indent="-1257300"/>
            <a:r>
              <a:rPr lang="en-GB" sz="2000" b="1" dirty="0" smtClean="0">
                <a:solidFill>
                  <a:schemeClr val="accent4"/>
                </a:solidFill>
                <a:latin typeface="Arial" pitchFamily="34" charset="0"/>
                <a:cs typeface="Arial" pitchFamily="34" charset="0"/>
              </a:rPr>
              <a:t>consultation (best practice)</a:t>
            </a:r>
          </a:p>
          <a:p>
            <a:pPr marL="1257300" indent="-1257300"/>
            <a:endParaRPr lang="en-GB" sz="2000" b="1" dirty="0" smtClean="0">
              <a:solidFill>
                <a:schemeClr val="accent4"/>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Environment Agency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staff in the local EA office at the pre-application stage and to twin-track planning and environmental permission applications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should also contact the EA’s national oil and gas permit team</a:t>
            </a: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5"/>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Water Resources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Environment Agency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Environment Agency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MPA (consultation considered best practice)</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EA response to enquiry</a:t>
            </a:r>
            <a:endParaRPr lang="en-GB" sz="950" dirty="0" smtClean="0">
              <a:solidFill>
                <a:schemeClr val="tx1">
                  <a:lumMod val="75000"/>
                  <a:lumOff val="25000"/>
                </a:schemeClr>
              </a:solidFill>
              <a:latin typeface="Arial" pitchFamily="34" charset="0"/>
              <a:cs typeface="Arial" pitchFamily="34" charset="0"/>
            </a:endParaRPr>
          </a:p>
        </p:txBody>
      </p:sp>
      <p:pic>
        <p:nvPicPr>
          <p:cNvPr id="9" name="Picture 8"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2" name="Picture 11" descr="england.png">
            <a:hlinkClick r:id="rId9" action="ppaction://hlinksldjump"/>
          </p:cNvPr>
          <p:cNvPicPr>
            <a:picLocks noChangeAspect="1"/>
          </p:cNvPicPr>
          <p:nvPr/>
        </p:nvPicPr>
        <p:blipFill>
          <a:blip r:embed="rId10"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1"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3309142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9274"/>
            <a:ext cx="4176712" cy="5903913"/>
          </a:xfrm>
        </p:spPr>
        <p:txBody>
          <a:bodyPr>
            <a:noAutofit/>
          </a:bodyPr>
          <a:lstStyle/>
          <a:p>
            <a:r>
              <a:rPr lang="en-GB" sz="900" b="1" dirty="0" smtClean="0"/>
              <a:t>Application process</a:t>
            </a:r>
            <a:br>
              <a:rPr lang="en-GB" sz="900" b="1" dirty="0" smtClean="0"/>
            </a:br>
            <a:r>
              <a:rPr lang="en-GB" sz="900" dirty="0" smtClean="0"/>
              <a:t>Operators must serve a notice on the EA under Section 199 of the Water Resources Act 1991 to “construct…a boring for the purposes of searching for or extracting minerals”. Operators may require environmental permits for</a:t>
            </a:r>
          </a:p>
          <a:p>
            <a:pPr marL="228600" indent="-228600">
              <a:buFont typeface="+mj-lt"/>
              <a:buAutoNum type="arabicPeriod"/>
            </a:pPr>
            <a:r>
              <a:rPr lang="en-GB" sz="900" dirty="0" smtClean="0"/>
              <a:t>Groundwater activity (unless the EA is satisfied that there is no risk of inputs to groundwater)</a:t>
            </a:r>
          </a:p>
          <a:p>
            <a:pPr marL="228600" indent="-228600">
              <a:buFont typeface="+mj-lt"/>
              <a:buAutoNum type="arabicPeriod"/>
            </a:pPr>
            <a:r>
              <a:rPr lang="en-GB" sz="900" dirty="0" smtClean="0"/>
              <a:t>Mining waste activity (likely to apply in all circumstances)</a:t>
            </a:r>
          </a:p>
          <a:p>
            <a:pPr marL="228600" indent="-228600">
              <a:buFont typeface="+mj-lt"/>
              <a:buAutoNum type="arabicPeriod"/>
            </a:pPr>
            <a:r>
              <a:rPr lang="en-GB" sz="900" dirty="0" smtClean="0"/>
              <a:t>Industrial emissions activity (when the operator intends to flare more than 10 tonnes of gas per day)</a:t>
            </a:r>
          </a:p>
          <a:p>
            <a:pPr marL="228600" indent="-228600">
              <a:buFont typeface="+mj-lt"/>
              <a:buAutoNum type="arabicPeriod"/>
            </a:pPr>
            <a:r>
              <a:rPr lang="en-GB" sz="900" dirty="0" smtClean="0"/>
              <a:t>Radioactive substances activity (likely to apply in all circumstances)</a:t>
            </a:r>
          </a:p>
          <a:p>
            <a:pPr marL="228600" indent="-228600">
              <a:buFont typeface="+mj-lt"/>
              <a:buAutoNum type="arabicPeriod"/>
            </a:pPr>
            <a:r>
              <a:rPr lang="en-GB" sz="900" dirty="0" smtClean="0"/>
              <a:t>Water discharge activity (if surface water runoff becomes polluted).</a:t>
            </a:r>
          </a:p>
          <a:p>
            <a:pPr marL="228600" indent="-228600">
              <a:buFont typeface="+mj-lt"/>
              <a:buAutoNum type="arabicPeriod"/>
            </a:pPr>
            <a:r>
              <a:rPr lang="en-GB" sz="900" dirty="0" smtClean="0"/>
              <a:t>Groundwater investigation consent (to cover drilling and test pumping where there is the potential to abstract more than 20 m</a:t>
            </a:r>
            <a:r>
              <a:rPr lang="en-GB" sz="900" baseline="30000" dirty="0" smtClean="0"/>
              <a:t>3</a:t>
            </a:r>
            <a:r>
              <a:rPr lang="en-GB" sz="900" dirty="0" smtClean="0"/>
              <a:t>/day in the production process)</a:t>
            </a:r>
          </a:p>
          <a:p>
            <a:pPr marL="228600" indent="-228600">
              <a:buFont typeface="+mj-lt"/>
              <a:buAutoNum type="arabicPeriod"/>
            </a:pPr>
            <a:r>
              <a:rPr lang="en-GB" sz="900" dirty="0" smtClean="0"/>
              <a:t>Water abstraction licence (if the operator plans to abstract more than </a:t>
            </a:r>
            <a:br>
              <a:rPr lang="en-GB" sz="900" dirty="0" smtClean="0"/>
            </a:br>
            <a:r>
              <a:rPr lang="en-GB" sz="900" dirty="0" smtClean="0"/>
              <a:t>20 m</a:t>
            </a:r>
            <a:r>
              <a:rPr lang="en-GB" sz="900" baseline="30000" dirty="0" smtClean="0"/>
              <a:t>3</a:t>
            </a:r>
            <a:r>
              <a:rPr lang="en-GB" sz="900" dirty="0" smtClean="0"/>
              <a:t>/day for own use rather than purchasing water from a public water supply utility company)</a:t>
            </a:r>
          </a:p>
          <a:p>
            <a:pPr marL="228600" indent="-228600">
              <a:buFont typeface="+mj-lt"/>
              <a:buAutoNum type="arabicPeriod"/>
            </a:pPr>
            <a:r>
              <a:rPr lang="en-GB" sz="900" dirty="0" smtClean="0"/>
              <a:t>Flood risk consent (if the proposed site is near a watercourse or main river).</a:t>
            </a:r>
          </a:p>
          <a:p>
            <a:pPr>
              <a:spcAft>
                <a:spcPts val="0"/>
              </a:spcAft>
            </a:pPr>
            <a:r>
              <a:rPr lang="en-US" sz="900" dirty="0" smtClean="0"/>
              <a:t>The EA technical guidance on onshore oil and gas exploratory operations provides a useful starting point, and current and prospective operators should refer to this guidance before starting the permitting process. See </a:t>
            </a:r>
            <a:r>
              <a:rPr lang="en-GB" sz="900" u="sng" dirty="0" smtClean="0">
                <a:hlinkClick r:id="rId2"/>
              </a:rPr>
              <a:t>https://consult.environment-agency.gov.uk/file/2582905</a:t>
            </a:r>
            <a:r>
              <a:rPr lang="en-GB" sz="900" u="sng" dirty="0" smtClean="0"/>
              <a:t> </a:t>
            </a:r>
            <a:r>
              <a:rPr lang="en-US" sz="900" dirty="0" smtClean="0"/>
              <a:t>– please note that this technical guidance is in draft form and subject to revision post-consultation.</a:t>
            </a:r>
          </a:p>
          <a:p>
            <a:pPr>
              <a:spcAft>
                <a:spcPts val="0"/>
              </a:spcAft>
            </a:pPr>
            <a:endParaRPr lang="en-US" sz="900" b="1" dirty="0" smtClean="0"/>
          </a:p>
          <a:p>
            <a:pPr marL="228600" indent="-228600">
              <a:lnSpc>
                <a:spcPct val="100000"/>
              </a:lnSpc>
              <a:spcAft>
                <a:spcPts val="0"/>
              </a:spcAft>
            </a:pPr>
            <a:r>
              <a:rPr lang="en-US" sz="900" b="1" dirty="0" smtClean="0"/>
              <a:t>Role of the MPA</a:t>
            </a:r>
          </a:p>
          <a:p>
            <a:pPr>
              <a:lnSpc>
                <a:spcPct val="100000"/>
              </a:lnSpc>
              <a:spcAft>
                <a:spcPts val="0"/>
              </a:spcAft>
            </a:pPr>
            <a:r>
              <a:rPr lang="en-US" sz="900" dirty="0" smtClean="0"/>
              <a:t>Environmental impacts are also of relevance to MPAs. The MPA will use appropriate planning conditions, having regard to the issues for which they have responsibility, to mitigate against any adverse environmental impact.</a:t>
            </a:r>
          </a:p>
          <a:p>
            <a:pPr>
              <a:spcAft>
                <a:spcPts val="0"/>
              </a:spcAft>
            </a:pPr>
            <a:endParaRPr lang="en-US" sz="900" dirty="0" smtClean="0"/>
          </a:p>
          <a:p>
            <a:pPr marL="228600" indent="-228600"/>
            <a:r>
              <a:rPr lang="en-GB" sz="900" b="1" dirty="0" smtClean="0"/>
              <a:t>Useful links</a:t>
            </a:r>
          </a:p>
          <a:p>
            <a:r>
              <a:rPr lang="en-GB" sz="900" dirty="0" smtClean="0"/>
              <a:t>Local EA offices</a:t>
            </a:r>
            <a:br>
              <a:rPr lang="en-GB" sz="900" dirty="0" smtClean="0"/>
            </a:br>
            <a:r>
              <a:rPr lang="en-GB" sz="900" dirty="0" smtClean="0">
                <a:hlinkClick r:id="rId3"/>
              </a:rPr>
              <a:t>www.environment-agency.gov.uk/contactus/36324.aspx</a:t>
            </a:r>
            <a:endParaRPr lang="en-GB" sz="900" dirty="0" smtClean="0"/>
          </a:p>
          <a:p>
            <a:r>
              <a:rPr lang="en-GB" sz="900" dirty="0" smtClean="0"/>
              <a:t>EA technical guidance consultation (subject to revision post-consultation) </a:t>
            </a:r>
            <a:br>
              <a:rPr lang="en-GB" sz="900" dirty="0" smtClean="0"/>
            </a:br>
            <a:r>
              <a:rPr lang="en-US" sz="900" dirty="0" smtClean="0">
                <a:hlinkClick r:id="rId4"/>
              </a:rPr>
              <a:t>https://consult.environment-agency.gov.uk/portal</a:t>
            </a:r>
            <a:endParaRPr lang="en-US" sz="900" dirty="0" smtClean="0"/>
          </a:p>
          <a:p>
            <a:endParaRPr lang="en-GB" sz="900" dirty="0" smtClean="0"/>
          </a:p>
          <a:p>
            <a:pPr marL="228600" indent="-228600"/>
            <a:endParaRPr lang="en-GB" sz="900" dirty="0" smtClean="0"/>
          </a:p>
          <a:p>
            <a:pPr marL="228600" indent="-228600"/>
            <a:endParaRPr lang="en-GB" sz="900" dirty="0" smtClean="0"/>
          </a:p>
          <a:p>
            <a:endParaRPr lang="en-GB" sz="900"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Operator applies for permits</a:t>
            </a:r>
          </a:p>
          <a:p>
            <a:pPr marL="1257300" indent="-1257300"/>
            <a:r>
              <a:rPr lang="en-GB" sz="2000" b="1" dirty="0" smtClean="0">
                <a:solidFill>
                  <a:schemeClr val="accent4"/>
                </a:solidFill>
                <a:latin typeface="Arial" pitchFamily="34" charset="0"/>
                <a:cs typeface="Arial" pitchFamily="34" charset="0"/>
              </a:rPr>
              <a:t>from environmental regulator</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Environment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staff in the local EA office at the pre-application stage and to twin-track planning and environmental permission applications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In</a:t>
            </a:r>
            <a:r>
              <a:rPr lang="en-US" sz="950" b="1" dirty="0" smtClean="0">
                <a:solidFill>
                  <a:schemeClr val="tx1">
                    <a:lumMod val="75000"/>
                    <a:lumOff val="25000"/>
                  </a:schemeClr>
                </a:solidFill>
                <a:latin typeface="Arial" pitchFamily="34" charset="0"/>
                <a:cs typeface="Arial" pitchFamily="34" charset="0"/>
              </a:rPr>
              <a:t> July 2013 the Environment Agency published technical guidance for conventional and unconventional onshore oil and gas exploratory operations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Water Resources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Application documents, EA permits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appeal provisions in the </a:t>
            </a:r>
            <a:r>
              <a:rPr lang="en-US" sz="950" b="1" dirty="0" smtClean="0">
                <a:solidFill>
                  <a:schemeClr val="tx1">
                    <a:lumMod val="75000"/>
                    <a:lumOff val="25000"/>
                  </a:schemeClr>
                </a:solidFill>
                <a:latin typeface="Arial" pitchFamily="34" charset="0"/>
                <a:cs typeface="Arial" pitchFamily="34" charset="0"/>
              </a:rPr>
              <a:t>event of permit applications being rejected</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p:txBody>
      </p:sp>
      <p:pic>
        <p:nvPicPr>
          <p:cNvPr id="8" name="Picture 7" descr="arrow.png">
            <a:hlinkClick r:id="" action="ppaction://hlinkshowjump?jump=previousslide"/>
          </p:cNvPr>
          <p:cNvPicPr>
            <a:picLocks noChangeAspect="1"/>
          </p:cNvPicPr>
          <p:nvPr/>
        </p:nvPicPr>
        <p:blipFill>
          <a:blip r:embed="rId8"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9" cstate="print"/>
          <a:stretch>
            <a:fillRect/>
          </a:stretch>
        </p:blipFill>
        <p:spPr>
          <a:xfrm>
            <a:off x="8584263" y="97582"/>
            <a:ext cx="301727" cy="274298"/>
          </a:xfrm>
          <a:prstGeom prst="rect">
            <a:avLst/>
          </a:prstGeom>
        </p:spPr>
      </p:pic>
      <p:pic>
        <p:nvPicPr>
          <p:cNvPr id="12" name="Picture 11" descr="england.png">
            <a:hlinkClick r:id="rId10" action="ppaction://hlinksldjump"/>
          </p:cNvPr>
          <p:cNvPicPr>
            <a:picLocks noChangeAspect="1"/>
          </p:cNvPicPr>
          <p:nvPr/>
        </p:nvPicPr>
        <p:blipFill>
          <a:blip r:embed="rId11"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2" cstate="print"/>
          <a:stretch>
            <a:fillRect/>
          </a:stretch>
        </p:blipFill>
        <p:spPr>
          <a:xfrm>
            <a:off x="7069807" y="74203"/>
            <a:ext cx="306299" cy="306299"/>
          </a:xfrm>
          <a:prstGeom prst="rect">
            <a:avLst/>
          </a:prstGeom>
        </p:spPr>
      </p:pic>
    </p:spTree>
    <p:extLst>
      <p:ext uri="{BB962C8B-B14F-4D97-AF65-F5344CB8AC3E}">
        <p14:creationId xmlns:p14="http://schemas.microsoft.com/office/powerpoint/2010/main" xmlns="" val="2074611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9274"/>
            <a:ext cx="4176712" cy="5903913"/>
          </a:xfrm>
        </p:spPr>
        <p:txBody>
          <a:bodyPr>
            <a:noAutofit/>
          </a:bodyPr>
          <a:lstStyle/>
          <a:p>
            <a:r>
              <a:rPr lang="en-GB" b="1" dirty="0" smtClean="0"/>
              <a:t>Appeals process</a:t>
            </a:r>
            <a:br>
              <a:rPr lang="en-GB" b="1" dirty="0" smtClean="0"/>
            </a:br>
            <a:r>
              <a:rPr lang="en-US" dirty="0" smtClean="0"/>
              <a:t>Appeals are made to the Secretary of State for permits in England. They can be resolved by negotiations with the appellant outside the formal process, otherwise the Secretary of State will normally refer the appeal to a planning inspector, who can resolve it through written representations, a hearing or an inquiry.</a:t>
            </a:r>
          </a:p>
          <a:p>
            <a:endParaRPr lang="en-US" dirty="0" smtClean="0"/>
          </a:p>
          <a:p>
            <a:pPr marL="228600" indent="-228600"/>
            <a:r>
              <a:rPr lang="en-GB" b="1" dirty="0" smtClean="0"/>
              <a:t>Useful links</a:t>
            </a:r>
          </a:p>
          <a:p>
            <a:r>
              <a:rPr lang="en-GB" dirty="0" smtClean="0"/>
              <a:t>Appeals process</a:t>
            </a:r>
            <a:br>
              <a:rPr lang="en-GB" dirty="0" smtClean="0"/>
            </a:br>
            <a:r>
              <a:rPr lang="en-GB" dirty="0" smtClean="0">
                <a:hlinkClick r:id="rId2"/>
              </a:rPr>
              <a:t>http://www.environment-agency.gov.uk/static/documents/Business/RGN_7_Appeals_(v3.0)_30_March_2010.pdf</a:t>
            </a:r>
            <a:endParaRPr lang="en-GB" dirty="0" smtClean="0"/>
          </a:p>
          <a:p>
            <a:endParaRPr lang="en-GB" sz="900" dirty="0" smtClean="0"/>
          </a:p>
          <a:p>
            <a:endParaRPr lang="en-GB" sz="900" dirty="0" smtClean="0"/>
          </a:p>
          <a:p>
            <a:pPr marL="228600" indent="-228600"/>
            <a:endParaRPr lang="en-GB" sz="900" dirty="0" smtClean="0"/>
          </a:p>
          <a:p>
            <a:pPr marL="228600" indent="-228600"/>
            <a:endParaRPr lang="en-GB" sz="900" dirty="0" smtClean="0"/>
          </a:p>
          <a:p>
            <a:endParaRPr lang="en-GB" sz="900"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appeals process</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Environment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can appeal against rejection of environmental permit applications</a:t>
            </a:r>
            <a:endParaRPr lang="en-US"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Resolution of appeal</a:t>
            </a:r>
          </a:p>
        </p:txBody>
      </p:sp>
      <p:pic>
        <p:nvPicPr>
          <p:cNvPr id="8" name="Picture 7"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69807" y="74203"/>
            <a:ext cx="306299" cy="306299"/>
          </a:xfrm>
          <a:prstGeom prst="rect">
            <a:avLst/>
          </a:prstGeom>
        </p:spPr>
      </p:pic>
    </p:spTree>
    <p:extLst>
      <p:ext uri="{BB962C8B-B14F-4D97-AF65-F5344CB8AC3E}">
        <p14:creationId xmlns:p14="http://schemas.microsoft.com/office/powerpoint/2010/main" xmlns="" val="4024006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GB" b="1" dirty="0" smtClean="0"/>
              <a:t>Planning for site abandonment</a:t>
            </a:r>
            <a:br>
              <a:rPr lang="en-GB" b="1" dirty="0" smtClean="0"/>
            </a:br>
            <a:r>
              <a:rPr lang="en-GB" dirty="0" smtClean="0"/>
              <a:t>Operators need to present their plan for restoration of the planned development site to the MPA. This will outline actions that the operator proposes to take once operations have reached a conclusion.</a:t>
            </a:r>
          </a:p>
          <a:p>
            <a:r>
              <a:rPr lang="en-GB" dirty="0" smtClean="0"/>
              <a:t/>
            </a:r>
            <a:br>
              <a:rPr lang="en-GB" dirty="0" smtClean="0"/>
            </a:br>
            <a:r>
              <a:rPr lang="en-US" b="1" dirty="0" smtClean="0"/>
              <a:t>Well suspension/decommissioning/abandonment</a:t>
            </a:r>
          </a:p>
          <a:p>
            <a:r>
              <a:rPr lang="en-US" dirty="0" smtClean="0"/>
              <a:t>On completion of drilling operations, a well may be suspended to allow for future testing. If it is concluded that there is no petroleum present or not in commercial quantities then the well will be abandoned, in accordance with the latest Oil and Gas UK standard. </a:t>
            </a:r>
          </a:p>
          <a:p>
            <a:r>
              <a:rPr lang="en-US" dirty="0" smtClean="0"/>
              <a:t>Once a well has been abandoned, the site will be restored and a period of aftercare conducted to ensure the land returns to a state that is the same or better than it was prior to operations commencing.</a:t>
            </a:r>
          </a:p>
          <a:p>
            <a:r>
              <a:rPr lang="en-US" dirty="0" smtClean="0"/>
              <a:t>Restoration will involve the removal of all equipment that was not originally at the site and which had been brought in to conduct the operations. </a:t>
            </a:r>
          </a:p>
          <a:p>
            <a:r>
              <a:rPr lang="en-US" dirty="0" smtClean="0"/>
              <a:t>Health and safety legislation requires a well to be designed and constructed such that, so far as reasonably practicable, there is no unplanned escape of fluids from it. The MPA is responsible for ensuring the wells are abandoned and the site is restored.</a:t>
            </a:r>
            <a:endParaRPr lang="en-GB" dirty="0" smtClean="0"/>
          </a:p>
          <a:p>
            <a:r>
              <a:rPr lang="en-GB" dirty="0" smtClean="0"/>
              <a:t>There is a requirement to notify the HSE when wells are abandoned and to show that the process complies with Oil and Gas UK guidelines.</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Agree plan for site restoration</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presents plans for restoring the development site after abandonment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p>
          <a:p>
            <a:pPr marL="1257300" indent="-1257300">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(Environmental Impact Assessment) Regulations 2011</a:t>
            </a:r>
            <a:endParaRPr lang="en-GB" sz="950" b="1" u="sng" dirty="0" smtClean="0">
              <a:latin typeface="Arial" pitchFamily="34" charset="0"/>
              <a:cs typeface="Arial" pitchFamily="34" charset="0"/>
            </a:endParaRPr>
          </a:p>
          <a:p>
            <a:pPr marL="1257300" indent="-1257300">
              <a:spcAft>
                <a:spcPts val="300"/>
              </a:spcAft>
            </a:pPr>
            <a:endParaRPr lang="en-GB" sz="900" b="1" u="sng"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Central government proposals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(in development)</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Methods statement describing plans for post-abandonment site restoration</a:t>
            </a:r>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1230189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GB" b="1" dirty="0" smtClean="0"/>
              <a:t>Exploration decision</a:t>
            </a:r>
            <a:br>
              <a:rPr lang="en-GB" b="1" dirty="0" smtClean="0"/>
            </a:br>
            <a:r>
              <a:rPr lang="en-GB" dirty="0" smtClean="0"/>
              <a:t>In the first instance, the MPA can only grant planning permission for the exploration of hydrocarbons. Should adequate reserves be found and it is viable to exploit them, a separate planning permission would be required to extract the oil or gas. </a:t>
            </a:r>
            <a:br>
              <a:rPr lang="en-GB" dirty="0" smtClean="0"/>
            </a:br>
            <a:endParaRPr lang="en-GB" dirty="0" smtClean="0"/>
          </a:p>
          <a:p>
            <a:r>
              <a:rPr lang="en-GB" b="1" dirty="0" smtClean="0"/>
              <a:t>Community liaison committees </a:t>
            </a:r>
            <a:br>
              <a:rPr lang="en-GB" b="1" dirty="0" smtClean="0"/>
            </a:br>
            <a:r>
              <a:rPr lang="en-GB" dirty="0" smtClean="0"/>
              <a:t>Where permission for minerals development has been granted, operators are encouraged to develop links with the local community by establishing community liaison committees.</a:t>
            </a:r>
          </a:p>
          <a:p>
            <a:r>
              <a:rPr lang="en-US" dirty="0" smtClean="0"/>
              <a:t>UKOOG has defined standards for community engagement. Operators will ensure there is a continued point of contact for local communities and that they provide sufficient opportunity for comment and feedback on initial plans, listen to concerns and respond appropriately and promptly.</a:t>
            </a:r>
          </a:p>
          <a:p>
            <a:endParaRPr lang="en-US" dirty="0" smtClean="0"/>
          </a:p>
          <a:p>
            <a:r>
              <a:rPr lang="en-GB" b="1" dirty="0" smtClean="0"/>
              <a:t>Post planning-approval requirements</a:t>
            </a:r>
            <a:br>
              <a:rPr lang="en-GB" b="1" dirty="0" smtClean="0"/>
            </a:br>
            <a:r>
              <a:rPr lang="en-GB" dirty="0" smtClean="0"/>
              <a:t>If the MPA grants planning permission, DECC will consider an application to drill. DECC requires operators to establish arrangements for controlling induced seismicity, venting and flaring where required.</a:t>
            </a:r>
            <a:br>
              <a:rPr lang="en-GB" dirty="0" smtClean="0"/>
            </a:br>
            <a:endParaRPr lang="en-GB" dirty="0" smtClean="0"/>
          </a:p>
          <a:p>
            <a:r>
              <a:rPr lang="en-GB" b="1" dirty="0" smtClean="0"/>
              <a:t>Period of notice for HSE</a:t>
            </a:r>
            <a:br>
              <a:rPr lang="en-GB" b="1" dirty="0" smtClean="0"/>
            </a:br>
            <a:r>
              <a:rPr lang="en-GB" dirty="0" smtClean="0"/>
              <a:t>At least 21 days before drilling is planned, the HSE must be notified of the well design and operation plans to ensure that major accident hazard risks to people from the well and well-related activities are properly controlled.</a:t>
            </a:r>
          </a:p>
          <a:p>
            <a:r>
              <a:rPr lang="en-GB" dirty="0" smtClean="0"/>
              <a:t>The operator has to notify the HSE of their well abandonment programme, which has to be has to be examined and has to comply with Oil and Gas UK guidelines.</a:t>
            </a:r>
          </a:p>
          <a:p>
            <a:r>
              <a:rPr lang="en-GB" dirty="0" smtClean="0"/>
              <a:t>HSE regulations require that the well programme be examined by an independent and competent well examiner. </a:t>
            </a:r>
            <a:br>
              <a:rPr lang="en-GB" dirty="0" smtClean="0"/>
            </a:br>
            <a:endParaRPr lang="en-GB" dirty="0" smtClean="0"/>
          </a:p>
          <a:p>
            <a:r>
              <a:rPr lang="en-GB" b="1" dirty="0" smtClean="0"/>
              <a:t>Environment Agency</a:t>
            </a:r>
            <a:br>
              <a:rPr lang="en-GB" b="1" dirty="0" smtClean="0"/>
            </a:br>
            <a:r>
              <a:rPr lang="en-GB" dirty="0" smtClean="0"/>
              <a:t>Notification of an intention to drill has to be served to the environmental regulator under Section 199 of the Water Resources Act 1991.</a:t>
            </a:r>
            <a:br>
              <a:rPr lang="en-GB" dirty="0" smtClean="0"/>
            </a:br>
            <a:endParaRPr lang="en-GB" dirty="0" smtClean="0"/>
          </a:p>
          <a:p>
            <a:pPr>
              <a:spcAft>
                <a:spcPts val="0"/>
              </a:spcAft>
            </a:pPr>
            <a:r>
              <a:rPr lang="en-GB" b="1" dirty="0" smtClean="0"/>
              <a:t>British Geological Survey</a:t>
            </a:r>
          </a:p>
          <a:p>
            <a:pPr>
              <a:spcAft>
                <a:spcPts val="0"/>
              </a:spcAft>
            </a:pPr>
            <a:r>
              <a:rPr lang="en-GB" dirty="0" smtClean="0"/>
              <a:t>The operator must also inform the BGS of an intention to drill a borehole.</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decision reached</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reaches planning decision following consultation. This will include any agreed monitoring requirements and implementation of planning conditions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Any grant of planning permission would be subject to several pre-commencement planning conditions, which would need to be formally discharged (under the Town and Country Planning Act 1990) before drilling could commence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approved or rejected</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provisions for planning appeals</a:t>
            </a:r>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50757" y="74203"/>
            <a:ext cx="306299" cy="306299"/>
          </a:xfrm>
          <a:prstGeom prst="rect">
            <a:avLst/>
          </a:prstGeom>
        </p:spPr>
      </p:pic>
    </p:spTree>
    <p:extLst>
      <p:ext uri="{BB962C8B-B14F-4D97-AF65-F5344CB8AC3E}">
        <p14:creationId xmlns:p14="http://schemas.microsoft.com/office/powerpoint/2010/main" xmlns="" val="3032059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Appeals process</a:t>
            </a:r>
            <a:br>
              <a:rPr lang="en-GB" b="1" dirty="0" smtClean="0"/>
            </a:br>
            <a:r>
              <a:rPr lang="en-GB" dirty="0" smtClean="0"/>
              <a:t>Where an MPA refuses permission for the proposed development or to grant it subject to conditions, operators can appeal through the Planning Inspectorate to the First Secretary of State under Section 78 of the Town and Country Planning Act 1990. </a:t>
            </a:r>
          </a:p>
          <a:p>
            <a:r>
              <a:rPr lang="en-US" dirty="0" smtClean="0"/>
              <a:t>The DCLG Secretary of State can call in applications at any stage (before or after determination of appeal).</a:t>
            </a:r>
            <a:endParaRPr lang="en-GB" dirty="0" smtClean="0"/>
          </a:p>
          <a:p>
            <a:r>
              <a:rPr lang="en-GB" dirty="0" smtClean="0"/>
              <a:t>Appeals must be made within six months of the date of the decision notice. </a:t>
            </a:r>
          </a:p>
          <a:p>
            <a:r>
              <a:rPr lang="en-GB" dirty="0" smtClean="0"/>
              <a:t>The Secretary of State can allow a longer period for giving notice of an appeal, but will not normally be prepared to use this power unless there are special circumstances that excuse the delay in giving notice of appeal. </a:t>
            </a:r>
          </a:p>
          <a:p>
            <a:r>
              <a:rPr lang="en-GB" dirty="0" smtClean="0"/>
              <a:t>The Secretary of State need not consider an appeal if he/she judges that the local planning authority could not have granted planning permission for the proposed development or could not have granted it without the conditions it imposed, having regard to the statutory requirements, to the provisions of the development order and to any directions given under the order. </a:t>
            </a:r>
          </a:p>
          <a:p>
            <a:r>
              <a:rPr lang="en-GB" dirty="0" smtClean="0"/>
              <a:t>When the MPA receives and registers a planning application, the applicant will receive a letter stating the date by which it should be determined. If the operator has not had a decision by that date or has not agreed to an extension of time with the case officer, then the operator may appeal against non-determination.</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appeals process</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If the MPA rejects a planning application, the operators has a right of appeal</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Appeal decision</a:t>
            </a:r>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745824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Discharging relevant planning conditions</a:t>
            </a:r>
            <a:br>
              <a:rPr lang="en-GB" b="1" dirty="0" smtClean="0"/>
            </a:br>
            <a:r>
              <a:rPr lang="en-GB" dirty="0" smtClean="0"/>
              <a:t>Before operations can begin at the site, the operator must satisfy the MPA that it has discharged all relevant planning conditions (i.e. those conditions that apply before operations commence). </a:t>
            </a:r>
          </a:p>
          <a:p>
            <a:r>
              <a:rPr lang="en-GB" dirty="0" smtClean="0"/>
              <a:t>Some planning conditions may apply once operations have started or after they have finished.</a:t>
            </a:r>
          </a:p>
          <a:p>
            <a:r>
              <a:rPr lang="en-US" dirty="0" smtClean="0"/>
              <a:t>Typically, planning conditions may be imposed to control any impact on local amenity (such as noise). The operation of the site’s equipment should not be of concern to MPAs as these are controlled by the Environment Agency and the Health and Safety Executive</a:t>
            </a:r>
            <a:endParaRPr lang="en-GB" dirty="0" smtClean="0"/>
          </a:p>
          <a:p>
            <a:r>
              <a:rPr lang="en-GB" dirty="0" smtClean="0"/>
              <a:t>The MPA has enforcement powers under the Town and Country Planning Act 1990 to ensure that all required conditions are met.</a:t>
            </a:r>
          </a:p>
          <a:p>
            <a:endParaRPr lang="en-GB" dirty="0" smtClean="0"/>
          </a:p>
          <a:p>
            <a:pPr>
              <a:spcAft>
                <a:spcPts val="0"/>
              </a:spcAft>
            </a:pPr>
            <a:r>
              <a:rPr lang="en-US" b="1" dirty="0" smtClean="0"/>
              <a:t>MPA monitoring</a:t>
            </a:r>
          </a:p>
          <a:p>
            <a:pPr>
              <a:spcAft>
                <a:spcPts val="0"/>
              </a:spcAft>
            </a:pPr>
            <a:r>
              <a:rPr lang="en-US" dirty="0" smtClean="0"/>
              <a:t>Extraction of minerals is a continuous process of development. There is, therefore, a requirement for routine monitoring and, if necessary, enforcement by the MPA to secure compliance with conditions that are necessary to mitigate impacts of mineral working operations.</a:t>
            </a:r>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Operator discharges planning</a:t>
            </a:r>
          </a:p>
          <a:p>
            <a:pPr marL="1257300" indent="-1257300"/>
            <a:r>
              <a:rPr lang="en-GB" sz="2000" b="1" dirty="0" smtClean="0">
                <a:solidFill>
                  <a:schemeClr val="accent1"/>
                </a:solidFill>
                <a:latin typeface="Arial" pitchFamily="34" charset="0"/>
                <a:cs typeface="Arial" pitchFamily="34" charset="0"/>
              </a:rPr>
              <a:t>conditions and prepares site for</a:t>
            </a:r>
          </a:p>
          <a:p>
            <a:pPr marL="1257300" indent="-1257300"/>
            <a:r>
              <a:rPr lang="en-GB" sz="2000" b="1" dirty="0" smtClean="0">
                <a:solidFill>
                  <a:schemeClr val="accent1"/>
                </a:solidFill>
                <a:latin typeface="Arial" pitchFamily="34" charset="0"/>
                <a:cs typeface="Arial" pitchFamily="34" charset="0"/>
              </a:rPr>
              <a:t>drilling</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completes required work to meet the terms of planning conditions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MPA confirmation that all the necessary conditions have been met</a:t>
            </a:r>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712185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The Coal Authority</a:t>
            </a:r>
            <a:r>
              <a:rPr lang="en-GB" dirty="0" smtClean="0"/>
              <a:t/>
            </a:r>
            <a:br>
              <a:rPr lang="en-GB" dirty="0" smtClean="0"/>
            </a:br>
            <a:r>
              <a:rPr lang="en-GB" dirty="0" smtClean="0"/>
              <a:t>Under the Coal Industry Act 1994, any well likely to enter or pass through a coal seam, for any purpose, will require the agreement of the Coal Authority. </a:t>
            </a:r>
          </a:p>
          <a:p>
            <a:r>
              <a:rPr lang="en-GB" dirty="0" smtClean="0"/>
              <a:t>Such agreements lay down stringent requirements for the entering of coal seams and the subsequent provision for the supply of information. This includes accurate plans and sections of all wells drilled relative to Ordnance Survey datum and full well logs, including the method of drilling and method of treatment and sealing of wells and a record of equipment left in the well. Operators drilling through coal measures should be aware of the </a:t>
            </a:r>
            <a:r>
              <a:rPr lang="en-GB" i="1" dirty="0" smtClean="0"/>
              <a:t>Guidance on Managing the Risk of Hazardous Gases when Drilling or Piling Near Coal, </a:t>
            </a:r>
            <a:r>
              <a:rPr lang="en-GB" dirty="0" smtClean="0"/>
              <a:t>issued by the Coal Authority.</a:t>
            </a:r>
          </a:p>
          <a:p>
            <a:endParaRPr lang="en-GB" dirty="0" smtClean="0"/>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consults with Coal</a:t>
            </a:r>
          </a:p>
          <a:p>
            <a:pPr marL="1257300" indent="-1257300"/>
            <a:r>
              <a:rPr lang="en-GB" sz="2000" b="1" dirty="0" smtClean="0">
                <a:solidFill>
                  <a:schemeClr val="accent5"/>
                </a:solidFill>
                <a:latin typeface="Arial" pitchFamily="34" charset="0"/>
                <a:cs typeface="Arial" pitchFamily="34" charset="0"/>
              </a:rPr>
              <a:t>Authority and obtains permit if </a:t>
            </a:r>
          </a:p>
          <a:p>
            <a:pPr marL="1257300" indent="-1257300"/>
            <a:r>
              <a:rPr lang="en-GB" sz="2000" b="1" dirty="0" smtClean="0">
                <a:solidFill>
                  <a:schemeClr val="accent5"/>
                </a:solidFill>
                <a:latin typeface="Arial" pitchFamily="34" charset="0"/>
                <a:cs typeface="Arial" pitchFamily="34" charset="0"/>
              </a:rPr>
              <a:t>required</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Coal Authority </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will require permit to drill from the Coal Authority if the planned well is to encroach on coal seams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Coal Industry Act 1994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Coal Authority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Coal Authority permit (if required)</a:t>
            </a:r>
          </a:p>
        </p:txBody>
      </p:sp>
      <p:pic>
        <p:nvPicPr>
          <p:cNvPr id="9" name="Picture 8"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2" name="Picture 11"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8" cstate="print"/>
          <a:stretch>
            <a:fillRect/>
          </a:stretch>
        </p:blipFill>
        <p:spPr>
          <a:xfrm>
            <a:off x="7069807" y="74203"/>
            <a:ext cx="306299" cy="306299"/>
          </a:xfrm>
          <a:prstGeom prst="rect">
            <a:avLst/>
          </a:prstGeom>
        </p:spPr>
      </p:pic>
    </p:spTree>
    <p:extLst>
      <p:ext uri="{BB962C8B-B14F-4D97-AF65-F5344CB8AC3E}">
        <p14:creationId xmlns:p14="http://schemas.microsoft.com/office/powerpoint/2010/main" xmlns="" val="3596085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British Geological Survey (BGS)</a:t>
            </a:r>
            <a:r>
              <a:rPr lang="en-GB" dirty="0" smtClean="0"/>
              <a:t/>
            </a:r>
            <a:br>
              <a:rPr lang="en-GB" dirty="0" smtClean="0"/>
            </a:br>
            <a:r>
              <a:rPr lang="en-GB" dirty="0" smtClean="0"/>
              <a:t>The Mining Industry Act 1926 makes provision for the “notification of intent to sink boreholes and shafts and subsequent provision of information”. Such powers have now been transferred to the Natural Environment Research Council by the Science and Technology Act 1965. The BGS requires information on any borehole that is intended to penetrate to a depth greater than 30m or the deepening of an existing well. </a:t>
            </a:r>
          </a:p>
          <a:p>
            <a:r>
              <a:rPr lang="en-GB" dirty="0" smtClean="0"/>
              <a:t>Operators carrying out such operations are required to keep a record of the operations in the form of logs and cores or fragments. For oil and gas wells, a section of each core and half of agreed interval cutting samples must be sent to the BGS to archive, along with all digital logs, the end of well report and test results, as described in the PON 9b. </a:t>
            </a:r>
          </a:p>
          <a:p>
            <a:r>
              <a:rPr lang="en-GB" dirty="0" smtClean="0"/>
              <a:t>BGS has compiled orientation and relative magnitudes of the contemporary in situ stress regime in the UK into a BGS stress GIS and database. BGS and operators will contribute to this national stress database and the World Stress Map (</a:t>
            </a:r>
            <a:r>
              <a:rPr lang="en-GB" dirty="0" smtClean="0">
                <a:hlinkClick r:id="rId2"/>
              </a:rPr>
              <a:t>http://dc-app3-14.gfz-potsdam.de/pub/introduction/introduction_frame.html</a:t>
            </a:r>
            <a:r>
              <a:rPr lang="en-GB" dirty="0" smtClean="0"/>
              <a:t>).</a:t>
            </a:r>
          </a:p>
          <a:p>
            <a:endParaRPr lang="en-GB" b="1" dirty="0" smtClean="0"/>
          </a:p>
          <a:p>
            <a:r>
              <a:rPr lang="en-GB" b="1" dirty="0" smtClean="0"/>
              <a:t>Useful links</a:t>
            </a:r>
          </a:p>
          <a:p>
            <a:r>
              <a:rPr lang="en-GB" u="sng" dirty="0" smtClean="0">
                <a:hlinkClick r:id="rId3"/>
              </a:rPr>
              <a:t>PON 9b: Record and sample requirements for onshore geophysical surveys and wells</a:t>
            </a:r>
            <a:endParaRPr lang="en-GB" b="1" dirty="0" smtClean="0"/>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informs BGS of </a:t>
            </a:r>
          </a:p>
          <a:p>
            <a:pPr marL="1257300" indent="-1257300"/>
            <a:r>
              <a:rPr lang="en-GB" sz="2000" b="1" dirty="0" smtClean="0">
                <a:solidFill>
                  <a:schemeClr val="accent5"/>
                </a:solidFill>
                <a:latin typeface="Arial" pitchFamily="34" charset="0"/>
                <a:cs typeface="Arial" pitchFamily="34" charset="0"/>
              </a:rPr>
              <a:t>intention to drill</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British Geological Survey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is required to inform the BGS of an intention to drill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4"/>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Science and Technology Act 1965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a:t>
            </a:r>
          </a:p>
        </p:txBody>
      </p:sp>
      <p:pic>
        <p:nvPicPr>
          <p:cNvPr id="9" name="Picture 8"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060282" y="74203"/>
            <a:ext cx="306299" cy="306299"/>
          </a:xfrm>
          <a:prstGeom prst="rect">
            <a:avLst/>
          </a:prstGeom>
        </p:spPr>
      </p:pic>
    </p:spTree>
    <p:extLst>
      <p:ext uri="{BB962C8B-B14F-4D97-AF65-F5344CB8AC3E}">
        <p14:creationId xmlns:p14="http://schemas.microsoft.com/office/powerpoint/2010/main" xmlns="" val="418260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spc="0" dirty="0" smtClean="0"/>
              <a:t>How to use this roadmap</a:t>
            </a:r>
            <a:endParaRPr lang="en-GB" sz="2800" spc="0" dirty="0"/>
          </a:p>
        </p:txBody>
      </p:sp>
      <p:sp>
        <p:nvSpPr>
          <p:cNvPr id="5" name="Text Placeholder 4"/>
          <p:cNvSpPr>
            <a:spLocks noGrp="1"/>
          </p:cNvSpPr>
          <p:nvPr>
            <p:ph type="body" sz="quarter" idx="13"/>
          </p:nvPr>
        </p:nvSpPr>
        <p:spPr/>
        <p:txBody>
          <a:bodyPr>
            <a:normAutofit/>
          </a:bodyPr>
          <a:lstStyle/>
          <a:p>
            <a:pPr lvl="1"/>
            <a:r>
              <a:rPr lang="en-GB" dirty="0" smtClean="0"/>
              <a:t>This interactive roadmap explains the licensing, permitting and permissions process for onshore oil and gas exploration, including shale gas and coal bed methane operations.</a:t>
            </a:r>
          </a:p>
          <a:p>
            <a:pPr lvl="1"/>
            <a:r>
              <a:rPr lang="en-GB" dirty="0" smtClean="0"/>
              <a:t>The roadmap provides a basic, indicative overview of the process, highlighting key pieces of legislation and regulation, and identifying required actions and best practices at various stages. Relevant regulatory websites should be referenced for detailed advice.</a:t>
            </a:r>
          </a:p>
          <a:p>
            <a:pPr lvl="1"/>
            <a:r>
              <a:rPr lang="en-GB" dirty="0" smtClean="0"/>
              <a:t>There is a separate roadmap section for each of the countries within the United Kingdom reflecting the different legislative frameworks that apply and various regulatory bodies that have responsibility for operations in each geographical area.</a:t>
            </a:r>
          </a:p>
          <a:p>
            <a:pPr lvl="1"/>
            <a:r>
              <a:rPr lang="en-GB" dirty="0" smtClean="0"/>
              <a:t>An overview diagram is presented for each country. On this diagram users can click individual boxes to access more detail. The simple navigation system also enables users to step through the process without returning to the overview diagram.</a:t>
            </a:r>
          </a:p>
          <a:p>
            <a:pPr lvl="1"/>
            <a:endParaRPr lang="en-US" dirty="0" smtClean="0"/>
          </a:p>
          <a:p>
            <a:pPr lvl="1"/>
            <a:endParaRPr lang="en-US" dirty="0" smtClean="0"/>
          </a:p>
          <a:p>
            <a:pPr lvl="1"/>
            <a:endParaRPr lang="en-GB" dirty="0" smtClean="0"/>
          </a:p>
        </p:txBody>
      </p:sp>
      <p:pic>
        <p:nvPicPr>
          <p:cNvPr id="6" name="Picture 5"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spTree>
    <p:extLst>
      <p:ext uri="{BB962C8B-B14F-4D97-AF65-F5344CB8AC3E}">
        <p14:creationId xmlns:p14="http://schemas.microsoft.com/office/powerpoint/2010/main" xmlns="" val="3380790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Role of the HSE in onshore oil and gas developments </a:t>
            </a:r>
            <a:br>
              <a:rPr lang="en-GB" b="1" dirty="0" smtClean="0"/>
            </a:br>
            <a:r>
              <a:rPr lang="en-GB" dirty="0" smtClean="0"/>
              <a:t>The HSE monitors onshore oil and gas operations from a well integrity and site safety perspective. The HSE oversees the adoption of safe working practices by onshore operators as required under the Health and Safety at Work etc. Act 1974 and regulations made under the Act.</a:t>
            </a:r>
          </a:p>
          <a:p>
            <a:r>
              <a:rPr lang="en-GB" dirty="0" smtClean="0"/>
              <a:t>The Offshore Installations and Wells (Design and Construction, etc.) Regulations 1996 (DCR) apply to all wells drilled with a view to the extraction of petroleum regardless of whether they are onshore or offshore. These regulations are primarily concerned with well integrity.</a:t>
            </a:r>
          </a:p>
          <a:p>
            <a:r>
              <a:rPr lang="en-GB" dirty="0" smtClean="0"/>
              <a:t>HSE works closely with the EA and DECC to share relevant information on such activities and to ensure that there are no material gaps between the safety, environmental protection and planning authorisation considerations, and that all material concerns are addressed.</a:t>
            </a:r>
          </a:p>
          <a:p>
            <a:endParaRPr lang="en-GB" dirty="0" smtClean="0"/>
          </a:p>
          <a:p>
            <a:r>
              <a:rPr lang="en-GB" b="1" dirty="0" smtClean="0"/>
              <a:t>Requirements on operators</a:t>
            </a:r>
            <a:br>
              <a:rPr lang="en-GB" b="1" dirty="0" smtClean="0"/>
            </a:br>
            <a:r>
              <a:rPr lang="en-GB" dirty="0" smtClean="0"/>
              <a:t>HSE regulations require that the well design is examined by an independent and competent well examiner.</a:t>
            </a:r>
          </a:p>
          <a:p>
            <a:r>
              <a:rPr lang="en-GB" dirty="0" smtClean="0"/>
              <a:t>The well examiner should also review daily activities.</a:t>
            </a:r>
          </a:p>
          <a:p>
            <a:r>
              <a:rPr lang="en-GB" dirty="0" smtClean="0"/>
              <a:t>The well should be designed with abandonment in mind. Well abandonment proposals have to comply with Oil and Gas UK guidelines.</a:t>
            </a:r>
          </a:p>
          <a:p>
            <a:r>
              <a:rPr lang="en-GB" dirty="0" smtClean="0"/>
              <a:t>The HSE will review pre-drilling activity via the wells notification process.</a:t>
            </a:r>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US" sz="2000" b="1" dirty="0" smtClean="0">
                <a:solidFill>
                  <a:schemeClr val="accent5"/>
                </a:solidFill>
                <a:latin typeface="Arial" pitchFamily="34" charset="0"/>
                <a:cs typeface="Arial" pitchFamily="34" charset="0"/>
              </a:rPr>
              <a:t>Operator arranges independent</a:t>
            </a:r>
          </a:p>
          <a:p>
            <a:pPr marL="1257300" indent="-1257300"/>
            <a:r>
              <a:rPr lang="en-US" sz="2000" b="1" dirty="0" smtClean="0">
                <a:solidFill>
                  <a:schemeClr val="accent5"/>
                </a:solidFill>
                <a:latin typeface="Arial" pitchFamily="34" charset="0"/>
                <a:cs typeface="Arial" pitchFamily="34" charset="0"/>
              </a:rPr>
              <a:t>examination of well design </a:t>
            </a:r>
          </a:p>
          <a:p>
            <a:pPr marL="1257300" indent="-1257300"/>
            <a:r>
              <a:rPr lang="en-US" sz="2000" b="1" dirty="0" smtClean="0">
                <a:solidFill>
                  <a:schemeClr val="accent5"/>
                </a:solidFill>
                <a:latin typeface="Arial" pitchFamily="34" charset="0"/>
                <a:cs typeface="Arial" pitchFamily="34" charset="0"/>
              </a:rPr>
              <a:t>under established scheme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 requires the operator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tabLst>
                <a:tab pos="1257300" algn="l"/>
              </a:tabLs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Offshore Installations and Wells (Design and Construction) Regulations 1996 (particularly Reg. 18)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Well plan that confirms full life cycle up to and including abandonment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Assessment of well programme by independent and competent person </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2" name="Picture 11"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8"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36617858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Notification to HSE</a:t>
            </a:r>
            <a:endParaRPr lang="en-GB" dirty="0" smtClean="0"/>
          </a:p>
          <a:p>
            <a:r>
              <a:rPr lang="en-GB" dirty="0" smtClean="0"/>
              <a:t>The Borehole Sites and Operations Regulations 1995 (BSOR) apply to conventional and unconventional oil and gas operations, including shale gas and coal bed methane developments. These regulations are primarily concerned with the health and safety management of the site.</a:t>
            </a:r>
          </a:p>
          <a:p>
            <a:endParaRPr lang="en-GB" dirty="0" smtClean="0"/>
          </a:p>
          <a:p>
            <a:r>
              <a:rPr lang="en-GB" b="1" dirty="0" smtClean="0"/>
              <a:t>Requirements on operators</a:t>
            </a:r>
            <a:br>
              <a:rPr lang="en-GB" b="1" dirty="0" smtClean="0"/>
            </a:br>
            <a:r>
              <a:rPr lang="en-GB" dirty="0" smtClean="0"/>
              <a:t>At least 21 days before drilling is planned, the HSE must be notified of the well design and operation plans to ensure that major accident hazard risks to people from the well and well-related activities are properly controlled. It should be noted that a well operation does </a:t>
            </a:r>
            <a:r>
              <a:rPr lang="en-GB" b="1" dirty="0" smtClean="0"/>
              <a:t>not</a:t>
            </a:r>
            <a:r>
              <a:rPr lang="en-GB" dirty="0" smtClean="0"/>
              <a:t> in itself constitute a requirement for Control of Major Accident Hazards (COMAH).</a:t>
            </a:r>
          </a:p>
          <a:p>
            <a:r>
              <a:rPr lang="en-GB" dirty="0" smtClean="0"/>
              <a:t>The operator is required to establish a site safety document.</a:t>
            </a:r>
          </a:p>
          <a:p>
            <a:r>
              <a:rPr lang="en-GB" dirty="0" smtClean="0"/>
              <a:t>The HSE will review pre-drilling activity via the wells notification process.</a:t>
            </a:r>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notifies HSE of</a:t>
            </a:r>
          </a:p>
          <a:p>
            <a:pPr marL="1257300" indent="-1257300"/>
            <a:r>
              <a:rPr lang="en-GB" sz="2000" b="1" dirty="0" smtClean="0">
                <a:solidFill>
                  <a:schemeClr val="accent5"/>
                </a:solidFill>
                <a:latin typeface="Arial" pitchFamily="34" charset="0"/>
                <a:cs typeface="Arial" pitchFamily="34" charset="0"/>
              </a:rPr>
              <a:t>intention to drill 21 days in </a:t>
            </a:r>
          </a:p>
          <a:p>
            <a:pPr marL="1257300" indent="-1257300"/>
            <a:r>
              <a:rPr lang="en-GB" sz="2000" b="1" dirty="0" smtClean="0">
                <a:solidFill>
                  <a:schemeClr val="accent5"/>
                </a:solidFill>
                <a:latin typeface="Arial" pitchFamily="34" charset="0"/>
                <a:cs typeface="Arial" pitchFamily="34" charset="0"/>
              </a:rPr>
              <a:t>advance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 requires the operator to give advance notice (at least 21 days) of intention to drill</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Borehole Sites and Operations Regulations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1995 (particularly Reg. 6)</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to HSE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2" name="Picture 11"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8"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4055329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8680"/>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Operator agrees and establishes</a:t>
            </a:r>
          </a:p>
          <a:p>
            <a:pPr marL="1257300" indent="-1257300">
              <a:spcAft>
                <a:spcPts val="300"/>
              </a:spcAft>
            </a:pPr>
            <a:r>
              <a:rPr lang="en-GB" sz="2000" b="1" dirty="0" smtClean="0">
                <a:solidFill>
                  <a:schemeClr val="accent2"/>
                </a:solidFill>
                <a:latin typeface="Arial" pitchFamily="34" charset="0"/>
                <a:cs typeface="Arial" pitchFamily="34" charset="0"/>
              </a:rPr>
              <a:t>data-reporting methods</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supplies agreed information to key consultees, including DECC, EA, HSE and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UKOOG onshore shale gas well guidelines </a:t>
            </a:r>
            <a:r>
              <a:rPr lang="en-GB" sz="950" b="1" dirty="0" smtClean="0">
                <a:solidFill>
                  <a:schemeClr val="tx1">
                    <a:lumMod val="75000"/>
                    <a:lumOff val="25000"/>
                  </a:schemeClr>
                </a:solidFill>
                <a:latin typeface="Arial" charset="0"/>
                <a:cs typeface="Arial" charset="0"/>
              </a:rPr>
              <a:t/>
            </a:r>
            <a:br>
              <a:rPr lang="en-GB" sz="950" b="1" dirty="0" smtClean="0">
                <a:solidFill>
                  <a:schemeClr val="tx1">
                    <a:lumMod val="75000"/>
                    <a:lumOff val="25000"/>
                  </a:schemeClr>
                </a:solidFill>
                <a:latin typeface="Arial" charset="0"/>
                <a:cs typeface="Arial" charset="0"/>
              </a:rPr>
            </a:br>
            <a:r>
              <a:rPr lang="en-GB" sz="950" b="1" dirty="0" smtClean="0">
                <a:solidFill>
                  <a:schemeClr val="tx1">
                    <a:lumMod val="75000"/>
                    <a:lumOff val="25000"/>
                  </a:schemeClr>
                </a:solidFill>
                <a:latin typeface="Arial" charset="0"/>
                <a:cs typeface="Arial" charset="0"/>
              </a:rPr>
              <a:t>	(Best practice)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Data-reporting agreement and ongoing provision of operational information by operator</a:t>
            </a:r>
          </a:p>
        </p:txBody>
      </p:sp>
      <p:sp>
        <p:nvSpPr>
          <p:cNvPr id="10" name="Content Placeholder 9"/>
          <p:cNvSpPr>
            <a:spLocks noGrp="1"/>
          </p:cNvSpPr>
          <p:nvPr>
            <p:ph idx="1"/>
          </p:nvPr>
        </p:nvSpPr>
        <p:spPr>
          <a:xfrm>
            <a:off x="4716463" y="549274"/>
            <a:ext cx="4176712" cy="5903913"/>
          </a:xfrm>
        </p:spPr>
        <p:txBody>
          <a:bodyPr>
            <a:normAutofit lnSpcReduction="10000"/>
          </a:bodyPr>
          <a:lstStyle/>
          <a:p>
            <a:r>
              <a:rPr lang="en-GB" b="1" dirty="0" smtClean="0"/>
              <a:t>Data reporting</a:t>
            </a:r>
            <a:br>
              <a:rPr lang="en-GB" b="1" dirty="0" smtClean="0"/>
            </a:br>
            <a:r>
              <a:rPr lang="en-GB" dirty="0" smtClean="0"/>
              <a:t>Operators of oil and gas wells are required to share certain information about the operation with key regulatory bodies, including DECC, EA, HSE and BGS.</a:t>
            </a:r>
          </a:p>
          <a:p>
            <a:endParaRPr lang="en-GB" dirty="0" smtClean="0"/>
          </a:p>
          <a:p>
            <a:r>
              <a:rPr lang="en-GB" b="1" dirty="0" smtClean="0"/>
              <a:t>Data exchange standards</a:t>
            </a:r>
          </a:p>
          <a:p>
            <a:r>
              <a:rPr lang="en-GB" dirty="0" smtClean="0"/>
              <a:t>There are standard formats for data exchange within the oil and gas industry. The well</a:t>
            </a:r>
            <a:r>
              <a:rPr lang="en-US" dirty="0" smtClean="0"/>
              <a:t>site information transfer standard markup language (WITSML), for example, provides a standard for transmitting technical data between organisations such as energy companies, service companies, drilling contractors, application vendors and regulatory agencies.</a:t>
            </a:r>
          </a:p>
          <a:p>
            <a:r>
              <a:rPr lang="en-US" dirty="0" smtClean="0"/>
              <a:t>Operators will also be expected to communicate with DECC using the established system of oil and gas petroleum operations notices (PON).</a:t>
            </a:r>
          </a:p>
          <a:p>
            <a:endParaRPr lang="en-US" dirty="0" smtClean="0"/>
          </a:p>
          <a:p>
            <a:r>
              <a:rPr lang="en-GB" b="1" dirty="0" smtClean="0"/>
              <a:t>Fracturing information</a:t>
            </a:r>
            <a:br>
              <a:rPr lang="en-GB" b="1" dirty="0" smtClean="0"/>
            </a:br>
            <a:r>
              <a:rPr lang="en-GB" dirty="0" smtClean="0"/>
              <a:t>In addition to statutory reporting, operators of shale gas wells that will be conducting hydraulic fracturing operations should keep records of the following information for regulatory inspection purposes:</a:t>
            </a:r>
          </a:p>
          <a:p>
            <a:pPr marL="228600" indent="-228600">
              <a:buFont typeface="+mj-lt"/>
              <a:buAutoNum type="arabicPeriod"/>
            </a:pPr>
            <a:r>
              <a:rPr lang="en-GB" dirty="0" smtClean="0"/>
              <a:t>Geological information, including the proposed depth(s) of the top and the bottom of the formation into which well fracturing fluids are to be injected</a:t>
            </a:r>
          </a:p>
          <a:p>
            <a:pPr marL="228600" indent="-228600">
              <a:buFont typeface="+mj-lt"/>
              <a:buAutoNum type="arabicPeriod"/>
            </a:pPr>
            <a:r>
              <a:rPr lang="en-GB" dirty="0" smtClean="0"/>
              <a:t>Information concerning water supply, usage, recycling and reuse</a:t>
            </a:r>
          </a:p>
          <a:p>
            <a:pPr marL="228600" indent="-228600">
              <a:buFont typeface="+mj-lt"/>
              <a:buAutoNum type="arabicPeriod"/>
            </a:pPr>
            <a:r>
              <a:rPr lang="en-GB" dirty="0" smtClean="0"/>
              <a:t>A detailed description of the well fracturing design and operations</a:t>
            </a:r>
          </a:p>
          <a:p>
            <a:pPr marL="228600" indent="-228600">
              <a:buFont typeface="+mj-lt"/>
              <a:buAutoNum type="arabicPeriod"/>
            </a:pPr>
            <a:r>
              <a:rPr lang="en-GB" dirty="0" smtClean="0"/>
              <a:t>A detailed post-fracture job report.</a:t>
            </a:r>
          </a:p>
          <a:p>
            <a:endParaRPr lang="en-GB" dirty="0" smtClean="0"/>
          </a:p>
          <a:p>
            <a:r>
              <a:rPr lang="en-GB" b="1" dirty="0" smtClean="0"/>
              <a:t>Useful links</a:t>
            </a:r>
          </a:p>
          <a:p>
            <a:r>
              <a:rPr lang="en-GB" dirty="0" smtClean="0"/>
              <a:t>Oil and gas: onshore exploration and production</a:t>
            </a:r>
            <a:br>
              <a:rPr lang="en-GB" dirty="0" smtClean="0"/>
            </a:br>
            <a:r>
              <a:rPr lang="en-GB" dirty="0" smtClean="0">
                <a:hlinkClick r:id="rId3"/>
              </a:rPr>
              <a:t>www.gov.uk/oil-and-gas-onshore-exploration-and-production#resumption-of-shale-gas-exploration</a:t>
            </a:r>
            <a:endParaRPr lang="en-GB" dirty="0" smtClean="0"/>
          </a:p>
          <a:p>
            <a:endParaRPr lang="en-GB" dirty="0" smtClean="0"/>
          </a:p>
          <a:p>
            <a:r>
              <a:rPr lang="en-GB" dirty="0" smtClean="0"/>
              <a:t>UKOOG guidance for onshore shale gas wells</a:t>
            </a:r>
            <a:br>
              <a:rPr lang="en-GB" dirty="0" smtClean="0"/>
            </a:br>
            <a:r>
              <a:rPr lang="en-GB" dirty="0" smtClean="0">
                <a:hlinkClick r:id="rId2"/>
              </a:rPr>
              <a:t>https://www.gov.uk/government/uploads/system/uploads/attachment_data/file/185935/UKOOGShaleGasWellGuidelines.pdf</a:t>
            </a:r>
            <a:endParaRPr lang="en-GB" dirty="0" smtClean="0"/>
          </a:p>
          <a:p>
            <a:endParaRPr lang="en-GB" dirty="0" smtClean="0"/>
          </a:p>
          <a:p>
            <a:r>
              <a:rPr lang="en-GB" dirty="0" smtClean="0"/>
              <a:t>PON notifications</a:t>
            </a:r>
          </a:p>
          <a:p>
            <a:r>
              <a:rPr lang="en-GB" dirty="0" smtClean="0">
                <a:hlinkClick r:id="rId4"/>
              </a:rPr>
              <a:t>https://www.gov.uk/oil-and-gas-petroleum-operations-notices</a:t>
            </a:r>
            <a:endParaRPr lang="en-GB" dirty="0" smtClean="0"/>
          </a:p>
          <a:p>
            <a:endParaRPr lang="en-GB" dirty="0" smtClean="0"/>
          </a:p>
          <a:p>
            <a:endParaRPr lang="en-GB" dirty="0" smtClean="0"/>
          </a:p>
          <a:p>
            <a:endParaRPr lang="en-GB" dirty="0" smtClean="0"/>
          </a:p>
        </p:txBody>
      </p:sp>
      <p:pic>
        <p:nvPicPr>
          <p:cNvPr id="8" name="Picture 7"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677747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drill</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DECC will assess operator competency and financial stability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grants consent to drill only once all permits are in place and all relevant consultees (including DECC, EA, HSE, BGS) have been notified</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r>
              <a:rPr lang="en-GB" sz="950" b="1" strike="sngStrike" dirty="0" smtClean="0">
                <a:solidFill>
                  <a:srgbClr val="FF0000"/>
                </a:solidFill>
                <a:latin typeface="Arial" pitchFamily="34" charset="0"/>
                <a:cs typeface="Arial" pitchFamily="34" charset="0"/>
              </a:rPr>
              <a:t/>
            </a:r>
            <a:br>
              <a:rPr lang="en-GB" sz="950" b="1" strike="sngStrike" dirty="0" smtClean="0">
                <a:solidFill>
                  <a:srgbClr val="FF0000"/>
                </a:solidFill>
                <a:latin typeface="Arial" pitchFamily="34" charset="0"/>
                <a:cs typeface="Arial" pitchFamily="34" charset="0"/>
              </a:rPr>
            </a:br>
            <a:endParaRPr lang="en-GB" sz="950" b="1" strike="sngStrike" dirty="0" smtClean="0">
              <a:solidFill>
                <a:srgbClr val="FF0000"/>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Drilling consent</a:t>
            </a:r>
          </a:p>
        </p:txBody>
      </p:sp>
      <p:sp>
        <p:nvSpPr>
          <p:cNvPr id="10" name="Content Placeholder 9"/>
          <p:cNvSpPr>
            <a:spLocks noGrp="1"/>
          </p:cNvSpPr>
          <p:nvPr>
            <p:ph idx="1"/>
          </p:nvPr>
        </p:nvSpPr>
        <p:spPr/>
        <p:txBody>
          <a:bodyPr>
            <a:normAutofit fontScale="92500" lnSpcReduction="20000"/>
          </a:bodyPr>
          <a:lstStyle/>
          <a:p>
            <a:r>
              <a:rPr lang="en-GB" b="1" dirty="0" smtClean="0"/>
              <a:t>Pre-drilling checklist</a:t>
            </a:r>
            <a:br>
              <a:rPr lang="en-GB" b="1" dirty="0" smtClean="0"/>
            </a:br>
            <a:r>
              <a:rPr lang="en-GB" dirty="0" smtClean="0"/>
              <a:t>DECC may provide consent to drill once the operator has</a:t>
            </a:r>
          </a:p>
          <a:p>
            <a:pPr lvl="1"/>
            <a:r>
              <a:rPr lang="en-GB" dirty="0" smtClean="0"/>
              <a:t>Satisfied DECC that effective operational and environmental management systems are in place</a:t>
            </a:r>
          </a:p>
          <a:p>
            <a:pPr lvl="1"/>
            <a:r>
              <a:rPr lang="en-GB" dirty="0" smtClean="0"/>
              <a:t>Secured planning permission from the MPA/LPA</a:t>
            </a:r>
          </a:p>
          <a:p>
            <a:pPr lvl="1"/>
            <a:r>
              <a:rPr lang="en-GB" dirty="0" smtClean="0"/>
              <a:t>Discharged any relevant conditions placed on the planning permission by the MPA/LPA</a:t>
            </a:r>
          </a:p>
          <a:p>
            <a:pPr lvl="1"/>
            <a:r>
              <a:rPr lang="en-GB" dirty="0" smtClean="0"/>
              <a:t>Obtained a permit from the Coal Authority if well will encroach on coal seams</a:t>
            </a:r>
          </a:p>
          <a:p>
            <a:pPr lvl="1"/>
            <a:r>
              <a:rPr lang="en-GB" dirty="0" smtClean="0"/>
              <a:t>Informed the BGS of intention to drill</a:t>
            </a:r>
          </a:p>
          <a:p>
            <a:pPr lvl="1"/>
            <a:r>
              <a:rPr lang="en-GB" dirty="0" smtClean="0"/>
              <a:t>Completed the consultation processes with all statutory consultees.</a:t>
            </a:r>
          </a:p>
          <a:p>
            <a:pPr lvl="1"/>
            <a:r>
              <a:rPr lang="en-GB" dirty="0" smtClean="0"/>
              <a:t>Obtained all necessary permits from the relevant environmental agency</a:t>
            </a:r>
          </a:p>
          <a:p>
            <a:pPr lvl="1"/>
            <a:r>
              <a:rPr lang="en-GB" dirty="0" smtClean="0"/>
              <a:t>Agreed a system for monitoring conditions and emissions with the relevant environmental agency</a:t>
            </a:r>
          </a:p>
          <a:p>
            <a:pPr lvl="1"/>
            <a:r>
              <a:rPr lang="en-GB" dirty="0" smtClean="0"/>
              <a:t>Notified the HSE of intention to drill (minimum 21 days’ notice)</a:t>
            </a:r>
          </a:p>
          <a:p>
            <a:pPr lvl="1"/>
            <a:r>
              <a:rPr lang="en-GB" dirty="0" smtClean="0"/>
              <a:t>Provided the HSE with details of proposed well design checked by an independent and competent person (minimum 21 days’ notice)</a:t>
            </a:r>
          </a:p>
          <a:p>
            <a:pPr lvl="1"/>
            <a:r>
              <a:rPr lang="en-GB" dirty="0" smtClean="0"/>
              <a:t>Agreed data-reporting methods with DECC</a:t>
            </a:r>
          </a:p>
          <a:p>
            <a:pPr lvl="1"/>
            <a:r>
              <a:rPr lang="en-GB" dirty="0" smtClean="0"/>
              <a:t>Agreed method for monitoring induced seismicity with DECC (where hydraulic fracturing is planned) if hydraulic fracturing is planned from outset of drilling operation</a:t>
            </a:r>
          </a:p>
          <a:p>
            <a:pPr lvl="1"/>
            <a:r>
              <a:rPr lang="en-GB" dirty="0" smtClean="0"/>
              <a:t>Received approval for outline hydraulic fracturing programme from DECC (where hydraulic fracturing is planned).</a:t>
            </a:r>
          </a:p>
          <a:p>
            <a:endParaRPr lang="en-GB" b="1" dirty="0" smtClean="0"/>
          </a:p>
          <a:p>
            <a:r>
              <a:rPr lang="en-GB" b="1" dirty="0" smtClean="0"/>
              <a:t>Bundling of consents</a:t>
            </a:r>
          </a:p>
          <a:p>
            <a:r>
              <a:rPr lang="en-GB" dirty="0" smtClean="0"/>
              <a:t>If operators plan to conduct hydraulic fracturing operations on a specific well they have the option to bundle their requests for drilling consent and fracturing consent. Whether consent for fracturing is sought before or after drilling of the well, operators must receive DECC approval before fracturing commences.</a:t>
            </a:r>
          </a:p>
          <a:p>
            <a:endParaRPr lang="en-GB" dirty="0" smtClean="0"/>
          </a:p>
          <a:p>
            <a:r>
              <a:rPr lang="en-GB" b="1" dirty="0" smtClean="0"/>
              <a:t>Useful links</a:t>
            </a:r>
          </a:p>
          <a:p>
            <a:r>
              <a:rPr lang="en-GB" dirty="0" smtClean="0"/>
              <a:t>UKOOG guidance for onshore shale gas wells</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a:p>
            <a:r>
              <a:rPr lang="en-GB" dirty="0" smtClean="0"/>
              <a:t>EA</a:t>
            </a:r>
            <a:br>
              <a:rPr lang="en-GB" dirty="0" smtClean="0"/>
            </a:br>
            <a:r>
              <a:rPr lang="en-GB" dirty="0" smtClean="0">
                <a:hlinkClick r:id="rId4"/>
              </a:rPr>
              <a:t>www.environment-agency.gov.uk/business/topics/133885.aspx</a:t>
            </a:r>
            <a:endParaRPr lang="en-GB" dirty="0" smtClean="0"/>
          </a:p>
          <a:p>
            <a:endParaRPr lang="en-GB" dirty="0" smtClean="0"/>
          </a:p>
          <a:p>
            <a:endParaRPr lang="en-GB" dirty="0" smtClean="0"/>
          </a:p>
        </p:txBody>
      </p:sp>
      <p:pic>
        <p:nvPicPr>
          <p:cNvPr id="8" name="Picture 7"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3281246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b="1" dirty="0" smtClean="0">
                <a:solidFill>
                  <a:schemeClr val="accent2"/>
                </a:solidFill>
                <a:latin typeface="Arial" pitchFamily="34" charset="0"/>
                <a:cs typeface="Arial" pitchFamily="34" charset="0"/>
              </a:rPr>
              <a:t>DECC approval for outline hydraulic</a:t>
            </a:r>
          </a:p>
          <a:p>
            <a:pPr marL="1257300" indent="-1257300">
              <a:spcAft>
                <a:spcPts val="300"/>
              </a:spcAft>
            </a:pPr>
            <a:r>
              <a:rPr lang="en-GB" b="1" dirty="0" smtClean="0">
                <a:solidFill>
                  <a:schemeClr val="accent2"/>
                </a:solidFill>
                <a:latin typeface="Arial" pitchFamily="34" charset="0"/>
                <a:cs typeface="Arial" pitchFamily="34" charset="0"/>
              </a:rPr>
              <a:t>fracturing plan and agreed method </a:t>
            </a:r>
          </a:p>
          <a:p>
            <a:pPr marL="1257300" indent="-1257300">
              <a:spcAft>
                <a:spcPts val="300"/>
              </a:spcAft>
            </a:pPr>
            <a:r>
              <a:rPr lang="en-GB" b="1" dirty="0" smtClean="0">
                <a:solidFill>
                  <a:schemeClr val="accent2"/>
                </a:solidFill>
                <a:latin typeface="Arial" pitchFamily="34" charset="0"/>
                <a:cs typeface="Arial" pitchFamily="34" charset="0"/>
              </a:rPr>
              <a:t>for monitoring induced seismicity </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must establish arrangements to control seismicity and provide a detailed plan for monitoring hydraulic fracturing operations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Before granting consent for shale gas operations that include hydraulic fracturing, DECC will require that a fracturing plan be submitted for consideration. DECC will expect operators to demonstrate a full understanding of the risks of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will need to evaluate the historical and background seismicity and the in situ stress regime, and delineate faults in the area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of the proposed well to identify the risk of activating any fault by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fracturing plan should also include appropriate plans to monitor seismicity before, during and after the well operations</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Monitoring agreed as part of fracture plan</a:t>
            </a:r>
          </a:p>
        </p:txBody>
      </p:sp>
      <p:sp>
        <p:nvSpPr>
          <p:cNvPr id="10" name="Content Placeholder 9"/>
          <p:cNvSpPr>
            <a:spLocks noGrp="1"/>
          </p:cNvSpPr>
          <p:nvPr>
            <p:ph idx="1"/>
          </p:nvPr>
        </p:nvSpPr>
        <p:spPr/>
        <p:txBody>
          <a:bodyPr>
            <a:normAutofit/>
          </a:bodyPr>
          <a:lstStyle/>
          <a:p>
            <a:r>
              <a:rPr lang="en-GB" b="1" dirty="0" smtClean="0"/>
              <a:t>Traffic light monitoring systems for induced seismicity</a:t>
            </a:r>
            <a:br>
              <a:rPr lang="en-GB" b="1" dirty="0" smtClean="0"/>
            </a:br>
            <a:r>
              <a:rPr lang="en-GB" dirty="0" smtClean="0"/>
              <a:t>Traffic light monitoring systems will be required to enable operations to mitigate induced seismicity. </a:t>
            </a:r>
          </a:p>
          <a:p>
            <a:r>
              <a:rPr lang="en-US" dirty="0" smtClean="0"/>
              <a:t>The remedial action level for the traffic light system (that is, the “red light”) will be set at magnitude 0.5 (far below a perceptible surface event, but larger than the expected level generated by the fracturing of the rock). T</a:t>
            </a:r>
            <a:r>
              <a:rPr lang="en-GB" dirty="0" smtClean="0"/>
              <a:t>his will apply to the first set of hydraulic fractures and will be subject to review.</a:t>
            </a:r>
          </a:p>
          <a:p>
            <a:r>
              <a:rPr lang="en-GB" dirty="0" smtClean="0"/>
              <a:t>Traffic light monitoring systems are affected by natural delays within geological systems such as the slow movement of fluids through faults, so it is important that the trigger levels are low enough to detect the smaller induced seismic events that may be an indication of or precursor to a larger induced seismic event later. </a:t>
            </a:r>
          </a:p>
          <a:p>
            <a:r>
              <a:rPr lang="en-GB" dirty="0" smtClean="0"/>
              <a:t>By using sophisticated seismic monitoring algorithms, it is possible to discriminate these very small events from background surface-induced vibrations. In addition, the fracture plan should also include provision to monitor fracture growth height.</a:t>
            </a:r>
          </a:p>
          <a:p>
            <a:endParaRPr lang="en-GB" dirty="0" smtClean="0"/>
          </a:p>
          <a:p>
            <a:r>
              <a:rPr lang="en-GB" b="1" dirty="0" smtClean="0"/>
              <a:t>Useful links</a:t>
            </a:r>
          </a:p>
          <a:p>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p:txBody>
      </p:sp>
      <p:pic>
        <p:nvPicPr>
          <p:cNvPr id="8" name="Picture 7"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1" name="Picture 10" descr="england.png">
            <a:hlinkClick r:id="rId6" action="ppaction://hlinksldjump"/>
          </p:cNvPr>
          <p:cNvPicPr>
            <a:picLocks noChangeAspect="1"/>
          </p:cNvPicPr>
          <p:nvPr/>
        </p:nvPicPr>
        <p:blipFill>
          <a:blip r:embed="rId7"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8" cstate="print"/>
          <a:stretch>
            <a:fillRect/>
          </a:stretch>
        </p:blipFill>
        <p:spPr>
          <a:xfrm>
            <a:off x="7060282" y="74203"/>
            <a:ext cx="306299" cy="306299"/>
          </a:xfrm>
          <a:prstGeom prst="rect">
            <a:avLst/>
          </a:prstGeom>
        </p:spPr>
      </p:pic>
    </p:spTree>
    <p:extLst>
      <p:ext uri="{BB962C8B-B14F-4D97-AF65-F5344CB8AC3E}">
        <p14:creationId xmlns:p14="http://schemas.microsoft.com/office/powerpoint/2010/main" xmlns="" val="1024225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fracture</a:t>
            </a:r>
            <a:endParaRPr lang="en-GB" sz="2000" b="1" dirty="0" smtClean="0">
              <a:solidFill>
                <a:schemeClr val="accent2">
                  <a:lumMod val="60000"/>
                  <a:lumOff val="40000"/>
                </a:schemeClr>
              </a:solidFill>
              <a:latin typeface="Arial" pitchFamily="34" charset="0"/>
              <a:cs typeface="Arial" pitchFamily="34" charset="0"/>
            </a:endParaRP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As part of the PEDL licence process, an outline hydraulic fracture plan (HFP) is reviewed and approved by DECC</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operator is granted the right to start hydraulic fracturing operations in line with outline HFP and agreed monitoring arrangements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Outline fracture plan agreed</a:t>
            </a:r>
          </a:p>
        </p:txBody>
      </p:sp>
      <p:sp>
        <p:nvSpPr>
          <p:cNvPr id="10" name="Content Placeholder 9"/>
          <p:cNvSpPr>
            <a:spLocks noGrp="1"/>
          </p:cNvSpPr>
          <p:nvPr>
            <p:ph idx="1"/>
          </p:nvPr>
        </p:nvSpPr>
        <p:spPr>
          <a:xfrm>
            <a:off x="4716463" y="549274"/>
            <a:ext cx="4176712" cy="6120086"/>
          </a:xfrm>
        </p:spPr>
        <p:txBody>
          <a:bodyPr>
            <a:normAutofit/>
          </a:bodyPr>
          <a:lstStyle/>
          <a:p>
            <a:r>
              <a:rPr lang="en-GB" b="1" dirty="0" smtClean="0"/>
              <a:t>Hydraulic Fracture Plan </a:t>
            </a:r>
            <a:br>
              <a:rPr lang="en-GB" b="1" dirty="0" smtClean="0"/>
            </a:br>
            <a:r>
              <a:rPr lang="en-GB" dirty="0" smtClean="0"/>
              <a:t>Operators should develop an outline HFP based on the risk assessment, which describes the control and mitigation measures for fracture containment and for any potential induced seismicity.</a:t>
            </a:r>
          </a:p>
          <a:p>
            <a:r>
              <a:rPr lang="en-GB" dirty="0" smtClean="0"/>
              <a:t>The proposed design of the fracture geometry should be included in the HFP, including (fracturing) target zones, sealing mechanism(s) and aquifers (fresh and saline), so as not to allow fracturing fluids to migrate from the designed fracture zone(s). </a:t>
            </a:r>
          </a:p>
          <a:p>
            <a:endParaRPr lang="en-GB" dirty="0" smtClean="0"/>
          </a:p>
          <a:p>
            <a:r>
              <a:rPr lang="en-GB" b="1" dirty="0" smtClean="0"/>
              <a:t>Disclosure of chemical additives</a:t>
            </a:r>
            <a:br>
              <a:rPr lang="en-GB" b="1" dirty="0" smtClean="0"/>
            </a:br>
            <a:r>
              <a:rPr lang="en-GB" dirty="0" smtClean="0"/>
              <a:t>Operators will disclose the chemical additives of fracturing fluids on a well-by-well basis.</a:t>
            </a:r>
          </a:p>
          <a:p>
            <a:r>
              <a:rPr lang="en-GB" dirty="0" smtClean="0"/>
              <a:t>A public disclosure of fracture fluid form is downloadable from </a:t>
            </a:r>
            <a:r>
              <a:rPr lang="en-GB" dirty="0" smtClean="0">
                <a:hlinkClick r:id="rId4"/>
              </a:rPr>
              <a:t>www.ukoog.org.uk</a:t>
            </a:r>
            <a:endParaRPr lang="en-GB" dirty="0" smtClean="0"/>
          </a:p>
          <a:p>
            <a:endParaRPr lang="en-GB" dirty="0" smtClean="0"/>
          </a:p>
          <a:p>
            <a:r>
              <a:rPr lang="en-GB" b="1" dirty="0" smtClean="0"/>
              <a:t>Useful links</a:t>
            </a:r>
          </a:p>
          <a:p>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a:p>
            <a:r>
              <a:rPr lang="en-US" dirty="0" smtClean="0"/>
              <a:t>UK Government guidance on shale gas extraction</a:t>
            </a:r>
            <a:r>
              <a:rPr lang="en-GB" dirty="0" smtClean="0"/>
              <a:t/>
            </a:r>
            <a:br>
              <a:rPr lang="en-GB" dirty="0" smtClean="0"/>
            </a:br>
            <a:r>
              <a:rPr lang="en-GB" dirty="0" smtClean="0">
                <a:hlinkClick r:id="rId5"/>
              </a:rPr>
              <a:t>www.gov.uk/government/uploads/system/uploads/attachment_data/file/49541/7269-government-response-sg-report-.pdf</a:t>
            </a:r>
            <a:endParaRPr lang="en-GB" dirty="0" smtClean="0"/>
          </a:p>
          <a:p>
            <a:endParaRPr lang="en-GB" dirty="0" smtClean="0"/>
          </a:p>
        </p:txBody>
      </p:sp>
      <p:pic>
        <p:nvPicPr>
          <p:cNvPr id="8" name="Picture 7"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9" name="Picture 8"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1" name="Picture 10" descr="england.png">
            <a:hlinkClick r:id="rId8" action="ppaction://hlinksldjump"/>
          </p:cNvPr>
          <p:cNvPicPr>
            <a:picLocks noChangeAspect="1"/>
          </p:cNvPicPr>
          <p:nvPr/>
        </p:nvPicPr>
        <p:blipFill>
          <a:blip r:embed="rId9" cstate="print"/>
          <a:stretch>
            <a:fillRect/>
          </a:stretch>
        </p:blipFill>
        <p:spPr>
          <a:xfrm>
            <a:off x="7570813" y="70310"/>
            <a:ext cx="537623" cy="322574"/>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10"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2889968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for extended </a:t>
            </a:r>
          </a:p>
          <a:p>
            <a:pPr marL="1257300" indent="-1257300">
              <a:spcAft>
                <a:spcPts val="300"/>
              </a:spcAft>
            </a:pPr>
            <a:r>
              <a:rPr lang="en-GB" sz="2000" b="1" dirty="0" smtClean="0">
                <a:solidFill>
                  <a:schemeClr val="accent2"/>
                </a:solidFill>
                <a:latin typeface="Arial" pitchFamily="34" charset="0"/>
                <a:cs typeface="Arial" pitchFamily="34" charset="0"/>
              </a:rPr>
              <a:t>well test (EWT)</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applies for permission to conduct EWT to assess productivity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requires operators to establish arrangements for controlling venting and flaring activities during the EWT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Consent for EWT</a:t>
            </a:r>
          </a:p>
        </p:txBody>
      </p:sp>
      <p:sp>
        <p:nvSpPr>
          <p:cNvPr id="10" name="Content Placeholder 9"/>
          <p:cNvSpPr>
            <a:spLocks noGrp="1"/>
          </p:cNvSpPr>
          <p:nvPr>
            <p:ph idx="1"/>
          </p:nvPr>
        </p:nvSpPr>
        <p:spPr/>
        <p:txBody>
          <a:bodyPr/>
          <a:lstStyle/>
          <a:p>
            <a:r>
              <a:rPr lang="en-GB" b="1" dirty="0" smtClean="0"/>
              <a:t>Extended well test</a:t>
            </a:r>
            <a:br>
              <a:rPr lang="en-GB" b="1" dirty="0" smtClean="0"/>
            </a:br>
            <a:r>
              <a:rPr lang="en-GB" dirty="0" smtClean="0"/>
              <a:t>If the well needs more than 96 hours of testing to evaluate its potential to produce hydrocarbons, the operator can apply to DECC for an extended well test (EWT) once all other consent and permissions have been granted that limits the quantities of gas to be produced and saved or flared.</a:t>
            </a:r>
          </a:p>
        </p:txBody>
      </p:sp>
      <p:pic>
        <p:nvPicPr>
          <p:cNvPr id="8" name="Picture 7"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england.png">
            <a:hlinkClick r:id="rId5" action="ppaction://hlinksldjump"/>
          </p:cNvPr>
          <p:cNvPicPr>
            <a:picLocks noChangeAspect="1"/>
          </p:cNvPicPr>
          <p:nvPr/>
        </p:nvPicPr>
        <p:blipFill>
          <a:blip r:embed="rId6" cstate="print"/>
          <a:stretch>
            <a:fillRect/>
          </a:stretch>
        </p:blipFill>
        <p:spPr>
          <a:xfrm>
            <a:off x="7570813" y="70310"/>
            <a:ext cx="537623" cy="322574"/>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2347688083"/>
      </p:ext>
    </p:extLst>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hlinkClick r:id="rId2" action="ppaction://hlinksldjump"/>
          </p:cNvPr>
          <p:cNvSpPr/>
          <p:nvPr/>
        </p:nvSpPr>
        <p:spPr>
          <a:xfrm>
            <a:off x="-17278" y="-7784"/>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7" name="Picture 106"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09" name="Picture 108" descr="england.png">
            <a:hlinkClick r:id="rId2" action="ppaction://hlinksldjump"/>
          </p:cNvPr>
          <p:cNvPicPr>
            <a:picLocks noChangeAspect="1"/>
          </p:cNvPicPr>
          <p:nvPr/>
        </p:nvPicPr>
        <p:blipFill>
          <a:blip r:embed="rId4" cstate="print"/>
          <a:stretch>
            <a:fillRect/>
          </a:stretch>
        </p:blipFill>
        <p:spPr>
          <a:xfrm>
            <a:off x="7570813" y="70310"/>
            <a:ext cx="537623" cy="322573"/>
          </a:xfrm>
          <a:prstGeom prst="rect">
            <a:avLst/>
          </a:prstGeom>
          <a:ln>
            <a:solidFill>
              <a:schemeClr val="bg1">
                <a:lumMod val="95000"/>
              </a:schemeClr>
            </a:solidFill>
          </a:ln>
        </p:spPr>
      </p:pic>
      <p:pic>
        <p:nvPicPr>
          <p:cNvPr id="110" name="Picture 109" descr="home.png">
            <a:hlinkClick r:id="" action="ppaction://hlinkshowjump?jump=firstslide"/>
          </p:cNvPr>
          <p:cNvPicPr>
            <a:picLocks noChangeAspect="1"/>
          </p:cNvPicPr>
          <p:nvPr/>
        </p:nvPicPr>
        <p:blipFill>
          <a:blip r:embed="rId5" cstate="print"/>
          <a:stretch>
            <a:fillRect/>
          </a:stretch>
        </p:blipFill>
        <p:spPr>
          <a:xfrm>
            <a:off x="7079332" y="74203"/>
            <a:ext cx="306299" cy="306299"/>
          </a:xfrm>
          <a:prstGeom prst="rect">
            <a:avLst/>
          </a:prstGeom>
        </p:spPr>
      </p:pic>
      <p:cxnSp>
        <p:nvCxnSpPr>
          <p:cNvPr id="91" name="Straight Arrow Connector 90"/>
          <p:cNvCxnSpPr/>
          <p:nvPr/>
        </p:nvCxnSpPr>
        <p:spPr>
          <a:xfrm>
            <a:off x="6012160" y="1619275"/>
            <a:ext cx="0" cy="36004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361736" y="5013176"/>
            <a:ext cx="68404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7668344" y="550274"/>
            <a:ext cx="108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Government</a:t>
            </a:r>
            <a:endParaRPr lang="en-GB" sz="800" dirty="0">
              <a:solidFill>
                <a:schemeClr val="tx1">
                  <a:lumMod val="75000"/>
                  <a:lumOff val="25000"/>
                </a:schemeClr>
              </a:solidFill>
            </a:endParaRPr>
          </a:p>
        </p:txBody>
      </p:sp>
      <p:sp>
        <p:nvSpPr>
          <p:cNvPr id="94" name="Rectangle 93"/>
          <p:cNvSpPr/>
          <p:nvPr/>
        </p:nvSpPr>
        <p:spPr>
          <a:xfrm>
            <a:off x="7668344" y="786613"/>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process</a:t>
            </a:r>
            <a:endParaRPr lang="en-GB" sz="800" dirty="0">
              <a:solidFill>
                <a:schemeClr val="tx1">
                  <a:lumMod val="75000"/>
                  <a:lumOff val="25000"/>
                </a:schemeClr>
              </a:solidFill>
            </a:endParaRPr>
          </a:p>
        </p:txBody>
      </p:sp>
      <p:sp>
        <p:nvSpPr>
          <p:cNvPr id="98" name="Rectangle 97"/>
          <p:cNvSpPr/>
          <p:nvPr/>
        </p:nvSpPr>
        <p:spPr>
          <a:xfrm>
            <a:off x="7668344" y="1259291"/>
            <a:ext cx="1080000" cy="159462"/>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Environmental process</a:t>
            </a:r>
            <a:endParaRPr lang="en-GB" sz="800" dirty="0">
              <a:solidFill>
                <a:schemeClr val="tx1">
                  <a:lumMod val="75000"/>
                  <a:lumOff val="25000"/>
                </a:schemeClr>
              </a:solidFill>
            </a:endParaRPr>
          </a:p>
        </p:txBody>
      </p:sp>
      <p:sp>
        <p:nvSpPr>
          <p:cNvPr id="100" name="Rectangle 99"/>
          <p:cNvSpPr/>
          <p:nvPr/>
        </p:nvSpPr>
        <p:spPr>
          <a:xfrm>
            <a:off x="7668344" y="1495631"/>
            <a:ext cx="1080000" cy="159462"/>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Other public bodies</a:t>
            </a:r>
            <a:endParaRPr lang="en-GB" sz="800" dirty="0">
              <a:solidFill>
                <a:schemeClr val="tx1">
                  <a:lumMod val="75000"/>
                  <a:lumOff val="25000"/>
                </a:schemeClr>
              </a:solidFill>
            </a:endParaRPr>
          </a:p>
        </p:txBody>
      </p:sp>
      <p:sp>
        <p:nvSpPr>
          <p:cNvPr id="115" name="Rectangle 114"/>
          <p:cNvSpPr/>
          <p:nvPr/>
        </p:nvSpPr>
        <p:spPr>
          <a:xfrm>
            <a:off x="7668344" y="1022952"/>
            <a:ext cx="1080000"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Engagement process</a:t>
            </a:r>
            <a:endParaRPr lang="en-GB" sz="800" dirty="0">
              <a:solidFill>
                <a:schemeClr val="tx1">
                  <a:lumMod val="75000"/>
                  <a:lumOff val="25000"/>
                </a:schemeClr>
              </a:solidFill>
            </a:endParaRPr>
          </a:p>
        </p:txBody>
      </p:sp>
      <p:cxnSp>
        <p:nvCxnSpPr>
          <p:cNvPr id="117" name="Straight Arrow Connector 116"/>
          <p:cNvCxnSpPr/>
          <p:nvPr/>
        </p:nvCxnSpPr>
        <p:spPr>
          <a:xfrm>
            <a:off x="2365256" y="5555332"/>
            <a:ext cx="468052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2843808" y="1715866"/>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2699792" y="1617059"/>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4139952" y="2824150"/>
            <a:ext cx="0" cy="877252"/>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4044921" y="3160702"/>
            <a:ext cx="202499"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Rectangle 124"/>
          <p:cNvSpPr/>
          <p:nvPr/>
        </p:nvSpPr>
        <p:spPr>
          <a:xfrm>
            <a:off x="1446245" y="3210883"/>
            <a:ext cx="6150092" cy="250773"/>
          </a:xfrm>
          <a:prstGeom prst="rect">
            <a:avLst/>
          </a:prstGeom>
          <a:solidFill>
            <a:schemeClr val="accent3">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noAutofit/>
          </a:bodyPr>
          <a:lstStyle/>
          <a:p>
            <a:pPr algn="ctr"/>
            <a:endParaRPr lang="en-GB" sz="800" dirty="0">
              <a:solidFill>
                <a:schemeClr val="tx1">
                  <a:lumMod val="75000"/>
                  <a:lumOff val="25000"/>
                </a:schemeClr>
              </a:solidFill>
            </a:endParaRPr>
          </a:p>
        </p:txBody>
      </p:sp>
      <p:sp>
        <p:nvSpPr>
          <p:cNvPr id="126" name="Rectangle 125"/>
          <p:cNvSpPr/>
          <p:nvPr/>
        </p:nvSpPr>
        <p:spPr>
          <a:xfrm>
            <a:off x="4932040" y="3266490"/>
            <a:ext cx="2016224"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Formal engagement arranged by developer</a:t>
            </a:r>
            <a:endParaRPr lang="en-GB" sz="800" dirty="0">
              <a:solidFill>
                <a:schemeClr val="tx1">
                  <a:lumMod val="75000"/>
                  <a:lumOff val="25000"/>
                </a:schemeClr>
              </a:solidFill>
            </a:endParaRPr>
          </a:p>
        </p:txBody>
      </p:sp>
      <p:cxnSp>
        <p:nvCxnSpPr>
          <p:cNvPr id="127" name="Straight Arrow Connector 126"/>
          <p:cNvCxnSpPr/>
          <p:nvPr/>
        </p:nvCxnSpPr>
        <p:spPr>
          <a:xfrm>
            <a:off x="5004048" y="2894570"/>
            <a:ext cx="0" cy="30776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ectangle 127">
            <a:hlinkClick r:id="rId6" action="ppaction://hlinksldjump"/>
          </p:cNvPr>
          <p:cNvSpPr/>
          <p:nvPr/>
        </p:nvSpPr>
        <p:spPr>
          <a:xfrm>
            <a:off x="323528" y="548680"/>
            <a:ext cx="159314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DECC issues PEDL to operator</a:t>
            </a:r>
            <a:endParaRPr lang="en-GB" sz="800" dirty="0">
              <a:solidFill>
                <a:schemeClr val="tx1">
                  <a:lumMod val="75000"/>
                  <a:lumOff val="25000"/>
                </a:schemeClr>
              </a:solidFill>
            </a:endParaRPr>
          </a:p>
        </p:txBody>
      </p:sp>
      <p:sp>
        <p:nvSpPr>
          <p:cNvPr id="130" name="Rectangle 129">
            <a:hlinkClick r:id="rId7" action="ppaction://hlinksldjump"/>
          </p:cNvPr>
          <p:cNvSpPr/>
          <p:nvPr/>
        </p:nvSpPr>
        <p:spPr>
          <a:xfrm>
            <a:off x="899592" y="802208"/>
            <a:ext cx="216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Operator conducts ERA (shale gas only)</a:t>
            </a:r>
            <a:endParaRPr lang="en-GB" sz="800" dirty="0">
              <a:solidFill>
                <a:schemeClr val="tx1">
                  <a:lumMod val="75000"/>
                  <a:lumOff val="25000"/>
                </a:schemeClr>
              </a:solidFill>
            </a:endParaRPr>
          </a:p>
        </p:txBody>
      </p:sp>
      <p:sp>
        <p:nvSpPr>
          <p:cNvPr id="131" name="Rectangle 130">
            <a:hlinkClick r:id="rId8" action="ppaction://hlinksldjump"/>
          </p:cNvPr>
          <p:cNvSpPr/>
          <p:nvPr/>
        </p:nvSpPr>
        <p:spPr>
          <a:xfrm>
            <a:off x="3320658" y="1831440"/>
            <a:ext cx="1611382"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EIA scope defined by MPA</a:t>
            </a:r>
          </a:p>
          <a:p>
            <a:pPr algn="ctr"/>
            <a:r>
              <a:rPr lang="en-GB" sz="800" dirty="0" smtClean="0">
                <a:solidFill>
                  <a:schemeClr val="tx1">
                    <a:lumMod val="75000"/>
                    <a:lumOff val="25000"/>
                  </a:schemeClr>
                </a:solidFill>
              </a:rPr>
              <a:t>EIA conducted by operator</a:t>
            </a:r>
            <a:endParaRPr lang="en-GB" sz="800" dirty="0">
              <a:solidFill>
                <a:schemeClr val="tx1">
                  <a:lumMod val="75000"/>
                  <a:lumOff val="25000"/>
                </a:schemeClr>
              </a:solidFill>
            </a:endParaRPr>
          </a:p>
        </p:txBody>
      </p:sp>
      <p:sp>
        <p:nvSpPr>
          <p:cNvPr id="133" name="Rectangle 132">
            <a:hlinkClick r:id="rId9" action="ppaction://hlinksldjump"/>
          </p:cNvPr>
          <p:cNvSpPr/>
          <p:nvPr/>
        </p:nvSpPr>
        <p:spPr>
          <a:xfrm>
            <a:off x="2555447" y="1541346"/>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screens for EIA</a:t>
            </a:r>
            <a:endParaRPr lang="en-GB" sz="800" dirty="0">
              <a:solidFill>
                <a:schemeClr val="tx1">
                  <a:lumMod val="75000"/>
                  <a:lumOff val="25000"/>
                </a:schemeClr>
              </a:solidFill>
            </a:endParaRPr>
          </a:p>
        </p:txBody>
      </p:sp>
      <p:sp>
        <p:nvSpPr>
          <p:cNvPr id="134" name="Rectangle 133">
            <a:hlinkClick r:id="rId10" action="ppaction://hlinksldjump"/>
          </p:cNvPr>
          <p:cNvSpPr/>
          <p:nvPr/>
        </p:nvSpPr>
        <p:spPr>
          <a:xfrm>
            <a:off x="2119816" y="2204864"/>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submits minerals planning application</a:t>
            </a:r>
            <a:endParaRPr lang="en-GB" sz="800" dirty="0">
              <a:solidFill>
                <a:schemeClr val="tx1">
                  <a:lumMod val="75000"/>
                  <a:lumOff val="25000"/>
                </a:schemeClr>
              </a:solidFill>
            </a:endParaRPr>
          </a:p>
        </p:txBody>
      </p:sp>
      <p:sp>
        <p:nvSpPr>
          <p:cNvPr id="136" name="Rectangle 135">
            <a:hlinkClick r:id="rId11" action="ppaction://hlinksldjump"/>
          </p:cNvPr>
          <p:cNvSpPr/>
          <p:nvPr/>
        </p:nvSpPr>
        <p:spPr>
          <a:xfrm>
            <a:off x="3847504" y="2628927"/>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advertises and consults on valid planning application</a:t>
            </a:r>
            <a:endParaRPr lang="en-GB" sz="800" dirty="0">
              <a:solidFill>
                <a:schemeClr val="tx1">
                  <a:lumMod val="75000"/>
                  <a:lumOff val="25000"/>
                </a:schemeClr>
              </a:solidFill>
            </a:endParaRPr>
          </a:p>
        </p:txBody>
      </p:sp>
      <p:sp>
        <p:nvSpPr>
          <p:cNvPr id="137" name="Rectangle 136">
            <a:hlinkClick r:id="rId12" action="ppaction://hlinksldjump"/>
          </p:cNvPr>
          <p:cNvSpPr/>
          <p:nvPr/>
        </p:nvSpPr>
        <p:spPr>
          <a:xfrm>
            <a:off x="5630559" y="1497098"/>
            <a:ext cx="1471246"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Agree plan for site restoration</a:t>
            </a:r>
          </a:p>
        </p:txBody>
      </p:sp>
      <p:sp>
        <p:nvSpPr>
          <p:cNvPr id="138" name="Rectangle 137">
            <a:hlinkClick r:id="rId13" action="ppaction://hlinksldjump"/>
          </p:cNvPr>
          <p:cNvSpPr/>
          <p:nvPr/>
        </p:nvSpPr>
        <p:spPr>
          <a:xfrm>
            <a:off x="5724128" y="1988840"/>
            <a:ext cx="72008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decision reached</a:t>
            </a:r>
            <a:endParaRPr lang="en-GB" sz="800" dirty="0">
              <a:solidFill>
                <a:schemeClr val="tx1">
                  <a:lumMod val="75000"/>
                  <a:lumOff val="25000"/>
                </a:schemeClr>
              </a:solidFill>
            </a:endParaRPr>
          </a:p>
        </p:txBody>
      </p:sp>
      <p:cxnSp>
        <p:nvCxnSpPr>
          <p:cNvPr id="140" name="Shape 63"/>
          <p:cNvCxnSpPr>
            <a:stCxn id="130" idx="2"/>
            <a:endCxn id="164" idx="0"/>
          </p:cNvCxnSpPr>
          <p:nvPr/>
        </p:nvCxnSpPr>
        <p:spPr>
          <a:xfrm rot="16200000" flipH="1">
            <a:off x="2215990" y="725271"/>
            <a:ext cx="200398" cy="67319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3" name="Elbow Connector 142"/>
          <p:cNvCxnSpPr>
            <a:stCxn id="128" idx="3"/>
            <a:endCxn id="130" idx="0"/>
          </p:cNvCxnSpPr>
          <p:nvPr/>
        </p:nvCxnSpPr>
        <p:spPr>
          <a:xfrm>
            <a:off x="1916668" y="628411"/>
            <a:ext cx="62924" cy="17379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5" name="Shape 144"/>
          <p:cNvCxnSpPr>
            <a:stCxn id="133" idx="2"/>
            <a:endCxn id="131" idx="1"/>
          </p:cNvCxnSpPr>
          <p:nvPr/>
        </p:nvCxnSpPr>
        <p:spPr>
          <a:xfrm rot="16200000" flipH="1">
            <a:off x="3072093" y="1724161"/>
            <a:ext cx="271919" cy="225211"/>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7" name="Shape 146"/>
          <p:cNvCxnSpPr>
            <a:stCxn id="131" idx="2"/>
            <a:endCxn id="134" idx="3"/>
          </p:cNvCxnSpPr>
          <p:nvPr/>
        </p:nvCxnSpPr>
        <p:spPr>
          <a:xfrm rot="5400000">
            <a:off x="3727014" y="1946816"/>
            <a:ext cx="232138" cy="566533"/>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148"/>
          <p:cNvCxnSpPr/>
          <p:nvPr/>
        </p:nvCxnSpPr>
        <p:spPr>
          <a:xfrm flipV="1">
            <a:off x="5287504" y="1579492"/>
            <a:ext cx="333530" cy="1128231"/>
          </a:xfrm>
          <a:prstGeom prst="bentConnector3">
            <a:avLst>
              <a:gd name="adj1" fmla="val 22213"/>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1" name="Rectangle 150">
            <a:hlinkClick r:id="rId14" action="ppaction://hlinksldjump"/>
          </p:cNvPr>
          <p:cNvSpPr/>
          <p:nvPr/>
        </p:nvSpPr>
        <p:spPr>
          <a:xfrm>
            <a:off x="7308464" y="4360168"/>
            <a:ext cx="1223976" cy="344128"/>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buClr>
                <a:schemeClr val="tx1">
                  <a:lumMod val="75000"/>
                  <a:lumOff val="25000"/>
                </a:schemeClr>
              </a:buClr>
            </a:pPr>
            <a:r>
              <a:rPr lang="en-GB" sz="1000" b="1" dirty="0" smtClean="0">
                <a:solidFill>
                  <a:schemeClr val="tx1">
                    <a:lumMod val="75000"/>
                    <a:lumOff val="25000"/>
                  </a:schemeClr>
                </a:solidFill>
              </a:rPr>
              <a:t>DECC CONSENT TO DRILL</a:t>
            </a:r>
          </a:p>
        </p:txBody>
      </p:sp>
      <p:sp>
        <p:nvSpPr>
          <p:cNvPr id="152" name="Rectangle 151">
            <a:hlinkClick r:id="rId15" action="ppaction://hlinksldjump"/>
          </p:cNvPr>
          <p:cNvSpPr/>
          <p:nvPr/>
        </p:nvSpPr>
        <p:spPr>
          <a:xfrm>
            <a:off x="7164288" y="4848975"/>
            <a:ext cx="144000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Agree traffic light system, outline HFP and fracture monitoring </a:t>
            </a:r>
            <a:endParaRPr lang="en-GB" sz="800" dirty="0">
              <a:solidFill>
                <a:schemeClr val="tx1">
                  <a:lumMod val="75000"/>
                  <a:lumOff val="25000"/>
                </a:schemeClr>
              </a:solidFill>
            </a:endParaRPr>
          </a:p>
        </p:txBody>
      </p:sp>
      <p:sp>
        <p:nvSpPr>
          <p:cNvPr id="153" name="Rectangle 152">
            <a:hlinkClick r:id="rId16" action="ppaction://hlinksldjump"/>
          </p:cNvPr>
          <p:cNvSpPr/>
          <p:nvPr/>
        </p:nvSpPr>
        <p:spPr>
          <a:xfrm>
            <a:off x="7164288" y="5245216"/>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to fracture </a:t>
            </a:r>
          </a:p>
        </p:txBody>
      </p:sp>
      <p:sp>
        <p:nvSpPr>
          <p:cNvPr id="154" name="TextBox 153"/>
          <p:cNvSpPr txBox="1"/>
          <p:nvPr/>
        </p:nvSpPr>
        <p:spPr>
          <a:xfrm>
            <a:off x="1511559" y="3220030"/>
            <a:ext cx="3185407" cy="222965"/>
          </a:xfrm>
          <a:prstGeom prst="rect">
            <a:avLst/>
          </a:prstGeom>
          <a:noFill/>
        </p:spPr>
        <p:txBody>
          <a:bodyPr wrap="square" rtlCol="0">
            <a:spAutoFit/>
          </a:bodyPr>
          <a:lstStyle/>
          <a:p>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engages with local community and statutory consultees</a:t>
            </a:r>
            <a:endParaRPr lang="en-GB" sz="800" dirty="0">
              <a:solidFill>
                <a:schemeClr val="tx1">
                  <a:lumMod val="75000"/>
                  <a:lumOff val="25000"/>
                </a:schemeClr>
              </a:solidFill>
            </a:endParaRPr>
          </a:p>
        </p:txBody>
      </p:sp>
      <p:cxnSp>
        <p:nvCxnSpPr>
          <p:cNvPr id="155" name="Straight Connector 154"/>
          <p:cNvCxnSpPr/>
          <p:nvPr/>
        </p:nvCxnSpPr>
        <p:spPr>
          <a:xfrm>
            <a:off x="7055440" y="4509120"/>
            <a:ext cx="0" cy="1656184"/>
          </a:xfrm>
          <a:prstGeom prst="line">
            <a:avLst/>
          </a:prstGeom>
          <a:ln>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6" name="Rectangle 155">
            <a:hlinkClick r:id="rId17" action="ppaction://hlinksldjump"/>
          </p:cNvPr>
          <p:cNvSpPr/>
          <p:nvPr/>
        </p:nvSpPr>
        <p:spPr>
          <a:xfrm>
            <a:off x="1744638" y="5238130"/>
            <a:ext cx="1152128" cy="528794"/>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consults with Coal Authority and obtains permit if required</a:t>
            </a:r>
            <a:endParaRPr lang="en-GB" sz="800" dirty="0">
              <a:solidFill>
                <a:schemeClr val="tx1">
                  <a:lumMod val="75000"/>
                  <a:lumOff val="25000"/>
                </a:schemeClr>
              </a:solidFill>
            </a:endParaRPr>
          </a:p>
        </p:txBody>
      </p:sp>
      <p:cxnSp>
        <p:nvCxnSpPr>
          <p:cNvPr id="157" name="Straight Arrow Connector 156"/>
          <p:cNvCxnSpPr/>
          <p:nvPr/>
        </p:nvCxnSpPr>
        <p:spPr>
          <a:xfrm>
            <a:off x="7884368" y="4706094"/>
            <a:ext cx="0" cy="14401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241428" y="3861048"/>
            <a:ext cx="1486985"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9" name="Rectangle 158">
            <a:hlinkClick r:id="rId18" action="ppaction://hlinksldjump"/>
          </p:cNvPr>
          <p:cNvSpPr/>
          <p:nvPr/>
        </p:nvSpPr>
        <p:spPr>
          <a:xfrm>
            <a:off x="7164288" y="5405090"/>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for EWT</a:t>
            </a:r>
          </a:p>
        </p:txBody>
      </p:sp>
      <p:cxnSp>
        <p:nvCxnSpPr>
          <p:cNvPr id="160" name="Straight Arrow Connector 159"/>
          <p:cNvCxnSpPr/>
          <p:nvPr/>
        </p:nvCxnSpPr>
        <p:spPr>
          <a:xfrm>
            <a:off x="243378" y="2339355"/>
            <a:ext cx="187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1" name="Rectangle 160"/>
          <p:cNvSpPr/>
          <p:nvPr/>
        </p:nvSpPr>
        <p:spPr>
          <a:xfrm rot="16200000">
            <a:off x="1838641" y="2312880"/>
            <a:ext cx="144016"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3" name="Straight Arrow Connector 162"/>
          <p:cNvCxnSpPr/>
          <p:nvPr/>
        </p:nvCxnSpPr>
        <p:spPr>
          <a:xfrm>
            <a:off x="1912677" y="1396198"/>
            <a:ext cx="0" cy="18000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4" name="Rectangle 163">
            <a:hlinkClick r:id="rId19" action="ppaction://hlinksldjump"/>
          </p:cNvPr>
          <p:cNvSpPr/>
          <p:nvPr/>
        </p:nvSpPr>
        <p:spPr>
          <a:xfrm>
            <a:off x="1754723" y="1162068"/>
            <a:ext cx="1796128"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MPA – </a:t>
            </a: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pre-application consultation (best practice)</a:t>
            </a:r>
            <a:endParaRPr lang="en-GB" sz="800" dirty="0">
              <a:solidFill>
                <a:schemeClr val="tx1">
                  <a:lumMod val="75000"/>
                  <a:lumOff val="25000"/>
                </a:schemeClr>
              </a:solidFill>
            </a:endParaRPr>
          </a:p>
        </p:txBody>
      </p:sp>
      <p:cxnSp>
        <p:nvCxnSpPr>
          <p:cNvPr id="165" name="Shape 164"/>
          <p:cNvCxnSpPr>
            <a:stCxn id="134" idx="2"/>
            <a:endCxn id="136" idx="1"/>
          </p:cNvCxnSpPr>
          <p:nvPr/>
        </p:nvCxnSpPr>
        <p:spPr>
          <a:xfrm rot="16200000" flipH="1">
            <a:off x="3202272" y="2124981"/>
            <a:ext cx="282777" cy="1007688"/>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2968214" y="3861048"/>
            <a:ext cx="432048"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241859" y="1268760"/>
            <a:ext cx="15012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234413" y="5546178"/>
            <a:ext cx="149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2" name="Rectangle 171">
            <a:hlinkClick r:id="rId20" action="ppaction://hlinksldjump"/>
          </p:cNvPr>
          <p:cNvSpPr/>
          <p:nvPr/>
        </p:nvSpPr>
        <p:spPr>
          <a:xfrm>
            <a:off x="6660232" y="1844824"/>
            <a:ext cx="576064"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appeals process</a:t>
            </a:r>
            <a:endParaRPr lang="en-GB" sz="800" dirty="0">
              <a:solidFill>
                <a:schemeClr val="tx1">
                  <a:lumMod val="75000"/>
                  <a:lumOff val="25000"/>
                </a:schemeClr>
              </a:solidFill>
            </a:endParaRPr>
          </a:p>
        </p:txBody>
      </p:sp>
      <p:cxnSp>
        <p:nvCxnSpPr>
          <p:cNvPr id="173" name="Straight Arrow Connector 172"/>
          <p:cNvCxnSpPr/>
          <p:nvPr/>
        </p:nvCxnSpPr>
        <p:spPr>
          <a:xfrm>
            <a:off x="6435243" y="2348880"/>
            <a:ext cx="1008112"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a:off x="6444208" y="2060848"/>
            <a:ext cx="216024"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6444208" y="2204864"/>
            <a:ext cx="216024"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a:off x="7740352" y="2555379"/>
            <a:ext cx="0" cy="18002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a:off x="6579259" y="4509120"/>
            <a:ext cx="72008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8" name="Rectangle 177">
            <a:hlinkClick r:id="rId21" action="ppaction://hlinksldjump"/>
          </p:cNvPr>
          <p:cNvSpPr/>
          <p:nvPr/>
        </p:nvSpPr>
        <p:spPr>
          <a:xfrm>
            <a:off x="5364088" y="4317028"/>
            <a:ext cx="144016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agrees and establishes</a:t>
            </a:r>
          </a:p>
          <a:p>
            <a:pPr algn="ctr"/>
            <a:r>
              <a:rPr lang="en-GB" sz="800" dirty="0" smtClean="0">
                <a:solidFill>
                  <a:schemeClr val="tx1">
                    <a:lumMod val="75000"/>
                    <a:lumOff val="25000"/>
                  </a:schemeClr>
                </a:solidFill>
              </a:rPr>
              <a:t>data-reporting methods</a:t>
            </a:r>
          </a:p>
        </p:txBody>
      </p:sp>
      <p:sp>
        <p:nvSpPr>
          <p:cNvPr id="179" name="Rectangle 178">
            <a:hlinkClick r:id="rId22" action="ppaction://hlinksldjump"/>
          </p:cNvPr>
          <p:cNvSpPr/>
          <p:nvPr/>
        </p:nvSpPr>
        <p:spPr>
          <a:xfrm>
            <a:off x="7452320" y="2029419"/>
            <a:ext cx="1206488" cy="651905"/>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discharges relevant planning conditions to MPA satisfaction and prepares site for drilling</a:t>
            </a:r>
          </a:p>
        </p:txBody>
      </p:sp>
      <p:cxnSp>
        <p:nvCxnSpPr>
          <p:cNvPr id="180" name="Shape 63"/>
          <p:cNvCxnSpPr/>
          <p:nvPr/>
        </p:nvCxnSpPr>
        <p:spPr>
          <a:xfrm>
            <a:off x="5894543" y="3866041"/>
            <a:ext cx="1557777" cy="49412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1" name="Elbow Connector 180"/>
          <p:cNvCxnSpPr>
            <a:stCxn id="128" idx="1"/>
            <a:endCxn id="193" idx="1"/>
          </p:cNvCxnSpPr>
          <p:nvPr/>
        </p:nvCxnSpPr>
        <p:spPr>
          <a:xfrm rot="10800000" flipH="1" flipV="1">
            <a:off x="323528" y="628410"/>
            <a:ext cx="6480720" cy="5667727"/>
          </a:xfrm>
          <a:prstGeom prst="bentConnector3">
            <a:avLst>
              <a:gd name="adj1" fmla="val -132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2" name="Rectangle 181">
            <a:hlinkClick r:id="rId23" action="ppaction://hlinksldjump"/>
          </p:cNvPr>
          <p:cNvSpPr/>
          <p:nvPr/>
        </p:nvSpPr>
        <p:spPr>
          <a:xfrm>
            <a:off x="1744638" y="3616000"/>
            <a:ext cx="1241158" cy="565146"/>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regulator –</a:t>
            </a: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pre-application consultation (best practice)</a:t>
            </a:r>
          </a:p>
        </p:txBody>
      </p:sp>
      <p:sp>
        <p:nvSpPr>
          <p:cNvPr id="186" name="TextBox 185"/>
          <p:cNvSpPr txBox="1"/>
          <p:nvPr/>
        </p:nvSpPr>
        <p:spPr>
          <a:xfrm>
            <a:off x="1979711" y="145207"/>
            <a:ext cx="4499545" cy="276999"/>
          </a:xfrm>
          <a:prstGeom prst="rect">
            <a:avLst/>
          </a:prstGeom>
          <a:noFill/>
        </p:spPr>
        <p:txBody>
          <a:bodyPr wrap="square" rtlCol="0">
            <a:spAutoFit/>
          </a:bodyPr>
          <a:lstStyle/>
          <a:p>
            <a:pPr algn="ctr"/>
            <a:r>
              <a:rPr lang="en-GB" sz="1200" b="1" dirty="0" smtClean="0">
                <a:solidFill>
                  <a:schemeClr val="tx1">
                    <a:lumMod val="75000"/>
                    <a:lumOff val="25000"/>
                  </a:schemeClr>
                </a:solidFill>
                <a:latin typeface="Arial" pitchFamily="34" charset="0"/>
                <a:cs typeface="Arial" pitchFamily="34" charset="0"/>
              </a:rPr>
              <a:t>For more information, please click the relevant box</a:t>
            </a:r>
            <a:endParaRPr lang="en-GB" sz="1200" dirty="0" smtClean="0">
              <a:solidFill>
                <a:schemeClr val="tx1">
                  <a:lumMod val="75000"/>
                  <a:lumOff val="25000"/>
                </a:schemeClr>
              </a:solidFill>
              <a:latin typeface="Arial" pitchFamily="34" charset="0"/>
              <a:cs typeface="Arial" pitchFamily="34" charset="0"/>
            </a:endParaRPr>
          </a:p>
        </p:txBody>
      </p:sp>
      <p:sp>
        <p:nvSpPr>
          <p:cNvPr id="188" name="Rectangle 187">
            <a:hlinkClick r:id="rId24" action="ppaction://hlinksldjump"/>
          </p:cNvPr>
          <p:cNvSpPr/>
          <p:nvPr/>
        </p:nvSpPr>
        <p:spPr>
          <a:xfrm>
            <a:off x="5652120" y="4816318"/>
            <a:ext cx="100811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informs BGS of intention to drill</a:t>
            </a:r>
            <a:endParaRPr lang="en-GB" sz="800" dirty="0">
              <a:solidFill>
                <a:schemeClr val="tx1">
                  <a:lumMod val="75000"/>
                  <a:lumOff val="25000"/>
                </a:schemeClr>
              </a:solidFill>
            </a:endParaRPr>
          </a:p>
        </p:txBody>
      </p:sp>
      <p:cxnSp>
        <p:nvCxnSpPr>
          <p:cNvPr id="190" name="Straight Arrow Connector 189"/>
          <p:cNvCxnSpPr/>
          <p:nvPr/>
        </p:nvCxnSpPr>
        <p:spPr>
          <a:xfrm>
            <a:off x="244112" y="5013176"/>
            <a:ext cx="5400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3" name="Rectangle 192">
            <a:hlinkClick r:id="rId25" action="ppaction://hlinksldjump"/>
          </p:cNvPr>
          <p:cNvSpPr/>
          <p:nvPr/>
        </p:nvSpPr>
        <p:spPr>
          <a:xfrm>
            <a:off x="6804248" y="6093296"/>
            <a:ext cx="1584176"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notifies HSE of intention to drill 21 days in advance</a:t>
            </a:r>
            <a:endParaRPr lang="en-GB" sz="800" dirty="0">
              <a:solidFill>
                <a:schemeClr val="tx1">
                  <a:lumMod val="75000"/>
                  <a:lumOff val="25000"/>
                </a:schemeClr>
              </a:solidFill>
            </a:endParaRPr>
          </a:p>
        </p:txBody>
      </p:sp>
      <p:cxnSp>
        <p:nvCxnSpPr>
          <p:cNvPr id="194" name="Straight Arrow Connector 193"/>
          <p:cNvCxnSpPr/>
          <p:nvPr/>
        </p:nvCxnSpPr>
        <p:spPr>
          <a:xfrm>
            <a:off x="6721776" y="5823338"/>
            <a:ext cx="32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5" name="Rectangle 194">
            <a:hlinkClick r:id="rId26" action="ppaction://hlinksldjump"/>
          </p:cNvPr>
          <p:cNvSpPr/>
          <p:nvPr/>
        </p:nvSpPr>
        <p:spPr>
          <a:xfrm>
            <a:off x="5436096" y="5626069"/>
            <a:ext cx="145402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arranges independent examination of well under established scheme</a:t>
            </a:r>
            <a:endParaRPr lang="en-GB" sz="800" dirty="0">
              <a:solidFill>
                <a:schemeClr val="tx1">
                  <a:lumMod val="75000"/>
                  <a:lumOff val="25000"/>
                </a:schemeClr>
              </a:solidFill>
            </a:endParaRPr>
          </a:p>
        </p:txBody>
      </p:sp>
      <p:cxnSp>
        <p:nvCxnSpPr>
          <p:cNvPr id="197" name="Straight Arrow Connector 196"/>
          <p:cNvCxnSpPr/>
          <p:nvPr/>
        </p:nvCxnSpPr>
        <p:spPr>
          <a:xfrm>
            <a:off x="241859" y="4510792"/>
            <a:ext cx="511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a:off x="241860" y="5823338"/>
            <a:ext cx="518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9" name="Rectangle 198">
            <a:hlinkClick r:id="rId27" action="ppaction://hlinksldjump"/>
          </p:cNvPr>
          <p:cNvSpPr/>
          <p:nvPr/>
        </p:nvSpPr>
        <p:spPr>
          <a:xfrm>
            <a:off x="3410347" y="3706579"/>
            <a:ext cx="2952328" cy="31892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applies for and obtains relevant permits from environmental regulator</a:t>
            </a:r>
          </a:p>
        </p:txBody>
      </p:sp>
      <p:cxnSp>
        <p:nvCxnSpPr>
          <p:cNvPr id="200" name="Elbow Connector 199"/>
          <p:cNvCxnSpPr>
            <a:stCxn id="164" idx="3"/>
            <a:endCxn id="133" idx="3"/>
          </p:cNvCxnSpPr>
          <p:nvPr/>
        </p:nvCxnSpPr>
        <p:spPr>
          <a:xfrm>
            <a:off x="3550851" y="1303355"/>
            <a:ext cx="84596" cy="317722"/>
          </a:xfrm>
          <a:prstGeom prst="bentConnector3">
            <a:avLst>
              <a:gd name="adj1" fmla="val 370226"/>
            </a:avLst>
          </a:prstGeom>
          <a:ln>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2" name="Rectangle 201">
            <a:hlinkClick r:id="rId2" action="ppaction://hlinksldjump"/>
          </p:cNvPr>
          <p:cNvSpPr/>
          <p:nvPr/>
        </p:nvSpPr>
        <p:spPr>
          <a:xfrm>
            <a:off x="7596336" y="549276"/>
            <a:ext cx="1296839" cy="115153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7" name="Straight Arrow Connector 76"/>
          <p:cNvCxnSpPr/>
          <p:nvPr/>
        </p:nvCxnSpPr>
        <p:spPr>
          <a:xfrm>
            <a:off x="4211960" y="4012310"/>
            <a:ext cx="0" cy="20877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4355976" y="4033639"/>
            <a:ext cx="0" cy="21602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Rectangle 75">
            <a:hlinkClick r:id="rId28" action="ppaction://hlinksldjump"/>
          </p:cNvPr>
          <p:cNvSpPr/>
          <p:nvPr/>
        </p:nvSpPr>
        <p:spPr>
          <a:xfrm>
            <a:off x="3563888" y="4241298"/>
            <a:ext cx="1512168" cy="19581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appeals process</a:t>
            </a:r>
          </a:p>
        </p:txBody>
      </p:sp>
    </p:spTree>
    <p:extLst>
      <p:ext uri="{BB962C8B-B14F-4D97-AF65-F5344CB8AC3E}">
        <p14:creationId xmlns:p14="http://schemas.microsoft.com/office/powerpoint/2010/main" xmlns="" val="1810937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issues PEDL to operator</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Petroleum exploration and development licence (PEDL) granted through licensing rounds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Under licensing agreement, operator agrees to follow good oilfield practice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 part of the licensing process, DECC will assess operator competency, safety management systems, well examination scheme and financial capability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must have clearly defined operational and environmental management systems</a:t>
            </a:r>
          </a:p>
          <a:p>
            <a:pPr marL="1257300" indent="-1257300">
              <a:spcAft>
                <a:spcPts val="300"/>
              </a:spcAft>
            </a:pPr>
            <a:r>
              <a:rPr lang="en-US" sz="950" b="1" dirty="0" smtClean="0">
                <a:solidFill>
                  <a:schemeClr val="tx1">
                    <a:lumMod val="75000"/>
                    <a:lumOff val="25000"/>
                  </a:schemeClr>
                </a:solidFill>
                <a:latin typeface="Arial" pitchFamily="34" charset="0"/>
                <a:cs typeface="Arial" pitchFamily="34" charset="0"/>
              </a:rPr>
              <a:t>	Operator submits relevant PON notification(s)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and Compensation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Environment Act 1995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Petroleum Act 1998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Energy Act 1976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Petroleum (Production) (Landward Areas) Regulations 1995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Proof of relevant management systems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PEDL</a:t>
            </a:r>
          </a:p>
        </p:txBody>
      </p:sp>
      <p:sp>
        <p:nvSpPr>
          <p:cNvPr id="10" name="Content Placeholder 9"/>
          <p:cNvSpPr>
            <a:spLocks noGrp="1"/>
          </p:cNvSpPr>
          <p:nvPr>
            <p:ph idx="1"/>
          </p:nvPr>
        </p:nvSpPr>
        <p:spPr/>
        <p:txBody>
          <a:bodyPr>
            <a:normAutofit fontScale="62500" lnSpcReduction="20000"/>
          </a:bodyPr>
          <a:lstStyle/>
          <a:p>
            <a:pPr>
              <a:lnSpc>
                <a:spcPct val="120000"/>
              </a:lnSpc>
            </a:pPr>
            <a:r>
              <a:rPr lang="en-GB" sz="1300" b="1" dirty="0" smtClean="0">
                <a:solidFill>
                  <a:schemeClr val="tx1">
                    <a:lumMod val="75000"/>
                    <a:lumOff val="25000"/>
                  </a:schemeClr>
                </a:solidFill>
              </a:rPr>
              <a:t>PEDL framework</a:t>
            </a:r>
            <a:r>
              <a:rPr lang="en-GB" sz="1300" dirty="0" smtClean="0">
                <a:solidFill>
                  <a:schemeClr val="tx1">
                    <a:lumMod val="75000"/>
                    <a:lumOff val="25000"/>
                  </a:schemeClr>
                </a:solidFill>
              </a:rPr>
              <a:t/>
            </a:r>
            <a:br>
              <a:rPr lang="en-GB" sz="1300" dirty="0" smtClean="0">
                <a:solidFill>
                  <a:schemeClr val="tx1">
                    <a:lumMod val="75000"/>
                    <a:lumOff val="25000"/>
                  </a:schemeClr>
                </a:solidFill>
              </a:rPr>
            </a:br>
            <a:r>
              <a:rPr lang="en-GB" sz="1300" dirty="0" smtClean="0">
                <a:solidFill>
                  <a:schemeClr val="tx1">
                    <a:lumMod val="75000"/>
                    <a:lumOff val="25000"/>
                  </a:schemeClr>
                </a:solidFill>
              </a:rPr>
              <a:t>The Secretary of State issues landward production licences (petroleum exploration and development licences) under powers granted by the Petroleum Act 1998.</a:t>
            </a:r>
            <a:endParaRPr lang="en-GB" sz="1300" dirty="0" smtClean="0"/>
          </a:p>
          <a:p>
            <a:pPr>
              <a:lnSpc>
                <a:spcPct val="120000"/>
              </a:lnSpc>
            </a:pPr>
            <a:r>
              <a:rPr lang="en-GB" sz="1300" dirty="0" smtClean="0">
                <a:solidFill>
                  <a:schemeClr val="tx1">
                    <a:lumMod val="75000"/>
                    <a:lumOff val="25000"/>
                  </a:schemeClr>
                </a:solidFill>
              </a:rPr>
              <a:t>Licence holders are obliged to seek permission from DECC before they start well operations.</a:t>
            </a:r>
          </a:p>
          <a:p>
            <a:pPr>
              <a:lnSpc>
                <a:spcPct val="120000"/>
              </a:lnSpc>
            </a:pPr>
            <a:r>
              <a:rPr lang="en-GB" sz="1300" dirty="0" smtClean="0"/>
              <a:t>Exploration may begin with seismic investigations to identify prospective structures. Most MPAs regard such work as an activity that does not </a:t>
            </a:r>
            <a:r>
              <a:rPr lang="en-US" sz="1300" dirty="0" smtClean="0"/>
              <a:t>require planning permission </a:t>
            </a:r>
            <a:r>
              <a:rPr lang="en-GB" sz="1300" dirty="0" smtClean="0"/>
              <a:t>or as permitted development.</a:t>
            </a:r>
            <a:r>
              <a:rPr lang="en-US" sz="1300" dirty="0" smtClean="0"/>
              <a:t> </a:t>
            </a:r>
            <a:r>
              <a:rPr lang="en-GB" sz="1300" dirty="0" smtClean="0"/>
              <a:t>Licence holders must notify landowners, planning authorities and DECC of plans to conduct seismic surveys in the licence area. The approval of the Welsh Government is required if the survey is to be conducted on the motorway or trunk road network or the relevant local authority if the survey is to be conducted on a local road</a:t>
            </a:r>
            <a:r>
              <a:rPr lang="en-US" sz="1300" dirty="0" smtClean="0"/>
              <a:t>. </a:t>
            </a:r>
            <a:r>
              <a:rPr lang="en-GB" sz="1300" dirty="0" smtClean="0"/>
              <a:t>The UK government requires that a petroleum operation notice (PON) form (14b: Notification of intention to carry out onshore (landward) geophysical surveys) is submitted and that proposals are discussed with the MPA and relevant statutory agencies.</a:t>
            </a:r>
          </a:p>
          <a:p>
            <a:pPr>
              <a:lnSpc>
                <a:spcPct val="120000"/>
              </a:lnSpc>
            </a:pPr>
            <a:r>
              <a:rPr lang="en-US" sz="1300" dirty="0" smtClean="0"/>
              <a:t>There may be a need to contact the utilities. This could be done through National Joint Utilities Group (NJUG) meetings, which are run by the highways authority (New Roads and Streetworks Act (NRSWA).</a:t>
            </a:r>
            <a:endParaRPr lang="en-GB" sz="1300" dirty="0" smtClean="0"/>
          </a:p>
          <a:p>
            <a:pPr>
              <a:lnSpc>
                <a:spcPct val="120000"/>
              </a:lnSpc>
            </a:pPr>
            <a:endParaRPr lang="en-GB" sz="1300" dirty="0" smtClean="0">
              <a:solidFill>
                <a:srgbClr val="FF0000"/>
              </a:solidFill>
            </a:endParaRPr>
          </a:p>
          <a:p>
            <a:pPr>
              <a:lnSpc>
                <a:spcPct val="120000"/>
              </a:lnSpc>
            </a:pPr>
            <a:r>
              <a:rPr lang="en-GB" sz="1300" b="1" dirty="0" smtClean="0">
                <a:solidFill>
                  <a:schemeClr val="tx1">
                    <a:lumMod val="75000"/>
                    <a:lumOff val="25000"/>
                  </a:schemeClr>
                </a:solidFill>
              </a:rPr>
              <a:t>Management systems</a:t>
            </a:r>
            <a:br>
              <a:rPr lang="en-GB" sz="1300" b="1" dirty="0" smtClean="0">
                <a:solidFill>
                  <a:schemeClr val="tx1">
                    <a:lumMod val="75000"/>
                    <a:lumOff val="25000"/>
                  </a:schemeClr>
                </a:solidFill>
              </a:rPr>
            </a:br>
            <a:r>
              <a:rPr lang="en-GB" sz="1300" dirty="0" smtClean="0">
                <a:solidFill>
                  <a:schemeClr val="tx1">
                    <a:lumMod val="75000"/>
                    <a:lumOff val="25000"/>
                  </a:schemeClr>
                </a:solidFill>
              </a:rPr>
              <a:t>Effective risk-based, systematic management of well integrity, the integrity of the surface equipment used in fracturing/flowback operations and of other associated operations is critical to ensuring the safety of the well operations and environmental protection.</a:t>
            </a:r>
          </a:p>
          <a:p>
            <a:pPr>
              <a:lnSpc>
                <a:spcPct val="120000"/>
              </a:lnSpc>
            </a:pPr>
            <a:r>
              <a:rPr lang="en-GB" sz="1300" dirty="0" smtClean="0">
                <a:solidFill>
                  <a:schemeClr val="tx1">
                    <a:lumMod val="75000"/>
                    <a:lumOff val="25000"/>
                  </a:schemeClr>
                </a:solidFill>
              </a:rPr>
              <a:t>Operators’ management systems should be developed and applied to all operations, including any pre-drilling operations such as seismic acquisition work.</a:t>
            </a:r>
          </a:p>
          <a:p>
            <a:pPr>
              <a:lnSpc>
                <a:spcPct val="120000"/>
              </a:lnSpc>
            </a:pPr>
            <a:r>
              <a:rPr lang="en-GB" sz="1300" dirty="0" smtClean="0">
                <a:solidFill>
                  <a:schemeClr val="tx1">
                    <a:lumMod val="75000"/>
                    <a:lumOff val="25000"/>
                  </a:schemeClr>
                </a:solidFill>
              </a:rPr>
              <a:t>Operators should also operate in accordance with a suitable environmental management system that conforms to the principles in ISO 14001.</a:t>
            </a:r>
          </a:p>
          <a:p>
            <a:pPr>
              <a:lnSpc>
                <a:spcPct val="120000"/>
              </a:lnSpc>
            </a:pPr>
            <a:endParaRPr lang="en-GB" sz="1300" b="1" dirty="0" smtClean="0"/>
          </a:p>
          <a:p>
            <a:pPr>
              <a:lnSpc>
                <a:spcPct val="120000"/>
              </a:lnSpc>
            </a:pPr>
            <a:r>
              <a:rPr lang="en-GB" sz="1300" b="1" dirty="0" smtClean="0">
                <a:solidFill>
                  <a:schemeClr val="tx1">
                    <a:lumMod val="75000"/>
                    <a:lumOff val="25000"/>
                  </a:schemeClr>
                </a:solidFill>
              </a:rPr>
              <a:t>Useful links</a:t>
            </a:r>
          </a:p>
          <a:p>
            <a:pPr>
              <a:lnSpc>
                <a:spcPct val="120000"/>
              </a:lnSpc>
              <a:spcAft>
                <a:spcPts val="600"/>
              </a:spcAft>
            </a:pPr>
            <a:r>
              <a:rPr lang="en-GB" sz="1300" dirty="0" smtClean="0">
                <a:solidFill>
                  <a:schemeClr val="tx1">
                    <a:lumMod val="75000"/>
                    <a:lumOff val="25000"/>
                  </a:schemeClr>
                </a:solidFill>
              </a:rPr>
              <a:t>Current fields and licences</a:t>
            </a:r>
            <a:br>
              <a:rPr lang="en-GB" sz="1300" dirty="0" smtClean="0">
                <a:solidFill>
                  <a:schemeClr val="tx1">
                    <a:lumMod val="75000"/>
                    <a:lumOff val="25000"/>
                  </a:schemeClr>
                </a:solidFill>
              </a:rPr>
            </a:br>
            <a:r>
              <a:rPr lang="en-GB" sz="1300" dirty="0" smtClean="0">
                <a:solidFill>
                  <a:schemeClr val="tx1">
                    <a:lumMod val="75000"/>
                    <a:lumOff val="25000"/>
                  </a:schemeClr>
                </a:solidFill>
                <a:hlinkClick r:id="rId8"/>
              </a:rPr>
              <a:t>www.gov.uk/government/uploads/system/uploads/attachment_data/file/15095/landfields-lics.pdf</a:t>
            </a:r>
            <a:endParaRPr lang="en-GB" sz="1300" dirty="0" smtClean="0">
              <a:solidFill>
                <a:schemeClr val="tx1">
                  <a:lumMod val="75000"/>
                  <a:lumOff val="25000"/>
                </a:schemeClr>
              </a:solidFill>
            </a:endParaRPr>
          </a:p>
          <a:p>
            <a:pPr>
              <a:lnSpc>
                <a:spcPct val="120000"/>
              </a:lnSpc>
              <a:spcAft>
                <a:spcPts val="600"/>
              </a:spcAft>
            </a:pPr>
            <a:r>
              <a:rPr lang="en-GB" sz="1300" dirty="0" smtClean="0">
                <a:solidFill>
                  <a:schemeClr val="tx1">
                    <a:lumMod val="75000"/>
                    <a:lumOff val="25000"/>
                  </a:schemeClr>
                </a:solidFill>
              </a:rPr>
              <a:t>UKOOG onshore shale gas well guidelines </a:t>
            </a:r>
            <a:r>
              <a:rPr lang="en-GB" sz="1300" dirty="0" smtClean="0">
                <a:solidFill>
                  <a:schemeClr val="tx1">
                    <a:lumMod val="75000"/>
                    <a:lumOff val="25000"/>
                  </a:schemeClr>
                </a:solidFill>
                <a:hlinkClick r:id="rId9"/>
              </a:rPr>
              <a:t>https://www.gov.uk/government/uploads/system/uploads/attachment_data/file/185935/UKOOGShaleGasWellGuidelines.pdf</a:t>
            </a:r>
            <a:endParaRPr lang="en-GB" sz="1300" dirty="0" smtClean="0">
              <a:solidFill>
                <a:schemeClr val="tx1">
                  <a:lumMod val="75000"/>
                  <a:lumOff val="25000"/>
                </a:schemeClr>
              </a:solidFill>
            </a:endParaRPr>
          </a:p>
          <a:p>
            <a:pPr>
              <a:lnSpc>
                <a:spcPct val="120000"/>
              </a:lnSpc>
              <a:spcAft>
                <a:spcPts val="600"/>
              </a:spcAft>
            </a:pPr>
            <a:r>
              <a:rPr lang="en-US" sz="1300" dirty="0" smtClean="0">
                <a:solidFill>
                  <a:schemeClr val="tx1">
                    <a:lumMod val="75000"/>
                    <a:lumOff val="25000"/>
                  </a:schemeClr>
                </a:solidFill>
              </a:rPr>
              <a:t>Oil and gas: operatorship</a:t>
            </a:r>
            <a:br>
              <a:rPr lang="en-US" sz="1300" dirty="0" smtClean="0">
                <a:solidFill>
                  <a:schemeClr val="tx1">
                    <a:lumMod val="75000"/>
                    <a:lumOff val="25000"/>
                  </a:schemeClr>
                </a:solidFill>
              </a:rPr>
            </a:br>
            <a:r>
              <a:rPr lang="en-GB" sz="1300" dirty="0" smtClean="0">
                <a:solidFill>
                  <a:schemeClr val="tx1">
                    <a:lumMod val="75000"/>
                    <a:lumOff val="25000"/>
                  </a:schemeClr>
                </a:solidFill>
                <a:hlinkClick r:id="rId10"/>
              </a:rPr>
              <a:t>www.gov.uk/oil-and-gas-operatorship</a:t>
            </a:r>
            <a:endParaRPr lang="en-GB" sz="1300" dirty="0" smtClean="0">
              <a:solidFill>
                <a:schemeClr val="tx1">
                  <a:lumMod val="75000"/>
                  <a:lumOff val="25000"/>
                </a:schemeClr>
              </a:solidFill>
            </a:endParaRPr>
          </a:p>
          <a:p>
            <a:pPr>
              <a:lnSpc>
                <a:spcPct val="120000"/>
              </a:lnSpc>
              <a:spcAft>
                <a:spcPts val="600"/>
              </a:spcAft>
            </a:pPr>
            <a:r>
              <a:rPr lang="en-GB" sz="1300" dirty="0" smtClean="0"/>
              <a:t>PON notification</a:t>
            </a:r>
            <a:br>
              <a:rPr lang="en-GB" sz="1300" dirty="0" smtClean="0"/>
            </a:br>
            <a:r>
              <a:rPr lang="en-GB" sz="1300" dirty="0" smtClean="0">
                <a:hlinkClick r:id="rId11"/>
              </a:rPr>
              <a:t>https://www.gov.uk/oil-and-gas-petroleum-operations-notices</a:t>
            </a:r>
            <a:endParaRPr lang="en-GB" sz="1300" dirty="0" smtClean="0"/>
          </a:p>
          <a:p>
            <a:pPr>
              <a:lnSpc>
                <a:spcPct val="120000"/>
              </a:lnSpc>
            </a:pPr>
            <a:endParaRPr lang="en-GB" sz="1300" dirty="0" smtClean="0"/>
          </a:p>
          <a:p>
            <a:pPr>
              <a:lnSpc>
                <a:spcPct val="120000"/>
              </a:lnSpc>
            </a:pPr>
            <a:endParaRPr lang="en-GB" sz="1300" dirty="0" smtClean="0"/>
          </a:p>
        </p:txBody>
      </p:sp>
      <p:pic>
        <p:nvPicPr>
          <p:cNvPr id="9" name="Picture 8" descr="arrow2.png">
            <a:hlinkClick r:id="" action="ppaction://hlinkshowjump?jump=nextslide"/>
          </p:cNvPr>
          <p:cNvPicPr>
            <a:picLocks noChangeAspect="1"/>
          </p:cNvPicPr>
          <p:nvPr/>
        </p:nvPicPr>
        <p:blipFill>
          <a:blip r:embed="rId12" cstate="print"/>
          <a:stretch>
            <a:fillRect/>
          </a:stretch>
        </p:blipFill>
        <p:spPr>
          <a:xfrm>
            <a:off x="8584263" y="97582"/>
            <a:ext cx="301727" cy="274298"/>
          </a:xfrm>
          <a:prstGeom prst="rect">
            <a:avLst/>
          </a:prstGeom>
        </p:spPr>
      </p:pic>
      <p:pic>
        <p:nvPicPr>
          <p:cNvPr id="11" name="Picture 10" descr="england.png">
            <a:hlinkClick r:id="rId13" action="ppaction://hlinksldjump"/>
          </p:cNvPr>
          <p:cNvPicPr>
            <a:picLocks noChangeAspect="1"/>
          </p:cNvPicPr>
          <p:nvPr/>
        </p:nvPicPr>
        <p:blipFill>
          <a:blip r:embed="rId14" cstate="print"/>
          <a:stretch>
            <a:fillRect/>
          </a:stretch>
        </p:blipFill>
        <p:spPr>
          <a:xfrm>
            <a:off x="7570813" y="70310"/>
            <a:ext cx="537623" cy="322573"/>
          </a:xfrm>
          <a:prstGeom prst="rect">
            <a:avLst/>
          </a:prstGeom>
          <a:ln>
            <a:solidFill>
              <a:schemeClr val="bg1">
                <a:lumMod val="95000"/>
              </a:schemeClr>
            </a:solidFill>
          </a:ln>
        </p:spPr>
      </p:pic>
      <p:pic>
        <p:nvPicPr>
          <p:cNvPr id="12" name="Picture 11" descr="arrow.png">
            <a:hlinkClick r:id="" action="ppaction://hlinkshowjump?jump=previousslide"/>
          </p:cNvPr>
          <p:cNvPicPr>
            <a:picLocks noChangeAspect="1"/>
          </p:cNvPicPr>
          <p:nvPr/>
        </p:nvPicPr>
        <p:blipFill>
          <a:blip r:embed="rId15" cstate="print"/>
          <a:stretch>
            <a:fillRect/>
          </a:stretch>
        </p:blipFill>
        <p:spPr>
          <a:xfrm>
            <a:off x="8199835" y="97582"/>
            <a:ext cx="301727" cy="274298"/>
          </a:xfrm>
          <a:prstGeom prst="rect">
            <a:avLst/>
          </a:prstGeom>
        </p:spPr>
      </p:pic>
      <p:pic>
        <p:nvPicPr>
          <p:cNvPr id="13" name="Picture 12" descr="home.png">
            <a:hlinkClick r:id="" action="ppaction://hlinkshowjump?jump=firstslide"/>
          </p:cNvPr>
          <p:cNvPicPr>
            <a:picLocks noChangeAspect="1"/>
          </p:cNvPicPr>
          <p:nvPr/>
        </p:nvPicPr>
        <p:blipFill>
          <a:blip r:embed="rId16" cstate="print"/>
          <a:stretch>
            <a:fillRect/>
          </a:stretch>
        </p:blipFill>
        <p:spPr>
          <a:xfrm>
            <a:off x="7060282" y="74203"/>
            <a:ext cx="306299" cy="306299"/>
          </a:xfrm>
          <a:prstGeom prst="rect">
            <a:avLst/>
          </a:prstGeom>
        </p:spPr>
      </p:pic>
    </p:spTree>
    <p:extLst>
      <p:ext uri="{BB962C8B-B14F-4D97-AF65-F5344CB8AC3E}">
        <p14:creationId xmlns:p14="http://schemas.microsoft.com/office/powerpoint/2010/main" xmlns="" val="33240299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4125" indent="-1254125">
              <a:spcAft>
                <a:spcPts val="300"/>
              </a:spcAft>
            </a:pPr>
            <a:r>
              <a:rPr lang="en-GB" sz="2000" b="1" dirty="0" smtClean="0">
                <a:solidFill>
                  <a:schemeClr val="accent2"/>
                </a:solidFill>
                <a:latin typeface="Arial" pitchFamily="34" charset="0"/>
                <a:cs typeface="Arial" pitchFamily="34" charset="0"/>
              </a:rPr>
              <a:t>Operator conducts ERA</a:t>
            </a:r>
          </a:p>
          <a:p>
            <a:pPr marL="1254125" indent="-1254125">
              <a:spcAft>
                <a:spcPts val="300"/>
              </a:spcAft>
            </a:pPr>
            <a:r>
              <a:rPr lang="en-GB" sz="800" dirty="0" smtClean="0">
                <a:solidFill>
                  <a:schemeClr val="tx1">
                    <a:lumMod val="75000"/>
                    <a:lumOff val="25000"/>
                  </a:schemeClr>
                </a:solidFill>
              </a:rPr>
              <a:t> </a:t>
            </a: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US" sz="950" b="1" dirty="0" smtClean="0">
                <a:solidFill>
                  <a:schemeClr val="tx1">
                    <a:lumMod val="75000"/>
                    <a:lumOff val="25000"/>
                  </a:schemeClr>
                </a:solidFill>
                <a:latin typeface="Arial" pitchFamily="34" charset="0"/>
                <a:cs typeface="Arial" pitchFamily="34" charset="0"/>
              </a:rPr>
              <a:t>The environmental risk assessment (ERA) is a first-stage risk assessment to be conducted for proposed shale gas operations where hydraulic fracturing is planned</a:t>
            </a:r>
          </a:p>
          <a:p>
            <a:pPr marL="1254125" indent="-1254125">
              <a:spcAft>
                <a:spcPts val="300"/>
              </a:spcAft>
            </a:pPr>
            <a:r>
              <a:rPr lang="en-US" sz="950" b="1" dirty="0" smtClean="0">
                <a:solidFill>
                  <a:schemeClr val="tx1">
                    <a:lumMod val="75000"/>
                    <a:lumOff val="25000"/>
                  </a:schemeClr>
                </a:solidFill>
                <a:latin typeface="Arial" pitchFamily="34" charset="0"/>
                <a:cs typeface="Arial" pitchFamily="34" charset="0"/>
              </a:rPr>
              <a:t>	DECC requires compilation of an ERA as a matter of good practice</a:t>
            </a:r>
          </a:p>
          <a:p>
            <a:pPr marL="1254125" indent="-1254125">
              <a:spcAft>
                <a:spcPts val="300"/>
              </a:spcAft>
            </a:pPr>
            <a:r>
              <a:rPr lang="en-US" sz="950" b="1" dirty="0" smtClean="0">
                <a:solidFill>
                  <a:schemeClr val="tx1">
                    <a:lumMod val="75000"/>
                    <a:lumOff val="25000"/>
                  </a:schemeClr>
                </a:solidFill>
                <a:latin typeface="Arial" pitchFamily="34" charset="0"/>
                <a:cs typeface="Arial" pitchFamily="34" charset="0"/>
              </a:rPr>
              <a:t>	The ERA is recommended as a starting point for early engagement with the MPA, other regulators and local communities</a:t>
            </a: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DECC is consulting other regulators to develop agreed guidance for operators on the preparation of suitable ERAs</a:t>
            </a:r>
          </a:p>
          <a:p>
            <a:pPr marL="1254125" indent="-1254125">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a:t>
            </a:r>
          </a:p>
          <a:p>
            <a:pPr marL="1254125" indent="-1254125">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Completed ERA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ERA report</a:t>
            </a:r>
          </a:p>
        </p:txBody>
      </p:sp>
      <p:sp>
        <p:nvSpPr>
          <p:cNvPr id="8" name="Content Placeholder 7"/>
          <p:cNvSpPr>
            <a:spLocks noGrp="1"/>
          </p:cNvSpPr>
          <p:nvPr>
            <p:ph idx="1"/>
          </p:nvPr>
        </p:nvSpPr>
        <p:spPr/>
        <p:txBody>
          <a:bodyPr>
            <a:normAutofit/>
          </a:bodyPr>
          <a:lstStyle/>
          <a:p>
            <a:pPr>
              <a:lnSpc>
                <a:spcPct val="100000"/>
              </a:lnSpc>
            </a:pPr>
            <a:r>
              <a:rPr lang="en-US" b="1" dirty="0" smtClean="0"/>
              <a:t>Environmental risk assessment</a:t>
            </a:r>
          </a:p>
          <a:p>
            <a:pPr>
              <a:lnSpc>
                <a:spcPct val="100000"/>
              </a:lnSpc>
            </a:pPr>
            <a:r>
              <a:rPr lang="en-US" dirty="0" smtClean="0"/>
              <a:t>Licensees will be required to carry out an overview assessment of environmental risks, including risks to human health, covering the full cycle of the proposed operations, including well abandonment, with the participation of stakeholders, including local communities. This should be done as early as practicable in the development of their proposals.</a:t>
            </a:r>
          </a:p>
          <a:p>
            <a:pPr>
              <a:lnSpc>
                <a:spcPct val="100000"/>
              </a:lnSpc>
            </a:pPr>
            <a:endParaRPr lang="en-US" dirty="0" smtClean="0"/>
          </a:p>
          <a:p>
            <a:pPr>
              <a:lnSpc>
                <a:spcPct val="100000"/>
              </a:lnSpc>
            </a:pPr>
            <a:r>
              <a:rPr lang="en-US" b="1" dirty="0" smtClean="0"/>
              <a:t>Detail </a:t>
            </a:r>
          </a:p>
          <a:p>
            <a:pPr>
              <a:lnSpc>
                <a:spcPct val="100000"/>
              </a:lnSpc>
            </a:pPr>
            <a:r>
              <a:rPr lang="en-US" dirty="0" smtClean="0"/>
              <a:t>An environmental risk assessment (ERA) is required for all shale gas operations involving hydraulic fracturing, as a matter of good practice. It should involve the participation of stakeholders including local communities at the earliest possible opportunity. The ERA should be undertaken as early as practicable and in any case before application for planning consent. </a:t>
            </a:r>
          </a:p>
          <a:p>
            <a:pPr>
              <a:lnSpc>
                <a:spcPct val="100000"/>
              </a:lnSpc>
            </a:pPr>
            <a:r>
              <a:rPr lang="en-US" dirty="0" smtClean="0"/>
              <a:t>The ERA should assess risks across the entire life cycle of the planned shale gas activities, including the disposal of wastes and well abandonment, and risks of induced seismicity. </a:t>
            </a:r>
          </a:p>
          <a:p>
            <a:pPr>
              <a:lnSpc>
                <a:spcPct val="100000"/>
              </a:lnSpc>
            </a:pPr>
            <a:r>
              <a:rPr lang="en-US" dirty="0" smtClean="0"/>
              <a:t>The ERA can subsequently inform other assessments, such as the environmental impact assessment (EIA), where this is required following screening by the relevant planning authority. </a:t>
            </a:r>
          </a:p>
          <a:p>
            <a:pPr>
              <a:lnSpc>
                <a:spcPct val="100000"/>
              </a:lnSpc>
            </a:pPr>
            <a:endParaRPr lang="en-GB" dirty="0" smtClean="0"/>
          </a:p>
          <a:p>
            <a:pPr>
              <a:lnSpc>
                <a:spcPct val="100000"/>
              </a:lnSpc>
            </a:pPr>
            <a:endParaRPr lang="en-GB" dirty="0" smtClean="0"/>
          </a:p>
        </p:txBody>
      </p:sp>
      <p:pic>
        <p:nvPicPr>
          <p:cNvPr id="10" name="Picture 9" descr="arrow.png">
            <a:hlinkClick r:id="" action="ppaction://hlinkshowjump?jump=previousslide"/>
          </p:cNvPr>
          <p:cNvPicPr>
            <a:picLocks noChangeAspect="1"/>
          </p:cNvPicPr>
          <p:nvPr/>
        </p:nvPicPr>
        <p:blipFill>
          <a:blip r:embed="rId2"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2" name="Picture 11" descr="england.png">
            <a:hlinkClick r:id="rId4" action="ppaction://hlinksldjump"/>
          </p:cNvPr>
          <p:cNvPicPr>
            <a:picLocks noChangeAspect="1"/>
          </p:cNvPicPr>
          <p:nvPr/>
        </p:nvPicPr>
        <p:blipFill>
          <a:blip r:embed="rId5"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6"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1464828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sz="1200" b="1" dirty="0" smtClean="0"/>
              <a:t>What are the differences between conventional and unconventional oil and gas?</a:t>
            </a:r>
          </a:p>
          <a:p>
            <a:r>
              <a:rPr lang="en-US" sz="1200" dirty="0" smtClean="0"/>
              <a:t>The oil and gas industry is well established in the UK, having focused on exploiting conventional oil and gas fields, both onshore and offshore. The industry is now in a phase of exploration for unconventional oil and gas as a result of recent technological developments. These include use of hydraulic fracturing (or fracking) for the exploration of oil and gas shales as well as coal bed methane (CBM) extraction.</a:t>
            </a:r>
          </a:p>
          <a:p>
            <a:r>
              <a:rPr lang="en-US" sz="1200" b="1" dirty="0" smtClean="0"/>
              <a:t>Conventional oil and gas accumulations</a:t>
            </a:r>
            <a:r>
              <a:rPr lang="en-US" sz="1200" dirty="0" smtClean="0"/>
              <a:t> (such as in the North Sea) are contained in permeable rocks, such as sandstone.</a:t>
            </a:r>
          </a:p>
          <a:p>
            <a:r>
              <a:rPr lang="en-US" sz="1200" b="1" dirty="0" smtClean="0"/>
              <a:t>In unconventional hydrocarbon accumulations</a:t>
            </a:r>
            <a:r>
              <a:rPr lang="en-US" sz="1200" dirty="0" smtClean="0"/>
              <a:t> the same rock layer acts as both source and reservoir rock. </a:t>
            </a:r>
          </a:p>
          <a:p>
            <a:endParaRPr lang="en-US" sz="1200" dirty="0" smtClean="0"/>
          </a:p>
          <a:p>
            <a:r>
              <a:rPr lang="en-US" sz="1200" dirty="0" smtClean="0"/>
              <a:t>.</a:t>
            </a:r>
          </a:p>
        </p:txBody>
      </p:sp>
      <p:sp>
        <p:nvSpPr>
          <p:cNvPr id="14" name="Content Placeholder 13"/>
          <p:cNvSpPr>
            <a:spLocks noGrp="1"/>
          </p:cNvSpPr>
          <p:nvPr>
            <p:ph sz="quarter" idx="16"/>
          </p:nvPr>
        </p:nvSpPr>
        <p:spPr>
          <a:prstGeom prst="rect">
            <a:avLst/>
          </a:prstGeom>
        </p:spPr>
        <p:txBody>
          <a:bodyPr/>
          <a:lstStyle/>
          <a:p>
            <a:r>
              <a:rPr lang="en-US" sz="1200" dirty="0" smtClean="0"/>
              <a:t>Shale gas is essentially the same as North Sea gas (i.e. mostly methane) but is trapped in impermeable shale rock. Enlarging or creating fractures in the rock by hydraulic fracturing (or ‘fracking’) enables shale gas to flow. The fracking technique has been used in the UK for many years with conventional deposits. Improvements in horizontal drilling and hydraulic technology over the past few decades have made the exploitation of shale gas reservoirs more economical. </a:t>
            </a:r>
          </a:p>
          <a:p>
            <a:r>
              <a:rPr lang="en-US" sz="1200" dirty="0" smtClean="0"/>
              <a:t>Exploration for shale gas presents a series of new challenges; not least the collection of data across previously little understood and poorly studied parts of hydrocarbon provinces.</a:t>
            </a:r>
          </a:p>
          <a:p>
            <a:r>
              <a:rPr lang="en-US" sz="1200" dirty="0" smtClean="0"/>
              <a:t>Coal bed methane (CBM) wells produce gas from coal seams that act as source and reservoir to the produced gas. These wells often produce water in the initial production phase, as well as natural gas. Economic CBM reservoirs are normally shallow, as the coal tends to have insufficient strength to maintain porosity at depth.</a:t>
            </a:r>
          </a:p>
        </p:txBody>
      </p:sp>
      <p:pic>
        <p:nvPicPr>
          <p:cNvPr id="9" name="Picture 8"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pic>
        <p:nvPicPr>
          <p:cNvPr id="10" name="Picture 9" descr="arrow2.png">
            <a:hlinkClick r:id="" action="ppaction://hlinkshowjump?jump=nextslide"/>
          </p:cNvPr>
          <p:cNvPicPr>
            <a:picLocks noChangeAspect="1"/>
          </p:cNvPicPr>
          <p:nvPr/>
        </p:nvPicPr>
        <p:blipFill>
          <a:blip r:embed="rId3" cstate="print"/>
          <a:stretch>
            <a:fillRect/>
          </a:stretch>
        </p:blipFill>
        <p:spPr>
          <a:xfrm>
            <a:off x="7984951" y="6469188"/>
            <a:ext cx="301727" cy="274298"/>
          </a:xfrm>
          <a:prstGeom prst="rect">
            <a:avLst/>
          </a:prstGeom>
        </p:spPr>
      </p:pic>
      <p:sp>
        <p:nvSpPr>
          <p:cNvPr id="4" name="Title 3"/>
          <p:cNvSpPr>
            <a:spLocks noGrp="1"/>
          </p:cNvSpPr>
          <p:nvPr>
            <p:ph type="title"/>
          </p:nvPr>
        </p:nvSpPr>
        <p:spPr/>
        <p:txBody>
          <a:bodyPr>
            <a:normAutofit/>
          </a:bodyPr>
          <a:lstStyle/>
          <a:p>
            <a:r>
              <a:rPr lang="en-GB" sz="2800" spc="0" dirty="0" smtClean="0"/>
              <a:t>Frequently asked questions</a:t>
            </a:r>
            <a:endParaRPr lang="en-GB" sz="2800" spc="0" dirty="0"/>
          </a:p>
        </p:txBody>
      </p:sp>
    </p:spTree>
    <p:extLst>
      <p:ext uri="{BB962C8B-B14F-4D97-AF65-F5344CB8AC3E}">
        <p14:creationId xmlns:p14="http://schemas.microsoft.com/office/powerpoint/2010/main" xmlns="" val="11890702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defTabSz="1257300">
              <a:spcAft>
                <a:spcPts val="300"/>
              </a:spcAft>
            </a:pPr>
            <a:r>
              <a:rPr lang="en-GB" sz="2000" b="1" dirty="0" smtClean="0">
                <a:solidFill>
                  <a:schemeClr val="accent1"/>
                </a:solidFill>
                <a:latin typeface="Arial" pitchFamily="34" charset="0"/>
                <a:cs typeface="Arial" pitchFamily="34" charset="0"/>
              </a:rPr>
              <a:t>MPA–operator pre-application</a:t>
            </a:r>
          </a:p>
          <a:p>
            <a:pPr marL="1257300" indent="-1257300" defTabSz="1257300">
              <a:spcAft>
                <a:spcPts val="300"/>
              </a:spcAft>
            </a:pPr>
            <a:r>
              <a:rPr lang="en-GB" sz="2000" b="1" dirty="0" smtClean="0">
                <a:solidFill>
                  <a:schemeClr val="accent1"/>
                </a:solidFill>
                <a:latin typeface="Arial" pitchFamily="34" charset="0"/>
                <a:cs typeface="Arial" pitchFamily="34" charset="0"/>
              </a:rPr>
              <a:t>consultation</a:t>
            </a:r>
          </a:p>
          <a:p>
            <a:pPr marL="1257300" indent="-1257300" defTabSz="1257300">
              <a:spcAft>
                <a:spcPts val="300"/>
              </a:spcAft>
            </a:pPr>
            <a:endParaRPr lang="en-GB" sz="800" dirty="0" smtClean="0">
              <a:solidFill>
                <a:schemeClr val="tx1">
                  <a:lumMod val="75000"/>
                  <a:lumOff val="25000"/>
                </a:schemeClr>
              </a:solidFill>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Pre-application consultations with the local MPA is considered best practice for operators</a:t>
            </a: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(England and Wales) Regulations 1999</a:t>
            </a:r>
            <a:r>
              <a:rPr lang="en-GB" sz="950" b="1" dirty="0" smtClean="0">
                <a:solidFill>
                  <a:schemeClr val="tx1">
                    <a:lumMod val="75000"/>
                    <a:lumOff val="25000"/>
                  </a:schemeClr>
                </a:solidFill>
                <a:latin typeface="Arial" pitchFamily="34" charset="0"/>
                <a:cs typeface="Arial" pitchFamily="34" charset="0"/>
              </a:rPr>
              <a:t> </a:t>
            </a:r>
          </a:p>
          <a:p>
            <a:pPr marL="1257300" indent="-1257300" defTabSz="1257300">
              <a:spcAft>
                <a:spcPts val="300"/>
              </a:spcAft>
            </a:pPr>
            <a:r>
              <a:rPr lang="en-GB" sz="950" b="1" dirty="0" smtClean="0">
                <a:solidFill>
                  <a:srgbClr val="FF0000"/>
                </a:solidFill>
                <a:latin typeface="Arial" pitchFamily="34" charset="0"/>
                <a:cs typeface="Arial" pitchFamily="34" charset="0"/>
              </a:rPr>
              <a:t>	</a:t>
            </a: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statutory consultees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a:solidFill>
                  <a:schemeClr val="tx1">
                    <a:lumMod val="75000"/>
                    <a:lumOff val="25000"/>
                  </a:schemeClr>
                </a:solidFill>
                <a:latin typeface="Arial" pitchFamily="34" charset="0"/>
                <a:cs typeface="Arial" pitchFamily="34" charset="0"/>
              </a:rPr>
              <a:t>Community </a:t>
            </a:r>
            <a:r>
              <a:rPr lang="en-GB" sz="950" b="1" dirty="0" smtClean="0">
                <a:solidFill>
                  <a:schemeClr val="tx1">
                    <a:lumMod val="75000"/>
                    <a:lumOff val="25000"/>
                  </a:schemeClr>
                </a:solidFill>
                <a:latin typeface="Arial" pitchFamily="34" charset="0"/>
                <a:cs typeface="Arial" pitchFamily="34" charset="0"/>
              </a:rPr>
              <a:t>councils </a:t>
            </a:r>
            <a:r>
              <a:rPr lang="en-GB" sz="1000" dirty="0"/>
              <a:t/>
            </a:r>
            <a:br>
              <a:rPr lang="en-GB" sz="1000" dirty="0"/>
            </a:br>
            <a:r>
              <a:rPr lang="en-GB" sz="950" b="1" dirty="0">
                <a:solidFill>
                  <a:schemeClr val="tx1">
                    <a:lumMod val="75000"/>
                    <a:lumOff val="25000"/>
                  </a:schemeClr>
                </a:solidFill>
                <a:latin typeface="Arial" pitchFamily="34" charset="0"/>
                <a:cs typeface="Arial" pitchFamily="34" charset="0"/>
              </a:rPr>
              <a:t>Health and Safety Executive </a:t>
            </a:r>
            <a:br>
              <a:rPr lang="en-GB" sz="950" b="1" dirty="0">
                <a:solidFill>
                  <a:schemeClr val="tx1">
                    <a:lumMod val="75000"/>
                    <a:lumOff val="25000"/>
                  </a:schemeClr>
                </a:solidFill>
                <a:latin typeface="Arial" pitchFamily="34" charset="0"/>
                <a:cs typeface="Arial" pitchFamily="34" charset="0"/>
              </a:rPr>
            </a:br>
            <a:r>
              <a:rPr lang="en-GB" sz="950" b="1" dirty="0">
                <a:solidFill>
                  <a:schemeClr val="tx1">
                    <a:lumMod val="75000"/>
                    <a:lumOff val="25000"/>
                  </a:schemeClr>
                </a:solidFill>
                <a:latin typeface="Arial" pitchFamily="34" charset="0"/>
                <a:cs typeface="Arial" pitchFamily="34" charset="0"/>
              </a:rPr>
              <a:t>Railway </a:t>
            </a:r>
            <a:r>
              <a:rPr lang="en-GB" sz="950" b="1" dirty="0" smtClean="0">
                <a:solidFill>
                  <a:schemeClr val="tx1">
                    <a:lumMod val="75000"/>
                    <a:lumOff val="25000"/>
                  </a:schemeClr>
                </a:solidFill>
                <a:latin typeface="Arial" pitchFamily="34" charset="0"/>
                <a:cs typeface="Arial" pitchFamily="34" charset="0"/>
              </a:rPr>
              <a:t>network operators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Coal </a:t>
            </a:r>
            <a:r>
              <a:rPr lang="en-GB" sz="950" b="1" dirty="0">
                <a:solidFill>
                  <a:schemeClr val="tx1">
                    <a:lumMod val="75000"/>
                    <a:lumOff val="25000"/>
                  </a:schemeClr>
                </a:solidFill>
                <a:latin typeface="Arial" pitchFamily="34" charset="0"/>
                <a:cs typeface="Arial" pitchFamily="34" charset="0"/>
              </a:rPr>
              <a:t>Authority </a:t>
            </a:r>
            <a:br>
              <a:rPr lang="en-GB" sz="950" b="1" dirty="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National Resources Wales</a:t>
            </a:r>
            <a:r>
              <a:rPr lang="en-GB" sz="950" b="1" dirty="0">
                <a:solidFill>
                  <a:schemeClr val="tx1">
                    <a:lumMod val="75000"/>
                    <a:lumOff val="25000"/>
                  </a:schemeClr>
                </a:solidFill>
                <a:latin typeface="Arial" pitchFamily="34" charset="0"/>
                <a:cs typeface="Arial" pitchFamily="34" charset="0"/>
              </a:rPr>
              <a:t/>
            </a:r>
            <a:br>
              <a:rPr lang="en-GB" sz="950" b="1" dirty="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Theatres </a:t>
            </a:r>
            <a:r>
              <a:rPr lang="en-GB" sz="950" b="1" dirty="0">
                <a:solidFill>
                  <a:schemeClr val="tx1">
                    <a:lumMod val="75000"/>
                    <a:lumOff val="25000"/>
                  </a:schemeClr>
                </a:solidFill>
                <a:latin typeface="Arial" pitchFamily="34" charset="0"/>
                <a:cs typeface="Arial" pitchFamily="34" charset="0"/>
              </a:rPr>
              <a:t>Trust </a:t>
            </a:r>
            <a:br>
              <a:rPr lang="en-GB" sz="950" b="1" dirty="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Sports </a:t>
            </a:r>
            <a:r>
              <a:rPr lang="en-GB" sz="950" b="1" dirty="0">
                <a:solidFill>
                  <a:schemeClr val="tx1">
                    <a:lumMod val="75000"/>
                    <a:lumOff val="25000"/>
                  </a:schemeClr>
                </a:solidFill>
                <a:latin typeface="Arial" pitchFamily="34" charset="0"/>
                <a:cs typeface="Arial" pitchFamily="34" charset="0"/>
              </a:rPr>
              <a:t>Council for Wales </a:t>
            </a:r>
            <a:br>
              <a:rPr lang="en-GB" sz="950" b="1" dirty="0">
                <a:solidFill>
                  <a:schemeClr val="tx1">
                    <a:lumMod val="75000"/>
                    <a:lumOff val="25000"/>
                  </a:schemeClr>
                </a:solidFill>
                <a:latin typeface="Arial" pitchFamily="34" charset="0"/>
                <a:cs typeface="Arial" pitchFamily="34" charset="0"/>
              </a:rPr>
            </a:br>
            <a:r>
              <a:rPr lang="en-GB" sz="950" b="1" dirty="0">
                <a:solidFill>
                  <a:schemeClr val="tx1">
                    <a:lumMod val="75000"/>
                    <a:lumOff val="25000"/>
                  </a:schemeClr>
                </a:solidFill>
                <a:latin typeface="Arial" pitchFamily="34" charset="0"/>
                <a:cs typeface="Arial" pitchFamily="34" charset="0"/>
              </a:rPr>
              <a:t>Canal </a:t>
            </a:r>
            <a:r>
              <a:rPr lang="en-GB" sz="950" b="1" dirty="0" smtClean="0">
                <a:solidFill>
                  <a:schemeClr val="tx1">
                    <a:lumMod val="75000"/>
                    <a:lumOff val="25000"/>
                  </a:schemeClr>
                </a:solidFill>
                <a:latin typeface="Arial" pitchFamily="34" charset="0"/>
                <a:cs typeface="Arial" pitchFamily="34" charset="0"/>
              </a:rPr>
              <a:t>&amp; River </a:t>
            </a:r>
            <a:r>
              <a:rPr lang="en-GB" sz="950" b="1" dirty="0">
                <a:solidFill>
                  <a:schemeClr val="tx1">
                    <a:lumMod val="75000"/>
                    <a:lumOff val="25000"/>
                  </a:schemeClr>
                </a:solidFill>
                <a:latin typeface="Arial" pitchFamily="34" charset="0"/>
                <a:cs typeface="Arial" pitchFamily="34" charset="0"/>
              </a:rPr>
              <a:t>Trust (</a:t>
            </a:r>
            <a:r>
              <a:rPr lang="en-GB" sz="950" b="1" dirty="0" smtClean="0">
                <a:solidFill>
                  <a:schemeClr val="tx1">
                    <a:lumMod val="75000"/>
                    <a:lumOff val="25000"/>
                  </a:schemeClr>
                </a:solidFill>
                <a:latin typeface="Arial" pitchFamily="34" charset="0"/>
                <a:cs typeface="Arial" pitchFamily="34" charset="0"/>
              </a:rPr>
              <a:t>formerly </a:t>
            </a:r>
            <a:r>
              <a:rPr lang="en-GB" sz="950" b="1" dirty="0">
                <a:solidFill>
                  <a:schemeClr val="tx1">
                    <a:lumMod val="75000"/>
                    <a:lumOff val="25000"/>
                  </a:schemeClr>
                </a:solidFill>
                <a:latin typeface="Arial" pitchFamily="34" charset="0"/>
                <a:cs typeface="Arial" pitchFamily="34" charset="0"/>
              </a:rPr>
              <a:t>British </a:t>
            </a:r>
            <a:r>
              <a:rPr lang="en-GB" sz="950" b="1" dirty="0" smtClean="0">
                <a:solidFill>
                  <a:schemeClr val="tx1">
                    <a:lumMod val="75000"/>
                    <a:lumOff val="25000"/>
                  </a:schemeClr>
                </a:solidFill>
                <a:latin typeface="Arial" pitchFamily="34" charset="0"/>
                <a:cs typeface="Arial" pitchFamily="34" charset="0"/>
              </a:rPr>
              <a:t>Waterways) </a:t>
            </a:r>
            <a:r>
              <a:rPr lang="en-GB" sz="950" b="1" dirty="0">
                <a:solidFill>
                  <a:schemeClr val="tx1">
                    <a:lumMod val="75000"/>
                    <a:lumOff val="25000"/>
                  </a:schemeClr>
                </a:solidFill>
                <a:latin typeface="Arial" pitchFamily="34" charset="0"/>
                <a:cs typeface="Arial" pitchFamily="34" charset="0"/>
              </a:rPr>
              <a:t/>
            </a:r>
            <a:br>
              <a:rPr lang="en-GB" sz="950" b="1" dirty="0">
                <a:solidFill>
                  <a:schemeClr val="tx1">
                    <a:lumMod val="75000"/>
                    <a:lumOff val="25000"/>
                  </a:schemeClr>
                </a:solidFill>
                <a:latin typeface="Arial" pitchFamily="34" charset="0"/>
                <a:cs typeface="Arial" pitchFamily="34" charset="0"/>
              </a:rPr>
            </a:br>
            <a:r>
              <a:rPr lang="en-GB" sz="950" b="1" dirty="0">
                <a:solidFill>
                  <a:schemeClr val="tx1">
                    <a:lumMod val="75000"/>
                    <a:lumOff val="25000"/>
                  </a:schemeClr>
                </a:solidFill>
                <a:latin typeface="Arial" pitchFamily="34" charset="0"/>
                <a:cs typeface="Arial" pitchFamily="34" charset="0"/>
              </a:rPr>
              <a:t>Welsh Government </a:t>
            </a:r>
            <a:r>
              <a:rPr lang="en-GB" sz="1000" b="1" dirty="0">
                <a:solidFill>
                  <a:schemeClr val="tx1"/>
                </a:solidFill>
              </a:rPr>
              <a:t/>
            </a:r>
            <a:br>
              <a:rPr lang="en-GB" sz="1000" b="1" dirty="0">
                <a:solidFill>
                  <a:schemeClr val="tx1"/>
                </a:solidFill>
              </a:rPr>
            </a:b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t>
            </a:r>
          </a:p>
        </p:txBody>
      </p:sp>
      <p:sp>
        <p:nvSpPr>
          <p:cNvPr id="8" name="Content Placeholder 7"/>
          <p:cNvSpPr>
            <a:spLocks noGrp="1"/>
          </p:cNvSpPr>
          <p:nvPr>
            <p:ph idx="1"/>
          </p:nvPr>
        </p:nvSpPr>
        <p:spPr>
          <a:xfrm>
            <a:off x="4716463" y="549274"/>
            <a:ext cx="4176712" cy="5904061"/>
          </a:xfrm>
        </p:spPr>
        <p:txBody>
          <a:bodyPr>
            <a:noAutofit/>
          </a:bodyPr>
          <a:lstStyle/>
          <a:p>
            <a:pPr>
              <a:spcAft>
                <a:spcPts val="800"/>
              </a:spcAft>
            </a:pPr>
            <a:r>
              <a:rPr lang="en-GB" sz="850" b="1" dirty="0" smtClean="0"/>
              <a:t>Pre-application consultation</a:t>
            </a:r>
            <a:r>
              <a:rPr lang="en-GB" sz="850" dirty="0" smtClean="0"/>
              <a:t/>
            </a:r>
            <a:br>
              <a:rPr lang="en-GB" sz="850" dirty="0" smtClean="0"/>
            </a:br>
            <a:r>
              <a:rPr lang="en-GB" sz="850" dirty="0" smtClean="0"/>
              <a:t>Operators are encouraged to undertake a pre-application consultation with the MPA and other key consultees. This consultation will be expected to address issues such as noise, ecology, archaeology, site access and visual impact. It will define arrangements for permits from and contact with the appropriate regulatory agencies. It will detail consultative checks made with local water and power suppliers. </a:t>
            </a:r>
          </a:p>
          <a:p>
            <a:pPr>
              <a:spcAft>
                <a:spcPts val="800"/>
              </a:spcAft>
            </a:pPr>
            <a:r>
              <a:rPr lang="en-GB" sz="850" b="1" dirty="0" smtClean="0"/>
              <a:t>Screening opinion</a:t>
            </a:r>
            <a:br>
              <a:rPr lang="en-GB" sz="850" b="1" dirty="0" smtClean="0"/>
            </a:br>
            <a:r>
              <a:rPr lang="en-GB" sz="850" dirty="0" smtClean="0"/>
              <a:t>Under the Town and Country Planning (Environmental Impact Assessment) Regulations 1999, applicants can make a formal request to the MPA for an EIA screening opinion at any time. A decision on whether an EIA is required could be made well in advance of any planning application.</a:t>
            </a:r>
          </a:p>
          <a:p>
            <a:pPr>
              <a:spcAft>
                <a:spcPts val="800"/>
              </a:spcAft>
            </a:pPr>
            <a:r>
              <a:rPr lang="en-GB" sz="850" b="1" dirty="0" smtClean="0"/>
              <a:t>Local community engagement</a:t>
            </a:r>
            <a:br>
              <a:rPr lang="en-GB" sz="850" b="1" dirty="0" smtClean="0"/>
            </a:br>
            <a:r>
              <a:rPr lang="en-GB" sz="850" dirty="0" smtClean="0"/>
              <a:t>As part of the pre-application consultation, operators are expected to engage with the local community. </a:t>
            </a:r>
          </a:p>
          <a:p>
            <a:r>
              <a:rPr lang="en-GB" sz="850" b="1" dirty="0" smtClean="0"/>
              <a:t>Industry charter for local community engagement</a:t>
            </a:r>
          </a:p>
          <a:p>
            <a:r>
              <a:rPr lang="en-GB" sz="850" dirty="0" smtClean="0"/>
              <a:t>UKOOG has defined standards for community engagement. Operators will </a:t>
            </a:r>
          </a:p>
          <a:p>
            <a:pPr marL="92075" indent="-92075">
              <a:buFont typeface="Arial" pitchFamily="34" charset="0"/>
              <a:buChar char="•"/>
            </a:pPr>
            <a:r>
              <a:rPr lang="en-GB" sz="850" dirty="0" smtClean="0"/>
              <a:t>Engage with local communities, residents and other stakeholders at each stage of operations – exploration, appraisal or production, beginning in advance of any operations and in advance of any application for planning permission</a:t>
            </a:r>
          </a:p>
          <a:p>
            <a:pPr marL="85725" indent="-85725">
              <a:buFont typeface="Arial" pitchFamily="34" charset="0"/>
              <a:buChar char="•"/>
            </a:pPr>
            <a:r>
              <a:rPr lang="en-GB" sz="850" dirty="0" smtClean="0"/>
              <a:t>Ensure there is a continued point of contact for local communities and that they provide sufficient opportunity for comment and feedback on initial plans, listen to concerns and respond appropriately and promptly</a:t>
            </a:r>
          </a:p>
          <a:p>
            <a:pPr marL="85725" indent="-85725">
              <a:buFont typeface="Arial" pitchFamily="34" charset="0"/>
              <a:buChar char="•"/>
            </a:pPr>
            <a:r>
              <a:rPr lang="en-GB" sz="850" dirty="0" smtClean="0"/>
              <a:t>Have a strategy or plan for engagement that is developed early and links to all statutory processes.</a:t>
            </a:r>
          </a:p>
          <a:p>
            <a:endParaRPr lang="en-GB" sz="850" b="1" dirty="0" smtClean="0"/>
          </a:p>
          <a:p>
            <a:r>
              <a:rPr lang="en-GB" sz="850" b="1" dirty="0" smtClean="0"/>
              <a:t>Useful links</a:t>
            </a:r>
          </a:p>
          <a:p>
            <a:pPr>
              <a:spcAft>
                <a:spcPts val="800"/>
              </a:spcAft>
            </a:pPr>
            <a:r>
              <a:rPr lang="en-GB" sz="850" dirty="0" smtClean="0"/>
              <a:t>Minerals Planning Policy Wales </a:t>
            </a:r>
            <a:r>
              <a:rPr lang="en-GB" sz="850" dirty="0"/>
              <a:t/>
            </a:r>
            <a:br>
              <a:rPr lang="en-GB" sz="850" dirty="0"/>
            </a:br>
            <a:r>
              <a:rPr lang="en-GB" sz="850" u="sng" dirty="0">
                <a:hlinkClick r:id="rId4"/>
              </a:rPr>
              <a:t>http</a:t>
            </a:r>
            <a:r>
              <a:rPr lang="en-GB" sz="850" u="sng" dirty="0" smtClean="0">
                <a:hlinkClick r:id="rId4"/>
              </a:rPr>
              <a:t>://www.wales.gov.uk/topics/planning/policy/minerals/mineralsplanning</a:t>
            </a:r>
            <a:r>
              <a:rPr lang="en-GB" sz="850" u="sng" dirty="0">
                <a:hlinkClick r:id="rId4"/>
              </a:rPr>
              <a:t>/?</a:t>
            </a:r>
            <a:r>
              <a:rPr lang="en-GB" sz="850" u="sng" dirty="0" smtClean="0">
                <a:hlinkClick r:id="rId4"/>
              </a:rPr>
              <a:t>lang=en</a:t>
            </a:r>
            <a:endParaRPr lang="en-GB" sz="850" u="sng" dirty="0" smtClean="0"/>
          </a:p>
          <a:p>
            <a:pPr>
              <a:spcAft>
                <a:spcPts val="800"/>
              </a:spcAft>
            </a:pPr>
            <a:r>
              <a:rPr lang="en-GB" sz="850" dirty="0" smtClean="0"/>
              <a:t>Planning Policy Wales</a:t>
            </a:r>
            <a:br>
              <a:rPr lang="en-GB" sz="850" dirty="0" smtClean="0"/>
            </a:br>
            <a:r>
              <a:rPr lang="en-GB" sz="850" u="sng" dirty="0" smtClean="0">
                <a:hlinkClick r:id="rId5"/>
              </a:rPr>
              <a:t>http://www.wales.gov.uk/topics/planning/policy/ppw</a:t>
            </a:r>
            <a:r>
              <a:rPr lang="en-GB" sz="850" u="sng" dirty="0">
                <a:hlinkClick r:id="rId5"/>
              </a:rPr>
              <a:t>/?</a:t>
            </a:r>
            <a:r>
              <a:rPr lang="en-GB" sz="850" u="sng" dirty="0" smtClean="0">
                <a:hlinkClick r:id="rId5"/>
              </a:rPr>
              <a:t>lang=en</a:t>
            </a:r>
            <a:endParaRPr lang="en-GB" sz="850" u="sng" dirty="0" smtClean="0"/>
          </a:p>
          <a:p>
            <a:pPr>
              <a:spcAft>
                <a:spcPts val="800"/>
              </a:spcAft>
            </a:pPr>
            <a:r>
              <a:rPr lang="en-GB" sz="850" dirty="0" smtClean="0"/>
              <a:t>Technical Advice Notes</a:t>
            </a:r>
            <a:r>
              <a:rPr lang="en-GB" sz="850" i="1" dirty="0" smtClean="0"/>
              <a:t/>
            </a:r>
            <a:br>
              <a:rPr lang="en-GB" sz="850" i="1" dirty="0" smtClean="0"/>
            </a:br>
            <a:r>
              <a:rPr lang="en-GB" sz="850" u="sng" dirty="0" smtClean="0">
                <a:hlinkClick r:id="rId6"/>
              </a:rPr>
              <a:t>http</a:t>
            </a:r>
            <a:r>
              <a:rPr lang="en-GB" sz="850" u="sng" dirty="0">
                <a:hlinkClick r:id="rId6"/>
              </a:rPr>
              <a:t>://wales.gov.uk/topics/planning/policy/tans/?</a:t>
            </a:r>
            <a:r>
              <a:rPr lang="en-GB" sz="850" u="sng" dirty="0" smtClean="0">
                <a:hlinkClick r:id="rId6"/>
              </a:rPr>
              <a:t>lang=en</a:t>
            </a:r>
            <a:endParaRPr lang="en-GB" sz="850" u="sng" dirty="0" smtClean="0"/>
          </a:p>
          <a:p>
            <a:pPr>
              <a:spcAft>
                <a:spcPts val="800"/>
              </a:spcAft>
            </a:pPr>
            <a:r>
              <a:rPr lang="en-GB" sz="850" dirty="0" smtClean="0"/>
              <a:t>UKOOG </a:t>
            </a:r>
            <a:r>
              <a:rPr lang="en-GB" sz="850" dirty="0"/>
              <a:t>Community Engagement Charter</a:t>
            </a:r>
            <a:r>
              <a:rPr lang="en-US" sz="850" dirty="0"/>
              <a:t/>
            </a:r>
            <a:br>
              <a:rPr lang="en-US" sz="850" dirty="0"/>
            </a:br>
            <a:r>
              <a:rPr lang="en-US" sz="850" u="sng" dirty="0">
                <a:hlinkClick r:id="rId7"/>
              </a:rPr>
              <a:t>http://</a:t>
            </a:r>
            <a:r>
              <a:rPr lang="en-US" sz="850" u="sng" dirty="0" smtClean="0">
                <a:hlinkClick r:id="rId7"/>
              </a:rPr>
              <a:t>www.ukoog.org.uk/elements/pdfs/communityengagementcharterversion6.pdf</a:t>
            </a:r>
            <a:endParaRPr lang="en-US" sz="850" u="sng" dirty="0" smtClean="0"/>
          </a:p>
          <a:p>
            <a:endParaRPr lang="en-US" sz="850" dirty="0"/>
          </a:p>
          <a:p>
            <a:endParaRPr lang="en-GB" sz="850" dirty="0" smtClean="0"/>
          </a:p>
          <a:p>
            <a:endParaRPr lang="en-GB" sz="850" dirty="0" smtClean="0"/>
          </a:p>
          <a:p>
            <a:endParaRPr lang="en-GB" sz="850" dirty="0" smtClean="0"/>
          </a:p>
          <a:p>
            <a:endParaRPr lang="en-GB" sz="850" dirty="0" smtClean="0"/>
          </a:p>
        </p:txBody>
      </p:sp>
      <p:pic>
        <p:nvPicPr>
          <p:cNvPr id="10" name="Picture 9" descr="arrow.png">
            <a:hlinkClick r:id="" action="ppaction://hlinkshowjump?jump=previousslide"/>
          </p:cNvPr>
          <p:cNvPicPr>
            <a:picLocks noChangeAspect="1"/>
          </p:cNvPicPr>
          <p:nvPr/>
        </p:nvPicPr>
        <p:blipFill>
          <a:blip r:embed="rId8"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9" cstate="print"/>
          <a:stretch>
            <a:fillRect/>
          </a:stretch>
        </p:blipFill>
        <p:spPr>
          <a:xfrm>
            <a:off x="8584263" y="97582"/>
            <a:ext cx="301727" cy="274298"/>
          </a:xfrm>
          <a:prstGeom prst="rect">
            <a:avLst/>
          </a:prstGeom>
        </p:spPr>
      </p:pic>
      <p:pic>
        <p:nvPicPr>
          <p:cNvPr id="12" name="Picture 11" descr="england.png">
            <a:hlinkClick r:id="rId10" action="ppaction://hlinksldjump"/>
          </p:cNvPr>
          <p:cNvPicPr>
            <a:picLocks noChangeAspect="1"/>
          </p:cNvPicPr>
          <p:nvPr/>
        </p:nvPicPr>
        <p:blipFill>
          <a:blip r:embed="rId11"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2"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36512170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MPA screens for EIA</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to determine if there is a need for a full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Applicants may apply to the MPA for a screening opinion as to whether the development is to be subject to an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 planning permission for a proposal that should be subject to EIA which has not been screened or is not accompanied by an environmental statement could be challenged.</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3"/>
              </a:rPr>
              <a:t>T</a:t>
            </a:r>
            <a:r>
              <a:rPr lang="en-US" sz="950" b="1" dirty="0" smtClean="0">
                <a:solidFill>
                  <a:srgbClr val="FF0000"/>
                </a:solidFill>
                <a:latin typeface="Arial" pitchFamily="34" charset="0"/>
                <a:cs typeface="Arial" pitchFamily="34" charset="0"/>
                <a:hlinkClick r:id="rId3"/>
              </a:rPr>
              <a:t>own and Country Planning (Environmental Impact Assessment) (England and Wales) Regulations 1999 </a:t>
            </a:r>
            <a:endParaRPr lang="en-GB" sz="950" dirty="0" smtClean="0">
              <a:solidFill>
                <a:srgbClr val="FF0000"/>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Operator may need to undertake scoping study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Yes to determine if EIA required, and if it is the scope that it should cover. As a minimum Natural Resources Wales should be consulted </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Decide if EIA is required</a:t>
            </a:r>
          </a:p>
        </p:txBody>
      </p:sp>
      <p:sp>
        <p:nvSpPr>
          <p:cNvPr id="8" name="Content Placeholder 7"/>
          <p:cNvSpPr>
            <a:spLocks noGrp="1"/>
          </p:cNvSpPr>
          <p:nvPr>
            <p:ph idx="1"/>
          </p:nvPr>
        </p:nvSpPr>
        <p:spPr/>
        <p:txBody>
          <a:bodyPr>
            <a:normAutofit fontScale="92500" lnSpcReduction="20000"/>
          </a:bodyPr>
          <a:lstStyle/>
          <a:p>
            <a:r>
              <a:rPr lang="en-GB" b="1" dirty="0" smtClean="0"/>
              <a:t>Screening and scoping</a:t>
            </a:r>
            <a:br>
              <a:rPr lang="en-GB" b="1" dirty="0" smtClean="0"/>
            </a:br>
            <a:r>
              <a:rPr lang="en-US" dirty="0" smtClean="0"/>
              <a:t>The MPA should carry out a screening exercise to determine whether any proposal for onshore oil and gas extraction requires an EIA.</a:t>
            </a:r>
          </a:p>
          <a:p>
            <a:r>
              <a:rPr lang="en-US" dirty="0" smtClean="0"/>
              <a:t>Applications for the exploratory and appraisal phases will fall under Schedule 2 of the Town and Country Planning (Environmental Impact Assessment) Regulations 1999 if they exceed the applicable threshold or any part of the development is to be carried out in a sensitive area. An EIA is only required if the project is likely to have significant environmental effects</a:t>
            </a:r>
            <a:r>
              <a:rPr lang="en-US" dirty="0"/>
              <a:t>. Schedule 3 of the 1999 Regulations identifies the selection criteria for screening Schedule 2 development</a:t>
            </a:r>
            <a:r>
              <a:rPr lang="en-US" dirty="0" smtClean="0"/>
              <a:t>.</a:t>
            </a:r>
          </a:p>
          <a:p>
            <a:r>
              <a:rPr lang="en-US" dirty="0" smtClean="0"/>
              <a:t>While all applications must be assessed on a case-by-case basis, it is unlikely that an EIA will be required for exploratory drilling operations which do not involve hydraulic fracturing unless the well pad is located in a site that is unusually sensitive to limited disturbance occurring over the short period involved. Applications for the production phase are also likely to fall under paragraph 2 of Schedule 2 to the 1999 Regulations, in which cases they should be screened for likely significant effects. Applications where more than 500 tonnes of oil or 500,000 cubic metres of gas will be extracted per day may fall under Schedule 1, in which case an EIA is mandatory.</a:t>
            </a:r>
          </a:p>
          <a:p>
            <a:endParaRPr lang="en-GB" dirty="0" smtClean="0"/>
          </a:p>
          <a:p>
            <a:r>
              <a:rPr lang="en-GB" b="1" dirty="0" smtClean="0"/>
              <a:t>Operators can request a screening opinion from the MPA at any time</a:t>
            </a:r>
          </a:p>
          <a:p>
            <a:r>
              <a:rPr lang="en-GB" dirty="0" smtClean="0"/>
              <a:t>A screening request should include a location plan identifying the land, a brief description of the nature and purpose of the proposed development and the possible effects on the environment, and any other additional information or representation.</a:t>
            </a:r>
          </a:p>
          <a:p>
            <a:r>
              <a:rPr lang="en-GB" dirty="0" smtClean="0"/>
              <a:t>Once a screening opinion has been made, the MPA will send written confirmation stating whether it requires an EIA.</a:t>
            </a:r>
          </a:p>
          <a:p>
            <a:r>
              <a:rPr lang="en-GB" dirty="0" smtClean="0"/>
              <a:t>Should the MPA not provide a screening opinion in the required time or determine the proposed development would require an EIA, the applicant can appeal/dispute the decision with the Welsh Ministers by requesting a screening direction.</a:t>
            </a:r>
          </a:p>
          <a:p>
            <a:r>
              <a:rPr lang="en-US" dirty="0" smtClean="0"/>
              <a:t>Where an EIA is required, developers are encouraged to ask the MPA for an opinion as to the scope and level of detail that should be covered before submitting any application for planning permission. In such cases and to ensure that all the relevant environmental issues are identified and addressed, the MPA will consult other relevant bodies before an opinion is given.</a:t>
            </a:r>
            <a:br>
              <a:rPr lang="en-US" dirty="0" smtClean="0"/>
            </a:br>
            <a:endParaRPr lang="en-US" dirty="0" smtClean="0"/>
          </a:p>
          <a:p>
            <a:r>
              <a:rPr lang="en-GB" b="1" dirty="0" smtClean="0"/>
              <a:t>Useful links</a:t>
            </a:r>
          </a:p>
          <a:p>
            <a:pPr>
              <a:spcAft>
                <a:spcPts val="600"/>
              </a:spcAft>
            </a:pPr>
            <a:r>
              <a:rPr lang="en-GB" dirty="0" smtClean="0"/>
              <a:t>Information on EIA and screening opinions</a:t>
            </a:r>
            <a:br>
              <a:rPr lang="en-GB" dirty="0" smtClean="0"/>
            </a:br>
            <a:r>
              <a:rPr lang="en-GB" dirty="0" smtClean="0">
                <a:hlinkClick r:id="rId4"/>
              </a:rPr>
              <a:t>http://www.assemblywales.org/qg12-0022.pdf</a:t>
            </a:r>
            <a:endParaRPr lang="en-GB" dirty="0" smtClean="0"/>
          </a:p>
          <a:p>
            <a:pPr>
              <a:spcAft>
                <a:spcPts val="600"/>
              </a:spcAft>
              <a:defRPr/>
            </a:pPr>
            <a:r>
              <a:rPr lang="en-GB" dirty="0" smtClean="0"/>
              <a:t>Current planning policy in Wales</a:t>
            </a:r>
            <a:br>
              <a:rPr lang="en-GB" dirty="0" smtClean="0"/>
            </a:br>
            <a:r>
              <a:rPr lang="en-GB" dirty="0" smtClean="0">
                <a:hlinkClick r:id="rId5"/>
              </a:rPr>
              <a:t>http://wales.gov.uk/topics/planning/policy/minerals/mineralsplanning/?lang=en</a:t>
            </a:r>
            <a:endParaRPr lang="en-GB" dirty="0" smtClean="0"/>
          </a:p>
          <a:p>
            <a:pPr>
              <a:defRPr/>
            </a:pPr>
            <a:r>
              <a:rPr lang="en-GB" dirty="0" smtClean="0"/>
              <a:t>Welsh Government’s role in EIA</a:t>
            </a:r>
            <a:br>
              <a:rPr lang="en-GB" dirty="0" smtClean="0"/>
            </a:br>
            <a:r>
              <a:rPr lang="en-GB" dirty="0" smtClean="0">
                <a:hlinkClick r:id="rId6"/>
              </a:rPr>
              <a:t>http://wales.gov.uk/topics/planning/developcontrol/environmental-impact-assessment/?lang=en</a:t>
            </a:r>
            <a:endParaRPr lang="en-GB" dirty="0" smtClean="0"/>
          </a:p>
          <a:p>
            <a:endParaRPr lang="en-GB" dirty="0" smtClean="0"/>
          </a:p>
          <a:p>
            <a:endParaRPr lang="en-GB" dirty="0" smtClean="0"/>
          </a:p>
          <a:p>
            <a:endParaRPr lang="en-GB" dirty="0" smtClean="0"/>
          </a:p>
        </p:txBody>
      </p:sp>
      <p:pic>
        <p:nvPicPr>
          <p:cNvPr id="10" name="Picture 9"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2" name="Picture 11" descr="england.png">
            <a:hlinkClick r:id="rId9" action="ppaction://hlinksldjump"/>
          </p:cNvPr>
          <p:cNvPicPr>
            <a:picLocks noChangeAspect="1"/>
          </p:cNvPicPr>
          <p:nvPr/>
        </p:nvPicPr>
        <p:blipFill>
          <a:blip r:embed="rId10"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1"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793068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sz="1000" b="1" dirty="0" smtClean="0"/>
              <a:t>EIA scope</a:t>
            </a:r>
            <a:br>
              <a:rPr lang="en-GB" sz="1000" b="1" dirty="0" smtClean="0"/>
            </a:br>
            <a:r>
              <a:rPr lang="en-GB" sz="1000" dirty="0" smtClean="0"/>
              <a:t>An EIA should draw together in a systematic way an assessment of the likely significant environmental effects of the proposed development.</a:t>
            </a:r>
          </a:p>
          <a:p>
            <a:r>
              <a:rPr lang="en-GB" sz="1000" dirty="0" smtClean="0"/>
              <a:t>Where a proposed scheme is determined to be “EIA development”, the developer can ask the planning authority for advice on the scope of the information to be gathered. </a:t>
            </a:r>
            <a:r>
              <a:rPr lang="en-US" sz="1000" dirty="0" smtClean="0"/>
              <a:t>Operators are expected to draw upon the content of the ERA when completing an EIA.</a:t>
            </a:r>
            <a:endParaRPr lang="en-GB" sz="1000" dirty="0" smtClean="0"/>
          </a:p>
          <a:p>
            <a:r>
              <a:rPr lang="en-US" sz="1000" dirty="0" smtClean="0"/>
              <a:t>An EIA must cover the geographical area where the impacts occur, both above and below ground. This is likely to be a broader area than the application area, especially if horizontal drilling is to be used.</a:t>
            </a:r>
            <a:endParaRPr lang="en-GB" sz="1000" dirty="0" smtClean="0"/>
          </a:p>
          <a:p>
            <a:endParaRPr lang="en-GB" sz="1000" dirty="0" smtClean="0"/>
          </a:p>
          <a:p>
            <a:r>
              <a:rPr lang="en-GB" sz="1000" b="1" dirty="0" smtClean="0"/>
              <a:t>Environmental statement</a:t>
            </a:r>
            <a:br>
              <a:rPr lang="en-GB" sz="1000" b="1" dirty="0" smtClean="0"/>
            </a:br>
            <a:r>
              <a:rPr lang="en-GB" sz="1000" dirty="0" smtClean="0"/>
              <a:t>Once the EIA has been carried out, the information should be systematically presented in the environmental statement (ES). The ES must contain</a:t>
            </a:r>
          </a:p>
          <a:p>
            <a:pPr marL="228600" indent="-228600">
              <a:buAutoNum type="arabicPeriod"/>
            </a:pPr>
            <a:r>
              <a:rPr lang="en-GB" sz="1000" dirty="0" smtClean="0"/>
              <a:t>A description of the development comprising information on the site and the design and size of the development</a:t>
            </a:r>
          </a:p>
          <a:p>
            <a:pPr marL="228600" indent="-228600">
              <a:buAutoNum type="arabicPeriod"/>
            </a:pPr>
            <a:r>
              <a:rPr lang="en-GB" sz="1000" dirty="0" smtClean="0"/>
              <a:t>A description of the measures envisaged to avoid, reduce and, if possible, remedy significant adverse effects</a:t>
            </a:r>
          </a:p>
          <a:p>
            <a:pPr marL="228600" indent="-228600">
              <a:buAutoNum type="arabicPeriod" startAt="3"/>
            </a:pPr>
            <a:r>
              <a:rPr lang="en-GB" sz="1000" dirty="0" smtClean="0"/>
              <a:t>The data required to identify and assess the main effects that the development is likely to have on the environment</a:t>
            </a:r>
          </a:p>
          <a:p>
            <a:pPr marL="228600" indent="-228600">
              <a:buAutoNum type="arabicPeriod" startAt="3"/>
            </a:pPr>
            <a:r>
              <a:rPr lang="en-GB" sz="1000" dirty="0" smtClean="0"/>
              <a:t>An outline of the main alternatives studied by the applicant or appellant and an indication of the main reasons for the choice made, taking into account the environmental effects</a:t>
            </a:r>
          </a:p>
          <a:p>
            <a:pPr marL="228600" indent="-228600">
              <a:buAutoNum type="arabicPeriod" startAt="5"/>
            </a:pPr>
            <a:r>
              <a:rPr lang="en-GB" sz="1000" dirty="0" smtClean="0"/>
              <a:t>A non-technical summary of the information provided under paragraphs 1–4 of this Part. </a:t>
            </a:r>
          </a:p>
          <a:p>
            <a:r>
              <a:rPr lang="en-GB" sz="1000" dirty="0" smtClean="0"/>
              <a:t>It must also contain any relevant information from Part I of Schedule 4, see </a:t>
            </a:r>
            <a:r>
              <a:rPr lang="en-GB" sz="1000" dirty="0" smtClean="0">
                <a:hlinkClick r:id="rId2"/>
              </a:rPr>
              <a:t>http://www.wales.gov.uk/topics/planning/policy/circulars/welshofficecirculars/circular1199</a:t>
            </a:r>
            <a:r>
              <a:rPr lang="en-GB" sz="1000" dirty="0">
                <a:hlinkClick r:id="rId2"/>
              </a:rPr>
              <a:t>/?</a:t>
            </a:r>
            <a:r>
              <a:rPr lang="en-GB" sz="1000" dirty="0" smtClean="0">
                <a:hlinkClick r:id="rId2"/>
              </a:rPr>
              <a:t>lang=en</a:t>
            </a:r>
            <a:endParaRPr lang="en-GB" sz="1000" dirty="0" smtClean="0"/>
          </a:p>
          <a:p>
            <a:pPr marL="228600" indent="-228600">
              <a:spcAft>
                <a:spcPts val="0"/>
              </a:spcAft>
            </a:pPr>
            <a:r>
              <a:rPr lang="en-GB" sz="1000" dirty="0" smtClean="0"/>
              <a:t>Schedule 4 applies in Wales, but was revoked in England by 2011 regulations. </a:t>
            </a:r>
            <a:endParaRPr lang="en-GB" sz="1000" dirty="0"/>
          </a:p>
          <a:p>
            <a:pPr marL="228600" indent="-228600">
              <a:spcAft>
                <a:spcPts val="0"/>
              </a:spcAft>
            </a:pPr>
            <a:endParaRPr lang="en-GB" sz="1000" dirty="0" smtClean="0"/>
          </a:p>
          <a:p>
            <a:pPr marL="228600" indent="-228600">
              <a:spcAft>
                <a:spcPts val="0"/>
              </a:spcAft>
            </a:pPr>
            <a:r>
              <a:rPr lang="en-GB" sz="1000" b="1" dirty="0" smtClean="0"/>
              <a:t>Traffic light monitoring system for induced seismicity</a:t>
            </a:r>
          </a:p>
          <a:p>
            <a:pPr>
              <a:spcAft>
                <a:spcPts val="0"/>
              </a:spcAft>
            </a:pPr>
            <a:r>
              <a:rPr lang="en-US" sz="1000" dirty="0" smtClean="0"/>
              <a:t>Where hydraulic fracturing operations are planned the EIA should include a brief description of the proposed traffic light system for monitoring induced seismicity. A more detailed description will be required at a later stage. The level of information required will be judged on a case-by-case basis.</a:t>
            </a:r>
          </a:p>
          <a:p>
            <a:pPr marL="228600" indent="-228600">
              <a:spcAft>
                <a:spcPts val="0"/>
              </a:spcAft>
            </a:pPr>
            <a:endParaRPr lang="en-GB" sz="1000" dirty="0" smtClean="0"/>
          </a:p>
          <a:p>
            <a:pPr marL="228600" indent="-228600"/>
            <a:endParaRPr lang="en-GB" sz="1000" dirty="0" smtClean="0"/>
          </a:p>
          <a:p>
            <a:pPr marL="228600" indent="-228600"/>
            <a:endParaRPr lang="en-GB" sz="1000" dirty="0" smtClean="0"/>
          </a:p>
          <a:p>
            <a:endParaRPr lang="en-GB" sz="1000" dirty="0" smtClean="0"/>
          </a:p>
          <a:p>
            <a:endParaRPr lang="en-GB" sz="1000" dirty="0" smtClean="0"/>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EIA scope defined by MPA;</a:t>
            </a:r>
          </a:p>
          <a:p>
            <a:pPr marL="1257300" indent="-1257300"/>
            <a:r>
              <a:rPr lang="en-GB" sz="2000" b="1" dirty="0" smtClean="0">
                <a:solidFill>
                  <a:schemeClr val="accent1"/>
                </a:solidFill>
                <a:latin typeface="Arial" pitchFamily="34" charset="0"/>
                <a:cs typeface="Arial" pitchFamily="34" charset="0"/>
              </a:rPr>
              <a:t>EIA conducted by operator</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defines the required scope of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 commissions a full EIA that has regard for any ERA previously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Town and Country Planning Act 1990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4"/>
              </a:rPr>
              <a:t>Town and Country Planning (Environmental Impact Assessment) (England and Wales) Regulations 1999 </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Yes – all that are relevant depending upon the proposed location and Schedule 3 of the EIA Regulations 1999</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Environmental statement (from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421399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1"/>
                </a:solidFill>
                <a:latin typeface="Arial" pitchFamily="34" charset="0"/>
                <a:cs typeface="Arial" pitchFamily="34" charset="0"/>
              </a:rPr>
              <a:t>Operator submits minerals </a:t>
            </a:r>
          </a:p>
          <a:p>
            <a:pPr marL="1257300" indent="-1257300">
              <a:spcAft>
                <a:spcPts val="300"/>
              </a:spcAft>
            </a:pPr>
            <a:r>
              <a:rPr lang="en-GB" sz="2000" b="1" dirty="0" smtClean="0">
                <a:solidFill>
                  <a:schemeClr val="accent1"/>
                </a:solidFill>
                <a:latin typeface="Arial" pitchFamily="34" charset="0"/>
                <a:cs typeface="Arial" pitchFamily="34" charset="0"/>
              </a:rPr>
              <a:t>planning application</a:t>
            </a:r>
            <a:endParaRPr lang="en-GB" sz="200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receives planning application from operator under Town and Country Planning Act 1990</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Key issues will include</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Site location and</a:t>
            </a:r>
            <a:r>
              <a:rPr lang="en-GB" sz="950" b="1" dirty="0" smtClean="0">
                <a:solidFill>
                  <a:schemeClr val="tx1"/>
                </a:solidFill>
                <a:latin typeface="Arial" pitchFamily="34" charset="0"/>
                <a:cs typeface="Arial" pitchFamily="34" charset="0"/>
              </a:rPr>
              <a:t> a</a:t>
            </a:r>
            <a:r>
              <a:rPr lang="en-GB" sz="950" b="1" dirty="0" smtClean="0">
                <a:solidFill>
                  <a:schemeClr val="tx1">
                    <a:lumMod val="75000"/>
                    <a:lumOff val="25000"/>
                  </a:schemeClr>
                </a:solidFill>
                <a:latin typeface="Arial" pitchFamily="34" charset="0"/>
                <a:cs typeface="Arial" pitchFamily="34" charset="0"/>
              </a:rPr>
              <a:t>ccess </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Water (e.g. run-off from the site)</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Traffic volumes</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On-site storage facilities</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Noise</a:t>
            </a:r>
          </a:p>
          <a:p>
            <a:pPr marL="1257300" indent="-1257300" fontAlgn="auto">
              <a:spcBef>
                <a:spcPts val="0"/>
              </a:spcBef>
              <a:spcAft>
                <a:spcPts val="300"/>
              </a:spcAft>
              <a:defRPr/>
            </a:pPr>
            <a:r>
              <a:rPr lang="en-GB" sz="950" b="1" dirty="0" smtClean="0">
                <a:solidFill>
                  <a:schemeClr val="tx1">
                    <a:lumMod val="75000"/>
                    <a:lumOff val="25000"/>
                  </a:schemeClr>
                </a:solidFill>
                <a:latin typeface="Arial" pitchFamily="34" charset="0"/>
                <a:cs typeface="Arial" pitchFamily="34" charset="0"/>
              </a:rPr>
              <a:t>	• Visual amenity and landscaping</a:t>
            </a:r>
          </a:p>
          <a:p>
            <a:pPr marL="1257300" indent="-1257300">
              <a:spcAft>
                <a:spcPts val="300"/>
              </a:spcAft>
              <a:defRPr/>
            </a:pPr>
            <a:r>
              <a:rPr lang="en-GB" sz="950" b="1" dirty="0" smtClean="0">
                <a:solidFill>
                  <a:schemeClr val="tx1">
                    <a:lumMod val="75000"/>
                    <a:lumOff val="25000"/>
                  </a:schemeClr>
                </a:solidFill>
                <a:latin typeface="Arial" pitchFamily="34" charset="0"/>
                <a:cs typeface="Arial" pitchFamily="34" charset="0"/>
              </a:rPr>
              <a:t>	• Cumulative impact</a:t>
            </a:r>
          </a:p>
          <a:p>
            <a:pPr marL="1257300" indent="-1257300">
              <a:spcAft>
                <a:spcPts val="300"/>
              </a:spcAft>
              <a:defRPr/>
            </a:pPr>
            <a:r>
              <a:rPr lang="en-GB" sz="950" b="1" dirty="0" smtClean="0">
                <a:solidFill>
                  <a:schemeClr val="tx1">
                    <a:lumMod val="75000"/>
                    <a:lumOff val="25000"/>
                  </a:schemeClr>
                </a:solidFill>
                <a:latin typeface="Arial" pitchFamily="34" charset="0"/>
                <a:cs typeface="Arial" pitchFamily="34" charset="0"/>
              </a:rPr>
              <a:t>	• Restoration, aftercare and </a:t>
            </a:r>
            <a:r>
              <a:rPr lang="en-GB" sz="950" b="1" dirty="0" smtClean="0">
                <a:solidFill>
                  <a:schemeClr val="tx1">
                    <a:lumMod val="75000"/>
                    <a:lumOff val="25000"/>
                  </a:schemeClr>
                </a:solidFill>
                <a:latin typeface="Arial" pitchFamily="34" charset="0"/>
                <a:cs typeface="Arial" pitchFamily="34" charset="0"/>
              </a:rPr>
              <a:t>after use</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3"/>
              </a:rPr>
              <a:t>Town and Country Planning (Environmental Impact Assessment) (England and Wales) Regulations 1999 </a:t>
            </a:r>
            <a:endParaRPr lang="en-GB" sz="950" b="1" dirty="0" smtClean="0">
              <a:solidFill>
                <a:srgbClr val="FF0000"/>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All relevant depending on the location of the development </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t>
            </a:r>
          </a:p>
        </p:txBody>
      </p:sp>
      <p:sp>
        <p:nvSpPr>
          <p:cNvPr id="8" name="Content Placeholder 7"/>
          <p:cNvSpPr>
            <a:spLocks noGrp="1"/>
          </p:cNvSpPr>
          <p:nvPr>
            <p:ph idx="1"/>
          </p:nvPr>
        </p:nvSpPr>
        <p:spPr>
          <a:xfrm>
            <a:off x="4716463" y="549274"/>
            <a:ext cx="4176712" cy="5903913"/>
          </a:xfrm>
        </p:spPr>
        <p:txBody>
          <a:bodyPr>
            <a:normAutofit fontScale="62500" lnSpcReduction="20000"/>
          </a:bodyPr>
          <a:lstStyle/>
          <a:p>
            <a:r>
              <a:rPr lang="en-GB" sz="1400" b="1" dirty="0" smtClean="0"/>
              <a:t>Planning application</a:t>
            </a:r>
            <a:br>
              <a:rPr lang="en-GB" sz="1400" b="1" dirty="0" smtClean="0"/>
            </a:br>
            <a:r>
              <a:rPr lang="en-GB" sz="1400" dirty="0" smtClean="0"/>
              <a:t>Companies seeking to undertake exploratory investigations and to subsequently test for and possibly extract onshore oil or gas, including shale gas and coal bed methane, must apply for planning permission from the MPA that has strategic planning authority for mineral and waste developments. </a:t>
            </a:r>
          </a:p>
          <a:p>
            <a:pPr>
              <a:defRPr/>
            </a:pPr>
            <a:r>
              <a:rPr lang="en-GB" sz="1400" dirty="0" smtClean="0"/>
              <a:t>This involves managing the planning process according to rules set out by the </a:t>
            </a:r>
            <a:r>
              <a:rPr lang="en-GB" sz="1400" dirty="0" smtClean="0">
                <a:solidFill>
                  <a:schemeClr val="tx1"/>
                </a:solidFill>
              </a:rPr>
              <a:t>Welsh Government </a:t>
            </a:r>
            <a:r>
              <a:rPr lang="en-GB" sz="1400" dirty="0" smtClean="0"/>
              <a:t>to assess applications for mineral developments, including mineral exploration. </a:t>
            </a:r>
          </a:p>
          <a:p>
            <a:r>
              <a:rPr lang="en-US" sz="1400" dirty="0" smtClean="0"/>
              <a:t>When an application for development is received by the MPA, </a:t>
            </a:r>
            <a:r>
              <a:rPr lang="en-GB" sz="1400" dirty="0" smtClean="0"/>
              <a:t>it will be assessed on its merits against the policies of the development plan and in light of advice from statutory consultees, representations received and any other relevant material considerations. </a:t>
            </a:r>
          </a:p>
          <a:p>
            <a:pPr>
              <a:spcAft>
                <a:spcPts val="0"/>
              </a:spcAft>
            </a:pPr>
            <a:endParaRPr lang="en-GB" sz="1400" dirty="0" smtClean="0"/>
          </a:p>
          <a:p>
            <a:r>
              <a:rPr lang="en-GB" sz="1400" b="1" dirty="0" smtClean="0"/>
              <a:t>Guidance to operators</a:t>
            </a:r>
            <a:br>
              <a:rPr lang="en-GB" sz="1400" b="1" dirty="0" smtClean="0"/>
            </a:br>
            <a:r>
              <a:rPr lang="en-GB" sz="1400" dirty="0" smtClean="0"/>
              <a:t>It is considered best practice for the operator to submit any necessary environmental statement (ES) when making the formal planning application. </a:t>
            </a:r>
            <a:r>
              <a:rPr lang="en-US" sz="1400" dirty="0" smtClean="0"/>
              <a:t>Where an ES is not required operators may have to support a planning application with technical reports including ecology, noise and archaeology.</a:t>
            </a:r>
            <a:endParaRPr lang="en-GB" sz="1400" dirty="0" smtClean="0"/>
          </a:p>
          <a:p>
            <a:r>
              <a:rPr lang="en-US" sz="1400" dirty="0" smtClean="0"/>
              <a:t>The MPA encourages operators to define the minimum and maximum expected extent of operations (e.g. number of wells and duration) during the exploration phase and to apply on this basis. This will make for a clearer consultation process and help to establish the limits of any planning permission that is granted.</a:t>
            </a:r>
          </a:p>
          <a:p>
            <a:endParaRPr lang="en-US" sz="1400" dirty="0" smtClean="0"/>
          </a:p>
          <a:p>
            <a:r>
              <a:rPr lang="en-GB" sz="1400" b="1" dirty="0" smtClean="0"/>
              <a:t>The decision process</a:t>
            </a:r>
            <a:br>
              <a:rPr lang="en-GB" sz="1400" b="1" dirty="0" smtClean="0"/>
            </a:br>
            <a:r>
              <a:rPr lang="en-US" sz="1400" dirty="0" smtClean="0"/>
              <a:t>The MPA determines applications in accordance with planning law. Before the MPA takes a decision, it will consider the advice provided by other agencies, such as Natural Resources Wales, on important matters such as the protection of the environment and public.</a:t>
            </a:r>
            <a:r>
              <a:rPr lang="en-GB" sz="1400" dirty="0" smtClean="0"/>
              <a:t> </a:t>
            </a:r>
          </a:p>
          <a:p>
            <a:r>
              <a:rPr lang="en-US" sz="1400" dirty="0" smtClean="0"/>
              <a:t>The focus of the planning system is on whether the development is an acceptable use of the land, and the impacts of those uses, rather than any control processes, health and safety issues or emissions, where these are subject to approval under other regimes. MPAs should assume that these non-planning regimes will operate effectively.</a:t>
            </a:r>
          </a:p>
          <a:p>
            <a:r>
              <a:rPr lang="en-GB" sz="1400" dirty="0" smtClean="0"/>
              <a:t>The MPA advertises planning applications that it receives and there is an opportunity for any party to make representations on individual proposals.</a:t>
            </a:r>
          </a:p>
          <a:p>
            <a:r>
              <a:rPr lang="en-GB" sz="1400" dirty="0" smtClean="0"/>
              <a:t>If planning permission is granted, the MPA is responsible for ensuring that operations comply with any conditions imposed.</a:t>
            </a:r>
          </a:p>
          <a:p>
            <a:endParaRPr lang="en-GB" sz="1400" dirty="0" smtClean="0"/>
          </a:p>
          <a:p>
            <a:r>
              <a:rPr lang="en-GB" sz="1400" b="1" dirty="0" smtClean="0"/>
              <a:t>Useful links</a:t>
            </a:r>
          </a:p>
          <a:p>
            <a:pPr>
              <a:defRPr/>
            </a:pPr>
            <a:r>
              <a:rPr lang="en-GB" sz="1400" dirty="0" smtClean="0"/>
              <a:t>Current planning policy in Wales</a:t>
            </a:r>
          </a:p>
          <a:p>
            <a:pPr>
              <a:defRPr/>
            </a:pPr>
            <a:r>
              <a:rPr lang="en-GB" sz="1400" dirty="0" smtClean="0">
                <a:hlinkClick r:id="rId4"/>
              </a:rPr>
              <a:t>http://wales.gov.uk/topics/planning/policy/minerals/mineralsplanning/?lang=en</a:t>
            </a:r>
            <a:endParaRPr lang="en-GB" sz="1400" dirty="0" smtClean="0"/>
          </a:p>
          <a:p>
            <a:pPr>
              <a:defRPr/>
            </a:pPr>
            <a:r>
              <a:rPr lang="en-GB" sz="1400" dirty="0" smtClean="0">
                <a:hlinkClick r:id="rId5"/>
              </a:rPr>
              <a:t>http://wales.gov.uk/topics/planning/policy/ppw/?lang=en</a:t>
            </a:r>
            <a:endParaRPr lang="en-GB" sz="1400" dirty="0" smtClean="0"/>
          </a:p>
          <a:p>
            <a:endParaRPr lang="en-GB" sz="1400" dirty="0" smtClean="0"/>
          </a:p>
          <a:p>
            <a:endParaRPr lang="en-GB" sz="1000" dirty="0" smtClean="0"/>
          </a:p>
        </p:txBody>
      </p:sp>
      <p:pic>
        <p:nvPicPr>
          <p:cNvPr id="10" name="Picture 9"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23320155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900" b="1" dirty="0" smtClean="0"/>
              <a:t>Planning statement</a:t>
            </a:r>
          </a:p>
          <a:p>
            <a:r>
              <a:rPr lang="en-US" sz="900" dirty="0" smtClean="0"/>
              <a:t>It is necessary to provide the MPA with sufficient information to be able to determine the application. This may include the submission of a planning statement, which may include information detailing the operations proposed, phasing, equipment, timescales and the need for the development. </a:t>
            </a:r>
          </a:p>
          <a:p>
            <a:endParaRPr lang="en-US" sz="900" dirty="0" smtClean="0"/>
          </a:p>
          <a:p>
            <a:r>
              <a:rPr lang="en-GB" sz="900" b="1" dirty="0" smtClean="0">
                <a:solidFill>
                  <a:schemeClr val="tx1">
                    <a:lumMod val="75000"/>
                    <a:lumOff val="25000"/>
                  </a:schemeClr>
                </a:solidFill>
              </a:rPr>
              <a:t>Content of the planning application package</a:t>
            </a:r>
            <a:br>
              <a:rPr lang="en-GB" sz="900" b="1" dirty="0" smtClean="0">
                <a:solidFill>
                  <a:schemeClr val="tx1">
                    <a:lumMod val="75000"/>
                    <a:lumOff val="25000"/>
                  </a:schemeClr>
                </a:solidFill>
              </a:rPr>
            </a:br>
            <a:r>
              <a:rPr lang="en-GB" sz="900" dirty="0" smtClean="0">
                <a:solidFill>
                  <a:schemeClr val="tx1">
                    <a:lumMod val="75000"/>
                    <a:lumOff val="25000"/>
                  </a:schemeClr>
                </a:solidFill>
              </a:rPr>
              <a:t>The planning application package will typically contain</a:t>
            </a:r>
          </a:p>
          <a:p>
            <a:pPr marL="180975" indent="-180975">
              <a:buFont typeface="+mj-lt"/>
              <a:buAutoNum type="arabicPeriod"/>
            </a:pPr>
            <a:r>
              <a:rPr lang="en-US" sz="900" dirty="0" smtClean="0">
                <a:solidFill>
                  <a:schemeClr val="tx1">
                    <a:lumMod val="75000"/>
                    <a:lumOff val="25000"/>
                  </a:schemeClr>
                </a:solidFill>
              </a:rPr>
              <a:t>The planning application, with appropriate form, certificate fee and schedule of plans/drawings and the appropriate fee. </a:t>
            </a:r>
          </a:p>
          <a:p>
            <a:pPr marL="180975" indent="-180975">
              <a:buFont typeface="+mj-lt"/>
              <a:buAutoNum type="arabicPeriod"/>
            </a:pPr>
            <a:r>
              <a:rPr lang="en-US" sz="900" dirty="0" smtClean="0">
                <a:solidFill>
                  <a:schemeClr val="tx1">
                    <a:lumMod val="75000"/>
                    <a:lumOff val="25000"/>
                  </a:schemeClr>
                </a:solidFill>
              </a:rPr>
              <a:t>The environmental statement (ES) [if it has been determined necessary</a:t>
            </a:r>
            <a:r>
              <a:rPr lang="en-US" sz="900" dirty="0" smtClean="0">
                <a:solidFill>
                  <a:schemeClr val="tx1">
                    <a:lumMod val="75000"/>
                    <a:lumOff val="25000"/>
                  </a:schemeClr>
                </a:solidFill>
              </a:rPr>
              <a:t>].</a:t>
            </a:r>
            <a:endParaRPr lang="en-US" sz="900" dirty="0" smtClean="0">
              <a:solidFill>
                <a:schemeClr val="tx1">
                  <a:lumMod val="75000"/>
                  <a:lumOff val="25000"/>
                </a:schemeClr>
              </a:solidFill>
            </a:endParaRPr>
          </a:p>
          <a:p>
            <a:pPr lvl="1">
              <a:buNone/>
            </a:pPr>
            <a:r>
              <a:rPr lang="en-US" sz="900" i="1" dirty="0" smtClean="0">
                <a:solidFill>
                  <a:schemeClr val="tx1">
                    <a:lumMod val="75000"/>
                    <a:lumOff val="25000"/>
                  </a:schemeClr>
                </a:solidFill>
              </a:rPr>
              <a:t>Non-technical summary</a:t>
            </a:r>
          </a:p>
          <a:p>
            <a:r>
              <a:rPr lang="en-US" sz="900" dirty="0" smtClean="0">
                <a:solidFill>
                  <a:schemeClr val="tx1">
                    <a:lumMod val="75000"/>
                    <a:lumOff val="25000"/>
                  </a:schemeClr>
                </a:solidFill>
              </a:rPr>
              <a:t>This is a summary of the contents and conclusions of the EIA. It is the part of the ES, which may be published separately for circulation on a non-statutory basis to local residents or interested parties. </a:t>
            </a:r>
          </a:p>
          <a:p>
            <a:pPr lvl="1">
              <a:buNone/>
            </a:pPr>
            <a:r>
              <a:rPr lang="en-US" sz="900" i="1" dirty="0" smtClean="0">
                <a:solidFill>
                  <a:schemeClr val="tx1">
                    <a:lumMod val="75000"/>
                    <a:lumOff val="25000"/>
                  </a:schemeClr>
                </a:solidFill>
              </a:rPr>
              <a:t>Environmental statement</a:t>
            </a:r>
          </a:p>
          <a:p>
            <a:r>
              <a:rPr lang="en-US" sz="900" dirty="0" smtClean="0">
                <a:solidFill>
                  <a:schemeClr val="tx1">
                    <a:lumMod val="75000"/>
                    <a:lumOff val="25000"/>
                  </a:schemeClr>
                </a:solidFill>
              </a:rPr>
              <a:t>This sets out the information about the development in more detail than the non-technical summary. The ES draws together the threads that have been explored through the technical reports. It is necessary to define the “baseline</a:t>
            </a:r>
            <a:r>
              <a:rPr lang="en-US" sz="900" dirty="0" smtClean="0"/>
              <a:t>”</a:t>
            </a:r>
            <a:r>
              <a:rPr lang="en-US" sz="900" dirty="0" smtClean="0">
                <a:solidFill>
                  <a:schemeClr val="tx1">
                    <a:lumMod val="75000"/>
                    <a:lumOff val="25000"/>
                  </a:schemeClr>
                </a:solidFill>
              </a:rPr>
              <a:t> that has been adopted in order to demonstrate the effects, if any, of the development on each key issue that has been identified by scoping. Where an issue has not been investigated in detail, this should be explained to avoid third parties questioning the adequacy of the EIA.</a:t>
            </a:r>
          </a:p>
          <a:p>
            <a:r>
              <a:rPr lang="en-US" sz="900" dirty="0" smtClean="0">
                <a:solidFill>
                  <a:schemeClr val="tx1">
                    <a:lumMod val="75000"/>
                    <a:lumOff val="25000"/>
                  </a:schemeClr>
                </a:solidFill>
              </a:rPr>
              <a:t>Mitigation measures should be described either in relation to each item or collated in a separate section of the ES, which may also constitute the suggested environmental management and monitoring scheme to be followed during and after the development has been completed and is operational.</a:t>
            </a:r>
          </a:p>
          <a:p>
            <a:r>
              <a:rPr lang="en-US" sz="900" dirty="0" smtClean="0">
                <a:solidFill>
                  <a:schemeClr val="tx1">
                    <a:lumMod val="75000"/>
                    <a:lumOff val="25000"/>
                  </a:schemeClr>
                </a:solidFill>
              </a:rPr>
              <a:t>The ES should outline the main alternatives studied by the applicant.</a:t>
            </a:r>
          </a:p>
          <a:p>
            <a:pPr marL="180975" indent="-180975">
              <a:spcAft>
                <a:spcPts val="0"/>
              </a:spcAft>
              <a:buFont typeface="+mj-lt"/>
              <a:buAutoNum type="arabicPeriod" startAt="3"/>
            </a:pPr>
            <a:r>
              <a:rPr lang="en-US" sz="900" dirty="0" smtClean="0">
                <a:solidFill>
                  <a:schemeClr val="tx1">
                    <a:lumMod val="75000"/>
                    <a:lumOff val="25000"/>
                  </a:schemeClr>
                </a:solidFill>
              </a:rPr>
              <a:t>Technical reports</a:t>
            </a:r>
          </a:p>
          <a:p>
            <a:r>
              <a:rPr lang="en-US" sz="900" dirty="0" smtClean="0">
                <a:solidFill>
                  <a:schemeClr val="tx1">
                    <a:lumMod val="75000"/>
                    <a:lumOff val="25000"/>
                  </a:schemeClr>
                </a:solidFill>
              </a:rPr>
              <a:t>The individual technical reports prepared for the various effects on the environment together with the data supporting the conclusions should be included in Part III. This enables the local planning authority to verify the contents of the ES by reference to the source material and also be satisfied that the EIA has been sufficiently rigorous and in accordance with the methodology agreed as part of the scoping exercise.</a:t>
            </a:r>
          </a:p>
          <a:p>
            <a:endParaRPr lang="en-GB" sz="900" dirty="0" smtClean="0">
              <a:solidFill>
                <a:schemeClr val="tx1">
                  <a:lumMod val="75000"/>
                  <a:lumOff val="25000"/>
                </a:schemeClr>
              </a:solidFill>
            </a:endParaRPr>
          </a:p>
          <a:p>
            <a:r>
              <a:rPr lang="en-GB" sz="900" b="1" dirty="0" smtClean="0">
                <a:solidFill>
                  <a:schemeClr val="tx1">
                    <a:lumMod val="75000"/>
                    <a:lumOff val="25000"/>
                  </a:schemeClr>
                </a:solidFill>
              </a:rPr>
              <a:t>Public access to information</a:t>
            </a:r>
            <a:br>
              <a:rPr lang="en-GB" sz="900" b="1" dirty="0" smtClean="0">
                <a:solidFill>
                  <a:schemeClr val="tx1">
                    <a:lumMod val="75000"/>
                    <a:lumOff val="25000"/>
                  </a:schemeClr>
                </a:solidFill>
              </a:rPr>
            </a:br>
            <a:r>
              <a:rPr lang="en-GB" sz="900" dirty="0" smtClean="0"/>
              <a:t>Operators will be required to make the information about their plans and proposals available to the public. This may include through their company website (best practice) and through local libraries.</a:t>
            </a:r>
          </a:p>
          <a:p>
            <a:r>
              <a:rPr lang="en-US" sz="900" dirty="0" smtClean="0"/>
              <a:t>The planning application and supporting documents will also be available on the MPA’s website for consultation. </a:t>
            </a:r>
            <a:endParaRPr lang="en-GB" sz="900" dirty="0" smtClean="0">
              <a:solidFill>
                <a:schemeClr val="tx1">
                  <a:lumMod val="75000"/>
                  <a:lumOff val="25000"/>
                </a:schemeClr>
              </a:solidFill>
            </a:endParaRPr>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MPA advertises and consults on</a:t>
            </a:r>
          </a:p>
          <a:p>
            <a:pPr marL="1257300" indent="-1257300"/>
            <a:r>
              <a:rPr lang="en-GB" sz="2000" b="1" dirty="0" smtClean="0">
                <a:solidFill>
                  <a:schemeClr val="accent1"/>
                </a:solidFill>
                <a:latin typeface="Arial" pitchFamily="34" charset="0"/>
                <a:cs typeface="Arial" pitchFamily="34" charset="0"/>
              </a:rPr>
              <a:t>planning application</a:t>
            </a:r>
          </a:p>
          <a:p>
            <a:pPr marL="1257300" indent="-1257300"/>
            <a:r>
              <a:rPr lang="en-GB" sz="2000" b="1" dirty="0" smtClean="0">
                <a:solidFill>
                  <a:schemeClr val="accent1"/>
                </a:solidFill>
                <a:latin typeface="Arial" pitchFamily="34" charset="0"/>
                <a:cs typeface="Arial" pitchFamily="34" charset="0"/>
              </a:rPr>
              <a:t>and environmental statement</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advertises the planning application package in local media and consults statutory consultees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Local engagement with communities is formally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3"/>
              </a:rPr>
              <a:t>T</a:t>
            </a:r>
            <a:r>
              <a:rPr lang="en-US" sz="950" b="1" dirty="0" smtClean="0">
                <a:solidFill>
                  <a:srgbClr val="FF0000"/>
                </a:solidFill>
                <a:latin typeface="Arial" pitchFamily="34" charset="0"/>
                <a:cs typeface="Arial" pitchFamily="34" charset="0"/>
                <a:hlinkClick r:id="rId3"/>
              </a:rPr>
              <a:t>own and Country Planning (Environmental Impact Assessment) (England and Wales) Regulations 1999 </a:t>
            </a:r>
            <a:endParaRPr lang="en-US" sz="950" b="1" dirty="0" smtClean="0">
              <a:solidFill>
                <a:srgbClr val="FF0000"/>
              </a:solidFill>
              <a:latin typeface="Arial" pitchFamily="34" charset="0"/>
              <a:cs typeface="Arial" pitchFamily="34" charset="0"/>
            </a:endParaRPr>
          </a:p>
          <a:p>
            <a:pPr marL="1257300" indent="-1257300">
              <a:spcAft>
                <a:spcPts val="300"/>
              </a:spcAft>
            </a:pPr>
            <a:r>
              <a:rPr lang="en-US" sz="950" b="1" dirty="0" smtClean="0">
                <a:solidFill>
                  <a:srgbClr val="FF0000"/>
                </a:solidFill>
                <a:latin typeface="Arial" pitchFamily="34" charset="0"/>
                <a:cs typeface="Arial" pitchFamily="34" charset="0"/>
              </a:rPr>
              <a:t>	</a:t>
            </a:r>
            <a:r>
              <a:rPr lang="en-US" sz="950" b="1" dirty="0" smtClean="0">
                <a:solidFill>
                  <a:srgbClr val="FF0000"/>
                </a:solidFill>
                <a:latin typeface="Arial" pitchFamily="34" charset="0"/>
                <a:cs typeface="Arial" pitchFamily="34" charset="0"/>
                <a:hlinkClick r:id="rId4"/>
              </a:rPr>
              <a:t>Town and Country Planning (Development Management Procedure) (Wales) Order 2012</a:t>
            </a:r>
            <a:endParaRPr lang="en-US" sz="950" b="1" dirty="0" smtClean="0">
              <a:solidFill>
                <a:srgbClr val="FF0000"/>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All that are required to be consulted in accordance with the Town and Country Planning (Development Management Procedure) (Wales) Order 2012</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Consultation responses from statutory and non-statutory consultees including the local community</a:t>
            </a:r>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155532" y="74203"/>
            <a:ext cx="306299" cy="306299"/>
          </a:xfrm>
          <a:prstGeom prst="rect">
            <a:avLst/>
          </a:prstGeom>
        </p:spPr>
      </p:pic>
    </p:spTree>
    <p:extLst>
      <p:ext uri="{BB962C8B-B14F-4D97-AF65-F5344CB8AC3E}">
        <p14:creationId xmlns:p14="http://schemas.microsoft.com/office/powerpoint/2010/main" xmlns="" val="35496021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Pre-application consultation</a:t>
            </a:r>
            <a:r>
              <a:rPr lang="en-GB" dirty="0" smtClean="0"/>
              <a:t/>
            </a:r>
            <a:br>
              <a:rPr lang="en-GB" dirty="0" smtClean="0"/>
            </a:br>
            <a:r>
              <a:rPr lang="en-US" dirty="0" smtClean="0"/>
              <a:t>Before submitting a pre-application enquiry to NRW, it is strongly recommended that operators should contact the relevant MPA to determine any potential issues that may need to be resolved, so that these aspects and any implications of any proposed mitigation measures can also be considered by NRW from the outset.</a:t>
            </a:r>
          </a:p>
          <a:p>
            <a:endParaRPr lang="en-US" dirty="0" smtClean="0"/>
          </a:p>
          <a:p>
            <a:pPr marL="228600" indent="-228600"/>
            <a:r>
              <a:rPr lang="en-GB" b="1" dirty="0" smtClean="0"/>
              <a:t>Useful links</a:t>
            </a:r>
          </a:p>
          <a:p>
            <a:r>
              <a:rPr lang="en-GB" dirty="0" smtClean="0"/>
              <a:t>Contacting NRW</a:t>
            </a:r>
            <a:br>
              <a:rPr lang="en-GB" dirty="0" smtClean="0"/>
            </a:br>
            <a:r>
              <a:rPr lang="en-US" dirty="0" smtClean="0">
                <a:hlinkClick r:id="rId2"/>
              </a:rPr>
              <a:t>http://naturalresourceswales.gov.uk/our-work/contact-us/?lang=en</a:t>
            </a:r>
            <a:endParaRPr lang="en-US" dirty="0" smtClean="0"/>
          </a:p>
          <a:p>
            <a:pPr marL="228600" indent="-228600"/>
            <a:endParaRPr lang="en-US" dirty="0" smtClean="0"/>
          </a:p>
          <a:p>
            <a:pPr marL="228600" indent="-228600"/>
            <a:r>
              <a:rPr lang="en-GB" dirty="0" smtClean="0"/>
              <a:t>NRW general enquiries</a:t>
            </a:r>
          </a:p>
          <a:p>
            <a:pPr marL="228600" indent="-228600"/>
            <a:r>
              <a:rPr lang="en-US" dirty="0" smtClean="0"/>
              <a:t>Email: </a:t>
            </a:r>
            <a:r>
              <a:rPr lang="en-US" dirty="0" smtClean="0">
                <a:hlinkClick r:id="rId3"/>
              </a:rPr>
              <a:t>enquiries@naturalresourceswales.gov.uk</a:t>
            </a:r>
            <a:r>
              <a:rPr lang="en-US" dirty="0" smtClean="0"/>
              <a:t> </a:t>
            </a:r>
          </a:p>
          <a:p>
            <a:pPr marL="228600" indent="-228600"/>
            <a:endParaRPr lang="en-US" sz="900" dirty="0" smtClean="0"/>
          </a:p>
        </p:txBody>
      </p:sp>
      <p:sp>
        <p:nvSpPr>
          <p:cNvPr id="8" name="Rectangle 7"/>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US" sz="2000" b="1" dirty="0" smtClean="0">
                <a:solidFill>
                  <a:schemeClr val="accent4"/>
                </a:solidFill>
                <a:latin typeface="Arial" pitchFamily="34" charset="0"/>
                <a:cs typeface="Arial" pitchFamily="34" charset="0"/>
              </a:rPr>
              <a:t>Environmental regulator –</a:t>
            </a:r>
          </a:p>
          <a:p>
            <a:pPr marL="1257300" indent="-1257300"/>
            <a:r>
              <a:rPr lang="en-US" sz="2000" b="1" dirty="0" smtClean="0">
                <a:solidFill>
                  <a:schemeClr val="accent4"/>
                </a:solidFill>
                <a:latin typeface="Arial" pitchFamily="34" charset="0"/>
                <a:cs typeface="Arial" pitchFamily="34" charset="0"/>
              </a:rPr>
              <a:t>operator pre-application </a:t>
            </a:r>
          </a:p>
          <a:p>
            <a:pPr marL="1257300" indent="-1257300"/>
            <a:r>
              <a:rPr lang="en-US" sz="2000" b="1" dirty="0" smtClean="0">
                <a:solidFill>
                  <a:schemeClr val="accent4"/>
                </a:solidFill>
                <a:latin typeface="Arial" pitchFamily="34" charset="0"/>
                <a:cs typeface="Arial" pitchFamily="34" charset="0"/>
              </a:rPr>
              <a:t>consultation (best practice)</a:t>
            </a:r>
          </a:p>
          <a:p>
            <a:pPr marL="1257300" indent="-1257300"/>
            <a:endParaRPr lang="en-GB" sz="2000" b="1" dirty="0" smtClean="0">
              <a:solidFill>
                <a:schemeClr val="accent4"/>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Natural Resources Wales (NRW)</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US"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a:t>
            </a:r>
            <a:r>
              <a:rPr lang="en-GB" sz="950" b="1" dirty="0" smtClean="0">
                <a:solidFill>
                  <a:schemeClr val="tx1">
                    <a:lumMod val="75000"/>
                    <a:lumOff val="25000"/>
                  </a:schemeClr>
                </a:solidFill>
                <a:latin typeface="Arial" pitchFamily="34" charset="0"/>
                <a:cs typeface="Arial" pitchFamily="34" charset="0"/>
              </a:rPr>
              <a:t>NRW </a:t>
            </a:r>
            <a:r>
              <a:rPr lang="en-US" sz="950" b="1" dirty="0" smtClean="0">
                <a:solidFill>
                  <a:schemeClr val="tx1">
                    <a:lumMod val="75000"/>
                    <a:lumOff val="25000"/>
                  </a:schemeClr>
                </a:solidFill>
                <a:latin typeface="Arial" pitchFamily="34" charset="0"/>
                <a:cs typeface="Arial" pitchFamily="34" charset="0"/>
              </a:rPr>
              <a:t>at the pre-application stage and to twin-track planning and environmental permission applications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4"/>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Water Resources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1000" dirty="0" smtClean="0"/>
              <a:t>	</a:t>
            </a:r>
            <a:r>
              <a:rPr lang="en-GB" sz="950" b="1" dirty="0" smtClean="0">
                <a:solidFill>
                  <a:srgbClr val="0B0C0C"/>
                </a:solidFill>
                <a:latin typeface="Arial" pitchFamily="34" charset="0"/>
                <a:cs typeface="Arial" pitchFamily="34" charset="0"/>
                <a:hlinkClick r:id="rId6"/>
              </a:rPr>
              <a:t>Conservation of Habitats and Species Regulations 2010</a:t>
            </a:r>
            <a:endParaRPr lang="en-GB" sz="950" b="1" dirty="0" smtClean="0">
              <a:solidFill>
                <a:srgbClr val="0B0C0C"/>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NRW</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NRW</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MPA (consultation considered best practice)</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NRW response to enquiry</a:t>
            </a:r>
            <a:endParaRPr lang="en-GB" sz="950" dirty="0" smtClean="0">
              <a:solidFill>
                <a:schemeClr val="tx1">
                  <a:lumMod val="75000"/>
                  <a:lumOff val="25000"/>
                </a:schemeClr>
              </a:solidFill>
              <a:latin typeface="Arial" pitchFamily="34" charset="0"/>
              <a:cs typeface="Arial" pitchFamily="34" charset="0"/>
            </a:endParaRPr>
          </a:p>
        </p:txBody>
      </p:sp>
      <p:pic>
        <p:nvPicPr>
          <p:cNvPr id="11" name="Picture 10"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3" name="Picture 12" descr="england.png">
            <a:hlinkClick r:id="rId9" action="ppaction://hlinksldjump"/>
          </p:cNvPr>
          <p:cNvPicPr>
            <a:picLocks noChangeAspect="1"/>
          </p:cNvPicPr>
          <p:nvPr/>
        </p:nvPicPr>
        <p:blipFill>
          <a:blip r:embed="rId10"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1"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40810028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9274"/>
            <a:ext cx="4176712" cy="5903913"/>
          </a:xfrm>
        </p:spPr>
        <p:txBody>
          <a:bodyPr>
            <a:noAutofit/>
          </a:bodyPr>
          <a:lstStyle/>
          <a:p>
            <a:r>
              <a:rPr lang="en-GB" sz="800" b="1" dirty="0" smtClean="0"/>
              <a:t>Application process</a:t>
            </a:r>
            <a:br>
              <a:rPr lang="en-GB" sz="800" b="1" dirty="0" smtClean="0"/>
            </a:br>
            <a:r>
              <a:rPr lang="en-GB" sz="800" dirty="0" smtClean="0"/>
              <a:t>There are potentially eleven licences or consents required from NRW, five of which fall under the Environmental Permitting (England &amp; Wales) Regulations 2010 (EPR). The list  is as follows.</a:t>
            </a:r>
            <a:endParaRPr lang="en-GB" sz="800" b="1" dirty="0" smtClean="0"/>
          </a:p>
          <a:p>
            <a:r>
              <a:rPr lang="en-GB" sz="800" dirty="0" smtClean="0"/>
              <a:t>Operators must serve a notice on NRW under Section 199 of the Water Resources Act 1991 to “construct a boring for the purposes of searching for or extracting minerals”. </a:t>
            </a:r>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endParaRPr lang="en-GB" sz="800" dirty="0" smtClean="0"/>
          </a:p>
          <a:p>
            <a:pPr>
              <a:lnSpc>
                <a:spcPct val="100000"/>
              </a:lnSpc>
              <a:spcAft>
                <a:spcPts val="0"/>
              </a:spcAft>
            </a:pPr>
            <a:r>
              <a:rPr lang="en-US" sz="800" b="1" dirty="0" smtClean="0"/>
              <a:t>Role of the MPA</a:t>
            </a:r>
          </a:p>
          <a:p>
            <a:pPr>
              <a:lnSpc>
                <a:spcPct val="100000"/>
              </a:lnSpc>
              <a:spcAft>
                <a:spcPts val="0"/>
              </a:spcAft>
            </a:pPr>
            <a:r>
              <a:rPr lang="en-US" sz="800" dirty="0" smtClean="0"/>
              <a:t>Environmental impacts are also of relevance to MPAs. The MPA will use appropriate planning conditions, having regard to the issues for which they have responsibility, to mitigate against any adverse environmental impact.</a:t>
            </a:r>
          </a:p>
          <a:p>
            <a:pPr>
              <a:lnSpc>
                <a:spcPct val="100000"/>
              </a:lnSpc>
              <a:spcAft>
                <a:spcPts val="0"/>
              </a:spcAft>
            </a:pPr>
            <a:endParaRPr lang="en-GB" sz="800" dirty="0" smtClean="0"/>
          </a:p>
          <a:p>
            <a:r>
              <a:rPr lang="en-GB" sz="800" b="1" dirty="0" smtClean="0"/>
              <a:t>Useful links</a:t>
            </a:r>
            <a:br>
              <a:rPr lang="en-GB" sz="800" b="1" dirty="0" smtClean="0"/>
            </a:br>
            <a:r>
              <a:rPr lang="en-GB" sz="800" dirty="0" smtClean="0"/>
              <a:t>Contacting NRW</a:t>
            </a:r>
            <a:br>
              <a:rPr lang="en-GB" sz="800" dirty="0" smtClean="0"/>
            </a:br>
            <a:r>
              <a:rPr lang="en-GB" sz="800" dirty="0" smtClean="0">
                <a:hlinkClick r:id="rId2"/>
              </a:rPr>
              <a:t>http://naturalresourceswales.gov.uk/our-work/contact-us/?lang=en</a:t>
            </a:r>
            <a:endParaRPr lang="en-GB" sz="800" dirty="0" smtClean="0"/>
          </a:p>
          <a:p>
            <a:pPr marL="228600" indent="-228600"/>
            <a:endParaRPr lang="en-GB" b="1"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Operator applies for permits</a:t>
            </a:r>
          </a:p>
          <a:p>
            <a:pPr marL="1257300" indent="-1257300"/>
            <a:r>
              <a:rPr lang="en-GB" sz="2000" b="1" dirty="0" smtClean="0">
                <a:solidFill>
                  <a:schemeClr val="accent4"/>
                </a:solidFill>
                <a:latin typeface="Arial" pitchFamily="34" charset="0"/>
                <a:cs typeface="Arial" pitchFamily="34" charset="0"/>
              </a:rPr>
              <a:t>from environmental regulator</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Natural Resources Wales (NRW)</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NRW at the pre-application stage and to twin-track planning and environmental permission applications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Water Resources Act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NRW</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Application documents, NRW permits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appeal provisions in the </a:t>
            </a:r>
            <a:r>
              <a:rPr lang="en-US" sz="950" b="1" dirty="0" smtClean="0">
                <a:solidFill>
                  <a:schemeClr val="tx1">
                    <a:lumMod val="75000"/>
                    <a:lumOff val="25000"/>
                  </a:schemeClr>
                </a:solidFill>
                <a:latin typeface="Arial" pitchFamily="34" charset="0"/>
                <a:cs typeface="Arial" pitchFamily="34" charset="0"/>
              </a:rPr>
              <a:t>event of a permit application being rejected</a:t>
            </a:r>
            <a:endParaRPr lang="en-GB" sz="950" b="1" dirty="0" smtClean="0">
              <a:solidFill>
                <a:schemeClr val="tx1">
                  <a:lumMod val="75000"/>
                  <a:lumOff val="25000"/>
                </a:schemeClr>
              </a:solidFill>
              <a:latin typeface="Arial" pitchFamily="34" charset="0"/>
              <a:cs typeface="Arial" pitchFamily="34" charset="0"/>
            </a:endParaRPr>
          </a:p>
        </p:txBody>
      </p:sp>
      <p:pic>
        <p:nvPicPr>
          <p:cNvPr id="11" name="Picture 10"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3" name="Picture 12" descr="england.png">
            <a:hlinkClick r:id="rId8" action="ppaction://hlinksldjump"/>
          </p:cNvPr>
          <p:cNvPicPr>
            <a:picLocks noChangeAspect="1"/>
          </p:cNvPicPr>
          <p:nvPr/>
        </p:nvPicPr>
        <p:blipFill>
          <a:blip r:embed="rId9"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0" cstate="print"/>
          <a:stretch>
            <a:fillRect/>
          </a:stretch>
        </p:blipFill>
        <p:spPr>
          <a:xfrm>
            <a:off x="7079332" y="74203"/>
            <a:ext cx="306299" cy="306299"/>
          </a:xfrm>
          <a:prstGeom prst="rect">
            <a:avLst/>
          </a:prstGeom>
        </p:spPr>
      </p:pic>
      <p:graphicFrame>
        <p:nvGraphicFramePr>
          <p:cNvPr id="16" name="Table 15"/>
          <p:cNvGraphicFramePr>
            <a:graphicFrameLocks noGrp="1"/>
          </p:cNvGraphicFramePr>
          <p:nvPr/>
        </p:nvGraphicFramePr>
        <p:xfrm>
          <a:off x="4716463" y="1542495"/>
          <a:ext cx="4176712" cy="3648593"/>
        </p:xfrm>
        <a:graphic>
          <a:graphicData uri="http://schemas.openxmlformats.org/drawingml/2006/table">
            <a:tbl>
              <a:tblPr firstRow="1" bandRow="1">
                <a:tableStyleId>{5C22544A-7EE6-4342-B048-85BDC9FD1C3A}</a:tableStyleId>
              </a:tblPr>
              <a:tblGrid>
                <a:gridCol w="1511721"/>
                <a:gridCol w="2664991"/>
              </a:tblGrid>
              <a:tr h="134984">
                <a:tc>
                  <a:txBody>
                    <a:bodyPr/>
                    <a:lstStyle/>
                    <a:p>
                      <a:r>
                        <a:rPr lang="en-GB" sz="800" b="1" dirty="0" smtClean="0">
                          <a:solidFill>
                            <a:schemeClr val="tx1">
                              <a:lumMod val="75000"/>
                              <a:lumOff val="25000"/>
                            </a:schemeClr>
                          </a:solidFill>
                          <a:latin typeface="Arial" pitchFamily="34" charset="0"/>
                          <a:cs typeface="Arial" pitchFamily="34" charset="0"/>
                        </a:rPr>
                        <a:t>Permits</a:t>
                      </a:r>
                      <a:endParaRPr lang="en-GB" sz="800" b="1"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r>
                        <a:rPr lang="en-GB" sz="800" b="1" dirty="0" smtClean="0">
                          <a:solidFill>
                            <a:schemeClr val="tx1">
                              <a:lumMod val="75000"/>
                              <a:lumOff val="25000"/>
                            </a:schemeClr>
                          </a:solidFill>
                          <a:latin typeface="Arial" pitchFamily="34" charset="0"/>
                          <a:cs typeface="Arial" pitchFamily="34" charset="0"/>
                        </a:rPr>
                        <a:t>Conditions</a:t>
                      </a:r>
                      <a:endParaRPr lang="en-GB" sz="800" b="1" dirty="0">
                        <a:solidFill>
                          <a:schemeClr val="tx1">
                            <a:lumMod val="75000"/>
                            <a:lumOff val="25000"/>
                          </a:schemeClr>
                        </a:solidFill>
                        <a:latin typeface="Arial" pitchFamily="34" charset="0"/>
                        <a:cs typeface="Arial" pitchFamily="34" charset="0"/>
                      </a:endParaRPr>
                    </a:p>
                  </a:txBody>
                  <a:tcPr marL="0" marR="0" marT="18000" marB="0">
                    <a:noFill/>
                  </a:tcPr>
                </a:tc>
              </a:tr>
              <a:tr h="252603">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Groundwater activity</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Unless we are satisfied that there is no risk of inputs to groundwater</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134984">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Mining waste activity</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Likely to apply in all circumstances</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370223">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Industrial emissions activity</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When the operator intends to flare more than 10 tonnes of gas per day. If is it less than 10 tonnes of gas per day it is subject to mining waste activity.</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252603">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Radioactive substances activity</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Likely to apply in all circumstances where oil and gas is produced</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252603">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Water discharge activity</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If surface water run-off becomes polluted</a:t>
                      </a:r>
                      <a:br>
                        <a:rPr lang="en-US" sz="800" b="0" kern="1200" dirty="0" smtClean="0">
                          <a:solidFill>
                            <a:schemeClr val="tx1">
                              <a:lumMod val="75000"/>
                              <a:lumOff val="25000"/>
                            </a:schemeClr>
                          </a:solidFill>
                          <a:latin typeface="Arial" pitchFamily="34" charset="0"/>
                          <a:ea typeface="+mn-ea"/>
                          <a:cs typeface="Arial" pitchFamily="34" charset="0"/>
                        </a:rPr>
                      </a:b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r>
              <a:tr h="134984">
                <a:tc>
                  <a:txBody>
                    <a:bodyPr/>
                    <a:lstStyle/>
                    <a:p>
                      <a:r>
                        <a:rPr lang="en-GB" sz="800" b="1" u="none" kern="1200" dirty="0" smtClean="0">
                          <a:solidFill>
                            <a:schemeClr val="tx1">
                              <a:lumMod val="75000"/>
                              <a:lumOff val="25000"/>
                            </a:schemeClr>
                          </a:solidFill>
                          <a:latin typeface="Arial" pitchFamily="34" charset="0"/>
                          <a:ea typeface="+mn-ea"/>
                          <a:cs typeface="Arial" pitchFamily="34" charset="0"/>
                        </a:rPr>
                        <a:t>Licences</a:t>
                      </a:r>
                      <a:endParaRPr lang="en-GB" sz="800" b="1" u="none"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u="none" kern="1200" dirty="0" smtClean="0">
                          <a:solidFill>
                            <a:schemeClr val="tx1">
                              <a:lumMod val="75000"/>
                              <a:lumOff val="25000"/>
                            </a:schemeClr>
                          </a:solidFill>
                          <a:latin typeface="Arial" pitchFamily="34" charset="0"/>
                          <a:ea typeface="+mn-ea"/>
                          <a:cs typeface="Arial" pitchFamily="34" charset="0"/>
                        </a:rPr>
                        <a:t>Conditions</a:t>
                      </a:r>
                    </a:p>
                  </a:txBody>
                  <a:tcPr marL="0" marR="0" marT="18000" marB="0">
                    <a:noFill/>
                  </a:tcPr>
                </a:tc>
              </a:tr>
              <a:tr h="370223">
                <a:tc>
                  <a:txBody>
                    <a:bodyPr/>
                    <a:lstStyle/>
                    <a:p>
                      <a:r>
                        <a:rPr lang="en-GB" sz="800" b="0" kern="1200" dirty="0" smtClean="0">
                          <a:solidFill>
                            <a:schemeClr val="tx1">
                              <a:lumMod val="75000"/>
                              <a:lumOff val="25000"/>
                            </a:schemeClr>
                          </a:solidFill>
                          <a:latin typeface="Arial" pitchFamily="34" charset="0"/>
                          <a:ea typeface="+mn-ea"/>
                          <a:cs typeface="Arial" pitchFamily="34" charset="0"/>
                        </a:rPr>
                        <a:t>European protected species</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r>
                        <a:rPr lang="en-GB" sz="800" b="0" kern="1200" dirty="0" smtClean="0">
                          <a:solidFill>
                            <a:schemeClr val="tx1">
                              <a:lumMod val="75000"/>
                              <a:lumOff val="25000"/>
                            </a:schemeClr>
                          </a:solidFill>
                          <a:latin typeface="Arial" pitchFamily="34" charset="0"/>
                          <a:ea typeface="+mn-ea"/>
                          <a:cs typeface="Arial" pitchFamily="34" charset="0"/>
                        </a:rPr>
                        <a:t>May be required where there is potential to have adverse effects.</a:t>
                      </a:r>
                      <a:r>
                        <a:rPr lang="en-GB" sz="800" b="0" kern="1200" baseline="0" dirty="0" smtClean="0">
                          <a:solidFill>
                            <a:schemeClr val="tx1">
                              <a:lumMod val="75000"/>
                              <a:lumOff val="25000"/>
                            </a:schemeClr>
                          </a:solidFill>
                          <a:latin typeface="Arial" pitchFamily="34" charset="0"/>
                          <a:ea typeface="+mn-ea"/>
                          <a:cs typeface="Arial" pitchFamily="34" charset="0"/>
                        </a:rPr>
                        <a:t> </a:t>
                      </a:r>
                      <a:r>
                        <a:rPr lang="en-GB" sz="800" b="0" kern="1200" dirty="0" smtClean="0">
                          <a:solidFill>
                            <a:schemeClr val="tx1">
                              <a:lumMod val="75000"/>
                              <a:lumOff val="25000"/>
                            </a:schemeClr>
                          </a:solidFill>
                          <a:latin typeface="Arial" pitchFamily="34" charset="0"/>
                          <a:ea typeface="+mn-ea"/>
                          <a:cs typeface="Arial" pitchFamily="34" charset="0"/>
                        </a:rPr>
                        <a:t>May also be subject to assessment under the Conservation of Habitats and Species Regulations 2010.</a:t>
                      </a:r>
                    </a:p>
                  </a:txBody>
                  <a:tcPr marL="0" marR="0" marT="18000" marB="0">
                    <a:noFill/>
                  </a:tcPr>
                </a:tc>
              </a:tr>
              <a:tr h="487842">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Water abstraction</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If the operator plans to abstract more than 20 m</a:t>
                      </a:r>
                      <a:r>
                        <a:rPr lang="en-US" sz="800" b="0" kern="1200" baseline="30000" dirty="0" smtClean="0">
                          <a:solidFill>
                            <a:schemeClr val="tx1">
                              <a:lumMod val="75000"/>
                              <a:lumOff val="25000"/>
                            </a:schemeClr>
                          </a:solidFill>
                          <a:latin typeface="Arial" pitchFamily="34" charset="0"/>
                          <a:ea typeface="+mn-ea"/>
                          <a:cs typeface="Arial" pitchFamily="34" charset="0"/>
                        </a:rPr>
                        <a:t>3</a:t>
                      </a:r>
                      <a:r>
                        <a:rPr lang="en-US" sz="800" b="0" kern="1200" dirty="0" smtClean="0">
                          <a:solidFill>
                            <a:schemeClr val="tx1">
                              <a:lumMod val="75000"/>
                              <a:lumOff val="25000"/>
                            </a:schemeClr>
                          </a:solidFill>
                          <a:latin typeface="Arial" pitchFamily="34" charset="0"/>
                          <a:ea typeface="+mn-ea"/>
                          <a:cs typeface="Arial" pitchFamily="34" charset="0"/>
                        </a:rPr>
                        <a:t>/day for their own use, rather than purchasing water from a public water supply utility company</a:t>
                      </a:r>
                      <a:br>
                        <a:rPr lang="en-US" sz="800" b="0" kern="1200" dirty="0" smtClean="0">
                          <a:solidFill>
                            <a:schemeClr val="tx1">
                              <a:lumMod val="75000"/>
                              <a:lumOff val="25000"/>
                            </a:schemeClr>
                          </a:solidFill>
                          <a:latin typeface="Arial" pitchFamily="34" charset="0"/>
                          <a:ea typeface="+mn-ea"/>
                          <a:cs typeface="Arial" pitchFamily="34" charset="0"/>
                        </a:rPr>
                      </a:b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r>
              <a:tr h="134984">
                <a:tc>
                  <a:txBody>
                    <a:bodyPr/>
                    <a:lstStyle/>
                    <a:p>
                      <a:r>
                        <a:rPr lang="en-GB" sz="800" b="1" u="none" kern="1200" dirty="0" smtClean="0">
                          <a:solidFill>
                            <a:schemeClr val="tx1">
                              <a:lumMod val="75000"/>
                              <a:lumOff val="25000"/>
                            </a:schemeClr>
                          </a:solidFill>
                          <a:latin typeface="Arial" pitchFamily="34" charset="0"/>
                          <a:ea typeface="+mn-ea"/>
                          <a:cs typeface="Arial" pitchFamily="34" charset="0"/>
                        </a:rPr>
                        <a:t>Consents</a:t>
                      </a:r>
                      <a:endParaRPr lang="en-GB" sz="800" b="1" u="none"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u="none" kern="1200" dirty="0" smtClean="0">
                          <a:solidFill>
                            <a:schemeClr val="tx1">
                              <a:lumMod val="75000"/>
                              <a:lumOff val="25000"/>
                            </a:schemeClr>
                          </a:solidFill>
                          <a:latin typeface="Arial" pitchFamily="34" charset="0"/>
                          <a:ea typeface="+mn-ea"/>
                          <a:cs typeface="Arial" pitchFamily="34" charset="0"/>
                        </a:rPr>
                        <a:t>Conditions</a:t>
                      </a:r>
                    </a:p>
                  </a:txBody>
                  <a:tcPr marL="0" marR="0" marT="18000" marB="0">
                    <a:noFill/>
                  </a:tcPr>
                </a:tc>
              </a:tr>
              <a:tr h="370223">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Groundwater investigation </a:t>
                      </a:r>
                      <a:br>
                        <a:rPr lang="en-US" sz="800" b="0" kern="1200" dirty="0" smtClean="0">
                          <a:solidFill>
                            <a:schemeClr val="tx1">
                              <a:lumMod val="75000"/>
                              <a:lumOff val="25000"/>
                            </a:schemeClr>
                          </a:solidFill>
                          <a:latin typeface="Arial" pitchFamily="34" charset="0"/>
                          <a:ea typeface="+mn-ea"/>
                          <a:cs typeface="Arial" pitchFamily="34" charset="0"/>
                        </a:rPr>
                      </a:b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To cover drilling and test pumping where there is the potential to abstract more than 20 m</a:t>
                      </a:r>
                      <a:r>
                        <a:rPr lang="en-US" sz="800" b="0" kern="1200" baseline="30000" dirty="0" smtClean="0">
                          <a:solidFill>
                            <a:schemeClr val="tx1">
                              <a:lumMod val="75000"/>
                              <a:lumOff val="25000"/>
                            </a:schemeClr>
                          </a:solidFill>
                          <a:latin typeface="Arial" pitchFamily="34" charset="0"/>
                          <a:ea typeface="+mn-ea"/>
                          <a:cs typeface="Arial" pitchFamily="34" charset="0"/>
                        </a:rPr>
                        <a:t>3</a:t>
                      </a:r>
                      <a:r>
                        <a:rPr lang="en-US" sz="800" b="0" kern="1200" dirty="0" smtClean="0">
                          <a:solidFill>
                            <a:schemeClr val="tx1">
                              <a:lumMod val="75000"/>
                              <a:lumOff val="25000"/>
                            </a:schemeClr>
                          </a:solidFill>
                          <a:latin typeface="Arial" pitchFamily="34" charset="0"/>
                          <a:ea typeface="+mn-ea"/>
                          <a:cs typeface="Arial" pitchFamily="34" charset="0"/>
                        </a:rPr>
                        <a:t>/day of groundwater in the production process</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170939">
                <a:tc>
                  <a:txBody>
                    <a:bodyPr/>
                    <a:lstStyle/>
                    <a:p>
                      <a:r>
                        <a:rPr lang="en-US" sz="800" b="0" kern="1200" dirty="0" smtClean="0">
                          <a:solidFill>
                            <a:schemeClr val="tx1">
                              <a:lumMod val="75000"/>
                              <a:lumOff val="25000"/>
                            </a:schemeClr>
                          </a:solidFill>
                          <a:latin typeface="Arial" pitchFamily="34" charset="0"/>
                          <a:ea typeface="+mn-ea"/>
                          <a:cs typeface="Arial" pitchFamily="34" charset="0"/>
                        </a:rPr>
                        <a:t>Flood risk</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dirty="0" smtClean="0">
                          <a:solidFill>
                            <a:schemeClr val="tx1">
                              <a:lumMod val="75000"/>
                              <a:lumOff val="25000"/>
                            </a:schemeClr>
                          </a:solidFill>
                          <a:latin typeface="Arial" pitchFamily="34" charset="0"/>
                          <a:ea typeface="+mn-ea"/>
                          <a:cs typeface="Arial" pitchFamily="34" charset="0"/>
                        </a:rPr>
                        <a:t>If the proposed site is near a watercourse or main river</a:t>
                      </a:r>
                      <a:endParaRPr lang="en-GB" sz="800" b="0" kern="1200" dirty="0" smtClean="0">
                        <a:solidFill>
                          <a:schemeClr val="tx1">
                            <a:lumMod val="75000"/>
                            <a:lumOff val="25000"/>
                          </a:schemeClr>
                        </a:solidFill>
                        <a:latin typeface="Arial" pitchFamily="34" charset="0"/>
                        <a:ea typeface="+mn-ea"/>
                        <a:cs typeface="Arial" pitchFamily="34" charset="0"/>
                      </a:endParaRPr>
                    </a:p>
                  </a:txBody>
                  <a:tcPr marL="0" marR="0" marT="18000" marB="0">
                    <a:noFill/>
                  </a:tcPr>
                </a:tc>
              </a:tr>
              <a:tr h="475494">
                <a:tc>
                  <a:txBody>
                    <a:bodyPr/>
                    <a:lstStyle/>
                    <a:p>
                      <a:r>
                        <a:rPr lang="en-GB" sz="800" b="0" kern="1200" dirty="0" smtClean="0">
                          <a:solidFill>
                            <a:schemeClr val="tx1">
                              <a:lumMod val="75000"/>
                              <a:lumOff val="25000"/>
                            </a:schemeClr>
                          </a:solidFill>
                          <a:latin typeface="Arial" pitchFamily="34" charset="0"/>
                          <a:ea typeface="+mn-ea"/>
                          <a:cs typeface="Arial" pitchFamily="34" charset="0"/>
                        </a:rPr>
                        <a:t>Site of special scientific </a:t>
                      </a:r>
                      <a:br>
                        <a:rPr lang="en-GB" sz="800" b="0" kern="1200" dirty="0" smtClean="0">
                          <a:solidFill>
                            <a:schemeClr val="tx1">
                              <a:lumMod val="75000"/>
                              <a:lumOff val="25000"/>
                            </a:schemeClr>
                          </a:solidFill>
                          <a:latin typeface="Arial" pitchFamily="34" charset="0"/>
                          <a:ea typeface="+mn-ea"/>
                          <a:cs typeface="Arial" pitchFamily="34" charset="0"/>
                        </a:rPr>
                      </a:br>
                      <a:r>
                        <a:rPr lang="en-GB" sz="800" b="0" kern="1200" dirty="0" smtClean="0">
                          <a:solidFill>
                            <a:schemeClr val="tx1">
                              <a:lumMod val="75000"/>
                              <a:lumOff val="25000"/>
                            </a:schemeClr>
                          </a:solidFill>
                          <a:latin typeface="Arial" pitchFamily="34" charset="0"/>
                          <a:ea typeface="+mn-ea"/>
                          <a:cs typeface="Arial" pitchFamily="34" charset="0"/>
                        </a:rPr>
                        <a:t>interest (SSSIs)</a:t>
                      </a:r>
                      <a:endParaRPr lang="en-GB" sz="800" b="0" dirty="0">
                        <a:solidFill>
                          <a:schemeClr val="tx1">
                            <a:lumMod val="75000"/>
                            <a:lumOff val="25000"/>
                          </a:schemeClr>
                        </a:solidFill>
                        <a:latin typeface="Arial" pitchFamily="34" charset="0"/>
                        <a:cs typeface="Arial" pitchFamily="34" charset="0"/>
                      </a:endParaRPr>
                    </a:p>
                  </a:txBody>
                  <a:tcPr marL="0" marR="0" marT="18000" marB="0">
                    <a:noFill/>
                  </a:tcPr>
                </a:tc>
                <a:tc>
                  <a:txBody>
                    <a:bodyPr/>
                    <a:lstStyle/>
                    <a:p>
                      <a:r>
                        <a:rPr lang="en-GB" sz="800" b="0" kern="1200" dirty="0" smtClean="0">
                          <a:solidFill>
                            <a:schemeClr val="tx1">
                              <a:lumMod val="75000"/>
                              <a:lumOff val="25000"/>
                            </a:schemeClr>
                          </a:solidFill>
                          <a:latin typeface="Arial" pitchFamily="34" charset="0"/>
                          <a:ea typeface="+mn-ea"/>
                          <a:cs typeface="Arial" pitchFamily="34" charset="0"/>
                        </a:rPr>
                        <a:t>Consent required where there is potential to impact these sites.</a:t>
                      </a:r>
                      <a:r>
                        <a:rPr lang="en-GB" sz="800" b="0" kern="1200" baseline="0" dirty="0" smtClean="0">
                          <a:solidFill>
                            <a:schemeClr val="tx1">
                              <a:lumMod val="75000"/>
                              <a:lumOff val="25000"/>
                            </a:schemeClr>
                          </a:solidFill>
                          <a:latin typeface="Arial" pitchFamily="34" charset="0"/>
                          <a:ea typeface="+mn-ea"/>
                          <a:cs typeface="Arial" pitchFamily="34" charset="0"/>
                        </a:rPr>
                        <a:t> </a:t>
                      </a:r>
                      <a:r>
                        <a:rPr lang="en-GB" sz="800" b="0" kern="1200" dirty="0" smtClean="0">
                          <a:solidFill>
                            <a:schemeClr val="tx1">
                              <a:lumMod val="75000"/>
                              <a:lumOff val="25000"/>
                            </a:schemeClr>
                          </a:solidFill>
                          <a:latin typeface="Arial" pitchFamily="34" charset="0"/>
                          <a:ea typeface="+mn-ea"/>
                          <a:cs typeface="Arial" pitchFamily="34" charset="0"/>
                        </a:rPr>
                        <a:t>May also be subject to assessment under the Conservation of Habitats and Species Regulations 2010.</a:t>
                      </a:r>
                    </a:p>
                  </a:txBody>
                  <a:tcPr marL="0" marR="0" marT="18000" marB="0">
                    <a:noFill/>
                  </a:tcPr>
                </a:tc>
              </a:tr>
            </a:tbl>
          </a:graphicData>
        </a:graphic>
      </p:graphicFrame>
    </p:spTree>
    <p:extLst>
      <p:ext uri="{BB962C8B-B14F-4D97-AF65-F5344CB8AC3E}">
        <p14:creationId xmlns:p14="http://schemas.microsoft.com/office/powerpoint/2010/main" xmlns="" val="20052962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9274"/>
            <a:ext cx="4176712" cy="5903913"/>
          </a:xfrm>
        </p:spPr>
        <p:txBody>
          <a:bodyPr>
            <a:noAutofit/>
          </a:bodyPr>
          <a:lstStyle/>
          <a:p>
            <a:r>
              <a:rPr lang="en-GB" b="1" dirty="0" smtClean="0"/>
              <a:t>Appeals process</a:t>
            </a:r>
            <a:br>
              <a:rPr lang="en-GB" b="1" dirty="0" smtClean="0"/>
            </a:br>
            <a:r>
              <a:rPr lang="en-US" dirty="0" smtClean="0"/>
              <a:t>Appeals are made to Welsh Ministers for permits in Wales. They can be resolved by negotiations with the appellant outside the formal process, otherwise the Welsh Ministers will normally refer the appeal to a planning inspector, who can resolve it through written representations, a hearing or an inquiry.</a:t>
            </a:r>
          </a:p>
          <a:p>
            <a:endParaRPr lang="en-GB" dirty="0" smtClean="0"/>
          </a:p>
          <a:p>
            <a:pPr>
              <a:lnSpc>
                <a:spcPct val="100000"/>
              </a:lnSpc>
              <a:spcAft>
                <a:spcPts val="0"/>
              </a:spcAft>
            </a:pPr>
            <a:r>
              <a:rPr lang="en-GB" b="1" dirty="0" smtClean="0"/>
              <a:t>Useful links</a:t>
            </a:r>
            <a:br>
              <a:rPr lang="en-GB" b="1" dirty="0" smtClean="0"/>
            </a:br>
            <a:r>
              <a:rPr lang="en-GB" dirty="0" smtClean="0"/>
              <a:t>Contacting NRW</a:t>
            </a:r>
            <a:br>
              <a:rPr lang="en-GB" dirty="0" smtClean="0"/>
            </a:br>
            <a:r>
              <a:rPr lang="en-GB" dirty="0" smtClean="0">
                <a:hlinkClick r:id="rId2"/>
              </a:rPr>
              <a:t>http://naturalresourceswales.gov.uk/our-work/contact-us/?lang=en</a:t>
            </a:r>
            <a:endParaRPr lang="en-GB" dirty="0" smtClean="0"/>
          </a:p>
          <a:p>
            <a:pPr marL="228600" indent="-228600"/>
            <a:endParaRPr lang="en-GB" b="1" dirty="0" smtClean="0"/>
          </a:p>
        </p:txBody>
      </p:sp>
      <p:sp>
        <p:nvSpPr>
          <p:cNvPr id="9" name="Rectangle 8"/>
          <p:cNvSpPr/>
          <p:nvPr/>
        </p:nvSpPr>
        <p:spPr>
          <a:xfrm>
            <a:off x="251520" y="548680"/>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appeals process</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Natural Resources Wales (NRW)</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can appeal against rejection of environmental permit applications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Environmental Permitting Regulations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Resolution of appeal</a:t>
            </a:r>
          </a:p>
        </p:txBody>
      </p:sp>
      <p:pic>
        <p:nvPicPr>
          <p:cNvPr id="11" name="Picture 10"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3" name="Picture 12"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9" cstate="print"/>
          <a:stretch>
            <a:fillRect/>
          </a:stretch>
        </p:blipFill>
        <p:spPr>
          <a:xfrm>
            <a:off x="7174582" y="74203"/>
            <a:ext cx="306299" cy="306299"/>
          </a:xfrm>
          <a:prstGeom prst="rect">
            <a:avLst/>
          </a:prstGeom>
        </p:spPr>
      </p:pic>
    </p:spTree>
    <p:extLst>
      <p:ext uri="{BB962C8B-B14F-4D97-AF65-F5344CB8AC3E}">
        <p14:creationId xmlns:p14="http://schemas.microsoft.com/office/powerpoint/2010/main" xmlns="" val="21407543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Planning for site abandonment</a:t>
            </a:r>
            <a:br>
              <a:rPr lang="en-GB" b="1" dirty="0" smtClean="0"/>
            </a:br>
            <a:r>
              <a:rPr lang="en-GB" dirty="0" smtClean="0"/>
              <a:t>As part of their planning application operators need to present their plan for restoration of the planned development site to the MPA. This will outline actions that the operator proposes to take once operations have reached a conclusion.</a:t>
            </a:r>
          </a:p>
          <a:p>
            <a:r>
              <a:rPr lang="en-GB" dirty="0" smtClean="0"/>
              <a:t>The MPA should secure, through the use of appropriately worded conditions, that the site restoration plan will be implemented within a given timescale following the cessation of operations granted under the planning permission. </a:t>
            </a:r>
          </a:p>
          <a:p>
            <a:r>
              <a:rPr lang="en-GB" dirty="0" smtClean="0"/>
              <a:t>In some circumstances it may be appropriate to secure financial guarantees to ensure that appropriate restoration can be achieved should a company cease operating. </a:t>
            </a:r>
          </a:p>
          <a:p>
            <a:endParaRPr lang="en-GB" dirty="0" smtClean="0"/>
          </a:p>
          <a:p>
            <a:r>
              <a:rPr lang="en-US" b="1" dirty="0" smtClean="0"/>
              <a:t>Well suspension/decommissioning/abandonment</a:t>
            </a:r>
          </a:p>
          <a:p>
            <a:r>
              <a:rPr lang="en-US" dirty="0" smtClean="0"/>
              <a:t>On completion of drilling operations, a well may be suspended to allow for future testing. If it is concluded that there is no petroleum present or not in commercial quantities then the well will be abandoned, in accordance with the latest Oil and Gas UK standard. </a:t>
            </a:r>
          </a:p>
          <a:p>
            <a:r>
              <a:rPr lang="en-US" dirty="0" smtClean="0"/>
              <a:t>Once a well has been abandoned, the site will be restored and a period of aftercare conducted to ensure the land returns to a state that is the same or better than it was prior to operations commencing.</a:t>
            </a:r>
          </a:p>
          <a:p>
            <a:r>
              <a:rPr lang="en-US" dirty="0" smtClean="0"/>
              <a:t>Restoration will involve the removal of all equipment that was not originally at the site and which had been brought in to conduct the operations. </a:t>
            </a:r>
          </a:p>
          <a:p>
            <a:r>
              <a:rPr lang="en-US" dirty="0" smtClean="0"/>
              <a:t>Health and safety legislation requires a well to be designed and constructed such that, so far as reasonably practicable, there is no unplanned escape of fluids from it. The MPA is responsible for ensuring the wells are abandoned and the site is restored.</a:t>
            </a:r>
            <a:endParaRPr lang="en-GB" dirty="0" smtClean="0"/>
          </a:p>
          <a:p>
            <a:r>
              <a:rPr lang="en-GB" dirty="0" smtClean="0"/>
              <a:t>There is a requirement to notify the HSE when wells are abandoned and to show that the process complies with Oil and Gas UK guidelines.</a:t>
            </a:r>
          </a:p>
          <a:p>
            <a:endParaRPr lang="en-GB" dirty="0" smtClean="0"/>
          </a:p>
          <a:p>
            <a:endParaRPr lang="en-GB" dirty="0"/>
          </a:p>
          <a:p>
            <a:endParaRPr lang="en-GB" dirty="0"/>
          </a:p>
          <a:p>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Agree plan for site restoration</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presents plans for restoring the development site after abandonment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u="sng" dirty="0" smtClean="0">
                <a:latin typeface="Arial" pitchFamily="34" charset="0"/>
                <a:cs typeface="Arial" pitchFamily="34" charset="0"/>
                <a:hlinkClick r:id="rId2"/>
              </a:rPr>
              <a:t>Town and Country Planning (Environmental </a:t>
            </a:r>
            <a:r>
              <a:rPr lang="en-GB" sz="950" b="1" u="sng" dirty="0" smtClean="0">
                <a:latin typeface="Arial" pitchFamily="34" charset="0"/>
                <a:cs typeface="Arial" pitchFamily="34" charset="0"/>
              </a:rPr>
              <a:t>	</a:t>
            </a:r>
            <a:r>
              <a:rPr lang="en-GB" sz="950" b="1" u="sng" dirty="0" smtClean="0">
                <a:latin typeface="Arial" pitchFamily="34" charset="0"/>
                <a:cs typeface="Arial" pitchFamily="34" charset="0"/>
                <a:hlinkClick r:id="rId2"/>
              </a:rPr>
              <a:t>Impact Assessment) (England and Wales) </a:t>
            </a:r>
            <a:r>
              <a:rPr lang="en-GB" sz="950" b="1" u="sng" dirty="0" smtClean="0">
                <a:latin typeface="Arial" pitchFamily="34" charset="0"/>
                <a:cs typeface="Arial" pitchFamily="34" charset="0"/>
              </a:rPr>
              <a:t>	</a:t>
            </a:r>
            <a:r>
              <a:rPr lang="en-GB" sz="950" b="1" u="sng" dirty="0" smtClean="0">
                <a:latin typeface="Arial" pitchFamily="34" charset="0"/>
                <a:cs typeface="Arial" pitchFamily="34" charset="0"/>
                <a:hlinkClick r:id="rId2"/>
              </a:rPr>
              <a:t>Regulations 1999</a:t>
            </a:r>
            <a:endParaRPr lang="en-GB" sz="950" b="1" u="sng" dirty="0" smtClean="0">
              <a:latin typeface="Arial" pitchFamily="34" charset="0"/>
              <a:cs typeface="Arial" pitchFamily="34" charset="0"/>
            </a:endParaRPr>
          </a:p>
          <a:p>
            <a:pPr marL="1257300" indent="-1257300">
              <a:spcAft>
                <a:spcPts val="300"/>
              </a:spcAft>
            </a:pPr>
            <a:endParaRPr lang="en-GB" sz="900" b="1" u="sng"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rPr>
              <a:t>Central government proposals </a:t>
            </a:r>
            <a:r>
              <a:rPr lang="en-GB" sz="900" b="1" dirty="0" smtClean="0">
                <a:solidFill>
                  <a:schemeClr val="tx1">
                    <a:lumMod val="75000"/>
                    <a:lumOff val="25000"/>
                  </a:schemeClr>
                </a:solidFill>
                <a:latin typeface="Arial" pitchFamily="34" charset="0"/>
                <a:cs typeface="Arial" pitchFamily="34" charset="0"/>
              </a:rPr>
              <a:t>(in </a:t>
            </a:r>
            <a:r>
              <a:rPr lang="en-GB" sz="900" b="1" dirty="0" smtClean="0">
                <a:solidFill>
                  <a:schemeClr val="tx1">
                    <a:lumMod val="75000"/>
                    <a:lumOff val="25000"/>
                  </a:schemeClr>
                </a:solidFill>
                <a:latin typeface="Arial" pitchFamily="34" charset="0"/>
                <a:cs typeface="Arial" pitchFamily="34" charset="0"/>
              </a:rPr>
              <a:t>development)</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Methods statement describing plans for post-abandonment site restoration</a:t>
            </a:r>
          </a:p>
        </p:txBody>
      </p:sp>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3" name="Picture 12" descr="england.png">
            <a:hlinkClick r:id="rId5" action="ppaction://hlinksldjump"/>
          </p:cNvPr>
          <p:cNvPicPr>
            <a:picLocks noChangeAspect="1"/>
          </p:cNvPicPr>
          <p:nvPr/>
        </p:nvPicPr>
        <p:blipFill>
          <a:blip r:embed="rId6"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7"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20702672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GB" b="1" dirty="0" smtClean="0"/>
              <a:t>Exploration decision</a:t>
            </a:r>
            <a:br>
              <a:rPr lang="en-GB" b="1" dirty="0" smtClean="0"/>
            </a:br>
            <a:r>
              <a:rPr lang="en-GB" dirty="0" smtClean="0"/>
              <a:t>In the first instance, the MPA can only grant planning permission for the exploration of hydrocarbons. Should adequate reserves be found and it is viable to exploit them, a separate planning application would need to be made by the operator to obtain permission in order to extract the oil or gas. </a:t>
            </a:r>
          </a:p>
          <a:p>
            <a:endParaRPr lang="en-GB" dirty="0" smtClean="0"/>
          </a:p>
          <a:p>
            <a:r>
              <a:rPr lang="en-GB" b="1" dirty="0" smtClean="0"/>
              <a:t>Community liaison committees </a:t>
            </a:r>
            <a:br>
              <a:rPr lang="en-GB" b="1" dirty="0" smtClean="0"/>
            </a:br>
            <a:r>
              <a:rPr lang="en-GB" dirty="0" smtClean="0"/>
              <a:t>Where permission for minerals development has been granted, operators are encouraged to develop links with the local community by establishing community liaison committees.</a:t>
            </a:r>
          </a:p>
          <a:p>
            <a:r>
              <a:rPr lang="en-US" dirty="0" smtClean="0"/>
              <a:t>UKOOG has defined standards for community engagement. Operators will ensure there is a continued point of contact for local communities and that they provide sufficient opportunity for comment and feedback on initial plans, listen to concerns and respond appropriately and promptly.</a:t>
            </a:r>
          </a:p>
          <a:p>
            <a:endParaRPr lang="en-US" dirty="0" smtClean="0"/>
          </a:p>
          <a:p>
            <a:r>
              <a:rPr lang="en-GB" b="1" dirty="0" smtClean="0"/>
              <a:t>Post planning-approval requirements</a:t>
            </a:r>
            <a:br>
              <a:rPr lang="en-GB" b="1" dirty="0" smtClean="0"/>
            </a:br>
            <a:r>
              <a:rPr lang="en-GB" dirty="0" smtClean="0"/>
              <a:t>If the MPA grants planning permission, DECC will consider an application to drill. DECC requires operators to establish arrangements for controlling induced seismicity, venting and flaring where required.</a:t>
            </a:r>
          </a:p>
          <a:p>
            <a:endParaRPr lang="en-GB" dirty="0" smtClean="0"/>
          </a:p>
          <a:p>
            <a:r>
              <a:rPr lang="en-GB" b="1" dirty="0" smtClean="0"/>
              <a:t>Period of notice for HSE</a:t>
            </a:r>
            <a:br>
              <a:rPr lang="en-GB" b="1" dirty="0" smtClean="0"/>
            </a:br>
            <a:r>
              <a:rPr lang="en-GB" dirty="0" smtClean="0"/>
              <a:t>At least 21 days before drilling is planned, the HSE must be notified of the well design and operation plans to ensure that major accident hazard risks to people from well and well-related activities are properly controlled.</a:t>
            </a:r>
          </a:p>
          <a:p>
            <a:r>
              <a:rPr lang="en-GB" dirty="0" smtClean="0"/>
              <a:t>Operator has to notify the HSE of its well abandonment programme, which has to be has to be examined and has to comply with Oil and Gas UK guidelines.</a:t>
            </a:r>
          </a:p>
          <a:p>
            <a:r>
              <a:rPr lang="en-GB" dirty="0" smtClean="0"/>
              <a:t>HSE regulations require that the well programme be examined by an independent and competent well examiner. </a:t>
            </a:r>
          </a:p>
          <a:p>
            <a:endParaRPr lang="en-GB" dirty="0" smtClean="0"/>
          </a:p>
          <a:p>
            <a:r>
              <a:rPr lang="en-GB" b="1" dirty="0" smtClean="0"/>
              <a:t>Natural Resources Wales</a:t>
            </a:r>
            <a:br>
              <a:rPr lang="en-GB" b="1" dirty="0" smtClean="0"/>
            </a:br>
            <a:r>
              <a:rPr lang="en-GB" dirty="0" smtClean="0"/>
              <a:t>Notification of an intention to drill has to be served to the environmental regulator under Section 199 of the Water Resources Act 1991.</a:t>
            </a:r>
          </a:p>
          <a:p>
            <a:endParaRPr lang="en-GB" dirty="0" smtClean="0"/>
          </a:p>
          <a:p>
            <a:pPr>
              <a:spcAft>
                <a:spcPts val="0"/>
              </a:spcAft>
            </a:pPr>
            <a:r>
              <a:rPr lang="en-GB" b="1" dirty="0" smtClean="0"/>
              <a:t>British Geological Survey</a:t>
            </a:r>
          </a:p>
          <a:p>
            <a:pPr>
              <a:spcAft>
                <a:spcPts val="0"/>
              </a:spcAft>
            </a:pPr>
            <a:r>
              <a:rPr lang="en-GB" dirty="0" smtClean="0"/>
              <a:t>The operator must also inform the BGS of an intention to drill a borehole.</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decision reached</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MPA reaches planning decision following consultation. This will include any agreed monitoring requirements and implementation of planning conditions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Any grant of planning permission is likely to be subject to several pre-commencement planning conditions, which would need to be formally discharged (under the Town and Country Planning Act 1990) before drilling could commence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permission granted or refused</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appeal provisions in the </a:t>
            </a:r>
            <a:r>
              <a:rPr lang="en-US" sz="950" b="1" dirty="0" smtClean="0">
                <a:solidFill>
                  <a:schemeClr val="tx1">
                    <a:lumMod val="75000"/>
                    <a:lumOff val="25000"/>
                  </a:schemeClr>
                </a:solidFill>
                <a:latin typeface="Arial" pitchFamily="34" charset="0"/>
                <a:cs typeface="Arial" pitchFamily="34" charset="0"/>
              </a:rPr>
              <a:t>event of a planning application being rejected</a:t>
            </a:r>
            <a:endParaRPr lang="en-GB" sz="950" b="1" dirty="0" smtClean="0">
              <a:solidFill>
                <a:schemeClr val="tx1">
                  <a:lumMod val="75000"/>
                  <a:lumOff val="25000"/>
                </a:schemeClr>
              </a:solidFill>
              <a:latin typeface="Arial" pitchFamily="34" charset="0"/>
              <a:cs typeface="Arial" pitchFamily="34" charset="0"/>
            </a:endParaRPr>
          </a:p>
        </p:txBody>
      </p:sp>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3" name="Picture 12" descr="england.png">
            <a:hlinkClick r:id="rId5" action="ppaction://hlinksldjump"/>
          </p:cNvPr>
          <p:cNvPicPr>
            <a:picLocks noChangeAspect="1"/>
          </p:cNvPicPr>
          <p:nvPr/>
        </p:nvPicPr>
        <p:blipFill>
          <a:blip r:embed="rId6"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7"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667236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GB" sz="1050" b="1" dirty="0" smtClean="0"/>
              <a:t>What is the process for drilling an onshore oil or gas well?</a:t>
            </a:r>
          </a:p>
          <a:p>
            <a:pPr lvl="1">
              <a:buClr>
                <a:schemeClr val="tx1">
                  <a:lumMod val="75000"/>
                  <a:lumOff val="25000"/>
                </a:schemeClr>
              </a:buClr>
            </a:pPr>
            <a:r>
              <a:rPr lang="en-GB" sz="1050" dirty="0" smtClean="0"/>
              <a:t>The process of obtaining consent to drill a well is the same whether the well is targeted at conventional or unconventional gas. DECC (DETI in Northern Ireland) issues a licence that grants exclusivity to operators in the licence area to explore for and produce petroleum. </a:t>
            </a:r>
          </a:p>
          <a:p>
            <a:pPr lvl="1">
              <a:buClr>
                <a:schemeClr val="tx1">
                  <a:lumMod val="75000"/>
                  <a:lumOff val="25000"/>
                </a:schemeClr>
              </a:buClr>
            </a:pPr>
            <a:r>
              <a:rPr lang="en-GB" sz="1050" dirty="0" smtClean="0"/>
              <a:t>Operators wishing to drill a well must negotiate access with landowners. Permission must also be granted by the Coal Authority if the well encroaches on coal seams. </a:t>
            </a:r>
          </a:p>
          <a:p>
            <a:pPr lvl="1">
              <a:buClr>
                <a:schemeClr val="tx1">
                  <a:lumMod val="75000"/>
                  <a:lumOff val="25000"/>
                </a:schemeClr>
              </a:buClr>
            </a:pPr>
            <a:r>
              <a:rPr lang="en-GB" sz="1050" dirty="0" smtClean="0"/>
              <a:t>The operator then needs to seek planning permission from the local minerals planning authority (MPA), the local planning authority (LPA) if in Scotland or DOE Planning if in Northern Ireland. The operator must consult with the environmental regulator: the Environment Agency (EA) in England, Natural Resources Wales (NRW) in Wales, the Scottish Environment Protection Agency (SEPA) in Scotland or the Northern Ireland Environment Agency (NIEA) in Northern Ireland, who are also statutory consultees to the MPA/LPA/DOE. The MPA/LPA/DOE will determine if an environmental impact assessment (EIA) is required. Environmental permit(s) from the appropriate environmental agency will also be necessary.</a:t>
            </a:r>
          </a:p>
          <a:p>
            <a:pPr lvl="2">
              <a:buNone/>
            </a:pPr>
            <a:r>
              <a:rPr lang="en-GB" sz="1050" dirty="0" smtClean="0"/>
              <a:t>DECC/DETI will give consent to drill only when</a:t>
            </a:r>
          </a:p>
          <a:p>
            <a:pPr lvl="2">
              <a:buClr>
                <a:schemeClr val="tx1">
                  <a:lumMod val="75000"/>
                  <a:lumOff val="25000"/>
                </a:schemeClr>
              </a:buClr>
            </a:pPr>
            <a:r>
              <a:rPr lang="en-GB" sz="1050" dirty="0" smtClean="0"/>
              <a:t>The MPA/LPA/DOE has granted permission to drill and the relevant planning conditions have been discharged</a:t>
            </a:r>
          </a:p>
        </p:txBody>
      </p:sp>
      <p:sp>
        <p:nvSpPr>
          <p:cNvPr id="8" name="Text Placeholder 7"/>
          <p:cNvSpPr>
            <a:spLocks noGrp="1"/>
          </p:cNvSpPr>
          <p:nvPr>
            <p:ph sz="quarter" idx="16"/>
          </p:nvPr>
        </p:nvSpPr>
        <p:spPr>
          <a:prstGeom prst="rect">
            <a:avLst/>
          </a:prstGeom>
        </p:spPr>
        <p:txBody>
          <a:bodyPr/>
          <a:lstStyle/>
          <a:p>
            <a:pPr lvl="2">
              <a:buClr>
                <a:schemeClr val="tx1">
                  <a:lumMod val="75000"/>
                  <a:lumOff val="25000"/>
                </a:schemeClr>
              </a:buClr>
            </a:pPr>
            <a:r>
              <a:rPr lang="en-GB" sz="1050" dirty="0" smtClean="0"/>
              <a:t>All the necessary permits from the relevant environmental agency are in place</a:t>
            </a:r>
          </a:p>
          <a:p>
            <a:pPr lvl="2">
              <a:buClr>
                <a:schemeClr val="tx1">
                  <a:lumMod val="75000"/>
                  <a:lumOff val="25000"/>
                </a:schemeClr>
              </a:buClr>
            </a:pPr>
            <a:r>
              <a:rPr lang="en-GB" sz="1050" dirty="0" smtClean="0"/>
              <a:t>The Health and Safety Executive (HSE) or Health and Safety Executive Northern Ireland (HSENI) has had notice of and is satisfied with the well design. </a:t>
            </a:r>
          </a:p>
          <a:p>
            <a:pPr lvl="2">
              <a:buClr>
                <a:schemeClr val="tx1">
                  <a:lumMod val="75000"/>
                  <a:lumOff val="25000"/>
                </a:schemeClr>
              </a:buClr>
            </a:pPr>
            <a:r>
              <a:rPr lang="en-GB" sz="1050" dirty="0" smtClean="0"/>
              <a:t>The operator must arrange an examination of the well design by an independent, competent well examiner.</a:t>
            </a:r>
          </a:p>
          <a:p>
            <a:pPr lvl="2">
              <a:buClr>
                <a:schemeClr val="tx1">
                  <a:lumMod val="75000"/>
                  <a:lumOff val="25000"/>
                </a:schemeClr>
              </a:buClr>
            </a:pPr>
            <a:r>
              <a:rPr lang="en-GB" sz="1050" dirty="0" smtClean="0"/>
              <a:t>The British Geological Survey (BGS) or Geological Survey of Northern Ireland (GSNI) has been notified of the intent to drill.</a:t>
            </a:r>
          </a:p>
          <a:p>
            <a:r>
              <a:rPr lang="en-GB" sz="1050" dirty="0" smtClean="0"/>
              <a:t>If the well needs more than 96 hours of testing to evaluate its potential to produce hydrocarbons, the operator must apply to DECC/DETI for an extended well test (once all other consents and permissions have been granted). Permission for the extended well test will limit the quantities of gas to be produced and saved or flared.</a:t>
            </a:r>
          </a:p>
          <a:p>
            <a:r>
              <a:rPr lang="en-GB" sz="1050" dirty="0" smtClean="0"/>
              <a:t>If an operator wishes to start production from a development site, they start again with the process described above: the landowner permissions and MPA/LPA/DOE planning consent; EA, NRW, SEPA or NIEA consultation; and appropriate environmental permit and HSE/HSENI notification before DECC/DETI will consider approving the development.</a:t>
            </a:r>
          </a:p>
          <a:p>
            <a:endParaRPr lang="en-GB" sz="1000" dirty="0"/>
          </a:p>
        </p:txBody>
      </p:sp>
      <p:pic>
        <p:nvPicPr>
          <p:cNvPr id="11" name="Picture 10" descr="arrow2.png">
            <a:hlinkClick r:id="" action="ppaction://hlinkshowjump?jump=nextslide"/>
          </p:cNvPr>
          <p:cNvPicPr>
            <a:picLocks noChangeAspect="1"/>
          </p:cNvPicPr>
          <p:nvPr/>
        </p:nvPicPr>
        <p:blipFill>
          <a:blip r:embed="rId2" cstate="print"/>
          <a:stretch>
            <a:fillRect/>
          </a:stretch>
        </p:blipFill>
        <p:spPr>
          <a:xfrm>
            <a:off x="7984951" y="6469188"/>
            <a:ext cx="301727" cy="274298"/>
          </a:xfrm>
          <a:prstGeom prst="rect">
            <a:avLst/>
          </a:prstGeom>
        </p:spPr>
      </p:pic>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7600523" y="6469188"/>
            <a:ext cx="301727" cy="274298"/>
          </a:xfrm>
          <a:prstGeom prst="rect">
            <a:avLst/>
          </a:prstGeom>
        </p:spPr>
      </p:pic>
      <p:pic>
        <p:nvPicPr>
          <p:cNvPr id="9" name="Picture 8" descr="home.png">
            <a:hlinkClick r:id="" action="ppaction://hlinkshowjump?jump=firstslide"/>
          </p:cNvPr>
          <p:cNvPicPr>
            <a:picLocks noChangeAspect="1"/>
          </p:cNvPicPr>
          <p:nvPr/>
        </p:nvPicPr>
        <p:blipFill>
          <a:blip r:embed="rId4" cstate="print"/>
          <a:stretch>
            <a:fillRect/>
          </a:stretch>
        </p:blipFill>
        <p:spPr>
          <a:xfrm>
            <a:off x="8369389" y="6453188"/>
            <a:ext cx="306299" cy="306299"/>
          </a:xfrm>
          <a:prstGeom prst="rect">
            <a:avLst/>
          </a:prstGeom>
        </p:spPr>
      </p:pic>
      <p:sp>
        <p:nvSpPr>
          <p:cNvPr id="2" name="Title 1"/>
          <p:cNvSpPr>
            <a:spLocks noGrp="1"/>
          </p:cNvSpPr>
          <p:nvPr>
            <p:ph type="title"/>
          </p:nvPr>
        </p:nvSpPr>
        <p:spPr/>
        <p:txBody>
          <a:bodyPr>
            <a:normAutofit/>
          </a:bodyPr>
          <a:lstStyle/>
          <a:p>
            <a:r>
              <a:rPr lang="en-GB" sz="2800" spc="0" dirty="0" smtClean="0"/>
              <a:t>Frequently asked questions</a:t>
            </a:r>
            <a:endParaRPr lang="en-GB" sz="2800" spc="0" dirty="0"/>
          </a:p>
        </p:txBody>
      </p:sp>
    </p:spTree>
    <p:extLst>
      <p:ext uri="{BB962C8B-B14F-4D97-AF65-F5344CB8AC3E}">
        <p14:creationId xmlns:p14="http://schemas.microsoft.com/office/powerpoint/2010/main" xmlns="" val="8881331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defRPr/>
            </a:pPr>
            <a:r>
              <a:rPr lang="en-GB" b="1" dirty="0" smtClean="0"/>
              <a:t>Appeals process</a:t>
            </a:r>
            <a:br>
              <a:rPr lang="en-GB" b="1" dirty="0" smtClean="0"/>
            </a:br>
            <a:r>
              <a:rPr lang="en-GB" dirty="0" smtClean="0"/>
              <a:t>Where an MPA refuses permission for the proposed development or to grant it subject to conditions, operators can appeal through the Planning Inspectorate to the Welsh Ministers under Section 78 of the Town and Country Planning Act 1990. </a:t>
            </a:r>
          </a:p>
          <a:p>
            <a:pPr>
              <a:defRPr/>
            </a:pPr>
            <a:r>
              <a:rPr lang="en-US" dirty="0" smtClean="0"/>
              <a:t>The Welsh Ministers can </a:t>
            </a:r>
            <a:r>
              <a:rPr lang="en-US" dirty="0"/>
              <a:t>call in applications at any stage (before or after determination of appeal).</a:t>
            </a:r>
            <a:endParaRPr lang="en-GB" dirty="0"/>
          </a:p>
          <a:p>
            <a:pPr>
              <a:defRPr/>
            </a:pPr>
            <a:r>
              <a:rPr lang="en-GB" dirty="0" smtClean="0"/>
              <a:t>Appeals must be made within six months of the date of the decision notice. </a:t>
            </a:r>
          </a:p>
          <a:p>
            <a:pPr>
              <a:defRPr/>
            </a:pPr>
            <a:r>
              <a:rPr lang="en-GB" dirty="0" smtClean="0"/>
              <a:t>The Welsh Ministers can allow a longer period for giving notice of an appeal, but will not normally be prepared to use this power unless there are special circumstances that excuse the delay in giving notice of appeal. </a:t>
            </a:r>
          </a:p>
          <a:p>
            <a:pPr>
              <a:defRPr/>
            </a:pPr>
            <a:r>
              <a:rPr lang="en-GB" dirty="0" smtClean="0"/>
              <a:t>The Welsh Ministers need not consider an appeal if he/she judges that the local planning authority could not have granted planning permission for the proposed development or could not have granted it without the conditions it imposed, having regard to the statutory requirements, to the provisions of the development order and to any directions given under the order. </a:t>
            </a:r>
          </a:p>
          <a:p>
            <a:pPr>
              <a:defRPr/>
            </a:pPr>
            <a:r>
              <a:rPr lang="en-GB" dirty="0" smtClean="0"/>
              <a:t>When the MPA receives and registers a planning application, the applicant will receive a letter stating the date by which it should be determined. If the operator has not had a decision by that date or has not agreed to an extension of time with the case officer, then the operator may appeal to the Planning Inspectorate for them to deal with the application instead.</a:t>
            </a:r>
            <a:endParaRPr lang="en-GB" dirty="0"/>
          </a:p>
          <a:p>
            <a:pPr>
              <a:defRPr/>
            </a:pPr>
            <a:endParaRPr lang="en-GB" dirty="0" smtClean="0"/>
          </a:p>
          <a:p>
            <a:pPr>
              <a:defRPr/>
            </a:pPr>
            <a:r>
              <a:rPr lang="en-GB" b="1" dirty="0" smtClean="0"/>
              <a:t>Useful links</a:t>
            </a:r>
          </a:p>
          <a:p>
            <a:pPr>
              <a:defRPr/>
            </a:pPr>
            <a:r>
              <a:rPr lang="en-GB" dirty="0" smtClean="0"/>
              <a:t>Planning appeals</a:t>
            </a:r>
            <a:br>
              <a:rPr lang="en-GB" dirty="0" smtClean="0"/>
            </a:br>
            <a:r>
              <a:rPr lang="en-GB" dirty="0" smtClean="0">
                <a:hlinkClick r:id="rId2"/>
              </a:rPr>
              <a:t>http</a:t>
            </a:r>
            <a:r>
              <a:rPr lang="en-GB" dirty="0">
                <a:hlinkClick r:id="rId2"/>
              </a:rPr>
              <a:t>://</a:t>
            </a:r>
            <a:r>
              <a:rPr lang="en-GB" dirty="0" smtClean="0">
                <a:hlinkClick r:id="rId2"/>
              </a:rPr>
              <a:t>www.planningportal.gov.uk/planning/appeals/online/tutorialshelp/helpandfaq</a:t>
            </a:r>
            <a:endParaRPr lang="en-GB" dirty="0" smtClean="0"/>
          </a:p>
          <a:p>
            <a:pPr>
              <a:defRPr/>
            </a:pPr>
            <a:endParaRPr lang="en-GB" dirty="0"/>
          </a:p>
          <a:p>
            <a:pPr>
              <a:defRPr/>
            </a:pPr>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appeals process</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If the MPA rejects a planning application, the operator has a right of appeal</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Appeal decision</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6017247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Discharging relevant planning conditions</a:t>
            </a:r>
            <a:br>
              <a:rPr lang="en-GB" b="1" dirty="0" smtClean="0"/>
            </a:br>
            <a:r>
              <a:rPr lang="en-GB" dirty="0" smtClean="0"/>
              <a:t>Before operations can begin at the site, the operator must satisfy the MPA that it has discharged all relevant planning conditions (i.e. those conditions that apply before operations commence). </a:t>
            </a:r>
          </a:p>
          <a:p>
            <a:r>
              <a:rPr lang="en-US" dirty="0" smtClean="0"/>
              <a:t>Typically, planning conditions may be imposed to control any impact on local amenity (such as noise). The operation of the site’s equipment should not be of concern to minerals planning authorities as these are controlled by Natural Resources Wales and the Health and Safety Executive</a:t>
            </a:r>
            <a:endParaRPr lang="en-GB" dirty="0" smtClean="0"/>
          </a:p>
          <a:p>
            <a:r>
              <a:rPr lang="en-GB" dirty="0" smtClean="0"/>
              <a:t>Some planning conditions may apply once operations have started or after they have finished.</a:t>
            </a:r>
          </a:p>
          <a:p>
            <a:r>
              <a:rPr lang="en-GB" dirty="0" smtClean="0"/>
              <a:t>The MPA has enforcement powers under the </a:t>
            </a:r>
            <a:r>
              <a:rPr lang="en-US" dirty="0" smtClean="0"/>
              <a:t>Town and Country Planning Act 1990</a:t>
            </a:r>
            <a:r>
              <a:rPr lang="en-GB" dirty="0" smtClean="0"/>
              <a:t> to ensure that all the required conditions are met.</a:t>
            </a:r>
          </a:p>
          <a:p>
            <a:endParaRPr lang="en-GB" dirty="0" smtClean="0"/>
          </a:p>
          <a:p>
            <a:pPr>
              <a:spcAft>
                <a:spcPts val="0"/>
              </a:spcAft>
            </a:pPr>
            <a:r>
              <a:rPr lang="en-US" b="1" dirty="0" smtClean="0"/>
              <a:t>MPA monitoring</a:t>
            </a:r>
          </a:p>
          <a:p>
            <a:pPr>
              <a:spcAft>
                <a:spcPts val="0"/>
              </a:spcAft>
            </a:pPr>
            <a:r>
              <a:rPr lang="en-US" dirty="0" smtClean="0"/>
              <a:t>Extraction of minerals is a continuous process of development. There is, therefore, a requirement for routine monitoring, and if necessary, enforcement by the MPA to secure compliance with conditions that are necessary to mitigate impacts of mineral working operations.</a:t>
            </a:r>
            <a:endParaRPr lang="en-GB" dirty="0" smtClean="0"/>
          </a:p>
          <a:p>
            <a:endParaRPr lang="en-GB" dirty="0" smtClean="0"/>
          </a:p>
          <a:p>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Operator discharges planning</a:t>
            </a:r>
          </a:p>
          <a:p>
            <a:pPr marL="1257300" indent="-1257300"/>
            <a:r>
              <a:rPr lang="en-GB" sz="2000" b="1" dirty="0" smtClean="0">
                <a:solidFill>
                  <a:schemeClr val="accent1"/>
                </a:solidFill>
                <a:latin typeface="Arial" pitchFamily="34" charset="0"/>
                <a:cs typeface="Arial" pitchFamily="34" charset="0"/>
              </a:rPr>
              <a:t>conditions and prepares site for</a:t>
            </a:r>
          </a:p>
          <a:p>
            <a:pPr marL="1257300" indent="-1257300"/>
            <a:r>
              <a:rPr lang="en-GB" sz="2000" b="1" dirty="0" smtClean="0">
                <a:solidFill>
                  <a:schemeClr val="accent1"/>
                </a:solidFill>
                <a:latin typeface="Arial" pitchFamily="34" charset="0"/>
                <a:cs typeface="Arial" pitchFamily="34" charset="0"/>
              </a:rPr>
              <a:t>drilling</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Minerals planning authority (MPA)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completes required work to meet the terms of planning conditions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Act 1990</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If technical information submitted needs to be verified, it is appropriate for the MPA to consult the necessary consultee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MPA confirmation that all necessary conditions have been met</a:t>
            </a:r>
          </a:p>
        </p:txBody>
      </p:sp>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3" name="Picture 12" descr="england.png">
            <a:hlinkClick r:id="rId5" action="ppaction://hlinksldjump"/>
          </p:cNvPr>
          <p:cNvPicPr>
            <a:picLocks noChangeAspect="1"/>
          </p:cNvPicPr>
          <p:nvPr/>
        </p:nvPicPr>
        <p:blipFill>
          <a:blip r:embed="rId6"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7" cstate="print"/>
          <a:stretch>
            <a:fillRect/>
          </a:stretch>
        </p:blipFill>
        <p:spPr>
          <a:xfrm>
            <a:off x="7146007" y="74203"/>
            <a:ext cx="306299" cy="306299"/>
          </a:xfrm>
          <a:prstGeom prst="rect">
            <a:avLst/>
          </a:prstGeom>
        </p:spPr>
      </p:pic>
    </p:spTree>
    <p:extLst>
      <p:ext uri="{BB962C8B-B14F-4D97-AF65-F5344CB8AC3E}">
        <p14:creationId xmlns:p14="http://schemas.microsoft.com/office/powerpoint/2010/main" xmlns="" val="30379882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The Coal Authority</a:t>
            </a:r>
            <a:r>
              <a:rPr lang="en-GB" dirty="0" smtClean="0"/>
              <a:t/>
            </a:r>
            <a:br>
              <a:rPr lang="en-GB" dirty="0" smtClean="0"/>
            </a:br>
            <a:r>
              <a:rPr lang="en-GB" dirty="0" smtClean="0"/>
              <a:t>Under the Coal Industry Act 1994, any well likely to enter or pass through a coal seam for any purpose will require the agreement of the Coal Authority. </a:t>
            </a:r>
          </a:p>
          <a:p>
            <a:r>
              <a:rPr lang="en-GB" dirty="0" smtClean="0"/>
              <a:t>Such agreements lay down stringent requirements for the entering of coal seams and for the subsequent provision for the supply of information. This includes accurate plans and sections of all wells drilled relative to Ordnance Survey datum and full well logs, including the method of drilling and method of treatment and sealing of wells, and a record of equipment left in the well. Operators drilling through coal measures should be aware of the </a:t>
            </a:r>
            <a:r>
              <a:rPr lang="en-GB" i="1" dirty="0" smtClean="0"/>
              <a:t>Guidance on Managing the Risk of Hazardous Gases when Drilling or Piling Near Coal</a:t>
            </a:r>
            <a:r>
              <a:rPr lang="en-GB" dirty="0" smtClean="0"/>
              <a:t> issued by the Coal Authority.</a:t>
            </a:r>
          </a:p>
          <a:p>
            <a:endParaRPr lang="en-GB" dirty="0" smtClean="0"/>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consults with Coal</a:t>
            </a:r>
          </a:p>
          <a:p>
            <a:pPr marL="1257300" indent="-1257300"/>
            <a:r>
              <a:rPr lang="en-GB" sz="2000" b="1" dirty="0" smtClean="0">
                <a:solidFill>
                  <a:schemeClr val="accent5"/>
                </a:solidFill>
                <a:latin typeface="Arial" pitchFamily="34" charset="0"/>
                <a:cs typeface="Arial" pitchFamily="34" charset="0"/>
              </a:rPr>
              <a:t>Authority and obtains permit if </a:t>
            </a:r>
          </a:p>
          <a:p>
            <a:pPr marL="1257300" indent="-1257300"/>
            <a:r>
              <a:rPr lang="en-GB" sz="2000" b="1" dirty="0" smtClean="0">
                <a:solidFill>
                  <a:schemeClr val="accent5"/>
                </a:solidFill>
                <a:latin typeface="Arial" pitchFamily="34" charset="0"/>
                <a:cs typeface="Arial" pitchFamily="34" charset="0"/>
              </a:rPr>
              <a:t>required</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Coal Authority </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will require permit to drill from the Coal Authority if the planned well is to encroach on coal seams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Coal Industry Act 1994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Coal Authority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Coal Authority permit (if required)</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31751828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British Geological Survey (BGS)</a:t>
            </a:r>
            <a:r>
              <a:rPr lang="en-GB" dirty="0" smtClean="0"/>
              <a:t/>
            </a:r>
            <a:br>
              <a:rPr lang="en-GB" dirty="0" smtClean="0"/>
            </a:br>
            <a:r>
              <a:rPr lang="en-GB" dirty="0" smtClean="0"/>
              <a:t>The Mining Industry Act 1926 makes provision for the “notification of intent to sink boreholes and shafts and subsequent provision of information”. Such powers have now been transferred to the Natural Environment Research Council by the Science and Technology Act 1965. The BGS requires information on any borehole that is intended to penetrate to a depth greater than 30m or the deepening of an existing well. </a:t>
            </a:r>
          </a:p>
          <a:p>
            <a:r>
              <a:rPr lang="en-GB" dirty="0" smtClean="0"/>
              <a:t>Operators carrying out such operations are required to keep a record of the operations in the form of logs and cores or fragments for a period of six months and to allow authorised officers of the BGS access at all reasonable times. </a:t>
            </a:r>
          </a:p>
          <a:p>
            <a:r>
              <a:rPr lang="en-GB" dirty="0" smtClean="0"/>
              <a:t>BGS has compiled orientation and relative magnitudes of the contemporary in situ stress regime in the UK into a BGS stress GIS and database. BGS and operators will contribute to this national stress database and the World Stress Map (</a:t>
            </a:r>
            <a:r>
              <a:rPr lang="en-GB" dirty="0" smtClean="0">
                <a:hlinkClick r:id="rId2"/>
              </a:rPr>
              <a:t>http://dc-app3-14.gfz-potsdam.de/pub/introduction/introduction_frame.html</a:t>
            </a:r>
            <a:r>
              <a:rPr lang="en-GB" dirty="0" smtClean="0"/>
              <a:t>).</a:t>
            </a:r>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informs BGS of </a:t>
            </a:r>
          </a:p>
          <a:p>
            <a:pPr marL="1257300" indent="-1257300"/>
            <a:r>
              <a:rPr lang="en-GB" sz="2000" b="1" dirty="0" smtClean="0">
                <a:solidFill>
                  <a:schemeClr val="accent5"/>
                </a:solidFill>
                <a:latin typeface="Arial" pitchFamily="34" charset="0"/>
                <a:cs typeface="Arial" pitchFamily="34" charset="0"/>
              </a:rPr>
              <a:t>intention to drill</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British Geological Survey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is required to inform the BGS of intention to drill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Science and Technology Act 1965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BGS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a:t>
            </a:r>
          </a:p>
        </p:txBody>
      </p:sp>
      <p:pic>
        <p:nvPicPr>
          <p:cNvPr id="11" name="Picture 10"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3" name="Picture 12"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9"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18267212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Role of the HSE in onshore oil and gas developments </a:t>
            </a:r>
            <a:br>
              <a:rPr lang="en-GB" b="1" dirty="0" smtClean="0"/>
            </a:br>
            <a:r>
              <a:rPr lang="en-GB" dirty="0" smtClean="0"/>
              <a:t>The HSE monitors onshore oil and gas operations from a well integrity and site safety perspective. The HSE oversees the adoption of safe working practices by onshore operators as required under the Health and Safety at Work etc. Act 1974 and regulations made under the Act.</a:t>
            </a:r>
          </a:p>
          <a:p>
            <a:r>
              <a:rPr lang="en-GB" dirty="0" smtClean="0"/>
              <a:t>The Offshore Installations and Wells (Design and Construction, etc.) Regulations 1996 (DCR) apply to all wells drilled with a view to the extraction of petroleum regardless of whether they are onshore or offshore. These regulations are primarily concerned with well integrity.</a:t>
            </a:r>
          </a:p>
          <a:p>
            <a:r>
              <a:rPr lang="en-GB" dirty="0" smtClean="0"/>
              <a:t>HSE works closely with Natural Resources Wales (NRW) and the DECC to share relevant information on such activities and to ensure that there are no material gaps between the safety, environmental protection and planning authorisation considerations, and that all material concerns are addressed.</a:t>
            </a:r>
          </a:p>
          <a:p>
            <a:endParaRPr lang="en-GB" dirty="0" smtClean="0"/>
          </a:p>
          <a:p>
            <a:r>
              <a:rPr lang="en-GB" b="1" dirty="0" smtClean="0"/>
              <a:t>Requirements on operators</a:t>
            </a:r>
            <a:br>
              <a:rPr lang="en-GB" b="1" dirty="0" smtClean="0"/>
            </a:br>
            <a:r>
              <a:rPr lang="en-GB" dirty="0" smtClean="0"/>
              <a:t>HSE regulations require that the well design be examined by an independent and competent well examiner.</a:t>
            </a:r>
          </a:p>
          <a:p>
            <a:r>
              <a:rPr lang="en-GB" dirty="0" smtClean="0"/>
              <a:t>The well examiner should also review daily activities.</a:t>
            </a:r>
          </a:p>
          <a:p>
            <a:r>
              <a:rPr lang="en-GB" dirty="0" smtClean="0"/>
              <a:t>The well should be designed with abandonment in mind . Well abandonment proposals have to comply with Oil and Gas UK guidelines.</a:t>
            </a:r>
          </a:p>
          <a:p>
            <a:r>
              <a:rPr lang="en-GB" dirty="0" smtClean="0"/>
              <a:t>The HSE will review pre-drilling activity via the wells notification process.</a:t>
            </a:r>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US" sz="2000" b="1" dirty="0" smtClean="0">
                <a:solidFill>
                  <a:schemeClr val="accent5"/>
                </a:solidFill>
                <a:latin typeface="Arial" pitchFamily="34" charset="0"/>
                <a:cs typeface="Arial" pitchFamily="34" charset="0"/>
              </a:rPr>
              <a:t>Operator arranges independent</a:t>
            </a:r>
          </a:p>
          <a:p>
            <a:pPr marL="1257300" indent="-1257300"/>
            <a:r>
              <a:rPr lang="en-US" sz="2000" b="1" dirty="0" smtClean="0">
                <a:solidFill>
                  <a:schemeClr val="accent5"/>
                </a:solidFill>
                <a:latin typeface="Arial" pitchFamily="34" charset="0"/>
                <a:cs typeface="Arial" pitchFamily="34" charset="0"/>
              </a:rPr>
              <a:t>examination of well design </a:t>
            </a:r>
          </a:p>
          <a:p>
            <a:pPr marL="1257300" indent="-1257300"/>
            <a:r>
              <a:rPr lang="en-US" sz="2000" b="1" dirty="0" smtClean="0">
                <a:solidFill>
                  <a:schemeClr val="accent5"/>
                </a:solidFill>
                <a:latin typeface="Arial" pitchFamily="34" charset="0"/>
                <a:cs typeface="Arial" pitchFamily="34" charset="0"/>
              </a:rPr>
              <a:t>under established scheme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 requires the operator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tabLst>
                <a:tab pos="1257300" algn="l"/>
              </a:tabLs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Offshore Installations and Wells (Design and Construction, etc.) Regulations 1996 (particularly Reg. 18)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Well plan that confirms full life cycle up to and including abandonment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Assessment of well programme by independent and competent person </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home.png">
            <a:hlinkClick r:id="" action="ppaction://hlinkshowjump?jump=firstslide"/>
          </p:cNvPr>
          <p:cNvPicPr>
            <a:picLocks noChangeAspect="1"/>
          </p:cNvPicPr>
          <p:nvPr/>
        </p:nvPicPr>
        <p:blipFill>
          <a:blip r:embed="rId6" cstate="print"/>
          <a:stretch>
            <a:fillRect/>
          </a:stretch>
        </p:blipFill>
        <p:spPr>
          <a:xfrm>
            <a:off x="7126957" y="74203"/>
            <a:ext cx="306299" cy="306299"/>
          </a:xfrm>
          <a:prstGeom prst="rect">
            <a:avLst/>
          </a:prstGeom>
        </p:spPr>
      </p:pic>
      <p:pic>
        <p:nvPicPr>
          <p:cNvPr id="15" name="Picture 14"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spTree>
    <p:extLst>
      <p:ext uri="{BB962C8B-B14F-4D97-AF65-F5344CB8AC3E}">
        <p14:creationId xmlns:p14="http://schemas.microsoft.com/office/powerpoint/2010/main" xmlns="" val="18880146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Notification to HSE </a:t>
            </a:r>
            <a:br>
              <a:rPr lang="en-GB" b="1" dirty="0" smtClean="0"/>
            </a:br>
            <a:r>
              <a:rPr lang="en-GB" dirty="0" smtClean="0"/>
              <a:t>The Borehole Sites and Operations Regulations 1995 (BSOR) applies to conventional and unconventional oil and gas operations, including shale gas and coal bed methane developments. These regulations are primarily concerned with the health and safety management of the site.</a:t>
            </a:r>
          </a:p>
          <a:p>
            <a:endParaRPr lang="en-GB" dirty="0" smtClean="0"/>
          </a:p>
          <a:p>
            <a:r>
              <a:rPr lang="en-GB" b="1" dirty="0" smtClean="0"/>
              <a:t>Requirements on operators</a:t>
            </a:r>
            <a:br>
              <a:rPr lang="en-GB" b="1" dirty="0" smtClean="0"/>
            </a:br>
            <a:r>
              <a:rPr lang="en-GB" dirty="0" smtClean="0"/>
              <a:t>At least 21 days before drilling is planned, the HSE must be notified of the well design and operation plans to ensure that major accident hazard risks to people from the well and well-related activities are properly controlled. It should be noted that a well operation does </a:t>
            </a:r>
            <a:r>
              <a:rPr lang="en-GB" b="1" dirty="0" smtClean="0"/>
              <a:t>not</a:t>
            </a:r>
            <a:r>
              <a:rPr lang="en-GB" dirty="0" smtClean="0"/>
              <a:t> in itself constitute a requirement for Control of Major Accident Hazards (COMAH).</a:t>
            </a:r>
          </a:p>
          <a:p>
            <a:r>
              <a:rPr lang="en-GB" dirty="0" smtClean="0"/>
              <a:t>The operator is required to establish a site safety document.</a:t>
            </a:r>
          </a:p>
          <a:p>
            <a:r>
              <a:rPr lang="en-GB" dirty="0" smtClean="0"/>
              <a:t>The HSE will review pre-drilling activity via the wells notification process.</a:t>
            </a:r>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notifies HSE of</a:t>
            </a:r>
          </a:p>
          <a:p>
            <a:pPr marL="1257300" indent="-1257300"/>
            <a:r>
              <a:rPr lang="en-GB" sz="2000" b="1" dirty="0" smtClean="0">
                <a:solidFill>
                  <a:schemeClr val="accent5"/>
                </a:solidFill>
                <a:latin typeface="Arial" pitchFamily="34" charset="0"/>
                <a:cs typeface="Arial" pitchFamily="34" charset="0"/>
              </a:rPr>
              <a:t>intention to drill 21 days in </a:t>
            </a:r>
          </a:p>
          <a:p>
            <a:pPr marL="1257300" indent="-1257300"/>
            <a:r>
              <a:rPr lang="en-GB" sz="2000" b="1" dirty="0" smtClean="0">
                <a:solidFill>
                  <a:schemeClr val="accent5"/>
                </a:solidFill>
                <a:latin typeface="Arial" pitchFamily="34" charset="0"/>
                <a:cs typeface="Arial" pitchFamily="34" charset="0"/>
              </a:rPr>
              <a:t>advance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HSE requires the operator to give advance notice (at least 21 days) of intention to drill and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Borehole Sites and Operating Regulations</a:t>
            </a:r>
            <a:br>
              <a:rPr lang="en-GB" sz="950" b="1" dirty="0" smtClean="0">
                <a:solidFill>
                  <a:schemeClr val="tx1">
                    <a:lumMod val="75000"/>
                    <a:lumOff val="25000"/>
                  </a:schemeClr>
                </a:solidFill>
                <a:latin typeface="Arial" pitchFamily="34" charset="0"/>
                <a:cs typeface="Arial" pitchFamily="34" charset="0"/>
                <a:hlinkClick r:id="rId3"/>
              </a:rPr>
            </a:b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1995 (particularly Reg. 6)</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to HSE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3" y="70310"/>
            <a:ext cx="537623"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22936378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Operator agrees and establishes</a:t>
            </a:r>
          </a:p>
          <a:p>
            <a:pPr marL="1257300" indent="-1257300">
              <a:spcAft>
                <a:spcPts val="300"/>
              </a:spcAft>
            </a:pPr>
            <a:r>
              <a:rPr lang="en-GB" sz="2000" b="1" dirty="0" smtClean="0">
                <a:solidFill>
                  <a:schemeClr val="accent2"/>
                </a:solidFill>
                <a:latin typeface="Arial" pitchFamily="34" charset="0"/>
                <a:cs typeface="Arial" pitchFamily="34" charset="0"/>
              </a:rPr>
              <a:t>data-reporting methods</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supplies agreed information to key consultees, including DECC, NRW, HSE and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Petroleum Act 1998 </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1000" b="1" dirty="0" smtClean="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hlinkClick r:id="rId3"/>
              </a:rPr>
              <a:t>UKOOG onshore shale gas well guidelines </a:t>
            </a:r>
            <a:r>
              <a:rPr lang="en-GB" sz="950" b="1" dirty="0" smtClean="0">
                <a:solidFill>
                  <a:schemeClr val="tx1">
                    <a:lumMod val="75000"/>
                    <a:lumOff val="25000"/>
                  </a:schemeClr>
                </a:solidFill>
                <a:latin typeface="Arial" charset="0"/>
                <a:cs typeface="Arial" charset="0"/>
              </a:rPr>
              <a:t/>
            </a:r>
            <a:br>
              <a:rPr lang="en-GB" sz="950" b="1" dirty="0" smtClean="0">
                <a:solidFill>
                  <a:schemeClr val="tx1">
                    <a:lumMod val="75000"/>
                    <a:lumOff val="25000"/>
                  </a:schemeClr>
                </a:solidFill>
                <a:latin typeface="Arial" charset="0"/>
                <a:cs typeface="Arial" charset="0"/>
              </a:rPr>
            </a:br>
            <a:r>
              <a:rPr lang="en-GB" sz="950" b="1" dirty="0" smtClean="0">
                <a:solidFill>
                  <a:schemeClr val="tx1">
                    <a:lumMod val="75000"/>
                    <a:lumOff val="25000"/>
                  </a:schemeClr>
                </a:solidFill>
                <a:latin typeface="Arial" charset="0"/>
                <a:cs typeface="Arial" charset="0"/>
              </a:rPr>
              <a:t>(best practice)</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DECC, NRW, HSE and BGS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Data-reporting agreement and ongoing provision of operational information by operator</a:t>
            </a:r>
          </a:p>
        </p:txBody>
      </p:sp>
      <p:sp>
        <p:nvSpPr>
          <p:cNvPr id="10" name="Content Placeholder 9"/>
          <p:cNvSpPr>
            <a:spLocks noGrp="1"/>
          </p:cNvSpPr>
          <p:nvPr>
            <p:ph idx="1"/>
          </p:nvPr>
        </p:nvSpPr>
        <p:spPr>
          <a:xfrm>
            <a:off x="4716463" y="549274"/>
            <a:ext cx="4176712" cy="5903913"/>
          </a:xfrm>
        </p:spPr>
        <p:txBody>
          <a:bodyPr>
            <a:normAutofit/>
          </a:bodyPr>
          <a:lstStyle/>
          <a:p>
            <a:r>
              <a:rPr lang="en-GB" b="1" dirty="0" smtClean="0"/>
              <a:t>Data reporting</a:t>
            </a:r>
            <a:br>
              <a:rPr lang="en-GB" b="1" dirty="0" smtClean="0"/>
            </a:br>
            <a:r>
              <a:rPr lang="en-GB" dirty="0" smtClean="0"/>
              <a:t>Operators of oil and gas wells are required to share certain information about the operation with key regulatory bodies, including DECC, NRW, HSE and BGS.</a:t>
            </a:r>
          </a:p>
          <a:p>
            <a:endParaRPr lang="en-GB" dirty="0" smtClean="0"/>
          </a:p>
          <a:p>
            <a:r>
              <a:rPr lang="en-GB" b="1" dirty="0" smtClean="0"/>
              <a:t>Data exchange standards</a:t>
            </a:r>
          </a:p>
          <a:p>
            <a:r>
              <a:rPr lang="en-GB" dirty="0" smtClean="0"/>
              <a:t>There are standard formats for data exchange within the oil and gas industry. The well</a:t>
            </a:r>
            <a:r>
              <a:rPr lang="en-US" dirty="0" smtClean="0"/>
              <a:t>site information transfer standard markup language (WITSML), for example, provides a standard for transmitting technical data between organisations such as energy companies, service companies, drilling contractors, application vendors and regulatory agencies.</a:t>
            </a:r>
          </a:p>
          <a:p>
            <a:r>
              <a:rPr lang="en-US" dirty="0" smtClean="0"/>
              <a:t>Operators will also be expected to communicate with DECC using the established system of oil and gas petroleum operations notices (PON).</a:t>
            </a:r>
          </a:p>
          <a:p>
            <a:endParaRPr lang="en-US" dirty="0" smtClean="0"/>
          </a:p>
          <a:p>
            <a:r>
              <a:rPr lang="en-GB" b="1" dirty="0" smtClean="0"/>
              <a:t>Fracturing information</a:t>
            </a:r>
            <a:br>
              <a:rPr lang="en-GB" b="1" dirty="0" smtClean="0"/>
            </a:br>
            <a:r>
              <a:rPr lang="en-GB" dirty="0" smtClean="0"/>
              <a:t>In addition to statutory reporting, operators of shale gas wells that will be conducting hydraulic fracturing operations should keep records of the following information for regulatory inspection purposes:</a:t>
            </a:r>
          </a:p>
          <a:p>
            <a:pPr marL="228600" indent="-228600">
              <a:buFont typeface="+mj-lt"/>
              <a:buAutoNum type="arabicPeriod"/>
            </a:pPr>
            <a:r>
              <a:rPr lang="en-GB" dirty="0" smtClean="0"/>
              <a:t>Geological information, including the proposed depth(s) of the top and the bottom of the formation into which well fracturing fluids are to be injected</a:t>
            </a:r>
          </a:p>
          <a:p>
            <a:pPr marL="228600" indent="-228600">
              <a:buFont typeface="+mj-lt"/>
              <a:buAutoNum type="arabicPeriod"/>
            </a:pPr>
            <a:r>
              <a:rPr lang="en-GB" dirty="0" smtClean="0"/>
              <a:t>Information concerning water supply, usage, recycling and reuse</a:t>
            </a:r>
          </a:p>
          <a:p>
            <a:pPr marL="228600" indent="-228600">
              <a:buFont typeface="+mj-lt"/>
              <a:buAutoNum type="arabicPeriod"/>
            </a:pPr>
            <a:r>
              <a:rPr lang="en-GB" dirty="0" smtClean="0"/>
              <a:t>A detailed description of the well fracturing design and operations</a:t>
            </a:r>
          </a:p>
          <a:p>
            <a:pPr marL="228600" indent="-228600">
              <a:buFont typeface="+mj-lt"/>
              <a:buAutoNum type="arabicPeriod"/>
            </a:pPr>
            <a:r>
              <a:rPr lang="en-GB" dirty="0" smtClean="0"/>
              <a:t>A detailed post-fracture job report.</a:t>
            </a:r>
          </a:p>
          <a:p>
            <a:endParaRPr lang="en-GB" dirty="0" smtClean="0"/>
          </a:p>
          <a:p>
            <a:r>
              <a:rPr lang="en-GB" b="1" dirty="0" smtClean="0"/>
              <a:t>Useful links</a:t>
            </a:r>
          </a:p>
          <a:p>
            <a:pPr>
              <a:spcAft>
                <a:spcPts val="600"/>
              </a:spcAft>
            </a:pPr>
            <a:r>
              <a:rPr lang="en-GB" dirty="0" smtClean="0"/>
              <a:t>Oil and gas: onshore exploration and production</a:t>
            </a:r>
            <a:br>
              <a:rPr lang="en-GB" dirty="0" smtClean="0"/>
            </a:br>
            <a:r>
              <a:rPr lang="en-GB" dirty="0" smtClean="0">
                <a:hlinkClick r:id="rId4"/>
              </a:rPr>
              <a:t>www.gov.uk/oil-and-gas-onshore-exploration-and-production#resumption-of-shale-gas-exploration</a:t>
            </a:r>
            <a:endParaRPr lang="en-GB" dirty="0" smtClean="0"/>
          </a:p>
          <a:p>
            <a:pPr>
              <a:spcAft>
                <a:spcPts val="600"/>
              </a:spcAft>
            </a:pPr>
            <a:r>
              <a:rPr lang="en-GB" dirty="0" smtClean="0"/>
              <a:t>UKOOG guidance for onshore shale gas wells</a:t>
            </a:r>
            <a:br>
              <a:rPr lang="en-GB" dirty="0" smtClean="0"/>
            </a:br>
            <a:r>
              <a:rPr lang="en-GB" dirty="0" smtClean="0">
                <a:hlinkClick r:id="rId3"/>
              </a:rPr>
              <a:t>https://www.gov.uk/government/uploads/system/uploads/attachment_data/file/185935/UKOOGShaleGasWellGuidelines.pdf</a:t>
            </a:r>
            <a:endParaRPr lang="en-GB" dirty="0" smtClean="0"/>
          </a:p>
          <a:p>
            <a:r>
              <a:rPr lang="en-GB" dirty="0" smtClean="0"/>
              <a:t>PON notifications</a:t>
            </a:r>
            <a:br>
              <a:rPr lang="en-GB" dirty="0" smtClean="0"/>
            </a:br>
            <a:r>
              <a:rPr lang="en-GB" dirty="0" smtClean="0">
                <a:hlinkClick r:id="rId5"/>
              </a:rPr>
              <a:t>https://www.gov.uk/oil-and-gas-petroleum-operations-notices</a:t>
            </a:r>
            <a:endParaRPr lang="en-GB" dirty="0" smtClean="0"/>
          </a:p>
          <a:p>
            <a:endParaRPr lang="en-GB" dirty="0" smtClean="0"/>
          </a:p>
          <a:p>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21249207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drill</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DECC will assess operator competency and financial stability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grants consent to drill only once all permits are in place and all relevant consultees (including DECC, NRW, HSE, BGS) have been notified</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NRW, HSE, BGS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Drilling consent</a:t>
            </a:r>
          </a:p>
        </p:txBody>
      </p:sp>
      <p:sp>
        <p:nvSpPr>
          <p:cNvPr id="10" name="Content Placeholder 9"/>
          <p:cNvSpPr>
            <a:spLocks noGrp="1"/>
          </p:cNvSpPr>
          <p:nvPr>
            <p:ph idx="1"/>
          </p:nvPr>
        </p:nvSpPr>
        <p:spPr/>
        <p:txBody>
          <a:bodyPr>
            <a:normAutofit fontScale="92500" lnSpcReduction="10000"/>
          </a:bodyPr>
          <a:lstStyle/>
          <a:p>
            <a:r>
              <a:rPr lang="en-GB" b="1" dirty="0" smtClean="0"/>
              <a:t>Pre-drilling checklist</a:t>
            </a:r>
            <a:br>
              <a:rPr lang="en-GB" b="1" dirty="0" smtClean="0"/>
            </a:br>
            <a:r>
              <a:rPr lang="en-GB" dirty="0" smtClean="0"/>
              <a:t>DECC may provide consent to drill once the operator has</a:t>
            </a:r>
          </a:p>
          <a:p>
            <a:pPr lvl="1"/>
            <a:r>
              <a:rPr lang="en-GB" dirty="0" smtClean="0"/>
              <a:t>Satisfied DECC that effective operational and environmental management systems are in place</a:t>
            </a:r>
          </a:p>
          <a:p>
            <a:pPr lvl="1"/>
            <a:r>
              <a:rPr lang="en-GB" dirty="0" smtClean="0"/>
              <a:t>Secured planning permission from the MPA/LPA</a:t>
            </a:r>
          </a:p>
          <a:p>
            <a:pPr lvl="1"/>
            <a:r>
              <a:rPr lang="en-GB" dirty="0" smtClean="0"/>
              <a:t>Discharged any relevant conditions placed on the planning permission by the MPA/LPA</a:t>
            </a:r>
          </a:p>
          <a:p>
            <a:pPr lvl="1"/>
            <a:r>
              <a:rPr lang="en-GB" dirty="0" smtClean="0"/>
              <a:t>Obtained a permit from the Coal Authority if well will encroach on coal seams</a:t>
            </a:r>
          </a:p>
          <a:p>
            <a:pPr lvl="1"/>
            <a:r>
              <a:rPr lang="en-GB" dirty="0" smtClean="0"/>
              <a:t>Informed the BGS of intention to drill</a:t>
            </a:r>
          </a:p>
          <a:p>
            <a:pPr lvl="1"/>
            <a:r>
              <a:rPr lang="en-GB" dirty="0" smtClean="0"/>
              <a:t>Completed the consultation processes with all statutory consultees.</a:t>
            </a:r>
          </a:p>
          <a:p>
            <a:pPr lvl="1"/>
            <a:r>
              <a:rPr lang="en-GB" dirty="0" smtClean="0"/>
              <a:t>Obtained all necessary permits from the relevant environmental agency</a:t>
            </a:r>
          </a:p>
          <a:p>
            <a:pPr lvl="1"/>
            <a:r>
              <a:rPr lang="en-GB" dirty="0" smtClean="0"/>
              <a:t>Agreed a system for monitoring conditions and emissions with the relevant environmental agency</a:t>
            </a:r>
          </a:p>
          <a:p>
            <a:pPr lvl="1"/>
            <a:r>
              <a:rPr lang="en-GB" dirty="0" smtClean="0"/>
              <a:t>Notified the HSE of intention to drill (minimum 21 days’ notice)</a:t>
            </a:r>
          </a:p>
          <a:p>
            <a:pPr lvl="1"/>
            <a:r>
              <a:rPr lang="en-GB" dirty="0" smtClean="0"/>
              <a:t>Provided the HSE with details of proposed well design checked by an independent and competent person (minimum 21 days’ notice)</a:t>
            </a:r>
          </a:p>
          <a:p>
            <a:pPr lvl="1"/>
            <a:r>
              <a:rPr lang="en-GB" dirty="0" smtClean="0"/>
              <a:t>Agreed data-reporting methods with DECC</a:t>
            </a:r>
          </a:p>
          <a:p>
            <a:pPr lvl="1"/>
            <a:r>
              <a:rPr lang="en-GB" dirty="0" smtClean="0"/>
              <a:t>Agreed method for monitoring induced seismicity with DECC</a:t>
            </a:r>
          </a:p>
          <a:p>
            <a:pPr lvl="1"/>
            <a:r>
              <a:rPr lang="en-GB" dirty="0" smtClean="0"/>
              <a:t>Received approval for outline hydraulic fracturing programme from DECC (where hydraulic fracturing is planned).</a:t>
            </a:r>
          </a:p>
          <a:p>
            <a:endParaRPr lang="en-GB" b="1" dirty="0" smtClean="0"/>
          </a:p>
          <a:p>
            <a:r>
              <a:rPr lang="en-GB" b="1" dirty="0" smtClean="0"/>
              <a:t>Bundling of consents</a:t>
            </a:r>
          </a:p>
          <a:p>
            <a:r>
              <a:rPr lang="en-GB" dirty="0" smtClean="0"/>
              <a:t>If operators plan to conduct hydraulic fracturing operations on a specific well they have the option to bundle their requests for drilling consent and fracturing consent. Whether consent for fracturing is sought before or after drilling of the well, operators must receive DECC approval before fracturing commences.</a:t>
            </a:r>
          </a:p>
          <a:p>
            <a:endParaRPr lang="en-GB" b="1" dirty="0" smtClean="0"/>
          </a:p>
          <a:p>
            <a:r>
              <a:rPr lang="en-GB" b="1" dirty="0" smtClean="0"/>
              <a:t>Useful links</a:t>
            </a:r>
          </a:p>
          <a:p>
            <a:pPr>
              <a:spcAft>
                <a:spcPts val="600"/>
              </a:spcAft>
            </a:pPr>
            <a:r>
              <a:rPr lang="en-GB" dirty="0" smtClean="0"/>
              <a:t>UKOOG guidance for onshore shale gas wells</a:t>
            </a:r>
            <a:br>
              <a:rPr lang="en-GB" dirty="0" smtClean="0"/>
            </a:br>
            <a:r>
              <a:rPr lang="en-GB" dirty="0" smtClean="0">
                <a:hlinkClick r:id="rId3"/>
              </a:rPr>
              <a:t>https://www.gov.uk/government/uploads/system/uploads/attachment_data/file/185935/UKOOGShaleGasWellGuidelines.pdf</a:t>
            </a:r>
            <a:endParaRPr lang="en-GB" dirty="0" smtClean="0"/>
          </a:p>
          <a:p>
            <a:r>
              <a:rPr lang="en-GB" dirty="0" smtClean="0"/>
              <a:t>Natural Resources Wales</a:t>
            </a:r>
            <a:br>
              <a:rPr lang="en-GB" dirty="0" smtClean="0"/>
            </a:br>
            <a:r>
              <a:rPr lang="en-GB" dirty="0" smtClean="0">
                <a:hlinkClick r:id="rId4"/>
              </a:rPr>
              <a:t>http://naturalresourceswales.gov.uk</a:t>
            </a:r>
            <a:endParaRPr lang="en-GB" dirty="0" smtClean="0"/>
          </a:p>
          <a:p>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69807" y="74203"/>
            <a:ext cx="306299" cy="306299"/>
          </a:xfrm>
          <a:prstGeom prst="rect">
            <a:avLst/>
          </a:prstGeom>
        </p:spPr>
      </p:pic>
    </p:spTree>
    <p:extLst>
      <p:ext uri="{BB962C8B-B14F-4D97-AF65-F5344CB8AC3E}">
        <p14:creationId xmlns:p14="http://schemas.microsoft.com/office/powerpoint/2010/main" xmlns="" val="42146588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b="1" dirty="0" smtClean="0">
                <a:solidFill>
                  <a:schemeClr val="accent2"/>
                </a:solidFill>
                <a:latin typeface="Arial" pitchFamily="34" charset="0"/>
                <a:cs typeface="Arial" pitchFamily="34" charset="0"/>
              </a:rPr>
              <a:t>DECC approval for outline hydraulic</a:t>
            </a:r>
          </a:p>
          <a:p>
            <a:pPr marL="1257300" indent="-1257300">
              <a:spcAft>
                <a:spcPts val="300"/>
              </a:spcAft>
            </a:pPr>
            <a:r>
              <a:rPr lang="en-GB" b="1" dirty="0" smtClean="0">
                <a:solidFill>
                  <a:schemeClr val="accent2"/>
                </a:solidFill>
                <a:latin typeface="Arial" pitchFamily="34" charset="0"/>
                <a:cs typeface="Arial" pitchFamily="34" charset="0"/>
              </a:rPr>
              <a:t>fracturing plan and agreed method </a:t>
            </a:r>
          </a:p>
          <a:p>
            <a:pPr marL="1257300" indent="-1257300">
              <a:spcAft>
                <a:spcPts val="300"/>
              </a:spcAft>
            </a:pPr>
            <a:r>
              <a:rPr lang="en-GB" b="1" dirty="0" smtClean="0">
                <a:solidFill>
                  <a:schemeClr val="accent2"/>
                </a:solidFill>
                <a:latin typeface="Arial" pitchFamily="34" charset="0"/>
                <a:cs typeface="Arial" pitchFamily="34" charset="0"/>
              </a:rPr>
              <a:t>for monitoring induced seismicity </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must establish arrangements to control seismicity and provide a detailed plan for monitoring hydraulic fracturing operations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Before granting consent for shale gas operations that include hydraulic fracturing, DECC will require that a fracturing plan be submitted for consideration. DECC will expect operators to demonstrate a full understanding of the risks of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will need to evaluate the historical and background seismicity, and the in situ stress regime and delineate faults in the area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of the proposed well to identify the risk of activating any fault by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fracturing plan should also include appropriate plans to monitor seismicity before, during and after the well operations conclude</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8888">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Monitoring agreed as part of fracture plan</a:t>
            </a:r>
          </a:p>
        </p:txBody>
      </p:sp>
      <p:sp>
        <p:nvSpPr>
          <p:cNvPr id="10" name="Content Placeholder 9"/>
          <p:cNvSpPr>
            <a:spLocks noGrp="1"/>
          </p:cNvSpPr>
          <p:nvPr>
            <p:ph idx="1"/>
          </p:nvPr>
        </p:nvSpPr>
        <p:spPr/>
        <p:txBody>
          <a:bodyPr>
            <a:normAutofit/>
          </a:bodyPr>
          <a:lstStyle/>
          <a:p>
            <a:r>
              <a:rPr lang="en-GB" b="1" dirty="0" smtClean="0"/>
              <a:t>Traffic light monitoring systems for induced seismicity</a:t>
            </a:r>
            <a:br>
              <a:rPr lang="en-GB" b="1" dirty="0" smtClean="0"/>
            </a:br>
            <a:r>
              <a:rPr lang="en-GB" dirty="0" smtClean="0"/>
              <a:t>Traffic light monitoring systems will be required to enable operations to mitigate induced seismicity. </a:t>
            </a:r>
          </a:p>
          <a:p>
            <a:r>
              <a:rPr lang="en-US" dirty="0" smtClean="0"/>
              <a:t>The remedial action level for the traffic light system (that is, the “red light”) will be set at magnitude 0.5 (far below a perceptible surface event, but larger than the expected level generated by the fracturing of the rock). T</a:t>
            </a:r>
            <a:r>
              <a:rPr lang="en-GB" dirty="0" smtClean="0"/>
              <a:t>his will apply to the first set of hydraulic fractures and will be subject to review.</a:t>
            </a:r>
          </a:p>
          <a:p>
            <a:r>
              <a:rPr lang="en-GB" dirty="0" smtClean="0"/>
              <a:t>Traffic light monitoring systems are affected by natural delays within geological systems such as the slow movement of fluids through faults, so it is important that the trigger levels are low enough to detect the smaller induced seismic events that may be an indication of or precursor to a larger induced seismic event later. </a:t>
            </a:r>
          </a:p>
          <a:p>
            <a:r>
              <a:rPr lang="en-GB" dirty="0" smtClean="0"/>
              <a:t>By using sophisticated seismic monitoring algorithms, it is possible to discriminate these very small events from background surface-induced vibrations. In addition, the fracture plan should also include provision to monitor fracture growth height.</a:t>
            </a:r>
          </a:p>
          <a:p>
            <a:endParaRPr lang="en-GB" dirty="0" smtClean="0"/>
          </a:p>
          <a:p>
            <a:r>
              <a:rPr lang="en-GB" b="1" dirty="0" smtClean="0"/>
              <a:t>Useful links</a:t>
            </a:r>
          </a:p>
          <a:p>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2" name="Picture 11" descr="england.png">
            <a:hlinkClick r:id="rId6" action="ppaction://hlinksldjump"/>
          </p:cNvPr>
          <p:cNvPicPr>
            <a:picLocks noChangeAspect="1"/>
          </p:cNvPicPr>
          <p:nvPr/>
        </p:nvPicPr>
        <p:blipFill>
          <a:blip r:embed="rId7"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8"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38651434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fracture</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As part of the PEDL licence process, an outline hydraulic fracturing plan (HFP) is reviewed and approved by DECC</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operator is granted the right to start hydraulic fracturing operations in line with outline HFP and agreed monitoring arrangements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Outline fracture plan agreed</a:t>
            </a:r>
          </a:p>
        </p:txBody>
      </p:sp>
      <p:sp>
        <p:nvSpPr>
          <p:cNvPr id="10" name="Content Placeholder 9"/>
          <p:cNvSpPr>
            <a:spLocks noGrp="1"/>
          </p:cNvSpPr>
          <p:nvPr>
            <p:ph idx="1"/>
          </p:nvPr>
        </p:nvSpPr>
        <p:spPr>
          <a:xfrm>
            <a:off x="4716463" y="549274"/>
            <a:ext cx="4176712" cy="6120086"/>
          </a:xfrm>
        </p:spPr>
        <p:txBody>
          <a:bodyPr>
            <a:normAutofit/>
          </a:bodyPr>
          <a:lstStyle/>
          <a:p>
            <a:r>
              <a:rPr lang="en-GB" b="1" dirty="0" smtClean="0"/>
              <a:t>Hydraulic fracture plan </a:t>
            </a:r>
            <a:br>
              <a:rPr lang="en-GB" b="1" dirty="0" smtClean="0"/>
            </a:br>
            <a:r>
              <a:rPr lang="en-GB" dirty="0" smtClean="0"/>
              <a:t>Operators should develop an outline HFP based on the risk assessment, which describes the control and mitigation measures for fracture containment and for any potential induced seismicity.</a:t>
            </a:r>
          </a:p>
          <a:p>
            <a:r>
              <a:rPr lang="en-GB" dirty="0" smtClean="0"/>
              <a:t>The proposed design of the fracture geometry should be included in the HFP, including (fracturing) target zones, sealing mechanism(s) and aquifers, (fresh or saline) so as not to allow fracturing fluids to migrate from the designed fracture zone(s). </a:t>
            </a:r>
          </a:p>
          <a:p>
            <a:endParaRPr lang="en-GB" dirty="0" smtClean="0"/>
          </a:p>
          <a:p>
            <a:r>
              <a:rPr lang="en-GB" b="1" dirty="0" smtClean="0"/>
              <a:t>Disclosure of chemical additives</a:t>
            </a:r>
            <a:br>
              <a:rPr lang="en-GB" b="1" dirty="0" smtClean="0"/>
            </a:br>
            <a:r>
              <a:rPr lang="en-GB" dirty="0" smtClean="0"/>
              <a:t>Operators will disclose the chemical additives of fracturing fluids on a well-by-well basis.</a:t>
            </a:r>
          </a:p>
          <a:p>
            <a:r>
              <a:rPr lang="en-GB" dirty="0" smtClean="0"/>
              <a:t>A public disclosure of fracture fluid form is downloadable from </a:t>
            </a:r>
            <a:r>
              <a:rPr lang="en-GB" dirty="0" smtClean="0">
                <a:hlinkClick r:id="rId4"/>
              </a:rPr>
              <a:t>www.ukoog.org.uk</a:t>
            </a:r>
            <a:r>
              <a:rPr lang="en-GB" dirty="0" smtClean="0"/>
              <a:t>.</a:t>
            </a:r>
          </a:p>
          <a:p>
            <a:endParaRPr lang="en-GB" dirty="0" smtClean="0"/>
          </a:p>
          <a:p>
            <a:r>
              <a:rPr lang="en-GB" b="1" dirty="0" smtClean="0"/>
              <a:t>Useful links</a:t>
            </a:r>
            <a:br>
              <a:rPr lang="en-GB" b="1" dirty="0" smtClean="0"/>
            </a:br>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a:p>
            <a:r>
              <a:rPr lang="en-GB" dirty="0" smtClean="0"/>
              <a:t>Government guidance on shale gas extraction in the UK</a:t>
            </a:r>
            <a:br>
              <a:rPr lang="en-GB" dirty="0" smtClean="0"/>
            </a:br>
            <a:r>
              <a:rPr lang="en-GB" dirty="0" smtClean="0">
                <a:hlinkClick r:id="rId5"/>
              </a:rPr>
              <a:t>https://www.gov.uk/government/uploads/system/uploads/attachment_data/file/49541/7269-government-response-sg-report-.pdf</a:t>
            </a:r>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581821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GB" sz="1050" b="1" dirty="0" smtClean="0"/>
              <a:t>How are hydraulic fracturing operations regulated?</a:t>
            </a:r>
          </a:p>
          <a:p>
            <a:pPr lvl="1"/>
            <a:r>
              <a:rPr lang="en-GB" sz="1050" dirty="0" smtClean="0"/>
              <a:t>Each application must go through the planning authority process and operators must consult with the relevant environmental agency (the Environment Agency (EA) in England; Scottish Environment Protection Agency (SEPA) in Scotland; Natural Resources Wales (NRW) in Wales; or the Northern Ireland Environment Agency (NIEA) in Northern Ireland) in order to establish the requirements for any environmental permits/authorisations that will be needed. Applications will only be granted if the relevant agency is confident that there is no unacceptable impact to the environment and, </a:t>
            </a:r>
            <a:r>
              <a:rPr lang="en-US" sz="1050" dirty="0" smtClean="0"/>
              <a:t>in particular, to principal aquifers that provide potable water supply.</a:t>
            </a:r>
            <a:r>
              <a:rPr lang="en-GB" sz="1050" dirty="0" smtClean="0"/>
              <a:t> As part of this process, operators are required to disclose the content of hydraulic fracturing fluids to the relevant environment agency. </a:t>
            </a:r>
          </a:p>
          <a:p>
            <a:pPr lvl="1"/>
            <a:r>
              <a:rPr lang="en-GB" sz="1050" dirty="0" smtClean="0"/>
              <a:t>The Health and Safety Executive (HSE) or Health and Safety Executive Northern Ireland (HSENI) will scrutinise the well design for safety.</a:t>
            </a:r>
          </a:p>
          <a:p>
            <a:pPr lvl="1"/>
            <a:r>
              <a:rPr lang="en-GB" sz="1050" dirty="0" smtClean="0"/>
              <a:t>An environmental permit will be required from the relevant environment agency for any borehole drilling as well as hydraulic fracturing activities.</a:t>
            </a:r>
          </a:p>
          <a:p>
            <a:pPr lvl="1"/>
            <a:r>
              <a:rPr lang="en-GB" sz="1050" dirty="0" smtClean="0"/>
              <a:t>The HSE/HSENI then monitors progress on the well. The HSE/HSENI is also notified of any unplanned events. If it is deemed necessary, inspections may be undertaken by HSE/HSENI to inspect specific well operations on-site.</a:t>
            </a:r>
            <a:endParaRPr lang="en-GB" sz="1050" dirty="0"/>
          </a:p>
        </p:txBody>
      </p:sp>
      <p:sp>
        <p:nvSpPr>
          <p:cNvPr id="8" name="Text Placeholder 7"/>
          <p:cNvSpPr>
            <a:spLocks noGrp="1"/>
          </p:cNvSpPr>
          <p:nvPr>
            <p:ph sz="quarter" idx="16"/>
          </p:nvPr>
        </p:nvSpPr>
        <p:spPr>
          <a:prstGeom prst="rect">
            <a:avLst/>
          </a:prstGeom>
        </p:spPr>
        <p:txBody>
          <a:bodyPr/>
          <a:lstStyle/>
          <a:p>
            <a:r>
              <a:rPr lang="en-GB" sz="1050" b="1" dirty="0" smtClean="0"/>
              <a:t>What is the UK’s approach to regulation?</a:t>
            </a:r>
          </a:p>
          <a:p>
            <a:pPr lvl="1"/>
            <a:r>
              <a:rPr lang="en-US" sz="1050" dirty="0" smtClean="0"/>
              <a:t>The UK has a goal-setting approach to regulation that requires operators to ensure and demonstrate to regulators that the risks of an incident relating to oil and gas operations are reduced to ‘as low as reasonably practicable’. This encourages operators to move beyond minimum standards in a continuous effort for improvement. </a:t>
            </a:r>
          </a:p>
          <a:p>
            <a:pPr lvl="1"/>
            <a:r>
              <a:rPr lang="en-US" sz="1050" dirty="0" smtClean="0"/>
              <a:t>In February 2013, the United Kingdom Onshore Operators Group (UKOOG), the representative body for UK onshore oil and gas companies, published </a:t>
            </a:r>
            <a:r>
              <a:rPr lang="en-US" sz="1050" b="1" dirty="0" smtClean="0">
                <a:hlinkClick r:id="rId2"/>
              </a:rPr>
              <a:t>industry guidelines covering best practice for shale gas well operations in the UK</a:t>
            </a:r>
            <a:r>
              <a:rPr lang="en-US" sz="1050" dirty="0" smtClean="0"/>
              <a:t>. HSE and EA helped develop these guidelines.</a:t>
            </a:r>
          </a:p>
          <a:p>
            <a:pPr lvl="1"/>
            <a:r>
              <a:rPr lang="en-US" sz="1050" dirty="0" smtClean="0"/>
              <a:t>Best practice guidance, which has been adopted by DECC, is set out in </a:t>
            </a:r>
            <a:r>
              <a:rPr lang="en-GB" sz="1050" b="1" i="1" dirty="0" smtClean="0">
                <a:hlinkClick r:id="rId3"/>
              </a:rPr>
              <a:t>Shale gas extraction in the UK: a review of hydraulic fracturing</a:t>
            </a:r>
            <a:r>
              <a:rPr lang="en-GB" sz="1050" b="1" i="1" dirty="0" smtClean="0"/>
              <a:t>, </a:t>
            </a:r>
            <a:r>
              <a:rPr lang="en-GB" sz="1050" dirty="0" smtClean="0"/>
              <a:t>Royal Society and Royal Academy of Engineering report, June 2012.</a:t>
            </a:r>
            <a:r>
              <a:rPr lang="en-GB" sz="1050" b="1" dirty="0" smtClean="0">
                <a:latin typeface="Arial" charset="0"/>
                <a:cs typeface="Arial" charset="0"/>
              </a:rPr>
              <a:t/>
            </a:r>
            <a:br>
              <a:rPr lang="en-GB" sz="1050" b="1" dirty="0" smtClean="0">
                <a:latin typeface="Arial" charset="0"/>
                <a:cs typeface="Arial" charset="0"/>
              </a:rPr>
            </a:br>
            <a:endParaRPr lang="en-GB" sz="1050" dirty="0" smtClean="0"/>
          </a:p>
          <a:p>
            <a:pPr lvl="1"/>
            <a:endParaRPr lang="en-US" sz="1050" dirty="0" smtClean="0"/>
          </a:p>
          <a:p>
            <a:pPr lvl="1">
              <a:buNone/>
            </a:pPr>
            <a:endParaRPr lang="en-GB" sz="1050" dirty="0" smtClean="0"/>
          </a:p>
          <a:p>
            <a:pPr lvl="2"/>
            <a:endParaRPr lang="en-GB" sz="1200" dirty="0" smtClean="0"/>
          </a:p>
          <a:p>
            <a:endParaRPr lang="en-GB" sz="1200" dirty="0"/>
          </a:p>
        </p:txBody>
      </p:sp>
      <p:pic>
        <p:nvPicPr>
          <p:cNvPr id="9" name="Picture 8" descr="home.png">
            <a:hlinkClick r:id="" action="ppaction://hlinkshowjump?jump=firstslide"/>
          </p:cNvPr>
          <p:cNvPicPr>
            <a:picLocks noChangeAspect="1"/>
          </p:cNvPicPr>
          <p:nvPr/>
        </p:nvPicPr>
        <p:blipFill>
          <a:blip r:embed="rId4" cstate="print"/>
          <a:stretch>
            <a:fillRect/>
          </a:stretch>
        </p:blipFill>
        <p:spPr>
          <a:xfrm>
            <a:off x="8369389" y="6453188"/>
            <a:ext cx="306299" cy="306299"/>
          </a:xfrm>
          <a:prstGeom prst="rect">
            <a:avLst/>
          </a:prstGeom>
        </p:spPr>
      </p:pic>
      <p:pic>
        <p:nvPicPr>
          <p:cNvPr id="13" name="Picture 12" descr="arrow2.png">
            <a:hlinkClick r:id="" action="ppaction://hlinkshowjump?jump=nextslide"/>
          </p:cNvPr>
          <p:cNvPicPr>
            <a:picLocks noChangeAspect="1"/>
          </p:cNvPicPr>
          <p:nvPr/>
        </p:nvPicPr>
        <p:blipFill>
          <a:blip r:embed="rId5" cstate="print"/>
          <a:stretch>
            <a:fillRect/>
          </a:stretch>
        </p:blipFill>
        <p:spPr>
          <a:xfrm>
            <a:off x="7984951" y="6469188"/>
            <a:ext cx="301727" cy="274298"/>
          </a:xfrm>
          <a:prstGeom prst="rect">
            <a:avLst/>
          </a:prstGeom>
        </p:spPr>
      </p:pic>
      <p:pic>
        <p:nvPicPr>
          <p:cNvPr id="14" name="Picture 13" descr="arrow.png">
            <a:hlinkClick r:id="" action="ppaction://hlinkshowjump?jump=previousslide"/>
          </p:cNvPr>
          <p:cNvPicPr>
            <a:picLocks noChangeAspect="1"/>
          </p:cNvPicPr>
          <p:nvPr/>
        </p:nvPicPr>
        <p:blipFill>
          <a:blip r:embed="rId6" cstate="print"/>
          <a:stretch>
            <a:fillRect/>
          </a:stretch>
        </p:blipFill>
        <p:spPr>
          <a:xfrm>
            <a:off x="7600523" y="6469188"/>
            <a:ext cx="301727" cy="274298"/>
          </a:xfrm>
          <a:prstGeom prst="rect">
            <a:avLst/>
          </a:prstGeom>
        </p:spPr>
      </p:pic>
      <p:sp>
        <p:nvSpPr>
          <p:cNvPr id="2" name="Title 1"/>
          <p:cNvSpPr>
            <a:spLocks noGrp="1"/>
          </p:cNvSpPr>
          <p:nvPr>
            <p:ph type="title"/>
          </p:nvPr>
        </p:nvSpPr>
        <p:spPr/>
        <p:txBody>
          <a:bodyPr>
            <a:normAutofit/>
          </a:bodyPr>
          <a:lstStyle/>
          <a:p>
            <a:r>
              <a:rPr lang="en-GB" sz="2800" spc="0" dirty="0" smtClean="0"/>
              <a:t>Frequently asked questio</a:t>
            </a:r>
            <a:r>
              <a:rPr lang="en-GB" sz="2800" dirty="0" smtClean="0"/>
              <a:t>ns</a:t>
            </a:r>
            <a:endParaRPr lang="en-GB" sz="2800" dirty="0"/>
          </a:p>
        </p:txBody>
      </p:sp>
    </p:spTree>
    <p:extLst>
      <p:ext uri="{BB962C8B-B14F-4D97-AF65-F5344CB8AC3E}">
        <p14:creationId xmlns:p14="http://schemas.microsoft.com/office/powerpoint/2010/main" xmlns="" val="18512203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for extended </a:t>
            </a:r>
          </a:p>
          <a:p>
            <a:pPr marL="1257300" indent="-1257300">
              <a:spcAft>
                <a:spcPts val="300"/>
              </a:spcAft>
            </a:pPr>
            <a:r>
              <a:rPr lang="en-GB" sz="2000" b="1" dirty="0" smtClean="0">
                <a:solidFill>
                  <a:schemeClr val="accent2"/>
                </a:solidFill>
                <a:latin typeface="Arial" pitchFamily="34" charset="0"/>
                <a:cs typeface="Arial" pitchFamily="34" charset="0"/>
              </a:rPr>
              <a:t>well test (EWT)</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applies for permission to conduct extended well test to assess productivity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requires operators to establish arrangements for controlling venting and flaring activities during the EWT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Consent for EWT</a:t>
            </a:r>
          </a:p>
        </p:txBody>
      </p:sp>
      <p:sp>
        <p:nvSpPr>
          <p:cNvPr id="10" name="Content Placeholder 9"/>
          <p:cNvSpPr>
            <a:spLocks noGrp="1"/>
          </p:cNvSpPr>
          <p:nvPr>
            <p:ph idx="1"/>
          </p:nvPr>
        </p:nvSpPr>
        <p:spPr/>
        <p:txBody>
          <a:bodyPr/>
          <a:lstStyle/>
          <a:p>
            <a:r>
              <a:rPr lang="en-GB" b="1" dirty="0" smtClean="0"/>
              <a:t>Extended well test</a:t>
            </a:r>
            <a:br>
              <a:rPr lang="en-GB" b="1" dirty="0" smtClean="0"/>
            </a:br>
            <a:r>
              <a:rPr lang="en-GB" dirty="0" smtClean="0"/>
              <a:t>If the well needs more than 96 hours of testing to evaluate its potential to produce hydrocarbons, the operator can apply to DECC for an EWT once all other consent and permissions have been granted that limit the quantities of gas to be produced and saved or flared.</a:t>
            </a:r>
          </a:p>
        </p:txBody>
      </p:sp>
      <p:pic>
        <p:nvPicPr>
          <p:cNvPr id="8" name="Picture 7"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3" y="70310"/>
            <a:ext cx="537623"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1128863626"/>
      </p:ext>
    </p:extLst>
  </p:cSld>
  <p:clrMapOvr>
    <a:masterClrMapping/>
  </p:clrMapOvr>
  <p:transition advClick="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1" name="Straight Arrow Connector 120"/>
          <p:cNvCxnSpPr/>
          <p:nvPr/>
        </p:nvCxnSpPr>
        <p:spPr>
          <a:xfrm>
            <a:off x="2987824" y="3861048"/>
            <a:ext cx="432048"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Elbow Connector 88"/>
          <p:cNvCxnSpPr>
            <a:stCxn id="166" idx="3"/>
            <a:endCxn id="191" idx="0"/>
          </p:cNvCxnSpPr>
          <p:nvPr/>
        </p:nvCxnSpPr>
        <p:spPr>
          <a:xfrm flipH="1">
            <a:off x="4680012" y="2341915"/>
            <a:ext cx="3969466" cy="1364664"/>
          </a:xfrm>
          <a:prstGeom prst="bentConnector4">
            <a:avLst>
              <a:gd name="adj1" fmla="val -5759"/>
              <a:gd name="adj2" fmla="val 89976"/>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7668344" y="550274"/>
            <a:ext cx="108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Government</a:t>
            </a:r>
            <a:endParaRPr lang="en-GB" sz="800" dirty="0">
              <a:solidFill>
                <a:schemeClr val="tx1">
                  <a:lumMod val="75000"/>
                  <a:lumOff val="25000"/>
                </a:schemeClr>
              </a:solidFill>
            </a:endParaRPr>
          </a:p>
        </p:txBody>
      </p:sp>
      <p:sp>
        <p:nvSpPr>
          <p:cNvPr id="110" name="Rectangle 109"/>
          <p:cNvSpPr/>
          <p:nvPr/>
        </p:nvSpPr>
        <p:spPr>
          <a:xfrm>
            <a:off x="7668344" y="786613"/>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process</a:t>
            </a:r>
            <a:endParaRPr lang="en-GB" sz="800" dirty="0">
              <a:solidFill>
                <a:schemeClr val="tx1">
                  <a:lumMod val="75000"/>
                  <a:lumOff val="25000"/>
                </a:schemeClr>
              </a:solidFill>
            </a:endParaRPr>
          </a:p>
        </p:txBody>
      </p:sp>
      <p:sp>
        <p:nvSpPr>
          <p:cNvPr id="111" name="Rectangle 110"/>
          <p:cNvSpPr/>
          <p:nvPr/>
        </p:nvSpPr>
        <p:spPr>
          <a:xfrm>
            <a:off x="7668344" y="1259291"/>
            <a:ext cx="1080000" cy="159462"/>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Environmental process</a:t>
            </a:r>
            <a:endParaRPr lang="en-GB" sz="800" dirty="0">
              <a:solidFill>
                <a:schemeClr val="tx1">
                  <a:lumMod val="75000"/>
                  <a:lumOff val="25000"/>
                </a:schemeClr>
              </a:solidFill>
            </a:endParaRPr>
          </a:p>
        </p:txBody>
      </p:sp>
      <p:sp>
        <p:nvSpPr>
          <p:cNvPr id="113" name="Rectangle 112"/>
          <p:cNvSpPr/>
          <p:nvPr/>
        </p:nvSpPr>
        <p:spPr>
          <a:xfrm>
            <a:off x="7668344" y="1495631"/>
            <a:ext cx="1080000" cy="159462"/>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Other public bodies</a:t>
            </a:r>
            <a:endParaRPr lang="en-GB" sz="800" dirty="0">
              <a:solidFill>
                <a:schemeClr val="tx1">
                  <a:lumMod val="75000"/>
                  <a:lumOff val="25000"/>
                </a:schemeClr>
              </a:solidFill>
            </a:endParaRPr>
          </a:p>
        </p:txBody>
      </p:sp>
      <p:sp>
        <p:nvSpPr>
          <p:cNvPr id="115" name="Rectangle 114"/>
          <p:cNvSpPr/>
          <p:nvPr/>
        </p:nvSpPr>
        <p:spPr>
          <a:xfrm>
            <a:off x="7668344" y="1022952"/>
            <a:ext cx="1080000"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Engagement process</a:t>
            </a:r>
            <a:endParaRPr lang="en-GB" sz="800" dirty="0">
              <a:solidFill>
                <a:schemeClr val="tx1">
                  <a:lumMod val="75000"/>
                  <a:lumOff val="25000"/>
                </a:schemeClr>
              </a:solidFill>
            </a:endParaRPr>
          </a:p>
        </p:txBody>
      </p:sp>
      <p:cxnSp>
        <p:nvCxnSpPr>
          <p:cNvPr id="118" name="Straight Arrow Connector 117"/>
          <p:cNvCxnSpPr/>
          <p:nvPr/>
        </p:nvCxnSpPr>
        <p:spPr>
          <a:xfrm flipV="1">
            <a:off x="2843808" y="1715866"/>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2699792" y="1617059"/>
            <a:ext cx="0" cy="57586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4139952" y="2828281"/>
            <a:ext cx="0" cy="877252"/>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4044921" y="3160702"/>
            <a:ext cx="202499"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3" name="Rectangle 182"/>
          <p:cNvSpPr/>
          <p:nvPr/>
        </p:nvSpPr>
        <p:spPr>
          <a:xfrm>
            <a:off x="1362269" y="3212976"/>
            <a:ext cx="6882139" cy="230020"/>
          </a:xfrm>
          <a:prstGeom prst="rect">
            <a:avLst/>
          </a:prstGeom>
          <a:solidFill>
            <a:schemeClr val="accent3">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noAutofit/>
          </a:bodyPr>
          <a:lstStyle/>
          <a:p>
            <a:pPr algn="ctr"/>
            <a:endParaRPr lang="en-GB" sz="800" dirty="0">
              <a:solidFill>
                <a:schemeClr val="tx1">
                  <a:lumMod val="75000"/>
                  <a:lumOff val="25000"/>
                </a:schemeClr>
              </a:solidFill>
            </a:endParaRPr>
          </a:p>
        </p:txBody>
      </p:sp>
      <p:sp>
        <p:nvSpPr>
          <p:cNvPr id="82" name="Rectangle 81"/>
          <p:cNvSpPr/>
          <p:nvPr/>
        </p:nvSpPr>
        <p:spPr>
          <a:xfrm>
            <a:off x="4932040" y="3240985"/>
            <a:ext cx="2016224"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Formal engagement arranged by developer</a:t>
            </a:r>
            <a:endParaRPr lang="en-GB" sz="800" dirty="0">
              <a:solidFill>
                <a:schemeClr val="tx1">
                  <a:lumMod val="75000"/>
                  <a:lumOff val="25000"/>
                </a:schemeClr>
              </a:solidFill>
            </a:endParaRPr>
          </a:p>
        </p:txBody>
      </p:sp>
      <p:cxnSp>
        <p:nvCxnSpPr>
          <p:cNvPr id="88" name="Straight Arrow Connector 87"/>
          <p:cNvCxnSpPr/>
          <p:nvPr/>
        </p:nvCxnSpPr>
        <p:spPr>
          <a:xfrm>
            <a:off x="5004048" y="2894570"/>
            <a:ext cx="0" cy="30776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Rectangle 6">
            <a:hlinkClick r:id="rId2" action="ppaction://hlinksldjump"/>
          </p:cNvPr>
          <p:cNvSpPr/>
          <p:nvPr/>
        </p:nvSpPr>
        <p:spPr>
          <a:xfrm>
            <a:off x="395534" y="487735"/>
            <a:ext cx="1554561"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DECC issues PEDL to operator</a:t>
            </a:r>
            <a:endParaRPr lang="en-GB" sz="800" dirty="0">
              <a:solidFill>
                <a:schemeClr val="tx1">
                  <a:lumMod val="75000"/>
                  <a:lumOff val="25000"/>
                </a:schemeClr>
              </a:solidFill>
            </a:endParaRPr>
          </a:p>
        </p:txBody>
      </p:sp>
      <p:sp>
        <p:nvSpPr>
          <p:cNvPr id="8" name="Rectangle 7">
            <a:hlinkClick r:id="rId3" action="ppaction://hlinksldjump"/>
          </p:cNvPr>
          <p:cNvSpPr/>
          <p:nvPr/>
        </p:nvSpPr>
        <p:spPr>
          <a:xfrm>
            <a:off x="759633" y="842167"/>
            <a:ext cx="216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Operator conducts ERA (shale gas only)</a:t>
            </a:r>
            <a:endParaRPr lang="en-GB" sz="800" dirty="0">
              <a:solidFill>
                <a:schemeClr val="tx1">
                  <a:lumMod val="75000"/>
                  <a:lumOff val="25000"/>
                </a:schemeClr>
              </a:solidFill>
            </a:endParaRPr>
          </a:p>
        </p:txBody>
      </p:sp>
      <p:sp>
        <p:nvSpPr>
          <p:cNvPr id="31" name="Rectangle 30">
            <a:hlinkClick r:id="rId4" action="ppaction://hlinksldjump"/>
          </p:cNvPr>
          <p:cNvSpPr/>
          <p:nvPr/>
        </p:nvSpPr>
        <p:spPr>
          <a:xfrm>
            <a:off x="3320658" y="1831440"/>
            <a:ext cx="1611382"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EIA scope defined by LPA</a:t>
            </a:r>
          </a:p>
          <a:p>
            <a:pPr algn="ctr"/>
            <a:r>
              <a:rPr lang="en-GB" sz="800" dirty="0" smtClean="0">
                <a:solidFill>
                  <a:schemeClr val="tx1">
                    <a:lumMod val="75000"/>
                    <a:lumOff val="25000"/>
                  </a:schemeClr>
                </a:solidFill>
              </a:rPr>
              <a:t>EIA conducted by operator</a:t>
            </a:r>
            <a:endParaRPr lang="en-GB" sz="800" dirty="0">
              <a:solidFill>
                <a:schemeClr val="tx1">
                  <a:lumMod val="75000"/>
                  <a:lumOff val="25000"/>
                </a:schemeClr>
              </a:solidFill>
            </a:endParaRPr>
          </a:p>
        </p:txBody>
      </p:sp>
      <p:sp>
        <p:nvSpPr>
          <p:cNvPr id="32" name="Rectangle 31">
            <a:hlinkClick r:id="rId5" action="ppaction://hlinksldjump"/>
          </p:cNvPr>
          <p:cNvSpPr/>
          <p:nvPr/>
        </p:nvSpPr>
        <p:spPr>
          <a:xfrm>
            <a:off x="2555447" y="1541346"/>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LPA screens for EIA</a:t>
            </a:r>
            <a:endParaRPr lang="en-GB" sz="800" dirty="0">
              <a:solidFill>
                <a:schemeClr val="tx1">
                  <a:lumMod val="75000"/>
                  <a:lumOff val="25000"/>
                </a:schemeClr>
              </a:solidFill>
            </a:endParaRPr>
          </a:p>
        </p:txBody>
      </p:sp>
      <p:sp>
        <p:nvSpPr>
          <p:cNvPr id="33" name="Rectangle 32">
            <a:hlinkClick r:id="rId6" action="ppaction://hlinksldjump"/>
          </p:cNvPr>
          <p:cNvSpPr/>
          <p:nvPr/>
        </p:nvSpPr>
        <p:spPr>
          <a:xfrm>
            <a:off x="2119816" y="2204864"/>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makes initial planning application</a:t>
            </a:r>
            <a:endParaRPr lang="en-GB" sz="800" dirty="0">
              <a:solidFill>
                <a:schemeClr val="tx1">
                  <a:lumMod val="75000"/>
                  <a:lumOff val="25000"/>
                </a:schemeClr>
              </a:solidFill>
            </a:endParaRPr>
          </a:p>
        </p:txBody>
      </p:sp>
      <p:sp>
        <p:nvSpPr>
          <p:cNvPr id="35" name="Rectangle 34">
            <a:hlinkClick r:id="rId7" action="ppaction://hlinksldjump"/>
          </p:cNvPr>
          <p:cNvSpPr/>
          <p:nvPr/>
        </p:nvSpPr>
        <p:spPr>
          <a:xfrm>
            <a:off x="3847504" y="2540533"/>
            <a:ext cx="144000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LPA advertises and consults on finalised planning application</a:t>
            </a:r>
            <a:endParaRPr lang="en-GB" sz="800" dirty="0">
              <a:solidFill>
                <a:schemeClr val="tx1">
                  <a:lumMod val="75000"/>
                  <a:lumOff val="25000"/>
                </a:schemeClr>
              </a:solidFill>
            </a:endParaRPr>
          </a:p>
        </p:txBody>
      </p:sp>
      <p:sp>
        <p:nvSpPr>
          <p:cNvPr id="45" name="Rectangle 44">
            <a:hlinkClick r:id="rId8" action="ppaction://hlinksldjump"/>
          </p:cNvPr>
          <p:cNvSpPr/>
          <p:nvPr/>
        </p:nvSpPr>
        <p:spPr>
          <a:xfrm>
            <a:off x="5621034" y="1458998"/>
            <a:ext cx="1471246"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Agree plan for site restoration</a:t>
            </a:r>
          </a:p>
        </p:txBody>
      </p:sp>
      <p:sp>
        <p:nvSpPr>
          <p:cNvPr id="47" name="Rectangle 46">
            <a:hlinkClick r:id="rId9" action="ppaction://hlinksldjump"/>
          </p:cNvPr>
          <p:cNvSpPr/>
          <p:nvPr/>
        </p:nvSpPr>
        <p:spPr>
          <a:xfrm>
            <a:off x="5724128" y="1988840"/>
            <a:ext cx="72008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decision reached</a:t>
            </a:r>
            <a:endParaRPr lang="en-GB" sz="800" dirty="0">
              <a:solidFill>
                <a:schemeClr val="tx1">
                  <a:lumMod val="75000"/>
                  <a:lumOff val="25000"/>
                </a:schemeClr>
              </a:solidFill>
            </a:endParaRPr>
          </a:p>
        </p:txBody>
      </p:sp>
      <p:cxnSp>
        <p:nvCxnSpPr>
          <p:cNvPr id="64" name="Shape 63"/>
          <p:cNvCxnSpPr>
            <a:stCxn id="8" idx="2"/>
            <a:endCxn id="34" idx="0"/>
          </p:cNvCxnSpPr>
          <p:nvPr/>
        </p:nvCxnSpPr>
        <p:spPr>
          <a:xfrm rot="16200000" flipH="1">
            <a:off x="2450304" y="390958"/>
            <a:ext cx="179100" cy="1400442"/>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Elbow Connector 101"/>
          <p:cNvCxnSpPr>
            <a:stCxn id="7" idx="2"/>
            <a:endCxn id="8" idx="0"/>
          </p:cNvCxnSpPr>
          <p:nvPr/>
        </p:nvCxnSpPr>
        <p:spPr>
          <a:xfrm rot="16200000" flipH="1">
            <a:off x="1408739" y="411273"/>
            <a:ext cx="194970" cy="6668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hape 107"/>
          <p:cNvCxnSpPr>
            <a:stCxn id="32" idx="2"/>
            <a:endCxn id="31" idx="1"/>
          </p:cNvCxnSpPr>
          <p:nvPr/>
        </p:nvCxnSpPr>
        <p:spPr>
          <a:xfrm rot="16200000" flipH="1">
            <a:off x="3072093" y="1724161"/>
            <a:ext cx="271919" cy="225211"/>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hape 111"/>
          <p:cNvCxnSpPr>
            <a:stCxn id="31" idx="2"/>
            <a:endCxn id="33" idx="3"/>
          </p:cNvCxnSpPr>
          <p:nvPr/>
        </p:nvCxnSpPr>
        <p:spPr>
          <a:xfrm rot="5400000">
            <a:off x="3727014" y="1946816"/>
            <a:ext cx="232138" cy="566533"/>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Elbow Connector 122"/>
          <p:cNvCxnSpPr/>
          <p:nvPr/>
        </p:nvCxnSpPr>
        <p:spPr>
          <a:xfrm flipV="1">
            <a:off x="5287504" y="1579492"/>
            <a:ext cx="333530" cy="1128231"/>
          </a:xfrm>
          <a:prstGeom prst="bentConnector3">
            <a:avLst>
              <a:gd name="adj1" fmla="val 22213"/>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371600" y="3208791"/>
            <a:ext cx="3344416" cy="215444"/>
          </a:xfrm>
          <a:prstGeom prst="rect">
            <a:avLst/>
          </a:prstGeom>
          <a:noFill/>
        </p:spPr>
        <p:txBody>
          <a:bodyPr wrap="square" rtlCol="0">
            <a:spAutoFit/>
          </a:bodyPr>
          <a:lstStyle/>
          <a:p>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engages with local community and statutory consultees</a:t>
            </a:r>
            <a:endParaRPr lang="en-GB" sz="800" dirty="0">
              <a:solidFill>
                <a:schemeClr val="tx1">
                  <a:lumMod val="75000"/>
                  <a:lumOff val="25000"/>
                </a:schemeClr>
              </a:solidFill>
            </a:endParaRPr>
          </a:p>
        </p:txBody>
      </p:sp>
      <p:cxnSp>
        <p:nvCxnSpPr>
          <p:cNvPr id="97" name="Straight Connector 96"/>
          <p:cNvCxnSpPr/>
          <p:nvPr/>
        </p:nvCxnSpPr>
        <p:spPr>
          <a:xfrm>
            <a:off x="3563888" y="1256314"/>
            <a:ext cx="288000"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p:nvPr/>
        </p:nvCxnSpPr>
        <p:spPr>
          <a:xfrm>
            <a:off x="7884368" y="4706094"/>
            <a:ext cx="0" cy="14401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1" name="Rectangle 190">
            <a:hlinkClick r:id="rId10" action="ppaction://hlinksldjump"/>
          </p:cNvPr>
          <p:cNvSpPr/>
          <p:nvPr/>
        </p:nvSpPr>
        <p:spPr>
          <a:xfrm>
            <a:off x="3419872" y="3706579"/>
            <a:ext cx="2520280" cy="31892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applies for and obtains relevant authorisations from environmental regulator</a:t>
            </a:r>
          </a:p>
        </p:txBody>
      </p:sp>
      <p:cxnSp>
        <p:nvCxnSpPr>
          <p:cNvPr id="129" name="Straight Arrow Connector 128"/>
          <p:cNvCxnSpPr/>
          <p:nvPr/>
        </p:nvCxnSpPr>
        <p:spPr>
          <a:xfrm>
            <a:off x="238603" y="4518645"/>
            <a:ext cx="511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38602" y="3861048"/>
            <a:ext cx="151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a:off x="239976" y="2339355"/>
            <a:ext cx="187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rot="16200000">
            <a:off x="1829116" y="2312880"/>
            <a:ext cx="144016"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5" name="Straight Arrow Connector 84"/>
          <p:cNvCxnSpPr/>
          <p:nvPr/>
        </p:nvCxnSpPr>
        <p:spPr>
          <a:xfrm>
            <a:off x="1903712" y="1396198"/>
            <a:ext cx="0" cy="18000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3">
            <a:hlinkClick r:id="rId11" action="ppaction://hlinksldjump"/>
          </p:cNvPr>
          <p:cNvSpPr/>
          <p:nvPr/>
        </p:nvSpPr>
        <p:spPr>
          <a:xfrm>
            <a:off x="1763687" y="1180729"/>
            <a:ext cx="2952775"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LPA – </a:t>
            </a: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pre-application consultation. This is a</a:t>
            </a:r>
          </a:p>
          <a:p>
            <a:pPr algn="ctr"/>
            <a:r>
              <a:rPr lang="en-GB" sz="800" dirty="0" smtClean="0">
                <a:solidFill>
                  <a:schemeClr val="tx1">
                    <a:lumMod val="75000"/>
                    <a:lumOff val="25000"/>
                  </a:schemeClr>
                </a:solidFill>
              </a:rPr>
              <a:t>statutory requirement for major developments</a:t>
            </a:r>
            <a:endParaRPr lang="en-GB" sz="800" dirty="0">
              <a:solidFill>
                <a:schemeClr val="tx1">
                  <a:lumMod val="75000"/>
                  <a:lumOff val="25000"/>
                </a:schemeClr>
              </a:solidFill>
            </a:endParaRPr>
          </a:p>
        </p:txBody>
      </p:sp>
      <p:cxnSp>
        <p:nvCxnSpPr>
          <p:cNvPr id="103" name="Shape 102"/>
          <p:cNvCxnSpPr>
            <a:stCxn id="33" idx="2"/>
            <a:endCxn id="35" idx="1"/>
          </p:cNvCxnSpPr>
          <p:nvPr/>
        </p:nvCxnSpPr>
        <p:spPr>
          <a:xfrm rot="16200000" flipH="1">
            <a:off x="3215691" y="2111562"/>
            <a:ext cx="255938" cy="1007688"/>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Rectangle 113">
            <a:hlinkClick r:id="rId12" action="ppaction://hlinksldjump"/>
          </p:cNvPr>
          <p:cNvSpPr/>
          <p:nvPr/>
        </p:nvSpPr>
        <p:spPr>
          <a:xfrm>
            <a:off x="1763688" y="3611335"/>
            <a:ext cx="1278092" cy="565146"/>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regulator –</a:t>
            </a: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pre-application consultation (best practice)</a:t>
            </a:r>
          </a:p>
        </p:txBody>
      </p:sp>
      <p:cxnSp>
        <p:nvCxnSpPr>
          <p:cNvPr id="135" name="Straight Arrow Connector 134"/>
          <p:cNvCxnSpPr/>
          <p:nvPr/>
        </p:nvCxnSpPr>
        <p:spPr>
          <a:xfrm>
            <a:off x="241994" y="1334077"/>
            <a:ext cx="151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a:off x="6012160" y="1628800"/>
            <a:ext cx="0" cy="36004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0" name="Rectangle 169">
            <a:hlinkClick r:id="rId13" action="ppaction://hlinksldjump"/>
          </p:cNvPr>
          <p:cNvSpPr/>
          <p:nvPr/>
        </p:nvSpPr>
        <p:spPr>
          <a:xfrm>
            <a:off x="6660232" y="1844824"/>
            <a:ext cx="576064"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appeals process</a:t>
            </a:r>
            <a:endParaRPr lang="en-GB" sz="800" dirty="0">
              <a:solidFill>
                <a:schemeClr val="tx1">
                  <a:lumMod val="75000"/>
                  <a:lumOff val="25000"/>
                </a:schemeClr>
              </a:solidFill>
            </a:endParaRPr>
          </a:p>
        </p:txBody>
      </p:sp>
      <p:cxnSp>
        <p:nvCxnSpPr>
          <p:cNvPr id="187" name="Straight Arrow Connector 186"/>
          <p:cNvCxnSpPr/>
          <p:nvPr/>
        </p:nvCxnSpPr>
        <p:spPr>
          <a:xfrm>
            <a:off x="6444208" y="2348880"/>
            <a:ext cx="1008112"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6444208" y="2060848"/>
            <a:ext cx="216024"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6444208" y="2204864"/>
            <a:ext cx="216024"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6588224" y="4509120"/>
            <a:ext cx="72008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6" name="Rectangle 165">
            <a:hlinkClick r:id="rId14" action="ppaction://hlinksldjump"/>
          </p:cNvPr>
          <p:cNvSpPr/>
          <p:nvPr/>
        </p:nvSpPr>
        <p:spPr>
          <a:xfrm>
            <a:off x="7452320" y="2015962"/>
            <a:ext cx="1197158" cy="651905"/>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discharges relevant planning conditions to LPA satisfaction and prepares site for drilling</a:t>
            </a:r>
          </a:p>
        </p:txBody>
      </p:sp>
      <p:pic>
        <p:nvPicPr>
          <p:cNvPr id="100" name="Picture 99" descr="arrow2.png">
            <a:hlinkClick r:id="" action="ppaction://hlinkshowjump?jump=nextslide"/>
          </p:cNvPr>
          <p:cNvPicPr>
            <a:picLocks noChangeAspect="1"/>
          </p:cNvPicPr>
          <p:nvPr/>
        </p:nvPicPr>
        <p:blipFill>
          <a:blip r:embed="rId15" cstate="print"/>
          <a:stretch>
            <a:fillRect/>
          </a:stretch>
        </p:blipFill>
        <p:spPr>
          <a:xfrm>
            <a:off x="8584263" y="97582"/>
            <a:ext cx="301727" cy="274298"/>
          </a:xfrm>
          <a:prstGeom prst="rect">
            <a:avLst/>
          </a:prstGeom>
        </p:spPr>
      </p:pic>
      <p:pic>
        <p:nvPicPr>
          <p:cNvPr id="107" name="Picture 106" descr="england.png">
            <a:hlinkClick r:id="rId16" action="ppaction://hlinksldjump"/>
          </p:cNvPr>
          <p:cNvPicPr>
            <a:picLocks noChangeAspect="1"/>
          </p:cNvPicPr>
          <p:nvPr/>
        </p:nvPicPr>
        <p:blipFill>
          <a:blip r:embed="rId17" cstate="print"/>
          <a:stretch>
            <a:fillRect/>
          </a:stretch>
        </p:blipFill>
        <p:spPr>
          <a:xfrm>
            <a:off x="7570814" y="70310"/>
            <a:ext cx="537621" cy="322573"/>
          </a:xfrm>
          <a:prstGeom prst="rect">
            <a:avLst/>
          </a:prstGeom>
          <a:ln>
            <a:solidFill>
              <a:schemeClr val="bg1">
                <a:lumMod val="95000"/>
              </a:schemeClr>
            </a:solidFill>
          </a:ln>
        </p:spPr>
      </p:pic>
      <p:pic>
        <p:nvPicPr>
          <p:cNvPr id="117" name="Picture 116" descr="home.png">
            <a:hlinkClick r:id="" action="ppaction://hlinkshowjump?jump=firstslide"/>
          </p:cNvPr>
          <p:cNvPicPr>
            <a:picLocks noChangeAspect="1"/>
          </p:cNvPicPr>
          <p:nvPr/>
        </p:nvPicPr>
        <p:blipFill>
          <a:blip r:embed="rId18" cstate="print"/>
          <a:stretch>
            <a:fillRect/>
          </a:stretch>
        </p:blipFill>
        <p:spPr>
          <a:xfrm>
            <a:off x="7098382" y="74203"/>
            <a:ext cx="306299" cy="306299"/>
          </a:xfrm>
          <a:prstGeom prst="rect">
            <a:avLst/>
          </a:prstGeom>
        </p:spPr>
      </p:pic>
      <p:sp>
        <p:nvSpPr>
          <p:cNvPr id="120" name="TextBox 119"/>
          <p:cNvSpPr txBox="1"/>
          <p:nvPr/>
        </p:nvSpPr>
        <p:spPr>
          <a:xfrm>
            <a:off x="1848027" y="145207"/>
            <a:ext cx="4752528" cy="276999"/>
          </a:xfrm>
          <a:prstGeom prst="rect">
            <a:avLst/>
          </a:prstGeom>
          <a:noFill/>
        </p:spPr>
        <p:txBody>
          <a:bodyPr wrap="square" rtlCol="0">
            <a:spAutoFit/>
          </a:bodyPr>
          <a:lstStyle/>
          <a:p>
            <a:pPr algn="ctr"/>
            <a:r>
              <a:rPr lang="en-GB" sz="1200" b="1" dirty="0" smtClean="0">
                <a:solidFill>
                  <a:schemeClr val="tx1">
                    <a:lumMod val="75000"/>
                    <a:lumOff val="25000"/>
                  </a:schemeClr>
                </a:solidFill>
                <a:latin typeface="Arial" pitchFamily="34" charset="0"/>
                <a:cs typeface="Arial" pitchFamily="34" charset="0"/>
              </a:rPr>
              <a:t>For more information, please click the relevant box</a:t>
            </a:r>
            <a:endParaRPr lang="en-GB" sz="1200" dirty="0" smtClean="0">
              <a:solidFill>
                <a:schemeClr val="tx1">
                  <a:lumMod val="75000"/>
                  <a:lumOff val="25000"/>
                </a:schemeClr>
              </a:solidFill>
              <a:latin typeface="Arial" pitchFamily="34" charset="0"/>
              <a:cs typeface="Arial" pitchFamily="34" charset="0"/>
            </a:endParaRPr>
          </a:p>
        </p:txBody>
      </p:sp>
      <p:cxnSp>
        <p:nvCxnSpPr>
          <p:cNvPr id="126" name="Elbow Connector 125"/>
          <p:cNvCxnSpPr>
            <a:stCxn id="34" idx="3"/>
            <a:endCxn id="32" idx="3"/>
          </p:cNvCxnSpPr>
          <p:nvPr/>
        </p:nvCxnSpPr>
        <p:spPr>
          <a:xfrm flipH="1">
            <a:off x="3635447" y="1322016"/>
            <a:ext cx="1081015" cy="299061"/>
          </a:xfrm>
          <a:prstGeom prst="bentConnector3">
            <a:avLst>
              <a:gd name="adj1" fmla="val -21147"/>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Rectangle 95">
            <a:hlinkClick r:id="rId19" action="ppaction://hlinksldjump"/>
          </p:cNvPr>
          <p:cNvSpPr/>
          <p:nvPr/>
        </p:nvSpPr>
        <p:spPr>
          <a:xfrm>
            <a:off x="7308464" y="4360168"/>
            <a:ext cx="1223976" cy="344128"/>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buClr>
                <a:schemeClr val="tx1">
                  <a:lumMod val="75000"/>
                  <a:lumOff val="25000"/>
                </a:schemeClr>
              </a:buClr>
            </a:pPr>
            <a:r>
              <a:rPr lang="en-GB" sz="1000" b="1" dirty="0" smtClean="0">
                <a:solidFill>
                  <a:schemeClr val="tx1">
                    <a:lumMod val="75000"/>
                    <a:lumOff val="25000"/>
                  </a:schemeClr>
                </a:solidFill>
              </a:rPr>
              <a:t>DECC CONSENT TO DRILL</a:t>
            </a:r>
          </a:p>
        </p:txBody>
      </p:sp>
      <p:sp>
        <p:nvSpPr>
          <p:cNvPr id="98" name="Rectangle 97">
            <a:hlinkClick r:id="rId20" action="ppaction://hlinksldjump"/>
          </p:cNvPr>
          <p:cNvSpPr/>
          <p:nvPr/>
        </p:nvSpPr>
        <p:spPr>
          <a:xfrm>
            <a:off x="7164288" y="4853641"/>
            <a:ext cx="144000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Agree traffic light system, outline HFP and fracture monitoring </a:t>
            </a:r>
            <a:endParaRPr lang="en-GB" sz="800" dirty="0">
              <a:solidFill>
                <a:schemeClr val="tx1">
                  <a:lumMod val="75000"/>
                  <a:lumOff val="25000"/>
                </a:schemeClr>
              </a:solidFill>
            </a:endParaRPr>
          </a:p>
        </p:txBody>
      </p:sp>
      <p:sp>
        <p:nvSpPr>
          <p:cNvPr id="99" name="Rectangle 98">
            <a:hlinkClick r:id="rId21" action="ppaction://hlinksldjump"/>
          </p:cNvPr>
          <p:cNvSpPr/>
          <p:nvPr/>
        </p:nvSpPr>
        <p:spPr>
          <a:xfrm>
            <a:off x="7164288" y="5254543"/>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to fracture </a:t>
            </a:r>
          </a:p>
        </p:txBody>
      </p:sp>
      <p:sp>
        <p:nvSpPr>
          <p:cNvPr id="122" name="Rectangle 121">
            <a:hlinkClick r:id="rId22" action="ppaction://hlinksldjump"/>
          </p:cNvPr>
          <p:cNvSpPr/>
          <p:nvPr/>
        </p:nvSpPr>
        <p:spPr>
          <a:xfrm>
            <a:off x="7164288" y="5414417"/>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DECC consent for EWT</a:t>
            </a:r>
          </a:p>
        </p:txBody>
      </p:sp>
      <p:sp>
        <p:nvSpPr>
          <p:cNvPr id="124" name="Rectangle 123">
            <a:hlinkClick r:id="rId23" action="ppaction://hlinksldjump"/>
          </p:cNvPr>
          <p:cNvSpPr/>
          <p:nvPr/>
        </p:nvSpPr>
        <p:spPr>
          <a:xfrm>
            <a:off x="5364088" y="4257707"/>
            <a:ext cx="1428598"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 </a:t>
            </a:r>
            <a:r>
              <a:rPr lang="en-GB" sz="800" dirty="0" smtClean="0">
                <a:solidFill>
                  <a:schemeClr val="tx1">
                    <a:lumMod val="75000"/>
                    <a:lumOff val="25000"/>
                  </a:schemeClr>
                </a:solidFill>
              </a:rPr>
              <a:t>agrees and establishes</a:t>
            </a:r>
          </a:p>
          <a:p>
            <a:pPr algn="ctr"/>
            <a:r>
              <a:rPr lang="en-GB" sz="800" dirty="0" smtClean="0">
                <a:solidFill>
                  <a:schemeClr val="tx1">
                    <a:lumMod val="75000"/>
                    <a:lumOff val="25000"/>
                  </a:schemeClr>
                </a:solidFill>
              </a:rPr>
              <a:t>data-reporting methods</a:t>
            </a:r>
          </a:p>
        </p:txBody>
      </p:sp>
      <p:cxnSp>
        <p:nvCxnSpPr>
          <p:cNvPr id="143" name="Straight Arrow Connector 142"/>
          <p:cNvCxnSpPr/>
          <p:nvPr/>
        </p:nvCxnSpPr>
        <p:spPr>
          <a:xfrm>
            <a:off x="2365256" y="5536670"/>
            <a:ext cx="468052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7044612" y="4509120"/>
            <a:ext cx="10828" cy="1835696"/>
          </a:xfrm>
          <a:prstGeom prst="line">
            <a:avLst/>
          </a:prstGeom>
          <a:ln>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a:off x="234413" y="5527516"/>
            <a:ext cx="149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a:off x="244112" y="5013176"/>
            <a:ext cx="5400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a:off x="6721776" y="5823338"/>
            <a:ext cx="32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a:off x="241860" y="5823338"/>
            <a:ext cx="518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Rectangle 105">
            <a:hlinkClick r:id="rId24" action="ppaction://hlinksldjump"/>
          </p:cNvPr>
          <p:cNvSpPr/>
          <p:nvPr/>
        </p:nvSpPr>
        <p:spPr>
          <a:xfrm>
            <a:off x="1744637" y="5313681"/>
            <a:ext cx="1250489"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consults with Coal Authority and obtains permit if required</a:t>
            </a:r>
            <a:endParaRPr lang="en-GB" sz="800" dirty="0">
              <a:solidFill>
                <a:schemeClr val="tx1">
                  <a:lumMod val="75000"/>
                  <a:lumOff val="25000"/>
                </a:schemeClr>
              </a:solidFill>
            </a:endParaRPr>
          </a:p>
        </p:txBody>
      </p:sp>
      <p:sp>
        <p:nvSpPr>
          <p:cNvPr id="128" name="Rectangle 127">
            <a:hlinkClick r:id="rId25" action="ppaction://hlinksldjump"/>
          </p:cNvPr>
          <p:cNvSpPr/>
          <p:nvPr/>
        </p:nvSpPr>
        <p:spPr>
          <a:xfrm>
            <a:off x="5436096" y="5626069"/>
            <a:ext cx="145402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arranges independent examination of well under established scheme</a:t>
            </a:r>
            <a:endParaRPr lang="en-GB" sz="800" dirty="0">
              <a:solidFill>
                <a:schemeClr val="tx1">
                  <a:lumMod val="75000"/>
                  <a:lumOff val="25000"/>
                </a:schemeClr>
              </a:solidFill>
            </a:endParaRPr>
          </a:p>
        </p:txBody>
      </p:sp>
      <p:sp>
        <p:nvSpPr>
          <p:cNvPr id="127" name="Rectangle 126">
            <a:hlinkClick r:id="rId26" action="ppaction://hlinksldjump"/>
          </p:cNvPr>
          <p:cNvSpPr/>
          <p:nvPr/>
        </p:nvSpPr>
        <p:spPr>
          <a:xfrm>
            <a:off x="6804247" y="6297047"/>
            <a:ext cx="1630625" cy="28257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notifies HSE of intention to drill 21 days in advance</a:t>
            </a:r>
            <a:endParaRPr lang="en-GB" sz="800" dirty="0">
              <a:solidFill>
                <a:schemeClr val="tx1">
                  <a:lumMod val="75000"/>
                  <a:lumOff val="25000"/>
                </a:schemeClr>
              </a:solidFill>
            </a:endParaRPr>
          </a:p>
        </p:txBody>
      </p:sp>
      <p:cxnSp>
        <p:nvCxnSpPr>
          <p:cNvPr id="155" name="Shape 154"/>
          <p:cNvCxnSpPr>
            <a:stCxn id="191" idx="3"/>
            <a:endCxn id="96" idx="0"/>
          </p:cNvCxnSpPr>
          <p:nvPr/>
        </p:nvCxnSpPr>
        <p:spPr>
          <a:xfrm>
            <a:off x="5940152" y="3866041"/>
            <a:ext cx="1980300" cy="49412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6" name="Elbow Connector 155"/>
          <p:cNvCxnSpPr/>
          <p:nvPr/>
        </p:nvCxnSpPr>
        <p:spPr>
          <a:xfrm rot="10800000" flipH="1" flipV="1">
            <a:off x="386571" y="570082"/>
            <a:ext cx="6408712" cy="5872511"/>
          </a:xfrm>
          <a:prstGeom prst="bentConnector3">
            <a:avLst>
              <a:gd name="adj1" fmla="val -216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6361736" y="5013176"/>
            <a:ext cx="68404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Rectangle 124">
            <a:hlinkClick r:id="rId27" action="ppaction://hlinksldjump"/>
          </p:cNvPr>
          <p:cNvSpPr/>
          <p:nvPr/>
        </p:nvSpPr>
        <p:spPr>
          <a:xfrm>
            <a:off x="5652119" y="4825649"/>
            <a:ext cx="1009937"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informs BGS of intention to drill</a:t>
            </a:r>
            <a:endParaRPr lang="en-GB" sz="800" dirty="0">
              <a:solidFill>
                <a:schemeClr val="tx1">
                  <a:lumMod val="75000"/>
                  <a:lumOff val="25000"/>
                </a:schemeClr>
              </a:solidFill>
            </a:endParaRPr>
          </a:p>
        </p:txBody>
      </p:sp>
      <p:sp>
        <p:nvSpPr>
          <p:cNvPr id="158" name="Rectangle 157">
            <a:hlinkClick r:id="rId28" action="ppaction://hlinksldjump"/>
          </p:cNvPr>
          <p:cNvSpPr/>
          <p:nvPr/>
        </p:nvSpPr>
        <p:spPr>
          <a:xfrm>
            <a:off x="7596336" y="549276"/>
            <a:ext cx="1296839" cy="115153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9" name="Straight Arrow Connector 78"/>
          <p:cNvCxnSpPr/>
          <p:nvPr/>
        </p:nvCxnSpPr>
        <p:spPr>
          <a:xfrm>
            <a:off x="4211960" y="4031360"/>
            <a:ext cx="0" cy="20877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4355976" y="4043164"/>
            <a:ext cx="0" cy="21602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ectangle 76">
            <a:hlinkClick r:id="rId29" action="ppaction://hlinksldjump"/>
          </p:cNvPr>
          <p:cNvSpPr/>
          <p:nvPr/>
        </p:nvSpPr>
        <p:spPr>
          <a:xfrm>
            <a:off x="3563888" y="4241298"/>
            <a:ext cx="1512168" cy="19581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appeals process</a:t>
            </a:r>
          </a:p>
        </p:txBody>
      </p:sp>
    </p:spTree>
    <p:extLst>
      <p:ext uri="{BB962C8B-B14F-4D97-AF65-F5344CB8AC3E}">
        <p14:creationId xmlns:p14="http://schemas.microsoft.com/office/powerpoint/2010/main" xmlns="" val="23825143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issues PEDL to operator</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Petroleum exploration and development licence (PEDL) granted through licensing rounds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Under licensing agreement, operator agrees to follow good oilfield practice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 part of the licensing process, DECC will assess operator competency, safety management systems, well examination scheme and financial capability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must have clearly defined operational and environmental management systems</a:t>
            </a:r>
          </a:p>
          <a:p>
            <a:pPr marL="1257300" indent="-1257300">
              <a:spcAft>
                <a:spcPts val="300"/>
              </a:spcAft>
            </a:pPr>
            <a:r>
              <a:rPr lang="en-US" sz="950" b="1" dirty="0" smtClean="0">
                <a:solidFill>
                  <a:schemeClr val="tx1">
                    <a:lumMod val="75000"/>
                    <a:lumOff val="25000"/>
                  </a:schemeClr>
                </a:solidFill>
                <a:latin typeface="Arial" pitchFamily="34" charset="0"/>
                <a:cs typeface="Arial" pitchFamily="34" charset="0"/>
              </a:rPr>
              <a:t>	Operator submits relevant PON notification(s)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(Scotland) 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Environment Act 1995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Petroleum Act 1998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Energy Act 1976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8"/>
              </a:rPr>
              <a:t>Petroleum (Production) (Landward Areas) Regulations 1995</a:t>
            </a:r>
            <a:r>
              <a:rPr lang="en-GB" sz="950" b="1" dirty="0" smtClean="0">
                <a:solidFill>
                  <a:schemeClr val="tx1">
                    <a:lumMod val="75000"/>
                    <a:lumOff val="25000"/>
                  </a:schemeClr>
                </a:solidFill>
                <a:latin typeface="Arial" pitchFamily="34" charset="0"/>
                <a:cs typeface="Arial" pitchFamily="34" charset="0"/>
                <a:hlinkClick r:id="rId9"/>
              </a:rPr>
              <a:t/>
            </a:r>
            <a:br>
              <a:rPr lang="en-GB" sz="950" b="1" dirty="0" smtClean="0">
                <a:solidFill>
                  <a:schemeClr val="tx1">
                    <a:lumMod val="75000"/>
                    <a:lumOff val="25000"/>
                  </a:schemeClr>
                </a:solidFill>
                <a:latin typeface="Arial" pitchFamily="34" charset="0"/>
                <a:cs typeface="Arial" pitchFamily="34" charset="0"/>
                <a:hlinkClick r:id="rId9"/>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Proof of relevant management systems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PEDL</a:t>
            </a:r>
          </a:p>
        </p:txBody>
      </p:sp>
      <p:sp>
        <p:nvSpPr>
          <p:cNvPr id="10" name="Content Placeholder 9"/>
          <p:cNvSpPr>
            <a:spLocks noGrp="1"/>
          </p:cNvSpPr>
          <p:nvPr>
            <p:ph idx="1"/>
          </p:nvPr>
        </p:nvSpPr>
        <p:spPr>
          <a:xfrm>
            <a:off x="4716463" y="549274"/>
            <a:ext cx="4176712" cy="5903913"/>
          </a:xfrm>
        </p:spPr>
        <p:txBody>
          <a:bodyPr>
            <a:noAutofit/>
          </a:bodyPr>
          <a:lstStyle/>
          <a:p>
            <a:pPr>
              <a:lnSpc>
                <a:spcPct val="110000"/>
              </a:lnSpc>
            </a:pPr>
            <a:r>
              <a:rPr lang="en-GB" sz="800" b="1" dirty="0" smtClean="0"/>
              <a:t>PEDL framework</a:t>
            </a:r>
            <a:r>
              <a:rPr lang="en-GB" sz="800" dirty="0" smtClean="0"/>
              <a:t/>
            </a:r>
            <a:br>
              <a:rPr lang="en-GB" sz="800" dirty="0" smtClean="0"/>
            </a:br>
            <a:r>
              <a:rPr lang="en-GB" sz="800" dirty="0" smtClean="0"/>
              <a:t>The Secretary of State issues landward production licences (petroleum exploration and development licences) under powers granted by the Petroleum Act 1998.</a:t>
            </a:r>
          </a:p>
          <a:p>
            <a:pPr>
              <a:lnSpc>
                <a:spcPct val="110000"/>
              </a:lnSpc>
            </a:pPr>
            <a:r>
              <a:rPr lang="en-GB" sz="800" dirty="0" smtClean="0"/>
              <a:t>Licence holders are obliged to seek permission from DECC before they start well operations.</a:t>
            </a:r>
          </a:p>
          <a:p>
            <a:pPr>
              <a:lnSpc>
                <a:spcPct val="110000"/>
              </a:lnSpc>
            </a:pPr>
            <a:r>
              <a:rPr lang="en-GB" sz="800" dirty="0" smtClean="0"/>
              <a:t>Exploration may begin with seismic investigations to identify prospective structures. Most LPAs regard such work as an activity that does not </a:t>
            </a:r>
            <a:r>
              <a:rPr lang="en-US" sz="800" dirty="0" smtClean="0"/>
              <a:t>require planning permission </a:t>
            </a:r>
            <a:r>
              <a:rPr lang="en-GB" sz="800" dirty="0" smtClean="0"/>
              <a:t>or as permitted development. The regulatory agency, in relation to the environment, is the Scottish Environment Protection Agency. Licence holders must notify landowners, planning authorities and DECC of plans to conduct seismic surveys in the licence area. Operator must notify the Highways Agency if the survey is undertaken on highways. The UK Government requires that a petroleum operation notice (PON) form (14b: Notification of intention to carry out onshore (landward) geophysical surveys) is submitted and that proposals are discussed with the LPA and relevant statutory agencies.</a:t>
            </a:r>
          </a:p>
          <a:p>
            <a:pPr>
              <a:lnSpc>
                <a:spcPct val="110000"/>
              </a:lnSpc>
            </a:pPr>
            <a:r>
              <a:rPr lang="en-GB" sz="800" dirty="0" smtClean="0"/>
              <a:t>There may be a need to contact the utilities. This could be done through National Joint Utilities Group (NJUG) meetings, which are run by the highways authority (New Roads and Streetworks Act (NRSWA).</a:t>
            </a:r>
          </a:p>
          <a:p>
            <a:pPr>
              <a:lnSpc>
                <a:spcPct val="110000"/>
              </a:lnSpc>
            </a:pPr>
            <a:endParaRPr lang="en-GB" sz="800" dirty="0" smtClean="0"/>
          </a:p>
          <a:p>
            <a:pPr>
              <a:lnSpc>
                <a:spcPct val="110000"/>
              </a:lnSpc>
            </a:pPr>
            <a:r>
              <a:rPr lang="en-GB" sz="800" b="1" dirty="0" smtClean="0"/>
              <a:t>Management systems</a:t>
            </a:r>
          </a:p>
          <a:p>
            <a:pPr>
              <a:lnSpc>
                <a:spcPct val="110000"/>
              </a:lnSpc>
            </a:pPr>
            <a:r>
              <a:rPr lang="en-GB" sz="800" dirty="0" smtClean="0"/>
              <a:t>Effective risk-based, systematic management of well integrity, the integrity of the surface equipment used in fracturing/flowback operations and of other associated operations is critical to ensuring the safety of the well operations and environmental protection.</a:t>
            </a:r>
          </a:p>
          <a:p>
            <a:pPr>
              <a:lnSpc>
                <a:spcPct val="110000"/>
              </a:lnSpc>
            </a:pPr>
            <a:r>
              <a:rPr lang="en-GB" sz="800" dirty="0" smtClean="0"/>
              <a:t>Operators’ management systems should be developed and applied to all operations, including any pre-drilling operations such as seismic acquisition work.</a:t>
            </a:r>
          </a:p>
          <a:p>
            <a:pPr>
              <a:lnSpc>
                <a:spcPct val="110000"/>
              </a:lnSpc>
            </a:pPr>
            <a:r>
              <a:rPr lang="en-GB" sz="800" dirty="0" smtClean="0"/>
              <a:t>Operators should also operate in accordance with a suitable environmental management system that conforms to the principles in ISO 14001.</a:t>
            </a:r>
          </a:p>
          <a:p>
            <a:pPr>
              <a:lnSpc>
                <a:spcPct val="110000"/>
              </a:lnSpc>
            </a:pPr>
            <a:endParaRPr lang="en-GB" sz="800" dirty="0" smtClean="0"/>
          </a:p>
          <a:p>
            <a:pPr>
              <a:lnSpc>
                <a:spcPct val="110000"/>
              </a:lnSpc>
            </a:pPr>
            <a:r>
              <a:rPr lang="en-GB" sz="800" b="1" dirty="0" smtClean="0">
                <a:solidFill>
                  <a:schemeClr val="tx1">
                    <a:lumMod val="75000"/>
                    <a:lumOff val="25000"/>
                  </a:schemeClr>
                </a:solidFill>
              </a:rPr>
              <a:t>Useful links</a:t>
            </a:r>
          </a:p>
          <a:p>
            <a:pPr>
              <a:lnSpc>
                <a:spcPct val="110000"/>
              </a:lnSpc>
              <a:spcAft>
                <a:spcPts val="600"/>
              </a:spcAft>
            </a:pPr>
            <a:r>
              <a:rPr lang="en-GB" sz="800" dirty="0" smtClean="0">
                <a:solidFill>
                  <a:schemeClr val="tx1">
                    <a:lumMod val="75000"/>
                    <a:lumOff val="25000"/>
                  </a:schemeClr>
                </a:solidFill>
              </a:rPr>
              <a:t>Current fields and licences</a:t>
            </a:r>
            <a:br>
              <a:rPr lang="en-GB" sz="800" dirty="0" smtClean="0">
                <a:solidFill>
                  <a:schemeClr val="tx1">
                    <a:lumMod val="75000"/>
                    <a:lumOff val="25000"/>
                  </a:schemeClr>
                </a:solidFill>
              </a:rPr>
            </a:br>
            <a:r>
              <a:rPr lang="en-GB" sz="800" dirty="0" smtClean="0">
                <a:solidFill>
                  <a:schemeClr val="tx1">
                    <a:lumMod val="75000"/>
                    <a:lumOff val="25000"/>
                  </a:schemeClr>
                </a:solidFill>
                <a:hlinkClick r:id="rId10"/>
              </a:rPr>
              <a:t>www.gov.uk/government/uploads/system/uploads/attachment_data/file/15095/landfields-lics.pdf</a:t>
            </a:r>
            <a:endParaRPr lang="en-GB" sz="800" dirty="0" smtClean="0">
              <a:solidFill>
                <a:schemeClr val="tx1">
                  <a:lumMod val="75000"/>
                  <a:lumOff val="25000"/>
                </a:schemeClr>
              </a:solidFill>
            </a:endParaRPr>
          </a:p>
          <a:p>
            <a:pPr>
              <a:lnSpc>
                <a:spcPct val="110000"/>
              </a:lnSpc>
              <a:spcAft>
                <a:spcPts val="600"/>
              </a:spcAft>
            </a:pPr>
            <a:r>
              <a:rPr lang="en-GB" sz="800" dirty="0" smtClean="0">
                <a:solidFill>
                  <a:schemeClr val="tx1">
                    <a:lumMod val="75000"/>
                    <a:lumOff val="25000"/>
                  </a:schemeClr>
                </a:solidFill>
              </a:rPr>
              <a:t>UKOOG onshore shale gas well guidelines</a:t>
            </a:r>
            <a:br>
              <a:rPr lang="en-GB" sz="800" dirty="0" smtClean="0">
                <a:solidFill>
                  <a:schemeClr val="tx1">
                    <a:lumMod val="75000"/>
                    <a:lumOff val="25000"/>
                  </a:schemeClr>
                </a:solidFill>
              </a:rPr>
            </a:br>
            <a:r>
              <a:rPr lang="en-GB" sz="800" dirty="0" smtClean="0">
                <a:solidFill>
                  <a:schemeClr val="tx1">
                    <a:lumMod val="75000"/>
                    <a:lumOff val="25000"/>
                  </a:schemeClr>
                </a:solidFill>
                <a:hlinkClick r:id="rId9"/>
              </a:rPr>
              <a:t>https://www.gov.uk/government/uploads/system/uploads/attachment_data/file/185935/UKOOGShaleGasWellGuidelines.pdf</a:t>
            </a:r>
            <a:endParaRPr lang="en-GB" sz="800" dirty="0" smtClean="0">
              <a:solidFill>
                <a:schemeClr val="tx1">
                  <a:lumMod val="75000"/>
                  <a:lumOff val="25000"/>
                </a:schemeClr>
              </a:solidFill>
            </a:endParaRPr>
          </a:p>
          <a:p>
            <a:pPr>
              <a:lnSpc>
                <a:spcPct val="110000"/>
              </a:lnSpc>
              <a:spcAft>
                <a:spcPts val="600"/>
              </a:spcAft>
            </a:pPr>
            <a:r>
              <a:rPr lang="en-GB" sz="800" dirty="0" smtClean="0">
                <a:solidFill>
                  <a:schemeClr val="tx1">
                    <a:lumMod val="75000"/>
                    <a:lumOff val="25000"/>
                  </a:schemeClr>
                </a:solidFill>
              </a:rPr>
              <a:t>Oil and gas: operatorship</a:t>
            </a:r>
            <a:br>
              <a:rPr lang="en-GB" sz="800" dirty="0" smtClean="0">
                <a:solidFill>
                  <a:schemeClr val="tx1">
                    <a:lumMod val="75000"/>
                    <a:lumOff val="25000"/>
                  </a:schemeClr>
                </a:solidFill>
              </a:rPr>
            </a:br>
            <a:r>
              <a:rPr lang="en-GB" sz="800" dirty="0" smtClean="0">
                <a:solidFill>
                  <a:schemeClr val="tx1">
                    <a:lumMod val="75000"/>
                    <a:lumOff val="25000"/>
                  </a:schemeClr>
                </a:solidFill>
                <a:hlinkClick r:id="rId11"/>
              </a:rPr>
              <a:t>www.gov.uk/oil-and-gas-operatorship</a:t>
            </a:r>
            <a:endParaRPr lang="en-GB" sz="800" dirty="0" smtClean="0">
              <a:solidFill>
                <a:schemeClr val="tx1">
                  <a:lumMod val="75000"/>
                  <a:lumOff val="25000"/>
                </a:schemeClr>
              </a:solidFill>
            </a:endParaRPr>
          </a:p>
          <a:p>
            <a:pPr>
              <a:lnSpc>
                <a:spcPct val="110000"/>
              </a:lnSpc>
              <a:spcAft>
                <a:spcPts val="600"/>
              </a:spcAft>
            </a:pPr>
            <a:r>
              <a:rPr lang="en-GB" sz="800" dirty="0" smtClean="0"/>
              <a:t>PON notification</a:t>
            </a:r>
            <a:br>
              <a:rPr lang="en-GB" sz="800" dirty="0" smtClean="0"/>
            </a:br>
            <a:r>
              <a:rPr lang="en-GB" sz="800" dirty="0" smtClean="0">
                <a:hlinkClick r:id="rId12"/>
              </a:rPr>
              <a:t>https://www.gov.uk/oil-and-gas-petroleum-operations-notices</a:t>
            </a:r>
            <a:endParaRPr lang="en-GB" sz="800" dirty="0" smtClean="0"/>
          </a:p>
          <a:p>
            <a:pPr>
              <a:lnSpc>
                <a:spcPct val="110000"/>
              </a:lnSpc>
            </a:pPr>
            <a:r>
              <a:rPr lang="en-GB" sz="800" dirty="0" smtClean="0"/>
              <a:t> </a:t>
            </a:r>
          </a:p>
          <a:p>
            <a:pPr>
              <a:lnSpc>
                <a:spcPct val="110000"/>
              </a:lnSpc>
            </a:pPr>
            <a:endParaRPr lang="en-GB" sz="800" dirty="0" smtClean="0">
              <a:solidFill>
                <a:schemeClr val="tx1">
                  <a:lumMod val="75000"/>
                  <a:lumOff val="25000"/>
                </a:schemeClr>
              </a:solidFill>
            </a:endParaRPr>
          </a:p>
        </p:txBody>
      </p:sp>
      <p:pic>
        <p:nvPicPr>
          <p:cNvPr id="9" name="Picture 8" descr="arrow2.png">
            <a:hlinkClick r:id="" action="ppaction://hlinkshowjump?jump=nextslide"/>
          </p:cNvPr>
          <p:cNvPicPr>
            <a:picLocks noChangeAspect="1"/>
          </p:cNvPicPr>
          <p:nvPr/>
        </p:nvPicPr>
        <p:blipFill>
          <a:blip r:embed="rId13" cstate="print"/>
          <a:stretch>
            <a:fillRect/>
          </a:stretch>
        </p:blipFill>
        <p:spPr>
          <a:xfrm>
            <a:off x="8584263" y="97582"/>
            <a:ext cx="301727" cy="274298"/>
          </a:xfrm>
          <a:prstGeom prst="rect">
            <a:avLst/>
          </a:prstGeom>
        </p:spPr>
      </p:pic>
      <p:pic>
        <p:nvPicPr>
          <p:cNvPr id="11" name="Picture 10" descr="england.png">
            <a:hlinkClick r:id="rId14" action="ppaction://hlinksldjump"/>
          </p:cNvPr>
          <p:cNvPicPr>
            <a:picLocks noChangeAspect="1"/>
          </p:cNvPicPr>
          <p:nvPr/>
        </p:nvPicPr>
        <p:blipFill>
          <a:blip r:embed="rId15" cstate="print"/>
          <a:stretch>
            <a:fillRect/>
          </a:stretch>
        </p:blipFill>
        <p:spPr>
          <a:xfrm>
            <a:off x="7570814" y="70310"/>
            <a:ext cx="537621" cy="322573"/>
          </a:xfrm>
          <a:prstGeom prst="rect">
            <a:avLst/>
          </a:prstGeom>
          <a:ln>
            <a:solidFill>
              <a:schemeClr val="bg1">
                <a:lumMod val="95000"/>
              </a:schemeClr>
            </a:solidFill>
          </a:ln>
        </p:spPr>
      </p:pic>
      <p:pic>
        <p:nvPicPr>
          <p:cNvPr id="16" name="Picture 15" descr="arrow.png">
            <a:hlinkClick r:id="" action="ppaction://hlinkshowjump?jump=previousslide"/>
          </p:cNvPr>
          <p:cNvPicPr>
            <a:picLocks noChangeAspect="1"/>
          </p:cNvPicPr>
          <p:nvPr/>
        </p:nvPicPr>
        <p:blipFill>
          <a:blip r:embed="rId16" cstate="print"/>
          <a:stretch>
            <a:fillRect/>
          </a:stretch>
        </p:blipFill>
        <p:spPr>
          <a:xfrm>
            <a:off x="8199835" y="97582"/>
            <a:ext cx="301727" cy="274298"/>
          </a:xfrm>
          <a:prstGeom prst="rect">
            <a:avLst/>
          </a:prstGeom>
        </p:spPr>
      </p:pic>
      <p:pic>
        <p:nvPicPr>
          <p:cNvPr id="17" name="Picture 16" descr="home.png">
            <a:hlinkClick r:id="" action="ppaction://hlinkshowjump?jump=firstslide"/>
          </p:cNvPr>
          <p:cNvPicPr>
            <a:picLocks noChangeAspect="1"/>
          </p:cNvPicPr>
          <p:nvPr/>
        </p:nvPicPr>
        <p:blipFill>
          <a:blip r:embed="rId17"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39462380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4125" indent="-1254125">
              <a:spcAft>
                <a:spcPts val="300"/>
              </a:spcAft>
            </a:pPr>
            <a:r>
              <a:rPr lang="en-GB" sz="2000" b="1" dirty="0" smtClean="0">
                <a:solidFill>
                  <a:schemeClr val="accent2"/>
                </a:solidFill>
                <a:latin typeface="Arial" pitchFamily="34" charset="0"/>
                <a:cs typeface="Arial" pitchFamily="34" charset="0"/>
              </a:rPr>
              <a:t>Operator conducts ERA</a:t>
            </a:r>
          </a:p>
          <a:p>
            <a:pPr marL="1254125" indent="-1254125">
              <a:spcAft>
                <a:spcPts val="300"/>
              </a:spcAft>
            </a:pPr>
            <a:r>
              <a:rPr lang="en-GB" sz="800" dirty="0" smtClean="0">
                <a:solidFill>
                  <a:schemeClr val="tx1">
                    <a:lumMod val="75000"/>
                    <a:lumOff val="25000"/>
                  </a:schemeClr>
                </a:solidFill>
              </a:rPr>
              <a:t> </a:t>
            </a: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US" sz="950" b="1" dirty="0" smtClean="0">
                <a:solidFill>
                  <a:schemeClr val="tx1">
                    <a:lumMod val="75000"/>
                    <a:lumOff val="25000"/>
                  </a:schemeClr>
                </a:solidFill>
                <a:latin typeface="Arial" pitchFamily="34" charset="0"/>
                <a:cs typeface="Arial" pitchFamily="34" charset="0"/>
              </a:rPr>
              <a:t>The environmental risk assessment (ERA) is a first-stage risk assessment to be conducted for proposed shale gas operations where hydraulic fracturing is planned</a:t>
            </a:r>
          </a:p>
          <a:p>
            <a:pPr marL="1254125" indent="-1254125">
              <a:spcAft>
                <a:spcPts val="300"/>
              </a:spcAft>
            </a:pPr>
            <a:r>
              <a:rPr lang="en-US" sz="950" b="1" dirty="0" smtClean="0">
                <a:solidFill>
                  <a:schemeClr val="tx1">
                    <a:lumMod val="75000"/>
                    <a:lumOff val="25000"/>
                  </a:schemeClr>
                </a:solidFill>
                <a:latin typeface="Arial" pitchFamily="34" charset="0"/>
                <a:cs typeface="Arial" pitchFamily="34" charset="0"/>
              </a:rPr>
              <a:t>	DECC requires compilation of an ERA as a matter of good practice</a:t>
            </a: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The ERA is recommended as a starting point for early engagement with the planning authorities, other regulators and local communities</a:t>
            </a:r>
          </a:p>
          <a:p>
            <a:pPr marL="1254125" indent="-1254125">
              <a:spcAft>
                <a:spcPts val="300"/>
              </a:spcAft>
            </a:pPr>
            <a:r>
              <a:rPr lang="en-GB" sz="950" b="1" dirty="0" smtClean="0">
                <a:solidFill>
                  <a:schemeClr val="tx1">
                    <a:lumMod val="75000"/>
                    <a:lumOff val="25000"/>
                  </a:schemeClr>
                </a:solidFill>
                <a:latin typeface="Arial" pitchFamily="34" charset="0"/>
                <a:cs typeface="Arial" pitchFamily="34" charset="0"/>
              </a:rPr>
              <a:t>	DECC is consulting other regulators to develop agreed guidance for operators on the preparation of suitable ERAs</a:t>
            </a:r>
          </a:p>
          <a:p>
            <a:pPr marL="1254125" indent="-1254125">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a:t>
            </a:r>
          </a:p>
          <a:p>
            <a:pPr marL="1254125" indent="-1254125">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Completed ERA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4125" indent="-1254125">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ERA report</a:t>
            </a:r>
          </a:p>
        </p:txBody>
      </p:sp>
      <p:sp>
        <p:nvSpPr>
          <p:cNvPr id="8" name="Content Placeholder 7"/>
          <p:cNvSpPr>
            <a:spLocks noGrp="1"/>
          </p:cNvSpPr>
          <p:nvPr>
            <p:ph idx="1"/>
          </p:nvPr>
        </p:nvSpPr>
        <p:spPr/>
        <p:txBody>
          <a:bodyPr>
            <a:normAutofit/>
          </a:bodyPr>
          <a:lstStyle/>
          <a:p>
            <a:r>
              <a:rPr lang="en-GB" b="1" dirty="0" smtClean="0"/>
              <a:t>Environmental risk assessment</a:t>
            </a:r>
            <a:r>
              <a:rPr lang="en-GB" dirty="0" smtClean="0"/>
              <a:t/>
            </a:r>
            <a:br>
              <a:rPr lang="en-GB" dirty="0" smtClean="0"/>
            </a:br>
            <a:r>
              <a:rPr lang="en-GB" dirty="0" smtClean="0"/>
              <a:t>Licensees will be required to carry out an overview assessment of environmental risks, including risks to human health, covering the full cycle of the proposed operations, including well abandonment, with the participation of stakeholders, including local communities. This should be done as early as practicable in the development of their proposals.</a:t>
            </a:r>
          </a:p>
          <a:p>
            <a:endParaRPr lang="en-GB" dirty="0" smtClean="0"/>
          </a:p>
          <a:p>
            <a:r>
              <a:rPr lang="en-GB" b="1" dirty="0" smtClean="0"/>
              <a:t>Detail </a:t>
            </a:r>
            <a:r>
              <a:rPr lang="en-GB" dirty="0" smtClean="0"/>
              <a:t/>
            </a:r>
            <a:br>
              <a:rPr lang="en-GB" dirty="0" smtClean="0"/>
            </a:br>
            <a:r>
              <a:rPr lang="en-GB" dirty="0" smtClean="0"/>
              <a:t>An environmental risk assessment (ERA) is required for all shale gas operations involving hydraulic fracturing, as a matter of good practice. It should involve the participation of stakeholders including local communities at the earliest possible opportunity. The ERA </a:t>
            </a:r>
            <a:r>
              <a:rPr lang="en-US" dirty="0" smtClean="0"/>
              <a:t>should be undertaken as early as practicable and in any case before application for planning consent. </a:t>
            </a:r>
            <a:endParaRPr lang="en-GB" dirty="0" smtClean="0"/>
          </a:p>
          <a:p>
            <a:r>
              <a:rPr lang="en-GB" dirty="0" smtClean="0"/>
              <a:t>The ERA should assess risks across the entire life cycle of the planned shale gas activities, including the disposal of wastes and well abandonment, and risks of induced seismicity. </a:t>
            </a:r>
          </a:p>
          <a:p>
            <a:r>
              <a:rPr lang="en-GB" dirty="0" smtClean="0"/>
              <a:t>The ERA can subsequently inform other assessments, such as the environmental impact assessment (EIA), where this is required following screening by the relevant planning authority. </a:t>
            </a:r>
          </a:p>
          <a:p>
            <a:r>
              <a:rPr lang="en-GB" dirty="0" smtClean="0"/>
              <a:t>.</a:t>
            </a:r>
          </a:p>
          <a:p>
            <a:endParaRPr lang="en-GB" b="1" dirty="0" smtClean="0"/>
          </a:p>
          <a:p>
            <a:endParaRPr lang="en-GB" dirty="0" smtClean="0"/>
          </a:p>
        </p:txBody>
      </p:sp>
      <p:pic>
        <p:nvPicPr>
          <p:cNvPr id="10" name="Picture 9" descr="arrow.png">
            <a:hlinkClick r:id="" action="ppaction://hlinkshowjump?jump=previousslide"/>
          </p:cNvPr>
          <p:cNvPicPr>
            <a:picLocks noChangeAspect="1"/>
          </p:cNvPicPr>
          <p:nvPr/>
        </p:nvPicPr>
        <p:blipFill>
          <a:blip r:embed="rId2"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2" name="Picture 11" descr="england.png">
            <a:hlinkClick r:id="rId4" action="ppaction://hlinksldjump"/>
          </p:cNvPr>
          <p:cNvPicPr>
            <a:picLocks noChangeAspect="1"/>
          </p:cNvPicPr>
          <p:nvPr/>
        </p:nvPicPr>
        <p:blipFill>
          <a:blip r:embed="rId5"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6"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21999270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defTabSz="1257300">
              <a:spcAft>
                <a:spcPts val="300"/>
              </a:spcAft>
            </a:pPr>
            <a:r>
              <a:rPr lang="en-GB" sz="2000" b="1" dirty="0" smtClean="0">
                <a:solidFill>
                  <a:schemeClr val="accent1"/>
                </a:solidFill>
                <a:latin typeface="Arial" pitchFamily="34" charset="0"/>
                <a:cs typeface="Arial" pitchFamily="34" charset="0"/>
              </a:rPr>
              <a:t>LPA–operator pre-application</a:t>
            </a:r>
          </a:p>
          <a:p>
            <a:pPr marL="1257300" indent="-1257300" defTabSz="1257300">
              <a:spcAft>
                <a:spcPts val="300"/>
              </a:spcAft>
            </a:pPr>
            <a:r>
              <a:rPr lang="en-GB" sz="2000" b="1" dirty="0" smtClean="0">
                <a:solidFill>
                  <a:schemeClr val="accent1"/>
                </a:solidFill>
                <a:latin typeface="Arial" pitchFamily="34" charset="0"/>
                <a:cs typeface="Arial" pitchFamily="34" charset="0"/>
              </a:rPr>
              <a:t>consultation</a:t>
            </a:r>
          </a:p>
          <a:p>
            <a:pPr marL="1257300" indent="-1257300" defTabSz="1257300">
              <a:spcAft>
                <a:spcPts val="300"/>
              </a:spcAft>
            </a:pPr>
            <a:endParaRPr lang="en-GB" sz="800" dirty="0" smtClean="0">
              <a:solidFill>
                <a:schemeClr val="tx1">
                  <a:lumMod val="75000"/>
                  <a:lumOff val="25000"/>
                </a:schemeClr>
              </a:solidFill>
            </a:endParaRP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Lead agency:</a:t>
            </a:r>
            <a:r>
              <a:rPr lang="en-GB" sz="900" b="1" dirty="0" smtClean="0">
                <a:solidFill>
                  <a:schemeClr val="tx1">
                    <a:lumMod val="75000"/>
                    <a:lumOff val="25000"/>
                  </a:schemeClr>
                </a:solidFill>
                <a:latin typeface="Arial" pitchFamily="34" charset="0"/>
                <a:cs typeface="Arial" pitchFamily="34" charset="0"/>
              </a:rPr>
              <a:t>	Local planning authority (LPA)</a:t>
            </a:r>
            <a:endParaRPr lang="en-GB" sz="90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Actions:	</a:t>
            </a:r>
            <a:r>
              <a:rPr lang="en-GB" sz="900" b="1" dirty="0" smtClean="0">
                <a:solidFill>
                  <a:schemeClr val="tx1">
                    <a:lumMod val="75000"/>
                    <a:lumOff val="25000"/>
                  </a:schemeClr>
                </a:solidFill>
                <a:latin typeface="Arial" pitchFamily="34" charset="0"/>
                <a:cs typeface="Arial" pitchFamily="34" charset="0"/>
              </a:rPr>
              <a:t>Pre-application consultations with the LPA is considered best practice for operators and is a statutory requirement for major developments	</a:t>
            </a:r>
          </a:p>
          <a:p>
            <a:pPr defTabSz="1257300">
              <a:spcAft>
                <a:spcPts val="300"/>
              </a:spcAft>
            </a:pPr>
            <a:r>
              <a:rPr lang="en-GB" sz="900" dirty="0" smtClean="0">
                <a:solidFill>
                  <a:schemeClr val="tx1">
                    <a:lumMod val="75000"/>
                    <a:lumOff val="25000"/>
                  </a:schemeClr>
                </a:solidFill>
                <a:latin typeface="Arial" pitchFamily="34" charset="0"/>
                <a:cs typeface="Arial" pitchFamily="34" charset="0"/>
              </a:rPr>
              <a:t>Key legislation </a:t>
            </a:r>
            <a:br>
              <a:rPr lang="en-GB" sz="900" dirty="0" smtClean="0">
                <a:solidFill>
                  <a:schemeClr val="tx1">
                    <a:lumMod val="75000"/>
                    <a:lumOff val="25000"/>
                  </a:schemeClr>
                </a:solidFill>
                <a:latin typeface="Arial" pitchFamily="34" charset="0"/>
                <a:cs typeface="Arial" pitchFamily="34" charset="0"/>
              </a:rPr>
            </a:br>
            <a:r>
              <a:rPr lang="en-GB" sz="900" dirty="0" smtClean="0">
                <a:solidFill>
                  <a:schemeClr val="tx1">
                    <a:lumMod val="75000"/>
                    <a:lumOff val="25000"/>
                  </a:schemeClr>
                </a:solidFill>
                <a:latin typeface="Arial" pitchFamily="34" charset="0"/>
                <a:cs typeface="Arial" pitchFamily="34" charset="0"/>
              </a:rPr>
              <a:t>and guidance:	</a:t>
            </a:r>
            <a:r>
              <a:rPr lang="en-GB" sz="900" b="1" dirty="0" smtClean="0">
                <a:solidFill>
                  <a:schemeClr val="tx1">
                    <a:lumMod val="75000"/>
                    <a:lumOff val="25000"/>
                  </a:schemeClr>
                </a:solidFill>
                <a:latin typeface="Arial" pitchFamily="34" charset="0"/>
                <a:cs typeface="Arial" pitchFamily="34" charset="0"/>
                <a:hlinkClick r:id="rId2"/>
              </a:rPr>
              <a:t>Town and Country Planning (Scotland) Act 1997</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3"/>
              </a:rPr>
              <a:t>Planning etc. (Scotland) Act 2006</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4"/>
              </a:rPr>
              <a:t>Town and Country Planning (General Permitted Development) (Scotland) Order 1992</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5"/>
              </a:rPr>
              <a:t>Management of Extractive Waste (Scotland) Regulations 2010 </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6"/>
              </a:rPr>
              <a:t>Town and Country Planning (Hierarchy of Developments) (Scotland) Regulations 2009</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7"/>
              </a:rPr>
              <a:t>Environmental Impact Assessment (Scotland) Regulations 1999 (amended 2002)</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r>
              <a:rPr lang="en-GB" sz="900" b="1" dirty="0" smtClean="0">
                <a:solidFill>
                  <a:schemeClr val="tx1">
                    <a:lumMod val="75000"/>
                    <a:lumOff val="25000"/>
                  </a:schemeClr>
                </a:solidFill>
                <a:latin typeface="Arial" pitchFamily="34" charset="0"/>
                <a:cs typeface="Arial" pitchFamily="34" charset="0"/>
              </a:rPr>
              <a:t>	</a:t>
            </a:r>
            <a:r>
              <a:rPr lang="en-GB" sz="900" dirty="0" smtClean="0">
                <a:solidFill>
                  <a:schemeClr val="tx1">
                    <a:lumMod val="75000"/>
                    <a:lumOff val="25000"/>
                  </a:schemeClr>
                </a:solidFill>
                <a:latin typeface="Arial" pitchFamily="34" charset="0"/>
                <a:cs typeface="Arial" pitchFamily="34" charset="0"/>
              </a:rPr>
              <a:t>		</a:t>
            </a:r>
            <a:endParaRPr lang="en-GB" sz="90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Operator input:	</a:t>
            </a:r>
            <a:r>
              <a:rPr lang="en-GB" sz="900" b="1" dirty="0" smtClean="0">
                <a:solidFill>
                  <a:schemeClr val="tx1">
                    <a:lumMod val="75000"/>
                    <a:lumOff val="25000"/>
                  </a:schemeClr>
                </a:solidFill>
                <a:latin typeface="Arial" pitchFamily="34" charset="0"/>
                <a:cs typeface="Arial" pitchFamily="34" charset="0"/>
              </a:rPr>
              <a:t>Engage with statutory consultees</a:t>
            </a: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Engage stakeholder:	</a:t>
            </a:r>
            <a:r>
              <a:rPr lang="en-GB" sz="900" b="1" dirty="0" smtClean="0">
                <a:solidFill>
                  <a:schemeClr val="tx1">
                    <a:lumMod val="75000"/>
                    <a:lumOff val="25000"/>
                  </a:schemeClr>
                </a:solidFill>
                <a:latin typeface="Arial" pitchFamily="34" charset="0"/>
                <a:cs typeface="Arial" pitchFamily="34" charset="0"/>
              </a:rPr>
              <a:t>Yes</a:t>
            </a: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Statutory consultees:	</a:t>
            </a:r>
            <a:r>
              <a:rPr lang="en-GB" sz="900" b="1" dirty="0" smtClean="0">
                <a:solidFill>
                  <a:schemeClr val="tx1">
                    <a:lumMod val="75000"/>
                    <a:lumOff val="25000"/>
                  </a:schemeClr>
                </a:solidFill>
                <a:latin typeface="Arial" pitchFamily="34" charset="0"/>
                <a:cs typeface="Arial" pitchFamily="34" charset="0"/>
              </a:rPr>
              <a:t>Canal &amp; River Trust; Civil Aviation Authority; Coal Authority; Crown Estate Commissioners; Department for Culture, Media and Sport; DECC; Scottish Government Environment Directorate (SGED); Department for Transport; Scottish Environment Protection Agency; Historic Scotland; Forestry Commission; Garden History Society; Transport Scotland; Ministry of Defence; Scottish Natural Heritage; National Air Traffic Control Services and operators of officially safeguarded civil aerodromes; rail network operators; toll road concessionaries; local planning authorities; local highway authorities; Scottish Water</a:t>
            </a:r>
          </a:p>
          <a:p>
            <a:pPr marL="1257300" indent="-1257300" defTabSz="1257300">
              <a:spcAft>
                <a:spcPts val="300"/>
              </a:spcAft>
            </a:pPr>
            <a:r>
              <a:rPr lang="en-GB" sz="900" dirty="0" smtClean="0">
                <a:solidFill>
                  <a:schemeClr val="tx1">
                    <a:lumMod val="75000"/>
                    <a:lumOff val="25000"/>
                  </a:schemeClr>
                </a:solidFill>
                <a:latin typeface="Arial" pitchFamily="34" charset="0"/>
                <a:cs typeface="Arial" pitchFamily="34" charset="0"/>
              </a:rPr>
              <a:t>Decision/output:</a:t>
            </a:r>
            <a:r>
              <a:rPr lang="en-GB" sz="900" b="1" dirty="0" smtClean="0">
                <a:solidFill>
                  <a:schemeClr val="tx1">
                    <a:lumMod val="75000"/>
                    <a:lumOff val="25000"/>
                  </a:schemeClr>
                </a:solidFill>
                <a:latin typeface="Arial" pitchFamily="34" charset="0"/>
                <a:cs typeface="Arial" pitchFamily="34" charset="0"/>
              </a:rPr>
              <a:t>	–</a:t>
            </a:r>
          </a:p>
        </p:txBody>
      </p:sp>
      <p:sp>
        <p:nvSpPr>
          <p:cNvPr id="8" name="Content Placeholder 7"/>
          <p:cNvSpPr>
            <a:spLocks noGrp="1"/>
          </p:cNvSpPr>
          <p:nvPr>
            <p:ph idx="1"/>
          </p:nvPr>
        </p:nvSpPr>
        <p:spPr>
          <a:xfrm>
            <a:off x="4716463" y="549274"/>
            <a:ext cx="4176712" cy="5903913"/>
          </a:xfrm>
        </p:spPr>
        <p:txBody>
          <a:bodyPr>
            <a:normAutofit fontScale="92500"/>
          </a:bodyPr>
          <a:lstStyle/>
          <a:p>
            <a:pPr>
              <a:spcAft>
                <a:spcPts val="800"/>
              </a:spcAft>
            </a:pPr>
            <a:r>
              <a:rPr lang="en-GB" sz="900" b="1" dirty="0" smtClean="0"/>
              <a:t>Pre-application consultation</a:t>
            </a:r>
            <a:r>
              <a:rPr lang="en-GB" sz="900" dirty="0" smtClean="0"/>
              <a:t/>
            </a:r>
            <a:br>
              <a:rPr lang="en-GB" sz="900" dirty="0" smtClean="0"/>
            </a:br>
            <a:r>
              <a:rPr lang="en-GB" sz="900" dirty="0" smtClean="0"/>
              <a:t>Operators are encouraged to undertake a pre-application consultation with the LPA and other key consultees. Consultation is statutory for extraction of minerals where the area of the site is or exceeds 2 hectares, and national developments (developments listed in the National Planning Framework). This consultation will be expected to address issues such as noise, ecology, archaeology, site access and visual impact. It will define arrangements for permits from and contact with appropriate regulatory agencies. It will detail consultative checks made with local water and power suppliers. </a:t>
            </a:r>
          </a:p>
          <a:p>
            <a:pPr>
              <a:spcAft>
                <a:spcPts val="800"/>
              </a:spcAft>
            </a:pPr>
            <a:r>
              <a:rPr lang="en-GB" sz="900" b="1" dirty="0" smtClean="0"/>
              <a:t>Screening opinion</a:t>
            </a:r>
            <a:br>
              <a:rPr lang="en-GB" sz="900" b="1" dirty="0" smtClean="0"/>
            </a:br>
            <a:r>
              <a:rPr lang="en-GB" sz="900" dirty="0" smtClean="0"/>
              <a:t>Applicants can make a formal request to the LPA for an EIA screening opinion at any time. A decision on whether an EIA is required could be made well in advance of any planning application.</a:t>
            </a:r>
          </a:p>
          <a:p>
            <a:pPr>
              <a:spcAft>
                <a:spcPts val="800"/>
              </a:spcAft>
            </a:pPr>
            <a:r>
              <a:rPr lang="en-GB" sz="900" b="1" dirty="0" smtClean="0"/>
              <a:t>Local community engagement</a:t>
            </a:r>
            <a:br>
              <a:rPr lang="en-GB" sz="900" b="1" dirty="0" smtClean="0"/>
            </a:br>
            <a:r>
              <a:rPr lang="en-GB" sz="900" dirty="0" smtClean="0"/>
              <a:t>As part of the pre-application consultation, the LPA will expect operators to engage with the local community. </a:t>
            </a:r>
          </a:p>
          <a:p>
            <a:r>
              <a:rPr lang="en-GB" sz="900" b="1" dirty="0" smtClean="0"/>
              <a:t>Industry charter for local community engagement</a:t>
            </a:r>
          </a:p>
          <a:p>
            <a:r>
              <a:rPr lang="en-GB" sz="900" dirty="0" smtClean="0"/>
              <a:t>UKOOG has defined standards for community engagement. Operators will </a:t>
            </a:r>
          </a:p>
          <a:p>
            <a:pPr marL="90488" indent="-90488">
              <a:buFont typeface="Arial" pitchFamily="34" charset="0"/>
              <a:buChar char="•"/>
            </a:pPr>
            <a:r>
              <a:rPr lang="en-GB" sz="900" dirty="0" smtClean="0"/>
              <a:t>Engage with local communities, residents and other stakeholders at each stage of operations – exploration, appraisal or production, beginning in advance of any operations and in advance of any application for planning permission</a:t>
            </a:r>
          </a:p>
          <a:p>
            <a:pPr marL="85725" indent="-85725">
              <a:buFont typeface="Arial" pitchFamily="34" charset="0"/>
              <a:buChar char="•"/>
            </a:pPr>
            <a:r>
              <a:rPr lang="en-GB" sz="900" dirty="0" smtClean="0"/>
              <a:t>Ensure there is a continued point of contact for local communities and that they provide sufficient opportunity for comment and feedback on initial plans, listen to concerns and respond appropriately and promptly</a:t>
            </a:r>
          </a:p>
          <a:p>
            <a:pPr marL="85725" indent="-85725">
              <a:spcAft>
                <a:spcPts val="800"/>
              </a:spcAft>
              <a:buFont typeface="Arial" pitchFamily="34" charset="0"/>
              <a:buChar char="•"/>
            </a:pPr>
            <a:r>
              <a:rPr lang="en-GB" sz="900" dirty="0" smtClean="0"/>
              <a:t>Have a strategy or plan for engagement that is developed early and links to all statutory processes.</a:t>
            </a:r>
          </a:p>
          <a:p>
            <a:pPr>
              <a:spcAft>
                <a:spcPts val="800"/>
              </a:spcAft>
            </a:pPr>
            <a:r>
              <a:rPr lang="en-GB" sz="900" b="1" dirty="0" smtClean="0"/>
              <a:t>Permitted development</a:t>
            </a:r>
            <a:br>
              <a:rPr lang="en-GB" sz="900" b="1" dirty="0" smtClean="0"/>
            </a:br>
            <a:r>
              <a:rPr lang="en-GB" sz="900" dirty="0" smtClean="0"/>
              <a:t>Exploration for unconventional gas resources </a:t>
            </a:r>
            <a:r>
              <a:rPr lang="en-GB" sz="900" b="1" dirty="0" smtClean="0"/>
              <a:t>cannot</a:t>
            </a:r>
            <a:r>
              <a:rPr lang="en-GB" sz="900" dirty="0" smtClean="0"/>
              <a:t> be considered “general permitted development” under The Town and Country Planning (General Permitted Development) (Scotland) Order 1992.</a:t>
            </a:r>
          </a:p>
          <a:p>
            <a:r>
              <a:rPr lang="en-GB" sz="900" b="1" dirty="0" smtClean="0"/>
              <a:t>Useful links</a:t>
            </a:r>
          </a:p>
          <a:p>
            <a:r>
              <a:rPr lang="en-GB" sz="900" dirty="0" smtClean="0"/>
              <a:t>Planning legislation summary</a:t>
            </a:r>
            <a:br>
              <a:rPr lang="en-GB" sz="900" dirty="0" smtClean="0"/>
            </a:br>
            <a:r>
              <a:rPr lang="en-GB" sz="900" dirty="0" smtClean="0">
                <a:hlinkClick r:id="rId8"/>
              </a:rPr>
              <a:t>www.scotland.gov.uk/topics/built-environment/planning/publications/legislation</a:t>
            </a:r>
            <a:endParaRPr lang="en-GB" sz="900" dirty="0" smtClean="0"/>
          </a:p>
          <a:p>
            <a:r>
              <a:rPr lang="en-GB" sz="900" dirty="0" smtClean="0"/>
              <a:t>Planning authorities in Scotland</a:t>
            </a:r>
            <a:br>
              <a:rPr lang="en-GB" sz="900" dirty="0" smtClean="0"/>
            </a:br>
            <a:r>
              <a:rPr lang="en-GB" sz="900" dirty="0" smtClean="0">
                <a:hlinkClick r:id="rId9"/>
              </a:rPr>
              <a:t>www.scotland.gov.uk/topics/built-environment/planning/local-planning</a:t>
            </a:r>
            <a:endParaRPr lang="en-GB" sz="900" dirty="0" smtClean="0">
              <a:hlinkClick r:id="rId10"/>
            </a:endParaRPr>
          </a:p>
          <a:p>
            <a:r>
              <a:rPr lang="en-GB" sz="900" dirty="0" smtClean="0"/>
              <a:t>Scottish Natural Heritage</a:t>
            </a:r>
            <a:br>
              <a:rPr lang="en-GB" sz="900" dirty="0" smtClean="0"/>
            </a:br>
            <a:r>
              <a:rPr lang="en-GB" sz="900" dirty="0" smtClean="0">
                <a:hlinkClick r:id="rId11"/>
              </a:rPr>
              <a:t>www.snh.gov.uk/</a:t>
            </a:r>
            <a:endParaRPr lang="en-GB" sz="900" dirty="0" smtClean="0"/>
          </a:p>
          <a:p>
            <a:r>
              <a:rPr lang="en-GB" sz="900" dirty="0" smtClean="0"/>
              <a:t>UKOOG Community Engagement Charter</a:t>
            </a:r>
            <a:br>
              <a:rPr lang="en-GB" sz="900" dirty="0" smtClean="0"/>
            </a:br>
            <a:r>
              <a:rPr lang="en-US" sz="900" u="sng" dirty="0" smtClean="0">
                <a:hlinkClick r:id="rId12"/>
              </a:rPr>
              <a:t>http://www.ukoog.org.uk/elements/pdfs/communityengagementcharterversion6.pdf</a:t>
            </a:r>
            <a:r>
              <a:rPr lang="en-GB" sz="900" dirty="0" smtClean="0"/>
              <a:t> </a:t>
            </a:r>
            <a:endParaRPr lang="en-GB" sz="900" dirty="0" smtClean="0">
              <a:hlinkClick r:id="rId10"/>
            </a:endParaRPr>
          </a:p>
        </p:txBody>
      </p:sp>
      <p:pic>
        <p:nvPicPr>
          <p:cNvPr id="10" name="Picture 9" descr="arrow.png">
            <a:hlinkClick r:id="" action="ppaction://hlinkshowjump?jump=previousslide"/>
          </p:cNvPr>
          <p:cNvPicPr>
            <a:picLocks noChangeAspect="1"/>
          </p:cNvPicPr>
          <p:nvPr/>
        </p:nvPicPr>
        <p:blipFill>
          <a:blip r:embed="rId1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14" cstate="print"/>
          <a:stretch>
            <a:fillRect/>
          </a:stretch>
        </p:blipFill>
        <p:spPr>
          <a:xfrm>
            <a:off x="8584263" y="97582"/>
            <a:ext cx="301727" cy="274298"/>
          </a:xfrm>
          <a:prstGeom prst="rect">
            <a:avLst/>
          </a:prstGeom>
        </p:spPr>
      </p:pic>
      <p:pic>
        <p:nvPicPr>
          <p:cNvPr id="12" name="Picture 11" descr="england.png">
            <a:hlinkClick r:id="rId15" action="ppaction://hlinksldjump"/>
          </p:cNvPr>
          <p:cNvPicPr>
            <a:picLocks noChangeAspect="1"/>
          </p:cNvPicPr>
          <p:nvPr/>
        </p:nvPicPr>
        <p:blipFill>
          <a:blip r:embed="rId16"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7" cstate="print"/>
          <a:stretch>
            <a:fillRect/>
          </a:stretch>
        </p:blipFill>
        <p:spPr>
          <a:xfrm>
            <a:off x="7146007" y="74203"/>
            <a:ext cx="306299" cy="306299"/>
          </a:xfrm>
          <a:prstGeom prst="rect">
            <a:avLst/>
          </a:prstGeom>
        </p:spPr>
      </p:pic>
    </p:spTree>
    <p:extLst>
      <p:ext uri="{BB962C8B-B14F-4D97-AF65-F5344CB8AC3E}">
        <p14:creationId xmlns:p14="http://schemas.microsoft.com/office/powerpoint/2010/main" xmlns="" val="13178710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LPA screens for EIA</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LPA review formal application to determine if there is a need for a full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Applicants may apply to the LPA for a screening opinion as to whether the development is to be subject to an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If the LPA fails to provide a screening opinion for the proposed development, a subsequent grant of planning permission could be challenged</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Environmental Impact Assessment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(Scotland) Regulations 1999 (amended 2002)</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Town and Country Planning (Environmental Impact Assessment) (Scotland) Regulations 2011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These update and replace Part II of the EIA (Scotland) Regs 1999; Parts III and IV of the 1999 Regs concerning roads and bridges and land drainage remain extant</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Operator may need to undertake scoping study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US" sz="950" b="1" dirty="0" smtClean="0">
                <a:solidFill>
                  <a:schemeClr val="tx1">
                    <a:lumMod val="75000"/>
                    <a:lumOff val="25000"/>
                  </a:schemeClr>
                </a:solidFill>
                <a:latin typeface="Arial" pitchFamily="34" charset="0"/>
                <a:cs typeface="Arial" pitchFamily="34" charset="0"/>
              </a:rPr>
              <a:t>SNH, SEPA, and others (including the public) as specified in regulations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Decide if EIA is required</a:t>
            </a:r>
          </a:p>
        </p:txBody>
      </p:sp>
      <p:sp>
        <p:nvSpPr>
          <p:cNvPr id="8" name="Content Placeholder 7"/>
          <p:cNvSpPr>
            <a:spLocks noGrp="1"/>
          </p:cNvSpPr>
          <p:nvPr>
            <p:ph idx="1"/>
          </p:nvPr>
        </p:nvSpPr>
        <p:spPr/>
        <p:txBody>
          <a:bodyPr>
            <a:normAutofit lnSpcReduction="10000"/>
          </a:bodyPr>
          <a:lstStyle/>
          <a:p>
            <a:r>
              <a:rPr lang="en-GB" b="1" dirty="0" smtClean="0"/>
              <a:t>Screening and scoping</a:t>
            </a:r>
            <a:br>
              <a:rPr lang="en-GB" b="1" dirty="0" smtClean="0"/>
            </a:br>
            <a:r>
              <a:rPr lang="en-GB" dirty="0" smtClean="0"/>
              <a:t>Operators can request a screening opinion from the LPA at any time.</a:t>
            </a:r>
          </a:p>
          <a:p>
            <a:r>
              <a:rPr lang="en-GB" dirty="0" smtClean="0"/>
              <a:t>A screening request should include a location plan identifying the land, a brief description of the nature and purpose of the proposed development and the possible effects on the environment, and any other additional information or representation.</a:t>
            </a:r>
          </a:p>
          <a:p>
            <a:r>
              <a:rPr lang="en-GB" dirty="0" smtClean="0"/>
              <a:t>Once a screening opinion has been made, the LPA will send written confirmation stating whether it requires an EIA.</a:t>
            </a:r>
          </a:p>
          <a:p>
            <a:r>
              <a:rPr lang="en-GB" dirty="0" smtClean="0"/>
              <a:t>Should the LPA not provide a screening opinion in the required time or determine the proposed development would require an EIA, the applicant can appeal/dispute the decision with the Scottish Ministers by requesting a screening direction.</a:t>
            </a:r>
          </a:p>
          <a:p>
            <a:r>
              <a:rPr lang="en-GB" dirty="0" smtClean="0"/>
              <a:t>Where an EIA is required, developers are encouraged to ask the LPA for an opinion as to the scope and level of detail that should be covered before submitting any application for planning permission. In such cases and to ensure that all relevant environmental issues are identified and addressed, the LPA will consult other relevant bodies before an opinion is given.</a:t>
            </a:r>
          </a:p>
          <a:p>
            <a:endParaRPr lang="en-GB" dirty="0" smtClean="0"/>
          </a:p>
          <a:p>
            <a:r>
              <a:rPr lang="en-GB" b="1" dirty="0" smtClean="0"/>
              <a:t>Planning regulations and EIA</a:t>
            </a:r>
            <a:br>
              <a:rPr lang="en-GB" b="1" dirty="0" smtClean="0"/>
            </a:br>
            <a:r>
              <a:rPr lang="en-GB" dirty="0" smtClean="0"/>
              <a:t>The planning regulations apply to two types of development projects:</a:t>
            </a:r>
          </a:p>
          <a:p>
            <a:pPr marL="180975" indent="-180975">
              <a:buFont typeface="+mj-lt"/>
              <a:buAutoNum type="arabicPeriod"/>
            </a:pPr>
            <a:r>
              <a:rPr lang="en-GB" dirty="0" smtClean="0"/>
              <a:t>“Schedule 1 development”, for which EIA is compulsory</a:t>
            </a:r>
          </a:p>
          <a:p>
            <a:pPr marL="180975" indent="-180975">
              <a:buFont typeface="+mj-lt"/>
              <a:buAutoNum type="arabicPeriod"/>
            </a:pPr>
            <a:r>
              <a:rPr lang="en-GB" dirty="0" smtClean="0"/>
              <a:t>“Schedule 2 development”, for which EIA is required if the particular project is considered likely to give rise to significant effects on the environment by virtue of factors such as its nature, size or location or to development located wholly or partly in a sensitive area (e.g. sites of special scientific interest, national parks, national scenic areas, nature conservation areas, scheduled monuments, World Heritage sites and European sites).</a:t>
            </a:r>
          </a:p>
          <a:p>
            <a:r>
              <a:rPr lang="en-GB" dirty="0" smtClean="0"/>
              <a:t>Most exploration and appraisal boreholes fall under Schedule 2, unless they are expected to have significant effects on the environment as described above.</a:t>
            </a:r>
          </a:p>
          <a:p>
            <a:endParaRPr lang="en-GB" dirty="0" smtClean="0"/>
          </a:p>
          <a:p>
            <a:r>
              <a:rPr lang="en-GB" b="1" dirty="0" smtClean="0"/>
              <a:t>Useful links</a:t>
            </a:r>
          </a:p>
          <a:p>
            <a:r>
              <a:rPr lang="en-GB" dirty="0" smtClean="0"/>
              <a:t>Regulatory Impact Assessment, June 2002</a:t>
            </a:r>
            <a:br>
              <a:rPr lang="en-GB" dirty="0" smtClean="0"/>
            </a:br>
            <a:r>
              <a:rPr lang="en-GB" dirty="0" smtClean="0">
                <a:hlinkClick r:id="rId4"/>
              </a:rPr>
              <a:t>http://www.scotland.gov.uk/Publications/2002/08/15068</a:t>
            </a:r>
            <a:endParaRPr lang="en-GB" dirty="0" smtClean="0"/>
          </a:p>
          <a:p>
            <a:endParaRPr lang="en-GB" dirty="0" smtClean="0"/>
          </a:p>
        </p:txBody>
      </p:sp>
      <p:pic>
        <p:nvPicPr>
          <p:cNvPr id="10" name="Picture 9"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2336388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000" b="1" dirty="0" smtClean="0"/>
              <a:t>EIA scope</a:t>
            </a:r>
            <a:br>
              <a:rPr lang="en-US" sz="1000" b="1" dirty="0" smtClean="0"/>
            </a:br>
            <a:r>
              <a:rPr lang="en-US" sz="1000" dirty="0" smtClean="0"/>
              <a:t>An EIA should draw together in a systematic way an assessment of the likely significant environmental effects of the proposed development.</a:t>
            </a:r>
          </a:p>
          <a:p>
            <a:r>
              <a:rPr lang="en-US" sz="1000" dirty="0" smtClean="0"/>
              <a:t>Where a proposed scheme is determined to be “EIA development”, the developer can ask the planning authority for advice on the scope of the information to be gathered. Operators are expected to draw upon the content of the ERA when completing an EIA.</a:t>
            </a:r>
          </a:p>
          <a:p>
            <a:r>
              <a:rPr lang="en-US" sz="1000" dirty="0" smtClean="0"/>
              <a:t>An EIA must cover the geographical area where the impacts occur, both above and below ground. This is likely to be a broader area than the application area.</a:t>
            </a:r>
            <a:br>
              <a:rPr lang="en-US" sz="1000" dirty="0" smtClean="0"/>
            </a:br>
            <a:endParaRPr lang="en-US" sz="1000" dirty="0" smtClean="0"/>
          </a:p>
          <a:p>
            <a:r>
              <a:rPr lang="en-GB" sz="1000" b="1" dirty="0" smtClean="0"/>
              <a:t>Environmental statement</a:t>
            </a:r>
            <a:r>
              <a:rPr lang="en-US" sz="1000" b="1" dirty="0" smtClean="0"/>
              <a:t/>
            </a:r>
            <a:br>
              <a:rPr lang="en-US" sz="1000" b="1" dirty="0" smtClean="0"/>
            </a:br>
            <a:r>
              <a:rPr lang="en-US" sz="1000" dirty="0" smtClean="0"/>
              <a:t>Once the EIA has been carried out, the information should be systematically presented in the environmental statement (ES). The ES must contain</a:t>
            </a:r>
          </a:p>
          <a:p>
            <a:pPr marL="228600" indent="-228600">
              <a:buAutoNum type="arabicPeriod"/>
            </a:pPr>
            <a:r>
              <a:rPr lang="en-US" sz="1000" dirty="0" smtClean="0"/>
              <a:t>A description of the development comprising information on the site and the design and size of the development</a:t>
            </a:r>
          </a:p>
          <a:p>
            <a:pPr marL="228600" indent="-228600">
              <a:buAutoNum type="arabicPeriod"/>
            </a:pPr>
            <a:r>
              <a:rPr lang="en-US" sz="1000" dirty="0" smtClean="0"/>
              <a:t>A description of the measures envisaged in to avoid, reduce and, if possible, remedy significant adverse effects</a:t>
            </a:r>
          </a:p>
          <a:p>
            <a:pPr marL="228600" indent="-228600">
              <a:buAutoNum type="arabicPeriod" startAt="3"/>
            </a:pPr>
            <a:r>
              <a:rPr lang="en-US" sz="1000" dirty="0" smtClean="0"/>
              <a:t>The data required to identify and assess the main effects that the development is likely to have on the environment</a:t>
            </a:r>
          </a:p>
          <a:p>
            <a:pPr marL="228600" indent="-228600">
              <a:buAutoNum type="arabicPeriod" startAt="3"/>
            </a:pPr>
            <a:r>
              <a:rPr lang="en-US" sz="1000" dirty="0" smtClean="0"/>
              <a:t>An outline of the main alternatives studied by the applicant or appellant, and an indication of the main reasons for the choice made, taking into account the environmental effects</a:t>
            </a:r>
          </a:p>
          <a:p>
            <a:pPr marL="228600" indent="-228600">
              <a:buAutoNum type="arabicPeriod" startAt="5"/>
            </a:pPr>
            <a:r>
              <a:rPr lang="en-US" sz="1000" dirty="0" smtClean="0"/>
              <a:t>A non-technical summary of the information provided under paragraphs 1–4 of this Part. </a:t>
            </a:r>
          </a:p>
          <a:p>
            <a:r>
              <a:rPr lang="en-US" sz="1000" dirty="0" smtClean="0"/>
              <a:t>In addition, it must contain any relevant information from Part I of Schedule 4, see </a:t>
            </a:r>
            <a:r>
              <a:rPr lang="en-GB" sz="1000" dirty="0" smtClean="0">
                <a:hlinkClick r:id="rId2"/>
              </a:rPr>
              <a:t>http://www.scotland.gov.uk/Publications/2011/06/01084419/0</a:t>
            </a:r>
            <a:endParaRPr lang="en-US" sz="1000" dirty="0" smtClean="0"/>
          </a:p>
          <a:p>
            <a:pPr marL="228600" indent="-228600">
              <a:spcAft>
                <a:spcPts val="0"/>
              </a:spcAft>
            </a:pPr>
            <a:endParaRPr lang="en-US" sz="1000" dirty="0" smtClean="0"/>
          </a:p>
          <a:p>
            <a:pPr marL="228600" indent="-228600">
              <a:spcAft>
                <a:spcPts val="0"/>
              </a:spcAft>
            </a:pPr>
            <a:r>
              <a:rPr lang="en-US" sz="1000" b="1" dirty="0" smtClean="0"/>
              <a:t>Traffic light monitoring system for induced seismicity</a:t>
            </a:r>
          </a:p>
          <a:p>
            <a:pPr>
              <a:spcAft>
                <a:spcPts val="0"/>
              </a:spcAft>
            </a:pPr>
            <a:r>
              <a:rPr lang="en-US" sz="1000" dirty="0" smtClean="0"/>
              <a:t>The EIA should include a brief description of the proposed traffic light system for monitoring induced seismicity. A more detailed description, including information about methods for measuring fracture growth height, will be required at a later stage. This</a:t>
            </a:r>
            <a:r>
              <a:rPr lang="en-GB" sz="1000" dirty="0" smtClean="0"/>
              <a:t> may be required for the CAR authorisation application. </a:t>
            </a:r>
            <a:r>
              <a:rPr lang="en-US" sz="1000" dirty="0" smtClean="0"/>
              <a:t>The level of information required will be judged on a case-by-case basis.</a:t>
            </a:r>
          </a:p>
          <a:p>
            <a:pPr>
              <a:spcAft>
                <a:spcPts val="0"/>
              </a:spcAft>
            </a:pPr>
            <a:endParaRPr lang="en-GB" sz="1000" dirty="0" smtClean="0"/>
          </a:p>
          <a:p>
            <a:pPr marL="228600" indent="-228600"/>
            <a:endParaRPr lang="en-US" sz="1000" dirty="0" smtClean="0"/>
          </a:p>
          <a:p>
            <a:endParaRPr lang="en-GB" sz="1000" dirty="0" smtClean="0"/>
          </a:p>
          <a:p>
            <a:endParaRPr lang="en-US" sz="1000" dirty="0" smtClean="0"/>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EIA scope defined by LPA;</a:t>
            </a:r>
          </a:p>
          <a:p>
            <a:pPr marL="1257300" indent="-1257300"/>
            <a:r>
              <a:rPr lang="en-GB" sz="2000" b="1" dirty="0" smtClean="0">
                <a:solidFill>
                  <a:schemeClr val="accent1"/>
                </a:solidFill>
                <a:latin typeface="Arial" pitchFamily="34" charset="0"/>
                <a:cs typeface="Arial" pitchFamily="34" charset="0"/>
              </a:rPr>
              <a:t>EIA conducted by operator</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LPA defines the required scope of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 commissions a full EIA that has regard for any ERA previously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US" sz="950" b="1" dirty="0" smtClean="0">
                <a:solidFill>
                  <a:schemeClr val="tx1">
                    <a:lumMod val="75000"/>
                    <a:lumOff val="25000"/>
                  </a:schemeClr>
                </a:solidFill>
                <a:latin typeface="Arial" pitchFamily="34" charset="0"/>
                <a:cs typeface="Arial" pitchFamily="34" charset="0"/>
                <a:hlinkClick r:id="rId3"/>
              </a:rPr>
              <a:t>Environmental Impact Assessment </a:t>
            </a:r>
            <a:r>
              <a:rPr lang="en-US" sz="950" b="1" dirty="0" smtClean="0">
                <a:solidFill>
                  <a:schemeClr val="tx1">
                    <a:lumMod val="75000"/>
                    <a:lumOff val="25000"/>
                  </a:schemeClr>
                </a:solidFill>
                <a:latin typeface="Arial" pitchFamily="34" charset="0"/>
                <a:cs typeface="Arial" pitchFamily="34" charset="0"/>
              </a:rPr>
              <a:t>	</a:t>
            </a:r>
            <a:r>
              <a:rPr lang="en-US" sz="950" b="1" dirty="0" smtClean="0">
                <a:solidFill>
                  <a:schemeClr val="tx1">
                    <a:lumMod val="75000"/>
                    <a:lumOff val="25000"/>
                  </a:schemeClr>
                </a:solidFill>
                <a:latin typeface="Arial" pitchFamily="34" charset="0"/>
                <a:cs typeface="Arial" pitchFamily="34" charset="0"/>
                <a:hlinkClick r:id="rId3"/>
              </a:rPr>
              <a:t>(Scotland) Regulations 1999 (amended 2002)</a:t>
            </a:r>
            <a:endParaRPr lang="en-US"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US" sz="950" b="1" dirty="0" smtClean="0">
                <a:solidFill>
                  <a:schemeClr val="tx1">
                    <a:lumMod val="75000"/>
                    <a:lumOff val="25000"/>
                  </a:schemeClr>
                </a:solidFill>
                <a:latin typeface="Arial" pitchFamily="34" charset="0"/>
                <a:cs typeface="Arial" pitchFamily="34" charset="0"/>
                <a:hlinkClick r:id="rId4"/>
              </a:rPr>
              <a:t>Town and Country Planning (Environmental Impact Assessment) (Scotland) Regulations 2011</a:t>
            </a:r>
            <a:endParaRPr lang="en-US"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US" sz="950" b="1" dirty="0" smtClean="0">
                <a:solidFill>
                  <a:schemeClr val="tx1">
                    <a:lumMod val="75000"/>
                    <a:lumOff val="25000"/>
                  </a:schemeClr>
                </a:solidFill>
                <a:latin typeface="Arial" pitchFamily="34" charset="0"/>
                <a:cs typeface="Arial" pitchFamily="34" charset="0"/>
              </a:rPr>
              <a:t>	These update and replace Part II of the EIA (Scotland) Regs 1999; Parts III and IV of the 1999 Regs concerning roads and bridges and land drainage remain extant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Scottish Environment Protection Agency, Historic Scotland, Scottish Natural Heritage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Environmental statement (from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050757" y="74203"/>
            <a:ext cx="306299" cy="306299"/>
          </a:xfrm>
          <a:prstGeom prst="rect">
            <a:avLst/>
          </a:prstGeom>
        </p:spPr>
      </p:pic>
    </p:spTree>
    <p:extLst>
      <p:ext uri="{BB962C8B-B14F-4D97-AF65-F5344CB8AC3E}">
        <p14:creationId xmlns:p14="http://schemas.microsoft.com/office/powerpoint/2010/main" xmlns="" val="19618414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1"/>
                </a:solidFill>
                <a:latin typeface="Arial" pitchFamily="34" charset="0"/>
                <a:cs typeface="Arial" pitchFamily="34" charset="0"/>
              </a:rPr>
              <a:t>Operator makes initial</a:t>
            </a:r>
          </a:p>
          <a:p>
            <a:pPr marL="1257300" indent="-1257300">
              <a:spcAft>
                <a:spcPts val="300"/>
              </a:spcAft>
            </a:pPr>
            <a:r>
              <a:rPr lang="en-GB" sz="2000" b="1" dirty="0" smtClean="0">
                <a:solidFill>
                  <a:schemeClr val="accent1"/>
                </a:solidFill>
                <a:latin typeface="Arial" pitchFamily="34" charset="0"/>
                <a:cs typeface="Arial" pitchFamily="34" charset="0"/>
              </a:rPr>
              <a:t>planning application</a:t>
            </a:r>
            <a:endParaRPr lang="en-GB" sz="200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LPA receives planning application from Operator under the Town and Country Planning (Scotland) Act 1997</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Key issues will include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Site location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Water (e.g. run-off from site)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Traffic volumes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 On-site storage facilities	</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(Scotland) 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100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Town and Country Planning (Development Management Procedures) (Scotland) Regulations 2013</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Scottish Environment Protection Agency, Historic Scotland, Scottish Natural Heritage, and others depending on the circumstances of the case</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application documents</a:t>
            </a:r>
          </a:p>
        </p:txBody>
      </p:sp>
      <p:sp>
        <p:nvSpPr>
          <p:cNvPr id="8" name="Content Placeholder 7"/>
          <p:cNvSpPr>
            <a:spLocks noGrp="1"/>
          </p:cNvSpPr>
          <p:nvPr>
            <p:ph idx="1"/>
          </p:nvPr>
        </p:nvSpPr>
        <p:spPr/>
        <p:txBody>
          <a:bodyPr>
            <a:normAutofit fontScale="92500" lnSpcReduction="10000"/>
          </a:bodyPr>
          <a:lstStyle/>
          <a:p>
            <a:r>
              <a:rPr lang="en-GB" b="1" dirty="0" smtClean="0"/>
              <a:t>Planning application</a:t>
            </a:r>
            <a:br>
              <a:rPr lang="en-GB" b="1" dirty="0" smtClean="0"/>
            </a:br>
            <a:r>
              <a:rPr lang="en-GB" dirty="0" smtClean="0"/>
              <a:t>Companies seeking to undertake exploratory investigations and to subsequently test for and possibly extract onshore oil or gas, including shale gas and coal bed methane, must apply for planning permission from the LPA that has strategic planning authority for mineral and waste developments. </a:t>
            </a:r>
          </a:p>
          <a:p>
            <a:r>
              <a:rPr lang="en-GB" dirty="0" smtClean="0"/>
              <a:t>This involves managing the planning process according to rules set out by the government to assess applications for mineral developments, including mineral exploration. </a:t>
            </a:r>
          </a:p>
          <a:p>
            <a:r>
              <a:rPr lang="en-US" dirty="0" smtClean="0"/>
              <a:t>When an application for development is received by the LPA</a:t>
            </a:r>
            <a:r>
              <a:rPr lang="en-GB" dirty="0" smtClean="0"/>
              <a:t>, it will be assessed on its merits against the policies of the development plan and any other material considerations, such as the advice of statutory consultees, representations received and national planning policy.</a:t>
            </a:r>
            <a:br>
              <a:rPr lang="en-GB" dirty="0" smtClean="0"/>
            </a:br>
            <a:endParaRPr lang="en-GB" dirty="0" smtClean="0"/>
          </a:p>
          <a:p>
            <a:r>
              <a:rPr lang="en-GB" b="1" dirty="0" smtClean="0"/>
              <a:t>Guidance to operators</a:t>
            </a:r>
            <a:br>
              <a:rPr lang="en-GB" b="1" dirty="0" smtClean="0"/>
            </a:br>
            <a:r>
              <a:rPr lang="en-GB" dirty="0" smtClean="0"/>
              <a:t>It is considered best practice for the operator to submit any necessary environmental statement (ES) when making the formal planning application. </a:t>
            </a:r>
            <a:r>
              <a:rPr lang="en-US" sz="1000" dirty="0" smtClean="0"/>
              <a:t>Where an ES is not required operators may have to support a planning application with technical reports including ecology, noise and archaeology.</a:t>
            </a:r>
            <a:endParaRPr lang="en-GB" dirty="0" smtClean="0"/>
          </a:p>
          <a:p>
            <a:r>
              <a:rPr lang="en-US" dirty="0" smtClean="0"/>
              <a:t>The LPA encourages operators to define the minimum and maximum expected extent of operations (e.g. number of wells and duration) during the exploration phase and to apply on this basis. This will make for a clearer consultation process and help to establish the limits of any planning permission that is granted.</a:t>
            </a:r>
          </a:p>
          <a:p>
            <a:endParaRPr lang="en-GB" dirty="0" smtClean="0"/>
          </a:p>
          <a:p>
            <a:r>
              <a:rPr lang="en-GB" b="1" dirty="0" smtClean="0"/>
              <a:t>The decision process</a:t>
            </a:r>
            <a:br>
              <a:rPr lang="en-GB" b="1" dirty="0" smtClean="0"/>
            </a:br>
            <a:r>
              <a:rPr lang="en-GB" dirty="0" smtClean="0"/>
              <a:t>The LPA determines applications in accordance with planning law. </a:t>
            </a:r>
            <a:r>
              <a:rPr lang="en-US" dirty="0" smtClean="0"/>
              <a:t>Before the MPA takes a decision, it will consider the advice provided by other agencies, such as the SEPA, on important matters such as the protection of the environment and public.</a:t>
            </a:r>
            <a:endParaRPr lang="en-GB" dirty="0" smtClean="0"/>
          </a:p>
          <a:p>
            <a:r>
              <a:rPr lang="en-US" dirty="0" smtClean="0"/>
              <a:t>The focus of the planning system is on whether the development is an acceptable use of the land, and the impacts of those uses, rather than any control processes, health and safety issues or emissions, where these are subject to approval under other regimes. LPAs should assume that these non-planning regimes will operate effectively.</a:t>
            </a:r>
            <a:endParaRPr lang="en-GB" dirty="0" smtClean="0"/>
          </a:p>
          <a:p>
            <a:r>
              <a:rPr lang="en-GB" dirty="0" smtClean="0"/>
              <a:t>The LPA advertises planning applications for the winning and working of minerals. Proposed developments may fall under this heading. There is an opportunity to make representations on individual proposals.</a:t>
            </a:r>
          </a:p>
          <a:p>
            <a:r>
              <a:rPr lang="en-GB" dirty="0" smtClean="0"/>
              <a:t>If planning permission is granted, the LPA will monitor and inspect operations to ensure that they comply with any conditions imposed.</a:t>
            </a:r>
          </a:p>
          <a:p>
            <a:endParaRPr lang="en-GB" dirty="0" smtClean="0"/>
          </a:p>
        </p:txBody>
      </p:sp>
      <p:pic>
        <p:nvPicPr>
          <p:cNvPr id="10" name="Picture 9"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060282" y="74203"/>
            <a:ext cx="306299" cy="306299"/>
          </a:xfrm>
          <a:prstGeom prst="rect">
            <a:avLst/>
          </a:prstGeom>
        </p:spPr>
      </p:pic>
    </p:spTree>
    <p:extLst>
      <p:ext uri="{BB962C8B-B14F-4D97-AF65-F5344CB8AC3E}">
        <p14:creationId xmlns:p14="http://schemas.microsoft.com/office/powerpoint/2010/main" xmlns="" val="12793783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900" b="1" dirty="0" smtClean="0"/>
              <a:t>Planning statement</a:t>
            </a:r>
          </a:p>
          <a:p>
            <a:r>
              <a:rPr lang="en-US" sz="900" dirty="0" smtClean="0"/>
              <a:t>It is necessary to provide the local planning authority with sufficient information to be able to determine the application. This may include the submission of a planning statement, which may include information detailing the operations proposed, phasing, equipment, timescales and the need for the development. </a:t>
            </a:r>
          </a:p>
          <a:p>
            <a:r>
              <a:rPr lang="en-GB" sz="900" b="1" dirty="0" smtClean="0">
                <a:solidFill>
                  <a:schemeClr val="tx1">
                    <a:lumMod val="75000"/>
                    <a:lumOff val="25000"/>
                  </a:schemeClr>
                </a:solidFill>
              </a:rPr>
              <a:t>Content of the planning application package</a:t>
            </a:r>
            <a:br>
              <a:rPr lang="en-GB" sz="900" b="1" dirty="0" smtClean="0">
                <a:solidFill>
                  <a:schemeClr val="tx1">
                    <a:lumMod val="75000"/>
                    <a:lumOff val="25000"/>
                  </a:schemeClr>
                </a:solidFill>
              </a:rPr>
            </a:br>
            <a:r>
              <a:rPr lang="en-GB" sz="900" dirty="0" smtClean="0">
                <a:solidFill>
                  <a:schemeClr val="tx1">
                    <a:lumMod val="75000"/>
                    <a:lumOff val="25000"/>
                  </a:schemeClr>
                </a:solidFill>
              </a:rPr>
              <a:t>The planning application package will typically contain</a:t>
            </a:r>
          </a:p>
          <a:p>
            <a:pPr marL="180975" indent="-180975">
              <a:buFont typeface="+mj-lt"/>
              <a:buAutoNum type="arabicPeriod"/>
            </a:pPr>
            <a:r>
              <a:rPr lang="en-GB" sz="900" dirty="0" smtClean="0">
                <a:solidFill>
                  <a:schemeClr val="tx1">
                    <a:lumMod val="75000"/>
                    <a:lumOff val="25000"/>
                  </a:schemeClr>
                </a:solidFill>
              </a:rPr>
              <a:t>The planning application, with appropriate form, certificate fee and schedule of plans and drawings</a:t>
            </a:r>
          </a:p>
          <a:p>
            <a:pPr marL="180975" indent="-180975">
              <a:buFont typeface="+mj-lt"/>
              <a:buAutoNum type="arabicPeriod"/>
            </a:pPr>
            <a:r>
              <a:rPr lang="en-GB" sz="900" dirty="0" smtClean="0">
                <a:solidFill>
                  <a:schemeClr val="tx1">
                    <a:lumMod val="75000"/>
                    <a:lumOff val="25000"/>
                  </a:schemeClr>
                </a:solidFill>
              </a:rPr>
              <a:t>The environmental statement (ES).</a:t>
            </a:r>
          </a:p>
          <a:p>
            <a:pPr lvl="1">
              <a:buNone/>
            </a:pPr>
            <a:r>
              <a:rPr lang="en-GB" sz="900" i="1" dirty="0" smtClean="0">
                <a:solidFill>
                  <a:schemeClr val="tx1">
                    <a:lumMod val="75000"/>
                    <a:lumOff val="25000"/>
                  </a:schemeClr>
                </a:solidFill>
              </a:rPr>
              <a:t>Non-technical summary</a:t>
            </a:r>
          </a:p>
          <a:p>
            <a:r>
              <a:rPr lang="en-GB" sz="900" dirty="0" smtClean="0">
                <a:solidFill>
                  <a:schemeClr val="tx1">
                    <a:lumMod val="75000"/>
                    <a:lumOff val="25000"/>
                  </a:schemeClr>
                </a:solidFill>
              </a:rPr>
              <a:t>This is a summary of the contents and conclusions of the EIA. It is the part of the ES, which may be published separately for circulation on a non-statutory basis to local residents or interested parties. </a:t>
            </a:r>
          </a:p>
          <a:p>
            <a:pPr lvl="1">
              <a:buNone/>
            </a:pPr>
            <a:r>
              <a:rPr lang="en-GB" sz="900" i="1" dirty="0" smtClean="0">
                <a:solidFill>
                  <a:schemeClr val="tx1">
                    <a:lumMod val="75000"/>
                    <a:lumOff val="25000"/>
                  </a:schemeClr>
                </a:solidFill>
              </a:rPr>
              <a:t>Environmental statement</a:t>
            </a:r>
          </a:p>
          <a:p>
            <a:r>
              <a:rPr lang="en-GB" sz="900" dirty="0" smtClean="0">
                <a:solidFill>
                  <a:schemeClr val="tx1">
                    <a:lumMod val="75000"/>
                    <a:lumOff val="25000"/>
                  </a:schemeClr>
                </a:solidFill>
              </a:rPr>
              <a:t>This sets out the information about the development in more detail than the non-technical summary. The ES draws together the threads that have been explored through the technical reports. It is necessary to define the “baseline” that has been adopted in order to demonstrate the effects, if any, of the development on each key issue that has been identified by scoping. Where an issue has not been investigated in detail, this should be explained to avoid third parties questioning the adequacy of the EIA.</a:t>
            </a:r>
          </a:p>
          <a:p>
            <a:r>
              <a:rPr lang="en-GB" sz="900" dirty="0" smtClean="0">
                <a:solidFill>
                  <a:schemeClr val="tx1">
                    <a:lumMod val="75000"/>
                    <a:lumOff val="25000"/>
                  </a:schemeClr>
                </a:solidFill>
              </a:rPr>
              <a:t>Mitigation measures should be described either in relation to each item or collated in a separate section of the ES, which may also constitute the suggested environmental management and monitoring scheme to be followed during and after the development has been completed and is operational.</a:t>
            </a:r>
          </a:p>
          <a:p>
            <a:r>
              <a:rPr lang="en-GB" sz="900" dirty="0" smtClean="0">
                <a:solidFill>
                  <a:schemeClr val="tx1">
                    <a:lumMod val="75000"/>
                    <a:lumOff val="25000"/>
                  </a:schemeClr>
                </a:solidFill>
              </a:rPr>
              <a:t>The ES should outline the main alternatives studied by the applicant.</a:t>
            </a:r>
          </a:p>
          <a:p>
            <a:pPr marL="180975" indent="-180975">
              <a:spcAft>
                <a:spcPts val="0"/>
              </a:spcAft>
              <a:buFont typeface="+mj-lt"/>
              <a:buAutoNum type="arabicPeriod" startAt="3"/>
            </a:pPr>
            <a:r>
              <a:rPr lang="en-GB" sz="900" dirty="0" smtClean="0">
                <a:solidFill>
                  <a:schemeClr val="tx1">
                    <a:lumMod val="75000"/>
                    <a:lumOff val="25000"/>
                  </a:schemeClr>
                </a:solidFill>
              </a:rPr>
              <a:t>Technical reports</a:t>
            </a:r>
          </a:p>
          <a:p>
            <a:r>
              <a:rPr lang="en-GB" sz="900" dirty="0" smtClean="0">
                <a:solidFill>
                  <a:schemeClr val="tx1">
                    <a:lumMod val="75000"/>
                    <a:lumOff val="25000"/>
                  </a:schemeClr>
                </a:solidFill>
              </a:rPr>
              <a:t>The individual technical reports prepared for the various effects on the environment together with the data supporting the conclusions should be included in Part III. This enables the local planning authority to verify the contents of the ES by reference to the source material, and also be satisfied that the EIA has been sufficiently rigorous and in accordance with the methodology agreed as part of the scoping exercise.</a:t>
            </a:r>
          </a:p>
          <a:p>
            <a:endParaRPr lang="en-GB" sz="900" dirty="0" smtClean="0">
              <a:solidFill>
                <a:schemeClr val="tx1">
                  <a:lumMod val="75000"/>
                  <a:lumOff val="25000"/>
                </a:schemeClr>
              </a:solidFill>
            </a:endParaRPr>
          </a:p>
          <a:p>
            <a:r>
              <a:rPr lang="en-GB" sz="900" b="1" dirty="0" smtClean="0">
                <a:solidFill>
                  <a:schemeClr val="tx1">
                    <a:lumMod val="75000"/>
                    <a:lumOff val="25000"/>
                  </a:schemeClr>
                </a:solidFill>
              </a:rPr>
              <a:t>Public access to information</a:t>
            </a:r>
            <a:br>
              <a:rPr lang="en-GB" sz="900" b="1" dirty="0" smtClean="0">
                <a:solidFill>
                  <a:schemeClr val="tx1">
                    <a:lumMod val="75000"/>
                    <a:lumOff val="25000"/>
                  </a:schemeClr>
                </a:solidFill>
              </a:rPr>
            </a:br>
            <a:r>
              <a:rPr lang="en-GB" sz="900" dirty="0" smtClean="0"/>
              <a:t>Operators will be required to make the information about their plans and proposals available to the public. This may include through their company website (best practice) and through local libraries.</a:t>
            </a:r>
          </a:p>
          <a:p>
            <a:r>
              <a:rPr lang="en-US" sz="900" dirty="0" smtClean="0"/>
              <a:t>The planning application and supporting documents will also be available on the LPA website for consultation. </a:t>
            </a:r>
            <a:endParaRPr lang="en-GB" sz="900" dirty="0" smtClean="0">
              <a:solidFill>
                <a:schemeClr val="tx1">
                  <a:lumMod val="75000"/>
                  <a:lumOff val="25000"/>
                </a:schemeClr>
              </a:solidFill>
            </a:endParaRPr>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LPA advertises and consults on</a:t>
            </a:r>
          </a:p>
          <a:p>
            <a:pPr marL="1257300" indent="-1257300"/>
            <a:r>
              <a:rPr lang="en-GB" sz="2000" b="1" dirty="0" smtClean="0">
                <a:solidFill>
                  <a:schemeClr val="accent1"/>
                </a:solidFill>
                <a:latin typeface="Arial" pitchFamily="34" charset="0"/>
                <a:cs typeface="Arial" pitchFamily="34" charset="0"/>
              </a:rPr>
              <a:t>finalised planning application</a:t>
            </a:r>
          </a:p>
          <a:p>
            <a:pPr marL="1257300" indent="-1257300"/>
            <a:r>
              <a:rPr lang="en-GB" sz="2000" b="1" dirty="0" smtClean="0">
                <a:solidFill>
                  <a:schemeClr val="accent1"/>
                </a:solidFill>
                <a:latin typeface="Arial" pitchFamily="34" charset="0"/>
                <a:cs typeface="Arial" pitchFamily="34" charset="0"/>
              </a:rPr>
              <a:t>and environmental statement</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LPA advertises the planning application package in local media and consults statutory consultees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Local engagement with communities is formally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(Scotland) 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Town and Country Planning (Development Management Procedures) (Scotland) Regulations 2013</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Scottish Environment Protection Agency, Scottish Natural Heritage, local authority, HPA: health of local </a:t>
            </a:r>
            <a:r>
              <a:rPr lang="en-GB" sz="950" b="1" dirty="0" smtClean="0">
                <a:solidFill>
                  <a:schemeClr val="tx1">
                    <a:lumMod val="75000"/>
                    <a:lumOff val="25000"/>
                  </a:schemeClr>
                </a:solidFill>
                <a:latin typeface="Arial" pitchFamily="34" charset="0"/>
                <a:cs typeface="Arial" pitchFamily="34" charset="0"/>
              </a:rPr>
              <a:t>communities, and </a:t>
            </a:r>
            <a:r>
              <a:rPr lang="en-GB" sz="950" b="1" dirty="0" smtClean="0">
                <a:solidFill>
                  <a:schemeClr val="tx1">
                    <a:lumMod val="75000"/>
                    <a:lumOff val="25000"/>
                  </a:schemeClr>
                </a:solidFill>
                <a:latin typeface="Arial" pitchFamily="34" charset="0"/>
                <a:cs typeface="Arial" pitchFamily="34" charset="0"/>
              </a:rPr>
              <a:t>others depending on the circumstances of the case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Consultation responses from statutory and non-statutory consultees including the local community</a:t>
            </a:r>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0" name="Picture 9"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1" name="Picture 10"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2" name="Picture 11" descr="home.png">
            <a:hlinkClick r:id="" action="ppaction://hlinkshowjump?jump=firstslide"/>
          </p:cNvPr>
          <p:cNvPicPr>
            <a:picLocks noChangeAspect="1"/>
          </p:cNvPicPr>
          <p:nvPr/>
        </p:nvPicPr>
        <p:blipFill>
          <a:blip r:embed="rId9"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6867753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Pre-application consultation</a:t>
            </a:r>
            <a:r>
              <a:rPr lang="en-GB" dirty="0" smtClean="0"/>
              <a:t/>
            </a:r>
            <a:br>
              <a:rPr lang="en-GB" dirty="0" smtClean="0"/>
            </a:br>
            <a:r>
              <a:rPr lang="en-GB" dirty="0" smtClean="0"/>
              <a:t>Before submitting a pre-application enquiry to SEPA, it is strongly recommended that operators should contact the relevant LPA to determine the likelihood of the proposed development receiving planning permission.</a:t>
            </a:r>
          </a:p>
          <a:p>
            <a:endParaRPr lang="en-GB" dirty="0" smtClean="0"/>
          </a:p>
          <a:p>
            <a:r>
              <a:rPr lang="en-GB" b="1" dirty="0" smtClean="0"/>
              <a:t>Useful links</a:t>
            </a:r>
          </a:p>
          <a:p>
            <a:r>
              <a:rPr lang="en-GB" dirty="0" smtClean="0"/>
              <a:t>SEPA </a:t>
            </a:r>
            <a:br>
              <a:rPr lang="en-GB" dirty="0" smtClean="0"/>
            </a:br>
            <a:r>
              <a:rPr lang="en-GB" dirty="0" smtClean="0">
                <a:hlinkClick r:id="rId2"/>
              </a:rPr>
              <a:t>www.sepa.org.uk/</a:t>
            </a:r>
            <a:endParaRPr lang="en-GB" dirty="0" smtClean="0"/>
          </a:p>
          <a:p>
            <a:endParaRPr lang="en-GB" dirty="0" smtClean="0"/>
          </a:p>
          <a:p>
            <a:r>
              <a:rPr lang="en-GB" dirty="0" smtClean="0"/>
              <a:t>Local SEPA offices</a:t>
            </a:r>
            <a:br>
              <a:rPr lang="en-GB" dirty="0" smtClean="0"/>
            </a:br>
            <a:r>
              <a:rPr lang="en-GB" dirty="0" smtClean="0">
                <a:hlinkClick r:id="rId3"/>
              </a:rPr>
              <a:t>www.sepa.org.uk/about_us/contacting_sepa/office_locations.aspx</a:t>
            </a:r>
            <a:endParaRPr lang="en-GB" dirty="0" smtClean="0"/>
          </a:p>
          <a:p>
            <a:endParaRPr lang="en-GB" dirty="0" smtClean="0"/>
          </a:p>
          <a:p>
            <a:r>
              <a:rPr lang="en-GB" dirty="0" smtClean="0"/>
              <a:t>SEPA regulatory guidance: Coal bed methane and shale gas </a:t>
            </a:r>
            <a:br>
              <a:rPr lang="en-GB" dirty="0" smtClean="0"/>
            </a:br>
            <a:r>
              <a:rPr lang="en-GB" dirty="0" smtClean="0">
                <a:hlinkClick r:id="rId4"/>
              </a:rPr>
              <a:t>www.sepa.org.uk/system_pages/quicklinks_2/fracturing_guidance.aspx</a:t>
            </a:r>
            <a:endParaRPr lang="en-GB" dirty="0" smtClean="0"/>
          </a:p>
          <a:p>
            <a:endParaRPr lang="en-GB" dirty="0" smtClean="0"/>
          </a:p>
          <a:p>
            <a:r>
              <a:rPr lang="en-GB" dirty="0" smtClean="0"/>
              <a:t>Regulatory method: SEPA water regulations </a:t>
            </a:r>
            <a:r>
              <a:rPr lang="en-GB" dirty="0" smtClean="0">
                <a:hlinkClick r:id="rId5"/>
              </a:rPr>
              <a:t>www.sepa.org.uk/water/water_regulation.aspx</a:t>
            </a:r>
            <a:endParaRPr lang="en-GB" dirty="0" smtClean="0"/>
          </a:p>
          <a:p>
            <a:endParaRPr lang="en-GB" dirty="0" smtClean="0"/>
          </a:p>
        </p:txBody>
      </p:sp>
      <p:sp>
        <p:nvSpPr>
          <p:cNvPr id="8" name="Rectangle 7"/>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regulator –</a:t>
            </a:r>
          </a:p>
          <a:p>
            <a:pPr marL="1257300" indent="-1257300"/>
            <a:r>
              <a:rPr lang="en-GB" sz="2000" b="1" dirty="0" smtClean="0">
                <a:solidFill>
                  <a:schemeClr val="accent4"/>
                </a:solidFill>
                <a:latin typeface="Arial" pitchFamily="34" charset="0"/>
                <a:cs typeface="Arial" pitchFamily="34" charset="0"/>
              </a:rPr>
              <a:t>operator pre-application </a:t>
            </a:r>
          </a:p>
          <a:p>
            <a:pPr marL="1257300" indent="-1257300"/>
            <a:r>
              <a:rPr lang="en-GB" sz="2000" b="1" dirty="0" smtClean="0">
                <a:solidFill>
                  <a:schemeClr val="accent4"/>
                </a:solidFill>
                <a:latin typeface="Arial" pitchFamily="34" charset="0"/>
                <a:cs typeface="Arial" pitchFamily="34" charset="0"/>
              </a:rPr>
              <a:t>consultation (best practice)</a:t>
            </a:r>
          </a:p>
          <a:p>
            <a:pPr marL="1257300" indent="-1257300"/>
            <a:endParaRPr lang="en-GB" sz="2000" b="1" dirty="0" smtClean="0">
              <a:solidFill>
                <a:schemeClr val="accent4"/>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Lead agency:</a:t>
            </a:r>
            <a:r>
              <a:rPr lang="en-GB" sz="900" b="1" dirty="0" smtClean="0">
                <a:solidFill>
                  <a:schemeClr val="tx1">
                    <a:lumMod val="75000"/>
                    <a:lumOff val="25000"/>
                  </a:schemeClr>
                </a:solidFill>
                <a:latin typeface="Arial" pitchFamily="34" charset="0"/>
                <a:cs typeface="Arial" pitchFamily="34" charset="0"/>
              </a:rPr>
              <a:t>	Scottish Environment Protection Agency (SEPA) </a:t>
            </a:r>
            <a:br>
              <a:rPr lang="en-GB" sz="900" b="1" dirty="0" smtClean="0">
                <a:solidFill>
                  <a:schemeClr val="tx1">
                    <a:lumMod val="75000"/>
                    <a:lumOff val="25000"/>
                  </a:schemeClr>
                </a:solidFill>
                <a:latin typeface="Arial" pitchFamily="34" charset="0"/>
                <a:cs typeface="Arial" pitchFamily="34" charset="0"/>
              </a:rPr>
            </a:br>
            <a:endParaRPr lang="en-GB" sz="9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Actions:	</a:t>
            </a:r>
            <a:r>
              <a:rPr lang="en-GB" sz="90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SEPA at the pre-application stage and to twin-track planning and environmental permission applications</a:t>
            </a:r>
          </a:p>
          <a:p>
            <a:pPr marL="1257300" indent="-1257300">
              <a:spcAft>
                <a:spcPts val="300"/>
              </a:spcAft>
            </a:pPr>
            <a:r>
              <a:rPr lang="en-GB" sz="900" b="1" dirty="0" smtClean="0">
                <a:solidFill>
                  <a:schemeClr val="tx1">
                    <a:lumMod val="75000"/>
                    <a:lumOff val="25000"/>
                  </a:schemeClr>
                </a:solidFill>
                <a:latin typeface="Arial" pitchFamily="34" charset="0"/>
                <a:cs typeface="Arial" pitchFamily="34" charset="0"/>
              </a:rPr>
              <a:t>	Conducting pre-application consultations with SEPA is considered best practice</a:t>
            </a:r>
          </a:p>
          <a:p>
            <a:pPr marL="1257300" indent="-1257300">
              <a:spcAft>
                <a:spcPts val="300"/>
              </a:spcAft>
            </a:pPr>
            <a:endParaRPr lang="en-GB" sz="90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00" dirty="0" smtClean="0">
                <a:solidFill>
                  <a:schemeClr val="tx1">
                    <a:lumMod val="75000"/>
                    <a:lumOff val="25000"/>
                  </a:schemeClr>
                </a:solidFill>
                <a:latin typeface="Arial" pitchFamily="34" charset="0"/>
                <a:cs typeface="Arial" pitchFamily="34" charset="0"/>
              </a:rPr>
              <a:t>Key legislation </a:t>
            </a:r>
            <a:br>
              <a:rPr lang="en-GB" sz="900" dirty="0" smtClean="0">
                <a:solidFill>
                  <a:schemeClr val="tx1">
                    <a:lumMod val="75000"/>
                    <a:lumOff val="25000"/>
                  </a:schemeClr>
                </a:solidFill>
                <a:latin typeface="Arial" pitchFamily="34" charset="0"/>
                <a:cs typeface="Arial" pitchFamily="34" charset="0"/>
              </a:rPr>
            </a:br>
            <a:r>
              <a:rPr lang="en-GB" sz="900" dirty="0" smtClean="0">
                <a:solidFill>
                  <a:schemeClr val="tx1">
                    <a:lumMod val="75000"/>
                    <a:lumOff val="25000"/>
                  </a:schemeClr>
                </a:solidFill>
                <a:latin typeface="Arial" pitchFamily="34" charset="0"/>
                <a:cs typeface="Arial" pitchFamily="34" charset="0"/>
              </a:rPr>
              <a:t>and guidance:	</a:t>
            </a:r>
            <a:r>
              <a:rPr lang="en-GB" sz="900" b="1" dirty="0" smtClean="0">
                <a:solidFill>
                  <a:schemeClr val="tx1">
                    <a:lumMod val="75000"/>
                    <a:lumOff val="25000"/>
                  </a:schemeClr>
                </a:solidFill>
                <a:latin typeface="Arial" pitchFamily="34" charset="0"/>
                <a:cs typeface="Arial" pitchFamily="34" charset="0"/>
                <a:hlinkClick r:id="rId6"/>
              </a:rPr>
              <a:t>Water Environment (Controlled Activities) </a:t>
            </a: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6"/>
              </a:rPr>
              <a:t>(Scotland) Regulations 2011 (CAR) </a:t>
            </a: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7"/>
              </a:rPr>
              <a:t>Waste Management Licensing (Scotland) Regulations 2011</a:t>
            </a: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8"/>
              </a:rPr>
              <a:t>Radioactive Substances Act 1993</a:t>
            </a:r>
            <a:r>
              <a:rPr lang="en-GB" sz="900" b="1" dirty="0" smtClean="0">
                <a:solidFill>
                  <a:schemeClr val="tx1">
                    <a:lumMod val="75000"/>
                    <a:lumOff val="25000"/>
                  </a:schemeClr>
                </a:solidFill>
                <a:latin typeface="Arial" pitchFamily="34" charset="0"/>
                <a:cs typeface="Arial" pitchFamily="34" charset="0"/>
              </a:rPr>
              <a:t> – NORM</a:t>
            </a:r>
          </a:p>
          <a:p>
            <a:pPr marL="1257300" indent="-1257300">
              <a:spcAft>
                <a:spcPts val="300"/>
              </a:spcAft>
            </a:pPr>
            <a:r>
              <a:rPr lang="en-GB" sz="900" b="1" dirty="0" smtClean="0">
                <a:solidFill>
                  <a:schemeClr val="tx1">
                    <a:lumMod val="75000"/>
                    <a:lumOff val="25000"/>
                  </a:schemeClr>
                </a:solidFill>
                <a:latin typeface="Arial" pitchFamily="34" charset="0"/>
                <a:cs typeface="Arial" pitchFamily="34" charset="0"/>
              </a:rPr>
              <a:t>	</a:t>
            </a:r>
            <a:r>
              <a:rPr lang="en-GB" sz="900" b="1" dirty="0" smtClean="0">
                <a:solidFill>
                  <a:schemeClr val="tx1">
                    <a:lumMod val="75000"/>
                    <a:lumOff val="25000"/>
                  </a:schemeClr>
                </a:solidFill>
                <a:latin typeface="Arial" pitchFamily="34" charset="0"/>
                <a:cs typeface="Arial" pitchFamily="34" charset="0"/>
                <a:hlinkClick r:id="rId9"/>
              </a:rPr>
              <a:t>Pollution Prevention and Control (Scotland) Regulations 2012</a:t>
            </a: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	</a:t>
            </a: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Operator input:	</a:t>
            </a:r>
            <a:r>
              <a:rPr lang="en-GB" sz="900" b="1" dirty="0" smtClean="0">
                <a:solidFill>
                  <a:schemeClr val="tx1">
                    <a:lumMod val="75000"/>
                    <a:lumOff val="25000"/>
                  </a:schemeClr>
                </a:solidFill>
                <a:latin typeface="Arial" pitchFamily="34" charset="0"/>
                <a:cs typeface="Arial" pitchFamily="34" charset="0"/>
              </a:rPr>
              <a:t>Engage with SEPA</a:t>
            </a:r>
          </a:p>
          <a:p>
            <a:pPr marL="1257300" indent="-1257300">
              <a:spcAft>
                <a:spcPts val="300"/>
              </a:spcAft>
            </a:pP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Engage stakeholder:	–</a:t>
            </a:r>
            <a:r>
              <a:rPr lang="en-GB" sz="900" b="1" dirty="0" smtClean="0">
                <a:solidFill>
                  <a:schemeClr val="tx1">
                    <a:lumMod val="75000"/>
                    <a:lumOff val="25000"/>
                  </a:schemeClr>
                </a:solidFill>
                <a:latin typeface="Arial" pitchFamily="34" charset="0"/>
                <a:cs typeface="Arial" pitchFamily="34" charset="0"/>
              </a:rPr>
              <a:t/>
            </a:r>
            <a:br>
              <a:rPr lang="en-GB" sz="900" b="1" dirty="0" smtClean="0">
                <a:solidFill>
                  <a:schemeClr val="tx1">
                    <a:lumMod val="75000"/>
                    <a:lumOff val="25000"/>
                  </a:schemeClr>
                </a:solidFill>
                <a:latin typeface="Arial" pitchFamily="34" charset="0"/>
                <a:cs typeface="Arial" pitchFamily="34" charset="0"/>
              </a:rPr>
            </a:br>
            <a:endParaRPr lang="en-GB" sz="9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Statutory consultees:	–</a:t>
            </a:r>
          </a:p>
          <a:p>
            <a:pPr marL="1257300" indent="-1257300">
              <a:spcAft>
                <a:spcPts val="300"/>
              </a:spcAft>
            </a:pPr>
            <a:endParaRPr lang="en-GB" sz="9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00" dirty="0" smtClean="0">
                <a:solidFill>
                  <a:schemeClr val="tx1">
                    <a:lumMod val="75000"/>
                    <a:lumOff val="25000"/>
                  </a:schemeClr>
                </a:solidFill>
                <a:latin typeface="Arial" pitchFamily="34" charset="0"/>
                <a:cs typeface="Arial" pitchFamily="34" charset="0"/>
              </a:rPr>
              <a:t>Decision/output:</a:t>
            </a:r>
            <a:r>
              <a:rPr lang="en-GB" sz="900" b="1" dirty="0" smtClean="0">
                <a:solidFill>
                  <a:schemeClr val="tx1">
                    <a:lumMod val="75000"/>
                    <a:lumOff val="25000"/>
                  </a:schemeClr>
                </a:solidFill>
                <a:latin typeface="Arial" pitchFamily="34" charset="0"/>
                <a:cs typeface="Arial" pitchFamily="34" charset="0"/>
              </a:rPr>
              <a:t>	</a:t>
            </a:r>
            <a:r>
              <a:rPr lang="en-GB" sz="900" dirty="0" smtClean="0">
                <a:solidFill>
                  <a:schemeClr val="tx1">
                    <a:lumMod val="75000"/>
                    <a:lumOff val="25000"/>
                  </a:schemeClr>
                </a:solidFill>
                <a:latin typeface="Arial" pitchFamily="34" charset="0"/>
                <a:cs typeface="Arial" pitchFamily="34" charset="0"/>
              </a:rPr>
              <a:t>–</a:t>
            </a:r>
          </a:p>
        </p:txBody>
      </p:sp>
      <p:pic>
        <p:nvPicPr>
          <p:cNvPr id="11" name="Picture 10" descr="arrow.png">
            <a:hlinkClick r:id="" action="ppaction://hlinkshowjump?jump=previousslide"/>
          </p:cNvPr>
          <p:cNvPicPr>
            <a:picLocks noChangeAspect="1"/>
          </p:cNvPicPr>
          <p:nvPr/>
        </p:nvPicPr>
        <p:blipFill>
          <a:blip r:embed="rId10"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11" cstate="print"/>
          <a:stretch>
            <a:fillRect/>
          </a:stretch>
        </p:blipFill>
        <p:spPr>
          <a:xfrm>
            <a:off x="8584263" y="97582"/>
            <a:ext cx="301727" cy="274298"/>
          </a:xfrm>
          <a:prstGeom prst="rect">
            <a:avLst/>
          </a:prstGeom>
        </p:spPr>
      </p:pic>
      <p:pic>
        <p:nvPicPr>
          <p:cNvPr id="13" name="Picture 12" descr="england.png">
            <a:hlinkClick r:id="rId12" action="ppaction://hlinksldjump"/>
          </p:cNvPr>
          <p:cNvPicPr>
            <a:picLocks noChangeAspect="1"/>
          </p:cNvPicPr>
          <p:nvPr/>
        </p:nvPicPr>
        <p:blipFill>
          <a:blip r:embed="rId13"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4"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809450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sz="1200" b="1" dirty="0" smtClean="0"/>
              <a:t>Which phases of an oil and gas development does this roadmap cover?</a:t>
            </a:r>
          </a:p>
          <a:p>
            <a:r>
              <a:rPr lang="en-GB" sz="1200" dirty="0" smtClean="0"/>
              <a:t>The exploitation of oil and gas resources typically occurs in four key phases:</a:t>
            </a:r>
          </a:p>
          <a:p>
            <a:pPr lvl="1"/>
            <a:r>
              <a:rPr lang="en-GB" sz="1200" dirty="0" smtClean="0"/>
              <a:t>Exploration</a:t>
            </a:r>
          </a:p>
          <a:p>
            <a:pPr lvl="1"/>
            <a:r>
              <a:rPr lang="en-GB" sz="1200" dirty="0" smtClean="0"/>
              <a:t>Appraisal</a:t>
            </a:r>
          </a:p>
          <a:p>
            <a:pPr lvl="1"/>
            <a:r>
              <a:rPr lang="en-GB" sz="1200" dirty="0" smtClean="0"/>
              <a:t>Development and production</a:t>
            </a:r>
          </a:p>
          <a:p>
            <a:pPr lvl="1"/>
            <a:r>
              <a:rPr lang="en-GB" sz="1200" dirty="0" smtClean="0"/>
              <a:t>Decommissioning, restoration and aftercare.</a:t>
            </a:r>
          </a:p>
          <a:p>
            <a:r>
              <a:rPr lang="en-GB" sz="1200" dirty="0" smtClean="0"/>
              <a:t>This roadmap covers only the exploration and appraisal phases.</a:t>
            </a:r>
          </a:p>
          <a:p>
            <a:r>
              <a:rPr lang="en-GB" sz="1200" b="1" dirty="0" smtClean="0"/>
              <a:t>Exploration</a:t>
            </a:r>
            <a:r>
              <a:rPr lang="en-GB" sz="1200" dirty="0" smtClean="0"/>
              <a:t> is the use of seismic surveys to provide information about geological structures and exploratory drilling to verify the presence or absence of oil or gas reserves. </a:t>
            </a:r>
          </a:p>
          <a:p>
            <a:r>
              <a:rPr lang="en-GB" sz="1200" b="1" dirty="0" smtClean="0"/>
              <a:t>Appraisal</a:t>
            </a:r>
            <a:r>
              <a:rPr lang="en-GB" sz="1200" dirty="0" smtClean="0"/>
              <a:t> is the assessment of exploration prospects using extended well tests and additional drilling to determine if reservoir development is economically feasible.</a:t>
            </a:r>
            <a:endParaRPr lang="en-GB" sz="1200" dirty="0"/>
          </a:p>
        </p:txBody>
      </p:sp>
      <p:sp>
        <p:nvSpPr>
          <p:cNvPr id="14" name="Content Placeholder 13"/>
          <p:cNvSpPr>
            <a:spLocks noGrp="1"/>
          </p:cNvSpPr>
          <p:nvPr>
            <p:ph sz="quarter" idx="16"/>
          </p:nvPr>
        </p:nvSpPr>
        <p:spPr>
          <a:prstGeom prst="rect">
            <a:avLst/>
          </a:prstGeom>
        </p:spPr>
        <p:txBody>
          <a:bodyPr/>
          <a:lstStyle/>
          <a:p>
            <a:r>
              <a:rPr lang="en-GB" sz="1200" b="1" dirty="0" smtClean="0"/>
              <a:t>Development and production </a:t>
            </a:r>
            <a:r>
              <a:rPr lang="en-GB" sz="1200" dirty="0" smtClean="0"/>
              <a:t>cover the development of field infrastructure and the production of hydrocarbons from the reservoir until economically feasible reserves are depleted. Development and production can only be initiated by the operator once a field development plan has been submitted to and approved by DECC/DETI, as technically shale gas does not involve conventional fields.</a:t>
            </a:r>
          </a:p>
          <a:p>
            <a:r>
              <a:rPr lang="en-GB" sz="1200" b="1" dirty="0" smtClean="0"/>
              <a:t>Decommissioning</a:t>
            </a:r>
            <a:r>
              <a:rPr lang="en-GB" sz="1200" dirty="0" smtClean="0"/>
              <a:t>, </a:t>
            </a:r>
            <a:r>
              <a:rPr lang="en-GB" sz="1200" b="1" dirty="0" smtClean="0"/>
              <a:t>restoration and aftercare </a:t>
            </a:r>
            <a:r>
              <a:rPr lang="en-GB" sz="1200" dirty="0" smtClean="0"/>
              <a:t>refer to operations for the abandonment of wells, the removal of surface installations and the restoration of the site.</a:t>
            </a:r>
          </a:p>
        </p:txBody>
      </p:sp>
      <p:pic>
        <p:nvPicPr>
          <p:cNvPr id="9" name="Picture 8"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pic>
        <p:nvPicPr>
          <p:cNvPr id="10" name="Picture 9" descr="arrow2.png">
            <a:hlinkClick r:id="" action="ppaction://hlinkshowjump?jump=nextslide"/>
          </p:cNvPr>
          <p:cNvPicPr>
            <a:picLocks noChangeAspect="1"/>
          </p:cNvPicPr>
          <p:nvPr/>
        </p:nvPicPr>
        <p:blipFill>
          <a:blip r:embed="rId3" cstate="print"/>
          <a:stretch>
            <a:fillRect/>
          </a:stretch>
        </p:blipFill>
        <p:spPr>
          <a:xfrm>
            <a:off x="7984951" y="6469188"/>
            <a:ext cx="301727" cy="274298"/>
          </a:xfrm>
          <a:prstGeom prst="rect">
            <a:avLst/>
          </a:prstGeom>
        </p:spPr>
      </p:pic>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7600523" y="6469188"/>
            <a:ext cx="301727" cy="274298"/>
          </a:xfrm>
          <a:prstGeom prst="rect">
            <a:avLst/>
          </a:prstGeom>
        </p:spPr>
      </p:pic>
      <p:sp>
        <p:nvSpPr>
          <p:cNvPr id="4" name="Title 3"/>
          <p:cNvSpPr>
            <a:spLocks noGrp="1"/>
          </p:cNvSpPr>
          <p:nvPr>
            <p:ph type="title"/>
          </p:nvPr>
        </p:nvSpPr>
        <p:spPr/>
        <p:txBody>
          <a:bodyPr>
            <a:normAutofit/>
          </a:bodyPr>
          <a:lstStyle/>
          <a:p>
            <a:r>
              <a:rPr lang="en-GB" sz="2800" spc="0" dirty="0" smtClean="0"/>
              <a:t>Frequently asked questions</a:t>
            </a:r>
            <a:endParaRPr lang="en-GB" sz="2800" spc="0" dirty="0"/>
          </a:p>
        </p:txBody>
      </p:sp>
    </p:spTree>
    <p:extLst>
      <p:ext uri="{BB962C8B-B14F-4D97-AF65-F5344CB8AC3E}">
        <p14:creationId xmlns:p14="http://schemas.microsoft.com/office/powerpoint/2010/main" xmlns="" val="75956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8680"/>
            <a:ext cx="4176712" cy="5903913"/>
          </a:xfrm>
        </p:spPr>
        <p:txBody>
          <a:bodyPr>
            <a:noAutofit/>
          </a:bodyPr>
          <a:lstStyle/>
          <a:p>
            <a:r>
              <a:rPr lang="en-GB" sz="900" b="1" dirty="0" smtClean="0"/>
              <a:t>Borehole construction</a:t>
            </a:r>
            <a:br>
              <a:rPr lang="en-GB" sz="900" b="1" dirty="0" smtClean="0"/>
            </a:br>
            <a:r>
              <a:rPr lang="en-GB" sz="900" dirty="0" smtClean="0"/>
              <a:t>Operators need to apply for a controlled activities regulations (CAR) licence in order to construct a deep borehole (&gt;200m). Baseline and post-construction monitoring is likely to be a condition of any authorisation to ensure that the borehole does not result in contamination of the water environment.</a:t>
            </a:r>
          </a:p>
          <a:p>
            <a:pPr marL="228600" indent="-228600">
              <a:spcAft>
                <a:spcPts val="0"/>
              </a:spcAft>
            </a:pPr>
            <a:endParaRPr lang="en-GB" sz="900" dirty="0" smtClean="0"/>
          </a:p>
          <a:p>
            <a:r>
              <a:rPr lang="en-GB" sz="900" b="1" dirty="0" smtClean="0"/>
              <a:t>Abstraction of water for injection</a:t>
            </a:r>
            <a:br>
              <a:rPr lang="en-GB" sz="900" b="1" dirty="0" smtClean="0"/>
            </a:br>
            <a:r>
              <a:rPr lang="en-GB" sz="900" dirty="0" smtClean="0"/>
              <a:t>Where water is to be abstracted from the water environment (e.g. during fracturing), the operator must submit an application for authorisation to SEPA unless the abstraction falls within the scope of activities 2 or 4 of Schedule 3 of CAR (and is therefore authorised by General Binding Rules (GBR)). Where water intended for fracturing is supplied by a water provider that abstracts that water from the water environment and the abstraction is not authorised via a GBR, the supplier must hold an appropriate SEPA authorisation.</a:t>
            </a:r>
          </a:p>
          <a:p>
            <a:pPr>
              <a:spcAft>
                <a:spcPts val="0"/>
              </a:spcAft>
            </a:pPr>
            <a:endParaRPr lang="en-GB" sz="900" dirty="0" smtClean="0"/>
          </a:p>
          <a:p>
            <a:r>
              <a:rPr lang="en-GB" sz="900" b="1" dirty="0" smtClean="0"/>
              <a:t>Injection of fracturing fluid</a:t>
            </a:r>
            <a:br>
              <a:rPr lang="en-GB" sz="900" b="1" dirty="0" smtClean="0"/>
            </a:br>
            <a:r>
              <a:rPr lang="en-GB" sz="900" dirty="0" smtClean="0"/>
              <a:t>An application for authorisation for injection should be submitted to SEPA. It will require monitoring of groundwater as a condition of authorisation.</a:t>
            </a:r>
          </a:p>
          <a:p>
            <a:pPr>
              <a:spcAft>
                <a:spcPts val="0"/>
              </a:spcAft>
            </a:pPr>
            <a:endParaRPr lang="en-GB" sz="900" dirty="0" smtClean="0"/>
          </a:p>
          <a:p>
            <a:r>
              <a:rPr lang="en-GB" sz="900" b="1" dirty="0" smtClean="0"/>
              <a:t>Abstraction of flowback water</a:t>
            </a:r>
            <a:br>
              <a:rPr lang="en-GB" sz="900" b="1" dirty="0" smtClean="0"/>
            </a:br>
            <a:r>
              <a:rPr lang="en-GB" sz="900" dirty="0" smtClean="0"/>
              <a:t>Where flowback water and/or groundwater are abstracted from the borehole, the operator should submit an application for authorisation unless the activity falls under activities 2 or 4 of Schedule 3 of CAR and the abstraction meets all the GBRs for that activity.</a:t>
            </a:r>
          </a:p>
          <a:p>
            <a:pPr>
              <a:spcAft>
                <a:spcPts val="0"/>
              </a:spcAft>
            </a:pPr>
            <a:endParaRPr lang="en-GB" sz="900" dirty="0" smtClean="0"/>
          </a:p>
          <a:p>
            <a:r>
              <a:rPr lang="en-GB" sz="900" b="1" dirty="0" smtClean="0"/>
              <a:t>Management of abstracted fluids</a:t>
            </a:r>
            <a:br>
              <a:rPr lang="en-GB" sz="900" b="1" dirty="0" smtClean="0"/>
            </a:br>
            <a:r>
              <a:rPr lang="en-GB" sz="900" dirty="0" smtClean="0"/>
              <a:t>Discharges likely to have an impact on the water environment require prior authorisation under CAR. Re-injection of flowback water cannot be authorised under CAR; flowback water is classed as extractive waste and is regulated by the local authority through planning controls and the Extractive Waste Regulations.</a:t>
            </a:r>
            <a:br>
              <a:rPr lang="en-GB" sz="900" dirty="0" smtClean="0"/>
            </a:br>
            <a:endParaRPr lang="en-GB" sz="900" dirty="0" smtClean="0"/>
          </a:p>
          <a:p>
            <a:r>
              <a:rPr lang="en-GB" sz="900" b="1" dirty="0" smtClean="0"/>
              <a:t>Useful links</a:t>
            </a:r>
          </a:p>
          <a:p>
            <a:r>
              <a:rPr lang="en-GB" sz="900" dirty="0" smtClean="0"/>
              <a:t>Local SEPA offices</a:t>
            </a:r>
            <a:br>
              <a:rPr lang="en-GB" sz="900" dirty="0" smtClean="0"/>
            </a:br>
            <a:r>
              <a:rPr lang="en-GB" sz="900" dirty="0" smtClean="0">
                <a:hlinkClick r:id="rId2"/>
              </a:rPr>
              <a:t>www.sepa.org.uk/about_us/contacting_sepa/office_locations.aspx</a:t>
            </a:r>
            <a:endParaRPr lang="en-GB" sz="900" dirty="0" smtClean="0"/>
          </a:p>
          <a:p>
            <a:r>
              <a:rPr lang="en-GB" sz="900" dirty="0" smtClean="0"/>
              <a:t>Regulatory guidance: Coal bed methane and shale gas </a:t>
            </a:r>
            <a:r>
              <a:rPr lang="en-GB" sz="900" dirty="0" smtClean="0">
                <a:hlinkClick r:id="rId3"/>
              </a:rPr>
              <a:t>www.sepa.org.uk/system_pages/quicklinks_2/fracturing_guidance.aspx</a:t>
            </a:r>
            <a:endParaRPr lang="en-GB" sz="900" dirty="0" smtClean="0"/>
          </a:p>
          <a:p>
            <a:endParaRPr lang="en-GB" sz="800"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r>
              <a:rPr lang="en-GB" sz="2000" b="1" dirty="0" smtClean="0">
                <a:solidFill>
                  <a:schemeClr val="accent4"/>
                </a:solidFill>
                <a:latin typeface="Arial" pitchFamily="34" charset="0"/>
                <a:cs typeface="Arial" pitchFamily="34" charset="0"/>
              </a:rPr>
              <a:t>Operator applies for authorisations from environmental regulator</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Scottish Environment Protection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 operator gains the appropriate controlled activities regulations (CAR) authorisation</a:t>
            </a: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Operators are strongly advised to discuss the requirements of all the relevant permissions with SEPA at the pre-application stage and to twin-track planning and environmental permission applications</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Water Environment (Controlled Activities)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(Scotland) Regulations 2011 (CAR)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Waste Management Licensing (Scotland) Regulations 2011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Pollution Prevention and Control (Scotland) Regulations 2012</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8"/>
              </a:rPr>
              <a:t>Radioactive Substances Act 1993</a:t>
            </a:r>
            <a:r>
              <a:rPr lang="en-GB" sz="950" b="1" dirty="0" smtClean="0">
                <a:solidFill>
                  <a:schemeClr val="tx1">
                    <a:lumMod val="75000"/>
                    <a:lumOff val="25000"/>
                  </a:schemeClr>
                </a:solidFill>
                <a:latin typeface="Arial" pitchFamily="34" charset="0"/>
                <a:cs typeface="Arial" pitchFamily="34" charset="0"/>
              </a:rPr>
              <a:t> – NORM</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100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Application documents, SEPA authorisations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appeal provisions in the </a:t>
            </a:r>
            <a:r>
              <a:rPr lang="en-US" sz="950" b="1" dirty="0" smtClean="0">
                <a:solidFill>
                  <a:schemeClr val="tx1">
                    <a:lumMod val="75000"/>
                    <a:lumOff val="25000"/>
                  </a:schemeClr>
                </a:solidFill>
                <a:latin typeface="Arial" pitchFamily="34" charset="0"/>
                <a:cs typeface="Arial" pitchFamily="34" charset="0"/>
              </a:rPr>
              <a:t>event of applications for authorisations being rejected</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p:txBody>
      </p:sp>
      <p:pic>
        <p:nvPicPr>
          <p:cNvPr id="11" name="Picture 10" descr="arrow.png">
            <a:hlinkClick r:id="" action="ppaction://hlinkshowjump?jump=previousslide"/>
          </p:cNvPr>
          <p:cNvPicPr>
            <a:picLocks noChangeAspect="1"/>
          </p:cNvPicPr>
          <p:nvPr/>
        </p:nvPicPr>
        <p:blipFill>
          <a:blip r:embed="rId9"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10" cstate="print"/>
          <a:stretch>
            <a:fillRect/>
          </a:stretch>
        </p:blipFill>
        <p:spPr>
          <a:xfrm>
            <a:off x="8584263" y="97582"/>
            <a:ext cx="301727" cy="274298"/>
          </a:xfrm>
          <a:prstGeom prst="rect">
            <a:avLst/>
          </a:prstGeom>
        </p:spPr>
      </p:pic>
      <p:pic>
        <p:nvPicPr>
          <p:cNvPr id="13" name="Picture 12" descr="england.png">
            <a:hlinkClick r:id="rId11" action="ppaction://hlinksldjump"/>
          </p:cNvPr>
          <p:cNvPicPr>
            <a:picLocks noChangeAspect="1"/>
          </p:cNvPicPr>
          <p:nvPr/>
        </p:nvPicPr>
        <p:blipFill>
          <a:blip r:embed="rId12"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3"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48248047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716463" y="548680"/>
            <a:ext cx="4176712" cy="5903913"/>
          </a:xfrm>
        </p:spPr>
        <p:txBody>
          <a:bodyPr>
            <a:noAutofit/>
          </a:bodyPr>
          <a:lstStyle/>
          <a:p>
            <a:r>
              <a:rPr lang="en-GB" sz="900" b="1" dirty="0" smtClean="0"/>
              <a:t>Appeals process</a:t>
            </a:r>
            <a:br>
              <a:rPr lang="en-GB" sz="900" b="1" dirty="0" smtClean="0"/>
            </a:br>
            <a:r>
              <a:rPr lang="en-US" sz="900" dirty="0" smtClean="0"/>
              <a:t>Where applicants and operators do not agree with SEPA’s decision or the conditions and requirements imposed, an appeal can be made to Scottish Ministers. </a:t>
            </a:r>
          </a:p>
          <a:p>
            <a:endParaRPr lang="en-GB" sz="900" dirty="0" smtClean="0"/>
          </a:p>
          <a:p>
            <a:r>
              <a:rPr lang="en-GB" sz="900" b="1" dirty="0" smtClean="0"/>
              <a:t>Useful links</a:t>
            </a:r>
          </a:p>
          <a:p>
            <a:r>
              <a:rPr lang="en-GB" sz="900" dirty="0" smtClean="0"/>
              <a:t>Local SEPA offices</a:t>
            </a:r>
            <a:br>
              <a:rPr lang="en-GB" sz="900" dirty="0" smtClean="0"/>
            </a:br>
            <a:r>
              <a:rPr lang="en-GB" sz="900" dirty="0" smtClean="0">
                <a:hlinkClick r:id="rId2"/>
              </a:rPr>
              <a:t>www.sepa.org.uk/about_us/contacting_sepa/office_locations.aspx</a:t>
            </a:r>
            <a:endParaRPr lang="en-GB" sz="900" dirty="0" smtClean="0"/>
          </a:p>
          <a:p>
            <a:endParaRPr lang="en-GB" sz="800"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r>
              <a:rPr lang="en-GB" sz="2000" b="1" dirty="0" smtClean="0">
                <a:solidFill>
                  <a:schemeClr val="accent4"/>
                </a:solidFill>
                <a:latin typeface="Arial" pitchFamily="34" charset="0"/>
                <a:cs typeface="Arial" pitchFamily="34" charset="0"/>
              </a:rPr>
              <a:t>Environmental appeals process</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Scottish Environment Protection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can appeal against rejection of environmental authorisation applications</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Water Environment (Controlled Activities)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(Scotland) Regulations 2011 (CAR)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Waste Management Licensing (Scotland) Regulations 2011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Pollution Prevention and Control (Scotland) Regulations 2012</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7"/>
              </a:rPr>
              <a:t>Radioactive Substances Act 1993</a:t>
            </a:r>
            <a:r>
              <a:rPr lang="en-GB" sz="950" b="1" dirty="0" smtClean="0">
                <a:solidFill>
                  <a:schemeClr val="tx1">
                    <a:lumMod val="75000"/>
                    <a:lumOff val="25000"/>
                  </a:schemeClr>
                </a:solidFill>
                <a:latin typeface="Arial" pitchFamily="34" charset="0"/>
                <a:cs typeface="Arial" pitchFamily="34" charset="0"/>
              </a:rPr>
              <a:t> – NORM</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1000" dirty="0" smtClean="0">
                <a:solidFill>
                  <a:schemeClr val="tx1">
                    <a:lumMod val="75000"/>
                    <a:lumOff val="25000"/>
                  </a:schemeClr>
                </a:solidFill>
                <a:latin typeface="Arial" pitchFamily="34" charset="0"/>
                <a:cs typeface="Arial" pitchFamily="34" charset="0"/>
              </a:rPr>
              <a:t>–</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Resolution of appeal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p:txBody>
      </p:sp>
      <p:pic>
        <p:nvPicPr>
          <p:cNvPr id="11" name="Picture 10" descr="arrow.png">
            <a:hlinkClick r:id="" action="ppaction://hlinkshowjump?jump=previousslide"/>
          </p:cNvPr>
          <p:cNvPicPr>
            <a:picLocks noChangeAspect="1"/>
          </p:cNvPicPr>
          <p:nvPr/>
        </p:nvPicPr>
        <p:blipFill>
          <a:blip r:embed="rId8"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9" cstate="print"/>
          <a:stretch>
            <a:fillRect/>
          </a:stretch>
        </p:blipFill>
        <p:spPr>
          <a:xfrm>
            <a:off x="8584263" y="97582"/>
            <a:ext cx="301727" cy="274298"/>
          </a:xfrm>
          <a:prstGeom prst="rect">
            <a:avLst/>
          </a:prstGeom>
        </p:spPr>
      </p:pic>
      <p:pic>
        <p:nvPicPr>
          <p:cNvPr id="13" name="Picture 12" descr="england.png">
            <a:hlinkClick r:id="rId10" action="ppaction://hlinksldjump"/>
          </p:cNvPr>
          <p:cNvPicPr>
            <a:picLocks noChangeAspect="1"/>
          </p:cNvPicPr>
          <p:nvPr/>
        </p:nvPicPr>
        <p:blipFill>
          <a:blip r:embed="rId11"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2"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110586479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Planning for site abandonment</a:t>
            </a:r>
            <a:br>
              <a:rPr lang="en-GB" b="1" dirty="0" smtClean="0"/>
            </a:br>
            <a:r>
              <a:rPr lang="en-GB" dirty="0" smtClean="0"/>
              <a:t>Operators need to present their plan for restoration of the planned development site to the LPA. This will outline actions that the operator proposes to take once operations have reached a conclusion.</a:t>
            </a:r>
          </a:p>
          <a:p>
            <a:endParaRPr lang="en-GB" dirty="0" smtClean="0"/>
          </a:p>
          <a:p>
            <a:r>
              <a:rPr lang="en-US" b="1" dirty="0" smtClean="0"/>
              <a:t>Well suspension/decommissioning/abandonment</a:t>
            </a:r>
          </a:p>
          <a:p>
            <a:r>
              <a:rPr lang="en-US" dirty="0" smtClean="0"/>
              <a:t>On completion of drilling operations, a well may be suspended to allow for future testing. If it is concluded that there is no petroleum present or not in commercial quantities then the well will be abandoned, in accordance with the latest Oil and Gas UK standard. </a:t>
            </a:r>
          </a:p>
          <a:p>
            <a:r>
              <a:rPr lang="en-US" dirty="0" smtClean="0"/>
              <a:t>Once a well has been abandoned, the site will be restored and a period of aftercare conducted to ensure the land returns to a state that is the same or better than it was prior to operations commencing.</a:t>
            </a:r>
          </a:p>
          <a:p>
            <a:r>
              <a:rPr lang="en-US" dirty="0" smtClean="0"/>
              <a:t>Restoration will involve the removal of all equipment that was not originally at the site and which had been brought in to conduct the operations. </a:t>
            </a:r>
          </a:p>
          <a:p>
            <a:r>
              <a:rPr lang="en-US" dirty="0" smtClean="0"/>
              <a:t>Health and safety legislation requires a well to be designed and constructed such that, so far as reasonably practicable, there is no unplanned escape of fluids from it. The LPA is responsible for ensuring the wells are abandoned and the site is restored.</a:t>
            </a:r>
            <a:endParaRPr lang="en-GB" dirty="0" smtClean="0"/>
          </a:p>
          <a:p>
            <a:r>
              <a:rPr lang="en-GB" dirty="0" smtClean="0"/>
              <a:t>There is a requirement to notify the HSE when wells are abandoned and to show that the process complies with Oil and Gas UK guidelines.</a:t>
            </a:r>
          </a:p>
          <a:p>
            <a:r>
              <a:rPr lang="en-GB" dirty="0" smtClean="0"/>
              <a:t>SEPA will agree any plans for decommissioning the borehole in order to protect the water environment as part of the CAR authorisation.</a:t>
            </a:r>
          </a:p>
          <a:p>
            <a:endParaRPr lang="en-GB" dirty="0" smtClean="0">
              <a:solidFill>
                <a:srgbClr val="FF0000"/>
              </a:solidFill>
            </a:endParaRP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Agree plan for site restoration</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presents plans for restoring the development site after abandonment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(Scotland) 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SEPA, Scottish Natural Heritage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Methods statement describing plans for post-abandonment site restoration</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42799978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GB" b="1" dirty="0" smtClean="0"/>
              <a:t>Exploration decision</a:t>
            </a:r>
            <a:br>
              <a:rPr lang="en-GB" b="1" dirty="0" smtClean="0"/>
            </a:br>
            <a:r>
              <a:rPr lang="en-GB" dirty="0" smtClean="0"/>
              <a:t>In the first instance, the LPA can only grant planning permission for the exploration of hydrocarbons. Should adequate reserves be found and it is viable to exploit them, a separate planning permission would be required to extract the oil or gas. </a:t>
            </a:r>
            <a:br>
              <a:rPr lang="en-GB" dirty="0" smtClean="0"/>
            </a:br>
            <a:endParaRPr lang="en-GB" dirty="0" smtClean="0"/>
          </a:p>
          <a:p>
            <a:r>
              <a:rPr lang="en-GB" b="1" dirty="0" smtClean="0"/>
              <a:t>Community liaison committees </a:t>
            </a:r>
            <a:br>
              <a:rPr lang="en-GB" b="1" dirty="0" smtClean="0"/>
            </a:br>
            <a:r>
              <a:rPr lang="en-GB" dirty="0" smtClean="0"/>
              <a:t>Where permission for minerals development has been granted, operators are encouraged to develop links with the local community by establishing community liaison committees.</a:t>
            </a:r>
          </a:p>
          <a:p>
            <a:r>
              <a:rPr lang="en-US" dirty="0" smtClean="0"/>
              <a:t>UKOOG has defined standards for community engagement. Operators will ensure there is a continued point of contact for local communities and that they provide sufficient opportunity for comment and feedback on initial plans, listen to concerns and respond appropriately and promptly.</a:t>
            </a:r>
          </a:p>
          <a:p>
            <a:endParaRPr lang="en-GB" dirty="0" smtClean="0"/>
          </a:p>
          <a:p>
            <a:r>
              <a:rPr lang="en-GB" b="1" dirty="0" smtClean="0"/>
              <a:t>Post planning-approval requirements</a:t>
            </a:r>
            <a:br>
              <a:rPr lang="en-GB" b="1" dirty="0" smtClean="0"/>
            </a:br>
            <a:r>
              <a:rPr lang="en-GB" dirty="0" smtClean="0"/>
              <a:t>If the LPA grants planning permission, DECC will consider an application to drill. DECC requires operators to establish arrangements for controlling induced seismicity, venting and flaring where required.</a:t>
            </a:r>
            <a:br>
              <a:rPr lang="en-GB" dirty="0" smtClean="0"/>
            </a:br>
            <a:endParaRPr lang="en-GB" dirty="0" smtClean="0"/>
          </a:p>
          <a:p>
            <a:r>
              <a:rPr lang="en-GB" b="1" dirty="0" smtClean="0"/>
              <a:t>Period of notice for HSE</a:t>
            </a:r>
            <a:br>
              <a:rPr lang="en-GB" b="1" dirty="0" smtClean="0"/>
            </a:br>
            <a:r>
              <a:rPr lang="en-GB" dirty="0" smtClean="0"/>
              <a:t>At least 21 days before drilling is planned, the HSE must be notified of the well design and operation plans to ensure that major accident hazard risks to people from the well and well-related activities are properly controlled.</a:t>
            </a:r>
          </a:p>
          <a:p>
            <a:r>
              <a:rPr lang="en-GB" dirty="0" smtClean="0"/>
              <a:t>Operator has to notify the HSE of their well abandonment programme, which has to be examined and has to comply with Oil and Gas UK guidelines.</a:t>
            </a:r>
          </a:p>
          <a:p>
            <a:r>
              <a:rPr lang="en-GB" dirty="0" smtClean="0"/>
              <a:t>HSE regulations require that the well programme is examined by an independent and competent well examiner. </a:t>
            </a:r>
            <a:br>
              <a:rPr lang="en-GB" dirty="0" smtClean="0"/>
            </a:br>
            <a:endParaRPr lang="en-GB" dirty="0" smtClean="0"/>
          </a:p>
          <a:p>
            <a:r>
              <a:rPr lang="en-GB" b="1" dirty="0" smtClean="0"/>
              <a:t>Scottish Environment Protection Agency</a:t>
            </a:r>
            <a:br>
              <a:rPr lang="en-GB" b="1" dirty="0" smtClean="0"/>
            </a:br>
            <a:r>
              <a:rPr lang="en-GB" dirty="0" smtClean="0"/>
              <a:t>Drilling must not commence without the appropriate SEPA authorisation in place. </a:t>
            </a:r>
            <a:br>
              <a:rPr lang="en-GB" dirty="0" smtClean="0"/>
            </a:br>
            <a:endParaRPr lang="en-GB" dirty="0" smtClean="0"/>
          </a:p>
          <a:p>
            <a:pPr>
              <a:spcAft>
                <a:spcPts val="0"/>
              </a:spcAft>
            </a:pPr>
            <a:r>
              <a:rPr lang="en-GB" b="1" dirty="0" smtClean="0"/>
              <a:t>British Geological Survey</a:t>
            </a:r>
          </a:p>
          <a:p>
            <a:pPr>
              <a:spcAft>
                <a:spcPts val="0"/>
              </a:spcAft>
            </a:pPr>
            <a:r>
              <a:rPr lang="en-GB" dirty="0" smtClean="0"/>
              <a:t>The operator must also inform the BGS of an intention to drill a borehole.</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decision reached</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LPA reaches planning decision following consultation. This will include any agreed monitoring requirements and implementation of planning conditions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Any grant of planning permission would be subject to several pre-commencement planning conditions, which would need to be formally discharged before drilling could commence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Town and Country Planning (Scotland) 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approved or rejected</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20254083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GB" b="1" dirty="0" smtClean="0"/>
              <a:t>Appeals process</a:t>
            </a:r>
            <a:br>
              <a:rPr lang="en-GB" b="1" dirty="0" smtClean="0"/>
            </a:br>
            <a:r>
              <a:rPr lang="en-GB" dirty="0" smtClean="0"/>
              <a:t>Where an LPA refuses permission for the proposed development or to grant it subject to conditions, operators can appeal.</a:t>
            </a:r>
          </a:p>
          <a:p>
            <a:r>
              <a:rPr lang="en-GB" dirty="0" smtClean="0"/>
              <a:t>Most appeals will follow the procedures set by the Town and Country Planning (Appeals) (Scotland) Regulations 2013. Appeals will be handled by the Scottish Government’s Directorate for Planning and Environmental Appeals (DPEA). </a:t>
            </a:r>
          </a:p>
          <a:p>
            <a:r>
              <a:rPr lang="en-GB" dirty="0" smtClean="0"/>
              <a:t>These regulations are also used where a planning application is called in for a decision by the Scottish Ministers before the LPA has completed its own decision on the application.</a:t>
            </a:r>
          </a:p>
          <a:p>
            <a:r>
              <a:rPr lang="en-GB" dirty="0" smtClean="0"/>
              <a:t>Under these regulations, the Scottish Government reporter appointed to consider the appeal will manage the whole process and consider what action is needed to gather enough information to make a decision. The person making the appeal, and also the LPA, will state their full case at the outset. This is called front-loading the system. It is important that appellants raise all relevant issues when they make their appeals because there might not be another opportunity. </a:t>
            </a:r>
          </a:p>
          <a:p>
            <a:r>
              <a:rPr lang="en-GB" dirty="0" smtClean="0"/>
              <a:t>Once an appeal is made, the LPA must provide its full response within 21 days, and appellants can only respond to that if there are new issues raised by the LPA in its response that were not raised in the LPA's earlier decision notice on the related application.</a:t>
            </a:r>
          </a:p>
          <a:p>
            <a:r>
              <a:rPr lang="en-US" dirty="0" smtClean="0"/>
              <a:t>Certain cases may be dealt with through a system of local reviews rather than appeals. In these cases “local developments” are delegated to an officer for decision. Applicants can then require a review of the officer’s decision by the planning authority (the authority’s local review body) rather than appealing to Scottish Ministers. Whether applications for a particular of development would be ‘local development’ or ‘major development’ depends on the project. Even if these projects were local developments, they may not be the sort of things planning authorities would delegate to officers for decision.</a:t>
            </a:r>
            <a:endParaRPr lang="en-GB" dirty="0" smtClean="0"/>
          </a:p>
          <a:p>
            <a:endParaRPr lang="en-GB" dirty="0" smtClean="0"/>
          </a:p>
          <a:p>
            <a:r>
              <a:rPr lang="en-GB" b="1" dirty="0" smtClean="0"/>
              <a:t>Useful links</a:t>
            </a:r>
          </a:p>
          <a:p>
            <a:r>
              <a:rPr lang="en-GB" dirty="0" smtClean="0"/>
              <a:t>DPEA</a:t>
            </a:r>
            <a:br>
              <a:rPr lang="en-GB" dirty="0" smtClean="0"/>
            </a:br>
            <a:r>
              <a:rPr lang="en-GB" dirty="0" smtClean="0">
                <a:hlinkClick r:id="rId2"/>
              </a:rPr>
              <a:t>www.scotland.gov.uk/topics/built-environment/planning/appeals</a:t>
            </a:r>
            <a:endParaRPr lang="en-GB" dirty="0" smtClean="0"/>
          </a:p>
          <a:p>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appeals process</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If the LPA rejects a planning application, the operator has a right of appeal</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Town and Country Planning (Appeals)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(Scotland) Regulations 2013</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Some appeal types are covered by older legislation, and so follow different processes </a:t>
            </a: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Town and Country Planning (Scotland) Act 1997</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Planning etc. (Scotland) Act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Appeal decision</a:t>
            </a:r>
          </a:p>
        </p:txBody>
      </p:sp>
      <p:pic>
        <p:nvPicPr>
          <p:cNvPr id="11" name="Picture 10"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3" name="Picture 12" descr="england.png">
            <a:hlinkClick r:id="rId8" action="ppaction://hlinksldjump"/>
          </p:cNvPr>
          <p:cNvPicPr>
            <a:picLocks noChangeAspect="1"/>
          </p:cNvPicPr>
          <p:nvPr/>
        </p:nvPicPr>
        <p:blipFill>
          <a:blip r:embed="rId9"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0"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279094978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Discharging relevant planning conditions</a:t>
            </a:r>
            <a:br>
              <a:rPr lang="en-GB" b="1" dirty="0" smtClean="0"/>
            </a:br>
            <a:r>
              <a:rPr lang="en-GB" dirty="0" smtClean="0"/>
              <a:t>Before operations can begin at the site, the operator must satisfy the planning authorities that it has discharged all relevant planning conditions (i.e. those conditions that apply before operations commence). </a:t>
            </a:r>
          </a:p>
          <a:p>
            <a:r>
              <a:rPr lang="en-US" dirty="0" smtClean="0"/>
              <a:t>Typically, planning conditions may be imposed to control any impact on local amenity (such as noise). </a:t>
            </a:r>
            <a:endParaRPr lang="en-GB" dirty="0" smtClean="0"/>
          </a:p>
          <a:p>
            <a:r>
              <a:rPr lang="en-GB" dirty="0" smtClean="0"/>
              <a:t>Some planning conditions may apply once operations have started or after they have finished.</a:t>
            </a:r>
          </a:p>
          <a:p>
            <a:r>
              <a:rPr lang="en-GB" dirty="0" smtClean="0"/>
              <a:t>The LPA has enforcement powers under the Town and Country Planning (Scotland) Act 1997 to ensure that all required conditions are met.</a:t>
            </a:r>
          </a:p>
          <a:p>
            <a:endParaRPr lang="en-GB" dirty="0" smtClean="0"/>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Operator discharges planning</a:t>
            </a:r>
          </a:p>
          <a:p>
            <a:pPr marL="1257300" indent="-1257300"/>
            <a:r>
              <a:rPr lang="en-GB" sz="2000" b="1" dirty="0" smtClean="0">
                <a:solidFill>
                  <a:schemeClr val="accent1"/>
                </a:solidFill>
                <a:latin typeface="Arial" pitchFamily="34" charset="0"/>
                <a:cs typeface="Arial" pitchFamily="34" charset="0"/>
              </a:rPr>
              <a:t>conditions and prepares site for</a:t>
            </a:r>
          </a:p>
          <a:p>
            <a:pPr marL="1257300" indent="-1257300"/>
            <a:r>
              <a:rPr lang="en-GB" sz="2000" b="1" dirty="0" smtClean="0">
                <a:solidFill>
                  <a:schemeClr val="accent1"/>
                </a:solidFill>
                <a:latin typeface="Arial" pitchFamily="34" charset="0"/>
                <a:cs typeface="Arial" pitchFamily="34" charset="0"/>
              </a:rPr>
              <a:t>drilling</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Local planning authority (LPA)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completes required work to meet the terms of planning conditions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a:t>
            </a: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SEPA</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LPA confirmation that all necessary conditions have been met</a:t>
            </a:r>
          </a:p>
        </p:txBody>
      </p:sp>
      <p:pic>
        <p:nvPicPr>
          <p:cNvPr id="11" name="Picture 10" descr="arrow.png">
            <a:hlinkClick r:id="" action="ppaction://hlinkshowjump?jump=previousslide"/>
          </p:cNvPr>
          <p:cNvPicPr>
            <a:picLocks noChangeAspect="1"/>
          </p:cNvPicPr>
          <p:nvPr/>
        </p:nvPicPr>
        <p:blipFill>
          <a:blip r:embed="rId2"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3" name="Picture 12" descr="england.png">
            <a:hlinkClick r:id="rId4" action="ppaction://hlinksldjump"/>
          </p:cNvPr>
          <p:cNvPicPr>
            <a:picLocks noChangeAspect="1"/>
          </p:cNvPicPr>
          <p:nvPr/>
        </p:nvPicPr>
        <p:blipFill>
          <a:blip r:embed="rId5"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6"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64688977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The Coal Authority</a:t>
            </a:r>
            <a:r>
              <a:rPr lang="en-GB" dirty="0" smtClean="0"/>
              <a:t/>
            </a:r>
            <a:br>
              <a:rPr lang="en-GB" dirty="0" smtClean="0"/>
            </a:br>
            <a:r>
              <a:rPr lang="en-GB" dirty="0" smtClean="0"/>
              <a:t>Under the Coal Industry Act 1994, any well likely to enter or pass through a coal seam for any purpose will require the agreement of the Coal Authority. </a:t>
            </a:r>
          </a:p>
          <a:p>
            <a:r>
              <a:rPr lang="en-GB" dirty="0" smtClean="0"/>
              <a:t>Such agreements lay down stringent requirements for the entering of coal seams and of the subsequent provision for the supply of information. This includes accurate plans and sections of all wells drilled relative to Ordnance Survey datum and full well logs, including the method of drilling and method of treatment and sealing of wells and a record of equipment left in the well. Operators drilling through coal measures should be aware of the </a:t>
            </a:r>
            <a:r>
              <a:rPr lang="en-GB" i="1" dirty="0" smtClean="0"/>
              <a:t>Guidance on Managing the Risk of Hazardous Gases when Drilling or Piling Near Coal</a:t>
            </a:r>
            <a:r>
              <a:rPr lang="en-GB" dirty="0" smtClean="0"/>
              <a:t> issued by the Coal Authority.</a:t>
            </a:r>
          </a:p>
          <a:p>
            <a:endParaRPr lang="en-GB" dirty="0" smtClean="0"/>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consults with Coal</a:t>
            </a:r>
          </a:p>
          <a:p>
            <a:pPr marL="1257300" indent="-1257300"/>
            <a:r>
              <a:rPr lang="en-GB" sz="2000" b="1" dirty="0" smtClean="0">
                <a:solidFill>
                  <a:schemeClr val="accent5"/>
                </a:solidFill>
                <a:latin typeface="Arial" pitchFamily="34" charset="0"/>
                <a:cs typeface="Arial" pitchFamily="34" charset="0"/>
              </a:rPr>
              <a:t>Authority and obtains permit if </a:t>
            </a:r>
          </a:p>
          <a:p>
            <a:pPr marL="1257300" indent="-1257300"/>
            <a:r>
              <a:rPr lang="en-GB" sz="2000" b="1" dirty="0" smtClean="0">
                <a:solidFill>
                  <a:schemeClr val="accent5"/>
                </a:solidFill>
                <a:latin typeface="Arial" pitchFamily="34" charset="0"/>
                <a:cs typeface="Arial" pitchFamily="34" charset="0"/>
              </a:rPr>
              <a:t>required</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Coal Authority </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will require permit to drill from the Coal Authority if the planned well is to encroach on coal seams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Coal Industry Act 1994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Coal Authority</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Coal Authority permit (if required)</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184107" y="74203"/>
            <a:ext cx="306299" cy="306299"/>
          </a:xfrm>
          <a:prstGeom prst="rect">
            <a:avLst/>
          </a:prstGeom>
        </p:spPr>
      </p:pic>
    </p:spTree>
    <p:extLst>
      <p:ext uri="{BB962C8B-B14F-4D97-AF65-F5344CB8AC3E}">
        <p14:creationId xmlns:p14="http://schemas.microsoft.com/office/powerpoint/2010/main" xmlns="" val="41133477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British Geological Survey (BGS)</a:t>
            </a:r>
            <a:r>
              <a:rPr lang="en-GB" dirty="0" smtClean="0"/>
              <a:t/>
            </a:r>
            <a:br>
              <a:rPr lang="en-GB" dirty="0" smtClean="0"/>
            </a:br>
            <a:r>
              <a:rPr lang="en-GB" dirty="0" smtClean="0"/>
              <a:t>The Mining Industry Act 1926 makes provision for the “notification of intent to sink boreholes and shafts and subsequent provision of information”. Such powers have now been transferred to the Natural Environment Research Council by the Science and Technology Act 1965. The BGS requires information on any borehole that is intended to penetrate to a depth greater than 30m or the deepening of an existing well. </a:t>
            </a:r>
          </a:p>
          <a:p>
            <a:r>
              <a:rPr lang="en-GB" dirty="0" smtClean="0"/>
              <a:t>Operators carrying out such operations are required to keep a record of the operations in the form of logs and cores or fragments for a period of six months and to allow authorised officers of the BGS access at all reasonable times. </a:t>
            </a:r>
          </a:p>
          <a:p>
            <a:r>
              <a:rPr lang="en-GB" dirty="0" smtClean="0"/>
              <a:t>BGS has compiled orientation and relative magnitudes of the contemporary in situ stress regime in the UK into a BGS stress GIS and database. BGS and operators will contribute to this national stress database and the World Stress Map (</a:t>
            </a:r>
            <a:r>
              <a:rPr lang="en-GB" dirty="0" smtClean="0">
                <a:hlinkClick r:id="rId2"/>
              </a:rPr>
              <a:t>http://dc-app3-14.gfz-potsdam.de/pub/introduction/introduction_frame.html</a:t>
            </a:r>
            <a:r>
              <a:rPr lang="en-GB" dirty="0" smtClean="0"/>
              <a:t>).</a:t>
            </a:r>
          </a:p>
        </p:txBody>
      </p:sp>
      <p:sp>
        <p:nvSpPr>
          <p:cNvPr id="10" name="Rectangle 9"/>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informs BGS of </a:t>
            </a:r>
          </a:p>
          <a:p>
            <a:pPr marL="1257300" indent="-1257300"/>
            <a:r>
              <a:rPr lang="en-GB" sz="2000" b="1" dirty="0" smtClean="0">
                <a:solidFill>
                  <a:schemeClr val="accent5"/>
                </a:solidFill>
                <a:latin typeface="Arial" pitchFamily="34" charset="0"/>
                <a:cs typeface="Arial" pitchFamily="34" charset="0"/>
              </a:rPr>
              <a:t>intention to drill</a:t>
            </a:r>
          </a:p>
          <a:p>
            <a:pPr marL="1257300" indent="-1257300"/>
            <a:endParaRPr lang="en-GB" sz="8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British Geological Survey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is required to inform the BGS of intention to drill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Mining Industry Act 1926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Science and Technology Act 1965</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BGS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a:t>
            </a:r>
          </a:p>
        </p:txBody>
      </p:sp>
      <p:pic>
        <p:nvPicPr>
          <p:cNvPr id="11" name="Picture 10"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3" name="Picture 12"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9"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202940580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Role of the HSE in onshore oil and gas developments </a:t>
            </a:r>
            <a:br>
              <a:rPr lang="en-GB" b="1" dirty="0" smtClean="0"/>
            </a:br>
            <a:r>
              <a:rPr lang="en-GB" dirty="0" smtClean="0"/>
              <a:t>The HSE monitors onshore oil and gas operations from a well integrity and site safety perspective. The HSE oversees the adoption of safe working practices by onshore operators as required under the Health and Safety at Work etc. Act 1974 and regulations made under the Act.</a:t>
            </a:r>
          </a:p>
          <a:p>
            <a:r>
              <a:rPr lang="en-GB" dirty="0" smtClean="0"/>
              <a:t>The Offshore Installations and Wells (Design and Construction, etc.) Regulations 1996 (DCR) apply to all wells drilled with a view to the extraction of petroleum regardless of whether they are onshore or offshore. These regulations are primarily concerned with well integrity.</a:t>
            </a:r>
          </a:p>
          <a:p>
            <a:r>
              <a:rPr lang="en-GB" dirty="0" smtClean="0"/>
              <a:t>HSE works closely with the Scottish Environment Protection Agency (SEPA) and the DECC to share relevant information on such activities and to ensure that there are no material gaps between the safety, environmental protection and planning authorisation considerations, and that all material concerns are addressed.</a:t>
            </a:r>
          </a:p>
          <a:p>
            <a:endParaRPr lang="en-GB" dirty="0" smtClean="0"/>
          </a:p>
          <a:p>
            <a:r>
              <a:rPr lang="en-GB" b="1" dirty="0" smtClean="0"/>
              <a:t>Requirements on operators</a:t>
            </a:r>
            <a:br>
              <a:rPr lang="en-GB" b="1" dirty="0" smtClean="0"/>
            </a:br>
            <a:r>
              <a:rPr lang="en-GB" dirty="0" smtClean="0"/>
              <a:t>HSE regulations require that the well design is examined by an independent and competent well examiner.</a:t>
            </a:r>
          </a:p>
          <a:p>
            <a:r>
              <a:rPr lang="en-GB" dirty="0" smtClean="0"/>
              <a:t>The well examiner should also review daily activities.</a:t>
            </a:r>
          </a:p>
          <a:p>
            <a:r>
              <a:rPr lang="en-GB" dirty="0" smtClean="0"/>
              <a:t>The well should be designed with abandonment in mind . Well abandonment proposals have to comply with Oil and Gas UK guidelines.</a:t>
            </a:r>
          </a:p>
          <a:p>
            <a:r>
              <a:rPr lang="en-GB" dirty="0" smtClean="0"/>
              <a:t>The HSE will review pre-drilling activity via the wells notification process.</a:t>
            </a:r>
          </a:p>
          <a:p>
            <a:endParaRPr lang="en-GB" dirty="0" smtClean="0"/>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US" sz="2000" b="1" dirty="0" smtClean="0">
                <a:solidFill>
                  <a:schemeClr val="accent5"/>
                </a:solidFill>
                <a:latin typeface="Arial" pitchFamily="34" charset="0"/>
                <a:cs typeface="Arial" pitchFamily="34" charset="0"/>
              </a:rPr>
              <a:t>Operator arranges independent</a:t>
            </a:r>
          </a:p>
          <a:p>
            <a:pPr marL="1257300" indent="-1257300"/>
            <a:r>
              <a:rPr lang="en-US" sz="2000" b="1" dirty="0" smtClean="0">
                <a:solidFill>
                  <a:schemeClr val="accent5"/>
                </a:solidFill>
                <a:latin typeface="Arial" pitchFamily="34" charset="0"/>
                <a:cs typeface="Arial" pitchFamily="34" charset="0"/>
              </a:rPr>
              <a:t>examination of well design </a:t>
            </a:r>
          </a:p>
          <a:p>
            <a:pPr marL="1257300" indent="-1257300"/>
            <a:r>
              <a:rPr lang="en-US" sz="2000" b="1" dirty="0" smtClean="0">
                <a:solidFill>
                  <a:schemeClr val="accent5"/>
                </a:solidFill>
                <a:latin typeface="Arial" pitchFamily="34" charset="0"/>
                <a:cs typeface="Arial" pitchFamily="34" charset="0"/>
              </a:rPr>
              <a:t>under established scheme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 requires the operator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tabLst>
                <a:tab pos="1257300" algn="l"/>
              </a:tabLs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Offshore Installations and Wells (Design and Construction, etc.) Regulations 1996 (particularly Reg. 18)</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Well plan that confirms full life cycle up to and including abandonment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Assessment of well programme by independent and competent person </a:t>
            </a:r>
          </a:p>
        </p:txBody>
      </p:sp>
      <p:pic>
        <p:nvPicPr>
          <p:cNvPr id="10" name="Picture 9"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home.png">
            <a:hlinkClick r:id="" action="ppaction://hlinkshowjump?jump=firstslide"/>
          </p:cNvPr>
          <p:cNvPicPr>
            <a:picLocks noChangeAspect="1"/>
          </p:cNvPicPr>
          <p:nvPr/>
        </p:nvPicPr>
        <p:blipFill>
          <a:blip r:embed="rId6" cstate="print"/>
          <a:stretch>
            <a:fillRect/>
          </a:stretch>
        </p:blipFill>
        <p:spPr>
          <a:xfrm>
            <a:off x="7098382" y="74203"/>
            <a:ext cx="306299" cy="306299"/>
          </a:xfrm>
          <a:prstGeom prst="rect">
            <a:avLst/>
          </a:prstGeom>
        </p:spPr>
      </p:pic>
      <p:pic>
        <p:nvPicPr>
          <p:cNvPr id="15" name="Picture 14"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spTree>
    <p:extLst>
      <p:ext uri="{BB962C8B-B14F-4D97-AF65-F5344CB8AC3E}">
        <p14:creationId xmlns:p14="http://schemas.microsoft.com/office/powerpoint/2010/main" xmlns="" val="37714235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Notification to HSE </a:t>
            </a:r>
            <a:br>
              <a:rPr lang="en-GB" b="1" dirty="0" smtClean="0"/>
            </a:br>
            <a:r>
              <a:rPr lang="en-GB" dirty="0" smtClean="0"/>
              <a:t>The Borehole Sites and Operations Regulations 1995 (BSOR) applies to conventional and unconventional oil and gas operations, including shale gas and coal bed methane developments. These regulations are primarily concerned with the health and safety management of the site.</a:t>
            </a:r>
          </a:p>
          <a:p>
            <a:endParaRPr lang="en-GB" dirty="0" smtClean="0"/>
          </a:p>
          <a:p>
            <a:r>
              <a:rPr lang="en-GB" b="1" dirty="0" smtClean="0"/>
              <a:t>Requirements on operators</a:t>
            </a:r>
            <a:br>
              <a:rPr lang="en-GB" b="1" dirty="0" smtClean="0"/>
            </a:br>
            <a:r>
              <a:rPr lang="en-GB" dirty="0" smtClean="0"/>
              <a:t>At least 21 days before drilling is planned, the HSE must be notified of the well design and operation plans to ensure that major accident hazard risks to people from well and well-related activities are properly controlled. It should be noted that a well operation does not in itself constitute a requirement for Control of Major Accident Hazards (COMAH).</a:t>
            </a:r>
          </a:p>
          <a:p>
            <a:r>
              <a:rPr lang="en-GB" dirty="0" smtClean="0"/>
              <a:t>The operator is required to establish a site safety document.</a:t>
            </a:r>
          </a:p>
          <a:p>
            <a:r>
              <a:rPr lang="en-GB" dirty="0" smtClean="0"/>
              <a:t>The HSE will review pre-drilling activity via the wells notification process.</a:t>
            </a:r>
          </a:p>
          <a:p>
            <a:endParaRPr lang="en-GB" dirty="0"/>
          </a:p>
        </p:txBody>
      </p:sp>
      <p:sp>
        <p:nvSpPr>
          <p:cNvPr id="9" name="Rectangle 8"/>
          <p:cNvSpPr/>
          <p:nvPr/>
        </p:nvSpPr>
        <p:spPr>
          <a:xfrm>
            <a:off x="250825" y="549275"/>
            <a:ext cx="4176713" cy="5903913"/>
          </a:xfrm>
          <a:prstGeom prst="rect">
            <a:avLst/>
          </a:prstGeom>
          <a:solidFill>
            <a:schemeClr val="bg1"/>
          </a:solidFill>
          <a:ln w="1270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5"/>
                </a:solidFill>
                <a:latin typeface="Arial" pitchFamily="34" charset="0"/>
                <a:cs typeface="Arial" pitchFamily="34" charset="0"/>
              </a:rPr>
              <a:t>Operator notifies HSE of</a:t>
            </a:r>
          </a:p>
          <a:p>
            <a:pPr marL="1257300" indent="-1257300"/>
            <a:r>
              <a:rPr lang="en-GB" sz="2000" b="1" dirty="0" smtClean="0">
                <a:solidFill>
                  <a:schemeClr val="accent5"/>
                </a:solidFill>
                <a:latin typeface="Arial" pitchFamily="34" charset="0"/>
                <a:cs typeface="Arial" pitchFamily="34" charset="0"/>
              </a:rPr>
              <a:t>intention to drill 21 days in </a:t>
            </a:r>
          </a:p>
          <a:p>
            <a:pPr marL="1257300" indent="-1257300"/>
            <a:r>
              <a:rPr lang="en-GB" sz="2000" b="1" dirty="0" smtClean="0">
                <a:solidFill>
                  <a:schemeClr val="accent5"/>
                </a:solidFill>
                <a:latin typeface="Arial" pitchFamily="34" charset="0"/>
                <a:cs typeface="Arial" pitchFamily="34" charset="0"/>
              </a:rPr>
              <a:t>advance</a:t>
            </a:r>
          </a:p>
          <a:p>
            <a:pPr marL="1257300" indent="-1257300"/>
            <a:endParaRPr lang="en-GB" sz="2000" dirty="0" smtClean="0">
              <a:solidFill>
                <a:schemeClr val="accent5"/>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HSE</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The</a:t>
            </a: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rPr>
              <a:t>HSE requires the operator to give advance notice (at least 21 days) of intention to drill and to have a well examiner scheme in place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HSE must be satisfied by the proposed design of the well</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Health and Safety at Work etc. Act 1974</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Borehole Sites and Operating Regulations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1995 (particularly Reg. 6)</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800" b="1" u="sng" dirty="0" smtClean="0">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HSE</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Record of notification to the HSE</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11" name="Picture 10"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3" name="Picture 12" descr="england.png">
            <a:hlinkClick r:id="rId6" action="ppaction://hlinksldjump"/>
          </p:cNvPr>
          <p:cNvPicPr>
            <a:picLocks noChangeAspect="1"/>
          </p:cNvPicPr>
          <p:nvPr/>
        </p:nvPicPr>
        <p:blipFill>
          <a:blip r:embed="rId7" cstate="print"/>
          <a:stretch>
            <a:fillRect/>
          </a:stretch>
        </p:blipFill>
        <p:spPr>
          <a:xfrm>
            <a:off x="7570814" y="70310"/>
            <a:ext cx="537621" cy="322573"/>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8"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4191320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sz="1200" b="1" dirty="0" smtClean="0"/>
              <a:t>What is the history of hydraulic fracturing and unconventional gas development in the UK?</a:t>
            </a:r>
          </a:p>
          <a:p>
            <a:r>
              <a:rPr lang="en-GB" sz="1200" dirty="0" smtClean="0"/>
              <a:t>The UK has experience of hydraulic fracturing and directional drilling for non-shale gas applications. </a:t>
            </a:r>
          </a:p>
          <a:p>
            <a:r>
              <a:rPr lang="en-GB" sz="1200" dirty="0" smtClean="0"/>
              <a:t>The first UK well to encounter shale gas (accidently) was drilled in West Sussex in 1875 (</a:t>
            </a:r>
            <a:r>
              <a:rPr lang="en-GB" sz="1200" dirty="0" err="1" smtClean="0"/>
              <a:t>Netherfield</a:t>
            </a:r>
            <a:r>
              <a:rPr lang="en-GB" sz="1200" dirty="0" smtClean="0"/>
              <a:t>) and in 1895 the nearby </a:t>
            </a:r>
            <a:r>
              <a:rPr lang="en-GB" sz="1200" dirty="0" err="1" smtClean="0"/>
              <a:t>Heathfield</a:t>
            </a:r>
            <a:r>
              <a:rPr lang="en-GB" sz="1200" dirty="0" smtClean="0"/>
              <a:t> well produced enough gas to light the local railway station until well into the 20th century.</a:t>
            </a:r>
          </a:p>
          <a:p>
            <a:r>
              <a:rPr lang="en-GB" sz="1200" dirty="0" smtClean="0"/>
              <a:t>Advances in directional drilling (involving record-breaking offsets up to 11km) have enabled the development of the Wytch Farm field onshore and offshore Dorset. Discovered by British Gas in the 1970s and now operated by Perenco, the field is responsible for the majority of UK onshore oil production and is a giant oil field, with over 200 wells drilled and reserves of 500 million barrels of oil. Drilling vertically onshore then horizontally out to sea has proved more cost-effective and environmentally sensitive than building offshore platforms. Horizontal drilling has also allowed the operator to choose drilling locations away from environmentally sensitive areas. </a:t>
            </a:r>
          </a:p>
        </p:txBody>
      </p:sp>
      <p:sp>
        <p:nvSpPr>
          <p:cNvPr id="14" name="Content Placeholder 13"/>
          <p:cNvSpPr>
            <a:spLocks noGrp="1"/>
          </p:cNvSpPr>
          <p:nvPr>
            <p:ph sz="quarter" idx="16"/>
          </p:nvPr>
        </p:nvSpPr>
        <p:spPr>
          <a:prstGeom prst="rect">
            <a:avLst/>
          </a:prstGeom>
        </p:spPr>
        <p:txBody>
          <a:bodyPr/>
          <a:lstStyle/>
          <a:p>
            <a:r>
              <a:rPr lang="en-GB" sz="1200" dirty="0" smtClean="0"/>
              <a:t>The first hydraulic fracturing of onshore conventional UK wells was done in the late 1950s, and it has been a common field operation to increase flow rates since then. </a:t>
            </a:r>
          </a:p>
          <a:p>
            <a:r>
              <a:rPr lang="en-GB" sz="1200" dirty="0" smtClean="0"/>
              <a:t>Offshore, tight (low permeability) sandstone wells are also now commonly hydraulically fractured. In the 1990s, several wells were also fractured in the UK to improve coal bed methane flow rates, but this is not always necessary for CBM. </a:t>
            </a:r>
          </a:p>
          <a:p>
            <a:r>
              <a:rPr lang="en-GB" sz="1200" dirty="0" smtClean="0"/>
              <a:t>In the mid-1980s research began into the potential for gas production from UK shales. </a:t>
            </a:r>
          </a:p>
          <a:p>
            <a:r>
              <a:rPr lang="en-GB" sz="1200" dirty="0" smtClean="0"/>
              <a:t>In 2008, 97 petroleum exploration and development licences were awarded for exploration in the 13th Round of Onshore Licensing. A 14th licensing round </a:t>
            </a:r>
            <a:r>
              <a:rPr lang="en-US" sz="1200" dirty="0" smtClean="0"/>
              <a:t>is being considered for 2014.</a:t>
            </a:r>
            <a:endParaRPr lang="en-GB" sz="1200" dirty="0" smtClean="0"/>
          </a:p>
          <a:p>
            <a:endParaRPr lang="en-GB" sz="1200" dirty="0" smtClean="0">
              <a:solidFill>
                <a:srgbClr val="FF0000"/>
              </a:solidFill>
            </a:endParaRPr>
          </a:p>
        </p:txBody>
      </p:sp>
      <p:pic>
        <p:nvPicPr>
          <p:cNvPr id="7" name="Picture 6"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7600523" y="6469188"/>
            <a:ext cx="301727" cy="274298"/>
          </a:xfrm>
          <a:prstGeom prst="rect">
            <a:avLst/>
          </a:prstGeom>
        </p:spPr>
      </p:pic>
      <p:sp>
        <p:nvSpPr>
          <p:cNvPr id="4" name="Title 3"/>
          <p:cNvSpPr>
            <a:spLocks noGrp="1"/>
          </p:cNvSpPr>
          <p:nvPr>
            <p:ph type="title"/>
          </p:nvPr>
        </p:nvSpPr>
        <p:spPr/>
        <p:txBody>
          <a:bodyPr>
            <a:normAutofit/>
          </a:bodyPr>
          <a:lstStyle/>
          <a:p>
            <a:r>
              <a:rPr lang="en-GB" sz="2800" spc="0" dirty="0" smtClean="0"/>
              <a:t>Frequently asked questions</a:t>
            </a:r>
            <a:endParaRPr lang="en-GB" sz="2800" spc="0" dirty="0"/>
          </a:p>
        </p:txBody>
      </p:sp>
    </p:spTree>
    <p:extLst>
      <p:ext uri="{BB962C8B-B14F-4D97-AF65-F5344CB8AC3E}">
        <p14:creationId xmlns:p14="http://schemas.microsoft.com/office/powerpoint/2010/main" xmlns="" val="272831204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Operator agrees and establishes</a:t>
            </a:r>
          </a:p>
          <a:p>
            <a:pPr marL="1257300" indent="-1257300">
              <a:spcAft>
                <a:spcPts val="300"/>
              </a:spcAft>
            </a:pPr>
            <a:r>
              <a:rPr lang="en-GB" sz="2000" b="1" dirty="0" smtClean="0">
                <a:solidFill>
                  <a:schemeClr val="accent2"/>
                </a:solidFill>
                <a:latin typeface="Arial" pitchFamily="34" charset="0"/>
                <a:cs typeface="Arial" pitchFamily="34" charset="0"/>
              </a:rPr>
              <a:t>data-reporting methods</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supplies agreed information to key consultees, including DECC, SEPA, HSE and BGS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Petroleum Act 1998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UKOOG onshore shale gas well guidelines </a:t>
            </a:r>
            <a:r>
              <a:rPr lang="en-GB" sz="950" b="1" dirty="0" smtClean="0">
                <a:solidFill>
                  <a:schemeClr val="tx1">
                    <a:lumMod val="75000"/>
                    <a:lumOff val="25000"/>
                  </a:schemeClr>
                </a:solidFill>
                <a:latin typeface="Arial" charset="0"/>
                <a:cs typeface="Arial" charset="0"/>
              </a:rPr>
              <a:t/>
            </a:r>
            <a:br>
              <a:rPr lang="en-GB" sz="950" b="1" dirty="0" smtClean="0">
                <a:solidFill>
                  <a:schemeClr val="tx1">
                    <a:lumMod val="75000"/>
                    <a:lumOff val="25000"/>
                  </a:schemeClr>
                </a:solidFill>
                <a:latin typeface="Arial" charset="0"/>
                <a:cs typeface="Arial" charset="0"/>
              </a:rPr>
            </a:br>
            <a:r>
              <a:rPr lang="en-GB" sz="950" b="1" dirty="0" smtClean="0">
                <a:solidFill>
                  <a:schemeClr val="tx1">
                    <a:lumMod val="75000"/>
                    <a:lumOff val="25000"/>
                  </a:schemeClr>
                </a:solidFill>
                <a:latin typeface="Arial" charset="0"/>
                <a:cs typeface="Arial" charset="0"/>
              </a:rPr>
              <a:t>(best practice) </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DECC, SEPA, HSE and BGS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Data-reporting agreement and ongoing provision of operational information by operator</a:t>
            </a:r>
          </a:p>
        </p:txBody>
      </p:sp>
      <p:sp>
        <p:nvSpPr>
          <p:cNvPr id="10" name="Content Placeholder 9"/>
          <p:cNvSpPr>
            <a:spLocks noGrp="1"/>
          </p:cNvSpPr>
          <p:nvPr>
            <p:ph idx="1"/>
          </p:nvPr>
        </p:nvSpPr>
        <p:spPr>
          <a:xfrm>
            <a:off x="4716463" y="549274"/>
            <a:ext cx="4176712" cy="5903913"/>
          </a:xfrm>
        </p:spPr>
        <p:txBody>
          <a:bodyPr>
            <a:normAutofit lnSpcReduction="10000"/>
          </a:bodyPr>
          <a:lstStyle/>
          <a:p>
            <a:r>
              <a:rPr lang="en-GB" b="1" dirty="0" smtClean="0"/>
              <a:t>Data reporting</a:t>
            </a:r>
            <a:br>
              <a:rPr lang="en-GB" b="1" dirty="0" smtClean="0"/>
            </a:br>
            <a:r>
              <a:rPr lang="en-GB" dirty="0" smtClean="0"/>
              <a:t>Operators of onshore oil and gas wells are required to share certain information about the operation with key regulatory bodies, including DECC, the SEPA, HSE and BGS. SEPA will also require record keeping and reporting as part of any condition of authorisation.</a:t>
            </a:r>
          </a:p>
          <a:p>
            <a:endParaRPr lang="en-GB" dirty="0" smtClean="0"/>
          </a:p>
          <a:p>
            <a:r>
              <a:rPr lang="en-GB" b="1" dirty="0" smtClean="0"/>
              <a:t>Data exchange standards</a:t>
            </a:r>
          </a:p>
          <a:p>
            <a:r>
              <a:rPr lang="en-GB" dirty="0" smtClean="0"/>
              <a:t>There are standard formats for data exchange within the oil and gas industry. The well</a:t>
            </a:r>
            <a:r>
              <a:rPr lang="en-US" dirty="0" smtClean="0"/>
              <a:t>site information transfer standard markup language (WITSML), for example, provides a standard for transmitting technical data between organisations such as energy companies, service companies, drilling contractors, application vendors and regulatory agencies.</a:t>
            </a:r>
          </a:p>
          <a:p>
            <a:r>
              <a:rPr lang="en-US" dirty="0" smtClean="0"/>
              <a:t>Operators will also be expected to communicate with DECC using the established system of oil and gas petroleum operations notices (PON).</a:t>
            </a:r>
          </a:p>
          <a:p>
            <a:endParaRPr lang="en-US" dirty="0" smtClean="0"/>
          </a:p>
          <a:p>
            <a:r>
              <a:rPr lang="en-GB" b="1" dirty="0" smtClean="0"/>
              <a:t>Fracturing information</a:t>
            </a:r>
            <a:br>
              <a:rPr lang="en-GB" b="1" dirty="0" smtClean="0"/>
            </a:br>
            <a:r>
              <a:rPr lang="en-GB" dirty="0" smtClean="0"/>
              <a:t>In addition to statutory reporting, operators of shale gas wells that will be conducting hydraulic fracturing operations should keep records of the following information for regulatory inspection purposes:</a:t>
            </a:r>
          </a:p>
          <a:p>
            <a:pPr marL="228600" indent="-228600">
              <a:buFont typeface="+mj-lt"/>
              <a:buAutoNum type="arabicPeriod"/>
            </a:pPr>
            <a:r>
              <a:rPr lang="en-GB" dirty="0" smtClean="0"/>
              <a:t>Geological information, including the proposed depth(s) of the top and the bottom of the formation into which well fracturing fluids are to be injected</a:t>
            </a:r>
          </a:p>
          <a:p>
            <a:pPr marL="228600" indent="-228600">
              <a:buFont typeface="+mj-lt"/>
              <a:buAutoNum type="arabicPeriod"/>
            </a:pPr>
            <a:r>
              <a:rPr lang="en-GB" dirty="0" smtClean="0"/>
              <a:t>Information concerning water supply, usage, recycling and reuse</a:t>
            </a:r>
          </a:p>
          <a:p>
            <a:pPr marL="228600" indent="-228600">
              <a:buFont typeface="+mj-lt"/>
              <a:buAutoNum type="arabicPeriod"/>
            </a:pPr>
            <a:r>
              <a:rPr lang="en-GB" dirty="0" smtClean="0"/>
              <a:t>A detailed description of the well fracturing design and operations</a:t>
            </a:r>
          </a:p>
          <a:p>
            <a:pPr marL="228600" indent="-228600">
              <a:buFont typeface="+mj-lt"/>
              <a:buAutoNum type="arabicPeriod"/>
            </a:pPr>
            <a:r>
              <a:rPr lang="en-GB" dirty="0" smtClean="0"/>
              <a:t>A detailed post-fracture job report.</a:t>
            </a:r>
          </a:p>
          <a:p>
            <a:endParaRPr lang="en-GB" dirty="0" smtClean="0"/>
          </a:p>
          <a:p>
            <a:r>
              <a:rPr lang="en-GB" b="1" dirty="0" smtClean="0"/>
              <a:t>Useful links</a:t>
            </a:r>
          </a:p>
          <a:p>
            <a:pPr>
              <a:spcAft>
                <a:spcPts val="600"/>
              </a:spcAft>
            </a:pPr>
            <a:r>
              <a:rPr lang="en-GB" dirty="0" smtClean="0"/>
              <a:t>Oil and gas: onshore exploration and production</a:t>
            </a:r>
            <a:br>
              <a:rPr lang="en-GB" dirty="0" smtClean="0"/>
            </a:br>
            <a:r>
              <a:rPr lang="en-GB" dirty="0" smtClean="0">
                <a:hlinkClick r:id="rId4"/>
              </a:rPr>
              <a:t>www.gov.uk/oil-and-gas-onshore-exploration-and-production#resumption-of-shale-gas-exploration</a:t>
            </a:r>
            <a:endParaRPr lang="en-GB" dirty="0" smtClean="0"/>
          </a:p>
          <a:p>
            <a:pPr>
              <a:spcAft>
                <a:spcPts val="600"/>
              </a:spcAft>
            </a:pPr>
            <a:r>
              <a:rPr lang="en-GB" dirty="0" smtClean="0"/>
              <a:t>UKOOG guidance for onshore shale gas wells</a:t>
            </a:r>
            <a:br>
              <a:rPr lang="en-GB" dirty="0" smtClean="0"/>
            </a:br>
            <a:r>
              <a:rPr lang="en-GB" dirty="0" smtClean="0">
                <a:hlinkClick r:id="rId3"/>
              </a:rPr>
              <a:t>https://www.gov.uk/government/uploads/system/uploads/attachment_data/file/185935/UKOOGShaleGasWellGuidelines.pdf</a:t>
            </a:r>
            <a:endParaRPr lang="en-GB" dirty="0" smtClean="0"/>
          </a:p>
          <a:p>
            <a:r>
              <a:rPr lang="en-GB" dirty="0" smtClean="0"/>
              <a:t>PON notifications</a:t>
            </a:r>
            <a:br>
              <a:rPr lang="en-GB" dirty="0" smtClean="0"/>
            </a:br>
            <a:r>
              <a:rPr lang="en-GB" dirty="0" smtClean="0">
                <a:hlinkClick r:id="rId5"/>
              </a:rPr>
              <a:t>https://www.gov.uk/oil-and-gas-petroleum-operations-notices</a:t>
            </a:r>
            <a:endParaRPr lang="en-GB" dirty="0" smtClean="0"/>
          </a:p>
          <a:p>
            <a:endParaRPr lang="en-GB" dirty="0" smtClean="0"/>
          </a:p>
          <a:p>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060282" y="74203"/>
            <a:ext cx="306299" cy="306299"/>
          </a:xfrm>
          <a:prstGeom prst="rect">
            <a:avLst/>
          </a:prstGeom>
        </p:spPr>
      </p:pic>
    </p:spTree>
    <p:extLst>
      <p:ext uri="{BB962C8B-B14F-4D97-AF65-F5344CB8AC3E}">
        <p14:creationId xmlns:p14="http://schemas.microsoft.com/office/powerpoint/2010/main" xmlns="" val="152348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drill</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DECC will assess operator competency and financial stability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grants consent to drill only once all permits are in place and all relevant consultees (including DECC, SEPA, HSE, BGS) have been notified</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SEPA, HSE, BGS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Drilling consent</a:t>
            </a:r>
          </a:p>
        </p:txBody>
      </p:sp>
      <p:sp>
        <p:nvSpPr>
          <p:cNvPr id="10" name="Content Placeholder 9"/>
          <p:cNvSpPr>
            <a:spLocks noGrp="1"/>
          </p:cNvSpPr>
          <p:nvPr>
            <p:ph idx="1"/>
          </p:nvPr>
        </p:nvSpPr>
        <p:spPr/>
        <p:txBody>
          <a:bodyPr>
            <a:normAutofit fontScale="92500" lnSpcReduction="10000"/>
          </a:bodyPr>
          <a:lstStyle/>
          <a:p>
            <a:r>
              <a:rPr lang="en-GB" b="1" dirty="0" smtClean="0"/>
              <a:t>Pre-drilling checklist</a:t>
            </a:r>
            <a:br>
              <a:rPr lang="en-GB" b="1" dirty="0" smtClean="0"/>
            </a:br>
            <a:r>
              <a:rPr lang="en-GB" dirty="0" smtClean="0"/>
              <a:t>DECC may provide consent to drill once the operator has</a:t>
            </a:r>
          </a:p>
          <a:p>
            <a:pPr lvl="1"/>
            <a:r>
              <a:rPr lang="en-GB" dirty="0" smtClean="0"/>
              <a:t>Satisfied DECC that effective operational and environmental management systems are in place</a:t>
            </a:r>
          </a:p>
          <a:p>
            <a:pPr lvl="1"/>
            <a:r>
              <a:rPr lang="en-GB" dirty="0" smtClean="0"/>
              <a:t>Secured planning permission from the MPA/LPA</a:t>
            </a:r>
          </a:p>
          <a:p>
            <a:pPr lvl="1"/>
            <a:r>
              <a:rPr lang="en-GB" dirty="0" smtClean="0"/>
              <a:t>Discharged any relevant conditions placed on the planning permission by the MPA/LPA</a:t>
            </a:r>
          </a:p>
          <a:p>
            <a:pPr lvl="1"/>
            <a:r>
              <a:rPr lang="en-GB" dirty="0" smtClean="0"/>
              <a:t>Obtained a permit from the Coal Authority if well will encroach on coal seams</a:t>
            </a:r>
          </a:p>
          <a:p>
            <a:pPr lvl="1"/>
            <a:r>
              <a:rPr lang="en-GB" dirty="0" smtClean="0"/>
              <a:t>Informed the BGS of intention to drill</a:t>
            </a:r>
          </a:p>
          <a:p>
            <a:pPr lvl="1"/>
            <a:r>
              <a:rPr lang="en-GB" dirty="0" smtClean="0"/>
              <a:t>Completed the consultation processes with all statutory consultees.</a:t>
            </a:r>
          </a:p>
          <a:p>
            <a:pPr lvl="1"/>
            <a:r>
              <a:rPr lang="en-GB" dirty="0" smtClean="0"/>
              <a:t>Obtained all necessary permits from the relevant environment agency</a:t>
            </a:r>
          </a:p>
          <a:p>
            <a:pPr lvl="1"/>
            <a:r>
              <a:rPr lang="en-GB" dirty="0" smtClean="0"/>
              <a:t>Agreed a system for monitoring conditions and emissions with the relevant environmental agency</a:t>
            </a:r>
          </a:p>
          <a:p>
            <a:pPr lvl="1"/>
            <a:r>
              <a:rPr lang="en-GB" dirty="0" smtClean="0"/>
              <a:t>Notified the HSE of intention to drill (minimum 21 days’ notice)</a:t>
            </a:r>
          </a:p>
          <a:p>
            <a:pPr lvl="1"/>
            <a:r>
              <a:rPr lang="en-GB" dirty="0" smtClean="0"/>
              <a:t>Provided the HSE with details of proposed well design checked by an independent and competent person (minimum 21 days’ notice)</a:t>
            </a:r>
          </a:p>
          <a:p>
            <a:pPr lvl="1"/>
            <a:r>
              <a:rPr lang="en-GB" dirty="0" smtClean="0"/>
              <a:t>Agreed data-reporting methods with DECC</a:t>
            </a:r>
          </a:p>
          <a:p>
            <a:pPr lvl="1"/>
            <a:r>
              <a:rPr lang="en-GB" dirty="0" smtClean="0"/>
              <a:t>Agreed method for monitoring induced seismicity with DECC</a:t>
            </a:r>
          </a:p>
          <a:p>
            <a:pPr lvl="1"/>
            <a:r>
              <a:rPr lang="en-GB" dirty="0" smtClean="0"/>
              <a:t>Received approval for outline hydraulic fracturing programme from DECC (where hydraulic fracturing is planned).</a:t>
            </a:r>
          </a:p>
          <a:p>
            <a:endParaRPr lang="en-GB" b="1" dirty="0" smtClean="0"/>
          </a:p>
          <a:p>
            <a:r>
              <a:rPr lang="en-GB" b="1" dirty="0" smtClean="0"/>
              <a:t>Bundling of consents</a:t>
            </a:r>
          </a:p>
          <a:p>
            <a:r>
              <a:rPr lang="en-GB" dirty="0" smtClean="0"/>
              <a:t>If operators plan to conduct hydraulic fracturing operations on a specific well they have the option to bundle their requests for drilling consent and fracturing consent. Whether consent for fracturing is sought before or after drilling of the well, operators must receive DECC approval before fracturing commences.</a:t>
            </a:r>
          </a:p>
          <a:p>
            <a:endParaRPr lang="en-GB" b="1" dirty="0" smtClean="0"/>
          </a:p>
          <a:p>
            <a:r>
              <a:rPr lang="en-GB" b="1" dirty="0" smtClean="0"/>
              <a:t>Useful links</a:t>
            </a:r>
          </a:p>
          <a:p>
            <a:r>
              <a:rPr lang="en-US" dirty="0" smtClean="0"/>
              <a:t>UKOOG guidance for onshore shale gas wells</a:t>
            </a:r>
            <a:r>
              <a:rPr lang="en-GB" dirty="0" smtClean="0"/>
              <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a:p>
            <a:r>
              <a:rPr lang="en-GB" dirty="0" smtClean="0"/>
              <a:t>Scottish Environment Protection Agency</a:t>
            </a:r>
            <a:br>
              <a:rPr lang="en-GB" dirty="0" smtClean="0"/>
            </a:br>
            <a:r>
              <a:rPr lang="en-GB" dirty="0" smtClean="0">
                <a:hlinkClick r:id="rId4"/>
              </a:rPr>
              <a:t>http://www.sepa.org.uk/</a:t>
            </a:r>
            <a:endParaRPr lang="en-GB" dirty="0" smtClean="0"/>
          </a:p>
          <a:p>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5"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6" cstate="print"/>
          <a:stretch>
            <a:fillRect/>
          </a:stretch>
        </p:blipFill>
        <p:spPr>
          <a:xfrm>
            <a:off x="8584263" y="97582"/>
            <a:ext cx="301727" cy="274298"/>
          </a:xfrm>
          <a:prstGeom prst="rect">
            <a:avLst/>
          </a:prstGeom>
        </p:spPr>
      </p:pic>
      <p:pic>
        <p:nvPicPr>
          <p:cNvPr id="12" name="Picture 11" descr="england.png">
            <a:hlinkClick r:id="rId7" action="ppaction://hlinksldjump"/>
          </p:cNvPr>
          <p:cNvPicPr>
            <a:picLocks noChangeAspect="1"/>
          </p:cNvPicPr>
          <p:nvPr/>
        </p:nvPicPr>
        <p:blipFill>
          <a:blip r:embed="rId8"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9" cstate="print"/>
          <a:stretch>
            <a:fillRect/>
          </a:stretch>
        </p:blipFill>
        <p:spPr>
          <a:xfrm>
            <a:off x="7107907" y="74203"/>
            <a:ext cx="306299" cy="306299"/>
          </a:xfrm>
          <a:prstGeom prst="rect">
            <a:avLst/>
          </a:prstGeom>
        </p:spPr>
      </p:pic>
    </p:spTree>
    <p:extLst>
      <p:ext uri="{BB962C8B-B14F-4D97-AF65-F5344CB8AC3E}">
        <p14:creationId xmlns:p14="http://schemas.microsoft.com/office/powerpoint/2010/main" xmlns="" val="32257401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b="1" dirty="0" smtClean="0">
                <a:solidFill>
                  <a:schemeClr val="accent2"/>
                </a:solidFill>
                <a:latin typeface="Arial" pitchFamily="34" charset="0"/>
                <a:cs typeface="Arial" pitchFamily="34" charset="0"/>
              </a:rPr>
              <a:t>DECC approval for outline hydraulic</a:t>
            </a:r>
          </a:p>
          <a:p>
            <a:pPr marL="1257300" indent="-1257300">
              <a:spcAft>
                <a:spcPts val="300"/>
              </a:spcAft>
            </a:pPr>
            <a:r>
              <a:rPr lang="en-GB" b="1" dirty="0" smtClean="0">
                <a:solidFill>
                  <a:schemeClr val="accent2"/>
                </a:solidFill>
                <a:latin typeface="Arial" pitchFamily="34" charset="0"/>
                <a:cs typeface="Arial" pitchFamily="34" charset="0"/>
              </a:rPr>
              <a:t>fracturing plan and agreed method </a:t>
            </a:r>
          </a:p>
          <a:p>
            <a:pPr marL="1257300" indent="-1257300">
              <a:spcAft>
                <a:spcPts val="300"/>
              </a:spcAft>
            </a:pPr>
            <a:r>
              <a:rPr lang="en-GB" b="1" dirty="0" smtClean="0">
                <a:solidFill>
                  <a:schemeClr val="accent2"/>
                </a:solidFill>
                <a:latin typeface="Arial" pitchFamily="34" charset="0"/>
                <a:cs typeface="Arial" pitchFamily="34" charset="0"/>
              </a:rPr>
              <a:t>for monitoring induced seismicity </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must establish arrangements to control seismicity and provide a detailed plan for monitoring hydraulic fracturing operations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Before granting consent for shale gas operations that include hydraulic fracturing, DECC will require that a fracturing plan be submitted for consideration. DECC will expect operators to demonstrate a full understanding of the risks of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Operators will need to evaluate the historical and background seismicity and the in situ stress regime, and delineate faults in the area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rPr>
              <a:t>of the proposed well to identify the risk of activating any fault by hydraulic fracturing</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 fracturing plan should also include appropriate plans to monitor seismicity before, during and after the well operations</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Monitoring agreed as part of fracture plan</a:t>
            </a:r>
          </a:p>
        </p:txBody>
      </p:sp>
      <p:sp>
        <p:nvSpPr>
          <p:cNvPr id="10" name="Content Placeholder 9"/>
          <p:cNvSpPr>
            <a:spLocks noGrp="1"/>
          </p:cNvSpPr>
          <p:nvPr>
            <p:ph idx="1"/>
          </p:nvPr>
        </p:nvSpPr>
        <p:spPr/>
        <p:txBody>
          <a:bodyPr>
            <a:normAutofit/>
          </a:bodyPr>
          <a:lstStyle/>
          <a:p>
            <a:r>
              <a:rPr lang="en-GB" b="1" dirty="0" smtClean="0"/>
              <a:t>Traffic light monitoring systems for induced seismicity</a:t>
            </a:r>
            <a:br>
              <a:rPr lang="en-GB" b="1" dirty="0" smtClean="0"/>
            </a:br>
            <a:r>
              <a:rPr lang="en-GB" dirty="0" smtClean="0"/>
              <a:t>Traffic light monitoring systems will be required to enable operations to mitigate induced seismicity. </a:t>
            </a:r>
          </a:p>
          <a:p>
            <a:r>
              <a:rPr lang="en-US" dirty="0" smtClean="0"/>
              <a:t>The remedial action level for the traffic light system (that is, the “red light”) will be set at magnitude 0.5 (far below a perceptible surface event, but larger than the expected level generated by the fracturing of the rock). T</a:t>
            </a:r>
            <a:r>
              <a:rPr lang="en-GB" dirty="0" smtClean="0"/>
              <a:t>his will apply to the first set of hydraulic fractures and will be subject to review.</a:t>
            </a:r>
          </a:p>
          <a:p>
            <a:r>
              <a:rPr lang="en-GB" dirty="0" smtClean="0"/>
              <a:t>Traffic light monitoring systems are affected by natural delays within geological systems such as the slow movement of fluids through faults, so it is important that the trigger levels are low enough to detect the smaller induced seismic events that may be an indication of or precursor to a larger induced seismic event later. </a:t>
            </a:r>
          </a:p>
          <a:p>
            <a:r>
              <a:rPr lang="en-GB" dirty="0" smtClean="0"/>
              <a:t>By using sophisticated seismic monitoring algorithms, it is possible to discriminate these very small events from background surface-induced vibrations. In addition, the fracture plan should also include provision to monitor fracture growth height.</a:t>
            </a:r>
          </a:p>
          <a:p>
            <a:endParaRPr lang="en-GB" dirty="0" smtClean="0"/>
          </a:p>
          <a:p>
            <a:r>
              <a:rPr lang="en-GB" b="1" dirty="0" smtClean="0"/>
              <a:t>Useful links</a:t>
            </a:r>
          </a:p>
          <a:p>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5" cstate="print"/>
          <a:stretch>
            <a:fillRect/>
          </a:stretch>
        </p:blipFill>
        <p:spPr>
          <a:xfrm>
            <a:off x="8584263" y="97582"/>
            <a:ext cx="301727" cy="274298"/>
          </a:xfrm>
          <a:prstGeom prst="rect">
            <a:avLst/>
          </a:prstGeom>
        </p:spPr>
      </p:pic>
      <p:pic>
        <p:nvPicPr>
          <p:cNvPr id="12" name="Picture 11" descr="england.png">
            <a:hlinkClick r:id="rId6" action="ppaction://hlinksldjump"/>
          </p:cNvPr>
          <p:cNvPicPr>
            <a:picLocks noChangeAspect="1"/>
          </p:cNvPicPr>
          <p:nvPr/>
        </p:nvPicPr>
        <p:blipFill>
          <a:blip r:embed="rId7"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8" cstate="print"/>
          <a:stretch>
            <a:fillRect/>
          </a:stretch>
        </p:blipFill>
        <p:spPr>
          <a:xfrm>
            <a:off x="7050757" y="74203"/>
            <a:ext cx="306299" cy="306299"/>
          </a:xfrm>
          <a:prstGeom prst="rect">
            <a:avLst/>
          </a:prstGeom>
        </p:spPr>
      </p:pic>
    </p:spTree>
    <p:extLst>
      <p:ext uri="{BB962C8B-B14F-4D97-AF65-F5344CB8AC3E}">
        <p14:creationId xmlns:p14="http://schemas.microsoft.com/office/powerpoint/2010/main" xmlns="" val="13950482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to fracture</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As part of PEDL licence process an outline hydraulic fracture plan (HFP) is reviewed and approved by DECC</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Operator granted right to start hydraulic fracturing operations in line with outline HFP and agreed monitoring arrangements</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Outline fracture plan agreed</a:t>
            </a:r>
          </a:p>
        </p:txBody>
      </p:sp>
      <p:sp>
        <p:nvSpPr>
          <p:cNvPr id="10" name="Content Placeholder 9"/>
          <p:cNvSpPr>
            <a:spLocks noGrp="1"/>
          </p:cNvSpPr>
          <p:nvPr>
            <p:ph idx="1"/>
          </p:nvPr>
        </p:nvSpPr>
        <p:spPr>
          <a:xfrm>
            <a:off x="4716463" y="549274"/>
            <a:ext cx="4176712" cy="6120086"/>
          </a:xfrm>
        </p:spPr>
        <p:txBody>
          <a:bodyPr>
            <a:normAutofit/>
          </a:bodyPr>
          <a:lstStyle/>
          <a:p>
            <a:r>
              <a:rPr lang="en-GB" b="1" dirty="0" smtClean="0"/>
              <a:t>Hydraulic fracture plan </a:t>
            </a:r>
            <a:br>
              <a:rPr lang="en-GB" b="1" dirty="0" smtClean="0"/>
            </a:br>
            <a:r>
              <a:rPr lang="en-GB" dirty="0" smtClean="0"/>
              <a:t>Operators should develop an outline hydraulic fracturing programme (HFP) based on the risk assessment that describes the control and mitigation measures for fracture containment and for any potential induced seismicity.</a:t>
            </a:r>
          </a:p>
          <a:p>
            <a:r>
              <a:rPr lang="en-GB" dirty="0" smtClean="0"/>
              <a:t>The proposed design of the fracture geometry should be included in the HFP, including (fracturing) target zones, sealing mechanism(s) and aquifers (fresh and saline), so as not to allow fracturing fluids to migrate from the designed fracture zone(s).</a:t>
            </a:r>
          </a:p>
          <a:p>
            <a:endParaRPr lang="en-GB" dirty="0" smtClean="0"/>
          </a:p>
          <a:p>
            <a:r>
              <a:rPr lang="en-GB" b="1" dirty="0" smtClean="0"/>
              <a:t>Disclosure of chemical additives</a:t>
            </a:r>
            <a:br>
              <a:rPr lang="en-GB" b="1" dirty="0" smtClean="0"/>
            </a:br>
            <a:r>
              <a:rPr lang="en-GB" dirty="0" smtClean="0"/>
              <a:t>Operators will disclose the chemical additives of fracturing fluids on a well-by-well basis.</a:t>
            </a:r>
          </a:p>
          <a:p>
            <a:r>
              <a:rPr lang="en-GB" dirty="0" smtClean="0"/>
              <a:t>A public disclosure of fracture fluid form is downloadable from </a:t>
            </a:r>
            <a:r>
              <a:rPr lang="en-GB" dirty="0" smtClean="0">
                <a:hlinkClick r:id="rId4"/>
              </a:rPr>
              <a:t>www.ukoog.org.uk</a:t>
            </a:r>
            <a:endParaRPr lang="en-GB" dirty="0" smtClean="0"/>
          </a:p>
          <a:p>
            <a:endParaRPr lang="en-GB" dirty="0" smtClean="0"/>
          </a:p>
          <a:p>
            <a:r>
              <a:rPr lang="en-GB" b="1" dirty="0" smtClean="0"/>
              <a:t>Useful links</a:t>
            </a:r>
            <a:br>
              <a:rPr lang="en-GB" b="1" dirty="0" smtClean="0"/>
            </a:br>
            <a:r>
              <a:rPr lang="en-GB" dirty="0" smtClean="0"/>
              <a:t>UKOOG guidance</a:t>
            </a:r>
            <a:br>
              <a:rPr lang="en-GB" dirty="0" smtClean="0"/>
            </a:br>
            <a:r>
              <a:rPr lang="en-GB" dirty="0" smtClean="0">
                <a:hlinkClick r:id="rId3"/>
              </a:rPr>
              <a:t>https://www.gov.uk/government/uploads/system/uploads/attachment_data/file/185935/UKOOGShaleGasWellGuidelines.pdf</a:t>
            </a:r>
            <a:endParaRPr lang="en-GB" dirty="0" smtClean="0"/>
          </a:p>
          <a:p>
            <a:endParaRPr lang="en-GB" dirty="0" smtClean="0"/>
          </a:p>
          <a:p>
            <a:r>
              <a:rPr lang="en-GB" dirty="0" smtClean="0"/>
              <a:t>Government guidance on shale gas extraction in the UK</a:t>
            </a:r>
            <a:br>
              <a:rPr lang="en-GB" dirty="0" smtClean="0"/>
            </a:br>
            <a:r>
              <a:rPr lang="en-GB" dirty="0" smtClean="0">
                <a:hlinkClick r:id="rId5"/>
              </a:rPr>
              <a:t>www.gov.uk/government/uploads/system/uploads/attachment_data/file/49541/7269-government-response-sg-report-.pdf</a:t>
            </a:r>
            <a:endParaRPr lang="en-GB" dirty="0" smtClean="0"/>
          </a:p>
          <a:p>
            <a:endParaRPr lang="en-GB" dirty="0" smtClean="0"/>
          </a:p>
        </p:txBody>
      </p:sp>
      <p:pic>
        <p:nvPicPr>
          <p:cNvPr id="9" name="Picture 8"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2" name="Picture 11" descr="england.png">
            <a:hlinkClick r:id="rId8" action="ppaction://hlinksldjump"/>
          </p:cNvPr>
          <p:cNvPicPr>
            <a:picLocks noChangeAspect="1"/>
          </p:cNvPicPr>
          <p:nvPr/>
        </p:nvPicPr>
        <p:blipFill>
          <a:blip r:embed="rId9"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0" cstate="print"/>
          <a:stretch>
            <a:fillRect/>
          </a:stretch>
        </p:blipFill>
        <p:spPr>
          <a:xfrm>
            <a:off x="7146007" y="74203"/>
            <a:ext cx="306299" cy="306299"/>
          </a:xfrm>
          <a:prstGeom prst="rect">
            <a:avLst/>
          </a:prstGeom>
        </p:spPr>
      </p:pic>
    </p:spTree>
    <p:extLst>
      <p:ext uri="{BB962C8B-B14F-4D97-AF65-F5344CB8AC3E}">
        <p14:creationId xmlns:p14="http://schemas.microsoft.com/office/powerpoint/2010/main" xmlns="" val="383462947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2"/>
                </a:solidFill>
                <a:latin typeface="Arial" pitchFamily="34" charset="0"/>
                <a:cs typeface="Arial" pitchFamily="34" charset="0"/>
              </a:rPr>
              <a:t>DECC consent for extended </a:t>
            </a:r>
          </a:p>
          <a:p>
            <a:pPr marL="1257300" indent="-1257300">
              <a:spcAft>
                <a:spcPts val="300"/>
              </a:spcAft>
            </a:pPr>
            <a:r>
              <a:rPr lang="en-GB" sz="2000" b="1" dirty="0" smtClean="0">
                <a:solidFill>
                  <a:schemeClr val="accent2"/>
                </a:solidFill>
                <a:latin typeface="Arial" pitchFamily="34" charset="0"/>
                <a:cs typeface="Arial" pitchFamily="34" charset="0"/>
              </a:rPr>
              <a:t>well test (EWT)</a:t>
            </a:r>
          </a:p>
          <a:p>
            <a:pPr marL="1257300" indent="-1257300">
              <a:spcAft>
                <a:spcPts val="300"/>
              </a:spcAft>
            </a:pPr>
            <a:r>
              <a:rPr lang="en-GB" sz="800" dirty="0" smtClean="0">
                <a:solidFill>
                  <a:schemeClr val="tx1">
                    <a:lumMod val="75000"/>
                    <a:lumOff val="25000"/>
                  </a:schemeClr>
                </a:solidFill>
              </a:rPr>
              <a:t> </a:t>
            </a: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DECC</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applies for permission to conduct extended well test to assess productivity</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DECC requires operators to establish arrangements for controlling venting and flaring activities during the EWT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a:t>
            </a:r>
          </a:p>
          <a:p>
            <a:pPr marL="1258888" indent="-1258888">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rPr>
              <a:t>Terms of licences issued under the </a:t>
            </a:r>
            <a:br>
              <a:rPr lang="en-GB" sz="950" b="1" dirty="0" smtClean="0">
                <a:solidFill>
                  <a:schemeClr val="tx1">
                    <a:lumMod val="75000"/>
                    <a:lumOff val="25000"/>
                  </a:schemeClr>
                </a:solidFill>
                <a:latin typeface="Arial" pitchFamily="34" charset="0"/>
                <a:cs typeface="Arial" pitchFamily="34" charset="0"/>
              </a:rPr>
            </a:br>
            <a:r>
              <a:rPr lang="en-GB" sz="950" b="1" dirty="0" smtClean="0">
                <a:solidFill>
                  <a:schemeClr val="tx1">
                    <a:lumMod val="75000"/>
                    <a:lumOff val="25000"/>
                  </a:schemeClr>
                </a:solidFill>
                <a:latin typeface="Arial" pitchFamily="34" charset="0"/>
                <a:cs typeface="Arial" pitchFamily="34" charset="0"/>
                <a:hlinkClick r:id="rId2"/>
              </a:rPr>
              <a:t>Petroleum Act 1998</a:t>
            </a:r>
            <a:r>
              <a:rPr lang="en-GB" sz="950" b="1" dirty="0" smtClean="0">
                <a:solidFill>
                  <a:schemeClr val="tx1">
                    <a:lumMod val="75000"/>
                    <a:lumOff val="25000"/>
                  </a:schemeClr>
                </a:solidFill>
                <a:latin typeface="Arial" pitchFamily="34" charset="0"/>
                <a:cs typeface="Arial" pitchFamily="34" charset="0"/>
              </a:rPr>
              <a:t> </a:t>
            </a:r>
          </a:p>
          <a:p>
            <a:pPr marL="1258888">
              <a:spcAft>
                <a:spcPts val="300"/>
              </a:spcAft>
              <a:tabLst>
                <a:tab pos="1257300" algn="l"/>
              </a:tabLst>
            </a:pPr>
            <a:r>
              <a:rPr lang="en-US" sz="950" b="1" dirty="0" smtClean="0">
                <a:solidFill>
                  <a:schemeClr val="tx1">
                    <a:lumMod val="75000"/>
                    <a:lumOff val="25000"/>
                  </a:schemeClr>
                </a:solidFill>
                <a:latin typeface="Arial" pitchFamily="34" charset="0"/>
                <a:cs typeface="Arial" pitchFamily="34" charset="0"/>
                <a:hlinkClick r:id="rId3"/>
              </a:rPr>
              <a:t>UKOOG guidance for onshore shale gas wells</a:t>
            </a: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Statutory consultees:	</a:t>
            </a:r>
            <a:r>
              <a:rPr lang="en-GB" sz="950" b="1" dirty="0" smtClean="0">
                <a:solidFill>
                  <a:schemeClr val="tx1">
                    <a:lumMod val="75000"/>
                    <a:lumOff val="25000"/>
                  </a:schemeClr>
                </a:solidFill>
                <a:latin typeface="Arial" pitchFamily="34" charset="0"/>
                <a:cs typeface="Arial" pitchFamily="34" charset="0"/>
              </a:rPr>
              <a:t>–</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Consent for EWT</a:t>
            </a:r>
          </a:p>
        </p:txBody>
      </p:sp>
      <p:sp>
        <p:nvSpPr>
          <p:cNvPr id="10" name="Content Placeholder 9"/>
          <p:cNvSpPr>
            <a:spLocks noGrp="1"/>
          </p:cNvSpPr>
          <p:nvPr>
            <p:ph idx="1"/>
          </p:nvPr>
        </p:nvSpPr>
        <p:spPr/>
        <p:txBody>
          <a:bodyPr/>
          <a:lstStyle/>
          <a:p>
            <a:r>
              <a:rPr lang="en-GB" b="1" dirty="0" smtClean="0"/>
              <a:t>Extended well test</a:t>
            </a:r>
            <a:br>
              <a:rPr lang="en-GB" b="1" dirty="0" smtClean="0"/>
            </a:br>
            <a:r>
              <a:rPr lang="en-GB" dirty="0" smtClean="0"/>
              <a:t>If the well needs more than 96 hours of testing to evaluate its potential to produce hydrocarbons, the operator can apply to DECC for an EWT once all other consent and permissions have been granted that limit the quantities of gas to be produced and saved or flared.</a:t>
            </a:r>
          </a:p>
        </p:txBody>
      </p:sp>
      <p:pic>
        <p:nvPicPr>
          <p:cNvPr id="9" name="Picture 8" descr="arrow.png">
            <a:hlinkClick r:id="" action="ppaction://hlinkshowjump?jump=previousslide"/>
          </p:cNvPr>
          <p:cNvPicPr>
            <a:picLocks noChangeAspect="1"/>
          </p:cNvPicPr>
          <p:nvPr/>
        </p:nvPicPr>
        <p:blipFill>
          <a:blip r:embed="rId4" cstate="print"/>
          <a:stretch>
            <a:fillRect/>
          </a:stretch>
        </p:blipFill>
        <p:spPr>
          <a:xfrm>
            <a:off x="8199835"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4" y="70310"/>
            <a:ext cx="537621" cy="322573"/>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098382" y="74203"/>
            <a:ext cx="306299" cy="306299"/>
          </a:xfrm>
          <a:prstGeom prst="rect">
            <a:avLst/>
          </a:prstGeom>
        </p:spPr>
      </p:pic>
    </p:spTree>
    <p:extLst>
      <p:ext uri="{BB962C8B-B14F-4D97-AF65-F5344CB8AC3E}">
        <p14:creationId xmlns:p14="http://schemas.microsoft.com/office/powerpoint/2010/main" xmlns="" val="1066982083"/>
      </p:ext>
    </p:extLst>
  </p:cSld>
  <p:clrMapOvr>
    <a:masterClrMapping/>
  </p:clrMapOvr>
  <p:transition advClick="0"/>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a:hlinkClick r:id="rId2" action="ppaction://hlinksldjump"/>
          </p:cNvPr>
          <p:cNvSpPr/>
          <p:nvPr/>
        </p:nvSpPr>
        <p:spPr>
          <a:xfrm>
            <a:off x="-2207" y="6156"/>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4" name="Straight Arrow Connector 93"/>
          <p:cNvCxnSpPr/>
          <p:nvPr/>
        </p:nvCxnSpPr>
        <p:spPr>
          <a:xfrm>
            <a:off x="8431857" y="3465495"/>
            <a:ext cx="0" cy="111822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074643" y="662321"/>
            <a:ext cx="0" cy="25200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a:off x="1547664" y="2337750"/>
            <a:ext cx="0" cy="21602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4044921" y="3384646"/>
            <a:ext cx="202499"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hlinkClick r:id="rId3" action="ppaction://hlinksldjump"/>
          </p:cNvPr>
          <p:cNvSpPr/>
          <p:nvPr/>
        </p:nvSpPr>
        <p:spPr>
          <a:xfrm>
            <a:off x="391884" y="486450"/>
            <a:ext cx="1390261" cy="28257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DETI issues petroleum licence to operator</a:t>
            </a:r>
            <a:endParaRPr lang="en-GB" sz="800" dirty="0">
              <a:solidFill>
                <a:schemeClr val="tx1">
                  <a:lumMod val="75000"/>
                  <a:lumOff val="25000"/>
                </a:schemeClr>
              </a:solidFill>
            </a:endParaRPr>
          </a:p>
        </p:txBody>
      </p:sp>
      <p:sp>
        <p:nvSpPr>
          <p:cNvPr id="31" name="Rectangle 30">
            <a:hlinkClick r:id="rId4" action="ppaction://hlinksldjump"/>
          </p:cNvPr>
          <p:cNvSpPr/>
          <p:nvPr/>
        </p:nvSpPr>
        <p:spPr>
          <a:xfrm>
            <a:off x="3320658" y="2055384"/>
            <a:ext cx="1899414"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EIA scope defined by DOE Planning</a:t>
            </a:r>
          </a:p>
          <a:p>
            <a:pPr algn="ctr"/>
            <a:r>
              <a:rPr lang="en-GB" sz="800" dirty="0" smtClean="0">
                <a:solidFill>
                  <a:schemeClr val="tx1">
                    <a:lumMod val="75000"/>
                    <a:lumOff val="25000"/>
                  </a:schemeClr>
                </a:solidFill>
              </a:rPr>
              <a:t>EIA conducted by operator</a:t>
            </a:r>
            <a:endParaRPr lang="en-GB" sz="800" dirty="0">
              <a:solidFill>
                <a:schemeClr val="tx1">
                  <a:lumMod val="75000"/>
                  <a:lumOff val="25000"/>
                </a:schemeClr>
              </a:solidFill>
            </a:endParaRPr>
          </a:p>
        </p:txBody>
      </p:sp>
      <p:sp>
        <p:nvSpPr>
          <p:cNvPr id="32" name="Rectangle 31">
            <a:hlinkClick r:id="rId5" action="ppaction://hlinksldjump"/>
          </p:cNvPr>
          <p:cNvSpPr/>
          <p:nvPr/>
        </p:nvSpPr>
        <p:spPr>
          <a:xfrm>
            <a:off x="1979712" y="1703735"/>
            <a:ext cx="1656184"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DOE Planning screens proposal and makes an EIA determination</a:t>
            </a:r>
            <a:endParaRPr lang="en-GB" sz="800" dirty="0">
              <a:solidFill>
                <a:schemeClr val="tx1">
                  <a:lumMod val="75000"/>
                  <a:lumOff val="25000"/>
                </a:schemeClr>
              </a:solidFill>
            </a:endParaRPr>
          </a:p>
        </p:txBody>
      </p:sp>
      <p:sp>
        <p:nvSpPr>
          <p:cNvPr id="33" name="Rectangle 32">
            <a:hlinkClick r:id="rId6" action="ppaction://hlinksldjump"/>
          </p:cNvPr>
          <p:cNvSpPr/>
          <p:nvPr/>
        </p:nvSpPr>
        <p:spPr>
          <a:xfrm>
            <a:off x="2119816" y="2428808"/>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makes planning application</a:t>
            </a:r>
            <a:endParaRPr lang="en-GB" sz="800" dirty="0">
              <a:solidFill>
                <a:schemeClr val="tx1">
                  <a:lumMod val="75000"/>
                  <a:lumOff val="25000"/>
                </a:schemeClr>
              </a:solidFill>
            </a:endParaRPr>
          </a:p>
        </p:txBody>
      </p:sp>
      <p:sp>
        <p:nvSpPr>
          <p:cNvPr id="35" name="Rectangle 34">
            <a:hlinkClick r:id="rId7" action="ppaction://hlinksldjump"/>
          </p:cNvPr>
          <p:cNvSpPr/>
          <p:nvPr/>
        </p:nvSpPr>
        <p:spPr>
          <a:xfrm>
            <a:off x="3923928" y="2716840"/>
            <a:ext cx="144000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DOE Planning advertises and consults on finalised planning application</a:t>
            </a:r>
            <a:endParaRPr lang="en-GB" sz="800" dirty="0">
              <a:solidFill>
                <a:schemeClr val="tx1">
                  <a:lumMod val="75000"/>
                  <a:lumOff val="25000"/>
                </a:schemeClr>
              </a:solidFill>
            </a:endParaRPr>
          </a:p>
        </p:txBody>
      </p:sp>
      <p:sp>
        <p:nvSpPr>
          <p:cNvPr id="45" name="Rectangle 44">
            <a:hlinkClick r:id="rId8" action="ppaction://hlinksldjump"/>
          </p:cNvPr>
          <p:cNvSpPr/>
          <p:nvPr/>
        </p:nvSpPr>
        <p:spPr>
          <a:xfrm>
            <a:off x="5621034" y="1682942"/>
            <a:ext cx="1471246"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Agree plan for site restoration</a:t>
            </a:r>
          </a:p>
        </p:txBody>
      </p:sp>
      <p:sp>
        <p:nvSpPr>
          <p:cNvPr id="47" name="Rectangle 46">
            <a:hlinkClick r:id="rId9" action="ppaction://hlinksldjump"/>
          </p:cNvPr>
          <p:cNvSpPr/>
          <p:nvPr/>
        </p:nvSpPr>
        <p:spPr>
          <a:xfrm>
            <a:off x="5724128" y="2212784"/>
            <a:ext cx="72008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decision reached</a:t>
            </a:r>
            <a:endParaRPr lang="en-GB" sz="800" dirty="0">
              <a:solidFill>
                <a:schemeClr val="tx1">
                  <a:lumMod val="75000"/>
                  <a:lumOff val="25000"/>
                </a:schemeClr>
              </a:solidFill>
            </a:endParaRPr>
          </a:p>
        </p:txBody>
      </p:sp>
      <p:cxnSp>
        <p:nvCxnSpPr>
          <p:cNvPr id="108" name="Shape 107"/>
          <p:cNvCxnSpPr>
            <a:stCxn id="32" idx="2"/>
            <a:endCxn id="31" idx="1"/>
          </p:cNvCxnSpPr>
          <p:nvPr/>
        </p:nvCxnSpPr>
        <p:spPr>
          <a:xfrm rot="16200000" flipH="1">
            <a:off x="2959050" y="1835062"/>
            <a:ext cx="210363" cy="512854"/>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hape 111"/>
          <p:cNvCxnSpPr>
            <a:stCxn id="31" idx="2"/>
            <a:endCxn id="33" idx="3"/>
          </p:cNvCxnSpPr>
          <p:nvPr/>
        </p:nvCxnSpPr>
        <p:spPr>
          <a:xfrm rot="5400000">
            <a:off x="3799022" y="2098752"/>
            <a:ext cx="232138" cy="71054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35" idx="3"/>
            <a:endCxn id="45" idx="1"/>
          </p:cNvCxnSpPr>
          <p:nvPr/>
        </p:nvCxnSpPr>
        <p:spPr>
          <a:xfrm flipV="1">
            <a:off x="5363928" y="1762673"/>
            <a:ext cx="257106" cy="115700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62">
            <a:hlinkClick r:id="rId10" action="ppaction://hlinksldjump"/>
          </p:cNvPr>
          <p:cNvSpPr/>
          <p:nvPr/>
        </p:nvSpPr>
        <p:spPr>
          <a:xfrm>
            <a:off x="7308464" y="4584112"/>
            <a:ext cx="1223976" cy="344128"/>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buClr>
                <a:schemeClr val="tx1">
                  <a:lumMod val="75000"/>
                  <a:lumOff val="25000"/>
                </a:schemeClr>
              </a:buClr>
            </a:pPr>
            <a:r>
              <a:rPr lang="en-GB" sz="1000" b="1" dirty="0" smtClean="0">
                <a:solidFill>
                  <a:schemeClr val="tx1">
                    <a:lumMod val="75000"/>
                    <a:lumOff val="25000"/>
                  </a:schemeClr>
                </a:solidFill>
              </a:rPr>
              <a:t>DETI CONSENT TO DRILL</a:t>
            </a:r>
          </a:p>
        </p:txBody>
      </p:sp>
      <p:sp>
        <p:nvSpPr>
          <p:cNvPr id="65" name="Rectangle 64">
            <a:hlinkClick r:id="rId11" action="ppaction://hlinksldjump"/>
          </p:cNvPr>
          <p:cNvSpPr/>
          <p:nvPr/>
        </p:nvSpPr>
        <p:spPr>
          <a:xfrm>
            <a:off x="7164288" y="5100149"/>
            <a:ext cx="144000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Agree traffic light system, outline HFP and fracture monitoring </a:t>
            </a:r>
            <a:endParaRPr lang="en-GB" sz="800" dirty="0">
              <a:solidFill>
                <a:schemeClr val="tx1">
                  <a:lumMod val="75000"/>
                  <a:lumOff val="25000"/>
                </a:schemeClr>
              </a:solidFill>
            </a:endParaRPr>
          </a:p>
        </p:txBody>
      </p:sp>
      <p:sp>
        <p:nvSpPr>
          <p:cNvPr id="66" name="Rectangle 65">
            <a:hlinkClick r:id="rId11" action="ppaction://hlinksldjump"/>
          </p:cNvPr>
          <p:cNvSpPr/>
          <p:nvPr/>
        </p:nvSpPr>
        <p:spPr>
          <a:xfrm>
            <a:off x="7164288" y="5506283"/>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DETI consent to fracture </a:t>
            </a:r>
          </a:p>
        </p:txBody>
      </p:sp>
      <p:cxnSp>
        <p:nvCxnSpPr>
          <p:cNvPr id="97" name="Straight Connector 96"/>
          <p:cNvCxnSpPr/>
          <p:nvPr/>
        </p:nvCxnSpPr>
        <p:spPr>
          <a:xfrm>
            <a:off x="3563888" y="1405613"/>
            <a:ext cx="288000"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844212" y="1418262"/>
            <a:ext cx="7708" cy="4611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3635896" y="1876117"/>
            <a:ext cx="216024" cy="0"/>
          </a:xfrm>
          <a:prstGeom prst="line">
            <a:avLst/>
          </a:prstGeom>
          <a:ln>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endCxn id="65" idx="0"/>
          </p:cNvCxnSpPr>
          <p:nvPr/>
        </p:nvCxnSpPr>
        <p:spPr>
          <a:xfrm flipH="1">
            <a:off x="7884288" y="4930038"/>
            <a:ext cx="80" cy="170111"/>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1" name="Rectangle 190">
            <a:hlinkClick r:id="rId12" action="ppaction://hlinksldjump"/>
          </p:cNvPr>
          <p:cNvSpPr/>
          <p:nvPr/>
        </p:nvSpPr>
        <p:spPr>
          <a:xfrm>
            <a:off x="3410347" y="3983529"/>
            <a:ext cx="3121082" cy="19581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US" sz="800" b="1" dirty="0" smtClean="0">
                <a:solidFill>
                  <a:schemeClr val="tx1">
                    <a:lumMod val="75000"/>
                    <a:lumOff val="25000"/>
                  </a:schemeClr>
                </a:solidFill>
              </a:rPr>
              <a:t>Operator </a:t>
            </a:r>
            <a:r>
              <a:rPr lang="en-US" sz="800" dirty="0" smtClean="0">
                <a:solidFill>
                  <a:schemeClr val="tx1">
                    <a:lumMod val="75000"/>
                    <a:lumOff val="25000"/>
                  </a:schemeClr>
                </a:solidFill>
              </a:rPr>
              <a:t>applies for relevant permits from environmental regulator</a:t>
            </a:r>
          </a:p>
        </p:txBody>
      </p:sp>
      <p:cxnSp>
        <p:nvCxnSpPr>
          <p:cNvPr id="129" name="Straight Arrow Connector 128"/>
          <p:cNvCxnSpPr/>
          <p:nvPr/>
        </p:nvCxnSpPr>
        <p:spPr>
          <a:xfrm>
            <a:off x="233054" y="4742589"/>
            <a:ext cx="518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32468" y="4131647"/>
            <a:ext cx="149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 name="Rectangle 82">
            <a:hlinkClick r:id="rId13" action="ppaction://hlinksldjump"/>
          </p:cNvPr>
          <p:cNvSpPr/>
          <p:nvPr/>
        </p:nvSpPr>
        <p:spPr>
          <a:xfrm>
            <a:off x="7164288" y="5666157"/>
            <a:ext cx="144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marL="85725" indent="-85725" algn="ctr">
              <a:buClr>
                <a:schemeClr val="tx1">
                  <a:lumMod val="75000"/>
                  <a:lumOff val="25000"/>
                </a:schemeClr>
              </a:buClr>
            </a:pPr>
            <a:r>
              <a:rPr lang="en-GB" sz="800" dirty="0" smtClean="0">
                <a:solidFill>
                  <a:schemeClr val="tx1">
                    <a:lumMod val="75000"/>
                    <a:lumOff val="25000"/>
                  </a:schemeClr>
                </a:solidFill>
              </a:rPr>
              <a:t>DETI consent for EWT</a:t>
            </a:r>
          </a:p>
        </p:txBody>
      </p:sp>
      <p:cxnSp>
        <p:nvCxnSpPr>
          <p:cNvPr id="139" name="Straight Arrow Connector 138"/>
          <p:cNvCxnSpPr/>
          <p:nvPr/>
        </p:nvCxnSpPr>
        <p:spPr>
          <a:xfrm>
            <a:off x="232469" y="2563299"/>
            <a:ext cx="1872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rot="16200000">
            <a:off x="1848166" y="2536824"/>
            <a:ext cx="144016"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a:hlinkClick r:id="rId14" action="ppaction://hlinksldjump"/>
          </p:cNvPr>
          <p:cNvSpPr/>
          <p:nvPr/>
        </p:nvSpPr>
        <p:spPr>
          <a:xfrm>
            <a:off x="1115616" y="1216236"/>
            <a:ext cx="2444200"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DOE Planning – facilitates</a:t>
            </a:r>
            <a:r>
              <a:rPr lang="en-GB" sz="800" b="1" dirty="0" smtClean="0">
                <a:solidFill>
                  <a:schemeClr val="tx1">
                    <a:lumMod val="75000"/>
                    <a:lumOff val="25000"/>
                  </a:schemeClr>
                </a:solidFill>
              </a:rPr>
              <a:t> </a:t>
            </a:r>
            <a:r>
              <a:rPr lang="en-GB" sz="800" dirty="0" smtClean="0">
                <a:solidFill>
                  <a:schemeClr val="tx1">
                    <a:lumMod val="75000"/>
                    <a:lumOff val="25000"/>
                  </a:schemeClr>
                </a:solidFill>
              </a:rPr>
              <a:t>pre-application discussion(PAD process) with applicant (best practice)</a:t>
            </a:r>
            <a:endParaRPr lang="en-GB" sz="800" dirty="0">
              <a:solidFill>
                <a:schemeClr val="tx1">
                  <a:lumMod val="75000"/>
                  <a:lumOff val="25000"/>
                </a:schemeClr>
              </a:solidFill>
            </a:endParaRPr>
          </a:p>
        </p:txBody>
      </p:sp>
      <p:cxnSp>
        <p:nvCxnSpPr>
          <p:cNvPr id="103" name="Shape 102"/>
          <p:cNvCxnSpPr>
            <a:stCxn id="33" idx="2"/>
            <a:endCxn id="35" idx="1"/>
          </p:cNvCxnSpPr>
          <p:nvPr/>
        </p:nvCxnSpPr>
        <p:spPr>
          <a:xfrm rot="16200000" flipH="1">
            <a:off x="3277722" y="2273475"/>
            <a:ext cx="208301" cy="108411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2968774" y="4131647"/>
            <a:ext cx="432048"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232469" y="1418057"/>
            <a:ext cx="86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a:off x="6012160" y="1852744"/>
            <a:ext cx="0" cy="36004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0" name="Rectangle 169">
            <a:hlinkClick r:id="rId15" action="ppaction://hlinksldjump"/>
          </p:cNvPr>
          <p:cNvSpPr/>
          <p:nvPr/>
        </p:nvSpPr>
        <p:spPr>
          <a:xfrm>
            <a:off x="6660232" y="2068768"/>
            <a:ext cx="576064" cy="40568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appeals process</a:t>
            </a:r>
            <a:endParaRPr lang="en-GB" sz="800" dirty="0">
              <a:solidFill>
                <a:schemeClr val="tx1">
                  <a:lumMod val="75000"/>
                  <a:lumOff val="25000"/>
                </a:schemeClr>
              </a:solidFill>
            </a:endParaRPr>
          </a:p>
        </p:txBody>
      </p:sp>
      <p:cxnSp>
        <p:nvCxnSpPr>
          <p:cNvPr id="187" name="Straight Arrow Connector 186"/>
          <p:cNvCxnSpPr/>
          <p:nvPr/>
        </p:nvCxnSpPr>
        <p:spPr>
          <a:xfrm>
            <a:off x="6444208" y="2572824"/>
            <a:ext cx="1008112"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6444208" y="2284792"/>
            <a:ext cx="216024"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6444208" y="2428808"/>
            <a:ext cx="216024" cy="0"/>
          </a:xfrm>
          <a:prstGeom prst="line">
            <a:avLst/>
          </a:prstGeom>
          <a:ln>
            <a:solidFill>
              <a:schemeClr val="tx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8431857" y="2798373"/>
            <a:ext cx="0" cy="547489"/>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6660232" y="4733064"/>
            <a:ext cx="648072"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47">
            <a:hlinkClick r:id="rId16" action="ppaction://hlinksldjump"/>
          </p:cNvPr>
          <p:cNvSpPr/>
          <p:nvPr/>
        </p:nvSpPr>
        <p:spPr>
          <a:xfrm>
            <a:off x="5436096" y="4515166"/>
            <a:ext cx="1440160" cy="405683"/>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US" sz="800" b="1" dirty="0" smtClean="0">
                <a:solidFill>
                  <a:schemeClr val="tx1">
                    <a:lumMod val="75000"/>
                    <a:lumOff val="25000"/>
                  </a:schemeClr>
                </a:solidFill>
              </a:rPr>
              <a:t>Operator </a:t>
            </a:r>
            <a:r>
              <a:rPr lang="en-US" sz="800" dirty="0" smtClean="0">
                <a:solidFill>
                  <a:schemeClr val="tx1">
                    <a:lumMod val="75000"/>
                    <a:lumOff val="25000"/>
                  </a:schemeClr>
                </a:solidFill>
              </a:rPr>
              <a:t>agrees and establishes</a:t>
            </a:r>
          </a:p>
          <a:p>
            <a:pPr algn="ctr"/>
            <a:r>
              <a:rPr lang="en-US" sz="800" dirty="0" smtClean="0">
                <a:solidFill>
                  <a:schemeClr val="tx1">
                    <a:lumMod val="75000"/>
                    <a:lumOff val="25000"/>
                  </a:schemeClr>
                </a:solidFill>
              </a:rPr>
              <a:t>data-reporting methods</a:t>
            </a:r>
          </a:p>
        </p:txBody>
      </p:sp>
      <p:sp>
        <p:nvSpPr>
          <p:cNvPr id="166" name="Rectangle 165">
            <a:hlinkClick r:id="rId17" action="ppaction://hlinksldjump"/>
          </p:cNvPr>
          <p:cNvSpPr/>
          <p:nvPr/>
        </p:nvSpPr>
        <p:spPr>
          <a:xfrm>
            <a:off x="7452320" y="2132419"/>
            <a:ext cx="1224136" cy="775015"/>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discharges relevant planning conditions to DOE Planning's satisfaction and prepares site for drilling</a:t>
            </a:r>
          </a:p>
        </p:txBody>
      </p:sp>
      <p:cxnSp>
        <p:nvCxnSpPr>
          <p:cNvPr id="76" name="Shape 63"/>
          <p:cNvCxnSpPr>
            <a:stCxn id="191" idx="3"/>
            <a:endCxn id="63" idx="0"/>
          </p:cNvCxnSpPr>
          <p:nvPr/>
        </p:nvCxnSpPr>
        <p:spPr>
          <a:xfrm>
            <a:off x="6531429" y="4081436"/>
            <a:ext cx="1389023" cy="502676"/>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Rectangle 113">
            <a:hlinkClick r:id="rId18" action="ppaction://hlinksldjump"/>
          </p:cNvPr>
          <p:cNvSpPr/>
          <p:nvPr/>
        </p:nvSpPr>
        <p:spPr>
          <a:xfrm>
            <a:off x="1744638" y="3849275"/>
            <a:ext cx="1224136" cy="565146"/>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US" sz="800" dirty="0" smtClean="0">
                <a:solidFill>
                  <a:schemeClr val="tx1">
                    <a:lumMod val="75000"/>
                    <a:lumOff val="25000"/>
                  </a:schemeClr>
                </a:solidFill>
              </a:rPr>
              <a:t>Environmental regulator – </a:t>
            </a:r>
            <a:r>
              <a:rPr lang="en-US" sz="800" b="1" dirty="0" smtClean="0">
                <a:solidFill>
                  <a:schemeClr val="tx1">
                    <a:lumMod val="75000"/>
                    <a:lumOff val="25000"/>
                  </a:schemeClr>
                </a:solidFill>
              </a:rPr>
              <a:t>Operator </a:t>
            </a:r>
            <a:r>
              <a:rPr lang="en-US" sz="800" dirty="0" smtClean="0">
                <a:solidFill>
                  <a:schemeClr val="tx1">
                    <a:lumMod val="75000"/>
                    <a:lumOff val="25000"/>
                  </a:schemeClr>
                </a:solidFill>
              </a:rPr>
              <a:t>pre-application consultation (best practice)</a:t>
            </a:r>
          </a:p>
        </p:txBody>
      </p:sp>
      <p:cxnSp>
        <p:nvCxnSpPr>
          <p:cNvPr id="127" name="Straight Arrow Connector 126"/>
          <p:cNvCxnSpPr/>
          <p:nvPr/>
        </p:nvCxnSpPr>
        <p:spPr>
          <a:xfrm>
            <a:off x="1913037" y="1636720"/>
            <a:ext cx="0" cy="1800200"/>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237803" y="2212784"/>
            <a:ext cx="720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9" name="Rectangle 148">
            <a:hlinkClick r:id="rId19" action="ppaction://hlinksldjump"/>
          </p:cNvPr>
          <p:cNvSpPr/>
          <p:nvPr/>
        </p:nvSpPr>
        <p:spPr>
          <a:xfrm>
            <a:off x="971600" y="2068768"/>
            <a:ext cx="1440000" cy="282573"/>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prepares a waste management plan</a:t>
            </a:r>
            <a:endParaRPr lang="en-GB" sz="800" dirty="0">
              <a:solidFill>
                <a:schemeClr val="tx1">
                  <a:lumMod val="75000"/>
                  <a:lumOff val="25000"/>
                </a:schemeClr>
              </a:solidFill>
            </a:endParaRPr>
          </a:p>
        </p:txBody>
      </p:sp>
      <p:cxnSp>
        <p:nvCxnSpPr>
          <p:cNvPr id="69" name="Straight Arrow Connector 68"/>
          <p:cNvCxnSpPr/>
          <p:nvPr/>
        </p:nvCxnSpPr>
        <p:spPr>
          <a:xfrm>
            <a:off x="2771800" y="1051131"/>
            <a:ext cx="0" cy="171189"/>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ectangle 6">
            <a:hlinkClick r:id="rId20" action="ppaction://hlinksldjump"/>
          </p:cNvPr>
          <p:cNvSpPr/>
          <p:nvPr/>
        </p:nvSpPr>
        <p:spPr>
          <a:xfrm>
            <a:off x="303337" y="916252"/>
            <a:ext cx="1944000" cy="166688"/>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anchor="ctr">
            <a:spAutoFit/>
          </a:bodyPr>
          <a:lstStyle/>
          <a:p>
            <a:pPr algn="ctr"/>
            <a:r>
              <a:rPr lang="en-GB" sz="800" dirty="0">
                <a:solidFill>
                  <a:srgbClr val="404040"/>
                </a:solidFill>
              </a:rPr>
              <a:t> DETI approves operator for drilling</a:t>
            </a:r>
          </a:p>
        </p:txBody>
      </p:sp>
      <p:sp>
        <p:nvSpPr>
          <p:cNvPr id="75" name="Rectangle 6">
            <a:hlinkClick r:id="rId21" action="ppaction://hlinksldjump"/>
          </p:cNvPr>
          <p:cNvSpPr/>
          <p:nvPr/>
        </p:nvSpPr>
        <p:spPr>
          <a:xfrm>
            <a:off x="2483768" y="920253"/>
            <a:ext cx="2016125"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anchor="ctr">
            <a:spAutoFit/>
          </a:bodyPr>
          <a:lstStyle/>
          <a:p>
            <a:pPr algn="ctr"/>
            <a:r>
              <a:rPr lang="en-GB" sz="800" dirty="0">
                <a:solidFill>
                  <a:srgbClr val="404040"/>
                </a:solidFill>
              </a:rPr>
              <a:t> </a:t>
            </a:r>
            <a:r>
              <a:rPr lang="en-GB" sz="800" dirty="0" smtClean="0">
                <a:solidFill>
                  <a:srgbClr val="404040"/>
                </a:solidFill>
              </a:rPr>
              <a:t>Operator conducts ERA (shale gas only)</a:t>
            </a:r>
            <a:endParaRPr lang="en-GB" sz="800" dirty="0">
              <a:solidFill>
                <a:srgbClr val="404040"/>
              </a:solidFill>
            </a:endParaRPr>
          </a:p>
        </p:txBody>
      </p:sp>
      <p:cxnSp>
        <p:nvCxnSpPr>
          <p:cNvPr id="67" name="Straight Arrow Connector 66"/>
          <p:cNvCxnSpPr/>
          <p:nvPr/>
        </p:nvCxnSpPr>
        <p:spPr>
          <a:xfrm>
            <a:off x="2627784" y="1996760"/>
            <a:ext cx="0" cy="432048"/>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1475656" y="1636720"/>
            <a:ext cx="0" cy="414000"/>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1" idx="3"/>
            <a:endCxn id="75" idx="1"/>
          </p:cNvCxnSpPr>
          <p:nvPr/>
        </p:nvCxnSpPr>
        <p:spPr>
          <a:xfrm>
            <a:off x="2247337" y="999596"/>
            <a:ext cx="236431" cy="3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4638675" y="3129838"/>
            <a:ext cx="0" cy="216000"/>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3995936" y="3767244"/>
            <a:ext cx="0" cy="216000"/>
          </a:xfrm>
          <a:prstGeom prst="straightConnector1">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ectangle 76">
            <a:hlinkClick r:id="rId2" action="ppaction://hlinksldjump"/>
          </p:cNvPr>
          <p:cNvSpPr/>
          <p:nvPr/>
        </p:nvSpPr>
        <p:spPr>
          <a:xfrm>
            <a:off x="1479153" y="3319419"/>
            <a:ext cx="7345511" cy="46801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Rectangle 79"/>
          <p:cNvSpPr/>
          <p:nvPr/>
        </p:nvSpPr>
        <p:spPr>
          <a:xfrm>
            <a:off x="7668344" y="550274"/>
            <a:ext cx="1080000" cy="159462"/>
          </a:xfrm>
          <a:prstGeom prst="rect">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Government</a:t>
            </a:r>
            <a:endParaRPr lang="en-GB" sz="800" dirty="0">
              <a:solidFill>
                <a:schemeClr val="tx1">
                  <a:lumMod val="75000"/>
                  <a:lumOff val="25000"/>
                </a:schemeClr>
              </a:solidFill>
            </a:endParaRPr>
          </a:p>
        </p:txBody>
      </p:sp>
      <p:sp>
        <p:nvSpPr>
          <p:cNvPr id="81" name="Rectangle 80"/>
          <p:cNvSpPr/>
          <p:nvPr/>
        </p:nvSpPr>
        <p:spPr>
          <a:xfrm>
            <a:off x="7668344" y="786613"/>
            <a:ext cx="1080000" cy="159462"/>
          </a:xfrm>
          <a:prstGeom prst="rect">
            <a:avLst/>
          </a:prstGeom>
          <a:solidFill>
            <a:schemeClr val="accent1">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Planning process</a:t>
            </a:r>
            <a:endParaRPr lang="en-GB" sz="800" dirty="0">
              <a:solidFill>
                <a:schemeClr val="tx1">
                  <a:lumMod val="75000"/>
                  <a:lumOff val="25000"/>
                </a:schemeClr>
              </a:solidFill>
            </a:endParaRPr>
          </a:p>
        </p:txBody>
      </p:sp>
      <p:sp>
        <p:nvSpPr>
          <p:cNvPr id="86" name="Rectangle 85"/>
          <p:cNvSpPr/>
          <p:nvPr/>
        </p:nvSpPr>
        <p:spPr>
          <a:xfrm>
            <a:off x="7668344" y="1259291"/>
            <a:ext cx="1080000" cy="159462"/>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Environmental process</a:t>
            </a:r>
            <a:endParaRPr lang="en-GB" sz="800" dirty="0">
              <a:solidFill>
                <a:schemeClr val="tx1">
                  <a:lumMod val="75000"/>
                  <a:lumOff val="25000"/>
                </a:schemeClr>
              </a:solidFill>
            </a:endParaRPr>
          </a:p>
        </p:txBody>
      </p:sp>
      <p:sp>
        <p:nvSpPr>
          <p:cNvPr id="87" name="Rectangle 86"/>
          <p:cNvSpPr/>
          <p:nvPr/>
        </p:nvSpPr>
        <p:spPr>
          <a:xfrm>
            <a:off x="7668344" y="1495631"/>
            <a:ext cx="1080000" cy="159462"/>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Other public bodies</a:t>
            </a:r>
            <a:endParaRPr lang="en-GB" sz="800" dirty="0">
              <a:solidFill>
                <a:schemeClr val="tx1">
                  <a:lumMod val="75000"/>
                  <a:lumOff val="25000"/>
                </a:schemeClr>
              </a:solidFill>
            </a:endParaRPr>
          </a:p>
        </p:txBody>
      </p:sp>
      <p:sp>
        <p:nvSpPr>
          <p:cNvPr id="88" name="Rectangle 87"/>
          <p:cNvSpPr/>
          <p:nvPr/>
        </p:nvSpPr>
        <p:spPr>
          <a:xfrm>
            <a:off x="7668344" y="1022952"/>
            <a:ext cx="1080000" cy="159462"/>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Engagement process</a:t>
            </a:r>
            <a:endParaRPr lang="en-GB" sz="800" dirty="0">
              <a:solidFill>
                <a:schemeClr val="tx1">
                  <a:lumMod val="75000"/>
                  <a:lumOff val="25000"/>
                </a:schemeClr>
              </a:solidFill>
            </a:endParaRPr>
          </a:p>
        </p:txBody>
      </p:sp>
      <p:pic>
        <p:nvPicPr>
          <p:cNvPr id="98" name="Picture 97" descr="arrow2.png">
            <a:hlinkClick r:id="" action="ppaction://hlinkshowjump?jump=nextslide"/>
          </p:cNvPr>
          <p:cNvPicPr>
            <a:picLocks noChangeAspect="1"/>
          </p:cNvPicPr>
          <p:nvPr/>
        </p:nvPicPr>
        <p:blipFill>
          <a:blip r:embed="rId22" cstate="print"/>
          <a:stretch>
            <a:fillRect/>
          </a:stretch>
        </p:blipFill>
        <p:spPr>
          <a:xfrm>
            <a:off x="8584263" y="97582"/>
            <a:ext cx="301727" cy="274298"/>
          </a:xfrm>
          <a:prstGeom prst="rect">
            <a:avLst/>
          </a:prstGeom>
        </p:spPr>
      </p:pic>
      <p:pic>
        <p:nvPicPr>
          <p:cNvPr id="100" name="Picture 99" descr="england.png">
            <a:hlinkClick r:id="rId2" action="ppaction://hlinksldjump"/>
          </p:cNvPr>
          <p:cNvPicPr>
            <a:picLocks noChangeAspect="1"/>
          </p:cNvPicPr>
          <p:nvPr/>
        </p:nvPicPr>
        <p:blipFill>
          <a:blip r:embed="rId23" cstate="print"/>
          <a:stretch>
            <a:fillRect/>
          </a:stretch>
        </p:blipFill>
        <p:spPr>
          <a:xfrm>
            <a:off x="7570814" y="70310"/>
            <a:ext cx="537621" cy="322572"/>
          </a:xfrm>
          <a:prstGeom prst="rect">
            <a:avLst/>
          </a:prstGeom>
          <a:ln>
            <a:solidFill>
              <a:schemeClr val="bg1">
                <a:lumMod val="95000"/>
              </a:schemeClr>
            </a:solidFill>
          </a:ln>
        </p:spPr>
      </p:pic>
      <p:pic>
        <p:nvPicPr>
          <p:cNvPr id="101" name="Picture 100" descr="home.png">
            <a:hlinkClick r:id="" action="ppaction://hlinkshowjump?jump=firstslide"/>
          </p:cNvPr>
          <p:cNvPicPr>
            <a:picLocks noChangeAspect="1"/>
          </p:cNvPicPr>
          <p:nvPr/>
        </p:nvPicPr>
        <p:blipFill>
          <a:blip r:embed="rId24" cstate="print"/>
          <a:stretch>
            <a:fillRect/>
          </a:stretch>
        </p:blipFill>
        <p:spPr>
          <a:xfrm>
            <a:off x="7079332" y="131353"/>
            <a:ext cx="306299" cy="306299"/>
          </a:xfrm>
          <a:prstGeom prst="rect">
            <a:avLst/>
          </a:prstGeom>
        </p:spPr>
      </p:pic>
      <p:sp>
        <p:nvSpPr>
          <p:cNvPr id="105" name="TextBox 104"/>
          <p:cNvSpPr txBox="1"/>
          <p:nvPr/>
        </p:nvSpPr>
        <p:spPr>
          <a:xfrm>
            <a:off x="1850554" y="145207"/>
            <a:ext cx="4752528" cy="276999"/>
          </a:xfrm>
          <a:prstGeom prst="rect">
            <a:avLst/>
          </a:prstGeom>
          <a:noFill/>
        </p:spPr>
        <p:txBody>
          <a:bodyPr wrap="square" rtlCol="0">
            <a:spAutoFit/>
          </a:bodyPr>
          <a:lstStyle/>
          <a:p>
            <a:pPr algn="ctr"/>
            <a:r>
              <a:rPr lang="en-GB" sz="1200" b="1" dirty="0" smtClean="0">
                <a:solidFill>
                  <a:schemeClr val="tx1">
                    <a:lumMod val="75000"/>
                    <a:lumOff val="25000"/>
                  </a:schemeClr>
                </a:solidFill>
                <a:latin typeface="Arial" pitchFamily="34" charset="0"/>
                <a:cs typeface="Arial" pitchFamily="34" charset="0"/>
              </a:rPr>
              <a:t>For more information, please click the relevant box</a:t>
            </a:r>
            <a:endParaRPr lang="en-GB" sz="1200" dirty="0" smtClean="0">
              <a:solidFill>
                <a:schemeClr val="tx1">
                  <a:lumMod val="75000"/>
                  <a:lumOff val="25000"/>
                </a:schemeClr>
              </a:solidFill>
              <a:latin typeface="Arial" pitchFamily="34" charset="0"/>
              <a:cs typeface="Arial" pitchFamily="34" charset="0"/>
            </a:endParaRPr>
          </a:p>
        </p:txBody>
      </p:sp>
      <p:cxnSp>
        <p:nvCxnSpPr>
          <p:cNvPr id="95" name="Straight Connector 94"/>
          <p:cNvCxnSpPr/>
          <p:nvPr/>
        </p:nvCxnSpPr>
        <p:spPr>
          <a:xfrm>
            <a:off x="7055440" y="4733064"/>
            <a:ext cx="0" cy="1656184"/>
          </a:xfrm>
          <a:prstGeom prst="line">
            <a:avLst/>
          </a:prstGeom>
          <a:ln>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234587" y="5237120"/>
            <a:ext cx="5400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6721776" y="6047282"/>
            <a:ext cx="32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241860" y="6047282"/>
            <a:ext cx="518400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1" name="Elbow Connector 110"/>
          <p:cNvCxnSpPr/>
          <p:nvPr/>
        </p:nvCxnSpPr>
        <p:spPr>
          <a:xfrm rot="10800000" flipH="1" flipV="1">
            <a:off x="386571" y="598075"/>
            <a:ext cx="6408712" cy="5872511"/>
          </a:xfrm>
          <a:prstGeom prst="bentConnector3">
            <a:avLst>
              <a:gd name="adj1" fmla="val -2308"/>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6361736" y="5237120"/>
            <a:ext cx="684040"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Rectangle 88">
            <a:hlinkClick r:id="rId25" action="ppaction://hlinksldjump"/>
          </p:cNvPr>
          <p:cNvSpPr/>
          <p:nvPr/>
        </p:nvSpPr>
        <p:spPr>
          <a:xfrm>
            <a:off x="5436096" y="5811913"/>
            <a:ext cx="145402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arranges independent examination of well under established scheme</a:t>
            </a:r>
            <a:endParaRPr lang="en-GB" sz="800" dirty="0">
              <a:solidFill>
                <a:schemeClr val="tx1">
                  <a:lumMod val="75000"/>
                  <a:lumOff val="25000"/>
                </a:schemeClr>
              </a:solidFill>
            </a:endParaRPr>
          </a:p>
        </p:txBody>
      </p:sp>
      <p:sp>
        <p:nvSpPr>
          <p:cNvPr id="90" name="Rectangle 89">
            <a:hlinkClick r:id="rId26" action="ppaction://hlinksldjump"/>
          </p:cNvPr>
          <p:cNvSpPr/>
          <p:nvPr/>
        </p:nvSpPr>
        <p:spPr>
          <a:xfrm>
            <a:off x="6804248" y="6329705"/>
            <a:ext cx="1761254" cy="28257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notifies HSENI of intention to drill 21 days in advance</a:t>
            </a:r>
            <a:endParaRPr lang="en-GB" sz="800" dirty="0">
              <a:solidFill>
                <a:schemeClr val="tx1">
                  <a:lumMod val="75000"/>
                  <a:lumOff val="25000"/>
                </a:schemeClr>
              </a:solidFill>
            </a:endParaRPr>
          </a:p>
        </p:txBody>
      </p:sp>
      <p:sp>
        <p:nvSpPr>
          <p:cNvPr id="91" name="Rectangle 90">
            <a:hlinkClick r:id="rId27" action="ppaction://hlinksldjump"/>
          </p:cNvPr>
          <p:cNvSpPr/>
          <p:nvPr/>
        </p:nvSpPr>
        <p:spPr>
          <a:xfrm>
            <a:off x="5652120" y="5049593"/>
            <a:ext cx="1008112" cy="405683"/>
          </a:xfrm>
          <a:prstGeom prst="rect">
            <a:avLst/>
          </a:prstGeom>
          <a:solidFill>
            <a:schemeClr val="accent5">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informs GSNI of intention to drill</a:t>
            </a:r>
            <a:endParaRPr lang="en-GB" sz="800" dirty="0">
              <a:solidFill>
                <a:schemeClr val="tx1">
                  <a:lumMod val="75000"/>
                  <a:lumOff val="25000"/>
                </a:schemeClr>
              </a:solidFill>
            </a:endParaRPr>
          </a:p>
        </p:txBody>
      </p:sp>
      <p:sp>
        <p:nvSpPr>
          <p:cNvPr id="116" name="Rectangle 115">
            <a:hlinkClick r:id="rId2" action="ppaction://hlinksldjump"/>
          </p:cNvPr>
          <p:cNvSpPr/>
          <p:nvPr/>
        </p:nvSpPr>
        <p:spPr>
          <a:xfrm>
            <a:off x="7596336" y="549276"/>
            <a:ext cx="1296839" cy="116525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5" name="Straight Arrow Connector 114"/>
          <p:cNvCxnSpPr/>
          <p:nvPr/>
        </p:nvCxnSpPr>
        <p:spPr>
          <a:xfrm>
            <a:off x="4211960" y="4188629"/>
            <a:ext cx="0" cy="20877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4355976" y="4200433"/>
            <a:ext cx="0" cy="216024"/>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Rectangle 92">
            <a:hlinkClick r:id="rId28" action="ppaction://hlinksldjump"/>
          </p:cNvPr>
          <p:cNvSpPr/>
          <p:nvPr/>
        </p:nvSpPr>
        <p:spPr>
          <a:xfrm>
            <a:off x="3563888" y="4417617"/>
            <a:ext cx="1512168" cy="195814"/>
          </a:xfrm>
          <a:prstGeom prst="rect">
            <a:avLst/>
          </a:prstGeom>
          <a:solidFill>
            <a:schemeClr val="accent4">
              <a:lumMod val="60000"/>
              <a:lumOff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en-GB" sz="800" dirty="0" smtClean="0">
                <a:solidFill>
                  <a:schemeClr val="tx1">
                    <a:lumMod val="75000"/>
                    <a:lumOff val="25000"/>
                  </a:schemeClr>
                </a:solidFill>
              </a:rPr>
              <a:t>Environmental appeals process</a:t>
            </a:r>
          </a:p>
        </p:txBody>
      </p:sp>
      <p:sp>
        <p:nvSpPr>
          <p:cNvPr id="120" name="Rectangle 119"/>
          <p:cNvSpPr/>
          <p:nvPr/>
        </p:nvSpPr>
        <p:spPr>
          <a:xfrm>
            <a:off x="1619673" y="3362054"/>
            <a:ext cx="7056015" cy="396000"/>
          </a:xfrm>
          <a:prstGeom prst="rect">
            <a:avLst/>
          </a:prstGeom>
          <a:solidFill>
            <a:schemeClr val="accent3">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noAutofit/>
          </a:bodyPr>
          <a:lstStyle/>
          <a:p>
            <a:pPr algn="ctr"/>
            <a:endParaRPr lang="en-GB" sz="800" dirty="0">
              <a:solidFill>
                <a:schemeClr val="tx1">
                  <a:lumMod val="75000"/>
                  <a:lumOff val="25000"/>
                </a:schemeClr>
              </a:solidFill>
            </a:endParaRPr>
          </a:p>
        </p:txBody>
      </p:sp>
      <p:sp>
        <p:nvSpPr>
          <p:cNvPr id="122" name="Rectangle 121"/>
          <p:cNvSpPr/>
          <p:nvPr/>
        </p:nvSpPr>
        <p:spPr>
          <a:xfrm>
            <a:off x="5335020" y="3466543"/>
            <a:ext cx="3043127" cy="163074"/>
          </a:xfrm>
          <a:prstGeom prst="rect">
            <a:avLst/>
          </a:prstGeom>
          <a:solidFill>
            <a:schemeClr val="accent3">
              <a:lumMod val="60000"/>
              <a:lumOff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en-GB" sz="800" dirty="0" smtClean="0">
                <a:solidFill>
                  <a:schemeClr val="tx1">
                    <a:lumMod val="75000"/>
                    <a:lumOff val="25000"/>
                  </a:schemeClr>
                </a:solidFill>
              </a:rPr>
              <a:t>Relevant consultees assess the application and provide advice</a:t>
            </a:r>
            <a:endParaRPr lang="en-GB" sz="800" dirty="0">
              <a:solidFill>
                <a:schemeClr val="tx1">
                  <a:lumMod val="75000"/>
                  <a:lumOff val="25000"/>
                </a:schemeClr>
              </a:solidFill>
            </a:endParaRPr>
          </a:p>
        </p:txBody>
      </p:sp>
      <p:sp>
        <p:nvSpPr>
          <p:cNvPr id="124" name="TextBox 123"/>
          <p:cNvSpPr txBox="1"/>
          <p:nvPr/>
        </p:nvSpPr>
        <p:spPr>
          <a:xfrm>
            <a:off x="1726163" y="3443005"/>
            <a:ext cx="3200401" cy="215444"/>
          </a:xfrm>
          <a:prstGeom prst="rect">
            <a:avLst/>
          </a:prstGeom>
          <a:noFill/>
        </p:spPr>
        <p:txBody>
          <a:bodyPr wrap="square" rtlCol="0">
            <a:spAutoFit/>
          </a:bodyPr>
          <a:lstStyle/>
          <a:p>
            <a:pPr algn="ctr"/>
            <a:r>
              <a:rPr lang="en-GB" sz="800" b="1" dirty="0" smtClean="0">
                <a:solidFill>
                  <a:schemeClr val="tx1">
                    <a:lumMod val="75000"/>
                    <a:lumOff val="25000"/>
                  </a:schemeClr>
                </a:solidFill>
              </a:rPr>
              <a:t>Operator</a:t>
            </a:r>
            <a:r>
              <a:rPr lang="en-GB" sz="800" dirty="0" smtClean="0">
                <a:solidFill>
                  <a:schemeClr val="tx1">
                    <a:lumMod val="75000"/>
                    <a:lumOff val="25000"/>
                  </a:schemeClr>
                </a:solidFill>
              </a:rPr>
              <a:t> engages with local community and statutory consultees</a:t>
            </a:r>
            <a:endParaRPr lang="en-GB" sz="800" dirty="0">
              <a:solidFill>
                <a:schemeClr val="tx1">
                  <a:lumMod val="75000"/>
                  <a:lumOff val="25000"/>
                </a:schemeClr>
              </a:solidFill>
            </a:endParaRPr>
          </a:p>
        </p:txBody>
      </p:sp>
    </p:spTree>
    <p:extLst>
      <p:ext uri="{BB962C8B-B14F-4D97-AF65-F5344CB8AC3E}">
        <p14:creationId xmlns:p14="http://schemas.microsoft.com/office/powerpoint/2010/main" xmlns="" val="101963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7300" indent="-1257300">
              <a:spcAft>
                <a:spcPts val="300"/>
              </a:spcAft>
              <a:defRPr/>
            </a:pPr>
            <a:r>
              <a:rPr lang="en-GB" sz="2000" b="1" dirty="0">
                <a:solidFill>
                  <a:schemeClr val="accent2"/>
                </a:solidFill>
                <a:latin typeface="Arial" charset="0"/>
                <a:cs typeface="Arial" charset="0"/>
              </a:rPr>
              <a:t>DETI issues PL to </a:t>
            </a:r>
            <a:r>
              <a:rPr lang="en-GB" sz="2000" b="1" dirty="0" smtClean="0">
                <a:solidFill>
                  <a:schemeClr val="accent2"/>
                </a:solidFill>
                <a:latin typeface="Arial" charset="0"/>
                <a:cs typeface="Arial" charset="0"/>
              </a:rPr>
              <a:t>licensee</a:t>
            </a:r>
            <a:endParaRPr lang="en-GB" sz="2000" b="1" dirty="0">
              <a:solidFill>
                <a:schemeClr val="accent2"/>
              </a:solidFill>
              <a:latin typeface="Arial" charset="0"/>
              <a:cs typeface="Arial" charset="0"/>
            </a:endParaRPr>
          </a:p>
          <a:p>
            <a:pPr marL="1257300" indent="-1257300">
              <a:spcAft>
                <a:spcPts val="300"/>
              </a:spcAft>
              <a:defRPr/>
            </a:pPr>
            <a:r>
              <a:rPr lang="en-GB" sz="800" dirty="0">
                <a:solidFill>
                  <a:srgbClr val="404040"/>
                </a:solidFill>
              </a:rPr>
              <a:t> </a:t>
            </a:r>
          </a:p>
          <a:p>
            <a:pPr marL="1257300" indent="-1257300">
              <a:spcAft>
                <a:spcPts val="300"/>
              </a:spcAft>
              <a:defRPr/>
            </a:pPr>
            <a:r>
              <a:rPr lang="en-GB" sz="900" dirty="0">
                <a:solidFill>
                  <a:schemeClr val="tx1">
                    <a:lumMod val="75000"/>
                    <a:lumOff val="25000"/>
                  </a:schemeClr>
                </a:solidFill>
                <a:latin typeface="Arial" charset="0"/>
                <a:cs typeface="Arial" charset="0"/>
              </a:rPr>
              <a:t>Lead agency:</a:t>
            </a:r>
            <a:r>
              <a:rPr lang="en-GB" sz="900" b="1" dirty="0">
                <a:solidFill>
                  <a:schemeClr val="tx1">
                    <a:lumMod val="75000"/>
                    <a:lumOff val="25000"/>
                  </a:schemeClr>
                </a:solidFill>
                <a:latin typeface="Arial" charset="0"/>
                <a:cs typeface="Arial" charset="0"/>
              </a:rPr>
              <a:t>	DETI</a:t>
            </a:r>
            <a:br>
              <a:rPr lang="en-GB" sz="900" b="1" dirty="0">
                <a:solidFill>
                  <a:schemeClr val="tx1">
                    <a:lumMod val="75000"/>
                    <a:lumOff val="25000"/>
                  </a:schemeClr>
                </a:solidFill>
                <a:latin typeface="Arial" charset="0"/>
                <a:cs typeface="Arial" charset="0"/>
              </a:rPr>
            </a:br>
            <a:endParaRPr lang="en-GB" sz="900" dirty="0">
              <a:solidFill>
                <a:schemeClr val="tx1">
                  <a:lumMod val="75000"/>
                  <a:lumOff val="25000"/>
                </a:schemeClr>
              </a:solidFill>
              <a:latin typeface="Arial" charset="0"/>
              <a:cs typeface="Arial" charset="0"/>
            </a:endParaRPr>
          </a:p>
          <a:p>
            <a:pPr marL="1257300" indent="-1257300">
              <a:spcAft>
                <a:spcPts val="300"/>
              </a:spcAft>
              <a:defRPr/>
            </a:pPr>
            <a:r>
              <a:rPr lang="en-GB" sz="900" dirty="0">
                <a:solidFill>
                  <a:schemeClr val="tx1">
                    <a:lumMod val="75000"/>
                    <a:lumOff val="25000"/>
                  </a:schemeClr>
                </a:solidFill>
                <a:latin typeface="Arial" charset="0"/>
                <a:cs typeface="Arial" charset="0"/>
              </a:rPr>
              <a:t>Actions:	</a:t>
            </a:r>
            <a:r>
              <a:rPr lang="en-GB" sz="900" b="1" dirty="0">
                <a:solidFill>
                  <a:schemeClr val="tx1">
                    <a:lumMod val="75000"/>
                    <a:lumOff val="25000"/>
                  </a:schemeClr>
                </a:solidFill>
                <a:latin typeface="Arial" charset="0"/>
                <a:cs typeface="Arial" charset="0"/>
              </a:rPr>
              <a:t>Petroleum </a:t>
            </a:r>
            <a:r>
              <a:rPr lang="en-GB" sz="900" b="1" dirty="0" smtClean="0">
                <a:solidFill>
                  <a:schemeClr val="tx1">
                    <a:lumMod val="75000"/>
                    <a:lumOff val="25000"/>
                  </a:schemeClr>
                </a:solidFill>
                <a:latin typeface="Arial" charset="0"/>
                <a:cs typeface="Arial" charset="0"/>
              </a:rPr>
              <a:t>licence </a:t>
            </a:r>
            <a:r>
              <a:rPr lang="en-GB" sz="900" b="1" dirty="0">
                <a:solidFill>
                  <a:schemeClr val="tx1">
                    <a:lumMod val="75000"/>
                    <a:lumOff val="25000"/>
                  </a:schemeClr>
                </a:solidFill>
                <a:latin typeface="Arial" charset="0"/>
                <a:cs typeface="Arial" charset="0"/>
              </a:rPr>
              <a:t>(PL) granted through </a:t>
            </a:r>
            <a:r>
              <a:rPr lang="en-GB" sz="900" b="1" dirty="0" smtClean="0">
                <a:solidFill>
                  <a:schemeClr val="tx1">
                    <a:lumMod val="75000"/>
                    <a:lumOff val="25000"/>
                  </a:schemeClr>
                </a:solidFill>
                <a:latin typeface="Arial" charset="0"/>
                <a:cs typeface="Arial" charset="0"/>
              </a:rPr>
              <a:t>open-door system</a:t>
            </a:r>
            <a:endParaRPr lang="en-GB" sz="900" b="1" dirty="0">
              <a:solidFill>
                <a:schemeClr val="tx1">
                  <a:lumMod val="75000"/>
                  <a:lumOff val="25000"/>
                </a:schemeClr>
              </a:solidFill>
              <a:latin typeface="Arial" charset="0"/>
              <a:cs typeface="Arial" charset="0"/>
            </a:endParaRPr>
          </a:p>
          <a:p>
            <a:pPr marL="1257300" indent="-1257300">
              <a:spcAft>
                <a:spcPts val="300"/>
              </a:spcAft>
              <a:defRPr/>
            </a:pPr>
            <a:r>
              <a:rPr lang="en-GB" sz="900" b="1" dirty="0">
                <a:solidFill>
                  <a:schemeClr val="tx1">
                    <a:lumMod val="75000"/>
                    <a:lumOff val="25000"/>
                  </a:schemeClr>
                </a:solidFill>
                <a:latin typeface="Arial" charset="0"/>
                <a:cs typeface="Arial" charset="0"/>
              </a:rPr>
              <a:t>	Under licensing </a:t>
            </a:r>
            <a:r>
              <a:rPr lang="en-GB" sz="900" b="1" dirty="0" smtClean="0">
                <a:solidFill>
                  <a:schemeClr val="tx1">
                    <a:lumMod val="75000"/>
                    <a:lumOff val="25000"/>
                  </a:schemeClr>
                </a:solidFill>
                <a:latin typeface="Arial" charset="0"/>
                <a:cs typeface="Arial" charset="0"/>
              </a:rPr>
              <a:t>agreement, </a:t>
            </a:r>
            <a:r>
              <a:rPr lang="en-GB" sz="900" b="1" dirty="0">
                <a:solidFill>
                  <a:schemeClr val="tx1">
                    <a:lumMod val="75000"/>
                    <a:lumOff val="25000"/>
                  </a:schemeClr>
                </a:solidFill>
                <a:latin typeface="Arial" charset="0"/>
                <a:cs typeface="Arial" charset="0"/>
              </a:rPr>
              <a:t>operator agrees to follow </a:t>
            </a:r>
            <a:r>
              <a:rPr lang="en-GB" sz="900" b="1" dirty="0" smtClean="0">
                <a:solidFill>
                  <a:schemeClr val="tx1">
                    <a:lumMod val="75000"/>
                    <a:lumOff val="25000"/>
                  </a:schemeClr>
                </a:solidFill>
                <a:latin typeface="Arial" charset="0"/>
                <a:cs typeface="Arial" charset="0"/>
              </a:rPr>
              <a:t>good </a:t>
            </a:r>
            <a:r>
              <a:rPr lang="en-GB" sz="900" b="1" dirty="0">
                <a:solidFill>
                  <a:schemeClr val="tx1">
                    <a:lumMod val="75000"/>
                    <a:lumOff val="25000"/>
                  </a:schemeClr>
                </a:solidFill>
                <a:latin typeface="Arial" charset="0"/>
                <a:cs typeface="Arial" charset="0"/>
              </a:rPr>
              <a:t>oilfield </a:t>
            </a:r>
            <a:r>
              <a:rPr lang="en-GB" sz="900" b="1" dirty="0" smtClean="0">
                <a:solidFill>
                  <a:schemeClr val="tx1">
                    <a:lumMod val="75000"/>
                    <a:lumOff val="25000"/>
                  </a:schemeClr>
                </a:solidFill>
                <a:latin typeface="Arial" charset="0"/>
                <a:cs typeface="Arial" charset="0"/>
              </a:rPr>
              <a:t>practice</a:t>
            </a:r>
            <a:endParaRPr lang="en-GB" sz="900" b="1" dirty="0">
              <a:solidFill>
                <a:schemeClr val="tx1">
                  <a:lumMod val="75000"/>
                  <a:lumOff val="25000"/>
                </a:schemeClr>
              </a:solidFill>
              <a:latin typeface="Arial" charset="0"/>
              <a:cs typeface="Arial" charset="0"/>
            </a:endParaRPr>
          </a:p>
          <a:p>
            <a:pPr marL="1257300" indent="-1257300">
              <a:spcAft>
                <a:spcPts val="300"/>
              </a:spcAft>
              <a:defRPr/>
            </a:pPr>
            <a:r>
              <a:rPr lang="en-GB" sz="900" b="1" dirty="0">
                <a:solidFill>
                  <a:schemeClr val="tx1">
                    <a:lumMod val="75000"/>
                    <a:lumOff val="25000"/>
                  </a:schemeClr>
                </a:solidFill>
                <a:latin typeface="Arial" charset="0"/>
                <a:cs typeface="Arial" charset="0"/>
              </a:rPr>
              <a:t>	</a:t>
            </a:r>
            <a:r>
              <a:rPr lang="en-GB" sz="900" b="1" dirty="0" smtClean="0">
                <a:solidFill>
                  <a:schemeClr val="tx1">
                    <a:lumMod val="75000"/>
                    <a:lumOff val="25000"/>
                  </a:schemeClr>
                </a:solidFill>
                <a:latin typeface="Arial" pitchFamily="34" charset="0"/>
                <a:cs typeface="Arial" pitchFamily="34" charset="0"/>
              </a:rPr>
              <a:t>As part of the licensing process, DETI will assess operator competency, safety management systems, well examination scheme and financial capability. </a:t>
            </a:r>
            <a:r>
              <a:rPr lang="en-GB" sz="900" b="1" dirty="0" smtClean="0">
                <a:solidFill>
                  <a:schemeClr val="tx1">
                    <a:lumMod val="75000"/>
                    <a:lumOff val="25000"/>
                  </a:schemeClr>
                </a:solidFill>
                <a:latin typeface="Arial" charset="0"/>
                <a:cs typeface="Arial" charset="0"/>
              </a:rPr>
              <a:t>In </a:t>
            </a:r>
            <a:r>
              <a:rPr lang="en-GB" sz="900" b="1" dirty="0">
                <a:solidFill>
                  <a:schemeClr val="tx1">
                    <a:lumMod val="75000"/>
                    <a:lumOff val="25000"/>
                  </a:schemeClr>
                </a:solidFill>
                <a:latin typeface="Arial" charset="0"/>
                <a:cs typeface="Arial" charset="0"/>
              </a:rPr>
              <a:t>the case of </a:t>
            </a:r>
            <a:r>
              <a:rPr lang="en-GB" sz="900" b="1" dirty="0" smtClean="0">
                <a:solidFill>
                  <a:schemeClr val="tx1">
                    <a:lumMod val="75000"/>
                    <a:lumOff val="25000"/>
                  </a:schemeClr>
                </a:solidFill>
                <a:latin typeface="Arial" charset="0"/>
                <a:cs typeface="Arial" charset="0"/>
              </a:rPr>
              <a:t>drill </a:t>
            </a:r>
            <a:r>
              <a:rPr lang="en-GB" sz="900" b="1" dirty="0">
                <a:solidFill>
                  <a:schemeClr val="tx1">
                    <a:lumMod val="75000"/>
                    <a:lumOff val="25000"/>
                  </a:schemeClr>
                </a:solidFill>
                <a:latin typeface="Arial" charset="0"/>
                <a:cs typeface="Arial" charset="0"/>
              </a:rPr>
              <a:t>or </a:t>
            </a:r>
            <a:r>
              <a:rPr lang="en-GB" sz="900" b="1" dirty="0" smtClean="0">
                <a:solidFill>
                  <a:schemeClr val="tx1">
                    <a:lumMod val="75000"/>
                    <a:lumOff val="25000"/>
                  </a:schemeClr>
                </a:solidFill>
                <a:latin typeface="Arial" charset="0"/>
                <a:cs typeface="Arial" charset="0"/>
              </a:rPr>
              <a:t>drop work programmes, </a:t>
            </a:r>
            <a:r>
              <a:rPr lang="en-GB" sz="900" b="1" dirty="0">
                <a:solidFill>
                  <a:schemeClr val="tx1">
                    <a:lumMod val="75000"/>
                    <a:lumOff val="25000"/>
                  </a:schemeClr>
                </a:solidFill>
                <a:latin typeface="Arial" charset="0"/>
                <a:cs typeface="Arial" charset="0"/>
              </a:rPr>
              <a:t>competency in well operations will be assessed when licensee informs DETI of decision to </a:t>
            </a:r>
            <a:r>
              <a:rPr lang="en-GB" sz="900" b="1" dirty="0" smtClean="0">
                <a:solidFill>
                  <a:schemeClr val="tx1">
                    <a:lumMod val="75000"/>
                    <a:lumOff val="25000"/>
                  </a:schemeClr>
                </a:solidFill>
                <a:latin typeface="Arial" charset="0"/>
                <a:cs typeface="Arial" charset="0"/>
              </a:rPr>
              <a:t>drill</a:t>
            </a:r>
            <a:endParaRPr lang="en-GB" sz="900" b="1" dirty="0">
              <a:solidFill>
                <a:schemeClr val="tx1">
                  <a:lumMod val="75000"/>
                  <a:lumOff val="25000"/>
                </a:schemeClr>
              </a:solidFill>
              <a:latin typeface="Arial" charset="0"/>
              <a:cs typeface="Arial" charset="0"/>
            </a:endParaRPr>
          </a:p>
          <a:p>
            <a:pPr marL="1257300" indent="-1257300">
              <a:spcAft>
                <a:spcPts val="300"/>
              </a:spcAft>
              <a:defRPr/>
            </a:pPr>
            <a:r>
              <a:rPr lang="en-GB" sz="900" b="1" dirty="0">
                <a:solidFill>
                  <a:schemeClr val="tx1">
                    <a:lumMod val="75000"/>
                    <a:lumOff val="25000"/>
                  </a:schemeClr>
                </a:solidFill>
                <a:latin typeface="Arial" charset="0"/>
                <a:cs typeface="Arial" charset="0"/>
              </a:rPr>
              <a:t>	Operators must have clearly defined operational and environmental management </a:t>
            </a:r>
            <a:r>
              <a:rPr lang="en-GB" sz="900" b="1" dirty="0" smtClean="0">
                <a:solidFill>
                  <a:schemeClr val="tx1">
                    <a:lumMod val="75000"/>
                    <a:lumOff val="25000"/>
                  </a:schemeClr>
                </a:solidFill>
                <a:latin typeface="Arial" charset="0"/>
                <a:cs typeface="Arial" charset="0"/>
              </a:rPr>
              <a:t>systems</a:t>
            </a:r>
          </a:p>
          <a:p>
            <a:pPr marL="1257300" indent="-1257300">
              <a:spcAft>
                <a:spcPts val="300"/>
              </a:spcAft>
              <a:defRPr/>
            </a:pPr>
            <a:r>
              <a:rPr lang="en-US" sz="900" b="1" dirty="0" smtClean="0">
                <a:solidFill>
                  <a:srgbClr val="404040"/>
                </a:solidFill>
                <a:latin typeface="Arial" charset="0"/>
                <a:cs typeface="Arial" charset="0"/>
              </a:rPr>
              <a:t>	Operator submits relevant PON notification(s) </a:t>
            </a:r>
            <a:endParaRPr lang="en-GB" sz="900" dirty="0" smtClean="0">
              <a:solidFill>
                <a:srgbClr val="404040"/>
              </a:solidFill>
              <a:latin typeface="Arial" charset="0"/>
              <a:cs typeface="Arial" charset="0"/>
            </a:endParaRPr>
          </a:p>
          <a:p>
            <a:pPr>
              <a:tabLst>
                <a:tab pos="1257300" algn="l"/>
              </a:tabLst>
              <a:defRPr/>
            </a:pPr>
            <a:r>
              <a:rPr lang="en-GB" sz="900" dirty="0" smtClean="0">
                <a:solidFill>
                  <a:schemeClr val="tx1">
                    <a:lumMod val="75000"/>
                    <a:lumOff val="25000"/>
                  </a:schemeClr>
                </a:solidFill>
                <a:latin typeface="Arial" charset="0"/>
                <a:cs typeface="Arial" charset="0"/>
              </a:rPr>
              <a:t>Key legislation </a:t>
            </a:r>
            <a:br>
              <a:rPr lang="en-GB" sz="900" dirty="0" smtClean="0">
                <a:solidFill>
                  <a:schemeClr val="tx1">
                    <a:lumMod val="75000"/>
                    <a:lumOff val="25000"/>
                  </a:schemeClr>
                </a:solidFill>
                <a:latin typeface="Arial" charset="0"/>
                <a:cs typeface="Arial" charset="0"/>
              </a:rPr>
            </a:br>
            <a:r>
              <a:rPr lang="en-GB" sz="900" dirty="0" smtClean="0">
                <a:solidFill>
                  <a:schemeClr val="tx1">
                    <a:lumMod val="75000"/>
                    <a:lumOff val="25000"/>
                  </a:schemeClr>
                </a:solidFill>
                <a:latin typeface="Arial" charset="0"/>
                <a:cs typeface="Arial" charset="0"/>
              </a:rPr>
              <a:t>and guidance:</a:t>
            </a:r>
            <a:r>
              <a:rPr lang="en-GB" sz="900" dirty="0" smtClean="0">
                <a:solidFill>
                  <a:srgbClr val="404040"/>
                </a:solidFill>
                <a:latin typeface="Arial" charset="0"/>
                <a:cs typeface="Arial" charset="0"/>
              </a:rPr>
              <a:t>	</a:t>
            </a:r>
            <a:r>
              <a:rPr lang="en-GB" sz="900" b="1" dirty="0" smtClean="0">
                <a:solidFill>
                  <a:srgbClr val="404040"/>
                </a:solidFill>
                <a:latin typeface="Arial" charset="0"/>
                <a:cs typeface="Arial" charset="0"/>
                <a:hlinkClick r:id="rId2"/>
              </a:rPr>
              <a:t>Petroleum (Production) Act (Northern Ireland)</a:t>
            </a:r>
          </a:p>
          <a:p>
            <a:pPr marL="1257300">
              <a:spcAft>
                <a:spcPts val="300"/>
              </a:spcAft>
              <a:tabLst>
                <a:tab pos="1257300" algn="l"/>
              </a:tabLst>
              <a:defRPr/>
            </a:pPr>
            <a:r>
              <a:rPr lang="en-GB" sz="900" b="1" u="sng" dirty="0" smtClean="0">
                <a:solidFill>
                  <a:srgbClr val="2B7CAC"/>
                </a:solidFill>
                <a:latin typeface="Arial" charset="0"/>
                <a:cs typeface="Arial" charset="0"/>
                <a:hlinkClick r:id="rId2"/>
              </a:rPr>
              <a:t>196</a:t>
            </a:r>
            <a:r>
              <a:rPr lang="en-GB" sz="900" b="1" u="sng" dirty="0" smtClean="0">
                <a:solidFill>
                  <a:srgbClr val="2B7CAC"/>
                </a:solidFill>
                <a:latin typeface="Arial" charset="0"/>
                <a:cs typeface="Arial" charset="0"/>
              </a:rPr>
              <a:t>4</a:t>
            </a:r>
          </a:p>
          <a:p>
            <a:pPr marL="1257300" indent="-1257300">
              <a:spcAft>
                <a:spcPts val="300"/>
              </a:spcAft>
              <a:defRPr/>
            </a:pPr>
            <a:r>
              <a:rPr lang="en-GB" sz="900" b="1" dirty="0">
                <a:solidFill>
                  <a:srgbClr val="404040"/>
                </a:solidFill>
                <a:latin typeface="Arial" charset="0"/>
                <a:cs typeface="Arial" charset="0"/>
              </a:rPr>
              <a:t>	</a:t>
            </a:r>
            <a:r>
              <a:rPr lang="en-GB" sz="900" b="1" dirty="0" smtClean="0">
                <a:solidFill>
                  <a:srgbClr val="404040"/>
                </a:solidFill>
                <a:latin typeface="Arial" charset="0"/>
                <a:cs typeface="Arial" charset="0"/>
                <a:hlinkClick r:id="rId3"/>
              </a:rPr>
              <a:t>Petroleum </a:t>
            </a:r>
            <a:r>
              <a:rPr lang="en-GB" sz="900" b="1" dirty="0">
                <a:solidFill>
                  <a:srgbClr val="404040"/>
                </a:solidFill>
                <a:latin typeface="Arial" charset="0"/>
                <a:cs typeface="Arial" charset="0"/>
                <a:hlinkClick r:id="rId3"/>
              </a:rPr>
              <a:t>Production Regulations (Northern Ireland) 198</a:t>
            </a:r>
            <a:r>
              <a:rPr lang="en-GB" sz="900" b="1" u="sng" dirty="0">
                <a:solidFill>
                  <a:srgbClr val="2B7CAC"/>
                </a:solidFill>
                <a:latin typeface="Arial" charset="0"/>
                <a:cs typeface="Arial" charset="0"/>
                <a:hlinkClick r:id="rId3"/>
              </a:rPr>
              <a:t>7</a:t>
            </a:r>
            <a:endParaRPr lang="en-GB" sz="900" b="1" u="sng" dirty="0">
              <a:solidFill>
                <a:srgbClr val="2B7CAC"/>
              </a:solidFill>
              <a:latin typeface="Arial" charset="0"/>
              <a:cs typeface="Arial" charset="0"/>
            </a:endParaRPr>
          </a:p>
          <a:p>
            <a:pPr marL="1257300" indent="-1257300">
              <a:spcAft>
                <a:spcPts val="300"/>
              </a:spcAft>
              <a:defRPr/>
            </a:pPr>
            <a:r>
              <a:rPr lang="en-GB" sz="900" b="1" dirty="0">
                <a:solidFill>
                  <a:srgbClr val="404040"/>
                </a:solidFill>
                <a:latin typeface="Arial" charset="0"/>
                <a:cs typeface="Arial" charset="0"/>
              </a:rPr>
              <a:t>	</a:t>
            </a:r>
            <a:r>
              <a:rPr lang="en-GB" sz="900" b="1" dirty="0" smtClean="0">
                <a:solidFill>
                  <a:srgbClr val="404040"/>
                </a:solidFill>
                <a:latin typeface="Arial" charset="0"/>
                <a:hlinkClick r:id="rId4"/>
              </a:rPr>
              <a:t>Petroleum </a:t>
            </a:r>
            <a:r>
              <a:rPr lang="en-GB" sz="900" b="1" dirty="0">
                <a:solidFill>
                  <a:srgbClr val="404040"/>
                </a:solidFill>
                <a:latin typeface="Arial" charset="0"/>
                <a:hlinkClick r:id="rId4"/>
              </a:rPr>
              <a:t>Production (Amendment) Regulations (Northern Ireland) </a:t>
            </a:r>
            <a:r>
              <a:rPr lang="en-GB" sz="900" b="1" u="sng" dirty="0">
                <a:solidFill>
                  <a:srgbClr val="2B7CAC"/>
                </a:solidFill>
                <a:latin typeface="Arial" charset="0"/>
                <a:hlinkClick r:id="rId4"/>
              </a:rPr>
              <a:t>2010</a:t>
            </a:r>
            <a:endParaRPr lang="en-GB" sz="900" b="1" u="sng" dirty="0">
              <a:solidFill>
                <a:srgbClr val="2B7CAC"/>
              </a:solidFill>
              <a:latin typeface="Arial" charset="0"/>
              <a:cs typeface="Arial" charset="0"/>
            </a:endParaRPr>
          </a:p>
          <a:p>
            <a:pPr marL="1257300" indent="-1257300">
              <a:spcAft>
                <a:spcPts val="300"/>
              </a:spcAft>
              <a:defRPr/>
            </a:pPr>
            <a:r>
              <a:rPr lang="en-GB" sz="900" b="1" dirty="0">
                <a:solidFill>
                  <a:srgbClr val="404040"/>
                </a:solidFill>
                <a:latin typeface="Arial" charset="0"/>
                <a:cs typeface="Arial" charset="0"/>
              </a:rPr>
              <a:t>	</a:t>
            </a:r>
            <a:r>
              <a:rPr lang="en-GB" sz="900" b="1" u="sng" dirty="0" smtClean="0">
                <a:solidFill>
                  <a:schemeClr val="tx1"/>
                </a:solidFill>
                <a:latin typeface="Arial" charset="0"/>
                <a:hlinkClick r:id="rId5" tooltip="The Hydrocarbons Licensing Directive Regulations (Northern Ireland) 2010"/>
              </a:rPr>
              <a:t>Hydrocarbons </a:t>
            </a:r>
            <a:r>
              <a:rPr lang="en-GB" sz="900" b="1" u="sng" dirty="0">
                <a:solidFill>
                  <a:schemeClr val="tx1"/>
                </a:solidFill>
                <a:latin typeface="Arial" charset="0"/>
                <a:hlinkClick r:id="rId5" tooltip="The Hydrocarbons Licensing Directive Regulations (Northern Ireland) 2010"/>
              </a:rPr>
              <a:t>Licensing Directive Regulations (Northern Ireland) 2010</a:t>
            </a:r>
            <a:endParaRPr lang="en-GB" sz="900" b="1" dirty="0">
              <a:solidFill>
                <a:srgbClr val="404040"/>
              </a:solidFill>
              <a:latin typeface="Arial" charset="0"/>
              <a:cs typeface="Arial" charset="0"/>
            </a:endParaRPr>
          </a:p>
          <a:p>
            <a:pPr marL="1257300" indent="-1257300">
              <a:spcAft>
                <a:spcPts val="300"/>
              </a:spcAft>
              <a:defRPr/>
            </a:pPr>
            <a:r>
              <a:rPr lang="en-GB" sz="900" b="1" dirty="0" smtClean="0">
                <a:solidFill>
                  <a:srgbClr val="404040"/>
                </a:solidFill>
                <a:latin typeface="Arial" charset="0"/>
                <a:cs typeface="Arial" charset="0"/>
              </a:rPr>
              <a:t>	</a:t>
            </a:r>
            <a:endParaRPr lang="en-GB" sz="900" b="1" dirty="0">
              <a:solidFill>
                <a:srgbClr val="404040"/>
              </a:solidFill>
              <a:latin typeface="Arial" charset="0"/>
              <a:cs typeface="Arial" charset="0"/>
            </a:endParaRPr>
          </a:p>
          <a:p>
            <a:pPr marL="1257300" indent="-1257300">
              <a:spcAft>
                <a:spcPts val="300"/>
              </a:spcAft>
              <a:defRPr/>
            </a:pPr>
            <a:r>
              <a:rPr lang="en-GB" sz="900" dirty="0">
                <a:solidFill>
                  <a:schemeClr val="tx1">
                    <a:lumMod val="75000"/>
                    <a:lumOff val="25000"/>
                  </a:schemeClr>
                </a:solidFill>
                <a:latin typeface="Arial" charset="0"/>
                <a:cs typeface="Arial" charset="0"/>
              </a:rPr>
              <a:t>Operator input:	</a:t>
            </a:r>
            <a:r>
              <a:rPr lang="en-GB" sz="900" b="1" dirty="0">
                <a:solidFill>
                  <a:schemeClr val="tx1">
                    <a:lumMod val="75000"/>
                    <a:lumOff val="25000"/>
                  </a:schemeClr>
                </a:solidFill>
                <a:latin typeface="Arial" charset="0"/>
                <a:cs typeface="Arial" charset="0"/>
              </a:rPr>
              <a:t>Proof of </a:t>
            </a:r>
            <a:r>
              <a:rPr lang="en-GB" sz="900" b="1" dirty="0" smtClean="0">
                <a:solidFill>
                  <a:schemeClr val="tx1">
                    <a:lumMod val="75000"/>
                    <a:lumOff val="25000"/>
                  </a:schemeClr>
                </a:solidFill>
                <a:latin typeface="Arial" charset="0"/>
                <a:cs typeface="Arial" charset="0"/>
              </a:rPr>
              <a:t>relevant management </a:t>
            </a:r>
            <a:r>
              <a:rPr lang="en-GB" sz="900" b="1" dirty="0">
                <a:solidFill>
                  <a:schemeClr val="tx1">
                    <a:lumMod val="75000"/>
                    <a:lumOff val="25000"/>
                  </a:schemeClr>
                </a:solidFill>
                <a:latin typeface="Arial" charset="0"/>
                <a:cs typeface="Arial" charset="0"/>
              </a:rPr>
              <a:t>systems </a:t>
            </a:r>
            <a:br>
              <a:rPr lang="en-GB" sz="900" b="1" dirty="0">
                <a:solidFill>
                  <a:schemeClr val="tx1">
                    <a:lumMod val="75000"/>
                    <a:lumOff val="25000"/>
                  </a:schemeClr>
                </a:solidFill>
                <a:latin typeface="Arial" charset="0"/>
                <a:cs typeface="Arial" charset="0"/>
              </a:rPr>
            </a:br>
            <a:endParaRPr lang="en-GB" sz="900" dirty="0">
              <a:solidFill>
                <a:schemeClr val="tx1">
                  <a:lumMod val="75000"/>
                  <a:lumOff val="25000"/>
                </a:schemeClr>
              </a:solidFill>
              <a:latin typeface="Arial" charset="0"/>
              <a:cs typeface="Arial" charset="0"/>
            </a:endParaRPr>
          </a:p>
          <a:p>
            <a:pPr marL="1257300" indent="-1257300">
              <a:spcAft>
                <a:spcPts val="300"/>
              </a:spcAft>
              <a:defRPr/>
            </a:pPr>
            <a:r>
              <a:rPr lang="en-GB" sz="900" dirty="0">
                <a:solidFill>
                  <a:schemeClr val="tx1">
                    <a:lumMod val="75000"/>
                    <a:lumOff val="25000"/>
                  </a:schemeClr>
                </a:solidFill>
                <a:latin typeface="Arial" charset="0"/>
                <a:cs typeface="Arial" charset="0"/>
              </a:rPr>
              <a:t>Engage stakeholder:	</a:t>
            </a:r>
            <a:r>
              <a:rPr lang="en-GB" sz="900" b="1" dirty="0">
                <a:solidFill>
                  <a:schemeClr val="tx1">
                    <a:lumMod val="75000"/>
                    <a:lumOff val="25000"/>
                  </a:schemeClr>
                </a:solidFill>
                <a:latin typeface="Arial" charset="0"/>
                <a:cs typeface="Arial" charset="0"/>
              </a:rPr>
              <a:t>No</a:t>
            </a:r>
            <a:br>
              <a:rPr lang="en-GB" sz="900" b="1" dirty="0">
                <a:solidFill>
                  <a:schemeClr val="tx1">
                    <a:lumMod val="75000"/>
                    <a:lumOff val="25000"/>
                  </a:schemeClr>
                </a:solidFill>
                <a:latin typeface="Arial" charset="0"/>
                <a:cs typeface="Arial" charset="0"/>
              </a:rPr>
            </a:br>
            <a:endParaRPr lang="en-GB" sz="900" b="1" dirty="0">
              <a:solidFill>
                <a:schemeClr val="tx1">
                  <a:lumMod val="75000"/>
                  <a:lumOff val="25000"/>
                </a:schemeClr>
              </a:solidFill>
              <a:latin typeface="Arial" charset="0"/>
              <a:cs typeface="Arial" charset="0"/>
            </a:endParaRPr>
          </a:p>
          <a:p>
            <a:pPr marL="1257300" indent="-1257300">
              <a:spcAft>
                <a:spcPts val="300"/>
              </a:spcAft>
              <a:defRPr/>
            </a:pPr>
            <a:r>
              <a:rPr lang="en-GB" sz="900" dirty="0" smtClean="0">
                <a:solidFill>
                  <a:schemeClr val="tx1">
                    <a:lumMod val="75000"/>
                    <a:lumOff val="25000"/>
                  </a:schemeClr>
                </a:solidFill>
                <a:latin typeface="Arial" pitchFamily="34" charset="0"/>
                <a:cs typeface="Arial" pitchFamily="34" charset="0"/>
              </a:rPr>
              <a:t>Relevant</a:t>
            </a:r>
            <a:r>
              <a:rPr lang="en-GB" sz="900" dirty="0" smtClean="0">
                <a:solidFill>
                  <a:schemeClr val="tx1">
                    <a:lumMod val="75000"/>
                    <a:lumOff val="25000"/>
                  </a:schemeClr>
                </a:solidFill>
                <a:latin typeface="Arial" charset="0"/>
                <a:cs typeface="Arial" charset="0"/>
              </a:rPr>
              <a:t> </a:t>
            </a:r>
            <a:r>
              <a:rPr lang="en-GB" sz="900" dirty="0">
                <a:solidFill>
                  <a:schemeClr val="tx1">
                    <a:lumMod val="75000"/>
                    <a:lumOff val="25000"/>
                  </a:schemeClr>
                </a:solidFill>
                <a:latin typeface="Arial" charset="0"/>
                <a:cs typeface="Arial" charset="0"/>
              </a:rPr>
              <a:t>consultees:	</a:t>
            </a:r>
            <a:r>
              <a:rPr lang="en-GB" sz="900" b="1" dirty="0" smtClean="0">
                <a:solidFill>
                  <a:schemeClr val="tx1">
                    <a:lumMod val="75000"/>
                    <a:lumOff val="25000"/>
                  </a:schemeClr>
                </a:solidFill>
                <a:latin typeface="Arial" pitchFamily="34" charset="0"/>
                <a:cs typeface="Arial" pitchFamily="34" charset="0"/>
              </a:rPr>
              <a:t>– </a:t>
            </a:r>
            <a:r>
              <a:rPr lang="en-GB" sz="900" b="1" dirty="0">
                <a:solidFill>
                  <a:schemeClr val="tx1">
                    <a:lumMod val="75000"/>
                    <a:lumOff val="25000"/>
                  </a:schemeClr>
                </a:solidFill>
                <a:latin typeface="Arial" charset="0"/>
                <a:cs typeface="Arial" charset="0"/>
              </a:rPr>
              <a:t/>
            </a:r>
            <a:br>
              <a:rPr lang="en-GB" sz="900" b="1" dirty="0">
                <a:solidFill>
                  <a:schemeClr val="tx1">
                    <a:lumMod val="75000"/>
                    <a:lumOff val="25000"/>
                  </a:schemeClr>
                </a:solidFill>
                <a:latin typeface="Arial" charset="0"/>
                <a:cs typeface="Arial" charset="0"/>
              </a:rPr>
            </a:br>
            <a:endParaRPr lang="en-GB" sz="900" b="1" dirty="0">
              <a:solidFill>
                <a:schemeClr val="tx1">
                  <a:lumMod val="75000"/>
                  <a:lumOff val="25000"/>
                </a:schemeClr>
              </a:solidFill>
              <a:latin typeface="Arial" charset="0"/>
              <a:cs typeface="Arial" charset="0"/>
            </a:endParaRPr>
          </a:p>
          <a:p>
            <a:pPr marL="1257300" indent="-1257300">
              <a:spcAft>
                <a:spcPts val="300"/>
              </a:spcAft>
              <a:defRPr/>
            </a:pPr>
            <a:r>
              <a:rPr lang="en-GB" sz="900" dirty="0">
                <a:solidFill>
                  <a:schemeClr val="tx1">
                    <a:lumMod val="75000"/>
                    <a:lumOff val="25000"/>
                  </a:schemeClr>
                </a:solidFill>
                <a:latin typeface="Arial" charset="0"/>
                <a:cs typeface="Arial" charset="0"/>
              </a:rPr>
              <a:t>Decision/output:</a:t>
            </a:r>
            <a:r>
              <a:rPr lang="en-GB" sz="900" b="1" dirty="0">
                <a:solidFill>
                  <a:schemeClr val="tx1">
                    <a:lumMod val="75000"/>
                    <a:lumOff val="25000"/>
                  </a:schemeClr>
                </a:solidFill>
                <a:latin typeface="Arial" charset="0"/>
                <a:cs typeface="Arial" charset="0"/>
              </a:rPr>
              <a:t>	PL</a:t>
            </a:r>
          </a:p>
        </p:txBody>
      </p:sp>
      <p:sp>
        <p:nvSpPr>
          <p:cNvPr id="17411" name="Content Placeholder 9"/>
          <p:cNvSpPr>
            <a:spLocks noGrp="1"/>
          </p:cNvSpPr>
          <p:nvPr>
            <p:ph idx="1"/>
          </p:nvPr>
        </p:nvSpPr>
        <p:spPr>
          <a:xfrm>
            <a:off x="4716463" y="549274"/>
            <a:ext cx="4176712" cy="5903913"/>
          </a:xfrm>
        </p:spPr>
        <p:txBody>
          <a:bodyPr>
            <a:normAutofit/>
          </a:bodyPr>
          <a:lstStyle/>
          <a:p>
            <a:pPr eaLnBrk="1" hangingPunct="1">
              <a:lnSpc>
                <a:spcPct val="95000"/>
              </a:lnSpc>
              <a:spcBef>
                <a:spcPct val="0"/>
              </a:spcBef>
            </a:pPr>
            <a:r>
              <a:rPr lang="en-GB" sz="900" b="1" dirty="0" smtClean="0">
                <a:latin typeface="Arial" charset="0"/>
                <a:cs typeface="Arial" charset="0"/>
              </a:rPr>
              <a:t>Petroleum licensing framework</a:t>
            </a:r>
            <a:r>
              <a:rPr lang="en-GB" sz="900" dirty="0" smtClean="0">
                <a:latin typeface="Arial" charset="0"/>
                <a:cs typeface="Arial" charset="0"/>
              </a:rPr>
              <a:t/>
            </a:r>
            <a:br>
              <a:rPr lang="en-GB" sz="900" dirty="0" smtClean="0">
                <a:latin typeface="Arial" charset="0"/>
                <a:cs typeface="Arial" charset="0"/>
              </a:rPr>
            </a:br>
            <a:r>
              <a:rPr lang="en-GB" sz="900" dirty="0" smtClean="0">
                <a:latin typeface="Arial" charset="0"/>
                <a:cs typeface="Arial" charset="0"/>
              </a:rPr>
              <a:t>The Department of Enterprise, Trade and Investment (DETI) grants petroleum licences “to explore for, bore for and get” petroleum in Northern Ireland under powers granted by the Petroleum (Production) Act (Northern Ireland) 1964.</a:t>
            </a:r>
          </a:p>
          <a:p>
            <a:pPr eaLnBrk="1" hangingPunct="1">
              <a:lnSpc>
                <a:spcPct val="95000"/>
              </a:lnSpc>
              <a:spcBef>
                <a:spcPct val="0"/>
              </a:spcBef>
            </a:pPr>
            <a:r>
              <a:rPr lang="en-GB" sz="900" dirty="0" smtClean="0">
                <a:latin typeface="Arial" charset="0"/>
                <a:cs typeface="Arial" charset="0"/>
              </a:rPr>
              <a:t>Petroleum licences in Northern Ireland consist of three periods of 5, 5 and 20 years known as the initial term, second term and production period, respectively. These terms correspond to the exploration, appraisal and production phases of a conventional oil or gas development and the licensee must fulfil the agreed work programme and satisfy the requirements of the legislation to progress from one term to the next. Licence applications may include a firm drilling commitment or a two-part “drill or drop” work programme for the initial term. In the case of the latter, the licensee has until the end of year three to make a decision to commit to drilling a well in the initial term or to relinquish the licence.</a:t>
            </a:r>
          </a:p>
          <a:p>
            <a:pPr>
              <a:lnSpc>
                <a:spcPct val="95000"/>
              </a:lnSpc>
              <a:spcBef>
                <a:spcPct val="0"/>
              </a:spcBef>
            </a:pPr>
            <a:r>
              <a:rPr lang="en-GB" sz="900" dirty="0" smtClean="0">
                <a:latin typeface="Arial" charset="0"/>
                <a:cs typeface="Arial" charset="0"/>
              </a:rPr>
              <a:t>Exploration may begin with geochemical and geophysical (including seismic reflection) surveys to identify prospective structures. DOE Planning</a:t>
            </a:r>
            <a:r>
              <a:rPr lang="en-GB" sz="900" dirty="0" smtClean="0"/>
              <a:t> </a:t>
            </a:r>
            <a:r>
              <a:rPr lang="en-GB" sz="900" dirty="0" smtClean="0">
                <a:latin typeface="Arial" charset="0"/>
                <a:cs typeface="Arial" charset="0"/>
              </a:rPr>
              <a:t>normally regards such work </a:t>
            </a:r>
            <a:r>
              <a:rPr lang="en-GB" sz="900" dirty="0" smtClean="0"/>
              <a:t>as an activity that does not </a:t>
            </a:r>
            <a:r>
              <a:rPr lang="en-US" sz="900" dirty="0" smtClean="0"/>
              <a:t>require planning permission</a:t>
            </a:r>
            <a:r>
              <a:rPr lang="en-GB" sz="900" dirty="0" smtClean="0">
                <a:latin typeface="Arial" charset="0"/>
                <a:cs typeface="Arial" charset="0"/>
              </a:rPr>
              <a:t> or as permitted development. Licence holders must notify landowners, DOE Planning and DETI of plans to conduct seismic surveys in the licence area. The operator must notify the Roads Service if the survey is undertaken on highways. Seismic surveys require DETI’s approval and the licensee must submit its seismic programme so that the proposals are discussed with DOE Planning, NIEA and other relevant organisations, and assessments under the Habitats and Birds Directives of potential impacts on Natura 2000 sites are carried out for screening or later stages, as required.</a:t>
            </a:r>
          </a:p>
          <a:p>
            <a:pPr>
              <a:lnSpc>
                <a:spcPct val="95000"/>
              </a:lnSpc>
              <a:spcBef>
                <a:spcPct val="0"/>
              </a:spcBef>
            </a:pPr>
            <a:endParaRPr lang="en-GB" sz="900" dirty="0" smtClean="0">
              <a:latin typeface="Arial" charset="0"/>
              <a:cs typeface="Arial" charset="0"/>
            </a:endParaRPr>
          </a:p>
          <a:p>
            <a:pPr eaLnBrk="1" hangingPunct="1">
              <a:lnSpc>
                <a:spcPct val="95000"/>
              </a:lnSpc>
              <a:spcBef>
                <a:spcPct val="0"/>
              </a:spcBef>
            </a:pPr>
            <a:r>
              <a:rPr lang="en-GB" sz="900" b="1" dirty="0" smtClean="0">
                <a:solidFill>
                  <a:srgbClr val="404040"/>
                </a:solidFill>
                <a:latin typeface="Arial" charset="0"/>
                <a:cs typeface="Arial" charset="0"/>
              </a:rPr>
              <a:t>Management systems</a:t>
            </a:r>
            <a:br>
              <a:rPr lang="en-GB" sz="900" b="1" dirty="0" smtClean="0">
                <a:solidFill>
                  <a:srgbClr val="404040"/>
                </a:solidFill>
                <a:latin typeface="Arial" charset="0"/>
                <a:cs typeface="Arial" charset="0"/>
              </a:rPr>
            </a:br>
            <a:r>
              <a:rPr lang="en-GB" sz="900" dirty="0" smtClean="0">
                <a:solidFill>
                  <a:srgbClr val="404040"/>
                </a:solidFill>
                <a:latin typeface="Arial" charset="0"/>
                <a:cs typeface="Arial" charset="0"/>
              </a:rPr>
              <a:t>Operators’ management systems should be developed and applied to all operations, including any pre-drilling operations such as seismic acquisition work.</a:t>
            </a:r>
          </a:p>
          <a:p>
            <a:pPr eaLnBrk="1" hangingPunct="1">
              <a:lnSpc>
                <a:spcPct val="95000"/>
              </a:lnSpc>
              <a:spcBef>
                <a:spcPct val="0"/>
              </a:spcBef>
            </a:pPr>
            <a:r>
              <a:rPr lang="en-GB" sz="900" dirty="0" smtClean="0">
                <a:solidFill>
                  <a:srgbClr val="404040"/>
                </a:solidFill>
                <a:latin typeface="Arial" charset="0"/>
                <a:cs typeface="Arial" charset="0"/>
              </a:rPr>
              <a:t>Operators should also operate in accordance with a suitable environmental management system that conforms to the principles in ISO 14001.</a:t>
            </a:r>
          </a:p>
          <a:p>
            <a:pPr eaLnBrk="1" hangingPunct="1">
              <a:lnSpc>
                <a:spcPct val="95000"/>
              </a:lnSpc>
              <a:spcBef>
                <a:spcPct val="0"/>
              </a:spcBef>
            </a:pPr>
            <a:endParaRPr lang="en-GB" sz="900" dirty="0" smtClean="0">
              <a:solidFill>
                <a:srgbClr val="404040"/>
              </a:solidFill>
              <a:latin typeface="Arial" charset="0"/>
              <a:cs typeface="Arial" charset="0"/>
            </a:endParaRPr>
          </a:p>
          <a:p>
            <a:pPr eaLnBrk="1" hangingPunct="1">
              <a:lnSpc>
                <a:spcPct val="95000"/>
              </a:lnSpc>
              <a:spcBef>
                <a:spcPct val="0"/>
              </a:spcBef>
            </a:pPr>
            <a:r>
              <a:rPr lang="en-GB" sz="900" b="1" dirty="0" smtClean="0">
                <a:solidFill>
                  <a:srgbClr val="404040"/>
                </a:solidFill>
                <a:latin typeface="Arial" charset="0"/>
                <a:cs typeface="Arial" charset="0"/>
              </a:rPr>
              <a:t>Useful links</a:t>
            </a:r>
          </a:p>
          <a:p>
            <a:pPr eaLnBrk="1" hangingPunct="1">
              <a:lnSpc>
                <a:spcPct val="95000"/>
              </a:lnSpc>
              <a:spcBef>
                <a:spcPct val="0"/>
              </a:spcBef>
              <a:spcAft>
                <a:spcPts val="600"/>
              </a:spcAft>
            </a:pPr>
            <a:r>
              <a:rPr lang="en-GB" sz="900" dirty="0" smtClean="0">
                <a:solidFill>
                  <a:srgbClr val="404040"/>
                </a:solidFill>
                <a:latin typeface="Arial" charset="0"/>
                <a:cs typeface="Arial" charset="0"/>
              </a:rPr>
              <a:t>Petroleum licensing in Northern Ireland:</a:t>
            </a:r>
            <a:br>
              <a:rPr lang="en-GB" sz="900" dirty="0" smtClean="0">
                <a:solidFill>
                  <a:srgbClr val="404040"/>
                </a:solidFill>
                <a:latin typeface="Arial" charset="0"/>
                <a:cs typeface="Arial" charset="0"/>
              </a:rPr>
            </a:br>
            <a:r>
              <a:rPr lang="en-GB" sz="900" u="sng" dirty="0" smtClean="0">
                <a:solidFill>
                  <a:srgbClr val="2B7CAC"/>
                </a:solidFill>
                <a:latin typeface="Arial" charset="0"/>
                <a:cs typeface="Arial" charset="0"/>
                <a:hlinkClick r:id="rId6"/>
              </a:rPr>
              <a:t>www.detini.gov.uk/deti-energy-index/minerals-and-petroleum/petroleum_licensing_2.htm</a:t>
            </a:r>
            <a:endParaRPr lang="en-GB" sz="900" u="sng" dirty="0" smtClean="0">
              <a:solidFill>
                <a:srgbClr val="2B7CAC"/>
              </a:solidFill>
              <a:latin typeface="Arial" charset="0"/>
              <a:cs typeface="Arial" charset="0"/>
            </a:endParaRPr>
          </a:p>
          <a:p>
            <a:pPr eaLnBrk="1" hangingPunct="1">
              <a:lnSpc>
                <a:spcPct val="95000"/>
              </a:lnSpc>
              <a:spcBef>
                <a:spcPct val="0"/>
              </a:spcBef>
              <a:spcAft>
                <a:spcPts val="600"/>
              </a:spcAft>
            </a:pPr>
            <a:r>
              <a:rPr lang="en-GB" sz="900" dirty="0" smtClean="0">
                <a:solidFill>
                  <a:srgbClr val="404040"/>
                </a:solidFill>
                <a:latin typeface="Arial" charset="0"/>
                <a:cs typeface="Arial" charset="0"/>
              </a:rPr>
              <a:t>UKOOG onshore shale gas well guidelines </a:t>
            </a:r>
            <a:r>
              <a:rPr lang="en-GB" sz="900" dirty="0" smtClean="0">
                <a:solidFill>
                  <a:srgbClr val="404040"/>
                </a:solidFill>
                <a:latin typeface="Arial" charset="0"/>
                <a:cs typeface="Arial" charset="0"/>
                <a:hlinkClick r:id="rId7"/>
              </a:rPr>
              <a:t>https://www.gov.uk/government/uploads/system/uploads/attachment_data/file/185935/UKOOGShaleGasWellGuidelines.pdf</a:t>
            </a:r>
            <a:endParaRPr lang="en-GB" sz="900" dirty="0" smtClean="0">
              <a:solidFill>
                <a:srgbClr val="404040"/>
              </a:solidFill>
              <a:latin typeface="Arial" charset="0"/>
              <a:cs typeface="Arial" charset="0"/>
            </a:endParaRPr>
          </a:p>
          <a:p>
            <a:pPr eaLnBrk="1" hangingPunct="1">
              <a:lnSpc>
                <a:spcPct val="95000"/>
              </a:lnSpc>
              <a:spcBef>
                <a:spcPct val="0"/>
              </a:spcBef>
            </a:pPr>
            <a:r>
              <a:rPr lang="en-GB" sz="900" dirty="0" smtClean="0">
                <a:solidFill>
                  <a:srgbClr val="404040"/>
                </a:solidFill>
                <a:latin typeface="Arial" charset="0"/>
                <a:cs typeface="Arial" charset="0"/>
              </a:rPr>
              <a:t>PON notification</a:t>
            </a:r>
            <a:br>
              <a:rPr lang="en-GB" sz="900" dirty="0" smtClean="0">
                <a:solidFill>
                  <a:srgbClr val="404040"/>
                </a:solidFill>
                <a:latin typeface="Arial" charset="0"/>
                <a:cs typeface="Arial" charset="0"/>
              </a:rPr>
            </a:br>
            <a:r>
              <a:rPr lang="en-GB" sz="900" dirty="0" smtClean="0">
                <a:solidFill>
                  <a:srgbClr val="404040"/>
                </a:solidFill>
                <a:latin typeface="Arial" charset="0"/>
                <a:cs typeface="Arial" charset="0"/>
                <a:hlinkClick r:id="rId8"/>
              </a:rPr>
              <a:t>https://www.gov.uk/oil-and-gas-petroleum-operations-notices</a:t>
            </a:r>
            <a:endParaRPr lang="en-GB" sz="900" dirty="0" smtClean="0">
              <a:solidFill>
                <a:srgbClr val="404040"/>
              </a:solidFill>
              <a:latin typeface="Arial" charset="0"/>
              <a:cs typeface="Arial" charset="0"/>
            </a:endParaRPr>
          </a:p>
          <a:p>
            <a:pPr>
              <a:lnSpc>
                <a:spcPct val="95000"/>
              </a:lnSpc>
              <a:spcBef>
                <a:spcPct val="0"/>
              </a:spcBef>
            </a:pPr>
            <a:endParaRPr lang="en-GB" sz="900" dirty="0" smtClean="0">
              <a:solidFill>
                <a:srgbClr val="404040"/>
              </a:solidFill>
              <a:latin typeface="Arial" charset="0"/>
              <a:cs typeface="Arial" charset="0"/>
            </a:endParaRPr>
          </a:p>
          <a:p>
            <a:pPr eaLnBrk="1" hangingPunct="1">
              <a:lnSpc>
                <a:spcPct val="95000"/>
              </a:lnSpc>
              <a:spcBef>
                <a:spcPct val="0"/>
              </a:spcBef>
            </a:pPr>
            <a:endParaRPr lang="en-GB" sz="900" dirty="0" smtClean="0">
              <a:solidFill>
                <a:srgbClr val="404040"/>
              </a:solidFill>
              <a:latin typeface="Arial" charset="0"/>
              <a:cs typeface="Arial" charset="0"/>
            </a:endParaRPr>
          </a:p>
          <a:p>
            <a:pPr eaLnBrk="1" hangingPunct="1">
              <a:lnSpc>
                <a:spcPct val="95000"/>
              </a:lnSpc>
              <a:spcBef>
                <a:spcPct val="0"/>
              </a:spcBef>
            </a:pPr>
            <a:endParaRPr lang="en-GB" sz="900" dirty="0" smtClean="0">
              <a:solidFill>
                <a:srgbClr val="404040"/>
              </a:solidFill>
              <a:latin typeface="Arial" charset="0"/>
              <a:cs typeface="Arial" charset="0"/>
            </a:endParaRPr>
          </a:p>
          <a:p>
            <a:pPr eaLnBrk="1" hangingPunct="1">
              <a:lnSpc>
                <a:spcPct val="95000"/>
              </a:lnSpc>
              <a:spcBef>
                <a:spcPct val="0"/>
              </a:spcBef>
            </a:pPr>
            <a:endParaRPr lang="en-GB" sz="900" dirty="0" smtClean="0">
              <a:solidFill>
                <a:srgbClr val="404040"/>
              </a:solidFill>
              <a:latin typeface="Arial" charset="0"/>
              <a:cs typeface="Arial" charset="0"/>
            </a:endParaRPr>
          </a:p>
        </p:txBody>
      </p:sp>
      <p:pic>
        <p:nvPicPr>
          <p:cNvPr id="12" name="Picture 11" descr="arrow.png">
            <a:hlinkClick r:id="" action="ppaction://hlinkshowjump?jump=previousslide"/>
          </p:cNvPr>
          <p:cNvPicPr>
            <a:picLocks noChangeAspect="1"/>
          </p:cNvPicPr>
          <p:nvPr/>
        </p:nvPicPr>
        <p:blipFill>
          <a:blip r:embed="rId9"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10" cstate="print"/>
          <a:stretch>
            <a:fillRect/>
          </a:stretch>
        </p:blipFill>
        <p:spPr>
          <a:xfrm>
            <a:off x="8584263" y="97582"/>
            <a:ext cx="301727" cy="274298"/>
          </a:xfrm>
          <a:prstGeom prst="rect">
            <a:avLst/>
          </a:prstGeom>
        </p:spPr>
      </p:pic>
      <p:pic>
        <p:nvPicPr>
          <p:cNvPr id="14" name="Picture 13" descr="england.png">
            <a:hlinkClick r:id="rId11" action="ppaction://hlinksldjump"/>
          </p:cNvPr>
          <p:cNvPicPr>
            <a:picLocks noChangeAspect="1"/>
          </p:cNvPicPr>
          <p:nvPr/>
        </p:nvPicPr>
        <p:blipFill>
          <a:blip r:embed="rId12"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13"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417093557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895350" indent="-895350">
              <a:spcAft>
                <a:spcPts val="300"/>
              </a:spcAft>
            </a:pPr>
            <a:r>
              <a:rPr lang="en-GB" sz="2000" b="1" dirty="0">
                <a:solidFill>
                  <a:schemeClr val="accent2"/>
                </a:solidFill>
                <a:latin typeface="Arial" charset="0"/>
                <a:cs typeface="Arial" charset="0"/>
              </a:rPr>
              <a:t>DETI approves operator </a:t>
            </a:r>
            <a:endParaRPr lang="en-GB" sz="2000" b="1" dirty="0" smtClean="0">
              <a:solidFill>
                <a:schemeClr val="accent2"/>
              </a:solidFill>
              <a:latin typeface="Arial" charset="0"/>
              <a:cs typeface="Arial" charset="0"/>
            </a:endParaRPr>
          </a:p>
          <a:p>
            <a:pPr marL="895350" indent="-895350">
              <a:spcAft>
                <a:spcPts val="300"/>
              </a:spcAft>
            </a:pPr>
            <a:r>
              <a:rPr lang="en-GB" sz="2000" b="1" dirty="0" smtClean="0">
                <a:solidFill>
                  <a:schemeClr val="accent2"/>
                </a:solidFill>
                <a:latin typeface="Arial" charset="0"/>
                <a:cs typeface="Arial" charset="0"/>
              </a:rPr>
              <a:t>for drilling</a:t>
            </a:r>
            <a:endParaRPr lang="en-GB" sz="2000" b="1" dirty="0">
              <a:solidFill>
                <a:schemeClr val="accent2"/>
              </a:solidFill>
              <a:latin typeface="Arial" charset="0"/>
              <a:cs typeface="Arial" charset="0"/>
            </a:endParaRPr>
          </a:p>
          <a:p>
            <a:pPr marL="895350" indent="-895350">
              <a:spcAft>
                <a:spcPts val="300"/>
              </a:spcAft>
            </a:pPr>
            <a:r>
              <a:rPr lang="en-GB" sz="800" dirty="0">
                <a:solidFill>
                  <a:srgbClr val="404040"/>
                </a:solidFill>
              </a:rPr>
              <a:t> </a:t>
            </a:r>
          </a:p>
          <a:p>
            <a:pPr marL="1162050" indent="-1162050">
              <a:spcAft>
                <a:spcPts val="300"/>
              </a:spcAft>
            </a:pPr>
            <a:r>
              <a:rPr lang="en-GB" sz="900" dirty="0">
                <a:solidFill>
                  <a:srgbClr val="404040"/>
                </a:solidFill>
                <a:latin typeface="Arial" charset="0"/>
                <a:cs typeface="Arial" charset="0"/>
              </a:rPr>
              <a:t>Lead agency:</a:t>
            </a:r>
            <a:r>
              <a:rPr lang="en-GB" sz="900" b="1" dirty="0">
                <a:solidFill>
                  <a:srgbClr val="404040"/>
                </a:solidFill>
                <a:latin typeface="Arial" charset="0"/>
                <a:cs typeface="Arial" charset="0"/>
              </a:rPr>
              <a:t>	DETI</a:t>
            </a:r>
            <a:br>
              <a:rPr lang="en-GB" sz="900" b="1" dirty="0">
                <a:solidFill>
                  <a:srgbClr val="404040"/>
                </a:solidFill>
                <a:latin typeface="Arial" charset="0"/>
                <a:cs typeface="Arial" charset="0"/>
              </a:rPr>
            </a:br>
            <a:endParaRPr lang="en-GB" sz="900" dirty="0">
              <a:solidFill>
                <a:srgbClr val="404040"/>
              </a:solidFill>
              <a:latin typeface="Arial" charset="0"/>
              <a:cs typeface="Arial" charset="0"/>
            </a:endParaRPr>
          </a:p>
          <a:p>
            <a:pPr marL="1162050" indent="-1162050">
              <a:spcAft>
                <a:spcPts val="300"/>
              </a:spcAft>
            </a:pPr>
            <a:r>
              <a:rPr lang="en-GB" sz="900" dirty="0">
                <a:solidFill>
                  <a:srgbClr val="404040"/>
                </a:solidFill>
                <a:latin typeface="Arial" charset="0"/>
                <a:cs typeface="Arial" charset="0"/>
              </a:rPr>
              <a:t>Actions:	</a:t>
            </a:r>
            <a:r>
              <a:rPr lang="en-GB" sz="900" b="1" dirty="0" smtClean="0">
                <a:solidFill>
                  <a:srgbClr val="404040"/>
                </a:solidFill>
                <a:latin typeface="Arial" charset="0"/>
                <a:cs typeface="Arial" charset="0"/>
              </a:rPr>
              <a:t>As </a:t>
            </a:r>
            <a:r>
              <a:rPr lang="en-GB" sz="900" b="1" dirty="0">
                <a:solidFill>
                  <a:srgbClr val="404040"/>
                </a:solidFill>
                <a:latin typeface="Arial" charset="0"/>
                <a:cs typeface="Arial" charset="0"/>
              </a:rPr>
              <a:t>part of the licensing </a:t>
            </a:r>
            <a:r>
              <a:rPr lang="en-GB" sz="900" b="1" dirty="0" smtClean="0">
                <a:solidFill>
                  <a:srgbClr val="404040"/>
                </a:solidFill>
                <a:latin typeface="Arial" charset="0"/>
                <a:cs typeface="Arial" charset="0"/>
              </a:rPr>
              <a:t>process, </a:t>
            </a:r>
            <a:r>
              <a:rPr lang="en-GB" sz="900" b="1" dirty="0">
                <a:solidFill>
                  <a:srgbClr val="404040"/>
                </a:solidFill>
                <a:latin typeface="Arial" charset="0"/>
                <a:cs typeface="Arial" charset="0"/>
              </a:rPr>
              <a:t>DETI will assess operator competency to manage the firm commitments of the licence work programme. In the case of </a:t>
            </a:r>
            <a:r>
              <a:rPr lang="en-GB" sz="900" b="1" dirty="0" smtClean="0">
                <a:solidFill>
                  <a:srgbClr val="404040"/>
                </a:solidFill>
                <a:latin typeface="Arial" charset="0"/>
                <a:cs typeface="Arial" charset="0"/>
              </a:rPr>
              <a:t>drill </a:t>
            </a:r>
            <a:r>
              <a:rPr lang="en-GB" sz="900" b="1" dirty="0">
                <a:solidFill>
                  <a:srgbClr val="404040"/>
                </a:solidFill>
                <a:latin typeface="Arial" charset="0"/>
                <a:cs typeface="Arial" charset="0"/>
              </a:rPr>
              <a:t>or </a:t>
            </a:r>
            <a:r>
              <a:rPr lang="en-GB" sz="900" b="1" dirty="0" smtClean="0">
                <a:solidFill>
                  <a:srgbClr val="404040"/>
                </a:solidFill>
                <a:latin typeface="Arial" charset="0"/>
                <a:cs typeface="Arial" charset="0"/>
              </a:rPr>
              <a:t>drop </a:t>
            </a:r>
            <a:r>
              <a:rPr lang="en-GB" sz="900" b="1" dirty="0">
                <a:solidFill>
                  <a:srgbClr val="404040"/>
                </a:solidFill>
                <a:latin typeface="Arial" charset="0"/>
                <a:cs typeface="Arial" charset="0"/>
              </a:rPr>
              <a:t>work </a:t>
            </a:r>
            <a:r>
              <a:rPr lang="en-GB" sz="900" b="1" dirty="0" smtClean="0">
                <a:solidFill>
                  <a:srgbClr val="404040"/>
                </a:solidFill>
                <a:latin typeface="Arial" charset="0"/>
                <a:cs typeface="Arial" charset="0"/>
              </a:rPr>
              <a:t>programmes, </a:t>
            </a:r>
            <a:r>
              <a:rPr lang="en-GB" sz="900" b="1" dirty="0">
                <a:solidFill>
                  <a:srgbClr val="404040"/>
                </a:solidFill>
                <a:latin typeface="Arial" charset="0"/>
                <a:cs typeface="Arial" charset="0"/>
              </a:rPr>
              <a:t>the </a:t>
            </a:r>
            <a:r>
              <a:rPr lang="en-GB" sz="900" b="1" dirty="0" smtClean="0">
                <a:solidFill>
                  <a:srgbClr val="404040"/>
                </a:solidFill>
                <a:latin typeface="Arial" charset="0"/>
                <a:cs typeface="Arial" charset="0"/>
              </a:rPr>
              <a:t>licensee </a:t>
            </a:r>
            <a:r>
              <a:rPr lang="en-GB" sz="900" b="1" dirty="0">
                <a:solidFill>
                  <a:srgbClr val="404040"/>
                </a:solidFill>
                <a:latin typeface="Arial" charset="0"/>
                <a:cs typeface="Arial" charset="0"/>
              </a:rPr>
              <a:t>nominates the operator at the same time as </a:t>
            </a:r>
            <a:r>
              <a:rPr lang="en-GB" sz="900" b="1" dirty="0" smtClean="0">
                <a:solidFill>
                  <a:srgbClr val="404040"/>
                </a:solidFill>
                <a:latin typeface="Arial" charset="0"/>
                <a:cs typeface="Arial" charset="0"/>
              </a:rPr>
              <a:t>it informs </a:t>
            </a:r>
            <a:r>
              <a:rPr lang="en-GB" sz="900" b="1" dirty="0">
                <a:solidFill>
                  <a:srgbClr val="404040"/>
                </a:solidFill>
                <a:latin typeface="Arial" charset="0"/>
                <a:cs typeface="Arial" charset="0"/>
              </a:rPr>
              <a:t>DETI that </a:t>
            </a:r>
            <a:r>
              <a:rPr lang="en-GB" sz="900" b="1" dirty="0" smtClean="0">
                <a:solidFill>
                  <a:srgbClr val="404040"/>
                </a:solidFill>
                <a:latin typeface="Arial" charset="0"/>
                <a:cs typeface="Arial" charset="0"/>
              </a:rPr>
              <a:t>it is making </a:t>
            </a:r>
            <a:r>
              <a:rPr lang="en-GB" sz="900" b="1" dirty="0">
                <a:solidFill>
                  <a:srgbClr val="404040"/>
                </a:solidFill>
                <a:latin typeface="Arial" charset="0"/>
                <a:cs typeface="Arial" charset="0"/>
              </a:rPr>
              <a:t>a firm </a:t>
            </a:r>
            <a:r>
              <a:rPr lang="en-GB" sz="900" b="1" dirty="0" smtClean="0">
                <a:solidFill>
                  <a:srgbClr val="404040"/>
                </a:solidFill>
                <a:latin typeface="Arial" charset="0"/>
                <a:cs typeface="Arial" charset="0"/>
              </a:rPr>
              <a:t>commitment to drill an exploration well during the initial term. </a:t>
            </a:r>
            <a:r>
              <a:rPr lang="en-GB" sz="900" b="1" dirty="0">
                <a:solidFill>
                  <a:srgbClr val="404040"/>
                </a:solidFill>
                <a:latin typeface="Arial" charset="0"/>
                <a:cs typeface="Arial" charset="0"/>
              </a:rPr>
              <a:t>DETI’s approval of operator is subject to assessment of </a:t>
            </a:r>
            <a:r>
              <a:rPr lang="en-GB" sz="900" b="1" dirty="0" smtClean="0">
                <a:solidFill>
                  <a:srgbClr val="404040"/>
                </a:solidFill>
                <a:latin typeface="Arial" charset="0"/>
                <a:cs typeface="Arial" charset="0"/>
              </a:rPr>
              <a:t>competency</a:t>
            </a:r>
            <a:endParaRPr lang="en-GB" sz="900" b="1" dirty="0">
              <a:solidFill>
                <a:srgbClr val="404040"/>
              </a:solidFill>
              <a:latin typeface="Arial" charset="0"/>
              <a:cs typeface="Arial" charset="0"/>
            </a:endParaRPr>
          </a:p>
          <a:p>
            <a:pPr marL="1162050" indent="-1162050">
              <a:spcAft>
                <a:spcPts val="300"/>
              </a:spcAft>
            </a:pPr>
            <a:r>
              <a:rPr lang="en-GB" sz="900" b="1" dirty="0">
                <a:solidFill>
                  <a:srgbClr val="404040"/>
                </a:solidFill>
                <a:latin typeface="Arial" charset="0"/>
                <a:cs typeface="Arial" charset="0"/>
              </a:rPr>
              <a:t>	Operators must have clearly defined operational and environmental management systems covering well </a:t>
            </a:r>
            <a:r>
              <a:rPr lang="en-GB" sz="900" b="1" dirty="0" smtClean="0">
                <a:solidFill>
                  <a:srgbClr val="404040"/>
                </a:solidFill>
                <a:latin typeface="Arial" charset="0"/>
                <a:cs typeface="Arial" charset="0"/>
              </a:rPr>
              <a:t>operations</a:t>
            </a:r>
            <a:r>
              <a:rPr lang="en-GB" sz="900" b="1" dirty="0">
                <a:solidFill>
                  <a:srgbClr val="404040"/>
                </a:solidFill>
                <a:latin typeface="Arial" charset="0"/>
                <a:cs typeface="Arial" charset="0"/>
              </a:rPr>
              <a:t/>
            </a:r>
            <a:br>
              <a:rPr lang="en-GB" sz="900" b="1" dirty="0">
                <a:solidFill>
                  <a:srgbClr val="404040"/>
                </a:solidFill>
                <a:latin typeface="Arial" charset="0"/>
                <a:cs typeface="Arial" charset="0"/>
              </a:rPr>
            </a:br>
            <a:endParaRPr lang="en-GB" sz="900" dirty="0">
              <a:solidFill>
                <a:srgbClr val="404040"/>
              </a:solidFill>
              <a:latin typeface="Arial" charset="0"/>
              <a:cs typeface="Arial" charset="0"/>
            </a:endParaRPr>
          </a:p>
          <a:p>
            <a:pPr>
              <a:lnSpc>
                <a:spcPct val="110000"/>
              </a:lnSpc>
              <a:tabLst>
                <a:tab pos="1162050" algn="l"/>
              </a:tabLst>
            </a:pPr>
            <a:r>
              <a:rPr lang="en-GB" sz="900" dirty="0" smtClean="0">
                <a:solidFill>
                  <a:srgbClr val="404040"/>
                </a:solidFill>
                <a:latin typeface="Arial" charset="0"/>
                <a:cs typeface="Arial" charset="0"/>
              </a:rPr>
              <a:t>Key legislation </a:t>
            </a:r>
            <a:br>
              <a:rPr lang="en-GB" sz="900" dirty="0" smtClean="0">
                <a:solidFill>
                  <a:srgbClr val="404040"/>
                </a:solidFill>
                <a:latin typeface="Arial" charset="0"/>
                <a:cs typeface="Arial" charset="0"/>
              </a:rPr>
            </a:br>
            <a:r>
              <a:rPr lang="en-GB" sz="900" dirty="0" smtClean="0">
                <a:solidFill>
                  <a:srgbClr val="404040"/>
                </a:solidFill>
                <a:latin typeface="Arial" charset="0"/>
                <a:cs typeface="Arial" charset="0"/>
              </a:rPr>
              <a:t>and guidance:</a:t>
            </a:r>
            <a:r>
              <a:rPr lang="en-GB" sz="900" dirty="0">
                <a:solidFill>
                  <a:srgbClr val="404040"/>
                </a:solidFill>
                <a:latin typeface="Arial" charset="0"/>
                <a:cs typeface="Arial" charset="0"/>
              </a:rPr>
              <a:t>	</a:t>
            </a:r>
            <a:r>
              <a:rPr lang="en-GB" sz="900" b="1" dirty="0">
                <a:solidFill>
                  <a:srgbClr val="404040"/>
                </a:solidFill>
                <a:latin typeface="Arial" charset="0"/>
                <a:hlinkClick r:id="rId2"/>
              </a:rPr>
              <a:t>Petroleum </a:t>
            </a:r>
            <a:r>
              <a:rPr lang="en-GB" sz="900" b="1" dirty="0" smtClean="0">
                <a:solidFill>
                  <a:srgbClr val="404040"/>
                </a:solidFill>
                <a:latin typeface="Arial" charset="0"/>
                <a:hlinkClick r:id="rId2"/>
              </a:rPr>
              <a:t>(Production) </a:t>
            </a:r>
            <a:r>
              <a:rPr lang="en-GB" sz="900" b="1" dirty="0">
                <a:solidFill>
                  <a:srgbClr val="404040"/>
                </a:solidFill>
                <a:latin typeface="Arial" charset="0"/>
                <a:hlinkClick r:id="rId2"/>
              </a:rPr>
              <a:t>Act (Northern Ireland) </a:t>
            </a:r>
            <a:r>
              <a:rPr lang="en-GB" sz="900" b="1" u="sng" dirty="0">
                <a:solidFill>
                  <a:srgbClr val="2B7CAC"/>
                </a:solidFill>
                <a:latin typeface="Arial" charset="0"/>
                <a:hlinkClick r:id="rId2"/>
              </a:rPr>
              <a:t>1964</a:t>
            </a:r>
            <a:endParaRPr lang="en-GB" sz="900" b="1" u="sng" dirty="0">
              <a:solidFill>
                <a:srgbClr val="2B7CAC"/>
              </a:solidFill>
              <a:latin typeface="Arial" charset="0"/>
            </a:endParaRPr>
          </a:p>
          <a:p>
            <a:pPr marL="1162050" indent="-1162050">
              <a:lnSpc>
                <a:spcPct val="110000"/>
              </a:lnSpc>
            </a:pPr>
            <a:r>
              <a:rPr lang="en-GB" sz="900" b="1" dirty="0">
                <a:solidFill>
                  <a:srgbClr val="404040"/>
                </a:solidFill>
                <a:latin typeface="Arial" charset="0"/>
              </a:rPr>
              <a:t>	</a:t>
            </a:r>
            <a:r>
              <a:rPr lang="en-GB" sz="900" b="1" dirty="0" smtClean="0">
                <a:solidFill>
                  <a:srgbClr val="404040"/>
                </a:solidFill>
                <a:latin typeface="Arial" charset="0"/>
                <a:hlinkClick r:id="rId3"/>
              </a:rPr>
              <a:t>Petroleum </a:t>
            </a:r>
            <a:r>
              <a:rPr lang="en-GB" sz="900" b="1" dirty="0">
                <a:solidFill>
                  <a:srgbClr val="404040"/>
                </a:solidFill>
                <a:latin typeface="Arial" charset="0"/>
                <a:hlinkClick r:id="rId3"/>
              </a:rPr>
              <a:t>Production Regulations (Northern Ireland) 198</a:t>
            </a:r>
            <a:r>
              <a:rPr lang="en-GB" sz="900" b="1" u="sng" dirty="0">
                <a:solidFill>
                  <a:srgbClr val="2B7CAC"/>
                </a:solidFill>
                <a:latin typeface="Arial" charset="0"/>
                <a:hlinkClick r:id="rId3"/>
              </a:rPr>
              <a:t>7</a:t>
            </a:r>
            <a:endParaRPr lang="en-GB" sz="900" b="1" u="sng" dirty="0">
              <a:solidFill>
                <a:srgbClr val="2B7CAC"/>
              </a:solidFill>
              <a:latin typeface="Arial" charset="0"/>
            </a:endParaRPr>
          </a:p>
          <a:p>
            <a:pPr marL="1162050" indent="-1162050">
              <a:lnSpc>
                <a:spcPct val="120000"/>
              </a:lnSpc>
            </a:pPr>
            <a:r>
              <a:rPr lang="en-GB" sz="900" b="1" dirty="0">
                <a:solidFill>
                  <a:srgbClr val="404040"/>
                </a:solidFill>
                <a:latin typeface="Arial" charset="0"/>
              </a:rPr>
              <a:t>	</a:t>
            </a:r>
            <a:r>
              <a:rPr lang="en-GB" sz="900" b="1" dirty="0" smtClean="0">
                <a:solidFill>
                  <a:srgbClr val="404040"/>
                </a:solidFill>
                <a:latin typeface="Arial" charset="0"/>
                <a:hlinkClick r:id="rId4"/>
              </a:rPr>
              <a:t>Petroleum </a:t>
            </a:r>
            <a:r>
              <a:rPr lang="en-GB" sz="900" b="1" dirty="0">
                <a:solidFill>
                  <a:srgbClr val="404040"/>
                </a:solidFill>
                <a:latin typeface="Arial" charset="0"/>
                <a:hlinkClick r:id="rId4"/>
              </a:rPr>
              <a:t>Production (Amendment) Regulations </a:t>
            </a:r>
            <a:r>
              <a:rPr lang="en-GB" sz="900" b="1" dirty="0" smtClean="0">
                <a:solidFill>
                  <a:srgbClr val="404040"/>
                </a:solidFill>
                <a:latin typeface="Arial" charset="0"/>
                <a:hlinkClick r:id="rId4"/>
              </a:rPr>
              <a:t>(</a:t>
            </a:r>
            <a:r>
              <a:rPr lang="en-GB" sz="900" b="1" dirty="0">
                <a:solidFill>
                  <a:srgbClr val="404040"/>
                </a:solidFill>
                <a:latin typeface="Arial" charset="0"/>
                <a:hlinkClick r:id="rId4"/>
              </a:rPr>
              <a:t>Northern Ireland) </a:t>
            </a:r>
            <a:r>
              <a:rPr lang="en-GB" sz="900" b="1" u="sng" dirty="0">
                <a:solidFill>
                  <a:srgbClr val="2B7CAC"/>
                </a:solidFill>
                <a:latin typeface="Arial" charset="0"/>
                <a:hlinkClick r:id="rId4"/>
              </a:rPr>
              <a:t>2010</a:t>
            </a:r>
            <a:r>
              <a:rPr lang="en-GB" sz="900" b="1" dirty="0">
                <a:solidFill>
                  <a:srgbClr val="2B7CAC"/>
                </a:solidFill>
                <a:latin typeface="Arial" charset="0"/>
              </a:rPr>
              <a:t> </a:t>
            </a:r>
          </a:p>
          <a:p>
            <a:pPr marL="1162050" indent="-1162050">
              <a:lnSpc>
                <a:spcPct val="115000"/>
              </a:lnSpc>
            </a:pPr>
            <a:r>
              <a:rPr lang="en-GB" sz="900" b="1" dirty="0">
                <a:solidFill>
                  <a:srgbClr val="2B7CAC"/>
                </a:solidFill>
                <a:latin typeface="Arial" charset="0"/>
              </a:rPr>
              <a:t>	</a:t>
            </a:r>
            <a:r>
              <a:rPr lang="en-GB" sz="900" b="1" u="sng" dirty="0" smtClean="0">
                <a:solidFill>
                  <a:schemeClr val="tx1"/>
                </a:solidFill>
                <a:latin typeface="Arial" charset="0"/>
                <a:hlinkClick r:id="rId5" tooltip="The Hydrocarbons Licensing Directive Regulations (Northern Ireland) 2010"/>
              </a:rPr>
              <a:t>Hydrocarbons </a:t>
            </a:r>
            <a:r>
              <a:rPr lang="en-GB" sz="900" b="1" u="sng" dirty="0">
                <a:solidFill>
                  <a:schemeClr val="tx1"/>
                </a:solidFill>
                <a:latin typeface="Arial" charset="0"/>
                <a:hlinkClick r:id="rId5" tooltip="The Hydrocarbons Licensing Directive Regulations (Northern Ireland) 2010"/>
              </a:rPr>
              <a:t>Licensing Directive Regulations (Northern Ireland) 2010</a:t>
            </a:r>
            <a:endParaRPr lang="en-GB" sz="900" b="1" u="sng" dirty="0">
              <a:solidFill>
                <a:srgbClr val="2B7CAC"/>
              </a:solidFill>
              <a:latin typeface="Arial" charset="0"/>
            </a:endParaRPr>
          </a:p>
          <a:p>
            <a:pPr marL="1162050" indent="-1162050">
              <a:lnSpc>
                <a:spcPct val="140000"/>
              </a:lnSpc>
            </a:pPr>
            <a:r>
              <a:rPr lang="en-GB" sz="900" b="1" dirty="0">
                <a:solidFill>
                  <a:srgbClr val="404040"/>
                </a:solidFill>
                <a:latin typeface="Arial" charset="0"/>
              </a:rPr>
              <a:t>	</a:t>
            </a:r>
            <a:endParaRPr lang="en-GB" sz="900" b="1" dirty="0">
              <a:solidFill>
                <a:srgbClr val="404040"/>
              </a:solidFill>
              <a:latin typeface="Arial" charset="0"/>
              <a:cs typeface="Arial" charset="0"/>
            </a:endParaRPr>
          </a:p>
          <a:p>
            <a:pPr marL="1162050" indent="-1162050">
              <a:spcAft>
                <a:spcPts val="300"/>
              </a:spcAft>
            </a:pPr>
            <a:r>
              <a:rPr lang="en-GB" sz="900" dirty="0">
                <a:solidFill>
                  <a:srgbClr val="404040"/>
                </a:solidFill>
                <a:latin typeface="Arial" charset="0"/>
                <a:cs typeface="Arial" charset="0"/>
              </a:rPr>
              <a:t>Licensee input:	</a:t>
            </a:r>
            <a:r>
              <a:rPr lang="en-GB" sz="900" b="1" dirty="0">
                <a:solidFill>
                  <a:srgbClr val="404040"/>
                </a:solidFill>
                <a:latin typeface="Arial" charset="0"/>
                <a:cs typeface="Arial" charset="0"/>
              </a:rPr>
              <a:t>Informs DETI of commitment to drill exploration well and nominates operator </a:t>
            </a:r>
            <a:r>
              <a:rPr lang="en-GB" sz="900" b="1" dirty="0" smtClean="0">
                <a:solidFill>
                  <a:srgbClr val="404040"/>
                </a:solidFill>
                <a:latin typeface="Arial" charset="0"/>
                <a:cs typeface="Arial" charset="0"/>
              </a:rPr>
              <a:t>for drilling operations</a:t>
            </a:r>
            <a:r>
              <a:rPr lang="en-GB" sz="900" dirty="0" smtClean="0">
                <a:solidFill>
                  <a:srgbClr val="404040"/>
                </a:solidFill>
                <a:latin typeface="Arial" charset="0"/>
                <a:cs typeface="Arial" charset="0"/>
              </a:rPr>
              <a:t> </a:t>
            </a:r>
            <a:r>
              <a:rPr lang="en-GB" sz="900" b="1" dirty="0">
                <a:solidFill>
                  <a:srgbClr val="404040"/>
                </a:solidFill>
                <a:latin typeface="Arial" charset="0"/>
                <a:cs typeface="Arial" charset="0"/>
              </a:rPr>
              <a:t>Proof of operational and environmental management </a:t>
            </a:r>
            <a:r>
              <a:rPr lang="en-GB" sz="900" b="1" dirty="0" smtClean="0">
                <a:solidFill>
                  <a:srgbClr val="404040"/>
                </a:solidFill>
                <a:latin typeface="Arial" charset="0"/>
                <a:cs typeface="Arial" charset="0"/>
              </a:rPr>
              <a:t>systems</a:t>
            </a:r>
            <a:endParaRPr lang="en-GB" sz="900" dirty="0">
              <a:solidFill>
                <a:srgbClr val="404040"/>
              </a:solidFill>
              <a:latin typeface="Arial" charset="0"/>
              <a:cs typeface="Arial" charset="0"/>
            </a:endParaRPr>
          </a:p>
          <a:p>
            <a:pPr marL="1162050" indent="-1162050">
              <a:spcAft>
                <a:spcPts val="300"/>
              </a:spcAft>
            </a:pPr>
            <a:r>
              <a:rPr lang="en-GB" sz="900" dirty="0" smtClean="0">
                <a:solidFill>
                  <a:srgbClr val="404040"/>
                </a:solidFill>
                <a:latin typeface="Arial" charset="0"/>
                <a:cs typeface="Arial" charset="0"/>
              </a:rPr>
              <a:t>Engage stakeholder:	</a:t>
            </a:r>
            <a:r>
              <a:rPr lang="en-GB" sz="900" b="1" dirty="0" smtClean="0">
                <a:solidFill>
                  <a:srgbClr val="404040"/>
                </a:solidFill>
                <a:latin typeface="Arial" charset="0"/>
                <a:cs typeface="Arial" charset="0"/>
              </a:rPr>
              <a:t>No</a:t>
            </a:r>
            <a:endParaRPr lang="en-GB" sz="900" b="1" dirty="0">
              <a:solidFill>
                <a:srgbClr val="404040"/>
              </a:solidFill>
              <a:latin typeface="Arial" charset="0"/>
              <a:cs typeface="Arial" charset="0"/>
            </a:endParaRPr>
          </a:p>
          <a:p>
            <a:pPr marL="1162050" indent="-1162050">
              <a:spcAft>
                <a:spcPts val="300"/>
              </a:spcAft>
            </a:pPr>
            <a:r>
              <a:rPr lang="en-GB" sz="900" dirty="0" smtClean="0">
                <a:solidFill>
                  <a:schemeClr val="tx1">
                    <a:lumMod val="75000"/>
                    <a:lumOff val="25000"/>
                  </a:schemeClr>
                </a:solidFill>
                <a:latin typeface="Arial" pitchFamily="34" charset="0"/>
                <a:cs typeface="Arial" pitchFamily="34" charset="0"/>
              </a:rPr>
              <a:t>Relevant </a:t>
            </a:r>
            <a:r>
              <a:rPr lang="en-GB" sz="900" dirty="0" smtClean="0">
                <a:solidFill>
                  <a:schemeClr val="tx1">
                    <a:lumMod val="75000"/>
                    <a:lumOff val="25000"/>
                  </a:schemeClr>
                </a:solidFill>
                <a:latin typeface="Arial" charset="0"/>
                <a:cs typeface="Arial" charset="0"/>
              </a:rPr>
              <a:t>consultees: </a:t>
            </a:r>
            <a:r>
              <a:rPr lang="en-GB" sz="900" dirty="0" smtClean="0">
                <a:solidFill>
                  <a:srgbClr val="404040"/>
                </a:solidFill>
                <a:latin typeface="Arial" charset="0"/>
                <a:cs typeface="Arial" charset="0"/>
              </a:rPr>
              <a:t>	</a:t>
            </a:r>
            <a:r>
              <a:rPr lang="en-GB" sz="900" b="1" dirty="0" smtClean="0">
                <a:solidFill>
                  <a:schemeClr val="tx1">
                    <a:lumMod val="75000"/>
                    <a:lumOff val="25000"/>
                  </a:schemeClr>
                </a:solidFill>
                <a:latin typeface="Arial" pitchFamily="34" charset="0"/>
                <a:cs typeface="Arial" pitchFamily="34" charset="0"/>
              </a:rPr>
              <a:t>–</a:t>
            </a:r>
            <a:endParaRPr lang="en-GB" sz="900" b="1" dirty="0">
              <a:solidFill>
                <a:srgbClr val="404040"/>
              </a:solidFill>
              <a:latin typeface="Arial" charset="0"/>
              <a:cs typeface="Arial" charset="0"/>
            </a:endParaRPr>
          </a:p>
          <a:p>
            <a:pPr marL="1162050" indent="-1162050">
              <a:spcAft>
                <a:spcPts val="300"/>
              </a:spcAft>
            </a:pPr>
            <a:r>
              <a:rPr lang="en-GB" sz="900" dirty="0">
                <a:solidFill>
                  <a:srgbClr val="404040"/>
                </a:solidFill>
                <a:latin typeface="Arial" charset="0"/>
                <a:cs typeface="Arial" charset="0"/>
              </a:rPr>
              <a:t>Decision/output:</a:t>
            </a:r>
            <a:r>
              <a:rPr lang="en-GB" sz="900" b="1" dirty="0">
                <a:solidFill>
                  <a:srgbClr val="404040"/>
                </a:solidFill>
                <a:latin typeface="Arial" charset="0"/>
                <a:cs typeface="Arial" charset="0"/>
              </a:rPr>
              <a:t>	Licensee </a:t>
            </a:r>
            <a:r>
              <a:rPr lang="en-GB" sz="900" b="1" dirty="0" smtClean="0">
                <a:solidFill>
                  <a:srgbClr val="404040"/>
                </a:solidFill>
                <a:latin typeface="Arial" charset="0"/>
                <a:cs typeface="Arial" charset="0"/>
              </a:rPr>
              <a:t>commitment </a:t>
            </a:r>
            <a:r>
              <a:rPr lang="en-GB" sz="900" b="1" dirty="0">
                <a:solidFill>
                  <a:srgbClr val="404040"/>
                </a:solidFill>
                <a:latin typeface="Arial" charset="0"/>
                <a:cs typeface="Arial" charset="0"/>
              </a:rPr>
              <a:t>to drill. Approval of licence operator for </a:t>
            </a:r>
            <a:r>
              <a:rPr lang="en-GB" sz="900" b="1" dirty="0" smtClean="0">
                <a:solidFill>
                  <a:srgbClr val="404040"/>
                </a:solidFill>
                <a:latin typeface="Arial" charset="0"/>
                <a:cs typeface="Arial" charset="0"/>
              </a:rPr>
              <a:t>drilling operations</a:t>
            </a:r>
            <a:endParaRPr lang="en-GB" sz="900" b="1" dirty="0">
              <a:solidFill>
                <a:srgbClr val="404040"/>
              </a:solidFill>
              <a:latin typeface="Arial" charset="0"/>
              <a:cs typeface="Arial" charset="0"/>
            </a:endParaRPr>
          </a:p>
        </p:txBody>
      </p:sp>
      <p:sp>
        <p:nvSpPr>
          <p:cNvPr id="18435" name="Content Placeholder 9"/>
          <p:cNvSpPr>
            <a:spLocks noGrp="1"/>
          </p:cNvSpPr>
          <p:nvPr>
            <p:ph idx="4294967295"/>
          </p:nvPr>
        </p:nvSpPr>
        <p:spPr>
          <a:xfrm>
            <a:off x="4716463" y="549275"/>
            <a:ext cx="4176712" cy="5759450"/>
          </a:xfrm>
        </p:spPr>
        <p:txBody>
          <a:bodyPr/>
          <a:lstStyle/>
          <a:p>
            <a:pPr marL="0" indent="0" eaLnBrk="1" hangingPunct="1">
              <a:lnSpc>
                <a:spcPct val="95000"/>
              </a:lnSpc>
              <a:spcBef>
                <a:spcPct val="0"/>
              </a:spcBef>
              <a:spcAft>
                <a:spcPts val="400"/>
              </a:spcAft>
              <a:buFont typeface="Arial" charset="0"/>
              <a:buNone/>
            </a:pPr>
            <a:r>
              <a:rPr lang="en-GB" sz="950" b="1" dirty="0" smtClean="0">
                <a:solidFill>
                  <a:schemeClr val="tx1">
                    <a:lumMod val="75000"/>
                    <a:lumOff val="25000"/>
                  </a:schemeClr>
                </a:solidFill>
                <a:latin typeface="Arial" charset="0"/>
                <a:cs typeface="Arial" charset="0"/>
              </a:rPr>
              <a:t>Nomination and approval of licence operator for drilling programme</a:t>
            </a:r>
            <a:br>
              <a:rPr lang="en-GB" sz="950" b="1" dirty="0" smtClean="0">
                <a:solidFill>
                  <a:schemeClr val="tx1">
                    <a:lumMod val="75000"/>
                    <a:lumOff val="25000"/>
                  </a:schemeClr>
                </a:solidFill>
                <a:latin typeface="Arial" charset="0"/>
                <a:cs typeface="Arial" charset="0"/>
              </a:rPr>
            </a:br>
            <a:r>
              <a:rPr lang="en-GB" sz="950" dirty="0" smtClean="0">
                <a:solidFill>
                  <a:schemeClr val="tx1">
                    <a:lumMod val="75000"/>
                    <a:lumOff val="25000"/>
                  </a:schemeClr>
                </a:solidFill>
                <a:latin typeface="Arial" charset="0"/>
                <a:cs typeface="Arial" charset="0"/>
              </a:rPr>
              <a:t>At the time of licence application, the proposed work programme will either include a firm commitment to drill an exploration well (a standard work programme) or have a drill or drop well commitment. For the former, the operator will be nominated and competency assessed by DETI for exploration operations, including drilling during the licensing process. In the latter case, Part I of the programme for years one to three consists of pre-drilling exploration; Part II consists of an exploration well in petroleum licences with drill or drop programmes, licensees are required to decide whether they wish to carry out Part II of the work programme, i.e., to drill an exploration well, or drop the licence. The licensee must inform DETI in writing of its decision before the end of year three.</a:t>
            </a:r>
          </a:p>
          <a:p>
            <a:pPr marL="0" indent="0" eaLnBrk="1" hangingPunct="1">
              <a:lnSpc>
                <a:spcPct val="95000"/>
              </a:lnSpc>
              <a:spcBef>
                <a:spcPct val="0"/>
              </a:spcBef>
              <a:spcAft>
                <a:spcPts val="400"/>
              </a:spcAft>
              <a:buFont typeface="Arial" charset="0"/>
              <a:buNone/>
            </a:pPr>
            <a:r>
              <a:rPr lang="en-GB" sz="950" dirty="0" smtClean="0">
                <a:solidFill>
                  <a:schemeClr val="tx1">
                    <a:lumMod val="75000"/>
                    <a:lumOff val="25000"/>
                  </a:schemeClr>
                </a:solidFill>
                <a:latin typeface="Arial" charset="0"/>
                <a:cs typeface="Arial" charset="0"/>
              </a:rPr>
              <a:t>If the licensee commits to drill a well, it must nominate an operator for the drilling programme and submit documentary evidence of the operational and environmental management systems covering well operations.</a:t>
            </a:r>
          </a:p>
          <a:p>
            <a:pPr marL="0" indent="0" eaLnBrk="1" hangingPunct="1">
              <a:lnSpc>
                <a:spcPct val="95000"/>
              </a:lnSpc>
              <a:spcBef>
                <a:spcPct val="0"/>
              </a:spcBef>
              <a:spcAft>
                <a:spcPts val="400"/>
              </a:spcAft>
              <a:buFont typeface="Arial" charset="0"/>
              <a:buNone/>
            </a:pPr>
            <a:r>
              <a:rPr lang="en-GB" sz="950" dirty="0" smtClean="0">
                <a:solidFill>
                  <a:schemeClr val="tx1">
                    <a:lumMod val="75000"/>
                    <a:lumOff val="25000"/>
                  </a:schemeClr>
                </a:solidFill>
                <a:latin typeface="Arial" charset="0"/>
                <a:cs typeface="Arial" charset="0"/>
              </a:rPr>
              <a:t>Licence holders are obliged to seek permission from DETI before they start well operations (application for consent to drill).</a:t>
            </a:r>
          </a:p>
          <a:p>
            <a:pPr marL="0" indent="0" eaLnBrk="1" hangingPunct="1">
              <a:lnSpc>
                <a:spcPct val="95000"/>
              </a:lnSpc>
              <a:spcBef>
                <a:spcPct val="0"/>
              </a:spcBef>
              <a:spcAft>
                <a:spcPts val="400"/>
              </a:spcAft>
              <a:buFont typeface="Arial" charset="0"/>
              <a:buNone/>
            </a:pPr>
            <a:endParaRPr lang="en-GB" sz="950" dirty="0" smtClean="0">
              <a:solidFill>
                <a:srgbClr val="FF0000"/>
              </a:solidFill>
              <a:latin typeface="Arial" charset="0"/>
              <a:cs typeface="Arial" charset="0"/>
            </a:endParaRPr>
          </a:p>
          <a:p>
            <a:pPr marL="0" indent="0" eaLnBrk="1" hangingPunct="1">
              <a:lnSpc>
                <a:spcPct val="95000"/>
              </a:lnSpc>
              <a:spcBef>
                <a:spcPct val="0"/>
              </a:spcBef>
              <a:spcAft>
                <a:spcPts val="400"/>
              </a:spcAft>
              <a:buFont typeface="Arial" charset="0"/>
              <a:buNone/>
            </a:pPr>
            <a:r>
              <a:rPr lang="en-GB" sz="950" b="1" dirty="0" smtClean="0">
                <a:solidFill>
                  <a:srgbClr val="404040"/>
                </a:solidFill>
                <a:latin typeface="Arial" charset="0"/>
                <a:cs typeface="Arial" charset="0"/>
              </a:rPr>
              <a:t>Management systems</a:t>
            </a:r>
            <a:br>
              <a:rPr lang="en-GB" sz="950" b="1" dirty="0" smtClean="0">
                <a:solidFill>
                  <a:srgbClr val="404040"/>
                </a:solidFill>
                <a:latin typeface="Arial" charset="0"/>
                <a:cs typeface="Arial" charset="0"/>
              </a:rPr>
            </a:br>
            <a:r>
              <a:rPr lang="en-GB" sz="950" dirty="0" smtClean="0">
                <a:solidFill>
                  <a:srgbClr val="404040"/>
                </a:solidFill>
                <a:latin typeface="Arial" charset="0"/>
                <a:cs typeface="Arial" charset="0"/>
              </a:rPr>
              <a:t>Effective risk-based, systematic management of well integrity, the integrity of the surface equipment used in fracturing/flowback operations and of other associated operations is critical to ensuring the safety of the well operations and environmental protection.</a:t>
            </a:r>
          </a:p>
          <a:p>
            <a:pPr marL="0" indent="0" eaLnBrk="1" hangingPunct="1">
              <a:lnSpc>
                <a:spcPct val="95000"/>
              </a:lnSpc>
              <a:spcBef>
                <a:spcPct val="0"/>
              </a:spcBef>
              <a:spcAft>
                <a:spcPts val="400"/>
              </a:spcAft>
              <a:buFont typeface="Arial" charset="0"/>
              <a:buNone/>
            </a:pPr>
            <a:r>
              <a:rPr lang="en-GB" sz="950" dirty="0" smtClean="0">
                <a:solidFill>
                  <a:srgbClr val="404040"/>
                </a:solidFill>
                <a:latin typeface="Arial" charset="0"/>
                <a:cs typeface="Arial" charset="0"/>
              </a:rPr>
              <a:t>Operators’ management systems should be developed and applied to all operations, including any pre-drilling operations such as seismic acquisition work.</a:t>
            </a:r>
          </a:p>
          <a:p>
            <a:pPr marL="0" indent="0" eaLnBrk="1" hangingPunct="1">
              <a:lnSpc>
                <a:spcPct val="95000"/>
              </a:lnSpc>
              <a:spcBef>
                <a:spcPct val="0"/>
              </a:spcBef>
              <a:spcAft>
                <a:spcPts val="400"/>
              </a:spcAft>
              <a:buFont typeface="Arial" charset="0"/>
              <a:buNone/>
            </a:pPr>
            <a:r>
              <a:rPr lang="en-GB" sz="950" dirty="0" smtClean="0">
                <a:solidFill>
                  <a:srgbClr val="404040"/>
                </a:solidFill>
                <a:latin typeface="Arial" charset="0"/>
                <a:cs typeface="Arial" charset="0"/>
              </a:rPr>
              <a:t>Operators should also operate in accordance with a suitable environmental management system that conforms to the principles in ISO 14001.</a:t>
            </a:r>
          </a:p>
          <a:p>
            <a:pPr marL="0" indent="0" eaLnBrk="1" hangingPunct="1">
              <a:lnSpc>
                <a:spcPct val="95000"/>
              </a:lnSpc>
              <a:spcBef>
                <a:spcPct val="0"/>
              </a:spcBef>
              <a:spcAft>
                <a:spcPts val="400"/>
              </a:spcAft>
              <a:buFont typeface="Arial" charset="0"/>
              <a:buNone/>
            </a:pPr>
            <a:endParaRPr lang="en-GB" sz="950" dirty="0" smtClean="0">
              <a:solidFill>
                <a:srgbClr val="404040"/>
              </a:solidFill>
              <a:latin typeface="Arial" charset="0"/>
              <a:cs typeface="Arial" charset="0"/>
            </a:endParaRPr>
          </a:p>
          <a:p>
            <a:pPr marL="0" indent="0" eaLnBrk="1" hangingPunct="1">
              <a:lnSpc>
                <a:spcPct val="95000"/>
              </a:lnSpc>
              <a:spcBef>
                <a:spcPct val="0"/>
              </a:spcBef>
              <a:spcAft>
                <a:spcPts val="400"/>
              </a:spcAft>
              <a:buFont typeface="Arial" charset="0"/>
              <a:buNone/>
            </a:pPr>
            <a:r>
              <a:rPr lang="en-GB" sz="950" b="1" dirty="0" smtClean="0">
                <a:solidFill>
                  <a:srgbClr val="404040"/>
                </a:solidFill>
                <a:latin typeface="Arial" charset="0"/>
                <a:cs typeface="Arial" charset="0"/>
              </a:rPr>
              <a:t>Useful links</a:t>
            </a:r>
          </a:p>
          <a:p>
            <a:pPr marL="0" indent="0" eaLnBrk="1" hangingPunct="1">
              <a:lnSpc>
                <a:spcPct val="95000"/>
              </a:lnSpc>
              <a:spcBef>
                <a:spcPct val="0"/>
              </a:spcBef>
              <a:spcAft>
                <a:spcPts val="400"/>
              </a:spcAft>
              <a:buFont typeface="Arial" charset="0"/>
              <a:buNone/>
            </a:pPr>
            <a:r>
              <a:rPr lang="en-GB" sz="950" dirty="0" smtClean="0">
                <a:solidFill>
                  <a:srgbClr val="404040"/>
                </a:solidFill>
                <a:latin typeface="Arial" charset="0"/>
                <a:cs typeface="Arial" charset="0"/>
              </a:rPr>
              <a:t>UKOOG onshore shale gas well guidelines </a:t>
            </a:r>
            <a:r>
              <a:rPr lang="en-GB" sz="950" dirty="0" smtClean="0">
                <a:solidFill>
                  <a:srgbClr val="404040"/>
                </a:solidFill>
                <a:latin typeface="Arial" charset="0"/>
                <a:cs typeface="Arial" charset="0"/>
                <a:hlinkClick r:id="rId6"/>
              </a:rPr>
              <a:t>https://www.gov.uk/government/uploads/system/uploads/attachment_data/file/185935/UKOOGShaleGasWellGuidelines.pdf</a:t>
            </a:r>
            <a:endParaRPr lang="en-GB" sz="950" dirty="0" smtClean="0">
              <a:solidFill>
                <a:srgbClr val="404040"/>
              </a:solidFill>
              <a:latin typeface="Arial" charset="0"/>
              <a:cs typeface="Arial" charset="0"/>
            </a:endParaRPr>
          </a:p>
          <a:p>
            <a:pPr marL="0" indent="0" eaLnBrk="1" hangingPunct="1">
              <a:lnSpc>
                <a:spcPct val="95000"/>
              </a:lnSpc>
              <a:spcBef>
                <a:spcPct val="0"/>
              </a:spcBef>
              <a:spcAft>
                <a:spcPts val="400"/>
              </a:spcAft>
              <a:buFont typeface="Arial" charset="0"/>
              <a:buNone/>
            </a:pPr>
            <a:endParaRPr lang="en-GB" sz="900" dirty="0" smtClean="0">
              <a:solidFill>
                <a:srgbClr val="404040"/>
              </a:solidFill>
              <a:latin typeface="Arial" charset="0"/>
              <a:cs typeface="Arial" charset="0"/>
            </a:endParaRPr>
          </a:p>
          <a:p>
            <a:pPr marL="0" indent="0" eaLnBrk="1" hangingPunct="1">
              <a:lnSpc>
                <a:spcPct val="95000"/>
              </a:lnSpc>
              <a:spcBef>
                <a:spcPct val="0"/>
              </a:spcBef>
              <a:spcAft>
                <a:spcPts val="400"/>
              </a:spcAft>
              <a:buFont typeface="Arial" charset="0"/>
              <a:buNone/>
            </a:pPr>
            <a:endParaRPr lang="en-GB" sz="900" dirty="0" smtClean="0">
              <a:solidFill>
                <a:srgbClr val="404040"/>
              </a:solidFill>
              <a:latin typeface="Arial" charset="0"/>
              <a:cs typeface="Arial" charset="0"/>
            </a:endParaRPr>
          </a:p>
        </p:txBody>
      </p:sp>
      <p:pic>
        <p:nvPicPr>
          <p:cNvPr id="10" name="Picture 9"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2" name="Picture 11" descr="england.png">
            <a:hlinkClick r:id="rId9" action="ppaction://hlinksldjump"/>
          </p:cNvPr>
          <p:cNvPicPr>
            <a:picLocks noChangeAspect="1"/>
          </p:cNvPicPr>
          <p:nvPr/>
        </p:nvPicPr>
        <p:blipFill>
          <a:blip r:embed="rId10"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1"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9472222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a:lstStyle/>
          <a:p>
            <a:pPr marL="1254125" indent="-1254125">
              <a:spcAft>
                <a:spcPts val="300"/>
              </a:spcAft>
              <a:defRPr/>
            </a:pPr>
            <a:r>
              <a:rPr lang="en-GB" sz="2000" b="1" dirty="0">
                <a:solidFill>
                  <a:schemeClr val="accent2"/>
                </a:solidFill>
                <a:latin typeface="Arial" charset="0"/>
                <a:cs typeface="Arial" charset="0"/>
              </a:rPr>
              <a:t>Operator conducts ERA</a:t>
            </a:r>
          </a:p>
          <a:p>
            <a:pPr marL="1254125" indent="-1254125">
              <a:spcAft>
                <a:spcPts val="300"/>
              </a:spcAft>
              <a:defRPr/>
            </a:pPr>
            <a:r>
              <a:rPr lang="en-GB" sz="800" dirty="0">
                <a:solidFill>
                  <a:srgbClr val="404040"/>
                </a:solidFill>
              </a:rPr>
              <a:t> </a:t>
            </a:r>
          </a:p>
          <a:p>
            <a:pPr marL="1254125" indent="-1254125">
              <a:spcAft>
                <a:spcPts val="300"/>
              </a:spcAft>
              <a:defRPr/>
            </a:pPr>
            <a:r>
              <a:rPr lang="en-GB" sz="900" dirty="0">
                <a:solidFill>
                  <a:schemeClr val="tx1">
                    <a:lumMod val="75000"/>
                    <a:lumOff val="25000"/>
                  </a:schemeClr>
                </a:solidFill>
                <a:latin typeface="Arial" charset="0"/>
                <a:cs typeface="Arial" charset="0"/>
              </a:rPr>
              <a:t>Lea</a:t>
            </a:r>
            <a:r>
              <a:rPr lang="en-GB" sz="950" dirty="0">
                <a:solidFill>
                  <a:schemeClr val="tx1">
                    <a:lumMod val="75000"/>
                    <a:lumOff val="25000"/>
                  </a:schemeClr>
                </a:solidFill>
                <a:latin typeface="Arial" charset="0"/>
                <a:cs typeface="Arial" charset="0"/>
              </a:rPr>
              <a:t>d agency:</a:t>
            </a:r>
            <a:r>
              <a:rPr lang="en-GB" sz="950" b="1" dirty="0">
                <a:solidFill>
                  <a:schemeClr val="tx1">
                    <a:lumMod val="75000"/>
                    <a:lumOff val="25000"/>
                  </a:schemeClr>
                </a:solidFill>
                <a:latin typeface="Arial" charset="0"/>
                <a:cs typeface="Arial" charset="0"/>
              </a:rPr>
              <a:t>	DETI</a:t>
            </a:r>
            <a:br>
              <a:rPr lang="en-GB" sz="950" b="1" dirty="0">
                <a:solidFill>
                  <a:schemeClr val="tx1">
                    <a:lumMod val="75000"/>
                    <a:lumOff val="25000"/>
                  </a:schemeClr>
                </a:solidFill>
                <a:latin typeface="Arial" charset="0"/>
                <a:cs typeface="Arial" charset="0"/>
              </a:rPr>
            </a:br>
            <a:endParaRPr lang="en-GB" sz="950" dirty="0">
              <a:solidFill>
                <a:schemeClr val="tx1">
                  <a:lumMod val="75000"/>
                  <a:lumOff val="25000"/>
                </a:schemeClr>
              </a:solidFill>
              <a:latin typeface="Arial" charset="0"/>
              <a:cs typeface="Arial" charset="0"/>
            </a:endParaRPr>
          </a:p>
          <a:p>
            <a:pPr marL="1254125" indent="-1254125">
              <a:spcAft>
                <a:spcPts val="300"/>
              </a:spcAft>
              <a:defRPr/>
            </a:pPr>
            <a:r>
              <a:rPr lang="en-GB" sz="950" dirty="0">
                <a:solidFill>
                  <a:schemeClr val="tx1">
                    <a:lumMod val="75000"/>
                    <a:lumOff val="25000"/>
                  </a:schemeClr>
                </a:solidFill>
                <a:latin typeface="Arial" charset="0"/>
                <a:cs typeface="Arial" charset="0"/>
              </a:rPr>
              <a:t>Actions:	</a:t>
            </a:r>
            <a:r>
              <a:rPr lang="en-US" sz="950" b="1" dirty="0" smtClean="0">
                <a:solidFill>
                  <a:schemeClr val="tx1">
                    <a:lumMod val="75000"/>
                    <a:lumOff val="25000"/>
                  </a:schemeClr>
                </a:solidFill>
                <a:latin typeface="Arial" charset="0"/>
                <a:cs typeface="Arial" charset="0"/>
              </a:rPr>
              <a:t>The environmental risk assessment (ERA) is a first-stage risk assessment to be conducted for proposed shale gas operations where hydraulic fracturing is planned</a:t>
            </a:r>
            <a:endParaRPr lang="en-GB" sz="950" b="1" dirty="0" smtClean="0">
              <a:solidFill>
                <a:schemeClr val="tx1">
                  <a:lumMod val="75000"/>
                  <a:lumOff val="25000"/>
                </a:schemeClr>
              </a:solidFill>
              <a:latin typeface="Arial" charset="0"/>
              <a:cs typeface="Arial" charset="0"/>
            </a:endParaRPr>
          </a:p>
          <a:p>
            <a:pPr marL="1254125" indent="-1254125">
              <a:spcAft>
                <a:spcPts val="300"/>
              </a:spcAft>
              <a:defRPr/>
            </a:pPr>
            <a:r>
              <a:rPr lang="en-US" sz="950" b="1" dirty="0" smtClean="0">
                <a:solidFill>
                  <a:schemeClr val="tx1">
                    <a:lumMod val="75000"/>
                    <a:lumOff val="25000"/>
                  </a:schemeClr>
                </a:solidFill>
                <a:latin typeface="Arial" pitchFamily="34" charset="0"/>
                <a:cs typeface="Arial" pitchFamily="34" charset="0"/>
              </a:rPr>
              <a:t>	DETI requires compilation of an ERA as a matter of good practice</a:t>
            </a:r>
            <a:endParaRPr lang="en-GB" sz="950" b="1" dirty="0">
              <a:solidFill>
                <a:schemeClr val="tx1">
                  <a:lumMod val="75000"/>
                  <a:lumOff val="25000"/>
                </a:schemeClr>
              </a:solidFill>
              <a:latin typeface="Arial" charset="0"/>
              <a:cs typeface="Arial" charset="0"/>
            </a:endParaRPr>
          </a:p>
          <a:p>
            <a:pPr marL="1254125" indent="-1254125">
              <a:spcAft>
                <a:spcPts val="300"/>
              </a:spcAft>
              <a:defRPr/>
            </a:pPr>
            <a:r>
              <a:rPr lang="en-GB" sz="950" b="1" dirty="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charset="0"/>
                <a:cs typeface="Arial" charset="0"/>
              </a:rPr>
              <a:t>The </a:t>
            </a:r>
            <a:r>
              <a:rPr lang="en-GB" sz="950" b="1" dirty="0">
                <a:solidFill>
                  <a:schemeClr val="tx1">
                    <a:lumMod val="75000"/>
                    <a:lumOff val="25000"/>
                  </a:schemeClr>
                </a:solidFill>
                <a:latin typeface="Arial" charset="0"/>
                <a:cs typeface="Arial" charset="0"/>
              </a:rPr>
              <a:t>ERA process is </a:t>
            </a:r>
            <a:r>
              <a:rPr lang="en-GB" sz="950" b="1" dirty="0" smtClean="0">
                <a:solidFill>
                  <a:schemeClr val="tx1">
                    <a:lumMod val="75000"/>
                    <a:lumOff val="25000"/>
                  </a:schemeClr>
                </a:solidFill>
                <a:latin typeface="Arial" charset="0"/>
                <a:cs typeface="Arial" charset="0"/>
              </a:rPr>
              <a:t>recommended as a starting point for early engagement with </a:t>
            </a:r>
            <a:r>
              <a:rPr lang="en-GB" sz="950" b="1" dirty="0">
                <a:solidFill>
                  <a:schemeClr val="tx1">
                    <a:lumMod val="75000"/>
                    <a:lumOff val="25000"/>
                  </a:schemeClr>
                </a:solidFill>
                <a:latin typeface="Arial" charset="0"/>
                <a:cs typeface="Arial" charset="0"/>
              </a:rPr>
              <a:t>the </a:t>
            </a:r>
            <a:r>
              <a:rPr lang="en-GB" sz="950" b="1" dirty="0" smtClean="0">
                <a:solidFill>
                  <a:schemeClr val="tx1">
                    <a:lumMod val="75000"/>
                    <a:lumOff val="25000"/>
                  </a:schemeClr>
                </a:solidFill>
                <a:latin typeface="Arial" charset="0"/>
                <a:cs typeface="Arial" charset="0"/>
              </a:rPr>
              <a:t>DOE Planning, other regulators and </a:t>
            </a:r>
            <a:r>
              <a:rPr lang="en-GB" sz="950" b="1" dirty="0">
                <a:solidFill>
                  <a:schemeClr val="tx1">
                    <a:lumMod val="75000"/>
                    <a:lumOff val="25000"/>
                  </a:schemeClr>
                </a:solidFill>
                <a:latin typeface="Arial" charset="0"/>
                <a:cs typeface="Arial" charset="0"/>
              </a:rPr>
              <a:t>local </a:t>
            </a:r>
            <a:r>
              <a:rPr lang="en-GB" sz="950" b="1" dirty="0" smtClean="0">
                <a:solidFill>
                  <a:schemeClr val="tx1">
                    <a:lumMod val="75000"/>
                    <a:lumOff val="25000"/>
                  </a:schemeClr>
                </a:solidFill>
                <a:latin typeface="Arial" charset="0"/>
                <a:cs typeface="Arial" charset="0"/>
              </a:rPr>
              <a:t>communities</a:t>
            </a:r>
            <a:endParaRPr lang="en-GB" sz="950" b="1" dirty="0">
              <a:solidFill>
                <a:schemeClr val="tx1">
                  <a:lumMod val="75000"/>
                  <a:lumOff val="25000"/>
                </a:schemeClr>
              </a:solidFill>
              <a:latin typeface="Arial" charset="0"/>
              <a:cs typeface="Arial" charset="0"/>
            </a:endParaRPr>
          </a:p>
          <a:p>
            <a:pPr marL="1254125" indent="-1254125">
              <a:spcAft>
                <a:spcPts val="300"/>
              </a:spcAft>
              <a:defRPr/>
            </a:pPr>
            <a:r>
              <a:rPr lang="en-GB" sz="950" b="1" dirty="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charset="0"/>
                <a:cs typeface="Arial" charset="0"/>
              </a:rPr>
              <a:t>DECC </a:t>
            </a:r>
            <a:r>
              <a:rPr lang="en-GB" sz="950" b="1" dirty="0">
                <a:solidFill>
                  <a:schemeClr val="tx1">
                    <a:lumMod val="75000"/>
                    <a:lumOff val="25000"/>
                  </a:schemeClr>
                </a:solidFill>
                <a:latin typeface="Arial" charset="0"/>
                <a:cs typeface="Arial" charset="0"/>
              </a:rPr>
              <a:t>is consulting </a:t>
            </a:r>
            <a:r>
              <a:rPr lang="en-GB" sz="950" b="1" dirty="0" smtClean="0">
                <a:solidFill>
                  <a:schemeClr val="tx1">
                    <a:lumMod val="75000"/>
                    <a:lumOff val="25000"/>
                  </a:schemeClr>
                </a:solidFill>
                <a:latin typeface="Arial" charset="0"/>
                <a:cs typeface="Arial" charset="0"/>
              </a:rPr>
              <a:t>other regulators to develop agreed guidance for operators in the preparation of suitable ERAs. DETI </a:t>
            </a:r>
            <a:r>
              <a:rPr lang="en-GB" sz="950" b="1" dirty="0">
                <a:solidFill>
                  <a:schemeClr val="tx1">
                    <a:lumMod val="75000"/>
                    <a:lumOff val="25000"/>
                  </a:schemeClr>
                </a:solidFill>
                <a:latin typeface="Arial" charset="0"/>
                <a:cs typeface="Arial" charset="0"/>
              </a:rPr>
              <a:t>will use the results of this process to develop ERA guidance for Northern </a:t>
            </a:r>
            <a:r>
              <a:rPr lang="en-GB" sz="950" b="1" dirty="0" smtClean="0">
                <a:solidFill>
                  <a:schemeClr val="tx1">
                    <a:lumMod val="75000"/>
                    <a:lumOff val="25000"/>
                  </a:schemeClr>
                </a:solidFill>
                <a:latin typeface="Arial" charset="0"/>
                <a:cs typeface="Arial" charset="0"/>
              </a:rPr>
              <a:t>Ireland</a:t>
            </a:r>
            <a:endParaRPr lang="en-GB" sz="950" b="1" dirty="0">
              <a:solidFill>
                <a:schemeClr val="tx1">
                  <a:lumMod val="75000"/>
                  <a:lumOff val="25000"/>
                </a:schemeClr>
              </a:solidFill>
              <a:latin typeface="Arial" charset="0"/>
              <a:cs typeface="Arial" charset="0"/>
            </a:endParaRPr>
          </a:p>
          <a:p>
            <a:pPr marL="1254125" indent="-1254125">
              <a:spcAft>
                <a:spcPts val="300"/>
              </a:spcAft>
              <a:defRPr/>
            </a:pPr>
            <a:endParaRPr lang="en-GB" sz="950" dirty="0">
              <a:solidFill>
                <a:schemeClr val="tx1">
                  <a:lumMod val="75000"/>
                  <a:lumOff val="25000"/>
                </a:schemeClr>
              </a:solidFill>
              <a:latin typeface="Arial" charset="0"/>
              <a:cs typeface="Arial" charset="0"/>
            </a:endParaRPr>
          </a:p>
          <a:p>
            <a:pPr>
              <a:spcAft>
                <a:spcPts val="300"/>
              </a:spcAft>
              <a:tabLst>
                <a:tab pos="1257300" algn="l"/>
              </a:tabLst>
              <a:defRPr/>
            </a:pPr>
            <a:r>
              <a:rPr lang="en-GB" sz="950" dirty="0" smtClean="0">
                <a:solidFill>
                  <a:schemeClr val="tx1">
                    <a:lumMod val="75000"/>
                    <a:lumOff val="25000"/>
                  </a:schemeClr>
                </a:solidFill>
                <a:latin typeface="Arial" charset="0"/>
                <a:cs typeface="Arial" charset="0"/>
              </a:rPr>
              <a:t>Key legislation </a:t>
            </a:r>
            <a:br>
              <a:rPr lang="en-GB" sz="950" dirty="0" smtClean="0">
                <a:solidFill>
                  <a:schemeClr val="tx1">
                    <a:lumMod val="75000"/>
                    <a:lumOff val="25000"/>
                  </a:schemeClr>
                </a:solidFill>
                <a:latin typeface="Arial" charset="0"/>
                <a:cs typeface="Arial" charset="0"/>
              </a:rPr>
            </a:br>
            <a:r>
              <a:rPr lang="en-GB" sz="950" dirty="0" smtClean="0">
                <a:solidFill>
                  <a:schemeClr val="tx1">
                    <a:lumMod val="75000"/>
                    <a:lumOff val="25000"/>
                  </a:schemeClr>
                </a:solidFill>
                <a:latin typeface="Arial" charset="0"/>
                <a:cs typeface="Arial" charset="0"/>
              </a:rPr>
              <a:t>and guidance:</a:t>
            </a:r>
            <a:r>
              <a:rPr lang="en-GB" sz="950" dirty="0">
                <a:solidFill>
                  <a:schemeClr val="tx1">
                    <a:lumMod val="75000"/>
                    <a:lumOff val="25000"/>
                  </a:schemeClr>
                </a:solidFill>
                <a:latin typeface="Arial" charset="0"/>
                <a:cs typeface="Arial" charset="0"/>
              </a:rPr>
              <a:t>	</a:t>
            </a:r>
            <a:r>
              <a:rPr lang="en-GB" sz="950" b="1" dirty="0" smtClean="0">
                <a:solidFill>
                  <a:schemeClr val="tx1">
                    <a:lumMod val="75000"/>
                    <a:lumOff val="25000"/>
                  </a:schemeClr>
                </a:solidFill>
                <a:latin typeface="Arial" pitchFamily="34" charset="0"/>
                <a:cs typeface="Arial" pitchFamily="34" charset="0"/>
              </a:rPr>
              <a:t>–</a:t>
            </a:r>
            <a:endParaRPr lang="en-GB" sz="950" b="1" dirty="0">
              <a:solidFill>
                <a:schemeClr val="tx1">
                  <a:lumMod val="75000"/>
                  <a:lumOff val="25000"/>
                </a:schemeClr>
              </a:solidFill>
              <a:latin typeface="Arial" charset="0"/>
              <a:cs typeface="Arial" charset="0"/>
            </a:endParaRPr>
          </a:p>
          <a:p>
            <a:pPr marL="1254125" indent="-1254125">
              <a:spcAft>
                <a:spcPts val="300"/>
              </a:spcAft>
              <a:defRPr/>
            </a:pPr>
            <a:endParaRPr lang="en-GB" sz="950" b="1" dirty="0">
              <a:solidFill>
                <a:schemeClr val="tx1">
                  <a:lumMod val="75000"/>
                  <a:lumOff val="25000"/>
                </a:schemeClr>
              </a:solidFill>
              <a:latin typeface="Arial" charset="0"/>
              <a:cs typeface="Arial" charset="0"/>
            </a:endParaRPr>
          </a:p>
          <a:p>
            <a:pPr marL="1254125" indent="-1254125">
              <a:spcAft>
                <a:spcPts val="300"/>
              </a:spcAft>
              <a:defRPr/>
            </a:pPr>
            <a:r>
              <a:rPr lang="en-GB" sz="950" dirty="0">
                <a:solidFill>
                  <a:schemeClr val="tx1">
                    <a:lumMod val="75000"/>
                    <a:lumOff val="25000"/>
                  </a:schemeClr>
                </a:solidFill>
                <a:latin typeface="Arial" charset="0"/>
                <a:cs typeface="Arial" charset="0"/>
              </a:rPr>
              <a:t>Operator input:	</a:t>
            </a:r>
            <a:r>
              <a:rPr lang="en-GB" sz="950" b="1" dirty="0">
                <a:solidFill>
                  <a:schemeClr val="tx1">
                    <a:lumMod val="75000"/>
                    <a:lumOff val="25000"/>
                  </a:schemeClr>
                </a:solidFill>
                <a:latin typeface="Arial" charset="0"/>
                <a:cs typeface="Arial" charset="0"/>
              </a:rPr>
              <a:t>Completed ERA</a:t>
            </a:r>
            <a:br>
              <a:rPr lang="en-GB" sz="950" b="1" dirty="0">
                <a:solidFill>
                  <a:schemeClr val="tx1">
                    <a:lumMod val="75000"/>
                    <a:lumOff val="25000"/>
                  </a:schemeClr>
                </a:solidFill>
                <a:latin typeface="Arial" charset="0"/>
                <a:cs typeface="Arial" charset="0"/>
              </a:rPr>
            </a:br>
            <a:endParaRPr lang="en-GB" sz="950" dirty="0">
              <a:solidFill>
                <a:schemeClr val="tx1">
                  <a:lumMod val="75000"/>
                  <a:lumOff val="25000"/>
                </a:schemeClr>
              </a:solidFill>
              <a:latin typeface="Arial" charset="0"/>
              <a:cs typeface="Arial" charset="0"/>
            </a:endParaRPr>
          </a:p>
          <a:p>
            <a:pPr marL="1254125" indent="-1254125">
              <a:spcAft>
                <a:spcPts val="300"/>
              </a:spcAft>
              <a:defRPr/>
            </a:pPr>
            <a:r>
              <a:rPr lang="en-GB" sz="950" dirty="0">
                <a:solidFill>
                  <a:schemeClr val="tx1">
                    <a:lumMod val="75000"/>
                    <a:lumOff val="25000"/>
                  </a:schemeClr>
                </a:solidFill>
                <a:latin typeface="Arial" charset="0"/>
                <a:cs typeface="Arial" charset="0"/>
              </a:rPr>
              <a:t>Engage stakeholder:	</a:t>
            </a:r>
            <a:r>
              <a:rPr lang="en-GB" sz="950" b="1" dirty="0">
                <a:solidFill>
                  <a:schemeClr val="tx1">
                    <a:lumMod val="75000"/>
                    <a:lumOff val="25000"/>
                  </a:schemeClr>
                </a:solidFill>
                <a:latin typeface="Arial" charset="0"/>
                <a:cs typeface="Arial" charset="0"/>
              </a:rPr>
              <a:t>Yes</a:t>
            </a:r>
            <a:br>
              <a:rPr lang="en-GB" sz="950" b="1" dirty="0">
                <a:solidFill>
                  <a:schemeClr val="tx1">
                    <a:lumMod val="75000"/>
                    <a:lumOff val="25000"/>
                  </a:schemeClr>
                </a:solidFill>
                <a:latin typeface="Arial" charset="0"/>
                <a:cs typeface="Arial" charset="0"/>
              </a:rPr>
            </a:br>
            <a:endParaRPr lang="en-GB" sz="950" b="1" dirty="0">
              <a:solidFill>
                <a:schemeClr val="tx1">
                  <a:lumMod val="75000"/>
                  <a:lumOff val="25000"/>
                </a:schemeClr>
              </a:solidFill>
              <a:latin typeface="Arial" charset="0"/>
              <a:cs typeface="Arial" charset="0"/>
            </a:endParaRPr>
          </a:p>
          <a:p>
            <a:pPr marL="1254125" indent="-1254125">
              <a:spcAft>
                <a:spcPts val="300"/>
              </a:spcAft>
              <a:defRPr/>
            </a:pPr>
            <a:r>
              <a:rPr lang="en-GB" sz="950" dirty="0" smtClean="0">
                <a:solidFill>
                  <a:schemeClr val="tx1">
                    <a:lumMod val="75000"/>
                    <a:lumOff val="25000"/>
                  </a:schemeClr>
                </a:solidFill>
                <a:latin typeface="Arial" pitchFamily="34" charset="0"/>
                <a:cs typeface="Arial" pitchFamily="34" charset="0"/>
              </a:rPr>
              <a:t>Relevant</a:t>
            </a:r>
            <a:r>
              <a:rPr lang="en-GB" sz="950" dirty="0" smtClean="0">
                <a:solidFill>
                  <a:schemeClr val="tx1">
                    <a:lumMod val="75000"/>
                    <a:lumOff val="25000"/>
                  </a:schemeClr>
                </a:solidFill>
                <a:latin typeface="Arial" charset="0"/>
                <a:cs typeface="Arial" charset="0"/>
              </a:rPr>
              <a:t> </a:t>
            </a:r>
            <a:r>
              <a:rPr lang="en-GB" sz="950" dirty="0">
                <a:solidFill>
                  <a:schemeClr val="tx1">
                    <a:lumMod val="75000"/>
                    <a:lumOff val="25000"/>
                  </a:schemeClr>
                </a:solidFill>
                <a:latin typeface="Arial" charset="0"/>
                <a:cs typeface="Arial" charset="0"/>
              </a:rPr>
              <a:t>consultees:	</a:t>
            </a:r>
            <a:r>
              <a:rPr lang="en-GB" sz="950" b="1" dirty="0" smtClean="0">
                <a:solidFill>
                  <a:schemeClr val="tx1">
                    <a:lumMod val="75000"/>
                    <a:lumOff val="25000"/>
                  </a:schemeClr>
                </a:solidFill>
                <a:latin typeface="Arial" pitchFamily="34" charset="0"/>
                <a:cs typeface="Arial" pitchFamily="34" charset="0"/>
              </a:rPr>
              <a:t>– </a:t>
            </a:r>
            <a:r>
              <a:rPr lang="en-GB" sz="950" b="1" dirty="0">
                <a:solidFill>
                  <a:schemeClr val="tx1">
                    <a:lumMod val="75000"/>
                    <a:lumOff val="25000"/>
                  </a:schemeClr>
                </a:solidFill>
                <a:latin typeface="Arial" charset="0"/>
                <a:cs typeface="Arial" charset="0"/>
              </a:rPr>
              <a:t/>
            </a:r>
            <a:br>
              <a:rPr lang="en-GB" sz="950" b="1" dirty="0">
                <a:solidFill>
                  <a:schemeClr val="tx1">
                    <a:lumMod val="75000"/>
                    <a:lumOff val="25000"/>
                  </a:schemeClr>
                </a:solidFill>
                <a:latin typeface="Arial" charset="0"/>
                <a:cs typeface="Arial" charset="0"/>
              </a:rPr>
            </a:br>
            <a:endParaRPr lang="en-GB" sz="950" b="1" dirty="0">
              <a:solidFill>
                <a:schemeClr val="tx1">
                  <a:lumMod val="75000"/>
                  <a:lumOff val="25000"/>
                </a:schemeClr>
              </a:solidFill>
              <a:latin typeface="Arial" charset="0"/>
              <a:cs typeface="Arial" charset="0"/>
            </a:endParaRPr>
          </a:p>
          <a:p>
            <a:pPr marL="1254125" indent="-1254125">
              <a:spcAft>
                <a:spcPts val="300"/>
              </a:spcAft>
              <a:defRPr/>
            </a:pPr>
            <a:r>
              <a:rPr lang="en-GB" sz="950" dirty="0">
                <a:solidFill>
                  <a:schemeClr val="tx1">
                    <a:lumMod val="75000"/>
                    <a:lumOff val="25000"/>
                  </a:schemeClr>
                </a:solidFill>
                <a:latin typeface="Arial" charset="0"/>
                <a:cs typeface="Arial" charset="0"/>
              </a:rPr>
              <a:t>Decision/output:</a:t>
            </a:r>
            <a:r>
              <a:rPr lang="en-GB" sz="950" b="1" dirty="0">
                <a:solidFill>
                  <a:schemeClr val="tx1">
                    <a:lumMod val="75000"/>
                    <a:lumOff val="25000"/>
                  </a:schemeClr>
                </a:solidFill>
                <a:latin typeface="Arial" charset="0"/>
                <a:cs typeface="Arial" charset="0"/>
              </a:rPr>
              <a:t>	ERA report</a:t>
            </a:r>
          </a:p>
        </p:txBody>
      </p:sp>
      <p:sp>
        <p:nvSpPr>
          <p:cNvPr id="8" name="Content Placeholder 7"/>
          <p:cNvSpPr>
            <a:spLocks noGrp="1"/>
          </p:cNvSpPr>
          <p:nvPr>
            <p:ph idx="1"/>
          </p:nvPr>
        </p:nvSpPr>
        <p:spPr/>
        <p:txBody>
          <a:bodyPr>
            <a:normAutofit/>
          </a:bodyPr>
          <a:lstStyle/>
          <a:p>
            <a:r>
              <a:rPr lang="en-GB" b="1" dirty="0" smtClean="0"/>
              <a:t>Environmental risk assessment</a:t>
            </a:r>
            <a:r>
              <a:rPr lang="en-GB" dirty="0" smtClean="0"/>
              <a:t/>
            </a:r>
            <a:br>
              <a:rPr lang="en-GB" dirty="0" smtClean="0"/>
            </a:br>
            <a:r>
              <a:rPr lang="en-GB" dirty="0" smtClean="0"/>
              <a:t>Licensees will be required to carry out an overview assessment of environmental risks, including risks to human health, covering the full cycle of the proposed operations, including well abandonment, with the participation of stakeholders, including local communities. This should be done as early as practicable in the development of their proposals.</a:t>
            </a:r>
          </a:p>
          <a:p>
            <a:endParaRPr lang="en-GB" dirty="0" smtClean="0"/>
          </a:p>
          <a:p>
            <a:r>
              <a:rPr lang="en-GB" b="1" dirty="0" smtClean="0"/>
              <a:t>Detail </a:t>
            </a:r>
            <a:r>
              <a:rPr lang="en-GB" dirty="0" smtClean="0"/>
              <a:t/>
            </a:r>
            <a:br>
              <a:rPr lang="en-GB" dirty="0" smtClean="0"/>
            </a:br>
            <a:r>
              <a:rPr lang="en-GB" dirty="0" smtClean="0"/>
              <a:t>An environmental risk assessment (ERA) is required for all shale gas operations involving hydraulic fracturing, as a matter of good practice. It should involve the participation of stakeholders including local communities at the earliest possible opportunity. The ERA </a:t>
            </a:r>
            <a:r>
              <a:rPr lang="en-US" dirty="0" smtClean="0"/>
              <a:t>should be undertaken as early as practicable and in any case before application for planning consent. </a:t>
            </a:r>
            <a:endParaRPr lang="en-GB" dirty="0" smtClean="0"/>
          </a:p>
          <a:p>
            <a:r>
              <a:rPr lang="en-GB" dirty="0" smtClean="0"/>
              <a:t>The ERA should assess risks across the entire life cycle of the planned shale gas activities, including the disposal of wastes and well abandonment, and risks of induced seismicity. </a:t>
            </a:r>
          </a:p>
          <a:p>
            <a:r>
              <a:rPr lang="en-GB" dirty="0" smtClean="0"/>
              <a:t>The ERA can subsequently inform other assessments, such as the environmental impact assessment (EIA), where this is required following screening by the relevant planning authority. </a:t>
            </a:r>
          </a:p>
          <a:p>
            <a:endParaRPr lang="en-GB" dirty="0"/>
          </a:p>
        </p:txBody>
      </p:sp>
      <p:pic>
        <p:nvPicPr>
          <p:cNvPr id="11" name="Picture 10" descr="arrow.png">
            <a:hlinkClick r:id="" action="ppaction://hlinkshowjump?jump=previousslide"/>
          </p:cNvPr>
          <p:cNvPicPr>
            <a:picLocks noChangeAspect="1"/>
          </p:cNvPicPr>
          <p:nvPr/>
        </p:nvPicPr>
        <p:blipFill>
          <a:blip r:embed="rId2"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3" cstate="print"/>
          <a:stretch>
            <a:fillRect/>
          </a:stretch>
        </p:blipFill>
        <p:spPr>
          <a:xfrm>
            <a:off x="8584263" y="97582"/>
            <a:ext cx="301727" cy="274298"/>
          </a:xfrm>
          <a:prstGeom prst="rect">
            <a:avLst/>
          </a:prstGeom>
        </p:spPr>
      </p:pic>
      <p:pic>
        <p:nvPicPr>
          <p:cNvPr id="13" name="Picture 12" descr="england.png">
            <a:hlinkClick r:id="rId4" action="ppaction://hlinksldjump"/>
          </p:cNvPr>
          <p:cNvPicPr>
            <a:picLocks noChangeAspect="1"/>
          </p:cNvPicPr>
          <p:nvPr/>
        </p:nvPicPr>
        <p:blipFill>
          <a:blip r:embed="rId5"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6" cstate="print"/>
          <a:stretch>
            <a:fillRect/>
          </a:stretch>
        </p:blipFill>
        <p:spPr>
          <a:xfrm>
            <a:off x="7184107" y="74203"/>
            <a:ext cx="306299" cy="306299"/>
          </a:xfrm>
          <a:prstGeom prst="rect">
            <a:avLst/>
          </a:prstGeom>
        </p:spPr>
      </p:pic>
    </p:spTree>
    <p:extLst>
      <p:ext uri="{BB962C8B-B14F-4D97-AF65-F5344CB8AC3E}">
        <p14:creationId xmlns:p14="http://schemas.microsoft.com/office/powerpoint/2010/main" xmlns="" val="99214807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defTabSz="1257300">
              <a:spcAft>
                <a:spcPts val="300"/>
              </a:spcAft>
            </a:pPr>
            <a:r>
              <a:rPr lang="en-GB" sz="2000" b="1" dirty="0" smtClean="0">
                <a:solidFill>
                  <a:schemeClr val="accent1"/>
                </a:solidFill>
                <a:latin typeface="Arial" pitchFamily="34" charset="0"/>
                <a:cs typeface="Arial" pitchFamily="34" charset="0"/>
              </a:rPr>
              <a:t>DOE Planning–operator </a:t>
            </a:r>
          </a:p>
          <a:p>
            <a:pPr marL="1257300" indent="-1257300" defTabSz="1257300">
              <a:spcAft>
                <a:spcPts val="300"/>
              </a:spcAft>
            </a:pPr>
            <a:r>
              <a:rPr lang="en-GB" sz="2000" b="1" dirty="0" smtClean="0">
                <a:solidFill>
                  <a:schemeClr val="accent1"/>
                </a:solidFill>
                <a:latin typeface="Arial" pitchFamily="34" charset="0"/>
                <a:cs typeface="Arial" pitchFamily="34" charset="0"/>
              </a:rPr>
              <a:t>pre-application consultation</a:t>
            </a:r>
          </a:p>
          <a:p>
            <a:pPr marL="1257300" indent="-1257300" defTabSz="1257300">
              <a:spcAft>
                <a:spcPts val="300"/>
              </a:spcAft>
            </a:pPr>
            <a:endParaRPr lang="en-GB" sz="800" dirty="0" smtClean="0">
              <a:solidFill>
                <a:schemeClr val="tx1">
                  <a:lumMod val="75000"/>
                  <a:lumOff val="25000"/>
                </a:schemeClr>
              </a:solidFill>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Pre-application discussions (PAD) with DOE Planning is considered best practice for potential applicants</a:t>
            </a: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and General Development (NI)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Order 1993</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(NI) Order 1991</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Planning (Environmental Impact Assessment) Regulations (NI) 2012</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relevant consultees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will involve relevant consultees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t>
            </a:r>
          </a:p>
        </p:txBody>
      </p:sp>
      <p:sp>
        <p:nvSpPr>
          <p:cNvPr id="8" name="Content Placeholder 7"/>
          <p:cNvSpPr>
            <a:spLocks noGrp="1"/>
          </p:cNvSpPr>
          <p:nvPr>
            <p:ph idx="1"/>
          </p:nvPr>
        </p:nvSpPr>
        <p:spPr/>
        <p:txBody>
          <a:bodyPr>
            <a:normAutofit/>
          </a:bodyPr>
          <a:lstStyle/>
          <a:p>
            <a:r>
              <a:rPr lang="en-GB" b="1" dirty="0" smtClean="0"/>
              <a:t>Pre-application discussion process</a:t>
            </a:r>
            <a:br>
              <a:rPr lang="en-GB" b="1" dirty="0" smtClean="0"/>
            </a:br>
            <a:r>
              <a:rPr lang="en-GB" dirty="0" smtClean="0"/>
              <a:t>Information on DOE Planning’s PAD process is available from Information Leaflet 14 below.</a:t>
            </a:r>
          </a:p>
          <a:p>
            <a:endParaRPr lang="en-GB" dirty="0" smtClean="0"/>
          </a:p>
          <a:p>
            <a:r>
              <a:rPr lang="en-GB" b="1" dirty="0" smtClean="0"/>
              <a:t>Industry charter for local community engagement</a:t>
            </a:r>
          </a:p>
          <a:p>
            <a:r>
              <a:rPr lang="en-GB" dirty="0" smtClean="0"/>
              <a:t>UKOOG has defined standards for community engagement. Operators will </a:t>
            </a:r>
          </a:p>
          <a:p>
            <a:pPr marL="92075" indent="-92075">
              <a:buFont typeface="Arial" pitchFamily="34" charset="0"/>
              <a:buChar char="•"/>
            </a:pPr>
            <a:r>
              <a:rPr lang="en-GB" dirty="0" smtClean="0"/>
              <a:t>Engage with local communities, residents and other stakeholders at each stage of operations – exploration, appraisal or production, beginning in advance of any operations and in advance of any application for planning permission</a:t>
            </a:r>
          </a:p>
          <a:p>
            <a:pPr marL="85725" indent="-85725">
              <a:buFont typeface="Arial" pitchFamily="34" charset="0"/>
              <a:buChar char="•"/>
            </a:pPr>
            <a:r>
              <a:rPr lang="en-GB" dirty="0" smtClean="0"/>
              <a:t>Ensure there is a continued point of contact for local communities and that they provide sufficient opportunity for comment and feedback on initial plans, listen to concerns and respond appropriately and promptly</a:t>
            </a:r>
          </a:p>
          <a:p>
            <a:pPr marL="85725" indent="-85725">
              <a:buFont typeface="Arial" pitchFamily="34" charset="0"/>
              <a:buChar char="•"/>
            </a:pPr>
            <a:r>
              <a:rPr lang="en-GB" dirty="0" smtClean="0"/>
              <a:t>Have a strategy or plan for engagement that is developed early and links to all statutory processes.</a:t>
            </a:r>
          </a:p>
          <a:p>
            <a:endParaRPr lang="en-GB" b="1" dirty="0" smtClean="0"/>
          </a:p>
          <a:p>
            <a:r>
              <a:rPr lang="en-GB" b="1" dirty="0" smtClean="0"/>
              <a:t>Useful links</a:t>
            </a:r>
          </a:p>
          <a:p>
            <a:r>
              <a:rPr lang="en-GB" dirty="0" smtClean="0"/>
              <a:t>PAD process</a:t>
            </a:r>
            <a:br>
              <a:rPr lang="en-GB" dirty="0" smtClean="0"/>
            </a:br>
            <a:r>
              <a:rPr lang="en-GB" dirty="0" smtClean="0">
                <a:hlinkClick r:id="rId5"/>
              </a:rPr>
              <a:t>www.planningni.gov.uk/index/advice/advice_leaflets/leaflet14.htm</a:t>
            </a:r>
            <a:r>
              <a:rPr lang="en-GB" dirty="0" smtClean="0"/>
              <a:t> </a:t>
            </a:r>
          </a:p>
          <a:p>
            <a:endParaRPr lang="en-GB" dirty="0" smtClean="0"/>
          </a:p>
          <a:p>
            <a:r>
              <a:rPr lang="en-GB" dirty="0" smtClean="0"/>
              <a:t>UKOOG Community Engagement Charter</a:t>
            </a:r>
            <a:br>
              <a:rPr lang="en-GB" dirty="0" smtClean="0"/>
            </a:br>
            <a:r>
              <a:rPr lang="en-US" u="sng" dirty="0" smtClean="0">
                <a:hlinkClick r:id="rId6"/>
              </a:rPr>
              <a:t>http://www.ukoog.org.uk/elements/pdfs/communityengagementcharterversion6.pdf</a:t>
            </a:r>
            <a:r>
              <a:rPr lang="en-GB" dirty="0" smtClean="0"/>
              <a:t> </a:t>
            </a:r>
          </a:p>
        </p:txBody>
      </p:sp>
      <p:pic>
        <p:nvPicPr>
          <p:cNvPr id="11" name="Picture 10"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3" name="Picture 12" descr="england.png">
            <a:hlinkClick r:id="rId9" action="ppaction://hlinksldjump"/>
          </p:cNvPr>
          <p:cNvPicPr>
            <a:picLocks noChangeAspect="1"/>
          </p:cNvPicPr>
          <p:nvPr/>
        </p:nvPicPr>
        <p:blipFill>
          <a:blip r:embed="rId10"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1"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353059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sz="1200" b="1" dirty="0" smtClean="0"/>
              <a:t>What opportunities are there for public consultation?</a:t>
            </a:r>
          </a:p>
          <a:p>
            <a:r>
              <a:rPr lang="en-GB" sz="1200" dirty="0" smtClean="0"/>
              <a:t>Public consultation is part of every oil and gas application for planning permission, which is required for each stage of exploration, appraisal and production. </a:t>
            </a:r>
          </a:p>
          <a:p>
            <a:r>
              <a:rPr lang="en-GB" sz="1200" dirty="0" smtClean="0"/>
              <a:t>The Environment Agency will carry out public consultation for the issue of environmental permits. The length of time for these consultations varies from 4 to 12 weeks, depending on the complexity of the application. They would be advertised in the most appropriate way, depending on the circumstances. Often this will be done through local media and the Environment Agency’s website, alongside targeted e-mails to interested parties.  </a:t>
            </a:r>
          </a:p>
          <a:p>
            <a:r>
              <a:rPr lang="en-GB" sz="1200" dirty="0" smtClean="0"/>
              <a:t>Minerals planning authorities (MPAs) will also advertise and consult on individual planning applications. </a:t>
            </a:r>
            <a:endParaRPr lang="en-GB" sz="1200" dirty="0"/>
          </a:p>
        </p:txBody>
      </p:sp>
      <p:sp>
        <p:nvSpPr>
          <p:cNvPr id="14" name="Content Placeholder 13"/>
          <p:cNvSpPr>
            <a:spLocks noGrp="1"/>
          </p:cNvSpPr>
          <p:nvPr>
            <p:ph sz="quarter" idx="16"/>
          </p:nvPr>
        </p:nvSpPr>
        <p:spPr>
          <a:prstGeom prst="rect">
            <a:avLst/>
          </a:prstGeom>
        </p:spPr>
        <p:txBody>
          <a:bodyPr/>
          <a:lstStyle/>
          <a:p>
            <a:r>
              <a:rPr lang="en-GB" sz="1200" dirty="0" smtClean="0"/>
              <a:t>The MPA gives notice that it has validated and accepted a planning application by writing to residents and businesses near the application site, putting up a site notice or placing an advertisement in a local newspaper. Information about the application must also be available on the relevant local authority website. </a:t>
            </a:r>
          </a:p>
          <a:p>
            <a:r>
              <a:rPr lang="en-GB" sz="1200" dirty="0" smtClean="0"/>
              <a:t>As a matter of best practice, UKOOG’s charter also sets out that communities must be engaged from the very start of the planning application process, where shale gas is being developed. For a more specific indication of when, where and how consultation will take place, please check the relevant MPA’s website or contact them directly. In addition, the Government encourages pre-application consultation for all kinds of developments, including shale gas. </a:t>
            </a:r>
            <a:endParaRPr lang="en-GB" sz="1200" dirty="0" smtClean="0">
              <a:solidFill>
                <a:srgbClr val="FF0000"/>
              </a:solidFill>
            </a:endParaRPr>
          </a:p>
        </p:txBody>
      </p:sp>
      <p:pic>
        <p:nvPicPr>
          <p:cNvPr id="7" name="Picture 6" descr="home.png">
            <a:hlinkClick r:id="" action="ppaction://hlinkshowjump?jump=firstslide"/>
          </p:cNvPr>
          <p:cNvPicPr>
            <a:picLocks noChangeAspect="1"/>
          </p:cNvPicPr>
          <p:nvPr/>
        </p:nvPicPr>
        <p:blipFill>
          <a:blip r:embed="rId2" cstate="print"/>
          <a:stretch>
            <a:fillRect/>
          </a:stretch>
        </p:blipFill>
        <p:spPr>
          <a:xfrm>
            <a:off x="8369389" y="6453188"/>
            <a:ext cx="306299" cy="306299"/>
          </a:xfrm>
          <a:prstGeom prst="rect">
            <a:avLst/>
          </a:prstGeom>
        </p:spPr>
      </p:pic>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7600523" y="6469188"/>
            <a:ext cx="301727" cy="274298"/>
          </a:xfrm>
          <a:prstGeom prst="rect">
            <a:avLst/>
          </a:prstGeom>
        </p:spPr>
      </p:pic>
      <p:sp>
        <p:nvSpPr>
          <p:cNvPr id="4" name="Title 3"/>
          <p:cNvSpPr>
            <a:spLocks noGrp="1"/>
          </p:cNvSpPr>
          <p:nvPr>
            <p:ph type="title"/>
          </p:nvPr>
        </p:nvSpPr>
        <p:spPr/>
        <p:txBody>
          <a:bodyPr>
            <a:normAutofit/>
          </a:bodyPr>
          <a:lstStyle/>
          <a:p>
            <a:r>
              <a:rPr lang="en-GB" sz="2800" spc="0" dirty="0" smtClean="0"/>
              <a:t>Frequently asked questions</a:t>
            </a:r>
            <a:endParaRPr lang="en-GB" sz="2800" spc="0" dirty="0"/>
          </a:p>
        </p:txBody>
      </p:sp>
    </p:spTree>
    <p:extLst>
      <p:ext uri="{BB962C8B-B14F-4D97-AF65-F5344CB8AC3E}">
        <p14:creationId xmlns:p14="http://schemas.microsoft.com/office/powerpoint/2010/main" xmlns="" val="272831204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DOE Planning screens for EIA</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 division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DOE Planning reviews formal application to determine if there is a need for a full EIA</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Applicants may apply for a screening opinion as to whether the development is to be subject to an EIA before submitting a full planning application</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If DOE planning fails to provide a screening opinion for the proposed development, a subsequent grant of planning permission could be challenged</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(Environmental Impact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Assessment) Regulations (NI) 2012</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Operator may request an EIA determination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Pre-application discussions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will consult relevant consultees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Decide if EIA is required</a:t>
            </a:r>
          </a:p>
        </p:txBody>
      </p:sp>
      <p:sp>
        <p:nvSpPr>
          <p:cNvPr id="8" name="Content Placeholder 7"/>
          <p:cNvSpPr>
            <a:spLocks noGrp="1"/>
          </p:cNvSpPr>
          <p:nvPr>
            <p:ph idx="1"/>
          </p:nvPr>
        </p:nvSpPr>
        <p:spPr/>
        <p:txBody>
          <a:bodyPr>
            <a:normAutofit/>
          </a:bodyPr>
          <a:lstStyle/>
          <a:p>
            <a:r>
              <a:rPr lang="en-GB" b="1" dirty="0" smtClean="0"/>
              <a:t>Screening and scoping</a:t>
            </a:r>
            <a:br>
              <a:rPr lang="en-GB" b="1" dirty="0" smtClean="0"/>
            </a:br>
            <a:r>
              <a:rPr lang="en-GB" dirty="0" smtClean="0"/>
              <a:t>Operators can request a screening opinion from DOE Planning at any time.</a:t>
            </a:r>
          </a:p>
          <a:p>
            <a:r>
              <a:rPr lang="en-GB" dirty="0" smtClean="0"/>
              <a:t>A screening request should include a location plan identifying the land, a brief description of the nature and purpose of the proposed development and the possible effects on the environment, and any other additional information or representation.</a:t>
            </a:r>
          </a:p>
          <a:p>
            <a:r>
              <a:rPr lang="en-GB" dirty="0" smtClean="0"/>
              <a:t>Once a screening opinion has been made, DOE Planning will send written confirmation stating whether it requires an EIA.</a:t>
            </a:r>
          </a:p>
          <a:p>
            <a:r>
              <a:rPr lang="en-GB" dirty="0" smtClean="0"/>
              <a:t>Where an EIA is required, developers are encouraged to ask DOE Planning for an opinion as to the scope and level of detail that should be covered before submitting any application for planning permission. In such cases and to ensure that all relevant environmental issues are identified and addressed, DOE Planning will consult other relevant bodies before an opinion is given.</a:t>
            </a:r>
          </a:p>
          <a:p>
            <a:endParaRPr lang="en-GB" dirty="0" smtClean="0"/>
          </a:p>
        </p:txBody>
      </p:sp>
      <p:pic>
        <p:nvPicPr>
          <p:cNvPr id="11" name="Picture 10"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3" name="Picture 12"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7" cstate="print"/>
          <a:stretch>
            <a:fillRect/>
          </a:stretch>
        </p:blipFill>
        <p:spPr>
          <a:xfrm>
            <a:off x="7184107" y="74203"/>
            <a:ext cx="306299" cy="306299"/>
          </a:xfrm>
          <a:prstGeom prst="rect">
            <a:avLst/>
          </a:prstGeom>
        </p:spPr>
      </p:pic>
    </p:spTree>
    <p:extLst>
      <p:ext uri="{BB962C8B-B14F-4D97-AF65-F5344CB8AC3E}">
        <p14:creationId xmlns:p14="http://schemas.microsoft.com/office/powerpoint/2010/main" xmlns="" val="17525361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dirty="0" smtClean="0"/>
              <a:t>EIA scope</a:t>
            </a:r>
            <a:br>
              <a:rPr lang="en-GB" b="1" dirty="0" smtClean="0"/>
            </a:br>
            <a:r>
              <a:rPr lang="en-GB" dirty="0" smtClean="0"/>
              <a:t>An EIA should draw together in a systematic way an assessment of the likely significant environmental effects of the proposed development.</a:t>
            </a:r>
          </a:p>
          <a:p>
            <a:r>
              <a:rPr lang="en-GB" dirty="0" smtClean="0"/>
              <a:t>Where a proposed scheme is determined to be “EIA development”, the developer can ask DOE Planning for advice on the scope of the information to be gathered. </a:t>
            </a:r>
            <a:r>
              <a:rPr lang="en-US" dirty="0" smtClean="0"/>
              <a:t>Operators are expected to draw upon the content of the ERA when completing an EIA.</a:t>
            </a:r>
            <a:endParaRPr lang="en-GB" dirty="0" smtClean="0"/>
          </a:p>
          <a:p>
            <a:r>
              <a:rPr lang="en-US" dirty="0" smtClean="0"/>
              <a:t>An EIA must cover the geographical area where the impacts occur, both above and below ground. This is likely to be a broader area than the application area.</a:t>
            </a:r>
            <a:endParaRPr lang="en-GB" dirty="0" smtClean="0"/>
          </a:p>
          <a:p>
            <a:endParaRPr lang="en-GB" dirty="0" smtClean="0"/>
          </a:p>
          <a:p>
            <a:r>
              <a:rPr lang="en-GB" b="1" dirty="0" smtClean="0"/>
              <a:t>Environmental statement</a:t>
            </a:r>
            <a:br>
              <a:rPr lang="en-GB" b="1" dirty="0" smtClean="0"/>
            </a:br>
            <a:r>
              <a:rPr lang="en-GB" dirty="0" smtClean="0"/>
              <a:t>Once the EIA has been carried out, the information should be systematically presented in the environmental statement (ES). </a:t>
            </a:r>
          </a:p>
          <a:p>
            <a:pPr marL="228600" indent="-228600"/>
            <a:endParaRPr lang="en-GB" dirty="0" smtClean="0"/>
          </a:p>
          <a:p>
            <a:endParaRPr lang="en-GB" dirty="0" smtClean="0"/>
          </a:p>
          <a:p>
            <a:endParaRPr lang="en-GB" dirty="0" smtClean="0"/>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EIA scope defined by DOE</a:t>
            </a:r>
          </a:p>
          <a:p>
            <a:pPr marL="1257300" indent="-1257300"/>
            <a:r>
              <a:rPr lang="en-GB" sz="2000" b="1" dirty="0" smtClean="0">
                <a:solidFill>
                  <a:schemeClr val="accent1"/>
                </a:solidFill>
                <a:latin typeface="Arial" pitchFamily="34" charset="0"/>
                <a:cs typeface="Arial" pitchFamily="34" charset="0"/>
              </a:rPr>
              <a:t>Planning</a:t>
            </a:r>
          </a:p>
          <a:p>
            <a:pPr marL="1257300" indent="-1257300"/>
            <a:r>
              <a:rPr lang="en-GB" sz="2000" b="1" dirty="0" smtClean="0">
                <a:solidFill>
                  <a:schemeClr val="accent1"/>
                </a:solidFill>
                <a:latin typeface="Arial" pitchFamily="34" charset="0"/>
                <a:cs typeface="Arial" pitchFamily="34" charset="0"/>
              </a:rPr>
              <a:t>EIA conducted by operator</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 division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DOE Planning defines the required scope of EIA, operator commissions a full EIA that has regard for any ERA previously undertaken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(Environmental Impact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Assessment) Regulations (NI) 2012</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will consult relevant consultees</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EIA scoping report</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165057" y="74203"/>
            <a:ext cx="306299" cy="306299"/>
          </a:xfrm>
          <a:prstGeom prst="rect">
            <a:avLst/>
          </a:prstGeom>
        </p:spPr>
      </p:pic>
    </p:spTree>
    <p:extLst>
      <p:ext uri="{BB962C8B-B14F-4D97-AF65-F5344CB8AC3E}">
        <p14:creationId xmlns:p14="http://schemas.microsoft.com/office/powerpoint/2010/main" xmlns="" val="9642238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Waste management plan</a:t>
            </a:r>
          </a:p>
          <a:p>
            <a:pPr marL="1257300" indent="-1257300"/>
            <a:r>
              <a:rPr lang="en-GB" sz="2000" b="1" dirty="0" smtClean="0">
                <a:solidFill>
                  <a:schemeClr val="accent1"/>
                </a:solidFill>
                <a:latin typeface="Arial" pitchFamily="34" charset="0"/>
                <a:cs typeface="Arial" pitchFamily="34" charset="0"/>
              </a:rPr>
              <a:t>conducted by operator</a:t>
            </a:r>
          </a:p>
          <a:p>
            <a:pPr marL="1257300" indent="-1257300">
              <a:spcAft>
                <a:spcPts val="300"/>
              </a:spcAft>
            </a:pPr>
            <a:endParaRPr lang="en-GB" sz="800" dirty="0" smtClean="0">
              <a:solidFill>
                <a:schemeClr val="tx1">
                  <a:lumMod val="75000"/>
                  <a:lumOff val="25000"/>
                </a:schemeClr>
              </a:solidFill>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 division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prepares a waste management plan for submission with the full planning application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(Management of Waste from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Extractive Industries) Regulations (Northern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Ireland)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Waste management plan</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p:txBody>
      </p:sp>
      <p:sp>
        <p:nvSpPr>
          <p:cNvPr id="4" name="Content Placeholder 3"/>
          <p:cNvSpPr>
            <a:spLocks noGrp="1"/>
          </p:cNvSpPr>
          <p:nvPr>
            <p:ph idx="1"/>
          </p:nvPr>
        </p:nvSpPr>
        <p:spPr/>
        <p:txBody>
          <a:bodyPr/>
          <a:lstStyle/>
          <a:p>
            <a:r>
              <a:rPr lang="en-GB" b="1" dirty="0" smtClean="0"/>
              <a:t>Waste management plan</a:t>
            </a:r>
            <a:br>
              <a:rPr lang="en-GB" b="1" dirty="0" smtClean="0"/>
            </a:br>
            <a:r>
              <a:rPr lang="en-GB" dirty="0" smtClean="0"/>
              <a:t>The Planning (Management of Waste from Extractive Industries) Regulations (Northern Ireland) 2010 transpose the Mining Waste Directive into Northern Ireland statute and require the preparation of a waste management plan to be submitted in support of a planning application.</a:t>
            </a:r>
          </a:p>
          <a:p>
            <a:endParaRPr lang="en-GB" dirty="0" smtClean="0"/>
          </a:p>
          <a:p>
            <a:r>
              <a:rPr lang="en-GB" b="1" dirty="0" smtClean="0"/>
              <a:t>Further information</a:t>
            </a:r>
            <a:br>
              <a:rPr lang="en-GB" b="1" dirty="0" smtClean="0"/>
            </a:br>
            <a:r>
              <a:rPr lang="en-GB" dirty="0" smtClean="0"/>
              <a:t>DOE Planning should be contacted in relation to further information on the preparation of the plan.</a:t>
            </a:r>
          </a:p>
          <a:p>
            <a:endParaRPr lang="en-GB" dirty="0"/>
          </a:p>
        </p:txBody>
      </p:sp>
      <p:pic>
        <p:nvPicPr>
          <p:cNvPr id="10" name="Picture 9"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2" name="Picture 11"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7"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194956654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spcAft>
                <a:spcPts val="300"/>
              </a:spcAft>
            </a:pPr>
            <a:r>
              <a:rPr lang="en-GB" sz="2000" b="1" dirty="0" smtClean="0">
                <a:solidFill>
                  <a:schemeClr val="accent1"/>
                </a:solidFill>
                <a:latin typeface="Arial" pitchFamily="34" charset="0"/>
                <a:cs typeface="Arial" pitchFamily="34" charset="0"/>
              </a:rPr>
              <a:t>Operator makes planning</a:t>
            </a:r>
          </a:p>
          <a:p>
            <a:pPr marL="1257300" indent="-1257300">
              <a:spcAft>
                <a:spcPts val="300"/>
              </a:spcAft>
            </a:pPr>
            <a:r>
              <a:rPr lang="en-GB" sz="2000" b="1" dirty="0" smtClean="0">
                <a:solidFill>
                  <a:schemeClr val="accent1"/>
                </a:solidFill>
                <a:latin typeface="Arial" pitchFamily="34" charset="0"/>
                <a:cs typeface="Arial" pitchFamily="34" charset="0"/>
              </a:rPr>
              <a:t>application</a:t>
            </a:r>
            <a:endParaRPr lang="en-GB" sz="2000"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 division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DOE Planning receives planning application from operator</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and General Development (NI)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2"/>
              </a:rPr>
              <a:t>Order 1993</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Planning (NI) Order 1991</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Planning (Environmental Impact Assessment) Regulations (NI) 2012</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Planning (Management of Waste from Extractive Industries) Regulations (Northern Ireland) 2010</a:t>
            </a:r>
            <a:endParaRPr lang="en-GB" sz="950" b="1" dirty="0" smtClean="0">
              <a:solidFill>
                <a:schemeClr val="tx1">
                  <a:lumMod val="75000"/>
                  <a:lumOff val="25000"/>
                </a:schemeClr>
              </a:solidFill>
              <a:latin typeface="Arial" pitchFamily="34" charset="0"/>
              <a:cs typeface="Arial" pitchFamily="34" charset="0"/>
            </a:endParaRPr>
          </a:p>
          <a:p>
            <a:endParaRPr lang="en-GB" sz="100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will consult relevant consultees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application documents</a:t>
            </a:r>
          </a:p>
        </p:txBody>
      </p:sp>
      <p:sp>
        <p:nvSpPr>
          <p:cNvPr id="8" name="Content Placeholder 7"/>
          <p:cNvSpPr>
            <a:spLocks noGrp="1"/>
          </p:cNvSpPr>
          <p:nvPr>
            <p:ph idx="1"/>
          </p:nvPr>
        </p:nvSpPr>
        <p:spPr/>
        <p:txBody>
          <a:bodyPr/>
          <a:lstStyle/>
          <a:p>
            <a:r>
              <a:rPr lang="en-GB" b="1" dirty="0" smtClean="0"/>
              <a:t>Planning application</a:t>
            </a:r>
            <a:r>
              <a:rPr lang="en-GB" dirty="0" smtClean="0"/>
              <a:t/>
            </a:r>
            <a:br>
              <a:rPr lang="en-GB" dirty="0" smtClean="0"/>
            </a:br>
            <a:r>
              <a:rPr lang="en-GB" dirty="0" smtClean="0"/>
              <a:t>Companies seeking to undertake exploratory investigations and to subsequently test for and possibly extract onshore oil or gas, including shale gas, must apply for planning permission. Some exploratory activities may be subject to permitted development rights provided the specific criteria are met.</a:t>
            </a:r>
          </a:p>
          <a:p>
            <a:r>
              <a:rPr lang="en-GB" dirty="0" smtClean="0"/>
              <a:t>Operators are encouraged to define the minimum and maximum expected extent of operations (e.g. number of wells and duration) during the exploration phase and to apply on this basis. This will make for a clearer consultation process and help to establish the limits of any planning permission that is granted.</a:t>
            </a:r>
          </a:p>
          <a:p>
            <a:endParaRPr lang="en-GB" dirty="0" smtClean="0"/>
          </a:p>
          <a:p>
            <a:endParaRPr lang="en-GB" dirty="0" smtClean="0"/>
          </a:p>
          <a:p>
            <a:endParaRPr lang="en-GB" dirty="0" smtClean="0"/>
          </a:p>
          <a:p>
            <a:endParaRPr lang="en-GB" dirty="0" smtClean="0"/>
          </a:p>
        </p:txBody>
      </p:sp>
      <p:pic>
        <p:nvPicPr>
          <p:cNvPr id="11" name="Picture 10" descr="arrow.png">
            <a:hlinkClick r:id="" action="ppaction://hlinkshowjump?jump=previousslide"/>
          </p:cNvPr>
          <p:cNvPicPr>
            <a:picLocks noChangeAspect="1"/>
          </p:cNvPicPr>
          <p:nvPr/>
        </p:nvPicPr>
        <p:blipFill>
          <a:blip r:embed="rId6" cstate="print"/>
          <a:stretch>
            <a:fillRect/>
          </a:stretch>
        </p:blipFill>
        <p:spPr>
          <a:xfrm>
            <a:off x="8199835" y="97582"/>
            <a:ext cx="301727" cy="274298"/>
          </a:xfrm>
          <a:prstGeom prst="rect">
            <a:avLst/>
          </a:prstGeom>
        </p:spPr>
      </p:pic>
      <p:pic>
        <p:nvPicPr>
          <p:cNvPr id="12" name="Picture 11" descr="arrow2.png">
            <a:hlinkClick r:id="" action="ppaction://hlinkshowjump?jump=nextslide"/>
          </p:cNvPr>
          <p:cNvPicPr>
            <a:picLocks noChangeAspect="1"/>
          </p:cNvPicPr>
          <p:nvPr/>
        </p:nvPicPr>
        <p:blipFill>
          <a:blip r:embed="rId7" cstate="print"/>
          <a:stretch>
            <a:fillRect/>
          </a:stretch>
        </p:blipFill>
        <p:spPr>
          <a:xfrm>
            <a:off x="8584263" y="97582"/>
            <a:ext cx="301727" cy="274298"/>
          </a:xfrm>
          <a:prstGeom prst="rect">
            <a:avLst/>
          </a:prstGeom>
        </p:spPr>
      </p:pic>
      <p:pic>
        <p:nvPicPr>
          <p:cNvPr id="13" name="Picture 12" descr="england.png">
            <a:hlinkClick r:id="rId8" action="ppaction://hlinksldjump"/>
          </p:cNvPr>
          <p:cNvPicPr>
            <a:picLocks noChangeAspect="1"/>
          </p:cNvPicPr>
          <p:nvPr/>
        </p:nvPicPr>
        <p:blipFill>
          <a:blip r:embed="rId9" cstate="print"/>
          <a:stretch>
            <a:fillRect/>
          </a:stretch>
        </p:blipFill>
        <p:spPr>
          <a:xfrm>
            <a:off x="7570814" y="70310"/>
            <a:ext cx="537621" cy="322572"/>
          </a:xfrm>
          <a:prstGeom prst="rect">
            <a:avLst/>
          </a:prstGeom>
          <a:ln>
            <a:solidFill>
              <a:schemeClr val="bg1">
                <a:lumMod val="95000"/>
              </a:schemeClr>
            </a:solidFill>
          </a:ln>
        </p:spPr>
      </p:pic>
      <p:pic>
        <p:nvPicPr>
          <p:cNvPr id="14" name="Picture 13" descr="home.png">
            <a:hlinkClick r:id="" action="ppaction://hlinkshowjump?jump=firstslide"/>
          </p:cNvPr>
          <p:cNvPicPr>
            <a:picLocks noChangeAspect="1"/>
          </p:cNvPicPr>
          <p:nvPr/>
        </p:nvPicPr>
        <p:blipFill>
          <a:blip r:embed="rId10" cstate="print"/>
          <a:stretch>
            <a:fillRect/>
          </a:stretch>
        </p:blipFill>
        <p:spPr>
          <a:xfrm>
            <a:off x="7136482" y="74203"/>
            <a:ext cx="306299" cy="306299"/>
          </a:xfrm>
          <a:prstGeom prst="rect">
            <a:avLst/>
          </a:prstGeom>
        </p:spPr>
      </p:pic>
    </p:spTree>
    <p:extLst>
      <p:ext uri="{BB962C8B-B14F-4D97-AF65-F5344CB8AC3E}">
        <p14:creationId xmlns:p14="http://schemas.microsoft.com/office/powerpoint/2010/main" xmlns="" val="315935263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Content of the planning application package</a:t>
            </a:r>
            <a:r>
              <a:rPr lang="en-GB" dirty="0" smtClean="0"/>
              <a:t/>
            </a:r>
            <a:br>
              <a:rPr lang="en-GB" dirty="0" smtClean="0"/>
            </a:br>
            <a:r>
              <a:rPr lang="en-GB" dirty="0" smtClean="0"/>
              <a:t>Along with the full planning application there may be a requirement to submit an environmental statement and a waste management plan. DOE Planning should be contacted for more information.</a:t>
            </a:r>
          </a:p>
          <a:p>
            <a:endParaRPr lang="en-GB" dirty="0" smtClean="0"/>
          </a:p>
          <a:p>
            <a:r>
              <a:rPr lang="en-US" b="1" dirty="0" smtClean="0"/>
              <a:t>Planning statement</a:t>
            </a:r>
            <a:br>
              <a:rPr lang="en-US" b="1" dirty="0" smtClean="0"/>
            </a:br>
            <a:r>
              <a:rPr lang="en-US" dirty="0" smtClean="0"/>
              <a:t>It is necessary to provide DOE Planning with sufficient information to be able to determine the application. This may include the submission of a planning statement, which may include information detailing the operations proposed, phasing, equipment, timescales and the need for the development. </a:t>
            </a:r>
          </a:p>
          <a:p>
            <a:endParaRPr lang="en-US" dirty="0" smtClean="0"/>
          </a:p>
          <a:p>
            <a:r>
              <a:rPr lang="en-GB" b="1" dirty="0" smtClean="0"/>
              <a:t>Public access to information</a:t>
            </a:r>
            <a:r>
              <a:rPr lang="en-GB" dirty="0" smtClean="0"/>
              <a:t/>
            </a:r>
            <a:br>
              <a:rPr lang="en-GB" dirty="0" smtClean="0"/>
            </a:br>
            <a:r>
              <a:rPr lang="en-GB" dirty="0" smtClean="0"/>
              <a:t>Operators will be required to make the information about their plans and proposals available to the public in accordance with procedures.</a:t>
            </a:r>
          </a:p>
          <a:p>
            <a:endParaRPr lang="en-GB" b="1" dirty="0" smtClean="0"/>
          </a:p>
          <a:p>
            <a:r>
              <a:rPr lang="en-GB" b="1" dirty="0" smtClean="0"/>
              <a:t>Useful links</a:t>
            </a:r>
          </a:p>
          <a:p>
            <a:r>
              <a:rPr lang="en-GB" b="1" dirty="0" smtClean="0">
                <a:hlinkClick r:id="rId2"/>
              </a:rPr>
              <a:t>www.planningni.gov.uk</a:t>
            </a:r>
            <a:endParaRPr lang="en-GB" b="1" dirty="0" smtClean="0"/>
          </a:p>
          <a:p>
            <a:endParaRPr lang="en-GB" dirty="0" smtClean="0"/>
          </a:p>
        </p:txBody>
      </p:sp>
      <p:sp>
        <p:nvSpPr>
          <p:cNvPr id="3" name="Rectangle 2"/>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r>
              <a:rPr lang="en-GB" sz="2000" b="1" dirty="0" smtClean="0">
                <a:solidFill>
                  <a:schemeClr val="accent1"/>
                </a:solidFill>
                <a:latin typeface="Arial" pitchFamily="34" charset="0"/>
                <a:cs typeface="Arial" pitchFamily="34" charset="0"/>
              </a:rPr>
              <a:t>DOE Planning </a:t>
            </a:r>
            <a:r>
              <a:rPr lang="en-GB" sz="2000" b="1" dirty="0" smtClean="0">
                <a:solidFill>
                  <a:schemeClr val="accent1"/>
                </a:solidFill>
                <a:latin typeface="Arial" pitchFamily="34" charset="0"/>
                <a:cs typeface="Arial" pitchFamily="34" charset="0"/>
              </a:rPr>
              <a:t>advertises </a:t>
            </a:r>
            <a:br>
              <a:rPr lang="en-GB" sz="2000" b="1" dirty="0" smtClean="0">
                <a:solidFill>
                  <a:schemeClr val="accent1"/>
                </a:solidFill>
                <a:latin typeface="Arial" pitchFamily="34" charset="0"/>
                <a:cs typeface="Arial" pitchFamily="34" charset="0"/>
              </a:rPr>
            </a:br>
            <a:r>
              <a:rPr lang="en-GB" sz="2000" b="1" dirty="0" smtClean="0">
                <a:solidFill>
                  <a:schemeClr val="accent1"/>
                </a:solidFill>
                <a:latin typeface="Arial" pitchFamily="34" charset="0"/>
                <a:cs typeface="Arial" pitchFamily="34" charset="0"/>
              </a:rPr>
              <a:t>and </a:t>
            </a:r>
            <a:r>
              <a:rPr lang="en-GB" sz="2000" b="1" dirty="0" smtClean="0">
                <a:solidFill>
                  <a:schemeClr val="accent1"/>
                </a:solidFill>
                <a:latin typeface="Arial" pitchFamily="34" charset="0"/>
                <a:cs typeface="Arial" pitchFamily="34" charset="0"/>
              </a:rPr>
              <a:t>consults on </a:t>
            </a:r>
            <a:r>
              <a:rPr lang="en-GB" sz="2000" b="1" dirty="0" smtClean="0">
                <a:solidFill>
                  <a:schemeClr val="accent1"/>
                </a:solidFill>
                <a:latin typeface="Arial" pitchFamily="34" charset="0"/>
                <a:cs typeface="Arial" pitchFamily="34" charset="0"/>
              </a:rPr>
              <a:t>finalised </a:t>
            </a:r>
            <a:r>
              <a:rPr lang="en-GB" sz="2000" b="1" dirty="0" smtClean="0">
                <a:solidFill>
                  <a:schemeClr val="accent1"/>
                </a:solidFill>
                <a:latin typeface="Arial" pitchFamily="34" charset="0"/>
                <a:cs typeface="Arial" pitchFamily="34" charset="0"/>
              </a:rPr>
              <a:t>planning application</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Department of the Environment (DOE) Planning division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DOE Planning advertises the planning application in local media and consults relevant consultees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a:t>
            </a:r>
          </a:p>
          <a:p>
            <a:pPr>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3"/>
              </a:rPr>
              <a:t>Planning and General Development (NI) </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Order 1993</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Planning (NI) Order 1991</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Planning (Environmental Impact Assessment) Regulations (NI) 2012</a:t>
            </a:r>
            <a:endParaRPr lang="en-GB" sz="950" b="1" dirty="0" smtClean="0">
              <a:solidFill>
                <a:schemeClr val="tx1">
                  <a:lumMod val="75000"/>
                  <a:lumOff val="25000"/>
                </a:schemeClr>
              </a:solidFill>
              <a:latin typeface="Arial" pitchFamily="34" charset="0"/>
              <a:cs typeface="Arial" pitchFamily="34" charset="0"/>
            </a:endParaRPr>
          </a:p>
          <a:p>
            <a:pPr marL="1257300" indent="-1257300"/>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6"/>
              </a:rPr>
              <a:t>Planning (Management of Waste from Extractive Industries) Regulations (Northern Ireland) 2010</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consults relevant consultees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Consultation responses from consultees</a:t>
            </a:r>
          </a:p>
        </p:txBody>
      </p:sp>
      <p:pic>
        <p:nvPicPr>
          <p:cNvPr id="10" name="Picture 9" descr="arrow.png">
            <a:hlinkClick r:id="" action="ppaction://hlinkshowjump?jump=previousslide"/>
          </p:cNvPr>
          <p:cNvPicPr>
            <a:picLocks noChangeAspect="1"/>
          </p:cNvPicPr>
          <p:nvPr/>
        </p:nvPicPr>
        <p:blipFill>
          <a:blip r:embed="rId7" cstate="print"/>
          <a:stretch>
            <a:fillRect/>
          </a:stretch>
        </p:blipFill>
        <p:spPr>
          <a:xfrm>
            <a:off x="8199835" y="97582"/>
            <a:ext cx="301727" cy="274298"/>
          </a:xfrm>
          <a:prstGeom prst="rect">
            <a:avLst/>
          </a:prstGeom>
        </p:spPr>
      </p:pic>
      <p:pic>
        <p:nvPicPr>
          <p:cNvPr id="11" name="Picture 10" descr="arrow2.png">
            <a:hlinkClick r:id="" action="ppaction://hlinkshowjump?jump=nextslide"/>
          </p:cNvPr>
          <p:cNvPicPr>
            <a:picLocks noChangeAspect="1"/>
          </p:cNvPicPr>
          <p:nvPr/>
        </p:nvPicPr>
        <p:blipFill>
          <a:blip r:embed="rId8" cstate="print"/>
          <a:stretch>
            <a:fillRect/>
          </a:stretch>
        </p:blipFill>
        <p:spPr>
          <a:xfrm>
            <a:off x="8584263" y="97582"/>
            <a:ext cx="301727" cy="274298"/>
          </a:xfrm>
          <a:prstGeom prst="rect">
            <a:avLst/>
          </a:prstGeom>
        </p:spPr>
      </p:pic>
      <p:pic>
        <p:nvPicPr>
          <p:cNvPr id="12" name="Picture 11" descr="england.png">
            <a:hlinkClick r:id="rId9" action="ppaction://hlinksldjump"/>
          </p:cNvPr>
          <p:cNvPicPr>
            <a:picLocks noChangeAspect="1"/>
          </p:cNvPicPr>
          <p:nvPr/>
        </p:nvPicPr>
        <p:blipFill>
          <a:blip r:embed="rId10" cstate="print"/>
          <a:stretch>
            <a:fillRect/>
          </a:stretch>
        </p:blipFill>
        <p:spPr>
          <a:xfrm>
            <a:off x="7570814" y="70310"/>
            <a:ext cx="537621" cy="322572"/>
          </a:xfrm>
          <a:prstGeom prst="rect">
            <a:avLst/>
          </a:prstGeom>
          <a:ln>
            <a:solidFill>
              <a:schemeClr val="bg1">
                <a:lumMod val="95000"/>
              </a:schemeClr>
            </a:solidFill>
          </a:ln>
        </p:spPr>
      </p:pic>
      <p:pic>
        <p:nvPicPr>
          <p:cNvPr id="13" name="Picture 12" descr="home.png">
            <a:hlinkClick r:id="" action="ppaction://hlinkshowjump?jump=firstslide"/>
          </p:cNvPr>
          <p:cNvPicPr>
            <a:picLocks noChangeAspect="1"/>
          </p:cNvPicPr>
          <p:nvPr/>
        </p:nvPicPr>
        <p:blipFill>
          <a:blip r:embed="rId11"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154813743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Pre-application consultation</a:t>
            </a:r>
            <a:r>
              <a:rPr lang="en-GB" dirty="0" smtClean="0"/>
              <a:t/>
            </a:r>
            <a:br>
              <a:rPr lang="en-GB" dirty="0" smtClean="0"/>
            </a:br>
            <a:r>
              <a:rPr lang="en-GB" dirty="0" smtClean="0"/>
              <a:t>NIEA advises operators to contact them as soon as possible and before submitting any applications for environmental permissions. As part of the pre-application stage, NIEA can advise on the information that must be submitted with any application. If the correct information is submitted with an application, it will enable the agency to fully assess any application and come to a timely decision. Failure to include relevant information will delay any determination.</a:t>
            </a:r>
          </a:p>
          <a:p>
            <a:endParaRPr lang="en-GB" b="1" dirty="0" smtClean="0"/>
          </a:p>
          <a:p>
            <a:r>
              <a:rPr lang="en-GB" b="1" dirty="0" smtClean="0"/>
              <a:t>Environmental permissions</a:t>
            </a:r>
            <a:br>
              <a:rPr lang="en-GB" b="1" dirty="0" smtClean="0"/>
            </a:br>
            <a:r>
              <a:rPr lang="en-GB" dirty="0" smtClean="0"/>
              <a:t>In addition to the key legislation and guidance outlined, other requirements may apply. The specific suite of regulations that will apply will be on a case-by-case basis, specific to each individual operator’s proposed activities, working practices and location. It is therefore imperative that operators contact NIEA as early as possible to discuss their projects.</a:t>
            </a:r>
          </a:p>
          <a:p>
            <a:endParaRPr lang="en-GB" dirty="0" smtClean="0"/>
          </a:p>
          <a:p>
            <a:endParaRPr lang="en-GB" dirty="0" smtClean="0"/>
          </a:p>
        </p:txBody>
      </p:sp>
      <p:sp>
        <p:nvSpPr>
          <p:cNvPr id="8" name="Rectangle 7"/>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regulator –</a:t>
            </a:r>
          </a:p>
          <a:p>
            <a:pPr marL="1257300" indent="-1257300"/>
            <a:r>
              <a:rPr lang="en-GB" sz="2000" b="1" dirty="0" smtClean="0">
                <a:solidFill>
                  <a:schemeClr val="accent4"/>
                </a:solidFill>
                <a:latin typeface="Arial" pitchFamily="34" charset="0"/>
                <a:cs typeface="Arial" pitchFamily="34" charset="0"/>
              </a:rPr>
              <a:t>Operator pre-application </a:t>
            </a:r>
          </a:p>
          <a:p>
            <a:pPr marL="1257300" indent="-1257300"/>
            <a:r>
              <a:rPr lang="en-GB" sz="2000" b="1" dirty="0" smtClean="0">
                <a:solidFill>
                  <a:schemeClr val="accent4"/>
                </a:solidFill>
                <a:latin typeface="Arial" pitchFamily="34" charset="0"/>
                <a:cs typeface="Arial" pitchFamily="34" charset="0"/>
              </a:rPr>
              <a:t>consultation (best practice)</a:t>
            </a:r>
          </a:p>
          <a:p>
            <a:pPr marL="1257300" indent="-1257300"/>
            <a:endParaRPr lang="en-GB" sz="2000" b="1" dirty="0" smtClean="0">
              <a:solidFill>
                <a:schemeClr val="accent4"/>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Northern Ireland Environment Agency (NIEA)</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the NIEA at the pre-application stage and to twin-track planning and environmental permission applications</a:t>
            </a:r>
          </a:p>
          <a:p>
            <a:pPr marL="1257300" indent="-1257300"/>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Water (NI) Order 1999</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Water Abstraction and Impoundment Regulations (NI)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4"/>
              </a:rPr>
              <a:t>Waste Management Licensing Regulations (Northern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5"/>
              </a:rPr>
              <a:t>Pollution Prevention and Control Regulations(Northern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6"/>
              </a:rPr>
              <a:t>Radioactive Substances Act 1993 </a:t>
            </a:r>
            <a:r>
              <a:rPr lang="en-GB" sz="950" dirty="0" smtClean="0">
                <a:solidFill>
                  <a:schemeClr val="tx1">
                    <a:lumMod val="75000"/>
                    <a:lumOff val="25000"/>
                  </a:schemeClr>
                </a:solidFill>
                <a:latin typeface="Arial" pitchFamily="34" charset="0"/>
                <a:cs typeface="Arial" pitchFamily="34" charset="0"/>
              </a:rPr>
              <a:t>and the </a:t>
            </a:r>
            <a:r>
              <a:rPr lang="en-GB" sz="950" b="1" dirty="0" smtClean="0">
                <a:solidFill>
                  <a:srgbClr val="FF0000"/>
                </a:solidFill>
                <a:latin typeface="Arial" pitchFamily="34" charset="0"/>
                <a:cs typeface="Arial" pitchFamily="34" charset="0"/>
                <a:hlinkClick r:id="rId7"/>
              </a:rPr>
              <a:t>Radioactive Substances Act 1993 (Amendment) Regulations (Northern Ireland) 2011</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fr-FR" sz="950" dirty="0" smtClean="0">
                <a:solidFill>
                  <a:srgbClr val="FF0000"/>
                </a:solidFill>
                <a:latin typeface="Arial" pitchFamily="34" charset="0"/>
                <a:cs typeface="Arial" pitchFamily="34" charset="0"/>
              </a:rPr>
              <a:t>	</a:t>
            </a:r>
            <a:r>
              <a:rPr lang="fr-FR" sz="950" b="1" dirty="0" smtClean="0">
                <a:solidFill>
                  <a:srgbClr val="FF0000"/>
                </a:solidFill>
                <a:latin typeface="Arial" pitchFamily="34" charset="0"/>
                <a:cs typeface="Arial" pitchFamily="34" charset="0"/>
                <a:hlinkClick r:id="rId8"/>
              </a:rPr>
              <a:t>Conservation (Natural Habitats, etc.) </a:t>
            </a:r>
            <a:r>
              <a:rPr lang="en-GB" sz="950" b="1" dirty="0" smtClean="0">
                <a:solidFill>
                  <a:srgbClr val="FF0000"/>
                </a:solidFill>
                <a:latin typeface="Arial" pitchFamily="34" charset="0"/>
                <a:cs typeface="Arial" pitchFamily="34" charset="0"/>
                <a:hlinkClick r:id="rId8"/>
              </a:rPr>
              <a:t>Regulations (NI) 1995</a:t>
            </a:r>
            <a:endParaRPr lang="en-GB" sz="950" b="1" dirty="0" smtClean="0">
              <a:solidFill>
                <a:srgbClr val="FF0000"/>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Engage with NIEA</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 </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NIEA</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NIEA advice</a:t>
            </a:r>
            <a:endParaRPr lang="en-GB" sz="950" dirty="0" smtClean="0">
              <a:solidFill>
                <a:schemeClr val="tx1">
                  <a:lumMod val="75000"/>
                  <a:lumOff val="25000"/>
                </a:schemeClr>
              </a:solidFill>
              <a:latin typeface="Arial" pitchFamily="34" charset="0"/>
              <a:cs typeface="Arial" pitchFamily="34" charset="0"/>
            </a:endParaRPr>
          </a:p>
        </p:txBody>
      </p:sp>
      <p:pic>
        <p:nvPicPr>
          <p:cNvPr id="12" name="Picture 11" descr="arrow.png">
            <a:hlinkClick r:id="" action="ppaction://hlinkshowjump?jump=previousslide"/>
          </p:cNvPr>
          <p:cNvPicPr>
            <a:picLocks noChangeAspect="1"/>
          </p:cNvPicPr>
          <p:nvPr/>
        </p:nvPicPr>
        <p:blipFill>
          <a:blip r:embed="rId9"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10" cstate="print"/>
          <a:stretch>
            <a:fillRect/>
          </a:stretch>
        </p:blipFill>
        <p:spPr>
          <a:xfrm>
            <a:off x="8584263" y="97582"/>
            <a:ext cx="301727" cy="274298"/>
          </a:xfrm>
          <a:prstGeom prst="rect">
            <a:avLst/>
          </a:prstGeom>
        </p:spPr>
      </p:pic>
      <p:pic>
        <p:nvPicPr>
          <p:cNvPr id="14" name="Picture 13" descr="england.png">
            <a:hlinkClick r:id="rId11" action="ppaction://hlinksldjump"/>
          </p:cNvPr>
          <p:cNvPicPr>
            <a:picLocks noChangeAspect="1"/>
          </p:cNvPicPr>
          <p:nvPr/>
        </p:nvPicPr>
        <p:blipFill>
          <a:blip r:embed="rId12"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13" cstate="print"/>
          <a:stretch>
            <a:fillRect/>
          </a:stretch>
        </p:blipFill>
        <p:spPr>
          <a:xfrm>
            <a:off x="7174582" y="74203"/>
            <a:ext cx="306299" cy="306299"/>
          </a:xfrm>
          <a:prstGeom prst="rect">
            <a:avLst/>
          </a:prstGeom>
        </p:spPr>
      </p:pic>
    </p:spTree>
    <p:extLst>
      <p:ext uri="{BB962C8B-B14F-4D97-AF65-F5344CB8AC3E}">
        <p14:creationId xmlns:p14="http://schemas.microsoft.com/office/powerpoint/2010/main" xmlns="" val="42861400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Environmental permissions</a:t>
            </a:r>
            <a:r>
              <a:rPr lang="en-GB" dirty="0" smtClean="0"/>
              <a:t/>
            </a:r>
            <a:br>
              <a:rPr lang="en-GB" dirty="0" smtClean="0"/>
            </a:br>
            <a:r>
              <a:rPr lang="en-GB" dirty="0" smtClean="0">
                <a:solidFill>
                  <a:srgbClr val="0B0C0C"/>
                </a:solidFill>
              </a:rPr>
              <a:t>In addition to the key legislation and guidance outlined, other requirements may apply. The specific suite of regulations that will apply will be on a case-by-case basis, specific to each individual operator’s proposed activities, working practices and location. It is therefore imperative that operators contact NIEA as early as possible to discuss their projects.</a:t>
            </a:r>
          </a:p>
          <a:p>
            <a:endParaRPr lang="en-GB" dirty="0" smtClean="0"/>
          </a:p>
          <a:p>
            <a:r>
              <a:rPr lang="en-GB" b="1" dirty="0" smtClean="0"/>
              <a:t>Application process</a:t>
            </a:r>
            <a:br>
              <a:rPr lang="en-GB" b="1" dirty="0" smtClean="0"/>
            </a:br>
            <a:r>
              <a:rPr lang="en-GB" dirty="0" smtClean="0"/>
              <a:t>The application process takes four months for most permissions to be determined. It is therefore imperative that the operator contacts NIEA early and that it has timetabled this period into the project plans.</a:t>
            </a:r>
          </a:p>
          <a:p>
            <a:endParaRPr lang="en-GB" dirty="0" smtClean="0"/>
          </a:p>
          <a:p>
            <a:r>
              <a:rPr lang="en-GB" b="1" dirty="0" smtClean="0"/>
              <a:t>Issuing a decision</a:t>
            </a:r>
            <a:r>
              <a:rPr lang="en-GB" dirty="0" smtClean="0"/>
              <a:t/>
            </a:r>
            <a:br>
              <a:rPr lang="en-GB" dirty="0" smtClean="0"/>
            </a:br>
            <a:r>
              <a:rPr lang="en-GB" dirty="0" smtClean="0"/>
              <a:t>Applications for environmental permissions will be assessed and determined on a case-by-case basis. There is no guarantee that a permission will be granted.</a:t>
            </a:r>
          </a:p>
          <a:p>
            <a:endParaRPr lang="en-GB" dirty="0" smtClean="0"/>
          </a:p>
          <a:p>
            <a:r>
              <a:rPr lang="en-GB" b="1" dirty="0" smtClean="0"/>
              <a:t>Useful links</a:t>
            </a:r>
            <a:br>
              <a:rPr lang="en-GB" b="1" dirty="0" smtClean="0"/>
            </a:br>
            <a:r>
              <a:rPr lang="en-GB" dirty="0" smtClean="0"/>
              <a:t>Northern Ireland Environment Agency</a:t>
            </a:r>
            <a:br>
              <a:rPr lang="en-GB" dirty="0" smtClean="0"/>
            </a:br>
            <a:r>
              <a:rPr lang="en-GB" dirty="0" smtClean="0">
                <a:hlinkClick r:id="rId2"/>
              </a:rPr>
              <a:t>www.doeni.gov.uk/niea/</a:t>
            </a:r>
            <a:r>
              <a:rPr lang="en-GB" dirty="0" smtClean="0"/>
              <a:t> </a:t>
            </a:r>
          </a:p>
          <a:p>
            <a:endParaRPr lang="en-GB"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Operator applies for permits</a:t>
            </a:r>
          </a:p>
          <a:p>
            <a:pPr marL="1257300" indent="-1257300"/>
            <a:r>
              <a:rPr lang="en-GB" sz="2000" b="1" dirty="0" smtClean="0">
                <a:solidFill>
                  <a:schemeClr val="accent4"/>
                </a:solidFill>
                <a:latin typeface="Arial" pitchFamily="34" charset="0"/>
                <a:cs typeface="Arial" pitchFamily="34" charset="0"/>
              </a:rPr>
              <a:t>from environmental regulator</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Northern Ireland Environment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are strongly advised to discuss the requirements of all the relevant permissions with the NIEA at the pre-application stage and to twin-track planning and environmental permission applications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Water (NI) Order 1999</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Water Abstraction and Impoundment Regulations (NI)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6"/>
              </a:rPr>
              <a:t>Waste Management Licensing Regulations (Northern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7"/>
              </a:rPr>
              <a:t>Pollution Prevention and Control Regulations(Northern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8"/>
              </a:rPr>
              <a:t>Radioactive Substances Act 1993 </a:t>
            </a:r>
            <a:r>
              <a:rPr lang="en-GB" sz="950" dirty="0" smtClean="0">
                <a:solidFill>
                  <a:schemeClr val="tx1">
                    <a:lumMod val="75000"/>
                    <a:lumOff val="25000"/>
                  </a:schemeClr>
                </a:solidFill>
                <a:latin typeface="Arial" pitchFamily="34" charset="0"/>
                <a:cs typeface="Arial" pitchFamily="34" charset="0"/>
              </a:rPr>
              <a:t>and the </a:t>
            </a:r>
            <a:r>
              <a:rPr lang="en-GB" sz="950" b="1" dirty="0" smtClean="0">
                <a:solidFill>
                  <a:srgbClr val="FF0000"/>
                </a:solidFill>
                <a:latin typeface="Arial" pitchFamily="34" charset="0"/>
                <a:cs typeface="Arial" pitchFamily="34" charset="0"/>
                <a:hlinkClick r:id="rId9"/>
              </a:rPr>
              <a:t>Radioactive Substances Act 1993 (Amendment) Regulations (Northern Ireland) 2011</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fr-FR" sz="950" dirty="0" smtClean="0">
                <a:solidFill>
                  <a:srgbClr val="FF0000"/>
                </a:solidFill>
                <a:latin typeface="Arial" pitchFamily="34" charset="0"/>
                <a:cs typeface="Arial" pitchFamily="34" charset="0"/>
              </a:rPr>
              <a:t>	</a:t>
            </a:r>
            <a:r>
              <a:rPr lang="fr-FR" sz="950" b="1" dirty="0" smtClean="0">
                <a:solidFill>
                  <a:srgbClr val="FF0000"/>
                </a:solidFill>
                <a:latin typeface="Arial" pitchFamily="34" charset="0"/>
                <a:cs typeface="Arial" pitchFamily="34" charset="0"/>
                <a:hlinkClick r:id="rId10"/>
              </a:rPr>
              <a:t>Conservation (Natural Habitats, etc.) </a:t>
            </a:r>
            <a:r>
              <a:rPr lang="en-GB" sz="950" b="1" dirty="0" smtClean="0">
                <a:solidFill>
                  <a:srgbClr val="FF0000"/>
                </a:solidFill>
                <a:latin typeface="Arial" pitchFamily="34" charset="0"/>
                <a:cs typeface="Arial" pitchFamily="34" charset="0"/>
                <a:hlinkClick r:id="rId10"/>
              </a:rPr>
              <a:t>Regulations (NI) 1995</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Application documents, NIEA permissions</a:t>
            </a:r>
          </a:p>
          <a:p>
            <a:pPr marL="1257300" indent="-1257300">
              <a:spcAft>
                <a:spcPts val="300"/>
              </a:spcAft>
            </a:pPr>
            <a:r>
              <a:rPr lang="en-GB" sz="950" b="1" dirty="0" smtClean="0">
                <a:solidFill>
                  <a:schemeClr val="tx1">
                    <a:lumMod val="75000"/>
                    <a:lumOff val="25000"/>
                  </a:schemeClr>
                </a:solidFill>
                <a:latin typeface="Arial" pitchFamily="34" charset="0"/>
                <a:cs typeface="Arial" pitchFamily="34" charset="0"/>
              </a:rPr>
              <a:t>	There are appeal provisions in the </a:t>
            </a:r>
            <a:r>
              <a:rPr lang="en-US" sz="950" b="1" dirty="0" smtClean="0">
                <a:solidFill>
                  <a:schemeClr val="tx1">
                    <a:lumMod val="75000"/>
                    <a:lumOff val="25000"/>
                  </a:schemeClr>
                </a:solidFill>
                <a:latin typeface="Arial" pitchFamily="34" charset="0"/>
                <a:cs typeface="Arial" pitchFamily="34" charset="0"/>
              </a:rPr>
              <a:t>event of applications being rejected</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p:txBody>
      </p:sp>
      <p:pic>
        <p:nvPicPr>
          <p:cNvPr id="12" name="Picture 11" descr="arrow.png">
            <a:hlinkClick r:id="" action="ppaction://hlinkshowjump?jump=previousslide"/>
          </p:cNvPr>
          <p:cNvPicPr>
            <a:picLocks noChangeAspect="1"/>
          </p:cNvPicPr>
          <p:nvPr/>
        </p:nvPicPr>
        <p:blipFill>
          <a:blip r:embed="rId11"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12" cstate="print"/>
          <a:stretch>
            <a:fillRect/>
          </a:stretch>
        </p:blipFill>
        <p:spPr>
          <a:xfrm>
            <a:off x="8584263" y="97582"/>
            <a:ext cx="301727" cy="274298"/>
          </a:xfrm>
          <a:prstGeom prst="rect">
            <a:avLst/>
          </a:prstGeom>
        </p:spPr>
      </p:pic>
      <p:pic>
        <p:nvPicPr>
          <p:cNvPr id="14" name="Picture 13" descr="england.png">
            <a:hlinkClick r:id="rId13" action="ppaction://hlinksldjump"/>
          </p:cNvPr>
          <p:cNvPicPr>
            <a:picLocks noChangeAspect="1"/>
          </p:cNvPicPr>
          <p:nvPr/>
        </p:nvPicPr>
        <p:blipFill>
          <a:blip r:embed="rId14"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15" cstate="print"/>
          <a:stretch>
            <a:fillRect/>
          </a:stretch>
        </p:blipFill>
        <p:spPr>
          <a:xfrm>
            <a:off x="7079332" y="74203"/>
            <a:ext cx="306299" cy="306299"/>
          </a:xfrm>
          <a:prstGeom prst="rect">
            <a:avLst/>
          </a:prstGeom>
        </p:spPr>
      </p:pic>
    </p:spTree>
    <p:extLst>
      <p:ext uri="{BB962C8B-B14F-4D97-AF65-F5344CB8AC3E}">
        <p14:creationId xmlns:p14="http://schemas.microsoft.com/office/powerpoint/2010/main" xmlns="" val="138694786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Appeals process</a:t>
            </a:r>
            <a:r>
              <a:rPr lang="en-GB" dirty="0" smtClean="0"/>
              <a:t/>
            </a:r>
            <a:br>
              <a:rPr lang="en-GB" dirty="0" smtClean="0"/>
            </a:br>
            <a:r>
              <a:rPr lang="en-GB" dirty="0" smtClean="0"/>
              <a:t>Operators who wish to </a:t>
            </a:r>
            <a:r>
              <a:rPr lang="en-US" dirty="0" smtClean="0"/>
              <a:t>challenge an NIEA decision regarding their application, or an action that NIEA has taken, should contact the unit they have been dealing with or which is responsible for the matter.</a:t>
            </a:r>
          </a:p>
          <a:p>
            <a:endParaRPr lang="en-GB" dirty="0" smtClean="0"/>
          </a:p>
          <a:p>
            <a:r>
              <a:rPr lang="en-GB" b="1" dirty="0" smtClean="0"/>
              <a:t>Useful links</a:t>
            </a:r>
            <a:br>
              <a:rPr lang="en-GB" b="1" dirty="0" smtClean="0"/>
            </a:br>
            <a:r>
              <a:rPr lang="en-GB" dirty="0" smtClean="0"/>
              <a:t>Northern Ireland Environment Agency</a:t>
            </a:r>
            <a:br>
              <a:rPr lang="en-GB" dirty="0" smtClean="0"/>
            </a:br>
            <a:r>
              <a:rPr lang="en-GB" dirty="0" smtClean="0">
                <a:hlinkClick r:id="rId2"/>
              </a:rPr>
              <a:t>www.doeni.gov.uk/niea/</a:t>
            </a:r>
            <a:r>
              <a:rPr lang="en-GB" dirty="0" smtClean="0"/>
              <a:t> </a:t>
            </a:r>
          </a:p>
          <a:p>
            <a:endParaRPr lang="en-GB" dirty="0" smtClean="0"/>
          </a:p>
        </p:txBody>
      </p:sp>
      <p:sp>
        <p:nvSpPr>
          <p:cNvPr id="9" name="Rectangle 8"/>
          <p:cNvSpPr/>
          <p:nvPr/>
        </p:nvSpPr>
        <p:spPr>
          <a:xfrm>
            <a:off x="250825" y="549275"/>
            <a:ext cx="4176713" cy="5903913"/>
          </a:xfrm>
          <a:prstGeom prst="rect">
            <a:avLst/>
          </a:prstGeom>
          <a:solidFill>
            <a:schemeClr val="bg1"/>
          </a:solidFill>
          <a:ln w="127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4"/>
                </a:solidFill>
                <a:latin typeface="Arial" pitchFamily="34" charset="0"/>
                <a:cs typeface="Arial" pitchFamily="34" charset="0"/>
              </a:rPr>
              <a:t>Environmental appeals process</a:t>
            </a:r>
          </a:p>
          <a:p>
            <a:pPr marL="1257300" indent="-1257300"/>
            <a:endParaRPr lang="en-GB" sz="80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3"/>
              </a:rPr>
              <a:t>Northern Ireland Environment Agency</a:t>
            </a:r>
            <a:r>
              <a:rPr lang="en-GB" sz="950" b="1" dirty="0" smtClean="0">
                <a:solidFill>
                  <a:schemeClr val="tx1">
                    <a:lumMod val="75000"/>
                    <a:lumOff val="25000"/>
                  </a:schemeClr>
                </a:solidFill>
                <a:latin typeface="Arial" pitchFamily="34" charset="0"/>
                <a:cs typeface="Arial" pitchFamily="34" charset="0"/>
              </a:rPr>
              <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Operators can appeal against rejection of environmental permit applications</a:t>
            </a:r>
          </a:p>
          <a:p>
            <a:pPr marL="1257300" indent="-1257300" defTabSz="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defTabSz="1257300">
              <a:spcAft>
                <a:spcPts val="300"/>
              </a:spcAf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a:t>
            </a: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4"/>
              </a:rPr>
              <a:t>Water (NI) Order 1999</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r>
              <a:rPr lang="en-GB" sz="950" b="1" dirty="0" smtClean="0">
                <a:solidFill>
                  <a:schemeClr val="tx1">
                    <a:lumMod val="75000"/>
                    <a:lumOff val="25000"/>
                  </a:schemeClr>
                </a:solidFill>
                <a:latin typeface="Arial" pitchFamily="34" charset="0"/>
                <a:cs typeface="Arial" pitchFamily="34" charset="0"/>
                <a:hlinkClick r:id="rId5"/>
              </a:rPr>
              <a:t>Water Abstraction and Impoundment Regulations (NI) 2006</a:t>
            </a:r>
            <a:endParaRPr lang="en-GB" sz="950" b="1" dirty="0" smtClean="0">
              <a:solidFill>
                <a:schemeClr val="tx1">
                  <a:lumMod val="75000"/>
                  <a:lumOff val="25000"/>
                </a:schemeClr>
              </a:solidFill>
              <a:latin typeface="Arial" pitchFamily="34" charset="0"/>
              <a:cs typeface="Arial" pitchFamily="34" charset="0"/>
            </a:endParaRPr>
          </a:p>
          <a:p>
            <a:pPr marL="1257300" indent="-1257300" defTabSz="1257300">
              <a:spcAft>
                <a:spcPts val="300"/>
              </a:spcAft>
            </a:pPr>
            <a:r>
              <a:rPr lang="en-GB" sz="950" b="1" dirty="0" smtClean="0">
                <a:solidFill>
                  <a:schemeClr val="tx1">
                    <a:lumMod val="75000"/>
                    <a:lumOff val="25000"/>
                  </a:schemeClr>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6"/>
              </a:rPr>
              <a:t>Waste Management Licensing Regulations (Northern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7"/>
              </a:rPr>
              <a:t>Pollution Prevention and Control Regulations(Northern Ireland) 2003</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rgbClr val="FF0000"/>
                </a:solidFill>
                <a:latin typeface="Arial" pitchFamily="34" charset="0"/>
                <a:cs typeface="Arial" pitchFamily="34" charset="0"/>
              </a:rPr>
              <a:t>	</a:t>
            </a:r>
            <a:r>
              <a:rPr lang="en-GB" sz="950" b="1" dirty="0" smtClean="0">
                <a:solidFill>
                  <a:srgbClr val="FF0000"/>
                </a:solidFill>
                <a:latin typeface="Arial" pitchFamily="34" charset="0"/>
                <a:cs typeface="Arial" pitchFamily="34" charset="0"/>
                <a:hlinkClick r:id="rId8"/>
              </a:rPr>
              <a:t>Radioactive Substances Act 1993 </a:t>
            </a:r>
            <a:r>
              <a:rPr lang="en-GB" sz="950" dirty="0" smtClean="0">
                <a:solidFill>
                  <a:schemeClr val="tx1">
                    <a:lumMod val="75000"/>
                    <a:lumOff val="25000"/>
                  </a:schemeClr>
                </a:solidFill>
                <a:latin typeface="Arial" pitchFamily="34" charset="0"/>
                <a:cs typeface="Arial" pitchFamily="34" charset="0"/>
              </a:rPr>
              <a:t>and the </a:t>
            </a:r>
            <a:r>
              <a:rPr lang="en-GB" sz="950" b="1" dirty="0" smtClean="0">
                <a:solidFill>
                  <a:srgbClr val="FF0000"/>
                </a:solidFill>
                <a:latin typeface="Arial" pitchFamily="34" charset="0"/>
                <a:cs typeface="Arial" pitchFamily="34" charset="0"/>
                <a:hlinkClick r:id="rId9"/>
              </a:rPr>
              <a:t>Radioactive Substances Act 1993 (Amendment) Regulations (Northern Ireland) 2011</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fr-FR" sz="950" dirty="0" smtClean="0">
                <a:solidFill>
                  <a:srgbClr val="FF0000"/>
                </a:solidFill>
                <a:latin typeface="Arial" pitchFamily="34" charset="0"/>
                <a:cs typeface="Arial" pitchFamily="34" charset="0"/>
              </a:rPr>
              <a:t>	</a:t>
            </a:r>
            <a:r>
              <a:rPr lang="fr-FR" sz="950" b="1" dirty="0" smtClean="0">
                <a:solidFill>
                  <a:srgbClr val="FF0000"/>
                </a:solidFill>
                <a:latin typeface="Arial" pitchFamily="34" charset="0"/>
                <a:cs typeface="Arial" pitchFamily="34" charset="0"/>
                <a:hlinkClick r:id="rId10"/>
              </a:rPr>
              <a:t>Conservation (Natural Habitats, etc.) </a:t>
            </a:r>
            <a:r>
              <a:rPr lang="en-GB" sz="950" b="1" dirty="0" smtClean="0">
                <a:solidFill>
                  <a:srgbClr val="FF0000"/>
                </a:solidFill>
                <a:latin typeface="Arial" pitchFamily="34" charset="0"/>
                <a:cs typeface="Arial" pitchFamily="34" charset="0"/>
                <a:hlinkClick r:id="rId10"/>
              </a:rPr>
              <a:t>Regulations (NI) 1995</a:t>
            </a:r>
            <a:endParaRPr lang="en-GB" sz="950" b="1" dirty="0" smtClean="0">
              <a:solidFill>
                <a:srgbClr val="FF0000"/>
              </a:solidFill>
              <a:latin typeface="Arial" pitchFamily="34" charset="0"/>
              <a:cs typeface="Arial" pitchFamily="34" charset="0"/>
            </a:endParaRPr>
          </a:p>
          <a:p>
            <a:pPr marL="1257300" indent="-1257300" defTabSz="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No</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Resolution of appeal</a:t>
            </a:r>
          </a:p>
        </p:txBody>
      </p:sp>
      <p:pic>
        <p:nvPicPr>
          <p:cNvPr id="12" name="Picture 11" descr="arrow.png">
            <a:hlinkClick r:id="" action="ppaction://hlinkshowjump?jump=previousslide"/>
          </p:cNvPr>
          <p:cNvPicPr>
            <a:picLocks noChangeAspect="1"/>
          </p:cNvPicPr>
          <p:nvPr/>
        </p:nvPicPr>
        <p:blipFill>
          <a:blip r:embed="rId11"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12" cstate="print"/>
          <a:stretch>
            <a:fillRect/>
          </a:stretch>
        </p:blipFill>
        <p:spPr>
          <a:xfrm>
            <a:off x="8584263" y="97582"/>
            <a:ext cx="301727" cy="274298"/>
          </a:xfrm>
          <a:prstGeom prst="rect">
            <a:avLst/>
          </a:prstGeom>
        </p:spPr>
      </p:pic>
      <p:pic>
        <p:nvPicPr>
          <p:cNvPr id="14" name="Picture 13" descr="england.png">
            <a:hlinkClick r:id="rId13" action="ppaction://hlinksldjump"/>
          </p:cNvPr>
          <p:cNvPicPr>
            <a:picLocks noChangeAspect="1"/>
          </p:cNvPicPr>
          <p:nvPr/>
        </p:nvPicPr>
        <p:blipFill>
          <a:blip r:embed="rId14"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15" cstate="print"/>
          <a:stretch>
            <a:fillRect/>
          </a:stretch>
        </p:blipFill>
        <p:spPr>
          <a:xfrm>
            <a:off x="7117432" y="74203"/>
            <a:ext cx="306299" cy="306299"/>
          </a:xfrm>
          <a:prstGeom prst="rect">
            <a:avLst/>
          </a:prstGeom>
        </p:spPr>
      </p:pic>
    </p:spTree>
    <p:extLst>
      <p:ext uri="{BB962C8B-B14F-4D97-AF65-F5344CB8AC3E}">
        <p14:creationId xmlns:p14="http://schemas.microsoft.com/office/powerpoint/2010/main" xmlns="" val="326587519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b="1" dirty="0" smtClean="0"/>
              <a:t>Planning for site abandonment</a:t>
            </a:r>
            <a:br>
              <a:rPr lang="en-GB" b="1" dirty="0" smtClean="0"/>
            </a:br>
            <a:r>
              <a:rPr lang="en-GB" dirty="0" smtClean="0"/>
              <a:t>Operators need to present a plan for restoration of the planned development site to DOE Planning. This will outline actions that the operator proposes to take once operations have reached a conclusion.</a:t>
            </a:r>
            <a:br>
              <a:rPr lang="en-GB" dirty="0" smtClean="0"/>
            </a:br>
            <a:endParaRPr lang="en-GB" dirty="0" smtClean="0"/>
          </a:p>
          <a:p>
            <a:r>
              <a:rPr lang="en-US" b="1" dirty="0" smtClean="0"/>
              <a:t>Well suspension/decommissioning/abandonment</a:t>
            </a:r>
            <a:br>
              <a:rPr lang="en-US" b="1" dirty="0" smtClean="0"/>
            </a:br>
            <a:r>
              <a:rPr lang="en-US" dirty="0" smtClean="0"/>
              <a:t>On completion of drilling operations, a well may be suspended to allow for future testing. If it is concluded that there is no petroleum present or not in commercial quantities then the well will be abandoned, in accordance with the latest Oil and Gas UK standard. </a:t>
            </a:r>
          </a:p>
          <a:p>
            <a:r>
              <a:rPr lang="en-US" dirty="0" smtClean="0"/>
              <a:t>Once a well has been abandoned, the site will be restored and a period of aftercare conducted to ensure the land returns to a state that is the same or better than it was prior to operations commencing.</a:t>
            </a:r>
          </a:p>
          <a:p>
            <a:r>
              <a:rPr lang="en-US" dirty="0" smtClean="0"/>
              <a:t>Restoration will involve the removal of all equipment that was not originally at the site and which had been brought in to conduct the operations. </a:t>
            </a:r>
          </a:p>
          <a:p>
            <a:r>
              <a:rPr lang="en-US" dirty="0" smtClean="0"/>
              <a:t>Health and safety legislation requires a well to be designed and constructed such that, so far as reasonably practicable, there is no unplanned escape of fluids from it. DOE Planning is responsible for ensuring the wells are abandoned and the site is restored.</a:t>
            </a:r>
          </a:p>
          <a:p>
            <a:r>
              <a:rPr lang="en-GB" dirty="0" smtClean="0"/>
              <a:t>There is a requirement for the operator to notify HSENI when wells are abandoned and to show that the process complies with Oil and Gas UK guidelines.</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Agree plan for site restoration</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DOE Planning</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Operator presents plans for restoring the development site after abandonment as part of the full planning application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(NI) Order 1991</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DOE Planning consults relevant consultees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Site restoration plan</a:t>
            </a:r>
          </a:p>
        </p:txBody>
      </p:sp>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4" name="Picture 13"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7" cstate="print"/>
          <a:stretch>
            <a:fillRect/>
          </a:stretch>
        </p:blipFill>
        <p:spPr>
          <a:xfrm>
            <a:off x="7126957" y="74203"/>
            <a:ext cx="306299" cy="306299"/>
          </a:xfrm>
          <a:prstGeom prst="rect">
            <a:avLst/>
          </a:prstGeom>
        </p:spPr>
      </p:pic>
    </p:spTree>
    <p:extLst>
      <p:ext uri="{BB962C8B-B14F-4D97-AF65-F5344CB8AC3E}">
        <p14:creationId xmlns:p14="http://schemas.microsoft.com/office/powerpoint/2010/main" xmlns="" val="311585062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GB" b="1" dirty="0" smtClean="0"/>
              <a:t>Exploration decision</a:t>
            </a:r>
            <a:br>
              <a:rPr lang="en-GB" b="1" dirty="0" smtClean="0"/>
            </a:br>
            <a:r>
              <a:rPr lang="en-GB" dirty="0" smtClean="0"/>
              <a:t>In the first instance, DOE Planning can only grant planning permission for the exploration of hydrocarbons. Should adequate reserves be found and it is viable to exploit them, a separate planning permission would be required to extract the oil or gas. </a:t>
            </a:r>
            <a:br>
              <a:rPr lang="en-GB" dirty="0" smtClean="0"/>
            </a:br>
            <a:endParaRPr lang="en-GB" dirty="0" smtClean="0"/>
          </a:p>
          <a:p>
            <a:r>
              <a:rPr lang="en-GB" b="1" dirty="0" smtClean="0"/>
              <a:t>Community liaison committees </a:t>
            </a:r>
            <a:br>
              <a:rPr lang="en-GB" b="1" dirty="0" smtClean="0"/>
            </a:br>
            <a:r>
              <a:rPr lang="en-GB" dirty="0" smtClean="0"/>
              <a:t>Operators are encouraged to develop links with the local community by establishing community liaison committees.</a:t>
            </a:r>
          </a:p>
          <a:p>
            <a:r>
              <a:rPr lang="en-US" dirty="0" smtClean="0"/>
              <a:t>UKOOG has defined standards for community engagement. Operators will ensure there is a continued point of contact for local communities and that they provide sufficient opportunity for comment and feedback on initial plans, listen to concerns and respond appropriately and promptly.</a:t>
            </a:r>
          </a:p>
          <a:p>
            <a:endParaRPr lang="en-GB" dirty="0" smtClean="0"/>
          </a:p>
          <a:p>
            <a:r>
              <a:rPr lang="en-GB" b="1" dirty="0" smtClean="0"/>
              <a:t>Post-planning-approval requirements</a:t>
            </a:r>
            <a:br>
              <a:rPr lang="en-GB" b="1" dirty="0" smtClean="0"/>
            </a:br>
            <a:r>
              <a:rPr lang="en-GB" dirty="0" smtClean="0"/>
              <a:t>If DOE Planning grants planning permission, DETI will consider an application to drill. DETI requires operators to establish arrangements for controlling induced seismicity, venting and flaring where required.</a:t>
            </a:r>
            <a:br>
              <a:rPr lang="en-GB" dirty="0" smtClean="0"/>
            </a:br>
            <a:endParaRPr lang="en-GB" dirty="0" smtClean="0"/>
          </a:p>
          <a:p>
            <a:r>
              <a:rPr lang="en-GB" b="1" dirty="0" smtClean="0"/>
              <a:t>Period of notice for HSENI</a:t>
            </a:r>
            <a:br>
              <a:rPr lang="en-GB" b="1" dirty="0" smtClean="0"/>
            </a:br>
            <a:r>
              <a:rPr lang="en-GB" dirty="0" smtClean="0"/>
              <a:t>At least 21 days before drilling is planned, the HSENI must be notified of the well design and operation plans to ensure that major accident hazard risks to people from the well and well-related activities are properly controlled.</a:t>
            </a:r>
          </a:p>
          <a:p>
            <a:r>
              <a:rPr lang="en-GB" dirty="0" smtClean="0"/>
              <a:t>The operator has to notify HSENI of its well abandonment programme, which has to be examined and has to comply with Oil and Gas UK guidelines.</a:t>
            </a:r>
          </a:p>
          <a:p>
            <a:r>
              <a:rPr lang="en-GB" dirty="0" smtClean="0"/>
              <a:t>HSENI regulations require that the well programme is examined by an independent and competent well examiner. </a:t>
            </a:r>
            <a:br>
              <a:rPr lang="en-GB" dirty="0" smtClean="0"/>
            </a:br>
            <a:endParaRPr lang="en-GB" dirty="0" smtClean="0"/>
          </a:p>
          <a:p>
            <a:r>
              <a:rPr lang="en-GB" b="1" dirty="0" smtClean="0"/>
              <a:t>NIEA permissions</a:t>
            </a:r>
            <a:br>
              <a:rPr lang="en-GB" b="1" dirty="0" smtClean="0"/>
            </a:br>
            <a:r>
              <a:rPr lang="en-GB" dirty="0" smtClean="0"/>
              <a:t>Several environmental permissions may be required, depending on the planned activities, working practices and location of the proposal.</a:t>
            </a:r>
          </a:p>
          <a:p>
            <a:endParaRPr lang="en-GB" dirty="0" smtClean="0"/>
          </a:p>
          <a:p>
            <a:pPr>
              <a:spcAft>
                <a:spcPts val="0"/>
              </a:spcAft>
            </a:pPr>
            <a:r>
              <a:rPr lang="en-GB" b="1" dirty="0" smtClean="0"/>
              <a:t>Geological Survey Northern Ireland (GSNI)</a:t>
            </a:r>
            <a:br>
              <a:rPr lang="en-GB" b="1" dirty="0" smtClean="0"/>
            </a:br>
            <a:r>
              <a:rPr lang="en-GB" dirty="0" smtClean="0"/>
              <a:t>The operator must also inform the GSNI of an intention to drill a borehole.</a:t>
            </a:r>
          </a:p>
        </p:txBody>
      </p:sp>
      <p:sp>
        <p:nvSpPr>
          <p:cNvPr id="7" name="Rectangle 6"/>
          <p:cNvSpPr/>
          <p:nvPr/>
        </p:nvSpPr>
        <p:spPr>
          <a:xfrm>
            <a:off x="250825" y="549275"/>
            <a:ext cx="4176713" cy="5903913"/>
          </a:xfrm>
          <a:prstGeom prst="rect">
            <a:avLst/>
          </a:prstGeom>
          <a:solidFill>
            <a:schemeClr val="bg1"/>
          </a:solidFill>
          <a:ln w="127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36000" rtlCol="0" anchor="t" anchorCtr="0">
            <a:noAutofit/>
          </a:bodyPr>
          <a:lstStyle/>
          <a:p>
            <a:pPr marL="1257300" indent="-1257300"/>
            <a:r>
              <a:rPr lang="en-GB" sz="2000" b="1" dirty="0" smtClean="0">
                <a:solidFill>
                  <a:schemeClr val="accent1"/>
                </a:solidFill>
                <a:latin typeface="Arial" pitchFamily="34" charset="0"/>
                <a:cs typeface="Arial" pitchFamily="34" charset="0"/>
              </a:rPr>
              <a:t>Planning decision reached</a:t>
            </a:r>
          </a:p>
          <a:p>
            <a:pPr marL="1257300" indent="-1257300"/>
            <a:endParaRPr lang="en-GB" sz="800" dirty="0" smtClean="0">
              <a:solidFill>
                <a:schemeClr val="accent1"/>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Lead agency:</a:t>
            </a:r>
            <a:r>
              <a:rPr lang="en-GB" sz="950" b="1" dirty="0" smtClean="0">
                <a:solidFill>
                  <a:schemeClr val="tx1">
                    <a:lumMod val="75000"/>
                    <a:lumOff val="25000"/>
                  </a:schemeClr>
                </a:solidFill>
                <a:latin typeface="Arial" pitchFamily="34" charset="0"/>
                <a:cs typeface="Arial" pitchFamily="34" charset="0"/>
              </a:rPr>
              <a:t>	DOE Planning</a:t>
            </a:r>
            <a:br>
              <a:rPr lang="en-GB" sz="950" b="1" dirty="0" smtClean="0">
                <a:solidFill>
                  <a:schemeClr val="tx1">
                    <a:lumMod val="75000"/>
                    <a:lumOff val="25000"/>
                  </a:schemeClr>
                </a:solidFill>
                <a:latin typeface="Arial" pitchFamily="34" charset="0"/>
                <a:cs typeface="Arial" pitchFamily="34" charset="0"/>
              </a:rPr>
            </a:br>
            <a:endParaRPr lang="en-GB" sz="950"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Actions:	</a:t>
            </a:r>
            <a:r>
              <a:rPr lang="en-GB" sz="950" b="1" dirty="0" smtClean="0">
                <a:solidFill>
                  <a:schemeClr val="tx1">
                    <a:lumMod val="75000"/>
                    <a:lumOff val="25000"/>
                  </a:schemeClr>
                </a:solidFill>
                <a:latin typeface="Arial" pitchFamily="34" charset="0"/>
                <a:cs typeface="Arial" pitchFamily="34" charset="0"/>
              </a:rPr>
              <a:t>DOE Planning reaches a planning decision following consultation</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a:spcAft>
                <a:spcPts val="300"/>
              </a:spcAft>
              <a:tabLst>
                <a:tab pos="1257300" algn="l"/>
              </a:tabLst>
            </a:pPr>
            <a:r>
              <a:rPr lang="en-GB" sz="950" dirty="0" smtClean="0">
                <a:solidFill>
                  <a:schemeClr val="tx1">
                    <a:lumMod val="75000"/>
                    <a:lumOff val="25000"/>
                  </a:schemeClr>
                </a:solidFill>
                <a:latin typeface="Arial" pitchFamily="34" charset="0"/>
                <a:cs typeface="Arial" pitchFamily="34" charset="0"/>
              </a:rPr>
              <a:t>Key legislation </a:t>
            </a:r>
            <a:br>
              <a:rPr lang="en-GB" sz="950" dirty="0" smtClean="0">
                <a:solidFill>
                  <a:schemeClr val="tx1">
                    <a:lumMod val="75000"/>
                    <a:lumOff val="25000"/>
                  </a:schemeClr>
                </a:solidFill>
                <a:latin typeface="Arial" pitchFamily="34" charset="0"/>
                <a:cs typeface="Arial" pitchFamily="34" charset="0"/>
              </a:rPr>
            </a:br>
            <a:r>
              <a:rPr lang="en-GB" sz="950" dirty="0" smtClean="0">
                <a:solidFill>
                  <a:schemeClr val="tx1">
                    <a:lumMod val="75000"/>
                    <a:lumOff val="25000"/>
                  </a:schemeClr>
                </a:solidFill>
                <a:latin typeface="Arial" pitchFamily="34" charset="0"/>
                <a:cs typeface="Arial" pitchFamily="34" charset="0"/>
              </a:rPr>
              <a:t>and guidance:	</a:t>
            </a:r>
            <a:r>
              <a:rPr lang="en-GB" sz="950" b="1" dirty="0" smtClean="0">
                <a:solidFill>
                  <a:schemeClr val="tx1">
                    <a:lumMod val="75000"/>
                    <a:lumOff val="25000"/>
                  </a:schemeClr>
                </a:solidFill>
                <a:latin typeface="Arial" pitchFamily="34" charset="0"/>
                <a:cs typeface="Arial" pitchFamily="34" charset="0"/>
                <a:hlinkClick r:id="rId2"/>
              </a:rPr>
              <a:t>Planning (NI) Order 1991</a:t>
            </a:r>
            <a:endParaRPr lang="en-GB" sz="950" b="1" u="sng"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		</a:t>
            </a: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Operator input:	</a:t>
            </a:r>
            <a:r>
              <a:rPr lang="en-GB" sz="950" b="1" dirty="0" smtClean="0">
                <a:solidFill>
                  <a:schemeClr val="tx1">
                    <a:lumMod val="75000"/>
                    <a:lumOff val="25000"/>
                  </a:schemeClr>
                </a:solidFill>
                <a:latin typeface="Arial" pitchFamily="34" charset="0"/>
                <a:cs typeface="Arial" pitchFamily="34" charset="0"/>
              </a:rPr>
              <a:t>Yes</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Engage stakeholder:	</a:t>
            </a:r>
            <a:r>
              <a:rPr lang="en-GB" sz="950" b="1" dirty="0" smtClean="0">
                <a:solidFill>
                  <a:schemeClr val="tx1">
                    <a:lumMod val="75000"/>
                    <a:lumOff val="25000"/>
                  </a:schemeClr>
                </a:solidFill>
                <a:latin typeface="Arial" pitchFamily="34" charset="0"/>
                <a:cs typeface="Arial" pitchFamily="34" charset="0"/>
              </a:rPr>
              <a:t>Yes</a:t>
            </a:r>
            <a:br>
              <a:rPr lang="en-GB" sz="950" b="1" dirty="0" smtClean="0">
                <a:solidFill>
                  <a:schemeClr val="tx1">
                    <a:lumMod val="75000"/>
                    <a:lumOff val="25000"/>
                  </a:schemeClr>
                </a:solidFill>
                <a:latin typeface="Arial" pitchFamily="34" charset="0"/>
                <a:cs typeface="Arial" pitchFamily="34" charset="0"/>
              </a:rPr>
            </a:b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Relevant consultees:	</a:t>
            </a:r>
            <a:r>
              <a:rPr lang="en-GB" sz="950" b="1" dirty="0" smtClean="0">
                <a:solidFill>
                  <a:schemeClr val="tx1">
                    <a:lumMod val="75000"/>
                    <a:lumOff val="25000"/>
                  </a:schemeClr>
                </a:solidFill>
                <a:latin typeface="Arial" pitchFamily="34" charset="0"/>
                <a:cs typeface="Arial" pitchFamily="34" charset="0"/>
              </a:rPr>
              <a:t>–</a:t>
            </a:r>
          </a:p>
          <a:p>
            <a:pPr marL="1257300" indent="-1257300">
              <a:spcAft>
                <a:spcPts val="300"/>
              </a:spcAft>
            </a:pPr>
            <a:endParaRPr lang="en-GB" sz="950" b="1" dirty="0" smtClean="0">
              <a:solidFill>
                <a:schemeClr val="tx1">
                  <a:lumMod val="75000"/>
                  <a:lumOff val="25000"/>
                </a:schemeClr>
              </a:solidFill>
              <a:latin typeface="Arial" pitchFamily="34" charset="0"/>
              <a:cs typeface="Arial" pitchFamily="34" charset="0"/>
            </a:endParaRPr>
          </a:p>
          <a:p>
            <a:pPr marL="1257300" indent="-1257300">
              <a:spcAft>
                <a:spcPts val="300"/>
              </a:spcAft>
            </a:pPr>
            <a:r>
              <a:rPr lang="en-GB" sz="950" dirty="0" smtClean="0">
                <a:solidFill>
                  <a:schemeClr val="tx1">
                    <a:lumMod val="75000"/>
                    <a:lumOff val="25000"/>
                  </a:schemeClr>
                </a:solidFill>
                <a:latin typeface="Arial" pitchFamily="34" charset="0"/>
                <a:cs typeface="Arial" pitchFamily="34" charset="0"/>
              </a:rPr>
              <a:t>Decision/output:</a:t>
            </a:r>
            <a:r>
              <a:rPr lang="en-GB" sz="950" b="1" dirty="0" smtClean="0">
                <a:solidFill>
                  <a:schemeClr val="tx1">
                    <a:lumMod val="75000"/>
                    <a:lumOff val="25000"/>
                  </a:schemeClr>
                </a:solidFill>
                <a:latin typeface="Arial" pitchFamily="34" charset="0"/>
                <a:cs typeface="Arial" pitchFamily="34" charset="0"/>
              </a:rPr>
              <a:t>	Planning approved or rejected</a:t>
            </a:r>
          </a:p>
        </p:txBody>
      </p:sp>
      <p:pic>
        <p:nvPicPr>
          <p:cNvPr id="12" name="Picture 11" descr="arrow.png">
            <a:hlinkClick r:id="" action="ppaction://hlinkshowjump?jump=previousslide"/>
          </p:cNvPr>
          <p:cNvPicPr>
            <a:picLocks noChangeAspect="1"/>
          </p:cNvPicPr>
          <p:nvPr/>
        </p:nvPicPr>
        <p:blipFill>
          <a:blip r:embed="rId3" cstate="print"/>
          <a:stretch>
            <a:fillRect/>
          </a:stretch>
        </p:blipFill>
        <p:spPr>
          <a:xfrm>
            <a:off x="8199835" y="97582"/>
            <a:ext cx="301727" cy="274298"/>
          </a:xfrm>
          <a:prstGeom prst="rect">
            <a:avLst/>
          </a:prstGeom>
        </p:spPr>
      </p:pic>
      <p:pic>
        <p:nvPicPr>
          <p:cNvPr id="13" name="Picture 12" descr="arrow2.png">
            <a:hlinkClick r:id="" action="ppaction://hlinkshowjump?jump=nextslide"/>
          </p:cNvPr>
          <p:cNvPicPr>
            <a:picLocks noChangeAspect="1"/>
          </p:cNvPicPr>
          <p:nvPr/>
        </p:nvPicPr>
        <p:blipFill>
          <a:blip r:embed="rId4" cstate="print"/>
          <a:stretch>
            <a:fillRect/>
          </a:stretch>
        </p:blipFill>
        <p:spPr>
          <a:xfrm>
            <a:off x="8584263" y="97582"/>
            <a:ext cx="301727" cy="274298"/>
          </a:xfrm>
          <a:prstGeom prst="rect">
            <a:avLst/>
          </a:prstGeom>
        </p:spPr>
      </p:pic>
      <p:pic>
        <p:nvPicPr>
          <p:cNvPr id="14" name="Picture 13" descr="england.png">
            <a:hlinkClick r:id="rId5" action="ppaction://hlinksldjump"/>
          </p:cNvPr>
          <p:cNvPicPr>
            <a:picLocks noChangeAspect="1"/>
          </p:cNvPicPr>
          <p:nvPr/>
        </p:nvPicPr>
        <p:blipFill>
          <a:blip r:embed="rId6" cstate="print"/>
          <a:stretch>
            <a:fillRect/>
          </a:stretch>
        </p:blipFill>
        <p:spPr>
          <a:xfrm>
            <a:off x="7570814" y="70310"/>
            <a:ext cx="537621" cy="322572"/>
          </a:xfrm>
          <a:prstGeom prst="rect">
            <a:avLst/>
          </a:prstGeom>
          <a:ln>
            <a:solidFill>
              <a:schemeClr val="bg1">
                <a:lumMod val="95000"/>
              </a:schemeClr>
            </a:solidFill>
          </a:ln>
        </p:spPr>
      </p:pic>
      <p:pic>
        <p:nvPicPr>
          <p:cNvPr id="15" name="Picture 14" descr="home.png">
            <a:hlinkClick r:id="" action="ppaction://hlinkshowjump?jump=firstslide"/>
          </p:cNvPr>
          <p:cNvPicPr>
            <a:picLocks noChangeAspect="1"/>
          </p:cNvPicPr>
          <p:nvPr/>
        </p:nvPicPr>
        <p:blipFill>
          <a:blip r:embed="rId7" cstate="print"/>
          <a:stretch>
            <a:fillRect/>
          </a:stretch>
        </p:blipFill>
        <p:spPr>
          <a:xfrm>
            <a:off x="7088857" y="74203"/>
            <a:ext cx="306299" cy="306299"/>
          </a:xfrm>
          <a:prstGeom prst="rect">
            <a:avLst/>
          </a:prstGeom>
        </p:spPr>
      </p:pic>
    </p:spTree>
    <p:extLst>
      <p:ext uri="{BB962C8B-B14F-4D97-AF65-F5344CB8AC3E}">
        <p14:creationId xmlns:p14="http://schemas.microsoft.com/office/powerpoint/2010/main" xmlns="" val="3312467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cc-presentation-landscape">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42F145830E9C4DA7DD0FA0AD8C4B35" ma:contentTypeVersion="1" ma:contentTypeDescription="Create a new document." ma:contentTypeScope="" ma:versionID="d70ea42bf5a6953fb7cdec4cf43ec2f2">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95E60C-3021-44F5-8352-85A63BE8C5CB}">
  <ds:schemaRefs>
    <ds:schemaRef ds:uri="http://schemas.microsoft.com/sharepoint/v3/contenttype/forms"/>
  </ds:schemaRefs>
</ds:datastoreItem>
</file>

<file path=customXml/itemProps2.xml><?xml version="1.0" encoding="utf-8"?>
<ds:datastoreItem xmlns:ds="http://schemas.openxmlformats.org/officeDocument/2006/customXml" ds:itemID="{581F345C-5A0D-4539-B474-86FB14D8770D}">
  <ds:schemaRefs>
    <ds:schemaRef ds:uri="http://schemas.microsoft.com/sharepoint/v3"/>
    <ds:schemaRef ds:uri="http://www.w3.org/XML/1998/namespace"/>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 ds:uri="http://schemas.microsoft.com/office/2006/documentManagement/types"/>
  </ds:schemaRefs>
</ds:datastoreItem>
</file>

<file path=customXml/itemProps3.xml><?xml version="1.0" encoding="utf-8"?>
<ds:datastoreItem xmlns:ds="http://schemas.openxmlformats.org/officeDocument/2006/customXml" ds:itemID="{8E73D39A-4F4F-4AC2-BEB5-120FE34918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decc-presentation-landscape</Template>
  <TotalTime>1105</TotalTime>
  <Words>5129</Words>
  <Application>Microsoft Office PowerPoint</Application>
  <PresentationFormat>On-screen Show (4:3)</PresentationFormat>
  <Paragraphs>2704</Paragraphs>
  <Slides>109</Slides>
  <Notes>1</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decc-presentation-landscape</vt:lpstr>
      <vt:lpstr>Onshore oil and gas exploration in the UK: regulation and best practice</vt:lpstr>
      <vt:lpstr>Introduction</vt:lpstr>
      <vt:lpstr>How to use this roadmap</vt:lpstr>
      <vt:lpstr>Frequently asked questions</vt:lpstr>
      <vt:lpstr>Frequently asked questions</vt:lpstr>
      <vt:lpstr>Frequently asked questions</vt:lpstr>
      <vt:lpstr>Frequently asked questions</vt:lpstr>
      <vt:lpstr>Frequently asked questions</vt:lpstr>
      <vt:lpstr>Frequently asked questions</vt:lpstr>
      <vt:lpstr>Pre-drilling approvals checklist </vt:lpstr>
      <vt:lpstr>Bibliography</vt:lpstr>
      <vt:lpstr>Glossary</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vector>
  </TitlesOfParts>
  <Company>DECC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permitting roadmap for oil and gas exploration, onshore UK</dc:title>
  <dc:creator>Guelff Christopher (Energy Development)</dc:creator>
  <cp:lastModifiedBy> Lyndsey Dennis</cp:lastModifiedBy>
  <cp:revision>105</cp:revision>
  <dcterms:created xsi:type="dcterms:W3CDTF">2013-11-21T17:55:55Z</dcterms:created>
  <dcterms:modified xsi:type="dcterms:W3CDTF">2013-12-10T16:01:36Z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0x010100DA42F145830E9C4DA7DD0FA0AD8C4B35</vt:lpwstr>
  </property>
</Properties>
</file>