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67" r:id="rId3"/>
    <p:sldId id="300" r:id="rId4"/>
    <p:sldId id="264" r:id="rId5"/>
    <p:sldId id="268" r:id="rId6"/>
    <p:sldId id="266" r:id="rId7"/>
    <p:sldId id="282" r:id="rId8"/>
    <p:sldId id="269" r:id="rId9"/>
    <p:sldId id="276" r:id="rId10"/>
    <p:sldId id="287" r:id="rId11"/>
    <p:sldId id="288" r:id="rId12"/>
    <p:sldId id="270" r:id="rId13"/>
    <p:sldId id="291" r:id="rId14"/>
    <p:sldId id="292" r:id="rId15"/>
    <p:sldId id="290" r:id="rId16"/>
    <p:sldId id="280" r:id="rId17"/>
    <p:sldId id="293" r:id="rId18"/>
    <p:sldId id="294" r:id="rId19"/>
    <p:sldId id="295" r:id="rId20"/>
    <p:sldId id="298" r:id="rId21"/>
    <p:sldId id="284" r:id="rId22"/>
    <p:sldId id="299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912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7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419A6-D273-204D-A538-89657A08E2DC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F0F63-8C3A-AA4D-B7B1-67838B61F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6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34B5-185B-44A9-998B-B9A39E550B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1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2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5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AF763-EF47-439D-BA2D-7CFBBFB4885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Buildings Forum 2010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6272212"/>
          </a:xfrm>
          <a:noFill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7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347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A9B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5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5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val="25816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347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3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3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  <p:sp>
        <p:nvSpPr>
          <p:cNvPr id="9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79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7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3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9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8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86BF-B8BF-7347-88B5-8F3720D8170D}" type="datetimeFigureOut">
              <a:rPr lang="en-US" smtClean="0"/>
              <a:t>25/02/2014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1402-0B34-714D-884B-F2083B7E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12" y="1076424"/>
            <a:ext cx="7772400" cy="1470025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rgbClr val="7F7F7F"/>
                </a:solidFill>
                <a:latin typeface="Arial"/>
                <a:cs typeface="Arial"/>
              </a:rPr>
              <a:t>Reducing energy demand from new and existing urban habitat - problems and issues in UK and </a:t>
            </a:r>
            <a:r>
              <a:rPr lang="en-US" sz="3600" dirty="0" smtClean="0">
                <a:solidFill>
                  <a:srgbClr val="7F7F7F"/>
                </a:solidFill>
                <a:latin typeface="Arial"/>
                <a:cs typeface="Arial"/>
              </a:rPr>
              <a:t>India</a:t>
            </a:r>
            <a:br>
              <a:rPr lang="en-US" sz="36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n-US" sz="3600" dirty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rgbClr val="7F7F7F"/>
                </a:solidFill>
                <a:latin typeface="Arial"/>
                <a:cs typeface="Arial"/>
              </a:rPr>
              <a:t>a UK perspective of the research challenge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8" y="5460006"/>
            <a:ext cx="7001435" cy="1303863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1400" dirty="0" smtClean="0">
                <a:latin typeface="Arial"/>
                <a:cs typeface="Arial"/>
              </a:rPr>
              <a:t>Martin Mayfield</a:t>
            </a:r>
          </a:p>
          <a:p>
            <a:pPr algn="l"/>
            <a:r>
              <a:rPr lang="en-US" sz="1400" dirty="0" smtClean="0">
                <a:latin typeface="Arial"/>
                <a:cs typeface="Arial"/>
                <a:sym typeface="Times New Roman" charset="0"/>
              </a:rPr>
              <a:t>Professor </a:t>
            </a:r>
            <a:r>
              <a:rPr lang="en-US" sz="1400" dirty="0">
                <a:latin typeface="Arial"/>
                <a:cs typeface="Arial"/>
                <a:sym typeface="Times New Roman" charset="0"/>
              </a:rPr>
              <a:t>of Engineering </a:t>
            </a:r>
            <a:r>
              <a:rPr lang="en-US" sz="1400" dirty="0" smtClean="0">
                <a:latin typeface="Arial"/>
                <a:cs typeface="Arial"/>
                <a:sym typeface="Times New Roman" charset="0"/>
              </a:rPr>
              <a:t>Design</a:t>
            </a:r>
          </a:p>
          <a:p>
            <a:pPr algn="l"/>
            <a:r>
              <a:rPr lang="en-US" sz="1400" dirty="0" smtClean="0">
                <a:latin typeface="Arial"/>
                <a:ea typeface="ヒラギノ明朝 ProN W3" charset="0"/>
                <a:cs typeface="Arial"/>
                <a:sym typeface="Times New Roman" charset="0"/>
              </a:rPr>
              <a:t>Royal </a:t>
            </a:r>
            <a:r>
              <a:rPr lang="en-US" sz="1400" dirty="0">
                <a:latin typeface="Arial"/>
                <a:ea typeface="ヒラギノ明朝 ProN W3" charset="0"/>
                <a:cs typeface="Arial"/>
                <a:sym typeface="Times New Roman" charset="0"/>
              </a:rPr>
              <a:t>Academy of Engineering Centre of Excellence for Sustainable Building </a:t>
            </a:r>
            <a:r>
              <a:rPr lang="en-US" sz="1400" dirty="0" smtClean="0">
                <a:latin typeface="Arial"/>
                <a:ea typeface="ヒラギノ明朝 ProN W3" charset="0"/>
                <a:cs typeface="Arial"/>
                <a:sym typeface="Times New Roman" charset="0"/>
              </a:rPr>
              <a:t>Design</a:t>
            </a:r>
          </a:p>
          <a:p>
            <a:pPr algn="l"/>
            <a:r>
              <a:rPr lang="en-US" sz="1400" dirty="0" smtClean="0">
                <a:latin typeface="Arial"/>
                <a:ea typeface="ヒラギノ明朝 ProN W3" charset="0"/>
                <a:cs typeface="Arial"/>
                <a:sym typeface="Times New Roman" charset="0"/>
              </a:rPr>
              <a:t>The Urban Institute</a:t>
            </a:r>
            <a:endParaRPr lang="en-US" sz="1400" dirty="0">
              <a:latin typeface="Arial"/>
              <a:ea typeface="ヒラギノ明朝 ProN W3" charset="0"/>
              <a:cs typeface="Arial"/>
              <a:sym typeface="Times New Roman" charset="0"/>
            </a:endParaRPr>
          </a:p>
          <a:p>
            <a:pPr algn="l"/>
            <a:r>
              <a:rPr lang="en-US" sz="1400" dirty="0" smtClean="0">
                <a:latin typeface="Arial"/>
                <a:cs typeface="Arial"/>
                <a:sym typeface="Times New Roman" charset="0"/>
              </a:rPr>
              <a:t>University </a:t>
            </a:r>
            <a:r>
              <a:rPr lang="en-US" sz="1400" dirty="0">
                <a:latin typeface="Arial"/>
                <a:cs typeface="Arial"/>
                <a:sym typeface="Times New Roman" charset="0"/>
              </a:rPr>
              <a:t>of Sheffield</a:t>
            </a:r>
          </a:p>
          <a:p>
            <a:pPr algn="l"/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5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9977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7F7F7F"/>
                </a:solidFill>
                <a:latin typeface="Arial"/>
                <a:cs typeface="Arial"/>
              </a:rPr>
              <a:t>New </a:t>
            </a:r>
            <a:r>
              <a:rPr lang="en-US" sz="2800" b="1" i="1" dirty="0">
                <a:solidFill>
                  <a:srgbClr val="7F7F7F"/>
                </a:solidFill>
                <a:latin typeface="Arial"/>
                <a:cs typeface="Arial"/>
              </a:rPr>
              <a:t>Build</a:t>
            </a:r>
            <a:endParaRPr lang="en-US" sz="28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7F7F7F"/>
                </a:solidFill>
                <a:latin typeface="Arial"/>
                <a:cs typeface="Arial"/>
              </a:rPr>
              <a:t>Political </a:t>
            </a:r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&amp; Technical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No requirement for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“Smart” readiness to be incorporated in the design of new buildings for:</a:t>
            </a:r>
          </a:p>
          <a:p>
            <a:endParaRPr lang="en-US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oad management?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torage integration?</a:t>
            </a:r>
          </a:p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Renewable energy readiness?</a:t>
            </a:r>
          </a:p>
          <a:p>
            <a:endParaRPr lang="en-US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Smart Meters not particularly smart..</a:t>
            </a:r>
          </a:p>
          <a:p>
            <a:endParaRPr lang="en-US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Lack of understanding</a:t>
            </a:r>
          </a:p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Promotes negative</a:t>
            </a:r>
          </a:p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Perspective in media.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711" r="4711"/>
          <a:stretch>
            <a:fillRect/>
          </a:stretch>
        </p:blipFill>
        <p:spPr>
          <a:xfrm>
            <a:off x="3899777" y="207350"/>
            <a:ext cx="5244224" cy="2884122"/>
          </a:xfrm>
        </p:spPr>
      </p:pic>
      <p:pic>
        <p:nvPicPr>
          <p:cNvPr id="6" name="Picture 3" descr="C:\Users\Anth McLean\Pictures\Slides\The_Mail_on_Sunday_28_4_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28" y="3550088"/>
            <a:ext cx="241776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nth McLean\Pictures\Slides\smart-meter-price-incre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04" y="3989409"/>
            <a:ext cx="3671080" cy="278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DSC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804" y="1"/>
            <a:ext cx="480754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ig 17 hunter st 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0724" y="0"/>
            <a:ext cx="531782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1"/>
          <p:cNvSpPr txBox="1">
            <a:spLocks/>
          </p:cNvSpPr>
          <p:nvPr/>
        </p:nvSpPr>
        <p:spPr bwMode="auto">
          <a:xfrm>
            <a:off x="-204952" y="5715220"/>
            <a:ext cx="3247697" cy="114278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AU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1916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7189" y="1"/>
            <a:ext cx="4567189" cy="2062103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Arial"/>
                <a:cs typeface="Arial"/>
              </a:rPr>
              <a:t>New </a:t>
            </a:r>
            <a:r>
              <a:rPr lang="en-US" sz="2800" b="1" i="1" dirty="0">
                <a:solidFill>
                  <a:schemeClr val="bg1"/>
                </a:solidFill>
                <a:latin typeface="Arial"/>
                <a:cs typeface="Arial"/>
              </a:rPr>
              <a:t>Build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Political and Technical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The challenges of building low energy buildings in a rapidly changing urban environment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19186" y="1295400"/>
            <a:ext cx="4558685" cy="5126644"/>
          </a:xfrm>
          <a:custGeom>
            <a:avLst/>
            <a:gdLst>
              <a:gd name="connsiteX0" fmla="*/ 0 w 6410737"/>
              <a:gd name="connsiteY0" fmla="*/ 0 h 6788400"/>
              <a:gd name="connsiteX1" fmla="*/ 136077 w 6410737"/>
              <a:gd name="connsiteY1" fmla="*/ 4203063 h 6788400"/>
              <a:gd name="connsiteX2" fmla="*/ 6380498 w 6410737"/>
              <a:gd name="connsiteY2" fmla="*/ 6788400 h 6788400"/>
              <a:gd name="connsiteX3" fmla="*/ 6410737 w 6410737"/>
              <a:gd name="connsiteY3" fmla="*/ 5911502 h 6788400"/>
              <a:gd name="connsiteX4" fmla="*/ 0 w 6410737"/>
              <a:gd name="connsiteY4" fmla="*/ 0 h 6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0737" h="6788400">
                <a:moveTo>
                  <a:pt x="0" y="0"/>
                </a:moveTo>
                <a:lnTo>
                  <a:pt x="136077" y="4203063"/>
                </a:lnTo>
                <a:lnTo>
                  <a:pt x="6380498" y="6788400"/>
                </a:lnTo>
                <a:lnTo>
                  <a:pt x="6410737" y="59115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49000"/>
            </a:schemeClr>
          </a:solidFill>
          <a:ln w="38100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4447" y="156521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F2F2F2"/>
                </a:solidFill>
                <a:latin typeface="Arial"/>
                <a:cs typeface="Arial"/>
              </a:rPr>
              <a:t>Existing/</a:t>
            </a:r>
            <a:r>
              <a:rPr lang="en-US" sz="4400" dirty="0" smtClean="0">
                <a:solidFill>
                  <a:srgbClr val="F2F2F2"/>
                </a:solidFill>
                <a:latin typeface="Arial"/>
                <a:cs typeface="Arial"/>
              </a:rPr>
              <a:t>Retrofit</a:t>
            </a:r>
          </a:p>
          <a:p>
            <a:endParaRPr lang="en-US" sz="4400" dirty="0">
              <a:solidFill>
                <a:srgbClr val="F2F2F2"/>
              </a:solidFill>
              <a:latin typeface="Arial"/>
              <a:cs typeface="Arial"/>
            </a:endParaRPr>
          </a:p>
          <a:p>
            <a:r>
              <a:rPr lang="en-US" sz="4400" dirty="0">
                <a:solidFill>
                  <a:srgbClr val="F2F2F2"/>
                </a:solidFill>
                <a:latin typeface="Arial"/>
                <a:cs typeface="Arial"/>
              </a:rPr>
              <a:t>New Build</a:t>
            </a:r>
          </a:p>
          <a:p>
            <a:endParaRPr lang="en-US" sz="4400" dirty="0" smtClean="0">
              <a:solidFill>
                <a:srgbClr val="F2F2F2"/>
              </a:solidFill>
              <a:latin typeface="Arial"/>
              <a:cs typeface="Arial"/>
            </a:endParaRP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Common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22575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3" t="4548" r="4128" b="11419"/>
          <a:stretch/>
        </p:blipFill>
        <p:spPr>
          <a:xfrm>
            <a:off x="1" y="2982999"/>
            <a:ext cx="6508278" cy="3875000"/>
          </a:xfrm>
        </p:spPr>
      </p:pic>
      <p:sp>
        <p:nvSpPr>
          <p:cNvPr id="4" name="Rectangle 3"/>
          <p:cNvSpPr/>
          <p:nvPr/>
        </p:nvSpPr>
        <p:spPr>
          <a:xfrm>
            <a:off x="-1" y="0"/>
            <a:ext cx="91440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Common Issues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Societal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Little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demand for low energy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buildings. EUED reduction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is focused in Industrial sector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(partly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due to 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reen tariffs which add approx. 20% to energy costs).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Little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understanding of issues faced by global increases in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demand.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Societal issues exposed by taxing consumption rather than wealth.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57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738" y="3396028"/>
            <a:ext cx="3737321" cy="359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0"/>
            <a:ext cx="5185459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7F7F7F"/>
                </a:solidFill>
                <a:latin typeface="Arial"/>
                <a:cs typeface="Arial"/>
              </a:rPr>
              <a:t>Common Issues</a:t>
            </a:r>
            <a:endParaRPr lang="en-US" sz="28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7F7F7F"/>
                </a:solidFill>
                <a:latin typeface="Arial"/>
                <a:cs typeface="Arial"/>
              </a:rPr>
              <a:t>Societal &amp; Technical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Built Environment measures performance per m</a:t>
            </a:r>
            <a:r>
              <a:rPr lang="en-US" sz="2000" baseline="3000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. Goals are measured with metrics.  Do we have 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etric misalignment?</a:t>
            </a: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One planet infrastructure?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20% infrastructure?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Factor 10 buildings?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Energy Proportional buildings?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2N Energy Systems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N+1 Healthcare models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Why do we measure building performance, cost and value on a per m</a:t>
            </a:r>
            <a:r>
              <a:rPr lang="en-US" sz="2000" baseline="3000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  basis? What if we use a per person metric?</a:t>
            </a: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-3349" y="7308665"/>
            <a:ext cx="293564" cy="1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800">
                <a:solidFill>
                  <a:srgbClr val="7F7F7F"/>
                </a:solidFill>
                <a:latin typeface="Arial"/>
                <a:ea typeface="MS PGothic" charset="0"/>
                <a:cs typeface="Arial"/>
                <a:sym typeface="Arial" charset="0"/>
              </a:rPr>
              <a:t>  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30138" y="7089451"/>
            <a:ext cx="1406632" cy="34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/>
            <a:r>
              <a:rPr lang="en-US">
                <a:solidFill>
                  <a:srgbClr val="7F7F7F"/>
                </a:solidFill>
                <a:latin typeface="Arial"/>
                <a:ea typeface="MS PGothic" charset="0"/>
                <a:cs typeface="Arial"/>
                <a:sym typeface="Arial" charset="0"/>
              </a:rPr>
              <a:t>Kaya Identity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083731" y="346847"/>
            <a:ext cx="4807521" cy="3283616"/>
            <a:chOff x="1258888" y="549275"/>
            <a:chExt cx="7273925" cy="5889502"/>
          </a:xfrm>
        </p:grpSpPr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258888" y="549275"/>
              <a:ext cx="5638444" cy="4833276"/>
              <a:chOff x="1259632" y="548680"/>
              <a:chExt cx="5637319" cy="483419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691894" y="548680"/>
                <a:ext cx="0" cy="43192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43"/>
              <p:cNvGrpSpPr>
                <a:grpSpLocks/>
              </p:cNvGrpSpPr>
              <p:nvPr/>
            </p:nvGrpSpPr>
            <p:grpSpPr bwMode="auto">
              <a:xfrm>
                <a:off x="1259632" y="1052736"/>
                <a:ext cx="5637319" cy="4330140"/>
                <a:chOff x="1259632" y="1052736"/>
                <a:chExt cx="5637319" cy="433014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91894" y="4867901"/>
                  <a:ext cx="50402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259632" y="4941169"/>
                  <a:ext cx="1200538" cy="441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r>
                    <a:rPr lang="en-GB" sz="1000">
                      <a:solidFill>
                        <a:srgbClr val="7F7F7F"/>
                      </a:solidFill>
                      <a:latin typeface="Arial"/>
                      <a:cs typeface="Arial"/>
                    </a:rPr>
                    <a:t>1950</a:t>
                  </a:r>
                </a:p>
              </p:txBody>
            </p:sp>
            <p:sp>
              <p:nvSpPr>
                <p:cNvPr id="31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5652118" y="4941166"/>
                  <a:ext cx="1244833" cy="441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r>
                    <a:rPr lang="en-GB" sz="1000">
                      <a:solidFill>
                        <a:srgbClr val="7F7F7F"/>
                      </a:solidFill>
                      <a:latin typeface="Arial"/>
                      <a:cs typeface="Arial"/>
                    </a:rPr>
                    <a:t>2010</a:t>
                  </a:r>
                </a:p>
              </p:txBody>
            </p:sp>
            <p:sp>
              <p:nvSpPr>
                <p:cNvPr id="32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1259632" y="4005065"/>
                  <a:ext cx="360040" cy="441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r>
                    <a:rPr lang="en-GB" sz="1000">
                      <a:solidFill>
                        <a:srgbClr val="7F7F7F"/>
                      </a:solidFill>
                      <a:latin typeface="Arial"/>
                      <a:cs typeface="Arial"/>
                    </a:rPr>
                    <a:t>1</a:t>
                  </a:r>
                </a:p>
              </p:txBody>
            </p:sp>
            <p:sp>
              <p:nvSpPr>
                <p:cNvPr id="3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59632" y="3244334"/>
                  <a:ext cx="360040" cy="441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r>
                    <a:rPr lang="en-GB" sz="1000">
                      <a:solidFill>
                        <a:srgbClr val="7F7F7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3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259632" y="2492896"/>
                  <a:ext cx="360040" cy="441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r>
                    <a:rPr lang="en-GB" sz="1000">
                      <a:solidFill>
                        <a:srgbClr val="7F7F7F"/>
                      </a:solidFill>
                      <a:latin typeface="Arial"/>
                      <a:cs typeface="Arial"/>
                    </a:rPr>
                    <a:t>3</a:t>
                  </a:r>
                </a:p>
              </p:txBody>
            </p:sp>
            <p:sp>
              <p:nvSpPr>
                <p:cNvPr id="3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259632" y="1772814"/>
                  <a:ext cx="360040" cy="441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r>
                    <a:rPr lang="en-GB" sz="1000">
                      <a:solidFill>
                        <a:srgbClr val="7F7F7F"/>
                      </a:solidFill>
                      <a:latin typeface="Arial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36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1259632" y="1052736"/>
                  <a:ext cx="360040" cy="441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eaLnBrk="0" hangingPunct="0"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r>
                    <a:rPr lang="en-GB" sz="1000">
                      <a:solidFill>
                        <a:srgbClr val="7F7F7F"/>
                      </a:solidFill>
                      <a:latin typeface="Arial"/>
                      <a:cs typeface="Arial"/>
                    </a:rPr>
                    <a:t>5</a:t>
                  </a:r>
                </a:p>
              </p:txBody>
            </p:sp>
          </p:grp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1692926" y="1125538"/>
              <a:ext cx="4983829" cy="3007387"/>
              <a:chOff x="1692331" y="1124744"/>
              <a:chExt cx="4984736" cy="3007621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1692331" y="1269226"/>
                <a:ext cx="4984736" cy="2863139"/>
              </a:xfrm>
              <a:custGeom>
                <a:avLst/>
                <a:gdLst>
                  <a:gd name="connsiteX0" fmla="*/ 0 w 4985657"/>
                  <a:gd name="connsiteY0" fmla="*/ 2862943 h 2862943"/>
                  <a:gd name="connsiteX1" fmla="*/ 174172 w 4985657"/>
                  <a:gd name="connsiteY1" fmla="*/ 2754086 h 2862943"/>
                  <a:gd name="connsiteX2" fmla="*/ 206829 w 4985657"/>
                  <a:gd name="connsiteY2" fmla="*/ 2732314 h 2862943"/>
                  <a:gd name="connsiteX3" fmla="*/ 250372 w 4985657"/>
                  <a:gd name="connsiteY3" fmla="*/ 2710543 h 2862943"/>
                  <a:gd name="connsiteX4" fmla="*/ 315686 w 4985657"/>
                  <a:gd name="connsiteY4" fmla="*/ 2667000 h 2862943"/>
                  <a:gd name="connsiteX5" fmla="*/ 424543 w 4985657"/>
                  <a:gd name="connsiteY5" fmla="*/ 2634343 h 2862943"/>
                  <a:gd name="connsiteX6" fmla="*/ 478972 w 4985657"/>
                  <a:gd name="connsiteY6" fmla="*/ 2612571 h 2862943"/>
                  <a:gd name="connsiteX7" fmla="*/ 522514 w 4985657"/>
                  <a:gd name="connsiteY7" fmla="*/ 2590800 h 2862943"/>
                  <a:gd name="connsiteX8" fmla="*/ 642257 w 4985657"/>
                  <a:gd name="connsiteY8" fmla="*/ 2558143 h 2862943"/>
                  <a:gd name="connsiteX9" fmla="*/ 751114 w 4985657"/>
                  <a:gd name="connsiteY9" fmla="*/ 2503714 h 2862943"/>
                  <a:gd name="connsiteX10" fmla="*/ 849086 w 4985657"/>
                  <a:gd name="connsiteY10" fmla="*/ 2460171 h 2862943"/>
                  <a:gd name="connsiteX11" fmla="*/ 914400 w 4985657"/>
                  <a:gd name="connsiteY11" fmla="*/ 2427514 h 2862943"/>
                  <a:gd name="connsiteX12" fmla="*/ 1012372 w 4985657"/>
                  <a:gd name="connsiteY12" fmla="*/ 2394857 h 2862943"/>
                  <a:gd name="connsiteX13" fmla="*/ 1099457 w 4985657"/>
                  <a:gd name="connsiteY13" fmla="*/ 2340428 h 2862943"/>
                  <a:gd name="connsiteX14" fmla="*/ 1164772 w 4985657"/>
                  <a:gd name="connsiteY14" fmla="*/ 2296886 h 2862943"/>
                  <a:gd name="connsiteX15" fmla="*/ 1317172 w 4985657"/>
                  <a:gd name="connsiteY15" fmla="*/ 2209800 h 2862943"/>
                  <a:gd name="connsiteX16" fmla="*/ 1371600 w 4985657"/>
                  <a:gd name="connsiteY16" fmla="*/ 2177143 h 2862943"/>
                  <a:gd name="connsiteX17" fmla="*/ 1436914 w 4985657"/>
                  <a:gd name="connsiteY17" fmla="*/ 2144486 h 2862943"/>
                  <a:gd name="connsiteX18" fmla="*/ 1545772 w 4985657"/>
                  <a:gd name="connsiteY18" fmla="*/ 2079171 h 2862943"/>
                  <a:gd name="connsiteX19" fmla="*/ 1600200 w 4985657"/>
                  <a:gd name="connsiteY19" fmla="*/ 2057400 h 2862943"/>
                  <a:gd name="connsiteX20" fmla="*/ 1687286 w 4985657"/>
                  <a:gd name="connsiteY20" fmla="*/ 2024743 h 2862943"/>
                  <a:gd name="connsiteX21" fmla="*/ 1752600 w 4985657"/>
                  <a:gd name="connsiteY21" fmla="*/ 1992086 h 2862943"/>
                  <a:gd name="connsiteX22" fmla="*/ 1796143 w 4985657"/>
                  <a:gd name="connsiteY22" fmla="*/ 1981200 h 2862943"/>
                  <a:gd name="connsiteX23" fmla="*/ 1828800 w 4985657"/>
                  <a:gd name="connsiteY23" fmla="*/ 1970314 h 2862943"/>
                  <a:gd name="connsiteX24" fmla="*/ 2079172 w 4985657"/>
                  <a:gd name="connsiteY24" fmla="*/ 1915886 h 2862943"/>
                  <a:gd name="connsiteX25" fmla="*/ 2166257 w 4985657"/>
                  <a:gd name="connsiteY25" fmla="*/ 1905000 h 2862943"/>
                  <a:gd name="connsiteX26" fmla="*/ 2340429 w 4985657"/>
                  <a:gd name="connsiteY26" fmla="*/ 1861457 h 2862943"/>
                  <a:gd name="connsiteX27" fmla="*/ 2460172 w 4985657"/>
                  <a:gd name="connsiteY27" fmla="*/ 1828800 h 2862943"/>
                  <a:gd name="connsiteX28" fmla="*/ 2569029 w 4985657"/>
                  <a:gd name="connsiteY28" fmla="*/ 1796143 h 2862943"/>
                  <a:gd name="connsiteX29" fmla="*/ 2623457 w 4985657"/>
                  <a:gd name="connsiteY29" fmla="*/ 1774371 h 2862943"/>
                  <a:gd name="connsiteX30" fmla="*/ 2732314 w 4985657"/>
                  <a:gd name="connsiteY30" fmla="*/ 1741714 h 2862943"/>
                  <a:gd name="connsiteX31" fmla="*/ 2819400 w 4985657"/>
                  <a:gd name="connsiteY31" fmla="*/ 1719943 h 2862943"/>
                  <a:gd name="connsiteX32" fmla="*/ 2917372 w 4985657"/>
                  <a:gd name="connsiteY32" fmla="*/ 1687286 h 2862943"/>
                  <a:gd name="connsiteX33" fmla="*/ 2982686 w 4985657"/>
                  <a:gd name="connsiteY33" fmla="*/ 1643743 h 2862943"/>
                  <a:gd name="connsiteX34" fmla="*/ 3080657 w 4985657"/>
                  <a:gd name="connsiteY34" fmla="*/ 1556657 h 2862943"/>
                  <a:gd name="connsiteX35" fmla="*/ 3124200 w 4985657"/>
                  <a:gd name="connsiteY35" fmla="*/ 1534886 h 2862943"/>
                  <a:gd name="connsiteX36" fmla="*/ 3167743 w 4985657"/>
                  <a:gd name="connsiteY36" fmla="*/ 1491343 h 2862943"/>
                  <a:gd name="connsiteX37" fmla="*/ 3200400 w 4985657"/>
                  <a:gd name="connsiteY37" fmla="*/ 1469571 h 2862943"/>
                  <a:gd name="connsiteX38" fmla="*/ 3243943 w 4985657"/>
                  <a:gd name="connsiteY38" fmla="*/ 1436914 h 2862943"/>
                  <a:gd name="connsiteX39" fmla="*/ 3298372 w 4985657"/>
                  <a:gd name="connsiteY39" fmla="*/ 1404257 h 2862943"/>
                  <a:gd name="connsiteX40" fmla="*/ 3341914 w 4985657"/>
                  <a:gd name="connsiteY40" fmla="*/ 1360714 h 2862943"/>
                  <a:gd name="connsiteX41" fmla="*/ 3374572 w 4985657"/>
                  <a:gd name="connsiteY41" fmla="*/ 1338943 h 2862943"/>
                  <a:gd name="connsiteX42" fmla="*/ 3407229 w 4985657"/>
                  <a:gd name="connsiteY42" fmla="*/ 1306286 h 2862943"/>
                  <a:gd name="connsiteX43" fmla="*/ 3494314 w 4985657"/>
                  <a:gd name="connsiteY43" fmla="*/ 1240971 h 2862943"/>
                  <a:gd name="connsiteX44" fmla="*/ 3548743 w 4985657"/>
                  <a:gd name="connsiteY44" fmla="*/ 1197428 h 2862943"/>
                  <a:gd name="connsiteX45" fmla="*/ 3624943 w 4985657"/>
                  <a:gd name="connsiteY45" fmla="*/ 1143000 h 2862943"/>
                  <a:gd name="connsiteX46" fmla="*/ 3733800 w 4985657"/>
                  <a:gd name="connsiteY46" fmla="*/ 1055914 h 2862943"/>
                  <a:gd name="connsiteX47" fmla="*/ 3777343 w 4985657"/>
                  <a:gd name="connsiteY47" fmla="*/ 1023257 h 2862943"/>
                  <a:gd name="connsiteX48" fmla="*/ 3907972 w 4985657"/>
                  <a:gd name="connsiteY48" fmla="*/ 914400 h 2862943"/>
                  <a:gd name="connsiteX49" fmla="*/ 3940629 w 4985657"/>
                  <a:gd name="connsiteY49" fmla="*/ 881743 h 2862943"/>
                  <a:gd name="connsiteX50" fmla="*/ 4071257 w 4985657"/>
                  <a:gd name="connsiteY50" fmla="*/ 805543 h 2862943"/>
                  <a:gd name="connsiteX51" fmla="*/ 4125686 w 4985657"/>
                  <a:gd name="connsiteY51" fmla="*/ 772886 h 2862943"/>
                  <a:gd name="connsiteX52" fmla="*/ 4158343 w 4985657"/>
                  <a:gd name="connsiteY52" fmla="*/ 751114 h 2862943"/>
                  <a:gd name="connsiteX53" fmla="*/ 4256314 w 4985657"/>
                  <a:gd name="connsiteY53" fmla="*/ 707571 h 2862943"/>
                  <a:gd name="connsiteX54" fmla="*/ 4299857 w 4985657"/>
                  <a:gd name="connsiteY54" fmla="*/ 696686 h 2862943"/>
                  <a:gd name="connsiteX55" fmla="*/ 4332514 w 4985657"/>
                  <a:gd name="connsiteY55" fmla="*/ 674914 h 2862943"/>
                  <a:gd name="connsiteX56" fmla="*/ 4376057 w 4985657"/>
                  <a:gd name="connsiteY56" fmla="*/ 653143 h 2862943"/>
                  <a:gd name="connsiteX57" fmla="*/ 4419600 w 4985657"/>
                  <a:gd name="connsiteY57" fmla="*/ 609600 h 2862943"/>
                  <a:gd name="connsiteX58" fmla="*/ 4539343 w 4985657"/>
                  <a:gd name="connsiteY58" fmla="*/ 511628 h 2862943"/>
                  <a:gd name="connsiteX59" fmla="*/ 4604657 w 4985657"/>
                  <a:gd name="connsiteY59" fmla="*/ 457200 h 2862943"/>
                  <a:gd name="connsiteX60" fmla="*/ 4669972 w 4985657"/>
                  <a:gd name="connsiteY60" fmla="*/ 413657 h 2862943"/>
                  <a:gd name="connsiteX61" fmla="*/ 4811486 w 4985657"/>
                  <a:gd name="connsiteY61" fmla="*/ 293914 h 2862943"/>
                  <a:gd name="connsiteX62" fmla="*/ 4844143 w 4985657"/>
                  <a:gd name="connsiteY62" fmla="*/ 272143 h 2862943"/>
                  <a:gd name="connsiteX63" fmla="*/ 4887686 w 4985657"/>
                  <a:gd name="connsiteY63" fmla="*/ 228600 h 2862943"/>
                  <a:gd name="connsiteX64" fmla="*/ 4920343 w 4985657"/>
                  <a:gd name="connsiteY64" fmla="*/ 141514 h 2862943"/>
                  <a:gd name="connsiteX65" fmla="*/ 4942114 w 4985657"/>
                  <a:gd name="connsiteY65" fmla="*/ 76200 h 2862943"/>
                  <a:gd name="connsiteX66" fmla="*/ 4953000 w 4985657"/>
                  <a:gd name="connsiteY66" fmla="*/ 43543 h 2862943"/>
                  <a:gd name="connsiteX67" fmla="*/ 4985657 w 4985657"/>
                  <a:gd name="connsiteY67" fmla="*/ 0 h 286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4985657" h="2862943">
                    <a:moveTo>
                      <a:pt x="0" y="2862943"/>
                    </a:moveTo>
                    <a:lnTo>
                      <a:pt x="174172" y="2754086"/>
                    </a:lnTo>
                    <a:cubicBezTo>
                      <a:pt x="185234" y="2747100"/>
                      <a:pt x="195127" y="2738165"/>
                      <a:pt x="206829" y="2732314"/>
                    </a:cubicBezTo>
                    <a:cubicBezTo>
                      <a:pt x="221343" y="2725057"/>
                      <a:pt x="236457" y="2718892"/>
                      <a:pt x="250372" y="2710543"/>
                    </a:cubicBezTo>
                    <a:cubicBezTo>
                      <a:pt x="272809" y="2697081"/>
                      <a:pt x="290624" y="2674519"/>
                      <a:pt x="315686" y="2667000"/>
                    </a:cubicBezTo>
                    <a:cubicBezTo>
                      <a:pt x="351972" y="2656114"/>
                      <a:pt x="388604" y="2646323"/>
                      <a:pt x="424543" y="2634343"/>
                    </a:cubicBezTo>
                    <a:cubicBezTo>
                      <a:pt x="443081" y="2628164"/>
                      <a:pt x="461116" y="2620507"/>
                      <a:pt x="478972" y="2612571"/>
                    </a:cubicBezTo>
                    <a:cubicBezTo>
                      <a:pt x="493801" y="2605980"/>
                      <a:pt x="507264" y="2596346"/>
                      <a:pt x="522514" y="2590800"/>
                    </a:cubicBezTo>
                    <a:cubicBezTo>
                      <a:pt x="550998" y="2580442"/>
                      <a:pt x="608257" y="2566642"/>
                      <a:pt x="642257" y="2558143"/>
                    </a:cubicBezTo>
                    <a:cubicBezTo>
                      <a:pt x="687952" y="2512448"/>
                      <a:pt x="648376" y="2546018"/>
                      <a:pt x="751114" y="2503714"/>
                    </a:cubicBezTo>
                    <a:cubicBezTo>
                      <a:pt x="784160" y="2490107"/>
                      <a:pt x="816701" y="2475284"/>
                      <a:pt x="849086" y="2460171"/>
                    </a:cubicBezTo>
                    <a:cubicBezTo>
                      <a:pt x="871143" y="2449878"/>
                      <a:pt x="891800" y="2436554"/>
                      <a:pt x="914400" y="2427514"/>
                    </a:cubicBezTo>
                    <a:cubicBezTo>
                      <a:pt x="946362" y="2414729"/>
                      <a:pt x="1012372" y="2394857"/>
                      <a:pt x="1012372" y="2394857"/>
                    </a:cubicBezTo>
                    <a:cubicBezTo>
                      <a:pt x="1113431" y="2319062"/>
                      <a:pt x="999853" y="2400190"/>
                      <a:pt x="1099457" y="2340428"/>
                    </a:cubicBezTo>
                    <a:cubicBezTo>
                      <a:pt x="1121894" y="2326966"/>
                      <a:pt x="1142335" y="2310348"/>
                      <a:pt x="1164772" y="2296886"/>
                    </a:cubicBezTo>
                    <a:cubicBezTo>
                      <a:pt x="1214943" y="2266784"/>
                      <a:pt x="1266537" y="2239115"/>
                      <a:pt x="1317172" y="2209800"/>
                    </a:cubicBezTo>
                    <a:cubicBezTo>
                      <a:pt x="1335483" y="2199199"/>
                      <a:pt x="1352676" y="2186605"/>
                      <a:pt x="1371600" y="2177143"/>
                    </a:cubicBezTo>
                    <a:cubicBezTo>
                      <a:pt x="1393371" y="2166257"/>
                      <a:pt x="1415699" y="2156420"/>
                      <a:pt x="1436914" y="2144486"/>
                    </a:cubicBezTo>
                    <a:cubicBezTo>
                      <a:pt x="1473796" y="2123740"/>
                      <a:pt x="1506482" y="2094887"/>
                      <a:pt x="1545772" y="2079171"/>
                    </a:cubicBezTo>
                    <a:cubicBezTo>
                      <a:pt x="1563915" y="2071914"/>
                      <a:pt x="1581904" y="2064261"/>
                      <a:pt x="1600200" y="2057400"/>
                    </a:cubicBezTo>
                    <a:cubicBezTo>
                      <a:pt x="1651996" y="2037976"/>
                      <a:pt x="1621179" y="2054791"/>
                      <a:pt x="1687286" y="2024743"/>
                    </a:cubicBezTo>
                    <a:cubicBezTo>
                      <a:pt x="1709445" y="2014671"/>
                      <a:pt x="1730000" y="2001126"/>
                      <a:pt x="1752600" y="1992086"/>
                    </a:cubicBezTo>
                    <a:cubicBezTo>
                      <a:pt x="1766491" y="1986530"/>
                      <a:pt x="1781758" y="1985310"/>
                      <a:pt x="1796143" y="1981200"/>
                    </a:cubicBezTo>
                    <a:cubicBezTo>
                      <a:pt x="1807176" y="1978048"/>
                      <a:pt x="1817713" y="1973271"/>
                      <a:pt x="1828800" y="1970314"/>
                    </a:cubicBezTo>
                    <a:cubicBezTo>
                      <a:pt x="1932860" y="1942565"/>
                      <a:pt x="1974859" y="1932356"/>
                      <a:pt x="2079172" y="1915886"/>
                    </a:cubicBezTo>
                    <a:cubicBezTo>
                      <a:pt x="2108068" y="1911323"/>
                      <a:pt x="2137618" y="1910967"/>
                      <a:pt x="2166257" y="1905000"/>
                    </a:cubicBezTo>
                    <a:cubicBezTo>
                      <a:pt x="2224843" y="1892794"/>
                      <a:pt x="2283656" y="1880381"/>
                      <a:pt x="2340429" y="1861457"/>
                    </a:cubicBezTo>
                    <a:cubicBezTo>
                      <a:pt x="2423296" y="1833835"/>
                      <a:pt x="2383240" y="1844187"/>
                      <a:pt x="2460172" y="1828800"/>
                    </a:cubicBezTo>
                    <a:cubicBezTo>
                      <a:pt x="2609496" y="1769068"/>
                      <a:pt x="2421850" y="1840296"/>
                      <a:pt x="2569029" y="1796143"/>
                    </a:cubicBezTo>
                    <a:cubicBezTo>
                      <a:pt x="2587745" y="1790528"/>
                      <a:pt x="2604919" y="1780550"/>
                      <a:pt x="2623457" y="1774371"/>
                    </a:cubicBezTo>
                    <a:cubicBezTo>
                      <a:pt x="2659396" y="1762391"/>
                      <a:pt x="2695813" y="1751853"/>
                      <a:pt x="2732314" y="1741714"/>
                    </a:cubicBezTo>
                    <a:cubicBezTo>
                      <a:pt x="2761144" y="1733706"/>
                      <a:pt x="2791013" y="1729405"/>
                      <a:pt x="2819400" y="1719943"/>
                    </a:cubicBezTo>
                    <a:lnTo>
                      <a:pt x="2917372" y="1687286"/>
                    </a:lnTo>
                    <a:cubicBezTo>
                      <a:pt x="2939143" y="1672772"/>
                      <a:pt x="2964184" y="1662245"/>
                      <a:pt x="2982686" y="1643743"/>
                    </a:cubicBezTo>
                    <a:cubicBezTo>
                      <a:pt x="3019742" y="1606687"/>
                      <a:pt x="3037943" y="1583353"/>
                      <a:pt x="3080657" y="1556657"/>
                    </a:cubicBezTo>
                    <a:cubicBezTo>
                      <a:pt x="3094418" y="1548057"/>
                      <a:pt x="3109686" y="1542143"/>
                      <a:pt x="3124200" y="1534886"/>
                    </a:cubicBezTo>
                    <a:cubicBezTo>
                      <a:pt x="3138714" y="1520372"/>
                      <a:pt x="3152158" y="1504701"/>
                      <a:pt x="3167743" y="1491343"/>
                    </a:cubicBezTo>
                    <a:cubicBezTo>
                      <a:pt x="3177676" y="1482829"/>
                      <a:pt x="3189754" y="1477175"/>
                      <a:pt x="3200400" y="1469571"/>
                    </a:cubicBezTo>
                    <a:cubicBezTo>
                      <a:pt x="3215163" y="1459026"/>
                      <a:pt x="3228847" y="1446978"/>
                      <a:pt x="3243943" y="1436914"/>
                    </a:cubicBezTo>
                    <a:cubicBezTo>
                      <a:pt x="3261548" y="1425178"/>
                      <a:pt x="3281671" y="1417247"/>
                      <a:pt x="3298372" y="1404257"/>
                    </a:cubicBezTo>
                    <a:cubicBezTo>
                      <a:pt x="3314574" y="1391655"/>
                      <a:pt x="3326329" y="1374072"/>
                      <a:pt x="3341914" y="1360714"/>
                    </a:cubicBezTo>
                    <a:cubicBezTo>
                      <a:pt x="3351847" y="1352200"/>
                      <a:pt x="3364521" y="1347319"/>
                      <a:pt x="3374572" y="1338943"/>
                    </a:cubicBezTo>
                    <a:cubicBezTo>
                      <a:pt x="3386399" y="1329088"/>
                      <a:pt x="3395314" y="1316035"/>
                      <a:pt x="3407229" y="1306286"/>
                    </a:cubicBezTo>
                    <a:cubicBezTo>
                      <a:pt x="3435312" y="1283308"/>
                      <a:pt x="3465553" y="1263095"/>
                      <a:pt x="3494314" y="1240971"/>
                    </a:cubicBezTo>
                    <a:cubicBezTo>
                      <a:pt x="3512730" y="1226805"/>
                      <a:pt x="3529836" y="1210933"/>
                      <a:pt x="3548743" y="1197428"/>
                    </a:cubicBezTo>
                    <a:cubicBezTo>
                      <a:pt x="3574143" y="1179285"/>
                      <a:pt x="3600148" y="1161961"/>
                      <a:pt x="3624943" y="1143000"/>
                    </a:cubicBezTo>
                    <a:cubicBezTo>
                      <a:pt x="3661856" y="1114773"/>
                      <a:pt x="3697261" y="1084623"/>
                      <a:pt x="3733800" y="1055914"/>
                    </a:cubicBezTo>
                    <a:cubicBezTo>
                      <a:pt x="3748066" y="1044705"/>
                      <a:pt x="3763405" y="1034872"/>
                      <a:pt x="3777343" y="1023257"/>
                    </a:cubicBezTo>
                    <a:cubicBezTo>
                      <a:pt x="3820886" y="986971"/>
                      <a:pt x="3867893" y="954479"/>
                      <a:pt x="3907972" y="914400"/>
                    </a:cubicBezTo>
                    <a:cubicBezTo>
                      <a:pt x="3918858" y="903514"/>
                      <a:pt x="3928477" y="891194"/>
                      <a:pt x="3940629" y="881743"/>
                    </a:cubicBezTo>
                    <a:cubicBezTo>
                      <a:pt x="4003932" y="832507"/>
                      <a:pt x="4003251" y="842637"/>
                      <a:pt x="4071257" y="805543"/>
                    </a:cubicBezTo>
                    <a:cubicBezTo>
                      <a:pt x="4089832" y="795411"/>
                      <a:pt x="4107744" y="784100"/>
                      <a:pt x="4125686" y="772886"/>
                    </a:cubicBezTo>
                    <a:cubicBezTo>
                      <a:pt x="4136780" y="765952"/>
                      <a:pt x="4146984" y="757605"/>
                      <a:pt x="4158343" y="751114"/>
                    </a:cubicBezTo>
                    <a:cubicBezTo>
                      <a:pt x="4184891" y="735944"/>
                      <a:pt x="4228329" y="716899"/>
                      <a:pt x="4256314" y="707571"/>
                    </a:cubicBezTo>
                    <a:cubicBezTo>
                      <a:pt x="4270507" y="702840"/>
                      <a:pt x="4285343" y="700314"/>
                      <a:pt x="4299857" y="696686"/>
                    </a:cubicBezTo>
                    <a:cubicBezTo>
                      <a:pt x="4310743" y="689429"/>
                      <a:pt x="4321155" y="681405"/>
                      <a:pt x="4332514" y="674914"/>
                    </a:cubicBezTo>
                    <a:cubicBezTo>
                      <a:pt x="4346603" y="666863"/>
                      <a:pt x="4363075" y="662879"/>
                      <a:pt x="4376057" y="653143"/>
                    </a:cubicBezTo>
                    <a:cubicBezTo>
                      <a:pt x="4392478" y="640827"/>
                      <a:pt x="4404088" y="623043"/>
                      <a:pt x="4419600" y="609600"/>
                    </a:cubicBezTo>
                    <a:cubicBezTo>
                      <a:pt x="4458572" y="575824"/>
                      <a:pt x="4499533" y="544413"/>
                      <a:pt x="4539343" y="511628"/>
                    </a:cubicBezTo>
                    <a:cubicBezTo>
                      <a:pt x="4561219" y="493612"/>
                      <a:pt x="4581077" y="472920"/>
                      <a:pt x="4604657" y="457200"/>
                    </a:cubicBezTo>
                    <a:cubicBezTo>
                      <a:pt x="4626429" y="442686"/>
                      <a:pt x="4649720" y="430226"/>
                      <a:pt x="4669972" y="413657"/>
                    </a:cubicBezTo>
                    <a:cubicBezTo>
                      <a:pt x="4804310" y="303744"/>
                      <a:pt x="4627150" y="416803"/>
                      <a:pt x="4811486" y="293914"/>
                    </a:cubicBezTo>
                    <a:cubicBezTo>
                      <a:pt x="4822372" y="286657"/>
                      <a:pt x="4834210" y="280657"/>
                      <a:pt x="4844143" y="272143"/>
                    </a:cubicBezTo>
                    <a:cubicBezTo>
                      <a:pt x="4859728" y="258785"/>
                      <a:pt x="4887686" y="228600"/>
                      <a:pt x="4887686" y="228600"/>
                    </a:cubicBezTo>
                    <a:cubicBezTo>
                      <a:pt x="4911255" y="134324"/>
                      <a:pt x="4882393" y="236390"/>
                      <a:pt x="4920343" y="141514"/>
                    </a:cubicBezTo>
                    <a:cubicBezTo>
                      <a:pt x="4928866" y="120206"/>
                      <a:pt x="4934857" y="97971"/>
                      <a:pt x="4942114" y="76200"/>
                    </a:cubicBezTo>
                    <a:cubicBezTo>
                      <a:pt x="4945743" y="65314"/>
                      <a:pt x="4944886" y="51657"/>
                      <a:pt x="4953000" y="43543"/>
                    </a:cubicBezTo>
                    <a:cubicBezTo>
                      <a:pt x="4980509" y="16034"/>
                      <a:pt x="4970182" y="30951"/>
                      <a:pt x="4985657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TextBox 33"/>
              <p:cNvSpPr txBox="1">
                <a:spLocks noChangeArrowheads="1"/>
              </p:cNvSpPr>
              <p:nvPr/>
            </p:nvSpPr>
            <p:spPr bwMode="auto">
              <a:xfrm>
                <a:off x="5616157" y="1124744"/>
                <a:ext cx="972067" cy="441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GB" sz="1000">
                    <a:solidFill>
                      <a:srgbClr val="7F7F7F"/>
                    </a:solidFill>
                    <a:latin typeface="Arial"/>
                    <a:cs typeface="Arial"/>
                  </a:rPr>
                  <a:t>CO2</a:t>
                </a:r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719948" y="2349500"/>
              <a:ext cx="6523940" cy="1775416"/>
              <a:chOff x="1720628" y="2348880"/>
              <a:chExt cx="6523780" cy="1775809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1720628" y="2730962"/>
                <a:ext cx="4985396" cy="1393727"/>
              </a:xfrm>
              <a:custGeom>
                <a:avLst/>
                <a:gdLst>
                  <a:gd name="connsiteX0" fmla="*/ 0 w 4985657"/>
                  <a:gd name="connsiteY0" fmla="*/ 1393372 h 1393372"/>
                  <a:gd name="connsiteX1" fmla="*/ 239486 w 4985657"/>
                  <a:gd name="connsiteY1" fmla="*/ 1349829 h 1393372"/>
                  <a:gd name="connsiteX2" fmla="*/ 348343 w 4985657"/>
                  <a:gd name="connsiteY2" fmla="*/ 1328057 h 1393372"/>
                  <a:gd name="connsiteX3" fmla="*/ 446314 w 4985657"/>
                  <a:gd name="connsiteY3" fmla="*/ 1317172 h 1393372"/>
                  <a:gd name="connsiteX4" fmla="*/ 544286 w 4985657"/>
                  <a:gd name="connsiteY4" fmla="*/ 1295400 h 1393372"/>
                  <a:gd name="connsiteX5" fmla="*/ 631371 w 4985657"/>
                  <a:gd name="connsiteY5" fmla="*/ 1284515 h 1393372"/>
                  <a:gd name="connsiteX6" fmla="*/ 707571 w 4985657"/>
                  <a:gd name="connsiteY6" fmla="*/ 1262743 h 1393372"/>
                  <a:gd name="connsiteX7" fmla="*/ 762000 w 4985657"/>
                  <a:gd name="connsiteY7" fmla="*/ 1251857 h 1393372"/>
                  <a:gd name="connsiteX8" fmla="*/ 816428 w 4985657"/>
                  <a:gd name="connsiteY8" fmla="*/ 1230086 h 1393372"/>
                  <a:gd name="connsiteX9" fmla="*/ 892628 w 4985657"/>
                  <a:gd name="connsiteY9" fmla="*/ 1208315 h 1393372"/>
                  <a:gd name="connsiteX10" fmla="*/ 968828 w 4985657"/>
                  <a:gd name="connsiteY10" fmla="*/ 1175657 h 1393372"/>
                  <a:gd name="connsiteX11" fmla="*/ 1055914 w 4985657"/>
                  <a:gd name="connsiteY11" fmla="*/ 1143000 h 1393372"/>
                  <a:gd name="connsiteX12" fmla="*/ 1121228 w 4985657"/>
                  <a:gd name="connsiteY12" fmla="*/ 1132115 h 1393372"/>
                  <a:gd name="connsiteX13" fmla="*/ 1328057 w 4985657"/>
                  <a:gd name="connsiteY13" fmla="*/ 1110343 h 1393372"/>
                  <a:gd name="connsiteX14" fmla="*/ 1415143 w 4985657"/>
                  <a:gd name="connsiteY14" fmla="*/ 1088572 h 1393372"/>
                  <a:gd name="connsiteX15" fmla="*/ 1611086 w 4985657"/>
                  <a:gd name="connsiteY15" fmla="*/ 1055915 h 1393372"/>
                  <a:gd name="connsiteX16" fmla="*/ 1709057 w 4985657"/>
                  <a:gd name="connsiteY16" fmla="*/ 1034143 h 1393372"/>
                  <a:gd name="connsiteX17" fmla="*/ 1763486 w 4985657"/>
                  <a:gd name="connsiteY17" fmla="*/ 1023257 h 1393372"/>
                  <a:gd name="connsiteX18" fmla="*/ 1817914 w 4985657"/>
                  <a:gd name="connsiteY18" fmla="*/ 1001486 h 1393372"/>
                  <a:gd name="connsiteX19" fmla="*/ 1981200 w 4985657"/>
                  <a:gd name="connsiteY19" fmla="*/ 957943 h 1393372"/>
                  <a:gd name="connsiteX20" fmla="*/ 2079171 w 4985657"/>
                  <a:gd name="connsiteY20" fmla="*/ 925286 h 1393372"/>
                  <a:gd name="connsiteX21" fmla="*/ 2122714 w 4985657"/>
                  <a:gd name="connsiteY21" fmla="*/ 903515 h 1393372"/>
                  <a:gd name="connsiteX22" fmla="*/ 2416628 w 4985657"/>
                  <a:gd name="connsiteY22" fmla="*/ 783772 h 1393372"/>
                  <a:gd name="connsiteX23" fmla="*/ 2481943 w 4985657"/>
                  <a:gd name="connsiteY23" fmla="*/ 751115 h 1393372"/>
                  <a:gd name="connsiteX24" fmla="*/ 2558143 w 4985657"/>
                  <a:gd name="connsiteY24" fmla="*/ 729343 h 1393372"/>
                  <a:gd name="connsiteX25" fmla="*/ 2699657 w 4985657"/>
                  <a:gd name="connsiteY25" fmla="*/ 664029 h 1393372"/>
                  <a:gd name="connsiteX26" fmla="*/ 2775857 w 4985657"/>
                  <a:gd name="connsiteY26" fmla="*/ 631372 h 1393372"/>
                  <a:gd name="connsiteX27" fmla="*/ 2939143 w 4985657"/>
                  <a:gd name="connsiteY27" fmla="*/ 522515 h 1393372"/>
                  <a:gd name="connsiteX28" fmla="*/ 3015343 w 4985657"/>
                  <a:gd name="connsiteY28" fmla="*/ 489857 h 1393372"/>
                  <a:gd name="connsiteX29" fmla="*/ 3091543 w 4985657"/>
                  <a:gd name="connsiteY29" fmla="*/ 446315 h 1393372"/>
                  <a:gd name="connsiteX30" fmla="*/ 3156857 w 4985657"/>
                  <a:gd name="connsiteY30" fmla="*/ 413657 h 1393372"/>
                  <a:gd name="connsiteX31" fmla="*/ 3254828 w 4985657"/>
                  <a:gd name="connsiteY31" fmla="*/ 370115 h 1393372"/>
                  <a:gd name="connsiteX32" fmla="*/ 3287486 w 4985657"/>
                  <a:gd name="connsiteY32" fmla="*/ 348343 h 1393372"/>
                  <a:gd name="connsiteX33" fmla="*/ 3363686 w 4985657"/>
                  <a:gd name="connsiteY33" fmla="*/ 326572 h 1393372"/>
                  <a:gd name="connsiteX34" fmla="*/ 3516086 w 4985657"/>
                  <a:gd name="connsiteY34" fmla="*/ 304800 h 1393372"/>
                  <a:gd name="connsiteX35" fmla="*/ 3842657 w 4985657"/>
                  <a:gd name="connsiteY35" fmla="*/ 315686 h 1393372"/>
                  <a:gd name="connsiteX36" fmla="*/ 3940628 w 4985657"/>
                  <a:gd name="connsiteY36" fmla="*/ 326572 h 1393372"/>
                  <a:gd name="connsiteX37" fmla="*/ 3995057 w 4985657"/>
                  <a:gd name="connsiteY37" fmla="*/ 304800 h 1393372"/>
                  <a:gd name="connsiteX38" fmla="*/ 4071257 w 4985657"/>
                  <a:gd name="connsiteY38" fmla="*/ 283029 h 1393372"/>
                  <a:gd name="connsiteX39" fmla="*/ 4114800 w 4985657"/>
                  <a:gd name="connsiteY39" fmla="*/ 272143 h 1393372"/>
                  <a:gd name="connsiteX40" fmla="*/ 4191000 w 4985657"/>
                  <a:gd name="connsiteY40" fmla="*/ 239486 h 1393372"/>
                  <a:gd name="connsiteX41" fmla="*/ 4267200 w 4985657"/>
                  <a:gd name="connsiteY41" fmla="*/ 217715 h 1393372"/>
                  <a:gd name="connsiteX42" fmla="*/ 4310743 w 4985657"/>
                  <a:gd name="connsiteY42" fmla="*/ 195943 h 1393372"/>
                  <a:gd name="connsiteX43" fmla="*/ 4354286 w 4985657"/>
                  <a:gd name="connsiteY43" fmla="*/ 185057 h 1393372"/>
                  <a:gd name="connsiteX44" fmla="*/ 4397828 w 4985657"/>
                  <a:gd name="connsiteY44" fmla="*/ 163286 h 1393372"/>
                  <a:gd name="connsiteX45" fmla="*/ 4430486 w 4985657"/>
                  <a:gd name="connsiteY45" fmla="*/ 152400 h 1393372"/>
                  <a:gd name="connsiteX46" fmla="*/ 4474028 w 4985657"/>
                  <a:gd name="connsiteY46" fmla="*/ 130629 h 1393372"/>
                  <a:gd name="connsiteX47" fmla="*/ 4582886 w 4985657"/>
                  <a:gd name="connsiteY47" fmla="*/ 97972 h 1393372"/>
                  <a:gd name="connsiteX48" fmla="*/ 4648200 w 4985657"/>
                  <a:gd name="connsiteY48" fmla="*/ 76200 h 1393372"/>
                  <a:gd name="connsiteX49" fmla="*/ 4811486 w 4985657"/>
                  <a:gd name="connsiteY49" fmla="*/ 54429 h 1393372"/>
                  <a:gd name="connsiteX50" fmla="*/ 4844143 w 4985657"/>
                  <a:gd name="connsiteY50" fmla="*/ 43543 h 1393372"/>
                  <a:gd name="connsiteX51" fmla="*/ 4887686 w 4985657"/>
                  <a:gd name="connsiteY51" fmla="*/ 32657 h 1393372"/>
                  <a:gd name="connsiteX52" fmla="*/ 4953000 w 4985657"/>
                  <a:gd name="connsiteY52" fmla="*/ 10886 h 1393372"/>
                  <a:gd name="connsiteX53" fmla="*/ 4985657 w 4985657"/>
                  <a:gd name="connsiteY53" fmla="*/ 0 h 139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985657" h="1393372">
                    <a:moveTo>
                      <a:pt x="0" y="1393372"/>
                    </a:moveTo>
                    <a:lnTo>
                      <a:pt x="239486" y="1349829"/>
                    </a:lnTo>
                    <a:cubicBezTo>
                      <a:pt x="275856" y="1343009"/>
                      <a:pt x="311565" y="1332143"/>
                      <a:pt x="348343" y="1328057"/>
                    </a:cubicBezTo>
                    <a:lnTo>
                      <a:pt x="446314" y="1317172"/>
                    </a:lnTo>
                    <a:cubicBezTo>
                      <a:pt x="480986" y="1308504"/>
                      <a:pt x="508356" y="1300928"/>
                      <a:pt x="544286" y="1295400"/>
                    </a:cubicBezTo>
                    <a:cubicBezTo>
                      <a:pt x="573200" y="1290952"/>
                      <a:pt x="602343" y="1288143"/>
                      <a:pt x="631371" y="1284515"/>
                    </a:cubicBezTo>
                    <a:cubicBezTo>
                      <a:pt x="667738" y="1272392"/>
                      <a:pt x="666565" y="1271856"/>
                      <a:pt x="707571" y="1262743"/>
                    </a:cubicBezTo>
                    <a:cubicBezTo>
                      <a:pt x="725633" y="1258729"/>
                      <a:pt x="744278" y="1257174"/>
                      <a:pt x="762000" y="1251857"/>
                    </a:cubicBezTo>
                    <a:cubicBezTo>
                      <a:pt x="780716" y="1246242"/>
                      <a:pt x="798132" y="1236947"/>
                      <a:pt x="816428" y="1230086"/>
                    </a:cubicBezTo>
                    <a:cubicBezTo>
                      <a:pt x="847664" y="1218373"/>
                      <a:pt x="858312" y="1216894"/>
                      <a:pt x="892628" y="1208315"/>
                    </a:cubicBezTo>
                    <a:cubicBezTo>
                      <a:pt x="950027" y="1170049"/>
                      <a:pt x="898536" y="1199088"/>
                      <a:pt x="968828" y="1175657"/>
                    </a:cubicBezTo>
                    <a:cubicBezTo>
                      <a:pt x="998240" y="1165853"/>
                      <a:pt x="1026104" y="1151517"/>
                      <a:pt x="1055914" y="1143000"/>
                    </a:cubicBezTo>
                    <a:cubicBezTo>
                      <a:pt x="1077136" y="1136937"/>
                      <a:pt x="1099378" y="1135236"/>
                      <a:pt x="1121228" y="1132115"/>
                    </a:cubicBezTo>
                    <a:cubicBezTo>
                      <a:pt x="1204486" y="1120221"/>
                      <a:pt x="1238908" y="1118448"/>
                      <a:pt x="1328057" y="1110343"/>
                    </a:cubicBezTo>
                    <a:cubicBezTo>
                      <a:pt x="1357086" y="1103086"/>
                      <a:pt x="1385759" y="1094223"/>
                      <a:pt x="1415143" y="1088572"/>
                    </a:cubicBezTo>
                    <a:cubicBezTo>
                      <a:pt x="1480167" y="1076068"/>
                      <a:pt x="1546157" y="1068901"/>
                      <a:pt x="1611086" y="1055915"/>
                    </a:cubicBezTo>
                    <a:cubicBezTo>
                      <a:pt x="1775259" y="1023079"/>
                      <a:pt x="1570686" y="1064893"/>
                      <a:pt x="1709057" y="1034143"/>
                    </a:cubicBezTo>
                    <a:cubicBezTo>
                      <a:pt x="1727119" y="1030129"/>
                      <a:pt x="1745764" y="1028574"/>
                      <a:pt x="1763486" y="1023257"/>
                    </a:cubicBezTo>
                    <a:cubicBezTo>
                      <a:pt x="1782202" y="1017642"/>
                      <a:pt x="1799376" y="1007665"/>
                      <a:pt x="1817914" y="1001486"/>
                    </a:cubicBezTo>
                    <a:cubicBezTo>
                      <a:pt x="1907354" y="971673"/>
                      <a:pt x="1886078" y="985920"/>
                      <a:pt x="1981200" y="957943"/>
                    </a:cubicBezTo>
                    <a:cubicBezTo>
                      <a:pt x="2014225" y="948230"/>
                      <a:pt x="2047042" y="937643"/>
                      <a:pt x="2079171" y="925286"/>
                    </a:cubicBezTo>
                    <a:cubicBezTo>
                      <a:pt x="2094317" y="919461"/>
                      <a:pt x="2107568" y="909340"/>
                      <a:pt x="2122714" y="903515"/>
                    </a:cubicBezTo>
                    <a:cubicBezTo>
                      <a:pt x="2309438" y="831698"/>
                      <a:pt x="2145740" y="919214"/>
                      <a:pt x="2416628" y="783772"/>
                    </a:cubicBezTo>
                    <a:cubicBezTo>
                      <a:pt x="2438400" y="772886"/>
                      <a:pt x="2459224" y="759853"/>
                      <a:pt x="2481943" y="751115"/>
                    </a:cubicBezTo>
                    <a:cubicBezTo>
                      <a:pt x="2506599" y="741632"/>
                      <a:pt x="2533409" y="738619"/>
                      <a:pt x="2558143" y="729343"/>
                    </a:cubicBezTo>
                    <a:cubicBezTo>
                      <a:pt x="2667477" y="688342"/>
                      <a:pt x="2625723" y="697635"/>
                      <a:pt x="2699657" y="664029"/>
                    </a:cubicBezTo>
                    <a:cubicBezTo>
                      <a:pt x="2724814" y="652594"/>
                      <a:pt x="2752066" y="645430"/>
                      <a:pt x="2775857" y="631372"/>
                    </a:cubicBezTo>
                    <a:cubicBezTo>
                      <a:pt x="2832175" y="598094"/>
                      <a:pt x="2877085" y="543202"/>
                      <a:pt x="2939143" y="522515"/>
                    </a:cubicBezTo>
                    <a:cubicBezTo>
                      <a:pt x="2970890" y="511932"/>
                      <a:pt x="2984596" y="509074"/>
                      <a:pt x="3015343" y="489857"/>
                    </a:cubicBezTo>
                    <a:cubicBezTo>
                      <a:pt x="3090658" y="442785"/>
                      <a:pt x="3027386" y="467699"/>
                      <a:pt x="3091543" y="446315"/>
                    </a:cubicBezTo>
                    <a:cubicBezTo>
                      <a:pt x="3185124" y="383926"/>
                      <a:pt x="3066728" y="458722"/>
                      <a:pt x="3156857" y="413657"/>
                    </a:cubicBezTo>
                    <a:cubicBezTo>
                      <a:pt x="3251015" y="366578"/>
                      <a:pt x="3171739" y="390886"/>
                      <a:pt x="3254828" y="370115"/>
                    </a:cubicBezTo>
                    <a:cubicBezTo>
                      <a:pt x="3265714" y="362858"/>
                      <a:pt x="3275784" y="354194"/>
                      <a:pt x="3287486" y="348343"/>
                    </a:cubicBezTo>
                    <a:cubicBezTo>
                      <a:pt x="3300431" y="341870"/>
                      <a:pt x="3353218" y="328317"/>
                      <a:pt x="3363686" y="326572"/>
                    </a:cubicBezTo>
                    <a:cubicBezTo>
                      <a:pt x="3414304" y="318136"/>
                      <a:pt x="3516086" y="304800"/>
                      <a:pt x="3516086" y="304800"/>
                    </a:cubicBezTo>
                    <a:lnTo>
                      <a:pt x="3842657" y="315686"/>
                    </a:lnTo>
                    <a:cubicBezTo>
                      <a:pt x="3875472" y="317369"/>
                      <a:pt x="3907854" y="328913"/>
                      <a:pt x="3940628" y="326572"/>
                    </a:cubicBezTo>
                    <a:cubicBezTo>
                      <a:pt x="3960119" y="325180"/>
                      <a:pt x="3976519" y="310979"/>
                      <a:pt x="3995057" y="304800"/>
                    </a:cubicBezTo>
                    <a:cubicBezTo>
                      <a:pt x="4020118" y="296446"/>
                      <a:pt x="4045771" y="289980"/>
                      <a:pt x="4071257" y="283029"/>
                    </a:cubicBezTo>
                    <a:cubicBezTo>
                      <a:pt x="4085691" y="279093"/>
                      <a:pt x="4100740" y="277256"/>
                      <a:pt x="4114800" y="272143"/>
                    </a:cubicBezTo>
                    <a:cubicBezTo>
                      <a:pt x="4140771" y="262699"/>
                      <a:pt x="4165029" y="248930"/>
                      <a:pt x="4191000" y="239486"/>
                    </a:cubicBezTo>
                    <a:cubicBezTo>
                      <a:pt x="4251741" y="217398"/>
                      <a:pt x="4215697" y="239788"/>
                      <a:pt x="4267200" y="217715"/>
                    </a:cubicBezTo>
                    <a:cubicBezTo>
                      <a:pt x="4282116" y="211323"/>
                      <a:pt x="4295549" y="201641"/>
                      <a:pt x="4310743" y="195943"/>
                    </a:cubicBezTo>
                    <a:cubicBezTo>
                      <a:pt x="4324751" y="190690"/>
                      <a:pt x="4340278" y="190310"/>
                      <a:pt x="4354286" y="185057"/>
                    </a:cubicBezTo>
                    <a:cubicBezTo>
                      <a:pt x="4369480" y="179359"/>
                      <a:pt x="4382913" y="169678"/>
                      <a:pt x="4397828" y="163286"/>
                    </a:cubicBezTo>
                    <a:cubicBezTo>
                      <a:pt x="4408375" y="158766"/>
                      <a:pt x="4419939" y="156920"/>
                      <a:pt x="4430486" y="152400"/>
                    </a:cubicBezTo>
                    <a:cubicBezTo>
                      <a:pt x="4445401" y="146008"/>
                      <a:pt x="4458961" y="136656"/>
                      <a:pt x="4474028" y="130629"/>
                    </a:cubicBezTo>
                    <a:cubicBezTo>
                      <a:pt x="4551022" y="99831"/>
                      <a:pt x="4518718" y="117222"/>
                      <a:pt x="4582886" y="97972"/>
                    </a:cubicBezTo>
                    <a:cubicBezTo>
                      <a:pt x="4604867" y="91378"/>
                      <a:pt x="4625391" y="78734"/>
                      <a:pt x="4648200" y="76200"/>
                    </a:cubicBezTo>
                    <a:cubicBezTo>
                      <a:pt x="4768108" y="62878"/>
                      <a:pt x="4713760" y="70717"/>
                      <a:pt x="4811486" y="54429"/>
                    </a:cubicBezTo>
                    <a:cubicBezTo>
                      <a:pt x="4822372" y="50800"/>
                      <a:pt x="4833110" y="46695"/>
                      <a:pt x="4844143" y="43543"/>
                    </a:cubicBezTo>
                    <a:cubicBezTo>
                      <a:pt x="4858528" y="39433"/>
                      <a:pt x="4873356" y="36956"/>
                      <a:pt x="4887686" y="32657"/>
                    </a:cubicBezTo>
                    <a:cubicBezTo>
                      <a:pt x="4909667" y="26063"/>
                      <a:pt x="4931229" y="18143"/>
                      <a:pt x="4953000" y="10886"/>
                    </a:cubicBezTo>
                    <a:lnTo>
                      <a:pt x="4985657" y="0"/>
                    </a:lnTo>
                  </a:path>
                </a:pathLst>
              </a:cu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TextBox 34"/>
              <p:cNvSpPr txBox="1">
                <a:spLocks noChangeArrowheads="1"/>
              </p:cNvSpPr>
              <p:nvPr/>
            </p:nvSpPr>
            <p:spPr bwMode="auto">
              <a:xfrm>
                <a:off x="5724128" y="2348880"/>
                <a:ext cx="2520280" cy="441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GB" sz="1000">
                    <a:solidFill>
                      <a:srgbClr val="7F7F7F"/>
                    </a:solidFill>
                    <a:latin typeface="Arial"/>
                    <a:cs typeface="Arial"/>
                  </a:rPr>
                  <a:t>GDP/per person</a:t>
                </a:r>
              </a:p>
            </p:txBody>
          </p:sp>
        </p:grp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>
              <a:off x="1730080" y="3059113"/>
              <a:ext cx="6658270" cy="1077816"/>
              <a:chOff x="1730534" y="3059668"/>
              <a:chExt cx="6657890" cy="1076807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1730534" y="3460419"/>
                <a:ext cx="4997054" cy="676056"/>
              </a:xfrm>
              <a:custGeom>
                <a:avLst/>
                <a:gdLst>
                  <a:gd name="connsiteX0" fmla="*/ 0 w 4996542"/>
                  <a:gd name="connsiteY0" fmla="*/ 676918 h 676918"/>
                  <a:gd name="connsiteX1" fmla="*/ 359228 w 4996542"/>
                  <a:gd name="connsiteY1" fmla="*/ 666033 h 676918"/>
                  <a:gd name="connsiteX2" fmla="*/ 674914 w 4996542"/>
                  <a:gd name="connsiteY2" fmla="*/ 644261 h 676918"/>
                  <a:gd name="connsiteX3" fmla="*/ 936171 w 4996542"/>
                  <a:gd name="connsiteY3" fmla="*/ 633376 h 676918"/>
                  <a:gd name="connsiteX4" fmla="*/ 1034142 w 4996542"/>
                  <a:gd name="connsiteY4" fmla="*/ 622490 h 676918"/>
                  <a:gd name="connsiteX5" fmla="*/ 1186542 w 4996542"/>
                  <a:gd name="connsiteY5" fmla="*/ 589833 h 676918"/>
                  <a:gd name="connsiteX6" fmla="*/ 1382485 w 4996542"/>
                  <a:gd name="connsiteY6" fmla="*/ 557176 h 676918"/>
                  <a:gd name="connsiteX7" fmla="*/ 1458685 w 4996542"/>
                  <a:gd name="connsiteY7" fmla="*/ 535404 h 676918"/>
                  <a:gd name="connsiteX8" fmla="*/ 1524000 w 4996542"/>
                  <a:gd name="connsiteY8" fmla="*/ 513633 h 676918"/>
                  <a:gd name="connsiteX9" fmla="*/ 1578428 w 4996542"/>
                  <a:gd name="connsiteY9" fmla="*/ 502747 h 676918"/>
                  <a:gd name="connsiteX10" fmla="*/ 1676400 w 4996542"/>
                  <a:gd name="connsiteY10" fmla="*/ 470090 h 676918"/>
                  <a:gd name="connsiteX11" fmla="*/ 1796142 w 4996542"/>
                  <a:gd name="connsiteY11" fmla="*/ 448318 h 676918"/>
                  <a:gd name="connsiteX12" fmla="*/ 1872342 w 4996542"/>
                  <a:gd name="connsiteY12" fmla="*/ 437433 h 676918"/>
                  <a:gd name="connsiteX13" fmla="*/ 1959428 w 4996542"/>
                  <a:gd name="connsiteY13" fmla="*/ 415661 h 676918"/>
                  <a:gd name="connsiteX14" fmla="*/ 2177142 w 4996542"/>
                  <a:gd name="connsiteY14" fmla="*/ 372118 h 676918"/>
                  <a:gd name="connsiteX15" fmla="*/ 2231571 w 4996542"/>
                  <a:gd name="connsiteY15" fmla="*/ 350347 h 676918"/>
                  <a:gd name="connsiteX16" fmla="*/ 2351314 w 4996542"/>
                  <a:gd name="connsiteY16" fmla="*/ 317690 h 676918"/>
                  <a:gd name="connsiteX17" fmla="*/ 2471057 w 4996542"/>
                  <a:gd name="connsiteY17" fmla="*/ 295918 h 676918"/>
                  <a:gd name="connsiteX18" fmla="*/ 2525485 w 4996542"/>
                  <a:gd name="connsiteY18" fmla="*/ 285033 h 676918"/>
                  <a:gd name="connsiteX19" fmla="*/ 2754085 w 4996542"/>
                  <a:gd name="connsiteY19" fmla="*/ 241490 h 676918"/>
                  <a:gd name="connsiteX20" fmla="*/ 2786742 w 4996542"/>
                  <a:gd name="connsiteY20" fmla="*/ 230604 h 676918"/>
                  <a:gd name="connsiteX21" fmla="*/ 2862942 w 4996542"/>
                  <a:gd name="connsiteY21" fmla="*/ 219718 h 676918"/>
                  <a:gd name="connsiteX22" fmla="*/ 2917371 w 4996542"/>
                  <a:gd name="connsiteY22" fmla="*/ 208833 h 676918"/>
                  <a:gd name="connsiteX23" fmla="*/ 2982685 w 4996542"/>
                  <a:gd name="connsiteY23" fmla="*/ 197947 h 676918"/>
                  <a:gd name="connsiteX24" fmla="*/ 3015342 w 4996542"/>
                  <a:gd name="connsiteY24" fmla="*/ 187061 h 676918"/>
                  <a:gd name="connsiteX25" fmla="*/ 3124200 w 4996542"/>
                  <a:gd name="connsiteY25" fmla="*/ 176176 h 676918"/>
                  <a:gd name="connsiteX26" fmla="*/ 3243942 w 4996542"/>
                  <a:gd name="connsiteY26" fmla="*/ 154404 h 676918"/>
                  <a:gd name="connsiteX27" fmla="*/ 3396342 w 4996542"/>
                  <a:gd name="connsiteY27" fmla="*/ 132633 h 676918"/>
                  <a:gd name="connsiteX28" fmla="*/ 3516085 w 4996542"/>
                  <a:gd name="connsiteY28" fmla="*/ 110861 h 676918"/>
                  <a:gd name="connsiteX29" fmla="*/ 3940628 w 4996542"/>
                  <a:gd name="connsiteY29" fmla="*/ 99976 h 676918"/>
                  <a:gd name="connsiteX30" fmla="*/ 4027714 w 4996542"/>
                  <a:gd name="connsiteY30" fmla="*/ 89090 h 676918"/>
                  <a:gd name="connsiteX31" fmla="*/ 4474028 w 4996542"/>
                  <a:gd name="connsiteY31" fmla="*/ 67318 h 676918"/>
                  <a:gd name="connsiteX32" fmla="*/ 4604657 w 4996542"/>
                  <a:gd name="connsiteY32" fmla="*/ 56433 h 676918"/>
                  <a:gd name="connsiteX33" fmla="*/ 4822371 w 4996542"/>
                  <a:gd name="connsiteY33" fmla="*/ 23776 h 676918"/>
                  <a:gd name="connsiteX34" fmla="*/ 4898571 w 4996542"/>
                  <a:gd name="connsiteY34" fmla="*/ 12890 h 676918"/>
                  <a:gd name="connsiteX35" fmla="*/ 4942114 w 4996542"/>
                  <a:gd name="connsiteY35" fmla="*/ 2004 h 676918"/>
                  <a:gd name="connsiteX36" fmla="*/ 4996542 w 4996542"/>
                  <a:gd name="connsiteY36" fmla="*/ 2004 h 67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996542" h="676918">
                    <a:moveTo>
                      <a:pt x="0" y="676918"/>
                    </a:moveTo>
                    <a:lnTo>
                      <a:pt x="359228" y="666033"/>
                    </a:lnTo>
                    <a:cubicBezTo>
                      <a:pt x="948544" y="642923"/>
                      <a:pt x="273528" y="667197"/>
                      <a:pt x="674914" y="644261"/>
                    </a:cubicBezTo>
                    <a:cubicBezTo>
                      <a:pt x="761933" y="639289"/>
                      <a:pt x="849085" y="637004"/>
                      <a:pt x="936171" y="633376"/>
                    </a:cubicBezTo>
                    <a:cubicBezTo>
                      <a:pt x="968828" y="629747"/>
                      <a:pt x="1001731" y="627892"/>
                      <a:pt x="1034142" y="622490"/>
                    </a:cubicBezTo>
                    <a:cubicBezTo>
                      <a:pt x="1128167" y="606819"/>
                      <a:pt x="1111482" y="601685"/>
                      <a:pt x="1186542" y="589833"/>
                    </a:cubicBezTo>
                    <a:cubicBezTo>
                      <a:pt x="1312244" y="569985"/>
                      <a:pt x="1301260" y="579328"/>
                      <a:pt x="1382485" y="557176"/>
                    </a:cubicBezTo>
                    <a:cubicBezTo>
                      <a:pt x="1407971" y="550225"/>
                      <a:pt x="1433437" y="543173"/>
                      <a:pt x="1458685" y="535404"/>
                    </a:cubicBezTo>
                    <a:cubicBezTo>
                      <a:pt x="1480619" y="528655"/>
                      <a:pt x="1501859" y="519671"/>
                      <a:pt x="1524000" y="513633"/>
                    </a:cubicBezTo>
                    <a:cubicBezTo>
                      <a:pt x="1541850" y="508765"/>
                      <a:pt x="1560706" y="508063"/>
                      <a:pt x="1578428" y="502747"/>
                    </a:cubicBezTo>
                    <a:cubicBezTo>
                      <a:pt x="1705432" y="464646"/>
                      <a:pt x="1568969" y="493964"/>
                      <a:pt x="1676400" y="470090"/>
                    </a:cubicBezTo>
                    <a:cubicBezTo>
                      <a:pt x="1714612" y="461598"/>
                      <a:pt x="1757742" y="454226"/>
                      <a:pt x="1796142" y="448318"/>
                    </a:cubicBezTo>
                    <a:cubicBezTo>
                      <a:pt x="1821501" y="444417"/>
                      <a:pt x="1847182" y="442465"/>
                      <a:pt x="1872342" y="437433"/>
                    </a:cubicBezTo>
                    <a:cubicBezTo>
                      <a:pt x="1901683" y="431565"/>
                      <a:pt x="1930148" y="421825"/>
                      <a:pt x="1959428" y="415661"/>
                    </a:cubicBezTo>
                    <a:cubicBezTo>
                      <a:pt x="2029513" y="400906"/>
                      <a:pt x="2107659" y="391970"/>
                      <a:pt x="2177142" y="372118"/>
                    </a:cubicBezTo>
                    <a:cubicBezTo>
                      <a:pt x="2195931" y="366750"/>
                      <a:pt x="2212920" y="356175"/>
                      <a:pt x="2231571" y="350347"/>
                    </a:cubicBezTo>
                    <a:cubicBezTo>
                      <a:pt x="2271060" y="338007"/>
                      <a:pt x="2311177" y="327724"/>
                      <a:pt x="2351314" y="317690"/>
                    </a:cubicBezTo>
                    <a:cubicBezTo>
                      <a:pt x="2387169" y="308726"/>
                      <a:pt x="2435468" y="302389"/>
                      <a:pt x="2471057" y="295918"/>
                    </a:cubicBezTo>
                    <a:cubicBezTo>
                      <a:pt x="2489260" y="292608"/>
                      <a:pt x="2507282" y="288343"/>
                      <a:pt x="2525485" y="285033"/>
                    </a:cubicBezTo>
                    <a:cubicBezTo>
                      <a:pt x="2650108" y="262375"/>
                      <a:pt x="2557697" y="285132"/>
                      <a:pt x="2754085" y="241490"/>
                    </a:cubicBezTo>
                    <a:cubicBezTo>
                      <a:pt x="2765286" y="239001"/>
                      <a:pt x="2775490" y="232854"/>
                      <a:pt x="2786742" y="230604"/>
                    </a:cubicBezTo>
                    <a:cubicBezTo>
                      <a:pt x="2811902" y="225572"/>
                      <a:pt x="2837633" y="223936"/>
                      <a:pt x="2862942" y="219718"/>
                    </a:cubicBezTo>
                    <a:cubicBezTo>
                      <a:pt x="2881193" y="216676"/>
                      <a:pt x="2899167" y="212143"/>
                      <a:pt x="2917371" y="208833"/>
                    </a:cubicBezTo>
                    <a:cubicBezTo>
                      <a:pt x="2939087" y="204885"/>
                      <a:pt x="2961139" y="202735"/>
                      <a:pt x="2982685" y="197947"/>
                    </a:cubicBezTo>
                    <a:cubicBezTo>
                      <a:pt x="2993886" y="195458"/>
                      <a:pt x="3004001" y="188806"/>
                      <a:pt x="3015342" y="187061"/>
                    </a:cubicBezTo>
                    <a:cubicBezTo>
                      <a:pt x="3051385" y="181516"/>
                      <a:pt x="3087983" y="180437"/>
                      <a:pt x="3124200" y="176176"/>
                    </a:cubicBezTo>
                    <a:cubicBezTo>
                      <a:pt x="3367904" y="147506"/>
                      <a:pt x="3086475" y="180649"/>
                      <a:pt x="3243942" y="154404"/>
                    </a:cubicBezTo>
                    <a:cubicBezTo>
                      <a:pt x="3527892" y="107077"/>
                      <a:pt x="3170167" y="173755"/>
                      <a:pt x="3396342" y="132633"/>
                    </a:cubicBezTo>
                    <a:cubicBezTo>
                      <a:pt x="3420158" y="128303"/>
                      <a:pt x="3494858" y="111804"/>
                      <a:pt x="3516085" y="110861"/>
                    </a:cubicBezTo>
                    <a:cubicBezTo>
                      <a:pt x="3657506" y="104576"/>
                      <a:pt x="3799114" y="103604"/>
                      <a:pt x="3940628" y="99976"/>
                    </a:cubicBezTo>
                    <a:cubicBezTo>
                      <a:pt x="3969657" y="96347"/>
                      <a:pt x="3998546" y="91334"/>
                      <a:pt x="4027714" y="89090"/>
                    </a:cubicBezTo>
                    <a:cubicBezTo>
                      <a:pt x="4176077" y="77677"/>
                      <a:pt x="4325576" y="75801"/>
                      <a:pt x="4474028" y="67318"/>
                    </a:cubicBezTo>
                    <a:cubicBezTo>
                      <a:pt x="4517651" y="64825"/>
                      <a:pt x="4561114" y="60061"/>
                      <a:pt x="4604657" y="56433"/>
                    </a:cubicBezTo>
                    <a:cubicBezTo>
                      <a:pt x="4780954" y="21173"/>
                      <a:pt x="4645472" y="44587"/>
                      <a:pt x="4822371" y="23776"/>
                    </a:cubicBezTo>
                    <a:cubicBezTo>
                      <a:pt x="4847853" y="20778"/>
                      <a:pt x="4873327" y="17480"/>
                      <a:pt x="4898571" y="12890"/>
                    </a:cubicBezTo>
                    <a:cubicBezTo>
                      <a:pt x="4913291" y="10214"/>
                      <a:pt x="4927244" y="3656"/>
                      <a:pt x="4942114" y="2004"/>
                    </a:cubicBezTo>
                    <a:cubicBezTo>
                      <a:pt x="4960146" y="0"/>
                      <a:pt x="4978399" y="2004"/>
                      <a:pt x="4996542" y="2004"/>
                    </a:cubicBezTo>
                  </a:path>
                </a:pathLst>
              </a:cu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TextBox 35"/>
              <p:cNvSpPr txBox="1">
                <a:spLocks noChangeArrowheads="1"/>
              </p:cNvSpPr>
              <p:nvPr/>
            </p:nvSpPr>
            <p:spPr bwMode="auto">
              <a:xfrm>
                <a:off x="5868144" y="3059668"/>
                <a:ext cx="2520280" cy="441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GB" sz="1000">
                    <a:solidFill>
                      <a:srgbClr val="7F7F7F"/>
                    </a:solidFill>
                    <a:latin typeface="Arial"/>
                    <a:cs typeface="Arial"/>
                  </a:rPr>
                  <a:t>Population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14881" y="3860800"/>
              <a:ext cx="6386132" cy="441623"/>
              <a:chOff x="1714222" y="3861048"/>
              <a:chExt cx="6386170" cy="44069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14222" y="4122609"/>
                <a:ext cx="5024392" cy="177804"/>
              </a:xfrm>
              <a:custGeom>
                <a:avLst/>
                <a:gdLst>
                  <a:gd name="connsiteX0" fmla="*/ 16988 w 5024416"/>
                  <a:gd name="connsiteY0" fmla="*/ 3776 h 177947"/>
                  <a:gd name="connsiteX1" fmla="*/ 114959 w 5024416"/>
                  <a:gd name="connsiteY1" fmla="*/ 25547 h 177947"/>
                  <a:gd name="connsiteX2" fmla="*/ 147616 w 5024416"/>
                  <a:gd name="connsiteY2" fmla="*/ 36433 h 177947"/>
                  <a:gd name="connsiteX3" fmla="*/ 256473 w 5024416"/>
                  <a:gd name="connsiteY3" fmla="*/ 47319 h 177947"/>
                  <a:gd name="connsiteX4" fmla="*/ 300016 w 5024416"/>
                  <a:gd name="connsiteY4" fmla="*/ 58204 h 177947"/>
                  <a:gd name="connsiteX5" fmla="*/ 332673 w 5024416"/>
                  <a:gd name="connsiteY5" fmla="*/ 69090 h 177947"/>
                  <a:gd name="connsiteX6" fmla="*/ 387102 w 5024416"/>
                  <a:gd name="connsiteY6" fmla="*/ 79976 h 177947"/>
                  <a:gd name="connsiteX7" fmla="*/ 528616 w 5024416"/>
                  <a:gd name="connsiteY7" fmla="*/ 112633 h 177947"/>
                  <a:gd name="connsiteX8" fmla="*/ 1138216 w 5024416"/>
                  <a:gd name="connsiteY8" fmla="*/ 101747 h 177947"/>
                  <a:gd name="connsiteX9" fmla="*/ 1573645 w 5024416"/>
                  <a:gd name="connsiteY9" fmla="*/ 90861 h 177947"/>
                  <a:gd name="connsiteX10" fmla="*/ 1856673 w 5024416"/>
                  <a:gd name="connsiteY10" fmla="*/ 79976 h 177947"/>
                  <a:gd name="connsiteX11" fmla="*/ 2205016 w 5024416"/>
                  <a:gd name="connsiteY11" fmla="*/ 69090 h 177947"/>
                  <a:gd name="connsiteX12" fmla="*/ 2444502 w 5024416"/>
                  <a:gd name="connsiteY12" fmla="*/ 90861 h 177947"/>
                  <a:gd name="connsiteX13" fmla="*/ 2542473 w 5024416"/>
                  <a:gd name="connsiteY13" fmla="*/ 112633 h 177947"/>
                  <a:gd name="connsiteX14" fmla="*/ 2596902 w 5024416"/>
                  <a:gd name="connsiteY14" fmla="*/ 123519 h 177947"/>
                  <a:gd name="connsiteX15" fmla="*/ 2814616 w 5024416"/>
                  <a:gd name="connsiteY15" fmla="*/ 134404 h 177947"/>
                  <a:gd name="connsiteX16" fmla="*/ 3064988 w 5024416"/>
                  <a:gd name="connsiteY16" fmla="*/ 156176 h 177947"/>
                  <a:gd name="connsiteX17" fmla="*/ 3162959 w 5024416"/>
                  <a:gd name="connsiteY17" fmla="*/ 167061 h 177947"/>
                  <a:gd name="connsiteX18" fmla="*/ 3380673 w 5024416"/>
                  <a:gd name="connsiteY18" fmla="*/ 177947 h 177947"/>
                  <a:gd name="connsiteX19" fmla="*/ 3663702 w 5024416"/>
                  <a:gd name="connsiteY19" fmla="*/ 167061 h 177947"/>
                  <a:gd name="connsiteX20" fmla="*/ 3859645 w 5024416"/>
                  <a:gd name="connsiteY20" fmla="*/ 145290 h 177947"/>
                  <a:gd name="connsiteX21" fmla="*/ 3946730 w 5024416"/>
                  <a:gd name="connsiteY21" fmla="*/ 123519 h 177947"/>
                  <a:gd name="connsiteX22" fmla="*/ 4066473 w 5024416"/>
                  <a:gd name="connsiteY22" fmla="*/ 101747 h 177947"/>
                  <a:gd name="connsiteX23" fmla="*/ 4120902 w 5024416"/>
                  <a:gd name="connsiteY23" fmla="*/ 90861 h 177947"/>
                  <a:gd name="connsiteX24" fmla="*/ 4469245 w 5024416"/>
                  <a:gd name="connsiteY24" fmla="*/ 69090 h 177947"/>
                  <a:gd name="connsiteX25" fmla="*/ 4784930 w 5024416"/>
                  <a:gd name="connsiteY25" fmla="*/ 79976 h 177947"/>
                  <a:gd name="connsiteX26" fmla="*/ 4904673 w 5024416"/>
                  <a:gd name="connsiteY26" fmla="*/ 134404 h 177947"/>
                  <a:gd name="connsiteX27" fmla="*/ 4937330 w 5024416"/>
                  <a:gd name="connsiteY27" fmla="*/ 145290 h 177947"/>
                  <a:gd name="connsiteX28" fmla="*/ 5024416 w 5024416"/>
                  <a:gd name="connsiteY28" fmla="*/ 134404 h 17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024416" h="177947">
                    <a:moveTo>
                      <a:pt x="16988" y="3776"/>
                    </a:moveTo>
                    <a:cubicBezTo>
                      <a:pt x="90509" y="28282"/>
                      <a:pt x="0" y="0"/>
                      <a:pt x="114959" y="25547"/>
                    </a:cubicBezTo>
                    <a:cubicBezTo>
                      <a:pt x="126160" y="28036"/>
                      <a:pt x="136275" y="34688"/>
                      <a:pt x="147616" y="36433"/>
                    </a:cubicBezTo>
                    <a:cubicBezTo>
                      <a:pt x="183659" y="41978"/>
                      <a:pt x="220187" y="43690"/>
                      <a:pt x="256473" y="47319"/>
                    </a:cubicBezTo>
                    <a:cubicBezTo>
                      <a:pt x="270987" y="50947"/>
                      <a:pt x="285631" y="54094"/>
                      <a:pt x="300016" y="58204"/>
                    </a:cubicBezTo>
                    <a:cubicBezTo>
                      <a:pt x="311049" y="61356"/>
                      <a:pt x="321541" y="66307"/>
                      <a:pt x="332673" y="69090"/>
                    </a:cubicBezTo>
                    <a:cubicBezTo>
                      <a:pt x="350623" y="73578"/>
                      <a:pt x="369073" y="75816"/>
                      <a:pt x="387102" y="79976"/>
                    </a:cubicBezTo>
                    <a:cubicBezTo>
                      <a:pt x="557793" y="119366"/>
                      <a:pt x="404250" y="87759"/>
                      <a:pt x="528616" y="112633"/>
                    </a:cubicBezTo>
                    <a:cubicBezTo>
                      <a:pt x="876360" y="77858"/>
                      <a:pt x="673425" y="88836"/>
                      <a:pt x="1138216" y="101747"/>
                    </a:cubicBezTo>
                    <a:lnTo>
                      <a:pt x="1573645" y="90861"/>
                    </a:lnTo>
                    <a:lnTo>
                      <a:pt x="1856673" y="79976"/>
                    </a:lnTo>
                    <a:lnTo>
                      <a:pt x="2205016" y="69090"/>
                    </a:lnTo>
                    <a:cubicBezTo>
                      <a:pt x="2302719" y="76069"/>
                      <a:pt x="2355060" y="77101"/>
                      <a:pt x="2444502" y="90861"/>
                    </a:cubicBezTo>
                    <a:cubicBezTo>
                      <a:pt x="2497846" y="99068"/>
                      <a:pt x="2493720" y="101799"/>
                      <a:pt x="2542473" y="112633"/>
                    </a:cubicBezTo>
                    <a:cubicBezTo>
                      <a:pt x="2560535" y="116647"/>
                      <a:pt x="2578459" y="122044"/>
                      <a:pt x="2596902" y="123519"/>
                    </a:cubicBezTo>
                    <a:cubicBezTo>
                      <a:pt x="2669333" y="129313"/>
                      <a:pt x="2742045" y="130776"/>
                      <a:pt x="2814616" y="134404"/>
                    </a:cubicBezTo>
                    <a:cubicBezTo>
                      <a:pt x="2955797" y="157935"/>
                      <a:pt x="2816140" y="137034"/>
                      <a:pt x="3064988" y="156176"/>
                    </a:cubicBezTo>
                    <a:cubicBezTo>
                      <a:pt x="3097749" y="158696"/>
                      <a:pt x="3130179" y="164800"/>
                      <a:pt x="3162959" y="167061"/>
                    </a:cubicBezTo>
                    <a:cubicBezTo>
                      <a:pt x="3235449" y="172060"/>
                      <a:pt x="3308102" y="174318"/>
                      <a:pt x="3380673" y="177947"/>
                    </a:cubicBezTo>
                    <a:cubicBezTo>
                      <a:pt x="3475016" y="174318"/>
                      <a:pt x="3569508" y="173483"/>
                      <a:pt x="3663702" y="167061"/>
                    </a:cubicBezTo>
                    <a:cubicBezTo>
                      <a:pt x="3729266" y="162591"/>
                      <a:pt x="3859645" y="145290"/>
                      <a:pt x="3859645" y="145290"/>
                    </a:cubicBezTo>
                    <a:cubicBezTo>
                      <a:pt x="3888673" y="138033"/>
                      <a:pt x="3917389" y="129387"/>
                      <a:pt x="3946730" y="123519"/>
                    </a:cubicBezTo>
                    <a:cubicBezTo>
                      <a:pt x="4081178" y="96629"/>
                      <a:pt x="3913270" y="129603"/>
                      <a:pt x="4066473" y="101747"/>
                    </a:cubicBezTo>
                    <a:cubicBezTo>
                      <a:pt x="4084677" y="98437"/>
                      <a:pt x="4102562" y="93306"/>
                      <a:pt x="4120902" y="90861"/>
                    </a:cubicBezTo>
                    <a:cubicBezTo>
                      <a:pt x="4237811" y="75273"/>
                      <a:pt x="4349929" y="74514"/>
                      <a:pt x="4469245" y="69090"/>
                    </a:cubicBezTo>
                    <a:cubicBezTo>
                      <a:pt x="4574473" y="72719"/>
                      <a:pt x="4680024" y="70984"/>
                      <a:pt x="4784930" y="79976"/>
                    </a:cubicBezTo>
                    <a:cubicBezTo>
                      <a:pt x="4838686" y="84584"/>
                      <a:pt x="4859728" y="111931"/>
                      <a:pt x="4904673" y="134404"/>
                    </a:cubicBezTo>
                    <a:cubicBezTo>
                      <a:pt x="4914936" y="139536"/>
                      <a:pt x="4926444" y="141661"/>
                      <a:pt x="4937330" y="145290"/>
                    </a:cubicBezTo>
                    <a:cubicBezTo>
                      <a:pt x="5017122" y="133891"/>
                      <a:pt x="4987872" y="134404"/>
                      <a:pt x="5024416" y="134404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000" dirty="0">
                  <a:solidFill>
                    <a:srgbClr val="7F7F7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TextBox 20"/>
              <p:cNvSpPr txBox="1">
                <a:spLocks noChangeArrowheads="1"/>
              </p:cNvSpPr>
              <p:nvPr/>
            </p:nvSpPr>
            <p:spPr bwMode="auto">
              <a:xfrm>
                <a:off x="6012162" y="3861048"/>
                <a:ext cx="2088230" cy="44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GB" sz="1000">
                    <a:solidFill>
                      <a:srgbClr val="7F7F7F"/>
                    </a:solidFill>
                    <a:latin typeface="Arial"/>
                    <a:cs typeface="Arial"/>
                  </a:rPr>
                  <a:t>CO2/energy</a:t>
                </a:r>
              </a:p>
            </p:txBody>
          </p: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1692926" y="4132925"/>
              <a:ext cx="6408087" cy="746345"/>
              <a:chOff x="1692331" y="4132366"/>
              <a:chExt cx="6408061" cy="746405"/>
            </a:xfrm>
          </p:grpSpPr>
          <p:cxnSp>
            <p:nvCxnSpPr>
              <p:cNvPr id="17" name="Straight Connector 16"/>
              <p:cNvCxnSpPr>
                <a:stCxn id="25" idx="0"/>
              </p:cNvCxnSpPr>
              <p:nvPr/>
            </p:nvCxnSpPr>
            <p:spPr>
              <a:xfrm>
                <a:off x="1692331" y="4132366"/>
                <a:ext cx="5039541" cy="232255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37"/>
              <p:cNvSpPr txBox="1">
                <a:spLocks noChangeArrowheads="1"/>
              </p:cNvSpPr>
              <p:nvPr/>
            </p:nvSpPr>
            <p:spPr bwMode="auto">
              <a:xfrm>
                <a:off x="5868144" y="4437112"/>
                <a:ext cx="2232248" cy="441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GB" sz="1000">
                    <a:solidFill>
                      <a:srgbClr val="7F7F7F"/>
                    </a:solidFill>
                    <a:latin typeface="Arial"/>
                    <a:cs typeface="Arial"/>
                  </a:rPr>
                  <a:t>Energy/GDP</a:t>
                </a:r>
              </a:p>
            </p:txBody>
          </p:sp>
        </p:grpSp>
        <p:sp>
          <p:nvSpPr>
            <p:cNvPr id="16" name="TextBox 44"/>
            <p:cNvSpPr txBox="1">
              <a:spLocks noChangeArrowheads="1"/>
            </p:cNvSpPr>
            <p:nvPr/>
          </p:nvSpPr>
          <p:spPr bwMode="auto">
            <a:xfrm>
              <a:off x="1692274" y="5445125"/>
              <a:ext cx="6840539" cy="993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GB" sz="2000" dirty="0">
                  <a:solidFill>
                    <a:srgbClr val="7F7F7F"/>
                  </a:solidFill>
                  <a:latin typeface="Arial"/>
                  <a:cs typeface="Arial"/>
                </a:rPr>
                <a:t>Kaya equation</a:t>
              </a:r>
            </a:p>
            <a:p>
              <a:pPr eaLnBrk="1" hangingPunct="1"/>
              <a:endParaRPr lang="en-GB" sz="1000" dirty="0">
                <a:solidFill>
                  <a:srgbClr val="7F7F7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28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03" y="3025689"/>
            <a:ext cx="6891897" cy="3832312"/>
          </a:xfrm>
          <a:prstGeom prst="rect">
            <a:avLst/>
          </a:prstGeom>
        </p:spPr>
      </p:pic>
      <p:pic>
        <p:nvPicPr>
          <p:cNvPr id="60422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736" y="-97112"/>
            <a:ext cx="2609264" cy="308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160" y="299383"/>
            <a:ext cx="2771810" cy="250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-1"/>
            <a:ext cx="306894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7F7F7F"/>
                </a:solidFill>
                <a:latin typeface="Arial"/>
                <a:cs typeface="Arial"/>
              </a:rPr>
              <a:t>Common Issues</a:t>
            </a:r>
            <a:endParaRPr lang="en-US" sz="28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7F7F7F"/>
                </a:solidFill>
                <a:latin typeface="Arial"/>
                <a:cs typeface="Arial"/>
              </a:rPr>
              <a:t>Political </a:t>
            </a:r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&amp; Technical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No requirement for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Climate Change 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daptation to be built in to design.</a:t>
            </a:r>
          </a:p>
          <a:p>
            <a:endParaRPr lang="en-US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No requirement for adaptive capacity (such as incremental 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daptation) to be incorporated in the design of new buildings.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5160" y="0"/>
            <a:ext cx="189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Designed for 2013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48153" y="3025689"/>
            <a:ext cx="189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Designed for 2050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00608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7F7F7F"/>
                </a:solidFill>
                <a:latin typeface="Arial"/>
                <a:cs typeface="Arial"/>
              </a:rPr>
              <a:t>Common Issues</a:t>
            </a:r>
            <a:endParaRPr lang="en-US" sz="28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7F7F7F"/>
                </a:solidFill>
                <a:latin typeface="Arial"/>
                <a:cs typeface="Arial"/>
              </a:rPr>
              <a:t>Political </a:t>
            </a:r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&amp; Technical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Even in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a country as small as the 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UK, the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climatic difference 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between the middle of London and the rural North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can be considerable (and compounded by UHIE).  This is not 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considered in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building standards and design guides.</a:t>
            </a: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Building Standards call for the same minimum standards across the UK rather than climatically </a:t>
            </a:r>
            <a:r>
              <a:rPr lang="en-US" sz="2000" dirty="0" err="1" smtClean="0">
                <a:solidFill>
                  <a:srgbClr val="7F7F7F"/>
                </a:solidFill>
                <a:latin typeface="Arial"/>
                <a:cs typeface="Arial"/>
              </a:rPr>
              <a:t>optimised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 standards.  What we want are buildings that are in balance (use no energy other than plug loads) for as much of the year as possible.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2" descr="energyb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257" y="4946949"/>
            <a:ext cx="11160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nergyb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900" y="3259371"/>
            <a:ext cx="3910013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nergyb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580" y="4978572"/>
            <a:ext cx="11064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1857" y="4499274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7F7F7F"/>
                </a:solidFill>
                <a:latin typeface="Arial"/>
                <a:cs typeface="Arial"/>
              </a:rPr>
              <a:t>Winter - heating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41680" y="4530897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7F7F7F"/>
                </a:solidFill>
                <a:latin typeface="Arial"/>
                <a:cs typeface="Arial"/>
              </a:rPr>
              <a:t>Summer - cooling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60600" y="6315309"/>
            <a:ext cx="4127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7F7F7F"/>
                </a:solidFill>
                <a:latin typeface="Arial"/>
                <a:cs typeface="Arial"/>
              </a:rPr>
              <a:t>Mid season – in balance</a:t>
            </a:r>
          </a:p>
        </p:txBody>
      </p:sp>
    </p:spTree>
    <p:extLst>
      <p:ext uri="{BB962C8B-B14F-4D97-AF65-F5344CB8AC3E}">
        <p14:creationId xmlns:p14="http://schemas.microsoft.com/office/powerpoint/2010/main" val="117099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00608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7F7F7F"/>
                </a:solidFill>
                <a:latin typeface="Arial"/>
                <a:cs typeface="Arial"/>
              </a:rPr>
              <a:t>Common Issues</a:t>
            </a:r>
            <a:endParaRPr lang="en-US" sz="28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7F7F7F"/>
                </a:solidFill>
                <a:latin typeface="Arial"/>
                <a:cs typeface="Arial"/>
              </a:rPr>
              <a:t>Political </a:t>
            </a:r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&amp; Technical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Naturally ventilated building’s consume around ½ the energy of comfort cooled buildings.  Deployment is a systemic 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issue - we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do not employ the necessary 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multi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scalar thinking of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 linking building design to city design 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that drives re-enforcing 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loops of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better acoustics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, less pollution, more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natural ventilation.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 r="2127" b="6148"/>
          <a:stretch>
            <a:fillRect/>
          </a:stretch>
        </p:blipFill>
        <p:spPr>
          <a:xfrm>
            <a:off x="-39685" y="2713826"/>
            <a:ext cx="5238371" cy="39284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91"/>
          <a:stretch/>
        </p:blipFill>
        <p:spPr bwMode="auto">
          <a:xfrm>
            <a:off x="5082284" y="2713826"/>
            <a:ext cx="3923802" cy="392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9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0060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7F7F7F"/>
                </a:solidFill>
                <a:latin typeface="Arial"/>
                <a:cs typeface="Arial"/>
              </a:rPr>
              <a:t>Common Issues</a:t>
            </a:r>
            <a:endParaRPr lang="en-US" sz="28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7F7F7F"/>
                </a:solidFill>
                <a:latin typeface="Arial"/>
                <a:cs typeface="Arial"/>
              </a:rPr>
              <a:t>Environmental &amp; Politics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Politics tends to respond to events rather than systemic drivers. The flooding will bring a particular focus on a single issue.  It is likely to be addressed by the adoption of more sophisticated models (that define risks).  However, the issue is a balance of risks and uncertainty there requiring a balanced approach of complexity and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design.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38" y="2950407"/>
            <a:ext cx="2567662" cy="3641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829" y="5083861"/>
            <a:ext cx="1772580" cy="150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The </a:t>
            </a:r>
            <a:r>
              <a:rPr lang="en-US" dirty="0" err="1" smtClean="0">
                <a:solidFill>
                  <a:srgbClr val="7F7F7F"/>
                </a:solidFill>
              </a:rPr>
              <a:t>Armitt</a:t>
            </a:r>
            <a:r>
              <a:rPr lang="en-US" dirty="0" smtClean="0">
                <a:solidFill>
                  <a:srgbClr val="7F7F7F"/>
                </a:solidFill>
              </a:rPr>
              <a:t> review proposes a 30 year infrastructure plan for the UK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4" name="Picture 3" descr="Tewkesbury-flood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r="9764"/>
          <a:stretch/>
        </p:blipFill>
        <p:spPr>
          <a:xfrm>
            <a:off x="4865655" y="2950406"/>
            <a:ext cx="4140431" cy="36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9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00728"/>
            <a:ext cx="4113020" cy="298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"/>
          <p:cNvSpPr>
            <a:spLocks/>
          </p:cNvSpPr>
          <p:nvPr/>
        </p:nvSpPr>
        <p:spPr bwMode="auto">
          <a:xfrm>
            <a:off x="4431450" y="1380447"/>
            <a:ext cx="4605046" cy="2204829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 b="1" dirty="0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Demand Drivers</a:t>
            </a:r>
          </a:p>
          <a:p>
            <a:pPr algn="l"/>
            <a:r>
              <a:rPr lang="en-US" sz="1800" b="0" dirty="0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Hardware refresh rates for typical large </a:t>
            </a:r>
            <a:r>
              <a:rPr lang="en-US" sz="1800" b="0" dirty="0" err="1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organisations</a:t>
            </a:r>
            <a:r>
              <a:rPr lang="en-US" sz="1800" b="0" dirty="0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 is a primary driver behind energy demand.</a:t>
            </a:r>
            <a:r>
              <a:rPr lang="en-US" dirty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 </a:t>
            </a:r>
            <a:r>
              <a:rPr lang="en-GB" sz="1800" b="0" dirty="0" smtClean="0">
                <a:solidFill>
                  <a:srgbClr val="7F7F7F"/>
                </a:solidFill>
                <a:latin typeface="Arial"/>
                <a:cs typeface="Arial"/>
              </a:rPr>
              <a:t>Workload </a:t>
            </a:r>
            <a:r>
              <a:rPr lang="en-GB" sz="1800" b="0" dirty="0">
                <a:solidFill>
                  <a:srgbClr val="7F7F7F"/>
                </a:solidFill>
                <a:latin typeface="Arial"/>
                <a:cs typeface="Arial"/>
              </a:rPr>
              <a:t>trends are increasing the amount of data </a:t>
            </a:r>
            <a:r>
              <a:rPr lang="en-GB" sz="1800" b="0" dirty="0" smtClean="0">
                <a:solidFill>
                  <a:srgbClr val="7F7F7F"/>
                </a:solidFill>
                <a:latin typeface="Arial"/>
                <a:cs typeface="Arial"/>
              </a:rPr>
              <a:t>being produced </a:t>
            </a:r>
            <a:r>
              <a:rPr lang="en-GB" sz="1800" b="0" dirty="0">
                <a:solidFill>
                  <a:srgbClr val="7F7F7F"/>
                </a:solidFill>
                <a:latin typeface="Arial"/>
                <a:cs typeface="Arial"/>
              </a:rPr>
              <a:t>and consumed. </a:t>
            </a:r>
            <a:r>
              <a:rPr lang="en-GB" sz="1800" b="0" dirty="0" smtClean="0">
                <a:solidFill>
                  <a:srgbClr val="7F7F7F"/>
                </a:solidFill>
                <a:latin typeface="Arial"/>
                <a:cs typeface="Arial"/>
              </a:rPr>
              <a:t> Increased </a:t>
            </a:r>
            <a:r>
              <a:rPr lang="en-GB" sz="1800" b="0" dirty="0">
                <a:solidFill>
                  <a:srgbClr val="7F7F7F"/>
                </a:solidFill>
                <a:latin typeface="Arial"/>
                <a:cs typeface="Arial"/>
              </a:rPr>
              <a:t>"large data" computations and "batch" computations</a:t>
            </a:r>
          </a:p>
          <a:p>
            <a:pPr algn="l"/>
            <a:endParaRPr lang="en-US" sz="1800" b="0" dirty="0">
              <a:solidFill>
                <a:srgbClr val="7F7F7F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36020" y="4710603"/>
            <a:ext cx="4295430" cy="2045899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 b="1" dirty="0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Supply Drivers</a:t>
            </a:r>
          </a:p>
          <a:p>
            <a:pPr algn="l"/>
            <a:r>
              <a:rPr lang="en-US" sz="1800" b="0" dirty="0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Server refresh highly variable, but broadly comparable to PC/Laptop refresh rate.  However, the HVAC Plant and Building refresh frequencies are much lower leaving </a:t>
            </a:r>
            <a:r>
              <a:rPr lang="en-US" dirty="0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Buildings</a:t>
            </a:r>
            <a:r>
              <a:rPr lang="en-US" sz="1800" b="0" dirty="0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 vulnerable to disruptive technology changes.</a:t>
            </a:r>
            <a:endParaRPr lang="en-US" sz="1800" b="0" dirty="0">
              <a:solidFill>
                <a:srgbClr val="7F7F7F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" y="1276268"/>
            <a:ext cx="3852428" cy="343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318500" cy="11098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300" b="1" i="1" dirty="0" smtClean="0">
                <a:solidFill>
                  <a:srgbClr val="7F7F7F"/>
                </a:solidFill>
                <a:latin typeface="Arial"/>
                <a:cs typeface="Arial"/>
              </a:rPr>
              <a:t>Common Issue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b="1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7F7F7F"/>
                </a:solidFill>
                <a:latin typeface="Arial"/>
                <a:cs typeface="Arial"/>
              </a:rPr>
              <a:t>Technical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7F7F7F"/>
                </a:solidFill>
                <a:latin typeface="Arial"/>
                <a:cs typeface="Arial"/>
              </a:rPr>
              <a:t>Impact of Disruptive Technology on Built Environment?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2040" y="6349000"/>
            <a:ext cx="3744416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2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12" y="515578"/>
            <a:ext cx="7772400" cy="147002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 smtClean="0">
                <a:solidFill>
                  <a:srgbClr val="7F7F7F"/>
                </a:solidFill>
                <a:latin typeface="Arial"/>
                <a:cs typeface="Arial"/>
              </a:rPr>
              <a:t>The </a:t>
            </a:r>
            <a:r>
              <a:rPr lang="en-US" sz="3200" dirty="0">
                <a:solidFill>
                  <a:srgbClr val="7F7F7F"/>
                </a:solidFill>
                <a:latin typeface="Arial"/>
                <a:cs typeface="Arial"/>
              </a:rPr>
              <a:t>purpose of this </a:t>
            </a:r>
            <a:r>
              <a:rPr lang="en-US" sz="3200" dirty="0" smtClean="0">
                <a:solidFill>
                  <a:srgbClr val="7F7F7F"/>
                </a:solidFill>
                <a:latin typeface="Arial"/>
                <a:cs typeface="Arial"/>
              </a:rPr>
              <a:t>presentation is </a:t>
            </a:r>
            <a:r>
              <a:rPr lang="en-US" sz="3200" dirty="0">
                <a:solidFill>
                  <a:srgbClr val="7F7F7F"/>
                </a:solidFill>
                <a:latin typeface="Arial"/>
                <a:cs typeface="Arial"/>
              </a:rPr>
              <a:t>to cover a </a:t>
            </a:r>
            <a:r>
              <a:rPr lang="en-US" sz="3200" dirty="0" smtClean="0">
                <a:solidFill>
                  <a:srgbClr val="7F7F7F"/>
                </a:solidFill>
                <a:latin typeface="Arial"/>
                <a:cs typeface="Arial"/>
              </a:rPr>
              <a:t>range </a:t>
            </a:r>
            <a:r>
              <a:rPr lang="en-US" sz="3200" dirty="0">
                <a:solidFill>
                  <a:srgbClr val="7F7F7F"/>
                </a:solidFill>
                <a:latin typeface="Arial"/>
                <a:cs typeface="Arial"/>
              </a:rPr>
              <a:t>of problems and issues in order to inform the exploration of common research </a:t>
            </a:r>
            <a:r>
              <a:rPr lang="en-US" sz="3200" dirty="0" smtClean="0">
                <a:solidFill>
                  <a:srgbClr val="7F7F7F"/>
                </a:solidFill>
                <a:latin typeface="Arial"/>
                <a:cs typeface="Arial"/>
              </a:rPr>
              <a:t>challenges.</a:t>
            </a:r>
            <a:br>
              <a:rPr lang="en-US" sz="32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n-US" sz="3600" dirty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7F7F7F"/>
                </a:solidFill>
                <a:latin typeface="Arial"/>
                <a:cs typeface="Arial"/>
              </a:rPr>
              <a:t>STEEP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ocietal</a:t>
            </a:r>
            <a:b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echnical</a:t>
            </a:r>
            <a:b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conomic</a:t>
            </a:r>
            <a:b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nvironmental</a:t>
            </a:r>
            <a:b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olitical</a:t>
            </a:r>
            <a:endParaRPr lang="en-US" sz="24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8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Urban Integrated Infrastructure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" b="-337"/>
          <a:stretch/>
        </p:blipFill>
        <p:spPr>
          <a:xfrm>
            <a:off x="27720" y="1"/>
            <a:ext cx="5386491" cy="496943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73842" y="116631"/>
            <a:ext cx="3809999" cy="6393789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Optimisation</a:t>
            </a:r>
            <a:r>
              <a:rPr lang="en-US" b="1" dirty="0" smtClean="0">
                <a:latin typeface="Arial"/>
                <a:cs typeface="Arial"/>
              </a:rPr>
              <a:t> of Urban Infrastructure?</a:t>
            </a:r>
          </a:p>
          <a:p>
            <a:r>
              <a:rPr lang="en-US" dirty="0" smtClean="0">
                <a:latin typeface="Arial"/>
                <a:cs typeface="Arial"/>
              </a:rPr>
              <a:t>This will require a systems approach and a greater understanding of system characteristics and how these inter-relate.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Systems tend to </a:t>
            </a:r>
            <a:r>
              <a:rPr lang="en-US" dirty="0" err="1" smtClean="0">
                <a:latin typeface="Arial"/>
                <a:cs typeface="Arial"/>
              </a:rPr>
              <a:t>optimise</a:t>
            </a:r>
            <a:r>
              <a:rPr lang="en-US" dirty="0" smtClean="0">
                <a:latin typeface="Arial"/>
                <a:cs typeface="Arial"/>
              </a:rPr>
              <a:t> at different scales.</a:t>
            </a:r>
          </a:p>
          <a:p>
            <a:r>
              <a:rPr lang="en-US" dirty="0" smtClean="0">
                <a:latin typeface="Arial"/>
                <a:cs typeface="Arial"/>
              </a:rPr>
              <a:t>System capacity often limited by peak flows.</a:t>
            </a:r>
          </a:p>
          <a:p>
            <a:r>
              <a:rPr lang="en-US" dirty="0" smtClean="0">
                <a:latin typeface="Arial"/>
                <a:cs typeface="Arial"/>
              </a:rPr>
              <a:t>Peak lopping through temporal or system load shifting.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4607" y="4746243"/>
            <a:ext cx="4398536" cy="1803328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rgbClr val="7F7F7F"/>
                </a:solidFill>
                <a:latin typeface="Arial"/>
                <a:cs typeface="Arial"/>
              </a:rPr>
              <a:t>Significant Issue</a:t>
            </a:r>
            <a:br>
              <a:rPr lang="en-US" sz="2000" b="1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Urban System Solutions require us to blend hard and soft systems thinking.</a:t>
            </a:r>
            <a:b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If we apply a systems approach to in Cities, what might this offer?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7" y="39739"/>
            <a:ext cx="4446097" cy="460851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8048" y="62202"/>
            <a:ext cx="4458448" cy="648736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Places to interact with Systems (in increasing order of effectiveness)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Adapted from Systems Principles. Meadows (2008)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buAutoNum type="arabicPeriod" startAt="12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Numbers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– Constants and parameters relating to system operation</a:t>
            </a:r>
          </a:p>
          <a:p>
            <a:pPr marL="457200" indent="-457200">
              <a:lnSpc>
                <a:spcPct val="90000"/>
              </a:lnSpc>
              <a:buAutoNum type="arabicPeriod" startAt="11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Buffers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– size of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stabilising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elements relative to their flow</a:t>
            </a:r>
          </a:p>
          <a:p>
            <a:pPr marL="457200" indent="-457200">
              <a:lnSpc>
                <a:spcPct val="90000"/>
              </a:lnSpc>
              <a:buAutoNum type="arabicPeriod" startAt="10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Stock and flow Structures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– physical systems and their nodes of intersection</a:t>
            </a:r>
          </a:p>
          <a:p>
            <a:pPr marL="457200" indent="-457200">
              <a:lnSpc>
                <a:spcPct val="90000"/>
              </a:lnSpc>
              <a:buAutoNum type="arabicPeriod" startAt="9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Delays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– lengths of time relative to the rates of system changes (particularly where systems interact)</a:t>
            </a:r>
          </a:p>
          <a:p>
            <a:pPr marL="457200" indent="-457200">
              <a:lnSpc>
                <a:spcPct val="90000"/>
              </a:lnSpc>
              <a:buAutoNum type="arabicPlain" startAt="8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Balancing Feedback loops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buAutoNum type="arabicPlain" startAt="7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Reinforcing Feedback loops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buAutoNum type="arabicPlain" startAt="6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Information Flows – the structure and extent of information flow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(sensors and how their systems are inter-connected)</a:t>
            </a:r>
          </a:p>
          <a:p>
            <a:pPr marL="457200" indent="-457200">
              <a:lnSpc>
                <a:spcPct val="90000"/>
              </a:lnSpc>
              <a:buAutoNum type="arabicPlain" startAt="5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Rules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(market forces, legislation, technological constraints)</a:t>
            </a:r>
          </a:p>
          <a:p>
            <a:pPr marL="457200" indent="-457200">
              <a:lnSpc>
                <a:spcPct val="90000"/>
              </a:lnSpc>
              <a:buAutoNum type="arabicPlain" startAt="4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Self-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Organisation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– changing or evolving a system</a:t>
            </a:r>
          </a:p>
          <a:p>
            <a:pPr marL="457200" indent="-457200">
              <a:lnSpc>
                <a:spcPct val="90000"/>
              </a:lnSpc>
              <a:buAutoNum type="arabicPlain" startAt="3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Goals –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these drive system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behaviour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and they are never clear and always contradictory…..?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buAutoNum type="arabicPlain" startAt="2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Paradigms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– the mind-set out of which the system arises (usually fragmented and evolving)</a:t>
            </a:r>
          </a:p>
          <a:p>
            <a:pPr marL="457200" indent="-457200">
              <a:lnSpc>
                <a:spcPct val="90000"/>
              </a:lnSpc>
              <a:buAutoNum type="arabicPlain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Transcending Paradigms -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doing it entirely differently</a:t>
            </a:r>
          </a:p>
          <a:p>
            <a:pPr marL="457200" indent="-457200">
              <a:lnSpc>
                <a:spcPct val="90000"/>
              </a:lnSpc>
              <a:buAutoNum type="arabicPlain"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AutoNum type="arabicPlain"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8048" y="3664740"/>
            <a:ext cx="4458448" cy="6350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68401" y="3664740"/>
            <a:ext cx="3342304" cy="635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Smart City focus is here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8048" y="1296520"/>
            <a:ext cx="4458448" cy="4179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68401" y="1296520"/>
            <a:ext cx="3342303" cy="4179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Thinking is stuck here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8048" y="4299759"/>
            <a:ext cx="4458448" cy="4464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68401" y="4299759"/>
            <a:ext cx="3342303" cy="4464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Lack of policy inhibiting here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578048" y="5092700"/>
            <a:ext cx="4458448" cy="13419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168401" y="5092700"/>
            <a:ext cx="3342303" cy="13419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are the really interesting levels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86904" y="2196148"/>
            <a:ext cx="4458448" cy="3946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68401" y="2196148"/>
            <a:ext cx="3351159" cy="3946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DE work here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586904" y="2590800"/>
            <a:ext cx="4458448" cy="10739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168401" y="2590800"/>
            <a:ext cx="3351159" cy="10739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Smart Grid focus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318500" cy="434734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>
                <a:solidFill>
                  <a:srgbClr val="7F7F7F"/>
                </a:solidFill>
                <a:latin typeface="Arial"/>
                <a:cs typeface="Arial"/>
              </a:rPr>
              <a:t>Infrastructure vulnerability to urban systemic risks?</a:t>
            </a:r>
            <a:endParaRPr lang="en-GB" sz="2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20"/>
          <a:stretch/>
        </p:blipFill>
        <p:spPr bwMode="auto">
          <a:xfrm>
            <a:off x="-36512" y="620688"/>
            <a:ext cx="9157867" cy="31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5" y="3896153"/>
            <a:ext cx="4899924" cy="2800766"/>
          </a:xfrm>
          <a:prstGeom prst="rect">
            <a:avLst/>
          </a:prstGeom>
          <a:solidFill>
            <a:srgbClr val="B5B5B5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Urban </a:t>
            </a:r>
            <a:r>
              <a:rPr lang="en-US" sz="1600" b="1" dirty="0" smtClean="0">
                <a:latin typeface="Arial"/>
                <a:cs typeface="Arial"/>
              </a:rPr>
              <a:t>shocks why </a:t>
            </a:r>
            <a:r>
              <a:rPr lang="en-US" sz="1600" b="1" dirty="0">
                <a:latin typeface="Arial"/>
                <a:cs typeface="Arial"/>
              </a:rPr>
              <a:t>we </a:t>
            </a:r>
            <a:r>
              <a:rPr lang="en-US" sz="1600" b="1" dirty="0" smtClean="0">
                <a:latin typeface="Arial"/>
                <a:cs typeface="Arial"/>
              </a:rPr>
              <a:t>fail to predict the problems:</a:t>
            </a:r>
            <a:endParaRPr lang="en-US" sz="1600" b="1" dirty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Poor understanding of vulnerabilities to </a:t>
            </a:r>
            <a:r>
              <a:rPr lang="en-US" sz="1600" dirty="0">
                <a:latin typeface="Arial"/>
                <a:cs typeface="Arial"/>
              </a:rPr>
              <a:t>individual systems</a:t>
            </a:r>
          </a:p>
          <a:p>
            <a:r>
              <a:rPr lang="en-US" sz="1600" dirty="0" smtClean="0">
                <a:latin typeface="Arial"/>
                <a:cs typeface="Arial"/>
              </a:rPr>
              <a:t>Poor understanding </a:t>
            </a:r>
            <a:r>
              <a:rPr lang="en-US" sz="1600" dirty="0">
                <a:latin typeface="Arial"/>
                <a:cs typeface="Arial"/>
              </a:rPr>
              <a:t>of how those systems interact</a:t>
            </a: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b="1" dirty="0">
                <a:latin typeface="Arial"/>
                <a:cs typeface="Arial"/>
              </a:rPr>
              <a:t>Consequence:</a:t>
            </a:r>
          </a:p>
          <a:p>
            <a:r>
              <a:rPr lang="en-US" sz="1600" dirty="0">
                <a:latin typeface="Arial"/>
                <a:cs typeface="Arial"/>
              </a:rPr>
              <a:t>Systems fail in a manner not predicted</a:t>
            </a:r>
          </a:p>
          <a:p>
            <a:r>
              <a:rPr lang="en-US" sz="1600" dirty="0">
                <a:latin typeface="Arial"/>
                <a:cs typeface="Arial"/>
              </a:rPr>
              <a:t>Systems take </a:t>
            </a:r>
            <a:r>
              <a:rPr lang="en-US" sz="1600" dirty="0" smtClean="0">
                <a:latin typeface="Arial"/>
                <a:cs typeface="Arial"/>
              </a:rPr>
              <a:t>much </a:t>
            </a:r>
            <a:r>
              <a:rPr lang="en-US" sz="1600" dirty="0">
                <a:latin typeface="Arial"/>
                <a:cs typeface="Arial"/>
              </a:rPr>
              <a:t>longer to repair or replace leading to significant financial and human </a:t>
            </a:r>
            <a:r>
              <a:rPr lang="en-US" sz="1600" dirty="0" smtClean="0">
                <a:latin typeface="Arial"/>
                <a:cs typeface="Arial"/>
              </a:rPr>
              <a:t>cost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3286" y="3896153"/>
            <a:ext cx="3646713" cy="2800766"/>
          </a:xfrm>
          <a:prstGeom prst="rect">
            <a:avLst/>
          </a:prstGeom>
          <a:solidFill>
            <a:srgbClr val="B5B5B5"/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/>
                <a:cs typeface="Arial"/>
              </a:rPr>
              <a:t>Three pillars of resilience </a:t>
            </a:r>
            <a:r>
              <a:rPr lang="en-GB" sz="1600" i="1" dirty="0" smtClean="0">
                <a:latin typeface="Arial"/>
                <a:cs typeface="Arial"/>
              </a:rPr>
              <a:t>Anticipation</a:t>
            </a:r>
            <a:r>
              <a:rPr lang="en-GB" sz="1600" dirty="0" smtClean="0">
                <a:latin typeface="Arial"/>
                <a:cs typeface="Arial"/>
              </a:rPr>
              <a:t> </a:t>
            </a:r>
            <a:r>
              <a:rPr lang="en-GB" sz="1600" dirty="0">
                <a:latin typeface="Arial"/>
                <a:cs typeface="Arial"/>
              </a:rPr>
              <a:t>(expectation of an urban shock)</a:t>
            </a:r>
            <a:br>
              <a:rPr lang="en-GB" sz="1600" dirty="0">
                <a:latin typeface="Arial"/>
                <a:cs typeface="Arial"/>
              </a:rPr>
            </a:br>
            <a:endParaRPr lang="en-GB" sz="1600" dirty="0" smtClean="0">
              <a:latin typeface="Arial"/>
              <a:cs typeface="Arial"/>
            </a:endParaRPr>
          </a:p>
          <a:p>
            <a:r>
              <a:rPr lang="en-GB" sz="1600" i="1" dirty="0" smtClean="0">
                <a:latin typeface="Arial"/>
                <a:cs typeface="Arial"/>
              </a:rPr>
              <a:t>Preparedness</a:t>
            </a:r>
            <a:r>
              <a:rPr lang="en-GB" sz="1600" dirty="0" smtClean="0">
                <a:latin typeface="Arial"/>
                <a:cs typeface="Arial"/>
              </a:rPr>
              <a:t> </a:t>
            </a:r>
            <a:r>
              <a:rPr lang="en-GB" sz="1600" dirty="0">
                <a:latin typeface="Arial"/>
                <a:cs typeface="Arial"/>
              </a:rPr>
              <a:t>(preparing to respond to that urban shock)</a:t>
            </a:r>
            <a:br>
              <a:rPr lang="en-GB" sz="1600" dirty="0">
                <a:latin typeface="Arial"/>
                <a:cs typeface="Arial"/>
              </a:rPr>
            </a:br>
            <a:endParaRPr lang="en-GB" sz="1600" dirty="0" smtClean="0">
              <a:latin typeface="Arial"/>
              <a:cs typeface="Arial"/>
            </a:endParaRPr>
          </a:p>
          <a:p>
            <a:r>
              <a:rPr lang="en-GB" sz="1600" i="1" dirty="0" smtClean="0">
                <a:latin typeface="Arial"/>
                <a:cs typeface="Arial"/>
              </a:rPr>
              <a:t>Recovery</a:t>
            </a:r>
            <a:r>
              <a:rPr lang="en-GB" sz="1600" dirty="0" smtClean="0">
                <a:latin typeface="Arial"/>
                <a:cs typeface="Arial"/>
              </a:rPr>
              <a:t> </a:t>
            </a:r>
            <a:r>
              <a:rPr lang="en-GB" sz="1600" dirty="0">
                <a:latin typeface="Arial"/>
                <a:cs typeface="Arial"/>
              </a:rPr>
              <a:t>(effectively and quickly responding to disturbances</a:t>
            </a:r>
            <a:r>
              <a:rPr lang="en-GB" sz="1600" dirty="0" smtClean="0">
                <a:latin typeface="Arial"/>
                <a:cs typeface="Arial"/>
              </a:rPr>
              <a:t>)</a:t>
            </a:r>
          </a:p>
          <a:p>
            <a:endParaRPr lang="en-GB" sz="1600" dirty="0" smtClean="0">
              <a:latin typeface="Arial"/>
              <a:cs typeface="Arial"/>
            </a:endParaRPr>
          </a:p>
          <a:p>
            <a:r>
              <a:rPr lang="en-GB" sz="1600" dirty="0">
                <a:latin typeface="Arial"/>
                <a:cs typeface="Arial"/>
              </a:rPr>
              <a:t>(</a:t>
            </a:r>
            <a:r>
              <a:rPr lang="en-GB" sz="1600" dirty="0" err="1">
                <a:latin typeface="Arial"/>
                <a:cs typeface="Arial"/>
              </a:rPr>
              <a:t>Mayena</a:t>
            </a:r>
            <a:r>
              <a:rPr lang="en-GB" sz="1600" dirty="0">
                <a:latin typeface="Arial"/>
                <a:cs typeface="Arial"/>
              </a:rPr>
              <a:t> 2006</a:t>
            </a:r>
            <a:r>
              <a:rPr lang="en-GB" sz="1600" dirty="0" smtClean="0">
                <a:latin typeface="Arial"/>
                <a:cs typeface="Arial"/>
              </a:rPr>
              <a:t>)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7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4447" y="304051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Thank you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88258" y="5460006"/>
            <a:ext cx="7001435" cy="13038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smtClean="0">
                <a:solidFill>
                  <a:srgbClr val="7F7F7F"/>
                </a:solidFill>
                <a:latin typeface="Arial"/>
                <a:cs typeface="Arial"/>
              </a:rPr>
              <a:t>Martin Mayfield</a:t>
            </a:r>
          </a:p>
          <a:p>
            <a:pPr marL="0" indent="0">
              <a:buNone/>
            </a:pPr>
            <a:r>
              <a:rPr lang="en-US" sz="1400" smtClean="0">
                <a:solidFill>
                  <a:srgbClr val="7F7F7F"/>
                </a:solidFill>
                <a:latin typeface="Arial"/>
                <a:cs typeface="Arial"/>
                <a:sym typeface="Times New Roman" charset="0"/>
              </a:rPr>
              <a:t>Professor of Engineering Design</a:t>
            </a:r>
          </a:p>
          <a:p>
            <a:pPr marL="0" indent="0">
              <a:buNone/>
            </a:pPr>
            <a:r>
              <a:rPr lang="en-US" sz="1400" smtClean="0">
                <a:solidFill>
                  <a:srgbClr val="7F7F7F"/>
                </a:solidFill>
                <a:latin typeface="Arial"/>
                <a:ea typeface="ヒラギノ明朝 ProN W3" charset="0"/>
                <a:cs typeface="Arial"/>
                <a:sym typeface="Times New Roman" charset="0"/>
              </a:rPr>
              <a:t>Royal Academy of Engineering Centre of Excellence for Sustainable Building Design</a:t>
            </a:r>
          </a:p>
          <a:p>
            <a:pPr marL="0" indent="0">
              <a:buNone/>
            </a:pPr>
            <a:r>
              <a:rPr lang="en-US" sz="1400" smtClean="0">
                <a:solidFill>
                  <a:srgbClr val="7F7F7F"/>
                </a:solidFill>
                <a:latin typeface="Arial"/>
                <a:ea typeface="ヒラギノ明朝 ProN W3" charset="0"/>
                <a:cs typeface="Arial"/>
                <a:sym typeface="Times New Roman" charset="0"/>
              </a:rPr>
              <a:t>The Urban Institute</a:t>
            </a:r>
          </a:p>
          <a:p>
            <a:pPr marL="0" indent="0">
              <a:buNone/>
            </a:pPr>
            <a:r>
              <a:rPr lang="en-US" sz="1400" smtClean="0">
                <a:solidFill>
                  <a:srgbClr val="7F7F7F"/>
                </a:solidFill>
                <a:latin typeface="Arial"/>
                <a:cs typeface="Arial"/>
                <a:sym typeface="Times New Roman" charset="0"/>
              </a:rPr>
              <a:t>University of Sheffield</a:t>
            </a:r>
          </a:p>
          <a:p>
            <a:pPr marL="0" indent="0">
              <a:buNone/>
            </a:pPr>
            <a:endParaRPr lang="en-US" sz="14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75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43646" y="4745846"/>
            <a:ext cx="8667203" cy="1804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80147" tIns="40074" rIns="80147" bIns="40074">
            <a:spAutoFit/>
          </a:bodyPr>
          <a:lstStyle/>
          <a:p>
            <a:pPr algn="l"/>
            <a:r>
              <a:rPr lang="en-GB" sz="2800" b="0" dirty="0">
                <a:solidFill>
                  <a:srgbClr val="333333"/>
                </a:solidFill>
                <a:latin typeface="Arial"/>
                <a:cs typeface="Arial"/>
              </a:rPr>
              <a:t>The two main factors in long term development is human development and planetary health. Four possible </a:t>
            </a:r>
            <a:r>
              <a:rPr lang="en-GB" sz="2800" b="0" dirty="0" smtClean="0">
                <a:solidFill>
                  <a:srgbClr val="333333"/>
                </a:solidFill>
                <a:latin typeface="Arial"/>
                <a:cs typeface="Arial"/>
              </a:rPr>
              <a:t>broad behavioural paradigms </a:t>
            </a:r>
            <a:r>
              <a:rPr lang="en-GB" sz="2800" b="0" dirty="0">
                <a:solidFill>
                  <a:srgbClr val="333333"/>
                </a:solidFill>
                <a:latin typeface="Arial"/>
                <a:cs typeface="Arial"/>
              </a:rPr>
              <a:t>can be expected from these </a:t>
            </a:r>
            <a:r>
              <a:rPr lang="en-GB" sz="2800" b="0" dirty="0" smtClean="0">
                <a:solidFill>
                  <a:srgbClr val="333333"/>
                </a:solidFill>
                <a:latin typeface="Arial"/>
                <a:cs typeface="Arial"/>
              </a:rPr>
              <a:t>factors</a:t>
            </a:r>
            <a:r>
              <a:rPr lang="en-GB" sz="28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lang="en-GB" sz="2800" b="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5230" y="616860"/>
            <a:ext cx="3953239" cy="36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3" r="77399" b="15706"/>
          <a:stretch/>
        </p:blipFill>
        <p:spPr bwMode="auto">
          <a:xfrm>
            <a:off x="5799531" y="1004990"/>
            <a:ext cx="1163149" cy="114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20" t="8916" b="15604"/>
          <a:stretch/>
        </p:blipFill>
        <p:spPr bwMode="auto">
          <a:xfrm>
            <a:off x="5774331" y="2406635"/>
            <a:ext cx="1213547" cy="114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2" t="8916" r="52962" b="15604"/>
          <a:stretch/>
        </p:blipFill>
        <p:spPr bwMode="auto">
          <a:xfrm>
            <a:off x="7294668" y="2408696"/>
            <a:ext cx="1052863" cy="10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wide variety of possible future scenarios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38" b="-28544"/>
          <a:stretch/>
        </p:blipFill>
        <p:spPr>
          <a:xfrm>
            <a:off x="143646" y="670357"/>
            <a:ext cx="5011584" cy="4868204"/>
          </a:xfrm>
        </p:spPr>
      </p:pic>
    </p:spTree>
    <p:extLst>
      <p:ext uri="{BB962C8B-B14F-4D97-AF65-F5344CB8AC3E}">
        <p14:creationId xmlns:p14="http://schemas.microsoft.com/office/powerpoint/2010/main" val="6051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4447" y="156521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Existing/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Retrofit</a:t>
            </a:r>
          </a:p>
          <a:p>
            <a:endParaRPr lang="en-US" sz="4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New Build</a:t>
            </a:r>
          </a:p>
          <a:p>
            <a:endParaRPr lang="en-US" sz="4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Common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95325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4447" y="156521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Existing/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Retrofit</a:t>
            </a:r>
          </a:p>
          <a:p>
            <a:endParaRPr lang="en-US" sz="4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New Build</a:t>
            </a:r>
          </a:p>
          <a:p>
            <a:endParaRPr lang="en-US" sz="4400" dirty="0" smtClean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Common 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22575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8039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Existing/retrofit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Societal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Lack of understanding that energy costs are expected to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increase.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UK National Audit Office recently reported that energy costs would rise above the level of inflation until 2030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Societal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Disconnect between cost and benefit in rented buildings.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Economic &amp; Political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Lack of policy stability for refurbishment standards means that investment confidence is low irrespective of the strength of the financial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model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7600" y="148379"/>
            <a:ext cx="2816085" cy="39215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86228" y="5181016"/>
            <a:ext cx="6653115" cy="15491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0" dirty="0" smtClean="0">
                <a:solidFill>
                  <a:schemeClr val="bg1"/>
                </a:solidFill>
                <a:latin typeface="Arial"/>
                <a:cs typeface="Arial"/>
              </a:rPr>
              <a:t>21 million homes in the UK – 27% of UK carbon emissions</a:t>
            </a:r>
          </a:p>
          <a:p>
            <a:pPr>
              <a:lnSpc>
                <a:spcPct val="150000"/>
              </a:lnSpc>
            </a:pPr>
            <a:r>
              <a:rPr lang="en-GB" sz="1600" b="0" dirty="0" smtClean="0">
                <a:solidFill>
                  <a:schemeClr val="bg1"/>
                </a:solidFill>
                <a:latin typeface="Arial"/>
                <a:cs typeface="Arial"/>
              </a:rPr>
              <a:t>1.8 million non-domestic buildings – 18% of UK carbon emissions</a:t>
            </a:r>
          </a:p>
          <a:p>
            <a:pPr>
              <a:lnSpc>
                <a:spcPct val="150000"/>
              </a:lnSpc>
            </a:pPr>
            <a:r>
              <a:rPr lang="en-GB" sz="1600" b="0" dirty="0" smtClean="0">
                <a:solidFill>
                  <a:schemeClr val="bg1"/>
                </a:solidFill>
                <a:latin typeface="Arial"/>
                <a:cs typeface="Arial"/>
              </a:rPr>
              <a:t>86% of existing homes will exist in 2050</a:t>
            </a:r>
          </a:p>
          <a:p>
            <a:pPr>
              <a:lnSpc>
                <a:spcPct val="150000"/>
              </a:lnSpc>
            </a:pPr>
            <a:r>
              <a:rPr lang="en-GB" sz="1600" b="0" dirty="0" smtClean="0">
                <a:solidFill>
                  <a:schemeClr val="bg1"/>
                </a:solidFill>
                <a:latin typeface="Arial"/>
                <a:cs typeface="Arial"/>
              </a:rPr>
              <a:t>Upgrading existing building stock is </a:t>
            </a:r>
            <a:r>
              <a:rPr lang="en-GB" sz="1600" dirty="0" smtClean="0">
                <a:solidFill>
                  <a:schemeClr val="bg1"/>
                </a:solidFill>
                <a:latin typeface="Arial"/>
                <a:cs typeface="Arial"/>
              </a:rPr>
              <a:t>a huge </a:t>
            </a:r>
            <a:r>
              <a:rPr lang="en-GB" sz="1600" b="0" dirty="0" smtClean="0">
                <a:solidFill>
                  <a:schemeClr val="bg1"/>
                </a:solidFill>
                <a:latin typeface="Arial"/>
                <a:cs typeface="Arial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42867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Existing/retrofit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Technical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Quality and granularity of feedback loops  - the more people understand about their energy use the more they are able to manage it.  Research suggests that this includes onsite generation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as it’s presence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helps people develop their 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understanding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 about energy which they translate to consumption thus reducing energy usage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495108_7cecb319f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5" b="51898"/>
          <a:stretch/>
        </p:blipFill>
        <p:spPr>
          <a:xfrm>
            <a:off x="156988" y="3117128"/>
            <a:ext cx="3239537" cy="1654771"/>
          </a:xfrm>
          <a:prstGeom prst="rect">
            <a:avLst/>
          </a:prstGeom>
        </p:spPr>
      </p:pic>
      <p:pic>
        <p:nvPicPr>
          <p:cNvPr id="5" name="Picture 4" descr="Dash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988" y="4925820"/>
            <a:ext cx="3239537" cy="1829558"/>
          </a:xfrm>
          <a:prstGeom prst="rect">
            <a:avLst/>
          </a:prstGeom>
        </p:spPr>
      </p:pic>
      <p:pic>
        <p:nvPicPr>
          <p:cNvPr id="9" name="Picture 45" descr="5057 detail_section2_low.jpg                                   00027C5BMacJames                       B191BFFC: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6709" r="14940" b="14436"/>
          <a:stretch/>
        </p:blipFill>
        <p:spPr bwMode="auto">
          <a:xfrm>
            <a:off x="4297775" y="2426029"/>
            <a:ext cx="4602469" cy="43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5208648" y="2963195"/>
            <a:ext cx="3130321" cy="3681545"/>
          </a:xfrm>
          <a:custGeom>
            <a:avLst/>
            <a:gdLst>
              <a:gd name="connsiteX0" fmla="*/ 833897 w 3130321"/>
              <a:gd name="connsiteY0" fmla="*/ 3681545 h 3681545"/>
              <a:gd name="connsiteX1" fmla="*/ 2591495 w 3130321"/>
              <a:gd name="connsiteY1" fmla="*/ 3655889 h 3681545"/>
              <a:gd name="connsiteX2" fmla="*/ 2591495 w 3130321"/>
              <a:gd name="connsiteY2" fmla="*/ 3040161 h 3681545"/>
              <a:gd name="connsiteX3" fmla="*/ 3130321 w 3130321"/>
              <a:gd name="connsiteY3" fmla="*/ 3027333 h 3681545"/>
              <a:gd name="connsiteX4" fmla="*/ 3130321 w 3130321"/>
              <a:gd name="connsiteY4" fmla="*/ 12827 h 3681545"/>
              <a:gd name="connsiteX5" fmla="*/ 2437545 w 3130321"/>
              <a:gd name="connsiteY5" fmla="*/ 0 h 3681545"/>
              <a:gd name="connsiteX6" fmla="*/ 2450374 w 3130321"/>
              <a:gd name="connsiteY6" fmla="*/ 705522 h 3681545"/>
              <a:gd name="connsiteX7" fmla="*/ 949360 w 3130321"/>
              <a:gd name="connsiteY7" fmla="*/ 692695 h 3681545"/>
              <a:gd name="connsiteX8" fmla="*/ 949360 w 3130321"/>
              <a:gd name="connsiteY8" fmla="*/ 2437260 h 3681545"/>
              <a:gd name="connsiteX9" fmla="*/ 102634 w 3130321"/>
              <a:gd name="connsiteY9" fmla="*/ 2578364 h 3681545"/>
              <a:gd name="connsiteX10" fmla="*/ 0 w 3130321"/>
              <a:gd name="connsiteY10" fmla="*/ 2680986 h 3681545"/>
              <a:gd name="connsiteX11" fmla="*/ 12829 w 3130321"/>
              <a:gd name="connsiteY11" fmla="*/ 2822090 h 3681545"/>
              <a:gd name="connsiteX12" fmla="*/ 115463 w 3130321"/>
              <a:gd name="connsiteY12" fmla="*/ 3052988 h 3681545"/>
              <a:gd name="connsiteX13" fmla="*/ 859555 w 3130321"/>
              <a:gd name="connsiteY13" fmla="*/ 3052988 h 3681545"/>
              <a:gd name="connsiteX14" fmla="*/ 833897 w 3130321"/>
              <a:gd name="connsiteY14" fmla="*/ 3681545 h 368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30321" h="3681545">
                <a:moveTo>
                  <a:pt x="833897" y="3681545"/>
                </a:moveTo>
                <a:lnTo>
                  <a:pt x="2591495" y="3655889"/>
                </a:lnTo>
                <a:lnTo>
                  <a:pt x="2591495" y="3040161"/>
                </a:lnTo>
                <a:lnTo>
                  <a:pt x="3130321" y="3027333"/>
                </a:lnTo>
                <a:lnTo>
                  <a:pt x="3130321" y="12827"/>
                </a:lnTo>
                <a:lnTo>
                  <a:pt x="2437545" y="0"/>
                </a:lnTo>
                <a:lnTo>
                  <a:pt x="2450374" y="705522"/>
                </a:lnTo>
                <a:lnTo>
                  <a:pt x="949360" y="692695"/>
                </a:lnTo>
                <a:lnTo>
                  <a:pt x="949360" y="2437260"/>
                </a:lnTo>
                <a:lnTo>
                  <a:pt x="102634" y="2578364"/>
                </a:lnTo>
                <a:lnTo>
                  <a:pt x="0" y="2680986"/>
                </a:lnTo>
                <a:lnTo>
                  <a:pt x="12829" y="2822090"/>
                </a:lnTo>
                <a:lnTo>
                  <a:pt x="115463" y="3052988"/>
                </a:lnTo>
                <a:lnTo>
                  <a:pt x="859555" y="3052988"/>
                </a:lnTo>
                <a:lnTo>
                  <a:pt x="833897" y="368154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32349" y="4233135"/>
            <a:ext cx="2206620" cy="538764"/>
          </a:xfrm>
          <a:prstGeom prst="rect">
            <a:avLst/>
          </a:prstGeom>
          <a:solidFill>
            <a:srgbClr val="008000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12972" y="5451765"/>
            <a:ext cx="525997" cy="551591"/>
          </a:xfrm>
          <a:prstGeom prst="rect">
            <a:avLst/>
          </a:prstGeom>
          <a:solidFill>
            <a:srgbClr val="FFFF00">
              <a:alpha val="5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013294">
            <a:off x="6184656" y="5167626"/>
            <a:ext cx="138140" cy="267368"/>
          </a:xfrm>
          <a:prstGeom prst="ellipse">
            <a:avLst/>
          </a:prstGeom>
          <a:solidFill>
            <a:srgbClr val="FF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26068" y="2492990"/>
            <a:ext cx="1097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Building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6068" y="2837589"/>
            <a:ext cx="79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Floor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6068" y="3206921"/>
            <a:ext cx="868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6068" y="3589081"/>
            <a:ext cx="79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Node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42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4447" y="156521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F2F2F2"/>
                </a:solidFill>
                <a:latin typeface="Arial"/>
                <a:cs typeface="Arial"/>
              </a:rPr>
              <a:t>Existing/</a:t>
            </a:r>
            <a:r>
              <a:rPr lang="en-US" sz="4400" dirty="0" smtClean="0">
                <a:solidFill>
                  <a:srgbClr val="F2F2F2"/>
                </a:solidFill>
                <a:latin typeface="Arial"/>
                <a:cs typeface="Arial"/>
              </a:rPr>
              <a:t>Retrofit</a:t>
            </a:r>
          </a:p>
          <a:p>
            <a:endParaRPr lang="en-US" sz="4400" dirty="0">
              <a:solidFill>
                <a:srgbClr val="F2F2F2"/>
              </a:solidFill>
              <a:latin typeface="Arial"/>
              <a:cs typeface="Arial"/>
            </a:endParaRP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New Build</a:t>
            </a:r>
          </a:p>
          <a:p>
            <a:endParaRPr lang="en-US" sz="4400" dirty="0" smtClean="0">
              <a:solidFill>
                <a:srgbClr val="F2F2F2"/>
              </a:solidFill>
              <a:latin typeface="Arial"/>
              <a:cs typeface="Arial"/>
            </a:endParaRPr>
          </a:p>
          <a:p>
            <a:r>
              <a:rPr lang="en-US" sz="4400" dirty="0" smtClean="0">
                <a:solidFill>
                  <a:srgbClr val="F2F2F2"/>
                </a:solidFill>
                <a:latin typeface="Arial"/>
                <a:cs typeface="Arial"/>
              </a:rPr>
              <a:t>Common </a:t>
            </a:r>
            <a:r>
              <a:rPr lang="en-US" sz="4400" dirty="0">
                <a:solidFill>
                  <a:srgbClr val="F2F2F2"/>
                </a:solidFill>
                <a:latin typeface="Arial"/>
                <a:cs typeface="Arial"/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22575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484140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7F7F7F"/>
                </a:solidFill>
                <a:latin typeface="Arial"/>
                <a:cs typeface="Arial"/>
              </a:rPr>
              <a:t>New </a:t>
            </a:r>
            <a:r>
              <a:rPr lang="en-US" sz="2800" b="1" i="1" dirty="0">
                <a:solidFill>
                  <a:srgbClr val="7F7F7F"/>
                </a:solidFill>
                <a:latin typeface="Arial"/>
                <a:cs typeface="Arial"/>
              </a:rPr>
              <a:t>Build</a:t>
            </a:r>
            <a:endParaRPr lang="en-US" sz="28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Political &amp; Economic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Lack of policy stability makes it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difficult for </a:t>
            </a: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companies to 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invest.</a:t>
            </a:r>
          </a:p>
          <a:p>
            <a:endParaRPr lang="en-US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Code for Sustainable Homes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Standards for all new homes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Introduced 2007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Set path to Net zero carbon by 2016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Might be scrapped?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Likely to be scaled back?</a:t>
            </a:r>
          </a:p>
          <a:p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Part L for Non-domestic buildings (approximate reductions aggregated by sector)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2006 – 25% reduction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2010 – 25% reduction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7F7F7F"/>
                </a:solidFill>
                <a:latin typeface="Arial"/>
                <a:cs typeface="Arial"/>
              </a:rPr>
              <a:t>Planned 2013 – 22% reduction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7F7F7F"/>
                </a:solidFill>
                <a:latin typeface="Arial"/>
                <a:cs typeface="Arial"/>
              </a:rPr>
              <a:t>Standards delayed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7F7F7F"/>
                </a:solidFill>
                <a:latin typeface="Arial"/>
                <a:cs typeface="Arial"/>
              </a:rPr>
              <a:t>Actual 2014 – 9% (approx.)</a:t>
            </a:r>
            <a:endParaRPr lang="en-US" sz="2000" i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407" y="170419"/>
            <a:ext cx="4122297" cy="29467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" name="Picture 2" descr="SetWidth380-Aedis-Part-L-Update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35" y="3756186"/>
            <a:ext cx="3986669" cy="24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1208</Words>
  <Application>Microsoft Macintosh PowerPoint</Application>
  <PresentationFormat>On-screen Show (4:3)</PresentationFormat>
  <Paragraphs>219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Reducing energy demand from new and existing urban habitat - problems and issues in UK and India  a UK perspective of the research challenge </vt:lpstr>
      <vt:lpstr>The purpose of this presentation is to cover a range of problems and issues in order to inform the exploration of common research challenges.  STEEP  Societal Technical Economic Environmental Political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Significant Issue Urban System Solutions require us to blend hard and soft systems thinking. If we apply a systems approach to in Cities, what might this offer?</vt:lpstr>
      <vt:lpstr>Infrastructure vulnerability to urban systemic risks?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Mayfield</dc:creator>
  <cp:lastModifiedBy>Martin Mayfield</cp:lastModifiedBy>
  <cp:revision>41</cp:revision>
  <dcterms:created xsi:type="dcterms:W3CDTF">2014-02-22T21:46:29Z</dcterms:created>
  <dcterms:modified xsi:type="dcterms:W3CDTF">2014-02-25T04:31:55Z</dcterms:modified>
</cp:coreProperties>
</file>