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sldIdLst>
    <p:sldId id="256" r:id="rId5"/>
    <p:sldId id="291" r:id="rId6"/>
    <p:sldId id="257" r:id="rId7"/>
    <p:sldId id="284" r:id="rId8"/>
    <p:sldId id="266" r:id="rId9"/>
    <p:sldId id="267" r:id="rId10"/>
    <p:sldId id="292" r:id="rId11"/>
    <p:sldId id="264" r:id="rId12"/>
    <p:sldId id="272" r:id="rId13"/>
    <p:sldId id="271" r:id="rId14"/>
    <p:sldId id="268" r:id="rId15"/>
    <p:sldId id="269" r:id="rId16"/>
    <p:sldId id="270" r:id="rId17"/>
    <p:sldId id="273" r:id="rId18"/>
    <p:sldId id="274" r:id="rId19"/>
    <p:sldId id="275" r:id="rId20"/>
    <p:sldId id="276" r:id="rId21"/>
    <p:sldId id="279" r:id="rId22"/>
    <p:sldId id="280" r:id="rId23"/>
    <p:sldId id="277" r:id="rId24"/>
    <p:sldId id="278" r:id="rId25"/>
    <p:sldId id="281" r:id="rId26"/>
    <p:sldId id="282" r:id="rId27"/>
    <p:sldId id="285" r:id="rId28"/>
    <p:sldId id="286" r:id="rId29"/>
    <p:sldId id="287" r:id="rId30"/>
    <p:sldId id="289" r:id="rId31"/>
    <p:sldId id="290" r:id="rId3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AA7E"/>
    <a:srgbClr val="00AEEF"/>
    <a:srgbClr val="7B79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020" autoAdjust="0"/>
    <p:restoredTop sz="94700" autoAdjust="0"/>
  </p:normalViewPr>
  <p:slideViewPr>
    <p:cSldViewPr>
      <p:cViewPr>
        <p:scale>
          <a:sx n="60" d="100"/>
          <a:sy n="60" d="100"/>
        </p:scale>
        <p:origin x="-2778" y="-1098"/>
      </p:cViewPr>
      <p:guideLst>
        <p:guide orient="horz" pos="164"/>
        <p:guide pos="56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648BBFA-4413-4C36-96E6-635F05C03B2D}" type="datetimeFigureOut">
              <a:rPr lang="en-GB" smtClean="0"/>
              <a:pPr/>
              <a:t>30/05/2013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7A75E1-404A-46D7-A25E-B974E79D1FA7}" type="slidenum">
              <a:rPr lang="en-GB" smtClean="0"/>
              <a:pPr/>
              <a:t>‹#›</a:t>
            </a:fld>
            <a:endParaRPr lang="en-GB"/>
          </a:p>
        </p:txBody>
      </p:sp>
    </p:spTree>
    <p:extLst>
      <p:ext uri="{BB962C8B-B14F-4D97-AF65-F5344CB8AC3E}">
        <p14:creationId xmlns:p14="http://schemas.microsoft.com/office/powerpoint/2010/main" val="311417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57A75E1-404A-46D7-A25E-B974E79D1FA7}" type="slidenum">
              <a:rPr lang="en-GB" smtClean="0"/>
              <a:pPr/>
              <a:t>23</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3" name="Picture 11" descr="front com"/>
          <p:cNvPicPr>
            <a:picLocks noChangeAspect="1" noChangeArrowheads="1"/>
          </p:cNvPicPr>
          <p:nvPr userDrawn="1"/>
        </p:nvPicPr>
        <p:blipFill>
          <a:blip r:embed="rId2" cstate="print"/>
          <a:srcRect l="8195" t="20126" r="7840" b="7307"/>
          <a:stretch>
            <a:fillRect/>
          </a:stretch>
        </p:blipFill>
        <p:spPr bwMode="auto">
          <a:xfrm>
            <a:off x="0" y="1268760"/>
            <a:ext cx="9144000" cy="5587653"/>
          </a:xfrm>
          <a:prstGeom prst="rect">
            <a:avLst/>
          </a:prstGeom>
          <a:noFill/>
        </p:spPr>
      </p:pic>
      <p:sp>
        <p:nvSpPr>
          <p:cNvPr id="3074" name="Rectangle 2"/>
          <p:cNvSpPr>
            <a:spLocks noGrp="1" noChangeArrowheads="1"/>
          </p:cNvSpPr>
          <p:nvPr>
            <p:ph type="ctrTitle"/>
          </p:nvPr>
        </p:nvSpPr>
        <p:spPr>
          <a:xfrm>
            <a:off x="900113" y="1916113"/>
            <a:ext cx="7772400" cy="1441450"/>
          </a:xfrm>
        </p:spPr>
        <p:txBody>
          <a:bodyPr/>
          <a:lstStyle>
            <a:lvl1pPr>
              <a:defRPr sz="4500" b="0">
                <a:solidFill>
                  <a:schemeClr val="bg1"/>
                </a:solidFill>
              </a:defRPr>
            </a:lvl1pPr>
          </a:lstStyle>
          <a:p>
            <a:r>
              <a:rPr lang="en-US" smtClean="0"/>
              <a:t>Click to edit Master title style</a:t>
            </a:r>
            <a:endParaRPr lang="en-GB"/>
          </a:p>
        </p:txBody>
      </p:sp>
      <p:sp>
        <p:nvSpPr>
          <p:cNvPr id="3075" name="Rectangle 3"/>
          <p:cNvSpPr>
            <a:spLocks noGrp="1" noChangeArrowheads="1"/>
          </p:cNvSpPr>
          <p:nvPr>
            <p:ph type="subTitle" idx="1"/>
          </p:nvPr>
        </p:nvSpPr>
        <p:spPr>
          <a:xfrm>
            <a:off x="900113" y="3357563"/>
            <a:ext cx="7775575" cy="1223962"/>
          </a:xfrm>
        </p:spPr>
        <p:txBody>
          <a:bodyPr/>
          <a:lstStyle>
            <a:lvl1pPr marL="0" indent="0">
              <a:buFontTx/>
              <a:buNone/>
              <a:defRPr sz="3600">
                <a:solidFill>
                  <a:schemeClr val="bg1"/>
                </a:solidFill>
              </a:defRPr>
            </a:lvl1pPr>
          </a:lstStyle>
          <a:p>
            <a:r>
              <a:rPr lang="en-US" smtClean="0"/>
              <a:t>Click to edit Master subtitle style</a:t>
            </a:r>
            <a:endParaRPr lang="en-GB"/>
          </a:p>
        </p:txBody>
      </p:sp>
      <p:pic>
        <p:nvPicPr>
          <p:cNvPr id="2050" name="Picture 2" descr="DECC_CYAN_AW"/>
          <p:cNvPicPr>
            <a:picLocks noChangeAspect="1" noChangeArrowheads="1"/>
          </p:cNvPicPr>
          <p:nvPr userDrawn="1"/>
        </p:nvPicPr>
        <p:blipFill>
          <a:blip r:embed="rId3" cstate="print"/>
          <a:srcRect/>
          <a:stretch>
            <a:fillRect/>
          </a:stretch>
        </p:blipFill>
        <p:spPr bwMode="auto">
          <a:xfrm>
            <a:off x="7452320" y="188640"/>
            <a:ext cx="1485900" cy="990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142875"/>
            <a:ext cx="1871662" cy="58785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900113" y="142875"/>
            <a:ext cx="5464175" cy="58785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a:spLocks noGrp="1" noChangeArrowheads="1"/>
          </p:cNvSpPr>
          <p:nvPr userDrawn="1">
            <p:ph type="body" idx="1"/>
          </p:nvPr>
        </p:nvSpPr>
        <p:spPr>
          <a:xfrm>
            <a:off x="900113" y="1844675"/>
            <a:ext cx="6616700" cy="4032250"/>
          </a:xfrm>
          <a:solidFill>
            <a:schemeClr val="bg1"/>
          </a:solidFill>
        </p:spPr>
        <p:txBody>
          <a:bodyPr/>
          <a:lstStyle/>
          <a:p>
            <a:pPr marL="0" indent="0">
              <a:buFontTx/>
              <a:buNone/>
            </a:pPr>
            <a:r>
              <a:rPr lang="en-GB" sz="3600" dirty="0">
                <a:solidFill>
                  <a:srgbClr val="00AEEF"/>
                </a:solidFill>
              </a:rPr>
              <a:t>HEADING</a:t>
            </a:r>
            <a:br>
              <a:rPr lang="en-GB" sz="3600" dirty="0">
                <a:solidFill>
                  <a:srgbClr val="00AEEF"/>
                </a:solidFill>
              </a:rPr>
            </a:br>
            <a:r>
              <a:rPr lang="en-GB" sz="3300" dirty="0"/>
              <a:t>Text</a:t>
            </a:r>
          </a:p>
          <a:p>
            <a:pPr marL="0" indent="0"/>
            <a:endParaRPr lang="en-GB" sz="2200" dirty="0"/>
          </a:p>
        </p:txBody>
      </p:sp>
      <p:sp>
        <p:nvSpPr>
          <p:cNvPr id="5" name="Rectangle 2"/>
          <p:cNvSpPr>
            <a:spLocks noGrp="1" noChangeArrowheads="1"/>
          </p:cNvSpPr>
          <p:nvPr userDrawn="1">
            <p:ph type="title"/>
          </p:nvPr>
        </p:nvSpPr>
        <p:spPr>
          <a:xfrm>
            <a:off x="900113" y="171450"/>
            <a:ext cx="5400675" cy="504825"/>
          </a:xfrm>
        </p:spPr>
        <p:txBody>
          <a:bodyPr/>
          <a:lstStyle/>
          <a:p>
            <a:r>
              <a:rPr lang="en-GB" dirty="0"/>
              <a:t>CLICK TO ADD 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900113" y="1989138"/>
            <a:ext cx="3667125"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19638" y="1989138"/>
            <a:ext cx="3668712" cy="4032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front com"/>
          <p:cNvPicPr>
            <a:picLocks noChangeAspect="1" noChangeArrowheads="1"/>
          </p:cNvPicPr>
          <p:nvPr userDrawn="1"/>
        </p:nvPicPr>
        <p:blipFill>
          <a:blip r:embed="rId13" cstate="print"/>
          <a:srcRect l="8195" t="20126" r="7840" b="77693"/>
          <a:stretch>
            <a:fillRect/>
          </a:stretch>
        </p:blipFill>
        <p:spPr bwMode="auto">
          <a:xfrm>
            <a:off x="0" y="1268760"/>
            <a:ext cx="9144000" cy="167928"/>
          </a:xfrm>
          <a:prstGeom prst="rect">
            <a:avLst/>
          </a:prstGeom>
          <a:noFill/>
        </p:spPr>
      </p:pic>
      <p:sp>
        <p:nvSpPr>
          <p:cNvPr id="1026" name="Rectangle 2"/>
          <p:cNvSpPr>
            <a:spLocks noGrp="1" noChangeArrowheads="1"/>
          </p:cNvSpPr>
          <p:nvPr>
            <p:ph type="title"/>
          </p:nvPr>
        </p:nvSpPr>
        <p:spPr bwMode="auto">
          <a:xfrm>
            <a:off x="900113" y="142875"/>
            <a:ext cx="5400675" cy="504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1027" name="Rectangle 3"/>
          <p:cNvSpPr>
            <a:spLocks noGrp="1" noChangeArrowheads="1"/>
          </p:cNvSpPr>
          <p:nvPr>
            <p:ph type="body" idx="1"/>
          </p:nvPr>
        </p:nvSpPr>
        <p:spPr bwMode="auto">
          <a:xfrm>
            <a:off x="900113" y="1989138"/>
            <a:ext cx="7488237" cy="4032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 name="Picture 2" descr="DECC_CYAN_AW"/>
          <p:cNvPicPr>
            <a:picLocks noChangeAspect="1" noChangeArrowheads="1"/>
          </p:cNvPicPr>
          <p:nvPr userDrawn="1"/>
        </p:nvPicPr>
        <p:blipFill>
          <a:blip r:embed="rId14" cstate="print"/>
          <a:srcRect/>
          <a:stretch>
            <a:fillRect/>
          </a:stretch>
        </p:blipFill>
        <p:spPr bwMode="auto">
          <a:xfrm>
            <a:off x="7452320" y="188640"/>
            <a:ext cx="1485900" cy="990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2200" b="1">
          <a:solidFill>
            <a:srgbClr val="7B7979"/>
          </a:solidFill>
          <a:latin typeface="+mj-lt"/>
          <a:ea typeface="+mj-ea"/>
          <a:cs typeface="+mj-cs"/>
        </a:defRPr>
      </a:lvl1pPr>
      <a:lvl2pPr algn="l" rtl="0" eaLnBrk="1" fontAlgn="base" hangingPunct="1">
        <a:spcBef>
          <a:spcPct val="0"/>
        </a:spcBef>
        <a:spcAft>
          <a:spcPct val="0"/>
        </a:spcAft>
        <a:defRPr sz="2200" b="1">
          <a:solidFill>
            <a:srgbClr val="7B7979"/>
          </a:solidFill>
          <a:latin typeface="Arial" pitchFamily="34" charset="0"/>
        </a:defRPr>
      </a:lvl2pPr>
      <a:lvl3pPr algn="l" rtl="0" eaLnBrk="1" fontAlgn="base" hangingPunct="1">
        <a:spcBef>
          <a:spcPct val="0"/>
        </a:spcBef>
        <a:spcAft>
          <a:spcPct val="0"/>
        </a:spcAft>
        <a:defRPr sz="2200" b="1">
          <a:solidFill>
            <a:srgbClr val="7B7979"/>
          </a:solidFill>
          <a:latin typeface="Arial" pitchFamily="34" charset="0"/>
        </a:defRPr>
      </a:lvl3pPr>
      <a:lvl4pPr algn="l" rtl="0" eaLnBrk="1" fontAlgn="base" hangingPunct="1">
        <a:spcBef>
          <a:spcPct val="0"/>
        </a:spcBef>
        <a:spcAft>
          <a:spcPct val="0"/>
        </a:spcAft>
        <a:defRPr sz="2200" b="1">
          <a:solidFill>
            <a:srgbClr val="7B7979"/>
          </a:solidFill>
          <a:latin typeface="Arial" pitchFamily="34" charset="0"/>
        </a:defRPr>
      </a:lvl4pPr>
      <a:lvl5pPr algn="l" rtl="0" eaLnBrk="1" fontAlgn="base" hangingPunct="1">
        <a:spcBef>
          <a:spcPct val="0"/>
        </a:spcBef>
        <a:spcAft>
          <a:spcPct val="0"/>
        </a:spcAft>
        <a:defRPr sz="2200" b="1">
          <a:solidFill>
            <a:srgbClr val="7B7979"/>
          </a:solidFill>
          <a:latin typeface="Arial" pitchFamily="34" charset="0"/>
        </a:defRPr>
      </a:lvl5pPr>
      <a:lvl6pPr marL="457200" algn="l" rtl="0" eaLnBrk="1" fontAlgn="base" hangingPunct="1">
        <a:spcBef>
          <a:spcPct val="0"/>
        </a:spcBef>
        <a:spcAft>
          <a:spcPct val="0"/>
        </a:spcAft>
        <a:defRPr sz="2200" b="1">
          <a:solidFill>
            <a:srgbClr val="7B7979"/>
          </a:solidFill>
          <a:latin typeface="Arial" pitchFamily="34" charset="0"/>
        </a:defRPr>
      </a:lvl6pPr>
      <a:lvl7pPr marL="914400" algn="l" rtl="0" eaLnBrk="1" fontAlgn="base" hangingPunct="1">
        <a:spcBef>
          <a:spcPct val="0"/>
        </a:spcBef>
        <a:spcAft>
          <a:spcPct val="0"/>
        </a:spcAft>
        <a:defRPr sz="2200" b="1">
          <a:solidFill>
            <a:srgbClr val="7B7979"/>
          </a:solidFill>
          <a:latin typeface="Arial" pitchFamily="34" charset="0"/>
        </a:defRPr>
      </a:lvl7pPr>
      <a:lvl8pPr marL="1371600" algn="l" rtl="0" eaLnBrk="1" fontAlgn="base" hangingPunct="1">
        <a:spcBef>
          <a:spcPct val="0"/>
        </a:spcBef>
        <a:spcAft>
          <a:spcPct val="0"/>
        </a:spcAft>
        <a:defRPr sz="2200" b="1">
          <a:solidFill>
            <a:srgbClr val="7B7979"/>
          </a:solidFill>
          <a:latin typeface="Arial" pitchFamily="34" charset="0"/>
        </a:defRPr>
      </a:lvl8pPr>
      <a:lvl9pPr marL="1828800" algn="l" rtl="0" eaLnBrk="1" fontAlgn="base" hangingPunct="1">
        <a:spcBef>
          <a:spcPct val="0"/>
        </a:spcBef>
        <a:spcAft>
          <a:spcPct val="0"/>
        </a:spcAft>
        <a:defRPr sz="2200" b="1">
          <a:solidFill>
            <a:srgbClr val="7B7979"/>
          </a:solidFill>
          <a:latin typeface="Arial" pitchFamily="34" charset="0"/>
        </a:defRPr>
      </a:lvl9pPr>
    </p:titleStyle>
    <p:bodyStyle>
      <a:lvl1pPr marL="342900" indent="-342900" algn="l" rtl="0" eaLnBrk="1" fontAlgn="base" hangingPunct="1">
        <a:spcBef>
          <a:spcPct val="20000"/>
        </a:spcBef>
        <a:spcAft>
          <a:spcPct val="0"/>
        </a:spcAft>
        <a:buChar char="•"/>
        <a:defRPr sz="1700">
          <a:solidFill>
            <a:srgbClr val="7B7979"/>
          </a:solidFill>
          <a:latin typeface="+mn-lt"/>
          <a:ea typeface="+mn-ea"/>
          <a:cs typeface="+mn-cs"/>
        </a:defRPr>
      </a:lvl1pPr>
      <a:lvl2pPr marL="742950" indent="-285750" algn="l" rtl="0" eaLnBrk="1" fontAlgn="base" hangingPunct="1">
        <a:spcBef>
          <a:spcPct val="20000"/>
        </a:spcBef>
        <a:spcAft>
          <a:spcPct val="0"/>
        </a:spcAft>
        <a:buChar char="–"/>
        <a:defRPr sz="1700">
          <a:solidFill>
            <a:srgbClr val="7B7979"/>
          </a:solidFill>
          <a:latin typeface="+mn-lt"/>
        </a:defRPr>
      </a:lvl2pPr>
      <a:lvl3pPr marL="1143000" indent="-228600" algn="l" rtl="0" eaLnBrk="1" fontAlgn="base" hangingPunct="1">
        <a:spcBef>
          <a:spcPct val="20000"/>
        </a:spcBef>
        <a:spcAft>
          <a:spcPct val="0"/>
        </a:spcAft>
        <a:buChar char="•"/>
        <a:defRPr sz="1700">
          <a:solidFill>
            <a:srgbClr val="7B7979"/>
          </a:solidFill>
          <a:latin typeface="+mn-lt"/>
        </a:defRPr>
      </a:lvl3pPr>
      <a:lvl4pPr marL="1600200" indent="-228600" algn="l" rtl="0" eaLnBrk="1" fontAlgn="base" hangingPunct="1">
        <a:spcBef>
          <a:spcPct val="20000"/>
        </a:spcBef>
        <a:spcAft>
          <a:spcPct val="0"/>
        </a:spcAft>
        <a:buChar char="–"/>
        <a:defRPr sz="1700">
          <a:solidFill>
            <a:srgbClr val="7B7979"/>
          </a:solidFill>
          <a:latin typeface="+mn-lt"/>
        </a:defRPr>
      </a:lvl4pPr>
      <a:lvl5pPr marL="2057400" indent="-228600" algn="l" rtl="0" eaLnBrk="1" fontAlgn="base" hangingPunct="1">
        <a:spcBef>
          <a:spcPct val="20000"/>
        </a:spcBef>
        <a:spcAft>
          <a:spcPct val="0"/>
        </a:spcAft>
        <a:buChar char="»"/>
        <a:defRPr sz="1700">
          <a:solidFill>
            <a:srgbClr val="7B7979"/>
          </a:solidFill>
          <a:latin typeface="+mn-lt"/>
        </a:defRPr>
      </a:lvl5pPr>
      <a:lvl6pPr marL="2514600" indent="-228600" algn="l" rtl="0" eaLnBrk="1" fontAlgn="base" hangingPunct="1">
        <a:spcBef>
          <a:spcPct val="20000"/>
        </a:spcBef>
        <a:spcAft>
          <a:spcPct val="0"/>
        </a:spcAft>
        <a:buChar char="»"/>
        <a:defRPr sz="1700">
          <a:solidFill>
            <a:srgbClr val="7B7979"/>
          </a:solidFill>
          <a:latin typeface="+mn-lt"/>
        </a:defRPr>
      </a:lvl6pPr>
      <a:lvl7pPr marL="2971800" indent="-228600" algn="l" rtl="0" eaLnBrk="1" fontAlgn="base" hangingPunct="1">
        <a:spcBef>
          <a:spcPct val="20000"/>
        </a:spcBef>
        <a:spcAft>
          <a:spcPct val="0"/>
        </a:spcAft>
        <a:buChar char="»"/>
        <a:defRPr sz="1700">
          <a:solidFill>
            <a:srgbClr val="7B7979"/>
          </a:solidFill>
          <a:latin typeface="+mn-lt"/>
        </a:defRPr>
      </a:lvl7pPr>
      <a:lvl8pPr marL="3429000" indent="-228600" algn="l" rtl="0" eaLnBrk="1" fontAlgn="base" hangingPunct="1">
        <a:spcBef>
          <a:spcPct val="20000"/>
        </a:spcBef>
        <a:spcAft>
          <a:spcPct val="0"/>
        </a:spcAft>
        <a:buChar char="»"/>
        <a:defRPr sz="1700">
          <a:solidFill>
            <a:srgbClr val="7B7979"/>
          </a:solidFill>
          <a:latin typeface="+mn-lt"/>
        </a:defRPr>
      </a:lvl8pPr>
      <a:lvl9pPr marL="3886200" indent="-228600" algn="l" rtl="0" eaLnBrk="1" fontAlgn="base" hangingPunct="1">
        <a:spcBef>
          <a:spcPct val="20000"/>
        </a:spcBef>
        <a:spcAft>
          <a:spcPct val="0"/>
        </a:spcAft>
        <a:buChar char="»"/>
        <a:defRPr sz="1700">
          <a:solidFill>
            <a:srgbClr val="7B797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00113" y="1916113"/>
            <a:ext cx="8064375" cy="1512887"/>
          </a:xfrm>
        </p:spPr>
        <p:txBody>
          <a:bodyPr/>
          <a:lstStyle/>
          <a:p>
            <a:r>
              <a:rPr lang="en-GB" dirty="0" smtClean="0"/>
              <a:t>S.P.R.I.N.T v2.0</a:t>
            </a:r>
            <a:br>
              <a:rPr lang="en-GB" dirty="0" smtClean="0"/>
            </a:br>
            <a:r>
              <a:rPr lang="en-GB" dirty="0" smtClean="0"/>
              <a:t/>
            </a:r>
            <a:br>
              <a:rPr lang="en-GB" dirty="0" smtClean="0"/>
            </a:br>
            <a:r>
              <a:rPr lang="en-GB" dirty="0" smtClean="0"/>
              <a:t>User Guide</a:t>
            </a:r>
            <a:endParaRPr lang="en-GB" dirty="0"/>
          </a:p>
        </p:txBody>
      </p:sp>
      <p:sp>
        <p:nvSpPr>
          <p:cNvPr id="2051" name="Rectangle 3"/>
          <p:cNvSpPr>
            <a:spLocks noGrp="1" noChangeArrowheads="1"/>
          </p:cNvSpPr>
          <p:nvPr>
            <p:ph type="subTitle" idx="1"/>
          </p:nvPr>
        </p:nvSpPr>
        <p:spPr>
          <a:xfrm>
            <a:off x="899592" y="4077072"/>
            <a:ext cx="7775575" cy="1223962"/>
          </a:xfrm>
        </p:spPr>
        <p:txBody>
          <a:bodyPr/>
          <a:lstStyle/>
          <a:p>
            <a:r>
              <a:rPr lang="en-US" dirty="0" smtClean="0"/>
              <a:t>Infrastructure Access Feedback Survey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844675"/>
            <a:ext cx="6616700" cy="4032250"/>
          </a:xfrm>
          <a:solidFill>
            <a:schemeClr val="bg1"/>
          </a:solidFill>
        </p:spPr>
        <p:txBody>
          <a:bodyPr>
            <a:normAutofit lnSpcReduction="10000"/>
          </a:bodyPr>
          <a:lstStyle/>
          <a:p>
            <a:pPr marL="0" indent="0">
              <a:buFontTx/>
              <a:buNone/>
            </a:pPr>
            <a:r>
              <a:rPr lang="en-GB" sz="3600" dirty="0" smtClean="0">
                <a:solidFill>
                  <a:srgbClr val="00AEEF"/>
                </a:solidFill>
              </a:rPr>
              <a:t>Name and Reference Code</a:t>
            </a:r>
            <a:br>
              <a:rPr lang="en-GB" sz="3600" dirty="0" smtClean="0">
                <a:solidFill>
                  <a:srgbClr val="00AEEF"/>
                </a:solidFill>
              </a:rPr>
            </a:br>
            <a:r>
              <a:rPr lang="en-GB" sz="3300" dirty="0" smtClean="0"/>
              <a:t>Select your company’s name from the list, or add new (this info is for DECC internal use only).</a:t>
            </a:r>
          </a:p>
          <a:p>
            <a:pPr marL="0" indent="0">
              <a:buFontTx/>
              <a:buNone/>
            </a:pPr>
            <a:endParaRPr lang="en-GB" sz="3300" dirty="0" smtClean="0"/>
          </a:p>
          <a:p>
            <a:pPr marL="0" indent="0">
              <a:buFontTx/>
              <a:buNone/>
            </a:pPr>
            <a:r>
              <a:rPr lang="en-GB" sz="3300" dirty="0" smtClean="0"/>
              <a:t>The reference code will have been emailed to you when you informed DECC of the initial enquiry	 →</a:t>
            </a:r>
          </a:p>
          <a:p>
            <a:pPr marL="0" indent="0"/>
            <a:endParaRPr lang="en-GB" sz="2200" dirty="0" smtClean="0"/>
          </a:p>
          <a:p>
            <a:pPr marL="0" indent="0"/>
            <a:endParaRPr lang="en-GB" sz="2200" dirty="0"/>
          </a:p>
        </p:txBody>
      </p:sp>
      <p:sp>
        <p:nvSpPr>
          <p:cNvPr id="4098" name="Rectangle 2"/>
          <p:cNvSpPr>
            <a:spLocks noGrp="1" noChangeArrowheads="1"/>
          </p:cNvSpPr>
          <p:nvPr>
            <p:ph type="title"/>
          </p:nvPr>
        </p:nvSpPr>
        <p:spPr/>
        <p:txBody>
          <a:bodyPr/>
          <a:lstStyle/>
          <a:p>
            <a:r>
              <a:rPr lang="en-GB" dirty="0"/>
              <a:t>User Guide</a:t>
            </a:r>
          </a:p>
        </p:txBody>
      </p:sp>
      <p:sp>
        <p:nvSpPr>
          <p:cNvPr id="4100"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Identifying Information</a:t>
            </a:r>
            <a:endParaRPr lang="en-GB" sz="2200" dirty="0">
              <a:solidFill>
                <a:srgbClr val="B3AA7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78"/>
          <a:stretch/>
        </p:blipFill>
        <p:spPr bwMode="auto">
          <a:xfrm>
            <a:off x="179512" y="1484783"/>
            <a:ext cx="8712968" cy="52398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501280" y="2852936"/>
            <a:ext cx="4014936"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FontTx/>
              <a:buNone/>
            </a:pPr>
            <a:r>
              <a:rPr lang="en-GB" sz="3600" dirty="0" smtClean="0">
                <a:solidFill>
                  <a:srgbClr val="00AEEF"/>
                </a:solidFill>
              </a:rPr>
              <a:t>Owner or User?</a:t>
            </a:r>
            <a:r>
              <a:rPr lang="en-GB" sz="1800" dirty="0" smtClean="0">
                <a:solidFill>
                  <a:srgbClr val="00AEEF"/>
                </a:solidFill>
              </a:rPr>
              <a:t/>
            </a:r>
            <a:br>
              <a:rPr lang="en-GB" sz="1800" dirty="0" smtClean="0">
                <a:solidFill>
                  <a:srgbClr val="00AEEF"/>
                </a:solidFill>
              </a:rPr>
            </a:br>
            <a:r>
              <a:rPr lang="en-GB" sz="3300" dirty="0" smtClean="0"/>
              <a:t>Selecting either “</a:t>
            </a:r>
            <a:r>
              <a:rPr lang="en-GB" sz="3300" i="1" dirty="0" smtClean="0"/>
              <a:t>Owner</a:t>
            </a:r>
            <a:r>
              <a:rPr lang="en-GB" sz="3300" dirty="0" smtClean="0"/>
              <a:t>” or “</a:t>
            </a:r>
            <a:r>
              <a:rPr lang="en-GB" sz="3300" i="1" dirty="0" smtClean="0"/>
              <a:t>User</a:t>
            </a:r>
            <a:r>
              <a:rPr lang="en-GB" sz="3300" dirty="0" smtClean="0"/>
              <a:t>” will change the question set displayed.	 </a:t>
            </a:r>
          </a:p>
          <a:p>
            <a:pPr marL="0" indent="0">
              <a:buFontTx/>
              <a:buNone/>
            </a:pPr>
            <a:endParaRPr lang="en-GB" sz="3300" dirty="0" smtClean="0"/>
          </a:p>
          <a:p>
            <a:pPr marL="0" indent="0">
              <a:buFontTx/>
              <a:buNone/>
            </a:pPr>
            <a:endParaRPr lang="en-GB" sz="3300" dirty="0" smtClean="0"/>
          </a:p>
          <a:p>
            <a:pPr marL="0" indent="0">
              <a:buFontTx/>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659429" cy="430887"/>
          </a:xfrm>
          <a:prstGeom prst="rect">
            <a:avLst/>
          </a:prstGeom>
        </p:spPr>
        <p:txBody>
          <a:bodyPr wrap="none">
            <a:spAutoFit/>
          </a:bodyPr>
          <a:lstStyle/>
          <a:p>
            <a:pPr>
              <a:spcBef>
                <a:spcPct val="50000"/>
              </a:spcBef>
            </a:pPr>
            <a:r>
              <a:rPr lang="en-GB" sz="2200" dirty="0" smtClean="0">
                <a:solidFill>
                  <a:srgbClr val="B3AA7E"/>
                </a:solidFill>
              </a:rPr>
              <a:t>Define Role</a:t>
            </a:r>
            <a:endParaRPr lang="en-GB" sz="2200" dirty="0">
              <a:solidFill>
                <a:srgbClr val="B3AA7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grpSp>
        <p:nvGrpSpPr>
          <p:cNvPr id="2" name="Group 1"/>
          <p:cNvGrpSpPr/>
          <p:nvPr/>
        </p:nvGrpSpPr>
        <p:grpSpPr>
          <a:xfrm>
            <a:off x="2256247" y="1556792"/>
            <a:ext cx="4552180" cy="5181601"/>
            <a:chOff x="2270597" y="1484784"/>
            <a:chExt cx="4552180" cy="5181601"/>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367" t="6933" r="22534" b="42585"/>
            <a:stretch/>
          </p:blipFill>
          <p:spPr bwMode="auto">
            <a:xfrm>
              <a:off x="2270597" y="1484784"/>
              <a:ext cx="4524374"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22777" t="6957" r="22587" b="42985"/>
            <a:stretch/>
          </p:blipFill>
          <p:spPr bwMode="auto">
            <a:xfrm>
              <a:off x="2298403" y="4075584"/>
              <a:ext cx="4524374" cy="2590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 name="Rectangle 7"/>
          <p:cNvSpPr/>
          <p:nvPr/>
        </p:nvSpPr>
        <p:spPr>
          <a:xfrm>
            <a:off x="2495549" y="5733256"/>
            <a:ext cx="4064049" cy="9361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33650" y="3068960"/>
            <a:ext cx="3982566"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marL="0" indent="0">
              <a:buFontTx/>
              <a:buNone/>
            </a:pPr>
            <a:r>
              <a:rPr lang="en-GB" sz="3600" dirty="0" smtClean="0">
                <a:solidFill>
                  <a:srgbClr val="00AEEF"/>
                </a:solidFill>
              </a:rPr>
              <a:t>Come back later</a:t>
            </a:r>
            <a:r>
              <a:rPr lang="en-GB" sz="1800" dirty="0" smtClean="0">
                <a:solidFill>
                  <a:srgbClr val="00AEEF"/>
                </a:solidFill>
              </a:rPr>
              <a:t/>
            </a:r>
            <a:br>
              <a:rPr lang="en-GB" sz="1800" dirty="0" smtClean="0">
                <a:solidFill>
                  <a:srgbClr val="00AEEF"/>
                </a:solidFill>
              </a:rPr>
            </a:br>
            <a:r>
              <a:rPr lang="en-GB" sz="3300" dirty="0" smtClean="0"/>
              <a:t>You may save the form for completion at a later date by clicking </a:t>
            </a:r>
            <a:r>
              <a:rPr lang="en-GB" sz="3300" i="1" dirty="0" smtClean="0"/>
              <a:t>“Save &amp; Exit”</a:t>
            </a:r>
            <a:r>
              <a:rPr lang="en-GB" sz="3300" dirty="0" smtClean="0"/>
              <a:t> at any time.  This will allow you to save a copy of the form to a location of your choice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641796" cy="430887"/>
          </a:xfrm>
          <a:prstGeom prst="rect">
            <a:avLst/>
          </a:prstGeom>
        </p:spPr>
        <p:txBody>
          <a:bodyPr wrap="none">
            <a:spAutoFit/>
          </a:bodyPr>
          <a:lstStyle/>
          <a:p>
            <a:pPr>
              <a:spcBef>
                <a:spcPct val="50000"/>
              </a:spcBef>
            </a:pPr>
            <a:r>
              <a:rPr lang="en-GB" sz="2200" dirty="0" smtClean="0">
                <a:solidFill>
                  <a:srgbClr val="B3AA7E"/>
                </a:solidFill>
              </a:rPr>
              <a:t>Save &amp; Exit</a:t>
            </a:r>
            <a:endParaRPr lang="en-GB" sz="2200" dirty="0">
              <a:solidFill>
                <a:srgbClr val="B3AA7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78" t="31219" r="24685" b="24372"/>
          <a:stretch/>
        </p:blipFill>
        <p:spPr bwMode="auto">
          <a:xfrm>
            <a:off x="819807" y="2002222"/>
            <a:ext cx="7677808" cy="4225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a:t>User Guide</a:t>
            </a:r>
          </a:p>
        </p:txBody>
      </p:sp>
      <p:sp>
        <p:nvSpPr>
          <p:cNvPr id="8" name="Rectangle 7"/>
          <p:cNvSpPr/>
          <p:nvPr/>
        </p:nvSpPr>
        <p:spPr>
          <a:xfrm>
            <a:off x="1198179" y="4745421"/>
            <a:ext cx="2948152" cy="56755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Navigation</a:t>
            </a:r>
            <a:r>
              <a:rPr lang="en-GB" sz="1800" dirty="0" smtClean="0">
                <a:solidFill>
                  <a:srgbClr val="00AEEF"/>
                </a:solidFill>
              </a:rPr>
              <a:t/>
            </a:r>
            <a:br>
              <a:rPr lang="en-GB" sz="1800" dirty="0" smtClean="0">
                <a:solidFill>
                  <a:srgbClr val="00AEEF"/>
                </a:solidFill>
              </a:rPr>
            </a:br>
            <a:r>
              <a:rPr lang="en-GB" sz="3300" dirty="0" smtClean="0"/>
              <a:t>If the third-party access enquiry did not proceed to a negotiation, then you will not be able to use the </a:t>
            </a:r>
            <a:r>
              <a:rPr lang="en-GB" sz="3300" i="1" dirty="0" smtClean="0"/>
              <a:t>“Proceed to Negotiation Phase”</a:t>
            </a:r>
            <a:r>
              <a:rPr lang="en-GB" sz="3300" dirty="0" smtClean="0"/>
              <a:t> button 	 				</a:t>
            </a:r>
          </a:p>
          <a:p>
            <a:pPr marL="0" indent="0">
              <a:buFontTx/>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612942" cy="430887"/>
          </a:xfrm>
          <a:prstGeom prst="rect">
            <a:avLst/>
          </a:prstGeom>
        </p:spPr>
        <p:txBody>
          <a:bodyPr wrap="none">
            <a:spAutoFit/>
          </a:bodyPr>
          <a:lstStyle/>
          <a:p>
            <a:pPr>
              <a:spcBef>
                <a:spcPct val="50000"/>
              </a:spcBef>
            </a:pPr>
            <a:r>
              <a:rPr lang="en-GB" sz="2200" dirty="0" smtClean="0">
                <a:solidFill>
                  <a:srgbClr val="B3AA7E"/>
                </a:solidFill>
              </a:rPr>
              <a:t>Negotiation</a:t>
            </a:r>
            <a:endParaRPr lang="en-GB" sz="2200" dirty="0">
              <a:solidFill>
                <a:srgbClr val="B3AA7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643" t="49580" r="24643" b="30543"/>
          <a:stretch/>
        </p:blipFill>
        <p:spPr bwMode="auto">
          <a:xfrm>
            <a:off x="1259631" y="4012323"/>
            <a:ext cx="6500155" cy="1592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a:t>User Guide</a:t>
            </a:r>
          </a:p>
        </p:txBody>
      </p:sp>
      <p:grpSp>
        <p:nvGrpSpPr>
          <p:cNvPr id="2" name="Group 1"/>
          <p:cNvGrpSpPr/>
          <p:nvPr/>
        </p:nvGrpSpPr>
        <p:grpSpPr>
          <a:xfrm>
            <a:off x="1259632" y="1988840"/>
            <a:ext cx="6500155" cy="1414355"/>
            <a:chOff x="1259632" y="2948151"/>
            <a:chExt cx="6500155" cy="1414355"/>
          </a:xfrm>
        </p:grpSpPr>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878" t="58069" r="24685" b="24372"/>
            <a:stretch/>
          </p:blipFill>
          <p:spPr bwMode="auto">
            <a:xfrm>
              <a:off x="1259632" y="2948151"/>
              <a:ext cx="6500155" cy="1414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574392" y="3594866"/>
              <a:ext cx="2493112" cy="5199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1604237" y="4814846"/>
            <a:ext cx="2463267" cy="48636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Declaring Blockers</a:t>
            </a:r>
            <a:r>
              <a:rPr lang="en-GB" sz="1800" dirty="0" smtClean="0">
                <a:solidFill>
                  <a:srgbClr val="00AEEF"/>
                </a:solidFill>
              </a:rPr>
              <a:t/>
            </a:r>
            <a:br>
              <a:rPr lang="en-GB" sz="1800" dirty="0" smtClean="0">
                <a:solidFill>
                  <a:srgbClr val="00AEEF"/>
                </a:solidFill>
              </a:rPr>
            </a:br>
            <a:r>
              <a:rPr lang="en-GB" sz="3300" dirty="0" smtClean="0"/>
              <a:t>If the access enquiry did not proceed to negotiation then you will be asked to declare if there were blockers, and if so, describe them	 				</a:t>
            </a:r>
          </a:p>
          <a:p>
            <a:pPr marL="0" indent="0">
              <a:buFontTx/>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266693" cy="430887"/>
          </a:xfrm>
          <a:prstGeom prst="rect">
            <a:avLst/>
          </a:prstGeom>
        </p:spPr>
        <p:txBody>
          <a:bodyPr wrap="none">
            <a:spAutoFit/>
          </a:bodyPr>
          <a:lstStyle/>
          <a:p>
            <a:pPr>
              <a:spcBef>
                <a:spcPct val="50000"/>
              </a:spcBef>
            </a:pPr>
            <a:r>
              <a:rPr lang="en-GB" sz="2200" dirty="0" smtClean="0">
                <a:solidFill>
                  <a:srgbClr val="B3AA7E"/>
                </a:solidFill>
              </a:rPr>
              <a:t>Blockers</a:t>
            </a:r>
            <a:endParaRPr lang="en-GB" sz="2200" dirty="0">
              <a:solidFill>
                <a:srgbClr val="B3AA7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78" t="20451" r="24453" b="31964"/>
          <a:stretch/>
        </p:blipFill>
        <p:spPr bwMode="auto">
          <a:xfrm>
            <a:off x="755576" y="1872258"/>
            <a:ext cx="7817858" cy="4616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a:t>User Guide</a:t>
            </a:r>
          </a:p>
        </p:txBody>
      </p:sp>
      <p:sp>
        <p:nvSpPr>
          <p:cNvPr id="7" name="Rectangle 6"/>
          <p:cNvSpPr/>
          <p:nvPr/>
        </p:nvSpPr>
        <p:spPr>
          <a:xfrm>
            <a:off x="1201271" y="2492896"/>
            <a:ext cx="4485876"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201271" y="3200400"/>
            <a:ext cx="6899121" cy="15967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pPr>
              <a:buNone/>
            </a:pPr>
            <a:r>
              <a:rPr lang="en-GB" dirty="0" smtClean="0"/>
              <a:t>Changes from previous version:</a:t>
            </a:r>
          </a:p>
          <a:p>
            <a:endParaRPr lang="en-GB" dirty="0" smtClean="0"/>
          </a:p>
          <a:p>
            <a:r>
              <a:rPr lang="en-GB" dirty="0" smtClean="0"/>
              <a:t>Added title screen</a:t>
            </a:r>
          </a:p>
          <a:p>
            <a:r>
              <a:rPr lang="en-GB" dirty="0" smtClean="0"/>
              <a:t>Added additional details boxes for some questions</a:t>
            </a:r>
          </a:p>
          <a:p>
            <a:r>
              <a:rPr lang="en-GB" dirty="0" smtClean="0"/>
              <a:t>Added free text comments form</a:t>
            </a:r>
          </a:p>
          <a:p>
            <a:r>
              <a:rPr lang="en-GB" dirty="0" smtClean="0"/>
              <a:t>Changed some combo boxes to list boxes</a:t>
            </a:r>
          </a:p>
          <a:p>
            <a:r>
              <a:rPr lang="en-GB" dirty="0" smtClean="0"/>
              <a:t>Outlook no longer needs to be open – the application can take care of that for you</a:t>
            </a:r>
          </a:p>
          <a:p>
            <a:r>
              <a:rPr lang="en-GB" dirty="0" smtClean="0"/>
              <a:t>Added reset buttons</a:t>
            </a:r>
          </a:p>
          <a:p>
            <a:r>
              <a:rPr lang="en-GB" dirty="0" smtClean="0"/>
              <a:t>Added help screen</a:t>
            </a:r>
          </a:p>
          <a:p>
            <a:r>
              <a:rPr lang="en-GB" dirty="0" smtClean="0"/>
              <a:t>Added validation visual cue icons</a:t>
            </a:r>
          </a:p>
          <a:p>
            <a:r>
              <a:rPr lang="en-GB" dirty="0"/>
              <a:t>Added </a:t>
            </a:r>
            <a:r>
              <a:rPr lang="en-GB" dirty="0" smtClean="0"/>
              <a:t>additional navigation controls</a:t>
            </a:r>
            <a:endParaRPr lang="en-GB" dirty="0"/>
          </a:p>
          <a:p>
            <a:endParaRPr lang="en-GB" dirty="0" smtClean="0"/>
          </a:p>
          <a:p>
            <a:endParaRPr lang="en-GB" dirty="0"/>
          </a:p>
        </p:txBody>
      </p:sp>
      <p:sp>
        <p:nvSpPr>
          <p:cNvPr id="5" name="Rectangle 2"/>
          <p:cNvSpPr>
            <a:spLocks noGrp="1" noChangeArrowheads="1"/>
          </p:cNvSpPr>
          <p:nvPr>
            <p:ph type="title"/>
          </p:nvPr>
        </p:nvSpPr>
        <p:spPr>
          <a:xfrm>
            <a:off x="900113" y="171450"/>
            <a:ext cx="5400675" cy="504825"/>
          </a:xfrm>
        </p:spPr>
        <p:txBody>
          <a:bodyPr/>
          <a:lstStyle/>
          <a:p>
            <a:r>
              <a:rPr lang="en-GB" dirty="0" smtClean="0"/>
              <a:t>SPRINT v2.0</a:t>
            </a:r>
            <a:endParaRPr lang="en-GB" dirty="0"/>
          </a:p>
        </p:txBody>
      </p:sp>
      <p:sp>
        <p:nvSpPr>
          <p:cNvPr id="6"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Change log</a:t>
            </a:r>
            <a:endParaRPr lang="en-GB" sz="2200" dirty="0">
              <a:solidFill>
                <a:srgbClr val="B3AA7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Submit Form to DECC</a:t>
            </a:r>
            <a:r>
              <a:rPr lang="en-GB" sz="1800" dirty="0" smtClean="0">
                <a:solidFill>
                  <a:srgbClr val="00AEEF"/>
                </a:solidFill>
              </a:rPr>
              <a:t/>
            </a:r>
            <a:br>
              <a:rPr lang="en-GB" sz="1800" dirty="0" smtClean="0">
                <a:solidFill>
                  <a:srgbClr val="00AEEF"/>
                </a:solidFill>
              </a:rPr>
            </a:br>
            <a:r>
              <a:rPr lang="en-GB" sz="3300" dirty="0" smtClean="0"/>
              <a:t>If the access enquiry did not proceed to a negotiation and </a:t>
            </a:r>
            <a:r>
              <a:rPr lang="en-GB" sz="3300" i="1" dirty="0" smtClean="0"/>
              <a:t>all</a:t>
            </a:r>
            <a:r>
              <a:rPr lang="en-GB" sz="3300" dirty="0" smtClean="0"/>
              <a:t> questions have been completed, the </a:t>
            </a:r>
            <a:r>
              <a:rPr lang="en-GB" sz="3300" i="1" dirty="0" smtClean="0"/>
              <a:t>“Finish and submit form to DECC”</a:t>
            </a:r>
            <a:r>
              <a:rPr lang="en-GB" sz="3300" dirty="0" smtClean="0"/>
              <a:t> button will become active.  Only click if you are sure you want to submit the form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2728632" cy="430887"/>
          </a:xfrm>
          <a:prstGeom prst="rect">
            <a:avLst/>
          </a:prstGeom>
        </p:spPr>
        <p:txBody>
          <a:bodyPr wrap="none">
            <a:spAutoFit/>
          </a:bodyPr>
          <a:lstStyle/>
          <a:p>
            <a:pPr>
              <a:spcBef>
                <a:spcPct val="50000"/>
              </a:spcBef>
            </a:pPr>
            <a:r>
              <a:rPr lang="en-GB" sz="2200" dirty="0" smtClean="0">
                <a:solidFill>
                  <a:srgbClr val="B3AA7E"/>
                </a:solidFill>
              </a:rPr>
              <a:t>Submitting the Form</a:t>
            </a:r>
            <a:endParaRPr lang="en-GB" sz="2200" dirty="0">
              <a:solidFill>
                <a:srgbClr val="B3AA7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24458" t="36766" r="24859" b="9056"/>
          <a:stretch/>
        </p:blipFill>
        <p:spPr bwMode="auto">
          <a:xfrm>
            <a:off x="699843" y="1556793"/>
            <a:ext cx="7544565"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a:t>User Guide</a:t>
            </a:r>
          </a:p>
        </p:txBody>
      </p:sp>
      <p:sp>
        <p:nvSpPr>
          <p:cNvPr id="7" name="Rectangle 6"/>
          <p:cNvSpPr/>
          <p:nvPr/>
        </p:nvSpPr>
        <p:spPr>
          <a:xfrm>
            <a:off x="4067944" y="5622640"/>
            <a:ext cx="2952328" cy="6047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4463619" y="3121572"/>
            <a:ext cx="1716463" cy="3079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Permissions</a:t>
            </a:r>
            <a:r>
              <a:rPr lang="en-GB" sz="1800" dirty="0" smtClean="0">
                <a:solidFill>
                  <a:srgbClr val="00AEEF"/>
                </a:solidFill>
              </a:rPr>
              <a:t/>
            </a:r>
            <a:br>
              <a:rPr lang="en-GB" sz="1800" dirty="0" smtClean="0">
                <a:solidFill>
                  <a:srgbClr val="00AEEF"/>
                </a:solidFill>
              </a:rPr>
            </a:br>
            <a:r>
              <a:rPr lang="en-GB" sz="3300" dirty="0" smtClean="0"/>
              <a:t>You must allow the form to access Outlook and send email.  Clicking </a:t>
            </a:r>
            <a:r>
              <a:rPr lang="en-GB" sz="3300" i="1" dirty="0" smtClean="0"/>
              <a:t>“Deny” </a:t>
            </a:r>
            <a:r>
              <a:rPr lang="en-GB" sz="3300" dirty="0" smtClean="0"/>
              <a:t>will cause the program to crash and you will lose your progress		</a:t>
            </a:r>
          </a:p>
          <a:p>
            <a:pPr marL="0" indent="0">
              <a:buFontTx/>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941557" cy="430887"/>
          </a:xfrm>
          <a:prstGeom prst="rect">
            <a:avLst/>
          </a:prstGeom>
        </p:spPr>
        <p:txBody>
          <a:bodyPr wrap="none">
            <a:spAutoFit/>
          </a:bodyPr>
          <a:lstStyle/>
          <a:p>
            <a:pPr>
              <a:spcBef>
                <a:spcPct val="50000"/>
              </a:spcBef>
            </a:pPr>
            <a:r>
              <a:rPr lang="en-GB" sz="2200" dirty="0" smtClean="0">
                <a:solidFill>
                  <a:srgbClr val="B3AA7E"/>
                </a:solidFill>
              </a:rPr>
              <a:t>Outlook Email</a:t>
            </a:r>
            <a:endParaRPr lang="en-GB" sz="2200" dirty="0">
              <a:solidFill>
                <a:srgbClr val="B3AA7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65" t="37416" r="22829" b="9775"/>
          <a:stretch/>
        </p:blipFill>
        <p:spPr bwMode="auto">
          <a:xfrm>
            <a:off x="643743" y="1574091"/>
            <a:ext cx="8176729" cy="5100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GB" dirty="0"/>
              <a:t>User Guide</a:t>
            </a:r>
          </a:p>
        </p:txBody>
      </p:sp>
      <p:sp>
        <p:nvSpPr>
          <p:cNvPr id="10" name="Rectangle 9"/>
          <p:cNvSpPr/>
          <p:nvPr/>
        </p:nvSpPr>
        <p:spPr>
          <a:xfrm>
            <a:off x="3445024" y="3392041"/>
            <a:ext cx="766936" cy="2813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The Negotiation Phase</a:t>
            </a:r>
            <a:r>
              <a:rPr lang="en-GB" sz="1800" dirty="0" smtClean="0">
                <a:solidFill>
                  <a:srgbClr val="00AEEF"/>
                </a:solidFill>
              </a:rPr>
              <a:t/>
            </a:r>
            <a:br>
              <a:rPr lang="en-GB" sz="1800" dirty="0" smtClean="0">
                <a:solidFill>
                  <a:srgbClr val="00AEEF"/>
                </a:solidFill>
              </a:rPr>
            </a:br>
            <a:r>
              <a:rPr lang="en-GB" sz="3300" dirty="0" smtClean="0"/>
              <a:t>The page for the negotiation phase behaves in a similar way to the enquiry phase.  You can navigate between the two using the buttons				</a:t>
            </a:r>
          </a:p>
          <a:p>
            <a:pPr marL="0" indent="0">
              <a:buFontTx/>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2491388" cy="430887"/>
          </a:xfrm>
          <a:prstGeom prst="rect">
            <a:avLst/>
          </a:prstGeom>
        </p:spPr>
        <p:txBody>
          <a:bodyPr wrap="none">
            <a:spAutoFit/>
          </a:bodyPr>
          <a:lstStyle/>
          <a:p>
            <a:pPr>
              <a:spcBef>
                <a:spcPct val="50000"/>
              </a:spcBef>
            </a:pPr>
            <a:r>
              <a:rPr lang="en-GB" sz="2200" dirty="0" smtClean="0">
                <a:solidFill>
                  <a:srgbClr val="B3AA7E"/>
                </a:solidFill>
              </a:rPr>
              <a:t>Negotiation Phase</a:t>
            </a:r>
            <a:endParaRPr lang="en-GB" sz="2200" dirty="0">
              <a:solidFill>
                <a:srgbClr val="B3AA7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2491388" cy="430887"/>
          </a:xfrm>
          <a:prstGeom prst="rect">
            <a:avLst/>
          </a:prstGeom>
        </p:spPr>
        <p:txBody>
          <a:bodyPr wrap="none">
            <a:spAutoFit/>
          </a:bodyPr>
          <a:lstStyle/>
          <a:p>
            <a:pPr>
              <a:spcBef>
                <a:spcPct val="50000"/>
              </a:spcBef>
            </a:pPr>
            <a:r>
              <a:rPr lang="en-GB" sz="2200" dirty="0" smtClean="0">
                <a:solidFill>
                  <a:srgbClr val="B3AA7E"/>
                </a:solidFill>
              </a:rPr>
              <a:t>Negotiation Phase</a:t>
            </a:r>
            <a:endParaRPr lang="en-GB" sz="2200" dirty="0">
              <a:solidFill>
                <a:srgbClr val="B3AA7E"/>
              </a:solidFill>
            </a:endParaRP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237" t="55486" r="24138" b="22257"/>
          <a:stretch/>
        </p:blipFill>
        <p:spPr bwMode="auto">
          <a:xfrm>
            <a:off x="441434" y="1923083"/>
            <a:ext cx="8261131" cy="222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4187" t="43773" r="24187" b="36838"/>
          <a:stretch/>
        </p:blipFill>
        <p:spPr bwMode="auto">
          <a:xfrm>
            <a:off x="441434" y="4293096"/>
            <a:ext cx="8261131" cy="1939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71600" y="2979682"/>
            <a:ext cx="3024336" cy="630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997876" y="5165833"/>
            <a:ext cx="3024336" cy="630621"/>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FontTx/>
              <a:buNone/>
            </a:pPr>
            <a:r>
              <a:rPr lang="en-GB" sz="3600" dirty="0" smtClean="0">
                <a:solidFill>
                  <a:srgbClr val="00AEEF"/>
                </a:solidFill>
              </a:rPr>
              <a:t>Submit Form to DECC</a:t>
            </a:r>
            <a:r>
              <a:rPr lang="en-GB" sz="1800" dirty="0" smtClean="0">
                <a:solidFill>
                  <a:srgbClr val="00AEEF"/>
                </a:solidFill>
              </a:rPr>
              <a:t/>
            </a:r>
            <a:br>
              <a:rPr lang="en-GB" sz="1800" dirty="0" smtClean="0">
                <a:solidFill>
                  <a:srgbClr val="00AEEF"/>
                </a:solidFill>
              </a:rPr>
            </a:br>
            <a:r>
              <a:rPr lang="en-GB" sz="3300" dirty="0" smtClean="0"/>
              <a:t>If the negotiation questions have all been completed, the </a:t>
            </a:r>
            <a:r>
              <a:rPr lang="en-GB" sz="3300" i="1" dirty="0" smtClean="0"/>
              <a:t>“Finish and submit for to DECC”</a:t>
            </a:r>
            <a:r>
              <a:rPr lang="en-GB" sz="3300" dirty="0" smtClean="0"/>
              <a:t> button will become active.  Only click if you are sure you want to submit the form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4235455" cy="430887"/>
          </a:xfrm>
          <a:prstGeom prst="rect">
            <a:avLst/>
          </a:prstGeom>
        </p:spPr>
        <p:txBody>
          <a:bodyPr wrap="none">
            <a:spAutoFit/>
          </a:bodyPr>
          <a:lstStyle/>
          <a:p>
            <a:pPr>
              <a:spcBef>
                <a:spcPct val="50000"/>
              </a:spcBef>
            </a:pPr>
            <a:r>
              <a:rPr lang="en-GB" sz="2200" dirty="0" smtClean="0">
                <a:solidFill>
                  <a:srgbClr val="B3AA7E"/>
                </a:solidFill>
              </a:rPr>
              <a:t>Submitting the Negotiation Form</a:t>
            </a:r>
            <a:endParaRPr lang="en-GB" sz="2200" dirty="0">
              <a:solidFill>
                <a:srgbClr val="B3AA7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None/>
            </a:pPr>
            <a:r>
              <a:rPr lang="en-GB" sz="3600" dirty="0" smtClean="0">
                <a:solidFill>
                  <a:srgbClr val="00AEEF"/>
                </a:solidFill>
              </a:rPr>
              <a:t>Known Issues</a:t>
            </a:r>
            <a:endParaRPr lang="en-GB" sz="1800" dirty="0" smtClean="0">
              <a:solidFill>
                <a:srgbClr val="00AEEF"/>
              </a:solidFill>
            </a:endParaRPr>
          </a:p>
          <a:p>
            <a:pPr marL="0" indent="0"/>
            <a:r>
              <a:rPr lang="en-GB" sz="3300" dirty="0" smtClean="0"/>
              <a:t>The “</a:t>
            </a:r>
            <a:r>
              <a:rPr lang="en-GB" sz="3300" i="1" dirty="0" smtClean="0"/>
              <a:t>Finish and submit form to DECC” </a:t>
            </a:r>
            <a:r>
              <a:rPr lang="en-GB" sz="3300" dirty="0" smtClean="0"/>
              <a:t>button isn’t active despite all questions being answered	</a:t>
            </a:r>
          </a:p>
          <a:p>
            <a:pPr marL="0" indent="0">
              <a:buNone/>
            </a:pPr>
            <a:r>
              <a:rPr lang="en-GB" sz="3300" dirty="0" smtClean="0"/>
              <a:t>- Click in a blank cell to activate the button		</a:t>
            </a:r>
          </a:p>
          <a:p>
            <a:pPr marL="3543300" lvl="8" indent="0">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2200411" cy="430887"/>
          </a:xfrm>
          <a:prstGeom prst="rect">
            <a:avLst/>
          </a:prstGeom>
        </p:spPr>
        <p:txBody>
          <a:bodyPr wrap="none">
            <a:spAutoFit/>
          </a:bodyPr>
          <a:lstStyle/>
          <a:p>
            <a:pPr>
              <a:spcBef>
                <a:spcPct val="50000"/>
              </a:spcBef>
            </a:pPr>
            <a:r>
              <a:rPr lang="en-GB" sz="2200" dirty="0" smtClean="0">
                <a:solidFill>
                  <a:srgbClr val="B3AA7E"/>
                </a:solidFill>
              </a:rPr>
              <a:t>Troubleshooting</a:t>
            </a:r>
            <a:endParaRPr lang="en-GB" sz="2200" dirty="0">
              <a:solidFill>
                <a:srgbClr val="B3AA7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899592" y="1772816"/>
            <a:ext cx="6616700" cy="4032250"/>
          </a:xfrm>
        </p:spPr>
        <p:txBody>
          <a:bodyPr/>
          <a:lstStyle/>
          <a:p>
            <a:pPr marL="0" indent="0">
              <a:buNone/>
            </a:pPr>
            <a:r>
              <a:rPr lang="en-GB" sz="3600" dirty="0" smtClean="0">
                <a:solidFill>
                  <a:srgbClr val="00AEEF"/>
                </a:solidFill>
              </a:rPr>
              <a:t>Let Us Know</a:t>
            </a:r>
            <a:endParaRPr lang="en-GB" sz="1800" dirty="0" smtClean="0">
              <a:solidFill>
                <a:srgbClr val="00AEEF"/>
              </a:solidFill>
            </a:endParaRPr>
          </a:p>
          <a:p>
            <a:pPr marL="0" indent="0">
              <a:buNone/>
            </a:pPr>
            <a:r>
              <a:rPr lang="en-GB" sz="3300" dirty="0" smtClean="0"/>
              <a:t>Please let DECC know how you found using the form:</a:t>
            </a:r>
          </a:p>
          <a:p>
            <a:pPr marL="0" indent="0">
              <a:buNone/>
            </a:pPr>
            <a:endParaRPr lang="en-GB" sz="1600" dirty="0" smtClean="0"/>
          </a:p>
          <a:p>
            <a:pPr marL="0" indent="0">
              <a:buNone/>
            </a:pPr>
            <a:r>
              <a:rPr lang="en-GB" sz="3300" dirty="0" smtClean="0"/>
              <a:t>Richard.Thyer@decc.gsi.gov.uk	 Robert.A.White@decc.gsi.gov.uk 	</a:t>
            </a:r>
          </a:p>
          <a:p>
            <a:pPr marL="3543300" lvl="8" indent="0">
              <a:buNone/>
            </a:pPr>
            <a:r>
              <a:rPr lang="en-GB" sz="3300" dirty="0" smtClean="0"/>
              <a:t>			</a:t>
            </a:r>
          </a:p>
          <a:p>
            <a:endParaRPr lang="en-GB" dirty="0"/>
          </a:p>
        </p:txBody>
      </p:sp>
      <p:sp>
        <p:nvSpPr>
          <p:cNvPr id="3" name="Title 2"/>
          <p:cNvSpPr>
            <a:spLocks noGrp="1"/>
          </p:cNvSpPr>
          <p:nvPr>
            <p:ph type="title"/>
          </p:nvPr>
        </p:nvSpPr>
        <p:spPr/>
        <p:txBody>
          <a:bodyPr/>
          <a:lstStyle/>
          <a:p>
            <a:r>
              <a:rPr lang="en-GB" dirty="0"/>
              <a:t>User Guide</a:t>
            </a:r>
          </a:p>
        </p:txBody>
      </p:sp>
      <p:sp>
        <p:nvSpPr>
          <p:cNvPr id="4" name="Rectangle 3"/>
          <p:cNvSpPr/>
          <p:nvPr/>
        </p:nvSpPr>
        <p:spPr>
          <a:xfrm>
            <a:off x="899592" y="620688"/>
            <a:ext cx="1425390" cy="430887"/>
          </a:xfrm>
          <a:prstGeom prst="rect">
            <a:avLst/>
          </a:prstGeom>
        </p:spPr>
        <p:txBody>
          <a:bodyPr wrap="none">
            <a:spAutoFit/>
          </a:bodyPr>
          <a:lstStyle/>
          <a:p>
            <a:pPr>
              <a:spcBef>
                <a:spcPct val="50000"/>
              </a:spcBef>
            </a:pPr>
            <a:r>
              <a:rPr lang="en-GB" sz="2200" dirty="0" smtClean="0">
                <a:solidFill>
                  <a:srgbClr val="B3AA7E"/>
                </a:solidFill>
              </a:rPr>
              <a:t>Feedback</a:t>
            </a:r>
            <a:endParaRPr lang="en-GB" sz="2200" dirty="0">
              <a:solidFill>
                <a:srgbClr val="B3AA7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844675"/>
            <a:ext cx="6616700" cy="4032250"/>
          </a:xfrm>
          <a:solidFill>
            <a:schemeClr val="bg1"/>
          </a:solidFill>
        </p:spPr>
        <p:txBody>
          <a:bodyPr/>
          <a:lstStyle/>
          <a:p>
            <a:pPr marL="0" indent="0">
              <a:buFontTx/>
              <a:buNone/>
            </a:pPr>
            <a:r>
              <a:rPr lang="en-GB" sz="3600" dirty="0" smtClean="0">
                <a:solidFill>
                  <a:srgbClr val="00AEEF"/>
                </a:solidFill>
              </a:rPr>
              <a:t>Feedback</a:t>
            </a:r>
            <a:r>
              <a:rPr lang="en-GB" sz="3600" dirty="0">
                <a:solidFill>
                  <a:srgbClr val="00AEEF"/>
                </a:solidFill>
              </a:rPr>
              <a:t/>
            </a:r>
            <a:br>
              <a:rPr lang="en-GB" sz="3600" dirty="0">
                <a:solidFill>
                  <a:srgbClr val="00AEEF"/>
                </a:solidFill>
              </a:rPr>
            </a:br>
            <a:r>
              <a:rPr lang="en-GB" sz="2800" dirty="0" smtClean="0"/>
              <a:t>The Infrastructure Access Survey is designed to be an easy way for users running MS Office to inform DECC of how discussions on third-party access to infrastructure were carried out. 	</a:t>
            </a:r>
            <a:r>
              <a:rPr lang="en-GB" sz="3300" dirty="0" smtClean="0"/>
              <a:t>						</a:t>
            </a:r>
          </a:p>
          <a:p>
            <a:pPr marL="0" indent="0">
              <a:buFontTx/>
              <a:buNone/>
            </a:pPr>
            <a:r>
              <a:rPr lang="en-GB" sz="3300" dirty="0" smtClean="0"/>
              <a:t>						→</a:t>
            </a:r>
            <a:endParaRPr lang="en-GB" sz="3300" dirty="0"/>
          </a:p>
          <a:p>
            <a:pPr marL="0" indent="0"/>
            <a:endParaRPr lang="en-GB" sz="2200" dirty="0"/>
          </a:p>
        </p:txBody>
      </p:sp>
      <p:sp>
        <p:nvSpPr>
          <p:cNvPr id="4098" name="Rectangle 2"/>
          <p:cNvSpPr>
            <a:spLocks noGrp="1" noChangeArrowheads="1"/>
          </p:cNvSpPr>
          <p:nvPr>
            <p:ph type="title"/>
          </p:nvPr>
        </p:nvSpPr>
        <p:spPr/>
        <p:txBody>
          <a:bodyPr/>
          <a:lstStyle/>
          <a:p>
            <a:r>
              <a:rPr lang="en-GB" dirty="0" smtClean="0"/>
              <a:t>Welcome</a:t>
            </a:r>
            <a:endParaRPr lang="en-GB" dirty="0"/>
          </a:p>
        </p:txBody>
      </p:sp>
      <p:sp>
        <p:nvSpPr>
          <p:cNvPr id="4100"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Introduction</a:t>
            </a:r>
            <a:endParaRPr lang="en-GB" sz="2200" dirty="0">
              <a:solidFill>
                <a:srgbClr val="B3AA7E"/>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844675"/>
            <a:ext cx="6616700" cy="4032250"/>
          </a:xfrm>
          <a:solidFill>
            <a:schemeClr val="bg1"/>
          </a:solidFill>
        </p:spPr>
        <p:txBody>
          <a:bodyPr/>
          <a:lstStyle/>
          <a:p>
            <a:pPr marL="0" indent="0">
              <a:buFontTx/>
              <a:buNone/>
            </a:pPr>
            <a:r>
              <a:rPr lang="en-GB" sz="3600" dirty="0" smtClean="0">
                <a:solidFill>
                  <a:srgbClr val="00AEEF"/>
                </a:solidFill>
              </a:rPr>
              <a:t>Enable Macros</a:t>
            </a:r>
            <a:r>
              <a:rPr lang="en-GB" sz="3600" dirty="0">
                <a:solidFill>
                  <a:srgbClr val="00AEEF"/>
                </a:solidFill>
              </a:rPr>
              <a:t/>
            </a:r>
            <a:br>
              <a:rPr lang="en-GB" sz="3600" dirty="0">
                <a:solidFill>
                  <a:srgbClr val="00AEEF"/>
                </a:solidFill>
              </a:rPr>
            </a:br>
            <a:r>
              <a:rPr lang="en-GB" sz="3300" dirty="0" smtClean="0"/>
              <a:t>For the survey form to work, macros must be enabled.</a:t>
            </a:r>
          </a:p>
          <a:p>
            <a:pPr marL="0" indent="0">
              <a:buFontTx/>
              <a:buNone/>
            </a:pPr>
            <a:endParaRPr lang="en-GB" sz="3300" dirty="0" smtClean="0"/>
          </a:p>
          <a:p>
            <a:pPr marL="0" indent="0">
              <a:buFontTx/>
              <a:buNone/>
            </a:pPr>
            <a:r>
              <a:rPr lang="en-GB" sz="3300" dirty="0" smtClean="0"/>
              <a:t>To do this, click the “</a:t>
            </a:r>
            <a:r>
              <a:rPr lang="en-GB" sz="3300" i="1" dirty="0" smtClean="0"/>
              <a:t>Options</a:t>
            </a:r>
            <a:r>
              <a:rPr lang="en-GB" sz="3300" dirty="0" smtClean="0"/>
              <a:t>” button and select “</a:t>
            </a:r>
            <a:r>
              <a:rPr lang="en-GB" sz="3300" i="1" dirty="0" smtClean="0"/>
              <a:t>Enable this content</a:t>
            </a:r>
            <a:r>
              <a:rPr lang="en-GB" sz="3300" dirty="0" smtClean="0"/>
              <a:t>” 				→</a:t>
            </a:r>
            <a:endParaRPr lang="en-GB" sz="3300" dirty="0"/>
          </a:p>
          <a:p>
            <a:pPr marL="0" indent="0"/>
            <a:endParaRPr lang="en-GB" sz="2200" dirty="0"/>
          </a:p>
        </p:txBody>
      </p:sp>
      <p:sp>
        <p:nvSpPr>
          <p:cNvPr id="4098" name="Rectangle 2"/>
          <p:cNvSpPr>
            <a:spLocks noGrp="1" noChangeArrowheads="1"/>
          </p:cNvSpPr>
          <p:nvPr>
            <p:ph type="title"/>
          </p:nvPr>
        </p:nvSpPr>
        <p:spPr/>
        <p:txBody>
          <a:bodyPr/>
          <a:lstStyle/>
          <a:p>
            <a:r>
              <a:rPr lang="en-GB" dirty="0" smtClean="0"/>
              <a:t>User Guide</a:t>
            </a:r>
            <a:endParaRPr lang="en-GB" dirty="0"/>
          </a:p>
        </p:txBody>
      </p:sp>
      <p:sp>
        <p:nvSpPr>
          <p:cNvPr id="4100"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Opening the file</a:t>
            </a:r>
            <a:endParaRPr lang="en-GB" sz="2200" dirty="0">
              <a:solidFill>
                <a:srgbClr val="B3AA7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pic>
        <p:nvPicPr>
          <p:cNvPr id="4" name="Picture 3" descr="userguide1.bmp"/>
          <p:cNvPicPr>
            <a:picLocks noChangeAspect="1"/>
          </p:cNvPicPr>
          <p:nvPr/>
        </p:nvPicPr>
        <p:blipFill rotWithShape="1">
          <a:blip r:embed="rId2" cstate="print"/>
          <a:srcRect b="2732"/>
          <a:stretch/>
        </p:blipFill>
        <p:spPr>
          <a:xfrm>
            <a:off x="395536" y="1484784"/>
            <a:ext cx="8352928" cy="5077941"/>
          </a:xfrm>
          <a:prstGeom prst="rect">
            <a:avLst/>
          </a:prstGeom>
        </p:spPr>
      </p:pic>
      <p:sp>
        <p:nvSpPr>
          <p:cNvPr id="5" name="Rectangle 4"/>
          <p:cNvSpPr/>
          <p:nvPr/>
        </p:nvSpPr>
        <p:spPr>
          <a:xfrm>
            <a:off x="2077219" y="2203897"/>
            <a:ext cx="504056" cy="1773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pic>
        <p:nvPicPr>
          <p:cNvPr id="4" name="Picture 3" descr="userguide2.bmp"/>
          <p:cNvPicPr>
            <a:picLocks noChangeAspect="1"/>
          </p:cNvPicPr>
          <p:nvPr/>
        </p:nvPicPr>
        <p:blipFill rotWithShape="1">
          <a:blip r:embed="rId2" cstate="print"/>
          <a:srcRect b="2732"/>
          <a:stretch/>
        </p:blipFill>
        <p:spPr>
          <a:xfrm>
            <a:off x="395536" y="1484784"/>
            <a:ext cx="8352928" cy="5077941"/>
          </a:xfrm>
          <a:prstGeom prst="rect">
            <a:avLst/>
          </a:prstGeom>
        </p:spPr>
      </p:pic>
      <p:sp>
        <p:nvSpPr>
          <p:cNvPr id="5" name="Rectangle 4"/>
          <p:cNvSpPr/>
          <p:nvPr/>
        </p:nvSpPr>
        <p:spPr>
          <a:xfrm>
            <a:off x="3563888" y="4221089"/>
            <a:ext cx="612826" cy="136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844674"/>
            <a:ext cx="6616700" cy="4464645"/>
          </a:xfrm>
          <a:solidFill>
            <a:schemeClr val="bg1"/>
          </a:solidFill>
        </p:spPr>
        <p:txBody>
          <a:bodyPr/>
          <a:lstStyle/>
          <a:p>
            <a:pPr marL="0" indent="0">
              <a:buFontTx/>
              <a:buNone/>
            </a:pPr>
            <a:r>
              <a:rPr lang="en-GB" sz="3600" dirty="0" smtClean="0">
                <a:solidFill>
                  <a:srgbClr val="00AEEF"/>
                </a:solidFill>
              </a:rPr>
              <a:t>Enable Macros</a:t>
            </a:r>
            <a:r>
              <a:rPr lang="en-GB" sz="3600" dirty="0">
                <a:solidFill>
                  <a:srgbClr val="00AEEF"/>
                </a:solidFill>
              </a:rPr>
              <a:t/>
            </a:r>
            <a:br>
              <a:rPr lang="en-GB" sz="3600" dirty="0">
                <a:solidFill>
                  <a:srgbClr val="00AEEF"/>
                </a:solidFill>
              </a:rPr>
            </a:br>
            <a:r>
              <a:rPr lang="en-GB" sz="3300" dirty="0" smtClean="0"/>
              <a:t>Some versions of Excel may not ask you to enable macros due to default security settings.  If this is the case and the system does not appear to work check macro handling under: </a:t>
            </a:r>
            <a:r>
              <a:rPr lang="en-GB" sz="3300" i="1" dirty="0" smtClean="0"/>
              <a:t>File/Office icon &gt; Options &gt; Trust </a:t>
            </a:r>
            <a:r>
              <a:rPr lang="en-GB" sz="3300" i="1" dirty="0" err="1" smtClean="0"/>
              <a:t>Center</a:t>
            </a:r>
            <a:r>
              <a:rPr lang="en-GB" sz="3300" i="1" dirty="0" smtClean="0"/>
              <a:t> &gt; Trust </a:t>
            </a:r>
            <a:r>
              <a:rPr lang="en-GB" sz="3300" i="1" dirty="0" err="1" smtClean="0"/>
              <a:t>Center</a:t>
            </a:r>
            <a:r>
              <a:rPr lang="en-GB" sz="3300" i="1" dirty="0" smtClean="0"/>
              <a:t> Settings</a:t>
            </a:r>
            <a:endParaRPr lang="en-GB" sz="3300" dirty="0"/>
          </a:p>
          <a:p>
            <a:pPr marL="0" indent="0"/>
            <a:endParaRPr lang="en-GB" sz="2200" dirty="0"/>
          </a:p>
        </p:txBody>
      </p:sp>
      <p:sp>
        <p:nvSpPr>
          <p:cNvPr id="4098" name="Rectangle 2"/>
          <p:cNvSpPr>
            <a:spLocks noGrp="1" noChangeArrowheads="1"/>
          </p:cNvSpPr>
          <p:nvPr>
            <p:ph type="title"/>
          </p:nvPr>
        </p:nvSpPr>
        <p:spPr/>
        <p:txBody>
          <a:bodyPr/>
          <a:lstStyle/>
          <a:p>
            <a:r>
              <a:rPr lang="en-GB" dirty="0"/>
              <a:t>User Guide</a:t>
            </a:r>
          </a:p>
        </p:txBody>
      </p:sp>
      <p:sp>
        <p:nvSpPr>
          <p:cNvPr id="4100"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Opening the file</a:t>
            </a:r>
            <a:endParaRPr lang="en-GB" sz="2200" dirty="0">
              <a:solidFill>
                <a:srgbClr val="B3AA7E"/>
              </a:solidFill>
            </a:endParaRPr>
          </a:p>
        </p:txBody>
      </p:sp>
    </p:spTree>
    <p:extLst>
      <p:ext uri="{BB962C8B-B14F-4D97-AF65-F5344CB8AC3E}">
        <p14:creationId xmlns:p14="http://schemas.microsoft.com/office/powerpoint/2010/main" val="7685307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body" idx="1"/>
          </p:nvPr>
        </p:nvSpPr>
        <p:spPr>
          <a:xfrm>
            <a:off x="900113" y="1844675"/>
            <a:ext cx="6616700" cy="4032250"/>
          </a:xfrm>
          <a:solidFill>
            <a:schemeClr val="bg1"/>
          </a:solidFill>
        </p:spPr>
        <p:txBody>
          <a:bodyPr>
            <a:normAutofit fontScale="92500" lnSpcReduction="20000"/>
          </a:bodyPr>
          <a:lstStyle/>
          <a:p>
            <a:pPr marL="0" indent="0">
              <a:buFontTx/>
              <a:buNone/>
            </a:pPr>
            <a:r>
              <a:rPr lang="en-GB" sz="3600" dirty="0" smtClean="0">
                <a:solidFill>
                  <a:srgbClr val="00AEEF"/>
                </a:solidFill>
              </a:rPr>
              <a:t>Restrictions</a:t>
            </a:r>
            <a:br>
              <a:rPr lang="en-GB" sz="3600" dirty="0" smtClean="0">
                <a:solidFill>
                  <a:srgbClr val="00AEEF"/>
                </a:solidFill>
              </a:rPr>
            </a:br>
            <a:r>
              <a:rPr lang="en-GB" sz="3300" dirty="0" smtClean="0"/>
              <a:t>Once macros are enabled, you will lose access to the menus (Ribbon) and tab browser (worksheets).  Please navigate using only the buttons on the </a:t>
            </a:r>
            <a:r>
              <a:rPr lang="en-GB" sz="3300" dirty="0" smtClean="0"/>
              <a:t>form.  This includes Saving and exiting</a:t>
            </a:r>
            <a:r>
              <a:rPr lang="en-GB" sz="3300" dirty="0" smtClean="0"/>
              <a:t>	 </a:t>
            </a:r>
          </a:p>
          <a:p>
            <a:pPr marL="0" indent="0">
              <a:buFontTx/>
              <a:buNone/>
            </a:pPr>
            <a:r>
              <a:rPr lang="en-GB" sz="3300" dirty="0" smtClean="0"/>
              <a:t>						</a:t>
            </a:r>
          </a:p>
          <a:p>
            <a:pPr marL="0" indent="0">
              <a:buFontTx/>
              <a:buNone/>
            </a:pPr>
            <a:r>
              <a:rPr lang="en-GB" sz="3300" dirty="0" smtClean="0"/>
              <a:t>						→</a:t>
            </a:r>
          </a:p>
          <a:p>
            <a:pPr marL="0" indent="0"/>
            <a:endParaRPr lang="en-GB" sz="2200" dirty="0" smtClean="0"/>
          </a:p>
          <a:p>
            <a:pPr marL="0" indent="0"/>
            <a:endParaRPr lang="en-GB" sz="2200" dirty="0"/>
          </a:p>
        </p:txBody>
      </p:sp>
      <p:sp>
        <p:nvSpPr>
          <p:cNvPr id="4098" name="Rectangle 2"/>
          <p:cNvSpPr>
            <a:spLocks noGrp="1" noChangeArrowheads="1"/>
          </p:cNvSpPr>
          <p:nvPr>
            <p:ph type="title"/>
          </p:nvPr>
        </p:nvSpPr>
        <p:spPr/>
        <p:txBody>
          <a:bodyPr/>
          <a:lstStyle/>
          <a:p>
            <a:r>
              <a:rPr lang="en-GB" dirty="0"/>
              <a:t>User Guide</a:t>
            </a:r>
          </a:p>
        </p:txBody>
      </p:sp>
      <p:sp>
        <p:nvSpPr>
          <p:cNvPr id="4100" name="Text Box 4"/>
          <p:cNvSpPr txBox="1">
            <a:spLocks noChangeArrowheads="1"/>
          </p:cNvSpPr>
          <p:nvPr/>
        </p:nvSpPr>
        <p:spPr bwMode="auto">
          <a:xfrm>
            <a:off x="900113" y="587375"/>
            <a:ext cx="5040312" cy="427038"/>
          </a:xfrm>
          <a:prstGeom prst="rect">
            <a:avLst/>
          </a:prstGeom>
          <a:noFill/>
          <a:ln w="9525">
            <a:noFill/>
            <a:miter lim="800000"/>
            <a:headEnd/>
            <a:tailEnd/>
          </a:ln>
          <a:effectLst/>
        </p:spPr>
        <p:txBody>
          <a:bodyPr>
            <a:spAutoFit/>
          </a:bodyPr>
          <a:lstStyle/>
          <a:p>
            <a:pPr>
              <a:spcBef>
                <a:spcPct val="50000"/>
              </a:spcBef>
            </a:pPr>
            <a:r>
              <a:rPr lang="en-GB" sz="2200" dirty="0" smtClean="0">
                <a:solidFill>
                  <a:srgbClr val="B3AA7E"/>
                </a:solidFill>
              </a:rPr>
              <a:t>Using the Form</a:t>
            </a:r>
            <a:endParaRPr lang="en-GB" sz="2200" dirty="0">
              <a:solidFill>
                <a:srgbClr val="B3AA7E"/>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User Guide</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9"/>
          <a:stretch/>
        </p:blipFill>
        <p:spPr bwMode="auto">
          <a:xfrm>
            <a:off x="611560" y="1772816"/>
            <a:ext cx="7920880" cy="47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theme/theme1.xml><?xml version="1.0" encoding="utf-8"?>
<a:theme xmlns:a="http://schemas.openxmlformats.org/drawingml/2006/main" name="decc_ppt_template">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A42F145830E9C4DA7DD0FA0AD8C4B35" ma:contentTypeVersion="1" ma:contentTypeDescription="Create a new document." ma:contentTypeScope="" ma:versionID="d70ea42bf5a6953fb7cdec4cf43ec2f2">
  <xsd:schema xmlns:xsd="http://www.w3.org/2001/XMLSchema" xmlns:xs="http://www.w3.org/2001/XMLSchema" xmlns:p="http://schemas.microsoft.com/office/2006/metadata/properties" xmlns:ns1="http://schemas.microsoft.com/sharepoint/v3" targetNamespace="http://schemas.microsoft.com/office/2006/metadata/properties" ma:root="true" ma:fieldsID="a447206dab0015f8b9f8924535193e8c"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335D8D-1603-423B-BDD6-6F3BC4F92279}">
  <ds:schemaRefs>
    <ds:schemaRef ds:uri="http://schemas.microsoft.com/sharepoint/v3/contenttype/forms"/>
  </ds:schemaRefs>
</ds:datastoreItem>
</file>

<file path=customXml/itemProps2.xml><?xml version="1.0" encoding="utf-8"?>
<ds:datastoreItem xmlns:ds="http://schemas.openxmlformats.org/officeDocument/2006/customXml" ds:itemID="{55C7BC61-22B6-46C7-83D4-7ADE0D6EE2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C81D83E-7048-4DF7-98E0-478FE3EC387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microsoft.com/sharepoint/v3"/>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1022</TotalTime>
  <Words>221</Words>
  <Application>Microsoft Office PowerPoint</Application>
  <PresentationFormat>On-screen Show (4:3)</PresentationFormat>
  <Paragraphs>94</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decc_ppt_template</vt:lpstr>
      <vt:lpstr>S.P.R.I.N.T v2.0  User Guide</vt:lpstr>
      <vt:lpstr>SPRINT v2.0</vt:lpstr>
      <vt:lpstr>Welcome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lpstr>User Guide</vt:lpstr>
    </vt:vector>
  </TitlesOfParts>
  <Company>DECC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beer</dc:creator>
  <cp:lastModifiedBy>Thyer Richard (Energy Development)</cp:lastModifiedBy>
  <cp:revision>85</cp:revision>
  <dcterms:created xsi:type="dcterms:W3CDTF">2012-11-08T14:40:11Z</dcterms:created>
  <dcterms:modified xsi:type="dcterms:W3CDTF">2013-05-30T13:57:14Z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0x010100DA42F145830E9C4DA7DD0FA0AD8C4B35</vt:lpwstr>
  </property>
</Properties>
</file>