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4.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5.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6.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7.xml" ContentType="application/vnd.openxmlformats-officedocument.presentationml.notesSlide+xml"/>
  <Override PartName="/ppt/charts/chart13.xml" ContentType="application/vnd.openxmlformats-officedocument.drawingml.chart+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6"/>
    <p:sldMasterId id="2147483672" r:id="rId7"/>
  </p:sldMasterIdLst>
  <p:notesMasterIdLst>
    <p:notesMasterId r:id="rId47"/>
  </p:notesMasterIdLst>
  <p:sldIdLst>
    <p:sldId id="257" r:id="rId8"/>
    <p:sldId id="259" r:id="rId9"/>
    <p:sldId id="262" r:id="rId10"/>
    <p:sldId id="263" r:id="rId11"/>
    <p:sldId id="296" r:id="rId12"/>
    <p:sldId id="298" r:id="rId13"/>
    <p:sldId id="264" r:id="rId14"/>
    <p:sldId id="276" r:id="rId15"/>
    <p:sldId id="266" r:id="rId16"/>
    <p:sldId id="267" r:id="rId17"/>
    <p:sldId id="268" r:id="rId18"/>
    <p:sldId id="269" r:id="rId19"/>
    <p:sldId id="270" r:id="rId20"/>
    <p:sldId id="271" r:id="rId21"/>
    <p:sldId id="272" r:id="rId22"/>
    <p:sldId id="275" r:id="rId23"/>
    <p:sldId id="273" r:id="rId24"/>
    <p:sldId id="274" r:id="rId25"/>
    <p:sldId id="277" r:id="rId26"/>
    <p:sldId id="278" r:id="rId27"/>
    <p:sldId id="279" r:id="rId28"/>
    <p:sldId id="297" r:id="rId29"/>
    <p:sldId id="280" r:id="rId30"/>
    <p:sldId id="281" r:id="rId31"/>
    <p:sldId id="282" r:id="rId32"/>
    <p:sldId id="293" r:id="rId33"/>
    <p:sldId id="283" r:id="rId34"/>
    <p:sldId id="284" r:id="rId35"/>
    <p:sldId id="285" r:id="rId36"/>
    <p:sldId id="286" r:id="rId37"/>
    <p:sldId id="287" r:id="rId38"/>
    <p:sldId id="288" r:id="rId39"/>
    <p:sldId id="289" r:id="rId40"/>
    <p:sldId id="294" r:id="rId41"/>
    <p:sldId id="299" r:id="rId42"/>
    <p:sldId id="290" r:id="rId43"/>
    <p:sldId id="291" r:id="rId44"/>
    <p:sldId id="292" r:id="rId45"/>
    <p:sldId id="295" r:id="rId46"/>
  </p:sldIdLst>
  <p:sldSz cx="9144000" cy="6858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0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LONNETAPP01\ASDDATA\CFD3\CLA\Returns%20home%20and%20placement%20stability\Stability_addition_placementmoves_v3.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LONNETAPP01\ASDDATA\CFD3\CLA\Returns%20home%20and%20placement%20stability\Children%20going%20home%20from%20care%20-%20analysis%20October%202012%20extended.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LONNETAPP01\ASDDATA\CFD3\CLA\Returns%20home%20and%20placement%20stability\Children%20going%20home%20from%20care%20-%20analysis%20October%202012%20extended.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LONNETAPP01\ASDDATA\CFD3\CLA\Returns%20home%20and%20placement%20stability\Children%20going%20home%20from%20care%20-%20analysis%20October%202012%20extended.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LONNETAPP01\ASDDATA\CFD3\CLA\Returns%20home%20and%20placement%20stability\Analysis%20of%20returners%20home%20in%202006-07_ABQA.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LONNETAPP01\ASDDATA\CFD3\CLA\Returns%20home%20and%20placement%20stability\Stability_addition_placementmoves_v3.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LONNETAPP01\ASDDATA\CFD3\CLA\Returns%20home%20and%20placement%20stability\Stability_addition_placementmoves_v3.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LONNETAPP01\ASDDATA\CFD3\CLA\Returns%20home%20and%20placement%20stability\Stability_addition_placementmoves_v3.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LONNETAPP01\ASDDATA\CFD3\CLA\Returns%20home%20and%20placement%20stability\ah_TimeInPoc(foster,all)_Nov12v3_forQA_Q1Q2split.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LONNETAPP01\ASDDATA\CFD3\CLA\Returns%20home%20and%20placement%20stability\ah_TimeInPoc(foster,all)_Nov12v3_forQA_Q1Q2split.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LONNETAPP01\ASDDATA\CFD3\CLA\Returns%20home%20and%20placement%20stability\Stability%20and%20attainment%20for%20QA_AB.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LONNETAPP01\ASDDATA\CFD3\CLA\Returns%20home%20and%20placement%20stability\Stability%20and%20attainment%20for%20QA_AB.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LONNETAPP01\ASDDATA\CFD3\CLA\Returns%20home%20and%20placement%20stability\Children%20going%20home%20from%20care%20-%20analysis%20October%202012%20extend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dirty="0"/>
              <a:t>Looked after children at 31 March 2012 by their age and number of placements in the year ending 31 March 2012</a:t>
            </a:r>
          </a:p>
        </c:rich>
      </c:tx>
      <c:overlay val="0"/>
    </c:title>
    <c:autoTitleDeleted val="0"/>
    <c:plotArea>
      <c:layout/>
      <c:barChart>
        <c:barDir val="col"/>
        <c:grouping val="percentStacked"/>
        <c:varyColors val="0"/>
        <c:ser>
          <c:idx val="0"/>
          <c:order val="0"/>
          <c:tx>
            <c:strRef>
              <c:f>'Age 31 March chart data'!$H$1</c:f>
              <c:strCache>
                <c:ptCount val="1"/>
                <c:pt idx="0">
                  <c:v>1 placement</c:v>
                </c:pt>
              </c:strCache>
            </c:strRef>
          </c:tx>
          <c:spPr>
            <a:ln>
              <a:noFill/>
            </a:ln>
            <a:scene3d>
              <a:camera prst="orthographicFront"/>
              <a:lightRig rig="threePt" dir="t"/>
            </a:scene3d>
            <a:sp3d>
              <a:bevelT w="38100" h="38100"/>
            </a:sp3d>
          </c:spPr>
          <c:invertIfNegative val="0"/>
          <c:cat>
            <c:strRef>
              <c:f>'Age 31 March chart data'!$G$2:$G$19</c:f>
              <c:strCache>
                <c:ptCount val="1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 or over</c:v>
                </c:pt>
              </c:strCache>
            </c:strRef>
          </c:cat>
          <c:val>
            <c:numRef>
              <c:f>'Age 31 March chart data'!$H$2:$H$19</c:f>
              <c:numCache>
                <c:formatCode>General</c:formatCode>
                <c:ptCount val="18"/>
                <c:pt idx="0">
                  <c:v>2690.7229743181365</c:v>
                </c:pt>
                <c:pt idx="1">
                  <c:v>1998.536989846705</c:v>
                </c:pt>
                <c:pt idx="2">
                  <c:v>1919.515757515429</c:v>
                </c:pt>
                <c:pt idx="3">
                  <c:v>1761.4732928528767</c:v>
                </c:pt>
                <c:pt idx="4">
                  <c:v>1726.4638861238302</c:v>
                </c:pt>
                <c:pt idx="5">
                  <c:v>1709.4593171411507</c:v>
                </c:pt>
                <c:pt idx="6">
                  <c:v>1697.456091976906</c:v>
                </c:pt>
                <c:pt idx="7">
                  <c:v>1804.4848496914194</c:v>
                </c:pt>
                <c:pt idx="8">
                  <c:v>1829.4915687835953</c:v>
                </c:pt>
                <c:pt idx="9">
                  <c:v>1976.5310770455901</c:v>
                </c:pt>
                <c:pt idx="10">
                  <c:v>2148.577304399761</c:v>
                </c:pt>
                <c:pt idx="11">
                  <c:v>2394.6434202667729</c:v>
                </c:pt>
                <c:pt idx="12">
                  <c:v>2565.6893788572565</c:v>
                </c:pt>
                <c:pt idx="13">
                  <c:v>2981.801184551065</c:v>
                </c:pt>
                <c:pt idx="14">
                  <c:v>3306.8885327493526</c:v>
                </c:pt>
                <c:pt idx="15">
                  <c:v>3847.0336651403541</c:v>
                </c:pt>
                <c:pt idx="16">
                  <c:v>4125.1083814453514</c:v>
                </c:pt>
                <c:pt idx="17">
                  <c:v>4273.1481584710327</c:v>
                </c:pt>
              </c:numCache>
            </c:numRef>
          </c:val>
        </c:ser>
        <c:ser>
          <c:idx val="1"/>
          <c:order val="1"/>
          <c:tx>
            <c:strRef>
              <c:f>'Age 31 March chart data'!$I$1</c:f>
              <c:strCache>
                <c:ptCount val="1"/>
                <c:pt idx="0">
                  <c:v>2 placements</c:v>
                </c:pt>
              </c:strCache>
            </c:strRef>
          </c:tx>
          <c:spPr>
            <a:ln>
              <a:noFill/>
            </a:ln>
            <a:scene3d>
              <a:camera prst="orthographicFront"/>
              <a:lightRig rig="threePt" dir="t"/>
            </a:scene3d>
            <a:sp3d>
              <a:bevelT w="38100" h="38100"/>
            </a:sp3d>
          </c:spPr>
          <c:invertIfNegative val="0"/>
          <c:cat>
            <c:strRef>
              <c:f>'Age 31 March chart data'!$G$2:$G$19</c:f>
              <c:strCache>
                <c:ptCount val="1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 or over</c:v>
                </c:pt>
              </c:strCache>
            </c:strRef>
          </c:cat>
          <c:val>
            <c:numRef>
              <c:f>'Age 31 March chart data'!$I$2:$I$19</c:f>
              <c:numCache>
                <c:formatCode>General</c:formatCode>
                <c:ptCount val="18"/>
                <c:pt idx="0">
                  <c:v>1150.3090782400955</c:v>
                </c:pt>
                <c:pt idx="1">
                  <c:v>1324.3558431216404</c:v>
                </c:pt>
                <c:pt idx="2">
                  <c:v>1064.2859645630101</c:v>
                </c:pt>
                <c:pt idx="3">
                  <c:v>827.22226756918167</c:v>
                </c:pt>
                <c:pt idx="4">
                  <c:v>726.19512243679071</c:v>
                </c:pt>
                <c:pt idx="5">
                  <c:v>655.17604021501086</c:v>
                </c:pt>
                <c:pt idx="6">
                  <c:v>563.15131395580329</c:v>
                </c:pt>
                <c:pt idx="7">
                  <c:v>556.14943260999394</c:v>
                </c:pt>
                <c:pt idx="8">
                  <c:v>526.14136969938284</c:v>
                </c:pt>
                <c:pt idx="9">
                  <c:v>552.14835755524587</c:v>
                </c:pt>
                <c:pt idx="10">
                  <c:v>485.1303503882142</c:v>
                </c:pt>
                <c:pt idx="11">
                  <c:v>561.15077642842914</c:v>
                </c:pt>
                <c:pt idx="12">
                  <c:v>564.15158271949031</c:v>
                </c:pt>
                <c:pt idx="13">
                  <c:v>715.19216603623329</c:v>
                </c:pt>
                <c:pt idx="14">
                  <c:v>837.22495520605207</c:v>
                </c:pt>
                <c:pt idx="15">
                  <c:v>1018.2736014334063</c:v>
                </c:pt>
                <c:pt idx="16">
                  <c:v>1221.3281604618753</c:v>
                </c:pt>
                <c:pt idx="17">
                  <c:v>1566.420883933904</c:v>
                </c:pt>
              </c:numCache>
            </c:numRef>
          </c:val>
        </c:ser>
        <c:ser>
          <c:idx val="2"/>
          <c:order val="2"/>
          <c:tx>
            <c:strRef>
              <c:f>'Age 31 March chart data'!$J$1</c:f>
              <c:strCache>
                <c:ptCount val="1"/>
                <c:pt idx="0">
                  <c:v>3 placements</c:v>
                </c:pt>
              </c:strCache>
            </c:strRef>
          </c:tx>
          <c:spPr>
            <a:ln>
              <a:noFill/>
            </a:ln>
            <a:scene3d>
              <a:camera prst="orthographicFront"/>
              <a:lightRig rig="threePt" dir="t"/>
            </a:scene3d>
            <a:sp3d>
              <a:bevelT w="38100" h="38100"/>
            </a:sp3d>
          </c:spPr>
          <c:invertIfNegative val="0"/>
          <c:cat>
            <c:strRef>
              <c:f>'Age 31 March chart data'!$G$2:$G$19</c:f>
              <c:strCache>
                <c:ptCount val="1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 or over</c:v>
                </c:pt>
              </c:strCache>
            </c:strRef>
          </c:cat>
          <c:val>
            <c:numRef>
              <c:f>'Age 31 March chart data'!$J$2:$J$19</c:f>
              <c:numCache>
                <c:formatCode>General</c:formatCode>
                <c:ptCount val="18"/>
                <c:pt idx="0">
                  <c:v>277.07444754130995</c:v>
                </c:pt>
                <c:pt idx="1">
                  <c:v>314.0843917977304</c:v>
                </c:pt>
                <c:pt idx="2">
                  <c:v>201.05402150109495</c:v>
                </c:pt>
                <c:pt idx="3">
                  <c:v>161.04327095361336</c:v>
                </c:pt>
                <c:pt idx="4">
                  <c:v>152.04085208043</c:v>
                </c:pt>
                <c:pt idx="5">
                  <c:v>139.03735815249848</c:v>
                </c:pt>
                <c:pt idx="6">
                  <c:v>131.03520804300217</c:v>
                </c:pt>
                <c:pt idx="7">
                  <c:v>101.027145132391</c:v>
                </c:pt>
                <c:pt idx="8">
                  <c:v>128.03440175194106</c:v>
                </c:pt>
                <c:pt idx="9">
                  <c:v>121.03252040613178</c:v>
                </c:pt>
                <c:pt idx="10">
                  <c:v>110.02956400557434</c:v>
                </c:pt>
                <c:pt idx="11">
                  <c:v>164.0440772446745</c:v>
                </c:pt>
                <c:pt idx="12">
                  <c:v>186.04999004578934</c:v>
                </c:pt>
                <c:pt idx="13">
                  <c:v>231.06208441170614</c:v>
                </c:pt>
                <c:pt idx="14">
                  <c:v>321.0862731435397</c:v>
                </c:pt>
                <c:pt idx="15">
                  <c:v>434.11664344017515</c:v>
                </c:pt>
                <c:pt idx="16">
                  <c:v>545.14647620943651</c:v>
                </c:pt>
                <c:pt idx="17">
                  <c:v>627.16851483177379</c:v>
                </c:pt>
              </c:numCache>
            </c:numRef>
          </c:val>
        </c:ser>
        <c:ser>
          <c:idx val="3"/>
          <c:order val="3"/>
          <c:tx>
            <c:strRef>
              <c:f>'Age 31 March chart data'!$K$1</c:f>
              <c:strCache>
                <c:ptCount val="1"/>
                <c:pt idx="0">
                  <c:v>4 or more placements*</c:v>
                </c:pt>
              </c:strCache>
            </c:strRef>
          </c:tx>
          <c:spPr>
            <a:scene3d>
              <a:camera prst="orthographicFront"/>
              <a:lightRig rig="threePt" dir="t"/>
            </a:scene3d>
            <a:sp3d>
              <a:bevelT w="38100" h="38100"/>
            </a:sp3d>
          </c:spPr>
          <c:invertIfNegative val="0"/>
          <c:cat>
            <c:strRef>
              <c:f>'Age 31 March chart data'!$G$2:$G$19</c:f>
              <c:strCache>
                <c:ptCount val="1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 or over</c:v>
                </c:pt>
              </c:strCache>
            </c:strRef>
          </c:cat>
          <c:val>
            <c:numRef>
              <c:f>'Age 31 March chart data'!$K$2:$K$19</c:f>
              <c:numCache>
                <c:formatCode>General</c:formatCode>
                <c:ptCount val="18"/>
                <c:pt idx="0">
                  <c:v>73.01961974915389</c:v>
                </c:pt>
                <c:pt idx="1">
                  <c:v>110.02956400557436</c:v>
                </c:pt>
                <c:pt idx="2">
                  <c:v>54.014513239100133</c:v>
                </c:pt>
                <c:pt idx="3">
                  <c:v>48.012900656977898</c:v>
                </c:pt>
                <c:pt idx="4">
                  <c:v>42.011288074855656</c:v>
                </c:pt>
                <c:pt idx="5">
                  <c:v>34.009137965359344</c:v>
                </c:pt>
                <c:pt idx="6">
                  <c:v>24.006450328488949</c:v>
                </c:pt>
                <c:pt idx="7">
                  <c:v>44.011825602229742</c:v>
                </c:pt>
                <c:pt idx="8">
                  <c:v>49.013169420664937</c:v>
                </c:pt>
                <c:pt idx="9">
                  <c:v>56.015050766474211</c:v>
                </c:pt>
                <c:pt idx="10">
                  <c:v>60.016125821222374</c:v>
                </c:pt>
                <c:pt idx="11">
                  <c:v>70.018813458092779</c:v>
                </c:pt>
                <c:pt idx="12">
                  <c:v>121.03252040613178</c:v>
                </c:pt>
                <c:pt idx="13">
                  <c:v>191.05133386422457</c:v>
                </c:pt>
                <c:pt idx="14">
                  <c:v>340.09137965359344</c:v>
                </c:pt>
                <c:pt idx="15">
                  <c:v>498.13384431614566</c:v>
                </c:pt>
                <c:pt idx="16">
                  <c:v>613.1647521401552</c:v>
                </c:pt>
                <c:pt idx="17">
                  <c:v>609.16367708540713</c:v>
                </c:pt>
              </c:numCache>
            </c:numRef>
          </c:val>
        </c:ser>
        <c:dLbls>
          <c:showLegendKey val="0"/>
          <c:showVal val="0"/>
          <c:showCatName val="0"/>
          <c:showSerName val="0"/>
          <c:showPercent val="0"/>
          <c:showBubbleSize val="0"/>
        </c:dLbls>
        <c:gapWidth val="50"/>
        <c:overlap val="100"/>
        <c:axId val="156077440"/>
        <c:axId val="156087808"/>
      </c:barChart>
      <c:catAx>
        <c:axId val="156077440"/>
        <c:scaling>
          <c:orientation val="minMax"/>
        </c:scaling>
        <c:delete val="0"/>
        <c:axPos val="b"/>
        <c:title>
          <c:tx>
            <c:rich>
              <a:bodyPr/>
              <a:lstStyle/>
              <a:p>
                <a:pPr>
                  <a:defRPr/>
                </a:pPr>
                <a:r>
                  <a:rPr lang="en-US"/>
                  <a:t>Age at 31 March 2012</a:t>
                </a:r>
              </a:p>
            </c:rich>
          </c:tx>
          <c:overlay val="0"/>
        </c:title>
        <c:majorTickMark val="out"/>
        <c:minorTickMark val="none"/>
        <c:tickLblPos val="nextTo"/>
        <c:crossAx val="156087808"/>
        <c:crosses val="autoZero"/>
        <c:auto val="1"/>
        <c:lblAlgn val="ctr"/>
        <c:lblOffset val="100"/>
        <c:noMultiLvlLbl val="0"/>
      </c:catAx>
      <c:valAx>
        <c:axId val="156087808"/>
        <c:scaling>
          <c:orientation val="minMax"/>
        </c:scaling>
        <c:delete val="0"/>
        <c:axPos val="l"/>
        <c:majorGridlines/>
        <c:title>
          <c:tx>
            <c:rich>
              <a:bodyPr rot="-5400000" vert="horz"/>
              <a:lstStyle/>
              <a:p>
                <a:pPr>
                  <a:defRPr/>
                </a:pPr>
                <a:r>
                  <a:rPr lang="en-US"/>
                  <a:t>Percentage</a:t>
                </a:r>
              </a:p>
            </c:rich>
          </c:tx>
          <c:overlay val="0"/>
        </c:title>
        <c:numFmt formatCode="0%" sourceLinked="1"/>
        <c:majorTickMark val="out"/>
        <c:minorTickMark val="none"/>
        <c:tickLblPos val="nextTo"/>
        <c:crossAx val="156077440"/>
        <c:crosses val="autoZero"/>
        <c:crossBetween val="between"/>
      </c:valAx>
    </c:plotArea>
    <c:legend>
      <c:legendPos val="b"/>
      <c:overlay val="0"/>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dirty="0"/>
              <a:t>Children who ceased to be looked after in the year ending 31 March 2012 by reason for leaving care and final legal status</a:t>
            </a:r>
          </a:p>
        </c:rich>
      </c:tx>
      <c:overlay val="0"/>
    </c:title>
    <c:autoTitleDeleted val="0"/>
    <c:plotArea>
      <c:layout/>
      <c:barChart>
        <c:barDir val="col"/>
        <c:grouping val="stacked"/>
        <c:varyColors val="0"/>
        <c:ser>
          <c:idx val="0"/>
          <c:order val="0"/>
          <c:tx>
            <c:strRef>
              <c:f>Grossed!$C$79</c:f>
              <c:strCache>
                <c:ptCount val="1"/>
                <c:pt idx="0">
                  <c:v>Interim care orders</c:v>
                </c:pt>
              </c:strCache>
            </c:strRef>
          </c:tx>
          <c:invertIfNegative val="0"/>
          <c:dLbls>
            <c:dLbl>
              <c:idx val="0"/>
              <c:tx>
                <c:rich>
                  <a:bodyPr/>
                  <a:lstStyle/>
                  <a:p>
                    <a:r>
                      <a:rPr lang="en-US"/>
                      <a:t>1530</a:t>
                    </a:r>
                  </a:p>
                </c:rich>
              </c:tx>
              <c:dLblPos val="ctr"/>
              <c:showLegendKey val="0"/>
              <c:showVal val="1"/>
              <c:showCatName val="0"/>
              <c:showSerName val="0"/>
              <c:showPercent val="0"/>
              <c:showBubbleSize val="0"/>
            </c:dLbl>
            <c:dLbl>
              <c:idx val="1"/>
              <c:tx>
                <c:rich>
                  <a:bodyPr/>
                  <a:lstStyle/>
                  <a:p>
                    <a:r>
                      <a:rPr lang="en-US"/>
                      <a:t>3020</a:t>
                    </a:r>
                  </a:p>
                </c:rich>
              </c:tx>
              <c:dLblPos val="ctr"/>
              <c:showLegendKey val="0"/>
              <c:showVal val="1"/>
              <c:showCatName val="0"/>
              <c:showSerName val="0"/>
              <c:showPercent val="0"/>
              <c:showBubbleSize val="0"/>
            </c:dLbl>
            <c:dLblPos val="ctr"/>
            <c:showLegendKey val="0"/>
            <c:showVal val="1"/>
            <c:showCatName val="0"/>
            <c:showSerName val="0"/>
            <c:showPercent val="0"/>
            <c:showBubbleSize val="0"/>
            <c:showLeaderLines val="0"/>
          </c:dLbls>
          <c:cat>
            <c:strRef>
              <c:f>Grossed!$R$4:$S$4</c:f>
              <c:strCache>
                <c:ptCount val="2"/>
                <c:pt idx="0">
                  <c:v>Returned Home</c:v>
                </c:pt>
                <c:pt idx="1">
                  <c:v>Other</c:v>
                </c:pt>
              </c:strCache>
            </c:strRef>
          </c:cat>
          <c:val>
            <c:numRef>
              <c:f>Grossed!$R$79:$S$79</c:f>
              <c:numCache>
                <c:formatCode>General</c:formatCode>
                <c:ptCount val="2"/>
                <c:pt idx="0">
                  <c:v>1534.4122834959187</c:v>
                </c:pt>
                <c:pt idx="1">
                  <c:v>3016.8105912801111</c:v>
                </c:pt>
              </c:numCache>
            </c:numRef>
          </c:val>
        </c:ser>
        <c:ser>
          <c:idx val="1"/>
          <c:order val="1"/>
          <c:tx>
            <c:strRef>
              <c:f>Grossed!$C$80</c:f>
              <c:strCache>
                <c:ptCount val="1"/>
                <c:pt idx="0">
                  <c:v>Full care orders</c:v>
                </c:pt>
              </c:strCache>
            </c:strRef>
          </c:tx>
          <c:invertIfNegative val="0"/>
          <c:dLbls>
            <c:dLbl>
              <c:idx val="0"/>
              <c:tx>
                <c:rich>
                  <a:bodyPr/>
                  <a:lstStyle/>
                  <a:p>
                    <a:r>
                      <a:rPr lang="en-US"/>
                      <a:t>400</a:t>
                    </a:r>
                  </a:p>
                </c:rich>
              </c:tx>
              <c:dLblPos val="ctr"/>
              <c:showLegendKey val="0"/>
              <c:showVal val="1"/>
              <c:showCatName val="0"/>
              <c:showSerName val="0"/>
              <c:showPercent val="0"/>
              <c:showBubbleSize val="0"/>
            </c:dLbl>
            <c:dLbl>
              <c:idx val="1"/>
              <c:tx>
                <c:rich>
                  <a:bodyPr/>
                  <a:lstStyle/>
                  <a:p>
                    <a:r>
                      <a:rPr lang="en-US"/>
                      <a:t>3530</a:t>
                    </a:r>
                  </a:p>
                </c:rich>
              </c:tx>
              <c:dLblPos val="ctr"/>
              <c:showLegendKey val="0"/>
              <c:showVal val="1"/>
              <c:showCatName val="0"/>
              <c:showSerName val="0"/>
              <c:showPercent val="0"/>
              <c:showBubbleSize val="0"/>
            </c:dLbl>
            <c:dLblPos val="ctr"/>
            <c:showLegendKey val="0"/>
            <c:showVal val="1"/>
            <c:showCatName val="0"/>
            <c:showSerName val="0"/>
            <c:showPercent val="0"/>
            <c:showBubbleSize val="0"/>
            <c:showLeaderLines val="0"/>
          </c:dLbls>
          <c:cat>
            <c:strRef>
              <c:f>Grossed!$R$4:$S$4</c:f>
              <c:strCache>
                <c:ptCount val="2"/>
                <c:pt idx="0">
                  <c:v>Returned Home</c:v>
                </c:pt>
                <c:pt idx="1">
                  <c:v>Other</c:v>
                </c:pt>
              </c:strCache>
            </c:strRef>
          </c:cat>
          <c:val>
            <c:numRef>
              <c:f>Grossed!$R$80:$S$80</c:f>
              <c:numCache>
                <c:formatCode>General</c:formatCode>
                <c:ptCount val="2"/>
                <c:pt idx="0">
                  <c:v>404.10858052956399</c:v>
                </c:pt>
                <c:pt idx="1">
                  <c:v>3525.9473919968141</c:v>
                </c:pt>
              </c:numCache>
            </c:numRef>
          </c:val>
        </c:ser>
        <c:ser>
          <c:idx val="2"/>
          <c:order val="2"/>
          <c:tx>
            <c:strRef>
              <c:f>Grossed!$C$81</c:f>
              <c:strCache>
                <c:ptCount val="1"/>
                <c:pt idx="0">
                  <c:v>Freeing orders</c:v>
                </c:pt>
              </c:strCache>
            </c:strRef>
          </c:tx>
          <c:invertIfNegative val="0"/>
          <c:dLbls>
            <c:delete val="1"/>
          </c:dLbls>
          <c:cat>
            <c:strRef>
              <c:f>Grossed!$R$4:$S$4</c:f>
              <c:strCache>
                <c:ptCount val="2"/>
                <c:pt idx="0">
                  <c:v>Returned Home</c:v>
                </c:pt>
                <c:pt idx="1">
                  <c:v>Other</c:v>
                </c:pt>
              </c:strCache>
            </c:strRef>
          </c:cat>
          <c:val>
            <c:numRef>
              <c:f>Grossed!$R$81:$S$81</c:f>
              <c:numCache>
                <c:formatCode>General</c:formatCode>
                <c:ptCount val="2"/>
                <c:pt idx="0">
                  <c:v>1.0002687636870395</c:v>
                </c:pt>
                <c:pt idx="1">
                  <c:v>32.008600437985265</c:v>
                </c:pt>
              </c:numCache>
            </c:numRef>
          </c:val>
        </c:ser>
        <c:ser>
          <c:idx val="3"/>
          <c:order val="3"/>
          <c:tx>
            <c:strRef>
              <c:f>Grossed!$C$82</c:f>
              <c:strCache>
                <c:ptCount val="1"/>
                <c:pt idx="0">
                  <c:v>Placement orders</c:v>
                </c:pt>
              </c:strCache>
            </c:strRef>
          </c:tx>
          <c:invertIfNegative val="0"/>
          <c:dLbls>
            <c:dLbl>
              <c:idx val="0"/>
              <c:delete val="1"/>
            </c:dLbl>
            <c:dLbl>
              <c:idx val="1"/>
              <c:tx>
                <c:rich>
                  <a:bodyPr/>
                  <a:lstStyle/>
                  <a:p>
                    <a:r>
                      <a:rPr lang="en-US"/>
                      <a:t>3190</a:t>
                    </a:r>
                  </a:p>
                </c:rich>
              </c:tx>
              <c:dLblPos val="ctr"/>
              <c:showLegendKey val="0"/>
              <c:showVal val="1"/>
              <c:showCatName val="0"/>
              <c:showSerName val="0"/>
              <c:showPercent val="0"/>
              <c:showBubbleSize val="0"/>
            </c:dLbl>
            <c:dLblPos val="ctr"/>
            <c:showLegendKey val="0"/>
            <c:showVal val="1"/>
            <c:showCatName val="0"/>
            <c:showSerName val="0"/>
            <c:showPercent val="0"/>
            <c:showBubbleSize val="0"/>
            <c:showLeaderLines val="0"/>
          </c:dLbls>
          <c:cat>
            <c:strRef>
              <c:f>Grossed!$R$4:$S$4</c:f>
              <c:strCache>
                <c:ptCount val="2"/>
                <c:pt idx="0">
                  <c:v>Returned Home</c:v>
                </c:pt>
                <c:pt idx="1">
                  <c:v>Other</c:v>
                </c:pt>
              </c:strCache>
            </c:strRef>
          </c:cat>
          <c:val>
            <c:numRef>
              <c:f>Grossed!$R$82:$S$82</c:f>
              <c:numCache>
                <c:formatCode>General</c:formatCode>
                <c:ptCount val="2"/>
                <c:pt idx="0">
                  <c:v>0</c:v>
                </c:pt>
                <c:pt idx="1">
                  <c:v>3188.8568186342818</c:v>
                </c:pt>
              </c:numCache>
            </c:numRef>
          </c:val>
        </c:ser>
        <c:ser>
          <c:idx val="4"/>
          <c:order val="4"/>
          <c:tx>
            <c:strRef>
              <c:f>Grossed!$C$83</c:f>
              <c:strCache>
                <c:ptCount val="1"/>
                <c:pt idx="0">
                  <c:v>Voluntary agreements under S20</c:v>
                </c:pt>
              </c:strCache>
            </c:strRef>
          </c:tx>
          <c:invertIfNegative val="0"/>
          <c:dLbls>
            <c:dLbl>
              <c:idx val="0"/>
              <c:tx>
                <c:rich>
                  <a:bodyPr/>
                  <a:lstStyle/>
                  <a:p>
                    <a:r>
                      <a:rPr lang="en-US"/>
                      <a:t>7250</a:t>
                    </a:r>
                  </a:p>
                </c:rich>
              </c:tx>
              <c:dLblPos val="ctr"/>
              <c:showLegendKey val="0"/>
              <c:showVal val="1"/>
              <c:showCatName val="0"/>
              <c:showSerName val="0"/>
              <c:showPercent val="0"/>
              <c:showBubbleSize val="0"/>
            </c:dLbl>
            <c:dLbl>
              <c:idx val="1"/>
              <c:tx>
                <c:rich>
                  <a:bodyPr/>
                  <a:lstStyle/>
                  <a:p>
                    <a:r>
                      <a:rPr lang="en-US"/>
                      <a:t>7080</a:t>
                    </a:r>
                  </a:p>
                </c:rich>
              </c:tx>
              <c:dLblPos val="ctr"/>
              <c:showLegendKey val="0"/>
              <c:showVal val="1"/>
              <c:showCatName val="0"/>
              <c:showSerName val="0"/>
              <c:showPercent val="0"/>
              <c:showBubbleSize val="0"/>
            </c:dLbl>
            <c:dLblPos val="ctr"/>
            <c:showLegendKey val="0"/>
            <c:showVal val="1"/>
            <c:showCatName val="0"/>
            <c:showSerName val="0"/>
            <c:showPercent val="0"/>
            <c:showBubbleSize val="0"/>
            <c:showLeaderLines val="0"/>
          </c:dLbls>
          <c:cat>
            <c:strRef>
              <c:f>Grossed!$R$4:$S$4</c:f>
              <c:strCache>
                <c:ptCount val="2"/>
                <c:pt idx="0">
                  <c:v>Returned Home</c:v>
                </c:pt>
                <c:pt idx="1">
                  <c:v>Other</c:v>
                </c:pt>
              </c:strCache>
            </c:strRef>
          </c:cat>
          <c:val>
            <c:numRef>
              <c:f>Grossed!$R$83:$S$83</c:f>
              <c:numCache>
                <c:formatCode>General</c:formatCode>
                <c:ptCount val="2"/>
                <c:pt idx="0">
                  <c:v>7251.9485367310363</c:v>
                </c:pt>
                <c:pt idx="1">
                  <c:v>7078.9020406131785</c:v>
                </c:pt>
              </c:numCache>
            </c:numRef>
          </c:val>
        </c:ser>
        <c:ser>
          <c:idx val="5"/>
          <c:order val="5"/>
          <c:tx>
            <c:strRef>
              <c:f>Grossed!$C$84</c:f>
              <c:strCache>
                <c:ptCount val="1"/>
                <c:pt idx="0">
                  <c:v>Detained for child protection</c:v>
                </c:pt>
              </c:strCache>
            </c:strRef>
          </c:tx>
          <c:invertIfNegative val="0"/>
          <c:dLbls>
            <c:dLbl>
              <c:idx val="0"/>
              <c:tx>
                <c:rich>
                  <a:bodyPr/>
                  <a:lstStyle/>
                  <a:p>
                    <a:r>
                      <a:rPr lang="en-US"/>
                      <a:t>780</a:t>
                    </a:r>
                  </a:p>
                </c:rich>
              </c:tx>
              <c:dLblPos val="ctr"/>
              <c:showLegendKey val="0"/>
              <c:showVal val="1"/>
              <c:showCatName val="0"/>
              <c:showSerName val="0"/>
              <c:showPercent val="0"/>
              <c:showBubbleSize val="0"/>
            </c:dLbl>
            <c:dLbl>
              <c:idx val="1"/>
              <c:delete val="1"/>
            </c:dLbl>
            <c:dLblPos val="ctr"/>
            <c:showLegendKey val="0"/>
            <c:showVal val="1"/>
            <c:showCatName val="0"/>
            <c:showSerName val="0"/>
            <c:showPercent val="0"/>
            <c:showBubbleSize val="0"/>
            <c:showLeaderLines val="0"/>
          </c:dLbls>
          <c:cat>
            <c:strRef>
              <c:f>Grossed!$R$4:$S$4</c:f>
              <c:strCache>
                <c:ptCount val="2"/>
                <c:pt idx="0">
                  <c:v>Returned Home</c:v>
                </c:pt>
                <c:pt idx="1">
                  <c:v>Other</c:v>
                </c:pt>
              </c:strCache>
            </c:strRef>
          </c:cat>
          <c:val>
            <c:numRef>
              <c:f>Grossed!$R$84:$S$84</c:f>
              <c:numCache>
                <c:formatCode>General</c:formatCode>
                <c:ptCount val="2"/>
                <c:pt idx="0">
                  <c:v>777.20882938482976</c:v>
                </c:pt>
                <c:pt idx="1">
                  <c:v>98.026338841329874</c:v>
                </c:pt>
              </c:numCache>
            </c:numRef>
          </c:val>
        </c:ser>
        <c:ser>
          <c:idx val="6"/>
          <c:order val="6"/>
          <c:tx>
            <c:strRef>
              <c:f>Grossed!$C$85</c:f>
              <c:strCache>
                <c:ptCount val="1"/>
                <c:pt idx="0">
                  <c:v>Youth Justice legal statuses</c:v>
                </c:pt>
              </c:strCache>
            </c:strRef>
          </c:tx>
          <c:invertIfNegative val="0"/>
          <c:dLbls>
            <c:delete val="1"/>
          </c:dLbls>
          <c:cat>
            <c:strRef>
              <c:f>Grossed!$R$4:$S$4</c:f>
              <c:strCache>
                <c:ptCount val="2"/>
                <c:pt idx="0">
                  <c:v>Returned Home</c:v>
                </c:pt>
                <c:pt idx="1">
                  <c:v>Other</c:v>
                </c:pt>
              </c:strCache>
            </c:strRef>
          </c:cat>
          <c:val>
            <c:numRef>
              <c:f>Grossed!$R$85:$S$85</c:f>
              <c:numCache>
                <c:formatCode>General</c:formatCode>
                <c:ptCount val="2"/>
                <c:pt idx="0">
                  <c:v>189.05079633685048</c:v>
                </c:pt>
                <c:pt idx="1">
                  <c:v>253.06799721282101</c:v>
                </c:pt>
              </c:numCache>
            </c:numRef>
          </c:val>
        </c:ser>
        <c:dLbls>
          <c:dLblPos val="ctr"/>
          <c:showLegendKey val="0"/>
          <c:showVal val="1"/>
          <c:showCatName val="0"/>
          <c:showSerName val="0"/>
          <c:showPercent val="0"/>
          <c:showBubbleSize val="0"/>
        </c:dLbls>
        <c:gapWidth val="150"/>
        <c:overlap val="100"/>
        <c:axId val="172228992"/>
        <c:axId val="172230528"/>
      </c:barChart>
      <c:catAx>
        <c:axId val="172228992"/>
        <c:scaling>
          <c:orientation val="minMax"/>
        </c:scaling>
        <c:delete val="0"/>
        <c:axPos val="b"/>
        <c:majorTickMark val="out"/>
        <c:minorTickMark val="none"/>
        <c:tickLblPos val="nextTo"/>
        <c:crossAx val="172230528"/>
        <c:crosses val="autoZero"/>
        <c:auto val="1"/>
        <c:lblAlgn val="ctr"/>
        <c:lblOffset val="100"/>
        <c:noMultiLvlLbl val="0"/>
      </c:catAx>
      <c:valAx>
        <c:axId val="172230528"/>
        <c:scaling>
          <c:orientation val="minMax"/>
        </c:scaling>
        <c:delete val="0"/>
        <c:axPos val="l"/>
        <c:majorGridlines>
          <c:spPr>
            <a:ln>
              <a:solidFill>
                <a:schemeClr val="bg1">
                  <a:lumMod val="85000"/>
                </a:schemeClr>
              </a:solidFill>
            </a:ln>
          </c:spPr>
        </c:majorGridlines>
        <c:title>
          <c:tx>
            <c:rich>
              <a:bodyPr rot="-5400000" vert="horz"/>
              <a:lstStyle/>
              <a:p>
                <a:pPr>
                  <a:defRPr/>
                </a:pPr>
                <a:r>
                  <a:rPr lang="en-US"/>
                  <a:t>Number of children</a:t>
                </a:r>
              </a:p>
            </c:rich>
          </c:tx>
          <c:overlay val="0"/>
        </c:title>
        <c:numFmt formatCode="General" sourceLinked="1"/>
        <c:majorTickMark val="out"/>
        <c:minorTickMark val="none"/>
        <c:tickLblPos val="nextTo"/>
        <c:crossAx val="172228992"/>
        <c:crosses val="autoZero"/>
        <c:crossBetween val="between"/>
      </c:valAx>
    </c:plotArea>
    <c:legend>
      <c:legendPos val="b"/>
      <c:overlay val="0"/>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dirty="0"/>
              <a:t>Children who ceased to be looked after in the year ending 31 March 2012 by reason for leaving care and duration of latest period of care</a:t>
            </a:r>
          </a:p>
        </c:rich>
      </c:tx>
      <c:overlay val="0"/>
    </c:title>
    <c:autoTitleDeleted val="0"/>
    <c:plotArea>
      <c:layout/>
      <c:barChart>
        <c:barDir val="col"/>
        <c:grouping val="stacked"/>
        <c:varyColors val="0"/>
        <c:ser>
          <c:idx val="0"/>
          <c:order val="0"/>
          <c:tx>
            <c:strRef>
              <c:f>'Care Length Raw'!$V$17</c:f>
              <c:strCache>
                <c:ptCount val="1"/>
                <c:pt idx="0">
                  <c:v>Under 2 weeks</c:v>
                </c:pt>
              </c:strCache>
            </c:strRef>
          </c:tx>
          <c:invertIfNegative val="0"/>
          <c:dLbls>
            <c:dLbl>
              <c:idx val="0"/>
              <c:tx>
                <c:rich>
                  <a:bodyPr/>
                  <a:lstStyle/>
                  <a:p>
                    <a:r>
                      <a:rPr lang="en-US"/>
                      <a:t>2900</a:t>
                    </a:r>
                  </a:p>
                </c:rich>
              </c:tx>
              <c:dLblPos val="ctr"/>
              <c:showLegendKey val="0"/>
              <c:showVal val="1"/>
              <c:showCatName val="0"/>
              <c:showSerName val="0"/>
              <c:showPercent val="0"/>
              <c:showBubbleSize val="0"/>
            </c:dLbl>
            <c:dLbl>
              <c:idx val="1"/>
              <c:tx>
                <c:rich>
                  <a:bodyPr/>
                  <a:lstStyle/>
                  <a:p>
                    <a:r>
                      <a:rPr lang="en-US"/>
                      <a:t>500</a:t>
                    </a:r>
                  </a:p>
                </c:rich>
              </c:tx>
              <c:dLblPos val="ctr"/>
              <c:showLegendKey val="0"/>
              <c:showVal val="1"/>
              <c:showCatName val="0"/>
              <c:showSerName val="0"/>
              <c:showPercent val="0"/>
              <c:showBubbleSize val="0"/>
            </c:dLbl>
            <c:dLblPos val="ctr"/>
            <c:showLegendKey val="0"/>
            <c:showVal val="1"/>
            <c:showCatName val="0"/>
            <c:showSerName val="0"/>
            <c:showPercent val="0"/>
            <c:showBubbleSize val="0"/>
            <c:showLeaderLines val="0"/>
          </c:dLbls>
          <c:cat>
            <c:strRef>
              <c:f>'Care Length Raw'!$W$16:$X$16</c:f>
              <c:strCache>
                <c:ptCount val="2"/>
                <c:pt idx="0">
                  <c:v>Returned home</c:v>
                </c:pt>
                <c:pt idx="1">
                  <c:v>Other</c:v>
                </c:pt>
              </c:strCache>
            </c:strRef>
          </c:cat>
          <c:val>
            <c:numRef>
              <c:f>'Care Length Raw'!$W$17:$X$17</c:f>
              <c:numCache>
                <c:formatCode>General</c:formatCode>
                <c:ptCount val="2"/>
                <c:pt idx="0">
                  <c:v>2902.7799522197888</c:v>
                </c:pt>
                <c:pt idx="1">
                  <c:v>498.13384431614571</c:v>
                </c:pt>
              </c:numCache>
            </c:numRef>
          </c:val>
        </c:ser>
        <c:ser>
          <c:idx val="1"/>
          <c:order val="1"/>
          <c:tx>
            <c:strRef>
              <c:f>'Care Length Raw'!$V$18</c:f>
              <c:strCache>
                <c:ptCount val="1"/>
                <c:pt idx="0">
                  <c:v>From 2 weeks to under 8 weeks</c:v>
                </c:pt>
              </c:strCache>
            </c:strRef>
          </c:tx>
          <c:invertIfNegative val="0"/>
          <c:dLbls>
            <c:dLbl>
              <c:idx val="0"/>
              <c:tx>
                <c:rich>
                  <a:bodyPr/>
                  <a:lstStyle/>
                  <a:p>
                    <a:r>
                      <a:rPr lang="en-US"/>
                      <a:t>1650</a:t>
                    </a:r>
                  </a:p>
                </c:rich>
              </c:tx>
              <c:dLblPos val="ctr"/>
              <c:showLegendKey val="0"/>
              <c:showVal val="1"/>
              <c:showCatName val="0"/>
              <c:showSerName val="0"/>
              <c:showPercent val="0"/>
              <c:showBubbleSize val="0"/>
            </c:dLbl>
            <c:dLbl>
              <c:idx val="1"/>
              <c:tx>
                <c:rich>
                  <a:bodyPr/>
                  <a:lstStyle/>
                  <a:p>
                    <a:r>
                      <a:rPr lang="en-US"/>
                      <a:t>570</a:t>
                    </a:r>
                  </a:p>
                </c:rich>
              </c:tx>
              <c:dLblPos val="ctr"/>
              <c:showLegendKey val="0"/>
              <c:showVal val="1"/>
              <c:showCatName val="0"/>
              <c:showSerName val="0"/>
              <c:showPercent val="0"/>
              <c:showBubbleSize val="0"/>
            </c:dLbl>
            <c:dLblPos val="ctr"/>
            <c:showLegendKey val="0"/>
            <c:showVal val="1"/>
            <c:showCatName val="0"/>
            <c:showSerName val="0"/>
            <c:showPercent val="0"/>
            <c:showBubbleSize val="0"/>
            <c:showLeaderLines val="0"/>
          </c:dLbls>
          <c:cat>
            <c:strRef>
              <c:f>'Care Length Raw'!$W$16:$X$16</c:f>
              <c:strCache>
                <c:ptCount val="2"/>
                <c:pt idx="0">
                  <c:v>Returned home</c:v>
                </c:pt>
                <c:pt idx="1">
                  <c:v>Other</c:v>
                </c:pt>
              </c:strCache>
            </c:strRef>
          </c:cat>
          <c:val>
            <c:numRef>
              <c:f>'Care Length Raw'!$W$18:$X$18</c:f>
              <c:numCache>
                <c:formatCode>General</c:formatCode>
                <c:ptCount val="2"/>
                <c:pt idx="0">
                  <c:v>1653.4442663746763</c:v>
                </c:pt>
                <c:pt idx="1">
                  <c:v>570.15319530161253</c:v>
                </c:pt>
              </c:numCache>
            </c:numRef>
          </c:val>
        </c:ser>
        <c:ser>
          <c:idx val="2"/>
          <c:order val="2"/>
          <c:tx>
            <c:strRef>
              <c:f>'Care Length Raw'!$V$19</c:f>
              <c:strCache>
                <c:ptCount val="1"/>
                <c:pt idx="0">
                  <c:v>From 8 weeks to under 6 months</c:v>
                </c:pt>
              </c:strCache>
            </c:strRef>
          </c:tx>
          <c:invertIfNegative val="0"/>
          <c:dLbls>
            <c:dLbl>
              <c:idx val="0"/>
              <c:tx>
                <c:rich>
                  <a:bodyPr/>
                  <a:lstStyle/>
                  <a:p>
                    <a:r>
                      <a:rPr lang="en-US"/>
                      <a:t>1870</a:t>
                    </a:r>
                  </a:p>
                </c:rich>
              </c:tx>
              <c:dLblPos val="ctr"/>
              <c:showLegendKey val="0"/>
              <c:showVal val="1"/>
              <c:showCatName val="0"/>
              <c:showSerName val="0"/>
              <c:showPercent val="0"/>
              <c:showBubbleSize val="0"/>
            </c:dLbl>
            <c:dLbl>
              <c:idx val="1"/>
              <c:tx>
                <c:rich>
                  <a:bodyPr/>
                  <a:lstStyle/>
                  <a:p>
                    <a:r>
                      <a:rPr lang="en-US"/>
                      <a:t>1280</a:t>
                    </a:r>
                  </a:p>
                </c:rich>
              </c:tx>
              <c:dLblPos val="ctr"/>
              <c:showLegendKey val="0"/>
              <c:showVal val="1"/>
              <c:showCatName val="0"/>
              <c:showSerName val="0"/>
              <c:showPercent val="0"/>
              <c:showBubbleSize val="0"/>
            </c:dLbl>
            <c:dLblPos val="ctr"/>
            <c:showLegendKey val="0"/>
            <c:showVal val="1"/>
            <c:showCatName val="0"/>
            <c:showSerName val="0"/>
            <c:showPercent val="0"/>
            <c:showBubbleSize val="0"/>
            <c:showLeaderLines val="0"/>
          </c:dLbls>
          <c:cat>
            <c:strRef>
              <c:f>'Care Length Raw'!$W$16:$X$16</c:f>
              <c:strCache>
                <c:ptCount val="2"/>
                <c:pt idx="0">
                  <c:v>Returned home</c:v>
                </c:pt>
                <c:pt idx="1">
                  <c:v>Other</c:v>
                </c:pt>
              </c:strCache>
            </c:strRef>
          </c:cat>
          <c:val>
            <c:numRef>
              <c:f>'Care Length Raw'!$W$19:$X$19</c:f>
              <c:numCache>
                <c:formatCode>General</c:formatCode>
                <c:ptCount val="2"/>
                <c:pt idx="0">
                  <c:v>1867.5017818037029</c:v>
                </c:pt>
                <c:pt idx="1">
                  <c:v>1283.3448238104718</c:v>
                </c:pt>
              </c:numCache>
            </c:numRef>
          </c:val>
        </c:ser>
        <c:ser>
          <c:idx val="3"/>
          <c:order val="3"/>
          <c:tx>
            <c:strRef>
              <c:f>'Care Length Raw'!$V$20</c:f>
              <c:strCache>
                <c:ptCount val="1"/>
                <c:pt idx="0">
                  <c:v>From 6 months to under 1 year</c:v>
                </c:pt>
              </c:strCache>
            </c:strRef>
          </c:tx>
          <c:invertIfNegative val="0"/>
          <c:dLbls>
            <c:dLbl>
              <c:idx val="0"/>
              <c:tx>
                <c:rich>
                  <a:bodyPr/>
                  <a:lstStyle/>
                  <a:p>
                    <a:r>
                      <a:rPr lang="en-US"/>
                      <a:t>1500</a:t>
                    </a:r>
                  </a:p>
                </c:rich>
              </c:tx>
              <c:dLblPos val="ctr"/>
              <c:showLegendKey val="0"/>
              <c:showVal val="1"/>
              <c:showCatName val="0"/>
              <c:showSerName val="0"/>
              <c:showPercent val="0"/>
              <c:showBubbleSize val="0"/>
            </c:dLbl>
            <c:dLbl>
              <c:idx val="1"/>
              <c:tx>
                <c:rich>
                  <a:bodyPr/>
                  <a:lstStyle/>
                  <a:p>
                    <a:r>
                      <a:rPr lang="en-US"/>
                      <a:t>2060</a:t>
                    </a:r>
                  </a:p>
                </c:rich>
              </c:tx>
              <c:dLblPos val="ctr"/>
              <c:showLegendKey val="0"/>
              <c:showVal val="1"/>
              <c:showCatName val="0"/>
              <c:showSerName val="0"/>
              <c:showPercent val="0"/>
              <c:showBubbleSize val="0"/>
            </c:dLbl>
            <c:dLblPos val="ctr"/>
            <c:showLegendKey val="0"/>
            <c:showVal val="1"/>
            <c:showCatName val="0"/>
            <c:showSerName val="0"/>
            <c:showPercent val="0"/>
            <c:showBubbleSize val="0"/>
            <c:showLeaderLines val="0"/>
          </c:dLbls>
          <c:cat>
            <c:strRef>
              <c:f>'Care Length Raw'!$W$16:$X$16</c:f>
              <c:strCache>
                <c:ptCount val="2"/>
                <c:pt idx="0">
                  <c:v>Returned home</c:v>
                </c:pt>
                <c:pt idx="1">
                  <c:v>Other</c:v>
                </c:pt>
              </c:strCache>
            </c:strRef>
          </c:cat>
          <c:val>
            <c:numRef>
              <c:f>'Care Length Raw'!$W$20:$X$20</c:f>
              <c:numCache>
                <c:formatCode>General</c:formatCode>
                <c:ptCount val="2"/>
                <c:pt idx="0">
                  <c:v>1503.4039518216205</c:v>
                </c:pt>
                <c:pt idx="1">
                  <c:v>2059.5533844316146</c:v>
                </c:pt>
              </c:numCache>
            </c:numRef>
          </c:val>
        </c:ser>
        <c:ser>
          <c:idx val="4"/>
          <c:order val="4"/>
          <c:tx>
            <c:strRef>
              <c:f>'Care Length Raw'!$V$21</c:f>
              <c:strCache>
                <c:ptCount val="1"/>
                <c:pt idx="0">
                  <c:v>From 1 year to under 2 years</c:v>
                </c:pt>
              </c:strCache>
            </c:strRef>
          </c:tx>
          <c:invertIfNegative val="0"/>
          <c:dLbls>
            <c:dLbl>
              <c:idx val="0"/>
              <c:tx>
                <c:rich>
                  <a:bodyPr/>
                  <a:lstStyle/>
                  <a:p>
                    <a:r>
                      <a:rPr lang="en-US"/>
                      <a:t>1280</a:t>
                    </a:r>
                  </a:p>
                </c:rich>
              </c:tx>
              <c:dLblPos val="ctr"/>
              <c:showLegendKey val="0"/>
              <c:showVal val="1"/>
              <c:showCatName val="0"/>
              <c:showSerName val="0"/>
              <c:showPercent val="0"/>
              <c:showBubbleSize val="0"/>
            </c:dLbl>
            <c:dLbl>
              <c:idx val="1"/>
              <c:tx>
                <c:rich>
                  <a:bodyPr/>
                  <a:lstStyle/>
                  <a:p>
                    <a:r>
                      <a:rPr lang="en-US"/>
                      <a:t>4140</a:t>
                    </a:r>
                  </a:p>
                </c:rich>
              </c:tx>
              <c:dLblPos val="ctr"/>
              <c:showLegendKey val="0"/>
              <c:showVal val="1"/>
              <c:showCatName val="0"/>
              <c:showSerName val="0"/>
              <c:showPercent val="0"/>
              <c:showBubbleSize val="0"/>
            </c:dLbl>
            <c:dLblPos val="ctr"/>
            <c:showLegendKey val="0"/>
            <c:showVal val="1"/>
            <c:showCatName val="0"/>
            <c:showSerName val="0"/>
            <c:showPercent val="0"/>
            <c:showBubbleSize val="0"/>
            <c:showLeaderLines val="0"/>
          </c:dLbls>
          <c:cat>
            <c:strRef>
              <c:f>'Care Length Raw'!$W$16:$X$16</c:f>
              <c:strCache>
                <c:ptCount val="2"/>
                <c:pt idx="0">
                  <c:v>Returned home</c:v>
                </c:pt>
                <c:pt idx="1">
                  <c:v>Other</c:v>
                </c:pt>
              </c:strCache>
            </c:strRef>
          </c:cat>
          <c:val>
            <c:numRef>
              <c:f>'Care Length Raw'!$W$21:$X$21</c:f>
              <c:numCache>
                <c:formatCode>General</c:formatCode>
                <c:ptCount val="2"/>
                <c:pt idx="0">
                  <c:v>1279.3437487557235</c:v>
                </c:pt>
                <c:pt idx="1">
                  <c:v>4135.1110690822215</c:v>
                </c:pt>
              </c:numCache>
            </c:numRef>
          </c:val>
        </c:ser>
        <c:ser>
          <c:idx val="5"/>
          <c:order val="5"/>
          <c:tx>
            <c:strRef>
              <c:f>'Care Length Raw'!$V$22</c:f>
              <c:strCache>
                <c:ptCount val="1"/>
                <c:pt idx="0">
                  <c:v>From 2 years to under 3 years</c:v>
                </c:pt>
              </c:strCache>
            </c:strRef>
          </c:tx>
          <c:invertIfNegative val="0"/>
          <c:dLbls>
            <c:dLbl>
              <c:idx val="0"/>
              <c:tx>
                <c:rich>
                  <a:bodyPr/>
                  <a:lstStyle/>
                  <a:p>
                    <a:r>
                      <a:rPr lang="en-US"/>
                      <a:t>390</a:t>
                    </a:r>
                  </a:p>
                </c:rich>
              </c:tx>
              <c:dLblPos val="ctr"/>
              <c:showLegendKey val="0"/>
              <c:showVal val="1"/>
              <c:showCatName val="0"/>
              <c:showSerName val="0"/>
              <c:showPercent val="0"/>
              <c:showBubbleSize val="0"/>
            </c:dLbl>
            <c:dLbl>
              <c:idx val="1"/>
              <c:tx>
                <c:rich>
                  <a:bodyPr/>
                  <a:lstStyle/>
                  <a:p>
                    <a:r>
                      <a:rPr lang="en-US"/>
                      <a:t>2920</a:t>
                    </a:r>
                  </a:p>
                </c:rich>
              </c:tx>
              <c:dLblPos val="ctr"/>
              <c:showLegendKey val="0"/>
              <c:showVal val="1"/>
              <c:showCatName val="0"/>
              <c:showSerName val="0"/>
              <c:showPercent val="0"/>
              <c:showBubbleSize val="0"/>
            </c:dLbl>
            <c:dLblPos val="ctr"/>
            <c:showLegendKey val="0"/>
            <c:showVal val="1"/>
            <c:showCatName val="0"/>
            <c:showSerName val="0"/>
            <c:showPercent val="0"/>
            <c:showBubbleSize val="0"/>
            <c:showLeaderLines val="0"/>
          </c:dLbls>
          <c:cat>
            <c:strRef>
              <c:f>'Care Length Raw'!$W$16:$X$16</c:f>
              <c:strCache>
                <c:ptCount val="2"/>
                <c:pt idx="0">
                  <c:v>Returned home</c:v>
                </c:pt>
                <c:pt idx="1">
                  <c:v>Other</c:v>
                </c:pt>
              </c:strCache>
            </c:strRef>
          </c:cat>
          <c:val>
            <c:numRef>
              <c:f>'Care Length Raw'!$W$22:$X$22</c:f>
              <c:numCache>
                <c:formatCode>General</c:formatCode>
                <c:ptCount val="2"/>
                <c:pt idx="0">
                  <c:v>392.1053553653195</c:v>
                </c:pt>
                <c:pt idx="1">
                  <c:v>2915.78344614772</c:v>
                </c:pt>
              </c:numCache>
            </c:numRef>
          </c:val>
        </c:ser>
        <c:ser>
          <c:idx val="6"/>
          <c:order val="6"/>
          <c:tx>
            <c:strRef>
              <c:f>'Care Length Raw'!$V$23</c:f>
              <c:strCache>
                <c:ptCount val="1"/>
                <c:pt idx="0">
                  <c:v>From 3 years to under 5 years</c:v>
                </c:pt>
              </c:strCache>
            </c:strRef>
          </c:tx>
          <c:invertIfNegative val="0"/>
          <c:dLbls>
            <c:dLbl>
              <c:idx val="0"/>
              <c:delete val="1"/>
            </c:dLbl>
            <c:dLbl>
              <c:idx val="1"/>
              <c:tx>
                <c:rich>
                  <a:bodyPr/>
                  <a:lstStyle/>
                  <a:p>
                    <a:r>
                      <a:rPr lang="en-US"/>
                      <a:t>2160</a:t>
                    </a:r>
                  </a:p>
                </c:rich>
              </c:tx>
              <c:dLblPos val="ctr"/>
              <c:showLegendKey val="0"/>
              <c:showVal val="1"/>
              <c:showCatName val="0"/>
              <c:showSerName val="0"/>
              <c:showPercent val="0"/>
              <c:showBubbleSize val="0"/>
            </c:dLbl>
            <c:dLblPos val="ctr"/>
            <c:showLegendKey val="0"/>
            <c:showVal val="1"/>
            <c:showCatName val="0"/>
            <c:showSerName val="0"/>
            <c:showPercent val="0"/>
            <c:showBubbleSize val="0"/>
            <c:showLeaderLines val="0"/>
          </c:dLbls>
          <c:cat>
            <c:strRef>
              <c:f>'Care Length Raw'!$W$16:$X$16</c:f>
              <c:strCache>
                <c:ptCount val="2"/>
                <c:pt idx="0">
                  <c:v>Returned home</c:v>
                </c:pt>
                <c:pt idx="1">
                  <c:v>Other</c:v>
                </c:pt>
              </c:strCache>
            </c:strRef>
          </c:cat>
          <c:val>
            <c:numRef>
              <c:f>'Care Length Raw'!$W$23:$X$23</c:f>
              <c:numCache>
                <c:formatCode>General</c:formatCode>
                <c:ptCount val="2"/>
                <c:pt idx="0">
                  <c:v>227.06100935695798</c:v>
                </c:pt>
                <c:pt idx="1">
                  <c:v>2162.5810670913793</c:v>
                </c:pt>
              </c:numCache>
            </c:numRef>
          </c:val>
        </c:ser>
        <c:ser>
          <c:idx val="7"/>
          <c:order val="7"/>
          <c:tx>
            <c:strRef>
              <c:f>'Care Length Raw'!$V$24</c:f>
              <c:strCache>
                <c:ptCount val="1"/>
                <c:pt idx="0">
                  <c:v>From 5 years to under 10 years</c:v>
                </c:pt>
              </c:strCache>
            </c:strRef>
          </c:tx>
          <c:invertIfNegative val="0"/>
          <c:dLbls>
            <c:dLbl>
              <c:idx val="0"/>
              <c:delete val="1"/>
            </c:dLbl>
            <c:dLbl>
              <c:idx val="1"/>
              <c:tx>
                <c:rich>
                  <a:bodyPr/>
                  <a:lstStyle/>
                  <a:p>
                    <a:r>
                      <a:rPr lang="en-US"/>
                      <a:t>2080</a:t>
                    </a:r>
                  </a:p>
                </c:rich>
              </c:tx>
              <c:dLblPos val="ctr"/>
              <c:showLegendKey val="0"/>
              <c:showVal val="1"/>
              <c:showCatName val="0"/>
              <c:showSerName val="0"/>
              <c:showPercent val="0"/>
              <c:showBubbleSize val="0"/>
            </c:dLbl>
            <c:dLblPos val="ctr"/>
            <c:showLegendKey val="0"/>
            <c:showVal val="1"/>
            <c:showCatName val="0"/>
            <c:showSerName val="0"/>
            <c:showPercent val="0"/>
            <c:showBubbleSize val="0"/>
            <c:showLeaderLines val="0"/>
          </c:dLbls>
          <c:cat>
            <c:strRef>
              <c:f>'Care Length Raw'!$W$16:$X$16</c:f>
              <c:strCache>
                <c:ptCount val="2"/>
                <c:pt idx="0">
                  <c:v>Returned home</c:v>
                </c:pt>
                <c:pt idx="1">
                  <c:v>Other</c:v>
                </c:pt>
              </c:strCache>
            </c:strRef>
          </c:cat>
          <c:val>
            <c:numRef>
              <c:f>'Care Length Raw'!$W$24:$X$24</c:f>
              <c:numCache>
                <c:formatCode>General</c:formatCode>
                <c:ptCount val="2"/>
                <c:pt idx="0">
                  <c:v>237.06369699382836</c:v>
                </c:pt>
                <c:pt idx="1">
                  <c:v>2076.5579534142939</c:v>
                </c:pt>
              </c:numCache>
            </c:numRef>
          </c:val>
        </c:ser>
        <c:ser>
          <c:idx val="8"/>
          <c:order val="8"/>
          <c:tx>
            <c:strRef>
              <c:f>'Care Length Raw'!$V$25</c:f>
              <c:strCache>
                <c:ptCount val="1"/>
                <c:pt idx="0">
                  <c:v>10 years and over</c:v>
                </c:pt>
              </c:strCache>
            </c:strRef>
          </c:tx>
          <c:invertIfNegative val="0"/>
          <c:dLbls>
            <c:dLbl>
              <c:idx val="0"/>
              <c:delete val="1"/>
            </c:dLbl>
            <c:dLbl>
              <c:idx val="1"/>
              <c:tx>
                <c:rich>
                  <a:bodyPr/>
                  <a:lstStyle/>
                  <a:p>
                    <a:r>
                      <a:rPr lang="en-US"/>
                      <a:t>1490</a:t>
                    </a:r>
                  </a:p>
                </c:rich>
              </c:tx>
              <c:dLblPos val="ctr"/>
              <c:showLegendKey val="0"/>
              <c:showVal val="1"/>
              <c:showCatName val="0"/>
              <c:showSerName val="0"/>
              <c:showPercent val="0"/>
              <c:showBubbleSize val="0"/>
            </c:dLbl>
            <c:dLblPos val="ctr"/>
            <c:showLegendKey val="0"/>
            <c:showVal val="1"/>
            <c:showCatName val="0"/>
            <c:showSerName val="0"/>
            <c:showPercent val="0"/>
            <c:showBubbleSize val="0"/>
            <c:showLeaderLines val="0"/>
          </c:dLbls>
          <c:cat>
            <c:strRef>
              <c:f>'Care Length Raw'!$W$16:$X$16</c:f>
              <c:strCache>
                <c:ptCount val="2"/>
                <c:pt idx="0">
                  <c:v>Returned home</c:v>
                </c:pt>
                <c:pt idx="1">
                  <c:v>Other</c:v>
                </c:pt>
              </c:strCache>
            </c:strRef>
          </c:cat>
          <c:val>
            <c:numRef>
              <c:f>'Care Length Raw'!$W$25:$X$25</c:f>
              <c:numCache>
                <c:formatCode>General</c:formatCode>
                <c:ptCount val="2"/>
                <c:pt idx="0">
                  <c:v>95.02553255026875</c:v>
                </c:pt>
                <c:pt idx="1">
                  <c:v>1492.400995421063</c:v>
                </c:pt>
              </c:numCache>
            </c:numRef>
          </c:val>
        </c:ser>
        <c:dLbls>
          <c:dLblPos val="ctr"/>
          <c:showLegendKey val="0"/>
          <c:showVal val="1"/>
          <c:showCatName val="0"/>
          <c:showSerName val="0"/>
          <c:showPercent val="0"/>
          <c:showBubbleSize val="0"/>
        </c:dLbls>
        <c:gapWidth val="150"/>
        <c:overlap val="100"/>
        <c:axId val="172349312"/>
        <c:axId val="172350848"/>
      </c:barChart>
      <c:catAx>
        <c:axId val="172349312"/>
        <c:scaling>
          <c:orientation val="minMax"/>
        </c:scaling>
        <c:delete val="0"/>
        <c:axPos val="b"/>
        <c:majorTickMark val="out"/>
        <c:minorTickMark val="none"/>
        <c:tickLblPos val="nextTo"/>
        <c:crossAx val="172350848"/>
        <c:crosses val="autoZero"/>
        <c:auto val="1"/>
        <c:lblAlgn val="ctr"/>
        <c:lblOffset val="100"/>
        <c:noMultiLvlLbl val="0"/>
      </c:catAx>
      <c:valAx>
        <c:axId val="172350848"/>
        <c:scaling>
          <c:orientation val="minMax"/>
        </c:scaling>
        <c:delete val="0"/>
        <c:axPos val="l"/>
        <c:majorGridlines>
          <c:spPr>
            <a:ln>
              <a:solidFill>
                <a:schemeClr val="bg1">
                  <a:lumMod val="85000"/>
                </a:schemeClr>
              </a:solidFill>
            </a:ln>
          </c:spPr>
        </c:majorGridlines>
        <c:title>
          <c:tx>
            <c:rich>
              <a:bodyPr rot="-5400000" vert="horz"/>
              <a:lstStyle/>
              <a:p>
                <a:pPr>
                  <a:defRPr/>
                </a:pPr>
                <a:r>
                  <a:rPr lang="en-US"/>
                  <a:t>Number of children</a:t>
                </a:r>
              </a:p>
            </c:rich>
          </c:tx>
          <c:overlay val="0"/>
        </c:title>
        <c:numFmt formatCode="General" sourceLinked="1"/>
        <c:majorTickMark val="out"/>
        <c:minorTickMark val="none"/>
        <c:tickLblPos val="nextTo"/>
        <c:crossAx val="172349312"/>
        <c:crosses val="autoZero"/>
        <c:crossBetween val="between"/>
      </c:valAx>
    </c:plotArea>
    <c:legend>
      <c:legendPos val="b"/>
      <c:overlay val="0"/>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dirty="0"/>
              <a:t>Looked after children who returned home as a percentage of all looked after children who ceased to be looked after by Local Authority - 1 April 2009 to 31 March 2012</a:t>
            </a:r>
          </a:p>
        </c:rich>
      </c:tx>
      <c:overlay val="0"/>
    </c:title>
    <c:autoTitleDeleted val="0"/>
    <c:plotArea>
      <c:layout/>
      <c:barChart>
        <c:barDir val="col"/>
        <c:grouping val="clustered"/>
        <c:varyColors val="0"/>
        <c:ser>
          <c:idx val="0"/>
          <c:order val="0"/>
          <c:spPr>
            <a:ln>
              <a:solidFill>
                <a:schemeClr val="tx1"/>
              </a:solidFill>
            </a:ln>
          </c:spPr>
          <c:invertIfNegative val="0"/>
          <c:val>
            <c:numRef>
              <c:f>'LA All'!$Y$5:$Y$154</c:f>
              <c:numCache>
                <c:formatCode>0.00%</c:formatCode>
                <c:ptCount val="150"/>
                <c:pt idx="0">
                  <c:v>8.8948787061994605E-2</c:v>
                </c:pt>
                <c:pt idx="1">
                  <c:v>0.19023323615160351</c:v>
                </c:pt>
                <c:pt idx="2">
                  <c:v>0.19966442953020133</c:v>
                </c:pt>
                <c:pt idx="3">
                  <c:v>0.21160265107976339</c:v>
                </c:pt>
                <c:pt idx="4">
                  <c:v>0.22852499102707907</c:v>
                </c:pt>
                <c:pt idx="5">
                  <c:v>0.2308524180733145</c:v>
                </c:pt>
                <c:pt idx="6">
                  <c:v>0.2356020942408377</c:v>
                </c:pt>
                <c:pt idx="7">
                  <c:v>0.23785166240409208</c:v>
                </c:pt>
                <c:pt idx="8">
                  <c:v>0.24553571428571427</c:v>
                </c:pt>
                <c:pt idx="9">
                  <c:v>0.24727272727272728</c:v>
                </c:pt>
                <c:pt idx="10">
                  <c:v>0.24903474903474904</c:v>
                </c:pt>
                <c:pt idx="11">
                  <c:v>0.25230202578268879</c:v>
                </c:pt>
                <c:pt idx="12">
                  <c:v>0.27</c:v>
                </c:pt>
                <c:pt idx="13">
                  <c:v>0.28030320232979283</c:v>
                </c:pt>
                <c:pt idx="14">
                  <c:v>0.28942562026889357</c:v>
                </c:pt>
                <c:pt idx="15">
                  <c:v>0.2968568102444703</c:v>
                </c:pt>
                <c:pt idx="16">
                  <c:v>0.29826897470039948</c:v>
                </c:pt>
                <c:pt idx="17">
                  <c:v>0.30139720558882238</c:v>
                </c:pt>
                <c:pt idx="18">
                  <c:v>0.30180180180180183</c:v>
                </c:pt>
                <c:pt idx="19">
                  <c:v>0.30328226041171269</c:v>
                </c:pt>
                <c:pt idx="20">
                  <c:v>0.3048780487804878</c:v>
                </c:pt>
                <c:pt idx="21">
                  <c:v>0.30570902394106814</c:v>
                </c:pt>
                <c:pt idx="22">
                  <c:v>0.31073567702229632</c:v>
                </c:pt>
                <c:pt idx="23">
                  <c:v>0.31084337349397589</c:v>
                </c:pt>
                <c:pt idx="24">
                  <c:v>0.31403118040089084</c:v>
                </c:pt>
                <c:pt idx="25">
                  <c:v>0.3169642857142857</c:v>
                </c:pt>
                <c:pt idx="26">
                  <c:v>0.31923207984899782</c:v>
                </c:pt>
                <c:pt idx="27">
                  <c:v>0.32096229093746753</c:v>
                </c:pt>
                <c:pt idx="28">
                  <c:v>0.32099471201335728</c:v>
                </c:pt>
                <c:pt idx="29">
                  <c:v>0.32145508537490719</c:v>
                </c:pt>
                <c:pt idx="30">
                  <c:v>0.32276657060518732</c:v>
                </c:pt>
                <c:pt idx="31">
                  <c:v>0.32302405498281789</c:v>
                </c:pt>
                <c:pt idx="32">
                  <c:v>0.32328767123287672</c:v>
                </c:pt>
                <c:pt idx="33">
                  <c:v>0.32532902090588112</c:v>
                </c:pt>
                <c:pt idx="34">
                  <c:v>0.32710280373831774</c:v>
                </c:pt>
                <c:pt idx="35">
                  <c:v>0.32795698924731181</c:v>
                </c:pt>
                <c:pt idx="36">
                  <c:v>0.32852292020373514</c:v>
                </c:pt>
                <c:pt idx="37">
                  <c:v>0.32891255375258738</c:v>
                </c:pt>
                <c:pt idx="38">
                  <c:v>0.32974137931034481</c:v>
                </c:pt>
                <c:pt idx="39">
                  <c:v>0.33170687372608187</c:v>
                </c:pt>
                <c:pt idx="40">
                  <c:v>0.33213234653738566</c:v>
                </c:pt>
                <c:pt idx="41">
                  <c:v>0.33396226415094338</c:v>
                </c:pt>
                <c:pt idx="42">
                  <c:v>0.33615221987315008</c:v>
                </c:pt>
                <c:pt idx="43">
                  <c:v>0.34003518013436806</c:v>
                </c:pt>
                <c:pt idx="44">
                  <c:v>0.34096123298002584</c:v>
                </c:pt>
                <c:pt idx="45">
                  <c:v>0.34096692111959287</c:v>
                </c:pt>
                <c:pt idx="46">
                  <c:v>0.34129692832764508</c:v>
                </c:pt>
                <c:pt idx="47">
                  <c:v>0.34429400386847198</c:v>
                </c:pt>
                <c:pt idx="48">
                  <c:v>0.34497816593886466</c:v>
                </c:pt>
                <c:pt idx="49">
                  <c:v>0.34579439252336447</c:v>
                </c:pt>
                <c:pt idx="50">
                  <c:v>0.34698275862068967</c:v>
                </c:pt>
                <c:pt idx="51">
                  <c:v>0.34734513274336282</c:v>
                </c:pt>
                <c:pt idx="52">
                  <c:v>0.34811833482704468</c:v>
                </c:pt>
                <c:pt idx="53">
                  <c:v>0.34927234927234929</c:v>
                </c:pt>
                <c:pt idx="54">
                  <c:v>0.34965034965034963</c:v>
                </c:pt>
                <c:pt idx="55">
                  <c:v>0.35021097046413502</c:v>
                </c:pt>
                <c:pt idx="56">
                  <c:v>0.35255570117955437</c:v>
                </c:pt>
                <c:pt idx="57">
                  <c:v>0.35485893416927899</c:v>
                </c:pt>
                <c:pt idx="58">
                  <c:v>0.35714285714285715</c:v>
                </c:pt>
                <c:pt idx="59">
                  <c:v>0.36029271586329631</c:v>
                </c:pt>
                <c:pt idx="60">
                  <c:v>0.36165048543689321</c:v>
                </c:pt>
                <c:pt idx="61">
                  <c:v>0.36274525980777023</c:v>
                </c:pt>
                <c:pt idx="62">
                  <c:v>0.36312056737588655</c:v>
                </c:pt>
                <c:pt idx="63">
                  <c:v>0.36476426799007444</c:v>
                </c:pt>
                <c:pt idx="64">
                  <c:v>0.36570247933884298</c:v>
                </c:pt>
                <c:pt idx="65">
                  <c:v>0.36588942804555163</c:v>
                </c:pt>
                <c:pt idx="66">
                  <c:v>0.36858006042296071</c:v>
                </c:pt>
                <c:pt idx="67">
                  <c:v>0.36861278320457047</c:v>
                </c:pt>
                <c:pt idx="68">
                  <c:v>0.37090909090909091</c:v>
                </c:pt>
                <c:pt idx="69">
                  <c:v>0.37119113573407203</c:v>
                </c:pt>
                <c:pt idx="70">
                  <c:v>0.37234042553191488</c:v>
                </c:pt>
                <c:pt idx="71">
                  <c:v>0.37248322147651008</c:v>
                </c:pt>
                <c:pt idx="72">
                  <c:v>0.37608695652173912</c:v>
                </c:pt>
                <c:pt idx="73">
                  <c:v>0.37729108390023347</c:v>
                </c:pt>
                <c:pt idx="74">
                  <c:v>0.37745098039215685</c:v>
                </c:pt>
                <c:pt idx="75">
                  <c:v>0.38364779874213839</c:v>
                </c:pt>
                <c:pt idx="76">
                  <c:v>0.38589981447124305</c:v>
                </c:pt>
                <c:pt idx="77">
                  <c:v>0.3888888888888889</c:v>
                </c:pt>
                <c:pt idx="78">
                  <c:v>0.39053254437869822</c:v>
                </c:pt>
                <c:pt idx="79">
                  <c:v>0.39055142827247041</c:v>
                </c:pt>
                <c:pt idx="80">
                  <c:v>0.3907563025210084</c:v>
                </c:pt>
                <c:pt idx="81">
                  <c:v>0.39119804400977998</c:v>
                </c:pt>
                <c:pt idx="82">
                  <c:v>0.39741518578352181</c:v>
                </c:pt>
                <c:pt idx="83">
                  <c:v>0.3990188897783985</c:v>
                </c:pt>
                <c:pt idx="84">
                  <c:v>0.39920948616600793</c:v>
                </c:pt>
                <c:pt idx="85">
                  <c:v>0.4</c:v>
                </c:pt>
                <c:pt idx="86">
                  <c:v>0.40080971659919029</c:v>
                </c:pt>
                <c:pt idx="87">
                  <c:v>0.40196078431372551</c:v>
                </c:pt>
                <c:pt idx="88">
                  <c:v>0.40256410256410258</c:v>
                </c:pt>
                <c:pt idx="89">
                  <c:v>0.40336134453781514</c:v>
                </c:pt>
                <c:pt idx="90">
                  <c:v>0.40415704387990764</c:v>
                </c:pt>
                <c:pt idx="91">
                  <c:v>0.40438871473354232</c:v>
                </c:pt>
                <c:pt idx="92">
                  <c:v>0.40784313725490196</c:v>
                </c:pt>
                <c:pt idx="93">
                  <c:v>0.40979033180514002</c:v>
                </c:pt>
                <c:pt idx="94">
                  <c:v>0.41099476439790578</c:v>
                </c:pt>
                <c:pt idx="95">
                  <c:v>0.4115549215406562</c:v>
                </c:pt>
                <c:pt idx="96">
                  <c:v>0.41269841269841268</c:v>
                </c:pt>
                <c:pt idx="97">
                  <c:v>0.41301460823373176</c:v>
                </c:pt>
                <c:pt idx="98">
                  <c:v>0.41396933560477001</c:v>
                </c:pt>
                <c:pt idx="99">
                  <c:v>0.41461710713314065</c:v>
                </c:pt>
                <c:pt idx="100">
                  <c:v>0.4213939282670352</c:v>
                </c:pt>
                <c:pt idx="101">
                  <c:v>0.42251152044482254</c:v>
                </c:pt>
                <c:pt idx="102">
                  <c:v>0.42502218278615794</c:v>
                </c:pt>
                <c:pt idx="103">
                  <c:v>0.42741935483870969</c:v>
                </c:pt>
                <c:pt idx="104" formatCode="General">
                  <c:v>0.4292575436857215</c:v>
                </c:pt>
                <c:pt idx="105">
                  <c:v>0.4293193717277487</c:v>
                </c:pt>
                <c:pt idx="106">
                  <c:v>0.43093234135954445</c:v>
                </c:pt>
                <c:pt idx="107">
                  <c:v>0.43181818181818182</c:v>
                </c:pt>
                <c:pt idx="108">
                  <c:v>0.431924882629108</c:v>
                </c:pt>
                <c:pt idx="109">
                  <c:v>0.43506493506493504</c:v>
                </c:pt>
                <c:pt idx="110">
                  <c:v>0.43650793650793651</c:v>
                </c:pt>
                <c:pt idx="111">
                  <c:v>0.43674335561536304</c:v>
                </c:pt>
                <c:pt idx="112">
                  <c:v>0.44362017804154302</c:v>
                </c:pt>
                <c:pt idx="113" formatCode="General">
                  <c:v>0.44631399689278711</c:v>
                </c:pt>
                <c:pt idx="114">
                  <c:v>0.44729344729344728</c:v>
                </c:pt>
                <c:pt idx="115">
                  <c:v>0.44760479041916168</c:v>
                </c:pt>
                <c:pt idx="116">
                  <c:v>0.45324161439025556</c:v>
                </c:pt>
                <c:pt idx="117">
                  <c:v>0.45505828573885598</c:v>
                </c:pt>
                <c:pt idx="118">
                  <c:v>0.45597484276729561</c:v>
                </c:pt>
                <c:pt idx="119">
                  <c:v>0.45664739884393063</c:v>
                </c:pt>
                <c:pt idx="120">
                  <c:v>0.45694673585050821</c:v>
                </c:pt>
                <c:pt idx="121">
                  <c:v>0.45807770961145194</c:v>
                </c:pt>
                <c:pt idx="122">
                  <c:v>0.46410891089108913</c:v>
                </c:pt>
                <c:pt idx="123">
                  <c:v>0.46961325966850831</c:v>
                </c:pt>
                <c:pt idx="124">
                  <c:v>0.47138397502601459</c:v>
                </c:pt>
                <c:pt idx="125">
                  <c:v>0.47775175644028101</c:v>
                </c:pt>
                <c:pt idx="126">
                  <c:v>0.4785276073619632</c:v>
                </c:pt>
                <c:pt idx="127">
                  <c:v>0.4804801800443701</c:v>
                </c:pt>
                <c:pt idx="128">
                  <c:v>0.48436897079922131</c:v>
                </c:pt>
                <c:pt idx="129">
                  <c:v>0.48593350383631712</c:v>
                </c:pt>
                <c:pt idx="130">
                  <c:v>0.49155429972367082</c:v>
                </c:pt>
                <c:pt idx="131">
                  <c:v>0.49315068493150682</c:v>
                </c:pt>
                <c:pt idx="132">
                  <c:v>0.49654035501116467</c:v>
                </c:pt>
                <c:pt idx="133">
                  <c:v>0.5</c:v>
                </c:pt>
                <c:pt idx="134">
                  <c:v>0.50350355540264113</c:v>
                </c:pt>
                <c:pt idx="135">
                  <c:v>0.5161290322580645</c:v>
                </c:pt>
                <c:pt idx="136">
                  <c:v>0.52856005742649259</c:v>
                </c:pt>
                <c:pt idx="137">
                  <c:v>0.53056768558951961</c:v>
                </c:pt>
                <c:pt idx="138">
                  <c:v>0.53061224489795922</c:v>
                </c:pt>
                <c:pt idx="139">
                  <c:v>0.53233830845771146</c:v>
                </c:pt>
                <c:pt idx="140">
                  <c:v>0.54361702127659572</c:v>
                </c:pt>
                <c:pt idx="141">
                  <c:v>0.54450867052023122</c:v>
                </c:pt>
                <c:pt idx="142">
                  <c:v>0.55068078668683818</c:v>
                </c:pt>
                <c:pt idx="143">
                  <c:v>0.5575</c:v>
                </c:pt>
                <c:pt idx="144">
                  <c:v>0.56432748538011701</c:v>
                </c:pt>
                <c:pt idx="145">
                  <c:v>0.56923076923076921</c:v>
                </c:pt>
                <c:pt idx="146">
                  <c:v>0.57331138268061299</c:v>
                </c:pt>
                <c:pt idx="147">
                  <c:v>0.58799999999999997</c:v>
                </c:pt>
                <c:pt idx="148">
                  <c:v>0.59587020648967548</c:v>
                </c:pt>
                <c:pt idx="149">
                  <c:v>0.59966499162479059</c:v>
                </c:pt>
              </c:numCache>
            </c:numRef>
          </c:val>
        </c:ser>
        <c:dLbls>
          <c:showLegendKey val="0"/>
          <c:showVal val="0"/>
          <c:showCatName val="0"/>
          <c:showSerName val="0"/>
          <c:showPercent val="0"/>
          <c:showBubbleSize val="0"/>
        </c:dLbls>
        <c:gapWidth val="0"/>
        <c:axId val="170809216"/>
        <c:axId val="170815488"/>
      </c:barChart>
      <c:catAx>
        <c:axId val="170809216"/>
        <c:scaling>
          <c:orientation val="minMax"/>
        </c:scaling>
        <c:delete val="1"/>
        <c:axPos val="b"/>
        <c:title>
          <c:tx>
            <c:rich>
              <a:bodyPr/>
              <a:lstStyle/>
              <a:p>
                <a:pPr>
                  <a:defRPr/>
                </a:pPr>
                <a:r>
                  <a:rPr lang="en-US"/>
                  <a:t>Local Authorities</a:t>
                </a:r>
              </a:p>
            </c:rich>
          </c:tx>
          <c:overlay val="0"/>
        </c:title>
        <c:majorTickMark val="out"/>
        <c:minorTickMark val="none"/>
        <c:tickLblPos val="nextTo"/>
        <c:crossAx val="170815488"/>
        <c:crosses val="autoZero"/>
        <c:auto val="1"/>
        <c:lblAlgn val="ctr"/>
        <c:lblOffset val="100"/>
        <c:noMultiLvlLbl val="0"/>
      </c:catAx>
      <c:valAx>
        <c:axId val="170815488"/>
        <c:scaling>
          <c:orientation val="minMax"/>
        </c:scaling>
        <c:delete val="0"/>
        <c:axPos val="l"/>
        <c:majorGridlines>
          <c:spPr>
            <a:ln>
              <a:solidFill>
                <a:schemeClr val="bg1">
                  <a:lumMod val="85000"/>
                </a:schemeClr>
              </a:solidFill>
            </a:ln>
          </c:spPr>
        </c:majorGridlines>
        <c:title>
          <c:tx>
            <c:rich>
              <a:bodyPr rot="-5400000" vert="horz"/>
              <a:lstStyle/>
              <a:p>
                <a:pPr>
                  <a:defRPr/>
                </a:pPr>
                <a:r>
                  <a:rPr lang="en-US"/>
                  <a:t>Percentage of looked after children who ceased to be looked after who returned home</a:t>
                </a:r>
              </a:p>
            </c:rich>
          </c:tx>
          <c:overlay val="0"/>
        </c:title>
        <c:numFmt formatCode="0%" sourceLinked="0"/>
        <c:majorTickMark val="out"/>
        <c:minorTickMark val="none"/>
        <c:tickLblPos val="nextTo"/>
        <c:crossAx val="170809216"/>
        <c:crosses val="autoZero"/>
        <c:crossBetween val="between"/>
      </c:valAx>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a:ea typeface="Arial"/>
                <a:cs typeface="Arial"/>
              </a:defRPr>
            </a:pPr>
            <a:r>
              <a:rPr lang="en-GB" dirty="0"/>
              <a:t>Children who went home in 2006-07 - the percentage who had returned to care by 31 March 2012</a:t>
            </a:r>
          </a:p>
        </c:rich>
      </c:tx>
      <c:layout>
        <c:manualLayout>
          <c:xMode val="edge"/>
          <c:yMode val="edge"/>
          <c:x val="0.12086778662990345"/>
          <c:y val="2.033895593892715E-2"/>
        </c:manualLayout>
      </c:layout>
      <c:overlay val="0"/>
      <c:spPr>
        <a:noFill/>
        <a:ln w="25400">
          <a:noFill/>
        </a:ln>
      </c:spPr>
    </c:title>
    <c:autoTitleDeleted val="0"/>
    <c:plotArea>
      <c:layout>
        <c:manualLayout>
          <c:layoutTarget val="inner"/>
          <c:xMode val="edge"/>
          <c:yMode val="edge"/>
          <c:x val="7.3347107438016534E-2"/>
          <c:y val="0.12542372881355932"/>
          <c:w val="0.91632231404958675"/>
          <c:h val="0.764406779661017"/>
        </c:manualLayout>
      </c:layout>
      <c:barChart>
        <c:barDir val="col"/>
        <c:grouping val="clustered"/>
        <c:varyColors val="0"/>
        <c:ser>
          <c:idx val="0"/>
          <c:order val="0"/>
          <c:spPr>
            <a:solidFill>
              <a:srgbClr val="9999FF"/>
            </a:solidFill>
            <a:ln w="12700">
              <a:solidFill>
                <a:srgbClr val="000000"/>
              </a:solidFill>
              <a:prstDash val="solid"/>
            </a:ln>
          </c:spPr>
          <c:invertIfNegative val="0"/>
          <c:dLbls>
            <c:numFmt formatCode="#,##0" sourceLinked="0"/>
            <c:dLblPos val="ctr"/>
            <c:showLegendKey val="0"/>
            <c:showVal val="1"/>
            <c:showCatName val="0"/>
            <c:showSerName val="0"/>
            <c:showPercent val="0"/>
            <c:showBubbleSize val="0"/>
            <c:showLeaderLines val="0"/>
          </c:dLbls>
          <c:cat>
            <c:numRef>
              <c:f>'age + REC'!$A$5:$A$23</c:f>
              <c:numCache>
                <c:formatCode>General</c:formatCode>
                <c:ptCount val="1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numCache>
            </c:numRef>
          </c:cat>
          <c:val>
            <c:numRef>
              <c:f>'age + REC'!$E$5:$E$23</c:f>
              <c:numCache>
                <c:formatCode>0.0</c:formatCode>
                <c:ptCount val="19"/>
                <c:pt idx="0">
                  <c:v>27.937649880095922</c:v>
                </c:pt>
                <c:pt idx="1">
                  <c:v>23.929098966026586</c:v>
                </c:pt>
                <c:pt idx="2">
                  <c:v>25.660377358490567</c:v>
                </c:pt>
                <c:pt idx="3">
                  <c:v>23.623853211009173</c:v>
                </c:pt>
                <c:pt idx="4">
                  <c:v>27.848101265822784</c:v>
                </c:pt>
                <c:pt idx="5">
                  <c:v>24.776119402985074</c:v>
                </c:pt>
                <c:pt idx="6">
                  <c:v>30.882352941176471</c:v>
                </c:pt>
                <c:pt idx="7">
                  <c:v>31.707317073170731</c:v>
                </c:pt>
                <c:pt idx="8">
                  <c:v>32.336956521739133</c:v>
                </c:pt>
                <c:pt idx="9">
                  <c:v>32.383419689119172</c:v>
                </c:pt>
                <c:pt idx="10">
                  <c:v>36.482939632545929</c:v>
                </c:pt>
                <c:pt idx="11">
                  <c:v>40.277777777777779</c:v>
                </c:pt>
                <c:pt idx="12">
                  <c:v>43.068391866913124</c:v>
                </c:pt>
                <c:pt idx="13">
                  <c:v>45.16971279373368</c:v>
                </c:pt>
                <c:pt idx="14">
                  <c:v>40.864960282436009</c:v>
                </c:pt>
                <c:pt idx="15">
                  <c:v>22.921348314606739</c:v>
                </c:pt>
                <c:pt idx="16">
                  <c:v>8.724832214765101</c:v>
                </c:pt>
                <c:pt idx="17">
                  <c:v>6.395348837209303</c:v>
                </c:pt>
                <c:pt idx="18">
                  <c:v>0</c:v>
                </c:pt>
              </c:numCache>
            </c:numRef>
          </c:val>
        </c:ser>
        <c:dLbls>
          <c:showLegendKey val="0"/>
          <c:showVal val="0"/>
          <c:showCatName val="0"/>
          <c:showSerName val="0"/>
          <c:showPercent val="0"/>
          <c:showBubbleSize val="0"/>
        </c:dLbls>
        <c:gapWidth val="60"/>
        <c:axId val="170732544"/>
        <c:axId val="170759296"/>
      </c:barChart>
      <c:catAx>
        <c:axId val="170732544"/>
        <c:scaling>
          <c:orientation val="minMax"/>
        </c:scaling>
        <c:delete val="0"/>
        <c:axPos val="b"/>
        <c:title>
          <c:tx>
            <c:rich>
              <a:bodyPr/>
              <a:lstStyle/>
              <a:p>
                <a:pPr>
                  <a:defRPr sz="1000" b="1" i="0" u="none" strike="noStrike" baseline="0">
                    <a:solidFill>
                      <a:srgbClr val="000000"/>
                    </a:solidFill>
                    <a:latin typeface="Arial"/>
                    <a:ea typeface="Arial"/>
                    <a:cs typeface="Arial"/>
                  </a:defRPr>
                </a:pPr>
                <a:r>
                  <a:rPr lang="en-GB"/>
                  <a:t>Age on going home in 2006-07</a:t>
                </a:r>
              </a:p>
            </c:rich>
          </c:tx>
          <c:layout>
            <c:manualLayout>
              <c:xMode val="edge"/>
              <c:yMode val="edge"/>
              <c:x val="0.43078507703149344"/>
              <c:y val="0.94237286930618991"/>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70759296"/>
        <c:crosses val="autoZero"/>
        <c:auto val="1"/>
        <c:lblAlgn val="ctr"/>
        <c:lblOffset val="100"/>
        <c:tickLblSkip val="1"/>
        <c:tickMarkSkip val="1"/>
        <c:noMultiLvlLbl val="0"/>
      </c:catAx>
      <c:valAx>
        <c:axId val="170759296"/>
        <c:scaling>
          <c:orientation val="minMax"/>
        </c:scaling>
        <c:delete val="0"/>
        <c:axPos val="l"/>
        <c:majorGridlines>
          <c:spPr>
            <a:ln w="3175">
              <a:solidFill>
                <a:srgbClr val="000000"/>
              </a:solidFill>
              <a:prstDash val="solid"/>
            </a:ln>
          </c:spPr>
        </c:majorGridlines>
        <c:title>
          <c:tx>
            <c:rich>
              <a:bodyPr/>
              <a:lstStyle/>
              <a:p>
                <a:pPr>
                  <a:defRPr sz="1000" b="1" i="0" u="none" strike="noStrike" baseline="0">
                    <a:solidFill>
                      <a:srgbClr val="000000"/>
                    </a:solidFill>
                    <a:latin typeface="Arial"/>
                    <a:ea typeface="Arial"/>
                    <a:cs typeface="Arial"/>
                  </a:defRPr>
                </a:pPr>
                <a:r>
                  <a:rPr lang="en-GB"/>
                  <a:t>Percentage returned to care</a:t>
                </a:r>
              </a:p>
            </c:rich>
          </c:tx>
          <c:layout>
            <c:manualLayout>
              <c:xMode val="edge"/>
              <c:yMode val="edge"/>
              <c:x val="1.1363583379227687E-2"/>
              <c:y val="0.35254243614250336"/>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70732544"/>
        <c:crosses val="autoZero"/>
        <c:crossBetween val="between"/>
      </c:valAx>
      <c:spPr>
        <a:solidFill>
          <a:srgbClr val="FFFFFF"/>
        </a:solidFill>
        <a:ln w="12700">
          <a:solidFill>
            <a:srgbClr val="808080"/>
          </a:solidFill>
          <a:prstDash val="solid"/>
        </a:ln>
      </c:spPr>
    </c:plotArea>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dirty="0"/>
              <a:t>Looked after children at 31 March 2012 by their age when starting to be looked after and number of placements in the year ending 31 March 2012</a:t>
            </a:r>
          </a:p>
        </c:rich>
      </c:tx>
      <c:overlay val="0"/>
    </c:title>
    <c:autoTitleDeleted val="0"/>
    <c:plotArea>
      <c:layout/>
      <c:barChart>
        <c:barDir val="col"/>
        <c:grouping val="percentStacked"/>
        <c:varyColors val="0"/>
        <c:ser>
          <c:idx val="1"/>
          <c:order val="0"/>
          <c:tx>
            <c:strRef>
              <c:f>'Age entering chart data'!$H$1</c:f>
              <c:strCache>
                <c:ptCount val="1"/>
                <c:pt idx="0">
                  <c:v>1 placement</c:v>
                </c:pt>
              </c:strCache>
            </c:strRef>
          </c:tx>
          <c:spPr>
            <a:solidFill>
              <a:schemeClr val="accent2">
                <a:lumMod val="75000"/>
              </a:schemeClr>
            </a:solidFill>
            <a:ln>
              <a:noFill/>
            </a:ln>
            <a:scene3d>
              <a:camera prst="orthographicFront"/>
              <a:lightRig rig="threePt" dir="t"/>
            </a:scene3d>
            <a:sp3d>
              <a:bevelT w="38100" h="38100"/>
            </a:sp3d>
          </c:spPr>
          <c:invertIfNegative val="0"/>
          <c:cat>
            <c:numRef>
              <c:f>'Age entering chart data'!$G$2:$G$19</c:f>
              <c:numCache>
                <c:formatCode>General</c:formatCode>
                <c:ptCount val="1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numCache>
            </c:numRef>
          </c:cat>
          <c:val>
            <c:numRef>
              <c:f>'Age entering chart data'!$H$2:$H$19</c:f>
              <c:numCache>
                <c:formatCode>General</c:formatCode>
                <c:ptCount val="18"/>
                <c:pt idx="0">
                  <c:v>7056.8961278120642</c:v>
                </c:pt>
                <c:pt idx="1">
                  <c:v>2830.7606012343217</c:v>
                </c:pt>
                <c:pt idx="2">
                  <c:v>2893.7775333466052</c:v>
                </c:pt>
                <c:pt idx="3">
                  <c:v>2972.7987656778814</c:v>
                </c:pt>
                <c:pt idx="4">
                  <c:v>3040.8170416086</c:v>
                </c:pt>
                <c:pt idx="5">
                  <c:v>3060.8224168823408</c:v>
                </c:pt>
                <c:pt idx="6">
                  <c:v>3024.8127413896077</c:v>
                </c:pt>
                <c:pt idx="7">
                  <c:v>2867.7705454907423</c:v>
                </c:pt>
                <c:pt idx="8">
                  <c:v>2708.7278120645033</c:v>
                </c:pt>
                <c:pt idx="9">
                  <c:v>2375.6383137567191</c:v>
                </c:pt>
                <c:pt idx="10">
                  <c:v>2064.5547282500497</c:v>
                </c:pt>
                <c:pt idx="11">
                  <c:v>1823.489956201473</c:v>
                </c:pt>
                <c:pt idx="12">
                  <c:v>1710.4595859048377</c:v>
                </c:pt>
                <c:pt idx="13">
                  <c:v>1734.4660362333266</c:v>
                </c:pt>
                <c:pt idx="14">
                  <c:v>1803.4845809277324</c:v>
                </c:pt>
                <c:pt idx="15">
                  <c:v>1446.3886322914591</c:v>
                </c:pt>
                <c:pt idx="16">
                  <c:v>993.26688234123026</c:v>
                </c:pt>
                <c:pt idx="17">
                  <c:v>348.09352976308975</c:v>
                </c:pt>
              </c:numCache>
            </c:numRef>
          </c:val>
        </c:ser>
        <c:ser>
          <c:idx val="2"/>
          <c:order val="1"/>
          <c:tx>
            <c:strRef>
              <c:f>'Age entering chart data'!$I$1</c:f>
              <c:strCache>
                <c:ptCount val="1"/>
                <c:pt idx="0">
                  <c:v>2 placements</c:v>
                </c:pt>
              </c:strCache>
            </c:strRef>
          </c:tx>
          <c:spPr>
            <a:ln>
              <a:noFill/>
            </a:ln>
            <a:scene3d>
              <a:camera prst="orthographicFront"/>
              <a:lightRig rig="threePt" dir="t"/>
            </a:scene3d>
            <a:sp3d>
              <a:bevelT w="38100" h="38100"/>
            </a:sp3d>
          </c:spPr>
          <c:invertIfNegative val="0"/>
          <c:cat>
            <c:numRef>
              <c:f>'Age entering chart data'!$G$2:$G$19</c:f>
              <c:numCache>
                <c:formatCode>General</c:formatCode>
                <c:ptCount val="1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numCache>
            </c:numRef>
          </c:cat>
          <c:val>
            <c:numRef>
              <c:f>'Age entering chart data'!$I$2:$I$19</c:f>
              <c:numCache>
                <c:formatCode>General</c:formatCode>
                <c:ptCount val="18"/>
                <c:pt idx="0">
                  <c:v>3294.8853075851084</c:v>
                </c:pt>
                <c:pt idx="1">
                  <c:v>993.26688234123026</c:v>
                </c:pt>
                <c:pt idx="2">
                  <c:v>902.24242484570971</c:v>
                </c:pt>
                <c:pt idx="3">
                  <c:v>839.22549273342622</c:v>
                </c:pt>
                <c:pt idx="4">
                  <c:v>765.2056042205852</c:v>
                </c:pt>
                <c:pt idx="5">
                  <c:v>716.19243479992031</c:v>
                </c:pt>
                <c:pt idx="6">
                  <c:v>748.20103523790556</c:v>
                </c:pt>
                <c:pt idx="7">
                  <c:v>708.19028469042405</c:v>
                </c:pt>
                <c:pt idx="8">
                  <c:v>653.17550268763682</c:v>
                </c:pt>
                <c:pt idx="9">
                  <c:v>617.16582719490339</c:v>
                </c:pt>
                <c:pt idx="10">
                  <c:v>603.1620645032848</c:v>
                </c:pt>
                <c:pt idx="11">
                  <c:v>587.15776428429217</c:v>
                </c:pt>
                <c:pt idx="12">
                  <c:v>608.16340832172</c:v>
                </c:pt>
                <c:pt idx="13">
                  <c:v>682.18329683456102</c:v>
                </c:pt>
                <c:pt idx="14">
                  <c:v>804.2160860043798</c:v>
                </c:pt>
                <c:pt idx="15">
                  <c:v>723.19431614572954</c:v>
                </c:pt>
                <c:pt idx="16">
                  <c:v>533.14325104519207</c:v>
                </c:pt>
                <c:pt idx="17">
                  <c:v>135.03628309775033</c:v>
                </c:pt>
              </c:numCache>
            </c:numRef>
          </c:val>
        </c:ser>
        <c:ser>
          <c:idx val="3"/>
          <c:order val="2"/>
          <c:tx>
            <c:strRef>
              <c:f>'Age entering chart data'!$J$1</c:f>
              <c:strCache>
                <c:ptCount val="1"/>
                <c:pt idx="0">
                  <c:v>3 placements</c:v>
                </c:pt>
              </c:strCache>
            </c:strRef>
          </c:tx>
          <c:spPr>
            <a:scene3d>
              <a:camera prst="orthographicFront"/>
              <a:lightRig rig="threePt" dir="t"/>
            </a:scene3d>
            <a:sp3d>
              <a:bevelT w="38100" h="38100"/>
            </a:sp3d>
          </c:spPr>
          <c:invertIfNegative val="0"/>
          <c:cat>
            <c:numRef>
              <c:f>'Age entering chart data'!$G$2:$G$19</c:f>
              <c:numCache>
                <c:formatCode>General</c:formatCode>
                <c:ptCount val="1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numCache>
            </c:numRef>
          </c:cat>
          <c:val>
            <c:numRef>
              <c:f>'Age entering chart data'!$J$2:$J$19</c:f>
              <c:numCache>
                <c:formatCode>General</c:formatCode>
                <c:ptCount val="18"/>
                <c:pt idx="0">
                  <c:v>673.18087796137763</c:v>
                </c:pt>
                <c:pt idx="1">
                  <c:v>235.06315946645429</c:v>
                </c:pt>
                <c:pt idx="2">
                  <c:v>206.05536531953015</c:v>
                </c:pt>
                <c:pt idx="3">
                  <c:v>194.05214015528568</c:v>
                </c:pt>
                <c:pt idx="4">
                  <c:v>194.05214015528568</c:v>
                </c:pt>
                <c:pt idx="5">
                  <c:v>197.05294644634679</c:v>
                </c:pt>
                <c:pt idx="6">
                  <c:v>197.05294644634679</c:v>
                </c:pt>
                <c:pt idx="7">
                  <c:v>175.04703364523192</c:v>
                </c:pt>
                <c:pt idx="8">
                  <c:v>202.054290264782</c:v>
                </c:pt>
                <c:pt idx="9">
                  <c:v>204.05482779215606</c:v>
                </c:pt>
                <c:pt idx="10">
                  <c:v>196.05267768265975</c:v>
                </c:pt>
                <c:pt idx="11">
                  <c:v>206.05536531953015</c:v>
                </c:pt>
                <c:pt idx="12">
                  <c:v>229.06154688433205</c:v>
                </c:pt>
                <c:pt idx="13">
                  <c:v>299.0803603424248</c:v>
                </c:pt>
                <c:pt idx="14">
                  <c:v>351.09433605415086</c:v>
                </c:pt>
                <c:pt idx="15">
                  <c:v>326.0876169619749</c:v>
                </c:pt>
                <c:pt idx="16">
                  <c:v>209.05617161059126</c:v>
                </c:pt>
                <c:pt idx="17">
                  <c:v>50.013438184351976</c:v>
                </c:pt>
              </c:numCache>
            </c:numRef>
          </c:val>
        </c:ser>
        <c:ser>
          <c:idx val="4"/>
          <c:order val="3"/>
          <c:tx>
            <c:strRef>
              <c:f>'Age entering chart data'!$K$1</c:f>
              <c:strCache>
                <c:ptCount val="1"/>
                <c:pt idx="0">
                  <c:v>4 or 5 placements</c:v>
                </c:pt>
              </c:strCache>
            </c:strRef>
          </c:tx>
          <c:spPr>
            <a:scene3d>
              <a:camera prst="orthographicFront"/>
              <a:lightRig rig="threePt" dir="t"/>
            </a:scene3d>
            <a:sp3d>
              <a:bevelT w="38100" h="38100"/>
            </a:sp3d>
          </c:spPr>
          <c:invertIfNegative val="0"/>
          <c:cat>
            <c:numRef>
              <c:f>'Age entering chart data'!$G$2:$G$19</c:f>
              <c:numCache>
                <c:formatCode>General</c:formatCode>
                <c:ptCount val="1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numCache>
            </c:numRef>
          </c:cat>
          <c:val>
            <c:numRef>
              <c:f>'Age entering chart data'!$K$2:$K$19</c:f>
              <c:numCache>
                <c:formatCode>General</c:formatCode>
                <c:ptCount val="18"/>
                <c:pt idx="0">
                  <c:v>193.05187139159864</c:v>
                </c:pt>
                <c:pt idx="1">
                  <c:v>64.017200875970531</c:v>
                </c:pt>
                <c:pt idx="2">
                  <c:v>68.018275930718687</c:v>
                </c:pt>
                <c:pt idx="3">
                  <c:v>72.019350985466843</c:v>
                </c:pt>
                <c:pt idx="4">
                  <c:v>87.023382440772437</c:v>
                </c:pt>
                <c:pt idx="5">
                  <c:v>59.015857057535335</c:v>
                </c:pt>
                <c:pt idx="6">
                  <c:v>95.02553255026875</c:v>
                </c:pt>
                <c:pt idx="7">
                  <c:v>93.024995022894672</c:v>
                </c:pt>
                <c:pt idx="8">
                  <c:v>99.02660760501692</c:v>
                </c:pt>
                <c:pt idx="9">
                  <c:v>102.02741389607803</c:v>
                </c:pt>
                <c:pt idx="10">
                  <c:v>93.024995022894672</c:v>
                </c:pt>
                <c:pt idx="11">
                  <c:v>121.03252040613178</c:v>
                </c:pt>
                <c:pt idx="12">
                  <c:v>142.03816444355962</c:v>
                </c:pt>
                <c:pt idx="13">
                  <c:v>226.06074059327094</c:v>
                </c:pt>
                <c:pt idx="14">
                  <c:v>244.06557833963765</c:v>
                </c:pt>
                <c:pt idx="15">
                  <c:v>226.06074059327094</c:v>
                </c:pt>
                <c:pt idx="16">
                  <c:v>125.03359546087994</c:v>
                </c:pt>
                <c:pt idx="17">
                  <c:v>33.008869201672304</c:v>
                </c:pt>
              </c:numCache>
            </c:numRef>
          </c:val>
        </c:ser>
        <c:ser>
          <c:idx val="5"/>
          <c:order val="4"/>
          <c:tx>
            <c:strRef>
              <c:f>'Age entering chart data'!$L$1</c:f>
              <c:strCache>
                <c:ptCount val="1"/>
                <c:pt idx="0">
                  <c:v>6 or more placements*</c:v>
                </c:pt>
              </c:strCache>
            </c:strRef>
          </c:tx>
          <c:spPr>
            <a:scene3d>
              <a:camera prst="orthographicFront"/>
              <a:lightRig rig="threePt" dir="t"/>
            </a:scene3d>
            <a:sp3d>
              <a:bevelT w="38100" h="38100"/>
            </a:sp3d>
          </c:spPr>
          <c:invertIfNegative val="0"/>
          <c:cat>
            <c:numRef>
              <c:f>'Age entering chart data'!$G$2:$G$19</c:f>
              <c:numCache>
                <c:formatCode>General</c:formatCode>
                <c:ptCount val="1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numCache>
            </c:numRef>
          </c:cat>
          <c:val>
            <c:numRef>
              <c:f>'Age entering chart data'!$L$2:$L$19</c:f>
              <c:numCache>
                <c:formatCode>General</c:formatCode>
                <c:ptCount val="18"/>
                <c:pt idx="0">
                  <c:v>19.00510651005375</c:v>
                </c:pt>
                <c:pt idx="1">
                  <c:v>8.0021501094963163</c:v>
                </c:pt>
                <c:pt idx="2">
                  <c:v>16.004300218992633</c:v>
                </c:pt>
                <c:pt idx="3">
                  <c:v>16.004300218992633</c:v>
                </c:pt>
                <c:pt idx="4">
                  <c:v>16.004300218992633</c:v>
                </c:pt>
                <c:pt idx="5">
                  <c:v>26.006987855863027</c:v>
                </c:pt>
                <c:pt idx="6">
                  <c:v>30.008062910611187</c:v>
                </c:pt>
                <c:pt idx="7">
                  <c:v>26.006987855863027</c:v>
                </c:pt>
                <c:pt idx="8">
                  <c:v>35.009406729046383</c:v>
                </c:pt>
                <c:pt idx="9">
                  <c:v>39.010481783794546</c:v>
                </c:pt>
                <c:pt idx="10">
                  <c:v>52.013975711726061</c:v>
                </c:pt>
                <c:pt idx="11">
                  <c:v>51.013706948039015</c:v>
                </c:pt>
                <c:pt idx="12">
                  <c:v>99.02660760501692</c:v>
                </c:pt>
                <c:pt idx="13">
                  <c:v>112.03010153294844</c:v>
                </c:pt>
                <c:pt idx="14">
                  <c:v>147.0395082619948</c:v>
                </c:pt>
                <c:pt idx="15">
                  <c:v>127.03413298825402</c:v>
                </c:pt>
                <c:pt idx="16">
                  <c:v>61.016394584909413</c:v>
                </c:pt>
                <c:pt idx="17">
                  <c:v>14.003762691618554</c:v>
                </c:pt>
              </c:numCache>
            </c:numRef>
          </c:val>
        </c:ser>
        <c:dLbls>
          <c:showLegendKey val="0"/>
          <c:showVal val="0"/>
          <c:showCatName val="0"/>
          <c:showSerName val="0"/>
          <c:showPercent val="0"/>
          <c:showBubbleSize val="0"/>
        </c:dLbls>
        <c:gapWidth val="50"/>
        <c:overlap val="100"/>
        <c:axId val="156146688"/>
        <c:axId val="156165248"/>
      </c:barChart>
      <c:catAx>
        <c:axId val="156146688"/>
        <c:scaling>
          <c:orientation val="minMax"/>
        </c:scaling>
        <c:delete val="0"/>
        <c:axPos val="b"/>
        <c:title>
          <c:tx>
            <c:rich>
              <a:bodyPr/>
              <a:lstStyle/>
              <a:p>
                <a:pPr>
                  <a:defRPr/>
                </a:pPr>
                <a:r>
                  <a:rPr lang="en-US"/>
                  <a:t>Age when starting to be looked after</a:t>
                </a:r>
              </a:p>
            </c:rich>
          </c:tx>
          <c:overlay val="0"/>
        </c:title>
        <c:numFmt formatCode="General" sourceLinked="1"/>
        <c:majorTickMark val="out"/>
        <c:minorTickMark val="none"/>
        <c:tickLblPos val="nextTo"/>
        <c:crossAx val="156165248"/>
        <c:crosses val="autoZero"/>
        <c:auto val="1"/>
        <c:lblAlgn val="ctr"/>
        <c:lblOffset val="100"/>
        <c:noMultiLvlLbl val="0"/>
      </c:catAx>
      <c:valAx>
        <c:axId val="156165248"/>
        <c:scaling>
          <c:orientation val="minMax"/>
        </c:scaling>
        <c:delete val="0"/>
        <c:axPos val="l"/>
        <c:majorGridlines/>
        <c:title>
          <c:tx>
            <c:rich>
              <a:bodyPr rot="-5400000" vert="horz"/>
              <a:lstStyle/>
              <a:p>
                <a:pPr>
                  <a:defRPr/>
                </a:pPr>
                <a:r>
                  <a:rPr lang="en-US"/>
                  <a:t>Percentage</a:t>
                </a:r>
              </a:p>
            </c:rich>
          </c:tx>
          <c:overlay val="0"/>
        </c:title>
        <c:numFmt formatCode="0%" sourceLinked="1"/>
        <c:majorTickMark val="out"/>
        <c:minorTickMark val="none"/>
        <c:tickLblPos val="nextTo"/>
        <c:crossAx val="156146688"/>
        <c:crosses val="autoZero"/>
        <c:crossBetween val="between"/>
      </c:valAx>
    </c:plotArea>
    <c:legend>
      <c:legendPos val="b"/>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dirty="0"/>
              <a:t>Looked after children at 31 March 2012 by their reason for starting to be looked after and number of placements in the year ending 31 March 2012</a:t>
            </a:r>
          </a:p>
        </c:rich>
      </c:tx>
      <c:overlay val="0"/>
    </c:title>
    <c:autoTitleDeleted val="0"/>
    <c:plotArea>
      <c:layout/>
      <c:barChart>
        <c:barDir val="col"/>
        <c:grouping val="percentStacked"/>
        <c:varyColors val="0"/>
        <c:ser>
          <c:idx val="0"/>
          <c:order val="0"/>
          <c:tx>
            <c:strRef>
              <c:f>'Need code chart data'!$I$11</c:f>
              <c:strCache>
                <c:ptCount val="1"/>
                <c:pt idx="0">
                  <c:v>1 placement</c:v>
                </c:pt>
              </c:strCache>
            </c:strRef>
          </c:tx>
          <c:spPr>
            <a:ln>
              <a:noFill/>
            </a:ln>
            <a:scene3d>
              <a:camera prst="orthographicFront"/>
              <a:lightRig rig="threePt" dir="t"/>
            </a:scene3d>
            <a:sp3d>
              <a:bevelT w="38100" h="38100"/>
            </a:sp3d>
          </c:spPr>
          <c:invertIfNegative val="0"/>
          <c:cat>
            <c:strRef>
              <c:f>'Need code chart data'!$A$12:$A$19</c:f>
              <c:strCache>
                <c:ptCount val="8"/>
                <c:pt idx="0">
                  <c:v>Abuse or neglect</c:v>
                </c:pt>
                <c:pt idx="1">
                  <c:v>Child's disability</c:v>
                </c:pt>
                <c:pt idx="2">
                  <c:v>Parents' illness or disability</c:v>
                </c:pt>
                <c:pt idx="3">
                  <c:v>Family in acute stress</c:v>
                </c:pt>
                <c:pt idx="4">
                  <c:v>Family dysfunction</c:v>
                </c:pt>
                <c:pt idx="5">
                  <c:v>Socially unacceptable behaviour</c:v>
                </c:pt>
                <c:pt idx="6">
                  <c:v>Low income</c:v>
                </c:pt>
                <c:pt idx="7">
                  <c:v>Absent parenting</c:v>
                </c:pt>
              </c:strCache>
            </c:strRef>
          </c:cat>
          <c:val>
            <c:numRef>
              <c:f>'Need code chart data'!$I$12:$I$19</c:f>
              <c:numCache>
                <c:formatCode>General</c:formatCode>
                <c:ptCount val="8"/>
                <c:pt idx="0">
                  <c:v>28350.617569181763</c:v>
                </c:pt>
                <c:pt idx="1">
                  <c:v>1887.5071570774437</c:v>
                </c:pt>
                <c:pt idx="2">
                  <c:v>1878.5047382042603</c:v>
                </c:pt>
                <c:pt idx="3">
                  <c:v>3831.0293649213613</c:v>
                </c:pt>
                <c:pt idx="4">
                  <c:v>5883.5808680071668</c:v>
                </c:pt>
                <c:pt idx="5">
                  <c:v>598.16072068484959</c:v>
                </c:pt>
                <c:pt idx="6">
                  <c:v>82.022038622337249</c:v>
                </c:pt>
                <c:pt idx="7">
                  <c:v>2245.6033744774036</c:v>
                </c:pt>
              </c:numCache>
            </c:numRef>
          </c:val>
        </c:ser>
        <c:ser>
          <c:idx val="1"/>
          <c:order val="1"/>
          <c:tx>
            <c:strRef>
              <c:f>'Need code chart data'!$J$11</c:f>
              <c:strCache>
                <c:ptCount val="1"/>
                <c:pt idx="0">
                  <c:v>2 placements</c:v>
                </c:pt>
              </c:strCache>
            </c:strRef>
          </c:tx>
          <c:spPr>
            <a:scene3d>
              <a:camera prst="orthographicFront"/>
              <a:lightRig rig="threePt" dir="t"/>
            </a:scene3d>
            <a:sp3d>
              <a:bevelT w="38100" h="38100"/>
            </a:sp3d>
          </c:spPr>
          <c:invertIfNegative val="0"/>
          <c:cat>
            <c:strRef>
              <c:f>'Need code chart data'!$A$12:$A$19</c:f>
              <c:strCache>
                <c:ptCount val="8"/>
                <c:pt idx="0">
                  <c:v>Abuse or neglect</c:v>
                </c:pt>
                <c:pt idx="1">
                  <c:v>Child's disability</c:v>
                </c:pt>
                <c:pt idx="2">
                  <c:v>Parents' illness or disability</c:v>
                </c:pt>
                <c:pt idx="3">
                  <c:v>Family in acute stress</c:v>
                </c:pt>
                <c:pt idx="4">
                  <c:v>Family dysfunction</c:v>
                </c:pt>
                <c:pt idx="5">
                  <c:v>Socially unacceptable behaviour</c:v>
                </c:pt>
                <c:pt idx="6">
                  <c:v>Low income</c:v>
                </c:pt>
                <c:pt idx="7">
                  <c:v>Absent parenting</c:v>
                </c:pt>
              </c:strCache>
            </c:strRef>
          </c:cat>
          <c:val>
            <c:numRef>
              <c:f>'Need code chart data'!$J$12:$J$19</c:f>
              <c:numCache>
                <c:formatCode>General</c:formatCode>
                <c:ptCount val="8"/>
                <c:pt idx="0">
                  <c:v>9301.4992335257812</c:v>
                </c:pt>
                <c:pt idx="1">
                  <c:v>273.07337248656182</c:v>
                </c:pt>
                <c:pt idx="2">
                  <c:v>580.15588293848293</c:v>
                </c:pt>
                <c:pt idx="3">
                  <c:v>1314.35315548477</c:v>
                </c:pt>
                <c:pt idx="4">
                  <c:v>2285.6141250248852</c:v>
                </c:pt>
                <c:pt idx="5">
                  <c:v>280.07525383237106</c:v>
                </c:pt>
                <c:pt idx="6">
                  <c:v>23.00618156480191</c:v>
                </c:pt>
                <c:pt idx="7">
                  <c:v>856.23006171610587</c:v>
                </c:pt>
              </c:numCache>
            </c:numRef>
          </c:val>
        </c:ser>
        <c:ser>
          <c:idx val="2"/>
          <c:order val="2"/>
          <c:tx>
            <c:strRef>
              <c:f>'Need code chart data'!$K$11</c:f>
              <c:strCache>
                <c:ptCount val="1"/>
                <c:pt idx="0">
                  <c:v>3 placements</c:v>
                </c:pt>
              </c:strCache>
            </c:strRef>
          </c:tx>
          <c:spPr>
            <a:scene3d>
              <a:camera prst="orthographicFront"/>
              <a:lightRig rig="threePt" dir="t"/>
            </a:scene3d>
            <a:sp3d>
              <a:bevelT w="38100" h="38100"/>
            </a:sp3d>
          </c:spPr>
          <c:invertIfNegative val="0"/>
          <c:cat>
            <c:strRef>
              <c:f>'Need code chart data'!$A$12:$A$19</c:f>
              <c:strCache>
                <c:ptCount val="8"/>
                <c:pt idx="0">
                  <c:v>Abuse or neglect</c:v>
                </c:pt>
                <c:pt idx="1">
                  <c:v>Child's disability</c:v>
                </c:pt>
                <c:pt idx="2">
                  <c:v>Parents' illness or disability</c:v>
                </c:pt>
                <c:pt idx="3">
                  <c:v>Family in acute stress</c:v>
                </c:pt>
                <c:pt idx="4">
                  <c:v>Family dysfunction</c:v>
                </c:pt>
                <c:pt idx="5">
                  <c:v>Socially unacceptable behaviour</c:v>
                </c:pt>
                <c:pt idx="6">
                  <c:v>Low income</c:v>
                </c:pt>
                <c:pt idx="7">
                  <c:v>Absent parenting</c:v>
                </c:pt>
              </c:strCache>
            </c:strRef>
          </c:cat>
          <c:val>
            <c:numRef>
              <c:f>'Need code chart data'!$K$12:$K$19</c:f>
              <c:numCache>
                <c:formatCode>General</c:formatCode>
                <c:ptCount val="8"/>
                <c:pt idx="0">
                  <c:v>2534.6810471829581</c:v>
                </c:pt>
                <c:pt idx="1">
                  <c:v>75.020157276527968</c:v>
                </c:pt>
                <c:pt idx="2">
                  <c:v>144.03870197093369</c:v>
                </c:pt>
                <c:pt idx="3">
                  <c:v>459.12336253235117</c:v>
                </c:pt>
                <c:pt idx="4">
                  <c:v>732.19673501891293</c:v>
                </c:pt>
                <c:pt idx="5">
                  <c:v>136.03655186143737</c:v>
                </c:pt>
                <c:pt idx="6">
                  <c:v>10.002687636870395</c:v>
                </c:pt>
                <c:pt idx="7">
                  <c:v>253.06799721282101</c:v>
                </c:pt>
              </c:numCache>
            </c:numRef>
          </c:val>
        </c:ser>
        <c:ser>
          <c:idx val="3"/>
          <c:order val="3"/>
          <c:tx>
            <c:strRef>
              <c:f>'Need code chart data'!$L$11</c:f>
              <c:strCache>
                <c:ptCount val="1"/>
                <c:pt idx="0">
                  <c:v>4 or more placements*</c:v>
                </c:pt>
              </c:strCache>
            </c:strRef>
          </c:tx>
          <c:spPr>
            <a:scene3d>
              <a:camera prst="orthographicFront"/>
              <a:lightRig rig="threePt" dir="t"/>
            </a:scene3d>
            <a:sp3d>
              <a:bevelT w="38100" h="38100"/>
            </a:sp3d>
          </c:spPr>
          <c:invertIfNegative val="0"/>
          <c:cat>
            <c:strRef>
              <c:f>'Need code chart data'!$A$12:$A$19</c:f>
              <c:strCache>
                <c:ptCount val="8"/>
                <c:pt idx="0">
                  <c:v>Abuse or neglect</c:v>
                </c:pt>
                <c:pt idx="1">
                  <c:v>Child's disability</c:v>
                </c:pt>
                <c:pt idx="2">
                  <c:v>Parents' illness or disability</c:v>
                </c:pt>
                <c:pt idx="3">
                  <c:v>Family in acute stress</c:v>
                </c:pt>
                <c:pt idx="4">
                  <c:v>Family dysfunction</c:v>
                </c:pt>
                <c:pt idx="5">
                  <c:v>Socially unacceptable behaviour</c:v>
                </c:pt>
                <c:pt idx="6">
                  <c:v>Low income</c:v>
                </c:pt>
                <c:pt idx="7">
                  <c:v>Absent parenting</c:v>
                </c:pt>
              </c:strCache>
            </c:strRef>
          </c:cat>
          <c:val>
            <c:numRef>
              <c:f>'Need code chart data'!$L$12:$L$19</c:f>
              <c:numCache>
                <c:formatCode>General</c:formatCode>
                <c:ptCount val="8"/>
                <c:pt idx="0">
                  <c:v>1603.4308281903245</c:v>
                </c:pt>
                <c:pt idx="1">
                  <c:v>42.011288074855656</c:v>
                </c:pt>
                <c:pt idx="2">
                  <c:v>82.022038622337249</c:v>
                </c:pt>
                <c:pt idx="3">
                  <c:v>399.10723671112873</c:v>
                </c:pt>
                <c:pt idx="4">
                  <c:v>631.16958988652186</c:v>
                </c:pt>
                <c:pt idx="5">
                  <c:v>132.03547680668922</c:v>
                </c:pt>
                <c:pt idx="6">
                  <c:v>8.0021501094963163</c:v>
                </c:pt>
                <c:pt idx="7">
                  <c:v>139.03735815249848</c:v>
                </c:pt>
              </c:numCache>
            </c:numRef>
          </c:val>
        </c:ser>
        <c:dLbls>
          <c:showLegendKey val="0"/>
          <c:showVal val="0"/>
          <c:showCatName val="0"/>
          <c:showSerName val="0"/>
          <c:showPercent val="0"/>
          <c:showBubbleSize val="0"/>
        </c:dLbls>
        <c:gapWidth val="50"/>
        <c:overlap val="100"/>
        <c:axId val="157783936"/>
        <c:axId val="157786112"/>
      </c:barChart>
      <c:catAx>
        <c:axId val="157783936"/>
        <c:scaling>
          <c:orientation val="minMax"/>
        </c:scaling>
        <c:delete val="0"/>
        <c:axPos val="b"/>
        <c:title>
          <c:tx>
            <c:rich>
              <a:bodyPr/>
              <a:lstStyle/>
              <a:p>
                <a:pPr>
                  <a:defRPr/>
                </a:pPr>
                <a:r>
                  <a:rPr lang="en-US"/>
                  <a:t>Reason for starting to be looked after</a:t>
                </a:r>
              </a:p>
            </c:rich>
          </c:tx>
          <c:overlay val="0"/>
        </c:title>
        <c:majorTickMark val="out"/>
        <c:minorTickMark val="none"/>
        <c:tickLblPos val="nextTo"/>
        <c:crossAx val="157786112"/>
        <c:crosses val="autoZero"/>
        <c:auto val="1"/>
        <c:lblAlgn val="ctr"/>
        <c:lblOffset val="100"/>
        <c:noMultiLvlLbl val="0"/>
      </c:catAx>
      <c:valAx>
        <c:axId val="157786112"/>
        <c:scaling>
          <c:orientation val="minMax"/>
        </c:scaling>
        <c:delete val="0"/>
        <c:axPos val="l"/>
        <c:majorGridlines/>
        <c:title>
          <c:tx>
            <c:rich>
              <a:bodyPr rot="-5400000" vert="horz"/>
              <a:lstStyle/>
              <a:p>
                <a:pPr>
                  <a:defRPr/>
                </a:pPr>
                <a:r>
                  <a:rPr lang="en-US"/>
                  <a:t>Percentage</a:t>
                </a:r>
              </a:p>
            </c:rich>
          </c:tx>
          <c:overlay val="0"/>
        </c:title>
        <c:numFmt formatCode="0%" sourceLinked="1"/>
        <c:majorTickMark val="out"/>
        <c:minorTickMark val="none"/>
        <c:tickLblPos val="nextTo"/>
        <c:crossAx val="157783936"/>
        <c:crosses val="autoZero"/>
        <c:crossBetween val="between"/>
      </c:valAx>
    </c:plotArea>
    <c:legend>
      <c:legendPos val="b"/>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dirty="0"/>
              <a:t>Looked after children at 31 March 2012 by Local Authority and number of placements in the year ending 31 March 2012</a:t>
            </a:r>
          </a:p>
        </c:rich>
      </c:tx>
      <c:overlay val="0"/>
    </c:title>
    <c:autoTitleDeleted val="0"/>
    <c:plotArea>
      <c:layout/>
      <c:barChart>
        <c:barDir val="col"/>
        <c:grouping val="percentStacked"/>
        <c:varyColors val="0"/>
        <c:ser>
          <c:idx val="0"/>
          <c:order val="0"/>
          <c:tx>
            <c:strRef>
              <c:f>'LA chart data_full breakdown'!$C$1</c:f>
              <c:strCache>
                <c:ptCount val="1"/>
                <c:pt idx="0">
                  <c:v>1 placement</c:v>
                </c:pt>
              </c:strCache>
            </c:strRef>
          </c:tx>
          <c:spPr>
            <a:ln>
              <a:solidFill>
                <a:schemeClr val="tx1">
                  <a:alpha val="31000"/>
                </a:schemeClr>
              </a:solidFill>
            </a:ln>
            <a:scene3d>
              <a:camera prst="orthographicFront"/>
              <a:lightRig rig="threePt" dir="t"/>
            </a:scene3d>
            <a:sp3d/>
          </c:spPr>
          <c:invertIfNegative val="0"/>
          <c:cat>
            <c:strRef>
              <c:f>'LA chart data_full breakdown'!$B$2:$B$150</c:f>
              <c:strCache>
                <c:ptCount val="149"/>
                <c:pt idx="0">
                  <c:v>Merton</c:v>
                </c:pt>
                <c:pt idx="1">
                  <c:v>Durham</c:v>
                </c:pt>
                <c:pt idx="2">
                  <c:v>Devon</c:v>
                </c:pt>
                <c:pt idx="3">
                  <c:v>Somerset</c:v>
                </c:pt>
                <c:pt idx="4">
                  <c:v>Harrow</c:v>
                </c:pt>
                <c:pt idx="5">
                  <c:v>Torbay</c:v>
                </c:pt>
                <c:pt idx="6">
                  <c:v>Milton Keynes</c:v>
                </c:pt>
                <c:pt idx="7">
                  <c:v>Wokingham</c:v>
                </c:pt>
                <c:pt idx="8">
                  <c:v>Havering</c:v>
                </c:pt>
                <c:pt idx="9">
                  <c:v>Bexley</c:v>
                </c:pt>
                <c:pt idx="10">
                  <c:v>Camden</c:v>
                </c:pt>
                <c:pt idx="11">
                  <c:v>Brighton and Hove</c:v>
                </c:pt>
                <c:pt idx="12">
                  <c:v>Doncaster</c:v>
                </c:pt>
                <c:pt idx="13">
                  <c:v>Darlington</c:v>
                </c:pt>
                <c:pt idx="14">
                  <c:v>North Lincolnshire</c:v>
                </c:pt>
                <c:pt idx="15">
                  <c:v>Salford</c:v>
                </c:pt>
                <c:pt idx="16">
                  <c:v>West Berkshire</c:v>
                </c:pt>
                <c:pt idx="17">
                  <c:v>Oxfordshire</c:v>
                </c:pt>
                <c:pt idx="18">
                  <c:v>Plymouth</c:v>
                </c:pt>
                <c:pt idx="19">
                  <c:v>Solihull</c:v>
                </c:pt>
                <c:pt idx="20">
                  <c:v>Tameside</c:v>
                </c:pt>
                <c:pt idx="21">
                  <c:v>Rochdale</c:v>
                </c:pt>
                <c:pt idx="22">
                  <c:v>Brent</c:v>
                </c:pt>
                <c:pt idx="23">
                  <c:v>York</c:v>
                </c:pt>
                <c:pt idx="24">
                  <c:v>Tower Hamlets</c:v>
                </c:pt>
                <c:pt idx="25">
                  <c:v>East Sussex</c:v>
                </c:pt>
                <c:pt idx="26">
                  <c:v>Hampshire</c:v>
                </c:pt>
                <c:pt idx="27">
                  <c:v>Stoke-On-Trent</c:v>
                </c:pt>
                <c:pt idx="28">
                  <c:v>North Tyneside</c:v>
                </c:pt>
                <c:pt idx="29">
                  <c:v>Bromley</c:v>
                </c:pt>
                <c:pt idx="30">
                  <c:v>Stockton-On-Tees</c:v>
                </c:pt>
                <c:pt idx="31">
                  <c:v>Gloucestershire</c:v>
                </c:pt>
                <c:pt idx="32">
                  <c:v>Kent</c:v>
                </c:pt>
                <c:pt idx="33">
                  <c:v>Staffordshire</c:v>
                </c:pt>
                <c:pt idx="34">
                  <c:v>Wakefield</c:v>
                </c:pt>
                <c:pt idx="35">
                  <c:v>Oldham</c:v>
                </c:pt>
                <c:pt idx="36">
                  <c:v>West Sussex</c:v>
                </c:pt>
                <c:pt idx="37">
                  <c:v>Sheffield</c:v>
                </c:pt>
                <c:pt idx="38">
                  <c:v>Wiltshire</c:v>
                </c:pt>
                <c:pt idx="39">
                  <c:v>Barnet</c:v>
                </c:pt>
                <c:pt idx="40">
                  <c:v>Coventry</c:v>
                </c:pt>
                <c:pt idx="41">
                  <c:v>Ealing</c:v>
                </c:pt>
                <c:pt idx="42">
                  <c:v>Warwickshire</c:v>
                </c:pt>
                <c:pt idx="43">
                  <c:v>Derby</c:v>
                </c:pt>
                <c:pt idx="44">
                  <c:v>Southwark</c:v>
                </c:pt>
                <c:pt idx="45">
                  <c:v>Cheshire East</c:v>
                </c:pt>
                <c:pt idx="46">
                  <c:v>Sutton</c:v>
                </c:pt>
                <c:pt idx="47">
                  <c:v>Stockport</c:v>
                </c:pt>
                <c:pt idx="48">
                  <c:v>Shropshire</c:v>
                </c:pt>
                <c:pt idx="49">
                  <c:v>South Tyneside</c:v>
                </c:pt>
                <c:pt idx="50">
                  <c:v>Bury</c:v>
                </c:pt>
                <c:pt idx="51">
                  <c:v>Islington</c:v>
                </c:pt>
                <c:pt idx="52">
                  <c:v>Waltham Forest</c:v>
                </c:pt>
                <c:pt idx="53">
                  <c:v>Rotherham</c:v>
                </c:pt>
                <c:pt idx="54">
                  <c:v>Gateshead</c:v>
                </c:pt>
                <c:pt idx="55">
                  <c:v>Birmingham</c:v>
                </c:pt>
                <c:pt idx="56">
                  <c:v>Warrington</c:v>
                </c:pt>
                <c:pt idx="57">
                  <c:v>Newcastle Upon Tyne</c:v>
                </c:pt>
                <c:pt idx="58">
                  <c:v>Croydon</c:v>
                </c:pt>
                <c:pt idx="59">
                  <c:v>Hertfordshire</c:v>
                </c:pt>
                <c:pt idx="60">
                  <c:v>Northamptonshire</c:v>
                </c:pt>
                <c:pt idx="61">
                  <c:v>East Riding of Yorkshire</c:v>
                </c:pt>
                <c:pt idx="62">
                  <c:v>Newham</c:v>
                </c:pt>
                <c:pt idx="63">
                  <c:v>Suffolk</c:v>
                </c:pt>
                <c:pt idx="64">
                  <c:v>Kingston Upon Hull, City of</c:v>
                </c:pt>
                <c:pt idx="65">
                  <c:v>Barking and Dagenham</c:v>
                </c:pt>
                <c:pt idx="66">
                  <c:v>Redcar and Cleveland</c:v>
                </c:pt>
                <c:pt idx="67">
                  <c:v>Reading</c:v>
                </c:pt>
                <c:pt idx="68">
                  <c:v>Poole</c:v>
                </c:pt>
                <c:pt idx="69">
                  <c:v>Leeds</c:v>
                </c:pt>
                <c:pt idx="70">
                  <c:v>Barnsley</c:v>
                </c:pt>
                <c:pt idx="71">
                  <c:v>Worcestershire</c:v>
                </c:pt>
                <c:pt idx="72">
                  <c:v>Lancashire</c:v>
                </c:pt>
                <c:pt idx="73">
                  <c:v>Lambeth</c:v>
                </c:pt>
                <c:pt idx="74">
                  <c:v>Central Bedfordshire</c:v>
                </c:pt>
                <c:pt idx="75">
                  <c:v>Slough</c:v>
                </c:pt>
                <c:pt idx="76">
                  <c:v>Bristol, City of</c:v>
                </c:pt>
                <c:pt idx="77">
                  <c:v>Enfield</c:v>
                </c:pt>
                <c:pt idx="78">
                  <c:v>Lincolnshire</c:v>
                </c:pt>
                <c:pt idx="79">
                  <c:v>Surrey</c:v>
                </c:pt>
                <c:pt idx="80">
                  <c:v>Southend-on-Sea</c:v>
                </c:pt>
                <c:pt idx="81">
                  <c:v>Bolton</c:v>
                </c:pt>
                <c:pt idx="82">
                  <c:v>Sandwell</c:v>
                </c:pt>
                <c:pt idx="83">
                  <c:v>Hounslow</c:v>
                </c:pt>
                <c:pt idx="84">
                  <c:v>Dorset</c:v>
                </c:pt>
                <c:pt idx="85">
                  <c:v>Redbridge</c:v>
                </c:pt>
                <c:pt idx="86">
                  <c:v>South Gloucestershire</c:v>
                </c:pt>
                <c:pt idx="87">
                  <c:v>Leicester</c:v>
                </c:pt>
                <c:pt idx="88">
                  <c:v>Bracknell Forest</c:v>
                </c:pt>
                <c:pt idx="89">
                  <c:v>Windsor and Maidenhead</c:v>
                </c:pt>
                <c:pt idx="90">
                  <c:v>Bedford Borough</c:v>
                </c:pt>
                <c:pt idx="91">
                  <c:v>Kirklees</c:v>
                </c:pt>
                <c:pt idx="92">
                  <c:v>Westminster</c:v>
                </c:pt>
                <c:pt idx="93">
                  <c:v>Middlesbrough</c:v>
                </c:pt>
                <c:pt idx="94">
                  <c:v>Medway Towns</c:v>
                </c:pt>
                <c:pt idx="95">
                  <c:v>Cornwall</c:v>
                </c:pt>
                <c:pt idx="96">
                  <c:v>Halton</c:v>
                </c:pt>
                <c:pt idx="97">
                  <c:v>Essex</c:v>
                </c:pt>
                <c:pt idx="98">
                  <c:v>Greenwich</c:v>
                </c:pt>
                <c:pt idx="99">
                  <c:v>Sunderland</c:v>
                </c:pt>
                <c:pt idx="100">
                  <c:v>Luton</c:v>
                </c:pt>
                <c:pt idx="101">
                  <c:v>Norfolk</c:v>
                </c:pt>
                <c:pt idx="102">
                  <c:v>Manchester</c:v>
                </c:pt>
                <c:pt idx="103">
                  <c:v>Hammersmith and Fulham</c:v>
                </c:pt>
                <c:pt idx="104">
                  <c:v>Blackburn with Darwen</c:v>
                </c:pt>
                <c:pt idx="105">
                  <c:v>Lewisham</c:v>
                </c:pt>
                <c:pt idx="106">
                  <c:v>Wandsworth</c:v>
                </c:pt>
                <c:pt idx="107">
                  <c:v>Dudley</c:v>
                </c:pt>
                <c:pt idx="108">
                  <c:v>Bradford</c:v>
                </c:pt>
                <c:pt idx="109">
                  <c:v>Portsmouth</c:v>
                </c:pt>
                <c:pt idx="110">
                  <c:v>Derbyshire</c:v>
                </c:pt>
                <c:pt idx="111">
                  <c:v>Southampton</c:v>
                </c:pt>
                <c:pt idx="112">
                  <c:v>Nottingham</c:v>
                </c:pt>
                <c:pt idx="113">
                  <c:v>Leicestershire</c:v>
                </c:pt>
                <c:pt idx="114">
                  <c:v>Swindon</c:v>
                </c:pt>
                <c:pt idx="115">
                  <c:v>Blackpool</c:v>
                </c:pt>
                <c:pt idx="116">
                  <c:v>Sefton</c:v>
                </c:pt>
                <c:pt idx="117">
                  <c:v>Isle Of Wight</c:v>
                </c:pt>
                <c:pt idx="118">
                  <c:v>Haringey</c:v>
                </c:pt>
                <c:pt idx="119">
                  <c:v>Wolverhampton</c:v>
                </c:pt>
                <c:pt idx="120">
                  <c:v>Calderdale</c:v>
                </c:pt>
                <c:pt idx="121">
                  <c:v>Kensington and Chelsea</c:v>
                </c:pt>
                <c:pt idx="122">
                  <c:v>Telford and Wrekin</c:v>
                </c:pt>
                <c:pt idx="123">
                  <c:v>Walsall</c:v>
                </c:pt>
                <c:pt idx="124">
                  <c:v>North Somerset</c:v>
                </c:pt>
                <c:pt idx="125">
                  <c:v>Cumbria</c:v>
                </c:pt>
                <c:pt idx="126">
                  <c:v>Thurrock</c:v>
                </c:pt>
                <c:pt idx="127">
                  <c:v>Kingston Upon Thames</c:v>
                </c:pt>
                <c:pt idx="128">
                  <c:v>Hackney</c:v>
                </c:pt>
                <c:pt idx="129">
                  <c:v>Hillingdon</c:v>
                </c:pt>
                <c:pt idx="130">
                  <c:v>Wirral</c:v>
                </c:pt>
                <c:pt idx="131">
                  <c:v>Wigan</c:v>
                </c:pt>
                <c:pt idx="132">
                  <c:v>Peterborough</c:v>
                </c:pt>
                <c:pt idx="133">
                  <c:v>Nottinghamshire</c:v>
                </c:pt>
                <c:pt idx="134">
                  <c:v>Knowsley</c:v>
                </c:pt>
                <c:pt idx="135">
                  <c:v>Northumberland</c:v>
                </c:pt>
                <c:pt idx="136">
                  <c:v>Richmond Upon Thames</c:v>
                </c:pt>
                <c:pt idx="137">
                  <c:v>Cheshire West and Chester</c:v>
                </c:pt>
                <c:pt idx="138">
                  <c:v>North Yorkshire</c:v>
                </c:pt>
                <c:pt idx="139">
                  <c:v>Cambridgeshire</c:v>
                </c:pt>
                <c:pt idx="140">
                  <c:v>Trafford</c:v>
                </c:pt>
                <c:pt idx="141">
                  <c:v>Hartlepool</c:v>
                </c:pt>
                <c:pt idx="142">
                  <c:v>Buckinghamshire</c:v>
                </c:pt>
                <c:pt idx="143">
                  <c:v>St Helens</c:v>
                </c:pt>
                <c:pt idx="144">
                  <c:v>North East Lincolnshire</c:v>
                </c:pt>
                <c:pt idx="145">
                  <c:v>Bournemouth</c:v>
                </c:pt>
                <c:pt idx="146">
                  <c:v>Herefordshire</c:v>
                </c:pt>
                <c:pt idx="147">
                  <c:v>Bath and North East Somerset</c:v>
                </c:pt>
                <c:pt idx="148">
                  <c:v>Liverpool</c:v>
                </c:pt>
              </c:strCache>
            </c:strRef>
          </c:cat>
          <c:val>
            <c:numRef>
              <c:f>'LA chart data_full breakdown'!$C$2:$C$150</c:f>
              <c:numCache>
                <c:formatCode>General</c:formatCode>
                <c:ptCount val="149"/>
                <c:pt idx="0">
                  <c:v>70.583333333333329</c:v>
                </c:pt>
                <c:pt idx="1">
                  <c:v>369</c:v>
                </c:pt>
                <c:pt idx="2">
                  <c:v>400</c:v>
                </c:pt>
                <c:pt idx="3">
                  <c:v>282</c:v>
                </c:pt>
                <c:pt idx="4">
                  <c:v>90</c:v>
                </c:pt>
                <c:pt idx="5">
                  <c:v>142.74934036939314</c:v>
                </c:pt>
                <c:pt idx="6">
                  <c:v>161</c:v>
                </c:pt>
                <c:pt idx="7">
                  <c:v>42</c:v>
                </c:pt>
                <c:pt idx="8">
                  <c:v>108</c:v>
                </c:pt>
                <c:pt idx="9">
                  <c:v>143</c:v>
                </c:pt>
                <c:pt idx="10">
                  <c:v>158.36744186046514</c:v>
                </c:pt>
                <c:pt idx="11">
                  <c:v>296</c:v>
                </c:pt>
                <c:pt idx="12">
                  <c:v>310</c:v>
                </c:pt>
                <c:pt idx="13">
                  <c:v>126</c:v>
                </c:pt>
                <c:pt idx="14">
                  <c:v>105</c:v>
                </c:pt>
                <c:pt idx="15">
                  <c:v>339</c:v>
                </c:pt>
                <c:pt idx="16">
                  <c:v>76</c:v>
                </c:pt>
                <c:pt idx="17">
                  <c:v>276</c:v>
                </c:pt>
                <c:pt idx="18">
                  <c:v>235.83778966131911</c:v>
                </c:pt>
                <c:pt idx="19">
                  <c:v>226</c:v>
                </c:pt>
                <c:pt idx="20">
                  <c:v>241</c:v>
                </c:pt>
                <c:pt idx="21">
                  <c:v>279</c:v>
                </c:pt>
                <c:pt idx="22">
                  <c:v>224</c:v>
                </c:pt>
                <c:pt idx="23">
                  <c:v>159</c:v>
                </c:pt>
                <c:pt idx="24">
                  <c:v>182</c:v>
                </c:pt>
                <c:pt idx="25">
                  <c:v>384</c:v>
                </c:pt>
                <c:pt idx="26">
                  <c:v>687</c:v>
                </c:pt>
                <c:pt idx="27">
                  <c:v>275</c:v>
                </c:pt>
                <c:pt idx="28">
                  <c:v>187</c:v>
                </c:pt>
                <c:pt idx="29">
                  <c:v>172</c:v>
                </c:pt>
                <c:pt idx="30">
                  <c:v>214</c:v>
                </c:pt>
                <c:pt idx="31">
                  <c:v>293</c:v>
                </c:pt>
                <c:pt idx="32">
                  <c:v>1143</c:v>
                </c:pt>
                <c:pt idx="33">
                  <c:v>558</c:v>
                </c:pt>
                <c:pt idx="34">
                  <c:v>276</c:v>
                </c:pt>
                <c:pt idx="35">
                  <c:v>206</c:v>
                </c:pt>
                <c:pt idx="36">
                  <c:v>430</c:v>
                </c:pt>
                <c:pt idx="37">
                  <c:v>390</c:v>
                </c:pt>
                <c:pt idx="38">
                  <c:v>266</c:v>
                </c:pt>
                <c:pt idx="39">
                  <c:v>192</c:v>
                </c:pt>
                <c:pt idx="40">
                  <c:v>370</c:v>
                </c:pt>
                <c:pt idx="41">
                  <c:v>262</c:v>
                </c:pt>
                <c:pt idx="42">
                  <c:v>436.42412451361866</c:v>
                </c:pt>
                <c:pt idx="43">
                  <c:v>309</c:v>
                </c:pt>
                <c:pt idx="44">
                  <c:v>355</c:v>
                </c:pt>
                <c:pt idx="45">
                  <c:v>282</c:v>
                </c:pt>
                <c:pt idx="46">
                  <c:v>99</c:v>
                </c:pt>
                <c:pt idx="47">
                  <c:v>193</c:v>
                </c:pt>
                <c:pt idx="48">
                  <c:v>133</c:v>
                </c:pt>
                <c:pt idx="49">
                  <c:v>204</c:v>
                </c:pt>
                <c:pt idx="50">
                  <c:v>212</c:v>
                </c:pt>
                <c:pt idx="51">
                  <c:v>214</c:v>
                </c:pt>
                <c:pt idx="52">
                  <c:v>203</c:v>
                </c:pt>
                <c:pt idx="53">
                  <c:v>248</c:v>
                </c:pt>
                <c:pt idx="54">
                  <c:v>250</c:v>
                </c:pt>
                <c:pt idx="55">
                  <c:v>1235</c:v>
                </c:pt>
                <c:pt idx="56">
                  <c:v>154</c:v>
                </c:pt>
                <c:pt idx="57">
                  <c:v>359</c:v>
                </c:pt>
                <c:pt idx="58">
                  <c:v>489</c:v>
                </c:pt>
                <c:pt idx="59">
                  <c:v>696</c:v>
                </c:pt>
                <c:pt idx="60">
                  <c:v>524</c:v>
                </c:pt>
                <c:pt idx="61">
                  <c:v>208</c:v>
                </c:pt>
                <c:pt idx="62">
                  <c:v>294</c:v>
                </c:pt>
                <c:pt idx="63">
                  <c:v>516</c:v>
                </c:pt>
                <c:pt idx="64">
                  <c:v>407</c:v>
                </c:pt>
                <c:pt idx="65">
                  <c:v>283</c:v>
                </c:pt>
                <c:pt idx="66">
                  <c:v>114</c:v>
                </c:pt>
                <c:pt idx="67">
                  <c:v>158</c:v>
                </c:pt>
                <c:pt idx="68">
                  <c:v>105</c:v>
                </c:pt>
                <c:pt idx="69">
                  <c:v>982</c:v>
                </c:pt>
                <c:pt idx="70">
                  <c:v>151.5228426395939</c:v>
                </c:pt>
                <c:pt idx="71">
                  <c:v>401</c:v>
                </c:pt>
                <c:pt idx="72">
                  <c:v>884</c:v>
                </c:pt>
                <c:pt idx="73">
                  <c:v>340</c:v>
                </c:pt>
                <c:pt idx="74">
                  <c:v>139</c:v>
                </c:pt>
                <c:pt idx="75">
                  <c:v>115</c:v>
                </c:pt>
                <c:pt idx="76">
                  <c:v>458</c:v>
                </c:pt>
                <c:pt idx="77">
                  <c:v>207</c:v>
                </c:pt>
                <c:pt idx="78">
                  <c:v>335</c:v>
                </c:pt>
                <c:pt idx="79">
                  <c:v>542</c:v>
                </c:pt>
                <c:pt idx="80">
                  <c:v>162</c:v>
                </c:pt>
                <c:pt idx="81">
                  <c:v>348</c:v>
                </c:pt>
                <c:pt idx="82">
                  <c:v>388</c:v>
                </c:pt>
                <c:pt idx="83">
                  <c:v>217</c:v>
                </c:pt>
                <c:pt idx="84">
                  <c:v>204</c:v>
                </c:pt>
                <c:pt idx="85">
                  <c:v>147</c:v>
                </c:pt>
                <c:pt idx="86">
                  <c:v>144</c:v>
                </c:pt>
                <c:pt idx="87">
                  <c:v>354</c:v>
                </c:pt>
                <c:pt idx="88">
                  <c:v>68</c:v>
                </c:pt>
                <c:pt idx="89">
                  <c:v>66</c:v>
                </c:pt>
                <c:pt idx="90">
                  <c:v>147</c:v>
                </c:pt>
                <c:pt idx="91">
                  <c:v>438</c:v>
                </c:pt>
                <c:pt idx="92">
                  <c:v>142</c:v>
                </c:pt>
                <c:pt idx="93">
                  <c:v>240</c:v>
                </c:pt>
                <c:pt idx="94">
                  <c:v>303</c:v>
                </c:pt>
                <c:pt idx="95">
                  <c:v>327</c:v>
                </c:pt>
                <c:pt idx="96">
                  <c:v>85</c:v>
                </c:pt>
                <c:pt idx="97">
                  <c:v>1020</c:v>
                </c:pt>
                <c:pt idx="98">
                  <c:v>388</c:v>
                </c:pt>
                <c:pt idx="99">
                  <c:v>268</c:v>
                </c:pt>
                <c:pt idx="100">
                  <c:v>266</c:v>
                </c:pt>
                <c:pt idx="101">
                  <c:v>704</c:v>
                </c:pt>
                <c:pt idx="102">
                  <c:v>913.4997263273126</c:v>
                </c:pt>
                <c:pt idx="103">
                  <c:v>156.45086705202311</c:v>
                </c:pt>
                <c:pt idx="104">
                  <c:v>250</c:v>
                </c:pt>
                <c:pt idx="105">
                  <c:v>348</c:v>
                </c:pt>
                <c:pt idx="106">
                  <c:v>152</c:v>
                </c:pt>
                <c:pt idx="107">
                  <c:v>475</c:v>
                </c:pt>
                <c:pt idx="108">
                  <c:v>628</c:v>
                </c:pt>
                <c:pt idx="109">
                  <c:v>209</c:v>
                </c:pt>
                <c:pt idx="110">
                  <c:v>491</c:v>
                </c:pt>
                <c:pt idx="111">
                  <c:v>301</c:v>
                </c:pt>
                <c:pt idx="112">
                  <c:v>380</c:v>
                </c:pt>
                <c:pt idx="113">
                  <c:v>262</c:v>
                </c:pt>
                <c:pt idx="114">
                  <c:v>178</c:v>
                </c:pt>
                <c:pt idx="115">
                  <c:v>306</c:v>
                </c:pt>
                <c:pt idx="116">
                  <c:v>281</c:v>
                </c:pt>
                <c:pt idx="117">
                  <c:v>112</c:v>
                </c:pt>
                <c:pt idx="118">
                  <c:v>407</c:v>
                </c:pt>
                <c:pt idx="119">
                  <c:v>409</c:v>
                </c:pt>
                <c:pt idx="120">
                  <c:v>254</c:v>
                </c:pt>
                <c:pt idx="121">
                  <c:v>99</c:v>
                </c:pt>
                <c:pt idx="122">
                  <c:v>214</c:v>
                </c:pt>
                <c:pt idx="123">
                  <c:v>349</c:v>
                </c:pt>
                <c:pt idx="124">
                  <c:v>165</c:v>
                </c:pt>
                <c:pt idx="125">
                  <c:v>429</c:v>
                </c:pt>
                <c:pt idx="126">
                  <c:v>171</c:v>
                </c:pt>
                <c:pt idx="127">
                  <c:v>91</c:v>
                </c:pt>
                <c:pt idx="128">
                  <c:v>219.09156626506027</c:v>
                </c:pt>
                <c:pt idx="129">
                  <c:v>269</c:v>
                </c:pt>
                <c:pt idx="130">
                  <c:v>486</c:v>
                </c:pt>
                <c:pt idx="131">
                  <c:v>346</c:v>
                </c:pt>
                <c:pt idx="132">
                  <c:v>243</c:v>
                </c:pt>
                <c:pt idx="133">
                  <c:v>579</c:v>
                </c:pt>
                <c:pt idx="134">
                  <c:v>185</c:v>
                </c:pt>
                <c:pt idx="135">
                  <c:v>202.85774946921444</c:v>
                </c:pt>
                <c:pt idx="136">
                  <c:v>56</c:v>
                </c:pt>
                <c:pt idx="137">
                  <c:v>264.47142857142859</c:v>
                </c:pt>
                <c:pt idx="138">
                  <c:v>351</c:v>
                </c:pt>
                <c:pt idx="139">
                  <c:v>347</c:v>
                </c:pt>
                <c:pt idx="140">
                  <c:v>205.45454545454544</c:v>
                </c:pt>
                <c:pt idx="141">
                  <c:v>131.49433962264152</c:v>
                </c:pt>
                <c:pt idx="142">
                  <c:v>278.4084745762712</c:v>
                </c:pt>
                <c:pt idx="143">
                  <c:v>252</c:v>
                </c:pt>
                <c:pt idx="144">
                  <c:v>116</c:v>
                </c:pt>
                <c:pt idx="145">
                  <c:v>190</c:v>
                </c:pt>
                <c:pt idx="146">
                  <c:v>159.50961538461539</c:v>
                </c:pt>
                <c:pt idx="147">
                  <c:v>125</c:v>
                </c:pt>
                <c:pt idx="148">
                  <c:v>687</c:v>
                </c:pt>
              </c:numCache>
            </c:numRef>
          </c:val>
        </c:ser>
        <c:ser>
          <c:idx val="1"/>
          <c:order val="1"/>
          <c:tx>
            <c:strRef>
              <c:f>'LA chart data_full breakdown'!$D$1</c:f>
              <c:strCache>
                <c:ptCount val="1"/>
                <c:pt idx="0">
                  <c:v>2 placements</c:v>
                </c:pt>
              </c:strCache>
            </c:strRef>
          </c:tx>
          <c:spPr>
            <a:ln>
              <a:solidFill>
                <a:schemeClr val="tx1">
                  <a:alpha val="30000"/>
                </a:schemeClr>
              </a:solidFill>
            </a:ln>
          </c:spPr>
          <c:invertIfNegative val="0"/>
          <c:cat>
            <c:strRef>
              <c:f>'LA chart data_full breakdown'!$B$2:$B$150</c:f>
              <c:strCache>
                <c:ptCount val="149"/>
                <c:pt idx="0">
                  <c:v>Merton</c:v>
                </c:pt>
                <c:pt idx="1">
                  <c:v>Durham</c:v>
                </c:pt>
                <c:pt idx="2">
                  <c:v>Devon</c:v>
                </c:pt>
                <c:pt idx="3">
                  <c:v>Somerset</c:v>
                </c:pt>
                <c:pt idx="4">
                  <c:v>Harrow</c:v>
                </c:pt>
                <c:pt idx="5">
                  <c:v>Torbay</c:v>
                </c:pt>
                <c:pt idx="6">
                  <c:v>Milton Keynes</c:v>
                </c:pt>
                <c:pt idx="7">
                  <c:v>Wokingham</c:v>
                </c:pt>
                <c:pt idx="8">
                  <c:v>Havering</c:v>
                </c:pt>
                <c:pt idx="9">
                  <c:v>Bexley</c:v>
                </c:pt>
                <c:pt idx="10">
                  <c:v>Camden</c:v>
                </c:pt>
                <c:pt idx="11">
                  <c:v>Brighton and Hove</c:v>
                </c:pt>
                <c:pt idx="12">
                  <c:v>Doncaster</c:v>
                </c:pt>
                <c:pt idx="13">
                  <c:v>Darlington</c:v>
                </c:pt>
                <c:pt idx="14">
                  <c:v>North Lincolnshire</c:v>
                </c:pt>
                <c:pt idx="15">
                  <c:v>Salford</c:v>
                </c:pt>
                <c:pt idx="16">
                  <c:v>West Berkshire</c:v>
                </c:pt>
                <c:pt idx="17">
                  <c:v>Oxfordshire</c:v>
                </c:pt>
                <c:pt idx="18">
                  <c:v>Plymouth</c:v>
                </c:pt>
                <c:pt idx="19">
                  <c:v>Solihull</c:v>
                </c:pt>
                <c:pt idx="20">
                  <c:v>Tameside</c:v>
                </c:pt>
                <c:pt idx="21">
                  <c:v>Rochdale</c:v>
                </c:pt>
                <c:pt idx="22">
                  <c:v>Brent</c:v>
                </c:pt>
                <c:pt idx="23">
                  <c:v>York</c:v>
                </c:pt>
                <c:pt idx="24">
                  <c:v>Tower Hamlets</c:v>
                </c:pt>
                <c:pt idx="25">
                  <c:v>East Sussex</c:v>
                </c:pt>
                <c:pt idx="26">
                  <c:v>Hampshire</c:v>
                </c:pt>
                <c:pt idx="27">
                  <c:v>Stoke-On-Trent</c:v>
                </c:pt>
                <c:pt idx="28">
                  <c:v>North Tyneside</c:v>
                </c:pt>
                <c:pt idx="29">
                  <c:v>Bromley</c:v>
                </c:pt>
                <c:pt idx="30">
                  <c:v>Stockton-On-Tees</c:v>
                </c:pt>
                <c:pt idx="31">
                  <c:v>Gloucestershire</c:v>
                </c:pt>
                <c:pt idx="32">
                  <c:v>Kent</c:v>
                </c:pt>
                <c:pt idx="33">
                  <c:v>Staffordshire</c:v>
                </c:pt>
                <c:pt idx="34">
                  <c:v>Wakefield</c:v>
                </c:pt>
                <c:pt idx="35">
                  <c:v>Oldham</c:v>
                </c:pt>
                <c:pt idx="36">
                  <c:v>West Sussex</c:v>
                </c:pt>
                <c:pt idx="37">
                  <c:v>Sheffield</c:v>
                </c:pt>
                <c:pt idx="38">
                  <c:v>Wiltshire</c:v>
                </c:pt>
                <c:pt idx="39">
                  <c:v>Barnet</c:v>
                </c:pt>
                <c:pt idx="40">
                  <c:v>Coventry</c:v>
                </c:pt>
                <c:pt idx="41">
                  <c:v>Ealing</c:v>
                </c:pt>
                <c:pt idx="42">
                  <c:v>Warwickshire</c:v>
                </c:pt>
                <c:pt idx="43">
                  <c:v>Derby</c:v>
                </c:pt>
                <c:pt idx="44">
                  <c:v>Southwark</c:v>
                </c:pt>
                <c:pt idx="45">
                  <c:v>Cheshire East</c:v>
                </c:pt>
                <c:pt idx="46">
                  <c:v>Sutton</c:v>
                </c:pt>
                <c:pt idx="47">
                  <c:v>Stockport</c:v>
                </c:pt>
                <c:pt idx="48">
                  <c:v>Shropshire</c:v>
                </c:pt>
                <c:pt idx="49">
                  <c:v>South Tyneside</c:v>
                </c:pt>
                <c:pt idx="50">
                  <c:v>Bury</c:v>
                </c:pt>
                <c:pt idx="51">
                  <c:v>Islington</c:v>
                </c:pt>
                <c:pt idx="52">
                  <c:v>Waltham Forest</c:v>
                </c:pt>
                <c:pt idx="53">
                  <c:v>Rotherham</c:v>
                </c:pt>
                <c:pt idx="54">
                  <c:v>Gateshead</c:v>
                </c:pt>
                <c:pt idx="55">
                  <c:v>Birmingham</c:v>
                </c:pt>
                <c:pt idx="56">
                  <c:v>Warrington</c:v>
                </c:pt>
                <c:pt idx="57">
                  <c:v>Newcastle Upon Tyne</c:v>
                </c:pt>
                <c:pt idx="58">
                  <c:v>Croydon</c:v>
                </c:pt>
                <c:pt idx="59">
                  <c:v>Hertfordshire</c:v>
                </c:pt>
                <c:pt idx="60">
                  <c:v>Northamptonshire</c:v>
                </c:pt>
                <c:pt idx="61">
                  <c:v>East Riding of Yorkshire</c:v>
                </c:pt>
                <c:pt idx="62">
                  <c:v>Newham</c:v>
                </c:pt>
                <c:pt idx="63">
                  <c:v>Suffolk</c:v>
                </c:pt>
                <c:pt idx="64">
                  <c:v>Kingston Upon Hull, City of</c:v>
                </c:pt>
                <c:pt idx="65">
                  <c:v>Barking and Dagenham</c:v>
                </c:pt>
                <c:pt idx="66">
                  <c:v>Redcar and Cleveland</c:v>
                </c:pt>
                <c:pt idx="67">
                  <c:v>Reading</c:v>
                </c:pt>
                <c:pt idx="68">
                  <c:v>Poole</c:v>
                </c:pt>
                <c:pt idx="69">
                  <c:v>Leeds</c:v>
                </c:pt>
                <c:pt idx="70">
                  <c:v>Barnsley</c:v>
                </c:pt>
                <c:pt idx="71">
                  <c:v>Worcestershire</c:v>
                </c:pt>
                <c:pt idx="72">
                  <c:v>Lancashire</c:v>
                </c:pt>
                <c:pt idx="73">
                  <c:v>Lambeth</c:v>
                </c:pt>
                <c:pt idx="74">
                  <c:v>Central Bedfordshire</c:v>
                </c:pt>
                <c:pt idx="75">
                  <c:v>Slough</c:v>
                </c:pt>
                <c:pt idx="76">
                  <c:v>Bristol, City of</c:v>
                </c:pt>
                <c:pt idx="77">
                  <c:v>Enfield</c:v>
                </c:pt>
                <c:pt idx="78">
                  <c:v>Lincolnshire</c:v>
                </c:pt>
                <c:pt idx="79">
                  <c:v>Surrey</c:v>
                </c:pt>
                <c:pt idx="80">
                  <c:v>Southend-on-Sea</c:v>
                </c:pt>
                <c:pt idx="81">
                  <c:v>Bolton</c:v>
                </c:pt>
                <c:pt idx="82">
                  <c:v>Sandwell</c:v>
                </c:pt>
                <c:pt idx="83">
                  <c:v>Hounslow</c:v>
                </c:pt>
                <c:pt idx="84">
                  <c:v>Dorset</c:v>
                </c:pt>
                <c:pt idx="85">
                  <c:v>Redbridge</c:v>
                </c:pt>
                <c:pt idx="86">
                  <c:v>South Gloucestershire</c:v>
                </c:pt>
                <c:pt idx="87">
                  <c:v>Leicester</c:v>
                </c:pt>
                <c:pt idx="88">
                  <c:v>Bracknell Forest</c:v>
                </c:pt>
                <c:pt idx="89">
                  <c:v>Windsor and Maidenhead</c:v>
                </c:pt>
                <c:pt idx="90">
                  <c:v>Bedford Borough</c:v>
                </c:pt>
                <c:pt idx="91">
                  <c:v>Kirklees</c:v>
                </c:pt>
                <c:pt idx="92">
                  <c:v>Westminster</c:v>
                </c:pt>
                <c:pt idx="93">
                  <c:v>Middlesbrough</c:v>
                </c:pt>
                <c:pt idx="94">
                  <c:v>Medway Towns</c:v>
                </c:pt>
                <c:pt idx="95">
                  <c:v>Cornwall</c:v>
                </c:pt>
                <c:pt idx="96">
                  <c:v>Halton</c:v>
                </c:pt>
                <c:pt idx="97">
                  <c:v>Essex</c:v>
                </c:pt>
                <c:pt idx="98">
                  <c:v>Greenwich</c:v>
                </c:pt>
                <c:pt idx="99">
                  <c:v>Sunderland</c:v>
                </c:pt>
                <c:pt idx="100">
                  <c:v>Luton</c:v>
                </c:pt>
                <c:pt idx="101">
                  <c:v>Norfolk</c:v>
                </c:pt>
                <c:pt idx="102">
                  <c:v>Manchester</c:v>
                </c:pt>
                <c:pt idx="103">
                  <c:v>Hammersmith and Fulham</c:v>
                </c:pt>
                <c:pt idx="104">
                  <c:v>Blackburn with Darwen</c:v>
                </c:pt>
                <c:pt idx="105">
                  <c:v>Lewisham</c:v>
                </c:pt>
                <c:pt idx="106">
                  <c:v>Wandsworth</c:v>
                </c:pt>
                <c:pt idx="107">
                  <c:v>Dudley</c:v>
                </c:pt>
                <c:pt idx="108">
                  <c:v>Bradford</c:v>
                </c:pt>
                <c:pt idx="109">
                  <c:v>Portsmouth</c:v>
                </c:pt>
                <c:pt idx="110">
                  <c:v>Derbyshire</c:v>
                </c:pt>
                <c:pt idx="111">
                  <c:v>Southampton</c:v>
                </c:pt>
                <c:pt idx="112">
                  <c:v>Nottingham</c:v>
                </c:pt>
                <c:pt idx="113">
                  <c:v>Leicestershire</c:v>
                </c:pt>
                <c:pt idx="114">
                  <c:v>Swindon</c:v>
                </c:pt>
                <c:pt idx="115">
                  <c:v>Blackpool</c:v>
                </c:pt>
                <c:pt idx="116">
                  <c:v>Sefton</c:v>
                </c:pt>
                <c:pt idx="117">
                  <c:v>Isle Of Wight</c:v>
                </c:pt>
                <c:pt idx="118">
                  <c:v>Haringey</c:v>
                </c:pt>
                <c:pt idx="119">
                  <c:v>Wolverhampton</c:v>
                </c:pt>
                <c:pt idx="120">
                  <c:v>Calderdale</c:v>
                </c:pt>
                <c:pt idx="121">
                  <c:v>Kensington and Chelsea</c:v>
                </c:pt>
                <c:pt idx="122">
                  <c:v>Telford and Wrekin</c:v>
                </c:pt>
                <c:pt idx="123">
                  <c:v>Walsall</c:v>
                </c:pt>
                <c:pt idx="124">
                  <c:v>North Somerset</c:v>
                </c:pt>
                <c:pt idx="125">
                  <c:v>Cumbria</c:v>
                </c:pt>
                <c:pt idx="126">
                  <c:v>Thurrock</c:v>
                </c:pt>
                <c:pt idx="127">
                  <c:v>Kingston Upon Thames</c:v>
                </c:pt>
                <c:pt idx="128">
                  <c:v>Hackney</c:v>
                </c:pt>
                <c:pt idx="129">
                  <c:v>Hillingdon</c:v>
                </c:pt>
                <c:pt idx="130">
                  <c:v>Wirral</c:v>
                </c:pt>
                <c:pt idx="131">
                  <c:v>Wigan</c:v>
                </c:pt>
                <c:pt idx="132">
                  <c:v>Peterborough</c:v>
                </c:pt>
                <c:pt idx="133">
                  <c:v>Nottinghamshire</c:v>
                </c:pt>
                <c:pt idx="134">
                  <c:v>Knowsley</c:v>
                </c:pt>
                <c:pt idx="135">
                  <c:v>Northumberland</c:v>
                </c:pt>
                <c:pt idx="136">
                  <c:v>Richmond Upon Thames</c:v>
                </c:pt>
                <c:pt idx="137">
                  <c:v>Cheshire West and Chester</c:v>
                </c:pt>
                <c:pt idx="138">
                  <c:v>North Yorkshire</c:v>
                </c:pt>
                <c:pt idx="139">
                  <c:v>Cambridgeshire</c:v>
                </c:pt>
                <c:pt idx="140">
                  <c:v>Trafford</c:v>
                </c:pt>
                <c:pt idx="141">
                  <c:v>Hartlepool</c:v>
                </c:pt>
                <c:pt idx="142">
                  <c:v>Buckinghamshire</c:v>
                </c:pt>
                <c:pt idx="143">
                  <c:v>St Helens</c:v>
                </c:pt>
                <c:pt idx="144">
                  <c:v>North East Lincolnshire</c:v>
                </c:pt>
                <c:pt idx="145">
                  <c:v>Bournemouth</c:v>
                </c:pt>
                <c:pt idx="146">
                  <c:v>Herefordshire</c:v>
                </c:pt>
                <c:pt idx="147">
                  <c:v>Bath and North East Somerset</c:v>
                </c:pt>
                <c:pt idx="148">
                  <c:v>Liverpool</c:v>
                </c:pt>
              </c:strCache>
            </c:strRef>
          </c:cat>
          <c:val>
            <c:numRef>
              <c:f>'LA chart data_full breakdown'!$D$2:$D$150</c:f>
              <c:numCache>
                <c:formatCode>General</c:formatCode>
                <c:ptCount val="149"/>
                <c:pt idx="0">
                  <c:v>40.333333333333329</c:v>
                </c:pt>
                <c:pt idx="1">
                  <c:v>168</c:v>
                </c:pt>
                <c:pt idx="2">
                  <c:v>185</c:v>
                </c:pt>
                <c:pt idx="3">
                  <c:v>152</c:v>
                </c:pt>
                <c:pt idx="4">
                  <c:v>41</c:v>
                </c:pt>
                <c:pt idx="5">
                  <c:v>67.353562005277055</c:v>
                </c:pt>
                <c:pt idx="6">
                  <c:v>71</c:v>
                </c:pt>
                <c:pt idx="7">
                  <c:v>21</c:v>
                </c:pt>
                <c:pt idx="8">
                  <c:v>40</c:v>
                </c:pt>
                <c:pt idx="9">
                  <c:v>66</c:v>
                </c:pt>
                <c:pt idx="10">
                  <c:v>66.153488372093022</c:v>
                </c:pt>
                <c:pt idx="11">
                  <c:v>120</c:v>
                </c:pt>
                <c:pt idx="12">
                  <c:v>116</c:v>
                </c:pt>
                <c:pt idx="13">
                  <c:v>53</c:v>
                </c:pt>
                <c:pt idx="14">
                  <c:v>50</c:v>
                </c:pt>
                <c:pt idx="15">
                  <c:v>144</c:v>
                </c:pt>
                <c:pt idx="16">
                  <c:v>41</c:v>
                </c:pt>
                <c:pt idx="17">
                  <c:v>125</c:v>
                </c:pt>
                <c:pt idx="18">
                  <c:v>91.324420677361857</c:v>
                </c:pt>
                <c:pt idx="19">
                  <c:v>95</c:v>
                </c:pt>
                <c:pt idx="20">
                  <c:v>102</c:v>
                </c:pt>
                <c:pt idx="21">
                  <c:v>124</c:v>
                </c:pt>
                <c:pt idx="22">
                  <c:v>87</c:v>
                </c:pt>
                <c:pt idx="23">
                  <c:v>57</c:v>
                </c:pt>
                <c:pt idx="24">
                  <c:v>78</c:v>
                </c:pt>
                <c:pt idx="25">
                  <c:v>177</c:v>
                </c:pt>
                <c:pt idx="26">
                  <c:v>244</c:v>
                </c:pt>
                <c:pt idx="27">
                  <c:v>111</c:v>
                </c:pt>
                <c:pt idx="28">
                  <c:v>86</c:v>
                </c:pt>
                <c:pt idx="29">
                  <c:v>60</c:v>
                </c:pt>
                <c:pt idx="30">
                  <c:v>94</c:v>
                </c:pt>
                <c:pt idx="31">
                  <c:v>116</c:v>
                </c:pt>
                <c:pt idx="32">
                  <c:v>378</c:v>
                </c:pt>
                <c:pt idx="33">
                  <c:v>192</c:v>
                </c:pt>
                <c:pt idx="34">
                  <c:v>122</c:v>
                </c:pt>
                <c:pt idx="35">
                  <c:v>90</c:v>
                </c:pt>
                <c:pt idx="36">
                  <c:v>164</c:v>
                </c:pt>
                <c:pt idx="37">
                  <c:v>165</c:v>
                </c:pt>
                <c:pt idx="38">
                  <c:v>89</c:v>
                </c:pt>
                <c:pt idx="39">
                  <c:v>78</c:v>
                </c:pt>
                <c:pt idx="40">
                  <c:v>140</c:v>
                </c:pt>
                <c:pt idx="41">
                  <c:v>101</c:v>
                </c:pt>
                <c:pt idx="42">
                  <c:v>157.15272373540856</c:v>
                </c:pt>
                <c:pt idx="43">
                  <c:v>125</c:v>
                </c:pt>
                <c:pt idx="44">
                  <c:v>125</c:v>
                </c:pt>
                <c:pt idx="45">
                  <c:v>111</c:v>
                </c:pt>
                <c:pt idx="46">
                  <c:v>37</c:v>
                </c:pt>
                <c:pt idx="47">
                  <c:v>74</c:v>
                </c:pt>
                <c:pt idx="48">
                  <c:v>48</c:v>
                </c:pt>
                <c:pt idx="49">
                  <c:v>81</c:v>
                </c:pt>
                <c:pt idx="50">
                  <c:v>74</c:v>
                </c:pt>
                <c:pt idx="51">
                  <c:v>87</c:v>
                </c:pt>
                <c:pt idx="52">
                  <c:v>76</c:v>
                </c:pt>
                <c:pt idx="53">
                  <c:v>91</c:v>
                </c:pt>
                <c:pt idx="54">
                  <c:v>81</c:v>
                </c:pt>
                <c:pt idx="55">
                  <c:v>435</c:v>
                </c:pt>
                <c:pt idx="56">
                  <c:v>57</c:v>
                </c:pt>
                <c:pt idx="57">
                  <c:v>127</c:v>
                </c:pt>
                <c:pt idx="58">
                  <c:v>175</c:v>
                </c:pt>
                <c:pt idx="59">
                  <c:v>230</c:v>
                </c:pt>
                <c:pt idx="60">
                  <c:v>167</c:v>
                </c:pt>
                <c:pt idx="61">
                  <c:v>83</c:v>
                </c:pt>
                <c:pt idx="62">
                  <c:v>95</c:v>
                </c:pt>
                <c:pt idx="63">
                  <c:v>182</c:v>
                </c:pt>
                <c:pt idx="64">
                  <c:v>135</c:v>
                </c:pt>
                <c:pt idx="65">
                  <c:v>90</c:v>
                </c:pt>
                <c:pt idx="66">
                  <c:v>50</c:v>
                </c:pt>
                <c:pt idx="67">
                  <c:v>55</c:v>
                </c:pt>
                <c:pt idx="68">
                  <c:v>36</c:v>
                </c:pt>
                <c:pt idx="69">
                  <c:v>330</c:v>
                </c:pt>
                <c:pt idx="70">
                  <c:v>58.588832487309645</c:v>
                </c:pt>
                <c:pt idx="71">
                  <c:v>134</c:v>
                </c:pt>
                <c:pt idx="72">
                  <c:v>269</c:v>
                </c:pt>
                <c:pt idx="73">
                  <c:v>104</c:v>
                </c:pt>
                <c:pt idx="74">
                  <c:v>42</c:v>
                </c:pt>
                <c:pt idx="75">
                  <c:v>42</c:v>
                </c:pt>
                <c:pt idx="76">
                  <c:v>140</c:v>
                </c:pt>
                <c:pt idx="77">
                  <c:v>66</c:v>
                </c:pt>
                <c:pt idx="78">
                  <c:v>130</c:v>
                </c:pt>
                <c:pt idx="79">
                  <c:v>166</c:v>
                </c:pt>
                <c:pt idx="80">
                  <c:v>55</c:v>
                </c:pt>
                <c:pt idx="81">
                  <c:v>141</c:v>
                </c:pt>
                <c:pt idx="82">
                  <c:v>131</c:v>
                </c:pt>
                <c:pt idx="83">
                  <c:v>60</c:v>
                </c:pt>
                <c:pt idx="84">
                  <c:v>73</c:v>
                </c:pt>
                <c:pt idx="85">
                  <c:v>46</c:v>
                </c:pt>
                <c:pt idx="86">
                  <c:v>47</c:v>
                </c:pt>
                <c:pt idx="87">
                  <c:v>98</c:v>
                </c:pt>
                <c:pt idx="88">
                  <c:v>22</c:v>
                </c:pt>
                <c:pt idx="89">
                  <c:v>21</c:v>
                </c:pt>
                <c:pt idx="90">
                  <c:v>50</c:v>
                </c:pt>
                <c:pt idx="91">
                  <c:v>148</c:v>
                </c:pt>
                <c:pt idx="92">
                  <c:v>42</c:v>
                </c:pt>
                <c:pt idx="93">
                  <c:v>74</c:v>
                </c:pt>
                <c:pt idx="94">
                  <c:v>92</c:v>
                </c:pt>
                <c:pt idx="95">
                  <c:v>82</c:v>
                </c:pt>
                <c:pt idx="96">
                  <c:v>27</c:v>
                </c:pt>
                <c:pt idx="97">
                  <c:v>331</c:v>
                </c:pt>
                <c:pt idx="98">
                  <c:v>109</c:v>
                </c:pt>
                <c:pt idx="99">
                  <c:v>74</c:v>
                </c:pt>
                <c:pt idx="100">
                  <c:v>71</c:v>
                </c:pt>
                <c:pt idx="101">
                  <c:v>207</c:v>
                </c:pt>
                <c:pt idx="102">
                  <c:v>261.14285714285717</c:v>
                </c:pt>
                <c:pt idx="103">
                  <c:v>50.144508670520224</c:v>
                </c:pt>
                <c:pt idx="104">
                  <c:v>79</c:v>
                </c:pt>
                <c:pt idx="105">
                  <c:v>93</c:v>
                </c:pt>
                <c:pt idx="106">
                  <c:v>42</c:v>
                </c:pt>
                <c:pt idx="107">
                  <c:v>147</c:v>
                </c:pt>
                <c:pt idx="108">
                  <c:v>198</c:v>
                </c:pt>
                <c:pt idx="109">
                  <c:v>60</c:v>
                </c:pt>
                <c:pt idx="110">
                  <c:v>154</c:v>
                </c:pt>
                <c:pt idx="111">
                  <c:v>87</c:v>
                </c:pt>
                <c:pt idx="112">
                  <c:v>99</c:v>
                </c:pt>
                <c:pt idx="113">
                  <c:v>80</c:v>
                </c:pt>
                <c:pt idx="114">
                  <c:v>47</c:v>
                </c:pt>
                <c:pt idx="115">
                  <c:v>92</c:v>
                </c:pt>
                <c:pt idx="116">
                  <c:v>68</c:v>
                </c:pt>
                <c:pt idx="117">
                  <c:v>27</c:v>
                </c:pt>
                <c:pt idx="118">
                  <c:v>107</c:v>
                </c:pt>
                <c:pt idx="119">
                  <c:v>114</c:v>
                </c:pt>
                <c:pt idx="120">
                  <c:v>78</c:v>
                </c:pt>
                <c:pt idx="121">
                  <c:v>25</c:v>
                </c:pt>
                <c:pt idx="122">
                  <c:v>62</c:v>
                </c:pt>
                <c:pt idx="123">
                  <c:v>96</c:v>
                </c:pt>
                <c:pt idx="124">
                  <c:v>39</c:v>
                </c:pt>
                <c:pt idx="125">
                  <c:v>120</c:v>
                </c:pt>
                <c:pt idx="126">
                  <c:v>47</c:v>
                </c:pt>
                <c:pt idx="127">
                  <c:v>23</c:v>
                </c:pt>
                <c:pt idx="128">
                  <c:v>56.539759036144581</c:v>
                </c:pt>
                <c:pt idx="129">
                  <c:v>84</c:v>
                </c:pt>
                <c:pt idx="130">
                  <c:v>116</c:v>
                </c:pt>
                <c:pt idx="131">
                  <c:v>98</c:v>
                </c:pt>
                <c:pt idx="132">
                  <c:v>69</c:v>
                </c:pt>
                <c:pt idx="133">
                  <c:v>159</c:v>
                </c:pt>
                <c:pt idx="134">
                  <c:v>43</c:v>
                </c:pt>
                <c:pt idx="135">
                  <c:v>48.203821656050955</c:v>
                </c:pt>
                <c:pt idx="136">
                  <c:v>13</c:v>
                </c:pt>
                <c:pt idx="137">
                  <c:v>70.125</c:v>
                </c:pt>
                <c:pt idx="138">
                  <c:v>95</c:v>
                </c:pt>
                <c:pt idx="139">
                  <c:v>101</c:v>
                </c:pt>
                <c:pt idx="140">
                  <c:v>52.115299334811532</c:v>
                </c:pt>
                <c:pt idx="141">
                  <c:v>35.132075471698116</c:v>
                </c:pt>
                <c:pt idx="142">
                  <c:v>57.28983050847458</c:v>
                </c:pt>
                <c:pt idx="143">
                  <c:v>59</c:v>
                </c:pt>
                <c:pt idx="144">
                  <c:v>28</c:v>
                </c:pt>
                <c:pt idx="145">
                  <c:v>43</c:v>
                </c:pt>
                <c:pt idx="146">
                  <c:v>36.115384615384613</c:v>
                </c:pt>
                <c:pt idx="147">
                  <c:v>24</c:v>
                </c:pt>
                <c:pt idx="148">
                  <c:v>147</c:v>
                </c:pt>
              </c:numCache>
            </c:numRef>
          </c:val>
        </c:ser>
        <c:ser>
          <c:idx val="2"/>
          <c:order val="2"/>
          <c:tx>
            <c:strRef>
              <c:f>'LA chart data_full breakdown'!$E$1</c:f>
              <c:strCache>
                <c:ptCount val="1"/>
                <c:pt idx="0">
                  <c:v>3 or more placements*</c:v>
                </c:pt>
              </c:strCache>
            </c:strRef>
          </c:tx>
          <c:spPr>
            <a:ln>
              <a:solidFill>
                <a:schemeClr val="tx1">
                  <a:alpha val="30000"/>
                </a:schemeClr>
              </a:solidFill>
            </a:ln>
          </c:spPr>
          <c:invertIfNegative val="0"/>
          <c:cat>
            <c:strRef>
              <c:f>'LA chart data_full breakdown'!$B$2:$B$150</c:f>
              <c:strCache>
                <c:ptCount val="149"/>
                <c:pt idx="0">
                  <c:v>Merton</c:v>
                </c:pt>
                <c:pt idx="1">
                  <c:v>Durham</c:v>
                </c:pt>
                <c:pt idx="2">
                  <c:v>Devon</c:v>
                </c:pt>
                <c:pt idx="3">
                  <c:v>Somerset</c:v>
                </c:pt>
                <c:pt idx="4">
                  <c:v>Harrow</c:v>
                </c:pt>
                <c:pt idx="5">
                  <c:v>Torbay</c:v>
                </c:pt>
                <c:pt idx="6">
                  <c:v>Milton Keynes</c:v>
                </c:pt>
                <c:pt idx="7">
                  <c:v>Wokingham</c:v>
                </c:pt>
                <c:pt idx="8">
                  <c:v>Havering</c:v>
                </c:pt>
                <c:pt idx="9">
                  <c:v>Bexley</c:v>
                </c:pt>
                <c:pt idx="10">
                  <c:v>Camden</c:v>
                </c:pt>
                <c:pt idx="11">
                  <c:v>Brighton and Hove</c:v>
                </c:pt>
                <c:pt idx="12">
                  <c:v>Doncaster</c:v>
                </c:pt>
                <c:pt idx="13">
                  <c:v>Darlington</c:v>
                </c:pt>
                <c:pt idx="14">
                  <c:v>North Lincolnshire</c:v>
                </c:pt>
                <c:pt idx="15">
                  <c:v>Salford</c:v>
                </c:pt>
                <c:pt idx="16">
                  <c:v>West Berkshire</c:v>
                </c:pt>
                <c:pt idx="17">
                  <c:v>Oxfordshire</c:v>
                </c:pt>
                <c:pt idx="18">
                  <c:v>Plymouth</c:v>
                </c:pt>
                <c:pt idx="19">
                  <c:v>Solihull</c:v>
                </c:pt>
                <c:pt idx="20">
                  <c:v>Tameside</c:v>
                </c:pt>
                <c:pt idx="21">
                  <c:v>Rochdale</c:v>
                </c:pt>
                <c:pt idx="22">
                  <c:v>Brent</c:v>
                </c:pt>
                <c:pt idx="23">
                  <c:v>York</c:v>
                </c:pt>
                <c:pt idx="24">
                  <c:v>Tower Hamlets</c:v>
                </c:pt>
                <c:pt idx="25">
                  <c:v>East Sussex</c:v>
                </c:pt>
                <c:pt idx="26">
                  <c:v>Hampshire</c:v>
                </c:pt>
                <c:pt idx="27">
                  <c:v>Stoke-On-Trent</c:v>
                </c:pt>
                <c:pt idx="28">
                  <c:v>North Tyneside</c:v>
                </c:pt>
                <c:pt idx="29">
                  <c:v>Bromley</c:v>
                </c:pt>
                <c:pt idx="30">
                  <c:v>Stockton-On-Tees</c:v>
                </c:pt>
                <c:pt idx="31">
                  <c:v>Gloucestershire</c:v>
                </c:pt>
                <c:pt idx="32">
                  <c:v>Kent</c:v>
                </c:pt>
                <c:pt idx="33">
                  <c:v>Staffordshire</c:v>
                </c:pt>
                <c:pt idx="34">
                  <c:v>Wakefield</c:v>
                </c:pt>
                <c:pt idx="35">
                  <c:v>Oldham</c:v>
                </c:pt>
                <c:pt idx="36">
                  <c:v>West Sussex</c:v>
                </c:pt>
                <c:pt idx="37">
                  <c:v>Sheffield</c:v>
                </c:pt>
                <c:pt idx="38">
                  <c:v>Wiltshire</c:v>
                </c:pt>
                <c:pt idx="39">
                  <c:v>Barnet</c:v>
                </c:pt>
                <c:pt idx="40">
                  <c:v>Coventry</c:v>
                </c:pt>
                <c:pt idx="41">
                  <c:v>Ealing</c:v>
                </c:pt>
                <c:pt idx="42">
                  <c:v>Warwickshire</c:v>
                </c:pt>
                <c:pt idx="43">
                  <c:v>Derby</c:v>
                </c:pt>
                <c:pt idx="44">
                  <c:v>Southwark</c:v>
                </c:pt>
                <c:pt idx="45">
                  <c:v>Cheshire East</c:v>
                </c:pt>
                <c:pt idx="46">
                  <c:v>Sutton</c:v>
                </c:pt>
                <c:pt idx="47">
                  <c:v>Stockport</c:v>
                </c:pt>
                <c:pt idx="48">
                  <c:v>Shropshire</c:v>
                </c:pt>
                <c:pt idx="49">
                  <c:v>South Tyneside</c:v>
                </c:pt>
                <c:pt idx="50">
                  <c:v>Bury</c:v>
                </c:pt>
                <c:pt idx="51">
                  <c:v>Islington</c:v>
                </c:pt>
                <c:pt idx="52">
                  <c:v>Waltham Forest</c:v>
                </c:pt>
                <c:pt idx="53">
                  <c:v>Rotherham</c:v>
                </c:pt>
                <c:pt idx="54">
                  <c:v>Gateshead</c:v>
                </c:pt>
                <c:pt idx="55">
                  <c:v>Birmingham</c:v>
                </c:pt>
                <c:pt idx="56">
                  <c:v>Warrington</c:v>
                </c:pt>
                <c:pt idx="57">
                  <c:v>Newcastle Upon Tyne</c:v>
                </c:pt>
                <c:pt idx="58">
                  <c:v>Croydon</c:v>
                </c:pt>
                <c:pt idx="59">
                  <c:v>Hertfordshire</c:v>
                </c:pt>
                <c:pt idx="60">
                  <c:v>Northamptonshire</c:v>
                </c:pt>
                <c:pt idx="61">
                  <c:v>East Riding of Yorkshire</c:v>
                </c:pt>
                <c:pt idx="62">
                  <c:v>Newham</c:v>
                </c:pt>
                <c:pt idx="63">
                  <c:v>Suffolk</c:v>
                </c:pt>
                <c:pt idx="64">
                  <c:v>Kingston Upon Hull, City of</c:v>
                </c:pt>
                <c:pt idx="65">
                  <c:v>Barking and Dagenham</c:v>
                </c:pt>
                <c:pt idx="66">
                  <c:v>Redcar and Cleveland</c:v>
                </c:pt>
                <c:pt idx="67">
                  <c:v>Reading</c:v>
                </c:pt>
                <c:pt idx="68">
                  <c:v>Poole</c:v>
                </c:pt>
                <c:pt idx="69">
                  <c:v>Leeds</c:v>
                </c:pt>
                <c:pt idx="70">
                  <c:v>Barnsley</c:v>
                </c:pt>
                <c:pt idx="71">
                  <c:v>Worcestershire</c:v>
                </c:pt>
                <c:pt idx="72">
                  <c:v>Lancashire</c:v>
                </c:pt>
                <c:pt idx="73">
                  <c:v>Lambeth</c:v>
                </c:pt>
                <c:pt idx="74">
                  <c:v>Central Bedfordshire</c:v>
                </c:pt>
                <c:pt idx="75">
                  <c:v>Slough</c:v>
                </c:pt>
                <c:pt idx="76">
                  <c:v>Bristol, City of</c:v>
                </c:pt>
                <c:pt idx="77">
                  <c:v>Enfield</c:v>
                </c:pt>
                <c:pt idx="78">
                  <c:v>Lincolnshire</c:v>
                </c:pt>
                <c:pt idx="79">
                  <c:v>Surrey</c:v>
                </c:pt>
                <c:pt idx="80">
                  <c:v>Southend-on-Sea</c:v>
                </c:pt>
                <c:pt idx="81">
                  <c:v>Bolton</c:v>
                </c:pt>
                <c:pt idx="82">
                  <c:v>Sandwell</c:v>
                </c:pt>
                <c:pt idx="83">
                  <c:v>Hounslow</c:v>
                </c:pt>
                <c:pt idx="84">
                  <c:v>Dorset</c:v>
                </c:pt>
                <c:pt idx="85">
                  <c:v>Redbridge</c:v>
                </c:pt>
                <c:pt idx="86">
                  <c:v>South Gloucestershire</c:v>
                </c:pt>
                <c:pt idx="87">
                  <c:v>Leicester</c:v>
                </c:pt>
                <c:pt idx="88">
                  <c:v>Bracknell Forest</c:v>
                </c:pt>
                <c:pt idx="89">
                  <c:v>Windsor and Maidenhead</c:v>
                </c:pt>
                <c:pt idx="90">
                  <c:v>Bedford Borough</c:v>
                </c:pt>
                <c:pt idx="91">
                  <c:v>Kirklees</c:v>
                </c:pt>
                <c:pt idx="92">
                  <c:v>Westminster</c:v>
                </c:pt>
                <c:pt idx="93">
                  <c:v>Middlesbrough</c:v>
                </c:pt>
                <c:pt idx="94">
                  <c:v>Medway Towns</c:v>
                </c:pt>
                <c:pt idx="95">
                  <c:v>Cornwall</c:v>
                </c:pt>
                <c:pt idx="96">
                  <c:v>Halton</c:v>
                </c:pt>
                <c:pt idx="97">
                  <c:v>Essex</c:v>
                </c:pt>
                <c:pt idx="98">
                  <c:v>Greenwich</c:v>
                </c:pt>
                <c:pt idx="99">
                  <c:v>Sunderland</c:v>
                </c:pt>
                <c:pt idx="100">
                  <c:v>Luton</c:v>
                </c:pt>
                <c:pt idx="101">
                  <c:v>Norfolk</c:v>
                </c:pt>
                <c:pt idx="102">
                  <c:v>Manchester</c:v>
                </c:pt>
                <c:pt idx="103">
                  <c:v>Hammersmith and Fulham</c:v>
                </c:pt>
                <c:pt idx="104">
                  <c:v>Blackburn with Darwen</c:v>
                </c:pt>
                <c:pt idx="105">
                  <c:v>Lewisham</c:v>
                </c:pt>
                <c:pt idx="106">
                  <c:v>Wandsworth</c:v>
                </c:pt>
                <c:pt idx="107">
                  <c:v>Dudley</c:v>
                </c:pt>
                <c:pt idx="108">
                  <c:v>Bradford</c:v>
                </c:pt>
                <c:pt idx="109">
                  <c:v>Portsmouth</c:v>
                </c:pt>
                <c:pt idx="110">
                  <c:v>Derbyshire</c:v>
                </c:pt>
                <c:pt idx="111">
                  <c:v>Southampton</c:v>
                </c:pt>
                <c:pt idx="112">
                  <c:v>Nottingham</c:v>
                </c:pt>
                <c:pt idx="113">
                  <c:v>Leicestershire</c:v>
                </c:pt>
                <c:pt idx="114">
                  <c:v>Swindon</c:v>
                </c:pt>
                <c:pt idx="115">
                  <c:v>Blackpool</c:v>
                </c:pt>
                <c:pt idx="116">
                  <c:v>Sefton</c:v>
                </c:pt>
                <c:pt idx="117">
                  <c:v>Isle Of Wight</c:v>
                </c:pt>
                <c:pt idx="118">
                  <c:v>Haringey</c:v>
                </c:pt>
                <c:pt idx="119">
                  <c:v>Wolverhampton</c:v>
                </c:pt>
                <c:pt idx="120">
                  <c:v>Calderdale</c:v>
                </c:pt>
                <c:pt idx="121">
                  <c:v>Kensington and Chelsea</c:v>
                </c:pt>
                <c:pt idx="122">
                  <c:v>Telford and Wrekin</c:v>
                </c:pt>
                <c:pt idx="123">
                  <c:v>Walsall</c:v>
                </c:pt>
                <c:pt idx="124">
                  <c:v>North Somerset</c:v>
                </c:pt>
                <c:pt idx="125">
                  <c:v>Cumbria</c:v>
                </c:pt>
                <c:pt idx="126">
                  <c:v>Thurrock</c:v>
                </c:pt>
                <c:pt idx="127">
                  <c:v>Kingston Upon Thames</c:v>
                </c:pt>
                <c:pt idx="128">
                  <c:v>Hackney</c:v>
                </c:pt>
                <c:pt idx="129">
                  <c:v>Hillingdon</c:v>
                </c:pt>
                <c:pt idx="130">
                  <c:v>Wirral</c:v>
                </c:pt>
                <c:pt idx="131">
                  <c:v>Wigan</c:v>
                </c:pt>
                <c:pt idx="132">
                  <c:v>Peterborough</c:v>
                </c:pt>
                <c:pt idx="133">
                  <c:v>Nottinghamshire</c:v>
                </c:pt>
                <c:pt idx="134">
                  <c:v>Knowsley</c:v>
                </c:pt>
                <c:pt idx="135">
                  <c:v>Northumberland</c:v>
                </c:pt>
                <c:pt idx="136">
                  <c:v>Richmond Upon Thames</c:v>
                </c:pt>
                <c:pt idx="137">
                  <c:v>Cheshire West and Chester</c:v>
                </c:pt>
                <c:pt idx="138">
                  <c:v>North Yorkshire</c:v>
                </c:pt>
                <c:pt idx="139">
                  <c:v>Cambridgeshire</c:v>
                </c:pt>
                <c:pt idx="140">
                  <c:v>Trafford</c:v>
                </c:pt>
                <c:pt idx="141">
                  <c:v>Hartlepool</c:v>
                </c:pt>
                <c:pt idx="142">
                  <c:v>Buckinghamshire</c:v>
                </c:pt>
                <c:pt idx="143">
                  <c:v>St Helens</c:v>
                </c:pt>
                <c:pt idx="144">
                  <c:v>North East Lincolnshire</c:v>
                </c:pt>
                <c:pt idx="145">
                  <c:v>Bournemouth</c:v>
                </c:pt>
                <c:pt idx="146">
                  <c:v>Herefordshire</c:v>
                </c:pt>
                <c:pt idx="147">
                  <c:v>Bath and North East Somerset</c:v>
                </c:pt>
                <c:pt idx="148">
                  <c:v>Liverpool</c:v>
                </c:pt>
              </c:strCache>
            </c:strRef>
          </c:cat>
          <c:val>
            <c:numRef>
              <c:f>'LA chart data_full breakdown'!$E$2:$E$150</c:f>
              <c:numCache>
                <c:formatCode>General</c:formatCode>
                <c:ptCount val="149"/>
                <c:pt idx="0">
                  <c:v>19.158333333333331</c:v>
                </c:pt>
                <c:pt idx="1">
                  <c:v>122</c:v>
                </c:pt>
                <c:pt idx="2">
                  <c:v>126</c:v>
                </c:pt>
                <c:pt idx="3">
                  <c:v>61</c:v>
                </c:pt>
                <c:pt idx="4">
                  <c:v>26</c:v>
                </c:pt>
                <c:pt idx="5">
                  <c:v>38.200527704485488</c:v>
                </c:pt>
                <c:pt idx="6">
                  <c:v>46</c:v>
                </c:pt>
                <c:pt idx="7">
                  <c:v>9</c:v>
                </c:pt>
                <c:pt idx="8">
                  <c:v>37</c:v>
                </c:pt>
                <c:pt idx="9">
                  <c:v>30</c:v>
                </c:pt>
                <c:pt idx="10">
                  <c:v>40.093023255813954</c:v>
                </c:pt>
                <c:pt idx="11">
                  <c:v>71</c:v>
                </c:pt>
                <c:pt idx="12">
                  <c:v>84</c:v>
                </c:pt>
                <c:pt idx="13">
                  <c:v>28</c:v>
                </c:pt>
                <c:pt idx="14">
                  <c:v>17</c:v>
                </c:pt>
                <c:pt idx="15">
                  <c:v>72</c:v>
                </c:pt>
                <c:pt idx="16">
                  <c:v>7</c:v>
                </c:pt>
                <c:pt idx="17">
                  <c:v>49</c:v>
                </c:pt>
                <c:pt idx="18">
                  <c:v>57.20320855614974</c:v>
                </c:pt>
                <c:pt idx="19">
                  <c:v>45</c:v>
                </c:pt>
                <c:pt idx="20">
                  <c:v>47</c:v>
                </c:pt>
                <c:pt idx="21">
                  <c:v>48</c:v>
                </c:pt>
                <c:pt idx="22">
                  <c:v>51</c:v>
                </c:pt>
                <c:pt idx="23">
                  <c:v>40</c:v>
                </c:pt>
                <c:pt idx="24">
                  <c:v>33</c:v>
                </c:pt>
                <c:pt idx="25">
                  <c:v>57</c:v>
                </c:pt>
                <c:pt idx="26">
                  <c:v>172</c:v>
                </c:pt>
                <c:pt idx="27">
                  <c:v>54</c:v>
                </c:pt>
                <c:pt idx="28">
                  <c:v>26</c:v>
                </c:pt>
                <c:pt idx="29">
                  <c:v>43</c:v>
                </c:pt>
                <c:pt idx="30">
                  <c:v>29</c:v>
                </c:pt>
                <c:pt idx="31">
                  <c:v>52</c:v>
                </c:pt>
                <c:pt idx="32">
                  <c:v>277</c:v>
                </c:pt>
                <c:pt idx="33">
                  <c:v>126</c:v>
                </c:pt>
                <c:pt idx="34">
                  <c:v>35</c:v>
                </c:pt>
                <c:pt idx="35">
                  <c:v>27</c:v>
                </c:pt>
                <c:pt idx="36">
                  <c:v>79</c:v>
                </c:pt>
                <c:pt idx="37">
                  <c:v>55</c:v>
                </c:pt>
                <c:pt idx="38">
                  <c:v>61</c:v>
                </c:pt>
                <c:pt idx="39">
                  <c:v>30</c:v>
                </c:pt>
                <c:pt idx="40">
                  <c:v>68</c:v>
                </c:pt>
                <c:pt idx="41">
                  <c:v>46</c:v>
                </c:pt>
                <c:pt idx="42">
                  <c:v>87.084630350194544</c:v>
                </c:pt>
                <c:pt idx="43">
                  <c:v>46</c:v>
                </c:pt>
                <c:pt idx="44">
                  <c:v>71</c:v>
                </c:pt>
                <c:pt idx="45">
                  <c:v>44</c:v>
                </c:pt>
                <c:pt idx="46">
                  <c:v>17</c:v>
                </c:pt>
                <c:pt idx="47">
                  <c:v>31</c:v>
                </c:pt>
                <c:pt idx="48">
                  <c:v>24</c:v>
                </c:pt>
                <c:pt idx="49">
                  <c:v>29</c:v>
                </c:pt>
                <c:pt idx="50">
                  <c:v>40</c:v>
                </c:pt>
                <c:pt idx="51">
                  <c:v>28</c:v>
                </c:pt>
                <c:pt idx="52">
                  <c:v>33</c:v>
                </c:pt>
                <c:pt idx="53">
                  <c:v>42</c:v>
                </c:pt>
                <c:pt idx="54">
                  <c:v>53</c:v>
                </c:pt>
                <c:pt idx="55">
                  <c:v>226</c:v>
                </c:pt>
                <c:pt idx="56">
                  <c:v>25</c:v>
                </c:pt>
                <c:pt idx="57">
                  <c:v>62</c:v>
                </c:pt>
                <c:pt idx="58">
                  <c:v>82</c:v>
                </c:pt>
                <c:pt idx="59">
                  <c:v>131</c:v>
                </c:pt>
                <c:pt idx="60">
                  <c:v>103</c:v>
                </c:pt>
                <c:pt idx="61">
                  <c:v>24</c:v>
                </c:pt>
                <c:pt idx="62">
                  <c:v>56</c:v>
                </c:pt>
                <c:pt idx="63">
                  <c:v>83</c:v>
                </c:pt>
                <c:pt idx="64">
                  <c:v>74</c:v>
                </c:pt>
                <c:pt idx="65">
                  <c:v>54</c:v>
                </c:pt>
                <c:pt idx="66">
                  <c:v>8</c:v>
                </c:pt>
                <c:pt idx="67">
                  <c:v>25</c:v>
                </c:pt>
                <c:pt idx="68">
                  <c:v>17</c:v>
                </c:pt>
                <c:pt idx="69">
                  <c:v>163</c:v>
                </c:pt>
                <c:pt idx="70">
                  <c:v>17.17258883248731</c:v>
                </c:pt>
                <c:pt idx="71">
                  <c:v>66</c:v>
                </c:pt>
                <c:pt idx="72">
                  <c:v>171</c:v>
                </c:pt>
                <c:pt idx="73">
                  <c:v>65</c:v>
                </c:pt>
                <c:pt idx="74">
                  <c:v>27</c:v>
                </c:pt>
                <c:pt idx="75">
                  <c:v>15</c:v>
                </c:pt>
                <c:pt idx="76">
                  <c:v>87</c:v>
                </c:pt>
                <c:pt idx="77">
                  <c:v>36</c:v>
                </c:pt>
                <c:pt idx="78">
                  <c:v>35</c:v>
                </c:pt>
                <c:pt idx="79">
                  <c:v>99</c:v>
                </c:pt>
                <c:pt idx="80">
                  <c:v>24</c:v>
                </c:pt>
                <c:pt idx="81">
                  <c:v>28</c:v>
                </c:pt>
                <c:pt idx="82">
                  <c:v>57</c:v>
                </c:pt>
                <c:pt idx="83">
                  <c:v>45</c:v>
                </c:pt>
                <c:pt idx="84">
                  <c:v>25</c:v>
                </c:pt>
                <c:pt idx="85">
                  <c:v>24</c:v>
                </c:pt>
                <c:pt idx="86">
                  <c:v>21</c:v>
                </c:pt>
                <c:pt idx="87">
                  <c:v>69</c:v>
                </c:pt>
                <c:pt idx="88">
                  <c:v>10</c:v>
                </c:pt>
                <c:pt idx="89">
                  <c:v>10</c:v>
                </c:pt>
                <c:pt idx="90">
                  <c:v>19</c:v>
                </c:pt>
                <c:pt idx="91">
                  <c:v>56</c:v>
                </c:pt>
                <c:pt idx="92">
                  <c:v>24</c:v>
                </c:pt>
                <c:pt idx="93">
                  <c:v>37</c:v>
                </c:pt>
                <c:pt idx="94">
                  <c:v>48</c:v>
                </c:pt>
                <c:pt idx="95">
                  <c:v>69</c:v>
                </c:pt>
                <c:pt idx="96">
                  <c:v>12</c:v>
                </c:pt>
                <c:pt idx="97">
                  <c:v>132</c:v>
                </c:pt>
                <c:pt idx="98">
                  <c:v>66</c:v>
                </c:pt>
                <c:pt idx="99">
                  <c:v>46</c:v>
                </c:pt>
                <c:pt idx="100">
                  <c:v>46</c:v>
                </c:pt>
                <c:pt idx="101">
                  <c:v>101</c:v>
                </c:pt>
                <c:pt idx="102">
                  <c:v>137.07498631636562</c:v>
                </c:pt>
                <c:pt idx="103">
                  <c:v>18.052023121387283</c:v>
                </c:pt>
                <c:pt idx="104">
                  <c:v>29</c:v>
                </c:pt>
                <c:pt idx="105">
                  <c:v>57</c:v>
                </c:pt>
                <c:pt idx="106">
                  <c:v>23</c:v>
                </c:pt>
                <c:pt idx="107">
                  <c:v>56</c:v>
                </c:pt>
                <c:pt idx="108">
                  <c:v>70</c:v>
                </c:pt>
                <c:pt idx="109">
                  <c:v>29</c:v>
                </c:pt>
                <c:pt idx="110">
                  <c:v>55</c:v>
                </c:pt>
                <c:pt idx="111">
                  <c:v>41</c:v>
                </c:pt>
                <c:pt idx="112">
                  <c:v>62</c:v>
                </c:pt>
                <c:pt idx="113">
                  <c:v>31</c:v>
                </c:pt>
                <c:pt idx="114">
                  <c:v>28</c:v>
                </c:pt>
                <c:pt idx="115">
                  <c:v>36</c:v>
                </c:pt>
                <c:pt idx="116">
                  <c:v>49</c:v>
                </c:pt>
                <c:pt idx="117">
                  <c:v>19</c:v>
                </c:pt>
                <c:pt idx="118">
                  <c:v>59</c:v>
                </c:pt>
                <c:pt idx="119">
                  <c:v>52</c:v>
                </c:pt>
                <c:pt idx="120">
                  <c:v>25</c:v>
                </c:pt>
                <c:pt idx="121">
                  <c:v>15</c:v>
                </c:pt>
                <c:pt idx="122">
                  <c:v>24</c:v>
                </c:pt>
                <c:pt idx="123">
                  <c:v>44</c:v>
                </c:pt>
                <c:pt idx="124">
                  <c:v>27</c:v>
                </c:pt>
                <c:pt idx="125">
                  <c:v>51</c:v>
                </c:pt>
                <c:pt idx="126">
                  <c:v>21</c:v>
                </c:pt>
                <c:pt idx="127">
                  <c:v>13</c:v>
                </c:pt>
                <c:pt idx="128">
                  <c:v>29.279518072289157</c:v>
                </c:pt>
                <c:pt idx="129">
                  <c:v>20</c:v>
                </c:pt>
                <c:pt idx="130">
                  <c:v>71</c:v>
                </c:pt>
                <c:pt idx="131">
                  <c:v>35</c:v>
                </c:pt>
                <c:pt idx="132">
                  <c:v>24</c:v>
                </c:pt>
                <c:pt idx="133">
                  <c:v>62</c:v>
                </c:pt>
                <c:pt idx="134">
                  <c:v>27</c:v>
                </c:pt>
                <c:pt idx="135">
                  <c:v>28.118895966029719</c:v>
                </c:pt>
                <c:pt idx="136">
                  <c:v>8</c:v>
                </c:pt>
                <c:pt idx="137">
                  <c:v>29.051785714285714</c:v>
                </c:pt>
                <c:pt idx="138">
                  <c:v>35</c:v>
                </c:pt>
                <c:pt idx="139">
                  <c:v>22</c:v>
                </c:pt>
                <c:pt idx="140">
                  <c:v>20.044345898004433</c:v>
                </c:pt>
                <c:pt idx="141">
                  <c:v>9.0339622641509436</c:v>
                </c:pt>
                <c:pt idx="142">
                  <c:v>36.183050847457622</c:v>
                </c:pt>
                <c:pt idx="143">
                  <c:v>24</c:v>
                </c:pt>
                <c:pt idx="144">
                  <c:v>10</c:v>
                </c:pt>
                <c:pt idx="145">
                  <c:v>18</c:v>
                </c:pt>
                <c:pt idx="146">
                  <c:v>15.048076923076923</c:v>
                </c:pt>
                <c:pt idx="147">
                  <c:v>15</c:v>
                </c:pt>
                <c:pt idx="148">
                  <c:v>65</c:v>
                </c:pt>
              </c:numCache>
            </c:numRef>
          </c:val>
        </c:ser>
        <c:dLbls>
          <c:showLegendKey val="0"/>
          <c:showVal val="0"/>
          <c:showCatName val="0"/>
          <c:showSerName val="0"/>
          <c:showPercent val="0"/>
          <c:showBubbleSize val="0"/>
        </c:dLbls>
        <c:gapWidth val="0"/>
        <c:overlap val="100"/>
        <c:axId val="157818240"/>
        <c:axId val="157844992"/>
      </c:barChart>
      <c:catAx>
        <c:axId val="157818240"/>
        <c:scaling>
          <c:orientation val="minMax"/>
        </c:scaling>
        <c:delete val="1"/>
        <c:axPos val="b"/>
        <c:title>
          <c:tx>
            <c:rich>
              <a:bodyPr/>
              <a:lstStyle/>
              <a:p>
                <a:pPr>
                  <a:defRPr/>
                </a:pPr>
                <a:r>
                  <a:rPr lang="en-US"/>
                  <a:t>Local authority</a:t>
                </a:r>
              </a:p>
            </c:rich>
          </c:tx>
          <c:overlay val="0"/>
        </c:title>
        <c:majorTickMark val="out"/>
        <c:minorTickMark val="none"/>
        <c:tickLblPos val="nextTo"/>
        <c:crossAx val="157844992"/>
        <c:crosses val="autoZero"/>
        <c:auto val="0"/>
        <c:lblAlgn val="ctr"/>
        <c:lblOffset val="100"/>
        <c:tickLblSkip val="1"/>
        <c:noMultiLvlLbl val="0"/>
      </c:catAx>
      <c:valAx>
        <c:axId val="157844992"/>
        <c:scaling>
          <c:orientation val="minMax"/>
        </c:scaling>
        <c:delete val="0"/>
        <c:axPos val="l"/>
        <c:majorGridlines/>
        <c:title>
          <c:tx>
            <c:rich>
              <a:bodyPr rot="-5400000" vert="horz"/>
              <a:lstStyle/>
              <a:p>
                <a:pPr>
                  <a:defRPr/>
                </a:pPr>
                <a:r>
                  <a:rPr lang="en-US"/>
                  <a:t>Percentage of children</a:t>
                </a:r>
              </a:p>
            </c:rich>
          </c:tx>
          <c:overlay val="0"/>
        </c:title>
        <c:numFmt formatCode="0%" sourceLinked="1"/>
        <c:majorTickMark val="out"/>
        <c:minorTickMark val="none"/>
        <c:tickLblPos val="nextTo"/>
        <c:crossAx val="157818240"/>
        <c:crosses val="autoZero"/>
        <c:crossBetween val="between"/>
      </c:valAx>
    </c:plotArea>
    <c:legend>
      <c:legendPos val="b"/>
      <c:layout>
        <c:manualLayout>
          <c:xMode val="edge"/>
          <c:yMode val="edge"/>
          <c:x val="0.28533695144724558"/>
          <c:y val="0.92377054935976866"/>
          <c:w val="0.4352550186741363"/>
          <c:h val="4.475485336637753E-2"/>
        </c:manualLayout>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400" dirty="0"/>
              <a:t>Children aged 5 to 18 years old in foster placements at 31 March </a:t>
            </a:r>
            <a:r>
              <a:rPr lang="en-US" sz="1400" dirty="0" smtClean="0"/>
              <a:t>2012 by </a:t>
            </a:r>
            <a:r>
              <a:rPr lang="en-US" sz="1400" dirty="0"/>
              <a:t>legal status, length of placement and length of period of care</a:t>
            </a:r>
          </a:p>
        </c:rich>
      </c:tx>
      <c:overlay val="0"/>
    </c:title>
    <c:autoTitleDeleted val="0"/>
    <c:plotArea>
      <c:layout/>
      <c:barChart>
        <c:barDir val="bar"/>
        <c:grouping val="clustered"/>
        <c:varyColors val="0"/>
        <c:ser>
          <c:idx val="0"/>
          <c:order val="0"/>
          <c:tx>
            <c:strRef>
              <c:f>'Chart data'!$B$2</c:f>
              <c:strCache>
                <c:ptCount val="1"/>
                <c:pt idx="0">
                  <c:v>Percentage in the same placement for more than five years</c:v>
                </c:pt>
              </c:strCache>
            </c:strRef>
          </c:tx>
          <c:invertIfNegative val="0"/>
          <c:cat>
            <c:strRef>
              <c:f>'Chart data'!$A$3:$A$5</c:f>
              <c:strCache>
                <c:ptCount val="3"/>
                <c:pt idx="0">
                  <c:v>Section 20</c:v>
                </c:pt>
                <c:pt idx="1">
                  <c:v>Care orders</c:v>
                </c:pt>
                <c:pt idx="2">
                  <c:v>All foster children</c:v>
                </c:pt>
              </c:strCache>
            </c:strRef>
          </c:cat>
          <c:val>
            <c:numRef>
              <c:f>'Chart data'!$B$3:$B$5</c:f>
              <c:numCache>
                <c:formatCode>0%</c:formatCode>
                <c:ptCount val="3"/>
                <c:pt idx="0">
                  <c:v>5.0777722027094831E-2</c:v>
                </c:pt>
                <c:pt idx="1">
                  <c:v>0.22555479202878048</c:v>
                </c:pt>
                <c:pt idx="2">
                  <c:v>0.1703862195980716</c:v>
                </c:pt>
              </c:numCache>
            </c:numRef>
          </c:val>
        </c:ser>
        <c:ser>
          <c:idx val="1"/>
          <c:order val="1"/>
          <c:tx>
            <c:strRef>
              <c:f>'Chart data'!$C$2</c:f>
              <c:strCache>
                <c:ptCount val="1"/>
                <c:pt idx="0">
                  <c:v>Percentage looked after for more than five years</c:v>
                </c:pt>
              </c:strCache>
            </c:strRef>
          </c:tx>
          <c:invertIfNegative val="0"/>
          <c:cat>
            <c:strRef>
              <c:f>'Chart data'!$A$3:$A$5</c:f>
              <c:strCache>
                <c:ptCount val="3"/>
                <c:pt idx="0">
                  <c:v>Section 20</c:v>
                </c:pt>
                <c:pt idx="1">
                  <c:v>Care orders</c:v>
                </c:pt>
                <c:pt idx="2">
                  <c:v>All foster children</c:v>
                </c:pt>
              </c:strCache>
            </c:strRef>
          </c:cat>
          <c:val>
            <c:numRef>
              <c:f>'Chart data'!$C$3:$C$5</c:f>
              <c:numCache>
                <c:formatCode>0%</c:formatCode>
                <c:ptCount val="3"/>
                <c:pt idx="0">
                  <c:v>8.9713998996487715E-2</c:v>
                </c:pt>
                <c:pt idx="1">
                  <c:v>0.43110069121629818</c:v>
                </c:pt>
                <c:pt idx="2">
                  <c:v>0.32899084556632902</c:v>
                </c:pt>
              </c:numCache>
            </c:numRef>
          </c:val>
        </c:ser>
        <c:dLbls>
          <c:showLegendKey val="0"/>
          <c:showVal val="0"/>
          <c:showCatName val="0"/>
          <c:showSerName val="0"/>
          <c:showPercent val="0"/>
          <c:showBubbleSize val="0"/>
        </c:dLbls>
        <c:gapWidth val="150"/>
        <c:axId val="50597888"/>
        <c:axId val="50599424"/>
      </c:barChart>
      <c:catAx>
        <c:axId val="50597888"/>
        <c:scaling>
          <c:orientation val="minMax"/>
        </c:scaling>
        <c:delete val="0"/>
        <c:axPos val="l"/>
        <c:majorTickMark val="out"/>
        <c:minorTickMark val="none"/>
        <c:tickLblPos val="nextTo"/>
        <c:txPr>
          <a:bodyPr/>
          <a:lstStyle/>
          <a:p>
            <a:pPr>
              <a:defRPr sz="1200"/>
            </a:pPr>
            <a:endParaRPr lang="en-US"/>
          </a:p>
        </c:txPr>
        <c:crossAx val="50599424"/>
        <c:crosses val="autoZero"/>
        <c:auto val="1"/>
        <c:lblAlgn val="ctr"/>
        <c:lblOffset val="100"/>
        <c:noMultiLvlLbl val="0"/>
      </c:catAx>
      <c:valAx>
        <c:axId val="50599424"/>
        <c:scaling>
          <c:orientation val="minMax"/>
        </c:scaling>
        <c:delete val="0"/>
        <c:axPos val="b"/>
        <c:majorGridlines>
          <c:spPr>
            <a:ln>
              <a:solidFill>
                <a:schemeClr val="bg1">
                  <a:lumMod val="85000"/>
                </a:schemeClr>
              </a:solidFill>
            </a:ln>
          </c:spPr>
        </c:majorGridlines>
        <c:numFmt formatCode="0%" sourceLinked="1"/>
        <c:majorTickMark val="out"/>
        <c:minorTickMark val="none"/>
        <c:tickLblPos val="nextTo"/>
        <c:txPr>
          <a:bodyPr/>
          <a:lstStyle/>
          <a:p>
            <a:pPr>
              <a:defRPr sz="1200"/>
            </a:pPr>
            <a:endParaRPr lang="en-US"/>
          </a:p>
        </c:txPr>
        <c:crossAx val="50597888"/>
        <c:crosses val="autoZero"/>
        <c:crossBetween val="between"/>
      </c:valAx>
    </c:plotArea>
    <c:legend>
      <c:legendPos val="b"/>
      <c:overlay val="0"/>
      <c:txPr>
        <a:bodyPr/>
        <a:lstStyle/>
        <a:p>
          <a:pPr>
            <a:defRPr sz="1200"/>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400" dirty="0"/>
              <a:t>Children </a:t>
            </a:r>
            <a:r>
              <a:rPr lang="en-US" sz="1400" dirty="0" smtClean="0"/>
              <a:t>in </a:t>
            </a:r>
            <a:r>
              <a:rPr lang="en-US" sz="1400" dirty="0"/>
              <a:t>foster placements at 31 March </a:t>
            </a:r>
            <a:r>
              <a:rPr lang="en-US" sz="1400" dirty="0" smtClean="0"/>
              <a:t>2012 by </a:t>
            </a:r>
            <a:r>
              <a:rPr lang="en-US" sz="1400" dirty="0" err="1"/>
              <a:t>carer</a:t>
            </a:r>
            <a:r>
              <a:rPr lang="en-US" sz="1400" dirty="0"/>
              <a:t>, length of placement and length of period of care</a:t>
            </a:r>
          </a:p>
        </c:rich>
      </c:tx>
      <c:overlay val="0"/>
    </c:title>
    <c:autoTitleDeleted val="0"/>
    <c:plotArea>
      <c:layout/>
      <c:barChart>
        <c:barDir val="bar"/>
        <c:grouping val="clustered"/>
        <c:varyColors val="0"/>
        <c:ser>
          <c:idx val="0"/>
          <c:order val="0"/>
          <c:tx>
            <c:strRef>
              <c:f>'Chart data'!$B$7</c:f>
              <c:strCache>
                <c:ptCount val="1"/>
                <c:pt idx="0">
                  <c:v>Percentage in the same placement for more than five years</c:v>
                </c:pt>
              </c:strCache>
            </c:strRef>
          </c:tx>
          <c:invertIfNegative val="0"/>
          <c:cat>
            <c:strRef>
              <c:f>'Chart data'!$A$8:$A$10</c:f>
              <c:strCache>
                <c:ptCount val="3"/>
                <c:pt idx="0">
                  <c:v>Placed with other foster carers</c:v>
                </c:pt>
                <c:pt idx="1">
                  <c:v>Placed with friends or family</c:v>
                </c:pt>
                <c:pt idx="2">
                  <c:v>All foster children</c:v>
                </c:pt>
              </c:strCache>
            </c:strRef>
          </c:cat>
          <c:val>
            <c:numRef>
              <c:f>'Chart data'!$B$8:$B$10</c:f>
              <c:numCache>
                <c:formatCode>0%</c:formatCode>
                <c:ptCount val="3"/>
                <c:pt idx="0">
                  <c:v>0.11175386624991253</c:v>
                </c:pt>
                <c:pt idx="1">
                  <c:v>0.20350020350020348</c:v>
                </c:pt>
                <c:pt idx="2">
                  <c:v>0.12521396441224472</c:v>
                </c:pt>
              </c:numCache>
            </c:numRef>
          </c:val>
        </c:ser>
        <c:ser>
          <c:idx val="1"/>
          <c:order val="1"/>
          <c:tx>
            <c:strRef>
              <c:f>'Chart data'!$C$7</c:f>
              <c:strCache>
                <c:ptCount val="1"/>
                <c:pt idx="0">
                  <c:v>Percentage looked after for more than five years</c:v>
                </c:pt>
              </c:strCache>
            </c:strRef>
          </c:tx>
          <c:invertIfNegative val="0"/>
          <c:cat>
            <c:strRef>
              <c:f>'Chart data'!$A$8:$A$10</c:f>
              <c:strCache>
                <c:ptCount val="3"/>
                <c:pt idx="0">
                  <c:v>Placed with other foster carers</c:v>
                </c:pt>
                <c:pt idx="1">
                  <c:v>Placed with friends or family</c:v>
                </c:pt>
                <c:pt idx="2">
                  <c:v>All foster children</c:v>
                </c:pt>
              </c:strCache>
            </c:strRef>
          </c:cat>
          <c:val>
            <c:numRef>
              <c:f>'Chart data'!$C$8:$C$10</c:f>
              <c:numCache>
                <c:formatCode>0%</c:formatCode>
                <c:ptCount val="3"/>
                <c:pt idx="0">
                  <c:v>0.23155513050780249</c:v>
                </c:pt>
                <c:pt idx="1">
                  <c:v>0.3011803011803012</c:v>
                </c:pt>
                <c:pt idx="2">
                  <c:v>0.24176983400342344</c:v>
                </c:pt>
              </c:numCache>
            </c:numRef>
          </c:val>
        </c:ser>
        <c:dLbls>
          <c:showLegendKey val="0"/>
          <c:showVal val="0"/>
          <c:showCatName val="0"/>
          <c:showSerName val="0"/>
          <c:showPercent val="0"/>
          <c:showBubbleSize val="0"/>
        </c:dLbls>
        <c:gapWidth val="150"/>
        <c:axId val="50626560"/>
        <c:axId val="50628096"/>
      </c:barChart>
      <c:catAx>
        <c:axId val="50626560"/>
        <c:scaling>
          <c:orientation val="minMax"/>
        </c:scaling>
        <c:delete val="0"/>
        <c:axPos val="l"/>
        <c:majorTickMark val="out"/>
        <c:minorTickMark val="none"/>
        <c:tickLblPos val="nextTo"/>
        <c:txPr>
          <a:bodyPr/>
          <a:lstStyle/>
          <a:p>
            <a:pPr>
              <a:defRPr sz="1200"/>
            </a:pPr>
            <a:endParaRPr lang="en-US"/>
          </a:p>
        </c:txPr>
        <c:crossAx val="50628096"/>
        <c:crosses val="autoZero"/>
        <c:auto val="1"/>
        <c:lblAlgn val="ctr"/>
        <c:lblOffset val="100"/>
        <c:noMultiLvlLbl val="0"/>
      </c:catAx>
      <c:valAx>
        <c:axId val="50628096"/>
        <c:scaling>
          <c:orientation val="minMax"/>
        </c:scaling>
        <c:delete val="0"/>
        <c:axPos val="b"/>
        <c:majorGridlines>
          <c:spPr>
            <a:ln>
              <a:solidFill>
                <a:schemeClr val="bg1">
                  <a:lumMod val="85000"/>
                </a:schemeClr>
              </a:solidFill>
            </a:ln>
          </c:spPr>
        </c:majorGridlines>
        <c:numFmt formatCode="0%" sourceLinked="1"/>
        <c:majorTickMark val="out"/>
        <c:minorTickMark val="none"/>
        <c:tickLblPos val="nextTo"/>
        <c:txPr>
          <a:bodyPr/>
          <a:lstStyle/>
          <a:p>
            <a:pPr>
              <a:defRPr sz="1200"/>
            </a:pPr>
            <a:endParaRPr lang="en-US"/>
          </a:p>
        </c:txPr>
        <c:crossAx val="50626560"/>
        <c:crosses val="autoZero"/>
        <c:crossBetween val="between"/>
      </c:valAx>
    </c:plotArea>
    <c:legend>
      <c:legendPos val="b"/>
      <c:overlay val="0"/>
      <c:txPr>
        <a:bodyPr/>
        <a:lstStyle/>
        <a:p>
          <a:pPr>
            <a:defRPr sz="1200"/>
          </a:pPr>
          <a:endParaRPr lang="en-US"/>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dirty="0"/>
              <a:t>Key Stage 4 attainment for looked after children by stability in year</a:t>
            </a:r>
          </a:p>
        </c:rich>
      </c:tx>
      <c:overlay val="0"/>
    </c:title>
    <c:autoTitleDeleted val="0"/>
    <c:plotArea>
      <c:layout>
        <c:manualLayout>
          <c:layoutTarget val="inner"/>
          <c:xMode val="edge"/>
          <c:yMode val="edge"/>
          <c:x val="0.10588869755212382"/>
          <c:y val="0.11067832237641873"/>
          <c:w val="0.87709321283989883"/>
          <c:h val="0.75534038891008892"/>
        </c:manualLayout>
      </c:layout>
      <c:barChart>
        <c:barDir val="col"/>
        <c:grouping val="clustered"/>
        <c:varyColors val="0"/>
        <c:ser>
          <c:idx val="0"/>
          <c:order val="0"/>
          <c:tx>
            <c:strRef>
              <c:f>'KS4 charts'!$B$9</c:f>
              <c:strCache>
                <c:ptCount val="1"/>
                <c:pt idx="0">
                  <c:v>Percentage achieving 5+ A*-C grades</c:v>
                </c:pt>
              </c:strCache>
            </c:strRef>
          </c:tx>
          <c:spPr>
            <a:solidFill>
              <a:schemeClr val="accent6">
                <a:lumMod val="60000"/>
                <a:lumOff val="40000"/>
              </a:schemeClr>
            </a:solidFill>
          </c:spPr>
          <c:invertIfNegative val="0"/>
          <c:cat>
            <c:strRef>
              <c:f>'KS4 charts'!$A$10:$A$13</c:f>
              <c:strCache>
                <c:ptCount val="4"/>
                <c:pt idx="0">
                  <c:v>1</c:v>
                </c:pt>
                <c:pt idx="1">
                  <c:v>2</c:v>
                </c:pt>
                <c:pt idx="2">
                  <c:v>3</c:v>
                </c:pt>
                <c:pt idx="3">
                  <c:v>More than 3</c:v>
                </c:pt>
              </c:strCache>
            </c:strRef>
          </c:cat>
          <c:val>
            <c:numRef>
              <c:f>'KS4 charts'!$B$10:$B$13</c:f>
              <c:numCache>
                <c:formatCode>General</c:formatCode>
                <c:ptCount val="4"/>
                <c:pt idx="0">
                  <c:v>42.600637127135826</c:v>
                </c:pt>
                <c:pt idx="1">
                  <c:v>28.867403314917127</c:v>
                </c:pt>
                <c:pt idx="2">
                  <c:v>19.182389937106919</c:v>
                </c:pt>
                <c:pt idx="3">
                  <c:v>12.571428571428573</c:v>
                </c:pt>
              </c:numCache>
            </c:numRef>
          </c:val>
        </c:ser>
        <c:dLbls>
          <c:showLegendKey val="0"/>
          <c:showVal val="0"/>
          <c:showCatName val="0"/>
          <c:showSerName val="0"/>
          <c:showPercent val="0"/>
          <c:showBubbleSize val="0"/>
        </c:dLbls>
        <c:gapWidth val="150"/>
        <c:axId val="50782976"/>
        <c:axId val="50784896"/>
      </c:barChart>
      <c:catAx>
        <c:axId val="50782976"/>
        <c:scaling>
          <c:orientation val="minMax"/>
        </c:scaling>
        <c:delete val="0"/>
        <c:axPos val="b"/>
        <c:title>
          <c:tx>
            <c:rich>
              <a:bodyPr/>
              <a:lstStyle/>
              <a:p>
                <a:pPr>
                  <a:defRPr sz="1200"/>
                </a:pPr>
                <a:r>
                  <a:rPr lang="en-US" sz="1200"/>
                  <a:t>Number of placements in year</a:t>
                </a:r>
              </a:p>
            </c:rich>
          </c:tx>
          <c:overlay val="0"/>
        </c:title>
        <c:majorTickMark val="out"/>
        <c:minorTickMark val="none"/>
        <c:tickLblPos val="nextTo"/>
        <c:txPr>
          <a:bodyPr/>
          <a:lstStyle/>
          <a:p>
            <a:pPr>
              <a:defRPr sz="1200"/>
            </a:pPr>
            <a:endParaRPr lang="en-US"/>
          </a:p>
        </c:txPr>
        <c:crossAx val="50784896"/>
        <c:crosses val="autoZero"/>
        <c:auto val="1"/>
        <c:lblAlgn val="ctr"/>
        <c:lblOffset val="100"/>
        <c:noMultiLvlLbl val="0"/>
      </c:catAx>
      <c:valAx>
        <c:axId val="50784896"/>
        <c:scaling>
          <c:orientation val="minMax"/>
        </c:scaling>
        <c:delete val="0"/>
        <c:axPos val="l"/>
        <c:majorGridlines>
          <c:spPr>
            <a:ln>
              <a:solidFill>
                <a:schemeClr val="bg1">
                  <a:lumMod val="85000"/>
                </a:schemeClr>
              </a:solidFill>
            </a:ln>
          </c:spPr>
        </c:majorGridlines>
        <c:title>
          <c:tx>
            <c:rich>
              <a:bodyPr rot="-5400000" vert="horz"/>
              <a:lstStyle/>
              <a:p>
                <a:pPr>
                  <a:defRPr sz="1200"/>
                </a:pPr>
                <a:r>
                  <a:rPr lang="en-US" sz="1200"/>
                  <a:t>Percentage achieving 5+ A*-C grades</a:t>
                </a:r>
              </a:p>
            </c:rich>
          </c:tx>
          <c:layout>
            <c:manualLayout>
              <c:xMode val="edge"/>
              <c:yMode val="edge"/>
              <c:x val="2.7461373687523997E-2"/>
              <c:y val="0.24677411044505521"/>
            </c:manualLayout>
          </c:layout>
          <c:overlay val="0"/>
        </c:title>
        <c:numFmt formatCode="General" sourceLinked="1"/>
        <c:majorTickMark val="out"/>
        <c:minorTickMark val="none"/>
        <c:tickLblPos val="nextTo"/>
        <c:txPr>
          <a:bodyPr/>
          <a:lstStyle/>
          <a:p>
            <a:pPr>
              <a:defRPr sz="1200"/>
            </a:pPr>
            <a:endParaRPr lang="en-US"/>
          </a:p>
        </c:txPr>
        <c:crossAx val="50782976"/>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'KS4 charts'!$B$19</c:f>
              <c:strCache>
                <c:ptCount val="1"/>
                <c:pt idx="0">
                  <c:v>5+ GCSEs at grades A*-C</c:v>
                </c:pt>
              </c:strCache>
            </c:strRef>
          </c:tx>
          <c:cat>
            <c:strRef>
              <c:f>'KS4 charts'!$A$20:$A$26</c:f>
              <c:strCache>
                <c:ptCount val="7"/>
                <c:pt idx="0">
                  <c:v>12 to 18 months</c:v>
                </c:pt>
                <c:pt idx="1">
                  <c:v>18 months to 2 years</c:v>
                </c:pt>
                <c:pt idx="2">
                  <c:v>2 to 3 years</c:v>
                </c:pt>
                <c:pt idx="3">
                  <c:v>3 to 4 years</c:v>
                </c:pt>
                <c:pt idx="4">
                  <c:v>4 to 5 years</c:v>
                </c:pt>
                <c:pt idx="5">
                  <c:v>5 to 6 years</c:v>
                </c:pt>
                <c:pt idx="6">
                  <c:v>6 years or more</c:v>
                </c:pt>
              </c:strCache>
            </c:strRef>
          </c:cat>
          <c:val>
            <c:numRef>
              <c:f>'KS4 charts'!$B$20:$B$26</c:f>
              <c:numCache>
                <c:formatCode>General</c:formatCode>
                <c:ptCount val="7"/>
                <c:pt idx="0">
                  <c:v>29.024943310657598</c:v>
                </c:pt>
                <c:pt idx="1">
                  <c:v>30.289532293986639</c:v>
                </c:pt>
                <c:pt idx="2">
                  <c:v>32.404692082111438</c:v>
                </c:pt>
                <c:pt idx="3">
                  <c:v>35.655737704918032</c:v>
                </c:pt>
                <c:pt idx="4">
                  <c:v>35.245901639344261</c:v>
                </c:pt>
                <c:pt idx="5">
                  <c:v>40.445859872611464</c:v>
                </c:pt>
                <c:pt idx="6">
                  <c:v>41.313660161827706</c:v>
                </c:pt>
              </c:numCache>
            </c:numRef>
          </c:val>
          <c:smooth val="0"/>
        </c:ser>
        <c:ser>
          <c:idx val="1"/>
          <c:order val="1"/>
          <c:tx>
            <c:strRef>
              <c:f>'KS4 charts'!$C$19</c:f>
              <c:strCache>
                <c:ptCount val="1"/>
                <c:pt idx="0">
                  <c:v>5+ GCSEs at grades A*-c including English and mathematics</c:v>
                </c:pt>
              </c:strCache>
            </c:strRef>
          </c:tx>
          <c:cat>
            <c:strRef>
              <c:f>'KS4 charts'!$A$20:$A$26</c:f>
              <c:strCache>
                <c:ptCount val="7"/>
                <c:pt idx="0">
                  <c:v>12 to 18 months</c:v>
                </c:pt>
                <c:pt idx="1">
                  <c:v>18 months to 2 years</c:v>
                </c:pt>
                <c:pt idx="2">
                  <c:v>2 to 3 years</c:v>
                </c:pt>
                <c:pt idx="3">
                  <c:v>3 to 4 years</c:v>
                </c:pt>
                <c:pt idx="4">
                  <c:v>4 to 5 years</c:v>
                </c:pt>
                <c:pt idx="5">
                  <c:v>5 to 6 years</c:v>
                </c:pt>
                <c:pt idx="6">
                  <c:v>6 years or more</c:v>
                </c:pt>
              </c:strCache>
            </c:strRef>
          </c:cat>
          <c:val>
            <c:numRef>
              <c:f>'KS4 charts'!$C$20:$C$26</c:f>
              <c:numCache>
                <c:formatCode>General</c:formatCode>
                <c:ptCount val="7"/>
                <c:pt idx="0">
                  <c:v>11.337868480725625</c:v>
                </c:pt>
                <c:pt idx="1">
                  <c:v>9.1314031180400885</c:v>
                </c:pt>
                <c:pt idx="2">
                  <c:v>9.9706744868035191</c:v>
                </c:pt>
                <c:pt idx="3">
                  <c:v>14.139344262295081</c:v>
                </c:pt>
                <c:pt idx="4">
                  <c:v>13.661202185792352</c:v>
                </c:pt>
                <c:pt idx="5">
                  <c:v>17.834394904458598</c:v>
                </c:pt>
                <c:pt idx="6">
                  <c:v>17.801047120418847</c:v>
                </c:pt>
              </c:numCache>
            </c:numRef>
          </c:val>
          <c:smooth val="0"/>
        </c:ser>
        <c:dLbls>
          <c:showLegendKey val="0"/>
          <c:showVal val="0"/>
          <c:showCatName val="0"/>
          <c:showSerName val="0"/>
          <c:showPercent val="0"/>
          <c:showBubbleSize val="0"/>
        </c:dLbls>
        <c:marker val="1"/>
        <c:smooth val="0"/>
        <c:axId val="160158848"/>
        <c:axId val="160160768"/>
      </c:lineChart>
      <c:catAx>
        <c:axId val="160158848"/>
        <c:scaling>
          <c:orientation val="minMax"/>
        </c:scaling>
        <c:delete val="0"/>
        <c:axPos val="b"/>
        <c:title>
          <c:tx>
            <c:rich>
              <a:bodyPr/>
              <a:lstStyle/>
              <a:p>
                <a:pPr>
                  <a:defRPr sz="1200"/>
                </a:pPr>
                <a:r>
                  <a:rPr lang="en-US" sz="1200"/>
                  <a:t>Length of time in care</a:t>
                </a:r>
              </a:p>
            </c:rich>
          </c:tx>
          <c:overlay val="0"/>
        </c:title>
        <c:majorTickMark val="out"/>
        <c:minorTickMark val="none"/>
        <c:tickLblPos val="nextTo"/>
        <c:txPr>
          <a:bodyPr/>
          <a:lstStyle/>
          <a:p>
            <a:pPr>
              <a:defRPr sz="1200"/>
            </a:pPr>
            <a:endParaRPr lang="en-US"/>
          </a:p>
        </c:txPr>
        <c:crossAx val="160160768"/>
        <c:crosses val="autoZero"/>
        <c:auto val="1"/>
        <c:lblAlgn val="ctr"/>
        <c:lblOffset val="100"/>
        <c:noMultiLvlLbl val="0"/>
      </c:catAx>
      <c:valAx>
        <c:axId val="160160768"/>
        <c:scaling>
          <c:orientation val="minMax"/>
        </c:scaling>
        <c:delete val="0"/>
        <c:axPos val="l"/>
        <c:majorGridlines>
          <c:spPr>
            <a:ln>
              <a:solidFill>
                <a:schemeClr val="bg1">
                  <a:lumMod val="85000"/>
                </a:schemeClr>
              </a:solidFill>
            </a:ln>
          </c:spPr>
        </c:majorGridlines>
        <c:title>
          <c:tx>
            <c:rich>
              <a:bodyPr rot="-5400000" vert="horz"/>
              <a:lstStyle/>
              <a:p>
                <a:pPr>
                  <a:defRPr sz="1200"/>
                </a:pPr>
                <a:r>
                  <a:rPr lang="en-US" sz="1200"/>
                  <a:t>Percentage achieving</a:t>
                </a:r>
              </a:p>
            </c:rich>
          </c:tx>
          <c:overlay val="0"/>
        </c:title>
        <c:numFmt formatCode="General" sourceLinked="1"/>
        <c:majorTickMark val="out"/>
        <c:minorTickMark val="none"/>
        <c:tickLblPos val="nextTo"/>
        <c:txPr>
          <a:bodyPr/>
          <a:lstStyle/>
          <a:p>
            <a:pPr>
              <a:defRPr sz="1200"/>
            </a:pPr>
            <a:endParaRPr lang="en-US"/>
          </a:p>
        </c:txPr>
        <c:crossAx val="160158848"/>
        <c:crosses val="autoZero"/>
        <c:crossBetween val="between"/>
      </c:valAx>
    </c:plotArea>
    <c:legend>
      <c:legendPos val="r"/>
      <c:overlay val="0"/>
      <c:txPr>
        <a:bodyPr/>
        <a:lstStyle/>
        <a:p>
          <a:pPr>
            <a:defRPr sz="1200"/>
          </a:pPr>
          <a:endParaRPr lang="en-US"/>
        </a:p>
      </c:tx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dirty="0"/>
              <a:t>Children going home from care</a:t>
            </a:r>
            <a:r>
              <a:rPr lang="en-US" sz="1400" baseline="0" dirty="0"/>
              <a:t> in the year ending 31 March by age on ceasing to be looked after </a:t>
            </a:r>
            <a:endParaRPr lang="en-US" sz="1400" dirty="0"/>
          </a:p>
        </c:rich>
      </c:tx>
      <c:overlay val="0"/>
    </c:title>
    <c:autoTitleDeleted val="0"/>
    <c:plotArea>
      <c:layout/>
      <c:barChart>
        <c:barDir val="col"/>
        <c:grouping val="stacked"/>
        <c:varyColors val="0"/>
        <c:ser>
          <c:idx val="2"/>
          <c:order val="0"/>
          <c:tx>
            <c:strRef>
              <c:f>'Timeseries Age ceased'!$C$26</c:f>
              <c:strCache>
                <c:ptCount val="1"/>
                <c:pt idx="0">
                  <c:v>Under 1</c:v>
                </c:pt>
              </c:strCache>
            </c:strRef>
          </c:tx>
          <c:invertIfNegative val="0"/>
          <c:dLbls>
            <c:dLbl>
              <c:idx val="0"/>
              <c:tx>
                <c:rich>
                  <a:bodyPr/>
                  <a:lstStyle/>
                  <a:p>
                    <a:r>
                      <a:rPr lang="en-US"/>
                      <a:t>880</a:t>
                    </a:r>
                  </a:p>
                </c:rich>
              </c:tx>
              <c:dLblPos val="ctr"/>
              <c:showLegendKey val="0"/>
              <c:showVal val="1"/>
              <c:showCatName val="0"/>
              <c:showSerName val="0"/>
              <c:showPercent val="0"/>
              <c:showBubbleSize val="0"/>
            </c:dLbl>
            <c:dLbl>
              <c:idx val="1"/>
              <c:tx>
                <c:rich>
                  <a:bodyPr/>
                  <a:lstStyle/>
                  <a:p>
                    <a:r>
                      <a:rPr lang="en-US"/>
                      <a:t>910</a:t>
                    </a:r>
                  </a:p>
                </c:rich>
              </c:tx>
              <c:dLblPos val="ctr"/>
              <c:showLegendKey val="0"/>
              <c:showVal val="1"/>
              <c:showCatName val="0"/>
              <c:showSerName val="0"/>
              <c:showPercent val="0"/>
              <c:showBubbleSize val="0"/>
            </c:dLbl>
            <c:dLbl>
              <c:idx val="2"/>
              <c:tx>
                <c:rich>
                  <a:bodyPr/>
                  <a:lstStyle/>
                  <a:p>
                    <a:r>
                      <a:rPr lang="en-US"/>
                      <a:t>870</a:t>
                    </a:r>
                  </a:p>
                </c:rich>
              </c:tx>
              <c:dLblPos val="ctr"/>
              <c:showLegendKey val="0"/>
              <c:showVal val="1"/>
              <c:showCatName val="0"/>
              <c:showSerName val="0"/>
              <c:showPercent val="0"/>
              <c:showBubbleSize val="0"/>
            </c:dLbl>
            <c:dLbl>
              <c:idx val="3"/>
              <c:tx>
                <c:rich>
                  <a:bodyPr/>
                  <a:lstStyle/>
                  <a:p>
                    <a:r>
                      <a:rPr lang="en-US"/>
                      <a:t>830</a:t>
                    </a:r>
                  </a:p>
                </c:rich>
              </c:tx>
              <c:dLblPos val="ctr"/>
              <c:showLegendKey val="0"/>
              <c:showVal val="1"/>
              <c:showCatName val="0"/>
              <c:showSerName val="0"/>
              <c:showPercent val="0"/>
              <c:showBubbleSize val="0"/>
            </c:dLbl>
            <c:dLbl>
              <c:idx val="4"/>
              <c:tx>
                <c:rich>
                  <a:bodyPr/>
                  <a:lstStyle/>
                  <a:p>
                    <a:r>
                      <a:rPr lang="en-US"/>
                      <a:t>850</a:t>
                    </a:r>
                  </a:p>
                </c:rich>
              </c:tx>
              <c:dLblPos val="ctr"/>
              <c:showLegendKey val="0"/>
              <c:showVal val="1"/>
              <c:showCatName val="0"/>
              <c:showSerName val="0"/>
              <c:showPercent val="0"/>
              <c:showBubbleSize val="0"/>
            </c:dLbl>
            <c:dLbl>
              <c:idx val="5"/>
              <c:tx>
                <c:rich>
                  <a:bodyPr/>
                  <a:lstStyle/>
                  <a:p>
                    <a:r>
                      <a:rPr lang="en-US"/>
                      <a:t>860</a:t>
                    </a:r>
                  </a:p>
                </c:rich>
              </c:tx>
              <c:dLblPos val="ctr"/>
              <c:showLegendKey val="0"/>
              <c:showVal val="1"/>
              <c:showCatName val="0"/>
              <c:showSerName val="0"/>
              <c:showPercent val="0"/>
              <c:showBubbleSize val="0"/>
            </c:dLbl>
            <c:dLbl>
              <c:idx val="6"/>
              <c:tx>
                <c:rich>
                  <a:bodyPr/>
                  <a:lstStyle/>
                  <a:p>
                    <a:r>
                      <a:rPr lang="en-US"/>
                      <a:t>820</a:t>
                    </a:r>
                  </a:p>
                </c:rich>
              </c:tx>
              <c:dLblPos val="ctr"/>
              <c:showLegendKey val="0"/>
              <c:showVal val="1"/>
              <c:showCatName val="0"/>
              <c:showSerName val="0"/>
              <c:showPercent val="0"/>
              <c:showBubbleSize val="0"/>
            </c:dLbl>
            <c:dLbl>
              <c:idx val="7"/>
              <c:tx>
                <c:rich>
                  <a:bodyPr/>
                  <a:lstStyle/>
                  <a:p>
                    <a:r>
                      <a:rPr lang="en-US"/>
                      <a:t>890</a:t>
                    </a:r>
                  </a:p>
                </c:rich>
              </c:tx>
              <c:dLblPos val="ctr"/>
              <c:showLegendKey val="0"/>
              <c:showVal val="1"/>
              <c:showCatName val="0"/>
              <c:showSerName val="0"/>
              <c:showPercent val="0"/>
              <c:showBubbleSize val="0"/>
            </c:dLbl>
            <c:dLbl>
              <c:idx val="8"/>
              <c:tx>
                <c:rich>
                  <a:bodyPr/>
                  <a:lstStyle/>
                  <a:p>
                    <a:r>
                      <a:rPr lang="en-US"/>
                      <a:t>870</a:t>
                    </a:r>
                  </a:p>
                </c:rich>
              </c:tx>
              <c:dLblPos val="ctr"/>
              <c:showLegendKey val="0"/>
              <c:showVal val="1"/>
              <c:showCatName val="0"/>
              <c:showSerName val="0"/>
              <c:showPercent val="0"/>
              <c:showBubbleSize val="0"/>
            </c:dLbl>
            <c:dLblPos val="ctr"/>
            <c:showLegendKey val="0"/>
            <c:showVal val="1"/>
            <c:showCatName val="0"/>
            <c:showSerName val="0"/>
            <c:showPercent val="0"/>
            <c:showBubbleSize val="0"/>
            <c:showLeaderLines val="0"/>
          </c:dLbls>
          <c:cat>
            <c:numRef>
              <c:f>'Timeseries Age ceased'!$A$27:$A$35</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'Timeseries Age ceased'!$C$27:$C$35</c:f>
              <c:numCache>
                <c:formatCode>General</c:formatCode>
                <c:ptCount val="9"/>
                <c:pt idx="0">
                  <c:v>878</c:v>
                </c:pt>
                <c:pt idx="1">
                  <c:v>914</c:v>
                </c:pt>
                <c:pt idx="2">
                  <c:v>869</c:v>
                </c:pt>
                <c:pt idx="3">
                  <c:v>834</c:v>
                </c:pt>
                <c:pt idx="4">
                  <c:v>845.99432155541888</c:v>
                </c:pt>
                <c:pt idx="5">
                  <c:v>859.76585717924763</c:v>
                </c:pt>
                <c:pt idx="6">
                  <c:v>824.70846170380446</c:v>
                </c:pt>
                <c:pt idx="7">
                  <c:v>892.71367850463548</c:v>
                </c:pt>
                <c:pt idx="8">
                  <c:v>866.23274935297627</c:v>
                </c:pt>
              </c:numCache>
            </c:numRef>
          </c:val>
        </c:ser>
        <c:ser>
          <c:idx val="3"/>
          <c:order val="1"/>
          <c:tx>
            <c:strRef>
              <c:f>'Timeseries Age ceased'!$D$26</c:f>
              <c:strCache>
                <c:ptCount val="1"/>
                <c:pt idx="0">
                  <c:v>1 to 4</c:v>
                </c:pt>
              </c:strCache>
            </c:strRef>
          </c:tx>
          <c:invertIfNegative val="0"/>
          <c:dLbls>
            <c:dLbl>
              <c:idx val="0"/>
              <c:tx>
                <c:rich>
                  <a:bodyPr/>
                  <a:lstStyle/>
                  <a:p>
                    <a:r>
                      <a:rPr lang="en-US"/>
                      <a:t>2630</a:t>
                    </a:r>
                  </a:p>
                </c:rich>
              </c:tx>
              <c:dLblPos val="ctr"/>
              <c:showLegendKey val="0"/>
              <c:showVal val="1"/>
              <c:showCatName val="0"/>
              <c:showSerName val="0"/>
              <c:showPercent val="0"/>
              <c:showBubbleSize val="0"/>
            </c:dLbl>
            <c:dLbl>
              <c:idx val="1"/>
              <c:tx>
                <c:rich>
                  <a:bodyPr/>
                  <a:lstStyle/>
                  <a:p>
                    <a:r>
                      <a:rPr lang="en-US"/>
                      <a:t>2470</a:t>
                    </a:r>
                  </a:p>
                </c:rich>
              </c:tx>
              <c:dLblPos val="ctr"/>
              <c:showLegendKey val="0"/>
              <c:showVal val="1"/>
              <c:showCatName val="0"/>
              <c:showSerName val="0"/>
              <c:showPercent val="0"/>
              <c:showBubbleSize val="0"/>
            </c:dLbl>
            <c:dLbl>
              <c:idx val="2"/>
              <c:tx>
                <c:rich>
                  <a:bodyPr/>
                  <a:lstStyle/>
                  <a:p>
                    <a:r>
                      <a:rPr lang="en-US"/>
                      <a:t>2170</a:t>
                    </a:r>
                  </a:p>
                </c:rich>
              </c:tx>
              <c:dLblPos val="ctr"/>
              <c:showLegendKey val="0"/>
              <c:showVal val="1"/>
              <c:showCatName val="0"/>
              <c:showSerName val="0"/>
              <c:showPercent val="0"/>
              <c:showBubbleSize val="0"/>
            </c:dLbl>
            <c:dLbl>
              <c:idx val="3"/>
              <c:tx>
                <c:rich>
                  <a:bodyPr/>
                  <a:lstStyle/>
                  <a:p>
                    <a:r>
                      <a:rPr lang="en-US"/>
                      <a:t>2040</a:t>
                    </a:r>
                  </a:p>
                </c:rich>
              </c:tx>
              <c:dLblPos val="ctr"/>
              <c:showLegendKey val="0"/>
              <c:showVal val="1"/>
              <c:showCatName val="0"/>
              <c:showSerName val="0"/>
              <c:showPercent val="0"/>
              <c:showBubbleSize val="0"/>
            </c:dLbl>
            <c:dLbl>
              <c:idx val="4"/>
              <c:tx>
                <c:rich>
                  <a:bodyPr/>
                  <a:lstStyle/>
                  <a:p>
                    <a:r>
                      <a:rPr lang="en-US"/>
                      <a:t>2050</a:t>
                    </a:r>
                  </a:p>
                </c:rich>
              </c:tx>
              <c:dLblPos val="ctr"/>
              <c:showLegendKey val="0"/>
              <c:showVal val="1"/>
              <c:showCatName val="0"/>
              <c:showSerName val="0"/>
              <c:showPercent val="0"/>
              <c:showBubbleSize val="0"/>
            </c:dLbl>
            <c:dLbl>
              <c:idx val="5"/>
              <c:tx>
                <c:rich>
                  <a:bodyPr/>
                  <a:lstStyle/>
                  <a:p>
                    <a:r>
                      <a:rPr lang="en-US"/>
                      <a:t>2230</a:t>
                    </a:r>
                  </a:p>
                </c:rich>
              </c:tx>
              <c:dLblPos val="ctr"/>
              <c:showLegendKey val="0"/>
              <c:showVal val="1"/>
              <c:showCatName val="0"/>
              <c:showSerName val="0"/>
              <c:showPercent val="0"/>
              <c:showBubbleSize val="0"/>
            </c:dLbl>
            <c:dLbl>
              <c:idx val="6"/>
              <c:tx>
                <c:rich>
                  <a:bodyPr/>
                  <a:lstStyle/>
                  <a:p>
                    <a:r>
                      <a:rPr lang="en-US"/>
                      <a:t>2230</a:t>
                    </a:r>
                  </a:p>
                </c:rich>
              </c:tx>
              <c:dLblPos val="ctr"/>
              <c:showLegendKey val="0"/>
              <c:showVal val="1"/>
              <c:showCatName val="0"/>
              <c:showSerName val="0"/>
              <c:showPercent val="0"/>
              <c:showBubbleSize val="0"/>
            </c:dLbl>
            <c:dLbl>
              <c:idx val="7"/>
              <c:tx>
                <c:rich>
                  <a:bodyPr/>
                  <a:lstStyle/>
                  <a:p>
                    <a:r>
                      <a:rPr lang="en-US"/>
                      <a:t>2430</a:t>
                    </a:r>
                  </a:p>
                </c:rich>
              </c:tx>
              <c:dLblPos val="ctr"/>
              <c:showLegendKey val="0"/>
              <c:showVal val="1"/>
              <c:showCatName val="0"/>
              <c:showSerName val="0"/>
              <c:showPercent val="0"/>
              <c:showBubbleSize val="0"/>
            </c:dLbl>
            <c:dLbl>
              <c:idx val="8"/>
              <c:tx>
                <c:rich>
                  <a:bodyPr/>
                  <a:lstStyle/>
                  <a:p>
                    <a:r>
                      <a:rPr lang="en-US"/>
                      <a:t>2320</a:t>
                    </a:r>
                  </a:p>
                </c:rich>
              </c:tx>
              <c:dLblPos val="ctr"/>
              <c:showLegendKey val="0"/>
              <c:showVal val="1"/>
              <c:showCatName val="0"/>
              <c:showSerName val="0"/>
              <c:showPercent val="0"/>
              <c:showBubbleSize val="0"/>
            </c:dLbl>
            <c:dLblPos val="ctr"/>
            <c:showLegendKey val="0"/>
            <c:showVal val="1"/>
            <c:showCatName val="0"/>
            <c:showSerName val="0"/>
            <c:showPercent val="0"/>
            <c:showBubbleSize val="0"/>
            <c:showLeaderLines val="0"/>
          </c:dLbls>
          <c:cat>
            <c:numRef>
              <c:f>'Timeseries Age ceased'!$A$27:$A$35</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'Timeseries Age ceased'!$D$27:$D$35</c:f>
              <c:numCache>
                <c:formatCode>General</c:formatCode>
                <c:ptCount val="9"/>
                <c:pt idx="0">
                  <c:v>2629</c:v>
                </c:pt>
                <c:pt idx="1">
                  <c:v>2467</c:v>
                </c:pt>
                <c:pt idx="2">
                  <c:v>2171</c:v>
                </c:pt>
                <c:pt idx="3">
                  <c:v>2038</c:v>
                </c:pt>
                <c:pt idx="4">
                  <c:v>2046.4051991234037</c:v>
                </c:pt>
                <c:pt idx="5">
                  <c:v>2229.9864141971639</c:v>
                </c:pt>
                <c:pt idx="6">
                  <c:v>2226.9130185569961</c:v>
                </c:pt>
                <c:pt idx="7">
                  <c:v>2427.9410135114863</c:v>
                </c:pt>
                <c:pt idx="8">
                  <c:v>2323.6243380449928</c:v>
                </c:pt>
              </c:numCache>
            </c:numRef>
          </c:val>
        </c:ser>
        <c:ser>
          <c:idx val="4"/>
          <c:order val="2"/>
          <c:tx>
            <c:strRef>
              <c:f>'Timeseries Age ceased'!$E$26</c:f>
              <c:strCache>
                <c:ptCount val="1"/>
                <c:pt idx="0">
                  <c:v>5 to 9</c:v>
                </c:pt>
              </c:strCache>
            </c:strRef>
          </c:tx>
          <c:invertIfNegative val="0"/>
          <c:dLbls>
            <c:dLbl>
              <c:idx val="0"/>
              <c:tx>
                <c:rich>
                  <a:bodyPr/>
                  <a:lstStyle/>
                  <a:p>
                    <a:r>
                      <a:rPr lang="en-US"/>
                      <a:t>2490</a:t>
                    </a:r>
                  </a:p>
                </c:rich>
              </c:tx>
              <c:dLblPos val="ctr"/>
              <c:showLegendKey val="0"/>
              <c:showVal val="1"/>
              <c:showCatName val="0"/>
              <c:showSerName val="0"/>
              <c:showPercent val="0"/>
              <c:showBubbleSize val="0"/>
            </c:dLbl>
            <c:dLbl>
              <c:idx val="1"/>
              <c:tx>
                <c:rich>
                  <a:bodyPr/>
                  <a:lstStyle/>
                  <a:p>
                    <a:r>
                      <a:rPr lang="en-US"/>
                      <a:t>2340</a:t>
                    </a:r>
                  </a:p>
                </c:rich>
              </c:tx>
              <c:dLblPos val="ctr"/>
              <c:showLegendKey val="0"/>
              <c:showVal val="1"/>
              <c:showCatName val="0"/>
              <c:showSerName val="0"/>
              <c:showPercent val="0"/>
              <c:showBubbleSize val="0"/>
            </c:dLbl>
            <c:dLbl>
              <c:idx val="2"/>
              <c:tx>
                <c:rich>
                  <a:bodyPr/>
                  <a:lstStyle/>
                  <a:p>
                    <a:r>
                      <a:rPr lang="en-US"/>
                      <a:t>2010</a:t>
                    </a:r>
                  </a:p>
                </c:rich>
              </c:tx>
              <c:dLblPos val="ctr"/>
              <c:showLegendKey val="0"/>
              <c:showVal val="1"/>
              <c:showCatName val="0"/>
              <c:showSerName val="0"/>
              <c:showPercent val="0"/>
              <c:showBubbleSize val="0"/>
            </c:dLbl>
            <c:dLbl>
              <c:idx val="3"/>
              <c:tx>
                <c:rich>
                  <a:bodyPr/>
                  <a:lstStyle/>
                  <a:p>
                    <a:r>
                      <a:rPr lang="en-US"/>
                      <a:t>1800</a:t>
                    </a:r>
                  </a:p>
                </c:rich>
              </c:tx>
              <c:dLblPos val="ctr"/>
              <c:showLegendKey val="0"/>
              <c:showVal val="1"/>
              <c:showCatName val="0"/>
              <c:showSerName val="0"/>
              <c:showPercent val="0"/>
              <c:showBubbleSize val="0"/>
            </c:dLbl>
            <c:dLbl>
              <c:idx val="4"/>
              <c:tx>
                <c:rich>
                  <a:bodyPr/>
                  <a:lstStyle/>
                  <a:p>
                    <a:r>
                      <a:rPr lang="en-US"/>
                      <a:t>1590</a:t>
                    </a:r>
                  </a:p>
                </c:rich>
              </c:tx>
              <c:dLblPos val="ctr"/>
              <c:showLegendKey val="0"/>
              <c:showVal val="1"/>
              <c:showCatName val="0"/>
              <c:showSerName val="0"/>
              <c:showPercent val="0"/>
              <c:showBubbleSize val="0"/>
            </c:dLbl>
            <c:dLbl>
              <c:idx val="5"/>
              <c:tx>
                <c:rich>
                  <a:bodyPr/>
                  <a:lstStyle/>
                  <a:p>
                    <a:r>
                      <a:rPr lang="en-US"/>
                      <a:t>1620</a:t>
                    </a:r>
                  </a:p>
                </c:rich>
              </c:tx>
              <c:dLblPos val="ctr"/>
              <c:showLegendKey val="0"/>
              <c:showVal val="1"/>
              <c:showCatName val="0"/>
              <c:showSerName val="0"/>
              <c:showPercent val="0"/>
              <c:showBubbleSize val="0"/>
            </c:dLbl>
            <c:dLbl>
              <c:idx val="6"/>
              <c:tx>
                <c:rich>
                  <a:bodyPr/>
                  <a:lstStyle/>
                  <a:p>
                    <a:r>
                      <a:rPr lang="en-US"/>
                      <a:t>1730</a:t>
                    </a:r>
                  </a:p>
                </c:rich>
              </c:tx>
              <c:dLblPos val="ctr"/>
              <c:showLegendKey val="0"/>
              <c:showVal val="1"/>
              <c:showCatName val="0"/>
              <c:showSerName val="0"/>
              <c:showPercent val="0"/>
              <c:showBubbleSize val="0"/>
            </c:dLbl>
            <c:dLbl>
              <c:idx val="7"/>
              <c:tx>
                <c:rich>
                  <a:bodyPr/>
                  <a:lstStyle/>
                  <a:p>
                    <a:r>
                      <a:rPr lang="en-US"/>
                      <a:t>1860</a:t>
                    </a:r>
                  </a:p>
                </c:rich>
              </c:tx>
              <c:dLblPos val="ctr"/>
              <c:showLegendKey val="0"/>
              <c:showVal val="1"/>
              <c:showCatName val="0"/>
              <c:showSerName val="0"/>
              <c:showPercent val="0"/>
              <c:showBubbleSize val="0"/>
            </c:dLbl>
            <c:dLbl>
              <c:idx val="8"/>
              <c:tx>
                <c:rich>
                  <a:bodyPr/>
                  <a:lstStyle/>
                  <a:p>
                    <a:r>
                      <a:rPr lang="en-US"/>
                      <a:t>1830</a:t>
                    </a:r>
                  </a:p>
                </c:rich>
              </c:tx>
              <c:dLblPos val="ctr"/>
              <c:showLegendKey val="0"/>
              <c:showVal val="1"/>
              <c:showCatName val="0"/>
              <c:showSerName val="0"/>
              <c:showPercent val="0"/>
              <c:showBubbleSize val="0"/>
            </c:dLbl>
            <c:dLblPos val="ctr"/>
            <c:showLegendKey val="0"/>
            <c:showVal val="1"/>
            <c:showCatName val="0"/>
            <c:showSerName val="0"/>
            <c:showPercent val="0"/>
            <c:showBubbleSize val="0"/>
            <c:showLeaderLines val="0"/>
          </c:dLbls>
          <c:cat>
            <c:numRef>
              <c:f>'Timeseries Age ceased'!$A$27:$A$35</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'Timeseries Age ceased'!$E$27:$E$35</c:f>
              <c:numCache>
                <c:formatCode>General</c:formatCode>
                <c:ptCount val="9"/>
                <c:pt idx="0">
                  <c:v>2494</c:v>
                </c:pt>
                <c:pt idx="1">
                  <c:v>2339</c:v>
                </c:pt>
                <c:pt idx="2">
                  <c:v>2014</c:v>
                </c:pt>
                <c:pt idx="3">
                  <c:v>1798</c:v>
                </c:pt>
                <c:pt idx="4">
                  <c:v>1589.8686184970475</c:v>
                </c:pt>
                <c:pt idx="5">
                  <c:v>1621.4443406640059</c:v>
                </c:pt>
                <c:pt idx="6">
                  <c:v>1729.4857060972988</c:v>
                </c:pt>
                <c:pt idx="7">
                  <c:v>1856.4841632579582</c:v>
                </c:pt>
                <c:pt idx="8">
                  <c:v>1834.4929126020302</c:v>
                </c:pt>
              </c:numCache>
            </c:numRef>
          </c:val>
        </c:ser>
        <c:ser>
          <c:idx val="5"/>
          <c:order val="3"/>
          <c:tx>
            <c:strRef>
              <c:f>'Timeseries Age ceased'!$F$26</c:f>
              <c:strCache>
                <c:ptCount val="1"/>
                <c:pt idx="0">
                  <c:v>10 to 15</c:v>
                </c:pt>
              </c:strCache>
            </c:strRef>
          </c:tx>
          <c:invertIfNegative val="0"/>
          <c:dLbls>
            <c:dLbl>
              <c:idx val="0"/>
              <c:tx>
                <c:rich>
                  <a:bodyPr/>
                  <a:lstStyle/>
                  <a:p>
                    <a:r>
                      <a:rPr lang="en-US"/>
                      <a:t>5670</a:t>
                    </a:r>
                  </a:p>
                </c:rich>
              </c:tx>
              <c:dLblPos val="ctr"/>
              <c:showLegendKey val="0"/>
              <c:showVal val="1"/>
              <c:showCatName val="0"/>
              <c:showSerName val="0"/>
              <c:showPercent val="0"/>
              <c:showBubbleSize val="0"/>
            </c:dLbl>
            <c:dLbl>
              <c:idx val="3"/>
              <c:tx>
                <c:rich>
                  <a:bodyPr/>
                  <a:lstStyle/>
                  <a:p>
                    <a:r>
                      <a:rPr lang="en-US"/>
                      <a:t>4590</a:t>
                    </a:r>
                  </a:p>
                </c:rich>
              </c:tx>
              <c:dLblPos val="ctr"/>
              <c:showLegendKey val="0"/>
              <c:showVal val="1"/>
              <c:showCatName val="0"/>
              <c:showSerName val="0"/>
              <c:showPercent val="0"/>
              <c:showBubbleSize val="0"/>
            </c:dLbl>
            <c:dLbl>
              <c:idx val="4"/>
              <c:tx>
                <c:rich>
                  <a:bodyPr/>
                  <a:lstStyle/>
                  <a:p>
                    <a:r>
                      <a:rPr lang="en-US"/>
                      <a:t>4180</a:t>
                    </a:r>
                  </a:p>
                </c:rich>
              </c:tx>
              <c:dLblPos val="ctr"/>
              <c:showLegendKey val="0"/>
              <c:showVal val="1"/>
              <c:showCatName val="0"/>
              <c:showSerName val="0"/>
              <c:showPercent val="0"/>
              <c:showBubbleSize val="0"/>
            </c:dLbl>
            <c:dLbl>
              <c:idx val="5"/>
              <c:tx>
                <c:rich>
                  <a:bodyPr/>
                  <a:lstStyle/>
                  <a:p>
                    <a:r>
                      <a:rPr lang="en-US"/>
                      <a:t>3910</a:t>
                    </a:r>
                  </a:p>
                </c:rich>
              </c:tx>
              <c:dLblPos val="ctr"/>
              <c:showLegendKey val="0"/>
              <c:showVal val="1"/>
              <c:showCatName val="0"/>
              <c:showSerName val="0"/>
              <c:showPercent val="0"/>
              <c:showBubbleSize val="0"/>
            </c:dLbl>
            <c:dLbl>
              <c:idx val="6"/>
              <c:tx>
                <c:rich>
                  <a:bodyPr/>
                  <a:lstStyle/>
                  <a:p>
                    <a:r>
                      <a:rPr lang="en-US"/>
                      <a:t>3960</a:t>
                    </a:r>
                  </a:p>
                </c:rich>
              </c:tx>
              <c:dLblPos val="ctr"/>
              <c:showLegendKey val="0"/>
              <c:showVal val="1"/>
              <c:showCatName val="0"/>
              <c:showSerName val="0"/>
              <c:showPercent val="0"/>
              <c:showBubbleSize val="0"/>
            </c:dLbl>
            <c:dLbl>
              <c:idx val="7"/>
              <c:tx>
                <c:rich>
                  <a:bodyPr/>
                  <a:lstStyle/>
                  <a:p>
                    <a:r>
                      <a:rPr lang="en-US"/>
                      <a:t>3920</a:t>
                    </a:r>
                  </a:p>
                </c:rich>
              </c:tx>
              <c:dLblPos val="ctr"/>
              <c:showLegendKey val="0"/>
              <c:showVal val="1"/>
              <c:showCatName val="0"/>
              <c:showSerName val="0"/>
              <c:showPercent val="0"/>
              <c:showBubbleSize val="0"/>
            </c:dLbl>
            <c:dLbl>
              <c:idx val="8"/>
              <c:tx>
                <c:rich>
                  <a:bodyPr/>
                  <a:lstStyle/>
                  <a:p>
                    <a:r>
                      <a:rPr lang="en-US"/>
                      <a:t>3750</a:t>
                    </a:r>
                  </a:p>
                </c:rich>
              </c:tx>
              <c:dLblPos val="ctr"/>
              <c:showLegendKey val="0"/>
              <c:showVal val="1"/>
              <c:showCatName val="0"/>
              <c:showSerName val="0"/>
              <c:showPercent val="0"/>
              <c:showBubbleSize val="0"/>
            </c:dLbl>
            <c:dLblPos val="ctr"/>
            <c:showLegendKey val="0"/>
            <c:showVal val="1"/>
            <c:showCatName val="0"/>
            <c:showSerName val="0"/>
            <c:showPercent val="0"/>
            <c:showBubbleSize val="0"/>
            <c:showLeaderLines val="0"/>
          </c:dLbls>
          <c:cat>
            <c:numRef>
              <c:f>'Timeseries Age ceased'!$A$27:$A$35</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'Timeseries Age ceased'!$F$27:$F$35</c:f>
              <c:numCache>
                <c:formatCode>General</c:formatCode>
                <c:ptCount val="9"/>
                <c:pt idx="0">
                  <c:v>5667</c:v>
                </c:pt>
                <c:pt idx="1">
                  <c:v>5440</c:v>
                </c:pt>
                <c:pt idx="2">
                  <c:v>4960</c:v>
                </c:pt>
                <c:pt idx="3">
                  <c:v>4588</c:v>
                </c:pt>
                <c:pt idx="4">
                  <c:v>4183.9174790296984</c:v>
                </c:pt>
                <c:pt idx="5">
                  <c:v>3911.4842489598363</c:v>
                </c:pt>
                <c:pt idx="6">
                  <c:v>3960.4021637887795</c:v>
                </c:pt>
                <c:pt idx="7">
                  <c:v>3921.1347448219303</c:v>
                </c:pt>
                <c:pt idx="8">
                  <c:v>3745.006251244276</c:v>
                </c:pt>
              </c:numCache>
            </c:numRef>
          </c:val>
        </c:ser>
        <c:ser>
          <c:idx val="6"/>
          <c:order val="4"/>
          <c:tx>
            <c:strRef>
              <c:f>'Timeseries Age ceased'!$G$26</c:f>
              <c:strCache>
                <c:ptCount val="1"/>
                <c:pt idx="0">
                  <c:v>16 and over</c:v>
                </c:pt>
              </c:strCache>
            </c:strRef>
          </c:tx>
          <c:invertIfNegative val="0"/>
          <c:dLbls>
            <c:dLbl>
              <c:idx val="0"/>
              <c:tx>
                <c:rich>
                  <a:bodyPr/>
                  <a:lstStyle/>
                  <a:p>
                    <a:r>
                      <a:rPr lang="en-US"/>
                      <a:t>970</a:t>
                    </a:r>
                  </a:p>
                </c:rich>
              </c:tx>
              <c:dLblPos val="ctr"/>
              <c:showLegendKey val="0"/>
              <c:showVal val="1"/>
              <c:showCatName val="0"/>
              <c:showSerName val="0"/>
              <c:showPercent val="0"/>
              <c:showBubbleSize val="0"/>
            </c:dLbl>
            <c:dLbl>
              <c:idx val="1"/>
              <c:tx>
                <c:rich>
                  <a:bodyPr/>
                  <a:lstStyle/>
                  <a:p>
                    <a:r>
                      <a:rPr lang="en-US"/>
                      <a:t>960</a:t>
                    </a:r>
                  </a:p>
                </c:rich>
              </c:tx>
              <c:dLblPos val="ctr"/>
              <c:showLegendKey val="0"/>
              <c:showVal val="1"/>
              <c:showCatName val="0"/>
              <c:showSerName val="0"/>
              <c:showPercent val="0"/>
              <c:showBubbleSize val="0"/>
            </c:dLbl>
            <c:dLbl>
              <c:idx val="2"/>
              <c:tx>
                <c:rich>
                  <a:bodyPr/>
                  <a:lstStyle/>
                  <a:p>
                    <a:r>
                      <a:rPr lang="en-US"/>
                      <a:t>940</a:t>
                    </a:r>
                  </a:p>
                </c:rich>
              </c:tx>
              <c:dLblPos val="ctr"/>
              <c:showLegendKey val="0"/>
              <c:showVal val="1"/>
              <c:showCatName val="0"/>
              <c:showSerName val="0"/>
              <c:showPercent val="0"/>
              <c:showBubbleSize val="0"/>
            </c:dLbl>
            <c:dLbl>
              <c:idx val="3"/>
              <c:tx>
                <c:rich>
                  <a:bodyPr/>
                  <a:lstStyle/>
                  <a:p>
                    <a:r>
                      <a:rPr lang="en-US"/>
                      <a:t>890</a:t>
                    </a:r>
                  </a:p>
                </c:rich>
              </c:tx>
              <c:dLblPos val="ctr"/>
              <c:showLegendKey val="0"/>
              <c:showVal val="1"/>
              <c:showCatName val="0"/>
              <c:showSerName val="0"/>
              <c:showPercent val="0"/>
              <c:showBubbleSize val="0"/>
            </c:dLbl>
            <c:dLbl>
              <c:idx val="4"/>
              <c:tx>
                <c:rich>
                  <a:bodyPr/>
                  <a:lstStyle/>
                  <a:p>
                    <a:r>
                      <a:rPr lang="en-US"/>
                      <a:t>870</a:t>
                    </a:r>
                  </a:p>
                </c:rich>
              </c:tx>
              <c:dLblPos val="ctr"/>
              <c:showLegendKey val="0"/>
              <c:showVal val="1"/>
              <c:showCatName val="0"/>
              <c:showSerName val="0"/>
              <c:showPercent val="0"/>
              <c:showBubbleSize val="0"/>
            </c:dLbl>
            <c:dLbl>
              <c:idx val="5"/>
              <c:tx>
                <c:rich>
                  <a:bodyPr/>
                  <a:lstStyle/>
                  <a:p>
                    <a:r>
                      <a:rPr lang="en-US"/>
                      <a:t>870</a:t>
                    </a:r>
                  </a:p>
                </c:rich>
              </c:tx>
              <c:dLblPos val="ctr"/>
              <c:showLegendKey val="0"/>
              <c:showVal val="1"/>
              <c:showCatName val="0"/>
              <c:showSerName val="0"/>
              <c:showPercent val="0"/>
              <c:showBubbleSize val="0"/>
            </c:dLbl>
            <c:dLbl>
              <c:idx val="6"/>
              <c:tx>
                <c:rich>
                  <a:bodyPr/>
                  <a:lstStyle/>
                  <a:p>
                    <a:r>
                      <a:rPr lang="en-US"/>
                      <a:t>1130</a:t>
                    </a:r>
                  </a:p>
                </c:rich>
              </c:tx>
              <c:dLblPos val="ctr"/>
              <c:showLegendKey val="0"/>
              <c:showVal val="1"/>
              <c:showCatName val="0"/>
              <c:showSerName val="0"/>
              <c:showPercent val="0"/>
              <c:showBubbleSize val="0"/>
            </c:dLbl>
            <c:dLbl>
              <c:idx val="7"/>
              <c:tx>
                <c:rich>
                  <a:bodyPr/>
                  <a:lstStyle/>
                  <a:p>
                    <a:r>
                      <a:rPr lang="en-US"/>
                      <a:t>1330</a:t>
                    </a:r>
                  </a:p>
                </c:rich>
              </c:tx>
              <c:dLblPos val="ctr"/>
              <c:showLegendKey val="0"/>
              <c:showVal val="1"/>
              <c:showCatName val="0"/>
              <c:showSerName val="0"/>
              <c:showPercent val="0"/>
              <c:showBubbleSize val="0"/>
            </c:dLbl>
            <c:dLbl>
              <c:idx val="8"/>
              <c:tx>
                <c:rich>
                  <a:bodyPr/>
                  <a:lstStyle/>
                  <a:p>
                    <a:r>
                      <a:rPr lang="en-US"/>
                      <a:t>1390</a:t>
                    </a:r>
                  </a:p>
                </c:rich>
              </c:tx>
              <c:dLblPos val="ctr"/>
              <c:showLegendKey val="0"/>
              <c:showVal val="1"/>
              <c:showCatName val="0"/>
              <c:showSerName val="0"/>
              <c:showPercent val="0"/>
              <c:showBubbleSize val="0"/>
            </c:dLbl>
            <c:dLblPos val="ctr"/>
            <c:showLegendKey val="0"/>
            <c:showVal val="1"/>
            <c:showCatName val="0"/>
            <c:showSerName val="0"/>
            <c:showPercent val="0"/>
            <c:showBubbleSize val="0"/>
            <c:showLeaderLines val="0"/>
          </c:dLbls>
          <c:cat>
            <c:numRef>
              <c:f>'Timeseries Age ceased'!$A$27:$A$35</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'Timeseries Age ceased'!$G$27:$G$35</c:f>
              <c:numCache>
                <c:formatCode>General</c:formatCode>
                <c:ptCount val="9"/>
                <c:pt idx="0">
                  <c:v>973</c:v>
                </c:pt>
                <c:pt idx="1">
                  <c:v>962</c:v>
                </c:pt>
                <c:pt idx="2">
                  <c:v>938</c:v>
                </c:pt>
                <c:pt idx="3">
                  <c:v>885</c:v>
                </c:pt>
                <c:pt idx="4">
                  <c:v>866.01785579341697</c:v>
                </c:pt>
                <c:pt idx="5">
                  <c:v>874.77923070391432</c:v>
                </c:pt>
                <c:pt idx="6">
                  <c:v>1126.9681163573832</c:v>
                </c:pt>
                <c:pt idx="7">
                  <c:v>1334.066517316905</c:v>
                </c:pt>
                <c:pt idx="8">
                  <c:v>1388.3730439976109</c:v>
                </c:pt>
              </c:numCache>
            </c:numRef>
          </c:val>
        </c:ser>
        <c:dLbls>
          <c:dLblPos val="ctr"/>
          <c:showLegendKey val="0"/>
          <c:showVal val="1"/>
          <c:showCatName val="0"/>
          <c:showSerName val="0"/>
          <c:showPercent val="0"/>
          <c:showBubbleSize val="0"/>
        </c:dLbls>
        <c:gapWidth val="150"/>
        <c:overlap val="100"/>
        <c:axId val="163157504"/>
        <c:axId val="163159424"/>
      </c:barChart>
      <c:catAx>
        <c:axId val="163157504"/>
        <c:scaling>
          <c:orientation val="minMax"/>
        </c:scaling>
        <c:delete val="0"/>
        <c:axPos val="b"/>
        <c:title>
          <c:tx>
            <c:rich>
              <a:bodyPr/>
              <a:lstStyle/>
              <a:p>
                <a:pPr>
                  <a:defRPr/>
                </a:pPr>
                <a:r>
                  <a:rPr lang="en-US"/>
                  <a:t>Year ending 31 March</a:t>
                </a:r>
              </a:p>
            </c:rich>
          </c:tx>
          <c:overlay val="0"/>
        </c:title>
        <c:numFmt formatCode="General" sourceLinked="1"/>
        <c:majorTickMark val="out"/>
        <c:minorTickMark val="none"/>
        <c:tickLblPos val="nextTo"/>
        <c:crossAx val="163159424"/>
        <c:crosses val="autoZero"/>
        <c:auto val="1"/>
        <c:lblAlgn val="ctr"/>
        <c:lblOffset val="100"/>
        <c:noMultiLvlLbl val="0"/>
      </c:catAx>
      <c:valAx>
        <c:axId val="163159424"/>
        <c:scaling>
          <c:orientation val="minMax"/>
        </c:scaling>
        <c:delete val="0"/>
        <c:axPos val="l"/>
        <c:majorGridlines>
          <c:spPr>
            <a:ln>
              <a:solidFill>
                <a:schemeClr val="bg1">
                  <a:lumMod val="85000"/>
                </a:schemeClr>
              </a:solidFill>
            </a:ln>
          </c:spPr>
        </c:majorGridlines>
        <c:title>
          <c:tx>
            <c:rich>
              <a:bodyPr rot="-5400000" vert="horz"/>
              <a:lstStyle/>
              <a:p>
                <a:pPr>
                  <a:defRPr/>
                </a:pPr>
                <a:r>
                  <a:rPr lang="en-US"/>
                  <a:t>Number of children</a:t>
                </a:r>
              </a:p>
            </c:rich>
          </c:tx>
          <c:overlay val="0"/>
        </c:title>
        <c:numFmt formatCode="General" sourceLinked="1"/>
        <c:majorTickMark val="out"/>
        <c:minorTickMark val="none"/>
        <c:tickLblPos val="nextTo"/>
        <c:crossAx val="163157504"/>
        <c:crosses val="autoZero"/>
        <c:crossBetween val="between"/>
      </c:valAx>
    </c:plotArea>
    <c:legend>
      <c:legendPos val="b"/>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AF200C1B-B42B-4814-872A-19FBEB367DB9}" type="datetimeFigureOut">
              <a:rPr lang="en-GB" smtClean="0"/>
              <a:t>11/12/2013</a:t>
            </a:fld>
            <a:endParaRPr lang="en-GB"/>
          </a:p>
        </p:txBody>
      </p:sp>
      <p:sp>
        <p:nvSpPr>
          <p:cNvPr id="4" name="Slide Image Placeholder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DC6CC137-05CA-4F84-AFBB-69A046FA5F5D}" type="slidenum">
              <a:rPr lang="en-GB" smtClean="0"/>
              <a:t>‹#›</a:t>
            </a:fld>
            <a:endParaRPr lang="en-GB"/>
          </a:p>
        </p:txBody>
      </p:sp>
    </p:spTree>
    <p:extLst>
      <p:ext uri="{BB962C8B-B14F-4D97-AF65-F5344CB8AC3E}">
        <p14:creationId xmlns:p14="http://schemas.microsoft.com/office/powerpoint/2010/main" val="2972447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273050"/>
            <a:ext cx="5873750" cy="44053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5ABB7FA-2627-47C9-9258-FDF90D155C04}"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663206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273050"/>
            <a:ext cx="5873750" cy="44053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5ABB7FA-2627-47C9-9258-FDF90D155C04}" type="slidenum">
              <a:rPr lang="en-GB" smtClean="0"/>
              <a:t>7</a:t>
            </a:fld>
            <a:endParaRPr lang="en-GB"/>
          </a:p>
        </p:txBody>
      </p:sp>
    </p:spTree>
    <p:extLst>
      <p:ext uri="{BB962C8B-B14F-4D97-AF65-F5344CB8AC3E}">
        <p14:creationId xmlns:p14="http://schemas.microsoft.com/office/powerpoint/2010/main" val="2291780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273050"/>
            <a:ext cx="5873750" cy="44053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5ABB7FA-2627-47C9-9258-FDF90D155C04}" type="slidenum">
              <a:rPr lang="en-GB" smtClean="0"/>
              <a:t>8</a:t>
            </a:fld>
            <a:endParaRPr lang="en-GB"/>
          </a:p>
        </p:txBody>
      </p:sp>
    </p:spTree>
    <p:extLst>
      <p:ext uri="{BB962C8B-B14F-4D97-AF65-F5344CB8AC3E}">
        <p14:creationId xmlns:p14="http://schemas.microsoft.com/office/powerpoint/2010/main" val="3647398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273050"/>
            <a:ext cx="5873750" cy="44053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5ABB7FA-2627-47C9-9258-FDF90D155C04}" type="slidenum">
              <a:rPr lang="en-GB" smtClean="0"/>
              <a:t>16</a:t>
            </a:fld>
            <a:endParaRPr lang="en-GB"/>
          </a:p>
        </p:txBody>
      </p:sp>
    </p:spTree>
    <p:extLst>
      <p:ext uri="{BB962C8B-B14F-4D97-AF65-F5344CB8AC3E}">
        <p14:creationId xmlns:p14="http://schemas.microsoft.com/office/powerpoint/2010/main" val="3647398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273050"/>
            <a:ext cx="5873750" cy="44053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5ABB7FA-2627-47C9-9258-FDF90D155C04}" type="slidenum">
              <a:rPr lang="en-GB" smtClean="0"/>
              <a:t>22</a:t>
            </a:fld>
            <a:endParaRPr lang="en-GB"/>
          </a:p>
        </p:txBody>
      </p:sp>
    </p:spTree>
    <p:extLst>
      <p:ext uri="{BB962C8B-B14F-4D97-AF65-F5344CB8AC3E}">
        <p14:creationId xmlns:p14="http://schemas.microsoft.com/office/powerpoint/2010/main" val="3647398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273050"/>
            <a:ext cx="5873750" cy="44053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5ABB7FA-2627-47C9-9258-FDF90D155C04}" type="slidenum">
              <a:rPr lang="en-GB" smtClean="0"/>
              <a:t>26</a:t>
            </a:fld>
            <a:endParaRPr lang="en-GB"/>
          </a:p>
        </p:txBody>
      </p:sp>
    </p:spTree>
    <p:extLst>
      <p:ext uri="{BB962C8B-B14F-4D97-AF65-F5344CB8AC3E}">
        <p14:creationId xmlns:p14="http://schemas.microsoft.com/office/powerpoint/2010/main" val="3647398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273050"/>
            <a:ext cx="5873750" cy="44053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5ABB7FA-2627-47C9-9258-FDF90D155C04}" type="slidenum">
              <a:rPr lang="en-GB" smtClean="0"/>
              <a:t>35</a:t>
            </a:fld>
            <a:endParaRPr lang="en-GB"/>
          </a:p>
        </p:txBody>
      </p:sp>
    </p:spTree>
    <p:extLst>
      <p:ext uri="{BB962C8B-B14F-4D97-AF65-F5344CB8AC3E}">
        <p14:creationId xmlns:p14="http://schemas.microsoft.com/office/powerpoint/2010/main" val="3647398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273050"/>
            <a:ext cx="5873750" cy="44053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5ABB7FA-2627-47C9-9258-FDF90D155C04}" type="slidenum">
              <a:rPr lang="en-GB" smtClean="0"/>
              <a:t>39</a:t>
            </a:fld>
            <a:endParaRPr lang="en-GB"/>
          </a:p>
        </p:txBody>
      </p:sp>
    </p:spTree>
    <p:extLst>
      <p:ext uri="{BB962C8B-B14F-4D97-AF65-F5344CB8AC3E}">
        <p14:creationId xmlns:p14="http://schemas.microsoft.com/office/powerpoint/2010/main" val="478927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81075"/>
            <a:ext cx="7772400" cy="1470025"/>
          </a:xfrm>
        </p:spPr>
        <p:txBody>
          <a:bodyPr>
            <a:noAutofit/>
          </a:bodyPr>
          <a:lstStyle>
            <a:lvl1pPr algn="l">
              <a:defRPr lang="en-GB" sz="5400" b="1" kern="1200" noProof="0" dirty="0" smtClean="0">
                <a:solidFill>
                  <a:srgbClr val="104F75"/>
                </a:solidFill>
                <a:latin typeface="+mj-lt"/>
                <a:ea typeface="+mn-ea"/>
                <a:cs typeface="+mn-cs"/>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683568" y="2924944"/>
            <a:ext cx="6400800" cy="1752600"/>
          </a:xfrm>
        </p:spPr>
        <p:txBody>
          <a:bodyPr>
            <a:noAutofit/>
          </a:bodyPr>
          <a:lstStyle>
            <a:lvl1pPr marL="0" indent="0" algn="l">
              <a:buNone/>
              <a:defRPr sz="2000" b="1">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12" name="Date Placeholder 3"/>
          <p:cNvSpPr>
            <a:spLocks noGrp="1"/>
          </p:cNvSpPr>
          <p:nvPr>
            <p:ph type="dt" sz="half" idx="2"/>
          </p:nvPr>
        </p:nvSpPr>
        <p:spPr>
          <a:xfrm>
            <a:off x="2123728" y="6334125"/>
            <a:ext cx="1224136" cy="365125"/>
          </a:xfrm>
          <a:prstGeom prst="rect">
            <a:avLst/>
          </a:prstGeom>
        </p:spPr>
        <p:txBody>
          <a:bodyPr/>
          <a:lstStyle>
            <a:lvl1pPr>
              <a:defRPr sz="1200">
                <a:solidFill>
                  <a:schemeClr val="tx1">
                    <a:lumMod val="50000"/>
                    <a:lumOff val="50000"/>
                  </a:schemeClr>
                </a:solidFill>
              </a:defRPr>
            </a:lvl1pPr>
          </a:lstStyle>
          <a:p>
            <a:fld id="{F9427170-464C-4CC9-ADEF-53765B0BBFE5}" type="datetime1">
              <a:rPr lang="en-GB" smtClean="0">
                <a:solidFill>
                  <a:prstClr val="black">
                    <a:lumMod val="50000"/>
                    <a:lumOff val="50000"/>
                  </a:prstClr>
                </a:solidFill>
              </a:rPr>
              <a:t>11/12/2013</a:t>
            </a:fld>
            <a:endParaRPr lang="en-GB" dirty="0">
              <a:solidFill>
                <a:prstClr val="black">
                  <a:lumMod val="50000"/>
                  <a:lumOff val="50000"/>
                </a:prstClr>
              </a:solidFill>
            </a:endParaRPr>
          </a:p>
        </p:txBody>
      </p:sp>
      <p:sp>
        <p:nvSpPr>
          <p:cNvPr id="13" name="Footer Placeholder 4"/>
          <p:cNvSpPr>
            <a:spLocks noGrp="1"/>
          </p:cNvSpPr>
          <p:nvPr>
            <p:ph type="ftr" sz="quarter" idx="3"/>
          </p:nvPr>
        </p:nvSpPr>
        <p:spPr>
          <a:xfrm>
            <a:off x="3419872" y="6334125"/>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a:solidFill>
                <a:prstClr val="black">
                  <a:lumMod val="50000"/>
                  <a:lumOff val="50000"/>
                </a:prstClr>
              </a:solidFill>
            </a:endParaRPr>
          </a:p>
        </p:txBody>
      </p:sp>
      <p:sp>
        <p:nvSpPr>
          <p:cNvPr id="14" name="Slide Number Placeholder 5"/>
          <p:cNvSpPr>
            <a:spLocks noGrp="1"/>
          </p:cNvSpPr>
          <p:nvPr>
            <p:ph type="sldNum" sz="quarter" idx="4"/>
          </p:nvPr>
        </p:nvSpPr>
        <p:spPr>
          <a:xfrm>
            <a:off x="7945388" y="6334125"/>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solidFill>
                  <a:prstClr val="black">
                    <a:lumMod val="50000"/>
                    <a:lumOff val="50000"/>
                  </a:prstClr>
                </a:solidFill>
              </a:rPr>
              <a:pPr/>
              <a:t>‹#›</a:t>
            </a:fld>
            <a:endParaRPr lang="en-GB" dirty="0">
              <a:solidFill>
                <a:prstClr val="black">
                  <a:lumMod val="50000"/>
                  <a:lumOff val="50000"/>
                </a:prstClr>
              </a:solidFill>
            </a:endParaRPr>
          </a:p>
        </p:txBody>
      </p:sp>
    </p:spTree>
    <p:extLst>
      <p:ext uri="{BB962C8B-B14F-4D97-AF65-F5344CB8AC3E}">
        <p14:creationId xmlns:p14="http://schemas.microsoft.com/office/powerpoint/2010/main" val="380950234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2123728" y="6334125"/>
            <a:ext cx="1224136" cy="365125"/>
          </a:xfrm>
          <a:prstGeom prst="rect">
            <a:avLst/>
          </a:prstGeom>
        </p:spPr>
        <p:txBody>
          <a:bodyPr/>
          <a:lstStyle>
            <a:lvl1pPr>
              <a:defRPr sz="1200">
                <a:solidFill>
                  <a:schemeClr val="tx1">
                    <a:lumMod val="50000"/>
                    <a:lumOff val="50000"/>
                  </a:schemeClr>
                </a:solidFill>
              </a:defRPr>
            </a:lvl1pPr>
          </a:lstStyle>
          <a:p>
            <a:fld id="{A232884F-7152-4452-8F33-0720F1D3AAE6}" type="datetime1">
              <a:rPr lang="en-GB" smtClean="0">
                <a:solidFill>
                  <a:prstClr val="black">
                    <a:lumMod val="50000"/>
                    <a:lumOff val="50000"/>
                  </a:prstClr>
                </a:solidFill>
              </a:rPr>
              <a:t>11/12/2013</a:t>
            </a:fld>
            <a:endParaRPr lang="en-GB" dirty="0">
              <a:solidFill>
                <a:prstClr val="black">
                  <a:lumMod val="50000"/>
                  <a:lumOff val="50000"/>
                </a:prstClr>
              </a:solidFill>
            </a:endParaRPr>
          </a:p>
        </p:txBody>
      </p:sp>
      <p:sp>
        <p:nvSpPr>
          <p:cNvPr id="6" name="Footer Placeholder 4"/>
          <p:cNvSpPr>
            <a:spLocks noGrp="1"/>
          </p:cNvSpPr>
          <p:nvPr>
            <p:ph type="ftr" sz="quarter" idx="3"/>
          </p:nvPr>
        </p:nvSpPr>
        <p:spPr>
          <a:xfrm>
            <a:off x="3419872" y="6334125"/>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a:solidFill>
                <a:prstClr val="black">
                  <a:lumMod val="50000"/>
                  <a:lumOff val="50000"/>
                </a:prstClr>
              </a:solidFill>
            </a:endParaRPr>
          </a:p>
        </p:txBody>
      </p:sp>
      <p:sp>
        <p:nvSpPr>
          <p:cNvPr id="7" name="Slide Number Placeholder 5"/>
          <p:cNvSpPr>
            <a:spLocks noGrp="1"/>
          </p:cNvSpPr>
          <p:nvPr>
            <p:ph type="sldNum" sz="quarter" idx="4"/>
          </p:nvPr>
        </p:nvSpPr>
        <p:spPr>
          <a:xfrm>
            <a:off x="7945388" y="6334125"/>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solidFill>
                  <a:prstClr val="black">
                    <a:lumMod val="50000"/>
                    <a:lumOff val="50000"/>
                  </a:prstClr>
                </a:solidFill>
              </a:rPr>
              <a:pPr/>
              <a:t>‹#›</a:t>
            </a:fld>
            <a:endParaRPr lang="en-GB" dirty="0">
              <a:solidFill>
                <a:prstClr val="black">
                  <a:lumMod val="50000"/>
                  <a:lumOff val="50000"/>
                </a:prstClr>
              </a:solidFill>
            </a:endParaRPr>
          </a:p>
        </p:txBody>
      </p:sp>
    </p:spTree>
    <p:extLst>
      <p:ext uri="{BB962C8B-B14F-4D97-AF65-F5344CB8AC3E}">
        <p14:creationId xmlns:p14="http://schemas.microsoft.com/office/powerpoint/2010/main" val="2984847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2" y="335919"/>
            <a:ext cx="7775575" cy="645155"/>
          </a:xfrm>
        </p:spPr>
        <p:txBody>
          <a:bodyPr vert="horz" lIns="91440" tIns="45720" rIns="91440" bIns="45720" rtlCol="0" anchor="ctr">
            <a:noAutofit/>
          </a:bodyPr>
          <a:lstStyle>
            <a:lvl1pPr>
              <a:defRPr lang="en-GB" dirty="0"/>
            </a:lvl1pPr>
          </a:lstStyle>
          <a:p>
            <a:pPr lvl="0"/>
            <a:r>
              <a:rPr lang="en-US" dirty="0" smtClean="0"/>
              <a:t>Click to edit Master title style</a:t>
            </a:r>
            <a:endParaRPr lang="en-GB" dirty="0"/>
          </a:p>
        </p:txBody>
      </p:sp>
      <p:sp>
        <p:nvSpPr>
          <p:cNvPr id="3" name="Picture Placeholder 2"/>
          <p:cNvSpPr>
            <a:spLocks noGrp="1"/>
          </p:cNvSpPr>
          <p:nvPr>
            <p:ph type="pic" idx="1"/>
          </p:nvPr>
        </p:nvSpPr>
        <p:spPr>
          <a:xfrm>
            <a:off x="1872271" y="1187202"/>
            <a:ext cx="5256584" cy="4112369"/>
          </a:xfrm>
          <a:ln>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63688" y="5445571"/>
            <a:ext cx="5486400" cy="35969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Date Placeholder 3"/>
          <p:cNvSpPr>
            <a:spLocks noGrp="1"/>
          </p:cNvSpPr>
          <p:nvPr>
            <p:ph type="dt" sz="half" idx="10"/>
          </p:nvPr>
        </p:nvSpPr>
        <p:spPr>
          <a:xfrm>
            <a:off x="2123728" y="6334125"/>
            <a:ext cx="1224136" cy="365125"/>
          </a:xfrm>
          <a:prstGeom prst="rect">
            <a:avLst/>
          </a:prstGeom>
        </p:spPr>
        <p:txBody>
          <a:bodyPr/>
          <a:lstStyle>
            <a:lvl1pPr>
              <a:defRPr sz="1200">
                <a:solidFill>
                  <a:schemeClr val="tx1">
                    <a:lumMod val="50000"/>
                    <a:lumOff val="50000"/>
                  </a:schemeClr>
                </a:solidFill>
              </a:defRPr>
            </a:lvl1pPr>
          </a:lstStyle>
          <a:p>
            <a:fld id="{F236FCBE-A58D-4FFC-897A-C405A9786E90}" type="datetime1">
              <a:rPr lang="en-GB" smtClean="0">
                <a:solidFill>
                  <a:prstClr val="black">
                    <a:lumMod val="50000"/>
                    <a:lumOff val="50000"/>
                  </a:prstClr>
                </a:solidFill>
              </a:rPr>
              <a:t>11/12/2013</a:t>
            </a:fld>
            <a:endParaRPr lang="en-GB" dirty="0">
              <a:solidFill>
                <a:prstClr val="black">
                  <a:lumMod val="50000"/>
                  <a:lumOff val="50000"/>
                </a:prstClr>
              </a:solidFill>
            </a:endParaRPr>
          </a:p>
        </p:txBody>
      </p:sp>
      <p:sp>
        <p:nvSpPr>
          <p:cNvPr id="9" name="Footer Placeholder 4"/>
          <p:cNvSpPr>
            <a:spLocks noGrp="1"/>
          </p:cNvSpPr>
          <p:nvPr>
            <p:ph type="ftr" sz="quarter" idx="3"/>
          </p:nvPr>
        </p:nvSpPr>
        <p:spPr>
          <a:xfrm>
            <a:off x="3419872" y="6334125"/>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a:solidFill>
                <a:prstClr val="black">
                  <a:lumMod val="50000"/>
                  <a:lumOff val="50000"/>
                </a:prstClr>
              </a:solidFill>
            </a:endParaRPr>
          </a:p>
        </p:txBody>
      </p:sp>
      <p:sp>
        <p:nvSpPr>
          <p:cNvPr id="10" name="Slide Number Placeholder 5"/>
          <p:cNvSpPr>
            <a:spLocks noGrp="1"/>
          </p:cNvSpPr>
          <p:nvPr>
            <p:ph type="sldNum" sz="quarter" idx="4"/>
          </p:nvPr>
        </p:nvSpPr>
        <p:spPr>
          <a:xfrm>
            <a:off x="7945388" y="6334125"/>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solidFill>
                  <a:prstClr val="black">
                    <a:lumMod val="50000"/>
                    <a:lumOff val="50000"/>
                  </a:prstClr>
                </a:solidFill>
              </a:rPr>
              <a:pPr/>
              <a:t>‹#›</a:t>
            </a:fld>
            <a:endParaRPr lang="en-GB" dirty="0">
              <a:solidFill>
                <a:prstClr val="black">
                  <a:lumMod val="50000"/>
                  <a:lumOff val="50000"/>
                </a:prstClr>
              </a:solidFill>
            </a:endParaRPr>
          </a:p>
        </p:txBody>
      </p:sp>
    </p:spTree>
    <p:extLst>
      <p:ext uri="{BB962C8B-B14F-4D97-AF65-F5344CB8AC3E}">
        <p14:creationId xmlns:p14="http://schemas.microsoft.com/office/powerpoint/2010/main" val="1083618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81075"/>
            <a:ext cx="7772400" cy="1470025"/>
          </a:xfrm>
        </p:spPr>
        <p:txBody>
          <a:bodyPr>
            <a:noAutofit/>
          </a:bodyPr>
          <a:lstStyle>
            <a:lvl1pPr algn="l">
              <a:defRPr lang="en-GB" sz="5400" b="1" kern="1200" noProof="0" dirty="0" smtClean="0">
                <a:solidFill>
                  <a:srgbClr val="104F75"/>
                </a:solidFill>
                <a:latin typeface="+mj-lt"/>
                <a:ea typeface="+mn-ea"/>
                <a:cs typeface="+mn-cs"/>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683568" y="2924944"/>
            <a:ext cx="6400800" cy="1752600"/>
          </a:xfrm>
        </p:spPr>
        <p:txBody>
          <a:bodyPr>
            <a:noAutofit/>
          </a:bodyPr>
          <a:lstStyle>
            <a:lvl1pPr marL="0" indent="0" algn="l">
              <a:buNone/>
              <a:defRPr sz="2000" b="1">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12" name="Date Placeholder 3"/>
          <p:cNvSpPr>
            <a:spLocks noGrp="1"/>
          </p:cNvSpPr>
          <p:nvPr>
            <p:ph type="dt" sz="half" idx="2"/>
          </p:nvPr>
        </p:nvSpPr>
        <p:spPr>
          <a:xfrm>
            <a:off x="2123728" y="6334125"/>
            <a:ext cx="1224136" cy="365125"/>
          </a:xfrm>
          <a:prstGeom prst="rect">
            <a:avLst/>
          </a:prstGeom>
        </p:spPr>
        <p:txBody>
          <a:bodyPr/>
          <a:lstStyle>
            <a:lvl1pPr>
              <a:defRPr sz="1200">
                <a:solidFill>
                  <a:schemeClr val="tx1">
                    <a:lumMod val="50000"/>
                    <a:lumOff val="50000"/>
                  </a:schemeClr>
                </a:solidFill>
              </a:defRPr>
            </a:lvl1pPr>
          </a:lstStyle>
          <a:p>
            <a:fld id="{91977CF8-8A72-4802-8983-614A9C325E03}" type="datetime1">
              <a:rPr lang="en-GB" smtClean="0">
                <a:solidFill>
                  <a:prstClr val="black">
                    <a:lumMod val="50000"/>
                    <a:lumOff val="50000"/>
                  </a:prstClr>
                </a:solidFill>
              </a:rPr>
              <a:t>11/12/2013</a:t>
            </a:fld>
            <a:endParaRPr lang="en-GB" dirty="0">
              <a:solidFill>
                <a:prstClr val="black">
                  <a:lumMod val="50000"/>
                  <a:lumOff val="50000"/>
                </a:prstClr>
              </a:solidFill>
            </a:endParaRPr>
          </a:p>
        </p:txBody>
      </p:sp>
      <p:sp>
        <p:nvSpPr>
          <p:cNvPr id="13" name="Footer Placeholder 4"/>
          <p:cNvSpPr>
            <a:spLocks noGrp="1"/>
          </p:cNvSpPr>
          <p:nvPr>
            <p:ph type="ftr" sz="quarter" idx="3"/>
          </p:nvPr>
        </p:nvSpPr>
        <p:spPr>
          <a:xfrm>
            <a:off x="3419872" y="6334125"/>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a:solidFill>
                <a:prstClr val="black">
                  <a:lumMod val="50000"/>
                  <a:lumOff val="50000"/>
                </a:prstClr>
              </a:solidFill>
            </a:endParaRPr>
          </a:p>
        </p:txBody>
      </p:sp>
      <p:sp>
        <p:nvSpPr>
          <p:cNvPr id="14" name="Slide Number Placeholder 5"/>
          <p:cNvSpPr>
            <a:spLocks noGrp="1"/>
          </p:cNvSpPr>
          <p:nvPr>
            <p:ph type="sldNum" sz="quarter" idx="4"/>
          </p:nvPr>
        </p:nvSpPr>
        <p:spPr>
          <a:xfrm>
            <a:off x="7945388" y="6334125"/>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solidFill>
                  <a:prstClr val="black">
                    <a:lumMod val="50000"/>
                    <a:lumOff val="50000"/>
                  </a:prstClr>
                </a:solidFill>
              </a:rPr>
              <a:pPr/>
              <a:t>‹#›</a:t>
            </a:fld>
            <a:endParaRPr lang="en-GB" dirty="0">
              <a:solidFill>
                <a:prstClr val="black">
                  <a:lumMod val="50000"/>
                  <a:lumOff val="50000"/>
                </a:prstClr>
              </a:solidFill>
            </a:endParaRPr>
          </a:p>
        </p:txBody>
      </p:sp>
    </p:spTree>
    <p:extLst>
      <p:ext uri="{BB962C8B-B14F-4D97-AF65-F5344CB8AC3E}">
        <p14:creationId xmlns:p14="http://schemas.microsoft.com/office/powerpoint/2010/main" val="37765581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p>
            <a:fld id="{5A6BF872-053F-4244-AC0A-C8F55DC643D6}" type="datetime1">
              <a:rPr lang="en-GB" smtClean="0">
                <a:solidFill>
                  <a:prstClr val="black">
                    <a:lumMod val="50000"/>
                    <a:lumOff val="50000"/>
                  </a:prstClr>
                </a:solidFill>
              </a:rPr>
              <a:t>11/12/2013</a:t>
            </a:fld>
            <a:endParaRPr lang="en-GB" dirty="0">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5DB98E5A-76C0-453E-B1E0-BC4AB04722D5}" type="slidenum">
              <a:rPr lang="en-GB" smtClean="0">
                <a:solidFill>
                  <a:prstClr val="black">
                    <a:lumMod val="50000"/>
                    <a:lumOff val="50000"/>
                  </a:prstClr>
                </a:solidFill>
              </a:rPr>
              <a:pPr/>
              <a:t>‹#›</a:t>
            </a:fld>
            <a:endParaRPr lang="en-GB" dirty="0">
              <a:solidFill>
                <a:prstClr val="black">
                  <a:lumMod val="50000"/>
                  <a:lumOff val="50000"/>
                </a:prstClr>
              </a:solidFill>
            </a:endParaRPr>
          </a:p>
        </p:txBody>
      </p:sp>
    </p:spTree>
    <p:extLst>
      <p:ext uri="{BB962C8B-B14F-4D97-AF65-F5344CB8AC3E}">
        <p14:creationId xmlns:p14="http://schemas.microsoft.com/office/powerpoint/2010/main" val="47064866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3" y="333374"/>
            <a:ext cx="7775575" cy="647701"/>
          </a:xfrm>
        </p:spPr>
        <p:txBody>
          <a:bodyPr/>
          <a:lstStyle/>
          <a:p>
            <a:r>
              <a:rPr lang="en-US" smtClean="0"/>
              <a:t>Click to edit Master title style</a:t>
            </a:r>
            <a:endParaRPr lang="en-GB"/>
          </a:p>
        </p:txBody>
      </p:sp>
      <p:sp>
        <p:nvSpPr>
          <p:cNvPr id="3" name="Content Placeholder 2"/>
          <p:cNvSpPr>
            <a:spLocks noGrp="1"/>
          </p:cNvSpPr>
          <p:nvPr>
            <p:ph idx="1"/>
          </p:nvPr>
        </p:nvSpPr>
        <p:spPr>
          <a:xfrm>
            <a:off x="684212" y="1196976"/>
            <a:ext cx="7775575" cy="4679949"/>
          </a:xfrm>
        </p:spPr>
        <p:txBody>
          <a:bodyPr/>
          <a:lstStyle>
            <a:lvl1pPr marL="342900" marR="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lvl5pPr>
          </a:lstStyle>
          <a:p>
            <a:pPr marL="342900" marR="0" lvl="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1"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GB" sz="1600" b="0" i="0" u="none" strike="noStrike" kern="1200" cap="none" spc="0" normalizeH="0" baseline="0" noProof="0" dirty="0">
              <a:ln>
                <a:noFill/>
              </a:ln>
              <a:solidFill>
                <a:prstClr val="black"/>
              </a:solidFill>
              <a:effectLst/>
              <a:uLnTx/>
              <a:uFillTx/>
              <a:latin typeface="+mn-lt"/>
              <a:ea typeface="+mn-ea"/>
              <a:cs typeface="+mn-cs"/>
            </a:endParaRPr>
          </a:p>
        </p:txBody>
      </p:sp>
      <p:sp>
        <p:nvSpPr>
          <p:cNvPr id="7" name="Date Placeholder 3"/>
          <p:cNvSpPr>
            <a:spLocks noGrp="1"/>
          </p:cNvSpPr>
          <p:nvPr>
            <p:ph type="dt" sz="half" idx="2"/>
          </p:nvPr>
        </p:nvSpPr>
        <p:spPr>
          <a:xfrm>
            <a:off x="2123728" y="6334125"/>
            <a:ext cx="1224136" cy="365125"/>
          </a:xfrm>
          <a:prstGeom prst="rect">
            <a:avLst/>
          </a:prstGeom>
        </p:spPr>
        <p:txBody>
          <a:bodyPr/>
          <a:lstStyle>
            <a:lvl1pPr>
              <a:defRPr sz="1200">
                <a:solidFill>
                  <a:schemeClr val="tx1">
                    <a:lumMod val="50000"/>
                    <a:lumOff val="50000"/>
                  </a:schemeClr>
                </a:solidFill>
              </a:defRPr>
            </a:lvl1pPr>
          </a:lstStyle>
          <a:p>
            <a:fld id="{E7FCB52A-C287-4BEC-B054-E0F67B7385A0}" type="datetime1">
              <a:rPr lang="en-GB" smtClean="0">
                <a:solidFill>
                  <a:prstClr val="black">
                    <a:lumMod val="50000"/>
                    <a:lumOff val="50000"/>
                  </a:prstClr>
                </a:solidFill>
              </a:rPr>
              <a:t>11/12/2013</a:t>
            </a:fld>
            <a:endParaRPr lang="en-GB" dirty="0">
              <a:solidFill>
                <a:prstClr val="black">
                  <a:lumMod val="50000"/>
                  <a:lumOff val="50000"/>
                </a:prstClr>
              </a:solidFill>
            </a:endParaRPr>
          </a:p>
        </p:txBody>
      </p:sp>
      <p:sp>
        <p:nvSpPr>
          <p:cNvPr id="8" name="Footer Placeholder 4"/>
          <p:cNvSpPr>
            <a:spLocks noGrp="1"/>
          </p:cNvSpPr>
          <p:nvPr>
            <p:ph type="ftr" sz="quarter" idx="3"/>
          </p:nvPr>
        </p:nvSpPr>
        <p:spPr>
          <a:xfrm>
            <a:off x="3419872" y="6334125"/>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a:solidFill>
                <a:prstClr val="black">
                  <a:lumMod val="50000"/>
                  <a:lumOff val="50000"/>
                </a:prstClr>
              </a:solidFill>
            </a:endParaRPr>
          </a:p>
        </p:txBody>
      </p:sp>
      <p:sp>
        <p:nvSpPr>
          <p:cNvPr id="9" name="Slide Number Placeholder 5"/>
          <p:cNvSpPr>
            <a:spLocks noGrp="1"/>
          </p:cNvSpPr>
          <p:nvPr>
            <p:ph type="sldNum" sz="quarter" idx="4"/>
          </p:nvPr>
        </p:nvSpPr>
        <p:spPr>
          <a:xfrm>
            <a:off x="7945388" y="6334125"/>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solidFill>
                  <a:prstClr val="black">
                    <a:lumMod val="50000"/>
                    <a:lumOff val="50000"/>
                  </a:prstClr>
                </a:solidFill>
              </a:rPr>
              <a:pPr/>
              <a:t>‹#›</a:t>
            </a:fld>
            <a:endParaRPr lang="en-GB" dirty="0">
              <a:solidFill>
                <a:prstClr val="black">
                  <a:lumMod val="50000"/>
                  <a:lumOff val="50000"/>
                </a:prstClr>
              </a:solidFill>
            </a:endParaRPr>
          </a:p>
        </p:txBody>
      </p:sp>
    </p:spTree>
    <p:extLst>
      <p:ext uri="{BB962C8B-B14F-4D97-AF65-F5344CB8AC3E}">
        <p14:creationId xmlns:p14="http://schemas.microsoft.com/office/powerpoint/2010/main" val="204863723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8921" y="981075"/>
            <a:ext cx="7775575" cy="1253337"/>
          </a:xfrm>
        </p:spPr>
        <p:txBody>
          <a:bodyPr anchor="t"/>
          <a:lstStyle>
            <a:lvl1pPr algn="l">
              <a:defRPr sz="4000" b="1" cap="none" baseline="0"/>
            </a:lvl1pPr>
          </a:lstStyle>
          <a:p>
            <a:r>
              <a:rPr lang="en-US" dirty="0" smtClean="0"/>
              <a:t>Click to edit Master title style</a:t>
            </a:r>
            <a:endParaRPr lang="en-GB" dirty="0"/>
          </a:p>
        </p:txBody>
      </p:sp>
      <p:sp>
        <p:nvSpPr>
          <p:cNvPr id="3" name="Text Placeholder 2"/>
          <p:cNvSpPr>
            <a:spLocks noGrp="1"/>
          </p:cNvSpPr>
          <p:nvPr>
            <p:ph type="body" idx="1"/>
          </p:nvPr>
        </p:nvSpPr>
        <p:spPr>
          <a:xfrm>
            <a:off x="691109" y="2420888"/>
            <a:ext cx="7775575" cy="1500187"/>
          </a:xfrm>
        </p:spPr>
        <p:txBody>
          <a:bodyPr anchor="t" anchorCtr="0"/>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Date Placeholder 3"/>
          <p:cNvSpPr>
            <a:spLocks noGrp="1"/>
          </p:cNvSpPr>
          <p:nvPr>
            <p:ph type="dt" sz="half" idx="2"/>
          </p:nvPr>
        </p:nvSpPr>
        <p:spPr>
          <a:xfrm>
            <a:off x="2123728" y="6334125"/>
            <a:ext cx="1224136" cy="365125"/>
          </a:xfrm>
          <a:prstGeom prst="rect">
            <a:avLst/>
          </a:prstGeom>
        </p:spPr>
        <p:txBody>
          <a:bodyPr/>
          <a:lstStyle>
            <a:lvl1pPr>
              <a:defRPr sz="1200">
                <a:solidFill>
                  <a:schemeClr val="tx1">
                    <a:lumMod val="50000"/>
                    <a:lumOff val="50000"/>
                  </a:schemeClr>
                </a:solidFill>
              </a:defRPr>
            </a:lvl1pPr>
          </a:lstStyle>
          <a:p>
            <a:fld id="{ADF7A9B5-721B-4616-8811-206FE543338C}" type="datetime1">
              <a:rPr lang="en-GB" smtClean="0">
                <a:solidFill>
                  <a:prstClr val="black">
                    <a:lumMod val="50000"/>
                    <a:lumOff val="50000"/>
                  </a:prstClr>
                </a:solidFill>
              </a:rPr>
              <a:t>11/12/2013</a:t>
            </a:fld>
            <a:endParaRPr lang="en-GB" dirty="0">
              <a:solidFill>
                <a:prstClr val="black">
                  <a:lumMod val="50000"/>
                  <a:lumOff val="50000"/>
                </a:prstClr>
              </a:solidFill>
            </a:endParaRPr>
          </a:p>
        </p:txBody>
      </p:sp>
      <p:sp>
        <p:nvSpPr>
          <p:cNvPr id="8" name="Footer Placeholder 4"/>
          <p:cNvSpPr>
            <a:spLocks noGrp="1"/>
          </p:cNvSpPr>
          <p:nvPr>
            <p:ph type="ftr" sz="quarter" idx="3"/>
          </p:nvPr>
        </p:nvSpPr>
        <p:spPr>
          <a:xfrm>
            <a:off x="3419872" y="6334125"/>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a:solidFill>
                <a:prstClr val="black">
                  <a:lumMod val="50000"/>
                  <a:lumOff val="50000"/>
                </a:prstClr>
              </a:solidFill>
            </a:endParaRPr>
          </a:p>
        </p:txBody>
      </p:sp>
      <p:sp>
        <p:nvSpPr>
          <p:cNvPr id="9" name="Slide Number Placeholder 5"/>
          <p:cNvSpPr>
            <a:spLocks noGrp="1"/>
          </p:cNvSpPr>
          <p:nvPr>
            <p:ph type="sldNum" sz="quarter" idx="4"/>
          </p:nvPr>
        </p:nvSpPr>
        <p:spPr>
          <a:xfrm>
            <a:off x="7945388" y="6334125"/>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solidFill>
                  <a:prstClr val="black">
                    <a:lumMod val="50000"/>
                    <a:lumOff val="50000"/>
                  </a:prstClr>
                </a:solidFill>
              </a:rPr>
              <a:pPr/>
              <a:t>‹#›</a:t>
            </a:fld>
            <a:endParaRPr lang="en-GB" dirty="0">
              <a:solidFill>
                <a:prstClr val="black">
                  <a:lumMod val="50000"/>
                  <a:lumOff val="50000"/>
                </a:prstClr>
              </a:solidFill>
            </a:endParaRPr>
          </a:p>
        </p:txBody>
      </p:sp>
    </p:spTree>
    <p:extLst>
      <p:ext uri="{BB962C8B-B14F-4D97-AF65-F5344CB8AC3E}">
        <p14:creationId xmlns:p14="http://schemas.microsoft.com/office/powerpoint/2010/main" val="170149434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4212" y="1196975"/>
            <a:ext cx="3811587" cy="4679950"/>
          </a:xfrm>
        </p:spPr>
        <p:txBody>
          <a:bodyPr/>
          <a:lstStyle>
            <a:lvl1pPr marL="342900" marR="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1"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GB" sz="16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Content Placeholder 3"/>
          <p:cNvSpPr>
            <a:spLocks noGrp="1"/>
          </p:cNvSpPr>
          <p:nvPr>
            <p:ph sz="half" idx="2"/>
          </p:nvPr>
        </p:nvSpPr>
        <p:spPr>
          <a:xfrm>
            <a:off x="4648200" y="1196975"/>
            <a:ext cx="3811588" cy="4679950"/>
          </a:xfrm>
        </p:spPr>
        <p:txBody>
          <a:bodyPr/>
          <a:lstStyle>
            <a:lvl1pPr marL="342900" marR="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1"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GB" sz="1600" b="0" i="0" u="none" strike="noStrike" kern="1200" cap="none" spc="0" normalizeH="0" baseline="0" noProof="0" dirty="0">
              <a:ln>
                <a:noFill/>
              </a:ln>
              <a:solidFill>
                <a:prstClr val="black"/>
              </a:solidFill>
              <a:effectLst/>
              <a:uLnTx/>
              <a:uFillTx/>
              <a:latin typeface="+mn-lt"/>
              <a:ea typeface="+mn-ea"/>
              <a:cs typeface="+mn-cs"/>
            </a:endParaRPr>
          </a:p>
        </p:txBody>
      </p:sp>
      <p:sp>
        <p:nvSpPr>
          <p:cNvPr id="8" name="Date Placeholder 3"/>
          <p:cNvSpPr>
            <a:spLocks noGrp="1"/>
          </p:cNvSpPr>
          <p:nvPr>
            <p:ph type="dt" sz="half" idx="10"/>
          </p:nvPr>
        </p:nvSpPr>
        <p:spPr>
          <a:xfrm>
            <a:off x="2123728" y="6334125"/>
            <a:ext cx="1224136" cy="365125"/>
          </a:xfrm>
          <a:prstGeom prst="rect">
            <a:avLst/>
          </a:prstGeom>
        </p:spPr>
        <p:txBody>
          <a:bodyPr/>
          <a:lstStyle>
            <a:lvl1pPr>
              <a:defRPr sz="1200">
                <a:solidFill>
                  <a:schemeClr val="tx1">
                    <a:lumMod val="50000"/>
                    <a:lumOff val="50000"/>
                  </a:schemeClr>
                </a:solidFill>
              </a:defRPr>
            </a:lvl1pPr>
          </a:lstStyle>
          <a:p>
            <a:fld id="{D5C8CBE9-9B27-4959-A1B6-FFF846868795}" type="datetime1">
              <a:rPr lang="en-GB" smtClean="0">
                <a:solidFill>
                  <a:prstClr val="black">
                    <a:lumMod val="50000"/>
                    <a:lumOff val="50000"/>
                  </a:prstClr>
                </a:solidFill>
              </a:rPr>
              <a:t>11/12/2013</a:t>
            </a:fld>
            <a:endParaRPr lang="en-GB" dirty="0">
              <a:solidFill>
                <a:prstClr val="black">
                  <a:lumMod val="50000"/>
                  <a:lumOff val="50000"/>
                </a:prstClr>
              </a:solidFill>
            </a:endParaRPr>
          </a:p>
        </p:txBody>
      </p:sp>
      <p:sp>
        <p:nvSpPr>
          <p:cNvPr id="9" name="Footer Placeholder 4"/>
          <p:cNvSpPr>
            <a:spLocks noGrp="1"/>
          </p:cNvSpPr>
          <p:nvPr>
            <p:ph type="ftr" sz="quarter" idx="3"/>
          </p:nvPr>
        </p:nvSpPr>
        <p:spPr>
          <a:xfrm>
            <a:off x="3419872" y="6334125"/>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a:solidFill>
                <a:prstClr val="black">
                  <a:lumMod val="50000"/>
                  <a:lumOff val="50000"/>
                </a:prstClr>
              </a:solidFill>
            </a:endParaRPr>
          </a:p>
        </p:txBody>
      </p:sp>
      <p:sp>
        <p:nvSpPr>
          <p:cNvPr id="10" name="Slide Number Placeholder 5"/>
          <p:cNvSpPr>
            <a:spLocks noGrp="1"/>
          </p:cNvSpPr>
          <p:nvPr>
            <p:ph type="sldNum" sz="quarter" idx="4"/>
          </p:nvPr>
        </p:nvSpPr>
        <p:spPr>
          <a:xfrm>
            <a:off x="7945388" y="6334125"/>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solidFill>
                  <a:prstClr val="black">
                    <a:lumMod val="50000"/>
                    <a:lumOff val="50000"/>
                  </a:prstClr>
                </a:solidFill>
              </a:rPr>
              <a:pPr/>
              <a:t>‹#›</a:t>
            </a:fld>
            <a:endParaRPr lang="en-GB" dirty="0">
              <a:solidFill>
                <a:prstClr val="black">
                  <a:lumMod val="50000"/>
                  <a:lumOff val="50000"/>
                </a:prstClr>
              </a:solidFill>
            </a:endParaRPr>
          </a:p>
        </p:txBody>
      </p:sp>
    </p:spTree>
    <p:extLst>
      <p:ext uri="{BB962C8B-B14F-4D97-AF65-F5344CB8AC3E}">
        <p14:creationId xmlns:p14="http://schemas.microsoft.com/office/powerpoint/2010/main" val="1860826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Emphasis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4213" y="1196975"/>
            <a:ext cx="3811587" cy="4679950"/>
          </a:xfrm>
        </p:spPr>
        <p:txBody>
          <a:bodyPr/>
          <a:lstStyle>
            <a:lvl1pPr marL="0" marR="0" indent="0" algn="l" defTabSz="914400" rtl="0" eaLnBrk="1" fontAlgn="auto" latinLnBrk="0" hangingPunct="1">
              <a:lnSpc>
                <a:spcPct val="120000"/>
              </a:lnSpc>
              <a:spcBef>
                <a:spcPts val="0"/>
              </a:spcBef>
              <a:spcAft>
                <a:spcPts val="600"/>
              </a:spcAft>
              <a:buClr>
                <a:srgbClr val="1F497D"/>
              </a:buClr>
              <a:buSzTx/>
              <a:buFontTx/>
              <a:buNone/>
              <a:tabLst/>
              <a:defRPr sz="2000"/>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1"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GB" sz="16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Content Placeholder 3"/>
          <p:cNvSpPr>
            <a:spLocks noGrp="1"/>
          </p:cNvSpPr>
          <p:nvPr>
            <p:ph sz="half" idx="2"/>
          </p:nvPr>
        </p:nvSpPr>
        <p:spPr>
          <a:xfrm>
            <a:off x="4648201" y="1339474"/>
            <a:ext cx="3811588" cy="830997"/>
          </a:xfrm>
          <a:solidFill>
            <a:srgbClr val="C6E0E4"/>
          </a:solidFill>
          <a:ln>
            <a:solidFill>
              <a:schemeClr val="tx2"/>
            </a:solidFill>
          </a:ln>
        </p:spPr>
        <p:txBody>
          <a:bodyPr vert="horz" lIns="108000" tIns="45720" rIns="91440" bIns="45720" rtlCol="0">
            <a:spAutoFit/>
          </a:bodyPr>
          <a:lstStyle>
            <a:lvl1pPr marL="0" marR="0" indent="0" algn="l" defTabSz="914400" rtl="0" eaLnBrk="1" fontAlgn="auto" latinLnBrk="0" hangingPunct="1">
              <a:lnSpc>
                <a:spcPct val="120000"/>
              </a:lnSpc>
              <a:spcBef>
                <a:spcPts val="0"/>
              </a:spcBef>
              <a:spcAft>
                <a:spcPts val="600"/>
              </a:spcAft>
              <a:buClr>
                <a:srgbClr val="1F497D"/>
              </a:buClr>
              <a:buSzTx/>
              <a:buFontTx/>
              <a:buNone/>
              <a:tabLst/>
              <a:defRPr lang="en-US" dirty="0" smtClean="0"/>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lvl5pPr>
          </a:lstStyle>
          <a:p>
            <a:pPr marL="342900" marR="0" lvl="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1"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p:txBody>
      </p:sp>
      <p:sp>
        <p:nvSpPr>
          <p:cNvPr id="8" name="Date Placeholder 3"/>
          <p:cNvSpPr>
            <a:spLocks noGrp="1"/>
          </p:cNvSpPr>
          <p:nvPr>
            <p:ph type="dt" sz="half" idx="10"/>
          </p:nvPr>
        </p:nvSpPr>
        <p:spPr>
          <a:xfrm>
            <a:off x="2123728" y="6334125"/>
            <a:ext cx="1224136" cy="365125"/>
          </a:xfrm>
          <a:prstGeom prst="rect">
            <a:avLst/>
          </a:prstGeom>
        </p:spPr>
        <p:txBody>
          <a:bodyPr/>
          <a:lstStyle>
            <a:lvl1pPr>
              <a:defRPr sz="1200">
                <a:solidFill>
                  <a:schemeClr val="tx1">
                    <a:lumMod val="50000"/>
                    <a:lumOff val="50000"/>
                  </a:schemeClr>
                </a:solidFill>
              </a:defRPr>
            </a:lvl1pPr>
          </a:lstStyle>
          <a:p>
            <a:fld id="{FB03A55B-DC9A-435B-A9B6-1489F105E4D3}" type="datetime1">
              <a:rPr lang="en-GB" smtClean="0">
                <a:solidFill>
                  <a:prstClr val="black">
                    <a:lumMod val="50000"/>
                    <a:lumOff val="50000"/>
                  </a:prstClr>
                </a:solidFill>
              </a:rPr>
              <a:t>11/12/2013</a:t>
            </a:fld>
            <a:endParaRPr lang="en-GB" dirty="0">
              <a:solidFill>
                <a:prstClr val="black">
                  <a:lumMod val="50000"/>
                  <a:lumOff val="50000"/>
                </a:prstClr>
              </a:solidFill>
            </a:endParaRPr>
          </a:p>
        </p:txBody>
      </p:sp>
      <p:sp>
        <p:nvSpPr>
          <p:cNvPr id="9" name="Footer Placeholder 4"/>
          <p:cNvSpPr>
            <a:spLocks noGrp="1"/>
          </p:cNvSpPr>
          <p:nvPr>
            <p:ph type="ftr" sz="quarter" idx="3"/>
          </p:nvPr>
        </p:nvSpPr>
        <p:spPr>
          <a:xfrm>
            <a:off x="3419872" y="6334125"/>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a:solidFill>
                <a:prstClr val="black">
                  <a:lumMod val="50000"/>
                  <a:lumOff val="50000"/>
                </a:prstClr>
              </a:solidFill>
            </a:endParaRPr>
          </a:p>
        </p:txBody>
      </p:sp>
      <p:sp>
        <p:nvSpPr>
          <p:cNvPr id="10" name="Slide Number Placeholder 5"/>
          <p:cNvSpPr>
            <a:spLocks noGrp="1"/>
          </p:cNvSpPr>
          <p:nvPr>
            <p:ph type="sldNum" sz="quarter" idx="4"/>
          </p:nvPr>
        </p:nvSpPr>
        <p:spPr>
          <a:xfrm>
            <a:off x="7945388" y="6334125"/>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solidFill>
                  <a:prstClr val="black">
                    <a:lumMod val="50000"/>
                    <a:lumOff val="50000"/>
                  </a:prstClr>
                </a:solidFill>
              </a:rPr>
              <a:pPr/>
              <a:t>‹#›</a:t>
            </a:fld>
            <a:endParaRPr lang="en-GB" dirty="0">
              <a:solidFill>
                <a:prstClr val="black">
                  <a:lumMod val="50000"/>
                  <a:lumOff val="50000"/>
                </a:prstClr>
              </a:solidFill>
            </a:endParaRPr>
          </a:p>
        </p:txBody>
      </p:sp>
    </p:spTree>
    <p:extLst>
      <p:ext uri="{BB962C8B-B14F-4D97-AF65-F5344CB8AC3E}">
        <p14:creationId xmlns:p14="http://schemas.microsoft.com/office/powerpoint/2010/main" val="40616874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84213" y="1196975"/>
            <a:ext cx="3813175" cy="648097"/>
          </a:xfrm>
          <a:solidFill>
            <a:srgbClr val="C6E0E4"/>
          </a:solidFill>
          <a:ln>
            <a:solidFill>
              <a:schemeClr val="tx2"/>
            </a:solidFill>
          </a:ln>
        </p:spPr>
        <p:txBody>
          <a:bodyPr vert="horz" lIns="91440" tIns="45720" rIns="91440" bIns="45720" rtlCol="0">
            <a:noAutofit/>
          </a:bodyPr>
          <a:lstStyle>
            <a:lvl1pPr>
              <a:defRPr lang="en-US" dirty="0" smtClean="0"/>
            </a:lvl1pPr>
          </a:lstStyle>
          <a:p>
            <a:pPr lvl="0"/>
            <a:r>
              <a:rPr lang="en-US" dirty="0" smtClean="0"/>
              <a:t>Click to edit Master text styles</a:t>
            </a:r>
          </a:p>
        </p:txBody>
      </p:sp>
      <p:sp>
        <p:nvSpPr>
          <p:cNvPr id="4" name="Content Placeholder 3"/>
          <p:cNvSpPr>
            <a:spLocks noGrp="1"/>
          </p:cNvSpPr>
          <p:nvPr>
            <p:ph sz="half" idx="2"/>
          </p:nvPr>
        </p:nvSpPr>
        <p:spPr>
          <a:xfrm>
            <a:off x="684213" y="1845072"/>
            <a:ext cx="3813175" cy="4031853"/>
          </a:xfrm>
          <a:ln>
            <a:solidFill>
              <a:schemeClr val="tx2"/>
            </a:solidFill>
          </a:ln>
        </p:spPr>
        <p:txBody>
          <a:bodyPr/>
          <a:lstStyle>
            <a:lvl1pPr>
              <a:defRPr sz="2000"/>
            </a:lvl1pPr>
            <a:lvl2pPr>
              <a:defRPr sz="20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6" y="1196975"/>
            <a:ext cx="3814763" cy="648097"/>
          </a:xfrm>
          <a:solidFill>
            <a:srgbClr val="C6E0E4"/>
          </a:solidFill>
          <a:ln>
            <a:solidFill>
              <a:schemeClr val="tx2"/>
            </a:solidFill>
          </a:ln>
        </p:spPr>
        <p:txBody>
          <a:bodyPr vert="horz" lIns="91440" tIns="45720" rIns="91440" bIns="45720" rtlCol="0">
            <a:noAutofit/>
          </a:bodyPr>
          <a:lstStyle>
            <a:lvl1pPr>
              <a:defRPr lang="en-US" dirty="0" smtClean="0"/>
            </a:lvl1pPr>
          </a:lstStyle>
          <a:p>
            <a:pPr lvl="0"/>
            <a:r>
              <a:rPr lang="en-US" dirty="0" smtClean="0"/>
              <a:t>Click to edit Master text styles</a:t>
            </a:r>
          </a:p>
        </p:txBody>
      </p:sp>
      <p:sp>
        <p:nvSpPr>
          <p:cNvPr id="6" name="Content Placeholder 5"/>
          <p:cNvSpPr>
            <a:spLocks noGrp="1"/>
          </p:cNvSpPr>
          <p:nvPr>
            <p:ph sz="quarter" idx="4"/>
          </p:nvPr>
        </p:nvSpPr>
        <p:spPr>
          <a:xfrm>
            <a:off x="4645026" y="1845072"/>
            <a:ext cx="3814763" cy="4031853"/>
          </a:xfrm>
          <a:ln>
            <a:solidFill>
              <a:schemeClr val="tx2"/>
            </a:solidFill>
          </a:ln>
        </p:spPr>
        <p:txBody>
          <a:bodyPr/>
          <a:lstStyle>
            <a:lvl1pPr>
              <a:defRPr sz="2000"/>
            </a:lvl1pPr>
            <a:lvl2pPr>
              <a:defRPr sz="20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Date Placeholder 3"/>
          <p:cNvSpPr>
            <a:spLocks noGrp="1"/>
          </p:cNvSpPr>
          <p:nvPr>
            <p:ph type="dt" sz="half" idx="10"/>
          </p:nvPr>
        </p:nvSpPr>
        <p:spPr>
          <a:xfrm>
            <a:off x="2123728" y="6334125"/>
            <a:ext cx="1224136" cy="365125"/>
          </a:xfrm>
          <a:prstGeom prst="rect">
            <a:avLst/>
          </a:prstGeom>
        </p:spPr>
        <p:txBody>
          <a:bodyPr/>
          <a:lstStyle>
            <a:lvl1pPr>
              <a:defRPr sz="1200">
                <a:solidFill>
                  <a:schemeClr val="tx1">
                    <a:lumMod val="50000"/>
                    <a:lumOff val="50000"/>
                  </a:schemeClr>
                </a:solidFill>
              </a:defRPr>
            </a:lvl1pPr>
          </a:lstStyle>
          <a:p>
            <a:fld id="{7CBBD9E9-2FE9-47BD-A4F5-9805640DA924}" type="datetime1">
              <a:rPr lang="en-GB" smtClean="0">
                <a:solidFill>
                  <a:prstClr val="black">
                    <a:lumMod val="50000"/>
                    <a:lumOff val="50000"/>
                  </a:prstClr>
                </a:solidFill>
              </a:rPr>
              <a:t>11/12/2013</a:t>
            </a:fld>
            <a:endParaRPr lang="en-GB" dirty="0">
              <a:solidFill>
                <a:prstClr val="black">
                  <a:lumMod val="50000"/>
                  <a:lumOff val="50000"/>
                </a:prstClr>
              </a:solidFill>
            </a:endParaRPr>
          </a:p>
        </p:txBody>
      </p:sp>
      <p:sp>
        <p:nvSpPr>
          <p:cNvPr id="11" name="Footer Placeholder 4"/>
          <p:cNvSpPr>
            <a:spLocks noGrp="1"/>
          </p:cNvSpPr>
          <p:nvPr>
            <p:ph type="ftr" sz="quarter" idx="11"/>
          </p:nvPr>
        </p:nvSpPr>
        <p:spPr>
          <a:xfrm>
            <a:off x="3419872" y="6334125"/>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a:solidFill>
                <a:prstClr val="black">
                  <a:lumMod val="50000"/>
                  <a:lumOff val="50000"/>
                </a:prstClr>
              </a:solidFill>
            </a:endParaRPr>
          </a:p>
        </p:txBody>
      </p:sp>
      <p:sp>
        <p:nvSpPr>
          <p:cNvPr id="12" name="Slide Number Placeholder 5"/>
          <p:cNvSpPr>
            <a:spLocks noGrp="1"/>
          </p:cNvSpPr>
          <p:nvPr>
            <p:ph type="sldNum" sz="quarter" idx="12"/>
          </p:nvPr>
        </p:nvSpPr>
        <p:spPr>
          <a:xfrm>
            <a:off x="7945388" y="6334125"/>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solidFill>
                  <a:prstClr val="black">
                    <a:lumMod val="50000"/>
                    <a:lumOff val="50000"/>
                  </a:prstClr>
                </a:solidFill>
              </a:rPr>
              <a:pPr/>
              <a:t>‹#›</a:t>
            </a:fld>
            <a:endParaRPr lang="en-GB" dirty="0">
              <a:solidFill>
                <a:prstClr val="black">
                  <a:lumMod val="50000"/>
                  <a:lumOff val="50000"/>
                </a:prstClr>
              </a:solidFill>
            </a:endParaRPr>
          </a:p>
        </p:txBody>
      </p:sp>
    </p:spTree>
    <p:extLst>
      <p:ext uri="{BB962C8B-B14F-4D97-AF65-F5344CB8AC3E}">
        <p14:creationId xmlns:p14="http://schemas.microsoft.com/office/powerpoint/2010/main" val="7572656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with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684212" y="1196975"/>
            <a:ext cx="3811587" cy="4752976"/>
          </a:xfrm>
        </p:spPr>
        <p:txBody>
          <a:bodyPr/>
          <a:lstStyle>
            <a:lvl1pPr marL="342900" marR="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1"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GB" sz="16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Content Placeholder 3"/>
          <p:cNvSpPr>
            <a:spLocks noGrp="1"/>
          </p:cNvSpPr>
          <p:nvPr>
            <p:ph sz="half" idx="2"/>
          </p:nvPr>
        </p:nvSpPr>
        <p:spPr>
          <a:xfrm>
            <a:off x="4648200" y="1196975"/>
            <a:ext cx="3811588" cy="4752976"/>
          </a:xfrm>
          <a:ln>
            <a:solidFill>
              <a:schemeClr val="tx2"/>
            </a:solidFill>
          </a:ln>
        </p:spPr>
        <p:txBody>
          <a:bodyPr/>
          <a:lstStyle>
            <a:lvl1pPr marL="342900" marR="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1"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GB" sz="1600" b="0" i="0" u="none" strike="noStrike" kern="1200" cap="none" spc="0" normalizeH="0" baseline="0" noProof="0" dirty="0">
              <a:ln>
                <a:noFill/>
              </a:ln>
              <a:solidFill>
                <a:prstClr val="black"/>
              </a:solidFill>
              <a:effectLst/>
              <a:uLnTx/>
              <a:uFillTx/>
              <a:latin typeface="+mn-lt"/>
              <a:ea typeface="+mn-ea"/>
              <a:cs typeface="+mn-cs"/>
            </a:endParaRPr>
          </a:p>
        </p:txBody>
      </p:sp>
      <p:sp>
        <p:nvSpPr>
          <p:cNvPr id="8" name="Date Placeholder 3"/>
          <p:cNvSpPr>
            <a:spLocks noGrp="1"/>
          </p:cNvSpPr>
          <p:nvPr>
            <p:ph type="dt" sz="half" idx="10"/>
          </p:nvPr>
        </p:nvSpPr>
        <p:spPr>
          <a:xfrm>
            <a:off x="2123728" y="6334125"/>
            <a:ext cx="1224136" cy="365125"/>
          </a:xfrm>
          <a:prstGeom prst="rect">
            <a:avLst/>
          </a:prstGeom>
        </p:spPr>
        <p:txBody>
          <a:bodyPr/>
          <a:lstStyle>
            <a:lvl1pPr>
              <a:defRPr sz="1200">
                <a:solidFill>
                  <a:schemeClr val="tx1">
                    <a:lumMod val="50000"/>
                    <a:lumOff val="50000"/>
                  </a:schemeClr>
                </a:solidFill>
              </a:defRPr>
            </a:lvl1pPr>
          </a:lstStyle>
          <a:p>
            <a:fld id="{40AF07A9-A8F4-4597-B7F8-5F880996C135}" type="datetime1">
              <a:rPr lang="en-GB" smtClean="0">
                <a:solidFill>
                  <a:prstClr val="black">
                    <a:lumMod val="50000"/>
                    <a:lumOff val="50000"/>
                  </a:prstClr>
                </a:solidFill>
              </a:rPr>
              <a:t>11/12/2013</a:t>
            </a:fld>
            <a:endParaRPr lang="en-GB" dirty="0">
              <a:solidFill>
                <a:prstClr val="black">
                  <a:lumMod val="50000"/>
                  <a:lumOff val="50000"/>
                </a:prstClr>
              </a:solidFill>
            </a:endParaRPr>
          </a:p>
        </p:txBody>
      </p:sp>
      <p:sp>
        <p:nvSpPr>
          <p:cNvPr id="9" name="Footer Placeholder 4"/>
          <p:cNvSpPr>
            <a:spLocks noGrp="1"/>
          </p:cNvSpPr>
          <p:nvPr>
            <p:ph type="ftr" sz="quarter" idx="3"/>
          </p:nvPr>
        </p:nvSpPr>
        <p:spPr>
          <a:xfrm>
            <a:off x="3419872" y="6334125"/>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a:solidFill>
                <a:prstClr val="black">
                  <a:lumMod val="50000"/>
                  <a:lumOff val="50000"/>
                </a:prstClr>
              </a:solidFill>
            </a:endParaRPr>
          </a:p>
        </p:txBody>
      </p:sp>
      <p:sp>
        <p:nvSpPr>
          <p:cNvPr id="10" name="Slide Number Placeholder 5"/>
          <p:cNvSpPr>
            <a:spLocks noGrp="1"/>
          </p:cNvSpPr>
          <p:nvPr>
            <p:ph type="sldNum" sz="quarter" idx="4"/>
          </p:nvPr>
        </p:nvSpPr>
        <p:spPr>
          <a:xfrm>
            <a:off x="7945388" y="6334125"/>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solidFill>
                  <a:prstClr val="black">
                    <a:lumMod val="50000"/>
                    <a:lumOff val="50000"/>
                  </a:prstClr>
                </a:solidFill>
              </a:rPr>
              <a:pPr/>
              <a:t>‹#›</a:t>
            </a:fld>
            <a:endParaRPr lang="en-GB" dirty="0">
              <a:solidFill>
                <a:prstClr val="black">
                  <a:lumMod val="50000"/>
                  <a:lumOff val="50000"/>
                </a:prstClr>
              </a:solidFill>
            </a:endParaRPr>
          </a:p>
        </p:txBody>
      </p:sp>
    </p:spTree>
    <p:extLst>
      <p:ext uri="{BB962C8B-B14F-4D97-AF65-F5344CB8AC3E}">
        <p14:creationId xmlns:p14="http://schemas.microsoft.com/office/powerpoint/2010/main" val="2202219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p>
            <a:fld id="{5899BE7D-606E-483D-B032-7101AD107592}" type="datetime1">
              <a:rPr lang="en-GB" smtClean="0">
                <a:solidFill>
                  <a:prstClr val="black">
                    <a:lumMod val="50000"/>
                    <a:lumOff val="50000"/>
                  </a:prstClr>
                </a:solidFill>
              </a:rPr>
              <a:t>11/12/2013</a:t>
            </a:fld>
            <a:endParaRPr lang="en-GB" dirty="0">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5DB98E5A-76C0-453E-B1E0-BC4AB04722D5}" type="slidenum">
              <a:rPr lang="en-GB" smtClean="0">
                <a:solidFill>
                  <a:prstClr val="black">
                    <a:lumMod val="50000"/>
                    <a:lumOff val="50000"/>
                  </a:prstClr>
                </a:solidFill>
              </a:rPr>
              <a:pPr/>
              <a:t>‹#›</a:t>
            </a:fld>
            <a:endParaRPr lang="en-GB" dirty="0">
              <a:solidFill>
                <a:prstClr val="black">
                  <a:lumMod val="50000"/>
                  <a:lumOff val="50000"/>
                </a:prstClr>
              </a:solidFill>
            </a:endParaRPr>
          </a:p>
        </p:txBody>
      </p:sp>
    </p:spTree>
    <p:extLst>
      <p:ext uri="{BB962C8B-B14F-4D97-AF65-F5344CB8AC3E}">
        <p14:creationId xmlns:p14="http://schemas.microsoft.com/office/powerpoint/2010/main" val="21620899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Date Placeholder 3"/>
          <p:cNvSpPr>
            <a:spLocks noGrp="1"/>
          </p:cNvSpPr>
          <p:nvPr>
            <p:ph type="dt" sz="half" idx="2"/>
          </p:nvPr>
        </p:nvSpPr>
        <p:spPr>
          <a:xfrm>
            <a:off x="2123728" y="6334125"/>
            <a:ext cx="1224136" cy="365125"/>
          </a:xfrm>
          <a:prstGeom prst="rect">
            <a:avLst/>
          </a:prstGeom>
        </p:spPr>
        <p:txBody>
          <a:bodyPr/>
          <a:lstStyle>
            <a:lvl1pPr>
              <a:defRPr sz="1200">
                <a:solidFill>
                  <a:schemeClr val="tx1">
                    <a:lumMod val="50000"/>
                    <a:lumOff val="50000"/>
                  </a:schemeClr>
                </a:solidFill>
              </a:defRPr>
            </a:lvl1pPr>
          </a:lstStyle>
          <a:p>
            <a:fld id="{3F624DB4-BE75-4FA5-8EB3-78AB98074B03}" type="datetime1">
              <a:rPr lang="en-GB" smtClean="0">
                <a:solidFill>
                  <a:prstClr val="black">
                    <a:lumMod val="50000"/>
                    <a:lumOff val="50000"/>
                  </a:prstClr>
                </a:solidFill>
              </a:rPr>
              <a:t>11/12/2013</a:t>
            </a:fld>
            <a:endParaRPr lang="en-GB" dirty="0">
              <a:solidFill>
                <a:prstClr val="black">
                  <a:lumMod val="50000"/>
                  <a:lumOff val="50000"/>
                </a:prstClr>
              </a:solidFill>
            </a:endParaRPr>
          </a:p>
        </p:txBody>
      </p:sp>
      <p:sp>
        <p:nvSpPr>
          <p:cNvPr id="7" name="Footer Placeholder 4"/>
          <p:cNvSpPr>
            <a:spLocks noGrp="1"/>
          </p:cNvSpPr>
          <p:nvPr>
            <p:ph type="ftr" sz="quarter" idx="3"/>
          </p:nvPr>
        </p:nvSpPr>
        <p:spPr>
          <a:xfrm>
            <a:off x="3419872" y="6334125"/>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a:solidFill>
                <a:prstClr val="black">
                  <a:lumMod val="50000"/>
                  <a:lumOff val="50000"/>
                </a:prstClr>
              </a:solidFill>
            </a:endParaRPr>
          </a:p>
        </p:txBody>
      </p:sp>
      <p:sp>
        <p:nvSpPr>
          <p:cNvPr id="8" name="Slide Number Placeholder 5"/>
          <p:cNvSpPr>
            <a:spLocks noGrp="1"/>
          </p:cNvSpPr>
          <p:nvPr>
            <p:ph type="sldNum" sz="quarter" idx="4"/>
          </p:nvPr>
        </p:nvSpPr>
        <p:spPr>
          <a:xfrm>
            <a:off x="7945388" y="6334125"/>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solidFill>
                  <a:prstClr val="black">
                    <a:lumMod val="50000"/>
                    <a:lumOff val="50000"/>
                  </a:prstClr>
                </a:solidFill>
              </a:rPr>
              <a:pPr/>
              <a:t>‹#›</a:t>
            </a:fld>
            <a:endParaRPr lang="en-GB" dirty="0">
              <a:solidFill>
                <a:prstClr val="black">
                  <a:lumMod val="50000"/>
                  <a:lumOff val="50000"/>
                </a:prstClr>
              </a:solidFill>
            </a:endParaRPr>
          </a:p>
        </p:txBody>
      </p:sp>
    </p:spTree>
    <p:extLst>
      <p:ext uri="{BB962C8B-B14F-4D97-AF65-F5344CB8AC3E}">
        <p14:creationId xmlns:p14="http://schemas.microsoft.com/office/powerpoint/2010/main" val="36712292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2123728" y="6334125"/>
            <a:ext cx="1224136" cy="365125"/>
          </a:xfrm>
          <a:prstGeom prst="rect">
            <a:avLst/>
          </a:prstGeom>
        </p:spPr>
        <p:txBody>
          <a:bodyPr/>
          <a:lstStyle>
            <a:lvl1pPr>
              <a:defRPr sz="1200">
                <a:solidFill>
                  <a:schemeClr val="tx1">
                    <a:lumMod val="50000"/>
                    <a:lumOff val="50000"/>
                  </a:schemeClr>
                </a:solidFill>
              </a:defRPr>
            </a:lvl1pPr>
          </a:lstStyle>
          <a:p>
            <a:fld id="{303B27FA-71E7-4F0C-9085-DEF8507DF0DA}" type="datetime1">
              <a:rPr lang="en-GB" smtClean="0">
                <a:solidFill>
                  <a:prstClr val="black">
                    <a:lumMod val="50000"/>
                    <a:lumOff val="50000"/>
                  </a:prstClr>
                </a:solidFill>
              </a:rPr>
              <a:t>11/12/2013</a:t>
            </a:fld>
            <a:endParaRPr lang="en-GB" dirty="0">
              <a:solidFill>
                <a:prstClr val="black">
                  <a:lumMod val="50000"/>
                  <a:lumOff val="50000"/>
                </a:prstClr>
              </a:solidFill>
            </a:endParaRPr>
          </a:p>
        </p:txBody>
      </p:sp>
      <p:sp>
        <p:nvSpPr>
          <p:cNvPr id="6" name="Footer Placeholder 4"/>
          <p:cNvSpPr>
            <a:spLocks noGrp="1"/>
          </p:cNvSpPr>
          <p:nvPr>
            <p:ph type="ftr" sz="quarter" idx="3"/>
          </p:nvPr>
        </p:nvSpPr>
        <p:spPr>
          <a:xfrm>
            <a:off x="3419872" y="6334125"/>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a:solidFill>
                <a:prstClr val="black">
                  <a:lumMod val="50000"/>
                  <a:lumOff val="50000"/>
                </a:prstClr>
              </a:solidFill>
            </a:endParaRPr>
          </a:p>
        </p:txBody>
      </p:sp>
      <p:sp>
        <p:nvSpPr>
          <p:cNvPr id="7" name="Slide Number Placeholder 5"/>
          <p:cNvSpPr>
            <a:spLocks noGrp="1"/>
          </p:cNvSpPr>
          <p:nvPr>
            <p:ph type="sldNum" sz="quarter" idx="4"/>
          </p:nvPr>
        </p:nvSpPr>
        <p:spPr>
          <a:xfrm>
            <a:off x="7945388" y="6334125"/>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solidFill>
                  <a:prstClr val="black">
                    <a:lumMod val="50000"/>
                    <a:lumOff val="50000"/>
                  </a:prstClr>
                </a:solidFill>
              </a:rPr>
              <a:pPr/>
              <a:t>‹#›</a:t>
            </a:fld>
            <a:endParaRPr lang="en-GB" dirty="0">
              <a:solidFill>
                <a:prstClr val="black">
                  <a:lumMod val="50000"/>
                  <a:lumOff val="50000"/>
                </a:prstClr>
              </a:solidFill>
            </a:endParaRPr>
          </a:p>
        </p:txBody>
      </p:sp>
    </p:spTree>
    <p:extLst>
      <p:ext uri="{BB962C8B-B14F-4D97-AF65-F5344CB8AC3E}">
        <p14:creationId xmlns:p14="http://schemas.microsoft.com/office/powerpoint/2010/main" val="35742620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2" y="335919"/>
            <a:ext cx="7775575" cy="645155"/>
          </a:xfrm>
        </p:spPr>
        <p:txBody>
          <a:bodyPr vert="horz" lIns="91440" tIns="45720" rIns="91440" bIns="45720" rtlCol="0" anchor="ctr">
            <a:noAutofit/>
          </a:bodyPr>
          <a:lstStyle>
            <a:lvl1pPr>
              <a:defRPr lang="en-GB" dirty="0"/>
            </a:lvl1pPr>
          </a:lstStyle>
          <a:p>
            <a:pPr lvl="0"/>
            <a:r>
              <a:rPr lang="en-US" dirty="0" smtClean="0"/>
              <a:t>Click to edit Master title style</a:t>
            </a:r>
            <a:endParaRPr lang="en-GB" dirty="0"/>
          </a:p>
        </p:txBody>
      </p:sp>
      <p:sp>
        <p:nvSpPr>
          <p:cNvPr id="3" name="Picture Placeholder 2"/>
          <p:cNvSpPr>
            <a:spLocks noGrp="1"/>
          </p:cNvSpPr>
          <p:nvPr>
            <p:ph type="pic" idx="1"/>
          </p:nvPr>
        </p:nvSpPr>
        <p:spPr>
          <a:xfrm>
            <a:off x="1872271" y="1187202"/>
            <a:ext cx="5256584" cy="4112369"/>
          </a:xfrm>
          <a:ln>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63688" y="5445571"/>
            <a:ext cx="5486400" cy="35969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Date Placeholder 3"/>
          <p:cNvSpPr>
            <a:spLocks noGrp="1"/>
          </p:cNvSpPr>
          <p:nvPr>
            <p:ph type="dt" sz="half" idx="10"/>
          </p:nvPr>
        </p:nvSpPr>
        <p:spPr>
          <a:xfrm>
            <a:off x="2123728" y="6334125"/>
            <a:ext cx="1224136" cy="365125"/>
          </a:xfrm>
          <a:prstGeom prst="rect">
            <a:avLst/>
          </a:prstGeom>
        </p:spPr>
        <p:txBody>
          <a:bodyPr/>
          <a:lstStyle>
            <a:lvl1pPr>
              <a:defRPr sz="1200">
                <a:solidFill>
                  <a:schemeClr val="tx1">
                    <a:lumMod val="50000"/>
                    <a:lumOff val="50000"/>
                  </a:schemeClr>
                </a:solidFill>
              </a:defRPr>
            </a:lvl1pPr>
          </a:lstStyle>
          <a:p>
            <a:fld id="{040DD022-E798-438C-A7F3-3C5B9FB3235A}" type="datetime1">
              <a:rPr lang="en-GB" smtClean="0">
                <a:solidFill>
                  <a:prstClr val="black">
                    <a:lumMod val="50000"/>
                    <a:lumOff val="50000"/>
                  </a:prstClr>
                </a:solidFill>
              </a:rPr>
              <a:t>11/12/2013</a:t>
            </a:fld>
            <a:endParaRPr lang="en-GB" dirty="0">
              <a:solidFill>
                <a:prstClr val="black">
                  <a:lumMod val="50000"/>
                  <a:lumOff val="50000"/>
                </a:prstClr>
              </a:solidFill>
            </a:endParaRPr>
          </a:p>
        </p:txBody>
      </p:sp>
      <p:sp>
        <p:nvSpPr>
          <p:cNvPr id="9" name="Footer Placeholder 4"/>
          <p:cNvSpPr>
            <a:spLocks noGrp="1"/>
          </p:cNvSpPr>
          <p:nvPr>
            <p:ph type="ftr" sz="quarter" idx="3"/>
          </p:nvPr>
        </p:nvSpPr>
        <p:spPr>
          <a:xfrm>
            <a:off x="3419872" y="6334125"/>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a:solidFill>
                <a:prstClr val="black">
                  <a:lumMod val="50000"/>
                  <a:lumOff val="50000"/>
                </a:prstClr>
              </a:solidFill>
            </a:endParaRPr>
          </a:p>
        </p:txBody>
      </p:sp>
      <p:sp>
        <p:nvSpPr>
          <p:cNvPr id="10" name="Slide Number Placeholder 5"/>
          <p:cNvSpPr>
            <a:spLocks noGrp="1"/>
          </p:cNvSpPr>
          <p:nvPr>
            <p:ph type="sldNum" sz="quarter" idx="4"/>
          </p:nvPr>
        </p:nvSpPr>
        <p:spPr>
          <a:xfrm>
            <a:off x="7945388" y="6334125"/>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solidFill>
                  <a:prstClr val="black">
                    <a:lumMod val="50000"/>
                    <a:lumOff val="50000"/>
                  </a:prstClr>
                </a:solidFill>
              </a:rPr>
              <a:pPr/>
              <a:t>‹#›</a:t>
            </a:fld>
            <a:endParaRPr lang="en-GB" dirty="0">
              <a:solidFill>
                <a:prstClr val="black">
                  <a:lumMod val="50000"/>
                  <a:lumOff val="50000"/>
                </a:prstClr>
              </a:solidFill>
            </a:endParaRPr>
          </a:p>
        </p:txBody>
      </p:sp>
    </p:spTree>
    <p:extLst>
      <p:ext uri="{BB962C8B-B14F-4D97-AF65-F5344CB8AC3E}">
        <p14:creationId xmlns:p14="http://schemas.microsoft.com/office/powerpoint/2010/main" val="2601736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3" y="333374"/>
            <a:ext cx="7775575" cy="647701"/>
          </a:xfrm>
        </p:spPr>
        <p:txBody>
          <a:bodyPr/>
          <a:lstStyle/>
          <a:p>
            <a:r>
              <a:rPr lang="en-US" smtClean="0"/>
              <a:t>Click to edit Master title style</a:t>
            </a:r>
            <a:endParaRPr lang="en-GB"/>
          </a:p>
        </p:txBody>
      </p:sp>
      <p:sp>
        <p:nvSpPr>
          <p:cNvPr id="3" name="Content Placeholder 2"/>
          <p:cNvSpPr>
            <a:spLocks noGrp="1"/>
          </p:cNvSpPr>
          <p:nvPr>
            <p:ph idx="1"/>
          </p:nvPr>
        </p:nvSpPr>
        <p:spPr>
          <a:xfrm>
            <a:off x="684212" y="1196976"/>
            <a:ext cx="7775575" cy="4679949"/>
          </a:xfrm>
        </p:spPr>
        <p:txBody>
          <a:bodyPr/>
          <a:lstStyle>
            <a:lvl1pPr marL="342900" marR="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lvl5pPr>
          </a:lstStyle>
          <a:p>
            <a:pPr marL="342900" marR="0" lvl="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1"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GB" sz="1600" b="0" i="0" u="none" strike="noStrike" kern="1200" cap="none" spc="0" normalizeH="0" baseline="0" noProof="0" dirty="0">
              <a:ln>
                <a:noFill/>
              </a:ln>
              <a:solidFill>
                <a:prstClr val="black"/>
              </a:solidFill>
              <a:effectLst/>
              <a:uLnTx/>
              <a:uFillTx/>
              <a:latin typeface="+mn-lt"/>
              <a:ea typeface="+mn-ea"/>
              <a:cs typeface="+mn-cs"/>
            </a:endParaRPr>
          </a:p>
        </p:txBody>
      </p:sp>
      <p:sp>
        <p:nvSpPr>
          <p:cNvPr id="7" name="Date Placeholder 3"/>
          <p:cNvSpPr>
            <a:spLocks noGrp="1"/>
          </p:cNvSpPr>
          <p:nvPr>
            <p:ph type="dt" sz="half" idx="2"/>
          </p:nvPr>
        </p:nvSpPr>
        <p:spPr>
          <a:xfrm>
            <a:off x="2123728" y="6334125"/>
            <a:ext cx="1224136" cy="365125"/>
          </a:xfrm>
          <a:prstGeom prst="rect">
            <a:avLst/>
          </a:prstGeom>
        </p:spPr>
        <p:txBody>
          <a:bodyPr/>
          <a:lstStyle>
            <a:lvl1pPr>
              <a:defRPr sz="1200">
                <a:solidFill>
                  <a:schemeClr val="tx1">
                    <a:lumMod val="50000"/>
                    <a:lumOff val="50000"/>
                  </a:schemeClr>
                </a:solidFill>
              </a:defRPr>
            </a:lvl1pPr>
          </a:lstStyle>
          <a:p>
            <a:fld id="{30BD0AC7-1CEF-4CE4-8DD3-22909D61BB67}" type="datetime1">
              <a:rPr lang="en-GB" smtClean="0">
                <a:solidFill>
                  <a:prstClr val="black">
                    <a:lumMod val="50000"/>
                    <a:lumOff val="50000"/>
                  </a:prstClr>
                </a:solidFill>
              </a:rPr>
              <a:t>11/12/2013</a:t>
            </a:fld>
            <a:endParaRPr lang="en-GB" dirty="0">
              <a:solidFill>
                <a:prstClr val="black">
                  <a:lumMod val="50000"/>
                  <a:lumOff val="50000"/>
                </a:prstClr>
              </a:solidFill>
            </a:endParaRPr>
          </a:p>
        </p:txBody>
      </p:sp>
      <p:sp>
        <p:nvSpPr>
          <p:cNvPr id="8" name="Footer Placeholder 4"/>
          <p:cNvSpPr>
            <a:spLocks noGrp="1"/>
          </p:cNvSpPr>
          <p:nvPr>
            <p:ph type="ftr" sz="quarter" idx="3"/>
          </p:nvPr>
        </p:nvSpPr>
        <p:spPr>
          <a:xfrm>
            <a:off x="3419872" y="6334125"/>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a:solidFill>
                <a:prstClr val="black">
                  <a:lumMod val="50000"/>
                  <a:lumOff val="50000"/>
                </a:prstClr>
              </a:solidFill>
            </a:endParaRPr>
          </a:p>
        </p:txBody>
      </p:sp>
      <p:sp>
        <p:nvSpPr>
          <p:cNvPr id="9" name="Slide Number Placeholder 5"/>
          <p:cNvSpPr>
            <a:spLocks noGrp="1"/>
          </p:cNvSpPr>
          <p:nvPr>
            <p:ph type="sldNum" sz="quarter" idx="4"/>
          </p:nvPr>
        </p:nvSpPr>
        <p:spPr>
          <a:xfrm>
            <a:off x="7945388" y="6334125"/>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solidFill>
                  <a:prstClr val="black">
                    <a:lumMod val="50000"/>
                    <a:lumOff val="50000"/>
                  </a:prstClr>
                </a:solidFill>
              </a:rPr>
              <a:pPr/>
              <a:t>‹#›</a:t>
            </a:fld>
            <a:endParaRPr lang="en-GB" dirty="0">
              <a:solidFill>
                <a:prstClr val="black">
                  <a:lumMod val="50000"/>
                  <a:lumOff val="50000"/>
                </a:prstClr>
              </a:solidFill>
            </a:endParaRPr>
          </a:p>
        </p:txBody>
      </p:sp>
    </p:spTree>
    <p:extLst>
      <p:ext uri="{BB962C8B-B14F-4D97-AF65-F5344CB8AC3E}">
        <p14:creationId xmlns:p14="http://schemas.microsoft.com/office/powerpoint/2010/main" val="289930317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8921" y="981075"/>
            <a:ext cx="7775575" cy="1253337"/>
          </a:xfrm>
        </p:spPr>
        <p:txBody>
          <a:bodyPr anchor="t"/>
          <a:lstStyle>
            <a:lvl1pPr algn="l">
              <a:defRPr sz="4000" b="1" cap="none" baseline="0"/>
            </a:lvl1pPr>
          </a:lstStyle>
          <a:p>
            <a:r>
              <a:rPr lang="en-US" dirty="0" smtClean="0"/>
              <a:t>Click to edit Master title style</a:t>
            </a:r>
            <a:endParaRPr lang="en-GB" dirty="0"/>
          </a:p>
        </p:txBody>
      </p:sp>
      <p:sp>
        <p:nvSpPr>
          <p:cNvPr id="3" name="Text Placeholder 2"/>
          <p:cNvSpPr>
            <a:spLocks noGrp="1"/>
          </p:cNvSpPr>
          <p:nvPr>
            <p:ph type="body" idx="1"/>
          </p:nvPr>
        </p:nvSpPr>
        <p:spPr>
          <a:xfrm>
            <a:off x="691109" y="2420888"/>
            <a:ext cx="7775575" cy="1500187"/>
          </a:xfrm>
        </p:spPr>
        <p:txBody>
          <a:bodyPr anchor="t" anchorCtr="0"/>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Date Placeholder 3"/>
          <p:cNvSpPr>
            <a:spLocks noGrp="1"/>
          </p:cNvSpPr>
          <p:nvPr>
            <p:ph type="dt" sz="half" idx="2"/>
          </p:nvPr>
        </p:nvSpPr>
        <p:spPr>
          <a:xfrm>
            <a:off x="2123728" y="6334125"/>
            <a:ext cx="1224136" cy="365125"/>
          </a:xfrm>
          <a:prstGeom prst="rect">
            <a:avLst/>
          </a:prstGeom>
        </p:spPr>
        <p:txBody>
          <a:bodyPr/>
          <a:lstStyle>
            <a:lvl1pPr>
              <a:defRPr sz="1200">
                <a:solidFill>
                  <a:schemeClr val="tx1">
                    <a:lumMod val="50000"/>
                    <a:lumOff val="50000"/>
                  </a:schemeClr>
                </a:solidFill>
              </a:defRPr>
            </a:lvl1pPr>
          </a:lstStyle>
          <a:p>
            <a:fld id="{9F848D25-03DC-4BC6-9E58-792647466923}" type="datetime1">
              <a:rPr lang="en-GB" smtClean="0">
                <a:solidFill>
                  <a:prstClr val="black">
                    <a:lumMod val="50000"/>
                    <a:lumOff val="50000"/>
                  </a:prstClr>
                </a:solidFill>
              </a:rPr>
              <a:t>11/12/2013</a:t>
            </a:fld>
            <a:endParaRPr lang="en-GB" dirty="0">
              <a:solidFill>
                <a:prstClr val="black">
                  <a:lumMod val="50000"/>
                  <a:lumOff val="50000"/>
                </a:prstClr>
              </a:solidFill>
            </a:endParaRPr>
          </a:p>
        </p:txBody>
      </p:sp>
      <p:sp>
        <p:nvSpPr>
          <p:cNvPr id="8" name="Footer Placeholder 4"/>
          <p:cNvSpPr>
            <a:spLocks noGrp="1"/>
          </p:cNvSpPr>
          <p:nvPr>
            <p:ph type="ftr" sz="quarter" idx="3"/>
          </p:nvPr>
        </p:nvSpPr>
        <p:spPr>
          <a:xfrm>
            <a:off x="3419872" y="6334125"/>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a:solidFill>
                <a:prstClr val="black">
                  <a:lumMod val="50000"/>
                  <a:lumOff val="50000"/>
                </a:prstClr>
              </a:solidFill>
            </a:endParaRPr>
          </a:p>
        </p:txBody>
      </p:sp>
      <p:sp>
        <p:nvSpPr>
          <p:cNvPr id="9" name="Slide Number Placeholder 5"/>
          <p:cNvSpPr>
            <a:spLocks noGrp="1"/>
          </p:cNvSpPr>
          <p:nvPr>
            <p:ph type="sldNum" sz="quarter" idx="4"/>
          </p:nvPr>
        </p:nvSpPr>
        <p:spPr>
          <a:xfrm>
            <a:off x="7945388" y="6334125"/>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solidFill>
                  <a:prstClr val="black">
                    <a:lumMod val="50000"/>
                    <a:lumOff val="50000"/>
                  </a:prstClr>
                </a:solidFill>
              </a:rPr>
              <a:pPr/>
              <a:t>‹#›</a:t>
            </a:fld>
            <a:endParaRPr lang="en-GB" dirty="0">
              <a:solidFill>
                <a:prstClr val="black">
                  <a:lumMod val="50000"/>
                  <a:lumOff val="50000"/>
                </a:prstClr>
              </a:solidFill>
            </a:endParaRPr>
          </a:p>
        </p:txBody>
      </p:sp>
    </p:spTree>
    <p:extLst>
      <p:ext uri="{BB962C8B-B14F-4D97-AF65-F5344CB8AC3E}">
        <p14:creationId xmlns:p14="http://schemas.microsoft.com/office/powerpoint/2010/main" val="238955000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4212" y="1196975"/>
            <a:ext cx="3811587" cy="4679950"/>
          </a:xfrm>
        </p:spPr>
        <p:txBody>
          <a:bodyPr/>
          <a:lstStyle>
            <a:lvl1pPr marL="342900" marR="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1"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GB" sz="16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Content Placeholder 3"/>
          <p:cNvSpPr>
            <a:spLocks noGrp="1"/>
          </p:cNvSpPr>
          <p:nvPr>
            <p:ph sz="half" idx="2"/>
          </p:nvPr>
        </p:nvSpPr>
        <p:spPr>
          <a:xfrm>
            <a:off x="4648200" y="1196975"/>
            <a:ext cx="3811588" cy="4679950"/>
          </a:xfrm>
        </p:spPr>
        <p:txBody>
          <a:bodyPr/>
          <a:lstStyle>
            <a:lvl1pPr marL="342900" marR="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1"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GB" sz="1600" b="0" i="0" u="none" strike="noStrike" kern="1200" cap="none" spc="0" normalizeH="0" baseline="0" noProof="0" dirty="0">
              <a:ln>
                <a:noFill/>
              </a:ln>
              <a:solidFill>
                <a:prstClr val="black"/>
              </a:solidFill>
              <a:effectLst/>
              <a:uLnTx/>
              <a:uFillTx/>
              <a:latin typeface="+mn-lt"/>
              <a:ea typeface="+mn-ea"/>
              <a:cs typeface="+mn-cs"/>
            </a:endParaRPr>
          </a:p>
        </p:txBody>
      </p:sp>
      <p:sp>
        <p:nvSpPr>
          <p:cNvPr id="8" name="Date Placeholder 3"/>
          <p:cNvSpPr>
            <a:spLocks noGrp="1"/>
          </p:cNvSpPr>
          <p:nvPr>
            <p:ph type="dt" sz="half" idx="10"/>
          </p:nvPr>
        </p:nvSpPr>
        <p:spPr>
          <a:xfrm>
            <a:off x="2123728" y="6334125"/>
            <a:ext cx="1224136" cy="365125"/>
          </a:xfrm>
          <a:prstGeom prst="rect">
            <a:avLst/>
          </a:prstGeom>
        </p:spPr>
        <p:txBody>
          <a:bodyPr/>
          <a:lstStyle>
            <a:lvl1pPr>
              <a:defRPr sz="1200">
                <a:solidFill>
                  <a:schemeClr val="tx1">
                    <a:lumMod val="50000"/>
                    <a:lumOff val="50000"/>
                  </a:schemeClr>
                </a:solidFill>
              </a:defRPr>
            </a:lvl1pPr>
          </a:lstStyle>
          <a:p>
            <a:fld id="{5FFF28FD-7E79-45C4-B908-1E3D72D17701}" type="datetime1">
              <a:rPr lang="en-GB" smtClean="0">
                <a:solidFill>
                  <a:prstClr val="black">
                    <a:lumMod val="50000"/>
                    <a:lumOff val="50000"/>
                  </a:prstClr>
                </a:solidFill>
              </a:rPr>
              <a:t>11/12/2013</a:t>
            </a:fld>
            <a:endParaRPr lang="en-GB" dirty="0">
              <a:solidFill>
                <a:prstClr val="black">
                  <a:lumMod val="50000"/>
                  <a:lumOff val="50000"/>
                </a:prstClr>
              </a:solidFill>
            </a:endParaRPr>
          </a:p>
        </p:txBody>
      </p:sp>
      <p:sp>
        <p:nvSpPr>
          <p:cNvPr id="9" name="Footer Placeholder 4"/>
          <p:cNvSpPr>
            <a:spLocks noGrp="1"/>
          </p:cNvSpPr>
          <p:nvPr>
            <p:ph type="ftr" sz="quarter" idx="3"/>
          </p:nvPr>
        </p:nvSpPr>
        <p:spPr>
          <a:xfrm>
            <a:off x="3419872" y="6334125"/>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a:solidFill>
                <a:prstClr val="black">
                  <a:lumMod val="50000"/>
                  <a:lumOff val="50000"/>
                </a:prstClr>
              </a:solidFill>
            </a:endParaRPr>
          </a:p>
        </p:txBody>
      </p:sp>
      <p:sp>
        <p:nvSpPr>
          <p:cNvPr id="10" name="Slide Number Placeholder 5"/>
          <p:cNvSpPr>
            <a:spLocks noGrp="1"/>
          </p:cNvSpPr>
          <p:nvPr>
            <p:ph type="sldNum" sz="quarter" idx="4"/>
          </p:nvPr>
        </p:nvSpPr>
        <p:spPr>
          <a:xfrm>
            <a:off x="7945388" y="6334125"/>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solidFill>
                  <a:prstClr val="black">
                    <a:lumMod val="50000"/>
                    <a:lumOff val="50000"/>
                  </a:prstClr>
                </a:solidFill>
              </a:rPr>
              <a:pPr/>
              <a:t>‹#›</a:t>
            </a:fld>
            <a:endParaRPr lang="en-GB" dirty="0">
              <a:solidFill>
                <a:prstClr val="black">
                  <a:lumMod val="50000"/>
                  <a:lumOff val="50000"/>
                </a:prstClr>
              </a:solidFill>
            </a:endParaRPr>
          </a:p>
        </p:txBody>
      </p:sp>
    </p:spTree>
    <p:extLst>
      <p:ext uri="{BB962C8B-B14F-4D97-AF65-F5344CB8AC3E}">
        <p14:creationId xmlns:p14="http://schemas.microsoft.com/office/powerpoint/2010/main" val="1438327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Emphasis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4213" y="1196975"/>
            <a:ext cx="3811587" cy="4679950"/>
          </a:xfrm>
        </p:spPr>
        <p:txBody>
          <a:bodyPr/>
          <a:lstStyle>
            <a:lvl1pPr marL="0" marR="0" indent="0" algn="l" defTabSz="914400" rtl="0" eaLnBrk="1" fontAlgn="auto" latinLnBrk="0" hangingPunct="1">
              <a:lnSpc>
                <a:spcPct val="120000"/>
              </a:lnSpc>
              <a:spcBef>
                <a:spcPts val="0"/>
              </a:spcBef>
              <a:spcAft>
                <a:spcPts val="600"/>
              </a:spcAft>
              <a:buClr>
                <a:srgbClr val="1F497D"/>
              </a:buClr>
              <a:buSzTx/>
              <a:buFontTx/>
              <a:buNone/>
              <a:tabLst/>
              <a:defRPr sz="2000"/>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1"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GB" sz="16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Content Placeholder 3"/>
          <p:cNvSpPr>
            <a:spLocks noGrp="1"/>
          </p:cNvSpPr>
          <p:nvPr>
            <p:ph sz="half" idx="2"/>
          </p:nvPr>
        </p:nvSpPr>
        <p:spPr>
          <a:xfrm>
            <a:off x="4648201" y="1339474"/>
            <a:ext cx="3811588" cy="830997"/>
          </a:xfrm>
          <a:solidFill>
            <a:srgbClr val="C6E0E4"/>
          </a:solidFill>
          <a:ln>
            <a:solidFill>
              <a:schemeClr val="tx2"/>
            </a:solidFill>
          </a:ln>
        </p:spPr>
        <p:txBody>
          <a:bodyPr vert="horz" lIns="108000" tIns="45720" rIns="91440" bIns="45720" rtlCol="0">
            <a:spAutoFit/>
          </a:bodyPr>
          <a:lstStyle>
            <a:lvl1pPr marL="0" marR="0" indent="0" algn="l" defTabSz="914400" rtl="0" eaLnBrk="1" fontAlgn="auto" latinLnBrk="0" hangingPunct="1">
              <a:lnSpc>
                <a:spcPct val="120000"/>
              </a:lnSpc>
              <a:spcBef>
                <a:spcPts val="0"/>
              </a:spcBef>
              <a:spcAft>
                <a:spcPts val="600"/>
              </a:spcAft>
              <a:buClr>
                <a:srgbClr val="1F497D"/>
              </a:buClr>
              <a:buSzTx/>
              <a:buFontTx/>
              <a:buNone/>
              <a:tabLst/>
              <a:defRPr lang="en-US" dirty="0" smtClean="0"/>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lvl5pPr>
          </a:lstStyle>
          <a:p>
            <a:pPr marL="342900" marR="0" lvl="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1"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p:txBody>
      </p:sp>
      <p:sp>
        <p:nvSpPr>
          <p:cNvPr id="8" name="Date Placeholder 3"/>
          <p:cNvSpPr>
            <a:spLocks noGrp="1"/>
          </p:cNvSpPr>
          <p:nvPr>
            <p:ph type="dt" sz="half" idx="10"/>
          </p:nvPr>
        </p:nvSpPr>
        <p:spPr>
          <a:xfrm>
            <a:off x="2123728" y="6334125"/>
            <a:ext cx="1224136" cy="365125"/>
          </a:xfrm>
          <a:prstGeom prst="rect">
            <a:avLst/>
          </a:prstGeom>
        </p:spPr>
        <p:txBody>
          <a:bodyPr/>
          <a:lstStyle>
            <a:lvl1pPr>
              <a:defRPr sz="1200">
                <a:solidFill>
                  <a:schemeClr val="tx1">
                    <a:lumMod val="50000"/>
                    <a:lumOff val="50000"/>
                  </a:schemeClr>
                </a:solidFill>
              </a:defRPr>
            </a:lvl1pPr>
          </a:lstStyle>
          <a:p>
            <a:fld id="{B25B7B96-358B-472C-A442-5D2539816829}" type="datetime1">
              <a:rPr lang="en-GB" smtClean="0">
                <a:solidFill>
                  <a:prstClr val="black">
                    <a:lumMod val="50000"/>
                    <a:lumOff val="50000"/>
                  </a:prstClr>
                </a:solidFill>
              </a:rPr>
              <a:t>11/12/2013</a:t>
            </a:fld>
            <a:endParaRPr lang="en-GB" dirty="0">
              <a:solidFill>
                <a:prstClr val="black">
                  <a:lumMod val="50000"/>
                  <a:lumOff val="50000"/>
                </a:prstClr>
              </a:solidFill>
            </a:endParaRPr>
          </a:p>
        </p:txBody>
      </p:sp>
      <p:sp>
        <p:nvSpPr>
          <p:cNvPr id="9" name="Footer Placeholder 4"/>
          <p:cNvSpPr>
            <a:spLocks noGrp="1"/>
          </p:cNvSpPr>
          <p:nvPr>
            <p:ph type="ftr" sz="quarter" idx="3"/>
          </p:nvPr>
        </p:nvSpPr>
        <p:spPr>
          <a:xfrm>
            <a:off x="3419872" y="6334125"/>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a:solidFill>
                <a:prstClr val="black">
                  <a:lumMod val="50000"/>
                  <a:lumOff val="50000"/>
                </a:prstClr>
              </a:solidFill>
            </a:endParaRPr>
          </a:p>
        </p:txBody>
      </p:sp>
      <p:sp>
        <p:nvSpPr>
          <p:cNvPr id="10" name="Slide Number Placeholder 5"/>
          <p:cNvSpPr>
            <a:spLocks noGrp="1"/>
          </p:cNvSpPr>
          <p:nvPr>
            <p:ph type="sldNum" sz="quarter" idx="4"/>
          </p:nvPr>
        </p:nvSpPr>
        <p:spPr>
          <a:xfrm>
            <a:off x="7945388" y="6334125"/>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solidFill>
                  <a:prstClr val="black">
                    <a:lumMod val="50000"/>
                    <a:lumOff val="50000"/>
                  </a:prstClr>
                </a:solidFill>
              </a:rPr>
              <a:pPr/>
              <a:t>‹#›</a:t>
            </a:fld>
            <a:endParaRPr lang="en-GB" dirty="0">
              <a:solidFill>
                <a:prstClr val="black">
                  <a:lumMod val="50000"/>
                  <a:lumOff val="50000"/>
                </a:prstClr>
              </a:solidFill>
            </a:endParaRPr>
          </a:p>
        </p:txBody>
      </p:sp>
    </p:spTree>
    <p:extLst>
      <p:ext uri="{BB962C8B-B14F-4D97-AF65-F5344CB8AC3E}">
        <p14:creationId xmlns:p14="http://schemas.microsoft.com/office/powerpoint/2010/main" val="2477045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84213" y="1196975"/>
            <a:ext cx="3813175" cy="648097"/>
          </a:xfrm>
          <a:solidFill>
            <a:srgbClr val="C6E0E4"/>
          </a:solidFill>
          <a:ln>
            <a:solidFill>
              <a:schemeClr val="tx2"/>
            </a:solidFill>
          </a:ln>
        </p:spPr>
        <p:txBody>
          <a:bodyPr vert="horz" lIns="91440" tIns="45720" rIns="91440" bIns="45720" rtlCol="0">
            <a:noAutofit/>
          </a:bodyPr>
          <a:lstStyle>
            <a:lvl1pPr>
              <a:defRPr lang="en-US" dirty="0" smtClean="0"/>
            </a:lvl1pPr>
          </a:lstStyle>
          <a:p>
            <a:pPr lvl="0"/>
            <a:r>
              <a:rPr lang="en-US" dirty="0" smtClean="0"/>
              <a:t>Click to edit Master text styles</a:t>
            </a:r>
          </a:p>
        </p:txBody>
      </p:sp>
      <p:sp>
        <p:nvSpPr>
          <p:cNvPr id="4" name="Content Placeholder 3"/>
          <p:cNvSpPr>
            <a:spLocks noGrp="1"/>
          </p:cNvSpPr>
          <p:nvPr>
            <p:ph sz="half" idx="2"/>
          </p:nvPr>
        </p:nvSpPr>
        <p:spPr>
          <a:xfrm>
            <a:off x="684213" y="1845072"/>
            <a:ext cx="3813175" cy="4031853"/>
          </a:xfrm>
          <a:ln>
            <a:solidFill>
              <a:schemeClr val="tx2"/>
            </a:solidFill>
          </a:ln>
        </p:spPr>
        <p:txBody>
          <a:bodyPr/>
          <a:lstStyle>
            <a:lvl1pPr>
              <a:defRPr sz="2000"/>
            </a:lvl1pPr>
            <a:lvl2pPr>
              <a:defRPr sz="20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6" y="1196975"/>
            <a:ext cx="3814763" cy="648097"/>
          </a:xfrm>
          <a:solidFill>
            <a:srgbClr val="C6E0E4"/>
          </a:solidFill>
          <a:ln>
            <a:solidFill>
              <a:schemeClr val="tx2"/>
            </a:solidFill>
          </a:ln>
        </p:spPr>
        <p:txBody>
          <a:bodyPr vert="horz" lIns="91440" tIns="45720" rIns="91440" bIns="45720" rtlCol="0">
            <a:noAutofit/>
          </a:bodyPr>
          <a:lstStyle>
            <a:lvl1pPr>
              <a:defRPr lang="en-US" dirty="0" smtClean="0"/>
            </a:lvl1pPr>
          </a:lstStyle>
          <a:p>
            <a:pPr lvl="0"/>
            <a:r>
              <a:rPr lang="en-US" dirty="0" smtClean="0"/>
              <a:t>Click to edit Master text styles</a:t>
            </a:r>
          </a:p>
        </p:txBody>
      </p:sp>
      <p:sp>
        <p:nvSpPr>
          <p:cNvPr id="6" name="Content Placeholder 5"/>
          <p:cNvSpPr>
            <a:spLocks noGrp="1"/>
          </p:cNvSpPr>
          <p:nvPr>
            <p:ph sz="quarter" idx="4"/>
          </p:nvPr>
        </p:nvSpPr>
        <p:spPr>
          <a:xfrm>
            <a:off x="4645026" y="1845072"/>
            <a:ext cx="3814763" cy="4031853"/>
          </a:xfrm>
          <a:ln>
            <a:solidFill>
              <a:schemeClr val="tx2"/>
            </a:solidFill>
          </a:ln>
        </p:spPr>
        <p:txBody>
          <a:bodyPr/>
          <a:lstStyle>
            <a:lvl1pPr>
              <a:defRPr sz="2000"/>
            </a:lvl1pPr>
            <a:lvl2pPr>
              <a:defRPr sz="20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Date Placeholder 3"/>
          <p:cNvSpPr>
            <a:spLocks noGrp="1"/>
          </p:cNvSpPr>
          <p:nvPr>
            <p:ph type="dt" sz="half" idx="10"/>
          </p:nvPr>
        </p:nvSpPr>
        <p:spPr>
          <a:xfrm>
            <a:off x="2123728" y="6334125"/>
            <a:ext cx="1224136" cy="365125"/>
          </a:xfrm>
          <a:prstGeom prst="rect">
            <a:avLst/>
          </a:prstGeom>
        </p:spPr>
        <p:txBody>
          <a:bodyPr/>
          <a:lstStyle>
            <a:lvl1pPr>
              <a:defRPr sz="1200">
                <a:solidFill>
                  <a:schemeClr val="tx1">
                    <a:lumMod val="50000"/>
                    <a:lumOff val="50000"/>
                  </a:schemeClr>
                </a:solidFill>
              </a:defRPr>
            </a:lvl1pPr>
          </a:lstStyle>
          <a:p>
            <a:fld id="{9BA30AF7-23A7-40B2-B087-D7D120DD2583}" type="datetime1">
              <a:rPr lang="en-GB" smtClean="0">
                <a:solidFill>
                  <a:prstClr val="black">
                    <a:lumMod val="50000"/>
                    <a:lumOff val="50000"/>
                  </a:prstClr>
                </a:solidFill>
              </a:rPr>
              <a:t>11/12/2013</a:t>
            </a:fld>
            <a:endParaRPr lang="en-GB" dirty="0">
              <a:solidFill>
                <a:prstClr val="black">
                  <a:lumMod val="50000"/>
                  <a:lumOff val="50000"/>
                </a:prstClr>
              </a:solidFill>
            </a:endParaRPr>
          </a:p>
        </p:txBody>
      </p:sp>
      <p:sp>
        <p:nvSpPr>
          <p:cNvPr id="11" name="Footer Placeholder 4"/>
          <p:cNvSpPr>
            <a:spLocks noGrp="1"/>
          </p:cNvSpPr>
          <p:nvPr>
            <p:ph type="ftr" sz="quarter" idx="11"/>
          </p:nvPr>
        </p:nvSpPr>
        <p:spPr>
          <a:xfrm>
            <a:off x="3419872" y="6334125"/>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a:solidFill>
                <a:prstClr val="black">
                  <a:lumMod val="50000"/>
                  <a:lumOff val="50000"/>
                </a:prstClr>
              </a:solidFill>
            </a:endParaRPr>
          </a:p>
        </p:txBody>
      </p:sp>
      <p:sp>
        <p:nvSpPr>
          <p:cNvPr id="12" name="Slide Number Placeholder 5"/>
          <p:cNvSpPr>
            <a:spLocks noGrp="1"/>
          </p:cNvSpPr>
          <p:nvPr>
            <p:ph type="sldNum" sz="quarter" idx="12"/>
          </p:nvPr>
        </p:nvSpPr>
        <p:spPr>
          <a:xfrm>
            <a:off x="7945388" y="6334125"/>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solidFill>
                  <a:prstClr val="black">
                    <a:lumMod val="50000"/>
                    <a:lumOff val="50000"/>
                  </a:prstClr>
                </a:solidFill>
              </a:rPr>
              <a:pPr/>
              <a:t>‹#›</a:t>
            </a:fld>
            <a:endParaRPr lang="en-GB" dirty="0">
              <a:solidFill>
                <a:prstClr val="black">
                  <a:lumMod val="50000"/>
                  <a:lumOff val="50000"/>
                </a:prstClr>
              </a:solidFill>
            </a:endParaRPr>
          </a:p>
        </p:txBody>
      </p:sp>
    </p:spTree>
    <p:extLst>
      <p:ext uri="{BB962C8B-B14F-4D97-AF65-F5344CB8AC3E}">
        <p14:creationId xmlns:p14="http://schemas.microsoft.com/office/powerpoint/2010/main" val="555220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with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684212" y="1196975"/>
            <a:ext cx="3811587" cy="4752976"/>
          </a:xfrm>
        </p:spPr>
        <p:txBody>
          <a:bodyPr/>
          <a:lstStyle>
            <a:lvl1pPr marL="342900" marR="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1"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GB" sz="16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Content Placeholder 3"/>
          <p:cNvSpPr>
            <a:spLocks noGrp="1"/>
          </p:cNvSpPr>
          <p:nvPr>
            <p:ph sz="half" idx="2"/>
          </p:nvPr>
        </p:nvSpPr>
        <p:spPr>
          <a:xfrm>
            <a:off x="4648200" y="1196975"/>
            <a:ext cx="3811588" cy="4752976"/>
          </a:xfrm>
          <a:ln>
            <a:solidFill>
              <a:schemeClr val="tx2"/>
            </a:solidFill>
          </a:ln>
        </p:spPr>
        <p:txBody>
          <a:bodyPr/>
          <a:lstStyle>
            <a:lvl1pPr marL="342900" marR="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1"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GB" sz="1600" b="0" i="0" u="none" strike="noStrike" kern="1200" cap="none" spc="0" normalizeH="0" baseline="0" noProof="0" dirty="0">
              <a:ln>
                <a:noFill/>
              </a:ln>
              <a:solidFill>
                <a:prstClr val="black"/>
              </a:solidFill>
              <a:effectLst/>
              <a:uLnTx/>
              <a:uFillTx/>
              <a:latin typeface="+mn-lt"/>
              <a:ea typeface="+mn-ea"/>
              <a:cs typeface="+mn-cs"/>
            </a:endParaRPr>
          </a:p>
        </p:txBody>
      </p:sp>
      <p:sp>
        <p:nvSpPr>
          <p:cNvPr id="8" name="Date Placeholder 3"/>
          <p:cNvSpPr>
            <a:spLocks noGrp="1"/>
          </p:cNvSpPr>
          <p:nvPr>
            <p:ph type="dt" sz="half" idx="10"/>
          </p:nvPr>
        </p:nvSpPr>
        <p:spPr>
          <a:xfrm>
            <a:off x="2123728" y="6334125"/>
            <a:ext cx="1224136" cy="365125"/>
          </a:xfrm>
          <a:prstGeom prst="rect">
            <a:avLst/>
          </a:prstGeom>
        </p:spPr>
        <p:txBody>
          <a:bodyPr/>
          <a:lstStyle>
            <a:lvl1pPr>
              <a:defRPr sz="1200">
                <a:solidFill>
                  <a:schemeClr val="tx1">
                    <a:lumMod val="50000"/>
                    <a:lumOff val="50000"/>
                  </a:schemeClr>
                </a:solidFill>
              </a:defRPr>
            </a:lvl1pPr>
          </a:lstStyle>
          <a:p>
            <a:fld id="{BBC8198B-23BD-4334-94C4-BDDECE64C2BD}" type="datetime1">
              <a:rPr lang="en-GB" smtClean="0">
                <a:solidFill>
                  <a:prstClr val="black">
                    <a:lumMod val="50000"/>
                    <a:lumOff val="50000"/>
                  </a:prstClr>
                </a:solidFill>
              </a:rPr>
              <a:t>11/12/2013</a:t>
            </a:fld>
            <a:endParaRPr lang="en-GB" dirty="0">
              <a:solidFill>
                <a:prstClr val="black">
                  <a:lumMod val="50000"/>
                  <a:lumOff val="50000"/>
                </a:prstClr>
              </a:solidFill>
            </a:endParaRPr>
          </a:p>
        </p:txBody>
      </p:sp>
      <p:sp>
        <p:nvSpPr>
          <p:cNvPr id="9" name="Footer Placeholder 4"/>
          <p:cNvSpPr>
            <a:spLocks noGrp="1"/>
          </p:cNvSpPr>
          <p:nvPr>
            <p:ph type="ftr" sz="quarter" idx="3"/>
          </p:nvPr>
        </p:nvSpPr>
        <p:spPr>
          <a:xfrm>
            <a:off x="3419872" y="6334125"/>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a:solidFill>
                <a:prstClr val="black">
                  <a:lumMod val="50000"/>
                  <a:lumOff val="50000"/>
                </a:prstClr>
              </a:solidFill>
            </a:endParaRPr>
          </a:p>
        </p:txBody>
      </p:sp>
      <p:sp>
        <p:nvSpPr>
          <p:cNvPr id="10" name="Slide Number Placeholder 5"/>
          <p:cNvSpPr>
            <a:spLocks noGrp="1"/>
          </p:cNvSpPr>
          <p:nvPr>
            <p:ph type="sldNum" sz="quarter" idx="4"/>
          </p:nvPr>
        </p:nvSpPr>
        <p:spPr>
          <a:xfrm>
            <a:off x="7945388" y="6334125"/>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solidFill>
                  <a:prstClr val="black">
                    <a:lumMod val="50000"/>
                    <a:lumOff val="50000"/>
                  </a:prstClr>
                </a:solidFill>
              </a:rPr>
              <a:pPr/>
              <a:t>‹#›</a:t>
            </a:fld>
            <a:endParaRPr lang="en-GB" dirty="0">
              <a:solidFill>
                <a:prstClr val="black">
                  <a:lumMod val="50000"/>
                  <a:lumOff val="50000"/>
                </a:prstClr>
              </a:solidFill>
            </a:endParaRPr>
          </a:p>
        </p:txBody>
      </p:sp>
    </p:spTree>
    <p:extLst>
      <p:ext uri="{BB962C8B-B14F-4D97-AF65-F5344CB8AC3E}">
        <p14:creationId xmlns:p14="http://schemas.microsoft.com/office/powerpoint/2010/main" val="2755719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Date Placeholder 3"/>
          <p:cNvSpPr>
            <a:spLocks noGrp="1"/>
          </p:cNvSpPr>
          <p:nvPr>
            <p:ph type="dt" sz="half" idx="2"/>
          </p:nvPr>
        </p:nvSpPr>
        <p:spPr>
          <a:xfrm>
            <a:off x="2123728" y="6334125"/>
            <a:ext cx="1224136" cy="365125"/>
          </a:xfrm>
          <a:prstGeom prst="rect">
            <a:avLst/>
          </a:prstGeom>
        </p:spPr>
        <p:txBody>
          <a:bodyPr/>
          <a:lstStyle>
            <a:lvl1pPr>
              <a:defRPr sz="1200">
                <a:solidFill>
                  <a:schemeClr val="tx1">
                    <a:lumMod val="50000"/>
                    <a:lumOff val="50000"/>
                  </a:schemeClr>
                </a:solidFill>
              </a:defRPr>
            </a:lvl1pPr>
          </a:lstStyle>
          <a:p>
            <a:fld id="{E6EF2302-6B1B-492D-8126-F90430F5A7A3}" type="datetime1">
              <a:rPr lang="en-GB" smtClean="0">
                <a:solidFill>
                  <a:prstClr val="black">
                    <a:lumMod val="50000"/>
                    <a:lumOff val="50000"/>
                  </a:prstClr>
                </a:solidFill>
              </a:rPr>
              <a:t>11/12/2013</a:t>
            </a:fld>
            <a:endParaRPr lang="en-GB" dirty="0">
              <a:solidFill>
                <a:prstClr val="black">
                  <a:lumMod val="50000"/>
                  <a:lumOff val="50000"/>
                </a:prstClr>
              </a:solidFill>
            </a:endParaRPr>
          </a:p>
        </p:txBody>
      </p:sp>
      <p:sp>
        <p:nvSpPr>
          <p:cNvPr id="7" name="Footer Placeholder 4"/>
          <p:cNvSpPr>
            <a:spLocks noGrp="1"/>
          </p:cNvSpPr>
          <p:nvPr>
            <p:ph type="ftr" sz="quarter" idx="3"/>
          </p:nvPr>
        </p:nvSpPr>
        <p:spPr>
          <a:xfrm>
            <a:off x="3419872" y="6334125"/>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a:solidFill>
                <a:prstClr val="black">
                  <a:lumMod val="50000"/>
                  <a:lumOff val="50000"/>
                </a:prstClr>
              </a:solidFill>
            </a:endParaRPr>
          </a:p>
        </p:txBody>
      </p:sp>
      <p:sp>
        <p:nvSpPr>
          <p:cNvPr id="8" name="Slide Number Placeholder 5"/>
          <p:cNvSpPr>
            <a:spLocks noGrp="1"/>
          </p:cNvSpPr>
          <p:nvPr>
            <p:ph type="sldNum" sz="quarter" idx="4"/>
          </p:nvPr>
        </p:nvSpPr>
        <p:spPr>
          <a:xfrm>
            <a:off x="7945388" y="6334125"/>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solidFill>
                  <a:prstClr val="black">
                    <a:lumMod val="50000"/>
                    <a:lumOff val="50000"/>
                  </a:prstClr>
                </a:solidFill>
              </a:rPr>
              <a:pPr/>
              <a:t>‹#›</a:t>
            </a:fld>
            <a:endParaRPr lang="en-GB" dirty="0">
              <a:solidFill>
                <a:prstClr val="black">
                  <a:lumMod val="50000"/>
                  <a:lumOff val="50000"/>
                </a:prstClr>
              </a:solidFill>
            </a:endParaRPr>
          </a:p>
        </p:txBody>
      </p:sp>
    </p:spTree>
    <p:extLst>
      <p:ext uri="{BB962C8B-B14F-4D97-AF65-F5344CB8AC3E}">
        <p14:creationId xmlns:p14="http://schemas.microsoft.com/office/powerpoint/2010/main" val="2527799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4213" y="332656"/>
            <a:ext cx="7775575" cy="648419"/>
          </a:xfrm>
          <a:prstGeom prst="rect">
            <a:avLst/>
          </a:prstGeom>
        </p:spPr>
        <p:txBody>
          <a:bodyPr vert="horz" lIns="91440" tIns="45720" rIns="91440" bIns="45720" rtlCol="0" anchor="ctr">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84212" y="1196976"/>
            <a:ext cx="7775575" cy="4679949"/>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3"/>
          <p:cNvSpPr>
            <a:spLocks noGrp="1"/>
          </p:cNvSpPr>
          <p:nvPr>
            <p:ph type="dt" sz="half" idx="2"/>
          </p:nvPr>
        </p:nvSpPr>
        <p:spPr>
          <a:xfrm>
            <a:off x="2123728" y="6334125"/>
            <a:ext cx="1224136" cy="365125"/>
          </a:xfrm>
          <a:prstGeom prst="rect">
            <a:avLst/>
          </a:prstGeom>
        </p:spPr>
        <p:txBody>
          <a:bodyPr/>
          <a:lstStyle>
            <a:lvl1pPr>
              <a:defRPr sz="1200">
                <a:solidFill>
                  <a:schemeClr val="tx1">
                    <a:lumMod val="50000"/>
                    <a:lumOff val="50000"/>
                  </a:schemeClr>
                </a:solidFill>
              </a:defRPr>
            </a:lvl1pPr>
          </a:lstStyle>
          <a:p>
            <a:fld id="{F2B46961-AAE5-48AA-AB26-6A04D3E253BF}" type="datetime1">
              <a:rPr lang="en-GB" smtClean="0">
                <a:solidFill>
                  <a:prstClr val="black">
                    <a:lumMod val="50000"/>
                    <a:lumOff val="50000"/>
                  </a:prstClr>
                </a:solidFill>
              </a:rPr>
              <a:t>11/12/2013</a:t>
            </a:fld>
            <a:endParaRPr lang="en-GB" dirty="0">
              <a:solidFill>
                <a:prstClr val="black">
                  <a:lumMod val="50000"/>
                  <a:lumOff val="50000"/>
                </a:prstClr>
              </a:solidFill>
            </a:endParaRPr>
          </a:p>
        </p:txBody>
      </p:sp>
      <p:sp>
        <p:nvSpPr>
          <p:cNvPr id="8" name="Footer Placeholder 4"/>
          <p:cNvSpPr>
            <a:spLocks noGrp="1"/>
          </p:cNvSpPr>
          <p:nvPr>
            <p:ph type="ftr" sz="quarter" idx="3"/>
          </p:nvPr>
        </p:nvSpPr>
        <p:spPr>
          <a:xfrm>
            <a:off x="3419872" y="6334125"/>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a:solidFill>
                <a:prstClr val="black">
                  <a:lumMod val="50000"/>
                  <a:lumOff val="50000"/>
                </a:prstClr>
              </a:solidFill>
            </a:endParaRPr>
          </a:p>
        </p:txBody>
      </p:sp>
      <p:sp>
        <p:nvSpPr>
          <p:cNvPr id="9" name="Slide Number Placeholder 5"/>
          <p:cNvSpPr>
            <a:spLocks noGrp="1"/>
          </p:cNvSpPr>
          <p:nvPr>
            <p:ph type="sldNum" sz="quarter" idx="4"/>
          </p:nvPr>
        </p:nvSpPr>
        <p:spPr>
          <a:xfrm>
            <a:off x="7945388" y="6334125"/>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solidFill>
                  <a:prstClr val="black">
                    <a:lumMod val="50000"/>
                    <a:lumOff val="50000"/>
                  </a:prstClr>
                </a:solidFill>
              </a:rPr>
              <a:pPr/>
              <a:t>‹#›</a:t>
            </a:fld>
            <a:endParaRPr lang="en-GB" dirty="0">
              <a:solidFill>
                <a:prstClr val="black">
                  <a:lumMod val="50000"/>
                  <a:lumOff val="50000"/>
                </a:prstClr>
              </a:solidFill>
            </a:endParaRPr>
          </a:p>
        </p:txBody>
      </p:sp>
      <p:pic>
        <p:nvPicPr>
          <p:cNvPr id="10" name="Picture 9" descr="Department for Education" title="Logo"/>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84213" y="5937814"/>
            <a:ext cx="1296194" cy="761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82423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lang="en-GB" sz="3200" b="1" kern="1200" dirty="0">
          <a:solidFill>
            <a:srgbClr val="104F75"/>
          </a:solidFill>
          <a:latin typeface="+mj-lt"/>
          <a:ea typeface="+mj-ea"/>
          <a:cs typeface="+mj-cs"/>
        </a:defRPr>
      </a:lvl1pPr>
    </p:titleStyle>
    <p:bodyStyle>
      <a:lvl1pPr marL="342900" indent="-342900" algn="l" defTabSz="914400" rtl="0" eaLnBrk="1" latinLnBrk="0" hangingPunct="1">
        <a:lnSpc>
          <a:spcPct val="120000"/>
        </a:lnSpc>
        <a:spcBef>
          <a:spcPts val="0"/>
        </a:spcBef>
        <a:spcAft>
          <a:spcPts val="600"/>
        </a:spcAft>
        <a:buClr>
          <a:schemeClr val="tx2"/>
        </a:buClr>
        <a:buFont typeface="Wingdings" pitchFamily="2" charset="2"/>
        <a:buChar char="§"/>
        <a:defRPr sz="2000" b="1" kern="1200">
          <a:solidFill>
            <a:schemeClr val="tx1"/>
          </a:solidFill>
          <a:latin typeface="+mn-lt"/>
          <a:ea typeface="+mn-ea"/>
          <a:cs typeface="+mn-cs"/>
        </a:defRPr>
      </a:lvl1pPr>
      <a:lvl2pPr marL="742950" indent="-285750" algn="l" defTabSz="914400" rtl="0" eaLnBrk="1" latinLnBrk="0" hangingPunct="1">
        <a:lnSpc>
          <a:spcPct val="120000"/>
        </a:lnSpc>
        <a:spcBef>
          <a:spcPts val="0"/>
        </a:spcBef>
        <a:spcAft>
          <a:spcPts val="600"/>
        </a:spcAft>
        <a:buClr>
          <a:schemeClr val="tx2"/>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0"/>
        </a:spcBef>
        <a:spcAft>
          <a:spcPts val="600"/>
        </a:spcAft>
        <a:buClr>
          <a:schemeClr val="tx2"/>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0"/>
        </a:spcBef>
        <a:spcAft>
          <a:spcPts val="600"/>
        </a:spcAft>
        <a:buClr>
          <a:schemeClr val="tx2"/>
        </a:buClr>
        <a:buFont typeface="Wingdings"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0"/>
        </a:spcBef>
        <a:spcAft>
          <a:spcPts val="600"/>
        </a:spcAft>
        <a:buClr>
          <a:schemeClr val="tx2"/>
        </a:buClr>
        <a:buFont typeface="Wingdings"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4213" y="332656"/>
            <a:ext cx="7775575" cy="648419"/>
          </a:xfrm>
          <a:prstGeom prst="rect">
            <a:avLst/>
          </a:prstGeom>
        </p:spPr>
        <p:txBody>
          <a:bodyPr vert="horz" lIns="91440" tIns="45720" rIns="91440" bIns="45720" rtlCol="0" anchor="ctr">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84212" y="1196976"/>
            <a:ext cx="7775575" cy="4679949"/>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3"/>
          <p:cNvSpPr>
            <a:spLocks noGrp="1"/>
          </p:cNvSpPr>
          <p:nvPr>
            <p:ph type="dt" sz="half" idx="2"/>
          </p:nvPr>
        </p:nvSpPr>
        <p:spPr>
          <a:xfrm>
            <a:off x="2123728" y="6334125"/>
            <a:ext cx="1224136" cy="365125"/>
          </a:xfrm>
          <a:prstGeom prst="rect">
            <a:avLst/>
          </a:prstGeom>
        </p:spPr>
        <p:txBody>
          <a:bodyPr/>
          <a:lstStyle>
            <a:lvl1pPr>
              <a:defRPr sz="1200">
                <a:solidFill>
                  <a:schemeClr val="tx1">
                    <a:lumMod val="50000"/>
                    <a:lumOff val="50000"/>
                  </a:schemeClr>
                </a:solidFill>
              </a:defRPr>
            </a:lvl1pPr>
          </a:lstStyle>
          <a:p>
            <a:fld id="{9EC23E90-B59C-4730-B5D0-816BC5D796D0}" type="datetime1">
              <a:rPr lang="en-GB" smtClean="0">
                <a:solidFill>
                  <a:prstClr val="black">
                    <a:lumMod val="50000"/>
                    <a:lumOff val="50000"/>
                  </a:prstClr>
                </a:solidFill>
              </a:rPr>
              <a:t>11/12/2013</a:t>
            </a:fld>
            <a:endParaRPr lang="en-GB" dirty="0">
              <a:solidFill>
                <a:prstClr val="black">
                  <a:lumMod val="50000"/>
                  <a:lumOff val="50000"/>
                </a:prstClr>
              </a:solidFill>
            </a:endParaRPr>
          </a:p>
        </p:txBody>
      </p:sp>
      <p:sp>
        <p:nvSpPr>
          <p:cNvPr id="8" name="Footer Placeholder 4"/>
          <p:cNvSpPr>
            <a:spLocks noGrp="1"/>
          </p:cNvSpPr>
          <p:nvPr>
            <p:ph type="ftr" sz="quarter" idx="3"/>
          </p:nvPr>
        </p:nvSpPr>
        <p:spPr>
          <a:xfrm>
            <a:off x="3419872" y="6334125"/>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a:solidFill>
                <a:prstClr val="black">
                  <a:lumMod val="50000"/>
                  <a:lumOff val="50000"/>
                </a:prstClr>
              </a:solidFill>
            </a:endParaRPr>
          </a:p>
        </p:txBody>
      </p:sp>
      <p:sp>
        <p:nvSpPr>
          <p:cNvPr id="9" name="Slide Number Placeholder 5"/>
          <p:cNvSpPr>
            <a:spLocks noGrp="1"/>
          </p:cNvSpPr>
          <p:nvPr>
            <p:ph type="sldNum" sz="quarter" idx="4"/>
          </p:nvPr>
        </p:nvSpPr>
        <p:spPr>
          <a:xfrm>
            <a:off x="7945388" y="6334125"/>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solidFill>
                  <a:prstClr val="black">
                    <a:lumMod val="50000"/>
                    <a:lumOff val="50000"/>
                  </a:prstClr>
                </a:solidFill>
              </a:rPr>
              <a:pPr/>
              <a:t>‹#›</a:t>
            </a:fld>
            <a:endParaRPr lang="en-GB" dirty="0">
              <a:solidFill>
                <a:prstClr val="black">
                  <a:lumMod val="50000"/>
                  <a:lumOff val="50000"/>
                </a:prstClr>
              </a:solidFill>
            </a:endParaRPr>
          </a:p>
        </p:txBody>
      </p:sp>
      <p:pic>
        <p:nvPicPr>
          <p:cNvPr id="10" name="Picture 9" descr="Department for Education" title="Logo"/>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84213" y="5937814"/>
            <a:ext cx="1296194" cy="761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60521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spcBef>
          <a:spcPct val="0"/>
        </a:spcBef>
        <a:buNone/>
        <a:defRPr lang="en-GB" sz="3200" b="1" kern="1200" dirty="0">
          <a:solidFill>
            <a:srgbClr val="104F75"/>
          </a:solidFill>
          <a:latin typeface="+mj-lt"/>
          <a:ea typeface="+mj-ea"/>
          <a:cs typeface="+mj-cs"/>
        </a:defRPr>
      </a:lvl1pPr>
    </p:titleStyle>
    <p:bodyStyle>
      <a:lvl1pPr marL="342900" indent="-342900" algn="l" defTabSz="914400" rtl="0" eaLnBrk="1" latinLnBrk="0" hangingPunct="1">
        <a:lnSpc>
          <a:spcPct val="120000"/>
        </a:lnSpc>
        <a:spcBef>
          <a:spcPts val="0"/>
        </a:spcBef>
        <a:spcAft>
          <a:spcPts val="600"/>
        </a:spcAft>
        <a:buClr>
          <a:schemeClr val="tx2"/>
        </a:buClr>
        <a:buFont typeface="Wingdings" pitchFamily="2" charset="2"/>
        <a:buChar char="§"/>
        <a:defRPr sz="2000" b="1" kern="1200">
          <a:solidFill>
            <a:schemeClr val="tx1"/>
          </a:solidFill>
          <a:latin typeface="+mn-lt"/>
          <a:ea typeface="+mn-ea"/>
          <a:cs typeface="+mn-cs"/>
        </a:defRPr>
      </a:lvl1pPr>
      <a:lvl2pPr marL="742950" indent="-285750" algn="l" defTabSz="914400" rtl="0" eaLnBrk="1" latinLnBrk="0" hangingPunct="1">
        <a:lnSpc>
          <a:spcPct val="120000"/>
        </a:lnSpc>
        <a:spcBef>
          <a:spcPts val="0"/>
        </a:spcBef>
        <a:spcAft>
          <a:spcPts val="600"/>
        </a:spcAft>
        <a:buClr>
          <a:schemeClr val="tx2"/>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0"/>
        </a:spcBef>
        <a:spcAft>
          <a:spcPts val="600"/>
        </a:spcAft>
        <a:buClr>
          <a:schemeClr val="tx2"/>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0"/>
        </a:spcBef>
        <a:spcAft>
          <a:spcPts val="600"/>
        </a:spcAft>
        <a:buClr>
          <a:schemeClr val="tx2"/>
        </a:buClr>
        <a:buFont typeface="Wingdings"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0"/>
        </a:spcBef>
        <a:spcAft>
          <a:spcPts val="600"/>
        </a:spcAft>
        <a:buClr>
          <a:schemeClr val="tx2"/>
        </a:buClr>
        <a:buFont typeface="Wingdings"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hyperlink" Target="mailto:andrew.brook@education.gsi.gov.uk"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hyperlink" Target="http://www.thisistheurl.co.uk/" TargetMode="External"/><Relationship Id="rId4" Type="http://schemas.openxmlformats.org/officeDocument/2006/relationships/hyperlink" Target="mailto:jamie.roome@education.gsi.gov.u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70943"/>
            <a:ext cx="7772400" cy="1470025"/>
          </a:xfrm>
        </p:spPr>
        <p:txBody>
          <a:bodyPr/>
          <a:lstStyle/>
          <a:p>
            <a:r>
              <a:rPr lang="en-GB" dirty="0" smtClean="0"/>
              <a:t>Data Pack </a:t>
            </a:r>
            <a:br>
              <a:rPr lang="en-GB" dirty="0" smtClean="0"/>
            </a:br>
            <a:r>
              <a:rPr lang="en-GB" sz="4000" dirty="0" smtClean="0"/>
              <a:t>Improving </a:t>
            </a:r>
            <a:r>
              <a:rPr lang="en-GB" sz="4000" dirty="0"/>
              <a:t>permanence for looked after children </a:t>
            </a:r>
          </a:p>
        </p:txBody>
      </p:sp>
      <p:sp>
        <p:nvSpPr>
          <p:cNvPr id="5" name="Subtitle 4"/>
          <p:cNvSpPr>
            <a:spLocks noGrp="1"/>
          </p:cNvSpPr>
          <p:nvPr>
            <p:ph type="subTitle" idx="1"/>
          </p:nvPr>
        </p:nvSpPr>
        <p:spPr>
          <a:xfrm>
            <a:off x="683568" y="3933056"/>
            <a:ext cx="6400800" cy="504056"/>
          </a:xfrm>
        </p:spPr>
        <p:txBody>
          <a:bodyPr/>
          <a:lstStyle/>
          <a:p>
            <a:r>
              <a:rPr lang="en-GB" dirty="0"/>
              <a:t>September 2013</a:t>
            </a:r>
          </a:p>
          <a:p>
            <a:endParaRPr lang="en-GB" dirty="0"/>
          </a:p>
        </p:txBody>
      </p:sp>
    </p:spTree>
    <p:extLst>
      <p:ext uri="{BB962C8B-B14F-4D97-AF65-F5344CB8AC3E}">
        <p14:creationId xmlns:p14="http://schemas.microsoft.com/office/powerpoint/2010/main" val="40054308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Autofit/>
          </a:bodyPr>
          <a:lstStyle/>
          <a:p>
            <a:pPr lvl="0" algn="l"/>
            <a:r>
              <a:rPr lang="en-GB" sz="3200" dirty="0" smtClean="0"/>
              <a:t/>
            </a:r>
            <a:br>
              <a:rPr lang="en-GB" sz="3200" dirty="0" smtClean="0"/>
            </a:br>
            <a:r>
              <a:rPr lang="en-GB" sz="3200" dirty="0" smtClean="0"/>
              <a:t/>
            </a:r>
            <a:br>
              <a:rPr lang="en-GB" sz="3200" dirty="0" smtClean="0"/>
            </a:br>
            <a:r>
              <a:rPr lang="en-GB" sz="3200" dirty="0"/>
              <a:t/>
            </a:r>
            <a:br>
              <a:rPr lang="en-GB" sz="3200" dirty="0"/>
            </a:br>
            <a:r>
              <a:rPr lang="en-GB" sz="3200" dirty="0" smtClean="0"/>
              <a:t/>
            </a:r>
            <a:br>
              <a:rPr lang="en-GB" sz="3200" dirty="0" smtClean="0"/>
            </a:br>
            <a:r>
              <a:rPr lang="en-GB" sz="2000" b="1" dirty="0" smtClean="0"/>
              <a:t>10 year olds were most likely to have a single placement – 77 % had 1 placement in the year ending 31 March 2012.  This is the peak of the group of 7 to 13 year olds who were the most likely age range to have one placement during the year</a:t>
            </a:r>
            <a:r>
              <a:rPr lang="en-GB" sz="3200" b="1" dirty="0" smtClean="0"/>
              <a:t/>
            </a:r>
            <a:br>
              <a:rPr lang="en-GB" sz="3200" b="1" dirty="0" smtClean="0"/>
            </a:br>
            <a:r>
              <a:rPr lang="en-GB" sz="3200" dirty="0" smtClean="0"/>
              <a:t/>
            </a:r>
            <a:br>
              <a:rPr lang="en-GB" sz="3200" dirty="0" smtClean="0"/>
            </a:br>
            <a:endParaRPr lang="en-GB" sz="3200" dirty="0"/>
          </a:p>
        </p:txBody>
      </p:sp>
      <p:sp>
        <p:nvSpPr>
          <p:cNvPr id="3" name="Content Placeholder 2" descr="Looked after children at 31 March 2012 by their age and number of placements in the year ending 31 March 2012&#10;" title="Slide 10"/>
          <p:cNvSpPr>
            <a:spLocks noGrp="1"/>
          </p:cNvSpPr>
          <p:nvPr>
            <p:ph idx="1"/>
          </p:nvPr>
        </p:nvSpPr>
        <p:spPr>
          <a:xfrm>
            <a:off x="457200" y="980728"/>
            <a:ext cx="8229600" cy="5145435"/>
          </a:xfrm>
        </p:spPr>
        <p:txBody>
          <a:bodyPr>
            <a:normAutofit/>
          </a:bodyPr>
          <a:lstStyle/>
          <a:p>
            <a:pPr lvl="0" hangingPunct="0">
              <a:buNone/>
            </a:pPr>
            <a:endParaRPr lang="en-GB" sz="1300" dirty="0" smtClean="0"/>
          </a:p>
          <a:p>
            <a:pPr>
              <a:buNone/>
            </a:pPr>
            <a:endParaRPr lang="en-GB" dirty="0"/>
          </a:p>
        </p:txBody>
      </p:sp>
      <p:sp>
        <p:nvSpPr>
          <p:cNvPr id="4" name="TextBox 3"/>
          <p:cNvSpPr txBox="1"/>
          <p:nvPr/>
        </p:nvSpPr>
        <p:spPr>
          <a:xfrm>
            <a:off x="4211960" y="6495147"/>
            <a:ext cx="4464496" cy="246221"/>
          </a:xfrm>
          <a:prstGeom prst="rect">
            <a:avLst/>
          </a:prstGeom>
          <a:noFill/>
        </p:spPr>
        <p:txBody>
          <a:bodyPr wrap="square" rtlCol="0">
            <a:spAutoFit/>
          </a:bodyPr>
          <a:lstStyle/>
          <a:p>
            <a:r>
              <a:rPr lang="en-GB" sz="1000" dirty="0" smtClean="0"/>
              <a:t>*Further breakdowns are not available due to small numbers </a:t>
            </a:r>
            <a:endParaRPr lang="en-GB" sz="1000" dirty="0"/>
          </a:p>
        </p:txBody>
      </p:sp>
      <p:graphicFrame>
        <p:nvGraphicFramePr>
          <p:cNvPr id="7" name="Chart 6" descr="Looked after children at 31 March 2012 by their age and number of placements in the year ending 31 March 2012&#10;" title="Slide 10"/>
          <p:cNvGraphicFramePr>
            <a:graphicFrameLocks noGrp="1"/>
          </p:cNvGraphicFramePr>
          <p:nvPr>
            <p:extLst>
              <p:ext uri="{D42A27DB-BD31-4B8C-83A1-F6EECF244321}">
                <p14:modId xmlns:p14="http://schemas.microsoft.com/office/powerpoint/2010/main" val="3837537155"/>
              </p:ext>
            </p:extLst>
          </p:nvPr>
        </p:nvGraphicFramePr>
        <p:xfrm>
          <a:off x="683568" y="1844824"/>
          <a:ext cx="7969035" cy="4410860"/>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4"/>
          </p:nvPr>
        </p:nvSpPr>
        <p:spPr/>
        <p:txBody>
          <a:bodyPr/>
          <a:lstStyle/>
          <a:p>
            <a:fld id="{5DB98E5A-76C0-453E-B1E0-BC4AB04722D5}" type="slidenum">
              <a:rPr lang="en-GB" smtClean="0">
                <a:solidFill>
                  <a:prstClr val="black">
                    <a:lumMod val="50000"/>
                    <a:lumOff val="50000"/>
                  </a:prstClr>
                </a:solidFill>
              </a:rPr>
              <a:pPr/>
              <a:t>10</a:t>
            </a:fld>
            <a:endParaRPr lang="en-GB" dirty="0">
              <a:solidFill>
                <a:prstClr val="black">
                  <a:lumMod val="50000"/>
                  <a:lumOff val="50000"/>
                </a:prstClr>
              </a:solidFill>
            </a:endParaRPr>
          </a:p>
        </p:txBody>
      </p:sp>
    </p:spTree>
    <p:extLst>
      <p:ext uri="{BB962C8B-B14F-4D97-AF65-F5344CB8AC3E}">
        <p14:creationId xmlns:p14="http://schemas.microsoft.com/office/powerpoint/2010/main" val="32262058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pPr algn="l"/>
            <a:r>
              <a:rPr lang="en-GB" sz="3200" b="1" dirty="0" smtClean="0"/>
              <a:t/>
            </a:r>
            <a:br>
              <a:rPr lang="en-GB" sz="3200" b="1" dirty="0" smtClean="0"/>
            </a:br>
            <a:r>
              <a:rPr lang="en-GB" sz="3200" b="1" dirty="0"/>
              <a:t/>
            </a:r>
            <a:br>
              <a:rPr lang="en-GB" sz="3200" b="1" dirty="0"/>
            </a:br>
            <a:r>
              <a:rPr lang="en-GB" sz="3200" b="1" dirty="0" smtClean="0"/>
              <a:t/>
            </a:r>
            <a:br>
              <a:rPr lang="en-GB" sz="3200" b="1" dirty="0" smtClean="0"/>
            </a:br>
            <a:r>
              <a:rPr lang="en-GB" sz="2200" b="1" dirty="0" smtClean="0"/>
              <a:t>Those children who were 13, 14, 15 and 16yr olds when they became looked after were the groups most likely to have 3 placements or more (13yrs – 21%, 14yrs – 22%, 15yrs – 24 % and 16yrs – 21%)</a:t>
            </a:r>
            <a:r>
              <a:rPr lang="en-GB" sz="2700" b="1" dirty="0" smtClean="0"/>
              <a:t/>
            </a:r>
            <a:br>
              <a:rPr lang="en-GB" sz="2700" b="1" dirty="0" smtClean="0"/>
            </a:br>
            <a:endParaRPr lang="en-GB" sz="2700" dirty="0"/>
          </a:p>
        </p:txBody>
      </p:sp>
      <p:sp>
        <p:nvSpPr>
          <p:cNvPr id="3" name="Content Placeholder 2" descr="Looked after children at 31 March 2012 by their age when starting to be looked after and number of placements in the year ending 31 March 2012&#10;" title="Slide 11"/>
          <p:cNvSpPr>
            <a:spLocks noGrp="1"/>
          </p:cNvSpPr>
          <p:nvPr>
            <p:ph idx="1"/>
          </p:nvPr>
        </p:nvSpPr>
        <p:spPr>
          <a:xfrm>
            <a:off x="457200" y="1124744"/>
            <a:ext cx="8229600" cy="5001419"/>
          </a:xfrm>
        </p:spPr>
        <p:txBody>
          <a:bodyPr>
            <a:normAutofit/>
          </a:bodyPr>
          <a:lstStyle/>
          <a:p>
            <a:pPr marL="0" indent="0" hangingPunct="0">
              <a:buNone/>
            </a:pPr>
            <a:endParaRPr lang="en-GB" sz="1200" dirty="0" smtClean="0"/>
          </a:p>
          <a:p>
            <a:pPr marL="0" indent="0" hangingPunct="0">
              <a:buNone/>
            </a:pPr>
            <a:endParaRPr lang="en-GB" sz="2600" b="1" dirty="0"/>
          </a:p>
        </p:txBody>
      </p:sp>
      <p:graphicFrame>
        <p:nvGraphicFramePr>
          <p:cNvPr id="5" name="Chart 4" descr="Looked after children at 31 March 2012 by their age when starting to be looked after and number of placements in the year ending 31 March 2012&#10;" title="Slide 11"/>
          <p:cNvGraphicFramePr>
            <a:graphicFrameLocks noGrp="1"/>
          </p:cNvGraphicFramePr>
          <p:nvPr>
            <p:extLst>
              <p:ext uri="{D42A27DB-BD31-4B8C-83A1-F6EECF244321}">
                <p14:modId xmlns:p14="http://schemas.microsoft.com/office/powerpoint/2010/main" val="3592854855"/>
              </p:ext>
            </p:extLst>
          </p:nvPr>
        </p:nvGraphicFramePr>
        <p:xfrm>
          <a:off x="323528" y="1988840"/>
          <a:ext cx="8679968" cy="442923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3491880" y="6567155"/>
            <a:ext cx="4464496" cy="246221"/>
          </a:xfrm>
          <a:prstGeom prst="rect">
            <a:avLst/>
          </a:prstGeom>
          <a:noFill/>
        </p:spPr>
        <p:txBody>
          <a:bodyPr wrap="square" rtlCol="0">
            <a:spAutoFit/>
          </a:bodyPr>
          <a:lstStyle/>
          <a:p>
            <a:pPr algn="r"/>
            <a:r>
              <a:rPr lang="en-GB" sz="1000" dirty="0" smtClean="0"/>
              <a:t>*Further breakdowns are not available due to small numbers </a:t>
            </a:r>
            <a:endParaRPr lang="en-GB" sz="1000" dirty="0"/>
          </a:p>
        </p:txBody>
      </p:sp>
      <p:sp>
        <p:nvSpPr>
          <p:cNvPr id="4" name="Slide Number Placeholder 3"/>
          <p:cNvSpPr>
            <a:spLocks noGrp="1"/>
          </p:cNvSpPr>
          <p:nvPr>
            <p:ph type="sldNum" sz="quarter" idx="4"/>
          </p:nvPr>
        </p:nvSpPr>
        <p:spPr/>
        <p:txBody>
          <a:bodyPr/>
          <a:lstStyle/>
          <a:p>
            <a:fld id="{5DB98E5A-76C0-453E-B1E0-BC4AB04722D5}" type="slidenum">
              <a:rPr lang="en-GB" smtClean="0">
                <a:solidFill>
                  <a:prstClr val="black">
                    <a:lumMod val="50000"/>
                    <a:lumOff val="50000"/>
                  </a:prstClr>
                </a:solidFill>
              </a:rPr>
              <a:pPr/>
              <a:t>11</a:t>
            </a:fld>
            <a:endParaRPr lang="en-GB" dirty="0">
              <a:solidFill>
                <a:prstClr val="black">
                  <a:lumMod val="50000"/>
                  <a:lumOff val="50000"/>
                </a:prstClr>
              </a:solidFill>
            </a:endParaRPr>
          </a:p>
        </p:txBody>
      </p:sp>
    </p:spTree>
    <p:extLst>
      <p:ext uri="{BB962C8B-B14F-4D97-AF65-F5344CB8AC3E}">
        <p14:creationId xmlns:p14="http://schemas.microsoft.com/office/powerpoint/2010/main" val="9861977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pPr algn="l"/>
            <a:r>
              <a:rPr lang="en-GB" sz="2700" b="1" dirty="0" smtClean="0"/>
              <a:t/>
            </a:r>
            <a:br>
              <a:rPr lang="en-GB" sz="2700" b="1" dirty="0" smtClean="0"/>
            </a:br>
            <a:r>
              <a:rPr lang="en-GB" sz="2700" b="1" dirty="0"/>
              <a:t/>
            </a:r>
            <a:br>
              <a:rPr lang="en-GB" sz="2700" b="1" dirty="0"/>
            </a:br>
            <a:r>
              <a:rPr lang="en-GB" sz="2700" b="1" dirty="0" smtClean="0"/>
              <a:t/>
            </a:r>
            <a:br>
              <a:rPr lang="en-GB" sz="2700" b="1" dirty="0" smtClean="0"/>
            </a:br>
            <a:r>
              <a:rPr lang="en-GB" sz="2700" b="1" dirty="0"/>
              <a:t/>
            </a:r>
            <a:br>
              <a:rPr lang="en-GB" sz="2700" b="1" dirty="0"/>
            </a:br>
            <a:r>
              <a:rPr lang="en-GB" sz="2000" b="1" dirty="0" smtClean="0"/>
              <a:t>Children who started to be looked after due to socially unacceptable behaviour were the most likel</a:t>
            </a:r>
            <a:r>
              <a:rPr lang="en-GB" sz="2000" dirty="0" smtClean="0"/>
              <a:t>y to have had three or more placements during the year. 23% of children had at least three placements. Children who entered due to disability were the least likely to have had three or more placements (5%)</a:t>
            </a:r>
            <a:r>
              <a:rPr lang="en-GB" sz="3200" b="1" dirty="0" smtClean="0"/>
              <a:t/>
            </a:r>
            <a:br>
              <a:rPr lang="en-GB" sz="3200" b="1" dirty="0" smtClean="0"/>
            </a:br>
            <a:endParaRPr lang="en-GB" sz="3200" dirty="0"/>
          </a:p>
        </p:txBody>
      </p:sp>
      <p:sp>
        <p:nvSpPr>
          <p:cNvPr id="6" name="TextBox 5"/>
          <p:cNvSpPr txBox="1"/>
          <p:nvPr/>
        </p:nvSpPr>
        <p:spPr>
          <a:xfrm>
            <a:off x="4427984" y="6567155"/>
            <a:ext cx="4464496" cy="246221"/>
          </a:xfrm>
          <a:prstGeom prst="rect">
            <a:avLst/>
          </a:prstGeom>
          <a:noFill/>
        </p:spPr>
        <p:txBody>
          <a:bodyPr wrap="square" rtlCol="0">
            <a:spAutoFit/>
          </a:bodyPr>
          <a:lstStyle/>
          <a:p>
            <a:r>
              <a:rPr lang="en-GB" sz="1000" dirty="0" smtClean="0"/>
              <a:t>*Further breakdowns are not available due to small numbers </a:t>
            </a:r>
            <a:endParaRPr lang="en-GB" sz="1000" dirty="0"/>
          </a:p>
        </p:txBody>
      </p:sp>
      <p:graphicFrame>
        <p:nvGraphicFramePr>
          <p:cNvPr id="5" name="Chart 4" descr="Looked after children at 31 March 2012 by their reason for starting to be looked after and number of placements in the year ending 31 March 2012&#10;" title="Slide 12"/>
          <p:cNvGraphicFramePr>
            <a:graphicFrameLocks noGrp="1"/>
          </p:cNvGraphicFramePr>
          <p:nvPr>
            <p:extLst>
              <p:ext uri="{D42A27DB-BD31-4B8C-83A1-F6EECF244321}">
                <p14:modId xmlns:p14="http://schemas.microsoft.com/office/powerpoint/2010/main" val="2390354950"/>
              </p:ext>
            </p:extLst>
          </p:nvPr>
        </p:nvGraphicFramePr>
        <p:xfrm>
          <a:off x="396000" y="1846800"/>
          <a:ext cx="8474400" cy="462600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4"/>
          </p:nvPr>
        </p:nvSpPr>
        <p:spPr/>
        <p:txBody>
          <a:bodyPr/>
          <a:lstStyle/>
          <a:p>
            <a:fld id="{5DB98E5A-76C0-453E-B1E0-BC4AB04722D5}" type="slidenum">
              <a:rPr lang="en-GB" smtClean="0">
                <a:solidFill>
                  <a:prstClr val="black">
                    <a:lumMod val="50000"/>
                    <a:lumOff val="50000"/>
                  </a:prstClr>
                </a:solidFill>
              </a:rPr>
              <a:pPr/>
              <a:t>12</a:t>
            </a:fld>
            <a:endParaRPr lang="en-GB" dirty="0">
              <a:solidFill>
                <a:prstClr val="black">
                  <a:lumMod val="50000"/>
                  <a:lumOff val="50000"/>
                </a:prstClr>
              </a:solidFill>
            </a:endParaRPr>
          </a:p>
        </p:txBody>
      </p:sp>
    </p:spTree>
    <p:extLst>
      <p:ext uri="{BB962C8B-B14F-4D97-AF65-F5344CB8AC3E}">
        <p14:creationId xmlns:p14="http://schemas.microsoft.com/office/powerpoint/2010/main" val="10219972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sz="2700" dirty="0" smtClean="0"/>
              <a:t/>
            </a:r>
            <a:br>
              <a:rPr lang="en-GB" sz="2700" dirty="0" smtClean="0"/>
            </a:br>
            <a:r>
              <a:rPr lang="en-GB" sz="2700" dirty="0"/>
              <a:t/>
            </a:r>
            <a:br>
              <a:rPr lang="en-GB" sz="2700" dirty="0"/>
            </a:br>
            <a:r>
              <a:rPr lang="en-GB" sz="2200" dirty="0" smtClean="0"/>
              <a:t>Although a large majority of local authorities (133) had children with more than five placements in the year ending 31 March 2012, less than half (67) had children with at least 10 placements during the year</a:t>
            </a:r>
            <a:r>
              <a:rPr lang="en-GB" dirty="0" smtClean="0"/>
              <a:t/>
            </a:r>
            <a:br>
              <a:rPr lang="en-GB" dirty="0" smtClean="0"/>
            </a:br>
            <a:endParaRPr lang="en-GB" dirty="0"/>
          </a:p>
        </p:txBody>
      </p:sp>
      <p:sp>
        <p:nvSpPr>
          <p:cNvPr id="6" name="TextBox 5"/>
          <p:cNvSpPr txBox="1"/>
          <p:nvPr/>
        </p:nvSpPr>
        <p:spPr>
          <a:xfrm>
            <a:off x="3491880" y="6381328"/>
            <a:ext cx="5328592" cy="415498"/>
          </a:xfrm>
          <a:prstGeom prst="rect">
            <a:avLst/>
          </a:prstGeom>
          <a:noFill/>
        </p:spPr>
        <p:txBody>
          <a:bodyPr wrap="square" rtlCol="0">
            <a:spAutoFit/>
          </a:bodyPr>
          <a:lstStyle/>
          <a:p>
            <a:pPr algn="r"/>
            <a:r>
              <a:rPr lang="en-GB" sz="1050" dirty="0" smtClean="0"/>
              <a:t>*Further breakdowns are not available due to small numbers</a:t>
            </a:r>
          </a:p>
          <a:p>
            <a:pPr algn="r"/>
            <a:r>
              <a:rPr lang="en-GB" sz="1050" dirty="0" smtClean="0"/>
              <a:t>City of London and Rutland have been excluded from this chart due to small numbers </a:t>
            </a:r>
            <a:endParaRPr lang="en-GB" sz="1050" dirty="0"/>
          </a:p>
        </p:txBody>
      </p:sp>
      <p:graphicFrame>
        <p:nvGraphicFramePr>
          <p:cNvPr id="5" name="Chart 4" descr="Looked after children at 31 March 2012 by Local Authority and number of placements in the year ending 31 March 2012&#10;" title="Slide 13"/>
          <p:cNvGraphicFramePr>
            <a:graphicFrameLocks noGrp="1"/>
          </p:cNvGraphicFramePr>
          <p:nvPr>
            <p:extLst>
              <p:ext uri="{D42A27DB-BD31-4B8C-83A1-F6EECF244321}">
                <p14:modId xmlns:p14="http://schemas.microsoft.com/office/powerpoint/2010/main" val="1618456112"/>
              </p:ext>
            </p:extLst>
          </p:nvPr>
        </p:nvGraphicFramePr>
        <p:xfrm>
          <a:off x="252000" y="1699200"/>
          <a:ext cx="8568000" cy="484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4"/>
          </p:nvPr>
        </p:nvSpPr>
        <p:spPr/>
        <p:txBody>
          <a:bodyPr/>
          <a:lstStyle/>
          <a:p>
            <a:fld id="{5DB98E5A-76C0-453E-B1E0-BC4AB04722D5}" type="slidenum">
              <a:rPr lang="en-GB" smtClean="0">
                <a:solidFill>
                  <a:prstClr val="black">
                    <a:lumMod val="50000"/>
                    <a:lumOff val="50000"/>
                  </a:prstClr>
                </a:solidFill>
              </a:rPr>
              <a:pPr/>
              <a:t>13</a:t>
            </a:fld>
            <a:endParaRPr lang="en-GB" dirty="0">
              <a:solidFill>
                <a:prstClr val="black">
                  <a:lumMod val="50000"/>
                  <a:lumOff val="50000"/>
                </a:prstClr>
              </a:solidFill>
            </a:endParaRPr>
          </a:p>
        </p:txBody>
      </p:sp>
    </p:spTree>
    <p:extLst>
      <p:ext uri="{BB962C8B-B14F-4D97-AF65-F5344CB8AC3E}">
        <p14:creationId xmlns:p14="http://schemas.microsoft.com/office/powerpoint/2010/main" val="36156061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pPr algn="l"/>
            <a:r>
              <a:rPr lang="en-GB" sz="2800" dirty="0" smtClean="0"/>
              <a:t>Questions for local authorities</a:t>
            </a:r>
            <a:endParaRPr lang="en-GB" sz="2800" dirty="0"/>
          </a:p>
        </p:txBody>
      </p:sp>
      <p:sp>
        <p:nvSpPr>
          <p:cNvPr id="3" name="Content Placeholder 2"/>
          <p:cNvSpPr>
            <a:spLocks noGrp="1"/>
          </p:cNvSpPr>
          <p:nvPr>
            <p:ph idx="1"/>
          </p:nvPr>
        </p:nvSpPr>
        <p:spPr>
          <a:xfrm>
            <a:off x="457200" y="1052736"/>
            <a:ext cx="8229600" cy="5256584"/>
          </a:xfrm>
        </p:spPr>
        <p:txBody>
          <a:bodyPr>
            <a:normAutofit fontScale="25000" lnSpcReduction="20000"/>
          </a:bodyPr>
          <a:lstStyle/>
          <a:p>
            <a:pPr>
              <a:buNone/>
            </a:pPr>
            <a:r>
              <a:rPr lang="en-GB" sz="6400" u="sng" dirty="0" smtClean="0"/>
              <a:t>General </a:t>
            </a:r>
            <a:endParaRPr lang="en-GB" sz="6400" dirty="0"/>
          </a:p>
          <a:p>
            <a:r>
              <a:rPr lang="en-GB" sz="4800" b="0" dirty="0"/>
              <a:t>What proportion of our looked after population experienced more than 10 placements last year? How does this compare to the previous five years? What do we know about the needs profile of these children and their families? </a:t>
            </a:r>
          </a:p>
          <a:p>
            <a:pPr lvl="0"/>
            <a:r>
              <a:rPr lang="en-GB" sz="4800" b="0" dirty="0" smtClean="0"/>
              <a:t>What </a:t>
            </a:r>
            <a:r>
              <a:rPr lang="en-GB" sz="4800" b="0" dirty="0"/>
              <a:t>proportion of our looked after population experienced three or more placements last year? How does this compare to the previous five years? </a:t>
            </a:r>
          </a:p>
          <a:p>
            <a:pPr lvl="0"/>
            <a:r>
              <a:rPr lang="en-GB" sz="4800" b="0" dirty="0" smtClean="0"/>
              <a:t>What </a:t>
            </a:r>
            <a:r>
              <a:rPr lang="en-GB" sz="4800" b="0" dirty="0"/>
              <a:t>are our services for looked after children and their families? </a:t>
            </a:r>
          </a:p>
          <a:p>
            <a:pPr lvl="0"/>
            <a:r>
              <a:rPr lang="en-GB" sz="4800" b="0" dirty="0"/>
              <a:t>How has our service provision changed over the last five years? What informed the change?</a:t>
            </a:r>
          </a:p>
          <a:p>
            <a:pPr lvl="0"/>
            <a:r>
              <a:rPr lang="en-GB" sz="4800" b="0" dirty="0"/>
              <a:t>What action are we currently taking to improve placement stability? </a:t>
            </a:r>
            <a:endParaRPr lang="en-GB" sz="4800" dirty="0"/>
          </a:p>
          <a:p>
            <a:pPr>
              <a:buNone/>
            </a:pPr>
            <a:r>
              <a:rPr lang="en-GB" sz="6400" u="sng" dirty="0"/>
              <a:t>Age </a:t>
            </a:r>
            <a:endParaRPr lang="en-GB" sz="6400" dirty="0"/>
          </a:p>
          <a:p>
            <a:pPr lvl="0"/>
            <a:r>
              <a:rPr lang="en-GB" sz="4800" b="0" dirty="0"/>
              <a:t>Do we understand the age profile of our looked after population in terms of the average age of children entering care and the split across age groups (e.g. under 2yrs, 3 – 6yr olds, 7 -12yr olds and 13yrs-15yrs and 16yrs+) within the current care population? How does this compare to the previous five years? </a:t>
            </a:r>
          </a:p>
          <a:p>
            <a:pPr lvl="0"/>
            <a:r>
              <a:rPr lang="en-GB" sz="4800" b="0" dirty="0"/>
              <a:t>Do we have services and/or interventions that target specific age groups – e.g. specialist foster care provision for very young children such as the Multidimensional Treatment Foster Care – Prevention Programme for 3 – 6 year olds? If yes, what informed the decision to commission these services/interventions? </a:t>
            </a:r>
          </a:p>
          <a:p>
            <a:pPr lvl="0"/>
            <a:r>
              <a:rPr lang="en-GB" sz="4800" b="0" dirty="0"/>
              <a:t>Does our local data about the age and needs profile suggest that we consider exploring the need for age specific services/interventions to improve placement stability? </a:t>
            </a:r>
          </a:p>
          <a:p>
            <a:pPr lvl="0"/>
            <a:r>
              <a:rPr lang="en-GB" sz="4800" b="0" dirty="0"/>
              <a:t>Are there children in particular age groups who are difficult to place? Is this due to complex needs and no appropriate local placements/services? What are our current arrangements for out of area placements and spot purchasing?</a:t>
            </a:r>
            <a:r>
              <a:rPr lang="en-GB" sz="4800" dirty="0"/>
              <a:t> </a:t>
            </a:r>
          </a:p>
          <a:p>
            <a:pPr>
              <a:buNone/>
            </a:pPr>
            <a:r>
              <a:rPr lang="en-GB" dirty="0"/>
              <a:t> </a:t>
            </a:r>
          </a:p>
          <a:p>
            <a:pPr>
              <a:buNone/>
            </a:pPr>
            <a:endParaRPr lang="en-GB" dirty="0"/>
          </a:p>
        </p:txBody>
      </p:sp>
      <p:sp>
        <p:nvSpPr>
          <p:cNvPr id="4" name="Slide Number Placeholder 3"/>
          <p:cNvSpPr>
            <a:spLocks noGrp="1"/>
          </p:cNvSpPr>
          <p:nvPr>
            <p:ph type="sldNum" sz="quarter" idx="4"/>
          </p:nvPr>
        </p:nvSpPr>
        <p:spPr/>
        <p:txBody>
          <a:bodyPr/>
          <a:lstStyle/>
          <a:p>
            <a:fld id="{5DB98E5A-76C0-453E-B1E0-BC4AB04722D5}" type="slidenum">
              <a:rPr lang="en-GB" smtClean="0">
                <a:solidFill>
                  <a:prstClr val="black">
                    <a:lumMod val="50000"/>
                    <a:lumOff val="50000"/>
                  </a:prstClr>
                </a:solidFill>
              </a:rPr>
              <a:pPr/>
              <a:t>14</a:t>
            </a:fld>
            <a:endParaRPr lang="en-GB" dirty="0">
              <a:solidFill>
                <a:prstClr val="black">
                  <a:lumMod val="50000"/>
                  <a:lumOff val="50000"/>
                </a:prstClr>
              </a:solidFill>
            </a:endParaRPr>
          </a:p>
        </p:txBody>
      </p:sp>
    </p:spTree>
    <p:extLst>
      <p:ext uri="{BB962C8B-B14F-4D97-AF65-F5344CB8AC3E}">
        <p14:creationId xmlns:p14="http://schemas.microsoft.com/office/powerpoint/2010/main" val="12616584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2670"/>
            <a:ext cx="8229600" cy="706090"/>
          </a:xfrm>
        </p:spPr>
        <p:txBody>
          <a:bodyPr>
            <a:normAutofit/>
          </a:bodyPr>
          <a:lstStyle/>
          <a:p>
            <a:pPr algn="l"/>
            <a:r>
              <a:rPr lang="en-GB" sz="2800" dirty="0" smtClean="0"/>
              <a:t>Questions for local authorities</a:t>
            </a:r>
            <a:endParaRPr lang="en-GB" sz="2800" dirty="0"/>
          </a:p>
        </p:txBody>
      </p:sp>
      <p:sp>
        <p:nvSpPr>
          <p:cNvPr id="3" name="Content Placeholder 2"/>
          <p:cNvSpPr>
            <a:spLocks noGrp="1"/>
          </p:cNvSpPr>
          <p:nvPr>
            <p:ph idx="1"/>
          </p:nvPr>
        </p:nvSpPr>
        <p:spPr>
          <a:xfrm>
            <a:off x="457200" y="1340768"/>
            <a:ext cx="8229600" cy="4176464"/>
          </a:xfrm>
        </p:spPr>
        <p:txBody>
          <a:bodyPr>
            <a:normAutofit/>
          </a:bodyPr>
          <a:lstStyle/>
          <a:p>
            <a:pPr>
              <a:buNone/>
            </a:pPr>
            <a:r>
              <a:rPr lang="en-GB" sz="1600" u="sng" dirty="0" smtClean="0"/>
              <a:t>Reason for entering care </a:t>
            </a:r>
            <a:endParaRPr lang="en-GB" sz="1600" dirty="0" smtClean="0"/>
          </a:p>
          <a:p>
            <a:pPr lvl="0"/>
            <a:r>
              <a:rPr lang="en-GB" sz="1200" b="0" dirty="0" smtClean="0"/>
              <a:t>Do we understand the profile of our looked after population in terms of the reason for entering care? How does this compare to the previous five years? </a:t>
            </a:r>
          </a:p>
          <a:p>
            <a:pPr lvl="0"/>
            <a:r>
              <a:rPr lang="en-GB" sz="1200" b="0" dirty="0" smtClean="0"/>
              <a:t>Do we have usual services and/or interventions that target children with particular experiences and needs – e.g. specialist services that address parental difficulties which impact on their capacity to parent such as </a:t>
            </a:r>
            <a:r>
              <a:rPr lang="en-GB" sz="1200" b="0" dirty="0" err="1" smtClean="0"/>
              <a:t>Multisystemic</a:t>
            </a:r>
            <a:r>
              <a:rPr lang="en-GB" sz="1200" b="0" dirty="0" smtClean="0"/>
              <a:t> Therapy? If yes, what informed the decision to commission these services/interventions? </a:t>
            </a:r>
            <a:endParaRPr lang="en-GB" sz="1200" dirty="0" smtClean="0"/>
          </a:p>
          <a:p>
            <a:pPr>
              <a:buNone/>
            </a:pPr>
            <a:r>
              <a:rPr lang="en-GB" sz="1600" u="sng" dirty="0" smtClean="0"/>
              <a:t>Local area </a:t>
            </a:r>
            <a:endParaRPr lang="en-GB" sz="1600" dirty="0" smtClean="0"/>
          </a:p>
          <a:p>
            <a:pPr lvl="0"/>
            <a:r>
              <a:rPr lang="en-GB" sz="1200" b="0" dirty="0" smtClean="0"/>
              <a:t>What local factors might impact on placement stability? These could include areas of deprivation</a:t>
            </a:r>
            <a:r>
              <a:rPr lang="en-GB" sz="1200" b="0" dirty="0"/>
              <a:t> </a:t>
            </a:r>
            <a:r>
              <a:rPr lang="en-GB" sz="1200" b="0" dirty="0" smtClean="0"/>
              <a:t>or local housing stock and impact on foster carer recruitment? </a:t>
            </a:r>
          </a:p>
          <a:p>
            <a:pPr lvl="0"/>
            <a:r>
              <a:rPr lang="en-GB" sz="1200" b="0" dirty="0" smtClean="0"/>
              <a:t>How do we compare to our statistical neighbours in terms of size of care population, age profile of looked after children and reasons for entering care?  </a:t>
            </a:r>
          </a:p>
          <a:p>
            <a:pPr lvl="0"/>
            <a:r>
              <a:rPr lang="en-GB" sz="1200" b="0" dirty="0" smtClean="0"/>
              <a:t>How are local looked after children’s services organised and made available across the local authority area? How might this impact on placement stability? </a:t>
            </a:r>
          </a:p>
          <a:p>
            <a:r>
              <a:rPr lang="en-GB" sz="1200" b="0" dirty="0"/>
              <a:t>How is the goal of achieving placement stability reflected in local policy and practice? How is this monitored? </a:t>
            </a:r>
          </a:p>
          <a:p>
            <a:pPr marL="0" lvl="0" indent="0">
              <a:buNone/>
            </a:pPr>
            <a:endParaRPr lang="en-GB" sz="1200" b="0" dirty="0" smtClean="0"/>
          </a:p>
          <a:p>
            <a:pPr>
              <a:buNone/>
            </a:pPr>
            <a:endParaRPr lang="en-GB" dirty="0"/>
          </a:p>
        </p:txBody>
      </p:sp>
      <p:sp>
        <p:nvSpPr>
          <p:cNvPr id="4" name="Slide Number Placeholder 3"/>
          <p:cNvSpPr>
            <a:spLocks noGrp="1"/>
          </p:cNvSpPr>
          <p:nvPr>
            <p:ph type="sldNum" sz="quarter" idx="4"/>
          </p:nvPr>
        </p:nvSpPr>
        <p:spPr/>
        <p:txBody>
          <a:bodyPr/>
          <a:lstStyle/>
          <a:p>
            <a:fld id="{5DB98E5A-76C0-453E-B1E0-BC4AB04722D5}" type="slidenum">
              <a:rPr lang="en-GB" smtClean="0">
                <a:solidFill>
                  <a:prstClr val="black">
                    <a:lumMod val="50000"/>
                    <a:lumOff val="50000"/>
                  </a:prstClr>
                </a:solidFill>
              </a:rPr>
              <a:pPr/>
              <a:t>15</a:t>
            </a:fld>
            <a:endParaRPr lang="en-GB" dirty="0">
              <a:solidFill>
                <a:prstClr val="black">
                  <a:lumMod val="50000"/>
                  <a:lumOff val="50000"/>
                </a:prstClr>
              </a:solidFill>
            </a:endParaRPr>
          </a:p>
        </p:txBody>
      </p:sp>
    </p:spTree>
    <p:extLst>
      <p:ext uri="{BB962C8B-B14F-4D97-AF65-F5344CB8AC3E}">
        <p14:creationId xmlns:p14="http://schemas.microsoft.com/office/powerpoint/2010/main" val="35301218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Placement stability – length of time in care and length of time in placement </a:t>
            </a:r>
          </a:p>
        </p:txBody>
      </p:sp>
      <p:sp>
        <p:nvSpPr>
          <p:cNvPr id="5" name="Text Placeholder 4"/>
          <p:cNvSpPr>
            <a:spLocks noGrp="1"/>
          </p:cNvSpPr>
          <p:nvPr>
            <p:ph type="body" idx="1"/>
          </p:nvPr>
        </p:nvSpPr>
        <p:spPr>
          <a:xfrm>
            <a:off x="691109" y="3068960"/>
            <a:ext cx="7775575" cy="1500187"/>
          </a:xfrm>
        </p:spPr>
        <p:txBody>
          <a:bodyPr/>
          <a:lstStyle/>
          <a:p>
            <a:r>
              <a:rPr lang="en-GB" sz="1600" b="0" dirty="0"/>
              <a:t>This section explores placement stability in the context of length of time in care and placement type. The purpose is to consider how a child’s age, legal status and placement type might impact on placement stability over a longer period and what this might indicate to local authorities about how their data could be used to inform system and service </a:t>
            </a:r>
            <a:r>
              <a:rPr lang="en-GB" sz="1600" b="0" dirty="0" smtClean="0"/>
              <a:t>development</a:t>
            </a:r>
            <a:endParaRPr lang="en-GB" sz="1600" b="0" dirty="0"/>
          </a:p>
          <a:p>
            <a:endParaRPr lang="en-GB" dirty="0"/>
          </a:p>
        </p:txBody>
      </p:sp>
      <p:sp>
        <p:nvSpPr>
          <p:cNvPr id="2" name="Slide Number Placeholder 1"/>
          <p:cNvSpPr>
            <a:spLocks noGrp="1"/>
          </p:cNvSpPr>
          <p:nvPr>
            <p:ph type="sldNum" sz="quarter" idx="4"/>
          </p:nvPr>
        </p:nvSpPr>
        <p:spPr/>
        <p:txBody>
          <a:bodyPr/>
          <a:lstStyle/>
          <a:p>
            <a:fld id="{5DB98E5A-76C0-453E-B1E0-BC4AB04722D5}" type="slidenum">
              <a:rPr lang="en-GB" smtClean="0">
                <a:solidFill>
                  <a:prstClr val="black">
                    <a:lumMod val="50000"/>
                    <a:lumOff val="50000"/>
                  </a:prstClr>
                </a:solidFill>
              </a:rPr>
              <a:pPr/>
              <a:t>16</a:t>
            </a:fld>
            <a:endParaRPr lang="en-GB" dirty="0">
              <a:solidFill>
                <a:prstClr val="black">
                  <a:lumMod val="50000"/>
                  <a:lumOff val="50000"/>
                </a:prstClr>
              </a:solidFill>
            </a:endParaRPr>
          </a:p>
        </p:txBody>
      </p:sp>
    </p:spTree>
    <p:extLst>
      <p:ext uri="{BB962C8B-B14F-4D97-AF65-F5344CB8AC3E}">
        <p14:creationId xmlns:p14="http://schemas.microsoft.com/office/powerpoint/2010/main" val="38566497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765075"/>
            <a:ext cx="7775575" cy="647701"/>
          </a:xfrm>
        </p:spPr>
        <p:txBody>
          <a:bodyPr>
            <a:noAutofit/>
          </a:bodyPr>
          <a:lstStyle/>
          <a:p>
            <a:r>
              <a:rPr lang="en-GB" sz="2800" dirty="0" smtClean="0"/>
              <a:t/>
            </a:r>
            <a:br>
              <a:rPr lang="en-GB" sz="2800" dirty="0" smtClean="0"/>
            </a:br>
            <a:r>
              <a:rPr lang="en-GB" sz="2800" dirty="0" smtClean="0"/>
              <a:t>The </a:t>
            </a:r>
            <a:r>
              <a:rPr lang="en-GB" sz="2800" dirty="0"/>
              <a:t>factors considered in this analysis include: </a:t>
            </a:r>
            <a:r>
              <a:rPr lang="en-GB" sz="2000" dirty="0"/>
              <a:t/>
            </a:r>
            <a:br>
              <a:rPr lang="en-GB" sz="2000" dirty="0"/>
            </a:br>
            <a:endParaRPr lang="en-GB" sz="2800" dirty="0"/>
          </a:p>
        </p:txBody>
      </p:sp>
      <p:sp>
        <p:nvSpPr>
          <p:cNvPr id="3" name="Content Placeholder 2"/>
          <p:cNvSpPr>
            <a:spLocks noGrp="1"/>
          </p:cNvSpPr>
          <p:nvPr>
            <p:ph idx="1"/>
          </p:nvPr>
        </p:nvSpPr>
        <p:spPr>
          <a:xfrm>
            <a:off x="684212" y="1845171"/>
            <a:ext cx="7775575" cy="3240013"/>
          </a:xfrm>
        </p:spPr>
        <p:txBody>
          <a:bodyPr>
            <a:normAutofit/>
          </a:bodyPr>
          <a:lstStyle/>
          <a:p>
            <a:pPr lvl="0" hangingPunct="0"/>
            <a:r>
              <a:rPr lang="en-GB" sz="1800" b="0" dirty="0" smtClean="0"/>
              <a:t>Length </a:t>
            </a:r>
            <a:r>
              <a:rPr lang="en-GB" sz="1800" b="0" dirty="0"/>
              <a:t>of time in care with length of time in placement – under and over five years</a:t>
            </a:r>
          </a:p>
          <a:p>
            <a:pPr lvl="0" hangingPunct="0"/>
            <a:r>
              <a:rPr lang="en-GB" sz="1800" b="0" dirty="0"/>
              <a:t>Child’s age </a:t>
            </a:r>
          </a:p>
          <a:p>
            <a:pPr lvl="0" hangingPunct="0"/>
            <a:r>
              <a:rPr lang="en-GB" sz="1800" b="0" dirty="0"/>
              <a:t>Child’s legal status </a:t>
            </a:r>
          </a:p>
          <a:p>
            <a:pPr lvl="0" hangingPunct="0"/>
            <a:r>
              <a:rPr lang="en-GB" sz="1800" b="0" dirty="0"/>
              <a:t>Placement type – foster placements including a sub section on foster placements with a relative or friend (also known as family and friends foster care) and residential care home placement (also referred to as children’s homes)</a:t>
            </a:r>
          </a:p>
          <a:p>
            <a:endParaRPr lang="en-GB" dirty="0"/>
          </a:p>
        </p:txBody>
      </p:sp>
      <p:sp>
        <p:nvSpPr>
          <p:cNvPr id="4" name="Slide Number Placeholder 3"/>
          <p:cNvSpPr>
            <a:spLocks noGrp="1"/>
          </p:cNvSpPr>
          <p:nvPr>
            <p:ph type="sldNum" sz="quarter" idx="4"/>
          </p:nvPr>
        </p:nvSpPr>
        <p:spPr/>
        <p:txBody>
          <a:bodyPr/>
          <a:lstStyle/>
          <a:p>
            <a:fld id="{5DB98E5A-76C0-453E-B1E0-BC4AB04722D5}" type="slidenum">
              <a:rPr lang="en-GB" smtClean="0">
                <a:solidFill>
                  <a:prstClr val="black">
                    <a:lumMod val="50000"/>
                    <a:lumOff val="50000"/>
                  </a:prstClr>
                </a:solidFill>
              </a:rPr>
              <a:pPr/>
              <a:t>17</a:t>
            </a:fld>
            <a:endParaRPr lang="en-GB" dirty="0">
              <a:solidFill>
                <a:prstClr val="black">
                  <a:lumMod val="50000"/>
                  <a:lumOff val="50000"/>
                </a:prstClr>
              </a:solidFill>
            </a:endParaRPr>
          </a:p>
        </p:txBody>
      </p:sp>
    </p:spTree>
    <p:extLst>
      <p:ext uri="{BB962C8B-B14F-4D97-AF65-F5344CB8AC3E}">
        <p14:creationId xmlns:p14="http://schemas.microsoft.com/office/powerpoint/2010/main" val="19411669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GB" sz="2400" dirty="0" smtClean="0"/>
              <a:t/>
            </a:r>
            <a:br>
              <a:rPr lang="en-GB" sz="2400" dirty="0" smtClean="0"/>
            </a:br>
            <a:r>
              <a:rPr lang="en-GB" sz="2400" dirty="0"/>
              <a:t/>
            </a:r>
            <a:br>
              <a:rPr lang="en-GB" sz="2400" dirty="0"/>
            </a:br>
            <a:r>
              <a:rPr lang="en-GB" sz="2000" dirty="0" smtClean="0"/>
              <a:t>Data </a:t>
            </a:r>
            <a:r>
              <a:rPr lang="en-GB" sz="2000" dirty="0"/>
              <a:t>demonstrates that long term foster care provides stability for a significant minority of fostered children (</a:t>
            </a:r>
            <a:r>
              <a:rPr lang="en-GB" sz="2000" dirty="0" smtClean="0"/>
              <a:t>6,290 </a:t>
            </a:r>
            <a:r>
              <a:rPr lang="en-GB" sz="2000" dirty="0"/>
              <a:t>children – 17</a:t>
            </a:r>
            <a:r>
              <a:rPr lang="en-GB" sz="2000" dirty="0" smtClean="0"/>
              <a:t>% </a:t>
            </a:r>
            <a:r>
              <a:rPr lang="en-GB" sz="2000" dirty="0"/>
              <a:t>of all fostered children - between 5 and 18yrs had been in the same foster placement for more than five years. 1%  were accommodated under s20)</a:t>
            </a:r>
            <a:r>
              <a:rPr lang="en-GB" sz="2400" dirty="0"/>
              <a:t> </a:t>
            </a:r>
          </a:p>
        </p:txBody>
      </p:sp>
      <p:graphicFrame>
        <p:nvGraphicFramePr>
          <p:cNvPr id="4" name="Chart 3" descr="Children aged 5 to 18 years old in foster placements at 31 March 2012 by legal status, length of placement and length of period of care&#10;" title="Slide 18"/>
          <p:cNvGraphicFramePr>
            <a:graphicFrameLocks noGrp="1"/>
          </p:cNvGraphicFramePr>
          <p:nvPr>
            <p:extLst>
              <p:ext uri="{D42A27DB-BD31-4B8C-83A1-F6EECF244321}">
                <p14:modId xmlns:p14="http://schemas.microsoft.com/office/powerpoint/2010/main" val="271117315"/>
              </p:ext>
            </p:extLst>
          </p:nvPr>
        </p:nvGraphicFramePr>
        <p:xfrm>
          <a:off x="1187624" y="2132856"/>
          <a:ext cx="6384236" cy="4171649"/>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4"/>
          </p:nvPr>
        </p:nvSpPr>
        <p:spPr/>
        <p:txBody>
          <a:bodyPr/>
          <a:lstStyle/>
          <a:p>
            <a:fld id="{5DB98E5A-76C0-453E-B1E0-BC4AB04722D5}" type="slidenum">
              <a:rPr lang="en-GB" smtClean="0">
                <a:solidFill>
                  <a:prstClr val="black">
                    <a:lumMod val="50000"/>
                    <a:lumOff val="50000"/>
                  </a:prstClr>
                </a:solidFill>
              </a:rPr>
              <a:pPr/>
              <a:t>18</a:t>
            </a:fld>
            <a:endParaRPr lang="en-GB" dirty="0">
              <a:solidFill>
                <a:prstClr val="black">
                  <a:lumMod val="50000"/>
                  <a:lumOff val="50000"/>
                </a:prstClr>
              </a:solidFill>
            </a:endParaRPr>
          </a:p>
        </p:txBody>
      </p:sp>
    </p:spTree>
    <p:extLst>
      <p:ext uri="{BB962C8B-B14F-4D97-AF65-F5344CB8AC3E}">
        <p14:creationId xmlns:p14="http://schemas.microsoft.com/office/powerpoint/2010/main" val="6077608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765075"/>
            <a:ext cx="7775575" cy="647701"/>
          </a:xfrm>
        </p:spPr>
        <p:txBody>
          <a:bodyPr>
            <a:normAutofit fontScale="90000"/>
          </a:bodyPr>
          <a:lstStyle/>
          <a:p>
            <a:pPr algn="l"/>
            <a:r>
              <a:rPr lang="en-GB" sz="2700" b="1" dirty="0" smtClean="0"/>
              <a:t/>
            </a:r>
            <a:br>
              <a:rPr lang="en-GB" sz="2700" b="1" dirty="0" smtClean="0"/>
            </a:br>
            <a:r>
              <a:rPr lang="en-GB" sz="2700" b="1" dirty="0"/>
              <a:t/>
            </a:r>
            <a:br>
              <a:rPr lang="en-GB" sz="2700" b="1" dirty="0"/>
            </a:br>
            <a:r>
              <a:rPr lang="en-GB" sz="2200" b="1" dirty="0" smtClean="0"/>
              <a:t>20% (1,500) of children with their friends or family had been in that placement for more than five years compared to 11% (4,790) for those with other foster carers</a:t>
            </a:r>
            <a:r>
              <a:rPr lang="en-GB" b="1" dirty="0" smtClean="0"/>
              <a:t/>
            </a:r>
            <a:br>
              <a:rPr lang="en-GB" b="1" dirty="0" smtClean="0"/>
            </a:br>
            <a:endParaRPr lang="en-GB" dirty="0"/>
          </a:p>
        </p:txBody>
      </p:sp>
      <p:graphicFrame>
        <p:nvGraphicFramePr>
          <p:cNvPr id="4" name="Chart 3" descr="Children in foster placements at 31 March 2012 by carer, length of placement and length of period of care&#10;" title="Slide 19"/>
          <p:cNvGraphicFramePr>
            <a:graphicFrameLocks noGrp="1"/>
          </p:cNvGraphicFramePr>
          <p:nvPr>
            <p:extLst>
              <p:ext uri="{D42A27DB-BD31-4B8C-83A1-F6EECF244321}">
                <p14:modId xmlns:p14="http://schemas.microsoft.com/office/powerpoint/2010/main" val="182011032"/>
              </p:ext>
            </p:extLst>
          </p:nvPr>
        </p:nvGraphicFramePr>
        <p:xfrm>
          <a:off x="1187624" y="1988840"/>
          <a:ext cx="6382800" cy="417240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4"/>
          </p:nvPr>
        </p:nvSpPr>
        <p:spPr/>
        <p:txBody>
          <a:bodyPr/>
          <a:lstStyle/>
          <a:p>
            <a:fld id="{5DB98E5A-76C0-453E-B1E0-BC4AB04722D5}" type="slidenum">
              <a:rPr lang="en-GB" smtClean="0">
                <a:solidFill>
                  <a:prstClr val="black">
                    <a:lumMod val="50000"/>
                    <a:lumOff val="50000"/>
                  </a:prstClr>
                </a:solidFill>
              </a:rPr>
              <a:pPr/>
              <a:t>19</a:t>
            </a:fld>
            <a:endParaRPr lang="en-GB" dirty="0">
              <a:solidFill>
                <a:prstClr val="black">
                  <a:lumMod val="50000"/>
                  <a:lumOff val="50000"/>
                </a:prstClr>
              </a:solidFill>
            </a:endParaRPr>
          </a:p>
        </p:txBody>
      </p:sp>
    </p:spTree>
    <p:extLst>
      <p:ext uri="{BB962C8B-B14F-4D97-AF65-F5344CB8AC3E}">
        <p14:creationId xmlns:p14="http://schemas.microsoft.com/office/powerpoint/2010/main" val="41120137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549051"/>
            <a:ext cx="7775575" cy="647701"/>
          </a:xfrm>
        </p:spPr>
        <p:txBody>
          <a:bodyPr>
            <a:noAutofit/>
          </a:bodyPr>
          <a:lstStyle/>
          <a:p>
            <a:pPr algn="l"/>
            <a:r>
              <a:rPr lang="en-GB" sz="2800" dirty="0" smtClean="0"/>
              <a:t>Improving permanence for looked after children </a:t>
            </a:r>
            <a:endParaRPr lang="en-GB" sz="2800" dirty="0"/>
          </a:p>
        </p:txBody>
      </p:sp>
      <p:sp>
        <p:nvSpPr>
          <p:cNvPr id="3" name="Content Placeholder 2"/>
          <p:cNvSpPr>
            <a:spLocks noGrp="1"/>
          </p:cNvSpPr>
          <p:nvPr>
            <p:ph idx="1"/>
          </p:nvPr>
        </p:nvSpPr>
        <p:spPr>
          <a:xfrm>
            <a:off x="684212" y="1412776"/>
            <a:ext cx="7775575" cy="4679949"/>
          </a:xfrm>
        </p:spPr>
        <p:txBody>
          <a:bodyPr>
            <a:normAutofit fontScale="92500" lnSpcReduction="10000"/>
          </a:bodyPr>
          <a:lstStyle/>
          <a:p>
            <a:pPr lvl="0" hangingPunct="0"/>
            <a:r>
              <a:rPr lang="en-GB" sz="1900" b="1" dirty="0" smtClean="0"/>
              <a:t>Improving Permanence</a:t>
            </a:r>
          </a:p>
          <a:p>
            <a:pPr lvl="0" hangingPunct="0"/>
            <a:r>
              <a:rPr lang="en-GB" sz="1900" dirty="0" smtClean="0"/>
              <a:t>About the data</a:t>
            </a:r>
            <a:endParaRPr lang="en-GB" sz="1900" dirty="0"/>
          </a:p>
          <a:p>
            <a:pPr lvl="0" hangingPunct="0"/>
            <a:r>
              <a:rPr lang="en-GB" sz="1900" b="1" dirty="0" smtClean="0"/>
              <a:t>Placement </a:t>
            </a:r>
            <a:r>
              <a:rPr lang="en-GB" sz="1900" b="1" dirty="0"/>
              <a:t>Stability </a:t>
            </a:r>
            <a:endParaRPr lang="en-GB" sz="1900" dirty="0"/>
          </a:p>
          <a:p>
            <a:pPr lvl="1" hangingPunct="0"/>
            <a:r>
              <a:rPr lang="en-GB" sz="1700" dirty="0"/>
              <a:t>Placement stability by age, reason for entering care, region and local authority </a:t>
            </a:r>
          </a:p>
          <a:p>
            <a:pPr lvl="1" hangingPunct="0"/>
            <a:r>
              <a:rPr lang="en-GB" sz="1700" dirty="0"/>
              <a:t>Placement stability by length of time in care and placement type</a:t>
            </a:r>
          </a:p>
          <a:p>
            <a:pPr lvl="1" hangingPunct="0"/>
            <a:r>
              <a:rPr lang="en-GB" sz="1700" dirty="0"/>
              <a:t>Placement stability and educational attainment </a:t>
            </a:r>
          </a:p>
          <a:p>
            <a:pPr hangingPunct="0">
              <a:buNone/>
            </a:pPr>
            <a:r>
              <a:rPr lang="en-GB" sz="1900" dirty="0"/>
              <a:t> </a:t>
            </a:r>
          </a:p>
          <a:p>
            <a:pPr lvl="0" hangingPunct="0"/>
            <a:r>
              <a:rPr lang="en-GB" sz="1900" b="1" dirty="0"/>
              <a:t>Return Home from Care </a:t>
            </a:r>
            <a:endParaRPr lang="en-GB" sz="1900" dirty="0"/>
          </a:p>
          <a:p>
            <a:pPr lvl="1" hangingPunct="0"/>
            <a:r>
              <a:rPr lang="en-GB" sz="1700" dirty="0"/>
              <a:t>Return Home for Care </a:t>
            </a:r>
            <a:r>
              <a:rPr lang="en-GB" sz="1700" dirty="0" smtClean="0"/>
              <a:t>by age, legal status, duration of latest period in care and local authority </a:t>
            </a:r>
          </a:p>
          <a:p>
            <a:pPr lvl="1" hangingPunct="0"/>
            <a:r>
              <a:rPr lang="en-GB" sz="1700" dirty="0" smtClean="0"/>
              <a:t>Return home and re-entry to care – 2006/7 - 2012</a:t>
            </a:r>
            <a:endParaRPr lang="en-GB" sz="1700" dirty="0"/>
          </a:p>
          <a:p>
            <a:pPr hangingPunct="0">
              <a:buNone/>
            </a:pPr>
            <a:r>
              <a:rPr lang="en-GB" dirty="0"/>
              <a:t> </a:t>
            </a:r>
          </a:p>
          <a:p>
            <a:endParaRPr lang="en-GB" dirty="0"/>
          </a:p>
        </p:txBody>
      </p:sp>
      <p:sp>
        <p:nvSpPr>
          <p:cNvPr id="4" name="Slide Number Placeholder 3"/>
          <p:cNvSpPr>
            <a:spLocks noGrp="1"/>
          </p:cNvSpPr>
          <p:nvPr>
            <p:ph type="sldNum" sz="quarter" idx="4"/>
          </p:nvPr>
        </p:nvSpPr>
        <p:spPr/>
        <p:txBody>
          <a:bodyPr/>
          <a:lstStyle/>
          <a:p>
            <a:fld id="{5DB98E5A-76C0-453E-B1E0-BC4AB04722D5}" type="slidenum">
              <a:rPr lang="en-GB" smtClean="0">
                <a:solidFill>
                  <a:prstClr val="black">
                    <a:lumMod val="50000"/>
                    <a:lumOff val="50000"/>
                  </a:prstClr>
                </a:solidFill>
              </a:rPr>
              <a:pPr/>
              <a:t>2</a:t>
            </a:fld>
            <a:endParaRPr lang="en-GB" dirty="0">
              <a:solidFill>
                <a:prstClr val="black">
                  <a:lumMod val="50000"/>
                  <a:lumOff val="50000"/>
                </a:prstClr>
              </a:solidFill>
            </a:endParaRPr>
          </a:p>
        </p:txBody>
      </p:sp>
    </p:spTree>
    <p:extLst>
      <p:ext uri="{BB962C8B-B14F-4D97-AF65-F5344CB8AC3E}">
        <p14:creationId xmlns:p14="http://schemas.microsoft.com/office/powerpoint/2010/main" val="20301931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z="1400" dirty="0"/>
              <a:t>Children are more likely to be placed in children’s home under S20 than a care order.  Children placed in children’s homes under a care order are more likely to remain in care for over 5 years but no more likely to remain in the same placement for more than 5 years. The same proportion of children accommodated under s20 and children with care orders remain in the same placement for more than 5 years (2% for each group)</a:t>
            </a:r>
          </a:p>
        </p:txBody>
      </p:sp>
      <p:sp>
        <p:nvSpPr>
          <p:cNvPr id="7" name="Content Placeholder 6"/>
          <p:cNvSpPr>
            <a:spLocks noGrp="1"/>
          </p:cNvSpPr>
          <p:nvPr>
            <p:ph idx="1"/>
          </p:nvPr>
        </p:nvSpPr>
        <p:spPr>
          <a:xfrm>
            <a:off x="684212" y="1485131"/>
            <a:ext cx="7775575" cy="4608165"/>
          </a:xfrm>
        </p:spPr>
        <p:txBody>
          <a:bodyPr/>
          <a:lstStyle/>
          <a:p>
            <a:pPr marL="0" indent="0">
              <a:buNone/>
            </a:pPr>
            <a:endParaRPr lang="en-GB" dirty="0"/>
          </a:p>
        </p:txBody>
      </p:sp>
      <p:sp>
        <p:nvSpPr>
          <p:cNvPr id="3" name="Slide Number Placeholder 2"/>
          <p:cNvSpPr>
            <a:spLocks noGrp="1"/>
          </p:cNvSpPr>
          <p:nvPr>
            <p:ph type="sldNum" sz="quarter" idx="4"/>
          </p:nvPr>
        </p:nvSpPr>
        <p:spPr/>
        <p:txBody>
          <a:bodyPr/>
          <a:lstStyle/>
          <a:p>
            <a:fld id="{5DB98E5A-76C0-453E-B1E0-BC4AB04722D5}" type="slidenum">
              <a:rPr lang="en-GB" smtClean="0"/>
              <a:pPr/>
              <a:t>20</a:t>
            </a:fld>
            <a:endParaRPr lang="en-GB" dirty="0"/>
          </a:p>
        </p:txBody>
      </p:sp>
      <p:pic>
        <p:nvPicPr>
          <p:cNvPr id="5" name="Picture 8" descr="Children in children's homes at 31 March 2012 by legal status, length of placement and length of period in care" title="Slid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545" y="1484784"/>
            <a:ext cx="6748632" cy="4412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59680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pPr algn="l"/>
            <a:r>
              <a:rPr lang="en-GB" sz="2800" dirty="0" smtClean="0"/>
              <a:t>Questions for local authorities</a:t>
            </a:r>
            <a:endParaRPr lang="en-GB" sz="2800" dirty="0"/>
          </a:p>
        </p:txBody>
      </p:sp>
      <p:sp>
        <p:nvSpPr>
          <p:cNvPr id="3" name="Content Placeholder 2"/>
          <p:cNvSpPr>
            <a:spLocks noGrp="1"/>
          </p:cNvSpPr>
          <p:nvPr>
            <p:ph idx="1"/>
          </p:nvPr>
        </p:nvSpPr>
        <p:spPr>
          <a:xfrm>
            <a:off x="457200" y="1196753"/>
            <a:ext cx="8229600" cy="4680520"/>
          </a:xfrm>
        </p:spPr>
        <p:txBody>
          <a:bodyPr>
            <a:normAutofit lnSpcReduction="10000"/>
          </a:bodyPr>
          <a:lstStyle/>
          <a:p>
            <a:pPr lvl="0">
              <a:spcAft>
                <a:spcPts val="600"/>
              </a:spcAft>
            </a:pPr>
            <a:r>
              <a:rPr lang="en-GB" sz="1600" b="0" dirty="0"/>
              <a:t>What proportion of your looked after population has been in care for more than five years? </a:t>
            </a:r>
          </a:p>
          <a:p>
            <a:pPr lvl="0">
              <a:spcAft>
                <a:spcPts val="600"/>
              </a:spcAft>
            </a:pPr>
            <a:r>
              <a:rPr lang="en-GB" sz="1600" b="0" dirty="0"/>
              <a:t>How many of these children have been in the same placement for this time? </a:t>
            </a:r>
          </a:p>
          <a:p>
            <a:pPr lvl="0">
              <a:spcAft>
                <a:spcPts val="600"/>
              </a:spcAft>
            </a:pPr>
            <a:r>
              <a:rPr lang="en-GB" sz="1600" b="0" dirty="0"/>
              <a:t>What proportion of those children who have been in care over five years are looked after under a care order? Does this impact on placement stability? </a:t>
            </a:r>
          </a:p>
          <a:p>
            <a:pPr lvl="0">
              <a:spcAft>
                <a:spcPts val="600"/>
              </a:spcAft>
            </a:pPr>
            <a:r>
              <a:rPr lang="en-GB" sz="1600" b="0" dirty="0"/>
              <a:t>In terms of placement type (Relative and friend foster care, other foster care and residential care) – what are the most stable placements over time? </a:t>
            </a:r>
          </a:p>
          <a:p>
            <a:pPr lvl="0">
              <a:spcAft>
                <a:spcPts val="600"/>
              </a:spcAft>
            </a:pPr>
            <a:r>
              <a:rPr lang="en-GB" sz="1600" b="0" dirty="0"/>
              <a:t>Do we collect and track the number of placements children have during their care journey or just in a particular care episode? Are there trends for particular age groups or placement types? </a:t>
            </a:r>
          </a:p>
          <a:p>
            <a:pPr lvl="0">
              <a:spcAft>
                <a:spcPts val="600"/>
              </a:spcAft>
            </a:pPr>
            <a:r>
              <a:rPr lang="en-GB" sz="1600" b="0" dirty="0"/>
              <a:t>Do you record why placements end? Do you track the reasons over time for individual children, groups and the whole looked after population? </a:t>
            </a:r>
          </a:p>
          <a:p>
            <a:pPr lvl="0">
              <a:spcAft>
                <a:spcPts val="600"/>
              </a:spcAft>
            </a:pPr>
            <a:r>
              <a:rPr lang="en-GB" sz="1600" b="0" dirty="0"/>
              <a:t>What are the most frequent reasons for placements ending and does this differ based on placement type (e.g. for those children accommodated under s20 who have been placed with relative and friend carers) or for different age groups? </a:t>
            </a:r>
          </a:p>
          <a:p>
            <a:pPr>
              <a:buNone/>
            </a:pPr>
            <a:endParaRPr lang="en-GB" dirty="0"/>
          </a:p>
        </p:txBody>
      </p:sp>
      <p:sp>
        <p:nvSpPr>
          <p:cNvPr id="4" name="Slide Number Placeholder 3"/>
          <p:cNvSpPr>
            <a:spLocks noGrp="1"/>
          </p:cNvSpPr>
          <p:nvPr>
            <p:ph type="sldNum" sz="quarter" idx="4"/>
          </p:nvPr>
        </p:nvSpPr>
        <p:spPr/>
        <p:txBody>
          <a:bodyPr/>
          <a:lstStyle/>
          <a:p>
            <a:fld id="{5DB98E5A-76C0-453E-B1E0-BC4AB04722D5}" type="slidenum">
              <a:rPr lang="en-GB" smtClean="0">
                <a:solidFill>
                  <a:prstClr val="black">
                    <a:lumMod val="50000"/>
                    <a:lumOff val="50000"/>
                  </a:prstClr>
                </a:solidFill>
              </a:rPr>
              <a:pPr/>
              <a:t>21</a:t>
            </a:fld>
            <a:endParaRPr lang="en-GB" dirty="0">
              <a:solidFill>
                <a:prstClr val="black">
                  <a:lumMod val="50000"/>
                  <a:lumOff val="50000"/>
                </a:prstClr>
              </a:solidFill>
            </a:endParaRPr>
          </a:p>
        </p:txBody>
      </p:sp>
    </p:spTree>
    <p:extLst>
      <p:ext uri="{BB962C8B-B14F-4D97-AF65-F5344CB8AC3E}">
        <p14:creationId xmlns:p14="http://schemas.microsoft.com/office/powerpoint/2010/main" val="8210582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8921" y="1239559"/>
            <a:ext cx="7775575" cy="1253337"/>
          </a:xfrm>
        </p:spPr>
        <p:txBody>
          <a:bodyPr/>
          <a:lstStyle/>
          <a:p>
            <a:r>
              <a:rPr lang="en-GB" dirty="0"/>
              <a:t>Placement stability </a:t>
            </a:r>
            <a:r>
              <a:rPr lang="en-GB" dirty="0" smtClean="0"/>
              <a:t>and educational attainment </a:t>
            </a:r>
            <a:endParaRPr lang="en-GB" dirty="0"/>
          </a:p>
        </p:txBody>
      </p:sp>
      <p:sp>
        <p:nvSpPr>
          <p:cNvPr id="5" name="Text Placeholder 4"/>
          <p:cNvSpPr>
            <a:spLocks noGrp="1"/>
          </p:cNvSpPr>
          <p:nvPr>
            <p:ph type="body" idx="1"/>
          </p:nvPr>
        </p:nvSpPr>
        <p:spPr>
          <a:xfrm>
            <a:off x="691109" y="2648893"/>
            <a:ext cx="7775575" cy="1500187"/>
          </a:xfrm>
        </p:spPr>
        <p:txBody>
          <a:bodyPr/>
          <a:lstStyle/>
          <a:p>
            <a:r>
              <a:rPr lang="en-GB" sz="1600" b="0" dirty="0"/>
              <a:t>The following analysis provides information on matched data for looked after children and number of placements with information from the National Pupil Database on educational attainment at Key Stage 4 (KS4). KS4 is the legal definition for the two years of education that incorporates </a:t>
            </a:r>
            <a:r>
              <a:rPr lang="en-GB" sz="1600" b="0" dirty="0" smtClean="0"/>
              <a:t>GCSEs</a:t>
            </a:r>
            <a:r>
              <a:rPr lang="en-GB" sz="1600" dirty="0" smtClean="0"/>
              <a:t> </a:t>
            </a:r>
            <a:endParaRPr lang="en-GB" sz="1600" dirty="0"/>
          </a:p>
        </p:txBody>
      </p:sp>
      <p:sp>
        <p:nvSpPr>
          <p:cNvPr id="2" name="Slide Number Placeholder 1"/>
          <p:cNvSpPr>
            <a:spLocks noGrp="1"/>
          </p:cNvSpPr>
          <p:nvPr>
            <p:ph type="sldNum" sz="quarter" idx="4"/>
          </p:nvPr>
        </p:nvSpPr>
        <p:spPr/>
        <p:txBody>
          <a:bodyPr/>
          <a:lstStyle/>
          <a:p>
            <a:fld id="{5DB98E5A-76C0-453E-B1E0-BC4AB04722D5}" type="slidenum">
              <a:rPr lang="en-GB" smtClean="0">
                <a:solidFill>
                  <a:prstClr val="black">
                    <a:lumMod val="50000"/>
                    <a:lumOff val="50000"/>
                  </a:prstClr>
                </a:solidFill>
              </a:rPr>
              <a:pPr/>
              <a:t>22</a:t>
            </a:fld>
            <a:endParaRPr lang="en-GB" dirty="0">
              <a:solidFill>
                <a:prstClr val="black">
                  <a:lumMod val="50000"/>
                  <a:lumOff val="50000"/>
                </a:prstClr>
              </a:solidFill>
            </a:endParaRPr>
          </a:p>
        </p:txBody>
      </p:sp>
    </p:spTree>
    <p:extLst>
      <p:ext uri="{BB962C8B-B14F-4D97-AF65-F5344CB8AC3E}">
        <p14:creationId xmlns:p14="http://schemas.microsoft.com/office/powerpoint/2010/main" val="9144181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405035"/>
            <a:ext cx="7775575" cy="647701"/>
          </a:xfrm>
        </p:spPr>
        <p:txBody>
          <a:bodyPr>
            <a:noAutofit/>
          </a:bodyPr>
          <a:lstStyle/>
          <a:p>
            <a:pPr algn="l"/>
            <a:r>
              <a:rPr lang="en-GB" sz="2000" b="1" dirty="0" smtClean="0"/>
              <a:t>43</a:t>
            </a:r>
            <a:r>
              <a:rPr lang="en-GB" sz="2000" b="1" dirty="0"/>
              <a:t>% of children with just a single placement during 2011-12 achieving 5+ A*-C grades at GCSE compared to 13% of those who had more than three placements</a:t>
            </a:r>
          </a:p>
        </p:txBody>
      </p:sp>
      <p:graphicFrame>
        <p:nvGraphicFramePr>
          <p:cNvPr id="4" name="Chart 3" descr="Key Stage 4 attainment for looked after children by stability in year&#10;" title="Slide 23"/>
          <p:cNvGraphicFramePr>
            <a:graphicFrameLocks/>
          </p:cNvGraphicFramePr>
          <p:nvPr>
            <p:extLst>
              <p:ext uri="{D42A27DB-BD31-4B8C-83A1-F6EECF244321}">
                <p14:modId xmlns:p14="http://schemas.microsoft.com/office/powerpoint/2010/main" val="706597834"/>
              </p:ext>
            </p:extLst>
          </p:nvPr>
        </p:nvGraphicFramePr>
        <p:xfrm>
          <a:off x="467544" y="1484784"/>
          <a:ext cx="8208912" cy="4968552"/>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4"/>
          </p:nvPr>
        </p:nvSpPr>
        <p:spPr/>
        <p:txBody>
          <a:bodyPr/>
          <a:lstStyle/>
          <a:p>
            <a:fld id="{5DB98E5A-76C0-453E-B1E0-BC4AB04722D5}" type="slidenum">
              <a:rPr lang="en-GB" smtClean="0">
                <a:solidFill>
                  <a:prstClr val="black">
                    <a:lumMod val="50000"/>
                    <a:lumOff val="50000"/>
                  </a:prstClr>
                </a:solidFill>
              </a:rPr>
              <a:pPr/>
              <a:t>23</a:t>
            </a:fld>
            <a:endParaRPr lang="en-GB" dirty="0">
              <a:solidFill>
                <a:prstClr val="black">
                  <a:lumMod val="50000"/>
                  <a:lumOff val="50000"/>
                </a:prstClr>
              </a:solidFill>
            </a:endParaRPr>
          </a:p>
        </p:txBody>
      </p:sp>
    </p:spTree>
    <p:extLst>
      <p:ext uri="{BB962C8B-B14F-4D97-AF65-F5344CB8AC3E}">
        <p14:creationId xmlns:p14="http://schemas.microsoft.com/office/powerpoint/2010/main" val="39798330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477043"/>
            <a:ext cx="7775575" cy="647701"/>
          </a:xfrm>
        </p:spPr>
        <p:txBody>
          <a:bodyPr>
            <a:noAutofit/>
          </a:bodyPr>
          <a:lstStyle/>
          <a:p>
            <a:pPr algn="l"/>
            <a:r>
              <a:rPr lang="en-GB" sz="2000" b="1" dirty="0"/>
              <a:t>29% of children who had been looked after between 12 and 18 months achieved 5+ A*-C compared to 41% who had been looked after for six years or </a:t>
            </a:r>
            <a:r>
              <a:rPr lang="en-GB" sz="2000" b="1" dirty="0" smtClean="0"/>
              <a:t>more</a:t>
            </a:r>
            <a:endParaRPr lang="en-GB" sz="2000" b="1" dirty="0"/>
          </a:p>
        </p:txBody>
      </p:sp>
      <p:graphicFrame>
        <p:nvGraphicFramePr>
          <p:cNvPr id="5" name="Chart 4" descr="Length of time in care by educational attainment " title="Slide 24"/>
          <p:cNvGraphicFramePr>
            <a:graphicFrameLocks/>
          </p:cNvGraphicFramePr>
          <p:nvPr>
            <p:extLst>
              <p:ext uri="{D42A27DB-BD31-4B8C-83A1-F6EECF244321}">
                <p14:modId xmlns:p14="http://schemas.microsoft.com/office/powerpoint/2010/main" val="989871768"/>
              </p:ext>
            </p:extLst>
          </p:nvPr>
        </p:nvGraphicFramePr>
        <p:xfrm>
          <a:off x="539552" y="1556792"/>
          <a:ext cx="7920880" cy="4824536"/>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4"/>
          </p:nvPr>
        </p:nvSpPr>
        <p:spPr/>
        <p:txBody>
          <a:bodyPr/>
          <a:lstStyle/>
          <a:p>
            <a:fld id="{5DB98E5A-76C0-453E-B1E0-BC4AB04722D5}" type="slidenum">
              <a:rPr lang="en-GB" smtClean="0">
                <a:solidFill>
                  <a:prstClr val="black">
                    <a:lumMod val="50000"/>
                    <a:lumOff val="50000"/>
                  </a:prstClr>
                </a:solidFill>
              </a:rPr>
              <a:pPr/>
              <a:t>24</a:t>
            </a:fld>
            <a:endParaRPr lang="en-GB" dirty="0">
              <a:solidFill>
                <a:prstClr val="black">
                  <a:lumMod val="50000"/>
                  <a:lumOff val="50000"/>
                </a:prstClr>
              </a:solidFill>
            </a:endParaRPr>
          </a:p>
        </p:txBody>
      </p:sp>
    </p:spTree>
    <p:extLst>
      <p:ext uri="{BB962C8B-B14F-4D97-AF65-F5344CB8AC3E}">
        <p14:creationId xmlns:p14="http://schemas.microsoft.com/office/powerpoint/2010/main" val="31939607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2670"/>
            <a:ext cx="8229600" cy="706090"/>
          </a:xfrm>
        </p:spPr>
        <p:txBody>
          <a:bodyPr>
            <a:normAutofit/>
          </a:bodyPr>
          <a:lstStyle/>
          <a:p>
            <a:pPr algn="l"/>
            <a:r>
              <a:rPr lang="en-GB" sz="2800" dirty="0" smtClean="0"/>
              <a:t>Questions for local authorities</a:t>
            </a:r>
            <a:endParaRPr lang="en-GB" sz="2800" dirty="0"/>
          </a:p>
        </p:txBody>
      </p:sp>
      <p:sp>
        <p:nvSpPr>
          <p:cNvPr id="3" name="Content Placeholder 2"/>
          <p:cNvSpPr>
            <a:spLocks noGrp="1"/>
          </p:cNvSpPr>
          <p:nvPr>
            <p:ph idx="1"/>
          </p:nvPr>
        </p:nvSpPr>
        <p:spPr>
          <a:xfrm>
            <a:off x="457200" y="1412776"/>
            <a:ext cx="8229600" cy="4104456"/>
          </a:xfrm>
        </p:spPr>
        <p:txBody>
          <a:bodyPr>
            <a:normAutofit fontScale="55000" lnSpcReduction="20000"/>
          </a:bodyPr>
          <a:lstStyle/>
          <a:p>
            <a:pPr lvl="0">
              <a:spcAft>
                <a:spcPts val="600"/>
              </a:spcAft>
            </a:pPr>
            <a:r>
              <a:rPr lang="en-GB" sz="2200" b="0" dirty="0"/>
              <a:t>What proportion of looked after children at KS4 had 1, 2, 3, 4-5, 6-9 or 10+ placements during the year? How does this compare to the previous five years? </a:t>
            </a:r>
          </a:p>
          <a:p>
            <a:pPr lvl="0">
              <a:spcAft>
                <a:spcPts val="600"/>
              </a:spcAft>
            </a:pPr>
            <a:r>
              <a:rPr lang="en-GB" sz="2200" b="0" dirty="0"/>
              <a:t>What percentage of looked after children achieved 5+ A* - C grades at GCSEs including English and Maths? How does this link to their placement stability during KS4? How does the data in your local authority compare to statistical neighbours, to other local authorities in your region and to the national picture?</a:t>
            </a:r>
          </a:p>
          <a:p>
            <a:pPr lvl="0">
              <a:spcAft>
                <a:spcPts val="600"/>
              </a:spcAft>
            </a:pPr>
            <a:r>
              <a:rPr lang="en-GB" sz="2200" b="0" dirty="0"/>
              <a:t>Does the pattern for educational attainment of your looked after children mirror the national picture for placement stability and educational attainment? How do you use this data to inform the decisions of social workers, foster carers, residential workers and the commissioning process? </a:t>
            </a:r>
          </a:p>
          <a:p>
            <a:pPr lvl="0">
              <a:spcAft>
                <a:spcPts val="600"/>
              </a:spcAft>
            </a:pPr>
            <a:r>
              <a:rPr lang="en-GB" sz="2200" b="0" dirty="0"/>
              <a:t>How do you support children who start to be looked after at the primary/secondary school transition point? </a:t>
            </a:r>
          </a:p>
          <a:p>
            <a:pPr lvl="0">
              <a:spcAft>
                <a:spcPts val="600"/>
              </a:spcAft>
            </a:pPr>
            <a:r>
              <a:rPr lang="en-GB" sz="2200" b="0" dirty="0"/>
              <a:t>How do we monitor placement changes and impact on educational stability? What do we do to proactively avoid disrupting education where it becomes necessary for a child to move placement at any point in their education and also a crucial transition points and at KS4? </a:t>
            </a:r>
            <a:endParaRPr lang="en-GB" sz="2200" b="0" dirty="0" smtClean="0"/>
          </a:p>
          <a:p>
            <a:pPr lvl="0"/>
            <a:r>
              <a:rPr lang="en-GB" sz="2200" b="0" dirty="0"/>
              <a:t>Are foster carers and residential workers trained to understand the education system and how the support they provide can make a difference to a child’s educational attainment? </a:t>
            </a:r>
          </a:p>
          <a:p>
            <a:pPr lvl="0"/>
            <a:r>
              <a:rPr lang="en-GB" sz="2200" b="0" dirty="0"/>
              <a:t>Are foster carers and residential workers encouraged to engage with the child’s school e.g. to attend parent’s evenings? </a:t>
            </a:r>
          </a:p>
          <a:p>
            <a:pPr lvl="0">
              <a:spcAft>
                <a:spcPts val="600"/>
              </a:spcAft>
            </a:pPr>
            <a:r>
              <a:rPr lang="en-GB" sz="2200" b="0" dirty="0"/>
              <a:t>What more could social workers, commissioners, Virtual School Heads, fostering services and others do to improve and support placement stability? </a:t>
            </a:r>
          </a:p>
          <a:p>
            <a:pPr>
              <a:buNone/>
            </a:pPr>
            <a:endParaRPr lang="en-GB" dirty="0"/>
          </a:p>
        </p:txBody>
      </p:sp>
      <p:sp>
        <p:nvSpPr>
          <p:cNvPr id="4" name="Slide Number Placeholder 3"/>
          <p:cNvSpPr>
            <a:spLocks noGrp="1"/>
          </p:cNvSpPr>
          <p:nvPr>
            <p:ph type="sldNum" sz="quarter" idx="4"/>
          </p:nvPr>
        </p:nvSpPr>
        <p:spPr/>
        <p:txBody>
          <a:bodyPr/>
          <a:lstStyle/>
          <a:p>
            <a:fld id="{5DB98E5A-76C0-453E-B1E0-BC4AB04722D5}" type="slidenum">
              <a:rPr lang="en-GB" smtClean="0">
                <a:solidFill>
                  <a:prstClr val="black">
                    <a:lumMod val="50000"/>
                    <a:lumOff val="50000"/>
                  </a:prstClr>
                </a:solidFill>
              </a:rPr>
              <a:pPr/>
              <a:t>25</a:t>
            </a:fld>
            <a:endParaRPr lang="en-GB" dirty="0">
              <a:solidFill>
                <a:prstClr val="black">
                  <a:lumMod val="50000"/>
                  <a:lumOff val="50000"/>
                </a:prstClr>
              </a:solidFill>
            </a:endParaRPr>
          </a:p>
        </p:txBody>
      </p:sp>
    </p:spTree>
    <p:extLst>
      <p:ext uri="{BB962C8B-B14F-4D97-AF65-F5344CB8AC3E}">
        <p14:creationId xmlns:p14="http://schemas.microsoft.com/office/powerpoint/2010/main" val="18162583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8921" y="1311567"/>
            <a:ext cx="7775575" cy="1253337"/>
          </a:xfrm>
        </p:spPr>
        <p:txBody>
          <a:bodyPr/>
          <a:lstStyle/>
          <a:p>
            <a:r>
              <a:rPr lang="en-GB" dirty="0"/>
              <a:t>Return home from care </a:t>
            </a:r>
          </a:p>
        </p:txBody>
      </p:sp>
      <p:sp>
        <p:nvSpPr>
          <p:cNvPr id="5" name="Text Placeholder 4"/>
          <p:cNvSpPr>
            <a:spLocks noGrp="1"/>
          </p:cNvSpPr>
          <p:nvPr>
            <p:ph type="body" idx="1"/>
          </p:nvPr>
        </p:nvSpPr>
        <p:spPr/>
        <p:txBody>
          <a:bodyPr/>
          <a:lstStyle/>
          <a:p>
            <a:r>
              <a:rPr lang="en-GB" sz="1600" b="0" dirty="0"/>
              <a:t>Timely and effective decision-making and purposeful social work with children and their families to prepare and support the return, underpins long term stability and good outcomes for individual </a:t>
            </a:r>
            <a:r>
              <a:rPr lang="en-GB" sz="1600" b="0" dirty="0" smtClean="0"/>
              <a:t>children</a:t>
            </a:r>
          </a:p>
          <a:p>
            <a:endParaRPr lang="en-GB" sz="1600" b="0" dirty="0"/>
          </a:p>
          <a:p>
            <a:r>
              <a:rPr lang="en-GB" sz="1600" b="0" dirty="0"/>
              <a:t>The information in this section aims to help local authorities to gain a better understanding of the local and regional context and to consider the factors that will enable safe, successful and lasting reunification</a:t>
            </a:r>
          </a:p>
        </p:txBody>
      </p:sp>
      <p:sp>
        <p:nvSpPr>
          <p:cNvPr id="2" name="Slide Number Placeholder 1"/>
          <p:cNvSpPr>
            <a:spLocks noGrp="1"/>
          </p:cNvSpPr>
          <p:nvPr>
            <p:ph type="sldNum" sz="quarter" idx="4"/>
          </p:nvPr>
        </p:nvSpPr>
        <p:spPr/>
        <p:txBody>
          <a:bodyPr/>
          <a:lstStyle/>
          <a:p>
            <a:fld id="{5DB98E5A-76C0-453E-B1E0-BC4AB04722D5}" type="slidenum">
              <a:rPr lang="en-GB" smtClean="0">
                <a:solidFill>
                  <a:prstClr val="black">
                    <a:lumMod val="50000"/>
                    <a:lumOff val="50000"/>
                  </a:prstClr>
                </a:solidFill>
              </a:rPr>
              <a:pPr/>
              <a:t>26</a:t>
            </a:fld>
            <a:endParaRPr lang="en-GB" dirty="0">
              <a:solidFill>
                <a:prstClr val="black">
                  <a:lumMod val="50000"/>
                  <a:lumOff val="50000"/>
                </a:prstClr>
              </a:solidFill>
            </a:endParaRPr>
          </a:p>
        </p:txBody>
      </p:sp>
    </p:spTree>
    <p:extLst>
      <p:ext uri="{BB962C8B-B14F-4D97-AF65-F5344CB8AC3E}">
        <p14:creationId xmlns:p14="http://schemas.microsoft.com/office/powerpoint/2010/main" val="30504912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4213" y="405035"/>
            <a:ext cx="7775575" cy="647701"/>
          </a:xfrm>
        </p:spPr>
        <p:txBody>
          <a:bodyPr/>
          <a:lstStyle/>
          <a:p>
            <a:r>
              <a:rPr lang="en-GB" sz="2800" dirty="0" smtClean="0"/>
              <a:t>About the data</a:t>
            </a:r>
            <a:endParaRPr lang="en-GB" sz="2800" dirty="0"/>
          </a:p>
        </p:txBody>
      </p:sp>
      <p:sp>
        <p:nvSpPr>
          <p:cNvPr id="3" name="Content Placeholder 2"/>
          <p:cNvSpPr>
            <a:spLocks noGrp="1"/>
          </p:cNvSpPr>
          <p:nvPr>
            <p:ph idx="1"/>
          </p:nvPr>
        </p:nvSpPr>
        <p:spPr>
          <a:xfrm>
            <a:off x="684212" y="1196752"/>
            <a:ext cx="7775575" cy="4680173"/>
          </a:xfrm>
        </p:spPr>
        <p:txBody>
          <a:bodyPr/>
          <a:lstStyle/>
          <a:p>
            <a:r>
              <a:rPr lang="en-GB" sz="1800" b="0" dirty="0" smtClean="0"/>
              <a:t>Data published as part of the Statistical First Release </a:t>
            </a:r>
          </a:p>
          <a:p>
            <a:r>
              <a:rPr lang="en-GB" sz="1800" b="0" dirty="0" smtClean="0"/>
              <a:t>Data on numbers of children who return home to their family after ceasing to be looked after is published in the Statistical First Release – Children looked after in England (including adoption and care leavers) for each year ending 31 March</a:t>
            </a:r>
          </a:p>
          <a:p>
            <a:pPr marL="0" indent="0">
              <a:buNone/>
            </a:pPr>
            <a:endParaRPr lang="en-GB" sz="1600" b="0" dirty="0" smtClean="0"/>
          </a:p>
          <a:p>
            <a:r>
              <a:rPr lang="en-GB" sz="1800" b="0" dirty="0" smtClean="0"/>
              <a:t>Additional data on return home in this data pack </a:t>
            </a:r>
          </a:p>
          <a:p>
            <a:pPr lvl="1"/>
            <a:r>
              <a:rPr lang="en-GB" sz="1600" b="0" dirty="0" smtClean="0"/>
              <a:t>the number of children who return home as a proportion of all looked after children who cease to be looked after </a:t>
            </a:r>
          </a:p>
          <a:p>
            <a:pPr lvl="1"/>
            <a:r>
              <a:rPr lang="en-GB" sz="1600" b="0" dirty="0" smtClean="0"/>
              <a:t>the age, legal status and reason for first entering care of the children who return home </a:t>
            </a:r>
          </a:p>
          <a:p>
            <a:pPr lvl="1"/>
            <a:r>
              <a:rPr lang="en-GB" sz="1600" b="0" dirty="0" smtClean="0"/>
              <a:t>the number of children who return home by local authority (as a proportion of all children who cease to be looked after) </a:t>
            </a:r>
          </a:p>
          <a:p>
            <a:endParaRPr lang="en-GB" dirty="0"/>
          </a:p>
        </p:txBody>
      </p:sp>
      <p:sp>
        <p:nvSpPr>
          <p:cNvPr id="2" name="Slide Number Placeholder 1"/>
          <p:cNvSpPr>
            <a:spLocks noGrp="1"/>
          </p:cNvSpPr>
          <p:nvPr>
            <p:ph type="sldNum" sz="quarter" idx="4"/>
          </p:nvPr>
        </p:nvSpPr>
        <p:spPr/>
        <p:txBody>
          <a:bodyPr/>
          <a:lstStyle/>
          <a:p>
            <a:fld id="{5DB98E5A-76C0-453E-B1E0-BC4AB04722D5}" type="slidenum">
              <a:rPr lang="en-GB" smtClean="0"/>
              <a:pPr/>
              <a:t>27</a:t>
            </a:fld>
            <a:endParaRPr lang="en-GB" dirty="0"/>
          </a:p>
        </p:txBody>
      </p:sp>
    </p:spTree>
    <p:extLst>
      <p:ext uri="{BB962C8B-B14F-4D97-AF65-F5344CB8AC3E}">
        <p14:creationId xmlns:p14="http://schemas.microsoft.com/office/powerpoint/2010/main" val="33526306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4213" y="477043"/>
            <a:ext cx="7775575" cy="647701"/>
          </a:xfrm>
        </p:spPr>
        <p:txBody>
          <a:bodyPr/>
          <a:lstStyle/>
          <a:p>
            <a:r>
              <a:rPr lang="en-GB" sz="2800" dirty="0" smtClean="0"/>
              <a:t>Key messages</a:t>
            </a:r>
            <a:endParaRPr lang="en-GB" sz="2800" dirty="0"/>
          </a:p>
        </p:txBody>
      </p:sp>
      <p:sp>
        <p:nvSpPr>
          <p:cNvPr id="3" name="Content Placeholder 2"/>
          <p:cNvSpPr>
            <a:spLocks noGrp="1"/>
          </p:cNvSpPr>
          <p:nvPr>
            <p:ph idx="1"/>
          </p:nvPr>
        </p:nvSpPr>
        <p:spPr/>
        <p:txBody>
          <a:bodyPr/>
          <a:lstStyle/>
          <a:p>
            <a:pPr lvl="0"/>
            <a:r>
              <a:rPr lang="en-GB" sz="1800" b="0" dirty="0" smtClean="0"/>
              <a:t>In the year ending 31 March 2012 returning home to their family was the most common reason why a child ceased to be looked after. 37% (10,160) children returned to the care of their family during the year</a:t>
            </a:r>
          </a:p>
          <a:p>
            <a:pPr lvl="0"/>
            <a:r>
              <a:rPr lang="en-GB" sz="1800" b="0" dirty="0" smtClean="0"/>
              <a:t>14,330 children who were accommodated under s20 ceased to be looked after in 2011-12.  Of these, 51% (7,250) returned home</a:t>
            </a:r>
          </a:p>
          <a:p>
            <a:pPr lvl="0"/>
            <a:r>
              <a:rPr lang="en-GB" sz="1800" b="0" dirty="0" smtClean="0"/>
              <a:t>The percentage returning home was highest at 45% for those who entered care due to parents’ illness or disability and for families in acute stress and lowest at 15% for those who entered due to absent parenting</a:t>
            </a:r>
          </a:p>
          <a:p>
            <a:r>
              <a:rPr lang="en-GB" sz="1800" b="0" dirty="0" smtClean="0"/>
              <a:t>The longer that a child had been looked after in their latest period of care, the less likely they were to return home to parents or relatives when this period ended</a:t>
            </a:r>
            <a:endParaRPr lang="en-GB" sz="1800" b="0" dirty="0"/>
          </a:p>
        </p:txBody>
      </p:sp>
      <p:sp>
        <p:nvSpPr>
          <p:cNvPr id="2" name="Slide Number Placeholder 1"/>
          <p:cNvSpPr>
            <a:spLocks noGrp="1"/>
          </p:cNvSpPr>
          <p:nvPr>
            <p:ph type="sldNum" sz="quarter" idx="4"/>
          </p:nvPr>
        </p:nvSpPr>
        <p:spPr/>
        <p:txBody>
          <a:bodyPr/>
          <a:lstStyle/>
          <a:p>
            <a:fld id="{5DB98E5A-76C0-453E-B1E0-BC4AB04722D5}" type="slidenum">
              <a:rPr lang="en-GB" smtClean="0"/>
              <a:pPr/>
              <a:t>28</a:t>
            </a:fld>
            <a:endParaRPr lang="en-GB" dirty="0"/>
          </a:p>
        </p:txBody>
      </p:sp>
    </p:spTree>
    <p:extLst>
      <p:ext uri="{BB962C8B-B14F-4D97-AF65-F5344CB8AC3E}">
        <p14:creationId xmlns:p14="http://schemas.microsoft.com/office/powerpoint/2010/main" val="36667526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6646"/>
            <a:ext cx="8229600" cy="1282154"/>
          </a:xfrm>
        </p:spPr>
        <p:txBody>
          <a:bodyPr>
            <a:normAutofit/>
          </a:bodyPr>
          <a:lstStyle/>
          <a:p>
            <a:pPr algn="l"/>
            <a:r>
              <a:rPr lang="en-GB" sz="2000" b="1" dirty="0" smtClean="0"/>
              <a:t>The </a:t>
            </a:r>
            <a:r>
              <a:rPr lang="en-GB" sz="2000" b="1" dirty="0"/>
              <a:t>percentage of looked after children who returned home from care dropped from </a:t>
            </a:r>
            <a:r>
              <a:rPr lang="en-GB" sz="2000" b="1" dirty="0" smtClean="0"/>
              <a:t>49% </a:t>
            </a:r>
            <a:r>
              <a:rPr lang="en-GB" sz="2000" b="1" dirty="0"/>
              <a:t>to </a:t>
            </a:r>
            <a:r>
              <a:rPr lang="en-GB" sz="2000" b="1" dirty="0" smtClean="0"/>
              <a:t>39% </a:t>
            </a:r>
            <a:r>
              <a:rPr lang="en-GB" sz="2000" b="1" dirty="0"/>
              <a:t>between 2004 and 2008 while age </a:t>
            </a:r>
            <a:r>
              <a:rPr lang="en-GB" sz="2000" b="1" dirty="0" smtClean="0"/>
              <a:t>groups stayed </a:t>
            </a:r>
            <a:r>
              <a:rPr lang="en-GB" sz="2000" b="1" dirty="0"/>
              <a:t>nearly the same</a:t>
            </a:r>
          </a:p>
        </p:txBody>
      </p:sp>
      <p:graphicFrame>
        <p:nvGraphicFramePr>
          <p:cNvPr id="5" name="Chart 4" descr="Children going home from care in the year ending 31 March by age on ceasing to be looked after &#10;" title="Slide 29"/>
          <p:cNvGraphicFramePr>
            <a:graphicFrameLocks noGrp="1"/>
          </p:cNvGraphicFramePr>
          <p:nvPr>
            <p:extLst>
              <p:ext uri="{D42A27DB-BD31-4B8C-83A1-F6EECF244321}">
                <p14:modId xmlns:p14="http://schemas.microsoft.com/office/powerpoint/2010/main" val="828926548"/>
              </p:ext>
            </p:extLst>
          </p:nvPr>
        </p:nvGraphicFramePr>
        <p:xfrm>
          <a:off x="539552" y="1988840"/>
          <a:ext cx="7776864" cy="4104456"/>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4"/>
          </p:nvPr>
        </p:nvSpPr>
        <p:spPr/>
        <p:txBody>
          <a:bodyPr/>
          <a:lstStyle/>
          <a:p>
            <a:fld id="{5DB98E5A-76C0-453E-B1E0-BC4AB04722D5}" type="slidenum">
              <a:rPr lang="en-GB" smtClean="0">
                <a:solidFill>
                  <a:prstClr val="black">
                    <a:lumMod val="50000"/>
                    <a:lumOff val="50000"/>
                  </a:prstClr>
                </a:solidFill>
              </a:rPr>
              <a:pPr/>
              <a:t>29</a:t>
            </a:fld>
            <a:endParaRPr lang="en-GB" dirty="0">
              <a:solidFill>
                <a:prstClr val="black">
                  <a:lumMod val="50000"/>
                  <a:lumOff val="50000"/>
                </a:prstClr>
              </a:solidFill>
            </a:endParaRPr>
          </a:p>
        </p:txBody>
      </p:sp>
    </p:spTree>
    <p:extLst>
      <p:ext uri="{BB962C8B-B14F-4D97-AF65-F5344CB8AC3E}">
        <p14:creationId xmlns:p14="http://schemas.microsoft.com/office/powerpoint/2010/main" val="580691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pPr algn="l"/>
            <a:r>
              <a:rPr lang="en-GB" sz="2800" dirty="0" smtClean="0"/>
              <a:t>Improving Permanence </a:t>
            </a:r>
            <a:endParaRPr lang="en-GB" sz="2800" dirty="0"/>
          </a:p>
        </p:txBody>
      </p:sp>
      <p:sp>
        <p:nvSpPr>
          <p:cNvPr id="3" name="Content Placeholder 2"/>
          <p:cNvSpPr>
            <a:spLocks noGrp="1"/>
          </p:cNvSpPr>
          <p:nvPr>
            <p:ph idx="1"/>
          </p:nvPr>
        </p:nvSpPr>
        <p:spPr>
          <a:xfrm>
            <a:off x="457200" y="1268760"/>
            <a:ext cx="8229600" cy="4857403"/>
          </a:xfrm>
        </p:spPr>
        <p:txBody>
          <a:bodyPr>
            <a:normAutofit/>
          </a:bodyPr>
          <a:lstStyle/>
          <a:p>
            <a:pPr marL="0" indent="0" hangingPunct="0">
              <a:spcAft>
                <a:spcPts val="600"/>
              </a:spcAft>
              <a:buNone/>
            </a:pPr>
            <a:r>
              <a:rPr lang="en-GB" dirty="0" smtClean="0"/>
              <a:t>The </a:t>
            </a:r>
            <a:r>
              <a:rPr lang="en-GB" dirty="0"/>
              <a:t>Department for Education is committed to improving for permanence for all looked after children </a:t>
            </a:r>
            <a:endParaRPr lang="en-GB" dirty="0" smtClean="0"/>
          </a:p>
          <a:p>
            <a:pPr lvl="1" hangingPunct="0"/>
            <a:r>
              <a:rPr lang="en-GB" sz="1800" dirty="0"/>
              <a:t>Reviewing aspects of the statutory framework to ensure that it supports all permanence options and timely decision making for all children</a:t>
            </a:r>
          </a:p>
          <a:p>
            <a:pPr lvl="1" hangingPunct="0"/>
            <a:r>
              <a:rPr lang="en-GB" sz="1800" dirty="0"/>
              <a:t>Identifying and supporting evidence based interventions which drive improved practice and </a:t>
            </a:r>
            <a:r>
              <a:rPr lang="en-GB" sz="1800" dirty="0" smtClean="0"/>
              <a:t>a better </a:t>
            </a:r>
            <a:r>
              <a:rPr lang="en-GB" sz="1800" dirty="0"/>
              <a:t>quality of care </a:t>
            </a:r>
          </a:p>
          <a:p>
            <a:pPr lvl="1" hangingPunct="0"/>
            <a:r>
              <a:rPr lang="en-GB" sz="1800" dirty="0"/>
              <a:t>Strengthening the framework for children to move into </a:t>
            </a:r>
            <a:r>
              <a:rPr lang="en-GB" sz="1800" dirty="0" smtClean="0"/>
              <a:t>permanence </a:t>
            </a:r>
            <a:r>
              <a:rPr lang="en-GB" sz="1800" dirty="0"/>
              <a:t>arrangements such as </a:t>
            </a:r>
            <a:r>
              <a:rPr lang="en-GB" sz="1800" dirty="0" smtClean="0"/>
              <a:t>adoption, special guardianship, returning home and long term foster care </a:t>
            </a:r>
            <a:r>
              <a:rPr lang="en-GB" sz="1800" dirty="0"/>
              <a:t>where this is appropriate </a:t>
            </a:r>
          </a:p>
          <a:p>
            <a:endParaRPr lang="en-GB" dirty="0"/>
          </a:p>
        </p:txBody>
      </p:sp>
      <p:sp>
        <p:nvSpPr>
          <p:cNvPr id="4" name="Slide Number Placeholder 3"/>
          <p:cNvSpPr>
            <a:spLocks noGrp="1"/>
          </p:cNvSpPr>
          <p:nvPr>
            <p:ph type="sldNum" sz="quarter" idx="4"/>
          </p:nvPr>
        </p:nvSpPr>
        <p:spPr/>
        <p:txBody>
          <a:bodyPr/>
          <a:lstStyle/>
          <a:p>
            <a:fld id="{5DB98E5A-76C0-453E-B1E0-BC4AB04722D5}" type="slidenum">
              <a:rPr lang="en-GB" smtClean="0">
                <a:solidFill>
                  <a:prstClr val="black">
                    <a:lumMod val="50000"/>
                    <a:lumOff val="50000"/>
                  </a:prstClr>
                </a:solidFill>
              </a:rPr>
              <a:pPr/>
              <a:t>3</a:t>
            </a:fld>
            <a:endParaRPr lang="en-GB" dirty="0">
              <a:solidFill>
                <a:prstClr val="black">
                  <a:lumMod val="50000"/>
                  <a:lumOff val="50000"/>
                </a:prstClr>
              </a:solidFill>
            </a:endParaRPr>
          </a:p>
        </p:txBody>
      </p:sp>
    </p:spTree>
    <p:extLst>
      <p:ext uri="{BB962C8B-B14F-4D97-AF65-F5344CB8AC3E}">
        <p14:creationId xmlns:p14="http://schemas.microsoft.com/office/powerpoint/2010/main" val="8605259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693067"/>
            <a:ext cx="7775575" cy="647701"/>
          </a:xfrm>
        </p:spPr>
        <p:txBody>
          <a:bodyPr>
            <a:noAutofit/>
          </a:bodyPr>
          <a:lstStyle/>
          <a:p>
            <a:pPr algn="l"/>
            <a:r>
              <a:rPr lang="en-GB" sz="2000" dirty="0" smtClean="0"/>
              <a:t>14,330 children who were accommodated under s20 ceased to be looked after in 2011-12.  Of these, 51% (7,250) returned home</a:t>
            </a:r>
            <a:endParaRPr lang="en-GB" sz="2000" dirty="0"/>
          </a:p>
        </p:txBody>
      </p:sp>
      <p:graphicFrame>
        <p:nvGraphicFramePr>
          <p:cNvPr id="5" name="Chart 4" descr="Children who ceased to be looked after in the year ending 31 March 2012 by reason for leaving care and final legal status&#10;" title="Slide 30"/>
          <p:cNvGraphicFramePr>
            <a:graphicFrameLocks noGrp="1"/>
          </p:cNvGraphicFramePr>
          <p:nvPr>
            <p:extLst>
              <p:ext uri="{D42A27DB-BD31-4B8C-83A1-F6EECF244321}">
                <p14:modId xmlns:p14="http://schemas.microsoft.com/office/powerpoint/2010/main" val="3601385853"/>
              </p:ext>
            </p:extLst>
          </p:nvPr>
        </p:nvGraphicFramePr>
        <p:xfrm>
          <a:off x="1115616" y="1556792"/>
          <a:ext cx="6912768"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4"/>
          </p:nvPr>
        </p:nvSpPr>
        <p:spPr/>
        <p:txBody>
          <a:bodyPr/>
          <a:lstStyle/>
          <a:p>
            <a:fld id="{5DB98E5A-76C0-453E-B1E0-BC4AB04722D5}" type="slidenum">
              <a:rPr lang="en-GB" smtClean="0">
                <a:solidFill>
                  <a:prstClr val="black">
                    <a:lumMod val="50000"/>
                    <a:lumOff val="50000"/>
                  </a:prstClr>
                </a:solidFill>
              </a:rPr>
              <a:pPr/>
              <a:t>30</a:t>
            </a:fld>
            <a:endParaRPr lang="en-GB" dirty="0">
              <a:solidFill>
                <a:prstClr val="black">
                  <a:lumMod val="50000"/>
                  <a:lumOff val="50000"/>
                </a:prstClr>
              </a:solidFill>
            </a:endParaRPr>
          </a:p>
        </p:txBody>
      </p:sp>
    </p:spTree>
    <p:extLst>
      <p:ext uri="{BB962C8B-B14F-4D97-AF65-F5344CB8AC3E}">
        <p14:creationId xmlns:p14="http://schemas.microsoft.com/office/powerpoint/2010/main" val="15926614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549051"/>
            <a:ext cx="7775575" cy="647701"/>
          </a:xfrm>
        </p:spPr>
        <p:txBody>
          <a:bodyPr>
            <a:normAutofit fontScale="90000"/>
          </a:bodyPr>
          <a:lstStyle/>
          <a:p>
            <a:pPr lvl="0" algn="l"/>
            <a:r>
              <a:rPr lang="en-GB" sz="2700" dirty="0" smtClean="0"/>
              <a:t/>
            </a:r>
            <a:br>
              <a:rPr lang="en-GB" sz="2700" dirty="0" smtClean="0"/>
            </a:br>
            <a:r>
              <a:rPr lang="en-GB" sz="2200" dirty="0" smtClean="0"/>
              <a:t>64% of children who had been looked after for less than one year returned home compared to just 15% for those who had been looked after for more than one year</a:t>
            </a:r>
            <a:r>
              <a:rPr lang="en-GB" dirty="0" smtClean="0"/>
              <a:t/>
            </a:r>
            <a:br>
              <a:rPr lang="en-GB" dirty="0" smtClean="0"/>
            </a:br>
            <a:endParaRPr lang="en-GB" dirty="0"/>
          </a:p>
        </p:txBody>
      </p:sp>
      <p:graphicFrame>
        <p:nvGraphicFramePr>
          <p:cNvPr id="5" name="Chart 4" descr="Children who ceased to be looked after in the year ending 31 March 2012 by reason for leaving care and duration of latest period of care&#10;" title="Slide 31"/>
          <p:cNvGraphicFramePr>
            <a:graphicFrameLocks noGrp="1"/>
          </p:cNvGraphicFramePr>
          <p:nvPr>
            <p:extLst>
              <p:ext uri="{D42A27DB-BD31-4B8C-83A1-F6EECF244321}">
                <p14:modId xmlns:p14="http://schemas.microsoft.com/office/powerpoint/2010/main" val="3232670728"/>
              </p:ext>
            </p:extLst>
          </p:nvPr>
        </p:nvGraphicFramePr>
        <p:xfrm>
          <a:off x="1043608" y="1556792"/>
          <a:ext cx="6984776"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4"/>
          </p:nvPr>
        </p:nvSpPr>
        <p:spPr/>
        <p:txBody>
          <a:bodyPr/>
          <a:lstStyle/>
          <a:p>
            <a:fld id="{5DB98E5A-76C0-453E-B1E0-BC4AB04722D5}" type="slidenum">
              <a:rPr lang="en-GB" smtClean="0">
                <a:solidFill>
                  <a:prstClr val="black">
                    <a:lumMod val="50000"/>
                    <a:lumOff val="50000"/>
                  </a:prstClr>
                </a:solidFill>
              </a:rPr>
              <a:pPr/>
              <a:t>31</a:t>
            </a:fld>
            <a:endParaRPr lang="en-GB" dirty="0">
              <a:solidFill>
                <a:prstClr val="black">
                  <a:lumMod val="50000"/>
                  <a:lumOff val="50000"/>
                </a:prstClr>
              </a:solidFill>
            </a:endParaRPr>
          </a:p>
        </p:txBody>
      </p:sp>
    </p:spTree>
    <p:extLst>
      <p:ext uri="{BB962C8B-B14F-4D97-AF65-F5344CB8AC3E}">
        <p14:creationId xmlns:p14="http://schemas.microsoft.com/office/powerpoint/2010/main" val="24083693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549051"/>
            <a:ext cx="7775575" cy="647701"/>
          </a:xfrm>
        </p:spPr>
        <p:txBody>
          <a:bodyPr>
            <a:noAutofit/>
          </a:bodyPr>
          <a:lstStyle/>
          <a:p>
            <a:pPr algn="l"/>
            <a:r>
              <a:rPr lang="en-GB" sz="2000" dirty="0" smtClean="0"/>
              <a:t>The percentage of children returning home between 1 April 2009 and 31 March 2012 as a proportion of all children who ceased to be looked after ranged from 9% to 60%  between local authorities</a:t>
            </a:r>
            <a:endParaRPr lang="en-GB" sz="2000" dirty="0"/>
          </a:p>
        </p:txBody>
      </p:sp>
      <p:graphicFrame>
        <p:nvGraphicFramePr>
          <p:cNvPr id="5" name="Chart 4" descr="Looked after children who returned home as a percentage of all looked after children who ceased to be looked after by Local Authority - 1 April 2009 to 31 March 2012&#10;" title="Slide 32"/>
          <p:cNvGraphicFramePr>
            <a:graphicFrameLocks noGrp="1"/>
          </p:cNvGraphicFramePr>
          <p:nvPr>
            <p:extLst>
              <p:ext uri="{D42A27DB-BD31-4B8C-83A1-F6EECF244321}">
                <p14:modId xmlns:p14="http://schemas.microsoft.com/office/powerpoint/2010/main" val="414369002"/>
              </p:ext>
            </p:extLst>
          </p:nvPr>
        </p:nvGraphicFramePr>
        <p:xfrm>
          <a:off x="1115616" y="1556792"/>
          <a:ext cx="6912768"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4"/>
          </p:nvPr>
        </p:nvSpPr>
        <p:spPr/>
        <p:txBody>
          <a:bodyPr/>
          <a:lstStyle/>
          <a:p>
            <a:fld id="{5DB98E5A-76C0-453E-B1E0-BC4AB04722D5}" type="slidenum">
              <a:rPr lang="en-GB" smtClean="0">
                <a:solidFill>
                  <a:prstClr val="black">
                    <a:lumMod val="50000"/>
                    <a:lumOff val="50000"/>
                  </a:prstClr>
                </a:solidFill>
              </a:rPr>
              <a:pPr/>
              <a:t>32</a:t>
            </a:fld>
            <a:endParaRPr lang="en-GB" dirty="0">
              <a:solidFill>
                <a:prstClr val="black">
                  <a:lumMod val="50000"/>
                  <a:lumOff val="50000"/>
                </a:prstClr>
              </a:solidFill>
            </a:endParaRPr>
          </a:p>
        </p:txBody>
      </p:sp>
    </p:spTree>
    <p:extLst>
      <p:ext uri="{BB962C8B-B14F-4D97-AF65-F5344CB8AC3E}">
        <p14:creationId xmlns:p14="http://schemas.microsoft.com/office/powerpoint/2010/main" val="16138756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3374"/>
            <a:ext cx="7775575" cy="647701"/>
          </a:xfrm>
        </p:spPr>
        <p:txBody>
          <a:bodyPr>
            <a:normAutofit/>
          </a:bodyPr>
          <a:lstStyle/>
          <a:p>
            <a:pPr algn="l"/>
            <a:r>
              <a:rPr lang="en-GB" sz="2800" dirty="0" smtClean="0"/>
              <a:t>Questions for local authorities</a:t>
            </a:r>
            <a:endParaRPr lang="en-GB" sz="2800" dirty="0"/>
          </a:p>
        </p:txBody>
      </p:sp>
      <p:sp>
        <p:nvSpPr>
          <p:cNvPr id="3" name="Content Placeholder 2"/>
          <p:cNvSpPr>
            <a:spLocks noGrp="1"/>
          </p:cNvSpPr>
          <p:nvPr>
            <p:ph idx="1"/>
          </p:nvPr>
        </p:nvSpPr>
        <p:spPr>
          <a:xfrm>
            <a:off x="457200" y="980728"/>
            <a:ext cx="8229600" cy="4929411"/>
          </a:xfrm>
        </p:spPr>
        <p:txBody>
          <a:bodyPr>
            <a:normAutofit fontScale="32500" lnSpcReduction="20000"/>
          </a:bodyPr>
          <a:lstStyle/>
          <a:p>
            <a:pPr>
              <a:buNone/>
            </a:pPr>
            <a:endParaRPr lang="en-GB" sz="3500" u="sng" dirty="0" smtClean="0"/>
          </a:p>
          <a:p>
            <a:pPr>
              <a:buNone/>
            </a:pPr>
            <a:r>
              <a:rPr lang="en-GB" sz="4300" u="sng" dirty="0" smtClean="0"/>
              <a:t>General </a:t>
            </a:r>
            <a:endParaRPr lang="en-GB" sz="4300" dirty="0" smtClean="0"/>
          </a:p>
          <a:p>
            <a:pPr lvl="0"/>
            <a:r>
              <a:rPr lang="en-GB" sz="3700" b="0" dirty="0" smtClean="0"/>
              <a:t>What proportion of your looked after population returned home to their families after ceasing to be looked after last year? How does this compare to the previous five years? </a:t>
            </a:r>
          </a:p>
          <a:p>
            <a:r>
              <a:rPr lang="en-GB" sz="3700" b="0" dirty="0"/>
              <a:t>What are the assessment and decision making processes for return home from care? </a:t>
            </a:r>
            <a:endParaRPr lang="en-GB" sz="3700" b="0" dirty="0" smtClean="0"/>
          </a:p>
          <a:p>
            <a:pPr lvl="0"/>
            <a:r>
              <a:rPr lang="en-GB" sz="3700" b="0" dirty="0" smtClean="0"/>
              <a:t>What services are available to support children returning home to their families? How do services link across children, adult and specialist services – for example access to parenting programmes or drug and alcohol treatment can be secured as part of a return home plan? </a:t>
            </a:r>
          </a:p>
          <a:p>
            <a:pPr lvl="0"/>
            <a:r>
              <a:rPr lang="en-GB" sz="3700" b="0" dirty="0" smtClean="0"/>
              <a:t>How has our service provision for these children and their families changed over the last five years? What informed the change?</a:t>
            </a:r>
          </a:p>
          <a:p>
            <a:pPr lvl="0"/>
            <a:r>
              <a:rPr lang="en-GB" sz="3700" b="0" dirty="0" smtClean="0"/>
              <a:t>What action are you currently taking to improve return home practice? </a:t>
            </a:r>
          </a:p>
          <a:p>
            <a:pPr lvl="0">
              <a:buNone/>
            </a:pPr>
            <a:endParaRPr lang="en-GB" sz="3000" dirty="0" smtClean="0"/>
          </a:p>
          <a:p>
            <a:pPr>
              <a:buNone/>
            </a:pPr>
            <a:r>
              <a:rPr lang="en-GB" sz="4300" u="sng" dirty="0" smtClean="0"/>
              <a:t>Age </a:t>
            </a:r>
            <a:endParaRPr lang="en-GB" sz="4300" dirty="0" smtClean="0"/>
          </a:p>
          <a:p>
            <a:pPr lvl="0"/>
            <a:r>
              <a:rPr lang="en-GB" sz="3700" b="0" dirty="0" smtClean="0"/>
              <a:t>Do you understand the age profile of the children who return home each year? Has the age profile changed over the previous five years? </a:t>
            </a:r>
          </a:p>
          <a:p>
            <a:pPr lvl="0"/>
            <a:r>
              <a:rPr lang="en-GB" sz="3700" b="0" dirty="0" smtClean="0"/>
              <a:t>Do we have services and/or interventions that support children in specific age groups who are returning home? </a:t>
            </a:r>
          </a:p>
          <a:p>
            <a:pPr lvl="0"/>
            <a:r>
              <a:rPr lang="en-GB" sz="3700" b="0" dirty="0" smtClean="0"/>
              <a:t>Does your local data about the age and needs profile suggest the need to consider exploring whether there are sufficient, evidence informed age specific services/interventions to improve returns home decision making and success?</a:t>
            </a:r>
          </a:p>
          <a:p>
            <a:pPr>
              <a:buNone/>
            </a:pPr>
            <a:r>
              <a:rPr lang="en-GB" sz="3000" dirty="0" smtClean="0"/>
              <a:t> </a:t>
            </a:r>
          </a:p>
          <a:p>
            <a:pPr>
              <a:buNone/>
            </a:pPr>
            <a:endParaRPr lang="en-GB" dirty="0"/>
          </a:p>
        </p:txBody>
      </p:sp>
      <p:sp>
        <p:nvSpPr>
          <p:cNvPr id="4" name="Slide Number Placeholder 3"/>
          <p:cNvSpPr>
            <a:spLocks noGrp="1"/>
          </p:cNvSpPr>
          <p:nvPr>
            <p:ph type="sldNum" sz="quarter" idx="4"/>
          </p:nvPr>
        </p:nvSpPr>
        <p:spPr/>
        <p:txBody>
          <a:bodyPr/>
          <a:lstStyle/>
          <a:p>
            <a:fld id="{5DB98E5A-76C0-453E-B1E0-BC4AB04722D5}" type="slidenum">
              <a:rPr lang="en-GB" smtClean="0">
                <a:solidFill>
                  <a:prstClr val="black">
                    <a:lumMod val="50000"/>
                    <a:lumOff val="50000"/>
                  </a:prstClr>
                </a:solidFill>
              </a:rPr>
              <a:pPr/>
              <a:t>33</a:t>
            </a:fld>
            <a:endParaRPr lang="en-GB" dirty="0">
              <a:solidFill>
                <a:prstClr val="black">
                  <a:lumMod val="50000"/>
                  <a:lumOff val="50000"/>
                </a:prstClr>
              </a:solidFill>
            </a:endParaRPr>
          </a:p>
        </p:txBody>
      </p:sp>
    </p:spTree>
    <p:extLst>
      <p:ext uri="{BB962C8B-B14F-4D97-AF65-F5344CB8AC3E}">
        <p14:creationId xmlns:p14="http://schemas.microsoft.com/office/powerpoint/2010/main" val="20750019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3374"/>
            <a:ext cx="7775575" cy="647701"/>
          </a:xfrm>
        </p:spPr>
        <p:txBody>
          <a:bodyPr/>
          <a:lstStyle/>
          <a:p>
            <a:r>
              <a:rPr lang="en-GB" sz="2800" dirty="0"/>
              <a:t>Questions for local authorities</a:t>
            </a:r>
          </a:p>
        </p:txBody>
      </p:sp>
      <p:sp>
        <p:nvSpPr>
          <p:cNvPr id="3" name="Content Placeholder 2"/>
          <p:cNvSpPr>
            <a:spLocks noGrp="1"/>
          </p:cNvSpPr>
          <p:nvPr>
            <p:ph idx="1"/>
          </p:nvPr>
        </p:nvSpPr>
        <p:spPr/>
        <p:txBody>
          <a:bodyPr/>
          <a:lstStyle/>
          <a:p>
            <a:pPr>
              <a:buNone/>
            </a:pPr>
            <a:r>
              <a:rPr lang="en-GB" sz="1400" u="sng" dirty="0"/>
              <a:t>Local area </a:t>
            </a:r>
            <a:endParaRPr lang="en-GB" sz="1400" dirty="0"/>
          </a:p>
          <a:p>
            <a:pPr lvl="0"/>
            <a:r>
              <a:rPr lang="en-GB" sz="1200" b="0" dirty="0"/>
              <a:t>What local factors might impact on return home practice? </a:t>
            </a:r>
          </a:p>
          <a:p>
            <a:pPr lvl="0"/>
            <a:r>
              <a:rPr lang="en-GB" sz="1200" b="0" dirty="0"/>
              <a:t>How do we compare to our statistical neighbours in terms of size of care population, age profile of looked after children and numbers of children returned home? If there are significant differences, do you understand why? </a:t>
            </a:r>
          </a:p>
          <a:p>
            <a:pPr lvl="0"/>
            <a:r>
              <a:rPr lang="en-GB" sz="1200" b="0" dirty="0"/>
              <a:t>How are local looked after children’s services organised and made available across the local authority area? How might this impact on return home work? </a:t>
            </a:r>
            <a:endParaRPr lang="en-GB" sz="1200" b="0" dirty="0" smtClean="0"/>
          </a:p>
          <a:p>
            <a:pPr lvl="0"/>
            <a:r>
              <a:rPr lang="en-GB" sz="1200" b="0" dirty="0" smtClean="0"/>
              <a:t>How is the goal of returning home to their families successfully reflected in local policy and practice? How is this monitored? </a:t>
            </a:r>
            <a:endParaRPr lang="en-GB" sz="1200" b="0" dirty="0"/>
          </a:p>
          <a:p>
            <a:endParaRPr lang="en-GB" dirty="0"/>
          </a:p>
        </p:txBody>
      </p:sp>
      <p:sp>
        <p:nvSpPr>
          <p:cNvPr id="4" name="Slide Number Placeholder 3"/>
          <p:cNvSpPr>
            <a:spLocks noGrp="1"/>
          </p:cNvSpPr>
          <p:nvPr>
            <p:ph type="sldNum" sz="quarter" idx="4"/>
          </p:nvPr>
        </p:nvSpPr>
        <p:spPr/>
        <p:txBody>
          <a:bodyPr/>
          <a:lstStyle/>
          <a:p>
            <a:fld id="{5DB98E5A-76C0-453E-B1E0-BC4AB04722D5}" type="slidenum">
              <a:rPr lang="en-GB" smtClean="0">
                <a:solidFill>
                  <a:prstClr val="black">
                    <a:lumMod val="50000"/>
                    <a:lumOff val="50000"/>
                  </a:prstClr>
                </a:solidFill>
              </a:rPr>
              <a:pPr/>
              <a:t>34</a:t>
            </a:fld>
            <a:endParaRPr lang="en-GB" dirty="0">
              <a:solidFill>
                <a:prstClr val="black">
                  <a:lumMod val="50000"/>
                  <a:lumOff val="50000"/>
                </a:prstClr>
              </a:solidFill>
            </a:endParaRPr>
          </a:p>
        </p:txBody>
      </p:sp>
    </p:spTree>
    <p:extLst>
      <p:ext uri="{BB962C8B-B14F-4D97-AF65-F5344CB8AC3E}">
        <p14:creationId xmlns:p14="http://schemas.microsoft.com/office/powerpoint/2010/main" val="18515542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8921" y="1124744"/>
            <a:ext cx="7775575" cy="1253337"/>
          </a:xfrm>
        </p:spPr>
        <p:txBody>
          <a:bodyPr/>
          <a:lstStyle/>
          <a:p>
            <a:r>
              <a:rPr lang="en-GB" dirty="0" smtClean="0"/>
              <a:t>Children returning home in 2006-7 who re-entered care by 2012</a:t>
            </a:r>
            <a:endParaRPr lang="en-GB" dirty="0"/>
          </a:p>
        </p:txBody>
      </p:sp>
      <p:sp>
        <p:nvSpPr>
          <p:cNvPr id="5" name="Text Placeholder 4"/>
          <p:cNvSpPr>
            <a:spLocks noGrp="1"/>
          </p:cNvSpPr>
          <p:nvPr>
            <p:ph type="body" idx="1"/>
          </p:nvPr>
        </p:nvSpPr>
        <p:spPr>
          <a:xfrm>
            <a:off x="683568" y="3008933"/>
            <a:ext cx="7775575" cy="1500187"/>
          </a:xfrm>
        </p:spPr>
        <p:txBody>
          <a:bodyPr/>
          <a:lstStyle/>
          <a:p>
            <a:r>
              <a:rPr lang="en-GB" sz="1600" b="0" dirty="0"/>
              <a:t>The following section provides information about the number of children who returned home in the year 2006-7 who had returned to care by 2012. Some of the key messages about these statistics highlight the importance of addressing the parent’s capacity to provide good quality care and </a:t>
            </a:r>
            <a:r>
              <a:rPr lang="en-GB" sz="1600" b="0" dirty="0" smtClean="0"/>
              <a:t>providing </a:t>
            </a:r>
            <a:r>
              <a:rPr lang="en-GB" sz="1600" b="0" dirty="0"/>
              <a:t>support during the period of transition to ensure that the arrangements are meeting the child’s needs. The support plan should be regularly </a:t>
            </a:r>
            <a:r>
              <a:rPr lang="en-GB" sz="1600" b="0" dirty="0" smtClean="0"/>
              <a:t>reviewed.</a:t>
            </a:r>
            <a:endParaRPr lang="en-GB" sz="1600" b="0" dirty="0"/>
          </a:p>
          <a:p>
            <a:endParaRPr lang="en-GB" sz="1600" b="0" dirty="0"/>
          </a:p>
        </p:txBody>
      </p:sp>
      <p:sp>
        <p:nvSpPr>
          <p:cNvPr id="2" name="Slide Number Placeholder 1"/>
          <p:cNvSpPr>
            <a:spLocks noGrp="1"/>
          </p:cNvSpPr>
          <p:nvPr>
            <p:ph type="sldNum" sz="quarter" idx="4"/>
          </p:nvPr>
        </p:nvSpPr>
        <p:spPr/>
        <p:txBody>
          <a:bodyPr/>
          <a:lstStyle/>
          <a:p>
            <a:fld id="{5DB98E5A-76C0-453E-B1E0-BC4AB04722D5}" type="slidenum">
              <a:rPr lang="en-GB" smtClean="0">
                <a:solidFill>
                  <a:prstClr val="black">
                    <a:lumMod val="50000"/>
                    <a:lumOff val="50000"/>
                  </a:prstClr>
                </a:solidFill>
              </a:rPr>
              <a:pPr/>
              <a:t>35</a:t>
            </a:fld>
            <a:endParaRPr lang="en-GB" dirty="0">
              <a:solidFill>
                <a:prstClr val="black">
                  <a:lumMod val="50000"/>
                  <a:lumOff val="50000"/>
                </a:prstClr>
              </a:solidFill>
            </a:endParaRPr>
          </a:p>
        </p:txBody>
      </p:sp>
    </p:spTree>
    <p:extLst>
      <p:ext uri="{BB962C8B-B14F-4D97-AF65-F5344CB8AC3E}">
        <p14:creationId xmlns:p14="http://schemas.microsoft.com/office/powerpoint/2010/main" val="42323760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549051"/>
            <a:ext cx="7775575" cy="647701"/>
          </a:xfrm>
        </p:spPr>
        <p:txBody>
          <a:bodyPr>
            <a:normAutofit fontScale="90000"/>
          </a:bodyPr>
          <a:lstStyle/>
          <a:p>
            <a:pPr lvl="0" algn="l"/>
            <a:r>
              <a:rPr lang="en-GB" sz="2700" dirty="0" smtClean="0"/>
              <a:t/>
            </a:r>
            <a:br>
              <a:rPr lang="en-GB" sz="2700" dirty="0" smtClean="0"/>
            </a:br>
            <a:r>
              <a:rPr lang="en-GB" sz="2200" dirty="0" smtClean="0"/>
              <a:t>30% (3,050) of the 10,270 children who went home in 2006-7 had returned to care in the five years to 31 March 2012</a:t>
            </a:r>
            <a:r>
              <a:rPr lang="en-GB" dirty="0" smtClean="0"/>
              <a:t/>
            </a:r>
            <a:br>
              <a:rPr lang="en-GB" dirty="0" smtClean="0"/>
            </a:br>
            <a:endParaRPr lang="en-GB" dirty="0"/>
          </a:p>
        </p:txBody>
      </p:sp>
      <p:graphicFrame>
        <p:nvGraphicFramePr>
          <p:cNvPr id="5" name="Chart 4" descr="Children who went home in 2006-07 - the percentage who had returned to care by 31 March 2012&#10;" title="Slide 36"/>
          <p:cNvGraphicFramePr>
            <a:graphicFrameLocks noGrp="1"/>
          </p:cNvGraphicFramePr>
          <p:nvPr>
            <p:extLst>
              <p:ext uri="{D42A27DB-BD31-4B8C-83A1-F6EECF244321}">
                <p14:modId xmlns:p14="http://schemas.microsoft.com/office/powerpoint/2010/main" val="4056963763"/>
              </p:ext>
            </p:extLst>
          </p:nvPr>
        </p:nvGraphicFramePr>
        <p:xfrm>
          <a:off x="755576" y="1484784"/>
          <a:ext cx="7632847" cy="4752527"/>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4"/>
          </p:nvPr>
        </p:nvSpPr>
        <p:spPr/>
        <p:txBody>
          <a:bodyPr/>
          <a:lstStyle/>
          <a:p>
            <a:fld id="{5DB98E5A-76C0-453E-B1E0-BC4AB04722D5}" type="slidenum">
              <a:rPr lang="en-GB" smtClean="0">
                <a:solidFill>
                  <a:prstClr val="black">
                    <a:lumMod val="50000"/>
                    <a:lumOff val="50000"/>
                  </a:prstClr>
                </a:solidFill>
              </a:rPr>
              <a:pPr/>
              <a:t>36</a:t>
            </a:fld>
            <a:endParaRPr lang="en-GB" dirty="0">
              <a:solidFill>
                <a:prstClr val="black">
                  <a:lumMod val="50000"/>
                  <a:lumOff val="50000"/>
                </a:prstClr>
              </a:solidFill>
            </a:endParaRPr>
          </a:p>
        </p:txBody>
      </p:sp>
    </p:spTree>
    <p:extLst>
      <p:ext uri="{BB962C8B-B14F-4D97-AF65-F5344CB8AC3E}">
        <p14:creationId xmlns:p14="http://schemas.microsoft.com/office/powerpoint/2010/main" val="25889588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z="2800" dirty="0" smtClean="0"/>
              <a:t>Key messages</a:t>
            </a:r>
            <a:endParaRPr lang="en-GB" sz="2800" dirty="0"/>
          </a:p>
        </p:txBody>
      </p:sp>
      <p:sp>
        <p:nvSpPr>
          <p:cNvPr id="3" name="Content Placeholder 2"/>
          <p:cNvSpPr>
            <a:spLocks noGrp="1"/>
          </p:cNvSpPr>
          <p:nvPr>
            <p:ph idx="1"/>
          </p:nvPr>
        </p:nvSpPr>
        <p:spPr>
          <a:xfrm>
            <a:off x="684212" y="1124744"/>
            <a:ext cx="7775575" cy="4679949"/>
          </a:xfrm>
        </p:spPr>
        <p:txBody>
          <a:bodyPr/>
          <a:lstStyle/>
          <a:p>
            <a:r>
              <a:rPr lang="en-GB" sz="1400" b="0" dirty="0" smtClean="0"/>
              <a:t>The largest group to re-enter care following a return home were the 12 – 14 year olds. 45% (350) of the 780 13yr olds returned to care, followed by 43% of 12yr olds and 41% of 14yr olds </a:t>
            </a:r>
          </a:p>
          <a:p>
            <a:pPr lvl="0"/>
            <a:r>
              <a:rPr lang="en-GB" sz="1400" b="0" dirty="0" smtClean="0"/>
              <a:t>For those children who returned to care (3,050) 27%  were still looked after at 31 March 2012 and 15%  had left care at 18 or over </a:t>
            </a:r>
          </a:p>
          <a:p>
            <a:pPr lvl="0"/>
            <a:r>
              <a:rPr lang="en-GB" sz="1400" b="0" dirty="0" smtClean="0"/>
              <a:t>28% (approximately 500) of the children who had returned to care in the five years to 31 March 2012 had returned home again</a:t>
            </a:r>
          </a:p>
          <a:p>
            <a:pPr lvl="0"/>
            <a:r>
              <a:rPr lang="en-GB" sz="1400" b="0" dirty="0" smtClean="0"/>
              <a:t>Children who were on care orders prior to going home were far less likely to return to care (6% of all children who returned home who were looked after under a full care order in 2006-7 had returned by 31 March 2012). 34%  of children who were voluntarily accommodated prior to returning home had returned to care by 31 March 2012</a:t>
            </a:r>
          </a:p>
          <a:p>
            <a:pPr lvl="0"/>
            <a:r>
              <a:rPr lang="en-GB" sz="1400" b="0" dirty="0" smtClean="0"/>
              <a:t>Children were most likely to return to care if they had been looked after for less than six months. 39% of those looked after for between two and eight weeks had returned by 31 March 2012 and 38% who had been looked after between eight weeks and six months had returned by 31 March 2012</a:t>
            </a:r>
          </a:p>
          <a:p>
            <a:pPr lvl="0"/>
            <a:r>
              <a:rPr lang="en-GB" sz="1400" b="0" dirty="0" smtClean="0"/>
              <a:t>Of the group of children who returned to care by 2012, 8% had been at home for less than two weeks while 17% had been at home for at least two years</a:t>
            </a:r>
          </a:p>
          <a:p>
            <a:endParaRPr lang="en-GB" dirty="0"/>
          </a:p>
        </p:txBody>
      </p:sp>
      <p:sp>
        <p:nvSpPr>
          <p:cNvPr id="2" name="Slide Number Placeholder 1"/>
          <p:cNvSpPr>
            <a:spLocks noGrp="1"/>
          </p:cNvSpPr>
          <p:nvPr>
            <p:ph type="sldNum" sz="quarter" idx="4"/>
          </p:nvPr>
        </p:nvSpPr>
        <p:spPr/>
        <p:txBody>
          <a:bodyPr/>
          <a:lstStyle/>
          <a:p>
            <a:fld id="{5DB98E5A-76C0-453E-B1E0-BC4AB04722D5}" type="slidenum">
              <a:rPr lang="en-GB" smtClean="0"/>
              <a:pPr/>
              <a:t>37</a:t>
            </a:fld>
            <a:endParaRPr lang="en-GB" dirty="0"/>
          </a:p>
        </p:txBody>
      </p:sp>
    </p:spTree>
    <p:extLst>
      <p:ext uri="{BB962C8B-B14F-4D97-AF65-F5344CB8AC3E}">
        <p14:creationId xmlns:p14="http://schemas.microsoft.com/office/powerpoint/2010/main" val="16559802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981099"/>
            <a:ext cx="7775575" cy="647701"/>
          </a:xfrm>
        </p:spPr>
        <p:txBody>
          <a:bodyPr>
            <a:normAutofit/>
          </a:bodyPr>
          <a:lstStyle/>
          <a:p>
            <a:pPr algn="l"/>
            <a:r>
              <a:rPr lang="en-GB" sz="2800" dirty="0" smtClean="0"/>
              <a:t>Questions for local authorities </a:t>
            </a:r>
            <a:endParaRPr lang="en-GB" sz="2800" dirty="0"/>
          </a:p>
        </p:txBody>
      </p:sp>
      <p:sp>
        <p:nvSpPr>
          <p:cNvPr id="3" name="Content Placeholder 2"/>
          <p:cNvSpPr>
            <a:spLocks noGrp="1"/>
          </p:cNvSpPr>
          <p:nvPr>
            <p:ph idx="1"/>
          </p:nvPr>
        </p:nvSpPr>
        <p:spPr>
          <a:xfrm>
            <a:off x="684212" y="1772816"/>
            <a:ext cx="7775575" cy="3816077"/>
          </a:xfrm>
        </p:spPr>
        <p:txBody>
          <a:bodyPr>
            <a:normAutofit/>
          </a:bodyPr>
          <a:lstStyle/>
          <a:p>
            <a:pPr lvl="0"/>
            <a:r>
              <a:rPr lang="en-GB" sz="1400" b="0" dirty="0" smtClean="0"/>
              <a:t>Is there an organisational framework for return home work? </a:t>
            </a:r>
          </a:p>
          <a:p>
            <a:pPr lvl="0"/>
            <a:r>
              <a:rPr lang="en-GB" sz="1400" b="0" dirty="0" smtClean="0"/>
              <a:t>How many of the children who returned home over the last five years re-entered care?  </a:t>
            </a:r>
          </a:p>
          <a:p>
            <a:pPr lvl="0"/>
            <a:r>
              <a:rPr lang="en-GB" sz="1400" b="0" dirty="0" smtClean="0"/>
              <a:t>Are there children in particular age groups who re-enter care? </a:t>
            </a:r>
          </a:p>
          <a:p>
            <a:pPr lvl="0"/>
            <a:r>
              <a:rPr lang="en-GB" sz="1400" b="0" dirty="0" smtClean="0"/>
              <a:t>Was the reason for re-entering care the same reason for the first episode of care? </a:t>
            </a:r>
          </a:p>
          <a:p>
            <a:pPr lvl="0"/>
            <a:r>
              <a:rPr lang="en-GB" sz="1400" b="0" dirty="0" smtClean="0"/>
              <a:t>How many children over the last five years have returned home and re-entered care on more than one occasion? Do the reasons for re-entering care remain consistent? </a:t>
            </a:r>
            <a:endParaRPr lang="en-GB" sz="1400" b="0" dirty="0"/>
          </a:p>
        </p:txBody>
      </p:sp>
      <p:sp>
        <p:nvSpPr>
          <p:cNvPr id="4" name="Slide Number Placeholder 3"/>
          <p:cNvSpPr>
            <a:spLocks noGrp="1"/>
          </p:cNvSpPr>
          <p:nvPr>
            <p:ph type="sldNum" sz="quarter" idx="4"/>
          </p:nvPr>
        </p:nvSpPr>
        <p:spPr/>
        <p:txBody>
          <a:bodyPr/>
          <a:lstStyle/>
          <a:p>
            <a:fld id="{5DB98E5A-76C0-453E-B1E0-BC4AB04722D5}" type="slidenum">
              <a:rPr lang="en-GB" smtClean="0">
                <a:solidFill>
                  <a:prstClr val="black">
                    <a:lumMod val="50000"/>
                    <a:lumOff val="50000"/>
                  </a:prstClr>
                </a:solidFill>
              </a:rPr>
              <a:pPr/>
              <a:t>38</a:t>
            </a:fld>
            <a:endParaRPr lang="en-GB" dirty="0">
              <a:solidFill>
                <a:prstClr val="black">
                  <a:lumMod val="50000"/>
                  <a:lumOff val="50000"/>
                </a:prstClr>
              </a:solidFill>
            </a:endParaRPr>
          </a:p>
        </p:txBody>
      </p:sp>
    </p:spTree>
    <p:extLst>
      <p:ext uri="{BB962C8B-B14F-4D97-AF65-F5344CB8AC3E}">
        <p14:creationId xmlns:p14="http://schemas.microsoft.com/office/powerpoint/2010/main" val="19693740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For more information</a:t>
            </a:r>
            <a:endParaRPr lang="en-GB" dirty="0"/>
          </a:p>
        </p:txBody>
      </p:sp>
      <p:sp>
        <p:nvSpPr>
          <p:cNvPr id="11" name="Content Placeholder 10"/>
          <p:cNvSpPr>
            <a:spLocks noGrp="1"/>
          </p:cNvSpPr>
          <p:nvPr>
            <p:ph idx="1"/>
          </p:nvPr>
        </p:nvSpPr>
        <p:spPr/>
        <p:txBody>
          <a:bodyPr/>
          <a:lstStyle/>
          <a:p>
            <a:pPr marL="0" indent="0">
              <a:buNone/>
            </a:pPr>
            <a:r>
              <a:rPr lang="en-GB" dirty="0" smtClean="0"/>
              <a:t>Contact us</a:t>
            </a:r>
          </a:p>
          <a:p>
            <a:pPr lvl="1">
              <a:tabLst>
                <a:tab pos="2066925" algn="l"/>
              </a:tabLst>
            </a:pPr>
            <a:r>
              <a:rPr lang="en-GB" dirty="0" smtClean="0"/>
              <a:t>By email (data): 	</a:t>
            </a:r>
            <a:r>
              <a:rPr lang="en-GB" dirty="0" smtClean="0">
                <a:hlinkClick r:id="rId3"/>
              </a:rPr>
              <a:t>andrew.brook@education.gsi.gov.uk</a:t>
            </a:r>
            <a:endParaRPr lang="en-GB" dirty="0" smtClean="0"/>
          </a:p>
          <a:p>
            <a:pPr lvl="1">
              <a:tabLst>
                <a:tab pos="2066925" algn="l"/>
              </a:tabLst>
            </a:pPr>
            <a:r>
              <a:rPr lang="en-GB" dirty="0" smtClean="0"/>
              <a:t>By email (policy):	</a:t>
            </a:r>
            <a:r>
              <a:rPr lang="en-GB" dirty="0" smtClean="0">
                <a:hlinkClick r:id="rId4"/>
              </a:rPr>
              <a:t>jamie.roome@education.gsi.gov.uk</a:t>
            </a:r>
            <a:endParaRPr lang="en-GB" dirty="0"/>
          </a:p>
          <a:p>
            <a:pPr marL="457200" lvl="1" indent="0">
              <a:buNone/>
              <a:tabLst>
                <a:tab pos="2066925" algn="l"/>
              </a:tabLst>
            </a:pPr>
            <a:endParaRPr lang="en-GB" sz="2000" dirty="0"/>
          </a:p>
          <a:p>
            <a:pPr marL="0" indent="0">
              <a:buNone/>
            </a:pPr>
            <a:r>
              <a:rPr lang="en-GB" b="1" dirty="0" smtClean="0"/>
              <a:t/>
            </a:r>
            <a:br>
              <a:rPr lang="en-GB" b="1" dirty="0" smtClean="0"/>
            </a:br>
            <a:r>
              <a:rPr lang="en-GB" b="1" dirty="0" smtClean="0"/>
              <a:t>Visit </a:t>
            </a:r>
            <a:r>
              <a:rPr lang="en-GB" b="1" dirty="0"/>
              <a:t>the website</a:t>
            </a:r>
          </a:p>
          <a:p>
            <a:pPr lvl="1"/>
            <a:r>
              <a:rPr lang="en-GB" dirty="0" smtClean="0">
                <a:hlinkClick r:id="rId5"/>
              </a:rPr>
              <a:t>http://www.thisistheurl.co.uk</a:t>
            </a:r>
            <a:r>
              <a:rPr lang="en-GB" dirty="0" smtClean="0"/>
              <a:t> </a:t>
            </a:r>
          </a:p>
        </p:txBody>
      </p:sp>
      <p:sp>
        <p:nvSpPr>
          <p:cNvPr id="2" name="Slide Number Placeholder 1"/>
          <p:cNvSpPr>
            <a:spLocks noGrp="1"/>
          </p:cNvSpPr>
          <p:nvPr>
            <p:ph type="sldNum" sz="quarter" idx="4"/>
          </p:nvPr>
        </p:nvSpPr>
        <p:spPr/>
        <p:txBody>
          <a:bodyPr/>
          <a:lstStyle/>
          <a:p>
            <a:fld id="{5DB98E5A-76C0-453E-B1E0-BC4AB04722D5}" type="slidenum">
              <a:rPr lang="en-GB" smtClean="0">
                <a:solidFill>
                  <a:prstClr val="black">
                    <a:lumMod val="50000"/>
                    <a:lumOff val="50000"/>
                  </a:prstClr>
                </a:solidFill>
              </a:rPr>
              <a:pPr/>
              <a:t>39</a:t>
            </a:fld>
            <a:endParaRPr lang="en-GB" dirty="0">
              <a:solidFill>
                <a:prstClr val="black">
                  <a:lumMod val="50000"/>
                  <a:lumOff val="50000"/>
                </a:prstClr>
              </a:solidFill>
            </a:endParaRPr>
          </a:p>
        </p:txBody>
      </p:sp>
    </p:spTree>
    <p:extLst>
      <p:ext uri="{BB962C8B-B14F-4D97-AF65-F5344CB8AC3E}">
        <p14:creationId xmlns:p14="http://schemas.microsoft.com/office/powerpoint/2010/main" val="3068993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4213" y="765075"/>
            <a:ext cx="7775575" cy="647701"/>
          </a:xfrm>
        </p:spPr>
        <p:txBody>
          <a:bodyPr/>
          <a:lstStyle/>
          <a:p>
            <a:r>
              <a:rPr lang="en-GB" dirty="0" smtClean="0"/>
              <a:t/>
            </a:r>
            <a:br>
              <a:rPr lang="en-GB" dirty="0" smtClean="0"/>
            </a:br>
            <a:r>
              <a:rPr lang="en-GB" sz="2800" dirty="0" smtClean="0"/>
              <a:t>This </a:t>
            </a:r>
            <a:r>
              <a:rPr lang="en-GB" sz="2800" dirty="0"/>
              <a:t>data pack is intended to: </a:t>
            </a:r>
            <a:r>
              <a:rPr lang="en-GB" dirty="0"/>
              <a:t/>
            </a:r>
            <a:br>
              <a:rPr lang="en-GB" dirty="0"/>
            </a:br>
            <a:endParaRPr lang="en-GB" dirty="0"/>
          </a:p>
        </p:txBody>
      </p:sp>
      <p:sp>
        <p:nvSpPr>
          <p:cNvPr id="3" name="Content Placeholder 2"/>
          <p:cNvSpPr>
            <a:spLocks noGrp="1"/>
          </p:cNvSpPr>
          <p:nvPr>
            <p:ph idx="1"/>
          </p:nvPr>
        </p:nvSpPr>
        <p:spPr>
          <a:xfrm>
            <a:off x="684212" y="1629371"/>
            <a:ext cx="7775575" cy="3167781"/>
          </a:xfrm>
        </p:spPr>
        <p:txBody>
          <a:bodyPr/>
          <a:lstStyle/>
          <a:p>
            <a:pPr lvl="1">
              <a:spcAft>
                <a:spcPts val="1200"/>
              </a:spcAft>
            </a:pPr>
            <a:r>
              <a:rPr lang="en-GB" sz="1800" dirty="0" smtClean="0"/>
              <a:t>provide greater detail about placements for looked after children and those who return home</a:t>
            </a:r>
          </a:p>
          <a:p>
            <a:pPr lvl="1">
              <a:spcAft>
                <a:spcPts val="1200"/>
              </a:spcAft>
            </a:pPr>
            <a:r>
              <a:rPr lang="en-GB" sz="1800" dirty="0" smtClean="0"/>
              <a:t>illustrate key factors that contribute to placement stability for looked after children and those children returning home from care</a:t>
            </a:r>
          </a:p>
          <a:p>
            <a:pPr lvl="1">
              <a:spcAft>
                <a:spcPts val="1200"/>
              </a:spcAft>
            </a:pPr>
            <a:r>
              <a:rPr lang="en-GB" sz="1800" dirty="0" smtClean="0"/>
              <a:t>inform the strategic and operational decisions taken by Directors of Children’s Services and Lead Members, commissioners, managers, social workers and independent reviewing officers </a:t>
            </a:r>
            <a:endParaRPr lang="en-GB" sz="1800" dirty="0"/>
          </a:p>
        </p:txBody>
      </p:sp>
      <p:sp>
        <p:nvSpPr>
          <p:cNvPr id="2" name="Slide Number Placeholder 1"/>
          <p:cNvSpPr>
            <a:spLocks noGrp="1"/>
          </p:cNvSpPr>
          <p:nvPr>
            <p:ph type="sldNum" sz="quarter" idx="4"/>
          </p:nvPr>
        </p:nvSpPr>
        <p:spPr/>
        <p:txBody>
          <a:bodyPr/>
          <a:lstStyle/>
          <a:p>
            <a:fld id="{5DB98E5A-76C0-453E-B1E0-BC4AB04722D5}" type="slidenum">
              <a:rPr lang="en-GB" smtClean="0"/>
              <a:pPr/>
              <a:t>4</a:t>
            </a:fld>
            <a:endParaRPr lang="en-GB" dirty="0"/>
          </a:p>
        </p:txBody>
      </p:sp>
    </p:spTree>
    <p:extLst>
      <p:ext uri="{BB962C8B-B14F-4D97-AF65-F5344CB8AC3E}">
        <p14:creationId xmlns:p14="http://schemas.microsoft.com/office/powerpoint/2010/main" val="2218231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837083"/>
            <a:ext cx="7775575" cy="647701"/>
          </a:xfrm>
        </p:spPr>
        <p:txBody>
          <a:bodyPr/>
          <a:lstStyle/>
          <a:p>
            <a:r>
              <a:rPr lang="en-GB" sz="2800" dirty="0" smtClean="0"/>
              <a:t>About this data pack</a:t>
            </a:r>
            <a:endParaRPr lang="en-GB" sz="2800" dirty="0"/>
          </a:p>
        </p:txBody>
      </p:sp>
      <p:sp>
        <p:nvSpPr>
          <p:cNvPr id="3" name="Content Placeholder 2"/>
          <p:cNvSpPr>
            <a:spLocks noGrp="1"/>
          </p:cNvSpPr>
          <p:nvPr>
            <p:ph idx="1"/>
          </p:nvPr>
        </p:nvSpPr>
        <p:spPr>
          <a:xfrm>
            <a:off x="684212" y="1700808"/>
            <a:ext cx="7775575" cy="3168352"/>
          </a:xfrm>
        </p:spPr>
        <p:txBody>
          <a:bodyPr/>
          <a:lstStyle/>
          <a:p>
            <a:pPr>
              <a:spcAft>
                <a:spcPts val="1200"/>
              </a:spcAft>
            </a:pPr>
            <a:r>
              <a:rPr lang="en-GB" sz="1800" b="0" dirty="0"/>
              <a:t>The data in this pack has been provided to assist local authorities and regions to think about what their data tells them about the local care population and how and why this may differ within and across </a:t>
            </a:r>
            <a:r>
              <a:rPr lang="en-GB" sz="1800" b="0" dirty="0" smtClean="0"/>
              <a:t>regions</a:t>
            </a:r>
          </a:p>
          <a:p>
            <a:pPr>
              <a:spcAft>
                <a:spcPts val="1200"/>
              </a:spcAft>
            </a:pPr>
            <a:r>
              <a:rPr lang="en-GB" sz="1800" b="0" dirty="0" smtClean="0"/>
              <a:t>There are key questions throughout the data pack that local authorities can use to think about the range of factors that may impact on success in achieving placement stability and successful return home, how to interpret their local data and how to use this to inform service development and commissioning</a:t>
            </a:r>
          </a:p>
          <a:p>
            <a:endParaRPr lang="en-GB" b="0" dirty="0"/>
          </a:p>
        </p:txBody>
      </p:sp>
      <p:sp>
        <p:nvSpPr>
          <p:cNvPr id="4" name="Slide Number Placeholder 3"/>
          <p:cNvSpPr>
            <a:spLocks noGrp="1"/>
          </p:cNvSpPr>
          <p:nvPr>
            <p:ph type="sldNum" sz="quarter" idx="4"/>
          </p:nvPr>
        </p:nvSpPr>
        <p:spPr/>
        <p:txBody>
          <a:bodyPr/>
          <a:lstStyle/>
          <a:p>
            <a:fld id="{5DB98E5A-76C0-453E-B1E0-BC4AB04722D5}" type="slidenum">
              <a:rPr lang="en-GB" smtClean="0">
                <a:solidFill>
                  <a:prstClr val="black">
                    <a:lumMod val="50000"/>
                    <a:lumOff val="50000"/>
                  </a:prstClr>
                </a:solidFill>
              </a:rPr>
              <a:pPr/>
              <a:t>5</a:t>
            </a:fld>
            <a:endParaRPr lang="en-GB" dirty="0">
              <a:solidFill>
                <a:prstClr val="black">
                  <a:lumMod val="50000"/>
                  <a:lumOff val="50000"/>
                </a:prstClr>
              </a:solidFill>
            </a:endParaRPr>
          </a:p>
        </p:txBody>
      </p:sp>
    </p:spTree>
    <p:extLst>
      <p:ext uri="{BB962C8B-B14F-4D97-AF65-F5344CB8AC3E}">
        <p14:creationId xmlns:p14="http://schemas.microsoft.com/office/powerpoint/2010/main" val="39656936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476672"/>
            <a:ext cx="7775575" cy="647701"/>
          </a:xfrm>
        </p:spPr>
        <p:txBody>
          <a:bodyPr/>
          <a:lstStyle/>
          <a:p>
            <a:r>
              <a:rPr lang="en-GB" sz="2800" dirty="0" smtClean="0"/>
              <a:t>How the data is presented</a:t>
            </a:r>
            <a:endParaRPr lang="en-GB" sz="2800" dirty="0"/>
          </a:p>
        </p:txBody>
      </p:sp>
      <p:sp>
        <p:nvSpPr>
          <p:cNvPr id="3" name="Content Placeholder 2"/>
          <p:cNvSpPr>
            <a:spLocks noGrp="1"/>
          </p:cNvSpPr>
          <p:nvPr>
            <p:ph idx="1"/>
          </p:nvPr>
        </p:nvSpPr>
        <p:spPr>
          <a:xfrm>
            <a:off x="684212" y="1124744"/>
            <a:ext cx="7775575" cy="4608512"/>
          </a:xfrm>
        </p:spPr>
        <p:txBody>
          <a:bodyPr/>
          <a:lstStyle/>
          <a:p>
            <a:r>
              <a:rPr lang="en-GB" sz="1400" b="0" dirty="0" smtClean="0"/>
              <a:t>All </a:t>
            </a:r>
            <a:r>
              <a:rPr lang="en-GB" sz="1400" b="0" dirty="0"/>
              <a:t>figures are based on data from the SSDA 903 return collected each spring from all local authorities in England and published in September 2012.</a:t>
            </a:r>
          </a:p>
          <a:p>
            <a:r>
              <a:rPr lang="en-GB" sz="1400" b="0" dirty="0"/>
              <a:t>Numbers are rounded to the nearest ten and percentages are rounded to the nearest whole number.  Numbers of five or fewer and percentages based on a numerator of five or fewer or a denominator of ten or fewer have been suppressed and replaced by an ‘x’.  Figures not applicable are indicated in the data pack by a dot.</a:t>
            </a:r>
          </a:p>
          <a:p>
            <a:r>
              <a:rPr lang="en-GB" sz="1400" b="0" dirty="0" smtClean="0"/>
              <a:t>Looked </a:t>
            </a:r>
            <a:r>
              <a:rPr lang="en-GB" sz="1400" b="0" dirty="0"/>
              <a:t>after children who go missing from their placement for a period of 24 hours have their missing period included as a placement move in relevant analysis.  If a child is missing from care and then returns, this will be included as three separate placements as the placements before and after the missing period are included separately. </a:t>
            </a:r>
            <a:r>
              <a:rPr lang="en-GB" sz="1400" b="0"/>
              <a:t> </a:t>
            </a:r>
            <a:endParaRPr lang="en-GB" sz="1400" b="0" smtClean="0"/>
          </a:p>
          <a:p>
            <a:r>
              <a:rPr lang="en-GB" sz="1400" b="0" smtClean="0"/>
              <a:t>The </a:t>
            </a:r>
            <a:r>
              <a:rPr lang="en-GB" sz="1400" b="0" dirty="0"/>
              <a:t>Government is consulting with local authorities about the way they record missing or absent from care. Under these proposals, each episode of a child being missing or absent from care would be recorded in a separate module, and the Department will be able to exclude information on missing children from change of placement analysis accordingly. All episodes, including those lasting less than 24 hours, would be included in the new </a:t>
            </a:r>
            <a:r>
              <a:rPr lang="en-GB" sz="1400" b="0" dirty="0" smtClean="0"/>
              <a:t>module.</a:t>
            </a:r>
            <a:endParaRPr lang="en-GB" b="0" dirty="0"/>
          </a:p>
        </p:txBody>
      </p:sp>
      <p:sp>
        <p:nvSpPr>
          <p:cNvPr id="4" name="Slide Number Placeholder 3"/>
          <p:cNvSpPr>
            <a:spLocks noGrp="1"/>
          </p:cNvSpPr>
          <p:nvPr>
            <p:ph type="sldNum" sz="quarter" idx="4"/>
          </p:nvPr>
        </p:nvSpPr>
        <p:spPr/>
        <p:txBody>
          <a:bodyPr/>
          <a:lstStyle/>
          <a:p>
            <a:fld id="{5DB98E5A-76C0-453E-B1E0-BC4AB04722D5}" type="slidenum">
              <a:rPr lang="en-GB" smtClean="0">
                <a:solidFill>
                  <a:prstClr val="black">
                    <a:lumMod val="50000"/>
                    <a:lumOff val="50000"/>
                  </a:prstClr>
                </a:solidFill>
              </a:rPr>
              <a:pPr/>
              <a:t>6</a:t>
            </a:fld>
            <a:endParaRPr lang="en-GB" dirty="0">
              <a:solidFill>
                <a:prstClr val="black">
                  <a:lumMod val="50000"/>
                  <a:lumOff val="50000"/>
                </a:prstClr>
              </a:solidFill>
            </a:endParaRPr>
          </a:p>
        </p:txBody>
      </p:sp>
    </p:spTree>
    <p:extLst>
      <p:ext uri="{BB962C8B-B14F-4D97-AF65-F5344CB8AC3E}">
        <p14:creationId xmlns:p14="http://schemas.microsoft.com/office/powerpoint/2010/main" val="21037764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4213" y="692349"/>
            <a:ext cx="7775575" cy="648419"/>
          </a:xfrm>
        </p:spPr>
        <p:txBody>
          <a:bodyPr/>
          <a:lstStyle/>
          <a:p>
            <a:pPr hangingPunct="0"/>
            <a:r>
              <a:rPr lang="en-GB" sz="2800" dirty="0"/>
              <a:t>The pack includes data on two specific areas: </a:t>
            </a:r>
          </a:p>
        </p:txBody>
      </p:sp>
      <p:sp>
        <p:nvSpPr>
          <p:cNvPr id="6" name="Text Placeholder 5"/>
          <p:cNvSpPr>
            <a:spLocks noGrp="1"/>
          </p:cNvSpPr>
          <p:nvPr>
            <p:ph type="body" idx="1"/>
          </p:nvPr>
        </p:nvSpPr>
        <p:spPr>
          <a:xfrm>
            <a:off x="684213" y="1701030"/>
            <a:ext cx="3813175" cy="648097"/>
          </a:xfrm>
        </p:spPr>
        <p:txBody>
          <a:bodyPr/>
          <a:lstStyle/>
          <a:p>
            <a:pPr marL="0" indent="0">
              <a:buNone/>
            </a:pPr>
            <a:r>
              <a:rPr lang="en-GB" sz="1800" dirty="0"/>
              <a:t>Placement stability</a:t>
            </a:r>
          </a:p>
        </p:txBody>
      </p:sp>
      <p:sp>
        <p:nvSpPr>
          <p:cNvPr id="7" name="Content Placeholder 6"/>
          <p:cNvSpPr>
            <a:spLocks noGrp="1"/>
          </p:cNvSpPr>
          <p:nvPr>
            <p:ph sz="half" idx="2"/>
          </p:nvPr>
        </p:nvSpPr>
        <p:spPr>
          <a:xfrm>
            <a:off x="684213" y="2349128"/>
            <a:ext cx="3813175" cy="2448024"/>
          </a:xfrm>
        </p:spPr>
        <p:txBody>
          <a:bodyPr/>
          <a:lstStyle/>
          <a:p>
            <a:r>
              <a:rPr lang="en-GB" sz="1600" b="0" dirty="0"/>
              <a:t>numbers of placements </a:t>
            </a:r>
          </a:p>
          <a:p>
            <a:r>
              <a:rPr lang="en-GB" sz="1600" b="0" dirty="0"/>
              <a:t>length of time in placement</a:t>
            </a:r>
          </a:p>
          <a:p>
            <a:r>
              <a:rPr lang="en-GB" sz="1600" b="0" dirty="0"/>
              <a:t>placement types and age groups</a:t>
            </a:r>
          </a:p>
          <a:p>
            <a:r>
              <a:rPr lang="en-GB" sz="1600" b="0" dirty="0"/>
              <a:t>impact of high numbers of placements on educational attainment</a:t>
            </a:r>
          </a:p>
        </p:txBody>
      </p:sp>
      <p:sp>
        <p:nvSpPr>
          <p:cNvPr id="8" name="Text Placeholder 7"/>
          <p:cNvSpPr>
            <a:spLocks noGrp="1"/>
          </p:cNvSpPr>
          <p:nvPr>
            <p:ph type="body" sz="quarter" idx="3"/>
          </p:nvPr>
        </p:nvSpPr>
        <p:spPr>
          <a:xfrm>
            <a:off x="4645026" y="1701030"/>
            <a:ext cx="3814763" cy="648097"/>
          </a:xfrm>
        </p:spPr>
        <p:txBody>
          <a:bodyPr/>
          <a:lstStyle/>
          <a:p>
            <a:pPr marL="0" indent="0">
              <a:buNone/>
            </a:pPr>
            <a:r>
              <a:rPr lang="en-GB" sz="1800" dirty="0"/>
              <a:t>Children returning </a:t>
            </a:r>
            <a:r>
              <a:rPr lang="en-GB" sz="1800" dirty="0" smtClean="0"/>
              <a:t>home</a:t>
            </a:r>
            <a:endParaRPr lang="en-GB" sz="1800" dirty="0"/>
          </a:p>
        </p:txBody>
      </p:sp>
      <p:sp>
        <p:nvSpPr>
          <p:cNvPr id="9" name="Content Placeholder 8"/>
          <p:cNvSpPr>
            <a:spLocks noGrp="1"/>
          </p:cNvSpPr>
          <p:nvPr>
            <p:ph sz="quarter" idx="4"/>
          </p:nvPr>
        </p:nvSpPr>
        <p:spPr>
          <a:xfrm>
            <a:off x="4645026" y="2349128"/>
            <a:ext cx="3814763" cy="2448024"/>
          </a:xfrm>
        </p:spPr>
        <p:txBody>
          <a:bodyPr/>
          <a:lstStyle/>
          <a:p>
            <a:r>
              <a:rPr lang="en-GB" sz="1600" b="0" dirty="0"/>
              <a:t>children who returned home after ceasing to be looked after in 2012</a:t>
            </a:r>
          </a:p>
          <a:p>
            <a:r>
              <a:rPr lang="en-GB" sz="1600" b="0" dirty="0"/>
              <a:t>children who returned home during 2006-7 and had re-entered care by 31 March 2012</a:t>
            </a:r>
          </a:p>
        </p:txBody>
      </p:sp>
      <p:sp>
        <p:nvSpPr>
          <p:cNvPr id="2" name="Slide Number Placeholder 1"/>
          <p:cNvSpPr>
            <a:spLocks noGrp="1"/>
          </p:cNvSpPr>
          <p:nvPr>
            <p:ph type="sldNum" sz="quarter" idx="12"/>
          </p:nvPr>
        </p:nvSpPr>
        <p:spPr/>
        <p:txBody>
          <a:bodyPr/>
          <a:lstStyle/>
          <a:p>
            <a:fld id="{5DB98E5A-76C0-453E-B1E0-BC4AB04722D5}" type="slidenum">
              <a:rPr lang="en-GB" smtClean="0">
                <a:solidFill>
                  <a:prstClr val="black">
                    <a:lumMod val="50000"/>
                    <a:lumOff val="50000"/>
                  </a:prstClr>
                </a:solidFill>
              </a:rPr>
              <a:pPr/>
              <a:t>7</a:t>
            </a:fld>
            <a:endParaRPr lang="en-GB" dirty="0">
              <a:solidFill>
                <a:prstClr val="black">
                  <a:lumMod val="50000"/>
                  <a:lumOff val="50000"/>
                </a:prstClr>
              </a:solidFill>
            </a:endParaRPr>
          </a:p>
        </p:txBody>
      </p:sp>
    </p:spTree>
    <p:extLst>
      <p:ext uri="{BB962C8B-B14F-4D97-AF65-F5344CB8AC3E}">
        <p14:creationId xmlns:p14="http://schemas.microsoft.com/office/powerpoint/2010/main" val="39804891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8921" y="1124744"/>
            <a:ext cx="7775575" cy="1253337"/>
          </a:xfrm>
        </p:spPr>
        <p:txBody>
          <a:bodyPr/>
          <a:lstStyle/>
          <a:p>
            <a:r>
              <a:rPr lang="en-GB" dirty="0"/>
              <a:t>Placement stability </a:t>
            </a:r>
          </a:p>
        </p:txBody>
      </p:sp>
      <p:sp>
        <p:nvSpPr>
          <p:cNvPr id="5" name="Text Placeholder 4"/>
          <p:cNvSpPr>
            <a:spLocks noGrp="1"/>
          </p:cNvSpPr>
          <p:nvPr>
            <p:ph type="body" idx="1"/>
          </p:nvPr>
        </p:nvSpPr>
        <p:spPr>
          <a:xfrm>
            <a:off x="691109" y="2132856"/>
            <a:ext cx="7775575" cy="3096344"/>
          </a:xfrm>
        </p:spPr>
        <p:txBody>
          <a:bodyPr/>
          <a:lstStyle/>
          <a:p>
            <a:r>
              <a:rPr lang="en-GB" sz="1600" b="0" dirty="0"/>
              <a:t>Data is published in the </a:t>
            </a:r>
            <a:r>
              <a:rPr lang="en-GB" sz="1600" b="0" i="1" dirty="0"/>
              <a:t>Statistical First Release – Children looked after in England (including adoption and care leavers)</a:t>
            </a:r>
            <a:r>
              <a:rPr lang="en-GB" sz="1600" b="0" dirty="0"/>
              <a:t> on numbers of children who experience 1, 2 and 3+ placements in a year (to 31 March</a:t>
            </a:r>
            <a:r>
              <a:rPr lang="en-GB" sz="1600" b="0" dirty="0" smtClean="0"/>
              <a:t>)</a:t>
            </a:r>
          </a:p>
          <a:p>
            <a:endParaRPr lang="en-GB" sz="1600" b="0" dirty="0"/>
          </a:p>
          <a:p>
            <a:r>
              <a:rPr lang="en-GB" sz="1600" b="0" dirty="0"/>
              <a:t>Through considering additional factors it may be possible to establish patterns which will enable local authorities to review their practice and use of support services to reduce placement instability for particular groups of children and young </a:t>
            </a:r>
            <a:r>
              <a:rPr lang="en-GB" sz="1600" b="0" dirty="0" smtClean="0"/>
              <a:t>people</a:t>
            </a:r>
            <a:endParaRPr lang="en-GB" sz="1600" b="0" dirty="0"/>
          </a:p>
          <a:p>
            <a:endParaRPr lang="en-GB" sz="1600" b="0" dirty="0"/>
          </a:p>
          <a:p>
            <a:endParaRPr lang="en-GB" dirty="0"/>
          </a:p>
        </p:txBody>
      </p:sp>
      <p:sp>
        <p:nvSpPr>
          <p:cNvPr id="2" name="Slide Number Placeholder 1"/>
          <p:cNvSpPr>
            <a:spLocks noGrp="1"/>
          </p:cNvSpPr>
          <p:nvPr>
            <p:ph type="sldNum" sz="quarter" idx="4"/>
          </p:nvPr>
        </p:nvSpPr>
        <p:spPr/>
        <p:txBody>
          <a:bodyPr/>
          <a:lstStyle/>
          <a:p>
            <a:fld id="{5DB98E5A-76C0-453E-B1E0-BC4AB04722D5}" type="slidenum">
              <a:rPr lang="en-GB" smtClean="0">
                <a:solidFill>
                  <a:prstClr val="black">
                    <a:lumMod val="50000"/>
                    <a:lumOff val="50000"/>
                  </a:prstClr>
                </a:solidFill>
              </a:rPr>
              <a:pPr/>
              <a:t>8</a:t>
            </a:fld>
            <a:endParaRPr lang="en-GB" dirty="0">
              <a:solidFill>
                <a:prstClr val="black">
                  <a:lumMod val="50000"/>
                  <a:lumOff val="50000"/>
                </a:prstClr>
              </a:solidFill>
            </a:endParaRPr>
          </a:p>
        </p:txBody>
      </p:sp>
    </p:spTree>
    <p:extLst>
      <p:ext uri="{BB962C8B-B14F-4D97-AF65-F5344CB8AC3E}">
        <p14:creationId xmlns:p14="http://schemas.microsoft.com/office/powerpoint/2010/main" val="20086973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4678"/>
            <a:ext cx="8229600" cy="778098"/>
          </a:xfrm>
        </p:spPr>
        <p:txBody>
          <a:bodyPr>
            <a:normAutofit/>
          </a:bodyPr>
          <a:lstStyle/>
          <a:p>
            <a:pPr algn="l"/>
            <a:r>
              <a:rPr lang="en-GB" sz="2800" dirty="0" smtClean="0"/>
              <a:t>Placement stability </a:t>
            </a:r>
            <a:endParaRPr lang="en-GB" sz="2800" dirty="0"/>
          </a:p>
        </p:txBody>
      </p:sp>
      <p:sp>
        <p:nvSpPr>
          <p:cNvPr id="3" name="Content Placeholder 2"/>
          <p:cNvSpPr>
            <a:spLocks noGrp="1"/>
          </p:cNvSpPr>
          <p:nvPr>
            <p:ph idx="1"/>
          </p:nvPr>
        </p:nvSpPr>
        <p:spPr>
          <a:xfrm>
            <a:off x="457200" y="1628800"/>
            <a:ext cx="8229600" cy="4497363"/>
          </a:xfrm>
        </p:spPr>
        <p:txBody>
          <a:bodyPr>
            <a:normAutofit/>
          </a:bodyPr>
          <a:lstStyle/>
          <a:p>
            <a:pPr lvl="0" hangingPunct="0">
              <a:spcAft>
                <a:spcPts val="1200"/>
              </a:spcAft>
            </a:pPr>
            <a:r>
              <a:rPr lang="en-GB" sz="1800" b="0" dirty="0"/>
              <a:t>Two thirds (67%) of all looked after children had one placement in the year ending 31 March 2012</a:t>
            </a:r>
          </a:p>
          <a:p>
            <a:pPr lvl="0" hangingPunct="0">
              <a:spcAft>
                <a:spcPts val="1200"/>
              </a:spcAft>
            </a:pPr>
            <a:r>
              <a:rPr lang="en-GB" sz="1800" b="0" dirty="0"/>
              <a:t>89% of all looked after children had up to two placements in the year ending 31 March 2012</a:t>
            </a:r>
          </a:p>
          <a:p>
            <a:pPr lvl="0" hangingPunct="0">
              <a:spcAft>
                <a:spcPts val="1200"/>
              </a:spcAft>
            </a:pPr>
            <a:r>
              <a:rPr lang="en-GB" sz="1800" b="0" dirty="0"/>
              <a:t>11% - a small but substantial number of children -  experienced three or more placements in the year ending 31 March 2012 </a:t>
            </a:r>
          </a:p>
          <a:p>
            <a:pPr>
              <a:spcAft>
                <a:spcPts val="1200"/>
              </a:spcAft>
            </a:pPr>
            <a:r>
              <a:rPr lang="en-GB" sz="1800" b="0" dirty="0"/>
              <a:t>Such small numbers should make it possible for local authorities to look at individual cases and address specific issues</a:t>
            </a:r>
          </a:p>
        </p:txBody>
      </p:sp>
      <p:sp>
        <p:nvSpPr>
          <p:cNvPr id="4" name="Slide Number Placeholder 3"/>
          <p:cNvSpPr>
            <a:spLocks noGrp="1"/>
          </p:cNvSpPr>
          <p:nvPr>
            <p:ph type="sldNum" sz="quarter" idx="4"/>
          </p:nvPr>
        </p:nvSpPr>
        <p:spPr/>
        <p:txBody>
          <a:bodyPr/>
          <a:lstStyle/>
          <a:p>
            <a:fld id="{5DB98E5A-76C0-453E-B1E0-BC4AB04722D5}" type="slidenum">
              <a:rPr lang="en-GB" smtClean="0">
                <a:solidFill>
                  <a:prstClr val="black">
                    <a:lumMod val="50000"/>
                    <a:lumOff val="50000"/>
                  </a:prstClr>
                </a:solidFill>
              </a:rPr>
              <a:pPr/>
              <a:t>9</a:t>
            </a:fld>
            <a:endParaRPr lang="en-GB" dirty="0">
              <a:solidFill>
                <a:prstClr val="black">
                  <a:lumMod val="50000"/>
                  <a:lumOff val="50000"/>
                </a:prstClr>
              </a:solidFill>
            </a:endParaRPr>
          </a:p>
        </p:txBody>
      </p:sp>
    </p:spTree>
    <p:extLst>
      <p:ext uri="{BB962C8B-B14F-4D97-AF65-F5344CB8AC3E}">
        <p14:creationId xmlns:p14="http://schemas.microsoft.com/office/powerpoint/2010/main" val="314330056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Policy development" ma:contentTypeID="0x0101007F645D6FBA204A029FECB8BFC6578C39005279853530254253B886E13194843F8A003AA4A7828D8545A79A9356801281234700A39C7ABF8FB1D244AB54F5D46B9189CC" ma:contentTypeVersion="9" ma:contentTypeDescription="For departmental policy documents. Records retained for 10 years." ma:contentTypeScope="" ma:versionID="1205d9babcd57bfd2c643e5bc22eabce">
  <xsd:schema xmlns:xsd="http://www.w3.org/2001/XMLSchema" xmlns:xs="http://www.w3.org/2001/XMLSchema" xmlns:p="http://schemas.microsoft.com/office/2006/metadata/properties" xmlns:ns1="http://schemas.microsoft.com/sharepoint/v3" xmlns:ns2="b8cb3cbd-ce5c-4a72-9da4-9013f91c5903" xmlns:ns3="13f35dd0-2f5e-4a1c-9c6c-3a94223874b4" targetNamespace="http://schemas.microsoft.com/office/2006/metadata/properties" ma:root="true" ma:fieldsID="e414035977cf52321b7fba0b369d7a7b" ns1:_="" ns2:_="" ns3:_="">
    <xsd:import namespace="http://schemas.microsoft.com/sharepoint/v3"/>
    <xsd:import namespace="b8cb3cbd-ce5c-4a72-9da4-9013f91c5903"/>
    <xsd:import namespace="13f35dd0-2f5e-4a1c-9c6c-3a94223874b4"/>
    <xsd:element name="properties">
      <xsd:complexType>
        <xsd:sequence>
          <xsd:element name="documentManagement">
            <xsd:complexType>
              <xsd:all>
                <xsd:element ref="ns2:_dlc_DocId" minOccurs="0"/>
                <xsd:element ref="ns2:_dlc_DocIdUrl" minOccurs="0"/>
                <xsd:element ref="ns2:_dlc_DocIdPersistId" minOccurs="0"/>
                <xsd:element ref="ns1:Comments" minOccurs="0"/>
                <xsd:element ref="ns3:IWPContributor" minOccurs="0"/>
                <xsd:element ref="ns3:IWPFunctionTaxHTField0" minOccurs="0"/>
                <xsd:element ref="ns3:IWPOwnerTaxHTField0" minOccurs="0"/>
                <xsd:element ref="ns3:IWPRightsProtectiveMarkingTaxHTField0" minOccurs="0"/>
                <xsd:element ref="ns3:IWPSubjectTaxHTField0" minOccurs="0"/>
                <xsd:element ref="ns3:IWPSiteTypeTaxHTField0" minOccurs="0"/>
                <xsd:element ref="ns2:TaxCatchAll" minOccurs="0"/>
                <xsd:element ref="ns2:TaxCatchAllLabel" minOccurs="0"/>
                <xsd:element ref="ns3:IWPOrganisationalUnitTaxHTField0" minOccurs="0"/>
                <xsd:element ref="ns1:_vti_ItemDeclaredRecor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11" nillable="true" ma:displayName="Description" ma:hidden="true" ma:internalName="Comments">
      <xsd:simpleType>
        <xsd:restriction base="dms:Note">
          <xsd:maxLength value="255"/>
        </xsd:restriction>
      </xsd:simpleType>
    </xsd:element>
    <xsd:element name="_vti_ItemDeclaredRecord" ma:index="27" nillable="true" ma:displayName="Declared Record" ma:hidden="true" ma:internalName="_vti_ItemDeclaredRecord"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8cb3cbd-ce5c-4a72-9da4-9013f91c590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3" nillable="true" ma:displayName="Taxonomy Catch All Column" ma:description="" ma:hidden="true" ma:list="{4e82677e-6041-483b-bb53-580093e6a7a7}" ma:internalName="TaxCatchAll" ma:showField="CatchAllData" ma:web="13f35dd0-2f5e-4a1c-9c6c-3a94223874b4">
      <xsd:complexType>
        <xsd:complexContent>
          <xsd:extension base="dms:MultiChoiceLookup">
            <xsd:sequence>
              <xsd:element name="Value" type="dms:Lookup" maxOccurs="unbounded" minOccurs="0" nillable="true"/>
            </xsd:sequence>
          </xsd:extension>
        </xsd:complexContent>
      </xsd:complexType>
    </xsd:element>
    <xsd:element name="TaxCatchAllLabel" ma:index="24" nillable="true" ma:displayName="Taxonomy Catch All Column1" ma:description="" ma:hidden="true" ma:list="{4e82677e-6041-483b-bb53-580093e6a7a7}" ma:internalName="TaxCatchAllLabel" ma:readOnly="true" ma:showField="CatchAllDataLabel" ma:web="13f35dd0-2f5e-4a1c-9c6c-3a94223874b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3f35dd0-2f5e-4a1c-9c6c-3a94223874b4" elementFormDefault="qualified">
    <xsd:import namespace="http://schemas.microsoft.com/office/2006/documentManagement/types"/>
    <xsd:import namespace="http://schemas.microsoft.com/office/infopath/2007/PartnerControls"/>
    <xsd:element name="IWPContributor" ma:index="12" nillable="true" ma:displayName="Contributor" ma:hidden="true" ma:list="UserInfo" ma:SharePointGroup="0" ma:internalName="IWPContribu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WPFunctionTaxHTField0" ma:index="13" nillable="true" ma:taxonomy="true" ma:internalName="IWPFunctionTaxHTField0" ma:taxonomyFieldName="IWPFunction" ma:displayName="Function" ma:readOnly="false" ma:fieldId="{15181134-8839-47a9-9a38-d116ffff0106}" ma:taxonomyMulti="true" ma:sspId="fcff89b5-5d6d-4e65-a829-6f4a98dd03af" ma:termSetId="d25a8a8b-cc76-477b-9c8b-292b0e01012c" ma:anchorId="00000000-0000-0000-0000-000000000000" ma:open="false" ma:isKeyword="false">
      <xsd:complexType>
        <xsd:sequence>
          <xsd:element ref="pc:Terms" minOccurs="0" maxOccurs="1"/>
        </xsd:sequence>
      </xsd:complexType>
    </xsd:element>
    <xsd:element name="IWPOwnerTaxHTField0" ma:index="15" ma:taxonomy="true" ma:internalName="IWPOwnerTaxHTField0" ma:taxonomyFieldName="IWPOwner" ma:displayName="Owner" ma:default="1;#DfE|a484111e-5b24-4ad9-9778-c536c8c88985" ma:fieldId="{15181134-8839-47a9-9a38-d116ffff0102}" ma:sspId="fcff89b5-5d6d-4e65-a829-6f4a98dd03af" ma:termSetId="12161dbb-b36f-4439-aef1-21e7cc922807" ma:anchorId="00000000-0000-0000-0000-000000000000" ma:open="false" ma:isKeyword="false">
      <xsd:complexType>
        <xsd:sequence>
          <xsd:element ref="pc:Terms" minOccurs="0" maxOccurs="1"/>
        </xsd:sequence>
      </xsd:complexType>
    </xsd:element>
    <xsd:element name="IWPRightsProtectiveMarkingTaxHTField0" ma:index="17" ma:taxonomy="true" ma:internalName="IWPRightsProtectiveMarkingTaxHTField0" ma:taxonomyFieldName="IWPRightsProtectiveMarking" ma:displayName="Rights: Protective Marking" ma:default="2;#Unclassified|0884c477-2e62-47ea-b19c-5af6e91124c5" ma:fieldId="{15181134-8839-47a9-9a38-d116ffff0005}" ma:sspId="fcff89b5-5d6d-4e65-a829-6f4a98dd03af" ma:termSetId="7870c18b-dc34-46a1-adf5-a571f0cac88b" ma:anchorId="00000000-0000-0000-0000-000000000000" ma:open="false" ma:isKeyword="false">
      <xsd:complexType>
        <xsd:sequence>
          <xsd:element ref="pc:Terms" minOccurs="0" maxOccurs="1"/>
        </xsd:sequence>
      </xsd:complexType>
    </xsd:element>
    <xsd:element name="IWPSubjectTaxHTField0" ma:index="19" nillable="true" ma:taxonomy="true" ma:internalName="IWPSubjectTaxHTField0" ma:taxonomyFieldName="IWPSubject" ma:displayName="Subject" ma:fieldId="{15181134-8839-47a9-9a38-d116ffff0006}" ma:sspId="fcff89b5-5d6d-4e65-a829-6f4a98dd03af" ma:termSetId="33432453-e88c-4baa-94a6-467fc4fc06f9" ma:anchorId="00000000-0000-0000-0000-000000000000" ma:open="false" ma:isKeyword="false">
      <xsd:complexType>
        <xsd:sequence>
          <xsd:element ref="pc:Terms" minOccurs="0" maxOccurs="1"/>
        </xsd:sequence>
      </xsd:complexType>
    </xsd:element>
    <xsd:element name="IWPSiteTypeTaxHTField0" ma:index="21" nillable="true" ma:taxonomy="true" ma:internalName="IWPSiteTypeTaxHTField0" ma:taxonomyFieldName="IWPSiteType" ma:displayName="Site Type" ma:fieldId="{15181134-8839-47a9-9a38-d116ffff0103}" ma:sspId="fcff89b5-5d6d-4e65-a829-6f4a98dd03af" ma:termSetId="68f3bd98-4d9d-4839-831a-d4827606df7e" ma:anchorId="00000000-0000-0000-0000-000000000000" ma:open="false" ma:isKeyword="false">
      <xsd:complexType>
        <xsd:sequence>
          <xsd:element ref="pc:Terms" minOccurs="0" maxOccurs="1"/>
        </xsd:sequence>
      </xsd:complexType>
    </xsd:element>
    <xsd:element name="IWPOrganisationalUnitTaxHTField0" ma:index="25" ma:taxonomy="true" ma:internalName="IWPOrganisationalUnitTaxHTField0" ma:taxonomyFieldName="IWPOrganisationalUnit" ma:displayName="Organisational Unit" ma:default="6;#DfE|cc08a6d4-dfde-4d0f-bd85-069ebcef80d5" ma:fieldId="{15181134-8839-47a9-9a38-d116ffff0201}" ma:sspId="fcff89b5-5d6d-4e65-a829-6f4a98dd03af" ma:termSetId="b3e263f6-0ab6-425a-b3de-0e67f2faf769"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fcff89b5-5d6d-4e65-a829-6f4a98dd03af" ContentTypeId="0x0101007F645D6FBA204A029FECB8BFC6578C39005279853530254253B886E13194843F8A003AA4A7828D8545A79A93568012812347" PreviousValue="false"/>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IWPContributor xmlns="13f35dd0-2f5e-4a1c-9c6c-3a94223874b4">
      <UserInfo>
        <DisplayName/>
        <AccountId xsi:nil="true"/>
        <AccountType/>
      </UserInfo>
    </IWPContributor>
    <TaxCatchAll xmlns="b8cb3cbd-ce5c-4a72-9da4-9013f91c5903">
      <Value>6</Value>
      <Value>2</Value>
      <Value>1</Value>
    </TaxCatchAll>
    <IWPSubjectTaxHTField0 xmlns="13f35dd0-2f5e-4a1c-9c6c-3a94223874b4">
      <Terms xmlns="http://schemas.microsoft.com/office/infopath/2007/PartnerControls"/>
    </IWPSubjectTaxHTField0>
    <IWPSiteTypeTaxHTField0 xmlns="13f35dd0-2f5e-4a1c-9c6c-3a94223874b4">
      <Terms xmlns="http://schemas.microsoft.com/office/infopath/2007/PartnerControls"/>
    </IWPSiteTypeTaxHTField0>
    <IWPRightsProtectiveMarkingTaxHTField0 xmlns="13f35dd0-2f5e-4a1c-9c6c-3a94223874b4">
      <Terms xmlns="http://schemas.microsoft.com/office/infopath/2007/PartnerControls">
        <TermInfo xmlns="http://schemas.microsoft.com/office/infopath/2007/PartnerControls">
          <TermName xmlns="http://schemas.microsoft.com/office/infopath/2007/PartnerControls">Unclassified</TermName>
          <TermId xmlns="http://schemas.microsoft.com/office/infopath/2007/PartnerControls">0884c477-2e62-47ea-b19c-5af6e91124c5</TermId>
        </TermInfo>
      </Terms>
    </IWPRightsProtectiveMarkingTaxHTField0>
    <IWPFunctionTaxHTField0 xmlns="13f35dd0-2f5e-4a1c-9c6c-3a94223874b4">
      <Terms xmlns="http://schemas.microsoft.com/office/infopath/2007/PartnerControls"/>
    </IWPFunctionTaxHTField0>
    <IWPOwnerTaxHTField0 xmlns="13f35dd0-2f5e-4a1c-9c6c-3a94223874b4">
      <Terms xmlns="http://schemas.microsoft.com/office/infopath/2007/PartnerControls">
        <TermInfo xmlns="http://schemas.microsoft.com/office/infopath/2007/PartnerControls">
          <TermName xmlns="http://schemas.microsoft.com/office/infopath/2007/PartnerControls">DfE</TermName>
          <TermId xmlns="http://schemas.microsoft.com/office/infopath/2007/PartnerControls">a484111e-5b24-4ad9-9778-c536c8c88985</TermId>
        </TermInfo>
      </Terms>
    </IWPOwnerTaxHTField0>
    <IWPOrganisationalUnitTaxHTField0 xmlns="13f35dd0-2f5e-4a1c-9c6c-3a94223874b4">
      <Terms xmlns="http://schemas.microsoft.com/office/infopath/2007/PartnerControls">
        <TermInfo xmlns="http://schemas.microsoft.com/office/infopath/2007/PartnerControls">
          <TermName xmlns="http://schemas.microsoft.com/office/infopath/2007/PartnerControls">DfE</TermName>
          <TermId xmlns="http://schemas.microsoft.com/office/infopath/2007/PartnerControls">cc08a6d4-dfde-4d0f-bd85-069ebcef80d5</TermId>
        </TermInfo>
      </Terms>
    </IWPOrganisationalUnitTaxHTField0>
    <Comments xmlns="http://schemas.microsoft.com/sharepoint/v3" xsi:nil="true"/>
    <_dlc_DocId xmlns="b8cb3cbd-ce5c-4a72-9da4-9013f91c5903">RRK4XFURFY2Q-10-20303</_dlc_DocId>
    <_dlc_DocIdUrl xmlns="b8cb3cbd-ce5c-4a72-9da4-9013f91c5903">
      <Url>http://workplaces/sites/fg/b/_layouts/DocIdRedir.aspx?ID=RRK4XFURFY2Q-10-20303</Url>
      <Description>RRK4XFURFY2Q-10-20303</Description>
    </_dlc_DocIdUrl>
  </documentManagement>
</p:properties>
</file>

<file path=customXml/itemProps1.xml><?xml version="1.0" encoding="utf-8"?>
<ds:datastoreItem xmlns:ds="http://schemas.openxmlformats.org/officeDocument/2006/customXml" ds:itemID="{429AFFF9-D523-4B52-8DED-3BC9D85CC5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8cb3cbd-ce5c-4a72-9da4-9013f91c5903"/>
    <ds:schemaRef ds:uri="13f35dd0-2f5e-4a1c-9c6c-3a94223874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B02EA80-44A8-4850-8DAF-DB387451DDFA}">
  <ds:schemaRefs>
    <ds:schemaRef ds:uri="Microsoft.SharePoint.Taxonomy.ContentTypeSync"/>
  </ds:schemaRefs>
</ds:datastoreItem>
</file>

<file path=customXml/itemProps3.xml><?xml version="1.0" encoding="utf-8"?>
<ds:datastoreItem xmlns:ds="http://schemas.openxmlformats.org/officeDocument/2006/customXml" ds:itemID="{00A6FCBC-6142-459C-ABFC-47A6581038DA}">
  <ds:schemaRefs>
    <ds:schemaRef ds:uri="http://schemas.microsoft.com/sharepoint/events"/>
  </ds:schemaRefs>
</ds:datastoreItem>
</file>

<file path=customXml/itemProps4.xml><?xml version="1.0" encoding="utf-8"?>
<ds:datastoreItem xmlns:ds="http://schemas.openxmlformats.org/officeDocument/2006/customXml" ds:itemID="{53F1BF06-4099-4437-A09A-4DCD61192B14}">
  <ds:schemaRefs>
    <ds:schemaRef ds:uri="http://schemas.microsoft.com/sharepoint/v3/contenttype/forms"/>
  </ds:schemaRefs>
</ds:datastoreItem>
</file>

<file path=customXml/itemProps5.xml><?xml version="1.0" encoding="utf-8"?>
<ds:datastoreItem xmlns:ds="http://schemas.openxmlformats.org/officeDocument/2006/customXml" ds:itemID="{96D4982E-8345-48E3-9573-B6373A3C5CB7}">
  <ds:schemaRefs>
    <ds:schemaRef ds:uri="http://purl.org/dc/elements/1.1/"/>
    <ds:schemaRef ds:uri="http://www.w3.org/XML/1998/namespace"/>
    <ds:schemaRef ds:uri="http://schemas.microsoft.com/office/infopath/2007/PartnerControls"/>
    <ds:schemaRef ds:uri="http://schemas.openxmlformats.org/package/2006/metadata/core-properties"/>
    <ds:schemaRef ds:uri="http://purl.org/dc/dcmitype/"/>
    <ds:schemaRef ds:uri="http://schemas.microsoft.com/office/2006/documentManagement/types"/>
    <ds:schemaRef ds:uri="http://purl.org/dc/terms/"/>
    <ds:schemaRef ds:uri="13f35dd0-2f5e-4a1c-9c6c-3a94223874b4"/>
    <ds:schemaRef ds:uri="b8cb3cbd-ce5c-4a72-9da4-9013f91c5903"/>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644</TotalTime>
  <Words>3489</Words>
  <Application>Microsoft Office PowerPoint</Application>
  <PresentationFormat>On-screen Show (4:3)</PresentationFormat>
  <Paragraphs>319</Paragraphs>
  <Slides>39</Slides>
  <Notes>8</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1_Office Theme</vt:lpstr>
      <vt:lpstr>Office Theme</vt:lpstr>
      <vt:lpstr>Data Pack  Improving permanence for looked after children </vt:lpstr>
      <vt:lpstr>Improving permanence for looked after children </vt:lpstr>
      <vt:lpstr>Improving Permanence </vt:lpstr>
      <vt:lpstr> This data pack is intended to:  </vt:lpstr>
      <vt:lpstr>About this data pack</vt:lpstr>
      <vt:lpstr>How the data is presented</vt:lpstr>
      <vt:lpstr>The pack includes data on two specific areas: </vt:lpstr>
      <vt:lpstr>Placement stability </vt:lpstr>
      <vt:lpstr>Placement stability </vt:lpstr>
      <vt:lpstr>    10 year olds were most likely to have a single placement – 77 % had 1 placement in the year ending 31 March 2012.  This is the peak of the group of 7 to 13 year olds who were the most likely age range to have one placement during the year  </vt:lpstr>
      <vt:lpstr>   Those children who were 13, 14, 15 and 16yr olds when they became looked after were the groups most likely to have 3 placements or more (13yrs – 21%, 14yrs – 22%, 15yrs – 24 % and 16yrs – 21%) </vt:lpstr>
      <vt:lpstr>    Children who started to be looked after due to socially unacceptable behaviour were the most likely to have had three or more placements during the year. 23% of children had at least three placements. Children who entered due to disability were the least likely to have had three or more placements (5%) </vt:lpstr>
      <vt:lpstr>  Although a large majority of local authorities (133) had children with more than five placements in the year ending 31 March 2012, less than half (67) had children with at least 10 placements during the year </vt:lpstr>
      <vt:lpstr>Questions for local authorities</vt:lpstr>
      <vt:lpstr>Questions for local authorities</vt:lpstr>
      <vt:lpstr>Placement stability – length of time in care and length of time in placement </vt:lpstr>
      <vt:lpstr> The factors considered in this analysis include:  </vt:lpstr>
      <vt:lpstr>  Data demonstrates that long term foster care provides stability for a significant minority of fostered children (6,290 children – 17% of all fostered children - between 5 and 18yrs had been in the same foster placement for more than five years. 1%  were accommodated under s20) </vt:lpstr>
      <vt:lpstr>  20% (1,500) of children with their friends or family had been in that placement for more than five years compared to 11% (4,790) for those with other foster carers </vt:lpstr>
      <vt:lpstr>Children are more likely to be placed in children’s home under S20 than a care order.  Children placed in children’s homes under a care order are more likely to remain in care for over 5 years but no more likely to remain in the same placement for more than 5 years. The same proportion of children accommodated under s20 and children with care orders remain in the same placement for more than 5 years (2% for each group)</vt:lpstr>
      <vt:lpstr>Questions for local authorities</vt:lpstr>
      <vt:lpstr>Placement stability and educational attainment </vt:lpstr>
      <vt:lpstr>43% of children with just a single placement during 2011-12 achieving 5+ A*-C grades at GCSE compared to 13% of those who had more than three placements</vt:lpstr>
      <vt:lpstr>29% of children who had been looked after between 12 and 18 months achieved 5+ A*-C compared to 41% who had been looked after for six years or more</vt:lpstr>
      <vt:lpstr>Questions for local authorities</vt:lpstr>
      <vt:lpstr>Return home from care </vt:lpstr>
      <vt:lpstr>About the data</vt:lpstr>
      <vt:lpstr>Key messages</vt:lpstr>
      <vt:lpstr>The percentage of looked after children who returned home from care dropped from 49% to 39% between 2004 and 2008 while age groups stayed nearly the same</vt:lpstr>
      <vt:lpstr>14,330 children who were accommodated under s20 ceased to be looked after in 2011-12.  Of these, 51% (7,250) returned home</vt:lpstr>
      <vt:lpstr> 64% of children who had been looked after for less than one year returned home compared to just 15% for those who had been looked after for more than one year </vt:lpstr>
      <vt:lpstr>The percentage of children returning home between 1 April 2009 and 31 March 2012 as a proportion of all children who ceased to be looked after ranged from 9% to 60%  between local authorities</vt:lpstr>
      <vt:lpstr>Questions for local authorities</vt:lpstr>
      <vt:lpstr>Questions for local authorities</vt:lpstr>
      <vt:lpstr>Children returning home in 2006-7 who re-entered care by 2012</vt:lpstr>
      <vt:lpstr> 30% (3,050) of the 10,270 children who went home in 2006-7 had returned to care in the five years to 31 March 2012 </vt:lpstr>
      <vt:lpstr>Key messages</vt:lpstr>
      <vt:lpstr>Questions for local authorities </vt:lpstr>
      <vt:lpstr>For more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permanence for looked after children</dc:title>
  <dc:creator>ROOME, Jamie</dc:creator>
  <cp:lastModifiedBy>Darryl Main</cp:lastModifiedBy>
  <cp:revision>40</cp:revision>
  <cp:lastPrinted>2013-09-04T09:23:03Z</cp:lastPrinted>
  <dcterms:created xsi:type="dcterms:W3CDTF">2013-09-03T19:11:12Z</dcterms:created>
  <dcterms:modified xsi:type="dcterms:W3CDTF">2013-12-11T10:43:23Z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0x0101007F645D6FBA204A029FECB8BFC6578C39005279853530254253B886E13194843F8A003AA4A7828D8545A79A9356801281234700A39C7ABF8FB1D244AB54F5D46B9189CC</vt:lpwstr>
  </property>
  <property fmtid="{D5CDD505-2E9C-101B-9397-08002B2CF9AE}" pid="3" name="IWPOrganisationalUnit">
    <vt:lpwstr>6;#DfE|cc08a6d4-dfde-4d0f-bd85-069ebcef80d5</vt:lpwstr>
  </property>
  <property fmtid="{D5CDD505-2E9C-101B-9397-08002B2CF9AE}" pid="4" name="IWPOwner">
    <vt:lpwstr>1;#DfE|a484111e-5b24-4ad9-9778-c536c8c88985</vt:lpwstr>
  </property>
  <property fmtid="{D5CDD505-2E9C-101B-9397-08002B2CF9AE}" pid="5" name="IWPFunction">
    <vt:lpwstr/>
  </property>
  <property fmtid="{D5CDD505-2E9C-101B-9397-08002B2CF9AE}" pid="6" name="IWPRightsProtectiveMarking">
    <vt:lpwstr>2;#Unclassified|0884c477-2e62-47ea-b19c-5af6e91124c5</vt:lpwstr>
  </property>
  <property fmtid="{D5CDD505-2E9C-101B-9397-08002B2CF9AE}" pid="7" name="_dlc_DocIdItemGuid">
    <vt:lpwstr>0d9a4865-513c-4b2c-aae4-aa17a315a08b</vt:lpwstr>
  </property>
</Properties>
</file>