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28F5C-89D6-4201-B0CE-2D20EC6B8EC9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06FEA-D90D-42B5-BFB5-7834B04FB1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669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5A88E-AECB-4F9D-9CF3-B36555DFC4E8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85AEA-71DF-40A7-9526-2A112CEC4C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962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Six states -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Assam, Bihar, Odisha, Chhattisgarh, Kerala, Maharashtra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85AEA-71DF-40A7-9526-2A112CEC4CC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285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645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56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654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910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5283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60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758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586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657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30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728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18835-D976-4766-935E-28E72B62A57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3514-C7A0-434E-A5E2-213622EB1E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835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UK Development Footprint in India – Urban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February 24,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494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14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59" y="47667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Presence in the Urban Sector in India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 30 years of engagement</a:t>
            </a:r>
          </a:p>
          <a:p>
            <a:pPr lvl="1"/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429223" y="2132856"/>
            <a:ext cx="8442372" cy="4117230"/>
            <a:chOff x="378100" y="2276872"/>
            <a:chExt cx="8442372" cy="3600400"/>
          </a:xfrm>
        </p:grpSpPr>
        <p:sp>
          <p:nvSpPr>
            <p:cNvPr id="5" name="Rounded Rectangle 4"/>
            <p:cNvSpPr/>
            <p:nvPr/>
          </p:nvSpPr>
          <p:spPr>
            <a:xfrm>
              <a:off x="378100" y="2348880"/>
              <a:ext cx="3350690" cy="79208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eaLnBrk="0" hangingPunct="0">
                <a:spcBef>
                  <a:spcPct val="20000"/>
                </a:spcBef>
                <a:buClr>
                  <a:srgbClr val="004B94"/>
                </a:buClr>
              </a:pPr>
              <a:r>
                <a:rPr lang="en-GB" sz="1500" dirty="0" smtClean="0">
                  <a:solidFill>
                    <a:schemeClr val="tx1"/>
                  </a:solidFill>
                </a:rPr>
                <a:t>1</a:t>
              </a:r>
              <a:r>
                <a:rPr lang="en-GB" sz="1500" baseline="30000" dirty="0" smtClean="0">
                  <a:solidFill>
                    <a:schemeClr val="tx1"/>
                  </a:solidFill>
                </a:rPr>
                <a:t>st</a:t>
              </a:r>
              <a:r>
                <a:rPr lang="en-GB" sz="1500" dirty="0" smtClean="0">
                  <a:solidFill>
                    <a:schemeClr val="tx1"/>
                  </a:solidFill>
                </a:rPr>
                <a:t> Generation of Urban Programmes</a:t>
              </a:r>
              <a:endParaRPr lang="en-GB" sz="15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95536" y="3212976"/>
              <a:ext cx="3333254" cy="79208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eaLnBrk="0" hangingPunct="0">
                <a:spcBef>
                  <a:spcPct val="20000"/>
                </a:spcBef>
                <a:buClr>
                  <a:srgbClr val="004B94"/>
                </a:buClr>
              </a:pPr>
              <a:r>
                <a:rPr lang="en-GB" sz="1500" dirty="0" smtClean="0">
                  <a:solidFill>
                    <a:schemeClr val="tx1"/>
                  </a:solidFill>
                </a:rPr>
                <a:t>2</a:t>
              </a:r>
              <a:r>
                <a:rPr lang="en-GB" sz="1500" baseline="30000" dirty="0" smtClean="0">
                  <a:solidFill>
                    <a:schemeClr val="tx1"/>
                  </a:solidFill>
                </a:rPr>
                <a:t>nd</a:t>
              </a:r>
              <a:r>
                <a:rPr lang="en-GB" sz="1500" dirty="0" smtClean="0">
                  <a:solidFill>
                    <a:schemeClr val="tx1"/>
                  </a:solidFill>
                </a:rPr>
                <a:t> Generation of Urban Programmes</a:t>
              </a:r>
              <a:endParaRPr lang="en-GB" sz="15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95536" y="5013176"/>
              <a:ext cx="3333254" cy="79208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GB" sz="1500" dirty="0" smtClean="0">
                  <a:solidFill>
                    <a:schemeClr val="tx1"/>
                  </a:solidFill>
                </a:rPr>
                <a:t>Evolving 4</a:t>
              </a:r>
              <a:r>
                <a:rPr lang="en-GB" sz="1500" baseline="30000" dirty="0" smtClean="0">
                  <a:solidFill>
                    <a:schemeClr val="tx1"/>
                  </a:solidFill>
                </a:rPr>
                <a:t>th</a:t>
              </a:r>
              <a:r>
                <a:rPr lang="en-GB" sz="1500" dirty="0" smtClean="0">
                  <a:solidFill>
                    <a:schemeClr val="tx1"/>
                  </a:solidFill>
                </a:rPr>
                <a:t> Generation of Urban Programmes</a:t>
              </a:r>
              <a:endParaRPr lang="en-GB" sz="15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5536" y="4078957"/>
              <a:ext cx="3333254" cy="79208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GB" sz="1500" dirty="0" smtClean="0">
                  <a:solidFill>
                    <a:schemeClr val="tx1"/>
                  </a:solidFill>
                </a:rPr>
                <a:t>Ongoing 3</a:t>
              </a:r>
              <a:r>
                <a:rPr lang="en-GB" sz="1500" baseline="30000" dirty="0" smtClean="0">
                  <a:solidFill>
                    <a:schemeClr val="tx1"/>
                  </a:solidFill>
                </a:rPr>
                <a:t>rd</a:t>
              </a:r>
              <a:r>
                <a:rPr lang="en-GB" sz="1500" dirty="0" smtClean="0">
                  <a:solidFill>
                    <a:schemeClr val="tx1"/>
                  </a:solidFill>
                </a:rPr>
                <a:t> Generation of Urban Programmes</a:t>
              </a:r>
              <a:endParaRPr lang="en-GB" sz="15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952925" y="4991987"/>
              <a:ext cx="3867547" cy="88528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</a:rPr>
                <a:t>Enhanced focus on sustainable development  - smart urban growth. Different management styles targeting different levels of governments and stakeholders developed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952925" y="2276872"/>
              <a:ext cx="3867547" cy="86409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</a:rPr>
                <a:t>Disproportionately high focus on specific intervention- slum infrastructure development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952925" y="3212976"/>
              <a:ext cx="3867547" cy="86409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</a:rPr>
                <a:t>Slum infrastructure remained the focus; contour broadened with focus on wider municipal reforms and urban environmental planning</a:t>
              </a:r>
              <a:endParaRPr lang="en-GB" sz="15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952925" y="4156456"/>
              <a:ext cx="3867547" cy="71459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dirty="0" smtClean="0">
                  <a:solidFill>
                    <a:schemeClr val="tx1"/>
                  </a:solidFill>
                </a:rPr>
                <a:t>Slight transition from 2</a:t>
              </a:r>
              <a:r>
                <a:rPr lang="en-GB" sz="1500" baseline="30000" dirty="0" smtClean="0">
                  <a:solidFill>
                    <a:schemeClr val="tx1"/>
                  </a:solidFill>
                </a:rPr>
                <a:t>nd</a:t>
              </a:r>
              <a:r>
                <a:rPr lang="en-GB" sz="1500" dirty="0" smtClean="0">
                  <a:solidFill>
                    <a:schemeClr val="tx1"/>
                  </a:solidFill>
                </a:rPr>
                <a:t> generation - urban centres as drivers of economic prosperity: focus on the state as a whole </a:t>
              </a: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3944813" y="2983891"/>
              <a:ext cx="842045" cy="19488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42888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GB" sz="3600" b="1" dirty="0" smtClean="0"/>
              <a:t>Emerging Priority: Smart Urbanisation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Building inclusive and climate resilient cities</a:t>
            </a:r>
          </a:p>
          <a:p>
            <a:r>
              <a:rPr lang="en-GB" dirty="0" smtClean="0"/>
              <a:t>Skill and institutions for smart urbanisation </a:t>
            </a:r>
          </a:p>
          <a:p>
            <a:r>
              <a:rPr lang="en-GB" dirty="0" smtClean="0"/>
              <a:t>Mobilising public and private financing for economic development of urban areas</a:t>
            </a:r>
          </a:p>
          <a:p>
            <a:r>
              <a:rPr lang="en-GB" dirty="0" smtClean="0"/>
              <a:t>Build financially stronger  and functionally autonomous local government institutions </a:t>
            </a:r>
          </a:p>
          <a:p>
            <a:r>
              <a:rPr lang="en-GB" dirty="0" smtClean="0"/>
              <a:t>Women and girls – safety, security, and empowerment</a:t>
            </a:r>
          </a:p>
        </p:txBody>
      </p:sp>
    </p:spTree>
    <p:extLst>
      <p:ext uri="{BB962C8B-B14F-4D97-AF65-F5344CB8AC3E}">
        <p14:creationId xmlns:p14="http://schemas.microsoft.com/office/powerpoint/2010/main" xmlns="" val="33915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Inclusive and Climate Resilient Cities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88600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Managing Climate Risks for Urban Poor (£85m)</a:t>
            </a:r>
          </a:p>
          <a:p>
            <a:pPr lvl="1"/>
            <a:r>
              <a:rPr lang="en-GB" dirty="0" smtClean="0"/>
              <a:t>4-6 cities to be selected from India</a:t>
            </a:r>
          </a:p>
          <a:p>
            <a:r>
              <a:rPr lang="en-GB" dirty="0" smtClean="0"/>
              <a:t>Prosperity Fund Projects (£100-150K)</a:t>
            </a:r>
          </a:p>
          <a:p>
            <a:pPr lvl="1"/>
            <a:r>
              <a:rPr lang="en-GB" dirty="0" smtClean="0"/>
              <a:t>Create a cohesive technical, policy and financial environment to build low carbon, resource efficient cities</a:t>
            </a:r>
          </a:p>
          <a:p>
            <a:pPr lvl="2"/>
            <a:r>
              <a:rPr lang="en-GB" dirty="0" smtClean="0"/>
              <a:t>Energy demand side management for commercial buildings, Mumbai </a:t>
            </a:r>
          </a:p>
          <a:p>
            <a:pPr lvl="2"/>
            <a:r>
              <a:rPr lang="en-GB" dirty="0" smtClean="0"/>
              <a:t>Planning for low carbon cities, Madurai and Mysore</a:t>
            </a:r>
          </a:p>
          <a:p>
            <a:pPr lvl="2"/>
            <a:r>
              <a:rPr lang="en-GB" dirty="0" smtClean="0"/>
              <a:t>Low Carbon Urban Development Plan, </a:t>
            </a:r>
            <a:r>
              <a:rPr lang="en-GB" dirty="0" err="1" smtClean="0"/>
              <a:t>Aluva</a:t>
            </a:r>
            <a:r>
              <a:rPr lang="en-GB" dirty="0" smtClean="0"/>
              <a:t>, Kerala (proposed)</a:t>
            </a:r>
          </a:p>
          <a:p>
            <a:pPr lvl="2"/>
            <a:r>
              <a:rPr lang="en-GB" dirty="0" smtClean="0"/>
              <a:t>Adopting low-carbon LED street lighting on a large scale by ULBs, Kolkata and Bhubaneswar</a:t>
            </a:r>
          </a:p>
          <a:p>
            <a:r>
              <a:rPr lang="en-GB" dirty="0"/>
              <a:t>Climate Change Innovation Programme </a:t>
            </a:r>
            <a:r>
              <a:rPr lang="en-GB" dirty="0" smtClean="0"/>
              <a:t>(£12m)</a:t>
            </a:r>
          </a:p>
          <a:p>
            <a:pPr lvl="1"/>
            <a:r>
              <a:rPr lang="en-GB" dirty="0" err="1" smtClean="0"/>
              <a:t>SAPCCs</a:t>
            </a:r>
            <a:r>
              <a:rPr lang="en-GB" dirty="0" smtClean="0"/>
              <a:t> in six states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712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Inclusive and Climate Resilient Cities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Madhya Pradesh Urban Infrastructure Investment Project (</a:t>
            </a:r>
            <a:r>
              <a:rPr lang="en-GB" dirty="0" err="1" smtClean="0"/>
              <a:t>MPUIIP</a:t>
            </a:r>
            <a:r>
              <a:rPr lang="en-GB" dirty="0" smtClean="0"/>
              <a:t>) (£27m) </a:t>
            </a:r>
          </a:p>
          <a:p>
            <a:pPr lvl="1"/>
            <a:r>
              <a:rPr lang="en-GB" dirty="0" smtClean="0"/>
              <a:t>Improving energy efficiency of municipal services </a:t>
            </a:r>
          </a:p>
          <a:p>
            <a:pPr lvl="1"/>
            <a:r>
              <a:rPr lang="en-GB" dirty="0" smtClean="0"/>
              <a:t>Pilot on transit-oriented development (under discussion)</a:t>
            </a:r>
          </a:p>
          <a:p>
            <a:pPr lvl="1"/>
            <a:r>
              <a:rPr lang="en-GB" dirty="0" smtClean="0"/>
              <a:t>Smart cities pilot: two urban centres </a:t>
            </a:r>
          </a:p>
          <a:p>
            <a:pPr lvl="1"/>
            <a:r>
              <a:rPr lang="en-GB" dirty="0" smtClean="0"/>
              <a:t>Second generation city development plans </a:t>
            </a:r>
          </a:p>
          <a:p>
            <a:pPr lvl="1"/>
            <a:r>
              <a:rPr lang="en-GB" dirty="0" smtClean="0"/>
              <a:t>Planning and development control regulations</a:t>
            </a:r>
          </a:p>
          <a:p>
            <a:pPr lvl="1"/>
            <a:r>
              <a:rPr lang="en-GB" dirty="0" smtClean="0"/>
              <a:t>Heritage conservation (three pilots) </a:t>
            </a:r>
          </a:p>
          <a:p>
            <a:r>
              <a:rPr lang="en-GB" dirty="0" smtClean="0"/>
              <a:t>Support to National Policies on Urban Poverty Reduction (SNPUPR) (£14m)</a:t>
            </a:r>
          </a:p>
          <a:p>
            <a:pPr lvl="1"/>
            <a:r>
              <a:rPr lang="en-GB" dirty="0" smtClean="0"/>
              <a:t>20 slum free city plan of actions (</a:t>
            </a:r>
            <a:r>
              <a:rPr lang="en-GB" dirty="0" err="1" smtClean="0"/>
              <a:t>SFCPoAs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MoU</a:t>
            </a:r>
            <a:r>
              <a:rPr lang="en-GB" dirty="0" smtClean="0"/>
              <a:t> with Kolkata Municipal Corporation (</a:t>
            </a:r>
            <a:r>
              <a:rPr lang="en-GB" dirty="0" err="1" smtClean="0"/>
              <a:t>KMC</a:t>
            </a:r>
            <a:r>
              <a:rPr lang="en-GB" dirty="0" smtClean="0"/>
              <a:t>) (£1m) </a:t>
            </a:r>
          </a:p>
          <a:p>
            <a:pPr lvl="1"/>
            <a:r>
              <a:rPr lang="en-GB" dirty="0" smtClean="0"/>
              <a:t>Develop low-carbon climate-resilient Kolkata</a:t>
            </a:r>
          </a:p>
          <a:p>
            <a:pPr lvl="1"/>
            <a:r>
              <a:rPr lang="en-GB" dirty="0" smtClean="0"/>
              <a:t>Develop a plan of action </a:t>
            </a:r>
          </a:p>
        </p:txBody>
      </p:sp>
    </p:spTree>
    <p:extLst>
      <p:ext uri="{BB962C8B-B14F-4D97-AF65-F5344CB8AC3E}">
        <p14:creationId xmlns:p14="http://schemas.microsoft.com/office/powerpoint/2010/main" xmlns="" val="6406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363272" cy="580926"/>
          </a:xfrm>
        </p:spPr>
        <p:txBody>
          <a:bodyPr/>
          <a:lstStyle/>
          <a:p>
            <a:r>
              <a:rPr lang="en-GB" sz="3600" dirty="0" smtClean="0"/>
              <a:t>Skill and Institutions for Smart Urbanisation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Potential priority areas </a:t>
            </a:r>
          </a:p>
          <a:p>
            <a:pPr lvl="1"/>
            <a:r>
              <a:rPr lang="en-GB" dirty="0" smtClean="0"/>
              <a:t>Target areas identified</a:t>
            </a:r>
          </a:p>
          <a:p>
            <a:pPr lvl="2"/>
            <a:r>
              <a:rPr lang="en-GB" dirty="0" smtClean="0"/>
              <a:t>Education and skills for those training to be urban planners</a:t>
            </a:r>
          </a:p>
          <a:p>
            <a:pPr lvl="2"/>
            <a:r>
              <a:rPr lang="en-GB" dirty="0" smtClean="0"/>
              <a:t>Support to existing planners/current standard practices</a:t>
            </a:r>
          </a:p>
          <a:p>
            <a:pPr lvl="2"/>
            <a:r>
              <a:rPr lang="en-GB" dirty="0" smtClean="0"/>
              <a:t>Upgrading India’s building and planning regulations</a:t>
            </a:r>
          </a:p>
          <a:p>
            <a:pPr lvl="1"/>
            <a:r>
              <a:rPr lang="en-GB" dirty="0" smtClean="0"/>
              <a:t>Building capacities of urban apex institutions (existing and proposed) (£5-8m) </a:t>
            </a:r>
          </a:p>
          <a:p>
            <a:pPr lvl="2"/>
            <a:r>
              <a:rPr lang="en-GB" dirty="0" smtClean="0"/>
              <a:t>Research functions</a:t>
            </a:r>
          </a:p>
          <a:p>
            <a:pPr lvl="2"/>
            <a:r>
              <a:rPr lang="en-GB" dirty="0" smtClean="0"/>
              <a:t>Tools and technologies</a:t>
            </a:r>
          </a:p>
          <a:p>
            <a:pPr lvl="2"/>
            <a:r>
              <a:rPr lang="en-GB" dirty="0" smtClean="0"/>
              <a:t>Policy Influencing </a:t>
            </a:r>
          </a:p>
          <a:p>
            <a:pPr lvl="2"/>
            <a:r>
              <a:rPr lang="en-GB" dirty="0" smtClean="0"/>
              <a:t>Piloting innovations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5683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Mobilising Private Financing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Focus on mobilising private sector financing in urban infrastructure (£130m) </a:t>
            </a:r>
          </a:p>
          <a:p>
            <a:pPr lvl="1"/>
            <a:r>
              <a:rPr lang="en-GB" dirty="0" smtClean="0"/>
              <a:t>Affordable housing programme </a:t>
            </a:r>
          </a:p>
          <a:p>
            <a:pPr lvl="1"/>
            <a:r>
              <a:rPr lang="en-GB" dirty="0" smtClean="0"/>
              <a:t>Infrastructure debt financing programme</a:t>
            </a:r>
          </a:p>
          <a:p>
            <a:pPr lvl="1"/>
            <a:r>
              <a:rPr lang="en-GB" dirty="0" smtClean="0"/>
              <a:t>Infrastructure equity investment programme </a:t>
            </a:r>
          </a:p>
          <a:p>
            <a:pPr lvl="1"/>
            <a:r>
              <a:rPr lang="en-GB" dirty="0" smtClean="0"/>
              <a:t>Odisha Support for Urban Infrastructure Programme</a:t>
            </a:r>
          </a:p>
          <a:p>
            <a:r>
              <a:rPr lang="en-GB" dirty="0" smtClean="0"/>
              <a:t>Municipal development funds (£12-15m) </a:t>
            </a:r>
          </a:p>
          <a:p>
            <a:pPr lvl="1"/>
            <a:r>
              <a:rPr lang="en-GB" dirty="0" smtClean="0"/>
              <a:t>Madhya Pradesh Urban Infrastructure Investment Project</a:t>
            </a:r>
          </a:p>
          <a:p>
            <a:pPr lvl="1"/>
            <a:r>
              <a:rPr lang="en-GB" dirty="0" smtClean="0"/>
              <a:t>Support for Urban Reforms Programme, Bihar</a:t>
            </a:r>
          </a:p>
          <a:p>
            <a:r>
              <a:rPr lang="en-GB" dirty="0" smtClean="0"/>
              <a:t>Economic corridors (under discussion) </a:t>
            </a:r>
          </a:p>
          <a:p>
            <a:pPr lvl="1"/>
            <a:r>
              <a:rPr lang="en-GB" dirty="0" smtClean="0"/>
              <a:t>Linking smart technical assistance (TA)</a:t>
            </a:r>
          </a:p>
        </p:txBody>
      </p:sp>
    </p:spTree>
    <p:extLst>
      <p:ext uri="{BB962C8B-B14F-4D97-AF65-F5344CB8AC3E}">
        <p14:creationId xmlns:p14="http://schemas.microsoft.com/office/powerpoint/2010/main" xmlns="" val="39571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Urban Governance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Mobilising public financing (central and state schemes) </a:t>
            </a:r>
          </a:p>
          <a:p>
            <a:r>
              <a:rPr lang="en-GB" dirty="0" smtClean="0"/>
              <a:t>Strengthen domestic resource mobilisation (tax, non-tax)</a:t>
            </a:r>
          </a:p>
          <a:p>
            <a:pPr lvl="1"/>
            <a:r>
              <a:rPr lang="en-GB" dirty="0" smtClean="0"/>
              <a:t>MP, Bihar, Odisha, West Bengal </a:t>
            </a:r>
          </a:p>
          <a:p>
            <a:r>
              <a:rPr lang="en-GB" dirty="0" smtClean="0"/>
              <a:t>Improved public financial management (accounting, budgeting, procurement, audit) </a:t>
            </a:r>
          </a:p>
          <a:p>
            <a:pPr lvl="1"/>
            <a:r>
              <a:rPr lang="en-GB" dirty="0" smtClean="0"/>
              <a:t>MP, Bihar, Odisha, West Bengal </a:t>
            </a:r>
          </a:p>
          <a:p>
            <a:r>
              <a:rPr lang="en-GB" dirty="0" smtClean="0"/>
              <a:t>Promoting e-governance (MP, Bihar)</a:t>
            </a:r>
          </a:p>
          <a:p>
            <a:pPr lvl="1"/>
            <a:r>
              <a:rPr lang="en-GB" dirty="0" smtClean="0"/>
              <a:t>Municipal </a:t>
            </a:r>
            <a:r>
              <a:rPr lang="en-GB" dirty="0" err="1" smtClean="0"/>
              <a:t>ERP</a:t>
            </a:r>
            <a:r>
              <a:rPr lang="en-GB" dirty="0" smtClean="0"/>
              <a:t> systems (common platform for all cities) </a:t>
            </a:r>
          </a:p>
          <a:p>
            <a:pPr lvl="1"/>
            <a:r>
              <a:rPr lang="en-GB" dirty="0" smtClean="0"/>
              <a:t>Centralised grievance redressal systems </a:t>
            </a:r>
          </a:p>
          <a:p>
            <a:pPr lvl="1"/>
            <a:r>
              <a:rPr lang="en-GB" dirty="0" smtClean="0"/>
              <a:t>Vehicle tracking management system (MP)</a:t>
            </a:r>
          </a:p>
          <a:p>
            <a:pPr lvl="1"/>
            <a:r>
              <a:rPr lang="en-GB" dirty="0" smtClean="0"/>
              <a:t>Automated building plan permission systems (MP)</a:t>
            </a:r>
          </a:p>
          <a:p>
            <a:r>
              <a:rPr lang="en-GB" dirty="0" smtClean="0"/>
              <a:t>Strengthening project management capacities </a:t>
            </a:r>
          </a:p>
          <a:p>
            <a:pPr lvl="1"/>
            <a:r>
              <a:rPr lang="en-GB" dirty="0" smtClean="0"/>
              <a:t>City-scale water supply projects, city sanitation plans (WB, Bihar)</a:t>
            </a:r>
          </a:p>
          <a:p>
            <a:pPr lvl="1"/>
            <a:r>
              <a:rPr lang="en-GB" dirty="0" smtClean="0"/>
              <a:t>Project management for central schemes (</a:t>
            </a:r>
            <a:r>
              <a:rPr lang="en-GB" dirty="0" err="1" smtClean="0"/>
              <a:t>JNNURM</a:t>
            </a:r>
            <a:r>
              <a:rPr lang="en-GB" dirty="0" smtClean="0"/>
              <a:t>, </a:t>
            </a:r>
            <a:r>
              <a:rPr lang="en-GB" dirty="0" err="1" smtClean="0"/>
              <a:t>UIDSSMT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6945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Women and Girls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DFID focus on women and girls – cuts-across portfolio</a:t>
            </a:r>
          </a:p>
          <a:p>
            <a:pPr lvl="1"/>
            <a:r>
              <a:rPr lang="en-GB" dirty="0" smtClean="0"/>
              <a:t>Economic empowerment (Bihar) </a:t>
            </a:r>
          </a:p>
          <a:p>
            <a:pPr lvl="2"/>
            <a:r>
              <a:rPr lang="en-GB" dirty="0" smtClean="0"/>
              <a:t>Mobilisation of women </a:t>
            </a:r>
            <a:r>
              <a:rPr lang="en-GB" dirty="0" err="1" smtClean="0"/>
              <a:t>SHGs</a:t>
            </a:r>
            <a:r>
              <a:rPr lang="en-GB" dirty="0" smtClean="0"/>
              <a:t>; federalisation (city &amp; state) </a:t>
            </a:r>
          </a:p>
          <a:p>
            <a:pPr lvl="2"/>
            <a:r>
              <a:rPr lang="en-GB" dirty="0" smtClean="0"/>
              <a:t>Create micro-finance and capacities; credit linkages </a:t>
            </a:r>
          </a:p>
          <a:p>
            <a:pPr lvl="2"/>
            <a:r>
              <a:rPr lang="en-GB" dirty="0" smtClean="0"/>
              <a:t>Build entrepreneurial capital (</a:t>
            </a:r>
            <a:r>
              <a:rPr lang="en-GB" dirty="0" err="1" smtClean="0"/>
              <a:t>EDCs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Reducing violence against women (MP) </a:t>
            </a:r>
          </a:p>
          <a:p>
            <a:pPr lvl="2"/>
            <a:r>
              <a:rPr lang="en-GB" dirty="0" smtClean="0"/>
              <a:t>Pilot in four cities</a:t>
            </a:r>
          </a:p>
          <a:p>
            <a:pPr lvl="2"/>
            <a:r>
              <a:rPr lang="en-GB" dirty="0" smtClean="0"/>
              <a:t>Safe mass transport; infrastructure in public spaces</a:t>
            </a:r>
          </a:p>
          <a:p>
            <a:pPr lvl="1"/>
            <a:r>
              <a:rPr lang="en-GB" dirty="0" smtClean="0"/>
              <a:t>National Urban Livelihoods Mission (</a:t>
            </a:r>
            <a:r>
              <a:rPr lang="en-GB" dirty="0" err="1" smtClean="0"/>
              <a:t>NULM</a:t>
            </a:r>
            <a:r>
              <a:rPr lang="en-GB" dirty="0" smtClean="0"/>
              <a:t>) </a:t>
            </a:r>
          </a:p>
          <a:p>
            <a:pPr lvl="2"/>
            <a:r>
              <a:rPr lang="en-GB" dirty="0" smtClean="0"/>
              <a:t>Partnering </a:t>
            </a:r>
            <a:r>
              <a:rPr lang="en-GB" dirty="0" err="1" smtClean="0"/>
              <a:t>MoHUPA</a:t>
            </a:r>
            <a:r>
              <a:rPr lang="en-GB" dirty="0" smtClean="0"/>
              <a:t> on development and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540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686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UK Development Footprint in India – Urban Sector</vt:lpstr>
      <vt:lpstr>Presence in the Urban Sector in India</vt:lpstr>
      <vt:lpstr>Emerging Priority: Smart Urbanisation </vt:lpstr>
      <vt:lpstr>Inclusive and Climate Resilient Cities</vt:lpstr>
      <vt:lpstr>Inclusive and Climate Resilient Cities </vt:lpstr>
      <vt:lpstr>Skill and Institutions for Smart Urbanisation</vt:lpstr>
      <vt:lpstr>Mobilising Private Financing</vt:lpstr>
      <vt:lpstr>Urban Governance</vt:lpstr>
      <vt:lpstr>Focus on Women and Girls </vt:lpstr>
      <vt:lpstr>Thank You</vt:lpstr>
    </vt:vector>
  </TitlesOfParts>
  <Company>DFID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UK Development Footprint in India – Urban Sector</dc:title>
  <dc:creator>Abhijit Ray</dc:creator>
  <cp:lastModifiedBy>Satmohini</cp:lastModifiedBy>
  <cp:revision>15</cp:revision>
  <cp:lastPrinted>2014-02-21T11:19:09Z</cp:lastPrinted>
  <dcterms:created xsi:type="dcterms:W3CDTF">2014-02-21T09:46:11Z</dcterms:created>
  <dcterms:modified xsi:type="dcterms:W3CDTF">2014-02-23T18:46:04Z</dcterms:modified>
</cp:coreProperties>
</file>