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A7E"/>
    <a:srgbClr val="00AEEF"/>
    <a:srgbClr val="7B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16" autoAdjust="0"/>
    <p:restoredTop sz="94660"/>
  </p:normalViewPr>
  <p:slideViewPr>
    <p:cSldViewPr>
      <p:cViewPr>
        <p:scale>
          <a:sx n="100" d="100"/>
          <a:sy n="100" d="100"/>
        </p:scale>
        <p:origin x="-1686" y="-240"/>
      </p:cViewPr>
      <p:guideLst>
        <p:guide orient="horz" pos="164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ront com"/>
          <p:cNvPicPr>
            <a:picLocks noChangeAspect="1" noChangeArrowheads="1"/>
          </p:cNvPicPr>
          <p:nvPr userDrawn="1"/>
        </p:nvPicPr>
        <p:blipFill>
          <a:blip r:embed="rId2"/>
          <a:srcRect l="8195" t="20126" r="7840" b="7307"/>
          <a:stretch>
            <a:fillRect/>
          </a:stretch>
        </p:blipFill>
        <p:spPr bwMode="auto">
          <a:xfrm>
            <a:off x="0" y="1268413"/>
            <a:ext cx="914400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ECC_CYAN_AW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188913"/>
            <a:ext cx="1485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41450"/>
          </a:xfrm>
        </p:spPr>
        <p:txBody>
          <a:bodyPr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7775575" cy="122396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2875"/>
            <a:ext cx="1871662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42875"/>
            <a:ext cx="5464175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42875"/>
            <a:ext cx="5400675" cy="504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989138"/>
            <a:ext cx="7488237" cy="403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6616700" cy="4032250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HEADING</a:t>
            </a:r>
            <a:br>
              <a:rPr lang="en-GB" dirty="0"/>
            </a:br>
            <a:r>
              <a:rPr lang="en-GB" dirty="0"/>
              <a:t>Text</a:t>
            </a:r>
          </a:p>
          <a:p>
            <a:endParaRPr lang="en-GB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71450"/>
            <a:ext cx="5400675" cy="504825"/>
          </a:xfrm>
        </p:spPr>
        <p:txBody>
          <a:bodyPr/>
          <a:lstStyle/>
          <a:p>
            <a:r>
              <a:rPr lang="en-GB" dirty="0"/>
              <a:t>CLICK TO ADD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67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ront com"/>
          <p:cNvPicPr>
            <a:picLocks noChangeAspect="1" noChangeArrowheads="1"/>
          </p:cNvPicPr>
          <p:nvPr userDrawn="1"/>
        </p:nvPicPr>
        <p:blipFill>
          <a:blip r:embed="rId14"/>
          <a:srcRect l="8195" t="20126" r="7840" b="77693"/>
          <a:stretch>
            <a:fillRect/>
          </a:stretch>
        </p:blipFill>
        <p:spPr bwMode="auto">
          <a:xfrm>
            <a:off x="0" y="1268413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2875"/>
            <a:ext cx="5400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882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9" name="Picture 2" descr="DECC_CYAN_AW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451725" y="188913"/>
            <a:ext cx="1485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Process 24"/>
          <p:cNvSpPr/>
          <p:nvPr/>
        </p:nvSpPr>
        <p:spPr>
          <a:xfrm>
            <a:off x="4319982" y="1488083"/>
            <a:ext cx="1872208" cy="738082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DECC records enquiry has been made and passes reference code to user</a:t>
            </a:r>
            <a:endParaRPr lang="en-GB" sz="1200" dirty="0"/>
          </a:p>
        </p:txBody>
      </p:sp>
      <p:sp>
        <p:nvSpPr>
          <p:cNvPr id="26" name="Flowchart: Process 25"/>
          <p:cNvSpPr/>
          <p:nvPr/>
        </p:nvSpPr>
        <p:spPr>
          <a:xfrm>
            <a:off x="7443453" y="1497547"/>
            <a:ext cx="1440160" cy="700226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User holds discussions with operator(s)</a:t>
            </a:r>
            <a:endParaRPr lang="en-GB" sz="1200" dirty="0"/>
          </a:p>
        </p:txBody>
      </p:sp>
      <p:sp>
        <p:nvSpPr>
          <p:cNvPr id="27" name="Flowchart: Decision 26"/>
          <p:cNvSpPr/>
          <p:nvPr/>
        </p:nvSpPr>
        <p:spPr>
          <a:xfrm>
            <a:off x="652485" y="2463335"/>
            <a:ext cx="2175043" cy="880246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Enquiry moves to detailed negotiation?</a:t>
            </a:r>
            <a:endParaRPr lang="en-GB" sz="1200" dirty="0"/>
          </a:p>
        </p:txBody>
      </p:sp>
      <p:sp>
        <p:nvSpPr>
          <p:cNvPr id="28" name="Flowchart: Process 27"/>
          <p:cNvSpPr/>
          <p:nvPr/>
        </p:nvSpPr>
        <p:spPr>
          <a:xfrm>
            <a:off x="1014044" y="4040878"/>
            <a:ext cx="1478639" cy="72008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User conducts detailed negotiation with chosen operator(s)</a:t>
            </a:r>
            <a:endParaRPr lang="en-GB" sz="1200" dirty="0"/>
          </a:p>
        </p:txBody>
      </p:sp>
      <p:sp>
        <p:nvSpPr>
          <p:cNvPr id="29" name="Flowchart: Decision 28"/>
          <p:cNvSpPr/>
          <p:nvPr/>
        </p:nvSpPr>
        <p:spPr>
          <a:xfrm>
            <a:off x="3168437" y="4028214"/>
            <a:ext cx="2052228" cy="775937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Agreement reached?</a:t>
            </a:r>
            <a:endParaRPr lang="en-GB" sz="1200" dirty="0"/>
          </a:p>
        </p:txBody>
      </p:sp>
      <p:sp>
        <p:nvSpPr>
          <p:cNvPr id="30" name="Flowchart: Process 29"/>
          <p:cNvSpPr/>
          <p:nvPr/>
        </p:nvSpPr>
        <p:spPr>
          <a:xfrm>
            <a:off x="4776358" y="5825556"/>
            <a:ext cx="1851007" cy="813541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User holds post-activity review with operator(s)</a:t>
            </a:r>
            <a:endParaRPr lang="en-GB" sz="1200" dirty="0"/>
          </a:p>
        </p:txBody>
      </p:sp>
      <p:sp>
        <p:nvSpPr>
          <p:cNvPr id="31" name="Flowchart: Process 30"/>
          <p:cNvSpPr/>
          <p:nvPr/>
        </p:nvSpPr>
        <p:spPr>
          <a:xfrm>
            <a:off x="7139145" y="5800279"/>
            <a:ext cx="1757279" cy="864096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Each party fills in relevant pages of Performance Feedback Form and returns to DECC</a:t>
            </a:r>
            <a:endParaRPr lang="en-GB" sz="1200" dirty="0"/>
          </a:p>
        </p:txBody>
      </p:sp>
      <p:sp>
        <p:nvSpPr>
          <p:cNvPr id="32" name="Flowchart: Process 31"/>
          <p:cNvSpPr/>
          <p:nvPr/>
        </p:nvSpPr>
        <p:spPr>
          <a:xfrm>
            <a:off x="854896" y="1587094"/>
            <a:ext cx="1872208" cy="54006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Prospective user provides details of enquiry to DECC</a:t>
            </a:r>
          </a:p>
        </p:txBody>
      </p:sp>
      <p:cxnSp>
        <p:nvCxnSpPr>
          <p:cNvPr id="33" name="Straight Connector 32"/>
          <p:cNvCxnSpPr>
            <a:stCxn id="32" idx="3"/>
            <a:endCxn id="25" idx="1"/>
          </p:cNvCxnSpPr>
          <p:nvPr/>
        </p:nvCxnSpPr>
        <p:spPr>
          <a:xfrm>
            <a:off x="2727104" y="1857124"/>
            <a:ext cx="1592878" cy="0"/>
          </a:xfrm>
          <a:prstGeom prst="line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5" idx="3"/>
            <a:endCxn id="26" idx="1"/>
          </p:cNvCxnSpPr>
          <p:nvPr/>
        </p:nvCxnSpPr>
        <p:spPr>
          <a:xfrm flipV="1">
            <a:off x="6192190" y="1847660"/>
            <a:ext cx="1251263" cy="9464"/>
          </a:xfrm>
          <a:prstGeom prst="line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3"/>
            <a:endCxn id="29" idx="1"/>
          </p:cNvCxnSpPr>
          <p:nvPr/>
        </p:nvCxnSpPr>
        <p:spPr>
          <a:xfrm>
            <a:off x="2492683" y="4400918"/>
            <a:ext cx="675754" cy="15265"/>
          </a:xfrm>
          <a:prstGeom prst="line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6" idx="2"/>
            <a:endCxn id="27" idx="3"/>
          </p:cNvCxnSpPr>
          <p:nvPr/>
        </p:nvCxnSpPr>
        <p:spPr>
          <a:xfrm rot="5400000">
            <a:off x="5142689" y="-117387"/>
            <a:ext cx="705685" cy="5336005"/>
          </a:xfrm>
          <a:prstGeom prst="bentConnector2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2"/>
            <a:endCxn id="28" idx="0"/>
          </p:cNvCxnSpPr>
          <p:nvPr/>
        </p:nvCxnSpPr>
        <p:spPr>
          <a:xfrm>
            <a:off x="1740007" y="3343581"/>
            <a:ext cx="13357" cy="697297"/>
          </a:xfrm>
          <a:prstGeom prst="line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40007" y="3465566"/>
            <a:ext cx="634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Yes</a:t>
            </a:r>
            <a:endParaRPr lang="en-GB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5739961" y="446126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3629025" y="5013176"/>
            <a:ext cx="634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Yes</a:t>
            </a:r>
            <a:endParaRPr lang="en-GB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395536" y="312701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900113" y="171450"/>
            <a:ext cx="6239032" cy="50482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7B7979"/>
                </a:solidFill>
                <a:latin typeface="Arial" pitchFamily="34" charset="0"/>
              </a:defRPr>
            </a:lvl9pPr>
          </a:lstStyle>
          <a:p>
            <a:r>
              <a:rPr lang="en-GB" dirty="0" smtClean="0"/>
              <a:t>Performance </a:t>
            </a:r>
            <a:r>
              <a:rPr lang="en-GB" dirty="0" smtClean="0"/>
              <a:t>Feedback for Infrastructure </a:t>
            </a:r>
            <a:r>
              <a:rPr lang="en-GB" dirty="0" smtClean="0"/>
              <a:t>Negotiations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900113" y="908720"/>
            <a:ext cx="50403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B3AA7E"/>
                </a:solidFill>
              </a:rPr>
              <a:t>Flowchart for SPRINT</a:t>
            </a:r>
            <a:endParaRPr lang="en-GB" sz="2200" dirty="0">
              <a:solidFill>
                <a:srgbClr val="B3AA7E"/>
              </a:solidFill>
            </a:endParaRPr>
          </a:p>
        </p:txBody>
      </p:sp>
      <p:cxnSp>
        <p:nvCxnSpPr>
          <p:cNvPr id="46" name="Straight Connector 45"/>
          <p:cNvCxnSpPr>
            <a:stCxn id="30" idx="3"/>
            <a:endCxn id="31" idx="1"/>
          </p:cNvCxnSpPr>
          <p:nvPr/>
        </p:nvCxnSpPr>
        <p:spPr>
          <a:xfrm>
            <a:off x="6627365" y="6232327"/>
            <a:ext cx="511780" cy="0"/>
          </a:xfrm>
          <a:prstGeom prst="line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9" idx="2"/>
            <a:endCxn id="30" idx="1"/>
          </p:cNvCxnSpPr>
          <p:nvPr/>
        </p:nvCxnSpPr>
        <p:spPr>
          <a:xfrm rot="16200000" flipH="1">
            <a:off x="3771366" y="5227335"/>
            <a:ext cx="1428176" cy="581807"/>
          </a:xfrm>
          <a:prstGeom prst="bentConnector2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29" idx="3"/>
            <a:endCxn id="30" idx="0"/>
          </p:cNvCxnSpPr>
          <p:nvPr/>
        </p:nvCxnSpPr>
        <p:spPr>
          <a:xfrm>
            <a:off x="5220665" y="4416183"/>
            <a:ext cx="481197" cy="1409373"/>
          </a:xfrm>
          <a:prstGeom prst="bentConnector2">
            <a:avLst/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27" idx="1"/>
          </p:cNvCxnSpPr>
          <p:nvPr/>
        </p:nvCxnSpPr>
        <p:spPr>
          <a:xfrm rot="10800000" flipH="1" flipV="1">
            <a:off x="652484" y="2903458"/>
            <a:ext cx="4123873" cy="3549878"/>
          </a:xfrm>
          <a:prstGeom prst="bentConnector3">
            <a:avLst>
              <a:gd name="adj1" fmla="val -5543"/>
            </a:avLst>
          </a:prstGeom>
          <a:ln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732240" y="3034679"/>
            <a:ext cx="2049091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Covered by ‘Enquiry’ page of form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7428" y="4920843"/>
            <a:ext cx="2162827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Covered by ‘Negotiation’ page of form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339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cc_pp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92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decc_ppt_template</vt:lpstr>
      <vt:lpstr>PowerPoint Presentation</vt:lpstr>
    </vt:vector>
  </TitlesOfParts>
  <Company>DECC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beer</dc:creator>
  <cp:lastModifiedBy>White Robert (Energy Development)</cp:lastModifiedBy>
  <cp:revision>23</cp:revision>
  <dcterms:created xsi:type="dcterms:W3CDTF">2012-11-08T14:40:11Z</dcterms:created>
  <dcterms:modified xsi:type="dcterms:W3CDTF">2013-06-17T08:37:10Z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0x010100DA42F145830E9C4DA7DD0FA0AD8C4B35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