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0" r:id="rId1"/>
  </p:sldMasterIdLst>
  <p:notesMasterIdLst>
    <p:notesMasterId r:id="rId4"/>
  </p:notesMasterIdLst>
  <p:handoutMasterIdLst>
    <p:handoutMasterId r:id="rId5"/>
  </p:handoutMasterIdLst>
  <p:sldIdLst>
    <p:sldId id="256" r:id="rId2"/>
    <p:sldId id="258" r:id="rId3"/>
  </p:sldIdLst>
  <p:sldSz cx="9144000" cy="6858000" type="screen4x3"/>
  <p:notesSz cx="6797675" cy="9856788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 autoAdjust="0"/>
    <p:restoredTop sz="89736" autoAdjust="0"/>
  </p:normalViewPr>
  <p:slideViewPr>
    <p:cSldViewPr>
      <p:cViewPr varScale="1">
        <p:scale>
          <a:sx n="105" d="100"/>
          <a:sy n="105" d="100"/>
        </p:scale>
        <p:origin x="-1842" y="-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9063B39-03BF-42C6-818A-DDAB949FFE99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</dgm:pt>
    <dgm:pt modelId="{BC56BB1B-4653-4517-83F4-A66775ACE2A1}">
      <dgm:prSet phldrT="[Text]"/>
      <dgm:spPr/>
      <dgm:t>
        <a:bodyPr/>
        <a:lstStyle/>
        <a:p>
          <a:r>
            <a:rPr lang="en-GB" dirty="0" smtClean="0"/>
            <a:t>Commence roll-out to suppliers accounting for 80% procurement spend</a:t>
          </a:r>
        </a:p>
      </dgm:t>
    </dgm:pt>
    <dgm:pt modelId="{72CF2EF7-D63C-44CC-8608-A171FAA24FC2}" type="sibTrans" cxnId="{BC4C1D2E-B405-4756-89E0-6D33D1364E0F}">
      <dgm:prSet/>
      <dgm:spPr/>
      <dgm:t>
        <a:bodyPr/>
        <a:lstStyle/>
        <a:p>
          <a:endParaRPr lang="en-GB"/>
        </a:p>
      </dgm:t>
    </dgm:pt>
    <dgm:pt modelId="{66D91281-3A4A-4A0E-8287-B59B5006D95B}" type="parTrans" cxnId="{BC4C1D2E-B405-4756-89E0-6D33D1364E0F}">
      <dgm:prSet/>
      <dgm:spPr/>
      <dgm:t>
        <a:bodyPr/>
        <a:lstStyle/>
        <a:p>
          <a:endParaRPr lang="en-GB"/>
        </a:p>
      </dgm:t>
    </dgm:pt>
    <dgm:pt modelId="{49040FA0-C785-45CE-865A-82C054C82D60}">
      <dgm:prSet phldrT="[Text]"/>
      <dgm:spPr/>
      <dgm:t>
        <a:bodyPr/>
        <a:lstStyle/>
        <a:p>
          <a:r>
            <a:rPr lang="en-GB" dirty="0" smtClean="0"/>
            <a:t>Aid Transparency Challenge rolled out to all </a:t>
          </a:r>
          <a:r>
            <a:rPr lang="en-GB" dirty="0" err="1" smtClean="0"/>
            <a:t>CSOs</a:t>
          </a:r>
          <a:endParaRPr lang="en-GB" dirty="0"/>
        </a:p>
      </dgm:t>
    </dgm:pt>
    <dgm:pt modelId="{D2DFC94B-2546-44F4-B8E9-4EC0415E0751}" type="parTrans" cxnId="{1CBBD0F2-72A5-440D-A4C4-2830A0242573}">
      <dgm:prSet/>
      <dgm:spPr/>
      <dgm:t>
        <a:bodyPr/>
        <a:lstStyle/>
        <a:p>
          <a:endParaRPr lang="en-GB"/>
        </a:p>
      </dgm:t>
    </dgm:pt>
    <dgm:pt modelId="{41FA482A-0A21-4CE1-890D-CB77F3715998}" type="sibTrans" cxnId="{1CBBD0F2-72A5-440D-A4C4-2830A0242573}">
      <dgm:prSet/>
      <dgm:spPr/>
      <dgm:t>
        <a:bodyPr/>
        <a:lstStyle/>
        <a:p>
          <a:endParaRPr lang="en-GB"/>
        </a:p>
      </dgm:t>
    </dgm:pt>
    <dgm:pt modelId="{A226037C-53E1-4AB6-BF73-3A412818371B}">
      <dgm:prSet phldrT="[Text]"/>
      <dgm:spPr/>
      <dgm:t>
        <a:bodyPr/>
        <a:lstStyle/>
        <a:p>
          <a:r>
            <a:rPr lang="en-GB" dirty="0" err="1" smtClean="0"/>
            <a:t>SoPE</a:t>
          </a:r>
          <a:r>
            <a:rPr lang="en-GB" dirty="0" smtClean="0"/>
            <a:t> – 497 suppliers now signed up</a:t>
          </a:r>
          <a:endParaRPr lang="en-GB" dirty="0"/>
        </a:p>
      </dgm:t>
    </dgm:pt>
    <dgm:pt modelId="{F6FF2BE2-B17A-4826-90B4-A8913ECA9766}" type="parTrans" cxnId="{E13D86AE-2454-425C-8945-6273436D67E0}">
      <dgm:prSet/>
      <dgm:spPr/>
      <dgm:t>
        <a:bodyPr/>
        <a:lstStyle/>
        <a:p>
          <a:endParaRPr lang="en-GB"/>
        </a:p>
      </dgm:t>
    </dgm:pt>
    <dgm:pt modelId="{E0EB6CA1-C340-479D-92A1-08F7488D1137}" type="sibTrans" cxnId="{E13D86AE-2454-425C-8945-6273436D67E0}">
      <dgm:prSet/>
      <dgm:spPr/>
      <dgm:t>
        <a:bodyPr/>
        <a:lstStyle/>
        <a:p>
          <a:endParaRPr lang="en-GB"/>
        </a:p>
      </dgm:t>
    </dgm:pt>
    <dgm:pt modelId="{B89834FD-C005-45D4-806C-9F513D2C369E}">
      <dgm:prSet phldrT="[Text]"/>
      <dgm:spPr/>
      <dgm:t>
        <a:bodyPr/>
        <a:lstStyle/>
        <a:p>
          <a:r>
            <a:rPr lang="en-GB" dirty="0" smtClean="0"/>
            <a:t>Complete pilot</a:t>
          </a:r>
          <a:endParaRPr lang="en-GB" dirty="0"/>
        </a:p>
      </dgm:t>
    </dgm:pt>
    <dgm:pt modelId="{70CE8453-D90E-4248-9C28-A97C43D82C54}" type="parTrans" cxnId="{38666E58-6688-4C9A-AB2A-1BD7B707F887}">
      <dgm:prSet/>
      <dgm:spPr/>
      <dgm:t>
        <a:bodyPr/>
        <a:lstStyle/>
        <a:p>
          <a:endParaRPr lang="en-GB"/>
        </a:p>
      </dgm:t>
    </dgm:pt>
    <dgm:pt modelId="{65B6D135-73A9-4A8C-AF60-29A93DF04FFE}" type="sibTrans" cxnId="{38666E58-6688-4C9A-AB2A-1BD7B707F887}">
      <dgm:prSet/>
      <dgm:spPr/>
      <dgm:t>
        <a:bodyPr/>
        <a:lstStyle/>
        <a:p>
          <a:endParaRPr lang="en-GB"/>
        </a:p>
      </dgm:t>
    </dgm:pt>
    <dgm:pt modelId="{A6E79755-12AE-422E-8E92-69F2A837E6C5}">
      <dgm:prSet phldrT="[Text]"/>
      <dgm:spPr/>
      <dgm:t>
        <a:bodyPr/>
        <a:lstStyle/>
        <a:p>
          <a:r>
            <a:rPr lang="en-GB" dirty="0" smtClean="0"/>
            <a:t>Requested supplier engagement in Aid Transparency Challenge</a:t>
          </a:r>
        </a:p>
      </dgm:t>
    </dgm:pt>
    <dgm:pt modelId="{04577B44-6119-4215-B4F2-BCFDE5A5AA5E}" type="parTrans" cxnId="{F0622B88-7252-4F47-B2B5-B62EE4A16FFA}">
      <dgm:prSet/>
      <dgm:spPr/>
      <dgm:t>
        <a:bodyPr/>
        <a:lstStyle/>
        <a:p>
          <a:endParaRPr lang="en-GB"/>
        </a:p>
      </dgm:t>
    </dgm:pt>
    <dgm:pt modelId="{77B35E6C-11D6-478E-82BD-34F14B91860C}" type="sibTrans" cxnId="{F0622B88-7252-4F47-B2B5-B62EE4A16FFA}">
      <dgm:prSet/>
      <dgm:spPr/>
      <dgm:t>
        <a:bodyPr/>
        <a:lstStyle/>
        <a:p>
          <a:endParaRPr lang="en-GB"/>
        </a:p>
      </dgm:t>
    </dgm:pt>
    <dgm:pt modelId="{62DFA7EB-CFC4-4B4B-851F-2816F011899B}">
      <dgm:prSet phldrT="[Text]"/>
      <dgm:spPr/>
      <dgm:t>
        <a:bodyPr/>
        <a:lstStyle/>
        <a:p>
          <a:r>
            <a:rPr lang="en-GB" dirty="0" smtClean="0"/>
            <a:t>Engaged with 8 suppliers to secure participation in pilot</a:t>
          </a:r>
          <a:endParaRPr lang="en-GB" dirty="0"/>
        </a:p>
      </dgm:t>
    </dgm:pt>
    <dgm:pt modelId="{96B7F429-262D-43E0-B677-698862D5C637}" type="parTrans" cxnId="{BD858BEA-A80C-434B-A025-0B03D1A117FF}">
      <dgm:prSet/>
      <dgm:spPr/>
      <dgm:t>
        <a:bodyPr/>
        <a:lstStyle/>
        <a:p>
          <a:endParaRPr lang="en-GB"/>
        </a:p>
      </dgm:t>
    </dgm:pt>
    <dgm:pt modelId="{C7D22B9A-21E4-4FAD-A0D4-2D519854563D}" type="sibTrans" cxnId="{BD858BEA-A80C-434B-A025-0B03D1A117FF}">
      <dgm:prSet/>
      <dgm:spPr/>
      <dgm:t>
        <a:bodyPr/>
        <a:lstStyle/>
        <a:p>
          <a:endParaRPr lang="en-GB"/>
        </a:p>
      </dgm:t>
    </dgm:pt>
    <dgm:pt modelId="{290D0215-99E4-4D67-8EA4-C2D73527D685}">
      <dgm:prSet phldrT="[Text]"/>
      <dgm:spPr/>
      <dgm:t>
        <a:bodyPr/>
        <a:lstStyle/>
        <a:p>
          <a:r>
            <a:rPr lang="en-GB" dirty="0" smtClean="0"/>
            <a:t>Commence 8 supplier pilot</a:t>
          </a:r>
        </a:p>
        <a:p>
          <a:r>
            <a:rPr lang="en-GB" dirty="0" smtClean="0"/>
            <a:t>(30% procurement spend)</a:t>
          </a:r>
          <a:endParaRPr lang="en-GB" dirty="0"/>
        </a:p>
      </dgm:t>
    </dgm:pt>
    <dgm:pt modelId="{3287C07E-0BDD-48D8-B0D2-6392D4CDEBFC}" type="parTrans" cxnId="{B4B5578F-440D-4883-9231-4DB5E5FC72CE}">
      <dgm:prSet/>
      <dgm:spPr/>
      <dgm:t>
        <a:bodyPr/>
        <a:lstStyle/>
        <a:p>
          <a:endParaRPr lang="en-GB"/>
        </a:p>
      </dgm:t>
    </dgm:pt>
    <dgm:pt modelId="{245CF640-9BB6-4F4F-B534-1E8FDFCCDE97}" type="sibTrans" cxnId="{B4B5578F-440D-4883-9231-4DB5E5FC72CE}">
      <dgm:prSet/>
      <dgm:spPr/>
      <dgm:t>
        <a:bodyPr/>
        <a:lstStyle/>
        <a:p>
          <a:endParaRPr lang="en-GB"/>
        </a:p>
      </dgm:t>
    </dgm:pt>
    <dgm:pt modelId="{D326BE48-FA28-409D-BAA4-1C2CBFA6DC71}">
      <dgm:prSet/>
      <dgm:spPr/>
      <dgm:t>
        <a:bodyPr/>
        <a:lstStyle/>
        <a:p>
          <a:r>
            <a:rPr lang="en-GB" dirty="0" smtClean="0"/>
            <a:t>Review lessons learned from pilot and establish approach for roll-out</a:t>
          </a:r>
          <a:endParaRPr lang="en-GB" dirty="0"/>
        </a:p>
      </dgm:t>
    </dgm:pt>
    <dgm:pt modelId="{916C8C05-5566-49A3-BB58-797CF5581E82}" type="parTrans" cxnId="{EFD766B5-103E-495E-92E6-E678F4B61EF8}">
      <dgm:prSet/>
      <dgm:spPr/>
      <dgm:t>
        <a:bodyPr/>
        <a:lstStyle/>
        <a:p>
          <a:endParaRPr lang="en-GB"/>
        </a:p>
      </dgm:t>
    </dgm:pt>
    <dgm:pt modelId="{DCA210F4-789E-49ED-87F9-1B4E6EDB7AE2}" type="sibTrans" cxnId="{EFD766B5-103E-495E-92E6-E678F4B61EF8}">
      <dgm:prSet/>
      <dgm:spPr/>
      <dgm:t>
        <a:bodyPr/>
        <a:lstStyle/>
        <a:p>
          <a:endParaRPr lang="en-GB"/>
        </a:p>
      </dgm:t>
    </dgm:pt>
    <dgm:pt modelId="{50AF1746-8A31-49C6-8B31-FE9A0A57115D}" type="pres">
      <dgm:prSet presAssocID="{49063B39-03BF-42C6-818A-DDAB949FFE99}" presName="CompostProcess" presStyleCnt="0">
        <dgm:presLayoutVars>
          <dgm:dir/>
          <dgm:resizeHandles val="exact"/>
        </dgm:presLayoutVars>
      </dgm:prSet>
      <dgm:spPr/>
    </dgm:pt>
    <dgm:pt modelId="{6AF45FE4-3E5D-41C6-9538-8BC31AE17B5F}" type="pres">
      <dgm:prSet presAssocID="{49063B39-03BF-42C6-818A-DDAB949FFE99}" presName="arrow" presStyleLbl="bgShp" presStyleIdx="0" presStyleCnt="1" custScaleX="114422" custLinFactNeighborX="3029"/>
      <dgm:spPr/>
    </dgm:pt>
    <dgm:pt modelId="{74CF54CE-C564-4FB4-B8B8-C6855961BEDA}" type="pres">
      <dgm:prSet presAssocID="{49063B39-03BF-42C6-818A-DDAB949FFE99}" presName="linearProcess" presStyleCnt="0"/>
      <dgm:spPr/>
    </dgm:pt>
    <dgm:pt modelId="{B43C8BD3-72A4-48A1-BB09-0E525D33A049}" type="pres">
      <dgm:prSet presAssocID="{49040FA0-C785-45CE-865A-82C054C82D60}" presName="textNode" presStyleLbl="node1" presStyleIdx="0" presStyleCnt="8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E117DD2A-1C1A-4037-9D71-213710A95D61}" type="pres">
      <dgm:prSet presAssocID="{41FA482A-0A21-4CE1-890D-CB77F3715998}" presName="sibTrans" presStyleCnt="0"/>
      <dgm:spPr/>
    </dgm:pt>
    <dgm:pt modelId="{4F060500-B511-4990-BE83-93C8455E2056}" type="pres">
      <dgm:prSet presAssocID="{A226037C-53E1-4AB6-BF73-3A412818371B}" presName="textNode" presStyleLbl="node1" presStyleIdx="1" presStyleCnt="8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ECF5A2C1-06E5-4654-87DC-407996927906}" type="pres">
      <dgm:prSet presAssocID="{E0EB6CA1-C340-479D-92A1-08F7488D1137}" presName="sibTrans" presStyleCnt="0"/>
      <dgm:spPr/>
    </dgm:pt>
    <dgm:pt modelId="{C26DDC7C-481D-4134-A63C-6EF12B3F2D09}" type="pres">
      <dgm:prSet presAssocID="{A6E79755-12AE-422E-8E92-69F2A837E6C5}" presName="textNode" presStyleLbl="node1" presStyleIdx="2" presStyleCnt="8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383539E8-7443-4C22-BB60-E31FA67B39B0}" type="pres">
      <dgm:prSet presAssocID="{77B35E6C-11D6-478E-82BD-34F14B91860C}" presName="sibTrans" presStyleCnt="0"/>
      <dgm:spPr/>
    </dgm:pt>
    <dgm:pt modelId="{E0D1406D-A9D6-4140-90B8-45B99E0F755E}" type="pres">
      <dgm:prSet presAssocID="{62DFA7EB-CFC4-4B4B-851F-2816F011899B}" presName="textNode" presStyleLbl="node1" presStyleIdx="3" presStyleCnt="8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B71D800E-3558-4468-BDB0-89E578864B8C}" type="pres">
      <dgm:prSet presAssocID="{C7D22B9A-21E4-4FAD-A0D4-2D519854563D}" presName="sibTrans" presStyleCnt="0"/>
      <dgm:spPr/>
    </dgm:pt>
    <dgm:pt modelId="{F784EFB9-09D0-4DB2-951D-8D8F761ABDB5}" type="pres">
      <dgm:prSet presAssocID="{290D0215-99E4-4D67-8EA4-C2D73527D685}" presName="textNode" presStyleLbl="node1" presStyleIdx="4" presStyleCnt="8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9739E5DC-B7DB-4027-9F02-6D05A7639165}" type="pres">
      <dgm:prSet presAssocID="{245CF640-9BB6-4F4F-B534-1E8FDFCCDE97}" presName="sibTrans" presStyleCnt="0"/>
      <dgm:spPr/>
    </dgm:pt>
    <dgm:pt modelId="{EAB1B4E3-5BB3-4FF6-8253-C537E4172911}" type="pres">
      <dgm:prSet presAssocID="{B89834FD-C005-45D4-806C-9F513D2C369E}" presName="textNode" presStyleLbl="node1" presStyleIdx="5" presStyleCnt="8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0C617144-DC3F-4E19-A1E1-7952F3F6D5C5}" type="pres">
      <dgm:prSet presAssocID="{65B6D135-73A9-4A8C-AF60-29A93DF04FFE}" presName="sibTrans" presStyleCnt="0"/>
      <dgm:spPr/>
    </dgm:pt>
    <dgm:pt modelId="{5D15A5B0-E0B6-4190-9A20-3673AFAB325C}" type="pres">
      <dgm:prSet presAssocID="{D326BE48-FA28-409D-BAA4-1C2CBFA6DC71}" presName="textNode" presStyleLbl="node1" presStyleIdx="6" presStyleCnt="8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29C0327C-A994-41A7-A787-F600251FE2FB}" type="pres">
      <dgm:prSet presAssocID="{DCA210F4-789E-49ED-87F9-1B4E6EDB7AE2}" presName="sibTrans" presStyleCnt="0"/>
      <dgm:spPr/>
    </dgm:pt>
    <dgm:pt modelId="{3D9A08FF-0266-49CE-B689-A44DE303B701}" type="pres">
      <dgm:prSet presAssocID="{BC56BB1B-4653-4517-83F4-A66775ACE2A1}" presName="textNode" presStyleLbl="node1" presStyleIdx="7" presStyleCnt="8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</dgm:ptLst>
  <dgm:cxnLst>
    <dgm:cxn modelId="{38666E58-6688-4C9A-AB2A-1BD7B707F887}" srcId="{49063B39-03BF-42C6-818A-DDAB949FFE99}" destId="{B89834FD-C005-45D4-806C-9F513D2C369E}" srcOrd="5" destOrd="0" parTransId="{70CE8453-D90E-4248-9C28-A97C43D82C54}" sibTransId="{65B6D135-73A9-4A8C-AF60-29A93DF04FFE}"/>
    <dgm:cxn modelId="{EFD766B5-103E-495E-92E6-E678F4B61EF8}" srcId="{49063B39-03BF-42C6-818A-DDAB949FFE99}" destId="{D326BE48-FA28-409D-BAA4-1C2CBFA6DC71}" srcOrd="6" destOrd="0" parTransId="{916C8C05-5566-49A3-BB58-797CF5581E82}" sibTransId="{DCA210F4-789E-49ED-87F9-1B4E6EDB7AE2}"/>
    <dgm:cxn modelId="{4DA5F007-7FA7-4817-9E01-12A0897AD484}" type="presOf" srcId="{A6E79755-12AE-422E-8E92-69F2A837E6C5}" destId="{C26DDC7C-481D-4134-A63C-6EF12B3F2D09}" srcOrd="0" destOrd="0" presId="urn:microsoft.com/office/officeart/2005/8/layout/hProcess9"/>
    <dgm:cxn modelId="{1CBBD0F2-72A5-440D-A4C4-2830A0242573}" srcId="{49063B39-03BF-42C6-818A-DDAB949FFE99}" destId="{49040FA0-C785-45CE-865A-82C054C82D60}" srcOrd="0" destOrd="0" parTransId="{D2DFC94B-2546-44F4-B8E9-4EC0415E0751}" sibTransId="{41FA482A-0A21-4CE1-890D-CB77F3715998}"/>
    <dgm:cxn modelId="{1EF89CFE-3B2A-45D3-8DDC-E336A2683987}" type="presOf" srcId="{62DFA7EB-CFC4-4B4B-851F-2816F011899B}" destId="{E0D1406D-A9D6-4140-90B8-45B99E0F755E}" srcOrd="0" destOrd="0" presId="urn:microsoft.com/office/officeart/2005/8/layout/hProcess9"/>
    <dgm:cxn modelId="{BD858BEA-A80C-434B-A025-0B03D1A117FF}" srcId="{49063B39-03BF-42C6-818A-DDAB949FFE99}" destId="{62DFA7EB-CFC4-4B4B-851F-2816F011899B}" srcOrd="3" destOrd="0" parTransId="{96B7F429-262D-43E0-B677-698862D5C637}" sibTransId="{C7D22B9A-21E4-4FAD-A0D4-2D519854563D}"/>
    <dgm:cxn modelId="{15432BFF-4AF0-4EF9-8D41-B643A7EBB55B}" type="presOf" srcId="{BC56BB1B-4653-4517-83F4-A66775ACE2A1}" destId="{3D9A08FF-0266-49CE-B689-A44DE303B701}" srcOrd="0" destOrd="0" presId="urn:microsoft.com/office/officeart/2005/8/layout/hProcess9"/>
    <dgm:cxn modelId="{8F68B7F8-1F4C-40CD-A925-D3DAB11967F6}" type="presOf" srcId="{49063B39-03BF-42C6-818A-DDAB949FFE99}" destId="{50AF1746-8A31-49C6-8B31-FE9A0A57115D}" srcOrd="0" destOrd="0" presId="urn:microsoft.com/office/officeart/2005/8/layout/hProcess9"/>
    <dgm:cxn modelId="{70F051F8-24E6-42FD-BAC1-4CD393F17995}" type="presOf" srcId="{D326BE48-FA28-409D-BAA4-1C2CBFA6DC71}" destId="{5D15A5B0-E0B6-4190-9A20-3673AFAB325C}" srcOrd="0" destOrd="0" presId="urn:microsoft.com/office/officeart/2005/8/layout/hProcess9"/>
    <dgm:cxn modelId="{B4B5578F-440D-4883-9231-4DB5E5FC72CE}" srcId="{49063B39-03BF-42C6-818A-DDAB949FFE99}" destId="{290D0215-99E4-4D67-8EA4-C2D73527D685}" srcOrd="4" destOrd="0" parTransId="{3287C07E-0BDD-48D8-B0D2-6392D4CDEBFC}" sibTransId="{245CF640-9BB6-4F4F-B534-1E8FDFCCDE97}"/>
    <dgm:cxn modelId="{E13D86AE-2454-425C-8945-6273436D67E0}" srcId="{49063B39-03BF-42C6-818A-DDAB949FFE99}" destId="{A226037C-53E1-4AB6-BF73-3A412818371B}" srcOrd="1" destOrd="0" parTransId="{F6FF2BE2-B17A-4826-90B4-A8913ECA9766}" sibTransId="{E0EB6CA1-C340-479D-92A1-08F7488D1137}"/>
    <dgm:cxn modelId="{F0622B88-7252-4F47-B2B5-B62EE4A16FFA}" srcId="{49063B39-03BF-42C6-818A-DDAB949FFE99}" destId="{A6E79755-12AE-422E-8E92-69F2A837E6C5}" srcOrd="2" destOrd="0" parTransId="{04577B44-6119-4215-B4F2-BCFDE5A5AA5E}" sibTransId="{77B35E6C-11D6-478E-82BD-34F14B91860C}"/>
    <dgm:cxn modelId="{5E9DBB62-3057-4816-A9F5-150C825AF80F}" type="presOf" srcId="{B89834FD-C005-45D4-806C-9F513D2C369E}" destId="{EAB1B4E3-5BB3-4FF6-8253-C537E4172911}" srcOrd="0" destOrd="0" presId="urn:microsoft.com/office/officeart/2005/8/layout/hProcess9"/>
    <dgm:cxn modelId="{C0B24301-7BFA-453D-AC25-1B9A7D7BA073}" type="presOf" srcId="{290D0215-99E4-4D67-8EA4-C2D73527D685}" destId="{F784EFB9-09D0-4DB2-951D-8D8F761ABDB5}" srcOrd="0" destOrd="0" presId="urn:microsoft.com/office/officeart/2005/8/layout/hProcess9"/>
    <dgm:cxn modelId="{F1DB99E7-33EE-4937-A21C-207A9305BE38}" type="presOf" srcId="{49040FA0-C785-45CE-865A-82C054C82D60}" destId="{B43C8BD3-72A4-48A1-BB09-0E525D33A049}" srcOrd="0" destOrd="0" presId="urn:microsoft.com/office/officeart/2005/8/layout/hProcess9"/>
    <dgm:cxn modelId="{BC4C1D2E-B405-4756-89E0-6D33D1364E0F}" srcId="{49063B39-03BF-42C6-818A-DDAB949FFE99}" destId="{BC56BB1B-4653-4517-83F4-A66775ACE2A1}" srcOrd="7" destOrd="0" parTransId="{66D91281-3A4A-4A0E-8287-B59B5006D95B}" sibTransId="{72CF2EF7-D63C-44CC-8608-A171FAA24FC2}"/>
    <dgm:cxn modelId="{85C71F72-4440-4733-8F85-84F268AA58FC}" type="presOf" srcId="{A226037C-53E1-4AB6-BF73-3A412818371B}" destId="{4F060500-B511-4990-BE83-93C8455E2056}" srcOrd="0" destOrd="0" presId="urn:microsoft.com/office/officeart/2005/8/layout/hProcess9"/>
    <dgm:cxn modelId="{74C62D18-EBF2-4EE6-A5C4-43323EBED7C3}" type="presParOf" srcId="{50AF1746-8A31-49C6-8B31-FE9A0A57115D}" destId="{6AF45FE4-3E5D-41C6-9538-8BC31AE17B5F}" srcOrd="0" destOrd="0" presId="urn:microsoft.com/office/officeart/2005/8/layout/hProcess9"/>
    <dgm:cxn modelId="{BEDEDB36-269E-4448-92CD-DBED07C1EC73}" type="presParOf" srcId="{50AF1746-8A31-49C6-8B31-FE9A0A57115D}" destId="{74CF54CE-C564-4FB4-B8B8-C6855961BEDA}" srcOrd="1" destOrd="0" presId="urn:microsoft.com/office/officeart/2005/8/layout/hProcess9"/>
    <dgm:cxn modelId="{55FCE8C7-353B-416F-A360-23DC70BECE98}" type="presParOf" srcId="{74CF54CE-C564-4FB4-B8B8-C6855961BEDA}" destId="{B43C8BD3-72A4-48A1-BB09-0E525D33A049}" srcOrd="0" destOrd="0" presId="urn:microsoft.com/office/officeart/2005/8/layout/hProcess9"/>
    <dgm:cxn modelId="{82CBCC45-E2B0-42D5-B667-88509E390C26}" type="presParOf" srcId="{74CF54CE-C564-4FB4-B8B8-C6855961BEDA}" destId="{E117DD2A-1C1A-4037-9D71-213710A95D61}" srcOrd="1" destOrd="0" presId="urn:microsoft.com/office/officeart/2005/8/layout/hProcess9"/>
    <dgm:cxn modelId="{9956E70A-B456-49EA-99FB-1488B762EEFE}" type="presParOf" srcId="{74CF54CE-C564-4FB4-B8B8-C6855961BEDA}" destId="{4F060500-B511-4990-BE83-93C8455E2056}" srcOrd="2" destOrd="0" presId="urn:microsoft.com/office/officeart/2005/8/layout/hProcess9"/>
    <dgm:cxn modelId="{1011BDA9-DA19-43EE-9643-7BB20E8B4B96}" type="presParOf" srcId="{74CF54CE-C564-4FB4-B8B8-C6855961BEDA}" destId="{ECF5A2C1-06E5-4654-87DC-407996927906}" srcOrd="3" destOrd="0" presId="urn:microsoft.com/office/officeart/2005/8/layout/hProcess9"/>
    <dgm:cxn modelId="{ADE778DC-2E86-4C23-B3CB-E4FDDB1E0DB7}" type="presParOf" srcId="{74CF54CE-C564-4FB4-B8B8-C6855961BEDA}" destId="{C26DDC7C-481D-4134-A63C-6EF12B3F2D09}" srcOrd="4" destOrd="0" presId="urn:microsoft.com/office/officeart/2005/8/layout/hProcess9"/>
    <dgm:cxn modelId="{84BED5B5-6F1C-409E-89D8-35223B755F9F}" type="presParOf" srcId="{74CF54CE-C564-4FB4-B8B8-C6855961BEDA}" destId="{383539E8-7443-4C22-BB60-E31FA67B39B0}" srcOrd="5" destOrd="0" presId="urn:microsoft.com/office/officeart/2005/8/layout/hProcess9"/>
    <dgm:cxn modelId="{0AC5C148-A970-44C5-A078-8D499A1DDB00}" type="presParOf" srcId="{74CF54CE-C564-4FB4-B8B8-C6855961BEDA}" destId="{E0D1406D-A9D6-4140-90B8-45B99E0F755E}" srcOrd="6" destOrd="0" presId="urn:microsoft.com/office/officeart/2005/8/layout/hProcess9"/>
    <dgm:cxn modelId="{DC9A3FAA-8E36-4A38-80EA-D21F2C96BCB4}" type="presParOf" srcId="{74CF54CE-C564-4FB4-B8B8-C6855961BEDA}" destId="{B71D800E-3558-4468-BDB0-89E578864B8C}" srcOrd="7" destOrd="0" presId="urn:microsoft.com/office/officeart/2005/8/layout/hProcess9"/>
    <dgm:cxn modelId="{7E112203-B51B-4E9E-92D5-939EDDCDE2B9}" type="presParOf" srcId="{74CF54CE-C564-4FB4-B8B8-C6855961BEDA}" destId="{F784EFB9-09D0-4DB2-951D-8D8F761ABDB5}" srcOrd="8" destOrd="0" presId="urn:microsoft.com/office/officeart/2005/8/layout/hProcess9"/>
    <dgm:cxn modelId="{E64EBD38-DDE9-47F6-ACBB-530D339F0547}" type="presParOf" srcId="{74CF54CE-C564-4FB4-B8B8-C6855961BEDA}" destId="{9739E5DC-B7DB-4027-9F02-6D05A7639165}" srcOrd="9" destOrd="0" presId="urn:microsoft.com/office/officeart/2005/8/layout/hProcess9"/>
    <dgm:cxn modelId="{B0DA7D00-23E7-4CE2-83F3-0C2A51EA9F63}" type="presParOf" srcId="{74CF54CE-C564-4FB4-B8B8-C6855961BEDA}" destId="{EAB1B4E3-5BB3-4FF6-8253-C537E4172911}" srcOrd="10" destOrd="0" presId="urn:microsoft.com/office/officeart/2005/8/layout/hProcess9"/>
    <dgm:cxn modelId="{C6F70808-05B9-471F-8522-2158A60E7823}" type="presParOf" srcId="{74CF54CE-C564-4FB4-B8B8-C6855961BEDA}" destId="{0C617144-DC3F-4E19-A1E1-7952F3F6D5C5}" srcOrd="11" destOrd="0" presId="urn:microsoft.com/office/officeart/2005/8/layout/hProcess9"/>
    <dgm:cxn modelId="{B049B603-D999-44B8-B49C-1DA75E26B1C9}" type="presParOf" srcId="{74CF54CE-C564-4FB4-B8B8-C6855961BEDA}" destId="{5D15A5B0-E0B6-4190-9A20-3673AFAB325C}" srcOrd="12" destOrd="0" presId="urn:microsoft.com/office/officeart/2005/8/layout/hProcess9"/>
    <dgm:cxn modelId="{E6FE5D2B-4923-4DDB-B9E1-60A4511C8458}" type="presParOf" srcId="{74CF54CE-C564-4FB4-B8B8-C6855961BEDA}" destId="{29C0327C-A994-41A7-A787-F600251FE2FB}" srcOrd="13" destOrd="0" presId="urn:microsoft.com/office/officeart/2005/8/layout/hProcess9"/>
    <dgm:cxn modelId="{5DF54FD8-0236-4B6A-8655-5C5042FC1ABA}" type="presParOf" srcId="{74CF54CE-C564-4FB4-B8B8-C6855961BEDA}" destId="{3D9A08FF-0266-49CE-B689-A44DE303B701}" srcOrd="14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AF45FE4-3E5D-41C6-9538-8BC31AE17B5F}">
      <dsp:nvSpPr>
        <dsp:cNvPr id="0" name=""/>
        <dsp:cNvSpPr/>
      </dsp:nvSpPr>
      <dsp:spPr>
        <a:xfrm>
          <a:off x="244770" y="0"/>
          <a:ext cx="8684221" cy="4064000"/>
        </a:xfrm>
        <a:prstGeom prst="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43C8BD3-72A4-48A1-BB09-0E525D33A049}">
      <dsp:nvSpPr>
        <dsp:cNvPr id="0" name=""/>
        <dsp:cNvSpPr/>
      </dsp:nvSpPr>
      <dsp:spPr>
        <a:xfrm>
          <a:off x="354" y="1219199"/>
          <a:ext cx="1069255" cy="16256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100" kern="1200" dirty="0" smtClean="0"/>
            <a:t>Aid Transparency Challenge rolled out to all </a:t>
          </a:r>
          <a:r>
            <a:rPr lang="en-GB" sz="1100" kern="1200" dirty="0" err="1" smtClean="0"/>
            <a:t>CSOs</a:t>
          </a:r>
          <a:endParaRPr lang="en-GB" sz="1100" kern="1200" dirty="0"/>
        </a:p>
      </dsp:txBody>
      <dsp:txXfrm>
        <a:off x="52551" y="1271396"/>
        <a:ext cx="964861" cy="1521206"/>
      </dsp:txXfrm>
    </dsp:sp>
    <dsp:sp modelId="{4F060500-B511-4990-BE83-93C8455E2056}">
      <dsp:nvSpPr>
        <dsp:cNvPr id="0" name=""/>
        <dsp:cNvSpPr/>
      </dsp:nvSpPr>
      <dsp:spPr>
        <a:xfrm>
          <a:off x="1123072" y="1219199"/>
          <a:ext cx="1069255" cy="16256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100" kern="1200" dirty="0" err="1" smtClean="0"/>
            <a:t>SoPE</a:t>
          </a:r>
          <a:r>
            <a:rPr lang="en-GB" sz="1100" kern="1200" dirty="0" smtClean="0"/>
            <a:t> – 497 suppliers now signed up</a:t>
          </a:r>
          <a:endParaRPr lang="en-GB" sz="1100" kern="1200" dirty="0"/>
        </a:p>
      </dsp:txBody>
      <dsp:txXfrm>
        <a:off x="1175269" y="1271396"/>
        <a:ext cx="964861" cy="1521206"/>
      </dsp:txXfrm>
    </dsp:sp>
    <dsp:sp modelId="{C26DDC7C-481D-4134-A63C-6EF12B3F2D09}">
      <dsp:nvSpPr>
        <dsp:cNvPr id="0" name=""/>
        <dsp:cNvSpPr/>
      </dsp:nvSpPr>
      <dsp:spPr>
        <a:xfrm>
          <a:off x="2245790" y="1219199"/>
          <a:ext cx="1069255" cy="16256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100" kern="1200" dirty="0" smtClean="0"/>
            <a:t>Requested supplier engagement in Aid Transparency Challenge</a:t>
          </a:r>
        </a:p>
      </dsp:txBody>
      <dsp:txXfrm>
        <a:off x="2297987" y="1271396"/>
        <a:ext cx="964861" cy="1521206"/>
      </dsp:txXfrm>
    </dsp:sp>
    <dsp:sp modelId="{E0D1406D-A9D6-4140-90B8-45B99E0F755E}">
      <dsp:nvSpPr>
        <dsp:cNvPr id="0" name=""/>
        <dsp:cNvSpPr/>
      </dsp:nvSpPr>
      <dsp:spPr>
        <a:xfrm>
          <a:off x="3368509" y="1219199"/>
          <a:ext cx="1069255" cy="16256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100" kern="1200" dirty="0" smtClean="0"/>
            <a:t>Engaged with 8 suppliers to secure participation in pilot</a:t>
          </a:r>
          <a:endParaRPr lang="en-GB" sz="1100" kern="1200" dirty="0"/>
        </a:p>
      </dsp:txBody>
      <dsp:txXfrm>
        <a:off x="3420706" y="1271396"/>
        <a:ext cx="964861" cy="1521206"/>
      </dsp:txXfrm>
    </dsp:sp>
    <dsp:sp modelId="{F784EFB9-09D0-4DB2-951D-8D8F761ABDB5}">
      <dsp:nvSpPr>
        <dsp:cNvPr id="0" name=""/>
        <dsp:cNvSpPr/>
      </dsp:nvSpPr>
      <dsp:spPr>
        <a:xfrm>
          <a:off x="4491227" y="1219199"/>
          <a:ext cx="1069255" cy="16256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100" kern="1200" dirty="0" smtClean="0"/>
            <a:t>Commence 8 supplier pilot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100" kern="1200" dirty="0" smtClean="0"/>
            <a:t>(30% procurement spend)</a:t>
          </a:r>
          <a:endParaRPr lang="en-GB" sz="1100" kern="1200" dirty="0"/>
        </a:p>
      </dsp:txBody>
      <dsp:txXfrm>
        <a:off x="4543424" y="1271396"/>
        <a:ext cx="964861" cy="1521206"/>
      </dsp:txXfrm>
    </dsp:sp>
    <dsp:sp modelId="{EAB1B4E3-5BB3-4FF6-8253-C537E4172911}">
      <dsp:nvSpPr>
        <dsp:cNvPr id="0" name=""/>
        <dsp:cNvSpPr/>
      </dsp:nvSpPr>
      <dsp:spPr>
        <a:xfrm>
          <a:off x="5613945" y="1219199"/>
          <a:ext cx="1069255" cy="16256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100" kern="1200" dirty="0" smtClean="0"/>
            <a:t>Complete pilot</a:t>
          </a:r>
          <a:endParaRPr lang="en-GB" sz="1100" kern="1200" dirty="0"/>
        </a:p>
      </dsp:txBody>
      <dsp:txXfrm>
        <a:off x="5666142" y="1271396"/>
        <a:ext cx="964861" cy="1521206"/>
      </dsp:txXfrm>
    </dsp:sp>
    <dsp:sp modelId="{5D15A5B0-E0B6-4190-9A20-3673AFAB325C}">
      <dsp:nvSpPr>
        <dsp:cNvPr id="0" name=""/>
        <dsp:cNvSpPr/>
      </dsp:nvSpPr>
      <dsp:spPr>
        <a:xfrm>
          <a:off x="6736663" y="1219199"/>
          <a:ext cx="1069255" cy="16256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100" kern="1200" dirty="0" smtClean="0"/>
            <a:t>Review lessons learned from pilot and establish approach for roll-out</a:t>
          </a:r>
          <a:endParaRPr lang="en-GB" sz="1100" kern="1200" dirty="0"/>
        </a:p>
      </dsp:txBody>
      <dsp:txXfrm>
        <a:off x="6788860" y="1271396"/>
        <a:ext cx="964861" cy="1521206"/>
      </dsp:txXfrm>
    </dsp:sp>
    <dsp:sp modelId="{3D9A08FF-0266-49CE-B689-A44DE303B701}">
      <dsp:nvSpPr>
        <dsp:cNvPr id="0" name=""/>
        <dsp:cNvSpPr/>
      </dsp:nvSpPr>
      <dsp:spPr>
        <a:xfrm>
          <a:off x="7859382" y="1219199"/>
          <a:ext cx="1069255" cy="16256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100" kern="1200" dirty="0" smtClean="0"/>
            <a:t>Commence roll-out to suppliers accounting for 80% procurement spend</a:t>
          </a:r>
        </a:p>
      </dsp:txBody>
      <dsp:txXfrm>
        <a:off x="7911579" y="1271396"/>
        <a:ext cx="964861" cy="152120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6189" cy="49283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9898" y="1"/>
            <a:ext cx="2946189" cy="49283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E9A6B0E-7089-4FCE-85C0-B8B069664D61}" type="datetimeFigureOut">
              <a:rPr lang="en-GB" smtClean="0"/>
              <a:t>03/10/2013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362371"/>
            <a:ext cx="2946189" cy="49283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9898" y="9362371"/>
            <a:ext cx="2946189" cy="49283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6D37B2A-5BDF-4F33-BAD2-90FC65155E2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4514478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2946189" cy="4928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898" y="1"/>
            <a:ext cx="2946189" cy="4928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14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35038" y="739775"/>
            <a:ext cx="4927600" cy="36957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681974"/>
            <a:ext cx="5438140" cy="44355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 smtClean="0"/>
              <a:t>Click to edit Master text styles</a:t>
            </a:r>
          </a:p>
          <a:p>
            <a:pPr lvl="1"/>
            <a:r>
              <a:rPr lang="en-GB" noProof="0" smtClean="0"/>
              <a:t>Second level</a:t>
            </a:r>
          </a:p>
          <a:p>
            <a:pPr lvl="2"/>
            <a:r>
              <a:rPr lang="en-GB" noProof="0" smtClean="0"/>
              <a:t>Third level</a:t>
            </a:r>
          </a:p>
          <a:p>
            <a:pPr lvl="3"/>
            <a:r>
              <a:rPr lang="en-GB" noProof="0" smtClean="0"/>
              <a:t>Fourth level</a:t>
            </a:r>
          </a:p>
          <a:p>
            <a:pPr lvl="4"/>
            <a:r>
              <a:rPr lang="en-GB" noProof="0" smtClean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62371"/>
            <a:ext cx="2946189" cy="4928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898" y="9362371"/>
            <a:ext cx="2946189" cy="4928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23278D28-9C2E-490A-B498-E9809DD92E1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158529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D25D6086-F750-4D88-9B32-B92207DBD8FE}" type="slidenum">
              <a:rPr lang="en-GB" altLang="en-US" smtClean="0"/>
              <a:pPr eaLnBrk="1" hangingPunct="1"/>
              <a:t>1</a:t>
            </a:fld>
            <a:endParaRPr lang="en-GB" altLang="en-US" smtClean="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dirty="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3278D28-9C2E-490A-B498-E9809DD92E14}" type="slidenum">
              <a:rPr lang="en-GB" smtClean="0"/>
              <a:pPr>
                <a:defRPr/>
              </a:pPr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537486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Slide </a:t>
            </a:r>
            <a:fld id="{BDDA679E-3E45-48D5-A5B0-7BC27EB9CA1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74698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Slide </a:t>
            </a:r>
            <a:fld id="{31717FB6-DC5A-43D3-9429-B4159FA98E6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997219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92900" y="1438275"/>
            <a:ext cx="2122488" cy="44291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23850" y="1438275"/>
            <a:ext cx="6216650" cy="44291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Slide </a:t>
            </a:r>
            <a:fld id="{B9DEF77F-C60F-4779-85E3-0B0748DC7A9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943437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Slide </a:t>
            </a:r>
            <a:fld id="{3A4FF94D-0585-4895-8452-3CA08DD95C7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340535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Slide </a:t>
            </a:r>
            <a:fld id="{4F5176EA-C1AA-4EA2-8397-6E75D643CC1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51221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23850" y="2159000"/>
            <a:ext cx="4151313" cy="3708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7563" y="2159000"/>
            <a:ext cx="4152900" cy="3708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Slide </a:t>
            </a:r>
            <a:fld id="{BDDBF382-C3D0-4BA1-8091-BB3E5998694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935534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Slide </a:t>
            </a:r>
            <a:fld id="{B35CDE40-87CE-41E1-AB5F-2CA01776BB7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431122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Slide </a:t>
            </a:r>
            <a:fld id="{43BA4383-C5FE-480C-9A13-B8D1220E3A1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733529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Slide </a:t>
            </a:r>
            <a:fld id="{58FBA6E9-6307-46B6-A8B4-1AB905767E0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284739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Slide </a:t>
            </a:r>
            <a:fld id="{62F7817A-D538-4396-8573-0FC31E291E2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359057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Slide </a:t>
            </a:r>
            <a:fld id="{68A244AC-0BD7-47F8-ACCE-411E34B2352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94583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58775" y="1438275"/>
            <a:ext cx="8456613" cy="509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  <a:endParaRPr lang="en-GB" altLang="en-US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23850" y="2159000"/>
            <a:ext cx="8456613" cy="3708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  <a:endParaRPr lang="en-GB" altLang="en-US" smtClean="0"/>
          </a:p>
        </p:txBody>
      </p:sp>
      <p:sp>
        <p:nvSpPr>
          <p:cNvPr id="7172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304800" y="6477000"/>
            <a:ext cx="2133600" cy="215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defRPr sz="1100">
                <a:solidFill>
                  <a:schemeClr val="accent1"/>
                </a:solidFill>
              </a:defRPr>
            </a:lvl1pPr>
          </a:lstStyle>
          <a:p>
            <a:pPr>
              <a:defRPr/>
            </a:pPr>
            <a:r>
              <a:rPr lang="en-GB"/>
              <a:t>Slide </a:t>
            </a:r>
            <a:fld id="{C14BCA4A-8A15-476B-8D96-10912AB0E56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  <p:sp>
        <p:nvSpPr>
          <p:cNvPr id="1029" name="Text Box 5"/>
          <p:cNvSpPr txBox="1">
            <a:spLocks noChangeArrowheads="1"/>
          </p:cNvSpPr>
          <p:nvPr/>
        </p:nvSpPr>
        <p:spPr bwMode="auto">
          <a:xfrm>
            <a:off x="0" y="6323013"/>
            <a:ext cx="9144000" cy="1587"/>
          </a:xfrm>
          <a:prstGeom prst="rect">
            <a:avLst/>
          </a:prstGeom>
          <a:noFill/>
          <a:ln w="25400">
            <a:solidFill>
              <a:schemeClr val="accent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endParaRPr lang="en-US" smtClean="0"/>
          </a:p>
        </p:txBody>
      </p:sp>
      <p:sp>
        <p:nvSpPr>
          <p:cNvPr id="1030" name="Text Box 6"/>
          <p:cNvSpPr txBox="1">
            <a:spLocks noChangeArrowheads="1"/>
          </p:cNvSpPr>
          <p:nvPr/>
        </p:nvSpPr>
        <p:spPr bwMode="auto">
          <a:xfrm>
            <a:off x="0" y="989013"/>
            <a:ext cx="9144000" cy="1587"/>
          </a:xfrm>
          <a:prstGeom prst="rect">
            <a:avLst/>
          </a:prstGeom>
          <a:noFill/>
          <a:ln w="25400">
            <a:solidFill>
              <a:schemeClr val="accent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endParaRPr lang="en-US" smtClean="0"/>
          </a:p>
        </p:txBody>
      </p:sp>
      <p:grpSp>
        <p:nvGrpSpPr>
          <p:cNvPr id="1031" name="Group 12"/>
          <p:cNvGrpSpPr>
            <a:grpSpLocks/>
          </p:cNvGrpSpPr>
          <p:nvPr/>
        </p:nvGrpSpPr>
        <p:grpSpPr bwMode="auto">
          <a:xfrm>
            <a:off x="179388" y="58738"/>
            <a:ext cx="8964612" cy="865187"/>
            <a:chOff x="113" y="37"/>
            <a:chExt cx="5647" cy="545"/>
          </a:xfrm>
        </p:grpSpPr>
        <p:sp>
          <p:nvSpPr>
            <p:cNvPr id="1032" name="Rectangle 8"/>
            <p:cNvSpPr>
              <a:spLocks noChangeArrowheads="1"/>
            </p:cNvSpPr>
            <p:nvPr/>
          </p:nvSpPr>
          <p:spPr bwMode="auto">
            <a:xfrm>
              <a:off x="4172" y="83"/>
              <a:ext cx="1588" cy="499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033" name="Rectangle 7"/>
            <p:cNvSpPr>
              <a:spLocks noChangeArrowheads="1"/>
            </p:cNvSpPr>
            <p:nvPr/>
          </p:nvSpPr>
          <p:spPr bwMode="auto">
            <a:xfrm>
              <a:off x="113" y="83"/>
              <a:ext cx="1588" cy="499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pic>
          <p:nvPicPr>
            <p:cNvPr id="1034" name="Picture 9" descr="DFID_280_SML_AW"/>
            <p:cNvPicPr>
              <a:picLocks noChangeAspect="1" noChangeArrowheads="1"/>
            </p:cNvPicPr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58" y="94"/>
              <a:ext cx="590" cy="4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35" name="Picture 10" descr="UK-AID-Standard-RGB"/>
            <p:cNvPicPr>
              <a:picLocks noChangeAspect="1" noChangeArrowheads="1"/>
            </p:cNvPicPr>
            <p:nvPr/>
          </p:nvPicPr>
          <p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182" y="37"/>
              <a:ext cx="497" cy="5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  <p:sldLayoutId id="2147483660" r:id="rId10"/>
    <p:sldLayoutId id="2147483661" r:id="rId11"/>
  </p:sldLayoutIdLst>
  <p:timing>
    <p:tnLst>
      <p:par>
        <p:cTn id="1" dur="indefinite" restart="never" nodeType="tmRoot"/>
      </p:par>
    </p:tnLst>
  </p:timing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 Black" pitchFamily="84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 Black" pitchFamily="84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 Black" pitchFamily="84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 Black" pitchFamily="84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 Black" pitchFamily="84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 Black" pitchFamily="84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 Black" pitchFamily="84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 Black" pitchFamily="84" charset="0"/>
          <a:cs typeface="Arial" charset="0"/>
        </a:defRPr>
      </a:lvl9pPr>
    </p:titleStyle>
    <p:bodyStyle>
      <a:lvl1pPr marL="177800" indent="-1778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533400" indent="-176213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2pPr>
      <a:lvl3pPr marL="987425" indent="-1778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>
          <a:solidFill>
            <a:schemeClr val="tx1"/>
          </a:solidFill>
          <a:latin typeface="+mn-lt"/>
          <a:cs typeface="+mn-cs"/>
        </a:defRPr>
      </a:lvl3pPr>
      <a:lvl4pPr marL="1344613" indent="-1778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1701800" indent="-1778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>
          <a:solidFill>
            <a:schemeClr val="tx1"/>
          </a:solidFill>
          <a:latin typeface="+mn-lt"/>
          <a:cs typeface="+mn-cs"/>
        </a:defRPr>
      </a:lvl5pPr>
      <a:lvl6pPr marL="2159000" indent="-1778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>
          <a:solidFill>
            <a:schemeClr val="tx1"/>
          </a:solidFill>
          <a:latin typeface="+mn-lt"/>
          <a:cs typeface="+mn-cs"/>
        </a:defRPr>
      </a:lvl6pPr>
      <a:lvl7pPr marL="2616200" indent="-1778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>
          <a:solidFill>
            <a:schemeClr val="tx1"/>
          </a:solidFill>
          <a:latin typeface="+mn-lt"/>
          <a:cs typeface="+mn-cs"/>
        </a:defRPr>
      </a:lvl7pPr>
      <a:lvl8pPr marL="3073400" indent="-1778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>
          <a:solidFill>
            <a:schemeClr val="tx1"/>
          </a:solidFill>
          <a:latin typeface="+mn-lt"/>
          <a:cs typeface="+mn-cs"/>
        </a:defRPr>
      </a:lvl8pPr>
      <a:lvl9pPr marL="3530600" indent="-1778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700338" y="311820"/>
            <a:ext cx="4104456" cy="432048"/>
          </a:xfrm>
        </p:spPr>
        <p:txBody>
          <a:bodyPr/>
          <a:lstStyle/>
          <a:p>
            <a:pPr eaLnBrk="1" hangingPunct="1"/>
            <a:r>
              <a:rPr lang="en-US" altLang="en-US" sz="2000" dirty="0" smtClean="0"/>
              <a:t>Supplier transparency pilot</a:t>
            </a:r>
          </a:p>
        </p:txBody>
      </p:sp>
      <p:grpSp>
        <p:nvGrpSpPr>
          <p:cNvPr id="2052" name="Group 12"/>
          <p:cNvGrpSpPr>
            <a:grpSpLocks/>
          </p:cNvGrpSpPr>
          <p:nvPr/>
        </p:nvGrpSpPr>
        <p:grpSpPr bwMode="auto">
          <a:xfrm>
            <a:off x="179388" y="58738"/>
            <a:ext cx="8964612" cy="865187"/>
            <a:chOff x="113" y="37"/>
            <a:chExt cx="5647" cy="545"/>
          </a:xfrm>
        </p:grpSpPr>
        <p:sp>
          <p:nvSpPr>
            <p:cNvPr id="2053" name="Rectangle 8"/>
            <p:cNvSpPr>
              <a:spLocks noChangeArrowheads="1"/>
            </p:cNvSpPr>
            <p:nvPr/>
          </p:nvSpPr>
          <p:spPr bwMode="auto">
            <a:xfrm>
              <a:off x="4172" y="83"/>
              <a:ext cx="1588" cy="499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2054" name="Rectangle 7"/>
            <p:cNvSpPr>
              <a:spLocks noChangeArrowheads="1"/>
            </p:cNvSpPr>
            <p:nvPr/>
          </p:nvSpPr>
          <p:spPr bwMode="auto">
            <a:xfrm>
              <a:off x="113" y="83"/>
              <a:ext cx="1588" cy="499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pic>
          <p:nvPicPr>
            <p:cNvPr id="2055" name="Picture 9" descr="DFID_280_SML_AW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58" y="94"/>
              <a:ext cx="590" cy="4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056" name="Picture 10" descr="UK-AID-Standard-RGB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182" y="37"/>
              <a:ext cx="497" cy="5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98120373"/>
              </p:ext>
            </p:extLst>
          </p:nvPr>
        </p:nvGraphicFramePr>
        <p:xfrm>
          <a:off x="10380" y="974100"/>
          <a:ext cx="9108504" cy="5864392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4442950"/>
                <a:gridCol w="4665554"/>
              </a:tblGrid>
              <a:tr h="2604544">
                <a:tc>
                  <a:txBody>
                    <a:bodyPr/>
                    <a:lstStyle/>
                    <a:p>
                      <a:r>
                        <a:rPr lang="en-GB" sz="1300" b="1" dirty="0" smtClean="0">
                          <a:solidFill>
                            <a:schemeClr val="tx1"/>
                          </a:solidFill>
                        </a:rPr>
                        <a:t>Progress to date: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300" b="0" dirty="0" smtClean="0">
                          <a:solidFill>
                            <a:schemeClr val="tx1"/>
                          </a:solidFill>
                        </a:rPr>
                        <a:t>Many donors,</a:t>
                      </a:r>
                      <a:r>
                        <a:rPr lang="en-GB" sz="1300" b="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GB" sz="1300" b="0" baseline="0" dirty="0" err="1" smtClean="0">
                          <a:solidFill>
                            <a:schemeClr val="tx1"/>
                          </a:solidFill>
                        </a:rPr>
                        <a:t>CSOs</a:t>
                      </a:r>
                      <a:r>
                        <a:rPr lang="en-GB" sz="1300" b="0" baseline="0" dirty="0" smtClean="0">
                          <a:solidFill>
                            <a:schemeClr val="tx1"/>
                          </a:solidFill>
                        </a:rPr>
                        <a:t> and development finance organisations already publishing to </a:t>
                      </a:r>
                      <a:r>
                        <a:rPr lang="en-GB" sz="1300" b="0" baseline="0" dirty="0" err="1" smtClean="0">
                          <a:solidFill>
                            <a:schemeClr val="tx1"/>
                          </a:solidFill>
                        </a:rPr>
                        <a:t>IATI</a:t>
                      </a:r>
                      <a:r>
                        <a:rPr lang="en-GB" sz="1300" b="0" baseline="0" dirty="0" smtClean="0">
                          <a:solidFill>
                            <a:schemeClr val="tx1"/>
                          </a:solidFill>
                        </a:rPr>
                        <a:t> – now need to extend this to include private sector suppliers </a:t>
                      </a:r>
                      <a:endParaRPr lang="en-GB" sz="1300" b="0" dirty="0" smtClean="0">
                        <a:solidFill>
                          <a:schemeClr val="tx1"/>
                        </a:solidFill>
                      </a:endParaRP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300" b="0" dirty="0" smtClean="0">
                          <a:solidFill>
                            <a:schemeClr val="tx1"/>
                          </a:solidFill>
                        </a:rPr>
                        <a:t>Transparency expectation </a:t>
                      </a:r>
                      <a:r>
                        <a:rPr lang="en-GB" sz="1300" b="0" baseline="0" dirty="0" smtClean="0">
                          <a:solidFill>
                            <a:schemeClr val="tx1"/>
                          </a:solidFill>
                        </a:rPr>
                        <a:t>included in </a:t>
                      </a:r>
                      <a:r>
                        <a:rPr lang="en-GB" sz="1300" b="0" dirty="0" smtClean="0">
                          <a:solidFill>
                            <a:schemeClr val="tx1"/>
                          </a:solidFill>
                        </a:rPr>
                        <a:t>DFID Statement of Priorities</a:t>
                      </a:r>
                      <a:r>
                        <a:rPr lang="en-GB" sz="1300" b="0" baseline="0" dirty="0" smtClean="0">
                          <a:solidFill>
                            <a:schemeClr val="tx1"/>
                          </a:solidFill>
                        </a:rPr>
                        <a:t> and Expectations for suppliers (</a:t>
                      </a:r>
                      <a:r>
                        <a:rPr lang="en-GB" sz="1300" b="0" baseline="0" dirty="0" err="1" smtClean="0">
                          <a:solidFill>
                            <a:schemeClr val="tx1"/>
                          </a:solidFill>
                        </a:rPr>
                        <a:t>SoPE</a:t>
                      </a:r>
                      <a:r>
                        <a:rPr lang="en-GB" sz="1300" b="0" baseline="0" dirty="0" smtClean="0">
                          <a:solidFill>
                            <a:schemeClr val="tx1"/>
                          </a:solidFill>
                        </a:rPr>
                        <a:t> – Annex 1) since January 2013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300" b="0" baseline="0" dirty="0" smtClean="0">
                          <a:solidFill>
                            <a:schemeClr val="tx1"/>
                          </a:solidFill>
                        </a:rPr>
                        <a:t>497</a:t>
                      </a:r>
                      <a:r>
                        <a:rPr lang="en-GB" sz="1300" b="0" baseline="0" dirty="0" smtClean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en-GB" sz="1300" b="0" baseline="0" dirty="0" smtClean="0">
                          <a:solidFill>
                            <a:schemeClr val="tx1"/>
                          </a:solidFill>
                        </a:rPr>
                        <a:t>suppliers committed to the </a:t>
                      </a:r>
                      <a:r>
                        <a:rPr lang="en-GB" sz="1300" b="0" baseline="0" dirty="0" err="1" smtClean="0">
                          <a:solidFill>
                            <a:schemeClr val="tx1"/>
                          </a:solidFill>
                        </a:rPr>
                        <a:t>SoPE</a:t>
                      </a:r>
                      <a:r>
                        <a:rPr lang="en-GB" sz="1300" b="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300" b="0" baseline="0" dirty="0" smtClean="0">
                          <a:solidFill>
                            <a:schemeClr val="tx1"/>
                          </a:solidFill>
                        </a:rPr>
                        <a:t>Supplier conference (June 2013) and British Expertise event (Sept 2013) – engaged suppliers on transparency and requested pilot volunteers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300" b="0" baseline="0" dirty="0" smtClean="0">
                          <a:solidFill>
                            <a:schemeClr val="tx1"/>
                          </a:solidFill>
                        </a:rPr>
                        <a:t>8 suppliers have agreed to participate in the pilot </a:t>
                      </a:r>
                      <a:endParaRPr lang="en-GB" sz="1300" b="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300" b="1" dirty="0" smtClean="0">
                          <a:solidFill>
                            <a:schemeClr val="tx1"/>
                          </a:solidFill>
                        </a:rPr>
                        <a:t>Risks and</a:t>
                      </a:r>
                      <a:r>
                        <a:rPr lang="en-GB" sz="1300" b="1" baseline="0" dirty="0" smtClean="0">
                          <a:solidFill>
                            <a:schemeClr val="tx1"/>
                          </a:solidFill>
                        </a:rPr>
                        <a:t> concerns: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300" b="0" baseline="0" dirty="0" smtClean="0">
                          <a:solidFill>
                            <a:schemeClr val="tx1"/>
                          </a:solidFill>
                        </a:rPr>
                        <a:t>Possible misperceptions regarding the level of disclosure required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300" b="0" baseline="0" dirty="0" smtClean="0">
                          <a:solidFill>
                            <a:schemeClr val="tx1"/>
                          </a:solidFill>
                        </a:rPr>
                        <a:t>Possible challenges in applying </a:t>
                      </a:r>
                      <a:r>
                        <a:rPr lang="en-GB" sz="1300" b="0" baseline="0" dirty="0" err="1" smtClean="0">
                          <a:solidFill>
                            <a:schemeClr val="tx1"/>
                          </a:solidFill>
                        </a:rPr>
                        <a:t>IATI</a:t>
                      </a:r>
                      <a:r>
                        <a:rPr lang="en-GB" sz="1300" b="0" baseline="0" dirty="0" smtClean="0">
                          <a:solidFill>
                            <a:schemeClr val="tx1"/>
                          </a:solidFill>
                        </a:rPr>
                        <a:t> standards if </a:t>
                      </a:r>
                      <a:r>
                        <a:rPr lang="en-GB" sz="1300" b="0" baseline="0" dirty="0" err="1" smtClean="0">
                          <a:solidFill>
                            <a:schemeClr val="tx1"/>
                          </a:solidFill>
                        </a:rPr>
                        <a:t>DFID</a:t>
                      </a:r>
                      <a:r>
                        <a:rPr lang="en-GB" sz="1300" b="0" baseline="0" dirty="0" smtClean="0">
                          <a:solidFill>
                            <a:schemeClr val="tx1"/>
                          </a:solidFill>
                        </a:rPr>
                        <a:t> funding accounts for only a small amount of the supplier’s overall income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300" b="0" baseline="0" dirty="0" smtClean="0">
                          <a:solidFill>
                            <a:schemeClr val="tx1"/>
                          </a:solidFill>
                        </a:rPr>
                        <a:t>Particular challenges for </a:t>
                      </a:r>
                      <a:r>
                        <a:rPr lang="en-GB" sz="1300" b="0" baseline="0" dirty="0" err="1" smtClean="0">
                          <a:solidFill>
                            <a:schemeClr val="tx1"/>
                          </a:solidFill>
                        </a:rPr>
                        <a:t>SMEs</a:t>
                      </a:r>
                      <a:r>
                        <a:rPr lang="en-GB" sz="1300" b="0" baseline="0" dirty="0" smtClean="0">
                          <a:solidFill>
                            <a:schemeClr val="tx1"/>
                          </a:solidFill>
                        </a:rPr>
                        <a:t> – burden of aligning publishing standards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300" b="0" baseline="0" dirty="0" smtClean="0">
                          <a:solidFill>
                            <a:schemeClr val="tx1"/>
                          </a:solidFill>
                        </a:rPr>
                        <a:t>Need to ensure suppliers provide information in usable format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300" b="0" baseline="0" dirty="0" smtClean="0">
                          <a:solidFill>
                            <a:schemeClr val="tx1"/>
                          </a:solidFill>
                        </a:rPr>
                        <a:t>Possibility that </a:t>
                      </a:r>
                      <a:r>
                        <a:rPr lang="en-GB" sz="1300" b="0" baseline="0" dirty="0" err="1" smtClean="0">
                          <a:solidFill>
                            <a:schemeClr val="tx1"/>
                          </a:solidFill>
                        </a:rPr>
                        <a:t>IATI</a:t>
                      </a:r>
                      <a:r>
                        <a:rPr lang="en-GB" sz="1300" b="0" baseline="0" dirty="0" smtClean="0">
                          <a:solidFill>
                            <a:schemeClr val="tx1"/>
                          </a:solidFill>
                        </a:rPr>
                        <a:t> language needs to be amended to align with supplier language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300" b="0" baseline="0" dirty="0" smtClean="0">
                          <a:solidFill>
                            <a:schemeClr val="tx1"/>
                          </a:solidFill>
                        </a:rPr>
                        <a:t>Possible resistance to take-up from ‘for profit’ suppliers </a:t>
                      </a:r>
                      <a:endParaRPr lang="en-GB" sz="13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2188113">
                <a:tc>
                  <a:txBody>
                    <a:bodyPr/>
                    <a:lstStyle/>
                    <a:p>
                      <a:r>
                        <a:rPr lang="en-GB" sz="1300" b="1" dirty="0" smtClean="0"/>
                        <a:t>Scope of the pilot: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300" b="0" smtClean="0"/>
                        <a:t>Potentially 8</a:t>
                      </a:r>
                      <a:r>
                        <a:rPr lang="en-GB" sz="1300" b="0" baseline="0" smtClean="0"/>
                        <a:t> </a:t>
                      </a:r>
                      <a:r>
                        <a:rPr lang="en-GB" sz="1300" b="0" baseline="0" dirty="0" smtClean="0"/>
                        <a:t>suppliers (</a:t>
                      </a:r>
                      <a:r>
                        <a:rPr lang="en-GB" sz="1300" b="0" baseline="0" dirty="0" err="1" smtClean="0"/>
                        <a:t>ASI</a:t>
                      </a:r>
                      <a:r>
                        <a:rPr lang="en-GB" sz="1300" b="0" baseline="0" dirty="0" smtClean="0"/>
                        <a:t>, Crown Agents, Oxford Policy Management, British Council, Coffey, Integrity, </a:t>
                      </a:r>
                      <a:r>
                        <a:rPr lang="en-GB" sz="1300" b="0" baseline="0" dirty="0" err="1" smtClean="0"/>
                        <a:t>HTSPE</a:t>
                      </a:r>
                      <a:r>
                        <a:rPr lang="en-GB" sz="1300" b="0" baseline="0" dirty="0" smtClean="0"/>
                        <a:t>, DAI) accounting for </a:t>
                      </a:r>
                      <a:r>
                        <a:rPr lang="en-GB" sz="1300" b="0" baseline="0" dirty="0" smtClean="0">
                          <a:solidFill>
                            <a:schemeClr val="tx1"/>
                          </a:solidFill>
                        </a:rPr>
                        <a:t>32% </a:t>
                      </a:r>
                      <a:r>
                        <a:rPr lang="en-GB" sz="1300" b="0" baseline="0" dirty="0" smtClean="0"/>
                        <a:t>of direct </a:t>
                      </a:r>
                      <a:r>
                        <a:rPr lang="en-GB" sz="1300" b="0" baseline="0" dirty="0" err="1" smtClean="0"/>
                        <a:t>proc</a:t>
                      </a:r>
                      <a:r>
                        <a:rPr lang="en-GB" sz="1300" b="0" baseline="0" dirty="0" smtClean="0"/>
                        <a:t> spend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300" b="0" baseline="0" dirty="0" smtClean="0">
                          <a:solidFill>
                            <a:schemeClr val="tx1"/>
                          </a:solidFill>
                        </a:rPr>
                        <a:t>Mix of </a:t>
                      </a:r>
                      <a:r>
                        <a:rPr lang="en-GB" sz="1300" b="0" baseline="0" dirty="0" err="1" smtClean="0">
                          <a:solidFill>
                            <a:schemeClr val="tx1"/>
                          </a:solidFill>
                        </a:rPr>
                        <a:t>SMEs</a:t>
                      </a:r>
                      <a:r>
                        <a:rPr lang="en-GB" sz="1300" b="0" baseline="0" dirty="0" smtClean="0">
                          <a:solidFill>
                            <a:schemeClr val="tx1"/>
                          </a:solidFill>
                        </a:rPr>
                        <a:t> and global organisations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300" b="0" baseline="0" dirty="0" smtClean="0"/>
                        <a:t>Pilot to be completed by end of Q4 2013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300" b="0" baseline="0" dirty="0" smtClean="0"/>
                        <a:t>Review lessons learned from pilot in Q1 2014 and establish approach for remaining suppliers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300" b="0" baseline="0" dirty="0" smtClean="0"/>
                        <a:t>Commence roll-out to further suppliers in Q2 2014 (aiming for compliance from suppliers accounting for 80% of DFID direct procurement spend)</a:t>
                      </a:r>
                      <a:endParaRPr lang="en-GB" sz="13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300" b="1" dirty="0" smtClean="0"/>
                        <a:t>Next steps:</a:t>
                      </a:r>
                      <a:r>
                        <a:rPr lang="en-GB" sz="1300" b="1" baseline="0" dirty="0" smtClean="0"/>
                        <a:t>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300" b="0" baseline="0" dirty="0" smtClean="0"/>
                        <a:t>Seek Sector Transparency  Panel’s views on fields for suppliers to publish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300" b="0" baseline="0" dirty="0" smtClean="0"/>
                        <a:t>Introduce </a:t>
                      </a:r>
                      <a:r>
                        <a:rPr lang="en-GB" sz="1300" b="0" baseline="0" dirty="0" err="1" smtClean="0"/>
                        <a:t>IATI</a:t>
                      </a:r>
                      <a:r>
                        <a:rPr lang="en-GB" sz="1300" b="0" baseline="0" dirty="0" smtClean="0"/>
                        <a:t> minimum level of disclosure to suppliers (Annex 2)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300" b="0" baseline="0" dirty="0" smtClean="0"/>
                        <a:t>Work closely with </a:t>
                      </a:r>
                      <a:r>
                        <a:rPr lang="en-GB" sz="1300" b="0" baseline="0" dirty="0" err="1" smtClean="0"/>
                        <a:t>IATI</a:t>
                      </a:r>
                      <a:r>
                        <a:rPr lang="en-GB" sz="1300" b="0" baseline="0" dirty="0" smtClean="0"/>
                        <a:t> - workshops and one-to-one sessions for suppliers in support of both pilot and roll-out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300" b="0" baseline="0" dirty="0" smtClean="0"/>
                        <a:t>Agree implementation schedules with pilot suppliers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300" b="0" baseline="0" dirty="0" smtClean="0"/>
                        <a:t>Commence and run pilot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300" b="0" baseline="0" dirty="0" smtClean="0"/>
                        <a:t>Review publication compliance and lessons learned from pilot</a:t>
                      </a: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  <a:tr h="926632">
                <a:tc gridSpan="2"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GB" sz="1300" b="1" dirty="0" smtClean="0"/>
                        <a:t>Questions </a:t>
                      </a:r>
                      <a:r>
                        <a:rPr lang="en-GB" sz="1300" b="1" baseline="0" dirty="0" smtClean="0"/>
                        <a:t>for the Panel:</a:t>
                      </a: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en-GB" sz="1300" b="0" baseline="0" dirty="0" smtClean="0"/>
                        <a:t>What are the Panel’s views on possible approaches for private sector suppliers? </a:t>
                      </a: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en-GB" sz="1300" b="0" baseline="0" dirty="0" smtClean="0"/>
                        <a:t>What information/data fields should suppliers be expected to publish? 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en-GB" sz="1400" b="0" baseline="0" dirty="0" smtClean="0"/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3410007212"/>
              </p:ext>
            </p:extLst>
          </p:nvPr>
        </p:nvGraphicFramePr>
        <p:xfrm>
          <a:off x="107504" y="1412776"/>
          <a:ext cx="8928992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Rectangle 2"/>
          <p:cNvSpPr txBox="1">
            <a:spLocks noChangeArrowheads="1"/>
          </p:cNvSpPr>
          <p:nvPr/>
        </p:nvSpPr>
        <p:spPr bwMode="auto">
          <a:xfrm>
            <a:off x="2483768" y="303600"/>
            <a:ext cx="4681066" cy="4320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 Black" pitchFamily="84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 Black" pitchFamily="84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 Black" pitchFamily="84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 Black" pitchFamily="84" charset="0"/>
                <a:cs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 Black" pitchFamily="84" charset="0"/>
                <a:cs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 Black" pitchFamily="84" charset="0"/>
                <a:cs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 Black" pitchFamily="84" charset="0"/>
                <a:cs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 Black" pitchFamily="84" charset="0"/>
                <a:cs typeface="Arial" charset="0"/>
              </a:defRPr>
            </a:lvl9pPr>
          </a:lstStyle>
          <a:p>
            <a:r>
              <a:rPr lang="en-US" altLang="en-US" sz="2000" kern="0" dirty="0" smtClean="0"/>
              <a:t>Process: steps and timescales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179512" y="2162592"/>
            <a:ext cx="93610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b="1" dirty="0" smtClean="0"/>
              <a:t>Oct 2012</a:t>
            </a:r>
            <a:endParaRPr lang="en-GB" sz="14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1331640" y="2161102"/>
            <a:ext cx="93610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b="1" dirty="0" smtClean="0"/>
              <a:t>Jan 2013</a:t>
            </a:r>
            <a:endParaRPr lang="en-GB" sz="14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2411760" y="2155803"/>
            <a:ext cx="108012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b="1" dirty="0" smtClean="0"/>
              <a:t>June 2013</a:t>
            </a:r>
            <a:endParaRPr lang="en-GB" sz="1400" b="1" dirty="0"/>
          </a:p>
        </p:txBody>
      </p:sp>
      <p:sp>
        <p:nvSpPr>
          <p:cNvPr id="8" name="TextBox 7"/>
          <p:cNvSpPr txBox="1"/>
          <p:nvPr/>
        </p:nvSpPr>
        <p:spPr>
          <a:xfrm>
            <a:off x="3491880" y="2155802"/>
            <a:ext cx="108012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b="1" dirty="0" smtClean="0"/>
              <a:t>Sept 2013</a:t>
            </a:r>
            <a:endParaRPr lang="en-GB" sz="1400" b="1" dirty="0"/>
          </a:p>
        </p:txBody>
      </p:sp>
      <p:sp>
        <p:nvSpPr>
          <p:cNvPr id="9" name="TextBox 8"/>
          <p:cNvSpPr txBox="1"/>
          <p:nvPr/>
        </p:nvSpPr>
        <p:spPr>
          <a:xfrm>
            <a:off x="4680847" y="2174315"/>
            <a:ext cx="93610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b="1" dirty="0" smtClean="0"/>
              <a:t>Oct 2013</a:t>
            </a:r>
            <a:endParaRPr lang="en-GB" sz="1400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5797806" y="2169793"/>
            <a:ext cx="863357" cy="2797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b="1" dirty="0" smtClean="0"/>
              <a:t>Q4 2013</a:t>
            </a:r>
            <a:endParaRPr lang="en-GB" sz="1400" b="1" dirty="0"/>
          </a:p>
        </p:txBody>
      </p:sp>
      <p:sp>
        <p:nvSpPr>
          <p:cNvPr id="11" name="TextBox 10"/>
          <p:cNvSpPr txBox="1"/>
          <p:nvPr/>
        </p:nvSpPr>
        <p:spPr>
          <a:xfrm>
            <a:off x="8038437" y="2155801"/>
            <a:ext cx="86409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b="1" dirty="0" smtClean="0"/>
              <a:t>Q2 2014</a:t>
            </a:r>
            <a:endParaRPr lang="en-GB" sz="1400" b="1" dirty="0"/>
          </a:p>
        </p:txBody>
      </p:sp>
      <p:cxnSp>
        <p:nvCxnSpPr>
          <p:cNvPr id="12" name="Straight Arrow Connector 11"/>
          <p:cNvCxnSpPr/>
          <p:nvPr/>
        </p:nvCxnSpPr>
        <p:spPr>
          <a:xfrm>
            <a:off x="4555168" y="1325910"/>
            <a:ext cx="0" cy="1427101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6948264" y="2167126"/>
            <a:ext cx="86335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b="1" dirty="0" smtClean="0"/>
              <a:t>Q1 2014</a:t>
            </a:r>
            <a:endParaRPr lang="en-GB" sz="1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FID Presentatio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3F71"/>
      </a:accent1>
      <a:accent2>
        <a:srgbClr val="2E7B5C"/>
      </a:accent2>
      <a:accent3>
        <a:srgbClr val="FFFFFF"/>
      </a:accent3>
      <a:accent4>
        <a:srgbClr val="000000"/>
      </a:accent4>
      <a:accent5>
        <a:srgbClr val="AAAFBB"/>
      </a:accent5>
      <a:accent6>
        <a:srgbClr val="296F53"/>
      </a:accent6>
      <a:hlink>
        <a:srgbClr val="B7153D"/>
      </a:hlink>
      <a:folHlink>
        <a:srgbClr val="DF5220"/>
      </a:folHlink>
    </a:clrScheme>
    <a:fontScheme name="presentation-green">
      <a:majorFont>
        <a:latin typeface="Arial Black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presentation-gree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5A81"/>
        </a:accent1>
        <a:accent2>
          <a:srgbClr val="2E7B5C"/>
        </a:accent2>
        <a:accent3>
          <a:srgbClr val="FFFFFF"/>
        </a:accent3>
        <a:accent4>
          <a:srgbClr val="000000"/>
        </a:accent4>
        <a:accent5>
          <a:srgbClr val="AAB5C1"/>
        </a:accent5>
        <a:accent6>
          <a:srgbClr val="296F53"/>
        </a:accent6>
        <a:hlink>
          <a:srgbClr val="B7153D"/>
        </a:hlink>
        <a:folHlink>
          <a:srgbClr val="DF522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-gree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5A81"/>
        </a:accent1>
        <a:accent2>
          <a:srgbClr val="006666"/>
        </a:accent2>
        <a:accent3>
          <a:srgbClr val="FFFFFF"/>
        </a:accent3>
        <a:accent4>
          <a:srgbClr val="000000"/>
        </a:accent4>
        <a:accent5>
          <a:srgbClr val="AAB5C1"/>
        </a:accent5>
        <a:accent6>
          <a:srgbClr val="005C5C"/>
        </a:accent6>
        <a:hlink>
          <a:srgbClr val="EE3224"/>
        </a:hlink>
        <a:folHlink>
          <a:srgbClr val="FF66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DFID Presentation</Template>
  <TotalTime>5211</TotalTime>
  <Words>429</Words>
  <Application>Microsoft Office PowerPoint</Application>
  <PresentationFormat>On-screen Show (4:3)</PresentationFormat>
  <Paragraphs>50</Paragraphs>
  <Slides>2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DFID Presentation</vt:lpstr>
      <vt:lpstr>Supplier transparency pilot</vt:lpstr>
      <vt:lpstr>PowerPoint Presentation</vt:lpstr>
    </vt:vector>
  </TitlesOfParts>
  <Company>DFID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Aine McGowan</dc:creator>
  <cp:lastModifiedBy>Morag Patrick</cp:lastModifiedBy>
  <cp:revision>105</cp:revision>
  <cp:lastPrinted>2013-10-01T11:06:54Z</cp:lastPrinted>
  <dcterms:created xsi:type="dcterms:W3CDTF">2013-09-19T08:48:17Z</dcterms:created>
  <dcterms:modified xsi:type="dcterms:W3CDTF">2013-10-03T10:25:47Z</dcterms:modified>
</cp:coreProperties>
</file>