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662738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  <a:srgbClr val="003800"/>
    <a:srgbClr val="D3D3D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15" autoAdjust="0"/>
    <p:restoredTop sz="86447" autoAdjust="0"/>
  </p:normalViewPr>
  <p:slideViewPr>
    <p:cSldViewPr>
      <p:cViewPr varScale="1">
        <p:scale>
          <a:sx n="94" d="100"/>
          <a:sy n="94" d="100"/>
        </p:scale>
        <p:origin x="-25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3D69C-CF5C-4343-93F9-9B6A11AE901D}" type="datetimeFigureOut">
              <a:rPr lang="en-GB" smtClean="0"/>
              <a:pPr/>
              <a:t>23/02/2012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20ABB-9380-4DA1-85C2-FDC3267E6C4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3D69C-CF5C-4343-93F9-9B6A11AE901D}" type="datetimeFigureOut">
              <a:rPr lang="en-GB" smtClean="0"/>
              <a:pPr/>
              <a:t>23/02/2012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20ABB-9380-4DA1-85C2-FDC3267E6C4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3D69C-CF5C-4343-93F9-9B6A11AE901D}" type="datetimeFigureOut">
              <a:rPr lang="en-GB" smtClean="0"/>
              <a:pPr/>
              <a:t>23/02/2012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20ABB-9380-4DA1-85C2-FDC3267E6C4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3D69C-CF5C-4343-93F9-9B6A11AE901D}" type="datetimeFigureOut">
              <a:rPr lang="en-GB" smtClean="0"/>
              <a:pPr/>
              <a:t>23/02/2012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20ABB-9380-4DA1-85C2-FDC3267E6C4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3D69C-CF5C-4343-93F9-9B6A11AE901D}" type="datetimeFigureOut">
              <a:rPr lang="en-GB" smtClean="0"/>
              <a:pPr/>
              <a:t>23/02/2012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20ABB-9380-4DA1-85C2-FDC3267E6C4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3D69C-CF5C-4343-93F9-9B6A11AE901D}" type="datetimeFigureOut">
              <a:rPr lang="en-GB" smtClean="0"/>
              <a:pPr/>
              <a:t>23/02/2012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20ABB-9380-4DA1-85C2-FDC3267E6C4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3D69C-CF5C-4343-93F9-9B6A11AE901D}" type="datetimeFigureOut">
              <a:rPr lang="en-GB" smtClean="0"/>
              <a:pPr/>
              <a:t>23/02/2012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20ABB-9380-4DA1-85C2-FDC3267E6C4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3D69C-CF5C-4343-93F9-9B6A11AE901D}" type="datetimeFigureOut">
              <a:rPr lang="en-GB" smtClean="0"/>
              <a:pPr/>
              <a:t>23/02/2012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20ABB-9380-4DA1-85C2-FDC3267E6C4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3D69C-CF5C-4343-93F9-9B6A11AE901D}" type="datetimeFigureOut">
              <a:rPr lang="en-GB" smtClean="0"/>
              <a:pPr/>
              <a:t>23/02/2012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20ABB-9380-4DA1-85C2-FDC3267E6C4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3D69C-CF5C-4343-93F9-9B6A11AE901D}" type="datetimeFigureOut">
              <a:rPr lang="en-GB" smtClean="0"/>
              <a:pPr/>
              <a:t>23/02/2012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20ABB-9380-4DA1-85C2-FDC3267E6C4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3D69C-CF5C-4343-93F9-9B6A11AE901D}" type="datetimeFigureOut">
              <a:rPr lang="en-GB" smtClean="0"/>
              <a:pPr/>
              <a:t>23/02/2012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20ABB-9380-4DA1-85C2-FDC3267E6C4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93D69C-CF5C-4343-93F9-9B6A11AE901D}" type="datetimeFigureOut">
              <a:rPr lang="en-GB" smtClean="0"/>
              <a:pPr/>
              <a:t>23/02/2012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520ABB-9380-4DA1-85C2-FDC3267E6C41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707904" y="1628800"/>
            <a:ext cx="1440000" cy="5400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Patrick Crawford</a:t>
            </a:r>
          </a:p>
          <a:p>
            <a:pPr algn="ctr"/>
            <a:r>
              <a:rPr lang="en-GB" sz="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Chief Executive</a:t>
            </a:r>
          </a:p>
          <a:p>
            <a:pPr algn="ctr"/>
            <a:r>
              <a:rPr lang="en-GB" sz="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Director General</a:t>
            </a:r>
          </a:p>
          <a:p>
            <a:pPr algn="ctr"/>
            <a:r>
              <a:rPr lang="en-GB" sz="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£205,000 - £210, 000</a:t>
            </a:r>
            <a:endParaRPr lang="en-GB" sz="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092440" y="4365104"/>
            <a:ext cx="1440000" cy="540000"/>
          </a:xfrm>
          <a:prstGeom prst="rect">
            <a:avLst/>
          </a:prstGeom>
          <a:solidFill>
            <a:srgbClr val="D3D3D3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Carol Gradwell</a:t>
            </a:r>
          </a:p>
          <a:p>
            <a:pPr algn="ctr"/>
            <a:r>
              <a:rPr lang="en-GB" sz="7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Head of Internal </a:t>
            </a:r>
            <a:r>
              <a:rPr lang="en-GB" sz="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Audit and Assurance Division</a:t>
            </a:r>
            <a:endParaRPr lang="en-GB" sz="7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092440" y="3717032"/>
            <a:ext cx="1440000" cy="540000"/>
          </a:xfrm>
          <a:prstGeom prst="rect">
            <a:avLst/>
          </a:prstGeom>
          <a:solidFill>
            <a:srgbClr val="D3D3D3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Tahir Ahmed</a:t>
            </a:r>
          </a:p>
          <a:p>
            <a:pPr algn="ctr"/>
            <a:r>
              <a:rPr lang="en-GB" sz="7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Head of Chief Executive’s Office</a:t>
            </a:r>
          </a:p>
        </p:txBody>
      </p:sp>
      <p:sp>
        <p:nvSpPr>
          <p:cNvPr id="7" name="Rectangle 6"/>
          <p:cNvSpPr/>
          <p:nvPr/>
        </p:nvSpPr>
        <p:spPr>
          <a:xfrm>
            <a:off x="7020432" y="2600968"/>
            <a:ext cx="1440000" cy="5400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Sue Johnson</a:t>
            </a:r>
          </a:p>
          <a:p>
            <a:pPr algn="ctr"/>
            <a:r>
              <a:rPr lang="en-GB" sz="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Head of Human Resources  Division</a:t>
            </a:r>
          </a:p>
          <a:p>
            <a:pPr algn="ctr"/>
            <a:r>
              <a:rPr lang="en-GB" sz="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(Deputy Director)</a:t>
            </a:r>
          </a:p>
        </p:txBody>
      </p:sp>
      <p:sp>
        <p:nvSpPr>
          <p:cNvPr id="8" name="Rectangle 7"/>
          <p:cNvSpPr/>
          <p:nvPr/>
        </p:nvSpPr>
        <p:spPr>
          <a:xfrm>
            <a:off x="5436416" y="2600968"/>
            <a:ext cx="1440000" cy="5400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Nicholas Ridley</a:t>
            </a:r>
          </a:p>
          <a:p>
            <a:pPr algn="ctr"/>
            <a:r>
              <a:rPr lang="en-GB" sz="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General Counsel</a:t>
            </a:r>
          </a:p>
          <a:p>
            <a:pPr algn="ctr"/>
            <a:r>
              <a:rPr lang="en-GB" sz="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(Director)</a:t>
            </a:r>
          </a:p>
          <a:p>
            <a:pPr algn="ctr"/>
            <a:r>
              <a:rPr lang="en-GB" sz="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£130,000 - £135,000</a:t>
            </a:r>
            <a:endParaRPr lang="en-GB" sz="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852080" y="2600968"/>
            <a:ext cx="1440000" cy="5400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Nigel Addison Smith</a:t>
            </a:r>
          </a:p>
          <a:p>
            <a:pPr algn="ctr"/>
            <a:r>
              <a:rPr lang="en-GB" sz="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Finance Director</a:t>
            </a:r>
          </a:p>
          <a:p>
            <a:pPr algn="ctr"/>
            <a:r>
              <a:rPr lang="en-GB" sz="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(Director)</a:t>
            </a:r>
          </a:p>
          <a:p>
            <a:pPr algn="ctr"/>
            <a:r>
              <a:rPr lang="en-GB" sz="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£110,000 - £115, 000</a:t>
            </a:r>
            <a:endParaRPr lang="en-GB" sz="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852080" y="3717032"/>
            <a:ext cx="1440000" cy="540000"/>
          </a:xfrm>
          <a:prstGeom prst="rect">
            <a:avLst/>
          </a:prstGeom>
          <a:solidFill>
            <a:srgbClr val="D3D3D3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Cameron Fox</a:t>
            </a:r>
            <a:endParaRPr lang="en-GB" sz="7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GB" sz="7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Financial Controller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852080" y="4364984"/>
            <a:ext cx="1440000" cy="5400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Graham Cassell</a:t>
            </a:r>
          </a:p>
          <a:p>
            <a:pPr algn="ctr"/>
            <a:r>
              <a:rPr lang="en-GB" sz="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Head of Business Change and Financial Operations Division</a:t>
            </a:r>
          </a:p>
          <a:p>
            <a:pPr algn="ctr"/>
            <a:r>
              <a:rPr lang="en-GB" sz="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(Temporary Deputy Director)</a:t>
            </a:r>
            <a:endParaRPr lang="en-GB" sz="7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852080" y="4977232"/>
            <a:ext cx="1440000" cy="5400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Lawrence Nichols</a:t>
            </a:r>
          </a:p>
          <a:p>
            <a:pPr algn="ctr"/>
            <a:r>
              <a:rPr lang="en-GB" sz="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Head of Infrastructure Division</a:t>
            </a:r>
          </a:p>
          <a:p>
            <a:pPr algn="ctr"/>
            <a:r>
              <a:rPr lang="en-GB" sz="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(Deputy Director)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123728" y="4977232"/>
            <a:ext cx="1440000" cy="5400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John Cross</a:t>
            </a:r>
          </a:p>
          <a:p>
            <a:pPr algn="ctr"/>
            <a:r>
              <a:rPr lang="en-GB" sz="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Head of Treasury Division</a:t>
            </a:r>
          </a:p>
          <a:p>
            <a:pPr algn="ctr"/>
            <a:r>
              <a:rPr lang="en-GB" sz="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(Deputy Director)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123728" y="4365104"/>
            <a:ext cx="1440000" cy="5400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Jimmy Croall</a:t>
            </a:r>
          </a:p>
          <a:p>
            <a:pPr algn="ctr"/>
            <a:r>
              <a:rPr lang="en-GB" sz="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Head of Credit Control and Portfolio Management Division</a:t>
            </a:r>
          </a:p>
          <a:p>
            <a:pPr algn="ctr"/>
            <a:r>
              <a:rPr lang="en-GB" sz="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(Deputy Director)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123728" y="3717032"/>
            <a:ext cx="1440000" cy="5400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Paul Radford</a:t>
            </a:r>
          </a:p>
          <a:p>
            <a:pPr algn="ctr"/>
            <a:r>
              <a:rPr lang="en-GB" sz="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Head of Credit Risk Analysis Division</a:t>
            </a:r>
          </a:p>
          <a:p>
            <a:pPr algn="ctr"/>
            <a:r>
              <a:rPr lang="en-GB" sz="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(Deputy Director)</a:t>
            </a:r>
          </a:p>
        </p:txBody>
      </p:sp>
      <p:sp>
        <p:nvSpPr>
          <p:cNvPr id="16" name="Rectangle 15"/>
          <p:cNvSpPr/>
          <p:nvPr/>
        </p:nvSpPr>
        <p:spPr>
          <a:xfrm>
            <a:off x="2123728" y="2600968"/>
            <a:ext cx="1440000" cy="5400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David Havelock</a:t>
            </a:r>
          </a:p>
          <a:p>
            <a:pPr algn="ctr"/>
            <a:r>
              <a:rPr lang="en-GB" sz="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Director, Credit Risk Group</a:t>
            </a:r>
          </a:p>
          <a:p>
            <a:pPr algn="ctr"/>
            <a:r>
              <a:rPr lang="en-GB" sz="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(Director)</a:t>
            </a:r>
          </a:p>
          <a:p>
            <a:pPr algn="ctr"/>
            <a:r>
              <a:rPr lang="en-GB" sz="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£105,000 - £110, 000</a:t>
            </a:r>
            <a:endParaRPr lang="en-GB" sz="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95537" y="4977232"/>
            <a:ext cx="1440000" cy="5400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Vacant</a:t>
            </a:r>
          </a:p>
          <a:p>
            <a:pPr algn="ctr"/>
            <a:r>
              <a:rPr lang="en-GB" sz="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Head of Business Division 3</a:t>
            </a:r>
          </a:p>
          <a:p>
            <a:pPr algn="ctr"/>
            <a:r>
              <a:rPr lang="en-GB" sz="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(Deputy Director)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95537" y="4365104"/>
            <a:ext cx="1440000" cy="5400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John Snowdon</a:t>
            </a:r>
          </a:p>
          <a:p>
            <a:pPr algn="ctr"/>
            <a:r>
              <a:rPr lang="en-GB" sz="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Head of Business Division 2</a:t>
            </a:r>
          </a:p>
          <a:p>
            <a:pPr algn="ctr"/>
            <a:r>
              <a:rPr lang="en-GB" sz="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(Deputy Director)</a:t>
            </a:r>
          </a:p>
        </p:txBody>
      </p:sp>
      <p:sp>
        <p:nvSpPr>
          <p:cNvPr id="19" name="Rectangle 18"/>
          <p:cNvSpPr/>
          <p:nvPr/>
        </p:nvSpPr>
        <p:spPr>
          <a:xfrm>
            <a:off x="395537" y="3717032"/>
            <a:ext cx="1440000" cy="5400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Gordon Welsh</a:t>
            </a:r>
          </a:p>
          <a:p>
            <a:pPr algn="ctr"/>
            <a:r>
              <a:rPr lang="en-GB" sz="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Head of Business Division 1</a:t>
            </a:r>
          </a:p>
          <a:p>
            <a:pPr algn="ctr"/>
            <a:r>
              <a:rPr lang="en-GB" sz="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(Deputy Director)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395537" y="2600968"/>
            <a:ext cx="1440000" cy="5400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Steve Dodgson</a:t>
            </a:r>
          </a:p>
          <a:p>
            <a:pPr algn="ctr"/>
            <a:r>
              <a:rPr lang="en-GB" sz="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Director, Business Group</a:t>
            </a:r>
          </a:p>
          <a:p>
            <a:pPr algn="ctr"/>
            <a:r>
              <a:rPr lang="en-GB" sz="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(Director)</a:t>
            </a:r>
          </a:p>
          <a:p>
            <a:pPr algn="ctr"/>
            <a:r>
              <a:rPr lang="en-GB" sz="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£105,000 - £110, 000</a:t>
            </a:r>
            <a:endParaRPr lang="en-GB" sz="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5" name="Elbow Connector 24"/>
          <p:cNvCxnSpPr>
            <a:stCxn id="4" idx="2"/>
            <a:endCxn id="20" idx="0"/>
          </p:cNvCxnSpPr>
          <p:nvPr/>
        </p:nvCxnSpPr>
        <p:spPr>
          <a:xfrm rot="5400000">
            <a:off x="2555637" y="728701"/>
            <a:ext cx="432168" cy="3312367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lbow Connector 26"/>
          <p:cNvCxnSpPr>
            <a:stCxn id="4" idx="2"/>
            <a:endCxn id="16" idx="0"/>
          </p:cNvCxnSpPr>
          <p:nvPr/>
        </p:nvCxnSpPr>
        <p:spPr>
          <a:xfrm rot="5400000">
            <a:off x="3419732" y="1592796"/>
            <a:ext cx="432168" cy="1584176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Elbow Connector 28"/>
          <p:cNvCxnSpPr>
            <a:stCxn id="4" idx="2"/>
            <a:endCxn id="9" idx="0"/>
          </p:cNvCxnSpPr>
          <p:nvPr/>
        </p:nvCxnSpPr>
        <p:spPr>
          <a:xfrm rot="16200000" flipH="1">
            <a:off x="4283908" y="2312796"/>
            <a:ext cx="432168" cy="144176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Elbow Connector 30"/>
          <p:cNvCxnSpPr>
            <a:stCxn id="4" idx="2"/>
            <a:endCxn id="8" idx="0"/>
          </p:cNvCxnSpPr>
          <p:nvPr/>
        </p:nvCxnSpPr>
        <p:spPr>
          <a:xfrm rot="16200000" flipH="1">
            <a:off x="5076076" y="1520628"/>
            <a:ext cx="432168" cy="1728512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hape 32"/>
          <p:cNvCxnSpPr>
            <a:stCxn id="4" idx="2"/>
            <a:endCxn id="7" idx="0"/>
          </p:cNvCxnSpPr>
          <p:nvPr/>
        </p:nvCxnSpPr>
        <p:spPr>
          <a:xfrm rot="16200000" flipH="1">
            <a:off x="5868084" y="728620"/>
            <a:ext cx="432168" cy="3312528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Elbow Connector 35"/>
          <p:cNvCxnSpPr>
            <a:stCxn id="20" idx="1"/>
            <a:endCxn id="19" idx="1"/>
          </p:cNvCxnSpPr>
          <p:nvPr/>
        </p:nvCxnSpPr>
        <p:spPr>
          <a:xfrm rot="10800000" flipV="1">
            <a:off x="395537" y="2870968"/>
            <a:ext cx="1588" cy="1116064"/>
          </a:xfrm>
          <a:prstGeom prst="bentConnector3">
            <a:avLst>
              <a:gd name="adj1" fmla="val 14395466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Elbow Connector 37"/>
          <p:cNvCxnSpPr>
            <a:stCxn id="20" idx="1"/>
            <a:endCxn id="18" idx="1"/>
          </p:cNvCxnSpPr>
          <p:nvPr/>
        </p:nvCxnSpPr>
        <p:spPr>
          <a:xfrm rot="10800000" flipV="1">
            <a:off x="395537" y="2870968"/>
            <a:ext cx="1588" cy="1764136"/>
          </a:xfrm>
          <a:prstGeom prst="bentConnector3">
            <a:avLst>
              <a:gd name="adj1" fmla="val 14395466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Elbow Connector 39"/>
          <p:cNvCxnSpPr>
            <a:stCxn id="20" idx="1"/>
            <a:endCxn id="17" idx="1"/>
          </p:cNvCxnSpPr>
          <p:nvPr/>
        </p:nvCxnSpPr>
        <p:spPr>
          <a:xfrm rot="10800000" flipV="1">
            <a:off x="395537" y="2870968"/>
            <a:ext cx="1588" cy="2376264"/>
          </a:xfrm>
          <a:prstGeom prst="bentConnector3">
            <a:avLst>
              <a:gd name="adj1" fmla="val 14395466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Elbow Connector 41"/>
          <p:cNvCxnSpPr>
            <a:stCxn id="16" idx="1"/>
            <a:endCxn id="15" idx="1"/>
          </p:cNvCxnSpPr>
          <p:nvPr/>
        </p:nvCxnSpPr>
        <p:spPr>
          <a:xfrm rot="10800000" flipV="1">
            <a:off x="2123728" y="2870968"/>
            <a:ext cx="1588" cy="1116064"/>
          </a:xfrm>
          <a:prstGeom prst="bentConnector3">
            <a:avLst>
              <a:gd name="adj1" fmla="val 14395466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Elbow Connector 43"/>
          <p:cNvCxnSpPr>
            <a:stCxn id="16" idx="1"/>
            <a:endCxn id="14" idx="1"/>
          </p:cNvCxnSpPr>
          <p:nvPr/>
        </p:nvCxnSpPr>
        <p:spPr>
          <a:xfrm rot="10800000" flipV="1">
            <a:off x="2123728" y="2870968"/>
            <a:ext cx="1588" cy="1764136"/>
          </a:xfrm>
          <a:prstGeom prst="bentConnector3">
            <a:avLst>
              <a:gd name="adj1" fmla="val 14395466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Elbow Connector 45"/>
          <p:cNvCxnSpPr>
            <a:stCxn id="16" idx="1"/>
            <a:endCxn id="13" idx="1"/>
          </p:cNvCxnSpPr>
          <p:nvPr/>
        </p:nvCxnSpPr>
        <p:spPr>
          <a:xfrm rot="10800000" flipV="1">
            <a:off x="2123728" y="2870968"/>
            <a:ext cx="1588" cy="2376264"/>
          </a:xfrm>
          <a:prstGeom prst="bentConnector3">
            <a:avLst>
              <a:gd name="adj1" fmla="val 14395466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Elbow Connector 54"/>
          <p:cNvCxnSpPr>
            <a:stCxn id="4" idx="3"/>
            <a:endCxn id="6" idx="3"/>
          </p:cNvCxnSpPr>
          <p:nvPr/>
        </p:nvCxnSpPr>
        <p:spPr>
          <a:xfrm>
            <a:off x="5147904" y="1898800"/>
            <a:ext cx="3384536" cy="2088232"/>
          </a:xfrm>
          <a:prstGeom prst="bentConnector3">
            <a:avLst>
              <a:gd name="adj1" fmla="val 106754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Elbow Connector 56"/>
          <p:cNvCxnSpPr>
            <a:stCxn id="4" idx="3"/>
            <a:endCxn id="5" idx="3"/>
          </p:cNvCxnSpPr>
          <p:nvPr/>
        </p:nvCxnSpPr>
        <p:spPr>
          <a:xfrm>
            <a:off x="5147904" y="1898800"/>
            <a:ext cx="3384536" cy="2736304"/>
          </a:xfrm>
          <a:prstGeom prst="bentConnector3">
            <a:avLst>
              <a:gd name="adj1" fmla="val 106754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9" name="Picture 68" descr="New ECGD 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188640"/>
            <a:ext cx="1968959" cy="715715"/>
          </a:xfrm>
          <a:prstGeom prst="rect">
            <a:avLst/>
          </a:prstGeom>
        </p:spPr>
      </p:pic>
      <p:sp>
        <p:nvSpPr>
          <p:cNvPr id="70" name="TextBox 69"/>
          <p:cNvSpPr txBox="1"/>
          <p:nvPr/>
        </p:nvSpPr>
        <p:spPr>
          <a:xfrm>
            <a:off x="0" y="260648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003800"/>
                </a:solidFill>
                <a:latin typeface="Arial" pitchFamily="34" charset="0"/>
                <a:cs typeface="Arial" pitchFamily="34" charset="0"/>
              </a:rPr>
              <a:t>ECGD Organisation Chart</a:t>
            </a:r>
            <a:endParaRPr lang="en-GB" dirty="0">
              <a:solidFill>
                <a:srgbClr val="0038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389594" y="3284984"/>
            <a:ext cx="144610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 smtClean="0">
                <a:solidFill>
                  <a:srgbClr val="003800"/>
                </a:solidFill>
                <a:latin typeface="Arial" pitchFamily="34" charset="0"/>
                <a:cs typeface="Arial" pitchFamily="34" charset="0"/>
              </a:rPr>
              <a:t>Business Group</a:t>
            </a:r>
            <a:endParaRPr lang="en-GB" sz="1000" b="1" dirty="0">
              <a:solidFill>
                <a:srgbClr val="0038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3779912" y="3284984"/>
            <a:ext cx="144610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 smtClean="0">
                <a:solidFill>
                  <a:srgbClr val="003800"/>
                </a:solidFill>
                <a:latin typeface="Arial" pitchFamily="34" charset="0"/>
                <a:cs typeface="Arial" pitchFamily="34" charset="0"/>
              </a:rPr>
              <a:t>Finance Group</a:t>
            </a:r>
            <a:endParaRPr lang="en-GB" sz="1000" b="1" dirty="0">
              <a:solidFill>
                <a:srgbClr val="0038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2123728" y="3284984"/>
            <a:ext cx="144610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 smtClean="0">
                <a:solidFill>
                  <a:srgbClr val="003800"/>
                </a:solidFill>
                <a:latin typeface="Arial" pitchFamily="34" charset="0"/>
                <a:cs typeface="Arial" pitchFamily="34" charset="0"/>
              </a:rPr>
              <a:t>Credit Risk Group</a:t>
            </a:r>
            <a:endParaRPr lang="en-GB" sz="1000" b="1" dirty="0">
              <a:solidFill>
                <a:srgbClr val="0038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5724128" y="6525344"/>
            <a:ext cx="331236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800" dirty="0" smtClean="0">
                <a:latin typeface="Arial" pitchFamily="34" charset="0"/>
                <a:cs typeface="Arial" pitchFamily="34" charset="0"/>
              </a:rPr>
              <a:t>This structure represents the organisation as at 31 March 2011</a:t>
            </a:r>
            <a:endParaRPr lang="en-GB" sz="8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79" name="Elbow Connector 178"/>
          <p:cNvCxnSpPr>
            <a:stCxn id="9" idx="1"/>
            <a:endCxn id="10" idx="1"/>
          </p:cNvCxnSpPr>
          <p:nvPr/>
        </p:nvCxnSpPr>
        <p:spPr>
          <a:xfrm rot="10800000" flipV="1">
            <a:off x="3852080" y="2870968"/>
            <a:ext cx="1588" cy="1116064"/>
          </a:xfrm>
          <a:prstGeom prst="bentConnector3">
            <a:avLst>
              <a:gd name="adj1" fmla="val 14395466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Elbow Connector 180"/>
          <p:cNvCxnSpPr>
            <a:stCxn id="9" idx="1"/>
            <a:endCxn id="11" idx="1"/>
          </p:cNvCxnSpPr>
          <p:nvPr/>
        </p:nvCxnSpPr>
        <p:spPr>
          <a:xfrm rot="10800000" flipV="1">
            <a:off x="3852080" y="2870968"/>
            <a:ext cx="1588" cy="1764016"/>
          </a:xfrm>
          <a:prstGeom prst="bentConnector3">
            <a:avLst>
              <a:gd name="adj1" fmla="val 14395466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Elbow Connector 182"/>
          <p:cNvCxnSpPr>
            <a:stCxn id="9" idx="1"/>
            <a:endCxn id="12" idx="1"/>
          </p:cNvCxnSpPr>
          <p:nvPr/>
        </p:nvCxnSpPr>
        <p:spPr>
          <a:xfrm rot="10800000" flipV="1">
            <a:off x="3852080" y="2870968"/>
            <a:ext cx="1588" cy="2376264"/>
          </a:xfrm>
          <a:prstGeom prst="bentConnector3">
            <a:avLst>
              <a:gd name="adj1" fmla="val 14395466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5" name="TextBox 184"/>
          <p:cNvSpPr txBox="1"/>
          <p:nvPr/>
        </p:nvSpPr>
        <p:spPr>
          <a:xfrm>
            <a:off x="115888" y="6525344"/>
            <a:ext cx="388004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>
                <a:latin typeface="Arial" pitchFamily="34" charset="0"/>
                <a:cs typeface="Arial" pitchFamily="34" charset="0"/>
              </a:rPr>
              <a:t>Posts shown in green boxes above are within the Senior Civil Service</a:t>
            </a:r>
            <a:endParaRPr lang="en-GB" sz="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8" name="Table 67"/>
          <p:cNvGraphicFramePr>
            <a:graphicFrameLocks noGrp="1"/>
          </p:cNvGraphicFramePr>
          <p:nvPr/>
        </p:nvGraphicFramePr>
        <p:xfrm>
          <a:off x="251520" y="914284"/>
          <a:ext cx="8568952" cy="13741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192"/>
                <a:gridCol w="720080"/>
                <a:gridCol w="720080"/>
                <a:gridCol w="720080"/>
                <a:gridCol w="720080"/>
                <a:gridCol w="720080"/>
                <a:gridCol w="720080"/>
                <a:gridCol w="720080"/>
                <a:gridCol w="720080"/>
                <a:gridCol w="1080120"/>
              </a:tblGrid>
              <a:tr h="274829">
                <a:tc>
                  <a:txBody>
                    <a:bodyPr/>
                    <a:lstStyle/>
                    <a:p>
                      <a:r>
                        <a:rPr lang="en-GB" sz="8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Pay Band</a:t>
                      </a:r>
                      <a:endParaRPr lang="en-GB" sz="8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38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PB01</a:t>
                      </a:r>
                      <a:endParaRPr lang="en-GB" sz="8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38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PB02</a:t>
                      </a:r>
                      <a:endParaRPr lang="en-GB" sz="8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38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PB03</a:t>
                      </a:r>
                      <a:endParaRPr lang="en-GB" sz="8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38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PB06</a:t>
                      </a:r>
                      <a:endParaRPr lang="en-GB" sz="8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38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PB07</a:t>
                      </a:r>
                      <a:endParaRPr lang="en-GB" sz="8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38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PB10</a:t>
                      </a:r>
                      <a:endParaRPr lang="en-GB" sz="8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38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PB11</a:t>
                      </a:r>
                      <a:endParaRPr lang="en-GB" sz="8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38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SCS1</a:t>
                      </a:r>
                      <a:endParaRPr lang="en-GB" sz="8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38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Unit Salary Cost*</a:t>
                      </a:r>
                      <a:endParaRPr lang="en-GB" sz="8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3800"/>
                    </a:solidFill>
                  </a:tcPr>
                </a:tc>
              </a:tr>
              <a:tr h="274829">
                <a:tc>
                  <a:txBody>
                    <a:bodyPr/>
                    <a:lstStyle/>
                    <a:p>
                      <a:r>
                        <a:rPr lang="en-GB" sz="8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Business Group (Posts – FTE)</a:t>
                      </a:r>
                      <a:endParaRPr lang="en-GB" sz="8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38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GB" sz="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 smtClean="0"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en-GB" sz="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 smtClean="0"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en-GB" sz="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 smtClean="0"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en-GB" sz="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 smtClean="0"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  <a:endParaRPr lang="en-GB" sz="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 smtClean="0"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en-GB" sz="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GB" sz="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GB" sz="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800" b="1" dirty="0" smtClean="0">
                          <a:latin typeface="Arial" pitchFamily="34" charset="0"/>
                          <a:cs typeface="Arial" pitchFamily="34" charset="0"/>
                        </a:rPr>
                        <a:t>£2,414,287</a:t>
                      </a:r>
                      <a:endParaRPr lang="en-GB" sz="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</a:tr>
              <a:tr h="274829">
                <a:tc>
                  <a:txBody>
                    <a:bodyPr/>
                    <a:lstStyle/>
                    <a:p>
                      <a:r>
                        <a:rPr lang="en-GB" sz="8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Business Division 1</a:t>
                      </a:r>
                      <a:endParaRPr lang="en-GB" sz="8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38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£778,488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</a:tr>
              <a:tr h="274829">
                <a:tc>
                  <a:txBody>
                    <a:bodyPr/>
                    <a:lstStyle/>
                    <a:p>
                      <a:r>
                        <a:rPr lang="en-GB" sz="8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Business</a:t>
                      </a:r>
                      <a:r>
                        <a:rPr lang="en-GB" sz="800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Division 2</a:t>
                      </a:r>
                      <a:endParaRPr lang="en-GB" sz="8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38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£807,825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</a:tr>
              <a:tr h="274829">
                <a:tc>
                  <a:txBody>
                    <a:bodyPr/>
                    <a:lstStyle/>
                    <a:p>
                      <a:r>
                        <a:rPr lang="en-GB" sz="8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Business Division 3</a:t>
                      </a:r>
                      <a:endParaRPr lang="en-GB" sz="8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38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£827,974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</a:tr>
            </a:tbl>
          </a:graphicData>
        </a:graphic>
      </p:graphicFrame>
      <p:pic>
        <p:nvPicPr>
          <p:cNvPr id="69" name="Picture 68" descr="New ECGD 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188640"/>
            <a:ext cx="1968959" cy="715715"/>
          </a:xfrm>
          <a:prstGeom prst="rect">
            <a:avLst/>
          </a:prstGeom>
        </p:spPr>
      </p:pic>
      <p:sp>
        <p:nvSpPr>
          <p:cNvPr id="70" name="TextBox 69"/>
          <p:cNvSpPr txBox="1"/>
          <p:nvPr/>
        </p:nvSpPr>
        <p:spPr>
          <a:xfrm>
            <a:off x="0" y="260648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003800"/>
                </a:solidFill>
                <a:latin typeface="Arial" pitchFamily="34" charset="0"/>
                <a:cs typeface="Arial" pitchFamily="34" charset="0"/>
              </a:rPr>
              <a:t>Number of Posts and Salary Costs by Group</a:t>
            </a:r>
            <a:endParaRPr lang="en-GB" dirty="0">
              <a:solidFill>
                <a:srgbClr val="0038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179512" y="6597352"/>
            <a:ext cx="331236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>
                <a:latin typeface="Arial" pitchFamily="34" charset="0"/>
                <a:cs typeface="Arial" pitchFamily="34" charset="0"/>
              </a:rPr>
              <a:t>This  represents the organisation as at 31 March 2011</a:t>
            </a:r>
            <a:endParaRPr lang="en-GB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4" name="TextBox 183"/>
          <p:cNvSpPr txBox="1"/>
          <p:nvPr/>
        </p:nvSpPr>
        <p:spPr>
          <a:xfrm>
            <a:off x="5292080" y="6597352"/>
            <a:ext cx="352839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800" dirty="0" smtClean="0">
                <a:latin typeface="Arial" pitchFamily="34" charset="0"/>
                <a:cs typeface="Arial" pitchFamily="34" charset="0"/>
              </a:rPr>
              <a:t>* Calculated using median basic pay per pay band</a:t>
            </a:r>
            <a:endParaRPr lang="en-GB" sz="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5" name="Table 44"/>
          <p:cNvGraphicFramePr>
            <a:graphicFrameLocks noGrp="1"/>
          </p:cNvGraphicFramePr>
          <p:nvPr/>
        </p:nvGraphicFramePr>
        <p:xfrm>
          <a:off x="251520" y="2348880"/>
          <a:ext cx="8568952" cy="14345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192"/>
                <a:gridCol w="720080"/>
                <a:gridCol w="720080"/>
                <a:gridCol w="720080"/>
                <a:gridCol w="720080"/>
                <a:gridCol w="720080"/>
                <a:gridCol w="720080"/>
                <a:gridCol w="720080"/>
                <a:gridCol w="720080"/>
                <a:gridCol w="1080120"/>
              </a:tblGrid>
              <a:tr h="274829">
                <a:tc>
                  <a:txBody>
                    <a:bodyPr/>
                    <a:lstStyle/>
                    <a:p>
                      <a:r>
                        <a:rPr lang="en-GB" sz="8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Pay Band4</a:t>
                      </a:r>
                      <a:endParaRPr lang="en-GB" sz="8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38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PB01</a:t>
                      </a:r>
                      <a:endParaRPr lang="en-GB" sz="8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38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PB02</a:t>
                      </a:r>
                      <a:endParaRPr lang="en-GB" sz="8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38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PB03</a:t>
                      </a:r>
                      <a:endParaRPr lang="en-GB" sz="8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38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PB06</a:t>
                      </a:r>
                      <a:endParaRPr lang="en-GB" sz="8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38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PB07</a:t>
                      </a:r>
                      <a:endParaRPr lang="en-GB" sz="8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38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PB10</a:t>
                      </a:r>
                      <a:endParaRPr lang="en-GB" sz="8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38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PB11</a:t>
                      </a:r>
                      <a:endParaRPr lang="en-GB" sz="8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38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SCS1</a:t>
                      </a:r>
                      <a:endParaRPr lang="en-GB" sz="8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38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Unit Salary Cost*</a:t>
                      </a:r>
                      <a:endParaRPr lang="en-GB" sz="8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3800"/>
                    </a:solidFill>
                  </a:tcPr>
                </a:tc>
              </a:tr>
              <a:tr h="274829">
                <a:tc>
                  <a:txBody>
                    <a:bodyPr/>
                    <a:lstStyle/>
                    <a:p>
                      <a:r>
                        <a:rPr lang="en-GB" sz="8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Credit Risk Group</a:t>
                      </a:r>
                      <a:endParaRPr lang="en-GB" sz="8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38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GB" sz="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GB" sz="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 smtClean="0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en-GB" sz="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 smtClean="0"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  <a:endParaRPr lang="en-GB" sz="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 smtClean="0"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en-GB" sz="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 smtClean="0"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en-GB" sz="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GB" sz="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GB" sz="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800" b="1" dirty="0" smtClean="0">
                          <a:latin typeface="Arial" pitchFamily="34" charset="0"/>
                          <a:cs typeface="Arial" pitchFamily="34" charset="0"/>
                        </a:rPr>
                        <a:t>£1,938,877</a:t>
                      </a:r>
                      <a:endParaRPr lang="en-GB" sz="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</a:tr>
              <a:tr h="274829">
                <a:tc>
                  <a:txBody>
                    <a:bodyPr/>
                    <a:lstStyle/>
                    <a:p>
                      <a:r>
                        <a:rPr lang="en-GB" sz="8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Credit Control</a:t>
                      </a:r>
                      <a:r>
                        <a:rPr lang="en-GB" sz="800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and Portfolio Management Division</a:t>
                      </a:r>
                      <a:endParaRPr lang="en-GB" sz="8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38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800" smtClean="0">
                          <a:latin typeface="Arial" pitchFamily="34" charset="0"/>
                          <a:cs typeface="Arial" pitchFamily="34" charset="0"/>
                        </a:rPr>
                        <a:t>£459,324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</a:tr>
              <a:tr h="274829">
                <a:tc>
                  <a:txBody>
                    <a:bodyPr/>
                    <a:lstStyle/>
                    <a:p>
                      <a:r>
                        <a:rPr lang="en-GB" sz="8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Credit Risk Analysis Division</a:t>
                      </a:r>
                      <a:endParaRPr lang="en-GB" sz="8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38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£919,000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</a:tr>
              <a:tr h="274829">
                <a:tc>
                  <a:txBody>
                    <a:bodyPr/>
                    <a:lstStyle/>
                    <a:p>
                      <a:r>
                        <a:rPr lang="en-GB" sz="8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Treasury Division</a:t>
                      </a:r>
                      <a:endParaRPr lang="en-GB" sz="8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38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£560,553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7" name="Table 46"/>
          <p:cNvGraphicFramePr>
            <a:graphicFrameLocks noGrp="1"/>
          </p:cNvGraphicFramePr>
          <p:nvPr/>
        </p:nvGraphicFramePr>
        <p:xfrm>
          <a:off x="251520" y="3861048"/>
          <a:ext cx="8568952" cy="14345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192"/>
                <a:gridCol w="720080"/>
                <a:gridCol w="720080"/>
                <a:gridCol w="720080"/>
                <a:gridCol w="720080"/>
                <a:gridCol w="720080"/>
                <a:gridCol w="720080"/>
                <a:gridCol w="720080"/>
                <a:gridCol w="720080"/>
                <a:gridCol w="1080120"/>
              </a:tblGrid>
              <a:tr h="274829">
                <a:tc>
                  <a:txBody>
                    <a:bodyPr/>
                    <a:lstStyle/>
                    <a:p>
                      <a:r>
                        <a:rPr lang="en-GB" sz="8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Pay Band</a:t>
                      </a:r>
                      <a:endParaRPr lang="en-GB" sz="8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38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PB01</a:t>
                      </a:r>
                      <a:endParaRPr lang="en-GB" sz="8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38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PB02</a:t>
                      </a:r>
                      <a:endParaRPr lang="en-GB" sz="8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38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PB03</a:t>
                      </a:r>
                      <a:endParaRPr lang="en-GB" sz="8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38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PB06</a:t>
                      </a:r>
                      <a:endParaRPr lang="en-GB" sz="8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38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PB07</a:t>
                      </a:r>
                      <a:endParaRPr lang="en-GB" sz="8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38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PB10</a:t>
                      </a:r>
                      <a:endParaRPr lang="en-GB" sz="8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38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PB11</a:t>
                      </a:r>
                      <a:endParaRPr lang="en-GB" sz="8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38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SCS1</a:t>
                      </a:r>
                      <a:endParaRPr lang="en-GB" sz="8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38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Unit Salary Cost*</a:t>
                      </a:r>
                      <a:endParaRPr lang="en-GB" sz="8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3800"/>
                    </a:solidFill>
                  </a:tcPr>
                </a:tc>
              </a:tr>
              <a:tr h="274829">
                <a:tc>
                  <a:txBody>
                    <a:bodyPr/>
                    <a:lstStyle/>
                    <a:p>
                      <a:r>
                        <a:rPr lang="en-GB" sz="8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Finance Group</a:t>
                      </a:r>
                      <a:endParaRPr lang="en-GB" sz="8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38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GB" sz="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GB" sz="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 smtClean="0"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en-GB" sz="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 smtClean="0"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en-GB" sz="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 smtClean="0"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en-GB" sz="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 smtClean="0"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en-GB" sz="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GB" sz="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GB" sz="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800" b="1" dirty="0" smtClean="0">
                          <a:latin typeface="Arial" pitchFamily="34" charset="0"/>
                          <a:cs typeface="Arial" pitchFamily="34" charset="0"/>
                        </a:rPr>
                        <a:t>£1,794,600</a:t>
                      </a:r>
                      <a:endParaRPr lang="en-GB" sz="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</a:tr>
              <a:tr h="274829">
                <a:tc>
                  <a:txBody>
                    <a:bodyPr/>
                    <a:lstStyle/>
                    <a:p>
                      <a:r>
                        <a:rPr lang="en-GB" sz="8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Business Change and Financial Operations</a:t>
                      </a:r>
                      <a:r>
                        <a:rPr lang="en-GB" sz="800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Division</a:t>
                      </a:r>
                      <a:endParaRPr lang="en-GB" sz="8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38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£770,320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</a:tr>
              <a:tr h="274829">
                <a:tc>
                  <a:txBody>
                    <a:bodyPr/>
                    <a:lstStyle/>
                    <a:p>
                      <a:r>
                        <a:rPr lang="en-GB" sz="8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Infrastructure</a:t>
                      </a:r>
                      <a:r>
                        <a:rPr lang="en-GB" sz="800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Division</a:t>
                      </a:r>
                      <a:endParaRPr lang="en-GB" sz="8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38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£534,784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</a:tr>
              <a:tr h="274829">
                <a:tc>
                  <a:txBody>
                    <a:bodyPr/>
                    <a:lstStyle/>
                    <a:p>
                      <a:r>
                        <a:rPr lang="en-GB" sz="8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Financial</a:t>
                      </a:r>
                      <a:r>
                        <a:rPr lang="en-GB" sz="800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Control Division</a:t>
                      </a:r>
                      <a:endParaRPr lang="en-GB" sz="8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38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£489,496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8" name="Table 47"/>
          <p:cNvGraphicFramePr>
            <a:graphicFrameLocks noGrp="1"/>
          </p:cNvGraphicFramePr>
          <p:nvPr/>
        </p:nvGraphicFramePr>
        <p:xfrm>
          <a:off x="251520" y="5373216"/>
          <a:ext cx="8568952" cy="10993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192"/>
                <a:gridCol w="720080"/>
                <a:gridCol w="720080"/>
                <a:gridCol w="720080"/>
                <a:gridCol w="720080"/>
                <a:gridCol w="720080"/>
                <a:gridCol w="720080"/>
                <a:gridCol w="720080"/>
                <a:gridCol w="720080"/>
                <a:gridCol w="1080120"/>
              </a:tblGrid>
              <a:tr h="274829">
                <a:tc>
                  <a:txBody>
                    <a:bodyPr/>
                    <a:lstStyle/>
                    <a:p>
                      <a:r>
                        <a:rPr lang="en-GB" sz="8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Pay Band</a:t>
                      </a:r>
                      <a:endParaRPr lang="en-GB" sz="8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38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PB01</a:t>
                      </a:r>
                      <a:endParaRPr lang="en-GB" sz="8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38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PB02</a:t>
                      </a:r>
                      <a:endParaRPr lang="en-GB" sz="8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38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PB03</a:t>
                      </a:r>
                      <a:endParaRPr lang="en-GB" sz="8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38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PB06</a:t>
                      </a:r>
                      <a:endParaRPr lang="en-GB" sz="8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38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PB07</a:t>
                      </a:r>
                      <a:endParaRPr lang="en-GB" sz="8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38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PB10</a:t>
                      </a:r>
                      <a:endParaRPr lang="en-GB" sz="8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38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PB11</a:t>
                      </a:r>
                      <a:endParaRPr lang="en-GB" sz="8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38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SCS1</a:t>
                      </a:r>
                      <a:endParaRPr lang="en-GB" sz="8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38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Unit Salary Cost*</a:t>
                      </a:r>
                      <a:endParaRPr lang="en-GB" sz="8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3800"/>
                    </a:solidFill>
                  </a:tcPr>
                </a:tc>
              </a:tr>
              <a:tr h="274829">
                <a:tc>
                  <a:txBody>
                    <a:bodyPr/>
                    <a:lstStyle/>
                    <a:p>
                      <a:r>
                        <a:rPr lang="en-GB" sz="8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General Counsel’s Office</a:t>
                      </a:r>
                      <a:endParaRPr lang="en-GB" sz="8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38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£709,576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</a:tr>
              <a:tr h="274829">
                <a:tc>
                  <a:txBody>
                    <a:bodyPr/>
                    <a:lstStyle/>
                    <a:p>
                      <a:r>
                        <a:rPr lang="en-GB" sz="8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Human Resources</a:t>
                      </a:r>
                      <a:r>
                        <a:rPr lang="en-GB" sz="800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Division</a:t>
                      </a:r>
                      <a:endParaRPr lang="en-GB" sz="8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38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£723,747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</a:tr>
              <a:tr h="274829">
                <a:tc>
                  <a:txBody>
                    <a:bodyPr/>
                    <a:lstStyle/>
                    <a:p>
                      <a:r>
                        <a:rPr lang="en-GB" sz="8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Other</a:t>
                      </a:r>
                      <a:endParaRPr lang="en-GB" sz="8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38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800" smtClean="0">
                          <a:latin typeface="Arial" pitchFamily="34" charset="0"/>
                          <a:cs typeface="Arial" pitchFamily="34" charset="0"/>
                        </a:rPr>
                        <a:t>£550,623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" name="Picture 68" descr="New ECGD 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188640"/>
            <a:ext cx="1968959" cy="715715"/>
          </a:xfrm>
          <a:prstGeom prst="rect">
            <a:avLst/>
          </a:prstGeom>
        </p:spPr>
      </p:pic>
      <p:sp>
        <p:nvSpPr>
          <p:cNvPr id="70" name="TextBox 69"/>
          <p:cNvSpPr txBox="1"/>
          <p:nvPr/>
        </p:nvSpPr>
        <p:spPr>
          <a:xfrm>
            <a:off x="0" y="260648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003800"/>
                </a:solidFill>
                <a:latin typeface="Arial" pitchFamily="34" charset="0"/>
                <a:cs typeface="Arial" pitchFamily="34" charset="0"/>
              </a:rPr>
              <a:t>ECGD Pay Scales</a:t>
            </a:r>
            <a:endParaRPr lang="en-GB" dirty="0">
              <a:solidFill>
                <a:srgbClr val="0038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179512" y="6597352"/>
            <a:ext cx="331236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>
                <a:latin typeface="Arial" pitchFamily="34" charset="0"/>
                <a:cs typeface="Arial" pitchFamily="34" charset="0"/>
              </a:rPr>
              <a:t>This  represents the organisation as at 31 March 2011</a:t>
            </a:r>
            <a:endParaRPr lang="en-GB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4" name="TextBox 183"/>
          <p:cNvSpPr txBox="1"/>
          <p:nvPr/>
        </p:nvSpPr>
        <p:spPr>
          <a:xfrm>
            <a:off x="5292080" y="6597352"/>
            <a:ext cx="352839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800" dirty="0" smtClean="0">
                <a:latin typeface="Arial" pitchFamily="34" charset="0"/>
                <a:cs typeface="Arial" pitchFamily="34" charset="0"/>
              </a:rPr>
              <a:t>* Calculated using median basic pay per pay band</a:t>
            </a:r>
            <a:endParaRPr lang="en-GB" sz="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2699792" y="1950448"/>
          <a:ext cx="3644074" cy="21986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0990"/>
                <a:gridCol w="895667"/>
                <a:gridCol w="927417"/>
              </a:tblGrid>
              <a:tr h="274829"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Pay Band</a:t>
                      </a:r>
                      <a:endParaRPr lang="en-GB" sz="12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38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Minimum</a:t>
                      </a:r>
                      <a:endParaRPr lang="en-GB" sz="12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38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Maximum</a:t>
                      </a:r>
                      <a:endParaRPr lang="en-GB" sz="12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3800"/>
                    </a:solidFill>
                  </a:tcPr>
                </a:tc>
              </a:tr>
              <a:tr h="274829">
                <a:tc>
                  <a:txBody>
                    <a:bodyPr/>
                    <a:lstStyle/>
                    <a:p>
                      <a:r>
                        <a:rPr lang="en-GB" sz="1200" b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Pay Band 01 (AA)</a:t>
                      </a:r>
                      <a:endParaRPr lang="en-GB" sz="1200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38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£18,690</a:t>
                      </a:r>
                      <a:endParaRPr lang="en-GB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</a:tr>
              <a:tr h="274829">
                <a:tc>
                  <a:txBody>
                    <a:bodyPr/>
                    <a:lstStyle/>
                    <a:p>
                      <a:r>
                        <a:rPr lang="en-GB" sz="1200" b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Pay Band 02 (AO)</a:t>
                      </a:r>
                      <a:endParaRPr lang="en-GB" sz="1200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38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£20,720</a:t>
                      </a:r>
                      <a:endParaRPr lang="en-GB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£22,670</a:t>
                      </a:r>
                      <a:endParaRPr lang="en-GB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</a:tr>
              <a:tr h="274829">
                <a:tc>
                  <a:txBody>
                    <a:bodyPr/>
                    <a:lstStyle/>
                    <a:p>
                      <a:r>
                        <a:rPr lang="en-GB" sz="1200" b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Pay Band 03 (</a:t>
                      </a:r>
                      <a:r>
                        <a:rPr lang="en-GB" sz="1200" b="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EO</a:t>
                      </a:r>
                      <a:r>
                        <a:rPr lang="en-GB" sz="1200" b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en-GB" sz="1200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38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£25,000</a:t>
                      </a:r>
                    </a:p>
                  </a:txBody>
                  <a:tcPr marL="12700" marR="12700" marT="12700" marB="0" anchor="b"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£27,770</a:t>
                      </a:r>
                    </a:p>
                  </a:txBody>
                  <a:tcPr marL="12700" marR="12700" marT="12700" marB="0" anchor="b">
                    <a:solidFill>
                      <a:srgbClr val="D3D3D3"/>
                    </a:solidFill>
                  </a:tcPr>
                </a:tc>
              </a:tr>
              <a:tr h="274829">
                <a:tc>
                  <a:txBody>
                    <a:bodyPr/>
                    <a:lstStyle/>
                    <a:p>
                      <a:r>
                        <a:rPr lang="en-GB" sz="1200" b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Pay Band 06 (</a:t>
                      </a:r>
                      <a:r>
                        <a:rPr lang="en-GB" sz="1200" b="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HEO</a:t>
                      </a:r>
                      <a:r>
                        <a:rPr lang="en-GB" sz="1200" b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en-GB" sz="1200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38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£28,710</a:t>
                      </a:r>
                    </a:p>
                  </a:txBody>
                  <a:tcPr marL="12700" marR="12700" marT="12700" marB="0" anchor="b"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£34,700</a:t>
                      </a:r>
                    </a:p>
                  </a:txBody>
                  <a:tcPr marL="12700" marR="12700" marT="12700" marB="0" anchor="b">
                    <a:solidFill>
                      <a:srgbClr val="D3D3D3"/>
                    </a:solidFill>
                  </a:tcPr>
                </a:tc>
              </a:tr>
              <a:tr h="274829"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Pay Band 07 (</a:t>
                      </a:r>
                      <a:r>
                        <a:rPr lang="en-GB" sz="120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SEO</a:t>
                      </a:r>
                      <a:r>
                        <a:rPr lang="en-GB" sz="12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en-GB" sz="12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38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£35,940</a:t>
                      </a:r>
                    </a:p>
                  </a:txBody>
                  <a:tcPr marL="12700" marR="12700" marT="12700" marB="0" anchor="b"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£43,250</a:t>
                      </a:r>
                    </a:p>
                  </a:txBody>
                  <a:tcPr marL="12700" marR="12700" marT="12700" marB="0" anchor="b">
                    <a:solidFill>
                      <a:srgbClr val="D3D3D3"/>
                    </a:solidFill>
                  </a:tcPr>
                </a:tc>
              </a:tr>
              <a:tr h="274829"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Pay Band 10 (Grade 7)</a:t>
                      </a:r>
                      <a:endParaRPr lang="en-GB" sz="12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38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£46,210</a:t>
                      </a:r>
                    </a:p>
                  </a:txBody>
                  <a:tcPr marL="12700" marR="12700" marT="12700" marB="0" anchor="b"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£56,630</a:t>
                      </a:r>
                    </a:p>
                  </a:txBody>
                  <a:tcPr marL="12700" marR="12700" marT="12700" marB="0" anchor="b">
                    <a:solidFill>
                      <a:srgbClr val="D3D3D3"/>
                    </a:solidFill>
                  </a:tcPr>
                </a:tc>
              </a:tr>
              <a:tr h="274829"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Pay </a:t>
                      </a:r>
                      <a:r>
                        <a:rPr lang="en-GB" sz="1200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Band 11 (Grade 6)</a:t>
                      </a:r>
                      <a:endParaRPr lang="en-GB" sz="12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38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£56,670</a:t>
                      </a:r>
                    </a:p>
                  </a:txBody>
                  <a:tcPr marL="12700" marR="12700" marT="12700" marB="0" anchor="b"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£68,890</a:t>
                      </a:r>
                    </a:p>
                  </a:txBody>
                  <a:tcPr marL="12700" marR="12700" marT="12700" marB="0" anchor="b">
                    <a:solidFill>
                      <a:srgbClr val="D3D3D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D3D3D3"/>
        </a:solidFill>
        <a:ln w="9525">
          <a:solidFill>
            <a:schemeClr val="tx1"/>
          </a:solidFill>
        </a:ln>
      </a:spPr>
      <a:bodyPr rtlCol="0" anchor="ctr"/>
      <a:lstStyle>
        <a:defPPr algn="ctr">
          <a:defRPr sz="700" b="1" dirty="0" smtClean="0">
            <a:solidFill>
              <a:schemeClr val="tx1"/>
            </a:solidFill>
            <a:latin typeface="Arial" pitchFamily="34" charset="0"/>
            <a:cs typeface="Arial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409</TotalTime>
  <Words>607</Words>
  <Application>Microsoft Office PowerPoint</Application>
  <PresentationFormat>On-screen Show (4:3)</PresentationFormat>
  <Paragraphs>278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Company>ECGD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Rachael Waters</dc:creator>
  <cp:lastModifiedBy>David Simpson</cp:lastModifiedBy>
  <cp:revision>54</cp:revision>
  <dcterms:created xsi:type="dcterms:W3CDTF">2010-10-08T11:45:39Z</dcterms:created>
  <dcterms:modified xsi:type="dcterms:W3CDTF">2012-02-23T13:57:46Z</dcterms:modified>
</cp:coreProperties>
</file>