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3800"/>
    <a:srgbClr val="D3D3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3" d="100"/>
          <a:sy n="93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C832C-1509-453B-838C-6D1CB89DFDE5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7B7C2-FFEF-4E6A-AF16-029A96FE30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7B7C2-FFEF-4E6A-AF16-029A96FE30C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69C-CF5C-4343-93F9-9B6A11AE901D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1628800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Patrick Crawford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Executive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 General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£205,000 - £210,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2440" y="4365104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Carol Gradwell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Internal </a:t>
            </a:r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 and Assurance Division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44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Tahir Ahmed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Chief Executive’s Office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432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Sue Johnson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Resources  Division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416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Nicholas Ridley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Counsel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£130,000 - £135,000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2080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Nigel Addison Smith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Finance Director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£110,000 - £115,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208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Cameron Fox</a:t>
            </a:r>
            <a:endParaRPr lang="en-GB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Controller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2080" y="436498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Graham Cassell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Change and Financial Operations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(Temporary Deputy Director)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2080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Lawrence Nichols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Infrastructure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23728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Cross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Risk Assessment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23728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Jimmy Croall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Pricing and Reporting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3728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Radford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Country Risk Analysis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3728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David Havelock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Credit Risk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7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Vacant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3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7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Snowdon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2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7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Gordon Welsh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1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7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Steve Dodgson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Business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stCxn id="4" idx="2"/>
            <a:endCxn id="20" idx="0"/>
          </p:cNvCxnSpPr>
          <p:nvPr/>
        </p:nvCxnSpPr>
        <p:spPr>
          <a:xfrm rot="5400000">
            <a:off x="2555637" y="728701"/>
            <a:ext cx="432168" cy="33123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16" idx="0"/>
          </p:cNvCxnSpPr>
          <p:nvPr/>
        </p:nvCxnSpPr>
        <p:spPr>
          <a:xfrm rot="5400000">
            <a:off x="3419732" y="1592796"/>
            <a:ext cx="432168" cy="158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2"/>
            <a:endCxn id="9" idx="0"/>
          </p:cNvCxnSpPr>
          <p:nvPr/>
        </p:nvCxnSpPr>
        <p:spPr>
          <a:xfrm rot="16200000" flipH="1">
            <a:off x="4283908" y="2312796"/>
            <a:ext cx="432168" cy="14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0"/>
          </p:cNvCxnSpPr>
          <p:nvPr/>
        </p:nvCxnSpPr>
        <p:spPr>
          <a:xfrm rot="16200000" flipH="1">
            <a:off x="5076076" y="1520628"/>
            <a:ext cx="432168" cy="1728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2"/>
            <a:endCxn id="7" idx="0"/>
          </p:cNvCxnSpPr>
          <p:nvPr/>
        </p:nvCxnSpPr>
        <p:spPr>
          <a:xfrm rot="16200000" flipH="1">
            <a:off x="5868084" y="728620"/>
            <a:ext cx="432168" cy="33125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0" idx="1"/>
            <a:endCxn id="19" idx="1"/>
          </p:cNvCxnSpPr>
          <p:nvPr/>
        </p:nvCxnSpPr>
        <p:spPr>
          <a:xfrm rot="10800000" flipV="1">
            <a:off x="395537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1"/>
            <a:endCxn id="18" idx="1"/>
          </p:cNvCxnSpPr>
          <p:nvPr/>
        </p:nvCxnSpPr>
        <p:spPr>
          <a:xfrm rot="10800000" flipV="1">
            <a:off x="395537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0" idx="1"/>
            <a:endCxn id="17" idx="1"/>
          </p:cNvCxnSpPr>
          <p:nvPr/>
        </p:nvCxnSpPr>
        <p:spPr>
          <a:xfrm rot="10800000" flipV="1">
            <a:off x="395537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6" idx="1"/>
            <a:endCxn id="15" idx="1"/>
          </p:cNvCxnSpPr>
          <p:nvPr/>
        </p:nvCxnSpPr>
        <p:spPr>
          <a:xfrm rot="10800000" flipV="1">
            <a:off x="2123728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1"/>
            <a:endCxn id="14" idx="1"/>
          </p:cNvCxnSpPr>
          <p:nvPr/>
        </p:nvCxnSpPr>
        <p:spPr>
          <a:xfrm rot="10800000" flipV="1">
            <a:off x="2123728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1"/>
            <a:endCxn id="13" idx="1"/>
          </p:cNvCxnSpPr>
          <p:nvPr/>
        </p:nvCxnSpPr>
        <p:spPr>
          <a:xfrm rot="10800000" flipV="1">
            <a:off x="2123728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" idx="3"/>
            <a:endCxn id="6" idx="3"/>
          </p:cNvCxnSpPr>
          <p:nvPr/>
        </p:nvCxnSpPr>
        <p:spPr>
          <a:xfrm>
            <a:off x="5147904" y="1898800"/>
            <a:ext cx="3384536" cy="2088232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" idx="3"/>
            <a:endCxn id="5" idx="3"/>
          </p:cNvCxnSpPr>
          <p:nvPr/>
        </p:nvCxnSpPr>
        <p:spPr>
          <a:xfrm>
            <a:off x="5147904" y="1898800"/>
            <a:ext cx="3384536" cy="2736304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Organisation Chart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9594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Business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79912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Finance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Credit Risk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724128" y="6525344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This structure represents the organisation as at 30 September 2012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9" name="Elbow Connector 178"/>
          <p:cNvCxnSpPr>
            <a:stCxn id="9" idx="1"/>
            <a:endCxn id="10" idx="1"/>
          </p:cNvCxnSpPr>
          <p:nvPr/>
        </p:nvCxnSpPr>
        <p:spPr>
          <a:xfrm rot="10800000" flipV="1">
            <a:off x="3852080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9" idx="1"/>
            <a:endCxn id="11" idx="1"/>
          </p:cNvCxnSpPr>
          <p:nvPr/>
        </p:nvCxnSpPr>
        <p:spPr>
          <a:xfrm rot="10800000" flipV="1">
            <a:off x="3852080" y="2870968"/>
            <a:ext cx="1588" cy="176401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9" idx="1"/>
            <a:endCxn id="12" idx="1"/>
          </p:cNvCxnSpPr>
          <p:nvPr/>
        </p:nvCxnSpPr>
        <p:spPr>
          <a:xfrm rot="10800000" flipV="1">
            <a:off x="3852080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15888" y="6525344"/>
            <a:ext cx="3880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Posts shown in green boxes above are within the Senior Civil Service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42"/>
          <p:cNvPicPr/>
          <p:nvPr/>
        </p:nvPicPr>
        <p:blipFill>
          <a:blip r:embed="rId2" cstate="print"/>
          <a:srcRect l="8197" t="11551" r="7787" b="15533"/>
          <a:stretch>
            <a:fillRect/>
          </a:stretch>
        </p:blipFill>
        <p:spPr bwMode="auto">
          <a:xfrm>
            <a:off x="179512" y="188640"/>
            <a:ext cx="191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44"/>
          <p:cNvSpPr/>
          <p:nvPr/>
        </p:nvSpPr>
        <p:spPr>
          <a:xfrm>
            <a:off x="395536" y="56253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Croucher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Short-Term Products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cxnSp>
        <p:nvCxnSpPr>
          <p:cNvPr id="48" name="Elbow Connector 47"/>
          <p:cNvCxnSpPr>
            <a:stCxn id="20" idx="1"/>
            <a:endCxn id="45" idx="1"/>
          </p:cNvCxnSpPr>
          <p:nvPr/>
        </p:nvCxnSpPr>
        <p:spPr>
          <a:xfrm rot="10800000" flipV="1">
            <a:off x="395537" y="2870968"/>
            <a:ext cx="1" cy="3024336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51520" y="857232"/>
          <a:ext cx="8568952" cy="164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Group (Posts – FTE)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£3,011,781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£926,208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 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£850,024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£830,594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Term Products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£404,955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Number of Posts and Salary Costs by Group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30 September 2012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1520" y="2514692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£1,480,458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Country Risk  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and  Analysis  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algn="ctr"/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£411,730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Pricing and Reporting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£551,148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Risk Assessment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£517,580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520" y="4000504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Finance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£1,828,633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Change and Financial Operations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£777,346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Infrastructure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£581,410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Control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£469,877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251520" y="5500702"/>
          <a:ext cx="8568952" cy="109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General Counsel’s Office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£762,328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Human Resources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£687,462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£608,303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3" cstate="print"/>
          <a:srcRect l="8197" t="11551" r="7787" b="15533"/>
          <a:stretch>
            <a:fillRect/>
          </a:stretch>
        </p:blipFill>
        <p:spPr bwMode="auto">
          <a:xfrm>
            <a:off x="179512" y="116632"/>
            <a:ext cx="16561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Pay Scales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 30 September 2012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99792" y="1950448"/>
          <a:ext cx="3644074" cy="219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990"/>
                <a:gridCol w="895667"/>
                <a:gridCol w="927417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Minimum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Maximum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01 (AA)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itchFamily="34" charset="0"/>
                          <a:cs typeface="Arial" pitchFamily="34" charset="0"/>
                        </a:rPr>
                        <a:t>£19,230</a:t>
                      </a:r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02 (AO)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£20,970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£22,950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03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£25,250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£28,050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06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£29,000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£35,050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07 (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SEO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£36,300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£43,690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10 (Grade 7)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£46,680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£57,200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Band 11 (Grade 6)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£57,240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£69,580</a:t>
                      </a: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2" cstate="print"/>
          <a:srcRect l="8197" t="11551" r="7787" b="15533"/>
          <a:stretch>
            <a:fillRect/>
          </a:stretch>
        </p:blipFill>
        <p:spPr bwMode="auto">
          <a:xfrm>
            <a:off x="107504" y="116632"/>
            <a:ext cx="191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3D3D3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700" b="1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621</Words>
  <Application>Microsoft Office PowerPoint</Application>
  <PresentationFormat>On-screen Show (4:3)</PresentationFormat>
  <Paragraphs>291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ECGD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Waters</dc:creator>
  <cp:lastModifiedBy>KCarroll</cp:lastModifiedBy>
  <cp:revision>69</cp:revision>
  <dcterms:created xsi:type="dcterms:W3CDTF">2010-10-08T11:45:39Z</dcterms:created>
  <dcterms:modified xsi:type="dcterms:W3CDTF">2013-01-22T15:27:37Z</dcterms:modified>
</cp:coreProperties>
</file>