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2" r:id="rId3"/>
    <p:sldId id="259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0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4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4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2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4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5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6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8950"/>
            <a:ext cx="7772400" cy="1470025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Inter Subject Comparability- </a:t>
            </a:r>
            <a:br>
              <a:rPr lang="en-US" sz="4400" b="1" dirty="0" smtClean="0"/>
            </a:br>
            <a:r>
              <a:rPr lang="en-US" sz="4400" b="1" dirty="0" smtClean="0"/>
              <a:t>a Headteacher’s Perspective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Geraldine Davies </a:t>
            </a:r>
          </a:p>
          <a:p>
            <a:r>
              <a:rPr lang="en-US" b="1" dirty="0" smtClean="0"/>
              <a:t>Principal</a:t>
            </a:r>
          </a:p>
          <a:p>
            <a:r>
              <a:rPr lang="en-US" b="1" dirty="0" smtClean="0"/>
              <a:t>The UCL Academy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2" y="5728554"/>
            <a:ext cx="1214036" cy="105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1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018" y="1160779"/>
            <a:ext cx="8229600" cy="4134076"/>
          </a:xfrm>
        </p:spPr>
        <p:txBody>
          <a:bodyPr>
            <a:normAutofit/>
          </a:bodyPr>
          <a:lstStyle/>
          <a:p>
            <a:r>
              <a:rPr lang="en-GB" b="1" dirty="0" smtClean="0"/>
              <a:t>How far does Inter-subject Comparability </a:t>
            </a:r>
            <a:r>
              <a:rPr lang="en-GB" b="1" dirty="0"/>
              <a:t>I</a:t>
            </a:r>
            <a:r>
              <a:rPr lang="en-GB" b="1" dirty="0" smtClean="0"/>
              <a:t>nfluence Curriculum </a:t>
            </a:r>
            <a:r>
              <a:rPr lang="en-GB" b="1" dirty="0"/>
              <a:t>P</a:t>
            </a:r>
            <a:r>
              <a:rPr lang="en-GB" b="1" dirty="0" smtClean="0"/>
              <a:t>rovision for an Individual or a </a:t>
            </a:r>
            <a:r>
              <a:rPr lang="en-GB" b="1" dirty="0"/>
              <a:t>S</a:t>
            </a:r>
            <a:r>
              <a:rPr lang="en-GB" b="1" dirty="0" smtClean="0"/>
              <a:t>chool? 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2" y="5728554"/>
            <a:ext cx="1214036" cy="105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01356"/>
            <a:ext cx="87534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F</a:t>
            </a:r>
            <a:r>
              <a:rPr lang="en-US" sz="4400" b="1" dirty="0" smtClean="0"/>
              <a:t>actors Influencing </a:t>
            </a:r>
            <a:r>
              <a:rPr lang="en-US" sz="4400" b="1" dirty="0"/>
              <a:t>a </a:t>
            </a:r>
            <a:r>
              <a:rPr lang="en-US" sz="4400" b="1" dirty="0" smtClean="0"/>
              <a:t>Headteacher’s Decisions on Curriculum </a:t>
            </a:r>
            <a:r>
              <a:rPr lang="en-US" sz="4400" b="1" dirty="0"/>
              <a:t>P</a:t>
            </a:r>
            <a:r>
              <a:rPr lang="en-US" sz="4400" b="1" dirty="0" smtClean="0"/>
              <a:t>rovision</a:t>
            </a:r>
            <a:endParaRPr lang="en-US" sz="4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457299" y="1997329"/>
            <a:ext cx="5831499" cy="4564035"/>
            <a:chOff x="1495399" y="1787779"/>
            <a:chExt cx="5831499" cy="4564035"/>
          </a:xfrm>
        </p:grpSpPr>
        <p:sp>
          <p:nvSpPr>
            <p:cNvPr id="2" name="Right Arrow Callout 1"/>
            <p:cNvSpPr/>
            <p:nvPr/>
          </p:nvSpPr>
          <p:spPr>
            <a:xfrm rot="1493067">
              <a:off x="1495399" y="1791951"/>
              <a:ext cx="2592884" cy="2865384"/>
            </a:xfrm>
            <a:prstGeom prst="right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2400" b="1" dirty="0"/>
                <a:t>What’s best for society- </a:t>
              </a:r>
            </a:p>
            <a:p>
              <a:pPr algn="ctr"/>
              <a:r>
                <a:rPr lang="en-US" dirty="0"/>
                <a:t>as expressed l</a:t>
              </a:r>
              <a:r>
                <a:rPr lang="en-US" dirty="0" smtClean="0"/>
                <a:t>argely </a:t>
              </a:r>
              <a:r>
                <a:rPr lang="en-US" dirty="0"/>
                <a:t>by government policy  but also the ethos of the school.</a:t>
              </a:r>
            </a:p>
          </p:txBody>
        </p:sp>
        <p:sp>
          <p:nvSpPr>
            <p:cNvPr id="13" name="Left Arrow Callout 12"/>
            <p:cNvSpPr/>
            <p:nvPr/>
          </p:nvSpPr>
          <p:spPr>
            <a:xfrm rot="19827839">
              <a:off x="4497973" y="1787779"/>
              <a:ext cx="2828925" cy="2764406"/>
            </a:xfrm>
            <a:prstGeom prst="left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>
              <a:spAutoFit/>
            </a:bodyPr>
            <a:lstStyle/>
            <a:p>
              <a:pPr algn="ctr"/>
              <a:r>
                <a:rPr lang="en-US" sz="2400" b="1" dirty="0" smtClean="0"/>
                <a:t>What’s </a:t>
              </a:r>
              <a:r>
                <a:rPr lang="en-US" sz="2400" b="1" dirty="0"/>
                <a:t>best for the individual</a:t>
              </a:r>
              <a:r>
                <a:rPr lang="en-US" sz="2400" b="1" dirty="0" smtClean="0"/>
                <a:t>?</a:t>
              </a:r>
            </a:p>
            <a:p>
              <a:pPr algn="ctr"/>
              <a:r>
                <a:rPr lang="en-US" sz="2000" dirty="0" smtClean="0"/>
                <a:t>How can I ensure all pupils have the best chance to be successful?</a:t>
              </a:r>
              <a:endParaRPr lang="en-US" sz="2000" dirty="0"/>
            </a:p>
          </p:txBody>
        </p:sp>
        <p:sp>
          <p:nvSpPr>
            <p:cNvPr id="14" name="Up Arrow Callout 13"/>
            <p:cNvSpPr/>
            <p:nvPr/>
          </p:nvSpPr>
          <p:spPr>
            <a:xfrm>
              <a:off x="2514600" y="4006539"/>
              <a:ext cx="3593778" cy="2345275"/>
            </a:xfrm>
            <a:prstGeom prst="upArrowCallout">
              <a:avLst>
                <a:gd name="adj1" fmla="val 25000"/>
                <a:gd name="adj2" fmla="val 20639"/>
                <a:gd name="adj3" fmla="val 34185"/>
                <a:gd name="adj4" fmla="val 5198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/>
                <a:t>What’s best for my school</a:t>
              </a:r>
              <a:r>
                <a:rPr lang="en-US" sz="2400" b="1" dirty="0" smtClean="0"/>
                <a:t>?</a:t>
              </a:r>
            </a:p>
            <a:p>
              <a:pPr algn="ctr"/>
              <a:r>
                <a:rPr lang="en-US" sz="2000" dirty="0" smtClean="0"/>
                <a:t>How do I ensure my school performs at its best 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2" y="5728554"/>
            <a:ext cx="1214036" cy="105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2" y="5728554"/>
            <a:ext cx="1214036" cy="1054294"/>
          </a:xfrm>
          <a:prstGeom prst="rect">
            <a:avLst/>
          </a:prstGeom>
        </p:spPr>
      </p:pic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2"/>
            <a:ext cx="9167813" cy="571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781" y="114300"/>
            <a:ext cx="5807669" cy="144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400" b="1" dirty="0" smtClean="0">
                <a:latin typeface="+mj-lt"/>
              </a:rPr>
              <a:t>In </a:t>
            </a:r>
            <a:r>
              <a:rPr lang="en-GB" sz="4400" b="1" dirty="0">
                <a:latin typeface="+mj-lt"/>
              </a:rPr>
              <a:t>R</a:t>
            </a:r>
            <a:r>
              <a:rPr lang="en-GB" sz="4400" b="1" dirty="0" smtClean="0">
                <a:latin typeface="+mj-lt"/>
              </a:rPr>
              <a:t>eality, the Decisions </a:t>
            </a:r>
            <a:r>
              <a:rPr lang="en-GB" sz="4400" b="1" dirty="0">
                <a:latin typeface="+mj-lt"/>
              </a:rPr>
              <a:t>F</a:t>
            </a:r>
            <a:r>
              <a:rPr lang="en-GB" sz="4400" b="1" dirty="0" smtClean="0">
                <a:latin typeface="+mj-lt"/>
              </a:rPr>
              <a:t>eel </a:t>
            </a:r>
            <a:r>
              <a:rPr lang="en-GB" sz="4400" b="1" dirty="0">
                <a:latin typeface="+mj-lt"/>
              </a:rPr>
              <a:t>M</a:t>
            </a:r>
            <a:r>
              <a:rPr lang="en-GB" sz="4400" b="1" dirty="0" smtClean="0">
                <a:latin typeface="+mj-lt"/>
              </a:rPr>
              <a:t>ore </a:t>
            </a:r>
            <a:r>
              <a:rPr lang="en-GB" sz="4400" b="1" dirty="0">
                <a:latin typeface="+mj-lt"/>
              </a:rPr>
              <a:t>L</a:t>
            </a:r>
            <a:r>
              <a:rPr lang="en-GB" sz="4400" b="1" dirty="0" smtClean="0">
                <a:latin typeface="+mj-lt"/>
              </a:rPr>
              <a:t>ike </a:t>
            </a:r>
            <a:r>
              <a:rPr lang="en-GB" sz="4400" b="1" dirty="0">
                <a:latin typeface="+mj-lt"/>
              </a:rPr>
              <a:t>T</a:t>
            </a:r>
            <a:r>
              <a:rPr lang="en-GB" sz="4400" b="1" dirty="0" smtClean="0">
                <a:latin typeface="+mj-lt"/>
              </a:rPr>
              <a:t>his……</a:t>
            </a:r>
            <a:endParaRPr lang="en-GB" sz="4400" b="1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7216" y="2355396"/>
            <a:ext cx="232292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Can I get enough good teachers 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0437" y="3549906"/>
            <a:ext cx="344532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do parental perceptions of subjects influence student choices?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66114" y="4767943"/>
            <a:ext cx="267788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Are some subjects easier than others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44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2" y="5728554"/>
            <a:ext cx="1214036" cy="10542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274638"/>
            <a:ext cx="8734425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Where Does Inter-Subject </a:t>
            </a:r>
            <a:r>
              <a:rPr lang="en-GB" b="1" dirty="0"/>
              <a:t>C</a:t>
            </a:r>
            <a:r>
              <a:rPr lang="en-GB" b="1" dirty="0" smtClean="0"/>
              <a:t>omparability </a:t>
            </a:r>
            <a:r>
              <a:rPr lang="en-GB" b="1" dirty="0"/>
              <a:t>F</a:t>
            </a:r>
            <a:r>
              <a:rPr lang="en-GB" b="1" dirty="0" smtClean="0"/>
              <a:t>eature in this Decision </a:t>
            </a:r>
            <a:r>
              <a:rPr lang="en-GB" b="1" dirty="0"/>
              <a:t>M</a:t>
            </a:r>
            <a:r>
              <a:rPr lang="en-GB" b="1" dirty="0" smtClean="0"/>
              <a:t>aking?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4362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Key questions: 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Are all subjects disciplines and bodies of knowledge  perceived to be of the same weight and worth?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But public perceptions of subject difficulty will not be changed easily.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27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Do I Need?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the complexity of the process and issues involved in ensuring inter-subject comparability </a:t>
            </a:r>
          </a:p>
          <a:p>
            <a:r>
              <a:rPr lang="en-GB" dirty="0" smtClean="0"/>
              <a:t>I need confidence that someone is thinking about ISC and is making sure it is as fair as possible.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2" y="5728554"/>
            <a:ext cx="1214036" cy="105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76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202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Inter Subject Comparability-  a Headteacher’s Perspective</vt:lpstr>
      <vt:lpstr>How far does Inter-subject Comparability Influence Curriculum Provision for an Individual or a School? </vt:lpstr>
      <vt:lpstr>PowerPoint Presentation</vt:lpstr>
      <vt:lpstr>PowerPoint Presentation</vt:lpstr>
      <vt:lpstr>Where Does Inter-Subject Comparability Feature in this Decision Making?</vt:lpstr>
      <vt:lpstr>What Do I Need?</vt:lpstr>
    </vt:vector>
  </TitlesOfParts>
  <Company>The UCL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 subject Comparability-  a Headteacher’s perspective</dc:title>
  <dc:creator>Geraldine  Davies</dc:creator>
  <cp:lastModifiedBy>Hannah Bradley</cp:lastModifiedBy>
  <cp:revision>14</cp:revision>
  <dcterms:created xsi:type="dcterms:W3CDTF">2016-01-28T14:06:04Z</dcterms:created>
  <dcterms:modified xsi:type="dcterms:W3CDTF">2016-02-08T16:12:57Z</dcterms:modified>
</cp:coreProperties>
</file>