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5"/>
  </p:sldMasterIdLst>
  <p:notesMasterIdLst>
    <p:notesMasterId r:id="rId18"/>
  </p:notesMasterIdLst>
  <p:handoutMasterIdLst>
    <p:handoutMasterId r:id="rId19"/>
  </p:handoutMasterIdLst>
  <p:sldIdLst>
    <p:sldId id="279" r:id="rId6"/>
    <p:sldId id="299" r:id="rId7"/>
    <p:sldId id="300" r:id="rId8"/>
    <p:sldId id="301" r:id="rId9"/>
    <p:sldId id="302" r:id="rId10"/>
    <p:sldId id="303" r:id="rId11"/>
    <p:sldId id="304" r:id="rId12"/>
    <p:sldId id="305" r:id="rId13"/>
    <p:sldId id="306" r:id="rId14"/>
    <p:sldId id="307" r:id="rId15"/>
    <p:sldId id="308" r:id="rId16"/>
    <p:sldId id="313" r:id="rId17"/>
  </p:sldIdLst>
  <p:sldSz cx="12192000" cy="6858000"/>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3F1DAEDF-A374-9C45-9CB9-7CF83D6F795C}">
          <p14:sldIdLst>
            <p14:sldId id="279"/>
            <p14:sldId id="299"/>
            <p14:sldId id="300"/>
            <p14:sldId id="301"/>
            <p14:sldId id="302"/>
            <p14:sldId id="303"/>
            <p14:sldId id="304"/>
            <p14:sldId id="305"/>
            <p14:sldId id="306"/>
            <p14:sldId id="307"/>
            <p14:sldId id="308"/>
            <p14:sldId id="31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BE3D"/>
    <a:srgbClr val="68BD49"/>
    <a:srgbClr val="83B81A"/>
    <a:srgbClr val="F18E00"/>
    <a:srgbClr val="A0558F"/>
    <a:srgbClr val="0079BC"/>
    <a:srgbClr val="4D4D4D"/>
    <a:srgbClr val="6C6F7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35" autoAdjust="0"/>
    <p:restoredTop sz="95721"/>
  </p:normalViewPr>
  <p:slideViewPr>
    <p:cSldViewPr>
      <p:cViewPr>
        <p:scale>
          <a:sx n="90" d="100"/>
          <a:sy n="90" d="100"/>
        </p:scale>
        <p:origin x="152" y="25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C2F9AB-A2E3-E94A-AA0F-E3E7BFCDA7C1}" type="datetimeFigureOut">
              <a:rPr lang="en-US" smtClean="0"/>
              <a:t>12/7/15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96A7D84-7EE7-754F-B7BA-0376B54768B5}" type="slidenum">
              <a:rPr lang="en-US" smtClean="0"/>
              <a:t>‹#›</a:t>
            </a:fld>
            <a:endParaRPr lang="en-US"/>
          </a:p>
        </p:txBody>
      </p:sp>
    </p:spTree>
    <p:extLst>
      <p:ext uri="{BB962C8B-B14F-4D97-AF65-F5344CB8AC3E}">
        <p14:creationId xmlns:p14="http://schemas.microsoft.com/office/powerpoint/2010/main" val="2004634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D30C55-053B-4B45-A537-EB90960D3A22}" type="slidenum">
              <a:rPr lang="en-GB" altLang="en-US"/>
              <a:pPr/>
              <a:t>‹#›</a:t>
            </a:fld>
            <a:endParaRPr lang="en-GB" altLang="en-US"/>
          </a:p>
        </p:txBody>
      </p:sp>
    </p:spTree>
    <p:extLst>
      <p:ext uri="{BB962C8B-B14F-4D97-AF65-F5344CB8AC3E}">
        <p14:creationId xmlns:p14="http://schemas.microsoft.com/office/powerpoint/2010/main" val="1058596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 Ofqual Multi-purpos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64096"/>
          </a:xfrm>
          <a:prstGeom prst="rect">
            <a:avLst/>
          </a:prstGeom>
        </p:spPr>
      </p:pic>
      <p:sp>
        <p:nvSpPr>
          <p:cNvPr id="12290" name="Rectangle 2"/>
          <p:cNvSpPr>
            <a:spLocks noGrp="1" noChangeArrowheads="1"/>
          </p:cNvSpPr>
          <p:nvPr>
            <p:ph type="ctrTitle" hasCustomPrompt="1"/>
          </p:nvPr>
        </p:nvSpPr>
        <p:spPr>
          <a:xfrm>
            <a:off x="622300" y="3645024"/>
            <a:ext cx="10363200" cy="503237"/>
          </a:xfrm>
        </p:spPr>
        <p:txBody>
          <a:bodyPr/>
          <a:lstStyle>
            <a:lvl1pPr>
              <a:defRPr sz="3600" baseline="0">
                <a:solidFill>
                  <a:schemeClr val="bg1"/>
                </a:solidFill>
              </a:defRPr>
            </a:lvl1pPr>
          </a:lstStyle>
          <a:p>
            <a:pPr lvl="0"/>
            <a:r>
              <a:rPr lang="en-GB" noProof="0" dirty="0" err="1" smtClean="0"/>
              <a:t>Ofqual</a:t>
            </a:r>
            <a:r>
              <a:rPr lang="en-GB" noProof="0" dirty="0" smtClean="0"/>
              <a:t> Multi-purpose – Click to add title</a:t>
            </a:r>
          </a:p>
        </p:txBody>
      </p:sp>
      <p:sp>
        <p:nvSpPr>
          <p:cNvPr id="7" name="Rectangle 3"/>
          <p:cNvSpPr>
            <a:spLocks noGrp="1" noChangeArrowheads="1"/>
          </p:cNvSpPr>
          <p:nvPr>
            <p:ph type="subTitle" idx="1" hasCustomPrompt="1"/>
          </p:nvPr>
        </p:nvSpPr>
        <p:spPr>
          <a:xfrm>
            <a:off x="622300" y="4509120"/>
            <a:ext cx="8534400" cy="625475"/>
          </a:xfrm>
        </p:spPr>
        <p:txBody>
          <a:bodyPr/>
          <a:lstStyle>
            <a:lvl1pPr>
              <a:spcBef>
                <a:spcPct val="0"/>
              </a:spcBef>
              <a:spcAft>
                <a:spcPct val="0"/>
              </a:spcAft>
              <a:defRPr sz="2800" b="0">
                <a:solidFill>
                  <a:schemeClr val="bg1"/>
                </a:solidFill>
              </a:defRPr>
            </a:lvl1pPr>
          </a:lstStyle>
          <a:p>
            <a:pPr lvl="0"/>
            <a:r>
              <a:rPr lang="en-GB" noProof="0" dirty="0" smtClean="0"/>
              <a:t>Click to add subtitle</a:t>
            </a:r>
          </a:p>
        </p:txBody>
      </p:sp>
    </p:spTree>
    <p:extLst>
      <p:ext uri="{BB962C8B-B14F-4D97-AF65-F5344CB8AC3E}">
        <p14:creationId xmlns:p14="http://schemas.microsoft.com/office/powerpoint/2010/main" val="12559678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1"/>
          </a:xfrm>
        </p:spPr>
        <p:txBody>
          <a:bodyPr anchor="b"/>
          <a:lstStyle>
            <a:lvl1pPr algn="l">
              <a:defRPr sz="2400" b="1"/>
            </a:lvl1pPr>
          </a:lstStyle>
          <a:p>
            <a:r>
              <a:rPr lang="en-US" dirty="0" smtClean="0"/>
              <a:t>Click to edit Master title style</a:t>
            </a:r>
            <a:endParaRPr lang="en-GB" dirty="0"/>
          </a:p>
        </p:txBody>
      </p:sp>
      <p:sp>
        <p:nvSpPr>
          <p:cNvPr id="3" name="Content Placeholder 2"/>
          <p:cNvSpPr>
            <a:spLocks noGrp="1"/>
          </p:cNvSpPr>
          <p:nvPr>
            <p:ph idx="1"/>
          </p:nvPr>
        </p:nvSpPr>
        <p:spPr>
          <a:xfrm>
            <a:off x="4766733" y="273057"/>
            <a:ext cx="6815667" cy="5853113"/>
          </a:xfrm>
        </p:spPr>
        <p:txBody>
          <a:bodyPr/>
          <a:lstStyle>
            <a:lvl1pPr>
              <a:defRPr sz="2400"/>
            </a:lvl1pPr>
            <a:lvl2pPr>
              <a:defRPr sz="2100"/>
            </a:lvl2pPr>
            <a:lvl3pPr>
              <a:defRPr sz="2000"/>
            </a:lvl3pPr>
            <a:lvl4pPr>
              <a:defRPr sz="2000"/>
            </a:lvl4pPr>
            <a:lvl5pPr>
              <a:defRPr sz="20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09606" y="1435104"/>
            <a:ext cx="4011084" cy="4691063"/>
          </a:xfrm>
        </p:spPr>
        <p:txBody>
          <a:bodyPr/>
          <a:lstStyle>
            <a:lvl1pPr marL="0" indent="0">
              <a:buNone/>
              <a:defRPr sz="20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Tree>
    <p:extLst>
      <p:ext uri="{BB962C8B-B14F-4D97-AF65-F5344CB8AC3E}">
        <p14:creationId xmlns:p14="http://schemas.microsoft.com/office/powerpoint/2010/main" val="28930146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4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smtClean="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20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Tree>
    <p:extLst>
      <p:ext uri="{BB962C8B-B14F-4D97-AF65-F5344CB8AC3E}">
        <p14:creationId xmlns:p14="http://schemas.microsoft.com/office/powerpoint/2010/main" val="22163552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2 - Ofqual Multi-purpos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98"/>
            <a:ext cx="12192000" cy="6864096"/>
          </a:xfrm>
          <a:prstGeom prst="rect">
            <a:avLst/>
          </a:prstGeom>
        </p:spPr>
      </p:pic>
      <p:sp>
        <p:nvSpPr>
          <p:cNvPr id="12290" name="Rectangle 2"/>
          <p:cNvSpPr>
            <a:spLocks noGrp="1" noChangeArrowheads="1"/>
          </p:cNvSpPr>
          <p:nvPr>
            <p:ph type="ctrTitle"/>
          </p:nvPr>
        </p:nvSpPr>
        <p:spPr>
          <a:xfrm>
            <a:off x="632479" y="2251883"/>
            <a:ext cx="10363200" cy="503237"/>
          </a:xfrm>
        </p:spPr>
        <p:txBody>
          <a:bodyPr/>
          <a:lstStyle>
            <a:lvl1pPr>
              <a:defRPr sz="3600" baseline="0">
                <a:solidFill>
                  <a:srgbClr val="83B81A"/>
                </a:solidFill>
              </a:defRPr>
            </a:lvl1pPr>
          </a:lstStyle>
          <a:p>
            <a:pPr lvl="0"/>
            <a:r>
              <a:rPr lang="en-GB" noProof="0" dirty="0" smtClean="0"/>
              <a:t>Click to edit Master title style</a:t>
            </a:r>
          </a:p>
        </p:txBody>
      </p:sp>
      <p:sp>
        <p:nvSpPr>
          <p:cNvPr id="7" name="Rectangle 3"/>
          <p:cNvSpPr>
            <a:spLocks noGrp="1" noChangeArrowheads="1"/>
          </p:cNvSpPr>
          <p:nvPr>
            <p:ph type="subTitle" idx="1"/>
          </p:nvPr>
        </p:nvSpPr>
        <p:spPr>
          <a:xfrm>
            <a:off x="632479" y="3121608"/>
            <a:ext cx="8534400" cy="625475"/>
          </a:xfrm>
        </p:spPr>
        <p:txBody>
          <a:bodyPr/>
          <a:lstStyle>
            <a:lvl1pPr>
              <a:spcBef>
                <a:spcPct val="0"/>
              </a:spcBef>
              <a:spcAft>
                <a:spcPct val="0"/>
              </a:spcAft>
              <a:defRPr sz="2800" b="0">
                <a:solidFill>
                  <a:srgbClr val="83B81A"/>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34921355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COVER 3 - Ofqual Multi-purpos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604" y="0"/>
            <a:ext cx="12173396" cy="6853622"/>
          </a:xfrm>
          <a:prstGeom prst="rect">
            <a:avLst/>
          </a:prstGeom>
        </p:spPr>
      </p:pic>
      <p:sp>
        <p:nvSpPr>
          <p:cNvPr id="12290" name="Rectangle 2"/>
          <p:cNvSpPr>
            <a:spLocks noGrp="1" noChangeArrowheads="1"/>
          </p:cNvSpPr>
          <p:nvPr>
            <p:ph type="ctrTitle"/>
          </p:nvPr>
        </p:nvSpPr>
        <p:spPr>
          <a:xfrm>
            <a:off x="6528048" y="2420888"/>
            <a:ext cx="5184576" cy="1800200"/>
          </a:xfrm>
        </p:spPr>
        <p:txBody>
          <a:bodyPr/>
          <a:lstStyle>
            <a:lvl1pPr>
              <a:defRPr sz="3600">
                <a:solidFill>
                  <a:srgbClr val="83B81A"/>
                </a:solidFill>
              </a:defRPr>
            </a:lvl1pPr>
          </a:lstStyle>
          <a:p>
            <a:pPr lvl="0"/>
            <a:r>
              <a:rPr lang="en-GB" noProof="0" dirty="0" smtClean="0"/>
              <a:t>Click to edit Master title style</a:t>
            </a:r>
          </a:p>
        </p:txBody>
      </p:sp>
      <p:sp>
        <p:nvSpPr>
          <p:cNvPr id="12291" name="Rectangle 3"/>
          <p:cNvSpPr>
            <a:spLocks noGrp="1" noChangeArrowheads="1"/>
          </p:cNvSpPr>
          <p:nvPr>
            <p:ph type="subTitle" idx="1"/>
          </p:nvPr>
        </p:nvSpPr>
        <p:spPr>
          <a:xfrm>
            <a:off x="6528048" y="4509120"/>
            <a:ext cx="5184576" cy="1368152"/>
          </a:xfrm>
        </p:spPr>
        <p:txBody>
          <a:bodyPr/>
          <a:lstStyle>
            <a:lvl1pPr marL="0" indent="0">
              <a:spcBef>
                <a:spcPct val="0"/>
              </a:spcBef>
              <a:spcAft>
                <a:spcPct val="0"/>
              </a:spcAft>
              <a:defRPr sz="2800" b="0">
                <a:solidFill>
                  <a:srgbClr val="83B81A"/>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39930751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hasCustomPrompt="1"/>
          </p:nvPr>
        </p:nvSpPr>
        <p:spPr/>
        <p:txBody>
          <a:bodyPr/>
          <a:lstStyle>
            <a:lvl1pPr marL="342900" indent="-342900">
              <a:buFont typeface="Wingdings" charset="2"/>
              <a:buChar char="§"/>
              <a:defRPr sz="2000"/>
            </a:lvl1pPr>
            <a:lvl2pPr marL="685800" indent="-342900">
              <a:buFont typeface="Arial" charset="0"/>
              <a:buChar char="•"/>
              <a:defRPr sz="2000"/>
            </a:lvl2pPr>
            <a:lvl3pPr>
              <a:defRPr sz="2000"/>
            </a:lvl3pPr>
            <a:lvl4pPr>
              <a:defRPr sz="2000"/>
            </a:lvl4pPr>
            <a:lvl5pPr>
              <a:defRPr sz="2000"/>
            </a:lvl5pPr>
          </a:lstStyle>
          <a:p>
            <a:pPr lvl="0"/>
            <a:r>
              <a:rPr lang="en-US" dirty="0" smtClean="0"/>
              <a:t>Click to add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a:p>
            <a:pPr lvl="0"/>
            <a:endParaRPr lang="en-GB" dirty="0"/>
          </a:p>
        </p:txBody>
      </p:sp>
    </p:spTree>
    <p:extLst>
      <p:ext uri="{BB962C8B-B14F-4D97-AF65-F5344CB8AC3E}">
        <p14:creationId xmlns:p14="http://schemas.microsoft.com/office/powerpoint/2010/main" val="19755591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6"/>
            <a:ext cx="10363200" cy="1362075"/>
          </a:xfrm>
        </p:spPr>
        <p:txBody>
          <a:bodyPr/>
          <a:lstStyle>
            <a:lvl1pPr algn="l">
              <a:defRPr sz="3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smtClean="0"/>
              <a:t>Click to edit Master text styles</a:t>
            </a:r>
          </a:p>
        </p:txBody>
      </p:sp>
    </p:spTree>
    <p:extLst>
      <p:ext uri="{BB962C8B-B14F-4D97-AF65-F5344CB8AC3E}">
        <p14:creationId xmlns:p14="http://schemas.microsoft.com/office/powerpoint/2010/main" val="11595067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22300" y="1438282"/>
            <a:ext cx="5384800" cy="4498975"/>
          </a:xfrm>
        </p:spPr>
        <p:txBody>
          <a:bodyPr/>
          <a:lstStyle>
            <a:lvl1pPr>
              <a:defRPr sz="2000"/>
            </a:lvl1pPr>
            <a:lvl2pPr>
              <a:defRPr sz="2000"/>
            </a:lvl2pPr>
            <a:lvl3pPr>
              <a:defRPr sz="2000"/>
            </a:lvl3pPr>
            <a:lvl4pPr>
              <a:defRPr sz="2000"/>
            </a:lvl4pPr>
            <a:lvl5pPr>
              <a:defRPr sz="200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210300" y="1438282"/>
            <a:ext cx="5384800" cy="4498975"/>
          </a:xfrm>
        </p:spPr>
        <p:txBody>
          <a:bodyPr/>
          <a:lstStyle>
            <a:lvl1pPr>
              <a:defRPr sz="2000"/>
            </a:lvl1pPr>
            <a:lvl2pPr>
              <a:defRPr sz="2000"/>
            </a:lvl2pPr>
            <a:lvl3pPr>
              <a:defRPr sz="2000"/>
            </a:lvl3pPr>
            <a:lvl4pPr>
              <a:defRPr sz="2000"/>
            </a:lvl4pPr>
            <a:lvl5pPr>
              <a:defRPr sz="200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13410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0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93373" y="1535114"/>
            <a:ext cx="5389033" cy="639763"/>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0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099388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3293883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54290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64096"/>
          </a:xfrm>
          <a:prstGeom prst="rect">
            <a:avLst/>
          </a:prstGeom>
        </p:spPr>
      </p:pic>
      <p:sp>
        <p:nvSpPr>
          <p:cNvPr id="5123" name="Rectangle 2"/>
          <p:cNvSpPr>
            <a:spLocks noGrp="1" noChangeArrowheads="1"/>
          </p:cNvSpPr>
          <p:nvPr>
            <p:ph type="title"/>
          </p:nvPr>
        </p:nvSpPr>
        <p:spPr bwMode="auto">
          <a:xfrm>
            <a:off x="622306" y="404818"/>
            <a:ext cx="8462433"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p>
            <a:pPr lvl="0"/>
            <a:r>
              <a:rPr lang="en-GB" altLang="en-US" dirty="0" smtClean="0"/>
              <a:t>Click to edit Master title style</a:t>
            </a:r>
          </a:p>
        </p:txBody>
      </p:sp>
      <p:sp>
        <p:nvSpPr>
          <p:cNvPr id="5124" name="Rectangle 3"/>
          <p:cNvSpPr>
            <a:spLocks noGrp="1" noChangeArrowheads="1"/>
          </p:cNvSpPr>
          <p:nvPr>
            <p:ph type="body" idx="1"/>
          </p:nvPr>
        </p:nvSpPr>
        <p:spPr bwMode="auto">
          <a:xfrm>
            <a:off x="622300" y="1438282"/>
            <a:ext cx="109728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p>
            <a:pPr lvl="0"/>
            <a:r>
              <a:rPr lang="en-GB" altLang="en-US" noProof="0" dirty="0" smtClean="0"/>
              <a:t>Click to edit Master text styles</a:t>
            </a:r>
          </a:p>
          <a:p>
            <a:pPr lvl="1"/>
            <a:r>
              <a:rPr lang="en-GB" altLang="en-US" noProof="0" dirty="0" smtClean="0"/>
              <a:t>Second level</a:t>
            </a:r>
          </a:p>
          <a:p>
            <a:pPr lvl="2"/>
            <a:r>
              <a:rPr lang="en-GB" altLang="en-US" noProof="0" dirty="0" smtClean="0"/>
              <a:t>Third level</a:t>
            </a:r>
          </a:p>
          <a:p>
            <a:pPr lvl="3"/>
            <a:r>
              <a:rPr lang="en-GB" altLang="en-US" noProof="0" dirty="0" smtClean="0"/>
              <a:t>Fourth level</a:t>
            </a:r>
          </a:p>
          <a:p>
            <a:pPr lvl="4"/>
            <a:r>
              <a:rPr lang="en-GB" altLang="en-US" noProof="0" dirty="0" smtClean="0"/>
              <a:t>Fifth level</a:t>
            </a:r>
          </a:p>
          <a:p>
            <a:pPr lvl="4"/>
            <a:endParaRPr lang="en-GB" altLang="en-US" noProof="0" dirty="0" smtClean="0"/>
          </a:p>
          <a:p>
            <a:pPr marL="257175" marR="0" lvl="0" indent="-257175" algn="l" defTabSz="914400" rtl="0" eaLnBrk="0" fontAlgn="base" latinLnBrk="0" hangingPunct="0">
              <a:lnSpc>
                <a:spcPct val="100000"/>
              </a:lnSpc>
              <a:spcBef>
                <a:spcPct val="30000"/>
              </a:spcBef>
              <a:spcAft>
                <a:spcPct val="5000"/>
              </a:spcAft>
              <a:buClr>
                <a:srgbClr val="86BE3D"/>
              </a:buClr>
              <a:buSzTx/>
              <a:buFont typeface="Wingdings" panose="05000000000000000000" pitchFamily="2" charset="2"/>
              <a:buNone/>
              <a:tabLst/>
              <a:defRPr/>
            </a:pPr>
            <a:r>
              <a:rPr lang="en-GB" altLang="en-US" noProof="0" dirty="0" smtClean="0"/>
              <a:t>Normal text Normal text Normal text Normal text Normal text Normal text Normal text Normal text Normal text Normal text Normal text Normal text Normal text Normal text Normal text Normal text Normal text Normal text Normal text Normal text</a:t>
            </a:r>
          </a:p>
          <a:p>
            <a:pPr lvl="0"/>
            <a:endParaRPr lang="en-GB" altLang="en-US" noProof="0" dirty="0" smtClean="0"/>
          </a:p>
        </p:txBody>
      </p:sp>
    </p:spTree>
    <p:extLst>
      <p:ext uri="{BB962C8B-B14F-4D97-AF65-F5344CB8AC3E}">
        <p14:creationId xmlns:p14="http://schemas.microsoft.com/office/powerpoint/2010/main" val="1937863073"/>
      </p:ext>
    </p:extLst>
  </p:cSld>
  <p:clrMap bg1="lt1" tx1="dk1" bg2="lt2" tx2="dk2" accent1="accent1" accent2="accent2" accent3="accent3" accent4="accent4" accent5="accent5" accent6="accent6" hlink="hlink" folHlink="folHlink"/>
  <p:sldLayoutIdLst>
    <p:sldLayoutId id="2147483903" r:id="rId1"/>
    <p:sldLayoutId id="2147483914" r:id="rId2"/>
    <p:sldLayoutId id="2147483904"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83B81A"/>
          </a:solidFill>
          <a:latin typeface="+mj-lt"/>
          <a:ea typeface="+mj-ea"/>
          <a:cs typeface="+mj-cs"/>
        </a:defRPr>
      </a:lvl1pPr>
      <a:lvl2pPr algn="l" rtl="0" eaLnBrk="0" fontAlgn="base" hangingPunct="0">
        <a:spcBef>
          <a:spcPct val="0"/>
        </a:spcBef>
        <a:spcAft>
          <a:spcPct val="0"/>
        </a:spcAft>
        <a:defRPr sz="1800" b="1">
          <a:solidFill>
            <a:schemeClr val="tx2"/>
          </a:solidFill>
          <a:latin typeface="Arial" charset="0"/>
        </a:defRPr>
      </a:lvl2pPr>
      <a:lvl3pPr algn="l" rtl="0" eaLnBrk="0" fontAlgn="base" hangingPunct="0">
        <a:spcBef>
          <a:spcPct val="0"/>
        </a:spcBef>
        <a:spcAft>
          <a:spcPct val="0"/>
        </a:spcAft>
        <a:defRPr sz="1800" b="1">
          <a:solidFill>
            <a:schemeClr val="tx2"/>
          </a:solidFill>
          <a:latin typeface="Arial" charset="0"/>
        </a:defRPr>
      </a:lvl3pPr>
      <a:lvl4pPr algn="l" rtl="0" eaLnBrk="0" fontAlgn="base" hangingPunct="0">
        <a:spcBef>
          <a:spcPct val="0"/>
        </a:spcBef>
        <a:spcAft>
          <a:spcPct val="0"/>
        </a:spcAft>
        <a:defRPr sz="1800" b="1">
          <a:solidFill>
            <a:schemeClr val="tx2"/>
          </a:solidFill>
          <a:latin typeface="Arial" charset="0"/>
        </a:defRPr>
      </a:lvl4pPr>
      <a:lvl5pPr algn="l" rtl="0" eaLnBrk="0" fontAlgn="base" hangingPunct="0">
        <a:spcBef>
          <a:spcPct val="0"/>
        </a:spcBef>
        <a:spcAft>
          <a:spcPct val="0"/>
        </a:spcAft>
        <a:defRPr sz="1800" b="1">
          <a:solidFill>
            <a:schemeClr val="tx2"/>
          </a:solidFill>
          <a:latin typeface="Arial" charset="0"/>
        </a:defRPr>
      </a:lvl5pPr>
      <a:lvl6pPr marL="342900" algn="l" rtl="0" fontAlgn="base">
        <a:spcBef>
          <a:spcPct val="0"/>
        </a:spcBef>
        <a:spcAft>
          <a:spcPct val="0"/>
        </a:spcAft>
        <a:defRPr sz="1800" b="1">
          <a:solidFill>
            <a:schemeClr val="tx2"/>
          </a:solidFill>
          <a:latin typeface="Arial" charset="0"/>
        </a:defRPr>
      </a:lvl6pPr>
      <a:lvl7pPr marL="685800" algn="l" rtl="0" fontAlgn="base">
        <a:spcBef>
          <a:spcPct val="0"/>
        </a:spcBef>
        <a:spcAft>
          <a:spcPct val="0"/>
        </a:spcAft>
        <a:defRPr sz="1800" b="1">
          <a:solidFill>
            <a:schemeClr val="tx2"/>
          </a:solidFill>
          <a:latin typeface="Arial" charset="0"/>
        </a:defRPr>
      </a:lvl7pPr>
      <a:lvl8pPr marL="1028700" algn="l" rtl="0" fontAlgn="base">
        <a:spcBef>
          <a:spcPct val="0"/>
        </a:spcBef>
        <a:spcAft>
          <a:spcPct val="0"/>
        </a:spcAft>
        <a:defRPr sz="1800" b="1">
          <a:solidFill>
            <a:schemeClr val="tx2"/>
          </a:solidFill>
          <a:latin typeface="Arial" charset="0"/>
        </a:defRPr>
      </a:lvl8pPr>
      <a:lvl9pPr marL="1371600" algn="l" rtl="0" fontAlgn="base">
        <a:spcBef>
          <a:spcPct val="0"/>
        </a:spcBef>
        <a:spcAft>
          <a:spcPct val="0"/>
        </a:spcAft>
        <a:defRPr sz="1800" b="1">
          <a:solidFill>
            <a:schemeClr val="tx2"/>
          </a:solidFill>
          <a:latin typeface="Arial" charset="0"/>
        </a:defRPr>
      </a:lvl9pPr>
    </p:titleStyle>
    <p:bodyStyle>
      <a:lvl1pPr marL="0" marR="0" indent="0" algn="l" defTabSz="914400" rtl="0" eaLnBrk="0" fontAlgn="base" latinLnBrk="0" hangingPunct="0">
        <a:lnSpc>
          <a:spcPct val="100000"/>
        </a:lnSpc>
        <a:spcBef>
          <a:spcPct val="30000"/>
        </a:spcBef>
        <a:spcAft>
          <a:spcPct val="5000"/>
        </a:spcAft>
        <a:buClr>
          <a:srgbClr val="86BE3D"/>
        </a:buClr>
        <a:buSzTx/>
        <a:buFont typeface="Wingdings" panose="05000000000000000000" pitchFamily="2" charset="2"/>
        <a:buNone/>
        <a:tabLst/>
        <a:defRPr sz="1500" b="0">
          <a:solidFill>
            <a:srgbClr val="4D4D4D"/>
          </a:solidFill>
          <a:latin typeface="+mn-lt"/>
          <a:ea typeface="+mn-ea"/>
          <a:cs typeface="+mn-cs"/>
        </a:defRPr>
      </a:lvl1pPr>
      <a:lvl2pPr marL="557213" indent="-214313" algn="l" rtl="0" eaLnBrk="0" fontAlgn="base" hangingPunct="0">
        <a:spcBef>
          <a:spcPct val="5000"/>
        </a:spcBef>
        <a:spcAft>
          <a:spcPct val="5000"/>
        </a:spcAft>
        <a:buClr>
          <a:srgbClr val="86BE3D"/>
        </a:buClr>
        <a:buFont typeface="Wingdings" panose="05000000000000000000" pitchFamily="2" charset="2"/>
        <a:defRPr sz="1500">
          <a:solidFill>
            <a:srgbClr val="4D4D4D"/>
          </a:solidFill>
          <a:latin typeface="+mn-lt"/>
        </a:defRPr>
      </a:lvl2pPr>
      <a:lvl3pPr marL="285750" indent="-285750" algn="l" rtl="0" eaLnBrk="0" fontAlgn="base" hangingPunct="0">
        <a:spcBef>
          <a:spcPct val="30000"/>
        </a:spcBef>
        <a:spcAft>
          <a:spcPct val="5000"/>
        </a:spcAft>
        <a:buClr>
          <a:srgbClr val="83B81A"/>
        </a:buClr>
        <a:buFont typeface="Wingdings 2" panose="05020102010507070707" pitchFamily="18" charset="2"/>
        <a:buChar char=""/>
        <a:defRPr sz="1500" b="1">
          <a:solidFill>
            <a:srgbClr val="4D4D4D"/>
          </a:solidFill>
          <a:latin typeface="+mn-lt"/>
        </a:defRPr>
      </a:lvl3pPr>
      <a:lvl4pPr marL="571500" indent="-285750" algn="l" rtl="0" eaLnBrk="0" fontAlgn="base" hangingPunct="0">
        <a:spcBef>
          <a:spcPct val="5000"/>
        </a:spcBef>
        <a:spcAft>
          <a:spcPct val="5000"/>
        </a:spcAft>
        <a:buChar char="–"/>
        <a:defRPr sz="1500">
          <a:solidFill>
            <a:srgbClr val="4D4D4D"/>
          </a:solidFill>
          <a:latin typeface="+mn-lt"/>
        </a:defRPr>
      </a:lvl4pPr>
      <a:lvl5pPr marL="571500" indent="800100" algn="l" rtl="0" eaLnBrk="0" fontAlgn="base" hangingPunct="0">
        <a:spcBef>
          <a:spcPct val="5000"/>
        </a:spcBef>
        <a:spcAft>
          <a:spcPct val="5000"/>
        </a:spcAft>
        <a:buChar char="»"/>
        <a:defRPr sz="1500">
          <a:solidFill>
            <a:srgbClr val="4D4D4D"/>
          </a:solidFill>
          <a:latin typeface="+mn-lt"/>
        </a:defRPr>
      </a:lvl5pPr>
      <a:lvl6pPr marL="914400" algn="l" rtl="0" fontAlgn="base">
        <a:spcBef>
          <a:spcPct val="5000"/>
        </a:spcBef>
        <a:spcAft>
          <a:spcPct val="5000"/>
        </a:spcAft>
        <a:buChar char="»"/>
        <a:defRPr sz="1500">
          <a:solidFill>
            <a:srgbClr val="4D4D4D"/>
          </a:solidFill>
          <a:latin typeface="+mn-lt"/>
        </a:defRPr>
      </a:lvl6pPr>
      <a:lvl7pPr marL="1257300" algn="l" rtl="0" fontAlgn="base">
        <a:spcBef>
          <a:spcPct val="5000"/>
        </a:spcBef>
        <a:spcAft>
          <a:spcPct val="5000"/>
        </a:spcAft>
        <a:buChar char="»"/>
        <a:defRPr sz="1500">
          <a:solidFill>
            <a:srgbClr val="4D4D4D"/>
          </a:solidFill>
          <a:latin typeface="+mn-lt"/>
        </a:defRPr>
      </a:lvl7pPr>
      <a:lvl8pPr marL="1600200" algn="l" rtl="0" fontAlgn="base">
        <a:spcBef>
          <a:spcPct val="5000"/>
        </a:spcBef>
        <a:spcAft>
          <a:spcPct val="5000"/>
        </a:spcAft>
        <a:buChar char="»"/>
        <a:defRPr sz="1500">
          <a:solidFill>
            <a:srgbClr val="4D4D4D"/>
          </a:solidFill>
          <a:latin typeface="+mn-lt"/>
        </a:defRPr>
      </a:lvl8pPr>
      <a:lvl9pPr marL="1943100" algn="l" rtl="0" fontAlgn="base">
        <a:spcBef>
          <a:spcPct val="5000"/>
        </a:spcBef>
        <a:spcAft>
          <a:spcPct val="5000"/>
        </a:spcAft>
        <a:buChar char="»"/>
        <a:defRPr sz="1500">
          <a:solidFill>
            <a:srgbClr val="4D4D4D"/>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300" y="3645024"/>
            <a:ext cx="11090324" cy="503237"/>
          </a:xfrm>
        </p:spPr>
        <p:txBody>
          <a:bodyPr/>
          <a:lstStyle/>
          <a:p>
            <a:r>
              <a:rPr lang="en-GB" dirty="0" smtClean="0"/>
              <a:t>Our approach to risk</a:t>
            </a:r>
            <a:endParaRPr lang="en-GB" dirty="0"/>
          </a:p>
        </p:txBody>
      </p:sp>
      <p:sp>
        <p:nvSpPr>
          <p:cNvPr id="3" name="Subtitle 2"/>
          <p:cNvSpPr>
            <a:spLocks noGrp="1"/>
          </p:cNvSpPr>
          <p:nvPr>
            <p:ph type="subTitle" idx="1"/>
          </p:nvPr>
        </p:nvSpPr>
        <p:spPr>
          <a:xfrm>
            <a:off x="622300" y="4509120"/>
            <a:ext cx="10370244" cy="625475"/>
          </a:xfrm>
        </p:spPr>
        <p:txBody>
          <a:bodyPr/>
          <a:lstStyle/>
          <a:p>
            <a:r>
              <a:rPr lang="en-GB" dirty="0" smtClean="0"/>
              <a:t>Bryan Horne</a:t>
            </a:r>
          </a:p>
          <a:p>
            <a:r>
              <a:rPr lang="en-GB" dirty="0" smtClean="0"/>
              <a:t>Associate Director, Standards for Vocational</a:t>
            </a:r>
          </a:p>
          <a:p>
            <a:r>
              <a:rPr lang="en-GB" dirty="0" smtClean="0"/>
              <a:t>Qualifications and Apprenticeships</a:t>
            </a:r>
            <a:endParaRPr lang="en-GB" dirty="0"/>
          </a:p>
        </p:txBody>
      </p:sp>
    </p:spTree>
    <p:extLst>
      <p:ext uri="{BB962C8B-B14F-4D97-AF65-F5344CB8AC3E}">
        <p14:creationId xmlns:p14="http://schemas.microsoft.com/office/powerpoint/2010/main" val="2097071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Targeting risks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5520" y="834640"/>
            <a:ext cx="8640960" cy="5689521"/>
          </a:xfrm>
        </p:spPr>
      </p:pic>
    </p:spTree>
    <p:extLst>
      <p:ext uri="{BB962C8B-B14F-4D97-AF65-F5344CB8AC3E}">
        <p14:creationId xmlns:p14="http://schemas.microsoft.com/office/powerpoint/2010/main" val="262201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perfect storm</a:t>
            </a:r>
            <a:endParaRPr lang="en-US" dirty="0"/>
          </a:p>
        </p:txBody>
      </p:sp>
      <p:sp>
        <p:nvSpPr>
          <p:cNvPr id="3" name="Content Placeholder 2"/>
          <p:cNvSpPr>
            <a:spLocks noGrp="1"/>
          </p:cNvSpPr>
          <p:nvPr>
            <p:ph idx="1"/>
          </p:nvPr>
        </p:nvSpPr>
        <p:spPr/>
        <p:txBody>
          <a:bodyPr/>
          <a:lstStyle/>
          <a:p>
            <a:r>
              <a:rPr lang="en-US" dirty="0"/>
              <a:t>Centre agreement in place but ineffective </a:t>
            </a:r>
            <a:r>
              <a:rPr lang="en-US" dirty="0" smtClean="0"/>
              <a:t>and </a:t>
            </a:r>
            <a:r>
              <a:rPr lang="en-US" dirty="0"/>
              <a:t>not routinely </a:t>
            </a:r>
            <a:r>
              <a:rPr lang="en-US" dirty="0" smtClean="0"/>
              <a:t>monitored</a:t>
            </a:r>
          </a:p>
          <a:p>
            <a:r>
              <a:rPr lang="en-US" dirty="0" smtClean="0"/>
              <a:t>Short course and high volume </a:t>
            </a:r>
            <a:r>
              <a:rPr lang="en-US" dirty="0"/>
              <a:t>– leading to qualification assessed </a:t>
            </a:r>
            <a:r>
              <a:rPr lang="en-US" dirty="0" smtClean="0"/>
              <a:t>on site, </a:t>
            </a:r>
            <a:r>
              <a:rPr lang="en-US" dirty="0"/>
              <a:t>in a </a:t>
            </a:r>
            <a:r>
              <a:rPr lang="en-US" dirty="0" smtClean="0"/>
              <a:t>day</a:t>
            </a:r>
          </a:p>
          <a:p>
            <a:r>
              <a:rPr lang="en-US" dirty="0" smtClean="0"/>
              <a:t>Usually </a:t>
            </a:r>
            <a:r>
              <a:rPr lang="en-US" dirty="0"/>
              <a:t>delivered and assessed on an </a:t>
            </a:r>
            <a:r>
              <a:rPr lang="en-US" dirty="0" smtClean="0"/>
              <a:t>on-demand </a:t>
            </a:r>
            <a:r>
              <a:rPr lang="en-US" dirty="0"/>
              <a:t>basis – hired </a:t>
            </a:r>
            <a:r>
              <a:rPr lang="en-US" dirty="0" smtClean="0"/>
              <a:t>venues</a:t>
            </a:r>
          </a:p>
          <a:p>
            <a:r>
              <a:rPr lang="en-US" dirty="0" smtClean="0"/>
              <a:t>Learner </a:t>
            </a:r>
            <a:r>
              <a:rPr lang="en-US" dirty="0"/>
              <a:t>funded – no public funding supporting delivery (no external audit scrutiny, inspection</a:t>
            </a:r>
            <a:r>
              <a:rPr lang="en-US" dirty="0" smtClean="0"/>
              <a:t>)</a:t>
            </a:r>
          </a:p>
          <a:p>
            <a:r>
              <a:rPr lang="en-US" dirty="0" smtClean="0"/>
              <a:t>Direct </a:t>
            </a:r>
            <a:r>
              <a:rPr lang="en-US" dirty="0"/>
              <a:t>claims </a:t>
            </a:r>
            <a:r>
              <a:rPr lang="en-US" dirty="0" smtClean="0"/>
              <a:t>status</a:t>
            </a:r>
          </a:p>
          <a:p>
            <a:r>
              <a:rPr lang="en-US" dirty="0" smtClean="0"/>
              <a:t>Qualification </a:t>
            </a:r>
            <a:r>
              <a:rPr lang="en-US" dirty="0"/>
              <a:t>leads to job – in essence a ‘</a:t>
            </a:r>
            <a:r>
              <a:rPr lang="en-US" dirty="0" err="1"/>
              <a:t>licence</a:t>
            </a:r>
            <a:r>
              <a:rPr lang="en-US" dirty="0"/>
              <a:t> to practice</a:t>
            </a:r>
            <a:r>
              <a:rPr lang="en-US" dirty="0" smtClean="0"/>
              <a:t>’</a:t>
            </a:r>
          </a:p>
          <a:p>
            <a:r>
              <a:rPr lang="en-US" dirty="0" smtClean="0"/>
              <a:t>Peripatetic </a:t>
            </a:r>
            <a:r>
              <a:rPr lang="en-US" dirty="0"/>
              <a:t>assessors</a:t>
            </a:r>
          </a:p>
        </p:txBody>
      </p:sp>
    </p:spTree>
    <p:extLst>
      <p:ext uri="{BB962C8B-B14F-4D97-AF65-F5344CB8AC3E}">
        <p14:creationId xmlns:p14="http://schemas.microsoft.com/office/powerpoint/2010/main" val="1606054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622300" y="2780928"/>
            <a:ext cx="10972800" cy="3156329"/>
          </a:xfrm>
        </p:spPr>
        <p:txBody>
          <a:bodyPr/>
          <a:lstStyle/>
          <a:p>
            <a:pPr marL="0" indent="0" algn="ctr">
              <a:buNone/>
            </a:pPr>
            <a:r>
              <a:rPr lang="en-US" sz="5400" dirty="0" smtClean="0"/>
              <a:t>What risks concern you?</a:t>
            </a:r>
            <a:endParaRPr lang="en-US" sz="5400" dirty="0"/>
          </a:p>
        </p:txBody>
      </p:sp>
    </p:spTree>
    <p:extLst>
      <p:ext uri="{BB962C8B-B14F-4D97-AF65-F5344CB8AC3E}">
        <p14:creationId xmlns:p14="http://schemas.microsoft.com/office/powerpoint/2010/main" val="1185829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session</a:t>
            </a:r>
            <a:endParaRPr lang="en-US" dirty="0"/>
          </a:p>
        </p:txBody>
      </p:sp>
      <p:sp>
        <p:nvSpPr>
          <p:cNvPr id="3" name="Content Placeholder 2"/>
          <p:cNvSpPr>
            <a:spLocks noGrp="1"/>
          </p:cNvSpPr>
          <p:nvPr>
            <p:ph idx="1"/>
          </p:nvPr>
        </p:nvSpPr>
        <p:spPr/>
        <p:txBody>
          <a:bodyPr/>
          <a:lstStyle/>
          <a:p>
            <a:r>
              <a:rPr lang="en-US" b="0" dirty="0" smtClean="0"/>
              <a:t>Regulating in line with the Hampton Principles</a:t>
            </a:r>
          </a:p>
          <a:p>
            <a:r>
              <a:rPr lang="en-US" b="0" dirty="0" smtClean="0"/>
              <a:t>Our overall risk approach</a:t>
            </a:r>
          </a:p>
          <a:p>
            <a:r>
              <a:rPr lang="en-US" b="0" dirty="0" smtClean="0"/>
              <a:t>Details of the approach</a:t>
            </a:r>
          </a:p>
          <a:p>
            <a:r>
              <a:rPr lang="en-US" b="0" dirty="0" smtClean="0"/>
              <a:t>Supervisory Regime</a:t>
            </a:r>
          </a:p>
          <a:p>
            <a:r>
              <a:rPr lang="en-US" b="0" dirty="0" smtClean="0"/>
              <a:t>How we use our risk understanding</a:t>
            </a:r>
          </a:p>
          <a:p>
            <a:r>
              <a:rPr lang="en-US" b="0" dirty="0" smtClean="0"/>
              <a:t>‘A perfect storm’</a:t>
            </a:r>
          </a:p>
          <a:p>
            <a:r>
              <a:rPr lang="en-US" b="0" dirty="0" smtClean="0"/>
              <a:t>Discussion</a:t>
            </a:r>
            <a:endParaRPr lang="en-US" dirty="0"/>
          </a:p>
        </p:txBody>
      </p:sp>
    </p:spTree>
    <p:extLst>
      <p:ext uri="{BB962C8B-B14F-4D97-AF65-F5344CB8AC3E}">
        <p14:creationId xmlns:p14="http://schemas.microsoft.com/office/powerpoint/2010/main" val="1558389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in line with the Hampton Principles</a:t>
            </a:r>
            <a:endParaRPr lang="en-US" dirty="0"/>
          </a:p>
        </p:txBody>
      </p:sp>
      <p:sp>
        <p:nvSpPr>
          <p:cNvPr id="3" name="Content Placeholder 2"/>
          <p:cNvSpPr>
            <a:spLocks noGrp="1"/>
          </p:cNvSpPr>
          <p:nvPr>
            <p:ph idx="1"/>
          </p:nvPr>
        </p:nvSpPr>
        <p:spPr/>
        <p:txBody>
          <a:bodyPr/>
          <a:lstStyle/>
          <a:p>
            <a:r>
              <a:rPr lang="en-US" b="0" dirty="0"/>
              <a:t>Regulators, and the regulatory system as a whole, should use comprehensive risk assessment to concentrate resources on the areas that need them </a:t>
            </a:r>
            <a:r>
              <a:rPr lang="en-US" b="0" dirty="0" smtClean="0"/>
              <a:t>most</a:t>
            </a:r>
          </a:p>
          <a:p>
            <a:r>
              <a:rPr lang="en-US" b="0" dirty="0" smtClean="0"/>
              <a:t>No </a:t>
            </a:r>
            <a:r>
              <a:rPr lang="en-US" b="0" dirty="0"/>
              <a:t>inspection should take place without a </a:t>
            </a:r>
            <a:r>
              <a:rPr lang="en-US" b="0" dirty="0" smtClean="0"/>
              <a:t>reason</a:t>
            </a:r>
          </a:p>
          <a:p>
            <a:r>
              <a:rPr lang="en-US" b="0" dirty="0" smtClean="0"/>
              <a:t>Businesses </a:t>
            </a:r>
            <a:r>
              <a:rPr lang="en-US" b="0" dirty="0"/>
              <a:t>should not have to give unnecessary information, nor give the same piece of information </a:t>
            </a:r>
            <a:r>
              <a:rPr lang="en-US" b="0" dirty="0" smtClean="0"/>
              <a:t>twice</a:t>
            </a:r>
          </a:p>
          <a:p>
            <a:r>
              <a:rPr lang="en-US" b="0" dirty="0" smtClean="0"/>
              <a:t>The </a:t>
            </a:r>
            <a:r>
              <a:rPr lang="en-US" b="0" dirty="0"/>
              <a:t>few businesses that persistently break regulations should be identified quickly, and face proportionate and meaningful sanctions</a:t>
            </a:r>
          </a:p>
        </p:txBody>
      </p:sp>
    </p:spTree>
    <p:extLst>
      <p:ext uri="{BB962C8B-B14F-4D97-AF65-F5344CB8AC3E}">
        <p14:creationId xmlns:p14="http://schemas.microsoft.com/office/powerpoint/2010/main" val="2065762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that we consider</a:t>
            </a:r>
            <a:endParaRPr lang="en-US" dirty="0"/>
          </a:p>
        </p:txBody>
      </p:sp>
      <p:sp>
        <p:nvSpPr>
          <p:cNvPr id="3" name="Content Placeholder 2"/>
          <p:cNvSpPr>
            <a:spLocks noGrp="1"/>
          </p:cNvSpPr>
          <p:nvPr>
            <p:ph idx="1"/>
          </p:nvPr>
        </p:nvSpPr>
        <p:spPr>
          <a:xfrm>
            <a:off x="622300" y="1438282"/>
            <a:ext cx="5401692" cy="4498975"/>
          </a:xfrm>
        </p:spPr>
        <p:txBody>
          <a:bodyPr/>
          <a:lstStyle/>
          <a:p>
            <a:pPr marL="0" indent="0">
              <a:buNone/>
            </a:pPr>
            <a:r>
              <a:rPr lang="en-US" dirty="0" smtClean="0"/>
              <a:t>We consider 3 classifications:</a:t>
            </a:r>
          </a:p>
          <a:p>
            <a:pPr marL="0" indent="0">
              <a:buNone/>
            </a:pPr>
            <a:endParaRPr lang="en-US" dirty="0"/>
          </a:p>
          <a:p>
            <a:pPr marL="0" indent="0">
              <a:buNone/>
            </a:pPr>
            <a:r>
              <a:rPr lang="en-US" b="1" dirty="0" smtClean="0"/>
              <a:t>Systemic</a:t>
            </a:r>
          </a:p>
          <a:p>
            <a:r>
              <a:rPr lang="en-US" b="0" dirty="0" smtClean="0"/>
              <a:t>Risks that affect multiple </a:t>
            </a:r>
            <a:r>
              <a:rPr lang="en-US" b="0" dirty="0" err="1" smtClean="0"/>
              <a:t>organisations</a:t>
            </a:r>
            <a:r>
              <a:rPr lang="en-US" b="0" dirty="0" smtClean="0"/>
              <a:t> or qualifications</a:t>
            </a:r>
            <a:br>
              <a:rPr lang="en-US" b="0" dirty="0" smtClean="0"/>
            </a:br>
            <a:endParaRPr lang="en-US" b="0" dirty="0" smtClean="0"/>
          </a:p>
          <a:p>
            <a:pPr marL="0" indent="0">
              <a:buNone/>
            </a:pPr>
            <a:r>
              <a:rPr lang="en-US" b="1" dirty="0" smtClean="0"/>
              <a:t>Entity</a:t>
            </a:r>
          </a:p>
          <a:p>
            <a:r>
              <a:rPr lang="en-US" b="0" dirty="0" smtClean="0"/>
              <a:t>Risks posed by individual </a:t>
            </a:r>
            <a:r>
              <a:rPr lang="en-US" b="0" dirty="0" err="1" smtClean="0"/>
              <a:t>organisations</a:t>
            </a:r>
            <a:r>
              <a:rPr lang="en-US" b="0" dirty="0" smtClean="0"/>
              <a:t/>
            </a:r>
            <a:br>
              <a:rPr lang="en-US" b="0" dirty="0" smtClean="0"/>
            </a:br>
            <a:endParaRPr lang="en-US" b="0" dirty="0"/>
          </a:p>
          <a:p>
            <a:pPr marL="0" indent="0">
              <a:buNone/>
            </a:pPr>
            <a:r>
              <a:rPr lang="en-US" b="1" dirty="0" smtClean="0"/>
              <a:t>Qualification</a:t>
            </a:r>
          </a:p>
          <a:p>
            <a:r>
              <a:rPr lang="en-US" b="0" dirty="0" smtClean="0"/>
              <a:t>Risks relating to specific qualifications or types of qualification</a:t>
            </a:r>
            <a:endParaRPr lang="en-US" b="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9639" y="979493"/>
            <a:ext cx="5410200" cy="4622800"/>
          </a:xfrm>
          <a:prstGeom prst="rect">
            <a:avLst/>
          </a:prstGeom>
        </p:spPr>
      </p:pic>
    </p:spTree>
    <p:extLst>
      <p:ext uri="{BB962C8B-B14F-4D97-AF65-F5344CB8AC3E}">
        <p14:creationId xmlns:p14="http://schemas.microsoft.com/office/powerpoint/2010/main" val="1958425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entity risk works</a:t>
            </a:r>
            <a:endParaRPr lang="en-US" dirty="0"/>
          </a:p>
        </p:txBody>
      </p:sp>
      <p:sp>
        <p:nvSpPr>
          <p:cNvPr id="3" name="Content Placeholder 2"/>
          <p:cNvSpPr>
            <a:spLocks noGrp="1"/>
          </p:cNvSpPr>
          <p:nvPr>
            <p:ph idx="1"/>
          </p:nvPr>
        </p:nvSpPr>
        <p:spPr/>
        <p:txBody>
          <a:bodyPr/>
          <a:lstStyle/>
          <a:p>
            <a:pPr marL="0" indent="0">
              <a:buNone/>
            </a:pPr>
            <a:r>
              <a:rPr lang="en-GB" b="0" dirty="0" smtClean="0"/>
              <a:t>Profiles are produced for all AOs based upon a variety of information The profiles contain two parts:</a:t>
            </a:r>
          </a:p>
          <a:p>
            <a:pPr marL="0" indent="0">
              <a:buNone/>
            </a:pPr>
            <a:endParaRPr lang="en-GB" dirty="0" smtClean="0"/>
          </a:p>
          <a:p>
            <a:pPr marL="0" indent="0">
              <a:buNone/>
            </a:pPr>
            <a:r>
              <a:rPr lang="en-GB" b="1" dirty="0" smtClean="0"/>
              <a:t>Impact</a:t>
            </a:r>
          </a:p>
          <a:p>
            <a:r>
              <a:rPr lang="en-GB" b="0" dirty="0" smtClean="0"/>
              <a:t>Reflecting the potential scale of regulatory issues we examine the qualifications each awarding organisation offers, the numbers of learners and other factors such as public funding.</a:t>
            </a:r>
          </a:p>
          <a:p>
            <a:pPr marL="0" indent="0"/>
            <a:endParaRPr lang="en-GB" dirty="0" smtClean="0"/>
          </a:p>
          <a:p>
            <a:pPr marL="0" indent="0">
              <a:buNone/>
            </a:pPr>
            <a:r>
              <a:rPr lang="en-GB" b="1" dirty="0" smtClean="0"/>
              <a:t>Likelihood</a:t>
            </a:r>
          </a:p>
          <a:p>
            <a:r>
              <a:rPr lang="en-GB" b="0" dirty="0" smtClean="0"/>
              <a:t>Based on experience and available information we identified risk indicators that can help suggest whether issues may arise in an awarding organisation. We test each organisation against this selection of indicators.</a:t>
            </a:r>
            <a:endParaRPr lang="en-GB" b="0" dirty="0"/>
          </a:p>
        </p:txBody>
      </p:sp>
    </p:spTree>
    <p:extLst>
      <p:ext uri="{BB962C8B-B14F-4D97-AF65-F5344CB8AC3E}">
        <p14:creationId xmlns:p14="http://schemas.microsoft.com/office/powerpoint/2010/main" val="237082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‘likelihood’ indicators</a:t>
            </a:r>
            <a:endParaRPr lang="en-US" dirty="0"/>
          </a:p>
        </p:txBody>
      </p:sp>
      <p:sp>
        <p:nvSpPr>
          <p:cNvPr id="3" name="Content Placeholder 2"/>
          <p:cNvSpPr>
            <a:spLocks noGrp="1"/>
          </p:cNvSpPr>
          <p:nvPr>
            <p:ph idx="1"/>
          </p:nvPr>
        </p:nvSpPr>
        <p:spPr/>
        <p:txBody>
          <a:bodyPr/>
          <a:lstStyle/>
          <a:p>
            <a:pPr marL="0" indent="0">
              <a:buNone/>
            </a:pPr>
            <a:r>
              <a:rPr lang="en-US" b="1" dirty="0" smtClean="0"/>
              <a:t>Inactive awarding </a:t>
            </a:r>
            <a:r>
              <a:rPr lang="en-US" b="1" dirty="0" err="1" smtClean="0"/>
              <a:t>organisations</a:t>
            </a:r>
            <a:endParaRPr lang="en-US" b="1" dirty="0" smtClean="0"/>
          </a:p>
          <a:p>
            <a:r>
              <a:rPr lang="en-GB" dirty="0"/>
              <a:t>Based on whether the number of certificates awarded is significantly different from previous periods.</a:t>
            </a:r>
          </a:p>
          <a:p>
            <a:pPr marL="0" indent="0">
              <a:buNone/>
            </a:pPr>
            <a:endParaRPr lang="en-US" dirty="0"/>
          </a:p>
          <a:p>
            <a:pPr marL="0" indent="0">
              <a:buNone/>
            </a:pPr>
            <a:r>
              <a:rPr lang="en-US" b="1" dirty="0" smtClean="0"/>
              <a:t>Number of event notifications</a:t>
            </a:r>
          </a:p>
          <a:p>
            <a:r>
              <a:rPr lang="en-US" dirty="0"/>
              <a:t>Based on data modelling, the number of event notifications is significantly greater or lesser than the number expected.</a:t>
            </a:r>
          </a:p>
          <a:p>
            <a:pPr marL="0" indent="0">
              <a:buNone/>
            </a:pPr>
            <a:endParaRPr lang="en-US" dirty="0"/>
          </a:p>
          <a:p>
            <a:pPr marL="0" indent="0">
              <a:buNone/>
            </a:pPr>
            <a:r>
              <a:rPr lang="en-US" b="1" dirty="0" smtClean="0"/>
              <a:t>Variation in the number of certificates awarded</a:t>
            </a:r>
          </a:p>
          <a:p>
            <a:r>
              <a:rPr lang="en-US" dirty="0" smtClean="0"/>
              <a:t>Based </a:t>
            </a:r>
            <a:r>
              <a:rPr lang="en-US" dirty="0"/>
              <a:t>on whether the number of certificates awarded is significantly different from previous periods.</a:t>
            </a:r>
          </a:p>
        </p:txBody>
      </p:sp>
    </p:spTree>
    <p:extLst>
      <p:ext uri="{BB962C8B-B14F-4D97-AF65-F5344CB8AC3E}">
        <p14:creationId xmlns:p14="http://schemas.microsoft.com/office/powerpoint/2010/main" val="565993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entity profiles are and are not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9734301"/>
              </p:ext>
            </p:extLst>
          </p:nvPr>
        </p:nvGraphicFramePr>
        <p:xfrm>
          <a:off x="622300" y="1438275"/>
          <a:ext cx="10972800" cy="3962400"/>
        </p:xfrm>
        <a:graphic>
          <a:graphicData uri="http://schemas.openxmlformats.org/drawingml/2006/table">
            <a:tbl>
              <a:tblPr firstRow="1" bandRow="1">
                <a:tableStyleId>{7DF18680-E054-41AD-8BC1-D1AEF772440D}</a:tableStyleId>
              </a:tblPr>
              <a:tblGrid>
                <a:gridCol w="5486400"/>
                <a:gridCol w="5486400"/>
              </a:tblGrid>
              <a:tr h="370840">
                <a:tc>
                  <a:txBody>
                    <a:bodyPr/>
                    <a:lstStyle/>
                    <a:p>
                      <a:r>
                        <a:rPr lang="en-US" sz="2800" dirty="0" smtClean="0"/>
                        <a:t>Entity profiles are</a:t>
                      </a:r>
                      <a:endParaRPr lang="en-US" sz="2800" dirty="0"/>
                    </a:p>
                  </a:txBody>
                  <a:tcPr>
                    <a:solidFill>
                      <a:srgbClr val="86BE3D"/>
                    </a:solidFill>
                  </a:tcPr>
                </a:tc>
                <a:tc>
                  <a:txBody>
                    <a:bodyPr/>
                    <a:lstStyle/>
                    <a:p>
                      <a:r>
                        <a:rPr lang="en-US" sz="2800" dirty="0" smtClean="0"/>
                        <a:t>Entity profiles are not</a:t>
                      </a:r>
                      <a:endParaRPr lang="en-US" sz="2800" dirty="0"/>
                    </a:p>
                  </a:txBody>
                  <a:tcPr>
                    <a:solidFill>
                      <a:srgbClr val="86BE3D"/>
                    </a:solidFill>
                  </a:tcPr>
                </a:tc>
              </a:tr>
              <a:tr h="370840">
                <a:tc>
                  <a:txBody>
                    <a:bodyPr/>
                    <a:lstStyle/>
                    <a:p>
                      <a:r>
                        <a:rPr lang="en-US" sz="2800" dirty="0" smtClean="0"/>
                        <a:t>Evolving</a:t>
                      </a:r>
                      <a:endParaRPr lang="en-US" sz="2800" dirty="0"/>
                    </a:p>
                  </a:txBody>
                  <a:tcPr/>
                </a:tc>
                <a:tc>
                  <a:txBody>
                    <a:bodyPr/>
                    <a:lstStyle/>
                    <a:p>
                      <a:r>
                        <a:rPr lang="en-US" sz="2800" dirty="0" smtClean="0"/>
                        <a:t>Comprehensive</a:t>
                      </a:r>
                      <a:endParaRPr lang="en-US" sz="2800" dirty="0"/>
                    </a:p>
                  </a:txBody>
                  <a:tcPr/>
                </a:tc>
              </a:tr>
              <a:tr h="370840">
                <a:tc>
                  <a:txBody>
                    <a:bodyPr/>
                    <a:lstStyle/>
                    <a:p>
                      <a:r>
                        <a:rPr lang="en-US" sz="2800" dirty="0" smtClean="0"/>
                        <a:t>A consistent starting point</a:t>
                      </a:r>
                      <a:endParaRPr lang="en-US" sz="2800" dirty="0"/>
                    </a:p>
                  </a:txBody>
                  <a:tcPr/>
                </a:tc>
                <a:tc>
                  <a:txBody>
                    <a:bodyPr/>
                    <a:lstStyle/>
                    <a:p>
                      <a:r>
                        <a:rPr lang="en-US" sz="2800" dirty="0" smtClean="0"/>
                        <a:t>A quality</a:t>
                      </a:r>
                      <a:r>
                        <a:rPr lang="en-US" sz="2800" baseline="0" dirty="0" smtClean="0"/>
                        <a:t> mark</a:t>
                      </a:r>
                      <a:endParaRPr lang="en-US" sz="2800" dirty="0"/>
                    </a:p>
                  </a:txBody>
                  <a:tcPr/>
                </a:tc>
              </a:tr>
              <a:tr h="370840">
                <a:tc>
                  <a:txBody>
                    <a:bodyPr/>
                    <a:lstStyle/>
                    <a:p>
                      <a:r>
                        <a:rPr lang="en-US" sz="2800" dirty="0" smtClean="0"/>
                        <a:t>One source of many</a:t>
                      </a:r>
                      <a:endParaRPr lang="en-US" sz="2800" dirty="0"/>
                    </a:p>
                  </a:txBody>
                  <a:tcPr/>
                </a:tc>
                <a:tc>
                  <a:txBody>
                    <a:bodyPr/>
                    <a:lstStyle/>
                    <a:p>
                      <a:r>
                        <a:rPr lang="en-US" sz="2800" dirty="0" smtClean="0"/>
                        <a:t>Determinative</a:t>
                      </a:r>
                      <a:endParaRPr lang="en-US" sz="2800" dirty="0"/>
                    </a:p>
                  </a:txBody>
                  <a:tcPr/>
                </a:tc>
              </a:tr>
              <a:tr h="370840">
                <a:tc>
                  <a:txBody>
                    <a:bodyPr/>
                    <a:lstStyle/>
                    <a:p>
                      <a:r>
                        <a:rPr lang="en-US" sz="2800" dirty="0" smtClean="0"/>
                        <a:t>Time limited</a:t>
                      </a:r>
                      <a:endParaRPr lang="en-US" sz="2800" dirty="0"/>
                    </a:p>
                  </a:txBody>
                  <a:tcPr/>
                </a:tc>
                <a:tc>
                  <a:txBody>
                    <a:bodyPr/>
                    <a:lstStyle/>
                    <a:p>
                      <a:r>
                        <a:rPr lang="en-US" sz="2800" dirty="0" smtClean="0"/>
                        <a:t>Everything that we are concerned about</a:t>
                      </a:r>
                      <a:endParaRPr lang="en-US" sz="2800" dirty="0"/>
                    </a:p>
                  </a:txBody>
                  <a:tcPr/>
                </a:tc>
              </a:tr>
              <a:tr h="370840">
                <a:tc>
                  <a:txBody>
                    <a:bodyPr/>
                    <a:lstStyle/>
                    <a:p>
                      <a:r>
                        <a:rPr lang="en-US" sz="2800" dirty="0" smtClean="0"/>
                        <a:t>A collation of key information</a:t>
                      </a:r>
                      <a:endParaRPr lang="en-US" sz="2800" dirty="0"/>
                    </a:p>
                  </a:txBody>
                  <a:tcPr/>
                </a:tc>
                <a:tc>
                  <a:txBody>
                    <a:bodyPr/>
                    <a:lstStyle/>
                    <a:p>
                      <a:r>
                        <a:rPr lang="en-US" sz="2800" dirty="0" smtClean="0"/>
                        <a:t>A tool for identifying non-compliance</a:t>
                      </a:r>
                      <a:endParaRPr lang="en-US" sz="2800" dirty="0"/>
                    </a:p>
                  </a:txBody>
                  <a:tcPr/>
                </a:tc>
              </a:tr>
            </a:tbl>
          </a:graphicData>
        </a:graphic>
      </p:graphicFrame>
    </p:spTree>
    <p:extLst>
      <p:ext uri="{BB962C8B-B14F-4D97-AF65-F5344CB8AC3E}">
        <p14:creationId xmlns:p14="http://schemas.microsoft.com/office/powerpoint/2010/main" val="23348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entity profiles</a:t>
            </a:r>
            <a:endParaRPr lang="en-US" dirty="0"/>
          </a:p>
        </p:txBody>
      </p:sp>
      <p:sp>
        <p:nvSpPr>
          <p:cNvPr id="3" name="Content Placeholder 2"/>
          <p:cNvSpPr>
            <a:spLocks noGrp="1"/>
          </p:cNvSpPr>
          <p:nvPr>
            <p:ph idx="1"/>
          </p:nvPr>
        </p:nvSpPr>
        <p:spPr/>
        <p:txBody>
          <a:bodyPr/>
          <a:lstStyle/>
          <a:p>
            <a:r>
              <a:rPr lang="en-US" dirty="0"/>
              <a:t>We will be issuing risk profiles to </a:t>
            </a:r>
            <a:r>
              <a:rPr lang="en-US" dirty="0" smtClean="0"/>
              <a:t>you </a:t>
            </a:r>
            <a:r>
              <a:rPr lang="en-US" dirty="0"/>
              <a:t>in mid-2016 alongside further explanation of the approach we use</a:t>
            </a:r>
            <a:r>
              <a:rPr lang="en-US" dirty="0" smtClean="0"/>
              <a:t>.</a:t>
            </a:r>
          </a:p>
          <a:p>
            <a:r>
              <a:rPr lang="en-US" dirty="0" smtClean="0"/>
              <a:t>We will continue to develop </a:t>
            </a:r>
            <a:r>
              <a:rPr lang="en-US" dirty="0"/>
              <a:t>the </a:t>
            </a:r>
            <a:r>
              <a:rPr lang="en-US" dirty="0" smtClean="0"/>
              <a:t>profiles. For </a:t>
            </a:r>
            <a:r>
              <a:rPr lang="en-US" dirty="0"/>
              <a:t>instance forthcoming work to align the qualification portfolio and risk assessment components. </a:t>
            </a:r>
          </a:p>
        </p:txBody>
      </p:sp>
    </p:spTree>
    <p:extLst>
      <p:ext uri="{BB962C8B-B14F-4D97-AF65-F5344CB8AC3E}">
        <p14:creationId xmlns:p14="http://schemas.microsoft.com/office/powerpoint/2010/main" val="1512954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Supervisory regime</a:t>
            </a:r>
            <a:endParaRPr lang="en-US" dirty="0"/>
          </a:p>
        </p:txBody>
      </p:sp>
      <p:sp>
        <p:nvSpPr>
          <p:cNvPr id="3" name="Content Placeholder 2"/>
          <p:cNvSpPr>
            <a:spLocks noGrp="1"/>
          </p:cNvSpPr>
          <p:nvPr>
            <p:ph idx="1"/>
          </p:nvPr>
        </p:nvSpPr>
        <p:spPr/>
        <p:txBody>
          <a:bodyPr/>
          <a:lstStyle/>
          <a:p>
            <a:r>
              <a:rPr lang="en-GB" dirty="0"/>
              <a:t>Ofqual writes rules in furtherance of our objectives and in line with our </a:t>
            </a:r>
            <a:r>
              <a:rPr lang="en-GB" dirty="0" smtClean="0"/>
              <a:t>duties</a:t>
            </a:r>
            <a:endParaRPr lang="en-GB" dirty="0"/>
          </a:p>
          <a:p>
            <a:r>
              <a:rPr lang="en-GB" dirty="0"/>
              <a:t>We enforce our rules by putting a supervisory regime in place</a:t>
            </a:r>
          </a:p>
          <a:p>
            <a:r>
              <a:rPr lang="en-GB" dirty="0"/>
              <a:t>This regime allows us to:</a:t>
            </a:r>
          </a:p>
          <a:p>
            <a:pPr marL="609600" lvl="1"/>
            <a:r>
              <a:rPr lang="en-GB" dirty="0" smtClean="0"/>
              <a:t>build intelligence</a:t>
            </a:r>
            <a:endParaRPr lang="en-GB" dirty="0"/>
          </a:p>
          <a:p>
            <a:pPr marL="609600" lvl="1"/>
            <a:r>
              <a:rPr lang="en-GB" dirty="0" smtClean="0"/>
              <a:t>understand </a:t>
            </a:r>
            <a:r>
              <a:rPr lang="en-GB" dirty="0"/>
              <a:t>and quantify </a:t>
            </a:r>
            <a:r>
              <a:rPr lang="en-GB" dirty="0" smtClean="0"/>
              <a:t>risks</a:t>
            </a:r>
            <a:endParaRPr lang="en-GB" dirty="0"/>
          </a:p>
          <a:p>
            <a:pPr marL="609600" lvl="1"/>
            <a:r>
              <a:rPr lang="en-GB" dirty="0" smtClean="0"/>
              <a:t>gather evidence</a:t>
            </a:r>
            <a:endParaRPr lang="en-GB" dirty="0"/>
          </a:p>
          <a:p>
            <a:pPr marL="609600" lvl="1"/>
            <a:r>
              <a:rPr lang="en-GB" dirty="0" smtClean="0"/>
              <a:t>Investigate</a:t>
            </a:r>
            <a:endParaRPr lang="en-GB" dirty="0"/>
          </a:p>
          <a:p>
            <a:pPr marL="609600" lvl="1"/>
            <a:r>
              <a:rPr lang="en-GB" dirty="0" smtClean="0"/>
              <a:t>take </a:t>
            </a:r>
            <a:r>
              <a:rPr lang="en-GB" dirty="0"/>
              <a:t>enforcement action where appropriate and </a:t>
            </a:r>
            <a:r>
              <a:rPr lang="en-GB" dirty="0" smtClean="0"/>
              <a:t>proportionate</a:t>
            </a:r>
            <a:endParaRPr lang="en-GB" dirty="0"/>
          </a:p>
          <a:p>
            <a:r>
              <a:rPr lang="en-GB" dirty="0"/>
              <a:t>By effectively using it, we can also consider the appropriateness of our rules and </a:t>
            </a:r>
            <a:r>
              <a:rPr lang="en-GB" dirty="0" smtClean="0"/>
              <a:t>guidance</a:t>
            </a:r>
            <a:endParaRPr lang="en-GB" dirty="0"/>
          </a:p>
          <a:p>
            <a:r>
              <a:rPr lang="en-GB" dirty="0"/>
              <a:t>We can also seek to influence where </a:t>
            </a:r>
            <a:r>
              <a:rPr lang="en-GB" dirty="0" smtClean="0"/>
              <a:t>appropriate</a:t>
            </a:r>
            <a:endParaRPr lang="en-GB" dirty="0"/>
          </a:p>
        </p:txBody>
      </p:sp>
    </p:spTree>
    <p:extLst>
      <p:ext uri="{BB962C8B-B14F-4D97-AF65-F5344CB8AC3E}">
        <p14:creationId xmlns:p14="http://schemas.microsoft.com/office/powerpoint/2010/main" val="1602176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qual vocational qualifications">
  <a:themeElements>
    <a:clrScheme name="">
      <a:dk1>
        <a:srgbClr val="000000"/>
      </a:dk1>
      <a:lt1>
        <a:srgbClr val="FFFFFF"/>
      </a:lt1>
      <a:dk2>
        <a:srgbClr val="68BD49"/>
      </a:dk2>
      <a:lt2>
        <a:srgbClr val="65696E"/>
      </a:lt2>
      <a:accent1>
        <a:srgbClr val="65696E"/>
      </a:accent1>
      <a:accent2>
        <a:srgbClr val="68BD49"/>
      </a:accent2>
      <a:accent3>
        <a:srgbClr val="FFFFFF"/>
      </a:accent3>
      <a:accent4>
        <a:srgbClr val="000000"/>
      </a:accent4>
      <a:accent5>
        <a:srgbClr val="B8B9BA"/>
      </a:accent5>
      <a:accent6>
        <a:srgbClr val="5EAB41"/>
      </a:accent6>
      <a:hlink>
        <a:srgbClr val="68BD49"/>
      </a:hlink>
      <a:folHlink>
        <a:srgbClr val="68BD4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 xmlns="45150501-b37d-4b37-b0a0-512a8dbac82e" xsi:nil="tru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D7A373A4C50E468CA9E4026D35F6E2" ma:contentTypeVersion="5" ma:contentTypeDescription="Create a new document." ma:contentTypeScope="" ma:versionID="6f65294b266c6366b0609f061382a0b4">
  <xsd:schema xmlns:xsd="http://www.w3.org/2001/XMLSchema" xmlns:p="http://schemas.microsoft.com/office/2006/metadata/properties" xmlns:ns2="45150501-b37d-4b37-b0a0-512a8dbac82e" targetNamespace="http://schemas.microsoft.com/office/2006/metadata/properties" ma:root="true" ma:fieldsID="a6f16d7ac95bab966617cb1271d45bb4" ns2:_="">
    <xsd:import namespace="45150501-b37d-4b37-b0a0-512a8dbac82e"/>
    <xsd:element name="properties">
      <xsd:complexType>
        <xsd:sequence>
          <xsd:element name="documentManagement">
            <xsd:complexType>
              <xsd:all>
                <xsd:element ref="ns2:Description" minOccurs="0"/>
              </xsd:all>
            </xsd:complexType>
          </xsd:element>
        </xsd:sequence>
      </xsd:complexType>
    </xsd:element>
  </xsd:schema>
  <xsd:schema xmlns:xsd="http://www.w3.org/2001/XMLSchema" xmlns:dms="http://schemas.microsoft.com/office/2006/documentManagement/types" targetNamespace="45150501-b37d-4b37-b0a0-512a8dbac82e" elementFormDefault="qualified">
    <xsd:import namespace="http://schemas.microsoft.com/office/2006/documentManagement/types"/>
    <xsd:element name="Description" ma:index="8" nillable="true" ma:displayName="Description" ma:internalName="Descrip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FD12CC-BE13-4DB2-97FB-1B4804DD32B4}">
  <ds:schemaRefs>
    <ds:schemaRef ds:uri="http://schemas.openxmlformats.org/package/2006/metadata/core-properties"/>
    <ds:schemaRef ds:uri="http://purl.org/dc/terms/"/>
    <ds:schemaRef ds:uri="http://schemas.microsoft.com/office/2006/documentManagement/types"/>
    <ds:schemaRef ds:uri="45150501-b37d-4b37-b0a0-512a8dbac82e"/>
    <ds:schemaRef ds:uri="http://purl.org/dc/elements/1.1/"/>
    <ds:schemaRef ds:uri="http://schemas.microsoft.com/office/2006/metadata/properties"/>
    <ds:schemaRef ds:uri="http://www.w3.org/XML/1998/namespace"/>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DA74C86D-7D20-4AB6-A173-B615F8B3A959}">
  <ds:schemaRefs>
    <ds:schemaRef ds:uri="http://schemas.microsoft.com/office/2006/metadata/longProperties"/>
  </ds:schemaRefs>
</ds:datastoreItem>
</file>

<file path=customXml/itemProps3.xml><?xml version="1.0" encoding="utf-8"?>
<ds:datastoreItem xmlns:ds="http://schemas.openxmlformats.org/officeDocument/2006/customXml" ds:itemID="{35C1C410-1A9F-4F38-A395-A6A488C8E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150501-b37d-4b37-b0a0-512a8dbac82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A9C8EB4E-29D2-4DCD-9944-BB0A625CC4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Ofqual powerpoint template</Template>
  <TotalTime>8017</TotalTime>
  <Words>541</Words>
  <Application>Microsoft Macintosh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Wingdings</vt:lpstr>
      <vt:lpstr>Wingdings 2</vt:lpstr>
      <vt:lpstr>Arial</vt:lpstr>
      <vt:lpstr>1_Ofqual vocational qualifications</vt:lpstr>
      <vt:lpstr>Our approach to risk</vt:lpstr>
      <vt:lpstr>In this session</vt:lpstr>
      <vt:lpstr>Regulating in line with the Hampton Principles</vt:lpstr>
      <vt:lpstr>Risks that we consider</vt:lpstr>
      <vt:lpstr>How entity risk works</vt:lpstr>
      <vt:lpstr>Examples of ‘likelihood’ indicators</vt:lpstr>
      <vt:lpstr>What entity profiles are and are not</vt:lpstr>
      <vt:lpstr>Next steps for entity profiles</vt:lpstr>
      <vt:lpstr>Supervisory regime</vt:lpstr>
      <vt:lpstr>Targeting risks</vt:lpstr>
      <vt:lpstr>A perfect storm</vt:lpstr>
      <vt:lpstr>Discussion</vt:lpstr>
    </vt:vector>
  </TitlesOfParts>
  <Company>Ofqual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Arial bold 24pt: Option B cover - delete A or B Do not change images</dc:title>
  <dc:creator>Vanessa Smith</dc:creator>
  <cp:lastModifiedBy>Philip McAllister</cp:lastModifiedBy>
  <cp:revision>71</cp:revision>
  <cp:lastPrinted>2015-12-07T10:48:57Z</cp:lastPrinted>
  <dcterms:created xsi:type="dcterms:W3CDTF">2015-09-11T10:33:37Z</dcterms:created>
  <dcterms:modified xsi:type="dcterms:W3CDTF">2015-12-07T12:40:51Z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escription">
    <vt:lpwstr/>
  </property>
  <property fmtid="{D5CDD505-2E9C-101B-9397-08002B2CF9AE}" pid="4" name="ContentTypeId">
    <vt:lpwstr>0x010100ECD7A373A4C50E468CA9E4026D35F6E2</vt:lpwstr>
  </property>
</Properties>
</file>