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75" r:id="rId3"/>
    <p:sldId id="278" r:id="rId4"/>
    <p:sldId id="297" r:id="rId5"/>
    <p:sldId id="281" r:id="rId6"/>
    <p:sldId id="301" r:id="rId7"/>
    <p:sldId id="286" r:id="rId8"/>
    <p:sldId id="298" r:id="rId9"/>
    <p:sldId id="291" r:id="rId10"/>
    <p:sldId id="293" r:id="rId11"/>
    <p:sldId id="294" r:id="rId12"/>
    <p:sldId id="295" r:id="rId13"/>
    <p:sldId id="302" r:id="rId14"/>
    <p:sldId id="299" r:id="rId15"/>
    <p:sldId id="30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63872"/>
    <a:srgbClr val="573F65"/>
    <a:srgbClr val="664A76"/>
    <a:srgbClr val="573F52"/>
    <a:srgbClr val="725383"/>
    <a:srgbClr val="36666E"/>
    <a:srgbClr val="577FA3"/>
    <a:srgbClr val="33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6" d="100"/>
          <a:sy n="46" d="100"/>
        </p:scale>
        <p:origin x="-52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4FB0D-3EC3-4EB5-B8C8-6708A051BF37}" type="doc">
      <dgm:prSet loTypeId="urn:microsoft.com/office/officeart/2005/8/layout/default#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nl-NL"/>
        </a:p>
      </dgm:t>
    </dgm:pt>
    <dgm:pt modelId="{99789F2D-7284-4B0B-A45B-2893DE64AD36}">
      <dgm:prSet phldrT="[Text]" custT="1"/>
      <dgm:spPr/>
      <dgm:t>
        <a:bodyPr/>
        <a:lstStyle/>
        <a:p>
          <a:r>
            <a:rPr lang="en-IE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 security in local context</a:t>
          </a:r>
          <a:endParaRPr lang="nl-NL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94DCB3-6594-47B8-A5FB-94048C7E5A1E}" type="parTrans" cxnId="{B3AF2441-7E30-466D-B8AB-58E36D2ADFCF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6BA1DF-A8E6-4930-A530-A4B9EEF9DF9F}" type="sibTrans" cxnId="{B3AF2441-7E30-466D-B8AB-58E36D2ADFCF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92D3EE-03C3-4D64-A7D9-CB19BBC86EA2}">
      <dgm:prSet phldrT="[Text]" custT="1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 of emotional responses</a:t>
          </a:r>
          <a:endParaRPr lang="nl-NL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46F3B7-2BD7-4EE0-AF62-A48FD5306537}" type="parTrans" cxnId="{BDC3847C-99B2-4543-BB41-22F0C1C3FF1C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65EA4F-4727-4151-ABC1-40F84E34E448}" type="sibTrans" cxnId="{BDC3847C-99B2-4543-BB41-22F0C1C3FF1C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892360-AC11-4C57-AA49-75303F6E39C6}">
      <dgm:prSet phldrT="[Text]" custT="1"/>
      <dgm:spPr/>
      <dgm:t>
        <a:bodyPr/>
        <a:lstStyle/>
        <a:p>
          <a:r>
            <a:rPr lang="en-IE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Sexual violence – facts and terms</a:t>
          </a:r>
          <a:endParaRPr lang="nl-NL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E159F2-5913-4CA4-BA47-A3D5FF0B0A25}" type="parTrans" cxnId="{D65FC484-B4C4-4B0D-B250-29C2893C09EA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849EB8-816B-4CB4-B3A3-77A35F134AFC}" type="sibTrans" cxnId="{D65FC484-B4C4-4B0D-B250-29C2893C09EA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570B76-FBA0-4A20-A2F5-7BEF9F29E829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Use of direct speech/ not editing</a:t>
          </a:r>
          <a:endParaRPr lang="nl-NL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071967-E76D-4AC3-93BB-69D245CA1CF6}" type="parTrans" cxnId="{70FB8044-88DF-4ABC-BEEB-9B5208DA7124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11C76D-7B10-4220-9315-989CF3890356}" type="sibTrans" cxnId="{70FB8044-88DF-4ABC-BEEB-9B5208DA7124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A3D53E-7FED-4CE1-BC47-50EC00D6E6F3}">
      <dgm:prSet custT="1"/>
      <dgm:spPr/>
      <dgm:t>
        <a:bodyPr/>
        <a:lstStyle/>
        <a:p>
          <a:r>
            <a:rPr lang="en-IE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Empathy and sensitivity</a:t>
          </a:r>
          <a:endParaRPr lang="nl-NL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B8B9C8-EDCC-45D5-BC3A-191E9955F5B7}" type="parTrans" cxnId="{53759A20-13D8-43A7-B812-F157D28362E6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4D5573-7A8F-49FF-8DEB-D5C3E0DB9D70}" type="sibTrans" cxnId="{53759A20-13D8-43A7-B812-F157D28362E6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7266B4-3550-4B86-8252-60EC5566362E}">
      <dgm:prSet custT="1"/>
      <dgm:spPr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lumMod val="50000"/>
              </a:schemeClr>
            </a:gs>
          </a:gsLst>
        </a:gradFill>
      </dgm:spPr>
      <dgm:t>
        <a:bodyPr/>
        <a:lstStyle/>
        <a:p>
          <a:r>
            <a:rPr lang="en-IE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Cultural attitudes to sexual violence</a:t>
          </a:r>
          <a:endParaRPr lang="nl-NL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A0B49A-6182-49A5-B64D-80A77DE5A29D}" type="parTrans" cxnId="{033AABCD-613A-4D40-8C1C-6DABE6A1B4DE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B48556-A37B-4A51-B39E-4DDBC477CC40}" type="sibTrans" cxnId="{033AABCD-613A-4D40-8C1C-6DABE6A1B4DE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7E0D9B-1B0D-4025-A89F-5DF5BB0F294C}">
      <dgm:prSet custT="1"/>
      <dgm:spPr>
        <a:gradFill rotWithShape="0">
          <a:gsLst>
            <a:gs pos="0">
              <a:schemeClr val="accent6">
                <a:lumMod val="75000"/>
              </a:schemeClr>
            </a:gs>
            <a:gs pos="100000">
              <a:srgbClr val="573F65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Physical awareness &amp; positioning</a:t>
          </a:r>
          <a:endParaRPr lang="nl-NL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49B424-761A-4CB6-AB84-E1DA9389579C}" type="parTrans" cxnId="{2C93D4DD-3369-4FA1-9484-F82921A9C2AF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4B55F3-2E96-42F3-8043-63F1C698BD9C}" type="sibTrans" cxnId="{2C93D4DD-3369-4FA1-9484-F82921A9C2AF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DFFFBC-7B39-4262-B819-92FA6B88F32D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Communicating with children</a:t>
          </a:r>
          <a:endParaRPr lang="nl-NL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24C4EC-5A62-4C47-BB9B-191CA05EA20E}" type="parTrans" cxnId="{A47CB795-9D78-4C05-8898-ABD09A21B398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56DA5-6DAE-4A00-8E5D-26A86A97CA19}" type="sibTrans" cxnId="{A47CB795-9D78-4C05-8898-ABD09A21B398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FF87FF-9AEB-414E-956F-F3C511D932F8}">
      <dgm:prSet phldrT="[Text]" custT="1"/>
      <dgm:spPr/>
      <dgm:t>
        <a:bodyPr/>
        <a:lstStyle/>
        <a:p>
          <a:r>
            <a:rPr lang="en-IE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Cultural awareness &amp; objectivity</a:t>
          </a:r>
          <a:endParaRPr lang="nl-NL" sz="1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533C04-6E22-4316-9934-8B9D7054AAD5}" type="sibTrans" cxnId="{E3DDECA8-9778-4F59-9F29-5DF502DB31AC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0DE6BF-8CCC-4471-A588-E4BA80BD1533}" type="parTrans" cxnId="{E3DDECA8-9778-4F59-9F29-5DF502DB31AC}">
      <dgm:prSet/>
      <dgm:spPr/>
      <dgm:t>
        <a:bodyPr/>
        <a:lstStyle/>
        <a:p>
          <a:endParaRPr lang="nl-NL" sz="18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C5C52B-63AA-4847-8F2A-A2655D9B6E87}" type="pres">
      <dgm:prSet presAssocID="{F934FB0D-3EC3-4EB5-B8C8-6708A051BF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7DF0396-F2F2-4511-A0F5-2E94BA9BBAEF}" type="pres">
      <dgm:prSet presAssocID="{99789F2D-7284-4B0B-A45B-2893DE64AD36}" presName="node" presStyleLbl="node1" presStyleIdx="0" presStyleCnt="9" custAng="0" custLinFactNeighborY="-6145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nl-NL"/>
        </a:p>
      </dgm:t>
    </dgm:pt>
    <dgm:pt modelId="{3F9AB2A1-2C1C-4249-854F-46B1670EB38F}" type="pres">
      <dgm:prSet presAssocID="{D36BA1DF-A8E6-4930-A530-A4B9EEF9DF9F}" presName="sibTrans" presStyleCnt="0"/>
      <dgm:spPr/>
      <dgm:t>
        <a:bodyPr/>
        <a:lstStyle/>
        <a:p>
          <a:endParaRPr lang="nl-NL"/>
        </a:p>
      </dgm:t>
    </dgm:pt>
    <dgm:pt modelId="{65D8B566-B06B-4F5F-BB4C-D12B9D5E4E8E}" type="pres">
      <dgm:prSet presAssocID="{CFA3D53E-7FED-4CE1-BC47-50EC00D6E6F3}" presName="node" presStyleLbl="node1" presStyleIdx="1" presStyleCnt="9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nl-NL"/>
        </a:p>
      </dgm:t>
    </dgm:pt>
    <dgm:pt modelId="{5BC0547A-DF5E-4C84-B5F8-6D24B69F5265}" type="pres">
      <dgm:prSet presAssocID="{E24D5573-7A8F-49FF-8DEB-D5C3E0DB9D70}" presName="sibTrans" presStyleCnt="0"/>
      <dgm:spPr/>
      <dgm:t>
        <a:bodyPr/>
        <a:lstStyle/>
        <a:p>
          <a:endParaRPr lang="nl-NL"/>
        </a:p>
      </dgm:t>
    </dgm:pt>
    <dgm:pt modelId="{D9AA23B5-4FFB-43C7-80AE-3350D96AFD4E}" type="pres">
      <dgm:prSet presAssocID="{747266B4-3550-4B86-8252-60EC5566362E}" presName="node" presStyleLbl="node1" presStyleIdx="2" presStyleCnt="9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nl-NL"/>
        </a:p>
      </dgm:t>
    </dgm:pt>
    <dgm:pt modelId="{4D4F8BAB-B626-49BE-ABE1-010EFFA0AC16}" type="pres">
      <dgm:prSet presAssocID="{97B48556-A37B-4A51-B39E-4DDBC477CC40}" presName="sibTrans" presStyleCnt="0"/>
      <dgm:spPr/>
      <dgm:t>
        <a:bodyPr/>
        <a:lstStyle/>
        <a:p>
          <a:endParaRPr lang="nl-NL"/>
        </a:p>
      </dgm:t>
    </dgm:pt>
    <dgm:pt modelId="{DE0C9478-F183-4C79-9D1B-2590D0BF77D5}" type="pres">
      <dgm:prSet presAssocID="{0FDFFFBC-7B39-4262-B819-92FA6B88F32D}" presName="node" presStyleLbl="node1" presStyleIdx="3" presStyleCnt="9" custLinFactNeighborY="-2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nl-NL"/>
        </a:p>
      </dgm:t>
    </dgm:pt>
    <dgm:pt modelId="{69D1A794-34F2-44EA-99F4-0021D372624E}" type="pres">
      <dgm:prSet presAssocID="{93856DA5-6DAE-4A00-8E5D-26A86A97CA19}" presName="sibTrans" presStyleCnt="0"/>
      <dgm:spPr/>
      <dgm:t>
        <a:bodyPr/>
        <a:lstStyle/>
        <a:p>
          <a:endParaRPr lang="nl-NL"/>
        </a:p>
      </dgm:t>
    </dgm:pt>
    <dgm:pt modelId="{A83C7056-BC12-4CFA-8F8C-1D8ACE6AE372}" type="pres">
      <dgm:prSet presAssocID="{EA7E0D9B-1B0D-4025-A89F-5DF5BB0F294C}" presName="node" presStyleLbl="node1" presStyleIdx="4" presStyleCnt="9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nl-NL"/>
        </a:p>
      </dgm:t>
    </dgm:pt>
    <dgm:pt modelId="{8106275E-ADB9-4041-A8F0-DCDA9048DED9}" type="pres">
      <dgm:prSet presAssocID="{8F4B55F3-2E96-42F3-8043-63F1C698BD9C}" presName="sibTrans" presStyleCnt="0"/>
      <dgm:spPr/>
      <dgm:t>
        <a:bodyPr/>
        <a:lstStyle/>
        <a:p>
          <a:endParaRPr lang="nl-NL"/>
        </a:p>
      </dgm:t>
    </dgm:pt>
    <dgm:pt modelId="{7E05DAF1-54A5-46F2-AA3C-F6D35F0499DB}" type="pres">
      <dgm:prSet presAssocID="{7592D3EE-03C3-4D64-A7D9-CB19BBC86EA2}" presName="node" presStyleLbl="node1" presStyleIdx="5" presStyleCnt="9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nl-NL"/>
        </a:p>
      </dgm:t>
    </dgm:pt>
    <dgm:pt modelId="{C66A1089-8347-4999-9837-AAB4590AE2BB}" type="pres">
      <dgm:prSet presAssocID="{F965EA4F-4727-4151-ABC1-40F84E34E448}" presName="sibTrans" presStyleCnt="0"/>
      <dgm:spPr/>
      <dgm:t>
        <a:bodyPr/>
        <a:lstStyle/>
        <a:p>
          <a:endParaRPr lang="nl-NL"/>
        </a:p>
      </dgm:t>
    </dgm:pt>
    <dgm:pt modelId="{29F1CDC2-9FBE-4735-8EA9-2FBCED892D21}" type="pres">
      <dgm:prSet presAssocID="{FAFF87FF-9AEB-414E-956F-F3C511D932F8}" presName="node" presStyleLbl="node1" presStyleIdx="6" presStyleCnt="9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nl-NL"/>
        </a:p>
      </dgm:t>
    </dgm:pt>
    <dgm:pt modelId="{93F70808-8308-4A7C-BD83-EE341398E7A9}" type="pres">
      <dgm:prSet presAssocID="{D2533C04-6E22-4316-9934-8B9D7054AAD5}" presName="sibTrans" presStyleCnt="0"/>
      <dgm:spPr/>
      <dgm:t>
        <a:bodyPr/>
        <a:lstStyle/>
        <a:p>
          <a:endParaRPr lang="nl-NL"/>
        </a:p>
      </dgm:t>
    </dgm:pt>
    <dgm:pt modelId="{67D22B74-C5EE-41AB-B48F-3CDF2A39CF2D}" type="pres">
      <dgm:prSet presAssocID="{F0892360-AC11-4C57-AA49-75303F6E39C6}" presName="node" presStyleLbl="node1" presStyleIdx="7" presStyleCnt="9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nl-NL"/>
        </a:p>
      </dgm:t>
    </dgm:pt>
    <dgm:pt modelId="{E737D78B-5A53-45B5-9F4C-75F1180CDD37}" type="pres">
      <dgm:prSet presAssocID="{FC849EB8-816B-4CB4-B3A3-77A35F134AFC}" presName="sibTrans" presStyleCnt="0"/>
      <dgm:spPr/>
      <dgm:t>
        <a:bodyPr/>
        <a:lstStyle/>
        <a:p>
          <a:endParaRPr lang="nl-NL"/>
        </a:p>
      </dgm:t>
    </dgm:pt>
    <dgm:pt modelId="{A81E1F5E-BC5F-4BB3-83F3-513E7D79EEB8}" type="pres">
      <dgm:prSet presAssocID="{E8570B76-FBA0-4A20-A2F5-7BEF9F29E829}" presName="node" presStyleLbl="node1" presStyleIdx="8" presStyleCnt="9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nl-NL"/>
        </a:p>
      </dgm:t>
    </dgm:pt>
  </dgm:ptLst>
  <dgm:cxnLst>
    <dgm:cxn modelId="{B3AF2441-7E30-466D-B8AB-58E36D2ADFCF}" srcId="{F934FB0D-3EC3-4EB5-B8C8-6708A051BF37}" destId="{99789F2D-7284-4B0B-A45B-2893DE64AD36}" srcOrd="0" destOrd="0" parTransId="{2B94DCB3-6594-47B8-A5FB-94048C7E5A1E}" sibTransId="{D36BA1DF-A8E6-4930-A530-A4B9EEF9DF9F}"/>
    <dgm:cxn modelId="{53759A20-13D8-43A7-B812-F157D28362E6}" srcId="{F934FB0D-3EC3-4EB5-B8C8-6708A051BF37}" destId="{CFA3D53E-7FED-4CE1-BC47-50EC00D6E6F3}" srcOrd="1" destOrd="0" parTransId="{DCB8B9C8-EDCC-45D5-BC3A-191E9955F5B7}" sibTransId="{E24D5573-7A8F-49FF-8DEB-D5C3E0DB9D70}"/>
    <dgm:cxn modelId="{D0F09AFA-5329-41D1-957F-8454C1774209}" type="presOf" srcId="{CFA3D53E-7FED-4CE1-BC47-50EC00D6E6F3}" destId="{65D8B566-B06B-4F5F-BB4C-D12B9D5E4E8E}" srcOrd="0" destOrd="0" presId="urn:microsoft.com/office/officeart/2005/8/layout/default#1"/>
    <dgm:cxn modelId="{EAE6380B-4BD9-4D1E-8BF9-ABE8FFC7A822}" type="presOf" srcId="{99789F2D-7284-4B0B-A45B-2893DE64AD36}" destId="{D7DF0396-F2F2-4511-A0F5-2E94BA9BBAEF}" srcOrd="0" destOrd="0" presId="urn:microsoft.com/office/officeart/2005/8/layout/default#1"/>
    <dgm:cxn modelId="{D65FC484-B4C4-4B0D-B250-29C2893C09EA}" srcId="{F934FB0D-3EC3-4EB5-B8C8-6708A051BF37}" destId="{F0892360-AC11-4C57-AA49-75303F6E39C6}" srcOrd="7" destOrd="0" parTransId="{77E159F2-5913-4CA4-BA47-A3D5FF0B0A25}" sibTransId="{FC849EB8-816B-4CB4-B3A3-77A35F134AFC}"/>
    <dgm:cxn modelId="{E3DDECA8-9778-4F59-9F29-5DF502DB31AC}" srcId="{F934FB0D-3EC3-4EB5-B8C8-6708A051BF37}" destId="{FAFF87FF-9AEB-414E-956F-F3C511D932F8}" srcOrd="6" destOrd="0" parTransId="{370DE6BF-8CCC-4471-A588-E4BA80BD1533}" sibTransId="{D2533C04-6E22-4316-9934-8B9D7054AAD5}"/>
    <dgm:cxn modelId="{17552832-7D37-4090-B469-C4803F1B4BED}" type="presOf" srcId="{747266B4-3550-4B86-8252-60EC5566362E}" destId="{D9AA23B5-4FFB-43C7-80AE-3350D96AFD4E}" srcOrd="0" destOrd="0" presId="urn:microsoft.com/office/officeart/2005/8/layout/default#1"/>
    <dgm:cxn modelId="{D4BBAF1F-5278-480D-BE88-06538D1FD03B}" type="presOf" srcId="{F934FB0D-3EC3-4EB5-B8C8-6708A051BF37}" destId="{84C5C52B-63AA-4847-8F2A-A2655D9B6E87}" srcOrd="0" destOrd="0" presId="urn:microsoft.com/office/officeart/2005/8/layout/default#1"/>
    <dgm:cxn modelId="{033AABCD-613A-4D40-8C1C-6DABE6A1B4DE}" srcId="{F934FB0D-3EC3-4EB5-B8C8-6708A051BF37}" destId="{747266B4-3550-4B86-8252-60EC5566362E}" srcOrd="2" destOrd="0" parTransId="{13A0B49A-6182-49A5-B64D-80A77DE5A29D}" sibTransId="{97B48556-A37B-4A51-B39E-4DDBC477CC40}"/>
    <dgm:cxn modelId="{A5FC1B4E-8CE0-4ECE-829A-90EF74C3CD50}" type="presOf" srcId="{7592D3EE-03C3-4D64-A7D9-CB19BBC86EA2}" destId="{7E05DAF1-54A5-46F2-AA3C-F6D35F0499DB}" srcOrd="0" destOrd="0" presId="urn:microsoft.com/office/officeart/2005/8/layout/default#1"/>
    <dgm:cxn modelId="{30B89F0A-E9BA-4734-9122-715F9C605E80}" type="presOf" srcId="{EA7E0D9B-1B0D-4025-A89F-5DF5BB0F294C}" destId="{A83C7056-BC12-4CFA-8F8C-1D8ACE6AE372}" srcOrd="0" destOrd="0" presId="urn:microsoft.com/office/officeart/2005/8/layout/default#1"/>
    <dgm:cxn modelId="{A31B2B42-EDB1-4584-8B33-F0D32FF26773}" type="presOf" srcId="{FAFF87FF-9AEB-414E-956F-F3C511D932F8}" destId="{29F1CDC2-9FBE-4735-8EA9-2FBCED892D21}" srcOrd="0" destOrd="0" presId="urn:microsoft.com/office/officeart/2005/8/layout/default#1"/>
    <dgm:cxn modelId="{BDC3847C-99B2-4543-BB41-22F0C1C3FF1C}" srcId="{F934FB0D-3EC3-4EB5-B8C8-6708A051BF37}" destId="{7592D3EE-03C3-4D64-A7D9-CB19BBC86EA2}" srcOrd="5" destOrd="0" parTransId="{4546F3B7-2BD7-4EE0-AF62-A48FD5306537}" sibTransId="{F965EA4F-4727-4151-ABC1-40F84E34E448}"/>
    <dgm:cxn modelId="{DCB0B62F-FA3C-42EE-9011-2BD622CC2949}" type="presOf" srcId="{E8570B76-FBA0-4A20-A2F5-7BEF9F29E829}" destId="{A81E1F5E-BC5F-4BB3-83F3-513E7D79EEB8}" srcOrd="0" destOrd="0" presId="urn:microsoft.com/office/officeart/2005/8/layout/default#1"/>
    <dgm:cxn modelId="{A47CB795-9D78-4C05-8898-ABD09A21B398}" srcId="{F934FB0D-3EC3-4EB5-B8C8-6708A051BF37}" destId="{0FDFFFBC-7B39-4262-B819-92FA6B88F32D}" srcOrd="3" destOrd="0" parTransId="{F224C4EC-5A62-4C47-BB9B-191CA05EA20E}" sibTransId="{93856DA5-6DAE-4A00-8E5D-26A86A97CA19}"/>
    <dgm:cxn modelId="{71252844-E609-442C-91D1-173D44BAF58E}" type="presOf" srcId="{0FDFFFBC-7B39-4262-B819-92FA6B88F32D}" destId="{DE0C9478-F183-4C79-9D1B-2590D0BF77D5}" srcOrd="0" destOrd="0" presId="urn:microsoft.com/office/officeart/2005/8/layout/default#1"/>
    <dgm:cxn modelId="{70FB8044-88DF-4ABC-BEEB-9B5208DA7124}" srcId="{F934FB0D-3EC3-4EB5-B8C8-6708A051BF37}" destId="{E8570B76-FBA0-4A20-A2F5-7BEF9F29E829}" srcOrd="8" destOrd="0" parTransId="{F2071967-E76D-4AC3-93BB-69D245CA1CF6}" sibTransId="{2511C76D-7B10-4220-9315-989CF3890356}"/>
    <dgm:cxn modelId="{2C93D4DD-3369-4FA1-9484-F82921A9C2AF}" srcId="{F934FB0D-3EC3-4EB5-B8C8-6708A051BF37}" destId="{EA7E0D9B-1B0D-4025-A89F-5DF5BB0F294C}" srcOrd="4" destOrd="0" parTransId="{B049B424-761A-4CB6-AB84-E1DA9389579C}" sibTransId="{8F4B55F3-2E96-42F3-8043-63F1C698BD9C}"/>
    <dgm:cxn modelId="{D1D423EA-FD75-4510-B811-AF9E97F3F93F}" type="presOf" srcId="{F0892360-AC11-4C57-AA49-75303F6E39C6}" destId="{67D22B74-C5EE-41AB-B48F-3CDF2A39CF2D}" srcOrd="0" destOrd="0" presId="urn:microsoft.com/office/officeart/2005/8/layout/default#1"/>
    <dgm:cxn modelId="{8F9B0BEC-6F67-4E63-8770-2F26B581FB17}" type="presParOf" srcId="{84C5C52B-63AA-4847-8F2A-A2655D9B6E87}" destId="{D7DF0396-F2F2-4511-A0F5-2E94BA9BBAEF}" srcOrd="0" destOrd="0" presId="urn:microsoft.com/office/officeart/2005/8/layout/default#1"/>
    <dgm:cxn modelId="{7F419CDA-C597-4F44-A185-35AB9ED6CC47}" type="presParOf" srcId="{84C5C52B-63AA-4847-8F2A-A2655D9B6E87}" destId="{3F9AB2A1-2C1C-4249-854F-46B1670EB38F}" srcOrd="1" destOrd="0" presId="urn:microsoft.com/office/officeart/2005/8/layout/default#1"/>
    <dgm:cxn modelId="{1DEF658E-92A5-49D2-A3D1-DC81F506C697}" type="presParOf" srcId="{84C5C52B-63AA-4847-8F2A-A2655D9B6E87}" destId="{65D8B566-B06B-4F5F-BB4C-D12B9D5E4E8E}" srcOrd="2" destOrd="0" presId="urn:microsoft.com/office/officeart/2005/8/layout/default#1"/>
    <dgm:cxn modelId="{96F047F3-5C5E-4FF1-879B-A010A5771388}" type="presParOf" srcId="{84C5C52B-63AA-4847-8F2A-A2655D9B6E87}" destId="{5BC0547A-DF5E-4C84-B5F8-6D24B69F5265}" srcOrd="3" destOrd="0" presId="urn:microsoft.com/office/officeart/2005/8/layout/default#1"/>
    <dgm:cxn modelId="{0D68E248-16EB-44CC-9D56-D2CDB90AE782}" type="presParOf" srcId="{84C5C52B-63AA-4847-8F2A-A2655D9B6E87}" destId="{D9AA23B5-4FFB-43C7-80AE-3350D96AFD4E}" srcOrd="4" destOrd="0" presId="urn:microsoft.com/office/officeart/2005/8/layout/default#1"/>
    <dgm:cxn modelId="{E1E1D0EF-35ED-47B9-8A71-8FF8C88606E3}" type="presParOf" srcId="{84C5C52B-63AA-4847-8F2A-A2655D9B6E87}" destId="{4D4F8BAB-B626-49BE-ABE1-010EFFA0AC16}" srcOrd="5" destOrd="0" presId="urn:microsoft.com/office/officeart/2005/8/layout/default#1"/>
    <dgm:cxn modelId="{F7F4F9A5-C7C2-4DA0-80BE-5F83D76CC363}" type="presParOf" srcId="{84C5C52B-63AA-4847-8F2A-A2655D9B6E87}" destId="{DE0C9478-F183-4C79-9D1B-2590D0BF77D5}" srcOrd="6" destOrd="0" presId="urn:microsoft.com/office/officeart/2005/8/layout/default#1"/>
    <dgm:cxn modelId="{010301A2-A584-4ABA-B36C-4A78644A5D77}" type="presParOf" srcId="{84C5C52B-63AA-4847-8F2A-A2655D9B6E87}" destId="{69D1A794-34F2-44EA-99F4-0021D372624E}" srcOrd="7" destOrd="0" presId="urn:microsoft.com/office/officeart/2005/8/layout/default#1"/>
    <dgm:cxn modelId="{82D81B45-87CE-41D9-A3A3-E318FB580FF6}" type="presParOf" srcId="{84C5C52B-63AA-4847-8F2A-A2655D9B6E87}" destId="{A83C7056-BC12-4CFA-8F8C-1D8ACE6AE372}" srcOrd="8" destOrd="0" presId="urn:microsoft.com/office/officeart/2005/8/layout/default#1"/>
    <dgm:cxn modelId="{6FF3C1CB-CC94-43A8-9AA6-112C130714C8}" type="presParOf" srcId="{84C5C52B-63AA-4847-8F2A-A2655D9B6E87}" destId="{8106275E-ADB9-4041-A8F0-DCDA9048DED9}" srcOrd="9" destOrd="0" presId="urn:microsoft.com/office/officeart/2005/8/layout/default#1"/>
    <dgm:cxn modelId="{E253953B-2495-4976-88E2-47CB39A91082}" type="presParOf" srcId="{84C5C52B-63AA-4847-8F2A-A2655D9B6E87}" destId="{7E05DAF1-54A5-46F2-AA3C-F6D35F0499DB}" srcOrd="10" destOrd="0" presId="urn:microsoft.com/office/officeart/2005/8/layout/default#1"/>
    <dgm:cxn modelId="{A4477C36-8D03-403F-A723-66AA57EDC605}" type="presParOf" srcId="{84C5C52B-63AA-4847-8F2A-A2655D9B6E87}" destId="{C66A1089-8347-4999-9837-AAB4590AE2BB}" srcOrd="11" destOrd="0" presId="urn:microsoft.com/office/officeart/2005/8/layout/default#1"/>
    <dgm:cxn modelId="{365FFC8F-B6C3-49A9-8463-41E7A3EF2E9C}" type="presParOf" srcId="{84C5C52B-63AA-4847-8F2A-A2655D9B6E87}" destId="{29F1CDC2-9FBE-4735-8EA9-2FBCED892D21}" srcOrd="12" destOrd="0" presId="urn:microsoft.com/office/officeart/2005/8/layout/default#1"/>
    <dgm:cxn modelId="{768DAF3A-3E6F-4467-86F0-84DA58DD1480}" type="presParOf" srcId="{84C5C52B-63AA-4847-8F2A-A2655D9B6E87}" destId="{93F70808-8308-4A7C-BD83-EE341398E7A9}" srcOrd="13" destOrd="0" presId="urn:microsoft.com/office/officeart/2005/8/layout/default#1"/>
    <dgm:cxn modelId="{3FC10E42-5AF4-4904-9496-D76A11F3B868}" type="presParOf" srcId="{84C5C52B-63AA-4847-8F2A-A2655D9B6E87}" destId="{67D22B74-C5EE-41AB-B48F-3CDF2A39CF2D}" srcOrd="14" destOrd="0" presId="urn:microsoft.com/office/officeart/2005/8/layout/default#1"/>
    <dgm:cxn modelId="{E0B1554A-2316-45ED-9D54-4CDC0CD06BD9}" type="presParOf" srcId="{84C5C52B-63AA-4847-8F2A-A2655D9B6E87}" destId="{E737D78B-5A53-45B5-9F4C-75F1180CDD37}" srcOrd="15" destOrd="0" presId="urn:microsoft.com/office/officeart/2005/8/layout/default#1"/>
    <dgm:cxn modelId="{323A3791-BF0F-4D48-B5BC-034C52E4296B}" type="presParOf" srcId="{84C5C52B-63AA-4847-8F2A-A2655D9B6E87}" destId="{A81E1F5E-BC5F-4BB3-83F3-513E7D79EEB8}" srcOrd="16" destOrd="0" presId="urn:microsoft.com/office/officeart/2005/8/layout/default#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4FB0D-3EC3-4EB5-B8C8-6708A051BF37}" type="doc">
      <dgm:prSet loTypeId="urn:microsoft.com/office/officeart/2005/8/layout/default#2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nl-NL"/>
        </a:p>
      </dgm:t>
    </dgm:pt>
    <dgm:pt modelId="{99789F2D-7284-4B0B-A45B-2893DE64AD36}">
      <dgm:prSet phldrT="[Text]" custT="1"/>
      <dgm:spPr/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Financial cost vs. professional value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94DCB3-6594-47B8-A5FB-94048C7E5A1E}" type="parTrans" cxnId="{B3AF2441-7E30-466D-B8AB-58E36D2ADFCF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6BA1DF-A8E6-4930-A530-A4B9EEF9DF9F}" type="sibTrans" cxnId="{B3AF2441-7E30-466D-B8AB-58E36D2ADFCF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92D3EE-03C3-4D64-A7D9-CB19BBC86EA2}">
      <dgm:prSet phldrT="[Text]" custT="1"/>
      <dgm:spPr/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Impartiality &amp; background check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46F3B7-2BD7-4EE0-AF62-A48FD5306537}" type="parTrans" cxnId="{BDC3847C-99B2-4543-BB41-22F0C1C3FF1C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65EA4F-4727-4151-ABC1-40F84E34E448}" type="sibTrans" cxnId="{BDC3847C-99B2-4543-BB41-22F0C1C3FF1C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FF87FF-9AEB-414E-956F-F3C511D932F8}">
      <dgm:prSet phldrT="[Text]" custT="1"/>
      <dgm:spPr/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Trust issues for witnesses (cultural/political groups)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0DE6BF-8CCC-4471-A588-E4BA80BD1533}" type="parTrans" cxnId="{E3DDECA8-9778-4F59-9F29-5DF502DB31AC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533C04-6E22-4316-9934-8B9D7054AAD5}" type="sibTrans" cxnId="{E3DDECA8-9778-4F59-9F29-5DF502DB31AC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892360-AC11-4C57-AA49-75303F6E39C6}">
      <dgm:prSet phldrT="[Text]" custT="1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2">
                <a:lumMod val="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Need for male </a:t>
          </a:r>
          <a:r>
            <a:rPr lang="en-IE" sz="20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and</a:t>
          </a:r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female interpreters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E159F2-5913-4CA4-BA47-A3D5FF0B0A25}" type="parTrans" cxnId="{D65FC484-B4C4-4B0D-B250-29C2893C09EA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849EB8-816B-4CB4-B3A3-77A35F134AFC}" type="sibTrans" cxnId="{D65FC484-B4C4-4B0D-B250-29C2893C09EA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A3D53E-7FED-4CE1-BC47-50EC00D6E6F3}">
      <dgm:prSet custT="1"/>
      <dgm:spPr/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 views on gender &amp; sexual violence (also against men)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B8B9C8-EDCC-45D5-BC3A-191E9955F5B7}" type="parTrans" cxnId="{53759A20-13D8-43A7-B812-F157D28362E6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4D5573-7A8F-49FF-8DEB-D5C3E0DB9D70}" type="sibTrans" cxnId="{53759A20-13D8-43A7-B812-F157D28362E6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7266B4-3550-4B86-8252-60EC5566362E}">
      <dgm:prSet custT="1"/>
      <dgm:spPr/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Training/ experience working with children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A0B49A-6182-49A5-B64D-80A77DE5A29D}" type="parTrans" cxnId="{033AABCD-613A-4D40-8C1C-6DABE6A1B4DE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B48556-A37B-4A51-B39E-4DDBC477CC40}" type="sibTrans" cxnId="{033AABCD-613A-4D40-8C1C-6DABE6A1B4DE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7E0D9B-1B0D-4025-A89F-5DF5BB0F294C}">
      <dgm:prSet custT="1"/>
      <dgm:spPr>
        <a:gradFill rotWithShape="0">
          <a:gsLst>
            <a:gs pos="0">
              <a:srgbClr val="725383"/>
            </a:gs>
            <a:gs pos="100000">
              <a:srgbClr val="573F65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Confidentiality &amp; security concerns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49B424-761A-4CB6-AB84-E1DA9389579C}" type="parTrans" cxnId="{2C93D4DD-3369-4FA1-9484-F82921A9C2AF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4B55F3-2E96-42F3-8043-63F1C698BD9C}" type="sibTrans" cxnId="{2C93D4DD-3369-4FA1-9484-F82921A9C2AF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DFFFBC-7B39-4262-B819-92FA6B88F32D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Profile (age, ethnicity, sex) – risk assessment</a:t>
          </a:r>
          <a:endParaRPr lang="nl-NL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24C4EC-5A62-4C47-BB9B-191CA05EA20E}" type="parTrans" cxnId="{A47CB795-9D78-4C05-8898-ABD09A21B398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56DA5-6DAE-4A00-8E5D-26A86A97CA19}" type="sibTrans" cxnId="{A47CB795-9D78-4C05-8898-ABD09A21B398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C5C52B-63AA-4847-8F2A-A2655D9B6E87}" type="pres">
      <dgm:prSet presAssocID="{F934FB0D-3EC3-4EB5-B8C8-6708A051BF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7DF0396-F2F2-4511-A0F5-2E94BA9BBAEF}" type="pres">
      <dgm:prSet presAssocID="{99789F2D-7284-4B0B-A45B-2893DE64AD36}" presName="node" presStyleLbl="node1" presStyleIdx="0" presStyleCnt="8" custLinFactNeighborY="-590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9AB2A1-2C1C-4249-854F-46B1670EB38F}" type="pres">
      <dgm:prSet presAssocID="{D36BA1DF-A8E6-4930-A530-A4B9EEF9DF9F}" presName="sibTrans" presStyleCnt="0"/>
      <dgm:spPr/>
      <dgm:t>
        <a:bodyPr/>
        <a:lstStyle/>
        <a:p>
          <a:endParaRPr lang="nl-NL"/>
        </a:p>
      </dgm:t>
    </dgm:pt>
    <dgm:pt modelId="{65D8B566-B06B-4F5F-BB4C-D12B9D5E4E8E}" type="pres">
      <dgm:prSet presAssocID="{CFA3D53E-7FED-4CE1-BC47-50EC00D6E6F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C0547A-DF5E-4C84-B5F8-6D24B69F5265}" type="pres">
      <dgm:prSet presAssocID="{E24D5573-7A8F-49FF-8DEB-D5C3E0DB9D70}" presName="sibTrans" presStyleCnt="0"/>
      <dgm:spPr/>
      <dgm:t>
        <a:bodyPr/>
        <a:lstStyle/>
        <a:p>
          <a:endParaRPr lang="nl-NL"/>
        </a:p>
      </dgm:t>
    </dgm:pt>
    <dgm:pt modelId="{D9AA23B5-4FFB-43C7-80AE-3350D96AFD4E}" type="pres">
      <dgm:prSet presAssocID="{747266B4-3550-4B86-8252-60EC5566362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D4F8BAB-B626-49BE-ABE1-010EFFA0AC16}" type="pres">
      <dgm:prSet presAssocID="{97B48556-A37B-4A51-B39E-4DDBC477CC40}" presName="sibTrans" presStyleCnt="0"/>
      <dgm:spPr/>
      <dgm:t>
        <a:bodyPr/>
        <a:lstStyle/>
        <a:p>
          <a:endParaRPr lang="nl-NL"/>
        </a:p>
      </dgm:t>
    </dgm:pt>
    <dgm:pt modelId="{DE0C9478-F183-4C79-9D1B-2590D0BF77D5}" type="pres">
      <dgm:prSet presAssocID="{0FDFFFBC-7B39-4262-B819-92FA6B88F32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9D1A794-34F2-44EA-99F4-0021D372624E}" type="pres">
      <dgm:prSet presAssocID="{93856DA5-6DAE-4A00-8E5D-26A86A97CA19}" presName="sibTrans" presStyleCnt="0"/>
      <dgm:spPr/>
      <dgm:t>
        <a:bodyPr/>
        <a:lstStyle/>
        <a:p>
          <a:endParaRPr lang="nl-NL"/>
        </a:p>
      </dgm:t>
    </dgm:pt>
    <dgm:pt modelId="{A83C7056-BC12-4CFA-8F8C-1D8ACE6AE372}" type="pres">
      <dgm:prSet presAssocID="{EA7E0D9B-1B0D-4025-A89F-5DF5BB0F294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106275E-ADB9-4041-A8F0-DCDA9048DED9}" type="pres">
      <dgm:prSet presAssocID="{8F4B55F3-2E96-42F3-8043-63F1C698BD9C}" presName="sibTrans" presStyleCnt="0"/>
      <dgm:spPr/>
      <dgm:t>
        <a:bodyPr/>
        <a:lstStyle/>
        <a:p>
          <a:endParaRPr lang="nl-NL"/>
        </a:p>
      </dgm:t>
    </dgm:pt>
    <dgm:pt modelId="{7E05DAF1-54A5-46F2-AA3C-F6D35F0499DB}" type="pres">
      <dgm:prSet presAssocID="{7592D3EE-03C3-4D64-A7D9-CB19BBC86EA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66A1089-8347-4999-9837-AAB4590AE2BB}" type="pres">
      <dgm:prSet presAssocID="{F965EA4F-4727-4151-ABC1-40F84E34E448}" presName="sibTrans" presStyleCnt="0"/>
      <dgm:spPr/>
      <dgm:t>
        <a:bodyPr/>
        <a:lstStyle/>
        <a:p>
          <a:endParaRPr lang="nl-NL"/>
        </a:p>
      </dgm:t>
    </dgm:pt>
    <dgm:pt modelId="{29F1CDC2-9FBE-4735-8EA9-2FBCED892D21}" type="pres">
      <dgm:prSet presAssocID="{FAFF87FF-9AEB-414E-956F-F3C511D932F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F70808-8308-4A7C-BD83-EE341398E7A9}" type="pres">
      <dgm:prSet presAssocID="{D2533C04-6E22-4316-9934-8B9D7054AAD5}" presName="sibTrans" presStyleCnt="0"/>
      <dgm:spPr/>
      <dgm:t>
        <a:bodyPr/>
        <a:lstStyle/>
        <a:p>
          <a:endParaRPr lang="nl-NL"/>
        </a:p>
      </dgm:t>
    </dgm:pt>
    <dgm:pt modelId="{67D22B74-C5EE-41AB-B48F-3CDF2A39CF2D}" type="pres">
      <dgm:prSet presAssocID="{F0892360-AC11-4C57-AA49-75303F6E39C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E8702BB-B595-4F38-A8B5-AC676E558F79}" type="presOf" srcId="{747266B4-3550-4B86-8252-60EC5566362E}" destId="{D9AA23B5-4FFB-43C7-80AE-3350D96AFD4E}" srcOrd="0" destOrd="0" presId="urn:microsoft.com/office/officeart/2005/8/layout/default#2"/>
    <dgm:cxn modelId="{CCA123D5-1442-41DB-8E1D-6FF7EDBD2329}" type="presOf" srcId="{0FDFFFBC-7B39-4262-B819-92FA6B88F32D}" destId="{DE0C9478-F183-4C79-9D1B-2590D0BF77D5}" srcOrd="0" destOrd="0" presId="urn:microsoft.com/office/officeart/2005/8/layout/default#2"/>
    <dgm:cxn modelId="{B3AF2441-7E30-466D-B8AB-58E36D2ADFCF}" srcId="{F934FB0D-3EC3-4EB5-B8C8-6708A051BF37}" destId="{99789F2D-7284-4B0B-A45B-2893DE64AD36}" srcOrd="0" destOrd="0" parTransId="{2B94DCB3-6594-47B8-A5FB-94048C7E5A1E}" sibTransId="{D36BA1DF-A8E6-4930-A530-A4B9EEF9DF9F}"/>
    <dgm:cxn modelId="{53759A20-13D8-43A7-B812-F157D28362E6}" srcId="{F934FB0D-3EC3-4EB5-B8C8-6708A051BF37}" destId="{CFA3D53E-7FED-4CE1-BC47-50EC00D6E6F3}" srcOrd="1" destOrd="0" parTransId="{DCB8B9C8-EDCC-45D5-BC3A-191E9955F5B7}" sibTransId="{E24D5573-7A8F-49FF-8DEB-D5C3E0DB9D70}"/>
    <dgm:cxn modelId="{A6DAFEEA-715A-4981-A406-E90EB6B8FEE4}" type="presOf" srcId="{7592D3EE-03C3-4D64-A7D9-CB19BBC86EA2}" destId="{7E05DAF1-54A5-46F2-AA3C-F6D35F0499DB}" srcOrd="0" destOrd="0" presId="urn:microsoft.com/office/officeart/2005/8/layout/default#2"/>
    <dgm:cxn modelId="{7B83E149-15E3-4C57-8AF9-897AD34620A5}" type="presOf" srcId="{FAFF87FF-9AEB-414E-956F-F3C511D932F8}" destId="{29F1CDC2-9FBE-4735-8EA9-2FBCED892D21}" srcOrd="0" destOrd="0" presId="urn:microsoft.com/office/officeart/2005/8/layout/default#2"/>
    <dgm:cxn modelId="{D65FC484-B4C4-4B0D-B250-29C2893C09EA}" srcId="{F934FB0D-3EC3-4EB5-B8C8-6708A051BF37}" destId="{F0892360-AC11-4C57-AA49-75303F6E39C6}" srcOrd="7" destOrd="0" parTransId="{77E159F2-5913-4CA4-BA47-A3D5FF0B0A25}" sibTransId="{FC849EB8-816B-4CB4-B3A3-77A35F134AFC}"/>
    <dgm:cxn modelId="{E3DDECA8-9778-4F59-9F29-5DF502DB31AC}" srcId="{F934FB0D-3EC3-4EB5-B8C8-6708A051BF37}" destId="{FAFF87FF-9AEB-414E-956F-F3C511D932F8}" srcOrd="6" destOrd="0" parTransId="{370DE6BF-8CCC-4471-A588-E4BA80BD1533}" sibTransId="{D2533C04-6E22-4316-9934-8B9D7054AAD5}"/>
    <dgm:cxn modelId="{033AABCD-613A-4D40-8C1C-6DABE6A1B4DE}" srcId="{F934FB0D-3EC3-4EB5-B8C8-6708A051BF37}" destId="{747266B4-3550-4B86-8252-60EC5566362E}" srcOrd="2" destOrd="0" parTransId="{13A0B49A-6182-49A5-B64D-80A77DE5A29D}" sibTransId="{97B48556-A37B-4A51-B39E-4DDBC477CC40}"/>
    <dgm:cxn modelId="{EE656CA3-A94B-43FA-A575-C4F808472272}" type="presOf" srcId="{CFA3D53E-7FED-4CE1-BC47-50EC00D6E6F3}" destId="{65D8B566-B06B-4F5F-BB4C-D12B9D5E4E8E}" srcOrd="0" destOrd="0" presId="urn:microsoft.com/office/officeart/2005/8/layout/default#2"/>
    <dgm:cxn modelId="{E46F06DD-2B0B-47F9-BF01-DEB8EBA417BF}" type="presOf" srcId="{F0892360-AC11-4C57-AA49-75303F6E39C6}" destId="{67D22B74-C5EE-41AB-B48F-3CDF2A39CF2D}" srcOrd="0" destOrd="0" presId="urn:microsoft.com/office/officeart/2005/8/layout/default#2"/>
    <dgm:cxn modelId="{BDC3847C-99B2-4543-BB41-22F0C1C3FF1C}" srcId="{F934FB0D-3EC3-4EB5-B8C8-6708A051BF37}" destId="{7592D3EE-03C3-4D64-A7D9-CB19BBC86EA2}" srcOrd="5" destOrd="0" parTransId="{4546F3B7-2BD7-4EE0-AF62-A48FD5306537}" sibTransId="{F965EA4F-4727-4151-ABC1-40F84E34E448}"/>
    <dgm:cxn modelId="{5079FCEE-7A34-4426-9F48-B3FE39954E3F}" type="presOf" srcId="{EA7E0D9B-1B0D-4025-A89F-5DF5BB0F294C}" destId="{A83C7056-BC12-4CFA-8F8C-1D8ACE6AE372}" srcOrd="0" destOrd="0" presId="urn:microsoft.com/office/officeart/2005/8/layout/default#2"/>
    <dgm:cxn modelId="{A47CB795-9D78-4C05-8898-ABD09A21B398}" srcId="{F934FB0D-3EC3-4EB5-B8C8-6708A051BF37}" destId="{0FDFFFBC-7B39-4262-B819-92FA6B88F32D}" srcOrd="3" destOrd="0" parTransId="{F224C4EC-5A62-4C47-BB9B-191CA05EA20E}" sibTransId="{93856DA5-6DAE-4A00-8E5D-26A86A97CA19}"/>
    <dgm:cxn modelId="{2C93D4DD-3369-4FA1-9484-F82921A9C2AF}" srcId="{F934FB0D-3EC3-4EB5-B8C8-6708A051BF37}" destId="{EA7E0D9B-1B0D-4025-A89F-5DF5BB0F294C}" srcOrd="4" destOrd="0" parTransId="{B049B424-761A-4CB6-AB84-E1DA9389579C}" sibTransId="{8F4B55F3-2E96-42F3-8043-63F1C698BD9C}"/>
    <dgm:cxn modelId="{8F830A2E-6EFD-437E-875D-02A3D4D5EAF1}" type="presOf" srcId="{F934FB0D-3EC3-4EB5-B8C8-6708A051BF37}" destId="{84C5C52B-63AA-4847-8F2A-A2655D9B6E87}" srcOrd="0" destOrd="0" presId="urn:microsoft.com/office/officeart/2005/8/layout/default#2"/>
    <dgm:cxn modelId="{971E6C64-0D00-4B1B-B8BC-F89620C224F4}" type="presOf" srcId="{99789F2D-7284-4B0B-A45B-2893DE64AD36}" destId="{D7DF0396-F2F2-4511-A0F5-2E94BA9BBAEF}" srcOrd="0" destOrd="0" presId="urn:microsoft.com/office/officeart/2005/8/layout/default#2"/>
    <dgm:cxn modelId="{1B03B2A0-29A9-4DB6-AEA7-5D25E19D0C57}" type="presParOf" srcId="{84C5C52B-63AA-4847-8F2A-A2655D9B6E87}" destId="{D7DF0396-F2F2-4511-A0F5-2E94BA9BBAEF}" srcOrd="0" destOrd="0" presId="urn:microsoft.com/office/officeart/2005/8/layout/default#2"/>
    <dgm:cxn modelId="{7E79F895-BF34-4673-8F46-D1D48C3EB173}" type="presParOf" srcId="{84C5C52B-63AA-4847-8F2A-A2655D9B6E87}" destId="{3F9AB2A1-2C1C-4249-854F-46B1670EB38F}" srcOrd="1" destOrd="0" presId="urn:microsoft.com/office/officeart/2005/8/layout/default#2"/>
    <dgm:cxn modelId="{64481B3B-6EAC-47E3-BDEF-4A2EDF422939}" type="presParOf" srcId="{84C5C52B-63AA-4847-8F2A-A2655D9B6E87}" destId="{65D8B566-B06B-4F5F-BB4C-D12B9D5E4E8E}" srcOrd="2" destOrd="0" presId="urn:microsoft.com/office/officeart/2005/8/layout/default#2"/>
    <dgm:cxn modelId="{2D053A6A-2278-4193-A2D3-ED39CA2DC17A}" type="presParOf" srcId="{84C5C52B-63AA-4847-8F2A-A2655D9B6E87}" destId="{5BC0547A-DF5E-4C84-B5F8-6D24B69F5265}" srcOrd="3" destOrd="0" presId="urn:microsoft.com/office/officeart/2005/8/layout/default#2"/>
    <dgm:cxn modelId="{8D6D0F47-D6E6-42BD-953E-6CC922300CAC}" type="presParOf" srcId="{84C5C52B-63AA-4847-8F2A-A2655D9B6E87}" destId="{D9AA23B5-4FFB-43C7-80AE-3350D96AFD4E}" srcOrd="4" destOrd="0" presId="urn:microsoft.com/office/officeart/2005/8/layout/default#2"/>
    <dgm:cxn modelId="{1B45AB7E-3FA6-4BB4-8D77-772B33DBD53F}" type="presParOf" srcId="{84C5C52B-63AA-4847-8F2A-A2655D9B6E87}" destId="{4D4F8BAB-B626-49BE-ABE1-010EFFA0AC16}" srcOrd="5" destOrd="0" presId="urn:microsoft.com/office/officeart/2005/8/layout/default#2"/>
    <dgm:cxn modelId="{91FA72C0-BF94-4A64-8913-24BF602F2C98}" type="presParOf" srcId="{84C5C52B-63AA-4847-8F2A-A2655D9B6E87}" destId="{DE0C9478-F183-4C79-9D1B-2590D0BF77D5}" srcOrd="6" destOrd="0" presId="urn:microsoft.com/office/officeart/2005/8/layout/default#2"/>
    <dgm:cxn modelId="{4E96A050-7AD4-4071-BBED-A34139E9A537}" type="presParOf" srcId="{84C5C52B-63AA-4847-8F2A-A2655D9B6E87}" destId="{69D1A794-34F2-44EA-99F4-0021D372624E}" srcOrd="7" destOrd="0" presId="urn:microsoft.com/office/officeart/2005/8/layout/default#2"/>
    <dgm:cxn modelId="{A717EF67-08CB-48EC-A7D8-DD2AD094772B}" type="presParOf" srcId="{84C5C52B-63AA-4847-8F2A-A2655D9B6E87}" destId="{A83C7056-BC12-4CFA-8F8C-1D8ACE6AE372}" srcOrd="8" destOrd="0" presId="urn:microsoft.com/office/officeart/2005/8/layout/default#2"/>
    <dgm:cxn modelId="{818D8A91-584F-4243-98A9-95B19896D010}" type="presParOf" srcId="{84C5C52B-63AA-4847-8F2A-A2655D9B6E87}" destId="{8106275E-ADB9-4041-A8F0-DCDA9048DED9}" srcOrd="9" destOrd="0" presId="urn:microsoft.com/office/officeart/2005/8/layout/default#2"/>
    <dgm:cxn modelId="{95C56E4C-FCE1-47B0-AB17-CFBD0BE40507}" type="presParOf" srcId="{84C5C52B-63AA-4847-8F2A-A2655D9B6E87}" destId="{7E05DAF1-54A5-46F2-AA3C-F6D35F0499DB}" srcOrd="10" destOrd="0" presId="urn:microsoft.com/office/officeart/2005/8/layout/default#2"/>
    <dgm:cxn modelId="{92636F6F-F674-49E8-84F6-C36F53F6B196}" type="presParOf" srcId="{84C5C52B-63AA-4847-8F2A-A2655D9B6E87}" destId="{C66A1089-8347-4999-9837-AAB4590AE2BB}" srcOrd="11" destOrd="0" presId="urn:microsoft.com/office/officeart/2005/8/layout/default#2"/>
    <dgm:cxn modelId="{5EE3276A-91F7-4190-A524-30C1F2495349}" type="presParOf" srcId="{84C5C52B-63AA-4847-8F2A-A2655D9B6E87}" destId="{29F1CDC2-9FBE-4735-8EA9-2FBCED892D21}" srcOrd="12" destOrd="0" presId="urn:microsoft.com/office/officeart/2005/8/layout/default#2"/>
    <dgm:cxn modelId="{56B96E5A-B106-4431-9FD9-2F17DA1DEA76}" type="presParOf" srcId="{84C5C52B-63AA-4847-8F2A-A2655D9B6E87}" destId="{93F70808-8308-4A7C-BD83-EE341398E7A9}" srcOrd="13" destOrd="0" presId="urn:microsoft.com/office/officeart/2005/8/layout/default#2"/>
    <dgm:cxn modelId="{35E8F09D-9D3E-4D30-AC3B-ABDA445FE74E}" type="presParOf" srcId="{84C5C52B-63AA-4847-8F2A-A2655D9B6E87}" destId="{67D22B74-C5EE-41AB-B48F-3CDF2A39CF2D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DF0396-F2F2-4511-A0F5-2E94BA9BBAEF}">
      <dsp:nvSpPr>
        <dsp:cNvPr id="0" name=""/>
        <dsp:cNvSpPr/>
      </dsp:nvSpPr>
      <dsp:spPr>
        <a:xfrm>
          <a:off x="1026013" y="0"/>
          <a:ext cx="2160143" cy="1296086"/>
        </a:xfrm>
        <a:prstGeom prst="bevel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 security in local context</a:t>
          </a:r>
          <a:endParaRPr lang="nl-NL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26013" y="0"/>
        <a:ext cx="2160143" cy="1296086"/>
      </dsp:txXfrm>
    </dsp:sp>
    <dsp:sp modelId="{65D8B566-B06B-4F5F-BB4C-D12B9D5E4E8E}">
      <dsp:nvSpPr>
        <dsp:cNvPr id="0" name=""/>
        <dsp:cNvSpPr/>
      </dsp:nvSpPr>
      <dsp:spPr>
        <a:xfrm>
          <a:off x="3402172" y="96"/>
          <a:ext cx="2160143" cy="1296086"/>
        </a:xfrm>
        <a:prstGeom prst="bevel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Empathy and sensitivity</a:t>
          </a:r>
          <a:endParaRPr lang="nl-NL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02172" y="96"/>
        <a:ext cx="2160143" cy="1296086"/>
      </dsp:txXfrm>
    </dsp:sp>
    <dsp:sp modelId="{D9AA23B5-4FFB-43C7-80AE-3350D96AFD4E}">
      <dsp:nvSpPr>
        <dsp:cNvPr id="0" name=""/>
        <dsp:cNvSpPr/>
      </dsp:nvSpPr>
      <dsp:spPr>
        <a:xfrm>
          <a:off x="5778330" y="96"/>
          <a:ext cx="2160143" cy="1296086"/>
        </a:xfrm>
        <a:prstGeom prst="beve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lumMod val="50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Cultural attitudes to sexual violence</a:t>
          </a:r>
          <a:endParaRPr lang="nl-NL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78330" y="96"/>
        <a:ext cx="2160143" cy="1296086"/>
      </dsp:txXfrm>
    </dsp:sp>
    <dsp:sp modelId="{DE0C9478-F183-4C79-9D1B-2590D0BF77D5}">
      <dsp:nvSpPr>
        <dsp:cNvPr id="0" name=""/>
        <dsp:cNvSpPr/>
      </dsp:nvSpPr>
      <dsp:spPr>
        <a:xfrm>
          <a:off x="1026013" y="1512170"/>
          <a:ext cx="2160143" cy="1296086"/>
        </a:xfrm>
        <a:prstGeom prst="bevel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Communicating with children</a:t>
          </a:r>
          <a:endParaRPr lang="nl-NL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26013" y="1512170"/>
        <a:ext cx="2160143" cy="1296086"/>
      </dsp:txXfrm>
    </dsp:sp>
    <dsp:sp modelId="{A83C7056-BC12-4CFA-8F8C-1D8ACE6AE372}">
      <dsp:nvSpPr>
        <dsp:cNvPr id="0" name=""/>
        <dsp:cNvSpPr/>
      </dsp:nvSpPr>
      <dsp:spPr>
        <a:xfrm>
          <a:off x="3402172" y="1512196"/>
          <a:ext cx="2160143" cy="1296086"/>
        </a:xfrm>
        <a:prstGeom prst="bevel">
          <a:avLst/>
        </a:prstGeom>
        <a:gradFill rotWithShape="0">
          <a:gsLst>
            <a:gs pos="0">
              <a:schemeClr val="accent6">
                <a:lumMod val="75000"/>
              </a:schemeClr>
            </a:gs>
            <a:gs pos="100000">
              <a:srgbClr val="573F65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Physical awareness &amp; positioning</a:t>
          </a:r>
          <a:endParaRPr lang="nl-NL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02172" y="1512196"/>
        <a:ext cx="2160143" cy="1296086"/>
      </dsp:txXfrm>
    </dsp:sp>
    <dsp:sp modelId="{7E05DAF1-54A5-46F2-AA3C-F6D35F0499DB}">
      <dsp:nvSpPr>
        <dsp:cNvPr id="0" name=""/>
        <dsp:cNvSpPr/>
      </dsp:nvSpPr>
      <dsp:spPr>
        <a:xfrm>
          <a:off x="5778330" y="1512196"/>
          <a:ext cx="2160143" cy="1296086"/>
        </a:xfrm>
        <a:prstGeom prst="bevel">
          <a:avLst/>
        </a:prstGeom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 of emotional responses</a:t>
          </a:r>
          <a:endParaRPr lang="nl-NL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78330" y="1512196"/>
        <a:ext cx="2160143" cy="1296086"/>
      </dsp:txXfrm>
    </dsp:sp>
    <dsp:sp modelId="{29F1CDC2-9FBE-4735-8EA9-2FBCED892D21}">
      <dsp:nvSpPr>
        <dsp:cNvPr id="0" name=""/>
        <dsp:cNvSpPr/>
      </dsp:nvSpPr>
      <dsp:spPr>
        <a:xfrm>
          <a:off x="1026013" y="3024297"/>
          <a:ext cx="2160143" cy="1296086"/>
        </a:xfrm>
        <a:prstGeom prst="bevel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Cultural awareness &amp; objectivity</a:t>
          </a:r>
          <a:endParaRPr lang="nl-NL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26013" y="3024297"/>
        <a:ext cx="2160143" cy="1296086"/>
      </dsp:txXfrm>
    </dsp:sp>
    <dsp:sp modelId="{67D22B74-C5EE-41AB-B48F-3CDF2A39CF2D}">
      <dsp:nvSpPr>
        <dsp:cNvPr id="0" name=""/>
        <dsp:cNvSpPr/>
      </dsp:nvSpPr>
      <dsp:spPr>
        <a:xfrm>
          <a:off x="3402172" y="3024297"/>
          <a:ext cx="2160143" cy="1296086"/>
        </a:xfrm>
        <a:prstGeom prst="beve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Sexual violence – facts and terms</a:t>
          </a:r>
          <a:endParaRPr lang="nl-NL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02172" y="3024297"/>
        <a:ext cx="2160143" cy="1296086"/>
      </dsp:txXfrm>
    </dsp:sp>
    <dsp:sp modelId="{A81E1F5E-BC5F-4BB3-83F3-513E7D79EEB8}">
      <dsp:nvSpPr>
        <dsp:cNvPr id="0" name=""/>
        <dsp:cNvSpPr/>
      </dsp:nvSpPr>
      <dsp:spPr>
        <a:xfrm>
          <a:off x="5778330" y="3024297"/>
          <a:ext cx="2160143" cy="1296086"/>
        </a:xfrm>
        <a:prstGeom prst="bevel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Use of direct speech/ not editing</a:t>
          </a:r>
          <a:endParaRPr lang="nl-NL" sz="1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78330" y="3024297"/>
        <a:ext cx="2160143" cy="12960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DF0396-F2F2-4511-A0F5-2E94BA9BBAEF}">
      <dsp:nvSpPr>
        <dsp:cNvPr id="0" name=""/>
        <dsp:cNvSpPr/>
      </dsp:nvSpPr>
      <dsp:spPr>
        <a:xfrm>
          <a:off x="934405" y="0"/>
          <a:ext cx="2194896" cy="13169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Financial cost vs. professional value</a:t>
          </a:r>
          <a:endParaRPr lang="nl-NL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4405" y="0"/>
        <a:ext cx="2194896" cy="1316938"/>
      </dsp:txXfrm>
    </dsp:sp>
    <dsp:sp modelId="{65D8B566-B06B-4F5F-BB4C-D12B9D5E4E8E}">
      <dsp:nvSpPr>
        <dsp:cNvPr id="0" name=""/>
        <dsp:cNvSpPr/>
      </dsp:nvSpPr>
      <dsp:spPr>
        <a:xfrm>
          <a:off x="3348791" y="1347"/>
          <a:ext cx="2194896" cy="13169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 views on gender &amp; sexual violence (also against men)</a:t>
          </a:r>
          <a:endParaRPr lang="nl-NL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8791" y="1347"/>
        <a:ext cx="2194896" cy="1316938"/>
      </dsp:txXfrm>
    </dsp:sp>
    <dsp:sp modelId="{D9AA23B5-4FFB-43C7-80AE-3350D96AFD4E}">
      <dsp:nvSpPr>
        <dsp:cNvPr id="0" name=""/>
        <dsp:cNvSpPr/>
      </dsp:nvSpPr>
      <dsp:spPr>
        <a:xfrm>
          <a:off x="5763178" y="1347"/>
          <a:ext cx="2194896" cy="131693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Training/ experience working with children</a:t>
          </a:r>
          <a:endParaRPr lang="nl-NL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3178" y="1347"/>
        <a:ext cx="2194896" cy="1316938"/>
      </dsp:txXfrm>
    </dsp:sp>
    <dsp:sp modelId="{DE0C9478-F183-4C79-9D1B-2590D0BF77D5}">
      <dsp:nvSpPr>
        <dsp:cNvPr id="0" name=""/>
        <dsp:cNvSpPr/>
      </dsp:nvSpPr>
      <dsp:spPr>
        <a:xfrm>
          <a:off x="934405" y="1537774"/>
          <a:ext cx="2194896" cy="1316938"/>
        </a:xfrm>
        <a:prstGeom prst="rect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Profile (age, ethnicity, sex) – risk assessment</a:t>
          </a:r>
          <a:endParaRPr lang="nl-NL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4405" y="1537774"/>
        <a:ext cx="2194896" cy="1316938"/>
      </dsp:txXfrm>
    </dsp:sp>
    <dsp:sp modelId="{A83C7056-BC12-4CFA-8F8C-1D8ACE6AE372}">
      <dsp:nvSpPr>
        <dsp:cNvPr id="0" name=""/>
        <dsp:cNvSpPr/>
      </dsp:nvSpPr>
      <dsp:spPr>
        <a:xfrm>
          <a:off x="3348791" y="1537774"/>
          <a:ext cx="2194896" cy="1316938"/>
        </a:xfrm>
        <a:prstGeom prst="rect">
          <a:avLst/>
        </a:prstGeom>
        <a:gradFill rotWithShape="0">
          <a:gsLst>
            <a:gs pos="0">
              <a:srgbClr val="725383"/>
            </a:gs>
            <a:gs pos="100000">
              <a:srgbClr val="573F65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Confidentiality &amp; security concerns</a:t>
          </a:r>
          <a:endParaRPr lang="nl-NL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8791" y="1537774"/>
        <a:ext cx="2194896" cy="1316938"/>
      </dsp:txXfrm>
    </dsp:sp>
    <dsp:sp modelId="{7E05DAF1-54A5-46F2-AA3C-F6D35F0499DB}">
      <dsp:nvSpPr>
        <dsp:cNvPr id="0" name=""/>
        <dsp:cNvSpPr/>
      </dsp:nvSpPr>
      <dsp:spPr>
        <a:xfrm>
          <a:off x="5763178" y="1537774"/>
          <a:ext cx="2194896" cy="13169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Impartiality &amp; background check</a:t>
          </a:r>
          <a:endParaRPr lang="nl-NL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3178" y="1537774"/>
        <a:ext cx="2194896" cy="1316938"/>
      </dsp:txXfrm>
    </dsp:sp>
    <dsp:sp modelId="{29F1CDC2-9FBE-4735-8EA9-2FBCED892D21}">
      <dsp:nvSpPr>
        <dsp:cNvPr id="0" name=""/>
        <dsp:cNvSpPr/>
      </dsp:nvSpPr>
      <dsp:spPr>
        <a:xfrm>
          <a:off x="2141598" y="3074202"/>
          <a:ext cx="2194896" cy="13169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Trust issues for witnesses (cultural/political groups)</a:t>
          </a:r>
          <a:endParaRPr lang="nl-NL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41598" y="3074202"/>
        <a:ext cx="2194896" cy="1316938"/>
      </dsp:txXfrm>
    </dsp:sp>
    <dsp:sp modelId="{67D22B74-C5EE-41AB-B48F-3CDF2A39CF2D}">
      <dsp:nvSpPr>
        <dsp:cNvPr id="0" name=""/>
        <dsp:cNvSpPr/>
      </dsp:nvSpPr>
      <dsp:spPr>
        <a:xfrm>
          <a:off x="4555984" y="3074202"/>
          <a:ext cx="2194896" cy="1316938"/>
        </a:xfrm>
        <a:prstGeom prst="rect">
          <a:avLst/>
        </a:prstGeom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2">
                <a:lumMod val="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Need for male </a:t>
          </a:r>
          <a:r>
            <a:rPr lang="en-IE" sz="20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and</a:t>
          </a:r>
          <a:r>
            <a:rPr lang="en-IE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female interpreters</a:t>
          </a:r>
          <a:endParaRPr lang="nl-NL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55984" y="3074202"/>
        <a:ext cx="2194896" cy="1316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62A4-FED1-432C-B5A9-0C9D4B85DF4B}" type="datetimeFigureOut">
              <a:rPr lang="nl-NL" smtClean="0"/>
              <a:pPr/>
              <a:t>12-8-2016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F65F-1411-47A0-94E0-EE81C647F06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421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3232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C94A-F313-4777-82EB-49A4DF1EA64A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C40-E114-443D-89C1-AFB66AF94B60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9881-3D95-4120-9F71-70D0C7AD6F12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B38E-F4D2-4A60-BEB1-9E66C348EF92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541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7960-0F4E-4220-A866-6F635F8E98B0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17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0F6EE-DFEF-454A-AFF4-C97C53DE838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470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9751-6E67-4E29-91A7-67A939F27801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91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CA2C-353E-4F6A-A969-D174CBA5BDBF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74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55B8-F42D-4C3B-8C0A-74707A30368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587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0329-EA0B-4539-8765-D1B92F7967C9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740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9226-187F-4540-AFB5-DD35240C284D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082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A6CB-D1CD-48B3-98F1-72818A8AF234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332D-01AE-4FF0-9007-8EACC5126AFE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928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7C35-AEC4-4965-9944-152B459707F5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37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679-F478-4C0E-8329-B778CA4AB3C8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5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BD77-69A5-4019-A337-BFF17E96A893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7EBF-04DA-4A67-973D-48D66A795C5B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EFFC-B180-48B2-B154-C577056DF065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5BF-20F6-4718-8695-074C0F59F9EA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1F6A-87F1-4614-B4FA-81D92C1E6818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8C8B-95CB-45D3-B0D2-DC7148CC7103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DECB-5AEB-44BE-AD99-101CC00EE63E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21BCBF9-CE25-4E09-9A5F-975269776A0E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F083E02-D658-4667-B348-1DB6AB97AE50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24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684000"/>
            <a:ext cx="7543800" cy="3240000"/>
          </a:xfrm>
        </p:spPr>
        <p:txBody>
          <a:bodyPr/>
          <a:lstStyle/>
          <a:p>
            <a:r>
              <a:rPr lang="en-IE" b="1" dirty="0" smtClean="0">
                <a:latin typeface="Cambria" panose="02040503050406030204" pitchFamily="18" charset="0"/>
              </a:rPr>
              <a:t>Module 4 – </a:t>
            </a:r>
            <a:br>
              <a:rPr lang="en-IE" b="1" dirty="0" smtClean="0">
                <a:latin typeface="Cambria" panose="02040503050406030204" pitchFamily="18" charset="0"/>
              </a:rPr>
            </a:br>
            <a:r>
              <a:rPr lang="en-IE" b="1" dirty="0" smtClean="0">
                <a:latin typeface="Cambria" panose="02040503050406030204" pitchFamily="18" charset="0"/>
              </a:rPr>
              <a:t>Key  Planning </a:t>
            </a:r>
            <a:br>
              <a:rPr lang="en-IE" b="1" dirty="0" smtClean="0">
                <a:latin typeface="Cambria" panose="02040503050406030204" pitchFamily="18" charset="0"/>
              </a:rPr>
            </a:br>
            <a:r>
              <a:rPr lang="en-IE" b="1" dirty="0" smtClean="0">
                <a:latin typeface="Cambria" panose="02040503050406030204" pitchFamily="18" charset="0"/>
              </a:rPr>
              <a:t>Topics</a:t>
            </a:r>
            <a:endParaRPr lang="nl-NL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536504" cy="3651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Training Materials on the International Protocol</a:t>
            </a:r>
            <a:endParaRPr lang="en-US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©  Institute for International Criminal Investigations 2015</a:t>
            </a:r>
            <a:endParaRPr lang="nl-NL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716000"/>
            <a:ext cx="4680520" cy="9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INTERNATIONAL PROTOCOL, 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PART 2 MODULE 4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PAGES 36-41</a:t>
            </a:r>
            <a:endParaRPr lang="nl-NL" b="1" dirty="0">
              <a:solidFill>
                <a:srgbClr val="ACCBF9">
                  <a:lumMod val="75000"/>
                </a:srgb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60" y="4653136"/>
            <a:ext cx="1656000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068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9144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Selecting interpreters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39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04056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400" dirty="0" smtClean="0"/>
              <a:t>Relevant factors when choosing an interpreter include:</a:t>
            </a:r>
          </a:p>
          <a:p>
            <a:pPr marL="18288" indent="0" algn="ctr">
              <a:buNone/>
            </a:pPr>
            <a:endParaRPr lang="en-IE" sz="1050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="" xmlns:p14="http://schemas.microsoft.com/office/powerpoint/2010/main" val="3782679306"/>
              </p:ext>
            </p:extLst>
          </p:nvPr>
        </p:nvGraphicFramePr>
        <p:xfrm>
          <a:off x="107504" y="1988840"/>
          <a:ext cx="88924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727957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570384"/>
            <a:ext cx="8136904" cy="9144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Managing information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41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 – Storing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algn="ctr"/>
            <a:r>
              <a:rPr lang="en-IE" sz="2400" dirty="0" smtClean="0"/>
              <a:t>If you are planning to investigate/document sexual violence, you know that you will have to search for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evidence or information</a:t>
            </a:r>
            <a:r>
              <a:rPr lang="en-IE" sz="2400" dirty="0" smtClean="0"/>
              <a:t> in various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different forms</a:t>
            </a:r>
            <a:r>
              <a:rPr lang="en-IE" sz="2400" dirty="0" smtClean="0"/>
              <a:t> – documents, clothing, witness testimony, photographs, official records</a:t>
            </a:r>
          </a:p>
          <a:p>
            <a:pPr marL="18288" indent="0" algn="ctr">
              <a:buNone/>
            </a:pPr>
            <a:endParaRPr lang="en-IE" sz="2400" dirty="0"/>
          </a:p>
          <a:p>
            <a:pPr algn="ctr"/>
            <a:r>
              <a:rPr lang="en-IE" sz="2400" dirty="0" smtClean="0"/>
              <a:t>Each piece of information can help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tell the story</a:t>
            </a:r>
            <a:r>
              <a:rPr lang="en-IE" sz="2400" dirty="0" smtClean="0"/>
              <a:t>, but it may also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identify a victim or witness</a:t>
            </a:r>
            <a:r>
              <a:rPr lang="en-IE" sz="2400" dirty="0" smtClean="0"/>
              <a:t> if not protected and carefully managed</a:t>
            </a:r>
          </a:p>
          <a:p>
            <a:pPr algn="ctr"/>
            <a:endParaRPr lang="en-IE" sz="2400" dirty="0"/>
          </a:p>
          <a:p>
            <a:pPr algn="ctr"/>
            <a:r>
              <a:rPr lang="en-IE" sz="2400" dirty="0" smtClean="0"/>
              <a:t>It is vital to carefully consider at the planning stage </a:t>
            </a:r>
            <a:r>
              <a:rPr lang="en-IE" sz="2400" b="1" u="sng" dirty="0" smtClean="0">
                <a:solidFill>
                  <a:schemeClr val="tx2">
                    <a:lumMod val="75000"/>
                  </a:schemeClr>
                </a:solidFill>
              </a:rPr>
              <a:t>what you intend to do</a:t>
            </a:r>
            <a:r>
              <a:rPr lang="en-IE" sz="2400" dirty="0" smtClean="0"/>
              <a:t> with your information and </a:t>
            </a:r>
            <a:r>
              <a:rPr lang="en-IE" sz="2400" b="1" u="sng" dirty="0" smtClean="0">
                <a:solidFill>
                  <a:schemeClr val="tx2">
                    <a:lumMod val="75000"/>
                  </a:schemeClr>
                </a:solidFill>
              </a:rPr>
              <a:t>what you will be able to do</a:t>
            </a:r>
          </a:p>
        </p:txBody>
      </p:sp>
    </p:spTree>
    <p:extLst>
      <p:ext uri="{BB962C8B-B14F-4D97-AF65-F5344CB8AC3E}">
        <p14:creationId xmlns="" xmlns:p14="http://schemas.microsoft.com/office/powerpoint/2010/main" val="4036620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36904" cy="1202432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Managing information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41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 – Storing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6 &amp; Annex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4320480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In developing plans for </a:t>
            </a:r>
            <a:r>
              <a:rPr lang="en-IE" sz="2400" u="sng" dirty="0" smtClean="0"/>
              <a:t>information storage and retrieval</a:t>
            </a:r>
            <a:r>
              <a:rPr lang="en-IE" sz="2400" dirty="0" smtClean="0"/>
              <a:t>:</a:t>
            </a:r>
          </a:p>
          <a:p>
            <a:pPr marL="18288" indent="0" algn="ctr">
              <a:buNone/>
            </a:pPr>
            <a:r>
              <a:rPr lang="en-IE" sz="2400" dirty="0" smtClean="0"/>
              <a:t>consider both the potential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volume of information</a:t>
            </a:r>
            <a:r>
              <a:rPr lang="en-IE" sz="2400" dirty="0" smtClean="0"/>
              <a:t> and the need for a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secure private location </a:t>
            </a:r>
            <a:r>
              <a:rPr lang="en-IE" sz="2400" dirty="0" smtClean="0">
                <a:effectLst/>
              </a:rPr>
              <a:t>(e.g. locked filing cabinet, secure storage unit)</a:t>
            </a:r>
          </a:p>
          <a:p>
            <a:pPr algn="ctr"/>
            <a:endParaRPr lang="en-IE" sz="2400" dirty="0">
              <a:effectLst/>
            </a:endParaRPr>
          </a:p>
          <a:p>
            <a:pPr algn="ctr"/>
            <a:r>
              <a:rPr lang="en-IE" sz="2400" dirty="0" smtClean="0">
                <a:effectLst/>
              </a:rPr>
              <a:t>In developing plans for </a:t>
            </a:r>
            <a:r>
              <a:rPr lang="en-IE" sz="2400" u="sng" dirty="0" smtClean="0">
                <a:effectLst/>
              </a:rPr>
              <a:t>information management</a:t>
            </a:r>
            <a:r>
              <a:rPr lang="en-IE" sz="2400" dirty="0">
                <a:effectLst/>
              </a:rPr>
              <a:t>:</a:t>
            </a:r>
            <a:r>
              <a:rPr lang="en-IE" sz="2400" dirty="0" smtClean="0">
                <a:effectLst/>
              </a:rPr>
              <a:t> </a:t>
            </a:r>
          </a:p>
          <a:p>
            <a:pPr marL="18288" indent="0" algn="ctr">
              <a:buNone/>
            </a:pPr>
            <a:r>
              <a:rPr lang="en-IE" sz="2400" dirty="0" smtClean="0">
                <a:effectLst/>
              </a:rPr>
              <a:t>consider the most suitable system to help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organise and search</a:t>
            </a:r>
            <a:r>
              <a:rPr lang="en-IE" sz="2400" dirty="0" smtClean="0">
                <a:effectLst/>
              </a:rPr>
              <a:t> very large amounts of information and to identify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details and patterns </a:t>
            </a:r>
          </a:p>
        </p:txBody>
      </p:sp>
    </p:spTree>
    <p:extLst>
      <p:ext uri="{BB962C8B-B14F-4D97-AF65-F5344CB8AC3E}">
        <p14:creationId xmlns="" xmlns:p14="http://schemas.microsoft.com/office/powerpoint/2010/main" val="24607543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36904" cy="1202432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Managing information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41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 – Storing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6 &amp; Annex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4320480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>
                <a:effectLst/>
              </a:rPr>
              <a:t>It is crucial to make sure that you frequently </a:t>
            </a:r>
            <a:r>
              <a:rPr lang="en-IE" sz="24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review and analyse</a:t>
            </a:r>
            <a:r>
              <a:rPr lang="en-IE" sz="2400" dirty="0" smtClean="0">
                <a:effectLst/>
              </a:rPr>
              <a:t> your information throughout the investigation/ documentation process in order to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identify gaps</a:t>
            </a:r>
            <a:r>
              <a:rPr lang="en-IE" sz="2400" dirty="0" smtClean="0">
                <a:effectLst/>
              </a:rPr>
              <a:t> and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manage priorities</a:t>
            </a:r>
          </a:p>
          <a:p>
            <a:pPr algn="ctr"/>
            <a:endParaRPr lang="en-IE" sz="2400" dirty="0" smtClean="0">
              <a:effectLst/>
            </a:endParaRPr>
          </a:p>
          <a:p>
            <a:pPr algn="ctr"/>
            <a:r>
              <a:rPr lang="en-IE" sz="2400" dirty="0" smtClean="0">
                <a:effectLst/>
              </a:rPr>
              <a:t>You should ideally use an </a:t>
            </a:r>
            <a:r>
              <a:rPr lang="en-IE" sz="24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electronic database</a:t>
            </a:r>
            <a:r>
              <a:rPr lang="en-IE" sz="2400" dirty="0" smtClean="0">
                <a:effectLst/>
              </a:rPr>
              <a:t> to consistently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record and catalogue</a:t>
            </a:r>
            <a:r>
              <a:rPr lang="en-IE" sz="2400" dirty="0" smtClean="0">
                <a:effectLst/>
              </a:rPr>
              <a:t> your information – it enables more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efficient </a:t>
            </a:r>
            <a:r>
              <a:rPr lang="en-IE" sz="2400" dirty="0" smtClean="0">
                <a:effectLst/>
              </a:rPr>
              <a:t>information-gathering and more detailed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analysis</a:t>
            </a:r>
          </a:p>
        </p:txBody>
      </p:sp>
    </p:spTree>
    <p:extLst>
      <p:ext uri="{BB962C8B-B14F-4D97-AF65-F5344CB8AC3E}">
        <p14:creationId xmlns="" xmlns:p14="http://schemas.microsoft.com/office/powerpoint/2010/main" val="38621236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202432"/>
          </a:xfrm>
        </p:spPr>
        <p:txBody>
          <a:bodyPr/>
          <a:lstStyle/>
          <a:p>
            <a:pPr marL="18288" indent="0" algn="ctr"/>
            <a:r>
              <a:rPr lang="en-IE" sz="5400" b="1" smtClean="0">
                <a:latin typeface="Cambria" panose="02040503050406030204" pitchFamily="18" charset="0"/>
              </a:rPr>
              <a:t>Managing information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41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467544" y="1772817"/>
            <a:ext cx="8280920" cy="1728192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400" dirty="0" smtClean="0">
                <a:effectLst/>
              </a:rPr>
              <a:t>Your evidence/ information management database should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consistently record</a:t>
            </a:r>
            <a:r>
              <a:rPr lang="en-IE" sz="2400" dirty="0" smtClean="0">
                <a:effectLst/>
              </a:rPr>
              <a:t> the following components for each individual or incident: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3528" y="3318927"/>
            <a:ext cx="8479278" cy="3062401"/>
            <a:chOff x="1231530" y="3390935"/>
            <a:chExt cx="6500390" cy="2846376"/>
          </a:xfrm>
        </p:grpSpPr>
        <p:sp>
          <p:nvSpPr>
            <p:cNvPr id="5" name="Freeform 4"/>
            <p:cNvSpPr/>
            <p:nvPr/>
          </p:nvSpPr>
          <p:spPr>
            <a:xfrm>
              <a:off x="6407553" y="4715050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463872"/>
                </a:gs>
                <a:gs pos="100000">
                  <a:schemeClr val="accent4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Translated documents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(if any)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677178" y="3390935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hueOff val="-293879"/>
                    <a:satOff val="-813"/>
                    <a:lumOff val="504"/>
                    <a:alphaOff val="0"/>
                  </a:schemeClr>
                </a:gs>
                <a:gs pos="100000">
                  <a:schemeClr val="accent4">
                    <a:lumMod val="75000"/>
                  </a:schemeClr>
                </a:gs>
                <a:gs pos="100000">
                  <a:schemeClr val="accent4">
                    <a:hueOff val="-293879"/>
                    <a:satOff val="-813"/>
                    <a:lumOff val="504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Photos, audio &amp; video recordings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231530" y="3390935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hueOff val="-587759"/>
                    <a:satOff val="-1626"/>
                    <a:lumOff val="1009"/>
                    <a:alphaOff val="0"/>
                  </a:schemeClr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4">
                    <a:hueOff val="-587759"/>
                    <a:satOff val="-1626"/>
                    <a:lumOff val="1009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Security considerations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961918" y="4715050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4">
                    <a:hueOff val="-881638"/>
                    <a:satOff val="-2439"/>
                    <a:lumOff val="151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37219" rIns="180000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Personal &amp; contact information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94919" y="3421929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  <a:gs pos="100000">
                  <a:schemeClr val="accent4">
                    <a:hueOff val="-1175518"/>
                    <a:satOff val="-3251"/>
                    <a:lumOff val="2017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531" tIns="294369" rIns="263531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nformed consent to interview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59474" y="3726381"/>
              <a:ext cx="1698843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2692292" y="3390935"/>
              <a:ext cx="1324368" cy="152226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2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Medical &amp; police records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22682" y="4714024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4">
                    <a:hueOff val="-1763277"/>
                    <a:satOff val="-4877"/>
                    <a:lumOff val="3026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Documents &amp; official records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78177" y="5018476"/>
              <a:ext cx="1644042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4907338" y="4714024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4">
                    <a:hueOff val="-2057156"/>
                    <a:satOff val="-5690"/>
                    <a:lumOff val="353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4">
                    <a:hueOff val="-2057156"/>
                    <a:satOff val="-5690"/>
                    <a:lumOff val="353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Interview &amp; other testimony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823546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2852936"/>
            <a:ext cx="8496944" cy="3744416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Careful and comprehensive planning is fundamental for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successful</a:t>
            </a:r>
            <a:r>
              <a:rPr lang="en-IE" dirty="0" smtClean="0"/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effective</a:t>
            </a:r>
            <a:r>
              <a:rPr lang="en-IE" dirty="0" smtClean="0"/>
              <a:t> investigation or documentation of sexual violence </a:t>
            </a:r>
          </a:p>
          <a:p>
            <a:pPr algn="ctr"/>
            <a:endParaRPr lang="en-IE" sz="1800" dirty="0" smtClean="0"/>
          </a:p>
          <a:p>
            <a:pPr algn="ctr"/>
            <a:r>
              <a:rPr lang="en-IE" dirty="0" smtClean="0"/>
              <a:t>It should build on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research phase</a:t>
            </a:r>
            <a:r>
              <a:rPr lang="en-IE" dirty="0" smtClean="0"/>
              <a:t> covered in Module 4 and should begin long before the investigation or documentation phase</a:t>
            </a:r>
          </a:p>
          <a:p>
            <a:pPr algn="ctr"/>
            <a:endParaRPr lang="en-IE" sz="1800" dirty="0"/>
          </a:p>
          <a:p>
            <a:pPr algn="ctr"/>
            <a:r>
              <a:rPr lang="en-IE" dirty="0" smtClean="0"/>
              <a:t>Planning helps you to answer the two most important questions: </a:t>
            </a:r>
            <a:r>
              <a:rPr lang="en-IE" b="1" u="sng" dirty="0" smtClean="0">
                <a:solidFill>
                  <a:schemeClr val="tx2">
                    <a:lumMod val="75000"/>
                  </a:schemeClr>
                </a:solidFill>
              </a:rPr>
              <a:t>what needs to be done?</a:t>
            </a:r>
            <a:r>
              <a:rPr lang="en-IE" dirty="0" smtClean="0"/>
              <a:t> and </a:t>
            </a:r>
            <a:r>
              <a:rPr lang="en-IE" b="1" u="sng" dirty="0" smtClean="0">
                <a:solidFill>
                  <a:schemeClr val="tx2">
                    <a:lumMod val="75000"/>
                  </a:schemeClr>
                </a:solidFill>
              </a:rPr>
              <a:t>how to do it?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002432"/>
            <a:ext cx="8136904" cy="9144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Planning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Sources of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1475656" y="2060848"/>
            <a:ext cx="6120680" cy="936104"/>
          </a:xfrm>
          <a:prstGeom prst="bevel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IS CRUCIAL</a:t>
            </a:r>
            <a:endParaRPr lang="nl-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094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144016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400" u="sng" dirty="0" smtClean="0"/>
              <a:t>INVESTIGATING/ DOCUMENTING SEXUAL VIOLENCE – RELEVANT PLANNING FACTORS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467544" y="1002432"/>
            <a:ext cx="813690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IE" sz="5400" b="1" dirty="0" smtClean="0">
                <a:latin typeface="Cambria" panose="02040503050406030204" pitchFamily="18" charset="0"/>
              </a:rPr>
              <a:t>Planning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3 – Preliminary Considerations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5 – Identifying Survivors and Other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Sources of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69970" y="3284984"/>
            <a:ext cx="8276066" cy="3024336"/>
            <a:chOff x="469970" y="3438106"/>
            <a:chExt cx="8276066" cy="2502067"/>
          </a:xfrm>
        </p:grpSpPr>
        <p:sp>
          <p:nvSpPr>
            <p:cNvPr id="5" name="Freeform 4"/>
            <p:cNvSpPr/>
            <p:nvPr/>
          </p:nvSpPr>
          <p:spPr>
            <a:xfrm>
              <a:off x="4699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Mandate and resources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2587103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5">
                    <a:hueOff val="1001783"/>
                    <a:satOff val="-4397"/>
                    <a:lumOff val="1307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01783"/>
                <a:satOff val="-4397"/>
                <a:lumOff val="1307"/>
                <a:alphaOff val="0"/>
              </a:schemeClr>
            </a:fillRef>
            <a:effectRef idx="3">
              <a:schemeClr val="accent5">
                <a:hueOff val="1001783"/>
                <a:satOff val="-4397"/>
                <a:lumOff val="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Events to be investigated/ documented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4704237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003566"/>
                <a:satOff val="-8793"/>
                <a:lumOff val="2614"/>
                <a:alphaOff val="0"/>
              </a:schemeClr>
            </a:fillRef>
            <a:effectRef idx="3">
              <a:schemeClr val="accent5">
                <a:hueOff val="2003566"/>
                <a:satOff val="-8793"/>
                <a:lumOff val="26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Potential sources of information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8213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Possible suspects/ perpetrators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28536" y="4785373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chemeClr val="accent5">
                    <a:hueOff val="4007133"/>
                    <a:satOff val="-17587"/>
                    <a:lumOff val="5229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007133"/>
                <a:satOff val="-17587"/>
                <a:lumOff val="5229"/>
                <a:alphaOff val="0"/>
              </a:schemeClr>
            </a:fillRef>
            <a:effectRef idx="3">
              <a:schemeClr val="accent5">
                <a:hueOff val="4007133"/>
                <a:satOff val="-17587"/>
                <a:lumOff val="522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Authority to collect evidence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645670" y="4785373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664A76"/>
                </a:gs>
                <a:gs pos="100000">
                  <a:srgbClr val="463872"/>
                </a:gs>
                <a:gs pos="100000">
                  <a:schemeClr val="accent5">
                    <a:hueOff val="5008916"/>
                    <a:satOff val="-21983"/>
                    <a:lumOff val="6536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008916"/>
                <a:satOff val="-21983"/>
                <a:lumOff val="6536"/>
                <a:alphaOff val="0"/>
              </a:schemeClr>
            </a:fillRef>
            <a:effectRef idx="3">
              <a:schemeClr val="accent5">
                <a:hueOff val="5008916"/>
                <a:satOff val="-21983"/>
                <a:lumOff val="653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Possible lines of inquiry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62804" y="4785373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75000"/>
                  </a:schemeClr>
                </a:gs>
                <a:gs pos="100000">
                  <a:schemeClr val="accent5">
                    <a:hueOff val="6010699"/>
                    <a:satOff val="-26380"/>
                    <a:lumOff val="784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Team roles and duties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84351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3384376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Some conflict-related sexual violence is not documented at all, but some is the subject of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multiple inquiries</a:t>
            </a:r>
            <a:r>
              <a:rPr lang="en-IE" dirty="0" smtClean="0"/>
              <a:t> – this can happen if 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jurisdictions overlap</a:t>
            </a:r>
            <a:r>
              <a:rPr lang="en-IE" dirty="0" smtClean="0"/>
              <a:t> or in regions where sexual violence is particularly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notorious or prevalent</a:t>
            </a:r>
          </a:p>
          <a:p>
            <a:pPr algn="ctr"/>
            <a:endParaRPr lang="en-IE" sz="1600" dirty="0" smtClean="0"/>
          </a:p>
          <a:p>
            <a:pPr algn="ctr"/>
            <a:r>
              <a:rPr lang="en-IE" dirty="0" smtClean="0"/>
              <a:t>If multiple inquiries are not coordinated, it can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cause harm</a:t>
            </a:r>
            <a:r>
              <a:rPr lang="en-IE" dirty="0" smtClean="0"/>
              <a:t> for affected individuals,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reduce the quality </a:t>
            </a:r>
            <a:r>
              <a:rPr lang="en-IE" dirty="0" smtClean="0"/>
              <a:t>of information collected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hamper the work </a:t>
            </a:r>
            <a:r>
              <a:rPr lang="en-IE" dirty="0" smtClean="0"/>
              <a:t>of organisations on the ground</a:t>
            </a:r>
          </a:p>
          <a:p>
            <a:pPr algn="ctr"/>
            <a:endParaRPr lang="en-IE" sz="1600" dirty="0" smtClean="0"/>
          </a:p>
          <a:p>
            <a:pPr algn="ctr"/>
            <a:r>
              <a:rPr lang="en-IE" dirty="0"/>
              <a:t>C</a:t>
            </a:r>
            <a:r>
              <a:rPr lang="en-IE" dirty="0" smtClean="0"/>
              <a:t>onsequences of a failure to properly coordinate  inquiries include: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44016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Coordination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36-37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6 - Testimony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03627"/>
            <a:ext cx="4572000" cy="4097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467544" y="5312357"/>
            <a:ext cx="2376264" cy="936104"/>
          </a:xfrm>
          <a:prstGeom prst="bevel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  <a:gs pos="100000">
                <a:schemeClr val="accent1">
                  <a:shade val="48000"/>
                  <a:satMod val="180000"/>
                  <a:lumMod val="94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accounts – trauma risk</a:t>
            </a:r>
            <a:endParaRPr lang="nl-NL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Bevel 13"/>
          <p:cNvSpPr/>
          <p:nvPr/>
        </p:nvSpPr>
        <p:spPr>
          <a:xfrm>
            <a:off x="3383868" y="5312357"/>
            <a:ext cx="2376264" cy="936104"/>
          </a:xfrm>
          <a:prstGeom prst="bevel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  <a:gs pos="100000">
                <a:schemeClr val="accent1">
                  <a:shade val="48000"/>
                  <a:satMod val="180000"/>
                  <a:lumMod val="94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Investigation</a:t>
            </a:r>
            <a:r>
              <a:rPr lang="en-IE" sz="1900" dirty="0" smtClean="0"/>
              <a:t> fatigue/cynicism</a:t>
            </a:r>
            <a:endParaRPr lang="nl-NL" sz="1900" dirty="0"/>
          </a:p>
        </p:txBody>
      </p:sp>
      <p:sp>
        <p:nvSpPr>
          <p:cNvPr id="15" name="Bevel 14"/>
          <p:cNvSpPr/>
          <p:nvPr/>
        </p:nvSpPr>
        <p:spPr>
          <a:xfrm>
            <a:off x="6300192" y="5289125"/>
            <a:ext cx="2376264" cy="936104"/>
          </a:xfrm>
          <a:prstGeom prst="bevel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  <a:gs pos="100000">
                <a:schemeClr val="accent1">
                  <a:shade val="48000"/>
                  <a:satMod val="180000"/>
                  <a:lumMod val="94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900" dirty="0" smtClean="0"/>
              <a:t>Increased risk to community</a:t>
            </a:r>
            <a:endParaRPr lang="nl-NL" sz="1900" dirty="0"/>
          </a:p>
        </p:txBody>
      </p:sp>
    </p:spTree>
    <p:extLst>
      <p:ext uri="{BB962C8B-B14F-4D97-AF65-F5344CB8AC3E}">
        <p14:creationId xmlns="" xmlns:p14="http://schemas.microsoft.com/office/powerpoint/2010/main" val="3080571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570384"/>
            <a:ext cx="8136904" cy="1202432"/>
          </a:xfrm>
        </p:spPr>
        <p:txBody>
          <a:bodyPr/>
          <a:lstStyle/>
          <a:p>
            <a:pPr marL="18288" indent="0" algn="ctr"/>
            <a:r>
              <a:rPr lang="en-IE" sz="5400" b="1" dirty="0">
                <a:solidFill>
                  <a:prstClr val="white"/>
                </a:solidFill>
                <a:latin typeface="Cambria" panose="02040503050406030204" pitchFamily="18" charset="0"/>
              </a:rPr>
              <a:t>Coordination</a:t>
            </a:r>
            <a:r>
              <a:rPr lang="en-IE" sz="3800" b="1" dirty="0">
                <a:solidFill>
                  <a:prstClr val="white"/>
                </a:solidFill>
                <a:latin typeface="Cambria" panose="02040503050406030204" pitchFamily="18" charset="0"/>
              </a:rPr>
              <a:t/>
            </a:r>
            <a:br>
              <a:rPr lang="en-IE" sz="3800" b="1" dirty="0">
                <a:solidFill>
                  <a:prstClr val="white"/>
                </a:solidFill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International Protocol, page  37</a:t>
            </a:r>
            <a:br>
              <a:rPr lang="en-IE" sz="2000" b="1" dirty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Annex 2 – </a:t>
            </a: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Multi-Sectoral </a:t>
            </a: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Responses</a:t>
            </a:r>
            <a:br>
              <a:rPr lang="en-IE" sz="2000" b="1" dirty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Annex 5 – Referrals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2088232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400" dirty="0" smtClean="0">
                <a:effectLst/>
              </a:rPr>
              <a:t>Key issues for efficient coordination with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other inquiries</a:t>
            </a:r>
            <a:r>
              <a:rPr lang="en-IE" sz="2400" dirty="0" smtClean="0">
                <a:effectLst/>
              </a:rPr>
              <a:t> and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referral services</a:t>
            </a:r>
            <a:r>
              <a:rPr lang="en-IE" sz="2400" dirty="0" smtClean="0">
                <a:effectLst/>
              </a:rPr>
              <a:t> include: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3528" y="404664"/>
            <a:ext cx="8479278" cy="5832650"/>
            <a:chOff x="1231530" y="1142189"/>
            <a:chExt cx="6500389" cy="5095122"/>
          </a:xfrm>
        </p:grpSpPr>
        <p:sp>
          <p:nvSpPr>
            <p:cNvPr id="5" name="Freeform 4"/>
            <p:cNvSpPr/>
            <p:nvPr/>
          </p:nvSpPr>
          <p:spPr>
            <a:xfrm>
              <a:off x="6407552" y="4715048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chemeClr val="accent1"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/>
                <a:t>Security  procedures of others </a:t>
              </a:r>
              <a:endParaRPr lang="nl-NL" sz="1800" kern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59473" y="1142189"/>
              <a:ext cx="1698843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5677177" y="3390933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/>
                <a:t>Respect for mandate &amp;  facilities of others</a:t>
              </a:r>
              <a:endParaRPr lang="nl-NL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1231530" y="3390933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/>
                <a:t>Information sharing and confidentiality</a:t>
              </a:r>
              <a:endParaRPr lang="nl-NL" kern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78177" y="2434285"/>
              <a:ext cx="1644042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1961918" y="4715050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800" kern="1200" dirty="0" smtClean="0"/>
                <a:t>Existing coordination mechanisms</a:t>
              </a:r>
              <a:endParaRPr lang="nl-NL" sz="18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94919" y="3421929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/>
                <a:t>Awareness of &amp;  working with existing data</a:t>
              </a:r>
              <a:endParaRPr lang="nl-NL" kern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59473" y="3726381"/>
              <a:ext cx="1698843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2692292" y="3390934"/>
              <a:ext cx="1324368" cy="152226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3366CC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/>
                <a:t>Contact with relevant organisations</a:t>
              </a:r>
              <a:endParaRPr lang="nl-NL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22682" y="4714023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/>
                <a:t>Knowledge of threats or false information </a:t>
              </a:r>
              <a:endParaRPr lang="nl-NL" kern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78177" y="5018475"/>
              <a:ext cx="1644042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4907338" y="4714024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/>
                <a:t>National monitoring/ reporting obligations</a:t>
              </a:r>
              <a:endParaRPr lang="nl-NL" sz="36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5681790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536504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Interpreters are a crucial part of your team – they are your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primary communication point</a:t>
            </a:r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dirty="0" smtClean="0"/>
              <a:t>and a vital source of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local information and context</a:t>
            </a:r>
          </a:p>
          <a:p>
            <a:pPr marL="18288" indent="0" algn="ctr">
              <a:buNone/>
            </a:pPr>
            <a:endParaRPr lang="en-IE" sz="1800" dirty="0"/>
          </a:p>
          <a:p>
            <a:pPr algn="ctr"/>
            <a:r>
              <a:rPr lang="en-IE" dirty="0" smtClean="0"/>
              <a:t>Your interpreter should ideally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professionally trained</a:t>
            </a:r>
            <a:r>
              <a:rPr lang="en-IE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dirty="0" smtClean="0"/>
              <a:t>and</a:t>
            </a:r>
            <a:r>
              <a:rPr lang="en-IE" i="1" dirty="0" smtClean="0"/>
              <a:t> </a:t>
            </a:r>
            <a:r>
              <a:rPr lang="en-IE" dirty="0" smtClean="0"/>
              <a:t>have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sensitivity and experience</a:t>
            </a:r>
            <a:r>
              <a:rPr lang="en-IE" dirty="0" smtClean="0"/>
              <a:t> to deal with victims and witnesses of sexual violence (including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men </a:t>
            </a:r>
            <a:r>
              <a:rPr lang="en-IE" b="1" dirty="0" smtClean="0"/>
              <a:t>and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 children</a:t>
            </a:r>
            <a:r>
              <a:rPr lang="en-IE" dirty="0" smtClean="0"/>
              <a:t>)</a:t>
            </a:r>
          </a:p>
          <a:p>
            <a:pPr marL="18288" indent="0" algn="ctr">
              <a:buNone/>
            </a:pPr>
            <a:endParaRPr lang="en-IE" sz="1800" dirty="0" smtClean="0"/>
          </a:p>
          <a:p>
            <a:pPr algn="ctr"/>
            <a:r>
              <a:rPr lang="en-IE" dirty="0"/>
              <a:t>It is important to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carefully vet</a:t>
            </a:r>
            <a:r>
              <a:rPr lang="en-IE" dirty="0"/>
              <a:t> </a:t>
            </a:r>
            <a:r>
              <a:rPr lang="en-IE" dirty="0" smtClean="0"/>
              <a:t>potential interpreters, </a:t>
            </a:r>
            <a:r>
              <a:rPr lang="en-IE" dirty="0"/>
              <a:t>as they will have access to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very sensitive information</a:t>
            </a:r>
            <a:r>
              <a:rPr lang="en-IE" dirty="0"/>
              <a:t> and you must assess and minimise the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risk of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disclosure</a:t>
            </a:r>
            <a:endParaRPr lang="en-IE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570384"/>
            <a:ext cx="8136904" cy="1202432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Interpretation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38-39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413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79491"/>
          </a:xfrm>
        </p:spPr>
        <p:txBody>
          <a:bodyPr>
            <a:normAutofit/>
          </a:bodyPr>
          <a:lstStyle/>
          <a:p>
            <a:pPr algn="ctr"/>
            <a:r>
              <a:rPr lang="en-IE" dirty="0"/>
              <a:t>Like the rest of your team, they must be fully briefed on the concepts of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confidentiality</a:t>
            </a:r>
            <a:r>
              <a:rPr lang="en-IE" dirty="0"/>
              <a:t>,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informed consent </a:t>
            </a:r>
            <a:r>
              <a:rPr lang="en-IE" dirty="0"/>
              <a:t>and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Do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o Harm</a:t>
            </a:r>
            <a:r>
              <a:rPr lang="en-IE" dirty="0" smtClean="0"/>
              <a:t> approach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Not all interpreters will be professionally trained – some may just speak the relevant language(s). Remember that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you speak through them</a:t>
            </a:r>
            <a:r>
              <a:rPr lang="en-IE" dirty="0"/>
              <a:t> </a:t>
            </a:r>
            <a:r>
              <a:rPr lang="en-IE" dirty="0" smtClean="0"/>
              <a:t>and they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represent you to others</a:t>
            </a:r>
            <a:r>
              <a:rPr lang="en-IE" dirty="0" smtClean="0"/>
              <a:t>.</a:t>
            </a:r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sz="1400" dirty="0" smtClean="0"/>
          </a:p>
          <a:p>
            <a:pPr algn="ctr"/>
            <a:r>
              <a:rPr lang="en-IE" dirty="0" smtClean="0"/>
              <a:t>Whatever their prior experience, it is vital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thoroughly brief</a:t>
            </a:r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dirty="0" smtClean="0"/>
              <a:t>your interpreter before any interview to make sure they understand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objectives</a:t>
            </a:r>
            <a:r>
              <a:rPr lang="en-IE" dirty="0" smtClean="0"/>
              <a:t>,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role</a:t>
            </a:r>
            <a:r>
              <a:rPr lang="en-IE" dirty="0" smtClean="0"/>
              <a:t> and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responsibilities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82352"/>
            <a:ext cx="8136904" cy="9144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Interpretation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38-39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Bevel 10"/>
          <p:cNvSpPr/>
          <p:nvPr/>
        </p:nvSpPr>
        <p:spPr>
          <a:xfrm>
            <a:off x="323528" y="3717096"/>
            <a:ext cx="1224136" cy="576000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nl-NL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Bevel 11"/>
          <p:cNvSpPr/>
          <p:nvPr/>
        </p:nvSpPr>
        <p:spPr>
          <a:xfrm>
            <a:off x="6822394" y="4653136"/>
            <a:ext cx="2207840" cy="576000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INTERVIEWEE</a:t>
            </a:r>
            <a:endParaRPr lang="nl-NL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31641" y="3807892"/>
            <a:ext cx="5976663" cy="1277292"/>
            <a:chOff x="971603" y="3284984"/>
            <a:chExt cx="6696031" cy="1512168"/>
          </a:xfrm>
        </p:grpSpPr>
        <p:sp>
          <p:nvSpPr>
            <p:cNvPr id="5" name="Shape 4"/>
            <p:cNvSpPr/>
            <p:nvPr/>
          </p:nvSpPr>
          <p:spPr>
            <a:xfrm>
              <a:off x="971603" y="3284984"/>
              <a:ext cx="6696031" cy="1512168"/>
            </a:xfrm>
            <a:prstGeom prst="leftRightRibb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1504302" y="3549613"/>
              <a:ext cx="1776806" cy="740962"/>
            </a:xfrm>
            <a:custGeom>
              <a:avLst/>
              <a:gdLst>
                <a:gd name="connsiteX0" fmla="*/ 0 w 1776806"/>
                <a:gd name="connsiteY0" fmla="*/ 0 h 740962"/>
                <a:gd name="connsiteX1" fmla="*/ 1776806 w 1776806"/>
                <a:gd name="connsiteY1" fmla="*/ 0 h 740962"/>
                <a:gd name="connsiteX2" fmla="*/ 1776806 w 1776806"/>
                <a:gd name="connsiteY2" fmla="*/ 740962 h 740962"/>
                <a:gd name="connsiteX3" fmla="*/ 0 w 1776806"/>
                <a:gd name="connsiteY3" fmla="*/ 740962 h 740962"/>
                <a:gd name="connsiteX4" fmla="*/ 0 w 1776806"/>
                <a:gd name="connsiteY4" fmla="*/ 0 h 74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6806" h="740962">
                  <a:moveTo>
                    <a:pt x="0" y="0"/>
                  </a:moveTo>
                  <a:lnTo>
                    <a:pt x="1776806" y="0"/>
                  </a:lnTo>
                  <a:lnTo>
                    <a:pt x="1776806" y="740962"/>
                  </a:lnTo>
                  <a:lnTo>
                    <a:pt x="0" y="74096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1120" rIns="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kern="1200" dirty="0" smtClean="0"/>
                <a:t>Information</a:t>
              </a:r>
              <a:endParaRPr lang="nl-NL" sz="2000" b="1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4928794" y="3795487"/>
              <a:ext cx="2194443" cy="740962"/>
            </a:xfrm>
            <a:custGeom>
              <a:avLst/>
              <a:gdLst>
                <a:gd name="connsiteX0" fmla="*/ 0 w 2194443"/>
                <a:gd name="connsiteY0" fmla="*/ 0 h 740962"/>
                <a:gd name="connsiteX1" fmla="*/ 2194443 w 2194443"/>
                <a:gd name="connsiteY1" fmla="*/ 0 h 740962"/>
                <a:gd name="connsiteX2" fmla="*/ 2194443 w 2194443"/>
                <a:gd name="connsiteY2" fmla="*/ 740962 h 740962"/>
                <a:gd name="connsiteX3" fmla="*/ 0 w 2194443"/>
                <a:gd name="connsiteY3" fmla="*/ 740962 h 740962"/>
                <a:gd name="connsiteX4" fmla="*/ 0 w 2194443"/>
                <a:gd name="connsiteY4" fmla="*/ 0 h 74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4443" h="740962">
                  <a:moveTo>
                    <a:pt x="0" y="0"/>
                  </a:moveTo>
                  <a:lnTo>
                    <a:pt x="2194443" y="0"/>
                  </a:lnTo>
                  <a:lnTo>
                    <a:pt x="2194443" y="740962"/>
                  </a:lnTo>
                  <a:lnTo>
                    <a:pt x="0" y="74096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1120" rIns="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kern="1200" dirty="0" smtClean="0"/>
                <a:t>Communication</a:t>
              </a:r>
              <a:endParaRPr lang="nl-NL" sz="2000" b="1" kern="1200" dirty="0"/>
            </a:p>
          </p:txBody>
        </p:sp>
      </p:grpSp>
      <p:sp>
        <p:nvSpPr>
          <p:cNvPr id="20" name="Bevel 19"/>
          <p:cNvSpPr/>
          <p:nvPr/>
        </p:nvSpPr>
        <p:spPr>
          <a:xfrm rot="19827592">
            <a:off x="3122479" y="4137147"/>
            <a:ext cx="2262003" cy="518110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INTERPRETER</a:t>
            </a:r>
            <a:endParaRPr lang="nl-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3821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03200"/>
            <a:ext cx="8784976" cy="9144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Working with interpreters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38-39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4056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dirty="0" smtClean="0"/>
              <a:t>Your interpreter should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aware of </a:t>
            </a:r>
            <a:r>
              <a:rPr lang="en-IE" dirty="0" smtClean="0"/>
              <a:t>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prepared for</a:t>
            </a:r>
            <a:r>
              <a:rPr lang="en-IE" dirty="0" smtClean="0"/>
              <a:t> issues such as:</a:t>
            </a:r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="" xmlns:p14="http://schemas.microsoft.com/office/powerpoint/2010/main" val="983716691"/>
              </p:ext>
            </p:extLst>
          </p:nvPr>
        </p:nvGraphicFramePr>
        <p:xfrm>
          <a:off x="179512" y="1988840"/>
          <a:ext cx="896448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21819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152128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Working with interpreters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39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7 - Interviewing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1872208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700" b="1" u="sng" dirty="0" smtClean="0"/>
              <a:t>BAD PROFESSIONAL PRACTICE</a:t>
            </a:r>
          </a:p>
          <a:p>
            <a:pPr marL="18288" indent="0" algn="ctr">
              <a:buNone/>
            </a:pPr>
            <a:endParaRPr lang="en-IE" sz="700" dirty="0" smtClean="0"/>
          </a:p>
          <a:p>
            <a:pPr marL="18288" indent="0" algn="ctr">
              <a:buNone/>
            </a:pPr>
            <a:r>
              <a:rPr lang="en-IE" sz="2400" dirty="0" smtClean="0"/>
              <a:t>Your interpreter should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avoid</a:t>
            </a:r>
            <a:r>
              <a:rPr lang="en-IE" sz="2400" dirty="0" smtClean="0"/>
              <a:t> the following behaviour: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00298" y="2924944"/>
            <a:ext cx="7760134" cy="3312366"/>
            <a:chOff x="755590" y="2966683"/>
            <a:chExt cx="7760134" cy="3126611"/>
          </a:xfrm>
        </p:grpSpPr>
        <p:sp>
          <p:nvSpPr>
            <p:cNvPr id="3" name="Freeform 2"/>
            <p:cNvSpPr/>
            <p:nvPr/>
          </p:nvSpPr>
          <p:spPr>
            <a:xfrm>
              <a:off x="755590" y="2966683"/>
              <a:ext cx="2631484" cy="1506422"/>
            </a:xfrm>
            <a:custGeom>
              <a:avLst/>
              <a:gdLst>
                <a:gd name="connsiteX0" fmla="*/ 0 w 2631484"/>
                <a:gd name="connsiteY0" fmla="*/ 753211 h 1506422"/>
                <a:gd name="connsiteX1" fmla="*/ 1315742 w 2631484"/>
                <a:gd name="connsiteY1" fmla="*/ 0 h 1506422"/>
                <a:gd name="connsiteX2" fmla="*/ 2631484 w 2631484"/>
                <a:gd name="connsiteY2" fmla="*/ 753211 h 1506422"/>
                <a:gd name="connsiteX3" fmla="*/ 1315742 w 2631484"/>
                <a:gd name="connsiteY3" fmla="*/ 1506422 h 1506422"/>
                <a:gd name="connsiteX4" fmla="*/ 0 w 2631484"/>
                <a:gd name="connsiteY4" fmla="*/ 753211 h 150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6422">
                  <a:moveTo>
                    <a:pt x="0" y="753211"/>
                  </a:moveTo>
                  <a:cubicBezTo>
                    <a:pt x="0" y="337224"/>
                    <a:pt x="589078" y="0"/>
                    <a:pt x="1315742" y="0"/>
                  </a:cubicBezTo>
                  <a:cubicBezTo>
                    <a:pt x="2042406" y="0"/>
                    <a:pt x="2631484" y="337224"/>
                    <a:pt x="2631484" y="753211"/>
                  </a:cubicBezTo>
                  <a:cubicBezTo>
                    <a:pt x="2631484" y="1169198"/>
                    <a:pt x="2042406" y="1506422"/>
                    <a:pt x="1315742" y="1506422"/>
                  </a:cubicBezTo>
                  <a:cubicBezTo>
                    <a:pt x="589078" y="1506422"/>
                    <a:pt x="0" y="1169198"/>
                    <a:pt x="0" y="75321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810" rIns="461572" bIns="29681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Direct conversation with interviewee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308690" y="3789039"/>
              <a:ext cx="2631484" cy="1503705"/>
            </a:xfrm>
            <a:custGeom>
              <a:avLst/>
              <a:gdLst>
                <a:gd name="connsiteX0" fmla="*/ 0 w 2631484"/>
                <a:gd name="connsiteY0" fmla="*/ 751853 h 1503705"/>
                <a:gd name="connsiteX1" fmla="*/ 1315742 w 2631484"/>
                <a:gd name="connsiteY1" fmla="*/ 0 h 1503705"/>
                <a:gd name="connsiteX2" fmla="*/ 2631484 w 2631484"/>
                <a:gd name="connsiteY2" fmla="*/ 751853 h 1503705"/>
                <a:gd name="connsiteX3" fmla="*/ 1315742 w 2631484"/>
                <a:gd name="connsiteY3" fmla="*/ 1503706 h 1503705"/>
                <a:gd name="connsiteX4" fmla="*/ 0 w 2631484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3705">
                  <a:moveTo>
                    <a:pt x="0" y="751853"/>
                  </a:moveTo>
                  <a:cubicBezTo>
                    <a:pt x="0" y="336616"/>
                    <a:pt x="589078" y="0"/>
                    <a:pt x="1315742" y="0"/>
                  </a:cubicBezTo>
                  <a:cubicBezTo>
                    <a:pt x="2042406" y="0"/>
                    <a:pt x="2631484" y="336616"/>
                    <a:pt x="2631484" y="751853"/>
                  </a:cubicBezTo>
                  <a:cubicBezTo>
                    <a:pt x="2631484" y="1167090"/>
                    <a:pt x="2042406" y="1503706"/>
                    <a:pt x="1315742" y="1503706"/>
                  </a:cubicBezTo>
                  <a:cubicBezTo>
                    <a:pt x="589078" y="1503706"/>
                    <a:pt x="0" y="1167090"/>
                    <a:pt x="0" y="751853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4">
                    <a:hueOff val="-514289"/>
                    <a:satOff val="-1422"/>
                    <a:lumOff val="883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4">
                    <a:hueOff val="-514289"/>
                    <a:satOff val="-1422"/>
                    <a:lumOff val="88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14289"/>
                <a:satOff val="-1422"/>
                <a:lumOff val="883"/>
                <a:alphaOff val="0"/>
              </a:schemeClr>
            </a:fillRef>
            <a:effectRef idx="3">
              <a:schemeClr val="accent4">
                <a:hueOff val="-514289"/>
                <a:satOff val="-1422"/>
                <a:lumOff val="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412" rIns="461572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Changing meaning of interviewee’s words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888962" y="2969401"/>
              <a:ext cx="2626762" cy="1503705"/>
            </a:xfrm>
            <a:custGeom>
              <a:avLst/>
              <a:gdLst>
                <a:gd name="connsiteX0" fmla="*/ 0 w 2626762"/>
                <a:gd name="connsiteY0" fmla="*/ 751853 h 1503705"/>
                <a:gd name="connsiteX1" fmla="*/ 1313381 w 2626762"/>
                <a:gd name="connsiteY1" fmla="*/ 0 h 1503705"/>
                <a:gd name="connsiteX2" fmla="*/ 2626762 w 2626762"/>
                <a:gd name="connsiteY2" fmla="*/ 751853 h 1503705"/>
                <a:gd name="connsiteX3" fmla="*/ 1313381 w 2626762"/>
                <a:gd name="connsiteY3" fmla="*/ 1503706 h 1503705"/>
                <a:gd name="connsiteX4" fmla="*/ 0 w 2626762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6762" h="1503705">
                  <a:moveTo>
                    <a:pt x="0" y="751853"/>
                  </a:moveTo>
                  <a:cubicBezTo>
                    <a:pt x="0" y="336616"/>
                    <a:pt x="588021" y="0"/>
                    <a:pt x="1313381" y="0"/>
                  </a:cubicBezTo>
                  <a:cubicBezTo>
                    <a:pt x="2038741" y="0"/>
                    <a:pt x="2626762" y="336616"/>
                    <a:pt x="2626762" y="751853"/>
                  </a:cubicBezTo>
                  <a:cubicBezTo>
                    <a:pt x="2626762" y="1167090"/>
                    <a:pt x="2038741" y="1503706"/>
                    <a:pt x="1313381" y="1503706"/>
                  </a:cubicBezTo>
                  <a:cubicBezTo>
                    <a:pt x="588021" y="1503706"/>
                    <a:pt x="0" y="1167090"/>
                    <a:pt x="0" y="7518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4">
                    <a:hueOff val="-1028578"/>
                    <a:satOff val="-2845"/>
                    <a:lumOff val="1765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028578"/>
                <a:satOff val="-2845"/>
                <a:lumOff val="1765"/>
                <a:alphaOff val="0"/>
              </a:schemeClr>
            </a:fillRef>
            <a:effectRef idx="3">
              <a:schemeClr val="accent4">
                <a:hueOff val="-1028578"/>
                <a:satOff val="-2845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880" tIns="296412" rIns="460880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Suggestions to interviewer during interview</a:t>
              </a:r>
              <a:endParaRPr lang="nl-NL" sz="19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768766" y="4582911"/>
              <a:ext cx="2631484" cy="1503705"/>
            </a:xfrm>
            <a:custGeom>
              <a:avLst/>
              <a:gdLst>
                <a:gd name="connsiteX0" fmla="*/ 0 w 2631484"/>
                <a:gd name="connsiteY0" fmla="*/ 751853 h 1503705"/>
                <a:gd name="connsiteX1" fmla="*/ 1315742 w 2631484"/>
                <a:gd name="connsiteY1" fmla="*/ 0 h 1503705"/>
                <a:gd name="connsiteX2" fmla="*/ 2631484 w 2631484"/>
                <a:gd name="connsiteY2" fmla="*/ 751853 h 1503705"/>
                <a:gd name="connsiteX3" fmla="*/ 1315742 w 2631484"/>
                <a:gd name="connsiteY3" fmla="*/ 1503706 h 1503705"/>
                <a:gd name="connsiteX4" fmla="*/ 0 w 2631484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3705">
                  <a:moveTo>
                    <a:pt x="0" y="751853"/>
                  </a:moveTo>
                  <a:cubicBezTo>
                    <a:pt x="0" y="336616"/>
                    <a:pt x="589078" y="0"/>
                    <a:pt x="1315742" y="0"/>
                  </a:cubicBezTo>
                  <a:cubicBezTo>
                    <a:pt x="2042406" y="0"/>
                    <a:pt x="2631484" y="336616"/>
                    <a:pt x="2631484" y="751853"/>
                  </a:cubicBezTo>
                  <a:cubicBezTo>
                    <a:pt x="2631484" y="1167090"/>
                    <a:pt x="2042406" y="1503706"/>
                    <a:pt x="1315742" y="1503706"/>
                  </a:cubicBezTo>
                  <a:cubicBezTo>
                    <a:pt x="589078" y="1503706"/>
                    <a:pt x="0" y="1167090"/>
                    <a:pt x="0" y="751853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chemeClr val="accent4">
                    <a:hueOff val="-1542867"/>
                    <a:satOff val="-4267"/>
                    <a:lumOff val="2648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542867"/>
                <a:satOff val="-4267"/>
                <a:lumOff val="2648"/>
                <a:alphaOff val="0"/>
              </a:schemeClr>
            </a:fillRef>
            <a:effectRef idx="3">
              <a:schemeClr val="accent4">
                <a:hueOff val="-1542867"/>
                <a:satOff val="-4267"/>
                <a:lumOff val="26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412" rIns="461572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Omitting ‘irrelevant’ details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868125" y="4589589"/>
              <a:ext cx="2631484" cy="1503705"/>
            </a:xfrm>
            <a:custGeom>
              <a:avLst/>
              <a:gdLst>
                <a:gd name="connsiteX0" fmla="*/ 0 w 2631484"/>
                <a:gd name="connsiteY0" fmla="*/ 751853 h 1503705"/>
                <a:gd name="connsiteX1" fmla="*/ 1315742 w 2631484"/>
                <a:gd name="connsiteY1" fmla="*/ 0 h 1503705"/>
                <a:gd name="connsiteX2" fmla="*/ 2631484 w 2631484"/>
                <a:gd name="connsiteY2" fmla="*/ 751853 h 1503705"/>
                <a:gd name="connsiteX3" fmla="*/ 1315742 w 2631484"/>
                <a:gd name="connsiteY3" fmla="*/ 1503706 h 1503705"/>
                <a:gd name="connsiteX4" fmla="*/ 0 w 2631484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3705">
                  <a:moveTo>
                    <a:pt x="0" y="751853"/>
                  </a:moveTo>
                  <a:cubicBezTo>
                    <a:pt x="0" y="336616"/>
                    <a:pt x="589078" y="0"/>
                    <a:pt x="1315742" y="0"/>
                  </a:cubicBezTo>
                  <a:cubicBezTo>
                    <a:pt x="2042406" y="0"/>
                    <a:pt x="2631484" y="336616"/>
                    <a:pt x="2631484" y="751853"/>
                  </a:cubicBezTo>
                  <a:cubicBezTo>
                    <a:pt x="2631484" y="1167090"/>
                    <a:pt x="2042406" y="1503706"/>
                    <a:pt x="1315742" y="1503706"/>
                  </a:cubicBezTo>
                  <a:cubicBezTo>
                    <a:pt x="589078" y="1503706"/>
                    <a:pt x="0" y="1167090"/>
                    <a:pt x="0" y="75185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  <a:gs pos="100000">
                  <a:schemeClr val="accent4">
                    <a:hueOff val="-2057156"/>
                    <a:satOff val="-5690"/>
                    <a:lumOff val="353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412" rIns="461572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Independent explanation to interviewee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98509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52626</TotalTime>
  <Words>1036</Words>
  <Application>Microsoft Office PowerPoint</Application>
  <PresentationFormat>On-screen Show (4:3)</PresentationFormat>
  <Paragraphs>162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Elemental</vt:lpstr>
      <vt:lpstr>1_Elemental</vt:lpstr>
      <vt:lpstr>Module 4 –  Key  Planning  Topics</vt:lpstr>
      <vt:lpstr>Planning Module 3 – Preliminary Considerations Module 5 – Identifying Survivors and Other Witnesses Module 8 – Sources of Information</vt:lpstr>
      <vt:lpstr>Slide 3</vt:lpstr>
      <vt:lpstr>Coordination International Protocol, pages 36-37 Module 6 - Testimony</vt:lpstr>
      <vt:lpstr>Coordination International Protocol, page  37 Annex 2 – Multi-Sectoral Responses Annex 5 – Referrals </vt:lpstr>
      <vt:lpstr>Interpretation International Protocol, pages 38-39 Module 3 – Preliminary Considerations  Module 6 – Testimony  </vt:lpstr>
      <vt:lpstr>Interpretation International Protocol, pages 38-39</vt:lpstr>
      <vt:lpstr>Working with interpreters International Protocol, pages 38-39</vt:lpstr>
      <vt:lpstr>Working with interpreters International Protocol, page 39 Module 7 - Interviewing</vt:lpstr>
      <vt:lpstr>Selecting interpreters International Protocol, page 39</vt:lpstr>
      <vt:lpstr>Managing information International Protocol, page 41 Module 9 – Storing Information</vt:lpstr>
      <vt:lpstr>Managing information International Protocol, page 41 Module 3 – Preliminary Considerations  Module 9 – Storing Information Annex 6 &amp; Annex 7 – Chain of Custody</vt:lpstr>
      <vt:lpstr>Managing information International Protocol, page 41 Module 3 – Preliminary Considerations  Module 9 – Storing Information Annex 6 &amp; Annex 7 – Chain of Custody</vt:lpstr>
      <vt:lpstr>Managing information International Protocol, page 41 Module 3 – Preliminary Considerations  Module 9 – Storing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 –  Key  Planning  Topics</dc:title>
  <dc:creator>IICI;Niamh Hayes</dc:creator>
  <cp:lastModifiedBy>Gavan Curley</cp:lastModifiedBy>
  <cp:revision>1</cp:revision>
  <dcterms:created xsi:type="dcterms:W3CDTF">2015-01-17T15:42:37Z</dcterms:created>
  <dcterms:modified xsi:type="dcterms:W3CDTF">2016-08-12T22:52:11Z</dcterms:modified>
</cp:coreProperties>
</file>