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79" r:id="rId6"/>
    <p:sldId id="381" r:id="rId7"/>
    <p:sldId id="394" r:id="rId8"/>
    <p:sldId id="380" r:id="rId9"/>
    <p:sldId id="405" r:id="rId10"/>
    <p:sldId id="398" r:id="rId11"/>
    <p:sldId id="411" r:id="rId12"/>
    <p:sldId id="399" r:id="rId13"/>
    <p:sldId id="412" r:id="rId14"/>
    <p:sldId id="400" r:id="rId15"/>
    <p:sldId id="401" r:id="rId16"/>
    <p:sldId id="402" r:id="rId17"/>
    <p:sldId id="403" r:id="rId18"/>
    <p:sldId id="404" r:id="rId19"/>
    <p:sldId id="407" r:id="rId20"/>
    <p:sldId id="406" r:id="rId21"/>
    <p:sldId id="410" r:id="rId22"/>
    <p:sldId id="396" r:id="rId23"/>
    <p:sldId id="408" r:id="rId24"/>
    <p:sldId id="409" r:id="rId2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ON, Colett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58" y="-588"/>
      </p:cViewPr>
      <p:guideLst>
        <p:guide orient="horz" pos="618"/>
        <p:guide orient="horz" pos="1842"/>
        <p:guide orient="horz" pos="3702"/>
        <p:guide orient="horz" pos="1026"/>
        <p:guide orient="horz" pos="210"/>
        <p:guide orient="horz" pos="754"/>
        <p:guide orient="horz" pos="3748"/>
        <p:guide pos="431"/>
        <p:guide pos="5329"/>
        <p:guide pos="292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1146" y="-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440" y="9446896"/>
            <a:ext cx="1114577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29/01/2014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58888" y="9446896"/>
            <a:ext cx="4859320" cy="497205"/>
          </a:xfrm>
          <a:prstGeom prst="rect">
            <a:avLst/>
          </a:prstGeom>
        </p:spPr>
        <p:txBody>
          <a:bodyPr vert="horz" lIns="91568" tIns="45784" rIns="91568" bIns="45784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61125" y="9445170"/>
            <a:ext cx="542914" cy="497205"/>
          </a:xfrm>
          <a:prstGeom prst="rect">
            <a:avLst/>
          </a:prstGeom>
        </p:spPr>
        <p:txBody>
          <a:bodyPr vert="horz" lIns="91568" tIns="45784" rIns="91568" bIns="45784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544900" y="195220"/>
            <a:ext cx="4716224" cy="548161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pic>
        <p:nvPicPr>
          <p:cNvPr id="8" name="Picture 7" descr="Department for Education" titl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" y="195220"/>
            <a:ext cx="857495" cy="55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273050"/>
            <a:ext cx="5872163" cy="440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405" y="4723448"/>
            <a:ext cx="5359346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440" y="9446896"/>
            <a:ext cx="1114577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29/01/2014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258888" y="9446896"/>
            <a:ext cx="4859320" cy="497205"/>
          </a:xfrm>
          <a:prstGeom prst="rect">
            <a:avLst/>
          </a:prstGeom>
        </p:spPr>
        <p:txBody>
          <a:bodyPr vert="horz" lIns="91568" tIns="45784" rIns="91568" bIns="45784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261125" y="9445170"/>
            <a:ext cx="542914" cy="497205"/>
          </a:xfrm>
          <a:prstGeom prst="rect">
            <a:avLst/>
          </a:prstGeom>
        </p:spPr>
        <p:txBody>
          <a:bodyPr vert="horz" lIns="91568" tIns="45784" rIns="91568" bIns="45784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2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368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34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87425" indent="-174625" algn="l" defTabSz="987425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0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10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11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12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13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14</a:t>
            </a:fld>
            <a:endParaRPr lang="en-GB" dirty="0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14</a:t>
            </a:fld>
            <a:endParaRPr lang="en-GB" sz="1200" dirty="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15</a:t>
            </a:fld>
            <a:endParaRPr lang="en-GB" dirty="0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15</a:t>
            </a:fld>
            <a:endParaRPr lang="en-GB" sz="1200" dirty="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19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20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0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2162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7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8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0D872-19C7-4F3A-BC9B-5733C9B14187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5772" y="9446419"/>
            <a:ext cx="2949841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8" rIns="91370" bIns="45688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3F7B7D-11A7-44BA-8C80-D6807B061D50}" type="slidenum">
              <a:rPr lang="en-GB" sz="1200">
                <a:ea typeface="Geneva" pitchFamily="-96" charset="-128"/>
              </a:rPr>
              <a:pPr algn="r" eaLnBrk="1" hangingPunct="1"/>
              <a:t>9</a:t>
            </a:fld>
            <a:endParaRPr lang="en-GB" sz="1200">
              <a:ea typeface="Geneva" pitchFamily="-96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7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5919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2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7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7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27200"/>
            <a:ext cx="6478588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2446338"/>
            <a:ext cx="6478588" cy="2879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48438" y="6189663"/>
            <a:ext cx="21590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Championing Young People’s Learning</a:t>
            </a:r>
          </a:p>
        </p:txBody>
      </p:sp>
    </p:spTree>
    <p:extLst>
      <p:ext uri="{BB962C8B-B14F-4D97-AF65-F5344CB8AC3E}">
        <p14:creationId xmlns:p14="http://schemas.microsoft.com/office/powerpoint/2010/main" val="229593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3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88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9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9474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5072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697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5072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2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29/01/2014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Education funding agency" title="Logo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3"/>
          <a:stretch/>
        </p:blipFill>
        <p:spPr bwMode="auto">
          <a:xfrm>
            <a:off x="615922" y="5661248"/>
            <a:ext cx="1003750" cy="1037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83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8" r:id="rId6"/>
    <p:sldLayoutId id="2147483653" r:id="rId7"/>
    <p:sldLayoutId id="2147483659" r:id="rId8"/>
    <p:sldLayoutId id="2147483654" r:id="rId9"/>
    <p:sldLayoutId id="2147483655" r:id="rId10"/>
    <p:sldLayoutId id="2147483657" r:id="rId11"/>
    <p:sldLayoutId id="2147483661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2231901"/>
          </a:xfrm>
        </p:spPr>
        <p:txBody>
          <a:bodyPr/>
          <a:lstStyle/>
          <a:p>
            <a:r>
              <a:rPr lang="en-GB" dirty="0" smtClean="0"/>
              <a:t>EFA Funding guidance for young people 2013 to 2014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6616824" cy="2448272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CCP Reconciliation 2013/14</a:t>
            </a:r>
          </a:p>
          <a:p>
            <a:endParaRPr lang="en-GB" dirty="0" smtClean="0"/>
          </a:p>
          <a:p>
            <a:r>
              <a:rPr lang="en-GB" dirty="0" smtClean="0"/>
              <a:t>EFA </a:t>
            </a:r>
            <a:r>
              <a:rPr lang="en-GB" dirty="0"/>
              <a:t>Young </a:t>
            </a:r>
            <a:r>
              <a:rPr lang="en-GB" dirty="0" smtClean="0"/>
              <a:t>People’s </a:t>
            </a:r>
            <a:r>
              <a:rPr lang="en-GB" dirty="0"/>
              <a:t>Funding Team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7" y="260350"/>
            <a:ext cx="83581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(A4) – Allocation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10</a:t>
            </a:fld>
            <a:endParaRPr lang="en-GB" sz="12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8836"/>
            <a:ext cx="6019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7" y="260350"/>
            <a:ext cx="83581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(A5) – Allocation/Outturn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11</a:t>
            </a:fld>
            <a:endParaRPr lang="en-GB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339772"/>
            <a:ext cx="8772525" cy="22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8178006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(B1) – </a:t>
            </a:r>
            <a:br>
              <a:rPr lang="en-GB" dirty="0" smtClean="0"/>
            </a:br>
            <a:r>
              <a:rPr lang="en-GB" dirty="0" smtClean="0"/>
              <a:t>More students, lower bands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12</a:t>
            </a:fld>
            <a:endParaRPr lang="en-GB" sz="12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166674"/>
            <a:ext cx="8772525" cy="261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8178006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(B2) – </a:t>
            </a:r>
            <a:br>
              <a:rPr lang="en-GB" dirty="0" smtClean="0"/>
            </a:br>
            <a:r>
              <a:rPr lang="en-GB" dirty="0" smtClean="0"/>
              <a:t>More students, lower bands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13</a:t>
            </a:fld>
            <a:endParaRPr lang="en-GB" sz="12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345543"/>
            <a:ext cx="8772525" cy="22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8178006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(C1) –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Less students, higher bands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14</a:t>
            </a:fld>
            <a:endParaRPr lang="en-GB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166674"/>
            <a:ext cx="8772525" cy="261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8178006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(C2) – </a:t>
            </a:r>
            <a:br>
              <a:rPr lang="en-GB" dirty="0" smtClean="0"/>
            </a:br>
            <a:r>
              <a:rPr lang="en-GB" dirty="0" smtClean="0"/>
              <a:t>Less students, higher bands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15</a:t>
            </a:fld>
            <a:endParaRPr lang="en-GB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9" y="2348880"/>
            <a:ext cx="8759481" cy="22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93062" cy="936625"/>
          </a:xfrm>
        </p:spPr>
        <p:txBody>
          <a:bodyPr/>
          <a:lstStyle/>
          <a:p>
            <a:pPr>
              <a:defRPr/>
            </a:pPr>
            <a:r>
              <a:rPr lang="en-GB" dirty="0"/>
              <a:t>Reconciliation </a:t>
            </a:r>
            <a:r>
              <a:rPr lang="en-GB" sz="2000" dirty="0"/>
              <a:t>- Transitional Protection (TP) </a:t>
            </a:r>
            <a:r>
              <a:rPr lang="en-GB" sz="2000" dirty="0" smtClean="0"/>
              <a:t>and/or Formula Protection Funding (FPF) – Underperformance only</a:t>
            </a:r>
            <a:endParaRPr lang="en-GB" sz="2000" dirty="0"/>
          </a:p>
        </p:txBody>
      </p:sp>
      <p:graphicFrame>
        <p:nvGraphicFramePr>
          <p:cNvPr id="342070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993878"/>
              </p:ext>
            </p:extLst>
          </p:nvPr>
        </p:nvGraphicFramePr>
        <p:xfrm>
          <a:off x="1050925" y="1628775"/>
          <a:ext cx="6480175" cy="2886368"/>
        </p:xfrm>
        <a:graphic>
          <a:graphicData uri="http://schemas.openxmlformats.org/drawingml/2006/table">
            <a:tbl>
              <a:tblPr/>
              <a:tblGrid>
                <a:gridCol w="423860"/>
                <a:gridCol w="3464037"/>
                <a:gridCol w="1224131"/>
                <a:gridCol w="1368147"/>
              </a:tblGrid>
              <a:tr h="27433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Table 1: TP examples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No TP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TP +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ve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Allocation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Transitional Protection (TP) or any Formula Protection Funding (FPF)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Net Allocation  *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£3,300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9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Allocation (that is being used for under performance reconciliation only)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Tolerance - standard 2.5%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£75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£75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51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Claim (figures from ILR FIS Funding Claim report).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£2,400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£2,400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Clawback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-£525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-£525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4" name="Rectangle 53"/>
          <p:cNvSpPr>
            <a:spLocks noChangeArrowheads="1"/>
          </p:cNvSpPr>
          <p:nvPr/>
        </p:nvSpPr>
        <p:spPr bwMode="auto">
          <a:xfrm>
            <a:off x="677863" y="4652963"/>
            <a:ext cx="691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600" dirty="0">
                <a:solidFill>
                  <a:schemeClr val="tx2"/>
                </a:solidFill>
              </a:rPr>
              <a:t>This slide shows how </a:t>
            </a:r>
            <a:r>
              <a:rPr lang="en-GB" sz="1600" dirty="0" smtClean="0">
                <a:solidFill>
                  <a:schemeClr val="tx2"/>
                </a:solidFill>
              </a:rPr>
              <a:t>TP or FPF is </a:t>
            </a:r>
            <a:r>
              <a:rPr lang="en-GB" sz="1600" dirty="0">
                <a:solidFill>
                  <a:schemeClr val="tx2"/>
                </a:solidFill>
              </a:rPr>
              <a:t>used in calculating funding reconciliation for underperformance for </a:t>
            </a:r>
            <a:r>
              <a:rPr lang="en-GB" sz="1600" dirty="0" smtClean="0">
                <a:solidFill>
                  <a:schemeClr val="tx2"/>
                </a:solidFill>
              </a:rPr>
              <a:t>CCPs only.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1785" name="Text Box 55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7B548BD-78D4-4EB8-913E-2D64471947D6}" type="slidenum">
              <a:rPr lang="en-GB" sz="1200"/>
              <a:pPr eaLnBrk="1" hangingPunct="1">
                <a:spcBef>
                  <a:spcPct val="50000"/>
                </a:spcBef>
              </a:pPr>
              <a:t>16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9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93062" cy="936625"/>
          </a:xfrm>
        </p:spPr>
        <p:txBody>
          <a:bodyPr/>
          <a:lstStyle/>
          <a:p>
            <a:pPr>
              <a:defRPr/>
            </a:pPr>
            <a:r>
              <a:rPr lang="en-GB" dirty="0"/>
              <a:t>Reconciliation </a:t>
            </a:r>
            <a:r>
              <a:rPr lang="en-GB" sz="2000" dirty="0"/>
              <a:t>- Transitional Protection (TP) </a:t>
            </a:r>
            <a:r>
              <a:rPr lang="en-GB" sz="2000" dirty="0" smtClean="0"/>
              <a:t>and/or Formula Protection Funding (FPF) – Over performance only</a:t>
            </a:r>
            <a:endParaRPr lang="en-GB" sz="2000" dirty="0"/>
          </a:p>
        </p:txBody>
      </p:sp>
      <p:graphicFrame>
        <p:nvGraphicFramePr>
          <p:cNvPr id="342070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40296"/>
              </p:ext>
            </p:extLst>
          </p:nvPr>
        </p:nvGraphicFramePr>
        <p:xfrm>
          <a:off x="1050925" y="1628775"/>
          <a:ext cx="6480175" cy="2886368"/>
        </p:xfrm>
        <a:graphic>
          <a:graphicData uri="http://schemas.openxmlformats.org/drawingml/2006/table">
            <a:tbl>
              <a:tblPr/>
              <a:tblGrid>
                <a:gridCol w="423860"/>
                <a:gridCol w="3464037"/>
                <a:gridCol w="1224131"/>
                <a:gridCol w="1368147"/>
              </a:tblGrid>
              <a:tr h="27433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Table 1: TP examples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No TP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TP + ve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Allocation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Transitional Protection (TP) or any Formula Protection Funding (FPF)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Net Allocation  *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£3,300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9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Allocation (that is being used for over performance reconciliation only)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£3,000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£3,300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Tolerance - standard 2.5%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£75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£75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51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Funding Claim (figures from ILR FIS Funding Claim report).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£3,400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£3,400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1.7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Responsive growth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£325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-96" charset="-128"/>
                          <a:cs typeface="Arial" charset="0"/>
                        </a:rPr>
                        <a:t>£25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4" name="Rectangle 53"/>
          <p:cNvSpPr>
            <a:spLocks noChangeArrowheads="1"/>
          </p:cNvSpPr>
          <p:nvPr/>
        </p:nvSpPr>
        <p:spPr bwMode="auto">
          <a:xfrm>
            <a:off x="677863" y="4652963"/>
            <a:ext cx="691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600" dirty="0">
                <a:solidFill>
                  <a:schemeClr val="tx2"/>
                </a:solidFill>
              </a:rPr>
              <a:t>This slide shows how </a:t>
            </a:r>
            <a:r>
              <a:rPr lang="en-GB" sz="1600" dirty="0" smtClean="0">
                <a:solidFill>
                  <a:schemeClr val="tx2"/>
                </a:solidFill>
              </a:rPr>
              <a:t>TP or FPF is </a:t>
            </a:r>
            <a:r>
              <a:rPr lang="en-GB" sz="1600" dirty="0">
                <a:solidFill>
                  <a:schemeClr val="tx2"/>
                </a:solidFill>
              </a:rPr>
              <a:t>used in calculating funding reconciliation for </a:t>
            </a:r>
            <a:r>
              <a:rPr lang="en-GB" sz="1600" dirty="0" smtClean="0">
                <a:solidFill>
                  <a:schemeClr val="tx2"/>
                </a:solidFill>
              </a:rPr>
              <a:t>over performance </a:t>
            </a:r>
            <a:r>
              <a:rPr lang="en-GB" sz="1600" dirty="0">
                <a:solidFill>
                  <a:schemeClr val="tx2"/>
                </a:solidFill>
              </a:rPr>
              <a:t>for </a:t>
            </a:r>
            <a:r>
              <a:rPr lang="en-GB" sz="1600" dirty="0" smtClean="0">
                <a:solidFill>
                  <a:schemeClr val="tx2"/>
                </a:solidFill>
              </a:rPr>
              <a:t>CCPs only.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1785" name="Text Box 55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7B548BD-78D4-4EB8-913E-2D64471947D6}" type="slidenum">
              <a:rPr lang="en-GB" sz="1200"/>
              <a:pPr eaLnBrk="1" hangingPunct="1">
                <a:spcBef>
                  <a:spcPct val="50000"/>
                </a:spcBef>
              </a:pPr>
              <a:t>17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309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66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074570"/>
              </p:ext>
            </p:extLst>
          </p:nvPr>
        </p:nvGraphicFramePr>
        <p:xfrm>
          <a:off x="611188" y="1268413"/>
          <a:ext cx="7705725" cy="4351003"/>
        </p:xfrm>
        <a:graphic>
          <a:graphicData uri="http://schemas.openxmlformats.org/drawingml/2006/table">
            <a:tbl>
              <a:tblPr/>
              <a:tblGrid>
                <a:gridCol w="1062037"/>
                <a:gridCol w="1660525"/>
                <a:gridCol w="1742306"/>
                <a:gridCol w="1580332"/>
                <a:gridCol w="1660525"/>
              </a:tblGrid>
              <a:tr h="587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Outturn compared to allocation. Shows the alternatives at Final from In-year position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In-year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FINAL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(payment adjustment to take account of in-year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2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Interim clawback adjustments 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Under (below tolerance)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Within tolerance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Over delivery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20700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Under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No final adjustment other than reversal of in-year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Reversal of in-year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 and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Growth (subject to affordability)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046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Within tolerance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No reconciliation adjustment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No final adjustment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Growth (subject to affordability)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Geneva" pitchFamily="-96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760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Over delivery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Interim growth (subject to affordability)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Clawback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Recovery of all interim growth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No final adjustment other than recovery of interim growth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Geneva" pitchFamily="-96" charset="-128"/>
                        </a:rPr>
                        <a:t>Growth (subject to affordability)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4866" name="Rectangle 5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35937" cy="792162"/>
          </a:xfrm>
        </p:spPr>
        <p:txBody>
          <a:bodyPr/>
          <a:lstStyle/>
          <a:p>
            <a:pPr>
              <a:defRPr/>
            </a:pPr>
            <a:r>
              <a:rPr lang="en-GB" sz="2800" kern="1200" dirty="0">
                <a:solidFill>
                  <a:srgbClr val="104F75"/>
                </a:solidFill>
                <a:ea typeface="+mn-ea"/>
                <a:cs typeface="+mn-cs"/>
              </a:rPr>
              <a:t>Adjustments from </a:t>
            </a:r>
            <a:r>
              <a:rPr lang="en-GB" sz="2800" kern="1200" dirty="0" smtClean="0">
                <a:solidFill>
                  <a:srgbClr val="104F75"/>
                </a:solidFill>
                <a:ea typeface="+mn-ea"/>
                <a:cs typeface="+mn-cs"/>
              </a:rPr>
              <a:t>In-year to </a:t>
            </a:r>
            <a:r>
              <a:rPr lang="en-GB" sz="2800" kern="1200" dirty="0">
                <a:solidFill>
                  <a:srgbClr val="104F75"/>
                </a:solidFill>
                <a:ea typeface="+mn-ea"/>
                <a:cs typeface="+mn-cs"/>
              </a:rPr>
              <a:t>Final </a:t>
            </a:r>
            <a:r>
              <a:rPr lang="en-GB" sz="2800" kern="1200" dirty="0" smtClean="0">
                <a:solidFill>
                  <a:srgbClr val="104F75"/>
                </a:solidFill>
                <a:ea typeface="+mn-ea"/>
                <a:cs typeface="+mn-cs"/>
              </a:rPr>
              <a:t>Claims</a:t>
            </a:r>
            <a:br>
              <a:rPr lang="en-GB" sz="2800" kern="1200" dirty="0" smtClean="0">
                <a:solidFill>
                  <a:srgbClr val="104F75"/>
                </a:solidFill>
                <a:ea typeface="+mn-ea"/>
                <a:cs typeface="+mn-cs"/>
              </a:rPr>
            </a:br>
            <a:r>
              <a:rPr lang="en-GB" sz="2000" kern="1200" dirty="0" smtClean="0">
                <a:solidFill>
                  <a:srgbClr val="104F75"/>
                </a:solidFill>
                <a:ea typeface="+mn-ea"/>
                <a:cs typeface="+mn-cs"/>
              </a:rPr>
              <a:t> (CCPs only)</a:t>
            </a:r>
            <a:endParaRPr lang="en-GB" sz="2000" kern="1200" dirty="0">
              <a:solidFill>
                <a:srgbClr val="104F75"/>
              </a:solidFill>
              <a:ea typeface="+mn-ea"/>
              <a:cs typeface="+mn-cs"/>
            </a:endParaRPr>
          </a:p>
        </p:txBody>
      </p:sp>
      <p:sp>
        <p:nvSpPr>
          <p:cNvPr id="36915" name="Text Box 54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7D1FC32-93C5-4BA5-8197-1CB83980E431}" type="slidenum">
              <a:rPr lang="en-GB" sz="1200"/>
              <a:pPr eaLnBrk="1" hangingPunct="1">
                <a:spcBef>
                  <a:spcPct val="50000"/>
                </a:spcBef>
              </a:pPr>
              <a:t>18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29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799623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In-year reconciliation example </a:t>
            </a:r>
            <a:r>
              <a:rPr lang="en-GB" dirty="0" smtClean="0"/>
              <a:t>A </a:t>
            </a:r>
            <a:r>
              <a:rPr lang="en-GB" sz="2000" dirty="0" smtClean="0"/>
              <a:t>(all in £)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628239" y="836613"/>
            <a:ext cx="792162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 smtClean="0"/>
              <a:t>In-year out-turn (ILR figure)</a:t>
            </a:r>
            <a:r>
              <a:rPr lang="en-GB" sz="2000" dirty="0"/>
              <a:t>			  </a:t>
            </a:r>
            <a:r>
              <a:rPr lang="en-GB" sz="2000" dirty="0" smtClean="0"/>
              <a:t> 870</a:t>
            </a:r>
            <a:endParaRPr lang="en-GB" sz="2000" dirty="0"/>
          </a:p>
          <a:p>
            <a:r>
              <a:rPr lang="en-GB" sz="2000" dirty="0"/>
              <a:t>Allocation					</a:t>
            </a:r>
            <a:r>
              <a:rPr lang="en-GB" sz="2000" u="sng" dirty="0" smtClean="0"/>
              <a:t>1,000</a:t>
            </a:r>
            <a:endParaRPr lang="en-GB" sz="2000" u="sng" dirty="0"/>
          </a:p>
          <a:p>
            <a:r>
              <a:rPr lang="en-GB" sz="2000" dirty="0"/>
              <a:t>Variance					- </a:t>
            </a:r>
            <a:r>
              <a:rPr lang="en-GB" sz="2000" dirty="0" smtClean="0"/>
              <a:t> 130</a:t>
            </a:r>
            <a:endParaRPr lang="en-GB" sz="2000" dirty="0"/>
          </a:p>
          <a:p>
            <a:r>
              <a:rPr lang="en-GB" sz="2000" dirty="0" smtClean="0"/>
              <a:t>Add in-year </a:t>
            </a:r>
            <a:r>
              <a:rPr lang="en-GB" sz="2000" dirty="0"/>
              <a:t>tolerance </a:t>
            </a:r>
            <a:r>
              <a:rPr lang="en-GB" sz="2000" dirty="0" smtClean="0"/>
              <a:t>(2.5</a:t>
            </a:r>
            <a:r>
              <a:rPr lang="en-GB" sz="2000" dirty="0"/>
              <a:t>%)	</a:t>
            </a:r>
            <a:r>
              <a:rPr lang="en-GB" sz="2000" dirty="0" smtClean="0"/>
              <a:t>	</a:t>
            </a:r>
            <a:r>
              <a:rPr lang="en-GB" sz="2000" dirty="0"/>
              <a:t>	</a:t>
            </a:r>
            <a:r>
              <a:rPr lang="en-GB" sz="2000" dirty="0" smtClean="0"/>
              <a:t>+   25</a:t>
            </a:r>
            <a:endParaRPr lang="en-GB" sz="2000" dirty="0"/>
          </a:p>
          <a:p>
            <a:pPr>
              <a:spcAft>
                <a:spcPts val="1200"/>
              </a:spcAft>
            </a:pPr>
            <a:r>
              <a:rPr lang="en-GB" sz="2000" u="sng" dirty="0" smtClean="0"/>
              <a:t>In-year adjustment (</a:t>
            </a:r>
            <a:r>
              <a:rPr lang="en-GB" sz="2000" u="sng" dirty="0" err="1" smtClean="0"/>
              <a:t>clawback</a:t>
            </a:r>
            <a:r>
              <a:rPr lang="en-GB" sz="2000" u="sng" dirty="0"/>
              <a:t>)</a:t>
            </a:r>
            <a:r>
              <a:rPr lang="en-GB" sz="2000" dirty="0"/>
              <a:t>			</a:t>
            </a:r>
            <a:r>
              <a:rPr lang="en-GB" sz="2000" dirty="0" smtClean="0"/>
              <a:t>	</a:t>
            </a:r>
            <a:r>
              <a:rPr lang="en-GB" sz="2000" u="sng" dirty="0" smtClean="0"/>
              <a:t> - 105</a:t>
            </a:r>
          </a:p>
          <a:p>
            <a:r>
              <a:rPr lang="en-GB" sz="2000" dirty="0" smtClean="0"/>
              <a:t>Funding out-turn (final Claim)		  </a:t>
            </a:r>
            <a:r>
              <a:rPr lang="en-GB" sz="2000" dirty="0"/>
              <a:t>	  </a:t>
            </a:r>
            <a:r>
              <a:rPr lang="en-GB" sz="2000" dirty="0" smtClean="0"/>
              <a:t> 900</a:t>
            </a:r>
          </a:p>
          <a:p>
            <a:r>
              <a:rPr lang="en-GB" sz="2000" dirty="0" smtClean="0"/>
              <a:t>Allocation					</a:t>
            </a:r>
            <a:r>
              <a:rPr lang="en-GB" sz="2000" u="sng" dirty="0" smtClean="0"/>
              <a:t>1,000</a:t>
            </a:r>
          </a:p>
          <a:p>
            <a:r>
              <a:rPr lang="en-GB" sz="2000" dirty="0" smtClean="0"/>
              <a:t>Variance</a:t>
            </a:r>
            <a:r>
              <a:rPr lang="en-GB" sz="2000" dirty="0"/>
              <a:t>					-  </a:t>
            </a:r>
            <a:r>
              <a:rPr lang="en-GB" sz="2000" dirty="0" smtClean="0"/>
              <a:t>100</a:t>
            </a:r>
            <a:endParaRPr lang="en-GB" sz="2000" dirty="0"/>
          </a:p>
          <a:p>
            <a:r>
              <a:rPr lang="en-GB" sz="2000" dirty="0" smtClean="0"/>
              <a:t>Add final </a:t>
            </a:r>
            <a:r>
              <a:rPr lang="en-GB" sz="2000" dirty="0"/>
              <a:t>tolerance </a:t>
            </a:r>
            <a:r>
              <a:rPr lang="en-GB" sz="2000" dirty="0" smtClean="0"/>
              <a:t>(2.5</a:t>
            </a:r>
            <a:r>
              <a:rPr lang="en-GB" sz="2000" dirty="0"/>
              <a:t>%)			+  </a:t>
            </a:r>
            <a:r>
              <a:rPr lang="en-GB" sz="2000" dirty="0" smtClean="0"/>
              <a:t> 25</a:t>
            </a:r>
          </a:p>
          <a:p>
            <a:r>
              <a:rPr lang="en-GB" sz="2000" b="1" u="sng" dirty="0" smtClean="0"/>
              <a:t>Final reconciliation value (clawback)</a:t>
            </a:r>
            <a:r>
              <a:rPr lang="en-GB" sz="2000" b="1" dirty="0" smtClean="0"/>
              <a:t>			 </a:t>
            </a:r>
            <a:r>
              <a:rPr lang="en-GB" sz="2000" b="1" u="sng" dirty="0" smtClean="0"/>
              <a:t>-   75</a:t>
            </a:r>
            <a:endParaRPr lang="en-GB" sz="2000" b="1" u="sng" dirty="0"/>
          </a:p>
          <a:p>
            <a:endParaRPr lang="en-GB" sz="2000" dirty="0" smtClean="0"/>
          </a:p>
          <a:p>
            <a:r>
              <a:rPr lang="en-GB" sz="2000" dirty="0" smtClean="0"/>
              <a:t>Final reconciliation </a:t>
            </a:r>
            <a:r>
              <a:rPr lang="en-GB" sz="2000" dirty="0"/>
              <a:t>cash </a:t>
            </a:r>
            <a:r>
              <a:rPr lang="en-GB" sz="2000" dirty="0" smtClean="0"/>
              <a:t>adjustment</a:t>
            </a:r>
            <a:r>
              <a:rPr lang="en-GB" sz="2000" dirty="0"/>
              <a:t>	</a:t>
            </a:r>
            <a:endParaRPr lang="en-GB" sz="2000" u="sng" dirty="0"/>
          </a:p>
          <a:p>
            <a:r>
              <a:rPr lang="en-GB" sz="2000" dirty="0"/>
              <a:t> </a:t>
            </a:r>
            <a:r>
              <a:rPr lang="en-GB" sz="2000" dirty="0" smtClean="0"/>
              <a:t> - 75 (final)  </a:t>
            </a:r>
            <a:r>
              <a:rPr lang="en-GB" sz="2000" b="1" dirty="0" smtClean="0"/>
              <a:t>deduct 	(</a:t>
            </a:r>
            <a:r>
              <a:rPr lang="en-GB" sz="2000" dirty="0" smtClean="0"/>
              <a:t>in-year clawback)  - 105	 </a:t>
            </a:r>
          </a:p>
          <a:p>
            <a:r>
              <a:rPr lang="en-GB" sz="2000" u="sng" dirty="0" smtClean="0"/>
              <a:t>Cash final adjustment     (re-pay clawback)</a:t>
            </a:r>
            <a:r>
              <a:rPr lang="en-GB" sz="2000" dirty="0" smtClean="0"/>
              <a:t>		</a:t>
            </a:r>
            <a:r>
              <a:rPr lang="en-GB" sz="2000" u="sng" dirty="0" smtClean="0"/>
              <a:t> +  30</a:t>
            </a:r>
            <a:endParaRPr lang="en-GB" sz="2000" u="sng" dirty="0"/>
          </a:p>
          <a:p>
            <a:endParaRPr lang="en-GB" sz="2000" dirty="0"/>
          </a:p>
          <a:p>
            <a:r>
              <a:rPr lang="en-GB" sz="1600" dirty="0" smtClean="0"/>
              <a:t>	</a:t>
            </a:r>
            <a:r>
              <a:rPr lang="en-GB" dirty="0"/>
              <a:t>* Any clawback calculated from in-year funding figures that is not 	then calculated from the final claim figures is refunded to </a:t>
            </a:r>
            <a:r>
              <a:rPr lang="en-GB" dirty="0" smtClean="0"/>
              <a:t>CCPs </a:t>
            </a:r>
            <a:r>
              <a:rPr lang="en-GB" dirty="0"/>
              <a:t>	who have increased their delivery above the in-year </a:t>
            </a:r>
            <a:r>
              <a:rPr lang="en-GB" dirty="0" smtClean="0"/>
              <a:t>figure.</a:t>
            </a:r>
            <a:endParaRPr lang="en-GB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19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1257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289892"/>
            <a:ext cx="7344171" cy="647354"/>
          </a:xfrm>
        </p:spPr>
        <p:txBody>
          <a:bodyPr/>
          <a:lstStyle/>
          <a:p>
            <a:r>
              <a:rPr lang="en-GB" dirty="0" smtClean="0"/>
              <a:t>Reconciliation rules and examples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77056" y="836712"/>
            <a:ext cx="7775575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principles of </a:t>
            </a:r>
            <a:r>
              <a:rPr lang="en-GB" dirty="0" smtClean="0"/>
              <a:t>CCP funding </a:t>
            </a:r>
            <a:r>
              <a:rPr lang="en-GB" dirty="0"/>
              <a:t>adjustment and final reconciliation </a:t>
            </a:r>
            <a:r>
              <a:rPr lang="en-GB" dirty="0" smtClean="0"/>
              <a:t>are.</a:t>
            </a:r>
          </a:p>
          <a:p>
            <a:pPr marL="355600" lvl="3" indent="-355600">
              <a:buFontTx/>
              <a:buChar char="•"/>
              <a:tabLst>
                <a:tab pos="355600" algn="l"/>
              </a:tabLst>
              <a:defRPr/>
            </a:pPr>
            <a:r>
              <a:rPr lang="en-GB" sz="2000" dirty="0" smtClean="0"/>
              <a:t>In-year </a:t>
            </a:r>
            <a:r>
              <a:rPr lang="en-GB" sz="2000" dirty="0"/>
              <a:t>payments are made on profile as is planned for </a:t>
            </a:r>
            <a:r>
              <a:rPr lang="en-GB" sz="2000" dirty="0" smtClean="0"/>
              <a:t>all EFA 16-19 funding;</a:t>
            </a:r>
          </a:p>
          <a:p>
            <a:pPr marL="355600" lvl="3" indent="-355600">
              <a:buFontTx/>
              <a:buChar char="•"/>
              <a:tabLst>
                <a:tab pos="355600" algn="l"/>
              </a:tabLst>
              <a:defRPr/>
            </a:pPr>
            <a:r>
              <a:rPr lang="en-GB" sz="2000" dirty="0" smtClean="0"/>
              <a:t>in-year </a:t>
            </a:r>
            <a:r>
              <a:rPr lang="en-GB" sz="2000" dirty="0"/>
              <a:t>delivery of </a:t>
            </a:r>
            <a:r>
              <a:rPr lang="en-GB" sz="2000" dirty="0" smtClean="0"/>
              <a:t>cash </a:t>
            </a:r>
            <a:r>
              <a:rPr lang="en-GB" sz="2000" dirty="0"/>
              <a:t>is reviewed during the year and where delivery </a:t>
            </a:r>
            <a:r>
              <a:rPr lang="en-GB" sz="2000" dirty="0" smtClean="0"/>
              <a:t>is outside an </a:t>
            </a:r>
            <a:r>
              <a:rPr lang="en-GB" sz="2000" dirty="0"/>
              <a:t>agreed tolerance, action is taken to adjust the </a:t>
            </a:r>
            <a:r>
              <a:rPr lang="en-GB" sz="2000" dirty="0" smtClean="0"/>
              <a:t>profile of payments from April for </a:t>
            </a:r>
            <a:r>
              <a:rPr lang="en-GB" sz="2000" dirty="0"/>
              <a:t>the remainder of the year</a:t>
            </a:r>
            <a:r>
              <a:rPr lang="en-GB" sz="2000" dirty="0" smtClean="0"/>
              <a:t>;</a:t>
            </a:r>
          </a:p>
          <a:p>
            <a:pPr marL="355600" lvl="3" indent="-355600">
              <a:buFontTx/>
              <a:buChar char="•"/>
              <a:tabLst>
                <a:tab pos="355600" algn="l"/>
              </a:tabLst>
              <a:defRPr/>
            </a:pPr>
            <a:r>
              <a:rPr lang="en-GB" sz="2000" dirty="0" smtClean="0"/>
              <a:t>all </a:t>
            </a:r>
            <a:r>
              <a:rPr lang="en-GB" sz="2000" dirty="0"/>
              <a:t>funding variances </a:t>
            </a:r>
            <a:r>
              <a:rPr lang="en-GB" sz="2000" dirty="0" smtClean="0"/>
              <a:t>are </a:t>
            </a:r>
            <a:r>
              <a:rPr lang="en-GB" sz="2000" dirty="0"/>
              <a:t>calculated by comparing </a:t>
            </a:r>
            <a:r>
              <a:rPr lang="en-GB" sz="2000" dirty="0" smtClean="0"/>
              <a:t>total </a:t>
            </a:r>
            <a:r>
              <a:rPr lang="en-GB" sz="2000" dirty="0"/>
              <a:t>whole year delivery </a:t>
            </a:r>
            <a:r>
              <a:rPr lang="en-GB" sz="2000" dirty="0" smtClean="0"/>
              <a:t>with the final </a:t>
            </a:r>
            <a:r>
              <a:rPr lang="en-GB" sz="2000" dirty="0"/>
              <a:t>funding allocation as paid for the </a:t>
            </a:r>
            <a:r>
              <a:rPr lang="en-GB" sz="2000" dirty="0" smtClean="0"/>
              <a:t>year;</a:t>
            </a:r>
          </a:p>
          <a:p>
            <a:pPr marL="355600" lvl="3" indent="-355600">
              <a:buFontTx/>
              <a:buChar char="•"/>
              <a:tabLst>
                <a:tab pos="355600" algn="l"/>
              </a:tabLst>
              <a:defRPr/>
            </a:pPr>
            <a:r>
              <a:rPr lang="en-GB" sz="2000" dirty="0" smtClean="0"/>
              <a:t>Only cash is subject to reconciliation (not student numbers).</a:t>
            </a:r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8172450" y="47625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0BC3095-609D-4FB5-8248-574E74D07420}" type="slidenum">
              <a:rPr lang="en-GB" sz="1200"/>
              <a:pPr eaLnBrk="1" hangingPunct="1">
                <a:spcBef>
                  <a:spcPct val="50000"/>
                </a:spcBef>
              </a:pPr>
              <a:t>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799623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In-year reconciliation example B</a:t>
            </a:r>
            <a:r>
              <a:rPr lang="en-GB" dirty="0" smtClean="0"/>
              <a:t> </a:t>
            </a:r>
            <a:r>
              <a:rPr lang="en-GB" sz="2000" dirty="0" smtClean="0"/>
              <a:t>(all in £)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628239" y="836613"/>
            <a:ext cx="7921625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i="1" dirty="0"/>
              <a:t>Allocation					1,000</a:t>
            </a:r>
          </a:p>
          <a:p>
            <a:r>
              <a:rPr lang="en-GB" sz="2000" dirty="0" smtClean="0"/>
              <a:t>February R06 out-turn (ILR figure)</a:t>
            </a:r>
            <a:r>
              <a:rPr lang="en-GB" sz="2000" dirty="0"/>
              <a:t>		  </a:t>
            </a:r>
            <a:r>
              <a:rPr lang="en-GB" sz="2000" dirty="0" smtClean="0"/>
              <a:t> 970</a:t>
            </a:r>
            <a:endParaRPr lang="en-GB" sz="2000" dirty="0"/>
          </a:p>
          <a:p>
            <a:r>
              <a:rPr lang="en-GB" sz="2000" dirty="0" smtClean="0"/>
              <a:t>90% of allocation (February)			</a:t>
            </a:r>
            <a:r>
              <a:rPr lang="en-GB" sz="2000" u="sng" dirty="0" smtClean="0"/>
              <a:t>   900</a:t>
            </a:r>
          </a:p>
          <a:p>
            <a:r>
              <a:rPr lang="en-GB" sz="2000" dirty="0" smtClean="0"/>
              <a:t>Variance</a:t>
            </a:r>
            <a:r>
              <a:rPr lang="en-GB" sz="2000" dirty="0"/>
              <a:t>					</a:t>
            </a:r>
            <a:r>
              <a:rPr lang="en-GB" sz="2000" dirty="0" smtClean="0"/>
              <a:t>+   70</a:t>
            </a:r>
            <a:endParaRPr lang="en-GB" sz="2000" dirty="0"/>
          </a:p>
          <a:p>
            <a:pPr>
              <a:spcAft>
                <a:spcPts val="1200"/>
              </a:spcAft>
            </a:pPr>
            <a:r>
              <a:rPr lang="en-GB" sz="2000" u="sng" dirty="0" smtClean="0"/>
              <a:t>Potential </a:t>
            </a:r>
            <a:r>
              <a:rPr lang="en-GB" sz="2000" u="sng" dirty="0"/>
              <a:t>i</a:t>
            </a:r>
            <a:r>
              <a:rPr lang="en-GB" sz="2000" u="sng" dirty="0" smtClean="0"/>
              <a:t>nterim in-year adjustment (growth)</a:t>
            </a:r>
            <a:r>
              <a:rPr lang="en-GB" sz="2000" dirty="0"/>
              <a:t>		</a:t>
            </a:r>
            <a:r>
              <a:rPr lang="en-GB" sz="2000" u="sng" dirty="0" smtClean="0"/>
              <a:t> + 70</a:t>
            </a:r>
          </a:p>
          <a:p>
            <a:r>
              <a:rPr lang="en-GB" sz="2000" dirty="0" smtClean="0"/>
              <a:t>Funding out-turn (final Claim)		  </a:t>
            </a:r>
            <a:r>
              <a:rPr lang="en-GB" sz="2000" dirty="0"/>
              <a:t>	</a:t>
            </a:r>
            <a:r>
              <a:rPr lang="en-GB" sz="2000" dirty="0" smtClean="0"/>
              <a:t>1,200</a:t>
            </a:r>
          </a:p>
          <a:p>
            <a:r>
              <a:rPr lang="en-GB" sz="2000" dirty="0" smtClean="0"/>
              <a:t>Allocation					</a:t>
            </a:r>
            <a:r>
              <a:rPr lang="en-GB" sz="2000" u="sng" dirty="0" smtClean="0"/>
              <a:t>1,000</a:t>
            </a:r>
          </a:p>
          <a:p>
            <a:r>
              <a:rPr lang="en-GB" sz="2000" dirty="0" smtClean="0"/>
              <a:t>Variance</a:t>
            </a:r>
            <a:r>
              <a:rPr lang="en-GB" sz="2000" dirty="0"/>
              <a:t>					</a:t>
            </a:r>
            <a:r>
              <a:rPr lang="en-GB" sz="2000" dirty="0" smtClean="0"/>
              <a:t>+ 200</a:t>
            </a:r>
            <a:endParaRPr lang="en-GB" sz="2000" dirty="0"/>
          </a:p>
          <a:p>
            <a:r>
              <a:rPr lang="en-GB" sz="2000" dirty="0" smtClean="0"/>
              <a:t>Subtract final </a:t>
            </a:r>
            <a:r>
              <a:rPr lang="en-GB" sz="2000" dirty="0"/>
              <a:t>tolerance </a:t>
            </a:r>
            <a:r>
              <a:rPr lang="en-GB" sz="2000" dirty="0" smtClean="0"/>
              <a:t>(2.5</a:t>
            </a:r>
            <a:r>
              <a:rPr lang="en-GB" sz="2000" dirty="0"/>
              <a:t>%)			</a:t>
            </a:r>
            <a:r>
              <a:rPr lang="en-GB" sz="2000" dirty="0" smtClean="0"/>
              <a:t>-   25</a:t>
            </a:r>
          </a:p>
          <a:p>
            <a:r>
              <a:rPr lang="en-GB" sz="2000" b="1" u="sng" dirty="0" smtClean="0"/>
              <a:t>Final reconciliation value (growth)</a:t>
            </a:r>
            <a:r>
              <a:rPr lang="en-GB" sz="2000" b="1" dirty="0" smtClean="0"/>
              <a:t>			</a:t>
            </a:r>
            <a:r>
              <a:rPr lang="en-GB" sz="2000" b="1" u="sng" dirty="0" smtClean="0"/>
              <a:t>+ 175</a:t>
            </a:r>
            <a:endParaRPr lang="en-GB" sz="2000" b="1" u="sng" dirty="0"/>
          </a:p>
          <a:p>
            <a:endParaRPr lang="en-GB" sz="2000" dirty="0" smtClean="0"/>
          </a:p>
          <a:p>
            <a:r>
              <a:rPr lang="en-GB" sz="2000" dirty="0" smtClean="0"/>
              <a:t>Final reconciliation </a:t>
            </a:r>
            <a:r>
              <a:rPr lang="en-GB" sz="2000" dirty="0"/>
              <a:t>cash </a:t>
            </a:r>
            <a:r>
              <a:rPr lang="en-GB" sz="2000" dirty="0" smtClean="0"/>
              <a:t>adjustment</a:t>
            </a:r>
            <a:r>
              <a:rPr lang="en-GB" sz="2000" dirty="0"/>
              <a:t>	</a:t>
            </a:r>
            <a:endParaRPr lang="en-GB" sz="2000" u="sng" dirty="0"/>
          </a:p>
          <a:p>
            <a:r>
              <a:rPr lang="en-GB" sz="2000" dirty="0"/>
              <a:t> </a:t>
            </a:r>
            <a:r>
              <a:rPr lang="en-GB" sz="2000" dirty="0" smtClean="0"/>
              <a:t> +175 (final)  </a:t>
            </a:r>
            <a:r>
              <a:rPr lang="en-GB" sz="2000" b="1" dirty="0" smtClean="0"/>
              <a:t>deduct 	(</a:t>
            </a:r>
            <a:r>
              <a:rPr lang="en-GB" sz="2000" dirty="0" smtClean="0"/>
              <a:t>in-year growth)  - 70	 </a:t>
            </a:r>
          </a:p>
          <a:p>
            <a:r>
              <a:rPr lang="en-GB" sz="2000" u="sng" dirty="0" smtClean="0"/>
              <a:t>Cash final adjustment     (growth)</a:t>
            </a:r>
            <a:r>
              <a:rPr lang="en-GB" sz="2000" dirty="0" smtClean="0"/>
              <a:t>			</a:t>
            </a:r>
            <a:r>
              <a:rPr lang="en-GB" sz="2000" u="sng" dirty="0" smtClean="0"/>
              <a:t>+ 105</a:t>
            </a:r>
            <a:endParaRPr lang="en-GB" sz="2000" u="sng" dirty="0"/>
          </a:p>
          <a:p>
            <a:endParaRPr lang="en-GB" sz="2000" dirty="0"/>
          </a:p>
          <a:p>
            <a:r>
              <a:rPr lang="en-GB" sz="1600" dirty="0" smtClean="0"/>
              <a:t>	</a:t>
            </a:r>
            <a:r>
              <a:rPr lang="en-GB" dirty="0"/>
              <a:t>* </a:t>
            </a:r>
            <a:r>
              <a:rPr lang="en-GB" dirty="0" smtClean="0"/>
              <a:t>All growth payments are subject to affordability.</a:t>
            </a:r>
            <a:endParaRPr lang="en-GB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20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1593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2231901"/>
          </a:xfrm>
        </p:spPr>
        <p:txBody>
          <a:bodyPr/>
          <a:lstStyle/>
          <a:p>
            <a:r>
              <a:rPr lang="en-GB" dirty="0" smtClean="0"/>
              <a:t>EFA Funding guidance for young people 2013 to 2014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6616824" cy="2448272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CCP Reconciliation 2013/14</a:t>
            </a:r>
          </a:p>
          <a:p>
            <a:endParaRPr lang="en-GB" dirty="0" smtClean="0"/>
          </a:p>
          <a:p>
            <a:r>
              <a:rPr lang="en-GB" dirty="0" smtClean="0"/>
              <a:t>EFA </a:t>
            </a:r>
            <a:r>
              <a:rPr lang="en-GB" dirty="0"/>
              <a:t>Young </a:t>
            </a:r>
            <a:r>
              <a:rPr lang="en-GB" dirty="0" smtClean="0"/>
              <a:t>People’s </a:t>
            </a:r>
            <a:r>
              <a:rPr lang="en-GB" dirty="0"/>
              <a:t>Funding Team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333374"/>
            <a:ext cx="7344171" cy="791370"/>
          </a:xfrm>
        </p:spPr>
        <p:txBody>
          <a:bodyPr/>
          <a:lstStyle/>
          <a:p>
            <a:r>
              <a:rPr lang="en-GB" dirty="0" smtClean="0"/>
              <a:t>Reconciliation </a:t>
            </a:r>
            <a:r>
              <a:rPr lang="en-GB" dirty="0"/>
              <a:t>policy for </a:t>
            </a:r>
            <a:r>
              <a:rPr lang="en-GB" dirty="0" smtClean="0"/>
              <a:t>CCPs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77056" y="980728"/>
            <a:ext cx="7775575" cy="48965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Contract </a:t>
            </a:r>
            <a:r>
              <a:rPr lang="en-GB" dirty="0"/>
              <a:t>funded institutions (charitable and commercial providers known as CCPs</a:t>
            </a:r>
            <a:r>
              <a:rPr lang="en-GB" dirty="0" smtClean="0"/>
              <a:t>) </a:t>
            </a:r>
            <a:r>
              <a:rPr lang="en-GB" sz="1800" dirty="0">
                <a:solidFill>
                  <a:srgbClr val="104F75"/>
                </a:solidFill>
                <a:latin typeface="+mj-lt"/>
                <a:ea typeface="+mj-ea"/>
                <a:cs typeface="+mj-cs"/>
              </a:rPr>
              <a:t>(rules </a:t>
            </a:r>
            <a:r>
              <a:rPr lang="en-GB" sz="1800" dirty="0" smtClean="0">
                <a:solidFill>
                  <a:srgbClr val="104F75"/>
                </a:solidFill>
                <a:latin typeface="+mj-lt"/>
                <a:ea typeface="+mj-ea"/>
                <a:cs typeface="+mj-cs"/>
              </a:rPr>
              <a:t>detailed in </a:t>
            </a:r>
            <a:r>
              <a:rPr lang="en-GB" sz="1800" dirty="0">
                <a:solidFill>
                  <a:srgbClr val="104F75"/>
                </a:solidFill>
                <a:latin typeface="+mj-lt"/>
                <a:ea typeface="+mj-ea"/>
                <a:cs typeface="+mj-cs"/>
              </a:rPr>
              <a:t>paragraphs 22 – 30)</a:t>
            </a:r>
          </a:p>
          <a:p>
            <a:pPr marL="355600" lvl="3" indent="-355600">
              <a:buFontTx/>
              <a:buChar char="•"/>
              <a:defRPr/>
            </a:pPr>
            <a:r>
              <a:rPr lang="en-GB" sz="2000" dirty="0" smtClean="0"/>
              <a:t>the following detailed reconciliation rules apply:</a:t>
            </a:r>
          </a:p>
          <a:p>
            <a:pPr marL="534988" lvl="4" indent="-357188">
              <a:buFontTx/>
              <a:buChar char="•"/>
              <a:tabLst>
                <a:tab pos="534988" algn="l"/>
              </a:tabLst>
              <a:defRPr/>
            </a:pPr>
            <a:r>
              <a:rPr lang="en-GB" sz="2000" dirty="0" smtClean="0"/>
              <a:t>includes disadvantage funding within overall study programme funding;</a:t>
            </a:r>
          </a:p>
          <a:p>
            <a:pPr marL="534988" lvl="4" indent="-357188">
              <a:buFontTx/>
              <a:buChar char="•"/>
              <a:defRPr/>
            </a:pPr>
            <a:r>
              <a:rPr lang="en-GB" sz="2000" dirty="0" smtClean="0"/>
              <a:t>tolerance </a:t>
            </a:r>
            <a:r>
              <a:rPr lang="en-GB" sz="2000" dirty="0"/>
              <a:t>for both under and over performance reduced to </a:t>
            </a:r>
            <a:r>
              <a:rPr lang="en-GB" sz="2000" dirty="0" smtClean="0"/>
              <a:t>2.5% of cash allocations;</a:t>
            </a:r>
          </a:p>
          <a:p>
            <a:pPr marL="534988" lvl="4" indent="-357188">
              <a:buFontTx/>
              <a:buChar char="•"/>
              <a:defRPr/>
            </a:pPr>
            <a:r>
              <a:rPr lang="en-GB" sz="2000" dirty="0" smtClean="0"/>
              <a:t>growth </a:t>
            </a:r>
            <a:r>
              <a:rPr lang="en-GB" sz="2000" dirty="0"/>
              <a:t>tolerance capped at £</a:t>
            </a:r>
            <a:r>
              <a:rPr lang="en-GB" sz="2000" dirty="0" smtClean="0"/>
              <a:t>25,000;</a:t>
            </a:r>
          </a:p>
          <a:p>
            <a:pPr marL="534988" lvl="4" indent="-357188">
              <a:buFontTx/>
              <a:buChar char="•"/>
              <a:defRPr/>
            </a:pPr>
            <a:r>
              <a:rPr lang="en-GB" sz="2000" dirty="0" smtClean="0"/>
              <a:t>growth </a:t>
            </a:r>
            <a:r>
              <a:rPr lang="en-GB" sz="2000" dirty="0"/>
              <a:t>subject to affordability but some set aside budget in addition to any </a:t>
            </a:r>
            <a:r>
              <a:rPr lang="en-GB" sz="2000" dirty="0" smtClean="0"/>
              <a:t>additional clawback funding.</a:t>
            </a:r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8172450" y="47625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0BC3095-609D-4FB5-8248-574E74D07420}" type="slidenum">
              <a:rPr lang="en-GB" sz="1200"/>
              <a:pPr eaLnBrk="1" hangingPunct="1">
                <a:spcBef>
                  <a:spcPct val="50000"/>
                </a:spcBef>
              </a:pPr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735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283195"/>
            <a:ext cx="7344171" cy="935386"/>
          </a:xfrm>
        </p:spPr>
        <p:txBody>
          <a:bodyPr/>
          <a:lstStyle/>
          <a:p>
            <a:r>
              <a:rPr lang="en-GB" dirty="0" smtClean="0"/>
              <a:t>Reconciliation rules and examples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77056" y="1052736"/>
            <a:ext cx="7775575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Over performance </a:t>
            </a:r>
            <a:r>
              <a:rPr lang="en-GB" dirty="0"/>
              <a:t>- </a:t>
            </a:r>
            <a:r>
              <a:rPr lang="en-GB" dirty="0" smtClean="0"/>
              <a:t>paragraphs 27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A tolerance of 2.5%/£25,000 (whichever is lower) will be applied for growth payments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Total programme outturn will be compared to the allocation (including TP and FPF)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/>
              <a:t>T</a:t>
            </a:r>
            <a:r>
              <a:rPr lang="en-GB" b="0" dirty="0" smtClean="0"/>
              <a:t>he </a:t>
            </a:r>
            <a:r>
              <a:rPr lang="en-GB" b="0" dirty="0"/>
              <a:t>cash </a:t>
            </a:r>
            <a:r>
              <a:rPr lang="en-GB" b="0" dirty="0" smtClean="0"/>
              <a:t>delivered over 2.5%/£25,000 above </a:t>
            </a:r>
            <a:r>
              <a:rPr lang="en-GB" b="0" dirty="0"/>
              <a:t>the </a:t>
            </a:r>
            <a:r>
              <a:rPr lang="en-GB" b="0" dirty="0" smtClean="0"/>
              <a:t>allocation (together with any TP or FPF) will </a:t>
            </a:r>
            <a:r>
              <a:rPr lang="en-GB" b="0" dirty="0"/>
              <a:t>be </a:t>
            </a:r>
            <a:r>
              <a:rPr lang="en-GB" b="0" dirty="0" smtClean="0"/>
              <a:t>paid as responsive growth subject to a growth cap and affordability. 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Growth payments will be limited by a cap at £100,000 or for CCPs with larger allocations the lower of 30% of the funded allocation or £1m.</a:t>
            </a:r>
            <a:endParaRPr lang="en-GB" b="0" dirty="0"/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8172450" y="47625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0BC3095-609D-4FB5-8248-574E74D07420}" type="slidenum">
              <a:rPr lang="en-GB" sz="1200"/>
              <a:pPr eaLnBrk="1" hangingPunct="1">
                <a:spcBef>
                  <a:spcPct val="50000"/>
                </a:spcBef>
              </a:pPr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396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333374"/>
            <a:ext cx="7344171" cy="935386"/>
          </a:xfrm>
        </p:spPr>
        <p:txBody>
          <a:bodyPr/>
          <a:lstStyle/>
          <a:p>
            <a:r>
              <a:rPr lang="en-GB" dirty="0" smtClean="0"/>
              <a:t>Reconciliation rules and examples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83730" y="1124744"/>
            <a:ext cx="7775575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Underperformance </a:t>
            </a:r>
            <a:r>
              <a:rPr lang="en-GB" dirty="0"/>
              <a:t>- </a:t>
            </a:r>
            <a:r>
              <a:rPr lang="en-GB" dirty="0" smtClean="0"/>
              <a:t>paragraphs 25 – 26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A </a:t>
            </a:r>
            <a:r>
              <a:rPr lang="en-GB" b="0" dirty="0"/>
              <a:t>tolerance of </a:t>
            </a:r>
            <a:r>
              <a:rPr lang="en-GB" b="0" dirty="0" smtClean="0"/>
              <a:t>2.5% </a:t>
            </a:r>
            <a:r>
              <a:rPr lang="en-GB" b="0" dirty="0"/>
              <a:t>will be applied for </a:t>
            </a:r>
            <a:r>
              <a:rPr lang="en-GB" b="0" dirty="0" err="1" smtClean="0"/>
              <a:t>clawback</a:t>
            </a:r>
            <a:endParaRPr lang="en-GB" b="0" dirty="0"/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Total programme cash outturn will be compared to total allocation (excluding TP and FPF)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The cash delivered below 97.5</a:t>
            </a:r>
            <a:r>
              <a:rPr lang="en-GB" b="0" dirty="0"/>
              <a:t>% of the programme funding allocation will be recovered as </a:t>
            </a:r>
            <a:r>
              <a:rPr lang="en-GB" b="0" dirty="0" smtClean="0"/>
              <a:t>clawback.</a:t>
            </a:r>
          </a:p>
          <a:p>
            <a:pPr marL="355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 smtClean="0"/>
              <a:t>The following slides include a provisional timeline and some examples.</a:t>
            </a:r>
            <a:endParaRPr lang="en-GB" b="0" dirty="0"/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8172450" y="47625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0BC3095-609D-4FB5-8248-574E74D07420}" type="slidenum">
              <a:rPr lang="en-GB" sz="1200"/>
              <a:pPr eaLnBrk="1" hangingPunct="1">
                <a:spcBef>
                  <a:spcPct val="50000"/>
                </a:spcBef>
              </a:pPr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776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333374"/>
            <a:ext cx="7344171" cy="935386"/>
          </a:xfrm>
        </p:spPr>
        <p:txBody>
          <a:bodyPr/>
          <a:lstStyle/>
          <a:p>
            <a:r>
              <a:rPr lang="en-GB" smtClean="0"/>
              <a:t>Reconciliation timeline</a:t>
            </a:r>
            <a:endParaRPr lang="en-GB" dirty="0"/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8172450" y="47625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0BC3095-609D-4FB5-8248-574E74D07420}" type="slidenum">
              <a:rPr lang="en-GB" sz="1200"/>
              <a:pPr eaLnBrk="1" hangingPunct="1">
                <a:spcBef>
                  <a:spcPct val="50000"/>
                </a:spcBef>
              </a:pPr>
              <a:t>6</a:t>
            </a:fld>
            <a:endParaRPr lang="en-GB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26606"/>
              </p:ext>
            </p:extLst>
          </p:nvPr>
        </p:nvGraphicFramePr>
        <p:xfrm>
          <a:off x="1475656" y="1268761"/>
          <a:ext cx="6408712" cy="469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524"/>
                <a:gridCol w="4872188"/>
              </a:tblGrid>
              <a:tr h="20203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Data Return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Adjustments to Payments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098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R06 (February – 6 months data)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Growth – interim payments in April for institutions achieving at least 90% of allocation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</a:rPr>
                        <a:t>Clawback</a:t>
                      </a:r>
                      <a:r>
                        <a:rPr lang="en-GB" sz="1200" dirty="0">
                          <a:effectLst/>
                        </a:rPr>
                        <a:t> – only for institutions without a 2014/15 </a:t>
                      </a:r>
                      <a:r>
                        <a:rPr lang="en-GB" sz="1200" dirty="0" smtClean="0">
                          <a:effectLst/>
                        </a:rPr>
                        <a:t>allocation or other exceptional circumstances.  </a:t>
                      </a:r>
                      <a:r>
                        <a:rPr lang="en-GB" sz="1200" dirty="0">
                          <a:effectLst/>
                        </a:rPr>
                        <a:t>Where these institutions have achieved significantly less than their allocation they would face </a:t>
                      </a:r>
                      <a:r>
                        <a:rPr lang="en-GB" sz="1200" dirty="0" err="1">
                          <a:effectLst/>
                        </a:rPr>
                        <a:t>clawback</a:t>
                      </a:r>
                      <a:r>
                        <a:rPr lang="en-GB" sz="1200" dirty="0">
                          <a:effectLst/>
                        </a:rPr>
                        <a:t> from </a:t>
                      </a:r>
                      <a:r>
                        <a:rPr lang="en-GB" sz="1200" dirty="0" smtClean="0">
                          <a:effectLst/>
                        </a:rPr>
                        <a:t>April.</a:t>
                      </a:r>
                      <a:endParaRPr lang="en-GB" sz="1200" dirty="0">
                        <a:effectLst/>
                      </a:endParaRP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Other institutions – </a:t>
                      </a:r>
                      <a:r>
                        <a:rPr lang="en-GB" sz="1200" dirty="0" smtClean="0">
                          <a:effectLst/>
                        </a:rPr>
                        <a:t>reconciliation statement summarising </a:t>
                      </a:r>
                      <a:r>
                        <a:rPr lang="en-GB" sz="1200" dirty="0">
                          <a:effectLst/>
                        </a:rPr>
                        <a:t>the current level of delivery based on the R06 return.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511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R10 (June – 10 months data)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Growth – interim payments in July for institutions achieving at least 100% of allocation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Clawback – profiled from July onwards for any institutions achieving less than 90% of allocation 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47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R13 (September – 12 months data)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Growth – no additional payments, await audited figures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Clawback – in October and November based on final rules (2.5% tolerance)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511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R14 (October – final return)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Growth – final payment in December based on final rules (2.5%/£25,000 tolerance plus cap)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</a:rPr>
                        <a:t>Clawback</a:t>
                      </a:r>
                      <a:r>
                        <a:rPr lang="en-GB" sz="1200" dirty="0">
                          <a:effectLst/>
                        </a:rPr>
                        <a:t> – final adjustments in December based on final rules (2.5% tolerance)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616530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growth payments subject to affordability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94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260350"/>
            <a:ext cx="799623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(A1) - Allocation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7</a:t>
            </a:fld>
            <a:endParaRPr lang="en-GB" sz="120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72943"/>
            <a:ext cx="9009019" cy="20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5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7" y="260350"/>
            <a:ext cx="83581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(A2) – Allocation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8</a:t>
            </a:fld>
            <a:endParaRPr lang="en-GB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4387"/>
            <a:ext cx="60198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4987" y="260350"/>
            <a:ext cx="83581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Worked Example (A3) – Allocation/Outturn</a:t>
            </a:r>
            <a:endParaRPr lang="en-GB" sz="2000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323850" y="1484313"/>
            <a:ext cx="8496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419C23A-1E41-4F7E-9A82-382673F0C105}" type="slidenum">
              <a:rPr lang="en-GB" sz="1200"/>
              <a:pPr eaLnBrk="1" hangingPunct="1">
                <a:spcBef>
                  <a:spcPct val="50000"/>
                </a:spcBef>
              </a:pPr>
              <a:t>9</a:t>
            </a:fld>
            <a:endParaRPr lang="en-GB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139733"/>
            <a:ext cx="8772525" cy="261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E10230EB8E747A91CFB6ACD883CD5" ma:contentTypeVersion="1" ma:contentTypeDescription="Create a new document." ma:contentTypeScope="" ma:versionID="a0a95fc54e0ff8fd3e2f02ae163f922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D6B9C8-0232-4847-8D14-36159C4B7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DAED2-3FA2-4AF4-82EA-EC3ED6836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EE525-A449-418E-81F7-1B49A71F5FF6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1078</Words>
  <Application>Microsoft Office PowerPoint</Application>
  <PresentationFormat>On-screen Show (4:3)</PresentationFormat>
  <Paragraphs>237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EFA Funding guidance for young people 2013 to 2014 </vt:lpstr>
      <vt:lpstr>Reconciliation rules and examples</vt:lpstr>
      <vt:lpstr>Reconciliation policy for CCPs</vt:lpstr>
      <vt:lpstr>Reconciliation rules and examples</vt:lpstr>
      <vt:lpstr>Reconciliation rules and examples</vt:lpstr>
      <vt:lpstr>Reconciliation timeline</vt:lpstr>
      <vt:lpstr>Worked Example (A1) - Allocation</vt:lpstr>
      <vt:lpstr>Worked Example (A2) – Allocation</vt:lpstr>
      <vt:lpstr>Worked Example (A3) – Allocation/Outturn</vt:lpstr>
      <vt:lpstr>Worked Example (A4) – Allocation</vt:lpstr>
      <vt:lpstr>Worked Example (A5) – Allocation/Outturn</vt:lpstr>
      <vt:lpstr>Worked Example (B1) –  More students, lower bands</vt:lpstr>
      <vt:lpstr>Worked Example (B2) –  More students, lower bands</vt:lpstr>
      <vt:lpstr>Worked Example (C1) –  Less students, higher bands</vt:lpstr>
      <vt:lpstr>Worked Example (C2) –  Less students, higher bands</vt:lpstr>
      <vt:lpstr>Reconciliation - Transitional Protection (TP) and/or Formula Protection Funding (FPF) – Underperformance only</vt:lpstr>
      <vt:lpstr>Reconciliation - Transitional Protection (TP) and/or Formula Protection Funding (FPF) – Over performance only</vt:lpstr>
      <vt:lpstr>Adjustments from In-year to Final Claims  (CCPs only)</vt:lpstr>
      <vt:lpstr>In-year reconciliation example A (all in £)</vt:lpstr>
      <vt:lpstr>In-year reconciliation example B (all in £)</vt:lpstr>
      <vt:lpstr>EFA Funding guidance for young people 2013 to 2014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for Education</dc:title>
  <dc:creator>Publishing.TEAM@education.gsi.gov.uk</dc:creator>
  <cp:lastModifiedBy>WAINWRIGHT, Gemma</cp:lastModifiedBy>
  <cp:revision>156</cp:revision>
  <cp:lastPrinted>2013-09-16T09:20:24Z</cp:lastPrinted>
  <dcterms:created xsi:type="dcterms:W3CDTF">2013-06-06T10:14:36Z</dcterms:created>
  <dcterms:modified xsi:type="dcterms:W3CDTF">2014-01-29T15:10:38Z</dcterms:modified>
  <cp:category>Master-Pres-v1.0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0x010100633E10230EB8E747A91CFB6ACD883CD5</vt:lpwstr>
  </property>
</Properties>
</file>