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</p:sldMasterIdLst>
  <p:notesMasterIdLst>
    <p:notesMasterId r:id="rId24"/>
  </p:notesMasterIdLst>
  <p:handoutMasterIdLst>
    <p:handoutMasterId r:id="rId25"/>
  </p:handoutMasterIdLst>
  <p:sldIdLst>
    <p:sldId id="329" r:id="rId6"/>
    <p:sldId id="286" r:id="rId7"/>
    <p:sldId id="306" r:id="rId8"/>
    <p:sldId id="307" r:id="rId9"/>
    <p:sldId id="308" r:id="rId10"/>
    <p:sldId id="324" r:id="rId11"/>
    <p:sldId id="325" r:id="rId12"/>
    <p:sldId id="328" r:id="rId13"/>
    <p:sldId id="322" r:id="rId14"/>
    <p:sldId id="314" r:id="rId15"/>
    <p:sldId id="315" r:id="rId16"/>
    <p:sldId id="326" r:id="rId17"/>
    <p:sldId id="327" r:id="rId18"/>
    <p:sldId id="319" r:id="rId19"/>
    <p:sldId id="318" r:id="rId20"/>
    <p:sldId id="311" r:id="rId21"/>
    <p:sldId id="323" r:id="rId22"/>
    <p:sldId id="313" r:id="rId23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329"/>
            <p14:sldId id="286"/>
            <p14:sldId id="306"/>
            <p14:sldId id="307"/>
            <p14:sldId id="308"/>
            <p14:sldId id="324"/>
            <p14:sldId id="325"/>
            <p14:sldId id="328"/>
            <p14:sldId id="322"/>
            <p14:sldId id="314"/>
            <p14:sldId id="315"/>
            <p14:sldId id="326"/>
            <p14:sldId id="327"/>
            <p14:sldId id="319"/>
            <p14:sldId id="318"/>
            <p14:sldId id="311"/>
            <p14:sldId id="32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E00"/>
    <a:srgbClr val="83B81A"/>
    <a:srgbClr val="0079BC"/>
    <a:srgbClr val="009900"/>
    <a:srgbClr val="FF33CC"/>
    <a:srgbClr val="68BD49"/>
    <a:srgbClr val="4D9FD1"/>
    <a:srgbClr val="A0558F"/>
    <a:srgbClr val="4D4D4D"/>
    <a:srgbClr val="6C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84" autoAdjust="0"/>
    <p:restoredTop sz="61314" autoAdjust="0"/>
  </p:normalViewPr>
  <p:slideViewPr>
    <p:cSldViewPr>
      <p:cViewPr varScale="1">
        <p:scale>
          <a:sx n="110" d="100"/>
          <a:sy n="110" d="100"/>
        </p:scale>
        <p:origin x="184" y="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73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97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07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12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92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63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2"/>
            <a:ext cx="12196664" cy="68667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28"/>
            <a:ext cx="12201471" cy="6869428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5475" indent="-301625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3763" indent="-24765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7200"/>
            <a:ext cx="5386917" cy="583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2682" y="1925340"/>
            <a:ext cx="5386917" cy="445598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267200"/>
            <a:ext cx="5389033" cy="583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925340"/>
            <a:ext cx="5389033" cy="445598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11"/>
            <a:ext cx="10972800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title of the slide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0" fontAlgn="base" hangingPunct="0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0" fontAlgn="base" hangingPunct="0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0" fontAlgn="base" hangingPunct="0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885"/>
            <a:ext cx="12192000" cy="86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 of all GCSE and GCE qualification grades challenged that resulted in a grade change, summer exam series, 2012 to 2016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700809"/>
            <a:ext cx="10657183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3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 grade changes as a percentage of total certifications, summer exam series, 2012 to 2016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484784"/>
            <a:ext cx="10441160" cy="475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0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09258" y="1365921"/>
            <a:ext cx="1080117" cy="4304400"/>
          </a:xfrm>
          <a:prstGeom prst="rect">
            <a:avLst/>
          </a:prstGeom>
          <a:solidFill>
            <a:srgbClr val="83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258" y="1340587"/>
            <a:ext cx="1080120" cy="59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65241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1505" y="1416464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   7,166 </a:t>
            </a:r>
            <a:r>
              <a:rPr lang="en-US" sz="2000" dirty="0" smtClean="0">
                <a:solidFill>
                  <a:schemeClr val="bg2"/>
                </a:solidFill>
              </a:rPr>
              <a:t>(0.09%)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264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/>
              <a:t>8,026,550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3909256" y="1320201"/>
            <a:ext cx="1080119" cy="1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31504" y="1124744"/>
            <a:ext cx="247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49 </a:t>
            </a:r>
            <a:r>
              <a:rPr lang="en-US" sz="2000" dirty="0" smtClean="0">
                <a:solidFill>
                  <a:srgbClr val="FF0000"/>
                </a:solidFill>
              </a:rPr>
              <a:t>(0.0006%)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7653" y="1816574"/>
            <a:ext cx="18267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Number </a:t>
            </a:r>
            <a:r>
              <a:rPr lang="en-US" sz="1600" i="1" dirty="0" smtClean="0">
                <a:solidFill>
                  <a:schemeClr val="bg2"/>
                </a:solidFill>
              </a:rPr>
              <a:t>(%) </a:t>
            </a:r>
            <a:r>
              <a:rPr lang="en-US" sz="1600" b="1" i="1" dirty="0" smtClean="0">
                <a:solidFill>
                  <a:schemeClr val="bg2"/>
                </a:solidFill>
              </a:rPr>
              <a:t>of grades for which an appeal was requested </a:t>
            </a:r>
          </a:p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and changed (note: unusually low number in 2015)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62644" y="1087514"/>
            <a:ext cx="178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80 grades appealed in pilot subjects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41744" y="99894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2768" y="2041719"/>
            <a:ext cx="1783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FF0000"/>
                </a:solidFill>
              </a:rPr>
              <a:t>5</a:t>
            </a:r>
            <a:r>
              <a:rPr lang="en-US" sz="1600" b="1" i="1" dirty="0" smtClean="0">
                <a:solidFill>
                  <a:srgbClr val="FF0000"/>
                </a:solidFill>
              </a:rPr>
              <a:t> grades </a:t>
            </a:r>
            <a:r>
              <a:rPr lang="en-US" sz="1600" b="1" i="1" dirty="0" smtClean="0">
                <a:solidFill>
                  <a:schemeClr val="bg2"/>
                </a:solidFill>
              </a:rPr>
              <a:t>changed on appeal in pilot subjects, </a:t>
            </a:r>
          </a:p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all on grounds of procedural error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1744" y="1949673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44457" y="424265"/>
            <a:ext cx="8462433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smtClean="0"/>
              <a:t>Appeals</a:t>
            </a:r>
            <a:endParaRPr lang="en-GB" sz="2400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3918800" y="424265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429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09258" y="1365921"/>
            <a:ext cx="1080117" cy="4304400"/>
          </a:xfrm>
          <a:prstGeom prst="rect">
            <a:avLst/>
          </a:prstGeom>
          <a:solidFill>
            <a:srgbClr val="83B81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258" y="1340587"/>
            <a:ext cx="1080120" cy="59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65241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264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/>
              <a:t>8,026,550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3909256" y="1320201"/>
            <a:ext cx="1080119" cy="1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15922" y="1640039"/>
            <a:ext cx="1080117" cy="4030281"/>
          </a:xfrm>
          <a:prstGeom prst="rect">
            <a:avLst/>
          </a:prstGeom>
          <a:solidFill>
            <a:srgbClr val="83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15920" y="1589975"/>
            <a:ext cx="1080120" cy="70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471905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537" y="170449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6,649 </a:t>
            </a:r>
            <a:r>
              <a:rPr lang="en-US" sz="2000" dirty="0" smtClean="0">
                <a:solidFill>
                  <a:schemeClr val="bg2"/>
                </a:solidFill>
              </a:rPr>
              <a:t>(0.09%)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7928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/>
              <a:t>7,743,200</a:t>
            </a:r>
            <a:endParaRPr lang="en-US" sz="2000" b="1" dirty="0"/>
          </a:p>
        </p:txBody>
      </p:sp>
      <p:sp>
        <p:nvSpPr>
          <p:cNvPr id="41" name="Rectangle 40"/>
          <p:cNvSpPr/>
          <p:nvPr/>
        </p:nvSpPr>
        <p:spPr>
          <a:xfrm>
            <a:off x="5615920" y="1575000"/>
            <a:ext cx="1080119" cy="1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696041" y="141277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211 </a:t>
            </a:r>
            <a:r>
              <a:rPr lang="en-US" sz="2000" dirty="0" smtClean="0">
                <a:solidFill>
                  <a:srgbClr val="FF0000"/>
                </a:solidFill>
              </a:rPr>
              <a:t>(0.003%)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276861" y="404818"/>
            <a:ext cx="0" cy="597921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41674" y="3265460"/>
            <a:ext cx="178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156 grades appealed in pilot subjects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0774" y="319777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41674" y="4246858"/>
            <a:ext cx="1818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16 grades changed on appeal in pilot subjects</a:t>
            </a:r>
            <a:r>
              <a:rPr lang="en-US" sz="1600" b="1" i="1" dirty="0" smtClean="0">
                <a:solidFill>
                  <a:schemeClr val="bg2"/>
                </a:solidFill>
              </a:rPr>
              <a:t>, </a:t>
            </a:r>
          </a:p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15 on grounds of marking error, </a:t>
            </a:r>
          </a:p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1 on grounds of procedural error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55358" y="415481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1505" y="1416464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   7,166 </a:t>
            </a:r>
            <a:r>
              <a:rPr lang="en-US" sz="2000" dirty="0" smtClean="0">
                <a:solidFill>
                  <a:schemeClr val="bg2"/>
                </a:solidFill>
              </a:rPr>
              <a:t>(0.09%)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31504" y="1124744"/>
            <a:ext cx="247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49 </a:t>
            </a:r>
            <a:r>
              <a:rPr lang="en-US" sz="2000" dirty="0" smtClean="0">
                <a:solidFill>
                  <a:srgbClr val="FF0000"/>
                </a:solidFill>
              </a:rPr>
              <a:t>(0.0006%)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47653" y="1816574"/>
            <a:ext cx="182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Number </a:t>
            </a:r>
            <a:r>
              <a:rPr lang="en-US" sz="1600" i="1" dirty="0" smtClean="0">
                <a:solidFill>
                  <a:schemeClr val="bg2"/>
                </a:solidFill>
              </a:rPr>
              <a:t>(%) </a:t>
            </a:r>
            <a:r>
              <a:rPr lang="en-US" sz="1600" b="1" i="1" dirty="0" smtClean="0">
                <a:solidFill>
                  <a:schemeClr val="bg2"/>
                </a:solidFill>
              </a:rPr>
              <a:t>of grades for which an appeal was requested </a:t>
            </a:r>
          </a:p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and changed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75082" y="3278408"/>
            <a:ext cx="178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80 grades appealed in pilot subjects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47528" y="318636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75085" y="4112362"/>
            <a:ext cx="1783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5 grades changed on appeal in pilot subjects</a:t>
            </a:r>
            <a:r>
              <a:rPr lang="en-US" sz="1600" b="1" i="1" dirty="0" smtClean="0">
                <a:solidFill>
                  <a:schemeClr val="bg2"/>
                </a:solidFill>
              </a:rPr>
              <a:t>, </a:t>
            </a:r>
          </a:p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all on grounds of procedural error</a:t>
            </a:r>
            <a:endParaRPr lang="en-US" sz="1600" b="1" i="1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4061" y="402031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09868" y="404664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2016</a:t>
            </a:r>
            <a:endParaRPr lang="en-US" sz="2800" b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910984" y="1304324"/>
            <a:ext cx="2761080" cy="1587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18800" y="424265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2015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44457" y="424265"/>
            <a:ext cx="8462433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smtClean="0"/>
              <a:t>Appeals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9605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32656"/>
            <a:ext cx="10873208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7368" y="187252"/>
            <a:ext cx="11017224" cy="1009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2849" y="332656"/>
            <a:ext cx="10586262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Number of appeals for GCSE and A level, summer exam series, 2012 to 2016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1721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60648"/>
            <a:ext cx="9649072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3392" y="188640"/>
            <a:ext cx="110172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3392" y="191367"/>
            <a:ext cx="102971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3392" y="297346"/>
            <a:ext cx="10586262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Proportion of appeals resulting in grade changes, summer exam series, 2012 to 2016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9268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the pilot – report published 26 June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Reviewed documentation, interviewed participants, observed panel hearings, assessed regulatory impact (</a:t>
            </a:r>
            <a:r>
              <a:rPr lang="en-GB" dirty="0" err="1" smtClean="0"/>
              <a:t>benefits:costs</a:t>
            </a:r>
            <a:r>
              <a:rPr lang="en-GB" dirty="0" smtClean="0"/>
              <a:t>), survey of schools and colleges. </a:t>
            </a:r>
          </a:p>
          <a:p>
            <a:r>
              <a:rPr lang="en-GB" dirty="0" smtClean="0"/>
              <a:t>While exam boards had to change their appeal arrangements to consider appeals on the ground of a marking error, this was manageable in the three pilot subjects</a:t>
            </a:r>
          </a:p>
          <a:p>
            <a:r>
              <a:rPr lang="en-GB" dirty="0" smtClean="0"/>
              <a:t>Marking errors that might otherwise not have been corrected were addressed</a:t>
            </a:r>
          </a:p>
          <a:p>
            <a:r>
              <a:rPr lang="en-GB" dirty="0" smtClean="0"/>
              <a:t>Extra costs  - proportionate</a:t>
            </a:r>
          </a:p>
          <a:p>
            <a:r>
              <a:rPr lang="en-GB" dirty="0" smtClean="0"/>
              <a:t>Schools/colleges need more guidance when preparing an appeal case</a:t>
            </a:r>
          </a:p>
          <a:p>
            <a:r>
              <a:rPr lang="en-GB" dirty="0" smtClean="0"/>
              <a:t>Exam boards’ information must be clear on the appeal opportunities available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2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– reviews?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2020 exam boards must: </a:t>
            </a:r>
          </a:p>
          <a:p>
            <a:pPr lvl="1"/>
            <a:r>
              <a:rPr lang="en-GB" dirty="0" smtClean="0"/>
              <a:t>make marked scripts available before their deadline for requesting a review; and</a:t>
            </a:r>
          </a:p>
          <a:p>
            <a:pPr lvl="1"/>
            <a:r>
              <a:rPr lang="en-GB" dirty="0" smtClean="0"/>
              <a:t>provide reasons (automatically) for the outcome of a review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From 2018 exam boards must make sure schools and colleges allow students to know the marks for internally marked assessments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9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- appeals?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 boards must allow appeals on the ground of a marking error: </a:t>
            </a:r>
          </a:p>
          <a:p>
            <a:pPr lvl="1"/>
            <a:r>
              <a:rPr lang="en-GB" dirty="0" smtClean="0"/>
              <a:t>in all AS, A levels and Project qualifications in 2017 </a:t>
            </a:r>
          </a:p>
          <a:p>
            <a:pPr lvl="1"/>
            <a:r>
              <a:rPr lang="en-GB" dirty="0" smtClean="0"/>
              <a:t>in GCSEs in English language, English literature and mathematics in 2018</a:t>
            </a:r>
          </a:p>
          <a:p>
            <a:pPr lvl="1"/>
            <a:r>
              <a:rPr lang="en-GB" dirty="0" smtClean="0"/>
              <a:t>in all other GCSEs in 2019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40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Update on reviews of marking and appeals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Julie Swan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changes we made last year and why</a:t>
            </a:r>
          </a:p>
          <a:p>
            <a:r>
              <a:rPr lang="en-GB" dirty="0" smtClean="0"/>
              <a:t>What happened</a:t>
            </a:r>
          </a:p>
          <a:p>
            <a:r>
              <a:rPr lang="en-GB" dirty="0" smtClean="0"/>
              <a:t>What 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required exam boards to: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equip their reviewers to spot and correct marking errors – however large or small – but not to otherwise change marks on review</a:t>
            </a:r>
          </a:p>
          <a:p>
            <a:pPr lvl="1"/>
            <a:r>
              <a:rPr lang="en-GB" dirty="0" smtClean="0"/>
              <a:t>provide reasons, on request, for the outcome of a review</a:t>
            </a:r>
          </a:p>
          <a:p>
            <a:pPr lvl="1"/>
            <a:r>
              <a:rPr lang="en-GB" dirty="0" smtClean="0"/>
              <a:t>allow appeals in three AS/A level subjects (geography, religious studies and physics) on the ground of a marking error as well as on the ground of a procedural error  - as a pilot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stop students on whose behalf a review was requested having their marks increased, despite no marking error having been made on their papers, while </a:t>
            </a:r>
            <a:r>
              <a:rPr lang="en-GB" smtClean="0"/>
              <a:t>other students’ marks remained unchanged</a:t>
            </a:r>
            <a:endParaRPr lang="en-GB" dirty="0" smtClean="0"/>
          </a:p>
          <a:p>
            <a:r>
              <a:rPr lang="en-GB" dirty="0" smtClean="0"/>
              <a:t>To reduce the pressure on schools to ask for a review  - just in case another mark could be found that would lift the result over a grade boundary</a:t>
            </a:r>
          </a:p>
          <a:p>
            <a:r>
              <a:rPr lang="en-GB" dirty="0" smtClean="0"/>
              <a:t>To address schools’ and colleges’ frustrations with the appeal arrangements, so they could appeal on the matters that really concerned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0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09258" y="1640039"/>
            <a:ext cx="1080117" cy="4030281"/>
          </a:xfrm>
          <a:prstGeom prst="rect">
            <a:avLst/>
          </a:prstGeom>
          <a:solidFill>
            <a:srgbClr val="83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258" y="1340587"/>
            <a:ext cx="1080120" cy="304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65241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0902" y="1412251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480,550 </a:t>
            </a:r>
            <a:r>
              <a:rPr lang="en-US" sz="2000" dirty="0" smtClean="0">
                <a:solidFill>
                  <a:schemeClr val="bg2"/>
                </a:solidFill>
              </a:rPr>
              <a:t>(6.0%)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264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/>
              <a:t>8,026,550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3909256" y="1320201"/>
            <a:ext cx="1080119" cy="63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20901" y="1120531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90,950 </a:t>
            </a:r>
            <a:r>
              <a:rPr lang="en-US" sz="2000" dirty="0" smtClean="0">
                <a:solidFill>
                  <a:srgbClr val="FF0000"/>
                </a:solidFill>
              </a:rPr>
              <a:t>(1.1%)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7050" y="1812361"/>
            <a:ext cx="182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Number </a:t>
            </a:r>
            <a:r>
              <a:rPr lang="en-US" sz="1600" i="1" dirty="0" smtClean="0">
                <a:solidFill>
                  <a:schemeClr val="bg2"/>
                </a:solidFill>
              </a:rPr>
              <a:t>(%) </a:t>
            </a:r>
            <a:r>
              <a:rPr lang="en-US" sz="1600" b="1" i="1" dirty="0" smtClean="0">
                <a:solidFill>
                  <a:schemeClr val="bg2"/>
                </a:solidFill>
              </a:rPr>
              <a:t>of grades for which a review was requested </a:t>
            </a:r>
          </a:p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and changed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18800" y="424265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2015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203980" y="1133851"/>
            <a:ext cx="17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19%</a:t>
            </a:r>
            <a:r>
              <a:rPr lang="en-US" sz="1600" b="1" i="1" dirty="0" smtClean="0">
                <a:solidFill>
                  <a:schemeClr val="bg2"/>
                </a:solidFill>
              </a:rPr>
              <a:t> of grades challenged on review were changed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45341" y="1018905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13887" y="389830"/>
            <a:ext cx="8462433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Reviews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3424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09258" y="1640039"/>
            <a:ext cx="1080117" cy="4030281"/>
          </a:xfrm>
          <a:prstGeom prst="rect">
            <a:avLst/>
          </a:prstGeom>
          <a:solidFill>
            <a:srgbClr val="83B81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258" y="1340587"/>
            <a:ext cx="1080120" cy="304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65241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264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/>
              <a:t>8,026,550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3909256" y="1320201"/>
            <a:ext cx="1080119" cy="63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09868" y="404664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2016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5642964" y="1640039"/>
            <a:ext cx="1080117" cy="4030281"/>
          </a:xfrm>
          <a:prstGeom prst="rect">
            <a:avLst/>
          </a:prstGeom>
          <a:solidFill>
            <a:srgbClr val="83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42962" y="1589975"/>
            <a:ext cx="1080120" cy="230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498947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3084" y="170449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371,600 </a:t>
            </a:r>
            <a:r>
              <a:rPr lang="en-US" sz="2000" dirty="0" smtClean="0">
                <a:solidFill>
                  <a:schemeClr val="bg2"/>
                </a:solidFill>
              </a:rPr>
              <a:t>(4.8%)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4970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/>
              <a:t>7,743,200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5642962" y="1575000"/>
            <a:ext cx="1080119" cy="53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23083" y="141277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67,900 </a:t>
            </a:r>
            <a:r>
              <a:rPr lang="en-US" sz="2000" dirty="0" smtClean="0">
                <a:solidFill>
                  <a:srgbClr val="FF0000"/>
                </a:solidFill>
              </a:rPr>
              <a:t>(0.9%)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276861" y="404818"/>
            <a:ext cx="0" cy="597921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10984" y="1304324"/>
            <a:ext cx="2761080" cy="1587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01403" y="3427520"/>
            <a:ext cx="17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18%</a:t>
            </a:r>
            <a:r>
              <a:rPr lang="en-US" sz="1600" b="1" i="1" dirty="0" smtClean="0">
                <a:solidFill>
                  <a:schemeClr val="bg2"/>
                </a:solidFill>
              </a:rPr>
              <a:t> of grades challenged on review were changed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14299" y="331272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13887" y="389830"/>
            <a:ext cx="8462433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Reviews</a:t>
            </a:r>
            <a:endParaRPr lang="en-GB" sz="2400" kern="0" dirty="0"/>
          </a:p>
        </p:txBody>
      </p:sp>
      <p:sp>
        <p:nvSpPr>
          <p:cNvPr id="32" name="TextBox 31"/>
          <p:cNvSpPr txBox="1"/>
          <p:nvPr/>
        </p:nvSpPr>
        <p:spPr>
          <a:xfrm>
            <a:off x="1820902" y="1412251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480,550 </a:t>
            </a:r>
            <a:r>
              <a:rPr lang="en-US" sz="2000" dirty="0" smtClean="0">
                <a:solidFill>
                  <a:schemeClr val="bg2"/>
                </a:solidFill>
              </a:rPr>
              <a:t>(6.0%)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0901" y="1120531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90,950 </a:t>
            </a:r>
            <a:r>
              <a:rPr lang="en-US" sz="2000" dirty="0" smtClean="0">
                <a:solidFill>
                  <a:srgbClr val="FF0000"/>
                </a:solidFill>
              </a:rPr>
              <a:t>(1.1%)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7050" y="1812361"/>
            <a:ext cx="182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Number </a:t>
            </a:r>
            <a:r>
              <a:rPr lang="en-US" sz="1600" i="1" dirty="0" smtClean="0">
                <a:solidFill>
                  <a:schemeClr val="bg2"/>
                </a:solidFill>
              </a:rPr>
              <a:t>(%) </a:t>
            </a:r>
            <a:r>
              <a:rPr lang="en-US" sz="1600" b="1" i="1" dirty="0" smtClean="0">
                <a:solidFill>
                  <a:schemeClr val="bg2"/>
                </a:solidFill>
              </a:rPr>
              <a:t>of grades for which a review was requested </a:t>
            </a:r>
          </a:p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and changed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9714" y="3427520"/>
            <a:ext cx="17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19%</a:t>
            </a:r>
            <a:r>
              <a:rPr lang="en-US" sz="1600" b="1" i="1" dirty="0" smtClean="0">
                <a:solidFill>
                  <a:schemeClr val="bg2"/>
                </a:solidFill>
              </a:rPr>
              <a:t> of grades challenged on review were changed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21075" y="331257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18800" y="424265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2015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909258" y="1640039"/>
            <a:ext cx="1080117" cy="4030281"/>
          </a:xfrm>
          <a:prstGeom prst="rect">
            <a:avLst/>
          </a:prstGeom>
          <a:solidFill>
            <a:srgbClr val="83B81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09258" y="1340587"/>
            <a:ext cx="1080120" cy="304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765241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264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/>
              <a:t>8,026,550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3909256" y="1320201"/>
            <a:ext cx="1080119" cy="63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09868" y="404664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2016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5642964" y="1640039"/>
            <a:ext cx="1080117" cy="4030281"/>
          </a:xfrm>
          <a:prstGeom prst="rect">
            <a:avLst/>
          </a:prstGeom>
          <a:solidFill>
            <a:srgbClr val="83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42962" y="1589975"/>
            <a:ext cx="1080120" cy="230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498947" y="5672487"/>
            <a:ext cx="1511620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83B81A"/>
                </a:solidFill>
              </a:rPr>
              <a:t>Grades</a:t>
            </a:r>
            <a:endParaRPr lang="en-GB" kern="0" dirty="0">
              <a:solidFill>
                <a:srgbClr val="83B81A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3084" y="170449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371,600 </a:t>
            </a:r>
            <a:r>
              <a:rPr lang="en-US" sz="2000" dirty="0" smtClean="0">
                <a:solidFill>
                  <a:schemeClr val="bg2"/>
                </a:solidFill>
              </a:rPr>
              <a:t>(4.8%)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4970" y="6048957"/>
            <a:ext cx="149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b="1" dirty="0" smtClean="0"/>
              <a:t>7,743,200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5642962" y="1575000"/>
            <a:ext cx="1080119" cy="53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723083" y="141277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67,900 </a:t>
            </a:r>
            <a:r>
              <a:rPr lang="en-US" sz="2000" dirty="0" smtClean="0">
                <a:solidFill>
                  <a:srgbClr val="FF0000"/>
                </a:solidFill>
              </a:rPr>
              <a:t>(0.9%)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276861" y="404818"/>
            <a:ext cx="0" cy="597921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10984" y="1304324"/>
            <a:ext cx="2761080" cy="1587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01403" y="3427520"/>
            <a:ext cx="17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18%</a:t>
            </a:r>
            <a:r>
              <a:rPr lang="en-US" sz="1600" b="1" i="1" dirty="0" smtClean="0">
                <a:solidFill>
                  <a:schemeClr val="bg2"/>
                </a:solidFill>
              </a:rPr>
              <a:t> of grades challenged on review were changed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14299" y="331272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513887" y="389830"/>
            <a:ext cx="8462433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Reviews</a:t>
            </a:r>
            <a:endParaRPr lang="en-GB" sz="2400" kern="0" dirty="0"/>
          </a:p>
        </p:txBody>
      </p:sp>
      <p:sp>
        <p:nvSpPr>
          <p:cNvPr id="32" name="TextBox 31"/>
          <p:cNvSpPr txBox="1"/>
          <p:nvPr/>
        </p:nvSpPr>
        <p:spPr>
          <a:xfrm>
            <a:off x="1820902" y="1412251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480,550 </a:t>
            </a:r>
            <a:r>
              <a:rPr lang="en-US" sz="2000" dirty="0" smtClean="0">
                <a:solidFill>
                  <a:schemeClr val="bg2"/>
                </a:solidFill>
              </a:rPr>
              <a:t>(6.0%)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0901" y="1120531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90,950 </a:t>
            </a:r>
            <a:r>
              <a:rPr lang="en-US" sz="2000" dirty="0" smtClean="0">
                <a:solidFill>
                  <a:srgbClr val="FF0000"/>
                </a:solidFill>
              </a:rPr>
              <a:t>(1.1%)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7050" y="1812361"/>
            <a:ext cx="1826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Number </a:t>
            </a:r>
            <a:r>
              <a:rPr lang="en-US" sz="1600" i="1" dirty="0" smtClean="0">
                <a:solidFill>
                  <a:schemeClr val="bg2"/>
                </a:solidFill>
              </a:rPr>
              <a:t>(%) </a:t>
            </a:r>
            <a:r>
              <a:rPr lang="en-US" sz="1600" b="1" i="1" dirty="0" smtClean="0">
                <a:solidFill>
                  <a:schemeClr val="bg2"/>
                </a:solidFill>
              </a:rPr>
              <a:t>of grades for which a review was requested </a:t>
            </a:r>
          </a:p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and changed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9714" y="3427520"/>
            <a:ext cx="178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</a:rPr>
              <a:t>19%</a:t>
            </a:r>
            <a:r>
              <a:rPr lang="en-US" sz="1600" b="1" i="1" dirty="0" smtClean="0">
                <a:solidFill>
                  <a:schemeClr val="bg2"/>
                </a:solidFill>
              </a:rPr>
              <a:t> of grades challenged on review were changed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21075" y="331257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18800" y="424265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2015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48330" y="1412776"/>
            <a:ext cx="21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418 </a:t>
            </a:r>
            <a:r>
              <a:rPr lang="en-US" sz="2000" dirty="0" smtClean="0"/>
              <a:t>(0.005%)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048328" y="1812886"/>
            <a:ext cx="2006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2"/>
                </a:solidFill>
              </a:rPr>
              <a:t>Number </a:t>
            </a:r>
            <a:r>
              <a:rPr lang="en-US" sz="1600" i="1" dirty="0" smtClean="0">
                <a:solidFill>
                  <a:schemeClr val="bg2"/>
                </a:solidFill>
              </a:rPr>
              <a:t>(%) </a:t>
            </a:r>
            <a:r>
              <a:rPr lang="en-US" sz="1600" b="1" i="1" dirty="0" smtClean="0">
                <a:solidFill>
                  <a:schemeClr val="bg2"/>
                </a:solidFill>
              </a:rPr>
              <a:t>of grades challenged and changed by 2 or more grades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320" y="130432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}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972152" y="964505"/>
            <a:ext cx="2431529" cy="5746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New research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4746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5" y="404818"/>
            <a:ext cx="10154215" cy="863942"/>
          </a:xfrm>
        </p:spPr>
        <p:txBody>
          <a:bodyPr/>
          <a:lstStyle/>
          <a:p>
            <a:r>
              <a:rPr lang="en-GB" dirty="0" smtClean="0"/>
              <a:t>Reviews – 2016 (from new research to be published summer 2017)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7" y="1595347"/>
            <a:ext cx="3528392" cy="40767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44</a:t>
            </a:r>
            <a:r>
              <a:rPr lang="en-GB" dirty="0">
                <a:solidFill>
                  <a:srgbClr val="FFC000"/>
                </a:solidFill>
              </a:rPr>
              <a:t>% of </a:t>
            </a:r>
            <a:r>
              <a:rPr lang="en-GB" dirty="0" smtClean="0">
                <a:solidFill>
                  <a:srgbClr val="FFC000"/>
                </a:solidFill>
              </a:rPr>
              <a:t>mark changes </a:t>
            </a:r>
            <a:r>
              <a:rPr lang="en-GB" dirty="0">
                <a:solidFill>
                  <a:srgbClr val="FFC000"/>
                </a:solidFill>
              </a:rPr>
              <a:t>were by just one </a:t>
            </a:r>
            <a:r>
              <a:rPr lang="en-GB" dirty="0" smtClean="0">
                <a:solidFill>
                  <a:srgbClr val="FFC000"/>
                </a:solidFill>
              </a:rPr>
              <a:t>mark</a:t>
            </a:r>
          </a:p>
          <a:p>
            <a:pPr marL="0" indent="0">
              <a:buNone/>
            </a:pPr>
            <a:endParaRPr lang="en-GB" dirty="0" smtClean="0">
              <a:solidFill>
                <a:srgbClr val="F18E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18E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18E00"/>
                </a:solidFill>
              </a:rPr>
              <a:t>43% of mark changes were by 2 to 4 marks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13</a:t>
            </a:r>
            <a:r>
              <a:rPr lang="en-GB" dirty="0">
                <a:solidFill>
                  <a:srgbClr val="FF0000"/>
                </a:solidFill>
              </a:rPr>
              <a:t>% of mark changes were of 5 marks or </a:t>
            </a:r>
            <a:r>
              <a:rPr lang="en-GB" dirty="0" smtClean="0">
                <a:solidFill>
                  <a:srgbClr val="FF0000"/>
                </a:solidFill>
              </a:rPr>
              <a:t>more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9303" y="1628800"/>
            <a:ext cx="1106053" cy="4080344"/>
          </a:xfrm>
          <a:prstGeom prst="rect">
            <a:avLst/>
          </a:prstGeom>
          <a:solidFill>
            <a:srgbClr val="F1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0" y="5733256"/>
            <a:ext cx="2422852" cy="7115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kern="0" dirty="0" smtClean="0">
                <a:solidFill>
                  <a:schemeClr val="tx1"/>
                </a:solidFill>
              </a:rPr>
              <a:t>Mark </a:t>
            </a:r>
          </a:p>
          <a:p>
            <a:pPr algn="ctr">
              <a:lnSpc>
                <a:spcPct val="80000"/>
              </a:lnSpc>
            </a:pPr>
            <a:r>
              <a:rPr lang="en-GB" kern="0" dirty="0" smtClean="0">
                <a:solidFill>
                  <a:schemeClr val="tx1"/>
                </a:solidFill>
              </a:rPr>
              <a:t>changes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6653" y="1633736"/>
            <a:ext cx="1108703" cy="18033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36653" y="5489523"/>
            <a:ext cx="1108703" cy="219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240017" y="1586187"/>
            <a:ext cx="5184576" cy="407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79BC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9BC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9BC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9BC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9BC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fontAlgn="base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fontAlgn="base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fontAlgn="base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fontAlgn="base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kern="0" smtClean="0"/>
              <a:t>There was no mark change in 56.2% of reviews</a:t>
            </a:r>
            <a:endParaRPr lang="en-GB" kern="0" dirty="0" smtClean="0"/>
          </a:p>
          <a:p>
            <a:r>
              <a:rPr lang="en-GB" kern="0" dirty="0" smtClean="0"/>
              <a:t>5</a:t>
            </a:r>
            <a:r>
              <a:rPr lang="en-GB" kern="0" dirty="0" smtClean="0"/>
              <a:t>% more reviews resulted in no grade change in 2016 compared with 2015</a:t>
            </a:r>
            <a:endParaRPr lang="en-GB" kern="0" dirty="0" smtClean="0">
              <a:solidFill>
                <a:srgbClr val="FF0000"/>
              </a:solidFill>
            </a:endParaRPr>
          </a:p>
          <a:p>
            <a:r>
              <a:rPr lang="en-GB" kern="0" dirty="0" smtClean="0"/>
              <a:t>Magnitude of mark changes was greater in subjective subjects</a:t>
            </a:r>
            <a:endParaRPr lang="en-GB" kern="0" dirty="0"/>
          </a:p>
        </p:txBody>
      </p:sp>
      <p:sp>
        <p:nvSpPr>
          <p:cNvPr id="28" name="TextBox 27"/>
          <p:cNvSpPr txBox="1"/>
          <p:nvPr/>
        </p:nvSpPr>
        <p:spPr>
          <a:xfrm>
            <a:off x="681068" y="1052736"/>
            <a:ext cx="106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80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Custom 4">
      <a:dk1>
        <a:srgbClr val="000000"/>
      </a:dk1>
      <a:lt1>
        <a:srgbClr val="FFFFFF"/>
      </a:lt1>
      <a:dk2>
        <a:srgbClr val="0079BC"/>
      </a:dk2>
      <a:lt2>
        <a:srgbClr val="65696E"/>
      </a:lt2>
      <a:accent1>
        <a:srgbClr val="65696E"/>
      </a:accent1>
      <a:accent2>
        <a:srgbClr val="0079BC"/>
      </a:accent2>
      <a:accent3>
        <a:srgbClr val="FFFFFF"/>
      </a:accent3>
      <a:accent4>
        <a:srgbClr val="000000"/>
      </a:accent4>
      <a:accent5>
        <a:srgbClr val="B8B9BA"/>
      </a:accent5>
      <a:accent6>
        <a:srgbClr val="458FCC"/>
      </a:accent6>
      <a:hlink>
        <a:srgbClr val="004B75"/>
      </a:hlink>
      <a:folHlink>
        <a:srgbClr val="004B7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pealsPilotEvaluationRecommendationsGQOB100317.potx" id="{4E2C43A2-074A-4263-9A7D-67CE382BDB5A}" vid="{9AA5C8DC-53C0-465B-99A8-C071FF3054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C6EC72903D2438381C307E1587804" ma:contentTypeVersion="11" ma:contentTypeDescription="Create a new document." ma:contentTypeScope="" ma:versionID="26b44b056293fa1f5ce775ce42fe02a5">
  <xsd:schema xmlns:xsd="http://www.w3.org/2001/XMLSchema" xmlns:xs="http://www.w3.org/2001/XMLSchema" xmlns:p="http://schemas.microsoft.com/office/2006/metadata/properties" xmlns:ns2="http://schemas.microsoft.com/sharepoint/v3/fields" xmlns:ns3="a4a87f12-a67a-4444-9ef2-9205ec373cbf" targetNamespace="http://schemas.microsoft.com/office/2006/metadata/properties" ma:root="true" ma:fieldsID="85685bfb3ef08b204977118ed4916210" ns2:_="" ns3:_="">
    <xsd:import namespace="http://schemas.microsoft.com/sharepoint/v3/fields"/>
    <xsd:import namespace="a4a87f12-a67a-4444-9ef2-9205ec373cbf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escription" ma:index="5" nillable="true" ma:displayName="Description" ma:description="" ma:internalName="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87f12-a67a-4444-9ef2-9205ec373cb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C1D0648-0B13-4E29-85DD-152DF753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a4a87f12-a67a-4444-9ef2-9205ec373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4FD12CC-BE13-4DB2-97FB-1B4804DD32B4}">
  <ds:schemaRefs>
    <ds:schemaRef ds:uri="a4a87f12-a67a-4444-9ef2-9205ec373cb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860</Words>
  <Application>Microsoft Macintosh PowerPoint</Application>
  <PresentationFormat>Widescreen</PresentationFormat>
  <Paragraphs>144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Wingdings</vt:lpstr>
      <vt:lpstr>Wingdings 2</vt:lpstr>
      <vt:lpstr>Arial</vt:lpstr>
      <vt:lpstr>1_Ofqual vocational qualifications</vt:lpstr>
      <vt:lpstr>PowerPoint Presentation</vt:lpstr>
      <vt:lpstr>Update on reviews of marking and appeals     Julie Swan</vt:lpstr>
      <vt:lpstr>Overview</vt:lpstr>
      <vt:lpstr>2016 changes</vt:lpstr>
      <vt:lpstr>Our aim</vt:lpstr>
      <vt:lpstr>PowerPoint Presentation</vt:lpstr>
      <vt:lpstr>PowerPoint Presentation</vt:lpstr>
      <vt:lpstr>PowerPoint Presentation</vt:lpstr>
      <vt:lpstr>Reviews – 2016 (from new research to be published summer 2017)</vt:lpstr>
      <vt:lpstr>Percentage of all GCSE and GCE qualification grades challenged that resulted in a grade change, summer exam series, 2012 to 2016</vt:lpstr>
      <vt:lpstr>Qualification grade changes as a percentage of total certifications, summer exam series, 2012 to 2016</vt:lpstr>
      <vt:lpstr>PowerPoint Presentation</vt:lpstr>
      <vt:lpstr>PowerPoint Presentation</vt:lpstr>
      <vt:lpstr>PowerPoint Presentation</vt:lpstr>
      <vt:lpstr>PowerPoint Presentation</vt:lpstr>
      <vt:lpstr>Evaluation of the pilot – report published 26 June 2017</vt:lpstr>
      <vt:lpstr>What next – reviews? </vt:lpstr>
      <vt:lpstr>What next - appeals? </vt:lpstr>
    </vt:vector>
  </TitlesOfParts>
  <Company>Ofqual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GQ powerpoint template</dc:title>
  <dc:creator>Vanessa Smith</dc:creator>
  <cp:keywords/>
  <cp:lastModifiedBy>Antony Cash</cp:lastModifiedBy>
  <cp:revision>183</cp:revision>
  <cp:lastPrinted>2017-03-09T17:07:27Z</cp:lastPrinted>
  <dcterms:created xsi:type="dcterms:W3CDTF">2015-09-11T10:33:37Z</dcterms:created>
  <dcterms:modified xsi:type="dcterms:W3CDTF">2017-06-29T12:10:22Z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0x010100406C6EC72903D2438381C307E1587804</vt:lpwstr>
  </property>
</Properties>
</file>