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257" r:id="rId3"/>
    <p:sldId id="260" r:id="rId4"/>
    <p:sldId id="261" r:id="rId5"/>
    <p:sldId id="285" r:id="rId6"/>
    <p:sldId id="296" r:id="rId7"/>
    <p:sldId id="263" r:id="rId8"/>
    <p:sldId id="281" r:id="rId9"/>
    <p:sldId id="277" r:id="rId10"/>
    <p:sldId id="282" r:id="rId11"/>
    <p:sldId id="287" r:id="rId12"/>
    <p:sldId id="289" r:id="rId13"/>
    <p:sldId id="288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dd Sheree (GCA)" initials="DS(" lastIdx="1" clrIdx="0"/>
  <p:cmAuthor id="1" name="Christine" initials="C" lastIdx="5" clrIdx="1">
    <p:extLst/>
  </p:cmAuthor>
  <p:cmAuthor id="2" name="Sheree Dodd" initials="S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6" autoAdjust="0"/>
    <p:restoredTop sz="64837" autoAdjust="0"/>
  </p:normalViewPr>
  <p:slideViewPr>
    <p:cSldViewPr snapToObjects="1">
      <p:cViewPr varScale="1">
        <p:scale>
          <a:sx n="51" d="100"/>
          <a:sy n="51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0" y="24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EFD55-6C78-634D-9CBD-9BAC02D14D6C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A3D6-0993-C947-AF15-68D743D99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8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A9071-1EA1-694E-BC9E-E5E8E1F8729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0814-5FF4-B34F-AE85-10206C2FE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0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D0814-5FF4-B34F-AE85-10206C2FE6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F463-BB42-47E5-801B-314F640F76E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484-B671-6A4A-B756-030FB9E601D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971801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Annual Report</a:t>
            </a:r>
          </a:p>
          <a:p>
            <a:r>
              <a:rPr lang="en-GB" sz="2800" dirty="0">
                <a:solidFill>
                  <a:schemeClr val="bg1"/>
                </a:solidFill>
              </a:rPr>
              <a:t>March 2015</a:t>
            </a:r>
          </a:p>
        </p:txBody>
      </p:sp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96" y="5570400"/>
            <a:ext cx="2020925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602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Working Together, Making Progress</a:t>
            </a:r>
          </a:p>
        </p:txBody>
      </p:sp>
      <p:pic>
        <p:nvPicPr>
          <p:cNvPr id="9" name="Picture 8" descr="Screen Shot 2016-06-13 at 17.13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60246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362201"/>
            <a:ext cx="8590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Achieving Progress for Suppliers: Building Fairness and Securing Change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9" y="4923466"/>
            <a:ext cx="2818421" cy="15877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9360" y="3825579"/>
            <a:ext cx="511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        </a:t>
            </a:r>
            <a:r>
              <a:rPr lang="en-US" sz="4000" b="1" dirty="0">
                <a:solidFill>
                  <a:schemeClr val="bg1"/>
                </a:solidFill>
              </a:rPr>
              <a:t>The Year Ahead</a:t>
            </a:r>
          </a:p>
        </p:txBody>
      </p:sp>
      <p:pic>
        <p:nvPicPr>
          <p:cNvPr id="13" name="Picture 2" descr="\\op2pdrv02\users$\dodds\Desktop\twitter-bird-white-on-blue-150x15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6224184"/>
            <a:ext cx="507240" cy="4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3042" y="5860635"/>
            <a:ext cx="294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#GCA2016</a:t>
            </a:r>
          </a:p>
        </p:txBody>
      </p:sp>
    </p:spTree>
    <p:extLst>
      <p:ext uri="{BB962C8B-B14F-4D97-AF65-F5344CB8AC3E}">
        <p14:creationId xmlns:p14="http://schemas.microsoft.com/office/powerpoint/2010/main" val="107834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Pay to stay arrangements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i="1" dirty="0">
                <a:solidFill>
                  <a:schemeClr val="tx2"/>
                </a:solidFill>
              </a:rPr>
              <a:t>    </a:t>
            </a:r>
          </a:p>
          <a:p>
            <a:pPr>
              <a:buNone/>
            </a:pPr>
            <a:endParaRPr lang="en-GB" sz="2400" i="1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An emerging issue in which it appears that suppliers may be indirectly required to pay lump sums to keep their business with a retailer, not part of normal commercial negotiations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pay to st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91989"/>
            <a:ext cx="1503939" cy="15082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2360" y="1752600"/>
            <a:ext cx="780204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A retailer must not require a supplier to make any payment as a condition of stocking that supplier’s groceries unless in relation to a promotion or products which have not been stocked during the preceding 365 days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95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Payments for better positioning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26270"/>
            <a:ext cx="8458200" cy="468305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Arial"/>
              <a:buNone/>
            </a:pPr>
            <a:r>
              <a:rPr lang="en-GB" sz="3000" dirty="0"/>
              <a:t>    </a:t>
            </a:r>
            <a:endParaRPr lang="en-GB" sz="2595" i="1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2060"/>
                </a:solidFill>
              </a:rPr>
              <a:t>My investigation into Tesco identified a range of practices relating to payments for better positioning or increased share of shelf space that gave me concern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2060"/>
                </a:solidFill>
              </a:rPr>
              <a:t>These practices may amount to indirect requirements for payments for more space or better positioning and merit further scrutiny</a:t>
            </a:r>
          </a:p>
          <a:p>
            <a:endParaRPr lang="en-GB" sz="3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 descr="Better positioning ico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95" y="140751"/>
            <a:ext cx="1498105" cy="150548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32360" y="1828800"/>
            <a:ext cx="780204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002060"/>
                </a:solidFill>
              </a:rPr>
              <a:t>A retailer must not directly or indirectly require a supplier to make any payment in order to secure better positioning or an increase in allocation of shelf space</a:t>
            </a:r>
            <a:r>
              <a:rPr lang="en-US" sz="2400" i="1" dirty="0">
                <a:solidFill>
                  <a:srgbClr val="002060"/>
                </a:solidFill>
              </a:rPr>
              <a:t>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95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</a:t>
            </a:r>
            <a:br>
              <a:rPr lang="en-GB" sz="4000" dirty="0">
                <a:solidFill>
                  <a:srgbClr val="002060"/>
                </a:solidFill>
              </a:rPr>
            </a:b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Consultation </a:t>
            </a:r>
            <a:r>
              <a:rPr lang="en-GB" sz="4000" dirty="0">
                <a:solidFill>
                  <a:srgbClr val="002060"/>
                </a:solidFill>
              </a:rPr>
              <a:t/>
            </a:r>
            <a:br>
              <a:rPr lang="en-GB" sz="4000" dirty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52" y="1642070"/>
            <a:ext cx="795317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30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" name="Picture 10" descr="Screen Shot 2016-06-18 at 22.04.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1354"/>
            <a:ext cx="1612297" cy="1610716"/>
          </a:xfrm>
          <a:prstGeom prst="rect">
            <a:avLst/>
          </a:prstGeom>
        </p:spPr>
      </p:pic>
      <p:pic>
        <p:nvPicPr>
          <p:cNvPr id="1026" name="Picture 2" descr="\\op2pdrv02\users$\dodds\Desktop\Screen Shot 2016-06-23 at 13_50_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519421"/>
            <a:ext cx="6362700" cy="46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5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Future resourcing </a:t>
            </a:r>
            <a:r>
              <a:rPr lang="en-US" sz="4000" dirty="0">
                <a:solidFill>
                  <a:srgbClr val="002060"/>
                </a:solidFill>
              </a:rPr>
              <a:t>–</a:t>
            </a:r>
            <a:r>
              <a:rPr lang="en-GB" sz="4000" dirty="0">
                <a:solidFill>
                  <a:srgbClr val="002060"/>
                </a:solidFill>
              </a:rPr>
              <a:t> variable levy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" name="Picture 11" descr="Screen Shot 2016-06-18 at 22.04.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5684"/>
            <a:ext cx="1612297" cy="1610716"/>
          </a:xfrm>
          <a:prstGeom prst="rect">
            <a:avLst/>
          </a:prstGeom>
        </p:spPr>
      </p:pic>
      <p:pic>
        <p:nvPicPr>
          <p:cNvPr id="1026" name="Picture 2" descr="\\op2pdrv02\users$\dodds\Desktop\Jig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13" y="1305122"/>
            <a:ext cx="5670974" cy="47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580112" y="4695527"/>
            <a:ext cx="3024336" cy="1107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</a:rPr>
              <a:t>Levy contributions range from 7.7% to 17% of the total amount (largest net payment £302k)</a:t>
            </a:r>
            <a:endParaRPr lang="en-US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99952" y="1412776"/>
            <a:ext cx="3178695" cy="11807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Total levy £2 million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(including £1 million to ensure sufficient funds for any future investigation)  </a:t>
            </a:r>
          </a:p>
        </p:txBody>
      </p:sp>
    </p:spTree>
    <p:extLst>
      <p:ext uri="{BB962C8B-B14F-4D97-AF65-F5344CB8AC3E}">
        <p14:creationId xmlns:p14="http://schemas.microsoft.com/office/powerpoint/2010/main" val="424395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BIS review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tx2"/>
                </a:solidFill>
              </a:rPr>
              <a:t>GCA welcomes the statutory review of its effectiveness in performing its statutory functions and ensuring that the role is still required </a:t>
            </a:r>
          </a:p>
          <a:p>
            <a:r>
              <a:rPr lang="en-GB" sz="3000" dirty="0">
                <a:solidFill>
                  <a:schemeClr val="tx2"/>
                </a:solidFill>
              </a:rPr>
              <a:t>Still a way to go to get suppliers to tell me of their issues.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3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Make sure you tell me what  is going 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Give me the information and I will act swiftly</a:t>
            </a:r>
          </a:p>
          <a:p>
            <a:r>
              <a:rPr lang="en-GB" dirty="0">
                <a:solidFill>
                  <a:schemeClr val="tx2"/>
                </a:solidFill>
              </a:rPr>
              <a:t>Give me the information and I will fix problems</a:t>
            </a:r>
          </a:p>
          <a:p>
            <a:r>
              <a:rPr lang="en-GB" dirty="0">
                <a:solidFill>
                  <a:schemeClr val="tx2"/>
                </a:solidFill>
              </a:rPr>
              <a:t>Give me the information and you will benefit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1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Make sure you know what is going 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6000" dirty="0">
                <a:solidFill>
                  <a:schemeClr val="tx2"/>
                </a:solidFill>
              </a:rPr>
              <a:t>www.gov.uk/GCA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0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Forward look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Acting on </a:t>
            </a:r>
            <a:r>
              <a:rPr lang="en-GB" dirty="0" err="1">
                <a:solidFill>
                  <a:srgbClr val="002060"/>
                </a:solidFill>
              </a:rPr>
              <a:t>YouGov</a:t>
            </a:r>
            <a:r>
              <a:rPr lang="en-GB" dirty="0">
                <a:solidFill>
                  <a:srgbClr val="002060"/>
                </a:solidFill>
              </a:rPr>
              <a:t> survey</a:t>
            </a:r>
          </a:p>
          <a:p>
            <a:r>
              <a:rPr lang="en-GB" dirty="0">
                <a:solidFill>
                  <a:srgbClr val="002060"/>
                </a:solidFill>
              </a:rPr>
              <a:t>Progressing the new Top 5 issues</a:t>
            </a:r>
          </a:p>
          <a:p>
            <a:r>
              <a:rPr lang="en-GB" dirty="0">
                <a:solidFill>
                  <a:srgbClr val="002060"/>
                </a:solidFill>
              </a:rPr>
              <a:t>Conducting better positioning consultation</a:t>
            </a:r>
          </a:p>
          <a:p>
            <a:r>
              <a:rPr lang="en-GB" dirty="0">
                <a:solidFill>
                  <a:srgbClr val="002060"/>
                </a:solidFill>
              </a:rPr>
              <a:t>Introducing a new-style levy</a:t>
            </a:r>
          </a:p>
          <a:p>
            <a:r>
              <a:rPr lang="en-GB" dirty="0">
                <a:solidFill>
                  <a:srgbClr val="002060"/>
                </a:solidFill>
              </a:rPr>
              <a:t>Co-operating with BIS review</a:t>
            </a:r>
          </a:p>
          <a:p>
            <a:r>
              <a:rPr lang="en-GB" dirty="0">
                <a:solidFill>
                  <a:srgbClr val="002060"/>
                </a:solidFill>
              </a:rPr>
              <a:t>Ready to conduct further investigations if merited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Delivered on 2015 survey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23793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Increased understanding of GCA’s role and responsibilities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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Rise in perception among suppliers of retailers complying with the Code 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Improvements in retailer practice </a:t>
            </a:r>
            <a:r>
              <a:rPr lang="en-GB" b="1" dirty="0" err="1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More suppliers trained in the Code </a:t>
            </a:r>
            <a:r>
              <a:rPr lang="en-GB" b="1" dirty="0">
                <a:solidFill>
                  <a:srgbClr val="FF0000"/>
                </a:solidFill>
                <a:sym typeface="Wingdings"/>
              </a:rPr>
              <a:t></a:t>
            </a:r>
            <a:endParaRPr lang="en-GB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dirty="0"/>
          </a:p>
          <a:p>
            <a:pPr lvl="0"/>
            <a:endParaRPr lang="en-GB" dirty="0"/>
          </a:p>
          <a:p>
            <a:pPr lvl="1"/>
            <a:endParaRPr lang="en-GB" dirty="0"/>
          </a:p>
          <a:p>
            <a:pPr lvl="1"/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756576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3800" dirty="0">
                <a:solidFill>
                  <a:srgbClr val="002060"/>
                </a:solidFill>
              </a:rPr>
              <a:t>Acting on 2016 Survey </a:t>
            </a:r>
            <a:endParaRPr lang="en-US" sz="3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20" y="1554559"/>
            <a:ext cx="8229600" cy="4525963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6320" y="1114784"/>
            <a:ext cx="3951664" cy="40424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  </a:t>
            </a:r>
            <a:r>
              <a:rPr lang="en-GB" sz="2100" b="1" dirty="0">
                <a:solidFill>
                  <a:srgbClr val="002060"/>
                </a:solidFill>
              </a:rPr>
              <a:t>Overcome the fear factor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Continuing concern – no change in suppliers willing to raise issues with 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Investigation showed how I can keep confidentiality while making significant findings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2016/17 campaign with message that suppliers must lose the fear or lose the chance of progress</a:t>
            </a:r>
            <a:endParaRPr lang="en-GB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846480" y="1114784"/>
            <a:ext cx="3725088" cy="40424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100" b="1" dirty="0"/>
          </a:p>
          <a:p>
            <a:pPr algn="ctr"/>
            <a:r>
              <a:rPr lang="en-GB" sz="2100" b="1" dirty="0">
                <a:solidFill>
                  <a:schemeClr val="tx2"/>
                </a:solidFill>
              </a:rPr>
              <a:t>Reach out overseas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</a:rPr>
              <a:t>Rise in number of overseas suppliers taking part in survey (8% - 16%)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</a:rPr>
              <a:t>Large proportion unaware of Code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</a:rPr>
              <a:t>Big push to provide more information working with trade associations, retailers and UK Government bodies</a:t>
            </a:r>
          </a:p>
          <a:p>
            <a:pPr marL="285750" indent="-285750"/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476320" y="5346323"/>
            <a:ext cx="823837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Continue to press home the message on Code training for direct suppliers, working with trainers and trade associations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971801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Annual Report</a:t>
            </a:r>
          </a:p>
          <a:p>
            <a:r>
              <a:rPr lang="en-GB" sz="2800" dirty="0">
                <a:solidFill>
                  <a:schemeClr val="bg1"/>
                </a:solidFill>
              </a:rPr>
              <a:t>March 2015</a:t>
            </a:r>
          </a:p>
        </p:txBody>
      </p:sp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96" y="5570400"/>
            <a:ext cx="2020925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602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Working Together, Making Progress</a:t>
            </a:r>
          </a:p>
        </p:txBody>
      </p:sp>
      <p:pic>
        <p:nvPicPr>
          <p:cNvPr id="9" name="Picture 8" descr="Screen Shot 2016-06-13 at 17.13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60246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362201"/>
            <a:ext cx="8590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Building Fairness and Securing Change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				 New Top 5 Issues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9" y="4923466"/>
            <a:ext cx="2818421" cy="1587753"/>
          </a:xfrm>
          <a:prstGeom prst="rect">
            <a:avLst/>
          </a:prstGeom>
        </p:spPr>
      </p:pic>
      <p:pic>
        <p:nvPicPr>
          <p:cNvPr id="13" name="Picture 2" descr="\\op2pdrv02\users$\dodds\Desktop\twitter-bird-white-on-blue-150x15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6224184"/>
            <a:ext cx="507240" cy="4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3042" y="6224184"/>
            <a:ext cx="2586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#GCA2016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12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0549-Top 5 issu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8728" y="620688"/>
            <a:ext cx="7587687" cy="5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8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Artwork and design services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963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002060"/>
                </a:solidFill>
              </a:rPr>
              <a:t>    </a:t>
            </a:r>
            <a:endParaRPr lang="en-GB" i="1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Following supplier workshop this is focused on artwork and design only</a:t>
            </a:r>
          </a:p>
          <a:p>
            <a:r>
              <a:rPr lang="en-GB" sz="2800" dirty="0">
                <a:solidFill>
                  <a:srgbClr val="002060"/>
                </a:solidFill>
              </a:rPr>
              <a:t>GCA passing rate card analysis back to CCOs: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Concern over simplicity, transparency and predictability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Feeding back on comparative charges (anonymised)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Art&amp;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10749"/>
            <a:ext cx="1447800" cy="14519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7544" y="1828800"/>
            <a:ext cx="8020296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002060"/>
                </a:solidFill>
              </a:rPr>
              <a:t>No obligation to contribute to marketing costs and no tying of 3</a:t>
            </a:r>
            <a:r>
              <a:rPr lang="en-GB" sz="2400" i="1" baseline="30000" dirty="0">
                <a:solidFill>
                  <a:srgbClr val="002060"/>
                </a:solidFill>
              </a:rPr>
              <a:t>rd</a:t>
            </a:r>
            <a:r>
              <a:rPr lang="en-GB" sz="2400" i="1" dirty="0">
                <a:solidFill>
                  <a:srgbClr val="002060"/>
                </a:solidFill>
              </a:rPr>
              <a:t> party goods and services for payment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Delay in payments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550367"/>
            <a:ext cx="8563296" cy="45757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None/>
            </a:pPr>
            <a:r>
              <a:rPr lang="en-GB" sz="2400" i="1" dirty="0"/>
              <a:t> </a:t>
            </a:r>
            <a:endParaRPr lang="en-US" sz="2400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/>
              <a:buNone/>
            </a:pPr>
            <a:endParaRPr lang="en-US" sz="3000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sz="3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In my report into the Tesco investigation I set out clearly what I interpret as delay in payments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Tesco is responding to the recommendations which are directed only to them and I will monitor how other retailers act on my interpretation of the Code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The issue remains live while I ensure there is </a:t>
            </a:r>
            <a:r>
              <a:rPr lang="en-GB" sz="2800" dirty="0">
                <a:solidFill>
                  <a:srgbClr val="002060"/>
                </a:solidFill>
              </a:rPr>
              <a:t>Code compliance by all retailers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Delay in paym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23056"/>
            <a:ext cx="1419225" cy="14273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2360" y="1752600"/>
            <a:ext cx="772584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 </a:t>
            </a:r>
            <a:r>
              <a:rPr lang="en-GB" sz="2400" i="1" dirty="0">
                <a:solidFill>
                  <a:srgbClr val="002060"/>
                </a:solidFill>
              </a:rPr>
              <a:t>A retailer must pay a supplier for groceries delivered </a:t>
            </a:r>
            <a:r>
              <a:rPr lang="en-US" sz="2400" i="1" dirty="0">
                <a:solidFill>
                  <a:srgbClr val="002060"/>
                </a:solidFill>
              </a:rPr>
              <a:t>….. in accordance with the relevant Supply Agreement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95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</a:rPr>
              <a:t> Margin maintenance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Following my investigation into Tesco I set out clearly that requests for margin maintenance need to be unambiguously supported by the Supply Agreement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Marg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70370"/>
            <a:ext cx="1524000" cy="15326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2360" y="1828800"/>
            <a:ext cx="7725840" cy="11401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A retailer must not vary any Supply Agreement retrospectively unless the Supply Agreement sets out clearly [the] circumstances…and rules calculating the adjustment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715</Words>
  <Application>Microsoft Office PowerPoint</Application>
  <PresentationFormat>On-screen Show (4:3)</PresentationFormat>
  <Paragraphs>140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Forward look</vt:lpstr>
      <vt:lpstr> Delivered on 2015 survey</vt:lpstr>
      <vt:lpstr> Acting on 2016 Survey </vt:lpstr>
      <vt:lpstr>PowerPoint Presentation</vt:lpstr>
      <vt:lpstr>PowerPoint Presentation</vt:lpstr>
      <vt:lpstr> Artwork and design services</vt:lpstr>
      <vt:lpstr> Delay in payments </vt:lpstr>
      <vt:lpstr> Margin maintenance</vt:lpstr>
      <vt:lpstr> Pay to stay arrangements</vt:lpstr>
      <vt:lpstr> Payments for better positioning</vt:lpstr>
      <vt:lpstr>   Consultation  </vt:lpstr>
      <vt:lpstr> Future resourcing – variable levy</vt:lpstr>
      <vt:lpstr> BIS review</vt:lpstr>
      <vt:lpstr> Make sure you tell me what  is going on</vt:lpstr>
      <vt:lpstr> Make sure you know what is going on</vt:lpstr>
    </vt:vector>
  </TitlesOfParts>
  <Company>scdodd comms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Sheree Dodd</dc:creator>
  <cp:lastModifiedBy>Dodd Sheree (GCA)</cp:lastModifiedBy>
  <cp:revision>93</cp:revision>
  <dcterms:created xsi:type="dcterms:W3CDTF">2016-06-24T11:18:19Z</dcterms:created>
  <dcterms:modified xsi:type="dcterms:W3CDTF">2016-06-26T13:16:10Z</dcterms:modified>
</cp:coreProperties>
</file>