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65" r:id="rId4"/>
    <p:sldId id="259" r:id="rId5"/>
    <p:sldId id="260" r:id="rId6"/>
    <p:sldId id="262" r:id="rId7"/>
    <p:sldId id="263" r:id="rId8"/>
    <p:sldId id="277" r:id="rId9"/>
    <p:sldId id="264" r:id="rId10"/>
    <p:sldId id="266" r:id="rId11"/>
    <p:sldId id="276" r:id="rId12"/>
    <p:sldId id="268" r:id="rId13"/>
    <p:sldId id="269" r:id="rId14"/>
    <p:sldId id="270" r:id="rId15"/>
    <p:sldId id="271" r:id="rId16"/>
  </p:sldIdLst>
  <p:sldSz cx="12192000" cy="6858000"/>
  <p:notesSz cx="6789738"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3D0"/>
    <a:srgbClr val="F78E1E"/>
    <a:srgbClr val="E9B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660"/>
  </p:normalViewPr>
  <p:slideViewPr>
    <p:cSldViewPr snapToGrid="0">
      <p:cViewPr varScale="1">
        <p:scale>
          <a:sx n="70" d="100"/>
          <a:sy n="70" d="100"/>
        </p:scale>
        <p:origin x="-888"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5947" y="0"/>
            <a:ext cx="2942220" cy="498215"/>
          </a:xfrm>
          <a:prstGeom prst="rect">
            <a:avLst/>
          </a:prstGeom>
        </p:spPr>
        <p:txBody>
          <a:bodyPr vert="horz" lIns="91440" tIns="45720" rIns="91440" bIns="45720" rtlCol="0"/>
          <a:lstStyle>
            <a:lvl1pPr algn="r">
              <a:defRPr sz="1200"/>
            </a:lvl1pPr>
          </a:lstStyle>
          <a:p>
            <a:fld id="{B383B6B7-B28A-4A92-8CD1-5B4626655F4B}" type="datetimeFigureOut">
              <a:rPr lang="en-GB" smtClean="0"/>
              <a:t>04/07/2015</a:t>
            </a:fld>
            <a:endParaRPr lang="en-GB"/>
          </a:p>
        </p:txBody>
      </p:sp>
      <p:sp>
        <p:nvSpPr>
          <p:cNvPr id="4" name="Footer Placeholder 3"/>
          <p:cNvSpPr>
            <a:spLocks noGrp="1"/>
          </p:cNvSpPr>
          <p:nvPr>
            <p:ph type="ftr" sz="quarter" idx="2"/>
          </p:nvPr>
        </p:nvSpPr>
        <p:spPr>
          <a:xfrm>
            <a:off x="0" y="9431600"/>
            <a:ext cx="2942220"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5947" y="9431600"/>
            <a:ext cx="2942220" cy="498214"/>
          </a:xfrm>
          <a:prstGeom prst="rect">
            <a:avLst/>
          </a:prstGeom>
        </p:spPr>
        <p:txBody>
          <a:bodyPr vert="horz" lIns="91440" tIns="45720" rIns="91440" bIns="45720" rtlCol="0" anchor="b"/>
          <a:lstStyle>
            <a:lvl1pPr algn="r">
              <a:defRPr sz="1200"/>
            </a:lvl1pPr>
          </a:lstStyle>
          <a:p>
            <a:fld id="{A5D55FE6-82B5-4423-A7C4-9F17D6180F4F}" type="slidenum">
              <a:rPr lang="en-GB" smtClean="0"/>
              <a:t>‹#›</a:t>
            </a:fld>
            <a:endParaRPr lang="en-GB"/>
          </a:p>
        </p:txBody>
      </p:sp>
    </p:spTree>
    <p:extLst>
      <p:ext uri="{BB962C8B-B14F-4D97-AF65-F5344CB8AC3E}">
        <p14:creationId xmlns:p14="http://schemas.microsoft.com/office/powerpoint/2010/main" val="2792125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7" y="0"/>
            <a:ext cx="2942220" cy="498215"/>
          </a:xfrm>
          <a:prstGeom prst="rect">
            <a:avLst/>
          </a:prstGeom>
        </p:spPr>
        <p:txBody>
          <a:bodyPr vert="horz" lIns="91440" tIns="45720" rIns="91440" bIns="45720" rtlCol="0"/>
          <a:lstStyle>
            <a:lvl1pPr algn="r">
              <a:defRPr sz="1200"/>
            </a:lvl1pPr>
          </a:lstStyle>
          <a:p>
            <a:fld id="{5122A349-6258-48B3-BA81-EB5091FCCA31}" type="datetimeFigureOut">
              <a:rPr lang="en-GB" smtClean="0"/>
              <a:t>04/07/2015</a:t>
            </a:fld>
            <a:endParaRPr lang="en-GB"/>
          </a:p>
        </p:txBody>
      </p:sp>
      <p:sp>
        <p:nvSpPr>
          <p:cNvPr id="4" name="Slide Image Placeholder 3"/>
          <p:cNvSpPr>
            <a:spLocks noGrp="1" noRot="1" noChangeAspect="1"/>
          </p:cNvSpPr>
          <p:nvPr>
            <p:ph type="sldImg" idx="2"/>
          </p:nvPr>
        </p:nvSpPr>
        <p:spPr>
          <a:xfrm>
            <a:off x="417513" y="1241425"/>
            <a:ext cx="5954712"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78722"/>
            <a:ext cx="543179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2220"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7" y="9431600"/>
            <a:ext cx="2942220" cy="498214"/>
          </a:xfrm>
          <a:prstGeom prst="rect">
            <a:avLst/>
          </a:prstGeom>
        </p:spPr>
        <p:txBody>
          <a:bodyPr vert="horz" lIns="91440" tIns="45720" rIns="91440" bIns="45720" rtlCol="0" anchor="b"/>
          <a:lstStyle>
            <a:lvl1pPr algn="r">
              <a:defRPr sz="1200"/>
            </a:lvl1pPr>
          </a:lstStyle>
          <a:p>
            <a:fld id="{9E9088CA-2706-45C4-98E4-9F748AF26682}" type="slidenum">
              <a:rPr lang="en-GB" smtClean="0"/>
              <a:t>‹#›</a:t>
            </a:fld>
            <a:endParaRPr lang="en-GB"/>
          </a:p>
        </p:txBody>
      </p:sp>
    </p:spTree>
    <p:extLst>
      <p:ext uri="{BB962C8B-B14F-4D97-AF65-F5344CB8AC3E}">
        <p14:creationId xmlns:p14="http://schemas.microsoft.com/office/powerpoint/2010/main" val="222659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everyone to the training session. Introduce yourself and ask each member of the group to do the same. If the group is previously unknown to one another, ask them to share the following details: • Name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Where they come from </a:t>
            </a:r>
            <a:endParaRPr lang="en-US" dirty="0" smtClean="0"/>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represented (if applicable). </a:t>
            </a:r>
            <a:endParaRPr lang="en-US" dirty="0" smtClean="0"/>
          </a:p>
          <a:p>
            <a:r>
              <a:rPr lang="en-US" sz="1200" kern="1200" dirty="0" smtClean="0">
                <a:solidFill>
                  <a:schemeClr val="tx1"/>
                </a:solidFill>
                <a:effectLst/>
                <a:latin typeface="+mn-lt"/>
                <a:ea typeface="+mn-ea"/>
                <a:cs typeface="+mn-cs"/>
              </a:rPr>
              <a:t>You could also ask them to share a fun detail about themselves such as: </a:t>
            </a:r>
            <a:endParaRPr lang="en-US" dirty="0" smtClean="0"/>
          </a:p>
          <a:p>
            <a:r>
              <a:rPr lang="en-US" sz="1200" kern="1200" dirty="0" smtClean="0">
                <a:solidFill>
                  <a:schemeClr val="tx1"/>
                </a:solidFill>
                <a:effectLst/>
                <a:latin typeface="+mn-lt"/>
                <a:ea typeface="+mn-ea"/>
                <a:cs typeface="+mn-cs"/>
              </a:rPr>
              <a:t>• What they had for breakfast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Favourite</a:t>
            </a:r>
            <a:r>
              <a:rPr lang="en-US" sz="1200" kern="1200" dirty="0" smtClean="0">
                <a:solidFill>
                  <a:schemeClr val="tx1"/>
                </a:solidFill>
                <a:effectLst/>
                <a:latin typeface="+mn-lt"/>
                <a:ea typeface="+mn-ea"/>
                <a:cs typeface="+mn-cs"/>
              </a:rPr>
              <a:t> pizza topping</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Favourite</a:t>
            </a:r>
            <a:r>
              <a:rPr lang="en-US" sz="1200" kern="1200" dirty="0" smtClean="0">
                <a:solidFill>
                  <a:schemeClr val="tx1"/>
                </a:solidFill>
                <a:effectLst/>
                <a:latin typeface="+mn-lt"/>
                <a:ea typeface="+mn-ea"/>
                <a:cs typeface="+mn-cs"/>
              </a:rPr>
              <a:t> book</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Whether they have voted before. </a:t>
            </a:r>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2</a:t>
            </a:fld>
            <a:endParaRPr lang="en-GB"/>
          </a:p>
        </p:txBody>
      </p:sp>
    </p:spTree>
    <p:extLst>
      <p:ext uri="{BB962C8B-B14F-4D97-AF65-F5344CB8AC3E}">
        <p14:creationId xmlns:p14="http://schemas.microsoft.com/office/powerpoint/2010/main" val="283558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9E9088CA-2706-45C4-98E4-9F748AF26682}" type="slidenum">
              <a:rPr lang="en-GB" smtClean="0"/>
              <a:t>11</a:t>
            </a:fld>
            <a:endParaRPr lang="en-GB"/>
          </a:p>
        </p:txBody>
      </p:sp>
    </p:spTree>
    <p:extLst>
      <p:ext uri="{BB962C8B-B14F-4D97-AF65-F5344CB8AC3E}">
        <p14:creationId xmlns:p14="http://schemas.microsoft.com/office/powerpoint/2010/main" val="1504690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Explain what Devolved/Reserved means from the information here: http://</a:t>
            </a:r>
            <a:r>
              <a:rPr lang="en-US" sz="1200" kern="1200" dirty="0" err="1" smtClean="0">
                <a:solidFill>
                  <a:schemeClr val="tx1"/>
                </a:solidFill>
                <a:effectLst/>
                <a:latin typeface="+mn-lt"/>
                <a:ea typeface="+mn-ea"/>
                <a:cs typeface="+mn-cs"/>
              </a:rPr>
              <a:t>www.scottish.parliament.uk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visitandlearn</a:t>
            </a:r>
            <a:r>
              <a:rPr lang="en-US" sz="1200" kern="1200" dirty="0" smtClean="0">
                <a:solidFill>
                  <a:schemeClr val="tx1"/>
                </a:solidFill>
                <a:effectLst/>
                <a:latin typeface="+mn-lt"/>
                <a:ea typeface="+mn-ea"/>
                <a:cs typeface="+mn-cs"/>
              </a:rPr>
              <a:t>/25488.aspx </a:t>
            </a:r>
            <a:endParaRPr lang="en-US" dirty="0" smtClean="0"/>
          </a:p>
          <a:p>
            <a:r>
              <a:rPr lang="en-US" sz="1200" kern="1200" dirty="0" smtClean="0">
                <a:solidFill>
                  <a:schemeClr val="tx1"/>
                </a:solidFill>
                <a:effectLst/>
                <a:latin typeface="+mn-lt"/>
                <a:ea typeface="+mn-ea"/>
                <a:cs typeface="+mn-cs"/>
              </a:rPr>
              <a:t>Ask the group to split into groups of four or five. </a:t>
            </a:r>
            <a:endParaRPr lang="en-US" dirty="0" smtClean="0"/>
          </a:p>
          <a:p>
            <a:r>
              <a:rPr lang="en-US" sz="1200" kern="1200" dirty="0" smtClean="0">
                <a:solidFill>
                  <a:schemeClr val="tx1"/>
                </a:solidFill>
                <a:effectLst/>
                <a:latin typeface="+mn-lt"/>
                <a:ea typeface="+mn-ea"/>
                <a:cs typeface="+mn-cs"/>
              </a:rPr>
              <a:t>Give them a piece of flip chart paper headed Devolved/Reserved, and ask them to name as many issues under each header as they can. </a:t>
            </a:r>
            <a:endParaRPr lang="en-US" dirty="0" smtClean="0"/>
          </a:p>
          <a:p>
            <a:r>
              <a:rPr lang="en-US" sz="1200" kern="1200" dirty="0" smtClean="0">
                <a:solidFill>
                  <a:schemeClr val="tx1"/>
                </a:solidFill>
                <a:effectLst/>
                <a:latin typeface="+mn-lt"/>
                <a:ea typeface="+mn-ea"/>
                <a:cs typeface="+mn-cs"/>
              </a:rPr>
              <a:t>Hand out sets of the Devolved and Reserved Cards. Ask the groups to identify which column each issue should go under and stick these to the flipchart using Sticky-</a:t>
            </a:r>
            <a:r>
              <a:rPr lang="en-US" sz="1200" kern="1200" dirty="0" err="1" smtClean="0">
                <a:solidFill>
                  <a:schemeClr val="tx1"/>
                </a:solidFill>
                <a:effectLst/>
                <a:latin typeface="+mn-lt"/>
                <a:ea typeface="+mn-ea"/>
                <a:cs typeface="+mn-cs"/>
              </a:rPr>
              <a:t>Tac</a:t>
            </a:r>
            <a:r>
              <a:rPr lang="en-US" sz="1200" kern="1200" dirty="0" smtClean="0">
                <a:solidFill>
                  <a:schemeClr val="tx1"/>
                </a:solidFill>
                <a:effectLst/>
                <a:latin typeface="+mn-lt"/>
                <a:ea typeface="+mn-ea"/>
                <a:cs typeface="+mn-cs"/>
              </a:rPr>
              <a:t>. </a:t>
            </a:r>
            <a:endParaRPr lang="en-US" dirty="0" smtClean="0"/>
          </a:p>
          <a:p>
            <a:r>
              <a:rPr lang="en-US" sz="1200" kern="1200" dirty="0" smtClean="0">
                <a:solidFill>
                  <a:schemeClr val="tx1"/>
                </a:solidFill>
                <a:effectLst/>
                <a:latin typeface="+mn-lt"/>
                <a:ea typeface="+mn-ea"/>
                <a:cs typeface="+mn-cs"/>
              </a:rPr>
              <a:t>Go through the answers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with the group. </a:t>
            </a:r>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12</a:t>
            </a:fld>
            <a:endParaRPr lang="en-GB"/>
          </a:p>
        </p:txBody>
      </p:sp>
    </p:spTree>
    <p:extLst>
      <p:ext uri="{BB962C8B-B14F-4D97-AF65-F5344CB8AC3E}">
        <p14:creationId xmlns:p14="http://schemas.microsoft.com/office/powerpoint/2010/main" val="1734459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this section of the day is to encourage the Peer Educators to think about what activities and events they can undertake in their new role. </a:t>
            </a:r>
            <a:endParaRPr lang="en-US" dirty="0" smtClean="0"/>
          </a:p>
          <a:p>
            <a:r>
              <a:rPr lang="en-US" sz="1200" kern="1200" dirty="0" smtClean="0">
                <a:solidFill>
                  <a:schemeClr val="tx1"/>
                </a:solidFill>
                <a:effectLst/>
                <a:latin typeface="+mn-lt"/>
                <a:ea typeface="+mn-ea"/>
                <a:cs typeface="+mn-cs"/>
              </a:rPr>
              <a:t>Refer the group to their Peer Educator pack Appendix D and ask them to turn to the Work Plan section. </a:t>
            </a:r>
            <a:endParaRPr lang="en-US" dirty="0" smtClean="0"/>
          </a:p>
          <a:p>
            <a:r>
              <a:rPr lang="en-US" sz="1200" b="1" kern="1200" dirty="0" smtClean="0">
                <a:solidFill>
                  <a:schemeClr val="tx1"/>
                </a:solidFill>
                <a:effectLst/>
                <a:latin typeface="+mn-lt"/>
                <a:ea typeface="+mn-ea"/>
                <a:cs typeface="+mn-cs"/>
              </a:rPr>
              <a:t>Events at which there will be young people present </a:t>
            </a:r>
            <a:endParaRPr lang="en-US" dirty="0" smtClean="0"/>
          </a:p>
          <a:p>
            <a:r>
              <a:rPr lang="en-US" sz="1200" kern="1200" dirty="0" smtClean="0">
                <a:solidFill>
                  <a:schemeClr val="tx1"/>
                </a:solidFill>
                <a:effectLst/>
                <a:latin typeface="+mn-lt"/>
                <a:ea typeface="+mn-ea"/>
                <a:cs typeface="+mn-cs"/>
              </a:rPr>
              <a:t>Ask the group to think of events at which they would be able to run a stall or discuss voter registration with young people. This could be done in one group or smaller groups. Ask the group to come back together and share their ideas. Discuss the benefits of each of the suggestions. Also discuss the potential downsides. </a:t>
            </a:r>
            <a:endParaRPr lang="en-US" dirty="0" smtClean="0"/>
          </a:p>
          <a:p>
            <a:r>
              <a:rPr lang="en-US" sz="1200" kern="1200" dirty="0" smtClean="0">
                <a:solidFill>
                  <a:schemeClr val="tx1"/>
                </a:solidFill>
                <a:effectLst/>
                <a:latin typeface="+mn-lt"/>
                <a:ea typeface="+mn-ea"/>
                <a:cs typeface="+mn-cs"/>
              </a:rPr>
              <a:t>Once the Peer Educators have made their suggestions, run through the scenarios on the next page and discuss any that have been missed. Suggested advantages and disadvantages of each have been provided. If the Peer Educators come up with new suggestions, ask them to think about the pros and cons of these and share their thoughts with the group. </a:t>
            </a:r>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13</a:t>
            </a:fld>
            <a:endParaRPr lang="en-GB"/>
          </a:p>
        </p:txBody>
      </p:sp>
    </p:spTree>
    <p:extLst>
      <p:ext uri="{BB962C8B-B14F-4D97-AF65-F5344CB8AC3E}">
        <p14:creationId xmlns:p14="http://schemas.microsoft.com/office/powerpoint/2010/main" val="3229445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9088CA-2706-45C4-98E4-9F748AF26682}" type="slidenum">
              <a:rPr lang="en-GB" smtClean="0"/>
              <a:t>14</a:t>
            </a:fld>
            <a:endParaRPr lang="en-GB"/>
          </a:p>
        </p:txBody>
      </p:sp>
    </p:spTree>
    <p:extLst>
      <p:ext uri="{BB962C8B-B14F-4D97-AF65-F5344CB8AC3E}">
        <p14:creationId xmlns:p14="http://schemas.microsoft.com/office/powerpoint/2010/main" val="1312909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9088CA-2706-45C4-98E4-9F748AF26682}" type="slidenum">
              <a:rPr lang="en-GB" smtClean="0"/>
              <a:t>15</a:t>
            </a:fld>
            <a:endParaRPr lang="en-GB"/>
          </a:p>
        </p:txBody>
      </p:sp>
    </p:spTree>
    <p:extLst>
      <p:ext uri="{BB962C8B-B14F-4D97-AF65-F5344CB8AC3E}">
        <p14:creationId xmlns:p14="http://schemas.microsoft.com/office/powerpoint/2010/main" val="809671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purpose of the icebreaker activity is to introduce the session and offer participants the chance to get to know one another. You can run one or more of the proposed activities: </a:t>
            </a:r>
            <a:endParaRPr lang="en-US" dirty="0" smtClean="0">
              <a:effectLst/>
            </a:endParaRPr>
          </a:p>
          <a:p>
            <a:r>
              <a:rPr lang="en-US" sz="1200" b="1" kern="1200" dirty="0" smtClean="0">
                <a:solidFill>
                  <a:schemeClr val="tx1"/>
                </a:solidFill>
                <a:effectLst/>
                <a:latin typeface="+mn-lt"/>
                <a:ea typeface="+mn-ea"/>
                <a:cs typeface="+mn-cs"/>
              </a:rPr>
              <a:t>1. Two Truths and a Lie - 2 </a:t>
            </a:r>
            <a:r>
              <a:rPr lang="en-US" sz="1200" b="1" kern="1200" dirty="0" err="1" smtClean="0">
                <a:solidFill>
                  <a:schemeClr val="tx1"/>
                </a:solidFill>
                <a:effectLst/>
                <a:latin typeface="+mn-lt"/>
                <a:ea typeface="+mn-ea"/>
                <a:cs typeface="+mn-cs"/>
              </a:rPr>
              <a:t>mins</a:t>
            </a:r>
            <a:r>
              <a:rPr lang="en-US" sz="1200" b="1" kern="1200" dirty="0" smtClean="0">
                <a:solidFill>
                  <a:schemeClr val="tx1"/>
                </a:solidFill>
                <a:effectLst/>
                <a:latin typeface="+mn-lt"/>
                <a:ea typeface="+mn-ea"/>
                <a:cs typeface="+mn-cs"/>
              </a:rPr>
              <a:t> per person </a:t>
            </a:r>
            <a:endParaRPr lang="en-US" dirty="0" smtClean="0">
              <a:effectLst/>
            </a:endParaRPr>
          </a:p>
          <a:p>
            <a:r>
              <a:rPr lang="en-US" sz="1200" kern="1200" dirty="0" smtClean="0">
                <a:solidFill>
                  <a:schemeClr val="tx1"/>
                </a:solidFill>
                <a:effectLst/>
                <a:latin typeface="+mn-lt"/>
                <a:ea typeface="+mn-ea"/>
                <a:cs typeface="+mn-cs"/>
              </a:rPr>
              <a:t>Split your whole group into groups of about five people.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Everyone writes down three things about themselves, two which are true and one which is not. These ‘facts’ are then read aloud and the group has to guess which one is false. </a:t>
            </a:r>
            <a:endParaRPr lang="en-US" dirty="0" smtClean="0">
              <a:effectLst/>
            </a:endParaRPr>
          </a:p>
          <a:p>
            <a:r>
              <a:rPr lang="en-US" sz="1200" b="1" kern="1200" dirty="0" smtClean="0">
                <a:solidFill>
                  <a:schemeClr val="tx1"/>
                </a:solidFill>
                <a:effectLst/>
                <a:latin typeface="+mn-lt"/>
                <a:ea typeface="+mn-ea"/>
                <a:cs typeface="+mn-cs"/>
              </a:rPr>
              <a:t>2. Commonalities </a:t>
            </a:r>
            <a:endParaRPr lang="en-US" dirty="0" smtClean="0">
              <a:effectLst/>
            </a:endParaRPr>
          </a:p>
          <a:p>
            <a:r>
              <a:rPr lang="en-US" sz="1200" kern="1200" dirty="0" smtClean="0">
                <a:solidFill>
                  <a:schemeClr val="tx1"/>
                </a:solidFill>
                <a:effectLst/>
                <a:latin typeface="+mn-lt"/>
                <a:ea typeface="+mn-ea"/>
                <a:cs typeface="+mn-cs"/>
              </a:rPr>
              <a:t>This can be flexible. The shorter the period of time available, the more inventive and forthcoming the group will have to be at the start. Divide into smaller groups and ask them to find 10 things which they all have in common. Ask each group to share the funniest things they all share. </a:t>
            </a:r>
            <a:endParaRPr lang="en-US" dirty="0" smtClean="0">
              <a:effectLst/>
            </a:endParaRPr>
          </a:p>
          <a:p>
            <a:r>
              <a:rPr lang="en-US" sz="1200" b="1" kern="1200" dirty="0" smtClean="0">
                <a:solidFill>
                  <a:schemeClr val="tx1"/>
                </a:solidFill>
                <a:effectLst/>
                <a:latin typeface="+mn-lt"/>
                <a:ea typeface="+mn-ea"/>
                <a:cs typeface="+mn-cs"/>
              </a:rPr>
              <a:t>3.Line Up - 10 minutes </a:t>
            </a:r>
            <a:endParaRPr lang="en-US" dirty="0" smtClean="0">
              <a:effectLst/>
            </a:endParaRPr>
          </a:p>
          <a:p>
            <a:r>
              <a:rPr lang="en-US" sz="1200" kern="1200" dirty="0" smtClean="0">
                <a:solidFill>
                  <a:schemeClr val="tx1"/>
                </a:solidFill>
                <a:effectLst/>
                <a:latin typeface="+mn-lt"/>
                <a:ea typeface="+mn-ea"/>
                <a:cs typeface="+mn-cs"/>
              </a:rPr>
              <a:t>This is a quick and easy icebreaker which will get people moving and introduce the subject of voting. </a:t>
            </a:r>
            <a:endParaRPr lang="en-US" dirty="0" smtClean="0">
              <a:effectLst/>
            </a:endParaRPr>
          </a:p>
          <a:p>
            <a:r>
              <a:rPr lang="en-US" sz="1200" kern="1200" dirty="0" smtClean="0">
                <a:solidFill>
                  <a:schemeClr val="tx1"/>
                </a:solidFill>
                <a:effectLst/>
                <a:latin typeface="+mn-lt"/>
                <a:ea typeface="+mn-ea"/>
                <a:cs typeface="+mn-cs"/>
              </a:rPr>
              <a:t>Divide the whole group into groups of five. Ask each group to stand against a wall of the room. Ask them to arrange themselves in order (from most recent to least recent) of the last time they voted for something. It could have been in an election, reality TV quiz or just a show of hands to make a decision. Ask the groups to sit down as soon as they have done this so you know they have finished. </a:t>
            </a:r>
            <a:endParaRPr lang="en-US" dirty="0" smtClean="0">
              <a:effectLst/>
            </a:endParaRPr>
          </a:p>
          <a:p>
            <a:r>
              <a:rPr lang="en-US" sz="1200" kern="1200" dirty="0" smtClean="0">
                <a:solidFill>
                  <a:schemeClr val="tx1"/>
                </a:solidFill>
                <a:effectLst/>
                <a:latin typeface="+mn-lt"/>
                <a:ea typeface="+mn-ea"/>
                <a:cs typeface="+mn-cs"/>
              </a:rPr>
              <a:t>Tell them that the first group to do this correctly wins. Ask each group to share what they voted for and when with the larger group.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3</a:t>
            </a:fld>
            <a:endParaRPr lang="en-GB"/>
          </a:p>
        </p:txBody>
      </p:sp>
    </p:spTree>
    <p:extLst>
      <p:ext uri="{BB962C8B-B14F-4D97-AF65-F5344CB8AC3E}">
        <p14:creationId xmlns:p14="http://schemas.microsoft.com/office/powerpoint/2010/main" val="1950562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Ask the group for their views: </a:t>
            </a:r>
            <a:endParaRPr lang="en-US" dirty="0" smtClean="0"/>
          </a:p>
          <a:p>
            <a:r>
              <a:rPr lang="en-US" sz="1200" kern="1200" dirty="0" smtClean="0">
                <a:solidFill>
                  <a:schemeClr val="tx1"/>
                </a:solidFill>
                <a:effectLst/>
                <a:latin typeface="+mn-lt"/>
                <a:ea typeface="+mn-ea"/>
                <a:cs typeface="+mn-cs"/>
              </a:rPr>
              <a:t>• Why have they applied to attend the training?</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Why do they think it’s important to register to vote? </a:t>
            </a:r>
            <a:endParaRPr lang="en-US" dirty="0" smtClean="0"/>
          </a:p>
          <a:p>
            <a:r>
              <a:rPr lang="en-US" sz="1200" kern="1200" dirty="0" smtClean="0">
                <a:solidFill>
                  <a:schemeClr val="tx1"/>
                </a:solidFill>
                <a:effectLst/>
                <a:latin typeface="+mn-lt"/>
                <a:ea typeface="+mn-ea"/>
                <a:cs typeface="+mn-cs"/>
              </a:rPr>
              <a:t>It is important people have a say in decisions affecting their lives. This decision-making exercise demonstrates this to participants in a fun and interactive way. </a:t>
            </a:r>
            <a:endParaRPr lang="en-US" dirty="0" smtClean="0"/>
          </a:p>
          <a:p>
            <a:r>
              <a:rPr lang="en-US" sz="1200" kern="1200" dirty="0" smtClean="0">
                <a:solidFill>
                  <a:schemeClr val="tx1"/>
                </a:solidFill>
                <a:effectLst/>
                <a:latin typeface="+mn-lt"/>
                <a:ea typeface="+mn-ea"/>
                <a:cs typeface="+mn-cs"/>
              </a:rPr>
              <a:t>Ask the group to stand in the </a:t>
            </a:r>
            <a:r>
              <a:rPr lang="en-US" sz="1200" kern="1200" dirty="0" err="1" smtClean="0">
                <a:solidFill>
                  <a:schemeClr val="tx1"/>
                </a:solidFill>
                <a:effectLst/>
                <a:latin typeface="+mn-lt"/>
                <a:ea typeface="+mn-ea"/>
                <a:cs typeface="+mn-cs"/>
              </a:rPr>
              <a:t>centre</a:t>
            </a:r>
            <a:r>
              <a:rPr lang="en-US" sz="1200" kern="1200" dirty="0" smtClean="0">
                <a:solidFill>
                  <a:schemeClr val="tx1"/>
                </a:solidFill>
                <a:effectLst/>
                <a:latin typeface="+mn-lt"/>
                <a:ea typeface="+mn-ea"/>
                <a:cs typeface="+mn-cs"/>
              </a:rPr>
              <a:t> of the room. You will read the series of statements below, indicating a side of the room representing agreement and disagreement. Ask the group to go to a side depending on their opinion. If someone is unsure they can stay in the middle. Ask as many of the group as possible to explain their reason for their choices. </a:t>
            </a:r>
            <a:endParaRPr lang="en-US" dirty="0" smtClean="0"/>
          </a:p>
          <a:p>
            <a:r>
              <a:rPr lang="en-US" sz="1200" kern="1200" dirty="0" smtClean="0">
                <a:solidFill>
                  <a:schemeClr val="tx1"/>
                </a:solidFill>
                <a:effectLst/>
                <a:latin typeface="+mn-lt"/>
                <a:ea typeface="+mn-ea"/>
                <a:cs typeface="+mn-cs"/>
              </a:rPr>
              <a:t>This exercise provides participants with opportunities to agree and disagree in a safe environment; it also provides opportunities to develop skills in expressing opinions and respecting the opinions of others. </a:t>
            </a:r>
            <a:endParaRPr lang="en-US" dirty="0" smtClean="0"/>
          </a:p>
          <a:p>
            <a:r>
              <a:rPr lang="en-US" sz="1200" kern="1200" dirty="0" smtClean="0">
                <a:solidFill>
                  <a:schemeClr val="tx1"/>
                </a:solidFill>
                <a:effectLst/>
                <a:latin typeface="+mn-lt"/>
                <a:ea typeface="+mn-ea"/>
                <a:cs typeface="+mn-cs"/>
              </a:rPr>
              <a:t>Example statements (you can use others that are relevant to your audience): </a:t>
            </a:r>
            <a:endParaRPr lang="en-US" dirty="0" smtClean="0"/>
          </a:p>
          <a:p>
            <a:r>
              <a:rPr lang="en-US" sz="1200" kern="1200" dirty="0" smtClean="0">
                <a:solidFill>
                  <a:schemeClr val="tx1"/>
                </a:solidFill>
                <a:effectLst/>
                <a:latin typeface="+mn-lt"/>
                <a:ea typeface="+mn-ea"/>
                <a:cs typeface="+mn-cs"/>
              </a:rPr>
              <a:t>• Using animals in medical research should be outlawed • We should bring back the belt in schools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All tobacco products should be banned</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Voting should be compulsory. </a:t>
            </a:r>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4</a:t>
            </a:fld>
            <a:endParaRPr lang="en-GB"/>
          </a:p>
        </p:txBody>
      </p:sp>
    </p:spTree>
    <p:extLst>
      <p:ext uri="{BB962C8B-B14F-4D97-AF65-F5344CB8AC3E}">
        <p14:creationId xmlns:p14="http://schemas.microsoft.com/office/powerpoint/2010/main" val="405661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facilitator you should explain: </a:t>
            </a:r>
            <a:endParaRPr lang="en-US" dirty="0" smtClean="0"/>
          </a:p>
          <a:p>
            <a:r>
              <a:rPr lang="en-US" sz="1200" kern="1200" dirty="0" smtClean="0">
                <a:solidFill>
                  <a:schemeClr val="tx1"/>
                </a:solidFill>
                <a:effectLst/>
                <a:latin typeface="+mn-lt"/>
                <a:ea typeface="+mn-ea"/>
                <a:cs typeface="+mn-cs"/>
              </a:rPr>
              <a:t>The purpose of being a Peer Educator – to use their drive, enthusiasm and passion for democracy to encourage other young people who are eligible to register to vote and vote </a:t>
            </a:r>
          </a:p>
          <a:p>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16-24 </a:t>
            </a:r>
            <a:r>
              <a:rPr lang="en-US" sz="1200" kern="1200" dirty="0" smtClean="0">
                <a:solidFill>
                  <a:schemeClr val="tx1"/>
                </a:solidFill>
                <a:effectLst/>
                <a:latin typeface="+mn-lt"/>
                <a:ea typeface="+mn-ea"/>
                <a:cs typeface="+mn-cs"/>
              </a:rPr>
              <a:t>year old age bracket is under represented on the electoral roll and Peer Educators will be instrumental in persuading others of the value of registration </a:t>
            </a:r>
          </a:p>
          <a:p>
            <a:r>
              <a:rPr lang="en-US" sz="1200" kern="1200" dirty="0" smtClean="0">
                <a:solidFill>
                  <a:schemeClr val="tx1"/>
                </a:solidFill>
                <a:effectLst/>
                <a:latin typeface="+mn-lt"/>
                <a:ea typeface="+mn-ea"/>
                <a:cs typeface="+mn-cs"/>
              </a:rPr>
              <a:t>The requirements and activities associated with the role </a:t>
            </a:r>
          </a:p>
          <a:p>
            <a:r>
              <a:rPr lang="en-US" sz="1200" kern="1200" dirty="0" smtClean="0">
                <a:solidFill>
                  <a:schemeClr val="tx1"/>
                </a:solidFill>
                <a:effectLst/>
                <a:latin typeface="+mn-lt"/>
                <a:ea typeface="+mn-ea"/>
                <a:cs typeface="+mn-cs"/>
              </a:rPr>
              <a:t>Provide participants with a copy of the Peer Educator pack. </a:t>
            </a:r>
          </a:p>
          <a:p>
            <a:r>
              <a:rPr lang="en-US" sz="1200" b="1" kern="1200" dirty="0" smtClean="0">
                <a:solidFill>
                  <a:schemeClr val="tx1"/>
                </a:solidFill>
                <a:effectLst/>
                <a:latin typeface="+mn-lt"/>
                <a:ea typeface="+mn-ea"/>
                <a:cs typeface="+mn-cs"/>
              </a:rPr>
              <a:t>Overview of the role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Peer Educators should: </a:t>
            </a:r>
          </a:p>
          <a:p>
            <a:r>
              <a:rPr lang="en-US" sz="1200" kern="1200" dirty="0" smtClean="0">
                <a:solidFill>
                  <a:schemeClr val="tx1"/>
                </a:solidFill>
                <a:effectLst/>
                <a:latin typeface="+mn-lt"/>
                <a:ea typeface="+mn-ea"/>
                <a:cs typeface="+mn-cs"/>
              </a:rPr>
              <a:t>• Arrange to attend events at which there will be young people present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events where young people can register to vote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Learn how to register other young people to vote using the following link: </a:t>
            </a:r>
            <a:r>
              <a:rPr lang="en-US" sz="1200" kern="1200" dirty="0" err="1" smtClean="0">
                <a:solidFill>
                  <a:schemeClr val="tx1"/>
                </a:solidFill>
                <a:effectLst/>
                <a:latin typeface="+mn-lt"/>
                <a:ea typeface="+mn-ea"/>
                <a:cs typeface="+mn-cs"/>
              </a:rPr>
              <a:t>www.gov.uk</a:t>
            </a:r>
            <a:r>
              <a:rPr lang="en-US" sz="1200" kern="1200" dirty="0" smtClean="0">
                <a:solidFill>
                  <a:schemeClr val="tx1"/>
                </a:solidFill>
                <a:effectLst/>
                <a:latin typeface="+mn-lt"/>
                <a:ea typeface="+mn-ea"/>
                <a:cs typeface="+mn-cs"/>
              </a:rPr>
              <a:t>/register-to-vote </a:t>
            </a:r>
          </a:p>
          <a:p>
            <a:r>
              <a:rPr lang="en-US" sz="1200" kern="1200" dirty="0" smtClean="0">
                <a:solidFill>
                  <a:schemeClr val="tx1"/>
                </a:solidFill>
                <a:effectLst/>
                <a:latin typeface="+mn-lt"/>
                <a:ea typeface="+mn-ea"/>
                <a:cs typeface="+mn-cs"/>
              </a:rPr>
              <a:t>The group could also discuss the following. Ask the group to work in groups of five and discuss: </a:t>
            </a:r>
          </a:p>
          <a:p>
            <a:r>
              <a:rPr lang="en-US" sz="1200" kern="1200" dirty="0" smtClean="0">
                <a:solidFill>
                  <a:schemeClr val="tx1"/>
                </a:solidFill>
                <a:effectLst/>
                <a:latin typeface="+mn-lt"/>
                <a:ea typeface="+mn-ea"/>
                <a:cs typeface="+mn-cs"/>
              </a:rPr>
              <a:t>• Why they have signed up</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Why they believe it is importance to register to vote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WhytheroleofaPeerEducatorissoimportant,asopposedtohearingtheinformationfromothersources. </a:t>
            </a:r>
          </a:p>
          <a:p>
            <a:r>
              <a:rPr lang="en-US" sz="1200" kern="1200" dirty="0" smtClean="0">
                <a:solidFill>
                  <a:schemeClr val="tx1"/>
                </a:solidFill>
                <a:effectLst/>
                <a:latin typeface="+mn-lt"/>
                <a:ea typeface="+mn-ea"/>
                <a:cs typeface="+mn-cs"/>
              </a:rPr>
              <a:t>If you can,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for an existing Peer Educator to contribute during this part of the session. Ask them to tell the group about: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Why they got involved</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Why they believe it is important to register to vote </a:t>
            </a:r>
          </a:p>
          <a:p>
            <a:r>
              <a:rPr lang="en-US" sz="1200" kern="1200" dirty="0" smtClean="0">
                <a:solidFill>
                  <a:schemeClr val="tx1"/>
                </a:solidFill>
                <a:effectLst/>
                <a:latin typeface="+mn-lt"/>
                <a:ea typeface="+mn-ea"/>
                <a:cs typeface="+mn-cs"/>
              </a:rPr>
              <a:t>• What activities they have become involved in to register people to vote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What methods have they used to encourage young people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What hints and tips they have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What being a Peer Educator has done for them – has it improved their CV or given them confidence. </a:t>
            </a:r>
          </a:p>
          <a:p>
            <a:r>
              <a:rPr lang="en-US" sz="1200" kern="1200" dirty="0" smtClean="0">
                <a:solidFill>
                  <a:schemeClr val="tx1"/>
                </a:solidFill>
                <a:effectLst/>
                <a:latin typeface="+mn-lt"/>
                <a:ea typeface="+mn-ea"/>
                <a:cs typeface="+mn-cs"/>
              </a:rPr>
              <a:t>Bring the whole group back together and ask them to tell the rest of the groups their answers. </a:t>
            </a:r>
          </a:p>
          <a:p>
            <a:r>
              <a:rPr lang="en-US" sz="1200" kern="1200" dirty="0" smtClean="0">
                <a:solidFill>
                  <a:schemeClr val="tx1"/>
                </a:solidFill>
                <a:effectLst/>
                <a:latin typeface="+mn-lt"/>
                <a:ea typeface="+mn-ea"/>
                <a:cs typeface="+mn-cs"/>
              </a:rPr>
              <a:t>Ask the group to refer to their Peer Educator pack. Work through the Personal Development section with the group, asking them to think about why they volunteered, what they can bring to the role and what they hope to get out of it. </a:t>
            </a:r>
          </a:p>
          <a:p>
            <a:r>
              <a:rPr lang="en-US" sz="1200" kern="1200" dirty="0" smtClean="0">
                <a:solidFill>
                  <a:schemeClr val="tx1"/>
                </a:solidFill>
                <a:effectLst/>
                <a:latin typeface="+mn-lt"/>
                <a:ea typeface="+mn-ea"/>
                <a:cs typeface="+mn-cs"/>
              </a:rPr>
              <a:t>Allow 20 minutes for this activity. Bring everyone back together for ten minutes at the end to discuss their responses together.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9088CA-2706-45C4-98E4-9F748AF26682}" type="slidenum">
              <a:rPr lang="en-GB" smtClean="0"/>
              <a:t>5</a:t>
            </a:fld>
            <a:endParaRPr lang="en-GB"/>
          </a:p>
        </p:txBody>
      </p:sp>
    </p:spTree>
    <p:extLst>
      <p:ext uri="{BB962C8B-B14F-4D97-AF65-F5344CB8AC3E}">
        <p14:creationId xmlns:p14="http://schemas.microsoft.com/office/powerpoint/2010/main" val="2615149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Begin this part of the session by asking Peer Educators what they already know about registering to vote. Use a piece of flipchart paper to write down words associated with registering to vote and ask the group to call out the first words which come to mind. </a:t>
            </a:r>
            <a:endParaRPr lang="en-US" dirty="0" smtClean="0"/>
          </a:p>
          <a:p>
            <a:r>
              <a:rPr lang="en-US" sz="1200" b="1" kern="1200" dirty="0" smtClean="0">
                <a:solidFill>
                  <a:schemeClr val="tx1"/>
                </a:solidFill>
                <a:effectLst/>
                <a:latin typeface="+mn-lt"/>
                <a:ea typeface="+mn-ea"/>
                <a:cs typeface="+mn-cs"/>
              </a:rPr>
              <a:t>Overview of the process - Individual Electoral Registration </a:t>
            </a:r>
            <a:endParaRPr lang="en-US" dirty="0" smtClean="0"/>
          </a:p>
          <a:p>
            <a:r>
              <a:rPr lang="en-US" sz="1200" kern="1200" dirty="0" smtClean="0">
                <a:solidFill>
                  <a:schemeClr val="tx1"/>
                </a:solidFill>
                <a:effectLst/>
                <a:latin typeface="+mn-lt"/>
                <a:ea typeface="+mn-ea"/>
                <a:cs typeface="+mn-cs"/>
              </a:rPr>
              <a:t>Peer Educators should go through the following for assisting other young people: </a:t>
            </a:r>
            <a:endParaRPr lang="en-US" dirty="0" smtClean="0"/>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Engage and encourage </a:t>
            </a:r>
            <a:r>
              <a:rPr lang="en-US" sz="1200" kern="1200" dirty="0" smtClean="0">
                <a:solidFill>
                  <a:schemeClr val="tx1"/>
                </a:solidFill>
                <a:effectLst/>
                <a:latin typeface="+mn-lt"/>
                <a:ea typeface="+mn-ea"/>
                <a:cs typeface="+mn-cs"/>
              </a:rPr>
              <a:t>– persuade a young person and explain the reasons why registering to vote is so important </a:t>
            </a:r>
            <a:endParaRPr lang="en-US" dirty="0" smtClean="0"/>
          </a:p>
          <a:p>
            <a:r>
              <a:rPr lang="en-US" sz="1200" b="1" kern="1200" dirty="0" smtClean="0">
                <a:solidFill>
                  <a:schemeClr val="tx1"/>
                </a:solidFill>
                <a:effectLst/>
                <a:latin typeface="+mn-lt"/>
                <a:ea typeface="+mn-ea"/>
                <a:cs typeface="+mn-cs"/>
              </a:rPr>
              <a:t>Check eligibility – this will change depending on the election but general questions to ask are: o Are they the right age to register to vote?</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o Are they entitled to vote in the UK? </a:t>
            </a:r>
          </a:p>
          <a:p>
            <a:r>
              <a:rPr lang="en-US" sz="1200" kern="1200" dirty="0" smtClean="0">
                <a:solidFill>
                  <a:schemeClr val="tx1"/>
                </a:solidFill>
                <a:effectLst/>
                <a:latin typeface="+mn-lt"/>
                <a:ea typeface="+mn-ea"/>
                <a:cs typeface="+mn-cs"/>
              </a:rPr>
              <a:t>Make sure they have their National Insurance numbers to hand. If they don’t know it or have lost it you can find more information here: https://</a:t>
            </a:r>
            <a:r>
              <a:rPr lang="en-US" sz="1200" kern="1200" dirty="0" err="1" smtClean="0">
                <a:solidFill>
                  <a:schemeClr val="tx1"/>
                </a:solidFill>
                <a:effectLst/>
                <a:latin typeface="+mn-lt"/>
                <a:ea typeface="+mn-ea"/>
                <a:cs typeface="+mn-cs"/>
              </a:rPr>
              <a:t>www.gov.uk</a:t>
            </a:r>
            <a:r>
              <a:rPr lang="en-US" sz="1200" kern="1200" dirty="0" smtClean="0">
                <a:solidFill>
                  <a:schemeClr val="tx1"/>
                </a:solidFill>
                <a:effectLst/>
                <a:latin typeface="+mn-lt"/>
                <a:ea typeface="+mn-ea"/>
                <a:cs typeface="+mn-cs"/>
              </a:rPr>
              <a:t>/lost-national-insurance-number </a:t>
            </a:r>
          </a:p>
          <a:p>
            <a:r>
              <a:rPr lang="en-US" sz="1200" b="1" kern="1200" dirty="0" smtClean="0">
                <a:solidFill>
                  <a:schemeClr val="tx1"/>
                </a:solidFill>
                <a:effectLst/>
                <a:latin typeface="+mn-lt"/>
                <a:ea typeface="+mn-ea"/>
                <a:cs typeface="+mn-cs"/>
              </a:rPr>
              <a:t>Understand how Individual Electoral Registration works - for more information go to: </a:t>
            </a:r>
            <a:r>
              <a:rPr lang="en-US" sz="1200" kern="1200" dirty="0" smtClean="0">
                <a:solidFill>
                  <a:schemeClr val="tx1"/>
                </a:solidFill>
                <a:effectLst/>
                <a:latin typeface="+mn-lt"/>
                <a:ea typeface="+mn-ea"/>
                <a:cs typeface="+mn-cs"/>
              </a:rPr>
              <a:t>http://www. </a:t>
            </a:r>
            <a:r>
              <a:rPr lang="en-US" sz="1200" kern="1200" dirty="0" err="1" smtClean="0">
                <a:solidFill>
                  <a:schemeClr val="tx1"/>
                </a:solidFill>
                <a:effectLst/>
                <a:latin typeface="+mn-lt"/>
                <a:ea typeface="+mn-ea"/>
                <a:cs typeface="+mn-cs"/>
              </a:rPr>
              <a:t>electoralcommission.org.uk</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faq</a:t>
            </a:r>
            <a:r>
              <a:rPr lang="en-US" sz="1200" kern="1200" dirty="0" smtClean="0">
                <a:solidFill>
                  <a:schemeClr val="tx1"/>
                </a:solidFill>
                <a:effectLst/>
                <a:latin typeface="+mn-lt"/>
                <a:ea typeface="+mn-ea"/>
                <a:cs typeface="+mn-cs"/>
              </a:rPr>
              <a:t>/voting-and-registration/what-is-individual-electoral-registration </a:t>
            </a:r>
          </a:p>
          <a:p>
            <a:r>
              <a:rPr lang="en-US" sz="1200" b="1" kern="1200" dirty="0" smtClean="0">
                <a:solidFill>
                  <a:schemeClr val="tx1"/>
                </a:solidFill>
                <a:effectLst/>
                <a:latin typeface="+mn-lt"/>
                <a:ea typeface="+mn-ea"/>
                <a:cs typeface="+mn-cs"/>
              </a:rPr>
              <a:t>Register to vote </a:t>
            </a:r>
            <a:r>
              <a:rPr lang="en-US" sz="1200" kern="1200" dirty="0" smtClean="0">
                <a:solidFill>
                  <a:schemeClr val="tx1"/>
                </a:solidFill>
                <a:effectLst/>
                <a:latin typeface="+mn-lt"/>
                <a:ea typeface="+mn-ea"/>
                <a:cs typeface="+mn-cs"/>
              </a:rPr>
              <a:t>- direct them to the online link: </a:t>
            </a:r>
            <a:r>
              <a:rPr lang="en-US" sz="1200" kern="1200" dirty="0" err="1" smtClean="0">
                <a:solidFill>
                  <a:schemeClr val="tx1"/>
                </a:solidFill>
                <a:effectLst/>
                <a:latin typeface="+mn-lt"/>
                <a:ea typeface="+mn-ea"/>
                <a:cs typeface="+mn-cs"/>
              </a:rPr>
              <a:t>www.gov.uk</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registertovote</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9088CA-2706-45C4-98E4-9F748AF26682}" type="slidenum">
              <a:rPr lang="en-GB" smtClean="0"/>
              <a:t>6</a:t>
            </a:fld>
            <a:endParaRPr lang="en-GB"/>
          </a:p>
        </p:txBody>
      </p:sp>
    </p:spTree>
    <p:extLst>
      <p:ext uri="{BB962C8B-B14F-4D97-AF65-F5344CB8AC3E}">
        <p14:creationId xmlns:p14="http://schemas.microsoft.com/office/powerpoint/2010/main" val="3714120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Show the following video which takes you through how to register to vote online: </a:t>
            </a:r>
            <a:endParaRPr lang="en-US" dirty="0" smtClean="0">
              <a:effectLst/>
            </a:endParaRPr>
          </a:p>
          <a:p>
            <a:r>
              <a:rPr lang="en-US" sz="1200" kern="1200" dirty="0" smtClean="0">
                <a:solidFill>
                  <a:schemeClr val="tx1"/>
                </a:solidFill>
                <a:effectLst/>
                <a:latin typeface="+mn-lt"/>
                <a:ea typeface="+mn-ea"/>
                <a:cs typeface="+mn-cs"/>
              </a:rPr>
              <a:t>https://</a:t>
            </a:r>
            <a:r>
              <a:rPr lang="en-US" sz="1200" kern="1200" dirty="0" err="1" smtClean="0">
                <a:solidFill>
                  <a:schemeClr val="tx1"/>
                </a:solidFill>
                <a:effectLst/>
                <a:latin typeface="+mn-lt"/>
                <a:ea typeface="+mn-ea"/>
                <a:cs typeface="+mn-cs"/>
              </a:rPr>
              <a:t>www.youtube.com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watch?v</a:t>
            </a:r>
            <a:r>
              <a:rPr lang="en-US" sz="1200" kern="1200" dirty="0" smtClean="0">
                <a:solidFill>
                  <a:schemeClr val="tx1"/>
                </a:solidFill>
                <a:effectLst/>
                <a:latin typeface="+mn-lt"/>
                <a:ea typeface="+mn-ea"/>
                <a:cs typeface="+mn-cs"/>
              </a:rPr>
              <a:t>=7TWvzH9dpN8 </a:t>
            </a:r>
            <a:endParaRPr lang="en-US" dirty="0" smtClean="0">
              <a:effectLst/>
            </a:endParaRPr>
          </a:p>
          <a:p>
            <a:r>
              <a:rPr lang="en-US" sz="1200" kern="1200" dirty="0" smtClean="0">
                <a:solidFill>
                  <a:schemeClr val="tx1"/>
                </a:solidFill>
                <a:effectLst/>
                <a:latin typeface="+mn-lt"/>
                <a:ea typeface="+mn-ea"/>
                <a:cs typeface="+mn-cs"/>
              </a:rPr>
              <a:t>If you do not have access to the internet it is also possible for people to register to vote by downloading a paper form, completing and posting it to their relevant local registration office. To find details of local registration offices go to: </a:t>
            </a:r>
            <a:r>
              <a:rPr lang="en-US" sz="1200" kern="1200" dirty="0" err="1" smtClean="0">
                <a:solidFill>
                  <a:schemeClr val="tx1"/>
                </a:solidFill>
                <a:effectLst/>
                <a:latin typeface="+mn-lt"/>
                <a:ea typeface="+mn-ea"/>
                <a:cs typeface="+mn-cs"/>
              </a:rPr>
              <a:t>www.aboutmyvote.co.uk</a:t>
            </a:r>
            <a:r>
              <a:rPr lang="en-US" sz="1200" kern="1200" dirty="0" smtClean="0">
                <a:solidFill>
                  <a:schemeClr val="tx1"/>
                </a:solidFill>
                <a:effectLst/>
                <a:latin typeface="+mn-lt"/>
                <a:ea typeface="+mn-ea"/>
                <a:cs typeface="+mn-cs"/>
              </a:rPr>
              <a:t> </a:t>
            </a:r>
            <a:endParaRPr lang="en-US" dirty="0" smtClean="0">
              <a:effectLst/>
            </a:endParaRPr>
          </a:p>
          <a:p>
            <a:r>
              <a:rPr lang="en-US" sz="1200" b="1" kern="1200" dirty="0" smtClean="0">
                <a:solidFill>
                  <a:schemeClr val="tx1"/>
                </a:solidFill>
                <a:effectLst/>
                <a:latin typeface="+mn-lt"/>
                <a:ea typeface="+mn-ea"/>
                <a:cs typeface="+mn-cs"/>
              </a:rPr>
              <a:t>IT SHOULD BE EMPHASISED THAT PEER EDUCATORS SHOULD NOT COLLECT FORMS OR OFFER TO SEND THESE ON BEHALF OF YOUNG PEOPLE. THEY CAN HAND OUT FORMS BUT CANNOT COLLECT THEM. </a:t>
            </a:r>
            <a:endParaRPr lang="en-US" dirty="0" smtClean="0">
              <a:effectLst/>
            </a:endParaRPr>
          </a:p>
          <a:p>
            <a:r>
              <a:rPr lang="en-US" sz="1200" b="1" kern="1200" dirty="0" smtClean="0">
                <a:solidFill>
                  <a:schemeClr val="tx1"/>
                </a:solidFill>
                <a:effectLst/>
                <a:latin typeface="+mn-lt"/>
                <a:ea typeface="+mn-ea"/>
                <a:cs typeface="+mn-cs"/>
              </a:rPr>
              <a:t>PEOPLE ARE RESPONSIBLE FOR SENDING IT TO THEIR LOCAL REGISTRATION OFFICE.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7</a:t>
            </a:fld>
            <a:endParaRPr lang="en-GB"/>
          </a:p>
        </p:txBody>
      </p:sp>
    </p:spTree>
    <p:extLst>
      <p:ext uri="{BB962C8B-B14F-4D97-AF65-F5344CB8AC3E}">
        <p14:creationId xmlns:p14="http://schemas.microsoft.com/office/powerpoint/2010/main" val="274906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section of the training is designed to encourage participants to think about what they care about and where the power over those issues lie. </a:t>
            </a:r>
            <a:endParaRPr lang="en-US" dirty="0" smtClean="0"/>
          </a:p>
          <a:p>
            <a:r>
              <a:rPr lang="en-US" sz="1200" kern="1200" dirty="0" smtClean="0">
                <a:solidFill>
                  <a:schemeClr val="tx1"/>
                </a:solidFill>
                <a:effectLst/>
                <a:latin typeface="+mn-lt"/>
                <a:ea typeface="+mn-ea"/>
                <a:cs typeface="+mn-cs"/>
              </a:rPr>
              <a:t>Read out the list of the scenarios from the Peer Educator</a:t>
            </a:r>
            <a:r>
              <a:rPr lang="en-US" sz="1200" kern="1200" baseline="0" dirty="0" smtClean="0">
                <a:solidFill>
                  <a:schemeClr val="tx1"/>
                </a:solidFill>
                <a:effectLst/>
                <a:latin typeface="+mn-lt"/>
                <a:ea typeface="+mn-ea"/>
                <a:cs typeface="+mn-cs"/>
              </a:rPr>
              <a:t> Training pack</a:t>
            </a:r>
            <a:r>
              <a:rPr lang="en-US" sz="1200" kern="1200" dirty="0" smtClean="0">
                <a:solidFill>
                  <a:schemeClr val="tx1"/>
                </a:solidFill>
                <a:effectLst/>
                <a:latin typeface="+mn-lt"/>
                <a:ea typeface="+mn-ea"/>
                <a:cs typeface="+mn-cs"/>
              </a:rPr>
              <a:t> (page 12) and ask the group to tell you which body (European Parliament, Scottish Parliament, European Parliament and Westminster or Westminster only) they think has authority over law making for that issue.</a:t>
            </a:r>
            <a:endParaRPr lang="en-US" dirty="0"/>
          </a:p>
        </p:txBody>
      </p:sp>
      <p:sp>
        <p:nvSpPr>
          <p:cNvPr id="4" name="Slide Number Placeholder 3"/>
          <p:cNvSpPr>
            <a:spLocks noGrp="1"/>
          </p:cNvSpPr>
          <p:nvPr>
            <p:ph type="sldNum" sz="quarter" idx="10"/>
          </p:nvPr>
        </p:nvSpPr>
        <p:spPr/>
        <p:txBody>
          <a:bodyPr/>
          <a:lstStyle/>
          <a:p>
            <a:fld id="{9E9088CA-2706-45C4-98E4-9F748AF26682}" type="slidenum">
              <a:rPr lang="en-GB" smtClean="0"/>
              <a:t>8</a:t>
            </a:fld>
            <a:endParaRPr lang="en-GB"/>
          </a:p>
        </p:txBody>
      </p:sp>
    </p:spTree>
    <p:extLst>
      <p:ext uri="{BB962C8B-B14F-4D97-AF65-F5344CB8AC3E}">
        <p14:creationId xmlns:p14="http://schemas.microsoft.com/office/powerpoint/2010/main" val="2749069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Electoral Registration Offices look after the electoral roll locally.  They are responsible for ensuring this is as complete as possible.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Peer Educators should introduce themselves to their local Electoral Registration Officers and see if there are any opportunities to work together.  Peer Educators can invite Electoral Registration Officers to event to help facilitate registrations.</a:t>
            </a:r>
          </a:p>
          <a:p>
            <a:endParaRPr lang="en-GB" dirty="0"/>
          </a:p>
        </p:txBody>
      </p:sp>
      <p:sp>
        <p:nvSpPr>
          <p:cNvPr id="4" name="Slide Number Placeholder 3"/>
          <p:cNvSpPr>
            <a:spLocks noGrp="1"/>
          </p:cNvSpPr>
          <p:nvPr>
            <p:ph type="sldNum" sz="quarter" idx="10"/>
          </p:nvPr>
        </p:nvSpPr>
        <p:spPr/>
        <p:txBody>
          <a:bodyPr/>
          <a:lstStyle/>
          <a:p>
            <a:fld id="{9E9088CA-2706-45C4-98E4-9F748AF26682}" type="slidenum">
              <a:rPr lang="en-GB" smtClean="0"/>
              <a:t>9</a:t>
            </a:fld>
            <a:endParaRPr lang="en-GB"/>
          </a:p>
        </p:txBody>
      </p:sp>
    </p:spTree>
    <p:extLst>
      <p:ext uri="{BB962C8B-B14F-4D97-AF65-F5344CB8AC3E}">
        <p14:creationId xmlns:p14="http://schemas.microsoft.com/office/powerpoint/2010/main" val="179667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Electoral Registration Offices look after the electoral roll locally.  They are responsible for ensuring this is as complete as possible.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Peer Educators should introduce themselves to their local Electoral Registration Officers and see if there are any opportunities to work together.  Peer Educators can invite Electoral Registration Officers to event to help facilitate registrations.</a:t>
            </a:r>
          </a:p>
          <a:p>
            <a:endParaRPr lang="en-GB" dirty="0"/>
          </a:p>
        </p:txBody>
      </p:sp>
      <p:sp>
        <p:nvSpPr>
          <p:cNvPr id="4" name="Slide Number Placeholder 3"/>
          <p:cNvSpPr>
            <a:spLocks noGrp="1"/>
          </p:cNvSpPr>
          <p:nvPr>
            <p:ph type="sldNum" sz="quarter" idx="10"/>
          </p:nvPr>
        </p:nvSpPr>
        <p:spPr/>
        <p:txBody>
          <a:bodyPr/>
          <a:lstStyle/>
          <a:p>
            <a:fld id="{9E9088CA-2706-45C4-98E4-9F748AF26682}" type="slidenum">
              <a:rPr lang="en-GB" smtClean="0"/>
              <a:t>10</a:t>
            </a:fld>
            <a:endParaRPr lang="en-GB"/>
          </a:p>
        </p:txBody>
      </p:sp>
    </p:spTree>
    <p:extLst>
      <p:ext uri="{BB962C8B-B14F-4D97-AF65-F5344CB8AC3E}">
        <p14:creationId xmlns:p14="http://schemas.microsoft.com/office/powerpoint/2010/main" val="3823594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04/07/2015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04/07/2015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04/07/2015</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04/07/2015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04/07/2015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04/07/2015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04/07/2015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04/07/2015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04/07/2015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04/07/2015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04/07/2015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04/07/2015</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gov.uk%5Cregister-to-vote" TargetMode="External"/><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GB" sz="6000" dirty="0" smtClean="0">
                <a:latin typeface="Trebuchet MS" panose="020B0603020202020204" pitchFamily="34" charset="0"/>
              </a:rPr>
              <a:t>Youth democracy</a:t>
            </a:r>
          </a:p>
          <a:p>
            <a:r>
              <a:rPr lang="en-GB" sz="6000" smtClean="0">
                <a:latin typeface="Trebuchet MS" panose="020B0603020202020204" pitchFamily="34" charset="0"/>
              </a:rPr>
              <a:t>Peer Educator training </a:t>
            </a:r>
            <a:r>
              <a:rPr lang="en-GB" sz="6000" dirty="0">
                <a:latin typeface="Trebuchet MS" panose="020B0603020202020204" pitchFamily="34" charset="0"/>
              </a:rPr>
              <a:t>p</a:t>
            </a:r>
            <a:r>
              <a:rPr lang="en-GB" sz="6000" smtClean="0">
                <a:latin typeface="Trebuchet MS" panose="020B0603020202020204" pitchFamily="34" charset="0"/>
              </a:rPr>
              <a:t>resentation</a:t>
            </a:r>
            <a:endParaRPr lang="en-GB" sz="6000" dirty="0">
              <a:latin typeface="Trebuchet MS" panose="020B0603020202020204" pitchFamily="34" charset="0"/>
            </a:endParaRPr>
          </a:p>
        </p:txBody>
      </p:sp>
      <p:pic>
        <p:nvPicPr>
          <p:cNvPr id="5" name="Picture 4" descr="3People_Speech pi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920" y="2116169"/>
            <a:ext cx="2338184" cy="1738389"/>
          </a:xfrm>
          <a:prstGeom prst="rect">
            <a:avLst/>
          </a:prstGeom>
        </p:spPr>
      </p:pic>
    </p:spTree>
    <p:extLst>
      <p:ext uri="{BB962C8B-B14F-4D97-AF65-F5344CB8AC3E}">
        <p14:creationId xmlns:p14="http://schemas.microsoft.com/office/powerpoint/2010/main" val="1415454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LUNCH!</a:t>
            </a:r>
          </a:p>
          <a:p>
            <a:endParaRPr lang="en-GB" dirty="0"/>
          </a:p>
          <a:p>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10355495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Welcome back!</a:t>
            </a:r>
          </a:p>
          <a:p>
            <a:endParaRPr lang="en-GB" dirty="0"/>
          </a:p>
          <a:p>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33575892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endParaRPr lang="en-GB" dirty="0"/>
          </a:p>
          <a:p>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4018519226"/>
              </p:ext>
            </p:extLst>
          </p:nvPr>
        </p:nvGraphicFramePr>
        <p:xfrm>
          <a:off x="1607127" y="2011680"/>
          <a:ext cx="9171710" cy="4545392"/>
        </p:xfrm>
        <a:graphic>
          <a:graphicData uri="http://schemas.openxmlformats.org/drawingml/2006/table">
            <a:tbl>
              <a:tblPr firstRow="1" bandRow="1">
                <a:tableStyleId>{5C22544A-7EE6-4342-B048-85BDC9FD1C3A}</a:tableStyleId>
              </a:tblPr>
              <a:tblGrid>
                <a:gridCol w="4585855"/>
                <a:gridCol w="4585855"/>
              </a:tblGrid>
              <a:tr h="284087">
                <a:tc>
                  <a:txBody>
                    <a:bodyPr/>
                    <a:lstStyle/>
                    <a:p>
                      <a:pPr algn="ctr"/>
                      <a:r>
                        <a:rPr lang="en-GB" sz="1200" dirty="0" smtClean="0"/>
                        <a:t>Scottish Parliament</a:t>
                      </a:r>
                      <a:endParaRPr lang="en-GB" sz="1200" dirty="0"/>
                    </a:p>
                  </a:txBody>
                  <a:tcPr/>
                </a:tc>
                <a:tc>
                  <a:txBody>
                    <a:bodyPr/>
                    <a:lstStyle/>
                    <a:p>
                      <a:pPr algn="ctr"/>
                      <a:r>
                        <a:rPr lang="en-GB" sz="1200" dirty="0" smtClean="0"/>
                        <a:t>Westminster</a:t>
                      </a:r>
                      <a:endParaRPr lang="en-GB" sz="1200" dirty="0"/>
                    </a:p>
                  </a:txBody>
                  <a:tcPr/>
                </a:tc>
              </a:tr>
              <a:tr h="284087">
                <a:tc>
                  <a:txBody>
                    <a:bodyPr/>
                    <a:lstStyle/>
                    <a:p>
                      <a:pPr algn="ctr"/>
                      <a:r>
                        <a:rPr lang="en-GB" sz="1200" dirty="0" smtClean="0">
                          <a:solidFill>
                            <a:srgbClr val="0093D0"/>
                          </a:solidFill>
                        </a:rPr>
                        <a:t>Health</a:t>
                      </a:r>
                      <a:endParaRPr lang="en-GB" sz="1200" dirty="0">
                        <a:solidFill>
                          <a:srgbClr val="0093D0"/>
                        </a:solidFill>
                      </a:endParaRPr>
                    </a:p>
                  </a:txBody>
                  <a:tcPr/>
                </a:tc>
                <a:tc>
                  <a:txBody>
                    <a:bodyPr/>
                    <a:lstStyle/>
                    <a:p>
                      <a:pPr algn="ctr"/>
                      <a:r>
                        <a:rPr lang="en-GB" sz="1200" dirty="0" smtClean="0">
                          <a:solidFill>
                            <a:srgbClr val="0093D0"/>
                          </a:solidFill>
                        </a:rPr>
                        <a:t>Defence</a:t>
                      </a:r>
                      <a:endParaRPr lang="en-GB" sz="1200" dirty="0">
                        <a:solidFill>
                          <a:srgbClr val="0093D0"/>
                        </a:solidFill>
                      </a:endParaRPr>
                    </a:p>
                  </a:txBody>
                  <a:tcPr/>
                </a:tc>
              </a:tr>
              <a:tr h="284087">
                <a:tc>
                  <a:txBody>
                    <a:bodyPr/>
                    <a:lstStyle/>
                    <a:p>
                      <a:pPr algn="ctr"/>
                      <a:r>
                        <a:rPr lang="en-GB" sz="1200" dirty="0" smtClean="0">
                          <a:solidFill>
                            <a:srgbClr val="0093D0"/>
                          </a:solidFill>
                        </a:rPr>
                        <a:t>Education</a:t>
                      </a:r>
                      <a:endParaRPr lang="en-GB" sz="1200" dirty="0">
                        <a:solidFill>
                          <a:srgbClr val="0093D0"/>
                        </a:solidFill>
                      </a:endParaRPr>
                    </a:p>
                  </a:txBody>
                  <a:tcPr/>
                </a:tc>
                <a:tc>
                  <a:txBody>
                    <a:bodyPr/>
                    <a:lstStyle/>
                    <a:p>
                      <a:pPr algn="ctr"/>
                      <a:r>
                        <a:rPr lang="en-GB" sz="1200" dirty="0" smtClean="0">
                          <a:solidFill>
                            <a:srgbClr val="0093D0"/>
                          </a:solidFill>
                        </a:rPr>
                        <a:t>UK Foreign</a:t>
                      </a:r>
                      <a:r>
                        <a:rPr lang="en-GB" sz="1200" baseline="0" dirty="0" smtClean="0">
                          <a:solidFill>
                            <a:srgbClr val="0093D0"/>
                          </a:solidFill>
                        </a:rPr>
                        <a:t> Policy</a:t>
                      </a:r>
                      <a:endParaRPr lang="en-GB" sz="1200" dirty="0">
                        <a:solidFill>
                          <a:srgbClr val="0093D0"/>
                        </a:solidFill>
                      </a:endParaRPr>
                    </a:p>
                  </a:txBody>
                  <a:tcPr/>
                </a:tc>
              </a:tr>
              <a:tr h="284087">
                <a:tc>
                  <a:txBody>
                    <a:bodyPr/>
                    <a:lstStyle/>
                    <a:p>
                      <a:pPr algn="ctr"/>
                      <a:r>
                        <a:rPr lang="en-GB" sz="1200" dirty="0" smtClean="0">
                          <a:solidFill>
                            <a:srgbClr val="0093D0"/>
                          </a:solidFill>
                        </a:rPr>
                        <a:t>Housing</a:t>
                      </a:r>
                      <a:endParaRPr lang="en-GB" sz="1200" dirty="0">
                        <a:solidFill>
                          <a:srgbClr val="0093D0"/>
                        </a:solidFill>
                      </a:endParaRPr>
                    </a:p>
                  </a:txBody>
                  <a:tcPr/>
                </a:tc>
                <a:tc>
                  <a:txBody>
                    <a:bodyPr/>
                    <a:lstStyle/>
                    <a:p>
                      <a:pPr algn="ctr"/>
                      <a:r>
                        <a:rPr lang="en-GB" sz="1200" dirty="0" smtClean="0">
                          <a:solidFill>
                            <a:srgbClr val="0093D0"/>
                          </a:solidFill>
                        </a:rPr>
                        <a:t>Social Security</a:t>
                      </a:r>
                      <a:endParaRPr lang="en-GB" sz="1200" dirty="0">
                        <a:solidFill>
                          <a:srgbClr val="0093D0"/>
                        </a:solidFill>
                      </a:endParaRPr>
                    </a:p>
                  </a:txBody>
                  <a:tcPr/>
                </a:tc>
              </a:tr>
              <a:tr h="284087">
                <a:tc>
                  <a:txBody>
                    <a:bodyPr/>
                    <a:lstStyle/>
                    <a:p>
                      <a:pPr algn="ctr"/>
                      <a:r>
                        <a:rPr lang="en-GB" sz="1200" dirty="0" smtClean="0">
                          <a:solidFill>
                            <a:srgbClr val="0093D0"/>
                          </a:solidFill>
                        </a:rPr>
                        <a:t>Sports and Arts</a:t>
                      </a:r>
                      <a:endParaRPr lang="en-GB" sz="1200" dirty="0">
                        <a:solidFill>
                          <a:srgbClr val="0093D0"/>
                        </a:solidFill>
                      </a:endParaRPr>
                    </a:p>
                  </a:txBody>
                  <a:tcPr/>
                </a:tc>
                <a:tc>
                  <a:txBody>
                    <a:bodyPr/>
                    <a:lstStyle/>
                    <a:p>
                      <a:pPr algn="ctr"/>
                      <a:r>
                        <a:rPr lang="en-GB" sz="1200" dirty="0" smtClean="0">
                          <a:solidFill>
                            <a:srgbClr val="0093D0"/>
                          </a:solidFill>
                        </a:rPr>
                        <a:t>Financial</a:t>
                      </a:r>
                      <a:r>
                        <a:rPr lang="en-GB" sz="1200" baseline="0" dirty="0" smtClean="0">
                          <a:solidFill>
                            <a:srgbClr val="0093D0"/>
                          </a:solidFill>
                        </a:rPr>
                        <a:t> and Economic Matters</a:t>
                      </a:r>
                      <a:endParaRPr lang="en-GB" sz="1200" dirty="0">
                        <a:solidFill>
                          <a:srgbClr val="0093D0"/>
                        </a:solidFill>
                      </a:endParaRPr>
                    </a:p>
                  </a:txBody>
                  <a:tcPr/>
                </a:tc>
              </a:tr>
              <a:tr h="284087">
                <a:tc>
                  <a:txBody>
                    <a:bodyPr/>
                    <a:lstStyle/>
                    <a:p>
                      <a:pPr algn="ctr"/>
                      <a:r>
                        <a:rPr lang="en-GB" sz="1200" dirty="0" smtClean="0">
                          <a:solidFill>
                            <a:srgbClr val="0093D0"/>
                          </a:solidFill>
                        </a:rPr>
                        <a:t>Agriculture, Forestry</a:t>
                      </a:r>
                      <a:r>
                        <a:rPr lang="en-GB" sz="1200" baseline="0" dirty="0" smtClean="0">
                          <a:solidFill>
                            <a:srgbClr val="0093D0"/>
                          </a:solidFill>
                        </a:rPr>
                        <a:t> and Fishing</a:t>
                      </a:r>
                      <a:endParaRPr lang="en-GB" sz="1200" dirty="0">
                        <a:solidFill>
                          <a:srgbClr val="0093D0"/>
                        </a:solidFill>
                      </a:endParaRPr>
                    </a:p>
                  </a:txBody>
                  <a:tcPr/>
                </a:tc>
                <a:tc>
                  <a:txBody>
                    <a:bodyPr/>
                    <a:lstStyle/>
                    <a:p>
                      <a:pPr algn="ctr"/>
                      <a:r>
                        <a:rPr lang="en-GB" sz="1200" dirty="0" smtClean="0">
                          <a:solidFill>
                            <a:srgbClr val="0093D0"/>
                          </a:solidFill>
                        </a:rPr>
                        <a:t>Employment</a:t>
                      </a:r>
                      <a:endParaRPr lang="en-GB" sz="1200" dirty="0">
                        <a:solidFill>
                          <a:srgbClr val="0093D0"/>
                        </a:solidFill>
                      </a:endParaRPr>
                    </a:p>
                  </a:txBody>
                  <a:tcPr/>
                </a:tc>
              </a:tr>
              <a:tr h="284087">
                <a:tc>
                  <a:txBody>
                    <a:bodyPr/>
                    <a:lstStyle/>
                    <a:p>
                      <a:pPr algn="ctr"/>
                      <a:r>
                        <a:rPr lang="en-GB" sz="1200" dirty="0" smtClean="0">
                          <a:solidFill>
                            <a:srgbClr val="0093D0"/>
                          </a:solidFill>
                        </a:rPr>
                        <a:t>Emergency Services</a:t>
                      </a:r>
                      <a:endParaRPr lang="en-GB" sz="1200" dirty="0">
                        <a:solidFill>
                          <a:srgbClr val="0093D0"/>
                        </a:solidFill>
                      </a:endParaRPr>
                    </a:p>
                  </a:txBody>
                  <a:tcPr/>
                </a:tc>
                <a:tc>
                  <a:txBody>
                    <a:bodyPr/>
                    <a:lstStyle/>
                    <a:p>
                      <a:pPr algn="ctr"/>
                      <a:r>
                        <a:rPr lang="en-GB" sz="1200" dirty="0" smtClean="0">
                          <a:solidFill>
                            <a:srgbClr val="0093D0"/>
                          </a:solidFill>
                        </a:rPr>
                        <a:t>Constitutional Matters</a:t>
                      </a:r>
                      <a:endParaRPr lang="en-GB" sz="1200" dirty="0">
                        <a:solidFill>
                          <a:srgbClr val="0093D0"/>
                        </a:solidFill>
                      </a:endParaRPr>
                    </a:p>
                  </a:txBody>
                  <a:tcPr/>
                </a:tc>
              </a:tr>
              <a:tr h="284087">
                <a:tc>
                  <a:txBody>
                    <a:bodyPr/>
                    <a:lstStyle/>
                    <a:p>
                      <a:pPr algn="ctr"/>
                      <a:r>
                        <a:rPr lang="en-GB" sz="1200" dirty="0" smtClean="0">
                          <a:solidFill>
                            <a:srgbClr val="0093D0"/>
                          </a:solidFill>
                        </a:rPr>
                        <a:t>Planning</a:t>
                      </a:r>
                      <a:endParaRPr lang="en-GB" sz="1200" dirty="0">
                        <a:solidFill>
                          <a:srgbClr val="0093D0"/>
                        </a:solidFill>
                      </a:endParaRPr>
                    </a:p>
                  </a:txBody>
                  <a:tcPr/>
                </a:tc>
                <a:tc>
                  <a:txBody>
                    <a:bodyPr/>
                    <a:lstStyle/>
                    <a:p>
                      <a:pPr algn="ctr"/>
                      <a:r>
                        <a:rPr lang="en-GB" sz="1200" dirty="0" smtClean="0">
                          <a:solidFill>
                            <a:srgbClr val="0093D0"/>
                          </a:solidFill>
                        </a:rPr>
                        <a:t>Immigration and Nationality</a:t>
                      </a:r>
                      <a:endParaRPr lang="en-GB" sz="1200" dirty="0">
                        <a:solidFill>
                          <a:srgbClr val="0093D0"/>
                        </a:solidFill>
                      </a:endParaRPr>
                    </a:p>
                  </a:txBody>
                  <a:tcPr/>
                </a:tc>
              </a:tr>
              <a:tr h="284087">
                <a:tc>
                  <a:txBody>
                    <a:bodyPr/>
                    <a:lstStyle/>
                    <a:p>
                      <a:pPr algn="ctr"/>
                      <a:r>
                        <a:rPr lang="en-GB" sz="1200" dirty="0" smtClean="0">
                          <a:solidFill>
                            <a:srgbClr val="0093D0"/>
                          </a:solidFill>
                        </a:rPr>
                        <a:t>Social Work</a:t>
                      </a:r>
                      <a:endParaRPr lang="en-GB" sz="1200" dirty="0">
                        <a:solidFill>
                          <a:srgbClr val="0093D0"/>
                        </a:solidFill>
                      </a:endParaRPr>
                    </a:p>
                  </a:txBody>
                  <a:tcPr/>
                </a:tc>
                <a:tc>
                  <a:txBody>
                    <a:bodyPr/>
                    <a:lstStyle/>
                    <a:p>
                      <a:pPr algn="ctr"/>
                      <a:r>
                        <a:rPr lang="en-GB" sz="1200" dirty="0" smtClean="0">
                          <a:solidFill>
                            <a:srgbClr val="0093D0"/>
                          </a:solidFill>
                        </a:rPr>
                        <a:t>Monetary System</a:t>
                      </a:r>
                      <a:endParaRPr lang="en-GB" sz="1200" dirty="0">
                        <a:solidFill>
                          <a:srgbClr val="0093D0"/>
                        </a:solidFill>
                      </a:endParaRPr>
                    </a:p>
                  </a:txBody>
                  <a:tcPr/>
                </a:tc>
              </a:tr>
              <a:tr h="284087">
                <a:tc>
                  <a:txBody>
                    <a:bodyPr/>
                    <a:lstStyle/>
                    <a:p>
                      <a:pPr algn="ctr"/>
                      <a:r>
                        <a:rPr lang="en-GB" sz="1200" dirty="0" smtClean="0">
                          <a:solidFill>
                            <a:srgbClr val="0093D0"/>
                          </a:solidFill>
                        </a:rPr>
                        <a:t>Heritage</a:t>
                      </a:r>
                      <a:endParaRPr lang="en-GB" sz="1200" dirty="0">
                        <a:solidFill>
                          <a:srgbClr val="0093D0"/>
                        </a:solidFill>
                      </a:endParaRPr>
                    </a:p>
                  </a:txBody>
                  <a:tcPr/>
                </a:tc>
                <a:tc>
                  <a:txBody>
                    <a:bodyPr/>
                    <a:lstStyle/>
                    <a:p>
                      <a:pPr algn="ctr"/>
                      <a:r>
                        <a:rPr lang="en-GB" sz="1200" dirty="0" smtClean="0">
                          <a:solidFill>
                            <a:srgbClr val="0093D0"/>
                          </a:solidFill>
                        </a:rPr>
                        <a:t>Common Markets</a:t>
                      </a:r>
                      <a:endParaRPr lang="en-GB" sz="1200" dirty="0">
                        <a:solidFill>
                          <a:srgbClr val="0093D0"/>
                        </a:solidFill>
                      </a:endParaRPr>
                    </a:p>
                  </a:txBody>
                  <a:tcPr/>
                </a:tc>
              </a:tr>
              <a:tr h="284087">
                <a:tc>
                  <a:txBody>
                    <a:bodyPr/>
                    <a:lstStyle/>
                    <a:p>
                      <a:pPr algn="ctr"/>
                      <a:r>
                        <a:rPr lang="en-GB" sz="1200" dirty="0" smtClean="0">
                          <a:solidFill>
                            <a:srgbClr val="0093D0"/>
                          </a:solidFill>
                        </a:rPr>
                        <a:t>Some</a:t>
                      </a:r>
                      <a:r>
                        <a:rPr lang="en-GB" sz="1200" baseline="0" dirty="0" smtClean="0">
                          <a:solidFill>
                            <a:srgbClr val="0093D0"/>
                          </a:solidFill>
                        </a:rPr>
                        <a:t> transport</a:t>
                      </a:r>
                      <a:endParaRPr lang="en-GB" sz="1200" dirty="0">
                        <a:solidFill>
                          <a:srgbClr val="0093D0"/>
                        </a:solidFill>
                      </a:endParaRPr>
                    </a:p>
                  </a:txBody>
                  <a:tcPr/>
                </a:tc>
                <a:tc>
                  <a:txBody>
                    <a:bodyPr/>
                    <a:lstStyle/>
                    <a:p>
                      <a:pPr algn="ctr"/>
                      <a:r>
                        <a:rPr lang="en-GB" sz="1200" dirty="0" smtClean="0">
                          <a:solidFill>
                            <a:srgbClr val="0093D0"/>
                          </a:solidFill>
                        </a:rPr>
                        <a:t>Some transport</a:t>
                      </a:r>
                      <a:endParaRPr lang="en-GB" sz="1200" dirty="0">
                        <a:solidFill>
                          <a:srgbClr val="0093D0"/>
                        </a:solidFill>
                      </a:endParaRPr>
                    </a:p>
                  </a:txBody>
                  <a:tcPr/>
                </a:tc>
              </a:tr>
              <a:tr h="284087">
                <a:tc>
                  <a:txBody>
                    <a:bodyPr/>
                    <a:lstStyle/>
                    <a:p>
                      <a:pPr algn="ctr"/>
                      <a:r>
                        <a:rPr lang="en-GB" sz="1200" dirty="0" smtClean="0">
                          <a:solidFill>
                            <a:srgbClr val="0093D0"/>
                          </a:solidFill>
                        </a:rPr>
                        <a:t>Tourism</a:t>
                      </a:r>
                      <a:endParaRPr lang="en-GB" sz="1200" dirty="0">
                        <a:solidFill>
                          <a:srgbClr val="0093D0"/>
                        </a:solidFill>
                      </a:endParaRPr>
                    </a:p>
                  </a:txBody>
                  <a:tcPr/>
                </a:tc>
                <a:tc>
                  <a:txBody>
                    <a:bodyPr/>
                    <a:lstStyle/>
                    <a:p>
                      <a:pPr algn="ctr"/>
                      <a:r>
                        <a:rPr lang="en-GB" sz="1200" dirty="0" smtClean="0">
                          <a:solidFill>
                            <a:srgbClr val="0093D0"/>
                          </a:solidFill>
                        </a:rPr>
                        <a:t>Data</a:t>
                      </a:r>
                      <a:r>
                        <a:rPr lang="en-GB" sz="1200" baseline="0" dirty="0" smtClean="0">
                          <a:solidFill>
                            <a:srgbClr val="0093D0"/>
                          </a:solidFill>
                        </a:rPr>
                        <a:t> Protection</a:t>
                      </a:r>
                      <a:endParaRPr lang="en-GB" sz="1200" dirty="0">
                        <a:solidFill>
                          <a:srgbClr val="0093D0"/>
                        </a:solidFill>
                      </a:endParaRPr>
                    </a:p>
                  </a:txBody>
                  <a:tcPr/>
                </a:tc>
              </a:tr>
              <a:tr h="284087">
                <a:tc>
                  <a:txBody>
                    <a:bodyPr/>
                    <a:lstStyle/>
                    <a:p>
                      <a:pPr algn="ctr"/>
                      <a:endParaRPr lang="en-GB" sz="1200" dirty="0">
                        <a:solidFill>
                          <a:srgbClr val="0093D0"/>
                        </a:solidFill>
                      </a:endParaRPr>
                    </a:p>
                  </a:txBody>
                  <a:tcPr/>
                </a:tc>
                <a:tc>
                  <a:txBody>
                    <a:bodyPr/>
                    <a:lstStyle/>
                    <a:p>
                      <a:pPr algn="ctr"/>
                      <a:r>
                        <a:rPr lang="en-GB" sz="1200" dirty="0" smtClean="0">
                          <a:solidFill>
                            <a:srgbClr val="0093D0"/>
                          </a:solidFill>
                        </a:rPr>
                        <a:t>Energy</a:t>
                      </a:r>
                      <a:endParaRPr lang="en-GB" sz="1200" dirty="0">
                        <a:solidFill>
                          <a:srgbClr val="0093D0"/>
                        </a:solidFill>
                      </a:endParaRPr>
                    </a:p>
                  </a:txBody>
                  <a:tcPr/>
                </a:tc>
              </a:tr>
              <a:tr h="284087">
                <a:tc>
                  <a:txBody>
                    <a:bodyPr/>
                    <a:lstStyle/>
                    <a:p>
                      <a:pPr algn="ctr"/>
                      <a:endParaRPr lang="en-GB" sz="1200" dirty="0">
                        <a:solidFill>
                          <a:srgbClr val="0093D0"/>
                        </a:solidFill>
                      </a:endParaRPr>
                    </a:p>
                  </a:txBody>
                  <a:tcPr/>
                </a:tc>
                <a:tc>
                  <a:txBody>
                    <a:bodyPr/>
                    <a:lstStyle/>
                    <a:p>
                      <a:pPr algn="ctr"/>
                      <a:r>
                        <a:rPr lang="en-GB" sz="1200" dirty="0" smtClean="0">
                          <a:solidFill>
                            <a:srgbClr val="0093D0"/>
                          </a:solidFill>
                        </a:rPr>
                        <a:t>Gambling</a:t>
                      </a:r>
                      <a:endParaRPr lang="en-GB" sz="1200" dirty="0">
                        <a:solidFill>
                          <a:srgbClr val="0093D0"/>
                        </a:solidFill>
                      </a:endParaRPr>
                    </a:p>
                  </a:txBody>
                  <a:tcPr/>
                </a:tc>
              </a:tr>
              <a:tr h="284087">
                <a:tc>
                  <a:txBody>
                    <a:bodyPr/>
                    <a:lstStyle/>
                    <a:p>
                      <a:pPr algn="ctr"/>
                      <a:endParaRPr lang="en-GB" sz="1200" dirty="0">
                        <a:solidFill>
                          <a:srgbClr val="0093D0"/>
                        </a:solidFill>
                      </a:endParaRPr>
                    </a:p>
                  </a:txBody>
                  <a:tcPr/>
                </a:tc>
                <a:tc>
                  <a:txBody>
                    <a:bodyPr/>
                    <a:lstStyle/>
                    <a:p>
                      <a:pPr algn="ctr"/>
                      <a:r>
                        <a:rPr lang="en-GB" sz="1200" dirty="0" smtClean="0">
                          <a:solidFill>
                            <a:srgbClr val="0093D0"/>
                          </a:solidFill>
                        </a:rPr>
                        <a:t>Medical Ethics</a:t>
                      </a:r>
                      <a:endParaRPr lang="en-GB" sz="1200" dirty="0">
                        <a:solidFill>
                          <a:srgbClr val="0093D0"/>
                        </a:solidFill>
                      </a:endParaRPr>
                    </a:p>
                  </a:txBody>
                  <a:tcPr/>
                </a:tc>
              </a:tr>
              <a:tr h="284087">
                <a:tc>
                  <a:txBody>
                    <a:bodyPr/>
                    <a:lstStyle/>
                    <a:p>
                      <a:pPr algn="ctr"/>
                      <a:endParaRPr lang="en-GB" sz="1200">
                        <a:solidFill>
                          <a:srgbClr val="0093D0"/>
                        </a:solidFill>
                      </a:endParaRPr>
                    </a:p>
                  </a:txBody>
                  <a:tcPr/>
                </a:tc>
                <a:tc>
                  <a:txBody>
                    <a:bodyPr/>
                    <a:lstStyle/>
                    <a:p>
                      <a:pPr algn="ctr"/>
                      <a:r>
                        <a:rPr lang="en-GB" sz="1200" dirty="0" smtClean="0">
                          <a:solidFill>
                            <a:srgbClr val="0093D0"/>
                          </a:solidFill>
                        </a:rPr>
                        <a:t>Equal</a:t>
                      </a:r>
                      <a:r>
                        <a:rPr lang="en-GB" sz="1200" baseline="0" dirty="0" smtClean="0">
                          <a:solidFill>
                            <a:srgbClr val="0093D0"/>
                          </a:solidFill>
                        </a:rPr>
                        <a:t> Opportunities</a:t>
                      </a:r>
                      <a:endParaRPr lang="en-GB" sz="1200" dirty="0">
                        <a:solidFill>
                          <a:srgbClr val="0093D0"/>
                        </a:solidFill>
                      </a:endParaRPr>
                    </a:p>
                  </a:txBody>
                  <a:tcPr/>
                </a:tc>
              </a:tr>
            </a:tbl>
          </a:graphicData>
        </a:graphic>
      </p:graphicFrame>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26384526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Activity planning </a:t>
            </a:r>
            <a:r>
              <a:rPr lang="en-GB" sz="6000" dirty="0"/>
              <a:t>s</a:t>
            </a:r>
            <a:r>
              <a:rPr lang="en-GB" sz="6000" dirty="0" smtClean="0"/>
              <a:t>ession</a:t>
            </a:r>
          </a:p>
          <a:p>
            <a:pPr marL="0" indent="0" algn="ctr">
              <a:buNone/>
            </a:pPr>
            <a:r>
              <a:rPr lang="en-GB" sz="6000" dirty="0" smtClean="0"/>
              <a:t>What are you going to do?</a:t>
            </a:r>
          </a:p>
          <a:p>
            <a:endParaRPr lang="en-GB" dirty="0"/>
          </a:p>
          <a:p>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33106522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Events – where and when could you register young people to vote?</a:t>
            </a:r>
          </a:p>
          <a:p>
            <a:endParaRPr lang="en-GB" dirty="0"/>
          </a:p>
          <a:p>
            <a:endParaRPr lang="en-GB" dirty="0"/>
          </a:p>
        </p:txBody>
      </p:sp>
      <p:pic>
        <p:nvPicPr>
          <p:cNvPr id="9" name="Picture 8"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42156604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Any questions?</a:t>
            </a:r>
          </a:p>
          <a:p>
            <a:endParaRPr lang="en-GB" dirty="0"/>
          </a:p>
          <a:p>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9130587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5400" dirty="0" smtClean="0"/>
              <a:t>Introductions</a:t>
            </a:r>
          </a:p>
          <a:p>
            <a:pPr marL="0" indent="0">
              <a:buNone/>
            </a:pPr>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14906661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lvl="0" indent="0" algn="ctr">
              <a:buClr>
                <a:srgbClr val="FFFFFF"/>
              </a:buClr>
              <a:buNone/>
            </a:pPr>
            <a:r>
              <a:rPr lang="en-GB" sz="5400" dirty="0" smtClean="0">
                <a:solidFill>
                  <a:srgbClr val="FFFFFF"/>
                </a:solidFill>
              </a:rPr>
              <a:t>Icebreaker</a:t>
            </a:r>
            <a:endParaRPr lang="en-GB" sz="5400" dirty="0">
              <a:solidFill>
                <a:srgbClr val="FFFFFF"/>
              </a:solidFill>
            </a:endParaRPr>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38067625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GB" sz="6000" dirty="0" smtClean="0"/>
              <a:t>Why is it important to register to vote?</a:t>
            </a:r>
            <a:endParaRPr lang="en-GB" sz="6000"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40880125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GB" sz="6000" dirty="0" smtClean="0"/>
              <a:t>What is a Peer Educator?</a:t>
            </a:r>
            <a:endParaRPr lang="en-GB" sz="6000"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30404544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6000" dirty="0" smtClean="0"/>
              <a:t>Registering to Vote</a:t>
            </a:r>
          </a:p>
          <a:p>
            <a:r>
              <a:rPr lang="en-GB" sz="4400" dirty="0" smtClean="0"/>
              <a:t>Engage and encourage</a:t>
            </a:r>
          </a:p>
          <a:p>
            <a:r>
              <a:rPr lang="en-GB" sz="4400" dirty="0" smtClean="0"/>
              <a:t>Check eligibility</a:t>
            </a:r>
          </a:p>
          <a:p>
            <a:r>
              <a:rPr lang="en-GB" sz="4400" dirty="0" smtClean="0"/>
              <a:t>Register to vote: </a:t>
            </a:r>
            <a:r>
              <a:rPr lang="en-GB" sz="4400" dirty="0" smtClean="0">
                <a:hlinkClick r:id="rId3" action="ppaction://hlinkfile"/>
              </a:rPr>
              <a:t>gov.uk/</a:t>
            </a:r>
            <a:r>
              <a:rPr lang="en-GB" sz="4400" dirty="0" smtClean="0">
                <a:hlinkClick r:id="rId3" action="ppaction://hlinkfile"/>
              </a:rPr>
              <a:t>registertovote</a:t>
            </a:r>
            <a:endParaRPr lang="en-GB" sz="4400" dirty="0"/>
          </a:p>
        </p:txBody>
      </p:sp>
      <p:pic>
        <p:nvPicPr>
          <p:cNvPr id="8" name="Picture 7" descr="3People_Speech pi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21090989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https</a:t>
            </a:r>
            <a:r>
              <a:rPr lang="en-GB" dirty="0"/>
              <a:t>://www.youtube.com/watch?v=7TWvzH9dpN8</a:t>
            </a:r>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1903560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Scenarios</a:t>
            </a:r>
            <a:endParaRPr lang="en-GB" sz="6000"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6364061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GB" sz="6000" dirty="0" smtClean="0"/>
              <a:t>Electoral Registration Officers</a:t>
            </a:r>
          </a:p>
          <a:p>
            <a:endParaRPr lang="en-GB" dirty="0"/>
          </a:p>
          <a:p>
            <a:endParaRPr lang="en-GB" dirty="0"/>
          </a:p>
        </p:txBody>
      </p:sp>
      <p:pic>
        <p:nvPicPr>
          <p:cNvPr id="8" name="Picture 7" descr="3People_Speech 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293" y="279055"/>
            <a:ext cx="2009152" cy="1493762"/>
          </a:xfrm>
          <a:prstGeom prst="rect">
            <a:avLst/>
          </a:prstGeom>
        </p:spPr>
      </p:pic>
    </p:spTree>
    <p:extLst>
      <p:ext uri="{BB962C8B-B14F-4D97-AF65-F5344CB8AC3E}">
        <p14:creationId xmlns:p14="http://schemas.microsoft.com/office/powerpoint/2010/main" val="7190977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TC103090430[[fn=Banded]]</Template>
  <TotalTime>323</TotalTime>
  <Words>1019</Words>
  <Application>Microsoft Macintosh PowerPoint</Application>
  <PresentationFormat>Custom</PresentationFormat>
  <Paragraphs>135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Banded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Aye Naw MIbbe</dc:title>
  <dc:creator>Jenny Brown</dc:creator>
  <cp:lastModifiedBy>OFFICE</cp:lastModifiedBy>
  <cp:revision>31</cp:revision>
  <cp:lastPrinted>2014-10-21T16:38:51Z</cp:lastPrinted>
  <dcterms:created xsi:type="dcterms:W3CDTF">2014-10-20T13:57:36Z</dcterms:created>
  <dcterms:modified xsi:type="dcterms:W3CDTF">2015-07-04T14:50:10Z</dcterms:modified>
</cp:coreProperties>
</file>