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355" r:id="rId2"/>
    <p:sldId id="326" r:id="rId3"/>
    <p:sldId id="343" r:id="rId4"/>
    <p:sldId id="356" r:id="rId5"/>
    <p:sldId id="344" r:id="rId6"/>
    <p:sldId id="351" r:id="rId7"/>
    <p:sldId id="348" r:id="rId8"/>
    <p:sldId id="353" r:id="rId9"/>
    <p:sldId id="364" r:id="rId10"/>
  </p:sldIdLst>
  <p:sldSz cx="9144000" cy="6858000" type="screen4x3"/>
  <p:notesSz cx="6797675" cy="9928225"/>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47"/>
    <a:srgbClr val="000066"/>
    <a:srgbClr val="CC0000"/>
    <a:srgbClr val="FF3399"/>
    <a:srgbClr val="FFFFFF"/>
    <a:srgbClr val="E1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7600" autoAdjust="0"/>
  </p:normalViewPr>
  <p:slideViewPr>
    <p:cSldViewPr>
      <p:cViewPr varScale="1">
        <p:scale>
          <a:sx n="122" d="100"/>
          <a:sy n="122" d="100"/>
        </p:scale>
        <p:origin x="18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71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erdana" pitchFamily="34" charset="0"/>
                <a:ea typeface="ＭＳ Ｐゴシック" pitchFamily="1" charset="-128"/>
                <a:cs typeface="+mn-cs"/>
              </a:defRPr>
            </a:lvl1pPr>
          </a:lstStyle>
          <a:p>
            <a:pPr>
              <a:defRPr/>
            </a:pPr>
            <a:endParaRPr lang="en-GB"/>
          </a:p>
        </p:txBody>
      </p:sp>
      <p:sp>
        <p:nvSpPr>
          <p:cNvPr id="58371"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itchFamily="34" charset="0"/>
                <a:ea typeface="ＭＳ Ｐゴシック" pitchFamily="1" charset="-128"/>
                <a:cs typeface="+mn-cs"/>
              </a:defRPr>
            </a:lvl1pPr>
          </a:lstStyle>
          <a:p>
            <a:pPr>
              <a:defRPr/>
            </a:pPr>
            <a:endParaRPr lang="en-GB"/>
          </a:p>
        </p:txBody>
      </p:sp>
      <p:sp>
        <p:nvSpPr>
          <p:cNvPr id="58372"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ea typeface="ＭＳ Ｐゴシック" pitchFamily="1" charset="-128"/>
                <a:cs typeface="+mn-cs"/>
              </a:defRPr>
            </a:lvl1pPr>
          </a:lstStyle>
          <a:p>
            <a:pPr>
              <a:defRPr/>
            </a:pPr>
            <a:endParaRPr lang="en-GB"/>
          </a:p>
        </p:txBody>
      </p:sp>
      <p:sp>
        <p:nvSpPr>
          <p:cNvPr id="58373"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itchFamily="34" charset="0"/>
                <a:ea typeface="ＭＳ Ｐゴシック" pitchFamily="1" charset="-128"/>
                <a:cs typeface="+mn-cs"/>
              </a:defRPr>
            </a:lvl1pPr>
          </a:lstStyle>
          <a:p>
            <a:pPr>
              <a:defRPr/>
            </a:pPr>
            <a:fld id="{42A32AF4-65EC-4459-940B-DFDC63E99D15}" type="slidenum">
              <a:rPr lang="en-GB"/>
              <a:pPr>
                <a:defRPr/>
              </a:pPr>
              <a:t>‹#›</a:t>
            </a:fld>
            <a:endParaRPr lang="en-GB" dirty="0"/>
          </a:p>
        </p:txBody>
      </p:sp>
    </p:spTree>
    <p:extLst>
      <p:ext uri="{BB962C8B-B14F-4D97-AF65-F5344CB8AC3E}">
        <p14:creationId xmlns:p14="http://schemas.microsoft.com/office/powerpoint/2010/main" val="1186395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erdana" pitchFamily="34" charset="0"/>
                <a:ea typeface="ＭＳ Ｐゴシック" pitchFamily="1" charset="-128"/>
                <a:cs typeface="+mn-cs"/>
              </a:defRPr>
            </a:lvl1pPr>
          </a:lstStyle>
          <a:p>
            <a:pPr>
              <a:defRPr/>
            </a:pPr>
            <a:endParaRPr lang="en-GB"/>
          </a:p>
        </p:txBody>
      </p:sp>
      <p:sp>
        <p:nvSpPr>
          <p:cNvPr id="38915" name="Rectangle 1027"/>
          <p:cNvSpPr>
            <a:spLocks noGrp="1" noChangeArrowheads="1"/>
          </p:cNvSpPr>
          <p:nvPr>
            <p:ph type="dt"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itchFamily="34" charset="0"/>
                <a:ea typeface="ＭＳ Ｐゴシック" pitchFamily="1" charset="-128"/>
                <a:cs typeface="+mn-cs"/>
              </a:defRPr>
            </a:lvl1pPr>
          </a:lstStyle>
          <a:p>
            <a:pPr>
              <a:defRPr/>
            </a:pPr>
            <a:endParaRPr lang="en-GB"/>
          </a:p>
        </p:txBody>
      </p:sp>
      <p:sp>
        <p:nvSpPr>
          <p:cNvPr id="13316"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1029"/>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8918" name="Rectangle 1030"/>
          <p:cNvSpPr>
            <a:spLocks noGrp="1" noChangeArrowheads="1"/>
          </p:cNvSpPr>
          <p:nvPr>
            <p:ph type="ftr" sz="quarter" idx="4"/>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ea typeface="ＭＳ Ｐゴシック" pitchFamily="1" charset="-128"/>
                <a:cs typeface="+mn-cs"/>
              </a:defRPr>
            </a:lvl1pPr>
          </a:lstStyle>
          <a:p>
            <a:pPr>
              <a:defRPr/>
            </a:pPr>
            <a:endParaRPr lang="en-GB"/>
          </a:p>
        </p:txBody>
      </p:sp>
      <p:sp>
        <p:nvSpPr>
          <p:cNvPr id="38919" name="Rectangle 1031"/>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itchFamily="34" charset="0"/>
                <a:ea typeface="ＭＳ Ｐゴシック" pitchFamily="1" charset="-128"/>
                <a:cs typeface="+mn-cs"/>
              </a:defRPr>
            </a:lvl1pPr>
          </a:lstStyle>
          <a:p>
            <a:pPr>
              <a:defRPr/>
            </a:pPr>
            <a:fld id="{FC5B9413-6B6E-4526-AC34-501DFC23EAF1}" type="slidenum">
              <a:rPr lang="en-GB"/>
              <a:pPr>
                <a:defRPr/>
              </a:pPr>
              <a:t>‹#›</a:t>
            </a:fld>
            <a:endParaRPr lang="en-GB" dirty="0"/>
          </a:p>
        </p:txBody>
      </p:sp>
    </p:spTree>
    <p:extLst>
      <p:ext uri="{BB962C8B-B14F-4D97-AF65-F5344CB8AC3E}">
        <p14:creationId xmlns:p14="http://schemas.microsoft.com/office/powerpoint/2010/main" val="4212697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5E1CB00F-64B7-4AA7-BA30-ED0E380129F9}" type="slidenum">
              <a:rPr lang="en-GB" altLang="en-US" smtClean="0">
                <a:ea typeface="ＭＳ Ｐゴシック" pitchFamily="34" charset="-128"/>
              </a:rPr>
              <a:pPr eaLnBrk="1" hangingPunct="1">
                <a:spcBef>
                  <a:spcPct val="0"/>
                </a:spcBef>
              </a:pPr>
              <a:t>1</a:t>
            </a:fld>
            <a:endParaRPr lang="en-GB" altLang="en-US" smtClean="0">
              <a:ea typeface="ＭＳ Ｐゴシック" pitchFamily="34"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i="1" dirty="0" smtClean="0"/>
          </a:p>
        </p:txBody>
      </p:sp>
    </p:spTree>
    <p:extLst>
      <p:ext uri="{BB962C8B-B14F-4D97-AF65-F5344CB8AC3E}">
        <p14:creationId xmlns:p14="http://schemas.microsoft.com/office/powerpoint/2010/main" val="3304443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4A958390-078F-443B-A159-C2484082578D}" type="slidenum">
              <a:rPr lang="en-GB" altLang="en-US" smtClean="0">
                <a:ea typeface="ＭＳ Ｐゴシック" pitchFamily="34" charset="-128"/>
              </a:rPr>
              <a:pPr eaLnBrk="1" hangingPunct="1">
                <a:spcBef>
                  <a:spcPct val="0"/>
                </a:spcBef>
              </a:pPr>
              <a:t>2</a:t>
            </a:fld>
            <a:endParaRPr lang="en-GB" altLang="en-US" smtClean="0">
              <a:ea typeface="ＭＳ Ｐゴシック" pitchFamily="34" charset="-128"/>
            </a:endParaRPr>
          </a:p>
        </p:txBody>
      </p:sp>
    </p:spTree>
    <p:extLst>
      <p:ext uri="{BB962C8B-B14F-4D97-AF65-F5344CB8AC3E}">
        <p14:creationId xmlns:p14="http://schemas.microsoft.com/office/powerpoint/2010/main" val="283866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16518500-D7BE-4196-8618-8A04FF311B0E}" type="slidenum">
              <a:rPr lang="en-GB" altLang="en-US" smtClean="0">
                <a:ea typeface="ＭＳ Ｐゴシック" pitchFamily="34" charset="-128"/>
              </a:rPr>
              <a:pPr eaLnBrk="1" hangingPunct="1">
                <a:spcBef>
                  <a:spcPct val="0"/>
                </a:spcBef>
              </a:pPr>
              <a:t>3</a:t>
            </a:fld>
            <a:endParaRPr lang="en-GB" altLang="en-US" smtClean="0">
              <a:ea typeface="ＭＳ Ｐゴシック" pitchFamily="34" charset="-128"/>
            </a:endParaRPr>
          </a:p>
        </p:txBody>
      </p:sp>
    </p:spTree>
    <p:extLst>
      <p:ext uri="{BB962C8B-B14F-4D97-AF65-F5344CB8AC3E}">
        <p14:creationId xmlns:p14="http://schemas.microsoft.com/office/powerpoint/2010/main" val="3863717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xfrm>
            <a:off x="900726" y="4651378"/>
            <a:ext cx="4984962" cy="44677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699E5DFE-8A6B-4C2F-97E2-CAC0E520FD5E}" type="slidenum">
              <a:rPr lang="en-GB" altLang="en-US" smtClean="0">
                <a:ea typeface="ＭＳ Ｐゴシック" pitchFamily="34" charset="-128"/>
              </a:rPr>
              <a:pPr eaLnBrk="1" hangingPunct="1">
                <a:spcBef>
                  <a:spcPct val="0"/>
                </a:spcBef>
              </a:pPr>
              <a:t>4</a:t>
            </a:fld>
            <a:endParaRPr lang="en-GB" altLang="en-US" smtClean="0">
              <a:ea typeface="ＭＳ Ｐゴシック" pitchFamily="34" charset="-128"/>
            </a:endParaRPr>
          </a:p>
        </p:txBody>
      </p:sp>
    </p:spTree>
    <p:extLst>
      <p:ext uri="{BB962C8B-B14F-4D97-AF65-F5344CB8AC3E}">
        <p14:creationId xmlns:p14="http://schemas.microsoft.com/office/powerpoint/2010/main" val="1079619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FBF7BB2A-508D-4B14-9CF0-9617CE3A6CD6}" type="slidenum">
              <a:rPr lang="en-GB" altLang="en-US" smtClean="0">
                <a:ea typeface="ＭＳ Ｐゴシック" pitchFamily="34" charset="-128"/>
              </a:rPr>
              <a:pPr eaLnBrk="1" hangingPunct="1">
                <a:spcBef>
                  <a:spcPct val="0"/>
                </a:spcBef>
              </a:pPr>
              <a:t>5</a:t>
            </a:fld>
            <a:endParaRPr lang="en-GB" altLang="en-US" smtClean="0">
              <a:ea typeface="ＭＳ Ｐゴシック" pitchFamily="34" charset="-128"/>
            </a:endParaRPr>
          </a:p>
        </p:txBody>
      </p:sp>
    </p:spTree>
    <p:extLst>
      <p:ext uri="{BB962C8B-B14F-4D97-AF65-F5344CB8AC3E}">
        <p14:creationId xmlns:p14="http://schemas.microsoft.com/office/powerpoint/2010/main" val="379026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EA5AC564-491B-42B8-AADF-FCC0E5189CC7}" type="slidenum">
              <a:rPr lang="en-GB" altLang="en-US" smtClean="0">
                <a:ea typeface="ＭＳ Ｐゴシック" pitchFamily="34" charset="-128"/>
              </a:rPr>
              <a:pPr eaLnBrk="1" hangingPunct="1">
                <a:spcBef>
                  <a:spcPct val="0"/>
                </a:spcBef>
              </a:pPr>
              <a:t>6</a:t>
            </a:fld>
            <a:endParaRPr lang="en-GB" altLang="en-US" smtClean="0">
              <a:ea typeface="ＭＳ Ｐゴシック" pitchFamily="34" charset="-128"/>
            </a:endParaRPr>
          </a:p>
        </p:txBody>
      </p:sp>
    </p:spTree>
    <p:extLst>
      <p:ext uri="{BB962C8B-B14F-4D97-AF65-F5344CB8AC3E}">
        <p14:creationId xmlns:p14="http://schemas.microsoft.com/office/powerpoint/2010/main" val="4207251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14E1A20C-1F22-406C-BF3A-D8D36A00880E}" type="slidenum">
              <a:rPr lang="en-GB" altLang="en-US" smtClean="0">
                <a:ea typeface="ＭＳ Ｐゴシック" pitchFamily="34" charset="-128"/>
              </a:rPr>
              <a:pPr eaLnBrk="1" hangingPunct="1">
                <a:spcBef>
                  <a:spcPct val="0"/>
                </a:spcBef>
              </a:pPr>
              <a:t>7</a:t>
            </a:fld>
            <a:endParaRPr lang="en-GB" altLang="en-US" smtClean="0">
              <a:ea typeface="ＭＳ Ｐゴシック" pitchFamily="34" charset="-128"/>
            </a:endParaRPr>
          </a:p>
        </p:txBody>
      </p:sp>
    </p:spTree>
    <p:extLst>
      <p:ext uri="{BB962C8B-B14F-4D97-AF65-F5344CB8AC3E}">
        <p14:creationId xmlns:p14="http://schemas.microsoft.com/office/powerpoint/2010/main" val="3112309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310C2DD8-A874-495D-9556-9B276D7731BC}" type="slidenum">
              <a:rPr lang="en-GB" altLang="en-US" smtClean="0">
                <a:ea typeface="ＭＳ Ｐゴシック" pitchFamily="34" charset="-128"/>
              </a:rPr>
              <a:pPr eaLnBrk="1" hangingPunct="1">
                <a:spcBef>
                  <a:spcPct val="0"/>
                </a:spcBef>
              </a:pPr>
              <a:t>8</a:t>
            </a:fld>
            <a:endParaRPr lang="en-GB" altLang="en-US" smtClean="0">
              <a:ea typeface="ＭＳ Ｐゴシック" pitchFamily="34" charset="-128"/>
            </a:endParaRPr>
          </a:p>
        </p:txBody>
      </p:sp>
    </p:spTree>
    <p:extLst>
      <p:ext uri="{BB962C8B-B14F-4D97-AF65-F5344CB8AC3E}">
        <p14:creationId xmlns:p14="http://schemas.microsoft.com/office/powerpoint/2010/main" val="386237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34777EBE-4339-4AAD-9414-8B64C690F9FD}" type="slidenum">
              <a:rPr lang="en-GB" altLang="en-US" smtClean="0">
                <a:ea typeface="ＭＳ Ｐゴシック" pitchFamily="34" charset="-128"/>
              </a:rPr>
              <a:pPr eaLnBrk="1" hangingPunct="1">
                <a:spcBef>
                  <a:spcPct val="0"/>
                </a:spcBef>
              </a:pPr>
              <a:t>9</a:t>
            </a:fld>
            <a:endParaRPr lang="en-GB" altLang="en-US" smtClean="0">
              <a:ea typeface="ＭＳ Ｐゴシック" pitchFamily="34" charset="-128"/>
            </a:endParaRPr>
          </a:p>
        </p:txBody>
      </p:sp>
    </p:spTree>
    <p:extLst>
      <p:ext uri="{BB962C8B-B14F-4D97-AF65-F5344CB8AC3E}">
        <p14:creationId xmlns:p14="http://schemas.microsoft.com/office/powerpoint/2010/main" val="2176514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10" descr="ox_bra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7725" y="541338"/>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Rectangle 2"/>
          <p:cNvSpPr>
            <a:spLocks noGrp="1" noChangeArrowheads="1"/>
          </p:cNvSpPr>
          <p:nvPr>
            <p:ph type="ctrTitle"/>
          </p:nvPr>
        </p:nvSpPr>
        <p:spPr>
          <a:xfrm>
            <a:off x="914400" y="2141538"/>
            <a:ext cx="5399088" cy="1366837"/>
          </a:xfrm>
        </p:spPr>
        <p:txBody>
          <a:bodyPr/>
          <a:lstStyle>
            <a:lvl1pPr>
              <a:lnSpc>
                <a:spcPts val="3500"/>
              </a:lnSpc>
              <a:defRPr sz="2800">
                <a:solidFill>
                  <a:schemeClr val="bg1"/>
                </a:solidFill>
              </a:defRPr>
            </a:lvl1pPr>
          </a:lstStyle>
          <a:p>
            <a:r>
              <a:rPr lang="en-US"/>
              <a:t>University of Oxford</a:t>
            </a:r>
          </a:p>
        </p:txBody>
      </p:sp>
    </p:spTree>
    <p:extLst>
      <p:ext uri="{BB962C8B-B14F-4D97-AF65-F5344CB8AC3E}">
        <p14:creationId xmlns:p14="http://schemas.microsoft.com/office/powerpoint/2010/main" val="225450436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t>Page </a:t>
            </a:r>
            <a:fld id="{973C621C-90D9-4CF8-849F-1943FAA2E963}" type="slidenum">
              <a:rPr lang="en-US"/>
              <a:pPr>
                <a:defRPr/>
              </a:pPr>
              <a:t>‹#›</a:t>
            </a:fld>
            <a:endParaRPr lang="en-US"/>
          </a:p>
        </p:txBody>
      </p:sp>
    </p:spTree>
    <p:extLst>
      <p:ext uri="{BB962C8B-B14F-4D97-AF65-F5344CB8AC3E}">
        <p14:creationId xmlns:p14="http://schemas.microsoft.com/office/powerpoint/2010/main" val="61232234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7338"/>
            <a:ext cx="1943100" cy="5338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287338"/>
            <a:ext cx="5676900" cy="5338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t>Page </a:t>
            </a:r>
            <a:fld id="{DA805C5A-F6E2-41AA-91E6-A17CD7542F88}" type="slidenum">
              <a:rPr lang="en-US"/>
              <a:pPr>
                <a:defRPr/>
              </a:pPr>
              <a:t>‹#›</a:t>
            </a:fld>
            <a:endParaRPr lang="en-US"/>
          </a:p>
        </p:txBody>
      </p:sp>
    </p:spTree>
    <p:extLst>
      <p:ext uri="{BB962C8B-B14F-4D97-AF65-F5344CB8AC3E}">
        <p14:creationId xmlns:p14="http://schemas.microsoft.com/office/powerpoint/2010/main" val="107579671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t>Page </a:t>
            </a:r>
            <a:fld id="{E7AF7494-34FB-4E7F-A97A-2781B9FB375E}" type="slidenum">
              <a:rPr lang="en-US"/>
              <a:pPr>
                <a:defRPr/>
              </a:pPr>
              <a:t>‹#›</a:t>
            </a:fld>
            <a:endParaRPr lang="en-US"/>
          </a:p>
        </p:txBody>
      </p:sp>
    </p:spTree>
    <p:extLst>
      <p:ext uri="{BB962C8B-B14F-4D97-AF65-F5344CB8AC3E}">
        <p14:creationId xmlns:p14="http://schemas.microsoft.com/office/powerpoint/2010/main" val="335271037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t>Page </a:t>
            </a:r>
            <a:fld id="{BCB25334-956B-45AC-BCE1-30768E416448}" type="slidenum">
              <a:rPr lang="en-US"/>
              <a:pPr>
                <a:defRPr/>
              </a:pPr>
              <a:t>‹#›</a:t>
            </a:fld>
            <a:endParaRPr lang="en-US"/>
          </a:p>
        </p:txBody>
      </p:sp>
    </p:spTree>
    <p:extLst>
      <p:ext uri="{BB962C8B-B14F-4D97-AF65-F5344CB8AC3E}">
        <p14:creationId xmlns:p14="http://schemas.microsoft.com/office/powerpoint/2010/main" val="180196603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11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t>Page </a:t>
            </a:r>
            <a:fld id="{3E998E95-BECF-497A-B6FA-CC34D8DED56C}" type="slidenum">
              <a:rPr lang="en-US"/>
              <a:pPr>
                <a:defRPr/>
              </a:pPr>
              <a:t>‹#›</a:t>
            </a:fld>
            <a:endParaRPr lang="en-US"/>
          </a:p>
        </p:txBody>
      </p:sp>
    </p:spTree>
    <p:extLst>
      <p:ext uri="{BB962C8B-B14F-4D97-AF65-F5344CB8AC3E}">
        <p14:creationId xmlns:p14="http://schemas.microsoft.com/office/powerpoint/2010/main" val="164660018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US"/>
              <a:t>Page </a:t>
            </a:r>
            <a:fld id="{4C7637AA-04CB-4610-8A89-2A60FB30EDA9}" type="slidenum">
              <a:rPr lang="en-US"/>
              <a:pPr>
                <a:defRPr/>
              </a:pPr>
              <a:t>‹#›</a:t>
            </a:fld>
            <a:endParaRPr lang="en-US"/>
          </a:p>
        </p:txBody>
      </p:sp>
    </p:spTree>
    <p:extLst>
      <p:ext uri="{BB962C8B-B14F-4D97-AF65-F5344CB8AC3E}">
        <p14:creationId xmlns:p14="http://schemas.microsoft.com/office/powerpoint/2010/main" val="115086410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US"/>
              <a:t>Page </a:t>
            </a:r>
            <a:fld id="{F1678853-0B30-4483-942D-203DD0824994}" type="slidenum">
              <a:rPr lang="en-US"/>
              <a:pPr>
                <a:defRPr/>
              </a:pPr>
              <a:t>‹#›</a:t>
            </a:fld>
            <a:endParaRPr lang="en-US"/>
          </a:p>
        </p:txBody>
      </p:sp>
    </p:spTree>
    <p:extLst>
      <p:ext uri="{BB962C8B-B14F-4D97-AF65-F5344CB8AC3E}">
        <p14:creationId xmlns:p14="http://schemas.microsoft.com/office/powerpoint/2010/main" val="312888439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US"/>
              <a:t>Page </a:t>
            </a:r>
            <a:fld id="{C7F09050-47CC-4098-859F-4FFB08AC5C56}" type="slidenum">
              <a:rPr lang="en-US"/>
              <a:pPr>
                <a:defRPr/>
              </a:pPr>
              <a:t>‹#›</a:t>
            </a:fld>
            <a:endParaRPr lang="en-US"/>
          </a:p>
        </p:txBody>
      </p:sp>
    </p:spTree>
    <p:extLst>
      <p:ext uri="{BB962C8B-B14F-4D97-AF65-F5344CB8AC3E}">
        <p14:creationId xmlns:p14="http://schemas.microsoft.com/office/powerpoint/2010/main" val="399011415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t>Page </a:t>
            </a:r>
            <a:fld id="{22E5C111-1C73-4B19-BF6A-96D2FEDB9629}" type="slidenum">
              <a:rPr lang="en-US"/>
              <a:pPr>
                <a:defRPr/>
              </a:pPr>
              <a:t>‹#›</a:t>
            </a:fld>
            <a:endParaRPr lang="en-US"/>
          </a:p>
        </p:txBody>
      </p:sp>
    </p:spTree>
    <p:extLst>
      <p:ext uri="{BB962C8B-B14F-4D97-AF65-F5344CB8AC3E}">
        <p14:creationId xmlns:p14="http://schemas.microsoft.com/office/powerpoint/2010/main" val="101547499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t>Page </a:t>
            </a:r>
            <a:fld id="{61CB923A-857A-4759-8DAF-FD2459969E39}" type="slidenum">
              <a:rPr lang="en-US"/>
              <a:pPr>
                <a:defRPr/>
              </a:pPr>
              <a:t>‹#›</a:t>
            </a:fld>
            <a:endParaRPr lang="en-US"/>
          </a:p>
        </p:txBody>
      </p:sp>
    </p:spTree>
    <p:extLst>
      <p:ext uri="{BB962C8B-B14F-4D97-AF65-F5344CB8AC3E}">
        <p14:creationId xmlns:p14="http://schemas.microsoft.com/office/powerpoint/2010/main" val="109161637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175" y="5824538"/>
            <a:ext cx="9148763" cy="1036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endParaRPr lang="en-US" altLang="en-US" smtClean="0"/>
          </a:p>
        </p:txBody>
      </p:sp>
      <p:sp>
        <p:nvSpPr>
          <p:cNvPr id="1027" name="Rectangle 3"/>
          <p:cNvSpPr>
            <a:spLocks noGrp="1" noChangeArrowheads="1"/>
          </p:cNvSpPr>
          <p:nvPr>
            <p:ph type="title"/>
          </p:nvPr>
        </p:nvSpPr>
        <p:spPr bwMode="auto">
          <a:xfrm>
            <a:off x="685800" y="287338"/>
            <a:ext cx="77724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5113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45" name="Rectangle 5"/>
          <p:cNvSpPr>
            <a:spLocks noGrp="1" noChangeArrowheads="1"/>
          </p:cNvSpPr>
          <p:nvPr>
            <p:ph type="dt" sz="half" idx="2"/>
          </p:nvPr>
        </p:nvSpPr>
        <p:spPr bwMode="auto">
          <a:xfrm>
            <a:off x="7556500" y="6102350"/>
            <a:ext cx="1366838"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lnSpc>
                <a:spcPts val="1200"/>
              </a:lnSpc>
              <a:defRPr sz="900">
                <a:solidFill>
                  <a:srgbClr val="002147"/>
                </a:solidFill>
                <a:latin typeface="Arial" charset="0"/>
                <a:ea typeface="ＭＳ Ｐゴシック" pitchFamily="1" charset="-128"/>
                <a:cs typeface="+mn-cs"/>
              </a:defRPr>
            </a:lvl1pPr>
          </a:lstStyle>
          <a:p>
            <a:pPr>
              <a:defRPr/>
            </a:pPr>
            <a:endParaRPr lang="en-US"/>
          </a:p>
        </p:txBody>
      </p:sp>
      <p:sp>
        <p:nvSpPr>
          <p:cNvPr id="61446" name="Rectangle 6"/>
          <p:cNvSpPr>
            <a:spLocks noGrp="1" noChangeArrowheads="1"/>
          </p:cNvSpPr>
          <p:nvPr>
            <p:ph type="ftr" sz="quarter" idx="3"/>
          </p:nvPr>
        </p:nvSpPr>
        <p:spPr bwMode="auto">
          <a:xfrm>
            <a:off x="6096000" y="6096000"/>
            <a:ext cx="1295400" cy="53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lnSpc>
                <a:spcPts val="1200"/>
              </a:lnSpc>
              <a:defRPr sz="900">
                <a:solidFill>
                  <a:srgbClr val="002147"/>
                </a:solidFill>
                <a:latin typeface="Arial" charset="0"/>
                <a:ea typeface="ＭＳ Ｐゴシック" pitchFamily="1" charset="-128"/>
                <a:cs typeface="+mn-cs"/>
              </a:defRPr>
            </a:lvl1pPr>
          </a:lstStyle>
          <a:p>
            <a:pPr>
              <a:defRPr/>
            </a:pPr>
            <a:endParaRPr lang="en-US"/>
          </a:p>
        </p:txBody>
      </p:sp>
      <p:sp>
        <p:nvSpPr>
          <p:cNvPr id="61447" name="Rectangle 7"/>
          <p:cNvSpPr>
            <a:spLocks noGrp="1" noChangeArrowheads="1"/>
          </p:cNvSpPr>
          <p:nvPr>
            <p:ph type="sldNum" sz="quarter" idx="4"/>
          </p:nvPr>
        </p:nvSpPr>
        <p:spPr bwMode="auto">
          <a:xfrm>
            <a:off x="7556500" y="6261100"/>
            <a:ext cx="1366838" cy="252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lnSpc>
                <a:spcPts val="1200"/>
              </a:lnSpc>
              <a:defRPr sz="900">
                <a:solidFill>
                  <a:srgbClr val="002147"/>
                </a:solidFill>
                <a:latin typeface="Arial" charset="0"/>
                <a:ea typeface="ＭＳ Ｐゴシック" pitchFamily="1" charset="-128"/>
                <a:cs typeface="+mn-cs"/>
              </a:defRPr>
            </a:lvl1pPr>
          </a:lstStyle>
          <a:p>
            <a:pPr>
              <a:defRPr/>
            </a:pPr>
            <a:r>
              <a:rPr lang="en-US"/>
              <a:t>Page </a:t>
            </a:r>
            <a:fld id="{F077BD9E-AFBD-462C-B9EE-B7235650D243}" type="slidenum">
              <a:rPr lang="en-US"/>
              <a:pPr>
                <a:defRPr/>
              </a:pPr>
              <a:t>‹#›</a:t>
            </a:fld>
            <a:endParaRPr lang="en-US"/>
          </a:p>
        </p:txBody>
      </p:sp>
      <p:pic>
        <p:nvPicPr>
          <p:cNvPr id="1032" name="Picture 10" descr="ox_rec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5800" y="6096000"/>
            <a:ext cx="13668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04"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transition spd="med">
    <p:fade/>
  </p:transition>
  <p:txStyles>
    <p:titleStyle>
      <a:lvl1pPr algn="l" rtl="0" eaLnBrk="0" fontAlgn="base" hangingPunct="0">
        <a:lnSpc>
          <a:spcPts val="3700"/>
        </a:lnSpc>
        <a:spcBef>
          <a:spcPct val="0"/>
        </a:spcBef>
        <a:spcAft>
          <a:spcPct val="0"/>
        </a:spcAft>
        <a:defRPr sz="3200">
          <a:solidFill>
            <a:srgbClr val="002147"/>
          </a:solidFill>
          <a:latin typeface="+mj-lt"/>
          <a:ea typeface="+mj-ea"/>
          <a:cs typeface="ＭＳ Ｐゴシック"/>
        </a:defRPr>
      </a:lvl1pPr>
      <a:lvl2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2pPr>
      <a:lvl3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3pPr>
      <a:lvl4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4pPr>
      <a:lvl5pPr algn="l" rtl="0" eaLnBrk="0" fontAlgn="base" hangingPunct="0">
        <a:lnSpc>
          <a:spcPts val="3700"/>
        </a:lnSpc>
        <a:spcBef>
          <a:spcPct val="0"/>
        </a:spcBef>
        <a:spcAft>
          <a:spcPct val="0"/>
        </a:spcAft>
        <a:defRPr sz="3200">
          <a:solidFill>
            <a:srgbClr val="002147"/>
          </a:solidFill>
          <a:latin typeface="Arial" charset="0"/>
          <a:ea typeface="ＭＳ Ｐゴシック" pitchFamily="1" charset="-128"/>
          <a:cs typeface="ＭＳ Ｐゴシック"/>
        </a:defRPr>
      </a:lvl5pPr>
      <a:lvl6pPr marL="457200" algn="l" rtl="0" fontAlgn="base">
        <a:lnSpc>
          <a:spcPts val="3700"/>
        </a:lnSpc>
        <a:spcBef>
          <a:spcPct val="0"/>
        </a:spcBef>
        <a:spcAft>
          <a:spcPct val="0"/>
        </a:spcAft>
        <a:defRPr sz="3200">
          <a:solidFill>
            <a:srgbClr val="002147"/>
          </a:solidFill>
          <a:latin typeface="Arial" charset="0"/>
          <a:ea typeface="ＭＳ Ｐゴシック" pitchFamily="1" charset="-128"/>
        </a:defRPr>
      </a:lvl6pPr>
      <a:lvl7pPr marL="914400" algn="l" rtl="0" fontAlgn="base">
        <a:lnSpc>
          <a:spcPts val="3700"/>
        </a:lnSpc>
        <a:spcBef>
          <a:spcPct val="0"/>
        </a:spcBef>
        <a:spcAft>
          <a:spcPct val="0"/>
        </a:spcAft>
        <a:defRPr sz="3200">
          <a:solidFill>
            <a:srgbClr val="002147"/>
          </a:solidFill>
          <a:latin typeface="Arial" charset="0"/>
          <a:ea typeface="ＭＳ Ｐゴシック" pitchFamily="1" charset="-128"/>
        </a:defRPr>
      </a:lvl7pPr>
      <a:lvl8pPr marL="1371600" algn="l" rtl="0" fontAlgn="base">
        <a:lnSpc>
          <a:spcPts val="3700"/>
        </a:lnSpc>
        <a:spcBef>
          <a:spcPct val="0"/>
        </a:spcBef>
        <a:spcAft>
          <a:spcPct val="0"/>
        </a:spcAft>
        <a:defRPr sz="3200">
          <a:solidFill>
            <a:srgbClr val="002147"/>
          </a:solidFill>
          <a:latin typeface="Arial" charset="0"/>
          <a:ea typeface="ＭＳ Ｐゴシック" pitchFamily="1" charset="-128"/>
        </a:defRPr>
      </a:lvl8pPr>
      <a:lvl9pPr marL="1828800" algn="l" rtl="0" fontAlgn="base">
        <a:lnSpc>
          <a:spcPts val="3700"/>
        </a:lnSpc>
        <a:spcBef>
          <a:spcPct val="0"/>
        </a:spcBef>
        <a:spcAft>
          <a:spcPct val="0"/>
        </a:spcAft>
        <a:defRPr sz="3200">
          <a:solidFill>
            <a:srgbClr val="002147"/>
          </a:solidFill>
          <a:latin typeface="Arial" charset="0"/>
          <a:ea typeface="ＭＳ Ｐゴシック" pitchFamily="1" charset="-128"/>
        </a:defRPr>
      </a:lvl9pPr>
    </p:titleStyle>
    <p:bodyStyle>
      <a:lvl1pPr marL="282575" indent="-282575" algn="l" rtl="0" eaLnBrk="0" fontAlgn="base" hangingPunct="0">
        <a:lnSpc>
          <a:spcPts val="2400"/>
        </a:lnSpc>
        <a:spcBef>
          <a:spcPct val="0"/>
        </a:spcBef>
        <a:spcAft>
          <a:spcPct val="0"/>
        </a:spcAft>
        <a:buClr>
          <a:srgbClr val="002147"/>
        </a:buClr>
        <a:buSzPct val="80000"/>
        <a:buFont typeface="Wingdings" pitchFamily="2" charset="2"/>
        <a:buChar char="§"/>
        <a:defRPr sz="2100">
          <a:solidFill>
            <a:schemeClr val="tx1"/>
          </a:solidFill>
          <a:latin typeface="+mn-lt"/>
          <a:ea typeface="+mn-ea"/>
          <a:cs typeface="ＭＳ Ｐゴシック"/>
        </a:defRPr>
      </a:lvl1pPr>
      <a:lvl2pPr marL="763588" indent="-188913" algn="l" rtl="0" eaLnBrk="0" fontAlgn="base" hangingPunct="0">
        <a:spcBef>
          <a:spcPct val="20000"/>
        </a:spcBef>
        <a:spcAft>
          <a:spcPct val="0"/>
        </a:spcAft>
        <a:buClr>
          <a:srgbClr val="002147"/>
        </a:buClr>
        <a:buSzPct val="80000"/>
        <a:buFont typeface="Wingdings" pitchFamily="2" charset="2"/>
        <a:buChar char="§"/>
        <a:defRPr>
          <a:solidFill>
            <a:schemeClr val="tx1"/>
          </a:solidFill>
          <a:latin typeface="+mn-lt"/>
          <a:ea typeface="+mn-ea"/>
          <a:cs typeface="ＭＳ Ｐゴシック"/>
        </a:defRPr>
      </a:lvl2pPr>
      <a:lvl3pPr marL="1141413" indent="-187325" algn="l" rtl="0" eaLnBrk="0" fontAlgn="base" hangingPunct="0">
        <a:spcBef>
          <a:spcPct val="20000"/>
        </a:spcBef>
        <a:spcAft>
          <a:spcPct val="0"/>
        </a:spcAft>
        <a:buClr>
          <a:srgbClr val="002147"/>
        </a:buClr>
        <a:buSzPct val="80000"/>
        <a:buFont typeface="Wingdings" pitchFamily="2" charset="2"/>
        <a:buChar char="§"/>
        <a:defRPr>
          <a:solidFill>
            <a:schemeClr val="tx1"/>
          </a:solidFill>
          <a:latin typeface="+mn-lt"/>
          <a:ea typeface="+mn-ea"/>
          <a:cs typeface="ＭＳ Ｐゴシック"/>
        </a:defRPr>
      </a:lvl3pPr>
      <a:lvl4pPr marL="1519238" indent="-187325" algn="l" rtl="0" eaLnBrk="0" fontAlgn="base" hangingPunct="0">
        <a:spcBef>
          <a:spcPct val="20000"/>
        </a:spcBef>
        <a:spcAft>
          <a:spcPct val="0"/>
        </a:spcAft>
        <a:buChar char="–"/>
        <a:defRPr>
          <a:solidFill>
            <a:schemeClr val="tx1"/>
          </a:solidFill>
          <a:latin typeface="+mn-lt"/>
          <a:ea typeface="+mn-ea"/>
          <a:cs typeface="ＭＳ Ｐゴシック"/>
        </a:defRPr>
      </a:lvl4pPr>
      <a:lvl5pPr marL="1898650" indent="-188913" algn="l" rtl="0" eaLnBrk="0" fontAlgn="base" hangingPunct="0">
        <a:spcBef>
          <a:spcPct val="20000"/>
        </a:spcBef>
        <a:spcAft>
          <a:spcPct val="0"/>
        </a:spcAft>
        <a:buChar char="»"/>
        <a:defRPr>
          <a:solidFill>
            <a:schemeClr val="tx1"/>
          </a:solidFill>
          <a:latin typeface="+mn-lt"/>
          <a:ea typeface="+mn-ea"/>
          <a:cs typeface="ＭＳ Ｐゴシック"/>
        </a:defRPr>
      </a:lvl5pPr>
      <a:lvl6pPr marL="2355850" indent="-188913" algn="l" rtl="0" fontAlgn="base">
        <a:spcBef>
          <a:spcPct val="20000"/>
        </a:spcBef>
        <a:spcAft>
          <a:spcPct val="0"/>
        </a:spcAft>
        <a:buChar char="»"/>
        <a:defRPr>
          <a:solidFill>
            <a:schemeClr val="tx1"/>
          </a:solidFill>
          <a:latin typeface="+mn-lt"/>
          <a:ea typeface="+mn-ea"/>
        </a:defRPr>
      </a:lvl6pPr>
      <a:lvl7pPr marL="2813050" indent="-188913" algn="l" rtl="0" fontAlgn="base">
        <a:spcBef>
          <a:spcPct val="20000"/>
        </a:spcBef>
        <a:spcAft>
          <a:spcPct val="0"/>
        </a:spcAft>
        <a:buChar char="»"/>
        <a:defRPr>
          <a:solidFill>
            <a:schemeClr val="tx1"/>
          </a:solidFill>
          <a:latin typeface="+mn-lt"/>
          <a:ea typeface="+mn-ea"/>
        </a:defRPr>
      </a:lvl7pPr>
      <a:lvl8pPr marL="3270250" indent="-188913" algn="l" rtl="0" fontAlgn="base">
        <a:spcBef>
          <a:spcPct val="20000"/>
        </a:spcBef>
        <a:spcAft>
          <a:spcPct val="0"/>
        </a:spcAft>
        <a:buChar char="»"/>
        <a:defRPr>
          <a:solidFill>
            <a:schemeClr val="tx1"/>
          </a:solidFill>
          <a:latin typeface="+mn-lt"/>
          <a:ea typeface="+mn-ea"/>
        </a:defRPr>
      </a:lvl8pPr>
      <a:lvl9pPr marL="3727450" indent="-188913"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6"/>
          <p:cNvGrpSpPr>
            <a:grpSpLocks/>
          </p:cNvGrpSpPr>
          <p:nvPr/>
        </p:nvGrpSpPr>
        <p:grpSpPr bwMode="auto">
          <a:xfrm>
            <a:off x="0" y="6092825"/>
            <a:ext cx="9144000" cy="765175"/>
            <a:chOff x="0" y="6093296"/>
            <a:chExt cx="9144000" cy="764704"/>
          </a:xfrm>
        </p:grpSpPr>
        <p:sp>
          <p:nvSpPr>
            <p:cNvPr id="3076" name="Rectangle 7"/>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3077"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itle 1"/>
          <p:cNvSpPr>
            <a:spLocks noGrp="1"/>
          </p:cNvSpPr>
          <p:nvPr>
            <p:ph type="ctrTitle"/>
          </p:nvPr>
        </p:nvSpPr>
        <p:spPr>
          <a:xfrm>
            <a:off x="684213" y="2276475"/>
            <a:ext cx="7948612" cy="2305050"/>
          </a:xfrm>
        </p:spPr>
        <p:txBody>
          <a:bodyPr/>
          <a:lstStyle/>
          <a:p>
            <a:r>
              <a:rPr lang="en-GB" altLang="en-US" sz="3600" b="1" dirty="0" smtClean="0">
                <a:solidFill>
                  <a:srgbClr val="002147"/>
                </a:solidFill>
              </a:rPr>
              <a:t>Inter-Subject Comparability of </a:t>
            </a:r>
            <a:br>
              <a:rPr lang="en-GB" altLang="en-US" sz="3600" b="1" dirty="0" smtClean="0">
                <a:solidFill>
                  <a:srgbClr val="002147"/>
                </a:solidFill>
              </a:rPr>
            </a:br>
            <a:r>
              <a:rPr lang="en-GB" altLang="en-US" sz="3600" b="1" dirty="0" smtClean="0">
                <a:solidFill>
                  <a:srgbClr val="002147"/>
                </a:solidFill>
              </a:rPr>
              <a:t>Exam Standards in GCSE and A level</a:t>
            </a:r>
            <a:br>
              <a:rPr lang="en-GB" altLang="en-US" sz="3600" b="1" dirty="0" smtClean="0">
                <a:solidFill>
                  <a:srgbClr val="002147"/>
                </a:solidFill>
              </a:rPr>
            </a:br>
            <a:r>
              <a:rPr lang="en-GB" altLang="en-US" sz="3600" b="1" dirty="0" smtClean="0">
                <a:solidFill>
                  <a:srgbClr val="002147"/>
                </a:solidFill>
              </a:rPr>
              <a:t/>
            </a:r>
            <a:br>
              <a:rPr lang="en-GB" altLang="en-US" sz="3600" b="1" dirty="0" smtClean="0">
                <a:solidFill>
                  <a:srgbClr val="002147"/>
                </a:solidFill>
              </a:rPr>
            </a:br>
            <a:r>
              <a:rPr lang="en-GB" altLang="en-US" sz="3600" b="1" dirty="0" smtClean="0">
                <a:solidFill>
                  <a:srgbClr val="002147"/>
                </a:solidFill>
              </a:rPr>
              <a:t>An HEI Perspective</a:t>
            </a:r>
            <a:br>
              <a:rPr lang="en-GB" altLang="en-US" sz="3600" b="1" dirty="0" smtClean="0">
                <a:solidFill>
                  <a:srgbClr val="002147"/>
                </a:solidFill>
              </a:rPr>
            </a:br>
            <a:r>
              <a:rPr lang="en-GB" altLang="en-US" sz="3600" b="1" dirty="0" smtClean="0">
                <a:solidFill>
                  <a:srgbClr val="002147"/>
                </a:solidFill>
              </a:rPr>
              <a:t/>
            </a:r>
            <a:br>
              <a:rPr lang="en-GB" altLang="en-US" sz="3600" b="1" dirty="0" smtClean="0">
                <a:solidFill>
                  <a:srgbClr val="002147"/>
                </a:solidFill>
              </a:rPr>
            </a:br>
            <a:r>
              <a:rPr lang="en-GB" altLang="en-US" sz="3600" b="1" dirty="0" smtClean="0">
                <a:solidFill>
                  <a:srgbClr val="002147"/>
                </a:solidFill>
              </a:rPr>
              <a:t>Alison Matthews</a:t>
            </a:r>
            <a:br>
              <a:rPr lang="en-GB" altLang="en-US" sz="3600" b="1" dirty="0" smtClean="0">
                <a:solidFill>
                  <a:srgbClr val="002147"/>
                </a:solidFill>
              </a:rPr>
            </a:br>
            <a:endParaRPr lang="en-GB" altLang="en-US" b="1" dirty="0" smtClean="0">
              <a:solidFill>
                <a:srgbClr val="002147"/>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9"/>
          <p:cNvGrpSpPr>
            <a:grpSpLocks/>
          </p:cNvGrpSpPr>
          <p:nvPr/>
        </p:nvGrpSpPr>
        <p:grpSpPr bwMode="auto">
          <a:xfrm>
            <a:off x="0" y="6092825"/>
            <a:ext cx="9144000" cy="765175"/>
            <a:chOff x="0" y="6093296"/>
            <a:chExt cx="9144000" cy="764704"/>
          </a:xfrm>
        </p:grpSpPr>
        <p:sp>
          <p:nvSpPr>
            <p:cNvPr id="4101" name="Rectangle 6"/>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gn="ctr">
                <a:lnSpc>
                  <a:spcPct val="100000"/>
                </a:lnSpc>
                <a:buClrTx/>
                <a:buSzTx/>
                <a:buFontTx/>
                <a:buNone/>
              </a:pPr>
              <a:r>
                <a:rPr lang="en-US" altLang="en-US" sz="2400"/>
                <a:t>				</a:t>
              </a:r>
              <a:endParaRPr lang="en-US" altLang="en-US" sz="3200" b="1"/>
            </a:p>
          </p:txBody>
        </p:sp>
        <p:pic>
          <p:nvPicPr>
            <p:cNvPr id="4102"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0" name="Rectangle 2"/>
          <p:cNvSpPr>
            <a:spLocks noChangeArrowheads="1"/>
          </p:cNvSpPr>
          <p:nvPr/>
        </p:nvSpPr>
        <p:spPr bwMode="auto">
          <a:xfrm>
            <a:off x="373063" y="1196975"/>
            <a:ext cx="8397875"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buNone/>
            </a:pPr>
            <a:r>
              <a:rPr lang="en-GB" altLang="en-US" sz="2800" dirty="0"/>
              <a:t>‘It’s worth mentioning at the outset of this working paper that the arguments which it develops are complex’ </a:t>
            </a:r>
          </a:p>
          <a:p>
            <a:pPr marL="457200" indent="-457200">
              <a:buFont typeface="Arial" panose="020B0604020202020204" pitchFamily="34" charset="0"/>
              <a:buChar char="•"/>
            </a:pPr>
            <a:endParaRPr lang="en-GB" altLang="en-US" sz="2800" dirty="0"/>
          </a:p>
          <a:p>
            <a:pPr>
              <a:buNone/>
            </a:pPr>
            <a:r>
              <a:rPr lang="en-GB" altLang="en-US" sz="2800" dirty="0"/>
              <a:t>‘there is no consensus amongst assessment experts – either nationally or internationally – concerning the definition of inter-subject comparability. In fact, there is no consensus that inter-subject comparability can plausibly be defined at all’</a:t>
            </a:r>
          </a:p>
          <a:p>
            <a:endParaRPr lang="en-GB" altLang="en-US" sz="2800" dirty="0"/>
          </a:p>
          <a:p>
            <a:pPr>
              <a:buNone/>
            </a:pPr>
            <a:r>
              <a:rPr lang="en-GB" altLang="en-US" sz="1600" b="1" dirty="0" err="1"/>
              <a:t>Ofqual</a:t>
            </a:r>
            <a:r>
              <a:rPr lang="en-GB" altLang="en-US" sz="1600" b="1" dirty="0"/>
              <a:t> ISC Working Paper 6</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8"/>
          <p:cNvGrpSpPr>
            <a:grpSpLocks/>
          </p:cNvGrpSpPr>
          <p:nvPr/>
        </p:nvGrpSpPr>
        <p:grpSpPr bwMode="auto">
          <a:xfrm>
            <a:off x="0" y="6092825"/>
            <a:ext cx="9144000" cy="765175"/>
            <a:chOff x="0" y="6093296"/>
            <a:chExt cx="9144000" cy="764704"/>
          </a:xfrm>
        </p:grpSpPr>
        <p:sp>
          <p:nvSpPr>
            <p:cNvPr id="5125"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5126"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3" name="Rectangle 1"/>
          <p:cNvSpPr>
            <a:spLocks noChangeArrowheads="1"/>
          </p:cNvSpPr>
          <p:nvPr/>
        </p:nvSpPr>
        <p:spPr bwMode="auto">
          <a:xfrm>
            <a:off x="509669" y="727171"/>
            <a:ext cx="4062331" cy="439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buFont typeface="Wingdings" pitchFamily="2" charset="2"/>
              <a:buNone/>
            </a:pPr>
            <a:r>
              <a:rPr lang="en-GB" altLang="en-US" sz="4000" b="1" dirty="0"/>
              <a:t>HEI Perspective</a:t>
            </a:r>
          </a:p>
        </p:txBody>
      </p:sp>
      <p:sp>
        <p:nvSpPr>
          <p:cNvPr id="5124" name="TextBox 1"/>
          <p:cNvSpPr txBox="1">
            <a:spLocks noChangeArrowheads="1"/>
          </p:cNvSpPr>
          <p:nvPr/>
        </p:nvSpPr>
        <p:spPr bwMode="auto">
          <a:xfrm>
            <a:off x="509669" y="1987099"/>
            <a:ext cx="7704137"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Aft>
                <a:spcPts val="1200"/>
              </a:spcAft>
              <a:defRPr/>
            </a:pPr>
            <a:r>
              <a:rPr lang="en-GB" altLang="en-US" sz="1800" dirty="0" smtClean="0"/>
              <a:t>Two </a:t>
            </a:r>
            <a:r>
              <a:rPr lang="en-GB" altLang="en-US" sz="1800" dirty="0"/>
              <a:t>main </a:t>
            </a:r>
            <a:r>
              <a:rPr lang="en-GB" altLang="en-US" sz="1800" dirty="0" smtClean="0"/>
              <a:t>purposes:</a:t>
            </a:r>
            <a:endParaRPr lang="en-GB" altLang="en-US" sz="1800" dirty="0"/>
          </a:p>
          <a:p>
            <a:pPr marL="342900" indent="-342900" eaLnBrk="1" hangingPunct="1">
              <a:spcAft>
                <a:spcPts val="1200"/>
              </a:spcAft>
              <a:buFont typeface="+mj-lt"/>
              <a:buAutoNum type="arabicPeriod"/>
              <a:defRPr/>
            </a:pPr>
            <a:r>
              <a:rPr lang="en-GB" altLang="en-US" sz="1800" dirty="0" smtClean="0"/>
              <a:t>To </a:t>
            </a:r>
            <a:r>
              <a:rPr lang="en-GB" altLang="en-US" sz="1800" dirty="0"/>
              <a:t>provide subject content preparation </a:t>
            </a:r>
            <a:r>
              <a:rPr lang="en-GB" altLang="en-US" sz="1800" dirty="0" smtClean="0"/>
              <a:t>to support </a:t>
            </a:r>
            <a:r>
              <a:rPr lang="en-GB" altLang="en-US" sz="1800" dirty="0"/>
              <a:t>learning on entry to undergraduate </a:t>
            </a:r>
            <a:r>
              <a:rPr lang="en-GB" altLang="en-US" sz="1800" dirty="0" smtClean="0"/>
              <a:t>study</a:t>
            </a:r>
            <a:endParaRPr lang="en-GB" altLang="en-US" sz="1800" dirty="0"/>
          </a:p>
          <a:p>
            <a:pPr marL="342900" indent="-342900" eaLnBrk="1" hangingPunct="1">
              <a:spcAft>
                <a:spcPts val="1200"/>
              </a:spcAft>
              <a:buFont typeface="+mj-lt"/>
              <a:buAutoNum type="arabicPeriod"/>
              <a:defRPr/>
            </a:pPr>
            <a:r>
              <a:rPr lang="en-GB" altLang="en-US" sz="1800" dirty="0" smtClean="0"/>
              <a:t>To </a:t>
            </a:r>
            <a:r>
              <a:rPr lang="en-GB" altLang="en-US" sz="1800" dirty="0"/>
              <a:t>provide evidence of applicant ability to manage undergraduate level study </a:t>
            </a:r>
            <a:r>
              <a:rPr lang="en-GB" altLang="en-US" sz="1800" dirty="0" smtClean="0"/>
              <a:t>more generally.</a:t>
            </a:r>
          </a:p>
        </p:txBody>
      </p:sp>
      <p:sp>
        <p:nvSpPr>
          <p:cNvPr id="2" name="TextBox 1"/>
          <p:cNvSpPr txBox="1"/>
          <p:nvPr/>
        </p:nvSpPr>
        <p:spPr>
          <a:xfrm>
            <a:off x="545084" y="1340768"/>
            <a:ext cx="3528392" cy="523220"/>
          </a:xfrm>
          <a:prstGeom prst="rect">
            <a:avLst/>
          </a:prstGeom>
          <a:noFill/>
        </p:spPr>
        <p:txBody>
          <a:bodyPr wrap="square" rtlCol="0">
            <a:spAutoFit/>
          </a:bodyPr>
          <a:lstStyle/>
          <a:p>
            <a:r>
              <a:rPr lang="en-GB" altLang="en-US" sz="2800" b="1" dirty="0"/>
              <a:t>A levels </a:t>
            </a:r>
            <a:endParaRPr lang="en-GB" sz="2800" dirty="0"/>
          </a:p>
        </p:txBody>
      </p:sp>
      <p:sp>
        <p:nvSpPr>
          <p:cNvPr id="8" name="TextBox 7"/>
          <p:cNvSpPr txBox="1"/>
          <p:nvPr/>
        </p:nvSpPr>
        <p:spPr>
          <a:xfrm>
            <a:off x="525315" y="4038203"/>
            <a:ext cx="5256585" cy="1369606"/>
          </a:xfrm>
          <a:prstGeom prst="rect">
            <a:avLst/>
          </a:prstGeom>
          <a:noFill/>
        </p:spPr>
        <p:txBody>
          <a:bodyPr wrap="square" rtlCol="0">
            <a:spAutoFit/>
          </a:bodyPr>
          <a:lstStyle/>
          <a:p>
            <a:r>
              <a:rPr lang="en-GB" sz="1800" b="1" dirty="0" smtClean="0"/>
              <a:t>Proportion of A level applicants to Oxford</a:t>
            </a:r>
          </a:p>
          <a:p>
            <a:pPr marL="285750" indent="-285750">
              <a:spcBef>
                <a:spcPts val="600"/>
              </a:spcBef>
              <a:buFont typeface="Arial" panose="020B0604020202020204" pitchFamily="34" charset="0"/>
              <a:buChar char="•"/>
            </a:pPr>
            <a:r>
              <a:rPr lang="en-GB" sz="1800" dirty="0" smtClean="0"/>
              <a:t>All applicants = 65%</a:t>
            </a:r>
          </a:p>
          <a:p>
            <a:pPr marL="285750" indent="-285750">
              <a:spcBef>
                <a:spcPts val="600"/>
              </a:spcBef>
              <a:spcAft>
                <a:spcPts val="600"/>
              </a:spcAft>
              <a:buFont typeface="Arial" panose="020B0604020202020204" pitchFamily="34" charset="0"/>
              <a:buChar char="•"/>
            </a:pPr>
            <a:r>
              <a:rPr lang="en-GB" sz="1800" dirty="0" smtClean="0"/>
              <a:t>UK applicants = 86%</a:t>
            </a:r>
          </a:p>
          <a:p>
            <a:r>
              <a:rPr lang="en-GB" sz="1400" i="1" dirty="0" smtClean="0"/>
              <a:t>(five year average 2011-2015)</a:t>
            </a:r>
            <a:endParaRPr lang="en-GB" sz="1400"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956" y="332656"/>
            <a:ext cx="8064500" cy="935038"/>
          </a:xfrm>
        </p:spPr>
        <p:txBody>
          <a:bodyPr/>
          <a:lstStyle/>
          <a:p>
            <a:r>
              <a:rPr lang="en-GB" altLang="en-US" b="1" dirty="0" smtClean="0"/>
              <a:t>Undergraduate Admissions - Oxford</a:t>
            </a:r>
          </a:p>
        </p:txBody>
      </p:sp>
      <p:grpSp>
        <p:nvGrpSpPr>
          <p:cNvPr id="6147" name="Group 8"/>
          <p:cNvGrpSpPr>
            <a:grpSpLocks/>
          </p:cNvGrpSpPr>
          <p:nvPr/>
        </p:nvGrpSpPr>
        <p:grpSpPr bwMode="auto">
          <a:xfrm>
            <a:off x="0" y="6092825"/>
            <a:ext cx="9144000" cy="765175"/>
            <a:chOff x="0" y="6093296"/>
            <a:chExt cx="9144000" cy="764704"/>
          </a:xfrm>
        </p:grpSpPr>
        <p:sp>
          <p:nvSpPr>
            <p:cNvPr id="6175"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6176"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8" name="TextBox 2"/>
          <p:cNvSpPr txBox="1">
            <a:spLocks noChangeArrowheads="1"/>
          </p:cNvSpPr>
          <p:nvPr/>
        </p:nvSpPr>
        <p:spPr bwMode="auto">
          <a:xfrm>
            <a:off x="503647" y="1229851"/>
            <a:ext cx="81367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 typeface="Wingdings" pitchFamily="2" charset="2"/>
              <a:buNone/>
            </a:pPr>
            <a:r>
              <a:rPr lang="en-GB" altLang="en-US" sz="1600" dirty="0" smtClean="0"/>
              <a:t>Providing </a:t>
            </a:r>
            <a:r>
              <a:rPr lang="en-GB" altLang="en-US" sz="1600" dirty="0"/>
              <a:t>that any specific subject requirements have been met, all A-levels are approved for admissions purposes, with the exception of General Studies</a:t>
            </a:r>
            <a:r>
              <a:rPr lang="en-GB" altLang="en-US" sz="1600" dirty="0" smtClean="0"/>
              <a:t>.</a:t>
            </a:r>
            <a:endParaRPr lang="en-GB" altLang="en-US" sz="1400" dirty="0"/>
          </a:p>
          <a:p>
            <a:pPr eaLnBrk="1" hangingPunct="1">
              <a:lnSpc>
                <a:spcPct val="100000"/>
              </a:lnSpc>
              <a:buClrTx/>
              <a:buSzTx/>
              <a:buFont typeface="Wingdings" pitchFamily="2" charset="2"/>
              <a:buNone/>
            </a:pPr>
            <a:endParaRPr lang="en-GB" alt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2741037590"/>
              </p:ext>
            </p:extLst>
          </p:nvPr>
        </p:nvGraphicFramePr>
        <p:xfrm>
          <a:off x="683568" y="3501008"/>
          <a:ext cx="5473552" cy="1524250"/>
        </p:xfrm>
        <a:graphic>
          <a:graphicData uri="http://schemas.openxmlformats.org/drawingml/2006/table">
            <a:tbl>
              <a:tblPr firstRow="1" bandRow="1">
                <a:tableStyleId>{16D9F66E-5EB9-4882-86FB-DCBF35E3C3E4}</a:tableStyleId>
              </a:tblPr>
              <a:tblGrid>
                <a:gridCol w="1945160"/>
                <a:gridCol w="1857542"/>
                <a:gridCol w="1670850"/>
              </a:tblGrid>
              <a:tr h="298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dirty="0" smtClean="0"/>
                        <a:t>Essential</a:t>
                      </a:r>
                      <a:r>
                        <a:rPr lang="en-GB" altLang="en-US" sz="1400" baseline="0" dirty="0" smtClean="0"/>
                        <a:t> s</a:t>
                      </a:r>
                      <a:r>
                        <a:rPr lang="en-GB" altLang="en-US" sz="1400" dirty="0" smtClean="0"/>
                        <a:t>ubjects</a:t>
                      </a:r>
                      <a:endParaRPr lang="en-GB" sz="1400" dirty="0"/>
                    </a:p>
                  </a:txBody>
                  <a:tcPr marL="91462" marR="91462" marT="45745" marB="45745"/>
                </a:tc>
                <a:tc>
                  <a:txBody>
                    <a:bodyPr/>
                    <a:lstStyle/>
                    <a:p>
                      <a:pPr algn="l"/>
                      <a:r>
                        <a:rPr lang="en-GB" altLang="en-US" sz="1400" dirty="0" smtClean="0"/>
                        <a:t>Total offer holders</a:t>
                      </a:r>
                      <a:endParaRPr lang="en-GB" sz="1400" dirty="0"/>
                    </a:p>
                  </a:txBody>
                  <a:tcPr marL="91462" marR="91462" marT="45745" marB="4574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dirty="0" smtClean="0"/>
                        <a:t>% offer holders</a:t>
                      </a:r>
                    </a:p>
                  </a:txBody>
                  <a:tcPr marL="91462" marR="91462" marT="45745" marB="45745"/>
                </a:tc>
              </a:tr>
              <a:tr h="303347">
                <a:tc>
                  <a:txBody>
                    <a:bodyPr/>
                    <a:lstStyle/>
                    <a:p>
                      <a:pPr algn="ctr"/>
                      <a:r>
                        <a:rPr lang="en-GB" sz="1400" dirty="0" smtClean="0"/>
                        <a:t>0</a:t>
                      </a:r>
                      <a:endParaRPr lang="en-GB" sz="1400" dirty="0"/>
                    </a:p>
                  </a:txBody>
                  <a:tcPr marL="91462" marR="91462" marT="45745" marB="45745"/>
                </a:tc>
                <a:tc>
                  <a:txBody>
                    <a:bodyPr/>
                    <a:lstStyle/>
                    <a:p>
                      <a:pPr algn="ctr"/>
                      <a:r>
                        <a:rPr lang="en-GB" sz="1400" dirty="0" smtClean="0"/>
                        <a:t>1095</a:t>
                      </a:r>
                      <a:endParaRPr lang="en-GB" sz="1400" dirty="0"/>
                    </a:p>
                  </a:txBody>
                  <a:tcPr marL="91462" marR="91462" marT="45745" marB="45745"/>
                </a:tc>
                <a:tc>
                  <a:txBody>
                    <a:bodyPr/>
                    <a:lstStyle/>
                    <a:p>
                      <a:pPr algn="ctr"/>
                      <a:r>
                        <a:rPr lang="en-GB" sz="1400" dirty="0" smtClean="0"/>
                        <a:t>34</a:t>
                      </a:r>
                      <a:endParaRPr lang="en-GB" sz="1400" dirty="0"/>
                    </a:p>
                  </a:txBody>
                  <a:tcPr marL="91462" marR="91462" marT="45745" marB="45745"/>
                </a:tc>
              </a:tr>
              <a:tr h="303347">
                <a:tc>
                  <a:txBody>
                    <a:bodyPr/>
                    <a:lstStyle/>
                    <a:p>
                      <a:pPr algn="ctr"/>
                      <a:r>
                        <a:rPr lang="en-GB" sz="1400" dirty="0" smtClean="0"/>
                        <a:t>1</a:t>
                      </a:r>
                      <a:endParaRPr lang="en-GB" sz="1400" dirty="0"/>
                    </a:p>
                  </a:txBody>
                  <a:tcPr marL="91462" marR="91462" marT="45745" marB="45745"/>
                </a:tc>
                <a:tc>
                  <a:txBody>
                    <a:bodyPr/>
                    <a:lstStyle/>
                    <a:p>
                      <a:pPr algn="ctr"/>
                      <a:r>
                        <a:rPr lang="en-GB" sz="1400" dirty="0" smtClean="0"/>
                        <a:t>1185</a:t>
                      </a:r>
                      <a:endParaRPr lang="en-GB" sz="1400" dirty="0"/>
                    </a:p>
                  </a:txBody>
                  <a:tcPr marL="91462" marR="91462" marT="45745" marB="45745"/>
                </a:tc>
                <a:tc>
                  <a:txBody>
                    <a:bodyPr/>
                    <a:lstStyle/>
                    <a:p>
                      <a:pPr algn="ctr"/>
                      <a:r>
                        <a:rPr lang="en-GB" sz="1400" dirty="0" smtClean="0"/>
                        <a:t>37</a:t>
                      </a:r>
                      <a:endParaRPr lang="en-GB" sz="1400" dirty="0"/>
                    </a:p>
                  </a:txBody>
                  <a:tcPr marL="91462" marR="91462" marT="45745" marB="45745"/>
                </a:tc>
              </a:tr>
              <a:tr h="303347">
                <a:tc>
                  <a:txBody>
                    <a:bodyPr/>
                    <a:lstStyle/>
                    <a:p>
                      <a:pPr algn="ctr"/>
                      <a:r>
                        <a:rPr lang="en-GB" sz="1400" dirty="0" smtClean="0"/>
                        <a:t>2</a:t>
                      </a:r>
                      <a:endParaRPr lang="en-GB" sz="1400" dirty="0"/>
                    </a:p>
                  </a:txBody>
                  <a:tcPr marL="91462" marR="91462" marT="45745" marB="45745"/>
                </a:tc>
                <a:tc>
                  <a:txBody>
                    <a:bodyPr/>
                    <a:lstStyle/>
                    <a:p>
                      <a:pPr algn="ctr"/>
                      <a:r>
                        <a:rPr lang="en-GB" sz="1400" dirty="0" smtClean="0"/>
                        <a:t>936</a:t>
                      </a:r>
                      <a:endParaRPr lang="en-GB" sz="1400" dirty="0"/>
                    </a:p>
                  </a:txBody>
                  <a:tcPr marL="91462" marR="91462" marT="45745" marB="45745"/>
                </a:tc>
                <a:tc>
                  <a:txBody>
                    <a:bodyPr/>
                    <a:lstStyle/>
                    <a:p>
                      <a:pPr algn="ctr"/>
                      <a:r>
                        <a:rPr lang="en-GB" sz="1400" dirty="0" smtClean="0"/>
                        <a:t>29</a:t>
                      </a:r>
                      <a:endParaRPr lang="en-GB" sz="1400" dirty="0"/>
                    </a:p>
                  </a:txBody>
                  <a:tcPr marL="91462" marR="91462" marT="45745" marB="45745"/>
                </a:tc>
              </a:tr>
              <a:tr h="303347">
                <a:tc>
                  <a:txBody>
                    <a:bodyPr/>
                    <a:lstStyle/>
                    <a:p>
                      <a:pPr algn="ctr"/>
                      <a:r>
                        <a:rPr lang="en-GB" sz="1400" b="1" dirty="0" smtClean="0"/>
                        <a:t>TOTAL</a:t>
                      </a:r>
                      <a:endParaRPr lang="en-GB" sz="1400" b="1" dirty="0"/>
                    </a:p>
                  </a:txBody>
                  <a:tcPr marL="91462" marR="91462" marT="45745" marB="45745"/>
                </a:tc>
                <a:tc>
                  <a:txBody>
                    <a:bodyPr/>
                    <a:lstStyle/>
                    <a:p>
                      <a:pPr algn="ctr"/>
                      <a:r>
                        <a:rPr lang="en-GB" sz="1400" dirty="0" smtClean="0"/>
                        <a:t>3216</a:t>
                      </a:r>
                      <a:endParaRPr lang="en-GB" sz="1400" dirty="0"/>
                    </a:p>
                  </a:txBody>
                  <a:tcPr marL="91462" marR="91462" marT="45745" marB="45745"/>
                </a:tc>
                <a:tc>
                  <a:txBody>
                    <a:bodyPr/>
                    <a:lstStyle/>
                    <a:p>
                      <a:pPr algn="ctr"/>
                      <a:r>
                        <a:rPr lang="en-GB" sz="1400" dirty="0" smtClean="0"/>
                        <a:t>100</a:t>
                      </a:r>
                      <a:endParaRPr lang="en-GB" sz="1400" dirty="0"/>
                    </a:p>
                  </a:txBody>
                  <a:tcPr marL="91462" marR="91462" marT="45745" marB="45745"/>
                </a:tc>
              </a:tr>
            </a:tbl>
          </a:graphicData>
        </a:graphic>
      </p:graphicFrame>
      <p:sp>
        <p:nvSpPr>
          <p:cNvPr id="4" name="TextBox 3"/>
          <p:cNvSpPr txBox="1"/>
          <p:nvPr/>
        </p:nvSpPr>
        <p:spPr>
          <a:xfrm>
            <a:off x="549697" y="2060848"/>
            <a:ext cx="7848872" cy="1077218"/>
          </a:xfrm>
          <a:prstGeom prst="rect">
            <a:avLst/>
          </a:prstGeom>
          <a:noFill/>
        </p:spPr>
        <p:txBody>
          <a:bodyPr wrap="square" rtlCol="0">
            <a:spAutoFit/>
          </a:bodyPr>
          <a:lstStyle/>
          <a:p>
            <a:r>
              <a:rPr lang="en-GB" sz="1600" b="1" dirty="0" smtClean="0"/>
              <a:t>48 Undergraduate Course </a:t>
            </a:r>
            <a:r>
              <a:rPr lang="en-GB" sz="1600" b="1" dirty="0"/>
              <a:t>Groups</a:t>
            </a:r>
            <a:r>
              <a:rPr lang="en-GB" sz="1600" dirty="0"/>
              <a:t>:</a:t>
            </a:r>
          </a:p>
          <a:p>
            <a:r>
              <a:rPr lang="en-GB" sz="1600" dirty="0"/>
              <a:t>18 </a:t>
            </a:r>
            <a:r>
              <a:rPr lang="en-GB" sz="1600" dirty="0" smtClean="0"/>
              <a:t>with 0 </a:t>
            </a:r>
            <a:r>
              <a:rPr lang="en-GB" sz="1600" dirty="0"/>
              <a:t>essential subject requirements</a:t>
            </a:r>
          </a:p>
          <a:p>
            <a:r>
              <a:rPr lang="en-GB" sz="1600" dirty="0"/>
              <a:t>18 </a:t>
            </a:r>
            <a:r>
              <a:rPr lang="en-GB" sz="1600" dirty="0" smtClean="0"/>
              <a:t>with 1 </a:t>
            </a:r>
            <a:r>
              <a:rPr lang="en-GB" sz="1600" dirty="0"/>
              <a:t>essential subject </a:t>
            </a:r>
            <a:r>
              <a:rPr lang="en-GB" sz="1600" dirty="0" smtClean="0"/>
              <a:t>requirement</a:t>
            </a:r>
            <a:endParaRPr lang="en-GB" sz="1600" dirty="0"/>
          </a:p>
          <a:p>
            <a:r>
              <a:rPr lang="en-GB" sz="1600" dirty="0"/>
              <a:t>12 </a:t>
            </a:r>
            <a:r>
              <a:rPr lang="en-GB" sz="1600" dirty="0" smtClean="0"/>
              <a:t>with 2 </a:t>
            </a:r>
            <a:r>
              <a:rPr lang="en-GB" sz="1600" dirty="0"/>
              <a:t>essential subject requirements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4189249527"/>
              </p:ext>
            </p:extLst>
          </p:nvPr>
        </p:nvGraphicFramePr>
        <p:xfrm>
          <a:off x="2267744" y="1416367"/>
          <a:ext cx="2160240" cy="4676458"/>
        </p:xfrm>
        <a:graphic>
          <a:graphicData uri="http://schemas.openxmlformats.org/drawingml/2006/table">
            <a:tbl>
              <a:tblPr firstRow="1" firstCol="1" bandRow="1"/>
              <a:tblGrid>
                <a:gridCol w="2160240"/>
              </a:tblGrid>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Further mathematics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FF0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Latin</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FF00"/>
                    </a:solidFill>
                  </a:tcPr>
                </a:tc>
              </a:tr>
              <a:tr h="154104">
                <a:tc>
                  <a:txBody>
                    <a:bodyPr/>
                    <a:lstStyle/>
                    <a:p>
                      <a:pPr>
                        <a:lnSpc>
                          <a:spcPct val="115000"/>
                        </a:lnSpc>
                        <a:spcAft>
                          <a:spcPts val="0"/>
                        </a:spcAft>
                      </a:pPr>
                      <a:r>
                        <a:rPr lang="en-GB" sz="900">
                          <a:solidFill>
                            <a:srgbClr val="000000"/>
                          </a:solidFill>
                          <a:effectLst/>
                          <a:latin typeface="Calibri"/>
                          <a:ea typeface="Times New Roman"/>
                          <a:cs typeface="Times New Roman"/>
                        </a:rPr>
                        <a:t>Critical thinking</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FF0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Physics</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FF0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General studies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FF0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Chemistry</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C00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Biology</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C00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Logic/philosophy</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C00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Mathematics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C00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Computer studies/computing</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C00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French</a:t>
                      </a:r>
                      <a:endParaRPr lang="en-GB" sz="900">
                        <a:effectLst/>
                        <a:latin typeface="Calibri"/>
                        <a:ea typeface="Calibri"/>
                        <a:cs typeface="Times New Roman"/>
                      </a:endParaRPr>
                    </a:p>
                  </a:txBody>
                  <a:tcPr marL="30495" marR="30495" marT="0" marB="0" anchor="b">
                    <a:lnL>
                      <a:noFill/>
                    </a:lnL>
                    <a:lnR>
                      <a:noFill/>
                    </a:lnR>
                    <a:lnT>
                      <a:noFill/>
                    </a:lnT>
                    <a:lnB>
                      <a:noFill/>
                    </a:lnB>
                    <a:solidFill>
                      <a:srgbClr val="92D05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German</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92D05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Science: environmental</a:t>
                      </a:r>
                      <a:endParaRPr lang="en-GB" sz="900">
                        <a:effectLst/>
                        <a:latin typeface="Calibri"/>
                        <a:ea typeface="Calibri"/>
                        <a:cs typeface="Times New Roman"/>
                      </a:endParaRPr>
                    </a:p>
                  </a:txBody>
                  <a:tcPr marL="30495" marR="30495" marT="0" marB="0" anchor="b">
                    <a:lnL>
                      <a:noFill/>
                    </a:lnL>
                    <a:lnR>
                      <a:noFill/>
                    </a:lnR>
                    <a:lnT>
                      <a:noFill/>
                    </a:lnT>
                    <a:lnB>
                      <a:noFill/>
                    </a:lnB>
                    <a:solidFill>
                      <a:srgbClr val="92D05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Accounting/finance</a:t>
                      </a:r>
                      <a:endParaRPr lang="en-GB" sz="900">
                        <a:effectLst/>
                        <a:latin typeface="Calibri"/>
                        <a:ea typeface="Calibri"/>
                        <a:cs typeface="Times New Roman"/>
                      </a:endParaRPr>
                    </a:p>
                  </a:txBody>
                  <a:tcPr marL="30495" marR="30495" marT="0" marB="0" anchor="b">
                    <a:lnL>
                      <a:noFill/>
                    </a:lnL>
                    <a:lnR>
                      <a:noFill/>
                    </a:lnR>
                    <a:lnT>
                      <a:noFill/>
                    </a:lnT>
                    <a:lnB>
                      <a:noFill/>
                    </a:lnB>
                    <a:solidFill>
                      <a:srgbClr val="92D05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Spanish</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92D05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Music</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00B0F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Economics</a:t>
                      </a:r>
                      <a:endParaRPr lang="en-GB" sz="900">
                        <a:effectLst/>
                        <a:latin typeface="Calibri"/>
                        <a:ea typeface="Calibri"/>
                        <a:cs typeface="Times New Roman"/>
                      </a:endParaRPr>
                    </a:p>
                  </a:txBody>
                  <a:tcPr marL="30495" marR="30495" marT="0" marB="0" anchor="b">
                    <a:lnL>
                      <a:noFill/>
                    </a:lnL>
                    <a:lnR>
                      <a:noFill/>
                    </a:lnR>
                    <a:lnT>
                      <a:noFill/>
                    </a:lnT>
                    <a:lnB>
                      <a:noFill/>
                    </a:lnB>
                    <a:solidFill>
                      <a:srgbClr val="00B0F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Classical civilisation</a:t>
                      </a:r>
                      <a:endParaRPr lang="en-GB" sz="900">
                        <a:effectLst/>
                        <a:latin typeface="Calibri"/>
                        <a:ea typeface="Calibri"/>
                        <a:cs typeface="Times New Roman"/>
                      </a:endParaRPr>
                    </a:p>
                  </a:txBody>
                  <a:tcPr marL="30495" marR="30495" marT="0" marB="0" anchor="b">
                    <a:lnL>
                      <a:noFill/>
                    </a:lnL>
                    <a:lnR>
                      <a:noFill/>
                    </a:lnR>
                    <a:lnT>
                      <a:noFill/>
                    </a:lnT>
                    <a:lnB>
                      <a:noFill/>
                    </a:lnB>
                    <a:solidFill>
                      <a:srgbClr val="00B0F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Government and politics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00B0F0"/>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Psychology</a:t>
                      </a:r>
                      <a:endParaRPr lang="en-GB" sz="900">
                        <a:effectLst/>
                        <a:latin typeface="Calibri"/>
                        <a:ea typeface="Calibri"/>
                        <a:cs typeface="Times New Roman"/>
                      </a:endParaRPr>
                    </a:p>
                  </a:txBody>
                  <a:tcPr marL="30495" marR="30495" marT="0" marB="0" anchor="b">
                    <a:lnL>
                      <a:noFill/>
                    </a:lnL>
                    <a:lnR>
                      <a:noFill/>
                    </a:lnR>
                    <a:lnT>
                      <a:noFill/>
                    </a:lnT>
                    <a:lnB>
                      <a:noFill/>
                    </a:lnB>
                    <a:solidFill>
                      <a:srgbClr val="00B0F0"/>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Sport/physical education studies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66FF"/>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History</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FF66FF"/>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Law</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66FF"/>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Music technology</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66FF"/>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Business studies and economics*</a:t>
                      </a:r>
                      <a:endParaRPr lang="en-GB" sz="900">
                        <a:effectLst/>
                        <a:latin typeface="Calibri"/>
                        <a:ea typeface="Calibri"/>
                        <a:cs typeface="Times New Roman"/>
                      </a:endParaRPr>
                    </a:p>
                  </a:txBody>
                  <a:tcPr marL="30495" marR="30495" marT="0" marB="0" anchor="b">
                    <a:lnL>
                      <a:noFill/>
                    </a:lnL>
                    <a:lnR>
                      <a:noFill/>
                    </a:lnR>
                    <a:lnT>
                      <a:noFill/>
                    </a:lnT>
                    <a:lnB>
                      <a:noFill/>
                    </a:lnB>
                    <a:solidFill>
                      <a:srgbClr val="FF66FF"/>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Geography</a:t>
                      </a:r>
                      <a:endParaRPr lang="en-GB" sz="900">
                        <a:effectLst/>
                        <a:latin typeface="Calibri"/>
                        <a:ea typeface="Calibri"/>
                        <a:cs typeface="Times New Roman"/>
                      </a:endParaRPr>
                    </a:p>
                  </a:txBody>
                  <a:tcPr marL="30495" marR="30495" marT="0" marB="0" anchor="b">
                    <a:lnL>
                      <a:noFill/>
                    </a:lnL>
                    <a:lnR>
                      <a:noFill/>
                    </a:lnR>
                    <a:lnT>
                      <a:noFill/>
                    </a:lnT>
                    <a:lnB>
                      <a:noFill/>
                    </a:lnB>
                    <a:solidFill>
                      <a:srgbClr val="00FFFF"/>
                    </a:solidFill>
                  </a:tcPr>
                </a:tc>
              </a:tr>
              <a:tr h="161383">
                <a:tc>
                  <a:txBody>
                    <a:bodyPr/>
                    <a:lstStyle/>
                    <a:p>
                      <a:pPr>
                        <a:lnSpc>
                          <a:spcPct val="115000"/>
                        </a:lnSpc>
                        <a:spcAft>
                          <a:spcPts val="0"/>
                        </a:spcAft>
                      </a:pPr>
                      <a:r>
                        <a:rPr lang="en-GB" sz="900" dirty="0">
                          <a:solidFill>
                            <a:srgbClr val="000000"/>
                          </a:solidFill>
                          <a:effectLst/>
                          <a:latin typeface="Calibri"/>
                          <a:ea typeface="Times New Roman"/>
                          <a:cs typeface="Times New Roman"/>
                        </a:rPr>
                        <a:t>Religious studies</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00FFFF"/>
                    </a:solidFill>
                  </a:tcPr>
                </a:tc>
              </a:tr>
              <a:tr h="161383">
                <a:tc>
                  <a:txBody>
                    <a:bodyPr/>
                    <a:lstStyle/>
                    <a:p>
                      <a:pPr>
                        <a:lnSpc>
                          <a:spcPct val="115000"/>
                        </a:lnSpc>
                        <a:spcAft>
                          <a:spcPts val="0"/>
                        </a:spcAft>
                      </a:pPr>
                      <a:r>
                        <a:rPr lang="en-GB" sz="900">
                          <a:solidFill>
                            <a:srgbClr val="000000"/>
                          </a:solidFill>
                          <a:effectLst/>
                          <a:latin typeface="Calibri"/>
                          <a:ea typeface="Times New Roman"/>
                          <a:cs typeface="Times New Roman"/>
                        </a:rPr>
                        <a:t>Information technology</a:t>
                      </a:r>
                      <a:endParaRPr lang="en-GB" sz="900">
                        <a:effectLst/>
                        <a:latin typeface="Calibri"/>
                        <a:ea typeface="Calibri"/>
                        <a:cs typeface="Times New Roman"/>
                      </a:endParaRPr>
                    </a:p>
                  </a:txBody>
                  <a:tcPr marL="30495" marR="30495" marT="0" marB="0" anchor="b">
                    <a:lnL>
                      <a:noFill/>
                    </a:lnL>
                    <a:lnR>
                      <a:noFill/>
                    </a:lnR>
                    <a:lnT>
                      <a:noFill/>
                    </a:lnT>
                    <a:lnB>
                      <a:noFill/>
                    </a:lnB>
                    <a:solidFill>
                      <a:srgbClr val="00FFFF"/>
                    </a:solidFill>
                  </a:tcPr>
                </a:tc>
              </a:tr>
              <a:tr h="161383">
                <a:tc>
                  <a:txBody>
                    <a:bodyPr/>
                    <a:lstStyle/>
                    <a:p>
                      <a:pPr>
                        <a:lnSpc>
                          <a:spcPct val="115000"/>
                        </a:lnSpc>
                        <a:spcAft>
                          <a:spcPts val="0"/>
                        </a:spcAft>
                      </a:pPr>
                      <a:r>
                        <a:rPr lang="en-GB" sz="900" dirty="0">
                          <a:effectLst/>
                          <a:highlight>
                            <a:srgbClr val="00FFFF"/>
                          </a:highlight>
                          <a:latin typeface="Calibri"/>
                          <a:ea typeface="Times New Roman"/>
                          <a:cs typeface="Times New Roman"/>
                        </a:rPr>
                        <a:t>Geology</a:t>
                      </a:r>
                      <a:endParaRPr lang="en-GB" sz="900" dirty="0">
                        <a:effectLst/>
                        <a:latin typeface="Calibri"/>
                        <a:ea typeface="Calibri"/>
                        <a:cs typeface="Times New Roman"/>
                      </a:endParaRPr>
                    </a:p>
                  </a:txBody>
                  <a:tcPr marL="30495" marR="30495" marT="0" marB="0" anchor="b">
                    <a:lnL>
                      <a:noFill/>
                    </a:lnL>
                    <a:lnR>
                      <a:noFill/>
                    </a:lnR>
                    <a:lnT>
                      <a:noFill/>
                    </a:lnT>
                    <a:lnB>
                      <a:noFill/>
                    </a:lnB>
                    <a:solidFill>
                      <a:srgbClr val="00FFFF"/>
                    </a:solidFill>
                  </a:tcPr>
                </a:tc>
              </a:tr>
            </a:tbl>
          </a:graphicData>
        </a:graphic>
      </p:graphicFrame>
      <p:sp>
        <p:nvSpPr>
          <p:cNvPr id="10" name="Title 1"/>
          <p:cNvSpPr>
            <a:spLocks noGrp="1"/>
          </p:cNvSpPr>
          <p:nvPr>
            <p:ph type="title"/>
          </p:nvPr>
        </p:nvSpPr>
        <p:spPr>
          <a:xfrm>
            <a:off x="395536" y="122238"/>
            <a:ext cx="8280920" cy="935037"/>
          </a:xfrm>
        </p:spPr>
        <p:txBody>
          <a:bodyPr>
            <a:normAutofit fontScale="90000"/>
          </a:bodyPr>
          <a:lstStyle/>
          <a:p>
            <a:pPr>
              <a:defRPr/>
            </a:pPr>
            <a:r>
              <a:rPr lang="en-GB" altLang="en-US" sz="3600" b="1" dirty="0" smtClean="0"/>
              <a:t>Subject Ranking by Difficulty </a:t>
            </a:r>
            <a:br>
              <a:rPr lang="en-GB" altLang="en-US" sz="3600" b="1" dirty="0" smtClean="0"/>
            </a:br>
            <a:r>
              <a:rPr lang="en-GB" altLang="en-US" sz="2000" b="1" dirty="0" smtClean="0"/>
              <a:t>– using </a:t>
            </a:r>
            <a:r>
              <a:rPr lang="en-GB" altLang="en-US" sz="2000" b="1" dirty="0" err="1" smtClean="0"/>
              <a:t>Ofqual’s</a:t>
            </a:r>
            <a:r>
              <a:rPr lang="en-GB" altLang="en-US" sz="2000" b="1" dirty="0" smtClean="0"/>
              <a:t> </a:t>
            </a:r>
            <a:r>
              <a:rPr lang="en-GB" altLang="en-US" sz="2000" b="1" dirty="0" err="1" smtClean="0"/>
              <a:t>Rasch</a:t>
            </a:r>
            <a:r>
              <a:rPr lang="en-GB" altLang="en-US" sz="2000" b="1" dirty="0" smtClean="0"/>
              <a:t> Modelling (ISC Working Paper 3)</a:t>
            </a:r>
          </a:p>
        </p:txBody>
      </p:sp>
      <p:graphicFrame>
        <p:nvGraphicFramePr>
          <p:cNvPr id="3" name="Table 2"/>
          <p:cNvGraphicFramePr>
            <a:graphicFrameLocks noGrp="1"/>
          </p:cNvGraphicFramePr>
          <p:nvPr/>
        </p:nvGraphicFramePr>
        <p:xfrm>
          <a:off x="4500563" y="1441450"/>
          <a:ext cx="2159000" cy="4621208"/>
        </p:xfrm>
        <a:graphic>
          <a:graphicData uri="http://schemas.openxmlformats.org/drawingml/2006/table">
            <a:tbl>
              <a:tblPr firstRow="1" firstCol="1" bandRow="1"/>
              <a:tblGrid>
                <a:gridCol w="2159000"/>
              </a:tblGrid>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Mathematics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C0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Chemistry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C0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Physics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FF00"/>
                    </a:solidFill>
                  </a:tcPr>
                </a:tc>
              </a:tr>
              <a:tr h="159352">
                <a:tc>
                  <a:txBody>
                    <a:bodyPr/>
                    <a:lstStyle/>
                    <a:p>
                      <a:pPr>
                        <a:lnSpc>
                          <a:spcPct val="115000"/>
                        </a:lnSpc>
                        <a:spcAft>
                          <a:spcPts val="0"/>
                        </a:spcAft>
                      </a:pPr>
                      <a:r>
                        <a:rPr lang="en-GB" sz="900">
                          <a:solidFill>
                            <a:srgbClr val="000000"/>
                          </a:solidFill>
                          <a:effectLst/>
                          <a:latin typeface="Calibri"/>
                          <a:ea typeface="Times New Roman"/>
                          <a:cs typeface="Times New Roman"/>
                        </a:rPr>
                        <a:t>History</a:t>
                      </a:r>
                      <a:endParaRPr lang="en-GB" sz="900">
                        <a:effectLst/>
                        <a:latin typeface="Calibri"/>
                        <a:ea typeface="Calibri"/>
                        <a:cs typeface="Times New Roman"/>
                      </a:endParaRPr>
                    </a:p>
                  </a:txBody>
                  <a:tcPr marL="35682" marR="35682" marT="0" marB="0" anchor="b">
                    <a:lnL>
                      <a:noFill/>
                    </a:lnL>
                    <a:lnR>
                      <a:noFill/>
                    </a:lnR>
                    <a:lnT>
                      <a:noFill/>
                    </a:lnT>
                    <a:lnB>
                      <a:noFill/>
                    </a:lnB>
                    <a:solidFill>
                      <a:srgbClr val="FF66FF"/>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Further mathematics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FF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English literature</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79FBF8"/>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Biology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C0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Economics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B0F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French</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92D05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Geography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FFFF"/>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Religious studies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FFFF"/>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Government and politics</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B0F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Spanish</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92D05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Psychology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B0F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Latin</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FF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German</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92D05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Music</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B0F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Art and design***</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Classical civilisation</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00B0F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English language</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English</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Logic/philosophy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C000"/>
                    </a:solidFill>
                  </a:tcPr>
                </a:tc>
              </a:tr>
              <a:tr h="159352">
                <a:tc>
                  <a:txBody>
                    <a:bodyPr/>
                    <a:lstStyle/>
                    <a:p>
                      <a:pPr>
                        <a:lnSpc>
                          <a:spcPct val="115000"/>
                        </a:lnSpc>
                        <a:spcAft>
                          <a:spcPts val="0"/>
                        </a:spcAft>
                      </a:pPr>
                      <a:r>
                        <a:rPr lang="en-GB" sz="900">
                          <a:solidFill>
                            <a:srgbClr val="000000"/>
                          </a:solidFill>
                          <a:effectLst/>
                          <a:latin typeface="Calibri"/>
                          <a:ea typeface="Times New Roman"/>
                          <a:cs typeface="Times New Roman"/>
                        </a:rPr>
                        <a:t>Drama and theatre studies</a:t>
                      </a:r>
                      <a:endParaRPr lang="en-GB" sz="90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Law</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66FF"/>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Sociology</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a:solidFill>
                            <a:srgbClr val="000000"/>
                          </a:solidFill>
                          <a:effectLst/>
                          <a:latin typeface="Calibri"/>
                          <a:ea typeface="Times New Roman"/>
                          <a:cs typeface="Times New Roman"/>
                        </a:rPr>
                        <a:t>Business studies*</a:t>
                      </a:r>
                      <a:endParaRPr lang="en-GB" sz="90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Computer studies/computing</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C000"/>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Fine art</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C5D9F1"/>
                    </a:solidFill>
                  </a:tcPr>
                </a:tc>
              </a:tr>
              <a:tr h="159352">
                <a:tc>
                  <a:txBody>
                    <a:bodyPr/>
                    <a:lstStyle/>
                    <a:p>
                      <a:pPr>
                        <a:lnSpc>
                          <a:spcPct val="115000"/>
                        </a:lnSpc>
                        <a:spcAft>
                          <a:spcPts val="0"/>
                        </a:spcAft>
                      </a:pPr>
                      <a:r>
                        <a:rPr lang="en-GB" sz="900" dirty="0">
                          <a:solidFill>
                            <a:srgbClr val="000000"/>
                          </a:solidFill>
                          <a:effectLst/>
                          <a:latin typeface="Calibri"/>
                          <a:ea typeface="Times New Roman"/>
                          <a:cs typeface="Times New Roman"/>
                        </a:rPr>
                        <a:t>Critical thinking</a:t>
                      </a:r>
                      <a:endParaRPr lang="en-GB" sz="900" dirty="0">
                        <a:effectLst/>
                        <a:latin typeface="Calibri"/>
                        <a:ea typeface="Calibri"/>
                        <a:cs typeface="Times New Roman"/>
                      </a:endParaRPr>
                    </a:p>
                  </a:txBody>
                  <a:tcPr marL="35682" marR="35682" marT="0" marB="0" anchor="b">
                    <a:lnL>
                      <a:noFill/>
                    </a:lnL>
                    <a:lnR>
                      <a:noFill/>
                    </a:lnR>
                    <a:lnT>
                      <a:noFill/>
                    </a:lnT>
                    <a:lnB>
                      <a:noFill/>
                    </a:lnB>
                    <a:solidFill>
                      <a:srgbClr val="FFFF00"/>
                    </a:solidFill>
                  </a:tcPr>
                </a:tc>
              </a:tr>
            </a:tbl>
          </a:graphicData>
        </a:graphic>
      </p:graphicFrame>
      <p:grpSp>
        <p:nvGrpSpPr>
          <p:cNvPr id="7203" name="Group 8"/>
          <p:cNvGrpSpPr>
            <a:grpSpLocks/>
          </p:cNvGrpSpPr>
          <p:nvPr/>
        </p:nvGrpSpPr>
        <p:grpSpPr bwMode="auto">
          <a:xfrm>
            <a:off x="0" y="6092825"/>
            <a:ext cx="9144000" cy="765175"/>
            <a:chOff x="0" y="6093296"/>
            <a:chExt cx="9144000" cy="764704"/>
          </a:xfrm>
        </p:grpSpPr>
        <p:sp>
          <p:nvSpPr>
            <p:cNvPr id="7204"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7205"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8"/>
          <p:cNvGrpSpPr>
            <a:grpSpLocks/>
          </p:cNvGrpSpPr>
          <p:nvPr/>
        </p:nvGrpSpPr>
        <p:grpSpPr bwMode="auto">
          <a:xfrm>
            <a:off x="0" y="6092825"/>
            <a:ext cx="9144000" cy="765175"/>
            <a:chOff x="0" y="6093296"/>
            <a:chExt cx="9144000" cy="764704"/>
          </a:xfrm>
        </p:grpSpPr>
        <p:sp>
          <p:nvSpPr>
            <p:cNvPr id="8369"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8370"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5" name="Rectangle 1"/>
          <p:cNvSpPr>
            <a:spLocks noChangeArrowheads="1"/>
          </p:cNvSpPr>
          <p:nvPr/>
        </p:nvSpPr>
        <p:spPr bwMode="auto">
          <a:xfrm>
            <a:off x="71438" y="115888"/>
            <a:ext cx="9036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Tx/>
              <a:buNone/>
            </a:pPr>
            <a:r>
              <a:rPr lang="en-GB" altLang="en-US" sz="2800" b="1" dirty="0"/>
              <a:t>Qualification Combinations </a:t>
            </a:r>
            <a:r>
              <a:rPr lang="en-GB" altLang="en-US" sz="2800" b="1" dirty="0" smtClean="0"/>
              <a:t>- offer </a:t>
            </a:r>
            <a:r>
              <a:rPr lang="en-GB" altLang="en-US" sz="2800" b="1" dirty="0"/>
              <a:t>holders</a:t>
            </a:r>
          </a:p>
        </p:txBody>
      </p:sp>
      <p:graphicFrame>
        <p:nvGraphicFramePr>
          <p:cNvPr id="3" name="Table 2"/>
          <p:cNvGraphicFramePr>
            <a:graphicFrameLocks noGrp="1"/>
          </p:cNvGraphicFramePr>
          <p:nvPr/>
        </p:nvGraphicFramePr>
        <p:xfrm>
          <a:off x="323850" y="714375"/>
          <a:ext cx="8280400" cy="5275326"/>
        </p:xfrm>
        <a:graphic>
          <a:graphicData uri="http://schemas.openxmlformats.org/drawingml/2006/table">
            <a:tbl>
              <a:tblPr firstRow="1" firstCol="1" bandRow="1"/>
              <a:tblGrid>
                <a:gridCol w="2304111"/>
                <a:gridCol w="2520122"/>
                <a:gridCol w="2016097"/>
                <a:gridCol w="1440070"/>
              </a:tblGrid>
              <a:tr h="122681">
                <a:tc>
                  <a:txBody>
                    <a:bodyPr/>
                    <a:lstStyle/>
                    <a:p>
                      <a:pPr>
                        <a:lnSpc>
                          <a:spcPct val="115000"/>
                        </a:lnSpc>
                        <a:spcAft>
                          <a:spcPts val="0"/>
                        </a:spcAft>
                      </a:pPr>
                      <a:r>
                        <a:rPr lang="en-GB" sz="700" b="1" dirty="0">
                          <a:solidFill>
                            <a:srgbClr val="000000"/>
                          </a:solidFill>
                          <a:effectLst/>
                          <a:latin typeface="Calibri"/>
                          <a:ea typeface="Times New Roman"/>
                          <a:cs typeface="Times New Roman"/>
                        </a:rPr>
                        <a:t>Subject.1</a:t>
                      </a:r>
                      <a:endParaRPr lang="en-GB" sz="700" dirty="0">
                        <a:effectLst/>
                        <a:latin typeface="Calibri"/>
                        <a:ea typeface="Calibri"/>
                        <a:cs typeface="Times New Roman"/>
                      </a:endParaRPr>
                    </a:p>
                  </a:txBody>
                  <a:tcPr marL="7211" marR="7211" marT="0" marB="0" anchor="b">
                    <a:lnL>
                      <a:noFill/>
                    </a:lnL>
                    <a:lnR>
                      <a:noFill/>
                    </a:lnR>
                    <a:lnT>
                      <a:noFill/>
                    </a:lnT>
                    <a:lnB>
                      <a:noFill/>
                    </a:lnB>
                  </a:tcPr>
                </a:tc>
                <a:tc>
                  <a:txBody>
                    <a:bodyPr/>
                    <a:lstStyle/>
                    <a:p>
                      <a:pPr>
                        <a:lnSpc>
                          <a:spcPct val="115000"/>
                        </a:lnSpc>
                        <a:spcAft>
                          <a:spcPts val="0"/>
                        </a:spcAft>
                      </a:pPr>
                      <a:r>
                        <a:rPr lang="en-GB" sz="700" b="1">
                          <a:solidFill>
                            <a:srgbClr val="000000"/>
                          </a:solidFill>
                          <a:effectLst/>
                          <a:latin typeface="Calibri"/>
                          <a:ea typeface="Times New Roman"/>
                          <a:cs typeface="Times New Roman"/>
                        </a:rPr>
                        <a:t>Subject.2</a:t>
                      </a:r>
                      <a:endParaRPr lang="en-GB" sz="700">
                        <a:effectLst/>
                        <a:latin typeface="Calibri"/>
                        <a:ea typeface="Calibri"/>
                        <a:cs typeface="Times New Roman"/>
                      </a:endParaRPr>
                    </a:p>
                  </a:txBody>
                  <a:tcPr marL="7211" marR="7211" marT="0" marB="0" anchor="b">
                    <a:lnL>
                      <a:noFill/>
                    </a:lnL>
                    <a:lnR>
                      <a:noFill/>
                    </a:lnR>
                    <a:lnT>
                      <a:noFill/>
                    </a:lnT>
                    <a:lnB>
                      <a:noFill/>
                    </a:lnB>
                  </a:tcPr>
                </a:tc>
                <a:tc>
                  <a:txBody>
                    <a:bodyPr/>
                    <a:lstStyle/>
                    <a:p>
                      <a:pPr>
                        <a:lnSpc>
                          <a:spcPct val="115000"/>
                        </a:lnSpc>
                        <a:spcAft>
                          <a:spcPts val="0"/>
                        </a:spcAft>
                      </a:pPr>
                      <a:r>
                        <a:rPr lang="en-GB" sz="700" b="1">
                          <a:solidFill>
                            <a:srgbClr val="000000"/>
                          </a:solidFill>
                          <a:effectLst/>
                          <a:latin typeface="Calibri"/>
                          <a:ea typeface="Times New Roman"/>
                          <a:cs typeface="Times New Roman"/>
                        </a:rPr>
                        <a:t>Subject.3</a:t>
                      </a:r>
                      <a:endParaRPr lang="en-GB" sz="700">
                        <a:effectLst/>
                        <a:latin typeface="Calibri"/>
                        <a:ea typeface="Calibri"/>
                        <a:cs typeface="Times New Roman"/>
                      </a:endParaRPr>
                    </a:p>
                  </a:txBody>
                  <a:tcPr marL="7211" marR="7211" marT="0" marB="0" anchor="b">
                    <a:lnL>
                      <a:noFill/>
                    </a:lnL>
                    <a:lnR>
                      <a:noFill/>
                    </a:lnR>
                    <a:lnT>
                      <a:noFill/>
                    </a:lnT>
                    <a:lnB>
                      <a:noFill/>
                    </a:lnB>
                  </a:tcPr>
                </a:tc>
                <a:tc>
                  <a:txBody>
                    <a:bodyPr/>
                    <a:lstStyle/>
                    <a:p>
                      <a:pPr>
                        <a:lnSpc>
                          <a:spcPct val="115000"/>
                        </a:lnSpc>
                        <a:spcAft>
                          <a:spcPts val="0"/>
                        </a:spcAft>
                      </a:pPr>
                      <a:r>
                        <a:rPr lang="en-GB" sz="700" b="1">
                          <a:solidFill>
                            <a:srgbClr val="000000"/>
                          </a:solidFill>
                          <a:effectLst/>
                          <a:latin typeface="Calibri"/>
                          <a:ea typeface="Times New Roman"/>
                          <a:cs typeface="Times New Roman"/>
                        </a:rPr>
                        <a:t>Subject.4</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dirty="0">
                          <a:solidFill>
                            <a:srgbClr val="000000"/>
                          </a:solidFill>
                          <a:effectLst/>
                          <a:latin typeface="Calibri"/>
                          <a:ea typeface="Times New Roman"/>
                          <a:cs typeface="Times New Roman"/>
                        </a:rPr>
                        <a:t>Chemistry</a:t>
                      </a:r>
                      <a:endParaRPr lang="en-GB" sz="700" dirty="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Religious Studies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FF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French</a:t>
                      </a:r>
                      <a:endParaRPr lang="en-GB" sz="700">
                        <a:effectLst/>
                        <a:latin typeface="Calibri"/>
                        <a:ea typeface="Calibri"/>
                        <a:cs typeface="Times New Roman"/>
                      </a:endParaRPr>
                    </a:p>
                  </a:txBody>
                  <a:tcPr marL="7211" marR="7211" marT="0" marB="0" anchor="b">
                    <a:lnL>
                      <a:noFill/>
                    </a:lnL>
                    <a:lnR>
                      <a:noFill/>
                    </a:lnR>
                    <a:lnT>
                      <a:noFill/>
                    </a:lnT>
                    <a:lnB>
                      <a:noFill/>
                    </a:lnB>
                    <a:solidFill>
                      <a:srgbClr val="92D05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Government &amp; Politics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Geography</a:t>
                      </a:r>
                      <a:endParaRPr lang="en-GB" sz="700">
                        <a:effectLst/>
                        <a:latin typeface="Calibri"/>
                        <a:ea typeface="Calibri"/>
                        <a:cs typeface="Times New Roman"/>
                      </a:endParaRPr>
                    </a:p>
                  </a:txBody>
                  <a:tcPr marL="7211" marR="7211" marT="0" marB="0" anchor="b">
                    <a:lnL>
                      <a:noFill/>
                    </a:lnL>
                    <a:lnR>
                      <a:noFill/>
                    </a:lnR>
                    <a:lnT>
                      <a:noFill/>
                    </a:lnT>
                    <a:lnB>
                      <a:noFill/>
                    </a:lnB>
                    <a:solidFill>
                      <a:srgbClr val="00FF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Geography</a:t>
                      </a:r>
                      <a:endParaRPr lang="en-GB" sz="700">
                        <a:effectLst/>
                        <a:latin typeface="Calibri"/>
                        <a:ea typeface="Calibri"/>
                        <a:cs typeface="Times New Roman"/>
                      </a:endParaRPr>
                    </a:p>
                  </a:txBody>
                  <a:tcPr marL="7211" marR="7211" marT="0" marB="0" anchor="b">
                    <a:lnL>
                      <a:noFill/>
                    </a:lnL>
                    <a:lnR>
                      <a:noFill/>
                    </a:lnR>
                    <a:lnT>
                      <a:noFill/>
                    </a:lnT>
                    <a:lnB>
                      <a:noFill/>
                    </a:lnB>
                    <a:solidFill>
                      <a:srgbClr val="00FF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Geography</a:t>
                      </a:r>
                      <a:endParaRPr lang="en-GB" sz="700">
                        <a:effectLst/>
                        <a:latin typeface="Calibri"/>
                        <a:ea typeface="Calibri"/>
                        <a:cs typeface="Times New Roman"/>
                      </a:endParaRPr>
                    </a:p>
                  </a:txBody>
                  <a:tcPr marL="7211" marR="7211" marT="0" marB="0" anchor="b">
                    <a:lnL>
                      <a:noFill/>
                    </a:lnL>
                    <a:lnR>
                      <a:noFill/>
                    </a:lnR>
                    <a:lnT>
                      <a:noFill/>
                    </a:lnT>
                    <a:lnB>
                      <a:noFill/>
                    </a:lnB>
                    <a:solidFill>
                      <a:srgbClr val="00FF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Government &amp; Politics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Classical Civilisation</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Computing</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Government &amp; Politics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Classics - Latin</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Spanish</a:t>
                      </a:r>
                      <a:endParaRPr lang="en-GB" sz="700">
                        <a:effectLst/>
                        <a:latin typeface="Calibri"/>
                        <a:ea typeface="Calibri"/>
                        <a:cs typeface="Times New Roman"/>
                      </a:endParaRPr>
                    </a:p>
                  </a:txBody>
                  <a:tcPr marL="7211" marR="7211" marT="0" marB="0" anchor="b">
                    <a:lnL>
                      <a:noFill/>
                    </a:lnL>
                    <a:lnR>
                      <a:noFill/>
                    </a:lnR>
                    <a:lnT>
                      <a:noFill/>
                    </a:lnT>
                    <a:lnB>
                      <a:noFill/>
                    </a:lnB>
                    <a:solidFill>
                      <a:srgbClr val="92D05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Government &amp; Politics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Psychology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Economics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00B0F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French</a:t>
                      </a:r>
                      <a:endParaRPr lang="en-GB" sz="700">
                        <a:effectLst/>
                        <a:latin typeface="Calibri"/>
                        <a:ea typeface="Calibri"/>
                        <a:cs typeface="Times New Roman"/>
                      </a:endParaRPr>
                    </a:p>
                  </a:txBody>
                  <a:tcPr marL="7211" marR="7211" marT="0" marB="0" anchor="b">
                    <a:lnL>
                      <a:noFill/>
                    </a:lnL>
                    <a:lnR>
                      <a:noFill/>
                    </a:lnR>
                    <a:lnT>
                      <a:noFill/>
                    </a:lnT>
                    <a:lnB>
                      <a:noFill/>
                    </a:lnB>
                    <a:solidFill>
                      <a:srgbClr val="92D05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Further 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French</a:t>
                      </a:r>
                      <a:endParaRPr lang="en-GB" sz="700">
                        <a:effectLst/>
                        <a:latin typeface="Calibri"/>
                        <a:ea typeface="Calibri"/>
                        <a:cs typeface="Times New Roman"/>
                      </a:endParaRPr>
                    </a:p>
                  </a:txBody>
                  <a:tcPr marL="7211" marR="7211" marT="0" marB="0" anchor="b">
                    <a:lnL>
                      <a:noFill/>
                    </a:lnL>
                    <a:lnR>
                      <a:noFill/>
                    </a:lnR>
                    <a:lnT>
                      <a:noFill/>
                    </a:lnT>
                    <a:lnB>
                      <a:noFill/>
                    </a:lnB>
                    <a:solidFill>
                      <a:srgbClr val="92D05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Spanish</a:t>
                      </a:r>
                      <a:endParaRPr lang="en-GB" sz="700">
                        <a:effectLst/>
                        <a:latin typeface="Calibri"/>
                        <a:ea typeface="Calibri"/>
                        <a:cs typeface="Times New Roman"/>
                      </a:endParaRPr>
                    </a:p>
                  </a:txBody>
                  <a:tcPr marL="7211" marR="7211" marT="0" marB="0" anchor="b">
                    <a:lnL>
                      <a:noFill/>
                    </a:lnL>
                    <a:lnR>
                      <a:noFill/>
                    </a:lnR>
                    <a:lnT>
                      <a:noFill/>
                    </a:lnT>
                    <a:lnB>
                      <a:noFill/>
                    </a:lnB>
                    <a:solidFill>
                      <a:srgbClr val="92D05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Chemistry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English Literature</a:t>
                      </a:r>
                      <a:endParaRPr lang="en-GB" sz="700">
                        <a:effectLst/>
                        <a:latin typeface="Calibri"/>
                        <a:ea typeface="Calibri"/>
                        <a:cs typeface="Times New Roman"/>
                      </a:endParaRPr>
                    </a:p>
                  </a:txBody>
                  <a:tcPr marL="7211" marR="7211" marT="0" marB="0" anchor="b">
                    <a:lnL>
                      <a:noFill/>
                    </a:lnL>
                    <a:lnR>
                      <a:noFill/>
                    </a:lnR>
                    <a:lnT>
                      <a:noFill/>
                    </a:lnT>
                    <a:lnB>
                      <a:noFill/>
                    </a:lnB>
                    <a:solidFill>
                      <a:srgbClr val="79FBF8"/>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History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66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Physics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FF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NA</a:t>
                      </a:r>
                      <a:endParaRPr lang="en-GB" sz="700">
                        <a:effectLst/>
                        <a:latin typeface="Calibri"/>
                        <a:ea typeface="Calibri"/>
                        <a:cs typeface="Times New Roman"/>
                      </a:endParaRPr>
                    </a:p>
                  </a:txBody>
                  <a:tcPr marL="7211" marR="7211" marT="0" marB="0" anchor="b">
                    <a:lnL>
                      <a:noFill/>
                    </a:lnL>
                    <a:lnR>
                      <a:noFill/>
                    </a:lnR>
                    <a:lnT>
                      <a:noFill/>
                    </a:lnT>
                    <a:lnB>
                      <a:noFill/>
                    </a:lnB>
                  </a:tcPr>
                </a:tc>
              </a:tr>
              <a:tr h="122681">
                <a:tc>
                  <a:txBody>
                    <a:bodyPr/>
                    <a:lstStyle/>
                    <a:p>
                      <a:pPr>
                        <a:lnSpc>
                          <a:spcPct val="115000"/>
                        </a:lnSpc>
                        <a:spcAft>
                          <a:spcPts val="0"/>
                        </a:spcAft>
                      </a:pPr>
                      <a:r>
                        <a:rPr lang="en-GB" sz="700">
                          <a:solidFill>
                            <a:srgbClr val="000000"/>
                          </a:solidFill>
                          <a:effectLst/>
                          <a:latin typeface="Calibri"/>
                          <a:ea typeface="Times New Roman"/>
                          <a:cs typeface="Times New Roman"/>
                        </a:rPr>
                        <a:t>Biology</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Geography</a:t>
                      </a:r>
                      <a:endParaRPr lang="en-GB" sz="700">
                        <a:effectLst/>
                        <a:latin typeface="Calibri"/>
                        <a:ea typeface="Calibri"/>
                        <a:cs typeface="Times New Roman"/>
                      </a:endParaRPr>
                    </a:p>
                  </a:txBody>
                  <a:tcPr marL="7211" marR="7211" marT="0" marB="0" anchor="b">
                    <a:lnL>
                      <a:noFill/>
                    </a:lnL>
                    <a:lnR>
                      <a:noFill/>
                    </a:lnR>
                    <a:lnT>
                      <a:noFill/>
                    </a:lnT>
                    <a:lnB>
                      <a:noFill/>
                    </a:lnB>
                    <a:solidFill>
                      <a:srgbClr val="00FFFF"/>
                    </a:solidFill>
                  </a:tcPr>
                </a:tc>
                <a:tc>
                  <a:txBody>
                    <a:bodyPr/>
                    <a:lstStyle/>
                    <a:p>
                      <a:pPr>
                        <a:lnSpc>
                          <a:spcPct val="115000"/>
                        </a:lnSpc>
                        <a:spcAft>
                          <a:spcPts val="0"/>
                        </a:spcAft>
                      </a:pPr>
                      <a:r>
                        <a:rPr lang="en-GB" sz="700">
                          <a:solidFill>
                            <a:srgbClr val="000000"/>
                          </a:solidFill>
                          <a:effectLst/>
                          <a:latin typeface="Calibri"/>
                          <a:ea typeface="Times New Roman"/>
                          <a:cs typeface="Times New Roman"/>
                        </a:rPr>
                        <a:t>Mathematics</a:t>
                      </a:r>
                      <a:endParaRPr lang="en-GB" sz="700">
                        <a:effectLst/>
                        <a:latin typeface="Calibri"/>
                        <a:ea typeface="Calibri"/>
                        <a:cs typeface="Times New Roman"/>
                      </a:endParaRPr>
                    </a:p>
                  </a:txBody>
                  <a:tcPr marL="7211" marR="7211" marT="0" marB="0" anchor="b">
                    <a:lnL>
                      <a:noFill/>
                    </a:lnL>
                    <a:lnR>
                      <a:noFill/>
                    </a:lnR>
                    <a:lnT>
                      <a:noFill/>
                    </a:lnT>
                    <a:lnB>
                      <a:noFill/>
                    </a:lnB>
                    <a:solidFill>
                      <a:srgbClr val="FFC000"/>
                    </a:solidFill>
                  </a:tcPr>
                </a:tc>
                <a:tc>
                  <a:txBody>
                    <a:bodyPr/>
                    <a:lstStyle/>
                    <a:p>
                      <a:pPr>
                        <a:lnSpc>
                          <a:spcPct val="115000"/>
                        </a:lnSpc>
                        <a:spcAft>
                          <a:spcPts val="0"/>
                        </a:spcAft>
                      </a:pPr>
                      <a:r>
                        <a:rPr lang="en-GB" sz="700" dirty="0">
                          <a:solidFill>
                            <a:srgbClr val="000000"/>
                          </a:solidFill>
                          <a:effectLst/>
                          <a:latin typeface="Calibri"/>
                          <a:ea typeface="Times New Roman"/>
                          <a:cs typeface="Times New Roman"/>
                        </a:rPr>
                        <a:t>NA</a:t>
                      </a:r>
                      <a:endParaRPr lang="en-GB" sz="700" dirty="0">
                        <a:effectLst/>
                        <a:latin typeface="Calibri"/>
                        <a:ea typeface="Calibri"/>
                        <a:cs typeface="Times New Roman"/>
                      </a:endParaRPr>
                    </a:p>
                  </a:txBody>
                  <a:tcPr marL="7211" marR="7211" marT="0" marB="0" anchor="b">
                    <a:lnL>
                      <a:noFill/>
                    </a:lnL>
                    <a:lnR>
                      <a:noFill/>
                    </a:lnR>
                    <a:lnT>
                      <a:noFill/>
                    </a:lnT>
                    <a:lnB>
                      <a:noFill/>
                    </a:lnB>
                  </a:tcPr>
                </a:tc>
              </a:tr>
            </a:tbl>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8"/>
          <p:cNvGrpSpPr>
            <a:grpSpLocks/>
          </p:cNvGrpSpPr>
          <p:nvPr/>
        </p:nvGrpSpPr>
        <p:grpSpPr bwMode="auto">
          <a:xfrm>
            <a:off x="0" y="6092825"/>
            <a:ext cx="9144000" cy="765175"/>
            <a:chOff x="0" y="6093296"/>
            <a:chExt cx="9144000" cy="764704"/>
          </a:xfrm>
        </p:grpSpPr>
        <p:sp>
          <p:nvSpPr>
            <p:cNvPr id="9240"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9241"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19" name="Rectangle 1"/>
          <p:cNvSpPr>
            <a:spLocks noChangeArrowheads="1"/>
          </p:cNvSpPr>
          <p:nvPr/>
        </p:nvSpPr>
        <p:spPr bwMode="auto">
          <a:xfrm>
            <a:off x="179388" y="152400"/>
            <a:ext cx="43140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Tx/>
              <a:buNone/>
            </a:pPr>
            <a:r>
              <a:rPr lang="en-GB" altLang="en-US" sz="3600" b="1" dirty="0"/>
              <a:t>Applicants for </a:t>
            </a:r>
            <a:r>
              <a:rPr lang="en-GB" altLang="en-US" sz="3600" b="1" dirty="0" smtClean="0"/>
              <a:t>Law</a:t>
            </a:r>
          </a:p>
          <a:p>
            <a:pPr eaLnBrk="1" hangingPunct="1">
              <a:lnSpc>
                <a:spcPct val="100000"/>
              </a:lnSpc>
              <a:buClrTx/>
              <a:buSzTx/>
              <a:buFontTx/>
              <a:buNone/>
            </a:pPr>
            <a:r>
              <a:rPr lang="en-GB" altLang="en-US" sz="3600" b="1" dirty="0" smtClean="0"/>
              <a:t>All </a:t>
            </a:r>
            <a:r>
              <a:rPr lang="en-GB" altLang="en-US" sz="3600" b="1" dirty="0"/>
              <a:t>the same?</a:t>
            </a:r>
          </a:p>
        </p:txBody>
      </p:sp>
      <p:graphicFrame>
        <p:nvGraphicFramePr>
          <p:cNvPr id="3" name="Table 2"/>
          <p:cNvGraphicFramePr>
            <a:graphicFrameLocks noGrp="1"/>
          </p:cNvGraphicFramePr>
          <p:nvPr/>
        </p:nvGraphicFramePr>
        <p:xfrm>
          <a:off x="2419350" y="1685925"/>
          <a:ext cx="4305300" cy="246063"/>
        </p:xfrm>
        <a:graphic>
          <a:graphicData uri="http://schemas.openxmlformats.org/drawingml/2006/table">
            <a:tbl>
              <a:tblPr firstRow="1" firstCol="1" bandRow="1"/>
              <a:tblGrid>
                <a:gridCol w="1612900"/>
                <a:gridCol w="1333500"/>
                <a:gridCol w="1358900"/>
              </a:tblGrid>
              <a:tr h="246063">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Biology</a:t>
                      </a:r>
                      <a:endParaRPr lang="en-GB" sz="1400" dirty="0">
                        <a:effectLst/>
                        <a:latin typeface="Calibri"/>
                        <a:ea typeface="Calibri"/>
                        <a:cs typeface="Times New Roman"/>
                      </a:endParaRPr>
                    </a:p>
                  </a:txBody>
                  <a:tcPr marL="68580" marR="68580" marT="0" marB="0" anchor="b">
                    <a:lnL>
                      <a:noFill/>
                    </a:lnL>
                    <a:lnR>
                      <a:noFill/>
                    </a:lnR>
                    <a:lnT>
                      <a:noFill/>
                    </a:lnT>
                    <a:lnB>
                      <a:noFill/>
                    </a:lnB>
                    <a:solidFill>
                      <a:srgbClr val="FFC000"/>
                    </a:solidFill>
                  </a:tcPr>
                </a:tc>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Chemistry</a:t>
                      </a:r>
                      <a:endParaRPr lang="en-GB" sz="1400" dirty="0">
                        <a:effectLst/>
                        <a:latin typeface="Calibri"/>
                        <a:ea typeface="Calibri"/>
                        <a:cs typeface="Times New Roman"/>
                      </a:endParaRPr>
                    </a:p>
                  </a:txBody>
                  <a:tcPr marL="68580" marR="68580" marT="0" marB="0" anchor="b">
                    <a:lnL>
                      <a:noFill/>
                    </a:lnL>
                    <a:lnR>
                      <a:noFill/>
                    </a:lnR>
                    <a:lnT>
                      <a:noFill/>
                    </a:lnT>
                    <a:lnB>
                      <a:noFill/>
                    </a:lnB>
                    <a:solidFill>
                      <a:srgbClr val="FFC000"/>
                    </a:solidFill>
                  </a:tcPr>
                </a:tc>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Mathematics</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C000"/>
                    </a:solidFill>
                  </a:tcPr>
                </a:tc>
              </a:tr>
            </a:tbl>
          </a:graphicData>
        </a:graphic>
      </p:graphicFrame>
      <p:graphicFrame>
        <p:nvGraphicFramePr>
          <p:cNvPr id="5" name="Table 4"/>
          <p:cNvGraphicFramePr>
            <a:graphicFrameLocks noGrp="1"/>
          </p:cNvGraphicFramePr>
          <p:nvPr/>
        </p:nvGraphicFramePr>
        <p:xfrm>
          <a:off x="2419350" y="2205038"/>
          <a:ext cx="4305300" cy="490728"/>
        </p:xfrm>
        <a:graphic>
          <a:graphicData uri="http://schemas.openxmlformats.org/drawingml/2006/table">
            <a:tbl>
              <a:tblPr firstRow="1" firstCol="1" bandRow="1"/>
              <a:tblGrid>
                <a:gridCol w="1612900"/>
                <a:gridCol w="1333500"/>
                <a:gridCol w="1358900"/>
              </a:tblGrid>
              <a:tr h="490537">
                <a:tc>
                  <a:txBody>
                    <a:bodyPr/>
                    <a:lstStyle/>
                    <a:p>
                      <a:pPr algn="ctr">
                        <a:lnSpc>
                          <a:spcPct val="115000"/>
                        </a:lnSpc>
                        <a:spcAft>
                          <a:spcPts val="1000"/>
                        </a:spcAft>
                      </a:pPr>
                      <a:r>
                        <a:rPr lang="en-GB" sz="1400" dirty="0" smtClean="0">
                          <a:solidFill>
                            <a:srgbClr val="000000"/>
                          </a:solidFill>
                          <a:effectLst/>
                          <a:latin typeface="Calibri"/>
                          <a:ea typeface="Calibri"/>
                          <a:cs typeface="Times New Roman"/>
                        </a:rPr>
                        <a:t>Economics</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00B0F0"/>
                    </a:solidFill>
                  </a:tcPr>
                </a:tc>
                <a:tc>
                  <a:txBody>
                    <a:bodyPr/>
                    <a:lstStyle/>
                    <a:p>
                      <a:pPr algn="ctr">
                        <a:lnSpc>
                          <a:spcPct val="115000"/>
                        </a:lnSpc>
                        <a:spcAft>
                          <a:spcPts val="1000"/>
                        </a:spcAft>
                      </a:pPr>
                      <a:r>
                        <a:rPr lang="en-GB" sz="1400" dirty="0">
                          <a:solidFill>
                            <a:srgbClr val="000000"/>
                          </a:solidFill>
                          <a:effectLst/>
                          <a:latin typeface="Calibri"/>
                          <a:ea typeface="Calibri"/>
                          <a:cs typeface="Times New Roman"/>
                        </a:rPr>
                        <a:t>English Literature</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79FBF8"/>
                    </a:solidFill>
                  </a:tcPr>
                </a:tc>
                <a:tc>
                  <a:txBody>
                    <a:bodyPr/>
                    <a:lstStyle/>
                    <a:p>
                      <a:pPr algn="ctr">
                        <a:lnSpc>
                          <a:spcPct val="115000"/>
                        </a:lnSpc>
                        <a:spcAft>
                          <a:spcPts val="1000"/>
                        </a:spcAft>
                      </a:pPr>
                      <a:r>
                        <a:rPr lang="en-GB" sz="1400" dirty="0">
                          <a:solidFill>
                            <a:srgbClr val="000000"/>
                          </a:solidFill>
                          <a:effectLst/>
                          <a:latin typeface="Calibri"/>
                          <a:ea typeface="Calibri"/>
                          <a:cs typeface="Times New Roman"/>
                        </a:rPr>
                        <a:t>Mathematics</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C000"/>
                    </a:solidFill>
                  </a:tcPr>
                </a:tc>
              </a:tr>
            </a:tbl>
          </a:graphicData>
        </a:graphic>
      </p:graphicFrame>
      <p:graphicFrame>
        <p:nvGraphicFramePr>
          <p:cNvPr id="6" name="Table 5"/>
          <p:cNvGraphicFramePr>
            <a:graphicFrameLocks noGrp="1"/>
          </p:cNvGraphicFramePr>
          <p:nvPr/>
        </p:nvGraphicFramePr>
        <p:xfrm>
          <a:off x="2419350" y="2997200"/>
          <a:ext cx="4305300" cy="490728"/>
        </p:xfrm>
        <a:graphic>
          <a:graphicData uri="http://schemas.openxmlformats.org/drawingml/2006/table">
            <a:tbl>
              <a:tblPr firstRow="1" firstCol="1" bandRow="1"/>
              <a:tblGrid>
                <a:gridCol w="1612900"/>
                <a:gridCol w="1333500"/>
                <a:gridCol w="1358900"/>
              </a:tblGrid>
              <a:tr h="490538">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Biology</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C000"/>
                    </a:solidFill>
                  </a:tcPr>
                </a:tc>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English Literature</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79FBF8"/>
                    </a:solidFill>
                  </a:tcPr>
                </a:tc>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Psychology</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00B0F0"/>
                    </a:solidFill>
                  </a:tcPr>
                </a:tc>
              </a:tr>
            </a:tbl>
          </a:graphicData>
        </a:graphic>
      </p:graphicFrame>
      <p:graphicFrame>
        <p:nvGraphicFramePr>
          <p:cNvPr id="7" name="Table 6"/>
          <p:cNvGraphicFramePr>
            <a:graphicFrameLocks noGrp="1"/>
          </p:cNvGraphicFramePr>
          <p:nvPr/>
        </p:nvGraphicFramePr>
        <p:xfrm>
          <a:off x="2419350" y="3763963"/>
          <a:ext cx="4305300" cy="490728"/>
        </p:xfrm>
        <a:graphic>
          <a:graphicData uri="http://schemas.openxmlformats.org/drawingml/2006/table">
            <a:tbl>
              <a:tblPr firstRow="1" firstCol="1" bandRow="1"/>
              <a:tblGrid>
                <a:gridCol w="1612900"/>
                <a:gridCol w="1333500"/>
                <a:gridCol w="1358900"/>
              </a:tblGrid>
              <a:tr h="490537">
                <a:tc>
                  <a:txBody>
                    <a:bodyPr/>
                    <a:lstStyle/>
                    <a:p>
                      <a:pPr algn="ctr">
                        <a:lnSpc>
                          <a:spcPct val="115000"/>
                        </a:lnSpc>
                        <a:spcAft>
                          <a:spcPts val="1000"/>
                        </a:spcAft>
                      </a:pPr>
                      <a:r>
                        <a:rPr lang="en-GB" sz="1400" dirty="0">
                          <a:solidFill>
                            <a:srgbClr val="000000"/>
                          </a:solidFill>
                          <a:effectLst/>
                          <a:latin typeface="Calibri"/>
                          <a:ea typeface="Calibri"/>
                          <a:cs typeface="Times New Roman"/>
                        </a:rPr>
                        <a:t>English Language &amp; Literature</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C5D9F1"/>
                    </a:solidFill>
                  </a:tcPr>
                </a:tc>
                <a:tc>
                  <a:txBody>
                    <a:bodyPr/>
                    <a:lstStyle/>
                    <a:p>
                      <a:pPr algn="ctr">
                        <a:lnSpc>
                          <a:spcPct val="115000"/>
                        </a:lnSpc>
                        <a:spcAft>
                          <a:spcPts val="1000"/>
                        </a:spcAft>
                      </a:pPr>
                      <a:r>
                        <a:rPr lang="en-GB" sz="1400">
                          <a:solidFill>
                            <a:srgbClr val="000000"/>
                          </a:solidFill>
                          <a:effectLst/>
                          <a:latin typeface="Calibri"/>
                          <a:ea typeface="Calibri"/>
                          <a:cs typeface="Times New Roman"/>
                        </a:rPr>
                        <a:t>French</a:t>
                      </a:r>
                      <a:endParaRPr lang="en-GB" sz="1400">
                        <a:effectLst/>
                        <a:latin typeface="Calibri"/>
                        <a:ea typeface="Calibri"/>
                        <a:cs typeface="Times New Roman"/>
                      </a:endParaRPr>
                    </a:p>
                  </a:txBody>
                  <a:tcPr marL="68580" marR="68580" marT="0" marB="0" anchor="ctr">
                    <a:lnL>
                      <a:noFill/>
                    </a:lnL>
                    <a:lnR>
                      <a:noFill/>
                    </a:lnR>
                    <a:lnT>
                      <a:noFill/>
                    </a:lnT>
                    <a:lnB>
                      <a:noFill/>
                    </a:lnB>
                    <a:solidFill>
                      <a:srgbClr val="92D050"/>
                    </a:solidFill>
                  </a:tcPr>
                </a:tc>
                <a:tc>
                  <a:txBody>
                    <a:bodyPr/>
                    <a:lstStyle/>
                    <a:p>
                      <a:pPr algn="ctr">
                        <a:lnSpc>
                          <a:spcPct val="115000"/>
                        </a:lnSpc>
                        <a:spcAft>
                          <a:spcPts val="1000"/>
                        </a:spcAft>
                      </a:pPr>
                      <a:r>
                        <a:rPr lang="en-GB" sz="1400" dirty="0">
                          <a:solidFill>
                            <a:srgbClr val="000000"/>
                          </a:solidFill>
                          <a:effectLst/>
                          <a:latin typeface="Calibri"/>
                          <a:ea typeface="Calibri"/>
                          <a:cs typeface="Times New Roman"/>
                        </a:rPr>
                        <a:t>History</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66FF"/>
                    </a:solidFill>
                  </a:tcPr>
                </a:tc>
              </a:tr>
            </a:tbl>
          </a:graphicData>
        </a:graphic>
      </p:graphicFrame>
      <p:graphicFrame>
        <p:nvGraphicFramePr>
          <p:cNvPr id="8" name="Table 7"/>
          <p:cNvGraphicFramePr>
            <a:graphicFrameLocks noGrp="1"/>
          </p:cNvGraphicFramePr>
          <p:nvPr/>
        </p:nvGraphicFramePr>
        <p:xfrm>
          <a:off x="2419350" y="4581525"/>
          <a:ext cx="4305300" cy="490728"/>
        </p:xfrm>
        <a:graphic>
          <a:graphicData uri="http://schemas.openxmlformats.org/drawingml/2006/table">
            <a:tbl>
              <a:tblPr firstRow="1" firstCol="1" bandRow="1"/>
              <a:tblGrid>
                <a:gridCol w="1612900"/>
                <a:gridCol w="1333500"/>
                <a:gridCol w="1358900"/>
              </a:tblGrid>
              <a:tr h="490538">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Latin</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FF00"/>
                    </a:solidFill>
                  </a:tcPr>
                </a:tc>
                <a:tc>
                  <a:txBody>
                    <a:bodyPr/>
                    <a:lstStyle/>
                    <a:p>
                      <a:pPr algn="ctr">
                        <a:lnSpc>
                          <a:spcPct val="115000"/>
                        </a:lnSpc>
                        <a:spcAft>
                          <a:spcPts val="0"/>
                        </a:spcAft>
                      </a:pPr>
                      <a:r>
                        <a:rPr lang="en-GB" sz="1400">
                          <a:solidFill>
                            <a:srgbClr val="000000"/>
                          </a:solidFill>
                          <a:effectLst/>
                          <a:latin typeface="Calibri"/>
                          <a:ea typeface="Times New Roman"/>
                          <a:cs typeface="Times New Roman"/>
                        </a:rPr>
                        <a:t>English Literature</a:t>
                      </a:r>
                      <a:endParaRPr lang="en-GB" sz="1400">
                        <a:effectLst/>
                        <a:latin typeface="Calibri"/>
                        <a:ea typeface="Calibri"/>
                        <a:cs typeface="Times New Roman"/>
                      </a:endParaRPr>
                    </a:p>
                  </a:txBody>
                  <a:tcPr marL="68580" marR="68580" marT="0" marB="0" anchor="ctr">
                    <a:lnL>
                      <a:noFill/>
                    </a:lnL>
                    <a:lnR>
                      <a:noFill/>
                    </a:lnR>
                    <a:lnT>
                      <a:noFill/>
                    </a:lnT>
                    <a:lnB>
                      <a:noFill/>
                    </a:lnB>
                    <a:solidFill>
                      <a:srgbClr val="79FBF8"/>
                    </a:solidFill>
                  </a:tcPr>
                </a:tc>
                <a:tc>
                  <a:txBody>
                    <a:bodyPr/>
                    <a:lstStyle/>
                    <a:p>
                      <a:pPr algn="ctr">
                        <a:lnSpc>
                          <a:spcPct val="115000"/>
                        </a:lnSpc>
                        <a:spcAft>
                          <a:spcPts val="0"/>
                        </a:spcAft>
                      </a:pPr>
                      <a:r>
                        <a:rPr lang="en-GB" sz="1400" dirty="0">
                          <a:solidFill>
                            <a:srgbClr val="000000"/>
                          </a:solidFill>
                          <a:effectLst/>
                          <a:latin typeface="Calibri"/>
                          <a:ea typeface="Times New Roman"/>
                          <a:cs typeface="Times New Roman"/>
                        </a:rPr>
                        <a:t>History</a:t>
                      </a:r>
                      <a:endParaRPr lang="en-GB" sz="1400" dirty="0">
                        <a:effectLst/>
                        <a:latin typeface="Calibri"/>
                        <a:ea typeface="Calibri"/>
                        <a:cs typeface="Times New Roman"/>
                      </a:endParaRPr>
                    </a:p>
                  </a:txBody>
                  <a:tcPr marL="68580" marR="68580" marT="0" marB="0" anchor="ctr">
                    <a:lnL>
                      <a:noFill/>
                    </a:lnL>
                    <a:lnR>
                      <a:noFill/>
                    </a:lnR>
                    <a:lnT>
                      <a:noFill/>
                    </a:lnT>
                    <a:lnB>
                      <a:noFill/>
                    </a:lnB>
                    <a:solidFill>
                      <a:srgbClr val="FF66FF"/>
                    </a:solidFill>
                  </a:tcPr>
                </a:tc>
              </a:tr>
            </a:tbl>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8"/>
          <p:cNvGrpSpPr>
            <a:grpSpLocks/>
          </p:cNvGrpSpPr>
          <p:nvPr/>
        </p:nvGrpSpPr>
        <p:grpSpPr bwMode="auto">
          <a:xfrm>
            <a:off x="0" y="6092825"/>
            <a:ext cx="9144000" cy="765175"/>
            <a:chOff x="0" y="6093296"/>
            <a:chExt cx="9144000" cy="764704"/>
          </a:xfrm>
        </p:grpSpPr>
        <p:sp>
          <p:nvSpPr>
            <p:cNvPr id="11269"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11270"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7" name="Rectangle 2"/>
          <p:cNvSpPr>
            <a:spLocks noChangeArrowheads="1"/>
          </p:cNvSpPr>
          <p:nvPr/>
        </p:nvSpPr>
        <p:spPr bwMode="auto">
          <a:xfrm>
            <a:off x="0" y="115888"/>
            <a:ext cx="79560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Tx/>
              <a:buNone/>
            </a:pPr>
            <a:r>
              <a:rPr lang="en-GB" altLang="en-US" sz="3600" b="1" dirty="0"/>
              <a:t>Letting the genie out of the bottle</a:t>
            </a:r>
            <a:r>
              <a:rPr lang="en-GB" altLang="en-US" sz="3600" b="1" dirty="0" smtClean="0"/>
              <a:t>…</a:t>
            </a:r>
          </a:p>
          <a:p>
            <a:pPr eaLnBrk="1" hangingPunct="1">
              <a:lnSpc>
                <a:spcPct val="100000"/>
              </a:lnSpc>
              <a:buClrTx/>
              <a:buSzTx/>
              <a:buFontTx/>
              <a:buNone/>
            </a:pPr>
            <a:endParaRPr lang="en-GB" altLang="en-US" sz="3600" b="1" dirty="0"/>
          </a:p>
        </p:txBody>
      </p:sp>
      <p:sp>
        <p:nvSpPr>
          <p:cNvPr id="11268" name="Rectangle 1"/>
          <p:cNvSpPr>
            <a:spLocks noChangeArrowheads="1"/>
          </p:cNvSpPr>
          <p:nvPr/>
        </p:nvSpPr>
        <p:spPr bwMode="auto">
          <a:xfrm>
            <a:off x="461412" y="969148"/>
            <a:ext cx="813752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Tx/>
              <a:buNone/>
            </a:pPr>
            <a:r>
              <a:rPr lang="en-GB" altLang="en-US" sz="1600" dirty="0"/>
              <a:t>‘The act of formally raising it [issue of inter-subject comparability] from implicit to explicit policy might, in itself, have consequences which should be </a:t>
            </a:r>
            <a:r>
              <a:rPr lang="en-GB" altLang="en-US" sz="1600" dirty="0" smtClean="0"/>
              <a:t>considered… …an </a:t>
            </a:r>
            <a:r>
              <a:rPr lang="en-GB" altLang="en-US" sz="1600" dirty="0"/>
              <a:t>uncomfortable corollary of explicitly adopting the ‘no action’ policy is that it ought also to be stated explicitly that there is no strong basis for assuming that grades from different subjects are comparable and, therefore, there is no strong justification for treating them interchangeably</a:t>
            </a:r>
            <a:r>
              <a:rPr lang="en-GB" altLang="en-US" sz="1600" dirty="0" smtClean="0"/>
              <a:t>’</a:t>
            </a:r>
            <a:endParaRPr lang="en-GB" altLang="en-US" sz="1600" dirty="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dirty="0" smtClean="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dirty="0" smtClean="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dirty="0" smtClean="0"/>
          </a:p>
          <a:p>
            <a:pPr eaLnBrk="1" hangingPunct="1">
              <a:lnSpc>
                <a:spcPct val="100000"/>
              </a:lnSpc>
              <a:buClrTx/>
              <a:buSzTx/>
              <a:buFontTx/>
              <a:buNone/>
            </a:pPr>
            <a:endParaRPr lang="en-GB" altLang="en-US" sz="1600" dirty="0"/>
          </a:p>
          <a:p>
            <a:pPr eaLnBrk="1" hangingPunct="1">
              <a:lnSpc>
                <a:spcPct val="100000"/>
              </a:lnSpc>
              <a:buClrTx/>
              <a:buSzTx/>
              <a:buFontTx/>
              <a:buNone/>
            </a:pPr>
            <a:endParaRPr lang="en-GB" altLang="en-US" sz="1600" b="1" dirty="0" smtClean="0"/>
          </a:p>
          <a:p>
            <a:pPr eaLnBrk="1" hangingPunct="1">
              <a:lnSpc>
                <a:spcPct val="100000"/>
              </a:lnSpc>
              <a:buClrTx/>
              <a:buSzTx/>
              <a:buFontTx/>
              <a:buNone/>
            </a:pPr>
            <a:endParaRPr lang="en-GB" altLang="en-US" sz="1600" dirty="0"/>
          </a:p>
          <a:p>
            <a:pPr eaLnBrk="1" hangingPunct="1">
              <a:lnSpc>
                <a:spcPct val="100000"/>
              </a:lnSpc>
              <a:buClrTx/>
              <a:buSzTx/>
              <a:buNone/>
            </a:pPr>
            <a:endParaRPr lang="en-GB" altLang="en-US" sz="1600" dirty="0" smtClean="0"/>
          </a:p>
          <a:p>
            <a:pPr eaLnBrk="1" hangingPunct="1">
              <a:lnSpc>
                <a:spcPct val="100000"/>
              </a:lnSpc>
              <a:buClrTx/>
              <a:buSzTx/>
              <a:buNone/>
            </a:pPr>
            <a:endParaRPr lang="en-GB" altLang="en-US" sz="1600" dirty="0" smtClean="0"/>
          </a:p>
          <a:p>
            <a:pPr>
              <a:buNone/>
            </a:pPr>
            <a:r>
              <a:rPr lang="en-GB" altLang="en-US" sz="1600" b="1" dirty="0" err="1"/>
              <a:t>Ofqual</a:t>
            </a:r>
            <a:r>
              <a:rPr lang="en-GB" altLang="en-US" sz="1600" b="1" dirty="0"/>
              <a:t> ISC Working Paper 6</a:t>
            </a:r>
          </a:p>
          <a:p>
            <a:pPr eaLnBrk="1" hangingPunct="1">
              <a:lnSpc>
                <a:spcPct val="100000"/>
              </a:lnSpc>
              <a:buClrTx/>
              <a:buSzTx/>
              <a:buFontTx/>
              <a:buNone/>
            </a:pPr>
            <a:endParaRPr lang="en-GB" altLang="en-US" sz="1600" dirty="0"/>
          </a:p>
        </p:txBody>
      </p:sp>
      <p:sp>
        <p:nvSpPr>
          <p:cNvPr id="3" name="TextBox 2"/>
          <p:cNvSpPr txBox="1"/>
          <p:nvPr/>
        </p:nvSpPr>
        <p:spPr>
          <a:xfrm>
            <a:off x="566473" y="4005064"/>
            <a:ext cx="7927404" cy="1569660"/>
          </a:xfrm>
          <a:prstGeom prst="rect">
            <a:avLst/>
          </a:prstGeom>
          <a:noFill/>
        </p:spPr>
        <p:txBody>
          <a:bodyPr wrap="square" rtlCol="0">
            <a:spAutoFit/>
          </a:bodyPr>
          <a:lstStyle/>
          <a:p>
            <a:r>
              <a:rPr lang="en-GB" sz="1600" dirty="0" smtClean="0"/>
              <a:t>…‘</a:t>
            </a:r>
            <a:r>
              <a:rPr lang="en-GB" sz="1600" dirty="0"/>
              <a:t>It might even be argued that GCSE and A level exam results do not need to demonstrate inter-subject comparability in order to fulfil their primary purposes. If other </a:t>
            </a:r>
            <a:r>
              <a:rPr lang="en-GB" sz="1600" dirty="0" smtClean="0"/>
              <a:t>organisations… required </a:t>
            </a:r>
            <a:r>
              <a:rPr lang="en-GB" sz="1600" dirty="0"/>
              <a:t>those results to demonstrate inter-subject comparability to support secondary purposes (for example, accountability or selection), then there might be some justification for recommending that responsibility for scaling results prior to use ought to lie with secondary users.’</a:t>
            </a:r>
          </a:p>
        </p:txBody>
      </p:sp>
      <p:sp>
        <p:nvSpPr>
          <p:cNvPr id="8" name="TextBox 7"/>
          <p:cNvSpPr txBox="1"/>
          <p:nvPr/>
        </p:nvSpPr>
        <p:spPr>
          <a:xfrm>
            <a:off x="532590" y="2708920"/>
            <a:ext cx="7632847" cy="1077218"/>
          </a:xfrm>
          <a:prstGeom prst="rect">
            <a:avLst/>
          </a:prstGeom>
          <a:noFill/>
        </p:spPr>
        <p:txBody>
          <a:bodyPr wrap="square" rtlCol="0">
            <a:spAutoFit/>
          </a:bodyPr>
          <a:lstStyle/>
          <a:p>
            <a:pPr eaLnBrk="1" hangingPunct="1">
              <a:defRPr/>
            </a:pPr>
            <a:r>
              <a:rPr lang="en-GB" altLang="en-US" sz="1600" dirty="0" smtClean="0"/>
              <a:t>‘…students </a:t>
            </a:r>
            <a:r>
              <a:rPr lang="en-GB" altLang="en-US" sz="1600" dirty="0"/>
              <a:t>who wish to be perceived as stronger will gravitate towards ‘harder’ subjects, ensuring a more competitive environment for those who are more motivated by competition… lower-aspiration students might gravitate towards ‘easier’ </a:t>
            </a:r>
            <a:r>
              <a:rPr lang="en-GB" altLang="en-US" sz="1600" dirty="0" smtClean="0"/>
              <a:t>subjects’</a:t>
            </a:r>
            <a:endParaRPr lang="en-GB" altLang="en-US" sz="1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8"/>
          <p:cNvGrpSpPr>
            <a:grpSpLocks/>
          </p:cNvGrpSpPr>
          <p:nvPr/>
        </p:nvGrpSpPr>
        <p:grpSpPr bwMode="auto">
          <a:xfrm>
            <a:off x="0" y="6092825"/>
            <a:ext cx="9144000" cy="765175"/>
            <a:chOff x="0" y="6093296"/>
            <a:chExt cx="9144000" cy="764704"/>
          </a:xfrm>
        </p:grpSpPr>
        <p:sp>
          <p:nvSpPr>
            <p:cNvPr id="12294" name="Rectangle 9"/>
            <p:cNvSpPr>
              <a:spLocks noChangeArrowheads="1"/>
            </p:cNvSpPr>
            <p:nvPr/>
          </p:nvSpPr>
          <p:spPr bwMode="auto">
            <a:xfrm>
              <a:off x="0" y="6093296"/>
              <a:ext cx="9144000" cy="764704"/>
            </a:xfrm>
            <a:prstGeom prst="rect">
              <a:avLst/>
            </a:prstGeom>
            <a:solidFill>
              <a:srgbClr val="002147"/>
            </a:solidFill>
            <a:ln w="9525" algn="ctr">
              <a:solidFill>
                <a:schemeClr val="tx1"/>
              </a:solidFill>
              <a:round/>
              <a:headEnd/>
              <a:tailEnd/>
            </a:ln>
          </p:spPr>
          <p:txBody>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a:lnSpc>
                  <a:spcPct val="100000"/>
                </a:lnSpc>
                <a:buClrTx/>
                <a:buSzTx/>
                <a:buFontTx/>
                <a:buNone/>
              </a:pPr>
              <a:endParaRPr lang="en-US" altLang="en-US" sz="2400"/>
            </a:p>
          </p:txBody>
        </p:sp>
        <p:pic>
          <p:nvPicPr>
            <p:cNvPr id="12295" name="Picture 2" descr="G:\Student Recruitment\Photographs\LOGO for web\brand marks for web\ox_brand1_rev_r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2016224" cy="62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1" name="Rectangle 4"/>
          <p:cNvSpPr>
            <a:spLocks noChangeArrowheads="1"/>
          </p:cNvSpPr>
          <p:nvPr/>
        </p:nvSpPr>
        <p:spPr bwMode="auto">
          <a:xfrm>
            <a:off x="5148263" y="915988"/>
            <a:ext cx="374491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 typeface="Wingdings" pitchFamily="2" charset="2"/>
              <a:buNone/>
            </a:pPr>
            <a:endParaRPr lang="en-GB" altLang="en-US" sz="2400"/>
          </a:p>
        </p:txBody>
      </p:sp>
      <p:sp>
        <p:nvSpPr>
          <p:cNvPr id="12292" name="Rectangle 1"/>
          <p:cNvSpPr>
            <a:spLocks noChangeArrowheads="1"/>
          </p:cNvSpPr>
          <p:nvPr/>
        </p:nvSpPr>
        <p:spPr bwMode="auto">
          <a:xfrm>
            <a:off x="233363" y="280988"/>
            <a:ext cx="8693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eaLnBrk="1" hangingPunct="1">
              <a:lnSpc>
                <a:spcPct val="100000"/>
              </a:lnSpc>
              <a:buClrTx/>
              <a:buSzTx/>
              <a:buFontTx/>
              <a:buNone/>
              <a:defRPr/>
            </a:pPr>
            <a:r>
              <a:rPr lang="en-GB" altLang="en-US" sz="3600" b="1" dirty="0" smtClean="0">
                <a:latin typeface="+mj-lt"/>
              </a:rPr>
              <a:t>Questions from us</a:t>
            </a:r>
          </a:p>
        </p:txBody>
      </p:sp>
      <p:sp>
        <p:nvSpPr>
          <p:cNvPr id="12293" name="Rectangle 1"/>
          <p:cNvSpPr>
            <a:spLocks noChangeArrowheads="1"/>
          </p:cNvSpPr>
          <p:nvPr/>
        </p:nvSpPr>
        <p:spPr bwMode="auto">
          <a:xfrm>
            <a:off x="261963" y="1844824"/>
            <a:ext cx="8531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marL="342900" indent="-342900" eaLnBrk="1" hangingPunct="1">
              <a:lnSpc>
                <a:spcPct val="100000"/>
              </a:lnSpc>
              <a:buClrTx/>
              <a:buSzTx/>
              <a:buFont typeface="Arial" panose="020B0604020202020204" pitchFamily="34" charset="0"/>
              <a:buChar char="•"/>
            </a:pPr>
            <a:r>
              <a:rPr lang="en-GB" altLang="en-US" sz="2000" dirty="0"/>
              <a:t>What </a:t>
            </a:r>
            <a:r>
              <a:rPr lang="en-GB" altLang="en-US" sz="2000" dirty="0" smtClean="0"/>
              <a:t>about </a:t>
            </a:r>
            <a:r>
              <a:rPr lang="en-GB" altLang="en-US" sz="2000" dirty="0"/>
              <a:t>the impact of </a:t>
            </a:r>
            <a:r>
              <a:rPr lang="en-GB" altLang="en-US" sz="2000" dirty="0" smtClean="0"/>
              <a:t>this and any </a:t>
            </a:r>
            <a:r>
              <a:rPr lang="en-GB" altLang="en-US" sz="2000" dirty="0"/>
              <a:t>possible action on patterns of attainment by different school types and student background? </a:t>
            </a:r>
          </a:p>
        </p:txBody>
      </p:sp>
      <p:sp>
        <p:nvSpPr>
          <p:cNvPr id="8" name="Rectangle 1"/>
          <p:cNvSpPr>
            <a:spLocks noChangeArrowheads="1"/>
          </p:cNvSpPr>
          <p:nvPr/>
        </p:nvSpPr>
        <p:spPr bwMode="auto">
          <a:xfrm>
            <a:off x="241003" y="3789040"/>
            <a:ext cx="8531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marL="342900" indent="-342900" eaLnBrk="1" hangingPunct="1">
              <a:lnSpc>
                <a:spcPct val="100000"/>
              </a:lnSpc>
              <a:buClrTx/>
              <a:buSzTx/>
              <a:buFont typeface="Arial" panose="020B0604020202020204" pitchFamily="34" charset="0"/>
              <a:buChar char="•"/>
            </a:pPr>
            <a:r>
              <a:rPr lang="en-GB" altLang="en-US" sz="2000" dirty="0" smtClean="0"/>
              <a:t>All </a:t>
            </a:r>
            <a:r>
              <a:rPr lang="en-GB" altLang="en-US" sz="2000" dirty="0"/>
              <a:t>A levels or England only? What about Wales and NI? </a:t>
            </a:r>
          </a:p>
        </p:txBody>
      </p:sp>
      <p:sp>
        <p:nvSpPr>
          <p:cNvPr id="9" name="Rectangle 1"/>
          <p:cNvSpPr>
            <a:spLocks noChangeArrowheads="1"/>
          </p:cNvSpPr>
          <p:nvPr/>
        </p:nvSpPr>
        <p:spPr bwMode="auto">
          <a:xfrm>
            <a:off x="241003" y="2780928"/>
            <a:ext cx="8531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buClr>
                <a:srgbClr val="002147"/>
              </a:buClr>
              <a:buSzPct val="80000"/>
              <a:buFont typeface="Wingdings" pitchFamily="2" charset="2"/>
              <a:buChar char="§"/>
              <a:defRPr sz="2100">
                <a:solidFill>
                  <a:schemeClr val="tx1"/>
                </a:solidFill>
                <a:latin typeface="Arial" charset="0"/>
                <a:ea typeface="ＭＳ Ｐゴシック" pitchFamily="34" charset="-128"/>
              </a:defRPr>
            </a:lvl1pPr>
            <a:lvl2pPr marL="742950" indent="-28575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2pPr>
            <a:lvl3pPr marL="1143000" indent="-228600" eaLnBrk="0" hangingPunct="0">
              <a:spcBef>
                <a:spcPct val="20000"/>
              </a:spcBef>
              <a:buClr>
                <a:srgbClr val="002147"/>
              </a:buClr>
              <a:buSzPct val="80000"/>
              <a:buFont typeface="Wingdings" pitchFamily="2" charset="2"/>
              <a:buChar char="§"/>
              <a:defRPr>
                <a:solidFill>
                  <a:schemeClr val="tx1"/>
                </a:solidFill>
                <a:latin typeface="Arial" charset="0"/>
                <a:ea typeface="ＭＳ Ｐゴシック" pitchFamily="34" charset="-128"/>
              </a:defRPr>
            </a:lvl3pPr>
            <a:lvl4pPr marL="1600200" indent="-228600" eaLnBrk="0" hangingPunct="0">
              <a:spcBef>
                <a:spcPct val="20000"/>
              </a:spcBef>
              <a:buChar char="–"/>
              <a:defRPr>
                <a:solidFill>
                  <a:schemeClr val="tx1"/>
                </a:solidFill>
                <a:latin typeface="Arial" charset="0"/>
                <a:ea typeface="ＭＳ Ｐゴシック" pitchFamily="34" charset="-128"/>
              </a:defRPr>
            </a:lvl4pPr>
            <a:lvl5pPr marL="2057400" indent="-228600" eaLnBrk="0" hangingPunct="0">
              <a:spcBef>
                <a:spcPct val="20000"/>
              </a:spcBef>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a:solidFill>
                  <a:schemeClr val="tx1"/>
                </a:solidFill>
                <a:latin typeface="Arial" charset="0"/>
                <a:ea typeface="ＭＳ Ｐゴシック" pitchFamily="34" charset="-128"/>
              </a:defRPr>
            </a:lvl9pPr>
          </a:lstStyle>
          <a:p>
            <a:pPr marL="342900" indent="-342900" eaLnBrk="1" hangingPunct="1">
              <a:lnSpc>
                <a:spcPct val="100000"/>
              </a:lnSpc>
              <a:buClrTx/>
              <a:buSzTx/>
              <a:buFont typeface="Arial" panose="020B0604020202020204" pitchFamily="34" charset="0"/>
              <a:buChar char="•"/>
            </a:pPr>
            <a:r>
              <a:rPr lang="en-GB" altLang="en-US" sz="2000" dirty="0" smtClean="0"/>
              <a:t>Things </a:t>
            </a:r>
            <a:r>
              <a:rPr lang="en-GB" altLang="en-US" sz="2000" dirty="0"/>
              <a:t>are about to change with the new A levels </a:t>
            </a:r>
            <a:r>
              <a:rPr lang="en-GB" altLang="en-US" sz="2000" dirty="0" smtClean="0"/>
              <a:t>– how might these change the picture?</a:t>
            </a:r>
            <a:endParaRPr lang="en-GB" altLang="en-US" sz="2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8" grpId="0"/>
      <p:bldP spid="9" grpId="0"/>
    </p:bldLst>
  </p:timing>
</p:sld>
</file>

<file path=ppt/theme/theme1.xml><?xml version="1.0" encoding="utf-8"?>
<a:theme xmlns:a="http://schemas.openxmlformats.org/drawingml/2006/main" name="ox_template_colour">
  <a:themeElements>
    <a:clrScheme name="ox_template_colou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x_template_colou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x_template_colou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x_template_colou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x_template_colou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x_template_colou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x_template_colou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x_template_colou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x_template_colou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x_template_colou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x_template_colou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x_template_colou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x_template_colou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x_template_colou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P:\Office\Template\ox_template_colour.ppt</Template>
  <TotalTime>7213</TotalTime>
  <Words>809</Words>
  <Application>Microsoft Office PowerPoint</Application>
  <PresentationFormat>On-screen Show (4:3)</PresentationFormat>
  <Paragraphs>317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Times New Roman</vt:lpstr>
      <vt:lpstr>Verdana</vt:lpstr>
      <vt:lpstr>Wingdings</vt:lpstr>
      <vt:lpstr>ox_template_colour</vt:lpstr>
      <vt:lpstr>Inter-Subject Comparability of  Exam Standards in GCSE and A level  An HEI Perspective  Alison Matthews </vt:lpstr>
      <vt:lpstr>PowerPoint Presentation</vt:lpstr>
      <vt:lpstr>PowerPoint Presentation</vt:lpstr>
      <vt:lpstr>Undergraduate Admissions - Oxford</vt:lpstr>
      <vt:lpstr>Subject Ranking by Difficulty  – using Ofqual’s Rasch Modelling (ISC Working Paper 3)</vt:lpstr>
      <vt:lpstr>PowerPoint Presentation</vt:lpstr>
      <vt:lpstr>PowerPoint Presentation</vt:lpstr>
      <vt:lpstr>PowerPoint Presentation</vt:lpstr>
      <vt:lpstr>PowerPoint Presentation</vt:lpstr>
    </vt:vector>
  </TitlesOfParts>
  <Company>University of Oxford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University</dc:title>
  <dc:creator>Test User</dc:creator>
  <cp:lastModifiedBy>Hannah Bradley</cp:lastModifiedBy>
  <cp:revision>628</cp:revision>
  <cp:lastPrinted>2016-02-01T08:45:10Z</cp:lastPrinted>
  <dcterms:created xsi:type="dcterms:W3CDTF">2008-02-15T10:24:52Z</dcterms:created>
  <dcterms:modified xsi:type="dcterms:W3CDTF">2016-02-08T16:14:18Z</dcterms:modified>
</cp:coreProperties>
</file>