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544F-ACD6-47A0-9466-EAC91749E8D4}" type="datetimeFigureOut">
              <a:rPr lang="en-GB" smtClean="0"/>
              <a:t>16/01/2014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519EA-85F3-42BE-85E2-86B677020C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307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544F-ACD6-47A0-9466-EAC91749E8D4}" type="datetimeFigureOut">
              <a:rPr lang="en-GB" smtClean="0"/>
              <a:t>16/01/2014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519EA-85F3-42BE-85E2-86B677020C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673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544F-ACD6-47A0-9466-EAC91749E8D4}" type="datetimeFigureOut">
              <a:rPr lang="en-GB" smtClean="0"/>
              <a:t>16/01/2014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519EA-85F3-42BE-85E2-86B677020C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188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544F-ACD6-47A0-9466-EAC91749E8D4}" type="datetimeFigureOut">
              <a:rPr lang="en-GB" smtClean="0"/>
              <a:t>16/01/2014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519EA-85F3-42BE-85E2-86B677020C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354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544F-ACD6-47A0-9466-EAC91749E8D4}" type="datetimeFigureOut">
              <a:rPr lang="en-GB" smtClean="0"/>
              <a:t>16/01/2014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519EA-85F3-42BE-85E2-86B677020C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567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544F-ACD6-47A0-9466-EAC91749E8D4}" type="datetimeFigureOut">
              <a:rPr lang="en-GB" smtClean="0"/>
              <a:t>16/01/2014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519EA-85F3-42BE-85E2-86B677020C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367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544F-ACD6-47A0-9466-EAC91749E8D4}" type="datetimeFigureOut">
              <a:rPr lang="en-GB" smtClean="0"/>
              <a:t>16/01/2014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519EA-85F3-42BE-85E2-86B677020C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175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544F-ACD6-47A0-9466-EAC91749E8D4}" type="datetimeFigureOut">
              <a:rPr lang="en-GB" smtClean="0"/>
              <a:t>16/01/2014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519EA-85F3-42BE-85E2-86B677020C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159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544F-ACD6-47A0-9466-EAC91749E8D4}" type="datetimeFigureOut">
              <a:rPr lang="en-GB" smtClean="0"/>
              <a:t>16/01/2014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519EA-85F3-42BE-85E2-86B677020C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510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544F-ACD6-47A0-9466-EAC91749E8D4}" type="datetimeFigureOut">
              <a:rPr lang="en-GB" smtClean="0"/>
              <a:t>16/01/2014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519EA-85F3-42BE-85E2-86B677020C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396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B544F-ACD6-47A0-9466-EAC91749E8D4}" type="datetimeFigureOut">
              <a:rPr lang="en-GB" smtClean="0"/>
              <a:t>16/01/2014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519EA-85F3-42BE-85E2-86B677020C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681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B544F-ACD6-47A0-9466-EAC91749E8D4}" type="datetimeFigureOut">
              <a:rPr lang="en-GB" smtClean="0"/>
              <a:t>16/01/2014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519EA-85F3-42BE-85E2-86B677020C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058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Open Data Strategy 2014-2015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563888" y="4280528"/>
            <a:ext cx="4956870" cy="203132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New and emerging themes for 2014-15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Continual push on </a:t>
            </a:r>
            <a:r>
              <a:rPr lang="en-GB" b="1" dirty="0" smtClean="0"/>
              <a:t>data quality</a:t>
            </a:r>
          </a:p>
          <a:p>
            <a:pPr marL="285750" indent="-285750">
              <a:buFont typeface="Arial" charset="0"/>
              <a:buChar char="•"/>
            </a:pPr>
            <a:r>
              <a:rPr lang="en-GB" b="1" dirty="0" smtClean="0"/>
              <a:t>Results</a:t>
            </a:r>
            <a:r>
              <a:rPr lang="en-GB" dirty="0" smtClean="0"/>
              <a:t> capture and publication at activity level</a:t>
            </a:r>
          </a:p>
          <a:p>
            <a:pPr marL="285750" indent="-285750">
              <a:buFont typeface="Arial" charset="0"/>
              <a:buChar char="•"/>
            </a:pPr>
            <a:r>
              <a:rPr lang="en-GB" b="1" dirty="0" smtClean="0"/>
              <a:t>Humanitarian</a:t>
            </a:r>
            <a:r>
              <a:rPr lang="en-GB" dirty="0" smtClean="0"/>
              <a:t> aid data</a:t>
            </a:r>
          </a:p>
          <a:p>
            <a:pPr marL="285750" indent="-285750">
              <a:buFont typeface="Arial" charset="0"/>
              <a:buChar char="•"/>
            </a:pPr>
            <a:r>
              <a:rPr lang="en-GB" b="1" dirty="0" smtClean="0"/>
              <a:t>Organisation</a:t>
            </a:r>
            <a:r>
              <a:rPr lang="en-GB" dirty="0" smtClean="0"/>
              <a:t> identifiers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Increasing </a:t>
            </a:r>
            <a:r>
              <a:rPr lang="en-GB" b="1" dirty="0" smtClean="0"/>
              <a:t>data use </a:t>
            </a:r>
            <a:r>
              <a:rPr lang="en-GB" dirty="0" smtClean="0"/>
              <a:t>and strengthened </a:t>
            </a:r>
            <a:r>
              <a:rPr lang="en-GB" b="1" dirty="0" smtClean="0"/>
              <a:t>evidence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Links with other initiatives: </a:t>
            </a:r>
            <a:r>
              <a:rPr lang="en-GB" b="1" dirty="0" smtClean="0"/>
              <a:t>Data Revolution</a:t>
            </a:r>
            <a:endParaRPr lang="en-GB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51520" y="994348"/>
            <a:ext cx="2992678" cy="258532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2012-2014 successes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GB" dirty="0" smtClean="0"/>
              <a:t>Development Tracker 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GB" dirty="0" smtClean="0"/>
              <a:t>Traceability (NGOs and private sector suppliers)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GB" dirty="0" smtClean="0"/>
              <a:t>Geocoding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GB" dirty="0" smtClean="0"/>
              <a:t>Results (</a:t>
            </a:r>
            <a:r>
              <a:rPr lang="en-GB" dirty="0" err="1" smtClean="0"/>
              <a:t>DRF</a:t>
            </a:r>
            <a:r>
              <a:rPr lang="en-GB" dirty="0" smtClean="0"/>
              <a:t>)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GB" dirty="0" smtClean="0"/>
              <a:t>Evaluations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GB" dirty="0" smtClean="0"/>
              <a:t>Contracts and Tenders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GB" dirty="0" smtClean="0"/>
              <a:t>Sector Transparency Panel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63888" y="994348"/>
            <a:ext cx="3384376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Work in progress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Improving quality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Budget identifier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Project scoring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Simplified reporting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Beneficiary feedback</a:t>
            </a:r>
          </a:p>
          <a:p>
            <a:pPr marL="285750" indent="-285750">
              <a:buFont typeface="Arial" charset="0"/>
              <a:buChar char="•"/>
            </a:pPr>
            <a:r>
              <a:rPr lang="en-GB" dirty="0" err="1" smtClean="0"/>
              <a:t>OGD</a:t>
            </a:r>
            <a:r>
              <a:rPr lang="en-GB" dirty="0" smtClean="0"/>
              <a:t> </a:t>
            </a:r>
            <a:r>
              <a:rPr lang="en-GB" dirty="0"/>
              <a:t>publication</a:t>
            </a:r>
            <a:r>
              <a:rPr lang="en-GB" sz="1600" dirty="0" smtClean="0"/>
              <a:t>*</a:t>
            </a:r>
            <a:endParaRPr lang="en-GB" dirty="0" smtClean="0"/>
          </a:p>
          <a:p>
            <a:pPr marL="285750" indent="-285750">
              <a:buFont typeface="Arial" charset="0"/>
              <a:buChar char="•"/>
            </a:pPr>
            <a:r>
              <a:rPr lang="en-GB" dirty="0" smtClean="0"/>
              <a:t>Aid Transparency Impact Fund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520" y="5693186"/>
            <a:ext cx="2808312" cy="108491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numCol="1" rtlCol="0">
            <a:spAutoFit/>
          </a:bodyPr>
          <a:lstStyle/>
          <a:p>
            <a:r>
              <a:rPr lang="en-GB" sz="1050" b="1" dirty="0" smtClean="0"/>
              <a:t>* </a:t>
            </a:r>
            <a:r>
              <a:rPr lang="en-GB" sz="900" b="1" dirty="0" smtClean="0"/>
              <a:t>Departments/</a:t>
            </a:r>
            <a:r>
              <a:rPr lang="en-GB" sz="900" b="1" dirty="0" err="1" smtClean="0"/>
              <a:t>ALBs</a:t>
            </a:r>
            <a:r>
              <a:rPr lang="en-GB" sz="900" b="1" dirty="0" smtClean="0"/>
              <a:t>/Devolved Administrations</a:t>
            </a:r>
          </a:p>
          <a:p>
            <a:r>
              <a:rPr lang="en-GB" sz="900" b="1" dirty="0" smtClean="0"/>
              <a:t> </a:t>
            </a:r>
          </a:p>
          <a:p>
            <a:r>
              <a:rPr lang="en-GB" sz="900" dirty="0" smtClean="0">
                <a:solidFill>
                  <a:srgbClr val="00B050"/>
                </a:solidFill>
                <a:sym typeface="Wingdings"/>
              </a:rPr>
              <a:t></a:t>
            </a:r>
            <a:r>
              <a:rPr lang="en-GB" sz="900" dirty="0" err="1" smtClean="0"/>
              <a:t>FCO</a:t>
            </a:r>
            <a:r>
              <a:rPr lang="en-GB" sz="900" dirty="0" smtClean="0"/>
              <a:t> | </a:t>
            </a:r>
            <a:r>
              <a:rPr lang="en-GB" sz="900" dirty="0" smtClean="0">
                <a:solidFill>
                  <a:srgbClr val="00B050"/>
                </a:solidFill>
                <a:sym typeface="Wingdings"/>
              </a:rPr>
              <a:t></a:t>
            </a:r>
            <a:r>
              <a:rPr lang="en-GB" sz="900" dirty="0" err="1" smtClean="0"/>
              <a:t>DWP</a:t>
            </a:r>
            <a:r>
              <a:rPr lang="en-GB" sz="900" dirty="0" smtClean="0"/>
              <a:t>  | </a:t>
            </a:r>
            <a:r>
              <a:rPr lang="en-GB" sz="900" dirty="0" smtClean="0">
                <a:solidFill>
                  <a:srgbClr val="00B050"/>
                </a:solidFill>
                <a:sym typeface="Wingdings"/>
              </a:rPr>
              <a:t></a:t>
            </a:r>
            <a:r>
              <a:rPr lang="en-GB" sz="900" dirty="0" smtClean="0"/>
              <a:t>Home Office | </a:t>
            </a:r>
            <a:r>
              <a:rPr lang="en-GB" sz="900" dirty="0" smtClean="0">
                <a:solidFill>
                  <a:srgbClr val="00B050"/>
                </a:solidFill>
                <a:sym typeface="Wingdings"/>
              </a:rPr>
              <a:t></a:t>
            </a:r>
            <a:r>
              <a:rPr lang="en-GB" sz="900" dirty="0" smtClean="0"/>
              <a:t>Medical Research Council | </a:t>
            </a:r>
            <a:r>
              <a:rPr lang="en-GB" sz="900" dirty="0" smtClean="0">
                <a:solidFill>
                  <a:srgbClr val="00B050"/>
                </a:solidFill>
                <a:sym typeface="Wingdings"/>
              </a:rPr>
              <a:t></a:t>
            </a:r>
            <a:r>
              <a:rPr lang="en-GB" sz="900" dirty="0" smtClean="0"/>
              <a:t>C</a:t>
            </a:r>
            <a:r>
              <a:rPr lang="en-GB" sz="900" dirty="0" smtClean="0">
                <a:solidFill>
                  <a:srgbClr val="00B050"/>
                </a:solidFill>
                <a:sym typeface="Wingdings"/>
              </a:rPr>
              <a:t> </a:t>
            </a:r>
            <a:r>
              <a:rPr lang="en-GB" sz="900" dirty="0" smtClean="0"/>
              <a:t>DC Group | </a:t>
            </a:r>
            <a:r>
              <a:rPr lang="en-GB" sz="900" dirty="0" smtClean="0">
                <a:solidFill>
                  <a:srgbClr val="00B050"/>
                </a:solidFill>
                <a:sym typeface="Wingdings"/>
              </a:rPr>
              <a:t></a:t>
            </a:r>
            <a:r>
              <a:rPr lang="en-GB" sz="900" dirty="0" err="1" smtClean="0"/>
              <a:t>DECC</a:t>
            </a:r>
            <a:r>
              <a:rPr lang="en-GB" sz="900" dirty="0" smtClean="0"/>
              <a:t> | </a:t>
            </a:r>
            <a:r>
              <a:rPr lang="en-GB" sz="900" dirty="0" smtClean="0">
                <a:solidFill>
                  <a:srgbClr val="00B050"/>
                </a:solidFill>
                <a:sym typeface="Wingdings"/>
              </a:rPr>
              <a:t></a:t>
            </a:r>
            <a:r>
              <a:rPr lang="en-GB" sz="900" dirty="0" err="1" smtClean="0"/>
              <a:t>DoH</a:t>
            </a:r>
            <a:r>
              <a:rPr lang="en-GB" sz="900" dirty="0" smtClean="0"/>
              <a:t> | </a:t>
            </a:r>
            <a:r>
              <a:rPr lang="en-GB" sz="900" dirty="0" smtClean="0">
                <a:solidFill>
                  <a:srgbClr val="FF0000"/>
                </a:solidFill>
                <a:sym typeface="Wingdings"/>
              </a:rPr>
              <a:t></a:t>
            </a:r>
            <a:r>
              <a:rPr lang="en-GB" sz="900" dirty="0"/>
              <a:t>MOD | </a:t>
            </a:r>
            <a:r>
              <a:rPr lang="en-GB" sz="900" dirty="0" smtClean="0">
                <a:solidFill>
                  <a:srgbClr val="FF0000"/>
                </a:solidFill>
                <a:sym typeface="Wingdings"/>
              </a:rPr>
              <a:t></a:t>
            </a:r>
            <a:r>
              <a:rPr lang="en-GB" sz="900" dirty="0" smtClean="0"/>
              <a:t>Scottish Government </a:t>
            </a:r>
            <a:r>
              <a:rPr lang="en-GB" sz="900" dirty="0"/>
              <a:t>| </a:t>
            </a:r>
            <a:r>
              <a:rPr lang="en-GB" sz="900" dirty="0" smtClean="0">
                <a:solidFill>
                  <a:srgbClr val="FF0000"/>
                </a:solidFill>
                <a:sym typeface="Wingdings"/>
              </a:rPr>
              <a:t></a:t>
            </a:r>
            <a:r>
              <a:rPr lang="en-GB" sz="900" dirty="0" smtClean="0"/>
              <a:t>Welsh Assembly Government</a:t>
            </a:r>
          </a:p>
          <a:p>
            <a:endParaRPr lang="en-GB" sz="900" dirty="0" smtClean="0">
              <a:solidFill>
                <a:srgbClr val="00B050"/>
              </a:solidFill>
              <a:sym typeface="Wingdings"/>
            </a:endParaRPr>
          </a:p>
          <a:p>
            <a:r>
              <a:rPr lang="en-GB" sz="900" dirty="0" smtClean="0">
                <a:solidFill>
                  <a:srgbClr val="00B050"/>
                </a:solidFill>
                <a:sym typeface="Wingdings"/>
              </a:rPr>
              <a:t></a:t>
            </a:r>
            <a:r>
              <a:rPr lang="en-GB" sz="900" dirty="0" smtClean="0"/>
              <a:t>published </a:t>
            </a:r>
            <a:r>
              <a:rPr lang="en-GB" sz="900" dirty="0"/>
              <a:t>| </a:t>
            </a:r>
            <a:r>
              <a:rPr lang="en-GB" sz="900" dirty="0" smtClean="0">
                <a:solidFill>
                  <a:srgbClr val="FF0000"/>
                </a:solidFill>
                <a:sym typeface="Wingdings"/>
              </a:rPr>
              <a:t></a:t>
            </a:r>
            <a:r>
              <a:rPr lang="en-GB" sz="900" dirty="0" smtClean="0">
                <a:sym typeface="Wingdings"/>
              </a:rPr>
              <a:t>not published</a:t>
            </a:r>
            <a:endParaRPr lang="en-GB" sz="900" dirty="0" smtClean="0"/>
          </a:p>
        </p:txBody>
      </p:sp>
      <p:sp>
        <p:nvSpPr>
          <p:cNvPr id="16" name="Right Arrow 15"/>
          <p:cNvSpPr/>
          <p:nvPr/>
        </p:nvSpPr>
        <p:spPr>
          <a:xfrm rot="5400000">
            <a:off x="4839653" y="3393174"/>
            <a:ext cx="648427" cy="864096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33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245A9E06CE8240B5717FB9526E2EE8" ma:contentTypeVersion="" ma:contentTypeDescription="Create a new document." ma:contentTypeScope="" ma:versionID="1d40dcf681778660dc5810effcfc106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3e687d5f98ee29b9cfcc2ff24550dc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BE9ABE-178E-4802-AE0B-EA5B9F1F4219}">
  <ds:schemaRefs>
    <ds:schemaRef ds:uri="http://schemas.microsoft.com/office/2006/metadata/properties"/>
    <ds:schemaRef ds:uri="http://purl.org/dc/dcmitype/"/>
    <ds:schemaRef ds:uri="http://purl.org/dc/terms/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DB877579-BAAA-4650-8E28-06DAE227DB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4D0B48-5D26-4065-8CFB-0485645E8A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131</Words>
  <Application>Microsoft Office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Open Data Strategy 2014-2015</vt:lpstr>
    </vt:vector>
  </TitlesOfParts>
  <Company>DFID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Data Strategy 2014-2015</dc:title>
  <dc:creator>John Adams</dc:creator>
  <cp:lastModifiedBy>Morag Patrick</cp:lastModifiedBy>
  <cp:revision>6</cp:revision>
  <dcterms:created xsi:type="dcterms:W3CDTF">2014-01-15T12:36:36Z</dcterms:created>
  <dcterms:modified xsi:type="dcterms:W3CDTF">2014-01-16T09:14:18Z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0x01010030245A9E06CE8240B5717FB9526E2EE8</vt:lpwstr>
  </property>
</Properties>
</file>