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81" r:id="rId2"/>
    <p:sldId id="282" r:id="rId3"/>
    <p:sldId id="283" r:id="rId4"/>
    <p:sldId id="284" r:id="rId5"/>
    <p:sldId id="285" r:id="rId6"/>
    <p:sldId id="286" r:id="rId7"/>
    <p:sldId id="292" r:id="rId8"/>
    <p:sldId id="293" r:id="rId9"/>
  </p:sldIdLst>
  <p:sldSz cx="9363075" cy="10799763"/>
  <p:notesSz cx="7086600" cy="942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856C"/>
    <a:srgbClr val="BA9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738" y="-36"/>
      </p:cViewPr>
      <p:guideLst>
        <p:guide orient="horz" pos="3402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C50F5-4F59-664B-B1DA-0FEA23741130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75BCA5B0-8129-DE44-81F1-5B4A7919B73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dk1">
            <a:alpha val="37000"/>
          </a:schemeClr>
        </a:solidFill>
        <a:ln>
          <a:noFill/>
        </a:ln>
      </dgm:spPr>
      <dgm:t>
        <a:bodyPr/>
        <a:lstStyle/>
        <a:p>
          <a:endParaRPr lang="fr-FR" sz="2500" noProof="0" dirty="0" smtClean="0"/>
        </a:p>
        <a:p>
          <a:endParaRPr lang="fr-FR" sz="2500" noProof="0" dirty="0" smtClean="0"/>
        </a:p>
        <a:p>
          <a:r>
            <a:rPr lang="fr-FR" sz="2500" noProof="0" dirty="0" smtClean="0"/>
            <a:t>In </a:t>
          </a:r>
          <a:r>
            <a:rPr lang="fr-FR" sz="2500" noProof="0" dirty="0" err="1" smtClean="0"/>
            <a:t>need</a:t>
          </a:r>
          <a:r>
            <a:rPr lang="fr-FR" sz="2500" noProof="0" dirty="0" smtClean="0"/>
            <a:t> of </a:t>
          </a:r>
          <a:r>
            <a:rPr lang="fr-FR" sz="2500" noProof="0" dirty="0" err="1" smtClean="0"/>
            <a:t>investment</a:t>
          </a:r>
          <a:r>
            <a:rPr lang="fr-FR" sz="2500" noProof="0" dirty="0" smtClean="0"/>
            <a:t> solutions (net </a:t>
          </a:r>
          <a:r>
            <a:rPr lang="fr-FR" sz="2500" noProof="0" dirty="0" err="1" smtClean="0"/>
            <a:t>saver</a:t>
          </a:r>
          <a:r>
            <a:rPr lang="fr-FR" sz="2500" noProof="0" dirty="0" smtClean="0"/>
            <a:t>) </a:t>
          </a:r>
          <a:endParaRPr lang="fr-FR" sz="2500" noProof="0" dirty="0"/>
        </a:p>
      </dgm:t>
    </dgm:pt>
    <dgm:pt modelId="{8345A24B-569C-FA40-AAF8-F76C5DAAF2D8}" type="parTrans" cxnId="{07A44DF8-1A43-194B-AFC9-B88993501982}">
      <dgm:prSet/>
      <dgm:spPr/>
      <dgm:t>
        <a:bodyPr/>
        <a:lstStyle/>
        <a:p>
          <a:endParaRPr lang="en-US"/>
        </a:p>
      </dgm:t>
    </dgm:pt>
    <dgm:pt modelId="{8D66FFD8-B3D6-8E4C-90C0-7A6F59895809}" type="sibTrans" cxnId="{07A44DF8-1A43-194B-AFC9-B88993501982}">
      <dgm:prSet/>
      <dgm:spPr/>
      <dgm:t>
        <a:bodyPr/>
        <a:lstStyle/>
        <a:p>
          <a:endParaRPr lang="en-US"/>
        </a:p>
      </dgm:t>
    </dgm:pt>
    <dgm:pt modelId="{FCABCF56-8ECC-7445-87B0-D46324668A0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dk1">
            <a:alpha val="37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fr-FR" sz="2500" noProof="0" dirty="0" smtClean="0"/>
            <a:t>In </a:t>
          </a:r>
          <a:r>
            <a:rPr lang="fr-FR" sz="2500" noProof="0" dirty="0" err="1" smtClean="0"/>
            <a:t>need</a:t>
          </a:r>
          <a:r>
            <a:rPr lang="fr-FR" sz="2500" noProof="0" dirty="0" smtClean="0"/>
            <a:t> of </a:t>
          </a:r>
          <a:r>
            <a:rPr lang="fr-FR" sz="2500" noProof="0" dirty="0" err="1" smtClean="0"/>
            <a:t>financial</a:t>
          </a:r>
          <a:r>
            <a:rPr lang="fr-FR" sz="2500" noProof="0" dirty="0" smtClean="0"/>
            <a:t> solutions (net </a:t>
          </a:r>
          <a:r>
            <a:rPr lang="fr-FR" sz="2500" noProof="0" dirty="0" err="1" smtClean="0"/>
            <a:t>borrower</a:t>
          </a:r>
          <a:r>
            <a:rPr lang="fr-FR" sz="2500" noProof="0" dirty="0" smtClean="0"/>
            <a:t>)</a:t>
          </a:r>
          <a:endParaRPr lang="fr-FR" sz="2500" noProof="0" dirty="0"/>
        </a:p>
      </dgm:t>
    </dgm:pt>
    <dgm:pt modelId="{4CB85133-5AF7-4D4A-87CE-D41A6EE14A08}" type="parTrans" cxnId="{C5A08305-9B2A-AA4B-A993-A76D44BCDC66}">
      <dgm:prSet/>
      <dgm:spPr/>
      <dgm:t>
        <a:bodyPr/>
        <a:lstStyle/>
        <a:p>
          <a:endParaRPr lang="en-US"/>
        </a:p>
      </dgm:t>
    </dgm:pt>
    <dgm:pt modelId="{FF4DECD4-4DDF-764B-9E5A-9E8845BB0387}" type="sibTrans" cxnId="{C5A08305-9B2A-AA4B-A993-A76D44BCDC66}">
      <dgm:prSet/>
      <dgm:spPr/>
      <dgm:t>
        <a:bodyPr/>
        <a:lstStyle/>
        <a:p>
          <a:endParaRPr lang="en-US"/>
        </a:p>
      </dgm:t>
    </dgm:pt>
    <dgm:pt modelId="{D1777EF5-8262-3C42-BE88-D3391F3BD118}" type="pres">
      <dgm:prSet presAssocID="{7F2C50F5-4F59-664B-B1DA-0FEA23741130}" presName="Name0" presStyleCnt="0">
        <dgm:presLayoutVars>
          <dgm:dir/>
          <dgm:animLvl val="lvl"/>
          <dgm:resizeHandles val="exact"/>
        </dgm:presLayoutVars>
      </dgm:prSet>
      <dgm:spPr/>
    </dgm:pt>
    <dgm:pt modelId="{E76BF10F-B37D-4746-B127-98B76FD95073}" type="pres">
      <dgm:prSet presAssocID="{75BCA5B0-8129-DE44-81F1-5B4A7919B732}" presName="Name8" presStyleCnt="0"/>
      <dgm:spPr/>
    </dgm:pt>
    <dgm:pt modelId="{3612F3A7-63BA-114A-9730-821DD97363ED}" type="pres">
      <dgm:prSet presAssocID="{75BCA5B0-8129-DE44-81F1-5B4A7919B732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17299-2D24-4243-82F3-63E78F91292C}" type="pres">
      <dgm:prSet presAssocID="{75BCA5B0-8129-DE44-81F1-5B4A7919B7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2FE60-F94D-474D-B970-E89E4540B919}" type="pres">
      <dgm:prSet presAssocID="{FCABCF56-8ECC-7445-87B0-D46324668A02}" presName="Name8" presStyleCnt="0"/>
      <dgm:spPr/>
    </dgm:pt>
    <dgm:pt modelId="{1801A400-FF4B-5244-A59E-D8C9B0A18E18}" type="pres">
      <dgm:prSet presAssocID="{FCABCF56-8ECC-7445-87B0-D46324668A02}" presName="level" presStyleLbl="node1" presStyleIdx="1" presStyleCnt="2" custScaleY="7121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796208-01C7-ED48-B10E-D29BA3131992}" type="pres">
      <dgm:prSet presAssocID="{FCABCF56-8ECC-7445-87B0-D46324668A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7A44DF8-1A43-194B-AFC9-B88993501982}" srcId="{7F2C50F5-4F59-664B-B1DA-0FEA23741130}" destId="{75BCA5B0-8129-DE44-81F1-5B4A7919B732}" srcOrd="0" destOrd="0" parTransId="{8345A24B-569C-FA40-AAF8-F76C5DAAF2D8}" sibTransId="{8D66FFD8-B3D6-8E4C-90C0-7A6F59895809}"/>
    <dgm:cxn modelId="{C5A08305-9B2A-AA4B-A993-A76D44BCDC66}" srcId="{7F2C50F5-4F59-664B-B1DA-0FEA23741130}" destId="{FCABCF56-8ECC-7445-87B0-D46324668A02}" srcOrd="1" destOrd="0" parTransId="{4CB85133-5AF7-4D4A-87CE-D41A6EE14A08}" sibTransId="{FF4DECD4-4DDF-764B-9E5A-9E8845BB0387}"/>
    <dgm:cxn modelId="{963D775B-32B1-4A48-A797-628C9483042F}" type="presOf" srcId="{FCABCF56-8ECC-7445-87B0-D46324668A02}" destId="{1801A400-FF4B-5244-A59E-D8C9B0A18E18}" srcOrd="0" destOrd="0" presId="urn:microsoft.com/office/officeart/2005/8/layout/pyramid1"/>
    <dgm:cxn modelId="{3C5C6450-468E-2746-B641-7820485011F3}" type="presOf" srcId="{75BCA5B0-8129-DE44-81F1-5B4A7919B732}" destId="{3612F3A7-63BA-114A-9730-821DD97363ED}" srcOrd="0" destOrd="0" presId="urn:microsoft.com/office/officeart/2005/8/layout/pyramid1"/>
    <dgm:cxn modelId="{22920825-9F6C-5D4C-A8EF-6D3F478F87EA}" type="presOf" srcId="{7F2C50F5-4F59-664B-B1DA-0FEA23741130}" destId="{D1777EF5-8262-3C42-BE88-D3391F3BD118}" srcOrd="0" destOrd="0" presId="urn:microsoft.com/office/officeart/2005/8/layout/pyramid1"/>
    <dgm:cxn modelId="{DB5D1D38-BD4C-3446-AEFA-9F6ED52F9E76}" type="presOf" srcId="{FCABCF56-8ECC-7445-87B0-D46324668A02}" destId="{79796208-01C7-ED48-B10E-D29BA3131992}" srcOrd="1" destOrd="0" presId="urn:microsoft.com/office/officeart/2005/8/layout/pyramid1"/>
    <dgm:cxn modelId="{8B00F153-6610-5A45-9AC5-FA9813C26F04}" type="presOf" srcId="{75BCA5B0-8129-DE44-81F1-5B4A7919B732}" destId="{5BD17299-2D24-4243-82F3-63E78F91292C}" srcOrd="1" destOrd="0" presId="urn:microsoft.com/office/officeart/2005/8/layout/pyramid1"/>
    <dgm:cxn modelId="{362523F9-D626-B24F-967D-DE857250D3A2}" type="presParOf" srcId="{D1777EF5-8262-3C42-BE88-D3391F3BD118}" destId="{E76BF10F-B37D-4746-B127-98B76FD95073}" srcOrd="0" destOrd="0" presId="urn:microsoft.com/office/officeart/2005/8/layout/pyramid1"/>
    <dgm:cxn modelId="{2661B9B0-756F-054B-899D-F8EF31A5F5E7}" type="presParOf" srcId="{E76BF10F-B37D-4746-B127-98B76FD95073}" destId="{3612F3A7-63BA-114A-9730-821DD97363ED}" srcOrd="0" destOrd="0" presId="urn:microsoft.com/office/officeart/2005/8/layout/pyramid1"/>
    <dgm:cxn modelId="{3C5A2E92-C81D-254D-A40F-543AB23549EF}" type="presParOf" srcId="{E76BF10F-B37D-4746-B127-98B76FD95073}" destId="{5BD17299-2D24-4243-82F3-63E78F91292C}" srcOrd="1" destOrd="0" presId="urn:microsoft.com/office/officeart/2005/8/layout/pyramid1"/>
    <dgm:cxn modelId="{30758BFB-2CE8-5F42-B53B-F51BCAA322E7}" type="presParOf" srcId="{D1777EF5-8262-3C42-BE88-D3391F3BD118}" destId="{9512FE60-F94D-474D-B970-E89E4540B919}" srcOrd="1" destOrd="0" presId="urn:microsoft.com/office/officeart/2005/8/layout/pyramid1"/>
    <dgm:cxn modelId="{C6C6C27C-8E67-C543-899E-99454AE8B3F2}" type="presParOf" srcId="{9512FE60-F94D-474D-B970-E89E4540B919}" destId="{1801A400-FF4B-5244-A59E-D8C9B0A18E18}" srcOrd="0" destOrd="0" presId="urn:microsoft.com/office/officeart/2005/8/layout/pyramid1"/>
    <dgm:cxn modelId="{1100F50F-F925-DC40-B660-CA4A11CE69D7}" type="presParOf" srcId="{9512FE60-F94D-474D-B970-E89E4540B919}" destId="{79796208-01C7-ED48-B10E-D29BA313199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C50F5-4F59-664B-B1DA-0FEA23741130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75BCA5B0-8129-DE44-81F1-5B4A7919B73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dk1">
            <a:alpha val="37000"/>
          </a:schemeClr>
        </a:solidFill>
        <a:ln>
          <a:noFill/>
        </a:ln>
      </dgm:spPr>
      <dgm:t>
        <a:bodyPr/>
        <a:lstStyle/>
        <a:p>
          <a:endParaRPr lang="fr-FR" sz="2500" noProof="0" dirty="0" smtClean="0"/>
        </a:p>
        <a:p>
          <a:endParaRPr lang="fr-FR" sz="2500" noProof="0" dirty="0" smtClean="0"/>
        </a:p>
        <a:p>
          <a:r>
            <a:rPr lang="fr-FR" sz="2500" noProof="0" dirty="0" err="1" smtClean="0"/>
            <a:t>Strategic</a:t>
          </a:r>
          <a:endParaRPr lang="fr-FR" sz="2500" noProof="0" dirty="0"/>
        </a:p>
      </dgm:t>
    </dgm:pt>
    <dgm:pt modelId="{8345A24B-569C-FA40-AAF8-F76C5DAAF2D8}" type="parTrans" cxnId="{07A44DF8-1A43-194B-AFC9-B88993501982}">
      <dgm:prSet/>
      <dgm:spPr/>
      <dgm:t>
        <a:bodyPr/>
        <a:lstStyle/>
        <a:p>
          <a:endParaRPr lang="en-US"/>
        </a:p>
      </dgm:t>
    </dgm:pt>
    <dgm:pt modelId="{8D66FFD8-B3D6-8E4C-90C0-7A6F59895809}" type="sibTrans" cxnId="{07A44DF8-1A43-194B-AFC9-B88993501982}">
      <dgm:prSet/>
      <dgm:spPr/>
      <dgm:t>
        <a:bodyPr/>
        <a:lstStyle/>
        <a:p>
          <a:endParaRPr lang="en-US"/>
        </a:p>
      </dgm:t>
    </dgm:pt>
    <dgm:pt modelId="{FCABCF56-8ECC-7445-87B0-D46324668A0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dk1">
            <a:alpha val="37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fr-FR" sz="2500" noProof="0" dirty="0" smtClean="0"/>
            <a:t>Value </a:t>
          </a:r>
          <a:r>
            <a:rPr lang="fr-FR" sz="2500" noProof="0" dirty="0" err="1" smtClean="0"/>
            <a:t>Added</a:t>
          </a:r>
          <a:endParaRPr lang="fr-FR" sz="2500" noProof="0" dirty="0"/>
        </a:p>
      </dgm:t>
    </dgm:pt>
    <dgm:pt modelId="{4CB85133-5AF7-4D4A-87CE-D41A6EE14A08}" type="parTrans" cxnId="{C5A08305-9B2A-AA4B-A993-A76D44BCDC66}">
      <dgm:prSet/>
      <dgm:spPr/>
      <dgm:t>
        <a:bodyPr/>
        <a:lstStyle/>
        <a:p>
          <a:endParaRPr lang="en-US"/>
        </a:p>
      </dgm:t>
    </dgm:pt>
    <dgm:pt modelId="{FF4DECD4-4DDF-764B-9E5A-9E8845BB0387}" type="sibTrans" cxnId="{C5A08305-9B2A-AA4B-A993-A76D44BCDC66}">
      <dgm:prSet/>
      <dgm:spPr/>
      <dgm:t>
        <a:bodyPr/>
        <a:lstStyle/>
        <a:p>
          <a:endParaRPr lang="en-US"/>
        </a:p>
      </dgm:t>
    </dgm:pt>
    <dgm:pt modelId="{B48B1B6C-3250-474B-B83A-36C386ECE93E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dk1">
            <a:alpha val="37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fr-FR" sz="2500" noProof="0" dirty="0" err="1" smtClean="0"/>
            <a:t>Transactional</a:t>
          </a:r>
          <a:endParaRPr lang="fr-FR" sz="2500" noProof="0" dirty="0" smtClean="0"/>
        </a:p>
        <a:p>
          <a:r>
            <a:rPr lang="fr-FR" sz="2500" noProof="0" dirty="0" smtClean="0"/>
            <a:t>cash, </a:t>
          </a:r>
          <a:r>
            <a:rPr lang="fr-FR" sz="2500" noProof="0" dirty="0" err="1" smtClean="0"/>
            <a:t>trade</a:t>
          </a:r>
          <a:r>
            <a:rPr lang="fr-FR" sz="2500" noProof="0" dirty="0" smtClean="0"/>
            <a:t>, sec service</a:t>
          </a:r>
          <a:endParaRPr lang="fr-FR" sz="2000" noProof="0" dirty="0"/>
        </a:p>
      </dgm:t>
    </dgm:pt>
    <dgm:pt modelId="{06355BE7-E7D2-0A4C-8098-8E2D3BE09AAC}" type="parTrans" cxnId="{94B99949-27DB-514D-84EB-44163FD44DB5}">
      <dgm:prSet/>
      <dgm:spPr/>
      <dgm:t>
        <a:bodyPr/>
        <a:lstStyle/>
        <a:p>
          <a:endParaRPr lang="en-US"/>
        </a:p>
      </dgm:t>
    </dgm:pt>
    <dgm:pt modelId="{C07BFE3B-5879-2648-BB2D-16C295226B7E}" type="sibTrans" cxnId="{94B99949-27DB-514D-84EB-44163FD44DB5}">
      <dgm:prSet/>
      <dgm:spPr/>
      <dgm:t>
        <a:bodyPr/>
        <a:lstStyle/>
        <a:p>
          <a:endParaRPr lang="en-US"/>
        </a:p>
      </dgm:t>
    </dgm:pt>
    <dgm:pt modelId="{98FE2F75-79DA-6244-91A3-CB8B3E64D4F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dk1">
            <a:alpha val="37000"/>
          </a:schemeClr>
        </a:solidFill>
        <a:ln>
          <a:noFill/>
        </a:ln>
      </dgm:spPr>
      <dgm:t>
        <a:bodyPr/>
        <a:lstStyle/>
        <a:p>
          <a:r>
            <a:rPr lang="fr-FR" sz="2500" noProof="0" dirty="0" smtClean="0"/>
            <a:t>Basic </a:t>
          </a:r>
          <a:r>
            <a:rPr lang="fr-FR" sz="2500" noProof="0" dirty="0" err="1" smtClean="0"/>
            <a:t>Lending</a:t>
          </a:r>
          <a:r>
            <a:rPr lang="fr-FR" sz="2500" noProof="0" dirty="0" smtClean="0"/>
            <a:t> (STLX, MTLX, LTLX</a:t>
          </a:r>
        </a:p>
      </dgm:t>
    </dgm:pt>
    <dgm:pt modelId="{20591F73-9556-B243-9963-7568D2765F29}" type="parTrans" cxnId="{06C368E3-4E46-8345-B395-99AD2135DF69}">
      <dgm:prSet/>
      <dgm:spPr/>
      <dgm:t>
        <a:bodyPr/>
        <a:lstStyle/>
        <a:p>
          <a:endParaRPr lang="en-US"/>
        </a:p>
      </dgm:t>
    </dgm:pt>
    <dgm:pt modelId="{D3B43BC5-E805-F247-AFA6-AEDBE64144BE}" type="sibTrans" cxnId="{06C368E3-4E46-8345-B395-99AD2135DF69}">
      <dgm:prSet/>
      <dgm:spPr/>
      <dgm:t>
        <a:bodyPr/>
        <a:lstStyle/>
        <a:p>
          <a:endParaRPr lang="en-US"/>
        </a:p>
      </dgm:t>
    </dgm:pt>
    <dgm:pt modelId="{D1777EF5-8262-3C42-BE88-D3391F3BD118}" type="pres">
      <dgm:prSet presAssocID="{7F2C50F5-4F59-664B-B1DA-0FEA23741130}" presName="Name0" presStyleCnt="0">
        <dgm:presLayoutVars>
          <dgm:dir/>
          <dgm:animLvl val="lvl"/>
          <dgm:resizeHandles val="exact"/>
        </dgm:presLayoutVars>
      </dgm:prSet>
      <dgm:spPr/>
    </dgm:pt>
    <dgm:pt modelId="{E76BF10F-B37D-4746-B127-98B76FD95073}" type="pres">
      <dgm:prSet presAssocID="{75BCA5B0-8129-DE44-81F1-5B4A7919B732}" presName="Name8" presStyleCnt="0"/>
      <dgm:spPr/>
    </dgm:pt>
    <dgm:pt modelId="{3612F3A7-63BA-114A-9730-821DD97363ED}" type="pres">
      <dgm:prSet presAssocID="{75BCA5B0-8129-DE44-81F1-5B4A7919B73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17299-2D24-4243-82F3-63E78F91292C}" type="pres">
      <dgm:prSet presAssocID="{75BCA5B0-8129-DE44-81F1-5B4A7919B7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2FE60-F94D-474D-B970-E89E4540B919}" type="pres">
      <dgm:prSet presAssocID="{FCABCF56-8ECC-7445-87B0-D46324668A02}" presName="Name8" presStyleCnt="0"/>
      <dgm:spPr/>
    </dgm:pt>
    <dgm:pt modelId="{1801A400-FF4B-5244-A59E-D8C9B0A18E18}" type="pres">
      <dgm:prSet presAssocID="{FCABCF56-8ECC-7445-87B0-D46324668A02}" presName="level" presStyleLbl="node1" presStyleIdx="1" presStyleCnt="4" custScaleY="416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96208-01C7-ED48-B10E-D29BA3131992}" type="pres">
      <dgm:prSet presAssocID="{FCABCF56-8ECC-7445-87B0-D46324668A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73350-2CC4-394A-8AE9-E5FC6799FF15}" type="pres">
      <dgm:prSet presAssocID="{B48B1B6C-3250-474B-B83A-36C386ECE93E}" presName="Name8" presStyleCnt="0"/>
      <dgm:spPr/>
    </dgm:pt>
    <dgm:pt modelId="{3C2D99C8-BAB4-4F4E-A5DE-3B139A5FEE00}" type="pres">
      <dgm:prSet presAssocID="{B48B1B6C-3250-474B-B83A-36C386ECE93E}" presName="level" presStyleLbl="node1" presStyleIdx="2" presStyleCnt="4" custScaleY="642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97DDD-0224-9A4C-A1DB-AB28DE4C2359}" type="pres">
      <dgm:prSet presAssocID="{B48B1B6C-3250-474B-B83A-36C386ECE9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FF93E-B38D-C442-AD56-5658B7485CA9}" type="pres">
      <dgm:prSet presAssocID="{98FE2F75-79DA-6244-91A3-CB8B3E64D4FE}" presName="Name8" presStyleCnt="0"/>
      <dgm:spPr/>
    </dgm:pt>
    <dgm:pt modelId="{52695447-3FA8-3047-A92C-9CD3AB9EABBF}" type="pres">
      <dgm:prSet presAssocID="{98FE2F75-79DA-6244-91A3-CB8B3E64D4FE}" presName="level" presStyleLbl="node1" presStyleIdx="3" presStyleCnt="4" custScaleY="410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AB3A8-6D4E-834F-B4E0-21A56AEB6D07}" type="pres">
      <dgm:prSet presAssocID="{98FE2F75-79DA-6244-91A3-CB8B3E64D4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AC3D56-9513-E449-9003-AC6FD932B6FF}" type="presOf" srcId="{B48B1B6C-3250-474B-B83A-36C386ECE93E}" destId="{C2A97DDD-0224-9A4C-A1DB-AB28DE4C2359}" srcOrd="1" destOrd="0" presId="urn:microsoft.com/office/officeart/2005/8/layout/pyramid1"/>
    <dgm:cxn modelId="{07A44DF8-1A43-194B-AFC9-B88993501982}" srcId="{7F2C50F5-4F59-664B-B1DA-0FEA23741130}" destId="{75BCA5B0-8129-DE44-81F1-5B4A7919B732}" srcOrd="0" destOrd="0" parTransId="{8345A24B-569C-FA40-AAF8-F76C5DAAF2D8}" sibTransId="{8D66FFD8-B3D6-8E4C-90C0-7A6F59895809}"/>
    <dgm:cxn modelId="{709374F6-9174-4F47-ABC4-022A4EA3DFE7}" type="presOf" srcId="{98FE2F75-79DA-6244-91A3-CB8B3E64D4FE}" destId="{52695447-3FA8-3047-A92C-9CD3AB9EABBF}" srcOrd="0" destOrd="0" presId="urn:microsoft.com/office/officeart/2005/8/layout/pyramid1"/>
    <dgm:cxn modelId="{C5A08305-9B2A-AA4B-A993-A76D44BCDC66}" srcId="{7F2C50F5-4F59-664B-B1DA-0FEA23741130}" destId="{FCABCF56-8ECC-7445-87B0-D46324668A02}" srcOrd="1" destOrd="0" parTransId="{4CB85133-5AF7-4D4A-87CE-D41A6EE14A08}" sibTransId="{FF4DECD4-4DDF-764B-9E5A-9E8845BB0387}"/>
    <dgm:cxn modelId="{94B99949-27DB-514D-84EB-44163FD44DB5}" srcId="{7F2C50F5-4F59-664B-B1DA-0FEA23741130}" destId="{B48B1B6C-3250-474B-B83A-36C386ECE93E}" srcOrd="2" destOrd="0" parTransId="{06355BE7-E7D2-0A4C-8098-8E2D3BE09AAC}" sibTransId="{C07BFE3B-5879-2648-BB2D-16C295226B7E}"/>
    <dgm:cxn modelId="{78B77C3A-4431-F14B-B381-BA69ED735D0A}" type="presOf" srcId="{75BCA5B0-8129-DE44-81F1-5B4A7919B732}" destId="{3612F3A7-63BA-114A-9730-821DD97363ED}" srcOrd="0" destOrd="0" presId="urn:microsoft.com/office/officeart/2005/8/layout/pyramid1"/>
    <dgm:cxn modelId="{06C368E3-4E46-8345-B395-99AD2135DF69}" srcId="{7F2C50F5-4F59-664B-B1DA-0FEA23741130}" destId="{98FE2F75-79DA-6244-91A3-CB8B3E64D4FE}" srcOrd="3" destOrd="0" parTransId="{20591F73-9556-B243-9963-7568D2765F29}" sibTransId="{D3B43BC5-E805-F247-AFA6-AEDBE64144BE}"/>
    <dgm:cxn modelId="{9894CD9D-6382-4543-860C-E90874911E00}" type="presOf" srcId="{FCABCF56-8ECC-7445-87B0-D46324668A02}" destId="{1801A400-FF4B-5244-A59E-D8C9B0A18E18}" srcOrd="0" destOrd="0" presId="urn:microsoft.com/office/officeart/2005/8/layout/pyramid1"/>
    <dgm:cxn modelId="{1F56D6E9-BBEE-4C40-A1C1-2A87AE7D451A}" type="presOf" srcId="{7F2C50F5-4F59-664B-B1DA-0FEA23741130}" destId="{D1777EF5-8262-3C42-BE88-D3391F3BD118}" srcOrd="0" destOrd="0" presId="urn:microsoft.com/office/officeart/2005/8/layout/pyramid1"/>
    <dgm:cxn modelId="{53BE4F88-766D-A540-B1DD-11AAED1C7177}" type="presOf" srcId="{75BCA5B0-8129-DE44-81F1-5B4A7919B732}" destId="{5BD17299-2D24-4243-82F3-63E78F91292C}" srcOrd="1" destOrd="0" presId="urn:microsoft.com/office/officeart/2005/8/layout/pyramid1"/>
    <dgm:cxn modelId="{3C8FABC4-B32D-7B42-B423-9C5353DB0D10}" type="presOf" srcId="{98FE2F75-79DA-6244-91A3-CB8B3E64D4FE}" destId="{CF1AB3A8-6D4E-834F-B4E0-21A56AEB6D07}" srcOrd="1" destOrd="0" presId="urn:microsoft.com/office/officeart/2005/8/layout/pyramid1"/>
    <dgm:cxn modelId="{D8F421A8-0D5F-2C45-A369-F00E70C16C9B}" type="presOf" srcId="{FCABCF56-8ECC-7445-87B0-D46324668A02}" destId="{79796208-01C7-ED48-B10E-D29BA3131992}" srcOrd="1" destOrd="0" presId="urn:microsoft.com/office/officeart/2005/8/layout/pyramid1"/>
    <dgm:cxn modelId="{6B06265A-FB4E-9D4B-B369-A00320CFEE67}" type="presOf" srcId="{B48B1B6C-3250-474B-B83A-36C386ECE93E}" destId="{3C2D99C8-BAB4-4F4E-A5DE-3B139A5FEE00}" srcOrd="0" destOrd="0" presId="urn:microsoft.com/office/officeart/2005/8/layout/pyramid1"/>
    <dgm:cxn modelId="{99FC8858-EF05-C745-B608-5D757B64B874}" type="presParOf" srcId="{D1777EF5-8262-3C42-BE88-D3391F3BD118}" destId="{E76BF10F-B37D-4746-B127-98B76FD95073}" srcOrd="0" destOrd="0" presId="urn:microsoft.com/office/officeart/2005/8/layout/pyramid1"/>
    <dgm:cxn modelId="{6318FEE8-8BB7-B147-8B8B-96335046765C}" type="presParOf" srcId="{E76BF10F-B37D-4746-B127-98B76FD95073}" destId="{3612F3A7-63BA-114A-9730-821DD97363ED}" srcOrd="0" destOrd="0" presId="urn:microsoft.com/office/officeart/2005/8/layout/pyramid1"/>
    <dgm:cxn modelId="{0ED77A3D-D610-AD4E-B77B-37A8FA4074F2}" type="presParOf" srcId="{E76BF10F-B37D-4746-B127-98B76FD95073}" destId="{5BD17299-2D24-4243-82F3-63E78F91292C}" srcOrd="1" destOrd="0" presId="urn:microsoft.com/office/officeart/2005/8/layout/pyramid1"/>
    <dgm:cxn modelId="{F4F40161-2355-D941-BE30-F1024CCF7576}" type="presParOf" srcId="{D1777EF5-8262-3C42-BE88-D3391F3BD118}" destId="{9512FE60-F94D-474D-B970-E89E4540B919}" srcOrd="1" destOrd="0" presId="urn:microsoft.com/office/officeart/2005/8/layout/pyramid1"/>
    <dgm:cxn modelId="{8E88EA86-C2A2-6345-B0FF-835A4C096919}" type="presParOf" srcId="{9512FE60-F94D-474D-B970-E89E4540B919}" destId="{1801A400-FF4B-5244-A59E-D8C9B0A18E18}" srcOrd="0" destOrd="0" presId="urn:microsoft.com/office/officeart/2005/8/layout/pyramid1"/>
    <dgm:cxn modelId="{A0F28763-2939-254E-AF25-44642EB64B15}" type="presParOf" srcId="{9512FE60-F94D-474D-B970-E89E4540B919}" destId="{79796208-01C7-ED48-B10E-D29BA3131992}" srcOrd="1" destOrd="0" presId="urn:microsoft.com/office/officeart/2005/8/layout/pyramid1"/>
    <dgm:cxn modelId="{77146609-4A8B-FF4B-B0C0-F379C90D068D}" type="presParOf" srcId="{D1777EF5-8262-3C42-BE88-D3391F3BD118}" destId="{A5C73350-2CC4-394A-8AE9-E5FC6799FF15}" srcOrd="2" destOrd="0" presId="urn:microsoft.com/office/officeart/2005/8/layout/pyramid1"/>
    <dgm:cxn modelId="{1EE5832F-2ADE-F047-82D6-55399ED68664}" type="presParOf" srcId="{A5C73350-2CC4-394A-8AE9-E5FC6799FF15}" destId="{3C2D99C8-BAB4-4F4E-A5DE-3B139A5FEE00}" srcOrd="0" destOrd="0" presId="urn:microsoft.com/office/officeart/2005/8/layout/pyramid1"/>
    <dgm:cxn modelId="{8D18C67B-139F-3349-95C5-C5A6DB9C80F5}" type="presParOf" srcId="{A5C73350-2CC4-394A-8AE9-E5FC6799FF15}" destId="{C2A97DDD-0224-9A4C-A1DB-AB28DE4C2359}" srcOrd="1" destOrd="0" presId="urn:microsoft.com/office/officeart/2005/8/layout/pyramid1"/>
    <dgm:cxn modelId="{3994E173-A2AF-644F-B8F4-567EBA64A699}" type="presParOf" srcId="{D1777EF5-8262-3C42-BE88-D3391F3BD118}" destId="{760FF93E-B38D-C442-AD56-5658B7485CA9}" srcOrd="3" destOrd="0" presId="urn:microsoft.com/office/officeart/2005/8/layout/pyramid1"/>
    <dgm:cxn modelId="{3AA18D50-37B5-6142-97CD-F0EAEFEA7D6E}" type="presParOf" srcId="{760FF93E-B38D-C442-AD56-5658B7485CA9}" destId="{52695447-3FA8-3047-A92C-9CD3AB9EABBF}" srcOrd="0" destOrd="0" presId="urn:microsoft.com/office/officeart/2005/8/layout/pyramid1"/>
    <dgm:cxn modelId="{DC58ED49-9574-404A-81A9-12B6E5A3E48F}" type="presParOf" srcId="{760FF93E-B38D-C442-AD56-5658B7485CA9}" destId="{CF1AB3A8-6D4E-834F-B4E0-21A56AEB6D0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2F3A7-63BA-114A-9730-821DD97363ED}">
      <dsp:nvSpPr>
        <dsp:cNvPr id="0" name=""/>
        <dsp:cNvSpPr/>
      </dsp:nvSpPr>
      <dsp:spPr>
        <a:xfrm>
          <a:off x="984791" y="0"/>
          <a:ext cx="2765764" cy="2560844"/>
        </a:xfrm>
        <a:prstGeom prst="trapezoid">
          <a:avLst>
            <a:gd name="adj" fmla="val 54001"/>
          </a:avLst>
        </a:prstGeom>
        <a:solidFill>
          <a:schemeClr val="dk1">
            <a:alpha val="37000"/>
          </a:schemeClr>
        </a:solidFill>
        <a:ln w="285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 noProof="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 noProof="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noProof="0" dirty="0" smtClean="0"/>
            <a:t>In </a:t>
          </a:r>
          <a:r>
            <a:rPr lang="fr-FR" sz="2500" kern="1200" noProof="0" dirty="0" err="1" smtClean="0"/>
            <a:t>need</a:t>
          </a:r>
          <a:r>
            <a:rPr lang="fr-FR" sz="2500" kern="1200" noProof="0" dirty="0" smtClean="0"/>
            <a:t> of </a:t>
          </a:r>
          <a:r>
            <a:rPr lang="fr-FR" sz="2500" kern="1200" noProof="0" dirty="0" err="1" smtClean="0"/>
            <a:t>investment</a:t>
          </a:r>
          <a:r>
            <a:rPr lang="fr-FR" sz="2500" kern="1200" noProof="0" dirty="0" smtClean="0"/>
            <a:t> solutions (net </a:t>
          </a:r>
          <a:r>
            <a:rPr lang="fr-FR" sz="2500" kern="1200" noProof="0" dirty="0" err="1" smtClean="0"/>
            <a:t>saver</a:t>
          </a:r>
          <a:r>
            <a:rPr lang="fr-FR" sz="2500" kern="1200" noProof="0" dirty="0" smtClean="0"/>
            <a:t>) </a:t>
          </a:r>
          <a:endParaRPr lang="fr-FR" sz="2500" kern="1200" noProof="0" dirty="0"/>
        </a:p>
      </dsp:txBody>
      <dsp:txXfrm>
        <a:off x="984791" y="0"/>
        <a:ext cx="2765764" cy="2560844"/>
      </dsp:txXfrm>
    </dsp:sp>
    <dsp:sp modelId="{1801A400-FF4B-5244-A59E-D8C9B0A18E18}">
      <dsp:nvSpPr>
        <dsp:cNvPr id="0" name=""/>
        <dsp:cNvSpPr/>
      </dsp:nvSpPr>
      <dsp:spPr>
        <a:xfrm>
          <a:off x="0" y="2560844"/>
          <a:ext cx="4735348" cy="1823654"/>
        </a:xfrm>
        <a:prstGeom prst="trapezoid">
          <a:avLst>
            <a:gd name="adj" fmla="val 54001"/>
          </a:avLst>
        </a:prstGeom>
        <a:solidFill>
          <a:schemeClr val="dk1">
            <a:alpha val="37000"/>
          </a:schemeClr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noProof="0" dirty="0" smtClean="0"/>
            <a:t>In </a:t>
          </a:r>
          <a:r>
            <a:rPr lang="fr-FR" sz="2500" kern="1200" noProof="0" dirty="0" err="1" smtClean="0"/>
            <a:t>need</a:t>
          </a:r>
          <a:r>
            <a:rPr lang="fr-FR" sz="2500" kern="1200" noProof="0" dirty="0" smtClean="0"/>
            <a:t> of </a:t>
          </a:r>
          <a:r>
            <a:rPr lang="fr-FR" sz="2500" kern="1200" noProof="0" dirty="0" err="1" smtClean="0"/>
            <a:t>financial</a:t>
          </a:r>
          <a:r>
            <a:rPr lang="fr-FR" sz="2500" kern="1200" noProof="0" dirty="0" smtClean="0"/>
            <a:t> solutions (net </a:t>
          </a:r>
          <a:r>
            <a:rPr lang="fr-FR" sz="2500" kern="1200" noProof="0" dirty="0" err="1" smtClean="0"/>
            <a:t>borrower</a:t>
          </a:r>
          <a:r>
            <a:rPr lang="fr-FR" sz="2500" kern="1200" noProof="0" dirty="0" smtClean="0"/>
            <a:t>)</a:t>
          </a:r>
          <a:endParaRPr lang="fr-FR" sz="2500" kern="1200" noProof="0" dirty="0"/>
        </a:p>
      </dsp:txBody>
      <dsp:txXfrm>
        <a:off x="828685" y="2560844"/>
        <a:ext cx="3077976" cy="1823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64E3-7981-42C5-9A2E-815E526240A2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B67C5-C93E-4D08-8B67-C030E127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88BDD-32C7-5F4C-8AEC-7ECF6F63F60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08025"/>
            <a:ext cx="3063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FF26F-1600-7B4D-B7A7-1FC9D823C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9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FF26F-1600-7B4D-B7A7-1FC9D823C0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231" y="959981"/>
            <a:ext cx="7958614" cy="671985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461" y="7799829"/>
            <a:ext cx="6554153" cy="191995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229" y="432492"/>
            <a:ext cx="2106692" cy="921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154" y="432492"/>
            <a:ext cx="6164024" cy="92147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618" y="2159955"/>
            <a:ext cx="7958614" cy="3944913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618" y="6407361"/>
            <a:ext cx="7958614" cy="178246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3512" y="6179865"/>
            <a:ext cx="86803" cy="1334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8329" y="6179865"/>
            <a:ext cx="86803" cy="1334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9670" y="6179865"/>
            <a:ext cx="86803" cy="1334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563" y="2519946"/>
            <a:ext cx="4135358" cy="7127344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74523" y="2519944"/>
            <a:ext cx="4138479" cy="71278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54" y="2519946"/>
            <a:ext cx="4136984" cy="95997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9565" y="2519946"/>
            <a:ext cx="4138609" cy="95997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68154" y="3484724"/>
            <a:ext cx="4138479" cy="61630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784531" y="3484724"/>
            <a:ext cx="4138479" cy="61623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8613" y="419991"/>
            <a:ext cx="3080387" cy="329992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368" y="429992"/>
            <a:ext cx="5115556" cy="9217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8613" y="3839918"/>
            <a:ext cx="3080387" cy="580737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816" y="359993"/>
            <a:ext cx="5848670" cy="1409969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44258" y="1799962"/>
            <a:ext cx="6199785" cy="715109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9816" y="9149799"/>
            <a:ext cx="5848670" cy="83998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154" y="1"/>
            <a:ext cx="8426768" cy="2519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54" y="2519946"/>
            <a:ext cx="8426768" cy="7127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5804" y="10009782"/>
            <a:ext cx="2135951" cy="57498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C22A6A-CF62-E849-9C5E-151549D373D8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959" y="10009782"/>
            <a:ext cx="2916208" cy="57498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7962" y="10009782"/>
            <a:ext cx="575439" cy="574987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DC10C23-EE5F-1443-B332-8FB4DA71F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60394" y="10235026"/>
            <a:ext cx="86803" cy="1334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2754" y="10235026"/>
            <a:ext cx="86803" cy="1334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231" y="1291451"/>
            <a:ext cx="7958614" cy="43909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APECCAM 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rgbClr val="000000"/>
                </a:solidFill>
              </a:rPr>
              <a:t>Cameroon Bankers’ Association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560" y="7232419"/>
            <a:ext cx="6554153" cy="19199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Mathieu Mandeng </a:t>
            </a:r>
          </a:p>
          <a:p>
            <a:r>
              <a:rPr lang="en-US" sz="3000" dirty="0" smtClean="0"/>
              <a:t>PRESIDENT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73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s 5"/>
          <p:cNvSpPr/>
          <p:nvPr/>
        </p:nvSpPr>
        <p:spPr>
          <a:xfrm>
            <a:off x="1210571" y="2970338"/>
            <a:ext cx="6919271" cy="1136469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000" dirty="0" smtClean="0">
                <a:solidFill>
                  <a:srgbClr val="FFFFFF"/>
                </a:solidFill>
              </a:rPr>
              <a:t>Financing the Economy, </a:t>
            </a:r>
          </a:p>
          <a:p>
            <a:pPr lvl="0" algn="ctr"/>
            <a:r>
              <a:rPr lang="en-GB" sz="3000" dirty="0" smtClean="0">
                <a:solidFill>
                  <a:schemeClr val="tx1"/>
                </a:solidFill>
              </a:rPr>
              <a:t>The Universal Banking Model Solution</a:t>
            </a:r>
            <a:endParaRPr lang="en-GB" sz="3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70207" y="4154169"/>
            <a:ext cx="0" cy="5596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420917" y="4713798"/>
            <a:ext cx="44985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49289" y="4713798"/>
            <a:ext cx="0" cy="6250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947869" y="4713798"/>
            <a:ext cx="1" cy="6250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Process 20"/>
          <p:cNvSpPr/>
          <p:nvPr/>
        </p:nvSpPr>
        <p:spPr>
          <a:xfrm>
            <a:off x="719471" y="5338835"/>
            <a:ext cx="3459636" cy="1204520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000" dirty="0" smtClean="0">
                <a:solidFill>
                  <a:srgbClr val="000000"/>
                </a:solidFill>
              </a:rPr>
              <a:t>Retail or Consumer Banking</a:t>
            </a:r>
            <a:endParaRPr lang="en-GB" sz="3000" dirty="0">
              <a:solidFill>
                <a:srgbClr val="000000"/>
              </a:solidFill>
            </a:endParaRPr>
          </a:p>
        </p:txBody>
      </p:sp>
      <p:sp>
        <p:nvSpPr>
          <p:cNvPr id="22" name="Process 21"/>
          <p:cNvSpPr/>
          <p:nvPr/>
        </p:nvSpPr>
        <p:spPr>
          <a:xfrm>
            <a:off x="5218052" y="5338834"/>
            <a:ext cx="3459634" cy="1204521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000" smtClean="0">
                <a:solidFill>
                  <a:srgbClr val="000000"/>
                </a:solidFill>
              </a:rPr>
              <a:t>Wholesale Banking</a:t>
            </a:r>
            <a:endParaRPr lang="en-GB" sz="3000">
              <a:solidFill>
                <a:srgbClr val="00000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478746" y="7102983"/>
            <a:ext cx="3976786" cy="3438490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dirty="0" smtClean="0">
                <a:solidFill>
                  <a:schemeClr val="bg1"/>
                </a:solidFill>
              </a:rPr>
              <a:t>Societal Purpose:</a:t>
            </a:r>
            <a:r>
              <a:rPr lang="en-US" sz="3000" dirty="0" smtClean="0">
                <a:solidFill>
                  <a:srgbClr val="000000"/>
                </a:solidFill>
              </a:rPr>
              <a:t> Helping people buy homes and grow their wealth</a:t>
            </a:r>
            <a:endParaRPr lang="en-US" sz="3000" noProof="0" dirty="0">
              <a:solidFill>
                <a:srgbClr val="000000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4929067" y="7102983"/>
            <a:ext cx="4003522" cy="3438490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 cap="rnd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noProof="0" dirty="0" smtClean="0">
                <a:solidFill>
                  <a:schemeClr val="bg1"/>
                </a:solidFill>
              </a:rPr>
              <a:t>Societal Purposes: </a:t>
            </a:r>
            <a:r>
              <a:rPr lang="en-US" sz="2500" dirty="0" smtClean="0">
                <a:solidFill>
                  <a:srgbClr val="000000"/>
                </a:solidFill>
              </a:rPr>
              <a:t>Helping businesses to set up and expand, helping to drive economic growth, helping to create jobs and in our context, fighting against poverty.  </a:t>
            </a:r>
            <a:endParaRPr lang="en-US" sz="25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43878" y="6543355"/>
            <a:ext cx="0" cy="5596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947869" y="6543358"/>
            <a:ext cx="1" cy="5596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Process 5"/>
          <p:cNvSpPr/>
          <p:nvPr/>
        </p:nvSpPr>
        <p:spPr>
          <a:xfrm>
            <a:off x="1210571" y="288759"/>
            <a:ext cx="6919271" cy="2121950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500" b="1" dirty="0" smtClean="0">
                <a:solidFill>
                  <a:schemeClr val="tx1"/>
                </a:solidFill>
              </a:rPr>
              <a:t>CMR BANKING LANDSCAPE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92893" y="2410709"/>
            <a:ext cx="0" cy="5596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4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038376" y="301339"/>
            <a:ext cx="6948972" cy="10439403"/>
            <a:chOff x="1038376" y="301339"/>
            <a:chExt cx="6948972" cy="10439403"/>
          </a:xfrm>
        </p:grpSpPr>
        <p:sp>
          <p:nvSpPr>
            <p:cNvPr id="8" name="Process 7"/>
            <p:cNvSpPr/>
            <p:nvPr/>
          </p:nvSpPr>
          <p:spPr>
            <a:xfrm>
              <a:off x="1068077" y="301339"/>
              <a:ext cx="6919271" cy="1127292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 cap="rnd">
              <a:solidFill>
                <a:schemeClr val="accent4"/>
              </a:solidFill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3000" dirty="0" smtClean="0">
                  <a:solidFill>
                    <a:srgbClr val="000000"/>
                  </a:solidFill>
                </a:rPr>
                <a:t>Retail banking or consumer banking</a:t>
              </a:r>
              <a:endParaRPr lang="en-GB" sz="3000" dirty="0">
                <a:solidFill>
                  <a:srgbClr val="000000"/>
                </a:solidFill>
              </a:endParaRPr>
            </a:p>
          </p:txBody>
        </p:sp>
        <p:sp>
          <p:nvSpPr>
            <p:cNvPr id="14" name="Process 13"/>
            <p:cNvSpPr/>
            <p:nvPr/>
          </p:nvSpPr>
          <p:spPr>
            <a:xfrm>
              <a:off x="1068076" y="8216810"/>
              <a:ext cx="6889571" cy="2086253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3000" dirty="0" smtClean="0">
                  <a:solidFill>
                    <a:srgbClr val="FFFFFF"/>
                  </a:solidFill>
                </a:rPr>
                <a:t>Performance Indicator</a:t>
              </a:r>
              <a:r>
                <a:rPr lang="en-US" sz="3000" noProof="0" dirty="0" smtClean="0">
                  <a:solidFill>
                    <a:srgbClr val="FFFFFF"/>
                  </a:solidFill>
                </a:rPr>
                <a:t>: </a:t>
              </a:r>
              <a:endParaRPr lang="en-US" sz="3000" dirty="0" smtClean="0">
                <a:solidFill>
                  <a:srgbClr val="000000"/>
                </a:solidFill>
              </a:endParaRPr>
            </a:p>
            <a:p>
              <a:pPr lvl="0"/>
              <a:r>
                <a:rPr lang="en-US" sz="3000" noProof="0" dirty="0" smtClean="0">
                  <a:solidFill>
                    <a:schemeClr val="tx1"/>
                  </a:solidFill>
                </a:rPr>
                <a:t>Banking rate : 13.81% End 2011</a:t>
              </a:r>
            </a:p>
          </p:txBody>
        </p:sp>
        <p:sp>
          <p:nvSpPr>
            <p:cNvPr id="15" name="Process 14"/>
            <p:cNvSpPr/>
            <p:nvPr/>
          </p:nvSpPr>
          <p:spPr>
            <a:xfrm>
              <a:off x="1068077" y="4627701"/>
              <a:ext cx="4894157" cy="3222192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3600" dirty="0" smtClean="0">
                  <a:solidFill>
                    <a:srgbClr val="FFFFFF"/>
                  </a:solidFill>
                </a:rPr>
                <a:t>Value Proposition:</a:t>
              </a:r>
            </a:p>
            <a:p>
              <a:pPr lvl="0"/>
              <a:r>
                <a:rPr lang="en-US" sz="2800" u="none" dirty="0" smtClean="0">
                  <a:solidFill>
                    <a:srgbClr val="000000"/>
                  </a:solidFill>
                </a:rPr>
                <a:t>- Current Accts, Saving Accts</a:t>
              </a:r>
            </a:p>
            <a:p>
              <a:pPr lvl="0"/>
              <a:r>
                <a:rPr lang="en-US" sz="2800" u="none" dirty="0" smtClean="0">
                  <a:solidFill>
                    <a:srgbClr val="000000"/>
                  </a:solidFill>
                </a:rPr>
                <a:t>- Credit Cards </a:t>
              </a:r>
            </a:p>
            <a:p>
              <a:pPr lvl="0"/>
              <a:r>
                <a:rPr lang="en-US" sz="2800" u="none" dirty="0" smtClean="0">
                  <a:solidFill>
                    <a:srgbClr val="000000"/>
                  </a:solidFill>
                </a:rPr>
                <a:t>- Mortgage loans</a:t>
              </a:r>
            </a:p>
            <a:p>
              <a:pPr lvl="0"/>
              <a:r>
                <a:rPr lang="en-US" sz="2800" u="none" dirty="0" smtClean="0">
                  <a:solidFill>
                    <a:srgbClr val="000000"/>
                  </a:solidFill>
                </a:rPr>
                <a:t>- Unsecured loans</a:t>
              </a:r>
            </a:p>
            <a:p>
              <a:pPr lvl="0"/>
              <a:r>
                <a:rPr lang="en-US" sz="2800" u="none" dirty="0" smtClean="0">
                  <a:solidFill>
                    <a:srgbClr val="000000"/>
                  </a:solidFill>
                </a:rPr>
                <a:t>- Wealth management </a:t>
              </a:r>
              <a:endParaRPr lang="en-US" sz="2800" dirty="0">
                <a:solidFill>
                  <a:srgbClr val="000000"/>
                </a:solidFill>
              </a:endParaRPr>
            </a:p>
            <a:p>
              <a:pPr lvl="0"/>
              <a:r>
                <a:rPr lang="en-US" sz="2800" dirty="0" smtClean="0">
                  <a:solidFill>
                    <a:srgbClr val="000000"/>
                  </a:solidFill>
                </a:rPr>
                <a:t>- Etc…</a:t>
              </a:r>
              <a:endParaRPr lang="en-US" sz="2800" u="none" dirty="0">
                <a:solidFill>
                  <a:srgbClr val="000000"/>
                </a:solidFill>
              </a:endParaRPr>
            </a:p>
          </p:txBody>
        </p:sp>
        <p:sp>
          <p:nvSpPr>
            <p:cNvPr id="16" name="Process 15"/>
            <p:cNvSpPr/>
            <p:nvPr/>
          </p:nvSpPr>
          <p:spPr>
            <a:xfrm>
              <a:off x="1038376" y="2020555"/>
              <a:ext cx="6919271" cy="2086253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3000" dirty="0" smtClean="0">
                  <a:solidFill>
                    <a:schemeClr val="bg1"/>
                  </a:solidFill>
                </a:rPr>
                <a:t>Societal Purpose:</a:t>
              </a:r>
              <a:r>
                <a:rPr lang="en-US" sz="3000" dirty="0" smtClean="0">
                  <a:solidFill>
                    <a:srgbClr val="000000"/>
                  </a:solidFill>
                </a:rPr>
                <a:t> Helping people buy their homes and grow their wealth</a:t>
              </a:r>
              <a:endParaRPr lang="en-US" sz="3000" noProof="0" dirty="0">
                <a:solidFill>
                  <a:srgbClr val="000000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498011" y="1428631"/>
              <a:ext cx="0" cy="5489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2"/>
            </p:cNvCxnSpPr>
            <p:nvPr/>
          </p:nvCxnSpPr>
          <p:spPr>
            <a:xfrm flipH="1">
              <a:off x="4498011" y="4106808"/>
              <a:ext cx="1" cy="52089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68310" y="7849893"/>
              <a:ext cx="0" cy="36691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68310" y="10281539"/>
              <a:ext cx="0" cy="4592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853906363"/>
              </p:ext>
            </p:extLst>
          </p:nvPr>
        </p:nvGraphicFramePr>
        <p:xfrm>
          <a:off x="5081566" y="3782440"/>
          <a:ext cx="4735348" cy="4384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97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324595" y="0"/>
            <a:ext cx="8651041" cy="10073322"/>
            <a:chOff x="324595" y="0"/>
            <a:chExt cx="8651041" cy="10073322"/>
          </a:xfrm>
        </p:grpSpPr>
        <p:sp>
          <p:nvSpPr>
            <p:cNvPr id="4" name="Process 3"/>
            <p:cNvSpPr/>
            <p:nvPr/>
          </p:nvSpPr>
          <p:spPr>
            <a:xfrm>
              <a:off x="1068077" y="714316"/>
              <a:ext cx="6919271" cy="1954684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3000" dirty="0" smtClean="0">
                  <a:solidFill>
                    <a:schemeClr val="bg1"/>
                  </a:solidFill>
                </a:rPr>
                <a:t>Challenges </a:t>
              </a:r>
            </a:p>
            <a:p>
              <a:pPr marL="457200" lvl="0" indent="-457200" algn="ctr">
                <a:buFont typeface="Arial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Proximity </a:t>
              </a:r>
            </a:p>
            <a:p>
              <a:pPr marL="457200" lvl="0" indent="-457200" algn="ctr">
                <a:buFont typeface="Arial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Image / Confidence factor </a:t>
              </a:r>
            </a:p>
            <a:p>
              <a:pPr marL="457200" lvl="0" indent="-457200" algn="ctr">
                <a:buFont typeface="Arial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Cost    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762113" y="0"/>
              <a:ext cx="0" cy="7143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Process 12"/>
            <p:cNvSpPr/>
            <p:nvPr/>
          </p:nvSpPr>
          <p:spPr>
            <a:xfrm>
              <a:off x="3349650" y="3702162"/>
              <a:ext cx="3021546" cy="6371160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3000" dirty="0" smtClean="0">
                  <a:solidFill>
                    <a:srgbClr val="FFFFFF"/>
                  </a:solidFill>
                </a:rPr>
                <a:t>Skew</a:t>
              </a:r>
            </a:p>
            <a:p>
              <a:pPr lvl="0" algn="ctr"/>
              <a:endParaRPr lang="en-GB" sz="30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GB" sz="3000" dirty="0" smtClean="0">
                  <a:solidFill>
                    <a:srgbClr val="000000"/>
                  </a:solidFill>
                </a:rPr>
                <a:t>Predominance of the informal sector </a:t>
              </a:r>
            </a:p>
            <a:p>
              <a:pPr lvl="0" algn="ctr"/>
              <a:r>
                <a:rPr lang="fr-FR" sz="3000" dirty="0" smtClean="0">
                  <a:solidFill>
                    <a:schemeClr val="tx1"/>
                  </a:solidFill>
                </a:rPr>
                <a:t> </a:t>
              </a:r>
              <a:endParaRPr lang="fr-FR" sz="3000" dirty="0">
                <a:solidFill>
                  <a:srgbClr val="000000"/>
                </a:solidFill>
              </a:endParaRPr>
            </a:p>
          </p:txBody>
        </p:sp>
        <p:sp>
          <p:nvSpPr>
            <p:cNvPr id="14" name="Process 13"/>
            <p:cNvSpPr/>
            <p:nvPr/>
          </p:nvSpPr>
          <p:spPr>
            <a:xfrm>
              <a:off x="6651012" y="3702163"/>
              <a:ext cx="2324624" cy="6371158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30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GB" sz="3000" dirty="0" smtClean="0"/>
                <a:t>Other solutions</a:t>
              </a:r>
            </a:p>
            <a:p>
              <a:pPr lvl="0" algn="ctr"/>
              <a:endParaRPr lang="en-GB" sz="30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GB" sz="3000" dirty="0" smtClean="0">
                  <a:solidFill>
                    <a:srgbClr val="000000"/>
                  </a:solidFill>
                </a:rPr>
                <a:t>- Micro finance</a:t>
              </a:r>
            </a:p>
            <a:p>
              <a:pPr marL="457200" lvl="0" indent="-457200" algn="ctr">
                <a:buFontTx/>
                <a:buChar char="-"/>
              </a:pPr>
              <a:endParaRPr lang="en-GB" sz="30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GB" sz="3000" dirty="0" smtClean="0">
                  <a:solidFill>
                    <a:srgbClr val="000000"/>
                  </a:solidFill>
                </a:rPr>
                <a:t>- Mobile Banking / Finance</a:t>
              </a:r>
            </a:p>
            <a:p>
              <a:pPr lvl="0" algn="ctr"/>
              <a:endParaRPr lang="fr-FR" sz="3000" dirty="0" smtClean="0">
                <a:solidFill>
                  <a:srgbClr val="000000"/>
                </a:solidFill>
              </a:endParaRPr>
            </a:p>
            <a:p>
              <a:pPr lvl="0" algn="ctr"/>
              <a:endParaRPr lang="fr-FR" sz="3000" dirty="0">
                <a:solidFill>
                  <a:srgbClr val="000000"/>
                </a:solidFill>
              </a:endParaRPr>
            </a:p>
          </p:txBody>
        </p:sp>
        <p:sp>
          <p:nvSpPr>
            <p:cNvPr id="15" name="Process 14"/>
            <p:cNvSpPr/>
            <p:nvPr/>
          </p:nvSpPr>
          <p:spPr>
            <a:xfrm>
              <a:off x="324595" y="3702162"/>
              <a:ext cx="2798160" cy="6371160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 sz="3000" dirty="0" smtClean="0">
                <a:solidFill>
                  <a:srgbClr val="FFFFFF"/>
                </a:solidFill>
              </a:endParaRPr>
            </a:p>
            <a:p>
              <a:pPr lvl="0" algn="ctr"/>
              <a:r>
                <a:rPr lang="en-GB" sz="3000" dirty="0" smtClean="0">
                  <a:solidFill>
                    <a:srgbClr val="FFFFFF"/>
                  </a:solidFill>
                </a:rPr>
                <a:t>Banking Solutions </a:t>
              </a:r>
            </a:p>
            <a:p>
              <a:pPr lvl="0" algn="ctr"/>
              <a:endParaRPr lang="en-GB" sz="3000" dirty="0" smtClean="0">
                <a:solidFill>
                  <a:srgbClr val="FFFFFF"/>
                </a:solidFill>
              </a:endParaRPr>
            </a:p>
            <a:p>
              <a:pPr lvl="0" algn="ctr"/>
              <a:r>
                <a:rPr lang="en-GB" sz="2500" dirty="0" smtClean="0">
                  <a:solidFill>
                    <a:srgbClr val="000000"/>
                  </a:solidFill>
                </a:rPr>
                <a:t>- Extension of branch networks</a:t>
              </a:r>
            </a:p>
            <a:p>
              <a:pPr lvl="0" algn="ctr"/>
              <a:endParaRPr lang="en-GB" sz="25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GB" sz="2500" dirty="0" smtClean="0">
                  <a:solidFill>
                    <a:srgbClr val="000000"/>
                  </a:solidFill>
                </a:rPr>
                <a:t>- </a:t>
              </a:r>
              <a:r>
                <a:rPr lang="en-GB" sz="2500" dirty="0">
                  <a:solidFill>
                    <a:srgbClr val="000000"/>
                  </a:solidFill>
                </a:rPr>
                <a:t>M</a:t>
              </a:r>
              <a:r>
                <a:rPr lang="en-GB" sz="2500" dirty="0" smtClean="0">
                  <a:solidFill>
                    <a:srgbClr val="000000"/>
                  </a:solidFill>
                </a:rPr>
                <a:t>inimum guaranteed services</a:t>
              </a:r>
            </a:p>
            <a:p>
              <a:pPr lvl="0" algn="ctr"/>
              <a:r>
                <a:rPr lang="en-GB" sz="2500" dirty="0" smtClean="0">
                  <a:solidFill>
                    <a:srgbClr val="000000"/>
                  </a:solidFill>
                </a:rPr>
                <a:t> </a:t>
              </a:r>
            </a:p>
            <a:p>
              <a:pPr lvl="0" algn="ctr"/>
              <a:r>
                <a:rPr lang="en-GB" sz="2500" dirty="0" smtClean="0">
                  <a:solidFill>
                    <a:srgbClr val="000000"/>
                  </a:solidFill>
                </a:rPr>
                <a:t>- FOGADAC</a:t>
              </a:r>
            </a:p>
            <a:p>
              <a:pPr marL="457200" lvl="0" indent="-457200" algn="ctr">
                <a:buFontTx/>
                <a:buChar char="-"/>
              </a:pPr>
              <a:endParaRPr lang="en-GB" sz="25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GB" sz="2500" dirty="0" smtClean="0">
                  <a:solidFill>
                    <a:srgbClr val="000000"/>
                  </a:solidFill>
                </a:rPr>
                <a:t>- GIMAC</a:t>
              </a:r>
            </a:p>
            <a:p>
              <a:pPr marL="457200" lvl="0" indent="-457200" algn="ctr">
                <a:buFontTx/>
                <a:buChar char="-"/>
              </a:pPr>
              <a:endParaRPr lang="en-GB" sz="2500" dirty="0" smtClean="0">
                <a:solidFill>
                  <a:srgbClr val="000000"/>
                </a:solidFill>
              </a:endParaRPr>
            </a:p>
            <a:p>
              <a:pPr lvl="0" algn="ctr"/>
              <a:r>
                <a:rPr lang="en-GB" sz="2500" dirty="0" smtClean="0">
                  <a:solidFill>
                    <a:srgbClr val="000000"/>
                  </a:solidFill>
                </a:rPr>
                <a:t>- </a:t>
              </a:r>
              <a:r>
                <a:rPr lang="en-GB" sz="2500" dirty="0">
                  <a:solidFill>
                    <a:srgbClr val="000000"/>
                  </a:solidFill>
                </a:rPr>
                <a:t>L</a:t>
              </a:r>
              <a:r>
                <a:rPr lang="en-GB" sz="2500" dirty="0" smtClean="0">
                  <a:solidFill>
                    <a:srgbClr val="000000"/>
                  </a:solidFill>
                </a:rPr>
                <a:t>and reforms (cadastral matrix)</a:t>
              </a:r>
            </a:p>
            <a:p>
              <a:pPr lvl="0" algn="ctr"/>
              <a:endParaRPr lang="fr-FR" sz="30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4762113" y="2669000"/>
              <a:ext cx="8142" cy="103316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939718" y="3207104"/>
              <a:ext cx="0" cy="4950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97567" y="3207104"/>
              <a:ext cx="0" cy="49505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97567" y="3207102"/>
              <a:ext cx="6289781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55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68077" y="301339"/>
            <a:ext cx="6919271" cy="3250152"/>
            <a:chOff x="1068077" y="301339"/>
            <a:chExt cx="6919271" cy="3406577"/>
          </a:xfrm>
        </p:grpSpPr>
        <p:sp>
          <p:nvSpPr>
            <p:cNvPr id="4" name="Process 3"/>
            <p:cNvSpPr/>
            <p:nvPr/>
          </p:nvSpPr>
          <p:spPr>
            <a:xfrm>
              <a:off x="1068077" y="301339"/>
              <a:ext cx="6919271" cy="1127292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 cap="rnd">
              <a:solidFill>
                <a:schemeClr val="accent4"/>
              </a:solidFill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3000" dirty="0" smtClean="0">
                  <a:solidFill>
                    <a:srgbClr val="000000"/>
                  </a:solidFill>
                </a:rPr>
                <a:t>Wholesale banking</a:t>
              </a:r>
              <a:endParaRPr lang="fr-FR" sz="3000" noProof="0" dirty="0">
                <a:solidFill>
                  <a:srgbClr val="000000"/>
                </a:solidFill>
              </a:endParaRPr>
            </a:p>
          </p:txBody>
        </p:sp>
        <p:sp>
          <p:nvSpPr>
            <p:cNvPr id="5" name="Process 4"/>
            <p:cNvSpPr/>
            <p:nvPr/>
          </p:nvSpPr>
          <p:spPr>
            <a:xfrm>
              <a:off x="1068077" y="1977534"/>
              <a:ext cx="6919271" cy="1730382"/>
            </a:xfrm>
            <a:prstGeom prst="flowChartProcess">
              <a:avLst/>
            </a:prstGeom>
            <a:solidFill>
              <a:srgbClr val="634D36">
                <a:alpha val="40000"/>
              </a:srgbClr>
            </a:solidFill>
            <a:ln cap="rnd">
              <a:solidFill>
                <a:schemeClr val="accent4"/>
              </a:solidFill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3000" noProof="0" dirty="0" smtClean="0">
                  <a:solidFill>
                    <a:schemeClr val="bg1"/>
                  </a:solidFill>
                </a:rPr>
                <a:t>Societal Purposes: </a:t>
              </a:r>
              <a:r>
                <a:rPr lang="en-US" sz="2500" dirty="0" smtClean="0">
                  <a:solidFill>
                    <a:srgbClr val="000000"/>
                  </a:solidFill>
                </a:rPr>
                <a:t>Helping businesses to set up and expand, helping to drive economic growth, helping to create jobs and in our context, fighting against poverty.  </a:t>
              </a:r>
              <a:endParaRPr lang="en-US" sz="2500" dirty="0">
                <a:solidFill>
                  <a:srgbClr val="FFFF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498011" y="1428631"/>
              <a:ext cx="0" cy="5489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Process 7"/>
          <p:cNvSpPr/>
          <p:nvPr/>
        </p:nvSpPr>
        <p:spPr>
          <a:xfrm>
            <a:off x="1038375" y="3981976"/>
            <a:ext cx="6107696" cy="4857347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 cap="rnd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lvl="0"/>
            <a:r>
              <a:rPr lang="en-US" sz="2900" dirty="0" smtClean="0">
                <a:solidFill>
                  <a:schemeClr val="bg1"/>
                </a:solidFill>
              </a:rPr>
              <a:t>Value Proposition: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Lending (ST, MT, LT)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</a:rPr>
              <a:t>C</a:t>
            </a:r>
            <a:r>
              <a:rPr lang="en-US" sz="2500" dirty="0" smtClean="0">
                <a:solidFill>
                  <a:srgbClr val="000000"/>
                </a:solidFill>
              </a:rPr>
              <a:t>ash management    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</a:rPr>
              <a:t>T</a:t>
            </a:r>
            <a:r>
              <a:rPr lang="en-US" sz="2500" dirty="0" smtClean="0">
                <a:solidFill>
                  <a:srgbClr val="000000"/>
                </a:solidFill>
              </a:rPr>
              <a:t>rade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Foreign exchange (spot and forward)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Structured trade finance 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Risk hedging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Fix Income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Loan syndication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Corporate advisory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M&amp;A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Debt Capital Marketing (DCM)</a:t>
            </a:r>
          </a:p>
          <a:p>
            <a:pPr marL="457200" lvl="0" indent="-4572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Fund Management</a:t>
            </a:r>
          </a:p>
          <a:p>
            <a:pPr marL="342900" lvl="0" indent="-342900"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</a:rPr>
              <a:t>Interest rate swap</a:t>
            </a:r>
          </a:p>
          <a:p>
            <a:pPr lvl="0" algn="ctr"/>
            <a:r>
              <a:rPr lang="en-US" sz="2500" dirty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9" name="Process 8"/>
          <p:cNvSpPr/>
          <p:nvPr/>
        </p:nvSpPr>
        <p:spPr>
          <a:xfrm>
            <a:off x="1038375" y="9363022"/>
            <a:ext cx="6919271" cy="860968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 cap="rnd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000" dirty="0" smtClean="0">
                <a:solidFill>
                  <a:schemeClr val="bg1"/>
                </a:solidFill>
              </a:rPr>
              <a:t>Indicator: </a:t>
            </a:r>
            <a:r>
              <a:rPr lang="en-GB" sz="3000" dirty="0" smtClean="0">
                <a:solidFill>
                  <a:srgbClr val="000000"/>
                </a:solidFill>
              </a:rPr>
              <a:t>Getting credit of the ‘World Bank Doing Business’  </a:t>
            </a:r>
            <a:endParaRPr lang="en-GB" sz="28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498011" y="3551491"/>
            <a:ext cx="0" cy="3874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97441" y="8839324"/>
            <a:ext cx="0" cy="5236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674160268"/>
              </p:ext>
            </p:extLst>
          </p:nvPr>
        </p:nvGraphicFramePr>
        <p:xfrm>
          <a:off x="5750648" y="3379298"/>
          <a:ext cx="4735348" cy="4384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7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382596" y="0"/>
            <a:ext cx="8980480" cy="12528300"/>
            <a:chOff x="319749" y="0"/>
            <a:chExt cx="8980480" cy="12528300"/>
          </a:xfrm>
        </p:grpSpPr>
        <p:grpSp>
          <p:nvGrpSpPr>
            <p:cNvPr id="21" name="Group 20"/>
            <p:cNvGrpSpPr/>
            <p:nvPr/>
          </p:nvGrpSpPr>
          <p:grpSpPr>
            <a:xfrm>
              <a:off x="319749" y="0"/>
              <a:ext cx="8438346" cy="4649220"/>
              <a:chOff x="319749" y="0"/>
              <a:chExt cx="8438346" cy="4649220"/>
            </a:xfrm>
          </p:grpSpPr>
          <p:sp>
            <p:nvSpPr>
              <p:cNvPr id="4" name="Process 3"/>
              <p:cNvSpPr/>
              <p:nvPr/>
            </p:nvSpPr>
            <p:spPr>
              <a:xfrm>
                <a:off x="1068077" y="516580"/>
                <a:ext cx="6919271" cy="1312975"/>
              </a:xfrm>
              <a:prstGeom prst="flowChartProcess">
                <a:avLst/>
              </a:prstGeom>
              <a:solidFill>
                <a:srgbClr val="634D36">
                  <a:alpha val="40000"/>
                </a:srgbClr>
              </a:solidFill>
              <a:ln cap="rnd">
                <a:solidFill>
                  <a:schemeClr val="accent4"/>
                </a:solidFill>
                <a:miter lim="800000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GB" sz="3000" noProof="0" dirty="0" smtClean="0">
                    <a:solidFill>
                      <a:schemeClr val="bg1"/>
                    </a:solidFill>
                  </a:rPr>
                  <a:t>Challenges: </a:t>
                </a:r>
              </a:p>
              <a:p>
                <a:pPr marL="342900" lvl="0" indent="-342900" algn="ctr">
                  <a:buFontTx/>
                  <a:buChar char="-"/>
                </a:pPr>
                <a:r>
                  <a:rPr lang="en-GB" sz="2500" dirty="0" smtClean="0">
                    <a:solidFill>
                      <a:srgbClr val="000000"/>
                    </a:solidFill>
                  </a:rPr>
                  <a:t>Credit information </a:t>
                </a:r>
                <a:endParaRPr lang="en-GB" sz="2500" noProof="0" dirty="0" smtClean="0">
                  <a:solidFill>
                    <a:srgbClr val="000000"/>
                  </a:solidFill>
                </a:endParaRPr>
              </a:p>
              <a:p>
                <a:pPr marL="342900" lvl="0" indent="-342900" algn="ctr">
                  <a:buFontTx/>
                  <a:buChar char="-"/>
                </a:pPr>
                <a:r>
                  <a:rPr lang="en-GB" sz="2500" noProof="0" dirty="0" smtClean="0">
                    <a:solidFill>
                      <a:srgbClr val="000000"/>
                    </a:solidFill>
                  </a:rPr>
                  <a:t>Debt collection </a:t>
                </a:r>
                <a:endParaRPr lang="en-GB" sz="2500" noProof="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4546870" y="0"/>
                <a:ext cx="0" cy="51658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946847" y="2647473"/>
                <a:ext cx="0" cy="68877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324670" y="2647473"/>
                <a:ext cx="0" cy="68877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324670" y="2647473"/>
                <a:ext cx="4622177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46870" y="1829555"/>
                <a:ext cx="0" cy="81791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5" name="Process 14"/>
              <p:cNvSpPr/>
              <p:nvPr/>
            </p:nvSpPr>
            <p:spPr>
              <a:xfrm>
                <a:off x="319749" y="3336245"/>
                <a:ext cx="3920540" cy="1312975"/>
              </a:xfrm>
              <a:prstGeom prst="flowChartProcess">
                <a:avLst/>
              </a:prstGeom>
              <a:solidFill>
                <a:srgbClr val="634D36">
                  <a:alpha val="40000"/>
                </a:srgbClr>
              </a:solidFill>
              <a:ln cap="rnd">
                <a:solidFill>
                  <a:schemeClr val="accent4"/>
                </a:solidFill>
                <a:miter lim="800000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GB" sz="3000" dirty="0" smtClean="0">
                    <a:solidFill>
                      <a:schemeClr val="bg1"/>
                    </a:solidFill>
                  </a:rPr>
                  <a:t>Banking Solutions</a:t>
                </a:r>
              </a:p>
            </p:txBody>
          </p:sp>
          <p:sp>
            <p:nvSpPr>
              <p:cNvPr id="16" name="Process 15"/>
              <p:cNvSpPr/>
              <p:nvPr/>
            </p:nvSpPr>
            <p:spPr>
              <a:xfrm>
                <a:off x="4972117" y="3336245"/>
                <a:ext cx="3785978" cy="1312975"/>
              </a:xfrm>
              <a:prstGeom prst="flowChartProcess">
                <a:avLst/>
              </a:prstGeom>
              <a:solidFill>
                <a:srgbClr val="634D36">
                  <a:alpha val="40000"/>
                </a:srgbClr>
              </a:solidFill>
              <a:ln cap="rnd">
                <a:solidFill>
                  <a:schemeClr val="accent4"/>
                </a:solidFill>
                <a:miter lim="800000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GB" sz="3000" noProof="0" dirty="0" smtClean="0">
                    <a:solidFill>
                      <a:schemeClr val="bg1"/>
                    </a:solidFill>
                  </a:rPr>
                  <a:t>Other Solutions: </a:t>
                </a:r>
                <a:r>
                  <a:rPr lang="en-GB" sz="2500" dirty="0" smtClean="0">
                    <a:solidFill>
                      <a:schemeClr val="tx1"/>
                    </a:solidFill>
                  </a:rPr>
                  <a:t>Strengthen the financial infrastructure</a:t>
                </a:r>
                <a:r>
                  <a:rPr lang="fr-FR" sz="2500" dirty="0" smtClean="0">
                    <a:solidFill>
                      <a:schemeClr val="tx1"/>
                    </a:solidFill>
                  </a:rPr>
                  <a:t> </a:t>
                </a:r>
                <a:endParaRPr lang="fr-FR" sz="2500" noProof="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885873" y="4584650"/>
              <a:ext cx="3414356" cy="7943650"/>
              <a:chOff x="5885873" y="4584650"/>
              <a:chExt cx="3414356" cy="794365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128147" y="4649220"/>
                <a:ext cx="3172082" cy="7879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 smtClean="0">
                    <a:solidFill>
                      <a:srgbClr val="000000"/>
                    </a:solidFill>
                  </a:rPr>
                  <a:t>Leasing</a:t>
                </a:r>
              </a:p>
              <a:p>
                <a:endParaRPr lang="en-GB" sz="2500" dirty="0" smtClean="0">
                  <a:solidFill>
                    <a:srgbClr val="000000"/>
                  </a:solidFill>
                </a:endParaRPr>
              </a:p>
              <a:p>
                <a:r>
                  <a:rPr lang="en-GB" sz="2500" dirty="0" smtClean="0">
                    <a:solidFill>
                      <a:srgbClr val="000000"/>
                    </a:solidFill>
                  </a:rPr>
                  <a:t>Factoring</a:t>
                </a:r>
              </a:p>
              <a:p>
                <a:endParaRPr lang="en-GB" sz="2500" dirty="0" smtClean="0">
                  <a:solidFill>
                    <a:srgbClr val="000000"/>
                  </a:solidFill>
                </a:endParaRPr>
              </a:p>
              <a:p>
                <a:r>
                  <a:rPr lang="en-GB" sz="2500" dirty="0" smtClean="0">
                    <a:solidFill>
                      <a:srgbClr val="000000"/>
                    </a:solidFill>
                  </a:rPr>
                  <a:t>Venture capital/Private equity</a:t>
                </a:r>
              </a:p>
              <a:p>
                <a:endParaRPr lang="en-GB" sz="2500" dirty="0" smtClean="0">
                  <a:solidFill>
                    <a:srgbClr val="000000"/>
                  </a:solidFill>
                </a:endParaRPr>
              </a:p>
              <a:p>
                <a:r>
                  <a:rPr lang="en-GB" sz="2500" dirty="0" smtClean="0">
                    <a:solidFill>
                      <a:srgbClr val="000000"/>
                    </a:solidFill>
                  </a:rPr>
                  <a:t>Credit enhancement institutions</a:t>
                </a:r>
              </a:p>
              <a:p>
                <a:endParaRPr lang="en-GB" sz="2500" dirty="0" smtClean="0">
                  <a:solidFill>
                    <a:srgbClr val="000000"/>
                  </a:solidFill>
                </a:endParaRPr>
              </a:p>
              <a:p>
                <a:r>
                  <a:rPr lang="en-GB" sz="2500" dirty="0" smtClean="0">
                    <a:solidFill>
                      <a:srgbClr val="000000"/>
                    </a:solidFill>
                  </a:rPr>
                  <a:t>Specialized financial institutions</a:t>
                </a:r>
              </a:p>
              <a:p>
                <a:endParaRPr lang="en-GB" sz="2500" dirty="0" smtClean="0">
                  <a:solidFill>
                    <a:srgbClr val="000000"/>
                  </a:solidFill>
                </a:endParaRPr>
              </a:p>
              <a:p>
                <a:r>
                  <a:rPr lang="en-GB" sz="2500" dirty="0" smtClean="0">
                    <a:solidFill>
                      <a:srgbClr val="000000"/>
                    </a:solidFill>
                  </a:rPr>
                  <a:t>Development of the financial market</a:t>
                </a:r>
              </a:p>
              <a:p>
                <a:endParaRPr lang="fr-FR" sz="2500" dirty="0">
                  <a:solidFill>
                    <a:srgbClr val="000000"/>
                  </a:solidFill>
                </a:endParaRPr>
              </a:p>
              <a:p>
                <a:r>
                  <a:rPr lang="fr-FR" sz="2500" dirty="0" smtClean="0">
                    <a:solidFill>
                      <a:srgbClr val="000000"/>
                    </a:solidFill>
                  </a:rPr>
                  <a:t>   </a:t>
                </a:r>
              </a:p>
              <a:p>
                <a:endParaRPr lang="en-US" sz="2800" dirty="0">
                  <a:solidFill>
                    <a:srgbClr val="000000"/>
                  </a:solidFill>
                </a:endParaRPr>
              </a:p>
              <a:p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885873" y="4584650"/>
                <a:ext cx="242273" cy="6215113"/>
                <a:chOff x="5885873" y="4584650"/>
                <a:chExt cx="242273" cy="6215113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6007010" y="4584650"/>
                  <a:ext cx="0" cy="6215113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3" name="Multiply 32"/>
                <p:cNvSpPr/>
                <p:nvPr/>
              </p:nvSpPr>
              <p:spPr>
                <a:xfrm>
                  <a:off x="5885873" y="4692268"/>
                  <a:ext cx="242273" cy="516581"/>
                </a:xfrm>
                <a:prstGeom prst="mathMultiply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Multiply 33"/>
                <p:cNvSpPr/>
                <p:nvPr/>
              </p:nvSpPr>
              <p:spPr>
                <a:xfrm>
                  <a:off x="5885873" y="5402571"/>
                  <a:ext cx="242273" cy="516581"/>
                </a:xfrm>
                <a:prstGeom prst="mathMultiply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ultiply 34"/>
                <p:cNvSpPr/>
                <p:nvPr/>
              </p:nvSpPr>
              <p:spPr>
                <a:xfrm>
                  <a:off x="5885873" y="6155918"/>
                  <a:ext cx="242273" cy="516581"/>
                </a:xfrm>
                <a:prstGeom prst="mathMultiply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ultiply 35"/>
                <p:cNvSpPr/>
                <p:nvPr/>
              </p:nvSpPr>
              <p:spPr>
                <a:xfrm>
                  <a:off x="5885873" y="6995362"/>
                  <a:ext cx="242273" cy="516581"/>
                </a:xfrm>
                <a:prstGeom prst="mathMultiply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ultiply 36"/>
                <p:cNvSpPr/>
                <p:nvPr/>
              </p:nvSpPr>
              <p:spPr>
                <a:xfrm>
                  <a:off x="5885873" y="8217089"/>
                  <a:ext cx="242273" cy="516581"/>
                </a:xfrm>
                <a:prstGeom prst="mathMultiply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ultiply 37"/>
                <p:cNvSpPr/>
                <p:nvPr/>
              </p:nvSpPr>
              <p:spPr>
                <a:xfrm>
                  <a:off x="5885873" y="9470642"/>
                  <a:ext cx="242273" cy="516581"/>
                </a:xfrm>
                <a:prstGeom prst="mathMultiply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2" name="Process 41"/>
          <p:cNvSpPr/>
          <p:nvPr/>
        </p:nvSpPr>
        <p:spPr>
          <a:xfrm>
            <a:off x="3130176" y="5138239"/>
            <a:ext cx="2229377" cy="1017680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 cap="rnd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chemeClr val="tx1"/>
                </a:solidFill>
              </a:rPr>
              <a:t>C</a:t>
            </a:r>
            <a:r>
              <a:rPr lang="en-GB" sz="2500" dirty="0" smtClean="0">
                <a:solidFill>
                  <a:schemeClr val="tx1"/>
                </a:solidFill>
              </a:rPr>
              <a:t>redit information</a:t>
            </a:r>
            <a:endParaRPr lang="en-GB" sz="2500" dirty="0" smtClean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47087" y="6824899"/>
            <a:ext cx="219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9080" y="4649220"/>
            <a:ext cx="2647490" cy="519177"/>
            <a:chOff x="1399080" y="4649220"/>
            <a:chExt cx="2647490" cy="519177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399080" y="4864467"/>
              <a:ext cx="264749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712063" y="4649220"/>
              <a:ext cx="0" cy="21524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399080" y="4864467"/>
              <a:ext cx="0" cy="30306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046570" y="4865337"/>
              <a:ext cx="0" cy="30306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8" name="Straight Connector 67"/>
          <p:cNvCxnSpPr/>
          <p:nvPr/>
        </p:nvCxnSpPr>
        <p:spPr>
          <a:xfrm>
            <a:off x="3435478" y="6196338"/>
            <a:ext cx="11609" cy="46034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507899" y="6196338"/>
            <a:ext cx="213875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Credit information bureaus</a:t>
            </a:r>
          </a:p>
          <a:p>
            <a:endParaRPr lang="en-US" sz="2500" dirty="0"/>
          </a:p>
          <a:p>
            <a:r>
              <a:rPr lang="en-US" sz="2500" dirty="0" smtClean="0"/>
              <a:t>National register of companies</a:t>
            </a:r>
          </a:p>
          <a:p>
            <a:endParaRPr lang="en-US" sz="2500" dirty="0" smtClean="0"/>
          </a:p>
          <a:p>
            <a:r>
              <a:rPr lang="en-US" sz="2500" dirty="0" smtClean="0">
                <a:solidFill>
                  <a:srgbClr val="000000"/>
                </a:solidFill>
              </a:rPr>
              <a:t>Central payment incidents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71" name="Multiply 70"/>
          <p:cNvSpPr/>
          <p:nvPr/>
        </p:nvSpPr>
        <p:spPr>
          <a:xfrm>
            <a:off x="3317941" y="6239386"/>
            <a:ext cx="258291" cy="511429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/>
          <p:cNvSpPr/>
          <p:nvPr/>
        </p:nvSpPr>
        <p:spPr>
          <a:xfrm>
            <a:off x="3306332" y="7705660"/>
            <a:ext cx="258291" cy="511429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/>
          <p:cNvSpPr/>
          <p:nvPr/>
        </p:nvSpPr>
        <p:spPr>
          <a:xfrm>
            <a:off x="3281610" y="9214927"/>
            <a:ext cx="258291" cy="511429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rocess 43"/>
          <p:cNvSpPr/>
          <p:nvPr/>
        </p:nvSpPr>
        <p:spPr>
          <a:xfrm>
            <a:off x="523280" y="5157171"/>
            <a:ext cx="2199566" cy="998747"/>
          </a:xfrm>
          <a:prstGeom prst="flowChartProcess">
            <a:avLst/>
          </a:prstGeom>
          <a:solidFill>
            <a:srgbClr val="634D36">
              <a:alpha val="40000"/>
            </a:srgbClr>
          </a:solidFill>
          <a:ln cap="rnd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 smtClean="0">
                <a:solidFill>
                  <a:srgbClr val="000000"/>
                </a:solidFill>
              </a:rPr>
              <a:t>Legal rights</a:t>
            </a:r>
            <a:endParaRPr lang="en-GB" sz="2500" dirty="0" smtClean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773918" y="6155919"/>
            <a:ext cx="0" cy="46438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2508" y="6196338"/>
            <a:ext cx="2525433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Allowing out of </a:t>
            </a:r>
            <a:r>
              <a:rPr lang="en-US" sz="2500" dirty="0"/>
              <a:t>court </a:t>
            </a:r>
            <a:r>
              <a:rPr lang="en-US" sz="2500" dirty="0" smtClean="0"/>
              <a:t>enforcement</a:t>
            </a:r>
          </a:p>
          <a:p>
            <a:endParaRPr lang="fr-FR" sz="2500" dirty="0"/>
          </a:p>
          <a:p>
            <a:r>
              <a:rPr lang="en-US" sz="2500" dirty="0" smtClean="0"/>
              <a:t> Allowing </a:t>
            </a:r>
            <a:r>
              <a:rPr lang="en-US" sz="2500" dirty="0"/>
              <a:t>a general description of </a:t>
            </a:r>
            <a:r>
              <a:rPr lang="en-US" sz="2500" dirty="0" smtClean="0"/>
              <a:t>collateral</a:t>
            </a:r>
          </a:p>
          <a:p>
            <a:endParaRPr lang="fr-FR" sz="2500" dirty="0"/>
          </a:p>
          <a:p>
            <a:r>
              <a:rPr lang="en-US" sz="2500" dirty="0" smtClean="0"/>
              <a:t> Maintaining </a:t>
            </a:r>
            <a:r>
              <a:rPr lang="en-US" sz="2500" dirty="0"/>
              <a:t>a </a:t>
            </a:r>
            <a:r>
              <a:rPr lang="en-US" sz="2500" dirty="0" smtClean="0"/>
              <a:t>unified registry</a:t>
            </a:r>
            <a:endParaRPr lang="fr-FR" sz="2500" dirty="0"/>
          </a:p>
          <a:p>
            <a:r>
              <a:rPr lang="fr-FR" sz="2500" dirty="0" smtClean="0"/>
              <a:t>    </a:t>
            </a:r>
          </a:p>
          <a:p>
            <a:r>
              <a:rPr lang="en-US" sz="2500" dirty="0" smtClean="0"/>
              <a:t> </a:t>
            </a:r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47" name="Multiply 46"/>
          <p:cNvSpPr/>
          <p:nvPr/>
        </p:nvSpPr>
        <p:spPr>
          <a:xfrm>
            <a:off x="673950" y="6282434"/>
            <a:ext cx="258291" cy="511429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ultiply 47"/>
          <p:cNvSpPr/>
          <p:nvPr/>
        </p:nvSpPr>
        <p:spPr>
          <a:xfrm>
            <a:off x="637119" y="7705660"/>
            <a:ext cx="258291" cy="511429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ultiply 48"/>
          <p:cNvSpPr/>
          <p:nvPr/>
        </p:nvSpPr>
        <p:spPr>
          <a:xfrm>
            <a:off x="658643" y="9623836"/>
            <a:ext cx="258291" cy="511429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154" y="1187116"/>
            <a:ext cx="8426768" cy="5470358"/>
          </a:xfrm>
        </p:spPr>
        <p:txBody>
          <a:bodyPr/>
          <a:lstStyle/>
          <a:p>
            <a:r>
              <a:rPr lang="fr-FR" dirty="0" err="1" smtClean="0">
                <a:solidFill>
                  <a:srgbClr val="BEA388"/>
                </a:solidFill>
              </a:rPr>
              <a:t>Thank</a:t>
            </a:r>
            <a:r>
              <a:rPr lang="fr-FR" dirty="0" smtClean="0">
                <a:solidFill>
                  <a:srgbClr val="BEA388"/>
                </a:solidFill>
              </a:rPr>
              <a:t> </a:t>
            </a:r>
            <a:r>
              <a:rPr lang="fr-FR" dirty="0" err="1" smtClean="0">
                <a:solidFill>
                  <a:srgbClr val="BEA388"/>
                </a:solidFill>
              </a:rPr>
              <a:t>you</a:t>
            </a:r>
            <a:r>
              <a:rPr lang="fr-FR" dirty="0" smtClean="0">
                <a:solidFill>
                  <a:srgbClr val="BEA388"/>
                </a:solidFill>
              </a:rPr>
              <a:t> for </a:t>
            </a:r>
            <a:r>
              <a:rPr lang="fr-FR" dirty="0" err="1" smtClean="0">
                <a:solidFill>
                  <a:srgbClr val="BEA388"/>
                </a:solidFill>
              </a:rPr>
              <a:t>your</a:t>
            </a:r>
            <a:r>
              <a:rPr lang="fr-FR" dirty="0" smtClean="0">
                <a:solidFill>
                  <a:srgbClr val="BEA388"/>
                </a:solidFill>
              </a:rPr>
              <a:t> </a:t>
            </a:r>
            <a:r>
              <a:rPr lang="fr-FR" dirty="0" err="1" smtClean="0">
                <a:solidFill>
                  <a:srgbClr val="BEA388"/>
                </a:solidFill>
              </a:rPr>
              <a:t>kind</a:t>
            </a:r>
            <a:r>
              <a:rPr lang="fr-FR" dirty="0">
                <a:solidFill>
                  <a:srgbClr val="BEA388"/>
                </a:solidFill>
              </a:rPr>
              <a:t/>
            </a:r>
            <a:br>
              <a:rPr lang="fr-FR" dirty="0">
                <a:solidFill>
                  <a:srgbClr val="BEA388"/>
                </a:solidFill>
              </a:rPr>
            </a:br>
            <a:r>
              <a:rPr lang="fr-FR" dirty="0" smtClean="0">
                <a:solidFill>
                  <a:srgbClr val="BEA388"/>
                </a:solidFill>
              </a:rPr>
              <a:t/>
            </a:r>
            <a:br>
              <a:rPr lang="fr-FR" dirty="0" smtClean="0">
                <a:solidFill>
                  <a:srgbClr val="BEA388"/>
                </a:solidFill>
              </a:rPr>
            </a:br>
            <a:r>
              <a:rPr lang="fr-FR" dirty="0" smtClean="0">
                <a:solidFill>
                  <a:srgbClr val="BEA388"/>
                </a:solidFill>
              </a:rPr>
              <a:t> attention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61" y="0"/>
            <a:ext cx="9153214" cy="2582902"/>
          </a:xfrm>
        </p:spPr>
        <p:txBody>
          <a:bodyPr/>
          <a:lstStyle/>
          <a:p>
            <a:pPr algn="l"/>
            <a:r>
              <a:rPr lang="en-GB" sz="4500" dirty="0" smtClean="0">
                <a:solidFill>
                  <a:srgbClr val="BEA388"/>
                </a:solidFill>
              </a:rPr>
              <a:t>18 Product Groups</a:t>
            </a:r>
            <a:br>
              <a:rPr lang="en-GB" sz="4500" dirty="0" smtClean="0">
                <a:solidFill>
                  <a:srgbClr val="BEA388"/>
                </a:solidFill>
              </a:rPr>
            </a:br>
            <a:r>
              <a:rPr lang="en-GB" sz="2500" dirty="0" smtClean="0">
                <a:solidFill>
                  <a:schemeClr val="tx1"/>
                </a:solidFill>
                <a:latin typeface="Arial"/>
                <a:cs typeface="Arial"/>
              </a:rPr>
              <a:t>(as per Finance classification and Customer Profitability report) </a:t>
            </a:r>
            <a:r>
              <a:rPr lang="en-GB" dirty="0" smtClean="0">
                <a:solidFill>
                  <a:srgbClr val="BEA388"/>
                </a:solidFill>
              </a:rPr>
              <a:t/>
            </a:r>
            <a:br>
              <a:rPr lang="en-GB" dirty="0" smtClean="0">
                <a:solidFill>
                  <a:srgbClr val="BEA388"/>
                </a:solidFill>
              </a:rPr>
            </a:br>
            <a:endParaRPr lang="en-GB" dirty="0"/>
          </a:p>
        </p:txBody>
      </p:sp>
      <p:cxnSp>
        <p:nvCxnSpPr>
          <p:cNvPr id="30" name="Straight Connector 29"/>
          <p:cNvCxnSpPr>
            <a:stCxn id="38" idx="2"/>
          </p:cNvCxnSpPr>
          <p:nvPr/>
        </p:nvCxnSpPr>
        <p:spPr>
          <a:xfrm>
            <a:off x="8760394" y="3364801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50481" y="3364801"/>
            <a:ext cx="0" cy="466506"/>
          </a:xfrm>
          <a:prstGeom prst="lin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38" name="Rectangle 37"/>
          <p:cNvSpPr/>
          <p:nvPr/>
        </p:nvSpPr>
        <p:spPr>
          <a:xfrm>
            <a:off x="8351432" y="2343113"/>
            <a:ext cx="817924" cy="10216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889509" y="2314561"/>
            <a:ext cx="1183837" cy="10216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Services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457232" y="2298774"/>
            <a:ext cx="1180376" cy="1037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Lending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793468" y="2298773"/>
            <a:ext cx="1528225" cy="10374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Cash Management and payment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493889" y="2298773"/>
            <a:ext cx="1243220" cy="1037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 Products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6180936" y="3336250"/>
            <a:ext cx="0" cy="51658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09661" y="3364801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081435" y="3336250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152255" y="3795730"/>
            <a:ext cx="1368522" cy="1037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Loans</a:t>
            </a:r>
          </a:p>
          <a:p>
            <a:r>
              <a:rPr lang="en-US" sz="1400" dirty="0" smtClean="0"/>
              <a:t>Overdrafts</a:t>
            </a:r>
          </a:p>
          <a:p>
            <a:r>
              <a:rPr lang="en-US" sz="1400" dirty="0" smtClean="0"/>
              <a:t>Guarantees/standby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4637432" y="3731160"/>
            <a:ext cx="1368522" cy="944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Collections </a:t>
            </a:r>
          </a:p>
          <a:p>
            <a:r>
              <a:rPr lang="en-US" sz="1400" dirty="0" smtClean="0"/>
              <a:t>Payments </a:t>
            </a:r>
          </a:p>
          <a:p>
            <a:r>
              <a:rPr lang="en-US" sz="1400" dirty="0" smtClean="0"/>
              <a:t>Clearing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>
            <a:off x="6005954" y="3795730"/>
            <a:ext cx="1744527" cy="2240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Import Financing</a:t>
            </a:r>
          </a:p>
          <a:p>
            <a:r>
              <a:rPr lang="en-US" sz="1400" dirty="0" smtClean="0"/>
              <a:t>Export CBN</a:t>
            </a:r>
          </a:p>
          <a:p>
            <a:r>
              <a:rPr lang="en-US" sz="1400" dirty="0" smtClean="0"/>
              <a:t>Other Export</a:t>
            </a:r>
          </a:p>
          <a:p>
            <a:r>
              <a:rPr lang="en-US" sz="1400" dirty="0" smtClean="0"/>
              <a:t>Local Bills Disc. </a:t>
            </a:r>
          </a:p>
          <a:p>
            <a:r>
              <a:rPr lang="en-US" sz="1400" dirty="0" smtClean="0"/>
              <a:t>LC issue</a:t>
            </a:r>
          </a:p>
          <a:p>
            <a:r>
              <a:rPr lang="en-US" sz="1400" dirty="0"/>
              <a:t>LC confirmation </a:t>
            </a:r>
          </a:p>
          <a:p>
            <a:r>
              <a:rPr lang="en-US" sz="1400" dirty="0" smtClean="0"/>
              <a:t>Acceptance</a:t>
            </a:r>
          </a:p>
          <a:p>
            <a:r>
              <a:rPr lang="en-US" sz="1400" dirty="0" smtClean="0"/>
              <a:t>Factoring</a:t>
            </a:r>
          </a:p>
          <a:p>
            <a:r>
              <a:rPr lang="en-US" sz="1400" dirty="0" smtClean="0"/>
              <a:t>LC advising </a:t>
            </a:r>
          </a:p>
          <a:p>
            <a:endParaRPr lang="en-US" sz="14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7750481" y="5605050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303627" y="5585739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081435" y="5576499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609632" y="5037132"/>
            <a:ext cx="1180376" cy="5679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FX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477729" y="5087208"/>
            <a:ext cx="1528225" cy="4677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Derivatives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flipH="1">
            <a:off x="7319995" y="5087207"/>
            <a:ext cx="1203632" cy="4985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Options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6889509" y="6787147"/>
            <a:ext cx="0" cy="4665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227798" y="6849968"/>
            <a:ext cx="0" cy="40944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637608" y="6282050"/>
            <a:ext cx="1180376" cy="5679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Fixed Income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25396" y="6354913"/>
            <a:ext cx="1528225" cy="4677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Syndications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8349700" y="8308335"/>
            <a:ext cx="1732" cy="21891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341517" y="8288749"/>
            <a:ext cx="0" cy="21891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680478" y="8308335"/>
            <a:ext cx="0" cy="2332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058179" y="8294026"/>
            <a:ext cx="0" cy="2332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2380839" y="7533467"/>
            <a:ext cx="1846959" cy="7552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&amp; export finance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4547491" y="7553086"/>
            <a:ext cx="1258497" cy="7552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equity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125396" y="7553086"/>
            <a:ext cx="1258497" cy="7552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Structured trade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7653621" y="7533467"/>
            <a:ext cx="1258497" cy="7552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equity</a:t>
            </a:r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209859" y="2298773"/>
            <a:ext cx="887881" cy="840540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25104" y="2595667"/>
            <a:ext cx="1699406" cy="7691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Commercial Banking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5104" y="9728934"/>
            <a:ext cx="1699406" cy="6566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Portfolio Management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5104" y="4950567"/>
            <a:ext cx="1699406" cy="6351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Rates &amp; FX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25104" y="6354913"/>
            <a:ext cx="1699406" cy="6782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Debt Capital Markets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25104" y="7748706"/>
            <a:ext cx="1699406" cy="5596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Corporate Finance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25104" y="8712020"/>
            <a:ext cx="1699406" cy="5921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ALM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74807" y="3336250"/>
            <a:ext cx="0" cy="49505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4807" y="3852833"/>
            <a:ext cx="74855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74807" y="5576499"/>
            <a:ext cx="0" cy="49505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274807" y="6093082"/>
            <a:ext cx="74855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298063" y="6998815"/>
            <a:ext cx="0" cy="25483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298063" y="7253653"/>
            <a:ext cx="74855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301204" y="8294026"/>
            <a:ext cx="0" cy="24752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274807" y="8541555"/>
            <a:ext cx="74855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3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1464</TotalTime>
  <Words>424</Words>
  <Application>Microsoft Office PowerPoint</Application>
  <PresentationFormat>Custom</PresentationFormat>
  <Paragraphs>146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APECCAM  Cameroon Bankers’ Association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kind   attention </vt:lpstr>
      <vt:lpstr>18 Product Groups (as per Finance classification and Customer Profitability report)  </vt:lpstr>
    </vt:vector>
  </TitlesOfParts>
  <Company>RG &amp; CO Bombay Masala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APECCAM  Association Professionnelle de Établissement de Crédits du Cameroun</dc:title>
  <dc:creator>Gaurav Thadaney</dc:creator>
  <cp:lastModifiedBy>PolCom</cp:lastModifiedBy>
  <cp:revision>111</cp:revision>
  <dcterms:created xsi:type="dcterms:W3CDTF">2013-06-03T11:52:28Z</dcterms:created>
  <dcterms:modified xsi:type="dcterms:W3CDTF">2014-01-31T10:08:11Z</dcterms:modified>
</cp:coreProperties>
</file>