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2" r:id="rId2"/>
  </p:sldMasterIdLst>
  <p:notesMasterIdLst>
    <p:notesMasterId r:id="rId50"/>
  </p:notesMasterIdLst>
  <p:sldIdLst>
    <p:sldId id="269" r:id="rId3"/>
    <p:sldId id="393" r:id="rId4"/>
    <p:sldId id="395" r:id="rId5"/>
    <p:sldId id="411" r:id="rId6"/>
    <p:sldId id="412" r:id="rId7"/>
    <p:sldId id="375" r:id="rId8"/>
    <p:sldId id="429" r:id="rId9"/>
    <p:sldId id="430" r:id="rId10"/>
    <p:sldId id="431" r:id="rId11"/>
    <p:sldId id="448" r:id="rId12"/>
    <p:sldId id="396" r:id="rId13"/>
    <p:sldId id="432" r:id="rId14"/>
    <p:sldId id="433" r:id="rId15"/>
    <p:sldId id="434" r:id="rId16"/>
    <p:sldId id="435" r:id="rId17"/>
    <p:sldId id="449" r:id="rId18"/>
    <p:sldId id="397" r:id="rId19"/>
    <p:sldId id="398" r:id="rId20"/>
    <p:sldId id="399" r:id="rId21"/>
    <p:sldId id="400" r:id="rId22"/>
    <p:sldId id="401" r:id="rId23"/>
    <p:sldId id="402" r:id="rId24"/>
    <p:sldId id="403" r:id="rId25"/>
    <p:sldId id="404" r:id="rId26"/>
    <p:sldId id="406" r:id="rId27"/>
    <p:sldId id="450" r:id="rId28"/>
    <p:sldId id="405" r:id="rId29"/>
    <p:sldId id="428" r:id="rId30"/>
    <p:sldId id="408" r:id="rId31"/>
    <p:sldId id="410" r:id="rId32"/>
    <p:sldId id="407" r:id="rId33"/>
    <p:sldId id="451" r:id="rId34"/>
    <p:sldId id="443" r:id="rId35"/>
    <p:sldId id="444" r:id="rId36"/>
    <p:sldId id="445" r:id="rId37"/>
    <p:sldId id="446" r:id="rId38"/>
    <p:sldId id="447" r:id="rId39"/>
    <p:sldId id="452" r:id="rId40"/>
    <p:sldId id="419" r:id="rId41"/>
    <p:sldId id="436" r:id="rId42"/>
    <p:sldId id="437" r:id="rId43"/>
    <p:sldId id="438" r:id="rId44"/>
    <p:sldId id="439" r:id="rId45"/>
    <p:sldId id="440" r:id="rId46"/>
    <p:sldId id="441" r:id="rId47"/>
    <p:sldId id="453" r:id="rId48"/>
    <p:sldId id="442" r:id="rId49"/>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holas Brooks" initials="" lastIdx="0" clrIdx="0"/>
  <p:cmAuthor id="1" name="Eunica Aure" initials="EA" lastIdx="5" clrIdx="1"/>
  <p:cmAuthor id="2" name="Martin" initials="M" lastIdx="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0B"/>
    <a:srgbClr val="DE854A"/>
    <a:srgbClr val="DCFFFD"/>
    <a:srgbClr val="8AC6EF"/>
    <a:srgbClr val="66CCFF"/>
    <a:srgbClr val="FFFBB0"/>
    <a:srgbClr val="408000"/>
    <a:srgbClr val="FF8000"/>
    <a:srgbClr val="804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8855" autoAdjust="0"/>
    <p:restoredTop sz="60036" autoAdjust="0"/>
  </p:normalViewPr>
  <p:slideViewPr>
    <p:cSldViewPr>
      <p:cViewPr varScale="1">
        <p:scale>
          <a:sx n="112" d="100"/>
          <a:sy n="112" d="100"/>
        </p:scale>
        <p:origin x="-2454" y="-90"/>
      </p:cViewPr>
      <p:guideLst>
        <p:guide orient="horz" pos="2160"/>
        <p:guide pos="2880"/>
      </p:guideLst>
    </p:cSldViewPr>
  </p:slideViewPr>
  <p:notesTextViewPr>
    <p:cViewPr>
      <p:scale>
        <a:sx n="100" d="100"/>
        <a:sy n="100" d="100"/>
      </p:scale>
      <p:origin x="0" y="0"/>
    </p:cViewPr>
  </p:notesTextViewPr>
  <p:sorterViewPr>
    <p:cViewPr>
      <p:scale>
        <a:sx n="167" d="100"/>
        <a:sy n="16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BE0BAD2-2EDB-BF4A-9254-EC817A79DEE3}" type="datetimeFigureOut">
              <a:rPr lang="en-US"/>
              <a:pPr>
                <a:defRPr/>
              </a:pPr>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546C890-F37F-1C47-AB6F-0D1B428B7AE3}" type="slidenum">
              <a:rPr lang="en-US"/>
              <a:pPr>
                <a:defRPr/>
              </a:pPr>
              <a:t>‹#›</a:t>
            </a:fld>
            <a:endParaRPr lang="en-US"/>
          </a:p>
        </p:txBody>
      </p:sp>
    </p:spTree>
    <p:extLst>
      <p:ext uri="{BB962C8B-B14F-4D97-AF65-F5344CB8AC3E}">
        <p14:creationId xmlns:p14="http://schemas.microsoft.com/office/powerpoint/2010/main" val="27226268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ma.net/en/30publications/10policies/b3/"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1</a:t>
            </a:fld>
            <a:endParaRPr lang="en-US"/>
          </a:p>
        </p:txBody>
      </p:sp>
    </p:spTree>
    <p:extLst>
      <p:ext uri="{BB962C8B-B14F-4D97-AF65-F5344CB8AC3E}">
        <p14:creationId xmlns:p14="http://schemas.microsoft.com/office/powerpoint/2010/main" val="401720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Notes from </a:t>
            </a:r>
            <a:r>
              <a:rPr lang="en-GB" sz="1200" kern="1200" dirty="0" err="1" smtClean="0">
                <a:solidFill>
                  <a:schemeClr val="tx1"/>
                </a:solidFill>
                <a:effectLst/>
                <a:latin typeface="+mn-lt"/>
                <a:ea typeface="ＭＳ Ｐゴシック" charset="0"/>
                <a:cs typeface="ＭＳ Ｐゴシック" charset="0"/>
              </a:rPr>
              <a:t>Euneka</a:t>
            </a:r>
            <a:r>
              <a:rPr lang="en-GB" sz="1200" kern="1200" dirty="0" smtClean="0">
                <a:solidFill>
                  <a:schemeClr val="tx1"/>
                </a:solidFill>
                <a:effectLst/>
                <a:latin typeface="+mn-lt"/>
                <a:ea typeface="ＭＳ Ｐゴシック" charset="0"/>
                <a:cs typeface="ＭＳ Ｐゴシック" charset="0"/>
              </a:rPr>
              <a:t>:</a:t>
            </a:r>
          </a:p>
          <a:p>
            <a:pPr marL="0" marR="0" indent="0" algn="l" defTabSz="4572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ＭＳ Ｐゴシック" charset="0"/>
              <a:cs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The paper Broadening the range of designs and methods for impact evaluations, 2012 of Stern, et.al. for DFID provides a good summary. </a:t>
            </a:r>
            <a:r>
              <a:rPr lang="en-GB" sz="1200" kern="1200" baseline="0" dirty="0" smtClean="0">
                <a:solidFill>
                  <a:schemeClr val="tx1"/>
                </a:solidFill>
                <a:effectLst/>
                <a:latin typeface="+mn-lt"/>
                <a:ea typeface="ＭＳ Ｐゴシック" charset="0"/>
                <a:cs typeface="ＭＳ Ｐゴシック" charset="0"/>
              </a:rPr>
              <a:t> </a:t>
            </a:r>
            <a:r>
              <a:rPr lang="en-GB" sz="1200" kern="1200" dirty="0" smtClean="0">
                <a:solidFill>
                  <a:schemeClr val="tx1"/>
                </a:solidFill>
                <a:effectLst/>
                <a:latin typeface="+mn-lt"/>
                <a:ea typeface="ＭＳ Ｐゴシック" charset="0"/>
                <a:cs typeface="ＭＳ Ｐゴシック" charset="0"/>
              </a:rPr>
              <a:t>Other reliable source include papers by John </a:t>
            </a:r>
            <a:r>
              <a:rPr lang="en-GB" sz="1200" kern="1200" dirty="0" err="1" smtClean="0">
                <a:solidFill>
                  <a:schemeClr val="tx1"/>
                </a:solidFill>
                <a:effectLst/>
                <a:latin typeface="+mn-lt"/>
                <a:ea typeface="ＭＳ Ｐゴシック" charset="0"/>
                <a:cs typeface="ＭＳ Ｐゴシック" charset="0"/>
              </a:rPr>
              <a:t>Mayne</a:t>
            </a:r>
            <a:r>
              <a:rPr lang="en-GB" sz="1200" kern="1200" dirty="0" smtClean="0">
                <a:solidFill>
                  <a:schemeClr val="tx1"/>
                </a:solidFill>
                <a:effectLst/>
                <a:latin typeface="+mn-lt"/>
                <a:ea typeface="ＭＳ Ｐゴシック" charset="0"/>
                <a:cs typeface="ＭＳ Ｐゴシック" charset="0"/>
              </a:rPr>
              <a:t> (e.g., Addressing attribution through contribution analysis: using performance measures sensibly. Canadian Journal of Programme Evaluation 16; 1‐24), who developed this form of analysis. </a:t>
            </a:r>
          </a:p>
          <a:p>
            <a:endParaRPr lang="en-GB" dirty="0"/>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28</a:t>
            </a:fld>
            <a:endParaRPr lang="en-US"/>
          </a:p>
        </p:txBody>
      </p:sp>
    </p:spTree>
    <p:extLst>
      <p:ext uri="{BB962C8B-B14F-4D97-AF65-F5344CB8AC3E}">
        <p14:creationId xmlns:p14="http://schemas.microsoft.com/office/powerpoint/2010/main" val="834512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b="1" i="0" u="none" strike="noStrike" kern="1200" baseline="0" dirty="0" smtClean="0">
              <a:solidFill>
                <a:schemeClr val="tx1"/>
              </a:solidFill>
              <a:latin typeface="+mn-lt"/>
              <a:ea typeface="ＭＳ Ｐゴシック" charset="0"/>
              <a:cs typeface="ＭＳ Ｐゴシック" charset="0"/>
            </a:endParaRPr>
          </a:p>
          <a:p>
            <a:pPr marL="0" indent="0">
              <a:buFont typeface="Arial" panose="020B0604020202020204" pitchFamily="34" charset="0"/>
              <a:buNone/>
            </a:pPr>
            <a:r>
              <a:rPr lang="en-GB" sz="1200" b="1" i="0" u="none" strike="noStrike" kern="1200" baseline="0" dirty="0" smtClean="0">
                <a:solidFill>
                  <a:schemeClr val="tx1"/>
                </a:solidFill>
                <a:latin typeface="+mn-lt"/>
                <a:ea typeface="ＭＳ Ｐゴシック" charset="0"/>
                <a:cs typeface="ＭＳ Ｐゴシック" charset="0"/>
              </a:rPr>
              <a:t>Questions related to attribution vs contribution:</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ＭＳ Ｐゴシック" charset="0"/>
                <a:cs typeface="ＭＳ Ｐゴシック" charset="0"/>
              </a:rPr>
              <a:t>Some questions addressing attribution might be: Are the resilience outcomes attributable to the project? Are the resilience outcomes changing as a result of the project? Did the project </a:t>
            </a:r>
            <a:r>
              <a:rPr lang="en-GB" sz="1200" b="0" i="0" u="sng" strike="noStrike" kern="1200" baseline="0" dirty="0" smtClean="0">
                <a:solidFill>
                  <a:schemeClr val="tx1"/>
                </a:solidFill>
                <a:latin typeface="+mn-lt"/>
                <a:ea typeface="ＭＳ Ｐゴシック" charset="0"/>
                <a:cs typeface="ＭＳ Ｐゴシック" charset="0"/>
              </a:rPr>
              <a:t>cause</a:t>
            </a:r>
            <a:r>
              <a:rPr lang="en-GB" sz="1200" b="0" i="0" u="none" strike="noStrike" kern="1200" baseline="0" dirty="0" smtClean="0">
                <a:solidFill>
                  <a:schemeClr val="tx1"/>
                </a:solidFill>
                <a:latin typeface="+mn-lt"/>
                <a:ea typeface="ＭＳ Ｐゴシック" charset="0"/>
                <a:cs typeface="ＭＳ Ｐゴシック" charset="0"/>
              </a:rPr>
              <a:t> the resilience outcomes?</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ＭＳ Ｐゴシック" charset="0"/>
              <a:cs typeface="ＭＳ Ｐゴシック" charset="0"/>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ＭＳ Ｐゴシック" charset="0"/>
                <a:cs typeface="ＭＳ Ｐゴシック" charset="0"/>
              </a:rPr>
              <a:t>Some questions related to contribution are: Is the program contributing to the resilience outcomes ? Are the resilience outcomes changing? Is there evidence that the project helped to achieve or was part of what caused the resilience outcomes?</a:t>
            </a:r>
          </a:p>
          <a:p>
            <a:pPr marL="171450" indent="-171450">
              <a:buFont typeface="Arial" panose="020B0604020202020204" pitchFamily="34" charset="0"/>
              <a:buChar char="•"/>
            </a:pPr>
            <a:endParaRPr lang="en-GB" sz="1200" b="0" i="0" u="none" strike="noStrike" kern="1200" baseline="0" dirty="0" smtClean="0">
              <a:solidFill>
                <a:schemeClr val="tx1"/>
              </a:solidFill>
              <a:latin typeface="+mn-lt"/>
              <a:ea typeface="ＭＳ Ｐゴシック" charset="0"/>
            </a:endParaRPr>
          </a:p>
          <a:p>
            <a:r>
              <a:rPr lang="en-GB" sz="1200" b="1" i="0" u="none" strike="noStrike" kern="1200" baseline="0" dirty="0" smtClean="0">
                <a:solidFill>
                  <a:schemeClr val="tx1"/>
                </a:solidFill>
                <a:latin typeface="+mn-lt"/>
                <a:ea typeface="ＭＳ Ｐゴシック" charset="0"/>
                <a:cs typeface="ＭＳ Ｐゴシック" charset="0"/>
              </a:rPr>
              <a:t>Choice of evaluation frameworks and methodologies: </a:t>
            </a:r>
            <a:r>
              <a:rPr lang="en-GB" sz="1200" b="0" i="0" u="none" strike="noStrike" kern="1200" baseline="0" dirty="0" smtClean="0">
                <a:solidFill>
                  <a:schemeClr val="tx1"/>
                </a:solidFill>
                <a:latin typeface="+mn-lt"/>
                <a:ea typeface="ＭＳ Ｐゴシック" charset="0"/>
                <a:cs typeface="ＭＳ Ｐゴシック" charset="0"/>
              </a:rPr>
              <a:t>The evaluation framework and methods, including the data sources, need to match the evaluation questions and whether we are measuring attribution or contribution. Experiments and quasi‐experiments are used to show attribution, while quasi experiments, case studies, correlation studies, longitudinal studies, and sample surveys are used to show contribution.</a:t>
            </a:r>
          </a:p>
          <a:p>
            <a:endParaRPr lang="en-GB" sz="1200" b="0" i="0" u="none" strike="noStrike" kern="1200" baseline="0" dirty="0" smtClean="0">
              <a:solidFill>
                <a:schemeClr val="tx1"/>
              </a:solidFill>
              <a:latin typeface="+mn-lt"/>
              <a:ea typeface="ＭＳ Ｐゴシック" charset="0"/>
            </a:endParaRPr>
          </a:p>
          <a:p>
            <a:r>
              <a:rPr lang="en-GB" sz="1200" b="1" i="0" u="none" strike="noStrike" kern="1200" baseline="0" dirty="0" smtClean="0">
                <a:solidFill>
                  <a:schemeClr val="tx1"/>
                </a:solidFill>
                <a:latin typeface="+mn-lt"/>
                <a:ea typeface="ＭＳ Ｐゴシック" charset="0"/>
              </a:rPr>
              <a:t>Use of control groups:</a:t>
            </a:r>
          </a:p>
          <a:p>
            <a:r>
              <a:rPr lang="en-GB" sz="1200" b="0" i="0" u="none" strike="noStrike" kern="1200" baseline="0" dirty="0" smtClean="0">
                <a:solidFill>
                  <a:schemeClr val="tx1"/>
                </a:solidFill>
                <a:latin typeface="+mn-lt"/>
                <a:ea typeface="ＭＳ Ｐゴシック" charset="0"/>
                <a:cs typeface="ＭＳ Ｐゴシック" charset="0"/>
              </a:rPr>
              <a:t>Use of Experiments (or randomised control trials) try to isolate one factor—the intervention or a project while holding everything else constant. This involves random assignment of individual households or communities to the experiment or control group. Ideally, the experiment and control group will be identical except in receipt of the intervention or program. Experiments give the greatest amount of confidence that change is due to the project. Experiments, therefore are used to show attribution. For e.g. in a randomized control trial, the health effect of a drug on those who take it versus those who received a placebo can be tested effectively. Similarly the comparative resilience outcomes of beneficiaries who received BRACED project support or not can be tested to measure attribution. </a:t>
            </a:r>
          </a:p>
          <a:p>
            <a:endParaRPr lang="en-GB" sz="1200" b="0" i="0" u="none" strike="noStrike" kern="1200" baseline="0" dirty="0" smtClean="0">
              <a:solidFill>
                <a:schemeClr val="tx1"/>
              </a:solidFill>
              <a:latin typeface="+mn-lt"/>
              <a:ea typeface="ＭＳ Ｐゴシック" charset="0"/>
            </a:endParaRPr>
          </a:p>
          <a:p>
            <a:r>
              <a:rPr lang="en-GB" sz="1200" b="0" i="0" u="none" strike="noStrike" kern="1200" baseline="0" dirty="0" smtClean="0">
                <a:solidFill>
                  <a:schemeClr val="tx1"/>
                </a:solidFill>
                <a:latin typeface="+mn-lt"/>
                <a:ea typeface="ＭＳ Ｐゴシック" charset="0"/>
                <a:cs typeface="ＭＳ Ｐゴシック" charset="0"/>
              </a:rPr>
              <a:t>Quasi‐experiments can be used to show attribution or contribution. They do not involve randomization. Instead, similar groups of beneficiaries, or communities are used to create comparison groups.</a:t>
            </a:r>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34</a:t>
            </a:fld>
            <a:endParaRPr lang="en-US"/>
          </a:p>
        </p:txBody>
      </p:sp>
    </p:spTree>
    <p:extLst>
      <p:ext uri="{BB962C8B-B14F-4D97-AF65-F5344CB8AC3E}">
        <p14:creationId xmlns:p14="http://schemas.microsoft.com/office/powerpoint/2010/main" val="344327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smtClean="0">
                <a:solidFill>
                  <a:schemeClr val="tx1"/>
                </a:solidFill>
                <a:latin typeface="+mn-lt"/>
                <a:ea typeface="ＭＳ Ｐゴシック" charset="0"/>
              </a:rPr>
              <a:t>Stakeholder discussions:</a:t>
            </a:r>
          </a:p>
          <a:p>
            <a:r>
              <a:rPr lang="en-GB" sz="1200" b="0" i="0" u="none" strike="noStrike" kern="1200" baseline="0" dirty="0" smtClean="0">
                <a:solidFill>
                  <a:schemeClr val="tx1"/>
                </a:solidFill>
                <a:latin typeface="+mn-lt"/>
                <a:ea typeface="ＭＳ Ｐゴシック" charset="0"/>
                <a:cs typeface="ＭＳ Ｐゴシック" charset="0"/>
              </a:rPr>
              <a:t>When approaching discussions with the stakeholders, it is important to understand and ask about the nature and characteristics of the intervention. This puts us in a better position to decide on appropriate models and methods, and determine whether or not attribution is the primary concern. It is important to be frank and realistic with stakeholders. We need to help them understand the value of showing contribution, as well as the challenges of attribution, and at the same time manage their expectations. Stakeholders need to be able to accept some uncertainty. Engaging stakeholders throughout the process helps ensure that methods are feasible, realistic, and responsive to their needs.</a:t>
            </a:r>
            <a:endParaRPr lang="en-GB" b="1"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GB" sz="1200" b="1" kern="1200" dirty="0" smtClean="0">
              <a:solidFill>
                <a:schemeClr val="tx1"/>
              </a:solidFill>
              <a:effectLst/>
              <a:latin typeface="+mn-lt"/>
              <a:ea typeface="ＭＳ Ｐゴシック" charset="0"/>
              <a:cs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effectLst/>
                <a:latin typeface="+mn-lt"/>
                <a:ea typeface="ＭＳ Ｐゴシック" charset="0"/>
                <a:cs typeface="ＭＳ Ｐゴシック" charset="0"/>
              </a:rPr>
              <a:t>Ethical</a:t>
            </a:r>
            <a:r>
              <a:rPr lang="en-GB" sz="1200" b="1" kern="1200" baseline="0" dirty="0" smtClean="0">
                <a:solidFill>
                  <a:schemeClr val="tx1"/>
                </a:solidFill>
                <a:effectLst/>
                <a:latin typeface="+mn-lt"/>
                <a:ea typeface="ＭＳ Ｐゴシック" charset="0"/>
                <a:cs typeface="ＭＳ Ｐゴシック" charset="0"/>
              </a:rPr>
              <a:t> Challenge: </a:t>
            </a:r>
            <a:r>
              <a:rPr lang="en-GB" sz="1200" kern="1200" dirty="0" smtClean="0">
                <a:solidFill>
                  <a:schemeClr val="tx1"/>
                </a:solidFill>
                <a:effectLst/>
                <a:latin typeface="+mn-lt"/>
                <a:ea typeface="ＭＳ Ｐゴシック" charset="0"/>
                <a:cs typeface="ＭＳ Ｐゴシック" charset="0"/>
              </a:rPr>
              <a:t>While there is no guidance specific to RCTs in development evaluations we can refer to DFID’s Ethics Principles for Research and Evaluation covers consent, harm avoidance, human rights, privacy and confidentiality, etc.  Another commonly used guidance albeit specific to medical research is the Helsinki Declaration on Ethical Principles for Medical Research involving Human Subjects (</a:t>
            </a:r>
            <a:r>
              <a:rPr lang="en-GB" sz="1200" u="sng" kern="1200" dirty="0" smtClean="0">
                <a:solidFill>
                  <a:schemeClr val="tx1"/>
                </a:solidFill>
                <a:effectLst/>
                <a:latin typeface="+mn-lt"/>
                <a:ea typeface="ＭＳ Ｐゴシック" charset="0"/>
                <a:cs typeface="ＭＳ Ｐゴシック" charset="0"/>
                <a:hlinkClick r:id="rId3"/>
              </a:rPr>
              <a:t>http://www.wma.net/en/30publications/10policies/b3/</a:t>
            </a:r>
            <a:r>
              <a:rPr lang="en-GB" sz="1200" kern="1200" dirty="0" smtClean="0">
                <a:solidFill>
                  <a:schemeClr val="tx1"/>
                </a:solidFill>
                <a:effectLst/>
                <a:latin typeface="+mn-lt"/>
                <a:ea typeface="ＭＳ Ｐゴシック" charset="0"/>
                <a:cs typeface="ＭＳ Ｐゴシック" charset="0"/>
              </a:rPr>
              <a:t>), which can cover treatment of vulnerable groups and individuals. Both should require ethical clearance by local authorities (and internal review committees, if any) and safeguard privacy, confidentiality, and right to withdraw.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ＭＳ Ｐゴシック" charset="0"/>
              <a:cs typeface="ＭＳ Ｐゴシック" charset="0"/>
            </a:endParaRPr>
          </a:p>
          <a:p>
            <a:pPr marL="0" indent="0">
              <a:buFont typeface="Arial" panose="020B0604020202020204" pitchFamily="34" charset="0"/>
              <a:buNone/>
            </a:pPr>
            <a:r>
              <a:rPr lang="en-GB" sz="1200" b="1" i="0" u="none" strike="noStrike" kern="1200" baseline="0" dirty="0" smtClean="0">
                <a:solidFill>
                  <a:schemeClr val="tx1"/>
                </a:solidFill>
                <a:latin typeface="+mn-lt"/>
                <a:ea typeface="ＭＳ Ｐゴシック" charset="0"/>
              </a:rPr>
              <a:t>Challenges in measuring attribution</a:t>
            </a:r>
          </a:p>
          <a:p>
            <a:r>
              <a:rPr lang="en-GB" sz="1200" b="0" i="0" u="none" strike="noStrike" kern="1200" baseline="0" dirty="0" smtClean="0">
                <a:solidFill>
                  <a:schemeClr val="tx1"/>
                </a:solidFill>
                <a:latin typeface="+mn-lt"/>
                <a:ea typeface="ＭＳ Ｐゴシック" charset="0"/>
                <a:cs typeface="ＭＳ Ｐゴシック" charset="0"/>
              </a:rPr>
              <a:t>We can often measure whether or not an intended outcome occurs, but it is difficult to determine what outcomes are attributable to a specific project. A broadly‐defined target population makes it difficult to show attribution in resilience evaluation. In addition, the complex and comprehensive nature of some resilience projects (as well as the strong link between adaptation and development initiatives) makes inferring</a:t>
            </a:r>
          </a:p>
          <a:p>
            <a:r>
              <a:rPr lang="en-GB" sz="1200" b="0" i="0" u="none" strike="noStrike" kern="1200" baseline="0" dirty="0" smtClean="0">
                <a:solidFill>
                  <a:schemeClr val="tx1"/>
                </a:solidFill>
                <a:latin typeface="+mn-lt"/>
                <a:ea typeface="ＭＳ Ｐゴシック" charset="0"/>
                <a:cs typeface="ＭＳ Ｐゴシック" charset="0"/>
              </a:rPr>
              <a:t>causation extremely difficult because there may be multiple projects or initiatives designed to support each other with multiple activities which may not have explicit, measurable objectives. In addition, projects may not be carried out in a short time frame, which also makes it difficult to show a causal relationship. Projects also operate in complex social environments. There are varied and dynamic variables affecting the environment within which the projects or multiple programs operate, such as socioeconomic, environmental, political, and cultural factors,</a:t>
            </a:r>
          </a:p>
          <a:p>
            <a:r>
              <a:rPr lang="en-GB" sz="1200" b="0" i="0" u="none" strike="noStrike" kern="1200" baseline="0" dirty="0" smtClean="0">
                <a:solidFill>
                  <a:schemeClr val="tx1"/>
                </a:solidFill>
                <a:latin typeface="+mn-lt"/>
                <a:ea typeface="ＭＳ Ｐゴシック" charset="0"/>
                <a:cs typeface="ＭＳ Ｐゴシック" charset="0"/>
              </a:rPr>
              <a:t>which usually cannot be isolated, manipulated, or measured, which makes it difficult to show attribution. Change is seldom attributable to a simple factor and the causal explanation in evaluation may have too many influencing variables, especially when projects are aiming at long‐term outcomes, which increases the chance for confounding variables and makes it challenging to show attribution.</a:t>
            </a:r>
          </a:p>
          <a:p>
            <a:endParaRPr lang="en-GB" sz="1200" b="0" i="0" u="none" strike="noStrike" kern="1200" baseline="0" dirty="0" smtClean="0">
              <a:solidFill>
                <a:schemeClr val="tx1"/>
              </a:solidFill>
              <a:latin typeface="+mn-lt"/>
              <a:ea typeface="ＭＳ Ｐゴシック" charset="0"/>
              <a:cs typeface="ＭＳ Ｐゴシック" charset="0"/>
            </a:endParaRPr>
          </a:p>
          <a:p>
            <a:pPr marL="742950" lvl="1" indent="-285750" algn="l">
              <a:spcBef>
                <a:spcPts val="1300"/>
              </a:spcBef>
              <a:buClr>
                <a:srgbClr val="000000"/>
              </a:buClr>
              <a:buSzPct val="100000"/>
              <a:buFont typeface="Arial" panose="020B0604020202020204" pitchFamily="34" charset="0"/>
              <a:buChar char="•"/>
            </a:pPr>
            <a:r>
              <a:rPr lang="en-GB" sz="2400" b="1" dirty="0" smtClean="0">
                <a:solidFill>
                  <a:srgbClr val="3366FF"/>
                </a:solidFill>
                <a:latin typeface="+mn-lt"/>
                <a:ea typeface="ＭＳ Ｐゴシック" charset="0"/>
                <a:cs typeface="Arial" panose="020B0604020202020204" pitchFamily="34" charset="0"/>
              </a:rPr>
              <a:t>Challenges in measuring attribution</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Broadly defined target beneficiary groups </a:t>
            </a:r>
            <a:r>
              <a:rPr lang="en-GB" sz="2000" dirty="0" smtClean="0">
                <a:solidFill>
                  <a:schemeClr val="tx1"/>
                </a:solidFill>
                <a:latin typeface="+mn-lt"/>
                <a:ea typeface="ＭＳ Ｐゴシック" charset="0"/>
                <a:cs typeface="Arial" panose="020B0604020202020204" pitchFamily="34" charset="0"/>
              </a:rPr>
              <a:t>or populations</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Adaptation-development links </a:t>
            </a:r>
            <a:r>
              <a:rPr lang="en-GB" sz="2000" dirty="0" smtClean="0">
                <a:solidFill>
                  <a:schemeClr val="tx1"/>
                </a:solidFill>
                <a:latin typeface="+mn-lt"/>
                <a:ea typeface="ＭＳ Ｐゴシック" charset="0"/>
                <a:cs typeface="Arial" panose="020B0604020202020204" pitchFamily="34" charset="0"/>
              </a:rPr>
              <a:t>and nexus</a:t>
            </a:r>
          </a:p>
          <a:p>
            <a:pPr marL="1257300" lvl="2" indent="-342900" algn="l">
              <a:spcBef>
                <a:spcPts val="0"/>
              </a:spcBef>
              <a:buClr>
                <a:srgbClr val="000000"/>
              </a:buClr>
              <a:buSzPct val="100000"/>
              <a:buFont typeface="Arial" panose="020B0604020202020204" pitchFamily="34" charset="0"/>
              <a:buChar char="•"/>
            </a:pPr>
            <a:r>
              <a:rPr lang="en-GB" sz="2000" dirty="0" smtClean="0">
                <a:solidFill>
                  <a:schemeClr val="tx1"/>
                </a:solidFill>
                <a:latin typeface="+mn-lt"/>
                <a:ea typeface="ＭＳ Ｐゴシック" charset="0"/>
                <a:cs typeface="Arial" panose="020B0604020202020204" pitchFamily="34" charset="0"/>
              </a:rPr>
              <a:t>Difficulties in inferring causation due to inexplicit or </a:t>
            </a:r>
            <a:r>
              <a:rPr lang="en-GB" sz="2000" b="1" dirty="0" smtClean="0">
                <a:solidFill>
                  <a:schemeClr val="tx1"/>
                </a:solidFill>
                <a:latin typeface="+mn-lt"/>
                <a:ea typeface="ＭＳ Ｐゴシック" charset="0"/>
                <a:cs typeface="Arial" panose="020B0604020202020204" pitchFamily="34" charset="0"/>
              </a:rPr>
              <a:t>‘hard to measure’ objectives</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Complex environments </a:t>
            </a:r>
            <a:r>
              <a:rPr lang="en-GB" sz="2000" dirty="0" smtClean="0">
                <a:solidFill>
                  <a:schemeClr val="tx1"/>
                </a:solidFill>
                <a:latin typeface="+mn-lt"/>
                <a:ea typeface="ＭＳ Ｐゴシック" charset="0"/>
                <a:cs typeface="Arial" panose="020B0604020202020204" pitchFamily="34" charset="0"/>
              </a:rPr>
              <a:t>: socioeconomic, environmental, political and cultural factors which cannot be isolated, manipulated or measured.</a:t>
            </a:r>
          </a:p>
          <a:p>
            <a:pPr marL="1257300" lvl="2" indent="-342900" algn="l">
              <a:spcBef>
                <a:spcPts val="0"/>
              </a:spcBef>
              <a:buClr>
                <a:srgbClr val="000000"/>
              </a:buClr>
              <a:buSzPct val="100000"/>
              <a:buFont typeface="Arial" panose="020B0604020202020204" pitchFamily="34" charset="0"/>
              <a:buChar char="•"/>
            </a:pPr>
            <a:r>
              <a:rPr lang="en-GB" sz="2000" dirty="0" smtClean="0">
                <a:solidFill>
                  <a:schemeClr val="tx1"/>
                </a:solidFill>
                <a:latin typeface="+mn-lt"/>
                <a:ea typeface="ＭＳ Ｐゴシック" charset="0"/>
                <a:cs typeface="Arial" panose="020B0604020202020204" pitchFamily="34" charset="0"/>
              </a:rPr>
              <a:t>A number of </a:t>
            </a:r>
            <a:r>
              <a:rPr lang="en-GB" sz="2000" b="1" dirty="0" smtClean="0">
                <a:solidFill>
                  <a:schemeClr val="tx1"/>
                </a:solidFill>
                <a:latin typeface="+mn-lt"/>
                <a:ea typeface="ＭＳ Ｐゴシック" charset="0"/>
                <a:cs typeface="Arial" panose="020B0604020202020204" pitchFamily="34" charset="0"/>
              </a:rPr>
              <a:t>interlinked and influencing variables </a:t>
            </a:r>
            <a:r>
              <a:rPr lang="en-GB" sz="2000" dirty="0" smtClean="0">
                <a:solidFill>
                  <a:schemeClr val="tx1"/>
                </a:solidFill>
                <a:latin typeface="+mn-lt"/>
                <a:ea typeface="ＭＳ Ｐゴシック" charset="0"/>
                <a:cs typeface="Arial" panose="020B0604020202020204" pitchFamily="34" charset="0"/>
              </a:rPr>
              <a:t>that drive change </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Long timeframes </a:t>
            </a:r>
            <a:r>
              <a:rPr lang="en-GB" sz="2000" dirty="0" smtClean="0">
                <a:solidFill>
                  <a:schemeClr val="tx1"/>
                </a:solidFill>
                <a:latin typeface="+mn-lt"/>
                <a:ea typeface="ＭＳ Ｐゴシック" charset="0"/>
                <a:cs typeface="Arial" panose="020B0604020202020204" pitchFamily="34" charset="0"/>
              </a:rPr>
              <a:t>to see visible demonstrable impact</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Uncertain climate risks and impacts </a:t>
            </a:r>
            <a:r>
              <a:rPr lang="en-GB" sz="2000" dirty="0" smtClean="0">
                <a:solidFill>
                  <a:schemeClr val="tx1"/>
                </a:solidFill>
                <a:latin typeface="+mn-lt"/>
                <a:ea typeface="ＭＳ Ｐゴシック" charset="0"/>
                <a:cs typeface="Arial" panose="020B0604020202020204" pitchFamily="34" charset="0"/>
              </a:rPr>
              <a:t>and shifting baselines</a:t>
            </a:r>
          </a:p>
          <a:p>
            <a:pPr marL="1257300" lvl="2" indent="-342900" algn="l">
              <a:spcBef>
                <a:spcPts val="0"/>
              </a:spcBef>
              <a:buClr>
                <a:srgbClr val="000000"/>
              </a:buClr>
              <a:buSzPct val="100000"/>
              <a:buFont typeface="Arial" panose="020B0604020202020204" pitchFamily="34" charset="0"/>
              <a:buChar char="•"/>
            </a:pPr>
            <a:endParaRPr lang="en-GB" sz="2000" dirty="0" smtClean="0">
              <a:solidFill>
                <a:schemeClr val="tx1"/>
              </a:solidFill>
              <a:latin typeface="+mn-lt"/>
              <a:ea typeface="ＭＳ Ｐゴシック" charset="0"/>
              <a:cs typeface="Arial" panose="020B0604020202020204" pitchFamily="34"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GB" sz="1200" b="1" i="0" u="none" strike="noStrike" kern="1200" baseline="0" dirty="0" smtClean="0">
                <a:solidFill>
                  <a:schemeClr val="tx1"/>
                </a:solidFill>
                <a:latin typeface="+mn-lt"/>
                <a:ea typeface="ＭＳ Ｐゴシック" charset="0"/>
              </a:rPr>
              <a:t>Challenges in measuring contribution</a:t>
            </a:r>
          </a:p>
          <a:p>
            <a:r>
              <a:rPr lang="en-GB" sz="1200" b="0" i="0" u="none" strike="noStrike" kern="1200" baseline="0" dirty="0" smtClean="0">
                <a:solidFill>
                  <a:schemeClr val="tx1"/>
                </a:solidFill>
                <a:latin typeface="+mn-lt"/>
                <a:ea typeface="ＭＳ Ｐゴシック" charset="0"/>
                <a:cs typeface="ＭＳ Ｐゴシック" charset="0"/>
              </a:rPr>
              <a:t>We would all like to be able to attribute success fully to our projects, that would be nice but it is also rare. Claiming to make a contribution to a desired result is oftentimes more likely. Evidence of contribution can be encouraging and provide credible information on the effects of program investment.</a:t>
            </a:r>
          </a:p>
          <a:p>
            <a:pPr marL="1257300" lvl="2" indent="-342900" algn="l">
              <a:spcBef>
                <a:spcPts val="0"/>
              </a:spcBef>
              <a:buClr>
                <a:srgbClr val="000000"/>
              </a:buClr>
              <a:buSzPct val="100000"/>
              <a:buFont typeface="Arial" panose="020B0604020202020204" pitchFamily="34" charset="0"/>
              <a:buChar char="•"/>
            </a:pPr>
            <a:endParaRPr lang="en-GB" sz="2000" dirty="0" smtClean="0">
              <a:solidFill>
                <a:schemeClr val="tx1"/>
              </a:solidFill>
              <a:latin typeface="+mn-lt"/>
              <a:ea typeface="ＭＳ Ｐゴシック" charset="0"/>
              <a:cs typeface="Arial" panose="020B0604020202020204" pitchFamily="34" charset="0"/>
            </a:endParaRPr>
          </a:p>
          <a:p>
            <a:pPr marL="742950" lvl="1" indent="-285750" algn="l">
              <a:spcBef>
                <a:spcPts val="1300"/>
              </a:spcBef>
              <a:buClr>
                <a:srgbClr val="000000"/>
              </a:buClr>
              <a:buSzPct val="100000"/>
              <a:buFont typeface="Arial" panose="020B0604020202020204" pitchFamily="34" charset="0"/>
              <a:buChar char="•"/>
            </a:pPr>
            <a:r>
              <a:rPr lang="en-GB" sz="2400" b="1" dirty="0" smtClean="0">
                <a:solidFill>
                  <a:srgbClr val="3366FF"/>
                </a:solidFill>
                <a:latin typeface="+mn-lt"/>
                <a:ea typeface="ＭＳ Ｐゴシック" charset="0"/>
                <a:cs typeface="Arial" panose="020B0604020202020204" pitchFamily="34" charset="0"/>
              </a:rPr>
              <a:t>Overcoming attributional challenges through a focus on contribution: </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Attributing success fully </a:t>
            </a:r>
            <a:r>
              <a:rPr lang="en-GB" sz="2000" dirty="0" smtClean="0">
                <a:solidFill>
                  <a:schemeClr val="tx1"/>
                </a:solidFill>
                <a:latin typeface="+mn-lt"/>
                <a:ea typeface="ＭＳ Ｐゴシック" charset="0"/>
                <a:cs typeface="Arial" panose="020B0604020202020204" pitchFamily="34" charset="0"/>
              </a:rPr>
              <a:t>and completely to adaptation and resilience projects would be </a:t>
            </a:r>
            <a:r>
              <a:rPr lang="en-GB" sz="2000" b="1" dirty="0" smtClean="0">
                <a:solidFill>
                  <a:schemeClr val="tx1"/>
                </a:solidFill>
                <a:latin typeface="+mn-lt"/>
                <a:ea typeface="ＭＳ Ｐゴシック" charset="0"/>
                <a:cs typeface="Arial" panose="020B0604020202020204" pitchFamily="34" charset="0"/>
              </a:rPr>
              <a:t>ideal but often ‘rare’</a:t>
            </a:r>
          </a:p>
          <a:p>
            <a:pPr marL="1257300" lvl="2" indent="-34290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Claiming contribution can provide encouraging and credible evidence </a:t>
            </a:r>
            <a:r>
              <a:rPr lang="en-GB" sz="2000" dirty="0" smtClean="0">
                <a:solidFill>
                  <a:schemeClr val="tx1"/>
                </a:solidFill>
                <a:latin typeface="+mn-lt"/>
                <a:ea typeface="ＭＳ Ｐゴシック" charset="0"/>
                <a:cs typeface="Arial" panose="020B0604020202020204" pitchFamily="34" charset="0"/>
              </a:rPr>
              <a:t>of</a:t>
            </a:r>
          </a:p>
          <a:p>
            <a:pPr marL="1257300" lvl="2" indent="-342900" algn="l">
              <a:spcBef>
                <a:spcPts val="0"/>
              </a:spcBef>
              <a:buClr>
                <a:srgbClr val="000000"/>
              </a:buClr>
              <a:buSzPct val="100000"/>
              <a:buFont typeface="Arial" panose="020B0604020202020204" pitchFamily="34" charset="0"/>
              <a:buChar char="•"/>
            </a:pPr>
            <a:r>
              <a:rPr lang="en-GB" sz="2000" dirty="0" smtClean="0">
                <a:solidFill>
                  <a:schemeClr val="tx1"/>
                </a:solidFill>
                <a:latin typeface="+mn-lt"/>
                <a:ea typeface="ＭＳ Ｐゴシック" charset="0"/>
                <a:cs typeface="Arial" panose="020B0604020202020204" pitchFamily="34" charset="0"/>
              </a:rPr>
              <a:t>Contribution analysis is </a:t>
            </a:r>
            <a:r>
              <a:rPr lang="en-GB" sz="2000" b="1" dirty="0" smtClean="0">
                <a:solidFill>
                  <a:schemeClr val="tx1"/>
                </a:solidFill>
                <a:latin typeface="+mn-lt"/>
                <a:ea typeface="ＭＳ Ｐゴシック" charset="0"/>
                <a:cs typeface="Arial" panose="020B0604020202020204" pitchFamily="34" charset="0"/>
              </a:rPr>
              <a:t>relatively easier to do vis-à-vis attribution</a:t>
            </a:r>
            <a:r>
              <a:rPr lang="en-GB" sz="2000" dirty="0" smtClean="0">
                <a:solidFill>
                  <a:schemeClr val="tx1"/>
                </a:solidFill>
                <a:latin typeface="+mn-lt"/>
                <a:ea typeface="ＭＳ Ｐゴシック" charset="0"/>
                <a:cs typeface="Arial" panose="020B0604020202020204" pitchFamily="34" charset="0"/>
              </a:rPr>
              <a:t>.</a:t>
            </a:r>
            <a:endParaRPr lang="en-GB" sz="2000" b="1" dirty="0" smtClean="0">
              <a:solidFill>
                <a:schemeClr val="tx1"/>
              </a:solidFill>
              <a:latin typeface="+mn-lt"/>
              <a:ea typeface="ＭＳ Ｐゴシック" charset="0"/>
              <a:cs typeface="Arial" panose="020B0604020202020204" pitchFamily="34" charset="0"/>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ＭＳ Ｐゴシック" charset="0"/>
              <a:cs typeface="ＭＳ Ｐゴシック" charset="0"/>
            </a:endParaRPr>
          </a:p>
          <a:p>
            <a:endParaRPr lang="en-GB" sz="1200" b="0" i="0" u="none" strike="noStrike" kern="1200" baseline="0" dirty="0" smtClean="0">
              <a:solidFill>
                <a:schemeClr val="tx1"/>
              </a:solidFill>
              <a:latin typeface="+mn-lt"/>
              <a:ea typeface="ＭＳ Ｐゴシック" charset="0"/>
            </a:endParaRPr>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35</a:t>
            </a:fld>
            <a:endParaRPr lang="en-US"/>
          </a:p>
        </p:txBody>
      </p:sp>
    </p:spTree>
    <p:extLst>
      <p:ext uri="{BB962C8B-B14F-4D97-AF65-F5344CB8AC3E}">
        <p14:creationId xmlns:p14="http://schemas.microsoft.com/office/powerpoint/2010/main" val="344327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charset="0"/>
                <a:cs typeface="ＭＳ Ｐゴシック" charset="0"/>
              </a:rPr>
              <a:t>KM support are relevant to wider m and e (beyond KPI 4 and control groups, for example statistical advice on sampling sizes </a:t>
            </a:r>
            <a:r>
              <a:rPr lang="en-GB" sz="1200" kern="1200" dirty="0" err="1" smtClean="0">
                <a:solidFill>
                  <a:schemeClr val="tx1"/>
                </a:solidFill>
                <a:effectLst/>
                <a:latin typeface="+mn-lt"/>
                <a:ea typeface="ＭＳ Ｐゴシック" charset="0"/>
                <a:cs typeface="ＭＳ Ｐゴシック" charset="0"/>
              </a:rPr>
              <a:t>etc</a:t>
            </a:r>
            <a:r>
              <a:rPr lang="en-GB" sz="1200" kern="1200" dirty="0" smtClean="0">
                <a:solidFill>
                  <a:schemeClr val="tx1"/>
                </a:solidFill>
                <a:effectLst/>
                <a:latin typeface="+mn-lt"/>
                <a:ea typeface="ＭＳ Ｐゴシック" charset="0"/>
                <a:cs typeface="ＭＳ Ｐゴシック" charset="0"/>
              </a:rPr>
              <a:t>).</a:t>
            </a:r>
            <a:endParaRPr lang="en-GB" dirty="0"/>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36</a:t>
            </a:fld>
            <a:endParaRPr lang="en-US"/>
          </a:p>
        </p:txBody>
      </p:sp>
    </p:spTree>
    <p:extLst>
      <p:ext uri="{BB962C8B-B14F-4D97-AF65-F5344CB8AC3E}">
        <p14:creationId xmlns:p14="http://schemas.microsoft.com/office/powerpoint/2010/main" val="1762409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546C890-F37F-1C47-AB6F-0D1B428B7AE3}" type="slidenum">
              <a:rPr lang="en-US" smtClean="0"/>
              <a:pPr>
                <a:defRPr/>
              </a:pPr>
              <a:t>37</a:t>
            </a:fld>
            <a:endParaRPr lang="en-US"/>
          </a:p>
        </p:txBody>
      </p:sp>
    </p:spTree>
    <p:extLst>
      <p:ext uri="{BB962C8B-B14F-4D97-AF65-F5344CB8AC3E}">
        <p14:creationId xmlns:p14="http://schemas.microsoft.com/office/powerpoint/2010/main" val="176240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E" smtClean="0"/>
          </a:p>
        </p:txBody>
      </p:sp>
      <p:sp>
        <p:nvSpPr>
          <p:cNvPr id="4" name="Slide Number Placeholder 3"/>
          <p:cNvSpPr>
            <a:spLocks noGrp="1"/>
          </p:cNvSpPr>
          <p:nvPr>
            <p:ph type="sldNum" sz="quarter" idx="5"/>
          </p:nvPr>
        </p:nvSpPr>
        <p:spPr/>
        <p:txBody>
          <a:bodyPr/>
          <a:lstStyle/>
          <a:p>
            <a:pPr>
              <a:defRPr/>
            </a:pPr>
            <a:fld id="{53320D42-4D25-452D-95D0-5E0ED0D85E80}" type="slidenum">
              <a:rPr lang="en-IE" smtClean="0">
                <a:solidFill>
                  <a:prstClr val="black"/>
                </a:solidFill>
              </a:rPr>
              <a:pPr>
                <a:defRPr/>
              </a:pPr>
              <a:t>40</a:t>
            </a:fld>
            <a:endParaRPr lang="en-IE">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Austin\Desktop\Concern%20PPT\Cover%207.wmf" TargetMode="External"/><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Master" Target="../slideMasters/slideMaster2.xml"/><Relationship Id="rId6" Type="http://schemas.openxmlformats.org/officeDocument/2006/relationships/image" Target="file:///\\localhost\Macintosh%20HD\Users\Austin\%25E2%2580%25A2%20Current\Concern%20PPT\concern_logo.wmf" TargetMode="External"/><Relationship Id="rId5" Type="http://schemas.openxmlformats.org/officeDocument/2006/relationships/image" Target="../media/image10.wmf"/><Relationship Id="rId4" Type="http://schemas.openxmlformats.org/officeDocument/2006/relationships/image" Target="file:///\\localhost\Users\Austin\Desktop\Concern%20PPT\Background_Panel_Green&amp;Biscuit.wmf"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DFID.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9592" y="6202151"/>
            <a:ext cx="1012060" cy="662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UKAid.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9" y="6165304"/>
            <a:ext cx="684960" cy="69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84368" y="6035212"/>
            <a:ext cx="1080268" cy="8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8"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l="7632" t="49609" b="31200"/>
          <a:stretch>
            <a:fillRect/>
          </a:stretch>
        </p:blipFill>
        <p:spPr bwMode="auto">
          <a:xfrm>
            <a:off x="-11113" y="-4763"/>
            <a:ext cx="9155113"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pic>
        <p:nvPicPr>
          <p:cNvPr id="9" name="Picture 8" descr="Landell_mills.gif"/>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411760" y="6201141"/>
            <a:ext cx="2088232" cy="646565"/>
          </a:xfrm>
          <a:prstGeom prst="rect">
            <a:avLst/>
          </a:prstGeom>
        </p:spPr>
      </p:pic>
      <p:pic>
        <p:nvPicPr>
          <p:cNvPr id="5" name="Picture 4" descr="ricardo-aea-logo.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32040" y="6237312"/>
            <a:ext cx="2700978" cy="504056"/>
          </a:xfrm>
          <a:prstGeom prst="rect">
            <a:avLst/>
          </a:prstGeom>
        </p:spPr>
      </p:pic>
    </p:spTree>
    <p:extLst>
      <p:ext uri="{BB962C8B-B14F-4D97-AF65-F5344CB8AC3E}">
        <p14:creationId xmlns:p14="http://schemas.microsoft.com/office/powerpoint/2010/main" val="33814758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01093099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D121DCF-1624-2444-8BD4-B707AD2E18F2}" type="slidenum">
              <a:rPr lang="en-US"/>
              <a:pPr>
                <a:defRPr/>
              </a:pPr>
              <a:t>‹#›</a:t>
            </a:fld>
            <a:endParaRPr lang="en-US"/>
          </a:p>
        </p:txBody>
      </p:sp>
    </p:spTree>
    <p:extLst>
      <p:ext uri="{BB962C8B-B14F-4D97-AF65-F5344CB8AC3E}">
        <p14:creationId xmlns:p14="http://schemas.microsoft.com/office/powerpoint/2010/main" val="24379651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54200" y="765175"/>
            <a:ext cx="4821238" cy="2041525"/>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1066800" y="3149600"/>
            <a:ext cx="6400800" cy="2971800"/>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2425024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bg>
      <p:bgPr>
        <a:solidFill>
          <a:schemeClr val="bg1"/>
        </a:solidFill>
        <a:effectLst/>
      </p:bgPr>
    </p:bg>
    <p:spTree>
      <p:nvGrpSpPr>
        <p:cNvPr id="1" name=""/>
        <p:cNvGrpSpPr/>
        <p:nvPr/>
      </p:nvGrpSpPr>
      <p:grpSpPr>
        <a:xfrm>
          <a:off x="0" y="0"/>
          <a:ext cx="0" cy="0"/>
          <a:chOff x="0" y="0"/>
          <a:chExt cx="0" cy="0"/>
        </a:xfrm>
      </p:grpSpPr>
      <p:pic>
        <p:nvPicPr>
          <p:cNvPr id="5" name="Cover 7.wmf" descr="/Users/Austin/Desktop/Concern PPT/Cover 7.wmf"/>
          <p:cNvPicPr>
            <a:picLocks noChangeAspect="1"/>
          </p:cNvPicPr>
          <p:nvPr userDrawn="1"/>
        </p:nvPicPr>
        <p:blipFill>
          <a:blip r:embed="rId2" r:link="rId3" cstate="print">
            <a:extLst>
              <a:ext uri="{28A0092B-C50C-407E-A947-70E740481C1C}">
                <a14:useLocalDpi xmlns:a14="http://schemas.microsoft.com/office/drawing/2010/main" val="0"/>
              </a:ext>
            </a:extLst>
          </a:blip>
          <a:srcRect/>
          <a:stretch>
            <a:fillRect/>
          </a:stretch>
        </p:blipFill>
        <p:spPr bwMode="auto">
          <a:xfrm>
            <a:off x="228600" y="266700"/>
            <a:ext cx="86741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11"/>
          <p:cNvSpPr>
            <a:spLocks noGrp="1"/>
          </p:cNvSpPr>
          <p:nvPr>
            <p:ph type="body" sz="quarter" idx="12"/>
          </p:nvPr>
        </p:nvSpPr>
        <p:spPr>
          <a:xfrm>
            <a:off x="3635896" y="5301208"/>
            <a:ext cx="3384177" cy="432593"/>
          </a:xfrm>
          <a:prstGeom prst="rect">
            <a:avLst/>
          </a:prstGeom>
        </p:spPr>
        <p:txBody>
          <a:bodyPr/>
          <a:lstStyle>
            <a:lvl1pPr marL="0" indent="0">
              <a:buNone/>
              <a:defRPr lang="ga-IE" sz="1600" kern="1200" dirty="0" smtClean="0">
                <a:solidFill>
                  <a:schemeClr val="bg1"/>
                </a:solidFill>
                <a:latin typeface="Arial"/>
                <a:ea typeface="ＭＳ Ｐゴシック" charset="0"/>
                <a:cs typeface="Arial"/>
              </a:defRPr>
            </a:lvl1pPr>
            <a:lvl2pPr>
              <a:defRPr lang="ga-IE" sz="1600" kern="1200" dirty="0" smtClean="0">
                <a:solidFill>
                  <a:schemeClr val="bg1"/>
                </a:solidFill>
                <a:latin typeface="Arial"/>
                <a:ea typeface="ＭＳ Ｐゴシック" charset="0"/>
                <a:cs typeface="Arial"/>
              </a:defRPr>
            </a:lvl2pPr>
          </a:lstStyle>
          <a:p>
            <a:pPr lvl="0"/>
            <a:r>
              <a:rPr lang="ga-IE" dirty="0" smtClean="0"/>
              <a:t>Click to edit Master text styles</a:t>
            </a:r>
          </a:p>
        </p:txBody>
      </p:sp>
      <p:sp>
        <p:nvSpPr>
          <p:cNvPr id="6" name="Text Placeholder 5"/>
          <p:cNvSpPr>
            <a:spLocks noGrp="1"/>
          </p:cNvSpPr>
          <p:nvPr>
            <p:ph type="body" sz="quarter" idx="10"/>
          </p:nvPr>
        </p:nvSpPr>
        <p:spPr>
          <a:xfrm>
            <a:off x="3635896" y="4365104"/>
            <a:ext cx="4536504" cy="360040"/>
          </a:xfrm>
          <a:prstGeom prst="rect">
            <a:avLst/>
          </a:prstGeom>
        </p:spPr>
        <p:txBody>
          <a:bodyPr/>
          <a:lstStyle>
            <a:lvl1pPr marL="0" indent="0" algn="l">
              <a:buFontTx/>
              <a:buNone/>
              <a:defRPr lang="ga-IE" sz="2000" kern="1200" dirty="0" smtClean="0">
                <a:solidFill>
                  <a:schemeClr val="bg1"/>
                </a:solidFill>
                <a:latin typeface="Arial"/>
                <a:ea typeface="ＭＳ Ｐゴシック" charset="0"/>
                <a:cs typeface="Arial"/>
              </a:defRPr>
            </a:lvl1pPr>
            <a:lvl2pPr marL="457200" indent="0" algn="l" rtl="0" fontAlgn="base">
              <a:spcBef>
                <a:spcPct val="0"/>
              </a:spcBef>
              <a:spcAft>
                <a:spcPct val="0"/>
              </a:spcAft>
              <a:buFontTx/>
              <a:buNone/>
              <a:defRPr lang="ga-IE" sz="2000" b="1" kern="1200" dirty="0" smtClean="0">
                <a:solidFill>
                  <a:schemeClr val="bg1"/>
                </a:solidFill>
                <a:latin typeface="Arial"/>
                <a:ea typeface="ＭＳ Ｐゴシック" charset="0"/>
                <a:cs typeface="Arial"/>
              </a:defRPr>
            </a:lvl2pPr>
            <a:lvl3pPr marL="914400" indent="0" algn="l">
              <a:buFontTx/>
              <a:buNone/>
              <a:defRPr lang="ga-IE" sz="1600" kern="1200" dirty="0" smtClean="0">
                <a:solidFill>
                  <a:schemeClr val="bg1"/>
                </a:solidFill>
                <a:latin typeface="Arial"/>
                <a:ea typeface="ＭＳ Ｐゴシック" charset="0"/>
                <a:cs typeface="Arial"/>
              </a:defRPr>
            </a:lvl3pPr>
          </a:lstStyle>
          <a:p>
            <a:pPr lvl="0"/>
            <a:r>
              <a:rPr lang="ga-IE" dirty="0" smtClean="0"/>
              <a:t>Click to edit Master text styles</a:t>
            </a:r>
          </a:p>
        </p:txBody>
      </p:sp>
      <p:sp>
        <p:nvSpPr>
          <p:cNvPr id="10" name="Text Placeholder 9"/>
          <p:cNvSpPr>
            <a:spLocks noGrp="1"/>
          </p:cNvSpPr>
          <p:nvPr>
            <p:ph type="body" sz="quarter" idx="11"/>
          </p:nvPr>
        </p:nvSpPr>
        <p:spPr>
          <a:xfrm>
            <a:off x="3635896" y="4725144"/>
            <a:ext cx="4536504" cy="360363"/>
          </a:xfrm>
          <a:prstGeom prst="rect">
            <a:avLst/>
          </a:prstGeom>
        </p:spPr>
        <p:txBody>
          <a:bodyPr/>
          <a:lstStyle>
            <a:lvl1pPr marL="0" indent="0">
              <a:buFontTx/>
              <a:buNone/>
              <a:defRPr lang="ga-IE" sz="2000" b="1" kern="1200" dirty="0" smtClean="0">
                <a:solidFill>
                  <a:schemeClr val="bg1"/>
                </a:solidFill>
                <a:latin typeface="Arial"/>
                <a:ea typeface="ＭＳ Ｐゴシック" charset="0"/>
                <a:cs typeface="Arial"/>
              </a:defRPr>
            </a:lvl1pPr>
          </a:lstStyle>
          <a:p>
            <a:pPr lvl="0"/>
            <a:r>
              <a:rPr lang="ga-IE" dirty="0" smtClean="0"/>
              <a:t>Click to edit Master text styles</a:t>
            </a:r>
          </a:p>
        </p:txBody>
      </p:sp>
    </p:spTree>
    <p:extLst>
      <p:ext uri="{BB962C8B-B14F-4D97-AF65-F5344CB8AC3E}">
        <p14:creationId xmlns:p14="http://schemas.microsoft.com/office/powerpoint/2010/main" val="421374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5" name="Picture 1" descr="concern_title_bar.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200" y="5876925"/>
            <a:ext cx="87249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ackground_Panel_Green&amp;Biscuit.wmf" descr="/Users/Austin/Desktop/Concern PPT/Background_Panel_Green&amp;Biscuit.wmf"/>
          <p:cNvPicPr>
            <a:picLocks noChangeAspect="1"/>
          </p:cNvPicPr>
          <p:nvPr/>
        </p:nvPicPr>
        <p:blipFill>
          <a:blip r:embed="rId3" r:link="rId4" cstate="print">
            <a:extLst>
              <a:ext uri="{28A0092B-C50C-407E-A947-70E740481C1C}">
                <a14:useLocalDpi xmlns:a14="http://schemas.microsoft.com/office/drawing/2010/main" val="0"/>
              </a:ext>
            </a:extLst>
          </a:blip>
          <a:srcRect b="78015"/>
          <a:stretch>
            <a:fillRect/>
          </a:stretch>
        </p:blipFill>
        <p:spPr bwMode="auto">
          <a:xfrm>
            <a:off x="203200" y="188913"/>
            <a:ext cx="87249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1" descr="Macintosh HD:Users:Austin:• Current:Concern PPT:concern_logo.wmf"/>
          <p:cNvPicPr>
            <a:picLocks noChangeAspect="1" noChangeArrowheads="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7086600" y="6056313"/>
            <a:ext cx="159702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19256" cy="1066130"/>
          </a:xfrm>
          <a:prstGeom prst="rect">
            <a:avLst/>
          </a:prstGeom>
        </p:spPr>
        <p:txBody>
          <a:bodyPr/>
          <a:lstStyle>
            <a:lvl1pPr algn="ctr">
              <a:defRPr sz="2800">
                <a:solidFill>
                  <a:schemeClr val="bg1"/>
                </a:solidFill>
              </a:defRPr>
            </a:lvl1pPr>
          </a:lstStyle>
          <a:p>
            <a:r>
              <a:rPr lang="en-US" smtClean="0"/>
              <a:t>Click to edit Master title style</a:t>
            </a:r>
            <a:endParaRPr lang="en-US" dirty="0"/>
          </a:p>
        </p:txBody>
      </p:sp>
      <p:sp>
        <p:nvSpPr>
          <p:cNvPr id="6" name="Text Placeholder 9"/>
          <p:cNvSpPr>
            <a:spLocks noGrp="1"/>
          </p:cNvSpPr>
          <p:nvPr>
            <p:ph type="body" sz="quarter" idx="10"/>
          </p:nvPr>
        </p:nvSpPr>
        <p:spPr>
          <a:xfrm>
            <a:off x="323528" y="1484784"/>
            <a:ext cx="5472608" cy="4320480"/>
          </a:xfrm>
          <a:prstGeom prst="rect">
            <a:avLst/>
          </a:prstGeom>
        </p:spPr>
        <p:txBody>
          <a:bodyPr anchor="ctr"/>
          <a:lstStyle>
            <a:lvl1pPr marL="0" indent="0">
              <a:lnSpc>
                <a:spcPct val="120000"/>
              </a:lnSpc>
              <a:spcBef>
                <a:spcPts val="0"/>
              </a:spcBef>
              <a:buFontTx/>
              <a:buNone/>
              <a:defRPr lang="ga-IE" sz="2000" b="0" kern="1200" dirty="0" smtClean="0">
                <a:solidFill>
                  <a:schemeClr val="tx1"/>
                </a:solidFill>
                <a:latin typeface="Arial" charset="0"/>
                <a:ea typeface="ＭＳ Ｐゴシック" charset="0"/>
                <a:cs typeface="ＭＳ Ｐゴシック" charset="0"/>
              </a:defRPr>
            </a:lvl1pPr>
            <a:lvl2pPr marL="486000" indent="-234000">
              <a:lnSpc>
                <a:spcPct val="120000"/>
              </a:lnSpc>
              <a:spcBef>
                <a:spcPts val="0"/>
              </a:spcBef>
              <a:defRPr lang="ga-IE" sz="1800" b="0" dirty="0" smtClean="0">
                <a:solidFill>
                  <a:schemeClr val="tx1"/>
                </a:solidFill>
                <a:latin typeface="Arial" charset="0"/>
                <a:ea typeface="ＭＳ Ｐゴシック" charset="0"/>
                <a:cs typeface="ＭＳ Ｐゴシック" charset="0"/>
              </a:defRPr>
            </a:lvl2pPr>
            <a:lvl3pPr marL="810900" indent="-342900">
              <a:lnSpc>
                <a:spcPct val="120000"/>
              </a:lnSpc>
              <a:spcBef>
                <a:spcPts val="0"/>
              </a:spcBef>
              <a:defRPr lang="ga-IE" sz="2000" b="0" dirty="0" smtClean="0">
                <a:solidFill>
                  <a:schemeClr val="tx1"/>
                </a:solidFill>
                <a:latin typeface="Arial" charset="0"/>
                <a:ea typeface="ＭＳ Ｐゴシック" charset="0"/>
                <a:cs typeface="ＭＳ Ｐゴシック" charset="0"/>
              </a:defRPr>
            </a:lvl3pPr>
            <a:lvl4pPr marL="1206900" indent="-342900">
              <a:lnSpc>
                <a:spcPct val="120000"/>
              </a:lnSpc>
              <a:spcBef>
                <a:spcPts val="0"/>
              </a:spcBef>
              <a:defRPr lang="ga-IE" sz="2000" b="0" dirty="0" smtClean="0">
                <a:solidFill>
                  <a:schemeClr val="tx1"/>
                </a:solidFill>
                <a:latin typeface="Arial" charset="0"/>
                <a:ea typeface="ＭＳ Ｐゴシック" charset="0"/>
                <a:cs typeface="ＭＳ Ｐゴシック" charset="0"/>
              </a:defRPr>
            </a:lvl4pPr>
            <a:lvl5pPr marL="1342800" indent="-234000">
              <a:lnSpc>
                <a:spcPct val="120000"/>
              </a:lnSpc>
              <a:spcBef>
                <a:spcPts val="0"/>
              </a:spcBef>
              <a:buFont typeface="Lucida Grande"/>
              <a:buChar cha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3"/>
          <p:cNvSpPr>
            <a:spLocks noGrp="1"/>
          </p:cNvSpPr>
          <p:nvPr>
            <p:ph type="body" sz="quarter" idx="11"/>
          </p:nvPr>
        </p:nvSpPr>
        <p:spPr>
          <a:xfrm>
            <a:off x="468313" y="6165850"/>
            <a:ext cx="6480175" cy="358775"/>
          </a:xfrm>
          <a:prstGeom prst="rect">
            <a:avLst/>
          </a:prstGeom>
        </p:spPr>
        <p:txBody>
          <a:bodyPr/>
          <a:lstStyle>
            <a:lvl1pPr marL="0" indent="0">
              <a:buNone/>
              <a:defRPr lang="ga-IE" sz="1200" kern="1200" dirty="0" smtClean="0">
                <a:solidFill>
                  <a:schemeClr val="tx1">
                    <a:tint val="75000"/>
                  </a:schemeClr>
                </a:solidFill>
                <a:latin typeface="Arial"/>
                <a:ea typeface="ＭＳ Ｐゴシック" charset="0"/>
                <a:cs typeface="Arial"/>
              </a:defRPr>
            </a:lvl1pPr>
          </a:lstStyle>
          <a:p>
            <a:pPr lvl="0"/>
            <a:r>
              <a:rPr lang="en-US" smtClean="0"/>
              <a:t>Click to edit Master text styles</a:t>
            </a:r>
          </a:p>
        </p:txBody>
      </p:sp>
    </p:spTree>
    <p:extLst>
      <p:ext uri="{BB962C8B-B14F-4D97-AF65-F5344CB8AC3E}">
        <p14:creationId xmlns:p14="http://schemas.microsoft.com/office/powerpoint/2010/main" val="12746775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854200" y="765175"/>
            <a:ext cx="4821238"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8100" tIns="38100" rIns="38100" bIns="38100" numCol="1" anchor="ctr" anchorCtr="0" compatLnSpc="1">
            <a:prstTxWarp prst="textNoShape">
              <a:avLst/>
            </a:prstTxWarp>
          </a:bodyPr>
          <a:lstStyle/>
          <a:p>
            <a:pPr lvl="0"/>
            <a:r>
              <a:rPr lang="en-US">
                <a:sym typeface="Tahoma" charset="0"/>
              </a:rPr>
              <a:t>Click to edit Master title style</a:t>
            </a:r>
          </a:p>
        </p:txBody>
      </p:sp>
      <p:sp>
        <p:nvSpPr>
          <p:cNvPr id="1026" name="Rectangle 2"/>
          <p:cNvSpPr>
            <a:spLocks noGrp="1" noChangeArrowheads="1"/>
          </p:cNvSpPr>
          <p:nvPr>
            <p:ph type="body" idx="1"/>
          </p:nvPr>
        </p:nvSpPr>
        <p:spPr bwMode="auto">
          <a:xfrm>
            <a:off x="1066800" y="31496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8100" tIns="38100" rIns="38100" bIns="38100" numCol="1" anchor="t" anchorCtr="0" compatLnSpc="1">
            <a:prstTxWarp prst="textNoShape">
              <a:avLst/>
            </a:prstTxWarp>
          </a:bodyPr>
          <a:lstStyle/>
          <a:p>
            <a:pPr lvl="0"/>
            <a:r>
              <a:rPr lang="en-US" dirty="0">
                <a:sym typeface="Calibri"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Tree>
  </p:cSld>
  <p:clrMap bg1="lt1" tx1="dk1" bg2="lt2" tx2="dk2" accent1="accent1" accent2="accent2" accent3="accent3" accent4="accent4" accent5="accent5" accent6="accent6" hlink="hlink" folHlink="folHlink"/>
  <p:sldLayoutIdLst>
    <p:sldLayoutId id="2147483712" r:id="rId1"/>
    <p:sldLayoutId id="2147483710" r:id="rId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0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autoUpdateAnimBg="0">
        <p:tmplLst>
          <p:tmpl lvl="1">
            <p:tnLst>
              <p:par>
                <p:cTn presetID="1" presetClass="entr" presetSubtype="0" fill="hold" nodeType="clickEffect">
                  <p:stCondLst>
                    <p:cond delay="0"/>
                  </p:stCondLst>
                  <p:childTnLst>
                    <p:set>
                      <p:cBhvr>
                        <p:cTn dur="1" fill="hold">
                          <p:stCondLst>
                            <p:cond delay="499"/>
                          </p:stCondLst>
                        </p:cTn>
                        <p:tgtEl>
                          <p:spTgt spid="102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499"/>
                          </p:stCondLst>
                        </p:cTn>
                        <p:tgtEl>
                          <p:spTgt spid="102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102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102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026"/>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b="1">
          <a:solidFill>
            <a:srgbClr val="2E6FFD"/>
          </a:solidFill>
          <a:latin typeface="+mj-lt"/>
          <a:ea typeface="+mj-ea"/>
          <a:cs typeface="+mj-cs"/>
          <a:sym typeface="Tahoma" charset="0"/>
        </a:defRPr>
      </a:lvl1pPr>
      <a:lvl2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2pPr>
      <a:lvl3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3pPr>
      <a:lvl4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4pPr>
      <a:lvl5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5pPr>
      <a:lvl6pPr marL="4572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6pPr>
      <a:lvl7pPr marL="9144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7pPr>
      <a:lvl8pPr marL="13716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8pPr>
      <a:lvl9pPr marL="18288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9pPr>
    </p:titleStyle>
    <p:bodyStyle>
      <a:lvl1pPr marL="342900" indent="-342900" algn="ctr" rtl="0" eaLnBrk="0" fontAlgn="base" hangingPunct="0">
        <a:spcBef>
          <a:spcPts val="800"/>
        </a:spcBef>
        <a:spcAft>
          <a:spcPct val="0"/>
        </a:spcAft>
        <a:defRPr sz="3200">
          <a:solidFill>
            <a:srgbClr val="878787"/>
          </a:solidFill>
          <a:latin typeface="+mn-lt"/>
          <a:ea typeface="+mn-ea"/>
          <a:cs typeface="+mn-cs"/>
          <a:sym typeface="Calibri" charset="0"/>
        </a:defRPr>
      </a:lvl1pPr>
      <a:lvl2pPr marL="419100" indent="38100" algn="ctr" rtl="0" eaLnBrk="0" fontAlgn="base" hangingPunct="0">
        <a:spcBef>
          <a:spcPts val="700"/>
        </a:spcBef>
        <a:spcAft>
          <a:spcPct val="0"/>
        </a:spcAft>
        <a:defRPr sz="2800">
          <a:solidFill>
            <a:srgbClr val="878787"/>
          </a:solidFill>
          <a:latin typeface="+mn-lt"/>
          <a:ea typeface="+mn-ea"/>
          <a:cs typeface="+mn-cs"/>
          <a:sym typeface="Calibri" charset="0"/>
        </a:defRPr>
      </a:lvl2pPr>
      <a:lvl3pPr marL="876300" indent="38100" algn="ctr" rtl="0" eaLnBrk="0" fontAlgn="base" hangingPunct="0">
        <a:spcBef>
          <a:spcPts val="600"/>
        </a:spcBef>
        <a:spcAft>
          <a:spcPct val="0"/>
        </a:spcAft>
        <a:defRPr sz="2400">
          <a:solidFill>
            <a:srgbClr val="878787"/>
          </a:solidFill>
          <a:latin typeface="+mn-lt"/>
          <a:ea typeface="+mn-ea"/>
          <a:cs typeface="+mn-cs"/>
          <a:sym typeface="Calibri" charset="0"/>
        </a:defRPr>
      </a:lvl3pPr>
      <a:lvl4pPr marL="1333500" indent="38100" algn="ctr" rtl="0" eaLnBrk="0" fontAlgn="base" hangingPunct="0">
        <a:spcBef>
          <a:spcPts val="500"/>
        </a:spcBef>
        <a:spcAft>
          <a:spcPct val="0"/>
        </a:spcAft>
        <a:defRPr sz="2000">
          <a:solidFill>
            <a:srgbClr val="878787"/>
          </a:solidFill>
          <a:latin typeface="+mn-lt"/>
          <a:ea typeface="+mn-ea"/>
          <a:cs typeface="+mn-cs"/>
          <a:sym typeface="Calibri" charset="0"/>
        </a:defRPr>
      </a:lvl4pPr>
      <a:lvl5pPr marL="1790700" indent="38100" algn="ctr" rtl="0" eaLnBrk="0" fontAlgn="base" hangingPunct="0">
        <a:spcBef>
          <a:spcPts val="500"/>
        </a:spcBef>
        <a:spcAft>
          <a:spcPct val="0"/>
        </a:spcAft>
        <a:defRPr sz="2000">
          <a:solidFill>
            <a:srgbClr val="878787"/>
          </a:solidFill>
          <a:latin typeface="+mn-lt"/>
          <a:ea typeface="+mn-ea"/>
          <a:cs typeface="+mn-cs"/>
          <a:sym typeface="Calibri"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Text Box 1"/>
          <p:cNvSpPr txBox="1">
            <a:spLocks noGrp="1" noChangeArrowheads="1"/>
          </p:cNvSpPr>
          <p:nvPr>
            <p:ph type="sldNum" sz="quarter" idx="4"/>
          </p:nvPr>
        </p:nvSpPr>
        <p:spPr bwMode="auto">
          <a:xfrm>
            <a:off x="8894763" y="6604000"/>
            <a:ext cx="242887"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t" anchorCtr="0" compatLnSpc="1">
            <a:prstTxWarp prst="textNoShape">
              <a:avLst/>
            </a:prstTxWarp>
          </a:bodyPr>
          <a:lstStyle>
            <a:lvl1pPr algn="r">
              <a:defRPr sz="1200">
                <a:solidFill>
                  <a:schemeClr val="tx1"/>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FC1D2FF2-A775-2B45-8C10-B3FD1FC0CF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3" r:id="rId2"/>
    <p:sldLayoutId id="2147483714" r:id="rId3"/>
    <p:sldLayoutId id="2147483715" r:id="rId4"/>
  </p:sldLayoutIdLst>
  <p:transition/>
  <p:hf hdr="0" ftr="0" dt="0"/>
  <p:txStyles>
    <p:titleStyle>
      <a:lvl1pPr algn="l" rtl="0" eaLnBrk="0" fontAlgn="base" hangingPunct="0">
        <a:spcBef>
          <a:spcPct val="0"/>
        </a:spcBef>
        <a:spcAft>
          <a:spcPct val="0"/>
        </a:spcAft>
        <a:defRPr sz="4400">
          <a:solidFill>
            <a:srgbClr val="0575B5"/>
          </a:solidFill>
          <a:latin typeface="+mj-lt"/>
          <a:ea typeface="+mj-ea"/>
          <a:cs typeface="+mj-cs"/>
          <a:sym typeface="Calibri" charset="0"/>
        </a:defRPr>
      </a:lvl1pPr>
      <a:lvl2pPr algn="l" rtl="0" eaLnBrk="0" fontAlgn="base" hangingPunct="0">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2pPr>
      <a:lvl3pPr algn="l" rtl="0" eaLnBrk="0" fontAlgn="base" hangingPunct="0">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3pPr>
      <a:lvl4pPr algn="l" rtl="0" eaLnBrk="0" fontAlgn="base" hangingPunct="0">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4pPr>
      <a:lvl5pPr algn="l" rtl="0" eaLnBrk="0" fontAlgn="base" hangingPunct="0">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5pPr>
      <a:lvl6pPr marL="457200" algn="l" rtl="0" fontAlgn="base">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6pPr>
      <a:lvl7pPr marL="914400" algn="l" rtl="0" fontAlgn="base">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7pPr>
      <a:lvl8pPr marL="1371600" algn="l" rtl="0" fontAlgn="base">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8pPr>
      <a:lvl9pPr marL="1828800" algn="l" rtl="0" fontAlgn="base">
        <a:spcBef>
          <a:spcPct val="0"/>
        </a:spcBef>
        <a:spcAft>
          <a:spcPct val="0"/>
        </a:spcAft>
        <a:defRPr sz="4400">
          <a:solidFill>
            <a:srgbClr val="0575B5"/>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429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430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6002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574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5146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718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4290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862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67483/dfid-ethics-prcpls-rsrch-eval.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1043608" y="1556792"/>
            <a:ext cx="7200800" cy="2232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lIns="38100" tIns="38100" rIns="38100" bIns="38100" anchor="ctr"/>
          <a:lstStyle>
            <a:lvl1pPr algn="ctr" rtl="0" eaLnBrk="0" fontAlgn="base" hangingPunct="0">
              <a:spcBef>
                <a:spcPct val="0"/>
              </a:spcBef>
              <a:spcAft>
                <a:spcPct val="0"/>
              </a:spcAft>
              <a:defRPr sz="4400" b="1">
                <a:solidFill>
                  <a:srgbClr val="2E6FFD"/>
                </a:solidFill>
                <a:latin typeface="+mj-lt"/>
                <a:ea typeface="+mj-ea"/>
                <a:cs typeface="+mj-cs"/>
                <a:sym typeface="Tahoma" charset="0"/>
              </a:defRPr>
            </a:lvl1pPr>
            <a:lvl2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2pPr>
            <a:lvl3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3pPr>
            <a:lvl4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4pPr>
            <a:lvl5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5pPr>
            <a:lvl6pPr marL="4572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6pPr>
            <a:lvl7pPr marL="9144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7pPr>
            <a:lvl8pPr marL="13716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8pPr>
            <a:lvl9pPr marL="18288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9pPr>
          </a:lstStyle>
          <a:p>
            <a:r>
              <a:rPr lang="en-GB" sz="3200" dirty="0" smtClean="0"/>
              <a:t>Interim Monitoring &amp; Evaluation Guidance for the BRACED Programme II</a:t>
            </a:r>
            <a:endParaRPr lang="en-GB" sz="3200" dirty="0"/>
          </a:p>
        </p:txBody>
      </p:sp>
      <p:sp>
        <p:nvSpPr>
          <p:cNvPr id="6147" name="Rectangle 3"/>
          <p:cNvSpPr>
            <a:spLocks/>
          </p:cNvSpPr>
          <p:nvPr/>
        </p:nvSpPr>
        <p:spPr bwMode="auto">
          <a:xfrm>
            <a:off x="467544" y="188640"/>
            <a:ext cx="8064500" cy="772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lstStyle/>
          <a:p>
            <a:r>
              <a:rPr lang="en-GB" sz="1800" b="1" dirty="0" smtClean="0">
                <a:solidFill>
                  <a:schemeClr val="bg1"/>
                </a:solidFill>
              </a:rPr>
              <a:t>BRACED Interim Knowledge Management Webinar</a:t>
            </a:r>
            <a:endParaRPr lang="en-GB" sz="1800" dirty="0">
              <a:solidFill>
                <a:schemeClr val="bg1"/>
              </a:solidFill>
            </a:endParaRPr>
          </a:p>
        </p:txBody>
      </p:sp>
      <p:sp>
        <p:nvSpPr>
          <p:cNvPr id="4" name="Rectangle 4"/>
          <p:cNvSpPr txBox="1">
            <a:spLocks noChangeArrowheads="1"/>
          </p:cNvSpPr>
          <p:nvPr/>
        </p:nvSpPr>
        <p:spPr bwMode="auto">
          <a:xfrm>
            <a:off x="1043608" y="3645024"/>
            <a:ext cx="72008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lIns="38100" tIns="38100" rIns="38100" bIns="38100" anchor="ctr"/>
          <a:lstStyle>
            <a:lvl1pPr algn="ctr" rtl="0" eaLnBrk="0" fontAlgn="base" hangingPunct="0">
              <a:spcBef>
                <a:spcPct val="0"/>
              </a:spcBef>
              <a:spcAft>
                <a:spcPct val="0"/>
              </a:spcAft>
              <a:defRPr sz="4400" b="1">
                <a:solidFill>
                  <a:srgbClr val="2E6FFD"/>
                </a:solidFill>
                <a:latin typeface="+mj-lt"/>
                <a:ea typeface="+mj-ea"/>
                <a:cs typeface="+mj-cs"/>
                <a:sym typeface="Tahoma" charset="0"/>
              </a:defRPr>
            </a:lvl1pPr>
            <a:lvl2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2pPr>
            <a:lvl3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3pPr>
            <a:lvl4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4pPr>
            <a:lvl5pPr algn="ctr" rtl="0" eaLnBrk="0" fontAlgn="base" hangingPunct="0">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5pPr>
            <a:lvl6pPr marL="4572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6pPr>
            <a:lvl7pPr marL="9144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7pPr>
            <a:lvl8pPr marL="13716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8pPr>
            <a:lvl9pPr marL="1828800" algn="ctr" rtl="0" fontAlgn="base">
              <a:spcBef>
                <a:spcPct val="0"/>
              </a:spcBef>
              <a:spcAft>
                <a:spcPct val="0"/>
              </a:spcAft>
              <a:defRPr sz="4400" b="1">
                <a:solidFill>
                  <a:srgbClr val="2E6FFD"/>
                </a:solidFill>
                <a:latin typeface="Tahoma" charset="0"/>
                <a:ea typeface="ヒラギノ角ゴ ProN W6" charset="0"/>
                <a:cs typeface="ヒラギノ角ゴ ProN W6" charset="0"/>
                <a:sym typeface="Tahoma" charset="0"/>
              </a:defRPr>
            </a:lvl9pPr>
          </a:lstStyle>
          <a:p>
            <a:r>
              <a:rPr lang="en-GB" sz="3200" b="0" dirty="0" smtClean="0"/>
              <a:t>16 May 2014</a:t>
            </a:r>
            <a:endParaRPr lang="en-GB" sz="3200" b="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35826297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11</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636912"/>
            <a:ext cx="8679755"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3</a:t>
            </a:r>
            <a:r>
              <a:rPr lang="en-US" sz="3200" b="1" dirty="0" smtClean="0">
                <a:solidFill>
                  <a:srgbClr val="2E6FFD"/>
                </a:solidFill>
                <a:latin typeface="Tahoma" charset="0"/>
                <a:ea typeface="ＭＳ Ｐゴシック" charset="0"/>
                <a:cs typeface="ＭＳ Ｐゴシック" charset="0"/>
                <a:sym typeface="Tahoma" charset="0"/>
              </a:rPr>
              <a:t>. Collecting &amp; using climate data</a:t>
            </a:r>
          </a:p>
          <a:p>
            <a:endParaRPr lang="en-US" sz="3200" b="1" dirty="0">
              <a:solidFill>
                <a:srgbClr val="2E6FFD"/>
              </a:solidFill>
              <a:latin typeface="Tahoma" charset="0"/>
              <a:ea typeface="ＭＳ Ｐゴシック" charset="0"/>
              <a:cs typeface="ＭＳ Ｐゴシック" charset="0"/>
              <a:sym typeface="Tahoma" charset="0"/>
            </a:endParaRPr>
          </a:p>
          <a:p>
            <a:r>
              <a:rPr lang="en-US" sz="3200" dirty="0" smtClean="0">
                <a:solidFill>
                  <a:srgbClr val="2E6FFD"/>
                </a:solidFill>
                <a:latin typeface="Tahoma" charset="0"/>
                <a:ea typeface="ＭＳ Ｐゴシック" charset="0"/>
                <a:cs typeface="ＭＳ Ｐゴシック" charset="0"/>
                <a:sym typeface="Tahoma" charset="0"/>
              </a:rPr>
              <a:t>Martin Whiteside</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400180364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80920" cy="792088"/>
          </a:xfrm>
        </p:spPr>
        <p:txBody>
          <a:bodyPr>
            <a:normAutofit/>
          </a:bodyPr>
          <a:lstStyle/>
          <a:p>
            <a:pPr algn="ctr"/>
            <a:r>
              <a:rPr lang="en-GB" sz="3600" b="1" dirty="0" smtClean="0">
                <a:solidFill>
                  <a:srgbClr val="3366FF"/>
                </a:solidFill>
              </a:rPr>
              <a:t>Collecting Shock and Stress (S&amp;S) Data</a:t>
            </a:r>
            <a:endParaRPr lang="en-GB" sz="3600" b="1" dirty="0">
              <a:solidFill>
                <a:srgbClr val="3366FF"/>
              </a:solidFill>
            </a:endParaRPr>
          </a:p>
        </p:txBody>
      </p:sp>
      <p:sp>
        <p:nvSpPr>
          <p:cNvPr id="3" name="Content Placeholder 2"/>
          <p:cNvSpPr>
            <a:spLocks noGrp="1"/>
          </p:cNvSpPr>
          <p:nvPr>
            <p:ph idx="1"/>
          </p:nvPr>
        </p:nvSpPr>
        <p:spPr>
          <a:xfrm>
            <a:off x="539552" y="1412776"/>
            <a:ext cx="7848872" cy="4896544"/>
          </a:xfrm>
        </p:spPr>
        <p:txBody>
          <a:bodyPr>
            <a:normAutofit/>
          </a:bodyPr>
          <a:lstStyle/>
          <a:p>
            <a:pPr marL="0" indent="0">
              <a:buNone/>
            </a:pPr>
            <a:r>
              <a:rPr lang="en-GB" sz="2400" i="1" dirty="0" smtClean="0"/>
              <a:t>Q - How should we collect climate shocks/trend data, and how technical and detailed should it be?</a:t>
            </a:r>
          </a:p>
          <a:p>
            <a:pPr marL="0" indent="0">
              <a:buNone/>
            </a:pPr>
            <a:endParaRPr lang="en-GB" sz="2400" b="1" dirty="0" smtClean="0"/>
          </a:p>
          <a:p>
            <a:pPr marL="0" indent="0">
              <a:buNone/>
            </a:pPr>
            <a:r>
              <a:rPr lang="en-GB" sz="2400" b="1" dirty="0" smtClean="0"/>
              <a:t>Key concepts:</a:t>
            </a:r>
          </a:p>
          <a:p>
            <a:r>
              <a:rPr lang="en-GB" sz="2400" dirty="0" smtClean="0"/>
              <a:t>Concentrate on S&amp;S being addressed by your project</a:t>
            </a:r>
          </a:p>
          <a:p>
            <a:r>
              <a:rPr lang="en-GB" sz="2400" dirty="0" smtClean="0"/>
              <a:t>Base focus on S&amp;S as experienced by your target beneficiaries;</a:t>
            </a:r>
          </a:p>
          <a:p>
            <a:r>
              <a:rPr lang="en-GB" sz="2400" dirty="0" smtClean="0"/>
              <a:t>Triangulate against S&amp;S relevant ‘scientific’ data</a:t>
            </a:r>
            <a:endParaRPr lang="en-GB" sz="2400" dirty="0"/>
          </a:p>
        </p:txBody>
      </p:sp>
    </p:spTree>
    <p:extLst>
      <p:ext uri="{BB962C8B-B14F-4D97-AF65-F5344CB8AC3E}">
        <p14:creationId xmlns:p14="http://schemas.microsoft.com/office/powerpoint/2010/main" val="284731847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lstStyle/>
          <a:p>
            <a:pPr algn="ctr"/>
            <a:r>
              <a:rPr lang="en-GB" sz="4000" b="1" dirty="0" smtClean="0">
                <a:solidFill>
                  <a:srgbClr val="3366FF"/>
                </a:solidFill>
              </a:rPr>
              <a:t>S&amp;S Data - STEPS</a:t>
            </a:r>
            <a:endParaRPr lang="en-GB" sz="4000" b="1" dirty="0">
              <a:solidFill>
                <a:srgbClr val="3366FF"/>
              </a:solidFill>
            </a:endParaRPr>
          </a:p>
        </p:txBody>
      </p:sp>
      <p:sp>
        <p:nvSpPr>
          <p:cNvPr id="3" name="Content Placeholder 2"/>
          <p:cNvSpPr>
            <a:spLocks noGrp="1"/>
          </p:cNvSpPr>
          <p:nvPr>
            <p:ph idx="1"/>
          </p:nvPr>
        </p:nvSpPr>
        <p:spPr>
          <a:xfrm>
            <a:off x="467544" y="1052736"/>
            <a:ext cx="8229600" cy="5472608"/>
          </a:xfrm>
        </p:spPr>
        <p:txBody>
          <a:bodyPr>
            <a:normAutofit fontScale="70000" lnSpcReduction="20000"/>
          </a:bodyPr>
          <a:lstStyle/>
          <a:p>
            <a:pPr marL="0" indent="0">
              <a:buNone/>
            </a:pPr>
            <a:r>
              <a:rPr lang="en-GB" b="1" u="sng" dirty="0" smtClean="0"/>
              <a:t>Planning Phase</a:t>
            </a:r>
          </a:p>
          <a:p>
            <a:pPr marL="514350" indent="-514350">
              <a:buFont typeface="+mj-lt"/>
              <a:buAutoNum type="arabicPeriod"/>
            </a:pPr>
            <a:r>
              <a:rPr lang="en-GB" sz="2800" b="1" dirty="0" smtClean="0"/>
              <a:t>Define</a:t>
            </a:r>
            <a:r>
              <a:rPr lang="en-GB" sz="2800" dirty="0" smtClean="0"/>
              <a:t> the S&amp;Ss your project is building resilience against;</a:t>
            </a:r>
          </a:p>
          <a:p>
            <a:pPr marL="514350" indent="-514350">
              <a:buFont typeface="+mj-lt"/>
              <a:buAutoNum type="arabicPeriod"/>
            </a:pPr>
            <a:r>
              <a:rPr lang="en-GB" sz="2800" b="1" dirty="0" smtClean="0"/>
              <a:t>Participatory enquiry </a:t>
            </a:r>
            <a:r>
              <a:rPr lang="en-GB" sz="2800" dirty="0" smtClean="0"/>
              <a:t>for each S&amp;S:</a:t>
            </a:r>
          </a:p>
          <a:p>
            <a:pPr marL="914400" lvl="1" indent="-514350"/>
            <a:r>
              <a:rPr lang="en-GB" sz="2400" dirty="0" smtClean="0"/>
              <a:t>Beneficiary prioritisation of different S&amp;S (understand differences)</a:t>
            </a:r>
          </a:p>
          <a:p>
            <a:pPr marL="914400" lvl="1" indent="-514350"/>
            <a:r>
              <a:rPr lang="en-GB" sz="2400" dirty="0" smtClean="0"/>
              <a:t>Severity category for main S&amp;Ss – v. severe; severe, normal, good?</a:t>
            </a:r>
          </a:p>
          <a:p>
            <a:pPr marL="914400" lvl="1" indent="-514350"/>
            <a:r>
              <a:rPr lang="en-GB" sz="2400" dirty="0" smtClean="0"/>
              <a:t>Ground truth against known years/events in past</a:t>
            </a:r>
          </a:p>
          <a:p>
            <a:pPr marL="514350" indent="-514350">
              <a:buFont typeface="+mj-lt"/>
              <a:buAutoNum type="arabicPeriod"/>
            </a:pPr>
            <a:r>
              <a:rPr lang="en-GB" sz="2800" b="1" dirty="0" smtClean="0"/>
              <a:t>Historic </a:t>
            </a:r>
            <a:r>
              <a:rPr lang="en-GB" sz="2800" b="1" dirty="0" err="1" smtClean="0"/>
              <a:t>agri</a:t>
            </a:r>
            <a:r>
              <a:rPr lang="en-GB" sz="2800" b="1" dirty="0" smtClean="0"/>
              <a:t>/met/hydro/well-being ‘scientific’ data</a:t>
            </a:r>
          </a:p>
          <a:p>
            <a:pPr lvl="1"/>
            <a:r>
              <a:rPr lang="en-GB" sz="2400" dirty="0"/>
              <a:t>e</a:t>
            </a:r>
            <a:r>
              <a:rPr lang="en-GB" sz="2400" dirty="0" smtClean="0"/>
              <a:t>.g. crop prod., rainfall, flood levels, deaths from disaster</a:t>
            </a:r>
          </a:p>
          <a:p>
            <a:pPr lvl="1"/>
            <a:r>
              <a:rPr lang="en-GB" sz="2400" dirty="0" smtClean="0"/>
              <a:t>Reliability, specificity, relevance</a:t>
            </a:r>
          </a:p>
          <a:p>
            <a:pPr marL="514350" indent="-514350">
              <a:buFont typeface="+mj-lt"/>
              <a:buAutoNum type="arabicPeriod"/>
            </a:pPr>
            <a:r>
              <a:rPr lang="en-GB" sz="2600" b="1" dirty="0" smtClean="0"/>
              <a:t>Triangulation</a:t>
            </a:r>
          </a:p>
          <a:p>
            <a:pPr lvl="1"/>
            <a:r>
              <a:rPr lang="en-GB" sz="2400" dirty="0" smtClean="0"/>
              <a:t>Relevance to community experience of S&amp;S (e.g. days without rain in growing season may be more important than monthly rainfall)</a:t>
            </a:r>
          </a:p>
          <a:p>
            <a:pPr lvl="1"/>
            <a:r>
              <a:rPr lang="en-GB" sz="2400" dirty="0" smtClean="0"/>
              <a:t>Data gaps – can we fill in implementation?</a:t>
            </a:r>
          </a:p>
          <a:p>
            <a:pPr lvl="1"/>
            <a:r>
              <a:rPr lang="en-GB" sz="2400" dirty="0" smtClean="0"/>
              <a:t>Correlation between community perception and ‘scientific’ data?</a:t>
            </a:r>
          </a:p>
          <a:p>
            <a:pPr marL="514350" indent="-514350">
              <a:buFont typeface="+mj-lt"/>
              <a:buAutoNum type="arabicPeriod"/>
            </a:pPr>
            <a:r>
              <a:rPr lang="en-GB" sz="2600" b="1" dirty="0" smtClean="0"/>
              <a:t>Trend</a:t>
            </a:r>
          </a:p>
          <a:p>
            <a:pPr marL="914400" lvl="1" indent="-514350"/>
            <a:r>
              <a:rPr lang="en-GB" sz="2200" dirty="0" smtClean="0"/>
              <a:t>What trends can be discerned? (Across perception and measured?)</a:t>
            </a:r>
          </a:p>
          <a:p>
            <a:pPr marL="914400" lvl="1" indent="-514350"/>
            <a:r>
              <a:rPr lang="en-GB" sz="2200" dirty="0" smtClean="0"/>
              <a:t>What are implications?</a:t>
            </a:r>
          </a:p>
        </p:txBody>
      </p:sp>
    </p:spTree>
    <p:extLst>
      <p:ext uri="{BB962C8B-B14F-4D97-AF65-F5344CB8AC3E}">
        <p14:creationId xmlns:p14="http://schemas.microsoft.com/office/powerpoint/2010/main" val="94349856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Autofit/>
          </a:bodyPr>
          <a:lstStyle/>
          <a:p>
            <a:pPr algn="ctr"/>
            <a:r>
              <a:rPr lang="en-GB" sz="3600" b="1" dirty="0" smtClean="0">
                <a:solidFill>
                  <a:srgbClr val="3366FF"/>
                </a:solidFill>
              </a:rPr>
              <a:t>S&amp;S monitoring - Draft Standards</a:t>
            </a:r>
            <a:endParaRPr lang="en-GB" sz="3600" b="1" dirty="0">
              <a:solidFill>
                <a:srgbClr val="3366FF"/>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3999440"/>
              </p:ext>
            </p:extLst>
          </p:nvPr>
        </p:nvGraphicFramePr>
        <p:xfrm>
          <a:off x="179512" y="980728"/>
          <a:ext cx="8712968" cy="5521960"/>
        </p:xfrm>
        <a:graphic>
          <a:graphicData uri="http://schemas.openxmlformats.org/drawingml/2006/table">
            <a:tbl>
              <a:tblPr firstRow="1" bandRow="1">
                <a:tableStyleId>{5C22544A-7EE6-4342-B048-85BDC9FD1C3A}</a:tableStyleId>
              </a:tblPr>
              <a:tblGrid>
                <a:gridCol w="1080120"/>
                <a:gridCol w="2021106"/>
                <a:gridCol w="2510516"/>
                <a:gridCol w="3101226"/>
              </a:tblGrid>
              <a:tr h="216024">
                <a:tc>
                  <a:txBody>
                    <a:bodyPr/>
                    <a:lstStyle/>
                    <a:p>
                      <a:pPr marL="457200" algn="ctr">
                        <a:spcAft>
                          <a:spcPts val="0"/>
                        </a:spcAft>
                      </a:pPr>
                      <a:r>
                        <a:rPr lang="en-US" sz="1200" b="1" dirty="0">
                          <a:solidFill>
                            <a:schemeClr val="tx1"/>
                          </a:solidFill>
                          <a:effectLst/>
                          <a:latin typeface="Calibri"/>
                          <a:ea typeface="Times New Roman"/>
                        </a:rPr>
                        <a:t> </a:t>
                      </a:r>
                      <a:endParaRPr lang="en-GB" sz="1200" dirty="0">
                        <a:solidFill>
                          <a:schemeClr val="tx1"/>
                        </a:solidFill>
                        <a:effectLst/>
                        <a:latin typeface="Times New Roman"/>
                        <a:ea typeface="Times New Roman"/>
                      </a:endParaRPr>
                    </a:p>
                  </a:txBody>
                  <a:tcPr marL="68580" marR="68580" marT="0" marB="0">
                    <a:solidFill>
                      <a:schemeClr val="bg1">
                        <a:lumMod val="65000"/>
                      </a:schemeClr>
                    </a:solidFill>
                  </a:tcPr>
                </a:tc>
                <a:tc>
                  <a:txBody>
                    <a:bodyPr/>
                    <a:lstStyle/>
                    <a:p>
                      <a:pPr marL="457200" algn="ctr">
                        <a:spcAft>
                          <a:spcPts val="0"/>
                        </a:spcAft>
                      </a:pPr>
                      <a:r>
                        <a:rPr lang="en-US" sz="1600" b="1" dirty="0">
                          <a:solidFill>
                            <a:srgbClr val="FFFFFF"/>
                          </a:solidFill>
                          <a:effectLst/>
                          <a:latin typeface="Calibri"/>
                          <a:ea typeface="Times New Roman"/>
                        </a:rPr>
                        <a:t>Bronze</a:t>
                      </a:r>
                      <a:endParaRPr lang="en-GB" sz="1600" dirty="0">
                        <a:solidFill>
                          <a:srgbClr val="FFFFFF"/>
                        </a:solidFill>
                        <a:effectLst/>
                        <a:latin typeface="Times New Roman"/>
                        <a:ea typeface="Times New Roman"/>
                      </a:endParaRPr>
                    </a:p>
                  </a:txBody>
                  <a:tcPr marL="68580" marR="68580" marT="0" marB="0">
                    <a:solidFill>
                      <a:schemeClr val="accent6">
                        <a:lumMod val="75000"/>
                      </a:schemeClr>
                    </a:solidFill>
                  </a:tcPr>
                </a:tc>
                <a:tc>
                  <a:txBody>
                    <a:bodyPr/>
                    <a:lstStyle/>
                    <a:p>
                      <a:pPr marL="457200" algn="ctr">
                        <a:spcAft>
                          <a:spcPts val="0"/>
                        </a:spcAft>
                      </a:pPr>
                      <a:r>
                        <a:rPr lang="en-US" sz="1600" b="1" dirty="0">
                          <a:solidFill>
                            <a:schemeClr val="bg1"/>
                          </a:solidFill>
                          <a:effectLst/>
                          <a:latin typeface="Calibri"/>
                          <a:ea typeface="Times New Roman"/>
                        </a:rPr>
                        <a:t>Silver</a:t>
                      </a:r>
                      <a:endParaRPr lang="en-GB" sz="1600" dirty="0">
                        <a:solidFill>
                          <a:schemeClr val="bg1"/>
                        </a:solidFill>
                        <a:effectLst/>
                        <a:latin typeface="Times New Roman"/>
                        <a:ea typeface="Times New Roman"/>
                      </a:endParaRPr>
                    </a:p>
                  </a:txBody>
                  <a:tcPr marL="68580" marR="68580" marT="0" marB="0">
                    <a:solidFill>
                      <a:schemeClr val="bg1">
                        <a:lumMod val="65000"/>
                      </a:schemeClr>
                    </a:solidFill>
                  </a:tcPr>
                </a:tc>
                <a:tc>
                  <a:txBody>
                    <a:bodyPr/>
                    <a:lstStyle/>
                    <a:p>
                      <a:pPr marL="457200" algn="ctr">
                        <a:spcAft>
                          <a:spcPts val="0"/>
                        </a:spcAft>
                      </a:pPr>
                      <a:r>
                        <a:rPr lang="en-US" sz="1600" b="1" dirty="0">
                          <a:solidFill>
                            <a:schemeClr val="bg1"/>
                          </a:solidFill>
                          <a:effectLst/>
                          <a:latin typeface="Calibri"/>
                          <a:ea typeface="Times New Roman"/>
                        </a:rPr>
                        <a:t>Gold</a:t>
                      </a:r>
                      <a:endParaRPr lang="en-GB" sz="1600" dirty="0">
                        <a:solidFill>
                          <a:schemeClr val="bg1"/>
                        </a:solidFill>
                        <a:effectLst/>
                        <a:latin typeface="Times New Roman"/>
                        <a:ea typeface="Times New Roman"/>
                      </a:endParaRPr>
                    </a:p>
                  </a:txBody>
                  <a:tcPr marL="68580" marR="68580" marT="0" marB="0">
                    <a:solidFill>
                      <a:srgbClr val="FF9900"/>
                    </a:solidFill>
                  </a:tcPr>
                </a:tc>
              </a:tr>
              <a:tr h="370840">
                <a:tc>
                  <a:txBody>
                    <a:bodyPr/>
                    <a:lstStyle/>
                    <a:p>
                      <a:pPr marL="0">
                        <a:spcAft>
                          <a:spcPts val="0"/>
                        </a:spcAft>
                      </a:pPr>
                      <a:r>
                        <a:rPr lang="en-US" sz="1400" dirty="0">
                          <a:solidFill>
                            <a:schemeClr val="tx1"/>
                          </a:solidFill>
                          <a:effectLst/>
                          <a:latin typeface="Calibri"/>
                          <a:ea typeface="Times New Roman"/>
                        </a:rPr>
                        <a:t>Definition of shocks and stresses (S&amp;S)</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S&amp;S identified and described by </a:t>
                      </a:r>
                      <a:r>
                        <a:rPr lang="en-US" sz="1400" dirty="0" err="1">
                          <a:solidFill>
                            <a:schemeClr val="tx1"/>
                          </a:solidFill>
                          <a:effectLst/>
                          <a:latin typeface="Calibri"/>
                          <a:ea typeface="Times New Roman"/>
                        </a:rPr>
                        <a:t>programme</a:t>
                      </a:r>
                      <a:r>
                        <a:rPr lang="en-US" sz="1400" dirty="0">
                          <a:solidFill>
                            <a:schemeClr val="tx1"/>
                          </a:solidFill>
                          <a:effectLst/>
                          <a:latin typeface="Calibri"/>
                          <a:ea typeface="Times New Roman"/>
                        </a:rPr>
                        <a:t> staff or </a:t>
                      </a:r>
                      <a:r>
                        <a:rPr lang="en-US" sz="1400" dirty="0" smtClean="0">
                          <a:solidFill>
                            <a:schemeClr val="tx1"/>
                          </a:solidFill>
                          <a:effectLst/>
                          <a:latin typeface="Calibri"/>
                          <a:ea typeface="Times New Roman"/>
                        </a:rPr>
                        <a:t>key </a:t>
                      </a:r>
                      <a:r>
                        <a:rPr lang="en-US" sz="1400" dirty="0">
                          <a:solidFill>
                            <a:schemeClr val="tx1"/>
                          </a:solidFill>
                          <a:effectLst/>
                          <a:latin typeface="Calibri"/>
                          <a:ea typeface="Times New Roman"/>
                        </a:rPr>
                        <a:t>informants</a:t>
                      </a:r>
                      <a:endParaRPr lang="en-GB" sz="1400" dirty="0">
                        <a:solidFill>
                          <a:schemeClr val="tx1"/>
                        </a:solidFill>
                        <a:effectLst/>
                        <a:latin typeface="Times New Roman"/>
                        <a:ea typeface="Times New Roman"/>
                      </a:endParaRPr>
                    </a:p>
                  </a:txBody>
                  <a:tcPr marL="68580" marR="68580" marT="0" marB="0">
                    <a:solidFill>
                      <a:schemeClr val="accent6">
                        <a:lumMod val="60000"/>
                        <a:lumOff val="40000"/>
                      </a:schemeClr>
                    </a:solidFill>
                  </a:tcPr>
                </a:tc>
                <a:tc>
                  <a:txBody>
                    <a:bodyPr/>
                    <a:lstStyle/>
                    <a:p>
                      <a:pPr marL="0">
                        <a:spcAft>
                          <a:spcPts val="0"/>
                        </a:spcAft>
                      </a:pPr>
                      <a:r>
                        <a:rPr lang="en-US" sz="1400" dirty="0">
                          <a:solidFill>
                            <a:schemeClr val="tx1"/>
                          </a:solidFill>
                          <a:effectLst/>
                          <a:latin typeface="Calibri"/>
                          <a:ea typeface="Times New Roman"/>
                        </a:rPr>
                        <a:t>Staff/key informant identification of S&amp;S supplemented by beneficiary information on priority and </a:t>
                      </a:r>
                      <a:r>
                        <a:rPr lang="en-US" sz="1400" dirty="0" err="1">
                          <a:solidFill>
                            <a:schemeClr val="tx1"/>
                          </a:solidFill>
                          <a:effectLst/>
                          <a:latin typeface="Calibri"/>
                          <a:ea typeface="Times New Roman"/>
                        </a:rPr>
                        <a:t>characterisation</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Each Shock or Stress </a:t>
                      </a:r>
                      <a:r>
                        <a:rPr lang="en-US" sz="1400" dirty="0" err="1">
                          <a:solidFill>
                            <a:schemeClr val="tx1"/>
                          </a:solidFill>
                          <a:effectLst/>
                          <a:latin typeface="Calibri"/>
                          <a:ea typeface="Times New Roman"/>
                        </a:rPr>
                        <a:t>prioritised</a:t>
                      </a:r>
                      <a:r>
                        <a:rPr lang="en-US" sz="1400" dirty="0">
                          <a:solidFill>
                            <a:schemeClr val="tx1"/>
                          </a:solidFill>
                          <a:effectLst/>
                          <a:latin typeface="Calibri"/>
                          <a:ea typeface="Times New Roman"/>
                        </a:rPr>
                        <a:t> and defined through participatory approaches across range of beneficiary types and contexts, ground </a:t>
                      </a:r>
                      <a:r>
                        <a:rPr lang="en-US" sz="1400" dirty="0" err="1">
                          <a:solidFill>
                            <a:schemeClr val="tx1"/>
                          </a:solidFill>
                          <a:effectLst/>
                          <a:latin typeface="Calibri"/>
                          <a:ea typeface="Times New Roman"/>
                        </a:rPr>
                        <a:t>truthed</a:t>
                      </a:r>
                      <a:r>
                        <a:rPr lang="en-US" sz="1400" dirty="0">
                          <a:solidFill>
                            <a:schemeClr val="tx1"/>
                          </a:solidFill>
                          <a:effectLst/>
                          <a:latin typeface="Calibri"/>
                          <a:ea typeface="Times New Roman"/>
                        </a:rPr>
                        <a:t> against specific events and years.</a:t>
                      </a:r>
                      <a:endParaRPr lang="en-GB" sz="1400" dirty="0">
                        <a:solidFill>
                          <a:schemeClr val="tx1"/>
                        </a:solidFill>
                        <a:effectLst/>
                        <a:latin typeface="Times New Roman"/>
                        <a:ea typeface="Times New Roman"/>
                      </a:endParaRPr>
                    </a:p>
                  </a:txBody>
                  <a:tcPr marL="68580" marR="68580" marT="0" marB="0">
                    <a:solidFill>
                      <a:srgbClr val="F4C20C"/>
                    </a:solidFill>
                  </a:tcPr>
                </a:tc>
              </a:tr>
              <a:tr h="370840">
                <a:tc>
                  <a:txBody>
                    <a:bodyPr/>
                    <a:lstStyle/>
                    <a:p>
                      <a:pPr marL="0">
                        <a:spcAft>
                          <a:spcPts val="0"/>
                        </a:spcAft>
                      </a:pPr>
                      <a:r>
                        <a:rPr lang="en-US" sz="1400" dirty="0">
                          <a:solidFill>
                            <a:schemeClr val="tx1"/>
                          </a:solidFill>
                          <a:effectLst/>
                          <a:latin typeface="Calibri"/>
                          <a:ea typeface="Times New Roman"/>
                        </a:rPr>
                        <a:t>‘Scientific’ data collection</a:t>
                      </a:r>
                      <a:endParaRPr lang="en-GB" sz="1400" dirty="0">
                        <a:solidFill>
                          <a:schemeClr val="tx1"/>
                        </a:solidFill>
                        <a:effectLst/>
                        <a:latin typeface="Times New Roman"/>
                        <a:ea typeface="Times New Roman"/>
                      </a:endParaRPr>
                    </a:p>
                  </a:txBody>
                  <a:tcPr marL="68580" marR="68580" marT="0" marB="0">
                    <a:solidFill>
                      <a:schemeClr val="bg1">
                        <a:lumMod val="95000"/>
                      </a:schemeClr>
                    </a:solidFill>
                  </a:tcPr>
                </a:tc>
                <a:tc>
                  <a:txBody>
                    <a:bodyPr/>
                    <a:lstStyle/>
                    <a:p>
                      <a:pPr marL="0">
                        <a:spcAft>
                          <a:spcPts val="0"/>
                        </a:spcAft>
                      </a:pPr>
                      <a:r>
                        <a:rPr lang="en-US" sz="1400" dirty="0">
                          <a:solidFill>
                            <a:schemeClr val="tx1"/>
                          </a:solidFill>
                          <a:effectLst/>
                          <a:latin typeface="Calibri"/>
                          <a:ea typeface="Times New Roman"/>
                        </a:rPr>
                        <a:t>Limited secondary data (e.g. mm rain/year) and/or not very congruent with project area or sub-areas and/or with doubts on reliability</a:t>
                      </a:r>
                      <a:endParaRPr lang="en-GB" sz="1400" dirty="0">
                        <a:solidFill>
                          <a:schemeClr val="tx1"/>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a:spcAft>
                          <a:spcPts val="0"/>
                        </a:spcAft>
                      </a:pPr>
                      <a:r>
                        <a:rPr lang="en-US" sz="1400" dirty="0">
                          <a:solidFill>
                            <a:schemeClr val="tx1"/>
                          </a:solidFill>
                          <a:effectLst/>
                          <a:latin typeface="Calibri"/>
                          <a:ea typeface="Times New Roman"/>
                        </a:rPr>
                        <a:t>Data relevant to some of the key shocks/stresses, reasonably congruent with project area and with fair reliability. Limited supplementary primary data collection.</a:t>
                      </a:r>
                      <a:endParaRPr lang="en-GB" sz="1400" dirty="0">
                        <a:solidFill>
                          <a:schemeClr val="tx1"/>
                        </a:solidFill>
                        <a:effectLst/>
                        <a:latin typeface="Times New Roman"/>
                        <a:ea typeface="Times New Roman"/>
                      </a:endParaRPr>
                    </a:p>
                  </a:txBody>
                  <a:tcPr marL="68580" marR="68580" marT="0" marB="0">
                    <a:solidFill>
                      <a:schemeClr val="bg1">
                        <a:lumMod val="95000"/>
                      </a:schemeClr>
                    </a:solidFill>
                  </a:tcPr>
                </a:tc>
                <a:tc>
                  <a:txBody>
                    <a:bodyPr/>
                    <a:lstStyle/>
                    <a:p>
                      <a:pPr marL="0">
                        <a:spcAft>
                          <a:spcPts val="0"/>
                        </a:spcAft>
                      </a:pPr>
                      <a:r>
                        <a:rPr lang="en-US" sz="1400" dirty="0">
                          <a:solidFill>
                            <a:schemeClr val="tx1"/>
                          </a:solidFill>
                          <a:effectLst/>
                          <a:latin typeface="Calibri"/>
                          <a:ea typeface="Times New Roman"/>
                        </a:rPr>
                        <a:t>Relevant, reliable, geographically specific data covering most of key S&amp;S, disaggregated if necessary across key zones of project area. Supplementary primary data collection organized as needed.</a:t>
                      </a:r>
                      <a:endParaRPr lang="en-GB" sz="1400" dirty="0">
                        <a:solidFill>
                          <a:schemeClr val="tx1"/>
                        </a:solidFill>
                        <a:effectLst/>
                        <a:latin typeface="Times New Roman"/>
                        <a:ea typeface="Times New Roman"/>
                      </a:endParaRPr>
                    </a:p>
                  </a:txBody>
                  <a:tcPr marL="68580" marR="68580" marT="0" marB="0">
                    <a:solidFill>
                      <a:srgbClr val="FFFF00"/>
                    </a:solidFill>
                  </a:tcPr>
                </a:tc>
              </a:tr>
              <a:tr h="370840">
                <a:tc>
                  <a:txBody>
                    <a:bodyPr/>
                    <a:lstStyle/>
                    <a:p>
                      <a:pPr marL="0">
                        <a:spcAft>
                          <a:spcPts val="0"/>
                        </a:spcAft>
                      </a:pPr>
                      <a:r>
                        <a:rPr lang="en-US" sz="1400" dirty="0">
                          <a:solidFill>
                            <a:schemeClr val="tx1"/>
                          </a:solidFill>
                          <a:effectLst/>
                          <a:latin typeface="Calibri"/>
                          <a:ea typeface="Times New Roman"/>
                        </a:rPr>
                        <a:t>Community shock and stress perception monitoring</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Limited ranking of very severe, severe, normal and good for year. </a:t>
                      </a:r>
                      <a:endParaRPr lang="en-GB" sz="1400" dirty="0">
                        <a:solidFill>
                          <a:schemeClr val="tx1"/>
                        </a:solidFill>
                        <a:effectLst/>
                        <a:latin typeface="Times New Roman"/>
                        <a:ea typeface="Times New Roman"/>
                      </a:endParaRPr>
                    </a:p>
                  </a:txBody>
                  <a:tcPr marL="68580" marR="68580" marT="0" marB="0">
                    <a:solidFill>
                      <a:schemeClr val="accent6">
                        <a:lumMod val="60000"/>
                        <a:lumOff val="40000"/>
                      </a:schemeClr>
                    </a:solidFill>
                  </a:tcPr>
                </a:tc>
                <a:tc>
                  <a:txBody>
                    <a:bodyPr/>
                    <a:lstStyle/>
                    <a:p>
                      <a:pPr marL="0">
                        <a:spcAft>
                          <a:spcPts val="0"/>
                        </a:spcAft>
                      </a:pPr>
                      <a:r>
                        <a:rPr lang="en-US" sz="1400" dirty="0">
                          <a:solidFill>
                            <a:schemeClr val="tx1"/>
                          </a:solidFill>
                          <a:effectLst/>
                          <a:latin typeface="Calibri"/>
                          <a:ea typeface="Times New Roman"/>
                        </a:rPr>
                        <a:t>Ranking disaggregated by key S&amp;S and beneficiary type and or geographical area.</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Ranking disaggregated by S&amp;S and beneficiary type and or geographical area. Clear participant explanation for each ranking and comparison with previous similar years/events.</a:t>
                      </a:r>
                      <a:endParaRPr lang="en-GB" sz="1400" dirty="0">
                        <a:solidFill>
                          <a:schemeClr val="tx1"/>
                        </a:solidFill>
                        <a:effectLst/>
                        <a:latin typeface="Times New Roman"/>
                        <a:ea typeface="Times New Roman"/>
                      </a:endParaRPr>
                    </a:p>
                  </a:txBody>
                  <a:tcPr marL="68580" marR="68580" marT="0" marB="0">
                    <a:solidFill>
                      <a:srgbClr val="FFC000"/>
                    </a:solidFill>
                  </a:tcPr>
                </a:tc>
              </a:tr>
              <a:tr h="370840">
                <a:tc>
                  <a:txBody>
                    <a:bodyPr/>
                    <a:lstStyle/>
                    <a:p>
                      <a:pPr marL="0">
                        <a:spcAft>
                          <a:spcPts val="0"/>
                        </a:spcAft>
                      </a:pPr>
                      <a:r>
                        <a:rPr lang="en-US" sz="1400" dirty="0">
                          <a:solidFill>
                            <a:schemeClr val="tx1"/>
                          </a:solidFill>
                          <a:effectLst/>
                          <a:latin typeface="Calibri"/>
                          <a:ea typeface="Times New Roman"/>
                        </a:rPr>
                        <a:t>Triangulation</a:t>
                      </a:r>
                      <a:endParaRPr lang="en-GB" sz="1400" dirty="0">
                        <a:solidFill>
                          <a:schemeClr val="tx1"/>
                        </a:solidFill>
                        <a:effectLst/>
                        <a:latin typeface="Times New Roman"/>
                        <a:ea typeface="Times New Roman"/>
                      </a:endParaRPr>
                    </a:p>
                  </a:txBody>
                  <a:tcPr marL="68580" marR="68580" marT="0" marB="0">
                    <a:solidFill>
                      <a:schemeClr val="bg1">
                        <a:lumMod val="95000"/>
                      </a:schemeClr>
                    </a:solidFill>
                  </a:tcPr>
                </a:tc>
                <a:tc>
                  <a:txBody>
                    <a:bodyPr/>
                    <a:lstStyle/>
                    <a:p>
                      <a:pPr marL="0">
                        <a:spcAft>
                          <a:spcPts val="0"/>
                        </a:spcAft>
                      </a:pPr>
                      <a:r>
                        <a:rPr lang="en-US" sz="1400" dirty="0">
                          <a:solidFill>
                            <a:schemeClr val="tx1"/>
                          </a:solidFill>
                          <a:effectLst/>
                          <a:latin typeface="Calibri"/>
                          <a:ea typeface="Times New Roman"/>
                        </a:rPr>
                        <a:t>Little possible</a:t>
                      </a:r>
                      <a:endParaRPr lang="en-GB" sz="1400" dirty="0">
                        <a:solidFill>
                          <a:schemeClr val="tx1"/>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a:spcAft>
                          <a:spcPts val="0"/>
                        </a:spcAft>
                      </a:pPr>
                      <a:r>
                        <a:rPr lang="en-US" sz="1400" dirty="0">
                          <a:solidFill>
                            <a:schemeClr val="tx1"/>
                          </a:solidFill>
                          <a:effectLst/>
                          <a:latin typeface="Calibri"/>
                          <a:ea typeface="Times New Roman"/>
                        </a:rPr>
                        <a:t>Some correlation identified. </a:t>
                      </a:r>
                      <a:endParaRPr lang="en-GB" sz="1400" dirty="0">
                        <a:solidFill>
                          <a:schemeClr val="tx1"/>
                        </a:solidFill>
                        <a:effectLst/>
                        <a:latin typeface="Times New Roman"/>
                        <a:ea typeface="Times New Roman"/>
                      </a:endParaRPr>
                    </a:p>
                  </a:txBody>
                  <a:tcPr marL="68580" marR="68580" marT="0" marB="0">
                    <a:solidFill>
                      <a:schemeClr val="bg1">
                        <a:lumMod val="95000"/>
                      </a:schemeClr>
                    </a:solidFill>
                  </a:tcPr>
                </a:tc>
                <a:tc>
                  <a:txBody>
                    <a:bodyPr/>
                    <a:lstStyle/>
                    <a:p>
                      <a:pPr marL="0">
                        <a:spcAft>
                          <a:spcPts val="0"/>
                        </a:spcAft>
                      </a:pPr>
                      <a:r>
                        <a:rPr lang="en-US" sz="1400" dirty="0">
                          <a:solidFill>
                            <a:schemeClr val="tx1"/>
                          </a:solidFill>
                          <a:effectLst/>
                          <a:latin typeface="Calibri"/>
                          <a:ea typeface="Times New Roman"/>
                        </a:rPr>
                        <a:t>Significant correlation. </a:t>
                      </a:r>
                      <a:endParaRPr lang="en-GB" sz="1400" dirty="0">
                        <a:solidFill>
                          <a:schemeClr val="tx1"/>
                        </a:solidFill>
                        <a:effectLst/>
                        <a:latin typeface="Times New Roman"/>
                        <a:ea typeface="Times New Roman"/>
                      </a:endParaRPr>
                    </a:p>
                  </a:txBody>
                  <a:tcPr marL="68580" marR="68580" marT="0" marB="0">
                    <a:solidFill>
                      <a:srgbClr val="FFFF00"/>
                    </a:solidFill>
                  </a:tcPr>
                </a:tc>
              </a:tr>
              <a:tr h="940752">
                <a:tc>
                  <a:txBody>
                    <a:bodyPr/>
                    <a:lstStyle/>
                    <a:p>
                      <a:pPr marL="0">
                        <a:spcAft>
                          <a:spcPts val="0"/>
                        </a:spcAft>
                      </a:pPr>
                      <a:r>
                        <a:rPr lang="en-US" sz="1400" dirty="0">
                          <a:solidFill>
                            <a:schemeClr val="tx1"/>
                          </a:solidFill>
                          <a:effectLst/>
                          <a:latin typeface="Calibri"/>
                          <a:ea typeface="Times New Roman"/>
                        </a:rPr>
                        <a:t>Trend data</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Weak - scientific data of limited reliability, specificity and relevance supplemented by anecdotal views;</a:t>
                      </a:r>
                      <a:endParaRPr lang="en-GB" sz="1400" dirty="0">
                        <a:solidFill>
                          <a:schemeClr val="tx1"/>
                        </a:solidFill>
                        <a:effectLst/>
                        <a:latin typeface="Times New Roman"/>
                        <a:ea typeface="Times New Roman"/>
                      </a:endParaRPr>
                    </a:p>
                  </a:txBody>
                  <a:tcPr marL="68580" marR="68580" marT="0" marB="0">
                    <a:solidFill>
                      <a:schemeClr val="accent6">
                        <a:lumMod val="60000"/>
                        <a:lumOff val="40000"/>
                      </a:schemeClr>
                    </a:solidFill>
                  </a:tcPr>
                </a:tc>
                <a:tc>
                  <a:txBody>
                    <a:bodyPr/>
                    <a:lstStyle/>
                    <a:p>
                      <a:pPr marL="0">
                        <a:spcAft>
                          <a:spcPts val="0"/>
                        </a:spcAft>
                      </a:pPr>
                      <a:r>
                        <a:rPr lang="en-US" sz="1400" dirty="0">
                          <a:solidFill>
                            <a:schemeClr val="tx1"/>
                          </a:solidFill>
                          <a:effectLst/>
                          <a:latin typeface="Calibri"/>
                          <a:ea typeface="Times New Roman"/>
                        </a:rPr>
                        <a:t>Moderate – reasonably reliable, specific and relevant scientific data correlated in some cases with community perceptions</a:t>
                      </a:r>
                      <a:endParaRPr lang="en-GB" sz="14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a:spcAft>
                          <a:spcPts val="0"/>
                        </a:spcAft>
                      </a:pPr>
                      <a:r>
                        <a:rPr lang="en-US" sz="1400" dirty="0">
                          <a:solidFill>
                            <a:schemeClr val="tx1"/>
                          </a:solidFill>
                          <a:effectLst/>
                          <a:latin typeface="Calibri"/>
                          <a:ea typeface="Times New Roman"/>
                        </a:rPr>
                        <a:t>Strong - reliable, specific and relevant scientific data correlated cases with community perceptions</a:t>
                      </a:r>
                      <a:endParaRPr lang="en-GB" sz="1400" dirty="0">
                        <a:solidFill>
                          <a:schemeClr val="tx1"/>
                        </a:solidFill>
                        <a:effectLst/>
                        <a:latin typeface="Times New Roman"/>
                        <a:ea typeface="Times New Roman"/>
                      </a:endParaRPr>
                    </a:p>
                  </a:txBody>
                  <a:tcPr marL="68580" marR="68580" marT="0" marB="0">
                    <a:solidFill>
                      <a:srgbClr val="FFC000"/>
                    </a:solidFill>
                  </a:tcPr>
                </a:tc>
              </a:tr>
              <a:tr h="370840">
                <a:tc>
                  <a:txBody>
                    <a:bodyPr/>
                    <a:lstStyle/>
                    <a:p>
                      <a:pPr marL="0">
                        <a:spcAft>
                          <a:spcPts val="0"/>
                        </a:spcAft>
                      </a:pPr>
                      <a:r>
                        <a:rPr lang="en-US" sz="1400" dirty="0">
                          <a:solidFill>
                            <a:schemeClr val="tx1"/>
                          </a:solidFill>
                          <a:effectLst/>
                          <a:latin typeface="Calibri"/>
                          <a:ea typeface="Times New Roman"/>
                        </a:rPr>
                        <a:t>Learning</a:t>
                      </a:r>
                      <a:endParaRPr lang="en-GB" sz="1400" dirty="0">
                        <a:solidFill>
                          <a:schemeClr val="tx1"/>
                        </a:solidFill>
                        <a:effectLst/>
                        <a:latin typeface="Times New Roman"/>
                        <a:ea typeface="Times New Roman"/>
                      </a:endParaRPr>
                    </a:p>
                  </a:txBody>
                  <a:tcPr marL="68580" marR="68580" marT="0" marB="0">
                    <a:solidFill>
                      <a:schemeClr val="bg1">
                        <a:lumMod val="95000"/>
                      </a:schemeClr>
                    </a:solidFill>
                  </a:tcPr>
                </a:tc>
                <a:tc>
                  <a:txBody>
                    <a:bodyPr/>
                    <a:lstStyle/>
                    <a:p>
                      <a:pPr marL="0">
                        <a:spcAft>
                          <a:spcPts val="0"/>
                        </a:spcAft>
                      </a:pPr>
                      <a:r>
                        <a:rPr lang="en-US" sz="1400" dirty="0">
                          <a:solidFill>
                            <a:schemeClr val="tx1"/>
                          </a:solidFill>
                          <a:effectLst/>
                          <a:latin typeface="Calibri"/>
                          <a:ea typeface="Times New Roman"/>
                        </a:rPr>
                        <a:t>Little</a:t>
                      </a:r>
                      <a:endParaRPr lang="en-GB" sz="1400" dirty="0">
                        <a:solidFill>
                          <a:schemeClr val="tx1"/>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a:spcAft>
                          <a:spcPts val="0"/>
                        </a:spcAft>
                      </a:pPr>
                      <a:r>
                        <a:rPr lang="en-US" sz="1400" dirty="0">
                          <a:solidFill>
                            <a:schemeClr val="tx1"/>
                          </a:solidFill>
                          <a:effectLst/>
                          <a:latin typeface="Calibri"/>
                          <a:ea typeface="Times New Roman"/>
                        </a:rPr>
                        <a:t>Significant</a:t>
                      </a:r>
                      <a:endParaRPr lang="en-GB" sz="1400" dirty="0">
                        <a:solidFill>
                          <a:schemeClr val="tx1"/>
                        </a:solidFill>
                        <a:effectLst/>
                        <a:latin typeface="Times New Roman"/>
                        <a:ea typeface="Times New Roman"/>
                      </a:endParaRPr>
                    </a:p>
                  </a:txBody>
                  <a:tcPr marL="68580" marR="68580" marT="0" marB="0"/>
                </a:tc>
                <a:tc>
                  <a:txBody>
                    <a:bodyPr/>
                    <a:lstStyle/>
                    <a:p>
                      <a:pPr marL="0">
                        <a:spcAft>
                          <a:spcPts val="0"/>
                        </a:spcAft>
                      </a:pPr>
                      <a:r>
                        <a:rPr lang="en-US" sz="1400" dirty="0">
                          <a:solidFill>
                            <a:schemeClr val="tx1"/>
                          </a:solidFill>
                          <a:effectLst/>
                          <a:latin typeface="Calibri"/>
                          <a:ea typeface="Times New Roman"/>
                        </a:rPr>
                        <a:t>Very significant</a:t>
                      </a:r>
                      <a:endParaRPr lang="en-GB" sz="1400" dirty="0">
                        <a:solidFill>
                          <a:schemeClr val="tx1"/>
                        </a:solidFill>
                        <a:effectLst/>
                        <a:latin typeface="Times New Roman"/>
                        <a:ea typeface="Times New Roman"/>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4444013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ctr"/>
            <a:r>
              <a:rPr lang="en-GB" sz="3600" b="1" dirty="0" smtClean="0">
                <a:solidFill>
                  <a:srgbClr val="3366FF"/>
                </a:solidFill>
              </a:rPr>
              <a:t>S&amp;S Data - STEPS</a:t>
            </a:r>
            <a:endParaRPr lang="en-GB" sz="3600" b="1" dirty="0">
              <a:solidFill>
                <a:srgbClr val="3366FF"/>
              </a:solidFill>
            </a:endParaRPr>
          </a:p>
        </p:txBody>
      </p:sp>
      <p:sp>
        <p:nvSpPr>
          <p:cNvPr id="3" name="Content Placeholder 2"/>
          <p:cNvSpPr>
            <a:spLocks noGrp="1"/>
          </p:cNvSpPr>
          <p:nvPr>
            <p:ph idx="1"/>
          </p:nvPr>
        </p:nvSpPr>
        <p:spPr>
          <a:xfrm>
            <a:off x="457200" y="1052736"/>
            <a:ext cx="8229600" cy="5472608"/>
          </a:xfrm>
        </p:spPr>
        <p:txBody>
          <a:bodyPr>
            <a:normAutofit fontScale="55000" lnSpcReduction="20000"/>
          </a:bodyPr>
          <a:lstStyle/>
          <a:p>
            <a:pPr marL="0" indent="0">
              <a:buNone/>
            </a:pPr>
            <a:r>
              <a:rPr lang="en-GB" b="1" u="sng" dirty="0" smtClean="0"/>
              <a:t>Implementation Phase</a:t>
            </a:r>
          </a:p>
          <a:p>
            <a:pPr marL="514350" indent="-514350">
              <a:buFont typeface="+mj-lt"/>
              <a:buAutoNum type="arabicPeriod" startAt="6"/>
            </a:pPr>
            <a:r>
              <a:rPr lang="en-GB" b="1" dirty="0" smtClean="0"/>
              <a:t>Beneficiary S&amp;S perception monitoring </a:t>
            </a:r>
            <a:r>
              <a:rPr lang="en-GB" dirty="0" smtClean="0"/>
              <a:t>– participatory, clear criteria </a:t>
            </a:r>
            <a:r>
              <a:rPr lang="en-GB" dirty="0" smtClean="0">
                <a:solidFill>
                  <a:srgbClr val="FF0000"/>
                </a:solidFill>
              </a:rPr>
              <a:t>(can include questions on how project outputs have affected these)</a:t>
            </a:r>
            <a:endParaRPr lang="en-GB" dirty="0" smtClean="0"/>
          </a:p>
          <a:p>
            <a:pPr marL="514350" indent="-514350">
              <a:buFont typeface="+mj-lt"/>
              <a:buAutoNum type="arabicPeriod" startAt="6"/>
            </a:pPr>
            <a:r>
              <a:rPr lang="en-GB" b="1" dirty="0" err="1"/>
              <a:t>A</a:t>
            </a:r>
            <a:r>
              <a:rPr lang="en-GB" b="1" dirty="0" err="1" smtClean="0"/>
              <a:t>gri</a:t>
            </a:r>
            <a:r>
              <a:rPr lang="en-GB" b="1" dirty="0" smtClean="0"/>
              <a:t>/met/hydro/well-being ‘scientific’ data </a:t>
            </a:r>
            <a:r>
              <a:rPr lang="en-GB" dirty="0" smtClean="0"/>
              <a:t>- collect</a:t>
            </a:r>
            <a:endParaRPr lang="en-GB" b="1" dirty="0" smtClean="0"/>
          </a:p>
          <a:p>
            <a:pPr marL="914400" lvl="1" indent="-514350"/>
            <a:r>
              <a:rPr lang="en-GB" b="1" dirty="0" smtClean="0"/>
              <a:t>Relevant to S&amp;S</a:t>
            </a:r>
          </a:p>
          <a:p>
            <a:pPr marL="914400" lvl="1" indent="-514350"/>
            <a:r>
              <a:rPr lang="en-GB" b="1" dirty="0" smtClean="0"/>
              <a:t>May need to supplement/re-format/analyse/interpret</a:t>
            </a:r>
          </a:p>
          <a:p>
            <a:pPr marL="514350" indent="-514350">
              <a:buFont typeface="+mj-lt"/>
              <a:buAutoNum type="arabicPeriod" startAt="8"/>
            </a:pPr>
            <a:r>
              <a:rPr lang="en-GB" b="1" dirty="0" smtClean="0"/>
              <a:t>Triangulation – </a:t>
            </a:r>
            <a:r>
              <a:rPr lang="en-GB" dirty="0" smtClean="0"/>
              <a:t>annual/event</a:t>
            </a:r>
          </a:p>
          <a:p>
            <a:pPr marL="0" indent="0">
              <a:buNone/>
            </a:pPr>
            <a:endParaRPr lang="en-GB" dirty="0" smtClean="0"/>
          </a:p>
          <a:p>
            <a:pPr marL="0" indent="0">
              <a:buNone/>
            </a:pPr>
            <a:r>
              <a:rPr lang="en-GB" b="1" u="sng" dirty="0" smtClean="0"/>
              <a:t>Use of information - learning</a:t>
            </a:r>
          </a:p>
          <a:p>
            <a:r>
              <a:rPr lang="en-GB" dirty="0"/>
              <a:t>B</a:t>
            </a:r>
            <a:r>
              <a:rPr lang="en-GB" dirty="0" smtClean="0"/>
              <a:t>eneficiary S&amp;S priorities and experiences during project,</a:t>
            </a:r>
          </a:p>
          <a:p>
            <a:r>
              <a:rPr lang="en-GB" dirty="0"/>
              <a:t>C</a:t>
            </a:r>
            <a:r>
              <a:rPr lang="en-GB" dirty="0" smtClean="0"/>
              <a:t>ontextualising project outputs and outcomes – did these address felt S&amp;Ss?</a:t>
            </a:r>
          </a:p>
          <a:p>
            <a:r>
              <a:rPr lang="en-GB" dirty="0" smtClean="0"/>
              <a:t>Deepening understanding of relationship between ‘scientifically measured’ and experienced S&amp;Ss</a:t>
            </a:r>
          </a:p>
          <a:p>
            <a:r>
              <a:rPr lang="en-GB" dirty="0" smtClean="0"/>
              <a:t>Enabling explanatory correlation between resilience outcomes and well-being impact</a:t>
            </a:r>
          </a:p>
          <a:p>
            <a:r>
              <a:rPr lang="en-GB" dirty="0" smtClean="0"/>
              <a:t>Additional understanding of trends</a:t>
            </a:r>
          </a:p>
          <a:p>
            <a:r>
              <a:rPr lang="en-GB" dirty="0" smtClean="0"/>
              <a:t>Feed into continual project improvement.</a:t>
            </a:r>
          </a:p>
          <a:p>
            <a:endParaRPr lang="en-GB" dirty="0" smtClean="0"/>
          </a:p>
          <a:p>
            <a:pPr marL="514350" indent="-514350">
              <a:buFont typeface="+mj-lt"/>
              <a:buAutoNum type="arabicPeriod" startAt="6"/>
            </a:pPr>
            <a:endParaRPr lang="en-GB" dirty="0" smtClean="0"/>
          </a:p>
          <a:p>
            <a:pPr marL="514350" indent="-514350">
              <a:buFont typeface="+mj-lt"/>
              <a:buAutoNum type="arabicPeriod" startAt="6"/>
            </a:pPr>
            <a:endParaRPr lang="en-GB" dirty="0" smtClean="0"/>
          </a:p>
          <a:p>
            <a:pPr marL="0" indent="0">
              <a:buNone/>
            </a:pPr>
            <a:endParaRPr lang="en-GB" dirty="0"/>
          </a:p>
        </p:txBody>
      </p:sp>
    </p:spTree>
    <p:extLst>
      <p:ext uri="{BB962C8B-B14F-4D97-AF65-F5344CB8AC3E}">
        <p14:creationId xmlns:p14="http://schemas.microsoft.com/office/powerpoint/2010/main" val="13891963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62295756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17</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420888"/>
            <a:ext cx="8679755" cy="194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4</a:t>
            </a:r>
            <a:r>
              <a:rPr lang="en-US" sz="3200" b="1" dirty="0" smtClean="0">
                <a:solidFill>
                  <a:srgbClr val="2E6FFD"/>
                </a:solidFill>
                <a:latin typeface="Tahoma" charset="0"/>
                <a:ea typeface="ＭＳ Ｐゴシック" charset="0"/>
                <a:cs typeface="ＭＳ Ｐゴシック" charset="0"/>
                <a:sym typeface="Tahoma" charset="0"/>
              </a:rPr>
              <a:t>. Constructing &amp; using resilience indicators</a:t>
            </a:r>
          </a:p>
          <a:p>
            <a:endParaRPr lang="en-US" sz="3200" b="1" dirty="0">
              <a:solidFill>
                <a:srgbClr val="2E6FFD"/>
              </a:solidFill>
              <a:latin typeface="Tahoma" charset="0"/>
              <a:ea typeface="ＭＳ Ｐゴシック" charset="0"/>
              <a:cs typeface="ＭＳ Ｐゴシック" charset="0"/>
              <a:sym typeface="Tahoma" charset="0"/>
            </a:endParaRPr>
          </a:p>
          <a:p>
            <a:r>
              <a:rPr lang="en-US" sz="3200" dirty="0" smtClean="0">
                <a:solidFill>
                  <a:srgbClr val="2E6FFD"/>
                </a:solidFill>
                <a:latin typeface="Tahoma" charset="0"/>
                <a:ea typeface="ＭＳ Ｐゴシック" charset="0"/>
                <a:cs typeface="ＭＳ Ｐゴシック" charset="0"/>
                <a:sym typeface="Tahoma" charset="0"/>
              </a:rPr>
              <a:t>Nick Brooks</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252291646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496944" cy="4824536"/>
          </a:xfrm>
        </p:spPr>
        <p:txBody>
          <a:bodyPr/>
          <a:lstStyle/>
          <a:p>
            <a:r>
              <a:rPr lang="en-US" sz="2000" dirty="0" smtClean="0"/>
              <a:t>Factors/attributes we think will make people better able to </a:t>
            </a:r>
            <a:r>
              <a:rPr lang="en-US" sz="2000" b="1" dirty="0" smtClean="0"/>
              <a:t>anticipate, avoid, plan for, cope with, recover from &amp; adapt to </a:t>
            </a:r>
            <a:r>
              <a:rPr lang="en-US" sz="2000" dirty="0" smtClean="0"/>
              <a:t>stresses &amp; shocks</a:t>
            </a:r>
          </a:p>
          <a:p>
            <a:r>
              <a:rPr lang="en-US" sz="2000" dirty="0" smtClean="0"/>
              <a:t>These will be </a:t>
            </a:r>
            <a:r>
              <a:rPr lang="en-US" sz="2000" b="1" dirty="0" smtClean="0"/>
              <a:t>context-specific </a:t>
            </a:r>
            <a:r>
              <a:rPr lang="en-US" sz="2000" dirty="0" smtClean="0"/>
              <a:t>&amp; should be identified during development or early in implementation phase through, e.g</a:t>
            </a:r>
            <a:r>
              <a:rPr lang="en-US" sz="2000" b="1" dirty="0" smtClean="0"/>
              <a:t>. participatory assessments</a:t>
            </a:r>
          </a:p>
          <a:p>
            <a:r>
              <a:rPr lang="en-US" sz="2000" dirty="0" smtClean="0"/>
              <a:t>Factors/attributes to be measured are those that </a:t>
            </a:r>
            <a:r>
              <a:rPr lang="en-US" sz="2000" b="1" dirty="0" smtClean="0"/>
              <a:t>will/may be influenced directly or indirectly by the project</a:t>
            </a:r>
            <a:r>
              <a:rPr lang="en-US" sz="2000" dirty="0" smtClean="0"/>
              <a:t> (positively or negative – potential for unintended consequences)</a:t>
            </a:r>
          </a:p>
          <a:p>
            <a:r>
              <a:rPr lang="en-US" sz="2000" dirty="0" smtClean="0"/>
              <a:t>Other factors/attributes identified as important for resilience but that are not related to project activities should be noted – these might be tracked to provide context, but will not contribute to calculation of numbers with improved resilience for reporting against KPI4</a:t>
            </a:r>
          </a:p>
          <a:p>
            <a:endParaRPr lang="en-US" sz="2000" dirty="0" smtClean="0"/>
          </a:p>
        </p:txBody>
      </p:sp>
      <p:sp>
        <p:nvSpPr>
          <p:cNvPr id="4" name="Rectangle 3"/>
          <p:cNvSpPr>
            <a:spLocks/>
          </p:cNvSpPr>
          <p:nvPr/>
        </p:nvSpPr>
        <p:spPr bwMode="auto">
          <a:xfrm>
            <a:off x="251520" y="260648"/>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What should resilience indicators measure? </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5543927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496944" cy="4824536"/>
          </a:xfrm>
        </p:spPr>
        <p:txBody>
          <a:bodyPr/>
          <a:lstStyle/>
          <a:p>
            <a:r>
              <a:rPr lang="en-US" sz="2000" dirty="0" smtClean="0"/>
              <a:t>Resilience measured at </a:t>
            </a:r>
            <a:r>
              <a:rPr lang="en-US" sz="2000" b="1" dirty="0" smtClean="0"/>
              <a:t>outcome level </a:t>
            </a:r>
            <a:r>
              <a:rPr lang="en-US" sz="2000" dirty="0" smtClean="0"/>
              <a:t>in BRACED log-frame</a:t>
            </a:r>
          </a:p>
          <a:p>
            <a:r>
              <a:rPr lang="en-US" sz="2000" dirty="0" smtClean="0"/>
              <a:t>Changes in resilience usually measured as project outcomes</a:t>
            </a:r>
          </a:p>
          <a:p>
            <a:r>
              <a:rPr lang="en-US" sz="2000" dirty="0" smtClean="0"/>
              <a:t>Two broad types of resilience outcome indicator:</a:t>
            </a:r>
          </a:p>
          <a:p>
            <a:pPr marL="800100" lvl="1" indent="-342900">
              <a:buFont typeface="+mj-lt"/>
              <a:buAutoNum type="arabicPeriod"/>
            </a:pPr>
            <a:r>
              <a:rPr lang="en-US" sz="1800" dirty="0" smtClean="0"/>
              <a:t>Indicators that measure numbers of people sustainably adopting project outputs – essentially </a:t>
            </a:r>
            <a:r>
              <a:rPr lang="en-US" sz="1800" b="1" dirty="0" smtClean="0"/>
              <a:t>measures of uptake of project outputs</a:t>
            </a:r>
            <a:r>
              <a:rPr lang="en-US" sz="1800" dirty="0" smtClean="0"/>
              <a:t>, where there is good evidence that this ill improve people’s resilience (uptake indicators)</a:t>
            </a:r>
          </a:p>
          <a:p>
            <a:pPr marL="800100" lvl="1" indent="-342900">
              <a:buFont typeface="+mj-lt"/>
              <a:buAutoNum type="arabicPeriod"/>
            </a:pPr>
            <a:r>
              <a:rPr lang="en-US" sz="1800" dirty="0" smtClean="0"/>
              <a:t>Indicators that measure changes in factors/attributes/status that we believe (based on evidence) will make people more resilient that are </a:t>
            </a:r>
            <a:r>
              <a:rPr lang="en-US" sz="1800" b="1" dirty="0" smtClean="0"/>
              <a:t>not tied to project outputs</a:t>
            </a:r>
            <a:r>
              <a:rPr lang="en-US" sz="1800" dirty="0" smtClean="0"/>
              <a:t> &amp; may be measured for non-beneficiaries (status indicators)</a:t>
            </a:r>
          </a:p>
          <a:p>
            <a:pPr marL="400050"/>
            <a:r>
              <a:rPr lang="en-US" sz="2000" dirty="0" smtClean="0"/>
              <a:t>Ideally, project will complement (1) with (2)</a:t>
            </a:r>
          </a:p>
          <a:p>
            <a:endParaRPr lang="en-US" sz="2000" dirty="0" smtClean="0"/>
          </a:p>
          <a:p>
            <a:endParaRPr lang="en-US" sz="2000" dirty="0" smtClean="0"/>
          </a:p>
        </p:txBody>
      </p:sp>
      <p:sp>
        <p:nvSpPr>
          <p:cNvPr id="4" name="Rectangle 3"/>
          <p:cNvSpPr>
            <a:spLocks/>
          </p:cNvSpPr>
          <p:nvPr/>
        </p:nvSpPr>
        <p:spPr bwMode="auto">
          <a:xfrm>
            <a:off x="251520" y="260648"/>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a:solidFill>
                  <a:srgbClr val="2E6FFD"/>
                </a:solidFill>
                <a:latin typeface="Tahoma" charset="0"/>
                <a:ea typeface="ＭＳ Ｐゴシック" charset="0"/>
                <a:cs typeface="ＭＳ Ｐゴシック" charset="0"/>
                <a:sym typeface="Tahoma" charset="0"/>
              </a:rPr>
              <a:t>R</a:t>
            </a:r>
            <a:r>
              <a:rPr lang="en-US" sz="2800" b="1" dirty="0" smtClean="0">
                <a:solidFill>
                  <a:srgbClr val="2E6FFD"/>
                </a:solidFill>
                <a:latin typeface="Tahoma" charset="0"/>
                <a:ea typeface="ＭＳ Ｐゴシック" charset="0"/>
                <a:cs typeface="ＭＳ Ｐゴシック" charset="0"/>
                <a:sym typeface="Tahoma" charset="0"/>
              </a:rPr>
              <a:t>esilience outcomes &amp; project outputs </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01942037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12776"/>
            <a:ext cx="8280920" cy="4824536"/>
          </a:xfrm>
        </p:spPr>
        <p:txBody>
          <a:bodyPr/>
          <a:lstStyle/>
          <a:p>
            <a:r>
              <a:rPr lang="en-US" sz="2000" dirty="0" smtClean="0"/>
              <a:t>To address key questions from Grantees submitted after the first webinar</a:t>
            </a:r>
          </a:p>
          <a:p>
            <a:r>
              <a:rPr lang="en-US" sz="2000" dirty="0" smtClean="0"/>
              <a:t>To update Grantees on status of emerging guidance</a:t>
            </a:r>
          </a:p>
          <a:p>
            <a:r>
              <a:rPr lang="en-US" sz="2000" dirty="0" smtClean="0"/>
              <a:t>To explore key methodological issues in more detail</a:t>
            </a:r>
          </a:p>
          <a:p>
            <a:r>
              <a:rPr lang="en-US" sz="2000" dirty="0" smtClean="0"/>
              <a:t>To present draft ‘Bronze, Silver, Gold’ standards for key aspects of project-level M&amp;E (‘M&amp;E Standards’)</a:t>
            </a:r>
          </a:p>
        </p:txBody>
      </p:sp>
      <p:sp>
        <p:nvSpPr>
          <p:cNvPr id="4" name="Rectangle 3"/>
          <p:cNvSpPr>
            <a:spLocks/>
          </p:cNvSpPr>
          <p:nvPr/>
        </p:nvSpPr>
        <p:spPr bwMode="auto">
          <a:xfrm>
            <a:off x="251520" y="260648"/>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Purpose of the second webinar</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21629436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496944" cy="4824536"/>
          </a:xfrm>
        </p:spPr>
        <p:txBody>
          <a:bodyPr/>
          <a:lstStyle/>
          <a:p>
            <a:r>
              <a:rPr lang="en-US" sz="2000" b="1" dirty="0" smtClean="0"/>
              <a:t>Qualitative</a:t>
            </a:r>
            <a:r>
              <a:rPr lang="en-US" sz="2000" dirty="0" smtClean="0"/>
              <a:t>, e.g. based on beneficiary perceptions of how easily they can cope with particular stresses/shocks, access resources that make them more resilient, etc. </a:t>
            </a:r>
          </a:p>
          <a:p>
            <a:r>
              <a:rPr lang="en-US" sz="2000" b="1" dirty="0" smtClean="0"/>
              <a:t>Quantitative – binary</a:t>
            </a:r>
            <a:r>
              <a:rPr lang="en-US" sz="2000" dirty="0" smtClean="0"/>
              <a:t>, e.g. value of 0 for ‘no’ &amp; 1 for ‘yes’ in answer to certain questions (e.g. does beneficiary have access to certain resource, meet a certain criterion that is important for resilience?)</a:t>
            </a:r>
          </a:p>
          <a:p>
            <a:r>
              <a:rPr lang="en-US" sz="2000" b="1" dirty="0" smtClean="0"/>
              <a:t>Quantitative – categorical/score based</a:t>
            </a:r>
            <a:r>
              <a:rPr lang="en-US" sz="2000" dirty="0" smtClean="0"/>
              <a:t>, e.g. assign score based on category of resilience as measured by a particular indicator (low, moderate, high, etc.)</a:t>
            </a:r>
          </a:p>
          <a:p>
            <a:pPr lvl="1"/>
            <a:r>
              <a:rPr lang="en-US" sz="1800" dirty="0" smtClean="0"/>
              <a:t>Qualitative indicators can be converted to quantitative score-based indicators</a:t>
            </a:r>
          </a:p>
          <a:p>
            <a:r>
              <a:rPr lang="en-US" sz="2000" b="1" dirty="0" smtClean="0"/>
              <a:t>Quantitative – continuous</a:t>
            </a:r>
            <a:r>
              <a:rPr lang="en-US" sz="2000" dirty="0" smtClean="0"/>
              <a:t>, e.g. based on measurement of a continuous variable such as household income, time to recover from previous shocks.</a:t>
            </a:r>
            <a:endParaRPr lang="en-US" sz="2000" b="1" dirty="0" smtClean="0"/>
          </a:p>
          <a:p>
            <a:r>
              <a:rPr lang="en-US" sz="2000" dirty="0" smtClean="0"/>
              <a:t>Projects likely to employ a mixture of the above</a:t>
            </a:r>
          </a:p>
          <a:p>
            <a:endParaRPr lang="en-US" sz="2000" dirty="0" smtClean="0"/>
          </a:p>
        </p:txBody>
      </p:sp>
      <p:sp>
        <p:nvSpPr>
          <p:cNvPr id="4" name="Rectangle 3"/>
          <p:cNvSpPr>
            <a:spLocks/>
          </p:cNvSpPr>
          <p:nvPr/>
        </p:nvSpPr>
        <p:spPr bwMode="auto">
          <a:xfrm>
            <a:off x="251520" y="116632"/>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Types of indicators</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29677677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256584"/>
          </a:xfrm>
        </p:spPr>
        <p:txBody>
          <a:bodyPr/>
          <a:lstStyle/>
          <a:p>
            <a:pPr marL="0" indent="0">
              <a:buNone/>
            </a:pPr>
            <a:r>
              <a:rPr lang="en-US" sz="2000" i="1" dirty="0" smtClean="0"/>
              <a:t>Projects might use:</a:t>
            </a:r>
          </a:p>
          <a:p>
            <a:pPr marL="457200" indent="-457200">
              <a:buFont typeface="+mj-lt"/>
              <a:buAutoNum type="arabicPeriod"/>
            </a:pPr>
            <a:r>
              <a:rPr lang="en-US" sz="2000" b="1" dirty="0" smtClean="0"/>
              <a:t>A </a:t>
            </a:r>
            <a:r>
              <a:rPr lang="en-US" sz="2000" b="1" dirty="0"/>
              <a:t>number of individual indicators</a:t>
            </a:r>
            <a:r>
              <a:rPr lang="en-US" sz="2000" dirty="0"/>
              <a:t>, each representing a different aspect of resilience as relevant to the </a:t>
            </a:r>
            <a:r>
              <a:rPr lang="en-US" sz="2000" dirty="0" smtClean="0"/>
              <a:t>project</a:t>
            </a:r>
          </a:p>
          <a:p>
            <a:pPr lvl="1"/>
            <a:r>
              <a:rPr lang="en-US" sz="1800" dirty="0"/>
              <a:t>M</a:t>
            </a:r>
            <a:r>
              <a:rPr lang="en-US" sz="1800" dirty="0" smtClean="0"/>
              <a:t>easure changes in each indicator separately for individuals sampled</a:t>
            </a:r>
            <a:endParaRPr lang="en-US" sz="1800" dirty="0"/>
          </a:p>
          <a:p>
            <a:pPr marL="457200" indent="-457200">
              <a:buFont typeface="+mj-lt"/>
              <a:buAutoNum type="arabicPeriod"/>
            </a:pPr>
            <a:r>
              <a:rPr lang="en-US" sz="2000" b="1" dirty="0" smtClean="0"/>
              <a:t>Several composite indices</a:t>
            </a:r>
            <a:r>
              <a:rPr lang="en-US" sz="2000" dirty="0" smtClean="0"/>
              <a:t>, each representing a different </a:t>
            </a:r>
            <a:r>
              <a:rPr lang="en-US" sz="2000" b="1" i="1" dirty="0" smtClean="0"/>
              <a:t>dimension</a:t>
            </a:r>
            <a:r>
              <a:rPr lang="en-US" sz="2000" b="1" dirty="0" smtClean="0"/>
              <a:t> </a:t>
            </a:r>
            <a:r>
              <a:rPr lang="en-US" sz="2000" dirty="0" smtClean="0"/>
              <a:t>of resilience as relevant to the project: </a:t>
            </a:r>
          </a:p>
          <a:p>
            <a:pPr lvl="1"/>
            <a:r>
              <a:rPr lang="en-US" sz="1800" dirty="0" smtClean="0"/>
              <a:t>e.g. income &amp; food access; safety nets, access to services, adaptive capacity, </a:t>
            </a:r>
            <a:r>
              <a:rPr lang="en-US" sz="1800" dirty="0" err="1" smtClean="0"/>
              <a:t>etc</a:t>
            </a:r>
            <a:endParaRPr lang="en-US" sz="1800" dirty="0" smtClean="0"/>
          </a:p>
          <a:p>
            <a:pPr lvl="1"/>
            <a:r>
              <a:rPr lang="en-US" sz="1800" dirty="0" smtClean="0"/>
              <a:t>Guidance on dimensions under KPI4, but not prescriptive </a:t>
            </a:r>
          </a:p>
          <a:p>
            <a:pPr marL="457200" indent="-457200">
              <a:buFont typeface="+mj-lt"/>
              <a:buAutoNum type="arabicPeriod"/>
            </a:pPr>
            <a:r>
              <a:rPr lang="en-US" sz="2000" b="1" dirty="0" smtClean="0"/>
              <a:t>A single composite index</a:t>
            </a:r>
            <a:r>
              <a:rPr lang="en-US" sz="2000" dirty="0" smtClean="0"/>
              <a:t>, representing resilience as relevant to the project</a:t>
            </a:r>
          </a:p>
          <a:p>
            <a:pPr lvl="1"/>
            <a:r>
              <a:rPr lang="en-US" sz="1800" dirty="0" smtClean="0"/>
              <a:t>Judge whether such aggregation appropriate based on nature of indicators</a:t>
            </a:r>
          </a:p>
          <a:p>
            <a:pPr lvl="1"/>
            <a:r>
              <a:rPr lang="en-US" sz="1800" dirty="0"/>
              <a:t>Project might measure only one </a:t>
            </a:r>
            <a:r>
              <a:rPr lang="en-US" sz="1800" dirty="0" smtClean="0"/>
              <a:t>dimension of resilience (</a:t>
            </a:r>
            <a:r>
              <a:rPr lang="en-US" sz="1800" i="1" dirty="0" err="1" smtClean="0"/>
              <a:t>cf</a:t>
            </a:r>
            <a:r>
              <a:rPr lang="en-US" sz="1800" i="1" dirty="0" smtClean="0"/>
              <a:t> </a:t>
            </a:r>
            <a:r>
              <a:rPr lang="en-US" sz="1800" dirty="0" smtClean="0"/>
              <a:t>(2))</a:t>
            </a:r>
          </a:p>
        </p:txBody>
      </p:sp>
      <p:sp>
        <p:nvSpPr>
          <p:cNvPr id="4" name="Rectangle 3"/>
          <p:cNvSpPr>
            <a:spLocks/>
          </p:cNvSpPr>
          <p:nvPr/>
        </p:nvSpPr>
        <p:spPr bwMode="auto">
          <a:xfrm>
            <a:off x="251520" y="116632"/>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Composite &amp; individual indicators </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0144828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472608"/>
          </a:xfrm>
        </p:spPr>
        <p:txBody>
          <a:bodyPr/>
          <a:lstStyle/>
          <a:p>
            <a:pPr marL="0" indent="0">
              <a:buNone/>
            </a:pPr>
            <a:r>
              <a:rPr lang="en-US" sz="2200" dirty="0" smtClean="0"/>
              <a:t>How to aggregate different types of indicator? </a:t>
            </a:r>
          </a:p>
          <a:p>
            <a:r>
              <a:rPr lang="en-US" sz="2200" dirty="0" smtClean="0"/>
              <a:t>Need to convert to common format, e.g. using:</a:t>
            </a:r>
          </a:p>
          <a:p>
            <a:pPr lvl="1"/>
            <a:r>
              <a:rPr lang="en-US" sz="2000" b="1" dirty="0" smtClean="0"/>
              <a:t>Discreet scores: </a:t>
            </a:r>
          </a:p>
          <a:p>
            <a:pPr lvl="2">
              <a:buSzPct val="80000"/>
              <a:buFont typeface="Wingdings" charset="2"/>
              <a:buChar char="Ø"/>
            </a:pPr>
            <a:r>
              <a:rPr lang="en-US" sz="1800" dirty="0">
                <a:solidFill>
                  <a:srgbClr val="3366FF"/>
                </a:solidFill>
              </a:rPr>
              <a:t>S</a:t>
            </a:r>
            <a:r>
              <a:rPr lang="en-US" sz="1800" dirty="0" smtClean="0">
                <a:solidFill>
                  <a:srgbClr val="3366FF"/>
                </a:solidFill>
              </a:rPr>
              <a:t>plit range of continuous variables into divisions, with each division represented by a score, e.g. 1-3, 1-5; </a:t>
            </a:r>
          </a:p>
          <a:p>
            <a:pPr lvl="2">
              <a:buSzPct val="80000"/>
              <a:buFont typeface="Wingdings" charset="2"/>
              <a:buChar char="Ø"/>
            </a:pPr>
            <a:r>
              <a:rPr lang="en-US" sz="1800" dirty="0" smtClean="0">
                <a:solidFill>
                  <a:srgbClr val="3366FF"/>
                </a:solidFill>
              </a:rPr>
              <a:t>Define categorical indicators using same scoring system</a:t>
            </a:r>
          </a:p>
          <a:p>
            <a:pPr lvl="2">
              <a:buSzPct val="80000"/>
              <a:buFont typeface="Wingdings" charset="2"/>
              <a:buChar char="Ø"/>
            </a:pPr>
            <a:r>
              <a:rPr lang="en-US" sz="1800" dirty="0" smtClean="0">
                <a:solidFill>
                  <a:srgbClr val="3366FF"/>
                </a:solidFill>
              </a:rPr>
              <a:t>Add binary indicators (e.g. 3 or 5 indicators for same range as above)</a:t>
            </a:r>
          </a:p>
          <a:p>
            <a:pPr lvl="1"/>
            <a:r>
              <a:rPr lang="en-US" sz="2000" b="1" dirty="0" smtClean="0"/>
              <a:t>Scaled values: </a:t>
            </a:r>
            <a:r>
              <a:rPr lang="en-US" sz="2000" dirty="0" smtClean="0"/>
              <a:t>e.g. from 0-1</a:t>
            </a:r>
          </a:p>
          <a:p>
            <a:pPr lvl="1"/>
            <a:r>
              <a:rPr lang="en-US" sz="2000" dirty="0" smtClean="0"/>
              <a:t>Add values together or take average across values</a:t>
            </a:r>
          </a:p>
          <a:p>
            <a:r>
              <a:rPr lang="en-US" sz="2200" dirty="0"/>
              <a:t>Need to consider weights</a:t>
            </a:r>
          </a:p>
          <a:p>
            <a:pPr lvl="1"/>
            <a:r>
              <a:rPr lang="en-US" sz="2000" dirty="0"/>
              <a:t>A</a:t>
            </a:r>
            <a:r>
              <a:rPr lang="en-US" sz="2000" dirty="0" smtClean="0"/>
              <a:t>ssign </a:t>
            </a:r>
            <a:r>
              <a:rPr lang="en-US" sz="2000" dirty="0"/>
              <a:t>to constituent indicators based on </a:t>
            </a:r>
            <a:r>
              <a:rPr lang="en-US" sz="2000" dirty="0" smtClean="0"/>
              <a:t>relative </a:t>
            </a:r>
            <a:r>
              <a:rPr lang="en-US" sz="2000" dirty="0"/>
              <a:t>importance </a:t>
            </a:r>
          </a:p>
          <a:p>
            <a:pPr lvl="1"/>
            <a:r>
              <a:rPr lang="en-US" sz="2000" dirty="0" smtClean="0"/>
              <a:t>Usually </a:t>
            </a:r>
            <a:r>
              <a:rPr lang="en-US" sz="2000" dirty="0"/>
              <a:t>done subjectively, not </a:t>
            </a:r>
            <a:r>
              <a:rPr lang="en-US" sz="2000" dirty="0" smtClean="0"/>
              <a:t>straightforward</a:t>
            </a:r>
            <a:endParaRPr lang="en-US" sz="2000" dirty="0"/>
          </a:p>
          <a:p>
            <a:r>
              <a:rPr lang="en-US" sz="2000" i="1" dirty="0" smtClean="0"/>
              <a:t>These issues are less pressing (although not necessarily irrelevant) for individual, disaggregated indicators</a:t>
            </a:r>
          </a:p>
        </p:txBody>
      </p:sp>
      <p:sp>
        <p:nvSpPr>
          <p:cNvPr id="4" name="Rectangle 3"/>
          <p:cNvSpPr>
            <a:spLocks/>
          </p:cNvSpPr>
          <p:nvPr/>
        </p:nvSpPr>
        <p:spPr bwMode="auto">
          <a:xfrm>
            <a:off x="251520" y="116632"/>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Construction of composite indicators </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412246507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712968" cy="5832648"/>
          </a:xfrm>
        </p:spPr>
        <p:txBody>
          <a:bodyPr/>
          <a:lstStyle/>
          <a:p>
            <a:pPr marL="0" indent="0">
              <a:buNone/>
            </a:pPr>
            <a:r>
              <a:rPr lang="en-US" sz="2200" b="1" i="1" dirty="0" smtClean="0">
                <a:solidFill>
                  <a:srgbClr val="3366FF"/>
                </a:solidFill>
              </a:rPr>
              <a:t>For panel data/ longitudinal studies (sampling same individuals)</a:t>
            </a:r>
          </a:p>
          <a:p>
            <a:r>
              <a:rPr lang="en-US" sz="2200" b="1" dirty="0" smtClean="0"/>
              <a:t>Single composite index</a:t>
            </a:r>
          </a:p>
          <a:p>
            <a:pPr lvl="1"/>
            <a:r>
              <a:rPr lang="en-US" sz="2000" dirty="0" smtClean="0"/>
              <a:t>No. showing increase in index value </a:t>
            </a:r>
            <a:r>
              <a:rPr lang="en-US" sz="2000" i="1" dirty="0" smtClean="0"/>
              <a:t>minus no. showing decreased resilience</a:t>
            </a:r>
            <a:endParaRPr lang="en-US" sz="2000" dirty="0" smtClean="0"/>
          </a:p>
          <a:p>
            <a:r>
              <a:rPr lang="en-US" sz="2200" b="1" dirty="0"/>
              <a:t>Multiple composite indices</a:t>
            </a:r>
          </a:p>
          <a:p>
            <a:pPr lvl="1"/>
            <a:r>
              <a:rPr lang="en-US" sz="2000" dirty="0"/>
              <a:t>No. showing improvement in 1 or more </a:t>
            </a:r>
            <a:r>
              <a:rPr lang="en-US" sz="2000" dirty="0" smtClean="0"/>
              <a:t>indices </a:t>
            </a:r>
            <a:r>
              <a:rPr lang="en-US" sz="2000" dirty="0"/>
              <a:t>(and no decreases) </a:t>
            </a:r>
            <a:r>
              <a:rPr lang="en-US" sz="2000" i="1" dirty="0"/>
              <a:t>minus no. showing decreased </a:t>
            </a:r>
            <a:r>
              <a:rPr lang="en-US" sz="2000" i="1" dirty="0" smtClean="0"/>
              <a:t>resilience in 1 or more indices </a:t>
            </a:r>
            <a:r>
              <a:rPr lang="en-US" sz="2000" i="1" dirty="0"/>
              <a:t>(and no increases</a:t>
            </a:r>
            <a:r>
              <a:rPr lang="en-US" sz="2000" i="1" dirty="0" smtClean="0"/>
              <a:t>)</a:t>
            </a:r>
            <a:r>
              <a:rPr lang="en-US" sz="2000" dirty="0"/>
              <a:t> </a:t>
            </a:r>
            <a:endParaRPr lang="en-US" sz="2000" dirty="0" smtClean="0"/>
          </a:p>
          <a:p>
            <a:r>
              <a:rPr lang="en-US" sz="2200" b="1" dirty="0" smtClean="0"/>
              <a:t>Multiple disaggregated indices</a:t>
            </a:r>
            <a:endParaRPr lang="en-US" sz="2200" b="1" dirty="0"/>
          </a:p>
          <a:p>
            <a:pPr marL="914400" lvl="1" indent="-457200">
              <a:buFont typeface="+mj-lt"/>
              <a:buAutoNum type="alphaLcParenR"/>
            </a:pPr>
            <a:r>
              <a:rPr lang="en-US" sz="2000" dirty="0" smtClean="0"/>
              <a:t>For ‘improved resilience’, require a minimum number (X) of indicators to show improvement, and a maximum number (Y) to show deterioration. </a:t>
            </a:r>
          </a:p>
          <a:p>
            <a:pPr marL="1314450" lvl="2" indent="-457200">
              <a:buFont typeface="Wingdings" charset="2"/>
              <a:buChar char="Ø"/>
            </a:pPr>
            <a:r>
              <a:rPr lang="en-US" sz="1800" dirty="0">
                <a:solidFill>
                  <a:srgbClr val="3366FF"/>
                </a:solidFill>
              </a:rPr>
              <a:t>X and Y to be set according to context, with X &gt; Y</a:t>
            </a:r>
          </a:p>
          <a:p>
            <a:pPr marL="1314450" lvl="2" indent="-457200">
              <a:buFont typeface="Wingdings" charset="2"/>
              <a:buChar char="Ø"/>
            </a:pPr>
            <a:r>
              <a:rPr lang="en-US" sz="1800" dirty="0">
                <a:solidFill>
                  <a:srgbClr val="3366FF"/>
                </a:solidFill>
              </a:rPr>
              <a:t>Might need </a:t>
            </a:r>
            <a:r>
              <a:rPr lang="en-US" sz="1800" dirty="0" smtClean="0">
                <a:solidFill>
                  <a:srgbClr val="3366FF"/>
                </a:solidFill>
              </a:rPr>
              <a:t>to demonstrate improvement in a set </a:t>
            </a:r>
            <a:r>
              <a:rPr lang="en-US" sz="1800" dirty="0">
                <a:solidFill>
                  <a:srgbClr val="3366FF"/>
                </a:solidFill>
              </a:rPr>
              <a:t>of </a:t>
            </a:r>
            <a:r>
              <a:rPr lang="en-US" sz="1800" dirty="0" smtClean="0">
                <a:solidFill>
                  <a:srgbClr val="3366FF"/>
                </a:solidFill>
              </a:rPr>
              <a:t>core related indicators</a:t>
            </a:r>
          </a:p>
          <a:p>
            <a:pPr marL="914400" lvl="1" indent="-457200">
              <a:buFont typeface="+mj-lt"/>
              <a:buAutoNum type="alphaLcParenR"/>
            </a:pPr>
            <a:r>
              <a:rPr lang="en-US" sz="2000" dirty="0" smtClean="0"/>
              <a:t>Vice versa for ‘decreased resilience’</a:t>
            </a:r>
          </a:p>
          <a:p>
            <a:pPr marL="914400" lvl="1" indent="-457200">
              <a:buFont typeface="+mj-lt"/>
              <a:buAutoNum type="alphaLcParenR"/>
            </a:pPr>
            <a:r>
              <a:rPr lang="en-US" sz="2000" dirty="0" smtClean="0"/>
              <a:t>Number with improved resilience is number fulfilling (a) minus (b)</a:t>
            </a:r>
          </a:p>
          <a:p>
            <a:pPr marL="514350" indent="-457200"/>
            <a:r>
              <a:rPr lang="en-US" sz="2000" b="1" i="1" dirty="0" smtClean="0"/>
              <a:t>Scale up from sample to beneficiary population, ensuring sufficient sample size and considering disaggregation (take statistical advice)</a:t>
            </a:r>
            <a:endParaRPr lang="en-US" sz="2000" b="1" i="1" dirty="0"/>
          </a:p>
        </p:txBody>
      </p:sp>
      <p:sp>
        <p:nvSpPr>
          <p:cNvPr id="4" name="Rectangle 3"/>
          <p:cNvSpPr>
            <a:spLocks/>
          </p:cNvSpPr>
          <p:nvPr/>
        </p:nvSpPr>
        <p:spPr bwMode="auto">
          <a:xfrm>
            <a:off x="107504" y="15835"/>
            <a:ext cx="8928992"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Numbers with improved resilience </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4780202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820472" cy="5256584"/>
          </a:xfrm>
        </p:spPr>
        <p:txBody>
          <a:bodyPr/>
          <a:lstStyle/>
          <a:p>
            <a:pPr marL="0" indent="0">
              <a:buNone/>
            </a:pPr>
            <a:r>
              <a:rPr lang="en-US" sz="2200" b="1" i="1" dirty="0" smtClean="0">
                <a:solidFill>
                  <a:srgbClr val="3366FF"/>
                </a:solidFill>
              </a:rPr>
              <a:t>Where sampling does not involve the same individuals each time</a:t>
            </a:r>
          </a:p>
          <a:p>
            <a:r>
              <a:rPr lang="en-US" sz="2200" b="1" dirty="0" smtClean="0"/>
              <a:t>Define a threshold for improved resilience, based on e.g. </a:t>
            </a:r>
          </a:p>
          <a:p>
            <a:pPr lvl="1"/>
            <a:r>
              <a:rPr lang="en-US" sz="2000" dirty="0"/>
              <a:t>M</a:t>
            </a:r>
            <a:r>
              <a:rPr lang="en-US" sz="2000" dirty="0" smtClean="0"/>
              <a:t>ovement out of ‘low resilience’ category, to moderate or high</a:t>
            </a:r>
          </a:p>
          <a:p>
            <a:pPr lvl="2">
              <a:buFont typeface="Wingdings" charset="2"/>
              <a:buChar char="Ø"/>
            </a:pPr>
            <a:r>
              <a:rPr lang="en-US" sz="1800" dirty="0" smtClean="0">
                <a:solidFill>
                  <a:srgbClr val="3366FF"/>
                </a:solidFill>
              </a:rPr>
              <a:t>For disaggregated indicators need to decide how categories constructed</a:t>
            </a:r>
          </a:p>
          <a:p>
            <a:pPr lvl="1"/>
            <a:r>
              <a:rPr lang="en-US" sz="2000" dirty="0" smtClean="0"/>
              <a:t>Minimum value of a composite index</a:t>
            </a:r>
          </a:p>
          <a:p>
            <a:r>
              <a:rPr lang="en-US" sz="2200" b="1" dirty="0" smtClean="0"/>
              <a:t>Sample at different periods</a:t>
            </a:r>
          </a:p>
          <a:p>
            <a:pPr lvl="1"/>
            <a:r>
              <a:rPr lang="en-US" sz="2000" dirty="0" smtClean="0"/>
              <a:t>Baseline data gathering period t</a:t>
            </a:r>
            <a:r>
              <a:rPr lang="en-US" sz="2000" baseline="-25000" dirty="0" smtClean="0"/>
              <a:t>0</a:t>
            </a:r>
          </a:p>
          <a:p>
            <a:pPr lvl="1"/>
            <a:r>
              <a:rPr lang="en-US" sz="2000" dirty="0" smtClean="0"/>
              <a:t>Subsequent sampling periods t</a:t>
            </a:r>
            <a:r>
              <a:rPr lang="en-US" sz="2000" baseline="-25000" dirty="0" smtClean="0"/>
              <a:t>1</a:t>
            </a:r>
            <a:r>
              <a:rPr lang="en-US" sz="2000" dirty="0" smtClean="0"/>
              <a:t> , t</a:t>
            </a:r>
            <a:r>
              <a:rPr lang="en-US" sz="2000" baseline="-25000" dirty="0" smtClean="0"/>
              <a:t>2</a:t>
            </a:r>
            <a:r>
              <a:rPr lang="en-US" sz="2000" dirty="0" smtClean="0"/>
              <a:t> … t</a:t>
            </a:r>
            <a:r>
              <a:rPr lang="en-US" sz="2000" baseline="-25000" dirty="0" smtClean="0"/>
              <a:t>n-1</a:t>
            </a:r>
            <a:r>
              <a:rPr lang="en-US" sz="2000" dirty="0" smtClean="0"/>
              <a:t> , </a:t>
            </a:r>
            <a:r>
              <a:rPr lang="en-US" sz="2000" dirty="0" err="1" smtClean="0"/>
              <a:t>t</a:t>
            </a:r>
            <a:r>
              <a:rPr lang="en-US" sz="2000" baseline="-25000" dirty="0" err="1" smtClean="0"/>
              <a:t>n</a:t>
            </a:r>
            <a:endParaRPr lang="en-US" sz="2000" dirty="0" smtClean="0"/>
          </a:p>
          <a:p>
            <a:r>
              <a:rPr lang="en-US" sz="2200" b="1" dirty="0" smtClean="0"/>
              <a:t>Number with improved resilience is:</a:t>
            </a:r>
            <a:endParaRPr lang="en-US" sz="2200" b="1" dirty="0"/>
          </a:p>
          <a:p>
            <a:pPr lvl="1"/>
            <a:r>
              <a:rPr lang="en-US" sz="2000" dirty="0" smtClean="0"/>
              <a:t>No. in lowest resilience category at t</a:t>
            </a:r>
            <a:r>
              <a:rPr lang="en-US" sz="2000" baseline="-25000" dirty="0" smtClean="0"/>
              <a:t>n-1</a:t>
            </a:r>
            <a:r>
              <a:rPr lang="en-US" sz="2000" dirty="0" smtClean="0"/>
              <a:t> minus number in this category at </a:t>
            </a:r>
            <a:r>
              <a:rPr lang="en-US" sz="2000" dirty="0" err="1" smtClean="0"/>
              <a:t>t</a:t>
            </a:r>
            <a:r>
              <a:rPr lang="en-US" sz="2000" baseline="-25000" dirty="0" err="1" smtClean="0"/>
              <a:t>n</a:t>
            </a:r>
            <a:endParaRPr lang="en-US" sz="2000" baseline="-25000" dirty="0" smtClean="0"/>
          </a:p>
          <a:p>
            <a:pPr lvl="1"/>
            <a:r>
              <a:rPr lang="en-US" sz="2000" dirty="0" smtClean="0"/>
              <a:t>No. above resilience threshold at </a:t>
            </a:r>
            <a:r>
              <a:rPr lang="en-US" sz="2000" dirty="0" err="1" smtClean="0"/>
              <a:t>t</a:t>
            </a:r>
            <a:r>
              <a:rPr lang="en-US" sz="2000" baseline="-25000" dirty="0" err="1" smtClean="0"/>
              <a:t>n</a:t>
            </a:r>
            <a:r>
              <a:rPr lang="en-US" sz="2000" dirty="0" smtClean="0"/>
              <a:t> minus no. above threshold at t</a:t>
            </a:r>
            <a:r>
              <a:rPr lang="en-US" sz="2000" baseline="-25000" dirty="0" smtClean="0"/>
              <a:t>n-1</a:t>
            </a:r>
            <a:endParaRPr lang="en-US" sz="2000" dirty="0" smtClean="0"/>
          </a:p>
          <a:p>
            <a:r>
              <a:rPr lang="en-US" sz="2200" b="1" i="1" dirty="0" smtClean="0"/>
              <a:t>Sampling methodologies (e.g. panel survey or samples using different beneficiaries) will have implications for how indicators are constructed</a:t>
            </a:r>
            <a:endParaRPr lang="en-US" sz="2200" b="1" i="1" dirty="0"/>
          </a:p>
        </p:txBody>
      </p:sp>
      <p:sp>
        <p:nvSpPr>
          <p:cNvPr id="4" name="Rectangle 3"/>
          <p:cNvSpPr>
            <a:spLocks/>
          </p:cNvSpPr>
          <p:nvPr/>
        </p:nvSpPr>
        <p:spPr bwMode="auto">
          <a:xfrm>
            <a:off x="107504" y="116632"/>
            <a:ext cx="8928992"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Numbers with improved resilience</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97659743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85390549"/>
              </p:ext>
            </p:extLst>
          </p:nvPr>
        </p:nvGraphicFramePr>
        <p:xfrm>
          <a:off x="35946" y="655321"/>
          <a:ext cx="9063879" cy="6066976"/>
        </p:xfrm>
        <a:graphic>
          <a:graphicData uri="http://schemas.openxmlformats.org/drawingml/2006/table">
            <a:tbl>
              <a:tblPr firstRow="1" bandRow="1">
                <a:tableStyleId>{93296810-A885-4BE3-A3E7-6D5BEEA58F35}</a:tableStyleId>
              </a:tblPr>
              <a:tblGrid>
                <a:gridCol w="1007662"/>
                <a:gridCol w="2664296"/>
                <a:gridCol w="2843698"/>
                <a:gridCol w="2548223"/>
              </a:tblGrid>
              <a:tr h="333706">
                <a:tc>
                  <a:txBody>
                    <a:bodyPr/>
                    <a:lstStyle/>
                    <a:p>
                      <a:endParaRPr lang="en-US" sz="1600" dirty="0"/>
                    </a:p>
                  </a:txBody>
                  <a:tcPr anchor="ctr">
                    <a:solidFill>
                      <a:schemeClr val="bg1">
                        <a:lumMod val="75000"/>
                      </a:schemeClr>
                    </a:solidFill>
                  </a:tcPr>
                </a:tc>
                <a:tc>
                  <a:txBody>
                    <a:bodyPr/>
                    <a:lstStyle/>
                    <a:p>
                      <a:pPr algn="ctr"/>
                      <a:r>
                        <a:rPr lang="en-US" sz="1600" dirty="0" smtClean="0"/>
                        <a:t>Bronze</a:t>
                      </a:r>
                      <a:endParaRPr lang="en-US" sz="1600" dirty="0"/>
                    </a:p>
                  </a:txBody>
                  <a:tcPr anchor="ctr">
                    <a:solidFill>
                      <a:srgbClr val="DE854A"/>
                    </a:solidFill>
                  </a:tcPr>
                </a:tc>
                <a:tc>
                  <a:txBody>
                    <a:bodyPr/>
                    <a:lstStyle/>
                    <a:p>
                      <a:pPr algn="ctr"/>
                      <a:r>
                        <a:rPr lang="en-US" sz="1600" dirty="0" smtClean="0"/>
                        <a:t>Silver</a:t>
                      </a:r>
                      <a:endParaRPr lang="en-US" sz="1600" dirty="0"/>
                    </a:p>
                  </a:txBody>
                  <a:tcPr anchor="ctr">
                    <a:solidFill>
                      <a:schemeClr val="bg1">
                        <a:lumMod val="65000"/>
                      </a:schemeClr>
                    </a:solidFill>
                  </a:tcPr>
                </a:tc>
                <a:tc>
                  <a:txBody>
                    <a:bodyPr/>
                    <a:lstStyle/>
                    <a:p>
                      <a:pPr algn="ctr"/>
                      <a:r>
                        <a:rPr lang="en-US" sz="1600" dirty="0" smtClean="0"/>
                        <a:t>Gold</a:t>
                      </a:r>
                    </a:p>
                  </a:txBody>
                  <a:tcPr anchor="ctr">
                    <a:solidFill>
                      <a:srgbClr val="FFCF0B"/>
                    </a:solidFill>
                  </a:tcPr>
                </a:tc>
              </a:tr>
              <a:tr h="1308281">
                <a:tc>
                  <a:txBody>
                    <a:bodyPr/>
                    <a:lstStyle/>
                    <a:p>
                      <a:r>
                        <a:rPr lang="en-US" sz="1600" dirty="0" smtClean="0"/>
                        <a:t>Counting method (KPI4)</a:t>
                      </a:r>
                      <a:endParaRPr lang="en-US" sz="1600" dirty="0"/>
                    </a:p>
                  </a:txBody>
                  <a:tcPr marL="68580" marR="68580" marT="0" marB="0" anchor="ctr">
                    <a:solidFill>
                      <a:schemeClr val="bg1">
                        <a:lumMod val="7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No. with</a:t>
                      </a:r>
                      <a:r>
                        <a:rPr lang="en-GB" sz="1500" baseline="0" dirty="0" smtClean="0">
                          <a:effectLst/>
                          <a:latin typeface="+mn-lt"/>
                          <a:ea typeface="Calibri"/>
                          <a:cs typeface="Times New Roman"/>
                        </a:rPr>
                        <a:t> improved resilience, based on no. adopting project outputs, no. moving out of lower resilience category, or  no. crossing res. threshold</a:t>
                      </a:r>
                      <a:endParaRPr lang="en-GB" sz="1500" dirty="0">
                        <a:effectLst/>
                        <a:latin typeface="+mn-lt"/>
                        <a:ea typeface="Calibri"/>
                        <a:cs typeface="Times New Roman"/>
                      </a:endParaRPr>
                    </a:p>
                  </a:txBody>
                  <a:tcPr marL="68580" marR="68580" marT="0" marB="0" anchor="ctr">
                    <a:solidFill>
                      <a:srgbClr val="DE854A">
                        <a:alpha val="50000"/>
                      </a:srgbClr>
                    </a:solidFill>
                  </a:tcPr>
                </a:tc>
                <a:tc>
                  <a:txBody>
                    <a:bodyPr/>
                    <a:lstStyle/>
                    <a:p>
                      <a:pPr>
                        <a:lnSpc>
                          <a:spcPct val="115000"/>
                        </a:lnSpc>
                        <a:spcAft>
                          <a:spcPts val="0"/>
                        </a:spcAft>
                      </a:pPr>
                      <a:r>
                        <a:rPr lang="en-GB" sz="1500" dirty="0" smtClean="0">
                          <a:effectLst/>
                          <a:latin typeface="+mn-lt"/>
                          <a:ea typeface="Calibri"/>
                          <a:cs typeface="Times New Roman"/>
                        </a:rPr>
                        <a:t>As Bronze,</a:t>
                      </a:r>
                      <a:r>
                        <a:rPr lang="en-GB" sz="1500" baseline="0" dirty="0" smtClean="0">
                          <a:effectLst/>
                          <a:latin typeface="+mn-lt"/>
                          <a:ea typeface="Calibri"/>
                          <a:cs typeface="Times New Roman"/>
                        </a:rPr>
                        <a:t> plus additional data on changes in numbers in multiple categories (e.g. low, med., high resilience) – panel data or other sampling</a:t>
                      </a:r>
                      <a:endParaRPr lang="en-GB" sz="1500" dirty="0">
                        <a:effectLst/>
                        <a:latin typeface="+mn-lt"/>
                        <a:ea typeface="Calibri"/>
                        <a:cs typeface="Times New Roman"/>
                      </a:endParaRPr>
                    </a:p>
                  </a:txBody>
                  <a:tcPr marL="68580" marR="68580" marT="0" marB="0" anchor="ctr">
                    <a:solidFill>
                      <a:schemeClr val="bg1">
                        <a:lumMod val="6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As Bronze,</a:t>
                      </a:r>
                      <a:r>
                        <a:rPr lang="en-GB" sz="1500" baseline="0" dirty="0" smtClean="0">
                          <a:effectLst/>
                          <a:latin typeface="+mn-lt"/>
                          <a:ea typeface="Calibri"/>
                          <a:cs typeface="Times New Roman"/>
                        </a:rPr>
                        <a:t> plus additional data on how much resilience has improved based on sampling of same individuals </a:t>
                      </a:r>
                      <a:endParaRPr lang="en-GB" sz="1500" dirty="0">
                        <a:effectLst/>
                        <a:latin typeface="+mn-lt"/>
                        <a:ea typeface="Calibri"/>
                        <a:cs typeface="Times New Roman"/>
                      </a:endParaRPr>
                    </a:p>
                  </a:txBody>
                  <a:tcPr marL="68580" marR="68580" marT="0" marB="0" anchor="ctr">
                    <a:solidFill>
                      <a:srgbClr val="FFCF0B">
                        <a:alpha val="50000"/>
                      </a:srgbClr>
                    </a:solidFill>
                  </a:tcPr>
                </a:tc>
              </a:tr>
              <a:tr h="910108">
                <a:tc>
                  <a:txBody>
                    <a:bodyPr/>
                    <a:lstStyle/>
                    <a:p>
                      <a:r>
                        <a:rPr lang="en-US" sz="1600" dirty="0" smtClean="0"/>
                        <a:t>Type of</a:t>
                      </a:r>
                      <a:r>
                        <a:rPr lang="en-US" sz="1600" baseline="0" dirty="0" smtClean="0"/>
                        <a:t> indicator</a:t>
                      </a:r>
                      <a:endParaRPr lang="en-US" sz="1600" dirty="0"/>
                    </a:p>
                  </a:txBody>
                  <a:tcPr marL="68580" marR="68580" marT="0" marB="0" anchor="ctr">
                    <a:solidFill>
                      <a:schemeClr val="bg1">
                        <a:lumMod val="75000"/>
                        <a:alpha val="50000"/>
                      </a:schemeClr>
                    </a:solidFill>
                  </a:tcPr>
                </a:tc>
                <a:tc>
                  <a:txBody>
                    <a:bodyPr/>
                    <a:lstStyle/>
                    <a:p>
                      <a:r>
                        <a:rPr lang="en-US" sz="1500" dirty="0" smtClean="0"/>
                        <a:t>Indicators measuring </a:t>
                      </a:r>
                      <a:r>
                        <a:rPr lang="en-US" sz="1500" b="1" dirty="0" smtClean="0"/>
                        <a:t>uptake</a:t>
                      </a:r>
                      <a:r>
                        <a:rPr lang="en-US" sz="1500" b="1" baseline="0" dirty="0" smtClean="0"/>
                        <a:t> of project outputs </a:t>
                      </a:r>
                      <a:r>
                        <a:rPr lang="en-US" sz="1500" b="0" baseline="0" dirty="0" smtClean="0"/>
                        <a:t>supported by evidence that this improves resilience </a:t>
                      </a:r>
                      <a:r>
                        <a:rPr lang="en-US" sz="1500" baseline="0" dirty="0" smtClean="0"/>
                        <a:t>(can include indirect beneficiaries where uptake beyond direct beneficiaries, e.g. emulation)</a:t>
                      </a:r>
                      <a:endParaRPr lang="en-US" sz="1500" dirty="0"/>
                    </a:p>
                  </a:txBody>
                  <a:tcPr marL="68580" marR="68580" marT="0" marB="0" anchor="ctr">
                    <a:solidFill>
                      <a:srgbClr val="DE854A">
                        <a:alpha val="50000"/>
                      </a:srgb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smtClean="0"/>
                        <a:t>As Bronze </a:t>
                      </a:r>
                      <a:r>
                        <a:rPr lang="en-US" sz="1500" baseline="0" dirty="0" smtClean="0"/>
                        <a:t>plus one or more of:</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500" baseline="0" dirty="0" smtClean="0"/>
                        <a:t>b</a:t>
                      </a:r>
                      <a:r>
                        <a:rPr lang="en-US" sz="1500" dirty="0" smtClean="0"/>
                        <a:t>eneficiary</a:t>
                      </a:r>
                      <a:r>
                        <a:rPr lang="en-US" sz="1500" baseline="0" dirty="0" smtClean="0"/>
                        <a:t> p</a:t>
                      </a:r>
                      <a:r>
                        <a:rPr lang="en-US" sz="1500" dirty="0" smtClean="0"/>
                        <a:t>erception-based</a:t>
                      </a:r>
                      <a:r>
                        <a:rPr lang="en-US" sz="1500" baseline="0" dirty="0" smtClean="0"/>
                        <a:t> indicators - better/worse than before;  low, med., high for different aspects of res.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500" baseline="0" dirty="0" smtClean="0"/>
                        <a:t>More ‘objective’ criteria for different levels of resilience or position with respect to resilience threshold</a:t>
                      </a:r>
                      <a:endParaRPr lang="en-US" sz="1500" dirty="0" smtClean="0"/>
                    </a:p>
                  </a:txBody>
                  <a:tcPr marL="68580" marR="68580" marT="0" marB="0" anchor="ctr">
                    <a:solidFill>
                      <a:schemeClr val="bg1">
                        <a:lumMod val="65000"/>
                        <a:alpha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dirty="0" smtClean="0"/>
                        <a:t>Mix of uptake, perception-based &amp; objective indicators,</a:t>
                      </a:r>
                      <a:r>
                        <a:rPr lang="en-US" sz="1500" baseline="0" dirty="0" smtClean="0"/>
                        <a:t> with objective indicators </a:t>
                      </a:r>
                      <a:r>
                        <a:rPr lang="en-US" sz="1500" dirty="0" smtClean="0"/>
                        <a:t> </a:t>
                      </a:r>
                      <a:r>
                        <a:rPr lang="en-US" sz="1500" baseline="0" dirty="0" smtClean="0"/>
                        <a:t>based on more detailed categories and/or continuous variables. Assessment of consistency across different indicators</a:t>
                      </a:r>
                      <a:endParaRPr lang="en-US" sz="1500" dirty="0" smtClean="0"/>
                    </a:p>
                  </a:txBody>
                  <a:tcPr marL="68580" marR="68580" marT="0" marB="0" anchor="ctr">
                    <a:solidFill>
                      <a:srgbClr val="FFCF0B">
                        <a:alpha val="50000"/>
                      </a:srgbClr>
                    </a:solidFill>
                  </a:tcPr>
                </a:tc>
              </a:tr>
              <a:tr h="675867">
                <a:tc>
                  <a:txBody>
                    <a:bodyPr/>
                    <a:lstStyle/>
                    <a:p>
                      <a:r>
                        <a:rPr lang="en-US" sz="1600" dirty="0" smtClean="0"/>
                        <a:t>Timing</a:t>
                      </a:r>
                      <a:endParaRPr lang="en-US" sz="1600" dirty="0"/>
                    </a:p>
                  </a:txBody>
                  <a:tcPr marL="68580" marR="68580" marT="0" marB="0" anchor="ctr">
                    <a:solidFill>
                      <a:schemeClr val="bg1">
                        <a:lumMod val="75000"/>
                        <a:alpha val="50000"/>
                      </a:schemeClr>
                    </a:solidFill>
                  </a:tcPr>
                </a:tc>
                <a:tc>
                  <a:txBody>
                    <a:bodyPr/>
                    <a:lstStyle/>
                    <a:p>
                      <a:pPr>
                        <a:lnSpc>
                          <a:spcPct val="115000"/>
                        </a:lnSpc>
                        <a:spcAft>
                          <a:spcPts val="0"/>
                        </a:spcAft>
                      </a:pPr>
                      <a:r>
                        <a:rPr lang="en-GB" sz="1600" dirty="0">
                          <a:effectLst/>
                          <a:latin typeface="+mn-lt"/>
                          <a:ea typeface="Calibri"/>
                          <a:cs typeface="Times New Roman"/>
                        </a:rPr>
                        <a:t>Baseline and end</a:t>
                      </a:r>
                    </a:p>
                  </a:txBody>
                  <a:tcPr marL="68580" marR="68580" marT="0" marB="0" anchor="ctr">
                    <a:solidFill>
                      <a:srgbClr val="DE854A">
                        <a:alpha val="50000"/>
                      </a:srgbClr>
                    </a:solidFill>
                  </a:tcPr>
                </a:tc>
                <a:tc>
                  <a:txBody>
                    <a:bodyPr/>
                    <a:lstStyle/>
                    <a:p>
                      <a:pPr>
                        <a:lnSpc>
                          <a:spcPct val="115000"/>
                        </a:lnSpc>
                        <a:spcAft>
                          <a:spcPts val="0"/>
                        </a:spcAft>
                      </a:pPr>
                      <a:r>
                        <a:rPr lang="en-GB" sz="1600" dirty="0" smtClean="0">
                          <a:effectLst/>
                          <a:latin typeface="+mn-lt"/>
                          <a:ea typeface="Calibri"/>
                          <a:cs typeface="Times New Roman"/>
                        </a:rPr>
                        <a:t>During</a:t>
                      </a:r>
                      <a:r>
                        <a:rPr lang="en-GB" sz="1600" baseline="0" dirty="0" smtClean="0">
                          <a:effectLst/>
                          <a:latin typeface="+mn-lt"/>
                          <a:ea typeface="Calibri"/>
                          <a:cs typeface="Times New Roman"/>
                        </a:rPr>
                        <a:t> implementation;</a:t>
                      </a:r>
                      <a:r>
                        <a:rPr lang="en-GB" sz="1600" dirty="0" smtClean="0">
                          <a:effectLst/>
                          <a:latin typeface="+mn-lt"/>
                          <a:ea typeface="Calibri"/>
                          <a:cs typeface="Times New Roman"/>
                        </a:rPr>
                        <a:t> 1 ex</a:t>
                      </a:r>
                      <a:r>
                        <a:rPr lang="en-GB" sz="1600" dirty="0">
                          <a:effectLst/>
                          <a:latin typeface="+mn-lt"/>
                          <a:ea typeface="Calibri"/>
                          <a:cs typeface="Times New Roman"/>
                        </a:rPr>
                        <a:t>-post </a:t>
                      </a:r>
                      <a:r>
                        <a:rPr lang="en-GB" sz="1600" dirty="0" smtClean="0">
                          <a:effectLst/>
                          <a:latin typeface="+mn-lt"/>
                          <a:ea typeface="Calibri"/>
                          <a:cs typeface="Times New Roman"/>
                        </a:rPr>
                        <a:t>measurement; </a:t>
                      </a:r>
                      <a:endParaRPr lang="en-GB" sz="1600" dirty="0">
                        <a:effectLst/>
                        <a:latin typeface="+mn-lt"/>
                        <a:ea typeface="Calibri"/>
                        <a:cs typeface="Times New Roman"/>
                      </a:endParaRPr>
                    </a:p>
                  </a:txBody>
                  <a:tcPr marL="68580" marR="68580" marT="0" marB="0" anchor="ctr">
                    <a:solidFill>
                      <a:schemeClr val="bg1">
                        <a:lumMod val="65000"/>
                        <a:alpha val="50000"/>
                      </a:schemeClr>
                    </a:solidFill>
                  </a:tcPr>
                </a:tc>
                <a:tc>
                  <a:txBody>
                    <a:bodyPr/>
                    <a:lstStyle/>
                    <a:p>
                      <a:pPr>
                        <a:lnSpc>
                          <a:spcPct val="115000"/>
                        </a:lnSpc>
                        <a:spcAft>
                          <a:spcPts val="0"/>
                        </a:spcAft>
                      </a:pPr>
                      <a:r>
                        <a:rPr lang="en-GB" sz="1600" dirty="0" smtClean="0">
                          <a:effectLst/>
                          <a:latin typeface="+mn-lt"/>
                          <a:ea typeface="Calibri"/>
                          <a:cs typeface="Times New Roman"/>
                        </a:rPr>
                        <a:t>During</a:t>
                      </a:r>
                      <a:r>
                        <a:rPr lang="en-GB" sz="1600" baseline="0" dirty="0" smtClean="0">
                          <a:effectLst/>
                          <a:latin typeface="+mn-lt"/>
                          <a:ea typeface="Calibri"/>
                          <a:cs typeface="Times New Roman"/>
                        </a:rPr>
                        <a:t> implementation;</a:t>
                      </a:r>
                      <a:r>
                        <a:rPr lang="en-GB" sz="1600" dirty="0" smtClean="0">
                          <a:effectLst/>
                          <a:latin typeface="+mn-lt"/>
                          <a:ea typeface="Calibri"/>
                          <a:cs typeface="Times New Roman"/>
                        </a:rPr>
                        <a:t> ≥1 </a:t>
                      </a:r>
                      <a:r>
                        <a:rPr lang="en-GB" sz="1600" dirty="0">
                          <a:effectLst/>
                          <a:latin typeface="+mn-lt"/>
                          <a:ea typeface="Calibri"/>
                          <a:cs typeface="Times New Roman"/>
                        </a:rPr>
                        <a:t>ex-post measurements</a:t>
                      </a:r>
                    </a:p>
                  </a:txBody>
                  <a:tcPr marL="68580" marR="68580" marT="0" marB="0" anchor="ctr">
                    <a:solidFill>
                      <a:srgbClr val="FFCF0B">
                        <a:alpha val="50000"/>
                      </a:srgbClr>
                    </a:solidFill>
                  </a:tcPr>
                </a:tc>
              </a:tr>
              <a:tr h="950817">
                <a:tc>
                  <a:txBody>
                    <a:bodyPr/>
                    <a:lstStyle/>
                    <a:p>
                      <a:r>
                        <a:rPr lang="en-US" sz="1600" dirty="0" smtClean="0"/>
                        <a:t>Evidence base for indicators</a:t>
                      </a:r>
                      <a:endParaRPr lang="en-US" sz="1600" dirty="0"/>
                    </a:p>
                  </a:txBody>
                  <a:tcPr marL="68580" marR="68580" marT="0" marB="0" anchor="ctr">
                    <a:solidFill>
                      <a:schemeClr val="bg1">
                        <a:lumMod val="75000"/>
                        <a:alpha val="50000"/>
                      </a:schemeClr>
                    </a:solidFill>
                  </a:tcPr>
                </a:tc>
                <a:tc>
                  <a:txBody>
                    <a:bodyPr/>
                    <a:lstStyle/>
                    <a:p>
                      <a:r>
                        <a:rPr lang="en-US" sz="1500" dirty="0" smtClean="0"/>
                        <a:t>Qualitative evidence</a:t>
                      </a:r>
                      <a:r>
                        <a:rPr lang="en-US" sz="1500" baseline="0" dirty="0" smtClean="0"/>
                        <a:t> based on beneficiary feedback &amp; good theory of change</a:t>
                      </a:r>
                      <a:endParaRPr lang="en-US" sz="1500" dirty="0"/>
                    </a:p>
                  </a:txBody>
                  <a:tcPr marL="68580" marR="68580" marT="0" marB="0" anchor="ctr">
                    <a:solidFill>
                      <a:srgbClr val="DE854A">
                        <a:alpha val="50000"/>
                      </a:srgbClr>
                    </a:solidFill>
                  </a:tcPr>
                </a:tc>
                <a:tc>
                  <a:txBody>
                    <a:bodyPr/>
                    <a:lstStyle/>
                    <a:p>
                      <a:r>
                        <a:rPr lang="en-US" sz="1500" dirty="0" smtClean="0"/>
                        <a:t>As Bronze plus case study evidence from past stresses and shocks</a:t>
                      </a:r>
                      <a:endParaRPr lang="en-US" sz="1500" dirty="0"/>
                    </a:p>
                  </a:txBody>
                  <a:tcPr marL="68580" marR="68580" marT="0" marB="0" anchor="ctr">
                    <a:solidFill>
                      <a:schemeClr val="bg1">
                        <a:lumMod val="6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As Silver plus correlation</a:t>
                      </a:r>
                      <a:r>
                        <a:rPr lang="en-GB" sz="1500" baseline="0" dirty="0" smtClean="0">
                          <a:effectLst/>
                          <a:latin typeface="+mn-lt"/>
                          <a:ea typeface="Calibri"/>
                          <a:cs typeface="Times New Roman"/>
                        </a:rPr>
                        <a:t> of </a:t>
                      </a:r>
                      <a:r>
                        <a:rPr lang="en-GB" sz="1500" dirty="0" smtClean="0">
                          <a:effectLst/>
                          <a:latin typeface="+mn-lt"/>
                          <a:ea typeface="Calibri"/>
                          <a:cs typeface="Times New Roman"/>
                        </a:rPr>
                        <a:t>indicators with losses</a:t>
                      </a:r>
                      <a:r>
                        <a:rPr lang="en-GB" sz="1500" baseline="0" dirty="0" smtClean="0">
                          <a:effectLst/>
                          <a:latin typeface="+mn-lt"/>
                          <a:ea typeface="Calibri"/>
                          <a:cs typeface="Times New Roman"/>
                        </a:rPr>
                        <a:t> for past stresses &amp; shocks</a:t>
                      </a:r>
                      <a:endParaRPr lang="en-GB" sz="1500" dirty="0">
                        <a:effectLst/>
                        <a:latin typeface="+mn-lt"/>
                        <a:ea typeface="Calibri"/>
                        <a:cs typeface="Times New Roman"/>
                      </a:endParaRPr>
                    </a:p>
                  </a:txBody>
                  <a:tcPr marL="68580" marR="68580" marT="0" marB="0" anchor="ctr">
                    <a:solidFill>
                      <a:srgbClr val="FFCF0B">
                        <a:alpha val="50000"/>
                      </a:srgbClr>
                    </a:solidFill>
                  </a:tcPr>
                </a:tc>
              </a:tr>
              <a:tr h="733162">
                <a:tc>
                  <a:txBody>
                    <a:bodyPr/>
                    <a:lstStyle/>
                    <a:p>
                      <a:r>
                        <a:rPr lang="en-US" sz="1600" dirty="0" err="1" smtClean="0"/>
                        <a:t>Disaggreg-ation</a:t>
                      </a:r>
                      <a:endParaRPr lang="en-US" sz="1600" dirty="0"/>
                    </a:p>
                  </a:txBody>
                  <a:tcPr marL="68580" marR="68580" marT="0" marB="0" anchor="ctr">
                    <a:solidFill>
                      <a:schemeClr val="bg1">
                        <a:lumMod val="75000"/>
                        <a:alpha val="50000"/>
                      </a:schemeClr>
                    </a:solidFill>
                  </a:tcPr>
                </a:tc>
                <a:tc>
                  <a:txBody>
                    <a:bodyPr/>
                    <a:lstStyle/>
                    <a:p>
                      <a:pPr>
                        <a:lnSpc>
                          <a:spcPct val="115000"/>
                        </a:lnSpc>
                        <a:spcAft>
                          <a:spcPts val="0"/>
                        </a:spcAft>
                      </a:pPr>
                      <a:r>
                        <a:rPr lang="en-GB" sz="1500" dirty="0">
                          <a:effectLst/>
                          <a:latin typeface="+mn-lt"/>
                          <a:ea typeface="Calibri"/>
                          <a:cs typeface="Times New Roman"/>
                        </a:rPr>
                        <a:t>Gender</a:t>
                      </a:r>
                    </a:p>
                  </a:txBody>
                  <a:tcPr marL="68580" marR="68580" marT="0" marB="0" anchor="ctr">
                    <a:solidFill>
                      <a:srgbClr val="DE854A">
                        <a:alpha val="50000"/>
                      </a:srgbClr>
                    </a:solid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500" dirty="0" smtClean="0">
                          <a:effectLst/>
                          <a:latin typeface="+mn-lt"/>
                          <a:ea typeface="Calibri"/>
                          <a:cs typeface="Times New Roman"/>
                        </a:rPr>
                        <a:t>Gender + other pre-determined classes</a:t>
                      </a:r>
                    </a:p>
                  </a:txBody>
                  <a:tcPr marL="68580" marR="68580" marT="0" marB="0" anchor="ctr">
                    <a:solidFill>
                      <a:schemeClr val="bg1">
                        <a:lumMod val="65000"/>
                        <a:alpha val="50000"/>
                      </a:schemeClr>
                    </a:solid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500" dirty="0" smtClean="0">
                          <a:effectLst/>
                          <a:latin typeface="+mn-lt"/>
                          <a:ea typeface="Calibri"/>
                          <a:cs typeface="Times New Roman"/>
                        </a:rPr>
                        <a:t>Gender + other pre-determined classes</a:t>
                      </a:r>
                    </a:p>
                  </a:txBody>
                  <a:tcPr marL="68580" marR="68580" marT="0" marB="0" anchor="ctr">
                    <a:solidFill>
                      <a:srgbClr val="FFCF0B">
                        <a:alpha val="50000"/>
                      </a:srgbClr>
                    </a:solidFill>
                  </a:tcPr>
                </a:tc>
              </a:tr>
            </a:tbl>
          </a:graphicData>
        </a:graphic>
      </p:graphicFrame>
      <p:sp>
        <p:nvSpPr>
          <p:cNvPr id="5" name="Rectangle 4"/>
          <p:cNvSpPr>
            <a:spLocks/>
          </p:cNvSpPr>
          <p:nvPr/>
        </p:nvSpPr>
        <p:spPr bwMode="auto">
          <a:xfrm>
            <a:off x="107504" y="6196"/>
            <a:ext cx="8928992" cy="61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a:solidFill>
                  <a:srgbClr val="2E6FFD"/>
                </a:solidFill>
                <a:latin typeface="Tahoma" charset="0"/>
                <a:ea typeface="ＭＳ Ｐゴシック" charset="0"/>
                <a:cs typeface="ＭＳ Ｐゴシック" charset="0"/>
                <a:sym typeface="Tahoma" charset="0"/>
              </a:rPr>
              <a:t>R</a:t>
            </a:r>
            <a:r>
              <a:rPr lang="en-US" sz="2800" b="1" dirty="0" smtClean="0">
                <a:solidFill>
                  <a:srgbClr val="2E6FFD"/>
                </a:solidFill>
                <a:latin typeface="Tahoma" charset="0"/>
                <a:ea typeface="ＭＳ Ｐゴシック" charset="0"/>
                <a:cs typeface="ＭＳ Ｐゴシック" charset="0"/>
                <a:sym typeface="Tahoma" charset="0"/>
              </a:rPr>
              <a:t>esilience indicators – Draft Standards</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290685525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62295756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27</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420888"/>
            <a:ext cx="8679755"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5</a:t>
            </a:r>
            <a:r>
              <a:rPr lang="en-US" sz="3200" b="1" dirty="0" smtClean="0">
                <a:solidFill>
                  <a:srgbClr val="2E6FFD"/>
                </a:solidFill>
                <a:latin typeface="Tahoma" charset="0"/>
                <a:ea typeface="ＭＳ Ｐゴシック" charset="0"/>
                <a:cs typeface="ＭＳ Ｐゴシック" charset="0"/>
                <a:sym typeface="Tahoma" charset="0"/>
              </a:rPr>
              <a:t>. Attributing changes in resilience to project activities</a:t>
            </a:r>
          </a:p>
          <a:p>
            <a:endParaRPr lang="en-US" sz="3200" b="1" dirty="0">
              <a:solidFill>
                <a:srgbClr val="2E6FFD"/>
              </a:solidFill>
              <a:latin typeface="Tahoma" charset="0"/>
              <a:ea typeface="ＭＳ Ｐゴシック" charset="0"/>
              <a:cs typeface="ＭＳ Ｐゴシック" charset="0"/>
              <a:sym typeface="Tahoma" charset="0"/>
            </a:endParaRPr>
          </a:p>
          <a:p>
            <a:r>
              <a:rPr lang="en-US" sz="3200" dirty="0" smtClean="0">
                <a:solidFill>
                  <a:srgbClr val="2E6FFD"/>
                </a:solidFill>
                <a:latin typeface="Tahoma" charset="0"/>
                <a:ea typeface="ＭＳ Ｐゴシック" charset="0"/>
                <a:cs typeface="ＭＳ Ｐゴシック" charset="0"/>
                <a:sym typeface="Tahoma" charset="0"/>
              </a:rPr>
              <a:t>Nick Brooks</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66945483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964488" cy="5256584"/>
          </a:xfrm>
        </p:spPr>
        <p:txBody>
          <a:bodyPr/>
          <a:lstStyle/>
          <a:p>
            <a:pPr marL="0" indent="0">
              <a:buNone/>
            </a:pPr>
            <a:r>
              <a:rPr lang="en-GB" sz="2000" dirty="0" smtClean="0"/>
              <a:t>Grantees (&amp; DFID) want to determine whether </a:t>
            </a:r>
            <a:r>
              <a:rPr lang="en-GB" sz="2000" dirty="0"/>
              <a:t>(and to what extent) the intervention is making a difference </a:t>
            </a:r>
            <a:endParaRPr lang="en-US" sz="2000" b="1" dirty="0" smtClean="0"/>
          </a:p>
          <a:p>
            <a:r>
              <a:rPr lang="en-US" sz="2200" b="1" dirty="0" smtClean="0"/>
              <a:t>Attribution: </a:t>
            </a:r>
            <a:r>
              <a:rPr lang="en-GB" sz="2000" dirty="0" smtClean="0">
                <a:cs typeface="Arial" panose="020B0604020202020204" pitchFamily="34" charset="0"/>
                <a:sym typeface="Wingdings" panose="05000000000000000000" pitchFamily="2" charset="2"/>
              </a:rPr>
              <a:t>D</a:t>
            </a:r>
            <a:r>
              <a:rPr lang="en-GB" sz="2000" dirty="0" smtClean="0">
                <a:cs typeface="Arial" panose="020B0604020202020204" pitchFamily="34" charset="0"/>
              </a:rPr>
              <a:t>etermining </a:t>
            </a:r>
            <a:r>
              <a:rPr lang="en-GB" sz="2000" dirty="0">
                <a:cs typeface="Arial" panose="020B0604020202020204" pitchFamily="34" charset="0"/>
              </a:rPr>
              <a:t>the degree to </a:t>
            </a:r>
            <a:r>
              <a:rPr lang="en-GB" sz="2000" dirty="0" smtClean="0">
                <a:cs typeface="Arial" panose="020B0604020202020204" pitchFamily="34" charset="0"/>
              </a:rPr>
              <a:t>which </a:t>
            </a:r>
            <a:r>
              <a:rPr lang="en-GB" sz="2000" dirty="0">
                <a:cs typeface="Arial" panose="020B0604020202020204" pitchFamily="34" charset="0"/>
              </a:rPr>
              <a:t>the projects are </a:t>
            </a:r>
            <a:r>
              <a:rPr lang="en-GB" sz="2000" u="sng" dirty="0">
                <a:cs typeface="Arial" panose="020B0604020202020204" pitchFamily="34" charset="0"/>
              </a:rPr>
              <a:t>‘causing’ </a:t>
            </a:r>
            <a:r>
              <a:rPr lang="en-GB" sz="2000" dirty="0">
                <a:cs typeface="Arial" panose="020B0604020202020204" pitchFamily="34" charset="0"/>
              </a:rPr>
              <a:t>the observed resilience </a:t>
            </a:r>
            <a:r>
              <a:rPr lang="en-GB" sz="2000" dirty="0" smtClean="0">
                <a:cs typeface="Arial" panose="020B0604020202020204" pitchFamily="34" charset="0"/>
              </a:rPr>
              <a:t>outcomes (and measured well-being impacts); </a:t>
            </a:r>
          </a:p>
          <a:p>
            <a:r>
              <a:rPr lang="en-US" sz="2200" b="1" dirty="0"/>
              <a:t>Contribution: </a:t>
            </a:r>
            <a:r>
              <a:rPr lang="en-GB" sz="2000" dirty="0">
                <a:cs typeface="Arial" panose="020B0604020202020204" pitchFamily="34" charset="0"/>
                <a:sym typeface="Wingdings" panose="05000000000000000000" pitchFamily="2" charset="2"/>
              </a:rPr>
              <a:t>D</a:t>
            </a:r>
            <a:r>
              <a:rPr lang="en-GB" sz="2000" dirty="0">
                <a:cs typeface="Arial" panose="020B0604020202020204" pitchFamily="34" charset="0"/>
              </a:rPr>
              <a:t>etermining the degree to which  the projects are </a:t>
            </a:r>
            <a:r>
              <a:rPr lang="en-GB" sz="2000" u="sng" dirty="0">
                <a:cs typeface="Arial" panose="020B0604020202020204" pitchFamily="34" charset="0"/>
              </a:rPr>
              <a:t>‘contributing to or helping to achieve’ </a:t>
            </a:r>
            <a:r>
              <a:rPr lang="en-GB" sz="2000" dirty="0">
                <a:cs typeface="Arial" panose="020B0604020202020204" pitchFamily="34" charset="0"/>
              </a:rPr>
              <a:t>the observed resilience outcomes (and impacts); </a:t>
            </a:r>
          </a:p>
          <a:p>
            <a:r>
              <a:rPr lang="en-GB" sz="2000" dirty="0" smtClean="0">
                <a:cs typeface="Arial" panose="020B0604020202020204" pitchFamily="34" charset="0"/>
              </a:rPr>
              <a:t>In practice this distinction not critical – projects will ask:</a:t>
            </a:r>
          </a:p>
          <a:p>
            <a:pPr lvl="1"/>
            <a:r>
              <a:rPr lang="en-GB" sz="1800" kern="1200" dirty="0" smtClean="0">
                <a:ea typeface="ＭＳ Ｐゴシック" charset="0"/>
                <a:cs typeface="ＭＳ Ｐゴシック" charset="0"/>
              </a:rPr>
              <a:t>Are resilience &amp; well-being (as measured by indicators) changing?</a:t>
            </a:r>
          </a:p>
          <a:p>
            <a:pPr lvl="1"/>
            <a:r>
              <a:rPr lang="en-GB" sz="1800" kern="1200" dirty="0" smtClean="0">
                <a:ea typeface="ＭＳ Ｐゴシック" charset="0"/>
                <a:cs typeface="ＭＳ Ｐゴシック" charset="0"/>
              </a:rPr>
              <a:t>To what extent is the project responsible for these measured changes?</a:t>
            </a:r>
          </a:p>
          <a:p>
            <a:pPr lvl="1"/>
            <a:r>
              <a:rPr lang="en-GB" sz="1800" kern="1200" dirty="0" smtClean="0">
                <a:ea typeface="ＭＳ Ｐゴシック" charset="0"/>
                <a:cs typeface="ＭＳ Ｐゴシック" charset="0"/>
              </a:rPr>
              <a:t>To what extent can we say project contributed to or caused these changes?</a:t>
            </a:r>
            <a:endParaRPr lang="en-GB" sz="1800" kern="1200" dirty="0">
              <a:ea typeface="ＭＳ Ｐゴシック" charset="0"/>
              <a:cs typeface="ＭＳ Ｐゴシック" charset="0"/>
            </a:endParaRPr>
          </a:p>
          <a:p>
            <a:pPr lvl="1"/>
            <a:r>
              <a:rPr lang="en-GB" sz="1800" i="1" kern="1200" dirty="0" smtClean="0">
                <a:ea typeface="ＭＳ Ｐゴシック" charset="0"/>
                <a:cs typeface="ＭＳ Ｐゴシック" charset="0"/>
              </a:rPr>
              <a:t>If evidence suggests changes would not have happened without the project, we can attribute changes to project; if evidence suggests project played a role but was not sole driver, we can say project contributed to changes</a:t>
            </a:r>
          </a:p>
          <a:p>
            <a:pPr lvl="1"/>
            <a:r>
              <a:rPr lang="en-GB" sz="1800" i="1" kern="1200" dirty="0" smtClean="0">
                <a:ea typeface="ＭＳ Ｐゴシック" charset="0"/>
                <a:cs typeface="ＭＳ Ｐゴシック" charset="0"/>
              </a:rPr>
              <a:t>In practice there will be a continuum from no contribution to full attribution</a:t>
            </a:r>
            <a:endParaRPr lang="en-GB" sz="1800" i="1" kern="1200" dirty="0">
              <a:ea typeface="ＭＳ Ｐゴシック" charset="0"/>
              <a:cs typeface="ＭＳ Ｐゴシック" charset="0"/>
            </a:endParaRPr>
          </a:p>
        </p:txBody>
      </p:sp>
      <p:sp>
        <p:nvSpPr>
          <p:cNvPr id="4" name="Rectangle 3"/>
          <p:cNvSpPr>
            <a:spLocks/>
          </p:cNvSpPr>
          <p:nvPr/>
        </p:nvSpPr>
        <p:spPr bwMode="auto">
          <a:xfrm>
            <a:off x="0" y="116632"/>
            <a:ext cx="91440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700" b="1" dirty="0" smtClean="0">
                <a:solidFill>
                  <a:srgbClr val="2E6FFD"/>
                </a:solidFill>
                <a:latin typeface="Tahoma" charset="0"/>
                <a:ea typeface="ＭＳ Ｐゴシック" charset="0"/>
                <a:cs typeface="ＭＳ Ｐゴシック" charset="0"/>
                <a:sym typeface="Tahoma" charset="0"/>
              </a:rPr>
              <a:t>Attribution vs. Contribution</a:t>
            </a:r>
            <a:endParaRPr lang="en-US" sz="27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87386114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964488" cy="5256584"/>
          </a:xfrm>
        </p:spPr>
        <p:txBody>
          <a:bodyPr/>
          <a:lstStyle/>
          <a:p>
            <a:pPr marL="0" indent="0">
              <a:buNone/>
            </a:pPr>
            <a:r>
              <a:rPr lang="en-US" sz="2000" dirty="0">
                <a:solidFill>
                  <a:srgbClr val="3366FF"/>
                </a:solidFill>
              </a:rPr>
              <a:t>N</a:t>
            </a:r>
            <a:r>
              <a:rPr lang="en-US" sz="2000" dirty="0" smtClean="0">
                <a:solidFill>
                  <a:srgbClr val="3366FF"/>
                </a:solidFill>
              </a:rPr>
              <a:t>o. with improved resilience </a:t>
            </a:r>
            <a:r>
              <a:rPr lang="en-US" sz="2000" dirty="0" smtClean="0">
                <a:solidFill>
                  <a:srgbClr val="3366FF"/>
                </a:solidFill>
                <a:latin typeface="Wingdings"/>
                <a:ea typeface="Wingdings"/>
                <a:cs typeface="Wingdings"/>
                <a:sym typeface="Wingdings"/>
              </a:rPr>
              <a:t></a:t>
            </a:r>
            <a:r>
              <a:rPr lang="en-US" sz="2000" dirty="0" smtClean="0">
                <a:solidFill>
                  <a:srgbClr val="3366FF"/>
                </a:solidFill>
              </a:rPr>
              <a:t> no. with improved resilience </a:t>
            </a:r>
            <a:r>
              <a:rPr lang="en-US" sz="2000" u="sng" dirty="0" smtClean="0">
                <a:solidFill>
                  <a:srgbClr val="3366FF"/>
                </a:solidFill>
              </a:rPr>
              <a:t>due to project support</a:t>
            </a:r>
          </a:p>
          <a:p>
            <a:pPr marL="0" indent="0">
              <a:buNone/>
            </a:pPr>
            <a:r>
              <a:rPr lang="en-US" sz="2200" b="1" dirty="0" smtClean="0"/>
              <a:t>Assess using</a:t>
            </a:r>
          </a:p>
          <a:p>
            <a:r>
              <a:rPr lang="en-US" sz="2200" b="1" dirty="0" smtClean="0"/>
              <a:t>Beneficiary feedback (qualitative explanatory enquiry)</a:t>
            </a:r>
          </a:p>
          <a:p>
            <a:pPr lvl="1"/>
            <a:r>
              <a:rPr lang="en-US" sz="2000" dirty="0" smtClean="0"/>
              <a:t>Build questions on where/extent to which project helped build resilience into surveys used to gather data for resilience indicators (panel &amp; other survey)</a:t>
            </a:r>
          </a:p>
          <a:p>
            <a:pPr lvl="1"/>
            <a:r>
              <a:rPr lang="en-US" sz="2000" dirty="0"/>
              <a:t>N</a:t>
            </a:r>
            <a:r>
              <a:rPr lang="en-US" sz="2000" dirty="0" smtClean="0"/>
              <a:t>arratives from beneficiaries (panel survey: compare narratives over time)</a:t>
            </a:r>
          </a:p>
          <a:p>
            <a:r>
              <a:rPr lang="en-US" sz="2200" b="1" dirty="0" smtClean="0"/>
              <a:t>Comparisons of resilience (as represented using indicators)</a:t>
            </a:r>
          </a:p>
          <a:p>
            <a:pPr lvl="1"/>
            <a:r>
              <a:rPr lang="en-US" sz="2000" dirty="0" smtClean="0"/>
              <a:t>Before &amp; after intervention</a:t>
            </a:r>
          </a:p>
          <a:p>
            <a:pPr lvl="1"/>
            <a:r>
              <a:rPr lang="en-US" sz="2000" dirty="0" smtClean="0"/>
              <a:t>Between groups at different stages of a phased intervention</a:t>
            </a:r>
          </a:p>
          <a:p>
            <a:pPr lvl="1"/>
            <a:r>
              <a:rPr lang="en-US" sz="2000" dirty="0" smtClean="0"/>
              <a:t>Between beneficiaries and comparison/control groups</a:t>
            </a:r>
          </a:p>
          <a:p>
            <a:pPr lvl="1"/>
            <a:r>
              <a:rPr lang="en-US" sz="2000" i="1" dirty="0" smtClean="0"/>
              <a:t>Comparison/control groups must have similar characteristics (e.g. livelihoods, economic/policy contexts) and be exposed to similar/same hazards</a:t>
            </a:r>
          </a:p>
          <a:p>
            <a:pPr lvl="1"/>
            <a:endParaRPr lang="en-US" sz="2000" dirty="0" smtClean="0"/>
          </a:p>
        </p:txBody>
      </p:sp>
      <p:sp>
        <p:nvSpPr>
          <p:cNvPr id="4" name="Rectangle 3"/>
          <p:cNvSpPr>
            <a:spLocks/>
          </p:cNvSpPr>
          <p:nvPr/>
        </p:nvSpPr>
        <p:spPr bwMode="auto">
          <a:xfrm>
            <a:off x="0" y="116632"/>
            <a:ext cx="91440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700" b="1" dirty="0" smtClean="0">
                <a:solidFill>
                  <a:srgbClr val="2E6FFD"/>
                </a:solidFill>
                <a:latin typeface="Tahoma" charset="0"/>
                <a:ea typeface="ＭＳ Ｐゴシック" charset="0"/>
                <a:cs typeface="ＭＳ Ｐゴシック" charset="0"/>
                <a:sym typeface="Tahoma" charset="0"/>
              </a:rPr>
              <a:t>How much of improved resilience is due to project?</a:t>
            </a:r>
            <a:endParaRPr lang="en-US" sz="27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5888275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12776"/>
            <a:ext cx="8280920" cy="4824536"/>
          </a:xfrm>
        </p:spPr>
        <p:txBody>
          <a:bodyPr/>
          <a:lstStyle/>
          <a:p>
            <a:pPr marL="457200" indent="-457200">
              <a:buFont typeface="+mj-lt"/>
              <a:buAutoNum type="arabicPeriod"/>
            </a:pPr>
            <a:r>
              <a:rPr lang="en-US" sz="2000" dirty="0" smtClean="0"/>
              <a:t>Update on emerging guidance</a:t>
            </a:r>
          </a:p>
          <a:p>
            <a:pPr marL="457200" indent="-457200">
              <a:buFont typeface="+mj-lt"/>
              <a:buAutoNum type="arabicPeriod"/>
            </a:pPr>
            <a:r>
              <a:rPr lang="en-US" sz="2000" dirty="0" smtClean="0"/>
              <a:t>Measuring KPI1 – numbers supported</a:t>
            </a:r>
          </a:p>
          <a:p>
            <a:pPr marL="457200" indent="-457200">
              <a:buFont typeface="+mj-lt"/>
              <a:buAutoNum type="arabicPeriod"/>
            </a:pPr>
            <a:r>
              <a:rPr lang="en-US" sz="2000" dirty="0" smtClean="0"/>
              <a:t>Collecting and using climate and related data</a:t>
            </a:r>
          </a:p>
          <a:p>
            <a:pPr marL="457200" indent="-457200">
              <a:buFont typeface="+mj-lt"/>
              <a:buAutoNum type="arabicPeriod"/>
            </a:pPr>
            <a:r>
              <a:rPr lang="en-US" sz="2000" dirty="0" smtClean="0"/>
              <a:t>Construction and using resilience indicators (KPI4)</a:t>
            </a:r>
          </a:p>
          <a:p>
            <a:pPr marL="457200" indent="-457200">
              <a:buFont typeface="+mj-lt"/>
              <a:buAutoNum type="arabicPeriod"/>
            </a:pPr>
            <a:r>
              <a:rPr lang="en-US" sz="2000" dirty="0" smtClean="0"/>
              <a:t>Attributing changes in resilience to project activities (KPI4)</a:t>
            </a:r>
          </a:p>
          <a:p>
            <a:pPr marL="457200" indent="-457200">
              <a:buFont typeface="+mj-lt"/>
              <a:buAutoNum type="arabicPeriod"/>
            </a:pPr>
            <a:r>
              <a:rPr lang="en-US" sz="2000" dirty="0" smtClean="0"/>
              <a:t>Use of control groups in attribution</a:t>
            </a:r>
          </a:p>
          <a:p>
            <a:pPr marL="457200" indent="-457200">
              <a:buFont typeface="+mj-lt"/>
              <a:buAutoNum type="arabicPeriod"/>
            </a:pPr>
            <a:r>
              <a:rPr lang="en-US" sz="2000" dirty="0" smtClean="0"/>
              <a:t>Report from Concern on Crisis Resilience Indexing System</a:t>
            </a:r>
          </a:p>
          <a:p>
            <a:pPr marL="0" indent="0">
              <a:buNone/>
            </a:pPr>
            <a:endParaRPr lang="en-US" sz="2000" dirty="0" smtClean="0"/>
          </a:p>
        </p:txBody>
      </p:sp>
      <p:sp>
        <p:nvSpPr>
          <p:cNvPr id="4" name="Rectangle 3"/>
          <p:cNvSpPr>
            <a:spLocks/>
          </p:cNvSpPr>
          <p:nvPr/>
        </p:nvSpPr>
        <p:spPr bwMode="auto">
          <a:xfrm>
            <a:off x="251520" y="260648"/>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Content of webinar</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93175627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964488" cy="5688632"/>
          </a:xfrm>
        </p:spPr>
        <p:txBody>
          <a:bodyPr/>
          <a:lstStyle/>
          <a:p>
            <a:pPr marL="0" indent="0">
              <a:buNone/>
            </a:pPr>
            <a:r>
              <a:rPr lang="en-US" sz="2200" b="1" dirty="0" smtClean="0"/>
              <a:t>Qualitative description of contribution</a:t>
            </a:r>
          </a:p>
          <a:p>
            <a:r>
              <a:rPr lang="en-US" sz="2000" dirty="0" smtClean="0"/>
              <a:t>If X people have improved resilience, and there is good evidence* that project played a role, can say project contributed to improved resilience of X people</a:t>
            </a:r>
          </a:p>
          <a:p>
            <a:pPr lvl="1">
              <a:buFont typeface="Lucida Grande"/>
              <a:buChar char="*"/>
            </a:pPr>
            <a:r>
              <a:rPr lang="en-US" sz="1600" dirty="0" smtClean="0"/>
              <a:t>e.g. demonstrable differences between project area and other similar areas coupled with </a:t>
            </a:r>
            <a:r>
              <a:rPr lang="en-US" sz="1600" dirty="0"/>
              <a:t>feedback from key </a:t>
            </a:r>
            <a:r>
              <a:rPr lang="en-US" sz="1600" dirty="0" smtClean="0"/>
              <a:t>informants</a:t>
            </a:r>
            <a:r>
              <a:rPr lang="en-US" sz="1600" dirty="0"/>
              <a:t> </a:t>
            </a:r>
            <a:r>
              <a:rPr lang="en-US" sz="1600" dirty="0" smtClean="0"/>
              <a:t>indicating project played significant role in these differences; resilience outcomes match theory of change and no other plausible explanations; etc.</a:t>
            </a:r>
          </a:p>
          <a:p>
            <a:pPr lvl="1"/>
            <a:r>
              <a:rPr lang="en-US" sz="1800" dirty="0" smtClean="0"/>
              <a:t>How much did project contribute, and how did this vary across different groups?</a:t>
            </a:r>
          </a:p>
          <a:p>
            <a:pPr marL="0" indent="0">
              <a:buNone/>
            </a:pPr>
            <a:r>
              <a:rPr lang="en-US" sz="2200" b="1" dirty="0" smtClean="0"/>
              <a:t>Quantification of contribution </a:t>
            </a:r>
          </a:p>
          <a:p>
            <a:r>
              <a:rPr lang="en-US" sz="2000" dirty="0"/>
              <a:t>B</a:t>
            </a:r>
            <a:r>
              <a:rPr lang="en-US" sz="2000" dirty="0" smtClean="0"/>
              <a:t>eneficiary perceptions from surveys – what proportion (</a:t>
            </a:r>
            <a:r>
              <a:rPr lang="en-US" sz="2000" b="1" dirty="0" smtClean="0"/>
              <a:t>X</a:t>
            </a:r>
            <a:r>
              <a:rPr lang="en-US" sz="2000" dirty="0" smtClean="0"/>
              <a:t>) of sample representing beneficiary population </a:t>
            </a:r>
            <a:r>
              <a:rPr lang="en-US" sz="2000" b="1" dirty="0" smtClean="0"/>
              <a:t>N</a:t>
            </a:r>
            <a:r>
              <a:rPr lang="en-US" sz="2000" dirty="0" smtClean="0"/>
              <a:t>, say project contributed? </a:t>
            </a:r>
          </a:p>
          <a:p>
            <a:pPr lvl="1"/>
            <a:r>
              <a:rPr lang="en-US" sz="1800" b="1" dirty="0" smtClean="0">
                <a:solidFill>
                  <a:srgbClr val="3366FF"/>
                </a:solidFill>
              </a:rPr>
              <a:t>Number with improved resilience due to project = X*N</a:t>
            </a:r>
          </a:p>
          <a:p>
            <a:pPr lvl="1"/>
            <a:r>
              <a:rPr lang="en-US" sz="1800" dirty="0" smtClean="0"/>
              <a:t>Can also ask in </a:t>
            </a:r>
            <a:r>
              <a:rPr lang="en-US" sz="1800" dirty="0"/>
              <a:t>what </a:t>
            </a:r>
            <a:r>
              <a:rPr lang="en-US" sz="1800" dirty="0" smtClean="0"/>
              <a:t>ways project contributed, </a:t>
            </a:r>
            <a:r>
              <a:rPr lang="en-US" sz="1800" dirty="0"/>
              <a:t>and </a:t>
            </a:r>
            <a:r>
              <a:rPr lang="en-US" sz="1800" dirty="0" smtClean="0"/>
              <a:t>by </a:t>
            </a:r>
            <a:r>
              <a:rPr lang="en-US" sz="1800" dirty="0"/>
              <a:t>how much (a little, a lot, etc.)</a:t>
            </a:r>
            <a:endParaRPr lang="en-US" sz="1800" b="1" dirty="0" smtClean="0">
              <a:solidFill>
                <a:srgbClr val="3366FF"/>
              </a:solidFill>
            </a:endParaRPr>
          </a:p>
          <a:p>
            <a:r>
              <a:rPr lang="en-US" sz="2000" dirty="0" smtClean="0"/>
              <a:t>“Difference in difference”</a:t>
            </a:r>
            <a:r>
              <a:rPr lang="en-US" sz="2000" baseline="30000" dirty="0" smtClean="0"/>
              <a:t>1</a:t>
            </a:r>
            <a:r>
              <a:rPr lang="en-US" sz="2000" dirty="0" smtClean="0"/>
              <a:t> - what proportion of people are more resilient in sample of beneficiary population (</a:t>
            </a:r>
            <a:r>
              <a:rPr lang="en-US" sz="2000" b="1" dirty="0" smtClean="0"/>
              <a:t>X</a:t>
            </a:r>
            <a:r>
              <a:rPr lang="en-US" sz="2000" dirty="0" smtClean="0"/>
              <a:t>) than in sample of control population (</a:t>
            </a:r>
            <a:r>
              <a:rPr lang="en-US" sz="2000" b="1" dirty="0" smtClean="0"/>
              <a:t>Y</a:t>
            </a:r>
            <a:r>
              <a:rPr lang="en-US" sz="2000" dirty="0" smtClean="0"/>
              <a:t>)?</a:t>
            </a:r>
          </a:p>
          <a:p>
            <a:pPr lvl="1"/>
            <a:r>
              <a:rPr lang="en-US" sz="1800" b="1" dirty="0" smtClean="0">
                <a:solidFill>
                  <a:srgbClr val="3366FF"/>
                </a:solidFill>
              </a:rPr>
              <a:t>Number with improved resilience due to project = (X-Y)*N </a:t>
            </a:r>
          </a:p>
          <a:p>
            <a:r>
              <a:rPr lang="en-US" sz="2000" i="1" dirty="0" smtClean="0"/>
              <a:t>Need large, representative samples – seek statistical advice</a:t>
            </a:r>
          </a:p>
          <a:p>
            <a:pPr marL="0" indent="0">
              <a:spcBef>
                <a:spcPts val="1400"/>
              </a:spcBef>
              <a:buNone/>
            </a:pPr>
            <a:r>
              <a:rPr lang="en-US" sz="1200" baseline="30000" smtClean="0"/>
              <a:t>1</a:t>
            </a:r>
            <a:r>
              <a:rPr lang="en-US" sz="1200" smtClean="0"/>
              <a:t>As described </a:t>
            </a:r>
            <a:r>
              <a:rPr lang="en-US" sz="1200" dirty="0" smtClean="0"/>
              <a:t>by Khan </a:t>
            </a:r>
            <a:r>
              <a:rPr lang="en-US" sz="1200" dirty="0"/>
              <a:t>and </a:t>
            </a:r>
            <a:r>
              <a:rPr lang="en-US" sz="1200" dirty="0" smtClean="0"/>
              <a:t>Anderson (2014): </a:t>
            </a:r>
            <a:r>
              <a:rPr lang="en-US" sz="1200" dirty="0"/>
              <a:t>http://</a:t>
            </a:r>
            <a:r>
              <a:rPr lang="en-US" sz="1200" dirty="0" err="1"/>
              <a:t>www.iied.org</a:t>
            </a:r>
            <a:r>
              <a:rPr lang="en-US" sz="1200" dirty="0"/>
              <a:t>/climate-adaptation-good-development-two-sides-same-coin</a:t>
            </a:r>
            <a:endParaRPr lang="en-US" sz="1200" baseline="30000" dirty="0" smtClean="0"/>
          </a:p>
        </p:txBody>
      </p:sp>
      <p:sp>
        <p:nvSpPr>
          <p:cNvPr id="4" name="Rectangle 3"/>
          <p:cNvSpPr>
            <a:spLocks/>
          </p:cNvSpPr>
          <p:nvPr/>
        </p:nvSpPr>
        <p:spPr bwMode="auto">
          <a:xfrm>
            <a:off x="0" y="116632"/>
            <a:ext cx="9144000"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700" b="1" dirty="0" smtClean="0">
                <a:solidFill>
                  <a:srgbClr val="2E6FFD"/>
                </a:solidFill>
                <a:latin typeface="Tahoma" charset="0"/>
                <a:ea typeface="ＭＳ Ｐゴシック" charset="0"/>
                <a:cs typeface="ＭＳ Ｐゴシック" charset="0"/>
                <a:sym typeface="Tahoma" charset="0"/>
              </a:rPr>
              <a:t>Characterising contribution</a:t>
            </a:r>
            <a:endParaRPr lang="en-US" sz="27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96156647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31</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60648"/>
            <a:ext cx="867975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Attribution/contribution – Draft Standards</a:t>
            </a:r>
            <a:endParaRPr lang="en-US" sz="2800" b="1" dirty="0">
              <a:solidFill>
                <a:srgbClr val="2E6FFD"/>
              </a:solidFill>
              <a:latin typeface="Tahoma" charset="0"/>
              <a:ea typeface="ＭＳ Ｐゴシック" charset="0"/>
              <a:cs typeface="ＭＳ Ｐゴシック" charset="0"/>
              <a:sym typeface="Tahoma"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40864999"/>
              </p:ext>
            </p:extLst>
          </p:nvPr>
        </p:nvGraphicFramePr>
        <p:xfrm>
          <a:off x="0" y="1196752"/>
          <a:ext cx="9144000" cy="5360670"/>
        </p:xfrm>
        <a:graphic>
          <a:graphicData uri="http://schemas.openxmlformats.org/drawingml/2006/table">
            <a:tbl>
              <a:tblPr firstRow="1" bandRow="1">
                <a:tableStyleId>{93296810-A885-4BE3-A3E7-6D5BEEA58F35}</a:tableStyleId>
              </a:tblPr>
              <a:tblGrid>
                <a:gridCol w="1505206"/>
                <a:gridCol w="2497298"/>
                <a:gridCol w="2570748"/>
                <a:gridCol w="2570748"/>
              </a:tblGrid>
              <a:tr h="359797">
                <a:tc>
                  <a:txBody>
                    <a:bodyPr/>
                    <a:lstStyle/>
                    <a:p>
                      <a:endParaRPr lang="en-US" dirty="0"/>
                    </a:p>
                  </a:txBody>
                  <a:tcPr>
                    <a:solidFill>
                      <a:schemeClr val="bg1">
                        <a:lumMod val="75000"/>
                      </a:schemeClr>
                    </a:solidFill>
                  </a:tcPr>
                </a:tc>
                <a:tc>
                  <a:txBody>
                    <a:bodyPr/>
                    <a:lstStyle/>
                    <a:p>
                      <a:pPr algn="ctr"/>
                      <a:r>
                        <a:rPr lang="en-US" dirty="0" smtClean="0"/>
                        <a:t>Bronze</a:t>
                      </a:r>
                      <a:endParaRPr lang="en-US" dirty="0"/>
                    </a:p>
                  </a:txBody>
                  <a:tcPr>
                    <a:solidFill>
                      <a:srgbClr val="DE854A"/>
                    </a:solidFill>
                  </a:tcPr>
                </a:tc>
                <a:tc>
                  <a:txBody>
                    <a:bodyPr/>
                    <a:lstStyle/>
                    <a:p>
                      <a:pPr algn="ctr"/>
                      <a:r>
                        <a:rPr lang="en-US" dirty="0" smtClean="0"/>
                        <a:t>Silver</a:t>
                      </a:r>
                      <a:endParaRPr lang="en-US" dirty="0"/>
                    </a:p>
                  </a:txBody>
                  <a:tcPr>
                    <a:solidFill>
                      <a:schemeClr val="bg1">
                        <a:lumMod val="65000"/>
                      </a:schemeClr>
                    </a:solidFill>
                  </a:tcPr>
                </a:tc>
                <a:tc>
                  <a:txBody>
                    <a:bodyPr/>
                    <a:lstStyle/>
                    <a:p>
                      <a:pPr algn="ctr"/>
                      <a:r>
                        <a:rPr lang="en-US" dirty="0" smtClean="0"/>
                        <a:t>Gold</a:t>
                      </a:r>
                    </a:p>
                  </a:txBody>
                  <a:tcPr>
                    <a:solidFill>
                      <a:srgbClr val="FFCF0B"/>
                    </a:solidFill>
                  </a:tcPr>
                </a:tc>
              </a:tr>
              <a:tr h="809543">
                <a:tc>
                  <a:txBody>
                    <a:bodyPr/>
                    <a:lstStyle/>
                    <a:p>
                      <a:r>
                        <a:rPr lang="en-US" sz="1500" dirty="0" smtClean="0"/>
                        <a:t>Qualitative explanatory</a:t>
                      </a:r>
                      <a:r>
                        <a:rPr lang="en-US" sz="1500" baseline="0" dirty="0" smtClean="0"/>
                        <a:t> enquiry</a:t>
                      </a:r>
                      <a:endParaRPr lang="en-US" sz="1500" dirty="0"/>
                    </a:p>
                  </a:txBody>
                  <a:tcPr marL="68580" marR="68580" marT="0" marB="0" anchor="ctr">
                    <a:solidFill>
                      <a:schemeClr val="bg1">
                        <a:lumMod val="7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Project level estimate of contribution</a:t>
                      </a:r>
                      <a:r>
                        <a:rPr lang="en-GB" sz="1500" baseline="0" dirty="0" smtClean="0">
                          <a:effectLst/>
                          <a:latin typeface="+mn-lt"/>
                          <a:ea typeface="Calibri"/>
                          <a:cs typeface="Times New Roman"/>
                        </a:rPr>
                        <a:t> of project based on combination of </a:t>
                      </a:r>
                      <a:r>
                        <a:rPr lang="en-GB" sz="1500" dirty="0" smtClean="0">
                          <a:effectLst/>
                          <a:latin typeface="+mn-lt"/>
                          <a:ea typeface="Calibri"/>
                          <a:cs typeface="Times New Roman"/>
                        </a:rPr>
                        <a:t>qualitative and quantitative</a:t>
                      </a:r>
                      <a:r>
                        <a:rPr lang="en-GB" sz="1500" baseline="0" dirty="0" smtClean="0">
                          <a:effectLst/>
                          <a:latin typeface="+mn-lt"/>
                          <a:ea typeface="Calibri"/>
                          <a:cs typeface="Times New Roman"/>
                        </a:rPr>
                        <a:t> reasoning.</a:t>
                      </a:r>
                      <a:endParaRPr lang="en-GB" sz="1500" dirty="0">
                        <a:effectLst/>
                        <a:latin typeface="+mn-lt"/>
                        <a:ea typeface="Calibri"/>
                        <a:cs typeface="Times New Roman"/>
                      </a:endParaRPr>
                    </a:p>
                  </a:txBody>
                  <a:tcPr marL="68580" marR="68580" marT="0" marB="0" anchor="ctr">
                    <a:solidFill>
                      <a:srgbClr val="DE854A">
                        <a:alpha val="50000"/>
                      </a:srgbClr>
                    </a:solidFill>
                  </a:tcPr>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GB" sz="1500" dirty="0" smtClean="0">
                          <a:effectLst/>
                          <a:latin typeface="+mn-lt"/>
                          <a:ea typeface="Calibri"/>
                          <a:cs typeface="Times New Roman"/>
                        </a:rPr>
                        <a:t>As Bronze, but</a:t>
                      </a:r>
                      <a:r>
                        <a:rPr lang="en-GB" sz="1500" baseline="0" dirty="0" smtClean="0">
                          <a:effectLst/>
                          <a:latin typeface="+mn-lt"/>
                          <a:ea typeface="Calibri"/>
                          <a:cs typeface="Times New Roman"/>
                        </a:rPr>
                        <a:t> informed by </a:t>
                      </a:r>
                      <a:r>
                        <a:rPr lang="en-GB" sz="1500" dirty="0" smtClean="0">
                          <a:effectLst/>
                          <a:latin typeface="+mn-lt"/>
                          <a:ea typeface="Calibri"/>
                          <a:cs typeface="Times New Roman"/>
                        </a:rPr>
                        <a:t>questions related</a:t>
                      </a:r>
                      <a:r>
                        <a:rPr lang="en-GB" sz="1500" baseline="0" dirty="0" smtClean="0">
                          <a:effectLst/>
                          <a:latin typeface="+mn-lt"/>
                          <a:ea typeface="Calibri"/>
                          <a:cs typeface="Times New Roman"/>
                        </a:rPr>
                        <a:t> to role of project built into surveys of beneficiaries. </a:t>
                      </a:r>
                      <a:r>
                        <a:rPr lang="en-GB" sz="1500" dirty="0" smtClean="0">
                          <a:effectLst/>
                          <a:latin typeface="+mn-lt"/>
                          <a:ea typeface="Calibri"/>
                          <a:cs typeface="Times New Roman"/>
                        </a:rPr>
                        <a:t>Include </a:t>
                      </a:r>
                      <a:r>
                        <a:rPr lang="en-GB" sz="1500" dirty="0">
                          <a:effectLst/>
                          <a:latin typeface="+mn-lt"/>
                          <a:ea typeface="Calibri"/>
                          <a:cs typeface="Times New Roman"/>
                        </a:rPr>
                        <a:t>those ‘excluded’ from </a:t>
                      </a:r>
                      <a:r>
                        <a:rPr lang="en-GB" sz="1500" dirty="0" smtClean="0">
                          <a:effectLst/>
                          <a:latin typeface="+mn-lt"/>
                          <a:ea typeface="Calibri"/>
                          <a:cs typeface="Times New Roman"/>
                        </a:rPr>
                        <a:t>benefit.</a:t>
                      </a:r>
                      <a:endParaRPr lang="en-GB" sz="1500" dirty="0">
                        <a:effectLst/>
                        <a:latin typeface="+mn-lt"/>
                        <a:ea typeface="Calibri"/>
                        <a:cs typeface="Times New Roman"/>
                      </a:endParaRPr>
                    </a:p>
                  </a:txBody>
                  <a:tcPr marL="68580" marR="68580" marT="0" marB="0" anchor="ctr">
                    <a:solidFill>
                      <a:schemeClr val="bg1">
                        <a:lumMod val="6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As Silver, but</a:t>
                      </a:r>
                      <a:r>
                        <a:rPr lang="en-GB" sz="1500" baseline="0" dirty="0" smtClean="0">
                          <a:effectLst/>
                          <a:latin typeface="+mn-lt"/>
                          <a:ea typeface="Calibri"/>
                          <a:cs typeface="Times New Roman"/>
                        </a:rPr>
                        <a:t> also</a:t>
                      </a:r>
                      <a:r>
                        <a:rPr lang="en-GB" sz="1500" dirty="0" smtClean="0">
                          <a:effectLst/>
                          <a:latin typeface="+mn-lt"/>
                          <a:ea typeface="Calibri"/>
                          <a:cs typeface="Times New Roman"/>
                        </a:rPr>
                        <a:t> informed by beneficiary</a:t>
                      </a:r>
                      <a:r>
                        <a:rPr lang="en-GB" sz="1500" baseline="0" dirty="0" smtClean="0">
                          <a:effectLst/>
                          <a:latin typeface="+mn-lt"/>
                          <a:ea typeface="Calibri"/>
                          <a:cs typeface="Times New Roman"/>
                        </a:rPr>
                        <a:t> narratives derived from panel studies. </a:t>
                      </a:r>
                      <a:r>
                        <a:rPr lang="en-GB" sz="1500" dirty="0" smtClean="0">
                          <a:effectLst/>
                          <a:latin typeface="+mn-lt"/>
                          <a:ea typeface="Calibri"/>
                          <a:cs typeface="Times New Roman"/>
                        </a:rPr>
                        <a:t>Include </a:t>
                      </a:r>
                      <a:r>
                        <a:rPr lang="en-GB" sz="1500" dirty="0">
                          <a:effectLst/>
                          <a:latin typeface="+mn-lt"/>
                          <a:ea typeface="Calibri"/>
                          <a:cs typeface="Times New Roman"/>
                        </a:rPr>
                        <a:t>those ‘excluded’ from </a:t>
                      </a:r>
                      <a:r>
                        <a:rPr lang="en-GB" sz="1500" dirty="0" smtClean="0">
                          <a:effectLst/>
                          <a:latin typeface="+mn-lt"/>
                          <a:ea typeface="Calibri"/>
                          <a:cs typeface="Times New Roman"/>
                        </a:rPr>
                        <a:t>benefit.</a:t>
                      </a:r>
                      <a:endParaRPr lang="en-GB" sz="1500" dirty="0">
                        <a:effectLst/>
                        <a:latin typeface="+mn-lt"/>
                        <a:ea typeface="Calibri"/>
                        <a:cs typeface="Times New Roman"/>
                      </a:endParaRPr>
                    </a:p>
                  </a:txBody>
                  <a:tcPr marL="68580" marR="68580" marT="0" marB="0" anchor="ctr">
                    <a:solidFill>
                      <a:srgbClr val="FFCF0B">
                        <a:alpha val="50000"/>
                      </a:srgbClr>
                    </a:solidFill>
                  </a:tcPr>
                </a:tc>
              </a:tr>
              <a:tr h="823869">
                <a:tc>
                  <a:txBody>
                    <a:bodyPr/>
                    <a:lstStyle/>
                    <a:p>
                      <a:r>
                        <a:rPr lang="en-US" sz="1500" dirty="0" smtClean="0"/>
                        <a:t>Counterfactual</a:t>
                      </a:r>
                      <a:endParaRPr lang="en-US" sz="1500" dirty="0"/>
                    </a:p>
                  </a:txBody>
                  <a:tcPr marL="68580" marR="68580" marT="0" marB="0" anchor="ctr">
                    <a:solidFill>
                      <a:schemeClr val="bg1">
                        <a:lumMod val="75000"/>
                        <a:alpha val="50000"/>
                      </a:schemeClr>
                    </a:solidFill>
                  </a:tcPr>
                </a:tc>
                <a:tc>
                  <a:txBody>
                    <a:bodyPr/>
                    <a:lstStyle/>
                    <a:p>
                      <a:pPr>
                        <a:lnSpc>
                          <a:spcPct val="115000"/>
                        </a:lnSpc>
                        <a:spcAft>
                          <a:spcPts val="0"/>
                        </a:spcAft>
                      </a:pPr>
                      <a:r>
                        <a:rPr lang="en-GB" sz="1500" dirty="0">
                          <a:effectLst/>
                          <a:latin typeface="+mn-lt"/>
                          <a:ea typeface="Calibri"/>
                          <a:cs typeface="Times New Roman"/>
                        </a:rPr>
                        <a:t>Before/</a:t>
                      </a:r>
                      <a:r>
                        <a:rPr lang="en-GB" sz="1500" dirty="0" smtClean="0">
                          <a:effectLst/>
                          <a:latin typeface="+mn-lt"/>
                          <a:ea typeface="Calibri"/>
                          <a:cs typeface="Times New Roman"/>
                        </a:rPr>
                        <a:t>after intervention.</a:t>
                      </a:r>
                      <a:endParaRPr lang="en-GB" sz="1500" dirty="0">
                        <a:effectLst/>
                        <a:latin typeface="+mn-lt"/>
                        <a:ea typeface="Calibri"/>
                        <a:cs typeface="Times New Roman"/>
                      </a:endParaRPr>
                    </a:p>
                  </a:txBody>
                  <a:tcPr marL="68580" marR="68580" marT="0" marB="0" anchor="ctr">
                    <a:solidFill>
                      <a:srgbClr val="DE854A">
                        <a:alpha val="50000"/>
                      </a:srgbClr>
                    </a:solidFill>
                  </a:tcPr>
                </a:tc>
                <a:tc>
                  <a:txBody>
                    <a:bodyPr/>
                    <a:lstStyle/>
                    <a:p>
                      <a:pPr>
                        <a:lnSpc>
                          <a:spcPct val="115000"/>
                        </a:lnSpc>
                        <a:spcAft>
                          <a:spcPts val="0"/>
                        </a:spcAft>
                      </a:pPr>
                      <a:r>
                        <a:rPr lang="en-GB" sz="1500" dirty="0">
                          <a:effectLst/>
                          <a:latin typeface="+mn-lt"/>
                          <a:ea typeface="Calibri"/>
                          <a:cs typeface="Times New Roman"/>
                        </a:rPr>
                        <a:t>Use of phased intervention </a:t>
                      </a:r>
                      <a:r>
                        <a:rPr lang="en-GB" sz="1500" dirty="0" smtClean="0">
                          <a:effectLst/>
                          <a:latin typeface="+mn-lt"/>
                          <a:ea typeface="Calibri"/>
                          <a:cs typeface="Times New Roman"/>
                        </a:rPr>
                        <a:t>approach to</a:t>
                      </a:r>
                      <a:r>
                        <a:rPr lang="en-GB" sz="1500" baseline="0" dirty="0" smtClean="0">
                          <a:effectLst/>
                          <a:latin typeface="+mn-lt"/>
                          <a:ea typeface="Calibri"/>
                          <a:cs typeface="Times New Roman"/>
                        </a:rPr>
                        <a:t> compare beneficiaries at different stages of intervention through p</a:t>
                      </a:r>
                      <a:r>
                        <a:rPr lang="en-GB" sz="1500" dirty="0" smtClean="0">
                          <a:effectLst/>
                          <a:latin typeface="+mn-lt"/>
                          <a:ea typeface="Calibri"/>
                          <a:cs typeface="Times New Roman"/>
                        </a:rPr>
                        <a:t>anel </a:t>
                      </a:r>
                      <a:r>
                        <a:rPr lang="en-GB" sz="1500" dirty="0">
                          <a:effectLst/>
                          <a:latin typeface="+mn-lt"/>
                          <a:ea typeface="Calibri"/>
                          <a:cs typeface="Times New Roman"/>
                        </a:rPr>
                        <a:t>survey.</a:t>
                      </a:r>
                    </a:p>
                  </a:txBody>
                  <a:tcPr marL="68580" marR="68580" marT="0" marB="0" anchor="ctr">
                    <a:solidFill>
                      <a:schemeClr val="bg1">
                        <a:lumMod val="65000"/>
                        <a:alpha val="50000"/>
                      </a:schemeClr>
                    </a:solidFill>
                  </a:tcPr>
                </a:tc>
                <a:tc>
                  <a:txBody>
                    <a:bodyPr/>
                    <a:lstStyle/>
                    <a:p>
                      <a:pPr>
                        <a:lnSpc>
                          <a:spcPct val="115000"/>
                        </a:lnSpc>
                        <a:spcAft>
                          <a:spcPts val="0"/>
                        </a:spcAft>
                      </a:pPr>
                      <a:r>
                        <a:rPr lang="en-GB" sz="1500" dirty="0" smtClean="0">
                          <a:effectLst/>
                          <a:latin typeface="+mn-lt"/>
                          <a:ea typeface="Calibri"/>
                          <a:cs typeface="Times New Roman"/>
                        </a:rPr>
                        <a:t>Use of control/comparison</a:t>
                      </a:r>
                      <a:r>
                        <a:rPr lang="en-GB" sz="1500" baseline="0" dirty="0" smtClean="0">
                          <a:effectLst/>
                          <a:latin typeface="+mn-lt"/>
                          <a:ea typeface="Calibri"/>
                          <a:cs typeface="Times New Roman"/>
                        </a:rPr>
                        <a:t> groups exposed to similar/same stresses &amp; shocks.</a:t>
                      </a:r>
                      <a:endParaRPr lang="en-GB" sz="1500" dirty="0">
                        <a:effectLst/>
                        <a:latin typeface="+mn-lt"/>
                        <a:ea typeface="Calibri"/>
                        <a:cs typeface="Times New Roman"/>
                      </a:endParaRPr>
                    </a:p>
                  </a:txBody>
                  <a:tcPr marL="68580" marR="68580" marT="0" marB="0" anchor="ctr">
                    <a:solidFill>
                      <a:srgbClr val="FFCF0B">
                        <a:alpha val="50000"/>
                      </a:srgbClr>
                    </a:solidFill>
                  </a:tcPr>
                </a:tc>
              </a:tr>
              <a:tr h="1074612">
                <a:tc>
                  <a:txBody>
                    <a:bodyPr/>
                    <a:lstStyle/>
                    <a:p>
                      <a:pPr>
                        <a:lnSpc>
                          <a:spcPct val="115000"/>
                        </a:lnSpc>
                        <a:spcAft>
                          <a:spcPts val="0"/>
                        </a:spcAft>
                      </a:pPr>
                      <a:r>
                        <a:rPr lang="en-GB" sz="1500">
                          <a:effectLst/>
                          <a:latin typeface="Calibri"/>
                          <a:ea typeface="Calibri"/>
                          <a:cs typeface="Times New Roman"/>
                        </a:rPr>
                        <a:t>Assessment of contribution</a:t>
                      </a:r>
                    </a:p>
                  </a:txBody>
                  <a:tcPr marL="68580" marR="68580" marT="0" marB="0">
                    <a:solidFill>
                      <a:schemeClr val="bg1">
                        <a:lumMod val="75000"/>
                        <a:alpha val="50000"/>
                      </a:schemeClr>
                    </a:solidFill>
                  </a:tcPr>
                </a:tc>
                <a:tc>
                  <a:txBody>
                    <a:bodyPr/>
                    <a:lstStyle/>
                    <a:p>
                      <a:pPr>
                        <a:lnSpc>
                          <a:spcPct val="115000"/>
                        </a:lnSpc>
                        <a:spcAft>
                          <a:spcPts val="0"/>
                        </a:spcAft>
                      </a:pPr>
                      <a:r>
                        <a:rPr lang="en-GB" sz="1500" dirty="0">
                          <a:effectLst/>
                          <a:latin typeface="Calibri"/>
                          <a:ea typeface="Calibri"/>
                          <a:cs typeface="Times New Roman"/>
                        </a:rPr>
                        <a:t>Project ‘contributed to’ improved resilience of X number of </a:t>
                      </a:r>
                      <a:r>
                        <a:rPr lang="en-GB" sz="1500" dirty="0" smtClean="0">
                          <a:effectLst/>
                          <a:latin typeface="Calibri"/>
                          <a:ea typeface="Calibri"/>
                          <a:cs typeface="Times New Roman"/>
                        </a:rPr>
                        <a:t>people.</a:t>
                      </a:r>
                      <a:endParaRPr lang="en-GB" sz="1500" dirty="0">
                        <a:effectLst/>
                        <a:latin typeface="Calibri"/>
                        <a:ea typeface="Calibri"/>
                        <a:cs typeface="Times New Roman"/>
                      </a:endParaRPr>
                    </a:p>
                  </a:txBody>
                  <a:tcPr marL="68580" marR="68580" marT="0" marB="0">
                    <a:solidFill>
                      <a:srgbClr val="DE854A">
                        <a:alpha val="50000"/>
                      </a:srgbClr>
                    </a:solidFill>
                  </a:tcPr>
                </a:tc>
                <a:tc>
                  <a:txBody>
                    <a:bodyPr/>
                    <a:lstStyle/>
                    <a:p>
                      <a:pPr>
                        <a:lnSpc>
                          <a:spcPct val="115000"/>
                        </a:lnSpc>
                        <a:spcAft>
                          <a:spcPts val="0"/>
                        </a:spcAft>
                      </a:pPr>
                      <a:r>
                        <a:rPr lang="en-GB" sz="1500" dirty="0">
                          <a:effectLst/>
                          <a:latin typeface="Calibri"/>
                          <a:ea typeface="Calibri"/>
                          <a:cs typeface="Times New Roman"/>
                        </a:rPr>
                        <a:t>Qualitative description of extent to which project contributed, e.g. </a:t>
                      </a:r>
                      <a:r>
                        <a:rPr lang="en-GB" sz="1500" dirty="0" smtClean="0">
                          <a:effectLst/>
                          <a:latin typeface="+mn-lt"/>
                          <a:ea typeface="Calibri"/>
                          <a:cs typeface="Times New Roman"/>
                        </a:rPr>
                        <a:t>one of several factors, </a:t>
                      </a:r>
                      <a:r>
                        <a:rPr lang="en-GB" sz="1500" dirty="0" smtClean="0">
                          <a:effectLst/>
                          <a:latin typeface="Calibri"/>
                          <a:ea typeface="Calibri"/>
                          <a:cs typeface="Times New Roman"/>
                        </a:rPr>
                        <a:t>significant or major (but not sole) factor, </a:t>
                      </a:r>
                      <a:r>
                        <a:rPr lang="en-GB" sz="1500" dirty="0">
                          <a:effectLst/>
                          <a:latin typeface="Calibri"/>
                          <a:ea typeface="Calibri"/>
                          <a:cs typeface="Times New Roman"/>
                        </a:rPr>
                        <a:t>resilience would not have been improved without project; describe for different groups of </a:t>
                      </a:r>
                      <a:r>
                        <a:rPr lang="en-GB" sz="1500" dirty="0" smtClean="0">
                          <a:effectLst/>
                          <a:latin typeface="Calibri"/>
                          <a:ea typeface="Calibri"/>
                          <a:cs typeface="Times New Roman"/>
                        </a:rPr>
                        <a:t>beneficiaries.</a:t>
                      </a:r>
                      <a:endParaRPr lang="en-GB" sz="1500" dirty="0">
                        <a:effectLst/>
                        <a:latin typeface="Calibri"/>
                        <a:ea typeface="Calibri"/>
                        <a:cs typeface="Times New Roman"/>
                      </a:endParaRPr>
                    </a:p>
                  </a:txBody>
                  <a:tcPr marL="68580" marR="68580" marT="0" marB="0">
                    <a:solidFill>
                      <a:schemeClr val="bg1">
                        <a:lumMod val="65000"/>
                        <a:alpha val="50000"/>
                      </a:schemeClr>
                    </a:solidFill>
                  </a:tcPr>
                </a:tc>
                <a:tc>
                  <a:txBody>
                    <a:bodyPr/>
                    <a:lstStyle/>
                    <a:p>
                      <a:pPr>
                        <a:lnSpc>
                          <a:spcPct val="115000"/>
                        </a:lnSpc>
                        <a:spcAft>
                          <a:spcPts val="0"/>
                        </a:spcAft>
                      </a:pPr>
                      <a:r>
                        <a:rPr lang="en-GB" sz="1500" dirty="0">
                          <a:effectLst/>
                          <a:latin typeface="Calibri"/>
                          <a:ea typeface="Calibri"/>
                          <a:cs typeface="Times New Roman"/>
                        </a:rPr>
                        <a:t>Quantitative characterisation that indicates the % of the total numbers with improved resilience that can be attributed to the project and/or the degree of change that can be attributed to the project.</a:t>
                      </a:r>
                    </a:p>
                  </a:txBody>
                  <a:tcPr marL="68580" marR="68580" marT="0" marB="0">
                    <a:solidFill>
                      <a:srgbClr val="FFCF0B">
                        <a:alpha val="50000"/>
                      </a:srgbClr>
                    </a:solidFill>
                  </a:tcPr>
                </a:tc>
              </a:tr>
            </a:tbl>
          </a:graphicData>
        </a:graphic>
      </p:graphicFrame>
    </p:spTree>
    <p:extLst>
      <p:ext uri="{BB962C8B-B14F-4D97-AF65-F5344CB8AC3E}">
        <p14:creationId xmlns:p14="http://schemas.microsoft.com/office/powerpoint/2010/main" val="384487471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6229575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33</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420888"/>
            <a:ext cx="8679755"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6</a:t>
            </a:r>
            <a:r>
              <a:rPr lang="en-US" sz="3200" b="1" dirty="0" smtClean="0">
                <a:solidFill>
                  <a:srgbClr val="2E6FFD"/>
                </a:solidFill>
                <a:latin typeface="Tahoma" charset="0"/>
                <a:ea typeface="ＭＳ Ｐゴシック" charset="0"/>
                <a:cs typeface="ＭＳ Ｐゴシック" charset="0"/>
                <a:sym typeface="Tahoma" charset="0"/>
              </a:rPr>
              <a:t>. Use of control groups in attribution or contribution</a:t>
            </a:r>
          </a:p>
          <a:p>
            <a:endParaRPr lang="en-US" sz="3200" dirty="0" smtClean="0">
              <a:solidFill>
                <a:srgbClr val="2E6FFD"/>
              </a:solidFill>
              <a:latin typeface="Tahoma" charset="0"/>
              <a:ea typeface="ＭＳ Ｐゴシック" charset="0"/>
              <a:cs typeface="ＭＳ Ｐゴシック" charset="0"/>
              <a:sym typeface="Tahoma" charset="0"/>
            </a:endParaRPr>
          </a:p>
          <a:p>
            <a:r>
              <a:rPr lang="en-US" sz="3200" dirty="0" err="1" smtClean="0">
                <a:solidFill>
                  <a:srgbClr val="2E6FFD"/>
                </a:solidFill>
                <a:latin typeface="Tahoma" charset="0"/>
                <a:ea typeface="ＭＳ Ｐゴシック" charset="0"/>
                <a:cs typeface="ＭＳ Ｐゴシック" charset="0"/>
                <a:sym typeface="Tahoma" charset="0"/>
              </a:rPr>
              <a:t>Nidhi</a:t>
            </a:r>
            <a:r>
              <a:rPr lang="en-US" sz="3200" dirty="0" smtClean="0">
                <a:solidFill>
                  <a:srgbClr val="2E6FFD"/>
                </a:solidFill>
                <a:latin typeface="Tahoma" charset="0"/>
                <a:ea typeface="ＭＳ Ｐゴシック" charset="0"/>
                <a:cs typeface="ＭＳ Ｐゴシック" charset="0"/>
                <a:sym typeface="Tahoma" charset="0"/>
              </a:rPr>
              <a:t> Mittal</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239000862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34</a:t>
            </a:fld>
            <a:endParaRPr lang="en-US" sz="1200">
              <a:solidFill>
                <a:schemeClr val="tx1"/>
              </a:solidFill>
              <a:latin typeface="Arial" charset="0"/>
              <a:ea typeface="ＭＳ Ｐゴシック" charset="0"/>
              <a:cs typeface="ＭＳ Ｐゴシック" charset="0"/>
              <a:sym typeface="Arial" charset="0"/>
            </a:endParaRPr>
          </a:p>
        </p:txBody>
      </p:sp>
      <p:sp>
        <p:nvSpPr>
          <p:cNvPr id="5" name="Rectangle 3"/>
          <p:cNvSpPr>
            <a:spLocks/>
          </p:cNvSpPr>
          <p:nvPr/>
        </p:nvSpPr>
        <p:spPr bwMode="auto">
          <a:xfrm>
            <a:off x="251520" y="142404"/>
            <a:ext cx="867975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smtClean="0">
                <a:solidFill>
                  <a:srgbClr val="2E6FFD"/>
                </a:solidFill>
                <a:latin typeface="Tahoma" charset="0"/>
                <a:ea typeface="ＭＳ Ｐゴシック" charset="0"/>
                <a:cs typeface="ＭＳ Ｐゴシック" charset="0"/>
                <a:sym typeface="Tahoma" charset="0"/>
              </a:rPr>
              <a:t>Role of Control Groups</a:t>
            </a:r>
            <a:endParaRPr lang="en-US" sz="3200" b="1" dirty="0">
              <a:solidFill>
                <a:srgbClr val="2E6FFD"/>
              </a:solidFill>
              <a:latin typeface="Tahoma" charset="0"/>
              <a:ea typeface="ＭＳ Ｐゴシック" charset="0"/>
              <a:cs typeface="ＭＳ Ｐゴシック" charset="0"/>
              <a:sym typeface="Tahoma" charset="0"/>
            </a:endParaRPr>
          </a:p>
        </p:txBody>
      </p:sp>
      <p:sp>
        <p:nvSpPr>
          <p:cNvPr id="6" name="Rectangle 5"/>
          <p:cNvSpPr>
            <a:spLocks/>
          </p:cNvSpPr>
          <p:nvPr/>
        </p:nvSpPr>
        <p:spPr bwMode="auto">
          <a:xfrm>
            <a:off x="146299" y="980728"/>
            <a:ext cx="8784976" cy="194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smtClean="0">
                <a:solidFill>
                  <a:srgbClr val="3366FF"/>
                </a:solidFill>
                <a:latin typeface="+mn-lt"/>
                <a:ea typeface="ＭＳ Ｐゴシック" charset="0"/>
                <a:cs typeface="Arial" panose="020B0604020202020204" pitchFamily="34" charset="0"/>
                <a:sym typeface="Tahoma" charset="0"/>
              </a:rPr>
              <a:t>Role of control groups in measuring attribution or contribution</a:t>
            </a:r>
          </a:p>
          <a:p>
            <a:pPr marL="742950" lvl="1" indent="-285750" algn="l">
              <a:spcBef>
                <a:spcPts val="1300"/>
              </a:spcBef>
              <a:buClr>
                <a:srgbClr val="000000"/>
              </a:buClr>
              <a:buSzPct val="100000"/>
              <a:buFont typeface="Arial" panose="020B0604020202020204" pitchFamily="34" charset="0"/>
              <a:buChar char="•"/>
            </a:pPr>
            <a:r>
              <a:rPr lang="en-GB" sz="2000" dirty="0" smtClean="0">
                <a:solidFill>
                  <a:schemeClr val="tx1"/>
                </a:solidFill>
                <a:latin typeface="+mn-lt"/>
                <a:ea typeface="ＭＳ Ｐゴシック" charset="0"/>
                <a:cs typeface="Arial" panose="020B0604020202020204" pitchFamily="34" charset="0"/>
              </a:rPr>
              <a:t>The </a:t>
            </a:r>
            <a:r>
              <a:rPr lang="en-GB" sz="2000" b="1" dirty="0">
                <a:solidFill>
                  <a:schemeClr val="tx1"/>
                </a:solidFill>
                <a:latin typeface="+mn-lt"/>
                <a:ea typeface="ＭＳ Ｐゴシック" charset="0"/>
                <a:cs typeface="Arial" panose="020B0604020202020204" pitchFamily="34" charset="0"/>
              </a:rPr>
              <a:t>evaluation framework</a:t>
            </a:r>
            <a:r>
              <a:rPr lang="en-GB" sz="2000" dirty="0">
                <a:solidFill>
                  <a:schemeClr val="tx1"/>
                </a:solidFill>
                <a:latin typeface="+mn-lt"/>
                <a:ea typeface="ＭＳ Ｐゴシック" charset="0"/>
                <a:cs typeface="Arial" panose="020B0604020202020204" pitchFamily="34" charset="0"/>
              </a:rPr>
              <a:t>, including data </a:t>
            </a:r>
            <a:r>
              <a:rPr lang="en-GB" sz="2000" dirty="0" smtClean="0">
                <a:solidFill>
                  <a:schemeClr val="tx1"/>
                </a:solidFill>
                <a:latin typeface="+mn-lt"/>
                <a:ea typeface="ＭＳ Ｐゴシック" charset="0"/>
                <a:cs typeface="Arial" panose="020B0604020202020204" pitchFamily="34" charset="0"/>
              </a:rPr>
              <a:t>sources/methods </a:t>
            </a:r>
            <a:r>
              <a:rPr lang="en-GB" sz="2000" b="1" dirty="0" smtClean="0">
                <a:solidFill>
                  <a:schemeClr val="tx1"/>
                </a:solidFill>
                <a:latin typeface="+mn-lt"/>
                <a:ea typeface="ＭＳ Ｐゴシック" charset="0"/>
                <a:cs typeface="Arial" panose="020B0604020202020204" pitchFamily="34" charset="0"/>
              </a:rPr>
              <a:t>depends on whether the focus is on attribution </a:t>
            </a:r>
            <a:r>
              <a:rPr lang="en-GB" sz="2000" b="1" dirty="0">
                <a:solidFill>
                  <a:schemeClr val="tx1"/>
                </a:solidFill>
                <a:latin typeface="+mn-lt"/>
                <a:ea typeface="ＭＳ Ｐゴシック" charset="0"/>
                <a:cs typeface="Arial" panose="020B0604020202020204" pitchFamily="34" charset="0"/>
              </a:rPr>
              <a:t>or contribution. </a:t>
            </a:r>
            <a:endParaRPr lang="en-GB" sz="2000" b="1" dirty="0" smtClean="0">
              <a:latin typeface="+mn-lt"/>
              <a:cs typeface="Arial" panose="020B0604020202020204" pitchFamily="34" charset="0"/>
            </a:endParaRPr>
          </a:p>
          <a:p>
            <a:pPr marL="742950" lvl="1" indent="-285750" algn="l">
              <a:spcBef>
                <a:spcPts val="1300"/>
              </a:spcBef>
              <a:buClr>
                <a:srgbClr val="000000"/>
              </a:buClr>
              <a:buSzPct val="100000"/>
              <a:buFont typeface="Arial" panose="020B0604020202020204" pitchFamily="34" charset="0"/>
              <a:buChar char="•"/>
            </a:pPr>
            <a:r>
              <a:rPr lang="en-GB" sz="2000" b="1" dirty="0" smtClean="0">
                <a:latin typeface="+mn-lt"/>
                <a:cs typeface="Arial" panose="020B0604020202020204" pitchFamily="34" charset="0"/>
              </a:rPr>
              <a:t>Attribution </a:t>
            </a:r>
            <a:r>
              <a:rPr lang="en-GB" sz="2000" b="1" dirty="0">
                <a:latin typeface="+mn-lt"/>
                <a:cs typeface="Arial" panose="020B0604020202020204" pitchFamily="34" charset="0"/>
              </a:rPr>
              <a:t>analysis will require more experimental type </a:t>
            </a:r>
            <a:r>
              <a:rPr lang="en-GB" sz="2000" b="1" dirty="0" smtClean="0">
                <a:latin typeface="+mn-lt"/>
                <a:cs typeface="Arial" panose="020B0604020202020204" pitchFamily="34" charset="0"/>
              </a:rPr>
              <a:t>evaluations</a:t>
            </a:r>
            <a:r>
              <a:rPr lang="en-GB" sz="2000" dirty="0" smtClean="0">
                <a:latin typeface="+mn-lt"/>
                <a:cs typeface="Arial" panose="020B0604020202020204" pitchFamily="34" charset="0"/>
              </a:rPr>
              <a:t>:</a:t>
            </a:r>
          </a:p>
          <a:p>
            <a:pPr marL="1200150" lvl="2" indent="-28575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Use </a:t>
            </a:r>
            <a:r>
              <a:rPr lang="en-GB" sz="2000" b="1" dirty="0">
                <a:solidFill>
                  <a:schemeClr val="tx1"/>
                </a:solidFill>
                <a:latin typeface="+mn-lt"/>
                <a:ea typeface="ＭＳ Ｐゴシック" charset="0"/>
                <a:cs typeface="Arial" panose="020B0604020202020204" pitchFamily="34" charset="0"/>
              </a:rPr>
              <a:t>of </a:t>
            </a:r>
            <a:r>
              <a:rPr lang="en-GB" sz="2000" b="1" dirty="0" smtClean="0">
                <a:solidFill>
                  <a:schemeClr val="tx1"/>
                </a:solidFill>
                <a:latin typeface="+mn-lt"/>
                <a:ea typeface="ＭＳ Ｐゴシック" charset="0"/>
                <a:cs typeface="Arial" panose="020B0604020202020204" pitchFamily="34" charset="0"/>
              </a:rPr>
              <a:t>experiment (and control groups) </a:t>
            </a:r>
            <a:r>
              <a:rPr lang="en-GB" sz="2000" dirty="0" smtClean="0">
                <a:solidFill>
                  <a:schemeClr val="tx1"/>
                </a:solidFill>
                <a:latin typeface="+mn-lt"/>
                <a:ea typeface="ＭＳ Ｐゴシック" charset="0"/>
                <a:cs typeface="Arial" panose="020B0604020202020204" pitchFamily="34" charset="0"/>
              </a:rPr>
              <a:t>tries </a:t>
            </a:r>
            <a:r>
              <a:rPr lang="en-GB" sz="2000" dirty="0">
                <a:solidFill>
                  <a:schemeClr val="tx1"/>
                </a:solidFill>
                <a:latin typeface="+mn-lt"/>
                <a:ea typeface="ＭＳ Ｐゴシック" charset="0"/>
                <a:cs typeface="Arial" panose="020B0604020202020204" pitchFamily="34" charset="0"/>
              </a:rPr>
              <a:t>to isolate one factor—the </a:t>
            </a:r>
            <a:r>
              <a:rPr lang="en-GB" sz="2000" dirty="0" smtClean="0">
                <a:solidFill>
                  <a:schemeClr val="tx1"/>
                </a:solidFill>
                <a:latin typeface="+mn-lt"/>
                <a:ea typeface="ＭＳ Ｐゴシック" charset="0"/>
                <a:cs typeface="Arial" panose="020B0604020202020204" pitchFamily="34" charset="0"/>
              </a:rPr>
              <a:t>receipt of an intervention </a:t>
            </a:r>
            <a:r>
              <a:rPr lang="en-GB" sz="2000" dirty="0">
                <a:solidFill>
                  <a:schemeClr val="tx1"/>
                </a:solidFill>
                <a:latin typeface="+mn-lt"/>
                <a:ea typeface="ＭＳ Ｐゴシック" charset="0"/>
                <a:cs typeface="Arial" panose="020B0604020202020204" pitchFamily="34" charset="0"/>
              </a:rPr>
              <a:t>or a project </a:t>
            </a:r>
            <a:r>
              <a:rPr lang="en-GB" sz="2000" dirty="0" smtClean="0">
                <a:solidFill>
                  <a:schemeClr val="tx1"/>
                </a:solidFill>
                <a:latin typeface="+mn-lt"/>
                <a:ea typeface="ＭＳ Ｐゴシック" charset="0"/>
                <a:cs typeface="Arial" panose="020B0604020202020204" pitchFamily="34" charset="0"/>
              </a:rPr>
              <a:t>, everything </a:t>
            </a:r>
            <a:r>
              <a:rPr lang="en-GB" sz="2000" dirty="0">
                <a:solidFill>
                  <a:schemeClr val="tx1"/>
                </a:solidFill>
                <a:latin typeface="+mn-lt"/>
                <a:ea typeface="ＭＳ Ｐゴシック" charset="0"/>
                <a:cs typeface="Arial" panose="020B0604020202020204" pitchFamily="34" charset="0"/>
              </a:rPr>
              <a:t>else </a:t>
            </a:r>
            <a:r>
              <a:rPr lang="en-GB" sz="2000" dirty="0" smtClean="0">
                <a:solidFill>
                  <a:schemeClr val="tx1"/>
                </a:solidFill>
                <a:latin typeface="+mn-lt"/>
                <a:ea typeface="ＭＳ Ｐゴシック" charset="0"/>
                <a:cs typeface="Arial" panose="020B0604020202020204" pitchFamily="34" charset="0"/>
              </a:rPr>
              <a:t>being constant.</a:t>
            </a:r>
          </a:p>
          <a:p>
            <a:pPr marL="1200150" lvl="2" indent="-28575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Individual </a:t>
            </a:r>
            <a:r>
              <a:rPr lang="en-GB" sz="2000" b="1" dirty="0">
                <a:solidFill>
                  <a:schemeClr val="tx1"/>
                </a:solidFill>
                <a:latin typeface="+mn-lt"/>
                <a:ea typeface="ＭＳ Ｐゴシック" charset="0"/>
                <a:cs typeface="Arial" panose="020B0604020202020204" pitchFamily="34" charset="0"/>
              </a:rPr>
              <a:t>households or communities  </a:t>
            </a:r>
            <a:r>
              <a:rPr lang="en-GB" sz="2000" b="1" dirty="0" smtClean="0">
                <a:solidFill>
                  <a:schemeClr val="tx1"/>
                </a:solidFill>
                <a:latin typeface="+mn-lt"/>
                <a:ea typeface="ＭＳ Ｐゴシック" charset="0"/>
                <a:cs typeface="Arial" panose="020B0604020202020204" pitchFamily="34" charset="0"/>
              </a:rPr>
              <a:t>are randomly assigned </a:t>
            </a:r>
            <a:r>
              <a:rPr lang="en-GB" sz="2000" dirty="0" smtClean="0">
                <a:solidFill>
                  <a:schemeClr val="tx1"/>
                </a:solidFill>
                <a:latin typeface="+mn-lt"/>
                <a:ea typeface="ＭＳ Ｐゴシック" charset="0"/>
                <a:cs typeface="Arial" panose="020B0604020202020204" pitchFamily="34" charset="0"/>
              </a:rPr>
              <a:t>to </a:t>
            </a:r>
            <a:r>
              <a:rPr lang="en-GB" sz="2000" dirty="0">
                <a:solidFill>
                  <a:schemeClr val="tx1"/>
                </a:solidFill>
                <a:latin typeface="+mn-lt"/>
                <a:ea typeface="ＭＳ Ｐゴシック" charset="0"/>
                <a:cs typeface="Arial" panose="020B0604020202020204" pitchFamily="34" charset="0"/>
              </a:rPr>
              <a:t>the </a:t>
            </a:r>
            <a:r>
              <a:rPr lang="en-GB" sz="2000" dirty="0" smtClean="0">
                <a:solidFill>
                  <a:schemeClr val="tx1"/>
                </a:solidFill>
                <a:latin typeface="+mn-lt"/>
                <a:ea typeface="ＭＳ Ｐゴシック" charset="0"/>
                <a:cs typeface="Arial" panose="020B0604020202020204" pitchFamily="34" charset="0"/>
              </a:rPr>
              <a:t>control group (randomised control trials).</a:t>
            </a:r>
          </a:p>
          <a:p>
            <a:pPr marL="1200150" lvl="2" indent="-285750" algn="l">
              <a:spcBef>
                <a:spcPts val="0"/>
              </a:spcBef>
              <a:buClr>
                <a:srgbClr val="000000"/>
              </a:buClr>
              <a:buSzPct val="100000"/>
              <a:buFont typeface="Arial" panose="020B0604020202020204" pitchFamily="34" charset="0"/>
              <a:buChar char="•"/>
            </a:pPr>
            <a:r>
              <a:rPr lang="en-GB" sz="2000" b="1" dirty="0" smtClean="0">
                <a:solidFill>
                  <a:schemeClr val="tx1"/>
                </a:solidFill>
                <a:latin typeface="+mn-lt"/>
                <a:ea typeface="ＭＳ Ｐゴシック" charset="0"/>
                <a:cs typeface="Arial" panose="020B0604020202020204" pitchFamily="34" charset="0"/>
              </a:rPr>
              <a:t>Quasi‐experiments </a:t>
            </a:r>
            <a:r>
              <a:rPr lang="en-GB" sz="2000" dirty="0" smtClean="0">
                <a:solidFill>
                  <a:schemeClr val="tx1"/>
                </a:solidFill>
                <a:latin typeface="+mn-lt"/>
                <a:ea typeface="ＭＳ Ｐゴシック" charset="0"/>
                <a:cs typeface="Arial" panose="020B0604020202020204" pitchFamily="34" charset="0"/>
              </a:rPr>
              <a:t>— </a:t>
            </a:r>
            <a:r>
              <a:rPr lang="en-GB" sz="2000" b="1" dirty="0" smtClean="0">
                <a:solidFill>
                  <a:schemeClr val="tx1"/>
                </a:solidFill>
                <a:latin typeface="+mn-lt"/>
                <a:ea typeface="ＭＳ Ｐゴシック" charset="0"/>
                <a:cs typeface="Arial" panose="020B0604020202020204" pitchFamily="34" charset="0"/>
              </a:rPr>
              <a:t>similar </a:t>
            </a:r>
            <a:r>
              <a:rPr lang="en-GB" sz="2000" b="1" dirty="0">
                <a:solidFill>
                  <a:schemeClr val="tx1"/>
                </a:solidFill>
                <a:latin typeface="+mn-lt"/>
                <a:ea typeface="ＭＳ Ｐゴシック" charset="0"/>
                <a:cs typeface="Arial" panose="020B0604020202020204" pitchFamily="34" charset="0"/>
              </a:rPr>
              <a:t>groups of beneficiaries, or communities are used </a:t>
            </a:r>
            <a:r>
              <a:rPr lang="en-GB" sz="2000" dirty="0">
                <a:solidFill>
                  <a:schemeClr val="tx1"/>
                </a:solidFill>
                <a:latin typeface="+mn-lt"/>
                <a:ea typeface="ＭＳ Ｐゴシック" charset="0"/>
                <a:cs typeface="Arial" panose="020B0604020202020204" pitchFamily="34" charset="0"/>
              </a:rPr>
              <a:t>to create comparison </a:t>
            </a:r>
            <a:r>
              <a:rPr lang="en-GB" sz="2000" dirty="0" smtClean="0">
                <a:solidFill>
                  <a:schemeClr val="tx1"/>
                </a:solidFill>
                <a:latin typeface="+mn-lt"/>
                <a:ea typeface="ＭＳ Ｐゴシック" charset="0"/>
                <a:cs typeface="Arial" panose="020B0604020202020204" pitchFamily="34" charset="0"/>
              </a:rPr>
              <a:t>groups</a:t>
            </a:r>
            <a:r>
              <a:rPr lang="en-GB" sz="2000" dirty="0">
                <a:solidFill>
                  <a:schemeClr val="tx1"/>
                </a:solidFill>
                <a:latin typeface="+mn-lt"/>
                <a:ea typeface="ＭＳ Ｐゴシック" charset="0"/>
                <a:cs typeface="Arial" panose="020B0604020202020204" pitchFamily="34" charset="0"/>
              </a:rPr>
              <a:t> </a:t>
            </a:r>
            <a:r>
              <a:rPr lang="en-GB" sz="2000" dirty="0" smtClean="0">
                <a:solidFill>
                  <a:schemeClr val="tx1"/>
                </a:solidFill>
                <a:latin typeface="+mn-lt"/>
                <a:ea typeface="ＭＳ Ｐゴシック" charset="0"/>
                <a:cs typeface="Arial" panose="020B0604020202020204" pitchFamily="34" charset="0"/>
              </a:rPr>
              <a:t>( </a:t>
            </a:r>
            <a:r>
              <a:rPr lang="en-GB" sz="2000" b="1" dirty="0" smtClean="0">
                <a:solidFill>
                  <a:schemeClr val="tx1"/>
                </a:solidFill>
                <a:latin typeface="+mn-lt"/>
                <a:ea typeface="ＭＳ Ｐゴシック" charset="0"/>
                <a:cs typeface="Arial" panose="020B0604020202020204" pitchFamily="34" charset="0"/>
              </a:rPr>
              <a:t>no randomisation </a:t>
            </a:r>
            <a:r>
              <a:rPr lang="en-GB" sz="2000" dirty="0" smtClean="0">
                <a:solidFill>
                  <a:schemeClr val="tx1"/>
                </a:solidFill>
                <a:latin typeface="+mn-lt"/>
                <a:ea typeface="ＭＳ Ｐゴシック" charset="0"/>
                <a:cs typeface="Arial" panose="020B0604020202020204" pitchFamily="34" charset="0"/>
              </a:rPr>
              <a:t>involved)</a:t>
            </a:r>
            <a:endParaRPr lang="en-GB" sz="2000" dirty="0">
              <a:solidFill>
                <a:schemeClr val="tx1"/>
              </a:solidFill>
              <a:latin typeface="+mn-lt"/>
              <a:ea typeface="ＭＳ Ｐゴシック" charset="0"/>
              <a:cs typeface="Arial" panose="020B0604020202020204" pitchFamily="34" charset="0"/>
            </a:endParaRPr>
          </a:p>
          <a:p>
            <a:pPr marL="742950" lvl="1" indent="-285750" algn="l">
              <a:spcBef>
                <a:spcPts val="1300"/>
              </a:spcBef>
              <a:buClr>
                <a:srgbClr val="000000"/>
              </a:buClr>
              <a:buSzPct val="100000"/>
              <a:buFont typeface="Arial" panose="020B0604020202020204" pitchFamily="34" charset="0"/>
              <a:buChar char="•"/>
            </a:pPr>
            <a:r>
              <a:rPr lang="en-GB" sz="2000" b="1" dirty="0" smtClean="0">
                <a:latin typeface="+mn-lt"/>
              </a:rPr>
              <a:t>Contribution </a:t>
            </a:r>
            <a:r>
              <a:rPr lang="en-GB" sz="2000" b="1" dirty="0">
                <a:latin typeface="+mn-lt"/>
              </a:rPr>
              <a:t>analysis can be more theory-based </a:t>
            </a:r>
            <a:r>
              <a:rPr lang="en-GB" sz="2000" dirty="0">
                <a:latin typeface="+mn-lt"/>
              </a:rPr>
              <a:t>and supported by </a:t>
            </a:r>
            <a:r>
              <a:rPr lang="en-GB" sz="2000" dirty="0" smtClean="0">
                <a:latin typeface="+mn-lt"/>
              </a:rPr>
              <a:t>a </a:t>
            </a:r>
            <a:r>
              <a:rPr lang="en-GB" sz="2000" b="1" dirty="0" smtClean="0">
                <a:latin typeface="+mn-lt"/>
              </a:rPr>
              <a:t>broader range of methods  and </a:t>
            </a:r>
            <a:r>
              <a:rPr lang="en-GB" sz="2000" b="1" dirty="0">
                <a:latin typeface="+mn-lt"/>
              </a:rPr>
              <a:t>sources </a:t>
            </a:r>
            <a:r>
              <a:rPr lang="en-GB" sz="2000" dirty="0">
                <a:latin typeface="+mn-lt"/>
              </a:rPr>
              <a:t>of data </a:t>
            </a:r>
            <a:r>
              <a:rPr lang="en-GB" sz="2000" dirty="0" smtClean="0">
                <a:latin typeface="+mn-lt"/>
              </a:rPr>
              <a:t>to develop a </a:t>
            </a:r>
            <a:r>
              <a:rPr lang="en-GB" sz="2000" dirty="0">
                <a:latin typeface="+mn-lt"/>
              </a:rPr>
              <a:t>consistent narrative</a:t>
            </a:r>
            <a:r>
              <a:rPr lang="en-GB" sz="2000" dirty="0">
                <a:solidFill>
                  <a:schemeClr val="tx1"/>
                </a:solidFill>
                <a:latin typeface="+mn-lt"/>
                <a:ea typeface="ＭＳ Ｐゴシック" charset="0"/>
                <a:cs typeface="Arial" panose="020B0604020202020204" pitchFamily="34" charset="0"/>
              </a:rPr>
              <a:t>.</a:t>
            </a:r>
          </a:p>
          <a:p>
            <a:pPr marL="1200150" lvl="2" indent="-285750" algn="l">
              <a:spcBef>
                <a:spcPts val="1300"/>
              </a:spcBef>
              <a:buClr>
                <a:srgbClr val="000000"/>
              </a:buClr>
              <a:buSzPct val="100000"/>
              <a:buFont typeface="Arial" panose="020B0604020202020204" pitchFamily="34" charset="0"/>
              <a:buChar char="•"/>
            </a:pPr>
            <a:r>
              <a:rPr lang="en-GB" sz="2000" dirty="0" smtClean="0">
                <a:latin typeface="+mn-lt"/>
              </a:rPr>
              <a:t>Q</a:t>
            </a:r>
            <a:r>
              <a:rPr lang="en-GB" sz="2000" dirty="0" smtClean="0">
                <a:solidFill>
                  <a:schemeClr val="tx1"/>
                </a:solidFill>
                <a:latin typeface="+mn-lt"/>
                <a:ea typeface="ＭＳ Ｐゴシック" charset="0"/>
                <a:cs typeface="Arial" panose="020B0604020202020204" pitchFamily="34" charset="0"/>
              </a:rPr>
              <a:t>uasi </a:t>
            </a:r>
            <a:r>
              <a:rPr lang="en-GB" sz="2000" dirty="0">
                <a:solidFill>
                  <a:schemeClr val="tx1"/>
                </a:solidFill>
                <a:latin typeface="+mn-lt"/>
                <a:ea typeface="ＭＳ Ｐゴシック" charset="0"/>
                <a:cs typeface="Arial" panose="020B0604020202020204" pitchFamily="34" charset="0"/>
              </a:rPr>
              <a:t>experiments, case studies, correlation studies, longitudinal studies, and sample </a:t>
            </a:r>
            <a:r>
              <a:rPr lang="en-GB" sz="2000" dirty="0" smtClean="0">
                <a:solidFill>
                  <a:schemeClr val="tx1"/>
                </a:solidFill>
                <a:latin typeface="+mn-lt"/>
                <a:ea typeface="ＭＳ Ｐゴシック" charset="0"/>
                <a:cs typeface="Arial" panose="020B0604020202020204" pitchFamily="34" charset="0"/>
              </a:rPr>
              <a:t>surveys</a:t>
            </a:r>
            <a:endParaRPr lang="en-GB" sz="1800" dirty="0" smtClean="0">
              <a:latin typeface="+mn-lt"/>
              <a:cs typeface="Arial" panose="020B0604020202020204" pitchFamily="34" charset="0"/>
            </a:endParaRPr>
          </a:p>
          <a:p>
            <a:pPr marL="285750" indent="-285750" algn="l">
              <a:buFont typeface="Arial" panose="020B0604020202020204" pitchFamily="34" charset="0"/>
              <a:buChar char="•"/>
            </a:pPr>
            <a:endParaRPr lang="en-GB" sz="1800" dirty="0">
              <a:solidFill>
                <a:schemeClr val="tx1"/>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66473819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35</a:t>
            </a:fld>
            <a:endParaRPr lang="en-US" sz="1200">
              <a:solidFill>
                <a:schemeClr val="tx1"/>
              </a:solidFill>
              <a:latin typeface="Arial" charset="0"/>
              <a:ea typeface="ＭＳ Ｐゴシック" charset="0"/>
              <a:cs typeface="ＭＳ Ｐゴシック" charset="0"/>
              <a:sym typeface="Arial" charset="0"/>
            </a:endParaRPr>
          </a:p>
        </p:txBody>
      </p:sp>
      <p:sp>
        <p:nvSpPr>
          <p:cNvPr id="5" name="Rectangle 3"/>
          <p:cNvSpPr>
            <a:spLocks/>
          </p:cNvSpPr>
          <p:nvPr/>
        </p:nvSpPr>
        <p:spPr bwMode="auto">
          <a:xfrm>
            <a:off x="251520" y="142404"/>
            <a:ext cx="867975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smtClean="0">
                <a:solidFill>
                  <a:srgbClr val="2E6FFD"/>
                </a:solidFill>
                <a:latin typeface="Tahoma" charset="0"/>
                <a:ea typeface="ＭＳ Ｐゴシック" charset="0"/>
                <a:cs typeface="ＭＳ Ｐゴシック" charset="0"/>
                <a:sym typeface="Tahoma" charset="0"/>
              </a:rPr>
              <a:t>Effective use of Control Groups</a:t>
            </a:r>
            <a:endParaRPr lang="en-US" sz="3200" b="1" dirty="0">
              <a:solidFill>
                <a:srgbClr val="2E6FFD"/>
              </a:solidFill>
              <a:latin typeface="Tahoma" charset="0"/>
              <a:ea typeface="ＭＳ Ｐゴシック" charset="0"/>
              <a:cs typeface="ＭＳ Ｐゴシック" charset="0"/>
              <a:sym typeface="Tahoma" charset="0"/>
            </a:endParaRPr>
          </a:p>
        </p:txBody>
      </p:sp>
      <p:sp>
        <p:nvSpPr>
          <p:cNvPr id="6" name="Rectangle 5"/>
          <p:cNvSpPr>
            <a:spLocks/>
          </p:cNvSpPr>
          <p:nvPr/>
        </p:nvSpPr>
        <p:spPr bwMode="auto">
          <a:xfrm>
            <a:off x="147905" y="4643908"/>
            <a:ext cx="8784976" cy="194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a:solidFill>
                  <a:srgbClr val="3366FF"/>
                </a:solidFill>
                <a:latin typeface="+mn-lt"/>
                <a:ea typeface="ＭＳ Ｐゴシック" charset="0"/>
                <a:cs typeface="Arial" panose="020B0604020202020204" pitchFamily="34" charset="0"/>
                <a:sym typeface="Tahoma" charset="0"/>
              </a:rPr>
              <a:t>Ethical challenges and limitations of using control groups</a:t>
            </a:r>
          </a:p>
          <a:p>
            <a:pPr marL="833438" lvl="1" indent="-376238" algn="l">
              <a:spcBef>
                <a:spcPts val="0"/>
              </a:spcBef>
              <a:buClr>
                <a:srgbClr val="000000"/>
              </a:buClr>
              <a:buSzPct val="100000"/>
              <a:buFont typeface="Arial"/>
              <a:buChar char="•"/>
            </a:pPr>
            <a:r>
              <a:rPr lang="en-US" sz="2000" dirty="0" smtClean="0">
                <a:latin typeface="+mn-lt"/>
              </a:rPr>
              <a:t>There are </a:t>
            </a:r>
            <a:r>
              <a:rPr lang="en-US" sz="2000" b="1" dirty="0" smtClean="0">
                <a:latin typeface="+mn-lt"/>
              </a:rPr>
              <a:t>ethical </a:t>
            </a:r>
            <a:r>
              <a:rPr lang="en-US" sz="2000" b="1" dirty="0">
                <a:latin typeface="+mn-lt"/>
              </a:rPr>
              <a:t>questions on how/when to use control </a:t>
            </a:r>
            <a:r>
              <a:rPr lang="en-US" sz="2000" b="1" dirty="0" smtClean="0">
                <a:latin typeface="+mn-lt"/>
              </a:rPr>
              <a:t>groups </a:t>
            </a:r>
          </a:p>
          <a:p>
            <a:pPr marL="833438" lvl="1" indent="-376238" algn="l">
              <a:spcBef>
                <a:spcPts val="0"/>
              </a:spcBef>
              <a:buClr>
                <a:srgbClr val="000000"/>
              </a:buClr>
              <a:buSzPct val="100000"/>
              <a:buFont typeface="Arial"/>
              <a:buChar char="•"/>
            </a:pPr>
            <a:r>
              <a:rPr lang="en-US" sz="2000" dirty="0" smtClean="0">
                <a:latin typeface="+mn-lt"/>
              </a:rPr>
              <a:t>W</a:t>
            </a:r>
            <a:r>
              <a:rPr lang="en-US" sz="2000" b="1" dirty="0" smtClean="0">
                <a:latin typeface="+mn-lt"/>
              </a:rPr>
              <a:t>hen </a:t>
            </a:r>
            <a:r>
              <a:rPr lang="en-US" sz="2000" b="1" dirty="0">
                <a:latin typeface="+mn-lt"/>
              </a:rPr>
              <a:t>an actor interacts with </a:t>
            </a:r>
            <a:r>
              <a:rPr lang="en-US" sz="2000" b="1" dirty="0" smtClean="0">
                <a:latin typeface="+mn-lt"/>
              </a:rPr>
              <a:t>beneficiaries, they </a:t>
            </a:r>
            <a:r>
              <a:rPr lang="en-US" sz="2000" b="1" dirty="0">
                <a:latin typeface="+mn-lt"/>
              </a:rPr>
              <a:t>expect certain </a:t>
            </a:r>
            <a:r>
              <a:rPr lang="en-US" sz="2000" b="1" dirty="0" smtClean="0">
                <a:latin typeface="+mn-lt"/>
              </a:rPr>
              <a:t>actions</a:t>
            </a:r>
            <a:r>
              <a:rPr lang="en-US" sz="2000" dirty="0" smtClean="0">
                <a:latin typeface="+mn-lt"/>
              </a:rPr>
              <a:t>. </a:t>
            </a:r>
          </a:p>
          <a:p>
            <a:pPr marL="833438" lvl="1" indent="-376238" algn="l">
              <a:spcBef>
                <a:spcPts val="0"/>
              </a:spcBef>
              <a:buClr>
                <a:srgbClr val="000000"/>
              </a:buClr>
              <a:buSzPct val="100000"/>
              <a:buFont typeface="Arial"/>
              <a:buChar char="•"/>
            </a:pPr>
            <a:r>
              <a:rPr lang="en-US" sz="2000" b="1" dirty="0" smtClean="0">
                <a:latin typeface="+mn-lt"/>
              </a:rPr>
              <a:t>Managing expectations </a:t>
            </a:r>
            <a:r>
              <a:rPr lang="en-US" sz="2000" dirty="0" smtClean="0">
                <a:latin typeface="+mn-lt"/>
              </a:rPr>
              <a:t>and helping beneficiary groups understand </a:t>
            </a:r>
            <a:r>
              <a:rPr lang="en-GB" sz="2000" dirty="0">
                <a:solidFill>
                  <a:schemeClr val="tx1"/>
                </a:solidFill>
                <a:latin typeface="+mn-lt"/>
                <a:ea typeface="ＭＳ Ｐゴシック" charset="0"/>
                <a:cs typeface="ＭＳ Ｐゴシック" charset="0"/>
              </a:rPr>
              <a:t>the value </a:t>
            </a:r>
            <a:r>
              <a:rPr lang="en-GB" sz="2000" dirty="0" smtClean="0">
                <a:solidFill>
                  <a:schemeClr val="tx1"/>
                </a:solidFill>
                <a:latin typeface="+mn-lt"/>
                <a:ea typeface="ＭＳ Ｐゴシック" charset="0"/>
                <a:cs typeface="ＭＳ Ｐゴシック" charset="0"/>
              </a:rPr>
              <a:t> and challenges of contribution and attribution is key.</a:t>
            </a:r>
          </a:p>
          <a:p>
            <a:pPr marL="833438" lvl="1" indent="-376238" algn="l">
              <a:spcBef>
                <a:spcPts val="0"/>
              </a:spcBef>
              <a:buClr>
                <a:srgbClr val="000000"/>
              </a:buClr>
              <a:buSzPct val="100000"/>
              <a:buFont typeface="Arial"/>
              <a:buChar char="•"/>
            </a:pPr>
            <a:r>
              <a:rPr lang="en-GB" sz="2000" b="1" dirty="0" smtClean="0">
                <a:solidFill>
                  <a:srgbClr val="0000FF"/>
                </a:solidFill>
                <a:latin typeface="+mn-lt"/>
                <a:ea typeface="ＭＳ Ｐゴシック" charset="0"/>
                <a:cs typeface="ＭＳ Ｐゴシック" charset="0"/>
                <a:hlinkClick r:id="rId3"/>
              </a:rPr>
              <a:t>DFID’s Ethics Principles for Research and Evaluation </a:t>
            </a:r>
            <a:r>
              <a:rPr lang="en-GB" sz="2000" dirty="0" smtClean="0">
                <a:solidFill>
                  <a:schemeClr val="tx1"/>
                </a:solidFill>
                <a:latin typeface="+mn-lt"/>
                <a:ea typeface="ＭＳ Ｐゴシック" charset="0"/>
                <a:cs typeface="ＭＳ Ｐゴシック" charset="0"/>
              </a:rPr>
              <a:t>(2011) provides further guidance in relation to ethical use of control groups.</a:t>
            </a:r>
          </a:p>
          <a:p>
            <a:endParaRPr lang="en-GB" sz="4400" dirty="0"/>
          </a:p>
        </p:txBody>
      </p:sp>
      <p:sp>
        <p:nvSpPr>
          <p:cNvPr id="8" name="Rectangle 7"/>
          <p:cNvSpPr>
            <a:spLocks/>
          </p:cNvSpPr>
          <p:nvPr/>
        </p:nvSpPr>
        <p:spPr bwMode="auto">
          <a:xfrm>
            <a:off x="224160" y="2852936"/>
            <a:ext cx="8784976" cy="158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a:solidFill>
                  <a:srgbClr val="3366FF"/>
                </a:solidFill>
                <a:latin typeface="+mn-lt"/>
                <a:ea typeface="ＭＳ Ｐゴシック" charset="0"/>
                <a:cs typeface="Arial" panose="020B0604020202020204" pitchFamily="34" charset="0"/>
                <a:sym typeface="Tahoma" charset="0"/>
              </a:rPr>
              <a:t>Stakeholder discussions: </a:t>
            </a:r>
          </a:p>
          <a:p>
            <a:pPr marL="833438" lvl="1" indent="-376238" algn="l">
              <a:spcBef>
                <a:spcPts val="0"/>
              </a:spcBef>
              <a:buClr>
                <a:srgbClr val="000000"/>
              </a:buClr>
              <a:buSzPct val="100000"/>
              <a:buFont typeface="Arial"/>
              <a:buChar char="•"/>
            </a:pPr>
            <a:r>
              <a:rPr lang="en-GB" sz="2000" dirty="0" smtClean="0">
                <a:latin typeface="+mn-lt"/>
              </a:rPr>
              <a:t>Engaging with stakeholders to  ensure that the </a:t>
            </a:r>
            <a:r>
              <a:rPr lang="en-GB" sz="2000" b="1" dirty="0" smtClean="0">
                <a:solidFill>
                  <a:schemeClr val="tx1"/>
                </a:solidFill>
                <a:latin typeface="+mn-lt"/>
                <a:ea typeface="ＭＳ Ｐゴシック" charset="0"/>
                <a:cs typeface="ＭＳ Ｐゴシック" charset="0"/>
              </a:rPr>
              <a:t>methods  used are </a:t>
            </a:r>
            <a:r>
              <a:rPr lang="en-GB" sz="2000" b="1" dirty="0">
                <a:solidFill>
                  <a:schemeClr val="tx1"/>
                </a:solidFill>
                <a:latin typeface="+mn-lt"/>
                <a:ea typeface="ＭＳ Ｐゴシック" charset="0"/>
                <a:cs typeface="ＭＳ Ｐゴシック" charset="0"/>
              </a:rPr>
              <a:t>feasible, realistic, and responsive to </a:t>
            </a:r>
            <a:r>
              <a:rPr lang="en-GB" sz="2000" b="1" dirty="0" smtClean="0">
                <a:solidFill>
                  <a:schemeClr val="tx1"/>
                </a:solidFill>
                <a:latin typeface="+mn-lt"/>
                <a:ea typeface="ＭＳ Ｐゴシック" charset="0"/>
                <a:cs typeface="ＭＳ Ｐゴシック" charset="0"/>
              </a:rPr>
              <a:t>needs</a:t>
            </a:r>
            <a:r>
              <a:rPr lang="en-GB" sz="2000" dirty="0" smtClean="0">
                <a:solidFill>
                  <a:schemeClr val="tx1"/>
                </a:solidFill>
                <a:latin typeface="+mn-lt"/>
                <a:ea typeface="ＭＳ Ｐゴシック" charset="0"/>
                <a:cs typeface="ＭＳ Ｐゴシック" charset="0"/>
              </a:rPr>
              <a:t>, and appropriate to the intervention.</a:t>
            </a:r>
          </a:p>
          <a:p>
            <a:pPr marL="833438" lvl="1" indent="-376238" algn="l">
              <a:spcBef>
                <a:spcPts val="0"/>
              </a:spcBef>
              <a:buClr>
                <a:srgbClr val="000000"/>
              </a:buClr>
              <a:buSzPct val="100000"/>
              <a:buFont typeface="Arial"/>
              <a:buChar char="•"/>
            </a:pPr>
            <a:r>
              <a:rPr lang="en-GB" sz="2000" b="1" dirty="0" smtClean="0">
                <a:latin typeface="+mn-lt"/>
              </a:rPr>
              <a:t>Seeking expert advice to identify </a:t>
            </a:r>
            <a:r>
              <a:rPr lang="en-GB" sz="2000" b="1" dirty="0">
                <a:latin typeface="+mn-lt"/>
              </a:rPr>
              <a:t>the types of questions t</a:t>
            </a:r>
            <a:r>
              <a:rPr lang="en-GB" sz="2000" b="1" dirty="0" smtClean="0">
                <a:latin typeface="+mn-lt"/>
              </a:rPr>
              <a:t>o be asked</a:t>
            </a:r>
            <a:r>
              <a:rPr lang="en-GB" sz="2000" dirty="0" smtClean="0">
                <a:latin typeface="+mn-lt"/>
              </a:rPr>
              <a:t>, understanding fully the risks of leading questions</a:t>
            </a:r>
            <a:r>
              <a:rPr lang="en-US" sz="2000" dirty="0">
                <a:solidFill>
                  <a:schemeClr val="tx1"/>
                </a:solidFill>
                <a:latin typeface="+mn-lt"/>
                <a:ea typeface="ＭＳ Ｐゴシック" charset="0"/>
                <a:cs typeface="Arial" panose="020B0604020202020204" pitchFamily="34" charset="0"/>
                <a:sym typeface="Tahoma" charset="0"/>
              </a:rPr>
              <a:t>.</a:t>
            </a:r>
            <a:endParaRPr lang="en-GB" sz="2000" dirty="0" smtClean="0">
              <a:latin typeface="+mn-lt"/>
            </a:endParaRPr>
          </a:p>
        </p:txBody>
      </p:sp>
      <p:sp>
        <p:nvSpPr>
          <p:cNvPr id="9" name="Rectangle 8"/>
          <p:cNvSpPr>
            <a:spLocks/>
          </p:cNvSpPr>
          <p:nvPr/>
        </p:nvSpPr>
        <p:spPr bwMode="auto">
          <a:xfrm>
            <a:off x="245693" y="980728"/>
            <a:ext cx="8784976" cy="1512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a:solidFill>
                  <a:srgbClr val="3366FF"/>
                </a:solidFill>
                <a:latin typeface="+mn-lt"/>
                <a:ea typeface="ＭＳ Ｐゴシック" charset="0"/>
                <a:cs typeface="Arial" panose="020B0604020202020204" pitchFamily="34" charset="0"/>
                <a:sym typeface="Tahoma" charset="0"/>
              </a:rPr>
              <a:t>Beyond KPI4: using control groups to assess resilience impacts</a:t>
            </a:r>
          </a:p>
          <a:p>
            <a:pPr marL="833438" lvl="1" indent="-376238" algn="l">
              <a:spcBef>
                <a:spcPts val="0"/>
              </a:spcBef>
              <a:buClr>
                <a:srgbClr val="000000"/>
              </a:buClr>
              <a:buSzPct val="100000"/>
              <a:buFont typeface="Arial"/>
              <a:buChar char="•"/>
            </a:pPr>
            <a:r>
              <a:rPr lang="en-US" sz="2000" dirty="0" smtClean="0">
                <a:latin typeface="+mn-lt"/>
              </a:rPr>
              <a:t>Use of </a:t>
            </a:r>
            <a:r>
              <a:rPr lang="en-US" sz="2000" b="1" dirty="0" smtClean="0">
                <a:latin typeface="+mn-lt"/>
              </a:rPr>
              <a:t>control groups can be extended beyond measuring KPI 4</a:t>
            </a:r>
            <a:r>
              <a:rPr lang="en-US" sz="2000" dirty="0" smtClean="0">
                <a:latin typeface="+mn-lt"/>
              </a:rPr>
              <a:t>.</a:t>
            </a:r>
          </a:p>
          <a:p>
            <a:pPr marL="833438" lvl="1" indent="-376238" algn="l">
              <a:spcBef>
                <a:spcPts val="0"/>
              </a:spcBef>
              <a:buClr>
                <a:srgbClr val="000000"/>
              </a:buClr>
              <a:buSzPct val="100000"/>
              <a:buFont typeface="Arial"/>
              <a:buChar char="•"/>
            </a:pPr>
            <a:r>
              <a:rPr lang="en-US" sz="2000" dirty="0" smtClean="0">
                <a:latin typeface="+mn-lt"/>
              </a:rPr>
              <a:t>The approaches for assessing improved resilience outcomes are broadly applicable to assessing </a:t>
            </a:r>
            <a:r>
              <a:rPr lang="en-US" sz="2000" b="1" dirty="0" smtClean="0">
                <a:latin typeface="+mn-lt"/>
              </a:rPr>
              <a:t>resilience impact indicators </a:t>
            </a:r>
            <a:r>
              <a:rPr lang="en-US" sz="2000" dirty="0" smtClean="0">
                <a:latin typeface="+mn-lt"/>
              </a:rPr>
              <a:t>(e.g. </a:t>
            </a:r>
            <a:r>
              <a:rPr lang="en-US" sz="2000" dirty="0" smtClean="0">
                <a:solidFill>
                  <a:schemeClr val="tx1"/>
                </a:solidFill>
                <a:latin typeface="+mn-lt"/>
                <a:ea typeface="ＭＳ Ｐゴシック" charset="0"/>
                <a:cs typeface="Arial"/>
                <a:sym typeface="Tahoma" charset="0"/>
              </a:rPr>
              <a:t>well-being </a:t>
            </a:r>
            <a:r>
              <a:rPr lang="en-US" sz="2000" dirty="0">
                <a:solidFill>
                  <a:schemeClr val="tx1"/>
                </a:solidFill>
                <a:latin typeface="+mn-lt"/>
                <a:ea typeface="ＭＳ Ｐゴシック" charset="0"/>
                <a:cs typeface="Arial"/>
                <a:sym typeface="Tahoma" charset="0"/>
              </a:rPr>
              <a:t>indicators </a:t>
            </a:r>
            <a:r>
              <a:rPr lang="en-US" sz="2000" dirty="0" smtClean="0">
                <a:solidFill>
                  <a:schemeClr val="tx1"/>
                </a:solidFill>
                <a:latin typeface="+mn-lt"/>
                <a:ea typeface="ＭＳ Ｐゴシック" charset="0"/>
                <a:cs typeface="Arial"/>
                <a:sym typeface="Tahoma" charset="0"/>
              </a:rPr>
              <a:t>, loss and damage).</a:t>
            </a:r>
            <a:endParaRPr lang="en-US" sz="2000" dirty="0" smtClean="0">
              <a:latin typeface="+mn-lt"/>
            </a:endParaRPr>
          </a:p>
        </p:txBody>
      </p:sp>
    </p:spTree>
    <p:extLst>
      <p:ext uri="{BB962C8B-B14F-4D97-AF65-F5344CB8AC3E}">
        <p14:creationId xmlns:p14="http://schemas.microsoft.com/office/powerpoint/2010/main" val="201578215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36</a:t>
            </a:fld>
            <a:endParaRPr lang="en-US" sz="1200">
              <a:solidFill>
                <a:schemeClr val="tx1"/>
              </a:solidFill>
              <a:latin typeface="Arial" charset="0"/>
              <a:ea typeface="ＭＳ Ｐゴシック" charset="0"/>
              <a:cs typeface="ＭＳ Ｐゴシック" charset="0"/>
              <a:sym typeface="Arial" charset="0"/>
            </a:endParaRPr>
          </a:p>
        </p:txBody>
      </p:sp>
      <p:sp>
        <p:nvSpPr>
          <p:cNvPr id="7" name="Rectangle 6"/>
          <p:cNvSpPr>
            <a:spLocks/>
          </p:cNvSpPr>
          <p:nvPr/>
        </p:nvSpPr>
        <p:spPr bwMode="auto">
          <a:xfrm>
            <a:off x="130424" y="4020019"/>
            <a:ext cx="8402016"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smtClean="0">
                <a:solidFill>
                  <a:srgbClr val="3366FF"/>
                </a:solidFill>
                <a:latin typeface="+mn-lt"/>
                <a:ea typeface="ＭＳ Ｐゴシック" charset="0"/>
                <a:cs typeface="Arial" panose="020B0604020202020204" pitchFamily="34" charset="0"/>
                <a:sym typeface="Tahoma" charset="0"/>
              </a:rPr>
              <a:t>Guidance from the interim KM</a:t>
            </a:r>
            <a:endParaRPr lang="en-US" sz="2400" b="1" dirty="0">
              <a:solidFill>
                <a:srgbClr val="3366FF"/>
              </a:solidFill>
              <a:latin typeface="+mn-lt"/>
              <a:ea typeface="ＭＳ Ｐゴシック" charset="0"/>
              <a:cs typeface="Arial" panose="020B0604020202020204" pitchFamily="34" charset="0"/>
              <a:sym typeface="Tahoma" charset="0"/>
            </a:endParaRPr>
          </a:p>
          <a:p>
            <a:pPr marL="833438" lvl="1" indent="-376238" algn="l">
              <a:spcBef>
                <a:spcPts val="600"/>
              </a:spcBef>
              <a:buClr>
                <a:srgbClr val="000000"/>
              </a:buClr>
              <a:buSzPct val="100000"/>
              <a:buFont typeface="Arial"/>
              <a:buChar char="•"/>
            </a:pPr>
            <a:r>
              <a:rPr lang="en-US" sz="2000" dirty="0" smtClean="0">
                <a:solidFill>
                  <a:schemeClr val="tx1"/>
                </a:solidFill>
                <a:latin typeface="+mn-lt"/>
                <a:ea typeface="ＭＳ Ｐゴシック" charset="0"/>
                <a:cs typeface="Arial"/>
                <a:sym typeface="Tahoma" charset="0"/>
              </a:rPr>
              <a:t>The </a:t>
            </a:r>
            <a:r>
              <a:rPr lang="en-US" sz="2000" b="1" dirty="0" smtClean="0">
                <a:solidFill>
                  <a:schemeClr val="tx1"/>
                </a:solidFill>
                <a:latin typeface="+mn-lt"/>
                <a:ea typeface="ＭＳ Ｐゴシック" charset="0"/>
                <a:cs typeface="Arial"/>
                <a:sym typeface="Tahoma" charset="0"/>
              </a:rPr>
              <a:t>KPI4 guidance from the interim KM </a:t>
            </a:r>
            <a:r>
              <a:rPr lang="en-US" sz="2000" dirty="0" smtClean="0">
                <a:solidFill>
                  <a:schemeClr val="tx1"/>
                </a:solidFill>
                <a:latin typeface="+mn-lt"/>
                <a:ea typeface="ＭＳ Ｐゴシック" charset="0"/>
                <a:cs typeface="Arial"/>
                <a:sym typeface="Tahoma" charset="0"/>
              </a:rPr>
              <a:t>will  provide some over-arching principles of using control groups for measuring ‘attribution’ of resilience outcomes or the ‘contribution to resilience of beneficiaries. </a:t>
            </a:r>
          </a:p>
          <a:p>
            <a:pPr marL="833438" lvl="1" indent="-376238" algn="l">
              <a:spcBef>
                <a:spcPts val="600"/>
              </a:spcBef>
              <a:buClr>
                <a:srgbClr val="000000"/>
              </a:buClr>
              <a:buSzPct val="100000"/>
              <a:buFont typeface="Arial"/>
              <a:buChar char="•"/>
            </a:pPr>
            <a:r>
              <a:rPr lang="en-GB" sz="2000" dirty="0" smtClean="0">
                <a:latin typeface="+mn-lt"/>
              </a:rPr>
              <a:t>Brief telephone or email consultations/review </a:t>
            </a:r>
            <a:r>
              <a:rPr lang="en-GB" sz="2000" dirty="0">
                <a:latin typeface="+mn-lt"/>
              </a:rPr>
              <a:t>of </a:t>
            </a:r>
            <a:r>
              <a:rPr lang="en-GB" sz="2000" dirty="0" smtClean="0">
                <a:latin typeface="+mn-lt"/>
              </a:rPr>
              <a:t>approaches </a:t>
            </a:r>
            <a:r>
              <a:rPr lang="en-GB" sz="2000" dirty="0">
                <a:latin typeface="+mn-lt"/>
              </a:rPr>
              <a:t>to </a:t>
            </a:r>
            <a:r>
              <a:rPr lang="en-GB" sz="2000" dirty="0" smtClean="0">
                <a:latin typeface="+mn-lt"/>
              </a:rPr>
              <a:t>M&amp;E project leads can be provided by the interim KM to the grantees.</a:t>
            </a:r>
            <a:endParaRPr lang="en-US" sz="2000" dirty="0" smtClean="0">
              <a:solidFill>
                <a:schemeClr val="tx1"/>
              </a:solidFill>
              <a:latin typeface="+mn-lt"/>
              <a:ea typeface="ＭＳ Ｐゴシック" charset="0"/>
              <a:cs typeface="Arial"/>
              <a:sym typeface="Tahoma" charset="0"/>
            </a:endParaRPr>
          </a:p>
        </p:txBody>
      </p:sp>
      <p:sp>
        <p:nvSpPr>
          <p:cNvPr id="8" name="Rectangle 3"/>
          <p:cNvSpPr>
            <a:spLocks/>
          </p:cNvSpPr>
          <p:nvPr/>
        </p:nvSpPr>
        <p:spPr bwMode="auto">
          <a:xfrm>
            <a:off x="19397" y="194397"/>
            <a:ext cx="914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000" b="1" dirty="0" smtClean="0">
                <a:solidFill>
                  <a:srgbClr val="2E6FFD"/>
                </a:solidFill>
                <a:latin typeface="Tahoma" charset="0"/>
                <a:ea typeface="ＭＳ Ｐゴシック" charset="0"/>
                <a:cs typeface="ＭＳ Ｐゴシック" charset="0"/>
                <a:sym typeface="Tahoma" charset="0"/>
              </a:rPr>
              <a:t>Support Available from </a:t>
            </a:r>
            <a:r>
              <a:rPr lang="en-US" sz="3000" b="1" dirty="0">
                <a:solidFill>
                  <a:srgbClr val="2E6FFD"/>
                </a:solidFill>
                <a:latin typeface="Tahoma" charset="0"/>
                <a:ea typeface="ＭＳ Ｐゴシック" charset="0"/>
                <a:cs typeface="ＭＳ Ｐゴシック" charset="0"/>
                <a:sym typeface="Tahoma" charset="0"/>
              </a:rPr>
              <a:t>I</a:t>
            </a:r>
            <a:r>
              <a:rPr lang="en-US" sz="3000" b="1" dirty="0" smtClean="0">
                <a:solidFill>
                  <a:srgbClr val="2E6FFD"/>
                </a:solidFill>
                <a:latin typeface="Tahoma" charset="0"/>
                <a:ea typeface="ＭＳ Ｐゴシック" charset="0"/>
                <a:cs typeface="ＭＳ Ｐゴシック" charset="0"/>
                <a:sym typeface="Tahoma" charset="0"/>
              </a:rPr>
              <a:t>nterim and full KM</a:t>
            </a:r>
            <a:endParaRPr lang="en-US" sz="3000" b="1" dirty="0">
              <a:solidFill>
                <a:srgbClr val="2E6FFD"/>
              </a:solidFill>
              <a:latin typeface="Tahoma" charset="0"/>
              <a:ea typeface="ＭＳ Ｐゴシック" charset="0"/>
              <a:cs typeface="ＭＳ Ｐゴシック" charset="0"/>
              <a:sym typeface="Tahoma" charset="0"/>
            </a:endParaRPr>
          </a:p>
        </p:txBody>
      </p:sp>
      <p:sp>
        <p:nvSpPr>
          <p:cNvPr id="9" name="Rectangle 8"/>
          <p:cNvSpPr>
            <a:spLocks/>
          </p:cNvSpPr>
          <p:nvPr/>
        </p:nvSpPr>
        <p:spPr bwMode="auto">
          <a:xfrm>
            <a:off x="107504" y="1124744"/>
            <a:ext cx="8784976"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a:solidFill>
                  <a:srgbClr val="3366FF"/>
                </a:solidFill>
                <a:latin typeface="+mn-lt"/>
                <a:ea typeface="ＭＳ Ｐゴシック" charset="0"/>
                <a:cs typeface="Arial" panose="020B0604020202020204" pitchFamily="34" charset="0"/>
                <a:sym typeface="Tahoma" charset="0"/>
              </a:rPr>
              <a:t>Planning future KM support on control groups</a:t>
            </a:r>
          </a:p>
          <a:p>
            <a:pPr marL="833438" lvl="1" indent="-376238" algn="l">
              <a:spcBef>
                <a:spcPts val="1300"/>
              </a:spcBef>
              <a:buClr>
                <a:srgbClr val="000000"/>
              </a:buClr>
              <a:buSzPct val="100000"/>
              <a:buFont typeface="Arial"/>
              <a:buChar char="•"/>
            </a:pPr>
            <a:r>
              <a:rPr lang="en-US" sz="2000" b="1" dirty="0" smtClean="0">
                <a:solidFill>
                  <a:schemeClr val="tx1"/>
                </a:solidFill>
                <a:latin typeface="+mn-lt"/>
                <a:ea typeface="ＭＳ Ｐゴシック" charset="0"/>
                <a:cs typeface="Arial" panose="020B0604020202020204" pitchFamily="34" charset="0"/>
                <a:sym typeface="Tahoma" charset="0"/>
              </a:rPr>
              <a:t>Projects should be aiming to deliver their M&amp;E plans as described in the concept notes </a:t>
            </a:r>
            <a:r>
              <a:rPr lang="en-US" sz="2000" dirty="0" smtClean="0">
                <a:solidFill>
                  <a:schemeClr val="tx1"/>
                </a:solidFill>
                <a:latin typeface="+mn-lt"/>
                <a:ea typeface="ＭＳ Ｐゴシック" charset="0"/>
                <a:cs typeface="Arial" panose="020B0604020202020204" pitchFamily="34" charset="0"/>
                <a:sym typeface="Tahoma" charset="0"/>
              </a:rPr>
              <a:t>and whereby they have planned or are planning to use control groups, they should flag support needs to the KM.</a:t>
            </a:r>
          </a:p>
          <a:p>
            <a:pPr marL="833438" lvl="1" indent="-376238" algn="l">
              <a:spcBef>
                <a:spcPts val="1300"/>
              </a:spcBef>
              <a:buClr>
                <a:srgbClr val="000000"/>
              </a:buClr>
              <a:buSzPct val="100000"/>
              <a:buFont typeface="Arial"/>
              <a:buChar char="•"/>
            </a:pPr>
            <a:r>
              <a:rPr lang="en-GB" sz="2000" b="1" dirty="0" smtClean="0">
                <a:latin typeface="+mn-lt"/>
              </a:rPr>
              <a:t>Although </a:t>
            </a:r>
            <a:r>
              <a:rPr lang="en-GB" sz="2000" b="1" dirty="0">
                <a:latin typeface="+mn-lt"/>
              </a:rPr>
              <a:t>encouraged, control groups are optional </a:t>
            </a:r>
            <a:r>
              <a:rPr lang="en-GB" sz="2000" dirty="0">
                <a:latin typeface="+mn-lt"/>
              </a:rPr>
              <a:t>as a (gold standard) measure and not mandatory if projects did not originally plan this in their concepts.</a:t>
            </a:r>
          </a:p>
          <a:p>
            <a:pPr lvl="1" algn="l">
              <a:spcBef>
                <a:spcPts val="1300"/>
              </a:spcBef>
              <a:buClr>
                <a:srgbClr val="000000"/>
              </a:buClr>
              <a:buSzPct val="100000"/>
            </a:pPr>
            <a:endParaRPr lang="en-GB" sz="1800" b="1" u="sng" dirty="0" smtClean="0">
              <a:latin typeface="+mn-lt"/>
            </a:endParaRPr>
          </a:p>
          <a:p>
            <a:pPr lvl="1" algn="l">
              <a:spcBef>
                <a:spcPts val="1300"/>
              </a:spcBef>
              <a:buClr>
                <a:srgbClr val="000000"/>
              </a:buClr>
              <a:buSzPct val="100000"/>
            </a:pPr>
            <a:endParaRPr lang="en-GB" sz="2400" b="1" dirty="0">
              <a:solidFill>
                <a:srgbClr val="3366FF"/>
              </a:solidFill>
              <a:latin typeface="+mn-lt"/>
              <a:ea typeface="ＭＳ Ｐゴシック" charset="0"/>
              <a:cs typeface="Arial" panose="020B0604020202020204" pitchFamily="34" charset="0"/>
            </a:endParaRPr>
          </a:p>
          <a:p>
            <a:pPr lvl="1" algn="l">
              <a:spcBef>
                <a:spcPts val="1300"/>
              </a:spcBef>
              <a:buClr>
                <a:srgbClr val="000000"/>
              </a:buClr>
              <a:buSzPct val="100000"/>
            </a:pPr>
            <a:endParaRPr lang="en-GB" sz="1800" b="1" u="sng" dirty="0">
              <a:latin typeface="+mn-lt"/>
            </a:endParaRPr>
          </a:p>
          <a:p>
            <a:pPr lvl="1" algn="l">
              <a:spcBef>
                <a:spcPts val="1300"/>
              </a:spcBef>
              <a:buClr>
                <a:srgbClr val="000000"/>
              </a:buClr>
              <a:buSzPct val="100000"/>
            </a:pPr>
            <a:endParaRPr lang="en-GB" sz="1800" b="1" u="sng" dirty="0" smtClean="0">
              <a:latin typeface="+mn-lt"/>
            </a:endParaRPr>
          </a:p>
          <a:p>
            <a:pPr lvl="1" algn="l">
              <a:spcBef>
                <a:spcPts val="1300"/>
              </a:spcBef>
              <a:buClr>
                <a:srgbClr val="000000"/>
              </a:buClr>
              <a:buSzPct val="100000"/>
            </a:pPr>
            <a:endParaRPr lang="en-GB" sz="1800" b="1" u="sng" dirty="0">
              <a:latin typeface="+mn-lt"/>
            </a:endParaRPr>
          </a:p>
          <a:p>
            <a:pPr lvl="1" algn="l">
              <a:spcBef>
                <a:spcPts val="1300"/>
              </a:spcBef>
              <a:buClr>
                <a:srgbClr val="000000"/>
              </a:buClr>
              <a:buSzPct val="100000"/>
            </a:pPr>
            <a:endParaRPr lang="en-GB" sz="1800" b="1" u="sng" dirty="0" smtClean="0">
              <a:latin typeface="+mn-lt"/>
            </a:endParaRPr>
          </a:p>
          <a:p>
            <a:pPr lvl="1" algn="l">
              <a:spcBef>
                <a:spcPts val="1300"/>
              </a:spcBef>
              <a:buClr>
                <a:srgbClr val="000000"/>
              </a:buClr>
              <a:buSzPct val="100000"/>
            </a:pPr>
            <a:endParaRPr lang="en-GB" sz="1800" b="1" u="sng" dirty="0">
              <a:latin typeface="+mn-lt"/>
            </a:endParaRPr>
          </a:p>
          <a:p>
            <a:pPr lvl="1" algn="l">
              <a:spcBef>
                <a:spcPts val="1300"/>
              </a:spcBef>
              <a:buClr>
                <a:srgbClr val="000000"/>
              </a:buClr>
              <a:buSzPct val="100000"/>
            </a:pPr>
            <a:endParaRPr lang="en-GB" sz="1800" b="1" u="sng" dirty="0" smtClean="0">
              <a:latin typeface="+mn-lt"/>
            </a:endParaRPr>
          </a:p>
        </p:txBody>
      </p:sp>
    </p:spTree>
    <p:extLst>
      <p:ext uri="{BB962C8B-B14F-4D97-AF65-F5344CB8AC3E}">
        <p14:creationId xmlns:p14="http://schemas.microsoft.com/office/powerpoint/2010/main" val="232260021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37</a:t>
            </a:fld>
            <a:endParaRPr lang="en-US" sz="1200">
              <a:solidFill>
                <a:schemeClr val="tx1"/>
              </a:solidFill>
              <a:latin typeface="Arial" charset="0"/>
              <a:ea typeface="ＭＳ Ｐゴシック" charset="0"/>
              <a:cs typeface="ＭＳ Ｐゴシック" charset="0"/>
              <a:sym typeface="Arial" charset="0"/>
            </a:endParaRPr>
          </a:p>
        </p:txBody>
      </p:sp>
      <p:sp>
        <p:nvSpPr>
          <p:cNvPr id="8" name="Rectangle 3"/>
          <p:cNvSpPr>
            <a:spLocks/>
          </p:cNvSpPr>
          <p:nvPr/>
        </p:nvSpPr>
        <p:spPr bwMode="auto">
          <a:xfrm>
            <a:off x="19397" y="194397"/>
            <a:ext cx="914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000" b="1" dirty="0" smtClean="0">
                <a:solidFill>
                  <a:srgbClr val="2E6FFD"/>
                </a:solidFill>
                <a:latin typeface="Tahoma" charset="0"/>
                <a:ea typeface="ＭＳ Ｐゴシック" charset="0"/>
                <a:cs typeface="ＭＳ Ｐゴシック" charset="0"/>
                <a:sym typeface="Tahoma" charset="0"/>
              </a:rPr>
              <a:t>Support Available from </a:t>
            </a:r>
            <a:r>
              <a:rPr lang="en-US" sz="3000" b="1" dirty="0">
                <a:solidFill>
                  <a:srgbClr val="2E6FFD"/>
                </a:solidFill>
                <a:latin typeface="Tahoma" charset="0"/>
                <a:ea typeface="ＭＳ Ｐゴシック" charset="0"/>
                <a:cs typeface="ＭＳ Ｐゴシック" charset="0"/>
                <a:sym typeface="Tahoma" charset="0"/>
              </a:rPr>
              <a:t>I</a:t>
            </a:r>
            <a:r>
              <a:rPr lang="en-US" sz="3000" b="1" dirty="0" smtClean="0">
                <a:solidFill>
                  <a:srgbClr val="2E6FFD"/>
                </a:solidFill>
                <a:latin typeface="Tahoma" charset="0"/>
                <a:ea typeface="ＭＳ Ｐゴシック" charset="0"/>
                <a:cs typeface="ＭＳ Ｐゴシック" charset="0"/>
                <a:sym typeface="Tahoma" charset="0"/>
              </a:rPr>
              <a:t>nterim and full KM</a:t>
            </a:r>
            <a:endParaRPr lang="en-US" sz="3000" b="1" dirty="0">
              <a:solidFill>
                <a:srgbClr val="2E6FFD"/>
              </a:solidFill>
              <a:latin typeface="Tahoma" charset="0"/>
              <a:ea typeface="ＭＳ Ｐゴシック" charset="0"/>
              <a:cs typeface="ＭＳ Ｐゴシック" charset="0"/>
              <a:sym typeface="Tahoma" charset="0"/>
            </a:endParaRPr>
          </a:p>
        </p:txBody>
      </p:sp>
      <p:sp>
        <p:nvSpPr>
          <p:cNvPr id="11" name="Rectangle 10"/>
          <p:cNvSpPr>
            <a:spLocks/>
          </p:cNvSpPr>
          <p:nvPr/>
        </p:nvSpPr>
        <p:spPr bwMode="auto">
          <a:xfrm>
            <a:off x="-165223" y="3573016"/>
            <a:ext cx="930922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833438" lvl="1" indent="-376238" algn="l">
              <a:spcBef>
                <a:spcPts val="1300"/>
              </a:spcBef>
              <a:buClr>
                <a:srgbClr val="000000"/>
              </a:buClr>
              <a:buSzPct val="100000"/>
              <a:buFont typeface="Arial"/>
              <a:buChar char="•"/>
            </a:pPr>
            <a:r>
              <a:rPr lang="en-US" sz="2400" b="1" dirty="0">
                <a:solidFill>
                  <a:srgbClr val="3366FF"/>
                </a:solidFill>
                <a:latin typeface="+mn-lt"/>
                <a:ea typeface="ＭＳ Ｐゴシック" charset="0"/>
                <a:cs typeface="Arial" panose="020B0604020202020204" pitchFamily="34" charset="0"/>
                <a:sym typeface="Tahoma" charset="0"/>
              </a:rPr>
              <a:t>Information needed from </a:t>
            </a:r>
            <a:r>
              <a:rPr lang="en-US" sz="2400" b="1" dirty="0" smtClean="0">
                <a:solidFill>
                  <a:srgbClr val="3366FF"/>
                </a:solidFill>
                <a:latin typeface="+mn-lt"/>
                <a:ea typeface="ＭＳ Ｐゴシック" charset="0"/>
                <a:cs typeface="Arial" panose="020B0604020202020204" pitchFamily="34" charset="0"/>
                <a:sym typeface="Tahoma" charset="0"/>
              </a:rPr>
              <a:t>grantees to plan future KM support</a:t>
            </a:r>
            <a:endParaRPr lang="en-US" sz="2400" b="1" dirty="0">
              <a:solidFill>
                <a:srgbClr val="3366FF"/>
              </a:solidFill>
              <a:latin typeface="+mn-lt"/>
              <a:ea typeface="ＭＳ Ｐゴシック" charset="0"/>
              <a:cs typeface="Arial" panose="020B0604020202020204" pitchFamily="34" charset="0"/>
              <a:sym typeface="Tahoma" charset="0"/>
            </a:endParaRPr>
          </a:p>
          <a:p>
            <a:pPr marL="1290638" lvl="2" indent="-376238" algn="l">
              <a:spcBef>
                <a:spcPts val="1300"/>
              </a:spcBef>
              <a:buClr>
                <a:srgbClr val="000000"/>
              </a:buClr>
              <a:buSzPct val="100000"/>
              <a:buFont typeface="Arial"/>
              <a:buChar char="•"/>
            </a:pPr>
            <a:r>
              <a:rPr lang="en-US" sz="2000" b="1" dirty="0" smtClean="0">
                <a:solidFill>
                  <a:schemeClr val="tx1"/>
                </a:solidFill>
                <a:latin typeface="+mn-lt"/>
                <a:ea typeface="ＭＳ Ｐゴシック" charset="0"/>
                <a:cs typeface="Arial" panose="020B0604020202020204" pitchFamily="34" charset="0"/>
                <a:sym typeface="Tahoma" charset="0"/>
              </a:rPr>
              <a:t>Projects should </a:t>
            </a:r>
            <a:r>
              <a:rPr lang="en-GB" sz="2000" b="1" dirty="0" smtClean="0">
                <a:solidFill>
                  <a:schemeClr val="tx1"/>
                </a:solidFill>
                <a:latin typeface="+mn-lt"/>
                <a:ea typeface="ＭＳ Ｐゴシック" charset="0"/>
                <a:cs typeface="Arial" panose="020B0604020202020204" pitchFamily="34" charset="0"/>
                <a:sym typeface="Tahoma" charset="0"/>
              </a:rPr>
              <a:t>indicate </a:t>
            </a:r>
            <a:r>
              <a:rPr lang="en-GB" sz="2000" dirty="0" smtClean="0">
                <a:solidFill>
                  <a:schemeClr val="tx1"/>
                </a:solidFill>
                <a:latin typeface="+mn-lt"/>
                <a:ea typeface="ＭＳ Ｐゴシック" charset="0"/>
                <a:cs typeface="Arial" panose="020B0604020202020204" pitchFamily="34" charset="0"/>
                <a:sym typeface="Tahoma" charset="0"/>
              </a:rPr>
              <a:t>whether they are planning to use control groups </a:t>
            </a:r>
            <a:endParaRPr lang="en-GB" sz="2000" dirty="0">
              <a:solidFill>
                <a:schemeClr val="tx1"/>
              </a:solidFill>
              <a:latin typeface="+mn-lt"/>
              <a:ea typeface="ＭＳ Ｐゴシック" charset="0"/>
              <a:cs typeface="Arial" panose="020B0604020202020204" pitchFamily="34" charset="0"/>
              <a:sym typeface="Tahoma" charset="0"/>
            </a:endParaRPr>
          </a:p>
          <a:p>
            <a:pPr lvl="2" algn="l">
              <a:spcBef>
                <a:spcPts val="0"/>
              </a:spcBef>
              <a:buClr>
                <a:srgbClr val="000000"/>
              </a:buClr>
              <a:buSzPct val="100000"/>
            </a:pPr>
            <a:r>
              <a:rPr lang="en-GB" sz="2000" dirty="0">
                <a:solidFill>
                  <a:schemeClr val="tx1"/>
                </a:solidFill>
                <a:latin typeface="+mn-lt"/>
                <a:ea typeface="ＭＳ Ｐゴシック" charset="0"/>
                <a:cs typeface="Arial" panose="020B0604020202020204" pitchFamily="34" charset="0"/>
                <a:sym typeface="Tahoma" charset="0"/>
              </a:rPr>
              <a:t> </a:t>
            </a:r>
            <a:r>
              <a:rPr lang="en-GB" sz="2000" dirty="0" smtClean="0">
                <a:solidFill>
                  <a:schemeClr val="tx1"/>
                </a:solidFill>
                <a:latin typeface="+mn-lt"/>
                <a:ea typeface="ＭＳ Ｐゴシック" charset="0"/>
                <a:cs typeface="Arial" panose="020B0604020202020204" pitchFamily="34" charset="0"/>
                <a:sym typeface="Tahoma" charset="0"/>
              </a:rPr>
              <a:t>     and </a:t>
            </a:r>
            <a:r>
              <a:rPr lang="en-GB" sz="2000" b="1" dirty="0" smtClean="0">
                <a:solidFill>
                  <a:schemeClr val="tx1"/>
                </a:solidFill>
                <a:latin typeface="+mn-lt"/>
                <a:ea typeface="ＭＳ Ｐゴシック" charset="0"/>
                <a:cs typeface="Arial" panose="020B0604020202020204" pitchFamily="34" charset="0"/>
                <a:sym typeface="Tahoma" charset="0"/>
              </a:rPr>
              <a:t>which standard(bronze, silver, gold) best reflects their M&amp;E approach.</a:t>
            </a:r>
          </a:p>
          <a:p>
            <a:pPr marL="1290638" lvl="2" indent="-376238" algn="l">
              <a:spcBef>
                <a:spcPts val="1300"/>
              </a:spcBef>
              <a:buClr>
                <a:srgbClr val="000000"/>
              </a:buClr>
              <a:buSzPct val="100000"/>
              <a:buFont typeface="Arial"/>
              <a:buChar char="•"/>
            </a:pPr>
            <a:r>
              <a:rPr lang="en-GB" sz="2000" b="1" dirty="0" smtClean="0">
                <a:solidFill>
                  <a:schemeClr val="tx1"/>
                </a:solidFill>
                <a:latin typeface="+mn-lt"/>
                <a:ea typeface="ＭＳ Ｐゴシック" charset="0"/>
                <a:cs typeface="Arial" panose="020B0604020202020204" pitchFamily="34" charset="0"/>
                <a:sym typeface="Tahoma" charset="0"/>
              </a:rPr>
              <a:t>This information should be submitted to the interim KM within the Bronze, Silver, Gold  grading standards template </a:t>
            </a:r>
            <a:r>
              <a:rPr lang="en-GB" sz="2000" dirty="0" smtClean="0">
                <a:solidFill>
                  <a:schemeClr val="tx1"/>
                </a:solidFill>
                <a:latin typeface="+mn-lt"/>
                <a:ea typeface="ＭＳ Ｐゴシック" charset="0"/>
                <a:cs typeface="Arial" panose="020B0604020202020204" pitchFamily="34" charset="0"/>
                <a:sym typeface="Tahoma" charset="0"/>
              </a:rPr>
              <a:t>to be shared  by end May.</a:t>
            </a:r>
          </a:p>
          <a:p>
            <a:pPr marL="1290638" lvl="2" indent="-376238" algn="l">
              <a:spcBef>
                <a:spcPts val="1300"/>
              </a:spcBef>
              <a:buClr>
                <a:srgbClr val="000000"/>
              </a:buClr>
              <a:buSzPct val="100000"/>
              <a:buFont typeface="Arial"/>
              <a:buChar char="•"/>
            </a:pPr>
            <a:r>
              <a:rPr lang="en-GB" sz="2000" dirty="0" smtClean="0">
                <a:solidFill>
                  <a:schemeClr val="tx1"/>
                </a:solidFill>
                <a:latin typeface="+mn-lt"/>
                <a:ea typeface="ＭＳ Ｐゴシック" charset="0"/>
                <a:cs typeface="Arial" panose="020B0604020202020204" pitchFamily="34" charset="0"/>
                <a:sym typeface="Tahoma" charset="0"/>
              </a:rPr>
              <a:t>The </a:t>
            </a:r>
            <a:r>
              <a:rPr lang="en-GB" sz="2000" dirty="0">
                <a:solidFill>
                  <a:schemeClr val="tx1"/>
                </a:solidFill>
                <a:latin typeface="+mn-lt"/>
                <a:ea typeface="ＭＳ Ｐゴシック" charset="0"/>
                <a:cs typeface="Arial" panose="020B0604020202020204" pitchFamily="34" charset="0"/>
                <a:sym typeface="Tahoma" charset="0"/>
              </a:rPr>
              <a:t>interim KM will </a:t>
            </a:r>
            <a:r>
              <a:rPr lang="en-GB" sz="2000" dirty="0" smtClean="0">
                <a:solidFill>
                  <a:schemeClr val="tx1"/>
                </a:solidFill>
                <a:latin typeface="+mn-lt"/>
                <a:ea typeface="ＭＳ Ｐゴシック" charset="0"/>
                <a:cs typeface="Arial" panose="020B0604020202020204" pitchFamily="34" charset="0"/>
                <a:sym typeface="Tahoma" charset="0"/>
              </a:rPr>
              <a:t>use </a:t>
            </a:r>
            <a:r>
              <a:rPr lang="en-GB" sz="2000" dirty="0">
                <a:solidFill>
                  <a:schemeClr val="tx1"/>
                </a:solidFill>
                <a:latin typeface="+mn-lt"/>
                <a:ea typeface="ＭＳ Ｐゴシック" charset="0"/>
                <a:cs typeface="Arial" panose="020B0604020202020204" pitchFamily="34" charset="0"/>
                <a:sym typeface="Tahoma" charset="0"/>
              </a:rPr>
              <a:t>this scoping assessment to </a:t>
            </a:r>
            <a:r>
              <a:rPr lang="en-GB" sz="2000" dirty="0" smtClean="0">
                <a:solidFill>
                  <a:schemeClr val="tx1"/>
                </a:solidFill>
                <a:latin typeface="+mn-lt"/>
                <a:ea typeface="ＭＳ Ｐゴシック" charset="0"/>
                <a:cs typeface="Arial" panose="020B0604020202020204" pitchFamily="34" charset="0"/>
                <a:sym typeface="Tahoma" charset="0"/>
              </a:rPr>
              <a:t>map projects on the </a:t>
            </a:r>
            <a:r>
              <a:rPr lang="en-GB" sz="2000" dirty="0">
                <a:solidFill>
                  <a:schemeClr val="tx1"/>
                </a:solidFill>
                <a:latin typeface="+mn-lt"/>
                <a:ea typeface="ＭＳ Ｐゴシック" charset="0"/>
                <a:cs typeface="Arial" panose="020B0604020202020204" pitchFamily="34" charset="0"/>
                <a:sym typeface="Tahoma" charset="0"/>
              </a:rPr>
              <a:t> </a:t>
            </a:r>
            <a:r>
              <a:rPr lang="en-GB" sz="2000" dirty="0" smtClean="0">
                <a:solidFill>
                  <a:schemeClr val="tx1"/>
                </a:solidFill>
                <a:latin typeface="+mn-lt"/>
                <a:ea typeface="ＭＳ Ｐゴシック" charset="0"/>
                <a:cs typeface="Arial" panose="020B0604020202020204" pitchFamily="34" charset="0"/>
                <a:sym typeface="Tahoma" charset="0"/>
              </a:rPr>
              <a:t>grading standards scale , </a:t>
            </a:r>
            <a:r>
              <a:rPr lang="en-GB" sz="2000" dirty="0">
                <a:solidFill>
                  <a:schemeClr val="tx1"/>
                </a:solidFill>
                <a:latin typeface="+mn-lt"/>
                <a:ea typeface="ＭＳ Ｐゴシック" charset="0"/>
                <a:cs typeface="Arial" panose="020B0604020202020204" pitchFamily="34" charset="0"/>
                <a:sym typeface="Tahoma" charset="0"/>
              </a:rPr>
              <a:t>assess their support needs and </a:t>
            </a:r>
            <a:r>
              <a:rPr lang="en-US" sz="2000" b="1" dirty="0" smtClean="0">
                <a:solidFill>
                  <a:schemeClr val="tx1"/>
                </a:solidFill>
                <a:latin typeface="+mn-lt"/>
                <a:ea typeface="ＭＳ Ｐゴシック" charset="0"/>
                <a:cs typeface="Arial" panose="020B0604020202020204" pitchFamily="34" charset="0"/>
                <a:sym typeface="Tahoma" charset="0"/>
              </a:rPr>
              <a:t>inform </a:t>
            </a:r>
            <a:r>
              <a:rPr lang="en-US" sz="2000" b="1" dirty="0">
                <a:solidFill>
                  <a:schemeClr val="tx1"/>
                </a:solidFill>
                <a:latin typeface="+mn-lt"/>
                <a:ea typeface="ＭＳ Ｐゴシック" charset="0"/>
                <a:cs typeface="Arial" panose="020B0604020202020204" pitchFamily="34" charset="0"/>
                <a:sym typeface="Tahoma" charset="0"/>
              </a:rPr>
              <a:t>the tailored support plan </a:t>
            </a:r>
            <a:r>
              <a:rPr lang="en-US" sz="2000" b="1" dirty="0" smtClean="0">
                <a:solidFill>
                  <a:schemeClr val="tx1"/>
                </a:solidFill>
                <a:latin typeface="+mn-lt"/>
                <a:ea typeface="ＭＳ Ｐゴシック" charset="0"/>
                <a:cs typeface="Arial" panose="020B0604020202020204" pitchFamily="34" charset="0"/>
                <a:sym typeface="Tahoma" charset="0"/>
              </a:rPr>
              <a:t>for  the full KM to provide to the grantees</a:t>
            </a:r>
            <a:r>
              <a:rPr lang="en-US" sz="2000" dirty="0" smtClean="0">
                <a:solidFill>
                  <a:schemeClr val="tx1"/>
                </a:solidFill>
                <a:latin typeface="+mn-lt"/>
                <a:ea typeface="ＭＳ Ｐゴシック" charset="0"/>
                <a:cs typeface="Arial" panose="020B0604020202020204" pitchFamily="34" charset="0"/>
                <a:sym typeface="Tahoma" charset="0"/>
              </a:rPr>
              <a:t>.</a:t>
            </a:r>
            <a:endParaRPr lang="en-GB" sz="2000" dirty="0">
              <a:solidFill>
                <a:schemeClr val="tx1"/>
              </a:solidFill>
              <a:latin typeface="+mn-lt"/>
              <a:ea typeface="ＭＳ Ｐゴシック" charset="0"/>
              <a:cs typeface="Arial" panose="020B0604020202020204" pitchFamily="34" charset="0"/>
              <a:sym typeface="Tahoma" charset="0"/>
            </a:endParaRPr>
          </a:p>
        </p:txBody>
      </p:sp>
      <p:sp>
        <p:nvSpPr>
          <p:cNvPr id="7" name="Rectangle 6"/>
          <p:cNvSpPr>
            <a:spLocks/>
          </p:cNvSpPr>
          <p:nvPr/>
        </p:nvSpPr>
        <p:spPr bwMode="auto">
          <a:xfrm>
            <a:off x="251520" y="908719"/>
            <a:ext cx="8784976" cy="194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0" tIns="0" rIns="0" bIns="0"/>
          <a:lstStyle/>
          <a:p>
            <a:pPr marL="376238" indent="-376238" algn="l">
              <a:spcBef>
                <a:spcPts val="1300"/>
              </a:spcBef>
              <a:buClr>
                <a:srgbClr val="000000"/>
              </a:buClr>
              <a:buSzPct val="100000"/>
              <a:buFont typeface="Arial"/>
              <a:buChar char="•"/>
            </a:pPr>
            <a:r>
              <a:rPr lang="en-US" sz="2400" b="1" dirty="0" smtClean="0">
                <a:solidFill>
                  <a:srgbClr val="3366FF"/>
                </a:solidFill>
                <a:latin typeface="+mn-lt"/>
                <a:ea typeface="ＭＳ Ｐゴシック" charset="0"/>
                <a:cs typeface="Arial" panose="020B0604020202020204" pitchFamily="34" charset="0"/>
                <a:sym typeface="Tahoma" charset="0"/>
              </a:rPr>
              <a:t>Planning full </a:t>
            </a:r>
            <a:r>
              <a:rPr lang="en-US" sz="2400" b="1" dirty="0">
                <a:solidFill>
                  <a:srgbClr val="3366FF"/>
                </a:solidFill>
                <a:latin typeface="+mn-lt"/>
                <a:ea typeface="ＭＳ Ｐゴシック" charset="0"/>
                <a:cs typeface="Arial" panose="020B0604020202020204" pitchFamily="34" charset="0"/>
                <a:sym typeface="Tahoma" charset="0"/>
              </a:rPr>
              <a:t>KM </a:t>
            </a:r>
            <a:r>
              <a:rPr lang="en-US" sz="2400" b="1" dirty="0" smtClean="0">
                <a:solidFill>
                  <a:srgbClr val="3366FF"/>
                </a:solidFill>
                <a:latin typeface="+mn-lt"/>
                <a:ea typeface="ＭＳ Ｐゴシック" charset="0"/>
                <a:cs typeface="Arial" panose="020B0604020202020204" pitchFamily="34" charset="0"/>
                <a:sym typeface="Tahoma" charset="0"/>
              </a:rPr>
              <a:t>support</a:t>
            </a:r>
            <a:endParaRPr lang="en-US" sz="2400" b="1" dirty="0">
              <a:solidFill>
                <a:srgbClr val="3366FF"/>
              </a:solidFill>
              <a:latin typeface="+mn-lt"/>
              <a:ea typeface="ＭＳ Ｐゴシック" charset="0"/>
              <a:cs typeface="Arial" panose="020B0604020202020204" pitchFamily="34" charset="0"/>
              <a:sym typeface="Tahoma" charset="0"/>
            </a:endParaRPr>
          </a:p>
          <a:p>
            <a:pPr marL="833438" lvl="1" indent="-376238" algn="l">
              <a:spcBef>
                <a:spcPts val="600"/>
              </a:spcBef>
              <a:buClr>
                <a:srgbClr val="000000"/>
              </a:buClr>
              <a:buSzPct val="100000"/>
              <a:buFont typeface="Arial"/>
              <a:buChar char="•"/>
            </a:pPr>
            <a:r>
              <a:rPr lang="en-GB" sz="2000" dirty="0" smtClean="0">
                <a:latin typeface="+mn-lt"/>
              </a:rPr>
              <a:t>The </a:t>
            </a:r>
            <a:r>
              <a:rPr lang="en-GB" sz="2000" b="1" dirty="0">
                <a:latin typeface="+mn-lt"/>
              </a:rPr>
              <a:t>full scope of  the guidance and support from the KM </a:t>
            </a:r>
            <a:r>
              <a:rPr lang="en-GB" sz="2000" b="1" dirty="0" smtClean="0">
                <a:latin typeface="+mn-lt"/>
              </a:rPr>
              <a:t>cannot be </a:t>
            </a:r>
            <a:r>
              <a:rPr lang="en-GB" sz="2000" b="1" dirty="0">
                <a:latin typeface="+mn-lt"/>
              </a:rPr>
              <a:t>finalised until the permanent KM is in </a:t>
            </a:r>
            <a:r>
              <a:rPr lang="en-GB" sz="2000" b="1" dirty="0" smtClean="0">
                <a:latin typeface="+mn-lt"/>
              </a:rPr>
              <a:t>place,</a:t>
            </a:r>
            <a:r>
              <a:rPr lang="en-GB" sz="2000" dirty="0" smtClean="0">
                <a:latin typeface="+mn-lt"/>
              </a:rPr>
              <a:t> </a:t>
            </a:r>
            <a:r>
              <a:rPr lang="en-GB" sz="2000" dirty="0">
                <a:latin typeface="+mn-lt"/>
              </a:rPr>
              <a:t>the final projects are chosen and resourcing needs overall are assessed. </a:t>
            </a:r>
          </a:p>
          <a:p>
            <a:pPr marL="833438" lvl="1" indent="-376238" algn="l">
              <a:spcBef>
                <a:spcPts val="1300"/>
              </a:spcBef>
              <a:buClr>
                <a:srgbClr val="000000"/>
              </a:buClr>
              <a:buSzPct val="100000"/>
              <a:buFont typeface="Arial"/>
              <a:buChar char="•"/>
            </a:pPr>
            <a:r>
              <a:rPr lang="en-GB" sz="2000" dirty="0" smtClean="0">
                <a:latin typeface="+mn-lt"/>
              </a:rPr>
              <a:t>It </a:t>
            </a:r>
            <a:r>
              <a:rPr lang="en-GB" sz="2000" dirty="0">
                <a:latin typeface="+mn-lt"/>
              </a:rPr>
              <a:t>is likely to be a </a:t>
            </a:r>
            <a:r>
              <a:rPr lang="en-GB" sz="2000" b="1" dirty="0">
                <a:latin typeface="+mn-lt"/>
              </a:rPr>
              <a:t>flexible and iterative process </a:t>
            </a:r>
            <a:r>
              <a:rPr lang="en-GB" sz="2000" dirty="0" smtClean="0">
                <a:latin typeface="+mn-lt"/>
              </a:rPr>
              <a:t>when </a:t>
            </a:r>
            <a:r>
              <a:rPr lang="en-GB" sz="2000" dirty="0">
                <a:latin typeface="+mn-lt"/>
              </a:rPr>
              <a:t>the </a:t>
            </a:r>
            <a:r>
              <a:rPr lang="en-GB" sz="2000" dirty="0" smtClean="0">
                <a:latin typeface="+mn-lt"/>
              </a:rPr>
              <a:t>full KM </a:t>
            </a:r>
            <a:r>
              <a:rPr lang="en-GB" sz="2000" dirty="0">
                <a:latin typeface="+mn-lt"/>
              </a:rPr>
              <a:t>pulls together the BRACED monitoring and evaluation approach overall on the basis of the final list of project’s M&amp;E frameworks. </a:t>
            </a:r>
            <a:endParaRPr lang="en-GB" sz="2000" dirty="0" smtClean="0">
              <a:latin typeface="+mn-lt"/>
            </a:endParaRPr>
          </a:p>
          <a:p>
            <a:pPr lvl="1" algn="l">
              <a:spcBef>
                <a:spcPts val="1300"/>
              </a:spcBef>
              <a:buClr>
                <a:srgbClr val="000000"/>
              </a:buClr>
              <a:buSzPct val="100000"/>
            </a:pPr>
            <a:endParaRPr lang="en-US" sz="1800" dirty="0">
              <a:solidFill>
                <a:schemeClr val="tx1"/>
              </a:solidFill>
              <a:latin typeface="+mn-lt"/>
              <a:ea typeface="ＭＳ Ｐゴシック" charset="0"/>
              <a:cs typeface="Arial" panose="020B0604020202020204" pitchFamily="34" charset="0"/>
              <a:sym typeface="Tahoma" charset="0"/>
            </a:endParaRPr>
          </a:p>
        </p:txBody>
      </p:sp>
    </p:spTree>
    <p:extLst>
      <p:ext uri="{BB962C8B-B14F-4D97-AF65-F5344CB8AC3E}">
        <p14:creationId xmlns:p14="http://schemas.microsoft.com/office/powerpoint/2010/main" val="78894093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62295756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39</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420888"/>
            <a:ext cx="8679755"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6</a:t>
            </a:r>
            <a:r>
              <a:rPr lang="en-US" sz="3200" b="1" dirty="0" smtClean="0">
                <a:solidFill>
                  <a:srgbClr val="2E6FFD"/>
                </a:solidFill>
                <a:latin typeface="Tahoma" charset="0"/>
                <a:ea typeface="ＭＳ Ｐゴシック" charset="0"/>
                <a:cs typeface="ＭＳ Ｐゴシック" charset="0"/>
                <a:sym typeface="Tahoma" charset="0"/>
              </a:rPr>
              <a:t>. Concern’s Crisis Resilience Indexing System</a:t>
            </a:r>
          </a:p>
          <a:p>
            <a:endParaRPr lang="en-US" sz="3200" dirty="0" smtClean="0">
              <a:solidFill>
                <a:srgbClr val="2E6FFD"/>
              </a:solidFill>
              <a:latin typeface="Tahoma" charset="0"/>
              <a:ea typeface="ＭＳ Ｐゴシック" charset="0"/>
              <a:cs typeface="ＭＳ Ｐゴシック" charset="0"/>
              <a:sym typeface="Tahoma" charset="0"/>
            </a:endParaRPr>
          </a:p>
          <a:p>
            <a:r>
              <a:rPr lang="en-US" sz="3200" dirty="0" err="1" smtClean="0">
                <a:solidFill>
                  <a:srgbClr val="2E6FFD"/>
                </a:solidFill>
                <a:latin typeface="Tahoma" charset="0"/>
                <a:ea typeface="ＭＳ Ｐゴシック" charset="0"/>
                <a:cs typeface="ＭＳ Ｐゴシック" charset="0"/>
                <a:sym typeface="Tahoma" charset="0"/>
              </a:rPr>
              <a:t>Aine</a:t>
            </a:r>
            <a:r>
              <a:rPr lang="en-US" sz="3200" dirty="0" smtClean="0">
                <a:solidFill>
                  <a:srgbClr val="2E6FFD"/>
                </a:solidFill>
                <a:latin typeface="Tahoma" charset="0"/>
                <a:ea typeface="ＭＳ Ｐゴシック" charset="0"/>
                <a:cs typeface="ＭＳ Ｐゴシック" charset="0"/>
                <a:sym typeface="Tahoma" charset="0"/>
              </a:rPr>
              <a:t> Magee</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1497526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4</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636912"/>
            <a:ext cx="867975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smtClean="0">
                <a:solidFill>
                  <a:srgbClr val="2E6FFD"/>
                </a:solidFill>
                <a:latin typeface="Tahoma" charset="0"/>
                <a:ea typeface="ＭＳ Ｐゴシック" charset="0"/>
                <a:cs typeface="ＭＳ Ｐゴシック" charset="0"/>
                <a:sym typeface="Tahoma" charset="0"/>
              </a:rPr>
              <a:t>1. Update on emerging guidance</a:t>
            </a:r>
            <a:endParaRPr lang="en-US" sz="32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51111737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a:xfrm>
            <a:off x="3635375" y="5300663"/>
            <a:ext cx="3384550" cy="433387"/>
          </a:xfrm>
        </p:spPr>
        <p:txBody>
          <a:bodyPr>
            <a:normAutofit fontScale="92500"/>
          </a:bodyPr>
          <a:lstStyle/>
          <a:p>
            <a:pPr eaLnBrk="1" hangingPunct="1">
              <a:defRPr/>
            </a:pPr>
            <a:r>
              <a:rPr lang="en-GB" dirty="0" smtClean="0"/>
              <a:t>Aine Magee- Concern M &amp; E Adviser</a:t>
            </a:r>
            <a:endParaRPr lang="en-US" dirty="0"/>
          </a:p>
        </p:txBody>
      </p:sp>
      <p:sp>
        <p:nvSpPr>
          <p:cNvPr id="5123" name="Text Placeholder 6"/>
          <p:cNvSpPr>
            <a:spLocks noGrp="1"/>
          </p:cNvSpPr>
          <p:nvPr>
            <p:ph type="body" sz="quarter" idx="10"/>
          </p:nvPr>
        </p:nvSpPr>
        <p:spPr>
          <a:xfrm>
            <a:off x="3505200" y="4343400"/>
            <a:ext cx="4972050" cy="525760"/>
          </a:xfrm>
        </p:spPr>
        <p:txBody>
          <a:bodyPr>
            <a:noAutofit/>
          </a:bodyPr>
          <a:lstStyle/>
          <a:p>
            <a:pPr eaLnBrk="1" hangingPunct="1"/>
            <a:r>
              <a:rPr lang="en-US" sz="2800" dirty="0" smtClean="0">
                <a:latin typeface="Arial" charset="0"/>
                <a:ea typeface="ＭＳ Ｐゴシック" pitchFamily="34" charset="-128"/>
                <a:cs typeface="Arial" charset="0"/>
              </a:rPr>
              <a:t>Community Resilience Indexing System (CRIS)</a:t>
            </a:r>
            <a:endParaRPr lang="en-US" sz="2800"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14963290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Measuring Resilience </a:t>
            </a:r>
            <a:endParaRPr lang="en-IE" sz="3200" b="1" dirty="0"/>
          </a:p>
        </p:txBody>
      </p:sp>
      <p:sp>
        <p:nvSpPr>
          <p:cNvPr id="3" name="Text Placeholder 2"/>
          <p:cNvSpPr>
            <a:spLocks noGrp="1"/>
          </p:cNvSpPr>
          <p:nvPr>
            <p:ph type="body" sz="quarter" idx="10"/>
          </p:nvPr>
        </p:nvSpPr>
        <p:spPr>
          <a:xfrm>
            <a:off x="323528" y="1484784"/>
            <a:ext cx="8208912" cy="4320480"/>
          </a:xfrm>
        </p:spPr>
        <p:txBody>
          <a:bodyPr>
            <a:normAutofit fontScale="92500" lnSpcReduction="20000"/>
          </a:bodyPr>
          <a:lstStyle/>
          <a:p>
            <a:r>
              <a:rPr lang="en-IE" sz="2400" dirty="0" smtClean="0"/>
              <a:t>Due to difficulties posed in measuring resilience, Concern has been developing a </a:t>
            </a:r>
            <a:r>
              <a:rPr lang="en-IE" sz="2400" b="1" dirty="0" smtClean="0"/>
              <a:t>Community Resilience Indexing System (CRIS)</a:t>
            </a:r>
            <a:r>
              <a:rPr lang="en-IE" sz="2400" dirty="0" smtClean="0"/>
              <a:t> which evaluates the </a:t>
            </a:r>
            <a:r>
              <a:rPr lang="en-IE" sz="2400" i="1" dirty="0" smtClean="0"/>
              <a:t>assumed characteristics of a resilient community</a:t>
            </a:r>
            <a:r>
              <a:rPr lang="en-IE" sz="2400" dirty="0" smtClean="0"/>
              <a:t> and comes up with an overall CRIS score per community. </a:t>
            </a:r>
          </a:p>
          <a:p>
            <a:endParaRPr lang="en-IE" sz="2400" dirty="0"/>
          </a:p>
          <a:p>
            <a:r>
              <a:rPr lang="en-IE" sz="2400" dirty="0" smtClean="0"/>
              <a:t>The CRIS score indicates the level of achievement of each community against specific indicators/characteristics. It is assumed that a high score, meaning a community has a lot of the necessary characteristics, is indicative of a resilient community.  Concern could test this assumption through BRACED.</a:t>
            </a:r>
            <a:endParaRPr lang="en-IE" dirty="0"/>
          </a:p>
        </p:txBody>
      </p:sp>
      <p:sp>
        <p:nvSpPr>
          <p:cNvPr id="4" name="Text Placeholder 3"/>
          <p:cNvSpPr>
            <a:spLocks noGrp="1"/>
          </p:cNvSpPr>
          <p:nvPr>
            <p:ph type="body" sz="quarter" idx="11"/>
          </p:nvPr>
        </p:nvSpPr>
        <p:spPr/>
        <p:txBody>
          <a:bodyPr/>
          <a:lstStyle/>
          <a:p>
            <a:endParaRPr lang="en-IE"/>
          </a:p>
        </p:txBody>
      </p:sp>
    </p:spTree>
    <p:extLst>
      <p:ext uri="{BB962C8B-B14F-4D97-AF65-F5344CB8AC3E}">
        <p14:creationId xmlns:p14="http://schemas.microsoft.com/office/powerpoint/2010/main" val="23985003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Objectives of CRIS</a:t>
            </a:r>
            <a:endParaRPr lang="en-IE" sz="3200" b="1" dirty="0"/>
          </a:p>
        </p:txBody>
      </p:sp>
      <p:sp>
        <p:nvSpPr>
          <p:cNvPr id="3" name="Text Placeholder 2"/>
          <p:cNvSpPr>
            <a:spLocks noGrp="1"/>
          </p:cNvSpPr>
          <p:nvPr>
            <p:ph type="body" sz="quarter" idx="10"/>
          </p:nvPr>
        </p:nvSpPr>
        <p:spPr>
          <a:xfrm>
            <a:off x="395536" y="1628800"/>
            <a:ext cx="8208912" cy="4536504"/>
          </a:xfrm>
        </p:spPr>
        <p:txBody>
          <a:bodyPr>
            <a:normAutofit fontScale="92500" lnSpcReduction="10000"/>
          </a:bodyPr>
          <a:lstStyle/>
          <a:p>
            <a:r>
              <a:rPr lang="en-GB" dirty="0"/>
              <a:t>The CRIS is designed </a:t>
            </a:r>
            <a:r>
              <a:rPr lang="en-GB" dirty="0" smtClean="0"/>
              <a:t>to </a:t>
            </a:r>
            <a:r>
              <a:rPr lang="en-GB" dirty="0"/>
              <a:t>provide a semi-qualitative </a:t>
            </a:r>
            <a:r>
              <a:rPr lang="en-GB" dirty="0" smtClean="0"/>
              <a:t>baseline/ </a:t>
            </a:r>
            <a:r>
              <a:rPr lang="en-GB" dirty="0" err="1" smtClean="0"/>
              <a:t>endline</a:t>
            </a:r>
            <a:r>
              <a:rPr lang="en-GB" dirty="0" smtClean="0"/>
              <a:t> </a:t>
            </a:r>
            <a:r>
              <a:rPr lang="en-GB" dirty="0"/>
              <a:t>comparison tool </a:t>
            </a:r>
            <a:r>
              <a:rPr lang="en-GB" dirty="0" smtClean="0"/>
              <a:t>to assess the impact of  work in Disaster Risk Reduction and building resilience, and</a:t>
            </a:r>
            <a:r>
              <a:rPr lang="en-IE" dirty="0" smtClean="0"/>
              <a:t> </a:t>
            </a:r>
            <a:r>
              <a:rPr lang="en-GB" dirty="0" smtClean="0"/>
              <a:t>to </a:t>
            </a:r>
            <a:r>
              <a:rPr lang="en-GB" dirty="0"/>
              <a:t>facilitate on-going monitoring by providing a comprehensive set of </a:t>
            </a:r>
            <a:r>
              <a:rPr lang="en-GB" dirty="0" smtClean="0"/>
              <a:t>indicators</a:t>
            </a:r>
            <a:r>
              <a:rPr lang="en-GB" dirty="0"/>
              <a:t> </a:t>
            </a:r>
            <a:r>
              <a:rPr lang="en-GB" dirty="0" smtClean="0"/>
              <a:t>that can be tracked over time.</a:t>
            </a:r>
          </a:p>
          <a:p>
            <a:pPr lvl="0"/>
            <a:endParaRPr lang="en-GB" dirty="0"/>
          </a:p>
          <a:p>
            <a:r>
              <a:rPr lang="en-GB" dirty="0" smtClean="0"/>
              <a:t>The intention is </a:t>
            </a:r>
            <a:r>
              <a:rPr lang="en-IE" dirty="0" smtClean="0"/>
              <a:t>to investigate the correlation between these assumed determinant of </a:t>
            </a:r>
            <a:r>
              <a:rPr lang="en-IE" dirty="0"/>
              <a:t>resilience </a:t>
            </a:r>
            <a:r>
              <a:rPr lang="en-IE" dirty="0" smtClean="0"/>
              <a:t>and  </a:t>
            </a:r>
            <a:r>
              <a:rPr lang="en-IE" dirty="0"/>
              <a:t>actual </a:t>
            </a:r>
            <a:r>
              <a:rPr lang="en-IE" dirty="0" smtClean="0"/>
              <a:t>resilience through BRACED, as well as in other contexts.</a:t>
            </a:r>
          </a:p>
          <a:p>
            <a:endParaRPr lang="en-IE" dirty="0" smtClean="0"/>
          </a:p>
          <a:p>
            <a:pPr lvl="0"/>
            <a:r>
              <a:rPr lang="en-IE" b="1" dirty="0"/>
              <a:t>We want to </a:t>
            </a:r>
            <a:r>
              <a:rPr lang="en-IE" b="1" dirty="0" smtClean="0"/>
              <a:t>test </a:t>
            </a:r>
            <a:r>
              <a:rPr lang="en-IE" b="1" dirty="0"/>
              <a:t>whether </a:t>
            </a:r>
            <a:r>
              <a:rPr lang="en-IE" b="1" dirty="0" smtClean="0"/>
              <a:t>the </a:t>
            </a:r>
            <a:r>
              <a:rPr lang="en-IE" b="1" i="1" dirty="0" smtClean="0"/>
              <a:t>assumed </a:t>
            </a:r>
            <a:r>
              <a:rPr lang="en-IE" b="1" i="1" dirty="0"/>
              <a:t>characteristics of resilience</a:t>
            </a:r>
            <a:r>
              <a:rPr lang="en-IE" b="1" dirty="0"/>
              <a:t> </a:t>
            </a:r>
            <a:r>
              <a:rPr lang="en-IE" b="1" dirty="0" smtClean="0"/>
              <a:t>(detailed in the CRIS tool) are </a:t>
            </a:r>
            <a:r>
              <a:rPr lang="en-IE" b="1" dirty="0"/>
              <a:t>correlated to communities who “bounce back better” after a </a:t>
            </a:r>
            <a:r>
              <a:rPr lang="en-IE" b="1" dirty="0" smtClean="0"/>
              <a:t>shock.</a:t>
            </a:r>
          </a:p>
          <a:p>
            <a:pPr lvl="0"/>
            <a:r>
              <a:rPr lang="en-IE" b="1" dirty="0" smtClean="0"/>
              <a:t>This work will be carried out with input from a research partner.</a:t>
            </a:r>
            <a:endParaRPr lang="en-IE" dirty="0"/>
          </a:p>
          <a:p>
            <a:pPr lvl="0"/>
            <a:endParaRPr lang="en-IE" dirty="0"/>
          </a:p>
          <a:p>
            <a:endParaRPr lang="en-IE" dirty="0"/>
          </a:p>
        </p:txBody>
      </p:sp>
      <p:sp>
        <p:nvSpPr>
          <p:cNvPr id="4" name="Text Placeholder 3"/>
          <p:cNvSpPr>
            <a:spLocks noGrp="1"/>
          </p:cNvSpPr>
          <p:nvPr>
            <p:ph type="body" sz="quarter" idx="11"/>
          </p:nvPr>
        </p:nvSpPr>
        <p:spPr/>
        <p:txBody>
          <a:bodyPr/>
          <a:lstStyle/>
          <a:p>
            <a:endParaRPr lang="en-IE"/>
          </a:p>
        </p:txBody>
      </p:sp>
    </p:spTree>
    <p:extLst>
      <p:ext uri="{BB962C8B-B14F-4D97-AF65-F5344CB8AC3E}">
        <p14:creationId xmlns:p14="http://schemas.microsoft.com/office/powerpoint/2010/main" val="15810544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CRIS indicators</a:t>
            </a:r>
            <a:endParaRPr lang="en-IE" sz="3200" b="1" dirty="0"/>
          </a:p>
        </p:txBody>
      </p:sp>
      <p:sp>
        <p:nvSpPr>
          <p:cNvPr id="3" name="Text Placeholder 2"/>
          <p:cNvSpPr>
            <a:spLocks noGrp="1"/>
          </p:cNvSpPr>
          <p:nvPr>
            <p:ph type="body" sz="quarter" idx="10"/>
          </p:nvPr>
        </p:nvSpPr>
        <p:spPr>
          <a:xfrm>
            <a:off x="179512" y="1556792"/>
            <a:ext cx="8424936" cy="4536504"/>
          </a:xfrm>
        </p:spPr>
        <p:txBody>
          <a:bodyPr>
            <a:normAutofit fontScale="92500" lnSpcReduction="20000"/>
          </a:bodyPr>
          <a:lstStyle/>
          <a:p>
            <a:r>
              <a:rPr lang="en-IE" dirty="0"/>
              <a:t>The </a:t>
            </a:r>
            <a:r>
              <a:rPr lang="en-IE" dirty="0" smtClean="0"/>
              <a:t>CRIS Score </a:t>
            </a:r>
            <a:r>
              <a:rPr lang="en-IE" dirty="0"/>
              <a:t>is calculated </a:t>
            </a:r>
            <a:r>
              <a:rPr lang="en-IE" dirty="0" smtClean="0"/>
              <a:t>on the basis of </a:t>
            </a:r>
            <a:r>
              <a:rPr lang="en-IE" dirty="0"/>
              <a:t>proxy indicators across </a:t>
            </a:r>
            <a:r>
              <a:rPr lang="en-IE" dirty="0" smtClean="0"/>
              <a:t>6 livelihood </a:t>
            </a:r>
            <a:r>
              <a:rPr lang="en-IE" dirty="0"/>
              <a:t>asset classes:</a:t>
            </a:r>
          </a:p>
          <a:p>
            <a:pPr marL="1153800" lvl="2"/>
            <a:r>
              <a:rPr lang="en-IE" dirty="0"/>
              <a:t>Political Assets</a:t>
            </a:r>
          </a:p>
          <a:p>
            <a:pPr marL="1153800" lvl="2"/>
            <a:r>
              <a:rPr lang="en-IE" dirty="0"/>
              <a:t>Social Assets</a:t>
            </a:r>
          </a:p>
          <a:p>
            <a:pPr marL="1153800" lvl="2"/>
            <a:r>
              <a:rPr lang="en-IE" dirty="0"/>
              <a:t>Human Assets</a:t>
            </a:r>
          </a:p>
          <a:p>
            <a:pPr marL="1153800" lvl="2"/>
            <a:r>
              <a:rPr lang="en-IE" dirty="0"/>
              <a:t>Financial Assets</a:t>
            </a:r>
          </a:p>
          <a:p>
            <a:pPr marL="1153800" lvl="2"/>
            <a:r>
              <a:rPr lang="en-IE" dirty="0"/>
              <a:t>Physical Assets</a:t>
            </a:r>
          </a:p>
          <a:p>
            <a:pPr marL="1153800" lvl="2"/>
            <a:r>
              <a:rPr lang="en-IE" dirty="0"/>
              <a:t>Natural Assets</a:t>
            </a:r>
          </a:p>
          <a:p>
            <a:endParaRPr lang="en-IE" dirty="0" smtClean="0"/>
          </a:p>
          <a:p>
            <a:r>
              <a:rPr lang="en-IE" dirty="0" smtClean="0"/>
              <a:t>Each indicator is assigned a score between 1 and 5, where 1 is the lowest level of attainment, and 5 is the highest. An overall weighted score per asset, and per  communities is calculated.</a:t>
            </a:r>
          </a:p>
          <a:p>
            <a:endParaRPr lang="en-IE" dirty="0" smtClean="0"/>
          </a:p>
          <a:p>
            <a:r>
              <a:rPr lang="en-GB" dirty="0"/>
              <a:t>Indicators have been developed based on DRR/resilience literature and Concern experiences.</a:t>
            </a:r>
            <a:endParaRPr lang="en-IE" dirty="0"/>
          </a:p>
          <a:p>
            <a:endParaRPr lang="en-IE" dirty="0"/>
          </a:p>
        </p:txBody>
      </p:sp>
      <p:sp>
        <p:nvSpPr>
          <p:cNvPr id="4" name="Text Placeholder 3"/>
          <p:cNvSpPr>
            <a:spLocks noGrp="1"/>
          </p:cNvSpPr>
          <p:nvPr>
            <p:ph type="body" sz="quarter" idx="11"/>
          </p:nvPr>
        </p:nvSpPr>
        <p:spPr/>
        <p:txBody>
          <a:bodyPr/>
          <a:lstStyle/>
          <a:p>
            <a:endParaRPr lang="en-IE"/>
          </a:p>
        </p:txBody>
      </p:sp>
    </p:spTree>
    <p:extLst>
      <p:ext uri="{BB962C8B-B14F-4D97-AF65-F5344CB8AC3E}">
        <p14:creationId xmlns:p14="http://schemas.microsoft.com/office/powerpoint/2010/main" val="38213598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Progress to date:</a:t>
            </a:r>
            <a:endParaRPr lang="en-IE" sz="3200" b="1" dirty="0"/>
          </a:p>
        </p:txBody>
      </p:sp>
      <p:sp>
        <p:nvSpPr>
          <p:cNvPr id="3" name="Text Placeholder 2"/>
          <p:cNvSpPr>
            <a:spLocks noGrp="1"/>
          </p:cNvSpPr>
          <p:nvPr>
            <p:ph type="body" sz="quarter" idx="10"/>
          </p:nvPr>
        </p:nvSpPr>
        <p:spPr>
          <a:xfrm>
            <a:off x="323528" y="1484784"/>
            <a:ext cx="8496944" cy="4320480"/>
          </a:xfrm>
        </p:spPr>
        <p:txBody>
          <a:bodyPr/>
          <a:lstStyle/>
          <a:p>
            <a:r>
              <a:rPr lang="en-IE" dirty="0" smtClean="0"/>
              <a:t>Two pilots using CRIS to measure characteristics of resilience have been conducted in Zambia and Sierra Leone.</a:t>
            </a:r>
          </a:p>
          <a:p>
            <a:endParaRPr lang="en-IE" dirty="0" smtClean="0"/>
          </a:p>
          <a:p>
            <a:r>
              <a:rPr lang="en-IE" b="1" dirty="0" smtClean="0"/>
              <a:t>Based on these pilots:</a:t>
            </a:r>
          </a:p>
          <a:p>
            <a:pPr marL="342900" indent="-342900">
              <a:buFont typeface="Arial" pitchFamily="34" charset="0"/>
              <a:buChar char="•"/>
            </a:pPr>
            <a:r>
              <a:rPr lang="en-IE" dirty="0" smtClean="0"/>
              <a:t> the CRIS indicator set is being finalised</a:t>
            </a:r>
          </a:p>
          <a:p>
            <a:pPr marL="342900" indent="-342900">
              <a:buFont typeface="Arial" pitchFamily="34" charset="0"/>
              <a:buChar char="•"/>
            </a:pPr>
            <a:r>
              <a:rPr lang="en-IE" dirty="0" smtClean="0"/>
              <a:t>the methodology for administering the tool is being refined</a:t>
            </a:r>
          </a:p>
          <a:p>
            <a:pPr marL="342900" indent="-342900">
              <a:buFont typeface="Arial" pitchFamily="34" charset="0"/>
              <a:buChar char="•"/>
            </a:pPr>
            <a:r>
              <a:rPr lang="en-IE" dirty="0" smtClean="0"/>
              <a:t> the possibility of developing an app form of the tool for use on laptops, smart phones or tablets is being investigated</a:t>
            </a:r>
          </a:p>
          <a:p>
            <a:pPr marL="342900" indent="-342900">
              <a:buFont typeface="Arial" pitchFamily="34" charset="0"/>
              <a:buChar char="•"/>
            </a:pPr>
            <a:endParaRPr lang="en-IE" dirty="0"/>
          </a:p>
        </p:txBody>
      </p:sp>
      <p:sp>
        <p:nvSpPr>
          <p:cNvPr id="4" name="Text Placeholder 3"/>
          <p:cNvSpPr>
            <a:spLocks noGrp="1"/>
          </p:cNvSpPr>
          <p:nvPr>
            <p:ph type="body" sz="quarter" idx="11"/>
          </p:nvPr>
        </p:nvSpPr>
        <p:spPr/>
        <p:txBody>
          <a:bodyPr/>
          <a:lstStyle/>
          <a:p>
            <a:endParaRPr lang="en-IE"/>
          </a:p>
        </p:txBody>
      </p:sp>
    </p:spTree>
    <p:extLst>
      <p:ext uri="{BB962C8B-B14F-4D97-AF65-F5344CB8AC3E}">
        <p14:creationId xmlns:p14="http://schemas.microsoft.com/office/powerpoint/2010/main" val="12123767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CRIS in BRACED</a:t>
            </a:r>
            <a:endParaRPr lang="en-IE" b="1" dirty="0"/>
          </a:p>
        </p:txBody>
      </p:sp>
      <p:sp>
        <p:nvSpPr>
          <p:cNvPr id="3" name="Text Placeholder 2"/>
          <p:cNvSpPr>
            <a:spLocks noGrp="1"/>
          </p:cNvSpPr>
          <p:nvPr>
            <p:ph type="body" sz="quarter" idx="10"/>
          </p:nvPr>
        </p:nvSpPr>
        <p:spPr>
          <a:xfrm>
            <a:off x="323528" y="1484784"/>
            <a:ext cx="8640960" cy="4320480"/>
          </a:xfrm>
        </p:spPr>
        <p:txBody>
          <a:bodyPr>
            <a:normAutofit lnSpcReduction="10000"/>
          </a:bodyPr>
          <a:lstStyle/>
          <a:p>
            <a:r>
              <a:rPr lang="en-IE" dirty="0"/>
              <a:t>Concern hopes to use the </a:t>
            </a:r>
            <a:r>
              <a:rPr lang="en-IE" dirty="0" smtClean="0"/>
              <a:t>revised CRIS </a:t>
            </a:r>
            <a:r>
              <a:rPr lang="en-IE" dirty="0"/>
              <a:t>tool to measure a related </a:t>
            </a:r>
            <a:r>
              <a:rPr lang="en-IE" b="1" dirty="0"/>
              <a:t>outcome level indicator</a:t>
            </a:r>
            <a:r>
              <a:rPr lang="en-IE" dirty="0"/>
              <a:t> for </a:t>
            </a:r>
            <a:r>
              <a:rPr lang="en-IE" dirty="0" smtClean="0"/>
              <a:t>BRACED</a:t>
            </a:r>
          </a:p>
          <a:p>
            <a:r>
              <a:rPr lang="en-IE" i="1" dirty="0" smtClean="0"/>
              <a:t>“Average </a:t>
            </a:r>
            <a:r>
              <a:rPr lang="en-IE" i="1" dirty="0"/>
              <a:t>Score across target </a:t>
            </a:r>
            <a:r>
              <a:rPr lang="en-IE" i="1" dirty="0" smtClean="0"/>
              <a:t>communities on the Community Resilience Indexing System”. </a:t>
            </a:r>
          </a:p>
          <a:p>
            <a:r>
              <a:rPr lang="en-IE" dirty="0" smtClean="0"/>
              <a:t>We would hope to see an increase in the average score throughout the programme indicating in an increase in the resilience characteristics  of target communities.</a:t>
            </a:r>
          </a:p>
          <a:p>
            <a:endParaRPr lang="en-IE" dirty="0" smtClean="0"/>
          </a:p>
          <a:p>
            <a:r>
              <a:rPr lang="en-IE" dirty="0" smtClean="0"/>
              <a:t>The suggestion is that the population in communities who show an increase in resilience characteristics over time, can be included in the measurement of KPI 4:</a:t>
            </a:r>
          </a:p>
          <a:p>
            <a:r>
              <a:rPr lang="en-IE" i="1" dirty="0" smtClean="0"/>
              <a:t>“No</a:t>
            </a:r>
            <a:r>
              <a:rPr lang="en-IE" i="1" dirty="0"/>
              <a:t>. of people with improved resilience as a result of BRACED projects </a:t>
            </a:r>
            <a:r>
              <a:rPr lang="en-IE" i="1" dirty="0" smtClean="0"/>
              <a:t>“</a:t>
            </a:r>
            <a:endParaRPr lang="en-IE" i="1" dirty="0"/>
          </a:p>
        </p:txBody>
      </p:sp>
      <p:sp>
        <p:nvSpPr>
          <p:cNvPr id="4" name="Text Placeholder 3"/>
          <p:cNvSpPr>
            <a:spLocks noGrp="1"/>
          </p:cNvSpPr>
          <p:nvPr>
            <p:ph type="body" sz="quarter" idx="11"/>
          </p:nvPr>
        </p:nvSpPr>
        <p:spPr/>
        <p:txBody>
          <a:bodyPr/>
          <a:lstStyle/>
          <a:p>
            <a:endParaRPr lang="en-IE"/>
          </a:p>
        </p:txBody>
      </p:sp>
    </p:spTree>
    <p:extLst>
      <p:ext uri="{BB962C8B-B14F-4D97-AF65-F5344CB8AC3E}">
        <p14:creationId xmlns:p14="http://schemas.microsoft.com/office/powerpoint/2010/main" val="561834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420888"/>
            <a:ext cx="4821238" cy="2041525"/>
          </a:xfrm>
        </p:spPr>
        <p:txBody>
          <a:bodyPr/>
          <a:lstStyle/>
          <a:p>
            <a:pPr algn="ctr"/>
            <a:r>
              <a:rPr lang="en-GB" dirty="0" smtClean="0"/>
              <a:t>Question &amp; Answers</a:t>
            </a:r>
            <a:endParaRPr lang="en-GB" dirty="0"/>
          </a:p>
        </p:txBody>
      </p:sp>
    </p:spTree>
    <p:extLst>
      <p:ext uri="{BB962C8B-B14F-4D97-AF65-F5344CB8AC3E}">
        <p14:creationId xmlns:p14="http://schemas.microsoft.com/office/powerpoint/2010/main" val="262295756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256584"/>
          </a:xfrm>
        </p:spPr>
        <p:txBody>
          <a:bodyPr/>
          <a:lstStyle/>
          <a:p>
            <a:pPr marL="0" indent="0" algn="ctr">
              <a:buNone/>
            </a:pPr>
            <a:r>
              <a:rPr lang="en-US" sz="2200" dirty="0" smtClean="0"/>
              <a:t>If you would like the opportunity to present your own learning regarding M&amp;E tools and methodologies, please let us know via your Monitoring Officer.</a:t>
            </a:r>
          </a:p>
          <a:p>
            <a:pPr marL="0" indent="0" algn="ctr">
              <a:buNone/>
            </a:pPr>
            <a:endParaRPr lang="en-US" sz="2200" i="1" dirty="0"/>
          </a:p>
          <a:p>
            <a:pPr marL="0" indent="0" algn="ctr">
              <a:buNone/>
            </a:pPr>
            <a:r>
              <a:rPr lang="en-US" sz="2200" dirty="0" smtClean="0"/>
              <a:t>We would be happy to facilitate another webinar (given sufficient interest) to support the dissemination of your experience.</a:t>
            </a:r>
          </a:p>
          <a:p>
            <a:pPr marL="0" indent="0" algn="ctr">
              <a:buNone/>
            </a:pPr>
            <a:endParaRPr lang="en-US" sz="2200" dirty="0"/>
          </a:p>
          <a:p>
            <a:pPr marL="0" indent="0" algn="ctr">
              <a:buNone/>
            </a:pPr>
            <a:endParaRPr lang="en-US" sz="2200" dirty="0" smtClean="0"/>
          </a:p>
          <a:p>
            <a:pPr marL="0" indent="0" algn="ctr">
              <a:buNone/>
            </a:pPr>
            <a:r>
              <a:rPr lang="en-US" sz="2800" dirty="0" smtClean="0"/>
              <a:t>Thank you for your participation in today’s webinar.</a:t>
            </a:r>
          </a:p>
          <a:p>
            <a:pPr marL="0" indent="0" algn="ctr">
              <a:buNone/>
            </a:pPr>
            <a:endParaRPr lang="en-US" sz="2200" dirty="0"/>
          </a:p>
          <a:p>
            <a:pPr marL="0" indent="0" algn="ctr">
              <a:buNone/>
            </a:pPr>
            <a:r>
              <a:rPr lang="en-US" sz="2200" dirty="0" smtClean="0"/>
              <a:t>Any further comments or questions should be sent to your Monitoring Officer and we will respond as soon as we are able.</a:t>
            </a:r>
            <a:endParaRPr lang="en-US" sz="2000" dirty="0" smtClean="0"/>
          </a:p>
        </p:txBody>
      </p:sp>
      <p:sp>
        <p:nvSpPr>
          <p:cNvPr id="4" name="Rectangle 3"/>
          <p:cNvSpPr>
            <a:spLocks/>
          </p:cNvSpPr>
          <p:nvPr/>
        </p:nvSpPr>
        <p:spPr bwMode="auto">
          <a:xfrm>
            <a:off x="251520" y="116632"/>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Opportunities for further knowledge sharing</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5085746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80920" cy="5616624"/>
          </a:xfrm>
        </p:spPr>
        <p:txBody>
          <a:bodyPr/>
          <a:lstStyle/>
          <a:p>
            <a:pPr marL="457200" indent="-457200">
              <a:buFont typeface="+mj-lt"/>
              <a:buAutoNum type="arabicPeriod"/>
            </a:pPr>
            <a:r>
              <a:rPr lang="en-US" sz="2000" dirty="0" smtClean="0"/>
              <a:t>Methodological guidance for all 15 KPIs (note KPI4 being revised below)</a:t>
            </a:r>
          </a:p>
          <a:p>
            <a:pPr marL="857250" lvl="1" indent="-457200"/>
            <a:r>
              <a:rPr lang="en-US" sz="1600" dirty="0" smtClean="0"/>
              <a:t>Full set to be </a:t>
            </a:r>
            <a:r>
              <a:rPr lang="en-US" sz="1600" dirty="0" smtClean="0">
                <a:solidFill>
                  <a:srgbClr val="000000"/>
                </a:solidFill>
              </a:rPr>
              <a:t>shared with grantees ASAP</a:t>
            </a:r>
          </a:p>
          <a:p>
            <a:pPr marL="457200" indent="-457200">
              <a:buFont typeface="+mj-lt"/>
              <a:buAutoNum type="arabicPeriod"/>
            </a:pPr>
            <a:r>
              <a:rPr lang="en-US" sz="2000" dirty="0" smtClean="0"/>
              <a:t>Additional guidance on definition of direct beneficiaries</a:t>
            </a:r>
          </a:p>
          <a:p>
            <a:pPr marL="857250" lvl="1" indent="-457200"/>
            <a:r>
              <a:rPr lang="en-US" sz="1600" dirty="0" smtClean="0"/>
              <a:t>BRACED website – complements guidance to KPI1 (1 above)</a:t>
            </a:r>
          </a:p>
          <a:p>
            <a:pPr marL="457200" indent="-457200">
              <a:buFont typeface="+mj-lt"/>
              <a:buAutoNum type="arabicPeriod"/>
            </a:pPr>
            <a:r>
              <a:rPr lang="en-US" sz="2000" dirty="0" smtClean="0"/>
              <a:t>Revised KPI4 guidance </a:t>
            </a:r>
          </a:p>
          <a:p>
            <a:pPr marL="857250" lvl="1" indent="-457200"/>
            <a:r>
              <a:rPr lang="en-US" sz="1600" dirty="0"/>
              <a:t>I</a:t>
            </a:r>
            <a:r>
              <a:rPr lang="en-US" sz="1600" dirty="0" smtClean="0"/>
              <a:t>n development – available on BRACED website by end of May</a:t>
            </a:r>
          </a:p>
          <a:p>
            <a:pPr marL="457200" indent="-457200">
              <a:buFont typeface="+mj-lt"/>
              <a:buAutoNum type="arabicPeriod"/>
            </a:pPr>
            <a:r>
              <a:rPr lang="en-US" sz="2000" dirty="0" smtClean="0"/>
              <a:t>Measuring </a:t>
            </a:r>
            <a:r>
              <a:rPr lang="en-US" sz="2000" dirty="0"/>
              <a:t>R</a:t>
            </a:r>
            <a:r>
              <a:rPr lang="en-US" sz="2000" dirty="0" smtClean="0"/>
              <a:t>esilience report </a:t>
            </a:r>
          </a:p>
          <a:p>
            <a:pPr marL="857250" lvl="1" indent="-457200"/>
            <a:r>
              <a:rPr lang="en-US" sz="1600" dirty="0"/>
              <a:t>F</a:t>
            </a:r>
            <a:r>
              <a:rPr lang="en-US" sz="1600" dirty="0" smtClean="0"/>
              <a:t>inal version to be on BRACED website before end of May</a:t>
            </a:r>
            <a:endParaRPr lang="en-US" sz="1600" dirty="0"/>
          </a:p>
          <a:p>
            <a:pPr marL="457200" indent="-457200">
              <a:buFont typeface="+mj-lt"/>
              <a:buAutoNum type="arabicPeriod"/>
            </a:pPr>
            <a:r>
              <a:rPr lang="en-US" sz="2000" dirty="0"/>
              <a:t>R</a:t>
            </a:r>
            <a:r>
              <a:rPr lang="en-US" sz="2000" dirty="0" smtClean="0"/>
              <a:t>evised </a:t>
            </a:r>
            <a:r>
              <a:rPr lang="en-US" sz="2000" dirty="0"/>
              <a:t>log-</a:t>
            </a:r>
            <a:r>
              <a:rPr lang="en-US" sz="2000" dirty="0" smtClean="0"/>
              <a:t>frame</a:t>
            </a:r>
          </a:p>
          <a:p>
            <a:pPr marL="857250" lvl="1" indent="-457200"/>
            <a:r>
              <a:rPr lang="en-US" sz="1600" dirty="0" smtClean="0">
                <a:solidFill>
                  <a:srgbClr val="000000"/>
                </a:solidFill>
              </a:rPr>
              <a:t>Next iteration to be published on website shortly</a:t>
            </a:r>
            <a:endParaRPr lang="en-US" sz="1600" dirty="0">
              <a:solidFill>
                <a:srgbClr val="000000"/>
              </a:solidFill>
            </a:endParaRPr>
          </a:p>
          <a:p>
            <a:pPr marL="457200" indent="-457200">
              <a:buFont typeface="+mj-lt"/>
              <a:buAutoNum type="arabicPeriod"/>
            </a:pPr>
            <a:r>
              <a:rPr lang="en-US" sz="2000" dirty="0" smtClean="0"/>
              <a:t>Programme </a:t>
            </a:r>
            <a:r>
              <a:rPr lang="en-US" sz="2000" dirty="0"/>
              <a:t>monitoring plan </a:t>
            </a:r>
            <a:endParaRPr lang="en-US" sz="2000" dirty="0" smtClean="0"/>
          </a:p>
          <a:p>
            <a:pPr marL="857250" lvl="1" indent="-457200"/>
            <a:r>
              <a:rPr lang="en-US" sz="1600" dirty="0" smtClean="0"/>
              <a:t>In development – </a:t>
            </a:r>
            <a:r>
              <a:rPr lang="en-US" sz="1600" dirty="0" smtClean="0">
                <a:solidFill>
                  <a:srgbClr val="000000"/>
                </a:solidFill>
              </a:rPr>
              <a:t>to be circulated by end of May</a:t>
            </a:r>
          </a:p>
          <a:p>
            <a:pPr marL="457200" indent="-457200">
              <a:buFont typeface="+mj-lt"/>
              <a:buAutoNum type="arabicPeriod"/>
            </a:pPr>
            <a:r>
              <a:rPr lang="en-US" sz="2000" dirty="0" smtClean="0"/>
              <a:t>Value for Money for Adaptation framework</a:t>
            </a:r>
          </a:p>
          <a:p>
            <a:pPr marL="857250" lvl="1" indent="-457200"/>
            <a:r>
              <a:rPr lang="en-US" sz="1600" dirty="0" smtClean="0">
                <a:solidFill>
                  <a:srgbClr val="000000"/>
                </a:solidFill>
              </a:rPr>
              <a:t>Flyer will be on BRACED website next week, full version following week (end of May)</a:t>
            </a:r>
          </a:p>
        </p:txBody>
      </p:sp>
      <p:sp>
        <p:nvSpPr>
          <p:cNvPr id="4" name="Rectangle 3"/>
          <p:cNvSpPr>
            <a:spLocks/>
          </p:cNvSpPr>
          <p:nvPr/>
        </p:nvSpPr>
        <p:spPr bwMode="auto">
          <a:xfrm>
            <a:off x="251520" y="116632"/>
            <a:ext cx="8679755"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2800" b="1" dirty="0" smtClean="0">
                <a:solidFill>
                  <a:srgbClr val="2E6FFD"/>
                </a:solidFill>
                <a:latin typeface="Tahoma" charset="0"/>
                <a:ea typeface="ＭＳ Ｐゴシック" charset="0"/>
                <a:cs typeface="ＭＳ Ｐゴシック" charset="0"/>
                <a:sym typeface="Tahoma" charset="0"/>
              </a:rPr>
              <a:t>Guidance available in May 2014</a:t>
            </a:r>
            <a:endParaRPr lang="en-US" sz="2800" b="1"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172349343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ChangeArrowheads="1"/>
          </p:cNvSpPr>
          <p:nvPr/>
        </p:nvSpPr>
        <p:spPr bwMode="auto">
          <a:xfrm>
            <a:off x="8740775" y="6588125"/>
            <a:ext cx="174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r" eaLnBrk="1" hangingPunct="1"/>
            <a:fld id="{A9EEE773-6BB2-EF4E-ACF7-EF8AA00ABAC5}" type="slidenum">
              <a:rPr lang="en-US" sz="1200">
                <a:solidFill>
                  <a:schemeClr val="tx1"/>
                </a:solidFill>
                <a:latin typeface="Arial" charset="0"/>
                <a:ea typeface="ＭＳ Ｐゴシック" charset="0"/>
                <a:cs typeface="ＭＳ Ｐゴシック" charset="0"/>
                <a:sym typeface="Arial" charset="0"/>
              </a:rPr>
              <a:pPr algn="r" eaLnBrk="1" hangingPunct="1"/>
              <a:t>6</a:t>
            </a:fld>
            <a:endParaRPr lang="en-US" sz="1200">
              <a:solidFill>
                <a:schemeClr val="tx1"/>
              </a:solidFill>
              <a:latin typeface="Arial" charset="0"/>
              <a:ea typeface="ＭＳ Ｐゴシック" charset="0"/>
              <a:cs typeface="ＭＳ Ｐゴシック" charset="0"/>
              <a:sym typeface="Arial" charset="0"/>
            </a:endParaRPr>
          </a:p>
        </p:txBody>
      </p:sp>
      <p:sp>
        <p:nvSpPr>
          <p:cNvPr id="7170" name="Rectangle 3"/>
          <p:cNvSpPr>
            <a:spLocks/>
          </p:cNvSpPr>
          <p:nvPr/>
        </p:nvSpPr>
        <p:spPr bwMode="auto">
          <a:xfrm>
            <a:off x="251520" y="2636912"/>
            <a:ext cx="8679755"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nchor="ctr"/>
          <a:lstStyle/>
          <a:p>
            <a:r>
              <a:rPr lang="en-US" sz="3200" b="1" dirty="0">
                <a:solidFill>
                  <a:srgbClr val="2E6FFD"/>
                </a:solidFill>
                <a:latin typeface="Tahoma" charset="0"/>
                <a:ea typeface="ＭＳ Ｐゴシック" charset="0"/>
                <a:cs typeface="ＭＳ Ｐゴシック" charset="0"/>
                <a:sym typeface="Tahoma" charset="0"/>
              </a:rPr>
              <a:t>2</a:t>
            </a:r>
            <a:r>
              <a:rPr lang="en-US" sz="3200" b="1" dirty="0" smtClean="0">
                <a:solidFill>
                  <a:srgbClr val="2E6FFD"/>
                </a:solidFill>
                <a:latin typeface="Tahoma" charset="0"/>
                <a:ea typeface="ＭＳ Ｐゴシック" charset="0"/>
                <a:cs typeface="ＭＳ Ｐゴシック" charset="0"/>
                <a:sym typeface="Tahoma" charset="0"/>
              </a:rPr>
              <a:t>. Measuring KPI 1 – numbers supported</a:t>
            </a:r>
          </a:p>
          <a:p>
            <a:endParaRPr lang="en-US" sz="3200" b="1" dirty="0">
              <a:solidFill>
                <a:srgbClr val="2E6FFD"/>
              </a:solidFill>
              <a:latin typeface="Tahoma" charset="0"/>
              <a:ea typeface="ＭＳ Ｐゴシック" charset="0"/>
              <a:cs typeface="ＭＳ Ｐゴシック" charset="0"/>
              <a:sym typeface="Tahoma" charset="0"/>
            </a:endParaRPr>
          </a:p>
          <a:p>
            <a:r>
              <a:rPr lang="en-US" sz="3200" dirty="0" smtClean="0">
                <a:solidFill>
                  <a:srgbClr val="2E6FFD"/>
                </a:solidFill>
                <a:latin typeface="Tahoma" charset="0"/>
                <a:ea typeface="ＭＳ Ｐゴシック" charset="0"/>
                <a:cs typeface="ＭＳ Ｐゴシック" charset="0"/>
                <a:sym typeface="Tahoma" charset="0"/>
              </a:rPr>
              <a:t>Martin Whiteside</a:t>
            </a:r>
            <a:endParaRPr lang="en-US" sz="3200" dirty="0">
              <a:solidFill>
                <a:srgbClr val="2E6FFD"/>
              </a:solidFill>
              <a:latin typeface="Tahoma" charset="0"/>
              <a:ea typeface="ＭＳ Ｐゴシック" charset="0"/>
              <a:cs typeface="ＭＳ Ｐゴシック" charset="0"/>
              <a:sym typeface="Tahoma" charset="0"/>
            </a:endParaRPr>
          </a:p>
        </p:txBody>
      </p:sp>
    </p:spTree>
    <p:extLst>
      <p:ext uri="{BB962C8B-B14F-4D97-AF65-F5344CB8AC3E}">
        <p14:creationId xmlns:p14="http://schemas.microsoft.com/office/powerpoint/2010/main" val="39682039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1"/>
            <a:ext cx="8568952" cy="1008112"/>
          </a:xfrm>
        </p:spPr>
        <p:txBody>
          <a:bodyPr>
            <a:noAutofit/>
          </a:bodyPr>
          <a:lstStyle/>
          <a:p>
            <a:pPr algn="ctr"/>
            <a:r>
              <a:rPr lang="en-GB" sz="2800" b="1" dirty="0" smtClean="0">
                <a:solidFill>
                  <a:srgbClr val="3366FF"/>
                </a:solidFill>
              </a:rPr>
              <a:t>KPI 1 - Number of people supported by DFID programmes to cope with the effects of climate change </a:t>
            </a:r>
            <a:endParaRPr lang="en-GB" sz="2800" b="1" dirty="0">
              <a:solidFill>
                <a:srgbClr val="3366FF"/>
              </a:solidFill>
            </a:endParaRPr>
          </a:p>
        </p:txBody>
      </p:sp>
      <p:sp>
        <p:nvSpPr>
          <p:cNvPr id="3" name="Content Placeholder 2"/>
          <p:cNvSpPr>
            <a:spLocks noGrp="1"/>
          </p:cNvSpPr>
          <p:nvPr>
            <p:ph idx="1"/>
          </p:nvPr>
        </p:nvSpPr>
        <p:spPr>
          <a:xfrm>
            <a:off x="467544" y="1484784"/>
            <a:ext cx="8229600" cy="4925144"/>
          </a:xfrm>
        </p:spPr>
        <p:txBody>
          <a:bodyPr>
            <a:normAutofit fontScale="85000" lnSpcReduction="20000"/>
          </a:bodyPr>
          <a:lstStyle/>
          <a:p>
            <a:pPr marL="0" indent="0">
              <a:buNone/>
            </a:pPr>
            <a:r>
              <a:rPr lang="en-GB" sz="2400" i="1" dirty="0"/>
              <a:t>Q – Is the “number of people supported” in the BRACED </a:t>
            </a:r>
            <a:r>
              <a:rPr lang="en-GB" sz="2400" i="1" dirty="0" err="1"/>
              <a:t>logframe</a:t>
            </a:r>
            <a:r>
              <a:rPr lang="en-GB" sz="2400" i="1" dirty="0"/>
              <a:t> (KPI 1) the same as our direct or indirect beneficiaries?</a:t>
            </a:r>
          </a:p>
          <a:p>
            <a:pPr marL="0" indent="0">
              <a:buNone/>
            </a:pPr>
            <a:endParaRPr lang="en-GB" sz="2400" i="1" dirty="0"/>
          </a:p>
          <a:p>
            <a:r>
              <a:rPr lang="en-GB" sz="2400" dirty="0"/>
              <a:t>Measuring an reporting KPI 1 is mandatory for all projects;</a:t>
            </a:r>
          </a:p>
          <a:p>
            <a:pPr lvl="1"/>
            <a:r>
              <a:rPr lang="en-GB" sz="2000" dirty="0"/>
              <a:t>Need consistency</a:t>
            </a:r>
          </a:p>
          <a:p>
            <a:pPr lvl="1"/>
            <a:r>
              <a:rPr lang="en-GB" sz="2000" dirty="0"/>
              <a:t>Check definitions in KPI 1 guidance notes</a:t>
            </a:r>
          </a:p>
          <a:p>
            <a:pPr marL="457200" lvl="1" indent="0">
              <a:buNone/>
            </a:pPr>
            <a:endParaRPr lang="en-GB" sz="2000" dirty="0"/>
          </a:p>
          <a:p>
            <a:r>
              <a:rPr lang="en-GB" sz="2400" dirty="0"/>
              <a:t>Different projects/organisations have different definitions of ‘Direct’ and ‘Indirect’ beneficiaries – for KPI 1 reporting need to use KPI 1 definitions that are specific to BRACED (see the BRACED website);</a:t>
            </a:r>
          </a:p>
          <a:p>
            <a:endParaRPr lang="en-GB" sz="2400" dirty="0"/>
          </a:p>
          <a:p>
            <a:r>
              <a:rPr lang="en-GB" sz="2400" dirty="0"/>
              <a:t>Report number of individuals disaggregated by gender (can be calculated from HH numbers as long as clear </a:t>
            </a:r>
            <a:r>
              <a:rPr lang="en-GB" sz="2400" u="sng" dirty="0"/>
              <a:t>whole </a:t>
            </a:r>
            <a:r>
              <a:rPr lang="en-GB" sz="2400" dirty="0"/>
              <a:t>family are ‘supported;</a:t>
            </a:r>
          </a:p>
          <a:p>
            <a:endParaRPr lang="en-GB" sz="2400" dirty="0"/>
          </a:p>
          <a:p>
            <a:r>
              <a:rPr lang="en-GB" sz="2400" dirty="0"/>
              <a:t>Counted and reported annually</a:t>
            </a:r>
          </a:p>
        </p:txBody>
      </p:sp>
    </p:spTree>
    <p:extLst>
      <p:ext uri="{BB962C8B-B14F-4D97-AF65-F5344CB8AC3E}">
        <p14:creationId xmlns:p14="http://schemas.microsoft.com/office/powerpoint/2010/main" val="26647635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1"/>
            <a:ext cx="8568952" cy="1296144"/>
          </a:xfrm>
        </p:spPr>
        <p:txBody>
          <a:bodyPr>
            <a:normAutofit fontScale="90000"/>
          </a:bodyPr>
          <a:lstStyle/>
          <a:p>
            <a:pPr algn="ctr"/>
            <a:r>
              <a:rPr lang="en-GB" sz="2800" b="1" dirty="0" smtClean="0">
                <a:solidFill>
                  <a:srgbClr val="3366FF"/>
                </a:solidFill>
              </a:rPr>
              <a:t>DEFINITIONS</a:t>
            </a:r>
            <a:br>
              <a:rPr lang="en-GB" sz="2800" b="1" dirty="0" smtClean="0">
                <a:solidFill>
                  <a:srgbClr val="3366FF"/>
                </a:solidFill>
              </a:rPr>
            </a:br>
            <a:r>
              <a:rPr lang="en-GB" sz="2800" dirty="0" smtClean="0">
                <a:solidFill>
                  <a:srgbClr val="3366FF"/>
                </a:solidFill>
              </a:rPr>
              <a:t>KPI </a:t>
            </a:r>
            <a:r>
              <a:rPr lang="en-GB" sz="2800" dirty="0">
                <a:solidFill>
                  <a:srgbClr val="3366FF"/>
                </a:solidFill>
              </a:rPr>
              <a:t>1 - Number of people supported by DFID programmes to cope with the effects of climate change </a:t>
            </a:r>
            <a:endParaRPr lang="en-GB" dirty="0">
              <a:solidFill>
                <a:srgbClr val="3366FF"/>
              </a:solidFill>
            </a:endParaRPr>
          </a:p>
        </p:txBody>
      </p:sp>
      <p:sp>
        <p:nvSpPr>
          <p:cNvPr id="3" name="Content Placeholder 2"/>
          <p:cNvSpPr>
            <a:spLocks noGrp="1"/>
          </p:cNvSpPr>
          <p:nvPr>
            <p:ph idx="1"/>
          </p:nvPr>
        </p:nvSpPr>
        <p:spPr>
          <a:xfrm>
            <a:off x="457200" y="1600200"/>
            <a:ext cx="8229600" cy="5141168"/>
          </a:xfrm>
        </p:spPr>
        <p:txBody>
          <a:bodyPr>
            <a:normAutofit lnSpcReduction="10000"/>
          </a:bodyPr>
          <a:lstStyle/>
          <a:p>
            <a:pPr marL="0" indent="0">
              <a:buNone/>
            </a:pPr>
            <a:r>
              <a:rPr lang="en-GB" sz="2200" b="1" dirty="0"/>
              <a:t>‘Support’ -  </a:t>
            </a:r>
            <a:r>
              <a:rPr lang="en-GB" sz="2200" dirty="0"/>
              <a:t>direct assistance from the programme in question, with the explicit intention of helping people deal with climate change impacts. It could include for example financial resources, assets, agricultural inputs, training, communications (e.g. early warning systems) or information (e.g. weather forecasting).</a:t>
            </a:r>
          </a:p>
          <a:p>
            <a:pPr marL="0" indent="0">
              <a:buNone/>
            </a:pPr>
            <a:endParaRPr lang="en-GB" sz="2200" dirty="0"/>
          </a:p>
          <a:p>
            <a:pPr marL="0" indent="0">
              <a:buNone/>
            </a:pPr>
            <a:r>
              <a:rPr lang="en-GB" sz="2200" b="1" dirty="0"/>
              <a:t>‘People supported’  </a:t>
            </a:r>
            <a:r>
              <a:rPr lang="en-GB" sz="2200" dirty="0"/>
              <a:t>- identified by the programme in question with a direct relationship to it. </a:t>
            </a:r>
          </a:p>
          <a:p>
            <a:pPr marL="0" indent="0">
              <a:buNone/>
            </a:pPr>
            <a:endParaRPr lang="en-GB" sz="2200" dirty="0"/>
          </a:p>
          <a:p>
            <a:pPr marL="0" indent="0">
              <a:buNone/>
            </a:pPr>
            <a:r>
              <a:rPr lang="en-GB" sz="2200" b="1" dirty="0"/>
              <a:t>‘Effects of climate change’ </a:t>
            </a:r>
            <a:r>
              <a:rPr lang="en-GB" sz="2200" dirty="0"/>
              <a:t>- existing and future, sudden or gradual, arising from primary consequences of CC (changes to precipitation, temperature and sea level rise) - can include floods, droughts, storms, landslides, </a:t>
            </a:r>
            <a:r>
              <a:rPr lang="en-GB" sz="2200" dirty="0" err="1"/>
              <a:t>salination</a:t>
            </a:r>
            <a:r>
              <a:rPr lang="en-GB" sz="2200" dirty="0"/>
              <a:t>, coastal inundation, heat or cold waves and biodiversity loss.</a:t>
            </a:r>
          </a:p>
          <a:p>
            <a:pPr marL="0" indent="0">
              <a:buNone/>
            </a:pPr>
            <a:endParaRPr lang="en-GB" sz="2400" dirty="0"/>
          </a:p>
        </p:txBody>
      </p:sp>
    </p:spTree>
    <p:extLst>
      <p:ext uri="{BB962C8B-B14F-4D97-AF65-F5344CB8AC3E}">
        <p14:creationId xmlns:p14="http://schemas.microsoft.com/office/powerpoint/2010/main" val="37141161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584175"/>
          </a:xfrm>
        </p:spPr>
        <p:txBody>
          <a:bodyPr>
            <a:normAutofit/>
          </a:bodyPr>
          <a:lstStyle/>
          <a:p>
            <a:pPr algn="ctr"/>
            <a:r>
              <a:rPr lang="en-GB" sz="3600" b="1" dirty="0" smtClean="0">
                <a:solidFill>
                  <a:srgbClr val="3366FF"/>
                </a:solidFill>
              </a:rPr>
              <a:t>Categories for reporting </a:t>
            </a:r>
            <a:r>
              <a:rPr lang="en-GB" dirty="0" smtClean="0">
                <a:solidFill>
                  <a:srgbClr val="3366FF"/>
                </a:solidFill>
              </a:rPr>
              <a:t/>
            </a:r>
            <a:br>
              <a:rPr lang="en-GB" dirty="0" smtClean="0">
                <a:solidFill>
                  <a:srgbClr val="3366FF"/>
                </a:solidFill>
              </a:rPr>
            </a:br>
            <a:r>
              <a:rPr lang="en-GB" sz="2400" dirty="0">
                <a:solidFill>
                  <a:srgbClr val="3366FF"/>
                </a:solidFill>
              </a:rPr>
              <a:t>KPI 1 - Number of people supported by DFID programmes to cope with the effects of climate change </a:t>
            </a:r>
          </a:p>
        </p:txBody>
      </p:sp>
      <p:sp>
        <p:nvSpPr>
          <p:cNvPr id="3" name="Content Placeholder 2"/>
          <p:cNvSpPr>
            <a:spLocks noGrp="1"/>
          </p:cNvSpPr>
          <p:nvPr>
            <p:ph idx="1"/>
          </p:nvPr>
        </p:nvSpPr>
        <p:spPr>
          <a:xfrm>
            <a:off x="395536" y="1700808"/>
            <a:ext cx="8229600" cy="4824536"/>
          </a:xfrm>
        </p:spPr>
        <p:txBody>
          <a:bodyPr>
            <a:normAutofit fontScale="62500" lnSpcReduction="20000"/>
          </a:bodyPr>
          <a:lstStyle/>
          <a:p>
            <a:pPr marL="0" indent="0">
              <a:buNone/>
            </a:pPr>
            <a:r>
              <a:rPr lang="en-GB" sz="2600" b="1" dirty="0"/>
              <a:t>BRACED DIRECT</a:t>
            </a:r>
          </a:p>
          <a:p>
            <a:pPr marL="0" indent="0">
              <a:buNone/>
            </a:pPr>
            <a:r>
              <a:rPr lang="en-GB" sz="2600" b="1" dirty="0"/>
              <a:t>A – High intensity</a:t>
            </a:r>
            <a:endParaRPr lang="en-GB" sz="2600" dirty="0"/>
          </a:p>
          <a:p>
            <a:pPr marL="0" indent="0">
              <a:buNone/>
            </a:pPr>
            <a:r>
              <a:rPr lang="en-GB" sz="2600" dirty="0"/>
              <a:t>Both targeted and high intensity e.g. people receiving social protection cash transfers, houses raised on plinths, agricultural extension services, training of individuals in communities to develop emergency plans and use early warning systems.</a:t>
            </a:r>
          </a:p>
          <a:p>
            <a:pPr marL="0" indent="0">
              <a:buNone/>
            </a:pPr>
            <a:endParaRPr lang="en-GB" sz="2600" dirty="0"/>
          </a:p>
          <a:p>
            <a:pPr marL="0" indent="0">
              <a:buNone/>
            </a:pPr>
            <a:r>
              <a:rPr lang="en-GB" sz="2600" b="1" dirty="0"/>
              <a:t>B – Medium Intensity</a:t>
            </a:r>
            <a:endParaRPr lang="en-GB" sz="2600" dirty="0"/>
          </a:p>
          <a:p>
            <a:pPr marL="514350" indent="-514350">
              <a:buAutoNum type="romanLcParenR"/>
            </a:pPr>
            <a:r>
              <a:rPr lang="en-GB" sz="2600" b="1" dirty="0"/>
              <a:t>Targeted &amp; Medium intensity: </a:t>
            </a:r>
            <a:r>
              <a:rPr lang="en-GB" sz="2600" dirty="0"/>
              <a:t>e.g. people receiving weather information and text message early warnings.</a:t>
            </a:r>
          </a:p>
          <a:p>
            <a:pPr marL="514350" indent="-514350">
              <a:buAutoNum type="romanLcParenR" startAt="2"/>
            </a:pPr>
            <a:r>
              <a:rPr lang="en-GB" sz="2600" b="1" dirty="0"/>
              <a:t>Not targeted &amp; Medium intensity: e.g</a:t>
            </a:r>
            <a:r>
              <a:rPr lang="en-GB" sz="2600" dirty="0"/>
              <a:t>. people within the coverage of an early warning system, or catchment area of a large infrastructure project (e.g. flood defences), or living in a discrete community in which others have been trained in emergency response</a:t>
            </a:r>
          </a:p>
          <a:p>
            <a:pPr marL="0" indent="0">
              <a:buNone/>
            </a:pPr>
            <a:endParaRPr lang="en-GB" sz="2600" dirty="0"/>
          </a:p>
          <a:p>
            <a:pPr marL="0" indent="0">
              <a:buNone/>
            </a:pPr>
            <a:r>
              <a:rPr lang="en-GB" sz="2600" b="1" dirty="0"/>
              <a:t>BRACED INDIRECT</a:t>
            </a:r>
          </a:p>
          <a:p>
            <a:pPr marL="0" indent="0">
              <a:buNone/>
            </a:pPr>
            <a:r>
              <a:rPr lang="en-GB" sz="2600" dirty="0"/>
              <a:t>This does not contribute to the KPI 1 headline figure, but can be reported separately</a:t>
            </a:r>
          </a:p>
          <a:p>
            <a:pPr marL="0" indent="0">
              <a:buNone/>
            </a:pPr>
            <a:r>
              <a:rPr lang="en-GB" sz="2600" b="1" dirty="0">
                <a:solidFill>
                  <a:srgbClr val="FF0000"/>
                </a:solidFill>
              </a:rPr>
              <a:t>C – Low intensity</a:t>
            </a:r>
            <a:r>
              <a:rPr lang="en-GB" sz="2600" dirty="0">
                <a:solidFill>
                  <a:srgbClr val="FF0000"/>
                </a:solidFill>
              </a:rPr>
              <a:t>: e.g. people falling within an administrative area of an institution receiving capacity building support, or catchment area of a Water Resources Management plan (can be captured through the programme’s own monitoring, or ‘institutional development’ scorecard).</a:t>
            </a:r>
            <a:endParaRPr lang="en-GB" sz="2600" dirty="0"/>
          </a:p>
          <a:p>
            <a:pPr marL="0" indent="0">
              <a:buNone/>
            </a:pPr>
            <a:endParaRPr lang="en-GB" dirty="0"/>
          </a:p>
        </p:txBody>
      </p:sp>
    </p:spTree>
    <p:extLst>
      <p:ext uri="{BB962C8B-B14F-4D97-AF65-F5344CB8AC3E}">
        <p14:creationId xmlns:p14="http://schemas.microsoft.com/office/powerpoint/2010/main" val="3896746151"/>
      </p:ext>
    </p:extLst>
  </p:cSld>
  <p:clrMapOvr>
    <a:masterClrMapping/>
  </p:clrMapOvr>
  <p:transition/>
</p:sld>
</file>

<file path=ppt/theme/theme1.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Tahoma"/>
        <a:ea typeface="ヒラギノ角ゴ ProN W6"/>
        <a:cs typeface="ヒラギノ角ゴ ProN W6"/>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Blank">
  <a:themeElements>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Blank">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29889</TotalTime>
  <Pages>0</Pages>
  <Words>4977</Words>
  <Characters>0</Characters>
  <Application>Microsoft Office PowerPoint</Application>
  <PresentationFormat>On-screen Show (4:3)</PresentationFormat>
  <Lines>0</Lines>
  <Paragraphs>452</Paragraphs>
  <Slides>47</Slides>
  <Notes>7</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Default - Title Slide</vt:lpstr>
      <vt:lpstr>Default - Blank</vt:lpstr>
      <vt:lpstr>PowerPoint Presentation</vt:lpstr>
      <vt:lpstr>PowerPoint Presentation</vt:lpstr>
      <vt:lpstr>PowerPoint Presentation</vt:lpstr>
      <vt:lpstr>PowerPoint Presentation</vt:lpstr>
      <vt:lpstr>PowerPoint Presentation</vt:lpstr>
      <vt:lpstr>PowerPoint Presentation</vt:lpstr>
      <vt:lpstr>KPI 1 - Number of people supported by DFID programmes to cope with the effects of climate change </vt:lpstr>
      <vt:lpstr>DEFINITIONS KPI 1 - Number of people supported by DFID programmes to cope with the effects of climate change </vt:lpstr>
      <vt:lpstr>Categories for reporting  KPI 1 - Number of people supported by DFID programmes to cope with the effects of climate change </vt:lpstr>
      <vt:lpstr>Question &amp; Answers</vt:lpstr>
      <vt:lpstr>PowerPoint Presentation</vt:lpstr>
      <vt:lpstr>Collecting Shock and Stress (S&amp;S) Data</vt:lpstr>
      <vt:lpstr>S&amp;S Data - STEPS</vt:lpstr>
      <vt:lpstr>S&amp;S monitoring - Draft Standards</vt:lpstr>
      <vt:lpstr>S&amp;S Data - STEPS</vt:lpstr>
      <vt:lpstr>Question &amp;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 &amp; Answers</vt:lpstr>
      <vt:lpstr>PowerPoint Presentation</vt:lpstr>
      <vt:lpstr>PowerPoint Presentation</vt:lpstr>
      <vt:lpstr>PowerPoint Presentation</vt:lpstr>
      <vt:lpstr>PowerPoint Presentation</vt:lpstr>
      <vt:lpstr>PowerPoint Presentation</vt:lpstr>
      <vt:lpstr>Question &amp; Answers</vt:lpstr>
      <vt:lpstr>PowerPoint Presentation</vt:lpstr>
      <vt:lpstr>PowerPoint Presentation</vt:lpstr>
      <vt:lpstr>PowerPoint Presentation</vt:lpstr>
      <vt:lpstr>PowerPoint Presentation</vt:lpstr>
      <vt:lpstr>PowerPoint Presentation</vt:lpstr>
      <vt:lpstr>Question &amp; Answers</vt:lpstr>
      <vt:lpstr>PowerPoint Presentation</vt:lpstr>
      <vt:lpstr>PowerPoint Presentation</vt:lpstr>
      <vt:lpstr>Measuring Resilience </vt:lpstr>
      <vt:lpstr>Objectives of CRIS</vt:lpstr>
      <vt:lpstr>CRIS indicators</vt:lpstr>
      <vt:lpstr>Progress to date:</vt:lpstr>
      <vt:lpstr>CRIS in BRACED</vt:lpstr>
      <vt:lpstr>Question &amp; Answers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OCCS Team event</dc:title>
  <dc:creator>Hunter</dc:creator>
  <cp:lastModifiedBy>Bruce MacKay</cp:lastModifiedBy>
  <cp:revision>584</cp:revision>
  <dcterms:modified xsi:type="dcterms:W3CDTF">2014-07-14T08:47:37Z</dcterms:modified>
</cp:coreProperties>
</file>