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5"/>
  </p:sldMasterIdLst>
  <p:notesMasterIdLst>
    <p:notesMasterId r:id="rId18"/>
  </p:notesMasterIdLst>
  <p:handoutMasterIdLst>
    <p:handoutMasterId r:id="rId19"/>
  </p:handoutMasterIdLst>
  <p:sldIdLst>
    <p:sldId id="297" r:id="rId6"/>
    <p:sldId id="288" r:id="rId7"/>
    <p:sldId id="289" r:id="rId8"/>
    <p:sldId id="292" r:id="rId9"/>
    <p:sldId id="295" r:id="rId10"/>
    <p:sldId id="294" r:id="rId11"/>
    <p:sldId id="287" r:id="rId12"/>
    <p:sldId id="286" r:id="rId13"/>
    <p:sldId id="298" r:id="rId14"/>
    <p:sldId id="299" r:id="rId15"/>
    <p:sldId id="300" r:id="rId16"/>
    <p:sldId id="301" r:id="rId17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C54502-D187-416A-B576-882DE8BD6B37}">
          <p14:sldIdLst>
            <p14:sldId id="297"/>
            <p14:sldId id="288"/>
            <p14:sldId id="289"/>
            <p14:sldId id="292"/>
            <p14:sldId id="295"/>
            <p14:sldId id="294"/>
            <p14:sldId id="287"/>
            <p14:sldId id="286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3B81A"/>
    <a:srgbClr val="F18E00"/>
    <a:srgbClr val="A0558F"/>
    <a:srgbClr val="0079BC"/>
    <a:srgbClr val="68BD49"/>
    <a:srgbClr val="4D4D4D"/>
    <a:srgbClr val="6C6F70"/>
    <a:srgbClr val="FFFFFF"/>
    <a:srgbClr val="86B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013" autoAdjust="0"/>
  </p:normalViewPr>
  <p:slideViewPr>
    <p:cSldViewPr>
      <p:cViewPr varScale="1">
        <p:scale>
          <a:sx n="103" d="100"/>
          <a:sy n="103" d="100"/>
        </p:scale>
        <p:origin x="7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23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CCDA-8D15-48C0-B5F3-626A93EA51DD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8FE0-82A3-4413-8BF5-2C64B763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7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30C55-053B-4B45-A537-EB90960D3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5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64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214313" y="4343400"/>
            <a:ext cx="6429375" cy="4586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5371EE-FBA6-49F1-8C83-D73B2539744D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696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xfrm>
            <a:off x="214313" y="4343400"/>
            <a:ext cx="6429375" cy="4586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aseline="0" dirty="0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0D3933-5184-4F4D-95C0-BCD687D7E93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56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214313" y="4343400"/>
            <a:ext cx="6429375" cy="4586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724956-A72C-40F1-AF60-51FACD9978ED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59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843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112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668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0788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27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857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129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955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4509120"/>
            <a:ext cx="85344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96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2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01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35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2479" y="3121608"/>
            <a:ext cx="85344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21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" y="0"/>
            <a:ext cx="12173396" cy="685362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9307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5475" indent="-301625">
              <a:buFont typeface="Arial" panose="020B0604020202020204" pitchFamily="34" charset="0"/>
              <a:buChar char="□"/>
              <a:defRPr sz="2200"/>
            </a:lvl2pPr>
            <a:lvl3pPr marL="893763" indent="-247650">
              <a:buFont typeface="Arial" panose="020B0604020202020204" pitchFamily="34" charset="0"/>
              <a:buChar char="▪"/>
              <a:defRPr sz="2000"/>
            </a:lvl3pPr>
            <a:lvl4pPr marL="1257300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5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50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2300" y="1438282"/>
            <a:ext cx="5384800" cy="4498975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5588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438282"/>
            <a:ext cx="5384800" cy="4498975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163638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431925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3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8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2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6" y="404818"/>
            <a:ext cx="846243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438282"/>
            <a:ext cx="109728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8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14" r:id="rId2"/>
    <p:sldLayoutId id="2147483904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3B81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600"/>
        </a:spcAft>
        <a:buClr>
          <a:srgbClr val="86BE3D"/>
        </a:buClr>
        <a:buFont typeface="Wingdings" panose="05000000000000000000" pitchFamily="2" charset="2"/>
        <a:buNone/>
        <a:defRPr sz="2000" b="0" baseline="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719138" indent="0" algn="l" rtl="0" eaLnBrk="1" fontAlgn="base" hangingPunct="1">
        <a:spcBef>
          <a:spcPts val="0"/>
        </a:spcBef>
        <a:spcAft>
          <a:spcPts val="600"/>
        </a:spcAft>
        <a:buClr>
          <a:srgbClr val="83B81A"/>
        </a:buClr>
        <a:buFont typeface="Wingdings 2" panose="05020102010507070707" pitchFamily="18" charset="2"/>
        <a:buNone/>
        <a:defRPr sz="2000" b="0">
          <a:solidFill>
            <a:srgbClr val="4D4D4D"/>
          </a:solidFill>
          <a:latin typeface="+mn-lt"/>
        </a:defRPr>
      </a:lvl3pPr>
      <a:lvl4pPr marL="10763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4pPr>
      <a:lvl5pPr marL="14319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5pPr>
      <a:lvl6pPr marL="9144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Very Idea of</a:t>
            </a:r>
            <a:br>
              <a:rPr lang="en-GB" dirty="0" smtClean="0"/>
            </a:br>
            <a:r>
              <a:rPr lang="en-GB" dirty="0" smtClean="0"/>
              <a:t>Inter-Subject Comparability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Paul Newton</a:t>
            </a:r>
          </a:p>
          <a:p>
            <a:r>
              <a:rPr lang="en-GB" dirty="0" smtClean="0"/>
              <a:t>4 February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Robert Wood (1976)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000" dirty="0" smtClean="0"/>
              <a:t>(then Head </a:t>
            </a:r>
            <a:r>
              <a:rPr lang="en-GB" altLang="en-US" sz="2000" dirty="0"/>
              <a:t>of Research at ULUESEC)</a:t>
            </a:r>
            <a:endParaRPr lang="en-GB" alt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“Just the thought of French and chemistry examiners sitting at the same table to discuss standards is enough to dispose of this lunatic idea.”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 smtClean="0"/>
              <a:t>“there is no statistical adjustment which can equate simultaneously correlations between subjects for all boards so that grade comparisons can be put on the same footing.”</a:t>
            </a:r>
            <a:endParaRPr lang="en-GB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439816" y="5475592"/>
            <a:ext cx="715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Implication: no plausible basis for comparison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Secondary School Examinations </a:t>
            </a:r>
            <a:r>
              <a:rPr lang="en-GB" altLang="en-US" dirty="0" smtClean="0"/>
              <a:t>Council (1932)</a:t>
            </a:r>
            <a:br>
              <a:rPr lang="en-GB" altLang="en-US" dirty="0" smtClean="0"/>
            </a:br>
            <a:r>
              <a:rPr lang="en-GB" altLang="en-US" sz="2000" dirty="0"/>
              <a:t>(report on School Certificate exams)</a:t>
            </a:r>
            <a:endParaRPr lang="en-GB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“It will be noticed that the percentages of passes awarded vary considerably […] from one subject to another; but it must not be inferred from the fact that a given percentage is low that therefore it is unduly low.  A pass should mean something in terms of </a:t>
            </a:r>
            <a:r>
              <a:rPr lang="en-GB" altLang="en-US" b="1" dirty="0" smtClean="0">
                <a:solidFill>
                  <a:srgbClr val="0000FF"/>
                </a:solidFill>
              </a:rPr>
              <a:t>performance</a:t>
            </a:r>
            <a:r>
              <a:rPr lang="en-GB" altLang="en-US" dirty="0" smtClean="0"/>
              <a:t> and assuming the paper is a fair one a low percentage of passes may be a proper indication of the fact that </a:t>
            </a:r>
            <a:r>
              <a:rPr lang="en-GB" altLang="en-US" b="1" dirty="0" smtClean="0">
                <a:solidFill>
                  <a:srgbClr val="0000FF"/>
                </a:solidFill>
              </a:rPr>
              <a:t>the work of the candidates</a:t>
            </a:r>
            <a:r>
              <a:rPr lang="en-GB" altLang="en-US" dirty="0" smtClean="0"/>
              <a:t> was poor.”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8048" y="5475592"/>
            <a:ext cx="506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Implication: absolute comparison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J.M. Crofts (1928)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000" dirty="0"/>
              <a:t>(Secretary to the Joint Matriculation Board)</a:t>
            </a:r>
            <a:endParaRPr lang="en-GB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“In a large examination is there any reason for thinking that the candidate who is this </a:t>
            </a:r>
            <a:r>
              <a:rPr lang="en-GB" altLang="en-US" b="1" dirty="0" smtClean="0">
                <a:solidFill>
                  <a:srgbClr val="0000FF"/>
                </a:solidFill>
              </a:rPr>
              <a:t>90</a:t>
            </a:r>
            <a:r>
              <a:rPr lang="en-GB" altLang="en-US" b="1" baseline="30000" dirty="0" smtClean="0">
                <a:solidFill>
                  <a:srgbClr val="0000FF"/>
                </a:solidFill>
              </a:rPr>
              <a:t>th</a:t>
            </a:r>
            <a:r>
              <a:rPr lang="en-GB" altLang="en-US" b="1" dirty="0" smtClean="0">
                <a:solidFill>
                  <a:srgbClr val="0000FF"/>
                </a:solidFill>
              </a:rPr>
              <a:t> percentile in Mathematics</a:t>
            </a:r>
            <a:r>
              <a:rPr lang="en-GB" altLang="en-US" dirty="0" smtClean="0"/>
              <a:t> has a better brain, is a more capable scholar, is a better subject for the award of a scholarship than the candidate who occupies </a:t>
            </a:r>
            <a:r>
              <a:rPr lang="en-GB" altLang="en-US" b="1" dirty="0" smtClean="0">
                <a:solidFill>
                  <a:srgbClr val="0000FF"/>
                </a:solidFill>
              </a:rPr>
              <a:t>that position in English</a:t>
            </a:r>
            <a:r>
              <a:rPr lang="en-GB" altLang="en-US" dirty="0" smtClean="0"/>
              <a:t>, or, for the matter of that, in any other subject? </a:t>
            </a:r>
            <a:r>
              <a:rPr lang="en-GB" altLang="en-US" dirty="0" smtClean="0"/>
              <a:t>There </a:t>
            </a:r>
            <a:r>
              <a:rPr lang="en-GB" altLang="en-US" dirty="0" smtClean="0"/>
              <a:t>is no evidence whatever in favour of this; the case cannot be proved one way or the other, and it would be unwarrantable to assume that any difference does exist.”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2064" y="5475592"/>
            <a:ext cx="492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Implication: relative comparison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Which is the faster racer?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46876" y="1438275"/>
            <a:ext cx="3166454" cy="4498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77535" y="5965145"/>
            <a:ext cx="130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Contactmusic.com</a:t>
            </a:r>
          </a:p>
          <a:p>
            <a:pPr algn="ctr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Photo credit: ATP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60206" y="1438275"/>
            <a:ext cx="3184917" cy="4498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000096" y="5965145"/>
            <a:ext cx="130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Contactmusic.com</a:t>
            </a:r>
          </a:p>
          <a:p>
            <a:pPr algn="ctr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Photo credit: ATP</a:t>
            </a:r>
          </a:p>
        </p:txBody>
      </p:sp>
    </p:spTree>
    <p:extLst>
      <p:ext uri="{BB962C8B-B14F-4D97-AF65-F5344CB8AC3E}">
        <p14:creationId xmlns:p14="http://schemas.microsoft.com/office/powerpoint/2010/main" val="13123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</a:t>
            </a:r>
            <a:r>
              <a:rPr lang="en-GB" dirty="0" smtClean="0"/>
              <a:t>is the faster racer?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7648" y="1030989"/>
            <a:ext cx="6264696" cy="5232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5920" y="6263183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www.formula1.com</a:t>
            </a:r>
          </a:p>
        </p:txBody>
      </p:sp>
      <p:sp>
        <p:nvSpPr>
          <p:cNvPr id="5" name="Freeform 4"/>
          <p:cNvSpPr/>
          <p:nvPr/>
        </p:nvSpPr>
        <p:spPr>
          <a:xfrm>
            <a:off x="2927648" y="5723167"/>
            <a:ext cx="1298553" cy="666974"/>
          </a:xfrm>
          <a:custGeom>
            <a:avLst/>
            <a:gdLst>
              <a:gd name="connsiteX0" fmla="*/ 1155824 w 1298553"/>
              <a:gd name="connsiteY0" fmla="*/ 64546 h 666974"/>
              <a:gd name="connsiteX1" fmla="*/ 929914 w 1298553"/>
              <a:gd name="connsiteY1" fmla="*/ 43030 h 666974"/>
              <a:gd name="connsiteX2" fmla="*/ 779307 w 1298553"/>
              <a:gd name="connsiteY2" fmla="*/ 21515 h 666974"/>
              <a:gd name="connsiteX3" fmla="*/ 747034 w 1298553"/>
              <a:gd name="connsiteY3" fmla="*/ 10757 h 666974"/>
              <a:gd name="connsiteX4" fmla="*/ 704003 w 1298553"/>
              <a:gd name="connsiteY4" fmla="*/ 0 h 666974"/>
              <a:gd name="connsiteX5" fmla="*/ 338243 w 1298553"/>
              <a:gd name="connsiteY5" fmla="*/ 10757 h 666974"/>
              <a:gd name="connsiteX6" fmla="*/ 133848 w 1298553"/>
              <a:gd name="connsiteY6" fmla="*/ 43030 h 666974"/>
              <a:gd name="connsiteX7" fmla="*/ 101575 w 1298553"/>
              <a:gd name="connsiteY7" fmla="*/ 53788 h 666974"/>
              <a:gd name="connsiteX8" fmla="*/ 80059 w 1298553"/>
              <a:gd name="connsiteY8" fmla="*/ 75303 h 666974"/>
              <a:gd name="connsiteX9" fmla="*/ 26271 w 1298553"/>
              <a:gd name="connsiteY9" fmla="*/ 107576 h 666974"/>
              <a:gd name="connsiteX10" fmla="*/ 15514 w 1298553"/>
              <a:gd name="connsiteY10" fmla="*/ 311972 h 666974"/>
              <a:gd name="connsiteX11" fmla="*/ 37029 w 1298553"/>
              <a:gd name="connsiteY11" fmla="*/ 344245 h 666974"/>
              <a:gd name="connsiteX12" fmla="*/ 69302 w 1298553"/>
              <a:gd name="connsiteY12" fmla="*/ 365760 h 666974"/>
              <a:gd name="connsiteX13" fmla="*/ 123090 w 1298553"/>
              <a:gd name="connsiteY13" fmla="*/ 419548 h 666974"/>
              <a:gd name="connsiteX14" fmla="*/ 155363 w 1298553"/>
              <a:gd name="connsiteY14" fmla="*/ 430306 h 666974"/>
              <a:gd name="connsiteX15" fmla="*/ 219909 w 1298553"/>
              <a:gd name="connsiteY15" fmla="*/ 473336 h 666974"/>
              <a:gd name="connsiteX16" fmla="*/ 284455 w 1298553"/>
              <a:gd name="connsiteY16" fmla="*/ 516367 h 666974"/>
              <a:gd name="connsiteX17" fmla="*/ 316728 w 1298553"/>
              <a:gd name="connsiteY17" fmla="*/ 537882 h 666974"/>
              <a:gd name="connsiteX18" fmla="*/ 349001 w 1298553"/>
              <a:gd name="connsiteY18" fmla="*/ 570155 h 666974"/>
              <a:gd name="connsiteX19" fmla="*/ 413547 w 1298553"/>
              <a:gd name="connsiteY19" fmla="*/ 591670 h 666974"/>
              <a:gd name="connsiteX20" fmla="*/ 478092 w 1298553"/>
              <a:gd name="connsiteY20" fmla="*/ 634701 h 666974"/>
              <a:gd name="connsiteX21" fmla="*/ 585669 w 1298553"/>
              <a:gd name="connsiteY21" fmla="*/ 666974 h 666974"/>
              <a:gd name="connsiteX22" fmla="*/ 1005217 w 1298553"/>
              <a:gd name="connsiteY22" fmla="*/ 634701 h 666974"/>
              <a:gd name="connsiteX23" fmla="*/ 1112794 w 1298553"/>
              <a:gd name="connsiteY23" fmla="*/ 602428 h 666974"/>
              <a:gd name="connsiteX24" fmla="*/ 1145067 w 1298553"/>
              <a:gd name="connsiteY24" fmla="*/ 580913 h 666974"/>
              <a:gd name="connsiteX25" fmla="*/ 1166582 w 1298553"/>
              <a:gd name="connsiteY25" fmla="*/ 548640 h 666974"/>
              <a:gd name="connsiteX26" fmla="*/ 1198855 w 1298553"/>
              <a:gd name="connsiteY26" fmla="*/ 537882 h 666974"/>
              <a:gd name="connsiteX27" fmla="*/ 1241885 w 1298553"/>
              <a:gd name="connsiteY27" fmla="*/ 473336 h 666974"/>
              <a:gd name="connsiteX28" fmla="*/ 1263401 w 1298553"/>
              <a:gd name="connsiteY28" fmla="*/ 451821 h 666974"/>
              <a:gd name="connsiteX29" fmla="*/ 1274158 w 1298553"/>
              <a:gd name="connsiteY29" fmla="*/ 398033 h 666974"/>
              <a:gd name="connsiteX30" fmla="*/ 1284916 w 1298553"/>
              <a:gd name="connsiteY30" fmla="*/ 365760 h 666974"/>
              <a:gd name="connsiteX31" fmla="*/ 1295674 w 1298553"/>
              <a:gd name="connsiteY31" fmla="*/ 290456 h 666974"/>
              <a:gd name="connsiteX32" fmla="*/ 1284916 w 1298553"/>
              <a:gd name="connsiteY32" fmla="*/ 96819 h 666974"/>
              <a:gd name="connsiteX33" fmla="*/ 1209612 w 1298553"/>
              <a:gd name="connsiteY33" fmla="*/ 86061 h 666974"/>
              <a:gd name="connsiteX34" fmla="*/ 1155824 w 1298553"/>
              <a:gd name="connsiteY34" fmla="*/ 64546 h 66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98553" h="666974">
                <a:moveTo>
                  <a:pt x="1155824" y="64546"/>
                </a:moveTo>
                <a:cubicBezTo>
                  <a:pt x="1109208" y="57374"/>
                  <a:pt x="1084437" y="65104"/>
                  <a:pt x="929914" y="43030"/>
                </a:cubicBezTo>
                <a:cubicBezTo>
                  <a:pt x="884304" y="36514"/>
                  <a:pt x="825521" y="31785"/>
                  <a:pt x="779307" y="21515"/>
                </a:cubicBezTo>
                <a:cubicBezTo>
                  <a:pt x="768237" y="19055"/>
                  <a:pt x="757937" y="13872"/>
                  <a:pt x="747034" y="10757"/>
                </a:cubicBezTo>
                <a:cubicBezTo>
                  <a:pt x="732818" y="6695"/>
                  <a:pt x="718347" y="3586"/>
                  <a:pt x="704003" y="0"/>
                </a:cubicBezTo>
                <a:lnTo>
                  <a:pt x="338243" y="10757"/>
                </a:lnTo>
                <a:cubicBezTo>
                  <a:pt x="269179" y="13896"/>
                  <a:pt x="200346" y="24031"/>
                  <a:pt x="133848" y="43030"/>
                </a:cubicBezTo>
                <a:cubicBezTo>
                  <a:pt x="122945" y="46145"/>
                  <a:pt x="112333" y="50202"/>
                  <a:pt x="101575" y="53788"/>
                </a:cubicBezTo>
                <a:cubicBezTo>
                  <a:pt x="94403" y="60960"/>
                  <a:pt x="88756" y="70085"/>
                  <a:pt x="80059" y="75303"/>
                </a:cubicBezTo>
                <a:cubicBezTo>
                  <a:pt x="10234" y="117198"/>
                  <a:pt x="80788" y="53061"/>
                  <a:pt x="26271" y="107576"/>
                </a:cubicBezTo>
                <a:cubicBezTo>
                  <a:pt x="-4452" y="199746"/>
                  <a:pt x="-8480" y="184001"/>
                  <a:pt x="15514" y="311972"/>
                </a:cubicBezTo>
                <a:cubicBezTo>
                  <a:pt x="17897" y="324680"/>
                  <a:pt x="27887" y="335103"/>
                  <a:pt x="37029" y="344245"/>
                </a:cubicBezTo>
                <a:cubicBezTo>
                  <a:pt x="46171" y="353387"/>
                  <a:pt x="58544" y="358588"/>
                  <a:pt x="69302" y="365760"/>
                </a:cubicBezTo>
                <a:cubicBezTo>
                  <a:pt x="90817" y="398034"/>
                  <a:pt x="87231" y="401618"/>
                  <a:pt x="123090" y="419548"/>
                </a:cubicBezTo>
                <a:cubicBezTo>
                  <a:pt x="133232" y="424619"/>
                  <a:pt x="145450" y="424799"/>
                  <a:pt x="155363" y="430306"/>
                </a:cubicBezTo>
                <a:cubicBezTo>
                  <a:pt x="177967" y="442864"/>
                  <a:pt x="198394" y="458993"/>
                  <a:pt x="219909" y="473336"/>
                </a:cubicBezTo>
                <a:lnTo>
                  <a:pt x="284455" y="516367"/>
                </a:lnTo>
                <a:cubicBezTo>
                  <a:pt x="295213" y="523539"/>
                  <a:pt x="307586" y="528740"/>
                  <a:pt x="316728" y="537882"/>
                </a:cubicBezTo>
                <a:cubicBezTo>
                  <a:pt x="327486" y="548640"/>
                  <a:pt x="335702" y="562767"/>
                  <a:pt x="349001" y="570155"/>
                </a:cubicBezTo>
                <a:cubicBezTo>
                  <a:pt x="368826" y="581169"/>
                  <a:pt x="413547" y="591670"/>
                  <a:pt x="413547" y="591670"/>
                </a:cubicBezTo>
                <a:cubicBezTo>
                  <a:pt x="435062" y="606014"/>
                  <a:pt x="453561" y="626524"/>
                  <a:pt x="478092" y="634701"/>
                </a:cubicBezTo>
                <a:cubicBezTo>
                  <a:pt x="556664" y="660891"/>
                  <a:pt x="520636" y="650715"/>
                  <a:pt x="585669" y="666974"/>
                </a:cubicBezTo>
                <a:cubicBezTo>
                  <a:pt x="948701" y="655263"/>
                  <a:pt x="811259" y="683190"/>
                  <a:pt x="1005217" y="634701"/>
                </a:cubicBezTo>
                <a:cubicBezTo>
                  <a:pt x="1029270" y="628688"/>
                  <a:pt x="1097081" y="612903"/>
                  <a:pt x="1112794" y="602428"/>
                </a:cubicBezTo>
                <a:lnTo>
                  <a:pt x="1145067" y="580913"/>
                </a:lnTo>
                <a:cubicBezTo>
                  <a:pt x="1152239" y="570155"/>
                  <a:pt x="1156486" y="556717"/>
                  <a:pt x="1166582" y="548640"/>
                </a:cubicBezTo>
                <a:cubicBezTo>
                  <a:pt x="1175437" y="541556"/>
                  <a:pt x="1190837" y="545900"/>
                  <a:pt x="1198855" y="537882"/>
                </a:cubicBezTo>
                <a:cubicBezTo>
                  <a:pt x="1217139" y="519597"/>
                  <a:pt x="1223600" y="491620"/>
                  <a:pt x="1241885" y="473336"/>
                </a:cubicBezTo>
                <a:lnTo>
                  <a:pt x="1263401" y="451821"/>
                </a:lnTo>
                <a:cubicBezTo>
                  <a:pt x="1266987" y="433892"/>
                  <a:pt x="1269723" y="415771"/>
                  <a:pt x="1274158" y="398033"/>
                </a:cubicBezTo>
                <a:cubicBezTo>
                  <a:pt x="1276908" y="387032"/>
                  <a:pt x="1282692" y="376879"/>
                  <a:pt x="1284916" y="365760"/>
                </a:cubicBezTo>
                <a:cubicBezTo>
                  <a:pt x="1289889" y="340896"/>
                  <a:pt x="1292088" y="315557"/>
                  <a:pt x="1295674" y="290456"/>
                </a:cubicBezTo>
                <a:cubicBezTo>
                  <a:pt x="1292088" y="225910"/>
                  <a:pt x="1310002" y="156398"/>
                  <a:pt x="1284916" y="96819"/>
                </a:cubicBezTo>
                <a:cubicBezTo>
                  <a:pt x="1275076" y="73450"/>
                  <a:pt x="1234673" y="89917"/>
                  <a:pt x="1209612" y="86061"/>
                </a:cubicBezTo>
                <a:cubicBezTo>
                  <a:pt x="1128192" y="73534"/>
                  <a:pt x="1202440" y="71718"/>
                  <a:pt x="1155824" y="6454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012422" y="904031"/>
            <a:ext cx="1216973" cy="548678"/>
          </a:xfrm>
          <a:custGeom>
            <a:avLst/>
            <a:gdLst>
              <a:gd name="connsiteX0" fmla="*/ 1140310 w 1216973"/>
              <a:gd name="connsiteY0" fmla="*/ 139888 h 548678"/>
              <a:gd name="connsiteX1" fmla="*/ 53788 w 1216973"/>
              <a:gd name="connsiteY1" fmla="*/ 38 h 548678"/>
              <a:gd name="connsiteX2" fmla="*/ 32272 w 1216973"/>
              <a:gd name="connsiteY2" fmla="*/ 64584 h 548678"/>
              <a:gd name="connsiteX3" fmla="*/ 21515 w 1216973"/>
              <a:gd name="connsiteY3" fmla="*/ 96857 h 548678"/>
              <a:gd name="connsiteX4" fmla="*/ 10757 w 1216973"/>
              <a:gd name="connsiteY4" fmla="*/ 204434 h 548678"/>
              <a:gd name="connsiteX5" fmla="*/ 0 w 1216973"/>
              <a:gd name="connsiteY5" fmla="*/ 236707 h 548678"/>
              <a:gd name="connsiteX6" fmla="*/ 10757 w 1216973"/>
              <a:gd name="connsiteY6" fmla="*/ 419587 h 548678"/>
              <a:gd name="connsiteX7" fmla="*/ 21515 w 1216973"/>
              <a:gd name="connsiteY7" fmla="*/ 451860 h 548678"/>
              <a:gd name="connsiteX8" fmla="*/ 150607 w 1216973"/>
              <a:gd name="connsiteY8" fmla="*/ 516405 h 548678"/>
              <a:gd name="connsiteX9" fmla="*/ 193637 w 1216973"/>
              <a:gd name="connsiteY9" fmla="*/ 527163 h 548678"/>
              <a:gd name="connsiteX10" fmla="*/ 580912 w 1216973"/>
              <a:gd name="connsiteY10" fmla="*/ 537921 h 548678"/>
              <a:gd name="connsiteX11" fmla="*/ 720762 w 1216973"/>
              <a:gd name="connsiteY11" fmla="*/ 548678 h 548678"/>
              <a:gd name="connsiteX12" fmla="*/ 925157 w 1216973"/>
              <a:gd name="connsiteY12" fmla="*/ 537921 h 548678"/>
              <a:gd name="connsiteX13" fmla="*/ 1000461 w 1216973"/>
              <a:gd name="connsiteY13" fmla="*/ 527163 h 548678"/>
              <a:gd name="connsiteX14" fmla="*/ 1086522 w 1216973"/>
              <a:gd name="connsiteY14" fmla="*/ 516405 h 548678"/>
              <a:gd name="connsiteX15" fmla="*/ 1118795 w 1216973"/>
              <a:gd name="connsiteY15" fmla="*/ 494890 h 548678"/>
              <a:gd name="connsiteX16" fmla="*/ 1129552 w 1216973"/>
              <a:gd name="connsiteY16" fmla="*/ 441102 h 548678"/>
              <a:gd name="connsiteX17" fmla="*/ 1140310 w 1216973"/>
              <a:gd name="connsiteY17" fmla="*/ 398071 h 548678"/>
              <a:gd name="connsiteX18" fmla="*/ 1161825 w 1216973"/>
              <a:gd name="connsiteY18" fmla="*/ 333525 h 548678"/>
              <a:gd name="connsiteX19" fmla="*/ 1172583 w 1216973"/>
              <a:gd name="connsiteY19" fmla="*/ 290495 h 548678"/>
              <a:gd name="connsiteX20" fmla="*/ 1140310 w 1216973"/>
              <a:gd name="connsiteY20" fmla="*/ 182918 h 548678"/>
              <a:gd name="connsiteX21" fmla="*/ 1140310 w 1216973"/>
              <a:gd name="connsiteY21" fmla="*/ 139888 h 54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973" h="548678">
                <a:moveTo>
                  <a:pt x="1140310" y="139888"/>
                </a:moveTo>
                <a:cubicBezTo>
                  <a:pt x="959223" y="109408"/>
                  <a:pt x="418109" y="24798"/>
                  <a:pt x="53788" y="38"/>
                </a:cubicBezTo>
                <a:cubicBezTo>
                  <a:pt x="31161" y="-1500"/>
                  <a:pt x="39444" y="43069"/>
                  <a:pt x="32272" y="64584"/>
                </a:cubicBezTo>
                <a:lnTo>
                  <a:pt x="21515" y="96857"/>
                </a:lnTo>
                <a:cubicBezTo>
                  <a:pt x="17929" y="132716"/>
                  <a:pt x="16237" y="168815"/>
                  <a:pt x="10757" y="204434"/>
                </a:cubicBezTo>
                <a:cubicBezTo>
                  <a:pt x="9033" y="215642"/>
                  <a:pt x="0" y="225367"/>
                  <a:pt x="0" y="236707"/>
                </a:cubicBezTo>
                <a:cubicBezTo>
                  <a:pt x="0" y="297772"/>
                  <a:pt x="4681" y="358825"/>
                  <a:pt x="10757" y="419587"/>
                </a:cubicBezTo>
                <a:cubicBezTo>
                  <a:pt x="11885" y="430870"/>
                  <a:pt x="13497" y="443842"/>
                  <a:pt x="21515" y="451860"/>
                </a:cubicBezTo>
                <a:cubicBezTo>
                  <a:pt x="56574" y="486918"/>
                  <a:pt x="103942" y="504738"/>
                  <a:pt x="150607" y="516405"/>
                </a:cubicBezTo>
                <a:cubicBezTo>
                  <a:pt x="164950" y="519991"/>
                  <a:pt x="178871" y="526425"/>
                  <a:pt x="193637" y="527163"/>
                </a:cubicBezTo>
                <a:cubicBezTo>
                  <a:pt x="322617" y="533612"/>
                  <a:pt x="451820" y="534335"/>
                  <a:pt x="580912" y="537921"/>
                </a:cubicBezTo>
                <a:cubicBezTo>
                  <a:pt x="627529" y="541507"/>
                  <a:pt x="674008" y="548678"/>
                  <a:pt x="720762" y="548678"/>
                </a:cubicBezTo>
                <a:cubicBezTo>
                  <a:pt x="788988" y="548678"/>
                  <a:pt x="857132" y="543154"/>
                  <a:pt x="925157" y="537921"/>
                </a:cubicBezTo>
                <a:cubicBezTo>
                  <a:pt x="950439" y="535976"/>
                  <a:pt x="975327" y="530514"/>
                  <a:pt x="1000461" y="527163"/>
                </a:cubicBezTo>
                <a:lnTo>
                  <a:pt x="1086522" y="516405"/>
                </a:lnTo>
                <a:cubicBezTo>
                  <a:pt x="1097280" y="509233"/>
                  <a:pt x="1112380" y="506116"/>
                  <a:pt x="1118795" y="494890"/>
                </a:cubicBezTo>
                <a:cubicBezTo>
                  <a:pt x="1127867" y="479015"/>
                  <a:pt x="1125586" y="458951"/>
                  <a:pt x="1129552" y="441102"/>
                </a:cubicBezTo>
                <a:cubicBezTo>
                  <a:pt x="1132759" y="426669"/>
                  <a:pt x="1136062" y="412233"/>
                  <a:pt x="1140310" y="398071"/>
                </a:cubicBezTo>
                <a:cubicBezTo>
                  <a:pt x="1146827" y="376348"/>
                  <a:pt x="1156324" y="355527"/>
                  <a:pt x="1161825" y="333525"/>
                </a:cubicBezTo>
                <a:lnTo>
                  <a:pt x="1172583" y="290495"/>
                </a:lnTo>
                <a:cubicBezTo>
                  <a:pt x="1153019" y="153549"/>
                  <a:pt x="1179448" y="261194"/>
                  <a:pt x="1140310" y="182918"/>
                </a:cubicBezTo>
                <a:cubicBezTo>
                  <a:pt x="1122473" y="147243"/>
                  <a:pt x="1321397" y="170368"/>
                  <a:pt x="1140310" y="13988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Which is the faster racer?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46876" y="1438275"/>
            <a:ext cx="3166454" cy="4498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77535" y="5965145"/>
            <a:ext cx="130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Contactmusic.com</a:t>
            </a:r>
          </a:p>
          <a:p>
            <a:pPr algn="ctr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Photo credit: ATP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0132" y="5959796"/>
            <a:ext cx="1305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Photo credit:</a:t>
            </a:r>
            <a:b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Karen 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Trim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87170" y="1438275"/>
            <a:ext cx="3831060" cy="4498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37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922" y="260648"/>
            <a:ext cx="5560156" cy="60694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74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Which is the faster racer?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46876" y="1438275"/>
            <a:ext cx="3166454" cy="4498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77535" y="5965145"/>
            <a:ext cx="130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Contactmusic.com</a:t>
            </a:r>
          </a:p>
          <a:p>
            <a:pPr algn="ctr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Photo credit: ATP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9169" y="5965145"/>
            <a:ext cx="1587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Jorge Lorenzo Forum ‏@</a:t>
            </a:r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Lorenzo99Forum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99388" y="1438275"/>
            <a:ext cx="4206622" cy="4498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333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Which </a:t>
            </a:r>
            <a:r>
              <a:rPr lang="en-GB" dirty="0" smtClean="0"/>
              <a:t>is the faster racer… </a:t>
            </a:r>
            <a:r>
              <a:rPr lang="en-GB" dirty="0" smtClean="0">
                <a:solidFill>
                  <a:srgbClr val="FF0000"/>
                </a:solidFill>
              </a:rPr>
              <a:t>in absolute terms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00FF"/>
                </a:solidFill>
              </a:rPr>
              <a:t>Carlos </a:t>
            </a:r>
            <a:r>
              <a:rPr lang="en-GB" b="1" dirty="0" err="1" smtClean="0">
                <a:solidFill>
                  <a:srgbClr val="0000FF"/>
                </a:solidFill>
              </a:rPr>
              <a:t>Sainz</a:t>
            </a:r>
            <a:r>
              <a:rPr lang="en-GB" b="1" dirty="0" smtClean="0">
                <a:solidFill>
                  <a:srgbClr val="0000FF"/>
                </a:solidFill>
              </a:rPr>
              <a:t> Jr.</a:t>
            </a:r>
          </a:p>
          <a:p>
            <a:pPr marL="0" indent="0">
              <a:buNone/>
            </a:pPr>
            <a:r>
              <a:rPr lang="en-GB" dirty="0" smtClean="0"/>
              <a:t>2015 </a:t>
            </a:r>
            <a:r>
              <a:rPr lang="en-GB" dirty="0"/>
              <a:t>Malaysian </a:t>
            </a:r>
            <a:r>
              <a:rPr lang="en-GB" dirty="0" smtClean="0"/>
              <a:t>GP (F1)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Fastest lap:   </a:t>
            </a:r>
            <a:r>
              <a:rPr lang="en-GB" b="1" dirty="0" smtClean="0">
                <a:solidFill>
                  <a:srgbClr val="FF0000"/>
                </a:solidFill>
              </a:rPr>
              <a:t>1 min 45.507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00FF"/>
                </a:solidFill>
              </a:rPr>
              <a:t>Jorge Lorenzo</a:t>
            </a:r>
          </a:p>
          <a:p>
            <a:pPr marL="0" indent="0">
              <a:buNone/>
            </a:pPr>
            <a:r>
              <a:rPr lang="en-GB" dirty="0"/>
              <a:t>2015 Malaysian </a:t>
            </a:r>
            <a:r>
              <a:rPr lang="en-GB" dirty="0" smtClean="0"/>
              <a:t>GP (</a:t>
            </a:r>
            <a:r>
              <a:rPr lang="en-GB" dirty="0" err="1" smtClean="0"/>
              <a:t>MotoGP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Fastest </a:t>
            </a:r>
            <a:r>
              <a:rPr lang="en-GB" dirty="0" smtClean="0"/>
              <a:t>lap:   </a:t>
            </a:r>
            <a:r>
              <a:rPr lang="en-GB" b="1" dirty="0" smtClean="0">
                <a:solidFill>
                  <a:srgbClr val="FF0000"/>
                </a:solidFill>
              </a:rPr>
              <a:t>2 min 0.606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3910262"/>
            <a:ext cx="4737320" cy="2231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6320" y="6142128"/>
            <a:ext cx="2093162" cy="25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Photo Credit: Movistar Yamaha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98" y="3910262"/>
            <a:ext cx="4469372" cy="2231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086" y="6142130"/>
            <a:ext cx="13214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Photo credit: </a:t>
            </a:r>
            <a:r>
              <a:rPr lang="en-GB" sz="1050" dirty="0" err="1">
                <a:solidFill>
                  <a:schemeClr val="bg1">
                    <a:lumMod val="50000"/>
                  </a:schemeClr>
                </a:solidFill>
              </a:rPr>
              <a:t>Morio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</a:t>
            </a:r>
            <a:r>
              <a:rPr lang="en-GB" dirty="0" smtClean="0"/>
              <a:t>is the </a:t>
            </a:r>
            <a:r>
              <a:rPr lang="en-GB" dirty="0"/>
              <a:t>faster </a:t>
            </a:r>
            <a:r>
              <a:rPr lang="en-GB" dirty="0" smtClean="0"/>
              <a:t>racer… </a:t>
            </a:r>
            <a:r>
              <a:rPr lang="en-GB" dirty="0" smtClean="0">
                <a:solidFill>
                  <a:srgbClr val="FF0000"/>
                </a:solidFill>
              </a:rPr>
              <a:t>in relative terms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2300" y="1439105"/>
            <a:ext cx="5384800" cy="449731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68008" y="1439105"/>
            <a:ext cx="5384800" cy="449731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551384" y="5445224"/>
            <a:ext cx="1298553" cy="666974"/>
          </a:xfrm>
          <a:custGeom>
            <a:avLst/>
            <a:gdLst>
              <a:gd name="connsiteX0" fmla="*/ 1155824 w 1298553"/>
              <a:gd name="connsiteY0" fmla="*/ 64546 h 666974"/>
              <a:gd name="connsiteX1" fmla="*/ 929914 w 1298553"/>
              <a:gd name="connsiteY1" fmla="*/ 43030 h 666974"/>
              <a:gd name="connsiteX2" fmla="*/ 779307 w 1298553"/>
              <a:gd name="connsiteY2" fmla="*/ 21515 h 666974"/>
              <a:gd name="connsiteX3" fmla="*/ 747034 w 1298553"/>
              <a:gd name="connsiteY3" fmla="*/ 10757 h 666974"/>
              <a:gd name="connsiteX4" fmla="*/ 704003 w 1298553"/>
              <a:gd name="connsiteY4" fmla="*/ 0 h 666974"/>
              <a:gd name="connsiteX5" fmla="*/ 338243 w 1298553"/>
              <a:gd name="connsiteY5" fmla="*/ 10757 h 666974"/>
              <a:gd name="connsiteX6" fmla="*/ 133848 w 1298553"/>
              <a:gd name="connsiteY6" fmla="*/ 43030 h 666974"/>
              <a:gd name="connsiteX7" fmla="*/ 101575 w 1298553"/>
              <a:gd name="connsiteY7" fmla="*/ 53788 h 666974"/>
              <a:gd name="connsiteX8" fmla="*/ 80059 w 1298553"/>
              <a:gd name="connsiteY8" fmla="*/ 75303 h 666974"/>
              <a:gd name="connsiteX9" fmla="*/ 26271 w 1298553"/>
              <a:gd name="connsiteY9" fmla="*/ 107576 h 666974"/>
              <a:gd name="connsiteX10" fmla="*/ 15514 w 1298553"/>
              <a:gd name="connsiteY10" fmla="*/ 311972 h 666974"/>
              <a:gd name="connsiteX11" fmla="*/ 37029 w 1298553"/>
              <a:gd name="connsiteY11" fmla="*/ 344245 h 666974"/>
              <a:gd name="connsiteX12" fmla="*/ 69302 w 1298553"/>
              <a:gd name="connsiteY12" fmla="*/ 365760 h 666974"/>
              <a:gd name="connsiteX13" fmla="*/ 123090 w 1298553"/>
              <a:gd name="connsiteY13" fmla="*/ 419548 h 666974"/>
              <a:gd name="connsiteX14" fmla="*/ 155363 w 1298553"/>
              <a:gd name="connsiteY14" fmla="*/ 430306 h 666974"/>
              <a:gd name="connsiteX15" fmla="*/ 219909 w 1298553"/>
              <a:gd name="connsiteY15" fmla="*/ 473336 h 666974"/>
              <a:gd name="connsiteX16" fmla="*/ 284455 w 1298553"/>
              <a:gd name="connsiteY16" fmla="*/ 516367 h 666974"/>
              <a:gd name="connsiteX17" fmla="*/ 316728 w 1298553"/>
              <a:gd name="connsiteY17" fmla="*/ 537882 h 666974"/>
              <a:gd name="connsiteX18" fmla="*/ 349001 w 1298553"/>
              <a:gd name="connsiteY18" fmla="*/ 570155 h 666974"/>
              <a:gd name="connsiteX19" fmla="*/ 413547 w 1298553"/>
              <a:gd name="connsiteY19" fmla="*/ 591670 h 666974"/>
              <a:gd name="connsiteX20" fmla="*/ 478092 w 1298553"/>
              <a:gd name="connsiteY20" fmla="*/ 634701 h 666974"/>
              <a:gd name="connsiteX21" fmla="*/ 585669 w 1298553"/>
              <a:gd name="connsiteY21" fmla="*/ 666974 h 666974"/>
              <a:gd name="connsiteX22" fmla="*/ 1005217 w 1298553"/>
              <a:gd name="connsiteY22" fmla="*/ 634701 h 666974"/>
              <a:gd name="connsiteX23" fmla="*/ 1112794 w 1298553"/>
              <a:gd name="connsiteY23" fmla="*/ 602428 h 666974"/>
              <a:gd name="connsiteX24" fmla="*/ 1145067 w 1298553"/>
              <a:gd name="connsiteY24" fmla="*/ 580913 h 666974"/>
              <a:gd name="connsiteX25" fmla="*/ 1166582 w 1298553"/>
              <a:gd name="connsiteY25" fmla="*/ 548640 h 666974"/>
              <a:gd name="connsiteX26" fmla="*/ 1198855 w 1298553"/>
              <a:gd name="connsiteY26" fmla="*/ 537882 h 666974"/>
              <a:gd name="connsiteX27" fmla="*/ 1241885 w 1298553"/>
              <a:gd name="connsiteY27" fmla="*/ 473336 h 666974"/>
              <a:gd name="connsiteX28" fmla="*/ 1263401 w 1298553"/>
              <a:gd name="connsiteY28" fmla="*/ 451821 h 666974"/>
              <a:gd name="connsiteX29" fmla="*/ 1274158 w 1298553"/>
              <a:gd name="connsiteY29" fmla="*/ 398033 h 666974"/>
              <a:gd name="connsiteX30" fmla="*/ 1284916 w 1298553"/>
              <a:gd name="connsiteY30" fmla="*/ 365760 h 666974"/>
              <a:gd name="connsiteX31" fmla="*/ 1295674 w 1298553"/>
              <a:gd name="connsiteY31" fmla="*/ 290456 h 666974"/>
              <a:gd name="connsiteX32" fmla="*/ 1284916 w 1298553"/>
              <a:gd name="connsiteY32" fmla="*/ 96819 h 666974"/>
              <a:gd name="connsiteX33" fmla="*/ 1209612 w 1298553"/>
              <a:gd name="connsiteY33" fmla="*/ 86061 h 666974"/>
              <a:gd name="connsiteX34" fmla="*/ 1155824 w 1298553"/>
              <a:gd name="connsiteY34" fmla="*/ 64546 h 66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98553" h="666974">
                <a:moveTo>
                  <a:pt x="1155824" y="64546"/>
                </a:moveTo>
                <a:cubicBezTo>
                  <a:pt x="1109208" y="57374"/>
                  <a:pt x="1084437" y="65104"/>
                  <a:pt x="929914" y="43030"/>
                </a:cubicBezTo>
                <a:cubicBezTo>
                  <a:pt x="884304" y="36514"/>
                  <a:pt x="825521" y="31785"/>
                  <a:pt x="779307" y="21515"/>
                </a:cubicBezTo>
                <a:cubicBezTo>
                  <a:pt x="768237" y="19055"/>
                  <a:pt x="757937" y="13872"/>
                  <a:pt x="747034" y="10757"/>
                </a:cubicBezTo>
                <a:cubicBezTo>
                  <a:pt x="732818" y="6695"/>
                  <a:pt x="718347" y="3586"/>
                  <a:pt x="704003" y="0"/>
                </a:cubicBezTo>
                <a:lnTo>
                  <a:pt x="338243" y="10757"/>
                </a:lnTo>
                <a:cubicBezTo>
                  <a:pt x="269179" y="13896"/>
                  <a:pt x="200346" y="24031"/>
                  <a:pt x="133848" y="43030"/>
                </a:cubicBezTo>
                <a:cubicBezTo>
                  <a:pt x="122945" y="46145"/>
                  <a:pt x="112333" y="50202"/>
                  <a:pt x="101575" y="53788"/>
                </a:cubicBezTo>
                <a:cubicBezTo>
                  <a:pt x="94403" y="60960"/>
                  <a:pt x="88756" y="70085"/>
                  <a:pt x="80059" y="75303"/>
                </a:cubicBezTo>
                <a:cubicBezTo>
                  <a:pt x="10234" y="117198"/>
                  <a:pt x="80788" y="53061"/>
                  <a:pt x="26271" y="107576"/>
                </a:cubicBezTo>
                <a:cubicBezTo>
                  <a:pt x="-4452" y="199746"/>
                  <a:pt x="-8480" y="184001"/>
                  <a:pt x="15514" y="311972"/>
                </a:cubicBezTo>
                <a:cubicBezTo>
                  <a:pt x="17897" y="324680"/>
                  <a:pt x="27887" y="335103"/>
                  <a:pt x="37029" y="344245"/>
                </a:cubicBezTo>
                <a:cubicBezTo>
                  <a:pt x="46171" y="353387"/>
                  <a:pt x="58544" y="358588"/>
                  <a:pt x="69302" y="365760"/>
                </a:cubicBezTo>
                <a:cubicBezTo>
                  <a:pt x="90817" y="398034"/>
                  <a:pt x="87231" y="401618"/>
                  <a:pt x="123090" y="419548"/>
                </a:cubicBezTo>
                <a:cubicBezTo>
                  <a:pt x="133232" y="424619"/>
                  <a:pt x="145450" y="424799"/>
                  <a:pt x="155363" y="430306"/>
                </a:cubicBezTo>
                <a:cubicBezTo>
                  <a:pt x="177967" y="442864"/>
                  <a:pt x="198394" y="458993"/>
                  <a:pt x="219909" y="473336"/>
                </a:cubicBezTo>
                <a:lnTo>
                  <a:pt x="284455" y="516367"/>
                </a:lnTo>
                <a:cubicBezTo>
                  <a:pt x="295213" y="523539"/>
                  <a:pt x="307586" y="528740"/>
                  <a:pt x="316728" y="537882"/>
                </a:cubicBezTo>
                <a:cubicBezTo>
                  <a:pt x="327486" y="548640"/>
                  <a:pt x="335702" y="562767"/>
                  <a:pt x="349001" y="570155"/>
                </a:cubicBezTo>
                <a:cubicBezTo>
                  <a:pt x="368826" y="581169"/>
                  <a:pt x="413547" y="591670"/>
                  <a:pt x="413547" y="591670"/>
                </a:cubicBezTo>
                <a:cubicBezTo>
                  <a:pt x="435062" y="606014"/>
                  <a:pt x="453561" y="626524"/>
                  <a:pt x="478092" y="634701"/>
                </a:cubicBezTo>
                <a:cubicBezTo>
                  <a:pt x="556664" y="660891"/>
                  <a:pt x="520636" y="650715"/>
                  <a:pt x="585669" y="666974"/>
                </a:cubicBezTo>
                <a:cubicBezTo>
                  <a:pt x="948701" y="655263"/>
                  <a:pt x="811259" y="683190"/>
                  <a:pt x="1005217" y="634701"/>
                </a:cubicBezTo>
                <a:cubicBezTo>
                  <a:pt x="1029270" y="628688"/>
                  <a:pt x="1097081" y="612903"/>
                  <a:pt x="1112794" y="602428"/>
                </a:cubicBezTo>
                <a:lnTo>
                  <a:pt x="1145067" y="580913"/>
                </a:lnTo>
                <a:cubicBezTo>
                  <a:pt x="1152239" y="570155"/>
                  <a:pt x="1156486" y="556717"/>
                  <a:pt x="1166582" y="548640"/>
                </a:cubicBezTo>
                <a:cubicBezTo>
                  <a:pt x="1175437" y="541556"/>
                  <a:pt x="1190837" y="545900"/>
                  <a:pt x="1198855" y="537882"/>
                </a:cubicBezTo>
                <a:cubicBezTo>
                  <a:pt x="1217139" y="519597"/>
                  <a:pt x="1223600" y="491620"/>
                  <a:pt x="1241885" y="473336"/>
                </a:cubicBezTo>
                <a:lnTo>
                  <a:pt x="1263401" y="451821"/>
                </a:lnTo>
                <a:cubicBezTo>
                  <a:pt x="1266987" y="433892"/>
                  <a:pt x="1269723" y="415771"/>
                  <a:pt x="1274158" y="398033"/>
                </a:cubicBezTo>
                <a:cubicBezTo>
                  <a:pt x="1276908" y="387032"/>
                  <a:pt x="1282692" y="376879"/>
                  <a:pt x="1284916" y="365760"/>
                </a:cubicBezTo>
                <a:cubicBezTo>
                  <a:pt x="1289889" y="340896"/>
                  <a:pt x="1292088" y="315557"/>
                  <a:pt x="1295674" y="290456"/>
                </a:cubicBezTo>
                <a:cubicBezTo>
                  <a:pt x="1292088" y="225910"/>
                  <a:pt x="1310002" y="156398"/>
                  <a:pt x="1284916" y="96819"/>
                </a:cubicBezTo>
                <a:cubicBezTo>
                  <a:pt x="1275076" y="73450"/>
                  <a:pt x="1234673" y="89917"/>
                  <a:pt x="1209612" y="86061"/>
                </a:cubicBezTo>
                <a:cubicBezTo>
                  <a:pt x="1128192" y="73534"/>
                  <a:pt x="1202440" y="71718"/>
                  <a:pt x="1155824" y="6454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6528048" y="1268760"/>
            <a:ext cx="1216973" cy="548678"/>
          </a:xfrm>
          <a:custGeom>
            <a:avLst/>
            <a:gdLst>
              <a:gd name="connsiteX0" fmla="*/ 1140310 w 1216973"/>
              <a:gd name="connsiteY0" fmla="*/ 139888 h 548678"/>
              <a:gd name="connsiteX1" fmla="*/ 53788 w 1216973"/>
              <a:gd name="connsiteY1" fmla="*/ 38 h 548678"/>
              <a:gd name="connsiteX2" fmla="*/ 32272 w 1216973"/>
              <a:gd name="connsiteY2" fmla="*/ 64584 h 548678"/>
              <a:gd name="connsiteX3" fmla="*/ 21515 w 1216973"/>
              <a:gd name="connsiteY3" fmla="*/ 96857 h 548678"/>
              <a:gd name="connsiteX4" fmla="*/ 10757 w 1216973"/>
              <a:gd name="connsiteY4" fmla="*/ 204434 h 548678"/>
              <a:gd name="connsiteX5" fmla="*/ 0 w 1216973"/>
              <a:gd name="connsiteY5" fmla="*/ 236707 h 548678"/>
              <a:gd name="connsiteX6" fmla="*/ 10757 w 1216973"/>
              <a:gd name="connsiteY6" fmla="*/ 419587 h 548678"/>
              <a:gd name="connsiteX7" fmla="*/ 21515 w 1216973"/>
              <a:gd name="connsiteY7" fmla="*/ 451860 h 548678"/>
              <a:gd name="connsiteX8" fmla="*/ 150607 w 1216973"/>
              <a:gd name="connsiteY8" fmla="*/ 516405 h 548678"/>
              <a:gd name="connsiteX9" fmla="*/ 193637 w 1216973"/>
              <a:gd name="connsiteY9" fmla="*/ 527163 h 548678"/>
              <a:gd name="connsiteX10" fmla="*/ 580912 w 1216973"/>
              <a:gd name="connsiteY10" fmla="*/ 537921 h 548678"/>
              <a:gd name="connsiteX11" fmla="*/ 720762 w 1216973"/>
              <a:gd name="connsiteY11" fmla="*/ 548678 h 548678"/>
              <a:gd name="connsiteX12" fmla="*/ 925157 w 1216973"/>
              <a:gd name="connsiteY12" fmla="*/ 537921 h 548678"/>
              <a:gd name="connsiteX13" fmla="*/ 1000461 w 1216973"/>
              <a:gd name="connsiteY13" fmla="*/ 527163 h 548678"/>
              <a:gd name="connsiteX14" fmla="*/ 1086522 w 1216973"/>
              <a:gd name="connsiteY14" fmla="*/ 516405 h 548678"/>
              <a:gd name="connsiteX15" fmla="*/ 1118795 w 1216973"/>
              <a:gd name="connsiteY15" fmla="*/ 494890 h 548678"/>
              <a:gd name="connsiteX16" fmla="*/ 1129552 w 1216973"/>
              <a:gd name="connsiteY16" fmla="*/ 441102 h 548678"/>
              <a:gd name="connsiteX17" fmla="*/ 1140310 w 1216973"/>
              <a:gd name="connsiteY17" fmla="*/ 398071 h 548678"/>
              <a:gd name="connsiteX18" fmla="*/ 1161825 w 1216973"/>
              <a:gd name="connsiteY18" fmla="*/ 333525 h 548678"/>
              <a:gd name="connsiteX19" fmla="*/ 1172583 w 1216973"/>
              <a:gd name="connsiteY19" fmla="*/ 290495 h 548678"/>
              <a:gd name="connsiteX20" fmla="*/ 1140310 w 1216973"/>
              <a:gd name="connsiteY20" fmla="*/ 182918 h 548678"/>
              <a:gd name="connsiteX21" fmla="*/ 1140310 w 1216973"/>
              <a:gd name="connsiteY21" fmla="*/ 139888 h 54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973" h="548678">
                <a:moveTo>
                  <a:pt x="1140310" y="139888"/>
                </a:moveTo>
                <a:cubicBezTo>
                  <a:pt x="959223" y="109408"/>
                  <a:pt x="418109" y="24798"/>
                  <a:pt x="53788" y="38"/>
                </a:cubicBezTo>
                <a:cubicBezTo>
                  <a:pt x="31161" y="-1500"/>
                  <a:pt x="39444" y="43069"/>
                  <a:pt x="32272" y="64584"/>
                </a:cubicBezTo>
                <a:lnTo>
                  <a:pt x="21515" y="96857"/>
                </a:lnTo>
                <a:cubicBezTo>
                  <a:pt x="17929" y="132716"/>
                  <a:pt x="16237" y="168815"/>
                  <a:pt x="10757" y="204434"/>
                </a:cubicBezTo>
                <a:cubicBezTo>
                  <a:pt x="9033" y="215642"/>
                  <a:pt x="0" y="225367"/>
                  <a:pt x="0" y="236707"/>
                </a:cubicBezTo>
                <a:cubicBezTo>
                  <a:pt x="0" y="297772"/>
                  <a:pt x="4681" y="358825"/>
                  <a:pt x="10757" y="419587"/>
                </a:cubicBezTo>
                <a:cubicBezTo>
                  <a:pt x="11885" y="430870"/>
                  <a:pt x="13497" y="443842"/>
                  <a:pt x="21515" y="451860"/>
                </a:cubicBezTo>
                <a:cubicBezTo>
                  <a:pt x="56574" y="486918"/>
                  <a:pt x="103942" y="504738"/>
                  <a:pt x="150607" y="516405"/>
                </a:cubicBezTo>
                <a:cubicBezTo>
                  <a:pt x="164950" y="519991"/>
                  <a:pt x="178871" y="526425"/>
                  <a:pt x="193637" y="527163"/>
                </a:cubicBezTo>
                <a:cubicBezTo>
                  <a:pt x="322617" y="533612"/>
                  <a:pt x="451820" y="534335"/>
                  <a:pt x="580912" y="537921"/>
                </a:cubicBezTo>
                <a:cubicBezTo>
                  <a:pt x="627529" y="541507"/>
                  <a:pt x="674008" y="548678"/>
                  <a:pt x="720762" y="548678"/>
                </a:cubicBezTo>
                <a:cubicBezTo>
                  <a:pt x="788988" y="548678"/>
                  <a:pt x="857132" y="543154"/>
                  <a:pt x="925157" y="537921"/>
                </a:cubicBezTo>
                <a:cubicBezTo>
                  <a:pt x="950439" y="535976"/>
                  <a:pt x="975327" y="530514"/>
                  <a:pt x="1000461" y="527163"/>
                </a:cubicBezTo>
                <a:lnTo>
                  <a:pt x="1086522" y="516405"/>
                </a:lnTo>
                <a:cubicBezTo>
                  <a:pt x="1097280" y="509233"/>
                  <a:pt x="1112380" y="506116"/>
                  <a:pt x="1118795" y="494890"/>
                </a:cubicBezTo>
                <a:cubicBezTo>
                  <a:pt x="1127867" y="479015"/>
                  <a:pt x="1125586" y="458951"/>
                  <a:pt x="1129552" y="441102"/>
                </a:cubicBezTo>
                <a:cubicBezTo>
                  <a:pt x="1132759" y="426669"/>
                  <a:pt x="1136062" y="412233"/>
                  <a:pt x="1140310" y="398071"/>
                </a:cubicBezTo>
                <a:cubicBezTo>
                  <a:pt x="1146827" y="376348"/>
                  <a:pt x="1156324" y="355527"/>
                  <a:pt x="1161825" y="333525"/>
                </a:cubicBezTo>
                <a:lnTo>
                  <a:pt x="1172583" y="290495"/>
                </a:lnTo>
                <a:cubicBezTo>
                  <a:pt x="1153019" y="153549"/>
                  <a:pt x="1179448" y="261194"/>
                  <a:pt x="1140310" y="182918"/>
                </a:cubicBezTo>
                <a:cubicBezTo>
                  <a:pt x="1122473" y="147243"/>
                  <a:pt x="1321397" y="170368"/>
                  <a:pt x="1140310" y="13988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630624" y="6112198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www.formula1.com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6332" y="6106765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www.motogp.com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Before trying to engineer comparability, think very hard about…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there </a:t>
            </a:r>
            <a:r>
              <a:rPr lang="en-GB" b="1" dirty="0" smtClean="0">
                <a:solidFill>
                  <a:srgbClr val="FF0000"/>
                </a:solidFill>
              </a:rPr>
              <a:t>any plausible basis</a:t>
            </a:r>
            <a:r>
              <a:rPr lang="en-GB" dirty="0" smtClean="0"/>
              <a:t> for comparison at all?</a:t>
            </a:r>
          </a:p>
          <a:p>
            <a:pPr lvl="1"/>
            <a:r>
              <a:rPr lang="en-GB" dirty="0" smtClean="0"/>
              <a:t>Carlos vs. Ted – probably not</a:t>
            </a:r>
          </a:p>
          <a:p>
            <a:pPr lvl="1"/>
            <a:r>
              <a:rPr lang="en-GB" dirty="0"/>
              <a:t>Carlos vs</a:t>
            </a:r>
            <a:r>
              <a:rPr lang="en-GB" dirty="0" smtClean="0"/>
              <a:t>. Jorge – quite possibly</a:t>
            </a:r>
          </a:p>
          <a:p>
            <a:r>
              <a:rPr lang="en-GB" dirty="0" smtClean="0"/>
              <a:t>Do </a:t>
            </a:r>
            <a:r>
              <a:rPr lang="en-GB" b="1" dirty="0" smtClean="0">
                <a:solidFill>
                  <a:srgbClr val="0000FF"/>
                </a:solidFill>
              </a:rPr>
              <a:t>absolute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or </a:t>
            </a:r>
            <a:r>
              <a:rPr lang="en-GB" b="1" dirty="0" smtClean="0">
                <a:solidFill>
                  <a:srgbClr val="0000FF"/>
                </a:solidFill>
              </a:rPr>
              <a:t>relative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comparisons make more sense?</a:t>
            </a:r>
            <a:endParaRPr lang="en-GB" dirty="0"/>
          </a:p>
          <a:p>
            <a:pPr lvl="1"/>
            <a:r>
              <a:rPr lang="en-GB" dirty="0" smtClean="0"/>
              <a:t>If absolute, then you’ll be limited by the </a:t>
            </a:r>
            <a:r>
              <a:rPr lang="en-GB" b="1" dirty="0" smtClean="0">
                <a:solidFill>
                  <a:srgbClr val="7030A0"/>
                </a:solidFill>
              </a:rPr>
              <a:t>adequacy</a:t>
            </a:r>
            <a:r>
              <a:rPr lang="en-GB" dirty="0" smtClean="0"/>
              <a:t> of your indicator(s)</a:t>
            </a:r>
          </a:p>
          <a:p>
            <a:pPr lvl="2"/>
            <a:r>
              <a:rPr lang="en-GB" dirty="0" smtClean="0"/>
              <a:t>fastest lap time might be a good indicator of ‘racing pace’ when comparing F1 drivers, but</a:t>
            </a:r>
          </a:p>
          <a:p>
            <a:pPr lvl="2"/>
            <a:r>
              <a:rPr lang="en-GB" dirty="0" smtClean="0"/>
              <a:t>might not be a good indicator of ‘racing </a:t>
            </a:r>
            <a:r>
              <a:rPr lang="en-GB" dirty="0"/>
              <a:t>pace</a:t>
            </a:r>
            <a:r>
              <a:rPr lang="en-GB" dirty="0" smtClean="0"/>
              <a:t>’ when comparing F1 vs. </a:t>
            </a:r>
            <a:r>
              <a:rPr lang="en-GB" dirty="0" err="1" smtClean="0"/>
              <a:t>MotoGP</a:t>
            </a:r>
            <a:endParaRPr lang="en-GB" dirty="0" smtClean="0"/>
          </a:p>
          <a:p>
            <a:pPr lvl="1"/>
            <a:r>
              <a:rPr lang="en-GB" dirty="0" smtClean="0"/>
              <a:t>If relative, then you’ll be criticised for the </a:t>
            </a:r>
            <a:r>
              <a:rPr lang="en-GB" b="1" dirty="0" smtClean="0">
                <a:solidFill>
                  <a:srgbClr val="7030A0"/>
                </a:solidFill>
              </a:rPr>
              <a:t>arbitrariness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/>
              <a:t>of your comparison</a:t>
            </a:r>
          </a:p>
          <a:p>
            <a:pPr lvl="2"/>
            <a:r>
              <a:rPr lang="en-GB" dirty="0" smtClean="0"/>
              <a:t>after all, Carlos-in-a-car is blatantly far faster than Jorge-on-a-bike, and</a:t>
            </a:r>
          </a:p>
          <a:p>
            <a:pPr lvl="2"/>
            <a:r>
              <a:rPr lang="en-GB" dirty="0" smtClean="0"/>
              <a:t>what stops you from concluding that Carlos-in-a-car </a:t>
            </a:r>
            <a:r>
              <a:rPr lang="en-GB" dirty="0"/>
              <a:t>is </a:t>
            </a:r>
            <a:r>
              <a:rPr lang="en-GB" dirty="0" smtClean="0"/>
              <a:t>far slower than Ted-on-a-</a:t>
            </a:r>
            <a:r>
              <a:rPr lang="en-GB" dirty="0" err="1" smtClean="0"/>
              <a:t>Scalextric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11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qual vocational qualifications">
  <a:themeElements>
    <a:clrScheme name="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5EAB41"/>
      </a:accent6>
      <a:hlink>
        <a:srgbClr val="68BD49"/>
      </a:hlink>
      <a:folHlink>
        <a:srgbClr val="68BD4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qual Multi-purpose PowerPoint Presentation templates.pptx" id="{5D44B919-B9C9-4829-A387-55B614132724}" vid="{B3E63525-AD87-4BD8-A9FF-06143A25DE8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7A373A4C50E468CA9E4026D35F6E2" ma:contentTypeVersion="5" ma:contentTypeDescription="Create a new document." ma:contentTypeScope="" ma:versionID="6f65294b266c6366b0609f061382a0b4">
  <xsd:schema xmlns:xsd="http://www.w3.org/2001/XMLSchema" xmlns:p="http://schemas.microsoft.com/office/2006/metadata/properties" xmlns:ns2="45150501-b37d-4b37-b0a0-512a8dbac82e" targetNamespace="http://schemas.microsoft.com/office/2006/metadata/properties" ma:root="true" ma:fieldsID="a6f16d7ac95bab966617cb1271d45bb4" ns2:_="">
    <xsd:import namespace="45150501-b37d-4b37-b0a0-512a8dbac82e"/>
    <xsd:element name="properties">
      <xsd:complexType>
        <xsd:sequence>
          <xsd:element name="documentManagement">
            <xsd:complexType>
              <xsd:all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150501-b37d-4b37-b0a0-512a8dbac82e" elementFormDefault="qualified">
    <xsd:import namespace="http://schemas.microsoft.com/office/2006/documentManagement/types"/>
    <xsd:element name="Description" ma:index="8" nillable="true" ma:displayName="Description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45150501-b37d-4b37-b0a0-512a8dbac82e" xsi:nil="true"/>
  </documentManagement>
</p:properties>
</file>

<file path=customXml/itemProps1.xml><?xml version="1.0" encoding="utf-8"?>
<ds:datastoreItem xmlns:ds="http://schemas.openxmlformats.org/officeDocument/2006/customXml" ds:itemID="{DA74C86D-7D20-4AB6-A173-B615F8B3A95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5C1C410-1A9F-4F38-A395-A6A488C8E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150501-b37d-4b37-b0a0-512a8dbac82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9C8EB4E-29D2-4DCD-9944-BB0A625CC40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4FD12CC-BE13-4DB2-97FB-1B4804DD32B4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45150501-b37d-4b37-b0a0-512a8dbac82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Ofqual Multi-purpose PowerPoint Presentation templates</Template>
  <TotalTime>1390</TotalTime>
  <Words>534</Words>
  <Application>Microsoft Office PowerPoint</Application>
  <PresentationFormat>Widescreen</PresentationFormat>
  <Paragraphs>66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Wingdings 2</vt:lpstr>
      <vt:lpstr>1_Ofqual vocational qualifications</vt:lpstr>
      <vt:lpstr>The Very Idea of Inter-Subject Comparability</vt:lpstr>
      <vt:lpstr>Which is the faster racer?</vt:lpstr>
      <vt:lpstr>Which is the faster racer?</vt:lpstr>
      <vt:lpstr>Which is the faster racer?</vt:lpstr>
      <vt:lpstr>PowerPoint Presentation</vt:lpstr>
      <vt:lpstr>Which is the faster racer?</vt:lpstr>
      <vt:lpstr>Which is the faster racer… in absolute terms?</vt:lpstr>
      <vt:lpstr>Which is the faster racer… in relative terms?</vt:lpstr>
      <vt:lpstr>Before trying to engineer comparability, think very hard about…</vt:lpstr>
      <vt:lpstr>Robert Wood (1976) (then Head of Research at ULUESEC)</vt:lpstr>
      <vt:lpstr>Secondary School Examinations Council (1932) (report on School Certificate exams)</vt:lpstr>
      <vt:lpstr>J.M. Crofts (1928) (Secretary to the Joint Matriculation Board)</vt:lpstr>
    </vt:vector>
  </TitlesOfParts>
  <Company>Ofqual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Comparable in terms of overall ‘educational input’ to a course of learning</dc:title>
  <dc:creator>Paul Newton</dc:creator>
  <cp:lastModifiedBy>Paul Newton</cp:lastModifiedBy>
  <cp:revision>52</cp:revision>
  <dcterms:created xsi:type="dcterms:W3CDTF">2016-01-15T08:55:59Z</dcterms:created>
  <dcterms:modified xsi:type="dcterms:W3CDTF">2016-01-28T10:09:31Z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">
    <vt:lpwstr/>
  </property>
  <property fmtid="{D5CDD505-2E9C-101B-9397-08002B2CF9AE}" pid="4" name="ContentTypeId">
    <vt:lpwstr>0x010100ECD7A373A4C50E468CA9E4026D35F6E2</vt:lpwstr>
  </property>
</Properties>
</file>