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23" d="100"/>
          <a:sy n="123" d="100"/>
        </p:scale>
        <p:origin x="11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il%20McCulloch\Documents\EEG\Papers\Theme%201\Theme%201%20-%20Binding%20constraints\Dalia\Literature%20Review%20DZ%20270716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Electricity as</a:t>
            </a:r>
            <a:r>
              <a:rPr lang="en-GB" baseline="0">
                <a:solidFill>
                  <a:schemeClr val="tx1">
                    <a:lumMod val="85000"/>
                    <a:lumOff val="15000"/>
                  </a:schemeClr>
                </a:solidFill>
              </a:rPr>
              <a:t> a Constraint</a:t>
            </a:r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5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  <a:ln w="25400" cap="flat" cmpd="sng" algn="ctr">
              <a:solidFill>
                <a:srgbClr val="FF6699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'[Literature Review DZ 270716 v3.xlsx]Electricity Analysis Charts'!$B$91:$B$95</c:f>
              <c:strCache>
                <c:ptCount val="5"/>
                <c:pt idx="0">
                  <c:v>% of case studies that mention electricity</c:v>
                </c:pt>
                <c:pt idx="1">
                  <c:v>% of case studies stating that electricity is a binding constraint</c:v>
                </c:pt>
                <c:pt idx="2">
                  <c:v>% of case studies discussing electricity prices or subsidies</c:v>
                </c:pt>
                <c:pt idx="3">
                  <c:v>% of case studies discussing electricity access</c:v>
                </c:pt>
                <c:pt idx="4">
                  <c:v>% of case studies discussing electricity reliability</c:v>
                </c:pt>
              </c:strCache>
            </c:strRef>
          </c:cat>
          <c:val>
            <c:numRef>
              <c:f>'[Literature Review DZ 270716 v3.xlsx]Electricity Analysis Charts'!$C$91:$C$95</c:f>
              <c:numCache>
                <c:formatCode>0%</c:formatCode>
                <c:ptCount val="5"/>
                <c:pt idx="0">
                  <c:v>0.96363636363636362</c:v>
                </c:pt>
                <c:pt idx="1">
                  <c:v>0.4</c:v>
                </c:pt>
                <c:pt idx="2">
                  <c:v>0.52727272727272723</c:v>
                </c:pt>
                <c:pt idx="3">
                  <c:v>0.63636363636363635</c:v>
                </c:pt>
                <c:pt idx="4">
                  <c:v>0.69090909090909092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13-4A0B-B0C6-70410B8FCC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346648960"/>
        <c:axId val="346649352"/>
      </c:barChart>
      <c:catAx>
        <c:axId val="34664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649352"/>
        <c:crosses val="autoZero"/>
        <c:auto val="1"/>
        <c:lblAlgn val="ctr"/>
        <c:lblOffset val="100"/>
        <c:noMultiLvlLbl val="0"/>
      </c:catAx>
      <c:valAx>
        <c:axId val="346649352"/>
        <c:scaling>
          <c:orientation val="minMax"/>
          <c:max val="1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64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79671"/>
          </a:xfrm>
        </p:spPr>
        <p:txBody>
          <a:bodyPr>
            <a:normAutofit/>
          </a:bodyPr>
          <a:lstStyle/>
          <a:p>
            <a:r>
              <a:rPr lang="en-GB" sz="6000" dirty="0"/>
              <a:t>Is Electricity Supply a Binding Constraint to Economic Growth in developing countries?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Neil </a:t>
            </a:r>
            <a:r>
              <a:rPr lang="en-GB" dirty="0" err="1"/>
              <a:t>mcculloch</a:t>
            </a:r>
            <a:r>
              <a:rPr lang="en-GB" dirty="0"/>
              <a:t> and Dalia Zileviciute</a:t>
            </a:r>
          </a:p>
          <a:p>
            <a:r>
              <a:rPr lang="en-GB" dirty="0"/>
              <a:t>Energy and economic growth research programme</a:t>
            </a:r>
          </a:p>
          <a:p>
            <a:r>
              <a:rPr lang="en-GB" dirty="0"/>
              <a:t>3-4 November, Washington </a:t>
            </a:r>
            <a:r>
              <a:rPr lang="en-GB" dirty="0" err="1"/>
              <a:t>d.c.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0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8" y="69448"/>
            <a:ext cx="12145701" cy="6204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0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372"/>
            <a:ext cx="12191999" cy="5046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367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9909" y="157735"/>
            <a:ext cx="10550324" cy="6288615"/>
            <a:chOff x="0" y="0"/>
            <a:chExt cx="6119495" cy="71086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1" t="5017" r="1765" b="8909"/>
            <a:stretch/>
          </p:blipFill>
          <p:spPr bwMode="auto">
            <a:xfrm>
              <a:off x="24493" y="0"/>
              <a:ext cx="6068060" cy="224345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" t="2869" r="1102" b="539"/>
            <a:stretch/>
          </p:blipFill>
          <p:spPr bwMode="auto">
            <a:xfrm>
              <a:off x="0" y="2245178"/>
              <a:ext cx="6119495" cy="486346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4493" y="2245178"/>
              <a:ext cx="6069600" cy="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28564" y="971161"/>
            <a:ext cx="2850845" cy="513410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There is no significant difference between electricity prices in countries in which electricity is a binding constraint – and ones where it is not…</a:t>
            </a:r>
          </a:p>
          <a:p>
            <a:r>
              <a:rPr lang="en-GB" sz="2400" dirty="0">
                <a:solidFill>
                  <a:srgbClr val="C00000"/>
                </a:solidFill>
              </a:rPr>
              <a:t>… but there is huge variation electricity prices across countries.</a:t>
            </a:r>
          </a:p>
        </p:txBody>
      </p:sp>
    </p:spTree>
    <p:extLst>
      <p:ext uri="{BB962C8B-B14F-4D97-AF65-F5344CB8AC3E}">
        <p14:creationId xmlns:p14="http://schemas.microsoft.com/office/powerpoint/2010/main" val="378876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" t="2559" r="2178" b="4022"/>
          <a:stretch/>
        </p:blipFill>
        <p:spPr bwMode="auto">
          <a:xfrm>
            <a:off x="642395" y="115747"/>
            <a:ext cx="9219235" cy="62098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ontent Placeholder 6"/>
          <p:cNvSpPr txBox="1">
            <a:spLocks/>
          </p:cNvSpPr>
          <p:nvPr/>
        </p:nvSpPr>
        <p:spPr>
          <a:xfrm>
            <a:off x="8969076" y="2077655"/>
            <a:ext cx="2850845" cy="193297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C00000"/>
                </a:solidFill>
              </a:rPr>
              <a:t>Very high prices are associated with poor reliability and transparency … but with lots of variation</a:t>
            </a:r>
          </a:p>
        </p:txBody>
      </p:sp>
    </p:spTree>
    <p:extLst>
      <p:ext uri="{BB962C8B-B14F-4D97-AF65-F5344CB8AC3E}">
        <p14:creationId xmlns:p14="http://schemas.microsoft.com/office/powerpoint/2010/main" val="47255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know and what we don’t know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we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Access, reliability and quality of electricity is a huge problem in Sub-Saharan Africa and South Asia and a binding constraint to growth in several countries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Official prices are a poor indicator of whether electricity is a binding constraint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What we don’t know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Who has access to electricity, how much, when, how and at what price  and how such access determines growth incomes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electricity prices actually are – across country and time; and what consumers actually pay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Why some countries manage to make rapid progress on access and quality whilst others remain stuck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33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EEG research can fill these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66641"/>
          </a:xfrm>
        </p:spPr>
        <p:txBody>
          <a:bodyPr/>
          <a:lstStyle/>
          <a:p>
            <a:r>
              <a:rPr lang="en-GB" b="1" dirty="0"/>
              <a:t>1. Better understanding of electricity as a </a:t>
            </a:r>
            <a:r>
              <a:rPr lang="en-GB" b="1" u="sng" dirty="0"/>
              <a:t>micro-economic </a:t>
            </a:r>
            <a:r>
              <a:rPr lang="en-GB" b="1" dirty="0"/>
              <a:t>constraint to growth</a:t>
            </a:r>
          </a:p>
          <a:p>
            <a:r>
              <a:rPr lang="en-GB" dirty="0"/>
              <a:t>Who has access to electricity (men/women), how much, when, where from, and at what price?  How does such access/reliability affect income growth of firms and households?</a:t>
            </a:r>
          </a:p>
          <a:p>
            <a:r>
              <a:rPr lang="en-GB" b="1" dirty="0"/>
              <a:t>2. Comprehensive programme of data collection on </a:t>
            </a:r>
            <a:r>
              <a:rPr lang="en-GB" b="1" u="sng" dirty="0"/>
              <a:t>electricity prices and costs</a:t>
            </a:r>
          </a:p>
          <a:p>
            <a:r>
              <a:rPr lang="en-GB" dirty="0"/>
              <a:t>We need to know what drives prices in order to help policymakers get the right balance between efforts to reduce costs, improve efficiency and adjusting pricing policies.</a:t>
            </a:r>
          </a:p>
          <a:p>
            <a:r>
              <a:rPr lang="en-GB" b="1" dirty="0"/>
              <a:t>3. Coordinated case studies exploring </a:t>
            </a:r>
            <a:r>
              <a:rPr lang="en-GB" b="1" u="sng" dirty="0"/>
              <a:t>why poor access and quality persists</a:t>
            </a:r>
          </a:p>
          <a:p>
            <a:r>
              <a:rPr lang="en-GB" dirty="0"/>
              <a:t>Examine the motivations and incentives faced by the key actors in different contexts.  Explore instances where rapid progress has been made.</a:t>
            </a:r>
          </a:p>
          <a:p>
            <a:r>
              <a:rPr lang="en-GB" dirty="0"/>
              <a:t>AND</a:t>
            </a:r>
          </a:p>
          <a:p>
            <a:r>
              <a:rPr lang="en-GB" b="1" dirty="0"/>
              <a:t>4. No more Binding Constraints to Growth studies!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24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questions and the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 electricity supply a binding constraint to economic growth in developing countries?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what extent is electricity being a binding constraint reflected in high average electricity prices?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Answers</a:t>
            </a:r>
          </a:p>
          <a:p>
            <a:pPr marL="457200" indent="-457200">
              <a:buAutoNum type="arabicPeriod"/>
            </a:pPr>
            <a:r>
              <a:rPr lang="en-GB" dirty="0"/>
              <a:t>Yes!</a:t>
            </a:r>
          </a:p>
          <a:p>
            <a:pPr marL="457200" indent="-457200">
              <a:buAutoNum type="arabicPeriod"/>
            </a:pPr>
            <a:r>
              <a:rPr lang="en-GB" dirty="0"/>
              <a:t>Not much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9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Isn’t it obvious?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an estimated 1.2 billion people – 17% of the global population – did not have access to electricity in 2013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 2015 firms in South Asia and Sub-Saharan Africa lost 10.9% and 8.8% of sales respectively due to electrical outages</a:t>
            </a:r>
          </a:p>
          <a:p>
            <a:r>
              <a:rPr lang="en-GB" dirty="0"/>
              <a:t>But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Lack of access and unreliability could be a symptom of poor economic performance … or of good economic performance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Several of the world’s fastest growing economies had very poor access, so lack of access doesn’t seem to have stopped them from growing.</a:t>
            </a:r>
          </a:p>
        </p:txBody>
      </p:sp>
    </p:spTree>
    <p:extLst>
      <p:ext uri="{BB962C8B-B14F-4D97-AF65-F5344CB8AC3E}">
        <p14:creationId xmlns:p14="http://schemas.microsoft.com/office/powerpoint/2010/main" val="175993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4607"/>
          </a:xfrm>
        </p:spPr>
        <p:txBody>
          <a:bodyPr/>
          <a:lstStyle/>
          <a:p>
            <a:r>
              <a:rPr lang="en-GB" dirty="0"/>
              <a:t>The HRV Methodology</a:t>
            </a:r>
          </a:p>
        </p:txBody>
      </p:sp>
      <p:pic>
        <p:nvPicPr>
          <p:cNvPr id="3" name="Picture 2" descr="fig04_0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3" b="10616"/>
          <a:stretch/>
        </p:blipFill>
        <p:spPr bwMode="auto">
          <a:xfrm>
            <a:off x="943337" y="1001210"/>
            <a:ext cx="9896353" cy="523754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3336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Systematic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Inclusion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“</a:t>
            </a:r>
            <a:r>
              <a:rPr lang="en-GB" dirty="0" err="1"/>
              <a:t>Hausmann</a:t>
            </a:r>
            <a:r>
              <a:rPr lang="en-GB" dirty="0"/>
              <a:t> OR </a:t>
            </a:r>
            <a:r>
              <a:rPr lang="en-GB" dirty="0" err="1"/>
              <a:t>Rodrik</a:t>
            </a:r>
            <a:r>
              <a:rPr lang="en-GB" dirty="0"/>
              <a:t> OR Velasco AND binding AND constraints AND growth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Since 2004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Articles and studies published in English</a:t>
            </a:r>
          </a:p>
          <a:p>
            <a:r>
              <a:rPr lang="en-GB" dirty="0"/>
              <a:t>Numerous social science research databases, including </a:t>
            </a:r>
            <a:r>
              <a:rPr lang="en-GB" dirty="0" err="1"/>
              <a:t>EconLit</a:t>
            </a:r>
            <a:r>
              <a:rPr lang="en-GB" dirty="0"/>
              <a:t>, Social Science Research Network (SSRN), EBSCOhost, Google Scholar and Google search engines, institutional websites and databases and multilateral and bilateral international development organization websites. </a:t>
            </a:r>
          </a:p>
          <a:p>
            <a:r>
              <a:rPr lang="en-GB" dirty="0"/>
              <a:t>This initial search produced a list of 152 articles.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EXCLUSION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Didn’t use HRV methodology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Not economy wide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Poor quality application of the method</a:t>
            </a:r>
          </a:p>
          <a:p>
            <a:r>
              <a:rPr lang="en-GB" dirty="0"/>
              <a:t>This yielded 55 studies which we reviewed.</a:t>
            </a:r>
          </a:p>
        </p:txBody>
      </p:sp>
    </p:spTree>
    <p:extLst>
      <p:ext uri="{BB962C8B-B14F-4D97-AF65-F5344CB8AC3E}">
        <p14:creationId xmlns:p14="http://schemas.microsoft.com/office/powerpoint/2010/main" val="4752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 extracted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 asked of each paper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To what extent is electricity a binding constraint? 	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What evidence is presented about:</a:t>
            </a:r>
          </a:p>
          <a:p>
            <a:pPr marL="635508" lvl="1" indent="-342900">
              <a:buFont typeface="+mj-lt"/>
              <a:buAutoNum type="alphaLcParenR"/>
            </a:pPr>
            <a:r>
              <a:rPr lang="en-GB" sz="2000" dirty="0"/>
              <a:t>Prices</a:t>
            </a:r>
          </a:p>
          <a:p>
            <a:pPr marL="635508" lvl="1" indent="-342900">
              <a:buFont typeface="+mj-lt"/>
              <a:buAutoNum type="alphaLcParenR"/>
            </a:pPr>
            <a:r>
              <a:rPr lang="en-GB" sz="2000" dirty="0"/>
              <a:t>Access</a:t>
            </a:r>
          </a:p>
          <a:p>
            <a:pPr marL="635508" lvl="1" indent="-342900">
              <a:buFont typeface="+mj-lt"/>
              <a:buAutoNum type="alphaLcParenR"/>
            </a:pPr>
            <a:r>
              <a:rPr lang="en-GB" sz="2000" dirty="0"/>
              <a:t>Reliability/quality</a:t>
            </a:r>
          </a:p>
          <a:p>
            <a:pPr marL="635508" lvl="1" indent="-342900">
              <a:buFont typeface="+mj-lt"/>
              <a:buAutoNum type="alphaLcParenR"/>
            </a:pPr>
            <a:r>
              <a:rPr lang="en-GB" sz="2000" dirty="0"/>
              <a:t>Other energy issues 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Differential diagnosis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GB" dirty="0"/>
              <a:t>Are the shadow prices of electricity as a constraint high?	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dirty="0"/>
              <a:t>Do movements in the electricity constraint produce significant movements in the objective function?	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dirty="0"/>
              <a:t>Are agents in the economy attempting to overcome or bypass the electricity constraint?	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dirty="0"/>
              <a:t>Are agents less intensive in the electricity constraint more likely to survive and thrive in the economy? (Conversely, are agents more intensive in the electricity constraint more likely to fail?</a:t>
            </a:r>
          </a:p>
        </p:txBody>
      </p:sp>
    </p:spTree>
    <p:extLst>
      <p:ext uri="{BB962C8B-B14F-4D97-AF65-F5344CB8AC3E}">
        <p14:creationId xmlns:p14="http://schemas.microsoft.com/office/powerpoint/2010/main" val="97785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59" y="173620"/>
            <a:ext cx="10544537" cy="5995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867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0000000-0008-0000-07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07953"/>
              </p:ext>
            </p:extLst>
          </p:nvPr>
        </p:nvGraphicFramePr>
        <p:xfrm>
          <a:off x="416034" y="272005"/>
          <a:ext cx="11359931" cy="580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84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Nuggets of evidence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Access, reliability and prices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Access</a:t>
            </a:r>
          </a:p>
          <a:p>
            <a:r>
              <a:rPr lang="en-GB" dirty="0"/>
              <a:t>A huge problem – particularly in rural sub-Saharan Africa.  But also major contrasts e.g. Maldives/Bhutan vs Nepal</a:t>
            </a:r>
          </a:p>
          <a:p>
            <a:r>
              <a:rPr lang="en-GB" b="1" dirty="0"/>
              <a:t>Reliability</a:t>
            </a:r>
          </a:p>
          <a:p>
            <a:r>
              <a:rPr lang="en-GB" dirty="0"/>
              <a:t>Huge unreliability – e.g. outages of 16-18 hours per day in Nepal</a:t>
            </a:r>
          </a:p>
          <a:p>
            <a:r>
              <a:rPr lang="en-GB" b="1" dirty="0"/>
              <a:t>Prices</a:t>
            </a:r>
          </a:p>
          <a:p>
            <a:r>
              <a:rPr lang="en-GB" dirty="0"/>
              <a:t>Very poor data on prices; </a:t>
            </a:r>
            <a:r>
              <a:rPr lang="en-GB" dirty="0" err="1"/>
              <a:t>underpricing</a:t>
            </a:r>
            <a:r>
              <a:rPr lang="en-GB" dirty="0"/>
              <a:t> a major problem e.g. 3.9% GDP in Ghana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Differential diagnosis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GB" b="1" dirty="0"/>
              <a:t>Shadow prices</a:t>
            </a:r>
          </a:p>
          <a:p>
            <a:pPr>
              <a:spcBef>
                <a:spcPts val="0"/>
              </a:spcBef>
            </a:pPr>
            <a:r>
              <a:rPr lang="en-GB" dirty="0"/>
              <a:t>Very high in some countries e.g. $13 billion spent on fuel for generators in Nigeria</a:t>
            </a:r>
          </a:p>
          <a:p>
            <a:r>
              <a:rPr lang="en-GB" b="1" dirty="0"/>
              <a:t>Production sensitivity</a:t>
            </a:r>
          </a:p>
          <a:p>
            <a:pPr>
              <a:spcBef>
                <a:spcPts val="0"/>
              </a:spcBef>
            </a:pPr>
            <a:r>
              <a:rPr lang="en-GB" dirty="0"/>
              <a:t>Benin suffers an average output loss of 6.5% because of unreliable electricity supply </a:t>
            </a:r>
          </a:p>
          <a:p>
            <a:r>
              <a:rPr lang="en-GB" b="1" dirty="0"/>
              <a:t>Behaviour to avoid the constraint</a:t>
            </a:r>
          </a:p>
          <a:p>
            <a:pPr>
              <a:spcBef>
                <a:spcPts val="0"/>
              </a:spcBef>
            </a:pPr>
            <a:r>
              <a:rPr lang="en-GB" dirty="0"/>
              <a:t>60% of firms in Nigeria have a generator</a:t>
            </a:r>
          </a:p>
          <a:p>
            <a:r>
              <a:rPr lang="en-GB" b="1" dirty="0"/>
              <a:t>Performance of electricity intensive sectors</a:t>
            </a:r>
          </a:p>
          <a:p>
            <a:pPr>
              <a:spcBef>
                <a:spcPts val="0"/>
              </a:spcBef>
            </a:pPr>
            <a:r>
              <a:rPr lang="en-GB" dirty="0"/>
              <a:t>Weak evidence. E.g. Aceh manufacturing firms negatively affected by lack of electricity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41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</TotalTime>
  <Words>636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Is Electricity Supply a Binding Constraint to Economic Growth in developing countries?</vt:lpstr>
      <vt:lpstr>The questions and the answers</vt:lpstr>
      <vt:lpstr>Isn’t it obvious?</vt:lpstr>
      <vt:lpstr>The HRV Methodology</vt:lpstr>
      <vt:lpstr>Systematic Review</vt:lpstr>
      <vt:lpstr>Evidence extracted</vt:lpstr>
      <vt:lpstr>PowerPoint Presentation</vt:lpstr>
      <vt:lpstr>PowerPoint Presentation</vt:lpstr>
      <vt:lpstr>Nuggets of evidence</vt:lpstr>
      <vt:lpstr>PowerPoint Presentation</vt:lpstr>
      <vt:lpstr>PowerPoint Presentation</vt:lpstr>
      <vt:lpstr>PowerPoint Presentation</vt:lpstr>
      <vt:lpstr>PowerPoint Presentation</vt:lpstr>
      <vt:lpstr>What we know and what we don’t know</vt:lpstr>
      <vt:lpstr>How EEG research can fill these gaps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Electricity Supply a Binding Constraint to Economic Growth in developing countries?</dc:title>
  <dc:creator>Neil McCulloch</dc:creator>
  <cp:lastModifiedBy>Stephen Leitch</cp:lastModifiedBy>
  <cp:revision>16</cp:revision>
  <dcterms:created xsi:type="dcterms:W3CDTF">2016-10-31T13:24:54Z</dcterms:created>
  <dcterms:modified xsi:type="dcterms:W3CDTF">2017-12-04T09:39:09Z</dcterms:modified>
</cp:coreProperties>
</file>