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2" r:id="rId7"/>
  </p:sldMasterIdLst>
  <p:notesMasterIdLst>
    <p:notesMasterId r:id="rId47"/>
  </p:notesMasterIdLst>
  <p:sldIdLst>
    <p:sldId id="304" r:id="rId8"/>
    <p:sldId id="279" r:id="rId9"/>
    <p:sldId id="356" r:id="rId10"/>
    <p:sldId id="274" r:id="rId11"/>
    <p:sldId id="257" r:id="rId12"/>
    <p:sldId id="263" r:id="rId13"/>
    <p:sldId id="264" r:id="rId14"/>
    <p:sldId id="268" r:id="rId15"/>
    <p:sldId id="322" r:id="rId16"/>
    <p:sldId id="272" r:id="rId17"/>
    <p:sldId id="305" r:id="rId18"/>
    <p:sldId id="323" r:id="rId19"/>
    <p:sldId id="307" r:id="rId20"/>
    <p:sldId id="335" r:id="rId21"/>
    <p:sldId id="355" r:id="rId22"/>
    <p:sldId id="342" r:id="rId23"/>
    <p:sldId id="343" r:id="rId24"/>
    <p:sldId id="267" r:id="rId25"/>
    <p:sldId id="266" r:id="rId26"/>
    <p:sldId id="291" r:id="rId27"/>
    <p:sldId id="324" r:id="rId28"/>
    <p:sldId id="358" r:id="rId29"/>
    <p:sldId id="309" r:id="rId30"/>
    <p:sldId id="312" r:id="rId31"/>
    <p:sldId id="313" r:id="rId32"/>
    <p:sldId id="364" r:id="rId33"/>
    <p:sldId id="315" r:id="rId34"/>
    <p:sldId id="318" r:id="rId35"/>
    <p:sldId id="319" r:id="rId36"/>
    <p:sldId id="321" r:id="rId37"/>
    <p:sldId id="360" r:id="rId38"/>
    <p:sldId id="361" r:id="rId39"/>
    <p:sldId id="359" r:id="rId40"/>
    <p:sldId id="362" r:id="rId41"/>
    <p:sldId id="354" r:id="rId42"/>
    <p:sldId id="301" r:id="rId43"/>
    <p:sldId id="283" r:id="rId44"/>
    <p:sldId id="363"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0496" autoAdjust="0"/>
  </p:normalViewPr>
  <p:slideViewPr>
    <p:cSldViewPr>
      <p:cViewPr>
        <p:scale>
          <a:sx n="59" d="100"/>
          <a:sy n="59" d="100"/>
        </p:scale>
        <p:origin x="-1116" y="-42"/>
      </p:cViewPr>
      <p:guideLst>
        <p:guide orient="horz" pos="2160"/>
        <p:guide pos="2880"/>
      </p:guideLst>
    </p:cSldViewPr>
  </p:slideViewPr>
  <p:notesTextViewPr>
    <p:cViewPr>
      <p:scale>
        <a:sx n="66" d="100"/>
        <a:sy n="66"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RCP 4.5</c:v>
                </c:pt>
              </c:strCache>
            </c:strRef>
          </c:tx>
          <c:xVal>
            <c:numRef>
              <c:f>Sheet1!$B$2:$B$6</c:f>
              <c:numCache>
                <c:formatCode>General</c:formatCode>
                <c:ptCount val="5"/>
                <c:pt idx="0">
                  <c:v>2000</c:v>
                </c:pt>
                <c:pt idx="1">
                  <c:v>2030</c:v>
                </c:pt>
                <c:pt idx="2">
                  <c:v>2050</c:v>
                </c:pt>
                <c:pt idx="3">
                  <c:v>2070</c:v>
                </c:pt>
                <c:pt idx="4">
                  <c:v>2090</c:v>
                </c:pt>
              </c:numCache>
            </c:numRef>
          </c:xVal>
          <c:yVal>
            <c:numRef>
              <c:f>Sheet1!$C$2:$C$6</c:f>
              <c:numCache>
                <c:formatCode>General</c:formatCode>
                <c:ptCount val="5"/>
                <c:pt idx="0">
                  <c:v>23.74</c:v>
                </c:pt>
                <c:pt idx="1">
                  <c:v>24.99</c:v>
                </c:pt>
                <c:pt idx="2">
                  <c:v>25.52</c:v>
                </c:pt>
                <c:pt idx="3">
                  <c:v>25.92</c:v>
                </c:pt>
                <c:pt idx="4">
                  <c:v>26.12</c:v>
                </c:pt>
              </c:numCache>
            </c:numRef>
          </c:yVal>
          <c:smooth val="1"/>
        </c:ser>
        <c:ser>
          <c:idx val="1"/>
          <c:order val="1"/>
          <c:tx>
            <c:strRef>
              <c:f>Sheet1!$D$1</c:f>
              <c:strCache>
                <c:ptCount val="1"/>
                <c:pt idx="0">
                  <c:v>RCP 8.5</c:v>
                </c:pt>
              </c:strCache>
            </c:strRef>
          </c:tx>
          <c:xVal>
            <c:numRef>
              <c:f>Sheet1!$B$2:$B$6</c:f>
              <c:numCache>
                <c:formatCode>General</c:formatCode>
                <c:ptCount val="5"/>
                <c:pt idx="0">
                  <c:v>2000</c:v>
                </c:pt>
                <c:pt idx="1">
                  <c:v>2030</c:v>
                </c:pt>
                <c:pt idx="2">
                  <c:v>2050</c:v>
                </c:pt>
                <c:pt idx="3">
                  <c:v>2070</c:v>
                </c:pt>
                <c:pt idx="4">
                  <c:v>2090</c:v>
                </c:pt>
              </c:numCache>
            </c:numRef>
          </c:xVal>
          <c:yVal>
            <c:numRef>
              <c:f>Sheet1!$D$2:$D$6</c:f>
              <c:numCache>
                <c:formatCode>General</c:formatCode>
                <c:ptCount val="5"/>
                <c:pt idx="0">
                  <c:v>23.74</c:v>
                </c:pt>
                <c:pt idx="1">
                  <c:v>25.1</c:v>
                </c:pt>
                <c:pt idx="2">
                  <c:v>26.04</c:v>
                </c:pt>
                <c:pt idx="3">
                  <c:v>27.15</c:v>
                </c:pt>
                <c:pt idx="4">
                  <c:v>28.17</c:v>
                </c:pt>
              </c:numCache>
            </c:numRef>
          </c:yVal>
          <c:smooth val="1"/>
        </c:ser>
        <c:dLbls>
          <c:showLegendKey val="0"/>
          <c:showVal val="0"/>
          <c:showCatName val="0"/>
          <c:showSerName val="0"/>
          <c:showPercent val="0"/>
          <c:showBubbleSize val="0"/>
        </c:dLbls>
        <c:axId val="95857664"/>
        <c:axId val="95876224"/>
      </c:scatterChart>
      <c:valAx>
        <c:axId val="95857664"/>
        <c:scaling>
          <c:orientation val="minMax"/>
          <c:min val="2000"/>
        </c:scaling>
        <c:delete val="0"/>
        <c:axPos val="b"/>
        <c:title>
          <c:tx>
            <c:rich>
              <a:bodyPr/>
              <a:lstStyle/>
              <a:p>
                <a:pPr>
                  <a:defRPr sz="1800" baseline="0"/>
                </a:pPr>
                <a:r>
                  <a:rPr lang="en-US" sz="1800" baseline="0"/>
                  <a:t>Year</a:t>
                </a:r>
              </a:p>
            </c:rich>
          </c:tx>
          <c:layout/>
          <c:overlay val="0"/>
        </c:title>
        <c:numFmt formatCode="General" sourceLinked="1"/>
        <c:majorTickMark val="out"/>
        <c:minorTickMark val="none"/>
        <c:tickLblPos val="nextTo"/>
        <c:txPr>
          <a:bodyPr/>
          <a:lstStyle/>
          <a:p>
            <a:pPr>
              <a:defRPr sz="1400" baseline="0"/>
            </a:pPr>
            <a:endParaRPr lang="en-US"/>
          </a:p>
        </c:txPr>
        <c:crossAx val="95876224"/>
        <c:crosses val="autoZero"/>
        <c:crossBetween val="midCat"/>
      </c:valAx>
      <c:valAx>
        <c:axId val="95876224"/>
        <c:scaling>
          <c:orientation val="minMax"/>
          <c:max val="30"/>
          <c:min val="23"/>
        </c:scaling>
        <c:delete val="0"/>
        <c:axPos val="l"/>
        <c:majorGridlines/>
        <c:title>
          <c:tx>
            <c:rich>
              <a:bodyPr rot="-5400000" vert="horz"/>
              <a:lstStyle/>
              <a:p>
                <a:pPr>
                  <a:defRPr sz="1800" baseline="0"/>
                </a:pPr>
                <a:r>
                  <a:rPr lang="en-US" sz="1800" baseline="0"/>
                  <a:t>Average Temp (deg C)</a:t>
                </a:r>
              </a:p>
            </c:rich>
          </c:tx>
          <c:layout/>
          <c:overlay val="0"/>
        </c:title>
        <c:numFmt formatCode="General" sourceLinked="1"/>
        <c:majorTickMark val="out"/>
        <c:minorTickMark val="none"/>
        <c:tickLblPos val="nextTo"/>
        <c:txPr>
          <a:bodyPr/>
          <a:lstStyle/>
          <a:p>
            <a:pPr>
              <a:defRPr sz="1400" baseline="0"/>
            </a:pPr>
            <a:endParaRPr lang="en-US"/>
          </a:p>
        </c:txPr>
        <c:crossAx val="95857664"/>
        <c:crosses val="autoZero"/>
        <c:crossBetween val="midCat"/>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5A711-16B8-4AB1-BA63-054B78F551F5}" type="datetimeFigureOut">
              <a:rPr lang="en-GB" smtClean="0"/>
              <a:t>09/10/2014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711B1-8285-4FEE-88B5-77D4BE5EC1E5}" type="slidenum">
              <a:rPr lang="en-GB" smtClean="0"/>
              <a:t>‹#›</a:t>
            </a:fld>
            <a:endParaRPr lang="en-GB"/>
          </a:p>
        </p:txBody>
      </p:sp>
    </p:spTree>
    <p:extLst>
      <p:ext uri="{BB962C8B-B14F-4D97-AF65-F5344CB8AC3E}">
        <p14:creationId xmlns:p14="http://schemas.microsoft.com/office/powerpoint/2010/main" val="252791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8AE55-2EB0-48C9-85A8-98D009C26A20}" type="slidenum">
              <a:rPr lang="en-US" smtClean="0"/>
              <a:t>1</a:t>
            </a:fld>
            <a:endParaRPr lang="en-US"/>
          </a:p>
        </p:txBody>
      </p:sp>
    </p:spTree>
    <p:extLst>
      <p:ext uri="{BB962C8B-B14F-4D97-AF65-F5344CB8AC3E}">
        <p14:creationId xmlns:p14="http://schemas.microsoft.com/office/powerpoint/2010/main" val="1146638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[Blank</a:t>
            </a:r>
            <a:r>
              <a:rPr lang="en-GB" baseline="0" dirty="0" smtClean="0"/>
              <a:t> the screen?]</a:t>
            </a:r>
            <a:endParaRPr lang="en-GB" dirty="0" smtClean="0"/>
          </a:p>
          <a:p>
            <a:endParaRPr lang="en-GB" dirty="0"/>
          </a:p>
        </p:txBody>
      </p:sp>
      <p:sp>
        <p:nvSpPr>
          <p:cNvPr id="4" name="Slide Number Placeholder 3"/>
          <p:cNvSpPr>
            <a:spLocks noGrp="1"/>
          </p:cNvSpPr>
          <p:nvPr>
            <p:ph type="sldNum" sz="quarter" idx="10"/>
          </p:nvPr>
        </p:nvSpPr>
        <p:spPr/>
        <p:txBody>
          <a:bodyPr/>
          <a:lstStyle/>
          <a:p>
            <a:fld id="{BEB711B1-8285-4FEE-88B5-77D4BE5EC1E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65323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global target is to limit global climate change temperature increase to 2oC, but the global average target is not helpful in elucidating the winners and losers for agriculture at the village level.  Also, it seems unlikely that this target will be met by 2050.</a:t>
            </a:r>
            <a:endParaRPr lang="en-US" baseline="0" dirty="0" smtClean="0">
              <a:latin typeface="Arial" pitchFamily="34" charset="0"/>
              <a:cs typeface="Arial" pitchFamily="34" charset="0"/>
            </a:endParaRP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Four degree world – for SSA Pessimistic but not at all an unrealistic outcome. </a:t>
            </a:r>
            <a:r>
              <a:rPr lang="en-GB" dirty="0" smtClean="0">
                <a:latin typeface="Arial" pitchFamily="34" charset="0"/>
                <a:cs typeface="Arial" pitchFamily="34" charset="0"/>
              </a:rPr>
              <a:t>Model results show substantial losses away from equator, some small gains in parts of E Africa.</a:t>
            </a:r>
            <a:endParaRPr lang="en-US" dirty="0" smtClean="0">
              <a:latin typeface="Arial" pitchFamily="34" charset="0"/>
              <a:cs typeface="Arial" pitchFamily="34" charset="0"/>
            </a:endParaRPr>
          </a:p>
          <a:p>
            <a:r>
              <a:rPr lang="en-US" baseline="0" dirty="0" smtClean="0">
                <a:latin typeface="Arial" pitchFamily="34" charset="0"/>
                <a:cs typeface="Arial" pitchFamily="34" charset="0"/>
              </a:rPr>
              <a:t>It will, however, require radical shifts in agricultural systems, rural livelihood strategies as well as food security strategies and policies.</a:t>
            </a:r>
          </a:p>
          <a:p>
            <a:endParaRPr lang="en-US" baseline="0"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7CE88DD-5BA7-41EA-A2E7-39226765F4E9}"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B711B1-8285-4FEE-88B5-77D4BE5EC1E5}" type="slidenum">
              <a:rPr lang="en-GB" smtClean="0"/>
              <a:t>18</a:t>
            </a:fld>
            <a:endParaRPr lang="en-GB"/>
          </a:p>
        </p:txBody>
      </p:sp>
    </p:spTree>
    <p:extLst>
      <p:ext uri="{BB962C8B-B14F-4D97-AF65-F5344CB8AC3E}">
        <p14:creationId xmlns:p14="http://schemas.microsoft.com/office/powerpoint/2010/main" val="232784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(but yes later on)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Limits of adaptation in last slide point to transition points</a:t>
            </a:r>
          </a:p>
          <a:p>
            <a:endParaRPr lang="en-GB" dirty="0"/>
          </a:p>
        </p:txBody>
      </p:sp>
      <p:sp>
        <p:nvSpPr>
          <p:cNvPr id="4" name="Slide Number Placeholder 3"/>
          <p:cNvSpPr>
            <a:spLocks noGrp="1"/>
          </p:cNvSpPr>
          <p:nvPr>
            <p:ph type="sldNum" sz="quarter" idx="10"/>
          </p:nvPr>
        </p:nvSpPr>
        <p:spPr/>
        <p:txBody>
          <a:bodyPr/>
          <a:lstStyle/>
          <a:p>
            <a:fld id="{8E7AF18E-D45A-423C-982C-561F95347E7B}"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90027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PhD student</a:t>
            </a:r>
          </a:p>
          <a:p>
            <a:r>
              <a:rPr lang="en-GB" altLang="en-US" smtClean="0"/>
              <a:t>Earliest impacts of climate change in climate variability and extremes; although not 1:1</a:t>
            </a:r>
          </a:p>
          <a:p>
            <a:r>
              <a:rPr lang="en-GB" altLang="en-US" smtClean="0"/>
              <a:t>Good for early warning, not just adaptation</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996630AD-36D0-4280-868C-BFFC65F049F0}" type="slidenum">
              <a:rPr lang="en-US" altLang="en-US">
                <a:solidFill>
                  <a:prstClr val="black"/>
                </a:solidFill>
              </a:rPr>
              <a:pPr>
                <a:spcBef>
                  <a:spcPct val="0"/>
                </a:spcBef>
              </a:pPr>
              <a:t>20</a:t>
            </a:fld>
            <a:endParaRPr lang="en-US"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Economics won’t come to the rescue of developing</a:t>
            </a:r>
            <a:r>
              <a:rPr lang="en-GB" baseline="0" dirty="0" smtClean="0"/>
              <a:t> countries</a:t>
            </a:r>
          </a:p>
          <a:p>
            <a:r>
              <a:rPr lang="en-GB" baseline="0" dirty="0" smtClean="0"/>
              <a:t>Decoupling of emissions and socio-economics is key to the credibility of future projections (because there are many more that one ‘high emissions’ world </a:t>
            </a:r>
            <a:r>
              <a:rPr lang="en-GB" baseline="0" dirty="0" err="1" smtClean="0"/>
              <a:t>etc</a:t>
            </a:r>
            <a:r>
              <a:rPr lang="en-GB" baseline="0" dirty="0" smtClean="0"/>
              <a:t>)</a:t>
            </a:r>
          </a:p>
        </p:txBody>
      </p:sp>
      <p:sp>
        <p:nvSpPr>
          <p:cNvPr id="4" name="Slide Number Placeholder 3"/>
          <p:cNvSpPr>
            <a:spLocks noGrp="1"/>
          </p:cNvSpPr>
          <p:nvPr>
            <p:ph type="sldNum" sz="quarter" idx="10"/>
          </p:nvPr>
        </p:nvSpPr>
        <p:spPr/>
        <p:txBody>
          <a:bodyPr/>
          <a:lstStyle/>
          <a:p>
            <a:fld id="{BEB711B1-8285-4FEE-88B5-77D4BE5EC1E5}"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65323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Economics won’t come to the rescue of developing</a:t>
            </a:r>
            <a:r>
              <a:rPr lang="en-GB" baseline="0" dirty="0" smtClean="0"/>
              <a:t> countries</a:t>
            </a:r>
          </a:p>
          <a:p>
            <a:r>
              <a:rPr lang="en-GB" baseline="0" dirty="0" smtClean="0"/>
              <a:t>Decoupling of emissions and socio-economics is key to the credibility of future projections (because there are many more that one ‘high emissions’ world </a:t>
            </a:r>
            <a:r>
              <a:rPr lang="en-GB" baseline="0" dirty="0" err="1" smtClean="0"/>
              <a:t>etc</a:t>
            </a:r>
            <a:r>
              <a:rPr lang="en-GB" baseline="0" dirty="0" smtClean="0"/>
              <a:t>)</a:t>
            </a:r>
          </a:p>
        </p:txBody>
      </p:sp>
      <p:sp>
        <p:nvSpPr>
          <p:cNvPr id="4" name="Slide Number Placeholder 3"/>
          <p:cNvSpPr>
            <a:spLocks noGrp="1"/>
          </p:cNvSpPr>
          <p:nvPr>
            <p:ph type="sldNum" sz="quarter" idx="10"/>
          </p:nvPr>
        </p:nvSpPr>
        <p:spPr/>
        <p:txBody>
          <a:bodyPr/>
          <a:lstStyle/>
          <a:p>
            <a:fld id="{BEB711B1-8285-4FEE-88B5-77D4BE5EC1E5}"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65323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F5561-589A-4F41-B8B6-100300A60F7E}" type="slidenum">
              <a:rPr lang="en-GB" smtClean="0"/>
              <a:t>28</a:t>
            </a:fld>
            <a:endParaRPr lang="en-GB"/>
          </a:p>
        </p:txBody>
      </p:sp>
    </p:spTree>
    <p:extLst>
      <p:ext uri="{BB962C8B-B14F-4D97-AF65-F5344CB8AC3E}">
        <p14:creationId xmlns:p14="http://schemas.microsoft.com/office/powerpoint/2010/main" val="3725876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F5561-589A-4F41-B8B6-100300A60F7E}" type="slidenum">
              <a:rPr lang="en-GB" smtClean="0"/>
              <a:t>30</a:t>
            </a:fld>
            <a:endParaRPr lang="en-GB"/>
          </a:p>
        </p:txBody>
      </p:sp>
    </p:spTree>
    <p:extLst>
      <p:ext uri="{BB962C8B-B14F-4D97-AF65-F5344CB8AC3E}">
        <p14:creationId xmlns:p14="http://schemas.microsoft.com/office/powerpoint/2010/main" val="3725876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117449-0877-4A26-B900-524E0CD698B1}" type="slidenum">
              <a:rPr lang="en-GB" smtClean="0"/>
              <a:t>39</a:t>
            </a:fld>
            <a:endParaRPr lang="en-GB"/>
          </a:p>
        </p:txBody>
      </p:sp>
    </p:spTree>
    <p:extLst>
      <p:ext uri="{BB962C8B-B14F-4D97-AF65-F5344CB8AC3E}">
        <p14:creationId xmlns:p14="http://schemas.microsoft.com/office/powerpoint/2010/main" val="221662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Food </a:t>
            </a:r>
            <a:r>
              <a:rPr lang="en-GB" dirty="0" err="1" smtClean="0"/>
              <a:t>prodn</a:t>
            </a:r>
            <a:r>
              <a:rPr lang="en-GB" baseline="0" dirty="0" smtClean="0"/>
              <a:t> vs food sec. Food </a:t>
            </a:r>
            <a:r>
              <a:rPr lang="en-GB" baseline="0" dirty="0" err="1" smtClean="0"/>
              <a:t>prodn</a:t>
            </a:r>
            <a:r>
              <a:rPr lang="en-GB" baseline="0" dirty="0" smtClean="0"/>
              <a:t> easier</a:t>
            </a:r>
            <a:endParaRPr lang="en-GB" dirty="0"/>
          </a:p>
        </p:txBody>
      </p:sp>
      <p:sp>
        <p:nvSpPr>
          <p:cNvPr id="4" name="Slide Number Placeholder 3"/>
          <p:cNvSpPr>
            <a:spLocks noGrp="1"/>
          </p:cNvSpPr>
          <p:nvPr>
            <p:ph type="sldNum" sz="quarter" idx="10"/>
          </p:nvPr>
        </p:nvSpPr>
        <p:spPr/>
        <p:txBody>
          <a:bodyPr/>
          <a:lstStyle/>
          <a:p>
            <a:fld id="{BEB711B1-8285-4FEE-88B5-77D4BE5EC1E5}" type="slidenum">
              <a:rPr lang="en-GB" smtClean="0"/>
              <a:t>2</a:t>
            </a:fld>
            <a:endParaRPr lang="en-GB"/>
          </a:p>
        </p:txBody>
      </p:sp>
    </p:spTree>
    <p:extLst>
      <p:ext uri="{BB962C8B-B14F-4D97-AF65-F5344CB8AC3E}">
        <p14:creationId xmlns:p14="http://schemas.microsoft.com/office/powerpoint/2010/main" val="93665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Food </a:t>
            </a:r>
            <a:r>
              <a:rPr lang="en-GB" dirty="0" err="1" smtClean="0"/>
              <a:t>prodn</a:t>
            </a:r>
            <a:r>
              <a:rPr lang="en-GB" baseline="0" dirty="0" smtClean="0"/>
              <a:t> vs food sec. Food </a:t>
            </a:r>
            <a:r>
              <a:rPr lang="en-GB" baseline="0" dirty="0" err="1" smtClean="0"/>
              <a:t>prodn</a:t>
            </a:r>
            <a:r>
              <a:rPr lang="en-GB" baseline="0" dirty="0" smtClean="0"/>
              <a:t> easier</a:t>
            </a:r>
            <a:endParaRPr lang="en-GB" dirty="0"/>
          </a:p>
        </p:txBody>
      </p:sp>
      <p:sp>
        <p:nvSpPr>
          <p:cNvPr id="4" name="Slide Number Placeholder 3"/>
          <p:cNvSpPr>
            <a:spLocks noGrp="1"/>
          </p:cNvSpPr>
          <p:nvPr>
            <p:ph type="sldNum" sz="quarter" idx="10"/>
          </p:nvPr>
        </p:nvSpPr>
        <p:spPr/>
        <p:txBody>
          <a:bodyPr/>
          <a:lstStyle/>
          <a:p>
            <a:fld id="{BEB711B1-8285-4FEE-88B5-77D4BE5EC1E5}" type="slidenum">
              <a:rPr lang="en-GB" smtClean="0"/>
              <a:t>3</a:t>
            </a:fld>
            <a:endParaRPr lang="en-GB"/>
          </a:p>
        </p:txBody>
      </p:sp>
    </p:spTree>
    <p:extLst>
      <p:ext uri="{BB962C8B-B14F-4D97-AF65-F5344CB8AC3E}">
        <p14:creationId xmlns:p14="http://schemas.microsoft.com/office/powerpoint/2010/main" val="93665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21C3F85-DB1A-4730-8FE2-AA30D15C8BC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09649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AR4 mainly looked at future risks, but we have also looked at what is already happening, and draw some strong conclusions that net effects for some crops are already negative - and consistent with our projections</a:t>
            </a:r>
          </a:p>
          <a:p>
            <a:endParaRPr lang="en-GB" dirty="0" smtClean="0"/>
          </a:p>
          <a:p>
            <a:r>
              <a:rPr lang="en-GB" dirty="0" smtClean="0"/>
              <a:t>This is mean impacts again – 2 </a:t>
            </a:r>
            <a:r>
              <a:rPr lang="en-GB" dirty="0" err="1" smtClean="0"/>
              <a:t>deg</a:t>
            </a:r>
            <a:r>
              <a:rPr lang="en-GB" dirty="0" smtClean="0"/>
              <a:t>/decade is an</a:t>
            </a:r>
            <a:r>
              <a:rPr lang="en-GB" baseline="0" dirty="0" smtClean="0"/>
              <a:t> average</a:t>
            </a:r>
          </a:p>
          <a:p>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err="1" smtClean="0"/>
              <a:t>Ie</a:t>
            </a:r>
            <a:r>
              <a:rPr lang="en-GB" dirty="0" smtClean="0"/>
              <a:t> 2 </a:t>
            </a:r>
            <a:r>
              <a:rPr lang="en-GB" dirty="0" err="1" smtClean="0"/>
              <a:t>deg</a:t>
            </a:r>
            <a:r>
              <a:rPr lang="en-GB" dirty="0" smtClean="0"/>
              <a:t> conservative SPM point.</a:t>
            </a:r>
            <a:r>
              <a:rPr lang="en-GB" baseline="0" dirty="0" smtClean="0"/>
              <a:t> Is climate change affecting crop yields yet, or is it yet to come?!</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EB711B1-8285-4FEE-88B5-77D4BE5EC1E5}" type="slidenum">
              <a:rPr lang="en-GB" smtClean="0"/>
              <a:t>5</a:t>
            </a:fld>
            <a:endParaRPr lang="en-GB"/>
          </a:p>
        </p:txBody>
      </p:sp>
    </p:spTree>
    <p:extLst>
      <p:ext uri="{BB962C8B-B14F-4D97-AF65-F5344CB8AC3E}">
        <p14:creationId xmlns:p14="http://schemas.microsoft.com/office/powerpoint/2010/main" val="382306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Moving now</a:t>
            </a:r>
            <a:r>
              <a:rPr lang="en-GB" baseline="0" dirty="0" smtClean="0"/>
              <a:t> away from these average pictures, to look at when we expect big changes</a:t>
            </a:r>
            <a:endParaRPr lang="en-GB" dirty="0" smtClean="0"/>
          </a:p>
          <a:p>
            <a:r>
              <a:rPr lang="en-GB" dirty="0" smtClean="0"/>
              <a:t>Includes agronomic</a:t>
            </a:r>
            <a:r>
              <a:rPr lang="en-GB" baseline="0" dirty="0" smtClean="0"/>
              <a:t> adaptation, which can save us from 10-15% yield drops, but no more</a:t>
            </a:r>
          </a:p>
          <a:p>
            <a:r>
              <a:rPr lang="en-GB" baseline="0" dirty="0" smtClean="0"/>
              <a:t>5-10% drops in the 2030s; after that 25%+ drops become more common</a:t>
            </a:r>
          </a:p>
          <a:p>
            <a:r>
              <a:rPr lang="en-GB" baseline="0" dirty="0" err="1" smtClean="0"/>
              <a:t>Cf</a:t>
            </a:r>
            <a:r>
              <a:rPr lang="en-GB" baseline="0" dirty="0" smtClean="0"/>
              <a:t> 2% per year in last slide</a:t>
            </a:r>
          </a:p>
          <a:p>
            <a:endParaRPr lang="en-GB" baseline="0" dirty="0" smtClean="0"/>
          </a:p>
          <a:p>
            <a:r>
              <a:rPr lang="en-GB" baseline="0" dirty="0" err="1" smtClean="0"/>
              <a:t>Ie</a:t>
            </a:r>
            <a:r>
              <a:rPr lang="en-GB" baseline="0" dirty="0" smtClean="0"/>
              <a:t> it’s not the trends that will get you, at least not at first…</a:t>
            </a:r>
            <a:endParaRPr lang="en-GB" dirty="0" smtClean="0"/>
          </a:p>
        </p:txBody>
      </p:sp>
      <p:sp>
        <p:nvSpPr>
          <p:cNvPr id="4" name="Slide Number Placeholder 3"/>
          <p:cNvSpPr>
            <a:spLocks noGrp="1"/>
          </p:cNvSpPr>
          <p:nvPr>
            <p:ph type="sldNum" sz="quarter" idx="10"/>
          </p:nvPr>
        </p:nvSpPr>
        <p:spPr/>
        <p:txBody>
          <a:bodyPr/>
          <a:lstStyle/>
          <a:p>
            <a:fld id="{121C3F85-DB1A-4730-8FE2-AA30D15C8BC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88351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Drought</a:t>
            </a:r>
            <a:r>
              <a:rPr lang="en-GB" baseline="0" dirty="0" smtClean="0"/>
              <a:t> and heat stress</a:t>
            </a:r>
            <a:endParaRPr lang="en-GB" dirty="0" smtClean="0"/>
          </a:p>
          <a:p>
            <a:r>
              <a:rPr lang="en-GB" dirty="0" smtClean="0"/>
              <a:t>At stage of mean yields at last IPCC</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Those transitions (last slide) will need to account for this increase in</a:t>
            </a:r>
            <a:r>
              <a:rPr lang="en-GB" baseline="0" dirty="0" smtClean="0"/>
              <a:t> variability</a:t>
            </a:r>
            <a:endParaRPr lang="en-GB" dirty="0" smtClean="0"/>
          </a:p>
          <a:p>
            <a:endParaRPr lang="en-GB" dirty="0"/>
          </a:p>
        </p:txBody>
      </p:sp>
      <p:sp>
        <p:nvSpPr>
          <p:cNvPr id="4" name="Slide Number Placeholder 3"/>
          <p:cNvSpPr>
            <a:spLocks noGrp="1"/>
          </p:cNvSpPr>
          <p:nvPr>
            <p:ph type="sldNum" sz="quarter" idx="10"/>
          </p:nvPr>
        </p:nvSpPr>
        <p:spPr/>
        <p:txBody>
          <a:bodyPr/>
          <a:lstStyle/>
          <a:p>
            <a:fld id="{DFF447F5-1329-48C7-9CAD-F3E85F3E878B}" type="slidenum">
              <a:rPr lang="en-GB" smtClean="0"/>
              <a:t>7</a:t>
            </a:fld>
            <a:endParaRPr lang="en-GB"/>
          </a:p>
        </p:txBody>
      </p:sp>
    </p:spTree>
    <p:extLst>
      <p:ext uri="{BB962C8B-B14F-4D97-AF65-F5344CB8AC3E}">
        <p14:creationId xmlns:p14="http://schemas.microsoft.com/office/powerpoint/2010/main" val="210921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relationships</a:t>
            </a:r>
            <a:r>
              <a:rPr lang="en-GB" baseline="0" dirty="0" smtClean="0"/>
              <a:t> between anomalies and food prices, since AR4. </a:t>
            </a:r>
            <a:r>
              <a:rPr lang="en-GB" baseline="0" dirty="0" err="1" smtClean="0"/>
              <a:t>Inc</a:t>
            </a:r>
            <a:r>
              <a:rPr lang="en-GB" baseline="0" dirty="0" smtClean="0"/>
              <a:t> stronger r(</a:t>
            </a:r>
            <a:r>
              <a:rPr lang="en-GB" baseline="0" dirty="0" err="1" smtClean="0"/>
              <a:t>oil,FPI</a:t>
            </a:r>
            <a:r>
              <a:rPr lang="en-GB" baseline="0" dirty="0" smtClean="0"/>
              <a:t>)</a:t>
            </a:r>
          </a:p>
          <a:p>
            <a:r>
              <a:rPr lang="en-GB" baseline="0" dirty="0" smtClean="0"/>
              <a:t>Food prices </a:t>
            </a:r>
            <a:r>
              <a:rPr lang="en-GB" baseline="0" dirty="0" err="1" smtClean="0"/>
              <a:t>respon</a:t>
            </a:r>
            <a:r>
              <a:rPr lang="en-GB" baseline="0" dirty="0" smtClean="0"/>
              <a:t> to increased demand, e.g. biofuels (policy and oil-price driven)</a:t>
            </a:r>
          </a:p>
          <a:p>
            <a:r>
              <a:rPr lang="en-GB" baseline="0" dirty="0" smtClean="0"/>
              <a:t>But also a role for </a:t>
            </a:r>
            <a:r>
              <a:rPr lang="en-GB" baseline="0" dirty="0" err="1" smtClean="0"/>
              <a:t>prodn</a:t>
            </a:r>
            <a:r>
              <a:rPr lang="en-GB" baseline="0" dirty="0" smtClean="0"/>
              <a:t>, with recent spikes following production anomalies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AR4 to scale - this is something we didn’t see coming.</a:t>
            </a:r>
          </a:p>
          <a:p>
            <a:r>
              <a:rPr lang="en-GB" baseline="0" dirty="0" smtClean="0"/>
              <a:t>Econ models haven’t even got going by the current level of warming – 0.5-1 degrees. Even at 5 degrees they are way out.</a:t>
            </a:r>
          </a:p>
          <a:p>
            <a:r>
              <a:rPr lang="en-GB" baseline="0" dirty="0" smtClean="0"/>
              <a:t>(We didn’t’ produce any price graphs in IPCC2013…)</a:t>
            </a:r>
            <a:endParaRPr lang="en-GB" dirty="0"/>
          </a:p>
        </p:txBody>
      </p:sp>
      <p:sp>
        <p:nvSpPr>
          <p:cNvPr id="4" name="Slide Number Placeholder 3"/>
          <p:cNvSpPr>
            <a:spLocks noGrp="1"/>
          </p:cNvSpPr>
          <p:nvPr>
            <p:ph type="sldNum" sz="quarter" idx="10"/>
          </p:nvPr>
        </p:nvSpPr>
        <p:spPr/>
        <p:txBody>
          <a:bodyPr/>
          <a:lstStyle/>
          <a:p>
            <a:fld id="{BEB711B1-8285-4FEE-88B5-77D4BE5EC1E5}" type="slidenum">
              <a:rPr lang="en-GB" smtClean="0"/>
              <a:t>8</a:t>
            </a:fld>
            <a:endParaRPr lang="en-GB"/>
          </a:p>
        </p:txBody>
      </p:sp>
    </p:spTree>
    <p:extLst>
      <p:ext uri="{BB962C8B-B14F-4D97-AF65-F5344CB8AC3E}">
        <p14:creationId xmlns:p14="http://schemas.microsoft.com/office/powerpoint/2010/main" val="413531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 different to my title</a:t>
            </a:r>
            <a:r>
              <a:rPr lang="en-GB" baseline="0" dirty="0" smtClean="0"/>
              <a:t> slide picture of mechanised ag</a:t>
            </a:r>
            <a:endParaRPr lang="en-GB" dirty="0" smtClean="0"/>
          </a:p>
          <a:p>
            <a:endParaRPr lang="en-GB" dirty="0"/>
          </a:p>
        </p:txBody>
      </p:sp>
      <p:sp>
        <p:nvSpPr>
          <p:cNvPr id="4" name="Slide Number Placeholder 3"/>
          <p:cNvSpPr>
            <a:spLocks noGrp="1"/>
          </p:cNvSpPr>
          <p:nvPr>
            <p:ph type="sldNum" sz="quarter" idx="10"/>
          </p:nvPr>
        </p:nvSpPr>
        <p:spPr/>
        <p:txBody>
          <a:bodyPr/>
          <a:lstStyle/>
          <a:p>
            <a:fld id="{BEB711B1-8285-4FEE-88B5-77D4BE5EC1E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65323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1C444BF7-C682-4474-94B8-57C74C94FB0C}" type="datetimeFigureOut">
              <a:rPr lang="en-GB"/>
              <a:pPr>
                <a:defRPr/>
              </a:pPr>
              <a:t>09/10/2014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3BDF7CAA-CBB0-40EC-BDD3-65EE3C8CE1A3}" type="slidenum">
              <a:rPr lang="en-GB"/>
              <a:pPr>
                <a:defRPr/>
              </a:pPr>
              <a:t>‹#›</a:t>
            </a:fld>
            <a:endParaRPr lang="en-GB"/>
          </a:p>
        </p:txBody>
      </p:sp>
    </p:spTree>
    <p:extLst>
      <p:ext uri="{BB962C8B-B14F-4D97-AF65-F5344CB8AC3E}">
        <p14:creationId xmlns:p14="http://schemas.microsoft.com/office/powerpoint/2010/main" val="2637914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620C92CF-AEE0-4D3D-BBDD-9BC635CAF8AB}" type="datetimeFigureOut">
              <a:rPr lang="en-GB"/>
              <a:pPr>
                <a:defRPr/>
              </a:pPr>
              <a:t>09/10/2014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91FB8F7E-B6C4-4F3D-83F0-F9666702ECE2}" type="slidenum">
              <a:rPr lang="en-GB"/>
              <a:pPr>
                <a:defRPr/>
              </a:pPr>
              <a:t>‹#›</a:t>
            </a:fld>
            <a:endParaRPr lang="en-GB"/>
          </a:p>
        </p:txBody>
      </p:sp>
    </p:spTree>
    <p:extLst>
      <p:ext uri="{BB962C8B-B14F-4D97-AF65-F5344CB8AC3E}">
        <p14:creationId xmlns:p14="http://schemas.microsoft.com/office/powerpoint/2010/main" val="1363397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C238204F-7D25-4EE4-A431-F24E76A31F06}" type="datetimeFigureOut">
              <a:rPr lang="en-GB"/>
              <a:pPr>
                <a:defRPr/>
              </a:pPr>
              <a:t>09/10/2014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8A1ED569-26D2-4292-A9E3-ABB99587B006}" type="slidenum">
              <a:rPr lang="en-GB"/>
              <a:pPr>
                <a:defRPr/>
              </a:pPr>
              <a:t>‹#›</a:t>
            </a:fld>
            <a:endParaRPr lang="en-GB"/>
          </a:p>
        </p:txBody>
      </p:sp>
    </p:spTree>
    <p:extLst>
      <p:ext uri="{BB962C8B-B14F-4D97-AF65-F5344CB8AC3E}">
        <p14:creationId xmlns:p14="http://schemas.microsoft.com/office/powerpoint/2010/main" val="580024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39985F3E-56E5-4A57-BB0E-4ECEC4AD47CA}" type="datetimeFigureOut">
              <a:rPr lang="en-GB"/>
              <a:pPr>
                <a:defRPr/>
              </a:pPr>
              <a:t>09/10/2014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2732E790-DBA2-415F-BE4B-6BE3057B84C8}" type="slidenum">
              <a:rPr lang="en-GB"/>
              <a:pPr>
                <a:defRPr/>
              </a:pPr>
              <a:t>‹#›</a:t>
            </a:fld>
            <a:endParaRPr lang="en-GB"/>
          </a:p>
        </p:txBody>
      </p:sp>
    </p:spTree>
    <p:extLst>
      <p:ext uri="{BB962C8B-B14F-4D97-AF65-F5344CB8AC3E}">
        <p14:creationId xmlns:p14="http://schemas.microsoft.com/office/powerpoint/2010/main" val="42593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2DB71F64-6B33-429B-B28C-E223604E1B36}" type="datetimeFigureOut">
              <a:rPr lang="en-GB"/>
              <a:pPr>
                <a:defRPr/>
              </a:pPr>
              <a:t>09/10/2014</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6B279DAF-F2D4-4B01-8A3E-EB09B226A021}" type="slidenum">
              <a:rPr lang="en-GB"/>
              <a:pPr>
                <a:defRPr/>
              </a:pPr>
              <a:t>‹#›</a:t>
            </a:fld>
            <a:endParaRPr lang="en-GB"/>
          </a:p>
        </p:txBody>
      </p:sp>
    </p:spTree>
    <p:extLst>
      <p:ext uri="{BB962C8B-B14F-4D97-AF65-F5344CB8AC3E}">
        <p14:creationId xmlns:p14="http://schemas.microsoft.com/office/powerpoint/2010/main" val="693824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9B6CB4E4-3580-4C1C-91FF-27F34A40D1FD}" type="datetimeFigureOut">
              <a:rPr lang="en-GB"/>
              <a:pPr>
                <a:defRPr/>
              </a:pPr>
              <a:t>09/10/2014</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78CE9E98-0033-4950-9A48-DC13B26C8E7B}" type="slidenum">
              <a:rPr lang="en-GB"/>
              <a:pPr>
                <a:defRPr/>
              </a:pPr>
              <a:t>‹#›</a:t>
            </a:fld>
            <a:endParaRPr lang="en-GB"/>
          </a:p>
        </p:txBody>
      </p:sp>
    </p:spTree>
    <p:extLst>
      <p:ext uri="{BB962C8B-B14F-4D97-AF65-F5344CB8AC3E}">
        <p14:creationId xmlns:p14="http://schemas.microsoft.com/office/powerpoint/2010/main" val="153878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5813079B-A96B-467F-9224-B2C7F0D11868}" type="datetimeFigureOut">
              <a:rPr lang="en-GB"/>
              <a:pPr>
                <a:defRPr/>
              </a:pPr>
              <a:t>09/10/2014</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6594744C-E209-4389-8FEC-04FE1782B615}" type="slidenum">
              <a:rPr lang="en-GB"/>
              <a:pPr>
                <a:defRPr/>
              </a:pPr>
              <a:t>‹#›</a:t>
            </a:fld>
            <a:endParaRPr lang="en-GB"/>
          </a:p>
        </p:txBody>
      </p:sp>
    </p:spTree>
    <p:extLst>
      <p:ext uri="{BB962C8B-B14F-4D97-AF65-F5344CB8AC3E}">
        <p14:creationId xmlns:p14="http://schemas.microsoft.com/office/powerpoint/2010/main" val="258941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E8B56446-0A52-4C76-913E-2256874CC47C}" type="datetimeFigureOut">
              <a:rPr lang="en-GB"/>
              <a:pPr>
                <a:defRPr/>
              </a:pPr>
              <a:t>09/10/2014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3144310F-996D-45B5-A2B3-AD11FDD8953E}" type="slidenum">
              <a:rPr lang="en-GB"/>
              <a:pPr>
                <a:defRPr/>
              </a:pPr>
              <a:t>‹#›</a:t>
            </a:fld>
            <a:endParaRPr lang="en-GB"/>
          </a:p>
        </p:txBody>
      </p:sp>
    </p:spTree>
    <p:extLst>
      <p:ext uri="{BB962C8B-B14F-4D97-AF65-F5344CB8AC3E}">
        <p14:creationId xmlns:p14="http://schemas.microsoft.com/office/powerpoint/2010/main" val="266663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753363F5-DC8C-4376-B70A-094EAAE570F6}" type="datetimeFigureOut">
              <a:rPr lang="en-GB"/>
              <a:pPr>
                <a:defRPr/>
              </a:pPr>
              <a:t>09/10/2014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98ECE3EC-1752-4781-AE36-01979C1F5B2A}" type="slidenum">
              <a:rPr lang="en-GB"/>
              <a:pPr>
                <a:defRPr/>
              </a:pPr>
              <a:t>‹#›</a:t>
            </a:fld>
            <a:endParaRPr lang="en-GB"/>
          </a:p>
        </p:txBody>
      </p:sp>
    </p:spTree>
    <p:extLst>
      <p:ext uri="{BB962C8B-B14F-4D97-AF65-F5344CB8AC3E}">
        <p14:creationId xmlns:p14="http://schemas.microsoft.com/office/powerpoint/2010/main" val="3436366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A7482A1F-E99D-4758-911E-1A337F17EFE4}" type="datetimeFigureOut">
              <a:rPr lang="en-GB"/>
              <a:pPr>
                <a:defRPr/>
              </a:pPr>
              <a:t>09/10/2014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FEB42681-3B3A-473C-BA7E-709ED3CC1F65}" type="slidenum">
              <a:rPr lang="en-GB"/>
              <a:pPr>
                <a:defRPr/>
              </a:pPr>
              <a:t>‹#›</a:t>
            </a:fld>
            <a:endParaRPr lang="en-GB"/>
          </a:p>
        </p:txBody>
      </p:sp>
    </p:spTree>
    <p:extLst>
      <p:ext uri="{BB962C8B-B14F-4D97-AF65-F5344CB8AC3E}">
        <p14:creationId xmlns:p14="http://schemas.microsoft.com/office/powerpoint/2010/main" val="888444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37FEC1C5-8277-4185-A7D6-1091B6B500BA}" type="datetimeFigureOut">
              <a:rPr lang="en-GB"/>
              <a:pPr>
                <a:defRPr/>
              </a:pPr>
              <a:t>09/10/2014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omic Sans MS" pitchFamily="66" charset="0"/>
              </a:defRPr>
            </a:lvl1pPr>
          </a:lstStyle>
          <a:p>
            <a:pPr>
              <a:defRPr/>
            </a:pPr>
            <a:fld id="{6C261114-6207-43B8-B139-B8ABC2524708}" type="slidenum">
              <a:rPr lang="en-GB"/>
              <a:pPr>
                <a:defRPr/>
              </a:pPr>
              <a:t>‹#›</a:t>
            </a:fld>
            <a:endParaRPr lang="en-GB"/>
          </a:p>
        </p:txBody>
      </p:sp>
    </p:spTree>
    <p:extLst>
      <p:ext uri="{BB962C8B-B14F-4D97-AF65-F5344CB8AC3E}">
        <p14:creationId xmlns:p14="http://schemas.microsoft.com/office/powerpoint/2010/main" val="2469505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80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125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401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713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128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349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25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0A97C-6094-44F3-9AD2-0A11796E8BE7}" type="datetimeFigureOut">
              <a:rPr lang="en-US" smtClean="0"/>
              <a:t>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409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852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442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57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60A97C-6094-44F3-9AD2-0A11796E8BE7}" type="datetimeFigureOut">
              <a:rPr lang="en-US" smtClean="0"/>
              <a:t>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60A97C-6094-44F3-9AD2-0A11796E8BE7}" type="datetimeFigureOut">
              <a:rPr lang="en-US" smtClean="0"/>
              <a:t>10/9/2014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60A97C-6094-44F3-9AD2-0A11796E8BE7}" type="datetimeFigureOut">
              <a:rPr lang="en-US" smtClean="0"/>
              <a:t>10/9/2014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0A97C-6094-44F3-9AD2-0A11796E8BE7}" type="datetimeFigureOut">
              <a:rPr lang="en-US" smtClean="0"/>
              <a:t>10/9/2014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t>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t>10/9/2014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0A97C-6094-44F3-9AD2-0A11796E8BE7}" type="datetimeFigureOut">
              <a:rPr lang="en-US" smtClean="0"/>
              <a:t>10/9/2014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8D163-8FEE-4B6A-977D-600E3843CE6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6B6A62A0-824D-42B6-9DB1-CF0CC977A223}" type="datetimeFigureOut">
              <a:rPr lang="en-GB"/>
              <a:pPr>
                <a:defRPr/>
              </a:pPr>
              <a:t>09/10/2014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59B5F133-FDC7-404E-83FE-7E5087C4A69D}" type="slidenum">
              <a:rPr lang="en-GB"/>
              <a:pPr>
                <a:defRPr/>
              </a:pPr>
              <a:t>‹#›</a:t>
            </a:fld>
            <a:endParaRPr lang="en-GB"/>
          </a:p>
        </p:txBody>
      </p:sp>
    </p:spTree>
    <p:extLst>
      <p:ext uri="{BB962C8B-B14F-4D97-AF65-F5344CB8AC3E}">
        <p14:creationId xmlns:p14="http://schemas.microsoft.com/office/powerpoint/2010/main" val="370041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EDD2D-0FBE-4B00-8E50-F037279E9A6D}"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5822B-3A18-4EB9-A58F-9381EFA9FA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05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uk/url?sa=i&amp;source=images&amp;cd=&amp;cad=rja&amp;docid=rKwWvFigRBCnoM&amp;tbnid=KkLAu1VMQir8nM:&amp;ved=0CAgQjRwwAA&amp;url=http://metro.co.uk/2007/07/27/flood-wipes-out-london-in-new-disaster-movie-starring-robert-carlyle-555454/&amp;ei=D2VAUrzSPIWa0AWpl4CwCw&amp;psig=AFQjCNFs3JgHzefEhhLFpkybyvPL_fz0xQ&amp;ust=1380038288041464"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ccafs.cgiar.org" TargetMode="Externa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ccafs.cgiar.org" TargetMode="External"/><Relationship Id="rId1" Type="http://schemas.openxmlformats.org/officeDocument/2006/relationships/slideLayout" Target="../slideLayouts/slideLayout24.xml"/><Relationship Id="rId5" Type="http://schemas.microsoft.com/office/2007/relationships/hdphoto" Target="../media/hdphoto2.wdp"/><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ccafs.cgiar.org" TargetMode="External"/><Relationship Id="rId1" Type="http://schemas.openxmlformats.org/officeDocument/2006/relationships/slideLayout" Target="../slideLayouts/slideLayout23.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hyperlink" Target="http://www.ccafs.cgiar.org" TargetMode="External"/><Relationship Id="rId2" Type="http://schemas.openxmlformats.org/officeDocument/2006/relationships/image" Target="../media/image38.png"/><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46495"/>
            <a:ext cx="9144000" cy="1419396"/>
          </a:xfrm>
          <a:prstGeom prst="rect">
            <a:avLst/>
          </a:prstGeom>
        </p:spPr>
      </p:pic>
      <p:sp>
        <p:nvSpPr>
          <p:cNvPr id="7" name="TextBox 6"/>
          <p:cNvSpPr txBox="1"/>
          <p:nvPr/>
        </p:nvSpPr>
        <p:spPr>
          <a:xfrm>
            <a:off x="1043608" y="1988840"/>
            <a:ext cx="7449519" cy="1754326"/>
          </a:xfrm>
          <a:prstGeom prst="rect">
            <a:avLst/>
          </a:prstGeom>
          <a:noFill/>
        </p:spPr>
        <p:txBody>
          <a:bodyPr wrap="square" rtlCol="0">
            <a:spAutoFit/>
          </a:bodyPr>
          <a:lstStyle/>
          <a:p>
            <a:pPr algn="r" defTabSz="457200">
              <a:spcBef>
                <a:spcPct val="20000"/>
              </a:spcBef>
              <a:buFont typeface="Arial" pitchFamily="34" charset="0"/>
              <a:buNone/>
            </a:pPr>
            <a:r>
              <a:rPr lang="en-GB" sz="3600" b="1" dirty="0" smtClean="0"/>
              <a:t>Is </a:t>
            </a:r>
            <a:r>
              <a:rPr lang="en-GB" sz="3600" b="1" dirty="0"/>
              <a:t>the IPCC’s Fifth Assessment Report telling us anything new about climate change and food </a:t>
            </a:r>
            <a:r>
              <a:rPr lang="en-GB" sz="3600" b="1" dirty="0" smtClean="0"/>
              <a:t>security?</a:t>
            </a:r>
          </a:p>
        </p:txBody>
      </p:sp>
      <p:sp>
        <p:nvSpPr>
          <p:cNvPr id="12" name="TextBox 11"/>
          <p:cNvSpPr txBox="1"/>
          <p:nvPr/>
        </p:nvSpPr>
        <p:spPr>
          <a:xfrm>
            <a:off x="6363993" y="4152562"/>
            <a:ext cx="2112053" cy="1292662"/>
          </a:xfrm>
          <a:prstGeom prst="rect">
            <a:avLst/>
          </a:prstGeom>
          <a:noFill/>
        </p:spPr>
        <p:txBody>
          <a:bodyPr wrap="none" rtlCol="0">
            <a:spAutoFit/>
          </a:bodyPr>
          <a:lstStyle/>
          <a:p>
            <a:pPr algn="r"/>
            <a:r>
              <a:rPr lang="en-GB" sz="2400" dirty="0" smtClean="0"/>
              <a:t>Philip Thornton</a:t>
            </a:r>
          </a:p>
          <a:p>
            <a:pPr algn="r"/>
            <a:endParaRPr lang="en-GB" dirty="0" smtClean="0"/>
          </a:p>
          <a:p>
            <a:pPr algn="r"/>
            <a:r>
              <a:rPr lang="en-GB" dirty="0" smtClean="0"/>
              <a:t>ILRI</a:t>
            </a:r>
          </a:p>
          <a:p>
            <a:pPr algn="r"/>
            <a:r>
              <a:rPr lang="en-GB" dirty="0" smtClean="0"/>
              <a:t>11 June 2014</a:t>
            </a:r>
          </a:p>
        </p:txBody>
      </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3576" y="44624"/>
            <a:ext cx="2804929" cy="930686"/>
          </a:xfrm>
          <a:prstGeom prst="rect">
            <a:avLst/>
          </a:prstGeom>
        </p:spPr>
      </p:pic>
    </p:spTree>
    <p:extLst>
      <p:ext uri="{BB962C8B-B14F-4D97-AF65-F5344CB8AC3E}">
        <p14:creationId xmlns:p14="http://schemas.microsoft.com/office/powerpoint/2010/main" val="4282365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68989" y="-99392"/>
            <a:ext cx="10430993" cy="6957391"/>
          </a:xfrm>
          <a:prstGeom prst="rect">
            <a:avLst/>
          </a:prstGeom>
        </p:spPr>
      </p:pic>
      <p:sp>
        <p:nvSpPr>
          <p:cNvPr id="4" name="TextBox 3"/>
          <p:cNvSpPr txBox="1"/>
          <p:nvPr/>
        </p:nvSpPr>
        <p:spPr>
          <a:xfrm>
            <a:off x="323528" y="332656"/>
            <a:ext cx="5711564" cy="584775"/>
          </a:xfrm>
          <a:prstGeom prst="rect">
            <a:avLst/>
          </a:prstGeom>
          <a:noFill/>
        </p:spPr>
        <p:txBody>
          <a:bodyPr wrap="none" rtlCol="0">
            <a:spAutoFit/>
          </a:bodyPr>
          <a:lstStyle/>
          <a:p>
            <a:r>
              <a:rPr lang="en-GB" sz="3200" dirty="0" smtClean="0">
                <a:solidFill>
                  <a:schemeClr val="accent1">
                    <a:lumMod val="75000"/>
                  </a:schemeClr>
                </a:solidFill>
              </a:rPr>
              <a:t>Livestock messages from the AR5</a:t>
            </a:r>
            <a:endParaRPr lang="en-GB" sz="3200" dirty="0">
              <a:solidFill>
                <a:schemeClr val="accent1">
                  <a:lumMod val="75000"/>
                </a:schemeClr>
              </a:solidFill>
            </a:endParaRPr>
          </a:p>
        </p:txBody>
      </p:sp>
      <p:sp>
        <p:nvSpPr>
          <p:cNvPr id="5" name="TextBox 4"/>
          <p:cNvSpPr txBox="1"/>
          <p:nvPr/>
        </p:nvSpPr>
        <p:spPr>
          <a:xfrm>
            <a:off x="611560" y="1268760"/>
            <a:ext cx="7920880" cy="5632311"/>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Prior conclusions confirmed (like crops): more </a:t>
            </a:r>
            <a:r>
              <a:rPr lang="en-GB" sz="2400" dirty="0"/>
              <a:t>evidence, higher </a:t>
            </a:r>
            <a:r>
              <a:rPr lang="en-GB" sz="2400" dirty="0" smtClean="0"/>
              <a:t>confidence</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Only limited, semi-robust  </a:t>
            </a:r>
            <a:r>
              <a:rPr lang="en-GB" sz="2400" dirty="0"/>
              <a:t>evidence </a:t>
            </a:r>
            <a:r>
              <a:rPr lang="en-GB" sz="2400" dirty="0" smtClean="0"/>
              <a:t>(unlike crops) for </a:t>
            </a:r>
            <a:r>
              <a:rPr lang="en-GB" sz="2400" dirty="0"/>
              <a:t>impacts on livestock systems </a:t>
            </a:r>
            <a:r>
              <a:rPr lang="en-GB" sz="2400" dirty="0" smtClean="0"/>
              <a:t>already: livestock disease, disease vectors</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For </a:t>
            </a:r>
            <a:r>
              <a:rPr lang="en-GB" sz="2400" dirty="0"/>
              <a:t>future impacts, </a:t>
            </a:r>
            <a:r>
              <a:rPr lang="en-GB" sz="2400" dirty="0" smtClean="0"/>
              <a:t>widespread </a:t>
            </a:r>
            <a:r>
              <a:rPr lang="en-GB" sz="2400" dirty="0"/>
              <a:t>negative impacts on forage </a:t>
            </a:r>
            <a:r>
              <a:rPr lang="en-GB" sz="2400" dirty="0" smtClean="0"/>
              <a:t>quality at both </a:t>
            </a:r>
            <a:r>
              <a:rPr lang="en-GB" sz="2400" dirty="0"/>
              <a:t>high and low </a:t>
            </a:r>
            <a:r>
              <a:rPr lang="en-GB" sz="2400" dirty="0" smtClean="0"/>
              <a:t>latitudes </a:t>
            </a:r>
            <a:r>
              <a:rPr lang="en-GB" sz="2400" dirty="0" smtClean="0">
                <a:sym typeface="Wingdings" panose="05000000000000000000" pitchFamily="2" charset="2"/>
              </a:rPr>
              <a:t> </a:t>
            </a:r>
            <a:r>
              <a:rPr lang="en-GB" sz="2400" dirty="0" smtClean="0"/>
              <a:t>impacts </a:t>
            </a:r>
            <a:r>
              <a:rPr lang="en-GB" sz="2400" dirty="0"/>
              <a:t>on livestock </a:t>
            </a:r>
            <a:r>
              <a:rPr lang="en-GB" sz="2400" dirty="0" smtClean="0"/>
              <a:t>productivity, production, incomes, food security</a:t>
            </a:r>
            <a:endParaRPr lang="en-GB" sz="2400" dirty="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Robust evidence for negative </a:t>
            </a:r>
            <a:r>
              <a:rPr lang="en-GB" sz="2400" dirty="0"/>
              <a:t>effects of increased temperature on feed intake, </a:t>
            </a:r>
            <a:r>
              <a:rPr lang="en-GB" sz="2400" dirty="0" smtClean="0"/>
              <a:t>reproduction, performance </a:t>
            </a:r>
            <a:r>
              <a:rPr lang="en-GB" sz="2400" dirty="0"/>
              <a:t>across </a:t>
            </a:r>
            <a:r>
              <a:rPr lang="en-GB" sz="2400" dirty="0" smtClean="0"/>
              <a:t>all livestock species</a:t>
            </a:r>
            <a:endParaRPr lang="en-GB" sz="2400" dirty="0"/>
          </a:p>
          <a:p>
            <a:pPr marL="342900" indent="-342900">
              <a:buFont typeface="Arial" panose="020B0604020202020204" pitchFamily="34" charset="0"/>
              <a:buChar char="•"/>
            </a:pPr>
            <a:endParaRPr lang="en-GB" sz="2400" dirty="0" smtClean="0"/>
          </a:p>
        </p:txBody>
      </p:sp>
    </p:spTree>
    <p:extLst>
      <p:ext uri="{BB962C8B-B14F-4D97-AF65-F5344CB8AC3E}">
        <p14:creationId xmlns:p14="http://schemas.microsoft.com/office/powerpoint/2010/main" val="588949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68989" y="-99392"/>
            <a:ext cx="10430993" cy="6957391"/>
          </a:xfrm>
          <a:prstGeom prst="rect">
            <a:avLst/>
          </a:prstGeom>
        </p:spPr>
      </p:pic>
      <p:sp>
        <p:nvSpPr>
          <p:cNvPr id="4" name="TextBox 3"/>
          <p:cNvSpPr txBox="1"/>
          <p:nvPr/>
        </p:nvSpPr>
        <p:spPr>
          <a:xfrm>
            <a:off x="323528" y="188640"/>
            <a:ext cx="5711564" cy="584775"/>
          </a:xfrm>
          <a:prstGeom prst="rect">
            <a:avLst/>
          </a:prstGeom>
          <a:noFill/>
        </p:spPr>
        <p:txBody>
          <a:bodyPr wrap="none" rtlCol="0">
            <a:spAutoFit/>
          </a:bodyPr>
          <a:lstStyle/>
          <a:p>
            <a:r>
              <a:rPr lang="en-GB" sz="3200" dirty="0" smtClean="0">
                <a:solidFill>
                  <a:schemeClr val="accent1">
                    <a:lumMod val="75000"/>
                  </a:schemeClr>
                </a:solidFill>
              </a:rPr>
              <a:t>Livestock messages from the AR5</a:t>
            </a:r>
            <a:endParaRPr lang="en-GB" sz="3200" dirty="0">
              <a:solidFill>
                <a:schemeClr val="accent1">
                  <a:lumMod val="75000"/>
                </a:schemeClr>
              </a:solidFill>
            </a:endParaRPr>
          </a:p>
        </p:txBody>
      </p:sp>
      <p:sp>
        <p:nvSpPr>
          <p:cNvPr id="5" name="TextBox 4"/>
          <p:cNvSpPr txBox="1"/>
          <p:nvPr/>
        </p:nvSpPr>
        <p:spPr>
          <a:xfrm>
            <a:off x="107504" y="1046341"/>
            <a:ext cx="8928992" cy="5262979"/>
          </a:xfrm>
          <a:prstGeom prst="rect">
            <a:avLst/>
          </a:prstGeom>
          <a:noFill/>
        </p:spPr>
        <p:txBody>
          <a:bodyPr wrap="square" rtlCol="0">
            <a:spAutoFit/>
          </a:bodyPr>
          <a:lstStyle/>
          <a:p>
            <a:pPr marL="342900" indent="-342900">
              <a:buFont typeface="Arial" panose="020B0604020202020204" pitchFamily="34" charset="0"/>
              <a:buChar char="•"/>
            </a:pPr>
            <a:r>
              <a:rPr lang="en-GB" sz="2400" dirty="0"/>
              <a:t>Impacts of increasing climate variability on downside risk, stability of livestock production, human well-being, have not been robustly elucidated</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Summaries </a:t>
            </a:r>
            <a:r>
              <a:rPr lang="en-GB" sz="2400" dirty="0"/>
              <a:t>of impacts on livestock systems with / without adaptation still not </a:t>
            </a:r>
            <a:r>
              <a:rPr lang="en-GB" sz="2400" dirty="0" smtClean="0"/>
              <a:t>available</a:t>
            </a:r>
            <a:endParaRPr lang="en-GB" sz="2400" dirty="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Many adaptation options possible </a:t>
            </a:r>
            <a:r>
              <a:rPr lang="en-GB" sz="2400" dirty="0"/>
              <a:t>in livestock systems tailored to local </a:t>
            </a:r>
            <a:r>
              <a:rPr lang="en-GB" sz="2400" dirty="0" smtClean="0"/>
              <a:t>conditions (like cropping, fishery systems)</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Costs, benefits (social, private</a:t>
            </a:r>
            <a:r>
              <a:rPr lang="en-GB" sz="2400" dirty="0"/>
              <a:t>) of </a:t>
            </a:r>
            <a:r>
              <a:rPr lang="en-GB" sz="2400" dirty="0" smtClean="0"/>
              <a:t>adaptations not known, although:</a:t>
            </a:r>
          </a:p>
          <a:p>
            <a:pPr marL="800100" lvl="1" indent="-342900">
              <a:buFont typeface="Arial" panose="020B0604020202020204" pitchFamily="34" charset="0"/>
              <a:buChar char="•"/>
            </a:pPr>
            <a:r>
              <a:rPr lang="en-GB" sz="2400" dirty="0" smtClean="0"/>
              <a:t>Substantial </a:t>
            </a:r>
            <a:r>
              <a:rPr lang="en-GB" sz="2400" dirty="0"/>
              <a:t>benefit, particularly if implemented in </a:t>
            </a:r>
            <a:r>
              <a:rPr lang="en-GB" sz="2400" dirty="0" smtClean="0"/>
              <a:t>combination</a:t>
            </a:r>
          </a:p>
          <a:p>
            <a:pPr marL="800100" lvl="1" indent="-342900">
              <a:buFont typeface="Arial" panose="020B0604020202020204" pitchFamily="34" charset="0"/>
              <a:buChar char="•"/>
            </a:pPr>
            <a:r>
              <a:rPr lang="en-GB" sz="2400" dirty="0" smtClean="0"/>
              <a:t>Benefits in managing crop-livestock interactions in mixed systems</a:t>
            </a:r>
          </a:p>
        </p:txBody>
      </p:sp>
    </p:spTree>
    <p:extLst>
      <p:ext uri="{BB962C8B-B14F-4D97-AF65-F5344CB8AC3E}">
        <p14:creationId xmlns:p14="http://schemas.microsoft.com/office/powerpoint/2010/main" val="2016778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7000" contrast="-77000"/>
                    </a14:imgEffect>
                  </a14:imgLayer>
                </a14:imgProps>
              </a:ext>
              <a:ext uri="{28A0092B-C50C-407E-A947-70E740481C1C}">
                <a14:useLocalDpi xmlns:a14="http://schemas.microsoft.com/office/drawing/2010/main" val="0"/>
              </a:ext>
            </a:extLst>
          </a:blip>
          <a:srcRect/>
          <a:stretch>
            <a:fillRect/>
          </a:stretch>
        </p:blipFill>
        <p:spPr bwMode="auto">
          <a:xfrm>
            <a:off x="1" y="3392"/>
            <a:ext cx="9144288" cy="685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 y="32721"/>
            <a:ext cx="6228183" cy="2431435"/>
          </a:xfrm>
          <a:prstGeom prst="rect">
            <a:avLst/>
          </a:prstGeom>
          <a:noFill/>
        </p:spPr>
        <p:txBody>
          <a:bodyPr wrap="square" rtlCol="0">
            <a:spAutoFit/>
          </a:bodyPr>
          <a:lstStyle/>
          <a:p>
            <a:r>
              <a:rPr lang="en-GB" sz="4400" b="1" dirty="0" smtClean="0"/>
              <a:t>Key messages, globally</a:t>
            </a:r>
          </a:p>
          <a:p>
            <a:endParaRPr lang="en-GB" sz="1400" dirty="0"/>
          </a:p>
          <a:p>
            <a:pPr marL="342900" indent="-342900">
              <a:spcBef>
                <a:spcPts val="1200"/>
              </a:spcBef>
              <a:buFont typeface="Arial" panose="020B0604020202020204" pitchFamily="34" charset="0"/>
              <a:buChar char="•"/>
            </a:pPr>
            <a:r>
              <a:rPr lang="en-GB" sz="2800" b="1" dirty="0" smtClean="0"/>
              <a:t>On average, climate change will reduce food production</a:t>
            </a:r>
          </a:p>
          <a:p>
            <a:pPr marL="914400" lvl="1" indent="-457200">
              <a:buFont typeface="Calibri" panose="020F0502020204030204" pitchFamily="34" charset="0"/>
              <a:buChar char="-"/>
            </a:pPr>
            <a:r>
              <a:rPr lang="en-GB" sz="2800" dirty="0" smtClean="0"/>
              <a:t>Consistent with observed impacts</a:t>
            </a:r>
            <a:endParaRPr lang="en-GB" sz="1400" b="1" dirty="0" smtClean="0"/>
          </a:p>
        </p:txBody>
      </p:sp>
      <p:sp>
        <p:nvSpPr>
          <p:cNvPr id="3" name="Rectangle 2"/>
          <p:cNvSpPr/>
          <p:nvPr/>
        </p:nvSpPr>
        <p:spPr>
          <a:xfrm>
            <a:off x="-30088" y="2841898"/>
            <a:ext cx="9174088" cy="3539430"/>
          </a:xfrm>
          <a:prstGeom prst="rect">
            <a:avLst/>
          </a:prstGeom>
        </p:spPr>
        <p:txBody>
          <a:bodyPr wrap="square">
            <a:spAutoFit/>
          </a:bodyPr>
          <a:lstStyle/>
          <a:p>
            <a:pPr marL="342900" indent="-342900">
              <a:spcBef>
                <a:spcPts val="1200"/>
              </a:spcBef>
              <a:buFont typeface="Arial" panose="020B0604020202020204" pitchFamily="34" charset="0"/>
              <a:buChar char="•"/>
            </a:pPr>
            <a:r>
              <a:rPr lang="en-GB" sz="2800" b="1" dirty="0"/>
              <a:t>Local vs global sustainability</a:t>
            </a:r>
          </a:p>
          <a:p>
            <a:pPr marL="914400" lvl="1" indent="-457200">
              <a:buFont typeface="Calibri" panose="020F0502020204030204" pitchFamily="34" charset="0"/>
              <a:buChar char="-"/>
            </a:pPr>
            <a:r>
              <a:rPr lang="en-GB" sz="2800" dirty="0"/>
              <a:t>Sources of our global diet</a:t>
            </a:r>
          </a:p>
          <a:p>
            <a:pPr marL="914400" lvl="1" indent="-457200">
              <a:buFont typeface="Calibri" panose="020F0502020204030204" pitchFamily="34" charset="0"/>
              <a:buChar char="-"/>
            </a:pPr>
            <a:r>
              <a:rPr lang="en-GB" sz="2800" dirty="0" smtClean="0"/>
              <a:t>“Area-wide” sustainability?</a:t>
            </a:r>
            <a:endParaRPr lang="en-GB" sz="2800" dirty="0"/>
          </a:p>
          <a:p>
            <a:pPr marL="342900" lvl="0" indent="-342900">
              <a:buFont typeface="Arial" panose="020B0604020202020204" pitchFamily="34" charset="0"/>
              <a:buChar char="•"/>
            </a:pPr>
            <a:endParaRPr lang="en-GB" sz="2800" b="1" dirty="0" smtClean="0">
              <a:solidFill>
                <a:prstClr val="black"/>
              </a:solidFill>
            </a:endParaRPr>
          </a:p>
          <a:p>
            <a:pPr marL="342900" lvl="0" indent="-342900">
              <a:buFont typeface="Arial" panose="020B0604020202020204" pitchFamily="34" charset="0"/>
              <a:buChar char="•"/>
            </a:pPr>
            <a:r>
              <a:rPr lang="en-GB" sz="2800" b="1" dirty="0" smtClean="0">
                <a:solidFill>
                  <a:prstClr val="black"/>
                </a:solidFill>
              </a:rPr>
              <a:t>Less </a:t>
            </a:r>
            <a:r>
              <a:rPr lang="en-GB" sz="2800" b="1" dirty="0">
                <a:solidFill>
                  <a:prstClr val="black"/>
                </a:solidFill>
              </a:rPr>
              <a:t>stable </a:t>
            </a:r>
            <a:r>
              <a:rPr lang="en-GB" sz="2800" b="1" dirty="0" smtClean="0">
                <a:solidFill>
                  <a:prstClr val="black"/>
                </a:solidFill>
              </a:rPr>
              <a:t>/ predictable food </a:t>
            </a:r>
            <a:r>
              <a:rPr lang="en-GB" sz="2800" b="1" dirty="0">
                <a:solidFill>
                  <a:prstClr val="black"/>
                </a:solidFill>
              </a:rPr>
              <a:t>supply</a:t>
            </a:r>
          </a:p>
          <a:p>
            <a:pPr marL="914400" lvl="1" indent="-457200">
              <a:buFont typeface="Calibri" panose="020F0502020204030204" pitchFamily="34" charset="0"/>
              <a:buChar char="-"/>
            </a:pPr>
            <a:r>
              <a:rPr lang="en-GB" sz="2800" dirty="0">
                <a:solidFill>
                  <a:prstClr val="black"/>
                </a:solidFill>
              </a:rPr>
              <a:t>Spatially: global average yield changes vs instances of large reductions</a:t>
            </a:r>
          </a:p>
          <a:p>
            <a:pPr marL="914400" lvl="1" indent="-457200">
              <a:buFont typeface="Calibri" panose="020F0502020204030204" pitchFamily="34" charset="0"/>
              <a:buChar char="-"/>
            </a:pPr>
            <a:r>
              <a:rPr lang="en-GB" sz="2800" dirty="0">
                <a:solidFill>
                  <a:prstClr val="black"/>
                </a:solidFill>
              </a:rPr>
              <a:t>Temporally: year-to-year variation and </a:t>
            </a:r>
            <a:r>
              <a:rPr lang="en-GB" sz="2800" dirty="0" smtClean="0">
                <a:solidFill>
                  <a:prstClr val="black"/>
                </a:solidFill>
              </a:rPr>
              <a:t>extremes</a:t>
            </a:r>
            <a:endParaRPr lang="en-GB" sz="1400" b="1" dirty="0">
              <a:solidFill>
                <a:prstClr val="black"/>
              </a:solidFill>
            </a:endParaRPr>
          </a:p>
        </p:txBody>
      </p:sp>
    </p:spTree>
    <p:extLst>
      <p:ext uri="{BB962C8B-B14F-4D97-AF65-F5344CB8AC3E}">
        <p14:creationId xmlns:p14="http://schemas.microsoft.com/office/powerpoint/2010/main" val="1031406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063198"/>
          </a:xfrm>
          <a:prstGeom prst="rect">
            <a:avLst/>
          </a:prstGeom>
          <a:noFill/>
        </p:spPr>
        <p:txBody>
          <a:bodyPr wrap="square" rtlCol="0">
            <a:spAutoFit/>
          </a:bodyPr>
          <a:lstStyle/>
          <a:p>
            <a:r>
              <a:rPr lang="en-GB" sz="2800" dirty="0">
                <a:solidFill>
                  <a:schemeClr val="tx2">
                    <a:lumMod val="75000"/>
                  </a:schemeClr>
                </a:solidFill>
              </a:rPr>
              <a:t>Food security and food production </a:t>
            </a:r>
            <a:r>
              <a:rPr lang="en-GB" sz="2800" dirty="0" smtClean="0">
                <a:solidFill>
                  <a:schemeClr val="tx2">
                    <a:lumMod val="75000"/>
                  </a:schemeClr>
                </a:solidFill>
              </a:rPr>
              <a:t>systems</a:t>
            </a:r>
          </a:p>
          <a:p>
            <a:endParaRPr lang="en-GB" dirty="0"/>
          </a:p>
          <a:p>
            <a:r>
              <a:rPr lang="en-GB" sz="2000" b="1" i="1" dirty="0"/>
              <a:t>For </a:t>
            </a:r>
            <a:r>
              <a:rPr lang="en-GB" sz="2000" b="1" i="1" dirty="0" smtClean="0"/>
              <a:t>wheat</a:t>
            </a:r>
            <a:r>
              <a:rPr lang="en-GB" sz="2000" b="1" i="1" dirty="0"/>
              <a:t>, rice, </a:t>
            </a:r>
            <a:r>
              <a:rPr lang="en-GB" sz="2000" b="1" i="1" dirty="0" smtClean="0"/>
              <a:t>maize, climate change </a:t>
            </a:r>
            <a:r>
              <a:rPr lang="en-GB" sz="2000" b="1" i="1" dirty="0"/>
              <a:t>without adaptation is projected to negatively impact production for </a:t>
            </a:r>
            <a:r>
              <a:rPr lang="en-GB" sz="2000" b="1" i="1" dirty="0" smtClean="0"/>
              <a:t>local temperature </a:t>
            </a:r>
            <a:r>
              <a:rPr lang="en-GB" sz="2000" b="1" i="1" dirty="0"/>
              <a:t>increases of 2°C or more above late-20th-century levels, although </a:t>
            </a:r>
            <a:r>
              <a:rPr lang="en-GB" sz="2000" b="1" i="1" dirty="0" smtClean="0"/>
              <a:t>individual locations </a:t>
            </a:r>
            <a:r>
              <a:rPr lang="en-GB" sz="2000" b="1" i="1" dirty="0"/>
              <a:t>may benefit (medium confidence</a:t>
            </a:r>
            <a:r>
              <a:rPr lang="en-GB" sz="2000" b="1" i="1" dirty="0" smtClean="0"/>
              <a:t>)</a:t>
            </a:r>
          </a:p>
          <a:p>
            <a:endParaRPr lang="en-GB" sz="2000" dirty="0"/>
          </a:p>
          <a:p>
            <a:pPr lvl="1"/>
            <a:r>
              <a:rPr lang="en-GB" dirty="0" smtClean="0"/>
              <a:t>After </a:t>
            </a:r>
            <a:r>
              <a:rPr lang="en-GB" dirty="0"/>
              <a:t>2050 the risk of more severe yield impacts increases </a:t>
            </a:r>
            <a:r>
              <a:rPr lang="en-GB" dirty="0" smtClean="0"/>
              <a:t>and depends </a:t>
            </a:r>
            <a:r>
              <a:rPr lang="en-GB" dirty="0"/>
              <a:t>on the level of </a:t>
            </a:r>
            <a:r>
              <a:rPr lang="en-GB" dirty="0" smtClean="0"/>
              <a:t>warming</a:t>
            </a:r>
          </a:p>
          <a:p>
            <a:pPr lvl="1"/>
            <a:endParaRPr lang="en-GB" dirty="0"/>
          </a:p>
          <a:p>
            <a:pPr lvl="1"/>
            <a:r>
              <a:rPr lang="en-GB" dirty="0" smtClean="0"/>
              <a:t>CC is </a:t>
            </a:r>
            <a:r>
              <a:rPr lang="en-GB" dirty="0"/>
              <a:t>projected </a:t>
            </a:r>
            <a:r>
              <a:rPr lang="en-GB" dirty="0" smtClean="0"/>
              <a:t>to progressively </a:t>
            </a:r>
            <a:r>
              <a:rPr lang="en-GB" dirty="0"/>
              <a:t>increase inter-annual variability of crop yields in many </a:t>
            </a:r>
            <a:r>
              <a:rPr lang="en-GB" dirty="0" smtClean="0"/>
              <a:t>regions</a:t>
            </a:r>
            <a:endParaRPr lang="en-GB" dirty="0"/>
          </a:p>
          <a:p>
            <a:endParaRPr lang="en-GB" sz="2000" dirty="0" smtClean="0"/>
          </a:p>
          <a:p>
            <a:r>
              <a:rPr lang="en-GB" sz="2000" b="1" i="1" dirty="0" smtClean="0"/>
              <a:t>All </a:t>
            </a:r>
            <a:r>
              <a:rPr lang="en-GB" sz="2000" b="1" i="1" dirty="0"/>
              <a:t>aspects of food security are potentially affected by climate change, including </a:t>
            </a:r>
            <a:r>
              <a:rPr lang="en-GB" sz="2000" b="1" i="1" dirty="0" smtClean="0"/>
              <a:t>food access</a:t>
            </a:r>
            <a:r>
              <a:rPr lang="en-GB" sz="2000" b="1" i="1" dirty="0"/>
              <a:t>, utilization, and price stability (high confidence</a:t>
            </a:r>
            <a:r>
              <a:rPr lang="en-GB" sz="2000" b="1" i="1" dirty="0" smtClean="0"/>
              <a:t>)</a:t>
            </a:r>
          </a:p>
          <a:p>
            <a:endParaRPr lang="en-GB" sz="2000" dirty="0" smtClean="0"/>
          </a:p>
          <a:p>
            <a:pPr lvl="1"/>
            <a:r>
              <a:rPr lang="en-GB" dirty="0" smtClean="0"/>
              <a:t>Global temperature </a:t>
            </a:r>
            <a:r>
              <a:rPr lang="en-GB" dirty="0"/>
              <a:t>increases of </a:t>
            </a:r>
            <a:r>
              <a:rPr lang="en-GB" dirty="0" smtClean="0"/>
              <a:t>&gt; 4°C would </a:t>
            </a:r>
            <a:r>
              <a:rPr lang="en-GB" dirty="0"/>
              <a:t>pose large risks to food security globally and regionally (high confidence</a:t>
            </a:r>
            <a:r>
              <a:rPr lang="en-GB" dirty="0" smtClean="0"/>
              <a:t>)</a:t>
            </a:r>
          </a:p>
          <a:p>
            <a:pPr lvl="1"/>
            <a:endParaRPr lang="en-GB" dirty="0"/>
          </a:p>
          <a:p>
            <a:pPr lvl="1"/>
            <a:r>
              <a:rPr lang="en-GB" dirty="0"/>
              <a:t>Risks to food security are generally greater in low-latitude </a:t>
            </a:r>
            <a:r>
              <a:rPr lang="en-GB" dirty="0" smtClean="0"/>
              <a:t>areas</a:t>
            </a:r>
            <a:endParaRPr lang="en-GB" dirty="0"/>
          </a:p>
        </p:txBody>
      </p:sp>
      <p:sp>
        <p:nvSpPr>
          <p:cNvPr id="3" name="TextBox 2"/>
          <p:cNvSpPr txBox="1"/>
          <p:nvPr/>
        </p:nvSpPr>
        <p:spPr>
          <a:xfrm>
            <a:off x="6928997" y="6444044"/>
            <a:ext cx="2179507" cy="369332"/>
          </a:xfrm>
          <a:prstGeom prst="rect">
            <a:avLst/>
          </a:prstGeom>
          <a:noFill/>
        </p:spPr>
        <p:txBody>
          <a:bodyPr wrap="none" rtlCol="0">
            <a:spAutoFit/>
          </a:bodyPr>
          <a:lstStyle/>
          <a:p>
            <a:r>
              <a:rPr lang="en-GB" dirty="0" smtClean="0"/>
              <a:t>IPCC WG2 SPM, 2014</a:t>
            </a:r>
            <a:endParaRPr lang="en-GB" dirty="0"/>
          </a:p>
        </p:txBody>
      </p:sp>
    </p:spTree>
    <p:extLst>
      <p:ext uri="{BB962C8B-B14F-4D97-AF65-F5344CB8AC3E}">
        <p14:creationId xmlns:p14="http://schemas.microsoft.com/office/powerpoint/2010/main" val="109048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6550"/>
            <a:ext cx="4724400" cy="364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Chart 1"/>
          <p:cNvGraphicFramePr>
            <a:graphicFrameLocks/>
          </p:cNvGraphicFramePr>
          <p:nvPr>
            <p:extLst>
              <p:ext uri="{D42A27DB-BD31-4B8C-83A1-F6EECF244321}">
                <p14:modId xmlns:p14="http://schemas.microsoft.com/office/powerpoint/2010/main" val="1914913167"/>
              </p:ext>
            </p:extLst>
          </p:nvPr>
        </p:nvGraphicFramePr>
        <p:xfrm>
          <a:off x="1236427" y="1304014"/>
          <a:ext cx="6985222" cy="50073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3313" y="220856"/>
            <a:ext cx="6346994" cy="1046440"/>
          </a:xfrm>
          <a:prstGeom prst="rect">
            <a:avLst/>
          </a:prstGeom>
          <a:noFill/>
        </p:spPr>
        <p:txBody>
          <a:bodyPr wrap="none" rtlCol="0">
            <a:spAutoFit/>
          </a:bodyPr>
          <a:lstStyle/>
          <a:p>
            <a:r>
              <a:rPr lang="en-GB" sz="2000" dirty="0" smtClean="0">
                <a:solidFill>
                  <a:schemeClr val="tx2">
                    <a:lumMod val="75000"/>
                  </a:schemeClr>
                </a:solidFill>
              </a:rPr>
              <a:t>Mean daily temperature in sub-Saharan Africa to the 2090s</a:t>
            </a:r>
          </a:p>
          <a:p>
            <a:r>
              <a:rPr lang="en-GB" sz="1400" dirty="0" smtClean="0">
                <a:solidFill>
                  <a:schemeClr val="tx2">
                    <a:lumMod val="75000"/>
                  </a:schemeClr>
                </a:solidFill>
              </a:rPr>
              <a:t>Africa south of </a:t>
            </a:r>
            <a:r>
              <a:rPr lang="en-GB" sz="1400" dirty="0" err="1" smtClean="0">
                <a:solidFill>
                  <a:schemeClr val="tx2">
                    <a:lumMod val="75000"/>
                  </a:schemeClr>
                </a:solidFill>
              </a:rPr>
              <a:t>lat</a:t>
            </a:r>
            <a:r>
              <a:rPr lang="en-GB" sz="1400" dirty="0" smtClean="0">
                <a:solidFill>
                  <a:schemeClr val="tx2">
                    <a:lumMod val="75000"/>
                  </a:schemeClr>
                </a:solidFill>
              </a:rPr>
              <a:t> 18°N, all areas with LGP&gt;40 days per year (grey mask below)</a:t>
            </a:r>
          </a:p>
          <a:p>
            <a:r>
              <a:rPr lang="en-GB" sz="1400" dirty="0" smtClean="0">
                <a:solidFill>
                  <a:schemeClr val="tx2">
                    <a:lumMod val="75000"/>
                  </a:schemeClr>
                </a:solidFill>
              </a:rPr>
              <a:t>Ensemble mean, 17 GCMs downscaled to 10 arc-minutes (about 18 km)</a:t>
            </a:r>
          </a:p>
          <a:p>
            <a:r>
              <a:rPr lang="en-GB" sz="1400" dirty="0" smtClean="0">
                <a:solidFill>
                  <a:schemeClr val="tx2">
                    <a:lumMod val="75000"/>
                  </a:schemeClr>
                </a:solidFill>
              </a:rPr>
              <a:t>For two emission scenarios, RCP 4.5 and RCP 8.5</a:t>
            </a:r>
            <a:endParaRPr lang="en-GB" sz="1400" dirty="0">
              <a:solidFill>
                <a:schemeClr val="tx2">
                  <a:lumMod val="75000"/>
                </a:schemeClr>
              </a:solidFill>
            </a:endParaRPr>
          </a:p>
        </p:txBody>
      </p:sp>
      <p:sp>
        <p:nvSpPr>
          <p:cNvPr id="4" name="TextBox 3"/>
          <p:cNvSpPr txBox="1"/>
          <p:nvPr/>
        </p:nvSpPr>
        <p:spPr>
          <a:xfrm>
            <a:off x="7283363" y="6472361"/>
            <a:ext cx="1731884" cy="276999"/>
          </a:xfrm>
          <a:prstGeom prst="rect">
            <a:avLst/>
          </a:prstGeom>
          <a:noFill/>
        </p:spPr>
        <p:txBody>
          <a:bodyPr wrap="none" rtlCol="0">
            <a:spAutoFit/>
          </a:bodyPr>
          <a:lstStyle/>
          <a:p>
            <a:r>
              <a:rPr lang="en-GB" sz="1200" dirty="0"/>
              <a:t>Thornton &amp; Jones (2014</a:t>
            </a:r>
            <a:r>
              <a:rPr lang="en-GB" sz="1200" dirty="0" smtClean="0"/>
              <a:t>)</a:t>
            </a:r>
            <a:endParaRPr lang="en-GB" sz="1200" dirty="0"/>
          </a:p>
        </p:txBody>
      </p:sp>
      <p:cxnSp>
        <p:nvCxnSpPr>
          <p:cNvPr id="6" name="Straight Connector 5"/>
          <p:cNvCxnSpPr/>
          <p:nvPr/>
        </p:nvCxnSpPr>
        <p:spPr>
          <a:xfrm flipH="1">
            <a:off x="7050896" y="1475120"/>
            <a:ext cx="7951" cy="40233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852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447800" y="883763"/>
            <a:ext cx="6019800" cy="5237990"/>
          </a:xfrm>
          <a:prstGeom prst="rect">
            <a:avLst/>
          </a:prstGeom>
          <a:noFill/>
          <a:ln w="9525">
            <a:noFill/>
            <a:miter lim="800000"/>
            <a:headEnd/>
            <a:tailEnd/>
          </a:ln>
          <a:effectLst/>
        </p:spPr>
      </p:pic>
      <p:sp>
        <p:nvSpPr>
          <p:cNvPr id="7" name="Text Box 3"/>
          <p:cNvSpPr txBox="1">
            <a:spLocks noChangeArrowheads="1"/>
          </p:cNvSpPr>
          <p:nvPr/>
        </p:nvSpPr>
        <p:spPr bwMode="auto">
          <a:xfrm>
            <a:off x="323528" y="3933056"/>
            <a:ext cx="2971800" cy="1200329"/>
          </a:xfrm>
          <a:prstGeom prst="rect">
            <a:avLst/>
          </a:prstGeom>
          <a:noFill/>
          <a:ln w="9525">
            <a:noFill/>
            <a:miter lim="800000"/>
            <a:headEnd/>
            <a:tailEnd/>
          </a:ln>
          <a:effectLst/>
        </p:spPr>
        <p:txBody>
          <a:bodyPr wrap="square">
            <a:spAutoFit/>
          </a:bodyPr>
          <a:lstStyle/>
          <a:p>
            <a:r>
              <a:rPr lang="en-US" sz="2400" dirty="0" smtClean="0">
                <a:solidFill>
                  <a:srgbClr val="663300"/>
                </a:solidFill>
                <a:latin typeface="HelveticaNeueLT Std"/>
              </a:rPr>
              <a:t>To 2090, </a:t>
            </a:r>
            <a:r>
              <a:rPr lang="en-GB" sz="2400" dirty="0" smtClean="0">
                <a:solidFill>
                  <a:srgbClr val="663300"/>
                </a:solidFill>
                <a:latin typeface="HelveticaNeueLT Std"/>
              </a:rPr>
              <a:t>ensemble mean of 14 climate models</a:t>
            </a:r>
          </a:p>
        </p:txBody>
      </p:sp>
      <p:sp>
        <p:nvSpPr>
          <p:cNvPr id="8" name="Text Box 6"/>
          <p:cNvSpPr txBox="1">
            <a:spLocks noChangeArrowheads="1"/>
          </p:cNvSpPr>
          <p:nvPr/>
        </p:nvSpPr>
        <p:spPr bwMode="auto">
          <a:xfrm>
            <a:off x="5256584" y="6381328"/>
            <a:ext cx="3923928" cy="400110"/>
          </a:xfrm>
          <a:prstGeom prst="rect">
            <a:avLst/>
          </a:prstGeom>
          <a:solidFill>
            <a:schemeClr val="bg1"/>
          </a:solidFill>
          <a:ln w="9525">
            <a:noFill/>
            <a:miter lim="800000"/>
            <a:headEnd/>
            <a:tailEnd/>
          </a:ln>
          <a:effectLst/>
        </p:spPr>
        <p:txBody>
          <a:bodyPr wrap="square">
            <a:spAutoFit/>
          </a:bodyPr>
          <a:lstStyle/>
          <a:p>
            <a:r>
              <a:rPr lang="en-GB" sz="2000" i="1" dirty="0">
                <a:solidFill>
                  <a:srgbClr val="663300"/>
                </a:solidFill>
                <a:latin typeface="Calibri" pitchFamily="34" charset="0"/>
              </a:rPr>
              <a:t>Thornton et al. (2010</a:t>
            </a:r>
            <a:r>
              <a:rPr lang="en-GB" sz="2000" i="1" dirty="0" smtClean="0">
                <a:solidFill>
                  <a:srgbClr val="663300"/>
                </a:solidFill>
                <a:latin typeface="Calibri" pitchFamily="34" charset="0"/>
              </a:rPr>
              <a:t>)</a:t>
            </a:r>
          </a:p>
        </p:txBody>
      </p:sp>
      <p:pic>
        <p:nvPicPr>
          <p:cNvPr id="83969" name="Picture 1"/>
          <p:cNvPicPr>
            <a:picLocks noChangeAspect="1" noChangeArrowheads="1"/>
          </p:cNvPicPr>
          <p:nvPr/>
        </p:nvPicPr>
        <p:blipFill>
          <a:blip r:embed="rId4" cstate="print"/>
          <a:srcRect/>
          <a:stretch>
            <a:fillRect/>
          </a:stretch>
        </p:blipFill>
        <p:spPr bwMode="auto">
          <a:xfrm>
            <a:off x="6588224" y="3274143"/>
            <a:ext cx="808142" cy="1595017"/>
          </a:xfrm>
          <a:prstGeom prst="rect">
            <a:avLst/>
          </a:prstGeom>
          <a:noFill/>
          <a:ln w="9525">
            <a:noFill/>
            <a:miter lim="800000"/>
            <a:headEnd/>
            <a:tailEnd/>
          </a:ln>
        </p:spPr>
      </p:pic>
      <p:sp>
        <p:nvSpPr>
          <p:cNvPr id="10" name="TextBox 9"/>
          <p:cNvSpPr txBox="1"/>
          <p:nvPr/>
        </p:nvSpPr>
        <p:spPr>
          <a:xfrm>
            <a:off x="7315200" y="3276600"/>
            <a:ext cx="1981200" cy="1631216"/>
          </a:xfrm>
          <a:prstGeom prst="rect">
            <a:avLst/>
          </a:prstGeom>
          <a:solidFill>
            <a:schemeClr val="bg1"/>
          </a:solidFill>
        </p:spPr>
        <p:txBody>
          <a:bodyPr wrap="square" rtlCol="0">
            <a:spAutoFit/>
          </a:bodyPr>
          <a:lstStyle/>
          <a:p>
            <a:r>
              <a:rPr lang="en-US" sz="2000" dirty="0" smtClean="0">
                <a:solidFill>
                  <a:srgbClr val="663300"/>
                </a:solidFill>
                <a:latin typeface="Calibri" pitchFamily="34" charset="0"/>
              </a:rPr>
              <a:t>&gt;20% loss</a:t>
            </a:r>
          </a:p>
          <a:p>
            <a:r>
              <a:rPr lang="en-US" sz="2000" dirty="0" smtClean="0">
                <a:solidFill>
                  <a:srgbClr val="663300"/>
                </a:solidFill>
                <a:latin typeface="Calibri" pitchFamily="34" charset="0"/>
              </a:rPr>
              <a:t>5-20% loss</a:t>
            </a:r>
          </a:p>
          <a:p>
            <a:r>
              <a:rPr lang="en-US" sz="2000" dirty="0" smtClean="0">
                <a:solidFill>
                  <a:srgbClr val="663300"/>
                </a:solidFill>
                <a:latin typeface="Calibri" pitchFamily="34" charset="0"/>
              </a:rPr>
              <a:t>No change</a:t>
            </a:r>
          </a:p>
          <a:p>
            <a:r>
              <a:rPr lang="en-US" sz="2000" dirty="0" smtClean="0">
                <a:solidFill>
                  <a:srgbClr val="663300"/>
                </a:solidFill>
                <a:latin typeface="Calibri" pitchFamily="34" charset="0"/>
              </a:rPr>
              <a:t>5-20% gain</a:t>
            </a:r>
          </a:p>
          <a:p>
            <a:r>
              <a:rPr lang="en-US" sz="2000" dirty="0" smtClean="0">
                <a:solidFill>
                  <a:srgbClr val="663300"/>
                </a:solidFill>
                <a:latin typeface="Calibri" pitchFamily="34" charset="0"/>
              </a:rPr>
              <a:t>&gt;20% gain</a:t>
            </a:r>
          </a:p>
        </p:txBody>
      </p:sp>
      <p:sp>
        <p:nvSpPr>
          <p:cNvPr id="11" name="TextBox 10"/>
          <p:cNvSpPr txBox="1"/>
          <p:nvPr/>
        </p:nvSpPr>
        <p:spPr>
          <a:xfrm>
            <a:off x="6477000" y="1066800"/>
            <a:ext cx="1164560" cy="646331"/>
          </a:xfrm>
          <a:prstGeom prst="rect">
            <a:avLst/>
          </a:prstGeom>
          <a:solidFill>
            <a:schemeClr val="bg1"/>
          </a:solidFill>
        </p:spPr>
        <p:txBody>
          <a:bodyPr wrap="square" rtlCol="0">
            <a:spAutoFit/>
          </a:bodyPr>
          <a:lstStyle/>
          <a:p>
            <a:r>
              <a:rPr lang="en-US" dirty="0" smtClean="0"/>
              <a:t>       </a:t>
            </a:r>
          </a:p>
          <a:p>
            <a:endParaRPr lang="en-GB" dirty="0"/>
          </a:p>
        </p:txBody>
      </p:sp>
      <p:sp>
        <p:nvSpPr>
          <p:cNvPr id="12" name="Title 1"/>
          <p:cNvSpPr txBox="1">
            <a:spLocks/>
          </p:cNvSpPr>
          <p:nvPr/>
        </p:nvSpPr>
        <p:spPr>
          <a:xfrm>
            <a:off x="6660232" y="1747387"/>
            <a:ext cx="2160240" cy="1537597"/>
          </a:xfrm>
          <a:prstGeom prst="rect">
            <a:avLst/>
          </a:prstGeom>
          <a:solidFill>
            <a:schemeClr val="bg1"/>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i="0" u="none" strike="noStrike" kern="1200" cap="none" spc="0" normalizeH="0" baseline="0" noProof="0" dirty="0" smtClean="0">
                <a:ln>
                  <a:noFill/>
                </a:ln>
                <a:solidFill>
                  <a:srgbClr val="663300"/>
                </a:solidFill>
                <a:effectLst/>
                <a:uLnTx/>
                <a:uFillTx/>
                <a:latin typeface="Calibri" pitchFamily="34" charset="0"/>
                <a:ea typeface="+mj-ea"/>
                <a:cs typeface="+mj-cs"/>
              </a:rPr>
              <a:t>Length of growing period (%) </a:t>
            </a:r>
            <a:endParaRPr kumimoji="0" lang="en-US" sz="2400" i="0" u="none" strike="noStrike" kern="1200" cap="none" spc="0" normalizeH="0" baseline="0" noProof="0" dirty="0">
              <a:ln>
                <a:noFill/>
              </a:ln>
              <a:solidFill>
                <a:srgbClr val="663300"/>
              </a:solidFill>
              <a:effectLst/>
              <a:uLnTx/>
              <a:uFillTx/>
              <a:latin typeface="Calibri" pitchFamily="34" charset="0"/>
              <a:ea typeface="+mj-ea"/>
              <a:cs typeface="+mj-cs"/>
            </a:endParaRPr>
          </a:p>
        </p:txBody>
      </p:sp>
      <p:sp>
        <p:nvSpPr>
          <p:cNvPr id="13" name="Title 12"/>
          <p:cNvSpPr>
            <a:spLocks noGrp="1"/>
          </p:cNvSpPr>
          <p:nvPr>
            <p:ph type="title"/>
          </p:nvPr>
        </p:nvSpPr>
        <p:spPr>
          <a:xfrm>
            <a:off x="323528" y="188640"/>
            <a:ext cx="6912768" cy="1152128"/>
          </a:xfrm>
          <a:solidFill>
            <a:schemeClr val="bg1"/>
          </a:solidFill>
        </p:spPr>
        <p:txBody>
          <a:bodyPr>
            <a:noAutofit/>
          </a:bodyPr>
          <a:lstStyle/>
          <a:p>
            <a:pPr algn="l"/>
            <a:r>
              <a:rPr lang="en-GB" sz="3200" dirty="0" smtClean="0">
                <a:solidFill>
                  <a:srgbClr val="336600"/>
                </a:solidFill>
                <a:latin typeface="HelveticaNeueLT Std"/>
              </a:rPr>
              <a:t>African agriculture in a +</a:t>
            </a:r>
            <a:r>
              <a:rPr lang="en-GB" sz="3200" spc="-300" dirty="0" smtClean="0">
                <a:solidFill>
                  <a:srgbClr val="336600"/>
                </a:solidFill>
                <a:latin typeface="HelveticaNeueLT Std"/>
              </a:rPr>
              <a:t>4 °C  </a:t>
            </a:r>
            <a:r>
              <a:rPr lang="en-GB" sz="3200" dirty="0" smtClean="0">
                <a:solidFill>
                  <a:srgbClr val="336600"/>
                </a:solidFill>
                <a:latin typeface="HelveticaNeueLT Std"/>
              </a:rPr>
              <a:t>world</a:t>
            </a:r>
            <a:endParaRPr lang="en-GB" sz="3200" dirty="0">
              <a:solidFill>
                <a:srgbClr val="336600"/>
              </a:solidFill>
              <a:latin typeface="HelveticaNeueLT Std"/>
            </a:endParaRPr>
          </a:p>
        </p:txBody>
      </p:sp>
      <p:sp>
        <p:nvSpPr>
          <p:cNvPr id="14" name="TextBox 13"/>
          <p:cNvSpPr txBox="1"/>
          <p:nvPr/>
        </p:nvSpPr>
        <p:spPr>
          <a:xfrm>
            <a:off x="6804248" y="908720"/>
            <a:ext cx="761747" cy="369332"/>
          </a:xfrm>
          <a:prstGeom prst="rect">
            <a:avLst/>
          </a:prstGeom>
          <a:solidFill>
            <a:schemeClr val="bg1"/>
          </a:solidFill>
        </p:spPr>
        <p:txBody>
          <a:bodyPr wrap="none" rtlCol="0">
            <a:spAutoFit/>
          </a:bodyPr>
          <a:lstStyle/>
          <a:p>
            <a:r>
              <a:rPr lang="en-US" dirty="0" smtClean="0"/>
              <a:t>         </a:t>
            </a:r>
            <a:endParaRPr lang="en-GB" dirty="0"/>
          </a:p>
        </p:txBody>
      </p:sp>
    </p:spTree>
    <p:extLst>
      <p:ext uri="{BB962C8B-B14F-4D97-AF65-F5344CB8AC3E}">
        <p14:creationId xmlns:p14="http://schemas.microsoft.com/office/powerpoint/2010/main" val="40199218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587" y="214686"/>
            <a:ext cx="7283395" cy="523220"/>
          </a:xfrm>
          <a:prstGeom prst="rect">
            <a:avLst/>
          </a:prstGeom>
          <a:noFill/>
        </p:spPr>
        <p:txBody>
          <a:bodyPr wrap="square" rtlCol="0">
            <a:spAutoFit/>
          </a:bodyPr>
          <a:lstStyle/>
          <a:p>
            <a:r>
              <a:rPr lang="en-GB" sz="2800" dirty="0" smtClean="0"/>
              <a:t>Food production in sub-Saharan Africa</a:t>
            </a:r>
            <a:endParaRPr lang="en-GB"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9428" y="-2678"/>
            <a:ext cx="896580" cy="861420"/>
          </a:xfrm>
          <a:prstGeom prst="rect">
            <a:avLst/>
          </a:prstGeom>
        </p:spPr>
      </p:pic>
      <p:sp>
        <p:nvSpPr>
          <p:cNvPr id="4" name="TextBox 3"/>
          <p:cNvSpPr txBox="1"/>
          <p:nvPr/>
        </p:nvSpPr>
        <p:spPr>
          <a:xfrm>
            <a:off x="524787" y="1196752"/>
            <a:ext cx="8133175" cy="5170646"/>
          </a:xfrm>
          <a:prstGeom prst="rect">
            <a:avLst/>
          </a:prstGeom>
          <a:noFill/>
        </p:spPr>
        <p:txBody>
          <a:bodyPr wrap="square" rtlCol="0">
            <a:spAutoFit/>
          </a:bodyPr>
          <a:lstStyle/>
          <a:p>
            <a:pPr marL="285750" indent="-285750">
              <a:buFont typeface="Arial" panose="020B0604020202020204" pitchFamily="34" charset="0"/>
              <a:buChar char="•"/>
            </a:pPr>
            <a:r>
              <a:rPr lang="en-GB" sz="2200" dirty="0" smtClean="0"/>
              <a:t>Not much difference in climate projections between the climate models of CMIP3 (AR4, 2007) and CMIP5 (AR5, 2014)</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A </a:t>
            </a:r>
            <a:r>
              <a:rPr lang="en-GB" sz="2200" dirty="0" smtClean="0"/>
              <a:t>+</a:t>
            </a:r>
            <a:r>
              <a:rPr lang="en-GB" sz="2200" dirty="0"/>
              <a:t>4°C </a:t>
            </a:r>
            <a:r>
              <a:rPr lang="en-GB" sz="2200" dirty="0" smtClean="0"/>
              <a:t>for SSA arrives by the 2080s, on a high GHG emissions trajectory (RCP 8.5, the pathway we are currently on</a:t>
            </a:r>
            <a:r>
              <a:rPr lang="en-GB" sz="2200" dirty="0"/>
              <a:t> </a:t>
            </a:r>
            <a:r>
              <a:rPr lang="en-GB" sz="2200" dirty="0" smtClean="0"/>
              <a:t>(+5°C by 2100)</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Situation for agriculture a cause for considerable concern, on current emission trajectories:</a:t>
            </a:r>
          </a:p>
          <a:p>
            <a:pPr marL="285750" indent="-285750">
              <a:buFont typeface="Arial" panose="020B0604020202020204" pitchFamily="34" charset="0"/>
              <a:buChar char="•"/>
            </a:pPr>
            <a:endParaRPr lang="en-GB" sz="2200" dirty="0" smtClean="0"/>
          </a:p>
          <a:p>
            <a:pPr marL="742950" lvl="1" indent="-285750">
              <a:buFont typeface="Arial" panose="020B0604020202020204" pitchFamily="34" charset="0"/>
              <a:buChar char="•"/>
            </a:pPr>
            <a:r>
              <a:rPr lang="en-GB" sz="2200" dirty="0" smtClean="0"/>
              <a:t>Most parts of the region will undergo contraction of growing periods (a robust result, independent of climate model used)</a:t>
            </a:r>
          </a:p>
          <a:p>
            <a:pPr marL="742950" lvl="1" indent="-285750">
              <a:buFont typeface="Arial" panose="020B0604020202020204" pitchFamily="34" charset="0"/>
              <a:buChar char="•"/>
            </a:pPr>
            <a:endParaRPr lang="en-GB" sz="2200" dirty="0"/>
          </a:p>
          <a:p>
            <a:pPr marL="742950" lvl="1" indent="-285750">
              <a:buFont typeface="Arial" panose="020B0604020202020204" pitchFamily="34" charset="0"/>
              <a:buChar char="•"/>
            </a:pPr>
            <a:r>
              <a:rPr lang="en-GB" sz="2200" dirty="0" smtClean="0"/>
              <a:t>Limited parts of the highlands may see expansion of growing periods (not such a robust result: it depends on the climate model used)</a:t>
            </a:r>
          </a:p>
        </p:txBody>
      </p:sp>
    </p:spTree>
    <p:extLst>
      <p:ext uri="{BB962C8B-B14F-4D97-AF65-F5344CB8AC3E}">
        <p14:creationId xmlns:p14="http://schemas.microsoft.com/office/powerpoint/2010/main" val="699204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9428" y="-2678"/>
            <a:ext cx="896580" cy="861420"/>
          </a:xfrm>
          <a:prstGeom prst="rect">
            <a:avLst/>
          </a:prstGeom>
        </p:spPr>
      </p:pic>
      <p:sp>
        <p:nvSpPr>
          <p:cNvPr id="4" name="TextBox 3"/>
          <p:cNvSpPr txBox="1"/>
          <p:nvPr/>
        </p:nvSpPr>
        <p:spPr>
          <a:xfrm>
            <a:off x="539552" y="1268760"/>
            <a:ext cx="8013906" cy="5170646"/>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t>Crop, grassland simulations: overall </a:t>
            </a:r>
            <a:r>
              <a:rPr lang="en-GB" sz="2200" dirty="0"/>
              <a:t>decreases in </a:t>
            </a:r>
            <a:r>
              <a:rPr lang="en-GB" sz="2200" dirty="0" smtClean="0"/>
              <a:t>yields </a:t>
            </a:r>
            <a:r>
              <a:rPr lang="en-GB" sz="2200" dirty="0"/>
              <a:t>to the 2030s and 2050s, </a:t>
            </a:r>
            <a:r>
              <a:rPr lang="en-GB" sz="2200" dirty="0" smtClean="0"/>
              <a:t>severe </a:t>
            </a:r>
            <a:r>
              <a:rPr lang="en-GB" sz="2200" dirty="0"/>
              <a:t>in some places.</a:t>
            </a:r>
          </a:p>
          <a:p>
            <a:pPr marL="342900" indent="-342900">
              <a:buFont typeface="Arial" panose="020B0604020202020204" pitchFamily="34" charset="0"/>
              <a:buChar char="•"/>
            </a:pPr>
            <a:endParaRPr lang="en-GB" sz="2200" dirty="0" smtClean="0"/>
          </a:p>
          <a:p>
            <a:pPr marL="342900" indent="-342900">
              <a:buFont typeface="Arial" panose="020B0604020202020204" pitchFamily="34" charset="0"/>
              <a:buChar char="•"/>
            </a:pPr>
            <a:r>
              <a:rPr lang="en-GB" sz="2200" dirty="0" smtClean="0"/>
              <a:t>Shifts in season start dates also likely, in addition to shifts in length of growing periods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smtClean="0"/>
              <a:t>Increases in extreme events and in climate variability are very likely, with direct impacts on livelihoods and food security</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smtClean="0"/>
              <a:t>“Business-as-usual” emission scenarios globally are not an option: +4°C for African agriculture would be catastrophic for large parts of the continent</a:t>
            </a:r>
          </a:p>
          <a:p>
            <a:pPr marL="342900" indent="-342900">
              <a:buFont typeface="Arial" panose="020B0604020202020204" pitchFamily="34" charset="0"/>
              <a:buChar char="•"/>
            </a:pPr>
            <a:endParaRPr lang="en-GB" sz="2200" dirty="0" smtClean="0"/>
          </a:p>
          <a:p>
            <a:r>
              <a:rPr lang="en-GB" sz="2200" b="1" dirty="0" smtClean="0">
                <a:solidFill>
                  <a:srgbClr val="C00000"/>
                </a:solidFill>
                <a:sym typeface="Wingdings" panose="05000000000000000000" pitchFamily="2" charset="2"/>
              </a:rPr>
              <a:t> Huge effort needed to roll out and support risk management and longer-term a</a:t>
            </a:r>
            <a:r>
              <a:rPr lang="en-GB" sz="2200" b="1" dirty="0" smtClean="0">
                <a:solidFill>
                  <a:srgbClr val="C00000"/>
                </a:solidFill>
              </a:rPr>
              <a:t>daptation actions that are climate-smart</a:t>
            </a:r>
          </a:p>
        </p:txBody>
      </p:sp>
      <p:sp>
        <p:nvSpPr>
          <p:cNvPr id="5" name="TextBox 4"/>
          <p:cNvSpPr txBox="1"/>
          <p:nvPr/>
        </p:nvSpPr>
        <p:spPr>
          <a:xfrm>
            <a:off x="230587" y="214686"/>
            <a:ext cx="7283395" cy="523220"/>
          </a:xfrm>
          <a:prstGeom prst="rect">
            <a:avLst/>
          </a:prstGeom>
          <a:noFill/>
        </p:spPr>
        <p:txBody>
          <a:bodyPr wrap="square" rtlCol="0">
            <a:spAutoFit/>
          </a:bodyPr>
          <a:lstStyle/>
          <a:p>
            <a:r>
              <a:rPr lang="en-GB" sz="2800" dirty="0" smtClean="0"/>
              <a:t>Food production in sub-Saharan Africa</a:t>
            </a:r>
            <a:endParaRPr lang="en-GB" sz="2800" dirty="0"/>
          </a:p>
        </p:txBody>
      </p:sp>
    </p:spTree>
    <p:extLst>
      <p:ext uri="{BB962C8B-B14F-4D97-AF65-F5344CB8AC3E}">
        <p14:creationId xmlns:p14="http://schemas.microsoft.com/office/powerpoint/2010/main" val="2955850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44624"/>
            <a:ext cx="3707904" cy="2218258"/>
          </a:xfrm>
        </p:spPr>
        <p:txBody>
          <a:bodyPr>
            <a:noAutofit/>
          </a:bodyPr>
          <a:lstStyle/>
          <a:p>
            <a:pPr algn="l"/>
            <a:r>
              <a:rPr lang="en-GB" sz="3200" dirty="0" smtClean="0">
                <a:solidFill>
                  <a:srgbClr val="002060"/>
                </a:solidFill>
              </a:rPr>
              <a:t>Adaptation under uncertainty: making the most of the science</a:t>
            </a:r>
            <a:endParaRPr lang="en-GB" sz="3200" dirty="0">
              <a:solidFill>
                <a:srgbClr val="002060"/>
              </a:solidFill>
            </a:endParaRPr>
          </a:p>
        </p:txBody>
      </p:sp>
      <p:pic>
        <p:nvPicPr>
          <p:cNvPr id="1026" name="Picture 2" descr="C:\Users\earac\AppData\Local\Tem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783289"/>
            <a:ext cx="4428402" cy="59583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4016" y="6002704"/>
            <a:ext cx="3419872" cy="738664"/>
          </a:xfrm>
          <a:prstGeom prst="rect">
            <a:avLst/>
          </a:prstGeom>
        </p:spPr>
        <p:txBody>
          <a:bodyPr wrap="square">
            <a:spAutoFit/>
          </a:bodyPr>
          <a:lstStyle/>
          <a:p>
            <a:r>
              <a:rPr lang="en-GB" sz="1400" dirty="0"/>
              <a:t>Vermeulen et al., 2013, 'Addressing uncertainty in adaptation planning for agriculture', </a:t>
            </a:r>
            <a:r>
              <a:rPr lang="en-GB" sz="1400" dirty="0" smtClean="0"/>
              <a:t>PNAS 110</a:t>
            </a:r>
            <a:r>
              <a:rPr lang="en-GB" sz="1400" dirty="0"/>
              <a:t>, 8357</a:t>
            </a:r>
            <a:r>
              <a:rPr lang="en-GB" sz="1400" dirty="0" smtClean="0"/>
              <a:t>,</a:t>
            </a:r>
            <a:endParaRPr lang="en-GB" sz="1400" dirty="0"/>
          </a:p>
        </p:txBody>
      </p:sp>
      <p:sp>
        <p:nvSpPr>
          <p:cNvPr id="20" name="TextBox 19"/>
          <p:cNvSpPr txBox="1"/>
          <p:nvPr/>
        </p:nvSpPr>
        <p:spPr>
          <a:xfrm>
            <a:off x="7641129" y="1916832"/>
            <a:ext cx="1303877" cy="830997"/>
          </a:xfrm>
          <a:prstGeom prst="rect">
            <a:avLst/>
          </a:prstGeom>
          <a:noFill/>
        </p:spPr>
        <p:txBody>
          <a:bodyPr wrap="square" rtlCol="0">
            <a:spAutoFit/>
          </a:bodyPr>
          <a:lstStyle/>
          <a:p>
            <a:r>
              <a:rPr lang="en-GB" sz="1600" dirty="0" smtClean="0">
                <a:solidFill>
                  <a:srgbClr val="C00000"/>
                </a:solidFill>
              </a:rPr>
              <a:t>Tends to be regional or global</a:t>
            </a:r>
            <a:endParaRPr lang="en-GB" sz="1600" dirty="0">
              <a:solidFill>
                <a:srgbClr val="C00000"/>
              </a:solidFill>
            </a:endParaRPr>
          </a:p>
        </p:txBody>
      </p:sp>
      <p:sp>
        <p:nvSpPr>
          <p:cNvPr id="22" name="TextBox 21"/>
          <p:cNvSpPr txBox="1"/>
          <p:nvPr/>
        </p:nvSpPr>
        <p:spPr>
          <a:xfrm>
            <a:off x="7596336" y="4810200"/>
            <a:ext cx="1303877" cy="584775"/>
          </a:xfrm>
          <a:prstGeom prst="rect">
            <a:avLst/>
          </a:prstGeom>
          <a:noFill/>
        </p:spPr>
        <p:txBody>
          <a:bodyPr wrap="square" rtlCol="0">
            <a:spAutoFit/>
          </a:bodyPr>
          <a:lstStyle/>
          <a:p>
            <a:r>
              <a:rPr lang="en-GB" sz="1600" dirty="0" smtClean="0">
                <a:solidFill>
                  <a:srgbClr val="C00000"/>
                </a:solidFill>
              </a:rPr>
              <a:t>Tends to be place-based</a:t>
            </a:r>
            <a:endParaRPr lang="en-GB" sz="1600" dirty="0">
              <a:solidFill>
                <a:srgbClr val="C00000"/>
              </a:solidFill>
            </a:endParaRPr>
          </a:p>
        </p:txBody>
      </p:sp>
    </p:spTree>
    <p:extLst>
      <p:ext uri="{BB962C8B-B14F-4D97-AF65-F5344CB8AC3E}">
        <p14:creationId xmlns:p14="http://schemas.microsoft.com/office/powerpoint/2010/main" val="4212530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earac\Documents\paper_ccafs_pnas\Fig2.tif"/>
          <p:cNvPicPr>
            <a:picLocks noChangeAspect="1" noChangeArrowheads="1"/>
          </p:cNvPicPr>
          <p:nvPr/>
        </p:nvPicPr>
        <p:blipFill rotWithShape="1">
          <a:blip r:embed="rId3">
            <a:extLst>
              <a:ext uri="{28A0092B-C50C-407E-A947-70E740481C1C}">
                <a14:useLocalDpi xmlns:a14="http://schemas.microsoft.com/office/drawing/2010/main" val="0"/>
              </a:ext>
            </a:extLst>
          </a:blip>
          <a:srcRect t="10580" b="27500"/>
          <a:stretch/>
        </p:blipFill>
        <p:spPr bwMode="auto">
          <a:xfrm>
            <a:off x="1140215" y="1196752"/>
            <a:ext cx="6858000" cy="56618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48009" y="1859778"/>
            <a:ext cx="1331903" cy="369332"/>
          </a:xfrm>
          <a:prstGeom prst="rect">
            <a:avLst/>
          </a:prstGeom>
          <a:noFill/>
        </p:spPr>
        <p:txBody>
          <a:bodyPr wrap="none" rtlCol="0">
            <a:spAutoFit/>
          </a:bodyPr>
          <a:lstStyle/>
          <a:p>
            <a:r>
              <a:rPr lang="en-GB" b="1" dirty="0" smtClean="0">
                <a:solidFill>
                  <a:srgbClr val="000000"/>
                </a:solidFill>
              </a:rPr>
              <a:t>Incremental</a:t>
            </a:r>
            <a:endParaRPr lang="en-GB" b="1" dirty="0">
              <a:solidFill>
                <a:srgbClr val="000000"/>
              </a:solidFill>
            </a:endParaRPr>
          </a:p>
        </p:txBody>
      </p:sp>
      <p:sp>
        <p:nvSpPr>
          <p:cNvPr id="8" name="TextBox 7"/>
          <p:cNvSpPr txBox="1"/>
          <p:nvPr/>
        </p:nvSpPr>
        <p:spPr>
          <a:xfrm>
            <a:off x="4344770" y="2983779"/>
            <a:ext cx="1019318" cy="369332"/>
          </a:xfrm>
          <a:prstGeom prst="rect">
            <a:avLst/>
          </a:prstGeom>
          <a:noFill/>
        </p:spPr>
        <p:txBody>
          <a:bodyPr wrap="none" rtlCol="0">
            <a:spAutoFit/>
          </a:bodyPr>
          <a:lstStyle/>
          <a:p>
            <a:r>
              <a:rPr lang="en-GB" b="1" dirty="0" smtClean="0">
                <a:solidFill>
                  <a:srgbClr val="000000"/>
                </a:solidFill>
              </a:rPr>
              <a:t>Systemic</a:t>
            </a:r>
            <a:endParaRPr lang="en-GB" b="1" dirty="0">
              <a:solidFill>
                <a:srgbClr val="000000"/>
              </a:solidFill>
            </a:endParaRPr>
          </a:p>
        </p:txBody>
      </p:sp>
      <p:sp>
        <p:nvSpPr>
          <p:cNvPr id="9" name="TextBox 8"/>
          <p:cNvSpPr txBox="1"/>
          <p:nvPr/>
        </p:nvSpPr>
        <p:spPr>
          <a:xfrm>
            <a:off x="5788780" y="4108430"/>
            <a:ext cx="1623265" cy="369332"/>
          </a:xfrm>
          <a:prstGeom prst="rect">
            <a:avLst/>
          </a:prstGeom>
          <a:noFill/>
        </p:spPr>
        <p:txBody>
          <a:bodyPr wrap="none" rtlCol="0">
            <a:spAutoFit/>
          </a:bodyPr>
          <a:lstStyle/>
          <a:p>
            <a:r>
              <a:rPr lang="en-GB" b="1" dirty="0" smtClean="0">
                <a:solidFill>
                  <a:srgbClr val="000000"/>
                </a:solidFill>
              </a:rPr>
              <a:t>Transformative</a:t>
            </a:r>
            <a:endParaRPr lang="en-GB" b="1" dirty="0">
              <a:solidFill>
                <a:srgbClr val="000000"/>
              </a:solidFill>
            </a:endParaRPr>
          </a:p>
        </p:txBody>
      </p:sp>
      <p:sp>
        <p:nvSpPr>
          <p:cNvPr id="2" name="Title 1"/>
          <p:cNvSpPr>
            <a:spLocks noGrp="1"/>
          </p:cNvSpPr>
          <p:nvPr>
            <p:ph type="title"/>
          </p:nvPr>
        </p:nvSpPr>
        <p:spPr>
          <a:xfrm>
            <a:off x="288032" y="150085"/>
            <a:ext cx="8604448" cy="902651"/>
          </a:xfrm>
        </p:spPr>
        <p:txBody>
          <a:bodyPr>
            <a:noAutofit/>
          </a:bodyPr>
          <a:lstStyle/>
          <a:p>
            <a:pPr algn="l"/>
            <a:r>
              <a:rPr lang="en-GB" sz="2800" dirty="0" smtClean="0"/>
              <a:t>Using climate science to determine when transitions will be required</a:t>
            </a:r>
            <a:endParaRPr lang="en-GB" sz="2800" dirty="0"/>
          </a:p>
        </p:txBody>
      </p:sp>
      <p:grpSp>
        <p:nvGrpSpPr>
          <p:cNvPr id="16" name="Group 15"/>
          <p:cNvGrpSpPr/>
          <p:nvPr/>
        </p:nvGrpSpPr>
        <p:grpSpPr>
          <a:xfrm>
            <a:off x="1911263" y="3501008"/>
            <a:ext cx="3452825" cy="2520280"/>
            <a:chOff x="1911263" y="3501008"/>
            <a:chExt cx="3452825" cy="2520280"/>
          </a:xfrm>
        </p:grpSpPr>
        <p:sp>
          <p:nvSpPr>
            <p:cNvPr id="3" name="TextBox 2"/>
            <p:cNvSpPr txBox="1"/>
            <p:nvPr/>
          </p:nvSpPr>
          <p:spPr>
            <a:xfrm>
              <a:off x="1911263" y="5085184"/>
              <a:ext cx="2952328" cy="936104"/>
            </a:xfrm>
            <a:prstGeom prst="rect">
              <a:avLst/>
            </a:prstGeom>
            <a:noFill/>
          </p:spPr>
          <p:txBody>
            <a:bodyPr wrap="square" rtlCol="0">
              <a:spAutoFit/>
            </a:bodyPr>
            <a:lstStyle/>
            <a:p>
              <a:pPr algn="ctr"/>
              <a:r>
                <a:rPr lang="en-GB" dirty="0">
                  <a:solidFill>
                    <a:srgbClr val="000000"/>
                  </a:solidFill>
                </a:rPr>
                <a:t>Lots of reasons for overlaps – climate is far from being the only driver of change</a:t>
              </a:r>
            </a:p>
          </p:txBody>
        </p:sp>
        <p:cxnSp>
          <p:nvCxnSpPr>
            <p:cNvPr id="6" name="Straight Arrow Connector 5"/>
            <p:cNvCxnSpPr/>
            <p:nvPr/>
          </p:nvCxnSpPr>
          <p:spPr>
            <a:xfrm flipV="1">
              <a:off x="3387427" y="3501008"/>
              <a:ext cx="392485" cy="158417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0"/>
            </p:cNvCxnSpPr>
            <p:nvPr/>
          </p:nvCxnSpPr>
          <p:spPr>
            <a:xfrm flipV="1">
              <a:off x="3387427" y="4725144"/>
              <a:ext cx="1976661" cy="36004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6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5410944" cy="1143000"/>
          </a:xfrm>
        </p:spPr>
        <p:txBody>
          <a:bodyPr>
            <a:normAutofit/>
          </a:bodyPr>
          <a:lstStyle/>
          <a:p>
            <a:pPr algn="l" eaLnBrk="1" hangingPunct="1"/>
            <a:r>
              <a:rPr lang="en-GB" altLang="en-US" sz="4000" dirty="0" smtClean="0">
                <a:solidFill>
                  <a:schemeClr val="accent1">
                    <a:lumMod val="75000"/>
                  </a:schemeClr>
                </a:solidFill>
              </a:rPr>
              <a:t>Outline</a:t>
            </a:r>
          </a:p>
        </p:txBody>
      </p:sp>
      <p:sp>
        <p:nvSpPr>
          <p:cNvPr id="59395" name="Rectangle 3"/>
          <p:cNvSpPr>
            <a:spLocks noGrp="1" noChangeArrowheads="1"/>
          </p:cNvSpPr>
          <p:nvPr>
            <p:ph type="body" idx="1"/>
          </p:nvPr>
        </p:nvSpPr>
        <p:spPr>
          <a:xfrm>
            <a:off x="683568" y="1811436"/>
            <a:ext cx="7776864" cy="4353868"/>
          </a:xfrm>
        </p:spPr>
        <p:txBody>
          <a:bodyPr>
            <a:noAutofit/>
          </a:bodyPr>
          <a:lstStyle/>
          <a:p>
            <a:pPr eaLnBrk="1" hangingPunct="1"/>
            <a:r>
              <a:rPr lang="en-GB" altLang="en-US" sz="2800" dirty="0" smtClean="0"/>
              <a:t>New knowledge on climate change and climate change impacts</a:t>
            </a:r>
          </a:p>
          <a:p>
            <a:pPr eaLnBrk="1" hangingPunct="1"/>
            <a:r>
              <a:rPr lang="en-GB" altLang="en-US" sz="2800" dirty="0" smtClean="0"/>
              <a:t>WG2 lessons for:</a:t>
            </a:r>
          </a:p>
          <a:p>
            <a:pPr lvl="1"/>
            <a:r>
              <a:rPr lang="en-GB" altLang="en-US" dirty="0" smtClean="0"/>
              <a:t>Food security</a:t>
            </a:r>
          </a:p>
          <a:p>
            <a:pPr lvl="1"/>
            <a:r>
              <a:rPr lang="en-GB" altLang="en-US" dirty="0" smtClean="0"/>
              <a:t>Adaptation</a:t>
            </a:r>
          </a:p>
          <a:p>
            <a:r>
              <a:rPr lang="en-GB" altLang="en-US" sz="2800" dirty="0" smtClean="0"/>
              <a:t>(WG2+) research gaps</a:t>
            </a:r>
          </a:p>
          <a:p>
            <a:pPr lvl="1"/>
            <a:r>
              <a:rPr lang="en-GB" altLang="en-US" dirty="0" smtClean="0"/>
              <a:t>Climate variability</a:t>
            </a:r>
          </a:p>
          <a:p>
            <a:pPr lvl="1"/>
            <a:r>
              <a:rPr lang="en-GB" altLang="en-US" dirty="0" smtClean="0"/>
              <a:t>Agricultural systems</a:t>
            </a:r>
          </a:p>
          <a:p>
            <a:pPr lvl="1"/>
            <a:r>
              <a:rPr lang="en-GB" altLang="en-US" dirty="0" smtClean="0"/>
              <a:t>Diets</a:t>
            </a:r>
          </a:p>
        </p:txBody>
      </p:sp>
    </p:spTree>
    <p:extLst>
      <p:ext uri="{BB962C8B-B14F-4D97-AF65-F5344CB8AC3E}">
        <p14:creationId xmlns:p14="http://schemas.microsoft.com/office/powerpoint/2010/main" val="3113768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57"/>
          <p:cNvSpPr txBox="1">
            <a:spLocks noChangeArrowheads="1"/>
          </p:cNvSpPr>
          <p:nvPr/>
        </p:nvSpPr>
        <p:spPr bwMode="auto">
          <a:xfrm>
            <a:off x="0" y="444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2700" b="1" smtClean="0">
                <a:solidFill>
                  <a:srgbClr val="1F497D"/>
                </a:solidFill>
              </a:rPr>
              <a:t>Early warning and adaptation tools</a:t>
            </a:r>
          </a:p>
        </p:txBody>
      </p:sp>
      <p:cxnSp>
        <p:nvCxnSpPr>
          <p:cNvPr id="63" name="Straight Connector 62"/>
          <p:cNvCxnSpPr/>
          <p:nvPr/>
        </p:nvCxnSpPr>
        <p:spPr>
          <a:xfrm>
            <a:off x="0" y="619125"/>
            <a:ext cx="9144000" cy="15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4756" name="TextBox 63"/>
          <p:cNvSpPr txBox="1">
            <a:spLocks noChangeArrowheads="1"/>
          </p:cNvSpPr>
          <p:nvPr/>
        </p:nvSpPr>
        <p:spPr bwMode="auto">
          <a:xfrm>
            <a:off x="7524750" y="5949280"/>
            <a:ext cx="1619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800" dirty="0" smtClean="0">
                <a:solidFill>
                  <a:srgbClr val="1F497D"/>
                </a:solidFill>
              </a:rPr>
              <a:t>Kathryn </a:t>
            </a:r>
            <a:r>
              <a:rPr lang="en-GB" altLang="en-US" sz="1800" dirty="0" err="1" smtClean="0">
                <a:solidFill>
                  <a:srgbClr val="1F497D"/>
                </a:solidFill>
              </a:rPr>
              <a:t>Nicklin</a:t>
            </a:r>
            <a:endParaRPr lang="en-GB" altLang="en-US" sz="1800" dirty="0" smtClean="0">
              <a:solidFill>
                <a:srgbClr val="1F497D"/>
              </a:solidFill>
            </a:endParaRPr>
          </a:p>
        </p:txBody>
      </p:sp>
      <p:sp>
        <p:nvSpPr>
          <p:cNvPr id="74757" name="Rectangle 1"/>
          <p:cNvSpPr>
            <a:spLocks noChangeArrowheads="1"/>
          </p:cNvSpPr>
          <p:nvPr/>
        </p:nvSpPr>
        <p:spPr bwMode="auto">
          <a:xfrm>
            <a:off x="273050" y="1003300"/>
            <a:ext cx="79517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2000" smtClean="0">
                <a:solidFill>
                  <a:srgbClr val="4F81BD"/>
                </a:solidFill>
              </a:rPr>
              <a:t> </a:t>
            </a:r>
            <a:r>
              <a:rPr lang="en-GB" altLang="en-US" sz="2400" b="1" smtClean="0">
                <a:solidFill>
                  <a:srgbClr val="1F497D"/>
                </a:solidFill>
              </a:rPr>
              <a:t>Food forecasting</a:t>
            </a:r>
          </a:p>
          <a:p>
            <a:pPr eaLnBrk="1" fontAlgn="base" hangingPunct="1">
              <a:spcBef>
                <a:spcPct val="0"/>
              </a:spcBef>
              <a:spcAft>
                <a:spcPct val="0"/>
              </a:spcAft>
              <a:buFontTx/>
              <a:buNone/>
            </a:pPr>
            <a:endParaRPr lang="en-GB" altLang="en-US" sz="2000" smtClean="0">
              <a:solidFill>
                <a:srgbClr val="4F81BD"/>
              </a:solidFill>
            </a:endParaRPr>
          </a:p>
        </p:txBody>
      </p:sp>
      <p:grpSp>
        <p:nvGrpSpPr>
          <p:cNvPr id="74758" name="Group 12"/>
          <p:cNvGrpSpPr>
            <a:grpSpLocks/>
          </p:cNvGrpSpPr>
          <p:nvPr/>
        </p:nvGrpSpPr>
        <p:grpSpPr bwMode="auto">
          <a:xfrm>
            <a:off x="1398588" y="1772816"/>
            <a:ext cx="6491287" cy="368300"/>
            <a:chOff x="1280962" y="2053057"/>
            <a:chExt cx="6685150" cy="379095"/>
          </a:xfrm>
        </p:grpSpPr>
        <p:sp>
          <p:nvSpPr>
            <p:cNvPr id="74763" name="TextBox 13"/>
            <p:cNvSpPr txBox="1">
              <a:spLocks noChangeArrowheads="1"/>
            </p:cNvSpPr>
            <p:nvPr/>
          </p:nvSpPr>
          <p:spPr bwMode="auto">
            <a:xfrm>
              <a:off x="1280962" y="2053057"/>
              <a:ext cx="2304256" cy="36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700" smtClean="0">
                  <a:solidFill>
                    <a:srgbClr val="1F497D"/>
                  </a:solidFill>
                </a:rPr>
                <a:t>Observed crop failure</a:t>
              </a:r>
            </a:p>
          </p:txBody>
        </p:sp>
        <p:sp>
          <p:nvSpPr>
            <p:cNvPr id="74764" name="TextBox 14"/>
            <p:cNvSpPr txBox="1">
              <a:spLocks noChangeArrowheads="1"/>
            </p:cNvSpPr>
            <p:nvPr/>
          </p:nvSpPr>
          <p:spPr bwMode="auto">
            <a:xfrm>
              <a:off x="5661856" y="2067604"/>
              <a:ext cx="2304256" cy="36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700" smtClean="0">
                  <a:solidFill>
                    <a:srgbClr val="1F497D"/>
                  </a:solidFill>
                </a:rPr>
                <a:t>Simulated crop failure</a:t>
              </a:r>
            </a:p>
          </p:txBody>
        </p:sp>
      </p:grpSp>
      <p:pic>
        <p:nvPicPr>
          <p:cNvPr id="74759" name="Picture 15" descr="obs_cropfailure_2007allpercentil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58816"/>
            <a:ext cx="40703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20" descr="obs_cropfailure_2000allpercentil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147466"/>
            <a:ext cx="40687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21" descr="sim_cropfailure_nocrosscal_rund_SpanSpan3_2007_allpercentiles_simyieldcli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35488" y="4058816"/>
            <a:ext cx="40687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22" descr="sim_cropfailure_nocrosscal_rund_SpanSpan3_2000_allpercentiles_simyieldclim.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30725" y="2158579"/>
            <a:ext cx="40687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1772" y="6577607"/>
            <a:ext cx="7812360" cy="307777"/>
          </a:xfrm>
          <a:prstGeom prst="rect">
            <a:avLst/>
          </a:prstGeom>
        </p:spPr>
        <p:txBody>
          <a:bodyPr wrap="square">
            <a:spAutoFit/>
          </a:bodyPr>
          <a:lstStyle/>
          <a:p>
            <a:r>
              <a:rPr lang="en-GB" sz="1400" dirty="0" err="1">
                <a:solidFill>
                  <a:prstClr val="black"/>
                </a:solidFill>
              </a:rPr>
              <a:t>Vermeulen</a:t>
            </a:r>
            <a:r>
              <a:rPr lang="en-GB" sz="1400" dirty="0">
                <a:solidFill>
                  <a:prstClr val="black"/>
                </a:solidFill>
              </a:rPr>
              <a:t> et al., 2013, 'Addressing uncertainty in adaptation planning for agriculture', PNAS, 110, </a:t>
            </a:r>
            <a:r>
              <a:rPr lang="en-GB" sz="1400" dirty="0" smtClean="0">
                <a:solidFill>
                  <a:prstClr val="black"/>
                </a:solidFill>
              </a:rPr>
              <a:t>8357</a:t>
            </a:r>
            <a:endParaRPr lang="en-GB" sz="1400" dirty="0">
              <a:solidFill>
                <a:prstClr val="black"/>
              </a:solidFill>
            </a:endParaRPr>
          </a:p>
        </p:txBody>
      </p:sp>
    </p:spTree>
    <p:extLst>
      <p:ext uri="{BB962C8B-B14F-4D97-AF65-F5344CB8AC3E}">
        <p14:creationId xmlns:p14="http://schemas.microsoft.com/office/powerpoint/2010/main" val="2868299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 y="-84384"/>
            <a:ext cx="9144000" cy="6942383"/>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32" tIns="41416" rIns="82832" bIns="41416" anchor="ctr"/>
          <a:lstStyle/>
          <a:p>
            <a:pPr algn="ctr">
              <a:defRPr/>
            </a:pPr>
            <a:endParaRPr lang="en-GB">
              <a:solidFill>
                <a:prstClr val="white"/>
              </a:solidFill>
            </a:endParaRPr>
          </a:p>
        </p:txBody>
      </p:sp>
      <p:sp>
        <p:nvSpPr>
          <p:cNvPr id="3" name="Rectangle 2"/>
          <p:cNvSpPr/>
          <p:nvPr/>
        </p:nvSpPr>
        <p:spPr>
          <a:xfrm>
            <a:off x="323528" y="1652602"/>
            <a:ext cx="8352928" cy="4862870"/>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GB" sz="2400" b="1" dirty="0" smtClean="0">
                <a:solidFill>
                  <a:prstClr val="black"/>
                </a:solidFill>
              </a:rPr>
              <a:t>Sustainability of food system enterprises in the face of </a:t>
            </a:r>
          </a:p>
          <a:p>
            <a:pPr marL="914400" lvl="1" indent="-457200">
              <a:spcBef>
                <a:spcPts val="600"/>
              </a:spcBef>
              <a:spcAft>
                <a:spcPts val="600"/>
              </a:spcAft>
              <a:buFont typeface="Calibri" panose="020F0502020204030204" pitchFamily="34" charset="0"/>
              <a:buChar char="-"/>
            </a:pPr>
            <a:r>
              <a:rPr lang="en-GB" sz="2400" dirty="0" smtClean="0">
                <a:solidFill>
                  <a:prstClr val="black"/>
                </a:solidFill>
              </a:rPr>
              <a:t>Global trends (increasing prices, limited land, biofuels..)</a:t>
            </a:r>
          </a:p>
          <a:p>
            <a:pPr marL="914400" lvl="1" indent="-457200">
              <a:spcBef>
                <a:spcPts val="600"/>
              </a:spcBef>
              <a:spcAft>
                <a:spcPts val="600"/>
              </a:spcAft>
              <a:buFont typeface="Calibri" panose="020F0502020204030204" pitchFamily="34" charset="0"/>
              <a:buChar char="-"/>
            </a:pPr>
            <a:r>
              <a:rPr lang="en-GB" sz="2400" dirty="0" smtClean="0">
                <a:solidFill>
                  <a:prstClr val="black"/>
                </a:solidFill>
              </a:rPr>
              <a:t>Decreased stability (increases in extremes)</a:t>
            </a:r>
            <a:endParaRPr lang="en-GB" sz="2400" b="1" dirty="0" smtClean="0">
              <a:solidFill>
                <a:prstClr val="black"/>
              </a:solidFill>
            </a:endParaRPr>
          </a:p>
          <a:p>
            <a:pPr marL="342900" lvl="0" indent="-342900">
              <a:spcBef>
                <a:spcPts val="600"/>
              </a:spcBef>
              <a:spcAft>
                <a:spcPts val="600"/>
              </a:spcAft>
              <a:buFont typeface="Arial" panose="020B0604020202020204" pitchFamily="34" charset="0"/>
              <a:buChar char="•"/>
            </a:pPr>
            <a:r>
              <a:rPr lang="en-GB" sz="2400" b="1" dirty="0" smtClean="0">
                <a:solidFill>
                  <a:prstClr val="black"/>
                </a:solidFill>
              </a:rPr>
              <a:t>Role </a:t>
            </a:r>
            <a:r>
              <a:rPr lang="en-GB" sz="2400" b="1" dirty="0">
                <a:solidFill>
                  <a:prstClr val="black"/>
                </a:solidFill>
              </a:rPr>
              <a:t>for R&amp;D in supporting adaptation on timescales from seasons to </a:t>
            </a:r>
            <a:r>
              <a:rPr lang="en-GB" sz="2400" b="1" dirty="0" smtClean="0">
                <a:solidFill>
                  <a:prstClr val="black"/>
                </a:solidFill>
              </a:rPr>
              <a:t>decades</a:t>
            </a:r>
          </a:p>
          <a:p>
            <a:pPr marL="914400" lvl="1" indent="-457200">
              <a:spcBef>
                <a:spcPts val="600"/>
              </a:spcBef>
              <a:spcAft>
                <a:spcPts val="600"/>
              </a:spcAft>
              <a:buFont typeface="Calibri" panose="020F0502020204030204" pitchFamily="34" charset="0"/>
              <a:buChar char="-"/>
            </a:pPr>
            <a:r>
              <a:rPr lang="en-GB" sz="2400" dirty="0" smtClean="0">
                <a:solidFill>
                  <a:prstClr val="black"/>
                </a:solidFill>
              </a:rPr>
              <a:t>Limits of “simple” agronomic adaptation</a:t>
            </a:r>
          </a:p>
          <a:p>
            <a:pPr marL="914400" lvl="1" indent="-457200">
              <a:spcBef>
                <a:spcPts val="600"/>
              </a:spcBef>
              <a:spcAft>
                <a:spcPts val="600"/>
              </a:spcAft>
              <a:buFont typeface="Calibri" panose="020F0502020204030204" pitchFamily="34" charset="0"/>
              <a:buChar char="-"/>
            </a:pPr>
            <a:r>
              <a:rPr lang="en-GB" sz="2400" dirty="0" smtClean="0">
                <a:solidFill>
                  <a:prstClr val="black"/>
                </a:solidFill>
              </a:rPr>
              <a:t>Opportunities and land use change</a:t>
            </a:r>
          </a:p>
          <a:p>
            <a:pPr marL="457200" indent="-457200">
              <a:spcBef>
                <a:spcPts val="600"/>
              </a:spcBef>
              <a:spcAft>
                <a:spcPts val="600"/>
              </a:spcAft>
              <a:buFont typeface="Arial" panose="020B0604020202020204" pitchFamily="34" charset="0"/>
              <a:buChar char="•"/>
            </a:pPr>
            <a:r>
              <a:rPr lang="en-GB" sz="2400" b="1" dirty="0" smtClean="0">
                <a:solidFill>
                  <a:prstClr val="black"/>
                </a:solidFill>
              </a:rPr>
              <a:t>Limits to technology and the markets: what needs to be done, and what will it really cost?</a:t>
            </a:r>
          </a:p>
          <a:p>
            <a:pPr marL="914400" lvl="1" indent="-457200">
              <a:spcBef>
                <a:spcPts val="600"/>
              </a:spcBef>
              <a:spcAft>
                <a:spcPts val="600"/>
              </a:spcAft>
              <a:buFont typeface="Calibri" panose="020F0502020204030204" pitchFamily="34" charset="0"/>
              <a:buChar char="-"/>
            </a:pPr>
            <a:r>
              <a:rPr lang="en-GB" sz="2400" dirty="0" smtClean="0">
                <a:solidFill>
                  <a:prstClr val="black"/>
                </a:solidFill>
              </a:rPr>
              <a:t>What else is needed?</a:t>
            </a:r>
            <a:endParaRPr lang="en-GB" sz="2400" dirty="0">
              <a:solidFill>
                <a:prstClr val="black"/>
              </a:solidFill>
            </a:endParaRPr>
          </a:p>
        </p:txBody>
      </p:sp>
      <p:sp>
        <p:nvSpPr>
          <p:cNvPr id="4" name="TextBox 3"/>
          <p:cNvSpPr txBox="1"/>
          <p:nvPr/>
        </p:nvSpPr>
        <p:spPr>
          <a:xfrm>
            <a:off x="144017" y="404664"/>
            <a:ext cx="6228183" cy="646331"/>
          </a:xfrm>
          <a:prstGeom prst="rect">
            <a:avLst/>
          </a:prstGeom>
          <a:noFill/>
        </p:spPr>
        <p:txBody>
          <a:bodyPr wrap="square" rtlCol="0">
            <a:spAutoFit/>
          </a:bodyPr>
          <a:lstStyle/>
          <a:p>
            <a:r>
              <a:rPr lang="en-GB" sz="3600" b="1" dirty="0" smtClean="0"/>
              <a:t>Key messages for research</a:t>
            </a:r>
            <a:endParaRPr lang="en-GB" sz="1100" dirty="0"/>
          </a:p>
        </p:txBody>
      </p:sp>
    </p:spTree>
    <p:extLst>
      <p:ext uri="{BB962C8B-B14F-4D97-AF65-F5344CB8AC3E}">
        <p14:creationId xmlns:p14="http://schemas.microsoft.com/office/powerpoint/2010/main" val="1995728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 y="-84384"/>
            <a:ext cx="9144000" cy="6942383"/>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32" tIns="41416" rIns="82832" bIns="41416" anchor="ctr"/>
          <a:lstStyle/>
          <a:p>
            <a:pPr algn="ctr">
              <a:defRPr/>
            </a:pPr>
            <a:endParaRPr lang="en-GB">
              <a:solidFill>
                <a:prstClr val="white"/>
              </a:solidFill>
            </a:endParaRPr>
          </a:p>
        </p:txBody>
      </p:sp>
      <p:sp>
        <p:nvSpPr>
          <p:cNvPr id="3" name="Rectangle 2"/>
          <p:cNvSpPr/>
          <p:nvPr/>
        </p:nvSpPr>
        <p:spPr>
          <a:xfrm>
            <a:off x="467544" y="1652602"/>
            <a:ext cx="8136904" cy="169277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GB" sz="2800" dirty="0" smtClean="0">
                <a:solidFill>
                  <a:prstClr val="black"/>
                </a:solidFill>
              </a:rPr>
              <a:t>Climate variability</a:t>
            </a:r>
          </a:p>
          <a:p>
            <a:pPr marL="342900" lvl="0" indent="-342900">
              <a:spcBef>
                <a:spcPts val="600"/>
              </a:spcBef>
              <a:spcAft>
                <a:spcPts val="600"/>
              </a:spcAft>
              <a:buFont typeface="Arial" panose="020B0604020202020204" pitchFamily="34" charset="0"/>
              <a:buChar char="•"/>
            </a:pPr>
            <a:r>
              <a:rPr lang="en-GB" sz="2800" dirty="0" smtClean="0">
                <a:solidFill>
                  <a:prstClr val="black"/>
                </a:solidFill>
              </a:rPr>
              <a:t>Agricultural systems</a:t>
            </a:r>
          </a:p>
          <a:p>
            <a:pPr marL="342900" indent="-342900">
              <a:spcBef>
                <a:spcPts val="600"/>
              </a:spcBef>
              <a:spcAft>
                <a:spcPts val="600"/>
              </a:spcAft>
              <a:buFont typeface="Arial" panose="020B0604020202020204" pitchFamily="34" charset="0"/>
              <a:buChar char="•"/>
            </a:pPr>
            <a:r>
              <a:rPr lang="en-GB" sz="2800" dirty="0" smtClean="0">
                <a:solidFill>
                  <a:prstClr val="black"/>
                </a:solidFill>
              </a:rPr>
              <a:t>“Sustainable diets”</a:t>
            </a:r>
            <a:endParaRPr lang="en-GB" sz="2800" dirty="0">
              <a:solidFill>
                <a:prstClr val="black"/>
              </a:solidFill>
            </a:endParaRPr>
          </a:p>
        </p:txBody>
      </p:sp>
      <p:sp>
        <p:nvSpPr>
          <p:cNvPr id="4" name="TextBox 3"/>
          <p:cNvSpPr txBox="1"/>
          <p:nvPr/>
        </p:nvSpPr>
        <p:spPr>
          <a:xfrm>
            <a:off x="144017" y="404664"/>
            <a:ext cx="6228183" cy="646331"/>
          </a:xfrm>
          <a:prstGeom prst="rect">
            <a:avLst/>
          </a:prstGeom>
          <a:noFill/>
        </p:spPr>
        <p:txBody>
          <a:bodyPr wrap="square" rtlCol="0">
            <a:spAutoFit/>
          </a:bodyPr>
          <a:lstStyle/>
          <a:p>
            <a:r>
              <a:rPr lang="en-GB" sz="3600" b="1" dirty="0" smtClean="0"/>
              <a:t>Critical knowledge gaps</a:t>
            </a:r>
            <a:endParaRPr lang="en-GB" sz="1100" dirty="0"/>
          </a:p>
        </p:txBody>
      </p:sp>
    </p:spTree>
    <p:extLst>
      <p:ext uri="{BB962C8B-B14F-4D97-AF65-F5344CB8AC3E}">
        <p14:creationId xmlns:p14="http://schemas.microsoft.com/office/powerpoint/2010/main" val="2567800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781" y="194338"/>
            <a:ext cx="8581843" cy="492443"/>
          </a:xfrm>
          <a:prstGeom prst="rect">
            <a:avLst/>
          </a:prstGeom>
          <a:noFill/>
        </p:spPr>
        <p:txBody>
          <a:bodyPr wrap="square" rtlCol="0">
            <a:spAutoFit/>
          </a:bodyPr>
          <a:lstStyle/>
          <a:p>
            <a:r>
              <a:rPr lang="en-GB" sz="2600" dirty="0" smtClean="0">
                <a:solidFill>
                  <a:schemeClr val="tx2"/>
                </a:solidFill>
              </a:rPr>
              <a:t>Impacts of climate change on human and natural systems</a:t>
            </a:r>
          </a:p>
        </p:txBody>
      </p:sp>
      <p:sp>
        <p:nvSpPr>
          <p:cNvPr id="4" name="TextBox 3"/>
          <p:cNvSpPr txBox="1"/>
          <p:nvPr/>
        </p:nvSpPr>
        <p:spPr>
          <a:xfrm>
            <a:off x="536670" y="1232706"/>
            <a:ext cx="4892579" cy="526297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Much impacts work addresses changes in means of distributions</a:t>
            </a:r>
          </a:p>
          <a:p>
            <a:endParaRPr lang="en-GB" sz="2400" dirty="0"/>
          </a:p>
          <a:p>
            <a:pPr marL="342900" indent="-342900">
              <a:buFont typeface="Arial" panose="020B0604020202020204" pitchFamily="34" charset="0"/>
              <a:buChar char="•"/>
            </a:pPr>
            <a:r>
              <a:rPr lang="en-GB" sz="2400" dirty="0" smtClean="0"/>
              <a:t>Changes in variability often difficult to include (downscaling, </a:t>
            </a:r>
            <a:r>
              <a:rPr lang="en-GB" sz="2400" dirty="0" err="1" smtClean="0"/>
              <a:t>stationarity</a:t>
            </a:r>
            <a:r>
              <a:rPr lang="en-GB" sz="2400" dirty="0" smtClean="0"/>
              <a:t>)</a:t>
            </a:r>
          </a:p>
          <a:p>
            <a:endParaRPr lang="en-GB" sz="2400" dirty="0" smtClean="0"/>
          </a:p>
          <a:p>
            <a:pPr marL="342900" indent="-342900">
              <a:buFont typeface="Arial" panose="020B0604020202020204" pitchFamily="34" charset="0"/>
              <a:buChar char="•"/>
            </a:pPr>
            <a:r>
              <a:rPr lang="en-GB" sz="2400" dirty="0" smtClean="0"/>
              <a:t>Climate models </a:t>
            </a:r>
            <a:r>
              <a:rPr lang="en-GB" sz="2400" dirty="0" smtClean="0">
                <a:sym typeface="Wingdings" panose="05000000000000000000" pitchFamily="2" charset="2"/>
              </a:rPr>
              <a:t> weather models: yes but when?</a:t>
            </a:r>
          </a:p>
          <a:p>
            <a:endParaRPr lang="en-GB" sz="2400" dirty="0"/>
          </a:p>
          <a:p>
            <a:pPr marL="342900" indent="-342900">
              <a:buFont typeface="Arial" panose="020B0604020202020204" pitchFamily="34" charset="0"/>
              <a:buChar char="•"/>
            </a:pPr>
            <a:r>
              <a:rPr lang="en-GB" sz="2400" dirty="0" smtClean="0"/>
              <a:t>First principles: more energy in the system </a:t>
            </a:r>
            <a:r>
              <a:rPr lang="en-GB" sz="2400" dirty="0" smtClean="0">
                <a:sym typeface="Wingdings" panose="05000000000000000000" pitchFamily="2" charset="2"/>
              </a:rPr>
              <a:t> more </a:t>
            </a:r>
            <a:r>
              <a:rPr lang="en-GB" sz="2400" dirty="0" err="1" smtClean="0">
                <a:sym typeface="Wingdings" panose="05000000000000000000" pitchFamily="2" charset="2"/>
              </a:rPr>
              <a:t>evap</a:t>
            </a:r>
            <a:r>
              <a:rPr lang="en-GB" sz="2400" dirty="0" smtClean="0">
                <a:sym typeface="Wingdings" panose="05000000000000000000" pitchFamily="2" charset="2"/>
              </a:rPr>
              <a:t>/rain  more variability: yes but where, how much?</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324474" y="1047750"/>
            <a:ext cx="3914775" cy="5715000"/>
          </a:xfrm>
          <a:prstGeom prst="rect">
            <a:avLst/>
          </a:prstGeom>
          <a:noFill/>
          <a:ln>
            <a:noFill/>
          </a:ln>
          <a:effectLst/>
          <a:extLst/>
        </p:spPr>
      </p:pic>
    </p:spTree>
    <p:extLst>
      <p:ext uri="{BB962C8B-B14F-4D97-AF65-F5344CB8AC3E}">
        <p14:creationId xmlns:p14="http://schemas.microsoft.com/office/powerpoint/2010/main" val="4138245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95953"/>
            <a:ext cx="7613374" cy="584775"/>
          </a:xfrm>
          <a:prstGeom prst="rect">
            <a:avLst/>
          </a:prstGeom>
          <a:noFill/>
        </p:spPr>
        <p:txBody>
          <a:bodyPr wrap="square" rtlCol="0">
            <a:spAutoFit/>
          </a:bodyPr>
          <a:lstStyle/>
          <a:p>
            <a:r>
              <a:rPr lang="en-GB" sz="3200" dirty="0" smtClean="0">
                <a:solidFill>
                  <a:schemeClr val="tx2"/>
                </a:solidFill>
              </a:rPr>
              <a:t>Climate variability affect food insecurity</a:t>
            </a:r>
          </a:p>
        </p:txBody>
      </p:sp>
      <p:sp>
        <p:nvSpPr>
          <p:cNvPr id="4" name="TextBox 3"/>
          <p:cNvSpPr txBox="1"/>
          <p:nvPr/>
        </p:nvSpPr>
        <p:spPr>
          <a:xfrm>
            <a:off x="657226" y="1828800"/>
            <a:ext cx="7724774"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Rainfall </a:t>
            </a:r>
            <a:r>
              <a:rPr lang="en-GB" sz="2400" dirty="0"/>
              <a:t>variability can have substantial effects on agricultural growth at the national </a:t>
            </a:r>
            <a:r>
              <a:rPr lang="en-GB" sz="2400" dirty="0" smtClean="0"/>
              <a:t>level; at local level it can crush households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Can we demonstrate links </a:t>
            </a:r>
            <a:r>
              <a:rPr lang="en-GB" sz="2400" dirty="0"/>
              <a:t>from </a:t>
            </a:r>
            <a:r>
              <a:rPr lang="en-GB" sz="2400" dirty="0" smtClean="0"/>
              <a:t>rainfall variability </a:t>
            </a:r>
            <a:r>
              <a:rPr lang="en-GB" sz="2400" dirty="0"/>
              <a:t>to </a:t>
            </a:r>
            <a:r>
              <a:rPr lang="en-GB" sz="2400" dirty="0" smtClean="0"/>
              <a:t>food availability, and then to food insecurity and poverty?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How might these links be affected in the future with increased climatic variability?</a:t>
            </a:r>
          </a:p>
        </p:txBody>
      </p:sp>
    </p:spTree>
    <p:extLst>
      <p:ext uri="{BB962C8B-B14F-4D97-AF65-F5344CB8AC3E}">
        <p14:creationId xmlns:p14="http://schemas.microsoft.com/office/powerpoint/2010/main" val="4074526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8" y="1224170"/>
            <a:ext cx="9594381" cy="468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8603" y="320585"/>
            <a:ext cx="7447103" cy="461665"/>
          </a:xfrm>
          <a:prstGeom prst="rect">
            <a:avLst/>
          </a:prstGeom>
          <a:noFill/>
        </p:spPr>
        <p:txBody>
          <a:bodyPr wrap="none" rtlCol="0">
            <a:spAutoFit/>
          </a:bodyPr>
          <a:lstStyle/>
          <a:p>
            <a:r>
              <a:rPr lang="en-GB" sz="2400" dirty="0" smtClean="0">
                <a:solidFill>
                  <a:schemeClr val="tx2"/>
                </a:solidFill>
              </a:rPr>
              <a:t>Kilocalorie </a:t>
            </a:r>
            <a:r>
              <a:rPr lang="en-GB" sz="2400" dirty="0">
                <a:solidFill>
                  <a:schemeClr val="tx2"/>
                </a:solidFill>
              </a:rPr>
              <a:t>availability per capita from animal source </a:t>
            </a:r>
            <a:r>
              <a:rPr lang="en-GB" sz="2400" dirty="0" smtClean="0">
                <a:solidFill>
                  <a:schemeClr val="tx2"/>
                </a:solidFill>
              </a:rPr>
              <a:t>foods</a:t>
            </a:r>
            <a:endParaRPr lang="en-GB" sz="2400" dirty="0">
              <a:solidFill>
                <a:schemeClr val="tx2"/>
              </a:solidFill>
            </a:endParaRPr>
          </a:p>
        </p:txBody>
      </p:sp>
      <p:sp>
        <p:nvSpPr>
          <p:cNvPr id="3" name="TextBox 2"/>
          <p:cNvSpPr txBox="1"/>
          <p:nvPr/>
        </p:nvSpPr>
        <p:spPr>
          <a:xfrm>
            <a:off x="6657975" y="6467475"/>
            <a:ext cx="2434577" cy="338554"/>
          </a:xfrm>
          <a:prstGeom prst="rect">
            <a:avLst/>
          </a:prstGeom>
          <a:noFill/>
        </p:spPr>
        <p:txBody>
          <a:bodyPr wrap="none" rtlCol="0">
            <a:spAutoFit/>
          </a:bodyPr>
          <a:lstStyle/>
          <a:p>
            <a:r>
              <a:rPr lang="en-GB" sz="1600" dirty="0" smtClean="0"/>
              <a:t>Herrero et al. (2013), PNAS</a:t>
            </a:r>
            <a:endParaRPr lang="en-GB" sz="1600" dirty="0"/>
          </a:p>
        </p:txBody>
      </p:sp>
      <p:sp>
        <p:nvSpPr>
          <p:cNvPr id="4" name="Rounded Rectangle 3"/>
          <p:cNvSpPr/>
          <p:nvPr/>
        </p:nvSpPr>
        <p:spPr>
          <a:xfrm>
            <a:off x="17628" y="3933826"/>
            <a:ext cx="2430297" cy="29051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solidFill>
                  <a:schemeClr val="tx1"/>
                </a:solidFill>
              </a:rPr>
              <a:t>Livestock systems mapping</a:t>
            </a:r>
          </a:p>
          <a:p>
            <a:pPr marL="285750" indent="-285750">
              <a:buFont typeface="Arial" panose="020B0604020202020204" pitchFamily="34" charset="0"/>
              <a:buChar char="•"/>
            </a:pPr>
            <a:r>
              <a:rPr lang="en-GB" sz="1400" dirty="0" smtClean="0">
                <a:solidFill>
                  <a:schemeClr val="tx1"/>
                </a:solidFill>
              </a:rPr>
              <a:t>Regionally-specific livestock diets</a:t>
            </a:r>
          </a:p>
          <a:p>
            <a:pPr marL="285750" indent="-285750">
              <a:buFont typeface="Arial" panose="020B0604020202020204" pitchFamily="34" charset="0"/>
              <a:buChar char="•"/>
            </a:pPr>
            <a:r>
              <a:rPr lang="en-GB" sz="1400" dirty="0" smtClean="0">
                <a:solidFill>
                  <a:schemeClr val="tx1"/>
                </a:solidFill>
              </a:rPr>
              <a:t>Livestock model simulations</a:t>
            </a:r>
          </a:p>
          <a:p>
            <a:pPr marL="285750" indent="-285750">
              <a:buFont typeface="Arial" panose="020B0604020202020204" pitchFamily="34" charset="0"/>
              <a:buChar char="•"/>
            </a:pPr>
            <a:r>
              <a:rPr lang="en-GB" sz="1400" dirty="0" smtClean="0">
                <a:solidFill>
                  <a:schemeClr val="tx1"/>
                </a:solidFill>
              </a:rPr>
              <a:t>Milk </a:t>
            </a:r>
            <a:r>
              <a:rPr lang="en-GB" sz="1400" dirty="0">
                <a:solidFill>
                  <a:schemeClr val="tx1"/>
                </a:solidFill>
              </a:rPr>
              <a:t>and meat from </a:t>
            </a:r>
            <a:r>
              <a:rPr lang="en-GB" sz="1400" dirty="0" smtClean="0">
                <a:solidFill>
                  <a:schemeClr val="tx1"/>
                </a:solidFill>
              </a:rPr>
              <a:t>ruminants</a:t>
            </a:r>
          </a:p>
          <a:p>
            <a:pPr marL="285750" indent="-285750">
              <a:buFont typeface="Arial" panose="020B0604020202020204" pitchFamily="34" charset="0"/>
              <a:buChar char="•"/>
            </a:pPr>
            <a:r>
              <a:rPr lang="en-GB" sz="1400" dirty="0" smtClean="0">
                <a:solidFill>
                  <a:schemeClr val="tx1"/>
                </a:solidFill>
              </a:rPr>
              <a:t>Meat </a:t>
            </a:r>
            <a:r>
              <a:rPr lang="en-GB" sz="1400" dirty="0">
                <a:solidFill>
                  <a:schemeClr val="tx1"/>
                </a:solidFill>
              </a:rPr>
              <a:t>and eggs from </a:t>
            </a:r>
            <a:r>
              <a:rPr lang="en-GB" sz="1400" dirty="0" err="1" smtClean="0">
                <a:solidFill>
                  <a:schemeClr val="tx1"/>
                </a:solidFill>
              </a:rPr>
              <a:t>monogastrics</a:t>
            </a:r>
            <a:endParaRPr lang="en-GB" sz="1400" dirty="0" smtClean="0">
              <a:solidFill>
                <a:schemeClr val="tx1"/>
              </a:solidFill>
            </a:endParaRPr>
          </a:p>
          <a:p>
            <a:pPr marL="285750" indent="-285750">
              <a:buFont typeface="Arial" panose="020B0604020202020204" pitchFamily="34" charset="0"/>
              <a:buChar char="•"/>
            </a:pPr>
            <a:r>
              <a:rPr lang="en-GB" sz="1400" dirty="0" smtClean="0">
                <a:solidFill>
                  <a:schemeClr val="tx1"/>
                </a:solidFill>
              </a:rPr>
              <a:t>Numbers matched with FAOSTAT at country level</a:t>
            </a:r>
            <a:endParaRPr lang="en-GB" sz="1400" dirty="0">
              <a:solidFill>
                <a:schemeClr val="tx1"/>
              </a:solidFill>
            </a:endParaRPr>
          </a:p>
        </p:txBody>
      </p:sp>
    </p:spTree>
    <p:extLst>
      <p:ext uri="{BB962C8B-B14F-4D97-AF65-F5344CB8AC3E}">
        <p14:creationId xmlns:p14="http://schemas.microsoft.com/office/powerpoint/2010/main" val="755610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6"/>
            <a:ext cx="9078096" cy="376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8603" y="320585"/>
            <a:ext cx="5616217" cy="461665"/>
          </a:xfrm>
          <a:prstGeom prst="rect">
            <a:avLst/>
          </a:prstGeom>
          <a:noFill/>
        </p:spPr>
        <p:txBody>
          <a:bodyPr wrap="none" rtlCol="0">
            <a:spAutoFit/>
          </a:bodyPr>
          <a:lstStyle/>
          <a:p>
            <a:r>
              <a:rPr lang="en-GB" sz="2400" dirty="0" smtClean="0">
                <a:solidFill>
                  <a:schemeClr val="tx2"/>
                </a:solidFill>
              </a:rPr>
              <a:t>Kilocalorie </a:t>
            </a:r>
            <a:r>
              <a:rPr lang="en-GB" sz="2400" dirty="0">
                <a:solidFill>
                  <a:schemeClr val="tx2"/>
                </a:solidFill>
              </a:rPr>
              <a:t>availability per capita from </a:t>
            </a:r>
            <a:r>
              <a:rPr lang="en-GB" sz="2400" dirty="0" smtClean="0">
                <a:solidFill>
                  <a:schemeClr val="tx2"/>
                </a:solidFill>
              </a:rPr>
              <a:t>crops</a:t>
            </a:r>
            <a:endParaRPr lang="en-GB" sz="2400" dirty="0">
              <a:solidFill>
                <a:schemeClr val="tx2"/>
              </a:solidFill>
            </a:endParaRPr>
          </a:p>
        </p:txBody>
      </p:sp>
      <p:sp>
        <p:nvSpPr>
          <p:cNvPr id="4" name="TextBox 3"/>
          <p:cNvSpPr txBox="1"/>
          <p:nvPr/>
        </p:nvSpPr>
        <p:spPr>
          <a:xfrm>
            <a:off x="6657975" y="6467475"/>
            <a:ext cx="2457532" cy="338554"/>
          </a:xfrm>
          <a:prstGeom prst="rect">
            <a:avLst/>
          </a:prstGeom>
          <a:noFill/>
        </p:spPr>
        <p:txBody>
          <a:bodyPr wrap="none" rtlCol="0">
            <a:spAutoFit/>
          </a:bodyPr>
          <a:lstStyle/>
          <a:p>
            <a:r>
              <a:rPr lang="en-GB" sz="1600" dirty="0" smtClean="0"/>
              <a:t>Thornton et al. (2014), GCB</a:t>
            </a:r>
            <a:endParaRPr lang="en-GB"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4925567"/>
            <a:ext cx="3477220" cy="741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7628" y="4925567"/>
            <a:ext cx="2430297" cy="191338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solidFill>
                  <a:schemeClr val="tx1"/>
                </a:solidFill>
              </a:rPr>
              <a:t>SPAM crop area data (2000) for 14 </a:t>
            </a:r>
            <a:r>
              <a:rPr lang="en-GB" sz="1400" dirty="0">
                <a:solidFill>
                  <a:schemeClr val="tx1"/>
                </a:solidFill>
              </a:rPr>
              <a:t>food crops </a:t>
            </a:r>
            <a:r>
              <a:rPr lang="en-GB" sz="1400" dirty="0" smtClean="0">
                <a:solidFill>
                  <a:schemeClr val="tx1"/>
                </a:solidFill>
              </a:rPr>
              <a:t>/ crop groups (cereals, pulses, roots and tubers, bananas)</a:t>
            </a:r>
          </a:p>
          <a:p>
            <a:pPr marL="285750" indent="-285750">
              <a:buFont typeface="Arial" panose="020B0604020202020204" pitchFamily="34" charset="0"/>
              <a:buChar char="•"/>
            </a:pPr>
            <a:r>
              <a:rPr lang="en-GB" sz="1400" dirty="0" smtClean="0">
                <a:solidFill>
                  <a:schemeClr val="tx1"/>
                </a:solidFill>
              </a:rPr>
              <a:t>Matches </a:t>
            </a:r>
            <a:r>
              <a:rPr lang="en-GB" sz="1400" dirty="0">
                <a:solidFill>
                  <a:schemeClr val="tx1"/>
                </a:solidFill>
              </a:rPr>
              <a:t>FAOSTAT country </a:t>
            </a:r>
            <a:r>
              <a:rPr lang="en-GB" sz="1400" dirty="0" smtClean="0">
                <a:solidFill>
                  <a:schemeClr val="tx1"/>
                </a:solidFill>
              </a:rPr>
              <a:t>data (2000)</a:t>
            </a:r>
            <a:endParaRPr lang="en-GB" sz="1400" dirty="0">
              <a:solidFill>
                <a:schemeClr val="tx1"/>
              </a:solidFill>
            </a:endParaRPr>
          </a:p>
        </p:txBody>
      </p:sp>
    </p:spTree>
    <p:extLst>
      <p:ext uri="{BB962C8B-B14F-4D97-AF65-F5344CB8AC3E}">
        <p14:creationId xmlns:p14="http://schemas.microsoft.com/office/powerpoint/2010/main" val="3387263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603" y="320585"/>
            <a:ext cx="6623544" cy="461665"/>
          </a:xfrm>
          <a:prstGeom prst="rect">
            <a:avLst/>
          </a:prstGeom>
          <a:noFill/>
        </p:spPr>
        <p:txBody>
          <a:bodyPr wrap="none" rtlCol="0">
            <a:spAutoFit/>
          </a:bodyPr>
          <a:lstStyle/>
          <a:p>
            <a:r>
              <a:rPr lang="en-GB" sz="2400" dirty="0" smtClean="0">
                <a:solidFill>
                  <a:schemeClr val="tx2"/>
                </a:solidFill>
              </a:rPr>
              <a:t>Simulated annual rainfall coefficient of variation %</a:t>
            </a:r>
            <a:endParaRPr lang="en-GB" sz="2400" dirty="0">
              <a:solidFill>
                <a:schemeClr val="tx2"/>
              </a:solidFill>
            </a:endParaRPr>
          </a:p>
        </p:txBody>
      </p:sp>
      <p:sp>
        <p:nvSpPr>
          <p:cNvPr id="5" name="TextBox 4"/>
          <p:cNvSpPr txBox="1"/>
          <p:nvPr/>
        </p:nvSpPr>
        <p:spPr>
          <a:xfrm>
            <a:off x="6819900" y="6448425"/>
            <a:ext cx="2247025" cy="338554"/>
          </a:xfrm>
          <a:prstGeom prst="rect">
            <a:avLst/>
          </a:prstGeom>
          <a:noFill/>
        </p:spPr>
        <p:txBody>
          <a:bodyPr wrap="none" rtlCol="0">
            <a:spAutoFit/>
          </a:bodyPr>
          <a:lstStyle/>
          <a:p>
            <a:r>
              <a:rPr lang="en-GB" sz="1600" dirty="0" smtClean="0"/>
              <a:t>Jones &amp; Thornton (2013)</a:t>
            </a:r>
            <a:endParaRPr lang="en-GB"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3347"/>
            <a:ext cx="9144591" cy="385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020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043" y="-2679"/>
            <a:ext cx="1623123" cy="1559471"/>
          </a:xfrm>
          <a:prstGeom prst="rect">
            <a:avLst/>
          </a:prstGeom>
        </p:spPr>
      </p:pic>
      <p:sp>
        <p:nvSpPr>
          <p:cNvPr id="2" name="TextBox 1"/>
          <p:cNvSpPr txBox="1"/>
          <p:nvPr/>
        </p:nvSpPr>
        <p:spPr>
          <a:xfrm>
            <a:off x="457382" y="470563"/>
            <a:ext cx="7613374" cy="523220"/>
          </a:xfrm>
          <a:prstGeom prst="rect">
            <a:avLst/>
          </a:prstGeom>
          <a:noFill/>
        </p:spPr>
        <p:txBody>
          <a:bodyPr wrap="square" rtlCol="0">
            <a:spAutoFit/>
          </a:bodyPr>
          <a:lstStyle/>
          <a:p>
            <a:r>
              <a:rPr lang="en-GB" sz="2800" dirty="0" smtClean="0">
                <a:solidFill>
                  <a:schemeClr val="tx2"/>
                </a:solidFill>
              </a:rPr>
              <a:t>Calorie availability and rainfall variability</a:t>
            </a:r>
          </a:p>
        </p:txBody>
      </p:sp>
      <p:sp>
        <p:nvSpPr>
          <p:cNvPr id="4" name="TextBox 3"/>
          <p:cNvSpPr txBox="1"/>
          <p:nvPr/>
        </p:nvSpPr>
        <p:spPr>
          <a:xfrm>
            <a:off x="457385" y="1390508"/>
            <a:ext cx="8208944" cy="5016758"/>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5.4 </a:t>
            </a:r>
            <a:r>
              <a:rPr lang="en-GB" sz="2000" dirty="0"/>
              <a:t>billion </a:t>
            </a:r>
            <a:r>
              <a:rPr lang="en-GB" sz="2000" dirty="0" smtClean="0"/>
              <a:t>people (90%) live </a:t>
            </a:r>
            <a:r>
              <a:rPr lang="en-GB" sz="2000" dirty="0"/>
              <a:t>in places that produce </a:t>
            </a:r>
            <a:r>
              <a:rPr lang="en-GB" sz="2000" dirty="0" smtClean="0"/>
              <a:t>some </a:t>
            </a:r>
            <a:r>
              <a:rPr lang="en-GB" sz="2000" dirty="0"/>
              <a:t>crop and livestock </a:t>
            </a:r>
            <a:r>
              <a:rPr lang="en-GB" sz="2000" dirty="0" smtClean="0"/>
              <a:t>calories; of total calories, 70% from 14 crops, 30% from livestock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22</a:t>
            </a:r>
            <a:r>
              <a:rPr lang="en-GB" sz="2000" dirty="0"/>
              <a:t>% of people live in </a:t>
            </a:r>
            <a:r>
              <a:rPr lang="en-GB" sz="2000" b="1" dirty="0"/>
              <a:t>developed regions</a:t>
            </a:r>
            <a:r>
              <a:rPr lang="en-GB" sz="2000" dirty="0"/>
              <a:t>, producing 60% of the </a:t>
            </a:r>
            <a:r>
              <a:rPr lang="en-GB" sz="2000" dirty="0" smtClean="0"/>
              <a:t>calories</a:t>
            </a:r>
          </a:p>
          <a:p>
            <a:r>
              <a:rPr lang="en-GB" sz="2000" dirty="0"/>
              <a:t> </a:t>
            </a:r>
            <a:r>
              <a:rPr lang="en-GB" sz="2000" dirty="0" smtClean="0"/>
              <a:t>     78% of people live in </a:t>
            </a:r>
            <a:r>
              <a:rPr lang="en-GB" sz="2000" b="1" dirty="0" smtClean="0"/>
              <a:t>developing countries</a:t>
            </a:r>
            <a:r>
              <a:rPr lang="en-GB" sz="2000" dirty="0" smtClean="0"/>
              <a:t>, producing 40% of the calories;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In </a:t>
            </a:r>
            <a:r>
              <a:rPr lang="en-GB" sz="2000" b="1" dirty="0" smtClean="0"/>
              <a:t>developed </a:t>
            </a:r>
            <a:r>
              <a:rPr lang="en-GB" sz="2000" b="1" dirty="0"/>
              <a:t>regions</a:t>
            </a:r>
            <a:r>
              <a:rPr lang="en-GB" sz="2000" dirty="0"/>
              <a:t>, </a:t>
            </a:r>
            <a:r>
              <a:rPr lang="en-GB" sz="2000" dirty="0" smtClean="0"/>
              <a:t>“food insecurity” (children underweight) increases </a:t>
            </a:r>
            <a:r>
              <a:rPr lang="en-GB" sz="2000" dirty="0"/>
              <a:t>as rainfall variability </a:t>
            </a:r>
            <a:r>
              <a:rPr lang="en-GB" sz="2000" dirty="0" smtClean="0"/>
              <a:t>increases</a:t>
            </a:r>
          </a:p>
          <a:p>
            <a:r>
              <a:rPr lang="en-GB" sz="2000" dirty="0" smtClean="0"/>
              <a:t>      In </a:t>
            </a:r>
            <a:r>
              <a:rPr lang="en-GB" sz="2000" b="1" dirty="0"/>
              <a:t>developing countries</a:t>
            </a:r>
            <a:r>
              <a:rPr lang="en-GB" sz="2000" dirty="0"/>
              <a:t>, </a:t>
            </a:r>
            <a:r>
              <a:rPr lang="en-GB" sz="2000" dirty="0" smtClean="0"/>
              <a:t>“FI” increases </a:t>
            </a:r>
            <a:r>
              <a:rPr lang="en-GB" sz="2000" dirty="0"/>
              <a:t>up to </a:t>
            </a:r>
            <a:r>
              <a:rPr lang="en-GB" sz="2000" dirty="0" smtClean="0"/>
              <a:t>30% rainfall </a:t>
            </a:r>
            <a:r>
              <a:rPr lang="en-GB" sz="2000" dirty="0"/>
              <a:t>CV </a:t>
            </a:r>
            <a:r>
              <a:rPr lang="en-GB" sz="2000" dirty="0" smtClean="0"/>
              <a:t>then falls</a:t>
            </a:r>
          </a:p>
          <a:p>
            <a:r>
              <a:rPr lang="en-GB" sz="2000" dirty="0"/>
              <a:t> </a:t>
            </a:r>
            <a:r>
              <a:rPr lang="en-GB" sz="2000" dirty="0" smtClean="0"/>
              <a:t>     slightly (food imports/food aid?)</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8x more people </a:t>
            </a:r>
            <a:r>
              <a:rPr lang="en-GB" sz="2000" dirty="0"/>
              <a:t>live in </a:t>
            </a:r>
            <a:r>
              <a:rPr lang="en-GB" sz="2000" dirty="0" smtClean="0"/>
              <a:t>high </a:t>
            </a:r>
            <a:r>
              <a:rPr lang="en-GB" sz="2000" dirty="0"/>
              <a:t>rainfall variability </a:t>
            </a:r>
            <a:r>
              <a:rPr lang="en-GB" sz="2000" dirty="0" smtClean="0"/>
              <a:t>areas in developing </a:t>
            </a:r>
            <a:r>
              <a:rPr lang="en-GB" sz="2000" dirty="0"/>
              <a:t>countries </a:t>
            </a:r>
            <a:r>
              <a:rPr lang="en-GB" sz="2000" dirty="0" smtClean="0"/>
              <a:t>than in developed </a:t>
            </a:r>
            <a:r>
              <a:rPr lang="en-GB" sz="2000" dirty="0"/>
              <a:t>countries (407 </a:t>
            </a:r>
            <a:r>
              <a:rPr lang="en-GB" sz="2000" dirty="0" smtClean="0"/>
              <a:t>million </a:t>
            </a:r>
            <a:r>
              <a:rPr lang="en-GB" sz="2000" dirty="0" err="1" smtClean="0"/>
              <a:t>vs</a:t>
            </a:r>
            <a:r>
              <a:rPr lang="en-GB" sz="2000" dirty="0" smtClean="0"/>
              <a:t> 54 </a:t>
            </a:r>
            <a:r>
              <a:rPr lang="en-GB" sz="2000" dirty="0"/>
              <a:t>million</a:t>
            </a:r>
            <a:r>
              <a:rPr lang="en-GB" sz="2000" dirty="0" smtClean="0"/>
              <a:t>)</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These </a:t>
            </a:r>
            <a:r>
              <a:rPr lang="en-GB" sz="2000" dirty="0"/>
              <a:t>areas of high rainfall variability in developing countries account for only </a:t>
            </a:r>
            <a:r>
              <a:rPr lang="en-GB" sz="2000" dirty="0" smtClean="0"/>
              <a:t>3% </a:t>
            </a:r>
            <a:r>
              <a:rPr lang="en-GB" sz="2000" dirty="0"/>
              <a:t>of all </a:t>
            </a:r>
            <a:r>
              <a:rPr lang="en-GB" sz="2000" dirty="0" smtClean="0"/>
              <a:t>available  calories (for 10% of the population)</a:t>
            </a:r>
          </a:p>
        </p:txBody>
      </p:sp>
      <p:sp>
        <p:nvSpPr>
          <p:cNvPr id="5" name="TextBox 4"/>
          <p:cNvSpPr txBox="1"/>
          <p:nvPr/>
        </p:nvSpPr>
        <p:spPr>
          <a:xfrm>
            <a:off x="6657975" y="6467475"/>
            <a:ext cx="2457532" cy="338554"/>
          </a:xfrm>
          <a:prstGeom prst="rect">
            <a:avLst/>
          </a:prstGeom>
          <a:noFill/>
        </p:spPr>
        <p:txBody>
          <a:bodyPr wrap="none" rtlCol="0">
            <a:spAutoFit/>
          </a:bodyPr>
          <a:lstStyle/>
          <a:p>
            <a:r>
              <a:rPr lang="en-GB" sz="1600" dirty="0" smtClean="0"/>
              <a:t>Thornton et al. (2014), GCB</a:t>
            </a:r>
            <a:endParaRPr lang="en-GB" sz="1600" dirty="0"/>
          </a:p>
        </p:txBody>
      </p:sp>
    </p:spTree>
    <p:extLst>
      <p:ext uri="{BB962C8B-B14F-4D97-AF65-F5344CB8AC3E}">
        <p14:creationId xmlns:p14="http://schemas.microsoft.com/office/powerpoint/2010/main" val="2072520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295265"/>
            <a:ext cx="821055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6725" y="204708"/>
            <a:ext cx="8377024" cy="707886"/>
          </a:xfrm>
          <a:prstGeom prst="rect">
            <a:avLst/>
          </a:prstGeom>
          <a:noFill/>
        </p:spPr>
        <p:txBody>
          <a:bodyPr wrap="square" rtlCol="0">
            <a:spAutoFit/>
          </a:bodyPr>
          <a:lstStyle/>
          <a:p>
            <a:r>
              <a:rPr lang="en-GB" sz="2000" dirty="0" smtClean="0">
                <a:solidFill>
                  <a:schemeClr val="tx2"/>
                </a:solidFill>
              </a:rPr>
              <a:t>Impacts </a:t>
            </a:r>
            <a:r>
              <a:rPr lang="en-GB" sz="2000" dirty="0">
                <a:solidFill>
                  <a:schemeClr val="tx2"/>
                </a:solidFill>
              </a:rPr>
              <a:t>of an across-the-board increase in rainfall CV of 1% on population </a:t>
            </a:r>
            <a:r>
              <a:rPr lang="en-GB" sz="2000" dirty="0" smtClean="0">
                <a:solidFill>
                  <a:schemeClr val="tx2"/>
                </a:solidFill>
              </a:rPr>
              <a:t>distribution by </a:t>
            </a:r>
            <a:r>
              <a:rPr lang="en-GB" sz="2000" dirty="0">
                <a:solidFill>
                  <a:schemeClr val="tx2"/>
                </a:solidFill>
              </a:rPr>
              <a:t>rainfall </a:t>
            </a:r>
            <a:r>
              <a:rPr lang="en-GB" sz="2000" dirty="0" smtClean="0">
                <a:solidFill>
                  <a:schemeClr val="tx2"/>
                </a:solidFill>
              </a:rPr>
              <a:t>variability</a:t>
            </a:r>
            <a:endParaRPr lang="en-GB" sz="2000" dirty="0">
              <a:solidFill>
                <a:schemeClr val="tx2"/>
              </a:solidFill>
            </a:endParaRPr>
          </a:p>
        </p:txBody>
      </p:sp>
      <p:sp>
        <p:nvSpPr>
          <p:cNvPr id="6" name="Cloud Callout 5"/>
          <p:cNvSpPr/>
          <p:nvPr/>
        </p:nvSpPr>
        <p:spPr>
          <a:xfrm>
            <a:off x="1504950" y="1104900"/>
            <a:ext cx="7338799" cy="2571750"/>
          </a:xfrm>
          <a:prstGeom prst="cloudCallout">
            <a:avLst>
              <a:gd name="adj1" fmla="val 8373"/>
              <a:gd name="adj2" fmla="val 8084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dirty="0">
                <a:solidFill>
                  <a:schemeClr val="accent1">
                    <a:lumMod val="50000"/>
                  </a:schemeClr>
                </a:solidFill>
              </a:rPr>
              <a:t>100 million more people (+25%) developing </a:t>
            </a:r>
          </a:p>
          <a:p>
            <a:pPr marL="342900" indent="-342900">
              <a:buFont typeface="Arial" panose="020B0604020202020204" pitchFamily="34" charset="0"/>
              <a:buChar char="•"/>
            </a:pPr>
            <a:r>
              <a:rPr lang="en-GB" dirty="0">
                <a:solidFill>
                  <a:schemeClr val="accent1">
                    <a:lumMod val="50000"/>
                  </a:schemeClr>
                </a:solidFill>
              </a:rPr>
              <a:t>20 million more (+40%) </a:t>
            </a:r>
            <a:r>
              <a:rPr lang="en-GB" dirty="0" smtClean="0">
                <a:solidFill>
                  <a:schemeClr val="accent1">
                    <a:lumMod val="50000"/>
                  </a:schemeClr>
                </a:solidFill>
              </a:rPr>
              <a:t>developed</a:t>
            </a:r>
          </a:p>
          <a:p>
            <a:endParaRPr lang="en-GB" dirty="0">
              <a:solidFill>
                <a:schemeClr val="accent1">
                  <a:lumMod val="50000"/>
                </a:schemeClr>
              </a:solidFill>
            </a:endParaRPr>
          </a:p>
          <a:p>
            <a:r>
              <a:rPr lang="en-GB" dirty="0">
                <a:solidFill>
                  <a:schemeClr val="accent1">
                    <a:lumMod val="50000"/>
                  </a:schemeClr>
                </a:solidFill>
                <a:sym typeface="Wingdings" panose="05000000000000000000" pitchFamily="2" charset="2"/>
              </a:rPr>
              <a:t> </a:t>
            </a:r>
            <a:r>
              <a:rPr lang="en-GB" b="1" i="1" dirty="0" smtClean="0">
                <a:solidFill>
                  <a:schemeClr val="accent1">
                    <a:lumMod val="50000"/>
                  </a:schemeClr>
                </a:solidFill>
                <a:sym typeface="Wingdings" panose="05000000000000000000" pitchFamily="2" charset="2"/>
              </a:rPr>
              <a:t>more </a:t>
            </a:r>
            <a:r>
              <a:rPr lang="en-GB" b="1" i="1" dirty="0">
                <a:solidFill>
                  <a:schemeClr val="accent1">
                    <a:lumMod val="50000"/>
                  </a:schemeClr>
                </a:solidFill>
                <a:sym typeface="Wingdings" panose="05000000000000000000" pitchFamily="2" charset="2"/>
              </a:rPr>
              <a:t>underweight </a:t>
            </a:r>
            <a:r>
              <a:rPr lang="en-GB" b="1" i="1" dirty="0" smtClean="0">
                <a:solidFill>
                  <a:schemeClr val="accent1">
                    <a:lumMod val="50000"/>
                  </a:schemeClr>
                </a:solidFill>
                <a:sym typeface="Wingdings" panose="05000000000000000000" pitchFamily="2" charset="2"/>
              </a:rPr>
              <a:t>children </a:t>
            </a:r>
            <a:r>
              <a:rPr lang="en-GB" dirty="0" smtClean="0">
                <a:solidFill>
                  <a:schemeClr val="accent1">
                    <a:lumMod val="50000"/>
                  </a:schemeClr>
                </a:solidFill>
                <a:sym typeface="Wingdings" panose="05000000000000000000" pitchFamily="2" charset="2"/>
              </a:rPr>
              <a:t>in the future (all other things being equal)</a:t>
            </a:r>
            <a:endParaRPr lang="en-GB" dirty="0">
              <a:solidFill>
                <a:schemeClr val="accent1">
                  <a:lumMod val="50000"/>
                </a:schemeClr>
              </a:solidFill>
            </a:endParaRPr>
          </a:p>
        </p:txBody>
      </p:sp>
      <p:sp>
        <p:nvSpPr>
          <p:cNvPr id="5" name="TextBox 4"/>
          <p:cNvSpPr txBox="1"/>
          <p:nvPr/>
        </p:nvSpPr>
        <p:spPr>
          <a:xfrm>
            <a:off x="6657975" y="6467475"/>
            <a:ext cx="2457532" cy="338554"/>
          </a:xfrm>
          <a:prstGeom prst="rect">
            <a:avLst/>
          </a:prstGeom>
          <a:noFill/>
        </p:spPr>
        <p:txBody>
          <a:bodyPr wrap="none" rtlCol="0">
            <a:spAutoFit/>
          </a:bodyPr>
          <a:lstStyle/>
          <a:p>
            <a:r>
              <a:rPr lang="en-GB" sz="1600" dirty="0" smtClean="0"/>
              <a:t>Thornton et al. (2014), GCB</a:t>
            </a:r>
            <a:endParaRPr lang="en-GB" sz="1600" dirty="0"/>
          </a:p>
        </p:txBody>
      </p:sp>
    </p:spTree>
    <p:extLst>
      <p:ext uri="{BB962C8B-B14F-4D97-AF65-F5344CB8AC3E}">
        <p14:creationId xmlns:p14="http://schemas.microsoft.com/office/powerpoint/2010/main" val="317069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5410944" cy="1143000"/>
          </a:xfrm>
        </p:spPr>
        <p:txBody>
          <a:bodyPr>
            <a:normAutofit/>
          </a:bodyPr>
          <a:lstStyle/>
          <a:p>
            <a:pPr algn="l" eaLnBrk="1" hangingPunct="1"/>
            <a:r>
              <a:rPr lang="en-GB" altLang="en-US" sz="4000" dirty="0" smtClean="0">
                <a:solidFill>
                  <a:schemeClr val="accent1">
                    <a:lumMod val="75000"/>
                  </a:schemeClr>
                </a:solidFill>
              </a:rPr>
              <a:t>The challenge</a:t>
            </a:r>
          </a:p>
        </p:txBody>
      </p:sp>
      <p:pic>
        <p:nvPicPr>
          <p:cNvPr id="59396" name="Picture 4" descr="perfect_st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
            <a:ext cx="3995936" cy="40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body" idx="1"/>
          </p:nvPr>
        </p:nvSpPr>
        <p:spPr>
          <a:xfrm>
            <a:off x="395288" y="3539628"/>
            <a:ext cx="8229600" cy="3633788"/>
          </a:xfrm>
        </p:spPr>
        <p:txBody>
          <a:bodyPr/>
          <a:lstStyle/>
          <a:p>
            <a:pPr eaLnBrk="1" hangingPunct="1"/>
            <a:r>
              <a:rPr lang="en-GB" altLang="en-US" dirty="0" smtClean="0"/>
              <a:t>Increased food production</a:t>
            </a:r>
          </a:p>
          <a:p>
            <a:pPr lvl="1" eaLnBrk="1" hangingPunct="1"/>
            <a:r>
              <a:rPr lang="en-GB" altLang="en-US" dirty="0" smtClean="0"/>
              <a:t>in the face of climate change</a:t>
            </a:r>
          </a:p>
          <a:p>
            <a:pPr lvl="1" eaLnBrk="1" hangingPunct="1"/>
            <a:r>
              <a:rPr lang="en-GB" altLang="en-US" dirty="0" smtClean="0"/>
              <a:t>whilst reducing the carbon cost of farming </a:t>
            </a:r>
          </a:p>
          <a:p>
            <a:pPr lvl="1" eaLnBrk="1" hangingPunct="1"/>
            <a:r>
              <a:rPr lang="en-GB" altLang="en-US" dirty="0" smtClean="0"/>
              <a:t>but not simply by farming at lower intensity and taking more land (because there isn’t enough)</a:t>
            </a:r>
          </a:p>
        </p:txBody>
      </p:sp>
    </p:spTree>
    <p:extLst>
      <p:ext uri="{BB962C8B-B14F-4D97-AF65-F5344CB8AC3E}">
        <p14:creationId xmlns:p14="http://schemas.microsoft.com/office/powerpoint/2010/main" val="1858940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8104" y="462731"/>
            <a:ext cx="3240360" cy="2800767"/>
          </a:xfrm>
          <a:prstGeom prst="rect">
            <a:avLst/>
          </a:prstGeom>
          <a:noFill/>
        </p:spPr>
        <p:txBody>
          <a:bodyPr wrap="square" rtlCol="0">
            <a:spAutoFit/>
          </a:bodyPr>
          <a:lstStyle>
            <a:defPPr>
              <a:defRPr lang="en-US"/>
            </a:defPPr>
            <a:lvl1pPr>
              <a:defRPr sz="2400"/>
            </a:lvl1pPr>
          </a:lstStyle>
          <a:p>
            <a:r>
              <a:rPr lang="en-GB" sz="2200" dirty="0" smtClean="0"/>
              <a:t>We </a:t>
            </a:r>
            <a:r>
              <a:rPr lang="en-GB" sz="2200" dirty="0"/>
              <a:t>don’t </a:t>
            </a:r>
            <a:r>
              <a:rPr lang="en-GB" sz="2200" dirty="0" smtClean="0"/>
              <a:t>yet know many details </a:t>
            </a:r>
            <a:r>
              <a:rPr lang="en-GB" sz="2200" dirty="0"/>
              <a:t>of </a:t>
            </a:r>
            <a:r>
              <a:rPr lang="en-GB" sz="2200" dirty="0" smtClean="0"/>
              <a:t>future variability change</a:t>
            </a:r>
          </a:p>
          <a:p>
            <a:endParaRPr lang="en-GB" sz="2200" dirty="0"/>
          </a:p>
          <a:p>
            <a:r>
              <a:rPr lang="en-GB" sz="2200" dirty="0" smtClean="0">
                <a:sym typeface="Wingdings" panose="05000000000000000000" pitchFamily="2" charset="2"/>
              </a:rPr>
              <a:t> </a:t>
            </a:r>
            <a:r>
              <a:rPr lang="en-GB" sz="2200" dirty="0" smtClean="0"/>
              <a:t>define </a:t>
            </a:r>
            <a:r>
              <a:rPr lang="en-GB" sz="2200" dirty="0"/>
              <a:t>different “types” of climate change (means and variation) and evaluate their impacts</a:t>
            </a:r>
          </a:p>
        </p:txBody>
      </p:sp>
      <p:sp>
        <p:nvSpPr>
          <p:cNvPr id="4" name="TextBox 3"/>
          <p:cNvSpPr txBox="1"/>
          <p:nvPr/>
        </p:nvSpPr>
        <p:spPr>
          <a:xfrm>
            <a:off x="323528" y="4113654"/>
            <a:ext cx="4428940" cy="2123658"/>
          </a:xfrm>
          <a:prstGeom prst="rect">
            <a:avLst/>
          </a:prstGeom>
          <a:noFill/>
        </p:spPr>
        <p:txBody>
          <a:bodyPr wrap="square" rtlCol="0">
            <a:spAutoFit/>
          </a:bodyPr>
          <a:lstStyle/>
          <a:p>
            <a:r>
              <a:rPr lang="en-GB" sz="2200" dirty="0" smtClean="0">
                <a:sym typeface="Wingdings" panose="05000000000000000000" pitchFamily="2" charset="2"/>
              </a:rPr>
              <a:t> </a:t>
            </a:r>
            <a:r>
              <a:rPr lang="en-GB" sz="2200" dirty="0" smtClean="0"/>
              <a:t>Adaptation options will look different in a world defined by changes in mean climate only, compared with a world defined by changes in mean climate and climate variability</a:t>
            </a:r>
          </a:p>
        </p:txBody>
      </p:sp>
      <p:pic>
        <p:nvPicPr>
          <p:cNvPr id="1026" name="Picture 2" descr="http://metrouk2.files.wordpress.com/2007/07/article-1312809982962-0d5a3a4400000578-743654_466x38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75" y="3556954"/>
            <a:ext cx="4048125" cy="33010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td-meltingicecreamtru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5" y="0"/>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641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11419" cy="1210146"/>
          </a:xfrm>
        </p:spPr>
        <p:txBody>
          <a:bodyPr>
            <a:normAutofit fontScale="90000"/>
          </a:bodyPr>
          <a:lstStyle/>
          <a:p>
            <a:pPr algn="l"/>
            <a:r>
              <a:rPr lang="en-US" sz="3200" dirty="0" smtClean="0"/>
              <a:t>CC impacts at local level: households and climate-smart village</a:t>
            </a:r>
            <a:r>
              <a:rPr lang="en-US" sz="3200" dirty="0"/>
              <a:t>s</a:t>
            </a:r>
            <a:endParaRPr lang="en-US" sz="3200" i="1" dirty="0"/>
          </a:p>
        </p:txBody>
      </p:sp>
      <p:pic>
        <p:nvPicPr>
          <p:cNvPr id="4" name="Billede 7" descr="CCAFS_new_logo_transp_RGB.pn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8619" y="257285"/>
            <a:ext cx="2295491" cy="688460"/>
          </a:xfrm>
          <a:prstGeom prst="rect">
            <a:avLst/>
          </a:prstGeom>
        </p:spPr>
      </p:pic>
      <p:sp>
        <p:nvSpPr>
          <p:cNvPr id="6" name="Content Placeholder 5"/>
          <p:cNvSpPr>
            <a:spLocks noGrp="1"/>
          </p:cNvSpPr>
          <p:nvPr>
            <p:ph idx="1"/>
          </p:nvPr>
        </p:nvSpPr>
        <p:spPr>
          <a:xfrm>
            <a:off x="395536" y="1772815"/>
            <a:ext cx="8424936" cy="2160241"/>
          </a:xfrm>
        </p:spPr>
        <p:txBody>
          <a:bodyPr>
            <a:normAutofit/>
          </a:bodyPr>
          <a:lstStyle/>
          <a:p>
            <a:r>
              <a:rPr lang="en-US" sz="2400" dirty="0" smtClean="0"/>
              <a:t>Network of 21 CCAFS research sites</a:t>
            </a:r>
          </a:p>
          <a:p>
            <a:r>
              <a:rPr lang="en-US" sz="2400" dirty="0" err="1" smtClean="0"/>
              <a:t>Testbed</a:t>
            </a:r>
            <a:r>
              <a:rPr lang="en-US" sz="2400" dirty="0" smtClean="0"/>
              <a:t> for suites of adaptation and mitigation</a:t>
            </a:r>
          </a:p>
          <a:p>
            <a:r>
              <a:rPr lang="en-US" sz="2400" dirty="0" smtClean="0"/>
              <a:t>Portfolios of interventions</a:t>
            </a:r>
          </a:p>
          <a:p>
            <a:r>
              <a:rPr lang="en-US" sz="2400" dirty="0" smtClean="0"/>
              <a:t>A model for scaling up appropriate interventions (Asia)</a:t>
            </a:r>
          </a:p>
          <a:p>
            <a:endParaRPr lang="en-US" sz="2400" dirty="0" smtClean="0"/>
          </a:p>
        </p:txBody>
      </p:sp>
      <p:pic>
        <p:nvPicPr>
          <p:cNvPr id="8" name="Picture 7" descr="southasia-500x272-599x3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3573016"/>
            <a:ext cx="6035906" cy="3284984"/>
          </a:xfrm>
          <a:prstGeom prst="rect">
            <a:avLst/>
          </a:prstGeom>
        </p:spPr>
      </p:pic>
    </p:spTree>
    <p:extLst>
      <p:ext uri="{BB962C8B-B14F-4D97-AF65-F5344CB8AC3E}">
        <p14:creationId xmlns:p14="http://schemas.microsoft.com/office/powerpoint/2010/main" val="3874779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Households and CSVs</a:t>
            </a:r>
            <a:endParaRPr lang="en-US" sz="3200" i="1" dirty="0"/>
          </a:p>
        </p:txBody>
      </p:sp>
      <p:pic>
        <p:nvPicPr>
          <p:cNvPr id="4" name="Billede 7" descr="CCAFS_new_logo_transp_RGB.pn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8619" y="257285"/>
            <a:ext cx="2295491" cy="688460"/>
          </a:xfrm>
          <a:prstGeom prst="rect">
            <a:avLst/>
          </a:prstGeom>
        </p:spPr>
      </p:pic>
      <p:sp>
        <p:nvSpPr>
          <p:cNvPr id="6" name="Content Placeholder 5"/>
          <p:cNvSpPr>
            <a:spLocks noGrp="1"/>
          </p:cNvSpPr>
          <p:nvPr>
            <p:ph idx="1"/>
          </p:nvPr>
        </p:nvSpPr>
        <p:spPr>
          <a:xfrm>
            <a:off x="179512" y="1628799"/>
            <a:ext cx="3755611" cy="4392489"/>
          </a:xfrm>
        </p:spPr>
        <p:txBody>
          <a:bodyPr>
            <a:noAutofit/>
          </a:bodyPr>
          <a:lstStyle/>
          <a:p>
            <a:pPr marL="0" indent="0">
              <a:spcAft>
                <a:spcPts val="1200"/>
              </a:spcAft>
              <a:buNone/>
            </a:pPr>
            <a:r>
              <a:rPr lang="en-US" sz="2200" b="1" i="1" dirty="0" smtClean="0"/>
              <a:t>Data-rich, well-characterized</a:t>
            </a:r>
          </a:p>
          <a:p>
            <a:pPr>
              <a:spcAft>
                <a:spcPts val="1200"/>
              </a:spcAft>
            </a:pPr>
            <a:r>
              <a:rPr lang="en-US" sz="2200" dirty="0" smtClean="0"/>
              <a:t>Baselines</a:t>
            </a:r>
          </a:p>
          <a:p>
            <a:pPr>
              <a:spcAft>
                <a:spcPts val="1200"/>
              </a:spcAft>
            </a:pPr>
            <a:r>
              <a:rPr lang="en-US" sz="2200" dirty="0" smtClean="0"/>
              <a:t>IMPACT-Lite household data sets</a:t>
            </a:r>
          </a:p>
          <a:p>
            <a:pPr>
              <a:spcAft>
                <a:spcPts val="1200"/>
              </a:spcAft>
            </a:pPr>
            <a:r>
              <a:rPr lang="en-US" sz="2200" dirty="0" smtClean="0"/>
              <a:t>Multi-Centre work in many sites over many years</a:t>
            </a:r>
          </a:p>
          <a:p>
            <a:pPr marL="0" indent="0">
              <a:spcAft>
                <a:spcPts val="1200"/>
              </a:spcAft>
              <a:buNone/>
            </a:pPr>
            <a:r>
              <a:rPr lang="en-US" sz="2200" b="1" i="1" dirty="0" smtClean="0"/>
              <a:t>Evaluating options at different scales</a:t>
            </a:r>
          </a:p>
          <a:p>
            <a:pPr>
              <a:spcAft>
                <a:spcPts val="1200"/>
              </a:spcAft>
            </a:pPr>
            <a:r>
              <a:rPr lang="en-US" sz="2200" dirty="0"/>
              <a:t>Regional </a:t>
            </a:r>
            <a:r>
              <a:rPr lang="en-US" sz="2200" dirty="0" smtClean="0"/>
              <a:t>scenarios &amp; modelling</a:t>
            </a:r>
            <a:endParaRPr lang="en-US" sz="2200" dirty="0"/>
          </a:p>
          <a:p>
            <a:pPr>
              <a:spcAft>
                <a:spcPts val="1200"/>
              </a:spcAft>
            </a:pPr>
            <a:r>
              <a:rPr lang="en-US" sz="2200" dirty="0"/>
              <a:t>Household modelling</a:t>
            </a:r>
          </a:p>
        </p:txBody>
      </p:sp>
      <p:pic>
        <p:nvPicPr>
          <p:cNvPr id="3" name="Picture 2" descr="CSV_Larger.jpg"/>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30000" contrast="10000"/>
                    </a14:imgEffect>
                  </a14:imgLayer>
                </a14:imgProps>
              </a:ext>
              <a:ext uri="{28A0092B-C50C-407E-A947-70E740481C1C}">
                <a14:useLocalDpi xmlns:a14="http://schemas.microsoft.com/office/drawing/2010/main" val="0"/>
              </a:ext>
            </a:extLst>
          </a:blip>
          <a:srcRect l="11703" t="24895" r="12225"/>
          <a:stretch/>
        </p:blipFill>
        <p:spPr>
          <a:xfrm>
            <a:off x="4007131" y="3054619"/>
            <a:ext cx="5173381" cy="3830765"/>
          </a:xfrm>
          <a:prstGeom prst="rect">
            <a:avLst/>
          </a:prstGeom>
          <a:ln>
            <a:solidFill>
              <a:schemeClr val="tx1"/>
            </a:solidFill>
          </a:ln>
        </p:spPr>
      </p:pic>
    </p:spTree>
    <p:extLst>
      <p:ext uri="{BB962C8B-B14F-4D97-AF65-F5344CB8AC3E}">
        <p14:creationId xmlns:p14="http://schemas.microsoft.com/office/powerpoint/2010/main" val="2751666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el 2"/>
          <p:cNvSpPr>
            <a:spLocks noGrp="1"/>
          </p:cNvSpPr>
          <p:nvPr>
            <p:ph type="subTitle" idx="1"/>
          </p:nvPr>
        </p:nvSpPr>
        <p:spPr>
          <a:xfrm>
            <a:off x="395536" y="425058"/>
            <a:ext cx="7538040" cy="627678"/>
          </a:xfrm>
        </p:spPr>
        <p:txBody>
          <a:bodyPr>
            <a:noAutofit/>
          </a:bodyPr>
          <a:lstStyle/>
          <a:p>
            <a:pPr algn="l"/>
            <a:r>
              <a:rPr lang="en-GB" sz="3600" i="1" dirty="0" smtClean="0">
                <a:solidFill>
                  <a:srgbClr val="392200"/>
                </a:solidFill>
                <a:latin typeface="+mj-lt"/>
                <a:cs typeface="Arial"/>
              </a:rPr>
              <a:t>Challenges</a:t>
            </a:r>
          </a:p>
        </p:txBody>
      </p:sp>
      <p:sp>
        <p:nvSpPr>
          <p:cNvPr id="2" name="TextBox 1"/>
          <p:cNvSpPr txBox="1"/>
          <p:nvPr/>
        </p:nvSpPr>
        <p:spPr>
          <a:xfrm>
            <a:off x="380101" y="1779898"/>
            <a:ext cx="4299911" cy="2160591"/>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GB" sz="2400" dirty="0" smtClean="0"/>
              <a:t>Human </a:t>
            </a:r>
            <a:r>
              <a:rPr lang="en-GB" sz="2400" dirty="0"/>
              <a:t>dimensions in the models: what can we </a:t>
            </a:r>
            <a:r>
              <a:rPr lang="en-GB" sz="2400" dirty="0" smtClean="0"/>
              <a:t>realistically capture?</a:t>
            </a:r>
            <a:endParaRPr lang="en-GB" sz="2400" dirty="0"/>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en-GB" sz="2400" dirty="0"/>
              <a:t>How </a:t>
            </a:r>
            <a:r>
              <a:rPr lang="en-GB" sz="2400" dirty="0" smtClean="0"/>
              <a:t>to deal </a:t>
            </a:r>
            <a:r>
              <a:rPr lang="en-GB" sz="2400" dirty="0"/>
              <a:t>with systems transitions </a:t>
            </a:r>
            <a:r>
              <a:rPr lang="en-GB" sz="2400" dirty="0" smtClean="0"/>
              <a:t>&amp; dynamics into </a:t>
            </a:r>
            <a:r>
              <a:rPr lang="en-GB" sz="2400" dirty="0"/>
              <a:t>the </a:t>
            </a:r>
            <a:r>
              <a:rPr lang="en-GB" sz="2400" dirty="0" smtClean="0"/>
              <a:t>future?</a:t>
            </a:r>
            <a:endParaRPr lang="en-GB" sz="2400" dirty="0"/>
          </a:p>
        </p:txBody>
      </p:sp>
      <p:pic>
        <p:nvPicPr>
          <p:cNvPr id="9" name="Billede 7" descr="CCAFS_new_logo_transp_RGB.pn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8619" y="257285"/>
            <a:ext cx="2295491" cy="688460"/>
          </a:xfrm>
          <a:prstGeom prst="rect">
            <a:avLst/>
          </a:prstGeom>
        </p:spPr>
      </p:pic>
      <p:pic>
        <p:nvPicPr>
          <p:cNvPr id="4" name="Picture 2" descr="https://encrypted-tbn1.gstatic.com/images?q=tbn:ANd9GcR5bCo_FgpMiYs25r79DcbGj4XeyPSuxU3hxEpoyOtDKfehjxP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012" y="1484784"/>
            <a:ext cx="4500500" cy="25202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0101" y="4228170"/>
            <a:ext cx="8219984" cy="2160591"/>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GB" sz="2400" dirty="0" smtClean="0"/>
              <a:t>Do we know enough about synergies / trade-offs at the level of the farming system (crops, livestock, …)?</a:t>
            </a:r>
            <a:endParaRPr lang="en-GB" sz="2400" dirty="0"/>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en-GB" sz="2400" dirty="0"/>
              <a:t>Can we </a:t>
            </a:r>
            <a:r>
              <a:rPr lang="en-GB" sz="2400" dirty="0" smtClean="0"/>
              <a:t>deal effectively with highly heterogeneous </a:t>
            </a:r>
            <a:r>
              <a:rPr lang="en-GB" sz="2400" dirty="0"/>
              <a:t>systems?</a:t>
            </a:r>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en-GB" sz="2400" dirty="0" smtClean="0"/>
              <a:t>How to link multi-scale model-based assessments to development outcomes?</a:t>
            </a:r>
            <a:endParaRPr lang="en-GB" sz="2400" dirty="0"/>
          </a:p>
        </p:txBody>
      </p:sp>
    </p:spTree>
    <p:extLst>
      <p:ext uri="{BB962C8B-B14F-4D97-AF65-F5344CB8AC3E}">
        <p14:creationId xmlns:p14="http://schemas.microsoft.com/office/powerpoint/2010/main" val="743837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el 2"/>
          <p:cNvSpPr>
            <a:spLocks noGrp="1"/>
          </p:cNvSpPr>
          <p:nvPr>
            <p:ph type="subTitle" idx="1"/>
          </p:nvPr>
        </p:nvSpPr>
        <p:spPr>
          <a:xfrm>
            <a:off x="395536" y="281042"/>
            <a:ext cx="7538040" cy="627678"/>
          </a:xfrm>
        </p:spPr>
        <p:txBody>
          <a:bodyPr>
            <a:noAutofit/>
          </a:bodyPr>
          <a:lstStyle/>
          <a:p>
            <a:pPr algn="l"/>
            <a:r>
              <a:rPr lang="en-GB" sz="3600" i="1" dirty="0" smtClean="0">
                <a:solidFill>
                  <a:srgbClr val="392200"/>
                </a:solidFill>
                <a:latin typeface="+mj-lt"/>
                <a:cs typeface="Arial"/>
              </a:rPr>
              <a:t>Opportunities</a:t>
            </a:r>
          </a:p>
          <a:p>
            <a:pPr algn="l"/>
            <a:endParaRPr lang="en-GB" sz="3600" dirty="0" smtClean="0">
              <a:solidFill>
                <a:srgbClr val="392200"/>
              </a:solidFill>
              <a:latin typeface="+mj-lt"/>
              <a:cs typeface="Arial"/>
            </a:endParaRPr>
          </a:p>
        </p:txBody>
      </p:sp>
      <p:sp>
        <p:nvSpPr>
          <p:cNvPr id="2" name="TextBox 1"/>
          <p:cNvSpPr txBox="1"/>
          <p:nvPr/>
        </p:nvSpPr>
        <p:spPr>
          <a:xfrm>
            <a:off x="323528" y="1470492"/>
            <a:ext cx="5142419" cy="5410712"/>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GB" sz="2400" dirty="0"/>
              <a:t>Big ICT</a:t>
            </a:r>
          </a:p>
          <a:p>
            <a:pPr marL="342900" indent="-342900">
              <a:lnSpc>
                <a:spcPct val="80000"/>
              </a:lnSpc>
              <a:buFont typeface="Arial" panose="020B0604020202020204" pitchFamily="34" charset="0"/>
              <a:buChar char="•"/>
            </a:pPr>
            <a:endParaRPr lang="en-GB" sz="2400" dirty="0" smtClean="0"/>
          </a:p>
          <a:p>
            <a:pPr marL="342900" indent="-342900">
              <a:lnSpc>
                <a:spcPct val="80000"/>
              </a:lnSpc>
              <a:buFont typeface="Arial" panose="020B0604020202020204" pitchFamily="34" charset="0"/>
              <a:buChar char="•"/>
            </a:pPr>
            <a:r>
              <a:rPr lang="en-GB" sz="2400" dirty="0" smtClean="0"/>
              <a:t>Big Data</a:t>
            </a:r>
            <a:endParaRPr lang="en-GB" sz="2400" dirty="0"/>
          </a:p>
          <a:p>
            <a:pPr marL="800100" lvl="1" indent="-342900">
              <a:lnSpc>
                <a:spcPct val="80000"/>
              </a:lnSpc>
              <a:buFont typeface="Arial" panose="020B0604020202020204" pitchFamily="34" charset="0"/>
              <a:buChar char="•"/>
            </a:pPr>
            <a:r>
              <a:rPr lang="en-GB" sz="2400" dirty="0"/>
              <a:t>Data are going social</a:t>
            </a:r>
          </a:p>
          <a:p>
            <a:pPr marL="800100" lvl="1" indent="-342900">
              <a:lnSpc>
                <a:spcPct val="80000"/>
              </a:lnSpc>
              <a:buFont typeface="Arial" panose="020B0604020202020204" pitchFamily="34" charset="0"/>
              <a:buChar char="•"/>
            </a:pPr>
            <a:r>
              <a:rPr lang="en-GB" sz="2400" dirty="0" smtClean="0"/>
              <a:t>“Repurposing</a:t>
            </a:r>
            <a:r>
              <a:rPr lang="en-GB" sz="2400" dirty="0"/>
              <a:t>” in many different ways</a:t>
            </a:r>
          </a:p>
          <a:p>
            <a:pPr marL="800100" lvl="1" indent="-342900">
              <a:lnSpc>
                <a:spcPct val="80000"/>
              </a:lnSpc>
              <a:buFont typeface="Arial" panose="020B0604020202020204" pitchFamily="34" charset="0"/>
              <a:buChar char="•"/>
            </a:pPr>
            <a:r>
              <a:rPr lang="en-GB" sz="2400" dirty="0" smtClean="0"/>
              <a:t>Brute force </a:t>
            </a:r>
            <a:r>
              <a:rPr lang="en-GB" sz="2400" dirty="0"/>
              <a:t>of </a:t>
            </a:r>
            <a:r>
              <a:rPr lang="en-GB" sz="2400" dirty="0" smtClean="0"/>
              <a:t>“n=huge” obviates </a:t>
            </a:r>
            <a:r>
              <a:rPr lang="en-GB" sz="2400" dirty="0"/>
              <a:t>precision, long </a:t>
            </a:r>
            <a:r>
              <a:rPr lang="en-GB" sz="2400" dirty="0" smtClean="0"/>
              <a:t>waits, big </a:t>
            </a:r>
            <a:r>
              <a:rPr lang="en-GB" sz="2400" dirty="0"/>
              <a:t>$</a:t>
            </a:r>
          </a:p>
          <a:p>
            <a:pPr marL="342900" indent="-342900">
              <a:lnSpc>
                <a:spcPct val="80000"/>
              </a:lnSpc>
              <a:buFont typeface="Arial" panose="020B0604020202020204" pitchFamily="34" charset="0"/>
              <a:buChar char="•"/>
            </a:pPr>
            <a:endParaRPr lang="en-GB" sz="2400" dirty="0" smtClean="0"/>
          </a:p>
          <a:p>
            <a:pPr marL="342900" indent="-342900">
              <a:lnSpc>
                <a:spcPct val="80000"/>
              </a:lnSpc>
              <a:buFont typeface="Arial" panose="020B0604020202020204" pitchFamily="34" charset="0"/>
              <a:buChar char="•"/>
            </a:pPr>
            <a:r>
              <a:rPr lang="en-GB" sz="2400" dirty="0" smtClean="0"/>
              <a:t>New approaches – e.g. farms of the future: beyond climate analogues to socio-economic-biophysical analogues at different scales?</a:t>
            </a:r>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en-GB" sz="2400" dirty="0" smtClean="0"/>
              <a:t>Beyond lip-service: process matters, as does understanding how humans learn and how they change</a:t>
            </a:r>
          </a:p>
          <a:p>
            <a:pPr marL="342900" indent="-342900">
              <a:lnSpc>
                <a:spcPct val="80000"/>
              </a:lnSpc>
              <a:buFont typeface="Arial" panose="020B0604020202020204" pitchFamily="34" charset="0"/>
              <a:buChar char="•"/>
            </a:pPr>
            <a:endParaRPr lang="en-GB"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788" y="1958070"/>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lede 7" descr="CCAFS_new_logo_transp_RGB.pn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8619" y="257285"/>
            <a:ext cx="2295491" cy="688460"/>
          </a:xfrm>
          <a:prstGeom prst="rect">
            <a:avLst/>
          </a:prstGeom>
        </p:spPr>
      </p:pic>
    </p:spTree>
    <p:extLst>
      <p:ext uri="{BB962C8B-B14F-4D97-AF65-F5344CB8AC3E}">
        <p14:creationId xmlns:p14="http://schemas.microsoft.com/office/powerpoint/2010/main" val="1414329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352928" cy="6432530"/>
          </a:xfrm>
          <a:prstGeom prst="rect">
            <a:avLst/>
          </a:prstGeom>
          <a:noFill/>
        </p:spPr>
        <p:txBody>
          <a:bodyPr wrap="square" rtlCol="0">
            <a:spAutoFit/>
          </a:bodyPr>
          <a:lstStyle/>
          <a:p>
            <a:r>
              <a:rPr lang="en-GB" sz="2800" b="1" dirty="0">
                <a:solidFill>
                  <a:schemeClr val="tx2">
                    <a:lumMod val="75000"/>
                  </a:schemeClr>
                </a:solidFill>
              </a:rPr>
              <a:t>Three strategies for feeding the world more sustainably</a:t>
            </a:r>
          </a:p>
          <a:p>
            <a:endParaRPr lang="en-GB" sz="2400" dirty="0" smtClean="0"/>
          </a:p>
          <a:p>
            <a:endParaRPr lang="en-GB" sz="2400" dirty="0"/>
          </a:p>
          <a:p>
            <a:r>
              <a:rPr lang="en-GB" sz="2400" b="1" i="1" dirty="0" smtClean="0"/>
              <a:t>Increasing </a:t>
            </a:r>
            <a:r>
              <a:rPr lang="en-GB" sz="2400" b="1" i="1" dirty="0"/>
              <a:t>productivity (managing the supply side</a:t>
            </a:r>
            <a:r>
              <a:rPr lang="en-GB" sz="2400" b="1" i="1" dirty="0" smtClean="0"/>
              <a:t>)</a:t>
            </a:r>
          </a:p>
          <a:p>
            <a:pPr marL="342900" indent="-342900">
              <a:buFont typeface="Arial" panose="020B0604020202020204" pitchFamily="34" charset="0"/>
              <a:buChar char="•"/>
            </a:pPr>
            <a:r>
              <a:rPr lang="en-GB" sz="2400" dirty="0" smtClean="0"/>
              <a:t>Gains in </a:t>
            </a:r>
            <a:r>
              <a:rPr lang="en-GB" sz="2400" dirty="0"/>
              <a:t>many parts of the world (developed countries and Latin America and Asia). </a:t>
            </a:r>
            <a:r>
              <a:rPr lang="en-GB" sz="2400" dirty="0" smtClean="0"/>
              <a:t>Lots of ongoing </a:t>
            </a:r>
            <a:r>
              <a:rPr lang="en-GB" sz="2400" dirty="0"/>
              <a:t>research on how to sustainably intensify global food </a:t>
            </a:r>
            <a:r>
              <a:rPr lang="en-GB" sz="2400" dirty="0" smtClean="0"/>
              <a:t>production, bridge </a:t>
            </a:r>
            <a:r>
              <a:rPr lang="en-GB" sz="2400" dirty="0"/>
              <a:t>yield gaps of crops and </a:t>
            </a:r>
            <a:r>
              <a:rPr lang="en-GB" sz="2400" dirty="0" smtClean="0"/>
              <a:t>livestock, improve </a:t>
            </a:r>
            <a:r>
              <a:rPr lang="en-GB" sz="2400" dirty="0"/>
              <a:t>value </a:t>
            </a:r>
            <a:r>
              <a:rPr lang="en-GB" sz="2400" dirty="0" smtClean="0"/>
              <a:t>chains</a:t>
            </a:r>
            <a:endParaRPr lang="en-GB" sz="2400" dirty="0"/>
          </a:p>
          <a:p>
            <a:r>
              <a:rPr lang="en-GB" sz="2400" dirty="0"/>
              <a:t> </a:t>
            </a:r>
          </a:p>
          <a:p>
            <a:r>
              <a:rPr lang="en-GB" sz="2400" b="1" i="1" dirty="0" smtClean="0"/>
              <a:t>Reducing </a:t>
            </a:r>
            <a:r>
              <a:rPr lang="en-GB" sz="2400" b="1" i="1" dirty="0"/>
              <a:t>waste in food value </a:t>
            </a:r>
            <a:r>
              <a:rPr lang="en-GB" sz="2400" b="1" i="1" dirty="0" smtClean="0"/>
              <a:t>chains</a:t>
            </a:r>
          </a:p>
          <a:p>
            <a:pPr marL="342900" indent="-342900">
              <a:buFont typeface="Arial" panose="020B0604020202020204" pitchFamily="34" charset="0"/>
              <a:buChar char="•"/>
            </a:pPr>
            <a:r>
              <a:rPr lang="en-GB" sz="2400" dirty="0" smtClean="0"/>
              <a:t>Post-harvest losses and at the post-consumption stage. Some work going on</a:t>
            </a:r>
            <a:endParaRPr lang="en-GB" sz="2400" dirty="0"/>
          </a:p>
          <a:p>
            <a:endParaRPr lang="en-GB" sz="2400" dirty="0"/>
          </a:p>
          <a:p>
            <a:r>
              <a:rPr lang="en-GB" sz="2400" b="1" i="1" dirty="0" smtClean="0"/>
              <a:t>Consuming </a:t>
            </a:r>
            <a:r>
              <a:rPr lang="en-GB" sz="2400" b="1" i="1" dirty="0"/>
              <a:t>more sustainable diets (managing the demand </a:t>
            </a:r>
            <a:r>
              <a:rPr lang="en-GB" sz="2400" b="1" i="1" dirty="0" smtClean="0"/>
              <a:t>side)</a:t>
            </a:r>
          </a:p>
          <a:p>
            <a:pPr marL="342900" indent="-342900">
              <a:buFont typeface="Arial" panose="020B0604020202020204" pitchFamily="34" charset="0"/>
              <a:buChar char="•"/>
            </a:pPr>
            <a:r>
              <a:rPr lang="en-GB" sz="2400" dirty="0" smtClean="0"/>
              <a:t>Modifying </a:t>
            </a:r>
            <a:r>
              <a:rPr lang="en-GB" sz="2400" dirty="0"/>
              <a:t>what we eat could have significant impacts on the use </a:t>
            </a:r>
            <a:r>
              <a:rPr lang="en-GB" sz="2400" dirty="0" smtClean="0"/>
              <a:t>and </a:t>
            </a:r>
            <a:r>
              <a:rPr lang="en-GB" sz="2400" dirty="0"/>
              <a:t>and water, </a:t>
            </a:r>
            <a:r>
              <a:rPr lang="en-GB" sz="2400" dirty="0" smtClean="0"/>
              <a:t>reduce </a:t>
            </a:r>
            <a:r>
              <a:rPr lang="en-GB" sz="2400" dirty="0"/>
              <a:t>GHG </a:t>
            </a:r>
            <a:r>
              <a:rPr lang="en-GB" sz="2400" dirty="0" smtClean="0"/>
              <a:t>emissions, and have important </a:t>
            </a:r>
            <a:r>
              <a:rPr lang="en-GB" sz="2400" dirty="0"/>
              <a:t>health and nutritional </a:t>
            </a:r>
            <a:r>
              <a:rPr lang="en-GB" sz="2400" dirty="0" smtClean="0"/>
              <a:t>benefits</a:t>
            </a:r>
          </a:p>
        </p:txBody>
      </p:sp>
    </p:spTree>
    <p:extLst>
      <p:ext uri="{BB962C8B-B14F-4D97-AF65-F5344CB8AC3E}">
        <p14:creationId xmlns:p14="http://schemas.microsoft.com/office/powerpoint/2010/main" val="1021794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07288" cy="1143000"/>
          </a:xfrm>
        </p:spPr>
        <p:txBody>
          <a:bodyPr>
            <a:noAutofit/>
          </a:bodyPr>
          <a:lstStyle/>
          <a:p>
            <a:pPr algn="l"/>
            <a:r>
              <a:rPr lang="en-US" sz="3200" dirty="0">
                <a:solidFill>
                  <a:schemeClr val="accent1">
                    <a:lumMod val="75000"/>
                  </a:schemeClr>
                </a:solidFill>
              </a:rPr>
              <a:t>Increasing homogeneity in global food </a:t>
            </a:r>
            <a:r>
              <a:rPr lang="en-US" sz="3200" dirty="0" smtClean="0">
                <a:solidFill>
                  <a:schemeClr val="accent1">
                    <a:lumMod val="75000"/>
                  </a:schemeClr>
                </a:solidFill>
              </a:rPr>
              <a:t>consumption since 1960</a:t>
            </a:r>
            <a:endParaRPr lang="en-US" sz="3200" dirty="0">
              <a:solidFill>
                <a:schemeClr val="accent1">
                  <a:lumMod val="75000"/>
                </a:schemeClr>
              </a:solidFill>
            </a:endParaRPr>
          </a:p>
        </p:txBody>
      </p:sp>
      <p:sp>
        <p:nvSpPr>
          <p:cNvPr id="3" name="Content Placeholder 2"/>
          <p:cNvSpPr>
            <a:spLocks noGrp="1"/>
          </p:cNvSpPr>
          <p:nvPr>
            <p:ph idx="1"/>
          </p:nvPr>
        </p:nvSpPr>
        <p:spPr>
          <a:xfrm>
            <a:off x="4724400" y="1981200"/>
            <a:ext cx="3962400" cy="3886200"/>
          </a:xfrm>
          <a:solidFill>
            <a:schemeClr val="accent6">
              <a:lumMod val="20000"/>
              <a:lumOff val="80000"/>
            </a:schemeClr>
          </a:solidFill>
        </p:spPr>
        <p:txBody>
          <a:bodyPr/>
          <a:lstStyle/>
          <a:p>
            <a:r>
              <a:rPr lang="en-US" dirty="0" smtClean="0"/>
              <a:t>We have shifted the relative importance of crops in our diets</a:t>
            </a:r>
          </a:p>
          <a:p>
            <a:r>
              <a:rPr lang="en-US" dirty="0" smtClean="0"/>
              <a:t>And hence are more dependent on fewer, more widespread, crops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20" y="1375129"/>
            <a:ext cx="4196782" cy="5230265"/>
          </a:xfrm>
          <a:prstGeom prst="rect">
            <a:avLst/>
          </a:prstGeom>
        </p:spPr>
      </p:pic>
      <p:sp>
        <p:nvSpPr>
          <p:cNvPr id="5" name="Oval 4"/>
          <p:cNvSpPr/>
          <p:nvPr/>
        </p:nvSpPr>
        <p:spPr>
          <a:xfrm>
            <a:off x="762000" y="2514600"/>
            <a:ext cx="1905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448744" y="6512188"/>
            <a:ext cx="6019800" cy="369332"/>
          </a:xfrm>
          <a:prstGeom prst="rect">
            <a:avLst/>
          </a:prstGeom>
        </p:spPr>
        <p:txBody>
          <a:bodyPr wrap="square">
            <a:spAutoFit/>
          </a:bodyPr>
          <a:lstStyle/>
          <a:p>
            <a:r>
              <a:rPr lang="en-GB" dirty="0"/>
              <a:t> </a:t>
            </a:r>
            <a:r>
              <a:rPr lang="en-GB" dirty="0" err="1" smtClean="0"/>
              <a:t>Khoury</a:t>
            </a:r>
            <a:r>
              <a:rPr lang="en-GB" dirty="0" smtClean="0"/>
              <a:t> et al. (2014) PNAS </a:t>
            </a:r>
            <a:r>
              <a:rPr lang="en-GB" dirty="0" err="1"/>
              <a:t>doi</a:t>
            </a:r>
            <a:r>
              <a:rPr lang="en-GB" dirty="0"/>
              <a:t>: 10.1073/pnas.1313490111</a:t>
            </a:r>
          </a:p>
        </p:txBody>
      </p:sp>
    </p:spTree>
    <p:extLst>
      <p:ext uri="{BB962C8B-B14F-4D97-AF65-F5344CB8AC3E}">
        <p14:creationId xmlns:p14="http://schemas.microsoft.com/office/powerpoint/2010/main" val="4101287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143000"/>
          </a:xfrm>
        </p:spPr>
        <p:txBody>
          <a:bodyPr>
            <a:noAutofit/>
          </a:bodyPr>
          <a:lstStyle/>
          <a:p>
            <a:pPr algn="l"/>
            <a:r>
              <a:rPr lang="en-US" sz="3200" dirty="0">
                <a:solidFill>
                  <a:schemeClr val="accent1">
                    <a:lumMod val="75000"/>
                  </a:schemeClr>
                </a:solidFill>
              </a:rPr>
              <a:t>Increasing homogeneity in global food supplies</a:t>
            </a:r>
          </a:p>
        </p:txBody>
      </p:sp>
      <p:sp>
        <p:nvSpPr>
          <p:cNvPr id="3" name="Content Placeholder 2"/>
          <p:cNvSpPr>
            <a:spLocks noGrp="1"/>
          </p:cNvSpPr>
          <p:nvPr>
            <p:ph idx="1"/>
          </p:nvPr>
        </p:nvSpPr>
        <p:spPr>
          <a:xfrm>
            <a:off x="152400" y="1371600"/>
            <a:ext cx="4419600" cy="5410200"/>
          </a:xfrm>
        </p:spPr>
        <p:txBody>
          <a:bodyPr>
            <a:normAutofit/>
          </a:bodyPr>
          <a:lstStyle/>
          <a:p>
            <a:pPr marL="0" indent="0">
              <a:buNone/>
            </a:pPr>
            <a:r>
              <a:rPr lang="en-US" sz="2400" b="1" dirty="0" smtClean="0"/>
              <a:t>Causes</a:t>
            </a:r>
          </a:p>
          <a:p>
            <a:pPr marL="0" indent="0">
              <a:buNone/>
            </a:pPr>
            <a:endParaRPr lang="en-US" sz="2400" b="1" dirty="0" smtClean="0"/>
          </a:p>
          <a:p>
            <a:pPr marL="0" indent="0">
              <a:buNone/>
            </a:pPr>
            <a:endParaRPr lang="en-US" sz="2400" b="1" dirty="0"/>
          </a:p>
          <a:p>
            <a:pPr marL="0" indent="0">
              <a:buNone/>
            </a:pPr>
            <a:endParaRPr lang="en-US" sz="2400" b="1"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But also </a:t>
            </a:r>
            <a:r>
              <a:rPr lang="en-US" sz="2400" dirty="0" err="1" smtClean="0"/>
              <a:t>urbanisation</a:t>
            </a:r>
            <a:endParaRPr lang="en-US" sz="2400" dirty="0"/>
          </a:p>
          <a:p>
            <a:r>
              <a:rPr lang="en-US" sz="2400" dirty="0" smtClean="0"/>
              <a:t>Research focused on “big” staple crops</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981200"/>
            <a:ext cx="3860801" cy="2895600"/>
          </a:xfrm>
          <a:prstGeom prst="rect">
            <a:avLst/>
          </a:prstGeom>
        </p:spPr>
      </p:pic>
      <p:sp>
        <p:nvSpPr>
          <p:cNvPr id="6" name="Content Placeholder 2"/>
          <p:cNvSpPr txBox="1">
            <a:spLocks/>
          </p:cNvSpPr>
          <p:nvPr/>
        </p:nvSpPr>
        <p:spPr>
          <a:xfrm>
            <a:off x="4384104" y="1371600"/>
            <a:ext cx="47244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prstClr val="black"/>
                </a:solidFill>
              </a:rPr>
              <a:t>Implications</a:t>
            </a:r>
          </a:p>
          <a:p>
            <a:r>
              <a:rPr lang="en-US" sz="2400" dirty="0" smtClean="0">
                <a:solidFill>
                  <a:prstClr val="black"/>
                </a:solidFill>
              </a:rPr>
              <a:t>More calorie-dense food available</a:t>
            </a:r>
            <a:endParaRPr lang="en-US" sz="2400" dirty="0" smtClean="0">
              <a:solidFill>
                <a:prstClr val="black"/>
              </a:solidFill>
              <a:sym typeface="Wingdings" pitchFamily="2" charset="2"/>
            </a:endParaRPr>
          </a:p>
          <a:p>
            <a:pPr marL="0" indent="0">
              <a:buFont typeface="Arial" pitchFamily="34" charset="0"/>
              <a:buNone/>
            </a:pPr>
            <a:r>
              <a:rPr lang="en-US" sz="2400" dirty="0" smtClean="0">
                <a:solidFill>
                  <a:prstClr val="black"/>
                </a:solidFill>
                <a:sym typeface="Wingdings" pitchFamily="2" charset="2"/>
              </a:rPr>
              <a:t>BUT</a:t>
            </a:r>
            <a:endParaRPr lang="en-US" sz="2400" dirty="0" smtClean="0">
              <a:solidFill>
                <a:prstClr val="black"/>
              </a:solidFill>
            </a:endParaRPr>
          </a:p>
          <a:p>
            <a:r>
              <a:rPr lang="en-US" sz="2400" dirty="0" smtClean="0">
                <a:solidFill>
                  <a:prstClr val="black"/>
                </a:solidFill>
              </a:rPr>
              <a:t>Micro-nutrients from minor crops, livestock products?</a:t>
            </a:r>
          </a:p>
          <a:p>
            <a:r>
              <a:rPr lang="en-US" sz="2400" dirty="0" smtClean="0">
                <a:solidFill>
                  <a:prstClr val="black"/>
                </a:solidFill>
              </a:rPr>
              <a:t>Excess food in places: obesity, diabetes, heart disease</a:t>
            </a:r>
          </a:p>
          <a:p>
            <a:r>
              <a:rPr lang="en-US" sz="2400" dirty="0" smtClean="0">
                <a:solidFill>
                  <a:prstClr val="black"/>
                </a:solidFill>
              </a:rPr>
              <a:t>Genetic resource diversity and conservation</a:t>
            </a:r>
          </a:p>
          <a:p>
            <a:r>
              <a:rPr lang="en-US" sz="2400" dirty="0" smtClean="0">
                <a:solidFill>
                  <a:prstClr val="black"/>
                </a:solidFill>
              </a:rPr>
              <a:t>Food system more vulnerable to climate variability and pests/diseases</a:t>
            </a:r>
          </a:p>
        </p:txBody>
      </p:sp>
    </p:spTree>
    <p:extLst>
      <p:ext uri="{BB962C8B-B14F-4D97-AF65-F5344CB8AC3E}">
        <p14:creationId xmlns:p14="http://schemas.microsoft.com/office/powerpoint/2010/main" val="2121806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143000"/>
          </a:xfrm>
        </p:spPr>
        <p:txBody>
          <a:bodyPr>
            <a:noAutofit/>
          </a:bodyPr>
          <a:lstStyle/>
          <a:p>
            <a:pPr algn="l"/>
            <a:r>
              <a:rPr lang="en-US" sz="3200" dirty="0" smtClean="0">
                <a:solidFill>
                  <a:schemeClr val="accent1">
                    <a:lumMod val="75000"/>
                  </a:schemeClr>
                </a:solidFill>
              </a:rPr>
              <a:t>Sustainable diets</a:t>
            </a:r>
            <a:endParaRPr lang="en-US" sz="3200" dirty="0">
              <a:solidFill>
                <a:schemeClr val="accent1">
                  <a:lumMod val="75000"/>
                </a:schemeClr>
              </a:solidFill>
            </a:endParaRPr>
          </a:p>
        </p:txBody>
      </p:sp>
      <p:sp>
        <p:nvSpPr>
          <p:cNvPr id="6" name="Content Placeholder 2"/>
          <p:cNvSpPr txBox="1">
            <a:spLocks/>
          </p:cNvSpPr>
          <p:nvPr/>
        </p:nvSpPr>
        <p:spPr>
          <a:xfrm>
            <a:off x="683568" y="1371600"/>
            <a:ext cx="7488832" cy="1409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solidFill>
                  <a:prstClr val="black"/>
                </a:solidFill>
              </a:rPr>
              <a:t>Integrated studies of local </a:t>
            </a:r>
            <a:r>
              <a:rPr lang="en-GB" sz="2400" dirty="0">
                <a:solidFill>
                  <a:prstClr val="black"/>
                </a:solidFill>
              </a:rPr>
              <a:t>food </a:t>
            </a:r>
            <a:r>
              <a:rPr lang="en-GB" sz="2400" dirty="0" smtClean="0">
                <a:solidFill>
                  <a:prstClr val="black"/>
                </a:solidFill>
              </a:rPr>
              <a:t>systems, dietary </a:t>
            </a:r>
            <a:r>
              <a:rPr lang="en-GB" sz="2400" dirty="0">
                <a:solidFill>
                  <a:prstClr val="black"/>
                </a:solidFill>
              </a:rPr>
              <a:t>diversity, nutritional </a:t>
            </a:r>
            <a:r>
              <a:rPr lang="en-GB" sz="2400" dirty="0" smtClean="0">
                <a:solidFill>
                  <a:prstClr val="black"/>
                </a:solidFill>
              </a:rPr>
              <a:t>quality, cultural </a:t>
            </a:r>
            <a:r>
              <a:rPr lang="en-GB" sz="2400" dirty="0">
                <a:solidFill>
                  <a:prstClr val="black"/>
                </a:solidFill>
              </a:rPr>
              <a:t>preferences</a:t>
            </a:r>
          </a:p>
          <a:p>
            <a:r>
              <a:rPr lang="en-GB" sz="2400" dirty="0" smtClean="0">
                <a:solidFill>
                  <a:prstClr val="black"/>
                </a:solidFill>
              </a:rPr>
              <a:t>Beyond kilocalories </a:t>
            </a:r>
            <a:r>
              <a:rPr lang="en-GB" sz="2400" dirty="0" smtClean="0">
                <a:solidFill>
                  <a:prstClr val="black"/>
                </a:solidFill>
                <a:sym typeface="Wingdings" panose="05000000000000000000" pitchFamily="2" charset="2"/>
              </a:rPr>
              <a:t> quality</a:t>
            </a:r>
            <a:endParaRPr lang="en-GB" sz="24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80928"/>
            <a:ext cx="5184576" cy="349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683568" y="2636912"/>
            <a:ext cx="3147573" cy="3425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prstClr val="black"/>
                </a:solidFill>
              </a:rPr>
              <a:t>Implications of diet shifts?  Nuanced analyses</a:t>
            </a:r>
          </a:p>
          <a:p>
            <a:r>
              <a:rPr lang="en-US" sz="2400" dirty="0" smtClean="0">
                <a:solidFill>
                  <a:prstClr val="black"/>
                </a:solidFill>
              </a:rPr>
              <a:t>What role can policy play – “nudging” people towards specific </a:t>
            </a:r>
            <a:r>
              <a:rPr lang="en-US" sz="2400" dirty="0" err="1" smtClean="0">
                <a:solidFill>
                  <a:prstClr val="black"/>
                </a:solidFill>
              </a:rPr>
              <a:t>behavioural</a:t>
            </a:r>
            <a:r>
              <a:rPr lang="en-US" sz="2400" dirty="0" smtClean="0">
                <a:solidFill>
                  <a:prstClr val="black"/>
                </a:solidFill>
              </a:rPr>
              <a:t> change?</a:t>
            </a:r>
          </a:p>
        </p:txBody>
      </p:sp>
    </p:spTree>
    <p:extLst>
      <p:ext uri="{BB962C8B-B14F-4D97-AF65-F5344CB8AC3E}">
        <p14:creationId xmlns:p14="http://schemas.microsoft.com/office/powerpoint/2010/main" val="924608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786" y="5988937"/>
            <a:ext cx="2220124" cy="69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172095" y="5685726"/>
            <a:ext cx="1521827" cy="276999"/>
          </a:xfrm>
          <a:prstGeom prst="rect">
            <a:avLst/>
          </a:prstGeom>
          <a:solidFill>
            <a:schemeClr val="bg1"/>
          </a:solidFill>
        </p:spPr>
        <p:txBody>
          <a:bodyPr wrap="none" rtlCol="0">
            <a:spAutoFit/>
          </a:bodyPr>
          <a:lstStyle/>
          <a:p>
            <a:r>
              <a:rPr lang="en-GB" sz="1200" dirty="0" smtClean="0"/>
              <a:t>p.thornton@cgiar.org</a:t>
            </a:r>
            <a:endParaRPr lang="en-GB" sz="1200" dirty="0"/>
          </a:p>
        </p:txBody>
      </p:sp>
      <p:sp>
        <p:nvSpPr>
          <p:cNvPr id="4" name="TextBox 3"/>
          <p:cNvSpPr txBox="1"/>
          <p:nvPr/>
        </p:nvSpPr>
        <p:spPr>
          <a:xfrm>
            <a:off x="644056" y="6063074"/>
            <a:ext cx="2197076" cy="646331"/>
          </a:xfrm>
          <a:prstGeom prst="rect">
            <a:avLst/>
          </a:prstGeom>
          <a:noFill/>
        </p:spPr>
        <p:txBody>
          <a:bodyPr wrap="none" rtlCol="0">
            <a:spAutoFit/>
          </a:bodyPr>
          <a:lstStyle/>
          <a:p>
            <a:r>
              <a:rPr lang="en-GB" dirty="0" smtClean="0"/>
              <a:t>p.thornton@cgiar.org</a:t>
            </a:r>
          </a:p>
          <a:p>
            <a:r>
              <a:rPr lang="en-GB" dirty="0" smtClean="0"/>
              <a:t>http</a:t>
            </a:r>
            <a:r>
              <a:rPr lang="en-GB" dirty="0"/>
              <a:t>://</a:t>
            </a:r>
            <a:r>
              <a:rPr lang="en-GB" dirty="0" smtClean="0"/>
              <a:t>ccafs.cgiar.org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47" y="-309050"/>
            <a:ext cx="8874149" cy="6281535"/>
          </a:xfrm>
          <a:prstGeom prst="rect">
            <a:avLst/>
          </a:prstGeom>
        </p:spPr>
      </p:pic>
    </p:spTree>
    <p:extLst>
      <p:ext uri="{BB962C8B-B14F-4D97-AF65-F5344CB8AC3E}">
        <p14:creationId xmlns:p14="http://schemas.microsoft.com/office/powerpoint/2010/main" val="4249413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Z:\text\paper_AR5\Revisions-2\paper_figures\s7.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421"/>
          <a:stretch/>
        </p:blipFill>
        <p:spPr bwMode="auto">
          <a:xfrm>
            <a:off x="1066800" y="838200"/>
            <a:ext cx="6706800" cy="54708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52536" y="44624"/>
            <a:ext cx="85679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prstClr val="black"/>
                </a:solidFill>
              </a:rPr>
              <a:t>What’s new since IPCC AR4?</a:t>
            </a:r>
          </a:p>
          <a:p>
            <a:pPr algn="l"/>
            <a:r>
              <a:rPr lang="en-GB" sz="2800" dirty="0" smtClean="0">
                <a:solidFill>
                  <a:prstClr val="black"/>
                </a:solidFill>
              </a:rPr>
              <a:t>Signs of earlier impacts in temperate regions</a:t>
            </a:r>
            <a:endParaRPr lang="en-GB" sz="2800" dirty="0">
              <a:solidFill>
                <a:prstClr val="black"/>
              </a:solidFill>
            </a:endParaRPr>
          </a:p>
        </p:txBody>
      </p:sp>
      <p:sp>
        <p:nvSpPr>
          <p:cNvPr id="6" name="TextBox 5"/>
          <p:cNvSpPr txBox="1"/>
          <p:nvPr/>
        </p:nvSpPr>
        <p:spPr>
          <a:xfrm>
            <a:off x="3563888" y="6433591"/>
            <a:ext cx="5602816" cy="307777"/>
          </a:xfrm>
          <a:prstGeom prst="rect">
            <a:avLst/>
          </a:prstGeom>
          <a:noFill/>
        </p:spPr>
        <p:txBody>
          <a:bodyPr wrap="none" rtlCol="0">
            <a:spAutoFit/>
          </a:bodyPr>
          <a:lstStyle/>
          <a:p>
            <a:r>
              <a:rPr lang="en-GB" sz="1400" kern="0" dirty="0" err="1" smtClean="0">
                <a:solidFill>
                  <a:prstClr val="black"/>
                </a:solidFill>
              </a:rPr>
              <a:t>Challinor</a:t>
            </a:r>
            <a:r>
              <a:rPr lang="en-GB" sz="1400" kern="0" dirty="0" smtClean="0">
                <a:solidFill>
                  <a:prstClr val="black"/>
                </a:solidFill>
              </a:rPr>
              <a:t> et al. (2014), Nature Climate Change, doi:10.1038/nclimate2153 </a:t>
            </a:r>
          </a:p>
        </p:txBody>
      </p:sp>
      <p:sp>
        <p:nvSpPr>
          <p:cNvPr id="2" name="Oval 1"/>
          <p:cNvSpPr/>
          <p:nvPr/>
        </p:nvSpPr>
        <p:spPr>
          <a:xfrm>
            <a:off x="4860032" y="2492896"/>
            <a:ext cx="936104"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925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1524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ysClr val="windowText" lastClr="000000"/>
                </a:solidFill>
                <a:effectLst/>
                <a:uLnTx/>
                <a:uFillTx/>
                <a:latin typeface="Calibri"/>
              </a:rPr>
              <a:t>Projections are consistent with climate-induced historical trends</a:t>
            </a:r>
            <a:endParaRPr kumimoji="0" lang="en-GB" sz="4400" b="0" i="0" u="none" strike="noStrike" kern="1200" cap="none" spc="0" normalizeH="0" baseline="0" noProof="0" dirty="0">
              <a:ln>
                <a:noFill/>
              </a:ln>
              <a:solidFill>
                <a:sysClr val="windowText" lastClr="000000"/>
              </a:solidFill>
              <a:effectLst/>
              <a:uLnTx/>
              <a:uFillTx/>
              <a:latin typeface="Calibri"/>
            </a:endParaRPr>
          </a:p>
        </p:txBody>
      </p:sp>
      <p:pic>
        <p:nvPicPr>
          <p:cNvPr id="13" name="Picture 2" descr="Figure 7-7_v4_YE_091020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766"/>
          <a:stretch/>
        </p:blipFill>
        <p:spPr bwMode="auto">
          <a:xfrm>
            <a:off x="4499992" y="1412776"/>
            <a:ext cx="4392488" cy="512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078620" y="6546830"/>
            <a:ext cx="1138453" cy="338554"/>
          </a:xfrm>
          <a:prstGeom prst="rect">
            <a:avLst/>
          </a:prstGeom>
          <a:noFill/>
        </p:spPr>
        <p:txBody>
          <a:bodyPr wrap="none" rtlCol="0">
            <a:spAutoFit/>
          </a:bodyPr>
          <a:lstStyle/>
          <a:p>
            <a:r>
              <a:rPr lang="en-GB" sz="1600" dirty="0" smtClean="0">
                <a:solidFill>
                  <a:prstClr val="black"/>
                </a:solidFill>
              </a:rPr>
              <a:t>AR5 Chap 7</a:t>
            </a:r>
            <a:endParaRPr lang="en-GB" sz="1600" dirty="0">
              <a:solidFill>
                <a:prstClr val="black"/>
              </a:solidFill>
            </a:endParaRPr>
          </a:p>
        </p:txBody>
      </p:sp>
      <p:sp>
        <p:nvSpPr>
          <p:cNvPr id="2" name="TextBox 1"/>
          <p:cNvSpPr txBox="1"/>
          <p:nvPr/>
        </p:nvSpPr>
        <p:spPr>
          <a:xfrm>
            <a:off x="395536" y="1844824"/>
            <a:ext cx="3960440" cy="5355312"/>
          </a:xfrm>
          <a:prstGeom prst="rect">
            <a:avLst/>
          </a:prstGeom>
          <a:noFill/>
        </p:spPr>
        <p:txBody>
          <a:bodyPr wrap="square" rtlCol="0">
            <a:spAutoFit/>
          </a:bodyPr>
          <a:lstStyle/>
          <a:p>
            <a:r>
              <a:rPr lang="en-GB" dirty="0" smtClean="0"/>
              <a:t>“Climate change has negatively impacted wheat and maize yields for many regions and in the global aggregate (</a:t>
            </a:r>
            <a:r>
              <a:rPr lang="en-GB" i="1" dirty="0" smtClean="0"/>
              <a:t>medium confidence</a:t>
            </a:r>
            <a:r>
              <a:rPr lang="en-GB" dirty="0" smtClean="0"/>
              <a:t>)” </a:t>
            </a:r>
          </a:p>
          <a:p>
            <a:r>
              <a:rPr lang="en-GB" dirty="0"/>
              <a:t>[</a:t>
            </a:r>
            <a:r>
              <a:rPr lang="en-GB" dirty="0" smtClean="0"/>
              <a:t>SPM page 7]</a:t>
            </a:r>
          </a:p>
          <a:p>
            <a:endParaRPr lang="en-GB" dirty="0"/>
          </a:p>
          <a:p>
            <a:r>
              <a:rPr lang="en-GB" dirty="0" smtClean="0"/>
              <a:t>“For the major crops (wheat, rice and maize) in tropical and temperate regions, climate change without adaptation is projected to negatively impact food production for local temperature increases of 2°C or more above late-20</a:t>
            </a:r>
            <a:r>
              <a:rPr lang="en-GB" baseline="30000" dirty="0" smtClean="0"/>
              <a:t>th</a:t>
            </a:r>
            <a:r>
              <a:rPr lang="en-GB" dirty="0" smtClean="0"/>
              <a:t>-century levels, although individual locations may benefit (</a:t>
            </a:r>
            <a:r>
              <a:rPr lang="en-GB" i="1" dirty="0" smtClean="0"/>
              <a:t>medium confidence</a:t>
            </a:r>
            <a:r>
              <a:rPr lang="en-GB" dirty="0" smtClean="0"/>
              <a:t>)”</a:t>
            </a:r>
          </a:p>
          <a:p>
            <a:r>
              <a:rPr lang="en-GB" dirty="0" smtClean="0"/>
              <a:t>[SPM page 17]</a:t>
            </a:r>
          </a:p>
          <a:p>
            <a:endParaRPr lang="en-GB" dirty="0"/>
          </a:p>
          <a:p>
            <a:endParaRPr lang="en-GB" dirty="0" smtClean="0"/>
          </a:p>
          <a:p>
            <a:endParaRPr lang="en-GB" dirty="0"/>
          </a:p>
        </p:txBody>
      </p:sp>
    </p:spTree>
    <p:extLst>
      <p:ext uri="{BB962C8B-B14F-4D97-AF65-F5344CB8AC3E}">
        <p14:creationId xmlns:p14="http://schemas.microsoft.com/office/powerpoint/2010/main" val="6514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36725"/>
            <a:ext cx="83820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36240"/>
            <a:ext cx="8229600" cy="782960"/>
          </a:xfrm>
        </p:spPr>
        <p:txBody>
          <a:bodyPr>
            <a:noAutofit/>
          </a:bodyPr>
          <a:lstStyle/>
          <a:p>
            <a:r>
              <a:rPr lang="en-GB" sz="3200" dirty="0" smtClean="0"/>
              <a:t>Limits to (agronomic) adaptation: when will agricultural transformations be needed?</a:t>
            </a:r>
            <a:endParaRPr lang="en-GB" sz="3200" dirty="0"/>
          </a:p>
        </p:txBody>
      </p:sp>
      <p:grpSp>
        <p:nvGrpSpPr>
          <p:cNvPr id="21" name="Group 20"/>
          <p:cNvGrpSpPr/>
          <p:nvPr/>
        </p:nvGrpSpPr>
        <p:grpSpPr>
          <a:xfrm>
            <a:off x="2339752" y="5013176"/>
            <a:ext cx="3951242" cy="1017404"/>
            <a:chOff x="2339752" y="5013176"/>
            <a:chExt cx="3951242" cy="1017404"/>
          </a:xfrm>
        </p:grpSpPr>
        <p:grpSp>
          <p:nvGrpSpPr>
            <p:cNvPr id="13" name="Group 12"/>
            <p:cNvGrpSpPr/>
            <p:nvPr/>
          </p:nvGrpSpPr>
          <p:grpSpPr>
            <a:xfrm>
              <a:off x="2339752" y="5651956"/>
              <a:ext cx="3951242" cy="378624"/>
              <a:chOff x="2321291" y="6149219"/>
              <a:chExt cx="3951241" cy="378624"/>
            </a:xfrm>
          </p:grpSpPr>
          <p:sp>
            <p:nvSpPr>
              <p:cNvPr id="6" name="TextBox 5"/>
              <p:cNvSpPr txBox="1"/>
              <p:nvPr/>
            </p:nvSpPr>
            <p:spPr>
              <a:xfrm>
                <a:off x="2321291" y="6158511"/>
                <a:ext cx="1558760" cy="369332"/>
              </a:xfrm>
              <a:prstGeom prst="rect">
                <a:avLst/>
              </a:prstGeom>
              <a:noFill/>
            </p:spPr>
            <p:txBody>
              <a:bodyPr wrap="none" rtlCol="0">
                <a:spAutoFit/>
              </a:bodyPr>
              <a:lstStyle/>
              <a:p>
                <a:r>
                  <a:rPr lang="en-GB" dirty="0" smtClean="0">
                    <a:solidFill>
                      <a:prstClr val="black"/>
                    </a:solidFill>
                  </a:rPr>
                  <a:t>Trop and temp</a:t>
                </a:r>
                <a:endParaRPr lang="en-GB" dirty="0">
                  <a:solidFill>
                    <a:prstClr val="black"/>
                  </a:solidFill>
                </a:endParaRPr>
              </a:p>
            </p:txBody>
          </p:sp>
          <p:sp>
            <p:nvSpPr>
              <p:cNvPr id="8" name="TextBox 7"/>
              <p:cNvSpPr txBox="1"/>
              <p:nvPr/>
            </p:nvSpPr>
            <p:spPr>
              <a:xfrm>
                <a:off x="4409522" y="6149219"/>
                <a:ext cx="1863010" cy="369332"/>
              </a:xfrm>
              <a:prstGeom prst="rect">
                <a:avLst/>
              </a:prstGeom>
              <a:noFill/>
            </p:spPr>
            <p:txBody>
              <a:bodyPr wrap="none" rtlCol="0">
                <a:spAutoFit/>
              </a:bodyPr>
              <a:lstStyle/>
              <a:p>
                <a:r>
                  <a:rPr lang="en-GB" dirty="0" smtClean="0">
                    <a:solidFill>
                      <a:prstClr val="black"/>
                    </a:solidFill>
                  </a:rPr>
                  <a:t>Mostly temperate</a:t>
                </a:r>
                <a:endParaRPr lang="en-GB" dirty="0">
                  <a:solidFill>
                    <a:prstClr val="black"/>
                  </a:solidFill>
                </a:endParaRPr>
              </a:p>
            </p:txBody>
          </p:sp>
        </p:grpSp>
        <p:cxnSp>
          <p:nvCxnSpPr>
            <p:cNvPr id="5" name="Straight Arrow Connector 4"/>
            <p:cNvCxnSpPr/>
            <p:nvPr/>
          </p:nvCxnSpPr>
          <p:spPr>
            <a:xfrm flipH="1" flipV="1">
              <a:off x="2555776" y="5119688"/>
              <a:ext cx="432048" cy="54994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987824" y="5013176"/>
              <a:ext cx="432048" cy="656456"/>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76056" y="5136806"/>
              <a:ext cx="370586" cy="532826"/>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515137" y="5142632"/>
              <a:ext cx="560919" cy="5270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734865" y="6172200"/>
            <a:ext cx="2077348" cy="423894"/>
            <a:chOff x="6575425" y="4506095"/>
            <a:chExt cx="2236788" cy="456429"/>
          </a:xfrm>
          <a:solidFill>
            <a:srgbClr val="5492CD"/>
          </a:solidFill>
        </p:grpSpPr>
        <p:sp>
          <p:nvSpPr>
            <p:cNvPr id="25"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196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Changes in the stability of food supply</a:t>
            </a:r>
            <a:endParaRPr lang="en-GB" sz="3200" dirty="0"/>
          </a:p>
        </p:txBody>
      </p:sp>
      <p:pic>
        <p:nvPicPr>
          <p:cNvPr id="5122" name="Picture 2" descr="Z:\AR5\SOD-Figs\7_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40" y="1295400"/>
            <a:ext cx="5559872" cy="35737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273" b="16515"/>
          <a:stretch/>
        </p:blipFill>
        <p:spPr bwMode="auto">
          <a:xfrm>
            <a:off x="5364088" y="1660012"/>
            <a:ext cx="1525713"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73193" t="36640" b="32856"/>
          <a:stretch/>
        </p:blipFill>
        <p:spPr>
          <a:xfrm>
            <a:off x="7291136" y="1644669"/>
            <a:ext cx="1673352" cy="1491343"/>
          </a:xfrm>
          <a:prstGeom prst="rect">
            <a:avLst/>
          </a:prstGeom>
        </p:spPr>
      </p:pic>
      <p:pic>
        <p:nvPicPr>
          <p:cNvPr id="6" name="Picture 5" descr="rice gre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3501008"/>
            <a:ext cx="3600400" cy="28178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52277" y="6453336"/>
            <a:ext cx="6356227" cy="338554"/>
          </a:xfrm>
          <a:prstGeom prst="rect">
            <a:avLst/>
          </a:prstGeom>
          <a:noFill/>
        </p:spPr>
        <p:txBody>
          <a:bodyPr wrap="none" rtlCol="0">
            <a:spAutoFit/>
          </a:bodyPr>
          <a:lstStyle/>
          <a:p>
            <a:r>
              <a:rPr lang="en-GB" sz="1600" kern="0" dirty="0" err="1" smtClean="0">
                <a:solidFill>
                  <a:prstClr val="black"/>
                </a:solidFill>
              </a:rPr>
              <a:t>Challinor</a:t>
            </a:r>
            <a:r>
              <a:rPr lang="en-GB" sz="1600" kern="0" dirty="0" smtClean="0">
                <a:solidFill>
                  <a:prstClr val="black"/>
                </a:solidFill>
              </a:rPr>
              <a:t> et al. (2014), Nature Climate Change, doi:10.1038/nclimate2153 </a:t>
            </a:r>
          </a:p>
        </p:txBody>
      </p:sp>
    </p:spTree>
    <p:extLst>
      <p:ext uri="{BB962C8B-B14F-4D97-AF65-F5344CB8AC3E}">
        <p14:creationId xmlns:p14="http://schemas.microsoft.com/office/powerpoint/2010/main" val="3799958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smtClean="0"/>
              <a:t>Food price volatility</a:t>
            </a:r>
            <a:endParaRPr lang="en-GB" sz="4000" dirty="0"/>
          </a:p>
        </p:txBody>
      </p:sp>
      <p:pic>
        <p:nvPicPr>
          <p:cNvPr id="2050" name="Picture 2" descr="C:\Users\earac\AppData\Local\Tem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134858" cy="491239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734865" y="6172200"/>
            <a:ext cx="2077348" cy="423894"/>
            <a:chOff x="6575425" y="4506095"/>
            <a:chExt cx="2236788" cy="456429"/>
          </a:xfrm>
          <a:solidFill>
            <a:srgbClr val="5492CD"/>
          </a:solidFill>
        </p:grpSpPr>
        <p:sp>
          <p:nvSpPr>
            <p:cNvPr id="5"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6" name="Picture 3" descr="AR4-fig-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280571"/>
            <a:ext cx="2835683" cy="162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7000" contrast="-77000"/>
                    </a14:imgEffect>
                  </a14:imgLayer>
                </a14:imgProps>
              </a:ext>
              <a:ext uri="{28A0092B-C50C-407E-A947-70E740481C1C}">
                <a14:useLocalDpi xmlns:a14="http://schemas.microsoft.com/office/drawing/2010/main" val="0"/>
              </a:ext>
            </a:extLst>
          </a:blip>
          <a:srcRect/>
          <a:stretch>
            <a:fillRect/>
          </a:stretch>
        </p:blipFill>
        <p:spPr bwMode="auto">
          <a:xfrm>
            <a:off x="1" y="5274"/>
            <a:ext cx="9144288" cy="685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 y="164827"/>
            <a:ext cx="5364087" cy="2523768"/>
          </a:xfrm>
          <a:prstGeom prst="rect">
            <a:avLst/>
          </a:prstGeom>
          <a:noFill/>
        </p:spPr>
        <p:txBody>
          <a:bodyPr wrap="square" rtlCol="0">
            <a:spAutoFit/>
          </a:bodyPr>
          <a:lstStyle/>
          <a:p>
            <a:r>
              <a:rPr lang="en-GB" sz="4400" b="1" dirty="0" smtClean="0"/>
              <a:t>Tropics vs temperate </a:t>
            </a:r>
          </a:p>
          <a:p>
            <a:endParaRPr lang="en-GB" sz="3600" dirty="0"/>
          </a:p>
          <a:p>
            <a:pPr marL="342900" indent="-342900">
              <a:buFont typeface="Arial" panose="020B0604020202020204" pitchFamily="34" charset="0"/>
              <a:buChar char="•"/>
            </a:pPr>
            <a:r>
              <a:rPr lang="en-GB" sz="2600" b="1" dirty="0" smtClean="0"/>
              <a:t>Tropics worse hit – affected sooner, and greater magnitude of change</a:t>
            </a:r>
          </a:p>
        </p:txBody>
      </p:sp>
      <p:sp>
        <p:nvSpPr>
          <p:cNvPr id="2" name="Rectangle 1"/>
          <p:cNvSpPr/>
          <p:nvPr/>
        </p:nvSpPr>
        <p:spPr>
          <a:xfrm>
            <a:off x="144" y="2706422"/>
            <a:ext cx="9143856" cy="3662541"/>
          </a:xfrm>
          <a:prstGeom prst="rect">
            <a:avLst/>
          </a:prstGeom>
        </p:spPr>
        <p:txBody>
          <a:bodyPr wrap="square">
            <a:spAutoFit/>
          </a:bodyPr>
          <a:lstStyle/>
          <a:p>
            <a:pPr marL="342900" lvl="0" indent="-342900">
              <a:buFont typeface="Arial" panose="020B0604020202020204" pitchFamily="34" charset="0"/>
              <a:buChar char="•"/>
            </a:pPr>
            <a:endParaRPr lang="en-GB" sz="2400" dirty="0" smtClean="0">
              <a:solidFill>
                <a:prstClr val="black"/>
              </a:solidFill>
            </a:endParaRPr>
          </a:p>
          <a:p>
            <a:pPr marL="342900" lvl="0" indent="-342900">
              <a:buFont typeface="Arial" panose="020B0604020202020204" pitchFamily="34" charset="0"/>
              <a:buChar char="•"/>
            </a:pPr>
            <a:r>
              <a:rPr lang="en-GB" sz="2600" b="1" dirty="0">
                <a:solidFill>
                  <a:prstClr val="black"/>
                </a:solidFill>
              </a:rPr>
              <a:t>Increasingly inter-dependant food markets</a:t>
            </a:r>
          </a:p>
          <a:p>
            <a:pPr marL="914400" lvl="1" indent="-457200">
              <a:buFont typeface="Arial" panose="020B0604020202020204" pitchFamily="34" charset="0"/>
              <a:buChar char="•"/>
            </a:pPr>
            <a:r>
              <a:rPr lang="en-GB" sz="2600" dirty="0">
                <a:solidFill>
                  <a:prstClr val="black"/>
                </a:solidFill>
              </a:rPr>
              <a:t>And increasingly homogenous </a:t>
            </a:r>
            <a:r>
              <a:rPr lang="en-GB" sz="2600" dirty="0" smtClean="0">
                <a:solidFill>
                  <a:prstClr val="black"/>
                </a:solidFill>
              </a:rPr>
              <a:t>diet</a:t>
            </a:r>
            <a:r>
              <a:rPr lang="en-GB" sz="2600" dirty="0">
                <a:solidFill>
                  <a:prstClr val="black"/>
                </a:solidFill>
              </a:rPr>
              <a:t>, </a:t>
            </a:r>
            <a:r>
              <a:rPr lang="en-GB" sz="2600" dirty="0" smtClean="0">
                <a:solidFill>
                  <a:prstClr val="black"/>
                </a:solidFill>
              </a:rPr>
              <a:t>globally</a:t>
            </a:r>
            <a:endParaRPr lang="en-GB" sz="2600" dirty="0">
              <a:solidFill>
                <a:prstClr val="black"/>
              </a:solidFill>
            </a:endParaRPr>
          </a:p>
          <a:p>
            <a:pPr marL="342900" lvl="0" indent="-342900">
              <a:buFont typeface="Arial" panose="020B0604020202020204" pitchFamily="34" charset="0"/>
              <a:buChar char="•"/>
            </a:pPr>
            <a:endParaRPr lang="en-GB" sz="2600" b="1" dirty="0" smtClean="0">
              <a:solidFill>
                <a:prstClr val="black"/>
              </a:solidFill>
            </a:endParaRPr>
          </a:p>
          <a:p>
            <a:pPr marL="342900" lvl="0" indent="-342900">
              <a:buFont typeface="Arial" panose="020B0604020202020204" pitchFamily="34" charset="0"/>
              <a:buChar char="•"/>
            </a:pPr>
            <a:r>
              <a:rPr lang="en-GB" sz="2600" b="1" dirty="0" smtClean="0">
                <a:solidFill>
                  <a:prstClr val="black"/>
                </a:solidFill>
              </a:rPr>
              <a:t>Smaller impacts, more </a:t>
            </a:r>
            <a:r>
              <a:rPr lang="en-GB" sz="2600" b="1" dirty="0">
                <a:solidFill>
                  <a:prstClr val="black"/>
                </a:solidFill>
              </a:rPr>
              <a:t>opportunities in temperate regions </a:t>
            </a:r>
          </a:p>
          <a:p>
            <a:pPr marL="800100" lvl="1" indent="-342900">
              <a:buFont typeface="Arial" panose="020B0604020202020204" pitchFamily="34" charset="0"/>
              <a:buChar char="•"/>
            </a:pPr>
            <a:r>
              <a:rPr lang="en-GB" sz="2600" dirty="0" smtClean="0">
                <a:solidFill>
                  <a:prstClr val="black"/>
                </a:solidFill>
                <a:sym typeface="Wingdings" panose="05000000000000000000" pitchFamily="2" charset="2"/>
              </a:rPr>
              <a:t> </a:t>
            </a:r>
            <a:r>
              <a:rPr lang="en-GB" sz="2600" dirty="0" smtClean="0">
                <a:solidFill>
                  <a:prstClr val="black"/>
                </a:solidFill>
              </a:rPr>
              <a:t>strong </a:t>
            </a:r>
            <a:r>
              <a:rPr lang="en-GB" sz="2600" dirty="0">
                <a:solidFill>
                  <a:prstClr val="black"/>
                </a:solidFill>
              </a:rPr>
              <a:t>signal to intensify </a:t>
            </a:r>
          </a:p>
          <a:p>
            <a:pPr marL="800100" lvl="1" indent="-342900">
              <a:buFont typeface="Arial" panose="020B0604020202020204" pitchFamily="34" charset="0"/>
              <a:buChar char="•"/>
            </a:pPr>
            <a:r>
              <a:rPr lang="en-GB" sz="2600" dirty="0">
                <a:solidFill>
                  <a:prstClr val="black"/>
                </a:solidFill>
              </a:rPr>
              <a:t>Affect </a:t>
            </a:r>
            <a:r>
              <a:rPr lang="en-GB" sz="2600" dirty="0" smtClean="0">
                <a:solidFill>
                  <a:prstClr val="black"/>
                </a:solidFill>
              </a:rPr>
              <a:t>developed country concept </a:t>
            </a:r>
            <a:r>
              <a:rPr lang="en-GB" sz="2600" dirty="0">
                <a:solidFill>
                  <a:prstClr val="black"/>
                </a:solidFill>
              </a:rPr>
              <a:t>of “sustainability</a:t>
            </a:r>
            <a:r>
              <a:rPr lang="en-GB" sz="2600" dirty="0" smtClean="0">
                <a:solidFill>
                  <a:prstClr val="black"/>
                </a:solidFill>
              </a:rPr>
              <a:t>”?</a:t>
            </a:r>
          </a:p>
          <a:p>
            <a:pPr marL="800100" lvl="1" indent="-342900">
              <a:buFont typeface="Arial" panose="020B0604020202020204" pitchFamily="34" charset="0"/>
              <a:buChar char="•"/>
            </a:pPr>
            <a:r>
              <a:rPr lang="en-GB" sz="2600" dirty="0" smtClean="0">
                <a:solidFill>
                  <a:prstClr val="black"/>
                </a:solidFill>
              </a:rPr>
              <a:t>Food systems in the tropics harder to sustain (e.g. production anomalies affect sustainability of enterprises)</a:t>
            </a:r>
          </a:p>
        </p:txBody>
      </p:sp>
    </p:spTree>
    <p:extLst>
      <p:ext uri="{BB962C8B-B14F-4D97-AF65-F5344CB8AC3E}">
        <p14:creationId xmlns:p14="http://schemas.microsoft.com/office/powerpoint/2010/main" val="1025050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7C33DF2781349BE4DB30111F339AD" ma:contentTypeVersion="6" ma:contentTypeDescription="Create a new document." ma:contentTypeScope="" ma:versionID="0c3aef8be76a3c79497ad1879fe79122">
  <xsd:schema xmlns:xsd="http://www.w3.org/2001/XMLSchema" xmlns:xs="http://www.w3.org/2001/XMLSchema" xmlns:p="http://schemas.microsoft.com/office/2006/metadata/properties" xmlns:ns1="http://schemas.microsoft.com/sharepoint/v3" xmlns:ns2="e059a0d4-d61b-4305-a81d-2f32a359341b" xmlns:ns3="a0f4d3e5-d5f0-431f-8170-24fdf2039f3d" xmlns:ns4="feba284a-5acd-433f-8650-c67857cb87ea" xmlns:ns6="http://schemas.microsoft.com/sharepoint/v4" targetNamespace="http://schemas.microsoft.com/office/2006/metadata/properties" ma:root="true" ma:fieldsID="4fb34b136cde22e4f5b1ddfffb3d2fbb" ns1:_="" ns2:_="" ns3:_="" ns4:_="" ns6:_="">
    <xsd:import namespace="http://schemas.microsoft.com/sharepoint/v3"/>
    <xsd:import namespace="e059a0d4-d61b-4305-a81d-2f32a359341b"/>
    <xsd:import namespace="a0f4d3e5-d5f0-431f-8170-24fdf2039f3d"/>
    <xsd:import namespace="feba284a-5acd-433f-8650-c67857cb87e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4:Document_x0020_Type"/>
                <xsd:element ref="ns6: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7" nillable="true" ma:displayName="Declared Record" ma:hidden="true" ma:internalName="_vti_ItemDeclaredRecord" ma:readOnly="true">
      <xsd:simpleType>
        <xsd:restriction base="dms:DateTime"/>
      </xsd:simpleType>
    </xsd:element>
    <xsd:element name="_vti_ItemHoldRecordStatus" ma:index="1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59a0d4-d61b-4305-a81d-2f32a35934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0f4d3e5-d5f0-431f-8170-24fdf2039f3d"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ba284a-5acd-433f-8650-c67857cb87ea" elementFormDefault="qualified">
    <xsd:import namespace="http://schemas.microsoft.com/office/2006/documentManagement/types"/>
    <xsd:import namespace="http://schemas.microsoft.com/office/infopath/2007/PartnerControls"/>
    <xsd:element name="Document_x0020_Type" ma:index="12" ma:displayName="Document Type" ma:default="N/A" ma:format="Dropdown" ma:internalName="Document_x0020_Type">
      <xsd:simpleType>
        <xsd:restriction base="dms:Choice">
          <xsd:enumeration value="Activity Plan"/>
          <xsd:enumeration value="Agenda"/>
          <xsd:enumeration value="Budget"/>
          <xsd:enumeration value="Case Studies"/>
          <xsd:enumeration value="Contract"/>
          <xsd:enumeration value="Financial Report"/>
          <xsd:enumeration value="Form"/>
          <xsd:enumeration value="Grant Applications"/>
          <xsd:enumeration value="Guidelines, manuals and instructions"/>
          <xsd:enumeration value="Legal Document"/>
          <xsd:enumeration value="LOA/MOA"/>
          <xsd:enumeration value="Logos"/>
          <xsd:enumeration value="Minutes"/>
          <xsd:enumeration value="Policies and procedures"/>
          <xsd:enumeration value="Presentations"/>
          <xsd:enumeration value="Project deliverables"/>
          <xsd:enumeration value="Project Profile"/>
          <xsd:enumeration value="Proposal"/>
          <xsd:enumeration value="Technical Report"/>
          <xsd:enumeration value="Terms of Reference (TORs)"/>
          <xsd:enumeration value="Template"/>
          <xsd:enumeration value="Workplans and Logframes"/>
          <xsd:enumeration value="N/A"/>
          <xsd:enumeration value="Concept Note"/>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059a0d4-d61b-4305-a81d-2f32a359341b">TVFFRUF644HS-37-2599</_dlc_DocId>
    <_dlc_DocIdUrl xmlns="e059a0d4-d61b-4305-a81d-2f32a359341b">
      <Url>http://intranet.ccafs.cgiar.org/_layouts/DocIdRedir.aspx?ID=TVFFRUF644HS-37-2599</Url>
      <Description>TVFFRUF644HS-37-2599</Description>
    </_dlc_DocIdUrl>
    <IconOverlay xmlns="http://schemas.microsoft.com/sharepoint/v4" xsi:nil="true"/>
    <Description0 xmlns="a0f4d3e5-d5f0-431f-8170-24fdf2039f3d" xsi:nil="true"/>
    <Document_x0020_Type xmlns="feba284a-5acd-433f-8650-c67857cb87ea">N/A</Document_x0020_Typ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DE0722-86EE-462E-AC7F-82F65604A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59a0d4-d61b-4305-a81d-2f32a359341b"/>
    <ds:schemaRef ds:uri="a0f4d3e5-d5f0-431f-8170-24fdf2039f3d"/>
    <ds:schemaRef ds:uri="feba284a-5acd-433f-8650-c67857cb87e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87A782-106B-4074-843D-921377E402AE}">
  <ds:schemaRefs>
    <ds:schemaRef ds:uri="http://schemas.microsoft.com/office/2006/metadata/properties"/>
    <ds:schemaRef ds:uri="feba284a-5acd-433f-8650-c67857cb87ea"/>
    <ds:schemaRef ds:uri="http://schemas.microsoft.com/sharepoint/v4"/>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dcmitype/"/>
    <ds:schemaRef ds:uri="a0f4d3e5-d5f0-431f-8170-24fdf2039f3d"/>
    <ds:schemaRef ds:uri="e059a0d4-d61b-4305-a81d-2f32a359341b"/>
    <ds:schemaRef ds:uri="http://schemas.microsoft.com/sharepoint/v3"/>
    <ds:schemaRef ds:uri="http://www.w3.org/XML/1998/namespace"/>
  </ds:schemaRefs>
</ds:datastoreItem>
</file>

<file path=customXml/itemProps3.xml><?xml version="1.0" encoding="utf-8"?>
<ds:datastoreItem xmlns:ds="http://schemas.openxmlformats.org/officeDocument/2006/customXml" ds:itemID="{D5BDD833-282D-478D-9BA8-09D4C21948D3}">
  <ds:schemaRefs>
    <ds:schemaRef ds:uri="http://schemas.microsoft.com/sharepoint/events"/>
  </ds:schemaRefs>
</ds:datastoreItem>
</file>

<file path=customXml/itemProps4.xml><?xml version="1.0" encoding="utf-8"?>
<ds:datastoreItem xmlns:ds="http://schemas.openxmlformats.org/officeDocument/2006/customXml" ds:itemID="{9A43C390-D3F3-4D00-AC5D-E1FFA3C096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10922</TotalTime>
  <Words>2694</Words>
  <Application>Microsoft Office PowerPoint</Application>
  <PresentationFormat>On-screen Show (4:3)</PresentationFormat>
  <Paragraphs>340</Paragraphs>
  <Slides>39</Slides>
  <Notes>19</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blank</vt:lpstr>
      <vt:lpstr>3_Office Theme</vt:lpstr>
      <vt:lpstr>Office Theme</vt:lpstr>
      <vt:lpstr>PowerPoint Presentation</vt:lpstr>
      <vt:lpstr>Outline</vt:lpstr>
      <vt:lpstr>The challenge</vt:lpstr>
      <vt:lpstr>PowerPoint Presentation</vt:lpstr>
      <vt:lpstr>PowerPoint Presentation</vt:lpstr>
      <vt:lpstr>Limits to (agronomic) adaptation: when will agricultural transformations be needed?</vt:lpstr>
      <vt:lpstr>Changes in the stability of food supply</vt:lpstr>
      <vt:lpstr>Food price volatility</vt:lpstr>
      <vt:lpstr>PowerPoint Presentation</vt:lpstr>
      <vt:lpstr>PowerPoint Presentation</vt:lpstr>
      <vt:lpstr>PowerPoint Presentation</vt:lpstr>
      <vt:lpstr>PowerPoint Presentation</vt:lpstr>
      <vt:lpstr>PowerPoint Presentation</vt:lpstr>
      <vt:lpstr>PowerPoint Presentation</vt:lpstr>
      <vt:lpstr>African agriculture in a +4 °C  world</vt:lpstr>
      <vt:lpstr>PowerPoint Presentation</vt:lpstr>
      <vt:lpstr>PowerPoint Presentation</vt:lpstr>
      <vt:lpstr>Adaptation under uncertainty: making the most of the science</vt:lpstr>
      <vt:lpstr>Using climate science to determine when transitions will be required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 impacts at local level: households and climate-smart villages</vt:lpstr>
      <vt:lpstr>Households and CSVs</vt:lpstr>
      <vt:lpstr>PowerPoint Presentation</vt:lpstr>
      <vt:lpstr>PowerPoint Presentation</vt:lpstr>
      <vt:lpstr>PowerPoint Presentation</vt:lpstr>
      <vt:lpstr>Increasing homogeneity in global food consumption since 1960</vt:lpstr>
      <vt:lpstr>Increasing homogeneity in global food supplies</vt:lpstr>
      <vt:lpstr>Sustainable diets</vt:lpstr>
      <vt:lpstr>PowerPoint Presentation</vt:lpstr>
    </vt:vector>
  </TitlesOfParts>
  <Company>University of Leeds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Challinor</dc:creator>
  <cp:lastModifiedBy>Michael Taylor</cp:lastModifiedBy>
  <cp:revision>103</cp:revision>
  <dcterms:created xsi:type="dcterms:W3CDTF">2014-03-26T10:10:33Z</dcterms:created>
  <dcterms:modified xsi:type="dcterms:W3CDTF">2014-10-09T14:04:51Z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a2b89ba1-214c-466b-8237-4da023717e75</vt:lpwstr>
  </property>
  <property fmtid="{D5CDD505-2E9C-101B-9397-08002B2CF9AE}" pid="3" name="ContentTypeId">
    <vt:lpwstr>0x010100EFF7C33DF2781349BE4DB30111F339AD</vt:lpwstr>
  </property>
</Properties>
</file>